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Default Extension="xlsx" ContentType="application/vnd.openxmlformats-officedocument.spreadsheetml.sheet"/>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slideLayouts/slideLayout29.xml" ContentType="application/vnd.openxmlformats-officedocument.presentationml.slideLayout+xml"/>
  <Override PartName="/ppt/diagrams/quickStyle5.xml" ContentType="application/vnd.openxmlformats-officedocument.drawingml.diagramStyle+xml"/>
  <Override PartName="/ppt/theme/theme4.xml" ContentType="application/vnd.openxmlformats-officedocument.theme+xml"/>
  <Default Extension="bin" ContentType="application/vnd.openxmlformats-officedocument.oleObject"/>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slideLayouts/slideLayout25.xml" ContentType="application/vnd.openxmlformats-officedocument.presentationml.slideLayout+xml"/>
  <Default Extension="emf" ContentType="image/x-emf"/>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diagrams/layout6.xml" ContentType="application/vnd.openxmlformats-officedocument.drawingml.diagramLayout+xml"/>
  <Override PartName="/ppt/theme/themeOverride2.xml" ContentType="application/vnd.openxmlformats-officedocument.themeOverride+xml"/>
  <Override PartName="/ppt/diagrams/data9.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Default Extension="vml" ContentType="application/vnd.openxmlformats-officedocument.vmlDrawing"/>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55" r:id="rId2"/>
  </p:sldMasterIdLst>
  <p:notesMasterIdLst>
    <p:notesMasterId r:id="rId37"/>
  </p:notesMasterIdLst>
  <p:handoutMasterIdLst>
    <p:handoutMasterId r:id="rId38"/>
  </p:handoutMasterIdLst>
  <p:sldIdLst>
    <p:sldId id="275" r:id="rId3"/>
    <p:sldId id="274" r:id="rId4"/>
    <p:sldId id="276" r:id="rId5"/>
    <p:sldId id="277" r:id="rId6"/>
    <p:sldId id="278" r:id="rId7"/>
    <p:sldId id="279" r:id="rId8"/>
    <p:sldId id="280" r:id="rId9"/>
    <p:sldId id="281" r:id="rId10"/>
    <p:sldId id="282" r:id="rId11"/>
    <p:sldId id="283" r:id="rId12"/>
    <p:sldId id="284" r:id="rId13"/>
    <p:sldId id="285" r:id="rId14"/>
    <p:sldId id="286"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1" r:id="rId28"/>
    <p:sldId id="302" r:id="rId29"/>
    <p:sldId id="303" r:id="rId30"/>
    <p:sldId id="304" r:id="rId31"/>
    <p:sldId id="305" r:id="rId32"/>
    <p:sldId id="311" r:id="rId33"/>
    <p:sldId id="309" r:id="rId34"/>
    <p:sldId id="310" r:id="rId35"/>
    <p:sldId id="308"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CC66"/>
    <a:srgbClr val="FF6600"/>
    <a:srgbClr val="99CCFF"/>
    <a:srgbClr val="EE9A3E"/>
    <a:srgbClr val="FFCC00"/>
    <a:srgbClr val="FFFFCC"/>
    <a:srgbClr val="FF9900"/>
    <a:srgbClr val="111111"/>
    <a:srgbClr val="003366"/>
  </p:clrMru>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85" d="100"/>
          <a:sy n="85" d="100"/>
        </p:scale>
        <p:origin x="-1392"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___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21"/>
  <c:clrMapOvr bg1="lt1" tx1="dk1" bg2="lt2" tx2="dk2" accent1="accent1" accent2="accent2" accent3="accent3" accent4="accent4" accent5="accent5" accent6="accent6" hlink="hlink" folHlink="folHlink"/>
  <c:chart>
    <c:autoTitleDeleted val="1"/>
    <c:view3D>
      <c:rAngAx val="1"/>
    </c:view3D>
    <c:plotArea>
      <c:layout>
        <c:manualLayout>
          <c:layoutTarget val="inner"/>
          <c:xMode val="edge"/>
          <c:yMode val="edge"/>
          <c:x val="0.19638398198058141"/>
          <c:y val="0.23673833764622046"/>
          <c:w val="0.75739082458179718"/>
          <c:h val="0.57604714398213752"/>
        </c:manualLayout>
      </c:layout>
      <c:bar3DChart>
        <c:barDir val="col"/>
        <c:grouping val="clustered"/>
        <c:ser>
          <c:idx val="0"/>
          <c:order val="0"/>
          <c:tx>
            <c:strRef>
              <c:f>Sheet1!$B$1</c:f>
              <c:strCache>
                <c:ptCount val="1"/>
                <c:pt idx="0">
                  <c:v>全国快递业务量（万件）</c:v>
                </c:pt>
              </c:strCache>
            </c:strRef>
          </c:tx>
          <c:dLbls>
            <c:txPr>
              <a:bodyPr/>
              <a:lstStyle/>
              <a:p>
                <a:pPr>
                  <a:defRPr sz="1000"/>
                </a:pPr>
                <a:endParaRPr lang="zh-CN"/>
              </a:p>
            </c:txPr>
            <c:showVal val="1"/>
          </c:dLbls>
          <c:cat>
            <c:numRef>
              <c:f>Sheet1!$A$2:$A$11</c:f>
              <c:numCache>
                <c:formatCode>General</c:formatCode>
                <c:ptCount val="10"/>
                <c:pt idx="0">
                  <c:v>2002</c:v>
                </c:pt>
                <c:pt idx="1">
                  <c:v>2003</c:v>
                </c:pt>
                <c:pt idx="2">
                  <c:v>2004</c:v>
                </c:pt>
                <c:pt idx="3">
                  <c:v>2005</c:v>
                </c:pt>
                <c:pt idx="4">
                  <c:v>2006</c:v>
                </c:pt>
                <c:pt idx="5">
                  <c:v>2007</c:v>
                </c:pt>
                <c:pt idx="6">
                  <c:v>2008</c:v>
                </c:pt>
                <c:pt idx="7">
                  <c:v>2009</c:v>
                </c:pt>
                <c:pt idx="8">
                  <c:v>2010</c:v>
                </c:pt>
                <c:pt idx="9">
                  <c:v>2011</c:v>
                </c:pt>
              </c:numCache>
            </c:numRef>
          </c:cat>
          <c:val>
            <c:numRef>
              <c:f>Sheet1!$B$2:$B$11</c:f>
              <c:numCache>
                <c:formatCode>General</c:formatCode>
                <c:ptCount val="10"/>
                <c:pt idx="0">
                  <c:v>34885</c:v>
                </c:pt>
                <c:pt idx="1">
                  <c:v>48205</c:v>
                </c:pt>
                <c:pt idx="2">
                  <c:v>65906</c:v>
                </c:pt>
                <c:pt idx="3">
                  <c:v>86596</c:v>
                </c:pt>
                <c:pt idx="4">
                  <c:v>105993</c:v>
                </c:pt>
                <c:pt idx="5">
                  <c:v>132491</c:v>
                </c:pt>
                <c:pt idx="6">
                  <c:v>151353</c:v>
                </c:pt>
                <c:pt idx="7">
                  <c:v>185862</c:v>
                </c:pt>
                <c:pt idx="8">
                  <c:v>234000</c:v>
                </c:pt>
                <c:pt idx="9">
                  <c:v>367000</c:v>
                </c:pt>
              </c:numCache>
            </c:numRef>
          </c:val>
        </c:ser>
        <c:dLbls>
          <c:showVal val="1"/>
        </c:dLbls>
        <c:gapWidth val="75"/>
        <c:shape val="box"/>
        <c:axId val="198258048"/>
        <c:axId val="198288512"/>
        <c:axId val="0"/>
      </c:bar3DChart>
      <c:catAx>
        <c:axId val="198258048"/>
        <c:scaling>
          <c:orientation val="minMax"/>
        </c:scaling>
        <c:axPos val="b"/>
        <c:numFmt formatCode="General" sourceLinked="1"/>
        <c:majorTickMark val="none"/>
        <c:tickLblPos val="nextTo"/>
        <c:txPr>
          <a:bodyPr/>
          <a:lstStyle/>
          <a:p>
            <a:pPr>
              <a:defRPr sz="1000"/>
            </a:pPr>
            <a:endParaRPr lang="zh-CN"/>
          </a:p>
        </c:txPr>
        <c:crossAx val="198288512"/>
        <c:crosses val="autoZero"/>
        <c:auto val="1"/>
        <c:lblAlgn val="ctr"/>
        <c:lblOffset val="100"/>
      </c:catAx>
      <c:valAx>
        <c:axId val="198288512"/>
        <c:scaling>
          <c:orientation val="minMax"/>
        </c:scaling>
        <c:axPos val="l"/>
        <c:numFmt formatCode="General" sourceLinked="1"/>
        <c:majorTickMark val="none"/>
        <c:tickLblPos val="nextTo"/>
        <c:txPr>
          <a:bodyPr/>
          <a:lstStyle/>
          <a:p>
            <a:pPr>
              <a:defRPr sz="1000"/>
            </a:pPr>
            <a:endParaRPr lang="zh-CN"/>
          </a:p>
        </c:txPr>
        <c:crossAx val="198258048"/>
        <c:crosses val="autoZero"/>
        <c:crossBetween val="between"/>
      </c:valAx>
    </c:plotArea>
    <c:legend>
      <c:legendPos val="b"/>
      <c:legendEntry>
        <c:idx val="0"/>
        <c:txPr>
          <a:bodyPr/>
          <a:lstStyle/>
          <a:p>
            <a:pPr>
              <a:defRPr sz="1000"/>
            </a:pPr>
            <a:endParaRPr lang="zh-CN"/>
          </a:p>
        </c:txPr>
      </c:legendEntry>
      <c:layout>
        <c:manualLayout>
          <c:xMode val="edge"/>
          <c:yMode val="edge"/>
          <c:x val="0.21575797064637647"/>
          <c:y val="0.15652812385793607"/>
          <c:w val="0.63444356955380665"/>
          <c:h val="8.6734990157481359E-2"/>
        </c:manualLayout>
      </c:layout>
      <c:txPr>
        <a:bodyPr/>
        <a:lstStyle/>
        <a:p>
          <a:pPr>
            <a:defRPr sz="1400"/>
          </a:pPr>
          <a:endParaRPr lang="zh-CN"/>
        </a:p>
      </c:txPr>
    </c:legend>
    <c:plotVisOnly val="1"/>
  </c:chart>
  <c:spPr>
    <a:ln>
      <a:noFill/>
    </a:ln>
  </c:spPr>
  <c:txPr>
    <a:bodyPr/>
    <a:lstStyle/>
    <a:p>
      <a:pPr>
        <a:defRPr sz="1800"/>
      </a:pPr>
      <a:endParaRPr lang="zh-CN"/>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zh-CN"/>
  <c:style val="18"/>
  <c:clrMapOvr bg1="lt1" tx1="dk1" bg2="lt2" tx2="dk2" accent1="accent1" accent2="accent2" accent3="accent3" accent4="accent4" accent5="accent5" accent6="accent6" hlink="hlink" folHlink="folHlink"/>
  <c:chart>
    <c:view3D>
      <c:rAngAx val="1"/>
    </c:view3D>
    <c:plotArea>
      <c:layout>
        <c:manualLayout>
          <c:layoutTarget val="inner"/>
          <c:xMode val="edge"/>
          <c:yMode val="edge"/>
          <c:x val="0.10901331169385188"/>
          <c:y val="4.8922318850966484E-2"/>
          <c:w val="0.80832127804395271"/>
          <c:h val="0.69049347777306624"/>
        </c:manualLayout>
      </c:layout>
      <c:bar3DChart>
        <c:barDir val="col"/>
        <c:grouping val="clustered"/>
        <c:ser>
          <c:idx val="0"/>
          <c:order val="0"/>
          <c:tx>
            <c:strRef>
              <c:f>Sheet1!$B$1</c:f>
              <c:strCache>
                <c:ptCount val="1"/>
                <c:pt idx="0">
                  <c:v>2010年1-12月</c:v>
                </c:pt>
              </c:strCache>
            </c:strRef>
          </c:tx>
          <c:dLbls>
            <c:txPr>
              <a:bodyPr/>
              <a:lstStyle/>
              <a:p>
                <a:pPr>
                  <a:defRPr sz="1000"/>
                </a:pPr>
                <a:endParaRPr lang="zh-CN"/>
              </a:p>
            </c:txPr>
            <c:showVal val="1"/>
          </c:dLbls>
          <c:cat>
            <c:strRef>
              <c:f>Sheet1!$A$2:$A$5</c:f>
              <c:strCache>
                <c:ptCount val="4"/>
                <c:pt idx="0">
                  <c:v>同城快递</c:v>
                </c:pt>
                <c:pt idx="1">
                  <c:v>异地快递</c:v>
                </c:pt>
                <c:pt idx="2">
                  <c:v>国际及港澳台快递</c:v>
                </c:pt>
                <c:pt idx="3">
                  <c:v>其他</c:v>
                </c:pt>
              </c:strCache>
            </c:strRef>
          </c:cat>
          <c:val>
            <c:numRef>
              <c:f>Sheet1!$B$2:$B$5</c:f>
              <c:numCache>
                <c:formatCode>General</c:formatCode>
                <c:ptCount val="4"/>
                <c:pt idx="0">
                  <c:v>41.5</c:v>
                </c:pt>
                <c:pt idx="1">
                  <c:v>314.5</c:v>
                </c:pt>
                <c:pt idx="2">
                  <c:v>178.8</c:v>
                </c:pt>
                <c:pt idx="3">
                  <c:v>39.800000000000004</c:v>
                </c:pt>
              </c:numCache>
            </c:numRef>
          </c:val>
        </c:ser>
        <c:ser>
          <c:idx val="1"/>
          <c:order val="1"/>
          <c:tx>
            <c:strRef>
              <c:f>Sheet1!$C$1</c:f>
              <c:strCache>
                <c:ptCount val="1"/>
                <c:pt idx="0">
                  <c:v>2011年1-12月</c:v>
                </c:pt>
              </c:strCache>
            </c:strRef>
          </c:tx>
          <c:dLbls>
            <c:dLbl>
              <c:idx val="2"/>
              <c:layout>
                <c:manualLayout>
                  <c:x val="2.7382256297918947E-2"/>
                  <c:y val="4.1050903119868639E-3"/>
                </c:manualLayout>
              </c:layout>
              <c:showVal val="1"/>
            </c:dLbl>
            <c:txPr>
              <a:bodyPr/>
              <a:lstStyle/>
              <a:p>
                <a:pPr>
                  <a:defRPr sz="1000"/>
                </a:pPr>
                <a:endParaRPr lang="zh-CN"/>
              </a:p>
            </c:txPr>
            <c:showVal val="1"/>
          </c:dLbls>
          <c:cat>
            <c:strRef>
              <c:f>Sheet1!$A$2:$A$5</c:f>
              <c:strCache>
                <c:ptCount val="4"/>
                <c:pt idx="0">
                  <c:v>同城快递</c:v>
                </c:pt>
                <c:pt idx="1">
                  <c:v>异地快递</c:v>
                </c:pt>
                <c:pt idx="2">
                  <c:v>国际及港澳台快递</c:v>
                </c:pt>
                <c:pt idx="3">
                  <c:v>其他</c:v>
                </c:pt>
              </c:strCache>
            </c:strRef>
          </c:cat>
          <c:val>
            <c:numRef>
              <c:f>Sheet1!$C$2:$C$5</c:f>
              <c:numCache>
                <c:formatCode>General</c:formatCode>
                <c:ptCount val="4"/>
                <c:pt idx="0">
                  <c:v>65.900000000000006</c:v>
                </c:pt>
                <c:pt idx="1">
                  <c:v>445.9</c:v>
                </c:pt>
                <c:pt idx="2">
                  <c:v>184.7</c:v>
                </c:pt>
                <c:pt idx="3">
                  <c:v>61.5</c:v>
                </c:pt>
              </c:numCache>
            </c:numRef>
          </c:val>
        </c:ser>
        <c:shape val="cylinder"/>
        <c:axId val="198492928"/>
        <c:axId val="198494464"/>
        <c:axId val="0"/>
      </c:bar3DChart>
      <c:catAx>
        <c:axId val="198492928"/>
        <c:scaling>
          <c:orientation val="minMax"/>
        </c:scaling>
        <c:axPos val="b"/>
        <c:tickLblPos val="nextTo"/>
        <c:txPr>
          <a:bodyPr/>
          <a:lstStyle/>
          <a:p>
            <a:pPr>
              <a:defRPr sz="900"/>
            </a:pPr>
            <a:endParaRPr lang="zh-CN"/>
          </a:p>
        </c:txPr>
        <c:crossAx val="198494464"/>
        <c:crosses val="autoZero"/>
        <c:auto val="1"/>
        <c:lblAlgn val="ctr"/>
        <c:lblOffset val="100"/>
      </c:catAx>
      <c:valAx>
        <c:axId val="198494464"/>
        <c:scaling>
          <c:orientation val="minMax"/>
        </c:scaling>
        <c:axPos val="l"/>
        <c:numFmt formatCode="General" sourceLinked="1"/>
        <c:tickLblPos val="nextTo"/>
        <c:txPr>
          <a:bodyPr/>
          <a:lstStyle/>
          <a:p>
            <a:pPr>
              <a:defRPr sz="1000"/>
            </a:pPr>
            <a:endParaRPr lang="zh-CN"/>
          </a:p>
        </c:txPr>
        <c:crossAx val="198492928"/>
        <c:crosses val="autoZero"/>
        <c:crossBetween val="between"/>
      </c:valAx>
    </c:plotArea>
    <c:legend>
      <c:legendPos val="r"/>
      <c:layout>
        <c:manualLayout>
          <c:xMode val="edge"/>
          <c:yMode val="edge"/>
          <c:x val="0.57548835283869915"/>
          <c:y val="0.13147343651009247"/>
          <c:w val="0.31582595638102562"/>
          <c:h val="0.20049502205074959"/>
        </c:manualLayout>
      </c:layout>
      <c:txPr>
        <a:bodyPr/>
        <a:lstStyle/>
        <a:p>
          <a:pPr>
            <a:defRPr sz="1050"/>
          </a:pPr>
          <a:endParaRPr lang="zh-CN"/>
        </a:p>
      </c:txPr>
    </c:legend>
    <c:plotVisOnly val="1"/>
  </c:chart>
  <c:spPr>
    <a:ln>
      <a:noFill/>
    </a:ln>
  </c:spPr>
  <c:txPr>
    <a:bodyPr/>
    <a:lstStyle/>
    <a:p>
      <a:pPr>
        <a:defRPr sz="1800"/>
      </a:pPr>
      <a:endParaRPr lang="zh-CN"/>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zh-CN" altLang="en-US" sz="1400" u="none" dirty="0" smtClean="0">
              <a:solidFill>
                <a:schemeClr val="tx1"/>
              </a:solidFill>
              <a:latin typeface="+mn-ea"/>
              <a:ea typeface="+mn-ea"/>
            </a:rPr>
            <a:t>快递业概述</a:t>
          </a:r>
          <a:endParaRPr lang="zh-CN" altLang="en-US" sz="1400" u="none" dirty="0">
            <a:solidFill>
              <a:schemeClr val="tx1"/>
            </a:solidFill>
            <a:latin typeface="+mn-ea"/>
            <a:ea typeface="+mn-ea"/>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dirty="0" smtClean="0">
              <a:solidFill>
                <a:schemeClr val="tx1"/>
              </a:solidFill>
              <a:latin typeface="+mn-ea"/>
              <a:ea typeface="+mn-ea"/>
            </a:rPr>
            <a:t>快递业智能物流展望</a:t>
          </a:r>
          <a:endParaRPr lang="zh-CN" altLang="en-US" sz="1400" dirty="0">
            <a:solidFill>
              <a:schemeClr val="tx1"/>
            </a:solidFill>
            <a:latin typeface="+mn-ea"/>
            <a:ea typeface="+mn-ea"/>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latin typeface="+mn-ea"/>
              <a:ea typeface="+mn-ea"/>
            </a:rPr>
            <a:t> 案例分析</a:t>
          </a:r>
          <a:endParaRPr lang="zh-CN" altLang="en-US" sz="1400" dirty="0">
            <a:solidFill>
              <a:schemeClr val="tx1"/>
            </a:solidFill>
            <a:latin typeface="+mn-ea"/>
            <a:ea typeface="+mn-ea"/>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latin typeface="+mn-ea"/>
              <a:ea typeface="+mn-ea"/>
            </a:rPr>
            <a:t>  快递业的智能物流</a:t>
          </a:r>
          <a:endParaRPr lang="zh-CN" altLang="en-US" sz="1400" u="none" dirty="0">
            <a:solidFill>
              <a:schemeClr val="tx1"/>
            </a:solidFill>
            <a:latin typeface="+mn-ea"/>
            <a:ea typeface="+mn-ea"/>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67827"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9792" custLinFactNeighborX="572" custLinFactNeighborY="12501">
        <dgm:presLayoutVars>
          <dgm:bulletEnabled val="1"/>
        </dgm:presLayoutVars>
      </dgm:prSet>
      <dgm:spPr/>
      <dgm:t>
        <a:bodyPr/>
        <a:lstStyle/>
        <a:p>
          <a:endParaRPr lang="zh-CN" altLang="en-US"/>
        </a:p>
      </dgm:t>
    </dgm:pt>
  </dgm:ptLst>
  <dgm:cxnLst>
    <dgm:cxn modelId="{05EE0451-2517-4CBD-9834-30D4E9B7A138}"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B66DA487-799E-46B5-BF78-68E7C5F3B871}" srcId="{A62A7514-2DD7-41B7-80ED-F693EACC02A5}" destId="{BDC812A3-B3D9-45B3-B6C7-5E051D5B1148}" srcOrd="1" destOrd="0" parTransId="{88607707-1E7A-41D3-92CE-2CDC45891E2E}" sibTransId="{03386177-5AEE-4D67-A3A7-0BEAFFBFE559}"/>
    <dgm:cxn modelId="{C418A49A-9924-4E17-88D1-29EFDF9BA1E3}"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3" destOrd="0" parTransId="{53E6A745-B129-4611-A5BE-F9378C0D5FE5}" sibTransId="{F5487BCD-2C64-47A9-9CA1-D9FFA877489D}"/>
    <dgm:cxn modelId="{B1220D9D-65EB-434F-ABD1-A679F5FDB18F}" type="presOf" srcId="{BDC812A3-B3D9-45B3-B6C7-5E051D5B1148}" destId="{EF401089-48E6-4A2D-997F-D18BAC276996}" srcOrd="0" destOrd="0" presId="urn:microsoft.com/office/officeart/2005/8/layout/hChevron3"/>
    <dgm:cxn modelId="{CDC57AE6-5183-438D-8965-C681453C396B}" type="presOf" srcId="{4AFE0152-52EB-4B95-B7AD-68475D9B1B55}" destId="{78707572-11B1-43F0-B56F-5E4AB636DFB3}" srcOrd="0" destOrd="0" presId="urn:microsoft.com/office/officeart/2005/8/layout/hChevron3"/>
    <dgm:cxn modelId="{51D73EC3-13A5-4FBF-AE0E-54A72CC12F70}" type="presOf" srcId="{A62A7514-2DD7-41B7-80ED-F693EACC02A5}" destId="{4F72C2E5-C0F0-49B9-9693-6A68F13804F4}" srcOrd="0" destOrd="0" presId="urn:microsoft.com/office/officeart/2005/8/layout/hChevron3"/>
    <dgm:cxn modelId="{0BB0587E-BBAD-4AC0-A0B2-57D295D483C8}" type="presParOf" srcId="{4F72C2E5-C0F0-49B9-9693-6A68F13804F4}" destId="{78707572-11B1-43F0-B56F-5E4AB636DFB3}" srcOrd="0" destOrd="0" presId="urn:microsoft.com/office/officeart/2005/8/layout/hChevron3"/>
    <dgm:cxn modelId="{ACC8693C-4D8F-4B58-AC63-3B3A9BBAD054}" type="presParOf" srcId="{4F72C2E5-C0F0-49B9-9693-6A68F13804F4}" destId="{DF1A3B44-7C86-47AC-889C-B1EF619618EA}" srcOrd="1" destOrd="0" presId="urn:microsoft.com/office/officeart/2005/8/layout/hChevron3"/>
    <dgm:cxn modelId="{BF813139-0842-4251-8D44-98CD0EFA168C}" type="presParOf" srcId="{4F72C2E5-C0F0-49B9-9693-6A68F13804F4}" destId="{EF401089-48E6-4A2D-997F-D18BAC276996}" srcOrd="2" destOrd="0" presId="urn:microsoft.com/office/officeart/2005/8/layout/hChevron3"/>
    <dgm:cxn modelId="{09C75AAC-FA21-4851-9E78-738FCC816AD4}" type="presParOf" srcId="{4F72C2E5-C0F0-49B9-9693-6A68F13804F4}" destId="{A175BC6A-8DFC-4F73-BC3B-89D8A3B76750}" srcOrd="3" destOrd="0" presId="urn:microsoft.com/office/officeart/2005/8/layout/hChevron3"/>
    <dgm:cxn modelId="{D10F46EE-276C-4AE4-BD4F-E434095DEB04}" type="presParOf" srcId="{4F72C2E5-C0F0-49B9-9693-6A68F13804F4}" destId="{370B7215-43AF-46BF-A735-20A368491720}" srcOrd="4" destOrd="0" presId="urn:microsoft.com/office/officeart/2005/8/layout/hChevron3"/>
    <dgm:cxn modelId="{E372B464-FE9B-4C8D-8353-BF064306469C}" type="presParOf" srcId="{4F72C2E5-C0F0-49B9-9693-6A68F13804F4}" destId="{E079EB35-79C3-4272-8F6A-95B4FB054A82}" srcOrd="5" destOrd="0" presId="urn:microsoft.com/office/officeart/2005/8/layout/hChevron3"/>
    <dgm:cxn modelId="{26BEBEB6-3696-466F-A0E9-D70D2C99ECC5}" type="presParOf" srcId="{4F72C2E5-C0F0-49B9-9693-6A68F13804F4}" destId="{A587EFE1-A3DE-4730-996C-C43C76C9687D}" srcOrd="6"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快递业概述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dirty="0" smtClean="0">
              <a:solidFill>
                <a:schemeClr val="tx1"/>
              </a:solidFill>
            </a:rPr>
            <a:t>快递业智能物流展望</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案例分析</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6600"/>
        </a:solidFill>
      </dgm:spPr>
      <dgm:t>
        <a:bodyPr/>
        <a:lstStyle/>
        <a:p>
          <a:pPr algn="l"/>
          <a:r>
            <a:rPr lang="zh-CN" altLang="en-US" sz="1400" u="none" dirty="0" smtClean="0">
              <a:solidFill>
                <a:schemeClr val="tx1"/>
              </a:solidFill>
            </a:rPr>
            <a:t>  快递业的智能物流</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67827"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9792" custLinFactNeighborX="572" custLinFactNeighborY="12501">
        <dgm:presLayoutVars>
          <dgm:bulletEnabled val="1"/>
        </dgm:presLayoutVars>
      </dgm:prSet>
      <dgm:spPr/>
      <dgm:t>
        <a:bodyPr/>
        <a:lstStyle/>
        <a:p>
          <a:endParaRPr lang="zh-CN" altLang="en-US"/>
        </a:p>
      </dgm:t>
    </dgm:pt>
  </dgm:ptLst>
  <dgm:cxnLst>
    <dgm:cxn modelId="{50E4C6BA-D4B8-4960-B622-C18C20329162}" type="presOf" srcId="{BDC812A3-B3D9-45B3-B6C7-5E051D5B1148}" destId="{EF401089-48E6-4A2D-997F-D18BAC276996}" srcOrd="0" destOrd="0" presId="urn:microsoft.com/office/officeart/2005/8/layout/hChevron3"/>
    <dgm:cxn modelId="{9B784D5E-F43D-49D8-AF4F-721ACF4F35AE}" type="presOf" srcId="{BE7FC79C-9CFE-4C59-A295-EA1E3A68FF87}" destId="{370B7215-43AF-46BF-A735-20A368491720}" srcOrd="0" destOrd="0" presId="urn:microsoft.com/office/officeart/2005/8/layout/hChevron3"/>
    <dgm:cxn modelId="{829858F6-02D9-415C-A9A3-AA907242F841}"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3AD21F0F-59B7-4F88-90E7-322672B05CEB}" type="presOf" srcId="{A62A7514-2DD7-41B7-80ED-F693EACC02A5}" destId="{4F72C2E5-C0F0-49B9-9693-6A68F13804F4}" srcOrd="0" destOrd="0" presId="urn:microsoft.com/office/officeart/2005/8/layout/hChevron3"/>
    <dgm:cxn modelId="{A7C45462-33E7-462B-9DFA-3948C76F3D85}" type="presOf" srcId="{4AFE0152-52EB-4B95-B7AD-68475D9B1B55}" destId="{78707572-11B1-43F0-B56F-5E4AB636DFB3}" srcOrd="0" destOrd="0" presId="urn:microsoft.com/office/officeart/2005/8/layout/hChevron3"/>
    <dgm:cxn modelId="{5C9AC034-87A2-41FC-BB93-3EB00F6A7038}" type="presParOf" srcId="{4F72C2E5-C0F0-49B9-9693-6A68F13804F4}" destId="{78707572-11B1-43F0-B56F-5E4AB636DFB3}" srcOrd="0" destOrd="0" presId="urn:microsoft.com/office/officeart/2005/8/layout/hChevron3"/>
    <dgm:cxn modelId="{EB6731CA-77C6-476D-8D26-C7B4D6D9D8CB}" type="presParOf" srcId="{4F72C2E5-C0F0-49B9-9693-6A68F13804F4}" destId="{DF1A3B44-7C86-47AC-889C-B1EF619618EA}" srcOrd="1" destOrd="0" presId="urn:microsoft.com/office/officeart/2005/8/layout/hChevron3"/>
    <dgm:cxn modelId="{3DB6BD45-6E34-44F6-9AD2-B1BB7BCE3457}" type="presParOf" srcId="{4F72C2E5-C0F0-49B9-9693-6A68F13804F4}" destId="{EF401089-48E6-4A2D-997F-D18BAC276996}" srcOrd="2" destOrd="0" presId="urn:microsoft.com/office/officeart/2005/8/layout/hChevron3"/>
    <dgm:cxn modelId="{FDF06D57-8C64-485E-9EEF-4A18437F2D32}" type="presParOf" srcId="{4F72C2E5-C0F0-49B9-9693-6A68F13804F4}" destId="{A175BC6A-8DFC-4F73-BC3B-89D8A3B76750}" srcOrd="3" destOrd="0" presId="urn:microsoft.com/office/officeart/2005/8/layout/hChevron3"/>
    <dgm:cxn modelId="{06F3228F-7000-4DEB-8A06-7C23A934590E}" type="presParOf" srcId="{4F72C2E5-C0F0-49B9-9693-6A68F13804F4}" destId="{370B7215-43AF-46BF-A735-20A368491720}" srcOrd="4" destOrd="0" presId="urn:microsoft.com/office/officeart/2005/8/layout/hChevron3"/>
    <dgm:cxn modelId="{3248316D-DB50-4D2F-B586-FB564DFBCDB5}" type="presParOf" srcId="{4F72C2E5-C0F0-49B9-9693-6A68F13804F4}" destId="{E079EB35-79C3-4272-8F6A-95B4FB054A82}" srcOrd="5" destOrd="0" presId="urn:microsoft.com/office/officeart/2005/8/layout/hChevron3"/>
    <dgm:cxn modelId="{452E67AA-4FAA-4F9F-94B3-39C83474EB84}" type="presParOf" srcId="{4F72C2E5-C0F0-49B9-9693-6A68F13804F4}" destId="{A587EFE1-A3DE-4730-996C-C43C76C9687D}" srcOrd="6"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快递业概述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zh-CN" altLang="en-US" sz="1400" dirty="0" smtClean="0">
              <a:solidFill>
                <a:schemeClr val="tx1"/>
              </a:solidFill>
            </a:rPr>
            <a:t>快递业智能物流展望</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案例分析</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  快递业的智能物流</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67827"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9792" custLinFactNeighborX="572" custLinFactNeighborY="12501">
        <dgm:presLayoutVars>
          <dgm:bulletEnabled val="1"/>
        </dgm:presLayoutVars>
      </dgm:prSet>
      <dgm:spPr/>
      <dgm:t>
        <a:bodyPr/>
        <a:lstStyle/>
        <a:p>
          <a:endParaRPr lang="zh-CN" altLang="en-US"/>
        </a:p>
      </dgm:t>
    </dgm:pt>
  </dgm:ptLst>
  <dgm:cxnLst>
    <dgm:cxn modelId="{C45CD54B-8EF9-4557-B016-7F6754C08982}" type="presOf" srcId="{BDC812A3-B3D9-45B3-B6C7-5E051D5B1148}" destId="{EF401089-48E6-4A2D-997F-D18BAC276996}"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2224F8BB-DFEC-4B74-B8F4-78137F3F6FDB}" type="presOf" srcId="{1A422BF9-8E40-4D40-82F3-D7ADF7825116}" destId="{A587EFE1-A3DE-4730-996C-C43C76C9687D}" srcOrd="0" destOrd="0" presId="urn:microsoft.com/office/officeart/2005/8/layout/hChevron3"/>
    <dgm:cxn modelId="{56C9B30E-48B5-4F3A-9CEC-DD50F743E31D}"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3" destOrd="0" parTransId="{53E6A745-B129-4611-A5BE-F9378C0D5FE5}" sibTransId="{F5487BCD-2C64-47A9-9CA1-D9FFA877489D}"/>
    <dgm:cxn modelId="{B66DA487-799E-46B5-BF78-68E7C5F3B871}" srcId="{A62A7514-2DD7-41B7-80ED-F693EACC02A5}" destId="{BDC812A3-B3D9-45B3-B6C7-5E051D5B1148}" srcOrd="1" destOrd="0" parTransId="{88607707-1E7A-41D3-92CE-2CDC45891E2E}" sibTransId="{03386177-5AEE-4D67-A3A7-0BEAFFBFE559}"/>
    <dgm:cxn modelId="{82D370CE-98D6-4A05-9511-5BF6DE939B97}" type="presOf" srcId="{4AFE0152-52EB-4B95-B7AD-68475D9B1B55}" destId="{78707572-11B1-43F0-B56F-5E4AB636DFB3}" srcOrd="0" destOrd="0" presId="urn:microsoft.com/office/officeart/2005/8/layout/hChevron3"/>
    <dgm:cxn modelId="{03BE784B-6195-441E-94EA-87FD6379C646}" type="presOf" srcId="{A62A7514-2DD7-41B7-80ED-F693EACC02A5}" destId="{4F72C2E5-C0F0-49B9-9693-6A68F13804F4}" srcOrd="0" destOrd="0" presId="urn:microsoft.com/office/officeart/2005/8/layout/hChevron3"/>
    <dgm:cxn modelId="{EEAEBFB3-B316-4E7A-9CF8-995D6D42A740}" type="presParOf" srcId="{4F72C2E5-C0F0-49B9-9693-6A68F13804F4}" destId="{78707572-11B1-43F0-B56F-5E4AB636DFB3}" srcOrd="0" destOrd="0" presId="urn:microsoft.com/office/officeart/2005/8/layout/hChevron3"/>
    <dgm:cxn modelId="{02ADE9C7-8E39-43D5-B38D-ED9240BB38C4}" type="presParOf" srcId="{4F72C2E5-C0F0-49B9-9693-6A68F13804F4}" destId="{DF1A3B44-7C86-47AC-889C-B1EF619618EA}" srcOrd="1" destOrd="0" presId="urn:microsoft.com/office/officeart/2005/8/layout/hChevron3"/>
    <dgm:cxn modelId="{05F6D929-0F7B-4EC2-AF64-633E4E131D57}" type="presParOf" srcId="{4F72C2E5-C0F0-49B9-9693-6A68F13804F4}" destId="{EF401089-48E6-4A2D-997F-D18BAC276996}" srcOrd="2" destOrd="0" presId="urn:microsoft.com/office/officeart/2005/8/layout/hChevron3"/>
    <dgm:cxn modelId="{B8CB8464-07A0-4157-AFE7-0CF872F01F49}" type="presParOf" srcId="{4F72C2E5-C0F0-49B9-9693-6A68F13804F4}" destId="{A175BC6A-8DFC-4F73-BC3B-89D8A3B76750}" srcOrd="3" destOrd="0" presId="urn:microsoft.com/office/officeart/2005/8/layout/hChevron3"/>
    <dgm:cxn modelId="{81710C55-9EB2-4F27-A664-07B6B17EF4B4}" type="presParOf" srcId="{4F72C2E5-C0F0-49B9-9693-6A68F13804F4}" destId="{370B7215-43AF-46BF-A735-20A368491720}" srcOrd="4" destOrd="0" presId="urn:microsoft.com/office/officeart/2005/8/layout/hChevron3"/>
    <dgm:cxn modelId="{F674B369-0643-4DB6-97FA-C8E27945DC0D}" type="presParOf" srcId="{4F72C2E5-C0F0-49B9-9693-6A68F13804F4}" destId="{E079EB35-79C3-4272-8F6A-95B4FB054A82}" srcOrd="5" destOrd="0" presId="urn:microsoft.com/office/officeart/2005/8/layout/hChevron3"/>
    <dgm:cxn modelId="{48A217C1-A06C-4F55-9E46-AD1545B410DC}" type="presParOf" srcId="{4F72C2E5-C0F0-49B9-9693-6A68F13804F4}" destId="{A587EFE1-A3DE-4730-996C-C43C76C9687D}" srcOrd="6" destOrd="0" presId="urn:microsoft.com/office/officeart/2005/8/layout/hChevron3"/>
  </dgm:cxnLst>
  <dgm:bg/>
  <dgm:whole/>
</dgm:dataModel>
</file>

<file path=ppt/diagrams/data4.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快递业概述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dirty="0" smtClean="0">
              <a:solidFill>
                <a:schemeClr val="tx1"/>
              </a:solidFill>
            </a:rPr>
            <a:t>快递业智能物流展望</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zh-CN" altLang="en-US" sz="1400" u="none" dirty="0" smtClean="0">
              <a:solidFill>
                <a:schemeClr val="tx1"/>
              </a:solidFill>
            </a:rPr>
            <a:t> 案例分析</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  快递业的智能物流</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67827"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ScaleX="59792" custLinFactNeighborX="572" custLinFactNeighborY="12501">
        <dgm:presLayoutVars>
          <dgm:bulletEnabled val="1"/>
        </dgm:presLayoutVars>
      </dgm:prSet>
      <dgm:spPr/>
      <dgm:t>
        <a:bodyPr/>
        <a:lstStyle/>
        <a:p>
          <a:endParaRPr lang="zh-CN" altLang="en-US"/>
        </a:p>
      </dgm:t>
    </dgm:pt>
  </dgm:ptLst>
  <dgm:cxnLst>
    <dgm:cxn modelId="{C32F9A98-91CA-410A-9505-3D46F84C1828}" type="presOf" srcId="{BDC812A3-B3D9-45B3-B6C7-5E051D5B1148}" destId="{EF401089-48E6-4A2D-997F-D18BAC276996}" srcOrd="0" destOrd="0" presId="urn:microsoft.com/office/officeart/2005/8/layout/hChevron3"/>
    <dgm:cxn modelId="{9C8D7144-412F-43E8-8DC2-9DD64D1BAD53}" type="presOf" srcId="{4AFE0152-52EB-4B95-B7AD-68475D9B1B55}" destId="{78707572-11B1-43F0-B56F-5E4AB636DFB3}" srcOrd="0" destOrd="0" presId="urn:microsoft.com/office/officeart/2005/8/layout/hChevron3"/>
    <dgm:cxn modelId="{968B53F9-617D-4717-A04E-64D05418690F}" type="presOf" srcId="{BE7FC79C-9CFE-4C59-A295-EA1E3A68FF87}" destId="{370B7215-43AF-46BF-A735-20A368491720}" srcOrd="0" destOrd="0" presId="urn:microsoft.com/office/officeart/2005/8/layout/hChevron3"/>
    <dgm:cxn modelId="{D1BD4023-4DFD-481E-B69A-649129309DE3}"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7F90961F-682A-4097-AC12-D7B0100E43E6}" type="presOf" srcId="{1A422BF9-8E40-4D40-82F3-D7ADF7825116}" destId="{A587EFE1-A3DE-4730-996C-C43C76C9687D}"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AE6B2ED8-62A1-4EC4-953D-C30C9041C922}" type="presParOf" srcId="{4F72C2E5-C0F0-49B9-9693-6A68F13804F4}" destId="{78707572-11B1-43F0-B56F-5E4AB636DFB3}" srcOrd="0" destOrd="0" presId="urn:microsoft.com/office/officeart/2005/8/layout/hChevron3"/>
    <dgm:cxn modelId="{CA009CDC-216A-4692-8F9F-2E51670822FA}" type="presParOf" srcId="{4F72C2E5-C0F0-49B9-9693-6A68F13804F4}" destId="{DF1A3B44-7C86-47AC-889C-B1EF619618EA}" srcOrd="1" destOrd="0" presId="urn:microsoft.com/office/officeart/2005/8/layout/hChevron3"/>
    <dgm:cxn modelId="{1C51B2E6-9728-497C-83AF-820E9D0ABD79}" type="presParOf" srcId="{4F72C2E5-C0F0-49B9-9693-6A68F13804F4}" destId="{EF401089-48E6-4A2D-997F-D18BAC276996}" srcOrd="2" destOrd="0" presId="urn:microsoft.com/office/officeart/2005/8/layout/hChevron3"/>
    <dgm:cxn modelId="{663CC332-1AA5-4F68-A19F-0BB80A34019D}" type="presParOf" srcId="{4F72C2E5-C0F0-49B9-9693-6A68F13804F4}" destId="{A175BC6A-8DFC-4F73-BC3B-89D8A3B76750}" srcOrd="3" destOrd="0" presId="urn:microsoft.com/office/officeart/2005/8/layout/hChevron3"/>
    <dgm:cxn modelId="{D5C36D8E-5DC7-4A5C-BEFC-2D8C89822003}" type="presParOf" srcId="{4F72C2E5-C0F0-49B9-9693-6A68F13804F4}" destId="{370B7215-43AF-46BF-A735-20A368491720}" srcOrd="4" destOrd="0" presId="urn:microsoft.com/office/officeart/2005/8/layout/hChevron3"/>
    <dgm:cxn modelId="{6D231810-F470-41C5-B92E-A2EA815DBCB5}" type="presParOf" srcId="{4F72C2E5-C0F0-49B9-9693-6A68F13804F4}" destId="{E079EB35-79C3-4272-8F6A-95B4FB054A82}" srcOrd="5" destOrd="0" presId="urn:microsoft.com/office/officeart/2005/8/layout/hChevron3"/>
    <dgm:cxn modelId="{06956C02-18D2-4154-9116-44D091915537}" type="presParOf" srcId="{4F72C2E5-C0F0-49B9-9693-6A68F13804F4}" destId="{A587EFE1-A3DE-4730-996C-C43C76C9687D}" srcOrd="6" destOrd="0" presId="urn:microsoft.com/office/officeart/2005/8/layout/hChevron3"/>
  </dgm:cxnLst>
  <dgm:bg/>
  <dgm:whole/>
</dgm:dataModel>
</file>

<file path=ppt/diagrams/data5.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09EB2DCB-CD0A-43F3-AE3F-D9EE2612F71B}" type="presOf" srcId="{4AFE0152-52EB-4B95-B7AD-68475D9B1B55}" destId="{78707572-11B1-43F0-B56F-5E4AB636DFB3}"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38E99F6D-9F21-40C2-8F6F-710E0F8C15B7}" type="presOf" srcId="{A62A7514-2DD7-41B7-80ED-F693EACC02A5}" destId="{4F72C2E5-C0F0-49B9-9693-6A68F13804F4}" srcOrd="0" destOrd="0" presId="urn:microsoft.com/office/officeart/2005/8/layout/hChevron3"/>
    <dgm:cxn modelId="{B0BFD68F-0E7A-4828-B6ED-BF419E513475}" type="presOf" srcId="{BE7FC79C-9CFE-4C59-A295-EA1E3A68FF87}" destId="{370B7215-43AF-46BF-A735-20A368491720}" srcOrd="0" destOrd="0" presId="urn:microsoft.com/office/officeart/2005/8/layout/hChevron3"/>
    <dgm:cxn modelId="{8E507FE5-97D5-4D2A-B90D-F750F94E6ED6}" type="presOf" srcId="{1A422BF9-8E40-4D40-82F3-D7ADF7825116}" destId="{A587EFE1-A3DE-4730-996C-C43C76C9687D}"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08017919-F021-4626-9012-55134963FC14}" type="presParOf" srcId="{4F72C2E5-C0F0-49B9-9693-6A68F13804F4}" destId="{78707572-11B1-43F0-B56F-5E4AB636DFB3}" srcOrd="0" destOrd="0" presId="urn:microsoft.com/office/officeart/2005/8/layout/hChevron3"/>
    <dgm:cxn modelId="{77FB53EE-D252-4140-9954-17D299676136}" type="presParOf" srcId="{4F72C2E5-C0F0-49B9-9693-6A68F13804F4}" destId="{DF1A3B44-7C86-47AC-889C-B1EF619618EA}" srcOrd="1" destOrd="0" presId="urn:microsoft.com/office/officeart/2005/8/layout/hChevron3"/>
    <dgm:cxn modelId="{C15B40B2-CABF-4647-81ED-EA24CD8A24D2}" type="presParOf" srcId="{4F72C2E5-C0F0-49B9-9693-6A68F13804F4}" destId="{370B7215-43AF-46BF-A735-20A368491720}" srcOrd="2" destOrd="0" presId="urn:microsoft.com/office/officeart/2005/8/layout/hChevron3"/>
    <dgm:cxn modelId="{8CF5FC9B-1AD0-442F-9903-AF7B25946137}" type="presParOf" srcId="{4F72C2E5-C0F0-49B9-9693-6A68F13804F4}" destId="{E079EB35-79C3-4272-8F6A-95B4FB054A82}" srcOrd="3" destOrd="0" presId="urn:microsoft.com/office/officeart/2005/8/layout/hChevron3"/>
    <dgm:cxn modelId="{BD5DBD38-882E-4D7E-84E7-AFF60E463709}" type="presParOf" srcId="{4F72C2E5-C0F0-49B9-9693-6A68F13804F4}" destId="{A587EFE1-A3DE-4730-996C-C43C76C9687D}" srcOrd="4" destOrd="0" presId="urn:microsoft.com/office/officeart/2005/8/layout/hChevron3"/>
  </dgm:cxnLst>
  <dgm:bg/>
  <dgm:whole/>
</dgm:dataModel>
</file>

<file path=ppt/diagrams/data6.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087E3527-602B-4157-8BC9-F3F8873E4E24}" type="presOf" srcId="{BE7FC79C-9CFE-4C59-A295-EA1E3A68FF87}" destId="{370B7215-43AF-46BF-A735-20A368491720}" srcOrd="0" destOrd="0" presId="urn:microsoft.com/office/officeart/2005/8/layout/hChevron3"/>
    <dgm:cxn modelId="{F8488F92-A577-4734-B505-82E079E389E5}"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8AA429BA-9288-4E35-BBE4-4A69AAB3F690}" type="presOf" srcId="{4AFE0152-52EB-4B95-B7AD-68475D9B1B55}" destId="{78707572-11B1-43F0-B56F-5E4AB636DFB3}" srcOrd="0" destOrd="0" presId="urn:microsoft.com/office/officeart/2005/8/layout/hChevron3"/>
    <dgm:cxn modelId="{29C9E3EF-DF32-43F5-8BE2-D4E7097BF60F}" type="presOf" srcId="{1A422BF9-8E40-4D40-82F3-D7ADF7825116}" destId="{A587EFE1-A3DE-4730-996C-C43C76C9687D}" srcOrd="0" destOrd="0" presId="urn:microsoft.com/office/officeart/2005/8/layout/hChevron3"/>
    <dgm:cxn modelId="{5BB4D346-F26E-4423-9916-D5C8AF96E3EB}" type="presParOf" srcId="{4F72C2E5-C0F0-49B9-9693-6A68F13804F4}" destId="{78707572-11B1-43F0-B56F-5E4AB636DFB3}" srcOrd="0" destOrd="0" presId="urn:microsoft.com/office/officeart/2005/8/layout/hChevron3"/>
    <dgm:cxn modelId="{3921D9F7-C509-4895-BC94-EDC1B8EB4730}" type="presParOf" srcId="{4F72C2E5-C0F0-49B9-9693-6A68F13804F4}" destId="{DF1A3B44-7C86-47AC-889C-B1EF619618EA}" srcOrd="1" destOrd="0" presId="urn:microsoft.com/office/officeart/2005/8/layout/hChevron3"/>
    <dgm:cxn modelId="{5251009E-8BCD-4EC0-951B-A38E37EB5096}" type="presParOf" srcId="{4F72C2E5-C0F0-49B9-9693-6A68F13804F4}" destId="{370B7215-43AF-46BF-A735-20A368491720}" srcOrd="2" destOrd="0" presId="urn:microsoft.com/office/officeart/2005/8/layout/hChevron3"/>
    <dgm:cxn modelId="{BBF43F2A-3E01-47D1-92E8-B29D17B5F33D}" type="presParOf" srcId="{4F72C2E5-C0F0-49B9-9693-6A68F13804F4}" destId="{E079EB35-79C3-4272-8F6A-95B4FB054A82}" srcOrd="3" destOrd="0" presId="urn:microsoft.com/office/officeart/2005/8/layout/hChevron3"/>
    <dgm:cxn modelId="{BB412A32-E4ED-4D11-88E8-5AFCB9EED8AF}" type="presParOf" srcId="{4F72C2E5-C0F0-49B9-9693-6A68F13804F4}" destId="{A587EFE1-A3DE-4730-996C-C43C76C9687D}" srcOrd="4" destOrd="0" presId="urn:microsoft.com/office/officeart/2005/8/layout/hChevron3"/>
  </dgm:cxnLst>
  <dgm:bg/>
  <dgm:whole/>
</dgm:dataModel>
</file>

<file path=ppt/diagrams/data7.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E85C681D-B0E7-4568-BD18-5CC041E902BD}" type="presOf" srcId="{BE7FC79C-9CFE-4C59-A295-EA1E3A68FF87}" destId="{370B7215-43AF-46BF-A735-20A368491720}" srcOrd="0" destOrd="0" presId="urn:microsoft.com/office/officeart/2005/8/layout/hChevron3"/>
    <dgm:cxn modelId="{707ED9BB-7DE8-4678-8C62-329A75CD4409}" type="presOf" srcId="{4AFE0152-52EB-4B95-B7AD-68475D9B1B55}" destId="{78707572-11B1-43F0-B56F-5E4AB636DFB3}"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4921B07-545E-4863-B376-1E9C87B43048}" type="presOf" srcId="{A62A7514-2DD7-41B7-80ED-F693EACC02A5}" destId="{4F72C2E5-C0F0-49B9-9693-6A68F13804F4}"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86F5F01C-E788-4FB7-943C-62BA4EAF4056}" type="presOf" srcId="{1A422BF9-8E40-4D40-82F3-D7ADF7825116}" destId="{A587EFE1-A3DE-4730-996C-C43C76C9687D}" srcOrd="0" destOrd="0" presId="urn:microsoft.com/office/officeart/2005/8/layout/hChevron3"/>
    <dgm:cxn modelId="{249D815D-548C-42E6-A485-CFDAA396D0C0}" type="presParOf" srcId="{4F72C2E5-C0F0-49B9-9693-6A68F13804F4}" destId="{78707572-11B1-43F0-B56F-5E4AB636DFB3}" srcOrd="0" destOrd="0" presId="urn:microsoft.com/office/officeart/2005/8/layout/hChevron3"/>
    <dgm:cxn modelId="{165686B2-D106-4104-A0D5-0E782BFB2DCE}" type="presParOf" srcId="{4F72C2E5-C0F0-49B9-9693-6A68F13804F4}" destId="{DF1A3B44-7C86-47AC-889C-B1EF619618EA}" srcOrd="1" destOrd="0" presId="urn:microsoft.com/office/officeart/2005/8/layout/hChevron3"/>
    <dgm:cxn modelId="{C971FB8D-56A6-4893-BCB6-EE4B3D375F71}" type="presParOf" srcId="{4F72C2E5-C0F0-49B9-9693-6A68F13804F4}" destId="{370B7215-43AF-46BF-A735-20A368491720}" srcOrd="2" destOrd="0" presId="urn:microsoft.com/office/officeart/2005/8/layout/hChevron3"/>
    <dgm:cxn modelId="{48E748E4-C4A4-4A38-8D5C-9B0E72369263}" type="presParOf" srcId="{4F72C2E5-C0F0-49B9-9693-6A68F13804F4}" destId="{E079EB35-79C3-4272-8F6A-95B4FB054A82}" srcOrd="3" destOrd="0" presId="urn:microsoft.com/office/officeart/2005/8/layout/hChevron3"/>
    <dgm:cxn modelId="{CAE4DFDA-B04B-4E1E-B4CF-6B7CA60654D7}" type="presParOf" srcId="{4F72C2E5-C0F0-49B9-9693-6A68F13804F4}" destId="{A587EFE1-A3DE-4730-996C-C43C76C9687D}" srcOrd="4" destOrd="0" presId="urn:microsoft.com/office/officeart/2005/8/layout/hChevron3"/>
  </dgm:cxnLst>
  <dgm:bg/>
  <dgm:whole/>
</dgm:dataModel>
</file>

<file path=ppt/diagrams/data8.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altLang="zh-CN" sz="1800" dirty="0" smtClean="0">
              <a:solidFill>
                <a:schemeClr val="tx1"/>
              </a:solidFill>
            </a:rPr>
            <a:t>1</a:t>
          </a:r>
          <a:r>
            <a:rPr lang="en-US" sz="1800" dirty="0" smtClean="0">
              <a:solidFill>
                <a:schemeClr val="tx1"/>
              </a:solidFill>
            </a:rPr>
            <a:t>.</a:t>
          </a:r>
          <a:r>
            <a:rPr lang="zh-CN" sz="1800" dirty="0" smtClean="0">
              <a:solidFill>
                <a:schemeClr val="tx1"/>
              </a:solidFill>
            </a:rPr>
            <a:t>企业规模小，运营和管理水平落后</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快递市场准入门槛依旧较低</a:t>
          </a:r>
          <a:r>
            <a:rPr lang="zh-CN" altLang="en-US" sz="1600" dirty="0" smtClean="0">
              <a:latin typeface="宋体" pitchFamily="2" charset="-122"/>
              <a:ea typeface="宋体" pitchFamily="2" charset="-122"/>
            </a:rPr>
            <a:t>，</a:t>
          </a:r>
          <a:r>
            <a:rPr lang="zh-CN" sz="1600" dirty="0" smtClean="0">
              <a:latin typeface="宋体" pitchFamily="2" charset="-122"/>
              <a:ea typeface="宋体" pitchFamily="2" charset="-122"/>
            </a:rPr>
            <a:t>绝大多数企业资金不足，规模较小</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dirty="0" smtClean="0">
              <a:solidFill>
                <a:schemeClr val="tx1"/>
              </a:solidFill>
            </a:rPr>
            <a:t>2.</a:t>
          </a:r>
          <a:r>
            <a:rPr lang="zh-CN" sz="1800" dirty="0" smtClean="0">
              <a:solidFill>
                <a:schemeClr val="tx1"/>
              </a:solidFill>
            </a:rPr>
            <a:t>硬件设施设备及信息化水平低</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sz="1600" dirty="0" smtClean="0">
              <a:latin typeface="宋体" pitchFamily="2" charset="-122"/>
              <a:ea typeface="宋体" pitchFamily="2" charset="-122"/>
            </a:rPr>
            <a:t>缺乏根据客户账号进行单据的订制，缺乏性能良好的客户统一结算系统、全球性货物追踪系统、网上自动货物动态查询系统等关键的信息管理系统，在服务和效率方面远远落后于国外同行。</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dirty="0" smtClean="0">
              <a:solidFill>
                <a:schemeClr val="tx1"/>
              </a:solidFill>
            </a:rPr>
            <a:t>3.</a:t>
          </a:r>
          <a:r>
            <a:rPr lang="zh-CN" sz="1800" dirty="0" smtClean="0">
              <a:solidFill>
                <a:schemeClr val="tx1"/>
              </a:solidFill>
            </a:rPr>
            <a:t>市场竞争无序，服务水平不高</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快递服务业由于服务收费和风险标准不一，当快递过程中出现物品损坏、丢失赔偿等问题时，往往引发纠纷，导致消费者普遍反映目前我国快递服务水平不高，对快递业务的投诉时有发生。</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E58D4CFC-065B-431D-B33F-32042E82896B}">
      <dgm:prSet phldrT="[文本]" custT="1"/>
      <dgm:spPr/>
      <dgm:t>
        <a:bodyPr/>
        <a:lstStyle/>
        <a:p>
          <a:r>
            <a:rPr lang="zh-CN" sz="1600" dirty="0" smtClean="0">
              <a:latin typeface="宋体" pitchFamily="2" charset="-122"/>
              <a:ea typeface="宋体" pitchFamily="2" charset="-122"/>
            </a:rPr>
            <a:t>多数民营快递采用代理制营业网络或直营代理混合网络</a:t>
          </a:r>
          <a:r>
            <a:rPr lang="zh-CN" altLang="en-US" sz="1600" dirty="0" smtClean="0">
              <a:latin typeface="宋体" pitchFamily="2" charset="-122"/>
              <a:ea typeface="宋体" pitchFamily="2" charset="-122"/>
            </a:rPr>
            <a:t>，</a:t>
          </a:r>
          <a:r>
            <a:rPr lang="zh-CN" sz="1600" dirty="0" smtClean="0">
              <a:latin typeface="宋体" pitchFamily="2" charset="-122"/>
              <a:ea typeface="宋体" pitchFamily="2" charset="-122"/>
            </a:rPr>
            <a:t>网络的中央管理普遍较松散，很难为顾客提供同质化服务</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42B10C73-0261-48B4-809C-4CAC6FC9C55A}" type="parTrans" cxnId="{291C1865-B3C1-4D37-96BA-4CEC070ECBD1}">
      <dgm:prSet/>
      <dgm:spPr/>
    </dgm:pt>
    <dgm:pt modelId="{9255D124-EDF6-4719-851D-3F890F54EFE8}" type="sibTrans" cxnId="{291C1865-B3C1-4D37-96BA-4CEC070ECBD1}">
      <dgm:prSet/>
      <dgm:spPr/>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3">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3">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3">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3">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3">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3">
        <dgm:presLayoutVars>
          <dgm:bulletEnabled val="1"/>
        </dgm:presLayoutVars>
      </dgm:prSet>
      <dgm:spPr/>
      <dgm:t>
        <a:bodyPr/>
        <a:lstStyle/>
        <a:p>
          <a:endParaRPr lang="zh-CN" altLang="en-US"/>
        </a:p>
      </dgm:t>
    </dgm:pt>
  </dgm:ptLst>
  <dgm:cxnLst>
    <dgm:cxn modelId="{464F4AEC-B197-4A7C-9177-A051832DAF20}" srcId="{F8F7636A-480C-4B99-9823-F85B36E82976}" destId="{45D8DE44-204C-4298-B4FC-52B2360DDD88}" srcOrd="0" destOrd="0" parTransId="{C63817E4-173F-4C58-9B2B-C86EA6A465DB}" sibTransId="{760B7F1A-718D-4EFE-8131-6B2CCFA53046}"/>
    <dgm:cxn modelId="{35C018C6-C5D4-446E-B60B-114F8699E831}" type="presOf" srcId="{C265E7C9-47D3-4E39-A333-41CD3414A1E2}" destId="{FDE2A58C-DD4A-4ECE-973C-C893B848330C}" srcOrd="0" destOrd="0" presId="urn:microsoft.com/office/officeart/2005/8/layout/vList2"/>
    <dgm:cxn modelId="{BBF6236F-185A-446F-ABBC-FA814AAFA2B2}" type="presOf" srcId="{33FF2110-3906-45F8-8F1D-8BAA72FF5401}" destId="{F24A553B-1F79-43E8-B3FD-41E6A58E3D93}" srcOrd="0" destOrd="0" presId="urn:microsoft.com/office/officeart/2005/8/layout/vList2"/>
    <dgm:cxn modelId="{FDDDF87C-2357-4420-9139-D12409BDAAA4}" type="presOf" srcId="{697B8E96-E70B-4687-B8F8-86C0C1185C27}" destId="{CE646A07-FFC6-44A6-870B-4495DE43DEC1}" srcOrd="0" destOrd="0"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3943C760-EC40-421B-AE5B-009F2327B473}" type="presOf" srcId="{4DED2EB6-656E-4BDB-B811-8A31B62F9F36}" destId="{F9AC0C43-F2E4-457C-9897-676091DE8B50}" srcOrd="0" destOrd="0" presId="urn:microsoft.com/office/officeart/2005/8/layout/vList2"/>
    <dgm:cxn modelId="{FC36F5EE-E8B5-4E2C-AF44-2CA106F20185}" type="presOf" srcId="{45D8DE44-204C-4298-B4FC-52B2360DDD88}" destId="{0F7FAF50-B5D2-47B5-8D29-495A63763585}"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5E1FE7B1-0E1C-44C8-A4AC-FF5F6C36B42A}" srcId="{697B8E96-E70B-4687-B8F8-86C0C1185C27}" destId="{33FF2110-3906-45F8-8F1D-8BAA72FF5401}" srcOrd="0" destOrd="0" parTransId="{D9EEC3BE-C3C1-4318-91C3-0831D5DB281C}" sibTransId="{FCF9E487-2AA7-44C1-9369-7E70559075EC}"/>
    <dgm:cxn modelId="{C7D89489-0675-4E11-A6DA-B769D6F07BB3}" type="presOf" srcId="{E58D4CFC-065B-431D-B33F-32042E82896B}" destId="{F24A553B-1F79-43E8-B3FD-41E6A58E3D93}" srcOrd="0" destOrd="1" presId="urn:microsoft.com/office/officeart/2005/8/layout/vList2"/>
    <dgm:cxn modelId="{BAE47F4E-E38D-400E-A359-FAA03B6D8C66}" srcId="{15FF890F-2370-4DF4-BA95-D0094EEADC8C}" destId="{4DED2EB6-656E-4BDB-B811-8A31B62F9F36}" srcOrd="2" destOrd="0" parTransId="{FEC6818D-C2F5-4CC6-A730-6724F2B5B705}" sibTransId="{ED69BE97-472A-4971-8077-A0FD0EB3DBE0}"/>
    <dgm:cxn modelId="{291C1865-B3C1-4D37-96BA-4CEC070ECBD1}" srcId="{697B8E96-E70B-4687-B8F8-86C0C1185C27}" destId="{E58D4CFC-065B-431D-B33F-32042E82896B}" srcOrd="1" destOrd="0" parTransId="{42B10C73-0261-48B4-809C-4CAC6FC9C55A}" sibTransId="{9255D124-EDF6-4719-851D-3F890F54EFE8}"/>
    <dgm:cxn modelId="{9BDA9E14-22DB-4D43-BE87-2925B91C6207}" type="presOf" srcId="{F8F7636A-480C-4B99-9823-F85B36E82976}" destId="{017A55AA-D09B-4FDE-8C68-7800053E22F0}" srcOrd="0" destOrd="0" presId="urn:microsoft.com/office/officeart/2005/8/layout/vList2"/>
    <dgm:cxn modelId="{CCCCCB5E-33AE-4BE4-9499-DCD058E205C3}" type="presOf" srcId="{15FF890F-2370-4DF4-BA95-D0094EEADC8C}" destId="{38DD7CA1-18C4-4780-981D-E327C81DA75E}"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6F3EA6E4-22E5-4118-A56B-37865E65D9B0}" type="presParOf" srcId="{38DD7CA1-18C4-4780-981D-E327C81DA75E}" destId="{CE646A07-FFC6-44A6-870B-4495DE43DEC1}" srcOrd="0" destOrd="0" presId="urn:microsoft.com/office/officeart/2005/8/layout/vList2"/>
    <dgm:cxn modelId="{0102C7FF-15EF-40E9-968F-5DBB76E9DC4A}" type="presParOf" srcId="{38DD7CA1-18C4-4780-981D-E327C81DA75E}" destId="{F24A553B-1F79-43E8-B3FD-41E6A58E3D93}" srcOrd="1" destOrd="0" presId="urn:microsoft.com/office/officeart/2005/8/layout/vList2"/>
    <dgm:cxn modelId="{2B287F02-A630-44BD-9039-AD18366BF69A}" type="presParOf" srcId="{38DD7CA1-18C4-4780-981D-E327C81DA75E}" destId="{017A55AA-D09B-4FDE-8C68-7800053E22F0}" srcOrd="2" destOrd="0" presId="urn:microsoft.com/office/officeart/2005/8/layout/vList2"/>
    <dgm:cxn modelId="{2C956B97-E71F-4AE2-B5EF-93F497EDC01A}" type="presParOf" srcId="{38DD7CA1-18C4-4780-981D-E327C81DA75E}" destId="{0F7FAF50-B5D2-47B5-8D29-495A63763585}" srcOrd="3" destOrd="0" presId="urn:microsoft.com/office/officeart/2005/8/layout/vList2"/>
    <dgm:cxn modelId="{FDDB331B-9CA0-45EA-8540-7EA3551E169D}" type="presParOf" srcId="{38DD7CA1-18C4-4780-981D-E327C81DA75E}" destId="{F9AC0C43-F2E4-457C-9897-676091DE8B50}" srcOrd="4" destOrd="0" presId="urn:microsoft.com/office/officeart/2005/8/layout/vList2"/>
    <dgm:cxn modelId="{3A42CF48-BCF1-4443-983B-6ABE358D3C71}" type="presParOf" srcId="{38DD7CA1-18C4-4780-981D-E327C81DA75E}" destId="{FDE2A58C-DD4A-4ECE-973C-C893B848330C}" srcOrd="5"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en-US" sz="1800" b="1" dirty="0" smtClean="0">
              <a:solidFill>
                <a:schemeClr val="tx1"/>
              </a:solidFill>
              <a:latin typeface="宋体" pitchFamily="2" charset="-122"/>
              <a:ea typeface="宋体" pitchFamily="2" charset="-122"/>
            </a:rPr>
            <a:t>.</a:t>
          </a:r>
          <a:r>
            <a:rPr lang="zh-CN" sz="1800" dirty="0" smtClean="0">
              <a:solidFill>
                <a:schemeClr val="tx1"/>
              </a:solidFill>
            </a:rPr>
            <a:t>经营管理理念亟待更新</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大多数快递企业服务意识淡薄、服务手段和管理手段落后，服务方式单一，服务整体水平较差</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en-US" sz="1800" b="1" dirty="0" smtClean="0">
              <a:solidFill>
                <a:schemeClr val="tx1"/>
              </a:solidFill>
              <a:latin typeface="宋体" pitchFamily="2" charset="-122"/>
              <a:ea typeface="宋体" pitchFamily="2" charset="-122"/>
            </a:rPr>
            <a:t>.</a:t>
          </a:r>
          <a:r>
            <a:rPr lang="zh-CN" sz="1800" dirty="0" smtClean="0">
              <a:solidFill>
                <a:schemeClr val="tx1"/>
              </a:solidFill>
            </a:rPr>
            <a:t>标准难统一全网难共享</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altLang="en-US" sz="1600" dirty="0" smtClean="0">
              <a:latin typeface="宋体" pitchFamily="2" charset="-122"/>
              <a:ea typeface="宋体" pitchFamily="2" charset="-122"/>
            </a:rPr>
            <a:t>很多</a:t>
          </a:r>
          <a:r>
            <a:rPr lang="zh-CN" sz="1600" dirty="0" smtClean="0">
              <a:latin typeface="宋体" pitchFamily="2" charset="-122"/>
              <a:ea typeface="宋体" pitchFamily="2" charset="-122"/>
            </a:rPr>
            <a:t>快递企业在发展初期还采取了承包、加盟等模式，从而导致结构松散，组织混乱。</a:t>
          </a:r>
          <a:r>
            <a:rPr lang="zh-CN" altLang="en-US" sz="1600" dirty="0" smtClean="0">
              <a:latin typeface="宋体" pitchFamily="2" charset="-122"/>
              <a:ea typeface="宋体" pitchFamily="2" charset="-122"/>
            </a:rPr>
            <a:t>且</a:t>
          </a:r>
          <a:r>
            <a:rPr lang="zh-CN" sz="1600" dirty="0" smtClean="0">
              <a:latin typeface="宋体" pitchFamily="2" charset="-122"/>
              <a:ea typeface="宋体" pitchFamily="2" charset="-122"/>
            </a:rPr>
            <a:t>网络覆盖率低、递送质量不稳定</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en-US" sz="1800" b="1" dirty="0" smtClean="0">
              <a:solidFill>
                <a:schemeClr val="tx1"/>
              </a:solidFill>
              <a:latin typeface="宋体" pitchFamily="2" charset="-122"/>
              <a:ea typeface="宋体" pitchFamily="2" charset="-122"/>
            </a:rPr>
            <a:t>.</a:t>
          </a:r>
          <a:r>
            <a:rPr lang="zh-CN" sz="1800" dirty="0" smtClean="0">
              <a:solidFill>
                <a:schemeClr val="tx1"/>
              </a:solidFill>
            </a:rPr>
            <a:t>智能快递市场混乱</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800" b="1" dirty="0" smtClean="0">
              <a:solidFill>
                <a:schemeClr val="tx1"/>
              </a:solidFill>
              <a:latin typeface="宋体" pitchFamily="2" charset="-122"/>
              <a:ea typeface="宋体" pitchFamily="2" charset="-122"/>
            </a:rPr>
            <a:t>4</a:t>
          </a:r>
          <a:r>
            <a:rPr lang="en-US" sz="1800" b="1" dirty="0" smtClean="0">
              <a:solidFill>
                <a:schemeClr val="tx1"/>
              </a:solidFill>
              <a:latin typeface="宋体" pitchFamily="2" charset="-122"/>
              <a:ea typeface="宋体" pitchFamily="2" charset="-122"/>
            </a:rPr>
            <a:t>.</a:t>
          </a:r>
          <a:r>
            <a:rPr lang="zh-CN" sz="1800" dirty="0" smtClean="0">
              <a:solidFill>
                <a:schemeClr val="tx1"/>
              </a:solidFill>
            </a:rPr>
            <a:t>智能快递监管制度缺失</a:t>
          </a:r>
          <a:endParaRPr lang="zh-CN" altLang="en-US" sz="18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各家企业、各个地方都试图取得智能快递发展的主导权和产业链的控制权，势必会为智能快递互联互通和相互之间的市场进入设置各种人为障碍，不利于智能快递的发展壮大。</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sz="1600" dirty="0" smtClean="0">
              <a:latin typeface="宋体" pitchFamily="2" charset="-122"/>
              <a:ea typeface="宋体" pitchFamily="2" charset="-122"/>
            </a:rPr>
            <a:t>截止目前，我国还未建立起完善的快递业监管制度，并且监管主体地位得不到明确也导致了监管职权、监管措施的混乱。</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4" custLinFactNeighborX="-1087" custLinFactNeighborY="-131">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4">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4">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4">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4">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4">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3" presStyleCnt="4">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3" presStyleCnt="4">
        <dgm:presLayoutVars>
          <dgm:bulletEnabled val="1"/>
        </dgm:presLayoutVars>
      </dgm:prSet>
      <dgm:spPr/>
      <dgm:t>
        <a:bodyPr/>
        <a:lstStyle/>
        <a:p>
          <a:endParaRPr lang="zh-CN" altLang="en-US"/>
        </a:p>
      </dgm:t>
    </dgm:pt>
  </dgm:ptLst>
  <dgm:cxnLst>
    <dgm:cxn modelId="{19E5E310-E63A-4BFA-A6C5-08E8193766E0}" srcId="{15FF890F-2370-4DF4-BA95-D0094EEADC8C}" destId="{697B8E96-E70B-4687-B8F8-86C0C1185C27}" srcOrd="0" destOrd="0" parTransId="{5F32813D-DB1E-49B0-9A20-9F8E4050ABAA}" sibTransId="{FB287DC6-4A96-4F74-BCEA-88664E7F8D85}"/>
    <dgm:cxn modelId="{6CADEEA1-F78D-42BE-A85E-B94A9E6E5EF5}" srcId="{15FF890F-2370-4DF4-BA95-D0094EEADC8C}" destId="{DC9F1E9A-83A8-4C0C-805D-DF0A503AC782}" srcOrd="3" destOrd="0" parTransId="{D2DA2712-69C1-49B7-919C-622F54A6D539}" sibTransId="{6F336DA8-9F6D-492B-B87D-BE7A7BA108CE}"/>
    <dgm:cxn modelId="{E0992754-505A-4372-BB5D-818B6CC4DD98}" type="presOf" srcId="{33FF2110-3906-45F8-8F1D-8BAA72FF5401}" destId="{F24A553B-1F79-43E8-B3FD-41E6A58E3D93}"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D62C1585-96CE-4B84-BE26-31E40D5E24EB}" type="presOf" srcId="{45D8DE44-204C-4298-B4FC-52B2360DDD88}" destId="{0F7FAF50-B5D2-47B5-8D29-495A63763585}" srcOrd="0" destOrd="0" presId="urn:microsoft.com/office/officeart/2005/8/layout/vList2"/>
    <dgm:cxn modelId="{886BC83E-F1D2-494C-8984-9FE933A9B63E}" type="presOf" srcId="{15FF890F-2370-4DF4-BA95-D0094EEADC8C}" destId="{38DD7CA1-18C4-4780-981D-E327C81DA75E}" srcOrd="0" destOrd="0" presId="urn:microsoft.com/office/officeart/2005/8/layout/vList2"/>
    <dgm:cxn modelId="{052577D4-5513-4389-BE76-6E36CD778B82}" type="presOf" srcId="{4DED2EB6-656E-4BDB-B811-8A31B62F9F36}" destId="{F9AC0C43-F2E4-457C-9897-676091DE8B50}" srcOrd="0" destOrd="0" presId="urn:microsoft.com/office/officeart/2005/8/layout/vList2"/>
    <dgm:cxn modelId="{8EA89AC0-E04B-4121-9B93-5441B0851B00}" type="presOf" srcId="{DC9F1E9A-83A8-4C0C-805D-DF0A503AC782}" destId="{432F36F8-8685-4912-842A-09F6B83A96A7}" srcOrd="0" destOrd="0" presId="urn:microsoft.com/office/officeart/2005/8/layout/vList2"/>
    <dgm:cxn modelId="{BDF3B61D-10FB-4B16-B9FC-8A57E11D7331}" srcId="{DC9F1E9A-83A8-4C0C-805D-DF0A503AC782}" destId="{0D864566-6D4C-41C5-BE71-73BFAC6B201E}" srcOrd="0" destOrd="0" parTransId="{B2AF35A5-B52C-4C62-88F7-D6473B2D1FFE}" sibTransId="{E941B988-1373-4951-A869-B1C14BFBDC2F}"/>
    <dgm:cxn modelId="{BAE47F4E-E38D-400E-A359-FAA03B6D8C66}" srcId="{15FF890F-2370-4DF4-BA95-D0094EEADC8C}" destId="{4DED2EB6-656E-4BDB-B811-8A31B62F9F36}" srcOrd="2" destOrd="0" parTransId="{FEC6818D-C2F5-4CC6-A730-6724F2B5B705}" sibTransId="{ED69BE97-472A-4971-8077-A0FD0EB3DBE0}"/>
    <dgm:cxn modelId="{F3C2EDEE-E280-48AF-9C3A-27011DC3E7D4}" type="presOf" srcId="{697B8E96-E70B-4687-B8F8-86C0C1185C27}" destId="{CE646A07-FFC6-44A6-870B-4495DE43DEC1}" srcOrd="0" destOrd="0" presId="urn:microsoft.com/office/officeart/2005/8/layout/vList2"/>
    <dgm:cxn modelId="{BBF5D625-600E-4683-967C-B965683F5E8B}" type="presOf" srcId="{0D864566-6D4C-41C5-BE71-73BFAC6B201E}" destId="{4396CB7C-6096-4FDD-BC48-D810D2E2585D}" srcOrd="0" destOrd="0" presId="urn:microsoft.com/office/officeart/2005/8/layout/vList2"/>
    <dgm:cxn modelId="{4DA4D708-252B-44BA-B6CA-94918C054CEF}" type="presOf" srcId="{C265E7C9-47D3-4E39-A333-41CD3414A1E2}" destId="{FDE2A58C-DD4A-4ECE-973C-C893B848330C}" srcOrd="0" destOrd="0" presId="urn:microsoft.com/office/officeart/2005/8/layout/vList2"/>
    <dgm:cxn modelId="{464F4AEC-B197-4A7C-9177-A051832DAF20}" srcId="{F8F7636A-480C-4B99-9823-F85B36E82976}" destId="{45D8DE44-204C-4298-B4FC-52B2360DDD88}" srcOrd="0" destOrd="0" parTransId="{C63817E4-173F-4C58-9B2B-C86EA6A465DB}" sibTransId="{760B7F1A-718D-4EFE-8131-6B2CCFA53046}"/>
    <dgm:cxn modelId="{58C585BC-EBC5-411B-A3C6-89703E2974D6}" type="presOf" srcId="{F8F7636A-480C-4B99-9823-F85B36E82976}" destId="{017A55AA-D09B-4FDE-8C68-7800053E22F0}"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5E1FE7B1-0E1C-44C8-A4AC-FF5F6C36B42A}" srcId="{697B8E96-E70B-4687-B8F8-86C0C1185C27}" destId="{33FF2110-3906-45F8-8F1D-8BAA72FF5401}" srcOrd="0" destOrd="0" parTransId="{D9EEC3BE-C3C1-4318-91C3-0831D5DB281C}" sibTransId="{FCF9E487-2AA7-44C1-9369-7E70559075EC}"/>
    <dgm:cxn modelId="{F45E5B59-DA3E-42F5-A9CF-13825D0D1640}" type="presParOf" srcId="{38DD7CA1-18C4-4780-981D-E327C81DA75E}" destId="{CE646A07-FFC6-44A6-870B-4495DE43DEC1}" srcOrd="0" destOrd="0" presId="urn:microsoft.com/office/officeart/2005/8/layout/vList2"/>
    <dgm:cxn modelId="{CFBC3E72-6D2F-4E45-B159-F8168E7A9517}" type="presParOf" srcId="{38DD7CA1-18C4-4780-981D-E327C81DA75E}" destId="{F24A553B-1F79-43E8-B3FD-41E6A58E3D93}" srcOrd="1" destOrd="0" presId="urn:microsoft.com/office/officeart/2005/8/layout/vList2"/>
    <dgm:cxn modelId="{19FA96E2-8E00-4A1B-8F7F-2249E2CAD9CC}" type="presParOf" srcId="{38DD7CA1-18C4-4780-981D-E327C81DA75E}" destId="{017A55AA-D09B-4FDE-8C68-7800053E22F0}" srcOrd="2" destOrd="0" presId="urn:microsoft.com/office/officeart/2005/8/layout/vList2"/>
    <dgm:cxn modelId="{0CCC9BE2-142D-4F81-84E5-0E0BC55CA4ED}" type="presParOf" srcId="{38DD7CA1-18C4-4780-981D-E327C81DA75E}" destId="{0F7FAF50-B5D2-47B5-8D29-495A63763585}" srcOrd="3" destOrd="0" presId="urn:microsoft.com/office/officeart/2005/8/layout/vList2"/>
    <dgm:cxn modelId="{829EC8FE-3C99-4242-B6C3-73B41FE01D7F}" type="presParOf" srcId="{38DD7CA1-18C4-4780-981D-E327C81DA75E}" destId="{F9AC0C43-F2E4-457C-9897-676091DE8B50}" srcOrd="4" destOrd="0" presId="urn:microsoft.com/office/officeart/2005/8/layout/vList2"/>
    <dgm:cxn modelId="{D0392A62-BB73-4534-B01B-816A25CCD632}" type="presParOf" srcId="{38DD7CA1-18C4-4780-981D-E327C81DA75E}" destId="{FDE2A58C-DD4A-4ECE-973C-C893B848330C}" srcOrd="5" destOrd="0" presId="urn:microsoft.com/office/officeart/2005/8/layout/vList2"/>
    <dgm:cxn modelId="{6C5B01E2-DF7A-4529-9CE6-2B9FEC580F13}" type="presParOf" srcId="{38DD7CA1-18C4-4780-981D-E327C81DA75E}" destId="{432F36F8-8685-4912-842A-09F6B83A96A7}" srcOrd="6" destOrd="0" presId="urn:microsoft.com/office/officeart/2005/8/layout/vList2"/>
    <dgm:cxn modelId="{3A8C6A56-71F7-4C8A-ACC1-86A883CF3F79}" type="presParOf" srcId="{38DD7CA1-18C4-4780-981D-E327C81DA75E}" destId="{4396CB7C-6096-4FDD-BC48-D810D2E2585D}" srcOrd="7"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6C92DBC-1A5A-4B12-A169-1CC0B572F3BF}" type="slidenum">
              <a:rPr lang="zh-CN" altLang="en-US" smtClean="0"/>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Master" Target="../slideMasters/slideMaster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Master" Target="../slideMasters/slideMaster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Layouts/_rels/slideLayout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Master" Target="../slideMasters/slideMaster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jpe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9"/>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53" r:id="rId5"/>
    <p:sldLayoutId id="2147483754"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9"/>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3857620" y="1500174"/>
            <a:ext cx="5286412" cy="3786214"/>
          </a:xfrm>
        </p:spPr>
        <p:txBody>
          <a:bodyPr/>
          <a:lstStyle/>
          <a:p>
            <a:pPr lvl="0"/>
            <a:r>
              <a:rPr b="1" dirty="0" smtClean="0">
                <a:solidFill>
                  <a:schemeClr val="tx1"/>
                </a:solidFill>
              </a:rPr>
              <a:t>第</a:t>
            </a:r>
            <a:r>
              <a:rPr lang="en-US" altLang="zh-CN" b="1" dirty="0" smtClean="0">
                <a:solidFill>
                  <a:schemeClr val="tx1"/>
                </a:solidFill>
              </a:rPr>
              <a:t>9</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快递业的智能物流</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l"/>
            </a:pPr>
            <a:r>
              <a:rPr lang="en-US" dirty="0" smtClean="0"/>
              <a:t>2.</a:t>
            </a:r>
            <a:r>
              <a:rPr lang="zh-CN" altLang="en-US" dirty="0" smtClean="0"/>
              <a:t>中国快递业发展规模</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 我国快递业经过</a:t>
            </a:r>
            <a:r>
              <a:rPr lang="en-US" sz="1600" dirty="0" smtClean="0">
                <a:latin typeface="宋体" pitchFamily="2" charset="-122"/>
                <a:ea typeface="宋体" pitchFamily="2" charset="-122"/>
              </a:rPr>
              <a:t>30</a:t>
            </a:r>
            <a:r>
              <a:rPr lang="zh-CN" altLang="en-US" sz="1600" dirty="0" smtClean="0">
                <a:latin typeface="宋体" pitchFamily="2" charset="-122"/>
                <a:ea typeface="宋体" pitchFamily="2" charset="-122"/>
              </a:rPr>
              <a:t>多年发展，已经形成了一个规模庞大的产业。</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smtClean="0">
              <a:latin typeface="宋体" pitchFamily="2" charset="-122"/>
              <a:ea typeface="宋体" pitchFamily="2" charset="-122"/>
            </a:endParaRPr>
          </a:p>
          <a:p>
            <a:pPr>
              <a:buFont typeface="Wingdings" pitchFamily="2" charset="2"/>
              <a:buChar char="l"/>
            </a:pPr>
            <a:endParaRPr lang="zh-CN" altLang="en-US" dirty="0"/>
          </a:p>
        </p:txBody>
      </p:sp>
      <p:sp>
        <p:nvSpPr>
          <p:cNvPr id="3" name="标题 2"/>
          <p:cNvSpPr>
            <a:spLocks noGrp="1"/>
          </p:cNvSpPr>
          <p:nvPr>
            <p:ph type="title"/>
          </p:nvPr>
        </p:nvSpPr>
        <p:spPr/>
        <p:txBody>
          <a:bodyPr/>
          <a:lstStyle/>
          <a:p>
            <a:r>
              <a:rPr lang="en-US" altLang="zh-CN" dirty="0" smtClean="0"/>
              <a:t>9.1.3  </a:t>
            </a:r>
            <a:r>
              <a:rPr lang="zh-CN" altLang="en-US" dirty="0" smtClean="0"/>
              <a:t>行业发展现状</a:t>
            </a:r>
            <a:endParaRPr lang="zh-CN" altLang="en-US" dirty="0"/>
          </a:p>
        </p:txBody>
      </p:sp>
      <p:graphicFrame>
        <p:nvGraphicFramePr>
          <p:cNvPr id="5" name="图表 4"/>
          <p:cNvGraphicFramePr/>
          <p:nvPr/>
        </p:nvGraphicFramePr>
        <p:xfrm>
          <a:off x="1571604" y="1714488"/>
          <a:ext cx="5786478" cy="3643338"/>
        </p:xfrm>
        <a:graphic>
          <a:graphicData uri="http://schemas.openxmlformats.org/drawingml/2006/chart">
            <c:chart xmlns:c="http://schemas.openxmlformats.org/drawingml/2006/chart" xmlns:r="http://schemas.openxmlformats.org/officeDocument/2006/relationships" r:id="rId2"/>
          </a:graphicData>
        </a:graphic>
      </p:graphicFrame>
      <p:sp>
        <p:nvSpPr>
          <p:cNvPr id="153601" name="Rectangle 1"/>
          <p:cNvSpPr>
            <a:spLocks noChangeArrowheads="1"/>
          </p:cNvSpPr>
          <p:nvPr/>
        </p:nvSpPr>
        <p:spPr bwMode="auto">
          <a:xfrm>
            <a:off x="2714612" y="5214950"/>
            <a:ext cx="386516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9.2 2002-2011</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年全国快递业务量完成情况表</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401080" cy="4929188"/>
          </a:xfrm>
        </p:spPr>
        <p:txBody>
          <a:bodyPr/>
          <a:lstStyle/>
          <a:p>
            <a:pPr>
              <a:buFont typeface="Wingdings" pitchFamily="2" charset="2"/>
              <a:buChar char="l"/>
            </a:pPr>
            <a:r>
              <a:rPr lang="en-US" dirty="0" smtClean="0"/>
              <a:t>3.</a:t>
            </a:r>
            <a:r>
              <a:rPr lang="zh-CN" altLang="en-US" dirty="0" smtClean="0"/>
              <a:t>中国快递业的三大细分市场</a:t>
            </a:r>
          </a:p>
          <a:p>
            <a:pPr>
              <a:buFont typeface="Wingdings" pitchFamily="2" charset="2"/>
              <a:buChar char="Ø"/>
            </a:pPr>
            <a:r>
              <a:rPr lang="zh-CN" altLang="en-US" sz="1600" dirty="0" smtClean="0">
                <a:latin typeface="宋体" pitchFamily="2" charset="-122"/>
                <a:ea typeface="宋体" pitchFamily="2" charset="-122"/>
              </a:rPr>
              <a:t>中国快递市场基本形成了三大细分市场，即国际快递、国内异地快递及同城快递市场。</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这三个不同的细分市场，各自具有鲜明的特征，所依赖生产要素的种类和密集程度、作业模式、运行规则、服务对象等都存在差异。</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a:latin typeface="宋体" pitchFamily="2" charset="-122"/>
              <a:ea typeface="宋体" pitchFamily="2" charset="-122"/>
            </a:endParaRPr>
          </a:p>
        </p:txBody>
      </p:sp>
      <p:sp>
        <p:nvSpPr>
          <p:cNvPr id="3" name="标题 2"/>
          <p:cNvSpPr>
            <a:spLocks noGrp="1"/>
          </p:cNvSpPr>
          <p:nvPr>
            <p:ph type="title"/>
          </p:nvPr>
        </p:nvSpPr>
        <p:spPr/>
        <p:txBody>
          <a:bodyPr/>
          <a:lstStyle/>
          <a:p>
            <a:r>
              <a:rPr lang="en-US" altLang="zh-CN" dirty="0" smtClean="0"/>
              <a:t>9.1.3  </a:t>
            </a:r>
            <a:r>
              <a:rPr lang="zh-CN" altLang="en-US" dirty="0" smtClean="0"/>
              <a:t>行业发展现状</a:t>
            </a:r>
            <a:endParaRPr lang="zh-CN" altLang="en-US" dirty="0"/>
          </a:p>
        </p:txBody>
      </p:sp>
      <p:grpSp>
        <p:nvGrpSpPr>
          <p:cNvPr id="7" name="组合 6"/>
          <p:cNvGrpSpPr/>
          <p:nvPr/>
        </p:nvGrpSpPr>
        <p:grpSpPr>
          <a:xfrm>
            <a:off x="2071670" y="2786058"/>
            <a:ext cx="4638040" cy="3093720"/>
            <a:chOff x="2000232" y="2143116"/>
            <a:chExt cx="4638040" cy="3093720"/>
          </a:xfrm>
        </p:grpSpPr>
        <p:graphicFrame>
          <p:nvGraphicFramePr>
            <p:cNvPr id="5" name="图表 4"/>
            <p:cNvGraphicFramePr/>
            <p:nvPr/>
          </p:nvGraphicFramePr>
          <p:xfrm>
            <a:off x="2000232" y="2143116"/>
            <a:ext cx="4638040" cy="309372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2143108" y="2143116"/>
              <a:ext cx="1214446" cy="253916"/>
            </a:xfrm>
            <a:prstGeom prst="rect">
              <a:avLst/>
            </a:prstGeom>
            <a:noFill/>
          </p:spPr>
          <p:txBody>
            <a:bodyPr wrap="square" rtlCol="0">
              <a:spAutoFit/>
            </a:bodyPr>
            <a:lstStyle/>
            <a:p>
              <a:r>
                <a:rPr lang="zh-CN" altLang="en-US" sz="1050" dirty="0" smtClean="0">
                  <a:latin typeface="宋体" pitchFamily="2" charset="-122"/>
                  <a:ea typeface="宋体" pitchFamily="2" charset="-122"/>
                </a:rPr>
                <a:t>单位：亿元</a:t>
              </a:r>
              <a:endParaRPr lang="en-US" altLang="zh-CN" sz="1050" dirty="0" smtClean="0">
                <a:latin typeface="宋体" pitchFamily="2" charset="-122"/>
                <a:ea typeface="宋体" pitchFamily="2" charset="-122"/>
              </a:endParaRPr>
            </a:p>
          </p:txBody>
        </p:sp>
      </p:grpSp>
      <p:sp>
        <p:nvSpPr>
          <p:cNvPr id="158721" name="Rectangle 1"/>
          <p:cNvSpPr>
            <a:spLocks noChangeArrowheads="1"/>
          </p:cNvSpPr>
          <p:nvPr/>
        </p:nvSpPr>
        <p:spPr bwMode="auto">
          <a:xfrm>
            <a:off x="3071802" y="5715016"/>
            <a:ext cx="269817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9.3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分专业快递业务收入比较</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l"/>
            </a:pPr>
            <a:r>
              <a:rPr lang="en-US" dirty="0" smtClean="0"/>
              <a:t>4.</a:t>
            </a:r>
            <a:r>
              <a:rPr lang="zh-CN" altLang="en-US" dirty="0" smtClean="0"/>
              <a:t>中国快递业的主要竞争主体</a:t>
            </a:r>
          </a:p>
          <a:p>
            <a:pPr>
              <a:buFont typeface="Wingdings" pitchFamily="2" charset="2"/>
              <a:buChar char="l"/>
            </a:pPr>
            <a:endParaRPr lang="zh-CN" altLang="en-US" i="1" dirty="0"/>
          </a:p>
        </p:txBody>
      </p:sp>
      <p:sp>
        <p:nvSpPr>
          <p:cNvPr id="3" name="标题 2"/>
          <p:cNvSpPr>
            <a:spLocks noGrp="1"/>
          </p:cNvSpPr>
          <p:nvPr>
            <p:ph type="title"/>
          </p:nvPr>
        </p:nvSpPr>
        <p:spPr/>
        <p:txBody>
          <a:bodyPr/>
          <a:lstStyle/>
          <a:p>
            <a:r>
              <a:rPr lang="en-US" altLang="zh-CN" dirty="0" smtClean="0"/>
              <a:t>9.1.3  </a:t>
            </a:r>
            <a:r>
              <a:rPr lang="zh-CN" altLang="en-US" dirty="0" smtClean="0"/>
              <a:t>行业发展现状</a:t>
            </a:r>
            <a:endParaRPr lang="zh-CN" altLang="en-US" dirty="0"/>
          </a:p>
        </p:txBody>
      </p:sp>
      <p:sp>
        <p:nvSpPr>
          <p:cNvPr id="20" name="Oval 4"/>
          <p:cNvSpPr>
            <a:spLocks noChangeArrowheads="1"/>
          </p:cNvSpPr>
          <p:nvPr/>
        </p:nvSpPr>
        <p:spPr bwMode="gray">
          <a:xfrm>
            <a:off x="2428846" y="2029334"/>
            <a:ext cx="3956050" cy="3881437"/>
          </a:xfrm>
          <a:prstGeom prst="ellipse">
            <a:avLst/>
          </a:prstGeom>
          <a:noFill/>
          <a:ln w="12700">
            <a:solidFill>
              <a:srgbClr val="DDDDDD"/>
            </a:solid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Oval 5"/>
          <p:cNvSpPr>
            <a:spLocks noChangeArrowheads="1"/>
          </p:cNvSpPr>
          <p:nvPr/>
        </p:nvSpPr>
        <p:spPr bwMode="gray">
          <a:xfrm>
            <a:off x="2646333" y="2235709"/>
            <a:ext cx="3490913" cy="3490912"/>
          </a:xfrm>
          <a:prstGeom prst="ellipse">
            <a:avLst/>
          </a:prstGeom>
          <a:noFill/>
          <a:ln w="12700">
            <a:solidFill>
              <a:srgbClr val="DDDDDD"/>
            </a:solid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Oval 6"/>
          <p:cNvSpPr>
            <a:spLocks noChangeArrowheads="1"/>
          </p:cNvSpPr>
          <p:nvPr/>
        </p:nvSpPr>
        <p:spPr bwMode="gray">
          <a:xfrm>
            <a:off x="2862233" y="2562734"/>
            <a:ext cx="2973388" cy="2973387"/>
          </a:xfrm>
          <a:prstGeom prst="ellipse">
            <a:avLst/>
          </a:prstGeom>
          <a:noFill/>
          <a:ln w="12700">
            <a:solidFill>
              <a:srgbClr val="DDDDDD"/>
            </a:solid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3" name="AutoShape 7"/>
          <p:cNvSpPr>
            <a:spLocks noChangeArrowheads="1"/>
          </p:cNvSpPr>
          <p:nvPr/>
        </p:nvSpPr>
        <p:spPr bwMode="gray">
          <a:xfrm rot="9044363">
            <a:off x="2104996" y="3861309"/>
            <a:ext cx="1871662" cy="1855787"/>
          </a:xfrm>
          <a:prstGeom prst="chevron">
            <a:avLst>
              <a:gd name="adj" fmla="val 28655"/>
            </a:avLst>
          </a:prstGeom>
          <a:solidFill>
            <a:srgbClr val="99CC00"/>
          </a:solidFill>
          <a:ln w="9525">
            <a:noFill/>
            <a:miter lim="800000"/>
            <a:headEnd/>
            <a:tailEnd/>
          </a:ln>
          <a:effectLst/>
          <a:scene3d>
            <a:camera prst="legacyObliqueTopRight"/>
            <a:lightRig rig="legacyFlat3" dir="b"/>
          </a:scene3d>
          <a:sp3d extrusionH="163500" prstMaterial="legacyMatte">
            <a:bevelT w="13500" h="13500" prst="angle"/>
            <a:bevelB w="13500" h="13500" prst="angle"/>
            <a:extrusionClr>
              <a:srgbClr val="99CC00"/>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8"/>
          <p:cNvSpPr>
            <a:spLocks noChangeArrowheads="1"/>
          </p:cNvSpPr>
          <p:nvPr/>
        </p:nvSpPr>
        <p:spPr bwMode="gray">
          <a:xfrm rot="16200000">
            <a:off x="3382933" y="1667384"/>
            <a:ext cx="1871663" cy="1855787"/>
          </a:xfrm>
          <a:prstGeom prst="chevron">
            <a:avLst>
              <a:gd name="adj" fmla="val 28655"/>
            </a:avLst>
          </a:prstGeom>
          <a:solidFill>
            <a:srgbClr val="4AB1E4"/>
          </a:solidFill>
          <a:ln w="9525">
            <a:noFill/>
            <a:miter lim="800000"/>
            <a:headEnd/>
            <a:tailEnd/>
          </a:ln>
          <a:effectLst/>
          <a:scene3d>
            <a:camera prst="legacyObliqueTopRight"/>
            <a:lightRig rig="legacyFlat3" dir="b"/>
          </a:scene3d>
          <a:sp3d extrusionH="163500" prstMaterial="legacyPlastic">
            <a:bevelT w="13500" h="13500" prst="angle"/>
            <a:bevelB w="13500" h="13500" prst="angle"/>
            <a:extrusionClr>
              <a:srgbClr val="4AB1E4"/>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AutoShape 9"/>
          <p:cNvSpPr>
            <a:spLocks noChangeArrowheads="1"/>
          </p:cNvSpPr>
          <p:nvPr/>
        </p:nvSpPr>
        <p:spPr bwMode="gray">
          <a:xfrm rot="1788254">
            <a:off x="4651346" y="3874009"/>
            <a:ext cx="1871662" cy="1855787"/>
          </a:xfrm>
          <a:prstGeom prst="chevron">
            <a:avLst>
              <a:gd name="adj" fmla="val 28655"/>
            </a:avLst>
          </a:prstGeom>
          <a:solidFill>
            <a:srgbClr val="F77A1D"/>
          </a:solidFill>
          <a:ln w="9525">
            <a:noFill/>
            <a:miter lim="800000"/>
            <a:headEnd/>
            <a:tailEnd/>
          </a:ln>
          <a:effectLst/>
          <a:scene3d>
            <a:camera prst="legacyObliqueTopRight"/>
            <a:lightRig rig="legacyFlat3" dir="b"/>
          </a:scene3d>
          <a:sp3d extrusionH="163500" prstMaterial="legacyMatte">
            <a:bevelT w="13500" h="13500" prst="angle"/>
            <a:bevelB w="13500" h="13500" prst="angle"/>
            <a:extrusionClr>
              <a:srgbClr val="F77A1D"/>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Text Box 10"/>
          <p:cNvSpPr txBox="1">
            <a:spLocks noChangeArrowheads="1"/>
          </p:cNvSpPr>
          <p:nvPr/>
        </p:nvSpPr>
        <p:spPr bwMode="gray">
          <a:xfrm>
            <a:off x="3571868" y="3500438"/>
            <a:ext cx="1643074" cy="1015663"/>
          </a:xfrm>
          <a:prstGeom prst="rect">
            <a:avLst/>
          </a:prstGeom>
          <a:noFill/>
          <a:ln w="9525" algn="ctr">
            <a:noFill/>
            <a:miter lim="800000"/>
            <a:headEnd/>
            <a:tailEnd/>
          </a:ln>
          <a:effectLst/>
        </p:spPr>
        <p:txBody>
          <a:bodyPr wrap="square">
            <a:spAutoFit/>
          </a:bodyPr>
          <a:lstStyle/>
          <a:p>
            <a:pPr algn="ctr" eaLnBrk="0" hangingPunct="0"/>
            <a:r>
              <a:rPr lang="zh-CN" altLang="en-US" sz="2000" b="1" dirty="0" smtClean="0">
                <a:solidFill>
                  <a:srgbClr val="9C4A06"/>
                </a:solidFill>
                <a:ea typeface="宋体" pitchFamily="2" charset="-122"/>
              </a:rPr>
              <a:t>中国快递业的主要竞争主体</a:t>
            </a:r>
            <a:endParaRPr lang="en-US" altLang="zh-CN" sz="2000" dirty="0">
              <a:solidFill>
                <a:srgbClr val="1C1C1C"/>
              </a:solidFill>
              <a:ea typeface="宋体" pitchFamily="2" charset="-122"/>
            </a:endParaRPr>
          </a:p>
        </p:txBody>
      </p:sp>
      <p:sp>
        <p:nvSpPr>
          <p:cNvPr id="27" name="Rectangle 11"/>
          <p:cNvSpPr>
            <a:spLocks noChangeArrowheads="1"/>
          </p:cNvSpPr>
          <p:nvPr/>
        </p:nvSpPr>
        <p:spPr bwMode="gray">
          <a:xfrm>
            <a:off x="3294033" y="2410334"/>
            <a:ext cx="2043113" cy="307777"/>
          </a:xfrm>
          <a:prstGeom prst="rect">
            <a:avLst/>
          </a:prstGeom>
          <a:noFill/>
          <a:ln w="9525" algn="ctr">
            <a:noFill/>
            <a:miter lim="800000"/>
            <a:headEnd/>
            <a:tailEnd/>
          </a:ln>
          <a:effectLst/>
        </p:spPr>
        <p:txBody>
          <a:bodyPr>
            <a:spAutoFit/>
          </a:bodyPr>
          <a:lstStyle/>
          <a:p>
            <a:pPr algn="ctr" eaLnBrk="0" hangingPunct="0"/>
            <a:r>
              <a:rPr lang="zh-CN" altLang="en-US" sz="1400" dirty="0" smtClean="0"/>
              <a:t>国有快递企业</a:t>
            </a:r>
            <a:endParaRPr lang="en-US" altLang="zh-CN" sz="1400" dirty="0">
              <a:solidFill>
                <a:srgbClr val="FFFBFC"/>
              </a:solidFill>
              <a:ea typeface="宋体" pitchFamily="2" charset="-122"/>
            </a:endParaRPr>
          </a:p>
        </p:txBody>
      </p:sp>
      <p:sp>
        <p:nvSpPr>
          <p:cNvPr id="28" name="Rectangle 12"/>
          <p:cNvSpPr>
            <a:spLocks noChangeArrowheads="1"/>
          </p:cNvSpPr>
          <p:nvPr/>
        </p:nvSpPr>
        <p:spPr bwMode="gray">
          <a:xfrm>
            <a:off x="2427258" y="4594734"/>
            <a:ext cx="1160463" cy="523220"/>
          </a:xfrm>
          <a:prstGeom prst="rect">
            <a:avLst/>
          </a:prstGeom>
          <a:noFill/>
          <a:ln w="9525" algn="ctr">
            <a:noFill/>
            <a:miter lim="800000"/>
            <a:headEnd/>
            <a:tailEnd/>
          </a:ln>
          <a:effectLst/>
        </p:spPr>
        <p:txBody>
          <a:bodyPr>
            <a:spAutoFit/>
          </a:bodyPr>
          <a:lstStyle/>
          <a:p>
            <a:pPr algn="ctr" eaLnBrk="0" hangingPunct="0"/>
            <a:r>
              <a:rPr lang="zh-CN" altLang="en-US" sz="1400" dirty="0" smtClean="0"/>
              <a:t>外资快递企业</a:t>
            </a:r>
            <a:endParaRPr lang="en-US" altLang="zh-CN" sz="1400" dirty="0">
              <a:solidFill>
                <a:srgbClr val="FFFBFC"/>
              </a:solidFill>
              <a:ea typeface="宋体" pitchFamily="2" charset="-122"/>
            </a:endParaRPr>
          </a:p>
        </p:txBody>
      </p:sp>
      <p:sp>
        <p:nvSpPr>
          <p:cNvPr id="29" name="Rectangle 13"/>
          <p:cNvSpPr>
            <a:spLocks noChangeArrowheads="1"/>
          </p:cNvSpPr>
          <p:nvPr/>
        </p:nvSpPr>
        <p:spPr bwMode="gray">
          <a:xfrm>
            <a:off x="5094258" y="4594734"/>
            <a:ext cx="1160463" cy="523220"/>
          </a:xfrm>
          <a:prstGeom prst="rect">
            <a:avLst/>
          </a:prstGeom>
          <a:noFill/>
          <a:ln w="9525" algn="ctr">
            <a:noFill/>
            <a:miter lim="800000"/>
            <a:headEnd/>
            <a:tailEnd/>
          </a:ln>
          <a:effectLst/>
        </p:spPr>
        <p:txBody>
          <a:bodyPr>
            <a:spAutoFit/>
          </a:bodyPr>
          <a:lstStyle/>
          <a:p>
            <a:pPr algn="ctr" eaLnBrk="0" hangingPunct="0"/>
            <a:r>
              <a:rPr lang="zh-CN" altLang="en-US" sz="1400" dirty="0" smtClean="0"/>
              <a:t>民营快递企业</a:t>
            </a:r>
            <a:endParaRPr lang="en-US" altLang="zh-CN" sz="1400" dirty="0">
              <a:solidFill>
                <a:srgbClr val="FFFBFC"/>
              </a:solidFill>
              <a:ea typeface="宋体" pitchFamily="2" charset="-122"/>
            </a:endParaRPr>
          </a:p>
        </p:txBody>
      </p:sp>
      <p:sp>
        <p:nvSpPr>
          <p:cNvPr id="30" name="Text Box 14"/>
          <p:cNvSpPr txBox="1">
            <a:spLocks noChangeArrowheads="1"/>
          </p:cNvSpPr>
          <p:nvPr/>
        </p:nvSpPr>
        <p:spPr bwMode="black">
          <a:xfrm>
            <a:off x="5475258" y="2080134"/>
            <a:ext cx="2209800" cy="954107"/>
          </a:xfrm>
          <a:prstGeom prst="rect">
            <a:avLst/>
          </a:prstGeom>
          <a:noFill/>
          <a:ln w="9525">
            <a:noFill/>
            <a:miter lim="800000"/>
            <a:headEnd/>
            <a:tailEnd/>
          </a:ln>
          <a:effectLst/>
        </p:spPr>
        <p:txBody>
          <a:bodyPr>
            <a:spAutoFit/>
          </a:bodyPr>
          <a:lstStyle/>
          <a:p>
            <a:pPr marL="120650" marR="0" lvl="0" indent="-120650" defTabSz="914400" eaLnBrk="0" fontAlgn="auto" latinLnBrk="0" hangingPunct="0">
              <a:lnSpc>
                <a:spcPct val="100000"/>
              </a:lnSpc>
              <a:spcBef>
                <a:spcPts val="0"/>
              </a:spcBef>
              <a:spcAft>
                <a:spcPts val="0"/>
              </a:spcAft>
              <a:buClrTx/>
              <a:buSzTx/>
              <a:buFont typeface="Wingdings" pitchFamily="2" charset="2"/>
              <a:buNone/>
              <a:tabLst/>
              <a:defRPr/>
            </a:pPr>
            <a:r>
              <a:rPr lang="zh-CN" altLang="en-US" sz="1400" b="1" kern="0" dirty="0" smtClean="0">
                <a:solidFill>
                  <a:srgbClr val="4AB1E4"/>
                </a:solidFill>
                <a:ea typeface="宋体" pitchFamily="2" charset="-122"/>
              </a:rPr>
              <a:t>主要有中国邮政</a:t>
            </a:r>
            <a:r>
              <a:rPr lang="en-US" altLang="zh-CN" sz="1400" b="1" kern="0" dirty="0" smtClean="0">
                <a:solidFill>
                  <a:srgbClr val="4AB1E4"/>
                </a:solidFill>
                <a:ea typeface="宋体" pitchFamily="2" charset="-122"/>
              </a:rPr>
              <a:t>EMS</a:t>
            </a:r>
            <a:r>
              <a:rPr lang="zh-CN" altLang="en-US" sz="1400" b="1" kern="0" dirty="0" smtClean="0">
                <a:solidFill>
                  <a:srgbClr val="4AB1E4"/>
                </a:solidFill>
                <a:ea typeface="宋体" pitchFamily="2" charset="-122"/>
              </a:rPr>
              <a:t>、中外运、中铁快运以及民航快递等。</a:t>
            </a:r>
            <a:endParaRPr lang="en-US" altLang="zh-CN" sz="1400" b="1" kern="0" dirty="0" smtClean="0">
              <a:solidFill>
                <a:srgbClr val="4AB1E4"/>
              </a:solidFill>
              <a:ea typeface="宋体" pitchFamily="2" charset="-122"/>
            </a:endParaRPr>
          </a:p>
          <a:p>
            <a:pPr marL="120650" marR="0" lvl="0" indent="-120650" defTabSz="914400" eaLnBrk="0" fontAlgn="auto" latinLnBrk="0" hangingPunct="0">
              <a:lnSpc>
                <a:spcPct val="100000"/>
              </a:lnSpc>
              <a:spcBef>
                <a:spcPts val="0"/>
              </a:spcBef>
              <a:spcAft>
                <a:spcPts val="0"/>
              </a:spcAft>
              <a:buClrTx/>
              <a:buSzTx/>
              <a:buFont typeface="Wingdings" pitchFamily="2" charset="2"/>
              <a:buNone/>
              <a:tabLst/>
              <a:defRPr/>
            </a:pPr>
            <a:endParaRPr kumimoji="0" lang="en-US" altLang="zh-CN" sz="1400" b="0" i="0" u="none" strike="noStrike" kern="0" cap="none" spc="0" normalizeH="0" baseline="0" noProof="0" dirty="0" smtClean="0">
              <a:ln>
                <a:noFill/>
              </a:ln>
              <a:solidFill>
                <a:srgbClr val="1C1C1C"/>
              </a:solidFill>
              <a:effectLst/>
              <a:uLnTx/>
              <a:uFillTx/>
              <a:ea typeface="宋体" pitchFamily="2" charset="-122"/>
            </a:endParaRPr>
          </a:p>
        </p:txBody>
      </p:sp>
      <p:sp>
        <p:nvSpPr>
          <p:cNvPr id="31" name="Text Box 15"/>
          <p:cNvSpPr txBox="1">
            <a:spLocks noChangeArrowheads="1"/>
          </p:cNvSpPr>
          <p:nvPr/>
        </p:nvSpPr>
        <p:spPr bwMode="black">
          <a:xfrm>
            <a:off x="142844" y="4357694"/>
            <a:ext cx="2209800" cy="738664"/>
          </a:xfrm>
          <a:prstGeom prst="rect">
            <a:avLst/>
          </a:prstGeom>
          <a:noFill/>
          <a:ln w="9525">
            <a:noFill/>
            <a:miter lim="800000"/>
            <a:headEnd/>
            <a:tailEnd/>
          </a:ln>
          <a:effectLst/>
        </p:spPr>
        <p:txBody>
          <a:bodyPr>
            <a:spAutoFit/>
          </a:bodyPr>
          <a:lstStyle/>
          <a:p>
            <a:pPr marL="120650" indent="-120650" eaLnBrk="0" fontAlgn="auto" hangingPunct="0">
              <a:spcBef>
                <a:spcPts val="0"/>
              </a:spcBef>
              <a:spcAft>
                <a:spcPts val="0"/>
              </a:spcAft>
            </a:pPr>
            <a:r>
              <a:rPr lang="en-US" altLang="zh-CN" sz="1400" b="1" kern="0" dirty="0" smtClean="0">
                <a:solidFill>
                  <a:srgbClr val="8F038F"/>
                </a:solidFill>
                <a:ea typeface="宋体" pitchFamily="2" charset="-122"/>
              </a:rPr>
              <a:t> </a:t>
            </a:r>
            <a:r>
              <a:rPr lang="zh-CN" altLang="en-US" sz="1400" b="1" kern="0" dirty="0" smtClean="0">
                <a:solidFill>
                  <a:srgbClr val="8F038F"/>
                </a:solidFill>
                <a:ea typeface="宋体" pitchFamily="2" charset="-122"/>
              </a:rPr>
              <a:t>包括</a:t>
            </a:r>
            <a:r>
              <a:rPr lang="en-US" altLang="zh-CN" sz="1400" b="1" kern="0" dirty="0" smtClean="0">
                <a:solidFill>
                  <a:srgbClr val="8F038F"/>
                </a:solidFill>
                <a:ea typeface="宋体" pitchFamily="2" charset="-122"/>
              </a:rPr>
              <a:t>FEDEX</a:t>
            </a:r>
            <a:r>
              <a:rPr lang="zh-CN" altLang="en-US" sz="1400" b="1" kern="0" dirty="0" smtClean="0">
                <a:solidFill>
                  <a:srgbClr val="8F038F"/>
                </a:solidFill>
                <a:ea typeface="宋体" pitchFamily="2" charset="-122"/>
              </a:rPr>
              <a:t>、</a:t>
            </a:r>
            <a:r>
              <a:rPr lang="en-US" altLang="zh-CN" sz="1400" b="1" kern="0" dirty="0" smtClean="0">
                <a:solidFill>
                  <a:srgbClr val="8F038F"/>
                </a:solidFill>
                <a:ea typeface="宋体" pitchFamily="2" charset="-122"/>
              </a:rPr>
              <a:t>DHL</a:t>
            </a:r>
            <a:r>
              <a:rPr lang="zh-CN" altLang="en-US" sz="1400" b="1" kern="0" dirty="0" smtClean="0">
                <a:solidFill>
                  <a:srgbClr val="8F038F"/>
                </a:solidFill>
                <a:ea typeface="宋体" pitchFamily="2" charset="-122"/>
              </a:rPr>
              <a:t>、</a:t>
            </a:r>
            <a:r>
              <a:rPr lang="en-US" altLang="zh-CN" sz="1400" b="1" kern="0" dirty="0" smtClean="0">
                <a:solidFill>
                  <a:srgbClr val="8F038F"/>
                </a:solidFill>
                <a:ea typeface="宋体" pitchFamily="2" charset="-122"/>
              </a:rPr>
              <a:t>TNT</a:t>
            </a:r>
            <a:r>
              <a:rPr lang="zh-CN" altLang="en-US" sz="1400" b="1" kern="0" dirty="0" smtClean="0">
                <a:solidFill>
                  <a:srgbClr val="8F038F"/>
                </a:solidFill>
                <a:ea typeface="宋体" pitchFamily="2" charset="-122"/>
              </a:rPr>
              <a:t>、</a:t>
            </a:r>
            <a:r>
              <a:rPr lang="en-US" altLang="zh-CN" sz="1400" b="1" kern="0" dirty="0" smtClean="0">
                <a:solidFill>
                  <a:srgbClr val="8F038F"/>
                </a:solidFill>
                <a:ea typeface="宋体" pitchFamily="2" charset="-122"/>
              </a:rPr>
              <a:t>UPS</a:t>
            </a:r>
            <a:r>
              <a:rPr lang="zh-CN" altLang="en-US" sz="1400" b="1" kern="0" dirty="0" smtClean="0">
                <a:solidFill>
                  <a:srgbClr val="8F038F"/>
                </a:solidFill>
                <a:ea typeface="宋体" pitchFamily="2" charset="-122"/>
              </a:rPr>
              <a:t>等。主导国际快递市场。</a:t>
            </a:r>
            <a:endParaRPr kumimoji="0" lang="en-US" altLang="zh-CN" sz="1400" b="0" i="0" u="none" strike="noStrike" kern="0" cap="none" spc="0" normalizeH="0" baseline="0" noProof="0" dirty="0" smtClean="0">
              <a:ln>
                <a:noFill/>
              </a:ln>
              <a:solidFill>
                <a:srgbClr val="1C1C1C"/>
              </a:solidFill>
              <a:effectLst/>
              <a:uLnTx/>
              <a:uFillTx/>
              <a:ea typeface="宋体" pitchFamily="2" charset="-122"/>
            </a:endParaRPr>
          </a:p>
        </p:txBody>
      </p:sp>
      <p:sp>
        <p:nvSpPr>
          <p:cNvPr id="32" name="Text Box 16"/>
          <p:cNvSpPr txBox="1">
            <a:spLocks noChangeArrowheads="1"/>
          </p:cNvSpPr>
          <p:nvPr/>
        </p:nvSpPr>
        <p:spPr bwMode="black">
          <a:xfrm>
            <a:off x="6465858" y="4137534"/>
            <a:ext cx="2209800" cy="954107"/>
          </a:xfrm>
          <a:prstGeom prst="rect">
            <a:avLst/>
          </a:prstGeom>
          <a:noFill/>
          <a:ln w="9525">
            <a:noFill/>
            <a:miter lim="800000"/>
            <a:headEnd/>
            <a:tailEnd/>
          </a:ln>
          <a:effectLst/>
        </p:spPr>
        <p:txBody>
          <a:bodyPr>
            <a:spAutoFit/>
          </a:bodyPr>
          <a:lstStyle/>
          <a:p>
            <a:pPr marL="120650" indent="-120650" eaLnBrk="0" fontAlgn="auto" hangingPunct="0">
              <a:spcBef>
                <a:spcPts val="0"/>
              </a:spcBef>
              <a:spcAft>
                <a:spcPts val="0"/>
              </a:spcAft>
            </a:pPr>
            <a:r>
              <a:rPr lang="zh-CN" altLang="en-US" sz="1400" b="1" kern="0" dirty="0" smtClean="0">
                <a:solidFill>
                  <a:srgbClr val="FF9966"/>
                </a:solidFill>
                <a:latin typeface="宋体" pitchFamily="2" charset="-122"/>
                <a:ea typeface="宋体" pitchFamily="2" charset="-122"/>
              </a:rPr>
              <a:t>以顺丰及四通一达为代表，发展迅速。主要集中在珠江三角洲、长江三角洲及环渤海地区。</a:t>
            </a:r>
            <a:endParaRPr kumimoji="0" lang="en-US" altLang="zh-CN" sz="1400" b="0" i="0" u="none" strike="noStrike" kern="0" cap="none" spc="0" normalizeH="0" baseline="0" noProof="0" dirty="0" smtClean="0">
              <a:ln>
                <a:noFill/>
              </a:ln>
              <a:solidFill>
                <a:srgbClr val="1C1C1C"/>
              </a:solidFill>
              <a:effectLst/>
              <a:uLnTx/>
              <a:uFillTx/>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9.1.4  </a:t>
            </a:r>
            <a:r>
              <a:rPr lang="zh-CN" altLang="en-US" dirty="0" smtClean="0"/>
              <a:t>行业存在的问题</a:t>
            </a:r>
            <a:endParaRPr lang="zh-CN" altLang="en-US" dirty="0"/>
          </a:p>
        </p:txBody>
      </p:sp>
      <p:graphicFrame>
        <p:nvGraphicFramePr>
          <p:cNvPr id="7" name="图示 6"/>
          <p:cNvGraphicFramePr/>
          <p:nvPr/>
        </p:nvGraphicFramePr>
        <p:xfrm>
          <a:off x="1000100" y="1428736"/>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9.2.1  </a:t>
            </a:r>
            <a:r>
              <a:rPr lang="zh-CN" altLang="en-US" dirty="0" smtClean="0"/>
              <a:t>物联网与智能快递</a:t>
            </a:r>
            <a:endParaRPr lang="zh-CN" altLang="en-US" dirty="0"/>
          </a:p>
        </p:txBody>
      </p:sp>
      <p:sp>
        <p:nvSpPr>
          <p:cNvPr id="3" name="内容占位符 2"/>
          <p:cNvSpPr>
            <a:spLocks noGrp="1"/>
          </p:cNvSpPr>
          <p:nvPr>
            <p:ph idx="1"/>
          </p:nvPr>
        </p:nvSpPr>
        <p:spPr/>
        <p:txBody>
          <a:bodyPr/>
          <a:lstStyle/>
          <a:p>
            <a:r>
              <a:rPr lang="zh-CN" altLang="en-US" dirty="0" smtClean="0"/>
              <a:t>物联网下的智能快递：</a:t>
            </a:r>
            <a:endParaRPr lang="en-US" altLang="zh-CN" dirty="0" smtClean="0"/>
          </a:p>
          <a:p>
            <a:pPr>
              <a:buNone/>
            </a:pPr>
            <a:r>
              <a:rPr lang="zh-CN" altLang="en-US" sz="1600" dirty="0" smtClean="0">
                <a:latin typeface="宋体" pitchFamily="2" charset="-122"/>
                <a:ea typeface="宋体" pitchFamily="2" charset="-122"/>
              </a:rPr>
              <a:t>    智能快递是在物联网的广泛应用基础上，利用先进的信息采集、信息处理、信息流通和信息管理技术，通过在需要寄递的信件和包裹上嵌入电子标签、条形码等能够存储物品信息的标识，通过无线网络的方式将相关信息及时发送到后台信息处理系统。而各大信息系统可互联形成一个庞大的网络，从而达到对物品快速收寄、分发、运输、投递以及实施跟踪、监控等智能化管理的目的，并最终按照承诺时限递送到收件人或指定地点，获得签收的新型寄递服务。</a:t>
            </a:r>
          </a:p>
          <a:p>
            <a:endParaRPr lang="en-US" altLang="zh-CN" dirty="0" smtClean="0"/>
          </a:p>
          <a:p>
            <a:pPr>
              <a:buFont typeface="Wingdings" pitchFamily="2" charset="2"/>
              <a:buChar char="u"/>
            </a:pPr>
            <a:r>
              <a:rPr lang="zh-CN" altLang="en-US" dirty="0" smtClean="0"/>
              <a:t>目前，由于物联网技术尚未成熟，在快递行业的应用主要体现在自动识别和货物跟踪两方面。随着物联网技术进一步发展，智能快递必将取代传统快递。</a:t>
            </a:r>
            <a:endParaRPr lang="zh-CN" alt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9.2.1  </a:t>
            </a:r>
            <a:r>
              <a:rPr lang="zh-CN" altLang="en-US" dirty="0" smtClean="0"/>
              <a:t>物联网与智能快递</a:t>
            </a:r>
            <a:endParaRPr lang="zh-CN" altLang="en-US" dirty="0"/>
          </a:p>
        </p:txBody>
      </p:sp>
      <p:graphicFrame>
        <p:nvGraphicFramePr>
          <p:cNvPr id="4" name="内容占位符 3"/>
          <p:cNvGraphicFramePr>
            <a:graphicFrameLocks noGrp="1"/>
          </p:cNvGraphicFramePr>
          <p:nvPr>
            <p:ph idx="1"/>
          </p:nvPr>
        </p:nvGraphicFramePr>
        <p:xfrm>
          <a:off x="500034" y="2134393"/>
          <a:ext cx="8143932" cy="3652061"/>
        </p:xfrm>
        <a:graphic>
          <a:graphicData uri="http://schemas.openxmlformats.org/drawingml/2006/table">
            <a:tbl>
              <a:tblPr/>
              <a:tblGrid>
                <a:gridCol w="916456"/>
                <a:gridCol w="2031682"/>
                <a:gridCol w="2031682"/>
                <a:gridCol w="3164112"/>
              </a:tblGrid>
              <a:tr h="280928">
                <a:tc>
                  <a:txBody>
                    <a:bodyPr/>
                    <a:lstStyle/>
                    <a:p>
                      <a:pPr indent="65405" algn="just">
                        <a:spcAft>
                          <a:spcPts val="0"/>
                        </a:spcAft>
                      </a:pPr>
                      <a:r>
                        <a:rPr lang="zh-CN" sz="1400" b="1" kern="0" dirty="0">
                          <a:solidFill>
                            <a:srgbClr val="FFFFFF"/>
                          </a:solidFill>
                          <a:latin typeface="Times New Roman"/>
                          <a:ea typeface="宋体"/>
                          <a:cs typeface="Times New Roman"/>
                        </a:rPr>
                        <a:t>阶段</a:t>
                      </a:r>
                      <a:endParaRPr lang="zh-CN" sz="1400" kern="1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indent="65405" algn="just">
                        <a:spcAft>
                          <a:spcPts val="0"/>
                        </a:spcAft>
                      </a:pPr>
                      <a:r>
                        <a:rPr lang="zh-CN" sz="1400" b="1" kern="0">
                          <a:solidFill>
                            <a:srgbClr val="FFFFFF"/>
                          </a:solidFill>
                          <a:latin typeface="Times New Roman"/>
                          <a:ea typeface="宋体"/>
                          <a:cs typeface="Times New Roman"/>
                        </a:rPr>
                        <a:t>目标</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indent="65405" algn="just">
                        <a:spcAft>
                          <a:spcPts val="0"/>
                        </a:spcAft>
                      </a:pPr>
                      <a:r>
                        <a:rPr lang="zh-CN" sz="1400" b="1" kern="0">
                          <a:solidFill>
                            <a:srgbClr val="FFFFFF"/>
                          </a:solidFill>
                          <a:latin typeface="Times New Roman"/>
                          <a:ea typeface="宋体"/>
                          <a:cs typeface="Times New Roman"/>
                        </a:rPr>
                        <a:t>预计时间</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indent="65405" algn="just">
                        <a:spcAft>
                          <a:spcPts val="0"/>
                        </a:spcAft>
                      </a:pPr>
                      <a:r>
                        <a:rPr lang="zh-CN" sz="1400" b="1" kern="0" dirty="0">
                          <a:solidFill>
                            <a:srgbClr val="FFFFFF"/>
                          </a:solidFill>
                          <a:latin typeface="Times New Roman"/>
                          <a:ea typeface="宋体"/>
                          <a:cs typeface="Times New Roman"/>
                        </a:rPr>
                        <a:t>对快递业的影响</a:t>
                      </a:r>
                      <a:endParaRPr lang="zh-CN" sz="14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r>
              <a:tr h="280928">
                <a:tc>
                  <a:txBody>
                    <a:bodyPr/>
                    <a:lstStyle/>
                    <a:p>
                      <a:pPr algn="ctr">
                        <a:spcAft>
                          <a:spcPts val="0"/>
                        </a:spcAft>
                      </a:pPr>
                      <a:r>
                        <a:rPr lang="en-US" sz="1400" kern="0">
                          <a:latin typeface="Times New Roman"/>
                          <a:ea typeface="宋体"/>
                          <a:cs typeface="Times New Roman"/>
                        </a:rPr>
                        <a:t>1</a:t>
                      </a:r>
                      <a:endParaRPr lang="zh-CN" sz="14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基本识别功能的实现</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Times New Roman"/>
                          <a:ea typeface="宋体"/>
                          <a:cs typeface="Times New Roman"/>
                        </a:rPr>
                        <a:t>2000</a:t>
                      </a:r>
                      <a:r>
                        <a:rPr lang="zh-CN" sz="1400" kern="0">
                          <a:latin typeface="Times New Roman"/>
                          <a:ea typeface="宋体"/>
                          <a:cs typeface="Times New Roman"/>
                        </a:rPr>
                        <a:t>年前</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rowSpan="2">
                  <a:txBody>
                    <a:bodyPr/>
                    <a:lstStyle/>
                    <a:p>
                      <a:pPr algn="just">
                        <a:spcAft>
                          <a:spcPts val="0"/>
                        </a:spcAft>
                      </a:pPr>
                      <a:r>
                        <a:rPr lang="zh-CN" sz="1400" kern="0">
                          <a:latin typeface="Times New Roman"/>
                          <a:ea typeface="宋体"/>
                          <a:cs typeface="Times New Roman"/>
                        </a:rPr>
                        <a:t>仓储、运输、装卸等部分环节中的少量高单价产业</a:t>
                      </a:r>
                      <a:r>
                        <a:rPr lang="en-US" sz="1400" kern="0">
                          <a:latin typeface="Times New Roman"/>
                          <a:ea typeface="宋体"/>
                          <a:cs typeface="Times New Roman"/>
                        </a:rPr>
                        <a:t>(</a:t>
                      </a:r>
                      <a:r>
                        <a:rPr lang="zh-CN" sz="1400" kern="0">
                          <a:latin typeface="Times New Roman"/>
                          <a:ea typeface="宋体"/>
                          <a:cs typeface="Times New Roman"/>
                        </a:rPr>
                        <a:t>烟酒、医疗、奢侈品</a:t>
                      </a:r>
                      <a:r>
                        <a:rPr lang="en-US" sz="1400" kern="0">
                          <a:latin typeface="Times New Roman"/>
                          <a:ea typeface="宋体"/>
                          <a:cs typeface="Times New Roman"/>
                        </a:rPr>
                        <a:t>)</a:t>
                      </a:r>
                      <a:r>
                        <a:rPr lang="zh-CN" sz="1400" kern="0">
                          <a:latin typeface="Times New Roman"/>
                          <a:ea typeface="宋体"/>
                          <a:cs typeface="Times New Roman"/>
                        </a:rPr>
                        <a:t>应用</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r>
              <a:tr h="561856">
                <a:tc>
                  <a:txBody>
                    <a:bodyPr/>
                    <a:lstStyle/>
                    <a:p>
                      <a:pPr algn="ctr">
                        <a:spcAft>
                          <a:spcPts val="0"/>
                        </a:spcAft>
                      </a:pPr>
                      <a:r>
                        <a:rPr lang="en-US" sz="1400" kern="0">
                          <a:latin typeface="Times New Roman"/>
                          <a:ea typeface="宋体"/>
                          <a:cs typeface="Times New Roman"/>
                        </a:rPr>
                        <a:t>2</a:t>
                      </a:r>
                      <a:endParaRPr lang="zh-CN" sz="14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防碰撞（提高稳定性）、可复写、外置天线识别</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kern="0">
                          <a:latin typeface="Times New Roman"/>
                          <a:ea typeface="宋体"/>
                          <a:cs typeface="Times New Roman"/>
                        </a:rPr>
                        <a:t>2000</a:t>
                      </a:r>
                      <a:r>
                        <a:rPr lang="en-US" sz="1400" kern="0">
                          <a:latin typeface="Calibri"/>
                          <a:ea typeface="宋体"/>
                          <a:cs typeface="Calibri"/>
                        </a:rPr>
                        <a:t>~</a:t>
                      </a:r>
                      <a:r>
                        <a:rPr lang="en-US" sz="1400" kern="0">
                          <a:latin typeface="Times New Roman"/>
                          <a:ea typeface="宋体"/>
                          <a:cs typeface="Times New Roman"/>
                        </a:rPr>
                        <a:t>2010</a:t>
                      </a:r>
                      <a:r>
                        <a:rPr lang="zh-CN" sz="1400" kern="0">
                          <a:latin typeface="Times New Roman"/>
                          <a:ea typeface="宋体"/>
                          <a:cs typeface="Times New Roman"/>
                        </a:rPr>
                        <a:t>年</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842783">
                <a:tc>
                  <a:txBody>
                    <a:bodyPr/>
                    <a:lstStyle/>
                    <a:p>
                      <a:pPr algn="ctr">
                        <a:spcAft>
                          <a:spcPts val="0"/>
                        </a:spcAft>
                      </a:pPr>
                      <a:r>
                        <a:rPr lang="en-US" sz="1400" kern="0">
                          <a:latin typeface="Times New Roman"/>
                          <a:ea typeface="宋体"/>
                          <a:cs typeface="Times New Roman"/>
                        </a:rPr>
                        <a:t>3</a:t>
                      </a:r>
                      <a:endParaRPr lang="zh-CN" sz="14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半自动化、数字自动处理、自动通讯、电源管理（解决耗能问题）</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Times New Roman"/>
                          <a:ea typeface="宋体"/>
                          <a:cs typeface="Times New Roman"/>
                        </a:rPr>
                        <a:t>2010</a:t>
                      </a:r>
                      <a:r>
                        <a:rPr lang="en-US" sz="1400" kern="0">
                          <a:latin typeface="Calibri"/>
                          <a:ea typeface="宋体"/>
                          <a:cs typeface="Calibri"/>
                        </a:rPr>
                        <a:t>~</a:t>
                      </a:r>
                      <a:r>
                        <a:rPr lang="en-US" sz="1400" kern="0">
                          <a:latin typeface="Times New Roman"/>
                          <a:ea typeface="宋体"/>
                          <a:cs typeface="Times New Roman"/>
                        </a:rPr>
                        <a:t>2020</a:t>
                      </a:r>
                      <a:r>
                        <a:rPr lang="zh-CN" sz="1400" kern="0">
                          <a:latin typeface="Times New Roman"/>
                          <a:ea typeface="宋体"/>
                          <a:cs typeface="Times New Roman"/>
                        </a:rPr>
                        <a:t>年</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扩展到代理采购、终端销售等流通环节、更多的产业以及电子商务领域，出现新的细分市场和商业模式</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r>
              <a:tr h="842783">
                <a:tc>
                  <a:txBody>
                    <a:bodyPr/>
                    <a:lstStyle/>
                    <a:p>
                      <a:pPr algn="ctr">
                        <a:spcAft>
                          <a:spcPts val="0"/>
                        </a:spcAft>
                      </a:pPr>
                      <a:r>
                        <a:rPr lang="en-US" sz="1400" kern="0">
                          <a:latin typeface="Times New Roman"/>
                          <a:ea typeface="宋体"/>
                          <a:cs typeface="Times New Roman"/>
                        </a:rPr>
                        <a:t>4</a:t>
                      </a:r>
                      <a:endParaRPr lang="zh-CN" sz="14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自动化度提高、数据自动处理功能加强、能耗问题解决、自动定位</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kern="0">
                          <a:latin typeface="Times New Roman"/>
                          <a:ea typeface="宋体"/>
                          <a:cs typeface="Times New Roman"/>
                        </a:rPr>
                        <a:t>2020</a:t>
                      </a:r>
                      <a:r>
                        <a:rPr lang="en-US" sz="1400" kern="0">
                          <a:latin typeface="Calibri"/>
                          <a:ea typeface="宋体"/>
                          <a:cs typeface="Calibri"/>
                        </a:rPr>
                        <a:t>~</a:t>
                      </a:r>
                      <a:r>
                        <a:rPr lang="en-US" sz="1400" kern="0">
                          <a:latin typeface="Times New Roman"/>
                          <a:ea typeface="宋体"/>
                          <a:cs typeface="Times New Roman"/>
                        </a:rPr>
                        <a:t>2025</a:t>
                      </a:r>
                      <a:r>
                        <a:rPr lang="zh-CN" sz="1400" kern="0">
                          <a:latin typeface="Times New Roman"/>
                          <a:ea typeface="宋体"/>
                          <a:cs typeface="Times New Roman"/>
                        </a:rPr>
                        <a:t>年</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开始在供应链上进行整合，在全产业链领域展开“一站式”和系统解决方案服务</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2783">
                <a:tc>
                  <a:txBody>
                    <a:bodyPr/>
                    <a:lstStyle/>
                    <a:p>
                      <a:pPr algn="ctr">
                        <a:spcAft>
                          <a:spcPts val="0"/>
                        </a:spcAft>
                      </a:pPr>
                      <a:r>
                        <a:rPr lang="en-US" sz="1400" kern="0">
                          <a:latin typeface="Times New Roman"/>
                          <a:ea typeface="宋体"/>
                          <a:cs typeface="Times New Roman"/>
                        </a:rPr>
                        <a:t>5</a:t>
                      </a:r>
                      <a:endParaRPr lang="zh-CN" sz="1400" kern="100">
                        <a:latin typeface="Times New Roman"/>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智能设备、自动网络连接、自动定位、用户界面处理</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Times New Roman"/>
                          <a:ea typeface="宋体"/>
                          <a:cs typeface="Times New Roman"/>
                        </a:rPr>
                        <a:t>2025</a:t>
                      </a:r>
                      <a:r>
                        <a:rPr lang="en-US" sz="1400" kern="0">
                          <a:latin typeface="Calibri"/>
                          <a:ea typeface="宋体"/>
                          <a:cs typeface="Calibri"/>
                        </a:rPr>
                        <a:t>~</a:t>
                      </a:r>
                      <a:r>
                        <a:rPr lang="en-US" sz="1400" kern="0">
                          <a:latin typeface="Times New Roman"/>
                          <a:ea typeface="宋体"/>
                          <a:cs typeface="Times New Roman"/>
                        </a:rPr>
                        <a:t>2030</a:t>
                      </a:r>
                      <a:r>
                        <a:rPr lang="zh-CN" sz="1400" kern="0">
                          <a:latin typeface="Times New Roman"/>
                          <a:ea typeface="宋体"/>
                          <a:cs typeface="Times New Roman"/>
                        </a:rPr>
                        <a:t>年以后</a:t>
                      </a:r>
                      <a:endParaRPr lang="zh-CN"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dirty="0">
                          <a:latin typeface="Times New Roman"/>
                          <a:ea typeface="宋体"/>
                          <a:cs typeface="Times New Roman"/>
                        </a:rPr>
                        <a:t>以模块化、系统化、网络化、虚拟化为特征的供应链网络管理组织实现</a:t>
                      </a:r>
                      <a:endParaRPr lang="zh-CN" sz="1400"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ED5"/>
                    </a:solidFill>
                  </a:tcPr>
                </a:tc>
              </a:tr>
            </a:tbl>
          </a:graphicData>
        </a:graphic>
      </p:graphicFrame>
      <p:sp>
        <p:nvSpPr>
          <p:cNvPr id="6" name="内容占位符 2"/>
          <p:cNvSpPr txBox="1">
            <a:spLocks/>
          </p:cNvSpPr>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Clr>
                <a:srgbClr val="FF6600"/>
              </a:buClr>
              <a:buFont typeface="Wingdings" pitchFamily="2" charset="2"/>
              <a:buChar char="n"/>
            </a:pPr>
            <a:r>
              <a:rPr lang="zh-CN" altLang="en-US" sz="2000" kern="0" dirty="0" smtClean="0">
                <a:latin typeface="+mn-lt"/>
                <a:ea typeface="+mn-ea"/>
              </a:rPr>
              <a:t>物联网技术在快递行业的应用预测：</a:t>
            </a:r>
          </a:p>
        </p:txBody>
      </p:sp>
      <p:sp>
        <p:nvSpPr>
          <p:cNvPr id="174081" name="Rectangle 1"/>
          <p:cNvSpPr>
            <a:spLocks noChangeArrowheads="1"/>
          </p:cNvSpPr>
          <p:nvPr/>
        </p:nvSpPr>
        <p:spPr bwMode="auto">
          <a:xfrm>
            <a:off x="2786050" y="1785926"/>
            <a:ext cx="350608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9.2</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物联网在快递业推广应用的阶段预测</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r>
              <a:rPr lang="zh-CN" altLang="en-US" dirty="0" smtClean="0"/>
              <a:t>自动识别技术概述</a:t>
            </a:r>
            <a:endParaRPr lang="en-US" altLang="zh-CN" dirty="0" smtClean="0"/>
          </a:p>
          <a:p>
            <a:endParaRPr lang="en-US" altLang="zh-CN" dirty="0" smtClean="0"/>
          </a:p>
          <a:p>
            <a:pPr>
              <a:buFont typeface="Wingdings" pitchFamily="2" charset="2"/>
              <a:buChar char="Ø"/>
            </a:pPr>
            <a:r>
              <a:rPr lang="zh-CN" altLang="en-US" sz="1600" dirty="0" smtClean="0">
                <a:latin typeface="宋体" pitchFamily="2" charset="-122"/>
                <a:ea typeface="宋体" pitchFamily="2" charset="-122"/>
              </a:rPr>
              <a:t>自动识别技术是将信息数据自动识读、自动输入计算机的重要方法和手段，它是以计算机技术和通信技术为基础的综合性科学技术。</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自动识别技术应用一定的识别装置，通过被识别物品和识别装置之间的接近活动，自动地获取被识别物品的相关信息，并提供给后台的计算机处理系统来完成相关后续处理。</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近几十年内自动识别技术在全球范围内得到了迅猛发展，目前已形成了一个包括条码、磁识别、光学字符识别、射频识别、生物识别及图像识别等集计算机、光、机电、通信技术为一体的高新技术学科。 </a:t>
            </a:r>
          </a:p>
          <a:p>
            <a:pPr>
              <a:buFont typeface="Wingdings" pitchFamily="2" charset="2"/>
              <a:buChar char="Ø"/>
            </a:pPr>
            <a:endParaRPr lang="zh-CN" altLang="en-US" sz="16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r>
              <a:rPr lang="zh-CN" altLang="en-US" dirty="0" smtClean="0"/>
              <a:t>条码识别技术</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条码识别技术是目前应用最多、也很成熟的技术。</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快递行业快件和包裹上的信息标识和采集手段都是基于条码识别技术的。</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如图</a:t>
            </a:r>
            <a:r>
              <a:rPr lang="en-US" altLang="zh-CN" sz="1600" dirty="0" smtClean="0">
                <a:latin typeface="宋体" pitchFamily="2" charset="-122"/>
                <a:ea typeface="宋体" pitchFamily="2" charset="-122"/>
              </a:rPr>
              <a:t>9.6</a:t>
            </a:r>
            <a:r>
              <a:rPr lang="zh-CN" altLang="en-US" sz="1600" dirty="0" smtClean="0">
                <a:latin typeface="宋体" pitchFamily="2" charset="-122"/>
                <a:ea typeface="宋体" pitchFamily="2" charset="-122"/>
              </a:rPr>
              <a:t>所示，快递员通过条码扫描终端扫描条码，以此来识别快件和记录快件信息，并将信息传递到计算机系统中，便于企业进行管理并向顾客提供快件查询服务。</a:t>
            </a:r>
          </a:p>
          <a:p>
            <a:pPr>
              <a:buFont typeface="Wingdings" pitchFamily="2" charset="2"/>
              <a:buChar char="Ø"/>
            </a:pPr>
            <a:endParaRPr lang="zh-CN" altLang="en-US" sz="1600" dirty="0">
              <a:latin typeface="宋体" pitchFamily="2" charset="-122"/>
              <a:ea typeface="宋体" pitchFamily="2" charset="-122"/>
            </a:endParaRPr>
          </a:p>
        </p:txBody>
      </p:sp>
      <p:sp>
        <p:nvSpPr>
          <p:cNvPr id="185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5345" name="Object 1"/>
          <p:cNvGraphicFramePr>
            <a:graphicFrameLocks noChangeAspect="1"/>
          </p:cNvGraphicFramePr>
          <p:nvPr/>
        </p:nvGraphicFramePr>
        <p:xfrm>
          <a:off x="1214414" y="3500438"/>
          <a:ext cx="6233927" cy="2181229"/>
        </p:xfrm>
        <a:graphic>
          <a:graphicData uri="http://schemas.openxmlformats.org/presentationml/2006/ole">
            <p:oleObj spid="_x0000_s185345" name="Visio" r:id="rId4" imgW="7138086" imgH="2178444" progId="Visio.Drawing.11">
              <p:embed/>
            </p:oleObj>
          </a:graphicData>
        </a:graphic>
      </p:graphicFrame>
      <p:sp>
        <p:nvSpPr>
          <p:cNvPr id="185347" name="Rectangle 3"/>
          <p:cNvSpPr>
            <a:spLocks noChangeArrowheads="1"/>
          </p:cNvSpPr>
          <p:nvPr/>
        </p:nvSpPr>
        <p:spPr bwMode="auto">
          <a:xfrm>
            <a:off x="3071802" y="5715016"/>
            <a:ext cx="2877711"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9.6</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快递条形码与条形码识别</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r>
              <a:rPr lang="zh-CN" altLang="en-US" dirty="0" smtClean="0"/>
              <a:t>射频识别（</a:t>
            </a:r>
            <a:r>
              <a:rPr lang="en-US" dirty="0" smtClean="0"/>
              <a:t>RFID</a:t>
            </a:r>
            <a:r>
              <a:rPr lang="zh-CN" altLang="en-US" dirty="0" smtClean="0"/>
              <a:t>）技术</a:t>
            </a:r>
            <a:endParaRPr lang="en-US" altLang="zh-CN" dirty="0" smtClean="0"/>
          </a:p>
          <a:p>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射频识别即</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Radio Frequency Identification</a:t>
            </a:r>
            <a:r>
              <a:rPr lang="zh-CN" altLang="en-US" sz="1600" dirty="0" smtClean="0">
                <a:latin typeface="宋体" pitchFamily="2" charset="-122"/>
                <a:ea typeface="宋体" pitchFamily="2" charset="-122"/>
              </a:rPr>
              <a:t>）技术，又称电子标签、无线射频识别，是一种通信技术，可通过无线电讯号识别特定目标并读写相关数据，而无需在识别系统与特定目标之间建立机械或光学接触。</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一套完整的</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系统由电子标签、阅读器和天线组成，如图</a:t>
            </a:r>
            <a:r>
              <a:rPr lang="en-US" altLang="zh-CN" sz="1600" dirty="0" smtClean="0">
                <a:latin typeface="宋体" pitchFamily="2" charset="-122"/>
                <a:ea typeface="宋体" pitchFamily="2" charset="-122"/>
              </a:rPr>
              <a:t>9.7</a:t>
            </a:r>
            <a:r>
              <a:rPr lang="zh-CN" altLang="en-US" sz="1600" dirty="0" smtClean="0">
                <a:latin typeface="宋体" pitchFamily="2" charset="-122"/>
                <a:ea typeface="宋体" pitchFamily="2" charset="-122"/>
              </a:rPr>
              <a:t>所示。</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a:latin typeface="宋体" pitchFamily="2" charset="-122"/>
              <a:ea typeface="宋体" pitchFamily="2" charset="-122"/>
            </a:endParaRPr>
          </a:p>
        </p:txBody>
      </p:sp>
      <p:sp>
        <p:nvSpPr>
          <p:cNvPr id="1843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21" name="Object 1"/>
          <p:cNvGraphicFramePr>
            <a:graphicFrameLocks noChangeAspect="1"/>
          </p:cNvGraphicFramePr>
          <p:nvPr/>
        </p:nvGraphicFramePr>
        <p:xfrm>
          <a:off x="785786" y="3500438"/>
          <a:ext cx="7363687" cy="1857388"/>
        </p:xfrm>
        <a:graphic>
          <a:graphicData uri="http://schemas.openxmlformats.org/presentationml/2006/ole">
            <p:oleObj spid="_x0000_s184321" name="Visio" r:id="rId3" imgW="7282832" imgH="1594768" progId="Visio.Drawing.11">
              <p:embed/>
            </p:oleObj>
          </a:graphicData>
        </a:graphic>
      </p:graphicFrame>
      <p:sp>
        <p:nvSpPr>
          <p:cNvPr id="7" name="矩形 6"/>
          <p:cNvSpPr/>
          <p:nvPr/>
        </p:nvSpPr>
        <p:spPr>
          <a:xfrm>
            <a:off x="3500430" y="5429264"/>
            <a:ext cx="1798890" cy="307777"/>
          </a:xfrm>
          <a:prstGeom prst="rect">
            <a:avLst/>
          </a:prstGeom>
        </p:spPr>
        <p:txBody>
          <a:bodyPr wrap="none">
            <a:spAutoFit/>
          </a:bodyPr>
          <a:lstStyle/>
          <a:p>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9.7 RFID</a:t>
            </a:r>
            <a:r>
              <a:rPr lang="zh-CN" altLang="en-US" sz="1400" dirty="0" smtClean="0">
                <a:latin typeface="宋体" pitchFamily="2" charset="-122"/>
                <a:ea typeface="宋体" pitchFamily="2" charset="-122"/>
              </a:rPr>
              <a:t>系统框图</a:t>
            </a:r>
            <a:endParaRPr lang="zh-CN" altLang="en-US" sz="14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r>
              <a:rPr lang="zh-CN" altLang="en-US" dirty="0" smtClean="0"/>
              <a:t>射频识别与条码识别技术特点比较</a:t>
            </a:r>
            <a:endParaRPr lang="zh-CN" altLang="en-US" dirty="0"/>
          </a:p>
        </p:txBody>
      </p:sp>
      <p:graphicFrame>
        <p:nvGraphicFramePr>
          <p:cNvPr id="5" name="表格 4"/>
          <p:cNvGraphicFramePr>
            <a:graphicFrameLocks noGrp="1"/>
          </p:cNvGraphicFramePr>
          <p:nvPr/>
        </p:nvGraphicFramePr>
        <p:xfrm>
          <a:off x="1000100" y="1714488"/>
          <a:ext cx="6858046" cy="4429146"/>
        </p:xfrm>
        <a:graphic>
          <a:graphicData uri="http://schemas.openxmlformats.org/drawingml/2006/table">
            <a:tbl>
              <a:tblPr/>
              <a:tblGrid>
                <a:gridCol w="2824659"/>
                <a:gridCol w="2053712"/>
                <a:gridCol w="1979675"/>
              </a:tblGrid>
              <a:tr h="260538">
                <a:tc>
                  <a:txBody>
                    <a:bodyPr/>
                    <a:lstStyle/>
                    <a:p>
                      <a:pPr indent="65405" algn="just">
                        <a:spcAft>
                          <a:spcPts val="0"/>
                        </a:spcAft>
                      </a:pPr>
                      <a:r>
                        <a:rPr lang="zh-CN" sz="1400" b="1" kern="0" dirty="0">
                          <a:latin typeface="Times New Roman"/>
                          <a:ea typeface="宋体"/>
                          <a:cs typeface="Times New Roman"/>
                        </a:rPr>
                        <a:t>项目</a:t>
                      </a:r>
                      <a:endParaRPr lang="zh-CN" sz="1400" kern="100" dirty="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a:txBody>
                    <a:bodyPr/>
                    <a:lstStyle/>
                    <a:p>
                      <a:pPr indent="65405" algn="just">
                        <a:spcAft>
                          <a:spcPts val="0"/>
                        </a:spcAft>
                      </a:pPr>
                      <a:r>
                        <a:rPr lang="zh-CN" sz="1400" b="1" kern="0">
                          <a:latin typeface="Times New Roman"/>
                          <a:ea typeface="宋体"/>
                          <a:cs typeface="Times New Roman"/>
                        </a:rPr>
                        <a:t>条形码技术</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a:txBody>
                    <a:bodyPr/>
                    <a:lstStyle/>
                    <a:p>
                      <a:pPr indent="65405" algn="just">
                        <a:spcAft>
                          <a:spcPts val="0"/>
                        </a:spcAft>
                      </a:pPr>
                      <a:r>
                        <a:rPr lang="zh-CN" sz="1400" b="1" kern="0">
                          <a:latin typeface="Times New Roman"/>
                          <a:ea typeface="宋体"/>
                          <a:cs typeface="Times New Roman"/>
                        </a:rPr>
                        <a:t>射频识别技术</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r>
              <a:tr h="260538">
                <a:tc>
                  <a:txBody>
                    <a:bodyPr/>
                    <a:lstStyle/>
                    <a:p>
                      <a:pPr indent="65405" algn="just">
                        <a:spcAft>
                          <a:spcPts val="0"/>
                        </a:spcAft>
                      </a:pPr>
                      <a:r>
                        <a:rPr lang="zh-CN" sz="1400" b="1" kern="0" dirty="0">
                          <a:latin typeface="Times New Roman"/>
                          <a:ea typeface="宋体"/>
                          <a:cs typeface="Times New Roman"/>
                        </a:rPr>
                        <a:t>信息载体</a:t>
                      </a:r>
                      <a:endParaRPr lang="zh-CN" sz="1400" kern="100" dirty="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纸、塑料</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宋体"/>
                          <a:ea typeface="宋体"/>
                          <a:cs typeface="Times New Roman"/>
                        </a:rPr>
                        <a:t>EEPROM</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数据密度</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小</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很高</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机器阅读的可能性</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好</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好</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个人阅读的可能性</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受制约</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不可能</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2700" cap="flat" cmpd="sng" algn="ctr">
                      <a:solidFill>
                        <a:srgbClr val="9BBB59"/>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受污染</a:t>
                      </a:r>
                      <a:r>
                        <a:rPr lang="en-US" sz="1400" b="1" kern="0">
                          <a:latin typeface="Times New Roman"/>
                          <a:ea typeface="宋体"/>
                          <a:cs typeface="Times New Roman"/>
                        </a:rPr>
                        <a:t>/</a:t>
                      </a:r>
                      <a:r>
                        <a:rPr lang="zh-CN" sz="1400" b="1" kern="0">
                          <a:latin typeface="Times New Roman"/>
                          <a:ea typeface="宋体"/>
                          <a:cs typeface="Times New Roman"/>
                        </a:rPr>
                        <a:t>受潮湿影响</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很严重</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没有影响</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受光遮盖影响</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全部失效</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没有影响</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受方向和位置影响</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很小</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没有影响</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用坏</a:t>
                      </a:r>
                      <a:r>
                        <a:rPr lang="en-US" sz="1400" b="1" kern="0">
                          <a:latin typeface="Times New Roman"/>
                          <a:ea typeface="宋体"/>
                          <a:cs typeface="Times New Roman"/>
                        </a:rPr>
                        <a:t>/</a:t>
                      </a:r>
                      <a:r>
                        <a:rPr lang="zh-CN" sz="1400" b="1" kern="0">
                          <a:latin typeface="Times New Roman"/>
                          <a:ea typeface="宋体"/>
                          <a:cs typeface="Times New Roman"/>
                        </a:rPr>
                        <a:t>磨损</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有条件的</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没有影响</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打印费用（如打印机）</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很少</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无</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未经准许的复制或修改</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容易</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不可能</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阅读方式</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宋体"/>
                          <a:ea typeface="宋体"/>
                          <a:cs typeface="Times New Roman"/>
                        </a:rPr>
                        <a:t>CCD</a:t>
                      </a:r>
                      <a:r>
                        <a:rPr lang="zh-CN" sz="1400" kern="0">
                          <a:latin typeface="Times New Roman"/>
                          <a:ea typeface="宋体"/>
                          <a:cs typeface="Times New Roman"/>
                        </a:rPr>
                        <a:t>或激光束扫描</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无线通信</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阅读速度</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小于</a:t>
                      </a:r>
                      <a:r>
                        <a:rPr lang="en-US" sz="1400" kern="0">
                          <a:latin typeface="Times New Roman"/>
                          <a:ea typeface="宋体"/>
                          <a:cs typeface="Times New Roman"/>
                        </a:rPr>
                        <a:t>4</a:t>
                      </a:r>
                      <a:r>
                        <a:rPr lang="en-US" sz="1400" kern="0">
                          <a:latin typeface="宋体"/>
                          <a:ea typeface="宋体"/>
                          <a:cs typeface="Times New Roman"/>
                        </a:rPr>
                        <a:t>s</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小于</a:t>
                      </a:r>
                      <a:r>
                        <a:rPr lang="en-US" sz="1400" kern="0">
                          <a:latin typeface="Times New Roman"/>
                          <a:ea typeface="宋体"/>
                          <a:cs typeface="Times New Roman"/>
                        </a:rPr>
                        <a:t>0</a:t>
                      </a:r>
                      <a:r>
                        <a:rPr lang="en-US" sz="1400" kern="0">
                          <a:latin typeface="宋体"/>
                          <a:ea typeface="宋体"/>
                          <a:cs typeface="Times New Roman"/>
                        </a:rPr>
                        <a:t>.</a:t>
                      </a:r>
                      <a:r>
                        <a:rPr lang="en-US" sz="1400" kern="0">
                          <a:latin typeface="Times New Roman"/>
                          <a:ea typeface="宋体"/>
                          <a:cs typeface="Times New Roman"/>
                        </a:rPr>
                        <a:t>5</a:t>
                      </a:r>
                      <a:r>
                        <a:rPr lang="en-US" sz="1400" kern="0">
                          <a:latin typeface="宋体"/>
                          <a:ea typeface="宋体"/>
                          <a:cs typeface="Times New Roman"/>
                        </a:rPr>
                        <a:t>s</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algn="ctr">
                        <a:spcAft>
                          <a:spcPts val="0"/>
                        </a:spcAft>
                      </a:pPr>
                      <a:r>
                        <a:rPr lang="zh-CN" sz="1400" b="1" kern="0" dirty="0" smtClean="0">
                          <a:latin typeface="Times New Roman"/>
                          <a:ea typeface="宋体"/>
                          <a:cs typeface="Times New Roman"/>
                        </a:rPr>
                        <a:t>数据</a:t>
                      </a:r>
                      <a:r>
                        <a:rPr lang="zh-CN" sz="1400" b="1" kern="0" dirty="0">
                          <a:latin typeface="Times New Roman"/>
                          <a:ea typeface="宋体"/>
                          <a:cs typeface="Times New Roman"/>
                        </a:rPr>
                        <a:t>载体与读写器之间的最大距离</a:t>
                      </a:r>
                      <a:endParaRPr lang="zh-CN" sz="1400" kern="100" dirty="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Times New Roman"/>
                          <a:ea typeface="宋体"/>
                          <a:cs typeface="Times New Roman"/>
                        </a:rPr>
                        <a:t>0</a:t>
                      </a:r>
                      <a:r>
                        <a:rPr lang="en-US" sz="1400" kern="0">
                          <a:latin typeface="宋体"/>
                          <a:ea typeface="宋体"/>
                          <a:cs typeface="Times New Roman"/>
                        </a:rPr>
                        <a:t>-</a:t>
                      </a:r>
                      <a:r>
                        <a:rPr lang="en-US" sz="1400" kern="0">
                          <a:latin typeface="Times New Roman"/>
                          <a:ea typeface="宋体"/>
                          <a:cs typeface="Times New Roman"/>
                        </a:rPr>
                        <a:t>50</a:t>
                      </a:r>
                      <a:r>
                        <a:rPr lang="en-US" sz="1400" kern="0">
                          <a:latin typeface="宋体"/>
                          <a:ea typeface="宋体"/>
                          <a:cs typeface="Times New Roman"/>
                        </a:rPr>
                        <a:t>cm</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en-US" sz="1400" kern="0">
                          <a:latin typeface="Times New Roman"/>
                          <a:ea typeface="宋体"/>
                          <a:cs typeface="Times New Roman"/>
                        </a:rPr>
                        <a:t>0</a:t>
                      </a:r>
                      <a:r>
                        <a:rPr lang="en-US" sz="1400" kern="0">
                          <a:latin typeface="宋体"/>
                          <a:ea typeface="宋体"/>
                          <a:cs typeface="Times New Roman"/>
                        </a:rPr>
                        <a:t>-</a:t>
                      </a:r>
                      <a:r>
                        <a:rPr lang="en-US" sz="1400" kern="0">
                          <a:latin typeface="Times New Roman"/>
                          <a:ea typeface="宋体"/>
                          <a:cs typeface="Times New Roman"/>
                        </a:rPr>
                        <a:t>5</a:t>
                      </a:r>
                      <a:r>
                        <a:rPr lang="en-US" sz="1400" kern="0">
                          <a:latin typeface="宋体"/>
                          <a:ea typeface="宋体"/>
                          <a:cs typeface="Times New Roman"/>
                        </a:rPr>
                        <a:t>m</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多标签系统识别</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不可能</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latin typeface="Times New Roman"/>
                          <a:ea typeface="宋体"/>
                          <a:cs typeface="Times New Roman"/>
                        </a:rPr>
                        <a:t>应用最大</a:t>
                      </a:r>
                      <a:r>
                        <a:rPr lang="en-US" sz="1400" kern="0" dirty="0">
                          <a:latin typeface="Times New Roman"/>
                          <a:ea typeface="宋体"/>
                          <a:cs typeface="Times New Roman"/>
                        </a:rPr>
                        <a:t>256</a:t>
                      </a:r>
                      <a:r>
                        <a:rPr lang="zh-CN" sz="1400" kern="0" dirty="0">
                          <a:latin typeface="Times New Roman"/>
                          <a:ea typeface="宋体"/>
                          <a:cs typeface="Times New Roman"/>
                        </a:rPr>
                        <a:t>个</a:t>
                      </a:r>
                      <a:endParaRPr lang="zh-CN" sz="1400" kern="100" dirty="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260538">
                <a:tc>
                  <a:txBody>
                    <a:bodyPr/>
                    <a:lstStyle/>
                    <a:p>
                      <a:pPr indent="65405" algn="just">
                        <a:spcAft>
                          <a:spcPts val="0"/>
                        </a:spcAft>
                      </a:pPr>
                      <a:r>
                        <a:rPr lang="zh-CN" sz="1400" b="1" kern="0">
                          <a:latin typeface="Times New Roman"/>
                          <a:ea typeface="宋体"/>
                          <a:cs typeface="Times New Roman"/>
                        </a:rPr>
                        <a:t>购置费</a:t>
                      </a:r>
                      <a:r>
                        <a:rPr lang="en-US" sz="1400" b="1" kern="0">
                          <a:latin typeface="Times New Roman"/>
                          <a:ea typeface="宋体"/>
                          <a:cs typeface="Times New Roman"/>
                        </a:rPr>
                        <a:t>/</a:t>
                      </a:r>
                      <a:r>
                        <a:rPr lang="zh-CN" sz="1400" b="1" kern="0">
                          <a:latin typeface="Times New Roman"/>
                          <a:ea typeface="宋体"/>
                          <a:cs typeface="Times New Roman"/>
                        </a:rPr>
                        <a:t>电子阅读设备</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很少</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c>
                  <a:txBody>
                    <a:bodyPr/>
                    <a:lstStyle/>
                    <a:p>
                      <a:pPr algn="just">
                        <a:spcAft>
                          <a:spcPts val="0"/>
                        </a:spcAft>
                      </a:pPr>
                      <a:r>
                        <a:rPr lang="zh-CN" sz="1400" kern="0">
                          <a:latin typeface="Times New Roman"/>
                          <a:ea typeface="宋体"/>
                          <a:cs typeface="Times New Roman"/>
                        </a:rPr>
                        <a:t>一般</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6EED5"/>
                    </a:solidFill>
                  </a:tcPr>
                </a:tc>
              </a:tr>
              <a:tr h="260538">
                <a:tc>
                  <a:txBody>
                    <a:bodyPr/>
                    <a:lstStyle/>
                    <a:p>
                      <a:pPr indent="65405" algn="just">
                        <a:spcAft>
                          <a:spcPts val="0"/>
                        </a:spcAft>
                      </a:pPr>
                      <a:r>
                        <a:rPr lang="zh-CN" sz="1400" b="1" kern="0">
                          <a:latin typeface="Times New Roman"/>
                          <a:ea typeface="宋体"/>
                          <a:cs typeface="Times New Roman"/>
                        </a:rPr>
                        <a:t>使用寿命</a:t>
                      </a:r>
                      <a:endParaRPr lang="zh-CN" sz="1400" kern="100">
                        <a:latin typeface="Times New Roman"/>
                        <a:ea typeface="宋体"/>
                        <a:cs typeface="Times New Roman"/>
                      </a:endParaRPr>
                    </a:p>
                  </a:txBody>
                  <a:tcPr marL="68580" marR="68580" marT="0" marB="0">
                    <a:lnL>
                      <a:noFill/>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a:latin typeface="Times New Roman"/>
                          <a:ea typeface="宋体"/>
                          <a:cs typeface="Times New Roman"/>
                        </a:rPr>
                        <a:t>一次性</a:t>
                      </a:r>
                      <a:endParaRPr lang="zh-CN" sz="1400" kern="10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0" dirty="0">
                          <a:latin typeface="Times New Roman"/>
                          <a:ea typeface="宋体"/>
                          <a:cs typeface="Times New Roman"/>
                        </a:rPr>
                        <a:t>可循环使用</a:t>
                      </a:r>
                      <a:endParaRPr lang="zh-CN" sz="1400" kern="100" dirty="0">
                        <a:latin typeface="Times New Roman"/>
                        <a:ea typeface="宋体"/>
                        <a:cs typeface="Times New Roman"/>
                      </a:endParaRPr>
                    </a:p>
                  </a:txBody>
                  <a:tcPr marL="68580" marR="68580" marT="0" marB="0">
                    <a:lnL w="12700" cap="flat" cmpd="sng" algn="ctr">
                      <a:solidFill>
                        <a:srgbClr val="9BBB59"/>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快递业物流的特征</a:t>
            </a:r>
          </a:p>
          <a:p>
            <a:pPr lvl="0"/>
            <a:endParaRPr lang="zh-CN" sz="2400" dirty="0" smtClean="0">
              <a:solidFill>
                <a:schemeClr val="tx1"/>
              </a:solidFill>
              <a:latin typeface="+mn-lt"/>
              <a:ea typeface="+mn-ea"/>
              <a:cs typeface="+mn-cs"/>
            </a:endParaRPr>
          </a:p>
          <a:p>
            <a:pPr lvl="0">
              <a:buFont typeface="Wingdings" pitchFamily="2" charset="2"/>
              <a:buChar char="l"/>
            </a:pPr>
            <a:r>
              <a:rPr lang="zh-CN" altLang="en-US" sz="2400" dirty="0" smtClean="0"/>
              <a:t>快递业的智能识别技术</a:t>
            </a:r>
          </a:p>
          <a:p>
            <a:pPr lvl="0"/>
            <a:endParaRPr lang="zh-CN" sz="2400" dirty="0" smtClean="0">
              <a:solidFill>
                <a:schemeClr val="tx1"/>
              </a:solidFill>
              <a:latin typeface="+mn-lt"/>
              <a:ea typeface="+mn-ea"/>
              <a:cs typeface="+mn-cs"/>
            </a:endParaRPr>
          </a:p>
          <a:p>
            <a:pPr>
              <a:buFont typeface="Wingdings" pitchFamily="2" charset="2"/>
              <a:buChar char="l"/>
            </a:pPr>
            <a:r>
              <a:rPr lang="zh-CN" altLang="en-US" sz="2400" dirty="0" smtClean="0"/>
              <a:t>快递业的实时跟踪技术</a:t>
            </a:r>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r>
              <a:rPr lang="en-US" dirty="0" smtClean="0"/>
              <a:t>RFID </a:t>
            </a:r>
            <a:r>
              <a:rPr lang="zh-CN" altLang="en-US" dirty="0" smtClean="0"/>
              <a:t>在快递业的应用</a:t>
            </a:r>
            <a:endParaRPr lang="en-US" altLang="zh-CN" dirty="0" smtClean="0"/>
          </a:p>
          <a:p>
            <a:pPr>
              <a:buFont typeface="Wingdings" pitchFamily="2" charset="2"/>
              <a:buChar char="l"/>
            </a:pPr>
            <a:r>
              <a:rPr lang="en-US" altLang="zh-CN" dirty="0" smtClean="0"/>
              <a:t>1.</a:t>
            </a:r>
            <a:r>
              <a:rPr lang="zh-CN" altLang="en-US" dirty="0" smtClean="0"/>
              <a:t>国外快递应用</a:t>
            </a:r>
            <a:r>
              <a:rPr lang="en-US" dirty="0" smtClean="0"/>
              <a:t>RFID</a:t>
            </a:r>
            <a:r>
              <a:rPr lang="zh-CN" altLang="en-US" dirty="0" smtClean="0"/>
              <a:t>技术</a:t>
            </a:r>
            <a:endParaRPr lang="en-US" altLang="zh-CN" dirty="0" smtClean="0"/>
          </a:p>
          <a:p>
            <a:pPr>
              <a:buFont typeface="Wingdings" pitchFamily="2" charset="2"/>
              <a:buChar char="l"/>
            </a:pPr>
            <a:endParaRPr lang="zh-CN" altLang="en-US" dirty="0"/>
          </a:p>
        </p:txBody>
      </p:sp>
      <p:grpSp>
        <p:nvGrpSpPr>
          <p:cNvPr id="91" name="Group 3"/>
          <p:cNvGrpSpPr>
            <a:grpSpLocks/>
          </p:cNvGrpSpPr>
          <p:nvPr/>
        </p:nvGrpSpPr>
        <p:grpSpPr bwMode="auto">
          <a:xfrm>
            <a:off x="495296" y="4779963"/>
            <a:ext cx="2295525" cy="1365250"/>
            <a:chOff x="471" y="272"/>
            <a:chExt cx="1161" cy="1539"/>
          </a:xfrm>
        </p:grpSpPr>
        <p:sp>
          <p:nvSpPr>
            <p:cNvPr id="92"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94" name="Group 6"/>
          <p:cNvGrpSpPr>
            <a:grpSpLocks/>
          </p:cNvGrpSpPr>
          <p:nvPr/>
        </p:nvGrpSpPr>
        <p:grpSpPr bwMode="auto">
          <a:xfrm>
            <a:off x="495296" y="3484563"/>
            <a:ext cx="2295525" cy="1365250"/>
            <a:chOff x="471" y="272"/>
            <a:chExt cx="1161" cy="1539"/>
          </a:xfrm>
        </p:grpSpPr>
        <p:sp>
          <p:nvSpPr>
            <p:cNvPr id="95"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AutoShape 8"/>
            <p:cNvSpPr>
              <a:spLocks noChangeArrowheads="1"/>
            </p:cNvSpPr>
            <p:nvPr/>
          </p:nvSpPr>
          <p:spPr bwMode="gray">
            <a:xfrm>
              <a:off x="473" y="272"/>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97" name="Group 9"/>
          <p:cNvGrpSpPr>
            <a:grpSpLocks/>
          </p:cNvGrpSpPr>
          <p:nvPr/>
        </p:nvGrpSpPr>
        <p:grpSpPr bwMode="auto">
          <a:xfrm>
            <a:off x="495296" y="2112963"/>
            <a:ext cx="2295525" cy="1365250"/>
            <a:chOff x="471" y="272"/>
            <a:chExt cx="1161" cy="1539"/>
          </a:xfrm>
        </p:grpSpPr>
        <p:sp>
          <p:nvSpPr>
            <p:cNvPr id="98"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9"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00" name="AutoShape 12"/>
          <p:cNvSpPr>
            <a:spLocks noChangeArrowheads="1"/>
          </p:cNvSpPr>
          <p:nvPr/>
        </p:nvSpPr>
        <p:spPr bwMode="ltGray">
          <a:xfrm>
            <a:off x="2782884" y="2362200"/>
            <a:ext cx="4722812" cy="911225"/>
          </a:xfrm>
          <a:prstGeom prst="roundRect">
            <a:avLst>
              <a:gd name="adj" fmla="val 11505"/>
            </a:avLst>
          </a:prstGeom>
          <a:gradFill rotWithShape="1">
            <a:gsLst>
              <a:gs pos="0">
                <a:srgbClr val="8F038F"/>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Text Box 13"/>
          <p:cNvSpPr txBox="1">
            <a:spLocks noChangeArrowheads="1"/>
          </p:cNvSpPr>
          <p:nvPr/>
        </p:nvSpPr>
        <p:spPr bwMode="white">
          <a:xfrm>
            <a:off x="577846" y="2706688"/>
            <a:ext cx="2128838"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dirty="0" smtClean="0">
                <a:solidFill>
                  <a:srgbClr val="FFFFFF"/>
                </a:solidFill>
                <a:ea typeface="宋体" pitchFamily="2" charset="-122"/>
              </a:rPr>
              <a:t>沙特阿拉伯</a:t>
            </a:r>
            <a:endParaRPr lang="en-US" altLang="zh-CN" sz="2000" b="1" dirty="0">
              <a:solidFill>
                <a:srgbClr val="FFFFFF"/>
              </a:solidFill>
              <a:ea typeface="宋体" pitchFamily="2" charset="-122"/>
            </a:endParaRPr>
          </a:p>
        </p:txBody>
      </p:sp>
      <p:sp>
        <p:nvSpPr>
          <p:cNvPr id="102" name="Text Box 14"/>
          <p:cNvSpPr txBox="1">
            <a:spLocks noChangeArrowheads="1"/>
          </p:cNvSpPr>
          <p:nvPr/>
        </p:nvSpPr>
        <p:spPr bwMode="gray">
          <a:xfrm>
            <a:off x="3286116" y="2357430"/>
            <a:ext cx="5143536" cy="707886"/>
          </a:xfrm>
          <a:prstGeom prst="rect">
            <a:avLst/>
          </a:prstGeom>
          <a:noFill/>
          <a:ln w="9525" algn="ctr">
            <a:noFill/>
            <a:miter lim="800000"/>
            <a:headEnd/>
            <a:tailEnd/>
          </a:ln>
          <a:effectLst/>
        </p:spPr>
        <p:txBody>
          <a:bodyPr wrap="square">
            <a:spAutoFit/>
          </a:bodyPr>
          <a:lstStyle/>
          <a:p>
            <a:pPr>
              <a:spcBef>
                <a:spcPct val="50000"/>
              </a:spcBef>
              <a:buFontTx/>
              <a:buChar char="•"/>
            </a:pPr>
            <a:r>
              <a:rPr lang="en-US" altLang="zh-CN" sz="1600" b="1" dirty="0">
                <a:solidFill>
                  <a:srgbClr val="000000"/>
                </a:solidFill>
                <a:ea typeface="宋体" pitchFamily="2" charset="-122"/>
              </a:rPr>
              <a:t> </a:t>
            </a:r>
            <a:r>
              <a:rPr lang="zh-CN" altLang="en-US" sz="1600" b="1" dirty="0" smtClean="0">
                <a:solidFill>
                  <a:srgbClr val="000000"/>
                </a:solidFill>
                <a:ea typeface="宋体" pitchFamily="2" charset="-122"/>
              </a:rPr>
              <a:t>邮政邮件加载</a:t>
            </a:r>
            <a:r>
              <a:rPr lang="en-US" altLang="zh-CN" sz="1600" b="1" dirty="0" smtClean="0">
                <a:solidFill>
                  <a:srgbClr val="000000"/>
                </a:solidFill>
                <a:ea typeface="宋体" pitchFamily="2" charset="-122"/>
              </a:rPr>
              <a:t>RFID</a:t>
            </a:r>
            <a:r>
              <a:rPr lang="zh-CN" altLang="en-US" sz="1600" b="1" dirty="0" smtClean="0">
                <a:solidFill>
                  <a:srgbClr val="000000"/>
                </a:solidFill>
                <a:ea typeface="宋体" pitchFamily="2" charset="-122"/>
              </a:rPr>
              <a:t>标签</a:t>
            </a:r>
            <a:endParaRPr lang="en-US" altLang="zh-CN" sz="1600" b="1" dirty="0" smtClean="0">
              <a:solidFill>
                <a:srgbClr val="000000"/>
              </a:solidFill>
              <a:ea typeface="宋体" pitchFamily="2" charset="-122"/>
            </a:endParaRPr>
          </a:p>
          <a:p>
            <a:pPr>
              <a:spcBef>
                <a:spcPct val="50000"/>
              </a:spcBef>
              <a:buFontTx/>
              <a:buChar char="•"/>
            </a:pPr>
            <a:r>
              <a:rPr lang="zh-CN" altLang="en-US" sz="1600" dirty="0" smtClean="0"/>
              <a:t>使包裹从接收、分类、封发到投递的全过程实现自动化</a:t>
            </a:r>
            <a:endParaRPr lang="en-US" altLang="zh-CN" sz="1600" b="1" dirty="0">
              <a:solidFill>
                <a:srgbClr val="000000"/>
              </a:solidFill>
              <a:ea typeface="宋体" pitchFamily="2" charset="-122"/>
            </a:endParaRPr>
          </a:p>
        </p:txBody>
      </p:sp>
      <p:sp>
        <p:nvSpPr>
          <p:cNvPr id="103" name="Text Box 15"/>
          <p:cNvSpPr txBox="1">
            <a:spLocks noChangeArrowheads="1"/>
          </p:cNvSpPr>
          <p:nvPr/>
        </p:nvSpPr>
        <p:spPr bwMode="white">
          <a:xfrm>
            <a:off x="577846" y="4083050"/>
            <a:ext cx="2128838" cy="400110"/>
          </a:xfrm>
          <a:prstGeom prst="rect">
            <a:avLst/>
          </a:prstGeom>
          <a:noFill/>
          <a:ln w="9525" algn="ctr">
            <a:noFill/>
            <a:miter lim="800000"/>
            <a:headEnd/>
            <a:tailEnd/>
          </a:ln>
          <a:effectLst/>
        </p:spPr>
        <p:txBody>
          <a:bodyPr>
            <a:spAutoFit/>
          </a:bodyPr>
          <a:lstStyle/>
          <a:p>
            <a:pPr algn="ctr">
              <a:spcBef>
                <a:spcPct val="50000"/>
              </a:spcBef>
            </a:pPr>
            <a:r>
              <a:rPr lang="zh-CN" altLang="en-US" sz="2000" dirty="0" smtClean="0"/>
              <a:t>美国</a:t>
            </a:r>
            <a:endParaRPr lang="en-US" altLang="zh-CN" sz="2000" b="1" dirty="0">
              <a:solidFill>
                <a:srgbClr val="FFFFFF"/>
              </a:solidFill>
              <a:ea typeface="宋体" pitchFamily="2" charset="-122"/>
            </a:endParaRPr>
          </a:p>
        </p:txBody>
      </p:sp>
      <p:sp>
        <p:nvSpPr>
          <p:cNvPr id="104" name="Text Box 16"/>
          <p:cNvSpPr txBox="1">
            <a:spLocks noChangeArrowheads="1"/>
          </p:cNvSpPr>
          <p:nvPr/>
        </p:nvSpPr>
        <p:spPr bwMode="white">
          <a:xfrm>
            <a:off x="577846" y="5413375"/>
            <a:ext cx="2128838" cy="396875"/>
          </a:xfrm>
          <a:prstGeom prst="rect">
            <a:avLst/>
          </a:prstGeom>
          <a:noFill/>
          <a:ln w="9525" algn="ctr">
            <a:noFill/>
            <a:miter lim="800000"/>
            <a:headEnd/>
            <a:tailEnd/>
          </a:ln>
          <a:effectLst/>
        </p:spPr>
        <p:txBody>
          <a:bodyPr>
            <a:spAutoFit/>
          </a:bodyPr>
          <a:lstStyle/>
          <a:p>
            <a:pPr algn="ctr">
              <a:spcBef>
                <a:spcPct val="50000"/>
              </a:spcBef>
            </a:pPr>
            <a:r>
              <a:rPr lang="zh-CN" altLang="en-US" sz="2000" b="1" dirty="0" smtClean="0">
                <a:solidFill>
                  <a:srgbClr val="FFFFFF"/>
                </a:solidFill>
                <a:ea typeface="宋体" pitchFamily="2" charset="-122"/>
              </a:rPr>
              <a:t>韩国</a:t>
            </a:r>
            <a:endParaRPr lang="en-US" altLang="zh-CN" sz="2000" b="1" dirty="0">
              <a:solidFill>
                <a:srgbClr val="FFFFFF"/>
              </a:solidFill>
              <a:ea typeface="宋体" pitchFamily="2" charset="-122"/>
            </a:endParaRPr>
          </a:p>
        </p:txBody>
      </p:sp>
      <p:sp>
        <p:nvSpPr>
          <p:cNvPr id="105" name="AutoShape 17"/>
          <p:cNvSpPr>
            <a:spLocks noChangeArrowheads="1"/>
          </p:cNvSpPr>
          <p:nvPr/>
        </p:nvSpPr>
        <p:spPr bwMode="gray">
          <a:xfrm>
            <a:off x="2779709" y="3706813"/>
            <a:ext cx="4649787" cy="911225"/>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Text Box 18"/>
          <p:cNvSpPr txBox="1">
            <a:spLocks noChangeArrowheads="1"/>
          </p:cNvSpPr>
          <p:nvPr/>
        </p:nvSpPr>
        <p:spPr bwMode="gray">
          <a:xfrm>
            <a:off x="3357554" y="3714752"/>
            <a:ext cx="5786446" cy="1077218"/>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邮政总局应用</a:t>
            </a:r>
            <a:r>
              <a:rPr lang="en-US" sz="1600" dirty="0" smtClean="0"/>
              <a:t>RFID</a:t>
            </a:r>
            <a:r>
              <a:rPr lang="zh-CN" altLang="en-US" sz="1600" dirty="0" smtClean="0"/>
              <a:t>管理机动车辆</a:t>
            </a:r>
            <a:endParaRPr lang="en-US" altLang="zh-CN" sz="1600" b="1" dirty="0">
              <a:solidFill>
                <a:srgbClr val="000000"/>
              </a:solidFill>
              <a:ea typeface="宋体" pitchFamily="2" charset="-122"/>
            </a:endParaRPr>
          </a:p>
          <a:p>
            <a:pPr>
              <a:spcBef>
                <a:spcPct val="50000"/>
              </a:spcBef>
              <a:buFontTx/>
              <a:buChar char="•"/>
            </a:pPr>
            <a:r>
              <a:rPr lang="zh-CN" altLang="en-US" sz="1600" dirty="0" smtClean="0"/>
              <a:t>车辆物品识别与追踪，车辆载重、速度、撞击情况的传感检测</a:t>
            </a:r>
          </a:p>
          <a:p>
            <a:pPr>
              <a:spcBef>
                <a:spcPct val="50000"/>
              </a:spcBef>
              <a:buFontTx/>
              <a:buChar char="•"/>
            </a:pPr>
            <a:endParaRPr lang="en-US" altLang="zh-CN" sz="1600" b="1" dirty="0">
              <a:solidFill>
                <a:srgbClr val="000000"/>
              </a:solidFill>
              <a:ea typeface="宋体" pitchFamily="2" charset="-122"/>
            </a:endParaRPr>
          </a:p>
        </p:txBody>
      </p:sp>
      <p:sp>
        <p:nvSpPr>
          <p:cNvPr id="107" name="AutoShape 19"/>
          <p:cNvSpPr>
            <a:spLocks noChangeArrowheads="1"/>
          </p:cNvSpPr>
          <p:nvPr/>
        </p:nvSpPr>
        <p:spPr bwMode="gray">
          <a:xfrm>
            <a:off x="2779709" y="5005388"/>
            <a:ext cx="4649787" cy="911225"/>
          </a:xfrm>
          <a:prstGeom prst="roundRect">
            <a:avLst>
              <a:gd name="adj" fmla="val 11505"/>
            </a:avLst>
          </a:prstGeom>
          <a:gradFill rotWithShape="1">
            <a:gsLst>
              <a:gs pos="0">
                <a:srgbClr val="4AB1E4"/>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Text Box 20"/>
          <p:cNvSpPr txBox="1">
            <a:spLocks noChangeArrowheads="1"/>
          </p:cNvSpPr>
          <p:nvPr/>
        </p:nvSpPr>
        <p:spPr bwMode="gray">
          <a:xfrm>
            <a:off x="3360734" y="5151438"/>
            <a:ext cx="3506787" cy="707886"/>
          </a:xfrm>
          <a:prstGeom prst="rect">
            <a:avLst/>
          </a:prstGeom>
          <a:noFill/>
          <a:ln w="9525" algn="ctr">
            <a:noFill/>
            <a:miter lim="800000"/>
            <a:headEnd/>
            <a:tailEnd/>
          </a:ln>
          <a:effectLst/>
        </p:spPr>
        <p:txBody>
          <a:bodyPr>
            <a:spAutoFit/>
          </a:bodyPr>
          <a:lstStyle/>
          <a:p>
            <a:pPr>
              <a:spcBef>
                <a:spcPct val="50000"/>
              </a:spcBef>
              <a:buFontTx/>
              <a:buChar char="•"/>
            </a:pPr>
            <a:r>
              <a:rPr lang="zh-CN" altLang="en-US" sz="1600" dirty="0" smtClean="0"/>
              <a:t>自行开发</a:t>
            </a:r>
            <a:r>
              <a:rPr lang="en-US" sz="1600" dirty="0" smtClean="0"/>
              <a:t>RFID</a:t>
            </a:r>
            <a:r>
              <a:rPr lang="zh-CN" altLang="en-US" sz="1600" dirty="0" smtClean="0"/>
              <a:t>电子邮政系统</a:t>
            </a:r>
            <a:endParaRPr lang="en-US" altLang="zh-CN" sz="1600" b="1" dirty="0">
              <a:solidFill>
                <a:srgbClr val="000000"/>
              </a:solidFill>
              <a:ea typeface="宋体" pitchFamily="2" charset="-122"/>
            </a:endParaRPr>
          </a:p>
          <a:p>
            <a:pPr>
              <a:spcBef>
                <a:spcPct val="50000"/>
              </a:spcBef>
              <a:buFontTx/>
              <a:buChar char="•"/>
            </a:pPr>
            <a:r>
              <a:rPr lang="zh-CN" altLang="en-US" sz="1600" dirty="0" smtClean="0"/>
              <a:t>提高包裹处理能力并降低物流成本</a:t>
            </a:r>
            <a:endParaRPr lang="en-US" altLang="zh-CN" sz="1600" b="1" dirty="0">
              <a:solidFill>
                <a:srgbClr val="000000"/>
              </a:solidFill>
              <a:ea typeface="宋体" pitchFamily="2" charset="-122"/>
            </a:endParaRPr>
          </a:p>
        </p:txBody>
      </p:sp>
      <p:sp>
        <p:nvSpPr>
          <p:cNvPr id="109" name="AutoShape 21"/>
          <p:cNvSpPr>
            <a:spLocks noChangeArrowheads="1"/>
          </p:cNvSpPr>
          <p:nvPr/>
        </p:nvSpPr>
        <p:spPr bwMode="gray">
          <a:xfrm>
            <a:off x="2782884" y="2646363"/>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0" name="AutoShape 22"/>
          <p:cNvSpPr>
            <a:spLocks noChangeArrowheads="1"/>
          </p:cNvSpPr>
          <p:nvPr/>
        </p:nvSpPr>
        <p:spPr bwMode="gray">
          <a:xfrm>
            <a:off x="2790821" y="3935413"/>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AutoShape 23"/>
          <p:cNvSpPr>
            <a:spLocks noChangeArrowheads="1"/>
          </p:cNvSpPr>
          <p:nvPr/>
        </p:nvSpPr>
        <p:spPr bwMode="gray">
          <a:xfrm>
            <a:off x="2781296" y="5281613"/>
            <a:ext cx="533400" cy="38100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a:xfrm>
            <a:off x="457200" y="1196975"/>
            <a:ext cx="3614734" cy="4929188"/>
          </a:xfrm>
        </p:spPr>
        <p:txBody>
          <a:bodyPr/>
          <a:lstStyle/>
          <a:p>
            <a:pPr>
              <a:buFont typeface="Wingdings" pitchFamily="2" charset="2"/>
              <a:buChar char="l"/>
            </a:pPr>
            <a:r>
              <a:rPr lang="en-US" altLang="zh-CN" dirty="0" smtClean="0"/>
              <a:t>2. </a:t>
            </a:r>
            <a:r>
              <a:rPr lang="zh-CN" altLang="en-US" dirty="0" smtClean="0"/>
              <a:t>国内</a:t>
            </a:r>
            <a:r>
              <a:rPr lang="zh-CN" altLang="en-US" dirty="0" smtClean="0"/>
              <a:t>快递应用</a:t>
            </a:r>
            <a:r>
              <a:rPr lang="en-US" dirty="0" smtClean="0"/>
              <a:t>RFID</a:t>
            </a:r>
            <a:r>
              <a:rPr lang="zh-CN" altLang="en-US" dirty="0" smtClean="0"/>
              <a:t>技术</a:t>
            </a:r>
            <a:endParaRPr lang="en-US" altLang="zh-CN" dirty="0" smtClean="0"/>
          </a:p>
          <a:p>
            <a:pPr>
              <a:buNone/>
            </a:pP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中国</a:t>
            </a:r>
            <a:r>
              <a:rPr lang="zh-CN" altLang="en-US" sz="1600" dirty="0" smtClean="0">
                <a:latin typeface="宋体" pitchFamily="2" charset="-122"/>
                <a:ea typeface="宋体" pitchFamily="2" charset="-122"/>
              </a:rPr>
              <a:t>邮政在</a:t>
            </a:r>
            <a:r>
              <a:rPr lang="zh-CN" altLang="en-US" sz="1600" dirty="0" smtClean="0">
                <a:latin typeface="宋体" pitchFamily="2" charset="-122"/>
                <a:ea typeface="宋体" pitchFamily="2" charset="-122"/>
              </a:rPr>
              <a:t>北京、上海和广州三地之间进行了速递总包</a:t>
            </a:r>
            <a:r>
              <a:rPr lang="zh-CN" altLang="en-US" sz="1600" dirty="0" smtClean="0">
                <a:latin typeface="宋体" pitchFamily="2" charset="-122"/>
                <a:ea typeface="宋体" pitchFamily="2" charset="-122"/>
              </a:rPr>
              <a:t>的</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应用</a:t>
            </a:r>
            <a:r>
              <a:rPr lang="zh-CN" altLang="en-US" sz="1600" dirty="0" smtClean="0">
                <a:latin typeface="宋体" pitchFamily="2" charset="-122"/>
                <a:ea typeface="宋体" pitchFamily="2" charset="-122"/>
              </a:rPr>
              <a:t>试运行</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该项目采用电子标签自动批量识别技术，快速读取邮包信息（每秒可阅读数十件），自动完成北京、上海、广州三地邮包分拣。</a:t>
            </a:r>
          </a:p>
          <a:p>
            <a:pPr>
              <a:buFont typeface="Wingdings" pitchFamily="2" charset="2"/>
              <a:buChar char="Ø"/>
            </a:pPr>
            <a:endParaRPr lang="zh-CN" altLang="en-US" sz="1600" dirty="0">
              <a:latin typeface="宋体" pitchFamily="2" charset="-122"/>
              <a:ea typeface="宋体" pitchFamily="2" charset="-122"/>
            </a:endParaRPr>
          </a:p>
        </p:txBody>
      </p:sp>
      <p:sp>
        <p:nvSpPr>
          <p:cNvPr id="200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0705" name="Object 1"/>
          <p:cNvGraphicFramePr>
            <a:graphicFrameLocks noChangeAspect="1"/>
          </p:cNvGraphicFramePr>
          <p:nvPr/>
        </p:nvGraphicFramePr>
        <p:xfrm>
          <a:off x="4143372" y="1285860"/>
          <a:ext cx="4638698" cy="4661071"/>
        </p:xfrm>
        <a:graphic>
          <a:graphicData uri="http://schemas.openxmlformats.org/presentationml/2006/ole">
            <p:oleObj spid="_x0000_s200705" name="Visio" r:id="rId3" imgW="7924800" imgH="7978597" progId="Visio.Drawing.11">
              <p:embed/>
            </p:oleObj>
          </a:graphicData>
        </a:graphic>
      </p:graphicFrame>
      <p:sp>
        <p:nvSpPr>
          <p:cNvPr id="200707" name="Rectangle 3"/>
          <p:cNvSpPr>
            <a:spLocks noChangeArrowheads="1"/>
          </p:cNvSpPr>
          <p:nvPr/>
        </p:nvSpPr>
        <p:spPr bwMode="auto">
          <a:xfrm>
            <a:off x="4071934" y="5929330"/>
            <a:ext cx="440377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9.8</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射频识别技术在上海邮政速递总包处理中的应用</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9.2.2  </a:t>
            </a:r>
            <a:r>
              <a:rPr lang="zh-CN" altLang="en-US" dirty="0" smtClean="0"/>
              <a:t>自动识别技术应用</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altLang="zh-CN" dirty="0" smtClean="0"/>
              <a:t>3.</a:t>
            </a:r>
            <a:r>
              <a:rPr lang="en-US" dirty="0" smtClean="0"/>
              <a:t>RFID</a:t>
            </a:r>
            <a:r>
              <a:rPr lang="zh-CN" altLang="en-US" dirty="0" smtClean="0"/>
              <a:t>技术在我国快递业应用</a:t>
            </a:r>
            <a:r>
              <a:rPr lang="zh-CN" altLang="en-US" dirty="0" smtClean="0"/>
              <a:t>前景</a:t>
            </a:r>
            <a:endParaRPr lang="en-US" altLang="zh-CN" dirty="0" smtClean="0"/>
          </a:p>
          <a:p>
            <a:pPr>
              <a:buFont typeface="Wingdings" pitchFamily="2" charset="2"/>
              <a:buChar char="u"/>
            </a:pPr>
            <a:endParaRPr lang="zh-CN" altLang="en-US" dirty="0"/>
          </a:p>
        </p:txBody>
      </p:sp>
      <p:sp>
        <p:nvSpPr>
          <p:cNvPr id="33" name="Rectangle 5"/>
          <p:cNvSpPr>
            <a:spLocks noChangeArrowheads="1"/>
          </p:cNvSpPr>
          <p:nvPr/>
        </p:nvSpPr>
        <p:spPr bwMode="gray">
          <a:xfrm>
            <a:off x="2071670" y="2000240"/>
            <a:ext cx="5857916" cy="1503363"/>
          </a:xfrm>
          <a:prstGeom prst="rect">
            <a:avLst/>
          </a:prstGeom>
          <a:gradFill rotWithShape="1">
            <a:gsLst>
              <a:gs pos="0">
                <a:srgbClr val="5BBE4E"/>
              </a:gs>
              <a:gs pos="100000">
                <a:srgbClr val="5BBE4E">
                  <a:gamma/>
                  <a:shade val="46275"/>
                  <a:invGamma/>
                </a:srgbClr>
              </a:gs>
            </a:gsLst>
            <a:lin ang="5400000" scaled="1"/>
          </a:gradFill>
          <a:ln w="9525">
            <a:noFill/>
            <a:miter lim="800000"/>
            <a:headEnd/>
            <a:tailEnd/>
          </a:ln>
          <a:effectLst/>
          <a:scene3d>
            <a:camera prst="legacyPerspectiveBottomLeft"/>
            <a:lightRig rig="legacyFlat3" dir="b"/>
          </a:scene3d>
          <a:sp3d extrusionH="430200" prstMaterial="legacyMatte">
            <a:bevelT w="13500" h="13500" prst="angle"/>
            <a:bevelB w="13500" h="13500" prst="angle"/>
            <a:extrusionClr>
              <a:srgbClr val="5BBE4E"/>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Rectangle 6"/>
          <p:cNvSpPr>
            <a:spLocks noChangeArrowheads="1"/>
          </p:cNvSpPr>
          <p:nvPr/>
        </p:nvSpPr>
        <p:spPr bwMode="gray">
          <a:xfrm>
            <a:off x="2601895" y="2120890"/>
            <a:ext cx="1219200" cy="366713"/>
          </a:xfrm>
          <a:prstGeom prst="rect">
            <a:avLst/>
          </a:prstGeom>
          <a:noFill/>
          <a:ln w="9525">
            <a:noFill/>
            <a:miter lim="800000"/>
            <a:headEnd/>
            <a:tailEnd/>
          </a:ln>
          <a:effectLst/>
        </p:spPr>
        <p:txBody>
          <a:bodyPr>
            <a:spAutoFit/>
          </a:bodyPr>
          <a:lstStyle/>
          <a:p>
            <a:pPr algn="ctr">
              <a:buClr>
                <a:srgbClr val="FF0066"/>
              </a:buClr>
              <a:buSzPct val="75000"/>
              <a:buFont typeface="Wingdings" pitchFamily="2" charset="2"/>
              <a:buNone/>
            </a:pPr>
            <a:r>
              <a:rPr lang="zh-CN" altLang="en-US" b="1" dirty="0" smtClean="0">
                <a:solidFill>
                  <a:srgbClr val="F8F8F8"/>
                </a:solidFill>
                <a:ea typeface="宋体" pitchFamily="2" charset="-122"/>
              </a:rPr>
              <a:t>存在问题</a:t>
            </a:r>
            <a:endParaRPr lang="en-US" altLang="zh-CN" b="1" dirty="0">
              <a:solidFill>
                <a:srgbClr val="F8F8F8"/>
              </a:solidFill>
              <a:ea typeface="宋体" pitchFamily="2" charset="-122"/>
            </a:endParaRPr>
          </a:p>
        </p:txBody>
      </p:sp>
      <p:sp>
        <p:nvSpPr>
          <p:cNvPr id="35" name="Rectangle 9"/>
          <p:cNvSpPr>
            <a:spLocks noChangeArrowheads="1"/>
          </p:cNvSpPr>
          <p:nvPr/>
        </p:nvSpPr>
        <p:spPr bwMode="gray">
          <a:xfrm>
            <a:off x="2076432" y="3941753"/>
            <a:ext cx="5853154" cy="1493837"/>
          </a:xfrm>
          <a:prstGeom prst="rect">
            <a:avLst/>
          </a:prstGeom>
          <a:gradFill rotWithShape="1">
            <a:gsLst>
              <a:gs pos="0">
                <a:srgbClr val="F77A1D">
                  <a:gamma/>
                  <a:shade val="46275"/>
                  <a:invGamma/>
                </a:srgbClr>
              </a:gs>
              <a:gs pos="100000">
                <a:srgbClr val="F77A1D"/>
              </a:gs>
            </a:gsLst>
            <a:lin ang="5400000" scaled="1"/>
          </a:gradFill>
          <a:ln w="9525">
            <a:noFill/>
            <a:miter lim="800000"/>
            <a:headEnd/>
            <a:tailEnd/>
          </a:ln>
          <a:effectLst/>
          <a:scene3d>
            <a:camera prst="legacyPerspectiveTopLeft"/>
            <a:lightRig rig="legacyFlat3" dir="b"/>
          </a:scene3d>
          <a:sp3d extrusionH="430200" prstMaterial="legacyMatte">
            <a:bevelT w="13500" h="13500" prst="angle"/>
            <a:bevelB w="13500" h="13500" prst="angle"/>
            <a:extrusionClr>
              <a:srgbClr val="F77A1D"/>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Rectangle 10"/>
          <p:cNvSpPr>
            <a:spLocks noChangeArrowheads="1"/>
          </p:cNvSpPr>
          <p:nvPr/>
        </p:nvSpPr>
        <p:spPr bwMode="gray">
          <a:xfrm>
            <a:off x="2605070" y="5019665"/>
            <a:ext cx="1220787" cy="366713"/>
          </a:xfrm>
          <a:prstGeom prst="rect">
            <a:avLst/>
          </a:prstGeom>
          <a:noFill/>
          <a:ln w="9525">
            <a:noFill/>
            <a:miter lim="800000"/>
            <a:headEnd/>
            <a:tailEnd/>
          </a:ln>
          <a:effectLst/>
        </p:spPr>
        <p:txBody>
          <a:bodyPr>
            <a:spAutoFit/>
          </a:bodyPr>
          <a:lstStyle/>
          <a:p>
            <a:pPr algn="ctr">
              <a:buClr>
                <a:srgbClr val="FF0066"/>
              </a:buClr>
              <a:buSzPct val="75000"/>
              <a:buFont typeface="Wingdings" pitchFamily="2" charset="2"/>
              <a:buNone/>
            </a:pPr>
            <a:r>
              <a:rPr lang="zh-CN" altLang="en-US" b="1" dirty="0" smtClean="0">
                <a:solidFill>
                  <a:srgbClr val="F8F8F8"/>
                </a:solidFill>
                <a:ea typeface="宋体" pitchFamily="2" charset="-122"/>
              </a:rPr>
              <a:t>应用前景</a:t>
            </a:r>
            <a:endParaRPr lang="en-US" altLang="zh-CN" b="1" dirty="0">
              <a:solidFill>
                <a:srgbClr val="F8F8F8"/>
              </a:solidFill>
              <a:ea typeface="宋体" pitchFamily="2" charset="-122"/>
            </a:endParaRPr>
          </a:p>
        </p:txBody>
      </p:sp>
      <p:sp>
        <p:nvSpPr>
          <p:cNvPr id="37" name="Text Box 13"/>
          <p:cNvSpPr txBox="1">
            <a:spLocks noChangeArrowheads="1"/>
          </p:cNvSpPr>
          <p:nvPr/>
        </p:nvSpPr>
        <p:spPr bwMode="gray">
          <a:xfrm>
            <a:off x="4003656" y="2166928"/>
            <a:ext cx="3854492" cy="1661993"/>
          </a:xfrm>
          <a:prstGeom prst="rect">
            <a:avLst/>
          </a:prstGeom>
          <a:noFill/>
          <a:ln w="9525" algn="ctr">
            <a:noFill/>
            <a:miter lim="800000"/>
            <a:headEnd/>
            <a:tailEnd/>
          </a:ln>
          <a:effectLst/>
        </p:spPr>
        <p:txBody>
          <a:bodyPr wrap="square">
            <a:spAutoFit/>
          </a:bodyPr>
          <a:lstStyle/>
          <a:p>
            <a:pPr>
              <a:buFont typeface="Wingdings" pitchFamily="2" charset="2"/>
              <a:buChar char="l"/>
            </a:pPr>
            <a:r>
              <a:rPr lang="zh-CN" altLang="en-US" sz="1400" dirty="0" smtClean="0">
                <a:solidFill>
                  <a:schemeClr val="bg1"/>
                </a:solidFill>
              </a:rPr>
              <a:t>应用</a:t>
            </a:r>
            <a:r>
              <a:rPr lang="zh-CN" altLang="en-US" sz="1400" dirty="0" smtClean="0">
                <a:solidFill>
                  <a:schemeClr val="bg1"/>
                </a:solidFill>
              </a:rPr>
              <a:t>只局限</a:t>
            </a:r>
            <a:r>
              <a:rPr lang="zh-CN" altLang="en-US" sz="1400" dirty="0" smtClean="0">
                <a:solidFill>
                  <a:schemeClr val="bg1"/>
                </a:solidFill>
              </a:rPr>
              <a:t>在试</a:t>
            </a:r>
            <a:r>
              <a:rPr lang="zh-CN" altLang="en-US" sz="1400" dirty="0" smtClean="0">
                <a:solidFill>
                  <a:schemeClr val="bg1"/>
                </a:solidFill>
              </a:rPr>
              <a:t>运行阶段。快递企业还普遍应用条码技术识别、跟踪和管理快件，交接和分拣主要依靠人力进行</a:t>
            </a:r>
            <a:r>
              <a:rPr lang="zh-CN" altLang="en-US" sz="1400" dirty="0" smtClean="0">
                <a:solidFill>
                  <a:schemeClr val="bg1"/>
                </a:solidFill>
              </a:rPr>
              <a:t>。</a:t>
            </a:r>
            <a:endParaRPr lang="en-US" altLang="zh-CN" sz="1400" dirty="0" smtClean="0">
              <a:solidFill>
                <a:schemeClr val="bg1"/>
              </a:solidFill>
            </a:endParaRPr>
          </a:p>
          <a:p>
            <a:pPr>
              <a:buFont typeface="Wingdings" pitchFamily="2" charset="2"/>
              <a:buChar char="l"/>
            </a:pPr>
            <a:r>
              <a:rPr lang="zh-CN" altLang="en-US" sz="1400" dirty="0" smtClean="0">
                <a:solidFill>
                  <a:schemeClr val="bg1"/>
                </a:solidFill>
              </a:rPr>
              <a:t>究其原因，其一是因为劳动力成本较低</a:t>
            </a:r>
            <a:r>
              <a:rPr lang="zh-CN" altLang="en-US" sz="1400" dirty="0" smtClean="0">
                <a:solidFill>
                  <a:schemeClr val="bg1"/>
                </a:solidFill>
              </a:rPr>
              <a:t>。其二</a:t>
            </a:r>
            <a:r>
              <a:rPr lang="zh-CN" altLang="en-US" sz="1400" dirty="0" smtClean="0">
                <a:solidFill>
                  <a:schemeClr val="bg1"/>
                </a:solidFill>
              </a:rPr>
              <a:t>，是</a:t>
            </a:r>
            <a:r>
              <a:rPr lang="en-US" sz="1400" dirty="0" smtClean="0">
                <a:solidFill>
                  <a:schemeClr val="bg1"/>
                </a:solidFill>
              </a:rPr>
              <a:t>RFID</a:t>
            </a:r>
            <a:r>
              <a:rPr lang="zh-CN" altLang="en-US" sz="1400" dirty="0" smtClean="0">
                <a:solidFill>
                  <a:schemeClr val="bg1"/>
                </a:solidFill>
              </a:rPr>
              <a:t>的技术成本问题。</a:t>
            </a:r>
          </a:p>
          <a:p>
            <a:endParaRPr lang="en-US" altLang="zh-CN" sz="1400" dirty="0" smtClean="0">
              <a:solidFill>
                <a:schemeClr val="bg1"/>
              </a:solidFill>
            </a:endParaRPr>
          </a:p>
          <a:p>
            <a:endParaRPr lang="zh-CN" altLang="en-US" sz="1400" dirty="0"/>
          </a:p>
        </p:txBody>
      </p:sp>
      <p:sp>
        <p:nvSpPr>
          <p:cNvPr id="38" name="Text Box 14"/>
          <p:cNvSpPr txBox="1">
            <a:spLocks noChangeArrowheads="1"/>
          </p:cNvSpPr>
          <p:nvPr/>
        </p:nvSpPr>
        <p:spPr bwMode="gray">
          <a:xfrm>
            <a:off x="4068744" y="4162415"/>
            <a:ext cx="3575089" cy="932563"/>
          </a:xfrm>
          <a:prstGeom prst="rect">
            <a:avLst/>
          </a:prstGeom>
          <a:noFill/>
          <a:ln w="9525" algn="ctr">
            <a:noFill/>
            <a:miter lim="800000"/>
            <a:headEnd/>
            <a:tailEnd/>
          </a:ln>
          <a:effectLst/>
        </p:spPr>
        <p:txBody>
          <a:bodyPr wrap="square">
            <a:spAutoFit/>
          </a:bodyPr>
          <a:lstStyle/>
          <a:p>
            <a:pPr eaLnBrk="0" hangingPunct="0">
              <a:lnSpc>
                <a:spcPct val="130000"/>
              </a:lnSpc>
              <a:buFontTx/>
              <a:buChar char="-"/>
            </a:pPr>
            <a:r>
              <a:rPr lang="zh-CN" altLang="en-US" sz="1400" dirty="0" smtClean="0">
                <a:solidFill>
                  <a:schemeClr val="bg1"/>
                </a:solidFill>
              </a:rPr>
              <a:t>时效性强的服务</a:t>
            </a:r>
            <a:r>
              <a:rPr lang="zh-CN" altLang="en-US" sz="1400" dirty="0" smtClean="0">
                <a:solidFill>
                  <a:schemeClr val="bg1"/>
                </a:solidFill>
              </a:rPr>
              <a:t>项目</a:t>
            </a:r>
            <a:endParaRPr lang="en-US" altLang="zh-CN" sz="1400" dirty="0" smtClean="0">
              <a:solidFill>
                <a:schemeClr val="bg1"/>
              </a:solidFill>
            </a:endParaRPr>
          </a:p>
          <a:p>
            <a:pPr eaLnBrk="0" hangingPunct="0">
              <a:lnSpc>
                <a:spcPct val="130000"/>
              </a:lnSpc>
              <a:buFontTx/>
              <a:buChar char="-"/>
            </a:pPr>
            <a:r>
              <a:rPr lang="zh-CN" altLang="en-US" sz="1400" dirty="0" smtClean="0">
                <a:solidFill>
                  <a:schemeClr val="bg1"/>
                </a:solidFill>
              </a:rPr>
              <a:t>高价值</a:t>
            </a:r>
            <a:r>
              <a:rPr lang="zh-CN" altLang="en-US" sz="1400" dirty="0" smtClean="0">
                <a:solidFill>
                  <a:schemeClr val="bg1"/>
                </a:solidFill>
              </a:rPr>
              <a:t>物品</a:t>
            </a:r>
            <a:endParaRPr lang="en-US" altLang="zh-CN" sz="1400" dirty="0" smtClean="0">
              <a:solidFill>
                <a:schemeClr val="bg1"/>
              </a:solidFill>
            </a:endParaRPr>
          </a:p>
          <a:p>
            <a:pPr eaLnBrk="0" hangingPunct="0">
              <a:lnSpc>
                <a:spcPct val="130000"/>
              </a:lnSpc>
              <a:buFontTx/>
              <a:buChar char="-"/>
            </a:pPr>
            <a:r>
              <a:rPr lang="zh-CN" altLang="en-US" sz="1400" dirty="0" smtClean="0">
                <a:solidFill>
                  <a:schemeClr val="bg1"/>
                </a:solidFill>
              </a:rPr>
              <a:t>车辆、托盘等物流容器</a:t>
            </a:r>
            <a:endParaRPr lang="en-US" altLang="zh-CN" sz="1400" dirty="0">
              <a:solidFill>
                <a:schemeClr val="bg1"/>
              </a:solidFill>
              <a:ea typeface="宋体" pitchFamily="2" charset="-122"/>
            </a:endParaRPr>
          </a:p>
        </p:txBody>
      </p:sp>
      <p:grpSp>
        <p:nvGrpSpPr>
          <p:cNvPr id="39" name="Group 15"/>
          <p:cNvGrpSpPr>
            <a:grpSpLocks/>
          </p:cNvGrpSpPr>
          <p:nvPr/>
        </p:nvGrpSpPr>
        <p:grpSpPr bwMode="auto">
          <a:xfrm>
            <a:off x="2792402" y="4102085"/>
            <a:ext cx="812801" cy="812799"/>
            <a:chOff x="2430" y="1692"/>
            <a:chExt cx="339" cy="339"/>
          </a:xfrm>
        </p:grpSpPr>
        <p:sp>
          <p:nvSpPr>
            <p:cNvPr id="40" name="Freeform 16"/>
            <p:cNvSpPr>
              <a:spLocks noEditPoints="1"/>
            </p:cNvSpPr>
            <p:nvPr/>
          </p:nvSpPr>
          <p:spPr bwMode="gray">
            <a:xfrm>
              <a:off x="2430" y="1692"/>
              <a:ext cx="339" cy="339"/>
            </a:xfrm>
            <a:custGeom>
              <a:avLst/>
              <a:gdLst/>
              <a:ahLst/>
              <a:cxnLst>
                <a:cxn ang="0">
                  <a:pos x="170" y="0"/>
                </a:cxn>
                <a:cxn ang="0">
                  <a:pos x="131" y="5"/>
                </a:cxn>
                <a:cxn ang="0">
                  <a:pos x="95" y="17"/>
                </a:cxn>
                <a:cxn ang="0">
                  <a:pos x="63" y="38"/>
                </a:cxn>
                <a:cxn ang="0">
                  <a:pos x="38" y="63"/>
                </a:cxn>
                <a:cxn ang="0">
                  <a:pos x="18" y="95"/>
                </a:cxn>
                <a:cxn ang="0">
                  <a:pos x="5" y="131"/>
                </a:cxn>
                <a:cxn ang="0">
                  <a:pos x="0" y="170"/>
                </a:cxn>
                <a:cxn ang="0">
                  <a:pos x="5" y="209"/>
                </a:cxn>
                <a:cxn ang="0">
                  <a:pos x="18" y="245"/>
                </a:cxn>
                <a:cxn ang="0">
                  <a:pos x="38" y="276"/>
                </a:cxn>
                <a:cxn ang="0">
                  <a:pos x="63" y="302"/>
                </a:cxn>
                <a:cxn ang="0">
                  <a:pos x="95" y="323"/>
                </a:cxn>
                <a:cxn ang="0">
                  <a:pos x="131" y="335"/>
                </a:cxn>
                <a:cxn ang="0">
                  <a:pos x="170" y="339"/>
                </a:cxn>
                <a:cxn ang="0">
                  <a:pos x="209" y="335"/>
                </a:cxn>
                <a:cxn ang="0">
                  <a:pos x="245" y="323"/>
                </a:cxn>
                <a:cxn ang="0">
                  <a:pos x="276" y="302"/>
                </a:cxn>
                <a:cxn ang="0">
                  <a:pos x="303" y="276"/>
                </a:cxn>
                <a:cxn ang="0">
                  <a:pos x="323" y="245"/>
                </a:cxn>
                <a:cxn ang="0">
                  <a:pos x="335" y="209"/>
                </a:cxn>
                <a:cxn ang="0">
                  <a:pos x="339" y="170"/>
                </a:cxn>
                <a:cxn ang="0">
                  <a:pos x="335" y="131"/>
                </a:cxn>
                <a:cxn ang="0">
                  <a:pos x="323" y="95"/>
                </a:cxn>
                <a:cxn ang="0">
                  <a:pos x="303" y="63"/>
                </a:cxn>
                <a:cxn ang="0">
                  <a:pos x="276" y="38"/>
                </a:cxn>
                <a:cxn ang="0">
                  <a:pos x="245" y="17"/>
                </a:cxn>
                <a:cxn ang="0">
                  <a:pos x="209" y="5"/>
                </a:cxn>
                <a:cxn ang="0">
                  <a:pos x="170" y="0"/>
                </a:cxn>
                <a:cxn ang="0">
                  <a:pos x="170" y="294"/>
                </a:cxn>
                <a:cxn ang="0">
                  <a:pos x="137" y="291"/>
                </a:cxn>
                <a:cxn ang="0">
                  <a:pos x="107" y="278"/>
                </a:cxn>
                <a:cxn ang="0">
                  <a:pos x="81" y="258"/>
                </a:cxn>
                <a:cxn ang="0">
                  <a:pos x="62" y="233"/>
                </a:cxn>
                <a:cxn ang="0">
                  <a:pos x="50" y="203"/>
                </a:cxn>
                <a:cxn ang="0">
                  <a:pos x="45" y="170"/>
                </a:cxn>
                <a:cxn ang="0">
                  <a:pos x="50" y="137"/>
                </a:cxn>
                <a:cxn ang="0">
                  <a:pos x="62" y="107"/>
                </a:cxn>
                <a:cxn ang="0">
                  <a:pos x="81" y="81"/>
                </a:cxn>
                <a:cxn ang="0">
                  <a:pos x="107" y="62"/>
                </a:cxn>
                <a:cxn ang="0">
                  <a:pos x="137" y="48"/>
                </a:cxn>
                <a:cxn ang="0">
                  <a:pos x="170" y="44"/>
                </a:cxn>
                <a:cxn ang="0">
                  <a:pos x="203" y="48"/>
                </a:cxn>
                <a:cxn ang="0">
                  <a:pos x="233" y="62"/>
                </a:cxn>
                <a:cxn ang="0">
                  <a:pos x="258" y="81"/>
                </a:cxn>
                <a:cxn ang="0">
                  <a:pos x="278" y="107"/>
                </a:cxn>
                <a:cxn ang="0">
                  <a:pos x="291" y="137"/>
                </a:cxn>
                <a:cxn ang="0">
                  <a:pos x="296" y="170"/>
                </a:cxn>
                <a:cxn ang="0">
                  <a:pos x="291" y="203"/>
                </a:cxn>
                <a:cxn ang="0">
                  <a:pos x="278" y="233"/>
                </a:cxn>
                <a:cxn ang="0">
                  <a:pos x="258" y="258"/>
                </a:cxn>
                <a:cxn ang="0">
                  <a:pos x="233" y="278"/>
                </a:cxn>
                <a:cxn ang="0">
                  <a:pos x="203" y="291"/>
                </a:cxn>
                <a:cxn ang="0">
                  <a:pos x="170" y="294"/>
                </a:cxn>
              </a:cxnLst>
              <a:rect l="0" t="0" r="r" b="b"/>
              <a:pathLst>
                <a:path w="339" h="339">
                  <a:moveTo>
                    <a:pt x="170" y="0"/>
                  </a:moveTo>
                  <a:lnTo>
                    <a:pt x="131" y="5"/>
                  </a:lnTo>
                  <a:lnTo>
                    <a:pt x="95" y="17"/>
                  </a:lnTo>
                  <a:lnTo>
                    <a:pt x="63" y="38"/>
                  </a:lnTo>
                  <a:lnTo>
                    <a:pt x="38" y="63"/>
                  </a:lnTo>
                  <a:lnTo>
                    <a:pt x="18" y="95"/>
                  </a:lnTo>
                  <a:lnTo>
                    <a:pt x="5" y="131"/>
                  </a:lnTo>
                  <a:lnTo>
                    <a:pt x="0" y="170"/>
                  </a:lnTo>
                  <a:lnTo>
                    <a:pt x="5" y="209"/>
                  </a:lnTo>
                  <a:lnTo>
                    <a:pt x="18" y="245"/>
                  </a:lnTo>
                  <a:lnTo>
                    <a:pt x="38" y="276"/>
                  </a:lnTo>
                  <a:lnTo>
                    <a:pt x="63" y="302"/>
                  </a:lnTo>
                  <a:lnTo>
                    <a:pt x="95" y="323"/>
                  </a:lnTo>
                  <a:lnTo>
                    <a:pt x="131" y="335"/>
                  </a:lnTo>
                  <a:lnTo>
                    <a:pt x="170" y="339"/>
                  </a:lnTo>
                  <a:lnTo>
                    <a:pt x="209" y="335"/>
                  </a:lnTo>
                  <a:lnTo>
                    <a:pt x="245" y="323"/>
                  </a:lnTo>
                  <a:lnTo>
                    <a:pt x="276" y="302"/>
                  </a:lnTo>
                  <a:lnTo>
                    <a:pt x="303" y="276"/>
                  </a:lnTo>
                  <a:lnTo>
                    <a:pt x="323" y="245"/>
                  </a:lnTo>
                  <a:lnTo>
                    <a:pt x="335" y="209"/>
                  </a:lnTo>
                  <a:lnTo>
                    <a:pt x="339" y="170"/>
                  </a:lnTo>
                  <a:lnTo>
                    <a:pt x="335" y="131"/>
                  </a:lnTo>
                  <a:lnTo>
                    <a:pt x="323" y="95"/>
                  </a:lnTo>
                  <a:lnTo>
                    <a:pt x="303" y="63"/>
                  </a:lnTo>
                  <a:lnTo>
                    <a:pt x="276" y="38"/>
                  </a:lnTo>
                  <a:lnTo>
                    <a:pt x="245" y="17"/>
                  </a:lnTo>
                  <a:lnTo>
                    <a:pt x="209" y="5"/>
                  </a:lnTo>
                  <a:lnTo>
                    <a:pt x="170" y="0"/>
                  </a:lnTo>
                  <a:close/>
                  <a:moveTo>
                    <a:pt x="170" y="294"/>
                  </a:moveTo>
                  <a:lnTo>
                    <a:pt x="137" y="291"/>
                  </a:lnTo>
                  <a:lnTo>
                    <a:pt x="107" y="278"/>
                  </a:lnTo>
                  <a:lnTo>
                    <a:pt x="81" y="258"/>
                  </a:lnTo>
                  <a:lnTo>
                    <a:pt x="62" y="233"/>
                  </a:lnTo>
                  <a:lnTo>
                    <a:pt x="50" y="203"/>
                  </a:lnTo>
                  <a:lnTo>
                    <a:pt x="45" y="170"/>
                  </a:lnTo>
                  <a:lnTo>
                    <a:pt x="50" y="137"/>
                  </a:lnTo>
                  <a:lnTo>
                    <a:pt x="62" y="107"/>
                  </a:lnTo>
                  <a:lnTo>
                    <a:pt x="81" y="81"/>
                  </a:lnTo>
                  <a:lnTo>
                    <a:pt x="107" y="62"/>
                  </a:lnTo>
                  <a:lnTo>
                    <a:pt x="137" y="48"/>
                  </a:lnTo>
                  <a:lnTo>
                    <a:pt x="170" y="44"/>
                  </a:lnTo>
                  <a:lnTo>
                    <a:pt x="203" y="48"/>
                  </a:lnTo>
                  <a:lnTo>
                    <a:pt x="233" y="62"/>
                  </a:lnTo>
                  <a:lnTo>
                    <a:pt x="258" y="81"/>
                  </a:lnTo>
                  <a:lnTo>
                    <a:pt x="278" y="107"/>
                  </a:lnTo>
                  <a:lnTo>
                    <a:pt x="291" y="137"/>
                  </a:lnTo>
                  <a:lnTo>
                    <a:pt x="296" y="170"/>
                  </a:lnTo>
                  <a:lnTo>
                    <a:pt x="291" y="203"/>
                  </a:lnTo>
                  <a:lnTo>
                    <a:pt x="278" y="233"/>
                  </a:lnTo>
                  <a:lnTo>
                    <a:pt x="258" y="258"/>
                  </a:lnTo>
                  <a:lnTo>
                    <a:pt x="233" y="278"/>
                  </a:lnTo>
                  <a:lnTo>
                    <a:pt x="203" y="291"/>
                  </a:lnTo>
                  <a:lnTo>
                    <a:pt x="170" y="294"/>
                  </a:lnTo>
                  <a:close/>
                </a:path>
              </a:pathLst>
            </a:custGeom>
            <a:solidFill>
              <a:srgbClr val="F8F8F8"/>
            </a:solidFill>
            <a:ln w="0">
              <a:solidFill>
                <a:srgbClr val="F8F8F8"/>
              </a:solidFill>
              <a:prstDash val="solid"/>
              <a:round/>
              <a:headEnd/>
              <a:tailEnd/>
            </a:ln>
            <a:effectLst>
              <a:outerShdw dist="35921" dir="2700000" algn="ctr" rotWithShape="0">
                <a:srgbClr val="33333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Freeform 17"/>
            <p:cNvSpPr>
              <a:spLocks noEditPoints="1"/>
            </p:cNvSpPr>
            <p:nvPr/>
          </p:nvSpPr>
          <p:spPr bwMode="gray">
            <a:xfrm>
              <a:off x="2516" y="1799"/>
              <a:ext cx="168" cy="157"/>
            </a:xfrm>
            <a:custGeom>
              <a:avLst/>
              <a:gdLst/>
              <a:ahLst/>
              <a:cxnLst>
                <a:cxn ang="0">
                  <a:pos x="12" y="76"/>
                </a:cxn>
                <a:cxn ang="0">
                  <a:pos x="30" y="114"/>
                </a:cxn>
                <a:cxn ang="0">
                  <a:pos x="63" y="132"/>
                </a:cxn>
                <a:cxn ang="0">
                  <a:pos x="106" y="132"/>
                </a:cxn>
                <a:cxn ang="0">
                  <a:pos x="139" y="114"/>
                </a:cxn>
                <a:cxn ang="0">
                  <a:pos x="157" y="76"/>
                </a:cxn>
                <a:cxn ang="0">
                  <a:pos x="163" y="100"/>
                </a:cxn>
                <a:cxn ang="0">
                  <a:pos x="142" y="136"/>
                </a:cxn>
                <a:cxn ang="0">
                  <a:pos x="106" y="156"/>
                </a:cxn>
                <a:cxn ang="0">
                  <a:pos x="61" y="156"/>
                </a:cxn>
                <a:cxn ang="0">
                  <a:pos x="27" y="136"/>
                </a:cxn>
                <a:cxn ang="0">
                  <a:pos x="4" y="100"/>
                </a:cxn>
                <a:cxn ang="0">
                  <a:pos x="39" y="45"/>
                </a:cxn>
                <a:cxn ang="0">
                  <a:pos x="27" y="42"/>
                </a:cxn>
                <a:cxn ang="0">
                  <a:pos x="19" y="34"/>
                </a:cxn>
                <a:cxn ang="0">
                  <a:pos x="16" y="22"/>
                </a:cxn>
                <a:cxn ang="0">
                  <a:pos x="19" y="12"/>
                </a:cxn>
                <a:cxn ang="0">
                  <a:pos x="27" y="3"/>
                </a:cxn>
                <a:cxn ang="0">
                  <a:pos x="39" y="0"/>
                </a:cxn>
                <a:cxn ang="0">
                  <a:pos x="49" y="3"/>
                </a:cxn>
                <a:cxn ang="0">
                  <a:pos x="58" y="12"/>
                </a:cxn>
                <a:cxn ang="0">
                  <a:pos x="61" y="22"/>
                </a:cxn>
                <a:cxn ang="0">
                  <a:pos x="58" y="34"/>
                </a:cxn>
                <a:cxn ang="0">
                  <a:pos x="49" y="42"/>
                </a:cxn>
                <a:cxn ang="0">
                  <a:pos x="39" y="45"/>
                </a:cxn>
                <a:cxn ang="0">
                  <a:pos x="124" y="45"/>
                </a:cxn>
                <a:cxn ang="0">
                  <a:pos x="114" y="39"/>
                </a:cxn>
                <a:cxn ang="0">
                  <a:pos x="108" y="28"/>
                </a:cxn>
                <a:cxn ang="0">
                  <a:pos x="108" y="16"/>
                </a:cxn>
                <a:cxn ang="0">
                  <a:pos x="114" y="6"/>
                </a:cxn>
                <a:cxn ang="0">
                  <a:pos x="124" y="1"/>
                </a:cxn>
                <a:cxn ang="0">
                  <a:pos x="136" y="1"/>
                </a:cxn>
                <a:cxn ang="0">
                  <a:pos x="145" y="6"/>
                </a:cxn>
                <a:cxn ang="0">
                  <a:pos x="151" y="16"/>
                </a:cxn>
                <a:cxn ang="0">
                  <a:pos x="151" y="28"/>
                </a:cxn>
                <a:cxn ang="0">
                  <a:pos x="145" y="39"/>
                </a:cxn>
                <a:cxn ang="0">
                  <a:pos x="136" y="45"/>
                </a:cxn>
              </a:cxnLst>
              <a:rect l="0" t="0" r="r" b="b"/>
              <a:pathLst>
                <a:path w="168" h="157">
                  <a:moveTo>
                    <a:pt x="0" y="76"/>
                  </a:moveTo>
                  <a:lnTo>
                    <a:pt x="12" y="76"/>
                  </a:lnTo>
                  <a:lnTo>
                    <a:pt x="18" y="97"/>
                  </a:lnTo>
                  <a:lnTo>
                    <a:pt x="30" y="114"/>
                  </a:lnTo>
                  <a:lnTo>
                    <a:pt x="43" y="126"/>
                  </a:lnTo>
                  <a:lnTo>
                    <a:pt x="63" y="132"/>
                  </a:lnTo>
                  <a:lnTo>
                    <a:pt x="84" y="135"/>
                  </a:lnTo>
                  <a:lnTo>
                    <a:pt x="106" y="132"/>
                  </a:lnTo>
                  <a:lnTo>
                    <a:pt x="124" y="126"/>
                  </a:lnTo>
                  <a:lnTo>
                    <a:pt x="139" y="114"/>
                  </a:lnTo>
                  <a:lnTo>
                    <a:pt x="150" y="97"/>
                  </a:lnTo>
                  <a:lnTo>
                    <a:pt x="157" y="76"/>
                  </a:lnTo>
                  <a:lnTo>
                    <a:pt x="168" y="76"/>
                  </a:lnTo>
                  <a:lnTo>
                    <a:pt x="163" y="100"/>
                  </a:lnTo>
                  <a:lnTo>
                    <a:pt x="154" y="120"/>
                  </a:lnTo>
                  <a:lnTo>
                    <a:pt x="142" y="136"/>
                  </a:lnTo>
                  <a:lnTo>
                    <a:pt x="126" y="148"/>
                  </a:lnTo>
                  <a:lnTo>
                    <a:pt x="106" y="156"/>
                  </a:lnTo>
                  <a:lnTo>
                    <a:pt x="84" y="157"/>
                  </a:lnTo>
                  <a:lnTo>
                    <a:pt x="61" y="156"/>
                  </a:lnTo>
                  <a:lnTo>
                    <a:pt x="43" y="148"/>
                  </a:lnTo>
                  <a:lnTo>
                    <a:pt x="27" y="136"/>
                  </a:lnTo>
                  <a:lnTo>
                    <a:pt x="13" y="120"/>
                  </a:lnTo>
                  <a:lnTo>
                    <a:pt x="4" y="100"/>
                  </a:lnTo>
                  <a:lnTo>
                    <a:pt x="0" y="76"/>
                  </a:lnTo>
                  <a:close/>
                  <a:moveTo>
                    <a:pt x="39" y="45"/>
                  </a:moveTo>
                  <a:lnTo>
                    <a:pt x="33" y="45"/>
                  </a:lnTo>
                  <a:lnTo>
                    <a:pt x="27" y="42"/>
                  </a:lnTo>
                  <a:lnTo>
                    <a:pt x="22" y="39"/>
                  </a:lnTo>
                  <a:lnTo>
                    <a:pt x="19" y="34"/>
                  </a:lnTo>
                  <a:lnTo>
                    <a:pt x="16" y="28"/>
                  </a:lnTo>
                  <a:lnTo>
                    <a:pt x="16" y="22"/>
                  </a:lnTo>
                  <a:lnTo>
                    <a:pt x="16" y="16"/>
                  </a:lnTo>
                  <a:lnTo>
                    <a:pt x="19" y="12"/>
                  </a:lnTo>
                  <a:lnTo>
                    <a:pt x="22" y="6"/>
                  </a:lnTo>
                  <a:lnTo>
                    <a:pt x="27" y="3"/>
                  </a:lnTo>
                  <a:lnTo>
                    <a:pt x="33" y="1"/>
                  </a:lnTo>
                  <a:lnTo>
                    <a:pt x="39" y="0"/>
                  </a:lnTo>
                  <a:lnTo>
                    <a:pt x="45" y="1"/>
                  </a:lnTo>
                  <a:lnTo>
                    <a:pt x="49" y="3"/>
                  </a:lnTo>
                  <a:lnTo>
                    <a:pt x="55" y="6"/>
                  </a:lnTo>
                  <a:lnTo>
                    <a:pt x="58" y="12"/>
                  </a:lnTo>
                  <a:lnTo>
                    <a:pt x="61" y="16"/>
                  </a:lnTo>
                  <a:lnTo>
                    <a:pt x="61" y="22"/>
                  </a:lnTo>
                  <a:lnTo>
                    <a:pt x="61" y="28"/>
                  </a:lnTo>
                  <a:lnTo>
                    <a:pt x="58" y="34"/>
                  </a:lnTo>
                  <a:lnTo>
                    <a:pt x="55" y="39"/>
                  </a:lnTo>
                  <a:lnTo>
                    <a:pt x="49" y="42"/>
                  </a:lnTo>
                  <a:lnTo>
                    <a:pt x="45" y="45"/>
                  </a:lnTo>
                  <a:lnTo>
                    <a:pt x="39" y="45"/>
                  </a:lnTo>
                  <a:close/>
                  <a:moveTo>
                    <a:pt x="130" y="45"/>
                  </a:moveTo>
                  <a:lnTo>
                    <a:pt x="124" y="45"/>
                  </a:lnTo>
                  <a:lnTo>
                    <a:pt x="118" y="42"/>
                  </a:lnTo>
                  <a:lnTo>
                    <a:pt x="114" y="39"/>
                  </a:lnTo>
                  <a:lnTo>
                    <a:pt x="109" y="34"/>
                  </a:lnTo>
                  <a:lnTo>
                    <a:pt x="108" y="28"/>
                  </a:lnTo>
                  <a:lnTo>
                    <a:pt x="106" y="22"/>
                  </a:lnTo>
                  <a:lnTo>
                    <a:pt x="108" y="16"/>
                  </a:lnTo>
                  <a:lnTo>
                    <a:pt x="109" y="12"/>
                  </a:lnTo>
                  <a:lnTo>
                    <a:pt x="114" y="6"/>
                  </a:lnTo>
                  <a:lnTo>
                    <a:pt x="118" y="3"/>
                  </a:lnTo>
                  <a:lnTo>
                    <a:pt x="124" y="1"/>
                  </a:lnTo>
                  <a:lnTo>
                    <a:pt x="130" y="0"/>
                  </a:lnTo>
                  <a:lnTo>
                    <a:pt x="136" y="1"/>
                  </a:lnTo>
                  <a:lnTo>
                    <a:pt x="141" y="3"/>
                  </a:lnTo>
                  <a:lnTo>
                    <a:pt x="145" y="6"/>
                  </a:lnTo>
                  <a:lnTo>
                    <a:pt x="150" y="12"/>
                  </a:lnTo>
                  <a:lnTo>
                    <a:pt x="151" y="16"/>
                  </a:lnTo>
                  <a:lnTo>
                    <a:pt x="153" y="22"/>
                  </a:lnTo>
                  <a:lnTo>
                    <a:pt x="151" y="28"/>
                  </a:lnTo>
                  <a:lnTo>
                    <a:pt x="150" y="34"/>
                  </a:lnTo>
                  <a:lnTo>
                    <a:pt x="145" y="39"/>
                  </a:lnTo>
                  <a:lnTo>
                    <a:pt x="141" y="42"/>
                  </a:lnTo>
                  <a:lnTo>
                    <a:pt x="136" y="45"/>
                  </a:lnTo>
                  <a:lnTo>
                    <a:pt x="130" y="45"/>
                  </a:lnTo>
                  <a:close/>
                </a:path>
              </a:pathLst>
            </a:custGeom>
            <a:solidFill>
              <a:srgbClr val="F8F8F8"/>
            </a:solidFill>
            <a:ln w="0">
              <a:solidFill>
                <a:srgbClr val="F8F8F8"/>
              </a:solidFill>
              <a:prstDash val="solid"/>
              <a:round/>
              <a:headEnd/>
              <a:tailEnd/>
            </a:ln>
            <a:effectLst>
              <a:outerShdw dist="35921" dir="2700000" algn="ctr" rotWithShape="0">
                <a:srgbClr val="33333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2" name="Group 28"/>
          <p:cNvGrpSpPr>
            <a:grpSpLocks/>
          </p:cNvGrpSpPr>
          <p:nvPr/>
        </p:nvGrpSpPr>
        <p:grpSpPr bwMode="auto">
          <a:xfrm>
            <a:off x="2782870" y="2584440"/>
            <a:ext cx="809625" cy="809625"/>
            <a:chOff x="3349" y="3250"/>
            <a:chExt cx="380" cy="380"/>
          </a:xfrm>
        </p:grpSpPr>
        <p:sp>
          <p:nvSpPr>
            <p:cNvPr id="43" name="Freeform 29"/>
            <p:cNvSpPr>
              <a:spLocks/>
            </p:cNvSpPr>
            <p:nvPr/>
          </p:nvSpPr>
          <p:spPr bwMode="gray">
            <a:xfrm>
              <a:off x="3349" y="3250"/>
              <a:ext cx="380" cy="190"/>
            </a:xfrm>
            <a:custGeom>
              <a:avLst/>
              <a:gdLst/>
              <a:ahLst/>
              <a:cxnLst>
                <a:cxn ang="0">
                  <a:pos x="204" y="0"/>
                </a:cxn>
                <a:cxn ang="0">
                  <a:pos x="246" y="5"/>
                </a:cxn>
                <a:cxn ang="0">
                  <a:pos x="285" y="17"/>
                </a:cxn>
                <a:cxn ang="0">
                  <a:pos x="319" y="36"/>
                </a:cxn>
                <a:cxn ang="0">
                  <a:pos x="349" y="60"/>
                </a:cxn>
                <a:cxn ang="0">
                  <a:pos x="375" y="92"/>
                </a:cxn>
                <a:cxn ang="0">
                  <a:pos x="393" y="126"/>
                </a:cxn>
                <a:cxn ang="0">
                  <a:pos x="405" y="164"/>
                </a:cxn>
                <a:cxn ang="0">
                  <a:pos x="409" y="206"/>
                </a:cxn>
                <a:cxn ang="0">
                  <a:pos x="409" y="207"/>
                </a:cxn>
                <a:cxn ang="0">
                  <a:pos x="409" y="207"/>
                </a:cxn>
                <a:cxn ang="0">
                  <a:pos x="358" y="207"/>
                </a:cxn>
                <a:cxn ang="0">
                  <a:pos x="270" y="69"/>
                </a:cxn>
                <a:cxn ang="0">
                  <a:pos x="270" y="108"/>
                </a:cxn>
                <a:cxn ang="0">
                  <a:pos x="204" y="108"/>
                </a:cxn>
                <a:cxn ang="0">
                  <a:pos x="204" y="42"/>
                </a:cxn>
                <a:cxn ang="0">
                  <a:pos x="168" y="47"/>
                </a:cxn>
                <a:cxn ang="0">
                  <a:pos x="133" y="59"/>
                </a:cxn>
                <a:cxn ang="0">
                  <a:pos x="102" y="78"/>
                </a:cxn>
                <a:cxn ang="0">
                  <a:pos x="78" y="104"/>
                </a:cxn>
                <a:cxn ang="0">
                  <a:pos x="58" y="134"/>
                </a:cxn>
                <a:cxn ang="0">
                  <a:pos x="46" y="168"/>
                </a:cxn>
                <a:cxn ang="0">
                  <a:pos x="42" y="206"/>
                </a:cxn>
                <a:cxn ang="0">
                  <a:pos x="42" y="207"/>
                </a:cxn>
                <a:cxn ang="0">
                  <a:pos x="42" y="207"/>
                </a:cxn>
                <a:cxn ang="0">
                  <a:pos x="0" y="207"/>
                </a:cxn>
                <a:cxn ang="0">
                  <a:pos x="0" y="207"/>
                </a:cxn>
                <a:cxn ang="0">
                  <a:pos x="0" y="206"/>
                </a:cxn>
                <a:cxn ang="0">
                  <a:pos x="3" y="164"/>
                </a:cxn>
                <a:cxn ang="0">
                  <a:pos x="15" y="126"/>
                </a:cxn>
                <a:cxn ang="0">
                  <a:pos x="34" y="92"/>
                </a:cxn>
                <a:cxn ang="0">
                  <a:pos x="60" y="60"/>
                </a:cxn>
                <a:cxn ang="0">
                  <a:pos x="90" y="36"/>
                </a:cxn>
                <a:cxn ang="0">
                  <a:pos x="124" y="17"/>
                </a:cxn>
                <a:cxn ang="0">
                  <a:pos x="163" y="5"/>
                </a:cxn>
                <a:cxn ang="0">
                  <a:pos x="204" y="0"/>
                </a:cxn>
              </a:cxnLst>
              <a:rect l="0" t="0" r="r" b="b"/>
              <a:pathLst>
                <a:path w="409" h="207">
                  <a:moveTo>
                    <a:pt x="204" y="0"/>
                  </a:moveTo>
                  <a:lnTo>
                    <a:pt x="246" y="5"/>
                  </a:lnTo>
                  <a:lnTo>
                    <a:pt x="285" y="17"/>
                  </a:lnTo>
                  <a:lnTo>
                    <a:pt x="319" y="36"/>
                  </a:lnTo>
                  <a:lnTo>
                    <a:pt x="349" y="60"/>
                  </a:lnTo>
                  <a:lnTo>
                    <a:pt x="375" y="92"/>
                  </a:lnTo>
                  <a:lnTo>
                    <a:pt x="393" y="126"/>
                  </a:lnTo>
                  <a:lnTo>
                    <a:pt x="405" y="164"/>
                  </a:lnTo>
                  <a:lnTo>
                    <a:pt x="409" y="206"/>
                  </a:lnTo>
                  <a:lnTo>
                    <a:pt x="409" y="207"/>
                  </a:lnTo>
                  <a:lnTo>
                    <a:pt x="409" y="207"/>
                  </a:lnTo>
                  <a:lnTo>
                    <a:pt x="358" y="207"/>
                  </a:lnTo>
                  <a:lnTo>
                    <a:pt x="270" y="69"/>
                  </a:lnTo>
                  <a:lnTo>
                    <a:pt x="270" y="108"/>
                  </a:lnTo>
                  <a:lnTo>
                    <a:pt x="204" y="108"/>
                  </a:lnTo>
                  <a:lnTo>
                    <a:pt x="204" y="42"/>
                  </a:lnTo>
                  <a:lnTo>
                    <a:pt x="168" y="47"/>
                  </a:lnTo>
                  <a:lnTo>
                    <a:pt x="133" y="59"/>
                  </a:lnTo>
                  <a:lnTo>
                    <a:pt x="102" y="78"/>
                  </a:lnTo>
                  <a:lnTo>
                    <a:pt x="78" y="104"/>
                  </a:lnTo>
                  <a:lnTo>
                    <a:pt x="58" y="134"/>
                  </a:lnTo>
                  <a:lnTo>
                    <a:pt x="46" y="168"/>
                  </a:lnTo>
                  <a:lnTo>
                    <a:pt x="42" y="206"/>
                  </a:lnTo>
                  <a:lnTo>
                    <a:pt x="42" y="207"/>
                  </a:lnTo>
                  <a:lnTo>
                    <a:pt x="42" y="207"/>
                  </a:lnTo>
                  <a:lnTo>
                    <a:pt x="0" y="207"/>
                  </a:lnTo>
                  <a:lnTo>
                    <a:pt x="0" y="207"/>
                  </a:lnTo>
                  <a:lnTo>
                    <a:pt x="0" y="206"/>
                  </a:lnTo>
                  <a:lnTo>
                    <a:pt x="3" y="164"/>
                  </a:lnTo>
                  <a:lnTo>
                    <a:pt x="15" y="126"/>
                  </a:lnTo>
                  <a:lnTo>
                    <a:pt x="34" y="92"/>
                  </a:lnTo>
                  <a:lnTo>
                    <a:pt x="60" y="60"/>
                  </a:lnTo>
                  <a:lnTo>
                    <a:pt x="90" y="36"/>
                  </a:lnTo>
                  <a:lnTo>
                    <a:pt x="124" y="17"/>
                  </a:lnTo>
                  <a:lnTo>
                    <a:pt x="163" y="5"/>
                  </a:lnTo>
                  <a:lnTo>
                    <a:pt x="204" y="0"/>
                  </a:lnTo>
                  <a:close/>
                </a:path>
              </a:pathLst>
            </a:custGeom>
            <a:solidFill>
              <a:srgbClr val="F8F8F8"/>
            </a:solidFill>
            <a:ln w="0">
              <a:solidFill>
                <a:srgbClr val="F8F8F8"/>
              </a:solidFill>
              <a:prstDash val="solid"/>
              <a:round/>
              <a:headEnd/>
              <a:tailEnd/>
            </a:ln>
            <a:effectLst>
              <a:outerShdw dist="35921" dir="2700000" algn="ctr" rotWithShape="0">
                <a:srgbClr val="33333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Freeform 30"/>
            <p:cNvSpPr>
              <a:spLocks/>
            </p:cNvSpPr>
            <p:nvPr/>
          </p:nvSpPr>
          <p:spPr bwMode="gray">
            <a:xfrm>
              <a:off x="3396" y="3313"/>
              <a:ext cx="143" cy="254"/>
            </a:xfrm>
            <a:custGeom>
              <a:avLst/>
              <a:gdLst/>
              <a:ahLst/>
              <a:cxnLst>
                <a:cxn ang="0">
                  <a:pos x="88" y="276"/>
                </a:cxn>
                <a:cxn ang="0">
                  <a:pos x="88" y="237"/>
                </a:cxn>
                <a:cxn ang="0">
                  <a:pos x="153" y="237"/>
                </a:cxn>
                <a:cxn ang="0">
                  <a:pos x="153" y="39"/>
                </a:cxn>
                <a:cxn ang="0">
                  <a:pos x="88" y="39"/>
                </a:cxn>
                <a:cxn ang="0">
                  <a:pos x="88" y="0"/>
                </a:cxn>
                <a:cxn ang="0">
                  <a:pos x="0" y="138"/>
                </a:cxn>
                <a:cxn ang="0">
                  <a:pos x="88" y="276"/>
                </a:cxn>
              </a:cxnLst>
              <a:rect l="0" t="0" r="r" b="b"/>
              <a:pathLst>
                <a:path w="153" h="276">
                  <a:moveTo>
                    <a:pt x="88" y="276"/>
                  </a:moveTo>
                  <a:lnTo>
                    <a:pt x="88" y="237"/>
                  </a:lnTo>
                  <a:lnTo>
                    <a:pt x="153" y="237"/>
                  </a:lnTo>
                  <a:lnTo>
                    <a:pt x="153" y="39"/>
                  </a:lnTo>
                  <a:lnTo>
                    <a:pt x="88" y="39"/>
                  </a:lnTo>
                  <a:lnTo>
                    <a:pt x="88" y="0"/>
                  </a:lnTo>
                  <a:lnTo>
                    <a:pt x="0" y="138"/>
                  </a:lnTo>
                  <a:lnTo>
                    <a:pt x="88" y="276"/>
                  </a:lnTo>
                  <a:close/>
                </a:path>
              </a:pathLst>
            </a:custGeom>
            <a:solidFill>
              <a:srgbClr val="F8F8F8"/>
            </a:solidFill>
            <a:ln w="0">
              <a:solidFill>
                <a:srgbClr val="F8F8F8"/>
              </a:solidFill>
              <a:prstDash val="solid"/>
              <a:round/>
              <a:headEnd/>
              <a:tailEnd/>
            </a:ln>
            <a:effectLst>
              <a:outerShdw dist="35921" dir="2700000" algn="ctr" rotWithShape="0">
                <a:srgbClr val="33333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5" name="Freeform 31"/>
            <p:cNvSpPr>
              <a:spLocks/>
            </p:cNvSpPr>
            <p:nvPr/>
          </p:nvSpPr>
          <p:spPr bwMode="gray">
            <a:xfrm>
              <a:off x="3349" y="3440"/>
              <a:ext cx="380" cy="190"/>
            </a:xfrm>
            <a:custGeom>
              <a:avLst/>
              <a:gdLst/>
              <a:ahLst/>
              <a:cxnLst>
                <a:cxn ang="0">
                  <a:pos x="204" y="207"/>
                </a:cxn>
                <a:cxn ang="0">
                  <a:pos x="246" y="203"/>
                </a:cxn>
                <a:cxn ang="0">
                  <a:pos x="285" y="191"/>
                </a:cxn>
                <a:cxn ang="0">
                  <a:pos x="319" y="173"/>
                </a:cxn>
                <a:cxn ang="0">
                  <a:pos x="349" y="147"/>
                </a:cxn>
                <a:cxn ang="0">
                  <a:pos x="375" y="117"/>
                </a:cxn>
                <a:cxn ang="0">
                  <a:pos x="393" y="83"/>
                </a:cxn>
                <a:cxn ang="0">
                  <a:pos x="405" y="44"/>
                </a:cxn>
                <a:cxn ang="0">
                  <a:pos x="409" y="2"/>
                </a:cxn>
                <a:cxn ang="0">
                  <a:pos x="409" y="2"/>
                </a:cxn>
                <a:cxn ang="0">
                  <a:pos x="409" y="0"/>
                </a:cxn>
                <a:cxn ang="0">
                  <a:pos x="358" y="0"/>
                </a:cxn>
                <a:cxn ang="0">
                  <a:pos x="270" y="138"/>
                </a:cxn>
                <a:cxn ang="0">
                  <a:pos x="270" y="99"/>
                </a:cxn>
                <a:cxn ang="0">
                  <a:pos x="204" y="99"/>
                </a:cxn>
                <a:cxn ang="0">
                  <a:pos x="204" y="165"/>
                </a:cxn>
                <a:cxn ang="0">
                  <a:pos x="168" y="161"/>
                </a:cxn>
                <a:cxn ang="0">
                  <a:pos x="133" y="149"/>
                </a:cxn>
                <a:cxn ang="0">
                  <a:pos x="102" y="129"/>
                </a:cxn>
                <a:cxn ang="0">
                  <a:pos x="78" y="104"/>
                </a:cxn>
                <a:cxn ang="0">
                  <a:pos x="58" y="74"/>
                </a:cxn>
                <a:cxn ang="0">
                  <a:pos x="46" y="39"/>
                </a:cxn>
                <a:cxn ang="0">
                  <a:pos x="42" y="2"/>
                </a:cxn>
                <a:cxn ang="0">
                  <a:pos x="42" y="2"/>
                </a:cxn>
                <a:cxn ang="0">
                  <a:pos x="42" y="0"/>
                </a:cxn>
                <a:cxn ang="0">
                  <a:pos x="0" y="0"/>
                </a:cxn>
                <a:cxn ang="0">
                  <a:pos x="0" y="2"/>
                </a:cxn>
                <a:cxn ang="0">
                  <a:pos x="0" y="2"/>
                </a:cxn>
                <a:cxn ang="0">
                  <a:pos x="3" y="44"/>
                </a:cxn>
                <a:cxn ang="0">
                  <a:pos x="15" y="83"/>
                </a:cxn>
                <a:cxn ang="0">
                  <a:pos x="34" y="117"/>
                </a:cxn>
                <a:cxn ang="0">
                  <a:pos x="60" y="147"/>
                </a:cxn>
                <a:cxn ang="0">
                  <a:pos x="90" y="173"/>
                </a:cxn>
                <a:cxn ang="0">
                  <a:pos x="124" y="191"/>
                </a:cxn>
                <a:cxn ang="0">
                  <a:pos x="163" y="203"/>
                </a:cxn>
                <a:cxn ang="0">
                  <a:pos x="204" y="207"/>
                </a:cxn>
              </a:cxnLst>
              <a:rect l="0" t="0" r="r" b="b"/>
              <a:pathLst>
                <a:path w="409" h="207">
                  <a:moveTo>
                    <a:pt x="204" y="207"/>
                  </a:moveTo>
                  <a:lnTo>
                    <a:pt x="246" y="203"/>
                  </a:lnTo>
                  <a:lnTo>
                    <a:pt x="285" y="191"/>
                  </a:lnTo>
                  <a:lnTo>
                    <a:pt x="319" y="173"/>
                  </a:lnTo>
                  <a:lnTo>
                    <a:pt x="349" y="147"/>
                  </a:lnTo>
                  <a:lnTo>
                    <a:pt x="375" y="117"/>
                  </a:lnTo>
                  <a:lnTo>
                    <a:pt x="393" y="83"/>
                  </a:lnTo>
                  <a:lnTo>
                    <a:pt x="405" y="44"/>
                  </a:lnTo>
                  <a:lnTo>
                    <a:pt x="409" y="2"/>
                  </a:lnTo>
                  <a:lnTo>
                    <a:pt x="409" y="2"/>
                  </a:lnTo>
                  <a:lnTo>
                    <a:pt x="409" y="0"/>
                  </a:lnTo>
                  <a:lnTo>
                    <a:pt x="358" y="0"/>
                  </a:lnTo>
                  <a:lnTo>
                    <a:pt x="270" y="138"/>
                  </a:lnTo>
                  <a:lnTo>
                    <a:pt x="270" y="99"/>
                  </a:lnTo>
                  <a:lnTo>
                    <a:pt x="204" y="99"/>
                  </a:lnTo>
                  <a:lnTo>
                    <a:pt x="204" y="165"/>
                  </a:lnTo>
                  <a:lnTo>
                    <a:pt x="168" y="161"/>
                  </a:lnTo>
                  <a:lnTo>
                    <a:pt x="133" y="149"/>
                  </a:lnTo>
                  <a:lnTo>
                    <a:pt x="102" y="129"/>
                  </a:lnTo>
                  <a:lnTo>
                    <a:pt x="78" y="104"/>
                  </a:lnTo>
                  <a:lnTo>
                    <a:pt x="58" y="74"/>
                  </a:lnTo>
                  <a:lnTo>
                    <a:pt x="46" y="39"/>
                  </a:lnTo>
                  <a:lnTo>
                    <a:pt x="42" y="2"/>
                  </a:lnTo>
                  <a:lnTo>
                    <a:pt x="42" y="2"/>
                  </a:lnTo>
                  <a:lnTo>
                    <a:pt x="42" y="0"/>
                  </a:lnTo>
                  <a:lnTo>
                    <a:pt x="0" y="0"/>
                  </a:lnTo>
                  <a:lnTo>
                    <a:pt x="0" y="2"/>
                  </a:lnTo>
                  <a:lnTo>
                    <a:pt x="0" y="2"/>
                  </a:lnTo>
                  <a:lnTo>
                    <a:pt x="3" y="44"/>
                  </a:lnTo>
                  <a:lnTo>
                    <a:pt x="15" y="83"/>
                  </a:lnTo>
                  <a:lnTo>
                    <a:pt x="34" y="117"/>
                  </a:lnTo>
                  <a:lnTo>
                    <a:pt x="60" y="147"/>
                  </a:lnTo>
                  <a:lnTo>
                    <a:pt x="90" y="173"/>
                  </a:lnTo>
                  <a:lnTo>
                    <a:pt x="124" y="191"/>
                  </a:lnTo>
                  <a:lnTo>
                    <a:pt x="163" y="203"/>
                  </a:lnTo>
                  <a:lnTo>
                    <a:pt x="204" y="207"/>
                  </a:lnTo>
                  <a:close/>
                </a:path>
              </a:pathLst>
            </a:custGeom>
            <a:solidFill>
              <a:srgbClr val="F8F8F8"/>
            </a:solidFill>
            <a:ln w="0">
              <a:solidFill>
                <a:srgbClr val="F8F8F8"/>
              </a:solidFill>
              <a:prstDash val="solid"/>
              <a:round/>
              <a:headEnd/>
              <a:tailEnd/>
            </a:ln>
            <a:effectLst>
              <a:outerShdw dist="35921" dir="2700000" algn="ctr" rotWithShape="0">
                <a:srgbClr val="333333">
                  <a:alpha val="50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6" name="Group 33"/>
          <p:cNvGrpSpPr>
            <a:grpSpLocks/>
          </p:cNvGrpSpPr>
          <p:nvPr/>
        </p:nvGrpSpPr>
        <p:grpSpPr bwMode="auto">
          <a:xfrm>
            <a:off x="1008045" y="2968615"/>
            <a:ext cx="1660525" cy="1612900"/>
            <a:chOff x="2457" y="2000"/>
            <a:chExt cx="901" cy="888"/>
          </a:xfrm>
        </p:grpSpPr>
        <p:pic>
          <p:nvPicPr>
            <p:cNvPr id="47" name="Picture 34" descr="circuler_1"/>
            <p:cNvPicPr>
              <a:picLocks noChangeAspect="1" noChangeArrowheads="1"/>
            </p:cNvPicPr>
            <p:nvPr/>
          </p:nvPicPr>
          <p:blipFill>
            <a:blip r:embed="rId2"/>
            <a:srcRect/>
            <a:stretch>
              <a:fillRect/>
            </a:stretch>
          </p:blipFill>
          <p:spPr bwMode="gray">
            <a:xfrm>
              <a:off x="2457" y="2000"/>
              <a:ext cx="901" cy="886"/>
            </a:xfrm>
            <a:prstGeom prst="rect">
              <a:avLst/>
            </a:prstGeom>
            <a:noFill/>
          </p:spPr>
        </p:pic>
        <p:sp>
          <p:nvSpPr>
            <p:cNvPr id="48" name="Oval 35"/>
            <p:cNvSpPr>
              <a:spLocks noChangeArrowheads="1"/>
            </p:cNvSpPr>
            <p:nvPr/>
          </p:nvSpPr>
          <p:spPr bwMode="gray">
            <a:xfrm>
              <a:off x="2457" y="2000"/>
              <a:ext cx="895" cy="888"/>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57150" algn="ctr">
              <a:solidFill>
                <a:srgbClr val="F8F8F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 name="Freeform 36"/>
            <p:cNvSpPr>
              <a:spLocks/>
            </p:cNvSpPr>
            <p:nvPr/>
          </p:nvSpPr>
          <p:spPr bwMode="gray">
            <a:xfrm>
              <a:off x="2550" y="2018"/>
              <a:ext cx="703" cy="30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E2E1B7"/>
                </a:gs>
              </a:gsLst>
              <a:lin ang="5400000" scaled="1"/>
            </a:gradFill>
            <a:ln w="0">
              <a:no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50" name="Group 37"/>
            <p:cNvGrpSpPr>
              <a:grpSpLocks/>
            </p:cNvGrpSpPr>
            <p:nvPr/>
          </p:nvGrpSpPr>
          <p:grpSpPr bwMode="auto">
            <a:xfrm rot="-1297425" flipH="1" flipV="1">
              <a:off x="2521" y="2686"/>
              <a:ext cx="783" cy="182"/>
              <a:chOff x="2528" y="1060"/>
              <a:chExt cx="894" cy="236"/>
            </a:xfrm>
          </p:grpSpPr>
          <p:grpSp>
            <p:nvGrpSpPr>
              <p:cNvPr id="51" name="Group 38"/>
              <p:cNvGrpSpPr>
                <a:grpSpLocks/>
              </p:cNvGrpSpPr>
              <p:nvPr/>
            </p:nvGrpSpPr>
            <p:grpSpPr bwMode="auto">
              <a:xfrm>
                <a:off x="2528" y="1060"/>
                <a:ext cx="742" cy="186"/>
                <a:chOff x="1565" y="2568"/>
                <a:chExt cx="1118" cy="279"/>
              </a:xfrm>
            </p:grpSpPr>
            <p:sp>
              <p:nvSpPr>
                <p:cNvPr id="57" name="AutoShape 39"/>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8" name="AutoShape 40"/>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AutoShape 41"/>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AutoShape 42"/>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2" name="Group 43"/>
              <p:cNvGrpSpPr>
                <a:grpSpLocks/>
              </p:cNvGrpSpPr>
              <p:nvPr/>
            </p:nvGrpSpPr>
            <p:grpSpPr bwMode="auto">
              <a:xfrm rot="1353540">
                <a:off x="2680" y="1110"/>
                <a:ext cx="742" cy="186"/>
                <a:chOff x="1565" y="2568"/>
                <a:chExt cx="1118" cy="279"/>
              </a:xfrm>
            </p:grpSpPr>
            <p:sp>
              <p:nvSpPr>
                <p:cNvPr id="53" name="AutoShape 44"/>
                <p:cNvSpPr>
                  <a:spLocks noChangeArrowheads="1"/>
                </p:cNvSpPr>
                <p:nvPr/>
              </p:nvSpPr>
              <p:spPr bwMode="gray">
                <a:xfrm rot="5263130">
                  <a:off x="1859"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AutoShape 45"/>
                <p:cNvSpPr>
                  <a:spLocks noChangeArrowheads="1"/>
                </p:cNvSpPr>
                <p:nvPr/>
              </p:nvSpPr>
              <p:spPr bwMode="gray">
                <a:xfrm rot="6078281">
                  <a:off x="1995" y="2274"/>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5" name="AutoShape 46"/>
                <p:cNvSpPr>
                  <a:spLocks noChangeArrowheads="1"/>
                </p:cNvSpPr>
                <p:nvPr/>
              </p:nvSpPr>
              <p:spPr bwMode="gray">
                <a:xfrm rot="6373927">
                  <a:off x="2071" y="229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6" name="AutoShape 47"/>
                <p:cNvSpPr>
                  <a:spLocks noChangeArrowheads="1"/>
                </p:cNvSpPr>
                <p:nvPr/>
              </p:nvSpPr>
              <p:spPr bwMode="gray">
                <a:xfrm rot="6906312">
                  <a:off x="2161" y="2326"/>
                  <a:ext cx="227" cy="816"/>
                </a:xfrm>
                <a:prstGeom prst="moon">
                  <a:avLst>
                    <a:gd name="adj" fmla="val 49773"/>
                  </a:avLst>
                </a:prstGeom>
                <a:solidFill>
                  <a:srgbClr val="F8F8F8">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sp>
        <p:nvSpPr>
          <p:cNvPr id="61" name="Text Box 48"/>
          <p:cNvSpPr txBox="1">
            <a:spLocks noChangeArrowheads="1"/>
          </p:cNvSpPr>
          <p:nvPr/>
        </p:nvSpPr>
        <p:spPr bwMode="gray">
          <a:xfrm>
            <a:off x="1187432" y="3463915"/>
            <a:ext cx="1289050" cy="400110"/>
          </a:xfrm>
          <a:prstGeom prst="rect">
            <a:avLst/>
          </a:prstGeom>
          <a:noFill/>
          <a:ln w="9525" algn="ctr">
            <a:noFill/>
            <a:miter lim="800000"/>
            <a:headEnd/>
            <a:tailEnd/>
          </a:ln>
          <a:effectLst/>
        </p:spPr>
        <p:txBody>
          <a:bodyPr>
            <a:spAutoFit/>
          </a:bodyPr>
          <a:lstStyle/>
          <a:p>
            <a:pPr algn="ctr" eaLnBrk="0" hangingPunct="0"/>
            <a:endParaRPr lang="en-US" altLang="zh-CN" sz="2000" b="1" dirty="0">
              <a:solidFill>
                <a:srgbClr val="080808"/>
              </a:solidFill>
              <a:ea typeface="宋体" pitchFamily="2" charset="-122"/>
            </a:endParaRPr>
          </a:p>
        </p:txBody>
      </p:sp>
      <p:sp>
        <p:nvSpPr>
          <p:cNvPr id="62" name="矩形 61"/>
          <p:cNvSpPr/>
          <p:nvPr/>
        </p:nvSpPr>
        <p:spPr>
          <a:xfrm>
            <a:off x="1357290" y="3357562"/>
            <a:ext cx="1107996" cy="646331"/>
          </a:xfrm>
          <a:prstGeom prst="rect">
            <a:avLst/>
          </a:prstGeom>
        </p:spPr>
        <p:txBody>
          <a:bodyPr wrap="none">
            <a:spAutoFit/>
          </a:bodyPr>
          <a:lstStyle/>
          <a:p>
            <a:r>
              <a:rPr lang="en-US" dirty="0" smtClean="0"/>
              <a:t>RFID</a:t>
            </a:r>
            <a:r>
              <a:rPr lang="zh-CN" altLang="en-US" dirty="0" smtClean="0"/>
              <a:t>的</a:t>
            </a:r>
            <a:endParaRPr lang="en-US" altLang="zh-CN" dirty="0" smtClean="0"/>
          </a:p>
          <a:p>
            <a:r>
              <a:rPr lang="zh-CN" altLang="en-US" dirty="0" smtClean="0"/>
              <a:t>应用分析</a:t>
            </a:r>
            <a:endParaRPr lang="zh-CN" alt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9.2.3  </a:t>
            </a:r>
            <a:r>
              <a:rPr lang="zh-CN" altLang="en-US" dirty="0" smtClean="0"/>
              <a:t>货物</a:t>
            </a:r>
            <a:r>
              <a:rPr lang="zh-CN" altLang="en-US" dirty="0" smtClean="0"/>
              <a:t>跟踪系统</a:t>
            </a:r>
          </a:p>
        </p:txBody>
      </p:sp>
      <p:sp>
        <p:nvSpPr>
          <p:cNvPr id="3" name="内容占位符 2"/>
          <p:cNvSpPr>
            <a:spLocks noGrp="1"/>
          </p:cNvSpPr>
          <p:nvPr>
            <p:ph idx="1"/>
          </p:nvPr>
        </p:nvSpPr>
        <p:spPr/>
        <p:txBody>
          <a:bodyPr/>
          <a:lstStyle/>
          <a:p>
            <a:r>
              <a:rPr lang="zh-CN" altLang="en-US" dirty="0" smtClean="0"/>
              <a:t>货物跟踪</a:t>
            </a:r>
            <a:r>
              <a:rPr lang="zh-CN" altLang="en-US" dirty="0" smtClean="0"/>
              <a:t>系统：</a:t>
            </a:r>
            <a:endParaRPr lang="en-US" altLang="zh-CN" dirty="0" smtClean="0"/>
          </a:p>
          <a:p>
            <a:pPr>
              <a:buNone/>
            </a:pPr>
            <a:r>
              <a:rPr lang="zh-CN" altLang="en-US" sz="1600" dirty="0" smtClean="0">
                <a:latin typeface="宋体" pitchFamily="2" charset="-122"/>
                <a:ea typeface="宋体" pitchFamily="2" charset="-122"/>
              </a:rPr>
              <a:t> </a:t>
            </a:r>
            <a:r>
              <a:rPr lang="zh-CN" altLang="en-US" sz="1600" dirty="0" smtClean="0">
                <a:latin typeface="宋体" pitchFamily="2" charset="-122"/>
                <a:ea typeface="宋体" pitchFamily="2" charset="-122"/>
              </a:rPr>
              <a:t>   货物</a:t>
            </a:r>
            <a:r>
              <a:rPr lang="zh-CN" altLang="en-US" sz="1600" dirty="0" smtClean="0">
                <a:latin typeface="宋体" pitchFamily="2" charset="-122"/>
                <a:ea typeface="宋体" pitchFamily="2" charset="-122"/>
              </a:rPr>
              <a:t>跟踪系统是指物流运输企业利用物流条形码和</a:t>
            </a:r>
            <a:r>
              <a:rPr lang="en-US" sz="1600" dirty="0" smtClean="0">
                <a:latin typeface="宋体" pitchFamily="2" charset="-122"/>
                <a:ea typeface="宋体" pitchFamily="2" charset="-122"/>
              </a:rPr>
              <a:t>EDI</a:t>
            </a:r>
            <a:r>
              <a:rPr lang="zh-CN" altLang="en-US" sz="1600" dirty="0" smtClean="0">
                <a:latin typeface="宋体" pitchFamily="2" charset="-122"/>
                <a:ea typeface="宋体" pitchFamily="2" charset="-122"/>
              </a:rPr>
              <a:t>技术及时获取有关货物运输状态的信息（如货物品种、数量、位置、发货地和到达地、货物的货主、送货责任车辆和人员等），提高物流运输服务的方法</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Font typeface="Wingdings" pitchFamily="2" charset="2"/>
              <a:buChar char="n"/>
            </a:pPr>
            <a:r>
              <a:rPr lang="zh-CN" altLang="en-US" dirty="0" smtClean="0">
                <a:latin typeface="+mn-ea"/>
              </a:rPr>
              <a:t>货物跟踪</a:t>
            </a:r>
            <a:r>
              <a:rPr lang="zh-CN" altLang="en-US" dirty="0" smtClean="0">
                <a:latin typeface="+mn-ea"/>
              </a:rPr>
              <a:t>系统从以下四方面提高</a:t>
            </a:r>
            <a:r>
              <a:rPr lang="zh-CN" altLang="en-US" dirty="0" smtClean="0">
                <a:latin typeface="+mn-ea"/>
              </a:rPr>
              <a:t>了物流企业的</a:t>
            </a:r>
            <a:r>
              <a:rPr lang="zh-CN" altLang="en-US" dirty="0" smtClean="0">
                <a:latin typeface="+mn-ea"/>
              </a:rPr>
              <a:t>服务水平</a:t>
            </a:r>
            <a:r>
              <a:rPr lang="en-US" dirty="0" smtClean="0">
                <a:latin typeface="+mn-ea"/>
              </a:rPr>
              <a:t>:</a:t>
            </a:r>
          </a:p>
          <a:p>
            <a:pPr>
              <a:buNone/>
            </a:pPr>
            <a:endParaRPr lang="zh-CN" altLang="en-US" sz="1600" dirty="0">
              <a:latin typeface="宋体" pitchFamily="2" charset="-122"/>
              <a:ea typeface="宋体" pitchFamily="2" charset="-122"/>
            </a:endParaRPr>
          </a:p>
        </p:txBody>
      </p:sp>
      <p:sp>
        <p:nvSpPr>
          <p:cNvPr id="4" name="Rectangle 5"/>
          <p:cNvSpPr>
            <a:spLocks noChangeArrowheads="1"/>
          </p:cNvSpPr>
          <p:nvPr/>
        </p:nvSpPr>
        <p:spPr bwMode="gray">
          <a:xfrm>
            <a:off x="790883" y="3286124"/>
            <a:ext cx="2071716"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5" name="Rectangle 6"/>
          <p:cNvSpPr>
            <a:spLocks noChangeArrowheads="1"/>
          </p:cNvSpPr>
          <p:nvPr/>
        </p:nvSpPr>
        <p:spPr bwMode="gray">
          <a:xfrm>
            <a:off x="2632383" y="3286124"/>
            <a:ext cx="2071716"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6" name="Rectangle 7"/>
          <p:cNvSpPr>
            <a:spLocks noChangeArrowheads="1"/>
          </p:cNvSpPr>
          <p:nvPr/>
        </p:nvSpPr>
        <p:spPr bwMode="gray">
          <a:xfrm>
            <a:off x="4462770" y="3286124"/>
            <a:ext cx="2071717"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7" name="Rectangle 8"/>
          <p:cNvSpPr>
            <a:spLocks noChangeArrowheads="1"/>
          </p:cNvSpPr>
          <p:nvPr/>
        </p:nvSpPr>
        <p:spPr bwMode="gray">
          <a:xfrm>
            <a:off x="6304270" y="3286124"/>
            <a:ext cx="2071717" cy="2300297"/>
          </a:xfrm>
          <a:prstGeom prst="rect">
            <a:avLst/>
          </a:prstGeom>
          <a:gradFill rotWithShape="1">
            <a:gsLst>
              <a:gs pos="0">
                <a:srgbClr val="8488C4"/>
              </a:gs>
              <a:gs pos="53000">
                <a:srgbClr val="D4DEFF"/>
              </a:gs>
              <a:gs pos="83000">
                <a:srgbClr val="D4DEFF"/>
              </a:gs>
              <a:gs pos="100000">
                <a:srgbClr val="96AB94"/>
              </a:gs>
            </a:gsLst>
            <a:lin ang="5400000" scaled="0"/>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8" name="Rectangle 10"/>
          <p:cNvSpPr>
            <a:spLocks noChangeArrowheads="1"/>
          </p:cNvSpPr>
          <p:nvPr/>
        </p:nvSpPr>
        <p:spPr bwMode="gray">
          <a:xfrm>
            <a:off x="928662" y="3857628"/>
            <a:ext cx="1470804" cy="1600438"/>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当顾客需要对货物的状态进行查询时，只要输入货物的发票号码，马上就可以知道有磁货物状态的信息。。</a:t>
            </a:r>
            <a:endParaRPr lang="en-US" altLang="zh-CN" sz="1400" dirty="0">
              <a:solidFill>
                <a:srgbClr val="080808"/>
              </a:solidFill>
              <a:latin typeface="宋体" pitchFamily="2" charset="-122"/>
              <a:ea typeface="宋体" pitchFamily="2" charset="-122"/>
            </a:endParaRPr>
          </a:p>
        </p:txBody>
      </p:sp>
      <p:sp>
        <p:nvSpPr>
          <p:cNvPr id="11" name="Rectangle 20"/>
          <p:cNvSpPr>
            <a:spLocks noChangeArrowheads="1"/>
          </p:cNvSpPr>
          <p:nvPr/>
        </p:nvSpPr>
        <p:spPr bwMode="black">
          <a:xfrm>
            <a:off x="857224" y="3344823"/>
            <a:ext cx="1785950" cy="523220"/>
          </a:xfrm>
          <a:prstGeom prst="rect">
            <a:avLst/>
          </a:prstGeom>
          <a:noFill/>
          <a:ln w="9525">
            <a:noFill/>
            <a:miter lim="800000"/>
            <a:headEnd/>
            <a:tailEnd/>
          </a:ln>
          <a:effectLst/>
        </p:spPr>
        <p:txBody>
          <a:bodyPr wrap="square">
            <a:spAutoFit/>
          </a:bodyPr>
          <a:lstStyle/>
          <a:p>
            <a:r>
              <a:rPr lang="zh-CN" altLang="en-US" sz="1400" dirty="0" smtClean="0"/>
              <a:t>查询作业简便迅速，信息及时准确。 </a:t>
            </a:r>
            <a:endParaRPr lang="en-US" altLang="zh-CN" sz="1400" b="1" dirty="0">
              <a:solidFill>
                <a:schemeClr val="tx2"/>
              </a:solidFill>
              <a:ea typeface="宋体" pitchFamily="2" charset="-122"/>
            </a:endParaRPr>
          </a:p>
        </p:txBody>
      </p:sp>
      <p:sp>
        <p:nvSpPr>
          <p:cNvPr id="16" name="Rectangle 20"/>
          <p:cNvSpPr>
            <a:spLocks noChangeArrowheads="1"/>
          </p:cNvSpPr>
          <p:nvPr/>
        </p:nvSpPr>
        <p:spPr bwMode="black">
          <a:xfrm>
            <a:off x="6429388" y="3344823"/>
            <a:ext cx="1785950" cy="523220"/>
          </a:xfrm>
          <a:prstGeom prst="rect">
            <a:avLst/>
          </a:prstGeom>
          <a:noFill/>
          <a:ln w="9525">
            <a:noFill/>
            <a:miter lim="800000"/>
            <a:headEnd/>
            <a:tailEnd/>
          </a:ln>
          <a:effectLst/>
        </p:spPr>
        <p:txBody>
          <a:bodyPr wrap="square">
            <a:spAutoFit/>
          </a:bodyPr>
          <a:lstStyle/>
          <a:p>
            <a:r>
              <a:rPr lang="zh-CN" altLang="en-US" sz="1400" dirty="0" smtClean="0"/>
              <a:t>丰富了供应链的信息分享源</a:t>
            </a:r>
            <a:endParaRPr lang="en-US" altLang="zh-CN" sz="1400" b="1" dirty="0">
              <a:solidFill>
                <a:schemeClr val="tx2"/>
              </a:solidFill>
              <a:ea typeface="宋体" pitchFamily="2" charset="-122"/>
            </a:endParaRPr>
          </a:p>
        </p:txBody>
      </p:sp>
      <p:sp>
        <p:nvSpPr>
          <p:cNvPr id="17" name="Rectangle 20"/>
          <p:cNvSpPr>
            <a:spLocks noChangeArrowheads="1"/>
          </p:cNvSpPr>
          <p:nvPr/>
        </p:nvSpPr>
        <p:spPr bwMode="black">
          <a:xfrm>
            <a:off x="2643174" y="3344823"/>
            <a:ext cx="1785950" cy="523220"/>
          </a:xfrm>
          <a:prstGeom prst="rect">
            <a:avLst/>
          </a:prstGeom>
          <a:noFill/>
          <a:ln w="9525">
            <a:noFill/>
            <a:miter lim="800000"/>
            <a:headEnd/>
            <a:tailEnd/>
          </a:ln>
          <a:effectLst/>
        </p:spPr>
        <p:txBody>
          <a:bodyPr wrap="square">
            <a:spAutoFit/>
          </a:bodyPr>
          <a:lstStyle/>
          <a:p>
            <a:r>
              <a:rPr lang="zh-CN" altLang="en-US" sz="1400" dirty="0" smtClean="0"/>
              <a:t>提高运送货物的准确性和及时性</a:t>
            </a:r>
            <a:endParaRPr lang="en-US" altLang="zh-CN" sz="1400" b="1" dirty="0">
              <a:solidFill>
                <a:schemeClr val="tx2"/>
              </a:solidFill>
              <a:ea typeface="宋体" pitchFamily="2" charset="-122"/>
            </a:endParaRPr>
          </a:p>
        </p:txBody>
      </p:sp>
      <p:sp>
        <p:nvSpPr>
          <p:cNvPr id="18" name="Rectangle 20"/>
          <p:cNvSpPr>
            <a:spLocks noChangeArrowheads="1"/>
          </p:cNvSpPr>
          <p:nvPr/>
        </p:nvSpPr>
        <p:spPr bwMode="black">
          <a:xfrm>
            <a:off x="4429124" y="3344823"/>
            <a:ext cx="1785950" cy="523220"/>
          </a:xfrm>
          <a:prstGeom prst="rect">
            <a:avLst/>
          </a:prstGeom>
          <a:noFill/>
          <a:ln w="9525">
            <a:noFill/>
            <a:miter lim="800000"/>
            <a:headEnd/>
            <a:tailEnd/>
          </a:ln>
          <a:effectLst/>
        </p:spPr>
        <p:txBody>
          <a:bodyPr wrap="square">
            <a:spAutoFit/>
          </a:bodyPr>
          <a:lstStyle/>
          <a:p>
            <a:r>
              <a:rPr lang="zh-CN" altLang="en-US" sz="1400" dirty="0" smtClean="0"/>
              <a:t>提高物流运输效率，提供差别化物流服务</a:t>
            </a:r>
            <a:endParaRPr lang="en-US" altLang="zh-CN" sz="1400" b="1" dirty="0">
              <a:solidFill>
                <a:schemeClr val="tx2"/>
              </a:solidFill>
              <a:ea typeface="宋体" pitchFamily="2" charset="-122"/>
            </a:endParaRPr>
          </a:p>
        </p:txBody>
      </p:sp>
      <p:sp>
        <p:nvSpPr>
          <p:cNvPr id="19" name="Rectangle 10"/>
          <p:cNvSpPr>
            <a:spLocks noChangeArrowheads="1"/>
          </p:cNvSpPr>
          <p:nvPr/>
        </p:nvSpPr>
        <p:spPr bwMode="gray">
          <a:xfrm>
            <a:off x="2786050" y="3857628"/>
            <a:ext cx="1470804" cy="954107"/>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通过货物信息可以确认是否货物将在规定的时间内送到顾客</a:t>
            </a:r>
            <a:r>
              <a:rPr lang="zh-CN" altLang="en-US" sz="1400" dirty="0" smtClean="0">
                <a:latin typeface="宋体" pitchFamily="2" charset="-122"/>
                <a:ea typeface="宋体" pitchFamily="2" charset="-122"/>
              </a:rPr>
              <a:t>手中。</a:t>
            </a:r>
            <a:endParaRPr lang="en-US" altLang="zh-CN" sz="1400" dirty="0">
              <a:solidFill>
                <a:srgbClr val="080808"/>
              </a:solidFill>
              <a:latin typeface="宋体" pitchFamily="2" charset="-122"/>
              <a:ea typeface="宋体" pitchFamily="2" charset="-122"/>
            </a:endParaRPr>
          </a:p>
        </p:txBody>
      </p:sp>
      <p:sp>
        <p:nvSpPr>
          <p:cNvPr id="20" name="Rectangle 10"/>
          <p:cNvSpPr>
            <a:spLocks noChangeArrowheads="1"/>
          </p:cNvSpPr>
          <p:nvPr/>
        </p:nvSpPr>
        <p:spPr bwMode="gray">
          <a:xfrm>
            <a:off x="4643438" y="3857628"/>
            <a:ext cx="1470804" cy="738664"/>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solidFill>
                  <a:srgbClr val="080808"/>
                </a:solidFill>
                <a:latin typeface="宋体" pitchFamily="2" charset="-122"/>
                <a:ea typeface="宋体" pitchFamily="2" charset="-122"/>
              </a:rPr>
              <a:t>差别化服务可以大大提升企业的竞争力。</a:t>
            </a:r>
            <a:endParaRPr lang="en-US" altLang="zh-CN" sz="1400" dirty="0">
              <a:solidFill>
                <a:srgbClr val="080808"/>
              </a:solidFill>
              <a:latin typeface="宋体" pitchFamily="2" charset="-122"/>
              <a:ea typeface="宋体" pitchFamily="2" charset="-122"/>
            </a:endParaRPr>
          </a:p>
        </p:txBody>
      </p:sp>
      <p:sp>
        <p:nvSpPr>
          <p:cNvPr id="21" name="Rectangle 10"/>
          <p:cNvSpPr>
            <a:spLocks noChangeArrowheads="1"/>
          </p:cNvSpPr>
          <p:nvPr/>
        </p:nvSpPr>
        <p:spPr bwMode="gray">
          <a:xfrm>
            <a:off x="6643702" y="3857628"/>
            <a:ext cx="1470804" cy="1169551"/>
          </a:xfrm>
          <a:prstGeom prst="rect">
            <a:avLst/>
          </a:prstGeom>
          <a:noFill/>
          <a:ln w="9525">
            <a:noFill/>
            <a:miter lim="800000"/>
            <a:headEnd/>
            <a:tailEnd/>
          </a:ln>
          <a:effectLst/>
        </p:spPr>
        <p:txBody>
          <a:bodyPr wrap="square">
            <a:spAutoFit/>
          </a:bodyPr>
          <a:lstStyle/>
          <a:p>
            <a:pPr algn="ctr">
              <a:spcBef>
                <a:spcPct val="50000"/>
              </a:spcBef>
            </a:pPr>
            <a:r>
              <a:rPr lang="zh-CN" altLang="en-US" sz="1400" dirty="0" smtClean="0">
                <a:latin typeface="宋体" pitchFamily="2" charset="-122"/>
                <a:ea typeface="宋体" pitchFamily="2" charset="-122"/>
              </a:rPr>
              <a:t>有关货物运送状态信息的分享有利于顾客预告做好接货以及后续工作的准备。</a:t>
            </a:r>
            <a:endParaRPr lang="en-US" altLang="zh-CN" sz="1400" dirty="0">
              <a:solidFill>
                <a:srgbClr val="080808"/>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9.2.3  </a:t>
            </a:r>
            <a:r>
              <a:rPr lang="zh-CN" altLang="en-US" dirty="0" smtClean="0"/>
              <a:t>货物跟踪系统</a:t>
            </a:r>
            <a:endParaRPr lang="zh-CN" altLang="en-US" dirty="0"/>
          </a:p>
        </p:txBody>
      </p:sp>
      <p:sp>
        <p:nvSpPr>
          <p:cNvPr id="3" name="内容占位符 2"/>
          <p:cNvSpPr>
            <a:spLocks noGrp="1"/>
          </p:cNvSpPr>
          <p:nvPr>
            <p:ph idx="1"/>
          </p:nvPr>
        </p:nvSpPr>
        <p:spPr/>
        <p:txBody>
          <a:bodyPr/>
          <a:lstStyle/>
          <a:p>
            <a:r>
              <a:rPr lang="zh-CN" altLang="en-US" dirty="0" smtClean="0"/>
              <a:t>快递实时跟踪</a:t>
            </a:r>
            <a:r>
              <a:rPr lang="zh-CN" altLang="en-US" dirty="0" smtClean="0"/>
              <a:t>系统</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将</a:t>
            </a:r>
            <a:r>
              <a:rPr lang="en-US" altLang="zh-CN" sz="1600" dirty="0" smtClean="0">
                <a:latin typeface="宋体" pitchFamily="2" charset="-122"/>
                <a:ea typeface="宋体" pitchFamily="2" charset="-122"/>
              </a:rPr>
              <a:t>GPS</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GIS</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RFID</a:t>
            </a:r>
            <a:r>
              <a:rPr lang="zh-CN" altLang="en-US" sz="1600" dirty="0" smtClean="0">
                <a:latin typeface="宋体" pitchFamily="2" charset="-122"/>
                <a:ea typeface="宋体" pitchFamily="2" charset="-122"/>
              </a:rPr>
              <a:t>技术应用于快递货物追踪系统，可实现快件派送的全程实时追踪，实时获得快件的在途位置、交接、投递信息。</a:t>
            </a:r>
          </a:p>
          <a:p>
            <a:endParaRPr lang="zh-CN" altLang="en-US" dirty="0"/>
          </a:p>
        </p:txBody>
      </p:sp>
      <p:sp>
        <p:nvSpPr>
          <p:cNvPr id="204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801" name="Object 1"/>
          <p:cNvGraphicFramePr>
            <a:graphicFrameLocks noChangeAspect="1"/>
          </p:cNvGraphicFramePr>
          <p:nvPr/>
        </p:nvGraphicFramePr>
        <p:xfrm>
          <a:off x="2071670" y="2285992"/>
          <a:ext cx="4876800" cy="3619500"/>
        </p:xfrm>
        <a:graphic>
          <a:graphicData uri="http://schemas.openxmlformats.org/presentationml/2006/ole">
            <p:oleObj spid="_x0000_s204801" name="Visio" r:id="rId3" imgW="6674708" imgH="4970678" progId="Visio.Drawing.11">
              <p:embed/>
            </p:oleObj>
          </a:graphicData>
        </a:graphic>
      </p:graphicFrame>
      <p:sp>
        <p:nvSpPr>
          <p:cNvPr id="6" name="矩形 5"/>
          <p:cNvSpPr/>
          <p:nvPr/>
        </p:nvSpPr>
        <p:spPr>
          <a:xfrm>
            <a:off x="3571868" y="5929330"/>
            <a:ext cx="2069797" cy="307777"/>
          </a:xfrm>
          <a:prstGeom prst="rect">
            <a:avLst/>
          </a:prstGeom>
        </p:spPr>
        <p:txBody>
          <a:bodyPr wrap="none">
            <a:spAutoFit/>
          </a:bodyPr>
          <a:lstStyle/>
          <a:p>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9.9</a:t>
            </a:r>
            <a:r>
              <a:rPr lang="zh-CN" altLang="en-US" sz="1400" dirty="0" smtClean="0">
                <a:latin typeface="宋体" pitchFamily="2" charset="-122"/>
                <a:ea typeface="宋体" pitchFamily="2" charset="-122"/>
              </a:rPr>
              <a:t>智能追踪配送系统</a:t>
            </a:r>
            <a:endParaRPr lang="zh-CN" altLang="en-US" sz="14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9.2.3  </a:t>
            </a:r>
            <a:r>
              <a:rPr lang="zh-CN" altLang="en-US" dirty="0" smtClean="0"/>
              <a:t>货物跟踪系统</a:t>
            </a:r>
            <a:endParaRPr lang="zh-CN" altLang="en-US" dirty="0"/>
          </a:p>
        </p:txBody>
      </p:sp>
      <p:sp>
        <p:nvSpPr>
          <p:cNvPr id="3" name="内容占位符 2"/>
          <p:cNvSpPr>
            <a:spLocks noGrp="1"/>
          </p:cNvSpPr>
          <p:nvPr>
            <p:ph idx="1"/>
          </p:nvPr>
        </p:nvSpPr>
        <p:spPr/>
        <p:txBody>
          <a:bodyPr/>
          <a:lstStyle/>
          <a:p>
            <a:r>
              <a:rPr lang="zh-CN" altLang="en-US" dirty="0" smtClean="0"/>
              <a:t>快递实时跟踪</a:t>
            </a:r>
            <a:r>
              <a:rPr lang="zh-CN" altLang="en-US" dirty="0" smtClean="0"/>
              <a:t>系统的应用</a:t>
            </a:r>
            <a:endParaRPr lang="en-US" altLang="zh-CN" dirty="0" smtClean="0"/>
          </a:p>
          <a:p>
            <a:endParaRPr lang="zh-CN" altLang="en-US" dirty="0"/>
          </a:p>
        </p:txBody>
      </p:sp>
      <p:sp>
        <p:nvSpPr>
          <p:cNvPr id="4" name="Oval 2"/>
          <p:cNvSpPr>
            <a:spLocks noChangeArrowheads="1"/>
          </p:cNvSpPr>
          <p:nvPr/>
        </p:nvSpPr>
        <p:spPr bwMode="gray">
          <a:xfrm>
            <a:off x="2355850" y="2438400"/>
            <a:ext cx="2743200" cy="2743200"/>
          </a:xfrm>
          <a:prstGeom prst="ellipse">
            <a:avLst/>
          </a:prstGeom>
          <a:solidFill>
            <a:srgbClr val="FFFFFF">
              <a:alpha val="8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Oval 3"/>
          <p:cNvSpPr>
            <a:spLocks noChangeArrowheads="1"/>
          </p:cNvSpPr>
          <p:nvPr/>
        </p:nvSpPr>
        <p:spPr bwMode="gray">
          <a:xfrm>
            <a:off x="3498850" y="2952750"/>
            <a:ext cx="1619250" cy="1619250"/>
          </a:xfrm>
          <a:prstGeom prst="ellipse">
            <a:avLst/>
          </a:prstGeom>
          <a:solidFill>
            <a:srgbClr val="DCDCDC">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 name="Line 4"/>
          <p:cNvSpPr>
            <a:spLocks noChangeShapeType="1"/>
          </p:cNvSpPr>
          <p:nvPr/>
        </p:nvSpPr>
        <p:spPr bwMode="gray">
          <a:xfrm>
            <a:off x="2736850" y="3733800"/>
            <a:ext cx="1524000" cy="762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 name="Line 5"/>
          <p:cNvSpPr>
            <a:spLocks noChangeShapeType="1"/>
          </p:cNvSpPr>
          <p:nvPr/>
        </p:nvSpPr>
        <p:spPr bwMode="gray">
          <a:xfrm>
            <a:off x="3575050" y="2590800"/>
            <a:ext cx="914400" cy="9144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Line 6"/>
          <p:cNvSpPr>
            <a:spLocks noChangeShapeType="1"/>
          </p:cNvSpPr>
          <p:nvPr/>
        </p:nvSpPr>
        <p:spPr bwMode="gray">
          <a:xfrm flipH="1">
            <a:off x="3786182" y="4114800"/>
            <a:ext cx="703268" cy="1243026"/>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Line 7"/>
          <p:cNvSpPr>
            <a:spLocks noChangeShapeType="1"/>
          </p:cNvSpPr>
          <p:nvPr/>
        </p:nvSpPr>
        <p:spPr bwMode="gray">
          <a:xfrm>
            <a:off x="4870450" y="4038600"/>
            <a:ext cx="228600" cy="1524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 name="Line 8"/>
          <p:cNvSpPr>
            <a:spLocks noChangeShapeType="1"/>
          </p:cNvSpPr>
          <p:nvPr/>
        </p:nvSpPr>
        <p:spPr bwMode="gray">
          <a:xfrm flipV="1">
            <a:off x="4870450" y="2743200"/>
            <a:ext cx="533400" cy="838200"/>
          </a:xfrm>
          <a:prstGeom prst="line">
            <a:avLst/>
          </a:prstGeom>
          <a:noFill/>
          <a:ln w="12700">
            <a:solidFill>
              <a:srgbClr val="080808"/>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 name="Oval 9"/>
          <p:cNvSpPr>
            <a:spLocks noChangeArrowheads="1"/>
          </p:cNvSpPr>
          <p:nvPr/>
        </p:nvSpPr>
        <p:spPr bwMode="gray">
          <a:xfrm>
            <a:off x="4137025" y="3343275"/>
            <a:ext cx="895350" cy="895350"/>
          </a:xfrm>
          <a:prstGeom prst="ellipse">
            <a:avLst/>
          </a:prstGeom>
          <a:solidFill>
            <a:srgbClr val="C0C0C0">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2" name="Group 11"/>
          <p:cNvGrpSpPr>
            <a:grpSpLocks/>
          </p:cNvGrpSpPr>
          <p:nvPr/>
        </p:nvGrpSpPr>
        <p:grpSpPr bwMode="auto">
          <a:xfrm>
            <a:off x="2660650" y="1600200"/>
            <a:ext cx="1146175" cy="1362075"/>
            <a:chOff x="2064" y="1008"/>
            <a:chExt cx="722" cy="858"/>
          </a:xfrm>
        </p:grpSpPr>
        <p:sp>
          <p:nvSpPr>
            <p:cNvPr id="13" name="Oval 12"/>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4" name="Group 13"/>
            <p:cNvGrpSpPr>
              <a:grpSpLocks/>
            </p:cNvGrpSpPr>
            <p:nvPr/>
          </p:nvGrpSpPr>
          <p:grpSpPr bwMode="auto">
            <a:xfrm>
              <a:off x="2086" y="1027"/>
              <a:ext cx="680" cy="839"/>
              <a:chOff x="3975" y="1593"/>
              <a:chExt cx="931" cy="1154"/>
            </a:xfrm>
          </p:grpSpPr>
          <p:pic>
            <p:nvPicPr>
              <p:cNvPr id="27" name="Picture 14"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28" name="Oval 15"/>
              <p:cNvSpPr>
                <a:spLocks noChangeArrowheads="1"/>
              </p:cNvSpPr>
              <p:nvPr/>
            </p:nvSpPr>
            <p:spPr bwMode="gray">
              <a:xfrm>
                <a:off x="3975" y="1593"/>
                <a:ext cx="931" cy="937"/>
              </a:xfrm>
              <a:prstGeom prst="ellipse">
                <a:avLst/>
              </a:prstGeom>
              <a:solidFill>
                <a:srgbClr val="A59A55">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29" name="Picture 16"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30" name="Group 17"/>
              <p:cNvGrpSpPr>
                <a:grpSpLocks/>
              </p:cNvGrpSpPr>
              <p:nvPr/>
            </p:nvGrpSpPr>
            <p:grpSpPr bwMode="auto">
              <a:xfrm rot="-3733502" flipH="1" flipV="1">
                <a:off x="4251" y="2240"/>
                <a:ext cx="822" cy="191"/>
                <a:chOff x="2526" y="1060"/>
                <a:chExt cx="896" cy="236"/>
              </a:xfrm>
            </p:grpSpPr>
            <p:grpSp>
              <p:nvGrpSpPr>
                <p:cNvPr id="31" name="Group 18"/>
                <p:cNvGrpSpPr>
                  <a:grpSpLocks/>
                </p:cNvGrpSpPr>
                <p:nvPr/>
              </p:nvGrpSpPr>
              <p:grpSpPr bwMode="auto">
                <a:xfrm>
                  <a:off x="2526" y="1060"/>
                  <a:ext cx="742" cy="186"/>
                  <a:chOff x="1565" y="2568"/>
                  <a:chExt cx="1118" cy="279"/>
                </a:xfrm>
              </p:grpSpPr>
              <p:sp>
                <p:nvSpPr>
                  <p:cNvPr id="37"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2" name="Group 23"/>
                <p:cNvGrpSpPr>
                  <a:grpSpLocks/>
                </p:cNvGrpSpPr>
                <p:nvPr/>
              </p:nvGrpSpPr>
              <p:grpSpPr bwMode="auto">
                <a:xfrm rot="1353540">
                  <a:off x="2680" y="1110"/>
                  <a:ext cx="742" cy="186"/>
                  <a:chOff x="1565" y="2568"/>
                  <a:chExt cx="1118" cy="279"/>
                </a:xfrm>
              </p:grpSpPr>
              <p:sp>
                <p:nvSpPr>
                  <p:cNvPr id="33"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15" name="Group 28"/>
            <p:cNvGrpSpPr>
              <a:grpSpLocks/>
            </p:cNvGrpSpPr>
            <p:nvPr/>
          </p:nvGrpSpPr>
          <p:grpSpPr bwMode="auto">
            <a:xfrm rot="-3733502" flipH="1" flipV="1">
              <a:off x="2362" y="1506"/>
              <a:ext cx="529" cy="122"/>
              <a:chOff x="2526" y="1060"/>
              <a:chExt cx="896" cy="236"/>
            </a:xfrm>
          </p:grpSpPr>
          <p:grpSp>
            <p:nvGrpSpPr>
              <p:cNvPr id="17" name="Group 29"/>
              <p:cNvGrpSpPr>
                <a:grpSpLocks/>
              </p:cNvGrpSpPr>
              <p:nvPr/>
            </p:nvGrpSpPr>
            <p:grpSpPr bwMode="auto">
              <a:xfrm>
                <a:off x="2526" y="1060"/>
                <a:ext cx="742" cy="186"/>
                <a:chOff x="1565" y="2568"/>
                <a:chExt cx="1118" cy="279"/>
              </a:xfrm>
            </p:grpSpPr>
            <p:sp>
              <p:nvSpPr>
                <p:cNvPr id="23"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8" name="Group 34"/>
              <p:cNvGrpSpPr>
                <a:grpSpLocks/>
              </p:cNvGrpSpPr>
              <p:nvPr/>
            </p:nvGrpSpPr>
            <p:grpSpPr bwMode="auto">
              <a:xfrm rot="1353540">
                <a:off x="2680" y="1110"/>
                <a:ext cx="742" cy="186"/>
                <a:chOff x="1565" y="2568"/>
                <a:chExt cx="1118" cy="279"/>
              </a:xfrm>
            </p:grpSpPr>
            <p:sp>
              <p:nvSpPr>
                <p:cNvPr id="19"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1"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2"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16" name="Rectangle 39"/>
            <p:cNvSpPr>
              <a:spLocks noChangeArrowheads="1"/>
            </p:cNvSpPr>
            <p:nvPr/>
          </p:nvSpPr>
          <p:spPr bwMode="gray">
            <a:xfrm>
              <a:off x="2098" y="1080"/>
              <a:ext cx="675" cy="523"/>
            </a:xfrm>
            <a:prstGeom prst="rect">
              <a:avLst/>
            </a:prstGeom>
            <a:noFill/>
            <a:ln w="9525" algn="ctr">
              <a:noFill/>
              <a:miter lim="800000"/>
              <a:headEnd/>
              <a:tailEnd/>
            </a:ln>
            <a:effectLst/>
          </p:spPr>
          <p:txBody>
            <a:bodyPr wrap="squar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smtClean="0"/>
                <a:t>FedEx</a:t>
              </a: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提供</a:t>
              </a:r>
              <a:r>
                <a:rPr lang="zh-CN" altLang="en-US" sz="1600" dirty="0" smtClean="0"/>
                <a:t>准时送达服务</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41" name="Group 40"/>
          <p:cNvGrpSpPr>
            <a:grpSpLocks/>
          </p:cNvGrpSpPr>
          <p:nvPr/>
        </p:nvGrpSpPr>
        <p:grpSpPr bwMode="auto">
          <a:xfrm>
            <a:off x="1571627" y="2997200"/>
            <a:ext cx="1357313" cy="1362075"/>
            <a:chOff x="2001" y="1008"/>
            <a:chExt cx="855" cy="858"/>
          </a:xfrm>
        </p:grpSpPr>
        <p:sp>
          <p:nvSpPr>
            <p:cNvPr id="42" name="Oval 41"/>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43" name="Group 42"/>
            <p:cNvGrpSpPr>
              <a:grpSpLocks/>
            </p:cNvGrpSpPr>
            <p:nvPr/>
          </p:nvGrpSpPr>
          <p:grpSpPr bwMode="auto">
            <a:xfrm>
              <a:off x="2086" y="1027"/>
              <a:ext cx="680" cy="839"/>
              <a:chOff x="3975" y="1593"/>
              <a:chExt cx="931" cy="1154"/>
            </a:xfrm>
          </p:grpSpPr>
          <p:pic>
            <p:nvPicPr>
              <p:cNvPr id="56" name="Picture 43"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57" name="Oval 44"/>
              <p:cNvSpPr>
                <a:spLocks noChangeArrowheads="1"/>
              </p:cNvSpPr>
              <p:nvPr/>
            </p:nvSpPr>
            <p:spPr bwMode="gray">
              <a:xfrm>
                <a:off x="3975" y="1593"/>
                <a:ext cx="931" cy="937"/>
              </a:xfrm>
              <a:prstGeom prst="ellipse">
                <a:avLst/>
              </a:prstGeom>
              <a:solidFill>
                <a:srgbClr val="8F038F">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58" name="Picture 45"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59" name="Group 46"/>
              <p:cNvGrpSpPr>
                <a:grpSpLocks/>
              </p:cNvGrpSpPr>
              <p:nvPr/>
            </p:nvGrpSpPr>
            <p:grpSpPr bwMode="auto">
              <a:xfrm rot="-3733502" flipH="1" flipV="1">
                <a:off x="4251" y="2240"/>
                <a:ext cx="822" cy="191"/>
                <a:chOff x="2526" y="1060"/>
                <a:chExt cx="896" cy="236"/>
              </a:xfrm>
            </p:grpSpPr>
            <p:grpSp>
              <p:nvGrpSpPr>
                <p:cNvPr id="60" name="Group 47"/>
                <p:cNvGrpSpPr>
                  <a:grpSpLocks/>
                </p:cNvGrpSpPr>
                <p:nvPr/>
              </p:nvGrpSpPr>
              <p:grpSpPr bwMode="auto">
                <a:xfrm>
                  <a:off x="2526" y="1060"/>
                  <a:ext cx="742" cy="186"/>
                  <a:chOff x="1565" y="2568"/>
                  <a:chExt cx="1118" cy="279"/>
                </a:xfrm>
              </p:grpSpPr>
              <p:sp>
                <p:nvSpPr>
                  <p:cNvPr id="66"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61" name="Group 52"/>
                <p:cNvGrpSpPr>
                  <a:grpSpLocks/>
                </p:cNvGrpSpPr>
                <p:nvPr/>
              </p:nvGrpSpPr>
              <p:grpSpPr bwMode="auto">
                <a:xfrm rot="1353540">
                  <a:off x="2680" y="1110"/>
                  <a:ext cx="742" cy="186"/>
                  <a:chOff x="1565" y="2568"/>
                  <a:chExt cx="1118" cy="279"/>
                </a:xfrm>
              </p:grpSpPr>
              <p:sp>
                <p:nvSpPr>
                  <p:cNvPr id="62"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44" name="Group 57"/>
            <p:cNvGrpSpPr>
              <a:grpSpLocks/>
            </p:cNvGrpSpPr>
            <p:nvPr/>
          </p:nvGrpSpPr>
          <p:grpSpPr bwMode="auto">
            <a:xfrm rot="-3733502" flipH="1" flipV="1">
              <a:off x="2362" y="1506"/>
              <a:ext cx="529" cy="122"/>
              <a:chOff x="2526" y="1060"/>
              <a:chExt cx="896" cy="236"/>
            </a:xfrm>
          </p:grpSpPr>
          <p:grpSp>
            <p:nvGrpSpPr>
              <p:cNvPr id="46" name="Group 58"/>
              <p:cNvGrpSpPr>
                <a:grpSpLocks/>
              </p:cNvGrpSpPr>
              <p:nvPr/>
            </p:nvGrpSpPr>
            <p:grpSpPr bwMode="auto">
              <a:xfrm>
                <a:off x="2526" y="1060"/>
                <a:ext cx="742" cy="186"/>
                <a:chOff x="1565" y="2568"/>
                <a:chExt cx="1118" cy="279"/>
              </a:xfrm>
            </p:grpSpPr>
            <p:sp>
              <p:nvSpPr>
                <p:cNvPr id="52"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3"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5"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7" name="Group 63"/>
              <p:cNvGrpSpPr>
                <a:grpSpLocks/>
              </p:cNvGrpSpPr>
              <p:nvPr/>
            </p:nvGrpSpPr>
            <p:grpSpPr bwMode="auto">
              <a:xfrm rot="1353540">
                <a:off x="2680" y="1110"/>
                <a:ext cx="742" cy="186"/>
                <a:chOff x="1565" y="2568"/>
                <a:chExt cx="1118" cy="279"/>
              </a:xfrm>
            </p:grpSpPr>
            <p:sp>
              <p:nvSpPr>
                <p:cNvPr id="48"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9"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45" name="Rectangle 68"/>
            <p:cNvSpPr>
              <a:spLocks noChangeArrowheads="1"/>
            </p:cNvSpPr>
            <p:nvPr/>
          </p:nvSpPr>
          <p:spPr bwMode="gray">
            <a:xfrm>
              <a:off x="2001" y="1100"/>
              <a:ext cx="855" cy="523"/>
            </a:xfrm>
            <a:prstGeom prst="rect">
              <a:avLst/>
            </a:prstGeom>
            <a:noFill/>
            <a:ln w="9525" algn="ctr">
              <a:noFill/>
              <a:miter lim="800000"/>
              <a:headEnd/>
              <a:tailEnd/>
            </a:ln>
            <a:effectLst/>
          </p:spPr>
          <p:txBody>
            <a:bodyPr wrap="square">
              <a:spAutoFit/>
              <a:flatTx/>
            </a:bodyPr>
            <a:lstStyle/>
            <a:p>
              <a:pPr algn="ctr" fontAlgn="auto">
                <a:spcBef>
                  <a:spcPts val="0"/>
                </a:spcBef>
                <a:spcAft>
                  <a:spcPts val="0"/>
                </a:spcAft>
                <a:defRPr/>
              </a:pPr>
              <a:r>
                <a:rPr lang="en-US" sz="1600" dirty="0" smtClean="0"/>
                <a:t>FedEx</a:t>
              </a:r>
            </a:p>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err="1" smtClean="0"/>
                <a:t>SenseAware</a:t>
              </a:r>
              <a:endParaRPr lang="en-US"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追踪</a:t>
              </a:r>
              <a:r>
                <a:rPr lang="zh-CN" altLang="en-US" sz="1600" dirty="0" smtClean="0"/>
                <a:t>技术</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70" name="Group 69"/>
          <p:cNvGrpSpPr>
            <a:grpSpLocks/>
          </p:cNvGrpSpPr>
          <p:nvPr/>
        </p:nvGrpSpPr>
        <p:grpSpPr bwMode="auto">
          <a:xfrm>
            <a:off x="2786060" y="5072074"/>
            <a:ext cx="1620838" cy="1362075"/>
            <a:chOff x="1931" y="1008"/>
            <a:chExt cx="1021" cy="858"/>
          </a:xfrm>
        </p:grpSpPr>
        <p:sp>
          <p:nvSpPr>
            <p:cNvPr id="71" name="Oval 70"/>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72" name="Group 71"/>
            <p:cNvGrpSpPr>
              <a:grpSpLocks/>
            </p:cNvGrpSpPr>
            <p:nvPr/>
          </p:nvGrpSpPr>
          <p:grpSpPr bwMode="auto">
            <a:xfrm>
              <a:off x="2086" y="1027"/>
              <a:ext cx="680" cy="839"/>
              <a:chOff x="3975" y="1593"/>
              <a:chExt cx="931" cy="1154"/>
            </a:xfrm>
          </p:grpSpPr>
          <p:pic>
            <p:nvPicPr>
              <p:cNvPr id="85" name="Picture 72"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86" name="Oval 73"/>
              <p:cNvSpPr>
                <a:spLocks noChangeArrowheads="1"/>
              </p:cNvSpPr>
              <p:nvPr/>
            </p:nvSpPr>
            <p:spPr bwMode="gray">
              <a:xfrm>
                <a:off x="3975" y="1593"/>
                <a:ext cx="931" cy="937"/>
              </a:xfrm>
              <a:prstGeom prst="ellipse">
                <a:avLst/>
              </a:prstGeom>
              <a:solidFill>
                <a:srgbClr val="4AB1E4">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87" name="Picture 74"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88" name="Group 75"/>
              <p:cNvGrpSpPr>
                <a:grpSpLocks/>
              </p:cNvGrpSpPr>
              <p:nvPr/>
            </p:nvGrpSpPr>
            <p:grpSpPr bwMode="auto">
              <a:xfrm rot="-3733502" flipH="1" flipV="1">
                <a:off x="4251" y="2240"/>
                <a:ext cx="822" cy="191"/>
                <a:chOff x="2526" y="1060"/>
                <a:chExt cx="896" cy="236"/>
              </a:xfrm>
            </p:grpSpPr>
            <p:grpSp>
              <p:nvGrpSpPr>
                <p:cNvPr id="89" name="Group 76"/>
                <p:cNvGrpSpPr>
                  <a:grpSpLocks/>
                </p:cNvGrpSpPr>
                <p:nvPr/>
              </p:nvGrpSpPr>
              <p:grpSpPr bwMode="auto">
                <a:xfrm>
                  <a:off x="2526" y="1060"/>
                  <a:ext cx="742" cy="186"/>
                  <a:chOff x="1565" y="2568"/>
                  <a:chExt cx="1118" cy="279"/>
                </a:xfrm>
              </p:grpSpPr>
              <p:sp>
                <p:nvSpPr>
                  <p:cNvPr id="95"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6"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7"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8"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90" name="Group 81"/>
                <p:cNvGrpSpPr>
                  <a:grpSpLocks/>
                </p:cNvGrpSpPr>
                <p:nvPr/>
              </p:nvGrpSpPr>
              <p:grpSpPr bwMode="auto">
                <a:xfrm rot="1353540">
                  <a:off x="2680" y="1110"/>
                  <a:ext cx="742" cy="186"/>
                  <a:chOff x="1565" y="2568"/>
                  <a:chExt cx="1118" cy="279"/>
                </a:xfrm>
              </p:grpSpPr>
              <p:sp>
                <p:nvSpPr>
                  <p:cNvPr id="91"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2"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3"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4"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73" name="Group 86"/>
            <p:cNvGrpSpPr>
              <a:grpSpLocks/>
            </p:cNvGrpSpPr>
            <p:nvPr/>
          </p:nvGrpSpPr>
          <p:grpSpPr bwMode="auto">
            <a:xfrm rot="-3733502" flipH="1" flipV="1">
              <a:off x="2362" y="1506"/>
              <a:ext cx="529" cy="122"/>
              <a:chOff x="2526" y="1060"/>
              <a:chExt cx="896" cy="236"/>
            </a:xfrm>
          </p:grpSpPr>
          <p:grpSp>
            <p:nvGrpSpPr>
              <p:cNvPr id="75" name="Group 87"/>
              <p:cNvGrpSpPr>
                <a:grpSpLocks/>
              </p:cNvGrpSpPr>
              <p:nvPr/>
            </p:nvGrpSpPr>
            <p:grpSpPr bwMode="auto">
              <a:xfrm>
                <a:off x="2526" y="1060"/>
                <a:ext cx="742" cy="186"/>
                <a:chOff x="1565" y="2568"/>
                <a:chExt cx="1118" cy="279"/>
              </a:xfrm>
            </p:grpSpPr>
            <p:sp>
              <p:nvSpPr>
                <p:cNvPr id="81"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2"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3"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4"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76" name="Group 92"/>
              <p:cNvGrpSpPr>
                <a:grpSpLocks/>
              </p:cNvGrpSpPr>
              <p:nvPr/>
            </p:nvGrpSpPr>
            <p:grpSpPr bwMode="auto">
              <a:xfrm rot="1353540">
                <a:off x="2680" y="1110"/>
                <a:ext cx="742" cy="186"/>
                <a:chOff x="1565" y="2568"/>
                <a:chExt cx="1118" cy="279"/>
              </a:xfrm>
            </p:grpSpPr>
            <p:sp>
              <p:nvSpPr>
                <p:cNvPr id="77"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8"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0"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74" name="Rectangle 97"/>
            <p:cNvSpPr>
              <a:spLocks noChangeArrowheads="1"/>
            </p:cNvSpPr>
            <p:nvPr/>
          </p:nvSpPr>
          <p:spPr bwMode="gray">
            <a:xfrm>
              <a:off x="1931" y="1143"/>
              <a:ext cx="1021" cy="523"/>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中国邮政</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a:t>
              </a:r>
              <a:r>
                <a:rPr lang="zh-CN" altLang="en-US" sz="1600" dirty="0" smtClean="0"/>
                <a:t>非</a:t>
              </a:r>
              <a:r>
                <a:rPr lang="zh-CN" altLang="en-US" sz="1600" dirty="0" smtClean="0"/>
                <a:t>给据</a:t>
              </a:r>
              <a:r>
                <a:rPr lang="zh-CN" altLang="en-US" sz="1600" dirty="0" smtClean="0"/>
                <a:t>邮件”</a:t>
              </a:r>
              <a:endParaRPr lang="en-US" altLang="zh-CN" sz="1600" dirty="0" smtClean="0"/>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全程</a:t>
              </a:r>
              <a:r>
                <a:rPr lang="zh-CN" altLang="en-US" sz="1600" dirty="0" smtClean="0"/>
                <a:t>时限跟踪</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99" name="Group 98"/>
          <p:cNvGrpSpPr>
            <a:grpSpLocks/>
          </p:cNvGrpSpPr>
          <p:nvPr/>
        </p:nvGrpSpPr>
        <p:grpSpPr bwMode="auto">
          <a:xfrm>
            <a:off x="5000625" y="3886200"/>
            <a:ext cx="1174750" cy="1362075"/>
            <a:chOff x="2046" y="1008"/>
            <a:chExt cx="740" cy="858"/>
          </a:xfrm>
        </p:grpSpPr>
        <p:sp>
          <p:nvSpPr>
            <p:cNvPr id="100" name="Oval 99"/>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01" name="Group 100"/>
            <p:cNvGrpSpPr>
              <a:grpSpLocks/>
            </p:cNvGrpSpPr>
            <p:nvPr/>
          </p:nvGrpSpPr>
          <p:grpSpPr bwMode="auto">
            <a:xfrm>
              <a:off x="2086" y="1027"/>
              <a:ext cx="680" cy="839"/>
              <a:chOff x="3975" y="1593"/>
              <a:chExt cx="931" cy="1154"/>
            </a:xfrm>
          </p:grpSpPr>
          <p:pic>
            <p:nvPicPr>
              <p:cNvPr id="114" name="Picture 101"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15" name="Oval 102"/>
              <p:cNvSpPr>
                <a:spLocks noChangeArrowheads="1"/>
              </p:cNvSpPr>
              <p:nvPr/>
            </p:nvSpPr>
            <p:spPr bwMode="gray">
              <a:xfrm>
                <a:off x="3975" y="1593"/>
                <a:ext cx="931" cy="937"/>
              </a:xfrm>
              <a:prstGeom prst="ellipse">
                <a:avLst/>
              </a:prstGeom>
              <a:solidFill>
                <a:srgbClr val="DDDDDD">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16" name="Picture 103"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17" name="Group 104"/>
              <p:cNvGrpSpPr>
                <a:grpSpLocks/>
              </p:cNvGrpSpPr>
              <p:nvPr/>
            </p:nvGrpSpPr>
            <p:grpSpPr bwMode="auto">
              <a:xfrm rot="-3733502" flipH="1" flipV="1">
                <a:off x="4251" y="2240"/>
                <a:ext cx="822" cy="191"/>
                <a:chOff x="2526" y="1060"/>
                <a:chExt cx="896" cy="236"/>
              </a:xfrm>
            </p:grpSpPr>
            <p:grpSp>
              <p:nvGrpSpPr>
                <p:cNvPr id="118" name="Group 105"/>
                <p:cNvGrpSpPr>
                  <a:grpSpLocks/>
                </p:cNvGrpSpPr>
                <p:nvPr/>
              </p:nvGrpSpPr>
              <p:grpSpPr bwMode="auto">
                <a:xfrm>
                  <a:off x="2526" y="1060"/>
                  <a:ext cx="742" cy="186"/>
                  <a:chOff x="1565" y="2568"/>
                  <a:chExt cx="1118" cy="279"/>
                </a:xfrm>
              </p:grpSpPr>
              <p:sp>
                <p:nvSpPr>
                  <p:cNvPr id="124" name="AutoShape 10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5" name="AutoShape 10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AutoShape 10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7" name="AutoShape 10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19" name="Group 110"/>
                <p:cNvGrpSpPr>
                  <a:grpSpLocks/>
                </p:cNvGrpSpPr>
                <p:nvPr/>
              </p:nvGrpSpPr>
              <p:grpSpPr bwMode="auto">
                <a:xfrm rot="1353540">
                  <a:off x="2680" y="1110"/>
                  <a:ext cx="742" cy="186"/>
                  <a:chOff x="1565" y="2568"/>
                  <a:chExt cx="1118" cy="279"/>
                </a:xfrm>
              </p:grpSpPr>
              <p:sp>
                <p:nvSpPr>
                  <p:cNvPr id="120" name="AutoShape 11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AutoShape 11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2" name="AutoShape 11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3" name="AutoShape 11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102" name="Group 115"/>
            <p:cNvGrpSpPr>
              <a:grpSpLocks/>
            </p:cNvGrpSpPr>
            <p:nvPr/>
          </p:nvGrpSpPr>
          <p:grpSpPr bwMode="auto">
            <a:xfrm rot="-3733502" flipH="1" flipV="1">
              <a:off x="2362" y="1506"/>
              <a:ext cx="529" cy="122"/>
              <a:chOff x="2526" y="1060"/>
              <a:chExt cx="896" cy="236"/>
            </a:xfrm>
          </p:grpSpPr>
          <p:grpSp>
            <p:nvGrpSpPr>
              <p:cNvPr id="104" name="Group 116"/>
              <p:cNvGrpSpPr>
                <a:grpSpLocks/>
              </p:cNvGrpSpPr>
              <p:nvPr/>
            </p:nvGrpSpPr>
            <p:grpSpPr bwMode="auto">
              <a:xfrm>
                <a:off x="2526" y="1060"/>
                <a:ext cx="742" cy="186"/>
                <a:chOff x="1565" y="2568"/>
                <a:chExt cx="1118" cy="279"/>
              </a:xfrm>
            </p:grpSpPr>
            <p:sp>
              <p:nvSpPr>
                <p:cNvPr id="110" name="AutoShape 117"/>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AutoShape 118"/>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2" name="AutoShape 119"/>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3" name="AutoShape 120"/>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5" name="Group 121"/>
              <p:cNvGrpSpPr>
                <a:grpSpLocks/>
              </p:cNvGrpSpPr>
              <p:nvPr/>
            </p:nvGrpSpPr>
            <p:grpSpPr bwMode="auto">
              <a:xfrm rot="1353540">
                <a:off x="2680" y="1110"/>
                <a:ext cx="742" cy="186"/>
                <a:chOff x="1565" y="2568"/>
                <a:chExt cx="1118" cy="279"/>
              </a:xfrm>
            </p:grpSpPr>
            <p:sp>
              <p:nvSpPr>
                <p:cNvPr id="106" name="AutoShape 122"/>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7" name="AutoShape 123"/>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8" name="AutoShape 124"/>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9" name="AutoShape 125"/>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103" name="Rectangle 126"/>
            <p:cNvSpPr>
              <a:spLocks noChangeArrowheads="1"/>
            </p:cNvSpPr>
            <p:nvPr/>
          </p:nvSpPr>
          <p:spPr bwMode="gray">
            <a:xfrm>
              <a:off x="2046" y="1125"/>
              <a:ext cx="720" cy="523"/>
            </a:xfrm>
            <a:prstGeom prst="rect">
              <a:avLst/>
            </a:prstGeom>
            <a:noFill/>
            <a:ln w="9525" algn="ctr">
              <a:noFill/>
              <a:miter lim="800000"/>
              <a:headEnd/>
              <a:tailEnd/>
            </a:ln>
            <a:effectLst/>
          </p:spPr>
          <p:txBody>
            <a:bodyPr wrap="squar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smtClean="0"/>
                <a:t>UPS</a:t>
              </a: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dirty="0" smtClean="0"/>
                <a:t>包裹</a:t>
              </a:r>
              <a:r>
                <a:rPr lang="zh-CN" altLang="en-US" sz="1600" dirty="0" smtClean="0"/>
                <a:t>追踪业务</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128" name="Group 127"/>
          <p:cNvGrpSpPr>
            <a:grpSpLocks/>
          </p:cNvGrpSpPr>
          <p:nvPr/>
        </p:nvGrpSpPr>
        <p:grpSpPr bwMode="auto">
          <a:xfrm>
            <a:off x="5022850" y="1724025"/>
            <a:ext cx="1146175" cy="1362075"/>
            <a:chOff x="2064" y="1008"/>
            <a:chExt cx="722" cy="858"/>
          </a:xfrm>
        </p:grpSpPr>
        <p:sp>
          <p:nvSpPr>
            <p:cNvPr id="129" name="Oval 128"/>
            <p:cNvSpPr>
              <a:spLocks noChangeArrowheads="1"/>
            </p:cNvSpPr>
            <p:nvPr/>
          </p:nvSpPr>
          <p:spPr bwMode="gray">
            <a:xfrm>
              <a:off x="2064" y="1008"/>
              <a:ext cx="722" cy="727"/>
            </a:xfrm>
            <a:prstGeom prst="ellipse">
              <a:avLst/>
            </a:prstGeom>
            <a:solidFill>
              <a:srgbClr val="EAEAEA">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30" name="Group 129"/>
            <p:cNvGrpSpPr>
              <a:grpSpLocks/>
            </p:cNvGrpSpPr>
            <p:nvPr/>
          </p:nvGrpSpPr>
          <p:grpSpPr bwMode="auto">
            <a:xfrm>
              <a:off x="2086" y="1027"/>
              <a:ext cx="680" cy="839"/>
              <a:chOff x="3975" y="1593"/>
              <a:chExt cx="931" cy="1154"/>
            </a:xfrm>
          </p:grpSpPr>
          <p:pic>
            <p:nvPicPr>
              <p:cNvPr id="143" name="Picture 130" descr="circuler_1"/>
              <p:cNvPicPr>
                <a:picLocks noChangeAspect="1" noChangeArrowheads="1"/>
              </p:cNvPicPr>
              <p:nvPr/>
            </p:nvPicPr>
            <p:blipFill>
              <a:blip r:embed="rId2" cstate="print"/>
              <a:srcRect/>
              <a:stretch>
                <a:fillRect/>
              </a:stretch>
            </p:blipFill>
            <p:spPr bwMode="gray">
              <a:xfrm>
                <a:off x="3975" y="1593"/>
                <a:ext cx="925" cy="935"/>
              </a:xfrm>
              <a:prstGeom prst="rect">
                <a:avLst/>
              </a:prstGeom>
              <a:noFill/>
            </p:spPr>
          </p:pic>
          <p:sp>
            <p:nvSpPr>
              <p:cNvPr id="144" name="Oval 131"/>
              <p:cNvSpPr>
                <a:spLocks noChangeArrowheads="1"/>
              </p:cNvSpPr>
              <p:nvPr/>
            </p:nvSpPr>
            <p:spPr bwMode="gray">
              <a:xfrm>
                <a:off x="3975" y="1593"/>
                <a:ext cx="931" cy="937"/>
              </a:xfrm>
              <a:prstGeom prst="ellipse">
                <a:avLst/>
              </a:prstGeom>
              <a:solidFill>
                <a:srgbClr val="5BBE4E">
                  <a:alpha val="50000"/>
                </a:srgbClr>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45" name="Picture 132" descr="light_shadow1"/>
              <p:cNvPicPr>
                <a:picLocks noChangeAspect="1" noChangeArrowheads="1"/>
              </p:cNvPicPr>
              <p:nvPr/>
            </p:nvPicPr>
            <p:blipFill>
              <a:blip r:embed="rId3" cstate="print"/>
              <a:srcRect t="14285"/>
              <a:stretch>
                <a:fillRect/>
              </a:stretch>
            </p:blipFill>
            <p:spPr bwMode="gray">
              <a:xfrm>
                <a:off x="3984" y="1632"/>
                <a:ext cx="682" cy="585"/>
              </a:xfrm>
              <a:prstGeom prst="rect">
                <a:avLst/>
              </a:prstGeom>
              <a:noFill/>
            </p:spPr>
          </p:pic>
          <p:grpSp>
            <p:nvGrpSpPr>
              <p:cNvPr id="146" name="Group 133"/>
              <p:cNvGrpSpPr>
                <a:grpSpLocks/>
              </p:cNvGrpSpPr>
              <p:nvPr/>
            </p:nvGrpSpPr>
            <p:grpSpPr bwMode="auto">
              <a:xfrm rot="-3733502" flipH="1" flipV="1">
                <a:off x="4251" y="2240"/>
                <a:ext cx="822" cy="191"/>
                <a:chOff x="2526" y="1060"/>
                <a:chExt cx="896" cy="236"/>
              </a:xfrm>
            </p:grpSpPr>
            <p:grpSp>
              <p:nvGrpSpPr>
                <p:cNvPr id="147" name="Group 134"/>
                <p:cNvGrpSpPr>
                  <a:grpSpLocks/>
                </p:cNvGrpSpPr>
                <p:nvPr/>
              </p:nvGrpSpPr>
              <p:grpSpPr bwMode="auto">
                <a:xfrm>
                  <a:off x="2526" y="1060"/>
                  <a:ext cx="742" cy="186"/>
                  <a:chOff x="1565" y="2568"/>
                  <a:chExt cx="1118" cy="279"/>
                </a:xfrm>
              </p:grpSpPr>
              <p:sp>
                <p:nvSpPr>
                  <p:cNvPr id="153"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4"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5"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6"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48" name="Group 139"/>
                <p:cNvGrpSpPr>
                  <a:grpSpLocks/>
                </p:cNvGrpSpPr>
                <p:nvPr/>
              </p:nvGrpSpPr>
              <p:grpSpPr bwMode="auto">
                <a:xfrm rot="1353540">
                  <a:off x="2680" y="1110"/>
                  <a:ext cx="742" cy="186"/>
                  <a:chOff x="1565" y="2568"/>
                  <a:chExt cx="1118" cy="279"/>
                </a:xfrm>
              </p:grpSpPr>
              <p:sp>
                <p:nvSpPr>
                  <p:cNvPr id="149"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0"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1"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52"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grpSp>
        <p:grpSp>
          <p:nvGrpSpPr>
            <p:cNvPr id="131" name="Group 144"/>
            <p:cNvGrpSpPr>
              <a:grpSpLocks/>
            </p:cNvGrpSpPr>
            <p:nvPr/>
          </p:nvGrpSpPr>
          <p:grpSpPr bwMode="auto">
            <a:xfrm rot="-3733502" flipH="1" flipV="1">
              <a:off x="2362" y="1506"/>
              <a:ext cx="529" cy="122"/>
              <a:chOff x="2526" y="1060"/>
              <a:chExt cx="896" cy="236"/>
            </a:xfrm>
          </p:grpSpPr>
          <p:grpSp>
            <p:nvGrpSpPr>
              <p:cNvPr id="133" name="Group 145"/>
              <p:cNvGrpSpPr>
                <a:grpSpLocks/>
              </p:cNvGrpSpPr>
              <p:nvPr/>
            </p:nvGrpSpPr>
            <p:grpSpPr bwMode="auto">
              <a:xfrm>
                <a:off x="2526" y="1060"/>
                <a:ext cx="742" cy="186"/>
                <a:chOff x="1565" y="2568"/>
                <a:chExt cx="1118" cy="279"/>
              </a:xfrm>
            </p:grpSpPr>
            <p:sp>
              <p:nvSpPr>
                <p:cNvPr id="139"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0"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1"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2"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34" name="Group 150"/>
              <p:cNvGrpSpPr>
                <a:grpSpLocks/>
              </p:cNvGrpSpPr>
              <p:nvPr/>
            </p:nvGrpSpPr>
            <p:grpSpPr bwMode="auto">
              <a:xfrm rot="1353540">
                <a:off x="2680" y="1110"/>
                <a:ext cx="742" cy="186"/>
                <a:chOff x="1565" y="2568"/>
                <a:chExt cx="1118" cy="279"/>
              </a:xfrm>
            </p:grpSpPr>
            <p:sp>
              <p:nvSpPr>
                <p:cNvPr id="135"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6"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7"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8"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132" name="Rectangle 155"/>
            <p:cNvSpPr>
              <a:spLocks noChangeArrowheads="1"/>
            </p:cNvSpPr>
            <p:nvPr/>
          </p:nvSpPr>
          <p:spPr bwMode="gray">
            <a:xfrm>
              <a:off x="2140" y="1137"/>
              <a:ext cx="637" cy="523"/>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ea typeface="宋体" pitchFamily="2" charset="-122"/>
                </a:rPr>
                <a:t>中国移动</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600" b="1" kern="0" dirty="0" smtClean="0">
                  <a:solidFill>
                    <a:srgbClr val="000000"/>
                  </a:solidFill>
                  <a:ea typeface="宋体" pitchFamily="2" charset="-122"/>
                </a:rPr>
                <a:t>E</a:t>
              </a:r>
              <a:r>
                <a:rPr lang="zh-CN" altLang="en-US" sz="1600" b="1" kern="0" dirty="0" smtClean="0">
                  <a:solidFill>
                    <a:srgbClr val="000000"/>
                  </a:solidFill>
                  <a:ea typeface="宋体" pitchFamily="2" charset="-122"/>
                </a:rPr>
                <a:t>物流</a:t>
              </a:r>
              <a:endParaRPr lang="en-US" altLang="zh-CN" sz="1600" b="1" kern="0" dirty="0" smtClean="0">
                <a:solidFill>
                  <a:srgbClr val="000000"/>
                </a:solidFill>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kern="0" dirty="0" smtClean="0">
                  <a:solidFill>
                    <a:srgbClr val="000000"/>
                  </a:solidFill>
                  <a:ea typeface="宋体" pitchFamily="2" charset="-122"/>
                </a:rPr>
                <a:t>系统</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grpSp>
      <p:grpSp>
        <p:nvGrpSpPr>
          <p:cNvPr id="157" name="Group 156"/>
          <p:cNvGrpSpPr>
            <a:grpSpLocks/>
          </p:cNvGrpSpPr>
          <p:nvPr/>
        </p:nvGrpSpPr>
        <p:grpSpPr bwMode="auto">
          <a:xfrm rot="4976862" flipH="1">
            <a:off x="4324350" y="3517900"/>
            <a:ext cx="673100" cy="647700"/>
            <a:chOff x="1944" y="1111"/>
            <a:chExt cx="204" cy="196"/>
          </a:xfrm>
        </p:grpSpPr>
        <p:pic>
          <p:nvPicPr>
            <p:cNvPr id="158" name="Picture 157" descr="circuler_1"/>
            <p:cNvPicPr>
              <a:picLocks noChangeAspect="1" noChangeArrowheads="1"/>
            </p:cNvPicPr>
            <p:nvPr/>
          </p:nvPicPr>
          <p:blipFill>
            <a:blip r:embed="rId4" cstate="print"/>
            <a:srcRect/>
            <a:stretch>
              <a:fillRect/>
            </a:stretch>
          </p:blipFill>
          <p:spPr bwMode="gray">
            <a:xfrm flipH="1">
              <a:off x="1961" y="1124"/>
              <a:ext cx="174" cy="172"/>
            </a:xfrm>
            <a:prstGeom prst="rect">
              <a:avLst/>
            </a:prstGeom>
            <a:noFill/>
          </p:spPr>
        </p:pic>
        <p:sp>
          <p:nvSpPr>
            <p:cNvPr id="159" name="Oval 158"/>
            <p:cNvSpPr>
              <a:spLocks noChangeArrowheads="1"/>
            </p:cNvSpPr>
            <p:nvPr/>
          </p:nvSpPr>
          <p:spPr bwMode="gray">
            <a:xfrm flipH="1">
              <a:off x="1962" y="1124"/>
              <a:ext cx="173" cy="172"/>
            </a:xfrm>
            <a:prstGeom prst="ellipse">
              <a:avLst/>
            </a:prstGeom>
            <a:gradFill rotWithShape="1">
              <a:gsLst>
                <a:gs pos="0">
                  <a:srgbClr val="DDDDDD">
                    <a:gamma/>
                    <a:shade val="46275"/>
                    <a:invGamma/>
                  </a:srgbClr>
                </a:gs>
                <a:gs pos="50000">
                  <a:srgbClr val="DDDDDD">
                    <a:alpha val="50000"/>
                  </a:srgbClr>
                </a:gs>
                <a:gs pos="100000">
                  <a:srgbClr val="DDDDDD">
                    <a:gamma/>
                    <a:shade val="46275"/>
                    <a:invGamma/>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60" name="Group 159"/>
            <p:cNvGrpSpPr>
              <a:grpSpLocks/>
            </p:cNvGrpSpPr>
            <p:nvPr/>
          </p:nvGrpSpPr>
          <p:grpSpPr bwMode="auto">
            <a:xfrm rot="1297425" flipV="1">
              <a:off x="1964" y="1253"/>
              <a:ext cx="149" cy="36"/>
              <a:chOff x="2526" y="1060"/>
              <a:chExt cx="896" cy="236"/>
            </a:xfrm>
          </p:grpSpPr>
          <p:grpSp>
            <p:nvGrpSpPr>
              <p:cNvPr id="163" name="Group 160"/>
              <p:cNvGrpSpPr>
                <a:grpSpLocks/>
              </p:cNvGrpSpPr>
              <p:nvPr/>
            </p:nvGrpSpPr>
            <p:grpSpPr bwMode="auto">
              <a:xfrm>
                <a:off x="2526" y="1060"/>
                <a:ext cx="742" cy="186"/>
                <a:chOff x="1565" y="2568"/>
                <a:chExt cx="1118" cy="279"/>
              </a:xfrm>
            </p:grpSpPr>
            <p:sp>
              <p:nvSpPr>
                <p:cNvPr id="169"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0"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1"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2"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64" name="Group 165"/>
              <p:cNvGrpSpPr>
                <a:grpSpLocks/>
              </p:cNvGrpSpPr>
              <p:nvPr/>
            </p:nvGrpSpPr>
            <p:grpSpPr bwMode="auto">
              <a:xfrm rot="1353540">
                <a:off x="2680" y="1110"/>
                <a:ext cx="742" cy="186"/>
                <a:chOff x="1565" y="2568"/>
                <a:chExt cx="1118" cy="279"/>
              </a:xfrm>
            </p:grpSpPr>
            <p:sp>
              <p:nvSpPr>
                <p:cNvPr id="165"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6"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7"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68"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161"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162" name="Picture 171" descr="light_shadow1"/>
            <p:cNvPicPr>
              <a:picLocks noChangeAspect="1" noChangeArrowheads="1"/>
            </p:cNvPicPr>
            <p:nvPr/>
          </p:nvPicPr>
          <p:blipFill>
            <a:blip r:embed="rId5" cstate="print"/>
            <a:srcRect t="23740"/>
            <a:stretch>
              <a:fillRect/>
            </a:stretch>
          </p:blipFill>
          <p:spPr bwMode="gray">
            <a:xfrm rot="2569845" flipH="1">
              <a:off x="2015" y="1139"/>
              <a:ext cx="129" cy="84"/>
            </a:xfrm>
            <a:prstGeom prst="rect">
              <a:avLst/>
            </a:prstGeom>
            <a:noFill/>
          </p:spPr>
        </p:pic>
      </p:grpSp>
      <p:sp>
        <p:nvSpPr>
          <p:cNvPr id="173" name="Rectangle 39"/>
          <p:cNvSpPr>
            <a:spLocks noChangeArrowheads="1"/>
          </p:cNvSpPr>
          <p:nvPr/>
        </p:nvSpPr>
        <p:spPr bwMode="gray">
          <a:xfrm>
            <a:off x="4357686" y="3558605"/>
            <a:ext cx="598241" cy="584775"/>
          </a:xfrm>
          <a:prstGeom prst="rect">
            <a:avLst/>
          </a:prstGeom>
          <a:noFill/>
          <a:ln w="9525" algn="ctr">
            <a:noFill/>
            <a:miter lim="800000"/>
            <a:headEnd/>
            <a:tailEnd/>
          </a:ln>
          <a:effectLst/>
        </p:spPr>
        <p:txBody>
          <a:bodyPr wrap="none">
            <a:spAutoFit/>
            <a:flatTx/>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ea typeface="宋体" pitchFamily="2" charset="-122"/>
              </a:rPr>
              <a:t>应用</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000000"/>
                </a:solidFill>
                <a:effectLst/>
                <a:uLnTx/>
                <a:uFillTx/>
                <a:ea typeface="宋体" pitchFamily="2" charset="-122"/>
              </a:rPr>
              <a:t>实例</a:t>
            </a:r>
            <a:endParaRPr kumimoji="0" lang="en-US" altLang="zh-CN" sz="1600" b="1" i="0" u="none" strike="noStrike" kern="0" cap="none" spc="0" normalizeH="0" baseline="0" noProof="0" dirty="0" smtClean="0">
              <a:ln>
                <a:noFill/>
              </a:ln>
              <a:solidFill>
                <a:srgbClr val="000000"/>
              </a:solidFill>
              <a:effectLst/>
              <a:uLnTx/>
              <a:uFillTx/>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9.3.1  </a:t>
            </a:r>
            <a:r>
              <a:rPr lang="zh-CN" altLang="en-US" dirty="0" smtClean="0"/>
              <a:t>发展智能快递存在的问题</a:t>
            </a:r>
            <a:endParaRPr lang="zh-CN" altLang="en-US" dirty="0"/>
          </a:p>
        </p:txBody>
      </p:sp>
      <p:graphicFrame>
        <p:nvGraphicFramePr>
          <p:cNvPr id="4" name="图示 3"/>
          <p:cNvGraphicFramePr/>
          <p:nvPr/>
        </p:nvGraphicFramePr>
        <p:xfrm>
          <a:off x="1357290" y="1428736"/>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9.3.2  </a:t>
            </a:r>
            <a:r>
              <a:rPr lang="zh-CN" altLang="en-US" dirty="0" smtClean="0"/>
              <a:t>对策建议</a:t>
            </a:r>
            <a:endParaRPr lang="zh-CN" altLang="en-US" dirty="0"/>
          </a:p>
        </p:txBody>
      </p:sp>
      <p:sp>
        <p:nvSpPr>
          <p:cNvPr id="3" name="内容占位符 2"/>
          <p:cNvSpPr>
            <a:spLocks noGrp="1"/>
          </p:cNvSpPr>
          <p:nvPr>
            <p:ph idx="1"/>
          </p:nvPr>
        </p:nvSpPr>
        <p:spPr/>
        <p:txBody>
          <a:bodyPr/>
          <a:lstStyle/>
          <a:p>
            <a:r>
              <a:rPr lang="zh-CN" altLang="en-US" dirty="0" smtClean="0"/>
              <a:t>为了发展智能快递，建议</a:t>
            </a:r>
            <a:r>
              <a:rPr lang="zh-CN" altLang="en-US" dirty="0" smtClean="0"/>
              <a:t>行业重视从以下</a:t>
            </a:r>
            <a:r>
              <a:rPr lang="en-US" dirty="0" smtClean="0"/>
              <a:t>4</a:t>
            </a:r>
            <a:r>
              <a:rPr lang="zh-CN" altLang="en-US" dirty="0" smtClean="0"/>
              <a:t>个方面着手改善</a:t>
            </a:r>
            <a:r>
              <a:rPr lang="en-US" dirty="0" smtClean="0"/>
              <a:t>:</a:t>
            </a:r>
          </a:p>
          <a:p>
            <a:endParaRPr lang="zh-CN" altLang="en-US" dirty="0" smtClean="0"/>
          </a:p>
          <a:p>
            <a:endParaRPr lang="zh-CN" altLang="en-US" dirty="0"/>
          </a:p>
        </p:txBody>
      </p:sp>
      <p:sp>
        <p:nvSpPr>
          <p:cNvPr id="5" name="Freeform 3"/>
          <p:cNvSpPr>
            <a:spLocks/>
          </p:cNvSpPr>
          <p:nvPr/>
        </p:nvSpPr>
        <p:spPr bwMode="gray">
          <a:xfrm flipH="1" flipV="1">
            <a:off x="571472" y="3214686"/>
            <a:ext cx="7607300" cy="1944688"/>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rotWithShape="1">
            <a:gsLst>
              <a:gs pos="0">
                <a:srgbClr val="B6D74D"/>
              </a:gs>
              <a:gs pos="100000">
                <a:srgbClr val="B6D74D">
                  <a:gamma/>
                  <a:shade val="46275"/>
                  <a:invGamma/>
                </a:srgbClr>
              </a:gs>
            </a:gsLst>
            <a:lin ang="5400000" scaled="1"/>
          </a:gradFill>
          <a:ln w="9525">
            <a:noFill/>
            <a:round/>
            <a:headEnd/>
            <a:tailEnd/>
          </a:ln>
          <a:effectLst>
            <a:outerShdw dist="35921" dir="2700000" algn="ctr" rotWithShape="0">
              <a:schemeClr val="bg2"/>
            </a:outerShdw>
          </a:effectLst>
        </p:spPr>
        <p:txBody>
          <a:bodyPr/>
          <a:lstStyle/>
          <a:p>
            <a:endParaRPr lang="zh-CN" altLang="en-US"/>
          </a:p>
        </p:txBody>
      </p:sp>
      <p:sp>
        <p:nvSpPr>
          <p:cNvPr id="6" name="Rectangle 5"/>
          <p:cNvSpPr>
            <a:spLocks noChangeArrowheads="1"/>
          </p:cNvSpPr>
          <p:nvPr/>
        </p:nvSpPr>
        <p:spPr bwMode="gray">
          <a:xfrm>
            <a:off x="777847" y="2439986"/>
            <a:ext cx="1643062"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7" name="Rectangle 6"/>
          <p:cNvSpPr>
            <a:spLocks noChangeArrowheads="1"/>
          </p:cNvSpPr>
          <p:nvPr/>
        </p:nvSpPr>
        <p:spPr bwMode="gray">
          <a:xfrm>
            <a:off x="2619347" y="2439986"/>
            <a:ext cx="1643062"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8" name="Rectangle 7"/>
          <p:cNvSpPr>
            <a:spLocks noChangeArrowheads="1"/>
          </p:cNvSpPr>
          <p:nvPr/>
        </p:nvSpPr>
        <p:spPr bwMode="gray">
          <a:xfrm>
            <a:off x="4449734" y="2439986"/>
            <a:ext cx="1643063"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9" name="Rectangle 8"/>
          <p:cNvSpPr>
            <a:spLocks noChangeArrowheads="1"/>
          </p:cNvSpPr>
          <p:nvPr/>
        </p:nvSpPr>
        <p:spPr bwMode="gray">
          <a:xfrm>
            <a:off x="6291234" y="2439986"/>
            <a:ext cx="1643063" cy="1639888"/>
          </a:xfrm>
          <a:prstGeom prst="rect">
            <a:avLst/>
          </a:prstGeom>
          <a:gradFill rotWithShape="1">
            <a:gsLst>
              <a:gs pos="0">
                <a:srgbClr val="DAE9FA">
                  <a:gamma/>
                  <a:tint val="0"/>
                  <a:invGamma/>
                </a:srgbClr>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lstStyle/>
          <a:p>
            <a:endParaRPr lang="zh-CN" altLang="en-US"/>
          </a:p>
        </p:txBody>
      </p:sp>
      <p:sp>
        <p:nvSpPr>
          <p:cNvPr id="11" name="Rectangle 11"/>
          <p:cNvSpPr>
            <a:spLocks noChangeArrowheads="1"/>
          </p:cNvSpPr>
          <p:nvPr/>
        </p:nvSpPr>
        <p:spPr bwMode="gray">
          <a:xfrm>
            <a:off x="5889597" y="4684711"/>
            <a:ext cx="2219325" cy="366713"/>
          </a:xfrm>
          <a:prstGeom prst="rect">
            <a:avLst/>
          </a:prstGeom>
          <a:noFill/>
          <a:ln w="9525" algn="ctr">
            <a:noFill/>
            <a:miter lim="800000"/>
            <a:headEnd/>
            <a:tailEnd/>
          </a:ln>
          <a:effectLst>
            <a:outerShdw dist="17961" dir="2700000" algn="ctr" rotWithShape="0">
              <a:srgbClr val="333333">
                <a:alpha val="50000"/>
              </a:srgbClr>
            </a:outerShdw>
          </a:effectLst>
        </p:spPr>
        <p:txBody>
          <a:bodyPr>
            <a:spAutoFit/>
          </a:bodyPr>
          <a:lstStyle/>
          <a:p>
            <a:pPr algn="r"/>
            <a:r>
              <a:rPr lang="zh-CN" altLang="en-US" i="1" dirty="0" smtClean="0">
                <a:solidFill>
                  <a:srgbClr val="F8F8F8"/>
                </a:solidFill>
                <a:ea typeface="宋体" pitchFamily="2" charset="-122"/>
              </a:rPr>
              <a:t>对策建议</a:t>
            </a:r>
            <a:endParaRPr lang="en-US" altLang="zh-CN" i="1" dirty="0">
              <a:solidFill>
                <a:srgbClr val="F8F8F8"/>
              </a:solidFill>
              <a:ea typeface="宋体" pitchFamily="2" charset="-122"/>
            </a:endParaRPr>
          </a:p>
        </p:txBody>
      </p:sp>
      <p:cxnSp>
        <p:nvCxnSpPr>
          <p:cNvPr id="12" name="AutoShape 15"/>
          <p:cNvCxnSpPr>
            <a:cxnSpLocks noChangeShapeType="1"/>
            <a:stCxn id="6" idx="2"/>
            <a:endCxn id="7" idx="2"/>
          </p:cNvCxnSpPr>
          <p:nvPr/>
        </p:nvCxnSpPr>
        <p:spPr bwMode="gray">
          <a:xfrm rot="16200000" flipH="1">
            <a:off x="2520128" y="3159918"/>
            <a:ext cx="1587" cy="1841500"/>
          </a:xfrm>
          <a:prstGeom prst="bentConnector3">
            <a:avLst>
              <a:gd name="adj1" fmla="val 14300000"/>
            </a:avLst>
          </a:prstGeom>
          <a:noFill/>
          <a:ln w="9525">
            <a:solidFill>
              <a:srgbClr val="EAEAEA"/>
            </a:solidFill>
            <a:miter lim="800000"/>
            <a:headEnd type="triangle" w="med" len="med"/>
            <a:tailEnd type="triangle" w="med" len="med"/>
          </a:ln>
          <a:effectLst/>
        </p:spPr>
      </p:cxnSp>
      <p:cxnSp>
        <p:nvCxnSpPr>
          <p:cNvPr id="13" name="AutoShape 16"/>
          <p:cNvCxnSpPr>
            <a:cxnSpLocks noChangeShapeType="1"/>
            <a:stCxn id="8" idx="2"/>
            <a:endCxn id="9" idx="2"/>
          </p:cNvCxnSpPr>
          <p:nvPr/>
        </p:nvCxnSpPr>
        <p:spPr bwMode="gray">
          <a:xfrm rot="16200000" flipH="1">
            <a:off x="6192015" y="3159918"/>
            <a:ext cx="1587" cy="1841500"/>
          </a:xfrm>
          <a:prstGeom prst="bentConnector3">
            <a:avLst>
              <a:gd name="adj1" fmla="val 14300000"/>
            </a:avLst>
          </a:prstGeom>
          <a:noFill/>
          <a:ln w="9525">
            <a:solidFill>
              <a:srgbClr val="EAEAEA"/>
            </a:solidFill>
            <a:miter lim="800000"/>
            <a:headEnd type="triangle" w="med" len="med"/>
            <a:tailEnd type="triangle" w="med" len="med"/>
          </a:ln>
          <a:effectLst/>
        </p:spPr>
      </p:cxnSp>
      <p:sp>
        <p:nvSpPr>
          <p:cNvPr id="18" name="Rectangle 21"/>
          <p:cNvSpPr>
            <a:spLocks noChangeArrowheads="1"/>
          </p:cNvSpPr>
          <p:nvPr/>
        </p:nvSpPr>
        <p:spPr bwMode="black">
          <a:xfrm>
            <a:off x="2711423" y="2628899"/>
            <a:ext cx="1431950" cy="923330"/>
          </a:xfrm>
          <a:prstGeom prst="rect">
            <a:avLst/>
          </a:prstGeom>
          <a:noFill/>
          <a:ln w="9525">
            <a:noFill/>
            <a:miter lim="800000"/>
            <a:headEnd/>
            <a:tailEnd/>
          </a:ln>
          <a:effectLst/>
        </p:spPr>
        <p:txBody>
          <a:bodyPr wrap="square">
            <a:spAutoFit/>
          </a:bodyPr>
          <a:lstStyle/>
          <a:p>
            <a:r>
              <a:rPr lang="en-US" altLang="zh-CN" b="1" dirty="0">
                <a:solidFill>
                  <a:schemeClr val="tx2"/>
                </a:solidFill>
                <a:ea typeface="宋体" pitchFamily="2" charset="-122"/>
              </a:rPr>
              <a:t>2</a:t>
            </a:r>
            <a:r>
              <a:rPr lang="en-US" altLang="zh-CN" b="1" dirty="0" smtClean="0">
                <a:solidFill>
                  <a:schemeClr val="tx2"/>
                </a:solidFill>
                <a:ea typeface="宋体" pitchFamily="2" charset="-122"/>
              </a:rPr>
              <a:t>.</a:t>
            </a:r>
            <a:r>
              <a:rPr lang="zh-CN" altLang="en-US" dirty="0" smtClean="0"/>
              <a:t>制定快递</a:t>
            </a:r>
            <a:r>
              <a:rPr lang="zh-CN" altLang="en-US" dirty="0" smtClean="0"/>
              <a:t>行业标准</a:t>
            </a:r>
            <a:r>
              <a:rPr lang="zh-CN" altLang="en-US" dirty="0" smtClean="0"/>
              <a:t>规范体系框架</a:t>
            </a:r>
            <a:endParaRPr lang="zh-CN" altLang="en-US" dirty="0"/>
          </a:p>
        </p:txBody>
      </p:sp>
      <p:sp>
        <p:nvSpPr>
          <p:cNvPr id="21" name="AutoShape 24"/>
          <p:cNvSpPr>
            <a:spLocks noChangeArrowheads="1"/>
          </p:cNvSpPr>
          <p:nvPr/>
        </p:nvSpPr>
        <p:spPr bwMode="gray">
          <a:xfrm rot="5400000">
            <a:off x="1492222" y="3729036"/>
            <a:ext cx="177800" cy="152400"/>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22" name="AutoShape 25"/>
          <p:cNvSpPr>
            <a:spLocks noChangeArrowheads="1"/>
          </p:cNvSpPr>
          <p:nvPr/>
        </p:nvSpPr>
        <p:spPr bwMode="gray">
          <a:xfrm rot="5400000">
            <a:off x="3309909" y="3729036"/>
            <a:ext cx="177800" cy="152400"/>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23" name="AutoShape 26"/>
          <p:cNvSpPr>
            <a:spLocks noChangeArrowheads="1"/>
          </p:cNvSpPr>
          <p:nvPr/>
        </p:nvSpPr>
        <p:spPr bwMode="gray">
          <a:xfrm rot="5400000">
            <a:off x="5214909" y="3729036"/>
            <a:ext cx="177800" cy="152400"/>
          </a:xfrm>
          <a:prstGeom prst="triangle">
            <a:avLst>
              <a:gd name="adj" fmla="val 50000"/>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24" name="Rectangle 27"/>
          <p:cNvSpPr>
            <a:spLocks noChangeArrowheads="1"/>
          </p:cNvSpPr>
          <p:nvPr/>
        </p:nvSpPr>
        <p:spPr bwMode="gray">
          <a:xfrm rot="5400000">
            <a:off x="7019897" y="3729036"/>
            <a:ext cx="177800" cy="152400"/>
          </a:xfrm>
          <a:prstGeom prst="rect">
            <a:avLst/>
          </a:prstGeom>
          <a:solidFill>
            <a:srgbClr val="FF3300"/>
          </a:solidFill>
          <a:ln w="9525">
            <a:noFill/>
            <a:miter lim="800000"/>
            <a:headEnd/>
            <a:tailEnd/>
          </a:ln>
          <a:effectLst>
            <a:outerShdw dist="35921" dir="2700000" algn="ctr" rotWithShape="0">
              <a:schemeClr val="bg2"/>
            </a:outerShdw>
          </a:effectLst>
        </p:spPr>
        <p:txBody>
          <a:bodyPr rot="10800000" vert="eaVert" wrap="none" anchor="ctr"/>
          <a:lstStyle/>
          <a:p>
            <a:pPr algn="ctr"/>
            <a:endParaRPr lang="zh-CN" altLang="zh-CN">
              <a:effectLst>
                <a:outerShdw blurRad="38100" dist="38100" dir="2700000" algn="tl">
                  <a:srgbClr val="FFFFFF"/>
                </a:outerShdw>
              </a:effectLst>
            </a:endParaRPr>
          </a:p>
        </p:txBody>
      </p:sp>
      <p:sp>
        <p:nvSpPr>
          <p:cNvPr id="26" name="Rectangle 21"/>
          <p:cNvSpPr>
            <a:spLocks noChangeArrowheads="1"/>
          </p:cNvSpPr>
          <p:nvPr/>
        </p:nvSpPr>
        <p:spPr bwMode="black">
          <a:xfrm>
            <a:off x="857224" y="2643182"/>
            <a:ext cx="1431950" cy="923330"/>
          </a:xfrm>
          <a:prstGeom prst="rect">
            <a:avLst/>
          </a:prstGeom>
          <a:noFill/>
          <a:ln w="9525">
            <a:noFill/>
            <a:miter lim="800000"/>
            <a:headEnd/>
            <a:tailEnd/>
          </a:ln>
          <a:effectLst/>
        </p:spPr>
        <p:txBody>
          <a:bodyPr wrap="square">
            <a:spAutoFit/>
          </a:bodyPr>
          <a:lstStyle/>
          <a:p>
            <a:r>
              <a:rPr lang="en-US" altLang="zh-CN" b="1" dirty="0" smtClean="0">
                <a:solidFill>
                  <a:schemeClr val="tx2"/>
                </a:solidFill>
                <a:ea typeface="宋体" pitchFamily="2" charset="-122"/>
              </a:rPr>
              <a:t>1.</a:t>
            </a:r>
            <a:r>
              <a:rPr lang="zh-CN" altLang="en-US" dirty="0" smtClean="0"/>
              <a:t>改善企业结构，提升管理水平</a:t>
            </a:r>
            <a:endParaRPr lang="zh-CN" altLang="en-US" dirty="0"/>
          </a:p>
        </p:txBody>
      </p:sp>
      <p:sp>
        <p:nvSpPr>
          <p:cNvPr id="27" name="Rectangle 21"/>
          <p:cNvSpPr>
            <a:spLocks noChangeArrowheads="1"/>
          </p:cNvSpPr>
          <p:nvPr/>
        </p:nvSpPr>
        <p:spPr bwMode="black">
          <a:xfrm>
            <a:off x="4572000" y="2643182"/>
            <a:ext cx="1431950" cy="1200329"/>
          </a:xfrm>
          <a:prstGeom prst="rect">
            <a:avLst/>
          </a:prstGeom>
          <a:noFill/>
          <a:ln w="9525">
            <a:noFill/>
            <a:miter lim="800000"/>
            <a:headEnd/>
            <a:tailEnd/>
          </a:ln>
          <a:effectLst/>
        </p:spPr>
        <p:txBody>
          <a:bodyPr wrap="square">
            <a:spAutoFit/>
          </a:bodyPr>
          <a:lstStyle/>
          <a:p>
            <a:r>
              <a:rPr lang="en-US" altLang="zh-CN" b="1" dirty="0" smtClean="0">
                <a:solidFill>
                  <a:schemeClr val="tx2"/>
                </a:solidFill>
                <a:ea typeface="宋体" pitchFamily="2" charset="-122"/>
              </a:rPr>
              <a:t>3.</a:t>
            </a:r>
            <a:r>
              <a:rPr lang="zh-CN" altLang="en-US" dirty="0" smtClean="0"/>
              <a:t>建立快递行业服务质量监管与评估集成平台</a:t>
            </a:r>
            <a:endParaRPr lang="zh-CN" altLang="en-US" dirty="0"/>
          </a:p>
        </p:txBody>
      </p:sp>
      <p:sp>
        <p:nvSpPr>
          <p:cNvPr id="28" name="Rectangle 21"/>
          <p:cNvSpPr>
            <a:spLocks noChangeArrowheads="1"/>
          </p:cNvSpPr>
          <p:nvPr/>
        </p:nvSpPr>
        <p:spPr bwMode="black">
          <a:xfrm>
            <a:off x="6357950" y="2643182"/>
            <a:ext cx="1431950" cy="1200329"/>
          </a:xfrm>
          <a:prstGeom prst="rect">
            <a:avLst/>
          </a:prstGeom>
          <a:noFill/>
          <a:ln w="9525">
            <a:noFill/>
            <a:miter lim="800000"/>
            <a:headEnd/>
            <a:tailEnd/>
          </a:ln>
          <a:effectLst/>
        </p:spPr>
        <p:txBody>
          <a:bodyPr wrap="square">
            <a:spAutoFit/>
          </a:bodyPr>
          <a:lstStyle/>
          <a:p>
            <a:r>
              <a:rPr lang="en-US" altLang="zh-CN" b="1" dirty="0" smtClean="0">
                <a:solidFill>
                  <a:schemeClr val="tx2"/>
                </a:solidFill>
                <a:ea typeface="宋体" pitchFamily="2" charset="-122"/>
              </a:rPr>
              <a:t>4.</a:t>
            </a:r>
            <a:r>
              <a:rPr lang="zh-CN" altLang="en-US" dirty="0" smtClean="0"/>
              <a:t>完善相关法规体系，重视信息安全</a:t>
            </a:r>
            <a:endParaRPr lang="zh-CN" altLang="en-US" dirty="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9.4  </a:t>
            </a:r>
            <a:r>
              <a:rPr lang="zh-CN" altLang="en-US" dirty="0" smtClean="0"/>
              <a:t>案例分析</a:t>
            </a:r>
            <a:endParaRPr lang="zh-CN" altLang="en-US" dirty="0"/>
          </a:p>
        </p:txBody>
      </p:sp>
      <p:sp>
        <p:nvSpPr>
          <p:cNvPr id="3" name="内容占位符 2"/>
          <p:cNvSpPr>
            <a:spLocks noGrp="1"/>
          </p:cNvSpPr>
          <p:nvPr>
            <p:ph idx="1"/>
          </p:nvPr>
        </p:nvSpPr>
        <p:spPr/>
        <p:txBody>
          <a:bodyPr/>
          <a:lstStyle/>
          <a:p>
            <a:pPr>
              <a:buFont typeface="Wingdings" pitchFamily="2" charset="2"/>
              <a:buChar char="u"/>
            </a:pPr>
            <a:r>
              <a:rPr lang="zh-CN" altLang="en-US" sz="1800" dirty="0" smtClean="0">
                <a:latin typeface="宋体" pitchFamily="2" charset="-122"/>
                <a:ea typeface="宋体" pitchFamily="2" charset="-122"/>
              </a:rPr>
              <a:t>选取邮政</a:t>
            </a:r>
            <a:r>
              <a:rPr lang="en-US" sz="1800" dirty="0" smtClean="0">
                <a:latin typeface="宋体" pitchFamily="2" charset="-122"/>
                <a:ea typeface="宋体" pitchFamily="2" charset="-122"/>
              </a:rPr>
              <a:t>EMS</a:t>
            </a:r>
            <a:r>
              <a:rPr lang="zh-CN" altLang="en-US" sz="1800" dirty="0" smtClean="0">
                <a:latin typeface="宋体" pitchFamily="2" charset="-122"/>
                <a:ea typeface="宋体" pitchFamily="2" charset="-122"/>
              </a:rPr>
              <a:t>为研究</a:t>
            </a:r>
            <a:r>
              <a:rPr lang="zh-CN" altLang="en-US" sz="1800" dirty="0" smtClean="0">
                <a:latin typeface="宋体" pitchFamily="2" charset="-122"/>
                <a:ea typeface="宋体" pitchFamily="2" charset="-122"/>
              </a:rPr>
              <a:t>对象</a:t>
            </a:r>
            <a:endParaRPr lang="en-US" altLang="zh-CN" sz="1800" dirty="0" smtClean="0">
              <a:latin typeface="宋体" pitchFamily="2" charset="-122"/>
              <a:ea typeface="宋体" pitchFamily="2" charset="-122"/>
            </a:endParaRPr>
          </a:p>
          <a:p>
            <a:pPr>
              <a:buFont typeface="Wingdings" pitchFamily="2" charset="2"/>
              <a:buChar char="u"/>
            </a:pPr>
            <a:r>
              <a:rPr lang="zh-CN" altLang="en-US" sz="1800" dirty="0" smtClean="0">
                <a:latin typeface="宋体" pitchFamily="2" charset="-122"/>
                <a:ea typeface="宋体" pitchFamily="2" charset="-122"/>
              </a:rPr>
              <a:t>思路：首先</a:t>
            </a:r>
            <a:r>
              <a:rPr lang="zh-CN" altLang="en-US" sz="1800" dirty="0" smtClean="0">
                <a:latin typeface="宋体" pitchFamily="2" charset="-122"/>
                <a:ea typeface="宋体" pitchFamily="2" charset="-122"/>
              </a:rPr>
              <a:t>分析</a:t>
            </a:r>
            <a:r>
              <a:rPr lang="en-US" sz="1800" dirty="0" smtClean="0">
                <a:latin typeface="宋体" pitchFamily="2" charset="-122"/>
                <a:ea typeface="宋体" pitchFamily="2" charset="-122"/>
              </a:rPr>
              <a:t>EMS</a:t>
            </a:r>
            <a:r>
              <a:rPr lang="zh-CN" altLang="en-US" sz="1800" dirty="0" smtClean="0">
                <a:latin typeface="宋体" pitchFamily="2" charset="-122"/>
                <a:ea typeface="宋体" pitchFamily="2" charset="-122"/>
              </a:rPr>
              <a:t>业务、技术发展</a:t>
            </a:r>
            <a:r>
              <a:rPr lang="zh-CN" altLang="en-US" sz="1800" dirty="0" smtClean="0">
                <a:latin typeface="宋体" pitchFamily="2" charset="-122"/>
                <a:ea typeface="宋体" pitchFamily="2" charset="-122"/>
              </a:rPr>
              <a:t>现状</a:t>
            </a:r>
            <a:r>
              <a:rPr lang="zh-CN" altLang="en-US" sz="1800" dirty="0" smtClean="0">
                <a:latin typeface="宋体" pitchFamily="2" charset="-122"/>
                <a:ea typeface="宋体" pitchFamily="2" charset="-122"/>
              </a:rPr>
              <a:t>；</a:t>
            </a:r>
            <a:r>
              <a:rPr lang="zh-CN" altLang="en-US" sz="1800" dirty="0" smtClean="0">
                <a:latin typeface="宋体" pitchFamily="2" charset="-122"/>
                <a:ea typeface="宋体" pitchFamily="2" charset="-122"/>
              </a:rPr>
              <a:t>然后</a:t>
            </a:r>
            <a:r>
              <a:rPr lang="zh-CN" altLang="en-US" sz="1800" dirty="0" smtClean="0">
                <a:latin typeface="宋体" pitchFamily="2" charset="-122"/>
                <a:ea typeface="宋体" pitchFamily="2" charset="-122"/>
              </a:rPr>
              <a:t>针对</a:t>
            </a:r>
            <a:r>
              <a:rPr lang="en-US" sz="1800" dirty="0" smtClean="0">
                <a:latin typeface="宋体" pitchFamily="2" charset="-122"/>
                <a:ea typeface="宋体" pitchFamily="2" charset="-122"/>
              </a:rPr>
              <a:t>EMS</a:t>
            </a:r>
            <a:r>
              <a:rPr lang="zh-CN" altLang="en-US" sz="1800" dirty="0" smtClean="0">
                <a:latin typeface="宋体" pitchFamily="2" charset="-122"/>
                <a:ea typeface="宋体" pitchFamily="2" charset="-122"/>
              </a:rPr>
              <a:t>在作业环节存在的技术问题，提出</a:t>
            </a:r>
            <a:r>
              <a:rPr lang="en-US" sz="1800" dirty="0" smtClean="0">
                <a:latin typeface="宋体" pitchFamily="2" charset="-122"/>
                <a:ea typeface="宋体" pitchFamily="2" charset="-122"/>
              </a:rPr>
              <a:t>EMS</a:t>
            </a:r>
            <a:r>
              <a:rPr lang="zh-CN" altLang="en-US" sz="1800" dirty="0" smtClean="0">
                <a:latin typeface="宋体" pitchFamily="2" charset="-122"/>
                <a:ea typeface="宋体" pitchFamily="2" charset="-122"/>
              </a:rPr>
              <a:t>智能化发展</a:t>
            </a:r>
            <a:r>
              <a:rPr lang="zh-CN" altLang="en-US" sz="1800" dirty="0" smtClean="0">
                <a:latin typeface="宋体" pitchFamily="2" charset="-122"/>
                <a:ea typeface="宋体" pitchFamily="2" charset="-122"/>
              </a:rPr>
              <a:t>方案。</a:t>
            </a:r>
            <a:endParaRPr lang="en-US" altLang="zh-CN" sz="1800" dirty="0" smtClean="0">
              <a:latin typeface="宋体" pitchFamily="2" charset="-122"/>
              <a:ea typeface="宋体" pitchFamily="2" charset="-122"/>
            </a:endParaRPr>
          </a:p>
          <a:p>
            <a:pPr>
              <a:buFont typeface="Wingdings" pitchFamily="2" charset="2"/>
              <a:buChar char="u"/>
            </a:pPr>
            <a:endParaRPr lang="en-US" altLang="zh-CN" sz="1800" dirty="0" smtClean="0">
              <a:latin typeface="宋体" pitchFamily="2" charset="-122"/>
              <a:ea typeface="宋体" pitchFamily="2" charset="-122"/>
            </a:endParaRPr>
          </a:p>
          <a:p>
            <a:pPr>
              <a:buFont typeface="Wingdings" pitchFamily="2" charset="2"/>
              <a:buChar char="l"/>
            </a:pPr>
            <a:r>
              <a:rPr lang="en-US" altLang="zh-CN" dirty="0" smtClean="0">
                <a:latin typeface="+mn-ea"/>
              </a:rPr>
              <a:t>1.</a:t>
            </a:r>
            <a:r>
              <a:rPr lang="en-US" dirty="0" smtClean="0">
                <a:latin typeface="+mn-ea"/>
              </a:rPr>
              <a:t> EMS</a:t>
            </a:r>
            <a:r>
              <a:rPr lang="zh-CN" altLang="en-US" dirty="0" smtClean="0">
                <a:latin typeface="+mn-ea"/>
              </a:rPr>
              <a:t>简介</a:t>
            </a:r>
            <a:endParaRPr lang="en-US" altLang="zh-CN" dirty="0" smtClean="0">
              <a:latin typeface="+mn-ea"/>
            </a:endParaRPr>
          </a:p>
          <a:p>
            <a:pPr>
              <a:buFont typeface="Wingdings" pitchFamily="2" charset="2"/>
              <a:buChar char="Ø"/>
            </a:pPr>
            <a:r>
              <a:rPr lang="zh-CN" altLang="en-US" sz="1600" dirty="0" smtClean="0">
                <a:latin typeface="宋体" pitchFamily="2" charset="-122"/>
                <a:ea typeface="宋体" pitchFamily="2" charset="-122"/>
              </a:rPr>
              <a:t>邮政特快专递服务是由万国邮联管理下的国际邮件快递服务，是中国邮政提供的一种快递服务</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Font typeface="Wingdings" pitchFamily="2" charset="2"/>
              <a:buChar char="Ø"/>
            </a:pPr>
            <a:r>
              <a:rPr lang="en-US" altLang="zh-CN" sz="1600" dirty="0" smtClean="0">
                <a:latin typeface="宋体" pitchFamily="2" charset="-122"/>
                <a:ea typeface="宋体" pitchFamily="2" charset="-122"/>
              </a:rPr>
              <a:t>EMS</a:t>
            </a:r>
            <a:r>
              <a:rPr lang="zh-CN" altLang="en-US" sz="1600" dirty="0" smtClean="0">
                <a:latin typeface="宋体" pitchFamily="2" charset="-122"/>
                <a:ea typeface="宋体" pitchFamily="2" charset="-122"/>
              </a:rPr>
              <a:t>拥有首屈一指的航空和陆路运输网络、高效发达的邮件处理中心及领先的信息处理能力</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在物联网技术的影响下，</a:t>
            </a:r>
            <a:r>
              <a:rPr lang="en-US" sz="1600" dirty="0" smtClean="0">
                <a:latin typeface="宋体" pitchFamily="2" charset="-122"/>
                <a:ea typeface="宋体" pitchFamily="2" charset="-122"/>
              </a:rPr>
              <a:t>EMS</a:t>
            </a:r>
            <a:r>
              <a:rPr lang="zh-CN" altLang="en-US" sz="1600" dirty="0" smtClean="0">
                <a:latin typeface="宋体" pitchFamily="2" charset="-122"/>
                <a:ea typeface="宋体" pitchFamily="2" charset="-122"/>
              </a:rPr>
              <a:t>开始试验实施射频识别技术应用</a:t>
            </a:r>
            <a:r>
              <a:rPr lang="zh-CN" altLang="en-US" sz="1600" dirty="0" smtClean="0">
                <a:latin typeface="宋体" pitchFamily="2" charset="-122"/>
                <a:ea typeface="宋体" pitchFamily="2" charset="-122"/>
              </a:rPr>
              <a:t>，在试验阶段实现</a:t>
            </a:r>
            <a:r>
              <a:rPr lang="zh-CN" altLang="en-US" sz="1600" dirty="0" smtClean="0">
                <a:latin typeface="宋体" pitchFamily="2" charset="-122"/>
                <a:ea typeface="宋体" pitchFamily="2" charset="-122"/>
              </a:rPr>
              <a:t>了邮件的快速交接和自动分拣。</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a:buFont typeface="Wingdings" pitchFamily="2" charset="2"/>
              <a:buChar char="u"/>
            </a:pPr>
            <a:endParaRPr lang="zh-CN" altLang="en-US" sz="1600" dirty="0">
              <a:latin typeface="宋体" pitchFamily="2" charset="-122"/>
              <a:ea typeface="宋体" pitchFamily="2" charset="-122"/>
            </a:endParaRPr>
          </a:p>
        </p:txBody>
      </p:sp>
      <p:pic>
        <p:nvPicPr>
          <p:cNvPr id="4" name="图片 3" descr="OOOPIC_lvguang_2009040777e9aad558dd4bcc_副本.jpg"/>
          <p:cNvPicPr>
            <a:picLocks noChangeAspect="1"/>
          </p:cNvPicPr>
          <p:nvPr/>
        </p:nvPicPr>
        <p:blipFill>
          <a:blip r:embed="rId2"/>
          <a:stretch>
            <a:fillRect/>
          </a:stretch>
        </p:blipFill>
        <p:spPr>
          <a:xfrm>
            <a:off x="1571604" y="4786322"/>
            <a:ext cx="6215106" cy="1346606"/>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9.4  </a:t>
            </a:r>
            <a:r>
              <a:rPr lang="zh-CN" altLang="en-US" dirty="0" smtClean="0"/>
              <a:t>案例分析</a:t>
            </a:r>
            <a:endParaRPr lang="zh-CN" altLang="en-US" dirty="0"/>
          </a:p>
        </p:txBody>
      </p:sp>
      <p:sp>
        <p:nvSpPr>
          <p:cNvPr id="3" name="内容占位符 2"/>
          <p:cNvSpPr>
            <a:spLocks noGrp="1"/>
          </p:cNvSpPr>
          <p:nvPr>
            <p:ph idx="1"/>
          </p:nvPr>
        </p:nvSpPr>
        <p:spPr/>
        <p:txBody>
          <a:bodyPr/>
          <a:lstStyle/>
          <a:p>
            <a:pPr>
              <a:buFont typeface="Wingdings" pitchFamily="2" charset="2"/>
              <a:buChar char="l"/>
            </a:pPr>
            <a:r>
              <a:rPr lang="en-US" altLang="zh-CN" dirty="0" smtClean="0"/>
              <a:t>2.</a:t>
            </a:r>
            <a:r>
              <a:rPr lang="en-US" dirty="0" smtClean="0"/>
              <a:t> EMS</a:t>
            </a:r>
            <a:r>
              <a:rPr lang="zh-CN" altLang="en-US" dirty="0" smtClean="0"/>
              <a:t>的经营范围</a:t>
            </a:r>
          </a:p>
          <a:p>
            <a:pPr>
              <a:buFont typeface="Wingdings" pitchFamily="2" charset="2"/>
              <a:buChar char="l"/>
            </a:pPr>
            <a:endParaRPr lang="zh-CN" altLang="en-US" dirty="0"/>
          </a:p>
        </p:txBody>
      </p:sp>
      <p:graphicFrame>
        <p:nvGraphicFramePr>
          <p:cNvPr id="4" name="表格 3"/>
          <p:cNvGraphicFramePr>
            <a:graphicFrameLocks noGrp="1"/>
          </p:cNvGraphicFramePr>
          <p:nvPr/>
        </p:nvGraphicFramePr>
        <p:xfrm>
          <a:off x="1428728" y="1857365"/>
          <a:ext cx="6500858" cy="4300559"/>
        </p:xfrm>
        <a:graphic>
          <a:graphicData uri="http://schemas.openxmlformats.org/drawingml/2006/table">
            <a:tbl>
              <a:tblPr>
                <a:tableStyleId>{00A15C55-8517-42AA-B614-E9B94910E393}</a:tableStyleId>
              </a:tblPr>
              <a:tblGrid>
                <a:gridCol w="1596608"/>
                <a:gridCol w="4904250"/>
              </a:tblGrid>
              <a:tr h="215029">
                <a:tc>
                  <a:txBody>
                    <a:bodyPr/>
                    <a:lstStyle/>
                    <a:p>
                      <a:pPr indent="55880" algn="just">
                        <a:spcAft>
                          <a:spcPts val="0"/>
                        </a:spcAft>
                      </a:pPr>
                      <a:r>
                        <a:rPr lang="zh-CN" sz="1100" kern="100" dirty="0"/>
                        <a:t>业务种类</a:t>
                      </a:r>
                      <a:endParaRPr lang="zh-CN" sz="1100" kern="100" dirty="0">
                        <a:latin typeface="宋体" pitchFamily="2" charset="-122"/>
                        <a:ea typeface="宋体" pitchFamily="2" charset="-122"/>
                        <a:cs typeface="Times New Roman"/>
                      </a:endParaRPr>
                    </a:p>
                  </a:txBody>
                  <a:tcPr marL="68580" marR="68580" marT="0" marB="0"/>
                </a:tc>
                <a:tc>
                  <a:txBody>
                    <a:bodyPr/>
                    <a:lstStyle/>
                    <a:p>
                      <a:pPr indent="55880" algn="just">
                        <a:spcAft>
                          <a:spcPts val="0"/>
                        </a:spcAft>
                      </a:pPr>
                      <a:r>
                        <a:rPr lang="zh-CN" sz="1100" kern="100"/>
                        <a:t>业务描述</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国内特快专递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以高速度、高质量为用户传递国内紧急文件资料及物品</a:t>
                      </a:r>
                    </a:p>
                    <a:p>
                      <a:pPr algn="just">
                        <a:spcAft>
                          <a:spcPts val="0"/>
                        </a:spcAft>
                      </a:pPr>
                      <a:r>
                        <a:rPr lang="zh-CN" sz="1100" kern="100"/>
                        <a:t>目前，国内已有近</a:t>
                      </a:r>
                      <a:r>
                        <a:rPr lang="en-US" sz="1100" kern="100"/>
                        <a:t>2000</a:t>
                      </a:r>
                      <a:r>
                        <a:rPr lang="zh-CN" sz="1100" kern="100"/>
                        <a:t>个市、县开办了此项服务</a:t>
                      </a:r>
                      <a:endParaRPr lang="zh-CN" sz="1100" kern="100">
                        <a:latin typeface="宋体" pitchFamily="2" charset="-122"/>
                        <a:ea typeface="宋体" pitchFamily="2" charset="-122"/>
                        <a:cs typeface="Times New Roman"/>
                      </a:endParaRPr>
                    </a:p>
                  </a:txBody>
                  <a:tcPr marL="68580" marR="68580" marT="0" marB="0"/>
                </a:tc>
              </a:tr>
              <a:tr h="215029">
                <a:tc>
                  <a:txBody>
                    <a:bodyPr/>
                    <a:lstStyle/>
                    <a:p>
                      <a:pPr indent="55880" algn="just">
                        <a:spcAft>
                          <a:spcPts val="0"/>
                        </a:spcAft>
                      </a:pPr>
                      <a:r>
                        <a:rPr lang="zh-CN" sz="1100" kern="100"/>
                        <a:t>同城特快专递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同一个城市区域内互寄的特快专递邮件服务</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国内收件人付费</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邮寄国内特快专递时，寄件人不需要缴纳邮费，而由收件人支付的一种特殊服务</a:t>
                      </a:r>
                      <a:endParaRPr lang="zh-CN" sz="1100" kern="100">
                        <a:latin typeface="宋体" pitchFamily="2" charset="-122"/>
                        <a:ea typeface="宋体" pitchFamily="2" charset="-122"/>
                        <a:cs typeface="Times New Roman"/>
                      </a:endParaRPr>
                    </a:p>
                  </a:txBody>
                  <a:tcPr marL="68580" marR="68580" marT="0" marB="0"/>
                </a:tc>
              </a:tr>
              <a:tr h="645084">
                <a:tc>
                  <a:txBody>
                    <a:bodyPr/>
                    <a:lstStyle/>
                    <a:p>
                      <a:pPr indent="55880" algn="just">
                        <a:spcAft>
                          <a:spcPts val="0"/>
                        </a:spcAft>
                      </a:pPr>
                      <a:r>
                        <a:rPr lang="zh-CN" sz="1100" kern="100"/>
                        <a:t>经济快递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dirty="0"/>
                        <a:t>主要服务对象为批量交寄、价值相对较高、对安全、信息反馈和综合性价比要求较高的大宗客户，如网上购物、电视购物、电子通讯产品生产厂家或销售商等</a:t>
                      </a:r>
                      <a:endParaRPr lang="zh-CN" sz="1100" kern="100" dirty="0">
                        <a:latin typeface="宋体" pitchFamily="2" charset="-122"/>
                        <a:ea typeface="宋体" pitchFamily="2" charset="-122"/>
                        <a:cs typeface="Times New Roman"/>
                      </a:endParaRPr>
                    </a:p>
                  </a:txBody>
                  <a:tcPr marL="68580" marR="68580" marT="0" marB="0"/>
                </a:tc>
              </a:tr>
              <a:tr h="215029">
                <a:tc>
                  <a:txBody>
                    <a:bodyPr/>
                    <a:lstStyle/>
                    <a:p>
                      <a:pPr indent="55880" algn="just">
                        <a:spcAft>
                          <a:spcPts val="0"/>
                        </a:spcAft>
                      </a:pPr>
                      <a:r>
                        <a:rPr lang="zh-CN" sz="1100" kern="100"/>
                        <a:t>京津当日递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客户在上午</a:t>
                      </a:r>
                      <a:r>
                        <a:rPr lang="en-US" sz="1100" kern="100"/>
                        <a:t>11</a:t>
                      </a:r>
                      <a:r>
                        <a:rPr lang="zh-CN" sz="1100" kern="100"/>
                        <a:t>点前交寄，保证在当日</a:t>
                      </a:r>
                      <a:r>
                        <a:rPr lang="en-US" sz="1100" kern="100"/>
                        <a:t>18</a:t>
                      </a:r>
                      <a:r>
                        <a:rPr lang="zh-CN" sz="1100" kern="100"/>
                        <a:t>点前送达到收件人的限时递业务</a:t>
                      </a:r>
                      <a:endParaRPr lang="zh-CN" sz="1100" kern="100">
                        <a:latin typeface="宋体" pitchFamily="2" charset="-122"/>
                        <a:ea typeface="宋体" pitchFamily="2" charset="-122"/>
                        <a:cs typeface="Times New Roman"/>
                      </a:endParaRPr>
                    </a:p>
                  </a:txBody>
                  <a:tcPr marL="68580" marR="68580" marT="0" marB="0"/>
                </a:tc>
              </a:tr>
              <a:tr h="215029">
                <a:tc>
                  <a:txBody>
                    <a:bodyPr/>
                    <a:lstStyle/>
                    <a:p>
                      <a:pPr indent="55880" algn="just">
                        <a:spcAft>
                          <a:spcPts val="0"/>
                        </a:spcAft>
                      </a:pPr>
                      <a:r>
                        <a:rPr lang="zh-CN" sz="1100" kern="100"/>
                        <a:t>次晨达特快专递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包含“区域次晨达”和“跨区域次晨达”</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电子商务速递业务</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为从事电子商务交易的个人和企业量身定做的快递服务，包括一款新产品“</a:t>
                      </a:r>
                      <a:r>
                        <a:rPr lang="en-US" sz="1100" kern="100"/>
                        <a:t>e</a:t>
                      </a:r>
                      <a:r>
                        <a:rPr lang="zh-CN" sz="1100" kern="100"/>
                        <a:t>邮宝”业务以及整合推出网上“</a:t>
                      </a:r>
                      <a:r>
                        <a:rPr lang="en-US" sz="1100" kern="100"/>
                        <a:t>e-EMS</a:t>
                      </a:r>
                      <a:r>
                        <a:rPr lang="zh-CN" sz="1100" kern="100"/>
                        <a:t>”业务</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国际特快专递</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是各国（地区）邮政开办的一项特殊邮政业务</a:t>
                      </a:r>
                    </a:p>
                    <a:p>
                      <a:pPr algn="just">
                        <a:spcAft>
                          <a:spcPts val="0"/>
                        </a:spcAft>
                      </a:pPr>
                      <a:r>
                        <a:rPr lang="zh-CN" sz="1100" kern="100"/>
                        <a:t>该业务在各国（地区）邮政、海关、航空等部门均享有优先处理权</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中国速递国际快件</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是中国邮政与荷兰</a:t>
                      </a:r>
                      <a:r>
                        <a:rPr lang="en-US" sz="1100" kern="100"/>
                        <a:t>TNT</a:t>
                      </a:r>
                      <a:r>
                        <a:rPr lang="zh-CN" sz="1100" kern="100"/>
                        <a:t>邮政集团合作办理的一项国际快件业务，中速快件可通达</a:t>
                      </a:r>
                      <a:r>
                        <a:rPr lang="en-US" sz="1100" kern="100"/>
                        <a:t>200</a:t>
                      </a:r>
                      <a:r>
                        <a:rPr lang="zh-CN" sz="1100" kern="100"/>
                        <a:t>多个国家和地区，并在快件的重量和规格限制方面有较大的灵活性</a:t>
                      </a:r>
                      <a:endParaRPr lang="zh-CN" sz="1100" kern="100">
                        <a:latin typeface="宋体" pitchFamily="2" charset="-122"/>
                        <a:ea typeface="宋体" pitchFamily="2" charset="-122"/>
                        <a:cs typeface="Times New Roman"/>
                      </a:endParaRPr>
                    </a:p>
                  </a:txBody>
                  <a:tcPr marL="68580" marR="68580" marT="0" marB="0"/>
                </a:tc>
              </a:tr>
              <a:tr h="215029">
                <a:tc>
                  <a:txBody>
                    <a:bodyPr/>
                    <a:lstStyle/>
                    <a:p>
                      <a:pPr indent="55880" algn="just">
                        <a:spcAft>
                          <a:spcPts val="0"/>
                        </a:spcAft>
                      </a:pPr>
                      <a:r>
                        <a:rPr lang="zh-CN" sz="1100" kern="100"/>
                        <a:t>国际收件人付费</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zh-CN" sz="1100" kern="100"/>
                        <a:t>传递国际特快专递邮件所需的各种费用（如邮资、清关费等）由收件人支付</a:t>
                      </a:r>
                      <a:endParaRPr lang="zh-CN" sz="1100" kern="100">
                        <a:latin typeface="宋体" pitchFamily="2" charset="-122"/>
                        <a:ea typeface="宋体" pitchFamily="2" charset="-122"/>
                        <a:cs typeface="Times New Roman"/>
                      </a:endParaRPr>
                    </a:p>
                  </a:txBody>
                  <a:tcPr marL="68580" marR="68580" marT="0" marB="0"/>
                </a:tc>
              </a:tr>
              <a:tr h="430055">
                <a:tc>
                  <a:txBody>
                    <a:bodyPr/>
                    <a:lstStyle/>
                    <a:p>
                      <a:pPr indent="55880" algn="just">
                        <a:spcAft>
                          <a:spcPts val="0"/>
                        </a:spcAft>
                      </a:pPr>
                      <a:r>
                        <a:rPr lang="zh-CN" sz="1100" kern="100"/>
                        <a:t>海峡两岸邮政特快专递业务</a:t>
                      </a:r>
                      <a:endParaRPr lang="zh-CN" sz="1100" kern="100">
                        <a:latin typeface="宋体" pitchFamily="2" charset="-122"/>
                        <a:ea typeface="宋体" pitchFamily="2" charset="-122"/>
                        <a:cs typeface="Times New Roman"/>
                      </a:endParaRPr>
                    </a:p>
                  </a:txBody>
                  <a:tcPr marL="68580" marR="68580" marT="0" marB="0"/>
                </a:tc>
                <a:tc>
                  <a:txBody>
                    <a:bodyPr/>
                    <a:lstStyle/>
                    <a:p>
                      <a:pPr algn="just">
                        <a:spcAft>
                          <a:spcPts val="0"/>
                        </a:spcAft>
                      </a:pPr>
                      <a:r>
                        <a:rPr lang="en-US" sz="1100" kern="100" dirty="0"/>
                        <a:t>2008</a:t>
                      </a:r>
                      <a:r>
                        <a:rPr lang="zh-CN" sz="1100" kern="100" dirty="0"/>
                        <a:t>年</a:t>
                      </a:r>
                      <a:r>
                        <a:rPr lang="en-US" sz="1100" kern="100" dirty="0"/>
                        <a:t>12</a:t>
                      </a:r>
                      <a:r>
                        <a:rPr lang="zh-CN" sz="1100" kern="100" dirty="0"/>
                        <a:t>月</a:t>
                      </a:r>
                      <a:r>
                        <a:rPr lang="en-US" sz="1100" kern="100" dirty="0"/>
                        <a:t>15</a:t>
                      </a:r>
                      <a:r>
                        <a:rPr lang="zh-CN" sz="1100" kern="100" dirty="0"/>
                        <a:t>日起，正式开办两岸邮政特快专递业务</a:t>
                      </a:r>
                      <a:endParaRPr lang="zh-CN" sz="1100" kern="100" dirty="0">
                        <a:latin typeface="宋体" pitchFamily="2" charset="-122"/>
                        <a:ea typeface="宋体" pitchFamily="2" charset="-122"/>
                        <a:cs typeface="Times New Roman"/>
                      </a:endParaRPr>
                    </a:p>
                  </a:txBody>
                  <a:tcPr marL="68580" marR="68580" marT="0" marB="0"/>
                </a:tc>
              </a:tr>
            </a:tbl>
          </a:graphicData>
        </a:graphic>
      </p:graphicFrame>
      <p:sp>
        <p:nvSpPr>
          <p:cNvPr id="227329" name="Rectangle 1"/>
          <p:cNvSpPr>
            <a:spLocks noChangeArrowheads="1"/>
          </p:cNvSpPr>
          <p:nvPr/>
        </p:nvSpPr>
        <p:spPr bwMode="auto">
          <a:xfrm>
            <a:off x="3357554" y="1500174"/>
            <a:ext cx="2395528"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55563"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9.5  EMS</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经营的业务种类</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93888"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17750" y="4271963"/>
            <a:ext cx="296863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9</a:t>
            </a:r>
            <a:r>
              <a:rPr lang="en-US" u="sng" dirty="0" smtClean="0"/>
              <a:t>.4</a:t>
            </a:r>
            <a:r>
              <a:rPr lang="zh-CN" altLang="en-US" u="sng" dirty="0" smtClean="0"/>
              <a:t>案例分析</a:t>
            </a:r>
            <a:endParaRPr lang="zh-CN" altLang="en-US" u="sng" dirty="0"/>
          </a:p>
        </p:txBody>
      </p:sp>
      <p:sp>
        <p:nvSpPr>
          <p:cNvPr id="8199" name="AutoShape 50"/>
          <p:cNvSpPr>
            <a:spLocks noChangeArrowheads="1"/>
          </p:cNvSpPr>
          <p:nvPr/>
        </p:nvSpPr>
        <p:spPr bwMode="gray">
          <a:xfrm>
            <a:off x="2438400" y="3459163"/>
            <a:ext cx="3133732"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9</a:t>
            </a:r>
            <a:r>
              <a:rPr lang="en-US" u="sng" dirty="0" smtClean="0"/>
              <a:t>.3</a:t>
            </a:r>
            <a:r>
              <a:rPr lang="zh-CN" altLang="en-US" u="sng" dirty="0" smtClean="0"/>
              <a:t>快递业智能物流展望</a:t>
            </a:r>
            <a:endParaRPr lang="zh-CN" altLang="en-US" u="sng" dirty="0"/>
          </a:p>
        </p:txBody>
      </p:sp>
      <p:sp>
        <p:nvSpPr>
          <p:cNvPr id="8200" name="AutoShape 51"/>
          <p:cNvSpPr>
            <a:spLocks noChangeArrowheads="1"/>
          </p:cNvSpPr>
          <p:nvPr/>
        </p:nvSpPr>
        <p:spPr bwMode="gray">
          <a:xfrm>
            <a:off x="2286000" y="2590800"/>
            <a:ext cx="300038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9</a:t>
            </a:r>
            <a:r>
              <a:rPr lang="en-US" u="sng" dirty="0" smtClean="0"/>
              <a:t>.2</a:t>
            </a:r>
            <a:r>
              <a:rPr lang="zh-CN" altLang="en-US" u="sng" dirty="0" smtClean="0"/>
              <a:t>快递业的智能物流</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9</a:t>
            </a:r>
            <a:r>
              <a:rPr lang="en-US" u="sng" dirty="0" smtClean="0"/>
              <a:t>.1</a:t>
            </a:r>
            <a:r>
              <a:rPr lang="zh-CN" altLang="en-US" u="sng" dirty="0" smtClean="0"/>
              <a:t>快递业概述</a:t>
            </a:r>
            <a:endParaRPr lang="zh-CN" altLang="en-US"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95438"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AutoShape 48"/>
          <p:cNvSpPr>
            <a:spLocks noChangeArrowheads="1"/>
          </p:cNvSpPr>
          <p:nvPr/>
        </p:nvSpPr>
        <p:spPr bwMode="gray">
          <a:xfrm>
            <a:off x="1155674" y="577852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grpSp>
        <p:nvGrpSpPr>
          <p:cNvPr id="56" name="Group 81"/>
          <p:cNvGrpSpPr>
            <a:grpSpLocks/>
          </p:cNvGrpSpPr>
          <p:nvPr/>
        </p:nvGrpSpPr>
        <p:grpSpPr bwMode="auto">
          <a:xfrm>
            <a:off x="857224" y="5827733"/>
            <a:ext cx="355600" cy="381000"/>
            <a:chOff x="2078" y="1680"/>
            <a:chExt cx="1615" cy="1615"/>
          </a:xfrm>
        </p:grpSpPr>
        <p:sp>
          <p:nvSpPr>
            <p:cNvPr id="5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9"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6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61"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62" name="Oval 87"/>
            <p:cNvSpPr>
              <a:spLocks noChangeArrowheads="1"/>
            </p:cNvSpPr>
            <p:nvPr/>
          </p:nvSpPr>
          <p:spPr bwMode="gray">
            <a:xfrm>
              <a:off x="2337" y="1939"/>
              <a:ext cx="1096" cy="1098"/>
            </a:xfrm>
            <a:prstGeom prst="ellipse">
              <a:avLst/>
            </a:prstGeom>
            <a:gradFill rotWithShape="1">
              <a:gsLst>
                <a:gs pos="0">
                  <a:srgbClr val="FFFF00"/>
                </a:gs>
                <a:gs pos="100000">
                  <a:srgbClr val="6E2E11"/>
                </a:gs>
              </a:gsLst>
              <a:lin ang="2700000" scaled="1"/>
            </a:gradFill>
            <a:ln w="38100" algn="ctr">
              <a:noFill/>
              <a:round/>
              <a:headEnd/>
              <a:tailEnd/>
            </a:ln>
          </p:spPr>
          <p:txBody>
            <a:bodyPr anchor="ctr">
              <a:spAutoFit/>
            </a:bodyPr>
            <a:lstStyle/>
            <a:p>
              <a:endParaRPr lang="zh-CN" altLang="en-US"/>
            </a:p>
          </p:txBody>
        </p:sp>
      </p:grpSp>
      <p:sp>
        <p:nvSpPr>
          <p:cNvPr id="63" name="矩形 62"/>
          <p:cNvSpPr/>
          <p:nvPr/>
        </p:nvSpPr>
        <p:spPr>
          <a:xfrm>
            <a:off x="2000232" y="5202808"/>
            <a:ext cx="966931" cy="369332"/>
          </a:xfrm>
          <a:prstGeom prst="rect">
            <a:avLst/>
          </a:prstGeom>
        </p:spPr>
        <p:txBody>
          <a:bodyPr wrap="none">
            <a:spAutoFit/>
          </a:bodyPr>
          <a:lstStyle/>
          <a:p>
            <a:pPr lvl="0"/>
            <a:r>
              <a:rPr lang="en-US" altLang="zh-CN" u="sng" dirty="0" smtClean="0">
                <a:solidFill>
                  <a:srgbClr val="000000"/>
                </a:solidFill>
              </a:rPr>
              <a:t>9</a:t>
            </a:r>
            <a:r>
              <a:rPr lang="en-US" u="sng" dirty="0" smtClean="0">
                <a:solidFill>
                  <a:srgbClr val="000000"/>
                </a:solidFill>
              </a:rPr>
              <a:t>.</a:t>
            </a:r>
            <a:r>
              <a:rPr lang="en-US" altLang="zh-CN" u="sng" dirty="0" smtClean="0">
                <a:solidFill>
                  <a:srgbClr val="000000"/>
                </a:solidFill>
              </a:rPr>
              <a:t>5</a:t>
            </a:r>
            <a:r>
              <a:rPr lang="en-US" u="sng" dirty="0" smtClean="0">
                <a:solidFill>
                  <a:srgbClr val="000000"/>
                </a:solidFill>
              </a:rPr>
              <a:t>小结</a:t>
            </a:r>
            <a:endParaRPr lang="zh-CN" altLang="en-US" u="sng" dirty="0">
              <a:solidFill>
                <a:srgbClr val="000000"/>
              </a:solidFill>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9.4  </a:t>
            </a:r>
            <a:r>
              <a:rPr lang="zh-CN" altLang="en-US" dirty="0" smtClean="0"/>
              <a:t>案例分析</a:t>
            </a:r>
            <a:endParaRPr lang="zh-CN" altLang="en-US" dirty="0"/>
          </a:p>
        </p:txBody>
      </p:sp>
      <p:sp>
        <p:nvSpPr>
          <p:cNvPr id="3" name="内容占位符 2"/>
          <p:cNvSpPr>
            <a:spLocks noGrp="1"/>
          </p:cNvSpPr>
          <p:nvPr>
            <p:ph idx="1"/>
          </p:nvPr>
        </p:nvSpPr>
        <p:spPr/>
        <p:txBody>
          <a:bodyPr/>
          <a:lstStyle/>
          <a:p>
            <a:r>
              <a:rPr lang="en-US" dirty="0" smtClean="0"/>
              <a:t>EMS</a:t>
            </a:r>
            <a:r>
              <a:rPr lang="zh-CN" altLang="en-US" dirty="0" smtClean="0"/>
              <a:t>在实物流中存在的技术问题及发展</a:t>
            </a:r>
            <a:r>
              <a:rPr lang="zh-CN" altLang="en-US" dirty="0" smtClean="0"/>
              <a:t>方案（举例）</a:t>
            </a:r>
            <a:endParaRPr lang="zh-CN" altLang="en-US" dirty="0"/>
          </a:p>
        </p:txBody>
      </p:sp>
      <p:sp>
        <p:nvSpPr>
          <p:cNvPr id="24" name="Rectangle 2"/>
          <p:cNvSpPr>
            <a:spLocks noChangeArrowheads="1"/>
          </p:cNvSpPr>
          <p:nvPr/>
        </p:nvSpPr>
        <p:spPr bwMode="ltGray">
          <a:xfrm>
            <a:off x="5113338" y="4448164"/>
            <a:ext cx="2659062" cy="1555750"/>
          </a:xfrm>
          <a:prstGeom prst="rect">
            <a:avLst/>
          </a:prstGeom>
          <a:gradFill rotWithShape="1">
            <a:gsLst>
              <a:gs pos="0">
                <a:srgbClr val="8F038F">
                  <a:gamma/>
                  <a:shade val="72549"/>
                  <a:invGamma/>
                </a:srgbClr>
              </a:gs>
              <a:gs pos="100000">
                <a:srgbClr val="8F038F"/>
              </a:gs>
            </a:gsLst>
            <a:lin ang="0" scaled="1"/>
          </a:gradFill>
          <a:ln w="9525" algn="ctr">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5" name="AutoShape 4"/>
          <p:cNvSpPr>
            <a:spLocks noChangeArrowheads="1"/>
          </p:cNvSpPr>
          <p:nvPr/>
        </p:nvSpPr>
        <p:spPr bwMode="gray">
          <a:xfrm>
            <a:off x="2466975" y="1857364"/>
            <a:ext cx="2390775" cy="565150"/>
          </a:xfrm>
          <a:prstGeom prst="roundRect">
            <a:avLst>
              <a:gd name="adj" fmla="val 16667"/>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AutoShape 5"/>
          <p:cNvSpPr>
            <a:spLocks noChangeArrowheads="1"/>
          </p:cNvSpPr>
          <p:nvPr/>
        </p:nvSpPr>
        <p:spPr bwMode="gray">
          <a:xfrm>
            <a:off x="5257800" y="1857364"/>
            <a:ext cx="2390775" cy="565150"/>
          </a:xfrm>
          <a:prstGeom prst="roundRect">
            <a:avLst>
              <a:gd name="adj" fmla="val 16667"/>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7" name="Rectangle 6"/>
          <p:cNvSpPr>
            <a:spLocks noChangeArrowheads="1"/>
          </p:cNvSpPr>
          <p:nvPr/>
        </p:nvSpPr>
        <p:spPr bwMode="ltGray">
          <a:xfrm>
            <a:off x="2359025" y="4600564"/>
            <a:ext cx="2638425" cy="1555750"/>
          </a:xfrm>
          <a:prstGeom prst="rect">
            <a:avLst/>
          </a:prstGeom>
          <a:gradFill rotWithShape="1">
            <a:gsLst>
              <a:gs pos="0">
                <a:srgbClr val="8F038F">
                  <a:gamma/>
                  <a:shade val="86275"/>
                  <a:invGamma/>
                </a:srgbClr>
              </a:gs>
              <a:gs pos="100000">
                <a:srgbClr val="8F038F"/>
              </a:gs>
            </a:gsLst>
            <a:lin ang="0" scaled="1"/>
          </a:gradFill>
          <a:ln w="9525" algn="ctr">
            <a:noFill/>
            <a:miter lim="800000"/>
            <a:headEnd/>
            <a:tailEnd/>
          </a:ln>
          <a:effectLst/>
          <a:scene3d>
            <a:camera prst="legacyObliqueTopRight"/>
            <a:lightRig rig="legacyFlat3" dir="b"/>
          </a:scene3d>
          <a:sp3d extrusionH="430200" prstMaterial="legacyMatte">
            <a:bevelT w="13500" h="13500" prst="angle"/>
            <a:bevelB w="13500" h="13500" prst="angle"/>
            <a:extrusionClr>
              <a:srgbClr val="8F038F"/>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Text Box 7"/>
          <p:cNvSpPr txBox="1">
            <a:spLocks noChangeArrowheads="1"/>
          </p:cNvSpPr>
          <p:nvPr/>
        </p:nvSpPr>
        <p:spPr bwMode="white">
          <a:xfrm>
            <a:off x="2643174" y="4572008"/>
            <a:ext cx="1844675" cy="1569660"/>
          </a:xfrm>
          <a:prstGeom prst="rect">
            <a:avLst/>
          </a:prstGeom>
          <a:noFill/>
          <a:ln w="9525" algn="ctr">
            <a:noFill/>
            <a:miter lim="800000"/>
            <a:headEnd/>
            <a:tailEnd/>
          </a:ln>
          <a:effectLst/>
        </p:spPr>
        <p:txBody>
          <a:bodyPr>
            <a:spAutoFit/>
          </a:bodyPr>
          <a:lstStyle/>
          <a:p>
            <a:pPr algn="ctr">
              <a:spcBef>
                <a:spcPct val="50000"/>
              </a:spcBef>
            </a:pPr>
            <a:r>
              <a:rPr lang="zh-CN" altLang="en-US" sz="1600" b="1" dirty="0" smtClean="0">
                <a:solidFill>
                  <a:srgbClr val="FFFFFF"/>
                </a:solidFill>
                <a:ea typeface="宋体" pitchFamily="2" charset="-122"/>
              </a:rPr>
              <a:t>手工分拣为主，自动化水平低。人工运作的效率和准确率水平较低，逐个核对邮包信息，工作量</a:t>
            </a:r>
            <a:r>
              <a:rPr lang="zh-CN" altLang="en-US" sz="1600" b="1" dirty="0" smtClean="0">
                <a:solidFill>
                  <a:srgbClr val="FFFFFF"/>
                </a:solidFill>
                <a:ea typeface="宋体" pitchFamily="2" charset="-122"/>
              </a:rPr>
              <a:t>大</a:t>
            </a:r>
            <a:r>
              <a:rPr lang="zh-CN" altLang="en-US" sz="1600" b="1" dirty="0" smtClean="0">
                <a:solidFill>
                  <a:srgbClr val="FFFFFF"/>
                </a:solidFill>
                <a:ea typeface="宋体" pitchFamily="2" charset="-122"/>
              </a:rPr>
              <a:t>。</a:t>
            </a:r>
            <a:endParaRPr lang="en-US" altLang="zh-CN" sz="1600" b="1" dirty="0">
              <a:solidFill>
                <a:srgbClr val="FFFFFF"/>
              </a:solidFill>
              <a:ea typeface="宋体" pitchFamily="2" charset="-122"/>
            </a:endParaRPr>
          </a:p>
        </p:txBody>
      </p:sp>
      <p:grpSp>
        <p:nvGrpSpPr>
          <p:cNvPr id="29" name="Group 8"/>
          <p:cNvGrpSpPr>
            <a:grpSpLocks/>
          </p:cNvGrpSpPr>
          <p:nvPr/>
        </p:nvGrpSpPr>
        <p:grpSpPr bwMode="auto">
          <a:xfrm>
            <a:off x="460375" y="2879714"/>
            <a:ext cx="1827213" cy="1524000"/>
            <a:chOff x="4397" y="1430"/>
            <a:chExt cx="1005" cy="960"/>
          </a:xfrm>
        </p:grpSpPr>
        <p:sp>
          <p:nvSpPr>
            <p:cNvPr id="30" name="AutoShape 9"/>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AutoShape 10"/>
            <p:cNvSpPr>
              <a:spLocks noChangeArrowheads="1"/>
            </p:cNvSpPr>
            <p:nvPr/>
          </p:nvSpPr>
          <p:spPr bwMode="gray">
            <a:xfrm>
              <a:off x="4407" y="1440"/>
              <a:ext cx="978" cy="934"/>
            </a:xfrm>
            <a:prstGeom prst="homePlate">
              <a:avLst>
                <a:gd name="adj" fmla="val 26178"/>
              </a:avLst>
            </a:prstGeom>
            <a:noFill/>
            <a:ln w="9525" algn="ctr">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2" name="Group 11"/>
          <p:cNvGrpSpPr>
            <a:grpSpLocks/>
          </p:cNvGrpSpPr>
          <p:nvPr/>
        </p:nvGrpSpPr>
        <p:grpSpPr bwMode="auto">
          <a:xfrm>
            <a:off x="460375" y="4579927"/>
            <a:ext cx="1827213" cy="1524000"/>
            <a:chOff x="4397" y="1430"/>
            <a:chExt cx="1005" cy="960"/>
          </a:xfrm>
        </p:grpSpPr>
        <p:sp>
          <p:nvSpPr>
            <p:cNvPr id="33" name="AutoShape 12"/>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4" name="AutoShape 13"/>
            <p:cNvSpPr>
              <a:spLocks noChangeArrowheads="1"/>
            </p:cNvSpPr>
            <p:nvPr/>
          </p:nvSpPr>
          <p:spPr bwMode="gray">
            <a:xfrm>
              <a:off x="4407" y="1440"/>
              <a:ext cx="978" cy="934"/>
            </a:xfrm>
            <a:prstGeom prst="homePlate">
              <a:avLst>
                <a:gd name="adj" fmla="val 26178"/>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FFFFFF"/>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5" name="Rectangle 14"/>
          <p:cNvSpPr>
            <a:spLocks noChangeArrowheads="1"/>
          </p:cNvSpPr>
          <p:nvPr/>
        </p:nvSpPr>
        <p:spPr bwMode="gray">
          <a:xfrm>
            <a:off x="381000" y="3427402"/>
            <a:ext cx="1836738"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dirty="0" smtClean="0"/>
              <a:t>收寄</a:t>
            </a:r>
            <a:endParaRPr lang="en-US" altLang="zh-CN" sz="2000" b="1" dirty="0">
              <a:solidFill>
                <a:srgbClr val="333333"/>
              </a:solidFill>
              <a:ea typeface="宋体" pitchFamily="2" charset="-122"/>
            </a:endParaRPr>
          </a:p>
        </p:txBody>
      </p:sp>
      <p:sp>
        <p:nvSpPr>
          <p:cNvPr id="36" name="Rectangle 15"/>
          <p:cNvSpPr>
            <a:spLocks noChangeArrowheads="1"/>
          </p:cNvSpPr>
          <p:nvPr/>
        </p:nvSpPr>
        <p:spPr bwMode="gray">
          <a:xfrm>
            <a:off x="381000" y="5121264"/>
            <a:ext cx="1836738" cy="396875"/>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solidFill>
                  <a:srgbClr val="333333"/>
                </a:solidFill>
                <a:ea typeface="宋体" pitchFamily="2" charset="-122"/>
              </a:rPr>
              <a:t>分拣</a:t>
            </a:r>
            <a:endParaRPr lang="en-US" altLang="zh-CN" sz="2000" b="1" dirty="0">
              <a:solidFill>
                <a:srgbClr val="333333"/>
              </a:solidFill>
              <a:ea typeface="宋体" pitchFamily="2" charset="-122"/>
            </a:endParaRPr>
          </a:p>
        </p:txBody>
      </p:sp>
      <p:sp>
        <p:nvSpPr>
          <p:cNvPr id="37" name="Rectangle 16"/>
          <p:cNvSpPr>
            <a:spLocks noChangeArrowheads="1"/>
          </p:cNvSpPr>
          <p:nvPr/>
        </p:nvSpPr>
        <p:spPr bwMode="white">
          <a:xfrm>
            <a:off x="5257800" y="4752964"/>
            <a:ext cx="2362200" cy="954107"/>
          </a:xfrm>
          <a:prstGeom prst="rect">
            <a:avLst/>
          </a:prstGeom>
          <a:noFill/>
          <a:ln w="9525" algn="ctr">
            <a:noFill/>
            <a:miter lim="800000"/>
            <a:headEnd/>
            <a:tailEnd/>
          </a:ln>
          <a:effectLst/>
        </p:spPr>
        <p:txBody>
          <a:bodyPr>
            <a:spAutoFit/>
          </a:bodyPr>
          <a:lstStyle/>
          <a:p>
            <a:pPr>
              <a:buFont typeface="Arial" pitchFamily="34" charset="0"/>
              <a:buChar char="•"/>
            </a:pPr>
            <a:r>
              <a:rPr lang="zh-CN" altLang="en-US" sz="1400" b="1" dirty="0" smtClean="0">
                <a:solidFill>
                  <a:srgbClr val="EAEAEA"/>
                </a:solidFill>
                <a:ea typeface="宋体" pitchFamily="2" charset="-122"/>
              </a:rPr>
              <a:t>提高自动化分拣</a:t>
            </a:r>
            <a:r>
              <a:rPr lang="zh-CN" altLang="en-US" sz="1400" b="1" dirty="0" smtClean="0">
                <a:solidFill>
                  <a:srgbClr val="EAEAEA"/>
                </a:solidFill>
                <a:ea typeface="宋体" pitchFamily="2" charset="-122"/>
              </a:rPr>
              <a:t>水平</a:t>
            </a:r>
            <a:endParaRPr lang="en-US" altLang="zh-CN" sz="1400" b="1" dirty="0" smtClean="0">
              <a:solidFill>
                <a:srgbClr val="EAEAEA"/>
              </a:solidFill>
              <a:ea typeface="宋体" pitchFamily="2" charset="-122"/>
            </a:endParaRPr>
          </a:p>
          <a:p>
            <a:pPr>
              <a:buFont typeface="Arial" pitchFamily="34" charset="0"/>
              <a:buChar char="•"/>
            </a:pPr>
            <a:endParaRPr lang="zh-CN" altLang="en-US" sz="1400" b="1" dirty="0" smtClean="0">
              <a:solidFill>
                <a:srgbClr val="EAEAEA"/>
              </a:solidFill>
              <a:ea typeface="宋体" pitchFamily="2" charset="-122"/>
            </a:endParaRPr>
          </a:p>
          <a:p>
            <a:pPr>
              <a:buFont typeface="Arial" pitchFamily="34" charset="0"/>
              <a:buChar char="•"/>
            </a:pPr>
            <a:r>
              <a:rPr lang="zh-CN" altLang="en-US" sz="1400" b="1" dirty="0" smtClean="0">
                <a:solidFill>
                  <a:srgbClr val="EAEAEA"/>
                </a:solidFill>
                <a:ea typeface="宋体" pitchFamily="2" charset="-122"/>
              </a:rPr>
              <a:t>采用</a:t>
            </a:r>
            <a:r>
              <a:rPr lang="en-US" altLang="zh-CN" sz="1400" b="1" dirty="0" smtClean="0">
                <a:solidFill>
                  <a:srgbClr val="EAEAEA"/>
                </a:solidFill>
                <a:ea typeface="宋体" pitchFamily="2" charset="-122"/>
              </a:rPr>
              <a:t>RFID</a:t>
            </a:r>
            <a:r>
              <a:rPr lang="zh-CN" altLang="en-US" sz="1400" b="1" dirty="0" smtClean="0">
                <a:solidFill>
                  <a:srgbClr val="EAEAEA"/>
                </a:solidFill>
                <a:ea typeface="宋体" pitchFamily="2" charset="-122"/>
              </a:rPr>
              <a:t>技术进行总包邮件处理</a:t>
            </a:r>
          </a:p>
        </p:txBody>
      </p:sp>
      <p:sp>
        <p:nvSpPr>
          <p:cNvPr id="38" name="Rectangle 17"/>
          <p:cNvSpPr>
            <a:spLocks noChangeArrowheads="1"/>
          </p:cNvSpPr>
          <p:nvPr/>
        </p:nvSpPr>
        <p:spPr bwMode="gray">
          <a:xfrm>
            <a:off x="2554288" y="1925627"/>
            <a:ext cx="2246312"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ea typeface="宋体" pitchFamily="2" charset="-122"/>
              </a:rPr>
              <a:t>存在问题</a:t>
            </a:r>
            <a:endParaRPr lang="en-US" altLang="zh-CN" sz="2000" b="1" dirty="0">
              <a:ea typeface="宋体" pitchFamily="2" charset="-122"/>
            </a:endParaRPr>
          </a:p>
        </p:txBody>
      </p:sp>
      <p:sp>
        <p:nvSpPr>
          <p:cNvPr id="39" name="Rectangle 18"/>
          <p:cNvSpPr>
            <a:spLocks noChangeArrowheads="1"/>
          </p:cNvSpPr>
          <p:nvPr/>
        </p:nvSpPr>
        <p:spPr bwMode="gray">
          <a:xfrm>
            <a:off x="5348288" y="1925627"/>
            <a:ext cx="2246312"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ea typeface="宋体" pitchFamily="2" charset="-122"/>
              </a:rPr>
              <a:t>解决方案</a:t>
            </a:r>
            <a:endParaRPr lang="en-US" altLang="zh-CN" sz="2000" b="1" dirty="0">
              <a:ea typeface="宋体" pitchFamily="2" charset="-122"/>
            </a:endParaRPr>
          </a:p>
        </p:txBody>
      </p:sp>
      <p:sp>
        <p:nvSpPr>
          <p:cNvPr id="40" name="Rectangle 20"/>
          <p:cNvSpPr>
            <a:spLocks noChangeArrowheads="1"/>
          </p:cNvSpPr>
          <p:nvPr/>
        </p:nvSpPr>
        <p:spPr bwMode="gray">
          <a:xfrm>
            <a:off x="5113338" y="2627302"/>
            <a:ext cx="2659062" cy="1555750"/>
          </a:xfrm>
          <a:prstGeom prst="rect">
            <a:avLst/>
          </a:prstGeom>
          <a:gradFill rotWithShape="1">
            <a:gsLst>
              <a:gs pos="0">
                <a:srgbClr val="4AB1E4">
                  <a:gamma/>
                  <a:shade val="72549"/>
                  <a:invGamma/>
                </a:srgbClr>
              </a:gs>
              <a:gs pos="100000">
                <a:srgbClr val="4AB1E4"/>
              </a:gs>
            </a:gsLst>
            <a:lin ang="0" scaled="1"/>
          </a:gradFill>
          <a:ln w="9525" algn="ctr">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Rectangle 21"/>
          <p:cNvSpPr>
            <a:spLocks noChangeArrowheads="1"/>
          </p:cNvSpPr>
          <p:nvPr/>
        </p:nvSpPr>
        <p:spPr bwMode="gray">
          <a:xfrm>
            <a:off x="2359025" y="2771764"/>
            <a:ext cx="2638425" cy="1555750"/>
          </a:xfrm>
          <a:prstGeom prst="rect">
            <a:avLst/>
          </a:prstGeom>
          <a:gradFill rotWithShape="1">
            <a:gsLst>
              <a:gs pos="0">
                <a:srgbClr val="4AB1E4">
                  <a:gamma/>
                  <a:shade val="86275"/>
                  <a:invGamma/>
                </a:srgbClr>
              </a:gs>
              <a:gs pos="100000">
                <a:srgbClr val="4AB1E4"/>
              </a:gs>
            </a:gsLst>
            <a:lin ang="0" scaled="1"/>
          </a:gradFill>
          <a:ln w="9525" algn="ctr">
            <a:noFill/>
            <a:miter lim="800000"/>
            <a:headEnd/>
            <a:tailEnd/>
          </a:ln>
          <a:effectLst/>
          <a:scene3d>
            <a:camera prst="legacyObliqueTopRight"/>
            <a:lightRig rig="legacyFlat3" dir="b"/>
          </a:scene3d>
          <a:sp3d extrusionH="430200" prstMaterial="legacyMatte">
            <a:bevelT w="13500" h="13500" prst="angle"/>
            <a:bevelB w="13500" h="13500" prst="angle"/>
            <a:extrusionClr>
              <a:srgbClr val="4AB1E4"/>
            </a:extrusionClr>
          </a:sp3d>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Text Box 22"/>
          <p:cNvSpPr txBox="1">
            <a:spLocks noChangeArrowheads="1"/>
          </p:cNvSpPr>
          <p:nvPr/>
        </p:nvSpPr>
        <p:spPr bwMode="white">
          <a:xfrm>
            <a:off x="2714612" y="2786058"/>
            <a:ext cx="1844675" cy="1077218"/>
          </a:xfrm>
          <a:prstGeom prst="rect">
            <a:avLst/>
          </a:prstGeom>
          <a:noFill/>
          <a:ln w="9525" algn="ctr">
            <a:noFill/>
            <a:miter lim="800000"/>
            <a:headEnd/>
            <a:tailEnd/>
          </a:ln>
          <a:effectLst/>
        </p:spPr>
        <p:txBody>
          <a:bodyPr>
            <a:spAutoFit/>
          </a:bodyPr>
          <a:lstStyle/>
          <a:p>
            <a:r>
              <a:rPr lang="zh-CN" altLang="en-US" sz="1600" dirty="0" smtClean="0">
                <a:solidFill>
                  <a:schemeClr val="bg1"/>
                </a:solidFill>
              </a:rPr>
              <a:t>作业路线相对</a:t>
            </a:r>
            <a:r>
              <a:rPr lang="zh-CN" altLang="en-US" sz="1600" dirty="0" smtClean="0">
                <a:solidFill>
                  <a:schemeClr val="bg1"/>
                </a:solidFill>
              </a:rPr>
              <a:t>固定导致客户等待时间过长或作业</a:t>
            </a:r>
            <a:r>
              <a:rPr lang="zh-CN" altLang="en-US" sz="1600" dirty="0" smtClean="0">
                <a:solidFill>
                  <a:schemeClr val="bg1"/>
                </a:solidFill>
              </a:rPr>
              <a:t>人员出现忙闲不均</a:t>
            </a:r>
            <a:r>
              <a:rPr lang="zh-CN" altLang="en-US" sz="1600" dirty="0" smtClean="0">
                <a:solidFill>
                  <a:schemeClr val="bg1"/>
                </a:solidFill>
              </a:rPr>
              <a:t>时。</a:t>
            </a:r>
            <a:endParaRPr lang="en-US" altLang="zh-CN" sz="1600" b="1" dirty="0">
              <a:solidFill>
                <a:schemeClr val="bg1"/>
              </a:solidFill>
              <a:ea typeface="宋体" pitchFamily="2" charset="-122"/>
            </a:endParaRPr>
          </a:p>
        </p:txBody>
      </p:sp>
      <p:sp>
        <p:nvSpPr>
          <p:cNvPr id="43" name="Rectangle 23"/>
          <p:cNvSpPr>
            <a:spLocks noChangeArrowheads="1"/>
          </p:cNvSpPr>
          <p:nvPr/>
        </p:nvSpPr>
        <p:spPr bwMode="white">
          <a:xfrm>
            <a:off x="5214942" y="2786058"/>
            <a:ext cx="2362200" cy="1200329"/>
          </a:xfrm>
          <a:prstGeom prst="rect">
            <a:avLst/>
          </a:prstGeom>
          <a:noFill/>
          <a:ln w="9525" algn="ctr">
            <a:noFill/>
            <a:miter lim="800000"/>
            <a:headEnd/>
            <a:tailEnd/>
          </a:ln>
          <a:effectLst/>
        </p:spPr>
        <p:txBody>
          <a:bodyPr>
            <a:spAutoFit/>
          </a:bodyPr>
          <a:lstStyle/>
          <a:p>
            <a:r>
              <a:rPr lang="zh-CN" altLang="en-US" sz="1400" b="1" dirty="0" smtClean="0">
                <a:solidFill>
                  <a:srgbClr val="EAEAEA"/>
                </a:solidFill>
                <a:ea typeface="宋体" pitchFamily="2" charset="-122"/>
              </a:rPr>
              <a:t>利用</a:t>
            </a:r>
            <a:r>
              <a:rPr lang="en-US" altLang="zh-CN" sz="1400" b="1" dirty="0" smtClean="0">
                <a:solidFill>
                  <a:srgbClr val="EAEAEA"/>
                </a:solidFill>
                <a:ea typeface="宋体" pitchFamily="2" charset="-122"/>
              </a:rPr>
              <a:t>GPS</a:t>
            </a:r>
            <a:r>
              <a:rPr lang="zh-CN" altLang="en-US" sz="1400" b="1" dirty="0" smtClean="0">
                <a:solidFill>
                  <a:srgbClr val="EAEAEA"/>
                </a:solidFill>
                <a:ea typeface="宋体" pitchFamily="2" charset="-122"/>
              </a:rPr>
              <a:t>技术、无线通讯技术、</a:t>
            </a:r>
            <a:r>
              <a:rPr lang="en-US" altLang="zh-CN" sz="1400" b="1" dirty="0" smtClean="0">
                <a:solidFill>
                  <a:srgbClr val="EAEAEA"/>
                </a:solidFill>
                <a:ea typeface="宋体" pitchFamily="2" charset="-122"/>
              </a:rPr>
              <a:t>GIS</a:t>
            </a:r>
            <a:r>
              <a:rPr lang="zh-CN" altLang="en-US" sz="1400" b="1" dirty="0" smtClean="0">
                <a:solidFill>
                  <a:srgbClr val="EAEAEA"/>
                </a:solidFill>
                <a:ea typeface="宋体" pitchFamily="2" charset="-122"/>
              </a:rPr>
              <a:t>技术等，解决目前揽收环节固定分区作业模式，提高揽收效率，提高客户满意度。</a:t>
            </a: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9.4  </a:t>
            </a:r>
            <a:r>
              <a:rPr lang="zh-CN" altLang="en-US" dirty="0" smtClean="0"/>
              <a:t>案例分析</a:t>
            </a:r>
            <a:endParaRPr lang="zh-CN" altLang="en-US" dirty="0"/>
          </a:p>
        </p:txBody>
      </p:sp>
      <p:sp>
        <p:nvSpPr>
          <p:cNvPr id="3" name="内容占位符 2"/>
          <p:cNvSpPr>
            <a:spLocks noGrp="1"/>
          </p:cNvSpPr>
          <p:nvPr>
            <p:ph idx="1"/>
          </p:nvPr>
        </p:nvSpPr>
        <p:spPr/>
        <p:txBody>
          <a:bodyPr/>
          <a:lstStyle/>
          <a:p>
            <a:r>
              <a:rPr lang="en-US" dirty="0" smtClean="0"/>
              <a:t>EMS</a:t>
            </a:r>
            <a:r>
              <a:rPr lang="zh-CN" altLang="en-US" dirty="0" smtClean="0"/>
              <a:t>在信息流中存在的技术问题及发展</a:t>
            </a:r>
            <a:r>
              <a:rPr lang="zh-CN" altLang="en-US" dirty="0" smtClean="0"/>
              <a:t>方案（举例）</a:t>
            </a:r>
            <a:endParaRPr lang="zh-CN" altLang="en-US" dirty="0"/>
          </a:p>
        </p:txBody>
      </p:sp>
      <p:sp>
        <p:nvSpPr>
          <p:cNvPr id="4" name="Rectangle 2"/>
          <p:cNvSpPr>
            <a:spLocks noChangeArrowheads="1"/>
          </p:cNvSpPr>
          <p:nvPr/>
        </p:nvSpPr>
        <p:spPr bwMode="ltGray">
          <a:xfrm>
            <a:off x="5357818" y="4429132"/>
            <a:ext cx="2659062" cy="1555750"/>
          </a:xfrm>
          <a:prstGeom prst="rect">
            <a:avLst/>
          </a:prstGeom>
          <a:gradFill rotWithShape="1">
            <a:gsLst>
              <a:gs pos="0">
                <a:schemeClr val="accent2">
                  <a:gamma/>
                  <a:shade val="72549"/>
                  <a:invGamma/>
                </a:schemeClr>
              </a:gs>
              <a:gs pos="100000">
                <a:schemeClr val="accent2"/>
              </a:gs>
            </a:gsLst>
            <a:lin ang="0" scaled="1"/>
          </a:gradFill>
          <a:ln w="9525" algn="ctr">
            <a:noFill/>
            <a:miter lim="800000"/>
            <a:headEnd/>
            <a:tailEnd/>
          </a:ln>
          <a:effectLst/>
        </p:spPr>
        <p:txBody>
          <a:bodyPr wrap="none" anchor="ctr"/>
          <a:lstStyle/>
          <a:p>
            <a:endParaRPr lang="zh-CN" altLang="en-US"/>
          </a:p>
        </p:txBody>
      </p:sp>
      <p:sp>
        <p:nvSpPr>
          <p:cNvPr id="5" name="AutoShape 4"/>
          <p:cNvSpPr>
            <a:spLocks noChangeArrowheads="1"/>
          </p:cNvSpPr>
          <p:nvPr/>
        </p:nvSpPr>
        <p:spPr bwMode="gray">
          <a:xfrm>
            <a:off x="2711455" y="1838332"/>
            <a:ext cx="2390775" cy="565150"/>
          </a:xfrm>
          <a:prstGeom prst="roundRect">
            <a:avLst>
              <a:gd name="adj" fmla="val 16667"/>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endParaRPr lang="zh-CN" altLang="en-US"/>
          </a:p>
        </p:txBody>
      </p:sp>
      <p:sp>
        <p:nvSpPr>
          <p:cNvPr id="6" name="AutoShape 5"/>
          <p:cNvSpPr>
            <a:spLocks noChangeArrowheads="1"/>
          </p:cNvSpPr>
          <p:nvPr/>
        </p:nvSpPr>
        <p:spPr bwMode="gray">
          <a:xfrm>
            <a:off x="5502280" y="1838332"/>
            <a:ext cx="2390775" cy="565150"/>
          </a:xfrm>
          <a:prstGeom prst="roundRect">
            <a:avLst>
              <a:gd name="adj" fmla="val 16667"/>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endParaRPr lang="zh-CN" altLang="en-US"/>
          </a:p>
        </p:txBody>
      </p:sp>
      <p:sp>
        <p:nvSpPr>
          <p:cNvPr id="7" name="Rectangle 6"/>
          <p:cNvSpPr>
            <a:spLocks noChangeArrowheads="1"/>
          </p:cNvSpPr>
          <p:nvPr/>
        </p:nvSpPr>
        <p:spPr bwMode="ltGray">
          <a:xfrm>
            <a:off x="2603505" y="4581532"/>
            <a:ext cx="2638425" cy="1555750"/>
          </a:xfrm>
          <a:prstGeom prst="rect">
            <a:avLst/>
          </a:prstGeom>
          <a:gradFill rotWithShape="1">
            <a:gsLst>
              <a:gs pos="0">
                <a:schemeClr val="accent2">
                  <a:gamma/>
                  <a:shade val="86275"/>
                  <a:invGamma/>
                </a:schemeClr>
              </a:gs>
              <a:gs pos="100000">
                <a:schemeClr val="accent2"/>
              </a:gs>
            </a:gsLst>
            <a:lin ang="0" scaled="1"/>
          </a:gradFill>
          <a:ln w="9525" algn="ctr">
            <a:no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endParaRPr lang="zh-CN" altLang="en-US"/>
          </a:p>
        </p:txBody>
      </p:sp>
      <p:sp>
        <p:nvSpPr>
          <p:cNvPr id="8" name="Text Box 7"/>
          <p:cNvSpPr txBox="1">
            <a:spLocks noChangeArrowheads="1"/>
          </p:cNvSpPr>
          <p:nvPr/>
        </p:nvSpPr>
        <p:spPr bwMode="white">
          <a:xfrm>
            <a:off x="2857488" y="4500570"/>
            <a:ext cx="1844675" cy="1277273"/>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b="1" dirty="0" smtClean="0">
                <a:solidFill>
                  <a:srgbClr val="FFFFFF"/>
                </a:solidFill>
                <a:ea typeface="宋体" pitchFamily="2" charset="-122"/>
              </a:rPr>
              <a:t>缺乏</a:t>
            </a:r>
            <a:r>
              <a:rPr lang="zh-CN" altLang="en-US" sz="1400" b="1" dirty="0" smtClean="0">
                <a:solidFill>
                  <a:srgbClr val="FFFFFF"/>
                </a:solidFill>
                <a:ea typeface="宋体" pitchFamily="2" charset="-122"/>
              </a:rPr>
              <a:t>运输过程管理，在途车辆、人员和快件信息无法跟踪</a:t>
            </a:r>
          </a:p>
          <a:p>
            <a:pPr>
              <a:spcBef>
                <a:spcPct val="50000"/>
              </a:spcBef>
              <a:buFont typeface="Arial" pitchFamily="34" charset="0"/>
              <a:buChar char="•"/>
            </a:pPr>
            <a:r>
              <a:rPr lang="zh-CN" altLang="en-US" sz="1400" b="1" dirty="0" smtClean="0">
                <a:solidFill>
                  <a:srgbClr val="FFFFFF"/>
                </a:solidFill>
                <a:ea typeface="宋体" pitchFamily="2" charset="-122"/>
              </a:rPr>
              <a:t>集装化运输</a:t>
            </a:r>
            <a:r>
              <a:rPr lang="zh-CN" altLang="en-US" sz="1400" b="1" dirty="0" smtClean="0">
                <a:solidFill>
                  <a:srgbClr val="FFFFFF"/>
                </a:solidFill>
                <a:ea typeface="宋体" pitchFamily="2" charset="-122"/>
              </a:rPr>
              <a:t>程度低，造成应用新技术困难</a:t>
            </a:r>
            <a:endParaRPr lang="en-US" altLang="zh-CN" sz="1400" b="1" dirty="0">
              <a:solidFill>
                <a:srgbClr val="FFFFFF"/>
              </a:solidFill>
              <a:ea typeface="宋体" pitchFamily="2" charset="-122"/>
            </a:endParaRPr>
          </a:p>
        </p:txBody>
      </p:sp>
      <p:grpSp>
        <p:nvGrpSpPr>
          <p:cNvPr id="9" name="Group 8"/>
          <p:cNvGrpSpPr>
            <a:grpSpLocks/>
          </p:cNvGrpSpPr>
          <p:nvPr/>
        </p:nvGrpSpPr>
        <p:grpSpPr bwMode="auto">
          <a:xfrm>
            <a:off x="704855" y="2860682"/>
            <a:ext cx="1827213" cy="1524000"/>
            <a:chOff x="4397" y="1430"/>
            <a:chExt cx="1005" cy="960"/>
          </a:xfrm>
        </p:grpSpPr>
        <p:sp>
          <p:nvSpPr>
            <p:cNvPr id="10" name="AutoShape 9"/>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p:spPr>
          <p:txBody>
            <a:bodyPr wrap="none" anchor="ctr"/>
            <a:lstStyle/>
            <a:p>
              <a:endParaRPr lang="zh-CN" altLang="en-US"/>
            </a:p>
          </p:txBody>
        </p:sp>
        <p:sp>
          <p:nvSpPr>
            <p:cNvPr id="11" name="AutoShape 10"/>
            <p:cNvSpPr>
              <a:spLocks noChangeArrowheads="1"/>
            </p:cNvSpPr>
            <p:nvPr/>
          </p:nvSpPr>
          <p:spPr bwMode="gray">
            <a:xfrm>
              <a:off x="4407" y="1440"/>
              <a:ext cx="978" cy="934"/>
            </a:xfrm>
            <a:prstGeom prst="homePlate">
              <a:avLst>
                <a:gd name="adj" fmla="val 26178"/>
              </a:avLst>
            </a:prstGeom>
            <a:noFill/>
            <a:ln w="9525" algn="ctr">
              <a:solidFill>
                <a:srgbClr val="FFFFFF"/>
              </a:solidFill>
              <a:miter lim="800000"/>
              <a:headEnd/>
              <a:tailEnd/>
            </a:ln>
            <a:effectLst/>
          </p:spPr>
          <p:txBody>
            <a:bodyPr wrap="none" anchor="ctr"/>
            <a:lstStyle/>
            <a:p>
              <a:endParaRPr lang="zh-CN" altLang="en-US"/>
            </a:p>
          </p:txBody>
        </p:sp>
      </p:grpSp>
      <p:grpSp>
        <p:nvGrpSpPr>
          <p:cNvPr id="12" name="Group 11"/>
          <p:cNvGrpSpPr>
            <a:grpSpLocks/>
          </p:cNvGrpSpPr>
          <p:nvPr/>
        </p:nvGrpSpPr>
        <p:grpSpPr bwMode="auto">
          <a:xfrm>
            <a:off x="704855" y="4560895"/>
            <a:ext cx="1827213" cy="1524000"/>
            <a:chOff x="4397" y="1430"/>
            <a:chExt cx="1005" cy="960"/>
          </a:xfrm>
        </p:grpSpPr>
        <p:sp>
          <p:nvSpPr>
            <p:cNvPr id="13" name="AutoShape 12"/>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p:spPr>
          <p:txBody>
            <a:bodyPr wrap="none" anchor="ctr"/>
            <a:lstStyle/>
            <a:p>
              <a:endParaRPr lang="zh-CN" altLang="en-US"/>
            </a:p>
          </p:txBody>
        </p:sp>
        <p:sp>
          <p:nvSpPr>
            <p:cNvPr id="14" name="AutoShape 13"/>
            <p:cNvSpPr>
              <a:spLocks noChangeArrowheads="1"/>
            </p:cNvSpPr>
            <p:nvPr/>
          </p:nvSpPr>
          <p:spPr bwMode="gray">
            <a:xfrm>
              <a:off x="4407" y="1440"/>
              <a:ext cx="978" cy="934"/>
            </a:xfrm>
            <a:prstGeom prst="homePlate">
              <a:avLst>
                <a:gd name="adj" fmla="val 26178"/>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FFFFFF"/>
              </a:solidFill>
              <a:miter lim="800000"/>
              <a:headEnd/>
              <a:tailEnd/>
            </a:ln>
            <a:effectLst/>
          </p:spPr>
          <p:txBody>
            <a:bodyPr wrap="none" anchor="ctr"/>
            <a:lstStyle/>
            <a:p>
              <a:endParaRPr lang="zh-CN" altLang="en-US"/>
            </a:p>
          </p:txBody>
        </p:sp>
      </p:grpSp>
      <p:sp>
        <p:nvSpPr>
          <p:cNvPr id="15" name="Rectangle 14"/>
          <p:cNvSpPr>
            <a:spLocks noChangeArrowheads="1"/>
          </p:cNvSpPr>
          <p:nvPr/>
        </p:nvSpPr>
        <p:spPr bwMode="gray">
          <a:xfrm>
            <a:off x="625480" y="3408370"/>
            <a:ext cx="1836738" cy="396875"/>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solidFill>
                  <a:srgbClr val="333333"/>
                </a:solidFill>
                <a:ea typeface="宋体" pitchFamily="2" charset="-122"/>
              </a:rPr>
              <a:t>收寄</a:t>
            </a:r>
            <a:endParaRPr lang="en-US" altLang="zh-CN" sz="2000" b="1" dirty="0">
              <a:solidFill>
                <a:srgbClr val="333333"/>
              </a:solidFill>
              <a:ea typeface="宋体" pitchFamily="2" charset="-122"/>
            </a:endParaRPr>
          </a:p>
        </p:txBody>
      </p:sp>
      <p:sp>
        <p:nvSpPr>
          <p:cNvPr id="16" name="Rectangle 15"/>
          <p:cNvSpPr>
            <a:spLocks noChangeArrowheads="1"/>
          </p:cNvSpPr>
          <p:nvPr/>
        </p:nvSpPr>
        <p:spPr bwMode="gray">
          <a:xfrm>
            <a:off x="625480" y="5102232"/>
            <a:ext cx="1836738"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solidFill>
                  <a:srgbClr val="333333"/>
                </a:solidFill>
                <a:ea typeface="宋体" pitchFamily="2" charset="-122"/>
              </a:rPr>
              <a:t>转运</a:t>
            </a:r>
            <a:endParaRPr lang="en-US" altLang="zh-CN" sz="2000" b="1" dirty="0">
              <a:solidFill>
                <a:srgbClr val="333333"/>
              </a:solidFill>
              <a:ea typeface="宋体" pitchFamily="2" charset="-122"/>
            </a:endParaRPr>
          </a:p>
        </p:txBody>
      </p:sp>
      <p:sp>
        <p:nvSpPr>
          <p:cNvPr id="17" name="Rectangle 16"/>
          <p:cNvSpPr>
            <a:spLocks noChangeArrowheads="1"/>
          </p:cNvSpPr>
          <p:nvPr/>
        </p:nvSpPr>
        <p:spPr bwMode="white">
          <a:xfrm>
            <a:off x="5429256" y="4429132"/>
            <a:ext cx="2643206" cy="1600438"/>
          </a:xfrm>
          <a:prstGeom prst="rect">
            <a:avLst/>
          </a:prstGeom>
          <a:noFill/>
          <a:ln w="9525" algn="ctr">
            <a:noFill/>
            <a:miter lim="800000"/>
            <a:headEnd/>
            <a:tailEnd/>
          </a:ln>
          <a:effectLst/>
        </p:spPr>
        <p:txBody>
          <a:bodyPr wrap="square">
            <a:spAutoFit/>
          </a:bodyPr>
          <a:lstStyle/>
          <a:p>
            <a:pPr>
              <a:buFont typeface="Arial" pitchFamily="34" charset="0"/>
              <a:buChar char="•"/>
            </a:pPr>
            <a:r>
              <a:rPr lang="zh-CN" altLang="en-US" sz="1400" b="1" dirty="0" smtClean="0">
                <a:solidFill>
                  <a:srgbClr val="EAEAEA"/>
                </a:solidFill>
                <a:ea typeface="宋体" pitchFamily="2" charset="-122"/>
              </a:rPr>
              <a:t>采用</a:t>
            </a:r>
            <a:r>
              <a:rPr lang="en-US" altLang="zh-CN" sz="1400" b="1" dirty="0" smtClean="0">
                <a:solidFill>
                  <a:srgbClr val="EAEAEA"/>
                </a:solidFill>
                <a:ea typeface="宋体" pitchFamily="2" charset="-122"/>
              </a:rPr>
              <a:t>GIS</a:t>
            </a:r>
            <a:r>
              <a:rPr lang="zh-CN" altLang="en-US" sz="1400" b="1" dirty="0" smtClean="0">
                <a:solidFill>
                  <a:srgbClr val="EAEAEA"/>
                </a:solidFill>
                <a:ea typeface="宋体" pitchFamily="2" charset="-122"/>
              </a:rPr>
              <a:t>、 </a:t>
            </a:r>
            <a:r>
              <a:rPr lang="en-US" altLang="zh-CN" sz="1400" b="1" dirty="0" smtClean="0">
                <a:solidFill>
                  <a:srgbClr val="EAEAEA"/>
                </a:solidFill>
                <a:ea typeface="宋体" pitchFamily="2" charset="-122"/>
              </a:rPr>
              <a:t>GPS</a:t>
            </a:r>
            <a:r>
              <a:rPr lang="zh-CN" altLang="en-US" sz="1400" b="1" dirty="0" smtClean="0">
                <a:solidFill>
                  <a:srgbClr val="EAEAEA"/>
                </a:solidFill>
                <a:ea typeface="宋体" pitchFamily="2" charset="-122"/>
              </a:rPr>
              <a:t>技术和无线通讯技术，实现运输路线选择、运输车辆调度，提高在途情况的监管及信息化、标准化程度。</a:t>
            </a:r>
          </a:p>
          <a:p>
            <a:pPr>
              <a:buFont typeface="Arial" pitchFamily="34" charset="0"/>
              <a:buChar char="•"/>
            </a:pPr>
            <a:r>
              <a:rPr lang="zh-CN" altLang="en-US" sz="1400" b="1" dirty="0" smtClean="0">
                <a:solidFill>
                  <a:srgbClr val="EAEAEA"/>
                </a:solidFill>
                <a:ea typeface="宋体" pitchFamily="2" charset="-122"/>
              </a:rPr>
              <a:t>加快</a:t>
            </a:r>
            <a:r>
              <a:rPr lang="zh-CN" altLang="en-US" sz="1400" b="1" dirty="0" smtClean="0">
                <a:solidFill>
                  <a:srgbClr val="EAEAEA"/>
                </a:solidFill>
                <a:ea typeface="宋体" pitchFamily="2" charset="-122"/>
              </a:rPr>
              <a:t>集装化运输进程，从而采用</a:t>
            </a:r>
            <a:r>
              <a:rPr lang="en-US" altLang="zh-CN" sz="1400" b="1" dirty="0" smtClean="0">
                <a:solidFill>
                  <a:srgbClr val="EAEAEA"/>
                </a:solidFill>
                <a:ea typeface="宋体" pitchFamily="2" charset="-122"/>
              </a:rPr>
              <a:t>RFID</a:t>
            </a:r>
            <a:r>
              <a:rPr lang="zh-CN" altLang="en-US" sz="1400" b="1" dirty="0" smtClean="0">
                <a:solidFill>
                  <a:srgbClr val="EAEAEA"/>
                </a:solidFill>
                <a:ea typeface="宋体" pitchFamily="2" charset="-122"/>
              </a:rPr>
              <a:t>技术，实现对集装箱和货物跟踪、管理和调度。</a:t>
            </a:r>
            <a:endParaRPr lang="en-US" altLang="zh-CN" sz="1400" b="1" dirty="0">
              <a:solidFill>
                <a:srgbClr val="EAEAEA"/>
              </a:solidFill>
              <a:ea typeface="宋体" pitchFamily="2" charset="-122"/>
            </a:endParaRPr>
          </a:p>
        </p:txBody>
      </p:sp>
      <p:sp>
        <p:nvSpPr>
          <p:cNvPr id="18" name="Rectangle 17"/>
          <p:cNvSpPr>
            <a:spLocks noChangeArrowheads="1"/>
          </p:cNvSpPr>
          <p:nvPr/>
        </p:nvSpPr>
        <p:spPr bwMode="gray">
          <a:xfrm>
            <a:off x="2798768" y="1906595"/>
            <a:ext cx="2246312"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ea typeface="宋体" pitchFamily="2" charset="-122"/>
              </a:rPr>
              <a:t>存在问题</a:t>
            </a:r>
            <a:endParaRPr lang="en-US" altLang="zh-CN" sz="2000" b="1" dirty="0">
              <a:ea typeface="宋体" pitchFamily="2" charset="-122"/>
            </a:endParaRPr>
          </a:p>
        </p:txBody>
      </p:sp>
      <p:sp>
        <p:nvSpPr>
          <p:cNvPr id="19" name="Rectangle 18"/>
          <p:cNvSpPr>
            <a:spLocks noChangeArrowheads="1"/>
          </p:cNvSpPr>
          <p:nvPr/>
        </p:nvSpPr>
        <p:spPr bwMode="gray">
          <a:xfrm>
            <a:off x="5592768" y="1906595"/>
            <a:ext cx="2246312" cy="400110"/>
          </a:xfrm>
          <a:prstGeom prst="rect">
            <a:avLst/>
          </a:prstGeom>
          <a:noFill/>
          <a:ln w="9525" algn="ctr">
            <a:noFill/>
            <a:miter lim="800000"/>
            <a:headEnd/>
            <a:tailEnd/>
          </a:ln>
          <a:effectLst>
            <a:outerShdw dist="17961" dir="2700000" algn="ctr" rotWithShape="0">
              <a:srgbClr val="FFFFFF">
                <a:alpha val="50000"/>
              </a:srgbClr>
            </a:outerShdw>
          </a:effectLst>
        </p:spPr>
        <p:txBody>
          <a:bodyPr>
            <a:spAutoFit/>
          </a:bodyPr>
          <a:lstStyle/>
          <a:p>
            <a:pPr algn="ctr" eaLnBrk="0" hangingPunct="0"/>
            <a:r>
              <a:rPr lang="zh-CN" altLang="en-US" sz="2000" b="1" dirty="0" smtClean="0">
                <a:ea typeface="宋体" pitchFamily="2" charset="-122"/>
              </a:rPr>
              <a:t>解决方案</a:t>
            </a:r>
            <a:endParaRPr lang="en-US" altLang="zh-CN" sz="2000" b="1" dirty="0">
              <a:ea typeface="宋体" pitchFamily="2" charset="-122"/>
            </a:endParaRPr>
          </a:p>
        </p:txBody>
      </p:sp>
      <p:sp>
        <p:nvSpPr>
          <p:cNvPr id="20" name="Rectangle 20"/>
          <p:cNvSpPr>
            <a:spLocks noChangeArrowheads="1"/>
          </p:cNvSpPr>
          <p:nvPr/>
        </p:nvSpPr>
        <p:spPr bwMode="gray">
          <a:xfrm>
            <a:off x="5357818" y="2608270"/>
            <a:ext cx="2659062" cy="1555750"/>
          </a:xfrm>
          <a:prstGeom prst="rect">
            <a:avLst/>
          </a:prstGeom>
          <a:gradFill rotWithShape="1">
            <a:gsLst>
              <a:gs pos="0">
                <a:schemeClr val="accent1">
                  <a:gamma/>
                  <a:shade val="72549"/>
                  <a:invGamma/>
                </a:schemeClr>
              </a:gs>
              <a:gs pos="100000">
                <a:schemeClr val="accent1"/>
              </a:gs>
            </a:gsLst>
            <a:lin ang="0" scaled="1"/>
          </a:gradFill>
          <a:ln w="9525" algn="ctr">
            <a:noFill/>
            <a:miter lim="800000"/>
            <a:headEnd/>
            <a:tailEnd/>
          </a:ln>
          <a:effectLst/>
        </p:spPr>
        <p:txBody>
          <a:bodyPr wrap="none" anchor="ctr"/>
          <a:lstStyle/>
          <a:p>
            <a:endParaRPr lang="zh-CN" altLang="en-US"/>
          </a:p>
        </p:txBody>
      </p:sp>
      <p:sp>
        <p:nvSpPr>
          <p:cNvPr id="21" name="Rectangle 21"/>
          <p:cNvSpPr>
            <a:spLocks noChangeArrowheads="1"/>
          </p:cNvSpPr>
          <p:nvPr/>
        </p:nvSpPr>
        <p:spPr bwMode="gray">
          <a:xfrm>
            <a:off x="2603505" y="2752732"/>
            <a:ext cx="2638425" cy="1555750"/>
          </a:xfrm>
          <a:prstGeom prst="rect">
            <a:avLst/>
          </a:prstGeom>
          <a:gradFill rotWithShape="1">
            <a:gsLst>
              <a:gs pos="0">
                <a:schemeClr val="accent1">
                  <a:gamma/>
                  <a:shade val="86275"/>
                  <a:invGamma/>
                </a:schemeClr>
              </a:gs>
              <a:gs pos="100000">
                <a:schemeClr val="accent1"/>
              </a:gs>
            </a:gsLst>
            <a:lin ang="0" scaled="1"/>
          </a:gradFill>
          <a:ln w="9525" algn="ctr">
            <a:no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zh-CN" altLang="en-US"/>
          </a:p>
        </p:txBody>
      </p:sp>
      <p:sp>
        <p:nvSpPr>
          <p:cNvPr id="22" name="Text Box 22"/>
          <p:cNvSpPr txBox="1">
            <a:spLocks noChangeArrowheads="1"/>
          </p:cNvSpPr>
          <p:nvPr/>
        </p:nvSpPr>
        <p:spPr bwMode="white">
          <a:xfrm>
            <a:off x="2928926" y="2786058"/>
            <a:ext cx="1844675" cy="1277273"/>
          </a:xfrm>
          <a:prstGeom prst="rect">
            <a:avLst/>
          </a:prstGeom>
          <a:noFill/>
          <a:ln w="9525" algn="ctr">
            <a:noFill/>
            <a:miter lim="800000"/>
            <a:headEnd/>
            <a:tailEnd/>
          </a:ln>
          <a:effectLst/>
        </p:spPr>
        <p:txBody>
          <a:bodyPr>
            <a:spAutoFit/>
          </a:bodyPr>
          <a:lstStyle/>
          <a:p>
            <a:pPr>
              <a:spcBef>
                <a:spcPct val="50000"/>
              </a:spcBef>
              <a:buFont typeface="Arial" pitchFamily="34" charset="0"/>
              <a:buChar char="•"/>
            </a:pPr>
            <a:r>
              <a:rPr lang="zh-CN" altLang="en-US" sz="1400" b="1" dirty="0" smtClean="0">
                <a:ea typeface="宋体" pitchFamily="2" charset="-122"/>
              </a:rPr>
              <a:t>信息</a:t>
            </a:r>
            <a:r>
              <a:rPr lang="zh-CN" altLang="en-US" sz="1400" b="1" dirty="0" smtClean="0">
                <a:ea typeface="宋体" pitchFamily="2" charset="-122"/>
              </a:rPr>
              <a:t>缺乏数据共享，收寄的快件信息重复手工录入</a:t>
            </a:r>
          </a:p>
          <a:p>
            <a:pPr>
              <a:spcBef>
                <a:spcPct val="50000"/>
              </a:spcBef>
              <a:buFont typeface="Arial" pitchFamily="34" charset="0"/>
              <a:buChar char="•"/>
            </a:pPr>
            <a:r>
              <a:rPr lang="zh-CN" altLang="en-US" sz="1400" b="1" dirty="0" smtClean="0">
                <a:ea typeface="宋体" pitchFamily="2" charset="-122"/>
              </a:rPr>
              <a:t>实物</a:t>
            </a:r>
            <a:r>
              <a:rPr lang="zh-CN" altLang="en-US" sz="1400" b="1" dirty="0" smtClean="0">
                <a:ea typeface="宋体" pitchFamily="2" charset="-122"/>
              </a:rPr>
              <a:t>流与信息流不同步</a:t>
            </a:r>
            <a:endParaRPr lang="en-US" altLang="zh-CN" sz="1400" b="1" dirty="0">
              <a:ea typeface="宋体" pitchFamily="2" charset="-122"/>
            </a:endParaRPr>
          </a:p>
        </p:txBody>
      </p:sp>
      <p:sp>
        <p:nvSpPr>
          <p:cNvPr id="23" name="Rectangle 23"/>
          <p:cNvSpPr>
            <a:spLocks noChangeArrowheads="1"/>
          </p:cNvSpPr>
          <p:nvPr/>
        </p:nvSpPr>
        <p:spPr bwMode="white">
          <a:xfrm>
            <a:off x="5429256" y="2714620"/>
            <a:ext cx="2362200" cy="1384995"/>
          </a:xfrm>
          <a:prstGeom prst="rect">
            <a:avLst/>
          </a:prstGeom>
          <a:noFill/>
          <a:ln w="9525" algn="ctr">
            <a:noFill/>
            <a:miter lim="800000"/>
            <a:headEnd/>
            <a:tailEnd/>
          </a:ln>
          <a:effectLst/>
        </p:spPr>
        <p:txBody>
          <a:bodyPr>
            <a:spAutoFit/>
          </a:bodyPr>
          <a:lstStyle/>
          <a:p>
            <a:pPr>
              <a:buFont typeface="Arial" pitchFamily="34" charset="0"/>
              <a:buChar char="•"/>
            </a:pPr>
            <a:r>
              <a:rPr lang="zh-CN" altLang="en-US" sz="1400" b="1" dirty="0" smtClean="0">
                <a:ea typeface="宋体" pitchFamily="2" charset="-122"/>
              </a:rPr>
              <a:t>无线</a:t>
            </a:r>
            <a:r>
              <a:rPr lang="zh-CN" altLang="en-US" sz="1400" b="1" dirty="0" smtClean="0">
                <a:ea typeface="宋体" pitchFamily="2" charset="-122"/>
              </a:rPr>
              <a:t>网络技术与条形码技术结合，实现快件数据的移动采集、实时传递</a:t>
            </a:r>
          </a:p>
          <a:p>
            <a:pPr>
              <a:buFont typeface="Arial" pitchFamily="34" charset="0"/>
              <a:buChar char="•"/>
            </a:pPr>
            <a:r>
              <a:rPr lang="zh-CN" altLang="en-US" sz="1400" b="1" dirty="0" smtClean="0">
                <a:ea typeface="宋体" pitchFamily="2" charset="-122"/>
              </a:rPr>
              <a:t>向</a:t>
            </a:r>
            <a:r>
              <a:rPr lang="zh-CN" altLang="en-US" sz="1400" b="1" dirty="0" smtClean="0">
                <a:ea typeface="宋体" pitchFamily="2" charset="-122"/>
              </a:rPr>
              <a:t>客户提供电话、传真、</a:t>
            </a:r>
            <a:r>
              <a:rPr lang="en-US" altLang="zh-CN" sz="1400" b="1" dirty="0" smtClean="0">
                <a:ea typeface="宋体" pitchFamily="2" charset="-122"/>
              </a:rPr>
              <a:t>EMAIL</a:t>
            </a:r>
            <a:r>
              <a:rPr lang="zh-CN" altLang="en-US" sz="1400" b="1" dirty="0" smtClean="0">
                <a:ea typeface="宋体" pitchFamily="2" charset="-122"/>
              </a:rPr>
              <a:t>、多媒体等接入手段，提高客户快递服务质量</a:t>
            </a:r>
            <a:endParaRPr lang="en-US" altLang="zh-CN" sz="1400" b="1" dirty="0">
              <a:ea typeface="宋体" pitchFamily="2" charset="-122"/>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小结</a:t>
            </a:r>
            <a:endParaRPr lang="zh-CN" altLang="en-US" dirty="0"/>
          </a:p>
        </p:txBody>
      </p:sp>
      <p:sp>
        <p:nvSpPr>
          <p:cNvPr id="3" name="内容占位符 2"/>
          <p:cNvSpPr>
            <a:spLocks noGrp="1"/>
          </p:cNvSpPr>
          <p:nvPr>
            <p:ph idx="1"/>
          </p:nvPr>
        </p:nvSpPr>
        <p:spPr/>
        <p:txBody>
          <a:bodyPr/>
          <a:lstStyle/>
          <a:p>
            <a:pPr lvl="0">
              <a:buFont typeface="Wingdings" pitchFamily="2" charset="2"/>
              <a:buChar char="Ø"/>
            </a:pPr>
            <a:endParaRPr lang="en-US" altLang="zh-CN" dirty="0" smtClean="0">
              <a:solidFill>
                <a:srgbClr val="000000"/>
              </a:solidFill>
              <a:latin typeface="+mn-ea"/>
            </a:endParaRPr>
          </a:p>
          <a:p>
            <a:pPr lvl="0">
              <a:buFont typeface="Wingdings" pitchFamily="2" charset="2"/>
              <a:buChar char="Ø"/>
            </a:pPr>
            <a:r>
              <a:rPr lang="zh-CN" altLang="en-US" dirty="0" smtClean="0">
                <a:solidFill>
                  <a:srgbClr val="000000"/>
                </a:solidFill>
                <a:latin typeface="+mn-ea"/>
              </a:rPr>
              <a:t>快递业提供门到门的个性化精益物流服务，重视服务的时效性，基于条形码识别技术的快递操作方式已不能满足顾客需求。</a:t>
            </a:r>
            <a:endParaRPr lang="en-US" altLang="zh-CN" dirty="0" smtClean="0">
              <a:solidFill>
                <a:srgbClr val="000000"/>
              </a:solidFill>
              <a:latin typeface="+mn-ea"/>
            </a:endParaRPr>
          </a:p>
          <a:p>
            <a:pPr lvl="0">
              <a:buFont typeface="Wingdings" pitchFamily="2" charset="2"/>
              <a:buChar char="Ø"/>
            </a:pPr>
            <a:endParaRPr lang="en-US" altLang="zh-CN" dirty="0" smtClean="0">
              <a:solidFill>
                <a:srgbClr val="000000"/>
              </a:solidFill>
              <a:latin typeface="+mn-ea"/>
            </a:endParaRPr>
          </a:p>
          <a:p>
            <a:pPr lvl="0">
              <a:buFont typeface="Wingdings" pitchFamily="2" charset="2"/>
              <a:buChar char="Ø"/>
            </a:pPr>
            <a:r>
              <a:rPr lang="zh-CN" altLang="en-US" dirty="0" smtClean="0">
                <a:solidFill>
                  <a:srgbClr val="000000"/>
                </a:solidFill>
                <a:latin typeface="+mn-ea"/>
              </a:rPr>
              <a:t>将物联网技术应用于快递行业的信息采集和货物跟踪，可以加快服务效率，提升行业服务水平。</a:t>
            </a:r>
            <a:endParaRPr lang="en-US" altLang="zh-CN" dirty="0" smtClean="0">
              <a:solidFill>
                <a:srgbClr val="000000"/>
              </a:solidFill>
              <a:latin typeface="+mn-ea"/>
            </a:endParaRPr>
          </a:p>
          <a:p>
            <a:pPr lvl="0">
              <a:buFont typeface="Wingdings" pitchFamily="2" charset="2"/>
              <a:buChar char="Ø"/>
            </a:pPr>
            <a:endParaRPr lang="en-US" altLang="zh-CN" dirty="0" smtClean="0">
              <a:solidFill>
                <a:srgbClr val="000000"/>
              </a:solidFill>
              <a:latin typeface="+mn-ea"/>
            </a:endParaRPr>
          </a:p>
          <a:p>
            <a:pPr lvl="0">
              <a:buFont typeface="Wingdings" pitchFamily="2" charset="2"/>
              <a:buChar char="Ø"/>
            </a:pPr>
            <a:r>
              <a:rPr lang="zh-CN" altLang="en-US" dirty="0" smtClean="0">
                <a:solidFill>
                  <a:srgbClr val="000000"/>
                </a:solidFill>
                <a:latin typeface="+mn-ea"/>
              </a:rPr>
              <a:t>快递企业应当积极引入智能物流技术，逐步实现快件智能识别和实时跟踪，为顾客提供更方便的查询服务。</a:t>
            </a:r>
          </a:p>
          <a:p>
            <a:endParaRPr lang="zh-CN" altLang="en-US" dirty="0"/>
          </a:p>
        </p:txBody>
      </p:sp>
      <p:sp>
        <p:nvSpPr>
          <p:cNvPr id="4" name="矩形 3"/>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p:txBody>
          <a:bodyPr/>
          <a:lstStyle/>
          <a:p>
            <a:pPr lvl="0">
              <a:buFont typeface="Wingdings" pitchFamily="2" charset="2"/>
              <a:buChar char="ü"/>
            </a:pPr>
            <a:endParaRPr lang="en-US" altLang="zh-CN" sz="2000" dirty="0" smtClean="0">
              <a:solidFill>
                <a:srgbClr val="000000"/>
              </a:solidFill>
            </a:endParaRPr>
          </a:p>
          <a:p>
            <a:pPr lvl="0">
              <a:buFont typeface="Arial" pitchFamily="34" charset="0"/>
              <a:buChar char="•"/>
            </a:pPr>
            <a:r>
              <a:rPr lang="zh-CN" altLang="en-US" sz="2000" dirty="0" smtClean="0">
                <a:solidFill>
                  <a:srgbClr val="000000"/>
                </a:solidFill>
              </a:rPr>
              <a:t>描述并分析快递业与物流的区别。</a:t>
            </a:r>
          </a:p>
          <a:p>
            <a:pPr lvl="0">
              <a:buFont typeface="Arial" pitchFamily="34" charset="0"/>
              <a:buChar char="•"/>
            </a:pPr>
            <a:r>
              <a:rPr lang="zh-CN" altLang="en-US" sz="2000" dirty="0" smtClean="0">
                <a:solidFill>
                  <a:srgbClr val="000000"/>
                </a:solidFill>
              </a:rPr>
              <a:t>概述快递业物流的特征。</a:t>
            </a:r>
          </a:p>
          <a:p>
            <a:pPr lvl="0">
              <a:buFont typeface="Arial" pitchFamily="34" charset="0"/>
              <a:buChar char="•"/>
            </a:pPr>
            <a:r>
              <a:rPr lang="zh-CN" altLang="en-US" sz="2000" dirty="0" smtClean="0">
                <a:solidFill>
                  <a:srgbClr val="000000"/>
                </a:solidFill>
              </a:rPr>
              <a:t>简述快递企业如何实现快件智能识别。</a:t>
            </a:r>
          </a:p>
          <a:p>
            <a:pPr lvl="0">
              <a:buFont typeface="Arial" pitchFamily="34" charset="0"/>
              <a:buChar char="•"/>
            </a:pPr>
            <a:r>
              <a:rPr lang="zh-CN" altLang="en-US" sz="2000" dirty="0" smtClean="0">
                <a:solidFill>
                  <a:srgbClr val="000000"/>
                </a:solidFill>
              </a:rPr>
              <a:t>简述快递企业如何实现快件实时跟踪。</a:t>
            </a:r>
          </a:p>
          <a:p>
            <a:pPr lvl="0">
              <a:buFont typeface="Arial" pitchFamily="34" charset="0"/>
              <a:buChar char="•"/>
            </a:pPr>
            <a:r>
              <a:rPr lang="zh-CN" altLang="en-US" sz="2000" dirty="0" smtClean="0">
                <a:solidFill>
                  <a:srgbClr val="000000"/>
                </a:solidFill>
              </a:rPr>
              <a:t>分析我国快递业智能物流应用存在的问题。</a:t>
            </a:r>
          </a:p>
          <a:p>
            <a:endParaRPr lang="zh-CN" altLang="en-US" dirty="0"/>
          </a:p>
        </p:txBody>
      </p:sp>
      <p:sp>
        <p:nvSpPr>
          <p:cNvPr id="4" name="矩形 3"/>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dirty="0" smtClean="0"/>
          </a:p>
          <a:p>
            <a:r>
              <a:rPr lang="zh-CN" altLang="en-US" dirty="0" smtClean="0"/>
              <a:t>美国国际贸易委员会</a:t>
            </a:r>
            <a:r>
              <a:rPr lang="en-US" dirty="0" smtClean="0"/>
              <a:t>2004</a:t>
            </a:r>
            <a:r>
              <a:rPr lang="zh-CN" altLang="en-US" dirty="0" smtClean="0"/>
              <a:t>年报告对快递业定义如下：</a:t>
            </a:r>
          </a:p>
          <a:p>
            <a:pPr>
              <a:buNone/>
            </a:pPr>
            <a:r>
              <a:rPr lang="en-US" sz="1600" dirty="0" smtClean="0">
                <a:latin typeface="宋体" pitchFamily="2" charset="-122"/>
                <a:ea typeface="宋体" pitchFamily="2" charset="-122"/>
              </a:rPr>
              <a:t>(1) </a:t>
            </a:r>
            <a:r>
              <a:rPr lang="zh-CN" altLang="en-US" sz="1600" dirty="0" smtClean="0">
                <a:latin typeface="宋体" pitchFamily="2" charset="-122"/>
                <a:ea typeface="宋体" pitchFamily="2" charset="-122"/>
              </a:rPr>
              <a:t>快速收集、运输、递送文件、印刷品、包裹和其他物品，全过程跟踪这些物品并对其保持控制。</a:t>
            </a:r>
          </a:p>
          <a:p>
            <a:pPr>
              <a:buNone/>
            </a:pPr>
            <a:r>
              <a:rPr lang="en-US" sz="1600" dirty="0" smtClean="0">
                <a:latin typeface="宋体" pitchFamily="2" charset="-122"/>
                <a:ea typeface="宋体" pitchFamily="2" charset="-122"/>
              </a:rPr>
              <a:t>(2) </a:t>
            </a:r>
            <a:r>
              <a:rPr lang="zh-CN" altLang="en-US" sz="1600" dirty="0" smtClean="0">
                <a:latin typeface="宋体" pitchFamily="2" charset="-122"/>
                <a:ea typeface="宋体" pitchFamily="2" charset="-122"/>
              </a:rPr>
              <a:t>提供与上述过程相关的其他服务，如清关和物流服务。</a:t>
            </a: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zh-CN" altLang="en-US" sz="1600" dirty="0" smtClean="0">
              <a:latin typeface="宋体" pitchFamily="2" charset="-122"/>
              <a:ea typeface="宋体" pitchFamily="2" charset="-122"/>
            </a:endParaRPr>
          </a:p>
          <a:p>
            <a:r>
              <a:rPr lang="en-US" dirty="0" smtClean="0"/>
              <a:t>2008</a:t>
            </a:r>
            <a:r>
              <a:rPr lang="zh-CN" altLang="en-US" dirty="0" smtClean="0"/>
              <a:t>年中国交通运输部颁布的</a:t>
            </a:r>
            <a:r>
              <a:rPr lang="en-US" altLang="zh-CN" dirty="0" smtClean="0"/>
              <a:t>《</a:t>
            </a:r>
            <a:r>
              <a:rPr lang="zh-CN" altLang="en-US" dirty="0" smtClean="0"/>
              <a:t>快递市场管理办法</a:t>
            </a:r>
            <a:r>
              <a:rPr lang="en-US" altLang="zh-CN" dirty="0" smtClean="0"/>
              <a:t>》</a:t>
            </a:r>
            <a:r>
              <a:rPr lang="zh-CN" altLang="en-US" dirty="0" smtClean="0"/>
              <a:t>将快递定义为：</a:t>
            </a:r>
            <a:r>
              <a:rPr lang="zh-CN" altLang="en-US" sz="1600" dirty="0" smtClean="0">
                <a:latin typeface="宋体" pitchFamily="2" charset="-122"/>
                <a:ea typeface="宋体" pitchFamily="2" charset="-122"/>
              </a:rPr>
              <a:t>快速收寄、分发、运输、投递单独封装、具有名址的信件和包裹等物品，以及其他不需储存的物品，按照承诺时限递送到收件人或指定地点，并获得签收的寄递服务。</a:t>
            </a:r>
            <a:endParaRPr lang="zh-CN" altLang="en-US" sz="1600" dirty="0">
              <a:latin typeface="宋体" pitchFamily="2" charset="-122"/>
              <a:ea typeface="宋体" pitchFamily="2" charset="-122"/>
            </a:endParaRPr>
          </a:p>
        </p:txBody>
      </p:sp>
      <p:sp>
        <p:nvSpPr>
          <p:cNvPr id="3" name="标题 2"/>
          <p:cNvSpPr>
            <a:spLocks noGrp="1"/>
          </p:cNvSpPr>
          <p:nvPr>
            <p:ph type="title"/>
          </p:nvPr>
        </p:nvSpPr>
        <p:spPr/>
        <p:txBody>
          <a:bodyPr/>
          <a:lstStyle/>
          <a:p>
            <a:r>
              <a:rPr lang="en-US" altLang="zh-CN" dirty="0" smtClean="0"/>
              <a:t>9.1.1  </a:t>
            </a:r>
            <a:r>
              <a:rPr lang="zh-CN" altLang="en-US" dirty="0" smtClean="0"/>
              <a:t>行业界定</a:t>
            </a:r>
            <a:endParaRPr lang="zh-CN" alt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n"/>
            </a:pPr>
            <a:r>
              <a:rPr lang="zh-CN" altLang="en-US" dirty="0" smtClean="0"/>
              <a:t>快递业与物流业的区别</a:t>
            </a:r>
            <a:endParaRPr lang="zh-CN" altLang="en-US" dirty="0"/>
          </a:p>
        </p:txBody>
      </p:sp>
      <p:sp>
        <p:nvSpPr>
          <p:cNvPr id="3" name="标题 2"/>
          <p:cNvSpPr>
            <a:spLocks noGrp="1"/>
          </p:cNvSpPr>
          <p:nvPr>
            <p:ph type="title"/>
          </p:nvPr>
        </p:nvSpPr>
        <p:spPr/>
        <p:txBody>
          <a:bodyPr/>
          <a:lstStyle/>
          <a:p>
            <a:r>
              <a:rPr lang="en-US" altLang="zh-CN" dirty="0" smtClean="0"/>
              <a:t>9.1.1  </a:t>
            </a:r>
            <a:r>
              <a:rPr lang="zh-CN" altLang="en-US" dirty="0" smtClean="0"/>
              <a:t>行业界定</a:t>
            </a:r>
            <a:endParaRPr lang="zh-CN" altLang="en-US" dirty="0"/>
          </a:p>
        </p:txBody>
      </p:sp>
      <p:graphicFrame>
        <p:nvGraphicFramePr>
          <p:cNvPr id="4" name="表格 3"/>
          <p:cNvGraphicFramePr>
            <a:graphicFrameLocks noGrp="1"/>
          </p:cNvGraphicFramePr>
          <p:nvPr/>
        </p:nvGraphicFramePr>
        <p:xfrm>
          <a:off x="642911" y="1857365"/>
          <a:ext cx="7572428" cy="4355298"/>
        </p:xfrm>
        <a:graphic>
          <a:graphicData uri="http://schemas.openxmlformats.org/drawingml/2006/table">
            <a:tbl>
              <a:tblPr/>
              <a:tblGrid>
                <a:gridCol w="1612705"/>
                <a:gridCol w="2629531"/>
                <a:gridCol w="3330192"/>
              </a:tblGrid>
              <a:tr h="399921">
                <a:tc>
                  <a:txBody>
                    <a:bodyPr/>
                    <a:lstStyle/>
                    <a:p>
                      <a:pPr indent="56515" algn="just">
                        <a:spcAft>
                          <a:spcPts val="0"/>
                        </a:spcAft>
                      </a:pPr>
                      <a:r>
                        <a:rPr lang="zh-CN" sz="1400" b="1" kern="0" dirty="0">
                          <a:latin typeface="Times New Roman"/>
                          <a:ea typeface="宋体"/>
                        </a:rPr>
                        <a:t>种类</a:t>
                      </a:r>
                      <a:endParaRPr lang="zh-CN" sz="1400" kern="100" dirty="0">
                        <a:latin typeface="Times New Roman"/>
                        <a:ea typeface="宋体"/>
                      </a:endParaRPr>
                    </a:p>
                  </a:txBody>
                  <a:tcPr marL="68580" marR="68580" marT="762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indent="56515" algn="just">
                        <a:spcAft>
                          <a:spcPts val="0"/>
                        </a:spcAft>
                      </a:pPr>
                      <a:r>
                        <a:rPr lang="zh-CN" sz="1400" b="1" kern="0">
                          <a:latin typeface="Times New Roman"/>
                          <a:ea typeface="宋体"/>
                        </a:rPr>
                        <a:t>快递</a:t>
                      </a:r>
                      <a:endParaRPr lang="zh-CN" sz="1400" kern="10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c>
                  <a:txBody>
                    <a:bodyPr/>
                    <a:lstStyle/>
                    <a:p>
                      <a:pPr indent="56515" algn="just">
                        <a:spcAft>
                          <a:spcPts val="0"/>
                        </a:spcAft>
                      </a:pPr>
                      <a:r>
                        <a:rPr lang="zh-CN" sz="1400" b="1" kern="0" dirty="0">
                          <a:latin typeface="Times New Roman"/>
                          <a:ea typeface="宋体"/>
                        </a:rPr>
                        <a:t>物流</a:t>
                      </a:r>
                      <a:endParaRPr lang="zh-CN" sz="1400" kern="100" dirty="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BBB59"/>
                    </a:solidFill>
                  </a:tcPr>
                </a:tc>
              </a:tr>
              <a:tr h="787906">
                <a:tc>
                  <a:txBody>
                    <a:bodyPr/>
                    <a:lstStyle/>
                    <a:p>
                      <a:pPr algn="ctr">
                        <a:spcAft>
                          <a:spcPts val="0"/>
                        </a:spcAft>
                      </a:pPr>
                      <a:r>
                        <a:rPr lang="zh-CN" sz="1400" kern="0">
                          <a:latin typeface="Times New Roman"/>
                          <a:ea typeface="宋体"/>
                        </a:rPr>
                        <a:t>服务模式</a:t>
                      </a:r>
                      <a:endParaRPr lang="zh-CN" sz="1400" kern="100">
                        <a:latin typeface="Times New Roman"/>
                        <a:ea typeface="宋体"/>
                      </a:endParaRPr>
                    </a:p>
                  </a:txBody>
                  <a:tcPr marL="68580" marR="6858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c>
                  <a:txBody>
                    <a:bodyPr/>
                    <a:lstStyle/>
                    <a:p>
                      <a:pPr algn="just">
                        <a:spcAft>
                          <a:spcPts val="0"/>
                        </a:spcAft>
                      </a:pPr>
                      <a:r>
                        <a:rPr lang="en-US" sz="1400" kern="0">
                          <a:latin typeface="宋体"/>
                          <a:ea typeface="宋体"/>
                        </a:rPr>
                        <a:t>“</a:t>
                      </a:r>
                      <a:r>
                        <a:rPr lang="zh-CN" sz="1400" kern="0">
                          <a:latin typeface="Times New Roman"/>
                          <a:ea typeface="宋体"/>
                        </a:rPr>
                        <a:t>门到门</a:t>
                      </a:r>
                      <a:r>
                        <a:rPr lang="en-US" sz="1400" kern="0">
                          <a:latin typeface="Times New Roman"/>
                          <a:ea typeface="宋体"/>
                        </a:rPr>
                        <a:t>”</a:t>
                      </a:r>
                      <a:endParaRPr lang="zh-CN" sz="1400" kern="100">
                        <a:latin typeface="Times New Roman"/>
                        <a:ea typeface="宋体"/>
                      </a:endParaRPr>
                    </a:p>
                    <a:p>
                      <a:pPr algn="just">
                        <a:spcAft>
                          <a:spcPts val="0"/>
                        </a:spcAft>
                      </a:pPr>
                      <a:r>
                        <a:rPr lang="zh-CN" sz="1400" kern="0">
                          <a:latin typeface="Times New Roman"/>
                          <a:ea typeface="宋体"/>
                        </a:rPr>
                        <a:t>快递员上门取货，送货到门</a:t>
                      </a:r>
                      <a:endParaRPr lang="zh-CN" sz="1400" kern="100">
                        <a:latin typeface="Times New Roman"/>
                        <a:ea typeface="宋体"/>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c>
                  <a:txBody>
                    <a:bodyPr/>
                    <a:lstStyle/>
                    <a:p>
                      <a:pPr algn="just">
                        <a:spcAft>
                          <a:spcPts val="0"/>
                        </a:spcAft>
                      </a:pPr>
                      <a:r>
                        <a:rPr lang="en-US" sz="1400" kern="0" dirty="0">
                          <a:latin typeface="宋体"/>
                          <a:ea typeface="宋体"/>
                        </a:rPr>
                        <a:t>“</a:t>
                      </a:r>
                      <a:r>
                        <a:rPr lang="zh-CN" sz="1400" kern="0" dirty="0">
                          <a:latin typeface="Times New Roman"/>
                          <a:ea typeface="宋体"/>
                        </a:rPr>
                        <a:t>点到点</a:t>
                      </a:r>
                      <a:r>
                        <a:rPr lang="en-US" sz="1400" kern="0" dirty="0">
                          <a:latin typeface="Times New Roman"/>
                          <a:ea typeface="宋体"/>
                        </a:rPr>
                        <a:t>”</a:t>
                      </a:r>
                      <a:endParaRPr lang="zh-CN" sz="1400" kern="100" dirty="0">
                        <a:latin typeface="Times New Roman"/>
                        <a:ea typeface="宋体"/>
                      </a:endParaRPr>
                    </a:p>
                    <a:p>
                      <a:pPr algn="just">
                        <a:spcAft>
                          <a:spcPts val="0"/>
                        </a:spcAft>
                      </a:pPr>
                      <a:r>
                        <a:rPr lang="zh-CN" sz="1400" kern="0" dirty="0">
                          <a:latin typeface="Times New Roman"/>
                          <a:ea typeface="宋体"/>
                        </a:rPr>
                        <a:t>发货人自行送货至物流点，物流公司派送到达目的地物流点后，由收货人自行取货</a:t>
                      </a:r>
                      <a:endParaRPr lang="zh-CN" sz="1400" kern="100" dirty="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r>
              <a:tr h="945486">
                <a:tc>
                  <a:txBody>
                    <a:bodyPr/>
                    <a:lstStyle/>
                    <a:p>
                      <a:pPr algn="ctr">
                        <a:spcAft>
                          <a:spcPts val="0"/>
                        </a:spcAft>
                      </a:pPr>
                      <a:r>
                        <a:rPr lang="zh-CN" sz="1400" kern="0">
                          <a:latin typeface="Times New Roman"/>
                          <a:ea typeface="宋体"/>
                        </a:rPr>
                        <a:t>服务对象</a:t>
                      </a:r>
                      <a:endParaRPr lang="zh-CN" sz="1400" kern="100">
                        <a:latin typeface="Times New Roman"/>
                        <a:ea typeface="宋体"/>
                      </a:endParaRPr>
                    </a:p>
                  </a:txBody>
                  <a:tcPr marL="68580" marR="6858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400" kern="0">
                          <a:latin typeface="Times New Roman"/>
                          <a:ea typeface="宋体"/>
                        </a:rPr>
                        <a:t>文件、小型包裹</a:t>
                      </a:r>
                      <a:endParaRPr lang="zh-CN" sz="1400" kern="100">
                        <a:latin typeface="Times New Roman"/>
                        <a:ea typeface="宋体"/>
                      </a:endParaRPr>
                    </a:p>
                    <a:p>
                      <a:pPr algn="just">
                        <a:spcAft>
                          <a:spcPts val="0"/>
                        </a:spcAft>
                      </a:pPr>
                      <a:r>
                        <a:rPr lang="zh-CN" sz="1400" kern="0">
                          <a:latin typeface="Times New Roman"/>
                          <a:ea typeface="宋体"/>
                        </a:rPr>
                        <a:t>（电子商务、个人包裹邮寄、资料邮寄）</a:t>
                      </a:r>
                      <a:endParaRPr lang="zh-CN" sz="1400" kern="100">
                        <a:latin typeface="Times New Roman"/>
                        <a:ea typeface="宋体"/>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400" kern="0">
                          <a:latin typeface="Times New Roman"/>
                          <a:ea typeface="宋体"/>
                        </a:rPr>
                        <a:t>大批量工业原料、产品</a:t>
                      </a:r>
                      <a:endParaRPr lang="zh-CN" sz="1400" kern="100">
                        <a:latin typeface="Times New Roman"/>
                        <a:ea typeface="宋体"/>
                      </a:endParaRPr>
                    </a:p>
                    <a:p>
                      <a:pPr algn="just">
                        <a:spcAft>
                          <a:spcPts val="0"/>
                        </a:spcAft>
                      </a:pPr>
                      <a:r>
                        <a:rPr lang="zh-CN" sz="1400" kern="0">
                          <a:latin typeface="Times New Roman"/>
                          <a:ea typeface="宋体"/>
                        </a:rPr>
                        <a:t>（加工、制造业）</a:t>
                      </a:r>
                      <a:endParaRPr lang="zh-CN" sz="1400" kern="10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203345">
                <a:tc>
                  <a:txBody>
                    <a:bodyPr/>
                    <a:lstStyle/>
                    <a:p>
                      <a:pPr algn="ctr">
                        <a:spcAft>
                          <a:spcPts val="0"/>
                        </a:spcAft>
                      </a:pPr>
                      <a:r>
                        <a:rPr lang="zh-CN" sz="1400" kern="0">
                          <a:latin typeface="Times New Roman"/>
                          <a:ea typeface="宋体"/>
                        </a:rPr>
                        <a:t>时效性</a:t>
                      </a:r>
                      <a:endParaRPr lang="zh-CN" sz="1400" kern="100">
                        <a:latin typeface="Times New Roman"/>
                        <a:ea typeface="宋体"/>
                      </a:endParaRPr>
                    </a:p>
                  </a:txBody>
                  <a:tcPr marL="68580" marR="6858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c>
                  <a:txBody>
                    <a:bodyPr/>
                    <a:lstStyle/>
                    <a:p>
                      <a:pPr algn="just">
                        <a:spcAft>
                          <a:spcPts val="0"/>
                        </a:spcAft>
                      </a:pPr>
                      <a:r>
                        <a:rPr lang="zh-CN" sz="1400" kern="0">
                          <a:latin typeface="Times New Roman"/>
                          <a:ea typeface="宋体"/>
                        </a:rPr>
                        <a:t>强</a:t>
                      </a:r>
                      <a:endParaRPr lang="zh-CN" sz="1400" kern="100">
                        <a:latin typeface="Times New Roman"/>
                        <a:ea typeface="宋体"/>
                      </a:endParaRPr>
                    </a:p>
                    <a:p>
                      <a:pPr algn="just">
                        <a:spcAft>
                          <a:spcPts val="0"/>
                        </a:spcAft>
                      </a:pPr>
                      <a:r>
                        <a:rPr lang="en-US" sz="1400" kern="100">
                          <a:latin typeface="宋体"/>
                          <a:ea typeface="宋体"/>
                        </a:rPr>
                        <a:t>EMS</a:t>
                      </a:r>
                      <a:r>
                        <a:rPr lang="zh-CN" sz="1400" kern="100">
                          <a:latin typeface="Times New Roman"/>
                          <a:ea typeface="宋体"/>
                        </a:rPr>
                        <a:t>北京至广州“</a:t>
                      </a:r>
                      <a:r>
                        <a:rPr lang="zh-CN" sz="1400" kern="0">
                          <a:latin typeface="Times New Roman"/>
                          <a:ea typeface="宋体"/>
                        </a:rPr>
                        <a:t>跨区域次晨达”：</a:t>
                      </a:r>
                      <a:r>
                        <a:rPr lang="en-US" sz="1400" kern="0">
                          <a:latin typeface="Times New Roman"/>
                          <a:ea typeface="宋体"/>
                        </a:rPr>
                        <a:t>15</a:t>
                      </a:r>
                      <a:r>
                        <a:rPr lang="zh-CN" sz="1400" kern="0">
                          <a:latin typeface="Times New Roman"/>
                          <a:ea typeface="宋体"/>
                        </a:rPr>
                        <a:t>时前在北京完成收寄，次日</a:t>
                      </a:r>
                      <a:r>
                        <a:rPr lang="en-US" sz="1400" kern="0">
                          <a:latin typeface="Times New Roman"/>
                          <a:ea typeface="宋体"/>
                        </a:rPr>
                        <a:t>11</a:t>
                      </a:r>
                      <a:r>
                        <a:rPr lang="zh-CN" sz="1400" kern="0">
                          <a:latin typeface="Times New Roman"/>
                          <a:ea typeface="宋体"/>
                        </a:rPr>
                        <a:t>时前到达广州</a:t>
                      </a:r>
                      <a:endParaRPr lang="zh-CN" sz="1400" kern="100">
                        <a:latin typeface="Times New Roman"/>
                        <a:ea typeface="宋体"/>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c>
                  <a:txBody>
                    <a:bodyPr/>
                    <a:lstStyle/>
                    <a:p>
                      <a:pPr algn="just">
                        <a:spcAft>
                          <a:spcPts val="0"/>
                        </a:spcAft>
                      </a:pPr>
                      <a:r>
                        <a:rPr lang="zh-CN" sz="1400" kern="0">
                          <a:latin typeface="Times New Roman"/>
                          <a:ea typeface="宋体"/>
                        </a:rPr>
                        <a:t>一般</a:t>
                      </a:r>
                      <a:endParaRPr lang="zh-CN" sz="1400" kern="100">
                        <a:latin typeface="Times New Roman"/>
                        <a:ea typeface="宋体"/>
                      </a:endParaRPr>
                    </a:p>
                    <a:p>
                      <a:pPr algn="just">
                        <a:spcAft>
                          <a:spcPts val="0"/>
                        </a:spcAft>
                      </a:pPr>
                      <a:r>
                        <a:rPr lang="zh-CN" sz="1400" kern="0">
                          <a:latin typeface="Times New Roman"/>
                          <a:ea typeface="宋体"/>
                        </a:rPr>
                        <a:t>中邮物流北京至广州</a:t>
                      </a:r>
                      <a:r>
                        <a:rPr lang="en-US" sz="1400" kern="0">
                          <a:latin typeface="Times New Roman"/>
                          <a:ea typeface="宋体"/>
                        </a:rPr>
                        <a:t>3</a:t>
                      </a:r>
                      <a:r>
                        <a:rPr lang="en-US" sz="1400" kern="0">
                          <a:latin typeface="宋体"/>
                          <a:ea typeface="宋体"/>
                        </a:rPr>
                        <a:t>-</a:t>
                      </a:r>
                      <a:r>
                        <a:rPr lang="en-US" sz="1400" kern="0">
                          <a:latin typeface="Times New Roman"/>
                          <a:ea typeface="宋体"/>
                        </a:rPr>
                        <a:t>4</a:t>
                      </a:r>
                      <a:r>
                        <a:rPr lang="zh-CN" sz="1400" kern="0">
                          <a:latin typeface="Times New Roman"/>
                          <a:ea typeface="宋体"/>
                        </a:rPr>
                        <a:t>天到达</a:t>
                      </a:r>
                      <a:endParaRPr lang="zh-CN" sz="1400" kern="10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F3EA"/>
                    </a:solidFill>
                  </a:tcPr>
                </a:tc>
              </a:tr>
              <a:tr h="945486">
                <a:tc>
                  <a:txBody>
                    <a:bodyPr/>
                    <a:lstStyle/>
                    <a:p>
                      <a:pPr algn="ctr">
                        <a:spcAft>
                          <a:spcPts val="0"/>
                        </a:spcAft>
                      </a:pPr>
                      <a:r>
                        <a:rPr lang="zh-CN" sz="1400" kern="0">
                          <a:latin typeface="Times New Roman"/>
                          <a:ea typeface="宋体"/>
                        </a:rPr>
                        <a:t>价格</a:t>
                      </a:r>
                      <a:endParaRPr lang="zh-CN" sz="1400" kern="100">
                        <a:latin typeface="Times New Roman"/>
                        <a:ea typeface="宋体"/>
                      </a:endParaRPr>
                    </a:p>
                  </a:txBody>
                  <a:tcPr marL="68580" marR="6858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400" kern="0">
                          <a:latin typeface="Times New Roman"/>
                          <a:ea typeface="宋体"/>
                        </a:rPr>
                        <a:t>较高</a:t>
                      </a:r>
                      <a:endParaRPr lang="zh-CN" sz="1400" kern="100">
                        <a:latin typeface="Times New Roman"/>
                        <a:ea typeface="宋体"/>
                      </a:endParaRPr>
                    </a:p>
                    <a:p>
                      <a:pPr algn="just">
                        <a:spcAft>
                          <a:spcPts val="0"/>
                        </a:spcAft>
                      </a:pPr>
                      <a:r>
                        <a:rPr lang="en-US" sz="1400" kern="100">
                          <a:latin typeface="宋体"/>
                          <a:ea typeface="宋体"/>
                        </a:rPr>
                        <a:t>EMS</a:t>
                      </a:r>
                      <a:r>
                        <a:rPr lang="zh-CN" sz="1400" kern="100">
                          <a:latin typeface="Times New Roman"/>
                          <a:ea typeface="宋体"/>
                        </a:rPr>
                        <a:t>北京至广州“</a:t>
                      </a:r>
                      <a:r>
                        <a:rPr lang="zh-CN" sz="1400" kern="0">
                          <a:latin typeface="Times New Roman"/>
                          <a:ea typeface="宋体"/>
                        </a:rPr>
                        <a:t>跨区域次晨达”：起重</a:t>
                      </a:r>
                      <a:r>
                        <a:rPr lang="en-US" sz="1400" kern="0">
                          <a:latin typeface="Times New Roman"/>
                          <a:ea typeface="宋体"/>
                        </a:rPr>
                        <a:t>500</a:t>
                      </a:r>
                      <a:r>
                        <a:rPr lang="zh-CN" sz="1400" kern="0">
                          <a:latin typeface="Times New Roman"/>
                          <a:ea typeface="宋体"/>
                        </a:rPr>
                        <a:t>克以内</a:t>
                      </a:r>
                      <a:r>
                        <a:rPr lang="en-US" sz="1400" kern="0">
                          <a:latin typeface="Times New Roman"/>
                          <a:ea typeface="宋体"/>
                        </a:rPr>
                        <a:t>50</a:t>
                      </a:r>
                      <a:r>
                        <a:rPr lang="zh-CN" sz="1400" kern="0">
                          <a:latin typeface="Times New Roman"/>
                          <a:ea typeface="宋体"/>
                        </a:rPr>
                        <a:t>元，续重每</a:t>
                      </a:r>
                      <a:r>
                        <a:rPr lang="en-US" sz="1400" kern="0">
                          <a:latin typeface="Times New Roman"/>
                          <a:ea typeface="宋体"/>
                        </a:rPr>
                        <a:t>500</a:t>
                      </a:r>
                      <a:r>
                        <a:rPr lang="zh-CN" sz="1400" kern="0">
                          <a:latin typeface="Times New Roman"/>
                          <a:ea typeface="宋体"/>
                        </a:rPr>
                        <a:t>克</a:t>
                      </a:r>
                      <a:r>
                        <a:rPr lang="en-US" sz="1400" kern="0">
                          <a:latin typeface="Times New Roman"/>
                          <a:ea typeface="宋体"/>
                        </a:rPr>
                        <a:t>15</a:t>
                      </a:r>
                      <a:r>
                        <a:rPr lang="zh-CN" sz="1400" kern="0">
                          <a:latin typeface="Times New Roman"/>
                          <a:ea typeface="宋体"/>
                        </a:rPr>
                        <a:t>元</a:t>
                      </a:r>
                      <a:endParaRPr lang="zh-CN" sz="1400" kern="100">
                        <a:latin typeface="Times New Roman"/>
                        <a:ea typeface="宋体"/>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a:spcAft>
                          <a:spcPts val="0"/>
                        </a:spcAft>
                      </a:pPr>
                      <a:r>
                        <a:rPr lang="zh-CN" sz="1400" kern="0" dirty="0">
                          <a:latin typeface="Times New Roman"/>
                          <a:ea typeface="宋体"/>
                        </a:rPr>
                        <a:t>一般</a:t>
                      </a:r>
                      <a:endParaRPr lang="zh-CN" sz="1400" kern="100" dirty="0">
                        <a:latin typeface="Times New Roman"/>
                        <a:ea typeface="宋体"/>
                      </a:endParaRPr>
                    </a:p>
                    <a:p>
                      <a:pPr algn="just">
                        <a:spcAft>
                          <a:spcPts val="0"/>
                        </a:spcAft>
                      </a:pPr>
                      <a:r>
                        <a:rPr lang="zh-CN" sz="1400" kern="0" dirty="0">
                          <a:latin typeface="Times New Roman"/>
                          <a:ea typeface="宋体"/>
                        </a:rPr>
                        <a:t>北京至广州：一公斤内</a:t>
                      </a:r>
                      <a:r>
                        <a:rPr lang="en-US" sz="1400" kern="0" dirty="0">
                          <a:latin typeface="Times New Roman"/>
                          <a:ea typeface="宋体"/>
                        </a:rPr>
                        <a:t>15</a:t>
                      </a:r>
                      <a:r>
                        <a:rPr lang="zh-CN" sz="1400" kern="0" dirty="0">
                          <a:latin typeface="Times New Roman"/>
                          <a:ea typeface="宋体"/>
                        </a:rPr>
                        <a:t>元，续重每公斤</a:t>
                      </a:r>
                      <a:r>
                        <a:rPr lang="en-US" sz="1400" kern="0" dirty="0">
                          <a:latin typeface="Times New Roman"/>
                          <a:ea typeface="宋体"/>
                        </a:rPr>
                        <a:t>1</a:t>
                      </a:r>
                      <a:r>
                        <a:rPr lang="en-US" sz="1400" kern="0" dirty="0">
                          <a:latin typeface="宋体"/>
                          <a:ea typeface="宋体"/>
                        </a:rPr>
                        <a:t>.</a:t>
                      </a:r>
                      <a:r>
                        <a:rPr lang="en-US" sz="1400" kern="0" dirty="0">
                          <a:latin typeface="Times New Roman"/>
                          <a:ea typeface="宋体"/>
                        </a:rPr>
                        <a:t>5</a:t>
                      </a:r>
                      <a:r>
                        <a:rPr lang="zh-CN" sz="1400" kern="0" dirty="0">
                          <a:latin typeface="Times New Roman"/>
                          <a:ea typeface="宋体"/>
                        </a:rPr>
                        <a:t>元</a:t>
                      </a:r>
                      <a:endParaRPr lang="zh-CN" sz="1400" kern="100" dirty="0">
                        <a:latin typeface="Times New Roman"/>
                        <a:ea typeface="宋体"/>
                      </a:endParaRPr>
                    </a:p>
                  </a:txBody>
                  <a:tcPr marL="68580" marR="68580" marT="762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149505" name="Rectangle 1"/>
          <p:cNvSpPr>
            <a:spLocks noChangeArrowheads="1"/>
          </p:cNvSpPr>
          <p:nvPr/>
        </p:nvSpPr>
        <p:spPr bwMode="auto">
          <a:xfrm>
            <a:off x="3500430" y="1571612"/>
            <a:ext cx="215956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9.1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快递与物流的区别</a:t>
            </a:r>
            <a:endParaRPr kumimoji="0" lang="zh-CN" altLang="en-US" sz="1400" b="0" i="0" u="none" strike="noStrike" cap="none" normalizeH="0" baseline="0" dirty="0" smtClean="0">
              <a:ln>
                <a:noFill/>
              </a:ln>
              <a:solidFill>
                <a:schemeClr val="tx1"/>
              </a:solidFill>
              <a:effectLst/>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n"/>
            </a:pPr>
            <a:r>
              <a:rPr lang="zh-CN" altLang="en-US" dirty="0" smtClean="0"/>
              <a:t>快递公司的业务处理过程如下：</a:t>
            </a:r>
            <a:endParaRPr lang="en-US" altLang="zh-CN" dirty="0" smtClean="0"/>
          </a:p>
          <a:p>
            <a:pPr>
              <a:buFont typeface="Wingdings" pitchFamily="2" charset="2"/>
              <a:buChar char="Ø"/>
            </a:pPr>
            <a:r>
              <a:rPr lang="en-US" altLang="zh-CN" sz="1600" dirty="0" smtClean="0">
                <a:latin typeface="宋体" pitchFamily="2" charset="-122"/>
                <a:ea typeface="宋体" pitchFamily="2" charset="-122"/>
              </a:rPr>
              <a:t>1.</a:t>
            </a:r>
            <a:r>
              <a:rPr lang="zh-CN" altLang="en-US" sz="1600" dirty="0" smtClean="0">
                <a:latin typeface="宋体" pitchFamily="2" charset="-122"/>
                <a:ea typeface="宋体" pitchFamily="2" charset="-122"/>
              </a:rPr>
              <a:t>快递员取件并将包裹交由当地快递网点。</a:t>
            </a:r>
            <a:endParaRPr lang="en-US" altLang="zh-CN" sz="1600" dirty="0" smtClean="0">
              <a:latin typeface="宋体" pitchFamily="2" charset="-122"/>
              <a:ea typeface="宋体" pitchFamily="2" charset="-122"/>
            </a:endParaRPr>
          </a:p>
          <a:p>
            <a:pPr>
              <a:buFont typeface="Wingdings" pitchFamily="2" charset="2"/>
              <a:buChar char="Ø"/>
            </a:pP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汇集后的物件由快递网点统一派送至分拨中心。</a:t>
            </a:r>
            <a:endParaRPr lang="en-US" altLang="zh-CN" sz="1600" dirty="0" smtClean="0">
              <a:latin typeface="宋体" pitchFamily="2" charset="-122"/>
              <a:ea typeface="宋体" pitchFamily="2" charset="-122"/>
            </a:endParaRPr>
          </a:p>
          <a:p>
            <a:pPr>
              <a:buFont typeface="Wingdings" pitchFamily="2" charset="2"/>
              <a:buChar char="Ø"/>
            </a:pP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运送快件至分拨中心，卸货。</a:t>
            </a:r>
            <a:endParaRPr lang="en-US" altLang="zh-CN" sz="1600" dirty="0" smtClean="0">
              <a:latin typeface="宋体" pitchFamily="2" charset="-122"/>
              <a:ea typeface="宋体" pitchFamily="2" charset="-122"/>
            </a:endParaRPr>
          </a:p>
          <a:p>
            <a:pPr>
              <a:buFont typeface="Wingdings" pitchFamily="2" charset="2"/>
              <a:buChar char="Ø"/>
            </a:pPr>
            <a:r>
              <a:rPr lang="en-US" altLang="zh-CN" sz="1600" dirty="0" smtClean="0">
                <a:latin typeface="宋体" pitchFamily="2" charset="-122"/>
                <a:ea typeface="宋体" pitchFamily="2" charset="-122"/>
              </a:rPr>
              <a:t>4.</a:t>
            </a:r>
            <a:r>
              <a:rPr lang="zh-CN" altLang="en-US" sz="1600" dirty="0" smtClean="0">
                <a:latin typeface="宋体" pitchFamily="2" charset="-122"/>
                <a:ea typeface="宋体" pitchFamily="2" charset="-122"/>
              </a:rPr>
              <a:t>送至相应的分拨中心，再由快递员将快件送至收件人处。</a:t>
            </a:r>
          </a:p>
          <a:p>
            <a:endParaRPr lang="zh-CN" altLang="en-US" dirty="0"/>
          </a:p>
        </p:txBody>
      </p:sp>
      <p:sp>
        <p:nvSpPr>
          <p:cNvPr id="3" name="标题 2"/>
          <p:cNvSpPr>
            <a:spLocks noGrp="1"/>
          </p:cNvSpPr>
          <p:nvPr>
            <p:ph type="title"/>
          </p:nvPr>
        </p:nvSpPr>
        <p:spPr/>
        <p:txBody>
          <a:bodyPr/>
          <a:lstStyle/>
          <a:p>
            <a:r>
              <a:rPr lang="en-US" altLang="zh-CN" dirty="0" smtClean="0"/>
              <a:t>9.1.1  </a:t>
            </a:r>
            <a:r>
              <a:rPr lang="zh-CN" altLang="en-US" dirty="0" smtClean="0"/>
              <a:t>行业界定</a:t>
            </a:r>
            <a:endParaRPr lang="zh-CN" altLang="en-US" dirty="0"/>
          </a:p>
        </p:txBody>
      </p:sp>
      <p:sp>
        <p:nvSpPr>
          <p:cNvPr id="148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8481" name="Object 1"/>
          <p:cNvGraphicFramePr>
            <a:graphicFrameLocks noChangeAspect="1"/>
          </p:cNvGraphicFramePr>
          <p:nvPr/>
        </p:nvGraphicFramePr>
        <p:xfrm>
          <a:off x="1928794" y="2928934"/>
          <a:ext cx="4714908" cy="2974589"/>
        </p:xfrm>
        <a:graphic>
          <a:graphicData uri="http://schemas.openxmlformats.org/presentationml/2006/ole">
            <p:oleObj spid="_x0000_s148481" name="Visio" r:id="rId3" imgW="6178862" imgH="3916844" progId="Visio.Drawing.11">
              <p:embed/>
            </p:oleObj>
          </a:graphicData>
        </a:graphic>
      </p:graphicFrame>
      <p:sp>
        <p:nvSpPr>
          <p:cNvPr id="6" name="矩形 5"/>
          <p:cNvSpPr/>
          <p:nvPr/>
        </p:nvSpPr>
        <p:spPr>
          <a:xfrm>
            <a:off x="3214678" y="5929330"/>
            <a:ext cx="1980029" cy="307777"/>
          </a:xfrm>
          <a:prstGeom prst="rect">
            <a:avLst/>
          </a:prstGeom>
        </p:spPr>
        <p:txBody>
          <a:bodyPr wrap="none">
            <a:spAutoFit/>
          </a:bodyPr>
          <a:lstStyle/>
          <a:p>
            <a:r>
              <a:rPr lang="zh-CN" altLang="en-US" sz="1400" dirty="0" smtClean="0">
                <a:latin typeface="宋体" pitchFamily="2" charset="-122"/>
                <a:ea typeface="宋体" pitchFamily="2" charset="-122"/>
              </a:rPr>
              <a:t>图</a:t>
            </a:r>
            <a:r>
              <a:rPr lang="en-US" sz="1400" dirty="0" smtClean="0">
                <a:latin typeface="宋体" pitchFamily="2" charset="-122"/>
                <a:ea typeface="宋体" pitchFamily="2" charset="-122"/>
              </a:rPr>
              <a:t>9.1 </a:t>
            </a:r>
            <a:r>
              <a:rPr lang="zh-CN" altLang="en-US" sz="1400" dirty="0" smtClean="0">
                <a:latin typeface="宋体" pitchFamily="2" charset="-122"/>
                <a:ea typeface="宋体" pitchFamily="2" charset="-122"/>
              </a:rPr>
              <a:t>快递业务流程图</a:t>
            </a:r>
            <a:endParaRPr lang="zh-CN" altLang="en-US" sz="14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快递的行业性质决定了快递物流具有小批量多品种、追求时效性、网络性和规模经济性等特征。</a:t>
            </a:r>
            <a:endParaRPr lang="en-US" altLang="zh-CN" dirty="0" smtClean="0"/>
          </a:p>
          <a:p>
            <a:endParaRPr lang="zh-CN" altLang="en-US" dirty="0" smtClean="0"/>
          </a:p>
          <a:p>
            <a:pPr>
              <a:buFont typeface="Wingdings" pitchFamily="2" charset="2"/>
              <a:buChar char="l"/>
            </a:pPr>
            <a:r>
              <a:rPr lang="en-US" altLang="zh-CN" dirty="0" smtClean="0"/>
              <a:t>1.</a:t>
            </a:r>
            <a:r>
              <a:rPr lang="zh-CN" altLang="en-US" dirty="0" smtClean="0"/>
              <a:t>小批量多品种</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快递承运物品较小，一般在</a:t>
            </a:r>
            <a:r>
              <a:rPr lang="en-US" sz="1600" dirty="0" smtClean="0">
                <a:latin typeface="宋体" pitchFamily="2" charset="-122"/>
                <a:ea typeface="宋体" pitchFamily="2" charset="-122"/>
              </a:rPr>
              <a:t>100</a:t>
            </a:r>
            <a:r>
              <a:rPr lang="zh-CN" altLang="en-US" sz="1600" dirty="0" smtClean="0">
                <a:latin typeface="宋体" pitchFamily="2" charset="-122"/>
                <a:ea typeface="宋体" pitchFamily="2" charset="-122"/>
              </a:rPr>
              <a:t>克到</a:t>
            </a:r>
            <a:r>
              <a:rPr lang="en-US" sz="1600" dirty="0" smtClean="0">
                <a:latin typeface="宋体" pitchFamily="2" charset="-122"/>
                <a:ea typeface="宋体" pitchFamily="2" charset="-122"/>
              </a:rPr>
              <a:t>20</a:t>
            </a:r>
            <a:r>
              <a:rPr lang="zh-CN" altLang="en-US" sz="1600" dirty="0" smtClean="0">
                <a:latin typeface="宋体" pitchFamily="2" charset="-122"/>
                <a:ea typeface="宋体" pitchFamily="2" charset="-122"/>
              </a:rPr>
              <a:t>千克之间。</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快递的对象既包括资料、证件等函件，也包括网络购物的电子类、生活类等产品。</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随着网购交易的繁荣，快递所承运的快件品种也极大丰富。</a:t>
            </a:r>
            <a:endParaRPr lang="en-US" altLang="zh-CN" sz="1600" dirty="0" smtClean="0">
              <a:latin typeface="宋体" pitchFamily="2" charset="-122"/>
              <a:ea typeface="宋体" pitchFamily="2" charset="-122"/>
            </a:endParaRPr>
          </a:p>
          <a:p>
            <a:pPr>
              <a:buFont typeface="Wingdings" pitchFamily="2" charset="2"/>
              <a:buChar char="Ø"/>
            </a:pPr>
            <a:endParaRPr lang="en-US" altLang="zh-CN" sz="1600" dirty="0" smtClean="0">
              <a:latin typeface="宋体" pitchFamily="2" charset="-122"/>
              <a:ea typeface="宋体" pitchFamily="2" charset="-122"/>
            </a:endParaRPr>
          </a:p>
          <a:p>
            <a:pPr lvl="0">
              <a:buFont typeface="Wingdings" pitchFamily="2" charset="2"/>
              <a:buChar char="l"/>
            </a:pPr>
            <a:r>
              <a:rPr lang="en-US" altLang="zh-CN" dirty="0" smtClean="0">
                <a:solidFill>
                  <a:srgbClr val="000000"/>
                </a:solidFill>
              </a:rPr>
              <a:t>2.</a:t>
            </a:r>
            <a:r>
              <a:rPr lang="zh-CN" altLang="en-US" dirty="0" smtClean="0"/>
              <a:t>追求时效性</a:t>
            </a:r>
            <a:endParaRPr lang="en-US" altLang="zh-CN" dirty="0" smtClean="0"/>
          </a:p>
          <a:p>
            <a:pPr>
              <a:buFont typeface="Wingdings" pitchFamily="2" charset="2"/>
              <a:buChar char="Ø"/>
            </a:pPr>
            <a:r>
              <a:rPr lang="en-US" altLang="zh-CN" sz="1600" dirty="0" smtClean="0">
                <a:solidFill>
                  <a:srgbClr val="000000"/>
                </a:solidFill>
                <a:latin typeface="宋体" pitchFamily="2" charset="-122"/>
                <a:ea typeface="宋体" pitchFamily="2" charset="-122"/>
              </a:rPr>
              <a:t>《</a:t>
            </a:r>
            <a:r>
              <a:rPr lang="zh-CN" altLang="en-US" sz="1600" dirty="0" smtClean="0">
                <a:solidFill>
                  <a:srgbClr val="000000"/>
                </a:solidFill>
                <a:latin typeface="宋体" pitchFamily="2" charset="-122"/>
                <a:ea typeface="宋体" pitchFamily="2" charset="-122"/>
              </a:rPr>
              <a:t>快递服务</a:t>
            </a:r>
            <a:r>
              <a:rPr lang="en-US" altLang="zh-CN" sz="1600" dirty="0" smtClean="0">
                <a:solidFill>
                  <a:srgbClr val="000000"/>
                </a:solidFill>
                <a:latin typeface="宋体" pitchFamily="2" charset="-122"/>
                <a:ea typeface="宋体" pitchFamily="2" charset="-122"/>
              </a:rPr>
              <a:t>》</a:t>
            </a:r>
            <a:r>
              <a:rPr lang="zh-CN" altLang="en-US" sz="1600" dirty="0" smtClean="0">
                <a:solidFill>
                  <a:srgbClr val="000000"/>
                </a:solidFill>
                <a:latin typeface="宋体" pitchFamily="2" charset="-122"/>
                <a:ea typeface="宋体" pitchFamily="2" charset="-122"/>
              </a:rPr>
              <a:t>邮政行业标准规定，同城快递时间不得高于</a:t>
            </a:r>
            <a:r>
              <a:rPr lang="en-US" altLang="zh-CN" sz="1600" dirty="0" smtClean="0">
                <a:solidFill>
                  <a:srgbClr val="000000"/>
                </a:solidFill>
                <a:latin typeface="宋体" pitchFamily="2" charset="-122"/>
                <a:ea typeface="宋体" pitchFamily="2" charset="-122"/>
              </a:rPr>
              <a:t>24</a:t>
            </a:r>
            <a:r>
              <a:rPr lang="zh-CN" altLang="en-US" sz="1600" dirty="0" smtClean="0">
                <a:solidFill>
                  <a:srgbClr val="000000"/>
                </a:solidFill>
                <a:latin typeface="宋体" pitchFamily="2" charset="-122"/>
                <a:ea typeface="宋体" pitchFamily="2" charset="-122"/>
              </a:rPr>
              <a:t>小时，异地快递时间不得高于</a:t>
            </a:r>
            <a:r>
              <a:rPr lang="en-US" altLang="zh-CN" sz="1600" dirty="0" smtClean="0">
                <a:solidFill>
                  <a:srgbClr val="000000"/>
                </a:solidFill>
                <a:latin typeface="宋体" pitchFamily="2" charset="-122"/>
                <a:ea typeface="宋体" pitchFamily="2" charset="-122"/>
              </a:rPr>
              <a:t>72</a:t>
            </a:r>
            <a:r>
              <a:rPr lang="zh-CN" altLang="en-US" sz="1600" dirty="0" smtClean="0">
                <a:solidFill>
                  <a:srgbClr val="000000"/>
                </a:solidFill>
                <a:latin typeface="宋体" pitchFamily="2" charset="-122"/>
                <a:ea typeface="宋体" pitchFamily="2" charset="-122"/>
              </a:rPr>
              <a:t>小时。</a:t>
            </a:r>
            <a:endParaRPr lang="en-US" altLang="zh-CN" sz="1600" dirty="0" smtClean="0">
              <a:solidFill>
                <a:srgbClr val="000000"/>
              </a:solidFill>
              <a:latin typeface="宋体" pitchFamily="2" charset="-122"/>
              <a:ea typeface="宋体" pitchFamily="2" charset="-122"/>
            </a:endParaRPr>
          </a:p>
          <a:p>
            <a:pPr lvl="0">
              <a:buFont typeface="Wingdings" pitchFamily="2" charset="2"/>
              <a:buChar char="Ø"/>
            </a:pPr>
            <a:r>
              <a:rPr lang="zh-CN" altLang="en-US" sz="1600" dirty="0" smtClean="0">
                <a:solidFill>
                  <a:srgbClr val="000000"/>
                </a:solidFill>
                <a:latin typeface="宋体" pitchFamily="2" charset="-122"/>
                <a:ea typeface="宋体" pitchFamily="2" charset="-122"/>
              </a:rPr>
              <a:t>多家快递企业推出了“全天候、次晨达、时限承诺”等服务来满足顾客日益提高的要求。</a:t>
            </a:r>
          </a:p>
          <a:p>
            <a:pPr lvl="0">
              <a:buFont typeface="Wingdings" pitchFamily="2" charset="2"/>
              <a:buChar char="Ø"/>
            </a:pPr>
            <a:endParaRPr lang="en-US" altLang="zh-CN" dirty="0" smtClean="0">
              <a:solidFill>
                <a:srgbClr val="000000"/>
              </a:solidFill>
            </a:endParaRPr>
          </a:p>
        </p:txBody>
      </p:sp>
      <p:sp>
        <p:nvSpPr>
          <p:cNvPr id="3" name="标题 2"/>
          <p:cNvSpPr>
            <a:spLocks noGrp="1"/>
          </p:cNvSpPr>
          <p:nvPr>
            <p:ph type="title"/>
          </p:nvPr>
        </p:nvSpPr>
        <p:spPr/>
        <p:txBody>
          <a:bodyPr/>
          <a:lstStyle/>
          <a:p>
            <a:r>
              <a:rPr lang="en-US" altLang="zh-CN" dirty="0" smtClean="0"/>
              <a:t>9.1.2  </a:t>
            </a:r>
            <a:r>
              <a:rPr lang="zh-CN" altLang="en-US" dirty="0" smtClean="0"/>
              <a:t>行业特点</a:t>
            </a:r>
            <a:endParaRPr lang="zh-CN" alt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l"/>
            </a:pPr>
            <a:r>
              <a:rPr lang="en-US" dirty="0" smtClean="0"/>
              <a:t>3.</a:t>
            </a:r>
            <a:r>
              <a:rPr lang="zh-CN" altLang="en-US" dirty="0" smtClean="0"/>
              <a:t>网络性</a:t>
            </a:r>
            <a:endParaRPr lang="en-US" altLang="zh-CN" dirty="0" smtClean="0"/>
          </a:p>
          <a:p>
            <a:pPr>
              <a:buFont typeface="Wingdings" pitchFamily="2" charset="2"/>
              <a:buChar char="Ø"/>
            </a:pPr>
            <a:r>
              <a:rPr lang="zh-CN" altLang="en-US" sz="1600" dirty="0" smtClean="0">
                <a:latin typeface="宋体" pitchFamily="2" charset="-122"/>
                <a:ea typeface="宋体" pitchFamily="2" charset="-122"/>
              </a:rPr>
              <a:t>快递网络是营收网点、处理中心、配送中心和各种交通运输工具如飞机、火车、汽车、船舶等组成的实体网络。</a:t>
            </a:r>
            <a:endParaRPr lang="en-US" altLang="zh-CN" sz="1600" dirty="0" smtClean="0">
              <a:latin typeface="宋体" pitchFamily="2" charset="-122"/>
              <a:ea typeface="宋体" pitchFamily="2" charset="-122"/>
            </a:endParaRPr>
          </a:p>
          <a:p>
            <a:pPr>
              <a:buFont typeface="Wingdings" pitchFamily="2" charset="2"/>
              <a:buChar char="Ø"/>
            </a:pPr>
            <a:r>
              <a:rPr lang="zh-CN" altLang="en-US" sz="1600" dirty="0" smtClean="0">
                <a:latin typeface="宋体" pitchFamily="2" charset="-122"/>
                <a:ea typeface="宋体" pitchFamily="2" charset="-122"/>
              </a:rPr>
              <a:t>快递服务的全过程是由各生产作业环节在时间和空间上相互衔接完成的，是在全国甚至是全球范围内由不同企业合作完成的，或者是由同一企业在不同区域的分支机构合作完成的。</a:t>
            </a:r>
            <a:endParaRPr lang="en-US" altLang="zh-CN" sz="1600" dirty="0" smtClean="0">
              <a:latin typeface="宋体" pitchFamily="2" charset="-122"/>
              <a:ea typeface="宋体" pitchFamily="2" charset="-122"/>
            </a:endParaRPr>
          </a:p>
          <a:p>
            <a:pPr>
              <a:buFont typeface="Wingdings" pitchFamily="2" charset="2"/>
              <a:buChar char="Ø"/>
            </a:pPr>
            <a:endParaRPr lang="zh-CN" altLang="en-US" sz="1600" dirty="0" smtClean="0">
              <a:latin typeface="宋体" pitchFamily="2" charset="-122"/>
              <a:ea typeface="宋体" pitchFamily="2" charset="-122"/>
            </a:endParaRPr>
          </a:p>
          <a:p>
            <a:pPr>
              <a:buFont typeface="Wingdings" pitchFamily="2" charset="2"/>
              <a:buChar char="l"/>
            </a:pPr>
            <a:r>
              <a:rPr lang="en-US" dirty="0" smtClean="0"/>
              <a:t>4.</a:t>
            </a:r>
            <a:r>
              <a:rPr lang="zh-CN" altLang="en-US" dirty="0" smtClean="0"/>
              <a:t>规模经济性</a:t>
            </a:r>
          </a:p>
          <a:p>
            <a:pPr lvl="0">
              <a:buFont typeface="Wingdings" pitchFamily="2" charset="2"/>
              <a:buChar char="Ø"/>
            </a:pPr>
            <a:r>
              <a:rPr lang="zh-CN" altLang="en-US" sz="1600" dirty="0" smtClean="0">
                <a:solidFill>
                  <a:srgbClr val="000000"/>
                </a:solidFill>
                <a:latin typeface="宋体" pitchFamily="2" charset="-122"/>
                <a:ea typeface="宋体" pitchFamily="2" charset="-122"/>
              </a:rPr>
              <a:t>随着快件处理量的增加，企业平均处理成本会下降。</a:t>
            </a:r>
            <a:endParaRPr lang="en-US" altLang="zh-CN" sz="1600" dirty="0" smtClean="0">
              <a:solidFill>
                <a:srgbClr val="000000"/>
              </a:solidFill>
              <a:latin typeface="宋体" pitchFamily="2" charset="-122"/>
              <a:ea typeface="宋体" pitchFamily="2" charset="-122"/>
            </a:endParaRPr>
          </a:p>
          <a:p>
            <a:pPr>
              <a:buFont typeface="Wingdings" pitchFamily="2" charset="2"/>
              <a:buChar char="Ø"/>
            </a:pPr>
            <a:r>
              <a:rPr lang="zh-CN" altLang="en-US" sz="1600" dirty="0" smtClean="0">
                <a:solidFill>
                  <a:srgbClr val="000000"/>
                </a:solidFill>
                <a:latin typeface="宋体" pitchFamily="2" charset="-122"/>
                <a:ea typeface="宋体" pitchFamily="2" charset="-122"/>
              </a:rPr>
              <a:t>对于从事国际快递业务与国内异地快递业务的企业来说，其产品的生产具有更强的规模效益。</a:t>
            </a:r>
          </a:p>
          <a:p>
            <a:pPr>
              <a:buFont typeface="Wingdings" pitchFamily="2" charset="2"/>
              <a:buChar char="l"/>
            </a:pPr>
            <a:endParaRPr lang="zh-CN" altLang="en-US" dirty="0"/>
          </a:p>
        </p:txBody>
      </p:sp>
      <p:sp>
        <p:nvSpPr>
          <p:cNvPr id="3" name="标题 2"/>
          <p:cNvSpPr>
            <a:spLocks noGrp="1"/>
          </p:cNvSpPr>
          <p:nvPr>
            <p:ph type="title"/>
          </p:nvPr>
        </p:nvSpPr>
        <p:spPr/>
        <p:txBody>
          <a:bodyPr/>
          <a:lstStyle/>
          <a:p>
            <a:r>
              <a:rPr lang="en-US" altLang="zh-CN" dirty="0" smtClean="0"/>
              <a:t>9.1.2  </a:t>
            </a:r>
            <a:r>
              <a:rPr lang="zh-CN" altLang="en-US" dirty="0" smtClean="0"/>
              <a:t>行业特点</a:t>
            </a:r>
            <a:endParaRPr lang="zh-CN" altLang="en-US"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a:buFont typeface="Wingdings" pitchFamily="2" charset="2"/>
              <a:buChar char="l"/>
            </a:pPr>
            <a:r>
              <a:rPr lang="en-US" dirty="0" smtClean="0"/>
              <a:t>1.</a:t>
            </a:r>
            <a:r>
              <a:rPr lang="zh-CN" altLang="en-US" dirty="0" smtClean="0"/>
              <a:t>中国快递业发展历程</a:t>
            </a:r>
          </a:p>
          <a:p>
            <a:pPr>
              <a:buFont typeface="Wingdings" pitchFamily="2" charset="2"/>
              <a:buChar char="l"/>
            </a:pPr>
            <a:endParaRPr lang="zh-CN" altLang="en-US" dirty="0"/>
          </a:p>
        </p:txBody>
      </p:sp>
      <p:sp>
        <p:nvSpPr>
          <p:cNvPr id="3" name="标题 2"/>
          <p:cNvSpPr>
            <a:spLocks noGrp="1"/>
          </p:cNvSpPr>
          <p:nvPr>
            <p:ph type="title"/>
          </p:nvPr>
        </p:nvSpPr>
        <p:spPr/>
        <p:txBody>
          <a:bodyPr/>
          <a:lstStyle/>
          <a:p>
            <a:r>
              <a:rPr lang="en-US" altLang="zh-CN" dirty="0" smtClean="0"/>
              <a:t>9.1.3  </a:t>
            </a:r>
            <a:r>
              <a:rPr lang="zh-CN" altLang="en-US" dirty="0" smtClean="0"/>
              <a:t>行业发展现状</a:t>
            </a:r>
            <a:endParaRPr lang="zh-CN" altLang="en-US" dirty="0"/>
          </a:p>
        </p:txBody>
      </p:sp>
      <p:pic>
        <p:nvPicPr>
          <p:cNvPr id="4" name="Picture 2" descr="whiteline_008"/>
          <p:cNvPicPr>
            <a:picLocks noChangeAspect="1" noChangeArrowheads="1"/>
          </p:cNvPicPr>
          <p:nvPr/>
        </p:nvPicPr>
        <p:blipFill>
          <a:blip r:embed="rId2"/>
          <a:srcRect/>
          <a:stretch>
            <a:fillRect/>
          </a:stretch>
        </p:blipFill>
        <p:spPr bwMode="ltGray">
          <a:xfrm>
            <a:off x="4278282" y="2497828"/>
            <a:ext cx="1939938" cy="1931304"/>
          </a:xfrm>
          <a:prstGeom prst="rect">
            <a:avLst/>
          </a:prstGeom>
          <a:noFill/>
        </p:spPr>
      </p:pic>
      <p:pic>
        <p:nvPicPr>
          <p:cNvPr id="5" name="Picture 3" descr="whiteline_010"/>
          <p:cNvPicPr>
            <a:picLocks noChangeAspect="1" noChangeArrowheads="1"/>
          </p:cNvPicPr>
          <p:nvPr/>
        </p:nvPicPr>
        <p:blipFill>
          <a:blip r:embed="rId3"/>
          <a:srcRect/>
          <a:stretch>
            <a:fillRect/>
          </a:stretch>
        </p:blipFill>
        <p:spPr bwMode="auto">
          <a:xfrm>
            <a:off x="2065307" y="2863850"/>
            <a:ext cx="1609725" cy="1600200"/>
          </a:xfrm>
          <a:prstGeom prst="rect">
            <a:avLst/>
          </a:prstGeom>
          <a:noFill/>
        </p:spPr>
      </p:pic>
      <p:pic>
        <p:nvPicPr>
          <p:cNvPr id="6" name="Picture 4" descr="whiteline_006"/>
          <p:cNvPicPr>
            <a:picLocks noChangeAspect="1" noChangeArrowheads="1"/>
          </p:cNvPicPr>
          <p:nvPr/>
        </p:nvPicPr>
        <p:blipFill>
          <a:blip r:embed="rId4"/>
          <a:srcRect/>
          <a:stretch>
            <a:fillRect/>
          </a:stretch>
        </p:blipFill>
        <p:spPr bwMode="auto">
          <a:xfrm>
            <a:off x="246032" y="3219450"/>
            <a:ext cx="1250950" cy="1244600"/>
          </a:xfrm>
          <a:prstGeom prst="rect">
            <a:avLst/>
          </a:prstGeom>
          <a:noFill/>
        </p:spPr>
      </p:pic>
      <p:sp>
        <p:nvSpPr>
          <p:cNvPr id="7" name="Line 7"/>
          <p:cNvSpPr>
            <a:spLocks noChangeShapeType="1"/>
          </p:cNvSpPr>
          <p:nvPr/>
        </p:nvSpPr>
        <p:spPr bwMode="auto">
          <a:xfrm flipV="1">
            <a:off x="242857" y="2406650"/>
            <a:ext cx="0" cy="2633663"/>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8" name="Line 8"/>
          <p:cNvSpPr>
            <a:spLocks noChangeShapeType="1"/>
          </p:cNvSpPr>
          <p:nvPr/>
        </p:nvSpPr>
        <p:spPr bwMode="auto">
          <a:xfrm>
            <a:off x="142844" y="4964112"/>
            <a:ext cx="8647143" cy="45719"/>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9" name="Rectangle 9"/>
          <p:cNvSpPr>
            <a:spLocks noChangeArrowheads="1"/>
          </p:cNvSpPr>
          <p:nvPr/>
        </p:nvSpPr>
        <p:spPr bwMode="auto">
          <a:xfrm>
            <a:off x="4357686" y="2928934"/>
            <a:ext cx="1831975" cy="1200329"/>
          </a:xfrm>
          <a:prstGeom prst="rect">
            <a:avLst/>
          </a:prstGeom>
          <a:noFill/>
          <a:ln w="9525" algn="ctr">
            <a:noFill/>
            <a:miter lim="800000"/>
            <a:headEnd/>
            <a:tailEnd/>
          </a:ln>
          <a:effectLst/>
        </p:spPr>
        <p:txBody>
          <a:bodyPr>
            <a:spAutoFit/>
          </a:bodyPr>
          <a:lstStyle/>
          <a:p>
            <a:pPr algn="ctr"/>
            <a:r>
              <a:rPr lang="zh-CN" altLang="en-US" dirty="0" smtClean="0"/>
              <a:t>中国按照</a:t>
            </a:r>
            <a:r>
              <a:rPr lang="en-US" dirty="0" smtClean="0"/>
              <a:t>WTO</a:t>
            </a:r>
            <a:r>
              <a:rPr lang="zh-CN" altLang="en-US" dirty="0" smtClean="0"/>
              <a:t>协议全面对外资开放物流及快递业</a:t>
            </a:r>
            <a:endParaRPr lang="en-US" altLang="zh-CN" dirty="0">
              <a:solidFill>
                <a:srgbClr val="000000"/>
              </a:solidFill>
              <a:ea typeface="宋体" pitchFamily="2" charset="-122"/>
            </a:endParaRPr>
          </a:p>
        </p:txBody>
      </p:sp>
      <p:sp>
        <p:nvSpPr>
          <p:cNvPr id="10" name="Rectangle 10"/>
          <p:cNvSpPr>
            <a:spLocks noChangeArrowheads="1"/>
          </p:cNvSpPr>
          <p:nvPr/>
        </p:nvSpPr>
        <p:spPr bwMode="auto">
          <a:xfrm>
            <a:off x="2238345" y="3257550"/>
            <a:ext cx="1319212" cy="830997"/>
          </a:xfrm>
          <a:prstGeom prst="rect">
            <a:avLst/>
          </a:prstGeom>
          <a:noFill/>
          <a:ln w="9525" algn="ctr">
            <a:noFill/>
            <a:miter lim="800000"/>
            <a:headEnd/>
            <a:tailEnd/>
          </a:ln>
          <a:effectLst/>
        </p:spPr>
        <p:txBody>
          <a:bodyPr>
            <a:spAutoFit/>
          </a:bodyPr>
          <a:lstStyle/>
          <a:p>
            <a:pPr algn="ctr"/>
            <a:r>
              <a:rPr lang="zh-CN" altLang="en-US" sz="1600" dirty="0" smtClean="0"/>
              <a:t>顺丰等民营快递公司成立</a:t>
            </a:r>
            <a:endParaRPr lang="en-US" altLang="zh-CN" sz="1600" dirty="0">
              <a:solidFill>
                <a:srgbClr val="000000"/>
              </a:solidFill>
              <a:ea typeface="宋体" pitchFamily="2" charset="-122"/>
            </a:endParaRPr>
          </a:p>
        </p:txBody>
      </p:sp>
      <p:sp>
        <p:nvSpPr>
          <p:cNvPr id="11" name="Rectangle 11"/>
          <p:cNvSpPr>
            <a:spLocks noChangeArrowheads="1"/>
          </p:cNvSpPr>
          <p:nvPr/>
        </p:nvSpPr>
        <p:spPr bwMode="auto">
          <a:xfrm>
            <a:off x="357158" y="3429000"/>
            <a:ext cx="1047750" cy="830997"/>
          </a:xfrm>
          <a:prstGeom prst="rect">
            <a:avLst/>
          </a:prstGeom>
          <a:noFill/>
          <a:ln w="9525" algn="ctr">
            <a:noFill/>
            <a:miter lim="800000"/>
            <a:headEnd/>
            <a:tailEnd/>
          </a:ln>
          <a:effectLst/>
        </p:spPr>
        <p:txBody>
          <a:bodyPr>
            <a:spAutoFit/>
          </a:bodyPr>
          <a:lstStyle/>
          <a:p>
            <a:pPr algn="ctr"/>
            <a:r>
              <a:rPr lang="zh-CN" altLang="en-US" sz="1200" dirty="0" smtClean="0"/>
              <a:t>中国邮政开办全球邮政特快专递业务（</a:t>
            </a:r>
            <a:r>
              <a:rPr lang="en-US" sz="1200" dirty="0" smtClean="0"/>
              <a:t>EMS</a:t>
            </a:r>
            <a:r>
              <a:rPr lang="zh-CN" altLang="en-US" sz="1200" dirty="0" smtClean="0"/>
              <a:t>）</a:t>
            </a:r>
            <a:endParaRPr lang="en-US" altLang="zh-CN" sz="1200" dirty="0">
              <a:solidFill>
                <a:srgbClr val="000000"/>
              </a:solidFill>
              <a:ea typeface="宋体" pitchFamily="2" charset="-122"/>
            </a:endParaRPr>
          </a:p>
        </p:txBody>
      </p:sp>
      <p:sp>
        <p:nvSpPr>
          <p:cNvPr id="12" name="Line 13"/>
          <p:cNvSpPr>
            <a:spLocks noChangeShapeType="1"/>
          </p:cNvSpPr>
          <p:nvPr/>
        </p:nvSpPr>
        <p:spPr bwMode="auto">
          <a:xfrm>
            <a:off x="1855757" y="4518025"/>
            <a:ext cx="0" cy="968375"/>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13" name="Line 14"/>
          <p:cNvSpPr>
            <a:spLocks noChangeShapeType="1"/>
          </p:cNvSpPr>
          <p:nvPr/>
        </p:nvSpPr>
        <p:spPr bwMode="auto">
          <a:xfrm>
            <a:off x="3782982" y="4518025"/>
            <a:ext cx="0" cy="95885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14" name="Text Box 15"/>
          <p:cNvSpPr txBox="1">
            <a:spLocks noChangeArrowheads="1"/>
          </p:cNvSpPr>
          <p:nvPr/>
        </p:nvSpPr>
        <p:spPr bwMode="auto">
          <a:xfrm>
            <a:off x="201582" y="5040313"/>
            <a:ext cx="1577975" cy="304800"/>
          </a:xfrm>
          <a:prstGeom prst="rect">
            <a:avLst/>
          </a:prstGeom>
          <a:noFill/>
          <a:ln w="9525" algn="ctr">
            <a:noFill/>
            <a:miter lim="800000"/>
            <a:headEnd/>
            <a:tailEnd/>
          </a:ln>
          <a:effectLst/>
        </p:spPr>
        <p:txBody>
          <a:bodyPr>
            <a:spAutoFit/>
          </a:bodyPr>
          <a:lstStyle/>
          <a:p>
            <a:pPr algn="ctr">
              <a:spcBef>
                <a:spcPct val="50000"/>
              </a:spcBef>
            </a:pPr>
            <a:r>
              <a:rPr lang="en-US" altLang="zh-CN" sz="1400" b="1" dirty="0" smtClean="0">
                <a:ea typeface="宋体" pitchFamily="2" charset="-122"/>
              </a:rPr>
              <a:t>1980</a:t>
            </a:r>
            <a:endParaRPr lang="en-US" altLang="zh-CN" sz="1400" b="1" dirty="0">
              <a:ea typeface="宋体" pitchFamily="2" charset="-122"/>
            </a:endParaRPr>
          </a:p>
        </p:txBody>
      </p:sp>
      <p:sp>
        <p:nvSpPr>
          <p:cNvPr id="15" name="Text Box 16"/>
          <p:cNvSpPr txBox="1">
            <a:spLocks noChangeArrowheads="1"/>
          </p:cNvSpPr>
          <p:nvPr/>
        </p:nvSpPr>
        <p:spPr bwMode="auto">
          <a:xfrm>
            <a:off x="2030382" y="5040313"/>
            <a:ext cx="1577975" cy="304800"/>
          </a:xfrm>
          <a:prstGeom prst="rect">
            <a:avLst/>
          </a:prstGeom>
          <a:noFill/>
          <a:ln w="9525" algn="ctr">
            <a:noFill/>
            <a:miter lim="800000"/>
            <a:headEnd/>
            <a:tailEnd/>
          </a:ln>
          <a:effectLst/>
        </p:spPr>
        <p:txBody>
          <a:bodyPr>
            <a:spAutoFit/>
          </a:bodyPr>
          <a:lstStyle/>
          <a:p>
            <a:pPr algn="ctr">
              <a:spcBef>
                <a:spcPct val="50000"/>
              </a:spcBef>
            </a:pPr>
            <a:r>
              <a:rPr lang="en-US" altLang="zh-CN" sz="1400" b="1" dirty="0" smtClean="0">
                <a:ea typeface="宋体" pitchFamily="2" charset="-122"/>
              </a:rPr>
              <a:t>1993</a:t>
            </a:r>
            <a:endParaRPr lang="en-US" altLang="zh-CN" sz="1400" b="1" dirty="0">
              <a:ea typeface="宋体" pitchFamily="2" charset="-122"/>
            </a:endParaRPr>
          </a:p>
        </p:txBody>
      </p:sp>
      <p:sp>
        <p:nvSpPr>
          <p:cNvPr id="16" name="Text Box 17"/>
          <p:cNvSpPr txBox="1">
            <a:spLocks noChangeArrowheads="1"/>
          </p:cNvSpPr>
          <p:nvPr/>
        </p:nvSpPr>
        <p:spPr bwMode="auto">
          <a:xfrm>
            <a:off x="4240182" y="5040313"/>
            <a:ext cx="1577975" cy="304800"/>
          </a:xfrm>
          <a:prstGeom prst="rect">
            <a:avLst/>
          </a:prstGeom>
          <a:noFill/>
          <a:ln w="9525" algn="ctr">
            <a:noFill/>
            <a:miter lim="800000"/>
            <a:headEnd/>
            <a:tailEnd/>
          </a:ln>
          <a:effectLst/>
        </p:spPr>
        <p:txBody>
          <a:bodyPr>
            <a:spAutoFit/>
          </a:bodyPr>
          <a:lstStyle/>
          <a:p>
            <a:pPr algn="ctr">
              <a:spcBef>
                <a:spcPct val="50000"/>
              </a:spcBef>
            </a:pPr>
            <a:r>
              <a:rPr lang="en-US" altLang="zh-CN" sz="1400" b="1" dirty="0" smtClean="0">
                <a:ea typeface="宋体" pitchFamily="2" charset="-122"/>
              </a:rPr>
              <a:t>2005</a:t>
            </a:r>
            <a:endParaRPr lang="en-US" altLang="zh-CN" sz="1400" b="1" dirty="0">
              <a:ea typeface="宋体" pitchFamily="2" charset="-122"/>
            </a:endParaRPr>
          </a:p>
        </p:txBody>
      </p:sp>
      <p:pic>
        <p:nvPicPr>
          <p:cNvPr id="17" name="Picture 19" descr="R_chevron001"/>
          <p:cNvPicPr>
            <a:picLocks noChangeAspect="1" noChangeArrowheads="1"/>
          </p:cNvPicPr>
          <p:nvPr/>
        </p:nvPicPr>
        <p:blipFill>
          <a:blip r:embed="rId5"/>
          <a:srcRect/>
          <a:stretch>
            <a:fillRect/>
          </a:stretch>
        </p:blipFill>
        <p:spPr bwMode="auto">
          <a:xfrm>
            <a:off x="1585882" y="3722688"/>
            <a:ext cx="412750" cy="466725"/>
          </a:xfrm>
          <a:prstGeom prst="rect">
            <a:avLst/>
          </a:prstGeom>
          <a:noFill/>
        </p:spPr>
      </p:pic>
      <p:pic>
        <p:nvPicPr>
          <p:cNvPr id="18" name="Picture 20" descr="R_chevron001"/>
          <p:cNvPicPr>
            <a:picLocks noChangeAspect="1" noChangeArrowheads="1"/>
          </p:cNvPicPr>
          <p:nvPr/>
        </p:nvPicPr>
        <p:blipFill>
          <a:blip r:embed="rId5"/>
          <a:srcRect/>
          <a:stretch>
            <a:fillRect/>
          </a:stretch>
        </p:blipFill>
        <p:spPr bwMode="auto">
          <a:xfrm>
            <a:off x="3763932" y="3722688"/>
            <a:ext cx="412750" cy="466725"/>
          </a:xfrm>
          <a:prstGeom prst="rect">
            <a:avLst/>
          </a:prstGeom>
          <a:noFill/>
        </p:spPr>
      </p:pic>
      <p:pic>
        <p:nvPicPr>
          <p:cNvPr id="21" name="Picture 20" descr="R_chevron001"/>
          <p:cNvPicPr>
            <a:picLocks noChangeAspect="1" noChangeArrowheads="1"/>
          </p:cNvPicPr>
          <p:nvPr/>
        </p:nvPicPr>
        <p:blipFill>
          <a:blip r:embed="rId5"/>
          <a:srcRect/>
          <a:stretch>
            <a:fillRect/>
          </a:stretch>
        </p:blipFill>
        <p:spPr bwMode="auto">
          <a:xfrm>
            <a:off x="6289658" y="3714752"/>
            <a:ext cx="412750" cy="466725"/>
          </a:xfrm>
          <a:prstGeom prst="rect">
            <a:avLst/>
          </a:prstGeom>
          <a:noFill/>
        </p:spPr>
      </p:pic>
      <p:pic>
        <p:nvPicPr>
          <p:cNvPr id="22" name="Picture 2" descr="whiteline_008"/>
          <p:cNvPicPr>
            <a:picLocks noChangeAspect="1" noChangeArrowheads="1"/>
          </p:cNvPicPr>
          <p:nvPr/>
        </p:nvPicPr>
        <p:blipFill>
          <a:blip r:embed="rId2">
            <a:duotone>
              <a:schemeClr val="accent2">
                <a:shade val="45000"/>
                <a:satMod val="135000"/>
              </a:schemeClr>
              <a:prstClr val="white"/>
            </a:duotone>
          </a:blip>
          <a:srcRect/>
          <a:stretch>
            <a:fillRect/>
          </a:stretch>
        </p:blipFill>
        <p:spPr bwMode="ltGray">
          <a:xfrm>
            <a:off x="6718286" y="2143116"/>
            <a:ext cx="2367994" cy="2357454"/>
          </a:xfrm>
          <a:prstGeom prst="rect">
            <a:avLst/>
          </a:prstGeom>
          <a:noFill/>
        </p:spPr>
      </p:pic>
      <p:sp>
        <p:nvSpPr>
          <p:cNvPr id="23" name="Line 14"/>
          <p:cNvSpPr>
            <a:spLocks noChangeShapeType="1"/>
          </p:cNvSpPr>
          <p:nvPr/>
        </p:nvSpPr>
        <p:spPr bwMode="auto">
          <a:xfrm>
            <a:off x="6143636" y="4500570"/>
            <a:ext cx="0" cy="958850"/>
          </a:xfrm>
          <a:prstGeom prst="line">
            <a:avLst/>
          </a:prstGeom>
          <a:noFill/>
          <a:ln w="9525">
            <a:solidFill>
              <a:schemeClr val="tx1"/>
            </a:solidFill>
            <a:prstDash val="dash"/>
            <a:round/>
            <a:headEnd/>
            <a:tailEnd/>
          </a:ln>
          <a:effectLst/>
        </p:spPr>
        <p:txBody>
          <a:bodyPr wrap="none" anchor="ctr"/>
          <a:lstStyle/>
          <a:p>
            <a:endParaRPr lang="zh-CN" altLang="en-US"/>
          </a:p>
        </p:txBody>
      </p:sp>
      <p:sp>
        <p:nvSpPr>
          <p:cNvPr id="24" name="Text Box 17"/>
          <p:cNvSpPr txBox="1">
            <a:spLocks noChangeArrowheads="1"/>
          </p:cNvSpPr>
          <p:nvPr/>
        </p:nvSpPr>
        <p:spPr bwMode="auto">
          <a:xfrm>
            <a:off x="6572264" y="5053026"/>
            <a:ext cx="1577975" cy="304800"/>
          </a:xfrm>
          <a:prstGeom prst="rect">
            <a:avLst/>
          </a:prstGeom>
          <a:noFill/>
          <a:ln w="9525" algn="ctr">
            <a:noFill/>
            <a:miter lim="800000"/>
            <a:headEnd/>
            <a:tailEnd/>
          </a:ln>
          <a:effectLst/>
        </p:spPr>
        <p:txBody>
          <a:bodyPr>
            <a:spAutoFit/>
          </a:bodyPr>
          <a:lstStyle/>
          <a:p>
            <a:pPr algn="ctr">
              <a:spcBef>
                <a:spcPct val="50000"/>
              </a:spcBef>
            </a:pPr>
            <a:r>
              <a:rPr lang="en-US" altLang="zh-CN" sz="1400" b="1" dirty="0" smtClean="0">
                <a:ea typeface="宋体" pitchFamily="2" charset="-122"/>
              </a:rPr>
              <a:t>2007-</a:t>
            </a:r>
            <a:endParaRPr lang="en-US" altLang="zh-CN" sz="1400" b="1" dirty="0">
              <a:ea typeface="宋体" pitchFamily="2" charset="-122"/>
            </a:endParaRPr>
          </a:p>
        </p:txBody>
      </p:sp>
      <p:sp>
        <p:nvSpPr>
          <p:cNvPr id="25" name="Rectangle 9"/>
          <p:cNvSpPr>
            <a:spLocks noChangeArrowheads="1"/>
          </p:cNvSpPr>
          <p:nvPr/>
        </p:nvSpPr>
        <p:spPr bwMode="auto">
          <a:xfrm>
            <a:off x="6929454" y="2357430"/>
            <a:ext cx="2000264" cy="2031325"/>
          </a:xfrm>
          <a:prstGeom prst="rect">
            <a:avLst/>
          </a:prstGeom>
          <a:noFill/>
          <a:ln w="9525" algn="ctr">
            <a:noFill/>
            <a:miter lim="800000"/>
            <a:headEnd/>
            <a:tailEnd/>
          </a:ln>
          <a:effectLst/>
        </p:spPr>
        <p:txBody>
          <a:bodyPr wrap="square">
            <a:spAutoFit/>
          </a:bodyPr>
          <a:lstStyle/>
          <a:p>
            <a:pPr algn="ctr"/>
            <a:r>
              <a:rPr lang="en-US" altLang="zh-CN" dirty="0" smtClean="0">
                <a:latin typeface="+mn-ea"/>
                <a:ea typeface="+mn-ea"/>
              </a:rPr>
              <a:t>《</a:t>
            </a:r>
            <a:r>
              <a:rPr lang="zh-CN" altLang="en-US" dirty="0" smtClean="0">
                <a:latin typeface="+mn-ea"/>
                <a:ea typeface="+mn-ea"/>
              </a:rPr>
              <a:t>快递服务</a:t>
            </a:r>
            <a:r>
              <a:rPr lang="en-US" altLang="zh-CN" dirty="0" smtClean="0">
                <a:latin typeface="+mn-ea"/>
                <a:ea typeface="+mn-ea"/>
              </a:rPr>
              <a:t>》</a:t>
            </a:r>
            <a:r>
              <a:rPr lang="zh-CN" altLang="en-US" dirty="0" smtClean="0">
                <a:latin typeface="+mn-ea"/>
                <a:ea typeface="+mn-ea"/>
              </a:rPr>
              <a:t>、</a:t>
            </a:r>
            <a:r>
              <a:rPr lang="en-US" altLang="zh-CN" dirty="0" smtClean="0">
                <a:latin typeface="+mn-ea"/>
                <a:ea typeface="+mn-ea"/>
              </a:rPr>
              <a:t>《</a:t>
            </a:r>
            <a:r>
              <a:rPr lang="zh-CN" altLang="en-US" dirty="0" smtClean="0">
                <a:latin typeface="+mn-ea"/>
                <a:ea typeface="+mn-ea"/>
              </a:rPr>
              <a:t>快递市场管理办法</a:t>
            </a:r>
            <a:r>
              <a:rPr lang="en-US" altLang="zh-CN" dirty="0" smtClean="0">
                <a:latin typeface="+mn-ea"/>
                <a:ea typeface="+mn-ea"/>
              </a:rPr>
              <a:t>》</a:t>
            </a:r>
            <a:r>
              <a:rPr lang="zh-CN" altLang="en-US" dirty="0" smtClean="0">
                <a:latin typeface="+mn-ea"/>
                <a:ea typeface="+mn-ea"/>
              </a:rPr>
              <a:t>及</a:t>
            </a:r>
            <a:r>
              <a:rPr lang="en-US" altLang="zh-CN" dirty="0" smtClean="0">
                <a:latin typeface="+mn-ea"/>
                <a:ea typeface="+mn-ea"/>
              </a:rPr>
              <a:t>《</a:t>
            </a:r>
            <a:r>
              <a:rPr lang="zh-CN" altLang="en-US" dirty="0" smtClean="0">
                <a:latin typeface="+mn-ea"/>
                <a:ea typeface="+mn-ea"/>
              </a:rPr>
              <a:t>快递业务经营许可管理办法</a:t>
            </a:r>
            <a:r>
              <a:rPr lang="en-US" altLang="zh-CN" dirty="0" smtClean="0">
                <a:latin typeface="+mn-ea"/>
                <a:ea typeface="+mn-ea"/>
              </a:rPr>
              <a:t>》</a:t>
            </a:r>
            <a:r>
              <a:rPr lang="zh-CN" altLang="en-US" dirty="0" smtClean="0">
                <a:latin typeface="+mn-ea"/>
                <a:ea typeface="+mn-ea"/>
              </a:rPr>
              <a:t>相继实施，</a:t>
            </a:r>
            <a:r>
              <a:rPr lang="zh-CN" altLang="en-US" dirty="0" smtClean="0">
                <a:solidFill>
                  <a:srgbClr val="000000"/>
                </a:solidFill>
                <a:latin typeface="+mn-ea"/>
                <a:ea typeface="+mn-ea"/>
              </a:rPr>
              <a:t>快递相关法律逐步完善</a:t>
            </a:r>
            <a:endParaRPr lang="en-US" altLang="zh-CN" dirty="0">
              <a:solidFill>
                <a:srgbClr val="000000"/>
              </a:solidFill>
              <a:latin typeface="+mn-ea"/>
              <a:ea typeface="+mn-ea"/>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2131</TotalTime>
  <Words>3573</Words>
  <Application>Microsoft Office PowerPoint</Application>
  <PresentationFormat>全屏显示(4:3)</PresentationFormat>
  <Paragraphs>379</Paragraphs>
  <Slides>34</Slides>
  <Notes>1</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34</vt:i4>
      </vt:variant>
    </vt:vector>
  </HeadingPairs>
  <TitlesOfParts>
    <vt:vector size="38" baseType="lpstr">
      <vt:lpstr>智能物流</vt:lpstr>
      <vt:lpstr>1_智能物流</vt:lpstr>
      <vt:lpstr>Visio</vt:lpstr>
      <vt:lpstr>Microsoft Office Visio 绘图</vt:lpstr>
      <vt:lpstr>第9章  快递业的智能物流</vt:lpstr>
      <vt:lpstr>学习要点</vt:lpstr>
      <vt:lpstr>目录</vt:lpstr>
      <vt:lpstr>9.1.1  行业界定</vt:lpstr>
      <vt:lpstr>9.1.1  行业界定</vt:lpstr>
      <vt:lpstr>9.1.1  行业界定</vt:lpstr>
      <vt:lpstr>9.1.2  行业特点</vt:lpstr>
      <vt:lpstr>9.1.2  行业特点</vt:lpstr>
      <vt:lpstr>9.1.3  行业发展现状</vt:lpstr>
      <vt:lpstr>9.1.3  行业发展现状</vt:lpstr>
      <vt:lpstr>9.1.3  行业发展现状</vt:lpstr>
      <vt:lpstr>9.1.3  行业发展现状</vt:lpstr>
      <vt:lpstr>9.1.4  行业存在的问题</vt:lpstr>
      <vt:lpstr>9.2.1  物联网与智能快递</vt:lpstr>
      <vt:lpstr>9.2.1  物联网与智能快递</vt:lpstr>
      <vt:lpstr>9.2.2  自动识别技术应用</vt:lpstr>
      <vt:lpstr>9.2.2  自动识别技术应用</vt:lpstr>
      <vt:lpstr>9.2.2  自动识别技术应用</vt:lpstr>
      <vt:lpstr>9.2.2  自动识别技术应用</vt:lpstr>
      <vt:lpstr>9.2.2  自动识别技术应用</vt:lpstr>
      <vt:lpstr>9.2.2  自动识别技术应用</vt:lpstr>
      <vt:lpstr>9.2.2  自动识别技术应用</vt:lpstr>
      <vt:lpstr>9.2.3  货物跟踪系统</vt:lpstr>
      <vt:lpstr>9.2.3  货物跟踪系统</vt:lpstr>
      <vt:lpstr>9.2.3  货物跟踪系统</vt:lpstr>
      <vt:lpstr>9.3.1  发展智能快递存在的问题</vt:lpstr>
      <vt:lpstr>9.3.2  对策建议</vt:lpstr>
      <vt:lpstr>9.4  案例分析</vt:lpstr>
      <vt:lpstr>9.4  案例分析</vt:lpstr>
      <vt:lpstr>9.4  案例分析</vt:lpstr>
      <vt:lpstr>9.4  案例分析</vt:lpstr>
      <vt:lpstr>小结</vt:lpstr>
      <vt:lpstr>思考题</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x</cp:lastModifiedBy>
  <cp:revision>286</cp:revision>
  <dcterms:created xsi:type="dcterms:W3CDTF">2007-10-21T01:27:31Z</dcterms:created>
  <dcterms:modified xsi:type="dcterms:W3CDTF">2012-08-30T12:27:03Z</dcterms:modified>
</cp:coreProperties>
</file>