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9"/>
  </p:notesMasterIdLst>
  <p:sldIdLst>
    <p:sldId id="313" r:id="rId2"/>
    <p:sldId id="323" r:id="rId3"/>
    <p:sldId id="296" r:id="rId4"/>
    <p:sldId id="330" r:id="rId5"/>
    <p:sldId id="331" r:id="rId6"/>
    <p:sldId id="361" r:id="rId7"/>
    <p:sldId id="368" r:id="rId8"/>
    <p:sldId id="362" r:id="rId9"/>
    <p:sldId id="372" r:id="rId10"/>
    <p:sldId id="365" r:id="rId11"/>
    <p:sldId id="369" r:id="rId12"/>
    <p:sldId id="370" r:id="rId13"/>
    <p:sldId id="371" r:id="rId14"/>
    <p:sldId id="332" r:id="rId15"/>
    <p:sldId id="367" r:id="rId16"/>
    <p:sldId id="366" r:id="rId17"/>
    <p:sldId id="355" r:id="rId18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800"/>
    <a:srgbClr val="FF178C"/>
    <a:srgbClr val="DCEC46"/>
    <a:srgbClr val="7D841E"/>
    <a:srgbClr val="2953D5"/>
    <a:srgbClr val="1D3E99"/>
    <a:srgbClr val="1570C1"/>
    <a:srgbClr val="D7D8D8"/>
    <a:srgbClr val="E0E2E3"/>
    <a:srgbClr val="C8C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6" autoAdjust="0"/>
    <p:restoredTop sz="85815"/>
  </p:normalViewPr>
  <p:slideViewPr>
    <p:cSldViewPr snapToGrid="0">
      <p:cViewPr>
        <p:scale>
          <a:sx n="50" d="100"/>
          <a:sy n="50" d="100"/>
        </p:scale>
        <p:origin x="-1596" y="-57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1" d="100"/>
        <a:sy n="3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45CE7-F41E-584C-AA0E-164F662D0E68}" type="datetimeFigureOut">
              <a:rPr kumimoji="1" lang="zh-CN" altLang="en-US" smtClean="0"/>
              <a:pPr/>
              <a:t>2018/1/3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2E6E0-0290-D64D-8F7D-531B9A5188B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8434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53BB4-6CE0-4948-9749-193D80B00FF1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7326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2E6E0-0290-D64D-8F7D-531B9A5188B7}" type="slidenum">
              <a:rPr kumimoji="1" lang="zh-CN" altLang="en-US" smtClean="0"/>
              <a:pPr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37538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1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9pPr>
          </a:lstStyle>
          <a:p>
            <a:pPr eaLnBrk="1" hangingPunct="1"/>
            <a:fld id="{9B688FB4-B1AE-44CA-8F3F-60B63A1C0A4C}" type="slidenum">
              <a:rPr lang="en-US" altLang="zh-CN">
                <a:solidFill>
                  <a:srgbClr val="000000"/>
                </a:solidFill>
                <a:latin typeface="Tahoma" pitchFamily="34" charset="0"/>
              </a:rPr>
              <a:pPr eaLnBrk="1" hangingPunct="1"/>
              <a:t>4</a:t>
            </a:fld>
            <a:endParaRPr lang="en-US" altLang="zh-CN">
              <a:solidFill>
                <a:srgbClr val="000000"/>
              </a:solidFill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2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9pPr>
          </a:lstStyle>
          <a:p>
            <a:pPr eaLnBrk="1" hangingPunct="1"/>
            <a:fld id="{7F03BBC6-16E0-4346-ABC5-4F83862121BA}" type="slidenum">
              <a:rPr lang="en-US" altLang="zh-CN">
                <a:solidFill>
                  <a:srgbClr val="000000"/>
                </a:solidFill>
                <a:latin typeface="Tahoma" pitchFamily="34" charset="0"/>
              </a:rPr>
              <a:pPr eaLnBrk="1" hangingPunct="1"/>
              <a:t>14</a:t>
            </a:fld>
            <a:endParaRPr lang="en-US" altLang="zh-CN">
              <a:solidFill>
                <a:srgbClr val="000000"/>
              </a:solidFill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5224463" y="0"/>
            <a:ext cx="69675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29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EF4736-A17C-D14E-A6D4-73C17941091B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C13CE198-1CB8-C647-A5E6-D64E6E0992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97CC1B-EB58-724E-9661-8A1B4EF95398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E9B588C3-2DED-A444-8E61-8C14B9C346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48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F15154EA-C766-F84C-80D3-C65A5D7BCD24}" type="datetimeFigureOut">
              <a:rPr kumimoji="1" lang="zh-CN" altLang="en-US" smtClean="0"/>
              <a:pPr/>
              <a:t>2018/1/3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CADF57B9-FD5F-8A4E-9124-812132F4E822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61357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A529F7-80EC-B441-A1B0-DF86E0CB0AD8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426A0FB1-FE19-4941-949F-3A30007986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19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6165988-8F42-E842-AB89-DBFD62F721A7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60EF18AA-8F31-7243-82BA-EFF274389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58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4A7FDA-8DB5-4E4F-9D82-8CE64299B6AF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91A9BD34-C23C-5F43-8579-524436E9F33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987408-0342-C845-9F12-C9F1E50EBDD1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E74F9454-75AD-A146-950E-8A222183CB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C40767-B13A-6E4C-96F1-706367C2CB20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6CF0456E-EC33-484F-A824-824243EFB0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73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8479CC-7A03-7A48-9FCF-69DFF7E000AF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8F5BB012-9033-DC4A-8973-8BD0900DFB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95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CEEC099-A16E-A341-BB37-F2C857881629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34BB7BCC-B03B-774F-80CA-B45661F601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48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50B0A-2719-B646-844C-BD3DD3FE5A36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4B638E1D-BFE9-4546-B278-2B951A9020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74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8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" y="-6399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192008" y="1260924"/>
            <a:ext cx="49917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第四</a:t>
            </a:r>
            <a:r>
              <a:rPr lang="zh-CN" altLang="en-US" sz="4800" b="1" dirty="0">
                <a:solidFill>
                  <a:srgbClr val="FFFF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章  </a:t>
            </a:r>
            <a:r>
              <a:rPr lang="zh-CN" altLang="en-US" sz="4800" b="1" dirty="0" smtClean="0">
                <a:solidFill>
                  <a:srgbClr val="FFFF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 布局</a:t>
            </a:r>
            <a:endParaRPr lang="zh-CN" altLang="en-US" sz="4800" b="1" dirty="0">
              <a:solidFill>
                <a:srgbClr val="FFFF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816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9303026" y="-4968"/>
            <a:ext cx="2862470" cy="720080"/>
          </a:xfrm>
          <a:prstGeom prst="roundRect">
            <a:avLst>
              <a:gd name="adj" fmla="val 8913"/>
            </a:avLst>
          </a:prstGeom>
          <a:solidFill>
            <a:srgbClr val="00B050"/>
          </a:solidFill>
          <a:ln>
            <a:solidFill>
              <a:srgbClr val="00B0F0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300" dirty="0" smtClean="0">
                <a:solidFill>
                  <a:srgbClr val="FFC000"/>
                </a:solidFill>
                <a:latin typeface="时尚中黑简体" pitchFamily="2" charset="-122"/>
                <a:ea typeface="时尚中黑简体" pitchFamily="2" charset="-122"/>
              </a:rPr>
              <a:t>常见布局</a:t>
            </a:r>
            <a:endParaRPr lang="zh-CN" altLang="en-US" sz="2400" b="1" spc="300" dirty="0">
              <a:solidFill>
                <a:srgbClr val="FFC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9843" y="1003754"/>
            <a:ext cx="7812158" cy="727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RelativeLayout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相对布局常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用属性</a:t>
            </a: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值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ture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false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的属性</a:t>
            </a:r>
          </a:p>
          <a:p>
            <a:pPr marL="1080000" lvl="1" indent="-28575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66000"/>
              <a:buBlip>
                <a:blip r:embed="rId4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layout_centerHorizontal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：位于父对象的横向中央。</a:t>
            </a:r>
          </a:p>
          <a:p>
            <a:pPr marL="1080000" lvl="1" indent="-28575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66000"/>
              <a:buBlip>
                <a:blip r:embed="rId4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layout_centerInParent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：位于父对象的中央。</a:t>
            </a:r>
          </a:p>
          <a:p>
            <a:pPr marL="1080000" lvl="1" indent="-28575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66000"/>
              <a:buBlip>
                <a:blip r:embed="rId4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layout_alignParentLeft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：与父对象的左侧对齐。</a:t>
            </a: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取其他对象</a:t>
            </a: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的属性</a:t>
            </a:r>
          </a:p>
          <a:p>
            <a:pPr marL="1080000" lvl="1" indent="-28575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66000"/>
              <a:buBlip>
                <a:blip r:embed="rId4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layout_toTightOf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：位于给出</a:t>
            </a:r>
            <a:r>
              <a:rPr lang="en-US" altLang="zh-CN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对象的右侧。</a:t>
            </a:r>
          </a:p>
          <a:p>
            <a:pPr marL="1080000" lvl="1" indent="-28575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66000"/>
              <a:buBlip>
                <a:blip r:embed="rId4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layout_alignTop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：与给出</a:t>
            </a:r>
            <a:r>
              <a:rPr lang="en-US" altLang="zh-CN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对象的上边界对齐。</a:t>
            </a:r>
          </a:p>
          <a:p>
            <a:pPr marL="723900" lvl="1" indent="-36195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取值为像素的属性</a:t>
            </a:r>
          </a:p>
          <a:p>
            <a:pPr marL="1080000" lvl="1" indent="-28575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66000"/>
              <a:buBlip>
                <a:blip r:embed="rId4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layout_marginBottom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：当前对象的下方的留出的空白。</a:t>
            </a:r>
          </a:p>
          <a:p>
            <a:pPr marL="723900" lvl="1" indent="-36195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例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4.4】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4-5 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所示的布局文件 。</a:t>
            </a: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300" y="1181100"/>
            <a:ext cx="3181350" cy="43243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15400" y="5638800"/>
            <a:ext cx="260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4-5 </a:t>
            </a:r>
            <a:r>
              <a:rPr lang="zh-CN" altLang="en-US" dirty="0" smtClean="0">
                <a:solidFill>
                  <a:srgbClr val="FFFF00"/>
                </a:solidFill>
              </a:rPr>
              <a:t>相对布局效果</a:t>
            </a:r>
            <a:r>
              <a:rPr lang="en-US" altLang="zh-CN" dirty="0" smtClean="0">
                <a:solidFill>
                  <a:srgbClr val="FFFF00"/>
                </a:solidFill>
              </a:rPr>
              <a:t>  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01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6347" y="622755"/>
            <a:ext cx="10440000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相对布局取值为其他控件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id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的属性及说明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49" y="1714500"/>
            <a:ext cx="10172427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25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6347" y="622754"/>
            <a:ext cx="10440000" cy="309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表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4-4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相对布局取值为像素单位的属性及说明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2861" y="2167792"/>
            <a:ext cx="95662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776283" y="1577242"/>
            <a:ext cx="5146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4-4</a:t>
            </a:r>
            <a:r>
              <a:rPr lang="zh-CN" altLang="en-US" dirty="0">
                <a:solidFill>
                  <a:srgbClr val="FFFF00"/>
                </a:solidFill>
              </a:rPr>
              <a:t> </a:t>
            </a:r>
            <a:r>
              <a:rPr lang="zh-CN" altLang="en-US" dirty="0" smtClean="0">
                <a:solidFill>
                  <a:srgbClr val="FFFF00"/>
                </a:solidFill>
              </a:rPr>
              <a:t>相对布局取值为像素单位属性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6347" y="622755"/>
            <a:ext cx="10440000" cy="122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相对布局取值为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boolean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值的属性及说明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114550"/>
            <a:ext cx="91059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76283" y="1577242"/>
            <a:ext cx="5146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4-5 </a:t>
            </a:r>
            <a:r>
              <a:rPr lang="zh-CN" altLang="en-US" dirty="0" smtClean="0">
                <a:solidFill>
                  <a:srgbClr val="FFFF00"/>
                </a:solidFill>
              </a:rPr>
              <a:t> 相对布局取值为</a:t>
            </a:r>
            <a:r>
              <a:rPr lang="en-US" altLang="zh-CN" dirty="0" err="1" smtClean="0">
                <a:solidFill>
                  <a:srgbClr val="FFFF00"/>
                </a:solidFill>
              </a:rPr>
              <a:t>boolean</a:t>
            </a:r>
            <a:r>
              <a:rPr lang="zh-CN" altLang="en-US" dirty="0" smtClean="0">
                <a:solidFill>
                  <a:srgbClr val="FFFF00"/>
                </a:solidFill>
              </a:rPr>
              <a:t>值属性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9303026" y="-4968"/>
            <a:ext cx="2862470" cy="720080"/>
          </a:xfrm>
          <a:prstGeom prst="roundRect">
            <a:avLst>
              <a:gd name="adj" fmla="val 8913"/>
            </a:avLst>
          </a:prstGeom>
          <a:solidFill>
            <a:srgbClr val="00B050"/>
          </a:solidFill>
          <a:ln>
            <a:solidFill>
              <a:srgbClr val="00B0F0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300" dirty="0" smtClean="0">
                <a:solidFill>
                  <a:srgbClr val="FFC000"/>
                </a:solidFill>
                <a:latin typeface="时尚中黑简体" pitchFamily="2" charset="-122"/>
                <a:ea typeface="时尚中黑简体" pitchFamily="2" charset="-122"/>
              </a:rPr>
              <a:t>常见布局</a:t>
            </a:r>
            <a:endParaRPr lang="zh-CN" altLang="en-US" sz="2400" b="1" spc="300" dirty="0">
              <a:solidFill>
                <a:srgbClr val="FFC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6347" y="1003755"/>
            <a:ext cx="9347753" cy="541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AbsoluteLayout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（绝对布局）</a:t>
            </a: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lang="zh-CN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坐标形式来指定</a:t>
            </a: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对象的具体位置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一般情况，不推荐使用绝对布局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方式。绝对布局最大</a:t>
            </a:r>
            <a:b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的弊端在于位置是定死的，对于不同尺寸的手机，显示效果会出现不一致的情况，甚至可能出</a:t>
            </a:r>
            <a:b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现有些控件溢出屏幕不可见的情况。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3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451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三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、嵌套布局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03" y="1391478"/>
            <a:ext cx="7765775" cy="641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实现一些复杂界面时，使用某种布局并不能达到理想效果。然后使用多种布局或某类布局嵌套使用，可以根据各类布局的属性，达到理想而实现起来又简单的布局界面。从布局本身角度来看，各类子布局各理解为一个子控件，多个子控件组合形成布局嵌套</a:t>
            </a:r>
            <a:r>
              <a:rPr lang="zh-CN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例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4.5】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设计如图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4-6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所示的嵌套布局文件。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zh-CN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781" y="1158377"/>
            <a:ext cx="2974284" cy="40754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05900" y="5467350"/>
            <a:ext cx="2019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4-6  </a:t>
            </a:r>
            <a:r>
              <a:rPr lang="zh-CN" altLang="en-US" dirty="0" smtClean="0">
                <a:solidFill>
                  <a:srgbClr val="FFFF00"/>
                </a:solidFill>
              </a:rPr>
              <a:t>嵌套布局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77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四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、总结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46" y="1003754"/>
            <a:ext cx="11595653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熟悉各种布局的常用属性</a:t>
            </a:r>
            <a:endParaRPr lang="en-US" altLang="zh-CN" sz="28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复杂界面设计使用嵌套布局</a:t>
            </a:r>
            <a:endParaRPr lang="en-US" altLang="zh-CN" sz="28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25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3583" y="5693523"/>
            <a:ext cx="11463130" cy="74635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lang="zh-CN" altLang="en-US" sz="3200" b="1" dirty="0" smtClean="0">
                <a:solidFill>
                  <a:schemeClr val="bg1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   </a:t>
            </a:r>
            <a:endParaRPr lang="en-US" altLang="zh-CN" sz="3200" b="1" dirty="0">
              <a:solidFill>
                <a:schemeClr val="bg1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69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4261620" y="2462798"/>
            <a:ext cx="24622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1pPr>
            <a:lvl2pPr marL="742950" indent="-28575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endParaRPr lang="zh-CN" altLang="en-US" sz="3200" b="1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560538" y="455107"/>
            <a:ext cx="4891617" cy="44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>
              <a:defRPr sz="2000"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eaLnBrk="0" hangingPunct="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eaLnBrk="0" hangingPunct="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eaLnBrk="0" hangingPunct="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eaLnBrk="0" hangingPunct="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100" b="1" dirty="0" smtClean="0">
                <a:solidFill>
                  <a:srgbClr val="FFFF00"/>
                </a:solidFill>
                <a:latin typeface="微软雅黑" charset="0"/>
                <a:ea typeface="微软雅黑" charset="0"/>
                <a:cs typeface="微软雅黑" charset="0"/>
              </a:rPr>
              <a:t>目录</a:t>
            </a:r>
            <a:endParaRPr lang="zh-CN" altLang="en-US" sz="2100" b="1" dirty="0">
              <a:solidFill>
                <a:srgbClr val="FFFF00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3334" y="543174"/>
            <a:ext cx="173893" cy="361823"/>
          </a:xfrm>
          <a:prstGeom prst="rect">
            <a:avLst/>
          </a:prstGeom>
          <a:solidFill>
            <a:srgbClr val="ED8C27"/>
          </a:solidFill>
          <a:ln>
            <a:solidFill>
              <a:srgbClr val="ED8C27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3445" y="268112"/>
            <a:ext cx="239889" cy="638401"/>
          </a:xfrm>
          <a:prstGeom prst="rect">
            <a:avLst/>
          </a:prstGeom>
          <a:solidFill>
            <a:srgbClr val="224099"/>
          </a:solidFill>
          <a:ln>
            <a:solidFill>
              <a:srgbClr val="224099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01735" y="1400777"/>
            <a:ext cx="3035307" cy="72327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FFC000"/>
                </a:solidFill>
                <a:latin typeface="微软雅黑"/>
                <a:ea typeface="微软雅黑"/>
                <a:cs typeface="微软雅黑"/>
              </a:rPr>
              <a:t>布局简介</a:t>
            </a:r>
            <a:endParaRPr kumimoji="1" lang="en-US" altLang="zh-CN" sz="2400" b="1" dirty="0">
              <a:solidFill>
                <a:srgbClr val="FFC000"/>
              </a:solidFill>
              <a:latin typeface="微软雅黑"/>
              <a:ea typeface="微软雅黑"/>
              <a:cs typeface="微软雅黑"/>
            </a:endParaRPr>
          </a:p>
          <a:p>
            <a:endParaRPr kumimoji="1" lang="zh-CN" altLang="en-US" sz="1500" b="1" dirty="0">
              <a:solidFill>
                <a:schemeClr val="accent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24876" y="2082484"/>
            <a:ext cx="1477321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FF7800"/>
                </a:solidFill>
                <a:latin typeface="微软雅黑"/>
                <a:ea typeface="微软雅黑"/>
                <a:cs typeface="微软雅黑"/>
              </a:rPr>
              <a:t>常见</a:t>
            </a:r>
            <a:r>
              <a:rPr kumimoji="1" lang="zh-CN" altLang="en-US" sz="2400" b="1" dirty="0">
                <a:solidFill>
                  <a:srgbClr val="FF7800"/>
                </a:solidFill>
                <a:latin typeface="微软雅黑"/>
                <a:ea typeface="微软雅黑"/>
                <a:cs typeface="微软雅黑"/>
              </a:rPr>
              <a:t>布局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01735" y="3536991"/>
            <a:ext cx="861768" cy="72327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92D050"/>
                </a:solidFill>
                <a:latin typeface="微软雅黑"/>
                <a:ea typeface="微软雅黑"/>
                <a:cs typeface="微软雅黑"/>
              </a:rPr>
              <a:t>总结</a:t>
            </a:r>
            <a:endParaRPr kumimoji="1" lang="en-US" altLang="zh-CN" sz="2400" b="1" dirty="0" smtClean="0">
              <a:solidFill>
                <a:srgbClr val="92D050"/>
              </a:solidFill>
              <a:latin typeface="微软雅黑"/>
              <a:ea typeface="微软雅黑"/>
              <a:cs typeface="微软雅黑"/>
            </a:endParaRPr>
          </a:p>
          <a:p>
            <a:endParaRPr kumimoji="1" lang="zh-CN" altLang="en-US" sz="1500" b="1" dirty="0">
              <a:solidFill>
                <a:schemeClr val="accent6">
                  <a:lumMod val="7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28" y="1294365"/>
            <a:ext cx="6667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16" y="2001779"/>
            <a:ext cx="714375" cy="676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91" y="3454707"/>
            <a:ext cx="733425" cy="657225"/>
          </a:xfrm>
          <a:prstGeom prst="rect">
            <a:avLst/>
          </a:prstGeom>
        </p:spPr>
      </p:pic>
      <p:sp>
        <p:nvSpPr>
          <p:cNvPr id="13" name="文本框 13"/>
          <p:cNvSpPr txBox="1"/>
          <p:nvPr/>
        </p:nvSpPr>
        <p:spPr>
          <a:xfrm>
            <a:off x="1801734" y="2826796"/>
            <a:ext cx="1477321" cy="72327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zh-CN" altLang="zh-CN" sz="2400" b="1" dirty="0" smtClean="0">
                <a:solidFill>
                  <a:srgbClr val="00B0F0"/>
                </a:solidFill>
                <a:latin typeface="微软雅黑"/>
                <a:ea typeface="微软雅黑"/>
                <a:cs typeface="微软雅黑"/>
              </a:rPr>
              <a:t>嵌套</a:t>
            </a:r>
            <a:r>
              <a:rPr kumimoji="1" lang="zh-CN" altLang="zh-CN" sz="2400" b="1" dirty="0">
                <a:solidFill>
                  <a:srgbClr val="00B0F0"/>
                </a:solidFill>
                <a:latin typeface="微软雅黑"/>
                <a:ea typeface="微软雅黑"/>
                <a:cs typeface="微软雅黑"/>
              </a:rPr>
              <a:t>布局</a:t>
            </a:r>
            <a:endParaRPr kumimoji="1" lang="en-US" altLang="zh-CN" sz="2400" b="1" dirty="0">
              <a:solidFill>
                <a:srgbClr val="00B0F0"/>
              </a:solidFill>
              <a:latin typeface="微软雅黑"/>
              <a:ea typeface="微软雅黑"/>
              <a:cs typeface="微软雅黑"/>
            </a:endParaRPr>
          </a:p>
          <a:p>
            <a:endParaRPr kumimoji="1" lang="zh-CN" altLang="en-US" sz="1500" b="1" dirty="0">
              <a:solidFill>
                <a:schemeClr val="accent6">
                  <a:lumMod val="7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66" y="2747293"/>
            <a:ext cx="7524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3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159905" y="175843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一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、布局简介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591" y="1325217"/>
            <a:ext cx="112510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dirty="0">
                <a:solidFill>
                  <a:srgbClr val="00B050"/>
                </a:solidFill>
              </a:rPr>
              <a:t>当界面有多少控件时，需要按照需求进行合理摆放，布局管理器是用来安排内部控件所在的位置。所有的布局管理器都是继承</a:t>
            </a:r>
            <a:r>
              <a:rPr lang="en-US" altLang="zh-CN" sz="2800" dirty="0" err="1">
                <a:solidFill>
                  <a:srgbClr val="00B050"/>
                </a:solidFill>
              </a:rPr>
              <a:t>ViewGroup</a:t>
            </a:r>
            <a:r>
              <a:rPr lang="zh-CN" altLang="zh-CN" sz="2800" dirty="0">
                <a:solidFill>
                  <a:srgbClr val="00B050"/>
                </a:solidFill>
              </a:rPr>
              <a:t>类的子类，都可以作为一个容器来使用。布局内部的控件被认为布局的子控件，一个布局也可以成为另外一个布局的子控件，即布局管理器可以嵌套其它布局管理器。</a:t>
            </a:r>
          </a:p>
        </p:txBody>
      </p:sp>
    </p:spTree>
    <p:extLst>
      <p:ext uri="{BB962C8B-B14F-4D97-AF65-F5344CB8AC3E}">
        <p14:creationId xmlns:p14="http://schemas.microsoft.com/office/powerpoint/2010/main" val="159207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二、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常见布局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20417" y="1506882"/>
            <a:ext cx="10691196" cy="511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Layout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（布局）是</a:t>
            </a: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ViewGroup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的实现类（即子类），为视图控件提供排列结构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1" indent="-342900">
              <a:buBlip>
                <a:blip r:embed="rId3"/>
              </a:buBlip>
            </a:pP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1" indent="-342900">
              <a:buBlip>
                <a:blip r:embed="rId3"/>
              </a:buBlip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常用的布局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FrameLayout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（帧布局）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LinearLayout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（线性布局）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TableLayout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（表格布局）</a:t>
            </a:r>
            <a:endParaRPr lang="en-US" altLang="zh-CN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RelativeLayout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（相对布局）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AbsoluteLayout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（绝对布局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34250" lvl="1">
              <a:lnSpc>
                <a:spcPct val="150000"/>
              </a:lnSpc>
            </a:pPr>
            <a:endParaRPr lang="en-US" altLang="zh-CN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1" indent="-342900">
              <a:buBlip>
                <a:blip r:embed="rId3"/>
              </a:buBlip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布局参数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布局参数定义控件的位置、尺寸等属性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控件的位置由视图的左上点坐标、对齐方式等属性确定。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控件的尺寸由视图的宽度、高度等属性确定。</a:t>
            </a:r>
          </a:p>
          <a:p>
            <a:pPr marL="0" lvl="1"/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96347" y="1003755"/>
            <a:ext cx="14929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Blip>
                <a:blip r:embed="rId5"/>
              </a:buBlip>
            </a:pP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Layout</a:t>
            </a: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115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9303026" y="-4968"/>
            <a:ext cx="2862470" cy="720080"/>
          </a:xfrm>
          <a:prstGeom prst="roundRect">
            <a:avLst>
              <a:gd name="adj" fmla="val 8913"/>
            </a:avLst>
          </a:prstGeom>
          <a:solidFill>
            <a:srgbClr val="00B050"/>
          </a:solidFill>
          <a:ln>
            <a:solidFill>
              <a:srgbClr val="00B0F0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300" dirty="0" smtClean="0">
                <a:solidFill>
                  <a:srgbClr val="FFC000"/>
                </a:solidFill>
                <a:latin typeface="时尚中黑简体" pitchFamily="2" charset="-122"/>
                <a:ea typeface="时尚中黑简体" pitchFamily="2" charset="-122"/>
              </a:rPr>
              <a:t>常见布局</a:t>
            </a:r>
            <a:endParaRPr lang="zh-CN" altLang="en-US" sz="2400" b="1" spc="300" dirty="0">
              <a:solidFill>
                <a:srgbClr val="FFC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6347" y="1003755"/>
            <a:ext cx="378520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FrameLayout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（帧布局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1391" y="1749287"/>
            <a:ext cx="6530009" cy="356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是最简单的布局方式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从屏幕的左上角开始显示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子元素。</a:t>
            </a: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后添加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的子元素覆盖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前一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个子元素。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例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4.1】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设计出如图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4-1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所示的布局文件。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439" y="1225091"/>
            <a:ext cx="3544128" cy="42422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44703" y="558165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4-1 </a:t>
            </a:r>
            <a:r>
              <a:rPr lang="zh-CN" altLang="en-US" dirty="0">
                <a:solidFill>
                  <a:srgbClr val="FFFF00"/>
                </a:solidFill>
              </a:rPr>
              <a:t>帧布局显示效果</a:t>
            </a:r>
          </a:p>
        </p:txBody>
      </p:sp>
    </p:spTree>
    <p:extLst>
      <p:ext uri="{BB962C8B-B14F-4D97-AF65-F5344CB8AC3E}">
        <p14:creationId xmlns:p14="http://schemas.microsoft.com/office/powerpoint/2010/main" val="121778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9303026" y="-4968"/>
            <a:ext cx="2862470" cy="720080"/>
          </a:xfrm>
          <a:prstGeom prst="roundRect">
            <a:avLst>
              <a:gd name="adj" fmla="val 8913"/>
            </a:avLst>
          </a:prstGeom>
          <a:solidFill>
            <a:srgbClr val="00B050"/>
          </a:solidFill>
          <a:ln>
            <a:solidFill>
              <a:srgbClr val="00B0F0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300" dirty="0" smtClean="0">
                <a:solidFill>
                  <a:srgbClr val="FFC000"/>
                </a:solidFill>
                <a:latin typeface="时尚中黑简体" pitchFamily="2" charset="-122"/>
                <a:ea typeface="时尚中黑简体" pitchFamily="2" charset="-122"/>
              </a:rPr>
              <a:t>常见布局</a:t>
            </a:r>
            <a:endParaRPr lang="zh-CN" altLang="en-US" sz="2400" b="1" spc="300" dirty="0">
              <a:solidFill>
                <a:srgbClr val="FFC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2451" y="495300"/>
            <a:ext cx="5295900" cy="52260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LinearLayout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（线性布局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是最常用的布局方式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水平或垂直的方式排列子对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象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个方向只能有一个对象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例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4.2】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设计如图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4-2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所示的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布局文件</a:t>
            </a:r>
            <a:r>
              <a:rPr lang="zh-CN" altLang="en-US" sz="2400" dirty="0" smtClean="0"/>
              <a:t> </a:t>
            </a:r>
            <a:br>
              <a:rPr lang="zh-CN" altLang="en-US" sz="2400" dirty="0" smtClean="0"/>
            </a:b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2624" y="1081089"/>
            <a:ext cx="2924176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75345" y="1081089"/>
            <a:ext cx="2786382" cy="4081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096000" y="5334000"/>
            <a:ext cx="2228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4-2 </a:t>
            </a:r>
            <a:r>
              <a:rPr lang="zh-CN" altLang="en-US" dirty="0" smtClean="0">
                <a:solidFill>
                  <a:srgbClr val="FFFF00"/>
                </a:solidFill>
              </a:rPr>
              <a:t>水平线性布局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10650" y="5334000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4-3 </a:t>
            </a:r>
            <a:r>
              <a:rPr lang="zh-CN" altLang="en-US" dirty="0" smtClean="0">
                <a:solidFill>
                  <a:srgbClr val="FFFF00"/>
                </a:solidFill>
              </a:rPr>
              <a:t>垂直线性布局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84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9303026" y="-4968"/>
            <a:ext cx="2862470" cy="720080"/>
          </a:xfrm>
          <a:prstGeom prst="roundRect">
            <a:avLst>
              <a:gd name="adj" fmla="val 8913"/>
            </a:avLst>
          </a:prstGeom>
          <a:solidFill>
            <a:srgbClr val="00B050"/>
          </a:solidFill>
          <a:ln>
            <a:solidFill>
              <a:srgbClr val="00B0F0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300" dirty="0" smtClean="0">
                <a:solidFill>
                  <a:srgbClr val="FFC000"/>
                </a:solidFill>
                <a:latin typeface="时尚中黑简体" pitchFamily="2" charset="-122"/>
                <a:ea typeface="时尚中黑简体" pitchFamily="2" charset="-122"/>
              </a:rPr>
              <a:t>常见布局</a:t>
            </a:r>
            <a:endParaRPr lang="zh-CN" altLang="en-US" sz="2400" b="1" spc="300" dirty="0">
              <a:solidFill>
                <a:srgbClr val="FFC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247" y="304800"/>
            <a:ext cx="11214653" cy="3312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LinearLayout</a:t>
            </a: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常用属性（布局参数）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andriod:orientation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：设置排列方向</a:t>
            </a: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android:layout_width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：设置宽</a:t>
            </a: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android:layout_height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：设置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高</a:t>
            </a:r>
            <a:endParaRPr lang="zh-CN" altLang="en-US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andriod:gravity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：设置内部元素的对齐方式等。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android:layout_weight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：设置控件的重要程度。所有控件都有一个</a:t>
            </a: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weight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值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，默认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为零，意思是需要显示多大的控件视图就占据多大的屏幕空间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253" y="3616800"/>
            <a:ext cx="11346639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7084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9303026" y="-4968"/>
            <a:ext cx="2862470" cy="720080"/>
          </a:xfrm>
          <a:prstGeom prst="roundRect">
            <a:avLst>
              <a:gd name="adj" fmla="val 8913"/>
            </a:avLst>
          </a:prstGeom>
          <a:solidFill>
            <a:srgbClr val="00B050"/>
          </a:solidFill>
          <a:ln>
            <a:solidFill>
              <a:srgbClr val="00B0F0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300" dirty="0" smtClean="0">
                <a:solidFill>
                  <a:srgbClr val="FFC000"/>
                </a:solidFill>
                <a:latin typeface="时尚中黑简体" pitchFamily="2" charset="-122"/>
                <a:ea typeface="时尚中黑简体" pitchFamily="2" charset="-122"/>
              </a:rPr>
              <a:t>常见布局</a:t>
            </a:r>
            <a:endParaRPr lang="zh-CN" altLang="en-US" sz="2400" b="1" spc="300" dirty="0">
              <a:solidFill>
                <a:srgbClr val="FFC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147" y="489405"/>
            <a:ext cx="7747553" cy="782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TableLayout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（表格布局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以多行多列的方式显示子对象。</a:t>
            </a: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每一行为一个</a:t>
            </a: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TableRow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。</a:t>
            </a: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每一行可以拥有</a:t>
            </a: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个或多个的单元格（</a:t>
            </a: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cell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每个单元格内是一个</a:t>
            </a: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对象。</a:t>
            </a: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TableLayout</a:t>
            </a: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容器不会显示行 、列 或单元格的边框线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列的属性</a:t>
            </a:r>
          </a:p>
          <a:p>
            <a:pPr marL="1080000" lvl="1" indent="-28575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Shrinkable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：设置列的宽度是否可收缩，收缩指表格能够适应其父容器的大小。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1080000" lvl="1" indent="-28575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Stretchable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：设置列的宽度是否可拉伸，拉伸指可填满表格中空余的空间。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1080000" lvl="1" indent="-28575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Collapsed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：设置列是否被隐藏。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例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4.3】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设计如图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4-4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所示的布局文件。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zh-CN" altLang="en-US" sz="22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892838"/>
            <a:ext cx="3352800" cy="45935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91600" y="5606534"/>
            <a:ext cx="287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4-4</a:t>
            </a:r>
            <a:r>
              <a:rPr lang="en-US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err="1">
                <a:solidFill>
                  <a:srgbClr val="FFFF00"/>
                </a:solidFill>
              </a:rPr>
              <a:t>TableLayout</a:t>
            </a:r>
            <a:r>
              <a:rPr lang="zh-CN" altLang="en-US" dirty="0">
                <a:solidFill>
                  <a:srgbClr val="FFFF00"/>
                </a:solidFill>
              </a:rPr>
              <a:t>效果</a:t>
            </a:r>
          </a:p>
        </p:txBody>
      </p:sp>
    </p:spTree>
    <p:extLst>
      <p:ext uri="{BB962C8B-B14F-4D97-AF65-F5344CB8AC3E}">
        <p14:creationId xmlns:p14="http://schemas.microsoft.com/office/powerpoint/2010/main" val="342354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0" y="851354"/>
            <a:ext cx="10795553" cy="140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默认情况下每个子控件占据一列，而每列的宽度由表格各列中最宽的那个单元格来决定，整个表格布局的宽度取决于父容器的宽度。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266950"/>
            <a:ext cx="97345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25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b758c575d3afaa4a23037e74bea4a653611b5f"/>
</p:tagLst>
</file>

<file path=ppt/theme/theme1.xml><?xml version="1.0" encoding="utf-8"?>
<a:theme xmlns:a="http://schemas.openxmlformats.org/drawingml/2006/main" name="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57752bbfa320e" id="{51E7FE94-ED82-9C47-9415-5804914EE3A5}" vid="{3E6DB209-616C-474D-9E12-7CA91B713888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57752bbfa320e</Template>
  <TotalTime>0</TotalTime>
  <Words>843</Words>
  <Application>Microsoft Office PowerPoint</Application>
  <PresentationFormat>自定义</PresentationFormat>
  <Paragraphs>156</Paragraphs>
  <Slides>17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2016-11-09T04:34:49Z</cp:lastPrinted>
  <dcterms:created xsi:type="dcterms:W3CDTF">2016-11-03T09:47:20Z</dcterms:created>
  <dcterms:modified xsi:type="dcterms:W3CDTF">2018-01-03T09:01:46Z</dcterms:modified>
</cp:coreProperties>
</file>