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87" r:id="rId2"/>
    <p:sldId id="288" r:id="rId3"/>
    <p:sldId id="290" r:id="rId4"/>
    <p:sldId id="314" r:id="rId5"/>
    <p:sldId id="317" r:id="rId6"/>
    <p:sldId id="423" r:id="rId7"/>
    <p:sldId id="424" r:id="rId8"/>
    <p:sldId id="425" r:id="rId9"/>
    <p:sldId id="426" r:id="rId10"/>
    <p:sldId id="428" r:id="rId11"/>
    <p:sldId id="427" r:id="rId12"/>
    <p:sldId id="429" r:id="rId13"/>
    <p:sldId id="430" r:id="rId14"/>
    <p:sldId id="431" r:id="rId15"/>
    <p:sldId id="432" r:id="rId16"/>
    <p:sldId id="433" r:id="rId17"/>
    <p:sldId id="434" r:id="rId18"/>
    <p:sldId id="435" r:id="rId19"/>
    <p:sldId id="436" r:id="rId20"/>
    <p:sldId id="437" r:id="rId21"/>
    <p:sldId id="438" r:id="rId22"/>
    <p:sldId id="439" r:id="rId23"/>
    <p:sldId id="440" r:id="rId24"/>
    <p:sldId id="30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1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DFB"/>
    <a:srgbClr val="F7FA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68" autoAdjust="0"/>
    <p:restoredTop sz="94660" autoAdjust="0"/>
  </p:normalViewPr>
  <p:slideViewPr>
    <p:cSldViewPr snapToGrid="0">
      <p:cViewPr>
        <p:scale>
          <a:sx n="100" d="100"/>
          <a:sy n="100" d="100"/>
        </p:scale>
        <p:origin x="-90" y="306"/>
      </p:cViewPr>
      <p:guideLst>
        <p:guide orient="horz" pos="2160"/>
        <p:guide pos="2116"/>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933685-EBFB-4B95-913A-DFEFCEB19951}" type="datetimeFigureOut">
              <a:rPr lang="zh-CN" altLang="en-US" smtClean="0"/>
              <a:pPr/>
              <a:t>2017/12/27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2AD6A0-C615-4EB0-97F7-F641CE376541}" type="slidenum">
              <a:rPr lang="zh-CN" altLang="en-US" smtClean="0"/>
              <a:pPr/>
              <a:t>‹#›</a:t>
            </a:fld>
            <a:endParaRPr lang="zh-CN" altLang="en-US"/>
          </a:p>
        </p:txBody>
      </p:sp>
    </p:spTree>
    <p:extLst>
      <p:ext uri="{BB962C8B-B14F-4D97-AF65-F5344CB8AC3E}">
        <p14:creationId xmlns:p14="http://schemas.microsoft.com/office/powerpoint/2010/main" val="19383880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a:t>
            </a:fld>
            <a:endParaRPr lang="zh-CN" altLang="en-US"/>
          </a:p>
        </p:txBody>
      </p:sp>
    </p:spTree>
    <p:extLst>
      <p:ext uri="{BB962C8B-B14F-4D97-AF65-F5344CB8AC3E}">
        <p14:creationId xmlns:p14="http://schemas.microsoft.com/office/powerpoint/2010/main" val="37421523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10</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11</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12</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13</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14</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15</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16</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17</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18</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19</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a:t>
            </a:fld>
            <a:endParaRPr lang="zh-CN" altLang="en-US"/>
          </a:p>
        </p:txBody>
      </p:sp>
    </p:spTree>
    <p:extLst>
      <p:ext uri="{BB962C8B-B14F-4D97-AF65-F5344CB8AC3E}">
        <p14:creationId xmlns:p14="http://schemas.microsoft.com/office/powerpoint/2010/main" val="19420010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20</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21</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22</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23</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24</a:t>
            </a:fld>
            <a:endParaRPr lang="zh-CN" altLang="en-US"/>
          </a:p>
        </p:txBody>
      </p:sp>
    </p:spTree>
    <p:extLst>
      <p:ext uri="{BB962C8B-B14F-4D97-AF65-F5344CB8AC3E}">
        <p14:creationId xmlns:p14="http://schemas.microsoft.com/office/powerpoint/2010/main" val="31102676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4</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5</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6</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7</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8</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9</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2" cstate="screen">
            <a:extLst>
              <a:ext uri="{28A0092B-C50C-407E-A947-70E740481C1C}">
                <a14:useLocalDpi xmlns:a14="http://schemas.microsoft.com/office/drawing/2010/main"/>
              </a:ext>
            </a:extLst>
          </a:blip>
          <a:srcRect l="398" t="28519"/>
          <a:stretch/>
        </p:blipFill>
        <p:spPr>
          <a:xfrm>
            <a:off x="1" y="-12701"/>
            <a:ext cx="12189980" cy="6857031"/>
          </a:xfrm>
          <a:prstGeom prst="rect">
            <a:avLst/>
          </a:prstGeom>
        </p:spPr>
      </p:pic>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
        <p:nvSpPr>
          <p:cNvPr id="3" name="KSO_CT2"/>
          <p:cNvSpPr>
            <a:spLocks noGrp="1"/>
          </p:cNvSpPr>
          <p:nvPr>
            <p:ph type="subTitle" idx="1" hasCustomPrompt="1"/>
          </p:nvPr>
        </p:nvSpPr>
        <p:spPr>
          <a:xfrm>
            <a:off x="632188" y="3178254"/>
            <a:ext cx="8262165" cy="467211"/>
          </a:xfrm>
          <a:noFill/>
        </p:spPr>
        <p:txBody>
          <a:bodyPr>
            <a:noAutofit/>
          </a:bodyPr>
          <a:lstStyle>
            <a:lvl1pPr marL="0" indent="0" algn="ctr">
              <a:buNone/>
              <a:defRPr sz="2000" b="0">
                <a:solidFill>
                  <a:schemeClr val="tx1"/>
                </a:solidFill>
                <a:effectLst/>
                <a:latin typeface="+mn-ea"/>
                <a:ea typeface="+mn-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单击此处添加您的副标题</a:t>
            </a:r>
          </a:p>
        </p:txBody>
      </p:sp>
      <p:sp>
        <p:nvSpPr>
          <p:cNvPr id="7" name="KSO_CT1"/>
          <p:cNvSpPr>
            <a:spLocks noGrp="1"/>
          </p:cNvSpPr>
          <p:nvPr>
            <p:ph type="title" hasCustomPrompt="1"/>
          </p:nvPr>
        </p:nvSpPr>
        <p:spPr>
          <a:xfrm>
            <a:off x="632188" y="1341121"/>
            <a:ext cx="8262165" cy="1716487"/>
          </a:xfrm>
        </p:spPr>
        <p:txBody>
          <a:bodyPr>
            <a:noAutofit/>
          </a:bodyPr>
          <a:lstStyle>
            <a:lvl1pPr algn="ctr">
              <a:lnSpc>
                <a:spcPct val="100000"/>
              </a:lnSpc>
              <a:defRPr sz="3600" b="1" kern="1000" baseline="0">
                <a:gradFill flip="none" rotWithShape="1">
                  <a:gsLst>
                    <a:gs pos="65000">
                      <a:schemeClr val="accent1">
                        <a:lumMod val="75000"/>
                      </a:schemeClr>
                    </a:gs>
                    <a:gs pos="0">
                      <a:schemeClr val="accent1">
                        <a:shade val="67500"/>
                        <a:satMod val="115000"/>
                      </a:schemeClr>
                    </a:gs>
                    <a:gs pos="100000">
                      <a:schemeClr val="accent1">
                        <a:shade val="100000"/>
                        <a:satMod val="115000"/>
                      </a:schemeClr>
                    </a:gs>
                  </a:gsLst>
                  <a:path path="circle">
                    <a:fillToRect l="50000" t="50000" r="50000" b="50000"/>
                  </a:path>
                  <a:tileRect/>
                </a:gradFill>
                <a:effectLst/>
                <a:latin typeface="+mj-ea"/>
                <a:ea typeface="+mj-ea"/>
              </a:defRPr>
            </a:lvl1pPr>
          </a:lstStyle>
          <a:p>
            <a:r>
              <a:rPr lang="zh-CN" altLang="en-US" dirty="0" smtClean="0"/>
              <a:t>单击此处添加您的标题文字</a:t>
            </a:r>
            <a:endParaRPr lang="zh-CN" altLang="en-US" dirty="0"/>
          </a:p>
        </p:txBody>
      </p:sp>
    </p:spTree>
    <p:extLst>
      <p:ext uri="{BB962C8B-B14F-4D97-AF65-F5344CB8AC3E}">
        <p14:creationId xmlns:p14="http://schemas.microsoft.com/office/powerpoint/2010/main" val="357064639"/>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pos="4967">
          <p15:clr>
            <a:srgbClr val="FBAE40"/>
          </p15:clr>
        </p15:guide>
        <p15:guide id="2" orient="horz" pos="2160">
          <p15:clr>
            <a:srgbClr val="FBAE40"/>
          </p15:clr>
        </p15:guide>
        <p15:guide id="3" pos="662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1046755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171291" y="365125"/>
            <a:ext cx="1182511"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2113843" y="365125"/>
            <a:ext cx="7933269" cy="5811838"/>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3213660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normAutofit/>
          </a:bodyPr>
          <a:lstStyle>
            <a:lvl1pPr>
              <a:defRPr sz="3200"/>
            </a:lvl1pPr>
          </a:lstStyle>
          <a:p>
            <a:r>
              <a:rPr lang="zh-CN" altLang="en-US" smtClean="0"/>
              <a:t>单击此处编辑母版标题样式</a:t>
            </a:r>
            <a:endParaRPr lang="en-US" dirty="0"/>
          </a:p>
        </p:txBody>
      </p:sp>
      <p:sp>
        <p:nvSpPr>
          <p:cNvPr id="3" name="KSO_BC1"/>
          <p:cNvSpPr>
            <a:spLocks noGrp="1"/>
          </p:cNvSpPr>
          <p:nvPr>
            <p:ph idx="1"/>
          </p:nvPr>
        </p:nvSpPr>
        <p:spPr/>
        <p:txBody>
          <a:bodyPr>
            <a:normAutofit/>
          </a:bodyPr>
          <a:lstStyle>
            <a:lvl1pPr>
              <a:defRPr sz="2400">
                <a:solidFill>
                  <a:schemeClr val="accent1">
                    <a:lumMod val="75000"/>
                  </a:schemeClr>
                </a:solidFill>
              </a:defRPr>
            </a:lvl1pPr>
            <a:lvl2pPr>
              <a:defRPr sz="1800"/>
            </a:lvl2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3308071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6" y="2108202"/>
            <a:ext cx="7994651" cy="1235075"/>
          </a:xfrm>
        </p:spPr>
        <p:txBody>
          <a:bodyPr anchor="b">
            <a:normAutofit/>
          </a:bodyPr>
          <a:lstStyle>
            <a:lvl1pPr algn="ctr">
              <a:defRPr sz="2700">
                <a:solidFill>
                  <a:schemeClr val="tx2"/>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4" y="3400425"/>
            <a:ext cx="4090217"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2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890623445"/>
      </p:ext>
    </p:extLst>
  </p:cSld>
  <p:clrMapOvr>
    <a:masterClrMapping/>
  </p:clrMapOvr>
  <p:extLst mod="1">
    <p:ext uri="{DCECCB84-F9BA-43D5-87BE-67443E8EF086}">
      <p15:sldGuideLst xmlns:p15="http://schemas.microsoft.com/office/powerpoint/2012/main" xmlns=""/>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399823" y="1244603"/>
            <a:ext cx="508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6519334" y="1244603"/>
            <a:ext cx="5094116"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2430385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932" y="118532"/>
            <a:ext cx="9312101"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9436" y="1376362"/>
            <a:ext cx="5157787"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KSO_BC1"/>
          <p:cNvSpPr>
            <a:spLocks noGrp="1"/>
          </p:cNvSpPr>
          <p:nvPr>
            <p:ph sz="half" idx="2"/>
          </p:nvPr>
        </p:nvSpPr>
        <p:spPr>
          <a:xfrm>
            <a:off x="1099436" y="2200274"/>
            <a:ext cx="5157787"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6431847" y="1376362"/>
            <a:ext cx="5183188"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KSO_BC2"/>
          <p:cNvSpPr>
            <a:spLocks noGrp="1"/>
          </p:cNvSpPr>
          <p:nvPr>
            <p:ph sz="quarter" idx="4"/>
          </p:nvPr>
        </p:nvSpPr>
        <p:spPr>
          <a:xfrm>
            <a:off x="6431847" y="2200274"/>
            <a:ext cx="5183188"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2569877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29425030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479450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1144591" y="533402"/>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31"/>
            <a:ext cx="6172200" cy="4873625"/>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1144591" y="2133602"/>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3784696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246192" y="457200"/>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5442833" y="987429"/>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KSO_BC2"/>
          <p:cNvSpPr>
            <a:spLocks noGrp="1"/>
          </p:cNvSpPr>
          <p:nvPr>
            <p:ph type="body" sz="half" idx="2"/>
          </p:nvPr>
        </p:nvSpPr>
        <p:spPr>
          <a:xfrm>
            <a:off x="1246192"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1438535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1" y="0"/>
            <a:ext cx="12189980" cy="6858000"/>
          </a:xfrm>
          <a:prstGeom prst="rect">
            <a:avLst/>
          </a:prstGeom>
        </p:spPr>
      </p:pic>
      <p:sp>
        <p:nvSpPr>
          <p:cNvPr id="4" name="KSO_FD"/>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04D90D7-01B4-4AF1-B54D-18436DA97069}" type="slidenum">
              <a:rPr lang="zh-CN" altLang="en-US" smtClean="0"/>
              <a:pPr/>
              <a:t>‹#›</a:t>
            </a:fld>
            <a:endParaRPr lang="zh-CN" altLang="en-US"/>
          </a:p>
        </p:txBody>
      </p:sp>
      <p:sp>
        <p:nvSpPr>
          <p:cNvPr id="2" name="KSO_BT1"/>
          <p:cNvSpPr>
            <a:spLocks noGrp="1"/>
          </p:cNvSpPr>
          <p:nvPr>
            <p:ph type="title"/>
          </p:nvPr>
        </p:nvSpPr>
        <p:spPr>
          <a:xfrm>
            <a:off x="971551" y="76620"/>
            <a:ext cx="10277474" cy="796011"/>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3" name="KSO_BC1"/>
          <p:cNvSpPr>
            <a:spLocks noGrp="1"/>
          </p:cNvSpPr>
          <p:nvPr>
            <p:ph type="body" idx="1"/>
          </p:nvPr>
        </p:nvSpPr>
        <p:spPr>
          <a:xfrm>
            <a:off x="971550" y="1047750"/>
            <a:ext cx="10277475" cy="4863104"/>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spTree>
    <p:extLst>
      <p:ext uri="{BB962C8B-B14F-4D97-AF65-F5344CB8AC3E}">
        <p14:creationId xmlns:p14="http://schemas.microsoft.com/office/powerpoint/2010/main" val="15781535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200" b="1" i="0" kern="1200" baseline="0">
          <a:solidFill>
            <a:schemeClr val="accent1">
              <a:lumMod val="75000"/>
            </a:schemeClr>
          </a:solidFill>
          <a:effectLst/>
          <a:latin typeface="+mj-ea"/>
          <a:ea typeface="+mj-ea"/>
          <a:cs typeface="+mj-cs"/>
        </a:defRPr>
      </a:lvl1pPr>
    </p:titleStyle>
    <p:bodyStyle>
      <a:lvl1pPr marL="361950" indent="-361950" algn="just" defTabSz="685800" rtl="0" eaLnBrk="1" latinLnBrk="0" hangingPunct="1">
        <a:lnSpc>
          <a:spcPct val="110000"/>
        </a:lnSpc>
        <a:spcBef>
          <a:spcPts val="450"/>
        </a:spcBef>
        <a:spcAft>
          <a:spcPts val="0"/>
        </a:spcAft>
        <a:buClr>
          <a:schemeClr val="accent1"/>
        </a:buClr>
        <a:buSzPct val="80000"/>
        <a:buFont typeface="Wingdings" panose="05000000000000000000" pitchFamily="2" charset="2"/>
        <a:buChar char=""/>
        <a:defRPr lang="zh-CN" altLang="en-US" sz="2400" kern="1200" baseline="0" dirty="0" smtClean="0">
          <a:solidFill>
            <a:schemeClr val="accent1">
              <a:lumMod val="75000"/>
            </a:schemeClr>
          </a:solidFill>
          <a:latin typeface="+mn-ea"/>
          <a:ea typeface="+mn-ea"/>
          <a:cs typeface="+mn-cs"/>
        </a:defRPr>
      </a:lvl1pPr>
      <a:lvl2pPr marL="361950" indent="-361950" algn="just" defTabSz="685800" rtl="0" eaLnBrk="1" latinLnBrk="0" hangingPunct="1">
        <a:lnSpc>
          <a:spcPct val="120000"/>
        </a:lnSpc>
        <a:spcBef>
          <a:spcPts val="0"/>
        </a:spcBef>
        <a:spcAft>
          <a:spcPts val="450"/>
        </a:spcAft>
        <a:buClr>
          <a:schemeClr val="accent2">
            <a:lumMod val="60000"/>
            <a:lumOff val="40000"/>
          </a:schemeClr>
        </a:buClr>
        <a:buFont typeface="幼圆" panose="02010509060101010101" pitchFamily="49" charset="-122"/>
        <a:buChar char=" "/>
        <a:defRPr sz="1800" kern="1200" baseline="0">
          <a:solidFill>
            <a:schemeClr val="tx1"/>
          </a:solidFill>
          <a:latin typeface="+mn-ea"/>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3488269" y="2486718"/>
            <a:ext cx="6180665" cy="1323439"/>
          </a:xfrm>
          <a:prstGeom prst="rect">
            <a:avLst/>
          </a:prstGeom>
          <a:noFill/>
        </p:spPr>
        <p:txBody>
          <a:bodyPr wrap="square" lIns="91440" tIns="45720" rIns="91440" bIns="45720">
            <a:spAutoFit/>
          </a:bodyPr>
          <a:lstStyle/>
          <a:p>
            <a:r>
              <a:rPr lang="zh-CN" altLang="zh-CN" sz="4000" b="1" dirty="0" smtClean="0"/>
              <a:t>第</a:t>
            </a:r>
            <a:r>
              <a:rPr lang="en-US" altLang="zh-CN" sz="4000" b="1" dirty="0" smtClean="0"/>
              <a:t>3</a:t>
            </a:r>
            <a:r>
              <a:rPr lang="zh-CN" altLang="zh-CN" sz="4000" b="1" dirty="0" smtClean="0"/>
              <a:t>章</a:t>
            </a:r>
            <a:r>
              <a:rPr lang="en-US" altLang="zh-CN" sz="4000" b="1" dirty="0" smtClean="0"/>
              <a:t>  </a:t>
            </a:r>
            <a:r>
              <a:rPr lang="zh-CN" altLang="en-US" sz="4000" b="1" dirty="0" smtClean="0"/>
              <a:t>交强险条款与费率</a:t>
            </a:r>
            <a:endParaRPr lang="zh-CN" altLang="zh-CN" sz="4000" b="1" dirty="0" smtClean="0"/>
          </a:p>
          <a:p>
            <a:endParaRPr lang="zh-CN" altLang="en-US" sz="4000" b="1" dirty="0">
              <a:ln w="19050">
                <a:solidFill>
                  <a:srgbClr val="92D050"/>
                </a:solidFill>
                <a:prstDash val="solid"/>
              </a:ln>
              <a:solidFill>
                <a:schemeClr val="accent1">
                  <a:lumMod val="75000"/>
                </a:schemeClr>
              </a:solidFill>
              <a:effectLst>
                <a:outerShdw blurRad="50000" dist="50800" dir="7500000" algn="tl">
                  <a:srgbClr val="000000">
                    <a:shade val="5000"/>
                    <a:alpha val="35000"/>
                  </a:srgbClr>
                </a:outerShdw>
                <a:reflection blurRad="6350" stA="55000" endA="50" endPos="85000" dir="5400000" sy="-100000" algn="bl" rotWithShape="0"/>
              </a:effectLst>
              <a:latin typeface="Adobe 仿宋 Std R" pitchFamily="18" charset="-122"/>
              <a:ea typeface="Adobe 仿宋 Std R" pitchFamily="18" charset="-122"/>
            </a:endParaRPr>
          </a:p>
        </p:txBody>
      </p:sp>
      <p:pic>
        <p:nvPicPr>
          <p:cNvPr id="4" name="图片 3"/>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3475767" y="1199765"/>
            <a:ext cx="2730782" cy="2243143"/>
          </a:xfrm>
          <a:prstGeom prst="rect">
            <a:avLst/>
          </a:prstGeom>
          <a:noFill/>
          <a:ln>
            <a:noFill/>
          </a:ln>
        </p:spPr>
      </p:pic>
      <p:sp>
        <p:nvSpPr>
          <p:cNvPr id="7" name="文本框 6"/>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pic>
        <p:nvPicPr>
          <p:cNvPr id="5" name="图片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311181"/>
            <a:ext cx="12192000" cy="1538039"/>
          </a:xfrm>
          <a:prstGeom prst="rect">
            <a:avLst/>
          </a:prstGeom>
        </p:spPr>
      </p:pic>
      <p:pic>
        <p:nvPicPr>
          <p:cNvPr id="13" name="图片 1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0800000">
            <a:off x="0" y="5622819"/>
            <a:ext cx="12192000" cy="1538039"/>
          </a:xfrm>
          <a:prstGeom prst="rect">
            <a:avLst/>
          </a:prstGeom>
        </p:spPr>
      </p:pic>
    </p:spTree>
    <p:extLst>
      <p:ext uri="{BB962C8B-B14F-4D97-AF65-F5344CB8AC3E}">
        <p14:creationId xmlns:p14="http://schemas.microsoft.com/office/powerpoint/2010/main" val="1604906920"/>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2"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right)">
                                      <p:cBhvr>
                                        <p:cTn id="10" dur="500"/>
                                        <p:tgtEl>
                                          <p:spTgt spid="13"/>
                                        </p:tgtEl>
                                      </p:cBhvr>
                                    </p:animEffec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par>
                          <p:cTn id="14" fill="hold">
                            <p:stCondLst>
                              <p:cond delay="500"/>
                            </p:stCondLst>
                            <p:childTnLst>
                              <p:par>
                                <p:cTn id="15" presetID="0" presetClass="path" presetSubtype="0" fill="hold" nodeType="afterEffect">
                                  <p:stCondLst>
                                    <p:cond delay="0"/>
                                  </p:stCondLst>
                                  <p:childTnLst>
                                    <p:animMotion origin="layout" path="M -4.16667E-7 4.44444E-6 C 0.01094 -0.01945 0.00573 -0.01181 0.01523 -0.02431 C 0.01966 -0.0426 0.02331 -0.04075 0.0319 -0.04422 C 0.03385 -0.04144 0.03646 -0.04075 0.03802 -0.03635 C 0.04622 -0.01459 0.03164 -0.03102 0.04414 -0.02014 C 0.05313 -0.02223 0.06211 -0.02825 0.07148 -0.02825 C 0.08008 -0.02825 0.0905 -0.01945 0.09896 -0.01621 C 0.10794 -0.01737 0.11732 -0.01667 0.12643 -0.02014 C 0.12826 -0.02107 0.12904 -0.02778 0.13073 -0.02825 C 0.1349 -0.02894 0.13893 -0.02547 0.1431 -0.02431 C 0.14427 -0.02014 0.1444 -0.01412 0.14622 -0.01227 C 0.14987 -0.00741 0.1582 -0.00417 0.1582 -0.00371 C 0.18815 -0.00695 0.21107 -0.01297 0.24063 -0.01621 C 0.24362 -0.0213 0.24635 -0.02894 0.24961 -0.03218 C 0.25117 -0.03357 0.253 -0.03426 0.25456 -0.03635 C 0.26914 -0.05764 0.25768 -0.04908 0.26966 -0.05602 C 0.27122 -0.0588 0.27227 -0.06389 0.27409 -0.06389 C 0.27604 -0.06389 0.27721 -0.05834 0.27865 -0.05602 C 0.28073 -0.05325 0.28268 -0.0507 0.28477 -0.04838 C 0.28594 -0.04422 0.28633 -0.03866 0.28789 -0.03635 C 0.29063 -0.03195 0.29701 -0.02825 0.29701 -0.02778 C 0.30703 -0.0294 0.31732 -0.02987 0.32747 -0.03218 C 0.33346 -0.03357 0.33659 -0.04676 0.34271 -0.04838 C 0.37813 -0.05787 0.37565 -0.05602 0.4082 -0.05602 L 0.42513 -0.00417 " pathEditMode="relative" rAng="0" ptsTypes="AAAAAAAAAAAAAAAAAAAAAAAAA">
                                      <p:cBhvr>
                                        <p:cTn id="16" dur="2100" fill="hold"/>
                                        <p:tgtEl>
                                          <p:spTgt spid="4"/>
                                        </p:tgtEl>
                                        <p:attrNameLst>
                                          <p:attrName>ppt_x</p:attrName>
                                          <p:attrName>ppt_y</p:attrName>
                                        </p:attrNameLst>
                                      </p:cBhvr>
                                      <p:rCtr x="21250" y="-3194"/>
                                    </p:animMotion>
                                  </p:childTnLst>
                                </p:cTn>
                              </p:par>
                            </p:childTnLst>
                          </p:cTn>
                        </p:par>
                        <p:par>
                          <p:cTn id="17" fill="hold">
                            <p:stCondLst>
                              <p:cond delay="2600"/>
                            </p:stCondLst>
                            <p:childTnLst>
                              <p:par>
                                <p:cTn id="18" presetID="22" presetClass="entr" presetSubtype="8"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6"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3.1 </a:t>
              </a:r>
              <a:r>
                <a:rPr lang="zh-CN" altLang="en-US" sz="3200" b="1" dirty="0" smtClean="0">
                  <a:solidFill>
                    <a:schemeClr val="accent1"/>
                  </a:solidFill>
                </a:rPr>
                <a:t>交强险条款</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101672" y="1603135"/>
            <a:ext cx="9314480" cy="392415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3.1.5  </a:t>
            </a:r>
            <a:r>
              <a:rPr lang="zh-CN" altLang="zh-CN" sz="3000" b="1" dirty="0" smtClean="0"/>
              <a:t>责任免除</a:t>
            </a:r>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zh-CN" altLang="zh-CN" sz="2200" dirty="0" smtClean="0"/>
              <a:t>主要列明保险公司不负责赔偿和垫付的损失和费用，具体为：</a:t>
            </a:r>
          </a:p>
          <a:p>
            <a:pPr indent="457200"/>
            <a:r>
              <a:rPr lang="zh-CN" altLang="zh-CN" sz="2200" dirty="0" smtClean="0"/>
              <a:t>（</a:t>
            </a:r>
            <a:r>
              <a:rPr lang="en-US" altLang="zh-CN" sz="2200" dirty="0" smtClean="0"/>
              <a:t>1</a:t>
            </a:r>
            <a:r>
              <a:rPr lang="zh-CN" altLang="zh-CN" sz="2200" dirty="0" smtClean="0"/>
              <a:t>）因受害人故意造成的交通事故的损失；</a:t>
            </a:r>
          </a:p>
          <a:p>
            <a:pPr indent="457200"/>
            <a:r>
              <a:rPr lang="zh-CN" altLang="zh-CN" sz="2200" dirty="0" smtClean="0"/>
              <a:t>（</a:t>
            </a:r>
            <a:r>
              <a:rPr lang="en-US" altLang="zh-CN" sz="2200" dirty="0" smtClean="0"/>
              <a:t>2</a:t>
            </a:r>
            <a:r>
              <a:rPr lang="zh-CN" altLang="zh-CN" sz="2200" dirty="0" smtClean="0"/>
              <a:t>）被保险人所有的财产及被保险机动车上的财产遭受的损失；</a:t>
            </a:r>
          </a:p>
          <a:p>
            <a:pPr indent="457200"/>
            <a:r>
              <a:rPr lang="zh-CN" altLang="zh-CN" sz="2200" dirty="0" smtClean="0"/>
              <a:t>（</a:t>
            </a:r>
            <a:r>
              <a:rPr lang="en-US" altLang="zh-CN" sz="2200" dirty="0" smtClean="0"/>
              <a:t>3</a:t>
            </a:r>
            <a:r>
              <a:rPr lang="zh-CN" altLang="zh-CN" sz="2200" dirty="0" smtClean="0"/>
              <a:t>）被保险机动车发生交通事故，致使受害人停业、停驶、停电、停水、停气、停产、通讯或者网络中断、数据丢失、电压变化等造成的损失以及受害人财产因市场价格变动造成的贬值、修理后因价值降低造成的损失等其他各种间接损失；</a:t>
            </a:r>
          </a:p>
          <a:p>
            <a:pPr indent="457200"/>
            <a:r>
              <a:rPr lang="zh-CN" altLang="zh-CN" sz="2200" dirty="0" smtClean="0"/>
              <a:t>（</a:t>
            </a:r>
            <a:r>
              <a:rPr lang="en-US" altLang="zh-CN" sz="2200" dirty="0" smtClean="0"/>
              <a:t>4</a:t>
            </a:r>
            <a:r>
              <a:rPr lang="zh-CN" altLang="zh-CN" sz="2200" dirty="0" smtClean="0"/>
              <a:t>）因交通事故产生的仲裁或者诉讼费用以及其他相关费用。</a:t>
            </a:r>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6"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3.1 </a:t>
              </a:r>
              <a:r>
                <a:rPr lang="zh-CN" altLang="en-US" sz="3200" b="1" dirty="0" smtClean="0">
                  <a:solidFill>
                    <a:schemeClr val="accent1"/>
                  </a:solidFill>
                </a:rPr>
                <a:t>交强险条款</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55952" y="1632279"/>
            <a:ext cx="9314480" cy="420115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3.1.6  </a:t>
            </a:r>
            <a:r>
              <a:rPr lang="zh-CN" altLang="en-US" sz="3000" b="1" dirty="0" smtClean="0"/>
              <a:t>保险期间</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en-US" altLang="zh-CN" sz="2400" b="1" dirty="0" smtClean="0"/>
              <a:t>1</a:t>
            </a:r>
            <a:r>
              <a:rPr lang="zh-CN" altLang="zh-CN" sz="2400" b="1" dirty="0" smtClean="0"/>
              <a:t>．交强险的保险期间</a:t>
            </a:r>
            <a:r>
              <a:rPr lang="en-US" altLang="zh-CN" sz="2400" b="1" dirty="0" smtClean="0"/>
              <a:t>                  </a:t>
            </a:r>
            <a:endParaRPr lang="en-US" altLang="zh-CN" sz="2400" dirty="0" smtClean="0"/>
          </a:p>
          <a:p>
            <a:pPr indent="457200"/>
            <a:endParaRPr lang="en-US" altLang="zh-CN" sz="2400" b="1" dirty="0" smtClean="0"/>
          </a:p>
          <a:p>
            <a:pPr indent="457200"/>
            <a:r>
              <a:rPr lang="en-US" altLang="zh-CN" sz="2400" b="1" dirty="0" smtClean="0"/>
              <a:t>2</a:t>
            </a:r>
            <a:r>
              <a:rPr lang="zh-CN" altLang="zh-CN" sz="2400" b="1" dirty="0" smtClean="0"/>
              <a:t>．投保短期保险的情形</a:t>
            </a:r>
            <a:endParaRPr lang="en-US" altLang="zh-CN" sz="2400" b="1" dirty="0" smtClean="0"/>
          </a:p>
          <a:p>
            <a:pPr indent="457200"/>
            <a:endParaRPr lang="zh-CN" altLang="zh-CN" sz="2400" b="1" dirty="0" smtClean="0"/>
          </a:p>
          <a:p>
            <a:pPr indent="457200"/>
            <a:r>
              <a:rPr lang="zh-CN" altLang="zh-CN" sz="2400" dirty="0" smtClean="0"/>
              <a:t>有下列情形之一的，投保人可以投保短期保险：</a:t>
            </a:r>
          </a:p>
          <a:p>
            <a:pPr indent="457200"/>
            <a:r>
              <a:rPr lang="zh-CN" altLang="zh-CN" sz="2400" dirty="0" smtClean="0"/>
              <a:t>（</a:t>
            </a:r>
            <a:r>
              <a:rPr lang="en-US" altLang="zh-CN" sz="2400" dirty="0" smtClean="0"/>
              <a:t>1</a:t>
            </a:r>
            <a:r>
              <a:rPr lang="zh-CN" altLang="zh-CN" sz="2400" dirty="0" smtClean="0"/>
              <a:t>）临时入境的境外机动车；</a:t>
            </a:r>
          </a:p>
          <a:p>
            <a:pPr indent="457200"/>
            <a:r>
              <a:rPr lang="zh-CN" altLang="zh-CN" sz="2400" dirty="0" smtClean="0"/>
              <a:t>（</a:t>
            </a:r>
            <a:r>
              <a:rPr lang="en-US" altLang="zh-CN" sz="2400" dirty="0" smtClean="0"/>
              <a:t>2</a:t>
            </a:r>
            <a:r>
              <a:rPr lang="zh-CN" altLang="zh-CN" sz="2400" dirty="0" smtClean="0"/>
              <a:t>）距报废期限不足一年的机动车；</a:t>
            </a:r>
          </a:p>
          <a:p>
            <a:pPr indent="457200"/>
            <a:r>
              <a:rPr lang="zh-CN" altLang="zh-CN" sz="2400" dirty="0" smtClean="0"/>
              <a:t>（</a:t>
            </a:r>
            <a:r>
              <a:rPr lang="en-US" altLang="zh-CN" sz="2400" dirty="0" smtClean="0"/>
              <a:t>3</a:t>
            </a:r>
            <a:r>
              <a:rPr lang="zh-CN" altLang="zh-CN" sz="2400" dirty="0" smtClean="0"/>
              <a:t>）临时上道路行驶的机动车；</a:t>
            </a:r>
          </a:p>
          <a:p>
            <a:pPr indent="457200"/>
            <a:r>
              <a:rPr lang="zh-CN" altLang="zh-CN" sz="2400" dirty="0" smtClean="0"/>
              <a:t>（</a:t>
            </a:r>
            <a:r>
              <a:rPr lang="en-US" altLang="zh-CN" sz="2400" dirty="0" smtClean="0"/>
              <a:t>4</a:t>
            </a:r>
            <a:r>
              <a:rPr lang="zh-CN" altLang="zh-CN" sz="2400" dirty="0" smtClean="0"/>
              <a:t>）保监会规定的其他情形。</a:t>
            </a:r>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6"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3.1 </a:t>
              </a:r>
              <a:r>
                <a:rPr lang="zh-CN" altLang="en-US" sz="3200" b="1" dirty="0" smtClean="0">
                  <a:solidFill>
                    <a:schemeClr val="accent1"/>
                  </a:solidFill>
                </a:rPr>
                <a:t>交强险条款</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75777" name="Rectangle 1"/>
          <p:cNvSpPr>
            <a:spLocks noChangeArrowheads="1"/>
          </p:cNvSpPr>
          <p:nvPr/>
        </p:nvSpPr>
        <p:spPr bwMode="auto">
          <a:xfrm>
            <a:off x="1040712" y="1541672"/>
            <a:ext cx="9314480" cy="877163"/>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3.1.7  </a:t>
            </a:r>
            <a:r>
              <a:rPr lang="zh-CN" altLang="en-US" sz="3000" b="1" dirty="0" smtClean="0"/>
              <a:t>投保人、被保险人义务</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p:txBody>
      </p:sp>
      <p:grpSp>
        <p:nvGrpSpPr>
          <p:cNvPr id="9" name="组合 94"/>
          <p:cNvGrpSpPr/>
          <p:nvPr/>
        </p:nvGrpSpPr>
        <p:grpSpPr>
          <a:xfrm>
            <a:off x="3037624" y="2821551"/>
            <a:ext cx="1636464" cy="1413251"/>
            <a:chOff x="2301202" y="523979"/>
            <a:chExt cx="985697" cy="1134998"/>
          </a:xfrm>
          <a:solidFill>
            <a:schemeClr val="accent1">
              <a:lumMod val="60000"/>
              <a:lumOff val="40000"/>
            </a:schemeClr>
          </a:solidFill>
        </p:grpSpPr>
        <p:sp>
          <p:nvSpPr>
            <p:cNvPr id="10" name="任意多边形 9"/>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11" name="任意多边形 10"/>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2" name="组合 97"/>
          <p:cNvGrpSpPr/>
          <p:nvPr/>
        </p:nvGrpSpPr>
        <p:grpSpPr>
          <a:xfrm>
            <a:off x="4880411" y="2821551"/>
            <a:ext cx="1636464" cy="1413251"/>
            <a:chOff x="2301202" y="523979"/>
            <a:chExt cx="985697" cy="1134998"/>
          </a:xfrm>
        </p:grpSpPr>
        <p:sp>
          <p:nvSpPr>
            <p:cNvPr id="13" name="任意多边形 12"/>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14" name="任意多边形 13"/>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5" name="组合 100"/>
          <p:cNvGrpSpPr/>
          <p:nvPr/>
        </p:nvGrpSpPr>
        <p:grpSpPr>
          <a:xfrm>
            <a:off x="6723197" y="2821551"/>
            <a:ext cx="1636464" cy="1413251"/>
            <a:chOff x="2301202" y="523979"/>
            <a:chExt cx="985697" cy="1134998"/>
          </a:xfrm>
        </p:grpSpPr>
        <p:sp>
          <p:nvSpPr>
            <p:cNvPr id="16" name="任意多边形 15"/>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18" name="任意多边形 17"/>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9" name="组合 103"/>
          <p:cNvGrpSpPr/>
          <p:nvPr/>
        </p:nvGrpSpPr>
        <p:grpSpPr>
          <a:xfrm>
            <a:off x="7627285" y="4040750"/>
            <a:ext cx="1636464" cy="1413251"/>
            <a:chOff x="2301202" y="523979"/>
            <a:chExt cx="985697" cy="1134998"/>
          </a:xfrm>
        </p:grpSpPr>
        <p:sp>
          <p:nvSpPr>
            <p:cNvPr id="20" name="任意多边形 19"/>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21" name="任意多边形 20"/>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22" name="组合 106"/>
          <p:cNvGrpSpPr/>
          <p:nvPr/>
        </p:nvGrpSpPr>
        <p:grpSpPr>
          <a:xfrm>
            <a:off x="5787443" y="4040750"/>
            <a:ext cx="1636464" cy="1413251"/>
            <a:chOff x="2301202" y="523979"/>
            <a:chExt cx="985697" cy="1134998"/>
          </a:xfrm>
        </p:grpSpPr>
        <p:sp>
          <p:nvSpPr>
            <p:cNvPr id="24" name="任意多边形 23"/>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26" name="任意多边形 25"/>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27" name="组合 109"/>
          <p:cNvGrpSpPr/>
          <p:nvPr/>
        </p:nvGrpSpPr>
        <p:grpSpPr>
          <a:xfrm>
            <a:off x="3947600" y="4040750"/>
            <a:ext cx="1636464" cy="1413251"/>
            <a:chOff x="2301202" y="523979"/>
            <a:chExt cx="985697" cy="1134998"/>
          </a:xfrm>
        </p:grpSpPr>
        <p:sp>
          <p:nvSpPr>
            <p:cNvPr id="28" name="任意多边形 27"/>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29" name="任意多边形 28"/>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30" name="组合 112"/>
          <p:cNvGrpSpPr/>
          <p:nvPr/>
        </p:nvGrpSpPr>
        <p:grpSpPr>
          <a:xfrm>
            <a:off x="2107757" y="4040750"/>
            <a:ext cx="1636464" cy="1413251"/>
            <a:chOff x="2301202" y="523979"/>
            <a:chExt cx="985697" cy="1134998"/>
          </a:xfrm>
        </p:grpSpPr>
        <p:sp>
          <p:nvSpPr>
            <p:cNvPr id="31" name="任意多边形 30"/>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32" name="任意多边形 31"/>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40" name="矩形 39"/>
          <p:cNvSpPr/>
          <p:nvPr/>
        </p:nvSpPr>
        <p:spPr>
          <a:xfrm>
            <a:off x="2402000" y="4463310"/>
            <a:ext cx="1082349" cy="566309"/>
          </a:xfrm>
          <a:prstGeom prst="rect">
            <a:avLst/>
          </a:prstGeom>
        </p:spPr>
        <p:txBody>
          <a:bodyPr wrap="none">
            <a:spAutoFit/>
          </a:bodyPr>
          <a:lstStyle/>
          <a:p>
            <a:pPr algn="ctr" defTabSz="685663">
              <a:spcBef>
                <a:spcPct val="20000"/>
              </a:spcBef>
              <a:defRPr/>
            </a:pPr>
            <a:r>
              <a:rPr lang="zh-CN" altLang="en-US" sz="1400" b="1" dirty="0" smtClean="0">
                <a:latin typeface="+mn-ea"/>
              </a:rPr>
              <a:t>危险增加</a:t>
            </a:r>
            <a:endParaRPr lang="en-US" altLang="zh-CN" sz="1400" b="1" dirty="0" smtClean="0">
              <a:latin typeface="+mn-ea"/>
            </a:endParaRPr>
          </a:p>
          <a:p>
            <a:pPr algn="ctr" defTabSz="685663">
              <a:spcBef>
                <a:spcPct val="20000"/>
              </a:spcBef>
              <a:defRPr/>
            </a:pPr>
            <a:r>
              <a:rPr lang="zh-CN" altLang="en-US" sz="1400" b="1" dirty="0" smtClean="0">
                <a:latin typeface="+mn-ea"/>
              </a:rPr>
              <a:t>的通知义务</a:t>
            </a:r>
            <a:endParaRPr lang="en-US" altLang="zh-CN" sz="1400" b="1" dirty="0">
              <a:latin typeface="+mn-ea"/>
            </a:endParaRPr>
          </a:p>
        </p:txBody>
      </p:sp>
      <p:sp>
        <p:nvSpPr>
          <p:cNvPr id="44" name="矩形 43"/>
          <p:cNvSpPr/>
          <p:nvPr/>
        </p:nvSpPr>
        <p:spPr>
          <a:xfrm>
            <a:off x="7036285" y="3263988"/>
            <a:ext cx="1082349" cy="566309"/>
          </a:xfrm>
          <a:prstGeom prst="rect">
            <a:avLst/>
          </a:prstGeom>
        </p:spPr>
        <p:txBody>
          <a:bodyPr wrap="none">
            <a:spAutoFit/>
          </a:bodyPr>
          <a:lstStyle/>
          <a:p>
            <a:pPr lvl="0" algn="ctr" defTabSz="685663">
              <a:spcBef>
                <a:spcPct val="20000"/>
              </a:spcBef>
              <a:defRPr/>
            </a:pPr>
            <a:r>
              <a:rPr lang="zh-CN" altLang="zh-CN" sz="1400" b="1" dirty="0" smtClean="0">
                <a:latin typeface="+mn-ea"/>
              </a:rPr>
              <a:t>提供上年</a:t>
            </a:r>
            <a:endParaRPr lang="en-US" altLang="zh-CN" sz="1400" b="1" dirty="0" smtClean="0">
              <a:latin typeface="+mn-ea"/>
            </a:endParaRPr>
          </a:p>
          <a:p>
            <a:pPr lvl="0" algn="ctr" defTabSz="685663">
              <a:spcBef>
                <a:spcPct val="20000"/>
              </a:spcBef>
              <a:defRPr/>
            </a:pPr>
            <a:r>
              <a:rPr lang="zh-CN" altLang="zh-CN" sz="1400" b="1" dirty="0" smtClean="0">
                <a:latin typeface="+mn-ea"/>
              </a:rPr>
              <a:t>保险单义务</a:t>
            </a:r>
            <a:endParaRPr lang="en-US" altLang="zh-CN" sz="1400" b="1" kern="0" dirty="0">
              <a:solidFill>
                <a:schemeClr val="tx1">
                  <a:lumMod val="65000"/>
                  <a:lumOff val="35000"/>
                </a:schemeClr>
              </a:solidFill>
              <a:latin typeface="+mn-ea"/>
              <a:cs typeface="Raleway"/>
            </a:endParaRPr>
          </a:p>
        </p:txBody>
      </p:sp>
      <p:sp>
        <p:nvSpPr>
          <p:cNvPr id="45" name="矩形 44"/>
          <p:cNvSpPr/>
          <p:nvPr/>
        </p:nvSpPr>
        <p:spPr>
          <a:xfrm>
            <a:off x="5220170" y="3369343"/>
            <a:ext cx="902811" cy="307777"/>
          </a:xfrm>
          <a:prstGeom prst="rect">
            <a:avLst/>
          </a:prstGeom>
        </p:spPr>
        <p:txBody>
          <a:bodyPr wrap="none">
            <a:spAutoFit/>
          </a:bodyPr>
          <a:lstStyle/>
          <a:p>
            <a:pPr lvl="0" algn="ctr" defTabSz="685663">
              <a:spcBef>
                <a:spcPct val="20000"/>
              </a:spcBef>
              <a:defRPr/>
            </a:pPr>
            <a:r>
              <a:rPr lang="zh-CN" altLang="en-US" sz="1400" b="1" kern="0" dirty="0" smtClean="0">
                <a:latin typeface="+mn-ea"/>
                <a:cs typeface="Raleway"/>
              </a:rPr>
              <a:t>交费义务</a:t>
            </a:r>
            <a:endParaRPr lang="en-US" altLang="zh-CN" sz="1400" b="1" kern="0" dirty="0">
              <a:latin typeface="+mn-ea"/>
              <a:cs typeface="Raleway"/>
            </a:endParaRPr>
          </a:p>
        </p:txBody>
      </p:sp>
      <p:sp>
        <p:nvSpPr>
          <p:cNvPr id="46" name="矩形 45"/>
          <p:cNvSpPr/>
          <p:nvPr/>
        </p:nvSpPr>
        <p:spPr>
          <a:xfrm>
            <a:off x="3367421" y="3254049"/>
            <a:ext cx="1082349" cy="566309"/>
          </a:xfrm>
          <a:prstGeom prst="rect">
            <a:avLst/>
          </a:prstGeom>
        </p:spPr>
        <p:txBody>
          <a:bodyPr wrap="none">
            <a:spAutoFit/>
          </a:bodyPr>
          <a:lstStyle/>
          <a:p>
            <a:pPr lvl="0" algn="ctr" defTabSz="685663">
              <a:spcBef>
                <a:spcPct val="20000"/>
              </a:spcBef>
              <a:defRPr/>
            </a:pPr>
            <a:r>
              <a:rPr lang="zh-CN" altLang="en-US" sz="1400" b="1" kern="0" dirty="0" smtClean="0">
                <a:latin typeface="+mn-ea"/>
                <a:cs typeface="Raleway"/>
              </a:rPr>
              <a:t>投保人如实</a:t>
            </a:r>
            <a:endParaRPr lang="en-US" altLang="zh-CN" sz="1400" b="1" kern="0" dirty="0" smtClean="0">
              <a:latin typeface="+mn-ea"/>
              <a:cs typeface="Raleway"/>
            </a:endParaRPr>
          </a:p>
          <a:p>
            <a:pPr lvl="0" algn="ctr" defTabSz="685663">
              <a:spcBef>
                <a:spcPct val="20000"/>
              </a:spcBef>
              <a:defRPr/>
            </a:pPr>
            <a:r>
              <a:rPr lang="zh-CN" altLang="en-US" sz="1400" b="1" kern="0" dirty="0" smtClean="0">
                <a:latin typeface="+mn-ea"/>
                <a:cs typeface="Raleway"/>
              </a:rPr>
              <a:t>告知义务</a:t>
            </a:r>
            <a:endParaRPr lang="en-US" altLang="zh-CN" sz="1400" b="1" kern="0" dirty="0">
              <a:latin typeface="+mn-ea"/>
              <a:cs typeface="Raleway"/>
            </a:endParaRPr>
          </a:p>
        </p:txBody>
      </p:sp>
      <p:sp>
        <p:nvSpPr>
          <p:cNvPr id="48" name="矩形 47"/>
          <p:cNvSpPr/>
          <p:nvPr/>
        </p:nvSpPr>
        <p:spPr>
          <a:xfrm>
            <a:off x="7829113" y="4448070"/>
            <a:ext cx="1261885" cy="566309"/>
          </a:xfrm>
          <a:prstGeom prst="rect">
            <a:avLst/>
          </a:prstGeom>
        </p:spPr>
        <p:txBody>
          <a:bodyPr wrap="none">
            <a:spAutoFit/>
          </a:bodyPr>
          <a:lstStyle/>
          <a:p>
            <a:pPr algn="ctr" defTabSz="685663">
              <a:spcBef>
                <a:spcPct val="20000"/>
              </a:spcBef>
              <a:defRPr/>
            </a:pPr>
            <a:r>
              <a:rPr lang="zh-CN" altLang="en-US" sz="1400" b="1" dirty="0" smtClean="0">
                <a:latin typeface="+mn-ea"/>
              </a:rPr>
              <a:t>仲裁或诉讼</a:t>
            </a:r>
            <a:endParaRPr lang="en-US" altLang="zh-CN" sz="1400" b="1" dirty="0" smtClean="0">
              <a:latin typeface="+mn-ea"/>
            </a:endParaRPr>
          </a:p>
          <a:p>
            <a:pPr algn="ctr" defTabSz="685663">
              <a:spcBef>
                <a:spcPct val="20000"/>
              </a:spcBef>
              <a:defRPr/>
            </a:pPr>
            <a:r>
              <a:rPr lang="zh-CN" altLang="en-US" sz="1400" b="1" dirty="0" smtClean="0">
                <a:latin typeface="+mn-ea"/>
              </a:rPr>
              <a:t>时的通知义务</a:t>
            </a:r>
            <a:endParaRPr lang="en-US" altLang="zh-CN" sz="1400" b="1" dirty="0">
              <a:latin typeface="+mn-ea"/>
            </a:endParaRPr>
          </a:p>
        </p:txBody>
      </p:sp>
      <p:sp>
        <p:nvSpPr>
          <p:cNvPr id="49" name="矩形 48"/>
          <p:cNvSpPr/>
          <p:nvPr/>
        </p:nvSpPr>
        <p:spPr>
          <a:xfrm>
            <a:off x="6134129" y="4478550"/>
            <a:ext cx="902811" cy="566309"/>
          </a:xfrm>
          <a:prstGeom prst="rect">
            <a:avLst/>
          </a:prstGeom>
        </p:spPr>
        <p:txBody>
          <a:bodyPr wrap="none">
            <a:spAutoFit/>
          </a:bodyPr>
          <a:lstStyle/>
          <a:p>
            <a:pPr algn="ctr" defTabSz="685663">
              <a:spcBef>
                <a:spcPct val="20000"/>
              </a:spcBef>
              <a:defRPr/>
            </a:pPr>
            <a:r>
              <a:rPr lang="zh-CN" altLang="en-US" sz="1400" b="1" dirty="0" smtClean="0">
                <a:latin typeface="+mn-ea"/>
              </a:rPr>
              <a:t>协助调查</a:t>
            </a:r>
            <a:endParaRPr lang="en-US" altLang="zh-CN" sz="1400" b="1" dirty="0" smtClean="0">
              <a:latin typeface="+mn-ea"/>
            </a:endParaRPr>
          </a:p>
          <a:p>
            <a:pPr algn="ctr" defTabSz="685663">
              <a:spcBef>
                <a:spcPct val="20000"/>
              </a:spcBef>
              <a:defRPr/>
            </a:pPr>
            <a:r>
              <a:rPr lang="zh-CN" altLang="en-US" sz="1400" b="1" dirty="0" smtClean="0">
                <a:latin typeface="+mn-ea"/>
              </a:rPr>
              <a:t>义务</a:t>
            </a:r>
            <a:endParaRPr lang="en-US" altLang="zh-CN" sz="1400" b="1" dirty="0">
              <a:latin typeface="+mn-ea"/>
            </a:endParaRPr>
          </a:p>
        </p:txBody>
      </p:sp>
      <p:sp>
        <p:nvSpPr>
          <p:cNvPr id="50" name="矩形 49"/>
          <p:cNvSpPr/>
          <p:nvPr/>
        </p:nvSpPr>
        <p:spPr>
          <a:xfrm>
            <a:off x="4036024" y="4463310"/>
            <a:ext cx="1441421" cy="566309"/>
          </a:xfrm>
          <a:prstGeom prst="rect">
            <a:avLst/>
          </a:prstGeom>
        </p:spPr>
        <p:txBody>
          <a:bodyPr wrap="none">
            <a:spAutoFit/>
          </a:bodyPr>
          <a:lstStyle/>
          <a:p>
            <a:pPr algn="ctr" defTabSz="685663">
              <a:spcBef>
                <a:spcPct val="20000"/>
              </a:spcBef>
              <a:defRPr/>
            </a:pPr>
            <a:r>
              <a:rPr lang="zh-CN" altLang="en-US" sz="1400" b="1" dirty="0" smtClean="0">
                <a:latin typeface="+mn-ea"/>
              </a:rPr>
              <a:t>出险后施救</a:t>
            </a:r>
            <a:endParaRPr lang="en-US" altLang="zh-CN" sz="1400" b="1" dirty="0" smtClean="0">
              <a:latin typeface="+mn-ea"/>
            </a:endParaRPr>
          </a:p>
          <a:p>
            <a:pPr algn="ctr" defTabSz="685663">
              <a:spcBef>
                <a:spcPct val="20000"/>
              </a:spcBef>
              <a:defRPr/>
            </a:pPr>
            <a:r>
              <a:rPr lang="zh-CN" altLang="en-US" sz="1400" b="1" dirty="0" smtClean="0">
                <a:latin typeface="+mn-ea"/>
              </a:rPr>
              <a:t>保护和通知以为</a:t>
            </a:r>
            <a:endParaRPr lang="en-US" altLang="zh-CN" sz="1400" b="1" dirty="0">
              <a:latin typeface="+mn-ea"/>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75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75777"/>
                                        </p:tgtEl>
                                        <p:attrNameLst>
                                          <p:attrName>style.visibility</p:attrName>
                                        </p:attrNameLst>
                                      </p:cBhvr>
                                      <p:to>
                                        <p:strVal val="visible"/>
                                      </p:to>
                                    </p:set>
                                    <p:animEffect transition="in" filter="diamond(in)">
                                      <p:cBhvr>
                                        <p:cTn id="18" dur="2000"/>
                                        <p:tgtEl>
                                          <p:spTgt spid="75777"/>
                                        </p:tgtEl>
                                      </p:cBhvr>
                                    </p:animEffect>
                                  </p:childTnLst>
                                </p:cTn>
                              </p:par>
                            </p:childTnLst>
                          </p:cTn>
                        </p:par>
                        <p:par>
                          <p:cTn id="19" fill="hold">
                            <p:stCondLst>
                              <p:cond delay="2500"/>
                            </p:stCondLst>
                            <p:childTnLst>
                              <p:par>
                                <p:cTn id="20" presetID="53" presetClass="entr" presetSubtype="528"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anim calcmode="lin" valueType="num">
                                      <p:cBhvr>
                                        <p:cTn id="25" dur="500" fill="hold"/>
                                        <p:tgtEl>
                                          <p:spTgt spid="23"/>
                                        </p:tgtEl>
                                        <p:attrNameLst>
                                          <p:attrName>ppt_x</p:attrName>
                                        </p:attrNameLst>
                                      </p:cBhvr>
                                      <p:tavLst>
                                        <p:tav tm="0">
                                          <p:val>
                                            <p:fltVal val="0.5"/>
                                          </p:val>
                                        </p:tav>
                                        <p:tav tm="100000">
                                          <p:val>
                                            <p:strVal val="#ppt_x"/>
                                          </p:val>
                                        </p:tav>
                                      </p:tavLst>
                                    </p:anim>
                                    <p:anim calcmode="lin" valueType="num">
                                      <p:cBhvr>
                                        <p:cTn id="26" dur="500" fill="hold"/>
                                        <p:tgtEl>
                                          <p:spTgt spid="23"/>
                                        </p:tgtEl>
                                        <p:attrNameLst>
                                          <p:attrName>ppt_y</p:attrName>
                                        </p:attrNameLst>
                                      </p:cBhvr>
                                      <p:tavLst>
                                        <p:tav tm="0">
                                          <p:val>
                                            <p:fltVal val="0.5"/>
                                          </p:val>
                                        </p:tav>
                                        <p:tav tm="100000">
                                          <p:val>
                                            <p:strVal val="#ppt_y"/>
                                          </p:val>
                                        </p:tav>
                                      </p:tavLst>
                                    </p:anim>
                                  </p:childTnLst>
                                </p:cTn>
                              </p:par>
                            </p:childTnLst>
                          </p:cTn>
                        </p:par>
                        <p:par>
                          <p:cTn id="27" fill="hold">
                            <p:stCondLst>
                              <p:cond delay="3000"/>
                            </p:stCondLst>
                            <p:childTnLst>
                              <p:par>
                                <p:cTn id="28" presetID="23" presetClass="entr" presetSubtype="36"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50" fill="hold"/>
                                        <p:tgtEl>
                                          <p:spTgt spid="9"/>
                                        </p:tgtEl>
                                        <p:attrNameLst>
                                          <p:attrName>ppt_w</p:attrName>
                                        </p:attrNameLst>
                                      </p:cBhvr>
                                      <p:tavLst>
                                        <p:tav tm="0">
                                          <p:val>
                                            <p:strVal val="(6*min(max(#ppt_w*#ppt_h,.3),1)-7.4)/-.7*#ppt_w"/>
                                          </p:val>
                                        </p:tav>
                                        <p:tav tm="100000">
                                          <p:val>
                                            <p:strVal val="#ppt_w"/>
                                          </p:val>
                                        </p:tav>
                                      </p:tavLst>
                                    </p:anim>
                                    <p:anim calcmode="lin" valueType="num">
                                      <p:cBhvr>
                                        <p:cTn id="31" dur="150" fill="hold"/>
                                        <p:tgtEl>
                                          <p:spTgt spid="9"/>
                                        </p:tgtEl>
                                        <p:attrNameLst>
                                          <p:attrName>ppt_h</p:attrName>
                                        </p:attrNameLst>
                                      </p:cBhvr>
                                      <p:tavLst>
                                        <p:tav tm="0">
                                          <p:val>
                                            <p:strVal val="(6*min(max(#ppt_w*#ppt_h,.3),1)-7.4)/-.7*#ppt_h"/>
                                          </p:val>
                                        </p:tav>
                                        <p:tav tm="100000">
                                          <p:val>
                                            <p:strVal val="#ppt_h"/>
                                          </p:val>
                                        </p:tav>
                                      </p:tavLst>
                                    </p:anim>
                                    <p:anim calcmode="lin" valueType="num">
                                      <p:cBhvr>
                                        <p:cTn id="32" dur="150" fill="hold"/>
                                        <p:tgtEl>
                                          <p:spTgt spid="9"/>
                                        </p:tgtEl>
                                        <p:attrNameLst>
                                          <p:attrName>ppt_x</p:attrName>
                                        </p:attrNameLst>
                                      </p:cBhvr>
                                      <p:tavLst>
                                        <p:tav tm="0">
                                          <p:val>
                                            <p:fltVal val="0.5"/>
                                          </p:val>
                                        </p:tav>
                                        <p:tav tm="100000">
                                          <p:val>
                                            <p:strVal val="#ppt_x"/>
                                          </p:val>
                                        </p:tav>
                                      </p:tavLst>
                                    </p:anim>
                                    <p:anim calcmode="lin" valueType="num">
                                      <p:cBhvr>
                                        <p:cTn id="33" dur="1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34" fill="hold">
                            <p:stCondLst>
                              <p:cond delay="3150"/>
                            </p:stCondLst>
                            <p:childTnLst>
                              <p:par>
                                <p:cTn id="35" presetID="10" presetClass="entr" presetSubtype="0"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par>
                          <p:cTn id="38" fill="hold">
                            <p:stCondLst>
                              <p:cond delay="3650"/>
                            </p:stCondLst>
                            <p:childTnLst>
                              <p:par>
                                <p:cTn id="39" presetID="23" presetClass="entr" presetSubtype="36"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150" fill="hold"/>
                                        <p:tgtEl>
                                          <p:spTgt spid="12"/>
                                        </p:tgtEl>
                                        <p:attrNameLst>
                                          <p:attrName>ppt_w</p:attrName>
                                        </p:attrNameLst>
                                      </p:cBhvr>
                                      <p:tavLst>
                                        <p:tav tm="0">
                                          <p:val>
                                            <p:strVal val="(6*min(max(#ppt_w*#ppt_h,.3),1)-7.4)/-.7*#ppt_w"/>
                                          </p:val>
                                        </p:tav>
                                        <p:tav tm="100000">
                                          <p:val>
                                            <p:strVal val="#ppt_w"/>
                                          </p:val>
                                        </p:tav>
                                      </p:tavLst>
                                    </p:anim>
                                    <p:anim calcmode="lin" valueType="num">
                                      <p:cBhvr>
                                        <p:cTn id="42" dur="150" fill="hold"/>
                                        <p:tgtEl>
                                          <p:spTgt spid="12"/>
                                        </p:tgtEl>
                                        <p:attrNameLst>
                                          <p:attrName>ppt_h</p:attrName>
                                        </p:attrNameLst>
                                      </p:cBhvr>
                                      <p:tavLst>
                                        <p:tav tm="0">
                                          <p:val>
                                            <p:strVal val="(6*min(max(#ppt_w*#ppt_h,.3),1)-7.4)/-.7*#ppt_h"/>
                                          </p:val>
                                        </p:tav>
                                        <p:tav tm="100000">
                                          <p:val>
                                            <p:strVal val="#ppt_h"/>
                                          </p:val>
                                        </p:tav>
                                      </p:tavLst>
                                    </p:anim>
                                    <p:anim calcmode="lin" valueType="num">
                                      <p:cBhvr>
                                        <p:cTn id="43" dur="150" fill="hold"/>
                                        <p:tgtEl>
                                          <p:spTgt spid="12"/>
                                        </p:tgtEl>
                                        <p:attrNameLst>
                                          <p:attrName>ppt_x</p:attrName>
                                        </p:attrNameLst>
                                      </p:cBhvr>
                                      <p:tavLst>
                                        <p:tav tm="0">
                                          <p:val>
                                            <p:fltVal val="0.5"/>
                                          </p:val>
                                        </p:tav>
                                        <p:tav tm="100000">
                                          <p:val>
                                            <p:strVal val="#ppt_x"/>
                                          </p:val>
                                        </p:tav>
                                      </p:tavLst>
                                    </p:anim>
                                    <p:anim calcmode="lin" valueType="num">
                                      <p:cBhvr>
                                        <p:cTn id="44" dur="15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45" fill="hold">
                            <p:stCondLst>
                              <p:cond delay="3800"/>
                            </p:stCondLst>
                            <p:childTnLst>
                              <p:par>
                                <p:cTn id="46" presetID="10" presetClass="entr" presetSubtype="0"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fade">
                                      <p:cBhvr>
                                        <p:cTn id="48" dur="500"/>
                                        <p:tgtEl>
                                          <p:spTgt spid="45"/>
                                        </p:tgtEl>
                                      </p:cBhvr>
                                    </p:animEffect>
                                  </p:childTnLst>
                                </p:cTn>
                              </p:par>
                            </p:childTnLst>
                          </p:cTn>
                        </p:par>
                        <p:par>
                          <p:cTn id="49" fill="hold">
                            <p:stCondLst>
                              <p:cond delay="4300"/>
                            </p:stCondLst>
                            <p:childTnLst>
                              <p:par>
                                <p:cTn id="50" presetID="23" presetClass="entr" presetSubtype="36"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150" fill="hold"/>
                                        <p:tgtEl>
                                          <p:spTgt spid="15"/>
                                        </p:tgtEl>
                                        <p:attrNameLst>
                                          <p:attrName>ppt_w</p:attrName>
                                        </p:attrNameLst>
                                      </p:cBhvr>
                                      <p:tavLst>
                                        <p:tav tm="0">
                                          <p:val>
                                            <p:strVal val="(6*min(max(#ppt_w*#ppt_h,.3),1)-7.4)/-.7*#ppt_w"/>
                                          </p:val>
                                        </p:tav>
                                        <p:tav tm="100000">
                                          <p:val>
                                            <p:strVal val="#ppt_w"/>
                                          </p:val>
                                        </p:tav>
                                      </p:tavLst>
                                    </p:anim>
                                    <p:anim calcmode="lin" valueType="num">
                                      <p:cBhvr>
                                        <p:cTn id="53" dur="150" fill="hold"/>
                                        <p:tgtEl>
                                          <p:spTgt spid="15"/>
                                        </p:tgtEl>
                                        <p:attrNameLst>
                                          <p:attrName>ppt_h</p:attrName>
                                        </p:attrNameLst>
                                      </p:cBhvr>
                                      <p:tavLst>
                                        <p:tav tm="0">
                                          <p:val>
                                            <p:strVal val="(6*min(max(#ppt_w*#ppt_h,.3),1)-7.4)/-.7*#ppt_h"/>
                                          </p:val>
                                        </p:tav>
                                        <p:tav tm="100000">
                                          <p:val>
                                            <p:strVal val="#ppt_h"/>
                                          </p:val>
                                        </p:tav>
                                      </p:tavLst>
                                    </p:anim>
                                    <p:anim calcmode="lin" valueType="num">
                                      <p:cBhvr>
                                        <p:cTn id="54" dur="150" fill="hold"/>
                                        <p:tgtEl>
                                          <p:spTgt spid="15"/>
                                        </p:tgtEl>
                                        <p:attrNameLst>
                                          <p:attrName>ppt_x</p:attrName>
                                        </p:attrNameLst>
                                      </p:cBhvr>
                                      <p:tavLst>
                                        <p:tav tm="0">
                                          <p:val>
                                            <p:fltVal val="0.5"/>
                                          </p:val>
                                        </p:tav>
                                        <p:tav tm="100000">
                                          <p:val>
                                            <p:strVal val="#ppt_x"/>
                                          </p:val>
                                        </p:tav>
                                      </p:tavLst>
                                    </p:anim>
                                    <p:anim calcmode="lin" valueType="num">
                                      <p:cBhvr>
                                        <p:cTn id="55" dur="15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56" fill="hold">
                            <p:stCondLst>
                              <p:cond delay="4450"/>
                            </p:stCondLst>
                            <p:childTnLst>
                              <p:par>
                                <p:cTn id="57" presetID="10" presetClass="entr" presetSubtype="0"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childTnLst>
                          </p:cTn>
                        </p:par>
                        <p:par>
                          <p:cTn id="60" fill="hold">
                            <p:stCondLst>
                              <p:cond delay="4950"/>
                            </p:stCondLst>
                            <p:childTnLst>
                              <p:par>
                                <p:cTn id="61" presetID="23" presetClass="entr" presetSubtype="36"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150" fill="hold"/>
                                        <p:tgtEl>
                                          <p:spTgt spid="30"/>
                                        </p:tgtEl>
                                        <p:attrNameLst>
                                          <p:attrName>ppt_w</p:attrName>
                                        </p:attrNameLst>
                                      </p:cBhvr>
                                      <p:tavLst>
                                        <p:tav tm="0">
                                          <p:val>
                                            <p:strVal val="(6*min(max(#ppt_w*#ppt_h,.3),1)-7.4)/-.7*#ppt_w"/>
                                          </p:val>
                                        </p:tav>
                                        <p:tav tm="100000">
                                          <p:val>
                                            <p:strVal val="#ppt_w"/>
                                          </p:val>
                                        </p:tav>
                                      </p:tavLst>
                                    </p:anim>
                                    <p:anim calcmode="lin" valueType="num">
                                      <p:cBhvr>
                                        <p:cTn id="64" dur="150" fill="hold"/>
                                        <p:tgtEl>
                                          <p:spTgt spid="30"/>
                                        </p:tgtEl>
                                        <p:attrNameLst>
                                          <p:attrName>ppt_h</p:attrName>
                                        </p:attrNameLst>
                                      </p:cBhvr>
                                      <p:tavLst>
                                        <p:tav tm="0">
                                          <p:val>
                                            <p:strVal val="(6*min(max(#ppt_w*#ppt_h,.3),1)-7.4)/-.7*#ppt_h"/>
                                          </p:val>
                                        </p:tav>
                                        <p:tav tm="100000">
                                          <p:val>
                                            <p:strVal val="#ppt_h"/>
                                          </p:val>
                                        </p:tav>
                                      </p:tavLst>
                                    </p:anim>
                                    <p:anim calcmode="lin" valueType="num">
                                      <p:cBhvr>
                                        <p:cTn id="65" dur="150" fill="hold"/>
                                        <p:tgtEl>
                                          <p:spTgt spid="30"/>
                                        </p:tgtEl>
                                        <p:attrNameLst>
                                          <p:attrName>ppt_x</p:attrName>
                                        </p:attrNameLst>
                                      </p:cBhvr>
                                      <p:tavLst>
                                        <p:tav tm="0">
                                          <p:val>
                                            <p:fltVal val="0.5"/>
                                          </p:val>
                                        </p:tav>
                                        <p:tav tm="100000">
                                          <p:val>
                                            <p:strVal val="#ppt_x"/>
                                          </p:val>
                                        </p:tav>
                                      </p:tavLst>
                                    </p:anim>
                                    <p:anim calcmode="lin" valueType="num">
                                      <p:cBhvr>
                                        <p:cTn id="66" dur="15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67" fill="hold">
                            <p:stCondLst>
                              <p:cond delay="5100"/>
                            </p:stCondLst>
                            <p:childTnLst>
                              <p:par>
                                <p:cTn id="68" presetID="10" presetClass="entr" presetSubtype="0" fill="hold" grpId="0" nodeType="after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500"/>
                                        <p:tgtEl>
                                          <p:spTgt spid="40"/>
                                        </p:tgtEl>
                                      </p:cBhvr>
                                    </p:animEffect>
                                  </p:childTnLst>
                                </p:cTn>
                              </p:par>
                            </p:childTnLst>
                          </p:cTn>
                        </p:par>
                        <p:par>
                          <p:cTn id="71" fill="hold">
                            <p:stCondLst>
                              <p:cond delay="5600"/>
                            </p:stCondLst>
                            <p:childTnLst>
                              <p:par>
                                <p:cTn id="72" presetID="23" presetClass="entr" presetSubtype="36" fill="hold" nodeType="after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p:cTn id="74" dur="150" fill="hold"/>
                                        <p:tgtEl>
                                          <p:spTgt spid="27"/>
                                        </p:tgtEl>
                                        <p:attrNameLst>
                                          <p:attrName>ppt_w</p:attrName>
                                        </p:attrNameLst>
                                      </p:cBhvr>
                                      <p:tavLst>
                                        <p:tav tm="0">
                                          <p:val>
                                            <p:strVal val="(6*min(max(#ppt_w*#ppt_h,.3),1)-7.4)/-.7*#ppt_w"/>
                                          </p:val>
                                        </p:tav>
                                        <p:tav tm="100000">
                                          <p:val>
                                            <p:strVal val="#ppt_w"/>
                                          </p:val>
                                        </p:tav>
                                      </p:tavLst>
                                    </p:anim>
                                    <p:anim calcmode="lin" valueType="num">
                                      <p:cBhvr>
                                        <p:cTn id="75" dur="150" fill="hold"/>
                                        <p:tgtEl>
                                          <p:spTgt spid="27"/>
                                        </p:tgtEl>
                                        <p:attrNameLst>
                                          <p:attrName>ppt_h</p:attrName>
                                        </p:attrNameLst>
                                      </p:cBhvr>
                                      <p:tavLst>
                                        <p:tav tm="0">
                                          <p:val>
                                            <p:strVal val="(6*min(max(#ppt_w*#ppt_h,.3),1)-7.4)/-.7*#ppt_h"/>
                                          </p:val>
                                        </p:tav>
                                        <p:tav tm="100000">
                                          <p:val>
                                            <p:strVal val="#ppt_h"/>
                                          </p:val>
                                        </p:tav>
                                      </p:tavLst>
                                    </p:anim>
                                    <p:anim calcmode="lin" valueType="num">
                                      <p:cBhvr>
                                        <p:cTn id="76" dur="150" fill="hold"/>
                                        <p:tgtEl>
                                          <p:spTgt spid="27"/>
                                        </p:tgtEl>
                                        <p:attrNameLst>
                                          <p:attrName>ppt_x</p:attrName>
                                        </p:attrNameLst>
                                      </p:cBhvr>
                                      <p:tavLst>
                                        <p:tav tm="0">
                                          <p:val>
                                            <p:fltVal val="0.5"/>
                                          </p:val>
                                        </p:tav>
                                        <p:tav tm="100000">
                                          <p:val>
                                            <p:strVal val="#ppt_x"/>
                                          </p:val>
                                        </p:tav>
                                      </p:tavLst>
                                    </p:anim>
                                    <p:anim calcmode="lin" valueType="num">
                                      <p:cBhvr>
                                        <p:cTn id="77" dur="150" fill="hold"/>
                                        <p:tgtEl>
                                          <p:spTgt spid="27"/>
                                        </p:tgtEl>
                                        <p:attrNameLst>
                                          <p:attrName>ppt_y</p:attrName>
                                        </p:attrNameLst>
                                      </p:cBhvr>
                                      <p:tavLst>
                                        <p:tav tm="0">
                                          <p:val>
                                            <p:strVal val="1+(6*min(max(#ppt_w*#ppt_h,.3),1)-7.4)/-.7*#ppt_h/2"/>
                                          </p:val>
                                        </p:tav>
                                        <p:tav tm="100000">
                                          <p:val>
                                            <p:strVal val="#ppt_y"/>
                                          </p:val>
                                        </p:tav>
                                      </p:tavLst>
                                    </p:anim>
                                  </p:childTnLst>
                                </p:cTn>
                              </p:par>
                            </p:childTnLst>
                          </p:cTn>
                        </p:par>
                        <p:par>
                          <p:cTn id="78" fill="hold">
                            <p:stCondLst>
                              <p:cond delay="5750"/>
                            </p:stCondLst>
                            <p:childTnLst>
                              <p:par>
                                <p:cTn id="79" presetID="10" presetClass="entr" presetSubtype="0" fill="hold" grpId="0" nodeType="after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fade">
                                      <p:cBhvr>
                                        <p:cTn id="81" dur="500"/>
                                        <p:tgtEl>
                                          <p:spTgt spid="50"/>
                                        </p:tgtEl>
                                      </p:cBhvr>
                                    </p:animEffect>
                                  </p:childTnLst>
                                </p:cTn>
                              </p:par>
                            </p:childTnLst>
                          </p:cTn>
                        </p:par>
                        <p:par>
                          <p:cTn id="82" fill="hold">
                            <p:stCondLst>
                              <p:cond delay="6250"/>
                            </p:stCondLst>
                            <p:childTnLst>
                              <p:par>
                                <p:cTn id="83" presetID="23" presetClass="entr" presetSubtype="36" fill="hold"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p:cTn id="85" dur="150" fill="hold"/>
                                        <p:tgtEl>
                                          <p:spTgt spid="22"/>
                                        </p:tgtEl>
                                        <p:attrNameLst>
                                          <p:attrName>ppt_w</p:attrName>
                                        </p:attrNameLst>
                                      </p:cBhvr>
                                      <p:tavLst>
                                        <p:tav tm="0">
                                          <p:val>
                                            <p:strVal val="(6*min(max(#ppt_w*#ppt_h,.3),1)-7.4)/-.7*#ppt_w"/>
                                          </p:val>
                                        </p:tav>
                                        <p:tav tm="100000">
                                          <p:val>
                                            <p:strVal val="#ppt_w"/>
                                          </p:val>
                                        </p:tav>
                                      </p:tavLst>
                                    </p:anim>
                                    <p:anim calcmode="lin" valueType="num">
                                      <p:cBhvr>
                                        <p:cTn id="86" dur="150" fill="hold"/>
                                        <p:tgtEl>
                                          <p:spTgt spid="22"/>
                                        </p:tgtEl>
                                        <p:attrNameLst>
                                          <p:attrName>ppt_h</p:attrName>
                                        </p:attrNameLst>
                                      </p:cBhvr>
                                      <p:tavLst>
                                        <p:tav tm="0">
                                          <p:val>
                                            <p:strVal val="(6*min(max(#ppt_w*#ppt_h,.3),1)-7.4)/-.7*#ppt_h"/>
                                          </p:val>
                                        </p:tav>
                                        <p:tav tm="100000">
                                          <p:val>
                                            <p:strVal val="#ppt_h"/>
                                          </p:val>
                                        </p:tav>
                                      </p:tavLst>
                                    </p:anim>
                                    <p:anim calcmode="lin" valueType="num">
                                      <p:cBhvr>
                                        <p:cTn id="87" dur="150" fill="hold"/>
                                        <p:tgtEl>
                                          <p:spTgt spid="22"/>
                                        </p:tgtEl>
                                        <p:attrNameLst>
                                          <p:attrName>ppt_x</p:attrName>
                                        </p:attrNameLst>
                                      </p:cBhvr>
                                      <p:tavLst>
                                        <p:tav tm="0">
                                          <p:val>
                                            <p:fltVal val="0.5"/>
                                          </p:val>
                                        </p:tav>
                                        <p:tav tm="100000">
                                          <p:val>
                                            <p:strVal val="#ppt_x"/>
                                          </p:val>
                                        </p:tav>
                                      </p:tavLst>
                                    </p:anim>
                                    <p:anim calcmode="lin" valueType="num">
                                      <p:cBhvr>
                                        <p:cTn id="88" dur="150" fill="hold"/>
                                        <p:tgtEl>
                                          <p:spTgt spid="22"/>
                                        </p:tgtEl>
                                        <p:attrNameLst>
                                          <p:attrName>ppt_y</p:attrName>
                                        </p:attrNameLst>
                                      </p:cBhvr>
                                      <p:tavLst>
                                        <p:tav tm="0">
                                          <p:val>
                                            <p:strVal val="1+(6*min(max(#ppt_w*#ppt_h,.3),1)-7.4)/-.7*#ppt_h/2"/>
                                          </p:val>
                                        </p:tav>
                                        <p:tav tm="100000">
                                          <p:val>
                                            <p:strVal val="#ppt_y"/>
                                          </p:val>
                                        </p:tav>
                                      </p:tavLst>
                                    </p:anim>
                                  </p:childTnLst>
                                </p:cTn>
                              </p:par>
                            </p:childTnLst>
                          </p:cTn>
                        </p:par>
                        <p:par>
                          <p:cTn id="89" fill="hold">
                            <p:stCondLst>
                              <p:cond delay="6400"/>
                            </p:stCondLst>
                            <p:childTnLst>
                              <p:par>
                                <p:cTn id="90" presetID="10" presetClass="entr" presetSubtype="0" fill="hold" grpId="0" nodeType="afterEffect">
                                  <p:stCondLst>
                                    <p:cond delay="0"/>
                                  </p:stCondLst>
                                  <p:childTnLst>
                                    <p:set>
                                      <p:cBhvr>
                                        <p:cTn id="91" dur="1" fill="hold">
                                          <p:stCondLst>
                                            <p:cond delay="0"/>
                                          </p:stCondLst>
                                        </p:cTn>
                                        <p:tgtEl>
                                          <p:spTgt spid="49"/>
                                        </p:tgtEl>
                                        <p:attrNameLst>
                                          <p:attrName>style.visibility</p:attrName>
                                        </p:attrNameLst>
                                      </p:cBhvr>
                                      <p:to>
                                        <p:strVal val="visible"/>
                                      </p:to>
                                    </p:set>
                                    <p:animEffect transition="in" filter="fade">
                                      <p:cBhvr>
                                        <p:cTn id="92" dur="500"/>
                                        <p:tgtEl>
                                          <p:spTgt spid="49"/>
                                        </p:tgtEl>
                                      </p:cBhvr>
                                    </p:animEffect>
                                  </p:childTnLst>
                                </p:cTn>
                              </p:par>
                            </p:childTnLst>
                          </p:cTn>
                        </p:par>
                        <p:par>
                          <p:cTn id="93" fill="hold">
                            <p:stCondLst>
                              <p:cond delay="6900"/>
                            </p:stCondLst>
                            <p:childTnLst>
                              <p:par>
                                <p:cTn id="94" presetID="23" presetClass="entr" presetSubtype="36" fill="hold" nodeType="afterEffect">
                                  <p:stCondLst>
                                    <p:cond delay="0"/>
                                  </p:stCondLst>
                                  <p:childTnLst>
                                    <p:set>
                                      <p:cBhvr>
                                        <p:cTn id="95" dur="1" fill="hold">
                                          <p:stCondLst>
                                            <p:cond delay="0"/>
                                          </p:stCondLst>
                                        </p:cTn>
                                        <p:tgtEl>
                                          <p:spTgt spid="19"/>
                                        </p:tgtEl>
                                        <p:attrNameLst>
                                          <p:attrName>style.visibility</p:attrName>
                                        </p:attrNameLst>
                                      </p:cBhvr>
                                      <p:to>
                                        <p:strVal val="visible"/>
                                      </p:to>
                                    </p:set>
                                    <p:anim calcmode="lin" valueType="num">
                                      <p:cBhvr>
                                        <p:cTn id="96" dur="150" fill="hold"/>
                                        <p:tgtEl>
                                          <p:spTgt spid="19"/>
                                        </p:tgtEl>
                                        <p:attrNameLst>
                                          <p:attrName>ppt_w</p:attrName>
                                        </p:attrNameLst>
                                      </p:cBhvr>
                                      <p:tavLst>
                                        <p:tav tm="0">
                                          <p:val>
                                            <p:strVal val="(6*min(max(#ppt_w*#ppt_h,.3),1)-7.4)/-.7*#ppt_w"/>
                                          </p:val>
                                        </p:tav>
                                        <p:tav tm="100000">
                                          <p:val>
                                            <p:strVal val="#ppt_w"/>
                                          </p:val>
                                        </p:tav>
                                      </p:tavLst>
                                    </p:anim>
                                    <p:anim calcmode="lin" valueType="num">
                                      <p:cBhvr>
                                        <p:cTn id="97" dur="150" fill="hold"/>
                                        <p:tgtEl>
                                          <p:spTgt spid="19"/>
                                        </p:tgtEl>
                                        <p:attrNameLst>
                                          <p:attrName>ppt_h</p:attrName>
                                        </p:attrNameLst>
                                      </p:cBhvr>
                                      <p:tavLst>
                                        <p:tav tm="0">
                                          <p:val>
                                            <p:strVal val="(6*min(max(#ppt_w*#ppt_h,.3),1)-7.4)/-.7*#ppt_h"/>
                                          </p:val>
                                        </p:tav>
                                        <p:tav tm="100000">
                                          <p:val>
                                            <p:strVal val="#ppt_h"/>
                                          </p:val>
                                        </p:tav>
                                      </p:tavLst>
                                    </p:anim>
                                    <p:anim calcmode="lin" valueType="num">
                                      <p:cBhvr>
                                        <p:cTn id="98" dur="150" fill="hold"/>
                                        <p:tgtEl>
                                          <p:spTgt spid="19"/>
                                        </p:tgtEl>
                                        <p:attrNameLst>
                                          <p:attrName>ppt_x</p:attrName>
                                        </p:attrNameLst>
                                      </p:cBhvr>
                                      <p:tavLst>
                                        <p:tav tm="0">
                                          <p:val>
                                            <p:fltVal val="0.5"/>
                                          </p:val>
                                        </p:tav>
                                        <p:tav tm="100000">
                                          <p:val>
                                            <p:strVal val="#ppt_x"/>
                                          </p:val>
                                        </p:tav>
                                      </p:tavLst>
                                    </p:anim>
                                    <p:anim calcmode="lin" valueType="num">
                                      <p:cBhvr>
                                        <p:cTn id="99" dur="15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100" fill="hold">
                            <p:stCondLst>
                              <p:cond delay="7050"/>
                            </p:stCondLst>
                            <p:childTnLst>
                              <p:par>
                                <p:cTn id="101" presetID="10" presetClass="entr" presetSubtype="0" fill="hold" grpId="0" nodeType="afterEffect">
                                  <p:stCondLst>
                                    <p:cond delay="0"/>
                                  </p:stCondLst>
                                  <p:childTnLst>
                                    <p:set>
                                      <p:cBhvr>
                                        <p:cTn id="102" dur="1" fill="hold">
                                          <p:stCondLst>
                                            <p:cond delay="0"/>
                                          </p:stCondLst>
                                        </p:cTn>
                                        <p:tgtEl>
                                          <p:spTgt spid="48"/>
                                        </p:tgtEl>
                                        <p:attrNameLst>
                                          <p:attrName>style.visibility</p:attrName>
                                        </p:attrNameLst>
                                      </p:cBhvr>
                                      <p:to>
                                        <p:strVal val="visible"/>
                                      </p:to>
                                    </p:set>
                                    <p:animEffect transition="in" filter="fade">
                                      <p:cBhvr>
                                        <p:cTn id="10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75777" grpId="0"/>
      <p:bldP spid="40" grpId="0"/>
      <p:bldP spid="44" grpId="0"/>
      <p:bldP spid="45" grpId="0"/>
      <p:bldP spid="46" grpId="0"/>
      <p:bldP spid="48" grpId="0"/>
      <p:bldP spid="49" grpId="0"/>
      <p:bldP spid="5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6"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3.1 </a:t>
              </a:r>
              <a:r>
                <a:rPr lang="zh-CN" altLang="en-US" sz="3200" b="1" dirty="0" smtClean="0">
                  <a:solidFill>
                    <a:schemeClr val="accent1"/>
                  </a:solidFill>
                </a:rPr>
                <a:t>交强险条款</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40712" y="1529469"/>
            <a:ext cx="9314480" cy="340093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3.1.8  </a:t>
            </a:r>
            <a:r>
              <a:rPr lang="zh-CN" altLang="en-US" sz="3000" b="1" dirty="0" smtClean="0"/>
              <a:t>赔偿处理</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en-US" altLang="zh-CN" sz="2400" b="1" dirty="0" smtClean="0"/>
              <a:t>1</a:t>
            </a:r>
            <a:r>
              <a:rPr lang="zh-CN" altLang="zh-CN" sz="2400" b="1" dirty="0" smtClean="0"/>
              <a:t>．索赔资格人</a:t>
            </a:r>
          </a:p>
          <a:p>
            <a:pPr indent="457200"/>
            <a:r>
              <a:rPr lang="en-US" altLang="zh-CN" sz="2400" b="1" dirty="0" smtClean="0"/>
              <a:t>2</a:t>
            </a:r>
            <a:r>
              <a:rPr lang="zh-CN" altLang="zh-CN" sz="2400" b="1" dirty="0" smtClean="0"/>
              <a:t>．索赔材料</a:t>
            </a:r>
          </a:p>
          <a:p>
            <a:pPr indent="457200"/>
            <a:r>
              <a:rPr lang="en-US" altLang="zh-CN" sz="2400" b="1" dirty="0" smtClean="0"/>
              <a:t>3</a:t>
            </a:r>
            <a:r>
              <a:rPr lang="zh-CN" altLang="zh-CN" sz="2400" b="1" dirty="0" smtClean="0"/>
              <a:t>．人身伤亡赔偿金额核定依据</a:t>
            </a:r>
          </a:p>
          <a:p>
            <a:pPr indent="457200"/>
            <a:r>
              <a:rPr lang="en-US" altLang="zh-CN" sz="2400" b="1" dirty="0" smtClean="0"/>
              <a:t>4</a:t>
            </a:r>
            <a:r>
              <a:rPr lang="zh-CN" altLang="zh-CN" sz="2400" b="1" dirty="0" smtClean="0"/>
              <a:t>．损失核定权</a:t>
            </a:r>
          </a:p>
          <a:p>
            <a:pPr indent="457200"/>
            <a:r>
              <a:rPr lang="en-US" altLang="zh-CN" sz="2400" b="1" dirty="0" smtClean="0"/>
              <a:t>5</a:t>
            </a:r>
            <a:r>
              <a:rPr lang="zh-CN" altLang="zh-CN" sz="2400" b="1" dirty="0" smtClean="0"/>
              <a:t>．抢救费用支付</a:t>
            </a:r>
          </a:p>
          <a:p>
            <a:pPr indent="457200"/>
            <a:endParaRPr lang="zh-CN" altLang="zh-CN" sz="2200" dirty="0" smtClean="0"/>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6"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3.1 </a:t>
              </a:r>
              <a:r>
                <a:rPr lang="zh-CN" altLang="en-US" sz="3200" b="1" dirty="0" smtClean="0">
                  <a:solidFill>
                    <a:schemeClr val="accent1"/>
                  </a:solidFill>
                </a:rPr>
                <a:t>交强险条款</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94992" y="1668415"/>
            <a:ext cx="9314480" cy="3031599"/>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3.1.9  </a:t>
            </a:r>
            <a:r>
              <a:rPr lang="zh-CN" altLang="zh-CN" sz="3000" b="1" dirty="0" smtClean="0"/>
              <a:t>合同变更与终止</a:t>
            </a:r>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en-US" altLang="zh-CN" sz="2400" b="1" dirty="0" smtClean="0"/>
              <a:t>1</a:t>
            </a:r>
            <a:r>
              <a:rPr lang="zh-CN" altLang="zh-CN" sz="2400" b="1" dirty="0" smtClean="0"/>
              <a:t>．合同变更</a:t>
            </a:r>
          </a:p>
          <a:p>
            <a:pPr indent="457200"/>
            <a:r>
              <a:rPr lang="en-US" altLang="zh-CN" sz="2400" b="1" dirty="0" smtClean="0"/>
              <a:t>2</a:t>
            </a:r>
            <a:r>
              <a:rPr lang="zh-CN" altLang="zh-CN" sz="2400" b="1" dirty="0" smtClean="0"/>
              <a:t>．可解除合同的特殊情况</a:t>
            </a:r>
          </a:p>
          <a:p>
            <a:pPr indent="457200"/>
            <a:r>
              <a:rPr lang="en-US" altLang="zh-CN" sz="2400" b="1" dirty="0" smtClean="0"/>
              <a:t>3</a:t>
            </a:r>
            <a:r>
              <a:rPr lang="zh-CN" altLang="zh-CN" sz="2400" b="1" dirty="0" smtClean="0"/>
              <a:t>．保险单、保险标志的交还</a:t>
            </a:r>
          </a:p>
          <a:p>
            <a:pPr indent="457200"/>
            <a:r>
              <a:rPr lang="en-US" altLang="zh-CN" sz="2400" b="1" dirty="0" smtClean="0"/>
              <a:t>4</a:t>
            </a:r>
            <a:r>
              <a:rPr lang="zh-CN" altLang="zh-CN" sz="2400" b="1" dirty="0" smtClean="0"/>
              <a:t>．保费收取方式</a:t>
            </a:r>
          </a:p>
          <a:p>
            <a:pPr indent="457200"/>
            <a:endParaRPr lang="zh-CN" altLang="zh-CN" sz="2200" dirty="0" smtClean="0"/>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6"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3.1 </a:t>
              </a:r>
              <a:r>
                <a:rPr lang="zh-CN" altLang="en-US" sz="3200" b="1" dirty="0" smtClean="0">
                  <a:solidFill>
                    <a:schemeClr val="accent1"/>
                  </a:solidFill>
                </a:rPr>
                <a:t>交强险条款</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71192" y="1578761"/>
            <a:ext cx="9314480" cy="2662267"/>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3.1.10  </a:t>
            </a:r>
            <a:r>
              <a:rPr lang="zh-CN" altLang="en-US" sz="3000" b="1" dirty="0" smtClean="0"/>
              <a:t>附则</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en-US" altLang="zh-CN" sz="2400" b="1" dirty="0" smtClean="0">
                <a:latin typeface="+mn-ea"/>
              </a:rPr>
              <a:t>1</a:t>
            </a:r>
            <a:r>
              <a:rPr lang="zh-CN" altLang="zh-CN" sz="2400" b="1" dirty="0" smtClean="0">
                <a:latin typeface="+mn-ea"/>
              </a:rPr>
              <a:t>．合同</a:t>
            </a:r>
            <a:r>
              <a:rPr lang="zh-CN" altLang="en-US" sz="2400" b="1" dirty="0" smtClean="0">
                <a:latin typeface="+mn-ea"/>
              </a:rPr>
              <a:t>争议处理方式</a:t>
            </a:r>
            <a:endParaRPr lang="zh-CN" altLang="zh-CN" sz="2400" b="1" dirty="0" smtClean="0">
              <a:latin typeface="+mn-ea"/>
            </a:endParaRPr>
          </a:p>
          <a:p>
            <a:pPr indent="457200"/>
            <a:r>
              <a:rPr lang="en-US" altLang="zh-CN" sz="2400" b="1" dirty="0">
                <a:latin typeface="+mn-ea"/>
              </a:rPr>
              <a:t>2</a:t>
            </a:r>
            <a:r>
              <a:rPr lang="zh-CN" altLang="zh-CN" sz="2400" b="1" dirty="0">
                <a:latin typeface="+mn-ea"/>
              </a:rPr>
              <a:t>．合同争议处理适用法律</a:t>
            </a:r>
          </a:p>
          <a:p>
            <a:pPr indent="457200"/>
            <a:r>
              <a:rPr lang="en-US" altLang="zh-CN" sz="2400" b="1" dirty="0">
                <a:latin typeface="+mn-ea"/>
              </a:rPr>
              <a:t>3</a:t>
            </a:r>
            <a:r>
              <a:rPr lang="zh-CN" altLang="zh-CN" sz="2400" b="1" dirty="0">
                <a:latin typeface="+mn-ea"/>
              </a:rPr>
              <a:t>．条款</a:t>
            </a:r>
            <a:r>
              <a:rPr lang="zh-CN" altLang="zh-CN" sz="2400" b="1" dirty="0" smtClean="0">
                <a:latin typeface="+mn-ea"/>
              </a:rPr>
              <a:t>未尽事宜处理</a:t>
            </a:r>
          </a:p>
          <a:p>
            <a:pPr indent="457200"/>
            <a:endParaRPr lang="zh-CN" altLang="zh-CN" sz="2200" dirty="0" smtClean="0"/>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7"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3.2 </a:t>
              </a:r>
              <a:r>
                <a:rPr lang="zh-CN" altLang="en-US" sz="3200" b="1" dirty="0" smtClean="0">
                  <a:solidFill>
                    <a:schemeClr val="accent1"/>
                  </a:solidFill>
                </a:rPr>
                <a:t>交强险费率</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71192" y="1679339"/>
            <a:ext cx="9314480" cy="392415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3.2.1  </a:t>
            </a:r>
            <a:r>
              <a:rPr lang="zh-CN" altLang="en-US" sz="3000" b="1" dirty="0" smtClean="0"/>
              <a:t>交强险费率厘定概述</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zh-CN" altLang="zh-CN" sz="2200" dirty="0" smtClean="0"/>
              <a:t>交强险费率在第一年先实行全国统一价格，之后通过实行“奖优罚劣”的费率浮动机制，并根据各地区经营情况，逐步在费率中加入地区差异化因素，进而实行差异化费率。</a:t>
            </a:r>
          </a:p>
          <a:p>
            <a:pPr indent="457200"/>
            <a:r>
              <a:rPr lang="zh-CN" altLang="zh-CN" sz="2200" dirty="0" smtClean="0"/>
              <a:t>费率方案由机动车交通事故责任强制保险基础费率表及说明、机动车交通事故责任强制保险费率浮动办法、保险费的计算办法和解除保险合同保费计算办法等四个部分组成。</a:t>
            </a:r>
          </a:p>
          <a:p>
            <a:pPr indent="457200"/>
            <a:endParaRPr lang="en-US" altLang="zh-CN" sz="2200" dirty="0" smtClean="0"/>
          </a:p>
          <a:p>
            <a:pPr indent="457200"/>
            <a:endParaRPr lang="zh-CN" altLang="zh-CN" sz="2200" dirty="0" smtClean="0"/>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7"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3.2 </a:t>
              </a:r>
              <a:r>
                <a:rPr lang="zh-CN" altLang="en-US" sz="3200" b="1" dirty="0" smtClean="0">
                  <a:solidFill>
                    <a:schemeClr val="accent1"/>
                  </a:solidFill>
                </a:rPr>
                <a:t>交强险费率</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86432" y="1621356"/>
            <a:ext cx="9314480" cy="330859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3.2 .2  </a:t>
            </a:r>
            <a:r>
              <a:rPr lang="zh-CN" altLang="zh-CN" sz="3000" b="1" dirty="0" smtClean="0"/>
              <a:t>交强险基础费率表及说明</a:t>
            </a:r>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r>
              <a:rPr lang="en-US" altLang="zh-CN" sz="2400" b="1" dirty="0" smtClean="0"/>
              <a:t>      1</a:t>
            </a:r>
            <a:r>
              <a:rPr lang="zh-CN" altLang="zh-CN" sz="2400" b="1" dirty="0" smtClean="0"/>
              <a:t>．交强险基础费率表</a:t>
            </a:r>
            <a:endParaRPr lang="en-US" altLang="zh-CN" sz="2400" b="1" dirty="0" smtClean="0"/>
          </a:p>
          <a:p>
            <a:endParaRPr lang="zh-CN" altLang="zh-CN" sz="2400" b="1" dirty="0" smtClean="0"/>
          </a:p>
          <a:p>
            <a:pPr indent="457200"/>
            <a:r>
              <a:rPr lang="zh-CN" altLang="zh-CN" sz="2200" dirty="0" smtClean="0">
                <a:latin typeface="+mn-ea"/>
              </a:rPr>
              <a:t>我国目前采用的是</a:t>
            </a:r>
            <a:r>
              <a:rPr lang="en-US" altLang="zh-CN" sz="2200" dirty="0" smtClean="0">
                <a:latin typeface="+mn-ea"/>
              </a:rPr>
              <a:t>2008</a:t>
            </a:r>
            <a:r>
              <a:rPr lang="zh-CN" altLang="zh-CN" sz="2200" dirty="0" smtClean="0">
                <a:latin typeface="+mn-ea"/>
              </a:rPr>
              <a:t>版费率。</a:t>
            </a:r>
          </a:p>
          <a:p>
            <a:pPr indent="457200"/>
            <a:r>
              <a:rPr lang="en-US" altLang="zh-CN" sz="2200" dirty="0" smtClean="0">
                <a:latin typeface="+mn-ea"/>
              </a:rPr>
              <a:t>2008</a:t>
            </a:r>
            <a:r>
              <a:rPr lang="zh-CN" altLang="zh-CN" sz="2200" dirty="0" smtClean="0">
                <a:latin typeface="+mn-ea"/>
              </a:rPr>
              <a:t>版费率与</a:t>
            </a:r>
            <a:r>
              <a:rPr lang="en-US" altLang="zh-CN" sz="2200" dirty="0" smtClean="0">
                <a:latin typeface="+mn-ea"/>
              </a:rPr>
              <a:t>2006</a:t>
            </a:r>
            <a:r>
              <a:rPr lang="zh-CN" altLang="zh-CN" sz="2200" dirty="0" smtClean="0">
                <a:latin typeface="+mn-ea"/>
              </a:rPr>
              <a:t>版相比，</a:t>
            </a:r>
            <a:r>
              <a:rPr lang="en-US" altLang="zh-CN" sz="2200" dirty="0" smtClean="0">
                <a:latin typeface="+mn-ea"/>
              </a:rPr>
              <a:t>42</a:t>
            </a:r>
            <a:r>
              <a:rPr lang="zh-CN" altLang="zh-CN" sz="2200" dirty="0" smtClean="0">
                <a:latin typeface="+mn-ea"/>
              </a:rPr>
              <a:t>个车型中有</a:t>
            </a:r>
            <a:r>
              <a:rPr lang="en-US" altLang="zh-CN" sz="2200" dirty="0" smtClean="0">
                <a:latin typeface="+mn-ea"/>
              </a:rPr>
              <a:t>16</a:t>
            </a:r>
            <a:r>
              <a:rPr lang="zh-CN" altLang="zh-CN" sz="2200" dirty="0" smtClean="0">
                <a:latin typeface="+mn-ea"/>
              </a:rPr>
              <a:t>个车型进行费率下调，下调幅度</a:t>
            </a:r>
            <a:r>
              <a:rPr lang="en-US" altLang="zh-CN" sz="2200" dirty="0" smtClean="0">
                <a:latin typeface="+mn-ea"/>
              </a:rPr>
              <a:t>5%</a:t>
            </a:r>
            <a:r>
              <a:rPr lang="zh-CN" altLang="zh-CN" sz="2200" dirty="0" smtClean="0">
                <a:latin typeface="+mn-ea"/>
              </a:rPr>
              <a:t>～</a:t>
            </a:r>
            <a:r>
              <a:rPr lang="en-US" altLang="zh-CN" sz="2200" dirty="0" smtClean="0">
                <a:latin typeface="+mn-ea"/>
              </a:rPr>
              <a:t>39%</a:t>
            </a:r>
            <a:r>
              <a:rPr lang="zh-CN" altLang="zh-CN" sz="2200" dirty="0" smtClean="0">
                <a:latin typeface="+mn-ea"/>
              </a:rPr>
              <a:t>不等，约</a:t>
            </a:r>
            <a:r>
              <a:rPr lang="en-US" altLang="zh-CN" sz="2200" dirty="0" smtClean="0">
                <a:latin typeface="+mn-ea"/>
              </a:rPr>
              <a:t>64%</a:t>
            </a:r>
            <a:r>
              <a:rPr lang="zh-CN" altLang="zh-CN" sz="2200" dirty="0" smtClean="0">
                <a:latin typeface="+mn-ea"/>
              </a:rPr>
              <a:t>的被保险人将享受降费，降费平均幅度</a:t>
            </a:r>
            <a:r>
              <a:rPr lang="en-US" altLang="zh-CN" sz="2200" dirty="0" smtClean="0">
                <a:latin typeface="+mn-ea"/>
              </a:rPr>
              <a:t>10%</a:t>
            </a:r>
            <a:r>
              <a:rPr lang="zh-CN" altLang="zh-CN" sz="2200" dirty="0" smtClean="0">
                <a:latin typeface="+mn-ea"/>
              </a:rPr>
              <a:t>左右</a:t>
            </a:r>
            <a:r>
              <a:rPr lang="zh-CN" altLang="en-US" sz="2200" dirty="0" smtClean="0">
                <a:latin typeface="+mn-ea"/>
              </a:rPr>
              <a:t>。</a:t>
            </a:r>
            <a:endParaRPr lang="en-US" altLang="zh-CN" sz="2200" dirty="0" smtClean="0">
              <a:latin typeface="+mn-ea"/>
            </a:endParaRPr>
          </a:p>
          <a:p>
            <a:pPr indent="457200"/>
            <a:endParaRPr lang="zh-CN" altLang="zh-CN" sz="2200" dirty="0" smtClean="0"/>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7"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3.2 </a:t>
              </a:r>
              <a:r>
                <a:rPr lang="zh-CN" altLang="en-US" sz="3200" b="1" dirty="0" smtClean="0">
                  <a:solidFill>
                    <a:schemeClr val="accent1"/>
                  </a:solidFill>
                </a:rPr>
                <a:t>交强险费率</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79752" y="1599569"/>
            <a:ext cx="9314480" cy="4662815"/>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3.2 .2  </a:t>
            </a:r>
            <a:r>
              <a:rPr lang="zh-CN" altLang="zh-CN" sz="3000" b="1" dirty="0" smtClean="0"/>
              <a:t>交强险基础费率表及说明</a:t>
            </a:r>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r>
              <a:rPr lang="en-US" altLang="zh-CN" sz="2400" b="1" dirty="0" smtClean="0"/>
              <a:t>       2</a:t>
            </a:r>
            <a:r>
              <a:rPr lang="zh-CN" altLang="zh-CN" sz="2400" b="1" dirty="0" smtClean="0"/>
              <a:t>．费率表使用说明</a:t>
            </a:r>
            <a:endParaRPr lang="en-US" altLang="zh-CN" sz="2400" b="1" dirty="0" smtClean="0"/>
          </a:p>
          <a:p>
            <a:endParaRPr lang="zh-CN" altLang="zh-CN" sz="2400" b="1" dirty="0" smtClean="0"/>
          </a:p>
          <a:p>
            <a:pPr indent="457200"/>
            <a:r>
              <a:rPr lang="zh-CN" altLang="zh-CN" sz="2200" dirty="0" smtClean="0">
                <a:latin typeface="+mn-ea"/>
              </a:rPr>
              <a:t>（</a:t>
            </a:r>
            <a:r>
              <a:rPr lang="en-US" altLang="zh-CN" sz="2200" dirty="0" smtClean="0">
                <a:latin typeface="+mn-ea"/>
              </a:rPr>
              <a:t>1</a:t>
            </a:r>
            <a:r>
              <a:rPr lang="zh-CN" altLang="zh-CN" sz="2200" dirty="0" smtClean="0">
                <a:latin typeface="+mn-ea"/>
              </a:rPr>
              <a:t>）机动车种类。</a:t>
            </a:r>
            <a:endParaRPr lang="en-US" altLang="zh-CN" sz="2200" dirty="0" smtClean="0">
              <a:latin typeface="+mn-ea"/>
            </a:endParaRPr>
          </a:p>
          <a:p>
            <a:pPr indent="457200"/>
            <a:r>
              <a:rPr lang="en-US" altLang="zh-CN" sz="2200" dirty="0" smtClean="0">
                <a:latin typeface="+mn-ea"/>
              </a:rPr>
              <a:t>2008</a:t>
            </a:r>
            <a:r>
              <a:rPr lang="zh-CN" altLang="zh-CN" sz="2200" dirty="0" smtClean="0">
                <a:latin typeface="+mn-ea"/>
              </a:rPr>
              <a:t>版费率表中把机动车按种类、使用性质分为家庭自用车、非营业客车、营业客车、非营业货车、营业货车、特种车、摩托车和拖拉机</a:t>
            </a:r>
            <a:r>
              <a:rPr lang="en-US" altLang="zh-CN" sz="2200" dirty="0" smtClean="0">
                <a:latin typeface="+mn-ea"/>
              </a:rPr>
              <a:t>8</a:t>
            </a:r>
            <a:r>
              <a:rPr lang="zh-CN" altLang="zh-CN" sz="2200" dirty="0" smtClean="0">
                <a:latin typeface="+mn-ea"/>
              </a:rPr>
              <a:t>种类型。</a:t>
            </a:r>
          </a:p>
          <a:p>
            <a:pPr indent="457200"/>
            <a:r>
              <a:rPr lang="zh-CN" altLang="zh-CN" sz="2200" dirty="0" smtClean="0">
                <a:latin typeface="+mn-ea"/>
              </a:rPr>
              <a:t>（</a:t>
            </a:r>
            <a:r>
              <a:rPr lang="en-US" altLang="zh-CN" sz="2200" dirty="0" smtClean="0">
                <a:latin typeface="+mn-ea"/>
              </a:rPr>
              <a:t>2</a:t>
            </a:r>
            <a:r>
              <a:rPr lang="zh-CN" altLang="zh-CN" sz="2200" dirty="0" smtClean="0">
                <a:latin typeface="+mn-ea"/>
              </a:rPr>
              <a:t>）基础保险费的计算。</a:t>
            </a:r>
          </a:p>
          <a:p>
            <a:pPr indent="457200"/>
            <a:r>
              <a:rPr lang="zh-CN" altLang="zh-CN" sz="2200" dirty="0" smtClean="0">
                <a:latin typeface="+mn-ea"/>
              </a:rPr>
              <a:t>①一年期基础保险费的计算。</a:t>
            </a:r>
            <a:endParaRPr lang="en-US" altLang="zh-CN" sz="2200" dirty="0" smtClean="0">
              <a:latin typeface="+mn-ea"/>
            </a:endParaRPr>
          </a:p>
          <a:p>
            <a:pPr indent="457200"/>
            <a:r>
              <a:rPr lang="zh-CN" altLang="zh-CN" sz="2200" dirty="0" smtClean="0">
                <a:latin typeface="+mn-ea"/>
              </a:rPr>
              <a:t>投保一年期机动车交通事故责任强制保险的，根据《机动车交通事故责任强制保险基础费率表》中相对应的金额确定基础保险费。</a:t>
            </a:r>
          </a:p>
          <a:p>
            <a:pPr indent="457200"/>
            <a:r>
              <a:rPr lang="zh-CN" altLang="zh-CN" sz="2200" dirty="0" smtClean="0">
                <a:latin typeface="+mn-ea"/>
              </a:rPr>
              <a:t>②短期基础保险费的计算。</a:t>
            </a:r>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7"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3.2 </a:t>
              </a:r>
              <a:r>
                <a:rPr lang="zh-CN" altLang="en-US" sz="3200" b="1" dirty="0" smtClean="0">
                  <a:solidFill>
                    <a:schemeClr val="accent1"/>
                  </a:solidFill>
                </a:rPr>
                <a:t>交强险费率</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10232" y="1597574"/>
            <a:ext cx="9314480" cy="1923604"/>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3.2 .3 </a:t>
            </a:r>
            <a:r>
              <a:rPr lang="zh-CN" altLang="zh-CN" sz="3000" b="1" dirty="0" smtClean="0"/>
              <a:t>拖拉机交强险费率方案</a:t>
            </a:r>
          </a:p>
          <a:p>
            <a:endParaRPr lang="zh-CN" altLang="zh-CN" sz="2400" b="1" dirty="0" smtClean="0"/>
          </a:p>
          <a:p>
            <a:pPr indent="457200"/>
            <a:r>
              <a:rPr lang="en-US" altLang="zh-CN" sz="2200" dirty="0" smtClean="0">
                <a:latin typeface="+mn-ea"/>
              </a:rPr>
              <a:t>2007</a:t>
            </a:r>
            <a:r>
              <a:rPr lang="zh-CN" altLang="zh-CN" sz="2200" dirty="0" smtClean="0">
                <a:latin typeface="+mn-ea"/>
              </a:rPr>
              <a:t>年</a:t>
            </a:r>
            <a:r>
              <a:rPr lang="en-US" altLang="zh-CN" sz="2200" dirty="0" smtClean="0">
                <a:latin typeface="+mn-ea"/>
              </a:rPr>
              <a:t>1</a:t>
            </a:r>
            <a:r>
              <a:rPr lang="zh-CN" altLang="zh-CN" sz="2200" dirty="0" smtClean="0">
                <a:latin typeface="+mn-ea"/>
              </a:rPr>
              <a:t>月</a:t>
            </a:r>
            <a:r>
              <a:rPr lang="en-US" altLang="zh-CN" sz="2200" dirty="0" smtClean="0">
                <a:latin typeface="+mn-ea"/>
              </a:rPr>
              <a:t>22</a:t>
            </a:r>
            <a:r>
              <a:rPr lang="zh-CN" altLang="zh-CN" sz="2200" dirty="0" smtClean="0">
                <a:latin typeface="+mn-ea"/>
              </a:rPr>
              <a:t>日中国保监会日公告了《拖拉机交强险费率方案》。即日起，拖拉机投保交强险将执行全国统一的基础费率。方案显示，拖拉机交强险基础费率因地而异、因车型而异，不同区域不同车型费率各不同</a:t>
            </a:r>
            <a:r>
              <a:rPr lang="zh-CN" altLang="en-US" sz="2200" dirty="0" smtClean="0">
                <a:latin typeface="+mn-ea"/>
              </a:rPr>
              <a:t>。</a:t>
            </a:r>
            <a:endParaRPr kumimoji="0" lang="zh-CN" altLang="en-US" sz="2200" b="0" i="0" u="none" strike="noStrike" cap="none" normalizeH="0" baseline="0" dirty="0" smtClean="0">
              <a:ln>
                <a:noFill/>
              </a:ln>
              <a:solidFill>
                <a:schemeClr val="tx1"/>
              </a:solidFill>
              <a:effectLst/>
              <a:latin typeface="+mn-ea"/>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717932" y="1248386"/>
            <a:ext cx="1446605" cy="1107996"/>
          </a:xfrm>
          <a:prstGeom prst="rect">
            <a:avLst/>
          </a:prstGeom>
          <a:noFill/>
        </p:spPr>
        <p:txBody>
          <a:bodyPr wrap="square" lIns="91440" tIns="45720" rIns="91440" bIns="45720">
            <a:spAutoFit/>
          </a:bodyPr>
          <a:lstStyle/>
          <a:p>
            <a:r>
              <a:rPr lang="zh-CN" altLang="en-US" sz="6600" b="1" dirty="0">
                <a:ln w="19050">
                  <a:solidFill>
                    <a:srgbClr val="92D050"/>
                  </a:solidFill>
                  <a:prstDash val="solid"/>
                </a:ln>
                <a:solidFill>
                  <a:schemeClr val="accent1">
                    <a:lumMod val="75000"/>
                  </a:schemeClr>
                </a:solidFill>
                <a:effectLst>
                  <a:outerShdw blurRad="50000" dist="50800" dir="7500000" algn="tl">
                    <a:srgbClr val="000000">
                      <a:shade val="5000"/>
                      <a:alpha val="35000"/>
                    </a:srgbClr>
                  </a:outerShdw>
                  <a:reflection blurRad="6350" stA="55000" endA="50" endPos="85000" dir="5400000" sy="-100000" algn="bl" rotWithShape="0"/>
                </a:effectLst>
                <a:latin typeface="Adobe 仿宋 Std R" pitchFamily="18" charset="-122"/>
                <a:ea typeface="Adobe 仿宋 Std R" pitchFamily="18" charset="-122"/>
              </a:rPr>
              <a:t>目</a:t>
            </a:r>
          </a:p>
        </p:txBody>
      </p:sp>
      <p:sp>
        <p:nvSpPr>
          <p:cNvPr id="9" name="矩形 8"/>
          <p:cNvSpPr/>
          <p:nvPr/>
        </p:nvSpPr>
        <p:spPr>
          <a:xfrm>
            <a:off x="2700164" y="1259524"/>
            <a:ext cx="1224136" cy="1107996"/>
          </a:xfrm>
          <a:prstGeom prst="rect">
            <a:avLst/>
          </a:prstGeom>
          <a:noFill/>
        </p:spPr>
        <p:txBody>
          <a:bodyPr wrap="square" lIns="91440" tIns="45720" rIns="91440" bIns="45720">
            <a:spAutoFit/>
          </a:bodyPr>
          <a:lstStyle/>
          <a:p>
            <a:r>
              <a:rPr lang="zh-CN" altLang="en-US" sz="6600" b="1" dirty="0">
                <a:ln w="19050">
                  <a:solidFill>
                    <a:srgbClr val="92D050"/>
                  </a:solidFill>
                  <a:prstDash val="solid"/>
                </a:ln>
                <a:solidFill>
                  <a:schemeClr val="accent1">
                    <a:lumMod val="75000"/>
                  </a:schemeClr>
                </a:solidFill>
                <a:effectLst>
                  <a:outerShdw blurRad="50000" dist="50800" dir="7500000" algn="tl">
                    <a:srgbClr val="000000">
                      <a:shade val="5000"/>
                      <a:alpha val="35000"/>
                    </a:srgbClr>
                  </a:outerShdw>
                  <a:reflection blurRad="6350" stA="55000" endA="50" endPos="85000" dir="5400000" sy="-100000" algn="bl" rotWithShape="0"/>
                </a:effectLst>
                <a:latin typeface="Adobe 仿宋 Std R" pitchFamily="18" charset="-122"/>
                <a:ea typeface="Adobe 仿宋 Std R" pitchFamily="18" charset="-122"/>
              </a:rPr>
              <a:t>录</a:t>
            </a:r>
          </a:p>
        </p:txBody>
      </p:sp>
      <p:sp>
        <p:nvSpPr>
          <p:cNvPr id="3" name="文本框 2"/>
          <p:cNvSpPr txBox="1"/>
          <p:nvPr/>
        </p:nvSpPr>
        <p:spPr>
          <a:xfrm>
            <a:off x="4518660" y="2433500"/>
            <a:ext cx="3780202" cy="814582"/>
          </a:xfrm>
          <a:prstGeom prst="rect">
            <a:avLst/>
          </a:prstGeom>
          <a:noFill/>
        </p:spPr>
        <p:txBody>
          <a:bodyPr wrap="none" rtlCol="0">
            <a:spAutoFit/>
          </a:bodyPr>
          <a:lstStyle/>
          <a:p>
            <a:pPr>
              <a:lnSpc>
                <a:spcPct val="130000"/>
              </a:lnSpc>
            </a:pPr>
            <a:r>
              <a:rPr lang="en-US" altLang="zh-CN" sz="4000" dirty="0" smtClean="0">
                <a:solidFill>
                  <a:schemeClr val="accent1">
                    <a:lumMod val="75000"/>
                  </a:schemeClr>
                </a:solidFill>
                <a:latin typeface="+mj-ea"/>
                <a:ea typeface="+mj-ea"/>
              </a:rPr>
              <a:t>3.1  </a:t>
            </a:r>
            <a:r>
              <a:rPr lang="zh-CN" altLang="en-US" sz="4000" dirty="0" smtClean="0">
                <a:solidFill>
                  <a:schemeClr val="accent1">
                    <a:lumMod val="75000"/>
                  </a:schemeClr>
                </a:solidFill>
                <a:latin typeface="+mj-ea"/>
                <a:ea typeface="+mj-ea"/>
              </a:rPr>
              <a:t>交强险条款</a:t>
            </a:r>
          </a:p>
        </p:txBody>
      </p:sp>
      <p:sp>
        <p:nvSpPr>
          <p:cNvPr id="27" name="文本框 26"/>
          <p:cNvSpPr txBox="1"/>
          <p:nvPr/>
        </p:nvSpPr>
        <p:spPr>
          <a:xfrm>
            <a:off x="4518660" y="3386000"/>
            <a:ext cx="3954780" cy="892552"/>
          </a:xfrm>
          <a:prstGeom prst="rect">
            <a:avLst/>
          </a:prstGeom>
          <a:noFill/>
        </p:spPr>
        <p:txBody>
          <a:bodyPr wrap="square" rtlCol="0">
            <a:spAutoFit/>
          </a:bodyPr>
          <a:lstStyle/>
          <a:p>
            <a:pPr>
              <a:lnSpc>
                <a:spcPct val="130000"/>
              </a:lnSpc>
            </a:pPr>
            <a:r>
              <a:rPr lang="en-US" altLang="zh-CN" sz="4000" dirty="0" smtClean="0">
                <a:solidFill>
                  <a:schemeClr val="accent1">
                    <a:lumMod val="75000"/>
                  </a:schemeClr>
                </a:solidFill>
                <a:latin typeface="+mj-ea"/>
                <a:ea typeface="+mj-ea"/>
              </a:rPr>
              <a:t>3.2  </a:t>
            </a:r>
            <a:r>
              <a:rPr lang="zh-CN" altLang="en-US" sz="4000" dirty="0" smtClean="0">
                <a:solidFill>
                  <a:schemeClr val="accent1">
                    <a:lumMod val="75000"/>
                  </a:schemeClr>
                </a:solidFill>
                <a:latin typeface="+mj-ea"/>
                <a:ea typeface="+mj-ea"/>
              </a:rPr>
              <a:t>交</a:t>
            </a:r>
            <a:r>
              <a:rPr lang="zh-CN" altLang="en-US" sz="4000" smtClean="0">
                <a:solidFill>
                  <a:schemeClr val="accent1">
                    <a:lumMod val="75000"/>
                  </a:schemeClr>
                </a:solidFill>
                <a:latin typeface="+mj-ea"/>
                <a:ea typeface="+mj-ea"/>
              </a:rPr>
              <a:t>强险费率</a:t>
            </a:r>
            <a:endParaRPr lang="zh-CN" altLang="en-US" sz="4000" dirty="0" smtClean="0">
              <a:solidFill>
                <a:schemeClr val="accent1">
                  <a:lumMod val="75000"/>
                </a:schemeClr>
              </a:solidFill>
              <a:latin typeface="+mj-ea"/>
              <a:ea typeface="+mj-ea"/>
            </a:endParaRPr>
          </a:p>
        </p:txBody>
      </p:sp>
      <p:sp>
        <p:nvSpPr>
          <p:cNvPr id="30" name="文本框 29"/>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pic>
        <p:nvPicPr>
          <p:cNvPr id="10" name="图片 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11181"/>
            <a:ext cx="12192000" cy="1538039"/>
          </a:xfrm>
          <a:prstGeom prst="rect">
            <a:avLst/>
          </a:prstGeom>
        </p:spPr>
      </p:pic>
      <p:pic>
        <p:nvPicPr>
          <p:cNvPr id="11" name="图片 1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0800000">
            <a:off x="0" y="5622819"/>
            <a:ext cx="12192000" cy="1538039"/>
          </a:xfrm>
          <a:prstGeom prst="rect">
            <a:avLst/>
          </a:prstGeom>
        </p:spPr>
      </p:pic>
    </p:spTree>
    <p:extLst>
      <p:ext uri="{BB962C8B-B14F-4D97-AF65-F5344CB8AC3E}">
        <p14:creationId xmlns:p14="http://schemas.microsoft.com/office/powerpoint/2010/main" val="194556602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0-#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down)">
                                      <p:cBhvr>
                                        <p:cTn id="33"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 grpId="0"/>
      <p:bldP spid="27"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7"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3.2 </a:t>
              </a:r>
              <a:r>
                <a:rPr lang="zh-CN" altLang="en-US" sz="3200" b="1" dirty="0" smtClean="0">
                  <a:solidFill>
                    <a:schemeClr val="accent1"/>
                  </a:solidFill>
                </a:rPr>
                <a:t>交强险费率</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94992" y="1822305"/>
            <a:ext cx="9622962" cy="2723823"/>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3.2 .4 </a:t>
            </a:r>
            <a:r>
              <a:rPr lang="zh-CN" altLang="en-US" sz="3000" b="1" dirty="0" smtClean="0"/>
              <a:t>费率浮动暂时办法</a:t>
            </a:r>
            <a:endParaRPr lang="zh-CN" altLang="zh-CN" sz="3000" b="1" dirty="0" smtClean="0"/>
          </a:p>
          <a:p>
            <a:endParaRPr lang="zh-CN" altLang="zh-CN" sz="2400" b="1" dirty="0" smtClean="0"/>
          </a:p>
          <a:p>
            <a:pPr indent="457200"/>
            <a:r>
              <a:rPr lang="en-US" altLang="zh-CN" sz="2400" b="1" dirty="0" smtClean="0"/>
              <a:t>1</a:t>
            </a:r>
            <a:r>
              <a:rPr lang="zh-CN" altLang="zh-CN" sz="2400" b="1" dirty="0" smtClean="0"/>
              <a:t>．实施时间</a:t>
            </a:r>
            <a:endParaRPr lang="en-US" altLang="zh-CN" sz="2400" b="1" dirty="0" smtClean="0"/>
          </a:p>
          <a:p>
            <a:pPr indent="457200"/>
            <a:endParaRPr lang="zh-CN" altLang="zh-CN" sz="2400" b="1" dirty="0" smtClean="0"/>
          </a:p>
          <a:p>
            <a:pPr indent="457200"/>
            <a:r>
              <a:rPr lang="en-US" altLang="zh-CN" sz="2400" dirty="0" smtClean="0"/>
              <a:t>2007</a:t>
            </a:r>
            <a:r>
              <a:rPr lang="zh-CN" altLang="zh-CN" sz="2400" dirty="0" smtClean="0"/>
              <a:t>年</a:t>
            </a:r>
            <a:r>
              <a:rPr lang="en-US" altLang="zh-CN" sz="2400" dirty="0" smtClean="0"/>
              <a:t>6</a:t>
            </a:r>
            <a:r>
              <a:rPr lang="zh-CN" altLang="zh-CN" sz="2400" dirty="0" smtClean="0"/>
              <a:t>月</a:t>
            </a:r>
            <a:r>
              <a:rPr lang="en-US" altLang="zh-CN" sz="2400" dirty="0" smtClean="0"/>
              <a:t>27</a:t>
            </a:r>
            <a:r>
              <a:rPr lang="zh-CN" altLang="zh-CN" sz="2400" dirty="0" smtClean="0"/>
              <a:t>日，保监会公布了《机动车交通事故责任强制保险费率浮动暂行办法》</a:t>
            </a:r>
            <a:r>
              <a:rPr lang="en-US" altLang="zh-CN" sz="2400" dirty="0" smtClean="0"/>
              <a:t>(</a:t>
            </a:r>
            <a:r>
              <a:rPr lang="zh-CN" altLang="zh-CN" sz="2400" dirty="0" smtClean="0"/>
              <a:t>简称为《费率浮动暂行办法》</a:t>
            </a:r>
            <a:r>
              <a:rPr lang="en-US" altLang="zh-CN" sz="2400" dirty="0" smtClean="0"/>
              <a:t>)</a:t>
            </a:r>
            <a:r>
              <a:rPr lang="zh-CN" altLang="zh-CN" sz="2400" dirty="0" smtClean="0"/>
              <a:t> 。</a:t>
            </a:r>
            <a:endParaRPr lang="en-US" altLang="zh-CN" sz="2400" dirty="0" smtClean="0"/>
          </a:p>
          <a:p>
            <a:pPr indent="457200"/>
            <a:r>
              <a:rPr lang="zh-CN" altLang="zh-CN" sz="2400" dirty="0" smtClean="0"/>
              <a:t>《费率浮动暂行办法》适用于从</a:t>
            </a:r>
            <a:r>
              <a:rPr lang="en-US" altLang="zh-CN" sz="2400" dirty="0" smtClean="0"/>
              <a:t>2007</a:t>
            </a:r>
            <a:r>
              <a:rPr lang="zh-CN" altLang="zh-CN" sz="2400" dirty="0" smtClean="0"/>
              <a:t>年</a:t>
            </a:r>
            <a:r>
              <a:rPr lang="en-US" altLang="zh-CN" sz="2400" dirty="0" smtClean="0"/>
              <a:t>7</a:t>
            </a:r>
            <a:r>
              <a:rPr lang="zh-CN" altLang="zh-CN" sz="2400" dirty="0" smtClean="0"/>
              <a:t>月</a:t>
            </a:r>
            <a:r>
              <a:rPr lang="en-US" altLang="zh-CN" sz="2400" dirty="0" smtClean="0"/>
              <a:t>1</a:t>
            </a:r>
            <a:r>
              <a:rPr lang="zh-CN" altLang="zh-CN" sz="2400" dirty="0" smtClean="0"/>
              <a:t>日起签发的交强险保单。</a:t>
            </a:r>
            <a:endParaRPr lang="zh-CN" altLang="zh-CN" sz="24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7"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3.2 </a:t>
              </a:r>
              <a:r>
                <a:rPr lang="zh-CN" altLang="en-US" sz="3200" b="1" dirty="0" smtClean="0">
                  <a:solidFill>
                    <a:schemeClr val="accent1"/>
                  </a:solidFill>
                </a:rPr>
                <a:t>交强险费率</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5472" y="1612517"/>
            <a:ext cx="9314480" cy="1985159"/>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a:t>
            </a:r>
            <a:r>
              <a:rPr lang="en-US" altLang="zh-CN" sz="3000" b="1" dirty="0" smtClean="0"/>
              <a:t>3.2.4 </a:t>
            </a:r>
            <a:r>
              <a:rPr lang="zh-CN" altLang="en-US" sz="3000" b="1" dirty="0" smtClean="0"/>
              <a:t>费率浮动暂时办法</a:t>
            </a:r>
            <a:endParaRPr lang="zh-CN" altLang="zh-CN" sz="3000" b="1" dirty="0" smtClean="0"/>
          </a:p>
          <a:p>
            <a:r>
              <a:rPr lang="en-US" altLang="zh-CN" sz="2400" b="1" dirty="0" smtClean="0"/>
              <a:t>       1</a:t>
            </a:r>
            <a:r>
              <a:rPr lang="zh-CN" altLang="zh-CN" sz="2400" b="1" dirty="0" smtClean="0"/>
              <a:t>．</a:t>
            </a:r>
            <a:r>
              <a:rPr lang="zh-CN" altLang="en-US" sz="2400" b="1" dirty="0" smtClean="0"/>
              <a:t>实施时间</a:t>
            </a:r>
            <a:endParaRPr lang="zh-CN" altLang="zh-CN" sz="2400" b="1" dirty="0" smtClean="0"/>
          </a:p>
          <a:p>
            <a:pPr indent="457200"/>
            <a:r>
              <a:rPr lang="en-US" altLang="zh-CN" sz="2400" b="1" dirty="0" smtClean="0"/>
              <a:t>2</a:t>
            </a:r>
            <a:r>
              <a:rPr lang="zh-CN" altLang="zh-CN" sz="2400" b="1" dirty="0" smtClean="0"/>
              <a:t>．交强险费率浮动因素及比率</a:t>
            </a:r>
            <a:endParaRPr lang="en-US" altLang="zh-CN" sz="2400" b="1" dirty="0" smtClean="0"/>
          </a:p>
          <a:p>
            <a:pPr indent="457200"/>
            <a:r>
              <a:rPr lang="en-US" altLang="zh-CN" sz="2400" b="1" dirty="0" smtClean="0"/>
              <a:t>3</a:t>
            </a:r>
            <a:r>
              <a:rPr lang="zh-CN" altLang="zh-CN" sz="2400" b="1" dirty="0" smtClean="0"/>
              <a:t>．交强险费率浮动注意事项</a:t>
            </a:r>
          </a:p>
          <a:p>
            <a:pPr indent="457200"/>
            <a:endParaRPr lang="zh-CN" altLang="zh-CN" sz="2400" b="1" dirty="0" smtClean="0"/>
          </a:p>
        </p:txBody>
      </p:sp>
      <p:pic>
        <p:nvPicPr>
          <p:cNvPr id="291842" name="Picture 2"/>
          <p:cNvPicPr>
            <a:picLocks noChangeAspect="1" noChangeArrowheads="1"/>
          </p:cNvPicPr>
          <p:nvPr/>
        </p:nvPicPr>
        <p:blipFill>
          <a:blip r:embed="rId3" cstate="print"/>
          <a:srcRect/>
          <a:stretch>
            <a:fillRect/>
          </a:stretch>
        </p:blipFill>
        <p:spPr bwMode="auto">
          <a:xfrm>
            <a:off x="2033797" y="3611881"/>
            <a:ext cx="8068569" cy="2697480"/>
          </a:xfrm>
          <a:prstGeom prst="rect">
            <a:avLst/>
          </a:prstGeom>
          <a:noFill/>
          <a:ln w="9525">
            <a:noFill/>
            <a:miter lim="800000"/>
            <a:headEnd/>
            <a:tailEnd/>
          </a:ln>
        </p:spPr>
      </p:pic>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nodeType="clickEffect">
                                  <p:stCondLst>
                                    <p:cond delay="0"/>
                                  </p:stCondLst>
                                  <p:childTnLst>
                                    <p:set>
                                      <p:cBhvr>
                                        <p:cTn id="35" dur="1" fill="hold">
                                          <p:stCondLst>
                                            <p:cond delay="0"/>
                                          </p:stCondLst>
                                        </p:cTn>
                                        <p:tgtEl>
                                          <p:spTgt spid="291842"/>
                                        </p:tgtEl>
                                        <p:attrNameLst>
                                          <p:attrName>style.visibility</p:attrName>
                                        </p:attrNameLst>
                                      </p:cBhvr>
                                      <p:to>
                                        <p:strVal val="visible"/>
                                      </p:to>
                                    </p:set>
                                    <p:animEffect transition="in" filter="diamond(in)">
                                      <p:cBhvr>
                                        <p:cTn id="36" dur="2000"/>
                                        <p:tgtEl>
                                          <p:spTgt spid="291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7"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3.2 </a:t>
              </a:r>
              <a:r>
                <a:rPr lang="zh-CN" altLang="en-US" sz="3200" b="1" dirty="0" smtClean="0">
                  <a:solidFill>
                    <a:schemeClr val="accent1"/>
                  </a:solidFill>
                </a:rPr>
                <a:t>交强险费率</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55952" y="1627610"/>
            <a:ext cx="9314480" cy="2015936"/>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3.2 .5 </a:t>
            </a:r>
            <a:r>
              <a:rPr lang="zh-CN" altLang="zh-CN" sz="3000" b="1" dirty="0" smtClean="0"/>
              <a:t>最终保险费计算办法</a:t>
            </a:r>
          </a:p>
          <a:p>
            <a:endParaRPr lang="en-US" altLang="zh-CN" sz="2400" b="1" dirty="0" smtClean="0"/>
          </a:p>
          <a:p>
            <a:endParaRPr lang="en-US" altLang="zh-CN" sz="2400" b="1" dirty="0" smtClean="0"/>
          </a:p>
          <a:p>
            <a:endParaRPr lang="zh-CN" altLang="zh-CN" sz="2400" b="1" dirty="0" smtClean="0"/>
          </a:p>
          <a:p>
            <a:r>
              <a:rPr lang="en-US" altLang="zh-CN" sz="2400" dirty="0" smtClean="0"/>
              <a:t>     </a:t>
            </a:r>
            <a:r>
              <a:rPr lang="zh-CN" altLang="zh-CN" sz="2200" b="1" dirty="0" smtClean="0"/>
              <a:t>最终保险费</a:t>
            </a:r>
            <a:r>
              <a:rPr lang="en-US" altLang="zh-CN" sz="2200" b="1" dirty="0" smtClean="0"/>
              <a:t>=</a:t>
            </a:r>
            <a:r>
              <a:rPr lang="zh-CN" altLang="zh-CN" sz="2200" b="1" dirty="0" smtClean="0"/>
              <a:t>基础保险费×（</a:t>
            </a:r>
            <a:r>
              <a:rPr lang="en-US" altLang="zh-CN" sz="2200" b="1" dirty="0" smtClean="0"/>
              <a:t>1+</a:t>
            </a:r>
            <a:r>
              <a:rPr lang="zh-CN" altLang="zh-CN" sz="2200" b="1" dirty="0" smtClean="0"/>
              <a:t>与道路交通事故相联系的浮动比率）</a:t>
            </a:r>
            <a:endParaRPr lang="zh-CN" altLang="zh-CN" sz="2200" b="1"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7"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3.2 </a:t>
              </a:r>
              <a:r>
                <a:rPr lang="zh-CN" altLang="en-US" sz="3200" b="1" dirty="0" smtClean="0">
                  <a:solidFill>
                    <a:schemeClr val="accent1"/>
                  </a:solidFill>
                </a:rPr>
                <a:t>交强险费率</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55952" y="1594452"/>
            <a:ext cx="9314480" cy="2569934"/>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3.2 .6 </a:t>
            </a:r>
            <a:r>
              <a:rPr lang="zh-CN" altLang="zh-CN" sz="3000" b="1" dirty="0" smtClean="0"/>
              <a:t>解除保险合同保费计算办法</a:t>
            </a:r>
          </a:p>
          <a:p>
            <a:endParaRPr lang="en-US" altLang="zh-CN" sz="2400" b="1" dirty="0" smtClean="0"/>
          </a:p>
          <a:p>
            <a:pPr indent="457200"/>
            <a:r>
              <a:rPr lang="zh-CN" altLang="zh-CN" sz="2200" dirty="0" smtClean="0"/>
              <a:t>（</a:t>
            </a:r>
            <a:r>
              <a:rPr lang="en-US" altLang="zh-CN" sz="2200" dirty="0" smtClean="0"/>
              <a:t>1</a:t>
            </a:r>
            <a:r>
              <a:rPr lang="zh-CN" altLang="zh-CN" sz="2200" dirty="0" smtClean="0"/>
              <a:t>）投保人已交纳保险费，但保险责任尚未开始的，全额退还保险费；</a:t>
            </a:r>
          </a:p>
          <a:p>
            <a:pPr indent="457200"/>
            <a:r>
              <a:rPr lang="zh-CN" altLang="zh-CN" sz="2200" dirty="0" smtClean="0"/>
              <a:t>（</a:t>
            </a:r>
            <a:r>
              <a:rPr lang="en-US" altLang="zh-CN" sz="2200" dirty="0" smtClean="0"/>
              <a:t>2</a:t>
            </a:r>
            <a:r>
              <a:rPr lang="zh-CN" altLang="zh-CN" sz="2200" dirty="0" smtClean="0"/>
              <a:t>）投保人已交纳保险费，但保险责任已开始的，退回未到期责任部分保险费：</a:t>
            </a:r>
            <a:endParaRPr lang="en-US" altLang="zh-CN" sz="2200" dirty="0" smtClean="0"/>
          </a:p>
          <a:p>
            <a:pPr indent="457200"/>
            <a:endParaRPr lang="zh-CN" altLang="zh-CN" sz="2200" dirty="0" smtClean="0"/>
          </a:p>
          <a:p>
            <a:pPr indent="457200"/>
            <a:r>
              <a:rPr lang="en-US" altLang="zh-CN" sz="2200" dirty="0" smtClean="0"/>
              <a:t>            </a:t>
            </a:r>
            <a:r>
              <a:rPr lang="zh-CN" altLang="zh-CN" sz="2200" b="1" dirty="0" smtClean="0"/>
              <a:t>退还保险费</a:t>
            </a:r>
            <a:r>
              <a:rPr lang="en-US" altLang="zh-CN" sz="2200" b="1" dirty="0" smtClean="0"/>
              <a:t>=</a:t>
            </a:r>
            <a:r>
              <a:rPr lang="zh-CN" altLang="zh-CN" sz="2200" b="1" dirty="0" smtClean="0"/>
              <a:t>保险费×（</a:t>
            </a:r>
            <a:r>
              <a:rPr lang="en-US" altLang="zh-CN" sz="2200" b="1" dirty="0" smtClean="0"/>
              <a:t>1—</a:t>
            </a:r>
            <a:r>
              <a:rPr lang="zh-CN" altLang="zh-CN" sz="2200" b="1" dirty="0" smtClean="0"/>
              <a:t>已了责任天数</a:t>
            </a:r>
            <a:r>
              <a:rPr lang="en-US" altLang="zh-CN" sz="2200" b="1" dirty="0" smtClean="0"/>
              <a:t>/</a:t>
            </a:r>
            <a:r>
              <a:rPr lang="zh-CN" altLang="zh-CN" sz="2200" b="1" dirty="0" smtClean="0"/>
              <a:t>保险期间天数）</a:t>
            </a:r>
            <a:endParaRPr lang="zh-CN" altLang="zh-CN" sz="2200" b="1"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27120" y="2328306"/>
            <a:ext cx="5293360" cy="1678921"/>
          </a:xfrm>
          <a:prstGeom prst="rect">
            <a:avLst/>
          </a:prstGeom>
          <a:noFill/>
        </p:spPr>
        <p:txBody>
          <a:bodyPr wrap="square" rtlCol="0">
            <a:spAutoFit/>
          </a:bodyPr>
          <a:lstStyle/>
          <a:p>
            <a:pPr>
              <a:lnSpc>
                <a:spcPct val="130000"/>
              </a:lnSpc>
            </a:pPr>
            <a:r>
              <a:rPr lang="zh-CN" altLang="en-US" sz="8800" b="1" dirty="0" smtClean="0">
                <a:solidFill>
                  <a:schemeClr val="accent1">
                    <a:lumMod val="75000"/>
                  </a:schemeClr>
                </a:solidFill>
                <a:latin typeface="Arial" panose="020B0604020202020204" pitchFamily="34" charset="0"/>
                <a:ea typeface="微软雅黑" panose="020B0503020204020204" pitchFamily="34" charset="-122"/>
              </a:rPr>
              <a:t>谢谢观赏</a:t>
            </a:r>
          </a:p>
        </p:txBody>
      </p:sp>
      <p:sp>
        <p:nvSpPr>
          <p:cNvPr id="33" name="文本框 32"/>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pic>
        <p:nvPicPr>
          <p:cNvPr id="7" name="图片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11181"/>
            <a:ext cx="12192000" cy="1538039"/>
          </a:xfrm>
          <a:prstGeom prst="rect">
            <a:avLst/>
          </a:prstGeom>
        </p:spPr>
      </p:pic>
      <p:pic>
        <p:nvPicPr>
          <p:cNvPr id="8" name="图片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0800000">
            <a:off x="0" y="5622819"/>
            <a:ext cx="12192000" cy="1538039"/>
          </a:xfrm>
          <a:prstGeom prst="rect">
            <a:avLst/>
          </a:prstGeom>
        </p:spPr>
      </p:pic>
      <p:sp>
        <p:nvSpPr>
          <p:cNvPr id="9" name="矩形 8"/>
          <p:cNvSpPr/>
          <p:nvPr/>
        </p:nvSpPr>
        <p:spPr>
          <a:xfrm>
            <a:off x="334687" y="6496056"/>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2597114574"/>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5"/>
          <p:cNvGrpSpPr>
            <a:grpSpLocks/>
          </p:cNvGrpSpPr>
          <p:nvPr/>
        </p:nvGrpSpPr>
        <p:grpSpPr bwMode="auto">
          <a:xfrm>
            <a:off x="-421928" y="152401"/>
            <a:ext cx="3859212" cy="594955"/>
            <a:chOff x="6168776" y="1221671"/>
            <a:chExt cx="4455682" cy="686849"/>
          </a:xfrm>
        </p:grpSpPr>
        <p:sp>
          <p:nvSpPr>
            <p:cNvPr id="5" name="圆角矩形 4"/>
            <p:cNvSpPr/>
            <p:nvPr/>
          </p:nvSpPr>
          <p:spPr>
            <a:xfrm>
              <a:off x="6168776" y="1221671"/>
              <a:ext cx="4455682" cy="606624"/>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3"/>
              <a:ext cx="3067077" cy="675097"/>
            </a:xfrm>
            <a:prstGeom prst="rect">
              <a:avLst/>
            </a:prstGeom>
            <a:noFill/>
            <a:ln w="9525">
              <a:noFill/>
              <a:miter lim="800000"/>
              <a:headEnd/>
              <a:tailEnd/>
            </a:ln>
          </p:spPr>
          <p:txBody>
            <a:bodyPr wrap="none">
              <a:spAutoFit/>
            </a:bodyPr>
            <a:lstStyle/>
            <a:p>
              <a:r>
                <a:rPr lang="zh-CN" altLang="zh-CN" sz="3200" b="1" dirty="0" smtClean="0"/>
                <a:t>【知识目标】</a:t>
              </a:r>
              <a:endParaRPr lang="zh-CN" altLang="zh-CN" sz="3200" b="1" dirty="0"/>
            </a:p>
          </p:txBody>
        </p:sp>
      </p:grpSp>
      <p:sp>
        <p:nvSpPr>
          <p:cNvPr id="7" name="Freeform 5"/>
          <p:cNvSpPr>
            <a:spLocks/>
          </p:cNvSpPr>
          <p:nvPr/>
        </p:nvSpPr>
        <p:spPr bwMode="auto">
          <a:xfrm>
            <a:off x="1116069" y="2442620"/>
            <a:ext cx="2051605" cy="18497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w="9525" cap="flat">
            <a:noFill/>
            <a:prstDash val="solid"/>
            <a:miter lim="800000"/>
            <a:headEnd/>
            <a:tailEnd/>
          </a:ln>
          <a:extLst/>
        </p:spPr>
        <p:txBody>
          <a:bodyPr vert="horz" wrap="square" lIns="121917" tIns="60958" rIns="121917" bIns="60958" numCol="1" anchor="t" anchorCtr="0" compatLnSpc="1">
            <a:prstTxWarp prst="textNoShape">
              <a:avLst/>
            </a:prstTxWarp>
          </a:bodyPr>
          <a:lstStyle/>
          <a:p>
            <a:endParaRPr lang="zh-CN" altLang="en-US"/>
          </a:p>
        </p:txBody>
      </p:sp>
      <p:sp>
        <p:nvSpPr>
          <p:cNvPr id="23" name="TextBox 22"/>
          <p:cNvSpPr txBox="1"/>
          <p:nvPr/>
        </p:nvSpPr>
        <p:spPr>
          <a:xfrm>
            <a:off x="1355609" y="2896187"/>
            <a:ext cx="1572527"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知识</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26" name="圆角矩形 25"/>
          <p:cNvSpPr/>
          <p:nvPr/>
        </p:nvSpPr>
        <p:spPr>
          <a:xfrm>
            <a:off x="4429841" y="1693428"/>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27" name="圆角矩形 26"/>
          <p:cNvSpPr/>
          <p:nvPr/>
        </p:nvSpPr>
        <p:spPr>
          <a:xfrm>
            <a:off x="4429841" y="2438372"/>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28" name="圆角矩形 27"/>
          <p:cNvSpPr/>
          <p:nvPr/>
        </p:nvSpPr>
        <p:spPr>
          <a:xfrm>
            <a:off x="4429841" y="3183316"/>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29" name="圆角矩形 28"/>
          <p:cNvSpPr/>
          <p:nvPr/>
        </p:nvSpPr>
        <p:spPr>
          <a:xfrm>
            <a:off x="4429841" y="3928259"/>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30" name="圆角矩形 29"/>
          <p:cNvSpPr/>
          <p:nvPr/>
        </p:nvSpPr>
        <p:spPr>
          <a:xfrm>
            <a:off x="4429841" y="4673204"/>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33" name="TextBox 23"/>
          <p:cNvSpPr txBox="1"/>
          <p:nvPr/>
        </p:nvSpPr>
        <p:spPr>
          <a:xfrm>
            <a:off x="4897656" y="1881051"/>
            <a:ext cx="3084579" cy="230832"/>
          </a:xfrm>
          <a:prstGeom prst="rect">
            <a:avLst/>
          </a:prstGeom>
          <a:noFill/>
        </p:spPr>
        <p:txBody>
          <a:bodyPr wrap="square" lIns="0" tIns="0" rIns="0" bIns="0" rtlCol="0">
            <a:spAutoFit/>
          </a:bodyPr>
          <a:lstStyle/>
          <a:p>
            <a:pPr algn="just"/>
            <a:r>
              <a:rPr lang="zh-CN" altLang="en-US" sz="1500" b="1" dirty="0" smtClean="0">
                <a:latin typeface="+mn-ea"/>
              </a:rPr>
              <a:t>了解交强险的概念、特征、实施方式</a:t>
            </a:r>
            <a:endParaRPr lang="zh-CN" altLang="zh-CN" sz="1500" b="1" dirty="0" smtClean="0">
              <a:latin typeface="+mn-ea"/>
            </a:endParaRPr>
          </a:p>
        </p:txBody>
      </p:sp>
      <p:sp>
        <p:nvSpPr>
          <p:cNvPr id="34" name="TextBox 24"/>
          <p:cNvSpPr txBox="1"/>
          <p:nvPr/>
        </p:nvSpPr>
        <p:spPr>
          <a:xfrm>
            <a:off x="4897656" y="2649085"/>
            <a:ext cx="3084579" cy="230832"/>
          </a:xfrm>
          <a:prstGeom prst="rect">
            <a:avLst/>
          </a:prstGeom>
          <a:noFill/>
        </p:spPr>
        <p:txBody>
          <a:bodyPr wrap="square" lIns="0" tIns="0" rIns="0" bIns="0" rtlCol="0">
            <a:spAutoFit/>
          </a:bodyPr>
          <a:lstStyle/>
          <a:p>
            <a:pPr algn="just"/>
            <a:r>
              <a:rPr lang="zh-CN" altLang="en-US" sz="1500" b="1" dirty="0" smtClean="0">
                <a:latin typeface="+mn-ea"/>
              </a:rPr>
              <a:t>掌握交强险的保险责任、责任免除</a:t>
            </a:r>
            <a:endParaRPr lang="en-US" altLang="zh-CN" sz="1500" b="1" dirty="0">
              <a:latin typeface="+mn-ea"/>
            </a:endParaRPr>
          </a:p>
        </p:txBody>
      </p:sp>
      <p:sp>
        <p:nvSpPr>
          <p:cNvPr id="35" name="TextBox 25"/>
          <p:cNvSpPr txBox="1"/>
          <p:nvPr/>
        </p:nvSpPr>
        <p:spPr>
          <a:xfrm>
            <a:off x="4866919" y="3376980"/>
            <a:ext cx="3642169" cy="230832"/>
          </a:xfrm>
          <a:prstGeom prst="rect">
            <a:avLst/>
          </a:prstGeom>
          <a:noFill/>
        </p:spPr>
        <p:txBody>
          <a:bodyPr wrap="square" lIns="0" tIns="0" rIns="0" bIns="0" rtlCol="0">
            <a:spAutoFit/>
          </a:bodyPr>
          <a:lstStyle/>
          <a:p>
            <a:pPr algn="just"/>
            <a:r>
              <a:rPr lang="zh-CN" altLang="en-US" sz="1500" b="1" dirty="0" smtClean="0">
                <a:latin typeface="+mn-ea"/>
              </a:rPr>
              <a:t>掌握交强险垫付与追偿的内容</a:t>
            </a:r>
            <a:endParaRPr lang="en-US" altLang="zh-CN" sz="1500" b="1" dirty="0">
              <a:latin typeface="+mn-ea"/>
            </a:endParaRPr>
          </a:p>
        </p:txBody>
      </p:sp>
      <p:sp>
        <p:nvSpPr>
          <p:cNvPr id="36" name="TextBox 26"/>
          <p:cNvSpPr txBox="1"/>
          <p:nvPr/>
        </p:nvSpPr>
        <p:spPr>
          <a:xfrm>
            <a:off x="4851936" y="4168161"/>
            <a:ext cx="3673165" cy="230832"/>
          </a:xfrm>
          <a:prstGeom prst="rect">
            <a:avLst/>
          </a:prstGeom>
          <a:noFill/>
        </p:spPr>
        <p:txBody>
          <a:bodyPr wrap="square" lIns="0" tIns="0" rIns="0" bIns="0" rtlCol="0">
            <a:spAutoFit/>
          </a:bodyPr>
          <a:lstStyle/>
          <a:p>
            <a:pPr algn="just"/>
            <a:r>
              <a:rPr lang="zh-CN" altLang="en-US" sz="1500" b="1" dirty="0" smtClean="0">
                <a:latin typeface="+mn-ea"/>
              </a:rPr>
              <a:t>熟悉各种车型的交强险基础费率</a:t>
            </a:r>
            <a:endParaRPr lang="en-US" altLang="zh-CN" sz="1500" b="1" dirty="0">
              <a:latin typeface="+mn-ea"/>
            </a:endParaRPr>
          </a:p>
        </p:txBody>
      </p:sp>
      <p:sp>
        <p:nvSpPr>
          <p:cNvPr id="37" name="TextBox 27"/>
          <p:cNvSpPr txBox="1"/>
          <p:nvPr/>
        </p:nvSpPr>
        <p:spPr>
          <a:xfrm>
            <a:off x="4897656" y="4883917"/>
            <a:ext cx="3560544" cy="230832"/>
          </a:xfrm>
          <a:prstGeom prst="rect">
            <a:avLst/>
          </a:prstGeom>
          <a:noFill/>
        </p:spPr>
        <p:txBody>
          <a:bodyPr wrap="square" lIns="0" tIns="0" rIns="0" bIns="0" rtlCol="0">
            <a:spAutoFit/>
          </a:bodyPr>
          <a:lstStyle/>
          <a:p>
            <a:pPr algn="just"/>
            <a:r>
              <a:rPr lang="zh-CN" altLang="en-US" sz="1500" b="1" dirty="0" smtClean="0">
                <a:latin typeface="+mn-ea"/>
              </a:rPr>
              <a:t>了解交强险费率浮动办法</a:t>
            </a:r>
            <a:endParaRPr lang="en-US" altLang="zh-CN" sz="1500" b="1" dirty="0">
              <a:latin typeface="+mn-ea"/>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flt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750"/>
                                        <p:tgtEl>
                                          <p:spTgt spid="25"/>
                                        </p:tgtEl>
                                      </p:cBhvr>
                                    </p:animEffect>
                                  </p:childTnLst>
                                </p:cTn>
                              </p:par>
                            </p:childTnLst>
                          </p:cTn>
                        </p:par>
                        <p:par>
                          <p:cTn id="29" fill="hold">
                            <p:stCondLst>
                              <p:cond delay="750"/>
                            </p:stCondLst>
                            <p:childTnLst>
                              <p:par>
                                <p:cTn id="30" presetID="22" presetClass="entr" presetSubtype="8"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300"/>
                                        <p:tgtEl>
                                          <p:spTgt spid="3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300"/>
                                        <p:tgtEl>
                                          <p:spTgt spid="26"/>
                                        </p:tgtEl>
                                      </p:cBhvr>
                                    </p:animEffect>
                                  </p:childTnLst>
                                </p:cTn>
                              </p:par>
                            </p:childTnLst>
                          </p:cTn>
                        </p:par>
                        <p:par>
                          <p:cTn id="36" fill="hold">
                            <p:stCondLst>
                              <p:cond delay="1050"/>
                            </p:stCondLst>
                            <p:childTnLst>
                              <p:par>
                                <p:cTn id="37" presetID="2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300"/>
                                        <p:tgtEl>
                                          <p:spTgt spid="3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300"/>
                                        <p:tgtEl>
                                          <p:spTgt spid="27"/>
                                        </p:tgtEl>
                                      </p:cBhvr>
                                    </p:animEffect>
                                  </p:childTnLst>
                                </p:cTn>
                              </p:par>
                            </p:childTnLst>
                          </p:cTn>
                        </p:par>
                        <p:par>
                          <p:cTn id="43" fill="hold">
                            <p:stCondLst>
                              <p:cond delay="1350"/>
                            </p:stCondLst>
                            <p:childTnLst>
                              <p:par>
                                <p:cTn id="44" presetID="2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300"/>
                                        <p:tgtEl>
                                          <p:spTgt spid="35"/>
                                        </p:tgtEl>
                                      </p:cBhvr>
                                    </p:animEffect>
                                  </p:childTnLst>
                                </p:cTn>
                              </p:par>
                              <p:par>
                                <p:cTn id="47" presetID="22" presetClass="entr" presetSubtype="8"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300"/>
                                        <p:tgtEl>
                                          <p:spTgt spid="28"/>
                                        </p:tgtEl>
                                      </p:cBhvr>
                                    </p:animEffect>
                                  </p:childTnLst>
                                </p:cTn>
                              </p:par>
                            </p:childTnLst>
                          </p:cTn>
                        </p:par>
                        <p:par>
                          <p:cTn id="50" fill="hold">
                            <p:stCondLst>
                              <p:cond delay="1650"/>
                            </p:stCondLst>
                            <p:childTnLst>
                              <p:par>
                                <p:cTn id="51" presetID="22" presetClass="entr" presetSubtype="8"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left)">
                                      <p:cBhvr>
                                        <p:cTn id="53" dur="300"/>
                                        <p:tgtEl>
                                          <p:spTgt spid="3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300"/>
                                        <p:tgtEl>
                                          <p:spTgt spid="29"/>
                                        </p:tgtEl>
                                      </p:cBhvr>
                                    </p:animEffect>
                                  </p:childTnLst>
                                </p:cTn>
                              </p:par>
                            </p:childTnLst>
                          </p:cTn>
                        </p:par>
                        <p:par>
                          <p:cTn id="57" fill="hold">
                            <p:stCondLst>
                              <p:cond delay="1950"/>
                            </p:stCondLst>
                            <p:childTnLst>
                              <p:par>
                                <p:cTn id="58" presetID="22" presetClass="entr" presetSubtype="8"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300"/>
                                        <p:tgtEl>
                                          <p:spTgt spid="37"/>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3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p:bldP spid="25" grpId="0"/>
      <p:bldP spid="26" grpId="0" animBg="1"/>
      <p:bldP spid="27" grpId="0" animBg="1"/>
      <p:bldP spid="29" grpId="0" animBg="1"/>
      <p:bldP spid="30" grpId="0" animBg="1"/>
      <p:bldP spid="33" grpId="0"/>
      <p:bldP spid="34" grpId="0"/>
      <p:bldP spid="35" grpId="0"/>
      <p:bldP spid="36" grpId="0"/>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1"/>
            <a:ext cx="3859212" cy="594955"/>
            <a:chOff x="6168776" y="1221671"/>
            <a:chExt cx="4455682" cy="686849"/>
          </a:xfrm>
        </p:grpSpPr>
        <p:sp>
          <p:nvSpPr>
            <p:cNvPr id="5" name="圆角矩形 4"/>
            <p:cNvSpPr/>
            <p:nvPr/>
          </p:nvSpPr>
          <p:spPr>
            <a:xfrm>
              <a:off x="6168776" y="1221671"/>
              <a:ext cx="4455682" cy="606624"/>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3"/>
              <a:ext cx="3067077" cy="675097"/>
            </a:xfrm>
            <a:prstGeom prst="rect">
              <a:avLst/>
            </a:prstGeom>
            <a:noFill/>
            <a:ln w="9525">
              <a:noFill/>
              <a:miter lim="800000"/>
              <a:headEnd/>
              <a:tailEnd/>
            </a:ln>
          </p:spPr>
          <p:txBody>
            <a:bodyPr wrap="none">
              <a:spAutoFit/>
            </a:bodyPr>
            <a:lstStyle/>
            <a:p>
              <a:r>
                <a:rPr lang="zh-CN" altLang="zh-CN" sz="3200" b="1" dirty="0" smtClean="0"/>
                <a:t>【</a:t>
              </a:r>
              <a:r>
                <a:rPr lang="zh-CN" altLang="en-US" sz="3200" b="1" dirty="0" smtClean="0"/>
                <a:t>能力</a:t>
              </a:r>
              <a:r>
                <a:rPr lang="zh-CN" altLang="zh-CN" sz="3200" b="1" dirty="0" smtClean="0"/>
                <a:t>目标】</a:t>
              </a:r>
              <a:endParaRPr lang="zh-CN" altLang="zh-CN" sz="3200" b="1" dirty="0"/>
            </a:p>
          </p:txBody>
        </p:sp>
      </p:grpSp>
      <p:sp>
        <p:nvSpPr>
          <p:cNvPr id="7" name="Freeform 5"/>
          <p:cNvSpPr>
            <a:spLocks/>
          </p:cNvSpPr>
          <p:nvPr/>
        </p:nvSpPr>
        <p:spPr bwMode="auto">
          <a:xfrm>
            <a:off x="1116069" y="2442620"/>
            <a:ext cx="2051605" cy="18497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w="9525" cap="flat">
            <a:noFill/>
            <a:prstDash val="solid"/>
            <a:miter lim="800000"/>
            <a:headEnd/>
            <a:tailEnd/>
          </a:ln>
          <a:extLst/>
        </p:spPr>
        <p:txBody>
          <a:bodyPr vert="horz" wrap="square" lIns="121917" tIns="60958" rIns="121917" bIns="60958" numCol="1" anchor="t" anchorCtr="0" compatLnSpc="1">
            <a:prstTxWarp prst="textNoShape">
              <a:avLst/>
            </a:prstTxWarp>
          </a:bodyPr>
          <a:lstStyle/>
          <a:p>
            <a:endParaRPr lang="zh-CN" altLang="en-US"/>
          </a:p>
        </p:txBody>
      </p:sp>
      <p:sp>
        <p:nvSpPr>
          <p:cNvPr id="23" name="TextBox 22"/>
          <p:cNvSpPr txBox="1"/>
          <p:nvPr/>
        </p:nvSpPr>
        <p:spPr>
          <a:xfrm>
            <a:off x="1355609" y="2896187"/>
            <a:ext cx="1572527"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26" name="圆角矩形 25"/>
          <p:cNvSpPr/>
          <p:nvPr/>
        </p:nvSpPr>
        <p:spPr>
          <a:xfrm>
            <a:off x="4552019" y="2350556"/>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p>
        </p:txBody>
      </p:sp>
      <p:sp>
        <p:nvSpPr>
          <p:cNvPr id="27" name="圆角矩形 26"/>
          <p:cNvSpPr/>
          <p:nvPr/>
        </p:nvSpPr>
        <p:spPr>
          <a:xfrm>
            <a:off x="4552019" y="3095500"/>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p>
        </p:txBody>
      </p:sp>
      <p:sp>
        <p:nvSpPr>
          <p:cNvPr id="28" name="圆角矩形 27"/>
          <p:cNvSpPr/>
          <p:nvPr/>
        </p:nvSpPr>
        <p:spPr>
          <a:xfrm>
            <a:off x="4552019" y="3840444"/>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33" name="TextBox 23"/>
          <p:cNvSpPr txBox="1"/>
          <p:nvPr/>
        </p:nvSpPr>
        <p:spPr>
          <a:xfrm>
            <a:off x="5019834" y="2561269"/>
            <a:ext cx="3657667" cy="230832"/>
          </a:xfrm>
          <a:prstGeom prst="rect">
            <a:avLst/>
          </a:prstGeom>
          <a:noFill/>
        </p:spPr>
        <p:txBody>
          <a:bodyPr wrap="square" lIns="0" tIns="0" rIns="0" bIns="0" rtlCol="0">
            <a:spAutoFit/>
          </a:bodyPr>
          <a:lstStyle/>
          <a:p>
            <a:pPr algn="just"/>
            <a:r>
              <a:rPr lang="zh-CN" altLang="en-US" sz="1500" b="1" dirty="0" smtClean="0"/>
              <a:t>能根据施事故近因判断是否属于交强险责任</a:t>
            </a:r>
            <a:endParaRPr lang="zh-CN" altLang="zh-CN" sz="1500" b="1" dirty="0" smtClean="0"/>
          </a:p>
        </p:txBody>
      </p:sp>
      <p:sp>
        <p:nvSpPr>
          <p:cNvPr id="34" name="TextBox 24"/>
          <p:cNvSpPr txBox="1"/>
          <p:nvPr/>
        </p:nvSpPr>
        <p:spPr>
          <a:xfrm>
            <a:off x="5019834" y="3138573"/>
            <a:ext cx="3666966" cy="692497"/>
          </a:xfrm>
          <a:prstGeom prst="rect">
            <a:avLst/>
          </a:prstGeom>
          <a:noFill/>
        </p:spPr>
        <p:txBody>
          <a:bodyPr wrap="square" lIns="0" tIns="0" rIns="0" bIns="0" rtlCol="0">
            <a:spAutoFit/>
          </a:bodyPr>
          <a:lstStyle/>
          <a:p>
            <a:pPr algn="just"/>
            <a:r>
              <a:rPr lang="zh-CN" altLang="en-US" sz="1500" b="1" dirty="0" smtClean="0"/>
              <a:t>能根据交强险赔偿限额简单计算交强险赔偿数额</a:t>
            </a:r>
            <a:endParaRPr lang="zh-CN" altLang="zh-CN" sz="1500" b="1" dirty="0" smtClean="0"/>
          </a:p>
          <a:p>
            <a:pPr algn="just"/>
            <a:endParaRPr lang="en-US" altLang="zh-CN" sz="1500" b="1" dirty="0">
              <a:latin typeface="微软雅黑" pitchFamily="34" charset="-122"/>
              <a:ea typeface="微软雅黑" pitchFamily="34" charset="-122"/>
            </a:endParaRPr>
          </a:p>
        </p:txBody>
      </p:sp>
      <p:sp>
        <p:nvSpPr>
          <p:cNvPr id="35" name="TextBox 25"/>
          <p:cNvSpPr txBox="1"/>
          <p:nvPr/>
        </p:nvSpPr>
        <p:spPr>
          <a:xfrm>
            <a:off x="5004337" y="3942668"/>
            <a:ext cx="3642169" cy="461665"/>
          </a:xfrm>
          <a:prstGeom prst="rect">
            <a:avLst/>
          </a:prstGeom>
          <a:noFill/>
        </p:spPr>
        <p:txBody>
          <a:bodyPr wrap="square" lIns="0" tIns="0" rIns="0" bIns="0" rtlCol="0">
            <a:spAutoFit/>
          </a:bodyPr>
          <a:lstStyle/>
          <a:p>
            <a:pPr algn="just"/>
            <a:r>
              <a:rPr lang="zh-CN" altLang="en-US" sz="1500" b="1" dirty="0" smtClean="0">
                <a:latin typeface="+mn-ea"/>
              </a:rPr>
              <a:t>能计算交强险保险合同签订时的应交保费和保险合同解除时退还保费</a:t>
            </a:r>
            <a:endParaRPr lang="en-US" altLang="zh-CN" sz="1500" b="1" dirty="0">
              <a:latin typeface="+mn-ea"/>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flt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750"/>
                                        <p:tgtEl>
                                          <p:spTgt spid="25"/>
                                        </p:tgtEl>
                                      </p:cBhvr>
                                    </p:animEffect>
                                  </p:childTnLst>
                                </p:cTn>
                              </p:par>
                            </p:childTnLst>
                          </p:cTn>
                        </p:par>
                        <p:par>
                          <p:cTn id="29" fill="hold">
                            <p:stCondLst>
                              <p:cond delay="750"/>
                            </p:stCondLst>
                            <p:childTnLst>
                              <p:par>
                                <p:cTn id="30" presetID="22" presetClass="entr" presetSubtype="8"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300"/>
                                        <p:tgtEl>
                                          <p:spTgt spid="3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300"/>
                                        <p:tgtEl>
                                          <p:spTgt spid="26"/>
                                        </p:tgtEl>
                                      </p:cBhvr>
                                    </p:animEffect>
                                  </p:childTnLst>
                                </p:cTn>
                              </p:par>
                            </p:childTnLst>
                          </p:cTn>
                        </p:par>
                        <p:par>
                          <p:cTn id="36" fill="hold">
                            <p:stCondLst>
                              <p:cond delay="1050"/>
                            </p:stCondLst>
                            <p:childTnLst>
                              <p:par>
                                <p:cTn id="37" presetID="2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300"/>
                                        <p:tgtEl>
                                          <p:spTgt spid="3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300"/>
                                        <p:tgtEl>
                                          <p:spTgt spid="27"/>
                                        </p:tgtEl>
                                      </p:cBhvr>
                                    </p:animEffect>
                                  </p:childTnLst>
                                </p:cTn>
                              </p:par>
                            </p:childTnLst>
                          </p:cTn>
                        </p:par>
                        <p:par>
                          <p:cTn id="43" fill="hold">
                            <p:stCondLst>
                              <p:cond delay="1350"/>
                            </p:stCondLst>
                            <p:childTnLst>
                              <p:par>
                                <p:cTn id="44" presetID="2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300"/>
                                        <p:tgtEl>
                                          <p:spTgt spid="35"/>
                                        </p:tgtEl>
                                      </p:cBhvr>
                                    </p:animEffect>
                                  </p:childTnLst>
                                </p:cTn>
                              </p:par>
                              <p:par>
                                <p:cTn id="47" presetID="22" presetClass="entr" presetSubtype="8"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3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p:bldP spid="25" grpId="0"/>
      <p:bldP spid="26" grpId="0" animBg="1"/>
      <p:bldP spid="27" grpId="0" animBg="1"/>
      <p:bldP spid="33" grpId="0"/>
      <p:bldP spid="34"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6"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3.1 </a:t>
              </a:r>
              <a:r>
                <a:rPr lang="zh-CN" altLang="en-US" sz="3200" b="1" dirty="0" smtClean="0">
                  <a:solidFill>
                    <a:schemeClr val="accent1"/>
                  </a:solidFill>
                </a:rPr>
                <a:t>交强险条款</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40712" y="1670191"/>
            <a:ext cx="9314480" cy="2662267"/>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3.1.1  </a:t>
            </a:r>
            <a:r>
              <a:rPr lang="zh-CN" altLang="en-US" sz="3000" b="1" dirty="0" smtClean="0"/>
              <a:t>总则</a:t>
            </a:r>
            <a:endParaRPr lang="zh-CN" altLang="zh-CN" sz="3000" b="1" dirty="0" smtClean="0"/>
          </a:p>
          <a:p>
            <a:pPr indent="457200"/>
            <a:endParaRPr lang="en-US" altLang="zh-CN" sz="2200" dirty="0" smtClean="0"/>
          </a:p>
          <a:p>
            <a:pPr indent="457200"/>
            <a:r>
              <a:rPr lang="en-US" altLang="zh-CN" sz="2400" b="1" dirty="0" smtClean="0"/>
              <a:t>1</a:t>
            </a:r>
            <a:r>
              <a:rPr lang="zh-CN" altLang="zh-CN" sz="2400" b="1" dirty="0" smtClean="0"/>
              <a:t>．条款制订的法律依据</a:t>
            </a:r>
          </a:p>
          <a:p>
            <a:pPr indent="457200"/>
            <a:r>
              <a:rPr lang="en-US" altLang="zh-CN" sz="2400" b="1" dirty="0" smtClean="0"/>
              <a:t>2</a:t>
            </a:r>
            <a:r>
              <a:rPr lang="zh-CN" altLang="zh-CN" sz="2400" b="1" dirty="0" smtClean="0"/>
              <a:t>．合同的组成与形式</a:t>
            </a:r>
          </a:p>
          <a:p>
            <a:pPr indent="457200"/>
            <a:r>
              <a:rPr lang="en-US" altLang="zh-CN" sz="2400" b="1" dirty="0" smtClean="0"/>
              <a:t>3</a:t>
            </a:r>
            <a:r>
              <a:rPr lang="zh-CN" altLang="zh-CN" sz="2400" b="1" dirty="0" smtClean="0"/>
              <a:t>．交强险费率</a:t>
            </a:r>
            <a:endParaRPr lang="en-US" altLang="zh-CN" sz="2400" dirty="0" smtClean="0">
              <a:latin typeface="Arial" pitchFamily="34" charset="0"/>
              <a:ea typeface="宋体" pitchFamily="2" charset="-122"/>
              <a:cs typeface="宋体" pitchFamily="2" charset="-122"/>
            </a:endParaRPr>
          </a:p>
          <a:p>
            <a:pPr indent="457200"/>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4"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4"/>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6"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3.1 </a:t>
              </a:r>
              <a:r>
                <a:rPr lang="zh-CN" altLang="en-US" sz="3200" b="1" dirty="0" smtClean="0">
                  <a:solidFill>
                    <a:schemeClr val="accent1"/>
                  </a:solidFill>
                </a:rPr>
                <a:t>交强险条款</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75777" name="Rectangle 1"/>
          <p:cNvSpPr>
            <a:spLocks noChangeArrowheads="1"/>
          </p:cNvSpPr>
          <p:nvPr/>
        </p:nvSpPr>
        <p:spPr bwMode="auto">
          <a:xfrm>
            <a:off x="1010232" y="1507760"/>
            <a:ext cx="9314480" cy="1585049"/>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3.1.2  </a:t>
            </a:r>
            <a:r>
              <a:rPr lang="zh-CN" altLang="en-US" sz="3000" b="1" dirty="0" smtClean="0"/>
              <a:t>定义</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9" name="椭圆 9"/>
          <p:cNvSpPr/>
          <p:nvPr/>
        </p:nvSpPr>
        <p:spPr>
          <a:xfrm>
            <a:off x="3873334" y="2180969"/>
            <a:ext cx="2462756" cy="3238261"/>
          </a:xfrm>
          <a:custGeom>
            <a:avLst/>
            <a:gdLst/>
            <a:ahLst/>
            <a:cxnLst/>
            <a:rect l="l" t="t" r="r" b="b"/>
            <a:pathLst>
              <a:path w="2546498" h="4464496">
                <a:moveTo>
                  <a:pt x="314250" y="0"/>
                </a:moveTo>
                <a:cubicBezTo>
                  <a:pt x="1547087" y="0"/>
                  <a:pt x="2546498" y="999411"/>
                  <a:pt x="2546498" y="2232248"/>
                </a:cubicBezTo>
                <a:cubicBezTo>
                  <a:pt x="2546498" y="3465085"/>
                  <a:pt x="1547087" y="4464496"/>
                  <a:pt x="314250" y="4464496"/>
                </a:cubicBezTo>
                <a:cubicBezTo>
                  <a:pt x="207458" y="4464496"/>
                  <a:pt x="102417" y="4456997"/>
                  <a:pt x="0" y="4439844"/>
                </a:cubicBezTo>
                <a:cubicBezTo>
                  <a:pt x="1178157" y="4381404"/>
                  <a:pt x="2114450" y="3406816"/>
                  <a:pt x="2114450" y="2213544"/>
                </a:cubicBezTo>
                <a:cubicBezTo>
                  <a:pt x="2114450" y="1087499"/>
                  <a:pt x="1280684" y="156192"/>
                  <a:pt x="196452" y="5948"/>
                </a:cubicBezTo>
                <a:cubicBezTo>
                  <a:pt x="235360" y="1029"/>
                  <a:pt x="274685" y="0"/>
                  <a:pt x="314250" y="0"/>
                </a:cubicBezTo>
                <a:close/>
              </a:path>
            </a:pathLst>
          </a:custGeom>
          <a:solidFill>
            <a:srgbClr val="A1A1A1">
              <a:lumMod val="95000"/>
              <a:lumOff val="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964" b="0" i="0" u="none" strike="noStrike" kern="0" cap="none" spc="0" normalizeH="0" baseline="0" noProof="0">
              <a:ln>
                <a:noFill/>
              </a:ln>
              <a:solidFill>
                <a:sysClr val="window" lastClr="FFFFFF"/>
              </a:solidFill>
              <a:effectLst/>
              <a:uLnTx/>
              <a:uFillTx/>
              <a:latin typeface="Gill Sans"/>
              <a:ea typeface="ＭＳ Ｐゴシック"/>
            </a:endParaRPr>
          </a:p>
        </p:txBody>
      </p:sp>
      <p:sp>
        <p:nvSpPr>
          <p:cNvPr id="10" name="TextBox 9"/>
          <p:cNvSpPr txBox="1"/>
          <p:nvPr/>
        </p:nvSpPr>
        <p:spPr>
          <a:xfrm>
            <a:off x="6227798" y="1857599"/>
            <a:ext cx="3258308" cy="430887"/>
          </a:xfrm>
          <a:prstGeom prst="rect">
            <a:avLst/>
          </a:prstGeom>
          <a:noFill/>
        </p:spPr>
        <p:txBody>
          <a:bodyPr wrap="square" rtlCol="0">
            <a:spAutoFit/>
          </a:bodyPr>
          <a:lstStyle/>
          <a:p>
            <a:pPr marL="0" marR="0" lvl="0" indent="0" defTabSz="685663" eaLnBrk="1" fontAlgn="auto" latinLnBrk="0" hangingPunct="1">
              <a:lnSpc>
                <a:spcPct val="100000"/>
              </a:lnSpc>
              <a:spcBef>
                <a:spcPct val="20000"/>
              </a:spcBef>
              <a:spcAft>
                <a:spcPts val="0"/>
              </a:spcAft>
              <a:buClrTx/>
              <a:buSzTx/>
              <a:buFontTx/>
              <a:buNone/>
              <a:tabLst/>
              <a:defRPr/>
            </a:pPr>
            <a:r>
              <a:rPr kumimoji="0" lang="zh-CN" altLang="en-US" sz="2200" b="1" i="0" u="none" strike="noStrike" kern="0" cap="none" spc="0" normalizeH="0" baseline="0" noProof="0" dirty="0" smtClean="0">
                <a:ln>
                  <a:noFill/>
                </a:ln>
                <a:effectLst/>
                <a:uLnTx/>
                <a:uFillTx/>
                <a:latin typeface="+mn-ea"/>
                <a:cs typeface="Raleway"/>
              </a:rPr>
              <a:t>被保险人</a:t>
            </a:r>
            <a:endParaRPr kumimoji="0" lang="en-US" altLang="zh-CN" sz="2200" b="1" i="0" u="none" strike="noStrike" kern="0" cap="none" spc="0" normalizeH="0" baseline="0" noProof="0" dirty="0">
              <a:ln>
                <a:noFill/>
              </a:ln>
              <a:effectLst/>
              <a:uLnTx/>
              <a:uFillTx/>
              <a:latin typeface="+mn-ea"/>
              <a:cs typeface="Raleway"/>
            </a:endParaRPr>
          </a:p>
        </p:txBody>
      </p:sp>
      <p:sp>
        <p:nvSpPr>
          <p:cNvPr id="11" name="TextBox 10"/>
          <p:cNvSpPr txBox="1"/>
          <p:nvPr/>
        </p:nvSpPr>
        <p:spPr>
          <a:xfrm>
            <a:off x="6084685" y="5226357"/>
            <a:ext cx="4169196" cy="430887"/>
          </a:xfrm>
          <a:prstGeom prst="rect">
            <a:avLst/>
          </a:prstGeom>
          <a:noFill/>
        </p:spPr>
        <p:txBody>
          <a:bodyPr wrap="square" rtlCol="0">
            <a:spAutoFit/>
          </a:bodyPr>
          <a:lstStyle/>
          <a:p>
            <a:pPr marL="0" marR="0" lvl="0" indent="0" defTabSz="685663" eaLnBrk="1" fontAlgn="auto" latinLnBrk="0" hangingPunct="1">
              <a:lnSpc>
                <a:spcPct val="100000"/>
              </a:lnSpc>
              <a:spcBef>
                <a:spcPct val="20000"/>
              </a:spcBef>
              <a:spcAft>
                <a:spcPts val="0"/>
              </a:spcAft>
              <a:buClrTx/>
              <a:buSzTx/>
              <a:buFontTx/>
              <a:buNone/>
              <a:tabLst/>
              <a:defRPr/>
            </a:pPr>
            <a:r>
              <a:rPr kumimoji="0" lang="zh-CN" altLang="en-US" sz="2200" b="1" i="0" u="none" strike="noStrike" kern="0" cap="none" spc="0" normalizeH="0" baseline="0" noProof="0" dirty="0" smtClean="0">
                <a:ln>
                  <a:noFill/>
                </a:ln>
                <a:effectLst/>
                <a:uLnTx/>
                <a:uFillTx/>
                <a:latin typeface="+mn-ea"/>
                <a:cs typeface="Raleway"/>
              </a:rPr>
              <a:t>抢救费用</a:t>
            </a:r>
            <a:endParaRPr kumimoji="0" lang="en-US" altLang="zh-CN" sz="2200" b="1" i="0" u="none" strike="noStrike" kern="0" cap="none" spc="0" normalizeH="0" baseline="0" noProof="0" dirty="0">
              <a:ln>
                <a:noFill/>
              </a:ln>
              <a:effectLst/>
              <a:uLnTx/>
              <a:uFillTx/>
              <a:latin typeface="+mn-ea"/>
              <a:cs typeface="Raleway"/>
            </a:endParaRPr>
          </a:p>
        </p:txBody>
      </p:sp>
      <p:sp>
        <p:nvSpPr>
          <p:cNvPr id="12" name="椭圆 11"/>
          <p:cNvSpPr/>
          <p:nvPr/>
        </p:nvSpPr>
        <p:spPr>
          <a:xfrm>
            <a:off x="4964584" y="1876220"/>
            <a:ext cx="888917" cy="666688"/>
          </a:xfrm>
          <a:prstGeom prst="ellipse">
            <a:avLst/>
          </a:prstGeom>
          <a:gradFill flip="none" rotWithShape="1">
            <a:gsLst>
              <a:gs pos="0">
                <a:sysClr val="window" lastClr="FFFFFF">
                  <a:lumMod val="75000"/>
                </a:sysClr>
              </a:gs>
              <a:gs pos="50000">
                <a:sysClr val="window" lastClr="FFFFFF">
                  <a:lumMod val="95000"/>
                </a:sysClr>
              </a:gs>
              <a:gs pos="100000">
                <a:sysClr val="window" lastClr="FFFFFF">
                  <a:shade val="100000"/>
                  <a:satMod val="115000"/>
                </a:sysClr>
              </a:gs>
            </a:gsLst>
            <a:lin ang="8100000" scaled="1"/>
            <a:tileRect/>
          </a:gradFill>
          <a:ln w="25400" cap="flat" cmpd="sng" algn="ctr">
            <a:solidFill>
              <a:sysClr val="window" lastClr="FFFFFF"/>
            </a:solidFill>
            <a:prstDash val="solid"/>
          </a:ln>
          <a:effectLst>
            <a:outerShdw blurRad="215900" dist="177800" dir="7200000" sx="102000" sy="102000" algn="tl" rotWithShape="0">
              <a:srgbClr val="A1A1A1">
                <a:lumMod val="95000"/>
                <a:lumOff val="5000"/>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964" b="1" i="0" u="none" strike="noStrike" kern="0" cap="none" spc="0" normalizeH="0" baseline="0" noProof="0">
              <a:ln>
                <a:noFill/>
              </a:ln>
              <a:effectLst/>
              <a:uLnTx/>
              <a:uFillTx/>
              <a:latin typeface="+mn-ea"/>
            </a:endParaRPr>
          </a:p>
        </p:txBody>
      </p:sp>
      <p:sp>
        <p:nvSpPr>
          <p:cNvPr id="13" name="椭圆 12"/>
          <p:cNvSpPr/>
          <p:nvPr/>
        </p:nvSpPr>
        <p:spPr>
          <a:xfrm>
            <a:off x="5830175" y="2645291"/>
            <a:ext cx="888917" cy="666688"/>
          </a:xfrm>
          <a:prstGeom prst="ellipse">
            <a:avLst/>
          </a:prstGeom>
          <a:gradFill flip="none" rotWithShape="1">
            <a:gsLst>
              <a:gs pos="0">
                <a:sysClr val="window" lastClr="FFFFFF">
                  <a:lumMod val="75000"/>
                </a:sysClr>
              </a:gs>
              <a:gs pos="50000">
                <a:sysClr val="window" lastClr="FFFFFF">
                  <a:lumMod val="95000"/>
                </a:sysClr>
              </a:gs>
              <a:gs pos="100000">
                <a:sysClr val="window" lastClr="FFFFFF">
                  <a:shade val="100000"/>
                  <a:satMod val="115000"/>
                </a:sysClr>
              </a:gs>
            </a:gsLst>
            <a:lin ang="8100000" scaled="1"/>
            <a:tileRect/>
          </a:gradFill>
          <a:ln w="25400" cap="flat" cmpd="sng" algn="ctr">
            <a:solidFill>
              <a:sysClr val="window" lastClr="FFFFFF"/>
            </a:solidFill>
            <a:prstDash val="solid"/>
          </a:ln>
          <a:effectLst>
            <a:outerShdw blurRad="215900" dist="177800" dir="7200000" sx="102000" sy="102000" algn="tl" rotWithShape="0">
              <a:srgbClr val="A1A1A1">
                <a:lumMod val="95000"/>
                <a:lumOff val="5000"/>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964" b="1" i="0" u="none" strike="noStrike" kern="0" cap="none" spc="0" normalizeH="0" baseline="0" noProof="0">
              <a:ln>
                <a:noFill/>
              </a:ln>
              <a:effectLst/>
              <a:uLnTx/>
              <a:uFillTx/>
              <a:latin typeface="+mn-ea"/>
            </a:endParaRPr>
          </a:p>
        </p:txBody>
      </p:sp>
      <p:sp>
        <p:nvSpPr>
          <p:cNvPr id="14" name="椭圆 13"/>
          <p:cNvSpPr/>
          <p:nvPr/>
        </p:nvSpPr>
        <p:spPr>
          <a:xfrm>
            <a:off x="6223883" y="3454856"/>
            <a:ext cx="888917" cy="666688"/>
          </a:xfrm>
          <a:prstGeom prst="ellipse">
            <a:avLst/>
          </a:prstGeom>
          <a:gradFill flip="none" rotWithShape="1">
            <a:gsLst>
              <a:gs pos="0">
                <a:sysClr val="window" lastClr="FFFFFF">
                  <a:lumMod val="75000"/>
                </a:sysClr>
              </a:gs>
              <a:gs pos="50000">
                <a:sysClr val="window" lastClr="FFFFFF">
                  <a:lumMod val="95000"/>
                </a:sysClr>
              </a:gs>
              <a:gs pos="100000">
                <a:sysClr val="window" lastClr="FFFFFF">
                  <a:shade val="100000"/>
                  <a:satMod val="115000"/>
                </a:sysClr>
              </a:gs>
            </a:gsLst>
            <a:lin ang="8100000" scaled="1"/>
            <a:tileRect/>
          </a:gradFill>
          <a:ln w="25400" cap="flat" cmpd="sng" algn="ctr">
            <a:solidFill>
              <a:sysClr val="window" lastClr="FFFFFF"/>
            </a:solidFill>
            <a:prstDash val="solid"/>
          </a:ln>
          <a:effectLst>
            <a:outerShdw blurRad="215900" dist="177800" dir="7200000" sx="102000" sy="102000" algn="tl" rotWithShape="0">
              <a:srgbClr val="A1A1A1">
                <a:lumMod val="95000"/>
                <a:lumOff val="5000"/>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964" b="1" i="0" u="none" strike="noStrike" kern="0" cap="none" spc="0" normalizeH="0" baseline="0" noProof="0">
              <a:ln>
                <a:noFill/>
              </a:ln>
              <a:effectLst/>
              <a:uLnTx/>
              <a:uFillTx/>
              <a:latin typeface="+mn-ea"/>
            </a:endParaRPr>
          </a:p>
        </p:txBody>
      </p:sp>
      <p:sp>
        <p:nvSpPr>
          <p:cNvPr id="15" name="椭圆 14"/>
          <p:cNvSpPr/>
          <p:nvPr/>
        </p:nvSpPr>
        <p:spPr>
          <a:xfrm>
            <a:off x="5790048" y="4264422"/>
            <a:ext cx="888917" cy="666688"/>
          </a:xfrm>
          <a:prstGeom prst="ellipse">
            <a:avLst/>
          </a:prstGeom>
          <a:gradFill flip="none" rotWithShape="1">
            <a:gsLst>
              <a:gs pos="0">
                <a:sysClr val="window" lastClr="FFFFFF">
                  <a:lumMod val="75000"/>
                </a:sysClr>
              </a:gs>
              <a:gs pos="50000">
                <a:sysClr val="window" lastClr="FFFFFF">
                  <a:lumMod val="95000"/>
                </a:sysClr>
              </a:gs>
              <a:gs pos="100000">
                <a:sysClr val="window" lastClr="FFFFFF">
                  <a:shade val="100000"/>
                  <a:satMod val="115000"/>
                </a:sysClr>
              </a:gs>
            </a:gsLst>
            <a:lin ang="8100000" scaled="1"/>
            <a:tileRect/>
          </a:gradFill>
          <a:ln w="25400" cap="flat" cmpd="sng" algn="ctr">
            <a:solidFill>
              <a:sysClr val="window" lastClr="FFFFFF"/>
            </a:solidFill>
            <a:prstDash val="solid"/>
          </a:ln>
          <a:effectLst>
            <a:outerShdw blurRad="215900" dist="177800" dir="7200000" sx="102000" sy="102000" algn="tl" rotWithShape="0">
              <a:srgbClr val="A1A1A1">
                <a:lumMod val="95000"/>
                <a:lumOff val="5000"/>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964" b="1" i="0" u="none" strike="noStrike" kern="0" cap="none" spc="0" normalizeH="0" baseline="0" noProof="0">
              <a:ln>
                <a:noFill/>
              </a:ln>
              <a:effectLst/>
              <a:uLnTx/>
              <a:uFillTx/>
              <a:latin typeface="+mn-ea"/>
            </a:endParaRPr>
          </a:p>
        </p:txBody>
      </p:sp>
      <p:sp>
        <p:nvSpPr>
          <p:cNvPr id="16" name="椭圆 15"/>
          <p:cNvSpPr/>
          <p:nvPr/>
        </p:nvSpPr>
        <p:spPr>
          <a:xfrm>
            <a:off x="4851951" y="5050192"/>
            <a:ext cx="888917" cy="666688"/>
          </a:xfrm>
          <a:prstGeom prst="ellipse">
            <a:avLst/>
          </a:prstGeom>
          <a:gradFill flip="none" rotWithShape="1">
            <a:gsLst>
              <a:gs pos="0">
                <a:sysClr val="window" lastClr="FFFFFF">
                  <a:lumMod val="75000"/>
                </a:sysClr>
              </a:gs>
              <a:gs pos="50000">
                <a:sysClr val="window" lastClr="FFFFFF">
                  <a:lumMod val="95000"/>
                </a:sysClr>
              </a:gs>
              <a:gs pos="100000">
                <a:sysClr val="window" lastClr="FFFFFF">
                  <a:shade val="100000"/>
                  <a:satMod val="115000"/>
                </a:sysClr>
              </a:gs>
            </a:gsLst>
            <a:lin ang="8100000" scaled="1"/>
            <a:tileRect/>
          </a:gradFill>
          <a:ln w="25400" cap="flat" cmpd="sng" algn="ctr">
            <a:solidFill>
              <a:sysClr val="window" lastClr="FFFFFF"/>
            </a:solidFill>
            <a:prstDash val="solid"/>
          </a:ln>
          <a:effectLst>
            <a:outerShdw blurRad="215900" dist="177800" dir="7200000" sx="102000" sy="102000" algn="tl" rotWithShape="0">
              <a:srgbClr val="A1A1A1">
                <a:lumMod val="95000"/>
                <a:lumOff val="5000"/>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964" b="0" i="0" u="none" strike="noStrike" kern="0" cap="none" spc="0" normalizeH="0" baseline="0" noProof="0">
              <a:ln>
                <a:noFill/>
              </a:ln>
              <a:solidFill>
                <a:sysClr val="window" lastClr="FFFFFF"/>
              </a:solidFill>
              <a:effectLst/>
              <a:uLnTx/>
              <a:uFillTx/>
              <a:latin typeface="Gill Sans"/>
              <a:ea typeface="ＭＳ Ｐゴシック"/>
            </a:endParaRPr>
          </a:p>
        </p:txBody>
      </p:sp>
      <p:sp>
        <p:nvSpPr>
          <p:cNvPr id="18" name="椭圆 17"/>
          <p:cNvSpPr/>
          <p:nvPr/>
        </p:nvSpPr>
        <p:spPr>
          <a:xfrm>
            <a:off x="1230927" y="2893377"/>
            <a:ext cx="2314415" cy="1735811"/>
          </a:xfrm>
          <a:prstGeom prst="ellipse">
            <a:avLst/>
          </a:prstGeom>
          <a:gradFill flip="none" rotWithShape="1">
            <a:gsLst>
              <a:gs pos="0">
                <a:sysClr val="window" lastClr="FFFFFF">
                  <a:lumMod val="75000"/>
                </a:sysClr>
              </a:gs>
              <a:gs pos="50000">
                <a:sysClr val="window" lastClr="FFFFFF">
                  <a:lumMod val="95000"/>
                </a:sysClr>
              </a:gs>
              <a:gs pos="100000">
                <a:sysClr val="window" lastClr="FFFFFF">
                  <a:shade val="100000"/>
                  <a:satMod val="115000"/>
                </a:sysClr>
              </a:gs>
            </a:gsLst>
            <a:lin ang="8100000" scaled="1"/>
            <a:tileRect/>
          </a:gradFill>
          <a:ln w="25400" cap="flat" cmpd="sng" algn="ctr">
            <a:solidFill>
              <a:sysClr val="window" lastClr="FFFFFF"/>
            </a:solidFill>
            <a:prstDash val="solid"/>
          </a:ln>
          <a:effectLst>
            <a:outerShdw blurRad="215900" dist="177800" dir="7200000" sx="102000" sy="102000" algn="tl" rotWithShape="0">
              <a:srgbClr val="A1A1A1">
                <a:lumMod val="95000"/>
                <a:lumOff val="5000"/>
                <a:alpha val="5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964" b="0" i="0" u="none" strike="noStrike" kern="0" cap="none" spc="0" normalizeH="0" baseline="0" noProof="0">
              <a:ln>
                <a:noFill/>
              </a:ln>
              <a:solidFill>
                <a:sysClr val="window" lastClr="FFFFFF"/>
              </a:solidFill>
              <a:effectLst/>
              <a:uLnTx/>
              <a:uFillTx/>
              <a:latin typeface="Gill Sans"/>
              <a:ea typeface="ＭＳ Ｐゴシック"/>
            </a:endParaRPr>
          </a:p>
        </p:txBody>
      </p:sp>
      <p:sp>
        <p:nvSpPr>
          <p:cNvPr id="19" name="TextBox 18"/>
          <p:cNvSpPr txBox="1"/>
          <p:nvPr/>
        </p:nvSpPr>
        <p:spPr>
          <a:xfrm>
            <a:off x="5115724" y="1988099"/>
            <a:ext cx="344966" cy="4770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500" b="1" i="1" u="none" strike="noStrike" kern="0" cap="none" spc="0" normalizeH="0" baseline="0" noProof="0" dirty="0" smtClean="0">
                <a:ln>
                  <a:noFill/>
                </a:ln>
                <a:effectLst/>
                <a:uLnTx/>
                <a:uFillTx/>
                <a:latin typeface="+mn-ea"/>
              </a:rPr>
              <a:t>1</a:t>
            </a:r>
            <a:endParaRPr kumimoji="0" lang="zh-CN" altLang="en-US" sz="2500" b="1" i="1" u="none" strike="noStrike" kern="0" cap="none" spc="0" normalizeH="0" baseline="0" noProof="0" dirty="0">
              <a:ln>
                <a:noFill/>
              </a:ln>
              <a:effectLst/>
              <a:uLnTx/>
              <a:uFillTx/>
              <a:latin typeface="+mn-ea"/>
            </a:endParaRPr>
          </a:p>
        </p:txBody>
      </p:sp>
      <p:sp>
        <p:nvSpPr>
          <p:cNvPr id="20" name="TextBox 19"/>
          <p:cNvSpPr txBox="1"/>
          <p:nvPr/>
        </p:nvSpPr>
        <p:spPr>
          <a:xfrm>
            <a:off x="5957804" y="2751222"/>
            <a:ext cx="344966" cy="4770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500" b="1" i="1" u="none" strike="noStrike" kern="0" cap="none" spc="0" normalizeH="0" baseline="0" noProof="0" dirty="0" smtClean="0">
                <a:ln>
                  <a:noFill/>
                </a:ln>
                <a:effectLst/>
                <a:uLnTx/>
                <a:uFillTx/>
                <a:latin typeface="+mn-ea"/>
              </a:rPr>
              <a:t>2</a:t>
            </a:r>
            <a:endParaRPr kumimoji="0" lang="zh-CN" altLang="en-US" sz="2500" b="1" i="1" u="none" strike="noStrike" kern="0" cap="none" spc="0" normalizeH="0" baseline="0" noProof="0" dirty="0">
              <a:ln>
                <a:noFill/>
              </a:ln>
              <a:effectLst/>
              <a:uLnTx/>
              <a:uFillTx/>
              <a:latin typeface="+mn-ea"/>
            </a:endParaRPr>
          </a:p>
        </p:txBody>
      </p:sp>
      <p:sp>
        <p:nvSpPr>
          <p:cNvPr id="21" name="TextBox 20"/>
          <p:cNvSpPr txBox="1"/>
          <p:nvPr/>
        </p:nvSpPr>
        <p:spPr>
          <a:xfrm>
            <a:off x="6386779" y="3554838"/>
            <a:ext cx="357790" cy="4770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500" b="1" i="1" u="none" strike="noStrike" kern="0" cap="none" spc="0" normalizeH="0" baseline="0" noProof="0" dirty="0" smtClean="0">
                <a:ln>
                  <a:noFill/>
                </a:ln>
                <a:effectLst/>
                <a:uLnTx/>
                <a:uFillTx/>
                <a:latin typeface="+mn-ea"/>
              </a:rPr>
              <a:t>3</a:t>
            </a:r>
            <a:endParaRPr kumimoji="0" lang="zh-CN" altLang="en-US" sz="2500" b="1" i="1" u="none" strike="noStrike" kern="0" cap="none" spc="0" normalizeH="0" baseline="0" noProof="0" dirty="0">
              <a:ln>
                <a:noFill/>
              </a:ln>
              <a:effectLst/>
              <a:uLnTx/>
              <a:uFillTx/>
              <a:latin typeface="+mn-ea"/>
            </a:endParaRPr>
          </a:p>
        </p:txBody>
      </p:sp>
      <p:sp>
        <p:nvSpPr>
          <p:cNvPr id="22" name="TextBox 21"/>
          <p:cNvSpPr txBox="1"/>
          <p:nvPr/>
        </p:nvSpPr>
        <p:spPr>
          <a:xfrm>
            <a:off x="5920886" y="4358455"/>
            <a:ext cx="344966" cy="4770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500" b="1" i="1" u="none" strike="noStrike" kern="0" cap="none" spc="0" normalizeH="0" baseline="0" noProof="0" dirty="0" smtClean="0">
                <a:ln>
                  <a:noFill/>
                </a:ln>
                <a:effectLst/>
                <a:uLnTx/>
                <a:uFillTx/>
                <a:latin typeface="+mn-ea"/>
              </a:rPr>
              <a:t>4</a:t>
            </a:r>
            <a:endParaRPr kumimoji="0" lang="zh-CN" altLang="en-US" sz="2500" b="1" i="1" u="none" strike="noStrike" kern="0" cap="none" spc="0" normalizeH="0" baseline="0" noProof="0" dirty="0">
              <a:ln>
                <a:noFill/>
              </a:ln>
              <a:effectLst/>
              <a:uLnTx/>
              <a:uFillTx/>
              <a:latin typeface="+mn-ea"/>
            </a:endParaRPr>
          </a:p>
        </p:txBody>
      </p:sp>
      <p:sp>
        <p:nvSpPr>
          <p:cNvPr id="24" name="TextBox 23"/>
          <p:cNvSpPr txBox="1"/>
          <p:nvPr/>
        </p:nvSpPr>
        <p:spPr>
          <a:xfrm>
            <a:off x="4997100" y="5138276"/>
            <a:ext cx="357790" cy="47705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500" b="1" i="1" u="none" strike="noStrike" kern="0" cap="none" spc="0" normalizeH="0" baseline="0" noProof="0" dirty="0" smtClean="0">
                <a:ln>
                  <a:noFill/>
                </a:ln>
                <a:effectLst/>
                <a:uLnTx/>
                <a:uFillTx/>
                <a:latin typeface="+mn-ea"/>
              </a:rPr>
              <a:t>5</a:t>
            </a:r>
            <a:endParaRPr kumimoji="0" lang="zh-CN" altLang="en-US" sz="2500" b="1" i="1" u="none" strike="noStrike" kern="0" cap="none" spc="0" normalizeH="0" baseline="0" noProof="0" dirty="0">
              <a:ln>
                <a:noFill/>
              </a:ln>
              <a:effectLst/>
              <a:uLnTx/>
              <a:uFillTx/>
              <a:latin typeface="+mn-ea"/>
            </a:endParaRPr>
          </a:p>
        </p:txBody>
      </p:sp>
      <p:sp>
        <p:nvSpPr>
          <p:cNvPr id="26" name="矩形 25"/>
          <p:cNvSpPr/>
          <p:nvPr/>
        </p:nvSpPr>
        <p:spPr>
          <a:xfrm>
            <a:off x="1843053" y="3529854"/>
            <a:ext cx="1005403" cy="584775"/>
          </a:xfrm>
          <a:prstGeom prst="rect">
            <a:avLst/>
          </a:prstGeom>
        </p:spPr>
        <p:txBody>
          <a:bodyPr wrap="none">
            <a:spAutoFit/>
          </a:bodyPr>
          <a:lstStyle/>
          <a:p>
            <a:r>
              <a:rPr lang="zh-CN" altLang="en-US" sz="3200" b="1" dirty="0" smtClean="0">
                <a:solidFill>
                  <a:schemeClr val="bg2"/>
                </a:solidFill>
                <a:latin typeface="微软雅黑" pitchFamily="34" charset="-122"/>
                <a:ea typeface="微软雅黑" pitchFamily="34" charset="-122"/>
              </a:rPr>
              <a:t>定义</a:t>
            </a:r>
            <a:endParaRPr lang="en-US" altLang="zh-CN" sz="3200" b="1" dirty="0">
              <a:solidFill>
                <a:schemeClr val="bg2"/>
              </a:solidFill>
              <a:latin typeface="微软雅黑" pitchFamily="34" charset="-122"/>
              <a:ea typeface="微软雅黑" pitchFamily="34" charset="-122"/>
            </a:endParaRPr>
          </a:p>
        </p:txBody>
      </p:sp>
      <p:sp>
        <p:nvSpPr>
          <p:cNvPr id="27" name="TextBox 26"/>
          <p:cNvSpPr txBox="1"/>
          <p:nvPr/>
        </p:nvSpPr>
        <p:spPr>
          <a:xfrm>
            <a:off x="7005038" y="2711039"/>
            <a:ext cx="3258308" cy="430887"/>
          </a:xfrm>
          <a:prstGeom prst="rect">
            <a:avLst/>
          </a:prstGeom>
          <a:noFill/>
        </p:spPr>
        <p:txBody>
          <a:bodyPr wrap="square" rtlCol="0">
            <a:spAutoFit/>
          </a:bodyPr>
          <a:lstStyle/>
          <a:p>
            <a:pPr marL="0" marR="0" lvl="0" indent="0" defTabSz="685663" eaLnBrk="1" fontAlgn="auto" latinLnBrk="0" hangingPunct="1">
              <a:lnSpc>
                <a:spcPct val="100000"/>
              </a:lnSpc>
              <a:spcBef>
                <a:spcPct val="20000"/>
              </a:spcBef>
              <a:spcAft>
                <a:spcPts val="0"/>
              </a:spcAft>
              <a:buClrTx/>
              <a:buSzTx/>
              <a:buFontTx/>
              <a:buNone/>
              <a:tabLst/>
              <a:defRPr/>
            </a:pPr>
            <a:r>
              <a:rPr lang="zh-CN" altLang="en-US" sz="2200" b="1" kern="0" dirty="0" smtClean="0">
                <a:latin typeface="+mn-ea"/>
                <a:cs typeface="Raleway"/>
              </a:rPr>
              <a:t>投保</a:t>
            </a:r>
            <a:r>
              <a:rPr kumimoji="0" lang="zh-CN" altLang="en-US" sz="2200" b="1" i="0" u="none" strike="noStrike" kern="0" cap="none" spc="0" normalizeH="0" baseline="0" noProof="0" dirty="0" smtClean="0">
                <a:ln>
                  <a:noFill/>
                </a:ln>
                <a:effectLst/>
                <a:uLnTx/>
                <a:uFillTx/>
                <a:latin typeface="+mn-ea"/>
                <a:cs typeface="Raleway"/>
              </a:rPr>
              <a:t>人</a:t>
            </a:r>
            <a:endParaRPr kumimoji="0" lang="en-US" altLang="zh-CN" sz="2200" b="1" i="0" u="none" strike="noStrike" kern="0" cap="none" spc="0" normalizeH="0" baseline="0" noProof="0" dirty="0">
              <a:ln>
                <a:noFill/>
              </a:ln>
              <a:effectLst/>
              <a:uLnTx/>
              <a:uFillTx/>
              <a:latin typeface="+mn-ea"/>
              <a:cs typeface="Raleway"/>
            </a:endParaRPr>
          </a:p>
        </p:txBody>
      </p:sp>
      <p:sp>
        <p:nvSpPr>
          <p:cNvPr id="28" name="TextBox 27"/>
          <p:cNvSpPr txBox="1"/>
          <p:nvPr/>
        </p:nvSpPr>
        <p:spPr>
          <a:xfrm>
            <a:off x="7370798" y="3518759"/>
            <a:ext cx="3258308" cy="430887"/>
          </a:xfrm>
          <a:prstGeom prst="rect">
            <a:avLst/>
          </a:prstGeom>
          <a:noFill/>
        </p:spPr>
        <p:txBody>
          <a:bodyPr wrap="square" rtlCol="0">
            <a:spAutoFit/>
          </a:bodyPr>
          <a:lstStyle/>
          <a:p>
            <a:pPr marL="0" marR="0" lvl="0" indent="0" defTabSz="685663" eaLnBrk="1" fontAlgn="auto" latinLnBrk="0" hangingPunct="1">
              <a:lnSpc>
                <a:spcPct val="100000"/>
              </a:lnSpc>
              <a:spcBef>
                <a:spcPct val="20000"/>
              </a:spcBef>
              <a:spcAft>
                <a:spcPts val="0"/>
              </a:spcAft>
              <a:buClrTx/>
              <a:buSzTx/>
              <a:buFontTx/>
              <a:buNone/>
              <a:tabLst/>
              <a:defRPr/>
            </a:pPr>
            <a:r>
              <a:rPr kumimoji="0" lang="zh-CN" altLang="en-US" sz="2200" b="1" i="0" u="none" strike="noStrike" kern="0" cap="none" spc="0" normalizeH="0" baseline="0" noProof="0" dirty="0" smtClean="0">
                <a:ln>
                  <a:noFill/>
                </a:ln>
                <a:effectLst/>
                <a:uLnTx/>
                <a:uFillTx/>
                <a:latin typeface="+mn-ea"/>
                <a:cs typeface="Raleway"/>
              </a:rPr>
              <a:t>受害人</a:t>
            </a:r>
            <a:endParaRPr kumimoji="0" lang="en-US" altLang="zh-CN" sz="2200" b="1" i="0" u="none" strike="noStrike" kern="0" cap="none" spc="0" normalizeH="0" baseline="0" noProof="0" dirty="0">
              <a:ln>
                <a:noFill/>
              </a:ln>
              <a:effectLst/>
              <a:uLnTx/>
              <a:uFillTx/>
              <a:latin typeface="+mn-ea"/>
              <a:cs typeface="Raleway"/>
            </a:endParaRPr>
          </a:p>
        </p:txBody>
      </p:sp>
      <p:sp>
        <p:nvSpPr>
          <p:cNvPr id="29" name="TextBox 28"/>
          <p:cNvSpPr txBox="1"/>
          <p:nvPr/>
        </p:nvSpPr>
        <p:spPr>
          <a:xfrm>
            <a:off x="7005038" y="4372199"/>
            <a:ext cx="3258308" cy="430887"/>
          </a:xfrm>
          <a:prstGeom prst="rect">
            <a:avLst/>
          </a:prstGeom>
          <a:noFill/>
        </p:spPr>
        <p:txBody>
          <a:bodyPr wrap="square" rtlCol="0">
            <a:spAutoFit/>
          </a:bodyPr>
          <a:lstStyle/>
          <a:p>
            <a:pPr marL="0" marR="0" lvl="0" indent="0" defTabSz="685663" eaLnBrk="1" fontAlgn="auto" latinLnBrk="0" hangingPunct="1">
              <a:lnSpc>
                <a:spcPct val="100000"/>
              </a:lnSpc>
              <a:spcBef>
                <a:spcPct val="20000"/>
              </a:spcBef>
              <a:spcAft>
                <a:spcPts val="0"/>
              </a:spcAft>
              <a:buClrTx/>
              <a:buSzTx/>
              <a:buFontTx/>
              <a:buNone/>
              <a:tabLst/>
              <a:defRPr/>
            </a:pPr>
            <a:r>
              <a:rPr kumimoji="0" lang="zh-CN" altLang="en-US" sz="2200" b="1" i="0" u="none" strike="noStrike" kern="0" cap="none" spc="0" normalizeH="0" baseline="0" noProof="0" dirty="0" smtClean="0">
                <a:ln>
                  <a:noFill/>
                </a:ln>
                <a:effectLst/>
                <a:uLnTx/>
                <a:uFillTx/>
                <a:latin typeface="+mn-ea"/>
                <a:cs typeface="Raleway"/>
              </a:rPr>
              <a:t>责任限额</a:t>
            </a:r>
            <a:endParaRPr kumimoji="0" lang="en-US" altLang="zh-CN" sz="2200" b="1" i="0" u="none" strike="noStrike" kern="0" cap="none" spc="0" normalizeH="0" baseline="0" noProof="0" dirty="0">
              <a:ln>
                <a:noFill/>
              </a:ln>
              <a:effectLst/>
              <a:uLnTx/>
              <a:uFillTx/>
              <a:latin typeface="+mn-ea"/>
              <a:cs typeface="Raleway"/>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75777"/>
                                        </p:tgtEl>
                                        <p:attrNameLst>
                                          <p:attrName>style.visibility</p:attrName>
                                        </p:attrNameLst>
                                      </p:cBhvr>
                                      <p:to>
                                        <p:strVal val="visible"/>
                                      </p:to>
                                    </p:set>
                                    <p:animEffect transition="in" filter="diamond(in)">
                                      <p:cBhvr>
                                        <p:cTn id="21" dur="2000"/>
                                        <p:tgtEl>
                                          <p:spTgt spid="75777"/>
                                        </p:tgtEl>
                                      </p:cBhvr>
                                    </p:animEffect>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p:tgtEl>
                                          <p:spTgt spid="18"/>
                                        </p:tgtEl>
                                        <p:attrNameLst>
                                          <p:attrName>ppt_x</p:attrName>
                                        </p:attrNameLst>
                                      </p:cBhvr>
                                      <p:tavLst>
                                        <p:tav tm="0">
                                          <p:val>
                                            <p:strVal val="#ppt_x-#ppt_w*1.125000"/>
                                          </p:val>
                                        </p:tav>
                                        <p:tav tm="100000">
                                          <p:val>
                                            <p:strVal val="#ppt_x"/>
                                          </p:val>
                                        </p:tav>
                                      </p:tavLst>
                                    </p:anim>
                                    <p:animEffect transition="in" filter="wipe(right)">
                                      <p:cBhvr>
                                        <p:cTn id="26" dur="500"/>
                                        <p:tgtEl>
                                          <p:spTgt spid="18"/>
                                        </p:tgtEl>
                                      </p:cBhvr>
                                    </p:animEffect>
                                  </p:childTnLst>
                                </p:cTn>
                              </p:par>
                            </p:childTnLst>
                          </p:cTn>
                        </p:par>
                        <p:par>
                          <p:cTn id="27" fill="hold">
                            <p:stCondLst>
                              <p:cond delay="2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26"/>
                                        </p:tgtEl>
                                        <p:attrNameLst>
                                          <p:attrName>style.visibility</p:attrName>
                                        </p:attrNameLst>
                                      </p:cBhvr>
                                      <p:to>
                                        <p:strVal val="visible"/>
                                      </p:to>
                                    </p:set>
                                    <p:anim calcmode="lin" valueType="num">
                                      <p:cBhvr>
                                        <p:cTn id="30"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26"/>
                                        </p:tgtEl>
                                        <p:attrNameLst>
                                          <p:attrName>ppt_y</p:attrName>
                                        </p:attrNameLst>
                                      </p:cBhvr>
                                      <p:tavLst>
                                        <p:tav tm="0">
                                          <p:val>
                                            <p:strVal val="#ppt_y"/>
                                          </p:val>
                                        </p:tav>
                                        <p:tav tm="100000">
                                          <p:val>
                                            <p:strVal val="#ppt_y"/>
                                          </p:val>
                                        </p:tav>
                                      </p:tavLst>
                                    </p:anim>
                                    <p:anim calcmode="lin" valueType="num">
                                      <p:cBhvr>
                                        <p:cTn id="32"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26"/>
                                        </p:tgtEl>
                                      </p:cBhvr>
                                    </p:animEffect>
                                  </p:childTnLst>
                                </p:cTn>
                              </p:par>
                            </p:childTnLst>
                          </p:cTn>
                        </p:par>
                        <p:par>
                          <p:cTn id="35" fill="hold">
                            <p:stCondLst>
                              <p:cond delay="3050"/>
                            </p:stCondLst>
                            <p:childTnLst>
                              <p:par>
                                <p:cTn id="36" presetID="22" presetClass="entr" presetSubtype="4"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ipe(down)">
                                      <p:cBhvr>
                                        <p:cTn id="38" dur="500"/>
                                        <p:tgtEl>
                                          <p:spTgt spid="9"/>
                                        </p:tgtEl>
                                      </p:cBhvr>
                                    </p:animEffect>
                                  </p:childTnLst>
                                </p:cTn>
                              </p:par>
                            </p:childTnLst>
                          </p:cTn>
                        </p:par>
                        <p:par>
                          <p:cTn id="39" fill="hold">
                            <p:stCondLst>
                              <p:cond delay="3550"/>
                            </p:stCondLst>
                            <p:childTnLst>
                              <p:par>
                                <p:cTn id="40" presetID="1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p:tgtEl>
                                          <p:spTgt spid="12"/>
                                        </p:tgtEl>
                                        <p:attrNameLst>
                                          <p:attrName>ppt_x</p:attrName>
                                        </p:attrNameLst>
                                      </p:cBhvr>
                                      <p:tavLst>
                                        <p:tav tm="0">
                                          <p:val>
                                            <p:strVal val="#ppt_x-#ppt_w*1.125000"/>
                                          </p:val>
                                        </p:tav>
                                        <p:tav tm="100000">
                                          <p:val>
                                            <p:strVal val="#ppt_x"/>
                                          </p:val>
                                        </p:tav>
                                      </p:tavLst>
                                    </p:anim>
                                    <p:animEffect transition="in" filter="wipe(right)">
                                      <p:cBhvr>
                                        <p:cTn id="43" dur="500"/>
                                        <p:tgtEl>
                                          <p:spTgt spid="12"/>
                                        </p:tgtEl>
                                      </p:cBhvr>
                                    </p:animEffect>
                                  </p:childTnLst>
                                </p:cTn>
                              </p:par>
                            </p:childTnLst>
                          </p:cTn>
                        </p:par>
                        <p:par>
                          <p:cTn id="44" fill="hold">
                            <p:stCondLst>
                              <p:cond delay="4050"/>
                            </p:stCondLst>
                            <p:childTnLst>
                              <p:par>
                                <p:cTn id="45" presetID="1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p:tgtEl>
                                          <p:spTgt spid="13"/>
                                        </p:tgtEl>
                                        <p:attrNameLst>
                                          <p:attrName>ppt_x</p:attrName>
                                        </p:attrNameLst>
                                      </p:cBhvr>
                                      <p:tavLst>
                                        <p:tav tm="0">
                                          <p:val>
                                            <p:strVal val="#ppt_x-#ppt_w*1.125000"/>
                                          </p:val>
                                        </p:tav>
                                        <p:tav tm="100000">
                                          <p:val>
                                            <p:strVal val="#ppt_x"/>
                                          </p:val>
                                        </p:tav>
                                      </p:tavLst>
                                    </p:anim>
                                    <p:animEffect transition="in" filter="wipe(right)">
                                      <p:cBhvr>
                                        <p:cTn id="48" dur="500"/>
                                        <p:tgtEl>
                                          <p:spTgt spid="13"/>
                                        </p:tgtEl>
                                      </p:cBhvr>
                                    </p:animEffect>
                                  </p:childTnLst>
                                </p:cTn>
                              </p:par>
                            </p:childTnLst>
                          </p:cTn>
                        </p:par>
                        <p:par>
                          <p:cTn id="49" fill="hold">
                            <p:stCondLst>
                              <p:cond delay="4550"/>
                            </p:stCondLst>
                            <p:childTnLst>
                              <p:par>
                                <p:cTn id="50" presetID="12" presetClass="entr" presetSubtype="8"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p:tgtEl>
                                          <p:spTgt spid="14"/>
                                        </p:tgtEl>
                                        <p:attrNameLst>
                                          <p:attrName>ppt_x</p:attrName>
                                        </p:attrNameLst>
                                      </p:cBhvr>
                                      <p:tavLst>
                                        <p:tav tm="0">
                                          <p:val>
                                            <p:strVal val="#ppt_x-#ppt_w*1.125000"/>
                                          </p:val>
                                        </p:tav>
                                        <p:tav tm="100000">
                                          <p:val>
                                            <p:strVal val="#ppt_x"/>
                                          </p:val>
                                        </p:tav>
                                      </p:tavLst>
                                    </p:anim>
                                    <p:animEffect transition="in" filter="wipe(right)">
                                      <p:cBhvr>
                                        <p:cTn id="53" dur="500"/>
                                        <p:tgtEl>
                                          <p:spTgt spid="14"/>
                                        </p:tgtEl>
                                      </p:cBhvr>
                                    </p:animEffect>
                                  </p:childTnLst>
                                </p:cTn>
                              </p:par>
                            </p:childTnLst>
                          </p:cTn>
                        </p:par>
                        <p:par>
                          <p:cTn id="54" fill="hold">
                            <p:stCondLst>
                              <p:cond delay="5050"/>
                            </p:stCondLst>
                            <p:childTnLst>
                              <p:par>
                                <p:cTn id="55" presetID="12" presetClass="entr" presetSubtype="8"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p:tgtEl>
                                          <p:spTgt spid="15"/>
                                        </p:tgtEl>
                                        <p:attrNameLst>
                                          <p:attrName>ppt_x</p:attrName>
                                        </p:attrNameLst>
                                      </p:cBhvr>
                                      <p:tavLst>
                                        <p:tav tm="0">
                                          <p:val>
                                            <p:strVal val="#ppt_x-#ppt_w*1.125000"/>
                                          </p:val>
                                        </p:tav>
                                        <p:tav tm="100000">
                                          <p:val>
                                            <p:strVal val="#ppt_x"/>
                                          </p:val>
                                        </p:tav>
                                      </p:tavLst>
                                    </p:anim>
                                    <p:animEffect transition="in" filter="wipe(right)">
                                      <p:cBhvr>
                                        <p:cTn id="58" dur="500"/>
                                        <p:tgtEl>
                                          <p:spTgt spid="15"/>
                                        </p:tgtEl>
                                      </p:cBhvr>
                                    </p:animEffect>
                                  </p:childTnLst>
                                </p:cTn>
                              </p:par>
                            </p:childTnLst>
                          </p:cTn>
                        </p:par>
                        <p:par>
                          <p:cTn id="59" fill="hold">
                            <p:stCondLst>
                              <p:cond delay="5550"/>
                            </p:stCondLst>
                            <p:childTnLst>
                              <p:par>
                                <p:cTn id="60" presetID="12" presetClass="entr" presetSubtype="8"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500"/>
                                        <p:tgtEl>
                                          <p:spTgt spid="16"/>
                                        </p:tgtEl>
                                        <p:attrNameLst>
                                          <p:attrName>ppt_x</p:attrName>
                                        </p:attrNameLst>
                                      </p:cBhvr>
                                      <p:tavLst>
                                        <p:tav tm="0">
                                          <p:val>
                                            <p:strVal val="#ppt_x-#ppt_w*1.125000"/>
                                          </p:val>
                                        </p:tav>
                                        <p:tav tm="100000">
                                          <p:val>
                                            <p:strVal val="#ppt_x"/>
                                          </p:val>
                                        </p:tav>
                                      </p:tavLst>
                                    </p:anim>
                                    <p:animEffect transition="in" filter="wipe(right)">
                                      <p:cBhvr>
                                        <p:cTn id="63" dur="500"/>
                                        <p:tgtEl>
                                          <p:spTgt spid="16"/>
                                        </p:tgtEl>
                                      </p:cBhvr>
                                    </p:animEffect>
                                  </p:childTnLst>
                                </p:cTn>
                              </p:par>
                            </p:childTnLst>
                          </p:cTn>
                        </p:par>
                        <p:par>
                          <p:cTn id="64" fill="hold">
                            <p:stCondLst>
                              <p:cond delay="6050"/>
                            </p:stCondLst>
                            <p:childTnLst>
                              <p:par>
                                <p:cTn id="65" presetID="22" presetClass="entr" presetSubtype="4"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down)">
                                      <p:cBhvr>
                                        <p:cTn id="67" dur="750"/>
                                        <p:tgtEl>
                                          <p:spTgt spid="25"/>
                                        </p:tgtEl>
                                      </p:cBhvr>
                                    </p:animEffect>
                                  </p:childTnLst>
                                </p:cTn>
                              </p:par>
                            </p:childTnLst>
                          </p:cTn>
                        </p:par>
                        <p:par>
                          <p:cTn id="68" fill="hold">
                            <p:stCondLst>
                              <p:cond delay="6800"/>
                            </p:stCondLst>
                            <p:childTnLst>
                              <p:par>
                                <p:cTn id="69" presetID="2" presetClass="entr" presetSubtype="1"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additive="base">
                                        <p:cTn id="71" dur="500" fill="hold"/>
                                        <p:tgtEl>
                                          <p:spTgt spid="19"/>
                                        </p:tgtEl>
                                        <p:attrNameLst>
                                          <p:attrName>ppt_x</p:attrName>
                                        </p:attrNameLst>
                                      </p:cBhvr>
                                      <p:tavLst>
                                        <p:tav tm="0">
                                          <p:val>
                                            <p:strVal val="#ppt_x"/>
                                          </p:val>
                                        </p:tav>
                                        <p:tav tm="100000">
                                          <p:val>
                                            <p:strVal val="#ppt_x"/>
                                          </p:val>
                                        </p:tav>
                                      </p:tavLst>
                                    </p:anim>
                                    <p:anim calcmode="lin" valueType="num">
                                      <p:cBhvr additive="base">
                                        <p:cTn id="72" dur="500" fill="hold"/>
                                        <p:tgtEl>
                                          <p:spTgt spid="19"/>
                                        </p:tgtEl>
                                        <p:attrNameLst>
                                          <p:attrName>ppt_y</p:attrName>
                                        </p:attrNameLst>
                                      </p:cBhvr>
                                      <p:tavLst>
                                        <p:tav tm="0">
                                          <p:val>
                                            <p:strVal val="0-#ppt_h/2"/>
                                          </p:val>
                                        </p:tav>
                                        <p:tav tm="100000">
                                          <p:val>
                                            <p:strVal val="#ppt_y"/>
                                          </p:val>
                                        </p:tav>
                                      </p:tavLst>
                                    </p:anim>
                                  </p:childTnLst>
                                </p:cTn>
                              </p:par>
                              <p:par>
                                <p:cTn id="73" presetID="2" presetClass="entr" presetSubtype="1" fill="hold" grpId="0" nodeType="with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ppt_x"/>
                                          </p:val>
                                        </p:tav>
                                        <p:tav tm="100000">
                                          <p:val>
                                            <p:strVal val="#ppt_x"/>
                                          </p:val>
                                        </p:tav>
                                      </p:tavLst>
                                    </p:anim>
                                    <p:anim calcmode="lin" valueType="num">
                                      <p:cBhvr additive="base">
                                        <p:cTn id="76" dur="500" fill="hold"/>
                                        <p:tgtEl>
                                          <p:spTgt spid="20"/>
                                        </p:tgtEl>
                                        <p:attrNameLst>
                                          <p:attrName>ppt_y</p:attrName>
                                        </p:attrNameLst>
                                      </p:cBhvr>
                                      <p:tavLst>
                                        <p:tav tm="0">
                                          <p:val>
                                            <p:strVal val="0-#ppt_h/2"/>
                                          </p:val>
                                        </p:tav>
                                        <p:tav tm="100000">
                                          <p:val>
                                            <p:strVal val="#ppt_y"/>
                                          </p:val>
                                        </p:tav>
                                      </p:tavLst>
                                    </p:anim>
                                  </p:childTnLst>
                                </p:cTn>
                              </p:par>
                              <p:par>
                                <p:cTn id="77" presetID="2" presetClass="entr" presetSubtype="1"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fill="hold"/>
                                        <p:tgtEl>
                                          <p:spTgt spid="21"/>
                                        </p:tgtEl>
                                        <p:attrNameLst>
                                          <p:attrName>ppt_x</p:attrName>
                                        </p:attrNameLst>
                                      </p:cBhvr>
                                      <p:tavLst>
                                        <p:tav tm="0">
                                          <p:val>
                                            <p:strVal val="#ppt_x"/>
                                          </p:val>
                                        </p:tav>
                                        <p:tav tm="100000">
                                          <p:val>
                                            <p:strVal val="#ppt_x"/>
                                          </p:val>
                                        </p:tav>
                                      </p:tavLst>
                                    </p:anim>
                                    <p:anim calcmode="lin" valueType="num">
                                      <p:cBhvr additive="base">
                                        <p:cTn id="80" dur="500" fill="hold"/>
                                        <p:tgtEl>
                                          <p:spTgt spid="21"/>
                                        </p:tgtEl>
                                        <p:attrNameLst>
                                          <p:attrName>ppt_y</p:attrName>
                                        </p:attrNameLst>
                                      </p:cBhvr>
                                      <p:tavLst>
                                        <p:tav tm="0">
                                          <p:val>
                                            <p:strVal val="0-#ppt_h/2"/>
                                          </p:val>
                                        </p:tav>
                                        <p:tav tm="100000">
                                          <p:val>
                                            <p:strVal val="#ppt_y"/>
                                          </p:val>
                                        </p:tav>
                                      </p:tavLst>
                                    </p:anim>
                                  </p:childTnLst>
                                </p:cTn>
                              </p:par>
                              <p:par>
                                <p:cTn id="81" presetID="2" presetClass="entr" presetSubtype="1"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 calcmode="lin" valueType="num">
                                      <p:cBhvr additive="base">
                                        <p:cTn id="83" dur="500" fill="hold"/>
                                        <p:tgtEl>
                                          <p:spTgt spid="22"/>
                                        </p:tgtEl>
                                        <p:attrNameLst>
                                          <p:attrName>ppt_x</p:attrName>
                                        </p:attrNameLst>
                                      </p:cBhvr>
                                      <p:tavLst>
                                        <p:tav tm="0">
                                          <p:val>
                                            <p:strVal val="#ppt_x"/>
                                          </p:val>
                                        </p:tav>
                                        <p:tav tm="100000">
                                          <p:val>
                                            <p:strVal val="#ppt_x"/>
                                          </p:val>
                                        </p:tav>
                                      </p:tavLst>
                                    </p:anim>
                                    <p:anim calcmode="lin" valueType="num">
                                      <p:cBhvr additive="base">
                                        <p:cTn id="84" dur="500" fill="hold"/>
                                        <p:tgtEl>
                                          <p:spTgt spid="22"/>
                                        </p:tgtEl>
                                        <p:attrNameLst>
                                          <p:attrName>ppt_y</p:attrName>
                                        </p:attrNameLst>
                                      </p:cBhvr>
                                      <p:tavLst>
                                        <p:tav tm="0">
                                          <p:val>
                                            <p:strVal val="0-#ppt_h/2"/>
                                          </p:val>
                                        </p:tav>
                                        <p:tav tm="100000">
                                          <p:val>
                                            <p:strVal val="#ppt_y"/>
                                          </p:val>
                                        </p:tav>
                                      </p:tavLst>
                                    </p:anim>
                                  </p:childTnLst>
                                </p:cTn>
                              </p:par>
                              <p:par>
                                <p:cTn id="85" presetID="2" presetClass="entr" presetSubtype="1"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additive="base">
                                        <p:cTn id="87" dur="500" fill="hold"/>
                                        <p:tgtEl>
                                          <p:spTgt spid="24"/>
                                        </p:tgtEl>
                                        <p:attrNameLst>
                                          <p:attrName>ppt_x</p:attrName>
                                        </p:attrNameLst>
                                      </p:cBhvr>
                                      <p:tavLst>
                                        <p:tav tm="0">
                                          <p:val>
                                            <p:strVal val="#ppt_x"/>
                                          </p:val>
                                        </p:tav>
                                        <p:tav tm="100000">
                                          <p:val>
                                            <p:strVal val="#ppt_x"/>
                                          </p:val>
                                        </p:tav>
                                      </p:tavLst>
                                    </p:anim>
                                    <p:anim calcmode="lin" valueType="num">
                                      <p:cBhvr additive="base">
                                        <p:cTn id="88" dur="500" fill="hold"/>
                                        <p:tgtEl>
                                          <p:spTgt spid="24"/>
                                        </p:tgtEl>
                                        <p:attrNameLst>
                                          <p:attrName>ppt_y</p:attrName>
                                        </p:attrNameLst>
                                      </p:cBhvr>
                                      <p:tavLst>
                                        <p:tav tm="0">
                                          <p:val>
                                            <p:strVal val="0-#ppt_h/2"/>
                                          </p:val>
                                        </p:tav>
                                        <p:tav tm="100000">
                                          <p:val>
                                            <p:strVal val="#ppt_y"/>
                                          </p:val>
                                        </p:tav>
                                      </p:tavLst>
                                    </p:anim>
                                  </p:childTnLst>
                                </p:cTn>
                              </p:par>
                            </p:childTnLst>
                          </p:cTn>
                        </p:par>
                        <p:par>
                          <p:cTn id="89" fill="hold">
                            <p:stCondLst>
                              <p:cond delay="7300"/>
                            </p:stCondLst>
                            <p:childTnLst>
                              <p:par>
                                <p:cTn id="90" presetID="12" presetClass="entr" presetSubtype="8" fill="hold" grpId="0" nodeType="afterEffect">
                                  <p:stCondLst>
                                    <p:cond delay="0"/>
                                  </p:stCondLst>
                                  <p:childTnLst>
                                    <p:set>
                                      <p:cBhvr>
                                        <p:cTn id="91" dur="1" fill="hold">
                                          <p:stCondLst>
                                            <p:cond delay="0"/>
                                          </p:stCondLst>
                                        </p:cTn>
                                        <p:tgtEl>
                                          <p:spTgt spid="10"/>
                                        </p:tgtEl>
                                        <p:attrNameLst>
                                          <p:attrName>style.visibility</p:attrName>
                                        </p:attrNameLst>
                                      </p:cBhvr>
                                      <p:to>
                                        <p:strVal val="visible"/>
                                      </p:to>
                                    </p:set>
                                    <p:anim calcmode="lin" valueType="num">
                                      <p:cBhvr additive="base">
                                        <p:cTn id="92" dur="500"/>
                                        <p:tgtEl>
                                          <p:spTgt spid="10"/>
                                        </p:tgtEl>
                                        <p:attrNameLst>
                                          <p:attrName>ppt_x</p:attrName>
                                        </p:attrNameLst>
                                      </p:cBhvr>
                                      <p:tavLst>
                                        <p:tav tm="0">
                                          <p:val>
                                            <p:strVal val="#ppt_x-#ppt_w*1.125000"/>
                                          </p:val>
                                        </p:tav>
                                        <p:tav tm="100000">
                                          <p:val>
                                            <p:strVal val="#ppt_x"/>
                                          </p:val>
                                        </p:tav>
                                      </p:tavLst>
                                    </p:anim>
                                    <p:animEffect transition="in" filter="wipe(right)">
                                      <p:cBhvr>
                                        <p:cTn id="93" dur="500"/>
                                        <p:tgtEl>
                                          <p:spTgt spid="10"/>
                                        </p:tgtEl>
                                      </p:cBhvr>
                                    </p:animEffect>
                                  </p:childTnLst>
                                </p:cTn>
                              </p:par>
                            </p:childTnLst>
                          </p:cTn>
                        </p:par>
                        <p:par>
                          <p:cTn id="94" fill="hold">
                            <p:stCondLst>
                              <p:cond delay="7800"/>
                            </p:stCondLst>
                            <p:childTnLst>
                              <p:par>
                                <p:cTn id="95" presetID="12" presetClass="entr" presetSubtype="8" fill="hold" grpId="0" nodeType="after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additive="base">
                                        <p:cTn id="97" dur="500"/>
                                        <p:tgtEl>
                                          <p:spTgt spid="27"/>
                                        </p:tgtEl>
                                        <p:attrNameLst>
                                          <p:attrName>ppt_x</p:attrName>
                                        </p:attrNameLst>
                                      </p:cBhvr>
                                      <p:tavLst>
                                        <p:tav tm="0">
                                          <p:val>
                                            <p:strVal val="#ppt_x-#ppt_w*1.125000"/>
                                          </p:val>
                                        </p:tav>
                                        <p:tav tm="100000">
                                          <p:val>
                                            <p:strVal val="#ppt_x"/>
                                          </p:val>
                                        </p:tav>
                                      </p:tavLst>
                                    </p:anim>
                                    <p:animEffect transition="in" filter="wipe(right)">
                                      <p:cBhvr>
                                        <p:cTn id="98" dur="500"/>
                                        <p:tgtEl>
                                          <p:spTgt spid="27"/>
                                        </p:tgtEl>
                                      </p:cBhvr>
                                    </p:animEffect>
                                  </p:childTnLst>
                                </p:cTn>
                              </p:par>
                            </p:childTnLst>
                          </p:cTn>
                        </p:par>
                        <p:par>
                          <p:cTn id="99" fill="hold">
                            <p:stCondLst>
                              <p:cond delay="8300"/>
                            </p:stCondLst>
                            <p:childTnLst>
                              <p:par>
                                <p:cTn id="100" presetID="12" presetClass="entr" presetSubtype="8" fill="hold" grpId="0" nodeType="afterEffect">
                                  <p:stCondLst>
                                    <p:cond delay="0"/>
                                  </p:stCondLst>
                                  <p:childTnLst>
                                    <p:set>
                                      <p:cBhvr>
                                        <p:cTn id="101" dur="1" fill="hold">
                                          <p:stCondLst>
                                            <p:cond delay="0"/>
                                          </p:stCondLst>
                                        </p:cTn>
                                        <p:tgtEl>
                                          <p:spTgt spid="28"/>
                                        </p:tgtEl>
                                        <p:attrNameLst>
                                          <p:attrName>style.visibility</p:attrName>
                                        </p:attrNameLst>
                                      </p:cBhvr>
                                      <p:to>
                                        <p:strVal val="visible"/>
                                      </p:to>
                                    </p:set>
                                    <p:anim calcmode="lin" valueType="num">
                                      <p:cBhvr additive="base">
                                        <p:cTn id="102" dur="500"/>
                                        <p:tgtEl>
                                          <p:spTgt spid="28"/>
                                        </p:tgtEl>
                                        <p:attrNameLst>
                                          <p:attrName>ppt_x</p:attrName>
                                        </p:attrNameLst>
                                      </p:cBhvr>
                                      <p:tavLst>
                                        <p:tav tm="0">
                                          <p:val>
                                            <p:strVal val="#ppt_x-#ppt_w*1.125000"/>
                                          </p:val>
                                        </p:tav>
                                        <p:tav tm="100000">
                                          <p:val>
                                            <p:strVal val="#ppt_x"/>
                                          </p:val>
                                        </p:tav>
                                      </p:tavLst>
                                    </p:anim>
                                    <p:animEffect transition="in" filter="wipe(right)">
                                      <p:cBhvr>
                                        <p:cTn id="103" dur="500"/>
                                        <p:tgtEl>
                                          <p:spTgt spid="28"/>
                                        </p:tgtEl>
                                      </p:cBhvr>
                                    </p:animEffect>
                                  </p:childTnLst>
                                </p:cTn>
                              </p:par>
                            </p:childTnLst>
                          </p:cTn>
                        </p:par>
                        <p:par>
                          <p:cTn id="104" fill="hold">
                            <p:stCondLst>
                              <p:cond delay="8800"/>
                            </p:stCondLst>
                            <p:childTnLst>
                              <p:par>
                                <p:cTn id="105" presetID="12" presetClass="entr" presetSubtype="8" fill="hold" grpId="0" nodeType="afterEffect">
                                  <p:stCondLst>
                                    <p:cond delay="0"/>
                                  </p:stCondLst>
                                  <p:childTnLst>
                                    <p:set>
                                      <p:cBhvr>
                                        <p:cTn id="106" dur="1" fill="hold">
                                          <p:stCondLst>
                                            <p:cond delay="0"/>
                                          </p:stCondLst>
                                        </p:cTn>
                                        <p:tgtEl>
                                          <p:spTgt spid="29"/>
                                        </p:tgtEl>
                                        <p:attrNameLst>
                                          <p:attrName>style.visibility</p:attrName>
                                        </p:attrNameLst>
                                      </p:cBhvr>
                                      <p:to>
                                        <p:strVal val="visible"/>
                                      </p:to>
                                    </p:set>
                                    <p:anim calcmode="lin" valueType="num">
                                      <p:cBhvr additive="base">
                                        <p:cTn id="107" dur="500"/>
                                        <p:tgtEl>
                                          <p:spTgt spid="29"/>
                                        </p:tgtEl>
                                        <p:attrNameLst>
                                          <p:attrName>ppt_x</p:attrName>
                                        </p:attrNameLst>
                                      </p:cBhvr>
                                      <p:tavLst>
                                        <p:tav tm="0">
                                          <p:val>
                                            <p:strVal val="#ppt_x-#ppt_w*1.125000"/>
                                          </p:val>
                                        </p:tav>
                                        <p:tav tm="100000">
                                          <p:val>
                                            <p:strVal val="#ppt_x"/>
                                          </p:val>
                                        </p:tav>
                                      </p:tavLst>
                                    </p:anim>
                                    <p:animEffect transition="in" filter="wipe(right)">
                                      <p:cBhvr>
                                        <p:cTn id="108" dur="500"/>
                                        <p:tgtEl>
                                          <p:spTgt spid="29"/>
                                        </p:tgtEl>
                                      </p:cBhvr>
                                    </p:animEffect>
                                  </p:childTnLst>
                                </p:cTn>
                              </p:par>
                              <p:par>
                                <p:cTn id="109" presetID="12" presetClass="entr" presetSubtype="8" fill="hold" grpId="0" nodeType="withEffect">
                                  <p:stCondLst>
                                    <p:cond delay="0"/>
                                  </p:stCondLst>
                                  <p:childTnLst>
                                    <p:set>
                                      <p:cBhvr>
                                        <p:cTn id="110" dur="1" fill="hold">
                                          <p:stCondLst>
                                            <p:cond delay="0"/>
                                          </p:stCondLst>
                                        </p:cTn>
                                        <p:tgtEl>
                                          <p:spTgt spid="11"/>
                                        </p:tgtEl>
                                        <p:attrNameLst>
                                          <p:attrName>style.visibility</p:attrName>
                                        </p:attrNameLst>
                                      </p:cBhvr>
                                      <p:to>
                                        <p:strVal val="visible"/>
                                      </p:to>
                                    </p:set>
                                    <p:anim calcmode="lin" valueType="num">
                                      <p:cBhvr additive="base">
                                        <p:cTn id="111" dur="1750"/>
                                        <p:tgtEl>
                                          <p:spTgt spid="11"/>
                                        </p:tgtEl>
                                        <p:attrNameLst>
                                          <p:attrName>ppt_x</p:attrName>
                                        </p:attrNameLst>
                                      </p:cBhvr>
                                      <p:tavLst>
                                        <p:tav tm="0">
                                          <p:val>
                                            <p:strVal val="#ppt_x-#ppt_w*1.125000"/>
                                          </p:val>
                                        </p:tav>
                                        <p:tav tm="100000">
                                          <p:val>
                                            <p:strVal val="#ppt_x"/>
                                          </p:val>
                                        </p:tav>
                                      </p:tavLst>
                                    </p:anim>
                                    <p:animEffect transition="in" filter="wipe(right)">
                                      <p:cBhvr>
                                        <p:cTn id="112" dur="1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75777" grpId="0"/>
      <p:bldP spid="9" grpId="0" animBg="1"/>
      <p:bldP spid="10" grpId="0"/>
      <p:bldP spid="11" grpId="0"/>
      <p:bldP spid="12" grpId="0" animBg="1"/>
      <p:bldP spid="13" grpId="0" animBg="1"/>
      <p:bldP spid="14" grpId="0" animBg="1"/>
      <p:bldP spid="15" grpId="0" animBg="1"/>
      <p:bldP spid="16" grpId="0" animBg="1"/>
      <p:bldP spid="18" grpId="0" animBg="1"/>
      <p:bldP spid="19" grpId="0"/>
      <p:bldP spid="20" grpId="0"/>
      <p:bldP spid="21" grpId="0"/>
      <p:bldP spid="22" grpId="0"/>
      <p:bldP spid="24" grpId="0"/>
      <p:bldP spid="26"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6"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3.1 </a:t>
              </a:r>
              <a:r>
                <a:rPr lang="zh-CN" altLang="en-US" sz="3200" b="1" dirty="0" smtClean="0">
                  <a:solidFill>
                    <a:schemeClr val="accent1"/>
                  </a:solidFill>
                </a:rPr>
                <a:t>交强险条款</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75777" name="Rectangle 1"/>
          <p:cNvSpPr>
            <a:spLocks noChangeArrowheads="1"/>
          </p:cNvSpPr>
          <p:nvPr/>
        </p:nvSpPr>
        <p:spPr bwMode="auto">
          <a:xfrm>
            <a:off x="1055952" y="1419891"/>
            <a:ext cx="9314480" cy="846386"/>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3.1.3  </a:t>
            </a:r>
            <a:r>
              <a:rPr lang="zh-CN" altLang="en-US" sz="3000" b="1" dirty="0" smtClean="0"/>
              <a:t>保险责任</a:t>
            </a:r>
            <a:endParaRPr lang="en-US" altLang="zh-CN" sz="3000" b="1" dirty="0" smtClean="0"/>
          </a:p>
          <a:p>
            <a:pPr indent="269875" fontAlgn="base">
              <a:spcBef>
                <a:spcPct val="0"/>
              </a:spcBef>
              <a:spcAft>
                <a:spcPct val="0"/>
              </a:spcAft>
            </a:pPr>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nvGrpSpPr>
          <p:cNvPr id="9" name="组合 6"/>
          <p:cNvGrpSpPr/>
          <p:nvPr/>
        </p:nvGrpSpPr>
        <p:grpSpPr>
          <a:xfrm>
            <a:off x="2367754" y="2620185"/>
            <a:ext cx="2702857" cy="2693988"/>
            <a:chOff x="1440917" y="1548121"/>
            <a:chExt cx="2027143" cy="2020491"/>
          </a:xfrm>
        </p:grpSpPr>
        <p:sp>
          <p:nvSpPr>
            <p:cNvPr id="10" name="Freeform 6"/>
            <p:cNvSpPr>
              <a:spLocks/>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TextBox 9"/>
            <p:cNvSpPr txBox="1">
              <a:spLocks noChangeArrowheads="1"/>
            </p:cNvSpPr>
            <p:nvPr/>
          </p:nvSpPr>
          <p:spPr bwMode="auto">
            <a:xfrm>
              <a:off x="1946443" y="2154665"/>
              <a:ext cx="1292662"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zh-CN" altLang="en-US" sz="2000" b="1" dirty="0" smtClean="0">
                  <a:solidFill>
                    <a:schemeClr val="bg1"/>
                  </a:solidFill>
                  <a:latin typeface="微软雅黑" pitchFamily="34" charset="-122"/>
                  <a:ea typeface="微软雅黑" pitchFamily="34" charset="-122"/>
                </a:rPr>
                <a:t>医疗费用赔偿</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限额负责赔偿</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的项目</a:t>
              </a:r>
              <a:endParaRPr lang="zh-CN" altLang="en-US" sz="2000" b="1" dirty="0">
                <a:solidFill>
                  <a:schemeClr val="bg1"/>
                </a:solidFill>
                <a:latin typeface="微软雅黑" pitchFamily="34" charset="-122"/>
                <a:ea typeface="微软雅黑" pitchFamily="34" charset="-122"/>
              </a:endParaRPr>
            </a:p>
          </p:txBody>
        </p:sp>
      </p:grpSp>
      <p:grpSp>
        <p:nvGrpSpPr>
          <p:cNvPr id="12" name="组合 9"/>
          <p:cNvGrpSpPr/>
          <p:nvPr/>
        </p:nvGrpSpPr>
        <p:grpSpPr>
          <a:xfrm>
            <a:off x="4595422" y="4482459"/>
            <a:ext cx="2187308" cy="2180131"/>
            <a:chOff x="3111668" y="2944827"/>
            <a:chExt cx="1640481" cy="1635098"/>
          </a:xfrm>
        </p:grpSpPr>
        <p:sp>
          <p:nvSpPr>
            <p:cNvPr id="13" name="Freeform 7"/>
            <p:cNvSpPr>
              <a:spLocks/>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TextBox 9"/>
            <p:cNvSpPr txBox="1">
              <a:spLocks noChangeArrowheads="1"/>
            </p:cNvSpPr>
            <p:nvPr/>
          </p:nvSpPr>
          <p:spPr bwMode="auto">
            <a:xfrm>
              <a:off x="3266581" y="3375013"/>
              <a:ext cx="1292662"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zh-CN" altLang="en-US" sz="2000" b="1" dirty="0" smtClean="0">
                  <a:solidFill>
                    <a:schemeClr val="bg1"/>
                  </a:solidFill>
                  <a:latin typeface="微软雅黑" pitchFamily="34" charset="-122"/>
                  <a:ea typeface="微软雅黑" pitchFamily="34" charset="-122"/>
                </a:rPr>
                <a:t>死亡伤残赔偿</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限额负责赔偿</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的项目</a:t>
              </a:r>
              <a:endParaRPr lang="zh-CN" altLang="en-US" sz="2000" b="1" dirty="0">
                <a:solidFill>
                  <a:schemeClr val="bg1"/>
                </a:solidFill>
                <a:latin typeface="微软雅黑" pitchFamily="34" charset="-122"/>
                <a:ea typeface="微软雅黑" pitchFamily="34" charset="-122"/>
              </a:endParaRPr>
            </a:p>
          </p:txBody>
        </p:sp>
      </p:grpSp>
      <p:grpSp>
        <p:nvGrpSpPr>
          <p:cNvPr id="15" name="组合 12"/>
          <p:cNvGrpSpPr/>
          <p:nvPr/>
        </p:nvGrpSpPr>
        <p:grpSpPr>
          <a:xfrm>
            <a:off x="6119017" y="3103191"/>
            <a:ext cx="1733541" cy="1727973"/>
            <a:chOff x="4254365" y="1910376"/>
            <a:chExt cx="1300156" cy="1295980"/>
          </a:xfrm>
          <a:solidFill>
            <a:schemeClr val="accent1">
              <a:lumMod val="50000"/>
            </a:schemeClr>
          </a:solidFill>
        </p:grpSpPr>
        <p:sp>
          <p:nvSpPr>
            <p:cNvPr id="16" name="Freeform 5"/>
            <p:cNvSpPr>
              <a:spLocks/>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TextBox 9"/>
            <p:cNvSpPr txBox="1">
              <a:spLocks noChangeArrowheads="1"/>
            </p:cNvSpPr>
            <p:nvPr/>
          </p:nvSpPr>
          <p:spPr bwMode="auto">
            <a:xfrm>
              <a:off x="4414905" y="2325584"/>
              <a:ext cx="907941" cy="5309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zh-CN" altLang="en-US" sz="2000" b="1" dirty="0" smtClean="0">
                  <a:solidFill>
                    <a:schemeClr val="bg1"/>
                  </a:solidFill>
                  <a:latin typeface="微软雅黑" pitchFamily="34" charset="-122"/>
                  <a:ea typeface="微软雅黑" pitchFamily="34" charset="-122"/>
                </a:rPr>
                <a:t>赔偿限额</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数额</a:t>
              </a:r>
              <a:endParaRPr lang="zh-CN" altLang="en-US" sz="2000" b="1" dirty="0">
                <a:solidFill>
                  <a:schemeClr val="bg1"/>
                </a:solidFill>
                <a:latin typeface="微软雅黑" pitchFamily="34" charset="-122"/>
                <a:ea typeface="微软雅黑" pitchFamily="34" charset="-122"/>
              </a:endParaRPr>
            </a:p>
          </p:txBody>
        </p:sp>
      </p:grpSp>
      <p:grpSp>
        <p:nvGrpSpPr>
          <p:cNvPr id="19" name="组合 15"/>
          <p:cNvGrpSpPr/>
          <p:nvPr/>
        </p:nvGrpSpPr>
        <p:grpSpPr>
          <a:xfrm>
            <a:off x="4973548" y="2168678"/>
            <a:ext cx="1431065" cy="1426468"/>
            <a:chOff x="3395261" y="1209491"/>
            <a:chExt cx="1073298" cy="1069851"/>
          </a:xfrm>
          <a:solidFill>
            <a:srgbClr val="92D050"/>
          </a:solidFill>
        </p:grpSpPr>
        <p:sp>
          <p:nvSpPr>
            <p:cNvPr id="20" name="Freeform 5"/>
            <p:cNvSpPr>
              <a:spLocks/>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TextBox 9"/>
            <p:cNvSpPr txBox="1">
              <a:spLocks noChangeArrowheads="1"/>
            </p:cNvSpPr>
            <p:nvPr/>
          </p:nvSpPr>
          <p:spPr bwMode="auto">
            <a:xfrm>
              <a:off x="3489730" y="1654258"/>
              <a:ext cx="907940" cy="30008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zh-CN" altLang="en-US" sz="2000" b="1" dirty="0" smtClean="0">
                  <a:solidFill>
                    <a:schemeClr val="bg1"/>
                  </a:solidFill>
                  <a:latin typeface="微软雅黑" pitchFamily="34" charset="-122"/>
                  <a:ea typeface="微软雅黑" pitchFamily="34" charset="-122"/>
                </a:rPr>
                <a:t>保险责任</a:t>
              </a:r>
              <a:endParaRPr lang="zh-CN" altLang="en-US" sz="2000" b="1" dirty="0">
                <a:solidFill>
                  <a:schemeClr val="bg1"/>
                </a:solidFill>
                <a:latin typeface="微软雅黑" pitchFamily="34" charset="-122"/>
                <a:ea typeface="微软雅黑" pitchFamily="34" charset="-122"/>
              </a:endParaRPr>
            </a:p>
          </p:txBody>
        </p:sp>
      </p:grpSp>
      <p:sp>
        <p:nvSpPr>
          <p:cNvPr id="24" name="TextBox 23"/>
          <p:cNvSpPr txBox="1"/>
          <p:nvPr/>
        </p:nvSpPr>
        <p:spPr>
          <a:xfrm>
            <a:off x="8063461" y="3797561"/>
            <a:ext cx="3552395" cy="362600"/>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en-US" altLang="zh-CN" sz="1200" b="1" dirty="0" smtClean="0">
                <a:solidFill>
                  <a:schemeClr val="tx1"/>
                </a:solidFill>
                <a:latin typeface="+mn-ea"/>
                <a:ea typeface="+mn-ea"/>
              </a:rPr>
              <a:t>    2008</a:t>
            </a:r>
            <a:r>
              <a:rPr lang="zh-CN" altLang="zh-CN" sz="1200" b="1" dirty="0" smtClean="0">
                <a:solidFill>
                  <a:schemeClr val="tx1"/>
                </a:solidFill>
                <a:latin typeface="+mn-ea"/>
                <a:ea typeface="+mn-ea"/>
              </a:rPr>
              <a:t>年</a:t>
            </a:r>
            <a:r>
              <a:rPr lang="en-US" altLang="zh-CN" sz="1200" b="1" dirty="0" smtClean="0">
                <a:solidFill>
                  <a:schemeClr val="tx1"/>
                </a:solidFill>
                <a:latin typeface="+mn-ea"/>
                <a:ea typeface="+mn-ea"/>
              </a:rPr>
              <a:t>1</a:t>
            </a:r>
            <a:r>
              <a:rPr lang="zh-CN" altLang="zh-CN" sz="1200" b="1" dirty="0" smtClean="0">
                <a:solidFill>
                  <a:schemeClr val="tx1"/>
                </a:solidFill>
                <a:latin typeface="+mn-ea"/>
                <a:ea typeface="+mn-ea"/>
              </a:rPr>
              <a:t>月保监会公布交强险总的责任限额为</a:t>
            </a:r>
            <a:r>
              <a:rPr lang="en-US" altLang="zh-CN" sz="1200" b="1" dirty="0" smtClean="0">
                <a:solidFill>
                  <a:schemeClr val="tx1"/>
                </a:solidFill>
                <a:latin typeface="+mn-ea"/>
                <a:ea typeface="+mn-ea"/>
              </a:rPr>
              <a:t>12.2</a:t>
            </a:r>
            <a:r>
              <a:rPr lang="zh-CN" altLang="zh-CN" sz="1200" b="1" dirty="0" smtClean="0">
                <a:solidFill>
                  <a:schemeClr val="tx1"/>
                </a:solidFill>
                <a:latin typeface="+mn-ea"/>
                <a:ea typeface="+mn-ea"/>
              </a:rPr>
              <a:t>万元，并自</a:t>
            </a:r>
            <a:r>
              <a:rPr lang="en-US" altLang="zh-CN" sz="1200" b="1" dirty="0" smtClean="0">
                <a:solidFill>
                  <a:schemeClr val="tx1"/>
                </a:solidFill>
                <a:latin typeface="+mn-ea"/>
                <a:ea typeface="+mn-ea"/>
              </a:rPr>
              <a:t>2008</a:t>
            </a:r>
            <a:r>
              <a:rPr lang="zh-CN" altLang="zh-CN" sz="1200" b="1" dirty="0" smtClean="0">
                <a:solidFill>
                  <a:schemeClr val="tx1"/>
                </a:solidFill>
                <a:latin typeface="+mn-ea"/>
                <a:ea typeface="+mn-ea"/>
              </a:rPr>
              <a:t>年</a:t>
            </a:r>
            <a:r>
              <a:rPr lang="en-US" altLang="zh-CN" sz="1200" b="1" dirty="0" smtClean="0">
                <a:solidFill>
                  <a:schemeClr val="tx1"/>
                </a:solidFill>
                <a:latin typeface="+mn-ea"/>
                <a:ea typeface="+mn-ea"/>
              </a:rPr>
              <a:t>2</a:t>
            </a:r>
            <a:r>
              <a:rPr lang="zh-CN" altLang="zh-CN" sz="1200" b="1" dirty="0" smtClean="0">
                <a:solidFill>
                  <a:schemeClr val="tx1"/>
                </a:solidFill>
                <a:latin typeface="+mn-ea"/>
                <a:ea typeface="+mn-ea"/>
              </a:rPr>
              <a:t>月</a:t>
            </a:r>
            <a:r>
              <a:rPr lang="en-US" altLang="zh-CN" sz="1200" b="1" dirty="0" smtClean="0">
                <a:solidFill>
                  <a:schemeClr val="tx1"/>
                </a:solidFill>
                <a:latin typeface="+mn-ea"/>
                <a:ea typeface="+mn-ea"/>
              </a:rPr>
              <a:t>1</a:t>
            </a:r>
            <a:r>
              <a:rPr lang="zh-CN" altLang="zh-CN" sz="1200" b="1" dirty="0" smtClean="0">
                <a:solidFill>
                  <a:schemeClr val="tx1"/>
                </a:solidFill>
                <a:latin typeface="+mn-ea"/>
                <a:ea typeface="+mn-ea"/>
              </a:rPr>
              <a:t>日起实行</a:t>
            </a:r>
            <a:endParaRPr lang="en-US" altLang="zh-CN" sz="1200" b="1" dirty="0">
              <a:solidFill>
                <a:schemeClr val="tx1"/>
              </a:solidFill>
              <a:latin typeface="+mn-ea"/>
              <a:ea typeface="+mn-ea"/>
            </a:endParaRPr>
          </a:p>
        </p:txBody>
      </p:sp>
      <p:sp>
        <p:nvSpPr>
          <p:cNvPr id="26" name="TextBox 24"/>
          <p:cNvSpPr txBox="1"/>
          <p:nvPr/>
        </p:nvSpPr>
        <p:spPr>
          <a:xfrm>
            <a:off x="7001029" y="5468972"/>
            <a:ext cx="4165255"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indent="457200"/>
            <a:r>
              <a:rPr lang="zh-CN" altLang="zh-CN" sz="1200" b="1" dirty="0" smtClean="0">
                <a:solidFill>
                  <a:schemeClr val="tx1"/>
                </a:solidFill>
                <a:latin typeface="+mn-ea"/>
                <a:ea typeface="+mn-ea"/>
              </a:rPr>
              <a:t>丧葬费、死亡补偿费、受害人亲属办理丧葬事宜支出的交通费用、残疾赔偿金、残疾辅助器具费、护理费、康复费、交通费、被扶养人生活费、住宿费、误工费，被保险人依照法院判决或者调解承担的精神损害抚慰金。</a:t>
            </a:r>
            <a:endParaRPr lang="zh-CN" altLang="zh-CN" sz="1200" b="1" dirty="0">
              <a:solidFill>
                <a:schemeClr val="tx1"/>
              </a:solidFill>
              <a:latin typeface="+mn-ea"/>
              <a:ea typeface="+mn-ea"/>
            </a:endParaRPr>
          </a:p>
        </p:txBody>
      </p:sp>
      <p:sp>
        <p:nvSpPr>
          <p:cNvPr id="27" name="TextBox 25"/>
          <p:cNvSpPr txBox="1"/>
          <p:nvPr/>
        </p:nvSpPr>
        <p:spPr>
          <a:xfrm>
            <a:off x="441960" y="4798412"/>
            <a:ext cx="2345675" cy="554960"/>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r>
              <a:rPr lang="en-US" altLang="zh-CN" sz="1200" b="1" dirty="0" smtClean="0">
                <a:solidFill>
                  <a:schemeClr val="tx1"/>
                </a:solidFill>
                <a:latin typeface="+mn-ea"/>
                <a:ea typeface="+mn-ea"/>
              </a:rPr>
              <a:t>    </a:t>
            </a:r>
            <a:r>
              <a:rPr lang="zh-CN" altLang="zh-CN" sz="1200" b="1" dirty="0" smtClean="0">
                <a:solidFill>
                  <a:schemeClr val="tx1"/>
                </a:solidFill>
                <a:latin typeface="+mn-ea"/>
                <a:ea typeface="+mn-ea"/>
              </a:rPr>
              <a:t>医药费、诊疗费、住院费、住院伙食补助费，必要的、合理的后续治疗费、整容费、营养费</a:t>
            </a:r>
            <a:endParaRPr lang="en-US" altLang="zh-CN" sz="1200" b="1" dirty="0">
              <a:solidFill>
                <a:schemeClr val="tx1"/>
              </a:solidFill>
              <a:latin typeface="+mn-ea"/>
              <a:ea typeface="+mn-ea"/>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75777"/>
                                        </p:tgtEl>
                                        <p:attrNameLst>
                                          <p:attrName>style.visibility</p:attrName>
                                        </p:attrNameLst>
                                      </p:cBhvr>
                                      <p:to>
                                        <p:strVal val="visible"/>
                                      </p:to>
                                    </p:set>
                                    <p:animEffect transition="in" filter="diamond(in)">
                                      <p:cBhvr>
                                        <p:cTn id="26" dur="2000"/>
                                        <p:tgtEl>
                                          <p:spTgt spid="75777"/>
                                        </p:tgtEl>
                                      </p:cBhvr>
                                    </p:animEffect>
                                  </p:childTnLst>
                                </p:cTn>
                              </p:par>
                            </p:childTnLst>
                          </p:cTn>
                        </p:par>
                        <p:par>
                          <p:cTn id="27" fill="hold">
                            <p:stCondLst>
                              <p:cond delay="2000"/>
                            </p:stCondLst>
                            <p:childTnLst>
                              <p:par>
                                <p:cTn id="28" presetID="2" presetClass="entr" presetSubtype="1"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0-#ppt_h/2"/>
                                          </p:val>
                                        </p:tav>
                                        <p:tav tm="100000">
                                          <p:val>
                                            <p:strVal val="#ppt_y"/>
                                          </p:val>
                                        </p:tav>
                                      </p:tavLst>
                                    </p:anim>
                                  </p:childTnLst>
                                </p:cTn>
                              </p:par>
                              <p:par>
                                <p:cTn id="32" presetID="2" presetClass="entr" presetSubtype="2" fill="hold" nodeType="withEffect">
                                  <p:stCondLst>
                                    <p:cond delay="20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1+#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par>
                                <p:cTn id="36" presetID="2" presetClass="entr" presetSubtype="4" fill="hold" nodeType="withEffect">
                                  <p:stCondLst>
                                    <p:cond delay="40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ppt_x"/>
                                          </p:val>
                                        </p:tav>
                                        <p:tav tm="100000">
                                          <p:val>
                                            <p:strVal val="#ppt_x"/>
                                          </p:val>
                                        </p:tav>
                                      </p:tavLst>
                                    </p:anim>
                                    <p:anim calcmode="lin" valueType="num">
                                      <p:cBhvr additive="base">
                                        <p:cTn id="39" dur="500" fill="hold"/>
                                        <p:tgtEl>
                                          <p:spTgt spid="12"/>
                                        </p:tgtEl>
                                        <p:attrNameLst>
                                          <p:attrName>ppt_y</p:attrName>
                                        </p:attrNameLst>
                                      </p:cBhvr>
                                      <p:tavLst>
                                        <p:tav tm="0">
                                          <p:val>
                                            <p:strVal val="1+#ppt_h/2"/>
                                          </p:val>
                                        </p:tav>
                                        <p:tav tm="100000">
                                          <p:val>
                                            <p:strVal val="#ppt_y"/>
                                          </p:val>
                                        </p:tav>
                                      </p:tavLst>
                                    </p:anim>
                                  </p:childTnLst>
                                </p:cTn>
                              </p:par>
                              <p:par>
                                <p:cTn id="40" presetID="2" presetClass="entr" presetSubtype="8" fill="hold" nodeType="withEffect">
                                  <p:stCondLst>
                                    <p:cond delay="60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0-#ppt_w/2"/>
                                          </p:val>
                                        </p:tav>
                                        <p:tav tm="100000">
                                          <p:val>
                                            <p:strVal val="#ppt_x"/>
                                          </p:val>
                                        </p:tav>
                                      </p:tavLst>
                                    </p:anim>
                                    <p:anim calcmode="lin" valueType="num">
                                      <p:cBhvr additive="base">
                                        <p:cTn id="43" dur="500" fill="hold"/>
                                        <p:tgtEl>
                                          <p:spTgt spid="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20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1+#ppt_w/2"/>
                                          </p:val>
                                        </p:tav>
                                        <p:tav tm="100000">
                                          <p:val>
                                            <p:strVal val="#ppt_x"/>
                                          </p:val>
                                        </p:tav>
                                      </p:tavLst>
                                    </p:anim>
                                    <p:anim calcmode="lin" valueType="num">
                                      <p:cBhvr additive="base">
                                        <p:cTn id="47" dur="500" fill="hold"/>
                                        <p:tgtEl>
                                          <p:spTgt spid="24"/>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40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1+#ppt_w/2"/>
                                          </p:val>
                                        </p:tav>
                                        <p:tav tm="100000">
                                          <p:val>
                                            <p:strVal val="#ppt_x"/>
                                          </p:val>
                                        </p:tav>
                                      </p:tavLst>
                                    </p:anim>
                                    <p:anim calcmode="lin" valueType="num">
                                      <p:cBhvr additive="base">
                                        <p:cTn id="51" dur="500" fill="hold"/>
                                        <p:tgtEl>
                                          <p:spTgt spid="26"/>
                                        </p:tgtEl>
                                        <p:attrNameLst>
                                          <p:attrName>ppt_y</p:attrName>
                                        </p:attrNameLst>
                                      </p:cBhvr>
                                      <p:tavLst>
                                        <p:tav tm="0">
                                          <p:val>
                                            <p:strVal val="#ppt_y"/>
                                          </p:val>
                                        </p:tav>
                                        <p:tav tm="100000">
                                          <p:val>
                                            <p:strVal val="#ppt_y"/>
                                          </p:val>
                                        </p:tav>
                                      </p:tavLst>
                                    </p:anim>
                                  </p:childTnLst>
                                </p:cTn>
                              </p:par>
                              <p:par>
                                <p:cTn id="52" presetID="2" presetClass="entr" presetSubtype="4" fill="hold" grpId="0" nodeType="withEffect">
                                  <p:stCondLst>
                                    <p:cond delay="60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fill="hold"/>
                                        <p:tgtEl>
                                          <p:spTgt spid="27"/>
                                        </p:tgtEl>
                                        <p:attrNameLst>
                                          <p:attrName>ppt_x</p:attrName>
                                        </p:attrNameLst>
                                      </p:cBhvr>
                                      <p:tavLst>
                                        <p:tav tm="0">
                                          <p:val>
                                            <p:strVal val="#ppt_x"/>
                                          </p:val>
                                        </p:tav>
                                        <p:tav tm="100000">
                                          <p:val>
                                            <p:strVal val="#ppt_x"/>
                                          </p:val>
                                        </p:tav>
                                      </p:tavLst>
                                    </p:anim>
                                    <p:anim calcmode="lin" valueType="num">
                                      <p:cBhvr additive="base">
                                        <p:cTn id="5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75777" grpId="0"/>
      <p:bldP spid="24"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6"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3.1 </a:t>
              </a:r>
              <a:r>
                <a:rPr lang="zh-CN" altLang="en-US" sz="3200" b="1" dirty="0" smtClean="0">
                  <a:solidFill>
                    <a:schemeClr val="accent1"/>
                  </a:solidFill>
                </a:rPr>
                <a:t>交强险条款</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71192" y="1689811"/>
            <a:ext cx="9314480" cy="4909036"/>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3.1.4  </a:t>
            </a:r>
            <a:r>
              <a:rPr lang="zh-CN" altLang="en-US" sz="3000" b="1" dirty="0" smtClean="0"/>
              <a:t>垫付与追偿</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en-US" altLang="zh-CN" sz="2400" b="1" dirty="0" smtClean="0"/>
              <a:t>1</a:t>
            </a:r>
            <a:r>
              <a:rPr lang="zh-CN" altLang="zh-CN" sz="2400" b="1" dirty="0" smtClean="0"/>
              <a:t>．垫付抢救费用的情形</a:t>
            </a:r>
            <a:endParaRPr lang="en-US" altLang="zh-CN" sz="2400" b="1" dirty="0" smtClean="0"/>
          </a:p>
          <a:p>
            <a:pPr indent="457200"/>
            <a:endParaRPr lang="zh-CN" altLang="zh-CN" sz="2400" b="1" dirty="0" smtClean="0"/>
          </a:p>
          <a:p>
            <a:pPr indent="457200"/>
            <a:r>
              <a:rPr lang="zh-CN" altLang="zh-CN" sz="2400" dirty="0" smtClean="0"/>
              <a:t>被保险机动车在（</a:t>
            </a:r>
            <a:r>
              <a:rPr lang="en-US" altLang="zh-CN" sz="2400" dirty="0" smtClean="0"/>
              <a:t>1</a:t>
            </a:r>
            <a:r>
              <a:rPr lang="zh-CN" altLang="zh-CN" sz="2400" dirty="0" smtClean="0"/>
              <a:t>）至（</a:t>
            </a:r>
            <a:r>
              <a:rPr lang="en-US" altLang="zh-CN" sz="2400" dirty="0" smtClean="0"/>
              <a:t>4</a:t>
            </a:r>
            <a:r>
              <a:rPr lang="zh-CN" altLang="zh-CN" sz="2400" dirty="0" smtClean="0"/>
              <a:t>）之一的情形下发生交通事故，造成受害人受伤需要抢救的，保险人在医疗费用赔偿限额内垫付。四种情形分别为：</a:t>
            </a:r>
          </a:p>
          <a:p>
            <a:pPr indent="457200"/>
            <a:r>
              <a:rPr lang="zh-CN" altLang="zh-CN" sz="2400" dirty="0" smtClean="0"/>
              <a:t>（</a:t>
            </a:r>
            <a:r>
              <a:rPr lang="en-US" altLang="zh-CN" sz="2400" dirty="0" smtClean="0"/>
              <a:t>1</a:t>
            </a:r>
            <a:r>
              <a:rPr lang="zh-CN" altLang="zh-CN" sz="2400" dirty="0" smtClean="0"/>
              <a:t>）驾驶人未取得驾驶资格的；</a:t>
            </a:r>
            <a:r>
              <a:rPr lang="en-US" altLang="zh-CN" sz="2400" dirty="0" smtClean="0"/>
              <a:t> </a:t>
            </a:r>
            <a:endParaRPr lang="zh-CN" altLang="zh-CN" sz="2400" dirty="0" smtClean="0"/>
          </a:p>
          <a:p>
            <a:pPr indent="457200"/>
            <a:r>
              <a:rPr lang="zh-CN" altLang="zh-CN" sz="2400" dirty="0" smtClean="0"/>
              <a:t>（</a:t>
            </a:r>
            <a:r>
              <a:rPr lang="en-US" altLang="zh-CN" sz="2400" dirty="0" smtClean="0"/>
              <a:t>2</a:t>
            </a:r>
            <a:r>
              <a:rPr lang="zh-CN" altLang="zh-CN" sz="2400" dirty="0" smtClean="0"/>
              <a:t>）驾驶人醉酒的；</a:t>
            </a:r>
            <a:r>
              <a:rPr lang="en-US" altLang="zh-CN" sz="2400" dirty="0" smtClean="0"/>
              <a:t> </a:t>
            </a:r>
            <a:endParaRPr lang="zh-CN" altLang="zh-CN" sz="2400" dirty="0" smtClean="0"/>
          </a:p>
          <a:p>
            <a:pPr indent="457200"/>
            <a:r>
              <a:rPr lang="zh-CN" altLang="zh-CN" sz="2400" dirty="0" smtClean="0"/>
              <a:t>（</a:t>
            </a:r>
            <a:r>
              <a:rPr lang="en-US" altLang="zh-CN" sz="2400" dirty="0" smtClean="0"/>
              <a:t>3</a:t>
            </a:r>
            <a:r>
              <a:rPr lang="zh-CN" altLang="zh-CN" sz="2400" dirty="0" smtClean="0"/>
              <a:t>）被保险机动车被盗抢期间肇事的；</a:t>
            </a:r>
            <a:r>
              <a:rPr lang="en-US" altLang="zh-CN" sz="2400" dirty="0" smtClean="0"/>
              <a:t> </a:t>
            </a:r>
            <a:endParaRPr lang="zh-CN" altLang="zh-CN" sz="2400" dirty="0" smtClean="0"/>
          </a:p>
          <a:p>
            <a:pPr indent="457200"/>
            <a:r>
              <a:rPr lang="zh-CN" altLang="zh-CN" sz="2400" dirty="0" smtClean="0"/>
              <a:t>（</a:t>
            </a:r>
            <a:r>
              <a:rPr lang="en-US" altLang="zh-CN" sz="2400" dirty="0" smtClean="0"/>
              <a:t>4</a:t>
            </a:r>
            <a:r>
              <a:rPr lang="zh-CN" altLang="zh-CN" sz="2400" dirty="0" smtClean="0"/>
              <a:t>）被保险人故意制造交通事故的。</a:t>
            </a:r>
          </a:p>
          <a:p>
            <a:pPr indent="457200"/>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6"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3.1 </a:t>
              </a:r>
              <a:r>
                <a:rPr lang="zh-CN" altLang="en-US" sz="3200" b="1" dirty="0" smtClean="0">
                  <a:solidFill>
                    <a:schemeClr val="accent1"/>
                  </a:solidFill>
                </a:rPr>
                <a:t>交强险条款</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55952" y="1424423"/>
            <a:ext cx="9314480" cy="3062377"/>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3.1.4  </a:t>
            </a:r>
            <a:r>
              <a:rPr lang="zh-CN" altLang="en-US" sz="3000" b="1" dirty="0" smtClean="0"/>
              <a:t>垫付与追偿</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r>
              <a:rPr lang="en-US" altLang="zh-CN" sz="2400" b="1" dirty="0" smtClean="0"/>
              <a:t>      </a:t>
            </a:r>
            <a:r>
              <a:rPr lang="en-US" altLang="zh-CN" sz="2400" b="1" dirty="0" smtClean="0"/>
              <a:t> </a:t>
            </a:r>
            <a:r>
              <a:rPr lang="en-US" altLang="zh-CN" sz="2400" b="1" dirty="0" smtClean="0"/>
              <a:t>1</a:t>
            </a:r>
            <a:r>
              <a:rPr lang="zh-CN" altLang="zh-CN" sz="2400" b="1" dirty="0" smtClean="0"/>
              <a:t>．</a:t>
            </a:r>
            <a:r>
              <a:rPr lang="zh-CN" altLang="en-US" sz="2400" b="1" dirty="0" smtClean="0"/>
              <a:t>垫付抢救费用的情形</a:t>
            </a:r>
            <a:endParaRPr lang="en-US" altLang="zh-CN" sz="2400" b="1" dirty="0" smtClean="0"/>
          </a:p>
          <a:p>
            <a:r>
              <a:rPr lang="en-US" altLang="zh-CN" sz="2400" b="1" dirty="0" smtClean="0"/>
              <a:t>      </a:t>
            </a:r>
            <a:r>
              <a:rPr lang="en-US" altLang="zh-CN" sz="2400" b="1" dirty="0" smtClean="0"/>
              <a:t> </a:t>
            </a:r>
            <a:r>
              <a:rPr lang="en-US" altLang="zh-CN" sz="2400" b="1" dirty="0" smtClean="0"/>
              <a:t>2</a:t>
            </a:r>
            <a:r>
              <a:rPr lang="zh-CN" altLang="zh-CN" sz="2400" b="1" dirty="0" smtClean="0"/>
              <a:t>．垫付抢救费用的前提</a:t>
            </a:r>
          </a:p>
          <a:p>
            <a:pPr indent="457200"/>
            <a:r>
              <a:rPr lang="en-US" altLang="zh-CN" sz="2400" b="1" dirty="0" smtClean="0"/>
              <a:t>3</a:t>
            </a:r>
            <a:r>
              <a:rPr lang="zh-CN" altLang="zh-CN" sz="2400" b="1" dirty="0" smtClean="0"/>
              <a:t>．垫付抢救费用的数额</a:t>
            </a:r>
          </a:p>
          <a:p>
            <a:pPr indent="457200"/>
            <a:r>
              <a:rPr lang="en-US" altLang="zh-CN" sz="2400" b="1" dirty="0" smtClean="0"/>
              <a:t>4</a:t>
            </a:r>
            <a:r>
              <a:rPr lang="zh-CN" altLang="zh-CN" sz="2400" b="1" dirty="0" smtClean="0"/>
              <a:t>．垫付抢救费用的数额</a:t>
            </a:r>
          </a:p>
          <a:p>
            <a:pPr indent="457200"/>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theme/theme1.xml><?xml version="1.0" encoding="utf-8"?>
<a:theme xmlns:a="http://schemas.openxmlformats.org/drawingml/2006/main" name="第一PPT，www.1ppt.com">
  <a:themeElements>
    <a:clrScheme name="自定义 468">
      <a:dk1>
        <a:srgbClr val="5F5F5F"/>
      </a:dk1>
      <a:lt1>
        <a:srgbClr val="FFFFFF"/>
      </a:lt1>
      <a:dk2>
        <a:srgbClr val="5F5F5F"/>
      </a:dk2>
      <a:lt2>
        <a:srgbClr val="FFFFFF"/>
      </a:lt2>
      <a:accent1>
        <a:srgbClr val="90C413"/>
      </a:accent1>
      <a:accent2>
        <a:srgbClr val="BABD3D"/>
      </a:accent2>
      <a:accent3>
        <a:srgbClr val="DCAB48"/>
      </a:accent3>
      <a:accent4>
        <a:srgbClr val="6B8A4B"/>
      </a:accent4>
      <a:accent5>
        <a:srgbClr val="409BA2"/>
      </a:accent5>
      <a:accent6>
        <a:srgbClr val="B84D30"/>
      </a:accent6>
      <a:hlink>
        <a:srgbClr val="00B0F0"/>
      </a:hlink>
      <a:folHlink>
        <a:srgbClr val="AFB2B4"/>
      </a:folHlink>
    </a:clrScheme>
    <a:fontScheme name="KSO主题5">
      <a:majorFont>
        <a:latin typeface="Broadway"/>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1016</TotalTime>
  <Words>1555</Words>
  <Application>Microsoft Office PowerPoint</Application>
  <PresentationFormat>自定义</PresentationFormat>
  <Paragraphs>275</Paragraphs>
  <Slides>24</Slides>
  <Notes>24</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16说课模板</dc:title>
  <dc:creator>Administrator</dc:creator>
  <cp:lastModifiedBy>gsc</cp:lastModifiedBy>
  <cp:revision>81</cp:revision>
  <dcterms:created xsi:type="dcterms:W3CDTF">2015-06-25T04:58:24Z</dcterms:created>
  <dcterms:modified xsi:type="dcterms:W3CDTF">2017-12-27T03:24:27Z</dcterms:modified>
</cp:coreProperties>
</file>