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8"/>
  </p:notesMasterIdLst>
  <p:sldIdLst>
    <p:sldId id="550" r:id="rId2"/>
    <p:sldId id="621" r:id="rId3"/>
    <p:sldId id="553" r:id="rId4"/>
    <p:sldId id="555" r:id="rId5"/>
    <p:sldId id="593" r:id="rId6"/>
    <p:sldId id="619" r:id="rId7"/>
    <p:sldId id="613" r:id="rId8"/>
    <p:sldId id="612" r:id="rId9"/>
    <p:sldId id="620" r:id="rId10"/>
    <p:sldId id="595" r:id="rId11"/>
    <p:sldId id="616" r:id="rId12"/>
    <p:sldId id="615" r:id="rId13"/>
    <p:sldId id="617" r:id="rId14"/>
    <p:sldId id="614" r:id="rId15"/>
    <p:sldId id="608" r:id="rId16"/>
    <p:sldId id="618" r:id="rId1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FF"/>
    <a:srgbClr val="9B8F89"/>
    <a:srgbClr val="FFBFEA"/>
    <a:srgbClr val="61FF61"/>
    <a:srgbClr val="CCECFF"/>
    <a:srgbClr val="FFF8B7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378" autoAdjust="0"/>
    <p:restoredTop sz="94718" autoAdjust="0"/>
  </p:normalViewPr>
  <p:slideViewPr>
    <p:cSldViewPr>
      <p:cViewPr>
        <p:scale>
          <a:sx n="50" d="100"/>
          <a:sy n="50" d="100"/>
        </p:scale>
        <p:origin x="-414" y="-8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4.xml"/><Relationship Id="rId3" Type="http://schemas.openxmlformats.org/officeDocument/2006/relationships/slide" Target="slides/slide4.xml"/><Relationship Id="rId7" Type="http://schemas.openxmlformats.org/officeDocument/2006/relationships/slide" Target="slides/slide13.xml"/><Relationship Id="rId2" Type="http://schemas.openxmlformats.org/officeDocument/2006/relationships/slide" Target="slides/slide3.xml"/><Relationship Id="rId1" Type="http://schemas.openxmlformats.org/officeDocument/2006/relationships/slide" Target="slides/slide1.xml"/><Relationship Id="rId6" Type="http://schemas.openxmlformats.org/officeDocument/2006/relationships/slide" Target="slides/slide12.xml"/><Relationship Id="rId5" Type="http://schemas.openxmlformats.org/officeDocument/2006/relationships/slide" Target="slides/slide11.xml"/><Relationship Id="rId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/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/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/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571BE9E-2432-4D62-8B7E-3ED4BF7430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37935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 userDrawn="1"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Group 18"/>
          <p:cNvGrpSpPr>
            <a:grpSpLocks/>
          </p:cNvGrpSpPr>
          <p:nvPr userDrawn="1"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15" name="Freeform 28"/>
          <p:cNvSpPr>
            <a:spLocks/>
          </p:cNvSpPr>
          <p:nvPr userDrawn="1"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6" name="Group 33"/>
          <p:cNvGrpSpPr>
            <a:grpSpLocks/>
          </p:cNvGrpSpPr>
          <p:nvPr userDrawn="1"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9" name="Group 36"/>
          <p:cNvGrpSpPr>
            <a:grpSpLocks/>
          </p:cNvGrpSpPr>
          <p:nvPr userDrawn="1"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20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25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1" name="Text Box 31"/>
          <p:cNvSpPr txBox="1">
            <a:spLocks noChangeArrowheads="1"/>
          </p:cNvSpPr>
          <p:nvPr userDrawn="1"/>
        </p:nvSpPr>
        <p:spPr bwMode="auto">
          <a:xfrm>
            <a:off x="2667000" y="6338888"/>
            <a:ext cx="3962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重庆电子工程职业学院计算机系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/>
                <a:ea typeface="宋体" charset="-122"/>
              </a:defRPr>
            </a:lvl1pPr>
          </a:lstStyle>
          <a:p>
            <a:pPr>
              <a:defRPr/>
            </a:pPr>
            <a:fld id="{78218361-41D9-4874-BFB2-D1AF78101DAD}" type="datetime1">
              <a:rPr lang="zh-CN" altLang="en-US"/>
              <a:pPr>
                <a:defRPr/>
              </a:pPr>
              <a:t>2014-6-9</a:t>
            </a:fld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/>
                <a:ea typeface="宋体" charset="-122"/>
              </a:defRPr>
            </a:lvl1pPr>
          </a:lstStyle>
          <a:p>
            <a:pPr>
              <a:defRPr/>
            </a:pPr>
            <a:r>
              <a:rPr lang="en-US" altLang="zh-CN"/>
              <a:t>重庆电子科技职业学院计算机系</a:t>
            </a:r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ea typeface="宋体" pitchFamily="2" charset="-122"/>
              </a:defRPr>
            </a:lvl1pPr>
          </a:lstStyle>
          <a:p>
            <a:pPr>
              <a:defRPr/>
            </a:pPr>
            <a:fld id="{1F3DABEB-4302-4BF1-9D21-138C95910C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5831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31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719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604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15183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936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84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389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9988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247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92109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 userDrawn="1"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027" name="Group 65"/>
          <p:cNvGrpSpPr>
            <a:grpSpLocks/>
          </p:cNvGrpSpPr>
          <p:nvPr userDrawn="1"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4394" name="Freeform 58"/>
          <p:cNvSpPr>
            <a:spLocks/>
          </p:cNvSpPr>
          <p:nvPr userDrawn="1"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1" name="Text Box 56"/>
          <p:cNvSpPr txBox="1">
            <a:spLocks noChangeArrowheads="1"/>
          </p:cNvSpPr>
          <p:nvPr userDrawn="1"/>
        </p:nvSpPr>
        <p:spPr bwMode="auto">
          <a:xfrm>
            <a:off x="468313" y="6446838"/>
            <a:ext cx="6335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dirty="0">
                <a:latin typeface="仿宋_GB2312"/>
                <a:ea typeface="仿宋_GB2312"/>
                <a:cs typeface="仿宋_GB2312"/>
              </a:rPr>
              <a:t>第</a:t>
            </a:r>
            <a:r>
              <a:rPr lang="en-US" altLang="zh-CN" dirty="0">
                <a:latin typeface="仿宋_GB2312"/>
                <a:ea typeface="仿宋_GB2312"/>
                <a:cs typeface="仿宋_GB2312"/>
              </a:rPr>
              <a:t>4</a:t>
            </a:r>
            <a:r>
              <a:rPr lang="zh-CN" altLang="en-US" dirty="0">
                <a:latin typeface="仿宋_GB2312"/>
                <a:ea typeface="仿宋_GB2312"/>
                <a:cs typeface="仿宋_GB2312"/>
              </a:rPr>
              <a:t>章 </a:t>
            </a:r>
            <a:r>
              <a:rPr lang="en-US" altLang="zh-CN" dirty="0">
                <a:latin typeface="仿宋_GB2312"/>
                <a:ea typeface="仿宋_GB2312"/>
                <a:cs typeface="仿宋_GB2312"/>
              </a:rPr>
              <a:t>Word </a:t>
            </a:r>
            <a:r>
              <a:rPr lang="en-US" altLang="zh-CN" dirty="0" smtClean="0">
                <a:latin typeface="仿宋_GB2312"/>
                <a:ea typeface="仿宋_GB2312"/>
                <a:cs typeface="仿宋_GB2312"/>
              </a:rPr>
              <a:t>2010</a:t>
            </a:r>
            <a:r>
              <a:rPr lang="zh-CN" altLang="en-US" dirty="0" smtClean="0">
                <a:latin typeface="仿宋_GB2312"/>
                <a:ea typeface="仿宋_GB2312"/>
                <a:cs typeface="仿宋_GB2312"/>
              </a:rPr>
              <a:t>的</a:t>
            </a:r>
            <a:r>
              <a:rPr lang="zh-CN" altLang="en-US" dirty="0">
                <a:latin typeface="仿宋_GB2312"/>
                <a:ea typeface="仿宋_GB2312"/>
                <a:cs typeface="仿宋_GB2312"/>
              </a:rPr>
              <a:t>使用</a:t>
            </a:r>
            <a:r>
              <a:rPr lang="en-US" altLang="zh-CN" dirty="0">
                <a:latin typeface="仿宋_GB2312"/>
                <a:ea typeface="仿宋_GB2312"/>
                <a:cs typeface="仿宋_GB2312"/>
              </a:rPr>
              <a:t>----</a:t>
            </a:r>
            <a:r>
              <a:rPr lang="zh-CN" altLang="en-US" dirty="0">
                <a:latin typeface="仿宋_GB2312"/>
                <a:ea typeface="仿宋_GB2312"/>
                <a:cs typeface="仿宋_GB2312"/>
              </a:rPr>
              <a:t>样式和目录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2133600"/>
            <a:ext cx="8534400" cy="1727448"/>
          </a:xfrm>
        </p:spPr>
        <p:txBody>
          <a:bodyPr/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4000" dirty="0" smtClean="0"/>
              <a:t>第</a:t>
            </a:r>
            <a:r>
              <a:rPr lang="en-US" altLang="zh-CN" sz="4000" dirty="0" smtClean="0"/>
              <a:t>4</a:t>
            </a:r>
            <a:r>
              <a:rPr lang="zh-CN" altLang="en-US" sz="4000" dirty="0" smtClean="0"/>
              <a:t>章  </a:t>
            </a:r>
            <a:r>
              <a:rPr lang="en-US" altLang="zh-CN" sz="4000" dirty="0" smtClean="0"/>
              <a:t>Word 2010 </a:t>
            </a:r>
            <a:r>
              <a:rPr lang="zh-CN" altLang="en-US" sz="4000" dirty="0" smtClean="0"/>
              <a:t>的使用</a:t>
            </a:r>
            <a:br>
              <a:rPr lang="zh-CN" altLang="en-US" sz="4000" dirty="0" smtClean="0"/>
            </a:br>
            <a:r>
              <a:rPr lang="zh-CN" altLang="en-US" sz="3200" dirty="0" smtClean="0">
                <a:solidFill>
                  <a:schemeClr val="hlink"/>
                </a:solidFill>
              </a:rPr>
              <a:t>第</a:t>
            </a:r>
            <a:r>
              <a:rPr lang="en-US" altLang="zh-CN" sz="3200" dirty="0" smtClean="0">
                <a:solidFill>
                  <a:schemeClr val="hlink"/>
                </a:solidFill>
              </a:rPr>
              <a:t>6</a:t>
            </a:r>
            <a:r>
              <a:rPr lang="zh-CN" altLang="en-US" sz="3200" dirty="0" smtClean="0">
                <a:solidFill>
                  <a:schemeClr val="hlink"/>
                </a:solidFill>
              </a:rPr>
              <a:t>讲  </a:t>
            </a:r>
            <a:r>
              <a:rPr lang="zh-CN" altLang="en-US" sz="3200" dirty="0" smtClean="0">
                <a:solidFill>
                  <a:schemeClr val="hlink"/>
                </a:solidFill>
              </a:rPr>
              <a:t>样式和目录</a:t>
            </a: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39900" y="4653136"/>
            <a:ext cx="6032500" cy="757064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主讲</a:t>
            </a:r>
            <a:r>
              <a:rPr lang="en-US" altLang="zh-CN" dirty="0" smtClean="0">
                <a:latin typeface="隶书" pitchFamily="49" charset="-122"/>
                <a:ea typeface="隶书" pitchFamily="49" charset="-122"/>
              </a:rPr>
              <a:t>:XXX</a:t>
            </a:r>
            <a:endParaRPr lang="en-US" altLang="zh-CN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ym typeface="Monotype Sorts" pitchFamily="2" charset="2"/>
              </a:rPr>
              <a:t>三、</a:t>
            </a:r>
            <a:r>
              <a:rPr lang="zh-CN" altLang="en-US" dirty="0" smtClean="0"/>
              <a:t>按图所示的格式排版毕业论文</a:t>
            </a:r>
            <a:endParaRPr lang="zh-CN" altLang="en-US" dirty="0" smtClean="0">
              <a:latin typeface="隶书" pitchFamily="49" charset="-122"/>
            </a:endParaRPr>
          </a:p>
        </p:txBody>
      </p:sp>
      <p:pic>
        <p:nvPicPr>
          <p:cNvPr id="10243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196975"/>
            <a:ext cx="7496175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latin typeface="隶书" pitchFamily="49" charset="-122"/>
              </a:rPr>
              <a:t>要求：</a:t>
            </a:r>
            <a:r>
              <a:rPr lang="zh-CN" altLang="en-US" sz="2800" dirty="0" smtClean="0">
                <a:latin typeface="隶书" pitchFamily="49" charset="-122"/>
              </a:rPr>
              <a:t>（参见教材</a:t>
            </a:r>
            <a:r>
              <a:rPr lang="en-US" altLang="zh-CN" sz="2800" dirty="0" smtClean="0">
                <a:latin typeface="隶书" pitchFamily="49" charset="-122"/>
              </a:rPr>
              <a:t>P227-232）</a:t>
            </a:r>
            <a:endParaRPr lang="zh-CN" altLang="en-US" sz="2800" dirty="0" smtClean="0">
              <a:latin typeface="隶书" pitchFamily="49" charset="-122"/>
            </a:endParaRPr>
          </a:p>
        </p:txBody>
      </p:sp>
      <p:sp>
        <p:nvSpPr>
          <p:cNvPr id="4956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spcBef>
                <a:spcPct val="0"/>
              </a:spcBef>
              <a:buFont typeface="+mj-lt"/>
              <a:buAutoNum type="arabicPeriod"/>
              <a:defRPr/>
            </a:pPr>
            <a:r>
              <a:rPr lang="zh-CN" altLang="en-US" dirty="0" smtClean="0"/>
              <a:t>设置文档属性：作者名、标题、主题、关键词、单位信息等</a:t>
            </a:r>
            <a:endParaRPr lang="en-US" altLang="zh-CN" dirty="0" smtClean="0"/>
          </a:p>
          <a:p>
            <a:pPr marL="914400" lvl="1" indent="-514350">
              <a:spcBef>
                <a:spcPct val="0"/>
              </a:spcBef>
              <a:buFont typeface="+mj-lt"/>
              <a:buAutoNum type="arabicPeriod"/>
              <a:defRPr/>
            </a:pPr>
            <a:endParaRPr lang="zh-CN" altLang="en-US" dirty="0" smtClean="0"/>
          </a:p>
          <a:p>
            <a:pPr marL="514350" indent="-514350">
              <a:spcBef>
                <a:spcPct val="0"/>
              </a:spcBef>
              <a:buFont typeface="+mj-lt"/>
              <a:buAutoNum type="arabicPeriod"/>
              <a:defRPr/>
            </a:pPr>
            <a:r>
              <a:rPr lang="zh-CN" altLang="en-US" dirty="0" smtClean="0"/>
              <a:t>页面布局</a:t>
            </a:r>
          </a:p>
          <a:p>
            <a:pPr marL="971550" lvl="1" indent="-514350">
              <a:spcBef>
                <a:spcPct val="0"/>
              </a:spcBef>
              <a:buFont typeface="+mj-lt"/>
              <a:buAutoNum type="arabicPeriod"/>
              <a:defRPr/>
            </a:pPr>
            <a:r>
              <a:rPr lang="zh-CN" altLang="en-US" dirty="0" smtClean="0"/>
              <a:t>纸张大小：采用默认值</a:t>
            </a:r>
            <a:r>
              <a:rPr lang="en-US" altLang="zh-CN" dirty="0" smtClean="0"/>
              <a:t>A4</a:t>
            </a:r>
            <a:endParaRPr lang="zh-CN" altLang="en-US" dirty="0" smtClean="0"/>
          </a:p>
          <a:p>
            <a:pPr marL="971550" lvl="1" indent="-514350">
              <a:spcBef>
                <a:spcPct val="0"/>
              </a:spcBef>
              <a:buFont typeface="+mj-lt"/>
              <a:buAutoNum type="arabicPeriod"/>
              <a:defRPr/>
            </a:pPr>
            <a:r>
              <a:rPr lang="zh-CN" altLang="en-US" dirty="0" smtClean="0"/>
              <a:t>页边距：上、下、左、右边距均为</a:t>
            </a:r>
            <a:r>
              <a:rPr lang="en-US" altLang="zh-CN" dirty="0" smtClean="0"/>
              <a:t>2.5</a:t>
            </a:r>
            <a:r>
              <a:rPr lang="zh-CN" altLang="en-US" dirty="0" smtClean="0"/>
              <a:t>厘米</a:t>
            </a:r>
          </a:p>
          <a:p>
            <a:pPr marL="971550" lvl="1" indent="-514350">
              <a:spcBef>
                <a:spcPct val="0"/>
              </a:spcBef>
              <a:buFont typeface="+mj-lt"/>
              <a:buAutoNum type="arabicPeriod"/>
              <a:defRPr/>
            </a:pPr>
            <a:r>
              <a:rPr lang="zh-CN" altLang="en-US" dirty="0" smtClean="0"/>
              <a:t>页眉和页脚均采用内置样式，且“首页不同”、“奇偶页不同”</a:t>
            </a:r>
          </a:p>
          <a:p>
            <a:pPr marL="971550" lvl="1" indent="-514350">
              <a:spcBef>
                <a:spcPct val="0"/>
              </a:spcBef>
              <a:buFont typeface="+mj-lt"/>
              <a:buAutoNum type="arabicPeriod"/>
              <a:defRPr/>
            </a:pPr>
            <a:r>
              <a:rPr lang="zh-CN" altLang="en-US" dirty="0" smtClean="0"/>
              <a:t>页面垂直对齐方式：居中</a:t>
            </a:r>
            <a:endParaRPr lang="en-US" altLang="zh-CN" dirty="0" smtClean="0"/>
          </a:p>
          <a:p>
            <a:pPr marL="971550" lvl="1" indent="-514350">
              <a:spcBef>
                <a:spcPct val="0"/>
              </a:spcBef>
              <a:buFont typeface="+mj-lt"/>
              <a:buAutoNum type="arabicPeriod"/>
              <a:defRPr/>
            </a:pPr>
            <a:endParaRPr lang="zh-CN" altLang="en-US" dirty="0" smtClean="0"/>
          </a:p>
          <a:p>
            <a:pPr marL="514350" indent="-514350">
              <a:spcBef>
                <a:spcPct val="0"/>
              </a:spcBef>
              <a:buFont typeface="+mj-lt"/>
              <a:buAutoNum type="arabicPeriod"/>
              <a:defRPr/>
            </a:pPr>
            <a:r>
              <a:rPr lang="zh-CN" altLang="en-US" dirty="0" smtClean="0"/>
              <a:t>设计封面</a:t>
            </a:r>
            <a:endParaRPr lang="en-US" altLang="zh-CN" dirty="0" smtClean="0"/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latin typeface="隶书" pitchFamily="49" charset="-122"/>
              </a:rPr>
              <a:t>要求</a:t>
            </a:r>
            <a:r>
              <a:rPr lang="zh-CN" altLang="en-US" dirty="0">
                <a:latin typeface="隶书" pitchFamily="49" charset="-122"/>
              </a:rPr>
              <a:t>：</a:t>
            </a:r>
            <a:r>
              <a:rPr lang="zh-CN" altLang="en-US" sz="2800" dirty="0">
                <a:latin typeface="隶书" pitchFamily="49" charset="-122"/>
              </a:rPr>
              <a:t>（参见教材</a:t>
            </a:r>
            <a:r>
              <a:rPr lang="en-US" altLang="zh-CN" sz="2800" dirty="0">
                <a:latin typeface="隶书" pitchFamily="49" charset="-122"/>
              </a:rPr>
              <a:t>P227-232）</a:t>
            </a:r>
            <a:endParaRPr lang="zh-CN" altLang="en-US" sz="2800" dirty="0" smtClean="0">
              <a:latin typeface="隶书" pitchFamily="49" charset="-122"/>
            </a:endParaRPr>
          </a:p>
        </p:txBody>
      </p:sp>
      <p:sp>
        <p:nvSpPr>
          <p:cNvPr id="4956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71500" indent="-514350">
              <a:spcBef>
                <a:spcPct val="0"/>
              </a:spcBef>
              <a:buFont typeface="+mj-lt"/>
              <a:buAutoNum type="arabicPeriod" startAt="4"/>
              <a:defRPr/>
            </a:pPr>
            <a:r>
              <a:rPr lang="zh-CN" altLang="en-US" dirty="0" smtClean="0"/>
              <a:t>更改样式：“现代”样式集、“华丽”颜色、“暗香扑鼻”字体</a:t>
            </a:r>
            <a:endParaRPr lang="en-US" altLang="zh-CN" dirty="0" smtClean="0"/>
          </a:p>
          <a:p>
            <a:pPr marL="971550" lvl="1" indent="-514350">
              <a:spcBef>
                <a:spcPct val="0"/>
              </a:spcBef>
              <a:buFont typeface="+mj-lt"/>
              <a:buAutoNum type="arabicPeriod" startAt="4"/>
              <a:defRPr/>
            </a:pPr>
            <a:endParaRPr lang="zh-CN" altLang="en-US" dirty="0" smtClean="0"/>
          </a:p>
          <a:p>
            <a:pPr marL="571500" indent="-514350">
              <a:spcBef>
                <a:spcPct val="0"/>
              </a:spcBef>
              <a:buFont typeface="+mj-lt"/>
              <a:buAutoNum type="arabicPeriod" startAt="4"/>
              <a:defRPr/>
            </a:pPr>
            <a:r>
              <a:rPr lang="zh-CN" altLang="en-US" dirty="0" smtClean="0"/>
              <a:t>插入页眉</a:t>
            </a:r>
            <a:r>
              <a:rPr lang="en-US" altLang="zh-CN" dirty="0" smtClean="0"/>
              <a:t>/</a:t>
            </a:r>
            <a:r>
              <a:rPr lang="zh-CN" altLang="en-US" dirty="0" smtClean="0"/>
              <a:t>页脚</a:t>
            </a:r>
            <a:endParaRPr lang="en-US" altLang="zh-CN" dirty="0" smtClean="0"/>
          </a:p>
          <a:p>
            <a:pPr marL="971550" lvl="1" indent="-514350">
              <a:spcBef>
                <a:spcPct val="0"/>
              </a:spcBef>
              <a:buFont typeface="+mj-lt"/>
              <a:buAutoNum type="arabicPeriod" startAt="4"/>
              <a:defRPr/>
            </a:pPr>
            <a:endParaRPr lang="zh-CN" altLang="en-US" dirty="0" smtClean="0"/>
          </a:p>
          <a:p>
            <a:pPr marL="571500" indent="-514350">
              <a:spcBef>
                <a:spcPct val="0"/>
              </a:spcBef>
              <a:buFont typeface="+mj-lt"/>
              <a:buAutoNum type="arabicPeriod" startAt="4"/>
              <a:defRPr/>
            </a:pPr>
            <a:r>
              <a:rPr lang="zh-CN" altLang="en-US" dirty="0" smtClean="0"/>
              <a:t>设计文本的各级标题</a:t>
            </a:r>
          </a:p>
          <a:p>
            <a:pPr marL="971550" lvl="1" indent="-457200">
              <a:spcBef>
                <a:spcPct val="0"/>
              </a:spcBef>
              <a:defRPr/>
            </a:pPr>
            <a:r>
              <a:rPr lang="zh-CN" altLang="en-US" dirty="0" smtClean="0"/>
              <a:t>将文本中所有红色文字</a:t>
            </a:r>
            <a:r>
              <a:rPr lang="en-US" altLang="zh-CN" dirty="0" smtClean="0"/>
              <a:t>(</a:t>
            </a:r>
            <a:r>
              <a:rPr lang="zh-CN" altLang="en-US" dirty="0" smtClean="0"/>
              <a:t>章名</a:t>
            </a:r>
            <a:r>
              <a:rPr lang="en-US" altLang="zh-CN" dirty="0" smtClean="0"/>
              <a:t>)</a:t>
            </a:r>
            <a:r>
              <a:rPr lang="zh-CN" altLang="en-US" dirty="0" smtClean="0"/>
              <a:t>应用为</a:t>
            </a:r>
            <a:r>
              <a:rPr lang="en-US" altLang="zh-CN" dirty="0" smtClean="0"/>
              <a:t>”</a:t>
            </a:r>
            <a:r>
              <a:rPr lang="zh-CN" altLang="en-US" dirty="0" smtClean="0"/>
              <a:t>标题</a:t>
            </a:r>
            <a:r>
              <a:rPr lang="en-US" altLang="zh-CN" dirty="0" smtClean="0"/>
              <a:t>1”</a:t>
            </a:r>
            <a:endParaRPr lang="zh-CN" altLang="en-US" dirty="0" smtClean="0"/>
          </a:p>
          <a:p>
            <a:pPr marL="971550" lvl="1" indent="-457200">
              <a:spcBef>
                <a:spcPct val="0"/>
              </a:spcBef>
              <a:defRPr/>
            </a:pPr>
            <a:r>
              <a:rPr lang="zh-CN" altLang="en-US" dirty="0" smtClean="0"/>
              <a:t>将文本中所有绿色文字</a:t>
            </a:r>
            <a:r>
              <a:rPr lang="en-US" altLang="zh-CN" dirty="0" smtClean="0"/>
              <a:t>(</a:t>
            </a:r>
            <a:r>
              <a:rPr lang="zh-CN" altLang="en-US" dirty="0" smtClean="0"/>
              <a:t>节名</a:t>
            </a:r>
            <a:r>
              <a:rPr lang="en-US" altLang="zh-CN" dirty="0" smtClean="0"/>
              <a:t>)</a:t>
            </a:r>
            <a:r>
              <a:rPr lang="zh-CN" altLang="en-US" dirty="0" smtClean="0"/>
              <a:t>应用为</a:t>
            </a:r>
            <a:r>
              <a:rPr lang="en-US" altLang="zh-CN" dirty="0" smtClean="0"/>
              <a:t>”</a:t>
            </a:r>
            <a:r>
              <a:rPr lang="zh-CN" altLang="en-US" dirty="0" smtClean="0"/>
              <a:t>标题</a:t>
            </a:r>
            <a:r>
              <a:rPr lang="en-US" altLang="zh-CN" dirty="0" smtClean="0"/>
              <a:t>2”</a:t>
            </a:r>
            <a:endParaRPr lang="zh-CN" altLang="en-US" dirty="0" smtClean="0"/>
          </a:p>
          <a:p>
            <a:pPr marL="971550" lvl="1" indent="-457200">
              <a:spcBef>
                <a:spcPct val="0"/>
              </a:spcBef>
              <a:defRPr/>
            </a:pPr>
            <a:r>
              <a:rPr lang="zh-CN" altLang="en-US" dirty="0" smtClean="0"/>
              <a:t>将文本中所有蓝色文字</a:t>
            </a:r>
            <a:r>
              <a:rPr lang="en-US" altLang="zh-CN" dirty="0" smtClean="0"/>
              <a:t>(</a:t>
            </a:r>
            <a:r>
              <a:rPr lang="zh-CN" altLang="en-US" dirty="0" smtClean="0"/>
              <a:t>小节名</a:t>
            </a:r>
            <a:r>
              <a:rPr lang="en-US" altLang="zh-CN" dirty="0" smtClean="0"/>
              <a:t>)</a:t>
            </a:r>
            <a:r>
              <a:rPr lang="zh-CN" altLang="en-US" dirty="0" smtClean="0"/>
              <a:t>应用为</a:t>
            </a:r>
            <a:r>
              <a:rPr lang="en-US" altLang="zh-CN" dirty="0" smtClean="0"/>
              <a:t>”</a:t>
            </a:r>
            <a:r>
              <a:rPr lang="zh-CN" altLang="en-US" dirty="0" smtClean="0"/>
              <a:t>标题</a:t>
            </a:r>
            <a:r>
              <a:rPr lang="en-US" altLang="zh-CN" dirty="0" smtClean="0"/>
              <a:t>3”</a:t>
            </a:r>
          </a:p>
          <a:p>
            <a:pPr marL="971550" lvl="1" indent="-457200">
              <a:spcBef>
                <a:spcPct val="0"/>
              </a:spcBef>
              <a:defRPr/>
            </a:pPr>
            <a:endParaRPr lang="en-US" altLang="zh-CN" dirty="0" smtClean="0"/>
          </a:p>
          <a:p>
            <a:pPr marL="571500" indent="-514350">
              <a:spcBef>
                <a:spcPct val="0"/>
              </a:spcBef>
              <a:buFont typeface="+mj-lt"/>
              <a:buAutoNum type="arabicPeriod" startAt="4"/>
              <a:defRPr/>
            </a:pPr>
            <a:r>
              <a:rPr lang="zh-CN" altLang="en-US" dirty="0" smtClean="0"/>
              <a:t>插入自动目录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latin typeface="隶书" pitchFamily="49" charset="-122"/>
              </a:rPr>
              <a:t>要求</a:t>
            </a:r>
            <a:r>
              <a:rPr lang="zh-CN" altLang="en-US" dirty="0">
                <a:latin typeface="隶书" pitchFamily="49" charset="-122"/>
              </a:rPr>
              <a:t>：</a:t>
            </a:r>
            <a:r>
              <a:rPr lang="zh-CN" altLang="en-US" sz="2800" dirty="0">
                <a:latin typeface="隶书" pitchFamily="49" charset="-122"/>
              </a:rPr>
              <a:t>（参见教材</a:t>
            </a:r>
            <a:r>
              <a:rPr lang="en-US" altLang="zh-CN" sz="2800" dirty="0">
                <a:latin typeface="隶书" pitchFamily="49" charset="-122"/>
              </a:rPr>
              <a:t>P227-232）</a:t>
            </a:r>
            <a:endParaRPr lang="zh-CN" altLang="en-US" sz="2800" dirty="0" smtClean="0">
              <a:latin typeface="隶书" pitchFamily="49" charset="-122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71500" indent="-514350">
              <a:spcBef>
                <a:spcPct val="0"/>
              </a:spcBef>
              <a:buFont typeface="Comic Sans MS" pitchFamily="66" charset="0"/>
              <a:buAutoNum type="arabicPeriod" startAt="8"/>
            </a:pPr>
            <a:r>
              <a:rPr lang="zh-CN" altLang="en-US" smtClean="0"/>
              <a:t>修改目录的样式</a:t>
            </a:r>
          </a:p>
        </p:txBody>
      </p:sp>
      <p:pic>
        <p:nvPicPr>
          <p:cNvPr id="13316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844675"/>
            <a:ext cx="6481763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latin typeface="隶书" pitchFamily="49" charset="-122"/>
              </a:rPr>
              <a:t>实训步骤</a:t>
            </a:r>
            <a:r>
              <a:rPr lang="zh-CN" altLang="en-US" dirty="0">
                <a:latin typeface="隶书" pitchFamily="49" charset="-122"/>
              </a:rPr>
              <a:t>：</a:t>
            </a:r>
            <a:r>
              <a:rPr lang="zh-CN" altLang="en-US" sz="2800" dirty="0">
                <a:latin typeface="隶书" pitchFamily="49" charset="-122"/>
              </a:rPr>
              <a:t>（参见教材</a:t>
            </a:r>
            <a:r>
              <a:rPr lang="en-US" altLang="zh-CN" sz="2800" dirty="0">
                <a:latin typeface="隶书" pitchFamily="49" charset="-122"/>
              </a:rPr>
              <a:t>P227-232）</a:t>
            </a:r>
            <a:endParaRPr lang="zh-CN" altLang="en-US" sz="2800" dirty="0" smtClean="0">
              <a:latin typeface="隶书" pitchFamily="49" charset="-122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ts val="4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r>
              <a:rPr lang="zh-CN" altLang="zh-CN" dirty="0" smtClean="0"/>
              <a:t>设置文档属性</a:t>
            </a:r>
          </a:p>
          <a:p>
            <a:pPr lvl="1">
              <a:lnSpc>
                <a:spcPts val="4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</a:t>
            </a:r>
            <a:r>
              <a:rPr lang="zh-CN" altLang="zh-CN" dirty="0" smtClean="0"/>
              <a:t>设置页面属性</a:t>
            </a:r>
          </a:p>
          <a:p>
            <a:pPr lvl="1">
              <a:lnSpc>
                <a:spcPts val="4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r>
              <a:rPr lang="zh-CN" altLang="zh-CN" dirty="0" smtClean="0"/>
              <a:t>更改样式集</a:t>
            </a:r>
          </a:p>
          <a:p>
            <a:pPr lvl="1">
              <a:lnSpc>
                <a:spcPts val="4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</a:t>
            </a:r>
            <a:r>
              <a:rPr lang="zh-CN" altLang="zh-CN" dirty="0" smtClean="0"/>
              <a:t>插入页眉</a:t>
            </a:r>
          </a:p>
          <a:p>
            <a:pPr lvl="1">
              <a:lnSpc>
                <a:spcPts val="4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</a:t>
            </a:r>
            <a:r>
              <a:rPr lang="zh-CN" altLang="zh-CN" dirty="0" smtClean="0"/>
              <a:t>插入页脚</a:t>
            </a:r>
          </a:p>
          <a:p>
            <a:pPr lvl="1">
              <a:lnSpc>
                <a:spcPts val="4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</a:t>
            </a:r>
            <a:r>
              <a:rPr lang="zh-CN" altLang="zh-CN" dirty="0" smtClean="0"/>
              <a:t>利用样式快速设置具有大纲级别的标题</a:t>
            </a:r>
          </a:p>
          <a:p>
            <a:pPr lvl="1">
              <a:lnSpc>
                <a:spcPts val="4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7</a:t>
            </a:r>
            <a:r>
              <a:rPr lang="zh-CN" altLang="en-US" dirty="0" smtClean="0"/>
              <a:t>：</a:t>
            </a:r>
            <a:r>
              <a:rPr lang="zh-CN" altLang="zh-CN" dirty="0" smtClean="0"/>
              <a:t>自动生成目录</a:t>
            </a:r>
          </a:p>
          <a:p>
            <a:pPr lvl="1">
              <a:lnSpc>
                <a:spcPts val="4000"/>
              </a:lnSpc>
            </a:pPr>
            <a:r>
              <a:rPr lang="zh-CN" altLang="en-US" dirty="0" smtClean="0"/>
              <a:t>实作</a:t>
            </a:r>
            <a:r>
              <a:rPr lang="en-US" altLang="zh-CN" dirty="0" smtClean="0"/>
              <a:t>8</a:t>
            </a:r>
            <a:r>
              <a:rPr lang="zh-CN" altLang="en-US" dirty="0" smtClean="0"/>
              <a:t>：</a:t>
            </a:r>
            <a:r>
              <a:rPr lang="zh-CN" altLang="zh-CN" dirty="0" smtClean="0"/>
              <a:t>修改目录样式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本次课重点内容小结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14350" indent="-514350" algn="just" eaLnBrk="1" hangingPunct="1">
              <a:lnSpc>
                <a:spcPct val="200000"/>
              </a:lnSpc>
              <a:buFont typeface="Comic Sans MS" pitchFamily="66" charset="0"/>
              <a:buAutoNum type="arabicPeriod"/>
            </a:pPr>
            <a:r>
              <a:rPr lang="zh-CN" altLang="en-US" dirty="0" smtClean="0"/>
              <a:t>样式的作用和简单应用</a:t>
            </a:r>
            <a:endParaRPr lang="en-US" altLang="zh-CN" dirty="0" smtClean="0"/>
          </a:p>
          <a:p>
            <a:pPr marL="514350" indent="-514350" algn="just" eaLnBrk="1" hangingPunct="1">
              <a:lnSpc>
                <a:spcPct val="200000"/>
              </a:lnSpc>
              <a:buFont typeface="Comic Sans MS" pitchFamily="66" charset="0"/>
              <a:buAutoNum type="arabicPeriod"/>
            </a:pPr>
            <a:r>
              <a:rPr lang="zh-CN" altLang="en-US" dirty="0" smtClean="0"/>
              <a:t>目录的作用和简单应用</a:t>
            </a:r>
            <a:endParaRPr lang="en-US" altLang="zh-CN" dirty="0" smtClean="0"/>
          </a:p>
          <a:p>
            <a:pPr marL="514350" indent="-514350" eaLnBrk="1" hangingPunct="1">
              <a:lnSpc>
                <a:spcPct val="200000"/>
              </a:lnSpc>
              <a:buFont typeface="Comic Sans MS" pitchFamily="66" charset="0"/>
              <a:buAutoNum type="arabicPeriod"/>
            </a:pPr>
            <a:r>
              <a:rPr lang="zh-CN" altLang="en-US" dirty="0" smtClean="0"/>
              <a:t>灵活运用样式和目录排版毕业论文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课余作业布置</a:t>
            </a:r>
          </a:p>
        </p:txBody>
      </p:sp>
      <p:sp>
        <p:nvSpPr>
          <p:cNvPr id="5089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ts val="4000"/>
              </a:lnSpc>
              <a:defRPr/>
            </a:pPr>
            <a:r>
              <a:rPr lang="zh-CN" altLang="en-US" dirty="0" smtClean="0"/>
              <a:t>复习</a:t>
            </a:r>
            <a:endParaRPr lang="zh-CN" altLang="en-US" dirty="0" smtClean="0"/>
          </a:p>
          <a:p>
            <a:pPr lvl="1" eaLnBrk="1" hangingPunct="1">
              <a:lnSpc>
                <a:spcPts val="4000"/>
              </a:lnSpc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4</a:t>
            </a:r>
            <a:r>
              <a:rPr lang="zh-CN" altLang="en-US" dirty="0" smtClean="0"/>
              <a:t>章</a:t>
            </a:r>
            <a:endParaRPr lang="en-US" altLang="zh-CN" dirty="0" smtClean="0"/>
          </a:p>
          <a:p>
            <a:pPr lvl="1" eaLnBrk="1" hangingPunct="1">
              <a:lnSpc>
                <a:spcPts val="4000"/>
              </a:lnSpc>
              <a:defRPr/>
            </a:pPr>
            <a:endParaRPr lang="zh-CN" altLang="en-US" dirty="0" smtClean="0"/>
          </a:p>
          <a:p>
            <a:pPr eaLnBrk="1" hangingPunct="1">
              <a:lnSpc>
                <a:spcPts val="4000"/>
              </a:lnSpc>
              <a:defRPr/>
            </a:pPr>
            <a:r>
              <a:rPr lang="zh-CN" altLang="en-US" dirty="0" smtClean="0"/>
              <a:t>上机</a:t>
            </a:r>
            <a:r>
              <a:rPr lang="zh-CN" altLang="en-US" dirty="0" smtClean="0"/>
              <a:t>准备</a:t>
            </a:r>
            <a:endParaRPr lang="en-US" altLang="zh-CN" dirty="0" smtClean="0"/>
          </a:p>
          <a:p>
            <a:pPr lvl="1" eaLnBrk="1" hangingPunct="1">
              <a:lnSpc>
                <a:spcPts val="4000"/>
              </a:lnSpc>
              <a:defRPr/>
            </a:pPr>
            <a:r>
              <a:rPr lang="zh-CN" altLang="en-US" dirty="0" smtClean="0"/>
              <a:t>综合</a:t>
            </a:r>
            <a:r>
              <a:rPr lang="zh-CN" altLang="en-US" dirty="0" smtClean="0"/>
              <a:t>能力测</a:t>
            </a:r>
            <a:r>
              <a:rPr lang="zh-CN" altLang="en-US" dirty="0"/>
              <a:t>试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复习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提问</a:t>
            </a:r>
          </a:p>
        </p:txBody>
      </p:sp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800" dirty="0" smtClean="0"/>
              <a:t>图形的显示方式有哪些？ </a:t>
            </a:r>
            <a:endParaRPr lang="en-US" altLang="zh-CN" sz="2800" dirty="0" smtClean="0"/>
          </a:p>
          <a:p>
            <a:pPr marL="762000" lvl="1" indent="-361950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嵌入式：只能直接放置在文本的插入点处，占据了文本位置 </a:t>
            </a:r>
          </a:p>
          <a:p>
            <a:pPr marL="762000" lvl="1" indent="-361950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sym typeface="Monotype Sorts" pitchFamily="2" charset="2"/>
              </a:rPr>
              <a:t>浮动式：四周型、紧密型、浮于文字上方、浮于文字下方、穿越型、上下型 </a:t>
            </a:r>
            <a:endParaRPr lang="en-US" altLang="zh-CN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zh-CN" altLang="en-US" sz="2800" dirty="0" smtClean="0"/>
              <a:t>如何组合图形？</a:t>
            </a:r>
            <a:endParaRPr lang="en-US" altLang="zh-CN" sz="2800" dirty="0" smtClean="0"/>
          </a:p>
          <a:p>
            <a:pPr marL="933450" lvl="1" indent="-533400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sym typeface="Monotype Sorts" pitchFamily="2" charset="2"/>
              </a:rPr>
              <a:t>方法</a:t>
            </a:r>
            <a:r>
              <a:rPr lang="en-US" altLang="zh-CN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sym typeface="Monotype Sorts" pitchFamily="2" charset="2"/>
              </a:rPr>
              <a:t>1</a:t>
            </a: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sym typeface="Monotype Sorts" pitchFamily="2" charset="2"/>
              </a:rPr>
              <a:t>：选定所有图形（</a:t>
            </a:r>
            <a:r>
              <a:rPr lang="en-US" altLang="zh-CN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sym typeface="Monotype Sorts" pitchFamily="2" charset="2"/>
              </a:rPr>
              <a:t>shift + </a:t>
            </a: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sym typeface="Monotype Sorts" pitchFamily="2" charset="2"/>
              </a:rPr>
              <a:t>单击） →右击选定的图形→指向“组合”→单击“组合”命令。</a:t>
            </a:r>
            <a:endParaRPr lang="en-US" altLang="zh-CN" sz="2000" dirty="0" smtClean="0">
              <a:solidFill>
                <a:srgbClr val="0000CC"/>
              </a:solidFill>
              <a:latin typeface="宋体" pitchFamily="2" charset="-122"/>
              <a:ea typeface="宋体" pitchFamily="2" charset="-122"/>
              <a:sym typeface="Monotype Sorts" pitchFamily="2" charset="2"/>
            </a:endParaRPr>
          </a:p>
          <a:p>
            <a:pPr marL="914400" lvl="1" indent="-457200" eaLnBrk="1" hangingPunct="1">
              <a:lnSpc>
                <a:spcPct val="150000"/>
              </a:lnSpc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sym typeface="Monotype Sorts" pitchFamily="2" charset="2"/>
              </a:rPr>
              <a:t>方法</a:t>
            </a:r>
            <a:r>
              <a:rPr lang="en-US" altLang="zh-CN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sym typeface="Monotype Sorts" pitchFamily="2" charset="2"/>
              </a:rPr>
              <a:t>2</a:t>
            </a: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sym typeface="Monotype Sorts" pitchFamily="2" charset="2"/>
              </a:rPr>
              <a:t>：选定所有图形（</a:t>
            </a:r>
            <a:r>
              <a:rPr lang="en-US" altLang="zh-CN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sym typeface="Monotype Sorts" pitchFamily="2" charset="2"/>
              </a:rPr>
              <a:t>shift + </a:t>
            </a: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sym typeface="Monotype Sorts" pitchFamily="2" charset="2"/>
              </a:rPr>
              <a:t>单击） </a:t>
            </a: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sym typeface="Monotype Sorts" pitchFamily="2" charset="2"/>
              </a:rPr>
              <a:t>→切换到</a:t>
            </a:r>
            <a:r>
              <a:rPr lang="en-US" altLang="zh-CN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sym typeface="Monotype Sorts" pitchFamily="2" charset="2"/>
              </a:rPr>
              <a:t>“</a:t>
            </a: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sym typeface="Monotype Sorts" pitchFamily="2" charset="2"/>
              </a:rPr>
              <a:t>格式</a:t>
            </a:r>
            <a:r>
              <a:rPr lang="en-US" altLang="zh-CN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sym typeface="Monotype Sorts" pitchFamily="2" charset="2"/>
              </a:rPr>
              <a:t>”</a:t>
            </a:r>
            <a:r>
              <a:rPr lang="zh-CN" altLang="en-US" sz="2000" dirty="0">
                <a:solidFill>
                  <a:srgbClr val="0000CC"/>
                </a:solidFill>
                <a:latin typeface="宋体" pitchFamily="2" charset="-122"/>
                <a:sym typeface="Monotype Sorts" pitchFamily="2" charset="2"/>
              </a:rPr>
              <a:t>选项卡→单击</a:t>
            </a: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sym typeface="Monotype Sorts" pitchFamily="2" charset="2"/>
              </a:rPr>
              <a:t>“排列”组中的“组合”按钮</a:t>
            </a:r>
            <a:endParaRPr lang="en-US" altLang="zh-CN" sz="2000" dirty="0" smtClean="0">
              <a:solidFill>
                <a:srgbClr val="0000CC"/>
              </a:solidFill>
              <a:latin typeface="宋体" pitchFamily="2" charset="-122"/>
              <a:ea typeface="宋体" pitchFamily="2" charset="-122"/>
              <a:sym typeface="Monotype Sorts" pitchFamily="2" charset="2"/>
            </a:endParaRPr>
          </a:p>
          <a:p>
            <a:pPr marL="914400" lvl="1" indent="-457200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方法</a:t>
            </a:r>
            <a:r>
              <a:rPr lang="en-US" altLang="zh-CN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000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：使用画布完成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3012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2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92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92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92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96863"/>
            <a:ext cx="8353425" cy="1187921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/>
              <a:t>第</a:t>
            </a:r>
            <a:r>
              <a:rPr lang="en-US" altLang="zh-CN" dirty="0"/>
              <a:t>4</a:t>
            </a:r>
            <a:r>
              <a:rPr lang="zh-CN" altLang="en-US" dirty="0"/>
              <a:t>章  </a:t>
            </a:r>
            <a:r>
              <a:rPr lang="en-US" altLang="zh-CN" dirty="0"/>
              <a:t>Word 2010 </a:t>
            </a:r>
            <a:r>
              <a:rPr lang="zh-CN" altLang="en-US" dirty="0"/>
              <a:t>的使用</a:t>
            </a:r>
            <a:br>
              <a:rPr lang="zh-CN" altLang="en-US" dirty="0"/>
            </a:br>
            <a:r>
              <a:rPr lang="zh-CN" altLang="en-US" sz="2400" dirty="0" smtClean="0"/>
              <a:t>              </a:t>
            </a:r>
            <a:r>
              <a:rPr lang="zh-CN" altLang="en-US" sz="2400" dirty="0" smtClean="0"/>
              <a:t>  </a:t>
            </a:r>
            <a:r>
              <a:rPr lang="zh-CN" altLang="en-US" sz="2800" dirty="0" smtClean="0">
                <a:solidFill>
                  <a:schemeClr val="hlink"/>
                </a:solidFill>
              </a:rPr>
              <a:t>第</a:t>
            </a:r>
            <a:r>
              <a:rPr lang="en-US" altLang="zh-CN" sz="2800" dirty="0" smtClean="0">
                <a:solidFill>
                  <a:schemeClr val="hlink"/>
                </a:solidFill>
              </a:rPr>
              <a:t>6</a:t>
            </a:r>
            <a:r>
              <a:rPr lang="zh-CN" altLang="en-US" sz="2800" dirty="0" smtClean="0">
                <a:solidFill>
                  <a:schemeClr val="hlink"/>
                </a:solidFill>
              </a:rPr>
              <a:t>讲  </a:t>
            </a:r>
            <a:r>
              <a:rPr lang="zh-CN" altLang="en-US" sz="2800" dirty="0" smtClean="0">
                <a:solidFill>
                  <a:schemeClr val="hlink"/>
                </a:solidFill>
              </a:rPr>
              <a:t>样式</a:t>
            </a:r>
            <a:r>
              <a:rPr lang="zh-CN" altLang="en-US" sz="2800" dirty="0">
                <a:solidFill>
                  <a:schemeClr val="hlink"/>
                </a:solidFill>
              </a:rPr>
              <a:t>和目录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448517" name="Rectangle 5"/>
          <p:cNvSpPr>
            <a:spLocks noGrp="1" noChangeArrowheads="1"/>
          </p:cNvSpPr>
          <p:nvPr>
            <p:ph idx="1"/>
          </p:nvPr>
        </p:nvSpPr>
        <p:spPr>
          <a:xfrm>
            <a:off x="395288" y="1556792"/>
            <a:ext cx="8353425" cy="4824958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认知目标：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dirty="0" smtClean="0">
                <a:latin typeface="宋体" charset="-122"/>
              </a:rPr>
              <a:t>理解样式和目录的作用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dirty="0" smtClean="0"/>
              <a:t>了解</a:t>
            </a:r>
            <a:r>
              <a:rPr lang="zh-CN" altLang="zh-CN" dirty="0" smtClean="0"/>
              <a:t>样式</a:t>
            </a:r>
            <a:r>
              <a:rPr lang="zh-CN" altLang="en-US" dirty="0" smtClean="0"/>
              <a:t>的</a:t>
            </a:r>
            <a:r>
              <a:rPr lang="zh-CN" altLang="zh-CN" dirty="0" smtClean="0"/>
              <a:t>类型</a:t>
            </a:r>
            <a:endParaRPr lang="zh-CN" altLang="en-US" dirty="0" smtClean="0"/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能力目标：</a:t>
            </a:r>
          </a:p>
          <a:p>
            <a:pPr lvl="1">
              <a:lnSpc>
                <a:spcPct val="150000"/>
              </a:lnSpc>
              <a:defRPr/>
            </a:pPr>
            <a:r>
              <a:rPr lang="zh-CN" altLang="zh-CN" dirty="0" smtClean="0"/>
              <a:t>掌握标题样式的应用方法</a:t>
            </a:r>
          </a:p>
          <a:p>
            <a:pPr lvl="1">
              <a:lnSpc>
                <a:spcPct val="150000"/>
              </a:lnSpc>
              <a:defRPr/>
            </a:pPr>
            <a:r>
              <a:rPr lang="zh-CN" altLang="zh-CN" dirty="0" smtClean="0"/>
              <a:t>熟练掌握自动目录的创建方法</a:t>
            </a:r>
            <a:endParaRPr lang="zh-CN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96863"/>
            <a:ext cx="8353425" cy="111591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/>
              <a:t>第</a:t>
            </a:r>
            <a:r>
              <a:rPr lang="en-US" altLang="zh-CN" dirty="0"/>
              <a:t>4</a:t>
            </a:r>
            <a:r>
              <a:rPr lang="zh-CN" altLang="en-US" dirty="0"/>
              <a:t>章  </a:t>
            </a:r>
            <a:r>
              <a:rPr lang="en-US" altLang="zh-CN" dirty="0"/>
              <a:t>Word 2010 </a:t>
            </a:r>
            <a:r>
              <a:rPr lang="zh-CN" altLang="en-US" dirty="0"/>
              <a:t>的使用</a:t>
            </a:r>
            <a:br>
              <a:rPr lang="zh-CN" altLang="en-US" dirty="0"/>
            </a:br>
            <a:r>
              <a:rPr lang="zh-CN" altLang="en-US" sz="2400" dirty="0"/>
              <a:t>              </a:t>
            </a:r>
            <a:r>
              <a:rPr lang="zh-CN" altLang="en-US" sz="2400" dirty="0" smtClean="0"/>
              <a:t>  </a:t>
            </a:r>
            <a:r>
              <a:rPr lang="zh-CN" altLang="en-US" sz="2800" dirty="0" smtClean="0">
                <a:solidFill>
                  <a:schemeClr val="hlink"/>
                </a:solidFill>
              </a:rPr>
              <a:t>第</a:t>
            </a:r>
            <a:r>
              <a:rPr lang="en-US" altLang="zh-CN" sz="2800" dirty="0" smtClean="0">
                <a:solidFill>
                  <a:schemeClr val="hlink"/>
                </a:solidFill>
              </a:rPr>
              <a:t>6</a:t>
            </a:r>
            <a:r>
              <a:rPr lang="zh-CN" altLang="en-US" sz="2800" dirty="0" smtClean="0">
                <a:solidFill>
                  <a:schemeClr val="hlink"/>
                </a:solidFill>
              </a:rPr>
              <a:t>讲  </a:t>
            </a:r>
            <a:r>
              <a:rPr lang="zh-CN" altLang="en-US" sz="2800" dirty="0">
                <a:solidFill>
                  <a:schemeClr val="hlink"/>
                </a:solidFill>
              </a:rPr>
              <a:t>样式和目录</a:t>
            </a:r>
            <a:endParaRPr lang="zh-CN" altLang="en-US" sz="2800" dirty="0" smtClean="0">
              <a:solidFill>
                <a:schemeClr val="hlink"/>
              </a:solidFill>
            </a:endParaRPr>
          </a:p>
        </p:txBody>
      </p:sp>
      <p:sp>
        <p:nvSpPr>
          <p:cNvPr id="450565" name="Rectangle 5"/>
          <p:cNvSpPr>
            <a:spLocks noGrp="1" noChangeArrowheads="1"/>
          </p:cNvSpPr>
          <p:nvPr>
            <p:ph idx="1"/>
          </p:nvPr>
        </p:nvSpPr>
        <p:spPr>
          <a:xfrm>
            <a:off x="395288" y="1556792"/>
            <a:ext cx="8353425" cy="482495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3600" dirty="0" smtClean="0"/>
              <a:t>实训项目 ：</a:t>
            </a:r>
          </a:p>
          <a:p>
            <a:pPr lvl="1"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r>
              <a:rPr lang="zh-CN" altLang="zh-CN" dirty="0" smtClean="0"/>
              <a:t>设置文档属性</a:t>
            </a:r>
          </a:p>
          <a:p>
            <a:pPr lvl="1"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</a:t>
            </a:r>
            <a:r>
              <a:rPr lang="zh-CN" altLang="zh-CN" dirty="0" smtClean="0"/>
              <a:t>设置页面属性</a:t>
            </a:r>
          </a:p>
          <a:p>
            <a:pPr lvl="1"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r>
              <a:rPr lang="zh-CN" altLang="zh-CN" dirty="0" smtClean="0"/>
              <a:t>更改样式集</a:t>
            </a:r>
          </a:p>
          <a:p>
            <a:pPr lvl="1"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</a:t>
            </a:r>
            <a:r>
              <a:rPr lang="zh-CN" altLang="zh-CN" dirty="0" smtClean="0"/>
              <a:t>插入页眉</a:t>
            </a:r>
          </a:p>
          <a:p>
            <a:pPr lvl="1"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</a:t>
            </a:r>
            <a:r>
              <a:rPr lang="zh-CN" altLang="zh-CN" dirty="0" smtClean="0"/>
              <a:t>插入页脚</a:t>
            </a:r>
          </a:p>
          <a:p>
            <a:pPr lvl="1"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</a:t>
            </a:r>
            <a:r>
              <a:rPr lang="zh-CN" altLang="zh-CN" dirty="0" smtClean="0"/>
              <a:t>利用样式快速设置具有大纲级别的标题</a:t>
            </a:r>
          </a:p>
          <a:p>
            <a:pPr lvl="1"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7</a:t>
            </a:r>
            <a:r>
              <a:rPr lang="zh-CN" altLang="en-US" dirty="0" smtClean="0"/>
              <a:t>：</a:t>
            </a:r>
            <a:r>
              <a:rPr lang="zh-CN" altLang="zh-CN" dirty="0" smtClean="0"/>
              <a:t>自动生成目录</a:t>
            </a:r>
          </a:p>
          <a:p>
            <a:pPr lvl="1">
              <a:defRPr/>
            </a:pPr>
            <a:r>
              <a:rPr lang="zh-CN" altLang="en-US" dirty="0" smtClean="0"/>
              <a:t>实作</a:t>
            </a:r>
            <a:r>
              <a:rPr lang="en-US" altLang="zh-CN" dirty="0" smtClean="0"/>
              <a:t>8</a:t>
            </a:r>
            <a:r>
              <a:rPr lang="zh-CN" altLang="en-US" dirty="0" smtClean="0"/>
              <a:t>：</a:t>
            </a:r>
            <a:r>
              <a:rPr lang="zh-CN" altLang="zh-CN" dirty="0" smtClean="0"/>
              <a:t>修改目录样式</a:t>
            </a:r>
            <a:endParaRPr lang="zh-CN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ym typeface="Monotype Sorts" pitchFamily="2" charset="2"/>
              </a:rPr>
              <a:t>一、</a:t>
            </a:r>
            <a:r>
              <a:rPr lang="zh-CN" altLang="en-US" dirty="0" smtClean="0"/>
              <a:t>样式</a:t>
            </a:r>
            <a:endParaRPr lang="zh-CN" altLang="en-US" dirty="0" smtClean="0">
              <a:sym typeface="Monotype Sorts" pitchFamily="2" charset="2"/>
            </a:endParaRPr>
          </a:p>
        </p:txBody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zh-CN" altLang="en-US" sz="2800" dirty="0" smtClean="0"/>
              <a:t>样式</a:t>
            </a:r>
            <a:endParaRPr lang="en-US" altLang="zh-CN" sz="2800" dirty="0" smtClean="0"/>
          </a:p>
          <a:p>
            <a:pPr lvl="1">
              <a:lnSpc>
                <a:spcPct val="150000"/>
              </a:lnSpc>
              <a:defRPr/>
            </a:pPr>
            <a:r>
              <a:rPr lang="zh-CN" altLang="en-US" sz="2400" dirty="0" smtClean="0"/>
              <a:t>是可应用于文档中文本的格式属性的组合。</a:t>
            </a:r>
            <a:endParaRPr lang="en-US" altLang="zh-CN" sz="2400" dirty="0" smtClean="0"/>
          </a:p>
          <a:p>
            <a:pPr lvl="1">
              <a:lnSpc>
                <a:spcPct val="150000"/>
              </a:lnSpc>
              <a:defRPr/>
            </a:pPr>
            <a:r>
              <a:rPr lang="zh-CN" altLang="en-US" sz="2400" dirty="0" smtClean="0"/>
              <a:t>使用样式可以将多种格式属性一次应用于某类文字，从而节省时间，使文档前后风格一致</a:t>
            </a:r>
            <a:endParaRPr lang="en-US" altLang="zh-CN" sz="2400" dirty="0" smtClean="0"/>
          </a:p>
          <a:p>
            <a:pPr>
              <a:lnSpc>
                <a:spcPct val="150000"/>
              </a:lnSpc>
              <a:defRPr/>
            </a:pPr>
            <a:r>
              <a:rPr lang="zh-CN" altLang="zh-CN" sz="2800" dirty="0"/>
              <a:t>样式</a:t>
            </a:r>
            <a:r>
              <a:rPr lang="zh-CN" altLang="zh-CN" sz="2800" dirty="0" smtClean="0"/>
              <a:t>类型</a:t>
            </a:r>
            <a:endParaRPr lang="en-US" altLang="zh-CN" sz="2800" dirty="0" smtClean="0"/>
          </a:p>
          <a:p>
            <a:pPr lvl="1">
              <a:lnSpc>
                <a:spcPct val="150000"/>
              </a:lnSpc>
              <a:defRPr/>
            </a:pPr>
            <a:r>
              <a:rPr lang="zh-CN" altLang="zh-CN" sz="2400" dirty="0">
                <a:effectLst/>
              </a:rPr>
              <a:t>字符</a:t>
            </a:r>
            <a:r>
              <a:rPr lang="zh-CN" altLang="zh-CN" sz="2400" dirty="0" smtClean="0">
                <a:effectLst/>
              </a:rPr>
              <a:t>样式</a:t>
            </a:r>
            <a:endParaRPr lang="en-US" altLang="zh-CN" sz="2400" dirty="0" smtClean="0">
              <a:effectLst/>
            </a:endParaRPr>
          </a:p>
          <a:p>
            <a:pPr lvl="1">
              <a:lnSpc>
                <a:spcPct val="150000"/>
              </a:lnSpc>
              <a:defRPr/>
            </a:pPr>
            <a:r>
              <a:rPr lang="zh-CN" altLang="zh-CN" sz="2400" dirty="0" smtClean="0">
                <a:effectLst/>
              </a:rPr>
              <a:t>段落样式</a:t>
            </a:r>
            <a:endParaRPr lang="en-US" altLang="zh-CN" sz="2400" dirty="0" smtClean="0"/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ym typeface="Monotype Sorts" pitchFamily="2" charset="2"/>
              </a:rPr>
              <a:t>一、</a:t>
            </a:r>
            <a:r>
              <a:rPr lang="zh-CN" altLang="en-US" dirty="0" smtClean="0"/>
              <a:t>样式</a:t>
            </a:r>
            <a:endParaRPr lang="zh-CN" altLang="en-US" dirty="0" smtClean="0">
              <a:sym typeface="Monotype Sorts" pitchFamily="2" charset="2"/>
            </a:endParaRPr>
          </a:p>
        </p:txBody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3400"/>
              </a:lnSpc>
              <a:defRPr/>
            </a:pPr>
            <a:r>
              <a:rPr lang="zh-CN" altLang="en-US" sz="2800" dirty="0" smtClean="0"/>
              <a:t>“样式”组</a:t>
            </a:r>
          </a:p>
          <a:p>
            <a:pPr lvl="1">
              <a:lnSpc>
                <a:spcPts val="3400"/>
              </a:lnSpc>
              <a:defRPr/>
            </a:pPr>
            <a:r>
              <a:rPr lang="zh-CN" altLang="zh-CN" sz="2400" dirty="0" smtClean="0"/>
              <a:t>包括有</a:t>
            </a:r>
            <a:r>
              <a:rPr lang="en-US" altLang="zh-CN" sz="2400" dirty="0" smtClean="0"/>
              <a:t>4</a:t>
            </a:r>
            <a:r>
              <a:rPr lang="zh-CN" altLang="zh-CN" sz="2400" dirty="0" smtClean="0"/>
              <a:t>个控件：“快速样式库”、“样式集”、“扩展库”以及“样式”任务窗格启动器</a:t>
            </a:r>
            <a:endParaRPr lang="zh-CN" altLang="en-US" sz="2400" dirty="0" smtClean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708920"/>
            <a:ext cx="5999456" cy="35509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5041922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ym typeface="Monotype Sorts" pitchFamily="2" charset="2"/>
              </a:rPr>
              <a:t>一、</a:t>
            </a:r>
            <a:r>
              <a:rPr lang="zh-CN" altLang="en-US" dirty="0" smtClean="0"/>
              <a:t>样式</a:t>
            </a:r>
            <a:endParaRPr lang="zh-CN" altLang="en-US" dirty="0" smtClean="0">
              <a:sym typeface="Monotype Sorts" pitchFamily="2" charset="2"/>
            </a:endParaRPr>
          </a:p>
        </p:txBody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zh-CN" altLang="en-US" dirty="0" smtClean="0"/>
              <a:t>标题样式</a:t>
            </a:r>
            <a:endParaRPr lang="en-US" altLang="zh-CN" dirty="0" smtClean="0"/>
          </a:p>
          <a:p>
            <a:pPr lvl="1">
              <a:lnSpc>
                <a:spcPct val="150000"/>
              </a:lnSpc>
              <a:defRPr/>
            </a:pPr>
            <a:r>
              <a:rPr lang="zh-CN" altLang="en-US" dirty="0" smtClean="0"/>
              <a:t>作用：</a:t>
            </a:r>
            <a:endParaRPr lang="en-US" altLang="zh-CN" dirty="0" smtClean="0"/>
          </a:p>
          <a:p>
            <a:pPr lvl="2">
              <a:lnSpc>
                <a:spcPct val="150000"/>
              </a:lnSpc>
              <a:defRPr/>
            </a:pPr>
            <a:r>
              <a:rPr lang="zh-CN" altLang="en-US" dirty="0" smtClean="0"/>
              <a:t>在</a:t>
            </a:r>
            <a:r>
              <a:rPr lang="zh-CN" altLang="en-US" dirty="0"/>
              <a:t>编辑</a:t>
            </a:r>
            <a:r>
              <a:rPr lang="zh-CN" altLang="en-US" dirty="0" smtClean="0"/>
              <a:t>长文档时，使用它不仅能快速访问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的大纲，还能用于创建目录。</a:t>
            </a:r>
            <a:endParaRPr lang="en-US" altLang="zh-CN" dirty="0" smtClean="0"/>
          </a:p>
          <a:p>
            <a:pPr lvl="1">
              <a:lnSpc>
                <a:spcPct val="150000"/>
              </a:lnSpc>
              <a:defRPr/>
            </a:pPr>
            <a:r>
              <a:rPr lang="zh-CN" altLang="en-US" dirty="0" smtClean="0"/>
              <a:t>类型：</a:t>
            </a:r>
            <a:endParaRPr lang="en-US" altLang="zh-CN" dirty="0" smtClean="0"/>
          </a:p>
          <a:p>
            <a:pPr lvl="2">
              <a:lnSpc>
                <a:spcPct val="150000"/>
              </a:lnSpc>
              <a:defRPr/>
            </a:pPr>
            <a:r>
              <a:rPr lang="zh-CN" altLang="en-US" dirty="0" smtClean="0"/>
              <a:t>内置标题样式</a:t>
            </a:r>
            <a:endParaRPr lang="en-US" altLang="zh-CN" dirty="0" smtClean="0"/>
          </a:p>
          <a:p>
            <a:pPr lvl="2">
              <a:lnSpc>
                <a:spcPct val="150000"/>
              </a:lnSpc>
              <a:defRPr/>
            </a:pPr>
            <a:r>
              <a:rPr lang="zh-CN" altLang="en-US" dirty="0" smtClean="0"/>
              <a:t>自定义标题样式</a:t>
            </a:r>
            <a:endParaRPr lang="en-US" altLang="zh-CN" dirty="0" smtClean="0"/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ym typeface="Monotype Sorts" pitchFamily="2" charset="2"/>
              </a:rPr>
              <a:t>二、目录</a:t>
            </a:r>
          </a:p>
        </p:txBody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zh-CN" altLang="en-US" dirty="0" smtClean="0"/>
              <a:t>含义</a:t>
            </a:r>
            <a:endParaRPr lang="en-US" altLang="zh-CN" dirty="0" smtClean="0"/>
          </a:p>
          <a:p>
            <a:pPr lvl="1">
              <a:lnSpc>
                <a:spcPct val="150000"/>
              </a:lnSpc>
              <a:defRPr/>
            </a:pPr>
            <a:r>
              <a:rPr lang="zh-CN" altLang="en-US" dirty="0" smtClean="0"/>
              <a:t>是长文档（如书籍、毕业论文）非常重要的一个部分，是文档中面向标题的列表，列表中显示了每个标题所处的页码。</a:t>
            </a:r>
            <a:endParaRPr lang="en-US" altLang="zh-CN" dirty="0" smtClean="0"/>
          </a:p>
          <a:p>
            <a:pPr>
              <a:lnSpc>
                <a:spcPct val="150000"/>
              </a:lnSpc>
              <a:defRPr/>
            </a:pPr>
            <a:r>
              <a:rPr lang="zh-CN" altLang="en-US" dirty="0" smtClean="0"/>
              <a:t>作用</a:t>
            </a:r>
            <a:endParaRPr lang="en-US" altLang="zh-CN" dirty="0" smtClean="0"/>
          </a:p>
          <a:p>
            <a:pPr lvl="1">
              <a:lnSpc>
                <a:spcPct val="150000"/>
              </a:lnSpc>
              <a:defRPr/>
            </a:pPr>
            <a:r>
              <a:rPr lang="zh-CN" altLang="en-US" dirty="0" smtClean="0"/>
              <a:t>能很容易地了解文档的结构内容，并快速定位到需要查询的内容处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ym typeface="Monotype Sorts" pitchFamily="2" charset="2"/>
              </a:rPr>
              <a:t>二、目录</a:t>
            </a:r>
          </a:p>
        </p:txBody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zh-CN" altLang="en-US" dirty="0" smtClean="0"/>
              <a:t>类型</a:t>
            </a:r>
            <a:endParaRPr lang="en-US" altLang="zh-CN" dirty="0" smtClean="0"/>
          </a:p>
          <a:p>
            <a:pPr lvl="1">
              <a:lnSpc>
                <a:spcPct val="150000"/>
              </a:lnSpc>
              <a:defRPr/>
            </a:pPr>
            <a:r>
              <a:rPr lang="zh-CN" altLang="en-US" dirty="0" smtClean="0"/>
              <a:t>自动目录：可</a:t>
            </a:r>
            <a:r>
              <a:rPr lang="zh-CN" altLang="zh-CN" dirty="0" smtClean="0">
                <a:effectLst/>
              </a:rPr>
              <a:t>根据</a:t>
            </a:r>
            <a:r>
              <a:rPr lang="zh-CN" altLang="zh-CN" dirty="0">
                <a:effectLst/>
              </a:rPr>
              <a:t>文档中的标题样式</a:t>
            </a:r>
            <a:r>
              <a:rPr lang="zh-CN" altLang="zh-CN" dirty="0" smtClean="0">
                <a:effectLst/>
              </a:rPr>
              <a:t>创建</a:t>
            </a:r>
            <a:endParaRPr lang="en-US" altLang="zh-CN" dirty="0" smtClean="0"/>
          </a:p>
          <a:p>
            <a:pPr lvl="1">
              <a:lnSpc>
                <a:spcPct val="150000"/>
              </a:lnSpc>
              <a:defRPr/>
            </a:pPr>
            <a:r>
              <a:rPr lang="zh-CN" altLang="en-US" dirty="0" smtClean="0"/>
              <a:t>手动目录：</a:t>
            </a:r>
            <a:endParaRPr lang="en-US" altLang="zh-CN" dirty="0" smtClean="0"/>
          </a:p>
          <a:p>
            <a:pPr>
              <a:lnSpc>
                <a:spcPct val="150000"/>
              </a:lnSpc>
              <a:defRPr/>
            </a:pPr>
            <a:r>
              <a:rPr lang="zh-CN" altLang="en-US" dirty="0" smtClean="0"/>
              <a:t>目录样式</a:t>
            </a:r>
            <a:endParaRPr lang="en-US" altLang="zh-CN" dirty="0" smtClean="0"/>
          </a:p>
          <a:p>
            <a:pPr lvl="1">
              <a:lnSpc>
                <a:spcPct val="150000"/>
              </a:lnSpc>
              <a:defRPr/>
            </a:pPr>
            <a:r>
              <a:rPr lang="en-US" altLang="zh-CN" dirty="0">
                <a:effectLst/>
              </a:rPr>
              <a:t>9</a:t>
            </a:r>
            <a:r>
              <a:rPr lang="zh-CN" altLang="zh-CN" dirty="0">
                <a:effectLst/>
              </a:rPr>
              <a:t>种</a:t>
            </a:r>
            <a:r>
              <a:rPr lang="zh-CN" altLang="zh-CN" dirty="0" smtClean="0">
                <a:effectLst/>
              </a:rPr>
              <a:t>内置</a:t>
            </a:r>
            <a:r>
              <a:rPr lang="zh-CN" altLang="zh-CN" dirty="0">
                <a:effectLst/>
              </a:rPr>
              <a:t>目录</a:t>
            </a:r>
            <a:r>
              <a:rPr lang="zh-CN" altLang="zh-CN" dirty="0" smtClean="0">
                <a:effectLst/>
              </a:rPr>
              <a:t>样式</a:t>
            </a:r>
            <a:r>
              <a:rPr lang="zh-CN" altLang="en-US" dirty="0" smtClean="0">
                <a:effectLst/>
              </a:rPr>
              <a:t>：</a:t>
            </a:r>
            <a:r>
              <a:rPr lang="zh-CN" altLang="zh-CN" dirty="0" smtClean="0">
                <a:effectLst/>
              </a:rPr>
              <a:t>“</a:t>
            </a:r>
            <a:r>
              <a:rPr lang="zh-CN" altLang="zh-CN" dirty="0">
                <a:effectLst/>
              </a:rPr>
              <a:t>目录</a:t>
            </a:r>
            <a:r>
              <a:rPr lang="en-US" altLang="zh-CN" dirty="0">
                <a:effectLst/>
              </a:rPr>
              <a:t>1</a:t>
            </a:r>
            <a:r>
              <a:rPr lang="zh-CN" altLang="zh-CN" dirty="0">
                <a:effectLst/>
              </a:rPr>
              <a:t>”至“目录</a:t>
            </a:r>
            <a:r>
              <a:rPr lang="en-US" altLang="zh-CN" dirty="0">
                <a:effectLst/>
              </a:rPr>
              <a:t>9</a:t>
            </a:r>
            <a:r>
              <a:rPr lang="zh-CN" altLang="zh-CN" dirty="0">
                <a:effectLst/>
              </a:rPr>
              <a:t>”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988396110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隶书" pitchFamily="49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4113</TotalTime>
  <Words>697</Words>
  <Application>Microsoft Office PowerPoint</Application>
  <PresentationFormat>全屏显示(4:3)</PresentationFormat>
  <Paragraphs>98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Crayons</vt:lpstr>
      <vt:lpstr>第4章  Word 2010 的使用 第6讲  样式和目录</vt:lpstr>
      <vt:lpstr>复习&amp;提问</vt:lpstr>
      <vt:lpstr>第4章  Word 2010 的使用                 第6讲  样式和目录</vt:lpstr>
      <vt:lpstr>第4章  Word 2010 的使用                 第6讲  样式和目录</vt:lpstr>
      <vt:lpstr>一、样式</vt:lpstr>
      <vt:lpstr>一、样式</vt:lpstr>
      <vt:lpstr>一、样式</vt:lpstr>
      <vt:lpstr>二、目录</vt:lpstr>
      <vt:lpstr>二、目录</vt:lpstr>
      <vt:lpstr>三、按图所示的格式排版毕业论文</vt:lpstr>
      <vt:lpstr>要求：（参见教材P227-232）</vt:lpstr>
      <vt:lpstr>要求：（参见教材P227-232）</vt:lpstr>
      <vt:lpstr>要求：（参见教材P227-232）</vt:lpstr>
      <vt:lpstr>实训步骤：（参见教材P227-232）</vt:lpstr>
      <vt:lpstr>本次课重点内容小结 </vt:lpstr>
      <vt:lpstr>课余作业布置</vt:lpstr>
    </vt:vector>
  </TitlesOfParts>
  <Company>重庆电子科技职业学院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计算机基础及操作系统</dc:title>
  <dc:creator>段利文</dc:creator>
  <cp:lastModifiedBy>段利文</cp:lastModifiedBy>
  <cp:revision>271</cp:revision>
  <dcterms:created xsi:type="dcterms:W3CDTF">2003-05-15T13:10:49Z</dcterms:created>
  <dcterms:modified xsi:type="dcterms:W3CDTF">2014-06-09T05:43:37Z</dcterms:modified>
</cp:coreProperties>
</file>