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223"/>
  </p:notesMasterIdLst>
  <p:handoutMasterIdLst>
    <p:handoutMasterId r:id="rId224"/>
  </p:handoutMasterIdLst>
  <p:sldIdLst>
    <p:sldId id="257" r:id="rId2"/>
    <p:sldId id="448" r:id="rId3"/>
    <p:sldId id="449" r:id="rId4"/>
    <p:sldId id="450" r:id="rId5"/>
    <p:sldId id="451" r:id="rId6"/>
    <p:sldId id="452" r:id="rId7"/>
    <p:sldId id="453" r:id="rId8"/>
    <p:sldId id="454" r:id="rId9"/>
    <p:sldId id="455" r:id="rId10"/>
    <p:sldId id="456" r:id="rId11"/>
    <p:sldId id="472" r:id="rId12"/>
    <p:sldId id="457" r:id="rId13"/>
    <p:sldId id="458" r:id="rId14"/>
    <p:sldId id="459" r:id="rId15"/>
    <p:sldId id="460" r:id="rId16"/>
    <p:sldId id="461" r:id="rId17"/>
    <p:sldId id="462" r:id="rId18"/>
    <p:sldId id="463" r:id="rId19"/>
    <p:sldId id="464" r:id="rId20"/>
    <p:sldId id="465" r:id="rId21"/>
    <p:sldId id="466" r:id="rId22"/>
    <p:sldId id="467" r:id="rId23"/>
    <p:sldId id="468" r:id="rId24"/>
    <p:sldId id="469" r:id="rId25"/>
    <p:sldId id="470" r:id="rId26"/>
    <p:sldId id="471" r:id="rId27"/>
    <p:sldId id="473" r:id="rId28"/>
    <p:sldId id="474" r:id="rId29"/>
    <p:sldId id="475" r:id="rId30"/>
    <p:sldId id="476" r:id="rId31"/>
    <p:sldId id="477" r:id="rId32"/>
    <p:sldId id="478" r:id="rId33"/>
    <p:sldId id="479" r:id="rId34"/>
    <p:sldId id="480" r:id="rId35"/>
    <p:sldId id="481" r:id="rId36"/>
    <p:sldId id="482" r:id="rId37"/>
    <p:sldId id="483" r:id="rId38"/>
    <p:sldId id="484" r:id="rId39"/>
    <p:sldId id="485" r:id="rId40"/>
    <p:sldId id="494" r:id="rId41"/>
    <p:sldId id="486" r:id="rId42"/>
    <p:sldId id="487" r:id="rId43"/>
    <p:sldId id="488" r:id="rId44"/>
    <p:sldId id="489" r:id="rId45"/>
    <p:sldId id="490" r:id="rId46"/>
    <p:sldId id="491" r:id="rId47"/>
    <p:sldId id="492" r:id="rId48"/>
    <p:sldId id="493" r:id="rId49"/>
    <p:sldId id="495" r:id="rId50"/>
    <p:sldId id="496" r:id="rId51"/>
    <p:sldId id="497" r:id="rId52"/>
    <p:sldId id="498" r:id="rId53"/>
    <p:sldId id="499" r:id="rId54"/>
    <p:sldId id="500" r:id="rId55"/>
    <p:sldId id="501" r:id="rId56"/>
    <p:sldId id="502" r:id="rId57"/>
    <p:sldId id="503" r:id="rId58"/>
    <p:sldId id="504" r:id="rId59"/>
    <p:sldId id="505" r:id="rId60"/>
    <p:sldId id="506" r:id="rId61"/>
    <p:sldId id="507" r:id="rId62"/>
    <p:sldId id="520" r:id="rId63"/>
    <p:sldId id="508" r:id="rId64"/>
    <p:sldId id="509" r:id="rId65"/>
    <p:sldId id="510" r:id="rId66"/>
    <p:sldId id="511" r:id="rId67"/>
    <p:sldId id="521" r:id="rId68"/>
    <p:sldId id="512" r:id="rId69"/>
    <p:sldId id="513" r:id="rId70"/>
    <p:sldId id="514" r:id="rId71"/>
    <p:sldId id="515" r:id="rId72"/>
    <p:sldId id="516" r:id="rId73"/>
    <p:sldId id="522" r:id="rId74"/>
    <p:sldId id="517" r:id="rId75"/>
    <p:sldId id="518" r:id="rId76"/>
    <p:sldId id="519" r:id="rId77"/>
    <p:sldId id="523" r:id="rId78"/>
    <p:sldId id="524" r:id="rId79"/>
    <p:sldId id="525" r:id="rId80"/>
    <p:sldId id="526" r:id="rId81"/>
    <p:sldId id="527" r:id="rId82"/>
    <p:sldId id="528" r:id="rId83"/>
    <p:sldId id="529" r:id="rId84"/>
    <p:sldId id="530" r:id="rId85"/>
    <p:sldId id="531" r:id="rId86"/>
    <p:sldId id="532" r:id="rId87"/>
    <p:sldId id="547" r:id="rId88"/>
    <p:sldId id="533" r:id="rId89"/>
    <p:sldId id="534" r:id="rId90"/>
    <p:sldId id="535" r:id="rId91"/>
    <p:sldId id="548" r:id="rId92"/>
    <p:sldId id="536" r:id="rId93"/>
    <p:sldId id="537" r:id="rId94"/>
    <p:sldId id="538" r:id="rId95"/>
    <p:sldId id="539" r:id="rId96"/>
    <p:sldId id="549" r:id="rId97"/>
    <p:sldId id="540" r:id="rId98"/>
    <p:sldId id="541" r:id="rId99"/>
    <p:sldId id="542" r:id="rId100"/>
    <p:sldId id="543" r:id="rId101"/>
    <p:sldId id="544" r:id="rId102"/>
    <p:sldId id="378" r:id="rId103"/>
    <p:sldId id="552" r:id="rId104"/>
    <p:sldId id="553" r:id="rId105"/>
    <p:sldId id="545" r:id="rId106"/>
    <p:sldId id="551" r:id="rId107"/>
    <p:sldId id="554" r:id="rId108"/>
    <p:sldId id="546" r:id="rId109"/>
    <p:sldId id="379" r:id="rId110"/>
    <p:sldId id="555" r:id="rId111"/>
    <p:sldId id="556" r:id="rId112"/>
    <p:sldId id="581" r:id="rId113"/>
    <p:sldId id="557" r:id="rId114"/>
    <p:sldId id="558" r:id="rId115"/>
    <p:sldId id="559" r:id="rId116"/>
    <p:sldId id="560" r:id="rId117"/>
    <p:sldId id="561" r:id="rId118"/>
    <p:sldId id="562" r:id="rId119"/>
    <p:sldId id="582" r:id="rId120"/>
    <p:sldId id="563" r:id="rId121"/>
    <p:sldId id="564" r:id="rId122"/>
    <p:sldId id="565" r:id="rId123"/>
    <p:sldId id="566" r:id="rId124"/>
    <p:sldId id="583" r:id="rId125"/>
    <p:sldId id="567" r:id="rId126"/>
    <p:sldId id="568" r:id="rId127"/>
    <p:sldId id="569" r:id="rId128"/>
    <p:sldId id="570" r:id="rId129"/>
    <p:sldId id="584" r:id="rId130"/>
    <p:sldId id="571" r:id="rId131"/>
    <p:sldId id="572" r:id="rId132"/>
    <p:sldId id="585" r:id="rId133"/>
    <p:sldId id="573" r:id="rId134"/>
    <p:sldId id="586" r:id="rId135"/>
    <p:sldId id="574" r:id="rId136"/>
    <p:sldId id="575" r:id="rId137"/>
    <p:sldId id="576" r:id="rId138"/>
    <p:sldId id="577" r:id="rId139"/>
    <p:sldId id="578" r:id="rId140"/>
    <p:sldId id="587" r:id="rId141"/>
    <p:sldId id="579" r:id="rId142"/>
    <p:sldId id="588" r:id="rId143"/>
    <p:sldId id="589" r:id="rId144"/>
    <p:sldId id="590" r:id="rId145"/>
    <p:sldId id="591" r:id="rId146"/>
    <p:sldId id="592" r:id="rId147"/>
    <p:sldId id="593" r:id="rId148"/>
    <p:sldId id="594" r:id="rId149"/>
    <p:sldId id="595" r:id="rId150"/>
    <p:sldId id="596" r:id="rId151"/>
    <p:sldId id="597" r:id="rId152"/>
    <p:sldId id="621" r:id="rId153"/>
    <p:sldId id="598" r:id="rId154"/>
    <p:sldId id="599" r:id="rId155"/>
    <p:sldId id="600" r:id="rId156"/>
    <p:sldId id="601" r:id="rId157"/>
    <p:sldId id="602" r:id="rId158"/>
    <p:sldId id="622" r:id="rId159"/>
    <p:sldId id="603" r:id="rId160"/>
    <p:sldId id="604" r:id="rId161"/>
    <p:sldId id="605" r:id="rId162"/>
    <p:sldId id="606" r:id="rId163"/>
    <p:sldId id="607" r:id="rId164"/>
    <p:sldId id="608" r:id="rId165"/>
    <p:sldId id="609" r:id="rId166"/>
    <p:sldId id="610" r:id="rId167"/>
    <p:sldId id="611" r:id="rId168"/>
    <p:sldId id="612" r:id="rId169"/>
    <p:sldId id="613" r:id="rId170"/>
    <p:sldId id="614" r:id="rId171"/>
    <p:sldId id="615" r:id="rId172"/>
    <p:sldId id="616" r:id="rId173"/>
    <p:sldId id="617" r:id="rId174"/>
    <p:sldId id="618" r:id="rId175"/>
    <p:sldId id="619" r:id="rId176"/>
    <p:sldId id="620" r:id="rId177"/>
    <p:sldId id="380" r:id="rId178"/>
    <p:sldId id="381" r:id="rId179"/>
    <p:sldId id="382" r:id="rId180"/>
    <p:sldId id="383" r:id="rId181"/>
    <p:sldId id="384" r:id="rId182"/>
    <p:sldId id="385" r:id="rId183"/>
    <p:sldId id="386" r:id="rId184"/>
    <p:sldId id="387" r:id="rId185"/>
    <p:sldId id="623" r:id="rId186"/>
    <p:sldId id="388" r:id="rId187"/>
    <p:sldId id="389" r:id="rId188"/>
    <p:sldId id="390" r:id="rId189"/>
    <p:sldId id="391" r:id="rId190"/>
    <p:sldId id="400" r:id="rId191"/>
    <p:sldId id="401" r:id="rId192"/>
    <p:sldId id="402" r:id="rId193"/>
    <p:sldId id="403" r:id="rId194"/>
    <p:sldId id="396" r:id="rId195"/>
    <p:sldId id="397" r:id="rId196"/>
    <p:sldId id="624" r:id="rId197"/>
    <p:sldId id="625" r:id="rId198"/>
    <p:sldId id="626" r:id="rId199"/>
    <p:sldId id="627" r:id="rId200"/>
    <p:sldId id="628" r:id="rId201"/>
    <p:sldId id="629" r:id="rId202"/>
    <p:sldId id="630" r:id="rId203"/>
    <p:sldId id="631" r:id="rId204"/>
    <p:sldId id="632" r:id="rId205"/>
    <p:sldId id="633" r:id="rId206"/>
    <p:sldId id="634" r:id="rId207"/>
    <p:sldId id="635" r:id="rId208"/>
    <p:sldId id="636" r:id="rId209"/>
    <p:sldId id="637" r:id="rId210"/>
    <p:sldId id="638" r:id="rId211"/>
    <p:sldId id="639" r:id="rId212"/>
    <p:sldId id="640" r:id="rId213"/>
    <p:sldId id="641" r:id="rId214"/>
    <p:sldId id="642" r:id="rId215"/>
    <p:sldId id="643" r:id="rId216"/>
    <p:sldId id="648" r:id="rId217"/>
    <p:sldId id="644" r:id="rId218"/>
    <p:sldId id="645" r:id="rId219"/>
    <p:sldId id="646" r:id="rId220"/>
    <p:sldId id="647" r:id="rId221"/>
    <p:sldId id="395" r:id="rId222"/>
  </p:sldIdLst>
  <p:sldSz cx="9144000" cy="6858000" type="screen4x3"/>
  <p:notesSz cx="6858000" cy="9144000"/>
  <p:defaultTextStyle>
    <a:defPPr>
      <a:defRPr lang="zh-CN"/>
    </a:defPPr>
    <a:lvl1pPr algn="l" rtl="0" fontAlgn="base">
      <a:spcBef>
        <a:spcPct val="0"/>
      </a:spcBef>
      <a:spcAft>
        <a:spcPct val="0"/>
      </a:spcAft>
      <a:defRPr sz="1200" kern="1200">
        <a:solidFill>
          <a:schemeClr val="tx1"/>
        </a:solidFill>
        <a:latin typeface="Arial" charset="0"/>
        <a:ea typeface="华文新魏" pitchFamily="2" charset="-122"/>
        <a:cs typeface="+mn-cs"/>
      </a:defRPr>
    </a:lvl1pPr>
    <a:lvl2pPr marL="457200" algn="l" rtl="0" fontAlgn="base">
      <a:spcBef>
        <a:spcPct val="0"/>
      </a:spcBef>
      <a:spcAft>
        <a:spcPct val="0"/>
      </a:spcAft>
      <a:defRPr sz="1200" kern="1200">
        <a:solidFill>
          <a:schemeClr val="tx1"/>
        </a:solidFill>
        <a:latin typeface="Arial" charset="0"/>
        <a:ea typeface="华文新魏" pitchFamily="2" charset="-122"/>
        <a:cs typeface="+mn-cs"/>
      </a:defRPr>
    </a:lvl2pPr>
    <a:lvl3pPr marL="914400" algn="l" rtl="0" fontAlgn="base">
      <a:spcBef>
        <a:spcPct val="0"/>
      </a:spcBef>
      <a:spcAft>
        <a:spcPct val="0"/>
      </a:spcAft>
      <a:defRPr sz="1200" kern="1200">
        <a:solidFill>
          <a:schemeClr val="tx1"/>
        </a:solidFill>
        <a:latin typeface="Arial" charset="0"/>
        <a:ea typeface="华文新魏" pitchFamily="2" charset="-122"/>
        <a:cs typeface="+mn-cs"/>
      </a:defRPr>
    </a:lvl3pPr>
    <a:lvl4pPr marL="1371600" algn="l" rtl="0" fontAlgn="base">
      <a:spcBef>
        <a:spcPct val="0"/>
      </a:spcBef>
      <a:spcAft>
        <a:spcPct val="0"/>
      </a:spcAft>
      <a:defRPr sz="1200" kern="1200">
        <a:solidFill>
          <a:schemeClr val="tx1"/>
        </a:solidFill>
        <a:latin typeface="Arial" charset="0"/>
        <a:ea typeface="华文新魏" pitchFamily="2" charset="-122"/>
        <a:cs typeface="+mn-cs"/>
      </a:defRPr>
    </a:lvl4pPr>
    <a:lvl5pPr marL="1828800" algn="l" rtl="0" fontAlgn="base">
      <a:spcBef>
        <a:spcPct val="0"/>
      </a:spcBef>
      <a:spcAft>
        <a:spcPct val="0"/>
      </a:spcAft>
      <a:defRPr sz="1200" kern="1200">
        <a:solidFill>
          <a:schemeClr val="tx1"/>
        </a:solidFill>
        <a:latin typeface="Arial" charset="0"/>
        <a:ea typeface="华文新魏" pitchFamily="2" charset="-122"/>
        <a:cs typeface="+mn-cs"/>
      </a:defRPr>
    </a:lvl5pPr>
    <a:lvl6pPr marL="2286000" algn="l" defTabSz="914400" rtl="0" eaLnBrk="1" latinLnBrk="0" hangingPunct="1">
      <a:defRPr sz="1200" kern="1200">
        <a:solidFill>
          <a:schemeClr val="tx1"/>
        </a:solidFill>
        <a:latin typeface="Arial" charset="0"/>
        <a:ea typeface="华文新魏" pitchFamily="2" charset="-122"/>
        <a:cs typeface="+mn-cs"/>
      </a:defRPr>
    </a:lvl6pPr>
    <a:lvl7pPr marL="2743200" algn="l" defTabSz="914400" rtl="0" eaLnBrk="1" latinLnBrk="0" hangingPunct="1">
      <a:defRPr sz="1200" kern="1200">
        <a:solidFill>
          <a:schemeClr val="tx1"/>
        </a:solidFill>
        <a:latin typeface="Arial" charset="0"/>
        <a:ea typeface="华文新魏" pitchFamily="2" charset="-122"/>
        <a:cs typeface="+mn-cs"/>
      </a:defRPr>
    </a:lvl7pPr>
    <a:lvl8pPr marL="3200400" algn="l" defTabSz="914400" rtl="0" eaLnBrk="1" latinLnBrk="0" hangingPunct="1">
      <a:defRPr sz="1200" kern="1200">
        <a:solidFill>
          <a:schemeClr val="tx1"/>
        </a:solidFill>
        <a:latin typeface="Arial" charset="0"/>
        <a:ea typeface="华文新魏" pitchFamily="2" charset="-122"/>
        <a:cs typeface="+mn-cs"/>
      </a:defRPr>
    </a:lvl8pPr>
    <a:lvl9pPr marL="3657600" algn="l" defTabSz="914400" rtl="0" eaLnBrk="1" latinLnBrk="0" hangingPunct="1">
      <a:defRPr sz="1200" kern="1200">
        <a:solidFill>
          <a:schemeClr val="tx1"/>
        </a:solidFill>
        <a:latin typeface="Arial" charset="0"/>
        <a:ea typeface="华文新魏"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FF"/>
    <a:srgbClr val="FF7C80"/>
    <a:srgbClr val="FF6600"/>
    <a:srgbClr val="3366FF"/>
    <a:srgbClr val="FFFF00"/>
    <a:srgbClr val="99FF3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87" autoAdjust="0"/>
    <p:restoredTop sz="88889" autoAdjust="0"/>
  </p:normalViewPr>
  <p:slideViewPr>
    <p:cSldViewPr>
      <p:cViewPr varScale="1">
        <p:scale>
          <a:sx n="63" d="100"/>
          <a:sy n="63" d="100"/>
        </p:scale>
        <p:origin x="-175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58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heme" Target="theme/theme1.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notesMaster" Target="notesMasters/notesMaster1.xml"/><Relationship Id="rId228"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handoutMaster" Target="handoutMasters/handout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ea typeface="宋体" pitchFamily="2" charset="-122"/>
              </a:defRPr>
            </a:lvl1pPr>
          </a:lstStyle>
          <a:p>
            <a:endParaRPr lang="en-US" altLang="zh-CN"/>
          </a:p>
        </p:txBody>
      </p:sp>
      <p:sp>
        <p:nvSpPr>
          <p:cNvPr id="19251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ea typeface="宋体" pitchFamily="2" charset="-122"/>
              </a:defRPr>
            </a:lvl1pPr>
          </a:lstStyle>
          <a:p>
            <a:fld id="{B1846AD0-8C92-4688-B412-E9C0DBC9BE12}" type="datetime11">
              <a:rPr lang="zh-CN" altLang="en-US"/>
              <a:pPr/>
              <a:t>09:48:30</a:t>
            </a:fld>
            <a:endParaRPr lang="en-US" altLang="zh-CN"/>
          </a:p>
        </p:txBody>
      </p:sp>
      <p:sp>
        <p:nvSpPr>
          <p:cNvPr id="19251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ea typeface="宋体" pitchFamily="2" charset="-122"/>
              </a:defRPr>
            </a:lvl1pPr>
          </a:lstStyle>
          <a:p>
            <a:endParaRPr lang="en-US" altLang="zh-CN"/>
          </a:p>
        </p:txBody>
      </p:sp>
      <p:sp>
        <p:nvSpPr>
          <p:cNvPr id="19251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ea typeface="宋体" pitchFamily="2" charset="-122"/>
              </a:defRPr>
            </a:lvl1pPr>
          </a:lstStyle>
          <a:p>
            <a:fld id="{62F9C453-47E8-44C5-B634-B84B4FB6C1D9}" type="slidenum">
              <a:rPr lang="en-US" altLang="zh-CN"/>
              <a:pPr/>
              <a:t>‹#›</a:t>
            </a:fld>
            <a:endParaRPr lang="en-US" altLang="zh-CN"/>
          </a:p>
        </p:txBody>
      </p:sp>
    </p:spTree>
    <p:extLst>
      <p:ext uri="{BB962C8B-B14F-4D97-AF65-F5344CB8AC3E}">
        <p14:creationId xmlns:p14="http://schemas.microsoft.com/office/powerpoint/2010/main" val="15614393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ea typeface="宋体" pitchFamily="2" charset="-122"/>
              </a:defRPr>
            </a:lvl1pPr>
          </a:lstStyle>
          <a:p>
            <a:endParaRPr lang="en-US" altLang="zh-CN"/>
          </a:p>
        </p:txBody>
      </p:sp>
      <p:sp>
        <p:nvSpPr>
          <p:cNvPr id="1904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ea typeface="宋体" pitchFamily="2" charset="-122"/>
              </a:defRPr>
            </a:lvl1pPr>
          </a:lstStyle>
          <a:p>
            <a:fld id="{5D12FCEF-192D-4095-AF1D-FC8FEAA7749A}" type="datetime11">
              <a:rPr lang="zh-CN" altLang="en-US"/>
              <a:pPr/>
              <a:t>09:47:35</a:t>
            </a:fld>
            <a:endParaRPr lang="en-US" altLang="zh-CN"/>
          </a:p>
        </p:txBody>
      </p:sp>
      <p:sp>
        <p:nvSpPr>
          <p:cNvPr id="1904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904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04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ea typeface="宋体" pitchFamily="2" charset="-122"/>
              </a:defRPr>
            </a:lvl1pPr>
          </a:lstStyle>
          <a:p>
            <a:endParaRPr lang="en-US" altLang="zh-CN"/>
          </a:p>
        </p:txBody>
      </p:sp>
      <p:sp>
        <p:nvSpPr>
          <p:cNvPr id="1904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ea typeface="宋体" pitchFamily="2" charset="-122"/>
              </a:defRPr>
            </a:lvl1pPr>
          </a:lstStyle>
          <a:p>
            <a:fld id="{9C1F7ABD-7476-4BCC-8FFC-20C6072E608E}" type="slidenum">
              <a:rPr lang="en-US" altLang="zh-CN"/>
              <a:pPr/>
              <a:t>‹#›</a:t>
            </a:fld>
            <a:endParaRPr lang="en-US" altLang="zh-CN"/>
          </a:p>
        </p:txBody>
      </p:sp>
    </p:spTree>
    <p:extLst>
      <p:ext uri="{BB962C8B-B14F-4D97-AF65-F5344CB8AC3E}">
        <p14:creationId xmlns:p14="http://schemas.microsoft.com/office/powerpoint/2010/main" val="565519663"/>
      </p:ext>
    </p:extLst>
  </p:cSld>
  <p:clrMap bg1="lt1" tx1="dk1" bg2="lt2" tx2="dk2" accent1="accent1" accent2="accent2" accent3="accent3" accent4="accent4" accent5="accent5" accent6="accent6" hlink="hlink" folHlink="folHlink"/>
  <p:hf hdr="0" ftr="0"/>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09:47:35</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188</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190</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192</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194</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09:48:23</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102</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09:48:23</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103</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09:48:23</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104</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09:48:24</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177</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09:48:24</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179</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181</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183</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idx="1"/>
          </p:nvPr>
        </p:nvSpPr>
        <p:spPr>
          <a:ln/>
        </p:spPr>
        <p:txBody>
          <a:bodyPr/>
          <a:lstStyle/>
          <a:p>
            <a:fld id="{ECB2C08A-6942-478D-B688-D534DCC6AAAF}" type="datetime11">
              <a:rPr lang="zh-CN" altLang="en-US"/>
              <a:pPr/>
              <a:t>09:48:30</a:t>
            </a:fld>
            <a:endParaRPr lang="en-US" altLang="zh-CN"/>
          </a:p>
        </p:txBody>
      </p:sp>
      <p:sp>
        <p:nvSpPr>
          <p:cNvPr id="7" name="Rectangle 7"/>
          <p:cNvSpPr>
            <a:spLocks noGrp="1" noChangeArrowheads="1"/>
          </p:cNvSpPr>
          <p:nvPr>
            <p:ph type="sldNum" sz="quarter" idx="5"/>
          </p:nvPr>
        </p:nvSpPr>
        <p:spPr>
          <a:ln/>
        </p:spPr>
        <p:txBody>
          <a:bodyPr/>
          <a:lstStyle/>
          <a:p>
            <a:fld id="{746C74FD-E36C-4B7B-B1BC-B6FFF6620B96}" type="slidenum">
              <a:rPr lang="en-US" altLang="zh-CN"/>
              <a:pPr/>
              <a:t>186</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vmlDrawing" Target="../drawings/vmlDrawing1.v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pic>
        <p:nvPicPr>
          <p:cNvPr id="6157" name="Picture 13" descr="top_1"/>
          <p:cNvPicPr>
            <a:picLocks noChangeAspect="1" noChangeArrowheads="1"/>
          </p:cNvPicPr>
          <p:nvPr userDrawn="1"/>
        </p:nvPicPr>
        <p:blipFill>
          <a:blip r:embed="rId18" cstate="print"/>
          <a:srcRect l="56485" t="24034" b="50000"/>
          <a:stretch>
            <a:fillRect/>
          </a:stretch>
        </p:blipFill>
        <p:spPr bwMode="auto">
          <a:xfrm>
            <a:off x="0" y="0"/>
            <a:ext cx="9144000" cy="476250"/>
          </a:xfrm>
          <a:prstGeom prst="rect">
            <a:avLst/>
          </a:prstGeom>
          <a:noFill/>
        </p:spPr>
      </p:pic>
      <p:graphicFrame>
        <p:nvGraphicFramePr>
          <p:cNvPr id="6146" name="Object 2"/>
          <p:cNvGraphicFramePr>
            <a:graphicFrameLocks noChangeAspect="1"/>
          </p:cNvGraphicFramePr>
          <p:nvPr/>
        </p:nvGraphicFramePr>
        <p:xfrm>
          <a:off x="0" y="6400800"/>
          <a:ext cx="9144000" cy="457200"/>
        </p:xfrm>
        <a:graphic>
          <a:graphicData uri="http://schemas.openxmlformats.org/presentationml/2006/ole">
            <mc:AlternateContent xmlns:mc="http://schemas.openxmlformats.org/markup-compatibility/2006">
              <mc:Choice xmlns:v="urn:schemas-microsoft-com:vml" Requires="v">
                <p:oleObj spid="_x0000_s6147" name="Image" r:id="rId19" imgW="10793651" imgH="723554" progId="">
                  <p:embed/>
                </p:oleObj>
              </mc:Choice>
              <mc:Fallback>
                <p:oleObj name="Image" r:id="rId19" imgW="10793651" imgH="723554" progId="">
                  <p:embed/>
                  <p:pic>
                    <p:nvPicPr>
                      <p:cNvPr id="0" name="Picture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6400800"/>
                        <a:ext cx="9144000" cy="45720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150" name="Text Box 6"/>
          <p:cNvSpPr txBox="1">
            <a:spLocks noChangeArrowheads="1"/>
          </p:cNvSpPr>
          <p:nvPr userDrawn="1"/>
        </p:nvSpPr>
        <p:spPr bwMode="auto">
          <a:xfrm>
            <a:off x="3419475" y="0"/>
            <a:ext cx="4464050" cy="457200"/>
          </a:xfrm>
          <a:prstGeom prst="rect">
            <a:avLst/>
          </a:prstGeom>
          <a:noFill/>
          <a:ln w="9525">
            <a:noFill/>
            <a:miter lim="800000"/>
            <a:headEnd/>
            <a:tailEnd/>
          </a:ln>
          <a:effectLst/>
        </p:spPr>
        <p:txBody>
          <a:bodyPr>
            <a:spAutoFit/>
          </a:bodyPr>
          <a:lstStyle/>
          <a:p>
            <a:pPr>
              <a:spcBef>
                <a:spcPct val="50000"/>
              </a:spcBef>
            </a:pPr>
            <a:r>
              <a:rPr lang="zh-CN" altLang="en-US" sz="2400" b="1" i="1" dirty="0">
                <a:solidFill>
                  <a:schemeClr val="bg1"/>
                </a:solidFill>
                <a:latin typeface="华文中宋" pitchFamily="2" charset="-122"/>
                <a:ea typeface="华文中宋" pitchFamily="2" charset="-122"/>
              </a:rPr>
              <a:t>汽车评估</a:t>
            </a:r>
            <a:r>
              <a:rPr lang="zh-CN" altLang="en-US" sz="2400" b="1" i="1" dirty="0" smtClean="0">
                <a:solidFill>
                  <a:schemeClr val="bg1"/>
                </a:solidFill>
                <a:latin typeface="华文中宋" pitchFamily="2" charset="-122"/>
                <a:ea typeface="华文中宋" pitchFamily="2" charset="-122"/>
              </a:rPr>
              <a:t>学</a:t>
            </a:r>
            <a:r>
              <a:rPr lang="en-US" altLang="zh-CN" sz="2400" b="1" i="1" dirty="0" smtClean="0">
                <a:solidFill>
                  <a:schemeClr val="bg1"/>
                </a:solidFill>
                <a:latin typeface="华文中宋" pitchFamily="2" charset="-122"/>
                <a:ea typeface="华文中宋" pitchFamily="2" charset="-122"/>
              </a:rPr>
              <a:t>(</a:t>
            </a:r>
            <a:r>
              <a:rPr lang="zh-CN" altLang="en-US" sz="2400" b="1" i="1" dirty="0" smtClean="0">
                <a:solidFill>
                  <a:schemeClr val="bg1"/>
                </a:solidFill>
                <a:latin typeface="华文中宋" pitchFamily="2" charset="-122"/>
                <a:ea typeface="华文中宋" pitchFamily="2" charset="-122"/>
              </a:rPr>
              <a:t>第二版</a:t>
            </a:r>
            <a:r>
              <a:rPr lang="en-US" altLang="zh-CN" sz="2400" b="1" i="1" dirty="0" smtClean="0">
                <a:solidFill>
                  <a:schemeClr val="bg1"/>
                </a:solidFill>
                <a:latin typeface="华文中宋" pitchFamily="2" charset="-122"/>
                <a:ea typeface="华文中宋" pitchFamily="2" charset="-122"/>
              </a:rPr>
              <a:t>)</a:t>
            </a:r>
            <a:endParaRPr lang="zh-CN" altLang="en-US" sz="2400" b="1" i="1" dirty="0">
              <a:solidFill>
                <a:schemeClr val="bg1"/>
              </a:solidFill>
              <a:latin typeface="华文中宋" pitchFamily="2" charset="-122"/>
              <a:ea typeface="华文中宋" pitchFamily="2" charset="-122"/>
            </a:endParaRPr>
          </a:p>
        </p:txBody>
      </p:sp>
      <p:sp>
        <p:nvSpPr>
          <p:cNvPr id="6153" name="Rectangle 9"/>
          <p:cNvSpPr>
            <a:spLocks noChangeArrowheads="1"/>
          </p:cNvSpPr>
          <p:nvPr userDrawn="1"/>
        </p:nvSpPr>
        <p:spPr bwMode="auto">
          <a:xfrm>
            <a:off x="381000" y="6524625"/>
            <a:ext cx="1905000" cy="333375"/>
          </a:xfrm>
          <a:prstGeom prst="rect">
            <a:avLst/>
          </a:prstGeom>
          <a:noFill/>
          <a:ln w="9525">
            <a:noFill/>
            <a:miter lim="800000"/>
            <a:headEnd/>
            <a:tailEnd/>
          </a:ln>
          <a:effectLst/>
        </p:spPr>
        <p:txBody>
          <a:bodyPr/>
          <a:lstStyle/>
          <a:p>
            <a:fld id="{1CF1C12D-F35A-468F-903A-5DE40DE13F50}" type="datetime11">
              <a:rPr kumimoji="1" lang="zh-CN" altLang="en-US" sz="2000" b="1">
                <a:solidFill>
                  <a:schemeClr val="bg1"/>
                </a:solidFill>
                <a:latin typeface="Bodoni MT Black" pitchFamily="18" charset="0"/>
                <a:ea typeface="宋体" pitchFamily="2" charset="-122"/>
              </a:rPr>
              <a:pPr/>
              <a:t>09:47:35</a:t>
            </a:fld>
            <a:endParaRPr kumimoji="1" lang="en-US" altLang="zh-CN" sz="2000" b="1">
              <a:solidFill>
                <a:schemeClr val="bg1"/>
              </a:solidFill>
              <a:latin typeface="Bodoni MT Black" pitchFamily="18" charset="0"/>
              <a:ea typeface="宋体" pitchFamily="2" charset="-122"/>
            </a:endParaRPr>
          </a:p>
        </p:txBody>
      </p:sp>
      <p:sp>
        <p:nvSpPr>
          <p:cNvPr id="6154" name="Text Box 10"/>
          <p:cNvSpPr txBox="1">
            <a:spLocks noChangeArrowheads="1"/>
          </p:cNvSpPr>
          <p:nvPr userDrawn="1"/>
        </p:nvSpPr>
        <p:spPr bwMode="auto">
          <a:xfrm>
            <a:off x="3276600" y="6524625"/>
            <a:ext cx="3048000" cy="396875"/>
          </a:xfrm>
          <a:prstGeom prst="rect">
            <a:avLst/>
          </a:prstGeom>
          <a:noFill/>
          <a:ln w="9525">
            <a:noFill/>
            <a:miter lim="800000"/>
            <a:headEnd/>
            <a:tailEnd/>
          </a:ln>
          <a:effectLst/>
        </p:spPr>
        <p:txBody>
          <a:bodyPr>
            <a:spAutoFit/>
          </a:bodyPr>
          <a:lstStyle/>
          <a:p>
            <a:pPr>
              <a:spcBef>
                <a:spcPct val="50000"/>
              </a:spcBef>
            </a:pPr>
            <a:r>
              <a:rPr kumimoji="1" lang="en-US" altLang="zh-CN" sz="2000" b="1">
                <a:solidFill>
                  <a:srgbClr val="FFFF00"/>
                </a:solidFill>
              </a:rPr>
              <a:t>http://www.sdjtu.edu.cn</a:t>
            </a:r>
          </a:p>
        </p:txBody>
      </p:sp>
      <p:sp>
        <p:nvSpPr>
          <p:cNvPr id="6155" name="Rectangle 11"/>
          <p:cNvSpPr>
            <a:spLocks noChangeArrowheads="1"/>
          </p:cNvSpPr>
          <p:nvPr userDrawn="1"/>
        </p:nvSpPr>
        <p:spPr bwMode="auto">
          <a:xfrm>
            <a:off x="6553200" y="6524625"/>
            <a:ext cx="1905000" cy="333375"/>
          </a:xfrm>
          <a:prstGeom prst="rect">
            <a:avLst/>
          </a:prstGeom>
          <a:noFill/>
          <a:ln w="9525">
            <a:noFill/>
            <a:miter lim="800000"/>
            <a:headEnd/>
            <a:tailEnd/>
          </a:ln>
          <a:effectLst/>
        </p:spPr>
        <p:txBody>
          <a:bodyPr/>
          <a:lstStyle/>
          <a:p>
            <a:pPr algn="r"/>
            <a:r>
              <a:rPr kumimoji="1" lang="en-US" altLang="zh-CN" sz="2000" b="1">
                <a:solidFill>
                  <a:schemeClr val="bg1"/>
                </a:solidFill>
                <a:latin typeface="Times New Roman" pitchFamily="18" charset="0"/>
                <a:ea typeface="宋体" pitchFamily="2" charset="-122"/>
              </a:rPr>
              <a:t>00</a:t>
            </a:r>
            <a:fld id="{2274E1A2-3BB6-402A-9609-34D462C7FFEE}" type="slidenum">
              <a:rPr kumimoji="1" lang="en-US" altLang="zh-CN" sz="2000" b="1">
                <a:solidFill>
                  <a:schemeClr val="bg1"/>
                </a:solidFill>
                <a:latin typeface="Times New Roman" pitchFamily="18" charset="0"/>
                <a:ea typeface="宋体" pitchFamily="2" charset="-122"/>
              </a:rPr>
              <a:pPr algn="r"/>
              <a:t>‹#›</a:t>
            </a:fld>
            <a:endParaRPr kumimoji="1" lang="en-US" altLang="zh-CN" sz="2000" b="1">
              <a:solidFill>
                <a:schemeClr val="bg1"/>
              </a:solidFill>
              <a:latin typeface="Times New Roman" pitchFamily="18"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10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38.png"/><Relationship Id="rId4" Type="http://schemas.openxmlformats.org/officeDocument/2006/relationships/image" Target="../media/image37.wmf"/></Relationships>
</file>

<file path=ppt/slides/_rels/slide1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4.wmf"/></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4.wmf"/></Relationships>
</file>

<file path=ppt/slides/_rels/slide1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45.wmf"/><Relationship Id="rId4" Type="http://schemas.openxmlformats.org/officeDocument/2006/relationships/oleObject" Target="../embeddings/oleObject5.bin"/></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49.png"/><Relationship Id="rId4" Type="http://schemas.openxmlformats.org/officeDocument/2006/relationships/image" Target="../media/image48.wmf"/></Relationships>
</file>

<file path=ppt/slides/_rels/slide1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52.png"/><Relationship Id="rId4" Type="http://schemas.openxmlformats.org/officeDocument/2006/relationships/image" Target="../media/image51.wmf"/></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54.png"/><Relationship Id="rId4" Type="http://schemas.openxmlformats.org/officeDocument/2006/relationships/image" Target="../media/image53.wmf"/></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ctrTitle"/>
          </p:nvPr>
        </p:nvSpPr>
        <p:spPr bwMode="auto">
          <a:xfrm>
            <a:off x="685800" y="908721"/>
            <a:ext cx="7772400" cy="4752528"/>
          </a:xfrm>
          <a:noFill/>
          <a:ln>
            <a:miter lim="800000"/>
            <a:headEnd/>
            <a:tailEnd/>
          </a:ln>
        </p:spPr>
        <p:txBody>
          <a:bodyPr vert="horz" wrap="square" lIns="91440" tIns="45720" rIns="91440" bIns="45720" numCol="1" anchor="ctr" anchorCtr="0" compatLnSpc="1">
            <a:prstTxWarp prst="textNoShape">
              <a:avLst/>
            </a:prstTxWarp>
          </a:bodyPr>
          <a:lstStyle/>
          <a:p>
            <a:r>
              <a:rPr lang="zh-CN" altLang="en-US" sz="1800" b="1" dirty="0"/>
              <a:t>（应用技术型高等教育“十二五”规划教材（汽车类专业改革创新系列））</a:t>
            </a:r>
            <a:r>
              <a:rPr lang="zh-CN" altLang="en-US" b="1" dirty="0" smtClean="0"/>
              <a:t>汽车</a:t>
            </a:r>
            <a:r>
              <a:rPr lang="zh-CN" altLang="en-US" b="1" dirty="0" smtClean="0"/>
              <a:t>评估</a:t>
            </a:r>
            <a:r>
              <a:rPr lang="zh-CN" altLang="en-US" b="1" dirty="0" smtClean="0"/>
              <a:t>学</a:t>
            </a:r>
            <a:r>
              <a:rPr lang="zh-CN" altLang="en-US" sz="2000" b="1" dirty="0" smtClean="0"/>
              <a:t>（第二版）</a:t>
            </a:r>
            <a:r>
              <a:rPr lang="en-US" altLang="zh-CN" sz="2000" b="1" dirty="0" smtClean="0"/>
              <a:t/>
            </a:r>
            <a:br>
              <a:rPr lang="en-US" altLang="zh-CN" sz="2000" b="1" dirty="0" smtClean="0"/>
            </a:br>
            <a:r>
              <a:rPr lang="zh-CN" altLang="en-US" sz="2000" b="1" dirty="0">
                <a:solidFill>
                  <a:schemeClr val="tx2"/>
                </a:solidFill>
                <a:latin typeface="+mj-lt"/>
                <a:ea typeface="+mj-ea"/>
                <a:cs typeface="+mj-cs"/>
              </a:rPr>
              <a:t/>
            </a:r>
            <a:br>
              <a:rPr lang="zh-CN" altLang="en-US" sz="2000" b="1" dirty="0">
                <a:solidFill>
                  <a:schemeClr val="tx2"/>
                </a:solidFill>
                <a:latin typeface="+mj-lt"/>
                <a:ea typeface="+mj-ea"/>
                <a:cs typeface="+mj-cs"/>
              </a:rPr>
            </a:br>
            <a:r>
              <a:rPr lang="en-US" altLang="zh-CN" b="1" dirty="0" smtClean="0"/>
              <a:t/>
            </a:r>
            <a:br>
              <a:rPr lang="en-US" altLang="zh-CN" b="1" dirty="0" smtClean="0"/>
            </a:br>
            <a:r>
              <a:rPr lang="zh-CN" altLang="en-US" b="1" dirty="0" smtClean="0"/>
              <a:t>赵</a:t>
            </a:r>
            <a:r>
              <a:rPr lang="zh-CN" altLang="en-US" b="1" dirty="0"/>
              <a:t>培</a:t>
            </a:r>
            <a:r>
              <a:rPr lang="zh-CN" altLang="en-US" b="1" dirty="0" smtClean="0"/>
              <a:t>全   </a:t>
            </a:r>
            <a:r>
              <a:rPr lang="zh-CN" altLang="en-US" b="1" dirty="0" smtClean="0"/>
              <a:t>蔡云  主编</a:t>
            </a:r>
            <a:r>
              <a:rPr lang="en-US" altLang="zh-CN" b="1" dirty="0" smtClean="0"/>
              <a:t/>
            </a:r>
            <a:br>
              <a:rPr lang="en-US" altLang="zh-CN" b="1" dirty="0" smtClean="0"/>
            </a:br>
            <a:r>
              <a:rPr lang="en-US" altLang="zh-CN" b="1" dirty="0"/>
              <a:t/>
            </a:r>
            <a:br>
              <a:rPr lang="en-US" altLang="zh-CN" b="1" dirty="0"/>
            </a:br>
            <a:r>
              <a:rPr lang="zh-CN" altLang="en-US" sz="2400" b="1" dirty="0" smtClean="0"/>
              <a:t>中国水利水电出版社</a:t>
            </a:r>
            <a:endParaRPr lang="zh-CN"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bwMode="auto">
          <a:xfrm>
            <a:off x="251520" y="836712"/>
            <a:ext cx="8229600" cy="492601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smtClean="0">
                <a:latin typeface="宋体" pitchFamily="2" charset="-122"/>
              </a:rPr>
              <a:t>2.</a:t>
            </a:r>
            <a:r>
              <a:rPr lang="zh-CN" altLang="en-US" sz="2000" b="1" dirty="0" smtClean="0">
                <a:latin typeface="宋体" pitchFamily="2" charset="-122"/>
              </a:rPr>
              <a:t>发动机型号编制举例</a:t>
            </a:r>
          </a:p>
          <a:p>
            <a:r>
              <a:rPr lang="zh-CN" altLang="en-US" sz="2000" b="1" dirty="0" smtClean="0">
                <a:latin typeface="宋体" pitchFamily="2" charset="-122"/>
              </a:rPr>
              <a:t>（</a:t>
            </a:r>
            <a:r>
              <a:rPr lang="en-US" altLang="zh-CN" sz="2000" b="1" dirty="0" smtClean="0">
                <a:latin typeface="宋体" pitchFamily="2" charset="-122"/>
              </a:rPr>
              <a:t>1</a:t>
            </a:r>
            <a:r>
              <a:rPr lang="zh-CN" altLang="en-US" sz="2000" b="1" dirty="0" smtClean="0">
                <a:latin typeface="宋体" pitchFamily="2" charset="-122"/>
              </a:rPr>
              <a:t>）柴油机型号举例</a:t>
            </a:r>
          </a:p>
          <a:p>
            <a:r>
              <a:rPr lang="zh-CN" altLang="en-US" sz="2000" b="1" dirty="0" smtClean="0">
                <a:latin typeface="宋体" pitchFamily="2" charset="-122"/>
              </a:rPr>
              <a:t>	</a:t>
            </a:r>
            <a:r>
              <a:rPr lang="en-US" altLang="zh-CN" sz="2000" b="1" dirty="0" smtClean="0">
                <a:latin typeface="宋体" pitchFamily="2" charset="-122"/>
              </a:rPr>
              <a:t>JC12V26/32ZLC——</a:t>
            </a:r>
            <a:r>
              <a:rPr lang="zh-CN" altLang="en-US" sz="2000" b="1" dirty="0" smtClean="0">
                <a:latin typeface="宋体" pitchFamily="2" charset="-122"/>
              </a:rPr>
              <a:t>济南柴油机股份有限公司生产的</a:t>
            </a:r>
            <a:r>
              <a:rPr lang="en-US" altLang="zh-CN" sz="2000" b="1" dirty="0" smtClean="0">
                <a:latin typeface="宋体" pitchFamily="2" charset="-122"/>
              </a:rPr>
              <a:t>12</a:t>
            </a:r>
            <a:r>
              <a:rPr lang="zh-CN" altLang="en-US" sz="2000" b="1" dirty="0" smtClean="0">
                <a:latin typeface="宋体" pitchFamily="2" charset="-122"/>
              </a:rPr>
              <a:t>缸、</a:t>
            </a:r>
            <a:r>
              <a:rPr lang="en-US" altLang="zh-CN" sz="2000" b="1" dirty="0" smtClean="0">
                <a:latin typeface="宋体" pitchFamily="2" charset="-122"/>
              </a:rPr>
              <a:t>V</a:t>
            </a:r>
            <a:r>
              <a:rPr lang="zh-CN" altLang="en-US" sz="2000" b="1" dirty="0" smtClean="0">
                <a:latin typeface="宋体" pitchFamily="2" charset="-122"/>
              </a:rPr>
              <a:t>型、四冲程、缸径</a:t>
            </a:r>
            <a:r>
              <a:rPr lang="en-US" altLang="zh-CN" sz="2000" b="1" dirty="0" smtClean="0">
                <a:latin typeface="宋体" pitchFamily="2" charset="-122"/>
              </a:rPr>
              <a:t>260 mm</a:t>
            </a:r>
            <a:r>
              <a:rPr lang="zh-CN" altLang="en-US" sz="2000" b="1" dirty="0" smtClean="0">
                <a:latin typeface="宋体" pitchFamily="2" charset="-122"/>
              </a:rPr>
              <a:t>、行程</a:t>
            </a:r>
            <a:r>
              <a:rPr lang="en-US" altLang="zh-CN" sz="2000" b="1" dirty="0" smtClean="0">
                <a:latin typeface="宋体" pitchFamily="2" charset="-122"/>
              </a:rPr>
              <a:t>320 mm</a:t>
            </a:r>
            <a:r>
              <a:rPr lang="zh-CN" altLang="en-US" sz="2000" b="1" dirty="0" smtClean="0">
                <a:latin typeface="宋体" pitchFamily="2" charset="-122"/>
              </a:rPr>
              <a:t>、冷却液冷却、增压中冷、船用主机、右机基本型柴油机。</a:t>
            </a:r>
          </a:p>
          <a:p>
            <a:r>
              <a:rPr lang="zh-CN" altLang="en-US" sz="2000" b="1" dirty="0" smtClean="0">
                <a:latin typeface="宋体" pitchFamily="2" charset="-122"/>
              </a:rPr>
              <a:t>（</a:t>
            </a:r>
            <a:r>
              <a:rPr lang="en-US" altLang="zh-CN" sz="2000" b="1" dirty="0" smtClean="0">
                <a:latin typeface="宋体" pitchFamily="2" charset="-122"/>
              </a:rPr>
              <a:t>2</a:t>
            </a:r>
            <a:r>
              <a:rPr lang="zh-CN" altLang="en-US" sz="2000" b="1" dirty="0" smtClean="0">
                <a:latin typeface="宋体" pitchFamily="2" charset="-122"/>
              </a:rPr>
              <a:t>）汽油机型号举例</a:t>
            </a:r>
          </a:p>
          <a:p>
            <a:r>
              <a:rPr lang="en-US" altLang="zh-CN" sz="2000" b="1" dirty="0" smtClean="0">
                <a:latin typeface="宋体" pitchFamily="2" charset="-122"/>
              </a:rPr>
              <a:t>  492Q/P-A——</a:t>
            </a:r>
            <a:r>
              <a:rPr lang="zh-CN" altLang="en-US" sz="2000" b="1" dirty="0" smtClean="0">
                <a:latin typeface="宋体" pitchFamily="2" charset="-122"/>
              </a:rPr>
              <a:t>四缸、直列、四冲程、缸径</a:t>
            </a:r>
            <a:r>
              <a:rPr lang="en-US" altLang="zh-CN" sz="2000" b="1" dirty="0" smtClean="0">
                <a:latin typeface="宋体" pitchFamily="2" charset="-122"/>
              </a:rPr>
              <a:t>92 mm</a:t>
            </a:r>
            <a:r>
              <a:rPr lang="zh-CN" altLang="en-US" sz="2000" b="1" dirty="0" smtClean="0">
                <a:latin typeface="宋体" pitchFamily="2" charset="-122"/>
              </a:rPr>
              <a:t>、冷却液冷却、汽车用</a:t>
            </a:r>
            <a:r>
              <a:rPr lang="en-US" altLang="zh-CN" sz="2000" b="1" dirty="0" smtClean="0">
                <a:latin typeface="宋体" pitchFamily="2" charset="-122"/>
              </a:rPr>
              <a:t>(A</a:t>
            </a:r>
            <a:r>
              <a:rPr lang="zh-CN" altLang="en-US" sz="2000" b="1" dirty="0" smtClean="0">
                <a:latin typeface="宋体" pitchFamily="2" charset="-122"/>
              </a:rPr>
              <a:t>为区分符号</a:t>
            </a:r>
            <a:r>
              <a:rPr lang="en-US" altLang="zh-CN" sz="2000" b="1" dirty="0" smtClean="0">
                <a:latin typeface="宋体" pitchFamily="2" charset="-122"/>
              </a:rPr>
              <a:t>)</a:t>
            </a:r>
            <a:r>
              <a:rPr lang="zh-CN" altLang="en-US" sz="2000" b="1" dirty="0" smtClean="0">
                <a:latin typeface="宋体" pitchFamily="2" charset="-122"/>
              </a:rPr>
              <a:t>。	</a:t>
            </a:r>
          </a:p>
          <a:p>
            <a:r>
              <a:rPr lang="zh-CN" altLang="en-US" sz="2000" b="1" dirty="0" smtClean="0">
                <a:latin typeface="宋体" pitchFamily="2" charset="-122"/>
              </a:rPr>
              <a:t> </a:t>
            </a:r>
            <a:r>
              <a:rPr lang="zh-CN" sz="2000" b="1" dirty="0" smtClean="0">
                <a:latin typeface="宋体" pitchFamily="2" charset="-122"/>
              </a:rPr>
              <a:t>(</a:t>
            </a:r>
            <a:r>
              <a:rPr lang="zh-CN" sz="2000" b="1" dirty="0">
                <a:latin typeface="宋体" pitchFamily="2" charset="-122"/>
              </a:rPr>
              <a:t>3)燃气机型号举例</a:t>
            </a:r>
          </a:p>
          <a:p>
            <a:r>
              <a:rPr lang="zh-CN" sz="2000" b="1" dirty="0">
                <a:latin typeface="宋体" pitchFamily="2" charset="-122"/>
              </a:rPr>
              <a:t>	12V190ZL/T——12缸、V型、四冲程、缸径190 mm、冷却液冷却、增压中冷、燃气为天然气。</a:t>
            </a:r>
          </a:p>
          <a:p>
            <a:r>
              <a:rPr lang="zh-CN" sz="2000" b="1" dirty="0" smtClean="0">
                <a:latin typeface="宋体" pitchFamily="2" charset="-122"/>
              </a:rPr>
              <a:t>（</a:t>
            </a:r>
            <a:r>
              <a:rPr lang="zh-CN" sz="2000" b="1" dirty="0">
                <a:latin typeface="宋体" pitchFamily="2" charset="-122"/>
              </a:rPr>
              <a:t>4）双燃料发动机型号举例</a:t>
            </a:r>
          </a:p>
          <a:p>
            <a:r>
              <a:rPr lang="zh-CN" sz="2000" b="1" dirty="0">
                <a:latin typeface="宋体" pitchFamily="2" charset="-122"/>
              </a:rPr>
              <a:t>	G12V190ZLS——12缸、V形、缸径190 mm、冷却液冷却、增压中冷、燃料为柴油/天然气双燃料(G为系列代号)。</a:t>
            </a:r>
          </a:p>
          <a:p>
            <a:r>
              <a:rPr lang="en-US" altLang="zh-CN" sz="1600" dirty="0" smtClean="0">
                <a:latin typeface="宋体" pitchFamily="2" charset="-122"/>
              </a:rPr>
              <a:t> </a:t>
            </a:r>
            <a:endParaRPr lang="zh-CN" sz="1600" dirty="0">
              <a:latin typeface="宋体" pitchFamily="2"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6259" name="Rectangle 3"/>
          <p:cNvSpPr>
            <a:spLocks noGrp="1" noChangeArrowheads="1"/>
          </p:cNvSpPr>
          <p:nvPr>
            <p:ph type="body" idx="1"/>
          </p:nvPr>
        </p:nvSpPr>
        <p:spPr bwMode="auto">
          <a:xfrm>
            <a:off x="395536"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4.5.2</a:t>
            </a:r>
            <a:r>
              <a:rPr lang="zh-CN" altLang="en-US" sz="1800" b="1" dirty="0">
                <a:latin typeface="宋体" pitchFamily="2" charset="-122"/>
              </a:rPr>
              <a:t>折扣和折让定价策略</a:t>
            </a:r>
          </a:p>
          <a:p>
            <a:pPr>
              <a:lnSpc>
                <a:spcPct val="80000"/>
              </a:lnSpc>
            </a:pPr>
            <a:r>
              <a:rPr lang="zh-CN" altLang="en-US" sz="1800" b="1" dirty="0">
                <a:latin typeface="宋体" pitchFamily="2" charset="-122"/>
              </a:rPr>
              <a:t>	常见的折扣和折让策略有以下几种：</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．数量折扣</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．现金折扣</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．季节折扣</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．运费让价</a:t>
            </a:r>
          </a:p>
          <a:p>
            <a:pPr>
              <a:lnSpc>
                <a:spcPct val="80000"/>
              </a:lnSpc>
            </a:pPr>
            <a:r>
              <a:rPr lang="zh-CN" altLang="en-US" sz="1800" b="1" dirty="0">
                <a:latin typeface="宋体" pitchFamily="2" charset="-122"/>
              </a:rPr>
              <a:t>	</a:t>
            </a:r>
            <a:r>
              <a:rPr lang="en-US" altLang="zh-CN" sz="1800" b="1" dirty="0">
                <a:latin typeface="宋体" pitchFamily="2" charset="-122"/>
              </a:rPr>
              <a:t>5. </a:t>
            </a:r>
            <a:r>
              <a:rPr lang="zh-CN" altLang="en-US" sz="1800" b="1" dirty="0">
                <a:latin typeface="宋体" pitchFamily="2" charset="-122"/>
              </a:rPr>
              <a:t>推广让价策略</a:t>
            </a:r>
          </a:p>
          <a:p>
            <a:pPr>
              <a:lnSpc>
                <a:spcPct val="80000"/>
              </a:lnSpc>
            </a:pPr>
            <a:r>
              <a:rPr lang="zh-CN" altLang="en-US" sz="1800" b="1" dirty="0">
                <a:latin typeface="宋体" pitchFamily="2" charset="-122"/>
              </a:rPr>
              <a:t>	</a:t>
            </a:r>
            <a:r>
              <a:rPr lang="en-US" altLang="zh-CN" sz="1800" b="1" dirty="0">
                <a:latin typeface="宋体" pitchFamily="2" charset="-122"/>
              </a:rPr>
              <a:t>6. </a:t>
            </a:r>
            <a:r>
              <a:rPr lang="zh-CN" altLang="en-US" sz="1800" b="1" dirty="0">
                <a:latin typeface="宋体" pitchFamily="2" charset="-122"/>
              </a:rPr>
              <a:t>交易折扣策略</a:t>
            </a:r>
          </a:p>
          <a:p>
            <a:pPr>
              <a:lnSpc>
                <a:spcPct val="80000"/>
              </a:lnSpc>
            </a:pPr>
            <a:r>
              <a:rPr lang="en-US" altLang="zh-CN" sz="1800" b="1" dirty="0" smtClean="0">
                <a:latin typeface="宋体" pitchFamily="2" charset="-122"/>
              </a:rPr>
              <a:t>4.5.3</a:t>
            </a:r>
            <a:r>
              <a:rPr lang="zh-CN" altLang="en-US" sz="1800" b="1" dirty="0">
                <a:latin typeface="宋体" pitchFamily="2" charset="-122"/>
              </a:rPr>
              <a:t>心理定价策略</a:t>
            </a:r>
          </a:p>
          <a:p>
            <a:pPr>
              <a:lnSpc>
                <a:spcPct val="80000"/>
              </a:lnSpc>
            </a:pPr>
            <a:r>
              <a:rPr lang="zh-CN" altLang="en-US" sz="1800" b="1" dirty="0">
                <a:latin typeface="宋体" pitchFamily="2" charset="-122"/>
              </a:rPr>
              <a:t>	心理营销定价策略是针对消费者的不同消费心理，制定相应的商品价格，以满足不同类型消费者的需求的策略。常见的心理定价策略如下：</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．尾数定价策略</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．整数定价策略</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．声望定价策略</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．招徕定价策略</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．分级定价策略</a:t>
            </a:r>
          </a:p>
          <a:p>
            <a:pPr>
              <a:lnSpc>
                <a:spcPct val="80000"/>
              </a:lnSpc>
            </a:pPr>
            <a:r>
              <a:rPr lang="en-US" altLang="zh-CN" sz="1800" b="1" dirty="0" smtClean="0">
                <a:latin typeface="宋体" pitchFamily="2" charset="-122"/>
              </a:rPr>
              <a:t>4.5.4</a:t>
            </a:r>
            <a:r>
              <a:rPr lang="zh-CN" altLang="en-US" sz="1800" b="1" dirty="0">
                <a:latin typeface="宋体" pitchFamily="2" charset="-122"/>
              </a:rPr>
              <a:t>针对汽车产品组合的定价策略</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．同系列汽车产品组合定价策略</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．附带选装配置的汽车产品组合定价策略</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1800" b="1" dirty="0">
                <a:latin typeface="宋体" pitchFamily="2" charset="-122"/>
              </a:rPr>
              <a:t>4.6</a:t>
            </a:r>
            <a:r>
              <a:rPr lang="zh-CN" altLang="en-US" sz="1800" b="1" dirty="0">
                <a:latin typeface="宋体" pitchFamily="2" charset="-122"/>
              </a:rPr>
              <a:t>新车评估系统介绍</a:t>
            </a:r>
          </a:p>
        </p:txBody>
      </p:sp>
      <p:sp>
        <p:nvSpPr>
          <p:cNvPr id="97283" name="Rectangle 3"/>
          <p:cNvSpPr>
            <a:spLocks noGrp="1" noChangeArrowheads="1"/>
          </p:cNvSpPr>
          <p:nvPr>
            <p:ph type="body" idx="1"/>
          </p:nvPr>
        </p:nvSpPr>
        <p:spPr bwMode="auto">
          <a:xfrm>
            <a:off x="323528" y="1268760"/>
            <a:ext cx="864096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4.6.1</a:t>
            </a:r>
            <a:r>
              <a:rPr lang="zh-CN" altLang="en-US" sz="1800" b="1" dirty="0">
                <a:latin typeface="宋体" pitchFamily="2" charset="-122"/>
              </a:rPr>
              <a:t>国外</a:t>
            </a:r>
            <a:r>
              <a:rPr lang="en-US" altLang="zh-CN" sz="1800" b="1" dirty="0">
                <a:latin typeface="宋体" pitchFamily="2" charset="-122"/>
              </a:rPr>
              <a:t>NCAP</a:t>
            </a:r>
            <a:r>
              <a:rPr lang="zh-CN" altLang="en-US" sz="1800" b="1" dirty="0">
                <a:latin typeface="宋体" pitchFamily="2" charset="-122"/>
              </a:rPr>
              <a:t>介绍</a:t>
            </a:r>
          </a:p>
          <a:p>
            <a:pPr>
              <a:lnSpc>
                <a:spcPct val="80000"/>
              </a:lnSpc>
            </a:pPr>
            <a:r>
              <a:rPr lang="en-US" altLang="zh-CN" sz="1800" b="1" dirty="0" smtClean="0">
                <a:latin typeface="宋体" pitchFamily="2" charset="-122"/>
              </a:rPr>
              <a:t>1</a:t>
            </a:r>
            <a:r>
              <a:rPr lang="en-US" altLang="zh-CN" sz="1800" b="1" dirty="0">
                <a:latin typeface="宋体" pitchFamily="2" charset="-122"/>
              </a:rPr>
              <a:t>. Euro NCAP </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Euro NCAP</a:t>
            </a:r>
            <a:r>
              <a:rPr lang="zh-CN" altLang="zh-CN" sz="1800" b="1" dirty="0">
                <a:solidFill>
                  <a:schemeClr val="tx1"/>
                </a:solidFill>
                <a:latin typeface="+mn-lt"/>
                <a:ea typeface="+mn-ea"/>
                <a:cs typeface="+mn-cs"/>
              </a:rPr>
              <a:t>简介</a:t>
            </a:r>
          </a:p>
          <a:p>
            <a:r>
              <a:rPr lang="en-US" altLang="zh-CN" sz="1800" b="1" dirty="0" smtClean="0">
                <a:solidFill>
                  <a:schemeClr val="tx1"/>
                </a:solidFill>
                <a:latin typeface="+mn-lt"/>
                <a:ea typeface="+mn-ea"/>
                <a:cs typeface="+mn-cs"/>
              </a:rPr>
              <a:t>        Euro NCAP</a:t>
            </a:r>
            <a:r>
              <a:rPr lang="zh-CN" altLang="en-US" sz="1800" b="1" dirty="0" smtClean="0">
                <a:solidFill>
                  <a:schemeClr val="tx1"/>
                </a:solidFill>
                <a:latin typeface="+mn-lt"/>
                <a:ea typeface="+mn-ea"/>
                <a:cs typeface="+mn-cs"/>
              </a:rPr>
              <a:t>：</a:t>
            </a:r>
            <a:r>
              <a:rPr lang="en-US" altLang="zh-CN" sz="1800" b="1" dirty="0" smtClean="0">
                <a:solidFill>
                  <a:schemeClr val="tx1"/>
                </a:solidFill>
                <a:latin typeface="+mn-lt"/>
                <a:ea typeface="+mn-ea"/>
                <a:cs typeface="+mn-cs"/>
              </a:rPr>
              <a:t>Euro </a:t>
            </a:r>
            <a:r>
              <a:rPr lang="en-US" altLang="zh-CN" sz="1800" b="1" dirty="0">
                <a:solidFill>
                  <a:schemeClr val="tx1"/>
                </a:solidFill>
                <a:latin typeface="+mn-lt"/>
                <a:ea typeface="+mn-ea"/>
                <a:cs typeface="+mn-cs"/>
              </a:rPr>
              <a:t>New Car Assessment </a:t>
            </a:r>
            <a:r>
              <a:rPr lang="en-US" altLang="zh-CN" sz="1800" b="1" dirty="0" err="1">
                <a:solidFill>
                  <a:schemeClr val="tx1"/>
                </a:solidFill>
                <a:latin typeface="+mn-lt"/>
                <a:ea typeface="+mn-ea"/>
                <a:cs typeface="+mn-cs"/>
              </a:rPr>
              <a:t>Programme</a:t>
            </a:r>
            <a:r>
              <a:rPr lang="en-US" altLang="zh-CN" sz="1800" b="1" dirty="0">
                <a:solidFill>
                  <a:schemeClr val="tx1"/>
                </a:solidFill>
                <a:latin typeface="+mn-lt"/>
                <a:ea typeface="+mn-ea"/>
                <a:cs typeface="+mn-cs"/>
              </a:rPr>
              <a:t> (</a:t>
            </a:r>
            <a:r>
              <a:rPr lang="zh-CN" altLang="zh-CN" sz="1800" b="1" dirty="0">
                <a:solidFill>
                  <a:schemeClr val="tx1"/>
                </a:solidFill>
                <a:latin typeface="+mn-lt"/>
                <a:ea typeface="+mn-ea"/>
                <a:cs typeface="+mn-cs"/>
              </a:rPr>
              <a:t>欧盟新车安全评价规程</a:t>
            </a:r>
            <a:r>
              <a:rPr lang="en-US" altLang="zh-CN" sz="1800" b="1" dirty="0">
                <a:solidFill>
                  <a:schemeClr val="tx1"/>
                </a:solidFill>
                <a:latin typeface="+mn-lt"/>
                <a:ea typeface="+mn-ea"/>
                <a:cs typeface="+mn-cs"/>
              </a:rPr>
              <a:t>)</a:t>
            </a:r>
            <a:r>
              <a:rPr lang="zh-CN" altLang="zh-CN" sz="1800" b="1" dirty="0">
                <a:solidFill>
                  <a:schemeClr val="tx1"/>
                </a:solidFill>
                <a:latin typeface="+mn-lt"/>
                <a:ea typeface="+mn-ea"/>
                <a:cs typeface="+mn-cs"/>
              </a:rPr>
              <a:t>，它始创于</a:t>
            </a:r>
            <a:r>
              <a:rPr lang="en-US" altLang="zh-CN" sz="1800" b="1" dirty="0">
                <a:solidFill>
                  <a:schemeClr val="tx1"/>
                </a:solidFill>
                <a:latin typeface="+mn-lt"/>
                <a:ea typeface="+mn-ea"/>
                <a:cs typeface="+mn-cs"/>
              </a:rPr>
              <a:t>1997</a:t>
            </a:r>
            <a:r>
              <a:rPr lang="zh-CN" altLang="zh-CN" sz="1800" b="1" dirty="0">
                <a:solidFill>
                  <a:schemeClr val="tx1"/>
                </a:solidFill>
                <a:latin typeface="+mn-lt"/>
                <a:ea typeface="+mn-ea"/>
                <a:cs typeface="+mn-cs"/>
              </a:rPr>
              <a:t>年，宗旨是检验欧洲各国市场上销售的各类车型在安全性方面的表现，为消费者提供真实可信的参考信息。</a:t>
            </a:r>
            <a:r>
              <a:rPr lang="en-US" altLang="zh-CN" sz="1800" b="1" dirty="0">
                <a:solidFill>
                  <a:schemeClr val="tx1"/>
                </a:solidFill>
                <a:latin typeface="+mn-lt"/>
                <a:ea typeface="+mn-ea"/>
                <a:cs typeface="+mn-cs"/>
              </a:rPr>
              <a:t> </a:t>
            </a:r>
            <a:endParaRPr lang="zh-CN" altLang="zh-CN" sz="1800" b="1" dirty="0">
              <a:solidFill>
                <a:schemeClr val="tx1"/>
              </a:solidFill>
              <a:latin typeface="+mn-lt"/>
              <a:ea typeface="+mn-ea"/>
              <a:cs typeface="+mn-cs"/>
            </a:endParaRPr>
          </a:p>
          <a:p>
            <a:r>
              <a:rPr lang="en-US" altLang="zh-CN" sz="1800" b="1" dirty="0" smtClean="0">
                <a:solidFill>
                  <a:schemeClr val="tx1"/>
                </a:solidFill>
                <a:latin typeface="+mn-lt"/>
                <a:ea typeface="+mn-ea"/>
                <a:cs typeface="+mn-cs"/>
              </a:rPr>
              <a:t> </a:t>
            </a:r>
            <a:endParaRPr lang="zh-CN" altLang="zh-CN" sz="1800" b="1" dirty="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1"/>
          <p:cNvSpPr>
            <a:spLocks noChangeArrowheads="1"/>
          </p:cNvSpPr>
          <p:nvPr/>
        </p:nvSpPr>
        <p:spPr bwMode="auto">
          <a:xfrm>
            <a:off x="0" y="1374158"/>
            <a:ext cx="874846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Euro NCAP</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测试项目及方法</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前方</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40</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％偏位撞击</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前方撞击时以时速</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64km/h</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占车头面积</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40</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％的驾驶侧偏位方式，撞击刚性壁搭配蜂巢铝装置进行测试，只有少数右驾车型以右前为撞击点，大多数受测车都是撞击左前方（左驾）。</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侧方撞击</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测试时受测车静止停放，以前端装置蜂巢铝块的车辆加速至</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50km/h</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撞击受测车侧，其撞击面必须涵盖前后车门。</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侧方圆柱体撞击</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自</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2009</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年起新增之测试项目，方法是将受测车固定于承载台车上，透过气动系统推动台车加速至</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29km/h</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，以</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柱区域为撞击点，撞击固定的刚性圆柱 。</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模拟后方撞击</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2009</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年起新增后方撞击模拟测试，作法是将测试车座椅固定于台车上，以低、中、高三种速度模拟后撞加速度，并检视座椅、头枕对前座乘客头部颈部抵销撞击后甩鞭效应的程度。</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Rectangle 1"/>
          <p:cNvSpPr>
            <a:spLocks noChangeArrowheads="1"/>
          </p:cNvSpPr>
          <p:nvPr/>
        </p:nvSpPr>
        <p:spPr bwMode="auto">
          <a:xfrm>
            <a:off x="395536" y="764704"/>
            <a:ext cx="874846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sz="1800" b="1" dirty="0" smtClean="0">
                <a:latin typeface="+mn-ea"/>
                <a:ea typeface="+mn-ea"/>
              </a:rPr>
              <a:t>（</a:t>
            </a:r>
            <a:r>
              <a:rPr lang="en-US" altLang="zh-CN" sz="1800" b="1" dirty="0" smtClean="0">
                <a:latin typeface="+mn-ea"/>
                <a:ea typeface="+mn-ea"/>
              </a:rPr>
              <a:t>3</a:t>
            </a:r>
            <a:r>
              <a:rPr lang="zh-CN" altLang="zh-CN" sz="1800" b="1" dirty="0" smtClean="0">
                <a:latin typeface="+mn-ea"/>
                <a:ea typeface="+mn-ea"/>
              </a:rPr>
              <a:t>）</a:t>
            </a:r>
            <a:r>
              <a:rPr lang="en-US" altLang="zh-CN" sz="1800" b="1" dirty="0" smtClean="0">
                <a:latin typeface="+mn-ea"/>
                <a:ea typeface="+mn-ea"/>
              </a:rPr>
              <a:t>Euro NCAP</a:t>
            </a:r>
            <a:r>
              <a:rPr lang="zh-CN" altLang="zh-CN" sz="1800" b="1" dirty="0" smtClean="0">
                <a:latin typeface="+mn-ea"/>
                <a:ea typeface="+mn-ea"/>
              </a:rPr>
              <a:t>测试成绩阅读法</a:t>
            </a:r>
          </a:p>
          <a:p>
            <a:r>
              <a:rPr lang="zh-CN" altLang="zh-CN" sz="1800" b="1" dirty="0" smtClean="0">
                <a:latin typeface="+mn-ea"/>
                <a:ea typeface="+mn-ea"/>
              </a:rPr>
              <a:t>①四大评分项目得分与防护率。</a:t>
            </a:r>
            <a:endParaRPr lang="en-US" altLang="zh-CN" sz="1800" b="1" dirty="0" smtClean="0">
              <a:latin typeface="+mn-ea"/>
              <a:ea typeface="+mn-ea"/>
            </a:endParaRPr>
          </a:p>
          <a:p>
            <a:endParaRPr lang="en-US" altLang="zh-CN" sz="1800" dirty="0" smtClean="0"/>
          </a:p>
          <a:p>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pic>
        <p:nvPicPr>
          <p:cNvPr id="459778" name="Picture 2" descr="图片1"/>
          <p:cNvPicPr>
            <a:picLocks noChangeAspect="1" noChangeArrowheads="1"/>
          </p:cNvPicPr>
          <p:nvPr/>
        </p:nvPicPr>
        <p:blipFill>
          <a:blip r:embed="rId3" cstate="print"/>
          <a:srcRect/>
          <a:stretch>
            <a:fillRect/>
          </a:stretch>
        </p:blipFill>
        <p:spPr bwMode="auto">
          <a:xfrm>
            <a:off x="539552" y="1537724"/>
            <a:ext cx="5472608" cy="2200418"/>
          </a:xfrm>
          <a:prstGeom prst="rect">
            <a:avLst/>
          </a:prstGeom>
          <a:noFill/>
          <a:ln w="9525">
            <a:noFill/>
            <a:miter lim="800000"/>
            <a:headEnd/>
            <a:tailEnd/>
          </a:ln>
        </p:spPr>
      </p:pic>
      <p:sp>
        <p:nvSpPr>
          <p:cNvPr id="4" name="矩形 3"/>
          <p:cNvSpPr/>
          <p:nvPr/>
        </p:nvSpPr>
        <p:spPr>
          <a:xfrm>
            <a:off x="539552" y="3933056"/>
            <a:ext cx="7920880" cy="1477328"/>
          </a:xfrm>
          <a:prstGeom prst="rect">
            <a:avLst/>
          </a:prstGeom>
        </p:spPr>
        <p:txBody>
          <a:bodyPr wrap="square">
            <a:spAutoFit/>
          </a:bodyPr>
          <a:lstStyle/>
          <a:p>
            <a:r>
              <a:rPr lang="zh-CN" altLang="zh-CN" sz="1800" b="1" dirty="0">
                <a:latin typeface="+mn-ea"/>
                <a:ea typeface="+mn-ea"/>
              </a:rPr>
              <a:t>②总评星等与计算法</a:t>
            </a:r>
            <a:r>
              <a:rPr lang="zh-CN" altLang="zh-CN" sz="1800" b="1" dirty="0" smtClean="0">
                <a:latin typeface="+mn-ea"/>
                <a:ea typeface="+mn-ea"/>
              </a:rPr>
              <a:t>。</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总评</a:t>
            </a:r>
            <a:r>
              <a:rPr lang="zh-CN" altLang="zh-CN" sz="1800" b="1" dirty="0">
                <a:latin typeface="+mn-ea"/>
                <a:ea typeface="+mn-ea"/>
              </a:rPr>
              <a:t>星等算法为四大项得分成绩防护率百分比先乘上相对应的加权系数后再相加，就能算出整体得分的百分比，依据总得分百分比评判受测车的总评</a:t>
            </a:r>
            <a:r>
              <a:rPr lang="zh-CN" altLang="zh-CN" sz="1800" b="1" dirty="0" smtClean="0">
                <a:latin typeface="+mn-ea"/>
                <a:ea typeface="+mn-ea"/>
              </a:rPr>
              <a:t>星等</a:t>
            </a:r>
            <a:r>
              <a:rPr lang="zh-CN" altLang="en-US" sz="1800" b="1" dirty="0" smtClean="0">
                <a:latin typeface="+mn-ea"/>
                <a:ea typeface="+mn-ea"/>
              </a:rPr>
              <a:t>。</a:t>
            </a:r>
            <a:endParaRPr lang="en-US" altLang="zh-CN" sz="1800" b="1" dirty="0" smtClean="0">
              <a:latin typeface="+mn-ea"/>
              <a:ea typeface="+mn-ea"/>
            </a:endParaRPr>
          </a:p>
          <a:p>
            <a:r>
              <a:rPr lang="en-US" altLang="zh-CN" sz="1800" dirty="0" smtClean="0"/>
              <a:t> </a:t>
            </a:r>
            <a:endParaRPr lang="zh-CN" altLang="en-US" sz="1800" b="1" dirty="0">
              <a:latin typeface="+mn-ea"/>
              <a:ea typeface="+mn-ea"/>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48680"/>
            <a:ext cx="7920880" cy="4247317"/>
          </a:xfrm>
          <a:prstGeom prst="rect">
            <a:avLst/>
          </a:prstGeom>
        </p:spPr>
        <p:txBody>
          <a:bodyPr wrap="square">
            <a:spAutoFit/>
          </a:bodyPr>
          <a:lstStyle/>
          <a:p>
            <a:r>
              <a:rPr lang="en-US" altLang="zh-CN" sz="1800" b="1" dirty="0" smtClean="0">
                <a:latin typeface="+mn-ea"/>
                <a:ea typeface="+mn-ea"/>
              </a:rPr>
              <a:t> </a:t>
            </a:r>
          </a:p>
          <a:p>
            <a:r>
              <a:rPr lang="zh-CN" altLang="zh-CN" sz="1800" b="1" dirty="0">
                <a:latin typeface="+mn-ea"/>
                <a:ea typeface="+mn-ea"/>
              </a:rPr>
              <a:t>③成人乘客防护。成人乘客防护主要根据前方偏撞、侧面碰撞、侧面柱撞、后方甩鞭四个方面去评判</a:t>
            </a:r>
            <a:r>
              <a:rPr lang="zh-CN" altLang="zh-CN" sz="1800" b="1" dirty="0" smtClean="0">
                <a:latin typeface="+mn-ea"/>
                <a:ea typeface="+mn-ea"/>
              </a:rPr>
              <a:t>。</a:t>
            </a:r>
            <a:endParaRPr lang="en-US" altLang="zh-CN" sz="1800" b="1" dirty="0" smtClean="0">
              <a:latin typeface="+mn-ea"/>
              <a:ea typeface="+mn-ea"/>
            </a:endParaRPr>
          </a:p>
          <a:p>
            <a:endParaRPr lang="en-US" altLang="zh-CN" sz="1800" b="1" dirty="0">
              <a:latin typeface="+mn-ea"/>
              <a:ea typeface="+mn-ea"/>
            </a:endParaRPr>
          </a:p>
          <a:p>
            <a:endParaRPr lang="en-US" altLang="zh-CN" sz="1800" b="1" dirty="0" smtClean="0">
              <a:latin typeface="+mn-ea"/>
              <a:ea typeface="+mn-ea"/>
            </a:endParaRPr>
          </a:p>
          <a:p>
            <a:endParaRPr lang="en-US" altLang="zh-CN" sz="1800" b="1" dirty="0">
              <a:latin typeface="+mn-ea"/>
              <a:ea typeface="+mn-ea"/>
            </a:endParaRPr>
          </a:p>
          <a:p>
            <a:endParaRPr lang="en-US" altLang="zh-CN" sz="1800" b="1" dirty="0" smtClean="0">
              <a:latin typeface="+mn-ea"/>
              <a:ea typeface="+mn-ea"/>
            </a:endParaRPr>
          </a:p>
          <a:p>
            <a:endParaRPr lang="en-US" altLang="zh-CN" sz="1800" b="1" dirty="0">
              <a:latin typeface="+mn-ea"/>
              <a:ea typeface="+mn-ea"/>
            </a:endParaRPr>
          </a:p>
          <a:p>
            <a:endParaRPr lang="en-US" altLang="zh-CN" sz="1800" b="1" dirty="0" smtClean="0">
              <a:latin typeface="+mn-ea"/>
              <a:ea typeface="+mn-ea"/>
            </a:endParaRPr>
          </a:p>
          <a:p>
            <a:endParaRPr lang="en-US" altLang="zh-CN" sz="1800" b="1" dirty="0">
              <a:latin typeface="+mn-ea"/>
              <a:ea typeface="+mn-ea"/>
            </a:endParaRPr>
          </a:p>
          <a:p>
            <a:endParaRPr lang="en-US" altLang="zh-CN" sz="1800" b="1" dirty="0" smtClean="0">
              <a:latin typeface="+mn-ea"/>
              <a:ea typeface="+mn-ea"/>
            </a:endParaRPr>
          </a:p>
          <a:p>
            <a:endParaRPr lang="en-US" altLang="zh-CN" sz="1800" b="1" dirty="0">
              <a:latin typeface="+mn-ea"/>
              <a:ea typeface="+mn-ea"/>
            </a:endParaRPr>
          </a:p>
          <a:p>
            <a:endParaRPr lang="en-US" altLang="zh-CN" sz="1800" b="1" dirty="0" smtClean="0">
              <a:latin typeface="+mn-ea"/>
              <a:ea typeface="+mn-ea"/>
            </a:endParaRPr>
          </a:p>
          <a:p>
            <a:endParaRPr lang="en-US" altLang="zh-CN" sz="1800" b="1" dirty="0">
              <a:latin typeface="+mn-ea"/>
              <a:ea typeface="+mn-ea"/>
            </a:endParaRPr>
          </a:p>
          <a:p>
            <a:r>
              <a:rPr lang="zh-CN" altLang="zh-CN" sz="1800" b="1" dirty="0" smtClean="0">
                <a:latin typeface="+mn-ea"/>
                <a:ea typeface="+mn-ea"/>
              </a:rPr>
              <a:t>④</a:t>
            </a:r>
            <a:r>
              <a:rPr lang="zh-CN" altLang="zh-CN" sz="1800" b="1" dirty="0">
                <a:latin typeface="+mn-ea"/>
                <a:ea typeface="+mn-ea"/>
              </a:rPr>
              <a:t>行人防护。</a:t>
            </a:r>
            <a:endParaRPr lang="zh-CN" altLang="en-US" sz="1800" b="1" dirty="0">
              <a:latin typeface="+mn-ea"/>
              <a:ea typeface="+mn-ea"/>
            </a:endParaRPr>
          </a:p>
        </p:txBody>
      </p:sp>
      <p:pic>
        <p:nvPicPr>
          <p:cNvPr id="460802" name="Picture 2"/>
          <p:cNvPicPr>
            <a:picLocks noChangeAspect="1" noChangeArrowheads="1"/>
          </p:cNvPicPr>
          <p:nvPr/>
        </p:nvPicPr>
        <p:blipFill>
          <a:blip r:embed="rId3" cstate="print"/>
          <a:srcRect/>
          <a:stretch>
            <a:fillRect/>
          </a:stretch>
        </p:blipFill>
        <p:spPr bwMode="auto">
          <a:xfrm>
            <a:off x="1043608" y="1556792"/>
            <a:ext cx="6336704" cy="2650886"/>
          </a:xfrm>
          <a:prstGeom prst="rect">
            <a:avLst/>
          </a:prstGeom>
          <a:noFill/>
          <a:ln w="9525">
            <a:noFill/>
            <a:miter lim="800000"/>
            <a:headEnd/>
            <a:tailEnd/>
          </a:ln>
        </p:spPr>
      </p:pic>
      <p:pic>
        <p:nvPicPr>
          <p:cNvPr id="460803" name="Picture 3" descr="图片6"/>
          <p:cNvPicPr>
            <a:picLocks noChangeAspect="1" noChangeArrowheads="1"/>
          </p:cNvPicPr>
          <p:nvPr/>
        </p:nvPicPr>
        <p:blipFill>
          <a:blip r:embed="rId4" cstate="print"/>
          <a:srcRect/>
          <a:stretch>
            <a:fillRect/>
          </a:stretch>
        </p:blipFill>
        <p:spPr bwMode="auto">
          <a:xfrm>
            <a:off x="2051720" y="4509120"/>
            <a:ext cx="5240856" cy="17867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8307" name="Rectangle 3"/>
          <p:cNvSpPr>
            <a:spLocks noGrp="1" noChangeArrowheads="1"/>
          </p:cNvSpPr>
          <p:nvPr>
            <p:ph type="body" idx="1"/>
          </p:nvPr>
        </p:nvSpPr>
        <p:spPr bwMode="auto">
          <a:xfrm>
            <a:off x="457200" y="1600201"/>
            <a:ext cx="8229600" cy="3196952"/>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mn-ea"/>
              </a:rPr>
              <a:t>2.</a:t>
            </a:r>
            <a:r>
              <a:rPr lang="zh-CN" altLang="en-US" sz="1800" b="1" dirty="0" smtClean="0">
                <a:latin typeface="+mn-ea"/>
              </a:rPr>
              <a:t>美国的</a:t>
            </a:r>
            <a:r>
              <a:rPr lang="en-US" altLang="zh-CN" sz="1800" b="1" dirty="0" smtClean="0">
                <a:latin typeface="+mn-ea"/>
              </a:rPr>
              <a:t>NCAP</a:t>
            </a:r>
          </a:p>
          <a:p>
            <a:pPr>
              <a:lnSpc>
                <a:spcPct val="80000"/>
              </a:lnSpc>
            </a:pPr>
            <a:r>
              <a:rPr lang="zh-CN" altLang="en-US" sz="1800" b="1" dirty="0" smtClean="0">
                <a:latin typeface="+mn-ea"/>
              </a:rPr>
              <a:t>    美国主要存在有</a:t>
            </a:r>
            <a:r>
              <a:rPr lang="en-US" altLang="zh-CN" sz="1800" b="1" dirty="0" smtClean="0">
                <a:latin typeface="+mn-ea"/>
              </a:rPr>
              <a:t>NHTSA NCAP</a:t>
            </a:r>
            <a:r>
              <a:rPr lang="zh-CN" altLang="en-US" sz="1800" b="1" dirty="0" smtClean="0">
                <a:latin typeface="+mn-ea"/>
              </a:rPr>
              <a:t>碰撞测试和</a:t>
            </a:r>
            <a:r>
              <a:rPr lang="en-US" altLang="zh-CN" sz="1800" b="1" dirty="0" smtClean="0">
                <a:latin typeface="+mn-ea"/>
              </a:rPr>
              <a:t>IIHS NCAP</a:t>
            </a:r>
            <a:r>
              <a:rPr lang="zh-CN" altLang="en-US" sz="1800" b="1" dirty="0" smtClean="0">
                <a:latin typeface="+mn-ea"/>
              </a:rPr>
              <a:t>碰撞测试两种测试。</a:t>
            </a:r>
            <a:endParaRPr lang="en-US" altLang="zh-CN" sz="1800" b="1" dirty="0" smtClean="0">
              <a:latin typeface="+mn-ea"/>
            </a:endParaRPr>
          </a:p>
          <a:p>
            <a:pPr>
              <a:lnSpc>
                <a:spcPct val="80000"/>
              </a:lnSpc>
            </a:pPr>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美国</a:t>
            </a:r>
            <a:r>
              <a:rPr lang="zh-CN" altLang="zh-CN" sz="1800" b="1" dirty="0">
                <a:solidFill>
                  <a:schemeClr val="tx1"/>
                </a:solidFill>
                <a:latin typeface="+mn-lt"/>
                <a:ea typeface="+mn-ea"/>
                <a:cs typeface="+mn-cs"/>
              </a:rPr>
              <a:t>的碰撞测试与欧洲稍有不同，其碰撞的车速稍慢，而其评估指标则分为正面碰撞中司机和乘客保护、侧面碰撞中司机和乘客保护，以及滚翻事故中乘员保护等</a:t>
            </a:r>
            <a:r>
              <a:rPr lang="en-US" altLang="zh-CN" sz="1800" b="1" dirty="0">
                <a:solidFill>
                  <a:schemeClr val="tx1"/>
                </a:solidFill>
                <a:latin typeface="+mn-lt"/>
                <a:ea typeface="+mn-ea"/>
                <a:cs typeface="+mn-cs"/>
              </a:rPr>
              <a:t>5</a:t>
            </a:r>
            <a:r>
              <a:rPr lang="zh-CN" altLang="zh-CN" sz="1800" b="1" dirty="0">
                <a:solidFill>
                  <a:schemeClr val="tx1"/>
                </a:solidFill>
                <a:latin typeface="+mn-lt"/>
                <a:ea typeface="+mn-ea"/>
                <a:cs typeface="+mn-cs"/>
              </a:rPr>
              <a:t>项，但与欧洲方面的碰撞测试没有本质的区别。</a:t>
            </a:r>
          </a:p>
          <a:p>
            <a:pPr>
              <a:lnSpc>
                <a:spcPct val="80000"/>
              </a:lnSpc>
            </a:pPr>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自</a:t>
            </a:r>
            <a:r>
              <a:rPr lang="en-US" altLang="zh-CN" sz="1800" b="1" dirty="0">
                <a:solidFill>
                  <a:schemeClr val="tx1"/>
                </a:solidFill>
                <a:latin typeface="+mn-lt"/>
                <a:ea typeface="+mn-ea"/>
                <a:cs typeface="+mn-cs"/>
              </a:rPr>
              <a:t>2012</a:t>
            </a:r>
            <a:r>
              <a:rPr lang="zh-CN" altLang="zh-CN" sz="1800" b="1" dirty="0">
                <a:solidFill>
                  <a:schemeClr val="tx1"/>
                </a:solidFill>
                <a:latin typeface="+mn-lt"/>
                <a:ea typeface="+mn-ea"/>
                <a:cs typeface="+mn-cs"/>
              </a:rPr>
              <a:t>年</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月开始，</a:t>
            </a:r>
            <a:r>
              <a:rPr lang="en-US" altLang="zh-CN" sz="1800" b="1" dirty="0">
                <a:solidFill>
                  <a:schemeClr val="tx1"/>
                </a:solidFill>
                <a:latin typeface="+mn-lt"/>
                <a:ea typeface="+mn-ea"/>
                <a:cs typeface="+mn-cs"/>
              </a:rPr>
              <a:t>IIHS</a:t>
            </a:r>
            <a:r>
              <a:rPr lang="zh-CN" altLang="zh-CN" sz="1800" b="1" dirty="0">
                <a:solidFill>
                  <a:schemeClr val="tx1"/>
                </a:solidFill>
                <a:latin typeface="+mn-lt"/>
                <a:ea typeface="+mn-ea"/>
                <a:cs typeface="+mn-cs"/>
              </a:rPr>
              <a:t>启动“小面积重叠碰撞测试”，也就是测试车以</a:t>
            </a:r>
            <a:r>
              <a:rPr lang="en-US" altLang="zh-CN" sz="1800" b="1" dirty="0">
                <a:solidFill>
                  <a:schemeClr val="tx1"/>
                </a:solidFill>
                <a:latin typeface="+mn-lt"/>
                <a:ea typeface="+mn-ea"/>
                <a:cs typeface="+mn-cs"/>
              </a:rPr>
              <a:t>64Km/h</a:t>
            </a:r>
            <a:r>
              <a:rPr lang="zh-CN" altLang="zh-CN" sz="1800" b="1" dirty="0">
                <a:solidFill>
                  <a:schemeClr val="tx1"/>
                </a:solidFill>
                <a:latin typeface="+mn-lt"/>
                <a:ea typeface="+mn-ea"/>
                <a:cs typeface="+mn-cs"/>
              </a:rPr>
              <a:t>的速度，用车辆前部驾驶员一侧大约车宽</a:t>
            </a:r>
            <a:r>
              <a:rPr lang="en-US" altLang="zh-CN" sz="1800" b="1" dirty="0">
                <a:solidFill>
                  <a:schemeClr val="tx1"/>
                </a:solidFill>
                <a:latin typeface="+mn-lt"/>
                <a:ea typeface="+mn-ea"/>
                <a:cs typeface="+mn-cs"/>
              </a:rPr>
              <a:t>25%</a:t>
            </a:r>
            <a:r>
              <a:rPr lang="zh-CN" altLang="zh-CN" sz="1800" b="1" dirty="0">
                <a:solidFill>
                  <a:schemeClr val="tx1"/>
                </a:solidFill>
                <a:latin typeface="+mn-lt"/>
                <a:ea typeface="+mn-ea"/>
                <a:cs typeface="+mn-cs"/>
              </a:rPr>
              <a:t>的面积去撞击一个</a:t>
            </a:r>
            <a:r>
              <a:rPr lang="en-US" altLang="zh-CN" sz="1800" b="1" dirty="0">
                <a:solidFill>
                  <a:schemeClr val="tx1"/>
                </a:solidFill>
                <a:latin typeface="+mn-lt"/>
                <a:ea typeface="+mn-ea"/>
                <a:cs typeface="+mn-cs"/>
              </a:rPr>
              <a:t>5</a:t>
            </a:r>
            <a:r>
              <a:rPr lang="zh-CN" altLang="zh-CN" sz="1800" b="1" dirty="0">
                <a:solidFill>
                  <a:schemeClr val="tx1"/>
                </a:solidFill>
                <a:latin typeface="+mn-lt"/>
                <a:ea typeface="+mn-ea"/>
                <a:cs typeface="+mn-cs"/>
              </a:rPr>
              <a:t>英尺高的刚性屏障，主要模拟现实中与对面来车、路边的树、电线杆等发生碰撞这样的事故。</a:t>
            </a:r>
            <a:endParaRPr lang="zh-CN" altLang="en-US" sz="1800" b="1" dirty="0">
              <a:latin typeface="宋体" pitchFamily="2" charset="-122"/>
            </a:endParaRPr>
          </a:p>
        </p:txBody>
      </p:sp>
      <p:pic>
        <p:nvPicPr>
          <p:cNvPr id="237569" name="图片 7" descr="C:\Documents and Settings\Administrator\桌面\图片7.jpg"/>
          <p:cNvPicPr>
            <a:picLocks noChangeAspect="1" noChangeArrowheads="1"/>
          </p:cNvPicPr>
          <p:nvPr/>
        </p:nvPicPr>
        <p:blipFill>
          <a:blip r:embed="rId2" cstate="print"/>
          <a:srcRect/>
          <a:stretch>
            <a:fillRect/>
          </a:stretch>
        </p:blipFill>
        <p:spPr bwMode="auto">
          <a:xfrm>
            <a:off x="2122750" y="4005064"/>
            <a:ext cx="3842083" cy="23021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830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3.</a:t>
            </a:r>
            <a:r>
              <a:rPr lang="zh-CN" altLang="en-US" sz="1800" b="1" dirty="0">
                <a:latin typeface="宋体" pitchFamily="2" charset="-122"/>
              </a:rPr>
              <a:t>日本的</a:t>
            </a:r>
            <a:r>
              <a:rPr lang="en-US" altLang="zh-CN" sz="1800" b="1" dirty="0">
                <a:latin typeface="宋体" pitchFamily="2" charset="-122"/>
              </a:rPr>
              <a:t>J-NCAP</a:t>
            </a:r>
          </a:p>
          <a:p>
            <a:pPr>
              <a:lnSpc>
                <a:spcPct val="80000"/>
              </a:lnSpc>
            </a:pPr>
            <a:r>
              <a:rPr lang="en-US" altLang="zh-CN" sz="1800" b="1" dirty="0">
                <a:latin typeface="宋体" pitchFamily="2" charset="-122"/>
              </a:rPr>
              <a:t>	J-NCAP</a:t>
            </a:r>
            <a:r>
              <a:rPr lang="zh-CN" altLang="en-US" sz="1800" b="1" dirty="0">
                <a:latin typeface="宋体" pitchFamily="2" charset="-122"/>
              </a:rPr>
              <a:t>由对新车的安全性能的</a:t>
            </a:r>
            <a:r>
              <a:rPr lang="en-US" altLang="zh-CN" sz="1800" b="1" dirty="0">
                <a:latin typeface="宋体" pitchFamily="2" charset="-122"/>
              </a:rPr>
              <a:t>3</a:t>
            </a:r>
            <a:r>
              <a:rPr lang="zh-CN" altLang="en-US" sz="1800" b="1" dirty="0">
                <a:latin typeface="宋体" pitchFamily="2" charset="-122"/>
              </a:rPr>
              <a:t>个碰撞测试和刹车性能测试，从</a:t>
            </a:r>
            <a:r>
              <a:rPr lang="en-US" altLang="zh-CN" sz="1800" b="1" dirty="0">
                <a:latin typeface="宋体" pitchFamily="2" charset="-122"/>
              </a:rPr>
              <a:t>2004</a:t>
            </a:r>
            <a:r>
              <a:rPr lang="zh-CN" altLang="en-US" sz="1800" b="1" dirty="0">
                <a:latin typeface="宋体" pitchFamily="2" charset="-122"/>
              </a:rPr>
              <a:t>年引进了“行人安全性”的评价体系，考量对行人头部的保护性能，共由</a:t>
            </a:r>
            <a:r>
              <a:rPr lang="en-US" altLang="zh-CN" sz="1800" b="1" dirty="0">
                <a:latin typeface="宋体" pitchFamily="2" charset="-122"/>
              </a:rPr>
              <a:t>5</a:t>
            </a:r>
            <a:r>
              <a:rPr lang="zh-CN" altLang="en-US" sz="1800" b="1" dirty="0">
                <a:latin typeface="宋体" pitchFamily="2" charset="-122"/>
              </a:rPr>
              <a:t>个测试项目构成，商用车部门的测试也从</a:t>
            </a:r>
            <a:r>
              <a:rPr lang="en-US" altLang="zh-CN" sz="1800" b="1" dirty="0">
                <a:latin typeface="宋体" pitchFamily="2" charset="-122"/>
              </a:rPr>
              <a:t>2004</a:t>
            </a:r>
            <a:r>
              <a:rPr lang="zh-CN" altLang="en-US" sz="1800" b="1" dirty="0">
                <a:latin typeface="宋体" pitchFamily="2" charset="-122"/>
              </a:rPr>
              <a:t>年启动。　</a:t>
            </a:r>
          </a:p>
          <a:p>
            <a:pPr>
              <a:lnSpc>
                <a:spcPct val="80000"/>
              </a:lnSpc>
            </a:pPr>
            <a:r>
              <a:rPr lang="zh-CN" altLang="en-US" sz="1800" b="1" dirty="0">
                <a:latin typeface="宋体" pitchFamily="2" charset="-122"/>
              </a:rPr>
              <a:t>	正面完全碰撞： </a:t>
            </a:r>
          </a:p>
          <a:p>
            <a:pPr>
              <a:lnSpc>
                <a:spcPct val="80000"/>
              </a:lnSpc>
            </a:pPr>
            <a:r>
              <a:rPr lang="zh-CN" altLang="en-US" sz="1800" b="1" dirty="0">
                <a:latin typeface="宋体" pitchFamily="2" charset="-122"/>
              </a:rPr>
              <a:t>	正面交错碰撞： </a:t>
            </a:r>
          </a:p>
          <a:p>
            <a:pPr>
              <a:lnSpc>
                <a:spcPct val="80000"/>
              </a:lnSpc>
            </a:pPr>
            <a:r>
              <a:rPr lang="zh-CN" altLang="en-US" sz="1800" b="1" dirty="0">
                <a:latin typeface="宋体" pitchFamily="2" charset="-122"/>
              </a:rPr>
              <a:t>	侧面碰撞： </a:t>
            </a:r>
          </a:p>
          <a:p>
            <a:pPr>
              <a:lnSpc>
                <a:spcPct val="80000"/>
              </a:lnSpc>
            </a:pPr>
            <a:r>
              <a:rPr lang="zh-CN" altLang="en-US" sz="1800" b="1" dirty="0">
                <a:latin typeface="宋体" pitchFamily="2" charset="-122"/>
              </a:rPr>
              <a:t>	刹车性能测试： </a:t>
            </a:r>
          </a:p>
          <a:p>
            <a:pPr>
              <a:lnSpc>
                <a:spcPct val="80000"/>
              </a:lnSpc>
            </a:pPr>
            <a:r>
              <a:rPr lang="zh-CN" altLang="en-US" sz="1800" b="1" dirty="0">
                <a:latin typeface="宋体" pitchFamily="2" charset="-122"/>
              </a:rPr>
              <a:t>	行人保护： </a:t>
            </a:r>
          </a:p>
          <a:p>
            <a:pPr>
              <a:lnSpc>
                <a:spcPct val="80000"/>
              </a:lnSpc>
            </a:pPr>
            <a:r>
              <a:rPr lang="en-US" altLang="zh-CN"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8307" name="Rectangle 3"/>
          <p:cNvSpPr>
            <a:spLocks noGrp="1" noChangeArrowheads="1"/>
          </p:cNvSpPr>
          <p:nvPr>
            <p:ph type="body" idx="1"/>
          </p:nvPr>
        </p:nvSpPr>
        <p:spPr bwMode="auto">
          <a:xfrm>
            <a:off x="539552" y="134076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4.6.2</a:t>
            </a:r>
            <a:r>
              <a:rPr lang="zh-CN" altLang="en-US" sz="1800" b="1" dirty="0">
                <a:latin typeface="宋体" pitchFamily="2" charset="-122"/>
              </a:rPr>
              <a:t>我国的</a:t>
            </a:r>
            <a:r>
              <a:rPr lang="en-US" altLang="zh-CN" sz="1800" b="1" dirty="0">
                <a:latin typeface="宋体" pitchFamily="2" charset="-122"/>
              </a:rPr>
              <a:t>C-NCAP</a:t>
            </a:r>
          </a:p>
          <a:p>
            <a:pPr>
              <a:lnSpc>
                <a:spcPct val="80000"/>
              </a:lnSpc>
            </a:pPr>
            <a:r>
              <a:rPr lang="en-US" altLang="zh-CN" sz="1800" b="1" dirty="0">
                <a:latin typeface="宋体" pitchFamily="2" charset="-122"/>
              </a:rPr>
              <a:t>	1. C-NCAP</a:t>
            </a:r>
            <a:r>
              <a:rPr lang="zh-CN" altLang="en-US" sz="1800" b="1" dirty="0">
                <a:latin typeface="宋体" pitchFamily="2" charset="-122"/>
              </a:rPr>
              <a:t>简介</a:t>
            </a:r>
          </a:p>
          <a:p>
            <a:pPr>
              <a:lnSpc>
                <a:spcPct val="80000"/>
              </a:lnSpc>
            </a:pPr>
            <a:r>
              <a:rPr lang="zh-CN" altLang="en-US" sz="1800" b="1" dirty="0">
                <a:latin typeface="宋体" pitchFamily="2" charset="-122"/>
              </a:rPr>
              <a:t>	中国汽车技术研究中心在深入研究和分析国外</a:t>
            </a:r>
            <a:r>
              <a:rPr lang="en-US" altLang="zh-CN" sz="1800" b="1" dirty="0">
                <a:latin typeface="宋体" pitchFamily="2" charset="-122"/>
              </a:rPr>
              <a:t>NCAP</a:t>
            </a:r>
            <a:r>
              <a:rPr lang="zh-CN" altLang="en-US" sz="1800" b="1" dirty="0">
                <a:latin typeface="宋体" pitchFamily="2" charset="-122"/>
              </a:rPr>
              <a:t>的基础上，结合我国的汽车标准法规、道路交通实际情况和车型特征，并进行广泛的国内外技术交流和实际试验确定了</a:t>
            </a:r>
            <a:r>
              <a:rPr lang="en-US" altLang="zh-CN" sz="1800" b="1" dirty="0">
                <a:latin typeface="宋体" pitchFamily="2" charset="-122"/>
              </a:rPr>
              <a:t>C-NCAP</a:t>
            </a:r>
            <a:r>
              <a:rPr lang="zh-CN" altLang="en-US" sz="1800" b="1" dirty="0">
                <a:latin typeface="宋体" pitchFamily="2" charset="-122"/>
              </a:rPr>
              <a:t>的试验和评分规则。 </a:t>
            </a:r>
            <a:endParaRPr lang="en-US" altLang="zh-CN" sz="1800" b="1" dirty="0" smtClean="0">
              <a:latin typeface="宋体" pitchFamily="2" charset="-122"/>
            </a:endParaRPr>
          </a:p>
          <a:p>
            <a:pPr>
              <a:lnSpc>
                <a:spcPct val="80000"/>
              </a:lnSpc>
            </a:pPr>
            <a:r>
              <a:rPr lang="en-US" altLang="zh-CN" sz="1800" b="1" dirty="0" smtClean="0">
                <a:latin typeface="宋体" pitchFamily="2" charset="-122"/>
              </a:rPr>
              <a:t>    C-NCAP</a:t>
            </a:r>
            <a:r>
              <a:rPr lang="zh-CN" altLang="en-US" sz="1800" b="1" dirty="0" smtClean="0">
                <a:latin typeface="宋体" pitchFamily="2" charset="-122"/>
              </a:rPr>
              <a:t>要求对每种车型进行车辆速度</a:t>
            </a:r>
            <a:r>
              <a:rPr lang="en-US" altLang="zh-CN" sz="1800" b="1" dirty="0" smtClean="0">
                <a:latin typeface="宋体" pitchFamily="2" charset="-122"/>
              </a:rPr>
              <a:t>50km/h</a:t>
            </a:r>
            <a:r>
              <a:rPr lang="zh-CN" altLang="en-US" sz="1800" b="1" dirty="0" smtClean="0">
                <a:latin typeface="宋体" pitchFamily="2" charset="-122"/>
              </a:rPr>
              <a:t>与刚性固定壁障</a:t>
            </a:r>
            <a:r>
              <a:rPr lang="en-US" altLang="zh-CN" sz="1800" b="1" dirty="0" smtClean="0">
                <a:latin typeface="宋体" pitchFamily="2" charset="-122"/>
              </a:rPr>
              <a:t>100%</a:t>
            </a:r>
            <a:r>
              <a:rPr lang="zh-CN" altLang="en-US" sz="1800" b="1" dirty="0" smtClean="0">
                <a:latin typeface="宋体" pitchFamily="2" charset="-122"/>
              </a:rPr>
              <a:t>重叠率的正面碰撞、车辆速度</a:t>
            </a:r>
            <a:r>
              <a:rPr lang="en-US" altLang="zh-CN" sz="1800" b="1" dirty="0" smtClean="0">
                <a:latin typeface="宋体" pitchFamily="2" charset="-122"/>
              </a:rPr>
              <a:t>56km/h</a:t>
            </a:r>
            <a:r>
              <a:rPr lang="zh-CN" altLang="en-US" sz="1800" b="1" dirty="0" smtClean="0">
                <a:latin typeface="宋体" pitchFamily="2" charset="-122"/>
              </a:rPr>
              <a:t>对可变形壁障</a:t>
            </a:r>
            <a:r>
              <a:rPr lang="en-US" altLang="zh-CN" sz="1800" b="1" dirty="0" smtClean="0">
                <a:latin typeface="宋体" pitchFamily="2" charset="-122"/>
              </a:rPr>
              <a:t>40%</a:t>
            </a:r>
            <a:r>
              <a:rPr lang="zh-CN" altLang="en-US" sz="1800" b="1" dirty="0" smtClean="0">
                <a:latin typeface="宋体" pitchFamily="2" charset="-122"/>
              </a:rPr>
              <a:t>重叠率的正面偏置碰撞、可变形移动壁障速度</a:t>
            </a:r>
            <a:r>
              <a:rPr lang="en-US" altLang="zh-CN" sz="1800" b="1" dirty="0" smtClean="0">
                <a:latin typeface="宋体" pitchFamily="2" charset="-122"/>
              </a:rPr>
              <a:t>50km/h</a:t>
            </a:r>
            <a:r>
              <a:rPr lang="zh-CN" altLang="en-US" sz="1800" b="1" dirty="0" smtClean="0">
                <a:latin typeface="宋体" pitchFamily="2" charset="-122"/>
              </a:rPr>
              <a:t>与车辆的侧面碰撞等三种碰撞试验，根据试验数据计算各项试验得分和总分，由总分多少确定星级。评分规则非常细致严格，最高得分为</a:t>
            </a:r>
            <a:r>
              <a:rPr lang="en-US" altLang="zh-CN" sz="1800" b="1" dirty="0" smtClean="0">
                <a:latin typeface="宋体" pitchFamily="2" charset="-122"/>
              </a:rPr>
              <a:t>51</a:t>
            </a:r>
            <a:r>
              <a:rPr lang="zh-CN" altLang="en-US" sz="1800" b="1" dirty="0" smtClean="0">
                <a:latin typeface="宋体" pitchFamily="2" charset="-122"/>
              </a:rPr>
              <a:t>分，星级最低为</a:t>
            </a:r>
            <a:r>
              <a:rPr lang="en-US" altLang="zh-CN" sz="1800" b="1" dirty="0" smtClean="0">
                <a:latin typeface="宋体" pitchFamily="2" charset="-122"/>
              </a:rPr>
              <a:t>1</a:t>
            </a:r>
            <a:r>
              <a:rPr lang="zh-CN" altLang="en-US" sz="1800" b="1" dirty="0" smtClean="0">
                <a:latin typeface="宋体" pitchFamily="2" charset="-122"/>
              </a:rPr>
              <a:t>星级，最高为</a:t>
            </a:r>
            <a:r>
              <a:rPr lang="en-US" altLang="zh-CN" sz="1800" b="1" dirty="0" smtClean="0">
                <a:latin typeface="宋体" pitchFamily="2" charset="-122"/>
              </a:rPr>
              <a:t>5+</a:t>
            </a:r>
            <a:r>
              <a:rPr lang="zh-CN" altLang="en-US" sz="1800" b="1" dirty="0" smtClean="0">
                <a:latin typeface="宋体" pitchFamily="2" charset="-122"/>
              </a:rPr>
              <a:t>。</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9331" name="Rectangle 3"/>
          <p:cNvSpPr>
            <a:spLocks noGrp="1" noChangeArrowheads="1"/>
          </p:cNvSpPr>
          <p:nvPr>
            <p:ph type="body" idx="1"/>
          </p:nvPr>
        </p:nvSpPr>
        <p:spPr bwMode="auto">
          <a:xfrm>
            <a:off x="467544" y="90872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endParaRPr lang="zh-CN" altLang="en-US" sz="1800" b="1" dirty="0">
              <a:latin typeface="宋体" pitchFamily="2" charset="-122"/>
            </a:endParaRPr>
          </a:p>
          <a:p>
            <a:pPr>
              <a:lnSpc>
                <a:spcPct val="80000"/>
              </a:lnSpc>
            </a:pPr>
            <a:r>
              <a:rPr lang="en-US" altLang="zh-CN" sz="1800" b="1" dirty="0" smtClean="0">
                <a:latin typeface="宋体" pitchFamily="2" charset="-122"/>
              </a:rPr>
              <a:t>2</a:t>
            </a:r>
            <a:r>
              <a:rPr lang="en-US" altLang="zh-CN" sz="1800" b="1" dirty="0">
                <a:latin typeface="宋体" pitchFamily="2" charset="-122"/>
              </a:rPr>
              <a:t>. C-NCAP</a:t>
            </a:r>
            <a:r>
              <a:rPr lang="zh-CN" altLang="en-US" sz="1800" b="1" dirty="0">
                <a:latin typeface="宋体" pitchFamily="2" charset="-122"/>
              </a:rPr>
              <a:t>评价方法</a:t>
            </a:r>
          </a:p>
          <a:p>
            <a:pPr>
              <a:lnSpc>
                <a:spcPct val="80000"/>
              </a:lnSpc>
            </a:pPr>
            <a:r>
              <a:rPr lang="en-US" altLang="zh-CN" sz="1800" b="1" dirty="0" smtClean="0">
                <a:latin typeface="宋体" pitchFamily="2" charset="-122"/>
              </a:rPr>
              <a:t>(</a:t>
            </a:r>
            <a:r>
              <a:rPr lang="en-US" altLang="zh-CN" sz="1800" b="1" dirty="0">
                <a:latin typeface="宋体" pitchFamily="2" charset="-122"/>
              </a:rPr>
              <a:t>1)</a:t>
            </a:r>
            <a:r>
              <a:rPr lang="zh-CN" altLang="en-US" sz="1800" b="1" dirty="0">
                <a:latin typeface="宋体" pitchFamily="2" charset="-122"/>
              </a:rPr>
              <a:t>燃料消耗量评价。  </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燃料消耗量试验要求。  </a:t>
            </a:r>
          </a:p>
          <a:p>
            <a:pPr>
              <a:lnSpc>
                <a:spcPct val="80000"/>
              </a:lnSpc>
            </a:pPr>
            <a:r>
              <a:rPr lang="zh-CN" altLang="en-US" sz="1800" b="1" dirty="0">
                <a:latin typeface="宋体" pitchFamily="2" charset="-122"/>
              </a:rPr>
              <a:t>	按照</a:t>
            </a:r>
            <a:r>
              <a:rPr lang="en-US" altLang="zh-CN" sz="1800" b="1" dirty="0">
                <a:latin typeface="宋体" pitchFamily="2" charset="-122"/>
              </a:rPr>
              <a:t>C-NCAP</a:t>
            </a:r>
            <a:r>
              <a:rPr lang="zh-CN" altLang="en-US" sz="1800" b="1" dirty="0">
                <a:latin typeface="宋体" pitchFamily="2" charset="-122"/>
              </a:rPr>
              <a:t>试验程序要求，每车型共进行三辆车的试验，每辆车进行一次试验。试验前，车辆不进行磨合。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）评价。  </a:t>
            </a:r>
          </a:p>
          <a:p>
            <a:pPr>
              <a:lnSpc>
                <a:spcPct val="80000"/>
              </a:lnSpc>
            </a:pPr>
            <a:r>
              <a:rPr lang="zh-CN" altLang="en-US" sz="1800" b="1" dirty="0">
                <a:latin typeface="宋体" pitchFamily="2" charset="-122"/>
              </a:rPr>
              <a:t>	发布三辆车市区循环燃料消耗量的平均值、市郊循环燃料消耗量的平均值，并给出按照市区和市郊里程分布来计算燃料消耗量参考值的方法和示例。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）计算方法。</a:t>
            </a:r>
          </a:p>
          <a:p>
            <a:pPr>
              <a:lnSpc>
                <a:spcPct val="80000"/>
              </a:lnSpc>
            </a:pPr>
            <a:r>
              <a:rPr lang="zh-CN" altLang="en-US"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179512" y="620689"/>
            <a:ext cx="8229600" cy="2016224"/>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mn-ea"/>
              </a:rPr>
              <a:t>(2) </a:t>
            </a:r>
            <a:r>
              <a:rPr lang="zh-CN" altLang="en-US" sz="1800" b="1" dirty="0" smtClean="0">
                <a:latin typeface="+mn-ea"/>
              </a:rPr>
              <a:t>碰撞试验评价。  </a:t>
            </a:r>
          </a:p>
          <a:p>
            <a:pPr>
              <a:lnSpc>
                <a:spcPct val="80000"/>
              </a:lnSpc>
            </a:pPr>
            <a:r>
              <a:rPr lang="zh-CN" altLang="en-US" sz="1800" b="1" dirty="0" smtClean="0">
                <a:latin typeface="+mn-ea"/>
              </a:rPr>
              <a:t>	</a:t>
            </a:r>
            <a:r>
              <a:rPr lang="en-US" altLang="zh-CN" sz="1800" b="1" dirty="0" smtClean="0">
                <a:latin typeface="+mn-ea"/>
              </a:rPr>
              <a:t>1)</a:t>
            </a:r>
            <a:r>
              <a:rPr lang="zh-CN" altLang="en-US" sz="1800" b="1" dirty="0" smtClean="0">
                <a:latin typeface="+mn-ea"/>
              </a:rPr>
              <a:t>试验项目。</a:t>
            </a:r>
          </a:p>
          <a:p>
            <a:pPr>
              <a:lnSpc>
                <a:spcPct val="80000"/>
              </a:lnSpc>
            </a:pPr>
            <a:r>
              <a:rPr lang="zh-CN" altLang="en-US" sz="1800" b="1" dirty="0" smtClean="0">
                <a:latin typeface="+mn-ea"/>
              </a:rPr>
              <a:t>	①正面</a:t>
            </a:r>
            <a:r>
              <a:rPr lang="en-US" altLang="zh-CN" sz="1800" b="1" dirty="0" smtClean="0">
                <a:latin typeface="+mn-ea"/>
              </a:rPr>
              <a:t>100%</a:t>
            </a:r>
            <a:r>
              <a:rPr lang="zh-CN" altLang="en-US" sz="1800" b="1" dirty="0" smtClean="0">
                <a:latin typeface="+mn-ea"/>
              </a:rPr>
              <a:t>重叠刚性壁障碰撞试验。 </a:t>
            </a:r>
          </a:p>
          <a:p>
            <a:pPr>
              <a:lnSpc>
                <a:spcPct val="80000"/>
              </a:lnSpc>
            </a:pPr>
            <a:r>
              <a:rPr lang="zh-CN" altLang="en-US" sz="1800" b="1" dirty="0" smtClean="0">
                <a:latin typeface="+mn-ea"/>
              </a:rPr>
              <a:t>	② 正面</a:t>
            </a:r>
            <a:r>
              <a:rPr lang="en-US" altLang="zh-CN" sz="1800" b="1" dirty="0" smtClean="0">
                <a:latin typeface="+mn-ea"/>
              </a:rPr>
              <a:t>40%</a:t>
            </a:r>
            <a:r>
              <a:rPr lang="zh-CN" altLang="en-US" sz="1800" b="1" dirty="0" smtClean="0">
                <a:latin typeface="+mn-ea"/>
              </a:rPr>
              <a:t>重叠可变形壁障碰撞试验。</a:t>
            </a:r>
          </a:p>
          <a:p>
            <a:pPr>
              <a:lnSpc>
                <a:spcPct val="80000"/>
              </a:lnSpc>
            </a:pPr>
            <a:r>
              <a:rPr lang="zh-CN" altLang="en-US" sz="1800" b="1" dirty="0" smtClean="0">
                <a:latin typeface="+mn-ea"/>
              </a:rPr>
              <a:t>	③可变形移动壁障侧面碰撞试验。  </a:t>
            </a:r>
          </a:p>
          <a:p>
            <a:pPr>
              <a:lnSpc>
                <a:spcPct val="80000"/>
              </a:lnSpc>
            </a:pPr>
            <a:r>
              <a:rPr lang="zh-CN" altLang="en-US" sz="1800" b="1" dirty="0" smtClean="0">
                <a:latin typeface="+mn-ea"/>
              </a:rPr>
              <a:t>	</a:t>
            </a:r>
            <a:r>
              <a:rPr lang="en-US" altLang="zh-CN" sz="1800" b="1" dirty="0" smtClean="0">
                <a:latin typeface="+mn-ea"/>
              </a:rPr>
              <a:t>2</a:t>
            </a:r>
            <a:r>
              <a:rPr lang="zh-CN" altLang="en-US" sz="1800" b="1" dirty="0" smtClean="0">
                <a:latin typeface="+mn-ea"/>
              </a:rPr>
              <a:t>）试验评分原则。</a:t>
            </a:r>
          </a:p>
          <a:p>
            <a:pPr algn="ctr">
              <a:buFontTx/>
              <a:buNone/>
            </a:pPr>
            <a:endParaRPr lang="zh-CN" altLang="en-US" sz="6600" dirty="0">
              <a:ea typeface="华文行楷" pitchFamily="2" charset="-122"/>
            </a:endParaRPr>
          </a:p>
        </p:txBody>
      </p:sp>
      <p:pic>
        <p:nvPicPr>
          <p:cNvPr id="445441" name="Picture 1"/>
          <p:cNvPicPr>
            <a:picLocks noChangeAspect="1" noChangeArrowheads="1"/>
          </p:cNvPicPr>
          <p:nvPr/>
        </p:nvPicPr>
        <p:blipFill>
          <a:blip r:embed="rId2" cstate="print"/>
          <a:srcRect/>
          <a:stretch>
            <a:fillRect/>
          </a:stretch>
        </p:blipFill>
        <p:spPr bwMode="auto">
          <a:xfrm>
            <a:off x="323528" y="2924944"/>
            <a:ext cx="4181475" cy="2066925"/>
          </a:xfrm>
          <a:prstGeom prst="rect">
            <a:avLst/>
          </a:prstGeom>
          <a:noFill/>
          <a:ln w="9525">
            <a:noFill/>
            <a:miter lim="800000"/>
            <a:headEnd/>
            <a:tailEnd/>
          </a:ln>
        </p:spPr>
      </p:pic>
      <p:pic>
        <p:nvPicPr>
          <p:cNvPr id="445442" name="Picture 2"/>
          <p:cNvPicPr>
            <a:picLocks noChangeAspect="1" noChangeArrowheads="1"/>
          </p:cNvPicPr>
          <p:nvPr/>
        </p:nvPicPr>
        <p:blipFill>
          <a:blip r:embed="rId3" cstate="print"/>
          <a:srcRect/>
          <a:stretch>
            <a:fillRect/>
          </a:stretch>
        </p:blipFill>
        <p:spPr bwMode="auto">
          <a:xfrm>
            <a:off x="5004048" y="1772816"/>
            <a:ext cx="3762375" cy="2209800"/>
          </a:xfrm>
          <a:prstGeom prst="rect">
            <a:avLst/>
          </a:prstGeom>
          <a:noFill/>
          <a:ln w="9525">
            <a:noFill/>
            <a:miter lim="800000"/>
            <a:headEnd/>
            <a:tailEnd/>
          </a:ln>
        </p:spPr>
      </p:pic>
      <p:pic>
        <p:nvPicPr>
          <p:cNvPr id="445443" name="Picture 3"/>
          <p:cNvPicPr>
            <a:picLocks noChangeAspect="1" noChangeArrowheads="1"/>
          </p:cNvPicPr>
          <p:nvPr/>
        </p:nvPicPr>
        <p:blipFill>
          <a:blip r:embed="rId4" cstate="print"/>
          <a:srcRect/>
          <a:stretch>
            <a:fillRect/>
          </a:stretch>
        </p:blipFill>
        <p:spPr bwMode="auto">
          <a:xfrm>
            <a:off x="5076056" y="4149080"/>
            <a:ext cx="3744416" cy="220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bwMode="auto">
          <a:xfrm>
            <a:off x="251520" y="836712"/>
            <a:ext cx="8229600" cy="4926013"/>
          </a:xfrm>
          <a:noFill/>
          <a:ln>
            <a:miter lim="800000"/>
            <a:headEnd/>
            <a:tailEnd/>
          </a:ln>
        </p:spPr>
        <p:txBody>
          <a:bodyPr vert="horz" wrap="square" lIns="91440" tIns="45720" rIns="91440" bIns="45720" numCol="1" anchor="t" anchorCtr="0" compatLnSpc="1">
            <a:prstTxWarp prst="textNoShape">
              <a:avLst/>
            </a:prstTxWarp>
          </a:bodyPr>
          <a:lstStyle/>
          <a:p>
            <a:r>
              <a:rPr lang="zh-CN" sz="2000" b="1" dirty="0" smtClean="0">
                <a:latin typeface="宋体" pitchFamily="2" charset="-122"/>
              </a:rPr>
              <a:t>1</a:t>
            </a:r>
            <a:r>
              <a:rPr lang="zh-CN" sz="2000" b="1" dirty="0">
                <a:latin typeface="宋体" pitchFamily="2" charset="-122"/>
              </a:rPr>
              <a:t>.1.4车辆识别代号（VIN）</a:t>
            </a:r>
          </a:p>
          <a:p>
            <a:r>
              <a:rPr lang="zh-CN" sz="2000" b="1" dirty="0">
                <a:latin typeface="宋体" pitchFamily="2" charset="-122"/>
              </a:rPr>
              <a:t>	车辆识别代号由世界制造厂识别代号(WMI)、车辆说明部分(VDS)、车辆指示部分(VIS)三部分组成，共17位字码。</a:t>
            </a:r>
          </a:p>
          <a:p>
            <a:r>
              <a:rPr lang="zh-CN" sz="2000" b="1" dirty="0">
                <a:latin typeface="宋体" pitchFamily="2" charset="-122"/>
              </a:rPr>
              <a:t>	对完整车辆和/或非完整车辆年产量≥500辆的车辆制造厂，车辆识别代号的第一部分为世界制造厂识别代号(WMI)；第二部分为车辆说明部分(VDS)；第三部分为车辆指示部分(VIS),如图1－5所示。</a:t>
            </a:r>
          </a:p>
          <a:p>
            <a:r>
              <a:rPr lang="zh-CN" sz="2000" b="1" dirty="0">
                <a:latin typeface="宋体" pitchFamily="2" charset="-122"/>
              </a:rPr>
              <a:t>	对完整车辆和/或非完整车辆年产量&lt;500辆的车辆制造厂，车辆识别代号的第一部分为世界制造厂识别代号(WMI)；第二部分为车辆说明部分(VDS)；第三部分的第三、四、五位与第一部分的三位字码一起构成世界制造厂识别代号(WMI)，其余五位为车辆指示部分(VIS),如图1－6所示。</a:t>
            </a:r>
          </a:p>
          <a:p>
            <a:endParaRPr lang="zh-CN" sz="1600" dirty="0">
              <a:latin typeface="宋体" pitchFamily="2"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a:solidFill>
                  <a:srgbClr val="FF3300"/>
                </a:solidFill>
                <a:latin typeface="宋体" pitchFamily="2" charset="-122"/>
              </a:rPr>
              <a:t>第</a:t>
            </a:r>
            <a:r>
              <a:rPr lang="en-US" altLang="zh-CN" sz="2400" b="1" dirty="0">
                <a:solidFill>
                  <a:srgbClr val="FF3300"/>
                </a:solidFill>
                <a:latin typeface="宋体" pitchFamily="2" charset="-122"/>
              </a:rPr>
              <a:t>5</a:t>
            </a:r>
            <a:r>
              <a:rPr lang="zh-CN" altLang="en-US" sz="2400" b="1" dirty="0">
                <a:solidFill>
                  <a:srgbClr val="FF3300"/>
                </a:solidFill>
                <a:latin typeface="宋体" pitchFamily="2" charset="-122"/>
              </a:rPr>
              <a:t>章 二手车评估</a:t>
            </a:r>
          </a:p>
        </p:txBody>
      </p:sp>
      <p:sp>
        <p:nvSpPr>
          <p:cNvPr id="100355" name="Rectangle 3"/>
          <p:cNvSpPr>
            <a:spLocks noGrp="1" noChangeArrowheads="1"/>
          </p:cNvSpPr>
          <p:nvPr>
            <p:ph type="body" idx="1"/>
          </p:nvPr>
        </p:nvSpPr>
        <p:spPr bwMode="auto">
          <a:xfrm>
            <a:off x="467544"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r>
              <a:rPr lang="zh-CN" altLang="en-US" sz="1800" b="1" dirty="0">
                <a:latin typeface="宋体" pitchFamily="2" charset="-122"/>
              </a:rPr>
              <a:t>                       </a:t>
            </a:r>
            <a:r>
              <a:rPr lang="zh-CN" sz="1800" b="1" dirty="0">
                <a:latin typeface="宋体" pitchFamily="2" charset="-122"/>
              </a:rPr>
              <a:t>5.1二手车鉴定评估概述</a:t>
            </a:r>
          </a:p>
          <a:p>
            <a:pPr>
              <a:lnSpc>
                <a:spcPct val="80000"/>
              </a:lnSpc>
              <a:buFontTx/>
              <a:buNone/>
            </a:pPr>
            <a:endParaRPr lang="zh-CN" sz="1800" b="1" dirty="0">
              <a:latin typeface="宋体" pitchFamily="2" charset="-122"/>
            </a:endParaRPr>
          </a:p>
          <a:p>
            <a:pPr>
              <a:lnSpc>
                <a:spcPct val="80000"/>
              </a:lnSpc>
              <a:buFontTx/>
              <a:buNone/>
            </a:pPr>
            <a:r>
              <a:rPr lang="zh-CN" altLang="en-US" sz="1800" b="1" dirty="0">
                <a:latin typeface="宋体" pitchFamily="2" charset="-122"/>
              </a:rPr>
              <a:t> </a:t>
            </a:r>
            <a:r>
              <a:rPr lang="zh-CN" sz="1800" b="1" dirty="0">
                <a:latin typeface="宋体" pitchFamily="2" charset="-122"/>
              </a:rPr>
              <a:t>5.1.1二手车鉴定评估的主体和客体</a:t>
            </a:r>
          </a:p>
          <a:p>
            <a:pPr>
              <a:lnSpc>
                <a:spcPct val="80000"/>
              </a:lnSpc>
              <a:buFontTx/>
              <a:buNone/>
            </a:pPr>
            <a:r>
              <a:rPr lang="zh-CN" sz="1800" b="1" dirty="0">
                <a:latin typeface="宋体" pitchFamily="2" charset="-122"/>
              </a:rPr>
              <a:t>	1．二手车鉴定评估的主体</a:t>
            </a:r>
          </a:p>
          <a:p>
            <a:pPr>
              <a:lnSpc>
                <a:spcPct val="80000"/>
              </a:lnSpc>
              <a:buFontTx/>
              <a:buNone/>
            </a:pPr>
            <a:r>
              <a:rPr lang="zh-CN" sz="1800" b="1" dirty="0">
                <a:latin typeface="宋体" pitchFamily="2" charset="-122"/>
              </a:rPr>
              <a:t>   </a:t>
            </a:r>
            <a:r>
              <a:rPr lang="en-US" altLang="zh-CN" sz="1800" b="1" dirty="0" smtClean="0">
                <a:latin typeface="宋体" pitchFamily="2" charset="-122"/>
              </a:rPr>
              <a:t>     </a:t>
            </a:r>
            <a:r>
              <a:rPr lang="zh-CN" sz="1800" b="1" dirty="0" smtClean="0">
                <a:latin typeface="宋体" pitchFamily="2" charset="-122"/>
              </a:rPr>
              <a:t>二手车</a:t>
            </a:r>
            <a:r>
              <a:rPr lang="zh-CN" sz="1800" b="1" dirty="0">
                <a:latin typeface="宋体" pitchFamily="2" charset="-122"/>
              </a:rPr>
              <a:t>鉴定评估的主体是指二手车鉴定评估业务的承担者，即从事汽车鉴定评估的机构及专业鉴定评估人员。 </a:t>
            </a:r>
          </a:p>
          <a:p>
            <a:pPr>
              <a:lnSpc>
                <a:spcPct val="80000"/>
              </a:lnSpc>
              <a:buFontTx/>
              <a:buNone/>
            </a:pPr>
            <a:r>
              <a:rPr lang="zh-CN" sz="1800" b="1" dirty="0">
                <a:latin typeface="宋体" pitchFamily="2" charset="-122"/>
              </a:rPr>
              <a:t>	（1）对二手车评估机构的要求。</a:t>
            </a:r>
          </a:p>
          <a:p>
            <a:pPr>
              <a:lnSpc>
                <a:spcPct val="80000"/>
              </a:lnSpc>
              <a:buFontTx/>
              <a:buNone/>
            </a:pPr>
            <a:r>
              <a:rPr lang="zh-CN" sz="1800" b="1" dirty="0">
                <a:latin typeface="宋体" pitchFamily="2" charset="-122"/>
              </a:rPr>
              <a:t>  </a:t>
            </a:r>
            <a:r>
              <a:rPr lang="zh-CN" altLang="en-US" sz="1800" b="1" dirty="0">
                <a:latin typeface="宋体" pitchFamily="2" charset="-122"/>
              </a:rPr>
              <a:t> </a:t>
            </a:r>
            <a:r>
              <a:rPr lang="zh-CN" sz="1800" b="1" dirty="0">
                <a:latin typeface="宋体" pitchFamily="2" charset="-122"/>
              </a:rPr>
              <a:t>（2）对二手车专业评估人员的要求。</a:t>
            </a:r>
          </a:p>
          <a:p>
            <a:pPr>
              <a:lnSpc>
                <a:spcPct val="80000"/>
              </a:lnSpc>
              <a:buFontTx/>
              <a:buNone/>
            </a:pPr>
            <a:r>
              <a:rPr lang="zh-CN" sz="1800" b="1" dirty="0">
                <a:latin typeface="宋体" pitchFamily="2" charset="-122"/>
              </a:rPr>
              <a:t>	   </a:t>
            </a:r>
          </a:p>
          <a:p>
            <a:pPr>
              <a:lnSpc>
                <a:spcPct val="80000"/>
              </a:lnSpc>
              <a:buFontTx/>
              <a:buNone/>
            </a:pPr>
            <a:r>
              <a:rPr lang="zh-CN" sz="1800" b="1" dirty="0">
                <a:latin typeface="宋体" pitchFamily="2" charset="-122"/>
              </a:rPr>
              <a:t>	</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1379" name="Rectangle 3"/>
          <p:cNvSpPr>
            <a:spLocks noGrp="1" noChangeArrowheads="1"/>
          </p:cNvSpPr>
          <p:nvPr>
            <p:ph type="body" idx="1"/>
          </p:nvPr>
        </p:nvSpPr>
        <p:spPr bwMode="auto">
          <a:xfrm>
            <a:off x="457200" y="1341438"/>
            <a:ext cx="8229600" cy="47847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r>
              <a:rPr lang="zh-CN" altLang="zh-CN" sz="1800" b="1" dirty="0" smtClean="0">
                <a:latin typeface="+mn-ea"/>
              </a:rPr>
              <a:t>2．二手车鉴定评估的客体</a:t>
            </a:r>
          </a:p>
          <a:p>
            <a:pPr>
              <a:lnSpc>
                <a:spcPct val="80000"/>
              </a:lnSpc>
              <a:buFontTx/>
              <a:buNone/>
            </a:pPr>
            <a:r>
              <a:rPr lang="zh-CN" altLang="zh-CN" sz="1800" b="1" dirty="0" smtClean="0">
                <a:latin typeface="+mn-ea"/>
              </a:rPr>
              <a:t>   </a:t>
            </a:r>
            <a:r>
              <a:rPr lang="en-US" altLang="zh-CN" sz="1800" b="1" dirty="0" smtClean="0">
                <a:latin typeface="+mn-ea"/>
              </a:rPr>
              <a:t>    </a:t>
            </a:r>
            <a:r>
              <a:rPr lang="zh-CN" altLang="zh-CN" sz="1800" b="1" dirty="0" smtClean="0">
                <a:latin typeface="+mn-ea"/>
              </a:rPr>
              <a:t> 二手车鉴定评估的客体是指被评估的车辆，它是鉴定评估的具体对象。以下车辆不允许进行交易：</a:t>
            </a:r>
          </a:p>
          <a:p>
            <a:pPr>
              <a:lnSpc>
                <a:spcPct val="80000"/>
              </a:lnSpc>
              <a:buFontTx/>
              <a:buNone/>
            </a:pPr>
            <a:r>
              <a:rPr lang="zh-CN" altLang="zh-CN" sz="1800" b="1" dirty="0" smtClean="0">
                <a:latin typeface="+mn-ea"/>
              </a:rPr>
              <a:t>   （1）已报废或者达到国家强制报废标准的车辆；</a:t>
            </a:r>
          </a:p>
          <a:p>
            <a:pPr>
              <a:lnSpc>
                <a:spcPct val="80000"/>
              </a:lnSpc>
              <a:buFontTx/>
              <a:buNone/>
            </a:pPr>
            <a:r>
              <a:rPr lang="zh-CN" altLang="zh-CN" sz="1800" b="1" dirty="0" smtClean="0">
                <a:latin typeface="+mn-ea"/>
              </a:rPr>
              <a:t>   （2）在抵押期间或者未经海关批准交易的海关监管车辆；</a:t>
            </a:r>
          </a:p>
          <a:p>
            <a:pPr>
              <a:lnSpc>
                <a:spcPct val="80000"/>
              </a:lnSpc>
              <a:buFontTx/>
              <a:buNone/>
            </a:pPr>
            <a:r>
              <a:rPr lang="zh-CN" altLang="zh-CN" sz="1800" b="1" dirty="0" smtClean="0">
                <a:latin typeface="+mn-ea"/>
              </a:rPr>
              <a:t>   （3）在人民法院、人民检察院、行政执法部门依法查封、扣押期间的车辆；</a:t>
            </a:r>
          </a:p>
          <a:p>
            <a:pPr>
              <a:lnSpc>
                <a:spcPct val="80000"/>
              </a:lnSpc>
              <a:buFontTx/>
              <a:buNone/>
            </a:pPr>
            <a:r>
              <a:rPr lang="zh-CN" altLang="zh-CN" sz="1800" b="1" dirty="0" smtClean="0">
                <a:latin typeface="+mn-ea"/>
              </a:rPr>
              <a:t>   （4）通过盗窃、抢劫、诈骗等违法犯罪手段获得的车辆；</a:t>
            </a:r>
          </a:p>
          <a:p>
            <a:pPr>
              <a:lnSpc>
                <a:spcPct val="80000"/>
              </a:lnSpc>
            </a:pPr>
            <a:r>
              <a:rPr lang="zh-CN" altLang="en-US" sz="1800" b="1" dirty="0" smtClean="0">
                <a:latin typeface="+mn-ea"/>
              </a:rPr>
              <a:t>（</a:t>
            </a:r>
            <a:r>
              <a:rPr lang="en-US" altLang="zh-CN" sz="1800" b="1" dirty="0">
                <a:latin typeface="+mn-ea"/>
              </a:rPr>
              <a:t>5</a:t>
            </a:r>
            <a:r>
              <a:rPr lang="zh-CN" altLang="en-US" sz="1800" b="1" dirty="0">
                <a:latin typeface="+mn-ea"/>
              </a:rPr>
              <a:t>）发动机号码、车辆识别代号或者车架号码与登记号码不相符，或者有凿改迹象的车辆；</a:t>
            </a:r>
          </a:p>
          <a:p>
            <a:pPr>
              <a:lnSpc>
                <a:spcPct val="80000"/>
              </a:lnSpc>
            </a:pPr>
            <a:r>
              <a:rPr lang="zh-CN" altLang="en-US" sz="1800" b="1" dirty="0" smtClean="0">
                <a:latin typeface="+mn-ea"/>
              </a:rPr>
              <a:t>（</a:t>
            </a:r>
            <a:r>
              <a:rPr lang="en-US" altLang="zh-CN" sz="1800" b="1" dirty="0">
                <a:latin typeface="+mn-ea"/>
              </a:rPr>
              <a:t>6</a:t>
            </a:r>
            <a:r>
              <a:rPr lang="zh-CN" altLang="en-US" sz="1800" b="1" dirty="0">
                <a:latin typeface="+mn-ea"/>
              </a:rPr>
              <a:t>）走私、非法拼（组）装的车辆；</a:t>
            </a:r>
          </a:p>
          <a:p>
            <a:pPr>
              <a:lnSpc>
                <a:spcPct val="80000"/>
              </a:lnSpc>
            </a:pPr>
            <a:r>
              <a:rPr lang="zh-CN" altLang="en-US" sz="1800" b="1" dirty="0" smtClean="0">
                <a:latin typeface="+mn-ea"/>
              </a:rPr>
              <a:t>（</a:t>
            </a:r>
            <a:r>
              <a:rPr lang="en-US" altLang="zh-CN" sz="1800" b="1" dirty="0">
                <a:latin typeface="+mn-ea"/>
              </a:rPr>
              <a:t>7</a:t>
            </a:r>
            <a:r>
              <a:rPr lang="zh-CN" altLang="en-US" sz="1800" b="1" dirty="0">
                <a:latin typeface="+mn-ea"/>
              </a:rPr>
              <a:t>）不具有本办法第二十二条所列证明、凭证的车辆；</a:t>
            </a:r>
          </a:p>
          <a:p>
            <a:pPr>
              <a:lnSpc>
                <a:spcPct val="80000"/>
              </a:lnSpc>
            </a:pPr>
            <a:r>
              <a:rPr lang="zh-CN" altLang="en-US" sz="1800" b="1" dirty="0" smtClean="0">
                <a:latin typeface="+mn-ea"/>
              </a:rPr>
              <a:t>（</a:t>
            </a:r>
            <a:r>
              <a:rPr lang="en-US" altLang="zh-CN" sz="1800" b="1" dirty="0">
                <a:latin typeface="+mn-ea"/>
              </a:rPr>
              <a:t>8</a:t>
            </a:r>
            <a:r>
              <a:rPr lang="zh-CN" altLang="en-US" sz="1800" b="1" dirty="0">
                <a:latin typeface="+mn-ea"/>
              </a:rPr>
              <a:t>）在本行政辖区以外的公安机关交通管理部门注册登记的车辆</a:t>
            </a:r>
          </a:p>
          <a:p>
            <a:pPr>
              <a:lnSpc>
                <a:spcPct val="80000"/>
              </a:lnSpc>
            </a:pPr>
            <a:r>
              <a:rPr lang="zh-CN" altLang="en-US" sz="1800" b="1" dirty="0" smtClean="0">
                <a:latin typeface="+mn-ea"/>
              </a:rPr>
              <a:t>（</a:t>
            </a:r>
            <a:r>
              <a:rPr lang="en-US" altLang="zh-CN" sz="1800" b="1" dirty="0">
                <a:latin typeface="+mn-ea"/>
              </a:rPr>
              <a:t>9</a:t>
            </a:r>
            <a:r>
              <a:rPr lang="zh-CN" altLang="en-US" sz="1800" b="1" dirty="0">
                <a:latin typeface="+mn-ea"/>
              </a:rPr>
              <a:t>）国家法律、行政法规禁止经营的车辆。</a:t>
            </a:r>
          </a:p>
          <a:p>
            <a:pPr>
              <a:lnSpc>
                <a:spcPct val="80000"/>
              </a:lnSpc>
            </a:pPr>
            <a:r>
              <a:rPr lang="en-US" altLang="zh-CN" sz="1800" b="1" dirty="0" smtClean="0">
                <a:latin typeface="+mn-ea"/>
              </a:rPr>
              <a:t> </a:t>
            </a:r>
            <a:endParaRPr lang="zh-CN" altLang="en-US" sz="1800" b="1" dirty="0">
              <a:latin typeface="+mn-ea"/>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1379" name="Rectangle 3"/>
          <p:cNvSpPr>
            <a:spLocks noGrp="1" noChangeArrowheads="1"/>
          </p:cNvSpPr>
          <p:nvPr>
            <p:ph type="body" idx="1"/>
          </p:nvPr>
        </p:nvSpPr>
        <p:spPr bwMode="auto">
          <a:xfrm>
            <a:off x="395536" y="692696"/>
            <a:ext cx="8496944" cy="47847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2000" b="1" dirty="0" smtClean="0">
                <a:latin typeface="宋体" pitchFamily="2" charset="-122"/>
              </a:rPr>
              <a:t>5.1.2</a:t>
            </a:r>
            <a:r>
              <a:rPr lang="zh-CN" altLang="en-US" sz="2000" b="1" dirty="0">
                <a:latin typeface="宋体" pitchFamily="2" charset="-122"/>
              </a:rPr>
              <a:t>二手车鉴定评估的目的和范围</a:t>
            </a:r>
          </a:p>
          <a:p>
            <a:pPr>
              <a:lnSpc>
                <a:spcPct val="80000"/>
              </a:lnSpc>
            </a:pPr>
            <a:r>
              <a:rPr lang="en-US" altLang="zh-CN" sz="2000" b="1" dirty="0" smtClean="0">
                <a:latin typeface="宋体" pitchFamily="2" charset="-122"/>
              </a:rPr>
              <a:t>1</a:t>
            </a:r>
            <a:r>
              <a:rPr lang="zh-CN" altLang="en-US" sz="2000" b="1" dirty="0">
                <a:latin typeface="宋体" pitchFamily="2" charset="-122"/>
              </a:rPr>
              <a:t>．二手车鉴定评估的目的</a:t>
            </a:r>
          </a:p>
          <a:p>
            <a:pPr>
              <a:lnSpc>
                <a:spcPct val="80000"/>
              </a:lnSpc>
            </a:pPr>
            <a:r>
              <a:rPr lang="zh-CN" altLang="en-US" sz="2000" b="1" dirty="0">
                <a:latin typeface="宋体" pitchFamily="2" charset="-122"/>
              </a:rPr>
              <a:t>	</a:t>
            </a:r>
            <a:r>
              <a:rPr lang="zh-CN" altLang="en-US" sz="2000" b="1" dirty="0" smtClean="0">
                <a:latin typeface="宋体" pitchFamily="2" charset="-122"/>
              </a:rPr>
              <a:t>在</a:t>
            </a:r>
            <a:r>
              <a:rPr lang="zh-CN" altLang="en-US" sz="2000" b="1" dirty="0">
                <a:latin typeface="宋体" pitchFamily="2" charset="-122"/>
              </a:rPr>
              <a:t>二手车交易市场，二手车鉴定评估的主要目的有：二手车辆交易、车辆置换、抵押贷款、法律诉讼咨询服务、车辆拍卖、保险、担保、典当、修复价格评估等</a:t>
            </a:r>
            <a:r>
              <a:rPr lang="zh-CN" altLang="en-US" sz="2000" b="1" dirty="0" smtClean="0">
                <a:latin typeface="宋体" pitchFamily="2" charset="-122"/>
              </a:rPr>
              <a:t>。除此以外</a:t>
            </a:r>
            <a:r>
              <a:rPr lang="zh-CN" altLang="en-US" sz="2000" b="1" dirty="0">
                <a:latin typeface="宋体" pitchFamily="2" charset="-122"/>
              </a:rPr>
              <a:t>，二手车鉴定评估的一个重要目的就是要鉴定、识别走私、盗抢、报废、拼装</a:t>
            </a:r>
          </a:p>
          <a:p>
            <a:pPr>
              <a:lnSpc>
                <a:spcPct val="80000"/>
              </a:lnSpc>
            </a:pPr>
            <a:r>
              <a:rPr lang="zh-CN" altLang="en-US" sz="2000" b="1" dirty="0">
                <a:latin typeface="宋体" pitchFamily="2" charset="-122"/>
              </a:rPr>
              <a:t>等非法车辆，防止其通过二手车市场重新流入社会。</a:t>
            </a:r>
          </a:p>
          <a:p>
            <a:pPr>
              <a:lnSpc>
                <a:spcPct val="80000"/>
              </a:lnSpc>
            </a:pPr>
            <a:r>
              <a:rPr lang="en-US" altLang="zh-CN" sz="2000" b="1" dirty="0" smtClean="0">
                <a:latin typeface="宋体" pitchFamily="2" charset="-122"/>
              </a:rPr>
              <a:t>2</a:t>
            </a:r>
            <a:r>
              <a:rPr lang="zh-CN" altLang="en-US" sz="2000" b="1" dirty="0">
                <a:latin typeface="宋体" pitchFamily="2" charset="-122"/>
              </a:rPr>
              <a:t>．二手车鉴定评估的范围</a:t>
            </a:r>
          </a:p>
          <a:p>
            <a:pPr>
              <a:lnSpc>
                <a:spcPct val="80000"/>
              </a:lnSpc>
            </a:pPr>
            <a:r>
              <a:rPr lang="zh-CN" altLang="en-US" sz="2000" b="1" dirty="0">
                <a:latin typeface="宋体" pitchFamily="2" charset="-122"/>
              </a:rPr>
              <a:t>	二手车评估的范围包括：</a:t>
            </a: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）在流通领域，二手车在不同消费能力群体中互相转手，需要鉴定估价；</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）有关企业开展收购、代购、代销、租赁、置换、回收（拆解）等二手车经营业务需要鉴定估价</a:t>
            </a:r>
            <a:r>
              <a:rPr lang="zh-CN" altLang="en-US" sz="2000" b="1" dirty="0" smtClean="0">
                <a:latin typeface="宋体" pitchFamily="2" charset="-122"/>
              </a:rPr>
              <a:t>；</a:t>
            </a:r>
            <a:endParaRPr lang="en-US" altLang="zh-CN" sz="2000" b="1" dirty="0" smtClean="0">
              <a:latin typeface="宋体" pitchFamily="2" charset="-122"/>
            </a:endParaRPr>
          </a:p>
          <a:p>
            <a:pPr>
              <a:lnSpc>
                <a:spcPct val="80000"/>
              </a:lnSpc>
            </a:pPr>
            <a:r>
              <a:rPr lang="en-US" altLang="zh-CN" sz="2000" b="1" dirty="0" smtClean="0">
                <a:latin typeface="宋体" pitchFamily="2" charset="-122"/>
              </a:rPr>
              <a:t>    </a:t>
            </a:r>
            <a:r>
              <a:rPr lang="zh-CN" altLang="zh-CN" sz="2000" b="1" dirty="0" smtClean="0">
                <a:latin typeface="宋体" pitchFamily="2" charset="-122"/>
              </a:rPr>
              <a:t>（</a:t>
            </a:r>
            <a:r>
              <a:rPr lang="zh-CN" altLang="zh-CN" sz="2000" b="1" dirty="0">
                <a:latin typeface="宋体" pitchFamily="2" charset="-122"/>
              </a:rPr>
              <a:t>3）在金融系统，银行、信托商店及保险公司开展抵押贷款、典当、保险理赔业务时，需要对相关车辆进行鉴定估价；</a:t>
            </a:r>
          </a:p>
          <a:p>
            <a:pPr>
              <a:lnSpc>
                <a:spcPct val="80000"/>
              </a:lnSpc>
            </a:pPr>
            <a:r>
              <a:rPr lang="zh-CN" altLang="zh-CN" sz="2000" b="1" dirty="0">
                <a:latin typeface="宋体" pitchFamily="2" charset="-122"/>
              </a:rPr>
              <a:t>   （4）有关单位通过拍卖形式处理罚没车辆、抵押车辆、企业清算等车辆时，需要对车辆进行鉴定评估以获取拍卖底价；</a:t>
            </a:r>
          </a:p>
          <a:p>
            <a:pPr>
              <a:lnSpc>
                <a:spcPct val="80000"/>
              </a:lnSpc>
            </a:pPr>
            <a:r>
              <a:rPr lang="zh-CN" altLang="zh-CN" sz="2000" b="1" dirty="0">
                <a:latin typeface="宋体" pitchFamily="2" charset="-122"/>
              </a:rPr>
              <a:t>   （5）司法部门在处理相关案件时，也需要以涉案车辆的鉴定评估结果作为裁定依据；</a:t>
            </a:r>
          </a:p>
          <a:p>
            <a:pPr>
              <a:lnSpc>
                <a:spcPct val="80000"/>
              </a:lnSpc>
            </a:pPr>
            <a:r>
              <a:rPr lang="zh-CN" altLang="zh-CN" sz="2000" b="1" dirty="0">
                <a:latin typeface="宋体" pitchFamily="2" charset="-122"/>
              </a:rPr>
              <a:t>   （6）企业或个人在公司注册、合资、合作、联营及合并、兼并、重组过程中也会涉及二手车鉴定评估业务。</a:t>
            </a:r>
          </a:p>
          <a:p>
            <a:pPr>
              <a:lnSpc>
                <a:spcPct val="80000"/>
              </a:lnSpc>
            </a:pPr>
            <a:r>
              <a:rPr lang="zh-CN" altLang="en-US" sz="2000" b="1" dirty="0">
                <a:latin typeface="宋体" pitchFamily="2" charset="-122"/>
              </a:rPr>
              <a:t>   </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bwMode="auto">
          <a:xfrm>
            <a:off x="179512" y="548680"/>
            <a:ext cx="864096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2000" b="1" dirty="0">
                <a:latin typeface="宋体" pitchFamily="2" charset="-122"/>
              </a:rPr>
              <a:t>   </a:t>
            </a:r>
            <a:r>
              <a:rPr lang="zh-CN" sz="2000" b="1" dirty="0" smtClean="0">
                <a:latin typeface="宋体" pitchFamily="2" charset="-122"/>
              </a:rPr>
              <a:t>  </a:t>
            </a:r>
            <a:endParaRPr lang="zh-CN" sz="2000" b="1" dirty="0">
              <a:latin typeface="宋体" pitchFamily="2" charset="-122"/>
            </a:endParaRPr>
          </a:p>
          <a:p>
            <a:pPr>
              <a:lnSpc>
                <a:spcPct val="80000"/>
              </a:lnSpc>
            </a:pPr>
            <a:r>
              <a:rPr lang="zh-CN" sz="2000" b="1" dirty="0">
                <a:latin typeface="+mn-ea"/>
              </a:rPr>
              <a:t>5.1.3二手车鉴定评估的业务类型</a:t>
            </a:r>
          </a:p>
          <a:p>
            <a:pPr>
              <a:lnSpc>
                <a:spcPct val="80000"/>
              </a:lnSpc>
            </a:pPr>
            <a:r>
              <a:rPr lang="zh-CN" sz="2000" b="1" dirty="0">
                <a:latin typeface="+mn-ea"/>
              </a:rPr>
              <a:t>	按鉴定评估服务对象不同，把鉴定评估的业务类型分为交易类和咨询服务类业务</a:t>
            </a:r>
            <a:r>
              <a:rPr lang="zh-CN" sz="2000" b="1" dirty="0" smtClean="0">
                <a:latin typeface="+mn-ea"/>
              </a:rPr>
              <a:t>。</a:t>
            </a:r>
            <a:endParaRPr lang="en-US" altLang="zh-CN" sz="2000" b="1" dirty="0" smtClean="0">
              <a:latin typeface="+mn-ea"/>
            </a:endParaRPr>
          </a:p>
          <a:p>
            <a:pPr>
              <a:lnSpc>
                <a:spcPct val="80000"/>
              </a:lnSpc>
            </a:pPr>
            <a:r>
              <a:rPr lang="en-US" altLang="zh-CN" sz="2000" b="1" dirty="0">
                <a:latin typeface="+mn-ea"/>
              </a:rPr>
              <a:t> </a:t>
            </a:r>
            <a:r>
              <a:rPr lang="en-US" altLang="zh-CN" sz="2000" b="1" dirty="0" smtClean="0">
                <a:latin typeface="+mn-ea"/>
              </a:rPr>
              <a:t>   </a:t>
            </a:r>
            <a:r>
              <a:rPr lang="zh-CN" sz="2000" b="1" dirty="0" smtClean="0">
                <a:latin typeface="+mn-ea"/>
              </a:rPr>
              <a:t>交易</a:t>
            </a:r>
            <a:r>
              <a:rPr lang="zh-CN" sz="2000" b="1" dirty="0">
                <a:latin typeface="+mn-ea"/>
              </a:rPr>
              <a:t>类业务是服务于二手车交易市场内部的交易业务，它收取交易管理费的一部分作为有偿服务</a:t>
            </a:r>
            <a:r>
              <a:rPr lang="zh-CN" sz="2000" b="1" dirty="0" smtClean="0">
                <a:latin typeface="+mn-ea"/>
              </a:rPr>
              <a:t>；</a:t>
            </a:r>
            <a:endParaRPr lang="en-US" altLang="zh-CN" sz="2000" b="1" dirty="0" smtClean="0">
              <a:latin typeface="+mn-ea"/>
            </a:endParaRPr>
          </a:p>
          <a:p>
            <a:pPr>
              <a:lnSpc>
                <a:spcPct val="80000"/>
              </a:lnSpc>
            </a:pPr>
            <a:r>
              <a:rPr lang="en-US" altLang="zh-CN" sz="2000" b="1" dirty="0">
                <a:latin typeface="+mn-ea"/>
              </a:rPr>
              <a:t> </a:t>
            </a:r>
            <a:r>
              <a:rPr lang="en-US" altLang="zh-CN" sz="2000" b="1" dirty="0" smtClean="0">
                <a:latin typeface="+mn-ea"/>
              </a:rPr>
              <a:t>   </a:t>
            </a:r>
            <a:r>
              <a:rPr lang="zh-CN" sz="2000" b="1" dirty="0" smtClean="0">
                <a:latin typeface="+mn-ea"/>
              </a:rPr>
              <a:t>咨询</a:t>
            </a:r>
            <a:r>
              <a:rPr lang="zh-CN" sz="2000" b="1" dirty="0">
                <a:latin typeface="+mn-ea"/>
              </a:rPr>
              <a:t>服务类业务是服务于二手车交易市场外部的非交易业务，它是按各地方政府物价管理部门对二手车鉴定评估制定的有关规定实行有偿服务。</a:t>
            </a:r>
          </a:p>
          <a:p>
            <a:pPr>
              <a:lnSpc>
                <a:spcPct val="80000"/>
              </a:lnSpc>
            </a:pPr>
            <a:endParaRPr lang="en-US" altLang="zh-CN" sz="2000" b="1" dirty="0" smtClean="0">
              <a:latin typeface="+mn-ea"/>
            </a:endParaRPr>
          </a:p>
          <a:p>
            <a:pPr>
              <a:lnSpc>
                <a:spcPct val="80000"/>
              </a:lnSpc>
            </a:pPr>
            <a:r>
              <a:rPr lang="zh-CN" altLang="zh-CN" sz="2000" dirty="0" smtClean="0">
                <a:latin typeface="+mn-ea"/>
              </a:rPr>
              <a:t>。 </a:t>
            </a:r>
            <a:r>
              <a:rPr lang="zh-CN" sz="2000" b="1" dirty="0" smtClean="0">
                <a:latin typeface="+mn-ea"/>
              </a:rPr>
              <a:t> </a:t>
            </a:r>
            <a:endParaRPr lang="zh-CN" sz="2000" b="1" dirty="0">
              <a:latin typeface="+mn-ea"/>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3427" name="Rectangle 3"/>
          <p:cNvSpPr>
            <a:spLocks noGrp="1" noChangeArrowheads="1"/>
          </p:cNvSpPr>
          <p:nvPr>
            <p:ph type="body" idx="1"/>
          </p:nvPr>
        </p:nvSpPr>
        <p:spPr bwMode="auto">
          <a:xfrm>
            <a:off x="467544"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zh-CN" sz="2000" b="1" dirty="0" smtClean="0">
                <a:latin typeface="宋体" pitchFamily="2" charset="-122"/>
              </a:rPr>
              <a:t>5.1.4二手车鉴定评估的依据和原则</a:t>
            </a:r>
          </a:p>
          <a:p>
            <a:pPr>
              <a:lnSpc>
                <a:spcPct val="80000"/>
              </a:lnSpc>
            </a:pPr>
            <a:r>
              <a:rPr lang="zh-CN" altLang="zh-CN" sz="2000" b="1" dirty="0" smtClean="0">
                <a:latin typeface="宋体" pitchFamily="2" charset="-122"/>
              </a:rPr>
              <a:t>    1．二手车鉴定评估的依据</a:t>
            </a:r>
          </a:p>
          <a:p>
            <a:pPr>
              <a:lnSpc>
                <a:spcPct val="80000"/>
              </a:lnSpc>
            </a:pPr>
            <a:r>
              <a:rPr lang="zh-CN" altLang="zh-CN" sz="2000" b="1" dirty="0" smtClean="0">
                <a:latin typeface="宋体" pitchFamily="2" charset="-122"/>
              </a:rPr>
              <a:t>     其主要依据包括：</a:t>
            </a:r>
          </a:p>
          <a:p>
            <a:pPr>
              <a:lnSpc>
                <a:spcPct val="80000"/>
              </a:lnSpc>
            </a:pPr>
            <a:r>
              <a:rPr lang="zh-CN" altLang="zh-CN" sz="2000" b="1" dirty="0" smtClean="0">
                <a:latin typeface="宋体" pitchFamily="2" charset="-122"/>
              </a:rPr>
              <a:t>   （1）理论依据。 </a:t>
            </a:r>
          </a:p>
          <a:p>
            <a:pPr>
              <a:lnSpc>
                <a:spcPct val="80000"/>
              </a:lnSpc>
            </a:pPr>
            <a:r>
              <a:rPr lang="zh-CN" altLang="zh-CN" sz="2000" b="1" dirty="0" smtClean="0">
                <a:latin typeface="宋体" pitchFamily="2" charset="-122"/>
              </a:rPr>
              <a:t>   （2）政策法规依据。</a:t>
            </a:r>
            <a:endParaRPr lang="en-US" altLang="zh-CN" sz="2000" b="1" dirty="0" smtClean="0">
              <a:latin typeface="宋体" pitchFamily="2" charset="-122"/>
            </a:endParaRPr>
          </a:p>
          <a:p>
            <a:r>
              <a:rPr lang="zh-CN" altLang="en-US" sz="2000" b="1" dirty="0" smtClean="0">
                <a:latin typeface="宋体" pitchFamily="2" charset="-122"/>
              </a:rPr>
              <a:t>   </a:t>
            </a:r>
            <a:r>
              <a:rPr lang="zh-CN" altLang="zh-CN" sz="2000" b="1" dirty="0" smtClean="0">
                <a:latin typeface="宋体" pitchFamily="2" charset="-122"/>
              </a:rPr>
              <a:t>（3）价格依据。 </a:t>
            </a:r>
          </a:p>
          <a:p>
            <a:r>
              <a:rPr lang="zh-CN" altLang="zh-CN" sz="2000" b="1" dirty="0" smtClean="0">
                <a:latin typeface="宋体" pitchFamily="2" charset="-122"/>
              </a:rPr>
              <a:t>2．二手车鉴定评估的原则</a:t>
            </a:r>
          </a:p>
          <a:p>
            <a:r>
              <a:rPr lang="zh-CN" altLang="zh-CN" sz="2000" b="1" dirty="0" smtClean="0">
                <a:latin typeface="宋体" pitchFamily="2" charset="-122"/>
              </a:rPr>
              <a:t>   （1）公平性原则。 </a:t>
            </a:r>
          </a:p>
          <a:p>
            <a:r>
              <a:rPr lang="zh-CN" altLang="zh-CN" sz="2000" b="1" dirty="0" smtClean="0">
                <a:latin typeface="宋体" pitchFamily="2" charset="-122"/>
              </a:rPr>
              <a:t>   （2）独立性原则。 </a:t>
            </a:r>
          </a:p>
          <a:p>
            <a:r>
              <a:rPr lang="zh-CN" altLang="en-US" sz="2000" b="1" dirty="0" smtClean="0">
                <a:latin typeface="宋体" pitchFamily="2" charset="-122"/>
              </a:rPr>
              <a:t>   </a:t>
            </a:r>
            <a:r>
              <a:rPr lang="zh-CN" altLang="zh-CN" sz="2000" b="1" dirty="0" smtClean="0">
                <a:latin typeface="宋体" pitchFamily="2" charset="-122"/>
              </a:rPr>
              <a:t>（3）客观性原则 </a:t>
            </a:r>
          </a:p>
          <a:p>
            <a:r>
              <a:rPr lang="zh-CN" altLang="zh-CN" sz="2000" b="1" dirty="0" smtClean="0">
                <a:latin typeface="宋体" pitchFamily="2" charset="-122"/>
              </a:rPr>
              <a:t>   （4）科学性原则。 </a:t>
            </a:r>
          </a:p>
          <a:p>
            <a:r>
              <a:rPr lang="zh-CN" altLang="zh-CN" sz="2000" b="1" dirty="0" smtClean="0">
                <a:latin typeface="宋体" pitchFamily="2" charset="-122"/>
              </a:rPr>
              <a:t>   （5）专业性原则。 </a:t>
            </a:r>
          </a:p>
          <a:p>
            <a:r>
              <a:rPr lang="zh-CN" altLang="zh-CN" sz="2000" b="1" dirty="0" smtClean="0">
                <a:latin typeface="宋体" pitchFamily="2" charset="-122"/>
              </a:rPr>
              <a:t>   （6）可行性原则</a:t>
            </a:r>
            <a:endParaRPr lang="zh-CN" sz="2000" b="1" dirty="0">
              <a:latin typeface="宋体" pitchFamily="2"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bwMode="auto">
          <a:xfrm>
            <a:off x="457200" y="274638"/>
            <a:ext cx="8229600" cy="922114"/>
          </a:xfr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5.2</a:t>
            </a:r>
            <a:r>
              <a:rPr lang="zh-CN" altLang="en-US" sz="2400" b="1" dirty="0">
                <a:latin typeface="宋体" pitchFamily="2" charset="-122"/>
              </a:rPr>
              <a:t>二手车成新率计算方法</a:t>
            </a:r>
          </a:p>
        </p:txBody>
      </p:sp>
      <p:sp>
        <p:nvSpPr>
          <p:cNvPr id="104451" name="Text Box 3"/>
          <p:cNvSpPr txBox="1">
            <a:spLocks noChangeArrowheads="1"/>
          </p:cNvSpPr>
          <p:nvPr/>
        </p:nvSpPr>
        <p:spPr bwMode="auto">
          <a:xfrm>
            <a:off x="467544" y="908720"/>
            <a:ext cx="7848600" cy="1077218"/>
          </a:xfrm>
          <a:prstGeom prst="rect">
            <a:avLst/>
          </a:prstGeom>
          <a:noFill/>
          <a:ln w="9525">
            <a:noFill/>
            <a:miter lim="800000"/>
            <a:headEnd/>
            <a:tailEnd/>
          </a:ln>
        </p:spPr>
        <p:txBody>
          <a:bodyPr>
            <a:spAutoFit/>
          </a:bodyPr>
          <a:lstStyle/>
          <a:p>
            <a:pPr indent="266700"/>
            <a:r>
              <a:rPr lang="en-US" altLang="zh-CN" sz="1600" b="1" dirty="0" smtClean="0">
                <a:latin typeface="宋体" pitchFamily="2" charset="-122"/>
                <a:sym typeface="宋体" pitchFamily="2" charset="-122"/>
              </a:rPr>
              <a:t>5.2.1</a:t>
            </a:r>
            <a:r>
              <a:rPr lang="zh-CN" altLang="en-US" sz="1600" b="1" dirty="0">
                <a:latin typeface="宋体" pitchFamily="2" charset="-122"/>
                <a:sym typeface="宋体" pitchFamily="2" charset="-122"/>
              </a:rPr>
              <a:t>使用年限法 </a:t>
            </a:r>
          </a:p>
          <a:p>
            <a:pPr indent="266700"/>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．计算方法</a:t>
            </a:r>
          </a:p>
          <a:p>
            <a:pPr indent="266700"/>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）等速折旧法。</a:t>
            </a:r>
          </a:p>
          <a:p>
            <a:pPr indent="266700"/>
            <a:r>
              <a:rPr lang="zh-CN" altLang="en-US" sz="1600" b="1" dirty="0">
                <a:latin typeface="宋体" pitchFamily="2" charset="-122"/>
                <a:sym typeface="宋体" pitchFamily="2" charset="-122"/>
              </a:rPr>
              <a:t>   采用等速折旧法的二手车成新率计算公式为：</a:t>
            </a:r>
            <a:endParaRPr lang="zh-CN" altLang="en-US" sz="1600" dirty="0">
              <a:latin typeface="宋体" pitchFamily="2" charset="-122"/>
            </a:endParaRPr>
          </a:p>
        </p:txBody>
      </p:sp>
      <p:graphicFrame>
        <p:nvGraphicFramePr>
          <p:cNvPr id="104453" name="Object 5"/>
          <p:cNvGraphicFramePr>
            <a:graphicFrameLocks noGrp="1" noChangeAspect="1"/>
          </p:cNvGraphicFramePr>
          <p:nvPr>
            <p:ph idx="1"/>
          </p:nvPr>
        </p:nvGraphicFramePr>
        <p:xfrm>
          <a:off x="827584" y="2276872"/>
          <a:ext cx="7413822" cy="864096"/>
        </p:xfrm>
        <a:graphic>
          <a:graphicData uri="http://schemas.openxmlformats.org/presentationml/2006/ole">
            <mc:AlternateContent xmlns:mc="http://schemas.openxmlformats.org/markup-compatibility/2006">
              <mc:Choice xmlns:v="urn:schemas-microsoft-com:vml" Requires="v">
                <p:oleObj spid="_x0000_s461828" r:id="rId3" imgW="1714073" imgH="381152" progId="Equation.3">
                  <p:embed/>
                </p:oleObj>
              </mc:Choice>
              <mc:Fallback>
                <p:oleObj r:id="rId3" imgW="1714073" imgH="381152"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276872"/>
                        <a:ext cx="7413822" cy="8640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54" name="Text Box 6"/>
          <p:cNvSpPr txBox="1">
            <a:spLocks noChangeArrowheads="1"/>
          </p:cNvSpPr>
          <p:nvPr/>
        </p:nvSpPr>
        <p:spPr bwMode="auto">
          <a:xfrm>
            <a:off x="6948488" y="3070225"/>
            <a:ext cx="863600" cy="338554"/>
          </a:xfrm>
          <a:prstGeom prst="rect">
            <a:avLst/>
          </a:prstGeom>
          <a:noFill/>
          <a:ln w="9525">
            <a:noFill/>
            <a:miter lim="800000"/>
            <a:headEnd/>
            <a:tailEnd/>
          </a:ln>
        </p:spPr>
        <p:txBody>
          <a:bodyPr>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pic>
        <p:nvPicPr>
          <p:cNvPr id="461833" name="Picture 9"/>
          <p:cNvPicPr>
            <a:picLocks noChangeAspect="1" noChangeArrowheads="1"/>
          </p:cNvPicPr>
          <p:nvPr/>
        </p:nvPicPr>
        <p:blipFill>
          <a:blip r:embed="rId5" cstate="print"/>
          <a:srcRect/>
          <a:stretch>
            <a:fillRect/>
          </a:stretch>
        </p:blipFill>
        <p:spPr bwMode="auto">
          <a:xfrm>
            <a:off x="1115616" y="3717032"/>
            <a:ext cx="4863810" cy="15236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ChangeAspect="1" noChangeArrowheads="1"/>
          </p:cNvPicPr>
          <p:nvPr/>
        </p:nvPicPr>
        <p:blipFill>
          <a:blip r:embed="rId2" cstate="print">
            <a:clrChange>
              <a:clrFrom>
                <a:srgbClr val="FFFFFF"/>
              </a:clrFrom>
              <a:clrTo>
                <a:srgbClr val="FFFFFF">
                  <a:alpha val="0"/>
                </a:srgbClr>
              </a:clrTo>
            </a:clrChange>
          </a:blip>
          <a:srcRect r="20590"/>
          <a:stretch>
            <a:fillRect/>
          </a:stretch>
        </p:blipFill>
        <p:spPr bwMode="auto">
          <a:xfrm>
            <a:off x="1044575" y="1270000"/>
            <a:ext cx="5831681" cy="2293938"/>
          </a:xfrm>
          <a:prstGeom prst="rect">
            <a:avLst/>
          </a:prstGeom>
          <a:noFill/>
          <a:ln w="9525">
            <a:noFill/>
            <a:miter lim="800000"/>
            <a:headEnd/>
            <a:tailEnd/>
          </a:ln>
          <a:effectLst/>
        </p:spPr>
      </p:pic>
      <p:sp>
        <p:nvSpPr>
          <p:cNvPr id="484353" name="Rectangle 1"/>
          <p:cNvSpPr>
            <a:spLocks noChangeArrowheads="1"/>
          </p:cNvSpPr>
          <p:nvPr/>
        </p:nvSpPr>
        <p:spPr bwMode="auto">
          <a:xfrm>
            <a:off x="179512" y="526123"/>
            <a:ext cx="632577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）加速折旧法。</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加速折旧法又分为年份数求和法和双倍余额递减法两种。 </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683568" y="2132856"/>
            <a:ext cx="7704138" cy="1555750"/>
          </a:xfrm>
          <a:prstGeom prst="rect">
            <a:avLst/>
          </a:prstGeom>
          <a:noFill/>
          <a:ln w="9525">
            <a:noFill/>
            <a:miter lim="800000"/>
            <a:headEnd/>
            <a:tailEnd/>
          </a:ln>
        </p:spPr>
        <p:txBody>
          <a:bodyPr>
            <a:spAutoFit/>
          </a:bodyPr>
          <a:lstStyle/>
          <a:p>
            <a:pPr indent="266700"/>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）已使用年限。</a:t>
            </a:r>
          </a:p>
          <a:p>
            <a:pPr indent="266700"/>
            <a:r>
              <a:rPr lang="zh-CN" altLang="en-US" sz="1600" b="1" dirty="0">
                <a:latin typeface="宋体" pitchFamily="2" charset="-122"/>
                <a:sym typeface="宋体" pitchFamily="2" charset="-122"/>
              </a:rPr>
              <a:t>    使用年限是代表汽车运行量和工作量的一种计量，这种计量是以汽车正常使用为前提的，包括正常的使用时间和使用强度。对于汽车这种商品来说，它的经济使用寿命指标有规定使用年限，同时也以行驶里程数作为运行量的计量单位。从理论上讲，综合考虑已使用年限和行驶里程数要符合实际一些，即汽车的已使用年限应采用折算年限，即：</a:t>
            </a:r>
            <a:endParaRPr lang="zh-CN" altLang="en-US" sz="1600" dirty="0">
              <a:latin typeface="宋体" pitchFamily="2" charset="-122"/>
            </a:endParaRPr>
          </a:p>
        </p:txBody>
      </p:sp>
      <p:pic>
        <p:nvPicPr>
          <p:cNvPr id="106499"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07704" y="3861048"/>
            <a:ext cx="2808287" cy="763588"/>
          </a:xfrm>
          <a:prstGeom prst="rect">
            <a:avLst/>
          </a:prstGeom>
          <a:noFill/>
          <a:ln w="9525">
            <a:noFill/>
            <a:miter lim="800000"/>
            <a:headEnd/>
            <a:tailEnd/>
          </a:ln>
          <a:effectLst/>
        </p:spPr>
      </p:pic>
      <p:sp>
        <p:nvSpPr>
          <p:cNvPr id="106500" name="Text Box 4"/>
          <p:cNvSpPr txBox="1">
            <a:spLocks noChangeArrowheads="1"/>
          </p:cNvSpPr>
          <p:nvPr/>
        </p:nvSpPr>
        <p:spPr bwMode="auto">
          <a:xfrm>
            <a:off x="755576" y="4941168"/>
            <a:ext cx="7562850" cy="830997"/>
          </a:xfrm>
          <a:prstGeom prst="rect">
            <a:avLst/>
          </a:prstGeom>
          <a:noFill/>
          <a:ln w="9525">
            <a:noFill/>
            <a:miter lim="800000"/>
            <a:headEnd/>
            <a:tailEnd/>
          </a:ln>
        </p:spPr>
        <p:txBody>
          <a:bodyPr>
            <a:spAutoFit/>
          </a:bodyPr>
          <a:lstStyle/>
          <a:p>
            <a:pPr indent="66675"/>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）使用年限法的前提条件。</a:t>
            </a:r>
          </a:p>
          <a:p>
            <a:pPr indent="66675"/>
            <a:r>
              <a:rPr lang="zh-CN" altLang="en-US" sz="1600" b="1" dirty="0" smtClean="0">
                <a:latin typeface="宋体" pitchFamily="2" charset="-122"/>
                <a:sym typeface="宋体" pitchFamily="2" charset="-122"/>
              </a:rPr>
              <a:t>     使用</a:t>
            </a:r>
            <a:r>
              <a:rPr lang="zh-CN" altLang="en-US" sz="1600" b="1" dirty="0">
                <a:latin typeface="宋体" pitchFamily="2" charset="-122"/>
                <a:sym typeface="宋体" pitchFamily="2" charset="-122"/>
              </a:rPr>
              <a:t>年限法计算成新率的前提条件是车辆在正常使用条件下，按正常使用强度（年平均行驶里程）使用。</a:t>
            </a:r>
            <a:endParaRPr lang="zh-CN" altLang="en-US" sz="1600" dirty="0">
              <a:latin typeface="宋体" pitchFamily="2" charset="-122"/>
            </a:endParaRPr>
          </a:p>
        </p:txBody>
      </p:sp>
      <p:sp>
        <p:nvSpPr>
          <p:cNvPr id="106501" name="Text Box 5"/>
          <p:cNvSpPr txBox="1">
            <a:spLocks noChangeArrowheads="1"/>
          </p:cNvSpPr>
          <p:nvPr/>
        </p:nvSpPr>
        <p:spPr bwMode="auto">
          <a:xfrm>
            <a:off x="2195513" y="3933825"/>
            <a:ext cx="5080000" cy="334963"/>
          </a:xfrm>
          <a:prstGeom prst="rect">
            <a:avLst/>
          </a:prstGeom>
          <a:noFill/>
          <a:ln w="9525">
            <a:noFill/>
            <a:miter lim="800000"/>
            <a:headEnd/>
            <a:tailEnd/>
          </a:ln>
        </p:spPr>
        <p:txBody>
          <a:bodyPr>
            <a:spAutoFit/>
          </a:bodyPr>
          <a:lstStyle/>
          <a:p>
            <a:pPr algn="ctr"/>
            <a:r>
              <a:rPr lang="zh-CN" altLang="en-US" sz="1600" b="1">
                <a:latin typeface="宋体" pitchFamily="2" charset="-122"/>
                <a:sym typeface="宋体" pitchFamily="2" charset="-122"/>
              </a:rPr>
              <a:t>                               </a:t>
            </a:r>
            <a:endParaRPr lang="zh-CN" altLang="en-US" sz="1600">
              <a:latin typeface="宋体" pitchFamily="2" charset="-122"/>
            </a:endParaRPr>
          </a:p>
        </p:txBody>
      </p:sp>
      <p:sp>
        <p:nvSpPr>
          <p:cNvPr id="6" name="Text Box 3"/>
          <p:cNvSpPr txBox="1">
            <a:spLocks noChangeArrowheads="1"/>
          </p:cNvSpPr>
          <p:nvPr/>
        </p:nvSpPr>
        <p:spPr bwMode="auto">
          <a:xfrm>
            <a:off x="755576" y="692696"/>
            <a:ext cx="7416800" cy="1323439"/>
          </a:xfrm>
          <a:prstGeom prst="rect">
            <a:avLst/>
          </a:prstGeom>
          <a:noFill/>
          <a:ln w="9525">
            <a:noFill/>
            <a:miter lim="800000"/>
            <a:headEnd/>
            <a:tailEnd/>
          </a:ln>
        </p:spPr>
        <p:txBody>
          <a:bodyPr>
            <a:spAutoFit/>
          </a:bodyPr>
          <a:lstStyle/>
          <a:p>
            <a:pPr indent="266700"/>
            <a:r>
              <a:rPr lang="en-US" altLang="zh-CN" sz="1600" b="1" dirty="0">
                <a:latin typeface="+mn-ea"/>
                <a:ea typeface="+mn-ea"/>
                <a:sym typeface="宋体" pitchFamily="2" charset="-122"/>
              </a:rPr>
              <a:t>2</a:t>
            </a:r>
            <a:r>
              <a:rPr lang="zh-CN" altLang="en-US" sz="1600" b="1" dirty="0">
                <a:latin typeface="+mn-ea"/>
                <a:ea typeface="+mn-ea"/>
                <a:sym typeface="宋体" pitchFamily="2" charset="-122"/>
              </a:rPr>
              <a:t>．规定使用年限与已使用年限</a:t>
            </a:r>
          </a:p>
          <a:p>
            <a:pPr indent="266700"/>
            <a:r>
              <a:rPr lang="zh-CN" altLang="en-US" sz="1600" b="1" dirty="0">
                <a:latin typeface="+mn-ea"/>
                <a:ea typeface="+mn-ea"/>
                <a:sym typeface="宋体" pitchFamily="2" charset="-122"/>
              </a:rPr>
              <a:t>（</a:t>
            </a:r>
            <a:r>
              <a:rPr lang="en-US" altLang="zh-CN" sz="1600" b="1" dirty="0">
                <a:latin typeface="+mn-ea"/>
                <a:ea typeface="+mn-ea"/>
                <a:sym typeface="宋体" pitchFamily="2" charset="-122"/>
              </a:rPr>
              <a:t>1</a:t>
            </a:r>
            <a:r>
              <a:rPr lang="zh-CN" altLang="en-US" sz="1600" b="1" dirty="0">
                <a:latin typeface="+mn-ea"/>
                <a:ea typeface="+mn-ea"/>
                <a:sym typeface="宋体" pitchFamily="2" charset="-122"/>
              </a:rPr>
              <a:t>）规定使用年限。</a:t>
            </a:r>
          </a:p>
          <a:p>
            <a:pPr indent="266700"/>
            <a:r>
              <a:rPr lang="zh-CN" altLang="zh-CN" sz="1600" b="1" dirty="0">
                <a:latin typeface="+mn-ea"/>
                <a:ea typeface="+mn-ea"/>
              </a:rPr>
              <a:t>车辆规定使用年限是指《机动车强制报废标准规定》中对被评估车辆规定的使用年限。各种类型汽车规定使用年限应按商务部、发改委、公安部、环保部于</a:t>
            </a:r>
            <a:r>
              <a:rPr lang="en-US" altLang="zh-CN" sz="1600" b="1" dirty="0">
                <a:latin typeface="+mn-ea"/>
                <a:ea typeface="+mn-ea"/>
              </a:rPr>
              <a:t>2012</a:t>
            </a:r>
            <a:r>
              <a:rPr lang="zh-CN" altLang="zh-CN" sz="1600" b="1" dirty="0">
                <a:latin typeface="+mn-ea"/>
                <a:ea typeface="+mn-ea"/>
              </a:rPr>
              <a:t>年</a:t>
            </a:r>
            <a:r>
              <a:rPr lang="en-US" altLang="zh-CN" sz="1600" b="1" dirty="0">
                <a:latin typeface="+mn-ea"/>
                <a:ea typeface="+mn-ea"/>
              </a:rPr>
              <a:t>12</a:t>
            </a:r>
            <a:r>
              <a:rPr lang="zh-CN" altLang="zh-CN" sz="1600" b="1" dirty="0">
                <a:latin typeface="+mn-ea"/>
                <a:ea typeface="+mn-ea"/>
              </a:rPr>
              <a:t>月共同发布的《机动车强制报废标准规定》执行。</a:t>
            </a:r>
            <a:endParaRPr lang="zh-CN" altLang="en-US" sz="1600" b="1" dirty="0">
              <a:latin typeface="+mn-ea"/>
              <a:ea typeface="+mn-ea"/>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2"/>
          <p:cNvSpPr txBox="1">
            <a:spLocks noChangeArrowheads="1"/>
          </p:cNvSpPr>
          <p:nvPr/>
        </p:nvSpPr>
        <p:spPr bwMode="auto">
          <a:xfrm>
            <a:off x="2627784" y="1628800"/>
            <a:ext cx="4043362" cy="336550"/>
          </a:xfrm>
          <a:prstGeom prst="rect">
            <a:avLst/>
          </a:prstGeom>
          <a:noFill/>
          <a:ln w="9525">
            <a:noFill/>
            <a:miter lim="800000"/>
            <a:headEnd/>
            <a:tailEnd/>
          </a:ln>
        </p:spPr>
        <p:txBody>
          <a:bodyPr wrap="none">
            <a:spAutoFit/>
          </a:bodyPr>
          <a:lstStyle/>
          <a:p>
            <a:r>
              <a:rPr lang="zh-CN" altLang="en-US" sz="1600" b="1" dirty="0">
                <a:latin typeface="宋体" pitchFamily="2" charset="-122"/>
                <a:sym typeface="宋体" pitchFamily="2" charset="-122"/>
              </a:rPr>
              <a:t>表</a:t>
            </a:r>
            <a:r>
              <a:rPr lang="en-US" altLang="zh-CN" sz="1600" b="1" dirty="0">
                <a:latin typeface="宋体" pitchFamily="2" charset="-122"/>
                <a:sym typeface="宋体" pitchFamily="2" charset="-122"/>
              </a:rPr>
              <a:t>5-2    </a:t>
            </a:r>
            <a:r>
              <a:rPr lang="zh-CN" altLang="en-US" sz="1600" b="1" dirty="0">
                <a:latin typeface="宋体" pitchFamily="2" charset="-122"/>
                <a:sym typeface="宋体" pitchFamily="2" charset="-122"/>
              </a:rPr>
              <a:t>我国各类汽车年平均行驶里程表 </a:t>
            </a:r>
          </a:p>
        </p:txBody>
      </p:sp>
      <p:graphicFrame>
        <p:nvGraphicFramePr>
          <p:cNvPr id="107523" name="Group 3"/>
          <p:cNvGraphicFramePr>
            <a:graphicFrameLocks noGrp="1"/>
          </p:cNvGraphicFramePr>
          <p:nvPr/>
        </p:nvGraphicFramePr>
        <p:xfrm>
          <a:off x="828675" y="2349500"/>
          <a:ext cx="7632700" cy="3816350"/>
        </p:xfrm>
        <a:graphic>
          <a:graphicData uri="http://schemas.openxmlformats.org/drawingml/2006/table">
            <a:tbl>
              <a:tblPr/>
              <a:tblGrid>
                <a:gridCol w="1685925"/>
                <a:gridCol w="1982788"/>
                <a:gridCol w="1716087"/>
                <a:gridCol w="2247900"/>
              </a:tblGrid>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汽车类别</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年平均行驶里程</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万</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km</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汽车类别</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年平均行驶里程</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万</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km</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06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微型、轻型货车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3</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租赁车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06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中型、重型货车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6</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旅游车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6</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私家车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3</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中、低档长途客运车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12</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06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出租车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高档长途客运车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15</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25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064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公务、商务用车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3</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6</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宋体" pitchFamily="2" charset="-122"/>
                        <a:ea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宋体" pitchFamily="2" charset="-122"/>
                        <a:ea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92696"/>
            <a:ext cx="8892480" cy="3046988"/>
          </a:xfrm>
          <a:prstGeom prst="rect">
            <a:avLst/>
          </a:prstGeom>
          <a:noFill/>
        </p:spPr>
        <p:txBody>
          <a:bodyPr wrap="square" rtlCol="0">
            <a:spAutoFit/>
          </a:bodyPr>
          <a:lstStyle/>
          <a:p>
            <a:r>
              <a:rPr lang="en-US" altLang="zh-CN" sz="2000" dirty="0"/>
              <a:t>3</a:t>
            </a:r>
            <a:r>
              <a:rPr lang="zh-CN" altLang="zh-CN" sz="2000" dirty="0"/>
              <a:t>．计算实例</a:t>
            </a:r>
          </a:p>
          <a:p>
            <a:r>
              <a:rPr lang="en-US" altLang="zh-CN" sz="2000" dirty="0" smtClean="0"/>
              <a:t>      </a:t>
            </a:r>
            <a:r>
              <a:rPr lang="zh-CN" altLang="zh-CN" sz="2000" dirty="0" smtClean="0"/>
              <a:t>【</a:t>
            </a:r>
            <a:r>
              <a:rPr lang="zh-CN" altLang="zh-CN" sz="2000" dirty="0"/>
              <a:t>例</a:t>
            </a:r>
            <a:r>
              <a:rPr lang="en-US" altLang="zh-CN" sz="2000" dirty="0"/>
              <a:t>5-1</a:t>
            </a:r>
            <a:r>
              <a:rPr lang="zh-CN" altLang="zh-CN" sz="2000" dirty="0"/>
              <a:t>】王先生购置了一辆捷达轿车，作为上下班代步交通工具。初次登记年月是</a:t>
            </a:r>
            <a:r>
              <a:rPr lang="en-US" altLang="zh-CN" sz="2000" dirty="0"/>
              <a:t>2009</a:t>
            </a:r>
            <a:r>
              <a:rPr lang="zh-CN" altLang="zh-CN" sz="2000" dirty="0"/>
              <a:t>年</a:t>
            </a:r>
            <a:r>
              <a:rPr lang="en-US" altLang="zh-CN" sz="2000" dirty="0"/>
              <a:t>2</a:t>
            </a:r>
            <a:r>
              <a:rPr lang="zh-CN" altLang="zh-CN" sz="2000" dirty="0"/>
              <a:t>月，评估基准时是</a:t>
            </a:r>
            <a:r>
              <a:rPr lang="en-US" altLang="zh-CN" sz="2000" dirty="0"/>
              <a:t>2014</a:t>
            </a:r>
            <a:r>
              <a:rPr lang="zh-CN" altLang="zh-CN" sz="2000" dirty="0"/>
              <a:t>年</a:t>
            </a:r>
            <a:r>
              <a:rPr lang="en-US" altLang="zh-CN" sz="2000" dirty="0"/>
              <a:t>2</a:t>
            </a:r>
            <a:r>
              <a:rPr lang="zh-CN" altLang="zh-CN" sz="2000" dirty="0"/>
              <a:t>月，请分别用等速折旧法、加速折旧法中的年份数求和法与双倍余额递减法计算成新率。</a:t>
            </a:r>
          </a:p>
          <a:p>
            <a:endParaRPr lang="en-US" altLang="zh-CN" sz="2000" dirty="0" smtClean="0"/>
          </a:p>
          <a:p>
            <a:endParaRPr lang="en-US" altLang="zh-CN" sz="2000" dirty="0"/>
          </a:p>
          <a:p>
            <a:r>
              <a:rPr lang="en-US" altLang="zh-CN" sz="2000" dirty="0" smtClean="0"/>
              <a:t>     </a:t>
            </a:r>
            <a:r>
              <a:rPr lang="zh-CN" altLang="zh-CN" sz="2000" dirty="0" smtClean="0"/>
              <a:t>【</a:t>
            </a:r>
            <a:r>
              <a:rPr lang="zh-CN" altLang="zh-CN" sz="2000" dirty="0"/>
              <a:t>例</a:t>
            </a:r>
            <a:r>
              <a:rPr lang="en-US" altLang="zh-CN" sz="2000" dirty="0"/>
              <a:t>5-2</a:t>
            </a:r>
            <a:r>
              <a:rPr lang="zh-CN" altLang="zh-CN" sz="2000" dirty="0"/>
              <a:t>】成都雨辰租赁公司欲转让一辆雅阁轿车，该车初次登记日期为</a:t>
            </a:r>
            <a:r>
              <a:rPr lang="en-US" altLang="zh-CN" sz="2000" dirty="0"/>
              <a:t>2008</a:t>
            </a:r>
            <a:r>
              <a:rPr lang="zh-CN" altLang="zh-CN" sz="2000" dirty="0"/>
              <a:t>年</a:t>
            </a:r>
            <a:r>
              <a:rPr lang="en-US" altLang="zh-CN" sz="2000" dirty="0"/>
              <a:t>3</a:t>
            </a:r>
            <a:r>
              <a:rPr lang="zh-CN" altLang="zh-CN" sz="2000" dirty="0"/>
              <a:t>月，评估基准时是</a:t>
            </a:r>
            <a:r>
              <a:rPr lang="en-US" altLang="zh-CN" sz="2000" dirty="0"/>
              <a:t>2014</a:t>
            </a:r>
            <a:r>
              <a:rPr lang="zh-CN" altLang="zh-CN" sz="2000" dirty="0"/>
              <a:t>年</a:t>
            </a:r>
            <a:r>
              <a:rPr lang="en-US" altLang="zh-CN" sz="2000" dirty="0"/>
              <a:t>3</a:t>
            </a:r>
            <a:r>
              <a:rPr lang="zh-CN" altLang="zh-CN" sz="2000" dirty="0"/>
              <a:t>月。请分别用等速折旧法、年份数求和法和双倍余额递减法计算成新率。</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01700" y="839788"/>
            <a:ext cx="7199313" cy="3743325"/>
          </a:xfrm>
          <a:prstGeom prst="rect">
            <a:avLst/>
          </a:prstGeom>
          <a:noFill/>
          <a:ln w="9525">
            <a:noFill/>
            <a:miter lim="800000"/>
            <a:headEnd/>
            <a:tailEnd/>
          </a:ln>
        </p:spPr>
      </p:pic>
      <p:sp>
        <p:nvSpPr>
          <p:cNvPr id="13315" name="Text Box 3"/>
          <p:cNvSpPr txBox="1">
            <a:spLocks noChangeArrowheads="1"/>
          </p:cNvSpPr>
          <p:nvPr/>
        </p:nvSpPr>
        <p:spPr bwMode="auto">
          <a:xfrm>
            <a:off x="1403350" y="4870450"/>
            <a:ext cx="6264275" cy="820738"/>
          </a:xfrm>
          <a:prstGeom prst="rect">
            <a:avLst/>
          </a:prstGeom>
          <a:noFill/>
          <a:ln w="9525">
            <a:noFill/>
            <a:miter lim="800000"/>
            <a:headEnd/>
            <a:tailEnd/>
          </a:ln>
        </p:spPr>
        <p:txBody>
          <a:bodyPr>
            <a:spAutoFit/>
          </a:bodyPr>
          <a:lstStyle/>
          <a:p>
            <a:r>
              <a:rPr lang="zh-CN" altLang="en-US" sz="1600" b="1">
                <a:latin typeface="宋体" pitchFamily="2" charset="-122"/>
                <a:sym typeface="宋体" pitchFamily="2" charset="-122"/>
              </a:rPr>
              <a:t>□</a:t>
            </a:r>
            <a:r>
              <a:rPr lang="en-US" altLang="zh-CN" sz="1600" b="1">
                <a:latin typeface="宋体" pitchFamily="2" charset="-122"/>
                <a:sym typeface="宋体" pitchFamily="2" charset="-122"/>
              </a:rPr>
              <a:t>——</a:t>
            </a:r>
            <a:r>
              <a:rPr lang="zh-CN" altLang="en-US" sz="1600" b="1">
                <a:latin typeface="宋体" pitchFamily="2" charset="-122"/>
                <a:sym typeface="宋体" pitchFamily="2" charset="-122"/>
              </a:rPr>
              <a:t>代表字母或数字</a:t>
            </a:r>
          </a:p>
          <a:p>
            <a:r>
              <a:rPr lang="zh-CN" altLang="en-US" sz="1600" b="1">
                <a:latin typeface="宋体" pitchFamily="2" charset="-122"/>
                <a:sym typeface="宋体" pitchFamily="2" charset="-122"/>
              </a:rPr>
              <a:t>○</a:t>
            </a:r>
            <a:r>
              <a:rPr lang="en-US" altLang="zh-CN" sz="1600" b="1">
                <a:latin typeface="宋体" pitchFamily="2" charset="-122"/>
                <a:sym typeface="宋体" pitchFamily="2" charset="-122"/>
              </a:rPr>
              <a:t>——</a:t>
            </a:r>
            <a:r>
              <a:rPr lang="zh-CN" altLang="en-US" sz="1600" b="1">
                <a:latin typeface="宋体" pitchFamily="2" charset="-122"/>
                <a:sym typeface="宋体" pitchFamily="2" charset="-122"/>
              </a:rPr>
              <a:t>代表数字</a:t>
            </a:r>
          </a:p>
          <a:p>
            <a:r>
              <a:rPr lang="zh-CN" altLang="en-US" sz="1600" b="1">
                <a:latin typeface="宋体" pitchFamily="2" charset="-122"/>
                <a:sym typeface="宋体" pitchFamily="2" charset="-122"/>
              </a:rPr>
              <a:t>图</a:t>
            </a:r>
            <a:r>
              <a:rPr lang="en-US" altLang="zh-CN" sz="1600" b="1">
                <a:latin typeface="宋体" pitchFamily="2" charset="-122"/>
                <a:sym typeface="宋体" pitchFamily="2" charset="-122"/>
              </a:rPr>
              <a:t>1</a:t>
            </a:r>
            <a:r>
              <a:rPr lang="zh-CN" altLang="en-US" sz="1600" b="1">
                <a:latin typeface="宋体" pitchFamily="2" charset="-122"/>
                <a:sym typeface="宋体" pitchFamily="2" charset="-122"/>
              </a:rPr>
              <a:t>－</a:t>
            </a:r>
            <a:r>
              <a:rPr lang="en-US" altLang="zh-CN" sz="1600" b="1">
                <a:latin typeface="宋体" pitchFamily="2" charset="-122"/>
                <a:sym typeface="宋体" pitchFamily="2" charset="-122"/>
              </a:rPr>
              <a:t>5 </a:t>
            </a:r>
            <a:r>
              <a:rPr lang="zh-CN" altLang="en-US" sz="1600" b="1">
                <a:latin typeface="宋体" pitchFamily="2" charset="-122"/>
                <a:sym typeface="宋体" pitchFamily="2" charset="-122"/>
              </a:rPr>
              <a:t>年产量≥</a:t>
            </a:r>
            <a:r>
              <a:rPr lang="en-US" altLang="zh-CN" sz="1600" b="1">
                <a:latin typeface="宋体" pitchFamily="2" charset="-122"/>
                <a:sym typeface="宋体" pitchFamily="2" charset="-122"/>
              </a:rPr>
              <a:t>500</a:t>
            </a:r>
            <a:r>
              <a:rPr lang="zh-CN" altLang="en-US" sz="1600" b="1">
                <a:latin typeface="宋体" pitchFamily="2" charset="-122"/>
                <a:sym typeface="宋体" pitchFamily="2" charset="-122"/>
              </a:rPr>
              <a:t>辆的车辆制造厂车辆识别代号的含义</a:t>
            </a:r>
            <a:endParaRPr lang="zh-CN" altLang="en-US" sz="1600">
              <a:latin typeface="宋体" pitchFamily="2"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395536" y="692696"/>
            <a:ext cx="7416800" cy="1200329"/>
          </a:xfrm>
          <a:prstGeom prst="rect">
            <a:avLst/>
          </a:prstGeom>
          <a:noFill/>
          <a:ln w="9525">
            <a:noFill/>
            <a:miter lim="800000"/>
            <a:headEnd/>
            <a:tailEnd/>
          </a:ln>
        </p:spPr>
        <p:txBody>
          <a:bodyPr>
            <a:spAutoFit/>
          </a:bodyPr>
          <a:lstStyle/>
          <a:p>
            <a:pPr indent="269875"/>
            <a:r>
              <a:rPr lang="en-US" altLang="zh-CN" sz="1800" b="1" dirty="0">
                <a:latin typeface="宋体" pitchFamily="2" charset="-122"/>
                <a:sym typeface="宋体" pitchFamily="2" charset="-122"/>
              </a:rPr>
              <a:t>5.2.2</a:t>
            </a:r>
            <a:r>
              <a:rPr lang="zh-CN" altLang="en-US" sz="1800" b="1" dirty="0">
                <a:latin typeface="宋体" pitchFamily="2" charset="-122"/>
                <a:sym typeface="宋体" pitchFamily="2" charset="-122"/>
              </a:rPr>
              <a:t>行驶里程法</a:t>
            </a:r>
          </a:p>
          <a:p>
            <a:pPr indent="269875"/>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．计算方法</a:t>
            </a:r>
          </a:p>
          <a:p>
            <a:pPr indent="269875"/>
            <a:r>
              <a:rPr lang="zh-CN" altLang="en-US" sz="1800" b="1" dirty="0">
                <a:latin typeface="宋体" pitchFamily="2" charset="-122"/>
                <a:sym typeface="宋体" pitchFamily="2" charset="-122"/>
              </a:rPr>
              <a:t>行驶里程法是通过确定被评估二手车的尚可行驶里程与规定行驶里程来确定二手车成新率的一种方法。计算公式为：</a:t>
            </a:r>
            <a:endParaRPr lang="zh-CN" altLang="en-US" sz="1800" dirty="0">
              <a:latin typeface="宋体" pitchFamily="2" charset="-122"/>
            </a:endParaRPr>
          </a:p>
        </p:txBody>
      </p:sp>
      <p:pic>
        <p:nvPicPr>
          <p:cNvPr id="108547" name="Picture 3"/>
          <p:cNvPicPr>
            <a:picLocks noChangeAspect="1" noChangeArrowheads="1"/>
          </p:cNvPicPr>
          <p:nvPr/>
        </p:nvPicPr>
        <p:blipFill>
          <a:blip r:embed="rId2" cstate="print">
            <a:clrChange>
              <a:clrFrom>
                <a:srgbClr val="FFFFFF"/>
              </a:clrFrom>
              <a:clrTo>
                <a:srgbClr val="FFFFFF">
                  <a:alpha val="0"/>
                </a:srgbClr>
              </a:clrTo>
            </a:clrChange>
          </a:blip>
          <a:srcRect r="15454"/>
          <a:stretch>
            <a:fillRect/>
          </a:stretch>
        </p:blipFill>
        <p:spPr bwMode="auto">
          <a:xfrm>
            <a:off x="684213" y="2493963"/>
            <a:ext cx="6696099" cy="25923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0957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2000" b="1" dirty="0" smtClean="0">
                <a:latin typeface="宋体" pitchFamily="2" charset="-122"/>
              </a:rPr>
              <a:t>2</a:t>
            </a:r>
            <a:r>
              <a:rPr lang="zh-CN" altLang="en-US" sz="2000" b="1" dirty="0">
                <a:latin typeface="宋体" pitchFamily="2" charset="-122"/>
              </a:rPr>
              <a:t>．规定行驶里程与累计行驶里程</a:t>
            </a: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）规定行驶里程。</a:t>
            </a:r>
          </a:p>
          <a:p>
            <a:pPr>
              <a:lnSpc>
                <a:spcPct val="80000"/>
              </a:lnSpc>
            </a:pPr>
            <a:r>
              <a:rPr lang="zh-CN" altLang="en-US" sz="2000" b="1" dirty="0">
                <a:latin typeface="宋体" pitchFamily="2" charset="-122"/>
              </a:rPr>
              <a:t>	</a:t>
            </a:r>
            <a:r>
              <a:rPr lang="zh-CN" altLang="zh-CN" sz="2000" b="1" dirty="0">
                <a:solidFill>
                  <a:schemeClr val="tx1"/>
                </a:solidFill>
                <a:latin typeface="+mn-lt"/>
                <a:ea typeface="+mn-ea"/>
                <a:cs typeface="+mn-cs"/>
              </a:rPr>
              <a:t>车辆规定行驶里程是指《机动车强制报废标准规定》中建议的该车型的行驶里程。各种类型汽车规定行驶里程应按</a:t>
            </a:r>
            <a:r>
              <a:rPr lang="en-US" altLang="zh-CN" sz="2000" b="1" dirty="0">
                <a:solidFill>
                  <a:schemeClr val="tx1"/>
                </a:solidFill>
                <a:latin typeface="+mn-lt"/>
                <a:ea typeface="+mn-ea"/>
                <a:cs typeface="+mn-cs"/>
              </a:rPr>
              <a:t>2012</a:t>
            </a:r>
            <a:r>
              <a:rPr lang="zh-CN" altLang="zh-CN" sz="2000" b="1" dirty="0">
                <a:solidFill>
                  <a:schemeClr val="tx1"/>
                </a:solidFill>
                <a:latin typeface="+mn-lt"/>
                <a:ea typeface="+mn-ea"/>
                <a:cs typeface="+mn-cs"/>
              </a:rPr>
              <a:t>年出台的《机动车强制报废标准规定》执行。</a:t>
            </a:r>
            <a:endParaRPr lang="zh-CN" altLang="en-US" sz="2000" b="1" dirty="0">
              <a:latin typeface="宋体" pitchFamily="2" charset="-122"/>
            </a:endParaRPr>
          </a:p>
          <a:p>
            <a:pPr>
              <a:lnSpc>
                <a:spcPct val="80000"/>
              </a:lnSpc>
            </a:pPr>
            <a:r>
              <a:rPr lang="zh-CN" altLang="en-US" sz="2000" b="1" dirty="0">
                <a:latin typeface="宋体" pitchFamily="2" charset="-122"/>
              </a:rPr>
              <a:t>	行驶里程更真实地反映了二手车使用强度及使用过程中实际的物理损耗。它反映了二手车使用强度对其成新率的影响，总的行驶里程越大，车辆的实际有形损耗也越大。</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）累计行驶里程。</a:t>
            </a:r>
          </a:p>
          <a:p>
            <a:pPr>
              <a:lnSpc>
                <a:spcPct val="80000"/>
              </a:lnSpc>
            </a:pPr>
            <a:r>
              <a:rPr lang="zh-CN" altLang="en-US" sz="2000" b="1" dirty="0">
                <a:latin typeface="宋体" pitchFamily="2" charset="-122"/>
              </a:rPr>
              <a:t>	二手车累计行驶里程是指被评估二手车从登机注册开始使用到评估基准时所行驶的总里程数。</a:t>
            </a:r>
          </a:p>
          <a:p>
            <a:pPr>
              <a:lnSpc>
                <a:spcPct val="80000"/>
              </a:lnSpc>
            </a:pPr>
            <a:r>
              <a:rPr lang="en-US" altLang="zh-CN" sz="2000" b="1" dirty="0" smtClean="0">
                <a:latin typeface="宋体" pitchFamily="2" charset="-122"/>
              </a:rPr>
              <a:t>3</a:t>
            </a:r>
            <a:r>
              <a:rPr lang="zh-CN" altLang="en-US" sz="2000" b="1" dirty="0">
                <a:latin typeface="宋体" pitchFamily="2" charset="-122"/>
              </a:rPr>
              <a:t>．前提条件</a:t>
            </a:r>
          </a:p>
          <a:p>
            <a:pPr>
              <a:lnSpc>
                <a:spcPct val="80000"/>
              </a:lnSpc>
            </a:pPr>
            <a:r>
              <a:rPr lang="zh-CN" altLang="en-US" sz="2000" b="1" dirty="0">
                <a:latin typeface="宋体" pitchFamily="2" charset="-122"/>
              </a:rPr>
              <a:t>	行驶里程法计算成新率的前提是车辆里程表的记录必须是原始的，不能被人为的更改或更换。 </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ChangeAspect="1" noChangeArrowheads="1"/>
          </p:cNvPicPr>
          <p:nvPr/>
        </p:nvPicPr>
        <p:blipFill>
          <a:blip r:embed="rId2" cstate="print">
            <a:clrChange>
              <a:clrFrom>
                <a:srgbClr val="FFFFFF"/>
              </a:clrFrom>
              <a:clrTo>
                <a:srgbClr val="FFFFFF">
                  <a:alpha val="0"/>
                </a:srgbClr>
              </a:clrTo>
            </a:clrChange>
          </a:blip>
          <a:srcRect r="36464"/>
          <a:stretch>
            <a:fillRect/>
          </a:stretch>
        </p:blipFill>
        <p:spPr bwMode="auto">
          <a:xfrm>
            <a:off x="1043608" y="1988840"/>
            <a:ext cx="4895899" cy="1511300"/>
          </a:xfrm>
          <a:prstGeom prst="rect">
            <a:avLst/>
          </a:prstGeom>
          <a:noFill/>
          <a:ln w="9525">
            <a:noFill/>
            <a:miter lim="800000"/>
            <a:headEnd/>
            <a:tailEnd/>
          </a:ln>
          <a:effectLst/>
        </p:spPr>
      </p:pic>
      <p:pic>
        <p:nvPicPr>
          <p:cNvPr id="11059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3356992"/>
            <a:ext cx="8040687" cy="3095625"/>
          </a:xfrm>
          <a:prstGeom prst="rect">
            <a:avLst/>
          </a:prstGeom>
          <a:noFill/>
          <a:ln w="9525">
            <a:noFill/>
            <a:miter lim="800000"/>
            <a:headEnd/>
            <a:tailEnd/>
          </a:ln>
          <a:effectLst/>
        </p:spPr>
      </p:pic>
      <p:sp>
        <p:nvSpPr>
          <p:cNvPr id="4" name="TextBox 3"/>
          <p:cNvSpPr txBox="1"/>
          <p:nvPr/>
        </p:nvSpPr>
        <p:spPr>
          <a:xfrm>
            <a:off x="467544" y="476672"/>
            <a:ext cx="8280920" cy="1606594"/>
          </a:xfrm>
          <a:prstGeom prst="rect">
            <a:avLst/>
          </a:prstGeom>
          <a:noFill/>
        </p:spPr>
        <p:txBody>
          <a:bodyPr wrap="square" rtlCol="0">
            <a:spAutoFit/>
          </a:bodyPr>
          <a:lstStyle/>
          <a:p>
            <a:pPr>
              <a:lnSpc>
                <a:spcPct val="80000"/>
              </a:lnSpc>
            </a:pPr>
            <a:r>
              <a:rPr lang="en-US" altLang="zh-CN" sz="1800" b="1" dirty="0" smtClean="0">
                <a:latin typeface="宋体" pitchFamily="2" charset="-122"/>
              </a:rPr>
              <a:t>5.2.3</a:t>
            </a:r>
            <a:r>
              <a:rPr lang="zh-CN" altLang="en-US" sz="1800" b="1" dirty="0" smtClean="0">
                <a:latin typeface="宋体" pitchFamily="2" charset="-122"/>
              </a:rPr>
              <a:t>部件鉴定法和整车观测法</a:t>
            </a:r>
          </a:p>
          <a:p>
            <a:pPr>
              <a:lnSpc>
                <a:spcPct val="80000"/>
              </a:lnSpc>
            </a:pPr>
            <a:r>
              <a:rPr lang="en-US" altLang="zh-CN" sz="1800" b="1" dirty="0" smtClean="0">
                <a:latin typeface="宋体" pitchFamily="2" charset="-122"/>
              </a:rPr>
              <a:t>1</a:t>
            </a:r>
            <a:r>
              <a:rPr lang="zh-CN" altLang="en-US" sz="1800" b="1" dirty="0" smtClean="0">
                <a:latin typeface="宋体" pitchFamily="2" charset="-122"/>
              </a:rPr>
              <a:t>．部件鉴定法</a:t>
            </a:r>
          </a:p>
          <a:p>
            <a:pPr>
              <a:lnSpc>
                <a:spcPct val="80000"/>
              </a:lnSpc>
            </a:pPr>
            <a:r>
              <a:rPr lang="zh-CN" altLang="en-US" sz="1800" b="1" dirty="0" smtClean="0">
                <a:latin typeface="宋体" pitchFamily="2" charset="-122"/>
              </a:rPr>
              <a:t>（</a:t>
            </a:r>
            <a:r>
              <a:rPr lang="en-US" altLang="zh-CN" sz="1800" b="1" dirty="0" smtClean="0">
                <a:latin typeface="宋体" pitchFamily="2" charset="-122"/>
              </a:rPr>
              <a:t>1</a:t>
            </a:r>
            <a:r>
              <a:rPr lang="zh-CN" altLang="en-US" sz="1800" b="1" dirty="0" smtClean="0">
                <a:latin typeface="宋体" pitchFamily="2" charset="-122"/>
              </a:rPr>
              <a:t>）计算方法。</a:t>
            </a:r>
          </a:p>
          <a:p>
            <a:pPr>
              <a:lnSpc>
                <a:spcPct val="80000"/>
              </a:lnSpc>
            </a:pPr>
            <a:r>
              <a:rPr lang="zh-CN" altLang="en-US" sz="1800" b="1" dirty="0" smtClean="0">
                <a:latin typeface="宋体" pitchFamily="2" charset="-122"/>
              </a:rPr>
              <a:t>    部件鉴定法（技术鉴定法）是指评估人员在确定二手车各组成部分技术状况的基础上，按其各组成部分对整车的重要性和价值量的大小加权评分，最后累加确定成新率的一种方法。其计算公式为：</a:t>
            </a:r>
          </a:p>
          <a:p>
            <a:endParaRPr lang="zh-CN" altLang="en-U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395536" y="692696"/>
            <a:ext cx="7920038" cy="3477875"/>
          </a:xfrm>
          <a:prstGeom prst="rect">
            <a:avLst/>
          </a:prstGeom>
          <a:noFill/>
          <a:ln w="9525">
            <a:noFill/>
            <a:miter lim="800000"/>
            <a:headEnd/>
            <a:tailEnd/>
          </a:ln>
        </p:spPr>
        <p:txBody>
          <a:bodyPr>
            <a:spAutoFit/>
          </a:bodyPr>
          <a:lstStyle/>
          <a:p>
            <a:r>
              <a:rPr lang="en-US" altLang="zh-CN" sz="2000" b="1" dirty="0" smtClean="0"/>
              <a:t>     </a:t>
            </a:r>
            <a:r>
              <a:rPr lang="zh-CN" altLang="zh-CN" sz="2000" b="1" dirty="0" smtClean="0"/>
              <a:t>（</a:t>
            </a:r>
            <a:r>
              <a:rPr lang="en-US" altLang="zh-CN" sz="2000" b="1" dirty="0"/>
              <a:t>3</a:t>
            </a:r>
            <a:r>
              <a:rPr lang="zh-CN" altLang="zh-CN" sz="2000" b="1" dirty="0"/>
              <a:t>）适用范围。</a:t>
            </a:r>
          </a:p>
          <a:p>
            <a:r>
              <a:rPr lang="en-US" altLang="zh-CN" sz="2000" b="1" dirty="0" smtClean="0"/>
              <a:t>      </a:t>
            </a:r>
            <a:r>
              <a:rPr lang="zh-CN" altLang="zh-CN" sz="2000" b="1" dirty="0" smtClean="0"/>
              <a:t>此</a:t>
            </a:r>
            <a:r>
              <a:rPr lang="zh-CN" altLang="zh-CN" sz="2000" b="1" dirty="0"/>
              <a:t>方法既考虑了车辆实体性损耗也考虑了维修换件可能会增大车辆的价值，可信度高，但计算加权成新率比较费时费力，各部分权重之间关系复杂。此方法多用于价值较高的机动车辆评估。</a:t>
            </a:r>
          </a:p>
          <a:p>
            <a:pPr indent="200025"/>
            <a:endParaRPr lang="en-US" altLang="zh-CN" sz="2000" b="1" dirty="0" smtClean="0">
              <a:latin typeface="宋体" pitchFamily="2" charset="-122"/>
              <a:sym typeface="宋体" pitchFamily="2" charset="-122"/>
            </a:endParaRPr>
          </a:p>
          <a:p>
            <a:pPr indent="200025"/>
            <a:r>
              <a:rPr lang="en-US" altLang="zh-CN" sz="2000" b="1" dirty="0" smtClean="0">
                <a:latin typeface="宋体" pitchFamily="2" charset="-122"/>
                <a:sym typeface="宋体" pitchFamily="2" charset="-122"/>
              </a:rPr>
              <a:t>2</a:t>
            </a:r>
            <a:r>
              <a:rPr lang="zh-CN" altLang="en-US" sz="2000" b="1" dirty="0">
                <a:latin typeface="宋体" pitchFamily="2" charset="-122"/>
                <a:sym typeface="宋体" pitchFamily="2" charset="-122"/>
              </a:rPr>
              <a:t>．整车观测法</a:t>
            </a:r>
          </a:p>
          <a:p>
            <a:pPr indent="200025"/>
            <a:r>
              <a:rPr lang="zh-CN" altLang="en-US" sz="2000" b="1" dirty="0" smtClean="0">
                <a:latin typeface="宋体" pitchFamily="2" charset="-122"/>
                <a:sym typeface="宋体" pitchFamily="2" charset="-122"/>
              </a:rPr>
              <a:t>   整</a:t>
            </a:r>
            <a:r>
              <a:rPr lang="zh-CN" altLang="en-US" sz="2000" b="1" dirty="0">
                <a:latin typeface="宋体" pitchFamily="2" charset="-122"/>
                <a:sym typeface="宋体" pitchFamily="2" charset="-122"/>
              </a:rPr>
              <a:t>车观测法是指评估人员采用人工观察的方法，辅助简单的仪器检测，判定被评估二手车的技术等级以确定成新率的一种方法。整车观测法观察和检测的技术指标主要包括：二手车的现时技术状态、使用年限及行驶里程、大修情况、整车外观和完整性等。</a:t>
            </a:r>
          </a:p>
          <a:p>
            <a:pPr indent="200025"/>
            <a:r>
              <a:rPr lang="en-US" altLang="zh-CN" sz="2000" b="1" dirty="0" smtClean="0">
                <a:latin typeface="宋体" pitchFamily="2" charset="-122"/>
                <a:sym typeface="宋体" pitchFamily="2" charset="-122"/>
              </a:rPr>
              <a:t> </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395536" y="692696"/>
            <a:ext cx="7920038" cy="1446550"/>
          </a:xfrm>
          <a:prstGeom prst="rect">
            <a:avLst/>
          </a:prstGeom>
          <a:noFill/>
          <a:ln w="9525">
            <a:noFill/>
            <a:miter lim="800000"/>
            <a:headEnd/>
            <a:tailEnd/>
          </a:ln>
        </p:spPr>
        <p:txBody>
          <a:bodyPr>
            <a:spAutoFit/>
          </a:bodyPr>
          <a:lstStyle/>
          <a:p>
            <a:pPr indent="200025"/>
            <a:endParaRPr lang="zh-CN" altLang="en-US" sz="1600" b="1" dirty="0">
              <a:latin typeface="宋体" pitchFamily="2" charset="-122"/>
              <a:sym typeface="宋体" pitchFamily="2" charset="-122"/>
            </a:endParaRPr>
          </a:p>
          <a:p>
            <a:pPr indent="200025"/>
            <a:r>
              <a:rPr lang="en-US" altLang="zh-CN" sz="1800" b="1" dirty="0">
                <a:latin typeface="宋体" pitchFamily="2" charset="-122"/>
                <a:sym typeface="宋体" pitchFamily="2" charset="-122"/>
              </a:rPr>
              <a:t>5.2.4</a:t>
            </a:r>
            <a:r>
              <a:rPr lang="zh-CN" altLang="en-US" sz="1800" b="1" dirty="0">
                <a:latin typeface="宋体" pitchFamily="2" charset="-122"/>
                <a:sym typeface="宋体" pitchFamily="2" charset="-122"/>
              </a:rPr>
              <a:t>综合分析法</a:t>
            </a:r>
          </a:p>
          <a:p>
            <a:pPr indent="200025"/>
            <a:r>
              <a:rPr lang="zh-CN" altLang="en-US" sz="1800" b="1" dirty="0">
                <a:latin typeface="宋体" pitchFamily="2" charset="-122"/>
                <a:sym typeface="宋体" pitchFamily="2" charset="-122"/>
              </a:rPr>
              <a:t>   </a:t>
            </a:r>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．计算方法</a:t>
            </a:r>
          </a:p>
          <a:p>
            <a:pPr indent="200025"/>
            <a:r>
              <a:rPr lang="zh-CN" altLang="en-US" sz="1800" b="1" dirty="0">
                <a:latin typeface="宋体" pitchFamily="2" charset="-122"/>
                <a:sym typeface="宋体" pitchFamily="2" charset="-122"/>
              </a:rPr>
              <a:t>综合分析法是以使用年限法为基础，再综合考虑到影响二手车价值的多种因素，以系数调整确定成新率的一种方法，其计算公式为：</a:t>
            </a:r>
            <a:endParaRPr lang="zh-CN" altLang="en-US" sz="1800" dirty="0">
              <a:latin typeface="宋体" pitchFamily="2" charset="-122"/>
            </a:endParaRPr>
          </a:p>
        </p:txBody>
      </p:sp>
      <p:sp>
        <p:nvSpPr>
          <p:cNvPr id="111619" name="Text Box 3"/>
          <p:cNvSpPr txBox="1">
            <a:spLocks noChangeArrowheads="1"/>
          </p:cNvSpPr>
          <p:nvPr/>
        </p:nvSpPr>
        <p:spPr bwMode="auto">
          <a:xfrm>
            <a:off x="611560" y="2564904"/>
            <a:ext cx="6120680" cy="1066800"/>
          </a:xfrm>
          <a:prstGeom prst="rect">
            <a:avLst/>
          </a:prstGeom>
          <a:noFill/>
          <a:ln w="9525">
            <a:noFill/>
            <a:miter lim="800000"/>
            <a:headEnd/>
            <a:tailEnd/>
          </a:ln>
        </p:spPr>
        <p:txBody>
          <a:bodyPr wrap="square">
            <a:spAutoFit/>
          </a:bodyPr>
          <a:lstStyle/>
          <a:p>
            <a:pPr indent="666750" algn="ctr"/>
            <a:r>
              <a:rPr lang="zh-CN" sz="1600" b="1" dirty="0">
                <a:latin typeface="宋体" pitchFamily="2" charset="-122"/>
                <a:sym typeface="宋体" pitchFamily="2" charset="-122"/>
              </a:rPr>
              <a:t>C</a:t>
            </a:r>
            <a:r>
              <a:rPr lang="zh-CN" sz="1600" b="1" baseline="-25000" dirty="0">
                <a:latin typeface="宋体" pitchFamily="2" charset="-122"/>
                <a:sym typeface="宋体" pitchFamily="2" charset="-122"/>
              </a:rPr>
              <a:t>F</a:t>
            </a:r>
            <a:r>
              <a:rPr lang="zh-CN" sz="1600" b="1" dirty="0">
                <a:latin typeface="宋体" pitchFamily="2" charset="-122"/>
                <a:sym typeface="宋体" pitchFamily="2" charset="-122"/>
              </a:rPr>
              <a:t>＝C</a:t>
            </a:r>
            <a:r>
              <a:rPr lang="zh-CN" sz="1600" b="1" baseline="-25000" dirty="0">
                <a:latin typeface="宋体" pitchFamily="2" charset="-122"/>
                <a:sym typeface="宋体" pitchFamily="2" charset="-122"/>
              </a:rPr>
              <a:t>Y</a:t>
            </a:r>
            <a:r>
              <a:rPr lang="zh-CN" sz="1600" b="1" dirty="0">
                <a:latin typeface="宋体" pitchFamily="2" charset="-122"/>
                <a:sym typeface="宋体" pitchFamily="2" charset="-122"/>
              </a:rPr>
              <a:t>×K×100%                     </a:t>
            </a:r>
            <a:r>
              <a:rPr lang="en-US" altLang="zh-CN" sz="1600" b="1" dirty="0" smtClean="0">
                <a:latin typeface="宋体" pitchFamily="2" charset="-122"/>
                <a:sym typeface="宋体" pitchFamily="2" charset="-122"/>
              </a:rPr>
              <a:t> </a:t>
            </a:r>
            <a:r>
              <a:rPr lang="zh-CN" sz="1600" b="1" dirty="0" smtClean="0">
                <a:latin typeface="宋体" pitchFamily="2" charset="-122"/>
                <a:sym typeface="宋体" pitchFamily="2" charset="-122"/>
              </a:rPr>
              <a:t>        </a:t>
            </a:r>
            <a:endParaRPr lang="zh-CN" sz="1600" b="1" dirty="0">
              <a:latin typeface="宋体" pitchFamily="2" charset="-122"/>
              <a:sym typeface="宋体" pitchFamily="2" charset="-122"/>
            </a:endParaRPr>
          </a:p>
          <a:p>
            <a:pPr indent="666750" algn="ctr"/>
            <a:r>
              <a:rPr lang="zh-CN" sz="1600" b="1" dirty="0">
                <a:latin typeface="宋体" pitchFamily="2" charset="-122"/>
                <a:sym typeface="宋体" pitchFamily="2" charset="-122"/>
              </a:rPr>
              <a:t>式中：C</a:t>
            </a:r>
            <a:r>
              <a:rPr lang="zh-CN" sz="1600" b="1" baseline="-25000" dirty="0">
                <a:latin typeface="宋体" pitchFamily="2" charset="-122"/>
                <a:sym typeface="宋体" pitchFamily="2" charset="-122"/>
              </a:rPr>
              <a:t>F</a:t>
            </a:r>
            <a:r>
              <a:rPr lang="zh-CN" sz="1600" b="1" dirty="0">
                <a:latin typeface="宋体" pitchFamily="2" charset="-122"/>
                <a:sym typeface="宋体" pitchFamily="2" charset="-122"/>
              </a:rPr>
              <a:t>——综合成新率；</a:t>
            </a:r>
          </a:p>
          <a:p>
            <a:pPr indent="666750" algn="ctr"/>
            <a:r>
              <a:rPr lang="zh-CN" sz="1600" b="1" dirty="0">
                <a:latin typeface="宋体" pitchFamily="2" charset="-122"/>
                <a:sym typeface="宋体" pitchFamily="2" charset="-122"/>
              </a:rPr>
              <a:t>     C</a:t>
            </a:r>
            <a:r>
              <a:rPr lang="zh-CN" sz="1600" b="1" baseline="-25000" dirty="0">
                <a:latin typeface="宋体" pitchFamily="2" charset="-122"/>
                <a:sym typeface="宋体" pitchFamily="2" charset="-122"/>
              </a:rPr>
              <a:t>Y</a:t>
            </a:r>
            <a:r>
              <a:rPr lang="zh-CN" sz="1600" b="1" dirty="0">
                <a:latin typeface="宋体" pitchFamily="2" charset="-122"/>
                <a:sym typeface="宋体" pitchFamily="2" charset="-122"/>
              </a:rPr>
              <a:t>——使用年限成新率；    </a:t>
            </a:r>
          </a:p>
          <a:p>
            <a:pPr indent="666750" algn="ctr"/>
            <a:r>
              <a:rPr lang="zh-CN" sz="1600" b="1" dirty="0">
                <a:latin typeface="宋体" pitchFamily="2" charset="-122"/>
                <a:sym typeface="宋体" pitchFamily="2" charset="-122"/>
              </a:rPr>
              <a:t>     K——综合调整系数。</a:t>
            </a:r>
            <a:endParaRPr lang="zh-CN" sz="1600" dirty="0">
              <a:latin typeface="宋体" pitchFamily="2" charset="-122"/>
            </a:endParaRPr>
          </a:p>
        </p:txBody>
      </p:sp>
      <p:sp>
        <p:nvSpPr>
          <p:cNvPr id="111620" name="Text Box 4"/>
          <p:cNvSpPr txBox="1">
            <a:spLocks noChangeArrowheads="1"/>
          </p:cNvSpPr>
          <p:nvPr/>
        </p:nvSpPr>
        <p:spPr bwMode="auto">
          <a:xfrm>
            <a:off x="683568" y="3861048"/>
            <a:ext cx="6984776" cy="1200329"/>
          </a:xfrm>
          <a:prstGeom prst="rect">
            <a:avLst/>
          </a:prstGeom>
          <a:noFill/>
          <a:ln w="9525">
            <a:noFill/>
            <a:miter lim="800000"/>
            <a:headEnd/>
            <a:tailEnd/>
          </a:ln>
        </p:spPr>
        <p:txBody>
          <a:bodyPr wrap="square">
            <a:spAutoFit/>
          </a:bodyPr>
          <a:lstStyle/>
          <a:p>
            <a:pPr indent="266700"/>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．综合调整系数  </a:t>
            </a:r>
            <a:endParaRPr lang="en-US" altLang="zh-CN" sz="1800" b="1" dirty="0" smtClean="0">
              <a:latin typeface="宋体" pitchFamily="2" charset="-122"/>
              <a:sym typeface="宋体" pitchFamily="2" charset="-122"/>
            </a:endParaRPr>
          </a:p>
          <a:p>
            <a:pPr indent="266700"/>
            <a:r>
              <a:rPr lang="zh-CN" altLang="zh-CN" sz="1800" b="1" dirty="0"/>
              <a:t>二手车的实际技术状况、维护保养情况、原车制造质量、二手车用途及使用条件是影响二手车成新率的五个主要因素。</a:t>
            </a:r>
            <a:r>
              <a:rPr lang="zh-CN" altLang="en-US" sz="1800" b="1" dirty="0" smtClean="0">
                <a:latin typeface="宋体" pitchFamily="2" charset="-122"/>
                <a:sym typeface="宋体" pitchFamily="2" charset="-122"/>
              </a:rPr>
              <a:t>  </a:t>
            </a:r>
            <a:endParaRPr lang="zh-CN" altLang="en-US" sz="1800" b="1" dirty="0">
              <a:latin typeface="宋体" pitchFamily="2" charset="-122"/>
              <a:sym typeface="宋体" pitchFamily="2" charset="-122"/>
            </a:endParaRPr>
          </a:p>
          <a:p>
            <a:pPr indent="266700"/>
            <a:r>
              <a:rPr lang="zh-CN" altLang="en-US" sz="1800" b="1" dirty="0">
                <a:latin typeface="宋体" pitchFamily="2" charset="-122"/>
                <a:sym typeface="宋体" pitchFamily="2" charset="-122"/>
              </a:rPr>
              <a:t>综合调整系数计算公式为：</a:t>
            </a:r>
            <a:endParaRPr lang="zh-CN" altLang="en-US" sz="1800" b="1" dirty="0">
              <a:latin typeface="宋体" pitchFamily="2" charset="-122"/>
            </a:endParaRPr>
          </a:p>
        </p:txBody>
      </p:sp>
      <p:graphicFrame>
        <p:nvGraphicFramePr>
          <p:cNvPr id="111621" name="Object 5"/>
          <p:cNvGraphicFramePr>
            <a:graphicFrameLocks noChangeAspect="1"/>
          </p:cNvGraphicFramePr>
          <p:nvPr/>
        </p:nvGraphicFramePr>
        <p:xfrm>
          <a:off x="1043608" y="5229200"/>
          <a:ext cx="7338830" cy="437823"/>
        </p:xfrm>
        <a:graphic>
          <a:graphicData uri="http://schemas.openxmlformats.org/presentationml/2006/ole">
            <mc:AlternateContent xmlns:mc="http://schemas.openxmlformats.org/markup-compatibility/2006">
              <mc:Choice xmlns:v="urn:schemas-microsoft-com:vml" Requires="v">
                <p:oleObj spid="_x0000_s493571" name="公式" r:id="rId3" imgW="3835717" imgH="228917" progId="Equation.3">
                  <p:embed/>
                </p:oleObj>
              </mc:Choice>
              <mc:Fallback>
                <p:oleObj name="公式" r:id="rId3" imgW="3835717" imgH="228917"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5229200"/>
                        <a:ext cx="7338830" cy="4378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2"/>
          <p:cNvSpPr txBox="1">
            <a:spLocks noChangeArrowheads="1"/>
          </p:cNvSpPr>
          <p:nvPr/>
        </p:nvSpPr>
        <p:spPr bwMode="auto">
          <a:xfrm>
            <a:off x="971550" y="1485900"/>
            <a:ext cx="5080000" cy="1754326"/>
          </a:xfrm>
          <a:prstGeom prst="rect">
            <a:avLst/>
          </a:prstGeom>
          <a:noFill/>
          <a:ln w="9525">
            <a:noFill/>
            <a:miter lim="800000"/>
            <a:headEnd/>
            <a:tailEnd/>
          </a:ln>
        </p:spPr>
        <p:txBody>
          <a:bodyPr>
            <a:spAutoFit/>
          </a:bodyPr>
          <a:lstStyle/>
          <a:p>
            <a:pPr indent="66675"/>
            <a:r>
              <a:rPr lang="zh-CN" sz="1800" b="1" dirty="0">
                <a:latin typeface="宋体" pitchFamily="2" charset="-122"/>
                <a:sym typeface="宋体" pitchFamily="2" charset="-122"/>
              </a:rPr>
              <a:t>式中：</a:t>
            </a:r>
          </a:p>
          <a:p>
            <a:pPr indent="66675"/>
            <a:r>
              <a:rPr lang="zh-CN" sz="1800" b="1" dirty="0">
                <a:latin typeface="宋体" pitchFamily="2" charset="-122"/>
                <a:sym typeface="宋体" pitchFamily="2" charset="-122"/>
              </a:rPr>
              <a:t>    K</a:t>
            </a:r>
            <a:r>
              <a:rPr lang="zh-CN" sz="1800" b="1" baseline="-25000" dirty="0">
                <a:latin typeface="宋体" pitchFamily="2" charset="-122"/>
                <a:sym typeface="宋体" pitchFamily="2" charset="-122"/>
              </a:rPr>
              <a:t>1</a:t>
            </a:r>
            <a:r>
              <a:rPr lang="zh-CN" sz="1800" b="1" dirty="0">
                <a:latin typeface="宋体" pitchFamily="2" charset="-122"/>
                <a:sym typeface="宋体" pitchFamily="2" charset="-122"/>
              </a:rPr>
              <a:t>——二手车技术状况调整系数；</a:t>
            </a:r>
          </a:p>
          <a:p>
            <a:pPr indent="66675"/>
            <a:r>
              <a:rPr lang="zh-CN" sz="1800" b="1" dirty="0">
                <a:latin typeface="宋体" pitchFamily="2" charset="-122"/>
                <a:sym typeface="宋体" pitchFamily="2" charset="-122"/>
              </a:rPr>
              <a:t>    K</a:t>
            </a:r>
            <a:r>
              <a:rPr lang="zh-CN" sz="1800" b="1" baseline="-25000" dirty="0">
                <a:latin typeface="宋体" pitchFamily="2" charset="-122"/>
                <a:sym typeface="宋体" pitchFamily="2" charset="-122"/>
              </a:rPr>
              <a:t>2</a:t>
            </a:r>
            <a:r>
              <a:rPr lang="zh-CN" sz="1800" b="1" dirty="0">
                <a:latin typeface="宋体" pitchFamily="2" charset="-122"/>
                <a:sym typeface="宋体" pitchFamily="2" charset="-122"/>
              </a:rPr>
              <a:t>——二手车维护保养调整系数；</a:t>
            </a:r>
          </a:p>
          <a:p>
            <a:pPr indent="66675"/>
            <a:r>
              <a:rPr lang="zh-CN" sz="1800" b="1" dirty="0">
                <a:latin typeface="宋体" pitchFamily="2" charset="-122"/>
                <a:sym typeface="宋体" pitchFamily="2" charset="-122"/>
              </a:rPr>
              <a:t>    K</a:t>
            </a:r>
            <a:r>
              <a:rPr lang="zh-CN" sz="1800" b="1" baseline="-25000" dirty="0">
                <a:latin typeface="宋体" pitchFamily="2" charset="-122"/>
                <a:sym typeface="宋体" pitchFamily="2" charset="-122"/>
              </a:rPr>
              <a:t>3</a:t>
            </a:r>
            <a:r>
              <a:rPr lang="zh-CN" sz="1800" b="1" dirty="0">
                <a:latin typeface="宋体" pitchFamily="2" charset="-122"/>
                <a:sym typeface="宋体" pitchFamily="2" charset="-122"/>
              </a:rPr>
              <a:t>——二手车制造质量调整系数；</a:t>
            </a:r>
          </a:p>
          <a:p>
            <a:pPr indent="66675"/>
            <a:r>
              <a:rPr lang="zh-CN" sz="1800" b="1" dirty="0">
                <a:latin typeface="宋体" pitchFamily="2" charset="-122"/>
                <a:sym typeface="宋体" pitchFamily="2" charset="-122"/>
              </a:rPr>
              <a:t>    K</a:t>
            </a:r>
            <a:r>
              <a:rPr lang="zh-CN" sz="1800" b="1" baseline="-25000" dirty="0">
                <a:latin typeface="宋体" pitchFamily="2" charset="-122"/>
                <a:sym typeface="宋体" pitchFamily="2" charset="-122"/>
              </a:rPr>
              <a:t>4</a:t>
            </a:r>
            <a:r>
              <a:rPr lang="zh-CN" sz="1800" b="1" dirty="0">
                <a:latin typeface="宋体" pitchFamily="2" charset="-122"/>
                <a:sym typeface="宋体" pitchFamily="2" charset="-122"/>
              </a:rPr>
              <a:t>——二手车车辆用途调整系数；</a:t>
            </a:r>
          </a:p>
          <a:p>
            <a:pPr indent="66675"/>
            <a:r>
              <a:rPr lang="zh-CN" sz="1800" b="1" dirty="0">
                <a:latin typeface="宋体" pitchFamily="2" charset="-122"/>
                <a:sym typeface="宋体" pitchFamily="2" charset="-122"/>
              </a:rPr>
              <a:t>    K</a:t>
            </a:r>
            <a:r>
              <a:rPr lang="zh-CN" sz="1800" b="1" baseline="-25000" dirty="0">
                <a:latin typeface="宋体" pitchFamily="2" charset="-122"/>
                <a:sym typeface="宋体" pitchFamily="2" charset="-122"/>
              </a:rPr>
              <a:t>5</a:t>
            </a:r>
            <a:r>
              <a:rPr lang="zh-CN" sz="1800" b="1" dirty="0">
                <a:latin typeface="宋体" pitchFamily="2" charset="-122"/>
                <a:sym typeface="宋体" pitchFamily="2" charset="-122"/>
              </a:rPr>
              <a:t>——二手车工作条件调整系数。</a:t>
            </a:r>
            <a:endParaRPr lang="zh-CN" sz="1800" dirty="0">
              <a:latin typeface="宋体" pitchFamily="2" charset="-122"/>
            </a:endParaRPr>
          </a:p>
        </p:txBody>
      </p:sp>
      <p:sp>
        <p:nvSpPr>
          <p:cNvPr id="112643" name="Text Box 3"/>
          <p:cNvSpPr txBox="1">
            <a:spLocks noChangeArrowheads="1"/>
          </p:cNvSpPr>
          <p:nvPr/>
        </p:nvSpPr>
        <p:spPr bwMode="auto">
          <a:xfrm>
            <a:off x="467544" y="3212976"/>
            <a:ext cx="8280920" cy="2862322"/>
          </a:xfrm>
          <a:prstGeom prst="rect">
            <a:avLst/>
          </a:prstGeom>
          <a:noFill/>
          <a:ln w="9525">
            <a:noFill/>
            <a:miter lim="800000"/>
            <a:headEnd/>
            <a:tailEnd/>
          </a:ln>
        </p:spPr>
        <p:txBody>
          <a:bodyPr wrap="square">
            <a:spAutoFit/>
          </a:bodyPr>
          <a:lstStyle/>
          <a:p>
            <a:pPr indent="276225"/>
            <a:r>
              <a:rPr lang="en-US" altLang="zh-CN" sz="1800" b="1" dirty="0">
                <a:latin typeface="宋体" pitchFamily="2" charset="-122"/>
                <a:sym typeface="宋体" pitchFamily="2" charset="-122"/>
              </a:rPr>
              <a:t>3</a:t>
            </a:r>
            <a:r>
              <a:rPr lang="zh-CN" altLang="en-US" sz="1800" b="1" dirty="0">
                <a:latin typeface="宋体" pitchFamily="2" charset="-122"/>
                <a:sym typeface="宋体" pitchFamily="2" charset="-122"/>
              </a:rPr>
              <a:t>．调整系数的选取</a:t>
            </a:r>
          </a:p>
          <a:p>
            <a:pPr indent="276225"/>
            <a:r>
              <a:rPr lang="en-US" altLang="zh-CN" sz="1800" b="1" dirty="0" smtClean="0">
                <a:latin typeface="宋体" pitchFamily="2" charset="-122"/>
                <a:sym typeface="宋体" pitchFamily="2" charset="-122"/>
              </a:rPr>
              <a:t>4</a:t>
            </a:r>
            <a:r>
              <a:rPr lang="zh-CN" altLang="en-US" sz="1800" b="1" dirty="0">
                <a:latin typeface="宋体" pitchFamily="2" charset="-122"/>
                <a:sym typeface="宋体" pitchFamily="2" charset="-122"/>
              </a:rPr>
              <a:t>．适用范围</a:t>
            </a:r>
          </a:p>
          <a:p>
            <a:pPr indent="276225"/>
            <a:r>
              <a:rPr lang="zh-CN" altLang="en-US" sz="1800" b="1" dirty="0">
                <a:latin typeface="宋体" pitchFamily="2" charset="-122"/>
                <a:sym typeface="宋体" pitchFamily="2" charset="-122"/>
              </a:rPr>
              <a:t>较适用于中等价值的二手车评估。目前是最为常用的评估方法之一</a:t>
            </a:r>
            <a:r>
              <a:rPr lang="zh-CN" altLang="en-US" sz="1800" b="1" dirty="0" smtClean="0">
                <a:latin typeface="宋体" pitchFamily="2" charset="-122"/>
                <a:sym typeface="宋体" pitchFamily="2" charset="-122"/>
              </a:rPr>
              <a:t>。</a:t>
            </a:r>
            <a:endParaRPr lang="en-US" altLang="zh-CN" sz="1800" b="1" dirty="0" smtClean="0">
              <a:latin typeface="宋体" pitchFamily="2" charset="-122"/>
              <a:sym typeface="宋体" pitchFamily="2" charset="-122"/>
            </a:endParaRPr>
          </a:p>
          <a:p>
            <a:r>
              <a:rPr lang="en-US" altLang="zh-CN" sz="1800" b="1" dirty="0" smtClean="0"/>
              <a:t>  </a:t>
            </a:r>
          </a:p>
          <a:p>
            <a:r>
              <a:rPr lang="en-US" altLang="zh-CN" sz="1800" b="1" dirty="0"/>
              <a:t> </a:t>
            </a:r>
            <a:r>
              <a:rPr lang="en-US" altLang="zh-CN" sz="1800" b="1" dirty="0" smtClean="0"/>
              <a:t>   5</a:t>
            </a:r>
            <a:r>
              <a:rPr lang="zh-CN" altLang="zh-CN" sz="1800" b="1" dirty="0" smtClean="0"/>
              <a:t>．计算实例</a:t>
            </a:r>
          </a:p>
          <a:p>
            <a:r>
              <a:rPr lang="zh-CN" altLang="zh-CN" sz="1800" dirty="0" smtClean="0"/>
              <a:t>【例</a:t>
            </a:r>
            <a:r>
              <a:rPr lang="en-US" altLang="zh-CN" sz="1800" dirty="0" smtClean="0"/>
              <a:t>5-3</a:t>
            </a:r>
            <a:r>
              <a:rPr lang="zh-CN" altLang="zh-CN" sz="1800" dirty="0" smtClean="0"/>
              <a:t>】李先生</a:t>
            </a:r>
            <a:r>
              <a:rPr lang="en-US" altLang="zh-CN" sz="1800" dirty="0" smtClean="0"/>
              <a:t>2010</a:t>
            </a:r>
            <a:r>
              <a:rPr lang="zh-CN" altLang="zh-CN" sz="1800" dirty="0" smtClean="0"/>
              <a:t>年购置了一辆桑塔纳志俊作为个人使用，于</a:t>
            </a:r>
            <a:r>
              <a:rPr lang="en-US" altLang="zh-CN" sz="1800" dirty="0" smtClean="0"/>
              <a:t>2014</a:t>
            </a:r>
            <a:r>
              <a:rPr lang="zh-CN" altLang="zh-CN" sz="1800" dirty="0" smtClean="0"/>
              <a:t>年</a:t>
            </a:r>
            <a:r>
              <a:rPr lang="en-US" altLang="zh-CN" sz="1800" dirty="0" smtClean="0"/>
              <a:t>2</a:t>
            </a:r>
            <a:r>
              <a:rPr lang="zh-CN" altLang="zh-CN" sz="1800" dirty="0" smtClean="0"/>
              <a:t>月，在某省二手车交易市场交易，评估人员检查发现，该车发动机排量</a:t>
            </a:r>
            <a:r>
              <a:rPr lang="en-US" altLang="zh-CN" sz="1800" dirty="0" smtClean="0"/>
              <a:t>1.8</a:t>
            </a:r>
            <a:r>
              <a:rPr lang="zh-CN" altLang="zh-CN" sz="1800" dirty="0" smtClean="0"/>
              <a:t>升，初次登记为</a:t>
            </a:r>
            <a:r>
              <a:rPr lang="en-US" altLang="zh-CN" sz="1800" dirty="0" smtClean="0"/>
              <a:t>2010</a:t>
            </a:r>
            <a:r>
              <a:rPr lang="zh-CN" altLang="zh-CN" sz="1800" dirty="0" smtClean="0"/>
              <a:t>年</a:t>
            </a:r>
            <a:r>
              <a:rPr lang="en-US" altLang="zh-CN" sz="1800" dirty="0" smtClean="0"/>
              <a:t>8</a:t>
            </a:r>
            <a:r>
              <a:rPr lang="zh-CN" altLang="zh-CN" sz="1800" dirty="0" smtClean="0"/>
              <a:t>月，基本做为个人市内交通使用，累计行驶里程</a:t>
            </a:r>
            <a:r>
              <a:rPr lang="en-US" altLang="zh-CN" sz="1800" dirty="0" smtClean="0"/>
              <a:t>7</a:t>
            </a:r>
            <a:r>
              <a:rPr lang="zh-CN" altLang="zh-CN" sz="1800" dirty="0" smtClean="0"/>
              <a:t>万多公里，维护保养一般，路试车况较好。请用综合分析法，计算成新率。其综合调整系数采用加权平均的方法确定，计算综合评估值。</a:t>
            </a:r>
            <a:endParaRPr lang="zh-CN" altLang="en-US" sz="1800" dirty="0">
              <a:latin typeface="宋体" pitchFamily="2" charset="-122"/>
            </a:endParaRPr>
          </a:p>
        </p:txBody>
      </p:sp>
      <p:sp>
        <p:nvSpPr>
          <p:cNvPr id="112646" name="Text Box 6"/>
          <p:cNvSpPr txBox="1">
            <a:spLocks noChangeArrowheads="1"/>
          </p:cNvSpPr>
          <p:nvPr/>
        </p:nvSpPr>
        <p:spPr bwMode="auto">
          <a:xfrm>
            <a:off x="971550" y="5445125"/>
            <a:ext cx="6769100" cy="338554"/>
          </a:xfrm>
          <a:prstGeom prst="rect">
            <a:avLst/>
          </a:prstGeom>
          <a:noFill/>
          <a:ln w="9525">
            <a:noFill/>
            <a:miter lim="800000"/>
            <a:headEnd/>
            <a:tailEnd/>
          </a:ln>
        </p:spPr>
        <p:txBody>
          <a:bodyPr>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graphicFrame>
        <p:nvGraphicFramePr>
          <p:cNvPr id="463875" name="Object 3"/>
          <p:cNvGraphicFramePr>
            <a:graphicFrameLocks noChangeAspect="1"/>
          </p:cNvGraphicFramePr>
          <p:nvPr/>
        </p:nvGraphicFramePr>
        <p:xfrm>
          <a:off x="1115616" y="836712"/>
          <a:ext cx="7339012" cy="438150"/>
        </p:xfrm>
        <a:graphic>
          <a:graphicData uri="http://schemas.openxmlformats.org/presentationml/2006/ole">
            <mc:AlternateContent xmlns:mc="http://schemas.openxmlformats.org/markup-compatibility/2006">
              <mc:Choice xmlns:v="urn:schemas-microsoft-com:vml" Requires="v">
                <p:oleObj spid="_x0000_s463876" name="公式" r:id="rId3" imgW="3835717" imgH="228917" progId="Equation.3">
                  <p:embed/>
                </p:oleObj>
              </mc:Choice>
              <mc:Fallback>
                <p:oleObj name="公式" r:id="rId3" imgW="3835717" imgH="228917" progId="Equation.3">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836712"/>
                        <a:ext cx="7339012"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2060848"/>
            <a:ext cx="6335712" cy="338138"/>
          </a:xfrm>
          <a:prstGeom prst="rect">
            <a:avLst/>
          </a:prstGeom>
          <a:noFill/>
          <a:ln w="9525">
            <a:noFill/>
            <a:miter lim="800000"/>
            <a:headEnd/>
            <a:tailEnd/>
          </a:ln>
          <a:effectLst/>
        </p:spPr>
      </p:pic>
      <p:sp>
        <p:nvSpPr>
          <p:cNvPr id="113667" name="Text Box 3"/>
          <p:cNvSpPr txBox="1">
            <a:spLocks noChangeArrowheads="1"/>
          </p:cNvSpPr>
          <p:nvPr/>
        </p:nvSpPr>
        <p:spPr bwMode="auto">
          <a:xfrm>
            <a:off x="251520" y="2420888"/>
            <a:ext cx="6913563" cy="579438"/>
          </a:xfrm>
          <a:prstGeom prst="rect">
            <a:avLst/>
          </a:prstGeom>
          <a:noFill/>
          <a:ln w="9525">
            <a:noFill/>
            <a:miter lim="800000"/>
            <a:headEnd/>
            <a:tailEnd/>
          </a:ln>
        </p:spPr>
        <p:txBody>
          <a:bodyPr>
            <a:spAutoFit/>
          </a:bodyPr>
          <a:lstStyle/>
          <a:p>
            <a:pPr indent="266700"/>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．车辆理论成新率</a:t>
            </a:r>
            <a:r>
              <a:rPr lang="en-US" altLang="zh-CN" sz="1600" b="1" dirty="0">
                <a:latin typeface="宋体" pitchFamily="2" charset="-122"/>
                <a:sym typeface="宋体" pitchFamily="2" charset="-122"/>
              </a:rPr>
              <a:t>C</a:t>
            </a:r>
            <a:r>
              <a:rPr lang="en-US" altLang="zh-CN" sz="1600" b="1" baseline="-25000" dirty="0">
                <a:latin typeface="宋体" pitchFamily="2" charset="-122"/>
                <a:sym typeface="宋体" pitchFamily="2" charset="-122"/>
              </a:rPr>
              <a:t>1</a:t>
            </a:r>
            <a:endParaRPr lang="en-US" altLang="zh-CN" sz="1600" b="1" dirty="0">
              <a:latin typeface="宋体" pitchFamily="2" charset="-122"/>
              <a:sym typeface="宋体" pitchFamily="2" charset="-122"/>
            </a:endParaRPr>
          </a:p>
          <a:p>
            <a:pPr indent="266700"/>
            <a:r>
              <a:rPr lang="zh-CN" altLang="en-US" sz="1600" b="1" dirty="0">
                <a:latin typeface="宋体" pitchFamily="2" charset="-122"/>
                <a:sym typeface="宋体" pitchFamily="2" charset="-122"/>
              </a:rPr>
              <a:t>计算公式为：</a:t>
            </a:r>
            <a:endParaRPr lang="zh-CN" altLang="en-US" sz="1600" dirty="0">
              <a:latin typeface="宋体" pitchFamily="2" charset="-122"/>
            </a:endParaRPr>
          </a:p>
        </p:txBody>
      </p:sp>
      <p:graphicFrame>
        <p:nvGraphicFramePr>
          <p:cNvPr id="113668" name="Object 4"/>
          <p:cNvGraphicFramePr>
            <a:graphicFrameLocks noChangeAspect="1"/>
          </p:cNvGraphicFramePr>
          <p:nvPr/>
        </p:nvGraphicFramePr>
        <p:xfrm>
          <a:off x="1331640" y="3140968"/>
          <a:ext cx="2698750" cy="360363"/>
        </p:xfrm>
        <a:graphic>
          <a:graphicData uri="http://schemas.openxmlformats.org/presentationml/2006/ole">
            <mc:AlternateContent xmlns:mc="http://schemas.openxmlformats.org/markup-compatibility/2006">
              <mc:Choice xmlns:v="urn:schemas-microsoft-com:vml" Requires="v">
                <p:oleObj spid="_x0000_s464899" r:id="rId4" imgW="1714817" imgH="228917" progId="Equation.3">
                  <p:embed/>
                </p:oleObj>
              </mc:Choice>
              <mc:Fallback>
                <p:oleObj r:id="rId4" imgW="1714817" imgH="228917"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640" y="3140968"/>
                        <a:ext cx="2698750" cy="360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670" name="Text Box 6"/>
          <p:cNvSpPr txBox="1">
            <a:spLocks noChangeArrowheads="1"/>
          </p:cNvSpPr>
          <p:nvPr/>
        </p:nvSpPr>
        <p:spPr bwMode="auto">
          <a:xfrm>
            <a:off x="323528" y="3573016"/>
            <a:ext cx="8352928" cy="2774950"/>
          </a:xfrm>
          <a:prstGeom prst="rect">
            <a:avLst/>
          </a:prstGeom>
          <a:noFill/>
          <a:ln w="9525">
            <a:noFill/>
            <a:miter lim="800000"/>
            <a:headEnd/>
            <a:tailEnd/>
          </a:ln>
        </p:spPr>
        <p:txBody>
          <a:bodyPr wrap="square">
            <a:spAutoFit/>
          </a:bodyPr>
          <a:lstStyle/>
          <a:p>
            <a:r>
              <a:rPr lang="zh-CN" altLang="en-US" sz="1600" b="1" dirty="0">
                <a:latin typeface="宋体" pitchFamily="2" charset="-122"/>
                <a:sym typeface="宋体" pitchFamily="2" charset="-122"/>
              </a:rPr>
              <a:t>式中：</a:t>
            </a:r>
            <a:r>
              <a:rPr lang="en-US" altLang="zh-CN" sz="1600" b="1" dirty="0">
                <a:latin typeface="宋体" pitchFamily="2" charset="-122"/>
                <a:sym typeface="宋体" pitchFamily="2" charset="-122"/>
              </a:rPr>
              <a:t>C</a:t>
            </a:r>
            <a:r>
              <a:rPr lang="en-US" altLang="zh-CN" sz="1600" b="1" baseline="-25000" dirty="0">
                <a:latin typeface="宋体" pitchFamily="2" charset="-122"/>
                <a:sym typeface="宋体" pitchFamily="2" charset="-122"/>
              </a:rPr>
              <a:t>Y</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使用年限成新率；</a:t>
            </a:r>
          </a:p>
          <a:p>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C</a:t>
            </a:r>
            <a:r>
              <a:rPr lang="en-US" altLang="zh-CN" sz="1600" b="1" baseline="-25000" dirty="0">
                <a:latin typeface="宋体" pitchFamily="2" charset="-122"/>
                <a:sym typeface="宋体" pitchFamily="2" charset="-122"/>
              </a:rPr>
              <a:t>S</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行驶里程成新率。    </a:t>
            </a:r>
          </a:p>
          <a:p>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．车辆现场查勘成新率</a:t>
            </a:r>
            <a:r>
              <a:rPr lang="en-US" altLang="zh-CN" sz="1600" b="1" dirty="0">
                <a:latin typeface="宋体" pitchFamily="2" charset="-122"/>
                <a:sym typeface="宋体" pitchFamily="2" charset="-122"/>
              </a:rPr>
              <a:t>C</a:t>
            </a:r>
            <a:r>
              <a:rPr lang="en-US" altLang="zh-CN" sz="1600" b="1" baseline="-25000" dirty="0">
                <a:latin typeface="宋体" pitchFamily="2" charset="-122"/>
                <a:sym typeface="宋体" pitchFamily="2" charset="-122"/>
              </a:rPr>
              <a:t>2</a:t>
            </a:r>
            <a:endParaRPr lang="en-US" altLang="zh-CN" sz="1600" b="1" dirty="0">
              <a:latin typeface="宋体" pitchFamily="2" charset="-122"/>
              <a:sym typeface="宋体" pitchFamily="2" charset="-122"/>
            </a:endParaRPr>
          </a:p>
          <a:p>
            <a:r>
              <a:rPr lang="zh-CN" altLang="en-US" sz="1600" b="1" dirty="0" smtClean="0">
                <a:latin typeface="宋体" pitchFamily="2" charset="-122"/>
                <a:sym typeface="宋体" pitchFamily="2" charset="-122"/>
              </a:rPr>
              <a:t>    二手车</a:t>
            </a:r>
            <a:r>
              <a:rPr lang="zh-CN" altLang="en-US" sz="1600" b="1" dirty="0">
                <a:latin typeface="宋体" pitchFamily="2" charset="-122"/>
                <a:sym typeface="宋体" pitchFamily="2" charset="-122"/>
              </a:rPr>
              <a:t>现场查勘成新率是一个定性与定量相结合的结果，是由评估人员根据现场查勘情况而确定的一个综合评价值。</a:t>
            </a:r>
          </a:p>
          <a:p>
            <a:r>
              <a:rPr lang="zh-CN" altLang="en-US" sz="1600" b="1" dirty="0">
                <a:latin typeface="宋体" pitchFamily="2" charset="-122"/>
                <a:sym typeface="宋体" pitchFamily="2" charset="-122"/>
              </a:rPr>
              <a:t>二手车技术状况现场查勘的具体步骤是：</a:t>
            </a:r>
          </a:p>
          <a:p>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）发动机工作状况。 </a:t>
            </a:r>
          </a:p>
          <a:p>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）底盘。 </a:t>
            </a:r>
          </a:p>
          <a:p>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）车身。 </a:t>
            </a:r>
          </a:p>
          <a:p>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4</a:t>
            </a:r>
            <a:r>
              <a:rPr lang="zh-CN" altLang="en-US" sz="1600" b="1" dirty="0">
                <a:latin typeface="宋体" pitchFamily="2" charset="-122"/>
                <a:sym typeface="宋体" pitchFamily="2" charset="-122"/>
              </a:rPr>
              <a:t>）电器系统。 </a:t>
            </a:r>
          </a:p>
          <a:p>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5</a:t>
            </a:r>
            <a:r>
              <a:rPr lang="zh-CN" altLang="en-US" sz="1600" b="1" dirty="0">
                <a:latin typeface="宋体" pitchFamily="2" charset="-122"/>
                <a:sym typeface="宋体" pitchFamily="2" charset="-122"/>
              </a:rPr>
              <a:t>）内饰。 </a:t>
            </a:r>
            <a:endParaRPr lang="zh-CN" altLang="en-US" sz="1600" dirty="0">
              <a:latin typeface="宋体" pitchFamily="2" charset="-122"/>
            </a:endParaRPr>
          </a:p>
        </p:txBody>
      </p:sp>
      <p:sp>
        <p:nvSpPr>
          <p:cNvPr id="7" name="TextBox 6"/>
          <p:cNvSpPr txBox="1"/>
          <p:nvPr/>
        </p:nvSpPr>
        <p:spPr>
          <a:xfrm>
            <a:off x="251520" y="476672"/>
            <a:ext cx="8640960" cy="1754326"/>
          </a:xfrm>
          <a:prstGeom prst="rect">
            <a:avLst/>
          </a:prstGeom>
          <a:noFill/>
        </p:spPr>
        <p:txBody>
          <a:bodyPr wrap="square" rtlCol="0">
            <a:spAutoFit/>
          </a:bodyPr>
          <a:lstStyle/>
          <a:p>
            <a:r>
              <a:rPr lang="en-US" altLang="zh-CN" sz="1800" b="1" dirty="0">
                <a:latin typeface="+mn-ea"/>
                <a:ea typeface="+mn-ea"/>
              </a:rPr>
              <a:t>5.2.5  </a:t>
            </a:r>
            <a:r>
              <a:rPr lang="zh-CN" altLang="zh-CN" sz="1800" b="1" dirty="0">
                <a:latin typeface="+mn-ea"/>
                <a:ea typeface="+mn-ea"/>
              </a:rPr>
              <a:t>综合成新率法</a:t>
            </a:r>
          </a:p>
          <a:p>
            <a:r>
              <a:rPr lang="en-US" altLang="zh-CN" sz="1800" b="1" dirty="0">
                <a:latin typeface="+mn-ea"/>
                <a:ea typeface="+mn-ea"/>
              </a:rPr>
              <a:t>1</a:t>
            </a:r>
            <a:r>
              <a:rPr lang="zh-CN" altLang="zh-CN" sz="1800" b="1" dirty="0">
                <a:latin typeface="+mn-ea"/>
                <a:ea typeface="+mn-ea"/>
              </a:rPr>
              <a:t>．计算方法</a:t>
            </a:r>
          </a:p>
          <a:p>
            <a:r>
              <a:rPr lang="en-US" altLang="zh-CN" sz="1800" b="1" dirty="0" smtClean="0">
                <a:latin typeface="+mn-ea"/>
                <a:ea typeface="+mn-ea"/>
              </a:rPr>
              <a:t>     </a:t>
            </a:r>
            <a:r>
              <a:rPr lang="zh-CN" altLang="zh-CN" sz="1800" b="1" dirty="0" smtClean="0">
                <a:latin typeface="+mn-ea"/>
                <a:ea typeface="+mn-ea"/>
              </a:rPr>
              <a:t>综合</a:t>
            </a:r>
            <a:r>
              <a:rPr lang="zh-CN" altLang="zh-CN" sz="1800" b="1" dirty="0">
                <a:latin typeface="+mn-ea"/>
                <a:ea typeface="+mn-ea"/>
              </a:rPr>
              <a:t>成新率是采用定性和定量分析的方法，综合多种单一因素对二手车成新率的计算结果，并分别赋予不同的权重，计算加权平均成新率</a:t>
            </a:r>
            <a:r>
              <a:rPr lang="zh-CN" altLang="zh-CN" sz="1800" b="1" dirty="0" smtClean="0">
                <a:latin typeface="+mn-ea"/>
                <a:ea typeface="+mn-ea"/>
              </a:rPr>
              <a:t>。</a:t>
            </a:r>
            <a:r>
              <a:rPr lang="en-US" altLang="zh-CN" sz="1800" b="1" dirty="0" smtClean="0">
                <a:latin typeface="+mn-ea"/>
                <a:ea typeface="+mn-ea"/>
              </a:rPr>
              <a:t> </a:t>
            </a:r>
            <a:endParaRPr lang="zh-CN" altLang="zh-CN" sz="1800" b="1" dirty="0">
              <a:latin typeface="+mn-ea"/>
              <a:ea typeface="+mn-ea"/>
            </a:endParaRPr>
          </a:p>
          <a:p>
            <a:r>
              <a:rPr lang="en-US" altLang="zh-CN" sz="1800" b="1" dirty="0" smtClean="0">
                <a:latin typeface="+mn-ea"/>
                <a:ea typeface="+mn-ea"/>
              </a:rPr>
              <a:t> </a:t>
            </a:r>
            <a:r>
              <a:rPr lang="zh-CN" altLang="zh-CN" sz="1800" b="1" dirty="0" smtClean="0">
                <a:latin typeface="+mn-ea"/>
                <a:ea typeface="+mn-ea"/>
              </a:rPr>
              <a:t>综合</a:t>
            </a:r>
            <a:r>
              <a:rPr lang="zh-CN" altLang="zh-CN" sz="1800" b="1" dirty="0">
                <a:latin typeface="+mn-ea"/>
                <a:ea typeface="+mn-ea"/>
              </a:rPr>
              <a:t>成新率法的计算公式为：</a:t>
            </a:r>
          </a:p>
          <a:p>
            <a:r>
              <a:rPr lang="en-US" altLang="zh-CN" sz="1800" b="1" dirty="0">
                <a:latin typeface="+mn-ea"/>
                <a:ea typeface="+mn-ea"/>
              </a:rPr>
              <a:t>	</a:t>
            </a:r>
            <a:endParaRPr lang="zh-CN" altLang="en-US" sz="1800" b="1" dirty="0">
              <a:latin typeface="+mn-ea"/>
              <a:ea typeface="+mn-ea"/>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5.3</a:t>
            </a:r>
            <a:r>
              <a:rPr lang="zh-CN" altLang="en-US" sz="2400" b="1" dirty="0">
                <a:latin typeface="宋体" pitchFamily="2" charset="-122"/>
              </a:rPr>
              <a:t>二手车评估方法</a:t>
            </a:r>
          </a:p>
        </p:txBody>
      </p:sp>
      <p:sp>
        <p:nvSpPr>
          <p:cNvPr id="114691" name="Rectangle 3"/>
          <p:cNvSpPr>
            <a:spLocks noGrp="1" noChangeArrowheads="1"/>
          </p:cNvSpPr>
          <p:nvPr>
            <p:ph type="body" idx="1"/>
          </p:nvPr>
        </p:nvSpPr>
        <p:spPr bwMode="auto">
          <a:xfrm>
            <a:off x="179512" y="1124744"/>
            <a:ext cx="8229600" cy="43529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None/>
            </a:pPr>
            <a:r>
              <a:rPr lang="zh-CN" sz="1800" b="1" dirty="0" smtClean="0">
                <a:latin typeface="宋体" pitchFamily="2" charset="-122"/>
              </a:rPr>
              <a:t> </a:t>
            </a:r>
            <a:r>
              <a:rPr lang="zh-CN" sz="1800" b="1" dirty="0">
                <a:latin typeface="宋体" pitchFamily="2" charset="-122"/>
              </a:rPr>
              <a:t>5.3.1重置成本法评估二手车</a:t>
            </a:r>
          </a:p>
          <a:p>
            <a:pPr>
              <a:lnSpc>
                <a:spcPct val="80000"/>
              </a:lnSpc>
            </a:pPr>
            <a:r>
              <a:rPr lang="zh-CN" sz="1800" b="1" dirty="0" smtClean="0">
                <a:latin typeface="宋体" pitchFamily="2" charset="-122"/>
              </a:rPr>
              <a:t> </a:t>
            </a:r>
            <a:r>
              <a:rPr lang="zh-CN" sz="1800" b="1" dirty="0">
                <a:latin typeface="宋体" pitchFamily="2" charset="-122"/>
              </a:rPr>
              <a:t>1．重置成本法的理论依据</a:t>
            </a:r>
          </a:p>
          <a:p>
            <a:pPr>
              <a:lnSpc>
                <a:spcPct val="80000"/>
              </a:lnSpc>
            </a:pPr>
            <a:r>
              <a:rPr lang="zh-CN" sz="1800" b="1" dirty="0">
                <a:latin typeface="宋体" pitchFamily="2" charset="-122"/>
              </a:rPr>
              <a:t>	在市场经济条件下，任何一个理性的购买者在购买某项资产时，所愿意支付的价格，都不会超过与被评估对象具有同等效用的全新资产的最低成本，这就是重置成本法的理论依据。</a:t>
            </a:r>
          </a:p>
          <a:p>
            <a:pPr>
              <a:lnSpc>
                <a:spcPct val="80000"/>
              </a:lnSpc>
            </a:pPr>
            <a:r>
              <a:rPr lang="zh-CN" sz="1800" b="1" dirty="0">
                <a:latin typeface="宋体" pitchFamily="2" charset="-122"/>
              </a:rPr>
              <a:t>	按重新购置车辆所用的材料、技术的不同，可把重置成本分为复原重置成本（简称复原成本）和更新重置成本（简称更新成本）。 </a:t>
            </a:r>
          </a:p>
          <a:p>
            <a:pPr>
              <a:lnSpc>
                <a:spcPct val="80000"/>
              </a:lnSpc>
            </a:pPr>
            <a:r>
              <a:rPr lang="zh-CN" sz="1800" b="1" dirty="0" smtClean="0">
                <a:latin typeface="宋体" pitchFamily="2" charset="-122"/>
              </a:rPr>
              <a:t>2</a:t>
            </a:r>
            <a:r>
              <a:rPr lang="zh-CN" sz="1800" b="1" dirty="0">
                <a:latin typeface="宋体" pitchFamily="2" charset="-122"/>
              </a:rPr>
              <a:t>．车辆的贬值</a:t>
            </a:r>
          </a:p>
          <a:p>
            <a:pPr>
              <a:lnSpc>
                <a:spcPct val="80000"/>
              </a:lnSpc>
            </a:pPr>
            <a:r>
              <a:rPr lang="zh-CN" sz="1800" b="1" dirty="0">
                <a:latin typeface="宋体" pitchFamily="2" charset="-122"/>
              </a:rPr>
              <a:t>	（1）机动车辆的实体性贬值。</a:t>
            </a:r>
          </a:p>
          <a:p>
            <a:pPr>
              <a:lnSpc>
                <a:spcPct val="80000"/>
              </a:lnSpc>
            </a:pPr>
            <a:r>
              <a:rPr lang="zh-CN" sz="1800" b="1" dirty="0">
                <a:latin typeface="宋体" pitchFamily="2" charset="-122"/>
              </a:rPr>
              <a:t>    实体性贬值也叫有形损耗，是指机动车在存放和使用过程中，由于物理和化学原因而导致的车辆实体发生的价值损耗，即由于自然力的作用而发生的损耗。 </a:t>
            </a:r>
          </a:p>
          <a:p>
            <a:pPr>
              <a:lnSpc>
                <a:spcPct val="80000"/>
              </a:lnSpc>
            </a:pPr>
            <a:r>
              <a:rPr lang="zh-CN" sz="1800" b="1" dirty="0">
                <a:latin typeface="宋体" pitchFamily="2" charset="-122"/>
              </a:rPr>
              <a:t>   </a:t>
            </a:r>
            <a:r>
              <a:rPr lang="zh-CN" altLang="en-US" sz="1800" b="1" dirty="0">
                <a:latin typeface="宋体" pitchFamily="2" charset="-122"/>
              </a:rPr>
              <a:t>   </a:t>
            </a:r>
            <a:r>
              <a:rPr lang="zh-CN" sz="1800" b="1" dirty="0">
                <a:latin typeface="宋体" pitchFamily="2" charset="-122"/>
              </a:rPr>
              <a:t>（2）机动车辆的功能性贬值。</a:t>
            </a:r>
          </a:p>
          <a:p>
            <a:pPr>
              <a:lnSpc>
                <a:spcPct val="80000"/>
              </a:lnSpc>
            </a:pPr>
            <a:r>
              <a:rPr lang="zh-CN" sz="1800" b="1" dirty="0">
                <a:latin typeface="宋体" pitchFamily="2" charset="-122"/>
              </a:rPr>
              <a:t>	功能性贬值是由于科学技术的发展而导致的车辆贬值，即无形损耗。这类贬值又可细分为一次性功能贬值和营运性功能贬值。</a:t>
            </a:r>
          </a:p>
          <a:p>
            <a:pPr>
              <a:lnSpc>
                <a:spcPct val="80000"/>
              </a:lnSpc>
            </a:pPr>
            <a:r>
              <a:rPr lang="zh-CN" sz="1800" b="1" dirty="0">
                <a:latin typeface="宋体" pitchFamily="2" charset="-122"/>
              </a:rPr>
              <a:t>	 （3）机动车辆的经济性贬值。</a:t>
            </a:r>
          </a:p>
          <a:p>
            <a:pPr>
              <a:lnSpc>
                <a:spcPct val="80000"/>
              </a:lnSpc>
            </a:pPr>
            <a:r>
              <a:rPr lang="zh-CN" sz="1800" b="1" dirty="0">
                <a:latin typeface="宋体" pitchFamily="2" charset="-122"/>
              </a:rPr>
              <a:t>    经济性贬值是指由于外部经济环境变化所造成的车辆贬值。</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
          <p:cNvSpPr txBox="1">
            <a:spLocks noChangeArrowheads="1"/>
          </p:cNvSpPr>
          <p:nvPr/>
        </p:nvSpPr>
        <p:spPr bwMode="auto">
          <a:xfrm>
            <a:off x="683568" y="836712"/>
            <a:ext cx="7992888" cy="3539430"/>
          </a:xfrm>
          <a:prstGeom prst="rect">
            <a:avLst/>
          </a:prstGeom>
          <a:noFill/>
          <a:ln w="9525">
            <a:noFill/>
            <a:miter lim="800000"/>
            <a:headEnd/>
            <a:tailEnd/>
          </a:ln>
        </p:spPr>
        <p:txBody>
          <a:bodyPr wrap="square">
            <a:spAutoFit/>
          </a:bodyPr>
          <a:lstStyle/>
          <a:p>
            <a:pPr indent="277813"/>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．重置成本法的计算</a:t>
            </a:r>
          </a:p>
          <a:p>
            <a:pPr indent="277813"/>
            <a:r>
              <a:rPr lang="zh-CN" altLang="en-US" sz="1600" b="1" dirty="0">
                <a:latin typeface="宋体" pitchFamily="2" charset="-122"/>
                <a:sym typeface="宋体" pitchFamily="2" charset="-122"/>
              </a:rPr>
              <a:t>重置成本法的基本计算公式可表述为：</a:t>
            </a:r>
          </a:p>
          <a:p>
            <a:pPr indent="277813"/>
            <a:r>
              <a:rPr lang="zh-CN" altLang="en-US" sz="1600" b="1" dirty="0">
                <a:latin typeface="宋体" pitchFamily="2" charset="-122"/>
                <a:sym typeface="宋体" pitchFamily="2" charset="-122"/>
              </a:rPr>
              <a:t>    被评估车辆的评估值＝重置成本</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实体性贬值</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功能性贬值</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经济性贬值</a:t>
            </a:r>
          </a:p>
          <a:p>
            <a:pPr indent="277813"/>
            <a:r>
              <a:rPr lang="zh-CN" altLang="en-US" sz="1600" b="1" dirty="0">
                <a:latin typeface="宋体" pitchFamily="2" charset="-122"/>
                <a:sym typeface="宋体" pitchFamily="2" charset="-122"/>
              </a:rPr>
              <a:t>或  被评估车辆的评估值＝重置成本</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成新率</a:t>
            </a:r>
          </a:p>
          <a:p>
            <a:pPr indent="277813"/>
            <a:r>
              <a:rPr lang="zh-CN" altLang="en-US" sz="1600" b="1" dirty="0">
                <a:latin typeface="宋体" pitchFamily="2" charset="-122"/>
                <a:sym typeface="宋体" pitchFamily="2" charset="-122"/>
              </a:rPr>
              <a:t>重置成本的计算在汽车评估中方法很多，对于二手车评估定价一般采用如下二种方法。</a:t>
            </a:r>
          </a:p>
          <a:p>
            <a:pPr indent="277813"/>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）重置核算法。</a:t>
            </a:r>
          </a:p>
          <a:p>
            <a:pPr indent="277813"/>
            <a:r>
              <a:rPr lang="zh-CN" altLang="en-US" sz="1600" b="1" dirty="0">
                <a:latin typeface="宋体" pitchFamily="2" charset="-122"/>
                <a:sym typeface="宋体" pitchFamily="2" charset="-122"/>
              </a:rPr>
              <a:t>    计算公式为：</a:t>
            </a:r>
          </a:p>
          <a:p>
            <a:pPr indent="277813"/>
            <a:r>
              <a:rPr lang="zh-CN" altLang="en-US" sz="1600" b="1" dirty="0">
                <a:latin typeface="宋体" pitchFamily="2" charset="-122"/>
                <a:sym typeface="宋体" pitchFamily="2" charset="-122"/>
              </a:rPr>
              <a:t>重置成本＝直接成本＋间接成本</a:t>
            </a:r>
          </a:p>
          <a:p>
            <a:pPr indent="277813"/>
            <a:r>
              <a:rPr lang="zh-CN" altLang="en-US" sz="1600" b="1" dirty="0">
                <a:latin typeface="宋体" pitchFamily="2" charset="-122"/>
                <a:sym typeface="宋体" pitchFamily="2" charset="-122"/>
              </a:rPr>
              <a:t>直接成本是指直接可以构成车辆成本的支出部分。具体来说是按现行市价的买价，加上运输费、购置附加费、消费税、人工费等。间接成本是指购置车辆发生的上户费、保险费、专项贷款发生的利息等。</a:t>
            </a:r>
          </a:p>
          <a:p>
            <a:pPr indent="277813"/>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）物价指数法。</a:t>
            </a:r>
          </a:p>
          <a:p>
            <a:pPr indent="277813"/>
            <a:r>
              <a:rPr lang="zh-CN" altLang="en-US" sz="1600" b="1" dirty="0">
                <a:latin typeface="宋体" pitchFamily="2" charset="-122"/>
                <a:sym typeface="宋体" pitchFamily="2" charset="-122"/>
              </a:rPr>
              <a:t>物价指数法也可称为物价指数法或物价指数调整法，是在二手车辆原始成本基础上，通过现时物价指数确定其重置成本。计算公式为： </a:t>
            </a:r>
            <a:endParaRPr lang="zh-CN" altLang="en-US" sz="1600" dirty="0">
              <a:latin typeface="宋体" pitchFamily="2" charset="-122"/>
            </a:endParaRPr>
          </a:p>
        </p:txBody>
      </p:sp>
      <p:sp>
        <p:nvSpPr>
          <p:cNvPr id="115715" name="Text Box 3"/>
          <p:cNvSpPr txBox="1">
            <a:spLocks noChangeArrowheads="1"/>
          </p:cNvSpPr>
          <p:nvPr/>
        </p:nvSpPr>
        <p:spPr bwMode="auto">
          <a:xfrm>
            <a:off x="1403648" y="5013176"/>
            <a:ext cx="3097212" cy="334962"/>
          </a:xfrm>
          <a:prstGeom prst="rect">
            <a:avLst/>
          </a:prstGeom>
          <a:noFill/>
          <a:ln w="9525">
            <a:noFill/>
            <a:miter lim="800000"/>
            <a:headEnd/>
            <a:tailEnd/>
          </a:ln>
        </p:spPr>
        <p:txBody>
          <a:bodyPr>
            <a:spAutoFit/>
          </a:bodyPr>
          <a:lstStyle/>
          <a:p>
            <a:r>
              <a:rPr lang="zh-CN" altLang="en-US" sz="1600" b="1" dirty="0">
                <a:latin typeface="宋体" pitchFamily="2" charset="-122"/>
                <a:sym typeface="宋体" pitchFamily="2" charset="-122"/>
              </a:rPr>
              <a:t>车辆重置成本＝车辆原始成本</a:t>
            </a:r>
            <a:r>
              <a:rPr lang="en-US" altLang="zh-CN" sz="1600" b="1" dirty="0">
                <a:latin typeface="宋体" pitchFamily="2" charset="-122"/>
                <a:sym typeface="宋体" pitchFamily="2" charset="-122"/>
              </a:rPr>
              <a:t>×</a:t>
            </a:r>
            <a:endParaRPr lang="en-US" altLang="zh-CN" sz="1600" dirty="0">
              <a:latin typeface="宋体" pitchFamily="2" charset="-122"/>
            </a:endParaRPr>
          </a:p>
        </p:txBody>
      </p:sp>
      <p:pic>
        <p:nvPicPr>
          <p:cNvPr id="115716" name="Picture 4"/>
          <p:cNvPicPr>
            <a:picLocks noChangeArrowheads="1"/>
          </p:cNvPicPr>
          <p:nvPr/>
        </p:nvPicPr>
        <p:blipFill>
          <a:blip r:embed="rId2" cstate="print"/>
          <a:srcRect/>
          <a:stretch>
            <a:fillRect/>
          </a:stretch>
        </p:blipFill>
        <p:spPr bwMode="auto">
          <a:xfrm>
            <a:off x="4427835" y="4941738"/>
            <a:ext cx="1439863" cy="503238"/>
          </a:xfrm>
          <a:prstGeom prst="rect">
            <a:avLst/>
          </a:prstGeom>
          <a:noFill/>
          <a:ln w="9525">
            <a:noFill/>
            <a:miter lim="800000"/>
            <a:headEnd/>
            <a:tailEnd/>
          </a:ln>
        </p:spPr>
      </p:pic>
      <p:sp>
        <p:nvSpPr>
          <p:cNvPr id="115717" name="Text Box 5"/>
          <p:cNvSpPr txBox="1">
            <a:spLocks noChangeArrowheads="1"/>
          </p:cNvSpPr>
          <p:nvPr/>
        </p:nvSpPr>
        <p:spPr bwMode="auto">
          <a:xfrm>
            <a:off x="971600" y="5661248"/>
            <a:ext cx="7058025" cy="334962"/>
          </a:xfrm>
          <a:prstGeom prst="rect">
            <a:avLst/>
          </a:prstGeom>
          <a:noFill/>
          <a:ln w="9525">
            <a:noFill/>
            <a:miter lim="800000"/>
            <a:headEnd/>
            <a:tailEnd/>
          </a:ln>
        </p:spPr>
        <p:txBody>
          <a:bodyPr>
            <a:spAutoFit/>
          </a:bodyPr>
          <a:lstStyle/>
          <a:p>
            <a:pPr indent="276225"/>
            <a:r>
              <a:rPr lang="zh-CN" sz="1600" b="1" dirty="0">
                <a:latin typeface="宋体" pitchFamily="2" charset="-122"/>
                <a:sym typeface="宋体" pitchFamily="2" charset="-122"/>
              </a:rPr>
              <a:t>或   车辆重置成本：车辆原始成本×（1+物价变动指数）</a:t>
            </a:r>
            <a:endParaRPr lang="zh-CN" sz="1600" dirty="0">
              <a:latin typeface="宋体" pitchFamily="2" charset="-122"/>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620688"/>
            <a:ext cx="8784976" cy="3970318"/>
          </a:xfrm>
          <a:prstGeom prst="rect">
            <a:avLst/>
          </a:prstGeom>
          <a:noFill/>
        </p:spPr>
        <p:txBody>
          <a:bodyPr wrap="square" rtlCol="0">
            <a:spAutoFit/>
          </a:bodyPr>
          <a:lstStyle/>
          <a:p>
            <a:r>
              <a:rPr lang="en-US" altLang="zh-CN" sz="1800" b="1" dirty="0"/>
              <a:t>5</a:t>
            </a:r>
            <a:r>
              <a:rPr lang="zh-CN" altLang="zh-CN" sz="1800" b="1" dirty="0"/>
              <a:t>．评估实例</a:t>
            </a:r>
          </a:p>
          <a:p>
            <a:r>
              <a:rPr lang="zh-CN" altLang="zh-CN" sz="1800" b="1" dirty="0" smtClean="0"/>
              <a:t>【</a:t>
            </a:r>
            <a:r>
              <a:rPr lang="zh-CN" altLang="zh-CN" sz="1800" b="1" dirty="0"/>
              <a:t>例</a:t>
            </a:r>
            <a:r>
              <a:rPr lang="en-US" altLang="zh-CN" sz="1800" b="1" dirty="0"/>
              <a:t>5-4</a:t>
            </a:r>
            <a:r>
              <a:rPr lang="zh-CN" altLang="zh-CN" sz="1800" b="1" dirty="0"/>
              <a:t>】 使用年限法评估二手车。</a:t>
            </a:r>
          </a:p>
          <a:p>
            <a:r>
              <a:rPr lang="en-US" altLang="zh-CN" sz="1800" b="1" dirty="0" smtClean="0"/>
              <a:t>        2010</a:t>
            </a:r>
            <a:r>
              <a:rPr lang="zh-CN" altLang="zh-CN" sz="1800" b="1" dirty="0"/>
              <a:t>年</a:t>
            </a:r>
            <a:r>
              <a:rPr lang="en-US" altLang="zh-CN" sz="1800" b="1" dirty="0"/>
              <a:t>8</a:t>
            </a:r>
            <a:r>
              <a:rPr lang="zh-CN" altLang="zh-CN" sz="1800" b="1" dirty="0"/>
              <a:t>月，王女士购置了一辆爱丽舍轿车，作为上下班代步用。购买价格为</a:t>
            </a:r>
            <a:r>
              <a:rPr lang="en-US" altLang="zh-CN" sz="1800" b="1" dirty="0"/>
              <a:t>97800</a:t>
            </a:r>
            <a:r>
              <a:rPr lang="zh-CN" altLang="zh-CN" sz="1800" b="1" dirty="0"/>
              <a:t>元，初次登记日期是</a:t>
            </a:r>
            <a:r>
              <a:rPr lang="en-US" altLang="zh-CN" sz="1800" b="1" dirty="0"/>
              <a:t>2010</a:t>
            </a:r>
            <a:r>
              <a:rPr lang="zh-CN" altLang="zh-CN" sz="1800" b="1" dirty="0"/>
              <a:t>年</a:t>
            </a:r>
            <a:r>
              <a:rPr lang="en-US" altLang="zh-CN" sz="1800" b="1" dirty="0"/>
              <a:t>9</a:t>
            </a:r>
            <a:r>
              <a:rPr lang="zh-CN" altLang="zh-CN" sz="1800" b="1" dirty="0"/>
              <a:t>月。于</a:t>
            </a:r>
            <a:r>
              <a:rPr lang="en-US" altLang="zh-CN" sz="1800" b="1" dirty="0"/>
              <a:t>2014</a:t>
            </a:r>
            <a:r>
              <a:rPr lang="zh-CN" altLang="zh-CN" sz="1800" b="1" dirty="0"/>
              <a:t>年</a:t>
            </a:r>
            <a:r>
              <a:rPr lang="en-US" altLang="zh-CN" sz="1800" b="1" dirty="0"/>
              <a:t>12</a:t>
            </a:r>
            <a:r>
              <a:rPr lang="zh-CN" altLang="zh-CN" sz="1800" b="1" dirty="0"/>
              <a:t>月进入二手车交易市场估价交易。现场勘查，车身外观较好，发动机运转平稳，无异常响声，制动系统良好。该车行驶里程为</a:t>
            </a:r>
            <a:r>
              <a:rPr lang="en-US" altLang="zh-CN" sz="1800" b="1" dirty="0"/>
              <a:t>10</a:t>
            </a:r>
            <a:r>
              <a:rPr lang="zh-CN" altLang="zh-CN" sz="1800" b="1" dirty="0"/>
              <a:t>万公里，在评估时，该车的现行市场销售价格为</a:t>
            </a:r>
            <a:r>
              <a:rPr lang="en-US" altLang="zh-CN" sz="1800" b="1" dirty="0"/>
              <a:t>79800</a:t>
            </a:r>
            <a:r>
              <a:rPr lang="zh-CN" altLang="zh-CN" sz="1800" b="1" dirty="0"/>
              <a:t>元，其他税费不计，试评估该车的现时市场价值。</a:t>
            </a:r>
          </a:p>
          <a:p>
            <a:r>
              <a:rPr lang="en-US" altLang="zh-CN" sz="1800" b="1" dirty="0" smtClean="0"/>
              <a:t> </a:t>
            </a:r>
            <a:endParaRPr lang="zh-CN" altLang="zh-CN" sz="1800" b="1" dirty="0"/>
          </a:p>
          <a:p>
            <a:r>
              <a:rPr lang="zh-CN" altLang="zh-CN" sz="1800" b="1" dirty="0"/>
              <a:t>【例</a:t>
            </a:r>
            <a:r>
              <a:rPr lang="en-US" altLang="zh-CN" sz="1800" b="1" dirty="0"/>
              <a:t>5-5</a:t>
            </a:r>
            <a:r>
              <a:rPr lang="zh-CN" altLang="zh-CN" sz="1800" b="1" dirty="0"/>
              <a:t>】 综合分析法评估二手车。</a:t>
            </a:r>
          </a:p>
          <a:p>
            <a:r>
              <a:rPr lang="en-US" altLang="zh-CN" sz="1800" b="1" dirty="0" smtClean="0"/>
              <a:t>       </a:t>
            </a:r>
            <a:r>
              <a:rPr lang="zh-CN" altLang="zh-CN" sz="1800" b="1" dirty="0" smtClean="0"/>
              <a:t>刘先生</a:t>
            </a:r>
            <a:r>
              <a:rPr lang="zh-CN" altLang="zh-CN" sz="1800" b="1" dirty="0"/>
              <a:t>于</a:t>
            </a:r>
            <a:r>
              <a:rPr lang="en-US" altLang="zh-CN" sz="1800" b="1" dirty="0"/>
              <a:t>2009</a:t>
            </a:r>
            <a:r>
              <a:rPr lang="zh-CN" altLang="zh-CN" sz="1800" b="1" dirty="0"/>
              <a:t>年</a:t>
            </a:r>
            <a:r>
              <a:rPr lang="en-US" altLang="zh-CN" sz="1800" b="1" dirty="0"/>
              <a:t>3</a:t>
            </a:r>
            <a:r>
              <a:rPr lang="zh-CN" altLang="zh-CN" sz="1800" b="1" dirty="0"/>
              <a:t>月购置一辆国产奥迪</a:t>
            </a:r>
            <a:r>
              <a:rPr lang="en-US" altLang="zh-CN" sz="1800" b="1" dirty="0"/>
              <a:t>2.4</a:t>
            </a:r>
            <a:r>
              <a:rPr lang="zh-CN" altLang="zh-CN" sz="1800" b="1" dirty="0"/>
              <a:t>轿车，作为家庭用车。于</a:t>
            </a:r>
            <a:r>
              <a:rPr lang="en-US" altLang="zh-CN" sz="1800" b="1" dirty="0"/>
              <a:t>2014</a:t>
            </a:r>
            <a:r>
              <a:rPr lang="zh-CN" altLang="zh-CN" sz="1800" b="1" dirty="0"/>
              <a:t>年</a:t>
            </a:r>
            <a:r>
              <a:rPr lang="en-US" altLang="zh-CN" sz="1800" b="1" dirty="0"/>
              <a:t>3</a:t>
            </a:r>
            <a:r>
              <a:rPr lang="zh-CN" altLang="zh-CN" sz="1800" b="1" dirty="0"/>
              <a:t>月到某奥迪专卖店进行二手车置换业务，行驶里程为</a:t>
            </a:r>
            <a:r>
              <a:rPr lang="en-US" altLang="zh-CN" sz="1800" b="1" dirty="0"/>
              <a:t>9.5</a:t>
            </a:r>
            <a:r>
              <a:rPr lang="zh-CN" altLang="zh-CN" sz="1800" b="1" dirty="0"/>
              <a:t>万公里，已知与该车类似的奥迪</a:t>
            </a:r>
            <a:r>
              <a:rPr lang="en-US" altLang="zh-CN" sz="1800" b="1" dirty="0"/>
              <a:t>2.5</a:t>
            </a:r>
            <a:r>
              <a:rPr lang="zh-CN" altLang="zh-CN" sz="1800" b="1" dirty="0"/>
              <a:t>新车市场价格为</a:t>
            </a:r>
            <a:r>
              <a:rPr lang="en-US" altLang="zh-CN" sz="1800" b="1" dirty="0"/>
              <a:t>42.8</a:t>
            </a:r>
            <a:r>
              <a:rPr lang="zh-CN" altLang="zh-CN" sz="1800" b="1" dirty="0"/>
              <a:t>万元。经评估人员现场勘查，技术状况较好，使用维护保养较好，该车主要是在市内行驶。试用重置成本——综合分析法评估该车的价值。</a:t>
            </a:r>
          </a:p>
          <a:p>
            <a:endParaRPr lang="zh-CN" altLang="en-US" sz="1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00113" y="1054100"/>
            <a:ext cx="7488237" cy="3743325"/>
          </a:xfrm>
          <a:prstGeom prst="rect">
            <a:avLst/>
          </a:prstGeom>
          <a:noFill/>
          <a:ln w="9525">
            <a:noFill/>
            <a:miter lim="800000"/>
            <a:headEnd/>
            <a:tailEnd/>
          </a:ln>
        </p:spPr>
      </p:pic>
      <p:sp>
        <p:nvSpPr>
          <p:cNvPr id="14339" name="Text Box 3"/>
          <p:cNvSpPr txBox="1">
            <a:spLocks noChangeArrowheads="1"/>
          </p:cNvSpPr>
          <p:nvPr/>
        </p:nvSpPr>
        <p:spPr bwMode="auto">
          <a:xfrm>
            <a:off x="1403350" y="5086350"/>
            <a:ext cx="6934200" cy="820738"/>
          </a:xfrm>
          <a:prstGeom prst="rect">
            <a:avLst/>
          </a:prstGeom>
          <a:noFill/>
          <a:ln w="9525">
            <a:noFill/>
            <a:miter lim="800000"/>
            <a:headEnd/>
            <a:tailEnd/>
          </a:ln>
        </p:spPr>
        <p:txBody>
          <a:bodyPr>
            <a:spAutoFit/>
          </a:bodyPr>
          <a:lstStyle/>
          <a:p>
            <a:r>
              <a:rPr lang="zh-CN" altLang="en-US" sz="1600" b="1">
                <a:latin typeface="宋体" pitchFamily="2" charset="-122"/>
                <a:sym typeface="宋体" pitchFamily="2" charset="-122"/>
              </a:rPr>
              <a:t>□</a:t>
            </a:r>
            <a:r>
              <a:rPr lang="en-US" altLang="zh-CN" sz="1600" b="1">
                <a:latin typeface="宋体" pitchFamily="2" charset="-122"/>
                <a:sym typeface="宋体" pitchFamily="2" charset="-122"/>
              </a:rPr>
              <a:t>——</a:t>
            </a:r>
            <a:r>
              <a:rPr lang="zh-CN" altLang="en-US" sz="1600" b="1">
                <a:latin typeface="宋体" pitchFamily="2" charset="-122"/>
                <a:sym typeface="宋体" pitchFamily="2" charset="-122"/>
              </a:rPr>
              <a:t>代表字母或数字</a:t>
            </a:r>
          </a:p>
          <a:p>
            <a:r>
              <a:rPr lang="zh-CN" altLang="en-US" sz="1600" b="1">
                <a:latin typeface="宋体" pitchFamily="2" charset="-122"/>
                <a:sym typeface="宋体" pitchFamily="2" charset="-122"/>
              </a:rPr>
              <a:t>○</a:t>
            </a:r>
            <a:r>
              <a:rPr lang="en-US" altLang="zh-CN" sz="1600" b="1">
                <a:latin typeface="宋体" pitchFamily="2" charset="-122"/>
                <a:sym typeface="宋体" pitchFamily="2" charset="-122"/>
              </a:rPr>
              <a:t>——</a:t>
            </a:r>
            <a:r>
              <a:rPr lang="zh-CN" altLang="en-US" sz="1600" b="1">
                <a:latin typeface="宋体" pitchFamily="2" charset="-122"/>
                <a:sym typeface="宋体" pitchFamily="2" charset="-122"/>
              </a:rPr>
              <a:t>代表数字</a:t>
            </a:r>
          </a:p>
          <a:p>
            <a:r>
              <a:rPr lang="zh-CN" altLang="en-US" sz="1600" b="1">
                <a:latin typeface="宋体" pitchFamily="2" charset="-122"/>
                <a:sym typeface="宋体" pitchFamily="2" charset="-122"/>
              </a:rPr>
              <a:t>图</a:t>
            </a:r>
            <a:r>
              <a:rPr lang="en-US" altLang="zh-CN" sz="1600" b="1">
                <a:latin typeface="宋体" pitchFamily="2" charset="-122"/>
                <a:sym typeface="宋体" pitchFamily="2" charset="-122"/>
              </a:rPr>
              <a:t>1</a:t>
            </a:r>
            <a:r>
              <a:rPr lang="zh-CN" altLang="en-US" sz="1600" b="1">
                <a:latin typeface="宋体" pitchFamily="2" charset="-122"/>
                <a:sym typeface="宋体" pitchFamily="2" charset="-122"/>
              </a:rPr>
              <a:t>－</a:t>
            </a:r>
            <a:r>
              <a:rPr lang="en-US" altLang="zh-CN" sz="1600" b="1">
                <a:latin typeface="宋体" pitchFamily="2" charset="-122"/>
                <a:sym typeface="宋体" pitchFamily="2" charset="-122"/>
              </a:rPr>
              <a:t>6 </a:t>
            </a:r>
            <a:r>
              <a:rPr lang="zh-CN" altLang="en-US" sz="1600" b="1">
                <a:latin typeface="宋体" pitchFamily="2" charset="-122"/>
                <a:sym typeface="宋体" pitchFamily="2" charset="-122"/>
              </a:rPr>
              <a:t>年产量</a:t>
            </a:r>
            <a:r>
              <a:rPr lang="en-US" altLang="zh-CN" sz="1600" b="1">
                <a:latin typeface="宋体" pitchFamily="2" charset="-122"/>
                <a:sym typeface="宋体" pitchFamily="2" charset="-122"/>
              </a:rPr>
              <a:t>&lt;500</a:t>
            </a:r>
            <a:r>
              <a:rPr lang="zh-CN" altLang="en-US" sz="1600" b="1">
                <a:latin typeface="宋体" pitchFamily="2" charset="-122"/>
                <a:sym typeface="宋体" pitchFamily="2" charset="-122"/>
              </a:rPr>
              <a:t>辆的车辆制造厂车辆识别代号的含义</a:t>
            </a:r>
            <a:endParaRPr lang="zh-CN" altLang="en-US" sz="1600">
              <a:latin typeface="宋体" pitchFamily="2"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395536" y="620688"/>
            <a:ext cx="8424936" cy="3139321"/>
          </a:xfrm>
          <a:prstGeom prst="rect">
            <a:avLst/>
          </a:prstGeom>
          <a:noFill/>
          <a:ln w="9525">
            <a:noFill/>
            <a:miter lim="800000"/>
            <a:headEnd/>
            <a:tailEnd/>
          </a:ln>
        </p:spPr>
        <p:txBody>
          <a:bodyPr wrap="square">
            <a:spAutoFit/>
          </a:bodyPr>
          <a:lstStyle/>
          <a:p>
            <a:pPr indent="301625"/>
            <a:r>
              <a:rPr lang="en-US" altLang="zh-CN" sz="1800" b="1" dirty="0" smtClean="0">
                <a:latin typeface="宋体" pitchFamily="2" charset="-122"/>
                <a:sym typeface="宋体" pitchFamily="2" charset="-122"/>
              </a:rPr>
              <a:t> </a:t>
            </a:r>
            <a:endParaRPr lang="zh-CN" altLang="en-US" sz="1800" b="1" dirty="0">
              <a:latin typeface="宋体" pitchFamily="2" charset="-122"/>
              <a:sym typeface="宋体" pitchFamily="2" charset="-122"/>
            </a:endParaRPr>
          </a:p>
          <a:p>
            <a:pPr indent="301625"/>
            <a:r>
              <a:rPr lang="en-US" altLang="zh-CN" sz="1800" b="1" dirty="0">
                <a:latin typeface="宋体" pitchFamily="2" charset="-122"/>
                <a:sym typeface="宋体" pitchFamily="2" charset="-122"/>
              </a:rPr>
              <a:t>5.3.2</a:t>
            </a:r>
            <a:r>
              <a:rPr lang="zh-CN" altLang="en-US" sz="1800" b="1" dirty="0">
                <a:latin typeface="宋体" pitchFamily="2" charset="-122"/>
                <a:sym typeface="宋体" pitchFamily="2" charset="-122"/>
              </a:rPr>
              <a:t>收益现值法评估二手车</a:t>
            </a:r>
          </a:p>
          <a:p>
            <a:pPr indent="301625"/>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．收益现值法的原理</a:t>
            </a:r>
          </a:p>
          <a:p>
            <a:pPr indent="301625"/>
            <a:r>
              <a:rPr lang="zh-CN" altLang="en-US" sz="1800" b="1" dirty="0">
                <a:latin typeface="宋体" pitchFamily="2" charset="-122"/>
                <a:sym typeface="宋体" pitchFamily="2" charset="-122"/>
              </a:rPr>
              <a:t>收益现值法是将被评估的车辆在剩余寿命期内预期收益用适用的折现率折现为评估基准日的现值，并以此确定评估价格的一种方法。</a:t>
            </a:r>
          </a:p>
          <a:p>
            <a:pPr indent="301625"/>
            <a:r>
              <a:rPr lang="zh-CN" altLang="en-US" sz="1800" b="1" dirty="0">
                <a:latin typeface="宋体" pitchFamily="2" charset="-122"/>
                <a:sym typeface="宋体" pitchFamily="2" charset="-122"/>
              </a:rPr>
              <a:t>任何一个理性的投资者在决定投资购买二手车时，他所愿意支付的货币金额不会高于评估时求得的该车未来预期收益的折现值。因此，该方法较适用于投资营运的车辆。</a:t>
            </a:r>
          </a:p>
          <a:p>
            <a:pPr indent="301625"/>
            <a:r>
              <a:rPr lang="zh-CN" altLang="en-US" sz="1800" b="1" dirty="0" smtClean="0">
                <a:latin typeface="宋体" pitchFamily="2" charset="-122"/>
                <a:sym typeface="宋体" pitchFamily="2" charset="-122"/>
              </a:rPr>
              <a:t> </a:t>
            </a:r>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．收益现值法的计算</a:t>
            </a:r>
          </a:p>
          <a:p>
            <a:pPr indent="301625"/>
            <a:r>
              <a:rPr lang="zh-CN" altLang="en-US" sz="1800" b="1" dirty="0" smtClean="0">
                <a:latin typeface="宋体" pitchFamily="2" charset="-122"/>
                <a:sym typeface="宋体" pitchFamily="2" charset="-122"/>
              </a:rPr>
              <a:t> </a:t>
            </a:r>
            <a:r>
              <a:rPr lang="zh-CN" altLang="en-US" sz="1800" b="1" dirty="0">
                <a:latin typeface="宋体" pitchFamily="2" charset="-122"/>
                <a:sym typeface="宋体" pitchFamily="2" charset="-122"/>
              </a:rPr>
              <a:t>被评估车辆的评估值等于剩余寿命期内各期的收益现值之和，其基本计算公式为：</a:t>
            </a:r>
            <a:endParaRPr lang="zh-CN" altLang="en-US" sz="1800" dirty="0">
              <a:latin typeface="宋体" pitchFamily="2" charset="-122"/>
            </a:endParaRPr>
          </a:p>
        </p:txBody>
      </p:sp>
      <p:graphicFrame>
        <p:nvGraphicFramePr>
          <p:cNvPr id="116739" name="Object 3"/>
          <p:cNvGraphicFramePr>
            <a:graphicFrameLocks noChangeAspect="1"/>
          </p:cNvGraphicFramePr>
          <p:nvPr/>
        </p:nvGraphicFramePr>
        <p:xfrm>
          <a:off x="1259632" y="3717032"/>
          <a:ext cx="4222750" cy="647700"/>
        </p:xfrm>
        <a:graphic>
          <a:graphicData uri="http://schemas.openxmlformats.org/presentationml/2006/ole">
            <mc:AlternateContent xmlns:mc="http://schemas.openxmlformats.org/markup-compatibility/2006">
              <mc:Choice xmlns:v="urn:schemas-microsoft-com:vml" Requires="v">
                <p:oleObj spid="_x0000_s465923" r:id="rId3" imgW="2894661" imgH="444624" progId="Equation.3">
                  <p:embed/>
                </p:oleObj>
              </mc:Choice>
              <mc:Fallback>
                <p:oleObj r:id="rId3" imgW="2894661" imgH="444624"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3717032"/>
                        <a:ext cx="4222750"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6741"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43608" y="4653136"/>
            <a:ext cx="4175125" cy="13668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592" y="836712"/>
            <a:ext cx="3024188" cy="1152525"/>
          </a:xfrm>
          <a:prstGeom prst="rect">
            <a:avLst/>
          </a:prstGeom>
          <a:noFill/>
          <a:ln w="9525">
            <a:noFill/>
            <a:miter lim="800000"/>
            <a:headEnd/>
            <a:tailEnd/>
          </a:ln>
          <a:effectLst/>
        </p:spPr>
      </p:pic>
      <p:sp>
        <p:nvSpPr>
          <p:cNvPr id="117763" name="Text Box 3"/>
          <p:cNvSpPr txBox="1">
            <a:spLocks noChangeArrowheads="1"/>
          </p:cNvSpPr>
          <p:nvPr/>
        </p:nvSpPr>
        <p:spPr bwMode="auto">
          <a:xfrm>
            <a:off x="539552" y="2204864"/>
            <a:ext cx="8208912" cy="2862322"/>
          </a:xfrm>
          <a:prstGeom prst="rect">
            <a:avLst/>
          </a:prstGeom>
          <a:noFill/>
          <a:ln w="9525">
            <a:noFill/>
            <a:miter lim="800000"/>
            <a:headEnd/>
            <a:tailEnd/>
          </a:ln>
        </p:spPr>
        <p:txBody>
          <a:bodyPr wrap="square">
            <a:spAutoFit/>
          </a:bodyPr>
          <a:lstStyle/>
          <a:p>
            <a:pPr indent="276225"/>
            <a:r>
              <a:rPr lang="zh-CN" sz="1800" b="1" dirty="0">
                <a:latin typeface="宋体" pitchFamily="2" charset="-122"/>
                <a:sym typeface="宋体" pitchFamily="2" charset="-122"/>
              </a:rPr>
              <a:t>4．评估</a:t>
            </a:r>
            <a:r>
              <a:rPr lang="zh-CN" sz="1800" b="1" dirty="0" smtClean="0">
                <a:latin typeface="宋体" pitchFamily="2" charset="-122"/>
                <a:sym typeface="宋体" pitchFamily="2" charset="-122"/>
              </a:rPr>
              <a:t>实例</a:t>
            </a:r>
            <a:endParaRPr lang="en-US" altLang="zh-CN" sz="1800" b="1" dirty="0" smtClean="0">
              <a:latin typeface="宋体" pitchFamily="2" charset="-122"/>
              <a:sym typeface="宋体" pitchFamily="2" charset="-122"/>
            </a:endParaRPr>
          </a:p>
          <a:p>
            <a:pPr indent="276225"/>
            <a:r>
              <a:rPr lang="zh-CN" altLang="zh-CN" sz="1800" dirty="0"/>
              <a:t>【例</a:t>
            </a:r>
            <a:r>
              <a:rPr lang="en-US" altLang="zh-CN" sz="1800" dirty="0"/>
              <a:t>5-6</a:t>
            </a:r>
            <a:r>
              <a:rPr lang="zh-CN" altLang="zh-CN" sz="1800" dirty="0"/>
              <a:t>】 某企业预将一辆</a:t>
            </a:r>
            <a:r>
              <a:rPr lang="en-US" altLang="zh-CN" sz="1800" dirty="0"/>
              <a:t>10</a:t>
            </a:r>
            <a:r>
              <a:rPr lang="zh-CN" altLang="zh-CN" sz="1800" dirty="0"/>
              <a:t>座旅行客车转让，在二手车交易市场，李先生准备将该车用作载客营运。按《汽车报废标准》规定，该车辆剩余年限为</a:t>
            </a:r>
            <a:r>
              <a:rPr lang="en-US" altLang="zh-CN" sz="1800" dirty="0"/>
              <a:t>3</a:t>
            </a:r>
            <a:r>
              <a:rPr lang="zh-CN" altLang="zh-CN" sz="1800" dirty="0"/>
              <a:t>年，适用的折现率为</a:t>
            </a:r>
            <a:r>
              <a:rPr lang="en-US" altLang="zh-CN" sz="1800" dirty="0"/>
              <a:t>8%</a:t>
            </a:r>
            <a:r>
              <a:rPr lang="zh-CN" altLang="zh-CN" sz="1800" dirty="0"/>
              <a:t>，经预测得出</a:t>
            </a:r>
            <a:r>
              <a:rPr lang="en-US" altLang="zh-CN" sz="1800" dirty="0"/>
              <a:t>3</a:t>
            </a:r>
            <a:r>
              <a:rPr lang="zh-CN" altLang="zh-CN" sz="1800" dirty="0"/>
              <a:t>年内各年预期收益的数据分别为</a:t>
            </a:r>
            <a:r>
              <a:rPr lang="en-US" altLang="zh-CN" sz="1800" dirty="0"/>
              <a:t>10000</a:t>
            </a:r>
            <a:r>
              <a:rPr lang="zh-CN" altLang="zh-CN" sz="1800" dirty="0"/>
              <a:t>元、</a:t>
            </a:r>
            <a:r>
              <a:rPr lang="en-US" altLang="zh-CN" sz="1800" dirty="0"/>
              <a:t>8000</a:t>
            </a:r>
            <a:r>
              <a:rPr lang="zh-CN" altLang="zh-CN" sz="1800" dirty="0"/>
              <a:t>元、</a:t>
            </a:r>
            <a:r>
              <a:rPr lang="en-US" altLang="zh-CN" sz="1800" dirty="0"/>
              <a:t>7000</a:t>
            </a:r>
            <a:r>
              <a:rPr lang="zh-CN" altLang="zh-CN" sz="1800" dirty="0"/>
              <a:t>元，试用收益现值法评估该车辆目前的价格。</a:t>
            </a:r>
          </a:p>
          <a:p>
            <a:pPr indent="276225"/>
            <a:endParaRPr lang="zh-CN" sz="1800" b="1" dirty="0">
              <a:latin typeface="宋体" pitchFamily="2" charset="-122"/>
              <a:sym typeface="宋体" pitchFamily="2" charset="-122"/>
            </a:endParaRPr>
          </a:p>
          <a:p>
            <a:pPr indent="276225"/>
            <a:r>
              <a:rPr lang="zh-CN" sz="1800" b="1" dirty="0" smtClean="0">
                <a:latin typeface="宋体" pitchFamily="2" charset="-122"/>
                <a:sym typeface="宋体" pitchFamily="2" charset="-122"/>
              </a:rPr>
              <a:t>  </a:t>
            </a:r>
            <a:r>
              <a:rPr lang="zh-CN" sz="1800" b="1" dirty="0">
                <a:latin typeface="宋体" pitchFamily="2" charset="-122"/>
                <a:sym typeface="宋体" pitchFamily="2" charset="-122"/>
              </a:rPr>
              <a:t>5．收益现值法的优缺点</a:t>
            </a:r>
          </a:p>
          <a:p>
            <a:pPr indent="276225"/>
            <a:r>
              <a:rPr lang="zh-CN" sz="1800" b="1" dirty="0">
                <a:latin typeface="宋体" pitchFamily="2" charset="-122"/>
                <a:sym typeface="宋体" pitchFamily="2" charset="-122"/>
              </a:rPr>
              <a:t>（1）收益现值法的优点。</a:t>
            </a:r>
          </a:p>
          <a:p>
            <a:pPr indent="276225"/>
            <a:r>
              <a:rPr lang="zh-CN" sz="1800" b="1" dirty="0">
                <a:latin typeface="宋体" pitchFamily="2" charset="-122"/>
                <a:sym typeface="宋体" pitchFamily="2" charset="-122"/>
              </a:rPr>
              <a:t>（2）收益现值法的缺点。</a:t>
            </a:r>
          </a:p>
          <a:p>
            <a:pPr indent="276225"/>
            <a:r>
              <a:rPr lang="en-US" altLang="zh-CN" sz="1800" b="1" dirty="0" smtClean="0">
                <a:latin typeface="宋体" pitchFamily="2" charset="-122"/>
                <a:sym typeface="宋体" pitchFamily="2" charset="-122"/>
              </a:rPr>
              <a:t> </a:t>
            </a:r>
            <a:endParaRPr lang="zh-CN" sz="1800" dirty="0">
              <a:latin typeface="宋体" pitchFamily="2" charset="-122"/>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Text Box 3"/>
          <p:cNvSpPr txBox="1">
            <a:spLocks noChangeArrowheads="1"/>
          </p:cNvSpPr>
          <p:nvPr/>
        </p:nvSpPr>
        <p:spPr bwMode="auto">
          <a:xfrm>
            <a:off x="179512" y="764704"/>
            <a:ext cx="8208912" cy="5909310"/>
          </a:xfrm>
          <a:prstGeom prst="rect">
            <a:avLst/>
          </a:prstGeom>
          <a:noFill/>
          <a:ln w="9525">
            <a:noFill/>
            <a:miter lim="800000"/>
            <a:headEnd/>
            <a:tailEnd/>
          </a:ln>
        </p:spPr>
        <p:txBody>
          <a:bodyPr wrap="square">
            <a:spAutoFit/>
          </a:bodyPr>
          <a:lstStyle/>
          <a:p>
            <a:pPr indent="276225"/>
            <a:r>
              <a:rPr lang="zh-CN" sz="1800" b="1" dirty="0" smtClean="0">
                <a:latin typeface="宋体" pitchFamily="2" charset="-122"/>
                <a:sym typeface="宋体" pitchFamily="2" charset="-122"/>
              </a:rPr>
              <a:t>5</a:t>
            </a:r>
            <a:r>
              <a:rPr lang="zh-CN" sz="1800" b="1" dirty="0">
                <a:latin typeface="宋体" pitchFamily="2" charset="-122"/>
                <a:sym typeface="宋体" pitchFamily="2" charset="-122"/>
              </a:rPr>
              <a:t>.3.3现行市价法评估二手车</a:t>
            </a:r>
          </a:p>
          <a:p>
            <a:pPr indent="276225"/>
            <a:r>
              <a:rPr lang="zh-CN" sz="1800" b="1" dirty="0">
                <a:latin typeface="宋体" pitchFamily="2" charset="-122"/>
                <a:sym typeface="宋体" pitchFamily="2" charset="-122"/>
              </a:rPr>
              <a:t>    现行市价法又称市场法、市场价格比较法，是指通过比较被评估车辆与最近售出类似车辆的异同，并将类似车辆的市场价格进行调整，从而确定被评估车辆价值的一种评估方法。</a:t>
            </a:r>
          </a:p>
          <a:p>
            <a:pPr indent="276225"/>
            <a:r>
              <a:rPr lang="zh-CN" sz="1800" b="1" dirty="0">
                <a:latin typeface="宋体" pitchFamily="2" charset="-122"/>
                <a:sym typeface="宋体" pitchFamily="2" charset="-122"/>
              </a:rPr>
              <a:t>1．现行市价法评估应用的前提条件</a:t>
            </a:r>
          </a:p>
          <a:p>
            <a:pPr indent="276225"/>
            <a:r>
              <a:rPr lang="zh-CN" sz="1800" b="1" dirty="0">
                <a:latin typeface="宋体" pitchFamily="2" charset="-122"/>
                <a:sym typeface="宋体" pitchFamily="2" charset="-122"/>
              </a:rPr>
              <a:t>   （1）需要有一个充分发育、活跃的二手车交易市场，即要有二手车交易的公开市场。 </a:t>
            </a:r>
          </a:p>
          <a:p>
            <a:pPr indent="276225"/>
            <a:r>
              <a:rPr lang="en-US" altLang="zh-CN" sz="1800" b="1" dirty="0" smtClean="0">
                <a:latin typeface="宋体" pitchFamily="2" charset="-122"/>
                <a:sym typeface="宋体" pitchFamily="2" charset="-122"/>
              </a:rPr>
              <a:t>   </a:t>
            </a:r>
            <a:r>
              <a:rPr lang="zh-CN" sz="1800" b="1" dirty="0" smtClean="0">
                <a:latin typeface="宋体" pitchFamily="2" charset="-122"/>
                <a:sym typeface="宋体" pitchFamily="2" charset="-122"/>
              </a:rPr>
              <a:t>（</a:t>
            </a:r>
            <a:r>
              <a:rPr lang="zh-CN" sz="1800" b="1" dirty="0">
                <a:latin typeface="宋体" pitchFamily="2" charset="-122"/>
                <a:sym typeface="宋体" pitchFamily="2" charset="-122"/>
              </a:rPr>
              <a:t>2）参照物与被评估车辆有可比较的指标，且技术参数等资料是可收集到的，并且价值影响因素明确，可以量化</a:t>
            </a:r>
            <a:r>
              <a:rPr lang="zh-CN" sz="1800" b="1" dirty="0" smtClean="0">
                <a:latin typeface="宋体" pitchFamily="2" charset="-122"/>
                <a:sym typeface="宋体" pitchFamily="2" charset="-122"/>
              </a:rPr>
              <a:t>。</a:t>
            </a:r>
            <a:endParaRPr lang="en-US" altLang="zh-CN" sz="1800" b="1" dirty="0" smtClean="0">
              <a:latin typeface="宋体" pitchFamily="2" charset="-122"/>
              <a:sym typeface="宋体" pitchFamily="2" charset="-122"/>
            </a:endParaRPr>
          </a:p>
          <a:p>
            <a:pPr indent="276225"/>
            <a:r>
              <a:rPr lang="en-US" altLang="zh-CN" sz="1800" b="1" dirty="0" smtClean="0">
                <a:latin typeface="宋体" pitchFamily="2" charset="-122"/>
                <a:sym typeface="宋体" pitchFamily="2" charset="-122"/>
              </a:rPr>
              <a:t>2</a:t>
            </a:r>
            <a:r>
              <a:rPr lang="zh-CN" altLang="en-US" sz="1800" b="1" dirty="0" smtClean="0">
                <a:latin typeface="宋体" pitchFamily="2" charset="-122"/>
                <a:sym typeface="宋体" pitchFamily="2" charset="-122"/>
              </a:rPr>
              <a:t>．现行市价法评估的步骤</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1</a:t>
            </a:r>
            <a:r>
              <a:rPr lang="zh-CN" altLang="en-US" sz="1800" b="1" dirty="0" smtClean="0">
                <a:latin typeface="宋体" pitchFamily="2" charset="-122"/>
                <a:sym typeface="宋体" pitchFamily="2" charset="-122"/>
              </a:rPr>
              <a:t>）收集被评估车辆资料。 </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2</a:t>
            </a:r>
            <a:r>
              <a:rPr lang="zh-CN" altLang="en-US" sz="1800" b="1" dirty="0" smtClean="0">
                <a:latin typeface="宋体" pitchFamily="2" charset="-122"/>
                <a:sym typeface="宋体" pitchFamily="2" charset="-122"/>
              </a:rPr>
              <a:t>）选定参照对象。 </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3</a:t>
            </a:r>
            <a:r>
              <a:rPr lang="zh-CN" altLang="en-US" sz="1800" b="1" dirty="0" smtClean="0">
                <a:latin typeface="宋体" pitchFamily="2" charset="-122"/>
                <a:sym typeface="宋体" pitchFamily="2" charset="-122"/>
              </a:rPr>
              <a:t>）分析、类比。</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4</a:t>
            </a:r>
            <a:r>
              <a:rPr lang="zh-CN" altLang="en-US" sz="1800" b="1" dirty="0" smtClean="0">
                <a:latin typeface="宋体" pitchFamily="2" charset="-122"/>
                <a:sym typeface="宋体" pitchFamily="2" charset="-122"/>
              </a:rPr>
              <a:t>）计算评估值。</a:t>
            </a:r>
          </a:p>
          <a:p>
            <a:pPr indent="276225"/>
            <a:r>
              <a:rPr lang="en-US" altLang="zh-CN" sz="1800" b="1" dirty="0" smtClean="0">
                <a:latin typeface="宋体" pitchFamily="2" charset="-122"/>
                <a:sym typeface="宋体" pitchFamily="2" charset="-122"/>
              </a:rPr>
              <a:t>3</a:t>
            </a:r>
            <a:r>
              <a:rPr lang="zh-CN" altLang="en-US" sz="1800" b="1" dirty="0" smtClean="0">
                <a:latin typeface="宋体" pitchFamily="2" charset="-122"/>
                <a:sym typeface="宋体" pitchFamily="2" charset="-122"/>
              </a:rPr>
              <a:t>．具体计算方法</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1</a:t>
            </a:r>
            <a:r>
              <a:rPr lang="zh-CN" altLang="en-US" sz="1800" b="1" dirty="0" smtClean="0">
                <a:latin typeface="宋体" pitchFamily="2" charset="-122"/>
                <a:sym typeface="宋体" pitchFamily="2" charset="-122"/>
              </a:rPr>
              <a:t>）直接法。</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2</a:t>
            </a:r>
            <a:r>
              <a:rPr lang="zh-CN" altLang="en-US" sz="1800" b="1" dirty="0" smtClean="0">
                <a:latin typeface="宋体" pitchFamily="2" charset="-122"/>
                <a:sym typeface="宋体" pitchFamily="2" charset="-122"/>
              </a:rPr>
              <a:t>）类比法。</a:t>
            </a:r>
          </a:p>
          <a:p>
            <a:pPr indent="276225"/>
            <a:r>
              <a:rPr lang="en-US" altLang="zh-CN" sz="1800" b="1" dirty="0" smtClean="0">
                <a:latin typeface="宋体" pitchFamily="2" charset="-122"/>
                <a:sym typeface="宋体" pitchFamily="2" charset="-122"/>
              </a:rPr>
              <a:t>4</a:t>
            </a:r>
            <a:r>
              <a:rPr lang="zh-CN" altLang="en-US" sz="1800" b="1" dirty="0" smtClean="0">
                <a:latin typeface="宋体" pitchFamily="2" charset="-122"/>
                <a:sym typeface="宋体" pitchFamily="2" charset="-122"/>
              </a:rPr>
              <a:t>．采用现行市价法的优缺点</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1</a:t>
            </a:r>
            <a:r>
              <a:rPr lang="zh-CN" altLang="en-US" sz="1800" b="1" dirty="0" smtClean="0">
                <a:latin typeface="宋体" pitchFamily="2" charset="-122"/>
                <a:sym typeface="宋体" pitchFamily="2" charset="-122"/>
              </a:rPr>
              <a:t>）现行市价法的优点。</a:t>
            </a:r>
          </a:p>
          <a:p>
            <a:pPr indent="276225"/>
            <a:r>
              <a:rPr lang="zh-CN" altLang="en-US" sz="1800" b="1" dirty="0" smtClean="0">
                <a:latin typeface="宋体" pitchFamily="2" charset="-122"/>
                <a:sym typeface="宋体" pitchFamily="2" charset="-122"/>
              </a:rPr>
              <a:t>  （</a:t>
            </a:r>
            <a:r>
              <a:rPr lang="en-US" altLang="zh-CN" sz="1800" b="1" dirty="0" smtClean="0">
                <a:latin typeface="宋体" pitchFamily="2" charset="-122"/>
                <a:sym typeface="宋体" pitchFamily="2" charset="-122"/>
              </a:rPr>
              <a:t>2</a:t>
            </a:r>
            <a:r>
              <a:rPr lang="zh-CN" altLang="en-US" sz="1800" b="1" dirty="0" smtClean="0">
                <a:latin typeface="宋体" pitchFamily="2" charset="-122"/>
                <a:sym typeface="宋体" pitchFamily="2" charset="-122"/>
              </a:rPr>
              <a:t>）现行市价法的缺点。   </a:t>
            </a:r>
          </a:p>
          <a:p>
            <a:pPr indent="276225"/>
            <a:endParaRPr lang="zh-CN" sz="1800" dirty="0">
              <a:latin typeface="宋体" pitchFamily="2"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539552" y="836712"/>
            <a:ext cx="7561263" cy="3170099"/>
          </a:xfrm>
          <a:prstGeom prst="rect">
            <a:avLst/>
          </a:prstGeom>
          <a:noFill/>
          <a:ln w="9525">
            <a:noFill/>
            <a:miter lim="800000"/>
            <a:headEnd/>
            <a:tailEnd/>
          </a:ln>
        </p:spPr>
        <p:txBody>
          <a:bodyPr>
            <a:spAutoFit/>
          </a:bodyPr>
          <a:lstStyle/>
          <a:p>
            <a:pPr indent="276225"/>
            <a:r>
              <a:rPr lang="en-US" altLang="zh-CN" sz="2000" b="1" dirty="0" smtClean="0">
                <a:latin typeface="宋体" pitchFamily="2" charset="-122"/>
                <a:sym typeface="宋体" pitchFamily="2" charset="-122"/>
              </a:rPr>
              <a:t>5.3.4</a:t>
            </a:r>
            <a:r>
              <a:rPr lang="zh-CN" altLang="en-US" sz="2000" b="1" dirty="0">
                <a:latin typeface="宋体" pitchFamily="2" charset="-122"/>
                <a:sym typeface="宋体" pitchFamily="2" charset="-122"/>
              </a:rPr>
              <a:t>清算价格法评估二手车</a:t>
            </a:r>
          </a:p>
          <a:p>
            <a:pPr indent="276225"/>
            <a:r>
              <a:rPr lang="en-US" altLang="zh-CN" sz="2000" b="1" dirty="0">
                <a:latin typeface="宋体" pitchFamily="2" charset="-122"/>
                <a:sym typeface="宋体" pitchFamily="2" charset="-122"/>
              </a:rPr>
              <a:t>1</a:t>
            </a:r>
            <a:r>
              <a:rPr lang="zh-CN" altLang="en-US" sz="2000" b="1" dirty="0">
                <a:latin typeface="宋体" pitchFamily="2" charset="-122"/>
                <a:sym typeface="宋体" pitchFamily="2" charset="-122"/>
              </a:rPr>
              <a:t>．清算价格法基本原理</a:t>
            </a:r>
          </a:p>
          <a:p>
            <a:pPr indent="276225"/>
            <a:r>
              <a:rPr lang="zh-CN" altLang="en-US" sz="2000" b="1" dirty="0" smtClean="0">
                <a:latin typeface="宋体" pitchFamily="2" charset="-122"/>
                <a:sym typeface="宋体" pitchFamily="2" charset="-122"/>
              </a:rPr>
              <a:t>  清算</a:t>
            </a:r>
            <a:r>
              <a:rPr lang="zh-CN" altLang="en-US" sz="2000" b="1" dirty="0">
                <a:latin typeface="宋体" pitchFamily="2" charset="-122"/>
                <a:sym typeface="宋体" pitchFamily="2" charset="-122"/>
              </a:rPr>
              <a:t>价格法是指以清算价格为标准，对二手车辆进行的价格评估。 </a:t>
            </a:r>
          </a:p>
          <a:p>
            <a:pPr indent="276225"/>
            <a:r>
              <a:rPr lang="zh-CN" altLang="en-US" sz="2000" b="1" dirty="0" smtClean="0">
                <a:latin typeface="宋体" pitchFamily="2" charset="-122"/>
                <a:sym typeface="宋体" pitchFamily="2" charset="-122"/>
              </a:rPr>
              <a:t> </a:t>
            </a:r>
            <a:r>
              <a:rPr lang="en-US" altLang="zh-CN" sz="2000" b="1" dirty="0">
                <a:latin typeface="宋体" pitchFamily="2" charset="-122"/>
                <a:sym typeface="宋体" pitchFamily="2" charset="-122"/>
              </a:rPr>
              <a:t>2</a:t>
            </a:r>
            <a:r>
              <a:rPr lang="zh-CN" altLang="en-US" sz="2000" b="1" dirty="0">
                <a:latin typeface="宋体" pitchFamily="2" charset="-122"/>
                <a:sym typeface="宋体" pitchFamily="2" charset="-122"/>
              </a:rPr>
              <a:t>．清算价格法的前提条件</a:t>
            </a:r>
          </a:p>
          <a:p>
            <a:pPr indent="276225"/>
            <a:r>
              <a:rPr lang="zh-CN" altLang="en-US" sz="2000" b="1" dirty="0">
                <a:latin typeface="宋体" pitchFamily="2" charset="-122"/>
                <a:sym typeface="宋体" pitchFamily="2" charset="-122"/>
              </a:rPr>
              <a:t>  </a:t>
            </a:r>
            <a:r>
              <a:rPr lang="zh-CN" altLang="en-US" sz="2000" b="1" dirty="0" smtClean="0">
                <a:latin typeface="宋体" pitchFamily="2" charset="-122"/>
                <a:sym typeface="宋体" pitchFamily="2" charset="-122"/>
              </a:rPr>
              <a:t> </a:t>
            </a:r>
            <a:r>
              <a:rPr lang="zh-CN" altLang="en-US" sz="2000" b="1" dirty="0">
                <a:latin typeface="宋体" pitchFamily="2" charset="-122"/>
                <a:sym typeface="宋体" pitchFamily="2" charset="-122"/>
              </a:rPr>
              <a:t>企业破产、抵押、停业清理时要售出的车辆适用于清算价格法。</a:t>
            </a:r>
          </a:p>
          <a:p>
            <a:pPr indent="276225"/>
            <a:r>
              <a:rPr lang="zh-CN" altLang="en-US" sz="2000" b="1" dirty="0">
                <a:latin typeface="宋体" pitchFamily="2" charset="-122"/>
                <a:sym typeface="宋体" pitchFamily="2" charset="-122"/>
              </a:rPr>
              <a:t>（</a:t>
            </a:r>
            <a:r>
              <a:rPr lang="en-US" altLang="zh-CN" sz="2000" b="1" dirty="0">
                <a:latin typeface="宋体" pitchFamily="2" charset="-122"/>
                <a:sym typeface="宋体" pitchFamily="2" charset="-122"/>
              </a:rPr>
              <a:t>1</a:t>
            </a:r>
            <a:r>
              <a:rPr lang="zh-CN" altLang="en-US" sz="2000" b="1" dirty="0">
                <a:latin typeface="宋体" pitchFamily="2" charset="-122"/>
                <a:sym typeface="宋体" pitchFamily="2" charset="-122"/>
              </a:rPr>
              <a:t>）企业破产。 </a:t>
            </a:r>
          </a:p>
          <a:p>
            <a:pPr indent="276225"/>
            <a:r>
              <a:rPr lang="zh-CN" altLang="en-US" sz="2000" b="1" dirty="0">
                <a:latin typeface="宋体" pitchFamily="2" charset="-122"/>
                <a:sym typeface="宋体" pitchFamily="2" charset="-122"/>
              </a:rPr>
              <a:t>（</a:t>
            </a:r>
            <a:r>
              <a:rPr lang="en-US" altLang="zh-CN" sz="2000" b="1" dirty="0">
                <a:latin typeface="宋体" pitchFamily="2" charset="-122"/>
                <a:sym typeface="宋体" pitchFamily="2" charset="-122"/>
              </a:rPr>
              <a:t>2</a:t>
            </a:r>
            <a:r>
              <a:rPr lang="zh-CN" altLang="en-US" sz="2000" b="1" dirty="0">
                <a:latin typeface="宋体" pitchFamily="2" charset="-122"/>
                <a:sym typeface="宋体" pitchFamily="2" charset="-122"/>
              </a:rPr>
              <a:t>）抵押。 </a:t>
            </a:r>
          </a:p>
          <a:p>
            <a:pPr indent="276225"/>
            <a:r>
              <a:rPr lang="zh-CN" altLang="en-US" sz="2000" b="1" dirty="0">
                <a:latin typeface="宋体" pitchFamily="2" charset="-122"/>
                <a:sym typeface="宋体" pitchFamily="2" charset="-122"/>
              </a:rPr>
              <a:t>（</a:t>
            </a:r>
            <a:r>
              <a:rPr lang="en-US" altLang="zh-CN" sz="2000" b="1" dirty="0">
                <a:latin typeface="宋体" pitchFamily="2" charset="-122"/>
                <a:sym typeface="宋体" pitchFamily="2" charset="-122"/>
              </a:rPr>
              <a:t>3</a:t>
            </a:r>
            <a:r>
              <a:rPr lang="zh-CN" altLang="en-US" sz="2000" b="1" dirty="0">
                <a:latin typeface="宋体" pitchFamily="2" charset="-122"/>
                <a:sym typeface="宋体" pitchFamily="2" charset="-122"/>
              </a:rPr>
              <a:t>）清理。</a:t>
            </a:r>
            <a:endParaRPr lang="zh-CN" altLang="en-US" sz="2000" dirty="0">
              <a:latin typeface="宋体" pitchFamily="2" charset="-122"/>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764704"/>
            <a:ext cx="8640960" cy="5539978"/>
          </a:xfrm>
          <a:prstGeom prst="rect">
            <a:avLst/>
          </a:prstGeom>
          <a:noFill/>
        </p:spPr>
        <p:txBody>
          <a:bodyPr wrap="square" rtlCol="0">
            <a:spAutoFit/>
          </a:bodyPr>
          <a:lstStyle/>
          <a:p>
            <a:r>
              <a:rPr lang="en-US" altLang="zh-CN" sz="1800" dirty="0"/>
              <a:t>3</a:t>
            </a:r>
            <a:r>
              <a:rPr lang="zh-CN" altLang="zh-CN" sz="1800" dirty="0"/>
              <a:t>．清算价格的评估方法</a:t>
            </a:r>
          </a:p>
          <a:p>
            <a:r>
              <a:rPr lang="zh-CN" altLang="zh-CN" sz="1800" dirty="0"/>
              <a:t>二手车评估清算价格的方法主要有以下三种：</a:t>
            </a:r>
          </a:p>
          <a:p>
            <a:r>
              <a:rPr lang="zh-CN" altLang="zh-CN" sz="1800" dirty="0"/>
              <a:t>（</a:t>
            </a:r>
            <a:r>
              <a:rPr lang="en-US" altLang="zh-CN" sz="1800" dirty="0"/>
              <a:t>1</a:t>
            </a:r>
            <a:r>
              <a:rPr lang="zh-CN" altLang="zh-CN" sz="1800" dirty="0"/>
              <a:t>）现行市价折扣法。现行市价折扣法是指对清理车辆首先在二手车市场上寻找一个相适应的参照物，然后根据快速变现原则估定一个折扣率，并据以确定其清算价格。</a:t>
            </a:r>
          </a:p>
          <a:p>
            <a:r>
              <a:rPr lang="en-US" altLang="zh-CN" sz="1800" dirty="0" smtClean="0"/>
              <a:t>     </a:t>
            </a:r>
            <a:r>
              <a:rPr lang="zh-CN" altLang="zh-CN" sz="1800" dirty="0" smtClean="0"/>
              <a:t>【</a:t>
            </a:r>
            <a:r>
              <a:rPr lang="zh-CN" altLang="zh-CN" sz="1800" dirty="0"/>
              <a:t>例</a:t>
            </a:r>
            <a:r>
              <a:rPr lang="en-US" altLang="zh-CN" sz="1800" dirty="0"/>
              <a:t>5-7</a:t>
            </a:r>
            <a:r>
              <a:rPr lang="zh-CN" altLang="zh-CN" sz="1800" dirty="0"/>
              <a:t>】 一辆旧富康轿车，经调查在二手车市场上成交价为</a:t>
            </a:r>
            <a:r>
              <a:rPr lang="en-US" altLang="zh-CN" sz="1800" dirty="0"/>
              <a:t>4</a:t>
            </a:r>
            <a:r>
              <a:rPr lang="zh-CN" altLang="zh-CN" sz="1800" dirty="0"/>
              <a:t>万，根据销售情况调查，折价</a:t>
            </a:r>
            <a:r>
              <a:rPr lang="en-US" altLang="zh-CN" sz="1800" dirty="0"/>
              <a:t>20%</a:t>
            </a:r>
            <a:r>
              <a:rPr lang="zh-CN" altLang="zh-CN" sz="1800" dirty="0"/>
              <a:t>可以当即出售。则该车辆清算价格为</a:t>
            </a:r>
            <a:r>
              <a:rPr lang="en-US" altLang="zh-CN" sz="1800" dirty="0"/>
              <a:t>4</a:t>
            </a:r>
            <a:r>
              <a:rPr lang="zh-CN" altLang="zh-CN" sz="1800" dirty="0"/>
              <a:t>×</a:t>
            </a:r>
            <a:r>
              <a:rPr lang="en-US" altLang="zh-CN" sz="1800" dirty="0"/>
              <a:t>(1-20%)</a:t>
            </a:r>
            <a:r>
              <a:rPr lang="zh-CN" altLang="zh-CN" sz="1800" dirty="0"/>
              <a:t>＝</a:t>
            </a:r>
            <a:r>
              <a:rPr lang="en-US" altLang="zh-CN" sz="1800" dirty="0"/>
              <a:t>3.2</a:t>
            </a:r>
            <a:r>
              <a:rPr lang="zh-CN" altLang="zh-CN" sz="1800" dirty="0"/>
              <a:t>万元。</a:t>
            </a:r>
          </a:p>
          <a:p>
            <a:endParaRPr lang="en-US" altLang="zh-CN" sz="1800" dirty="0" smtClean="0"/>
          </a:p>
          <a:p>
            <a:r>
              <a:rPr lang="zh-CN" altLang="zh-CN" sz="1800" dirty="0" smtClean="0"/>
              <a:t>（</a:t>
            </a:r>
            <a:r>
              <a:rPr lang="en-US" altLang="zh-CN" sz="1800" dirty="0"/>
              <a:t>2</a:t>
            </a:r>
            <a:r>
              <a:rPr lang="zh-CN" altLang="zh-CN" sz="1800" dirty="0"/>
              <a:t>）模拟拍卖法。模拟拍卖法也称意向询价法，是根据向被评估车辆的潜在购买者询价的办法取得市场信息，最后经评估人员分析确定其清算价格的一种方法。用这种方法确定的清算价格受供需关系影响很大，要充分考虑其影响的程度。</a:t>
            </a:r>
          </a:p>
          <a:p>
            <a:r>
              <a:rPr lang="en-US" altLang="zh-CN" sz="1800" dirty="0" smtClean="0"/>
              <a:t> </a:t>
            </a:r>
          </a:p>
          <a:p>
            <a:r>
              <a:rPr lang="en-US" altLang="zh-CN" sz="1800" dirty="0"/>
              <a:t> </a:t>
            </a:r>
            <a:r>
              <a:rPr lang="en-US" altLang="zh-CN" sz="1800" dirty="0" smtClean="0"/>
              <a:t>    </a:t>
            </a:r>
            <a:r>
              <a:rPr lang="zh-CN" altLang="zh-CN" sz="1800" dirty="0" smtClean="0"/>
              <a:t>【</a:t>
            </a:r>
            <a:r>
              <a:rPr lang="zh-CN" altLang="zh-CN" sz="1800" dirty="0"/>
              <a:t>例</a:t>
            </a:r>
            <a:r>
              <a:rPr lang="en-US" altLang="zh-CN" sz="1800" dirty="0"/>
              <a:t>5-8</a:t>
            </a:r>
            <a:r>
              <a:rPr lang="zh-CN" altLang="zh-CN" sz="1800" dirty="0"/>
              <a:t>】 有大型农用机械一台，拟评估其拍卖清算价格，评估人员经过对</a:t>
            </a:r>
            <a:r>
              <a:rPr lang="en-US" altLang="zh-CN" sz="1800" dirty="0"/>
              <a:t>2</a:t>
            </a:r>
            <a:r>
              <a:rPr lang="zh-CN" altLang="zh-CN" sz="1800" dirty="0"/>
              <a:t>个农场主、</a:t>
            </a:r>
            <a:r>
              <a:rPr lang="en-US" altLang="zh-CN" sz="1800" dirty="0"/>
              <a:t>2</a:t>
            </a:r>
            <a:r>
              <a:rPr lang="zh-CN" altLang="zh-CN" sz="1800" dirty="0"/>
              <a:t>个农机公司经理和</a:t>
            </a:r>
            <a:r>
              <a:rPr lang="en-US" altLang="zh-CN" sz="1800" dirty="0"/>
              <a:t>2</a:t>
            </a:r>
            <a:r>
              <a:rPr lang="zh-CN" altLang="zh-CN" sz="1800" dirty="0"/>
              <a:t>个农机销售员征询相关的车辆信息、技术状况、使用情况等，其评估分别为</a:t>
            </a:r>
            <a:r>
              <a:rPr lang="en-US" altLang="zh-CN" sz="1800" dirty="0"/>
              <a:t>6</a:t>
            </a:r>
            <a:r>
              <a:rPr lang="zh-CN" altLang="zh-CN" sz="1800" dirty="0"/>
              <a:t>万元、</a:t>
            </a:r>
            <a:r>
              <a:rPr lang="en-US" altLang="zh-CN" sz="1800" dirty="0"/>
              <a:t>7.3</a:t>
            </a:r>
            <a:r>
              <a:rPr lang="zh-CN" altLang="zh-CN" sz="1800" dirty="0"/>
              <a:t>万元、</a:t>
            </a:r>
            <a:r>
              <a:rPr lang="en-US" altLang="zh-CN" sz="1800" dirty="0"/>
              <a:t>4.8</a:t>
            </a:r>
            <a:r>
              <a:rPr lang="zh-CN" altLang="zh-CN" sz="1800" dirty="0"/>
              <a:t>万元、</a:t>
            </a:r>
            <a:r>
              <a:rPr lang="en-US" altLang="zh-CN" sz="1800" dirty="0"/>
              <a:t>5</a:t>
            </a:r>
            <a:r>
              <a:rPr lang="zh-CN" altLang="zh-CN" sz="1800" dirty="0"/>
              <a:t>万元、</a:t>
            </a:r>
            <a:r>
              <a:rPr lang="en-US" altLang="zh-CN" sz="1800" dirty="0"/>
              <a:t>6.5</a:t>
            </a:r>
            <a:r>
              <a:rPr lang="zh-CN" altLang="zh-CN" sz="1800" dirty="0"/>
              <a:t>万元和</a:t>
            </a:r>
            <a:r>
              <a:rPr lang="en-US" altLang="zh-CN" sz="1800" dirty="0"/>
              <a:t>7</a:t>
            </a:r>
            <a:r>
              <a:rPr lang="zh-CN" altLang="zh-CN" sz="1800" dirty="0"/>
              <a:t>万元，平均价为</a:t>
            </a:r>
            <a:r>
              <a:rPr lang="en-US" altLang="zh-CN" sz="1800" dirty="0"/>
              <a:t>6.1</a:t>
            </a:r>
            <a:r>
              <a:rPr lang="zh-CN" altLang="zh-CN" sz="1800" dirty="0"/>
              <a:t>万元。评估人员确定清算价格为</a:t>
            </a:r>
            <a:r>
              <a:rPr lang="en-US" altLang="zh-CN" sz="1800" dirty="0"/>
              <a:t>5.8</a:t>
            </a:r>
            <a:r>
              <a:rPr lang="zh-CN" altLang="zh-CN" sz="1800" dirty="0"/>
              <a:t>万元。</a:t>
            </a:r>
          </a:p>
          <a:p>
            <a:endParaRPr lang="en-US" altLang="zh-CN" sz="1800" dirty="0" smtClean="0"/>
          </a:p>
          <a:p>
            <a:r>
              <a:rPr lang="zh-CN" altLang="zh-CN" sz="1800" dirty="0" smtClean="0"/>
              <a:t>（</a:t>
            </a:r>
            <a:r>
              <a:rPr lang="en-US" altLang="zh-CN" sz="1800" dirty="0"/>
              <a:t>3</a:t>
            </a:r>
            <a:r>
              <a:rPr lang="zh-CN" altLang="zh-CN" sz="1800" dirty="0"/>
              <a:t>）竞价法。竞价法是由法院按照法定程序（破产清算）或由卖方根据评估结果提出一个拍卖的底价，在公开市场上由买方竞争出价，谁出的价格高就卖给谁。</a:t>
            </a:r>
          </a:p>
          <a:p>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539552" y="620688"/>
            <a:ext cx="7345363" cy="2585323"/>
          </a:xfrm>
          <a:prstGeom prst="rect">
            <a:avLst/>
          </a:prstGeom>
          <a:noFill/>
          <a:ln w="9525">
            <a:noFill/>
            <a:miter lim="800000"/>
            <a:headEnd/>
            <a:tailEnd/>
          </a:ln>
        </p:spPr>
        <p:txBody>
          <a:bodyPr>
            <a:spAutoFit/>
          </a:bodyPr>
          <a:lstStyle/>
          <a:p>
            <a:pPr indent="276225"/>
            <a:r>
              <a:rPr lang="en-US" altLang="zh-CN" sz="1800" b="1" dirty="0" smtClean="0">
                <a:latin typeface="宋体" pitchFamily="2" charset="-122"/>
                <a:sym typeface="宋体" pitchFamily="2" charset="-122"/>
              </a:rPr>
              <a:t>5.3.5</a:t>
            </a:r>
            <a:r>
              <a:rPr lang="zh-CN" altLang="en-US" sz="1800" b="1" dirty="0">
                <a:latin typeface="宋体" pitchFamily="2" charset="-122"/>
                <a:sym typeface="宋体" pitchFamily="2" charset="-122"/>
              </a:rPr>
              <a:t>折旧法评估二手车</a:t>
            </a:r>
          </a:p>
          <a:p>
            <a:pPr indent="276225"/>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．折旧法评估的基本原理</a:t>
            </a:r>
          </a:p>
          <a:p>
            <a:pPr indent="276225"/>
            <a:r>
              <a:rPr lang="zh-CN" altLang="en-US" sz="1800" b="1" dirty="0">
                <a:latin typeface="宋体" pitchFamily="2" charset="-122"/>
                <a:sym typeface="宋体" pitchFamily="2" charset="-122"/>
              </a:rPr>
              <a:t>所谓机动车的折旧是指机动车随着时间的推移或在使用过程中，由于损耗而转移到产品中去的那部分价值。 </a:t>
            </a:r>
          </a:p>
          <a:p>
            <a:pPr indent="276225"/>
            <a:r>
              <a:rPr lang="zh-CN" altLang="en-US" sz="1800" b="1" dirty="0">
                <a:latin typeface="宋体" pitchFamily="2" charset="-122"/>
                <a:sym typeface="宋体" pitchFamily="2" charset="-122"/>
              </a:rPr>
              <a:t>计算公式为：</a:t>
            </a:r>
          </a:p>
          <a:p>
            <a:pPr indent="276225"/>
            <a:r>
              <a:rPr lang="zh-CN" altLang="en-US" sz="1800" b="1" dirty="0">
                <a:latin typeface="宋体" pitchFamily="2" charset="-122"/>
                <a:sym typeface="宋体" pitchFamily="2" charset="-122"/>
              </a:rPr>
              <a:t>被评估二手车的评估值＝重置成本全价－累计折旧额－维修费用</a:t>
            </a:r>
          </a:p>
          <a:p>
            <a:pPr indent="276225"/>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．折旧法评估的基本方法</a:t>
            </a:r>
          </a:p>
          <a:p>
            <a:pPr indent="276225"/>
            <a:r>
              <a:rPr lang="zh-CN" altLang="en-US" sz="1800" b="1" dirty="0">
                <a:latin typeface="宋体" pitchFamily="2" charset="-122"/>
                <a:sym typeface="宋体" pitchFamily="2" charset="-122"/>
              </a:rPr>
              <a:t>（</a:t>
            </a:r>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）评估模型。</a:t>
            </a:r>
          </a:p>
          <a:p>
            <a:pPr indent="276225"/>
            <a:r>
              <a:rPr lang="zh-CN" altLang="en-US" sz="1800" b="1" dirty="0">
                <a:latin typeface="宋体" pitchFamily="2" charset="-122"/>
                <a:sym typeface="宋体" pitchFamily="2" charset="-122"/>
              </a:rPr>
              <a:t>其计算公式为：</a:t>
            </a:r>
            <a:endParaRPr lang="zh-CN" altLang="en-US" sz="1800" dirty="0">
              <a:latin typeface="宋体" pitchFamily="2" charset="-122"/>
            </a:endParaRPr>
          </a:p>
        </p:txBody>
      </p:sp>
      <p:graphicFrame>
        <p:nvGraphicFramePr>
          <p:cNvPr id="119811" name="Object 3"/>
          <p:cNvGraphicFramePr>
            <a:graphicFrameLocks noChangeAspect="1"/>
          </p:cNvGraphicFramePr>
          <p:nvPr/>
        </p:nvGraphicFramePr>
        <p:xfrm>
          <a:off x="1979712" y="3645024"/>
          <a:ext cx="1944688" cy="409575"/>
        </p:xfrm>
        <a:graphic>
          <a:graphicData uri="http://schemas.openxmlformats.org/presentationml/2006/ole">
            <mc:AlternateContent xmlns:mc="http://schemas.openxmlformats.org/markup-compatibility/2006">
              <mc:Choice xmlns:v="urn:schemas-microsoft-com:vml" Requires="v">
                <p:oleObj spid="_x0000_s466947" r:id="rId3" imgW="1207865" imgH="254538" progId="Equation.3">
                  <p:embed/>
                </p:oleObj>
              </mc:Choice>
              <mc:Fallback>
                <p:oleObj r:id="rId3" imgW="1207865" imgH="254538"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3645024"/>
                        <a:ext cx="1944688"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115616" y="4149080"/>
            <a:ext cx="6350000" cy="1944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Text Box 3"/>
          <p:cNvSpPr txBox="1">
            <a:spLocks noChangeArrowheads="1"/>
          </p:cNvSpPr>
          <p:nvPr/>
        </p:nvSpPr>
        <p:spPr bwMode="auto">
          <a:xfrm>
            <a:off x="467544" y="692696"/>
            <a:ext cx="5080000" cy="646331"/>
          </a:xfrm>
          <a:prstGeom prst="rect">
            <a:avLst/>
          </a:prstGeom>
          <a:noFill/>
          <a:ln w="9525">
            <a:noFill/>
            <a:miter lim="800000"/>
            <a:headEnd/>
            <a:tailEnd/>
          </a:ln>
        </p:spPr>
        <p:txBody>
          <a:bodyPr>
            <a:spAutoFit/>
          </a:bodyPr>
          <a:lstStyle/>
          <a:p>
            <a:pPr indent="333375"/>
            <a:r>
              <a:rPr lang="zh-CN" altLang="en-US" sz="1800" b="1" dirty="0">
                <a:latin typeface="宋体" pitchFamily="2" charset="-122"/>
                <a:sym typeface="宋体" pitchFamily="2" charset="-122"/>
              </a:rPr>
              <a:t>（</a:t>
            </a:r>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）折旧额的计算。</a:t>
            </a:r>
          </a:p>
          <a:p>
            <a:pPr indent="333375"/>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）等速折旧法。计算公式为：</a:t>
            </a:r>
            <a:endParaRPr lang="zh-CN" altLang="en-US" sz="1800" dirty="0">
              <a:latin typeface="宋体" pitchFamily="2" charset="-122"/>
            </a:endParaRPr>
          </a:p>
        </p:txBody>
      </p:sp>
      <p:graphicFrame>
        <p:nvGraphicFramePr>
          <p:cNvPr id="120836" name="Object 4"/>
          <p:cNvGraphicFramePr>
            <a:graphicFrameLocks noChangeAspect="1"/>
          </p:cNvGraphicFramePr>
          <p:nvPr/>
        </p:nvGraphicFramePr>
        <p:xfrm>
          <a:off x="1619672" y="1484784"/>
          <a:ext cx="1793875" cy="358775"/>
        </p:xfrm>
        <a:graphic>
          <a:graphicData uri="http://schemas.openxmlformats.org/presentationml/2006/ole">
            <mc:AlternateContent xmlns:mc="http://schemas.openxmlformats.org/markup-compatibility/2006">
              <mc:Choice xmlns:v="urn:schemas-microsoft-com:vml" Requires="v">
                <p:oleObj spid="_x0000_s467971" r:id="rId3" imgW="1145305" imgH="229315" progId="Equation.3">
                  <p:embed/>
                </p:oleObj>
              </mc:Choice>
              <mc:Fallback>
                <p:oleObj r:id="rId3" imgW="1145305" imgH="229315"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484784"/>
                        <a:ext cx="1793875" cy="358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37" name="Text Box 5"/>
          <p:cNvSpPr txBox="1">
            <a:spLocks noChangeArrowheads="1"/>
          </p:cNvSpPr>
          <p:nvPr/>
        </p:nvSpPr>
        <p:spPr bwMode="auto">
          <a:xfrm>
            <a:off x="5219700" y="3933825"/>
            <a:ext cx="1009650" cy="338554"/>
          </a:xfrm>
          <a:prstGeom prst="rect">
            <a:avLst/>
          </a:prstGeom>
          <a:noFill/>
          <a:ln w="9525">
            <a:noFill/>
            <a:miter lim="800000"/>
            <a:headEnd/>
            <a:tailEnd/>
          </a:ln>
        </p:spPr>
        <p:txBody>
          <a:bodyPr>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pic>
        <p:nvPicPr>
          <p:cNvPr id="120838"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99592" y="1988840"/>
            <a:ext cx="5345112" cy="1368425"/>
          </a:xfrm>
          <a:prstGeom prst="rect">
            <a:avLst/>
          </a:prstGeom>
          <a:noFill/>
          <a:ln w="9525">
            <a:noFill/>
            <a:miter lim="800000"/>
            <a:headEnd/>
            <a:tailEnd/>
          </a:ln>
          <a:effectLst/>
        </p:spPr>
      </p:pic>
      <p:sp>
        <p:nvSpPr>
          <p:cNvPr id="7" name="TextBox 6"/>
          <p:cNvSpPr txBox="1"/>
          <p:nvPr/>
        </p:nvSpPr>
        <p:spPr>
          <a:xfrm>
            <a:off x="611560" y="3429000"/>
            <a:ext cx="7704856" cy="2271391"/>
          </a:xfrm>
          <a:prstGeom prst="rect">
            <a:avLst/>
          </a:prstGeom>
          <a:noFill/>
        </p:spPr>
        <p:txBody>
          <a:bodyPr wrap="square" rtlCol="0">
            <a:spAutoFit/>
          </a:bodyPr>
          <a:lstStyle/>
          <a:p>
            <a:pPr>
              <a:lnSpc>
                <a:spcPct val="80000"/>
              </a:lnSpc>
            </a:pPr>
            <a:r>
              <a:rPr lang="en-US" altLang="zh-CN" sz="1800" b="1" dirty="0" smtClean="0">
                <a:latin typeface="宋体" pitchFamily="2" charset="-122"/>
              </a:rPr>
              <a:t>    2</a:t>
            </a:r>
            <a:r>
              <a:rPr lang="zh-CN" altLang="en-US" sz="1800" b="1" dirty="0" smtClean="0">
                <a:latin typeface="宋体" pitchFamily="2" charset="-122"/>
              </a:rPr>
              <a:t>）加速折旧法。加速折旧法也称递减折旧法，是指在汽车使用早期多提折旧，在使用后期少提折旧的一种方法。</a:t>
            </a:r>
          </a:p>
          <a:p>
            <a:pPr>
              <a:lnSpc>
                <a:spcPct val="80000"/>
              </a:lnSpc>
            </a:pPr>
            <a:r>
              <a:rPr lang="en-US" altLang="zh-CN" sz="1800" b="1" dirty="0" smtClean="0">
                <a:latin typeface="宋体" pitchFamily="2" charset="-122"/>
              </a:rPr>
              <a:t>3</a:t>
            </a:r>
            <a:r>
              <a:rPr lang="zh-CN" altLang="en-US" sz="1800" b="1" dirty="0" smtClean="0">
                <a:latin typeface="宋体" pitchFamily="2" charset="-122"/>
              </a:rPr>
              <a:t>．折旧法优缺点和适用范围</a:t>
            </a:r>
          </a:p>
          <a:p>
            <a:pPr>
              <a:lnSpc>
                <a:spcPct val="80000"/>
              </a:lnSpc>
            </a:pPr>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）优缺点。</a:t>
            </a:r>
          </a:p>
          <a:p>
            <a:pPr>
              <a:lnSpc>
                <a:spcPct val="80000"/>
              </a:lnSpc>
            </a:pPr>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）优点：计算方法简便，适用范围广泛；</a:t>
            </a:r>
          </a:p>
          <a:p>
            <a:pPr>
              <a:lnSpc>
                <a:spcPct val="80000"/>
              </a:lnSpc>
            </a:pPr>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）缺点：忽略了车辆在不同使用时期的使用强度的不均衡性所导致不同时期固定资产有形损耗程度的差异。</a:t>
            </a:r>
          </a:p>
          <a:p>
            <a:pPr>
              <a:lnSpc>
                <a:spcPct val="80000"/>
              </a:lnSpc>
            </a:pPr>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）适用范围。</a:t>
            </a:r>
          </a:p>
          <a:p>
            <a:pPr>
              <a:lnSpc>
                <a:spcPct val="80000"/>
              </a:lnSpc>
            </a:pPr>
            <a:r>
              <a:rPr lang="zh-CN" altLang="en-US" sz="1800" b="1" dirty="0" smtClean="0">
                <a:latin typeface="宋体" pitchFamily="2" charset="-122"/>
              </a:rPr>
              <a:t>	折旧法比较适用于二手车收购。</a:t>
            </a:r>
          </a:p>
          <a:p>
            <a:endParaRPr lang="zh-CN" altLang="en-U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bwMode="auto">
          <a:xfrm>
            <a:off x="179512" y="1484784"/>
            <a:ext cx="8640960" cy="3816424"/>
          </a:xfrm>
          <a:noFill/>
          <a:ln>
            <a:miter lim="800000"/>
            <a:headEnd/>
            <a:tailEnd/>
          </a:ln>
        </p:spPr>
        <p:txBody>
          <a:bodyPr vert="horz" wrap="square" lIns="91440" tIns="45720" rIns="91440" bIns="45720" numCol="1" anchor="ctr" anchorCtr="0" compatLnSpc="1">
            <a:prstTxWarp prst="textNoShape">
              <a:avLst/>
            </a:prstTxWarp>
          </a:bodyPr>
          <a:lstStyle/>
          <a:p>
            <a:pPr algn="l"/>
            <a:r>
              <a:rPr lang="en-US" altLang="zh-CN" sz="1800" b="1" dirty="0">
                <a:solidFill>
                  <a:schemeClr val="tx2"/>
                </a:solidFill>
                <a:latin typeface="+mj-lt"/>
                <a:ea typeface="+mj-ea"/>
                <a:cs typeface="+mj-cs"/>
              </a:rPr>
              <a:t>4</a:t>
            </a:r>
            <a:r>
              <a:rPr lang="zh-CN" altLang="zh-CN" sz="1800" b="1" dirty="0">
                <a:solidFill>
                  <a:schemeClr val="tx2"/>
                </a:solidFill>
                <a:latin typeface="+mj-lt"/>
                <a:ea typeface="+mj-ea"/>
                <a:cs typeface="+mj-cs"/>
              </a:rPr>
              <a:t>．评估实例</a:t>
            </a:r>
            <a:br>
              <a:rPr lang="zh-CN" altLang="zh-CN" sz="1800" b="1" dirty="0">
                <a:solidFill>
                  <a:schemeClr val="tx2"/>
                </a:solidFill>
                <a:latin typeface="+mj-lt"/>
                <a:ea typeface="+mj-ea"/>
                <a:cs typeface="+mj-cs"/>
              </a:rPr>
            </a:br>
            <a:r>
              <a:rPr lang="en-US" altLang="zh-CN" sz="1800" b="1" dirty="0" smtClean="0">
                <a:solidFill>
                  <a:schemeClr val="tx2"/>
                </a:solidFill>
                <a:latin typeface="+mj-lt"/>
                <a:ea typeface="+mj-ea"/>
                <a:cs typeface="+mj-cs"/>
              </a:rPr>
              <a:t>     </a:t>
            </a:r>
            <a:r>
              <a:rPr lang="zh-CN" altLang="zh-CN" sz="1800" dirty="0" smtClean="0">
                <a:solidFill>
                  <a:schemeClr val="tx2"/>
                </a:solidFill>
                <a:latin typeface="+mj-lt"/>
                <a:ea typeface="+mj-ea"/>
                <a:cs typeface="+mj-cs"/>
              </a:rPr>
              <a:t>【例</a:t>
            </a:r>
            <a:r>
              <a:rPr lang="en-US" altLang="zh-CN" sz="1800" dirty="0">
                <a:solidFill>
                  <a:schemeClr val="tx2"/>
                </a:solidFill>
                <a:latin typeface="+mj-lt"/>
                <a:ea typeface="+mj-ea"/>
                <a:cs typeface="+mj-cs"/>
              </a:rPr>
              <a:t>5-9</a:t>
            </a:r>
            <a:r>
              <a:rPr lang="zh-CN" altLang="zh-CN" sz="1800" dirty="0">
                <a:solidFill>
                  <a:schemeClr val="tx2"/>
                </a:solidFill>
                <a:latin typeface="+mj-lt"/>
                <a:ea typeface="+mj-ea"/>
                <a:cs typeface="+mj-cs"/>
              </a:rPr>
              <a:t>】 </a:t>
            </a:r>
            <a:r>
              <a:rPr lang="en-US" altLang="zh-CN" sz="1800" dirty="0">
                <a:solidFill>
                  <a:schemeClr val="tx2"/>
                </a:solidFill>
                <a:latin typeface="+mj-lt"/>
                <a:ea typeface="+mj-ea"/>
                <a:cs typeface="+mj-cs"/>
              </a:rPr>
              <a:t>2014</a:t>
            </a:r>
            <a:r>
              <a:rPr lang="zh-CN" altLang="zh-CN" sz="1800" dirty="0">
                <a:solidFill>
                  <a:schemeClr val="tx2"/>
                </a:solidFill>
                <a:latin typeface="+mj-lt"/>
                <a:ea typeface="+mj-ea"/>
                <a:cs typeface="+mj-cs"/>
              </a:rPr>
              <a:t>年</a:t>
            </a:r>
            <a:r>
              <a:rPr lang="en-US" altLang="zh-CN" sz="1800" dirty="0">
                <a:solidFill>
                  <a:schemeClr val="tx2"/>
                </a:solidFill>
                <a:latin typeface="+mj-lt"/>
                <a:ea typeface="+mj-ea"/>
                <a:cs typeface="+mj-cs"/>
              </a:rPr>
              <a:t>2</a:t>
            </a:r>
            <a:r>
              <a:rPr lang="zh-CN" altLang="zh-CN" sz="1800" dirty="0">
                <a:solidFill>
                  <a:schemeClr val="tx2"/>
                </a:solidFill>
                <a:latin typeface="+mj-lt"/>
                <a:ea typeface="+mj-ea"/>
                <a:cs typeface="+mj-cs"/>
              </a:rPr>
              <a:t>月，成都某</a:t>
            </a:r>
            <a:r>
              <a:rPr lang="en-US" altLang="zh-CN" sz="1800" dirty="0">
                <a:solidFill>
                  <a:schemeClr val="tx2"/>
                </a:solidFill>
                <a:latin typeface="+mj-lt"/>
                <a:ea typeface="+mj-ea"/>
                <a:cs typeface="+mj-cs"/>
              </a:rPr>
              <a:t>4S</a:t>
            </a:r>
            <a:r>
              <a:rPr lang="zh-CN" altLang="zh-CN" sz="1800" dirty="0">
                <a:solidFill>
                  <a:schemeClr val="tx2"/>
                </a:solidFill>
                <a:latin typeface="+mj-lt"/>
                <a:ea typeface="+mj-ea"/>
                <a:cs typeface="+mj-cs"/>
              </a:rPr>
              <a:t>店欲收购一辆伊兰特轿车，车辆基本情况如下：车型：北京现代伊兰特；型号：</a:t>
            </a:r>
            <a:r>
              <a:rPr lang="en-US" altLang="zh-CN" sz="1800" dirty="0">
                <a:solidFill>
                  <a:schemeClr val="tx2"/>
                </a:solidFill>
                <a:latin typeface="+mj-lt"/>
                <a:ea typeface="+mj-ea"/>
                <a:cs typeface="+mj-cs"/>
              </a:rPr>
              <a:t>BH7162MY</a:t>
            </a:r>
            <a:r>
              <a:rPr lang="zh-CN" altLang="zh-CN" sz="1800" dirty="0">
                <a:solidFill>
                  <a:schemeClr val="tx2"/>
                </a:solidFill>
                <a:latin typeface="+mj-lt"/>
                <a:ea typeface="+mj-ea"/>
                <a:cs typeface="+mj-cs"/>
              </a:rPr>
              <a:t>；注册登记日期：</a:t>
            </a:r>
            <a:r>
              <a:rPr lang="en-US" altLang="zh-CN" sz="1800" dirty="0">
                <a:solidFill>
                  <a:schemeClr val="tx2"/>
                </a:solidFill>
                <a:latin typeface="+mj-lt"/>
                <a:ea typeface="+mj-ea"/>
                <a:cs typeface="+mj-cs"/>
              </a:rPr>
              <a:t>2011</a:t>
            </a:r>
            <a:r>
              <a:rPr lang="zh-CN" altLang="zh-CN" sz="1800" dirty="0">
                <a:solidFill>
                  <a:schemeClr val="tx2"/>
                </a:solidFill>
                <a:latin typeface="+mj-lt"/>
                <a:ea typeface="+mj-ea"/>
                <a:cs typeface="+mj-cs"/>
              </a:rPr>
              <a:t>年</a:t>
            </a:r>
            <a:r>
              <a:rPr lang="en-US" altLang="zh-CN" sz="1800" dirty="0">
                <a:solidFill>
                  <a:schemeClr val="tx2"/>
                </a:solidFill>
                <a:latin typeface="+mj-lt"/>
                <a:ea typeface="+mj-ea"/>
                <a:cs typeface="+mj-cs"/>
              </a:rPr>
              <a:t>3</a:t>
            </a:r>
            <a:r>
              <a:rPr lang="zh-CN" altLang="zh-CN" sz="1800" dirty="0">
                <a:solidFill>
                  <a:schemeClr val="tx2"/>
                </a:solidFill>
                <a:latin typeface="+mj-lt"/>
                <a:ea typeface="+mj-ea"/>
                <a:cs typeface="+mj-cs"/>
              </a:rPr>
              <a:t>月；行驶里程：</a:t>
            </a:r>
            <a:r>
              <a:rPr lang="en-US" altLang="zh-CN" sz="1800" dirty="0">
                <a:solidFill>
                  <a:schemeClr val="tx2"/>
                </a:solidFill>
                <a:latin typeface="+mj-lt"/>
                <a:ea typeface="+mj-ea"/>
                <a:cs typeface="+mj-cs"/>
              </a:rPr>
              <a:t>68000 km</a:t>
            </a:r>
            <a:r>
              <a:rPr lang="zh-CN" altLang="zh-CN" sz="1800" dirty="0">
                <a:solidFill>
                  <a:schemeClr val="tx2"/>
                </a:solidFill>
                <a:latin typeface="+mj-lt"/>
                <a:ea typeface="+mj-ea"/>
                <a:cs typeface="+mj-cs"/>
              </a:rPr>
              <a:t>；车辆基本配置：排量</a:t>
            </a:r>
            <a:r>
              <a:rPr lang="en-US" altLang="zh-CN" sz="1800" dirty="0">
                <a:solidFill>
                  <a:schemeClr val="tx2"/>
                </a:solidFill>
                <a:latin typeface="+mj-lt"/>
                <a:ea typeface="+mj-ea"/>
                <a:cs typeface="+mj-cs"/>
              </a:rPr>
              <a:t>1.599L</a:t>
            </a:r>
            <a:r>
              <a:rPr lang="zh-CN" altLang="zh-CN" sz="1800" dirty="0">
                <a:solidFill>
                  <a:schemeClr val="tx2"/>
                </a:solidFill>
                <a:latin typeface="+mj-lt"/>
                <a:ea typeface="+mj-ea"/>
                <a:cs typeface="+mj-cs"/>
              </a:rPr>
              <a:t>，发动机型号</a:t>
            </a:r>
            <a:r>
              <a:rPr lang="en-US" altLang="zh-CN" sz="1800" dirty="0">
                <a:solidFill>
                  <a:schemeClr val="tx2"/>
                </a:solidFill>
                <a:latin typeface="+mj-lt"/>
                <a:ea typeface="+mj-ea"/>
                <a:cs typeface="+mj-cs"/>
              </a:rPr>
              <a:t>G4ED</a:t>
            </a:r>
            <a:r>
              <a:rPr lang="zh-CN" altLang="zh-CN" sz="1800" dirty="0">
                <a:solidFill>
                  <a:schemeClr val="tx2"/>
                </a:solidFill>
                <a:latin typeface="+mj-lt"/>
                <a:ea typeface="+mj-ea"/>
                <a:cs typeface="+mj-cs"/>
              </a:rPr>
              <a:t>，直列</a:t>
            </a:r>
            <a:r>
              <a:rPr lang="en-US" altLang="zh-CN" sz="1800" dirty="0">
                <a:solidFill>
                  <a:schemeClr val="tx2"/>
                </a:solidFill>
                <a:latin typeface="+mj-lt"/>
                <a:ea typeface="+mj-ea"/>
                <a:cs typeface="+mj-cs"/>
              </a:rPr>
              <a:t>4</a:t>
            </a:r>
            <a:r>
              <a:rPr lang="zh-CN" altLang="zh-CN" sz="1800" dirty="0">
                <a:solidFill>
                  <a:schemeClr val="tx2"/>
                </a:solidFill>
                <a:latin typeface="+mj-lt"/>
                <a:ea typeface="+mj-ea"/>
                <a:cs typeface="+mj-cs"/>
              </a:rPr>
              <a:t>缸</a:t>
            </a:r>
            <a:r>
              <a:rPr lang="en-US" altLang="zh-CN" sz="1800" dirty="0">
                <a:solidFill>
                  <a:schemeClr val="tx2"/>
                </a:solidFill>
                <a:latin typeface="+mj-lt"/>
                <a:ea typeface="+mj-ea"/>
                <a:cs typeface="+mj-cs"/>
              </a:rPr>
              <a:t>16</a:t>
            </a:r>
            <a:r>
              <a:rPr lang="zh-CN" altLang="zh-CN" sz="1800" dirty="0">
                <a:solidFill>
                  <a:schemeClr val="tx2"/>
                </a:solidFill>
                <a:latin typeface="+mj-lt"/>
                <a:ea typeface="+mj-ea"/>
                <a:cs typeface="+mj-cs"/>
              </a:rPr>
              <a:t>气门多点电喷发动机，</a:t>
            </a:r>
            <a:r>
              <a:rPr lang="en-US" altLang="zh-CN" sz="1800" dirty="0">
                <a:solidFill>
                  <a:schemeClr val="tx2"/>
                </a:solidFill>
                <a:latin typeface="+mj-lt"/>
                <a:ea typeface="+mj-ea"/>
                <a:cs typeface="+mj-cs"/>
              </a:rPr>
              <a:t> 5</a:t>
            </a:r>
            <a:r>
              <a:rPr lang="zh-CN" altLang="zh-CN" sz="1800" dirty="0">
                <a:solidFill>
                  <a:schemeClr val="tx2"/>
                </a:solidFill>
                <a:latin typeface="+mj-lt"/>
                <a:ea typeface="+mj-ea"/>
                <a:cs typeface="+mj-cs"/>
              </a:rPr>
              <a:t>速手动变速器，发动机最大功率</a:t>
            </a:r>
            <a:r>
              <a:rPr lang="en-US" altLang="zh-CN" sz="1800" dirty="0">
                <a:solidFill>
                  <a:schemeClr val="tx2"/>
                </a:solidFill>
                <a:latin typeface="+mj-lt"/>
                <a:ea typeface="+mj-ea"/>
                <a:cs typeface="+mj-cs"/>
              </a:rPr>
              <a:t>82 kW</a:t>
            </a:r>
            <a:r>
              <a:rPr lang="zh-CN" altLang="zh-CN" sz="1800" dirty="0">
                <a:solidFill>
                  <a:schemeClr val="tx2"/>
                </a:solidFill>
                <a:latin typeface="+mj-lt"/>
                <a:ea typeface="+mj-ea"/>
                <a:cs typeface="+mj-cs"/>
              </a:rPr>
              <a:t>，转向助力，</a:t>
            </a:r>
            <a:r>
              <a:rPr lang="en-US" altLang="zh-CN" sz="1800" dirty="0">
                <a:solidFill>
                  <a:schemeClr val="tx2"/>
                </a:solidFill>
                <a:latin typeface="+mj-lt"/>
                <a:ea typeface="+mj-ea"/>
                <a:cs typeface="+mj-cs"/>
              </a:rPr>
              <a:t>ABS+EBD</a:t>
            </a:r>
            <a:r>
              <a:rPr lang="zh-CN" altLang="zh-CN" sz="1800" dirty="0">
                <a:solidFill>
                  <a:schemeClr val="tx2"/>
                </a:solidFill>
                <a:latin typeface="+mj-lt"/>
                <a:ea typeface="+mj-ea"/>
                <a:cs typeface="+mj-cs"/>
              </a:rPr>
              <a:t>，前后门电动窗、防眩目后视镜，中控锁（无遥控装置），发动机防盗，手动空调系统，单碟</a:t>
            </a:r>
            <a:r>
              <a:rPr lang="en-US" altLang="zh-CN" sz="1800" dirty="0">
                <a:solidFill>
                  <a:schemeClr val="tx2"/>
                </a:solidFill>
                <a:latin typeface="+mj-lt"/>
                <a:ea typeface="+mj-ea"/>
                <a:cs typeface="+mj-cs"/>
              </a:rPr>
              <a:t>CD</a:t>
            </a:r>
            <a:r>
              <a:rPr lang="zh-CN" altLang="zh-CN" sz="1800" dirty="0">
                <a:solidFill>
                  <a:schemeClr val="tx2"/>
                </a:solidFill>
                <a:latin typeface="+mj-lt"/>
                <a:ea typeface="+mj-ea"/>
                <a:cs typeface="+mj-cs"/>
              </a:rPr>
              <a:t>及调频收音机，</a:t>
            </a:r>
            <a:r>
              <a:rPr lang="en-US" altLang="zh-CN" sz="1800" dirty="0">
                <a:solidFill>
                  <a:schemeClr val="tx2"/>
                </a:solidFill>
                <a:latin typeface="+mj-lt"/>
                <a:ea typeface="+mj-ea"/>
                <a:cs typeface="+mj-cs"/>
              </a:rPr>
              <a:t>6</a:t>
            </a:r>
            <a:r>
              <a:rPr lang="zh-CN" altLang="zh-CN" sz="1800" dirty="0">
                <a:solidFill>
                  <a:schemeClr val="tx2"/>
                </a:solidFill>
                <a:latin typeface="+mj-lt"/>
                <a:ea typeface="+mj-ea"/>
                <a:cs typeface="+mj-cs"/>
              </a:rPr>
              <a:t>喇叭音响系统，铝合金轮圈。</a:t>
            </a:r>
            <a:br>
              <a:rPr lang="zh-CN" altLang="zh-CN" sz="1800" dirty="0">
                <a:solidFill>
                  <a:schemeClr val="tx2"/>
                </a:solidFill>
                <a:latin typeface="+mj-lt"/>
                <a:ea typeface="+mj-ea"/>
                <a:cs typeface="+mj-cs"/>
              </a:rPr>
            </a:br>
            <a:r>
              <a:rPr lang="en-US" altLang="zh-CN" sz="1800" dirty="0" smtClean="0">
                <a:solidFill>
                  <a:schemeClr val="tx2"/>
                </a:solidFill>
                <a:latin typeface="+mj-lt"/>
                <a:ea typeface="+mj-ea"/>
                <a:cs typeface="+mj-cs"/>
              </a:rPr>
              <a:t>      </a:t>
            </a:r>
            <a:r>
              <a:rPr lang="zh-CN" altLang="zh-CN" sz="1800" dirty="0" smtClean="0">
                <a:solidFill>
                  <a:schemeClr val="tx2"/>
                </a:solidFill>
                <a:latin typeface="+mj-lt"/>
                <a:ea typeface="+mj-ea"/>
                <a:cs typeface="+mj-cs"/>
              </a:rPr>
              <a:t>经</a:t>
            </a:r>
            <a:r>
              <a:rPr lang="zh-CN" altLang="zh-CN" sz="1800" dirty="0">
                <a:solidFill>
                  <a:schemeClr val="tx2"/>
                </a:solidFill>
                <a:latin typeface="+mj-lt"/>
                <a:ea typeface="+mj-ea"/>
                <a:cs typeface="+mj-cs"/>
              </a:rPr>
              <a:t>核对相关税费票据、证件（照）齐全有效。该车目前市场行情价为</a:t>
            </a:r>
            <a:r>
              <a:rPr lang="en-US" altLang="zh-CN" sz="1800" dirty="0">
                <a:solidFill>
                  <a:schemeClr val="tx2"/>
                </a:solidFill>
                <a:latin typeface="+mj-lt"/>
                <a:ea typeface="+mj-ea"/>
                <a:cs typeface="+mj-cs"/>
              </a:rPr>
              <a:t>7.8</a:t>
            </a:r>
            <a:r>
              <a:rPr lang="zh-CN" altLang="zh-CN" sz="1800" dirty="0">
                <a:solidFill>
                  <a:schemeClr val="tx2"/>
                </a:solidFill>
                <a:latin typeface="+mj-lt"/>
                <a:ea typeface="+mj-ea"/>
                <a:cs typeface="+mj-cs"/>
              </a:rPr>
              <a:t>万元，试确定其收购价格（残值忽略不计）</a:t>
            </a:r>
            <a:r>
              <a:rPr lang="zh-CN" altLang="zh-CN" sz="1800" dirty="0" smtClean="0">
                <a:solidFill>
                  <a:schemeClr val="tx2"/>
                </a:solidFill>
                <a:latin typeface="+mj-lt"/>
                <a:ea typeface="+mj-ea"/>
                <a:cs typeface="+mj-cs"/>
              </a:rPr>
              <a:t>。</a:t>
            </a:r>
            <a:r>
              <a:rPr lang="en-US" altLang="zh-CN" sz="1800" dirty="0" smtClean="0">
                <a:solidFill>
                  <a:schemeClr val="tx2"/>
                </a:solidFill>
                <a:latin typeface="+mj-lt"/>
                <a:ea typeface="+mj-ea"/>
                <a:cs typeface="+mj-cs"/>
              </a:rPr>
              <a:t/>
            </a:r>
            <a:br>
              <a:rPr lang="en-US" altLang="zh-CN" sz="1800" dirty="0" smtClean="0">
                <a:solidFill>
                  <a:schemeClr val="tx2"/>
                </a:solidFill>
                <a:latin typeface="+mj-lt"/>
                <a:ea typeface="+mj-ea"/>
                <a:cs typeface="+mj-cs"/>
              </a:rPr>
            </a:br>
            <a:r>
              <a:rPr lang="en-US" altLang="zh-CN" sz="1800" dirty="0" smtClean="0">
                <a:solidFill>
                  <a:schemeClr val="tx2"/>
                </a:solidFill>
                <a:latin typeface="+mj-lt"/>
                <a:ea typeface="+mj-ea"/>
                <a:cs typeface="+mj-cs"/>
              </a:rPr>
              <a:t/>
            </a:r>
            <a:br>
              <a:rPr lang="en-US" altLang="zh-CN" sz="1800" dirty="0" smtClean="0">
                <a:solidFill>
                  <a:schemeClr val="tx2"/>
                </a:solidFill>
                <a:latin typeface="+mj-lt"/>
                <a:ea typeface="+mj-ea"/>
                <a:cs typeface="+mj-cs"/>
              </a:rPr>
            </a:br>
            <a:r>
              <a:rPr lang="en-US" altLang="zh-CN" sz="1800" dirty="0"/>
              <a:t/>
            </a:r>
            <a:br>
              <a:rPr lang="en-US" altLang="zh-CN" sz="1800" dirty="0"/>
            </a:br>
            <a:r>
              <a:rPr lang="zh-CN" altLang="zh-CN" sz="1800" dirty="0" smtClean="0">
                <a:solidFill>
                  <a:schemeClr val="tx2"/>
                </a:solidFill>
                <a:latin typeface="+mj-lt"/>
                <a:ea typeface="+mj-ea"/>
                <a:cs typeface="+mj-cs"/>
              </a:rPr>
              <a:t>【</a:t>
            </a:r>
            <a:r>
              <a:rPr lang="zh-CN" altLang="zh-CN" sz="1800" dirty="0">
                <a:solidFill>
                  <a:schemeClr val="tx2"/>
                </a:solidFill>
                <a:latin typeface="+mj-lt"/>
                <a:ea typeface="+mj-ea"/>
                <a:cs typeface="+mj-cs"/>
              </a:rPr>
              <a:t>例</a:t>
            </a:r>
            <a:r>
              <a:rPr lang="en-US" altLang="zh-CN" sz="1800" dirty="0">
                <a:solidFill>
                  <a:schemeClr val="tx2"/>
                </a:solidFill>
                <a:latin typeface="+mj-lt"/>
                <a:ea typeface="+mj-ea"/>
                <a:cs typeface="+mj-cs"/>
              </a:rPr>
              <a:t>5-10</a:t>
            </a:r>
            <a:r>
              <a:rPr lang="zh-CN" altLang="zh-CN" sz="1800" dirty="0">
                <a:solidFill>
                  <a:schemeClr val="tx2"/>
                </a:solidFill>
                <a:latin typeface="+mj-lt"/>
                <a:ea typeface="+mj-ea"/>
                <a:cs typeface="+mj-cs"/>
              </a:rPr>
              <a:t>】某公司转让一辆斯柯达晶锐轿车，经与二手车交易中心洽谈，由中心收购该车辆。该车初次登记日期为</a:t>
            </a:r>
            <a:r>
              <a:rPr lang="en-US" altLang="zh-CN" sz="1800" dirty="0">
                <a:solidFill>
                  <a:schemeClr val="tx2"/>
                </a:solidFill>
                <a:latin typeface="+mj-lt"/>
                <a:ea typeface="+mj-ea"/>
                <a:cs typeface="+mj-cs"/>
              </a:rPr>
              <a:t>2011</a:t>
            </a:r>
            <a:r>
              <a:rPr lang="zh-CN" altLang="zh-CN" sz="1800" dirty="0">
                <a:solidFill>
                  <a:schemeClr val="tx2"/>
                </a:solidFill>
                <a:latin typeface="+mj-lt"/>
                <a:ea typeface="+mj-ea"/>
                <a:cs typeface="+mj-cs"/>
              </a:rPr>
              <a:t>年</a:t>
            </a:r>
            <a:r>
              <a:rPr lang="en-US" altLang="zh-CN" sz="1800" dirty="0">
                <a:solidFill>
                  <a:schemeClr val="tx2"/>
                </a:solidFill>
                <a:latin typeface="+mj-lt"/>
                <a:ea typeface="+mj-ea"/>
                <a:cs typeface="+mj-cs"/>
              </a:rPr>
              <a:t>2</a:t>
            </a:r>
            <a:r>
              <a:rPr lang="zh-CN" altLang="zh-CN" sz="1800" dirty="0">
                <a:solidFill>
                  <a:schemeClr val="tx2"/>
                </a:solidFill>
                <a:latin typeface="+mj-lt"/>
                <a:ea typeface="+mj-ea"/>
                <a:cs typeface="+mj-cs"/>
              </a:rPr>
              <a:t>月，转让日期为</a:t>
            </a:r>
            <a:r>
              <a:rPr lang="en-US" altLang="zh-CN" sz="1800" dirty="0">
                <a:solidFill>
                  <a:schemeClr val="tx2"/>
                </a:solidFill>
                <a:latin typeface="+mj-lt"/>
                <a:ea typeface="+mj-ea"/>
                <a:cs typeface="+mj-cs"/>
              </a:rPr>
              <a:t>2014</a:t>
            </a:r>
            <a:r>
              <a:rPr lang="zh-CN" altLang="zh-CN" sz="1800" dirty="0">
                <a:solidFill>
                  <a:schemeClr val="tx2"/>
                </a:solidFill>
                <a:latin typeface="+mj-lt"/>
                <a:ea typeface="+mj-ea"/>
                <a:cs typeface="+mj-cs"/>
              </a:rPr>
              <a:t>年</a:t>
            </a:r>
            <a:r>
              <a:rPr lang="en-US" altLang="zh-CN" sz="1800" dirty="0">
                <a:solidFill>
                  <a:schemeClr val="tx2"/>
                </a:solidFill>
                <a:latin typeface="+mj-lt"/>
                <a:ea typeface="+mj-ea"/>
                <a:cs typeface="+mj-cs"/>
              </a:rPr>
              <a:t>8</a:t>
            </a:r>
            <a:r>
              <a:rPr lang="zh-CN" altLang="zh-CN" sz="1800" dirty="0">
                <a:solidFill>
                  <a:schemeClr val="tx2"/>
                </a:solidFill>
                <a:latin typeface="+mj-lt"/>
                <a:ea typeface="+mj-ea"/>
                <a:cs typeface="+mj-cs"/>
              </a:rPr>
              <a:t>月，已使用</a:t>
            </a:r>
            <a:r>
              <a:rPr lang="en-US" altLang="zh-CN" sz="1800" dirty="0">
                <a:solidFill>
                  <a:schemeClr val="tx2"/>
                </a:solidFill>
                <a:latin typeface="+mj-lt"/>
                <a:ea typeface="+mj-ea"/>
                <a:cs typeface="+mj-cs"/>
              </a:rPr>
              <a:t>3</a:t>
            </a:r>
            <a:r>
              <a:rPr lang="zh-CN" altLang="zh-CN" sz="1800" dirty="0">
                <a:solidFill>
                  <a:schemeClr val="tx2"/>
                </a:solidFill>
                <a:latin typeface="+mj-lt"/>
                <a:ea typeface="+mj-ea"/>
                <a:cs typeface="+mj-cs"/>
              </a:rPr>
              <a:t>年</a:t>
            </a:r>
            <a:r>
              <a:rPr lang="en-US" altLang="zh-CN" sz="1800" dirty="0">
                <a:solidFill>
                  <a:schemeClr val="tx2"/>
                </a:solidFill>
                <a:latin typeface="+mj-lt"/>
                <a:ea typeface="+mj-ea"/>
                <a:cs typeface="+mj-cs"/>
              </a:rPr>
              <a:t>6</a:t>
            </a:r>
            <a:r>
              <a:rPr lang="zh-CN" altLang="zh-CN" sz="1800" dirty="0">
                <a:solidFill>
                  <a:schemeClr val="tx2"/>
                </a:solidFill>
                <a:latin typeface="+mj-lt"/>
                <a:ea typeface="+mj-ea"/>
                <a:cs typeface="+mj-cs"/>
              </a:rPr>
              <a:t>个月，该型号车辆现行市价为</a:t>
            </a:r>
            <a:r>
              <a:rPr lang="en-US" altLang="zh-CN" sz="1800" dirty="0">
                <a:solidFill>
                  <a:schemeClr val="tx2"/>
                </a:solidFill>
                <a:latin typeface="+mj-lt"/>
                <a:ea typeface="+mj-ea"/>
                <a:cs typeface="+mj-cs"/>
              </a:rPr>
              <a:t>8</a:t>
            </a:r>
            <a:r>
              <a:rPr lang="zh-CN" altLang="zh-CN" sz="1800" dirty="0">
                <a:solidFill>
                  <a:schemeClr val="tx2"/>
                </a:solidFill>
                <a:latin typeface="+mj-lt"/>
                <a:ea typeface="+mj-ea"/>
                <a:cs typeface="+mj-cs"/>
              </a:rPr>
              <a:t>万元，规定使用年限</a:t>
            </a:r>
            <a:r>
              <a:rPr lang="en-US" altLang="zh-CN" sz="1800" dirty="0">
                <a:solidFill>
                  <a:schemeClr val="tx2"/>
                </a:solidFill>
                <a:latin typeface="+mj-lt"/>
                <a:ea typeface="+mj-ea"/>
                <a:cs typeface="+mj-cs"/>
              </a:rPr>
              <a:t>15</a:t>
            </a:r>
            <a:r>
              <a:rPr lang="zh-CN" altLang="zh-CN" sz="1800" dirty="0">
                <a:solidFill>
                  <a:schemeClr val="tx2"/>
                </a:solidFill>
                <a:latin typeface="+mj-lt"/>
                <a:ea typeface="+mj-ea"/>
                <a:cs typeface="+mj-cs"/>
              </a:rPr>
              <a:t>年，残值忽略不计。试用年份数求和法计算收购价。</a:t>
            </a:r>
            <a:br>
              <a:rPr lang="zh-CN" altLang="zh-CN" sz="1800" dirty="0">
                <a:solidFill>
                  <a:schemeClr val="tx2"/>
                </a:solidFill>
                <a:latin typeface="+mj-lt"/>
                <a:ea typeface="+mj-ea"/>
                <a:cs typeface="+mj-cs"/>
              </a:rPr>
            </a:br>
            <a:r>
              <a:rPr lang="zh-CN" altLang="zh-CN" sz="1800" dirty="0">
                <a:solidFill>
                  <a:schemeClr val="tx2"/>
                </a:solidFill>
                <a:latin typeface="+mj-lt"/>
                <a:ea typeface="+mj-ea"/>
                <a:cs typeface="+mj-cs"/>
              </a:rPr>
              <a:t/>
            </a:r>
            <a:br>
              <a:rPr lang="zh-CN" altLang="zh-CN" sz="1800" dirty="0">
                <a:solidFill>
                  <a:schemeClr val="tx2"/>
                </a:solidFill>
                <a:latin typeface="+mj-lt"/>
                <a:ea typeface="+mj-ea"/>
                <a:cs typeface="+mj-cs"/>
              </a:rPr>
            </a:br>
            <a:endParaRPr lang="zh-CN" altLang="en-US" sz="1800" dirty="0"/>
          </a:p>
        </p:txBody>
      </p:sp>
      <p:sp>
        <p:nvSpPr>
          <p:cNvPr id="12185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5.4</a:t>
            </a:r>
            <a:r>
              <a:rPr lang="zh-CN" altLang="en-US" sz="2400" b="1" dirty="0">
                <a:latin typeface="宋体" pitchFamily="2" charset="-122"/>
              </a:rPr>
              <a:t>二手车评估方法的选择</a:t>
            </a:r>
          </a:p>
        </p:txBody>
      </p:sp>
      <p:sp>
        <p:nvSpPr>
          <p:cNvPr id="122883" name="Rectangle 3"/>
          <p:cNvSpPr>
            <a:spLocks noGrp="1" noChangeArrowheads="1"/>
          </p:cNvSpPr>
          <p:nvPr>
            <p:ph type="body" idx="1"/>
          </p:nvPr>
        </p:nvSpPr>
        <p:spPr bwMode="auto">
          <a:xfrm>
            <a:off x="395536" y="1052736"/>
            <a:ext cx="8748464" cy="4857750"/>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5.4.1  </a:t>
            </a:r>
            <a:r>
              <a:rPr lang="zh-CN" altLang="en-US" sz="1800" b="1" dirty="0">
                <a:latin typeface="宋体" pitchFamily="2" charset="-122"/>
              </a:rPr>
              <a:t>二手车评估方法的联系与区别</a:t>
            </a:r>
          </a:p>
          <a:p>
            <a:pPr>
              <a:lnSpc>
                <a:spcPct val="80000"/>
              </a:lnSpc>
            </a:pPr>
            <a:r>
              <a:rPr lang="en-US" altLang="zh-CN" sz="1800" b="1" dirty="0" smtClean="0">
                <a:latin typeface="宋体" pitchFamily="2" charset="-122"/>
              </a:rPr>
              <a:t>1</a:t>
            </a:r>
            <a:r>
              <a:rPr lang="zh-CN" altLang="en-US" sz="1800" b="1" dirty="0">
                <a:latin typeface="宋体" pitchFamily="2" charset="-122"/>
              </a:rPr>
              <a:t>．重置成本法与现行市价法的联系与区别</a:t>
            </a:r>
          </a:p>
          <a:p>
            <a:pPr>
              <a:lnSpc>
                <a:spcPct val="80000"/>
              </a:lnSpc>
            </a:pPr>
            <a:r>
              <a:rPr lang="zh-CN" altLang="en-US" sz="1800" b="1" dirty="0" smtClean="0">
                <a:latin typeface="宋体" pitchFamily="2" charset="-122"/>
              </a:rPr>
              <a:t>（</a:t>
            </a:r>
            <a:r>
              <a:rPr lang="en-US" altLang="zh-CN" sz="1800" b="1" dirty="0">
                <a:latin typeface="宋体" pitchFamily="2" charset="-122"/>
              </a:rPr>
              <a:t>1</a:t>
            </a:r>
            <a:r>
              <a:rPr lang="zh-CN" altLang="en-US" sz="1800" b="1" dirty="0">
                <a:latin typeface="宋体" pitchFamily="2" charset="-122"/>
              </a:rPr>
              <a:t>）重置成本法与现行市价法的联系。</a:t>
            </a:r>
          </a:p>
          <a:p>
            <a:pPr>
              <a:lnSpc>
                <a:spcPct val="80000"/>
              </a:lnSpc>
            </a:pPr>
            <a:r>
              <a:rPr lang="zh-CN" altLang="en-US" sz="1800" b="1" dirty="0">
                <a:latin typeface="宋体" pitchFamily="2" charset="-122"/>
              </a:rPr>
              <a:t>	决定重置成本的因素与决定现行市价的最基本因素相同，即现有条件下，生产功能相同的车辆所花费的社会必要劳动时间。但是现行市价的确定还需考虑其他与市场相关的因素，一是车辆功能的市场性，即车辆的功能能否得到市场认可；二是市场供求关系的影响。</a:t>
            </a:r>
          </a:p>
          <a:p>
            <a:pPr>
              <a:lnSpc>
                <a:spcPct val="80000"/>
              </a:lnSpc>
            </a:pPr>
            <a:r>
              <a:rPr lang="zh-CN" altLang="en-US" sz="1800" b="1" dirty="0" smtClean="0">
                <a:latin typeface="宋体" pitchFamily="2" charset="-122"/>
              </a:rPr>
              <a:t>（</a:t>
            </a:r>
            <a:r>
              <a:rPr lang="en-US" altLang="zh-CN" sz="1800" b="1" dirty="0">
                <a:latin typeface="宋体" pitchFamily="2" charset="-122"/>
              </a:rPr>
              <a:t>2</a:t>
            </a:r>
            <a:r>
              <a:rPr lang="zh-CN" altLang="en-US" sz="1800" b="1" dirty="0">
                <a:latin typeface="宋体" pitchFamily="2" charset="-122"/>
              </a:rPr>
              <a:t>）重置成本法与现行市价法的区别。</a:t>
            </a:r>
          </a:p>
          <a:p>
            <a:pPr>
              <a:lnSpc>
                <a:spcPct val="80000"/>
              </a:lnSpc>
            </a:pPr>
            <a:r>
              <a:rPr lang="zh-CN" altLang="en-US" sz="1800" b="1" dirty="0">
                <a:latin typeface="宋体" pitchFamily="2" charset="-122"/>
              </a:rPr>
              <a:t>	现行市价以市场价格为依据，车辆价格受市场因素约束，并且其评估值直接受市场检验；而重置成本只是在模拟条件下重置车辆的现行价格。</a:t>
            </a:r>
          </a:p>
          <a:p>
            <a:pPr>
              <a:lnSpc>
                <a:spcPct val="80000"/>
              </a:lnSpc>
            </a:pPr>
            <a:r>
              <a:rPr lang="zh-CN" altLang="en-US" sz="1800" b="1" dirty="0">
                <a:latin typeface="宋体" pitchFamily="2" charset="-122"/>
              </a:rPr>
              <a:t>	重置成本法是将被评估车辆与全新车辆进行比较的过程，而且，比较侧重于性能方面</a:t>
            </a:r>
            <a:r>
              <a:rPr lang="zh-CN" altLang="en-US" sz="1800" b="1" dirty="0" smtClean="0">
                <a:latin typeface="宋体" pitchFamily="2" charset="-122"/>
              </a:rPr>
              <a:t>。</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bwMode="auto">
          <a:xfrm>
            <a:off x="251520" y="692696"/>
            <a:ext cx="864096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2</a:t>
            </a:r>
            <a:r>
              <a:rPr lang="zh-CN" altLang="en-US" sz="1800" b="1" dirty="0" smtClean="0">
                <a:latin typeface="宋体" pitchFamily="2" charset="-122"/>
              </a:rPr>
              <a:t>．重置成本法与收益现值法的联系与区别</a:t>
            </a:r>
          </a:p>
          <a:p>
            <a:pPr>
              <a:lnSpc>
                <a:spcPct val="80000"/>
              </a:lnSpc>
            </a:pPr>
            <a:r>
              <a:rPr lang="zh-CN" altLang="en-US" sz="1800" b="1" dirty="0" smtClean="0">
                <a:latin typeface="宋体" pitchFamily="2" charset="-122"/>
              </a:rPr>
              <a:t>    重置成本法与收益现值法的区别在于：前者是对历史分析，后者是对预期分析。重置成本法比较侧重对车辆过去使用状况的分析，再加上对现时的比较后才得出结论。如有形损耗就是基于被评估车辆的已使用年限和使用强度等来确定的。因此，如果没有对被评估车辆历史的判断和记录，运用重置成本法评估车辆的价值是不可能的。</a:t>
            </a:r>
          </a:p>
          <a:p>
            <a:pPr>
              <a:lnSpc>
                <a:spcPct val="80000"/>
              </a:lnSpc>
            </a:pPr>
            <a:r>
              <a:rPr lang="zh-CN" altLang="en-US" sz="1800" b="1" dirty="0" smtClean="0">
                <a:latin typeface="宋体" pitchFamily="2" charset="-122"/>
              </a:rPr>
              <a:t>   收益现值法的评估要素完全是基于对未来收益的分析。收益现值法从不把被评估车辆已使用年限和使用程度作为评估基础，不必考虑被评估车辆过去的情况怎样，所考虑和侧重的是被评估对象未来能给投资者带来多少收益。一般而言，预期收益越大，车辆的价值越大。预期收益的测定，是收益现值法的基础。</a:t>
            </a:r>
          </a:p>
          <a:p>
            <a:pPr>
              <a:lnSpc>
                <a:spcPct val="80000"/>
              </a:lnSpc>
            </a:pPr>
            <a:r>
              <a:rPr lang="en-US" altLang="zh-CN" sz="1800" b="1" dirty="0" smtClean="0">
                <a:latin typeface="宋体" pitchFamily="2" charset="-122"/>
              </a:rPr>
              <a:t>3</a:t>
            </a:r>
            <a:r>
              <a:rPr lang="zh-CN" altLang="en-US" sz="1800" b="1" dirty="0">
                <a:latin typeface="宋体" pitchFamily="2" charset="-122"/>
              </a:rPr>
              <a:t>．现行市价法与收益现值法的联系与区别</a:t>
            </a:r>
          </a:p>
          <a:p>
            <a:pPr>
              <a:lnSpc>
                <a:spcPct val="80000"/>
              </a:lnSpc>
            </a:pPr>
            <a:r>
              <a:rPr lang="zh-CN" altLang="en-US" sz="1800" b="1" dirty="0">
                <a:latin typeface="宋体" pitchFamily="2" charset="-122"/>
              </a:rPr>
              <a:t>	现行市价法与收益现值法的联系主要表现在：两者在价格形式上有相似之处，都是评估公平市场价格。</a:t>
            </a:r>
          </a:p>
          <a:p>
            <a:pPr>
              <a:lnSpc>
                <a:spcPct val="80000"/>
              </a:lnSpc>
            </a:pPr>
            <a:r>
              <a:rPr lang="zh-CN" altLang="en-US" sz="1800" b="1" dirty="0">
                <a:latin typeface="宋体" pitchFamily="2" charset="-122"/>
              </a:rPr>
              <a:t>	两者区别在于：现行市价主要是车辆进入市场的价格计量；而收益现值主要以车辆的获利能力进入市场的价格计量。</a:t>
            </a:r>
          </a:p>
          <a:p>
            <a:pPr>
              <a:lnSpc>
                <a:spcPct val="80000"/>
              </a:lnSpc>
            </a:pPr>
            <a:r>
              <a:rPr lang="en-US" altLang="zh-CN" sz="1800" b="1" dirty="0" smtClean="0">
                <a:latin typeface="宋体" pitchFamily="2" charset="-122"/>
              </a:rPr>
              <a:t>4</a:t>
            </a:r>
            <a:r>
              <a:rPr lang="zh-CN" altLang="en-US" sz="1800" b="1" dirty="0">
                <a:latin typeface="宋体" pitchFamily="2" charset="-122"/>
              </a:rPr>
              <a:t>．清算价格法与现行市价法的联系与区别</a:t>
            </a:r>
          </a:p>
          <a:p>
            <a:pPr>
              <a:lnSpc>
                <a:spcPct val="80000"/>
              </a:lnSpc>
            </a:pPr>
            <a:r>
              <a:rPr lang="zh-CN" altLang="en-US" sz="1800" b="1" dirty="0" smtClean="0">
                <a:latin typeface="宋体" pitchFamily="2" charset="-122"/>
              </a:rPr>
              <a:t>    </a:t>
            </a:r>
            <a:r>
              <a:rPr lang="zh-CN" altLang="en-US" sz="1800" b="1" dirty="0">
                <a:latin typeface="宋体" pitchFamily="2" charset="-122"/>
              </a:rPr>
              <a:t>清算价格法与现行市价法的联系主要表现在：两者均是市场价格。</a:t>
            </a:r>
          </a:p>
          <a:p>
            <a:pPr>
              <a:lnSpc>
                <a:spcPct val="80000"/>
              </a:lnSpc>
            </a:pPr>
            <a:r>
              <a:rPr lang="zh-CN" altLang="en-US" sz="1800" b="1" dirty="0">
                <a:latin typeface="宋体" pitchFamily="2" charset="-122"/>
              </a:rPr>
              <a:t>	两者的区别在于：现行市价是公平市场价格；而清算价格是非正常市场上的拍卖价格，一般大大低于现行市价。</a:t>
            </a:r>
          </a:p>
          <a:p>
            <a:pPr>
              <a:lnSpc>
                <a:spcPct val="80000"/>
              </a:lnSpc>
            </a:pPr>
            <a:r>
              <a:rPr lang="en-US" altLang="zh-CN"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bwMode="auto">
          <a:xfrm>
            <a:off x="457200" y="908720"/>
            <a:ext cx="8435280" cy="521744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600" dirty="0">
                <a:latin typeface="宋体" pitchFamily="2" charset="-122"/>
              </a:rPr>
              <a:t>	</a:t>
            </a:r>
            <a:r>
              <a:rPr lang="zh-CN" sz="1800" b="1" dirty="0">
                <a:latin typeface="宋体" pitchFamily="2" charset="-122"/>
              </a:rPr>
              <a:t>1.第一部分：世界制造厂识别代号(WMI)</a:t>
            </a:r>
          </a:p>
          <a:p>
            <a:pPr>
              <a:lnSpc>
                <a:spcPct val="80000"/>
              </a:lnSpc>
            </a:pPr>
            <a:r>
              <a:rPr lang="zh-CN" sz="1800" b="1" dirty="0">
                <a:latin typeface="宋体" pitchFamily="2" charset="-122"/>
              </a:rPr>
              <a:t>	世界制造厂识别代号(World Manufacturer Identifier，WMI),作为车辆识别代号(VIN)的第一部分，用以标识车辆的制造厂。</a:t>
            </a:r>
          </a:p>
          <a:p>
            <a:pPr>
              <a:lnSpc>
                <a:spcPct val="80000"/>
              </a:lnSpc>
            </a:pPr>
            <a:r>
              <a:rPr lang="zh-CN" sz="1800" b="1" dirty="0">
                <a:latin typeface="宋体" pitchFamily="2" charset="-122"/>
              </a:rPr>
              <a:t>	WMI代号由三位字码组成，WMI代号中的字码可使用下列阿拉伯数字和罗马字母:</a:t>
            </a:r>
          </a:p>
          <a:p>
            <a:pPr>
              <a:lnSpc>
                <a:spcPct val="80000"/>
              </a:lnSpc>
            </a:pPr>
            <a:r>
              <a:rPr lang="zh-CN" sz="1800" b="1" dirty="0">
                <a:latin typeface="宋体" pitchFamily="2" charset="-122"/>
              </a:rPr>
              <a:t>	1 2 3 4 5 6 7 8 9 0</a:t>
            </a:r>
          </a:p>
          <a:p>
            <a:pPr>
              <a:lnSpc>
                <a:spcPct val="80000"/>
              </a:lnSpc>
            </a:pPr>
            <a:r>
              <a:rPr lang="zh-CN" sz="1800" b="1" dirty="0">
                <a:latin typeface="宋体" pitchFamily="2" charset="-122"/>
              </a:rPr>
              <a:t>	A B C D E F G H Ｊ K L M N P R S T U V W X Y Z(字母I、0及Q不能使用)</a:t>
            </a:r>
          </a:p>
          <a:p>
            <a:pPr>
              <a:lnSpc>
                <a:spcPct val="80000"/>
              </a:lnSpc>
            </a:pPr>
            <a:r>
              <a:rPr lang="zh-CN" sz="1800" b="1" dirty="0">
                <a:latin typeface="宋体" pitchFamily="2" charset="-122"/>
              </a:rPr>
              <a:t>	2.第二部分：车辆说明部分(VDS)</a:t>
            </a:r>
          </a:p>
          <a:p>
            <a:pPr>
              <a:lnSpc>
                <a:spcPct val="80000"/>
              </a:lnSpc>
            </a:pPr>
            <a:r>
              <a:rPr lang="zh-CN" sz="1800" b="1" dirty="0">
                <a:latin typeface="宋体" pitchFamily="2" charset="-122"/>
              </a:rPr>
              <a:t>	车辆说明部分（Vehicle Descriptor Section，VDS)作为车辆识别代号(VIN)的第二部分，用以说明车辆的一般特征信息，由6位字码组成(即VIN的第4～9位)。</a:t>
            </a:r>
          </a:p>
          <a:p>
            <a:pPr>
              <a:lnSpc>
                <a:spcPct val="80000"/>
              </a:lnSpc>
            </a:pPr>
            <a:r>
              <a:rPr lang="zh-CN" sz="1800" b="1" dirty="0">
                <a:latin typeface="宋体" pitchFamily="2" charset="-122"/>
              </a:rPr>
              <a:t>	VDS的第1～5位(即VIN的第4～8位)对车型特征进行描述，其代码及顺序由车辆制造厂决定。</a:t>
            </a:r>
          </a:p>
          <a:p>
            <a:pPr>
              <a:lnSpc>
                <a:spcPct val="80000"/>
              </a:lnSpc>
            </a:pPr>
            <a:r>
              <a:rPr lang="zh-CN" sz="1800" b="1" dirty="0">
                <a:latin typeface="宋体" pitchFamily="2" charset="-122"/>
              </a:rPr>
              <a:t>	VDS的最后一位(即VIN的第9位字码)为检验位。检验位可为“0～9”中任一数字或字母“X”，用以核对车辆识别代号记录的准确性。</a:t>
            </a:r>
          </a:p>
          <a:p>
            <a:pPr>
              <a:lnSpc>
                <a:spcPct val="80000"/>
              </a:lnSpc>
            </a:pPr>
            <a:r>
              <a:rPr lang="zh-CN" sz="1800" b="1" dirty="0">
                <a:latin typeface="宋体" pitchFamily="2" charset="-122"/>
              </a:rPr>
              <a:t>	3.第三部分：车辆指示部分 (VIS)</a:t>
            </a:r>
          </a:p>
          <a:p>
            <a:pPr>
              <a:lnSpc>
                <a:spcPct val="80000"/>
              </a:lnSpc>
            </a:pPr>
            <a:r>
              <a:rPr lang="zh-CN" sz="1800" b="1" dirty="0">
                <a:latin typeface="宋体" pitchFamily="2" charset="-122"/>
              </a:rPr>
              <a:t>	车辆指示部分(Vehicle Indicator Section，VIS)是车辆识别代号的第三部分，为车辆出厂特征的指标部分，由8位字码组成(即VIN的第10～17位)。　</a:t>
            </a:r>
          </a:p>
          <a:p>
            <a:pPr>
              <a:lnSpc>
                <a:spcPct val="80000"/>
              </a:lnSpc>
            </a:pPr>
            <a:r>
              <a:rPr lang="zh-CN" sz="1800" b="1" dirty="0">
                <a:latin typeface="宋体" pitchFamily="2" charset="-122"/>
              </a:rPr>
              <a:t>	VIS的第1位字码(即VIN的第10位)应代表年份。</a:t>
            </a:r>
          </a:p>
          <a:p>
            <a:pPr>
              <a:lnSpc>
                <a:spcPct val="80000"/>
              </a:lnSpc>
            </a:pPr>
            <a:r>
              <a:rPr lang="zh-CN" altLang="en-US" sz="1800" b="1" dirty="0">
                <a:latin typeface="宋体" pitchFamily="2" charset="-122"/>
              </a:rPr>
              <a:t>      </a:t>
            </a:r>
            <a:r>
              <a:rPr lang="zh-CN" sz="1800" b="1" dirty="0">
                <a:latin typeface="宋体" pitchFamily="2" charset="-122"/>
              </a:rPr>
              <a:t>VIS的第2位字码(即VIN的第11位)应代表装配厂。</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type="body" idx="1"/>
          </p:nvPr>
        </p:nvSpPr>
        <p:spPr bwMode="auto">
          <a:xfrm>
            <a:off x="251520" y="62068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5.4.2  </a:t>
            </a:r>
            <a:r>
              <a:rPr lang="zh-CN" altLang="en-US" sz="1800" b="1" dirty="0">
                <a:latin typeface="宋体" pitchFamily="2" charset="-122"/>
              </a:rPr>
              <a:t>二手车评估方法的选用</a:t>
            </a:r>
          </a:p>
          <a:p>
            <a:pPr>
              <a:lnSpc>
                <a:spcPct val="80000"/>
              </a:lnSpc>
              <a:buNone/>
            </a:pPr>
            <a:r>
              <a:rPr lang="en-US" altLang="zh-CN" sz="1800" b="1" dirty="0" smtClean="0">
                <a:latin typeface="宋体" pitchFamily="2" charset="-122"/>
              </a:rPr>
              <a:t>1</a:t>
            </a:r>
            <a:r>
              <a:rPr lang="zh-CN" altLang="en-US" sz="1800" b="1" dirty="0">
                <a:latin typeface="宋体" pitchFamily="2" charset="-122"/>
              </a:rPr>
              <a:t>．重置成本法的适用范围</a:t>
            </a:r>
          </a:p>
          <a:p>
            <a:pPr>
              <a:lnSpc>
                <a:spcPct val="80000"/>
              </a:lnSpc>
            </a:pPr>
            <a:r>
              <a:rPr lang="zh-CN" altLang="en-US" sz="1800" b="1" dirty="0">
                <a:latin typeface="宋体" pitchFamily="2" charset="-122"/>
              </a:rPr>
              <a:t>    重置成本法是二手车评估中一种常用的方法，它适用于继续使用的车辆评估。对在用车辆，可直接运用重置成本法进行评估，无须作较大的调整。 </a:t>
            </a:r>
          </a:p>
          <a:p>
            <a:pPr>
              <a:lnSpc>
                <a:spcPct val="80000"/>
              </a:lnSpc>
              <a:buNone/>
            </a:pPr>
            <a:r>
              <a:rPr lang="en-US" altLang="zh-CN" sz="1800" b="1" dirty="0" smtClean="0">
                <a:latin typeface="宋体" pitchFamily="2" charset="-122"/>
              </a:rPr>
              <a:t>2</a:t>
            </a:r>
            <a:r>
              <a:rPr lang="zh-CN" altLang="en-US" sz="1800" b="1" dirty="0">
                <a:latin typeface="宋体" pitchFamily="2" charset="-122"/>
              </a:rPr>
              <a:t>．收益现值法的适用范围</a:t>
            </a:r>
          </a:p>
          <a:p>
            <a:pPr>
              <a:lnSpc>
                <a:spcPct val="80000"/>
              </a:lnSpc>
            </a:pPr>
            <a:r>
              <a:rPr lang="zh-CN" altLang="en-US" sz="1800" b="1" dirty="0">
                <a:latin typeface="宋体" pitchFamily="2" charset="-122"/>
              </a:rPr>
              <a:t>    汽车的评估多数情况下采用重置成本法，但在某些情况下，也可运用收益现值法。运用收益现值法进行汽车评估的前提是被评估车辆具有独立的、能连续用货币计量的可预期收益。由于在车辆的交易中，人们购买的目的往往不在于车辆本身，而是车辆的获利能力。因此，该方法较适于从事营运的车辆的评估</a:t>
            </a:r>
            <a:r>
              <a:rPr lang="zh-CN" altLang="en-US" sz="1800" b="1" dirty="0" smtClean="0">
                <a:latin typeface="宋体" pitchFamily="2" charset="-122"/>
              </a:rPr>
              <a:t>。</a:t>
            </a:r>
            <a:endParaRPr lang="en-US" altLang="zh-CN" sz="1800" b="1" dirty="0" smtClean="0">
              <a:latin typeface="宋体" pitchFamily="2" charset="-122"/>
            </a:endParaRPr>
          </a:p>
          <a:p>
            <a:pPr>
              <a:lnSpc>
                <a:spcPct val="80000"/>
              </a:lnSpc>
              <a:buNone/>
            </a:pPr>
            <a:r>
              <a:rPr lang="en-US" altLang="zh-CN" sz="1800" b="1" dirty="0" smtClean="0">
                <a:latin typeface="宋体" pitchFamily="2" charset="-122"/>
              </a:rPr>
              <a:t>3</a:t>
            </a:r>
            <a:r>
              <a:rPr lang="zh-CN" altLang="en-US" sz="1800" b="1" dirty="0" smtClean="0">
                <a:latin typeface="宋体" pitchFamily="2" charset="-122"/>
              </a:rPr>
              <a:t>．现行市价法的适用范围</a:t>
            </a:r>
          </a:p>
          <a:p>
            <a:pPr>
              <a:lnSpc>
                <a:spcPct val="80000"/>
              </a:lnSpc>
            </a:pPr>
            <a:r>
              <a:rPr lang="zh-CN" altLang="en-US" sz="1800" b="1" dirty="0" smtClean="0">
                <a:latin typeface="宋体" pitchFamily="2" charset="-122"/>
              </a:rPr>
              <a:t>    现行市价法的运用首先必须以市场为前提，它是借助于参照物的市场成交价或变现价运作的（该参照物与被评估车辆相同或相似）。因此，一个活跃、发达的车辆交易市场是现行市价法得以广泛运用的前提。</a:t>
            </a:r>
          </a:p>
          <a:p>
            <a:pPr>
              <a:lnSpc>
                <a:spcPct val="80000"/>
              </a:lnSpc>
            </a:pPr>
            <a:r>
              <a:rPr lang="zh-CN" altLang="en-US" sz="1800" b="1" dirty="0" smtClean="0">
                <a:latin typeface="宋体" pitchFamily="2" charset="-122"/>
              </a:rPr>
              <a:t>    此外，现行市价法的运用还必须以可比性为前提。运用该方法评估车辆市场价值的合理</a:t>
            </a:r>
          </a:p>
          <a:p>
            <a:pPr>
              <a:lnSpc>
                <a:spcPct val="80000"/>
              </a:lnSpc>
            </a:pPr>
            <a:r>
              <a:rPr lang="zh-CN" altLang="en-US" sz="1800" b="1" dirty="0" smtClean="0">
                <a:latin typeface="宋体" pitchFamily="2" charset="-122"/>
              </a:rPr>
              <a:t>性与公允性，在很大程度上取决于所选取的参照物的可比性如何。</a:t>
            </a:r>
          </a:p>
          <a:p>
            <a:pPr>
              <a:lnSpc>
                <a:spcPct val="80000"/>
              </a:lnSpc>
            </a:pP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493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a:t>
            </a:r>
            <a:r>
              <a:rPr lang="zh-CN" altLang="en-US" sz="1800" b="1" dirty="0">
                <a:latin typeface="宋体" pitchFamily="2" charset="-122"/>
              </a:rPr>
              <a:t>．清算价格法的适用范围</a:t>
            </a:r>
          </a:p>
          <a:p>
            <a:pPr>
              <a:lnSpc>
                <a:spcPct val="80000"/>
              </a:lnSpc>
            </a:pPr>
            <a:r>
              <a:rPr lang="zh-CN" altLang="en-US" sz="1800" b="1" dirty="0">
                <a:latin typeface="宋体" pitchFamily="2" charset="-122"/>
              </a:rPr>
              <a:t>    清算价格法适用于企业破产、抵押、停业清理时要售出的车辆。这类车辆必须同时满足以下三个条件，方可利用清算价格法进行出售：</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）具有法律效力的破产处理文件、抵押合同及其他有效文件为依据。</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）车辆在市场上可以快速出售变现。</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）清算价格足以补偿因出售车辆所付出的附加支出总额。</a:t>
            </a:r>
          </a:p>
          <a:p>
            <a:pPr>
              <a:lnSpc>
                <a:spcPct val="80000"/>
              </a:lnSpc>
            </a:pPr>
            <a:endParaRPr lang="en-US" altLang="zh-CN" sz="1800" b="1" dirty="0" smtClean="0">
              <a:latin typeface="宋体" pitchFamily="2" charset="-122"/>
            </a:endParaRPr>
          </a:p>
          <a:p>
            <a:pPr>
              <a:lnSpc>
                <a:spcPct val="80000"/>
              </a:lnSpc>
            </a:pPr>
            <a:r>
              <a:rPr lang="en-US" altLang="zh-CN" sz="1800" b="1" dirty="0" smtClean="0">
                <a:latin typeface="宋体" pitchFamily="2" charset="-122"/>
              </a:rPr>
              <a:t>5</a:t>
            </a:r>
            <a:r>
              <a:rPr lang="en-US" altLang="zh-CN" sz="1800" b="1" dirty="0">
                <a:latin typeface="宋体" pitchFamily="2" charset="-122"/>
              </a:rPr>
              <a:t>.</a:t>
            </a:r>
            <a:r>
              <a:rPr lang="zh-CN" altLang="en-US" sz="1800" b="1" dirty="0">
                <a:latin typeface="宋体" pitchFamily="2" charset="-122"/>
              </a:rPr>
              <a:t>二手车鉴定估价方法的选择应考虑的因素</a:t>
            </a:r>
          </a:p>
          <a:p>
            <a:pPr>
              <a:lnSpc>
                <a:spcPct val="80000"/>
              </a:lnSpc>
            </a:pPr>
            <a:r>
              <a:rPr lang="zh-CN" altLang="en-US" sz="1800" b="1" dirty="0">
                <a:latin typeface="宋体" pitchFamily="2" charset="-122"/>
              </a:rPr>
              <a:t>	选择二手车鉴定估价方法时主要考虑的因素有：</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）二手车评估方法的选择必须严格与机动车评估的计价标准相适应。</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）二手车评估方法的选择还要受数据收集和信息资料的制约。</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）在选择二手车评估方法时，要充分考虑二手车鉴定估价工作的效率，选择简单易行的方法。</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a:solidFill>
                  <a:srgbClr val="FF3300"/>
                </a:solidFill>
                <a:latin typeface="宋体" pitchFamily="2" charset="-122"/>
              </a:rPr>
              <a:t>第</a:t>
            </a:r>
            <a:r>
              <a:rPr lang="en-US" altLang="zh-CN" sz="2400" b="1" dirty="0">
                <a:solidFill>
                  <a:srgbClr val="FF3300"/>
                </a:solidFill>
                <a:latin typeface="宋体" pitchFamily="2" charset="-122"/>
              </a:rPr>
              <a:t>6</a:t>
            </a:r>
            <a:r>
              <a:rPr lang="zh-CN" altLang="en-US" sz="2400" b="1" dirty="0">
                <a:solidFill>
                  <a:srgbClr val="FF3300"/>
                </a:solidFill>
                <a:latin typeface="宋体" pitchFamily="2" charset="-122"/>
              </a:rPr>
              <a:t>章 事故车辆损失评估</a:t>
            </a:r>
          </a:p>
        </p:txBody>
      </p:sp>
      <p:sp>
        <p:nvSpPr>
          <p:cNvPr id="126979" name="Rectangle 3"/>
          <p:cNvSpPr>
            <a:spLocks noGrp="1" noChangeArrowheads="1"/>
          </p:cNvSpPr>
          <p:nvPr>
            <p:ph type="body" idx="1"/>
          </p:nvPr>
        </p:nvSpPr>
        <p:spPr bwMode="auto">
          <a:xfrm>
            <a:off x="467544"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Tx/>
              <a:buNone/>
            </a:pPr>
            <a:r>
              <a:rPr lang="zh-CN" altLang="en-US" sz="1600" dirty="0" smtClean="0">
                <a:latin typeface="宋体" pitchFamily="2" charset="-122"/>
              </a:rPr>
              <a:t> </a:t>
            </a:r>
            <a:r>
              <a:rPr lang="zh-CN" sz="1800" b="1" dirty="0">
                <a:latin typeface="宋体" pitchFamily="2" charset="-122"/>
              </a:rPr>
              <a:t>6.1概述</a:t>
            </a:r>
          </a:p>
          <a:p>
            <a:pPr>
              <a:lnSpc>
                <a:spcPct val="90000"/>
              </a:lnSpc>
              <a:buFontTx/>
              <a:buNone/>
            </a:pPr>
            <a:endParaRPr lang="zh-CN" sz="1800" b="1" dirty="0">
              <a:latin typeface="宋体" pitchFamily="2" charset="-122"/>
            </a:endParaRPr>
          </a:p>
          <a:p>
            <a:pPr>
              <a:lnSpc>
                <a:spcPct val="90000"/>
              </a:lnSpc>
              <a:buFontTx/>
              <a:buNone/>
            </a:pPr>
            <a:r>
              <a:rPr lang="zh-CN" sz="1600" b="1" dirty="0">
                <a:latin typeface="宋体" pitchFamily="2" charset="-122"/>
              </a:rPr>
              <a:t>6.1.1事故车损失的评估原则</a:t>
            </a:r>
          </a:p>
          <a:p>
            <a:pPr>
              <a:lnSpc>
                <a:spcPct val="90000"/>
              </a:lnSpc>
              <a:buFontTx/>
              <a:buNone/>
            </a:pPr>
            <a:r>
              <a:rPr lang="zh-CN" sz="1600" b="1" dirty="0">
                <a:latin typeface="宋体" pitchFamily="2" charset="-122"/>
              </a:rPr>
              <a:t>	对事故车辆损失的评估，应遵循以下基本原则：</a:t>
            </a:r>
          </a:p>
          <a:p>
            <a:pPr>
              <a:lnSpc>
                <a:spcPct val="90000"/>
              </a:lnSpc>
              <a:buFontTx/>
              <a:buNone/>
            </a:pPr>
            <a:r>
              <a:rPr lang="zh-CN" sz="1600" b="1" dirty="0">
                <a:latin typeface="宋体" pitchFamily="2" charset="-122"/>
              </a:rPr>
              <a:t>	（1）维修仅限于本次事故造成的损失。</a:t>
            </a:r>
          </a:p>
          <a:p>
            <a:pPr>
              <a:lnSpc>
                <a:spcPct val="90000"/>
              </a:lnSpc>
              <a:buFontTx/>
              <a:buNone/>
            </a:pPr>
            <a:r>
              <a:rPr lang="zh-CN" sz="1600" b="1" dirty="0">
                <a:latin typeface="宋体" pitchFamily="2" charset="-122"/>
              </a:rPr>
              <a:t>	（2）能修理的零部件，尽量修理，不能更换。</a:t>
            </a:r>
          </a:p>
          <a:p>
            <a:pPr>
              <a:lnSpc>
                <a:spcPct val="90000"/>
              </a:lnSpc>
              <a:buFontTx/>
              <a:buNone/>
            </a:pPr>
            <a:r>
              <a:rPr lang="zh-CN" sz="1600" b="1" dirty="0">
                <a:latin typeface="宋体" pitchFamily="2" charset="-122"/>
              </a:rPr>
              <a:t>	（3）能局部维修的，不扩大到整体修理，如车身局部的喷漆修理。</a:t>
            </a:r>
          </a:p>
          <a:p>
            <a:pPr>
              <a:lnSpc>
                <a:spcPct val="90000"/>
              </a:lnSpc>
              <a:buFontTx/>
              <a:buNone/>
            </a:pPr>
            <a:r>
              <a:rPr lang="zh-CN" sz="1600" b="1" dirty="0">
                <a:latin typeface="宋体" pitchFamily="2" charset="-122"/>
              </a:rPr>
              <a:t>	（4）更换个别零部件可以恢复性能的，不更换总成。</a:t>
            </a:r>
          </a:p>
          <a:p>
            <a:pPr>
              <a:lnSpc>
                <a:spcPct val="90000"/>
              </a:lnSpc>
              <a:buFontTx/>
              <a:buNone/>
            </a:pPr>
            <a:r>
              <a:rPr lang="zh-CN" sz="1600" b="1" dirty="0">
                <a:latin typeface="宋体" pitchFamily="2" charset="-122"/>
              </a:rPr>
              <a:t>	（5）根据修复的难易程度，参照当地工时费水平，准确确定工时费用。</a:t>
            </a:r>
          </a:p>
          <a:p>
            <a:pPr>
              <a:lnSpc>
                <a:spcPct val="90000"/>
              </a:lnSpc>
              <a:buFontTx/>
              <a:buNone/>
            </a:pPr>
            <a:r>
              <a:rPr lang="zh-CN" sz="1600" b="1" dirty="0">
                <a:latin typeface="宋体" pitchFamily="2" charset="-122"/>
              </a:rPr>
              <a:t>	（6）根据更换项目，参照当地采购价格或保险公司的系统报价，准确确定换件费用。</a:t>
            </a:r>
          </a:p>
          <a:p>
            <a:pPr>
              <a:lnSpc>
                <a:spcPct val="90000"/>
              </a:lnSpc>
              <a:buFontTx/>
              <a:buNone/>
            </a:pPr>
            <a:r>
              <a:rPr lang="zh-CN" sz="1600" b="1" dirty="0">
                <a:latin typeface="宋体" pitchFamily="2" charset="-122"/>
              </a:rPr>
              <a:t>6.1.2事故车损失评估的技术依据</a:t>
            </a:r>
          </a:p>
          <a:p>
            <a:pPr>
              <a:lnSpc>
                <a:spcPct val="90000"/>
              </a:lnSpc>
              <a:buFontTx/>
              <a:buNone/>
            </a:pPr>
            <a:r>
              <a:rPr lang="zh-CN" sz="1600" b="1" dirty="0">
                <a:latin typeface="宋体" pitchFamily="2" charset="-122"/>
              </a:rPr>
              <a:t>	在对事故车进行损失评估时所采取的技术依据主要是：</a:t>
            </a:r>
          </a:p>
          <a:p>
            <a:pPr>
              <a:lnSpc>
                <a:spcPct val="90000"/>
              </a:lnSpc>
              <a:buFontTx/>
              <a:buNone/>
            </a:pPr>
            <a:r>
              <a:rPr lang="zh-CN" sz="1600" b="1" dirty="0">
                <a:latin typeface="宋体" pitchFamily="2" charset="-122"/>
              </a:rPr>
              <a:t>	（1）了解出险车辆的结构及整体性能。</a:t>
            </a:r>
          </a:p>
          <a:p>
            <a:pPr>
              <a:lnSpc>
                <a:spcPct val="90000"/>
              </a:lnSpc>
              <a:buFontTx/>
              <a:buNone/>
            </a:pPr>
            <a:r>
              <a:rPr lang="zh-CN" sz="1600" b="1" dirty="0">
                <a:latin typeface="宋体" pitchFamily="2" charset="-122"/>
              </a:rPr>
              <a:t>	（2）熟悉受损零部件拆装的难易程度及相关作业量。</a:t>
            </a:r>
          </a:p>
          <a:p>
            <a:pPr>
              <a:lnSpc>
                <a:spcPct val="90000"/>
              </a:lnSpc>
              <a:buFontTx/>
              <a:buNone/>
            </a:pPr>
            <a:r>
              <a:rPr lang="zh-CN" sz="1600" b="1" dirty="0">
                <a:latin typeface="宋体" pitchFamily="2" charset="-122"/>
              </a:rPr>
              <a:t>	（3）掌握受损零部件的检测技术，了解修理工艺及所需工装器具。</a:t>
            </a:r>
          </a:p>
          <a:p>
            <a:pPr>
              <a:lnSpc>
                <a:spcPct val="90000"/>
              </a:lnSpc>
              <a:buFontTx/>
              <a:buNone/>
            </a:pPr>
            <a:r>
              <a:rPr lang="zh-CN" sz="1600" b="1" dirty="0">
                <a:latin typeface="宋体" pitchFamily="2" charset="-122"/>
              </a:rPr>
              <a:t>	（4）熟悉受损零部件的市场价格</a:t>
            </a:r>
            <a:r>
              <a:rPr lang="zh-CN" sz="1600" b="1" dirty="0" smtClean="0">
                <a:latin typeface="宋体" pitchFamily="2" charset="-122"/>
              </a:rPr>
              <a:t>。</a:t>
            </a:r>
            <a:endParaRPr lang="en-US" altLang="zh-CN" sz="1600" b="1" dirty="0" smtClean="0">
              <a:latin typeface="宋体" pitchFamily="2" charset="-122"/>
            </a:endParaRPr>
          </a:p>
          <a:p>
            <a:pPr>
              <a:lnSpc>
                <a:spcPct val="80000"/>
              </a:lnSpc>
            </a:pPr>
            <a:r>
              <a:rPr lang="zh-CN" altLang="en-US" sz="1600" b="1" dirty="0" smtClean="0">
                <a:latin typeface="宋体" pitchFamily="2" charset="-122"/>
              </a:rPr>
              <a:t>（</a:t>
            </a:r>
            <a:r>
              <a:rPr lang="en-US" altLang="zh-CN" sz="1600" b="1" dirty="0" smtClean="0">
                <a:latin typeface="宋体" pitchFamily="2" charset="-122"/>
              </a:rPr>
              <a:t>5</a:t>
            </a:r>
            <a:r>
              <a:rPr lang="zh-CN" altLang="en-US" sz="1600" b="1" dirty="0" smtClean="0">
                <a:latin typeface="宋体" pitchFamily="2" charset="-122"/>
              </a:rPr>
              <a:t>）掌握修理过程中所需的辅助材料及用量。</a:t>
            </a:r>
          </a:p>
          <a:p>
            <a:pPr>
              <a:lnSpc>
                <a:spcPct val="80000"/>
              </a:lnSpc>
            </a:pPr>
            <a:r>
              <a:rPr lang="zh-CN" altLang="en-US" sz="1600" b="1" dirty="0" smtClean="0">
                <a:latin typeface="宋体" pitchFamily="2" charset="-122"/>
              </a:rPr>
              <a:t>（</a:t>
            </a:r>
            <a:r>
              <a:rPr lang="en-US" altLang="zh-CN" sz="1600" b="1" dirty="0" smtClean="0">
                <a:latin typeface="宋体" pitchFamily="2" charset="-122"/>
              </a:rPr>
              <a:t>6</a:t>
            </a:r>
            <a:r>
              <a:rPr lang="zh-CN" altLang="en-US" sz="1600" b="1" dirty="0" smtClean="0">
                <a:latin typeface="宋体" pitchFamily="2" charset="-122"/>
              </a:rPr>
              <a:t>）掌握出险车辆修竣后的检查、鉴定技术标准。</a:t>
            </a:r>
          </a:p>
          <a:p>
            <a:pPr>
              <a:lnSpc>
                <a:spcPct val="90000"/>
              </a:lnSpc>
              <a:buFontTx/>
              <a:buNone/>
            </a:pPr>
            <a:endParaRPr lang="zh-CN" sz="1600" b="1" dirty="0">
              <a:latin typeface="宋体" pitchFamily="2" charset="-122"/>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8003" name="Rectangle 3"/>
          <p:cNvSpPr>
            <a:spLocks noGrp="1" noChangeArrowheads="1"/>
          </p:cNvSpPr>
          <p:nvPr>
            <p:ph type="body" idx="1"/>
          </p:nvPr>
        </p:nvSpPr>
        <p:spPr bwMode="auto">
          <a:xfrm>
            <a:off x="457200" y="836712"/>
            <a:ext cx="8229600" cy="5289451"/>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None/>
            </a:pPr>
            <a:r>
              <a:rPr lang="en-US" altLang="zh-CN" sz="1800" b="1" dirty="0" smtClean="0">
                <a:latin typeface="宋体" pitchFamily="2" charset="-122"/>
              </a:rPr>
              <a:t>6.1.3</a:t>
            </a:r>
            <a:r>
              <a:rPr lang="zh-CN" altLang="en-US" sz="1800" b="1" dirty="0">
                <a:latin typeface="宋体" pitchFamily="2" charset="-122"/>
              </a:rPr>
              <a:t>事故车损失评估所需的基本工具</a:t>
            </a:r>
          </a:p>
          <a:p>
            <a:pPr>
              <a:lnSpc>
                <a:spcPct val="80000"/>
              </a:lnSpc>
            </a:pPr>
            <a:r>
              <a:rPr lang="zh-CN" altLang="en-US" sz="1800" b="1" dirty="0">
                <a:latin typeface="宋体" pitchFamily="2" charset="-122"/>
              </a:rPr>
              <a:t>	评估人员在评估时常用的工具有：</a:t>
            </a:r>
          </a:p>
          <a:p>
            <a:pPr>
              <a:lnSpc>
                <a:spcPct val="80000"/>
              </a:lnSpc>
            </a:pPr>
            <a:r>
              <a:rPr lang="zh-CN" altLang="en-US" sz="1800" b="1" dirty="0">
                <a:latin typeface="宋体" pitchFamily="2" charset="-122"/>
              </a:rPr>
              <a:t>	①必要的测量工具，如卷尺、量规等。</a:t>
            </a:r>
          </a:p>
          <a:p>
            <a:pPr>
              <a:lnSpc>
                <a:spcPct val="80000"/>
              </a:lnSpc>
            </a:pPr>
            <a:r>
              <a:rPr lang="zh-CN" altLang="en-US" sz="1800" b="1" dirty="0">
                <a:latin typeface="宋体" pitchFamily="2" charset="-122"/>
              </a:rPr>
              <a:t>	②常用的手动工具。评估人员应当能够熟练使用扳手、改锥和钳子等常用工具，以便能够熟练拆卸一些损坏的配件，做进一步的检查。</a:t>
            </a:r>
          </a:p>
          <a:p>
            <a:pPr>
              <a:lnSpc>
                <a:spcPct val="80000"/>
              </a:lnSpc>
            </a:pPr>
            <a:r>
              <a:rPr lang="zh-CN" altLang="en-US" sz="1800" b="1" dirty="0">
                <a:latin typeface="宋体" pitchFamily="2" charset="-122"/>
              </a:rPr>
              <a:t>	③举升设备。 </a:t>
            </a:r>
          </a:p>
          <a:p>
            <a:pPr>
              <a:lnSpc>
                <a:spcPct val="80000"/>
              </a:lnSpc>
            </a:pPr>
            <a:r>
              <a:rPr lang="zh-CN" altLang="en-US" sz="1800" b="1" dirty="0">
                <a:latin typeface="宋体" pitchFamily="2" charset="-122"/>
              </a:rPr>
              <a:t>	④记录信息的工具。 </a:t>
            </a:r>
          </a:p>
          <a:p>
            <a:pPr>
              <a:lnSpc>
                <a:spcPct val="80000"/>
              </a:lnSpc>
            </a:pPr>
            <a:r>
              <a:rPr lang="zh-CN" altLang="en-US" sz="1800" b="1" dirty="0">
                <a:latin typeface="宋体" pitchFamily="2" charset="-122"/>
              </a:rPr>
              <a:t>	⑤查询配件信息的手册或软件。 </a:t>
            </a:r>
          </a:p>
          <a:p>
            <a:pPr>
              <a:lnSpc>
                <a:spcPct val="80000"/>
              </a:lnSpc>
              <a:buNone/>
            </a:pPr>
            <a:r>
              <a:rPr lang="en-US" altLang="zh-CN" sz="1800" b="1" dirty="0">
                <a:latin typeface="宋体" pitchFamily="2" charset="-122"/>
              </a:rPr>
              <a:t>6.1.4</a:t>
            </a:r>
            <a:r>
              <a:rPr lang="zh-CN" altLang="en-US" sz="1800" b="1" dirty="0">
                <a:latin typeface="宋体" pitchFamily="2" charset="-122"/>
              </a:rPr>
              <a:t>事故车损失的评估步骤</a:t>
            </a:r>
          </a:p>
          <a:p>
            <a:pPr>
              <a:lnSpc>
                <a:spcPct val="80000"/>
              </a:lnSpc>
            </a:pPr>
            <a:r>
              <a:rPr lang="zh-CN" altLang="en-US" sz="1800" b="1" dirty="0">
                <a:latin typeface="宋体" pitchFamily="2" charset="-122"/>
              </a:rPr>
              <a:t>	①弄清肇事起源点，由此确定因肇事部位的撞击、震动可能引起哪些部位损伤。</a:t>
            </a:r>
          </a:p>
          <a:p>
            <a:pPr>
              <a:lnSpc>
                <a:spcPct val="80000"/>
              </a:lnSpc>
            </a:pPr>
            <a:r>
              <a:rPr lang="zh-CN" altLang="en-US" sz="1800" b="1" dirty="0">
                <a:latin typeface="宋体" pitchFamily="2" charset="-122"/>
              </a:rPr>
              <a:t>	②确定维修方案，并据此对损坏的零部件由表及里进行登记，并进行修复或更换的分类。鉴定、登记时可以按以下顺序进行：由前到后，由左到右，先登记外附件（即钣金覆盖件、外装饰件），再按发动机、底盘、电器、仪表等分类进行。</a:t>
            </a:r>
          </a:p>
          <a:p>
            <a:pPr>
              <a:lnSpc>
                <a:spcPct val="80000"/>
              </a:lnSpc>
            </a:pPr>
            <a:r>
              <a:rPr lang="zh-CN" altLang="en-US" sz="1800" b="1" dirty="0">
                <a:latin typeface="宋体" pitchFamily="2" charset="-122"/>
              </a:rPr>
              <a:t>	③根据已确定的维修方案及修复工艺难易程度确定工时费用。</a:t>
            </a:r>
          </a:p>
          <a:p>
            <a:pPr>
              <a:lnSpc>
                <a:spcPct val="80000"/>
              </a:lnSpc>
            </a:pPr>
            <a:r>
              <a:rPr lang="zh-CN" altLang="en-US" sz="1800" b="1" dirty="0">
                <a:latin typeface="宋体" pitchFamily="2" charset="-122"/>
              </a:rPr>
              <a:t>	④根据所掌握的汽车配件价格确定材料费用。</a:t>
            </a:r>
          </a:p>
          <a:p>
            <a:pPr>
              <a:lnSpc>
                <a:spcPct val="80000"/>
              </a:lnSpc>
            </a:pPr>
            <a:r>
              <a:rPr lang="zh-CN" altLang="en-US" sz="1800" b="1" dirty="0">
                <a:latin typeface="宋体" pitchFamily="2" charset="-122"/>
              </a:rPr>
              <a:t>⑤评估时各方（被保险人、第三者、修理厂、保险公司）最好均在场。在明确修理范围及项目，确定所需费用，签定“事故车辆估损单”协议后方可让事故车进厂修理。</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9027" name="Rectangle 3"/>
          <p:cNvSpPr>
            <a:spLocks noGrp="1" noChangeArrowheads="1"/>
          </p:cNvSpPr>
          <p:nvPr>
            <p:ph type="body" idx="1"/>
          </p:nvPr>
        </p:nvSpPr>
        <p:spPr bwMode="auto">
          <a:xfrm>
            <a:off x="179512" y="620688"/>
            <a:ext cx="8712968"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黑体" pitchFamily="2" charset="-122"/>
                <a:ea typeface="黑体" pitchFamily="2" charset="-122"/>
              </a:rPr>
              <a:t>6.1.5</a:t>
            </a:r>
            <a:r>
              <a:rPr lang="zh-CN" altLang="en-US" sz="1800" b="1" dirty="0">
                <a:latin typeface="黑体" pitchFamily="2" charset="-122"/>
                <a:ea typeface="黑体" pitchFamily="2" charset="-122"/>
              </a:rPr>
              <a:t>事故车损失评估的注意事项</a:t>
            </a:r>
          </a:p>
          <a:p>
            <a:pPr>
              <a:lnSpc>
                <a:spcPct val="80000"/>
              </a:lnSpc>
            </a:pPr>
            <a:r>
              <a:rPr lang="zh-CN" altLang="en-US" sz="1800" b="1" dirty="0" smtClean="0">
                <a:latin typeface="黑体" pitchFamily="2" charset="-122"/>
                <a:ea typeface="黑体" pitchFamily="2" charset="-122"/>
              </a:rPr>
              <a:t>（</a:t>
            </a:r>
            <a:r>
              <a:rPr lang="en-US" altLang="zh-CN" sz="1800" b="1" dirty="0">
                <a:latin typeface="黑体" pitchFamily="2" charset="-122"/>
                <a:ea typeface="黑体" pitchFamily="2" charset="-122"/>
              </a:rPr>
              <a:t>1</a:t>
            </a:r>
            <a:r>
              <a:rPr lang="zh-CN" altLang="en-US" sz="1800" b="1" dirty="0">
                <a:latin typeface="黑体" pitchFamily="2" charset="-122"/>
                <a:ea typeface="黑体" pitchFamily="2" charset="-122"/>
              </a:rPr>
              <a:t>）损失范围确认。</a:t>
            </a:r>
          </a:p>
          <a:p>
            <a:pPr>
              <a:lnSpc>
                <a:spcPct val="80000"/>
              </a:lnSpc>
            </a:pPr>
            <a:r>
              <a:rPr lang="zh-CN" altLang="en-US" sz="1800" b="1" dirty="0">
                <a:latin typeface="黑体" pitchFamily="2" charset="-122"/>
                <a:ea typeface="黑体" pitchFamily="2" charset="-122"/>
              </a:rPr>
              <a:t>	①区分本次事故和非本次事故造成的损失。 </a:t>
            </a:r>
          </a:p>
          <a:p>
            <a:pPr>
              <a:lnSpc>
                <a:spcPct val="80000"/>
              </a:lnSpc>
            </a:pPr>
            <a:r>
              <a:rPr lang="zh-CN" altLang="en-US" sz="1800" b="1" dirty="0">
                <a:latin typeface="黑体" pitchFamily="2" charset="-122"/>
                <a:ea typeface="黑体" pitchFamily="2" charset="-122"/>
              </a:rPr>
              <a:t>	②区分事故损失和机械损失。 </a:t>
            </a:r>
          </a:p>
          <a:p>
            <a:pPr>
              <a:lnSpc>
                <a:spcPct val="80000"/>
              </a:lnSpc>
            </a:pPr>
            <a:r>
              <a:rPr lang="zh-CN" altLang="en-US" sz="1800" b="1" dirty="0">
                <a:latin typeface="黑体" pitchFamily="2" charset="-122"/>
                <a:ea typeface="黑体" pitchFamily="2" charset="-122"/>
              </a:rPr>
              <a:t>	③区分因意外风险导致的事故损失和因产品质量或维修质量问题而引发事故损失。 </a:t>
            </a:r>
          </a:p>
          <a:p>
            <a:pPr>
              <a:lnSpc>
                <a:spcPct val="80000"/>
              </a:lnSpc>
            </a:pPr>
            <a:r>
              <a:rPr lang="zh-CN" altLang="en-US" sz="1800" b="1" dirty="0">
                <a:latin typeface="黑体" pitchFamily="2" charset="-122"/>
                <a:ea typeface="黑体" pitchFamily="2" charset="-122"/>
              </a:rPr>
              <a:t>	④区分事故发生后，有无因采取措施不当或施救方法不合理导致损失扩大部分。 </a:t>
            </a:r>
          </a:p>
          <a:p>
            <a:pPr>
              <a:lnSpc>
                <a:spcPct val="80000"/>
              </a:lnSpc>
            </a:pPr>
            <a:r>
              <a:rPr lang="zh-CN" altLang="en-US" sz="1800" b="1" dirty="0">
                <a:latin typeface="黑体" pitchFamily="2" charset="-122"/>
                <a:ea typeface="黑体" pitchFamily="2" charset="-122"/>
              </a:rPr>
              <a:t>	⑤对有新增设备的车辆，应区分车辆标准配置的损失和新增设备的损失。</a:t>
            </a:r>
          </a:p>
          <a:p>
            <a:pPr>
              <a:lnSpc>
                <a:spcPct val="80000"/>
              </a:lnSpc>
            </a:pPr>
            <a:r>
              <a:rPr lang="zh-CN" altLang="en-US" sz="1800" b="1" dirty="0">
                <a:latin typeface="黑体" pitchFamily="2" charset="-122"/>
                <a:ea typeface="黑体" pitchFamily="2" charset="-122"/>
              </a:rPr>
              <a:t>	⑥对更换零件的，损坏件的残值应合理作价，损失应为换件价格扣除损坏件的残值。</a:t>
            </a:r>
          </a:p>
          <a:p>
            <a:pPr>
              <a:lnSpc>
                <a:spcPct val="80000"/>
              </a:lnSpc>
            </a:pPr>
            <a:r>
              <a:rPr lang="zh-CN" altLang="en-US" sz="1800" b="1" dirty="0" smtClean="0">
                <a:latin typeface="黑体" pitchFamily="2" charset="-122"/>
                <a:ea typeface="黑体" pitchFamily="2" charset="-122"/>
              </a:rPr>
              <a:t>（</a:t>
            </a:r>
            <a:r>
              <a:rPr lang="en-US" altLang="zh-CN" sz="1800" b="1" dirty="0">
                <a:latin typeface="黑体" pitchFamily="2" charset="-122"/>
                <a:ea typeface="黑体" pitchFamily="2" charset="-122"/>
              </a:rPr>
              <a:t>2</a:t>
            </a:r>
            <a:r>
              <a:rPr lang="zh-CN" altLang="en-US" sz="1800" b="1" dirty="0">
                <a:latin typeface="黑体" pitchFamily="2" charset="-122"/>
                <a:ea typeface="黑体" pitchFamily="2" charset="-122"/>
              </a:rPr>
              <a:t>）事故维修与正常维修的区别。</a:t>
            </a:r>
          </a:p>
          <a:p>
            <a:pPr>
              <a:lnSpc>
                <a:spcPct val="80000"/>
              </a:lnSpc>
            </a:pPr>
            <a:r>
              <a:rPr lang="zh-CN" altLang="en-US" sz="1800" b="1" dirty="0">
                <a:latin typeface="黑体" pitchFamily="2" charset="-122"/>
                <a:ea typeface="黑体" pitchFamily="2" charset="-122"/>
              </a:rPr>
              <a:t>	①维修起因有别。 </a:t>
            </a:r>
          </a:p>
          <a:p>
            <a:pPr>
              <a:lnSpc>
                <a:spcPct val="80000"/>
              </a:lnSpc>
            </a:pPr>
            <a:r>
              <a:rPr lang="zh-CN" altLang="en-US" sz="1800" b="1" dirty="0">
                <a:latin typeface="黑体" pitchFamily="2" charset="-122"/>
                <a:ea typeface="黑体" pitchFamily="2" charset="-122"/>
              </a:rPr>
              <a:t>	②维修目的不同。 </a:t>
            </a:r>
          </a:p>
          <a:p>
            <a:pPr>
              <a:lnSpc>
                <a:spcPct val="80000"/>
              </a:lnSpc>
            </a:pPr>
            <a:r>
              <a:rPr lang="zh-CN" altLang="en-US" sz="1800" b="1" dirty="0">
                <a:latin typeface="黑体" pitchFamily="2" charset="-122"/>
                <a:ea typeface="黑体" pitchFamily="2" charset="-122"/>
              </a:rPr>
              <a:t>	③依据标准不同。 </a:t>
            </a:r>
          </a:p>
          <a:p>
            <a:pPr>
              <a:lnSpc>
                <a:spcPct val="80000"/>
              </a:lnSpc>
            </a:pPr>
            <a:r>
              <a:rPr lang="zh-CN" altLang="en-US" sz="1800" b="1" dirty="0" smtClean="0">
                <a:latin typeface="黑体" pitchFamily="2" charset="-122"/>
                <a:ea typeface="黑体" pitchFamily="2" charset="-122"/>
              </a:rPr>
              <a:t>（</a:t>
            </a:r>
            <a:r>
              <a:rPr lang="en-US" altLang="zh-CN" sz="1800" b="1" dirty="0">
                <a:latin typeface="黑体" pitchFamily="2" charset="-122"/>
                <a:ea typeface="黑体" pitchFamily="2" charset="-122"/>
              </a:rPr>
              <a:t>3</a:t>
            </a:r>
            <a:r>
              <a:rPr lang="zh-CN" altLang="en-US" sz="1800" b="1" dirty="0">
                <a:latin typeface="黑体" pitchFamily="2" charset="-122"/>
                <a:ea typeface="黑体" pitchFamily="2" charset="-122"/>
              </a:rPr>
              <a:t>）常见矛盾的处理。</a:t>
            </a:r>
          </a:p>
          <a:p>
            <a:pPr>
              <a:lnSpc>
                <a:spcPct val="80000"/>
              </a:lnSpc>
            </a:pPr>
            <a:r>
              <a:rPr lang="zh-CN" altLang="en-US" sz="1800" b="1" dirty="0">
                <a:latin typeface="黑体" pitchFamily="2" charset="-122"/>
                <a:ea typeface="黑体" pitchFamily="2" charset="-122"/>
              </a:rPr>
              <a:t>	①处理好与汽车维修厂的矛盾。 </a:t>
            </a:r>
          </a:p>
          <a:p>
            <a:pPr>
              <a:lnSpc>
                <a:spcPct val="80000"/>
              </a:lnSpc>
            </a:pPr>
            <a:r>
              <a:rPr lang="zh-CN" altLang="en-US" sz="1800" b="1" dirty="0">
                <a:latin typeface="黑体" pitchFamily="2" charset="-122"/>
                <a:ea typeface="黑体" pitchFamily="2" charset="-122"/>
              </a:rPr>
              <a:t>	②处理好与客户的矛盾。 </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005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smtClean="0">
                <a:latin typeface="黑体" pitchFamily="2" charset="-122"/>
                <a:ea typeface="黑体" pitchFamily="2" charset="-122"/>
              </a:rPr>
              <a:t>（</a:t>
            </a:r>
            <a:r>
              <a:rPr lang="en-US" altLang="zh-CN" sz="1800" b="1" dirty="0" smtClean="0">
                <a:latin typeface="黑体" pitchFamily="2" charset="-122"/>
                <a:ea typeface="黑体" pitchFamily="2" charset="-122"/>
              </a:rPr>
              <a:t>4</a:t>
            </a:r>
            <a:r>
              <a:rPr lang="zh-CN" altLang="en-US" sz="1800" b="1" dirty="0" smtClean="0">
                <a:latin typeface="黑体" pitchFamily="2" charset="-122"/>
                <a:ea typeface="黑体" pitchFamily="2" charset="-122"/>
              </a:rPr>
              <a:t>）注意安全事项。</a:t>
            </a:r>
          </a:p>
          <a:p>
            <a:pPr>
              <a:lnSpc>
                <a:spcPct val="80000"/>
              </a:lnSpc>
            </a:pPr>
            <a:r>
              <a:rPr lang="zh-CN" altLang="en-US" sz="1800" b="1" dirty="0" smtClean="0">
                <a:latin typeface="黑体" pitchFamily="2" charset="-122"/>
                <a:ea typeface="黑体" pitchFamily="2" charset="-122"/>
              </a:rPr>
              <a:t>	①在评估受损汽车之前，先查看车上是否有破碎玻璃，是否有锋利的刀状或锯齿状金属边角。对危险部位做上安全警示，或进行处理。</a:t>
            </a:r>
          </a:p>
          <a:p>
            <a:pPr>
              <a:lnSpc>
                <a:spcPct val="80000"/>
              </a:lnSpc>
            </a:pPr>
            <a:r>
              <a:rPr lang="zh-CN" altLang="en-US" sz="1800" b="1" dirty="0">
                <a:latin typeface="宋体" pitchFamily="2" charset="-122"/>
              </a:rPr>
              <a:t>	②如果闻到有汽油泄漏的气味，切勿使用明火，切勿开关电器设备。事故较大时，可考虑切断蓄电池电源。</a:t>
            </a:r>
          </a:p>
          <a:p>
            <a:pPr>
              <a:lnSpc>
                <a:spcPct val="80000"/>
              </a:lnSpc>
            </a:pPr>
            <a:r>
              <a:rPr lang="zh-CN" altLang="en-US" sz="1800" b="1" dirty="0">
                <a:latin typeface="宋体" pitchFamily="2" charset="-122"/>
              </a:rPr>
              <a:t>	③如果有机油或齿轮油泄漏，当心滑倒。</a:t>
            </a:r>
          </a:p>
          <a:p>
            <a:pPr>
              <a:lnSpc>
                <a:spcPct val="80000"/>
              </a:lnSpc>
            </a:pPr>
            <a:r>
              <a:rPr lang="zh-CN" altLang="en-US" sz="1800" b="1" dirty="0">
                <a:latin typeface="宋体" pitchFamily="2" charset="-122"/>
              </a:rPr>
              <a:t>	④在检验电器设备的状态时，不要造成新的损伤。 </a:t>
            </a:r>
          </a:p>
          <a:p>
            <a:pPr>
              <a:lnSpc>
                <a:spcPct val="80000"/>
              </a:lnSpc>
            </a:pPr>
            <a:r>
              <a:rPr lang="zh-CN" altLang="en-US" sz="1800" b="1" dirty="0">
                <a:latin typeface="宋体" pitchFamily="2" charset="-122"/>
              </a:rPr>
              <a:t>	⑤应在光线良好的场所进行碰撞诊断，如果损伤涉及底盘或需在车下进行细致检查时，务必使用专用举升设备，以保证评估人员的安全</a:t>
            </a:r>
            <a:r>
              <a:rPr lang="zh-CN" altLang="en-US" sz="1600" dirty="0">
                <a:latin typeface="宋体" pitchFamily="2" charset="-122"/>
              </a:rPr>
              <a:t>。</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a:t>
            </a:r>
            <a:r>
              <a:rPr lang="zh-CN" altLang="en-US" sz="2400" b="1" dirty="0">
                <a:latin typeface="宋体" pitchFamily="2" charset="-122"/>
              </a:rPr>
              <a:t>．</a:t>
            </a:r>
            <a:r>
              <a:rPr lang="en-US" altLang="zh-CN" sz="2400" b="1" dirty="0">
                <a:latin typeface="宋体" pitchFamily="2" charset="-122"/>
              </a:rPr>
              <a:t>2</a:t>
            </a:r>
            <a:r>
              <a:rPr lang="zh-CN" altLang="en-US" sz="2400" b="1" dirty="0">
                <a:latin typeface="宋体" pitchFamily="2" charset="-122"/>
              </a:rPr>
              <a:t>碰撞损伤的诊断与测量</a:t>
            </a:r>
          </a:p>
        </p:txBody>
      </p:sp>
      <p:sp>
        <p:nvSpPr>
          <p:cNvPr id="131075" name="Rectangle 3"/>
          <p:cNvSpPr>
            <a:spLocks noGrp="1" noChangeArrowheads="1"/>
          </p:cNvSpPr>
          <p:nvPr>
            <p:ph type="body" idx="1"/>
          </p:nvPr>
        </p:nvSpPr>
        <p:spPr bwMode="auto">
          <a:xfrm>
            <a:off x="457200" y="1125538"/>
            <a:ext cx="8229600" cy="50006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600" b="1" dirty="0">
                <a:latin typeface="宋体" pitchFamily="2" charset="-122"/>
              </a:rPr>
              <a:t>6.2.1</a:t>
            </a:r>
            <a:r>
              <a:rPr lang="zh-CN" altLang="en-US" sz="1600" b="1" dirty="0">
                <a:latin typeface="宋体" pitchFamily="2" charset="-122"/>
              </a:rPr>
              <a:t>车辆碰撞损伤影响因素</a:t>
            </a:r>
          </a:p>
          <a:p>
            <a:pPr>
              <a:lnSpc>
                <a:spcPct val="80000"/>
              </a:lnSpc>
            </a:pPr>
            <a:r>
              <a:rPr lang="zh-CN" altLang="en-US" sz="1600" b="1" dirty="0">
                <a:latin typeface="宋体" pitchFamily="2" charset="-122"/>
              </a:rPr>
              <a:t>	汽车碰撞事故是所有汽车事故中数量最多的一种。影响事故车损坏程度的因素有：</a:t>
            </a:r>
          </a:p>
          <a:p>
            <a:pPr>
              <a:lnSpc>
                <a:spcPct val="80000"/>
              </a:lnSpc>
            </a:pPr>
            <a:r>
              <a:rPr lang="zh-CN" altLang="en-US" sz="1600" b="1" dirty="0">
                <a:latin typeface="宋体" pitchFamily="2" charset="-122"/>
              </a:rPr>
              <a:t>	①事故车的结构、大小、形状和重量；</a:t>
            </a:r>
          </a:p>
          <a:p>
            <a:pPr>
              <a:lnSpc>
                <a:spcPct val="80000"/>
              </a:lnSpc>
            </a:pPr>
            <a:r>
              <a:rPr lang="zh-CN" altLang="en-US" sz="1600" b="1" dirty="0">
                <a:latin typeface="宋体" pitchFamily="2" charset="-122"/>
              </a:rPr>
              <a:t>	②被撞物体的大小、形状、刚度和速度；</a:t>
            </a:r>
          </a:p>
          <a:p>
            <a:pPr>
              <a:lnSpc>
                <a:spcPct val="80000"/>
              </a:lnSpc>
            </a:pPr>
            <a:r>
              <a:rPr lang="zh-CN" altLang="en-US" sz="1600" b="1" dirty="0">
                <a:latin typeface="宋体" pitchFamily="2" charset="-122"/>
              </a:rPr>
              <a:t>	③发生碰撞时的车辆速度；</a:t>
            </a:r>
          </a:p>
          <a:p>
            <a:pPr>
              <a:lnSpc>
                <a:spcPct val="80000"/>
              </a:lnSpc>
            </a:pPr>
            <a:r>
              <a:rPr lang="zh-CN" altLang="en-US" sz="1600" b="1" dirty="0">
                <a:latin typeface="宋体" pitchFamily="2" charset="-122"/>
              </a:rPr>
              <a:t>	④碰撞的位置和角度；</a:t>
            </a:r>
          </a:p>
          <a:p>
            <a:pPr>
              <a:lnSpc>
                <a:spcPct val="80000"/>
              </a:lnSpc>
            </a:pPr>
            <a:r>
              <a:rPr lang="zh-CN" altLang="en-US" sz="1600" b="1" dirty="0">
                <a:latin typeface="宋体" pitchFamily="2" charset="-122"/>
              </a:rPr>
              <a:t>	⑤事故车辆中的乘员或货物的重量和分布情况。</a:t>
            </a:r>
          </a:p>
          <a:p>
            <a:pPr>
              <a:lnSpc>
                <a:spcPct val="80000"/>
              </a:lnSpc>
            </a:pPr>
            <a:r>
              <a:rPr lang="en-US" altLang="zh-CN" sz="1600" b="1" dirty="0">
                <a:latin typeface="宋体" pitchFamily="2" charset="-122"/>
              </a:rPr>
              <a:t>6.2.2</a:t>
            </a:r>
            <a:r>
              <a:rPr lang="zh-CN" altLang="en-US" sz="1600" b="1" dirty="0">
                <a:latin typeface="宋体" pitchFamily="2" charset="-122"/>
              </a:rPr>
              <a:t>碰撞对不同车身结构的影响                   </a:t>
            </a:r>
          </a:p>
          <a:p>
            <a:pPr>
              <a:lnSpc>
                <a:spcPct val="80000"/>
              </a:lnSpc>
            </a:pPr>
            <a:r>
              <a:rPr lang="zh-CN" altLang="en-US" sz="1600" b="1" dirty="0" smtClean="0">
                <a:latin typeface="宋体" pitchFamily="2" charset="-122"/>
              </a:rPr>
              <a:t>（</a:t>
            </a:r>
            <a:r>
              <a:rPr lang="en-US" altLang="zh-CN" sz="1600" b="1" dirty="0">
                <a:latin typeface="宋体" pitchFamily="2" charset="-122"/>
              </a:rPr>
              <a:t>1</a:t>
            </a:r>
            <a:r>
              <a:rPr lang="zh-CN" altLang="en-US" sz="1600" b="1" dirty="0">
                <a:latin typeface="宋体" pitchFamily="2" charset="-122"/>
              </a:rPr>
              <a:t>）碰撞造成的非承载式车身变形种类。</a:t>
            </a:r>
          </a:p>
          <a:p>
            <a:pPr>
              <a:lnSpc>
                <a:spcPct val="80000"/>
              </a:lnSpc>
            </a:pPr>
            <a:r>
              <a:rPr lang="zh-CN" altLang="en-US" sz="1600" b="1" dirty="0">
                <a:latin typeface="宋体" pitchFamily="2" charset="-122"/>
              </a:rPr>
              <a:t>	①左右弯曲。 </a:t>
            </a:r>
          </a:p>
          <a:p>
            <a:pPr>
              <a:lnSpc>
                <a:spcPct val="80000"/>
              </a:lnSpc>
            </a:pPr>
            <a:r>
              <a:rPr lang="zh-CN" altLang="en-US" sz="1600" b="1" dirty="0">
                <a:latin typeface="宋体" pitchFamily="2" charset="-122"/>
              </a:rPr>
              <a:t>	②上下弯曲。 </a:t>
            </a:r>
          </a:p>
          <a:p>
            <a:pPr>
              <a:lnSpc>
                <a:spcPct val="80000"/>
              </a:lnSpc>
            </a:pPr>
            <a:r>
              <a:rPr lang="zh-CN" altLang="en-US" sz="1600" b="1" dirty="0">
                <a:latin typeface="宋体" pitchFamily="2" charset="-122"/>
              </a:rPr>
              <a:t>	③皱折与断裂损伤。 </a:t>
            </a:r>
          </a:p>
          <a:p>
            <a:pPr>
              <a:lnSpc>
                <a:spcPct val="80000"/>
              </a:lnSpc>
            </a:pPr>
            <a:r>
              <a:rPr lang="zh-CN" altLang="en-US" sz="1600" b="1" dirty="0">
                <a:latin typeface="宋体" pitchFamily="2" charset="-122"/>
              </a:rPr>
              <a:t>	④平行四边形变形。 </a:t>
            </a:r>
          </a:p>
          <a:p>
            <a:pPr>
              <a:lnSpc>
                <a:spcPct val="80000"/>
              </a:lnSpc>
            </a:pPr>
            <a:r>
              <a:rPr lang="zh-CN" altLang="en-US" sz="1600" b="1" dirty="0">
                <a:latin typeface="宋体" pitchFamily="2" charset="-122"/>
              </a:rPr>
              <a:t>	⑤扭曲变形。</a:t>
            </a:r>
          </a:p>
          <a:p>
            <a:pPr>
              <a:lnSpc>
                <a:spcPct val="80000"/>
              </a:lnSpc>
            </a:pPr>
            <a:r>
              <a:rPr lang="zh-CN" altLang="en-US" sz="1600" b="1" dirty="0" smtClean="0">
                <a:latin typeface="宋体" pitchFamily="2" charset="-122"/>
              </a:rPr>
              <a:t>（</a:t>
            </a:r>
            <a:r>
              <a:rPr lang="en-US" altLang="zh-CN" sz="1600" b="1" dirty="0">
                <a:latin typeface="宋体" pitchFamily="2" charset="-122"/>
              </a:rPr>
              <a:t>2</a:t>
            </a:r>
            <a:r>
              <a:rPr lang="zh-CN" altLang="en-US" sz="1600" b="1" dirty="0">
                <a:latin typeface="宋体" pitchFamily="2" charset="-122"/>
              </a:rPr>
              <a:t>）碰撞对承载式车身的影响。</a:t>
            </a:r>
          </a:p>
          <a:p>
            <a:pPr>
              <a:lnSpc>
                <a:spcPct val="80000"/>
              </a:lnSpc>
            </a:pPr>
            <a:r>
              <a:rPr lang="zh-CN" altLang="en-US" sz="1600" b="1" dirty="0">
                <a:latin typeface="宋体" pitchFamily="2" charset="-122"/>
              </a:rPr>
              <a:t>	①前端碰撞。 </a:t>
            </a:r>
          </a:p>
          <a:p>
            <a:pPr>
              <a:lnSpc>
                <a:spcPct val="80000"/>
              </a:lnSpc>
            </a:pPr>
            <a:r>
              <a:rPr lang="zh-CN" altLang="en-US" sz="1600" b="1" dirty="0">
                <a:latin typeface="宋体" pitchFamily="2" charset="-122"/>
              </a:rPr>
              <a:t>	②后端碰撞。 </a:t>
            </a:r>
          </a:p>
          <a:p>
            <a:pPr>
              <a:lnSpc>
                <a:spcPct val="80000"/>
              </a:lnSpc>
            </a:pPr>
            <a:r>
              <a:rPr lang="zh-CN" altLang="en-US" sz="1600" b="1" dirty="0">
                <a:latin typeface="宋体" pitchFamily="2" charset="-122"/>
              </a:rPr>
              <a:t>	③侧面碰撞。 </a:t>
            </a:r>
          </a:p>
          <a:p>
            <a:pPr>
              <a:lnSpc>
                <a:spcPct val="80000"/>
              </a:lnSpc>
            </a:pPr>
            <a:r>
              <a:rPr lang="zh-CN" altLang="en-US" sz="1600" b="1" dirty="0">
                <a:latin typeface="宋体" pitchFamily="2" charset="-122"/>
              </a:rPr>
              <a:t>	④底部碰撞。 </a:t>
            </a:r>
          </a:p>
          <a:p>
            <a:pPr>
              <a:lnSpc>
                <a:spcPct val="80000"/>
              </a:lnSpc>
            </a:pPr>
            <a:r>
              <a:rPr lang="zh-CN" altLang="en-US" sz="1600" b="1" dirty="0">
                <a:latin typeface="宋体" pitchFamily="2" charset="-122"/>
              </a:rPr>
              <a:t>	⑤顶部碰撞。 </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2099" name="Rectangle 3"/>
          <p:cNvSpPr>
            <a:spLocks noGrp="1" noChangeArrowheads="1"/>
          </p:cNvSpPr>
          <p:nvPr>
            <p:ph type="body" idx="1"/>
          </p:nvPr>
        </p:nvSpPr>
        <p:spPr bwMode="auto">
          <a:xfrm>
            <a:off x="323528" y="692696"/>
            <a:ext cx="8568952"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a:latin typeface="宋体" pitchFamily="2" charset="-122"/>
              </a:rPr>
              <a:t>6.2.3汽车碰撞损伤的区位检查法</a:t>
            </a:r>
          </a:p>
          <a:p>
            <a:pPr>
              <a:lnSpc>
                <a:spcPct val="80000"/>
              </a:lnSpc>
            </a:pPr>
            <a:r>
              <a:rPr lang="zh-CN" sz="1800" b="1" dirty="0">
                <a:latin typeface="宋体" pitchFamily="2" charset="-122"/>
              </a:rPr>
              <a:t>	 “区位检查法”是按碰撞损坏规律把汽车分为五个区位：</a:t>
            </a:r>
          </a:p>
          <a:p>
            <a:pPr>
              <a:lnSpc>
                <a:spcPct val="80000"/>
              </a:lnSpc>
            </a:pPr>
            <a:r>
              <a:rPr lang="zh-CN" sz="1800" b="1" dirty="0">
                <a:latin typeface="宋体" pitchFamily="2" charset="-122"/>
              </a:rPr>
              <a:t>	一区：车辆直接受到碰撞的部位；</a:t>
            </a:r>
          </a:p>
          <a:p>
            <a:pPr>
              <a:lnSpc>
                <a:spcPct val="80000"/>
              </a:lnSpc>
            </a:pPr>
            <a:r>
              <a:rPr lang="zh-CN" sz="1800" b="1" dirty="0">
                <a:latin typeface="宋体" pitchFamily="2" charset="-122"/>
              </a:rPr>
              <a:t>	二区：受到间接损伤的车身其它部位；</a:t>
            </a:r>
          </a:p>
          <a:p>
            <a:pPr>
              <a:lnSpc>
                <a:spcPct val="80000"/>
              </a:lnSpc>
            </a:pPr>
            <a:r>
              <a:rPr lang="zh-CN" sz="1800" b="1" dirty="0">
                <a:latin typeface="宋体" pitchFamily="2" charset="-122"/>
              </a:rPr>
              <a:t>	三区：受到损伤的机械零部件；</a:t>
            </a:r>
          </a:p>
          <a:p>
            <a:pPr>
              <a:lnSpc>
                <a:spcPct val="80000"/>
              </a:lnSpc>
            </a:pPr>
            <a:r>
              <a:rPr lang="zh-CN" sz="1800" b="1" dirty="0">
                <a:latin typeface="宋体" pitchFamily="2" charset="-122"/>
              </a:rPr>
              <a:t>	四区：乘员舱，包括舱内受损的内饰、灯、附件、控制装置等；</a:t>
            </a:r>
          </a:p>
          <a:p>
            <a:pPr>
              <a:lnSpc>
                <a:spcPct val="80000"/>
              </a:lnSpc>
            </a:pPr>
            <a:r>
              <a:rPr lang="zh-CN" sz="1800" b="1" dirty="0">
                <a:latin typeface="宋体" pitchFamily="2" charset="-122"/>
              </a:rPr>
              <a:t>	五区：车身外部件和装饰件。</a:t>
            </a:r>
          </a:p>
          <a:p>
            <a:pPr>
              <a:lnSpc>
                <a:spcPct val="80000"/>
              </a:lnSpc>
            </a:pPr>
            <a:r>
              <a:rPr lang="zh-CN" sz="1800" b="1" dirty="0">
                <a:latin typeface="宋体" pitchFamily="2" charset="-122"/>
              </a:rPr>
              <a:t>	（1）一区——直接损伤区。</a:t>
            </a:r>
          </a:p>
          <a:p>
            <a:pPr>
              <a:lnSpc>
                <a:spcPct val="80000"/>
              </a:lnSpc>
            </a:pPr>
            <a:r>
              <a:rPr lang="zh-CN" sz="1800" b="1" dirty="0">
                <a:latin typeface="宋体" pitchFamily="2" charset="-122"/>
              </a:rPr>
              <a:t>	（2）二区——间接损伤区。</a:t>
            </a:r>
          </a:p>
          <a:p>
            <a:pPr>
              <a:lnSpc>
                <a:spcPct val="80000"/>
              </a:lnSpc>
            </a:pPr>
            <a:r>
              <a:rPr lang="zh-CN" sz="1800" b="1" dirty="0">
                <a:latin typeface="宋体" pitchFamily="2" charset="-122"/>
              </a:rPr>
              <a:t>	（3）三区——机械损坏区。</a:t>
            </a:r>
          </a:p>
          <a:p>
            <a:pPr>
              <a:lnSpc>
                <a:spcPct val="80000"/>
              </a:lnSpc>
            </a:pPr>
            <a:r>
              <a:rPr lang="zh-CN" sz="1800" b="1" dirty="0">
                <a:latin typeface="宋体" pitchFamily="2" charset="-122"/>
              </a:rPr>
              <a:t>   </a:t>
            </a:r>
            <a:r>
              <a:rPr lang="zh-CN" altLang="en-US" sz="1800" b="1" dirty="0">
                <a:latin typeface="宋体" pitchFamily="2" charset="-122"/>
              </a:rPr>
              <a:t>   </a:t>
            </a:r>
            <a:r>
              <a:rPr lang="zh-CN" sz="1800" b="1" dirty="0">
                <a:latin typeface="宋体" pitchFamily="2" charset="-122"/>
              </a:rPr>
              <a:t>（4）四区——乘员舱。</a:t>
            </a:r>
          </a:p>
          <a:p>
            <a:pPr>
              <a:lnSpc>
                <a:spcPct val="80000"/>
              </a:lnSpc>
            </a:pPr>
            <a:r>
              <a:rPr lang="zh-CN" sz="1800" b="1" dirty="0">
                <a:latin typeface="宋体" pitchFamily="2" charset="-122"/>
              </a:rPr>
              <a:t>	（5）五区——外饰和漆面。</a:t>
            </a:r>
          </a:p>
          <a:p>
            <a:pPr>
              <a:lnSpc>
                <a:spcPct val="80000"/>
              </a:lnSpc>
            </a:pPr>
            <a:r>
              <a:rPr lang="zh-CN" sz="1800" b="1" dirty="0">
                <a:latin typeface="宋体" pitchFamily="2" charset="-122"/>
              </a:rPr>
              <a:t>6.2.4汽车碰撞损伤的目测检查</a:t>
            </a:r>
          </a:p>
          <a:p>
            <a:pPr>
              <a:lnSpc>
                <a:spcPct val="80000"/>
              </a:lnSpc>
            </a:pPr>
            <a:r>
              <a:rPr lang="zh-CN" sz="1800" b="1" dirty="0">
                <a:latin typeface="宋体" pitchFamily="2" charset="-122"/>
              </a:rPr>
              <a:t>	可从以下几方面加以识别：</a:t>
            </a:r>
          </a:p>
          <a:p>
            <a:pPr>
              <a:lnSpc>
                <a:spcPct val="80000"/>
              </a:lnSpc>
            </a:pPr>
            <a:r>
              <a:rPr lang="zh-CN" sz="1800" b="1" dirty="0">
                <a:latin typeface="宋体" pitchFamily="2" charset="-122"/>
              </a:rPr>
              <a:t>	（1）钣金件截面变形。</a:t>
            </a:r>
          </a:p>
          <a:p>
            <a:pPr>
              <a:lnSpc>
                <a:spcPct val="80000"/>
              </a:lnSpc>
            </a:pPr>
            <a:r>
              <a:rPr lang="zh-CN" sz="1800" b="1" dirty="0">
                <a:latin typeface="宋体" pitchFamily="2" charset="-122"/>
              </a:rPr>
              <a:t>	（2）零部件支架断裂、脱落及遗失。 </a:t>
            </a:r>
          </a:p>
          <a:p>
            <a:pPr>
              <a:lnSpc>
                <a:spcPct val="80000"/>
              </a:lnSpc>
            </a:pPr>
            <a:r>
              <a:rPr lang="zh-CN" sz="1800" b="1" dirty="0">
                <a:latin typeface="宋体" pitchFamily="2" charset="-122"/>
              </a:rPr>
              <a:t>	（3）检查车身各部位的间隙和配合。 </a:t>
            </a:r>
          </a:p>
          <a:p>
            <a:pPr>
              <a:lnSpc>
                <a:spcPct val="80000"/>
              </a:lnSpc>
            </a:pPr>
            <a:r>
              <a:rPr lang="zh-CN" sz="1800" b="1" dirty="0">
                <a:latin typeface="宋体" pitchFamily="2" charset="-122"/>
              </a:rPr>
              <a:t>（4）检查来自乘员及行李的损伤。 </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312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a:latin typeface="宋体" pitchFamily="2" charset="-122"/>
              </a:rPr>
              <a:t>6.2.5</a:t>
            </a:r>
            <a:r>
              <a:rPr lang="zh-CN" altLang="en-US" sz="2000" b="1" dirty="0">
                <a:latin typeface="宋体" pitchFamily="2" charset="-122"/>
              </a:rPr>
              <a:t>汽车碰撞损伤的测量检查</a:t>
            </a:r>
          </a:p>
          <a:p>
            <a:r>
              <a:rPr lang="zh-CN" altLang="en-US" sz="2000" b="1" dirty="0">
                <a:latin typeface="宋体" pitchFamily="2" charset="-122"/>
              </a:rPr>
              <a:t>在评估车身的损伤时通常要参照车身尺寸图对车身的特定点进行测量。 </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a:t>
            </a:r>
            <a:r>
              <a:rPr lang="zh-CN" altLang="en-US" sz="2400" b="1" dirty="0">
                <a:latin typeface="宋体" pitchFamily="2" charset="-122"/>
              </a:rPr>
              <a:t>．</a:t>
            </a:r>
            <a:r>
              <a:rPr lang="en-US" altLang="zh-CN" sz="2400" b="1" dirty="0">
                <a:latin typeface="宋体" pitchFamily="2" charset="-122"/>
              </a:rPr>
              <a:t>3</a:t>
            </a:r>
            <a:r>
              <a:rPr lang="zh-CN" altLang="en-US" sz="2400" b="1" dirty="0">
                <a:latin typeface="宋体" pitchFamily="2" charset="-122"/>
              </a:rPr>
              <a:t>常损零件修与换的原则</a:t>
            </a:r>
          </a:p>
        </p:txBody>
      </p:sp>
      <p:sp>
        <p:nvSpPr>
          <p:cNvPr id="134147" name="Rectangle 3"/>
          <p:cNvSpPr>
            <a:spLocks noGrp="1" noChangeArrowheads="1"/>
          </p:cNvSpPr>
          <p:nvPr>
            <p:ph type="body" idx="1"/>
          </p:nvPr>
        </p:nvSpPr>
        <p:spPr bwMode="auto">
          <a:xfrm>
            <a:off x="323528"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6.3.1</a:t>
            </a:r>
            <a:r>
              <a:rPr lang="zh-CN" altLang="en-US" sz="1800" b="1" dirty="0">
                <a:latin typeface="宋体" pitchFamily="2" charset="-122"/>
              </a:rPr>
              <a:t>承载式车身结构钣金件的修与换</a:t>
            </a:r>
          </a:p>
          <a:p>
            <a:pPr>
              <a:lnSpc>
                <a:spcPct val="80000"/>
              </a:lnSpc>
            </a:pPr>
            <a:r>
              <a:rPr lang="zh-CN" altLang="en-US" sz="1800" b="1" dirty="0">
                <a:latin typeface="宋体" pitchFamily="2" charset="-122"/>
              </a:rPr>
              <a:t>	车身结构钣金件是指通过点焊或激光焊接工艺连在一起，构成一个高强度的车身箱体的各组成件，通常包括纵梁、横梁、减震器塔座、前围板、散热器框架、车身底板、门槛板、立柱、行李箱底板等。</a:t>
            </a:r>
          </a:p>
          <a:p>
            <a:pPr>
              <a:lnSpc>
                <a:spcPct val="80000"/>
              </a:lnSpc>
            </a:pPr>
            <a:r>
              <a:rPr lang="zh-CN" altLang="en-US" sz="1800" b="1" dirty="0">
                <a:latin typeface="宋体" pitchFamily="2" charset="-122"/>
              </a:rPr>
              <a:t>	车身结构钣金件碰撞受损后修复与更换的判断原则是“弯曲变形就修，折曲变形就换”。</a:t>
            </a:r>
          </a:p>
          <a:p>
            <a:pPr>
              <a:lnSpc>
                <a:spcPct val="80000"/>
              </a:lnSpc>
            </a:pPr>
            <a:r>
              <a:rPr lang="zh-CN" altLang="en-US" sz="1800" b="1" dirty="0">
                <a:latin typeface="宋体" pitchFamily="2" charset="-122"/>
              </a:rPr>
              <a:t>	零件发生弯曲变形，其特点是：损伤部位与非损伤部位的过渡平滑、连续；通过拉拔矫正可使它恢复到事故前的形状，而不会留下永久的塑性变形。</a:t>
            </a:r>
          </a:p>
          <a:p>
            <a:pPr>
              <a:lnSpc>
                <a:spcPct val="80000"/>
              </a:lnSpc>
            </a:pPr>
            <a:r>
              <a:rPr lang="zh-CN" altLang="en-US" sz="1800" b="1" dirty="0">
                <a:latin typeface="宋体" pitchFamily="2" charset="-122"/>
              </a:rPr>
              <a:t>	零件发生折曲变形，其特点是：变形剧烈，曲率半径小于</a:t>
            </a:r>
            <a:r>
              <a:rPr lang="en-US" altLang="zh-CN" sz="1800" b="1" dirty="0">
                <a:latin typeface="宋体" pitchFamily="2" charset="-122"/>
              </a:rPr>
              <a:t>3mm</a:t>
            </a:r>
            <a:r>
              <a:rPr lang="zh-CN" altLang="en-US" sz="1800" b="1" dirty="0">
                <a:latin typeface="宋体" pitchFamily="2" charset="-122"/>
              </a:rPr>
              <a:t>，通常在很短长度上弯曲可达</a:t>
            </a:r>
            <a:r>
              <a:rPr lang="en-US" altLang="zh-CN" sz="1800" b="1" dirty="0">
                <a:latin typeface="宋体" pitchFamily="2" charset="-122"/>
              </a:rPr>
              <a:t>90°</a:t>
            </a:r>
            <a:r>
              <a:rPr lang="zh-CN" altLang="en-US" sz="1800" b="1" dirty="0">
                <a:latin typeface="宋体" pitchFamily="2" charset="-122"/>
              </a:rPr>
              <a:t>以上；矫正后，零件上仍有明显的裂纹或开裂，或者出现永久变形带，不经调温加热处理不能恢复到事故前的形状。</a:t>
            </a:r>
          </a:p>
          <a:p>
            <a:pPr>
              <a:lnSpc>
                <a:spcPct val="80000"/>
              </a:lnSpc>
            </a:pPr>
            <a:r>
              <a:rPr lang="en-US" altLang="zh-CN" sz="1800" b="1" dirty="0">
                <a:latin typeface="宋体" pitchFamily="2" charset="-122"/>
              </a:rPr>
              <a:t>6.3.2</a:t>
            </a:r>
            <a:r>
              <a:rPr lang="zh-CN" altLang="en-US" sz="1800" b="1" dirty="0">
                <a:latin typeface="宋体" pitchFamily="2" charset="-122"/>
              </a:rPr>
              <a:t>非结构钣金件的修与换</a:t>
            </a:r>
          </a:p>
          <a:p>
            <a:pPr>
              <a:lnSpc>
                <a:spcPct val="80000"/>
              </a:lnSpc>
            </a:pPr>
            <a:r>
              <a:rPr lang="zh-CN" altLang="en-US" sz="1800" b="1" dirty="0">
                <a:latin typeface="宋体" pitchFamily="2" charset="-122"/>
              </a:rPr>
              <a:t>	非结构钣金件又称车身覆盖钣金件，它们通过螺栓、胶粘、铰接或焊接等方式覆盖在车体表面，起到密封车身、减小空气阻力、美化车辆的作用。 </a:t>
            </a:r>
          </a:p>
          <a:p>
            <a:pPr>
              <a:lnSpc>
                <a:spcPct val="80000"/>
              </a:lnSpc>
            </a:pPr>
            <a:r>
              <a:rPr lang="en-US" altLang="zh-CN" sz="1800" b="1" dirty="0">
                <a:latin typeface="宋体" pitchFamily="2" charset="-122"/>
              </a:rPr>
              <a:t>1</a:t>
            </a:r>
            <a:r>
              <a:rPr lang="zh-CN" altLang="en-US" sz="1800" b="1" dirty="0">
                <a:latin typeface="宋体" pitchFamily="2" charset="-122"/>
              </a:rPr>
              <a:t>．可拆卸件的修与换</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）前翼子板。</a:t>
            </a:r>
          </a:p>
          <a:p>
            <a:pPr>
              <a:lnSpc>
                <a:spcPct val="80000"/>
              </a:lnSpc>
            </a:pPr>
            <a:r>
              <a:rPr lang="zh-CN" altLang="en-US" sz="1800" b="1" dirty="0" smtClean="0">
                <a:latin typeface="宋体" pitchFamily="2" charset="-122"/>
              </a:rPr>
              <a:t>     损伤</a:t>
            </a:r>
            <a:r>
              <a:rPr lang="zh-CN" altLang="en-US" sz="1800" b="1" dirty="0">
                <a:latin typeface="宋体" pitchFamily="2" charset="-122"/>
              </a:rPr>
              <a:t>程度没有达到必须将其从车上拆下来才能修复，如整体形状还在，只是中间局部凹陷，一般不考虑更换。</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2000" b="1" dirty="0">
                <a:latin typeface="宋体" pitchFamily="2" charset="-122"/>
              </a:rPr>
              <a:t>	如果车辆制造厂生产的完整车辆和</a:t>
            </a:r>
            <a:r>
              <a:rPr lang="en-US" altLang="zh-CN" sz="2000" b="1" dirty="0">
                <a:latin typeface="宋体" pitchFamily="2" charset="-122"/>
              </a:rPr>
              <a:t>/</a:t>
            </a:r>
            <a:r>
              <a:rPr lang="zh-CN" altLang="en-US" sz="2000" b="1" dirty="0">
                <a:latin typeface="宋体" pitchFamily="2" charset="-122"/>
              </a:rPr>
              <a:t>或非完整车辆年产量≥</a:t>
            </a:r>
            <a:r>
              <a:rPr lang="en-US" altLang="zh-CN" sz="2000" b="1" dirty="0">
                <a:latin typeface="宋体" pitchFamily="2" charset="-122"/>
              </a:rPr>
              <a:t>500</a:t>
            </a:r>
            <a:r>
              <a:rPr lang="zh-CN" altLang="en-US" sz="2000" b="1" dirty="0">
                <a:latin typeface="宋体" pitchFamily="2" charset="-122"/>
              </a:rPr>
              <a:t>辆，</a:t>
            </a:r>
            <a:r>
              <a:rPr lang="en-US" altLang="zh-CN" sz="2000" b="1" dirty="0">
                <a:latin typeface="宋体" pitchFamily="2" charset="-122"/>
              </a:rPr>
              <a:t>VIS</a:t>
            </a:r>
            <a:r>
              <a:rPr lang="zh-CN" altLang="en-US" sz="2000" b="1" dirty="0">
                <a:latin typeface="宋体" pitchFamily="2" charset="-122"/>
              </a:rPr>
              <a:t>的第</a:t>
            </a:r>
            <a:r>
              <a:rPr lang="en-US" altLang="zh-CN" sz="2000" b="1" dirty="0">
                <a:latin typeface="宋体" pitchFamily="2" charset="-122"/>
              </a:rPr>
              <a:t>3</a:t>
            </a:r>
            <a:r>
              <a:rPr lang="zh-CN" altLang="en-US" sz="2000" b="1" dirty="0">
                <a:latin typeface="宋体" pitchFamily="2" charset="-122"/>
              </a:rPr>
              <a:t>～</a:t>
            </a:r>
            <a:r>
              <a:rPr lang="en-US" altLang="zh-CN" sz="2000" b="1" dirty="0">
                <a:latin typeface="宋体" pitchFamily="2" charset="-122"/>
              </a:rPr>
              <a:t>8</a:t>
            </a:r>
            <a:r>
              <a:rPr lang="zh-CN" altLang="en-US" sz="2000" b="1" dirty="0">
                <a:latin typeface="宋体" pitchFamily="2" charset="-122"/>
              </a:rPr>
              <a:t>位字码</a:t>
            </a:r>
            <a:r>
              <a:rPr lang="en-US" altLang="zh-CN" sz="2000" b="1" dirty="0">
                <a:latin typeface="宋体" pitchFamily="2" charset="-122"/>
              </a:rPr>
              <a:t>(</a:t>
            </a:r>
            <a:r>
              <a:rPr lang="zh-CN" altLang="en-US" sz="2000" b="1" dirty="0">
                <a:latin typeface="宋体" pitchFamily="2" charset="-122"/>
              </a:rPr>
              <a:t>即</a:t>
            </a:r>
            <a:r>
              <a:rPr lang="en-US" altLang="zh-CN" sz="2000" b="1" dirty="0">
                <a:latin typeface="宋体" pitchFamily="2" charset="-122"/>
              </a:rPr>
              <a:t>VIN</a:t>
            </a:r>
            <a:r>
              <a:rPr lang="zh-CN" altLang="en-US" sz="2000" b="1" dirty="0">
                <a:latin typeface="宋体" pitchFamily="2" charset="-122"/>
              </a:rPr>
              <a:t>的第</a:t>
            </a:r>
            <a:r>
              <a:rPr lang="en-US" altLang="zh-CN" sz="2000" b="1" dirty="0">
                <a:latin typeface="宋体" pitchFamily="2" charset="-122"/>
              </a:rPr>
              <a:t>12</a:t>
            </a:r>
            <a:r>
              <a:rPr lang="zh-CN" altLang="en-US" sz="2000" b="1" dirty="0">
                <a:latin typeface="宋体" pitchFamily="2" charset="-122"/>
              </a:rPr>
              <a:t>～</a:t>
            </a:r>
            <a:r>
              <a:rPr lang="en-US" altLang="zh-CN" sz="2000" b="1" dirty="0">
                <a:latin typeface="宋体" pitchFamily="2" charset="-122"/>
              </a:rPr>
              <a:t>17</a:t>
            </a:r>
            <a:r>
              <a:rPr lang="zh-CN" altLang="en-US" sz="2000" b="1" dirty="0">
                <a:latin typeface="宋体" pitchFamily="2" charset="-122"/>
              </a:rPr>
              <a:t>位</a:t>
            </a:r>
            <a:r>
              <a:rPr lang="en-US" altLang="zh-CN" sz="2000" b="1" dirty="0">
                <a:latin typeface="宋体" pitchFamily="2" charset="-122"/>
              </a:rPr>
              <a:t>)</a:t>
            </a:r>
            <a:r>
              <a:rPr lang="zh-CN" altLang="en-US" sz="2000" b="1" dirty="0">
                <a:latin typeface="宋体" pitchFamily="2" charset="-122"/>
              </a:rPr>
              <a:t>用来表示生产顺序号。如果车辆制造厂生产的完整车辆和</a:t>
            </a:r>
            <a:r>
              <a:rPr lang="en-US" altLang="zh-CN" sz="2000" b="1" dirty="0">
                <a:latin typeface="宋体" pitchFamily="2" charset="-122"/>
              </a:rPr>
              <a:t>/</a:t>
            </a:r>
            <a:r>
              <a:rPr lang="zh-CN" altLang="en-US" sz="2000" b="1" dirty="0">
                <a:latin typeface="宋体" pitchFamily="2" charset="-122"/>
              </a:rPr>
              <a:t>或非完整车辆年产量</a:t>
            </a:r>
            <a:r>
              <a:rPr lang="en-US" altLang="zh-CN" sz="2000" b="1" dirty="0">
                <a:latin typeface="宋体" pitchFamily="2" charset="-122"/>
              </a:rPr>
              <a:t>&lt;500</a:t>
            </a:r>
            <a:r>
              <a:rPr lang="zh-CN" altLang="en-US" sz="2000" b="1" dirty="0">
                <a:latin typeface="宋体" pitchFamily="2" charset="-122"/>
              </a:rPr>
              <a:t>辆，则</a:t>
            </a:r>
            <a:r>
              <a:rPr lang="en-US" altLang="zh-CN" sz="2000" b="1" dirty="0">
                <a:latin typeface="宋体" pitchFamily="2" charset="-122"/>
              </a:rPr>
              <a:t>VIS</a:t>
            </a:r>
            <a:r>
              <a:rPr lang="zh-CN" altLang="en-US" sz="2000" b="1" dirty="0">
                <a:latin typeface="宋体" pitchFamily="2" charset="-122"/>
              </a:rPr>
              <a:t>的第</a:t>
            </a:r>
            <a:r>
              <a:rPr lang="en-US" altLang="zh-CN" sz="2000" b="1" dirty="0">
                <a:latin typeface="宋体" pitchFamily="2" charset="-122"/>
              </a:rPr>
              <a:t>3</a:t>
            </a:r>
            <a:r>
              <a:rPr lang="zh-CN" altLang="en-US" sz="2000" b="1" dirty="0">
                <a:latin typeface="宋体" pitchFamily="2" charset="-122"/>
              </a:rPr>
              <a:t>、</a:t>
            </a:r>
            <a:r>
              <a:rPr lang="en-US" altLang="zh-CN" sz="2000" b="1" dirty="0">
                <a:latin typeface="宋体" pitchFamily="2" charset="-122"/>
              </a:rPr>
              <a:t>4</a:t>
            </a:r>
            <a:r>
              <a:rPr lang="zh-CN" altLang="en-US" sz="2000" b="1" dirty="0">
                <a:latin typeface="宋体" pitchFamily="2" charset="-122"/>
              </a:rPr>
              <a:t>、</a:t>
            </a:r>
            <a:r>
              <a:rPr lang="en-US" altLang="zh-CN" sz="2000" b="1" dirty="0">
                <a:latin typeface="宋体" pitchFamily="2" charset="-122"/>
              </a:rPr>
              <a:t>5</a:t>
            </a:r>
            <a:r>
              <a:rPr lang="zh-CN" altLang="en-US" sz="2000" b="1" dirty="0">
                <a:latin typeface="宋体" pitchFamily="2" charset="-122"/>
              </a:rPr>
              <a:t>位字码</a:t>
            </a:r>
            <a:r>
              <a:rPr lang="en-US" altLang="zh-CN" sz="2000" b="1" dirty="0">
                <a:latin typeface="宋体" pitchFamily="2" charset="-122"/>
              </a:rPr>
              <a:t>(</a:t>
            </a:r>
            <a:r>
              <a:rPr lang="zh-CN" altLang="en-US" sz="2000" b="1" dirty="0">
                <a:latin typeface="宋体" pitchFamily="2" charset="-122"/>
              </a:rPr>
              <a:t>即</a:t>
            </a:r>
            <a:r>
              <a:rPr lang="en-US" altLang="zh-CN" sz="2000" b="1" dirty="0">
                <a:latin typeface="宋体" pitchFamily="2" charset="-122"/>
              </a:rPr>
              <a:t>VIN</a:t>
            </a:r>
            <a:r>
              <a:rPr lang="zh-CN" altLang="en-US" sz="2000" b="1" dirty="0">
                <a:latin typeface="宋体" pitchFamily="2" charset="-122"/>
              </a:rPr>
              <a:t>的第</a:t>
            </a:r>
            <a:r>
              <a:rPr lang="en-US" altLang="zh-CN" sz="2000" b="1" dirty="0">
                <a:latin typeface="宋体" pitchFamily="2" charset="-122"/>
              </a:rPr>
              <a:t>12</a:t>
            </a:r>
            <a:r>
              <a:rPr lang="zh-CN" altLang="en-US" sz="2000" b="1" dirty="0">
                <a:latin typeface="宋体" pitchFamily="2" charset="-122"/>
              </a:rPr>
              <a:t>～</a:t>
            </a:r>
            <a:r>
              <a:rPr lang="en-US" altLang="zh-CN" sz="2000" b="1" dirty="0">
                <a:latin typeface="宋体" pitchFamily="2" charset="-122"/>
              </a:rPr>
              <a:t>14</a:t>
            </a:r>
            <a:r>
              <a:rPr lang="zh-CN" altLang="en-US" sz="2000" b="1" dirty="0">
                <a:latin typeface="宋体" pitchFamily="2" charset="-122"/>
              </a:rPr>
              <a:t>位</a:t>
            </a:r>
            <a:r>
              <a:rPr lang="en-US" altLang="zh-CN" sz="2000" b="1" dirty="0">
                <a:latin typeface="宋体" pitchFamily="2" charset="-122"/>
              </a:rPr>
              <a:t>)</a:t>
            </a:r>
            <a:r>
              <a:rPr lang="zh-CN" altLang="en-US" sz="2000" b="1" dirty="0">
                <a:latin typeface="宋体" pitchFamily="2" charset="-122"/>
              </a:rPr>
              <a:t>应与第一部分的</a:t>
            </a:r>
            <a:r>
              <a:rPr lang="en-US" altLang="zh-CN" sz="2000" b="1" dirty="0">
                <a:latin typeface="宋体" pitchFamily="2" charset="-122"/>
              </a:rPr>
              <a:t>3</a:t>
            </a:r>
            <a:r>
              <a:rPr lang="zh-CN" altLang="en-US" sz="2000" b="1" dirty="0">
                <a:latin typeface="宋体" pitchFamily="2" charset="-122"/>
              </a:rPr>
              <a:t>位字码一同表示车辆制造厂，第</a:t>
            </a:r>
            <a:r>
              <a:rPr lang="en-US" altLang="zh-CN" sz="2000" b="1" dirty="0">
                <a:latin typeface="宋体" pitchFamily="2" charset="-122"/>
              </a:rPr>
              <a:t>6</a:t>
            </a:r>
            <a:r>
              <a:rPr lang="zh-CN" altLang="en-US" sz="2000" b="1" dirty="0">
                <a:latin typeface="宋体" pitchFamily="2" charset="-122"/>
              </a:rPr>
              <a:t>、</a:t>
            </a:r>
            <a:r>
              <a:rPr lang="en-US" altLang="zh-CN" sz="2000" b="1" dirty="0">
                <a:latin typeface="宋体" pitchFamily="2" charset="-122"/>
              </a:rPr>
              <a:t>7</a:t>
            </a:r>
            <a:r>
              <a:rPr lang="zh-CN" altLang="en-US" sz="2000" b="1" dirty="0">
                <a:latin typeface="宋体" pitchFamily="2" charset="-122"/>
              </a:rPr>
              <a:t>、</a:t>
            </a:r>
            <a:r>
              <a:rPr lang="en-US" altLang="zh-CN" sz="2000" b="1" dirty="0">
                <a:latin typeface="宋体" pitchFamily="2" charset="-122"/>
              </a:rPr>
              <a:t>8</a:t>
            </a:r>
            <a:r>
              <a:rPr lang="zh-CN" altLang="en-US" sz="2000" b="1" dirty="0">
                <a:latin typeface="宋体" pitchFamily="2" charset="-122"/>
              </a:rPr>
              <a:t>位字码</a:t>
            </a:r>
            <a:r>
              <a:rPr lang="en-US" altLang="zh-CN" sz="2000" b="1" dirty="0">
                <a:latin typeface="宋体" pitchFamily="2" charset="-122"/>
              </a:rPr>
              <a:t>(</a:t>
            </a:r>
            <a:r>
              <a:rPr lang="zh-CN" altLang="en-US" sz="2000" b="1" dirty="0">
                <a:latin typeface="宋体" pitchFamily="2" charset="-122"/>
              </a:rPr>
              <a:t>即</a:t>
            </a:r>
            <a:r>
              <a:rPr lang="en-US" altLang="zh-CN" sz="2000" b="1" dirty="0">
                <a:latin typeface="宋体" pitchFamily="2" charset="-122"/>
              </a:rPr>
              <a:t>VIN</a:t>
            </a:r>
            <a:r>
              <a:rPr lang="zh-CN" altLang="en-US" sz="2000" b="1" dirty="0">
                <a:latin typeface="宋体" pitchFamily="2" charset="-122"/>
              </a:rPr>
              <a:t>的第</a:t>
            </a:r>
            <a:r>
              <a:rPr lang="en-US" altLang="zh-CN" sz="2000" b="1" dirty="0">
                <a:latin typeface="宋体" pitchFamily="2" charset="-122"/>
              </a:rPr>
              <a:t>15</a:t>
            </a:r>
            <a:r>
              <a:rPr lang="zh-CN" altLang="en-US" sz="2000" b="1" dirty="0">
                <a:latin typeface="宋体" pitchFamily="2" charset="-122"/>
              </a:rPr>
              <a:t>～</a:t>
            </a:r>
            <a:r>
              <a:rPr lang="en-US" altLang="zh-CN" sz="2000" b="1" dirty="0">
                <a:latin typeface="宋体" pitchFamily="2" charset="-122"/>
              </a:rPr>
              <a:t>17</a:t>
            </a:r>
            <a:r>
              <a:rPr lang="zh-CN" altLang="en-US" sz="2000" b="1" dirty="0">
                <a:latin typeface="宋体" pitchFamily="2" charset="-122"/>
              </a:rPr>
              <a:t>位</a:t>
            </a:r>
            <a:r>
              <a:rPr lang="en-US" altLang="zh-CN" sz="2000" b="1" dirty="0">
                <a:latin typeface="宋体" pitchFamily="2" charset="-122"/>
              </a:rPr>
              <a:t>)</a:t>
            </a:r>
            <a:r>
              <a:rPr lang="zh-CN" altLang="en-US" sz="2000" b="1" dirty="0">
                <a:latin typeface="宋体" pitchFamily="2" charset="-122"/>
              </a:rPr>
              <a:t>用来表示生产顺序号。</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5171" name="Rectangle 3"/>
          <p:cNvSpPr>
            <a:spLocks noGrp="1" noChangeArrowheads="1"/>
          </p:cNvSpPr>
          <p:nvPr>
            <p:ph type="body" idx="1"/>
          </p:nvPr>
        </p:nvSpPr>
        <p:spPr bwMode="auto">
          <a:xfrm>
            <a:off x="323528" y="83671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zh-CN" altLang="en-US" sz="1800" b="1" dirty="0">
                <a:latin typeface="宋体" pitchFamily="2" charset="-122"/>
              </a:rPr>
              <a:t>损伤程度达到必须将其从车上拆下来才能修复，并且前翼子板的材料价格低廉、供应流畅，材料价格达到或接近整形修复的工时费，可以考虑更换。</a:t>
            </a:r>
          </a:p>
          <a:p>
            <a:pPr>
              <a:lnSpc>
                <a:spcPct val="80000"/>
              </a:lnSpc>
            </a:pPr>
            <a:r>
              <a:rPr lang="zh-CN" altLang="en-US" sz="1800" b="1" dirty="0">
                <a:latin typeface="宋体" pitchFamily="2" charset="-122"/>
              </a:rPr>
              <a:t>	如果每米长度超过</a:t>
            </a:r>
            <a:r>
              <a:rPr lang="en-US" altLang="zh-CN" sz="1800" b="1" dirty="0">
                <a:latin typeface="宋体" pitchFamily="2" charset="-122"/>
              </a:rPr>
              <a:t>3</a:t>
            </a:r>
            <a:r>
              <a:rPr lang="zh-CN" altLang="en-US" sz="1800" b="1" dirty="0">
                <a:latin typeface="宋体" pitchFamily="2" charset="-122"/>
              </a:rPr>
              <a:t>个折曲、破裂变形，或已无基准形状，应考虑更换（一般来说，当每米折曲、破裂变形超过</a:t>
            </a:r>
            <a:r>
              <a:rPr lang="en-US" altLang="zh-CN" sz="1800" b="1" dirty="0">
                <a:latin typeface="宋体" pitchFamily="2" charset="-122"/>
              </a:rPr>
              <a:t>3</a:t>
            </a:r>
            <a:r>
              <a:rPr lang="zh-CN" altLang="en-US" sz="1800" b="1" dirty="0">
                <a:latin typeface="宋体" pitchFamily="2" charset="-122"/>
              </a:rPr>
              <a:t>个时，整形和热处理后很难恢复其尺寸）。</a:t>
            </a:r>
          </a:p>
          <a:p>
            <a:pPr>
              <a:lnSpc>
                <a:spcPct val="80000"/>
              </a:lnSpc>
            </a:pPr>
            <a:r>
              <a:rPr lang="zh-CN" altLang="en-US" sz="1800" b="1" dirty="0">
                <a:latin typeface="宋体" pitchFamily="2" charset="-122"/>
              </a:rPr>
              <a:t>	如果每米长度不足</a:t>
            </a:r>
            <a:r>
              <a:rPr lang="en-US" altLang="zh-CN" sz="1800" b="1" dirty="0">
                <a:latin typeface="宋体" pitchFamily="2" charset="-122"/>
              </a:rPr>
              <a:t>3</a:t>
            </a:r>
            <a:r>
              <a:rPr lang="zh-CN" altLang="en-US" sz="1800" b="1" dirty="0">
                <a:latin typeface="宋体" pitchFamily="2" charset="-122"/>
              </a:rPr>
              <a:t>个折曲、破裂变形，且基准形状还在，应考虑整形修复。</a:t>
            </a:r>
          </a:p>
          <a:p>
            <a:pPr>
              <a:lnSpc>
                <a:spcPct val="80000"/>
              </a:lnSpc>
            </a:pPr>
            <a:r>
              <a:rPr lang="zh-CN" altLang="en-US" sz="1800" b="1" dirty="0">
                <a:latin typeface="宋体" pitchFamily="2" charset="-122"/>
              </a:rPr>
              <a:t>	如果修复工时费明显小于更换费用应考虑以修复为主。</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）车门。</a:t>
            </a:r>
          </a:p>
          <a:p>
            <a:pPr>
              <a:lnSpc>
                <a:spcPct val="80000"/>
              </a:lnSpc>
            </a:pPr>
            <a:r>
              <a:rPr lang="zh-CN" altLang="en-US" sz="1800" b="1" dirty="0">
                <a:latin typeface="宋体" pitchFamily="2" charset="-122"/>
              </a:rPr>
              <a:t>	如果门框产生塑性变形，一般来说是无法修复的，应考虑更换。</a:t>
            </a:r>
          </a:p>
          <a:p>
            <a:pPr>
              <a:lnSpc>
                <a:spcPct val="80000"/>
              </a:lnSpc>
            </a:pPr>
            <a:r>
              <a:rPr lang="zh-CN" altLang="en-US" sz="1800" b="1" dirty="0">
                <a:latin typeface="宋体" pitchFamily="2" charset="-122"/>
              </a:rPr>
              <a:t>	许多车的车门面板是作为单独零件供应的，损坏后可单独更换，不必更换总成。</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）发动机盖和行李箱盖。</a:t>
            </a:r>
          </a:p>
          <a:p>
            <a:pPr>
              <a:lnSpc>
                <a:spcPct val="80000"/>
              </a:lnSpc>
            </a:pPr>
            <a:r>
              <a:rPr lang="zh-CN" altLang="en-US" sz="1800" b="1" dirty="0">
                <a:latin typeface="宋体" pitchFamily="2" charset="-122"/>
              </a:rPr>
              <a:t>	绝大多数汽车的发动机盖和行李箱盖，是用两个冲压成形的冷轧钢板经翻边胶粘制成的。</a:t>
            </a:r>
          </a:p>
          <a:p>
            <a:pPr>
              <a:lnSpc>
                <a:spcPct val="80000"/>
              </a:lnSpc>
            </a:pPr>
            <a:r>
              <a:rPr lang="zh-CN" altLang="en-US" sz="1800" b="1" dirty="0">
                <a:latin typeface="宋体" pitchFamily="2" charset="-122"/>
              </a:rPr>
              <a:t>	判断碰撞损伤变形的发动机盖或行李箱盖，应看其是否要将两层分开进行修理。如果不需将两层分开，则应考虑不予更换；若需将两层分开整形修理，应首先考虑工时费加辅料与其价值的关系，如果工时费加辅料接近或超过其价值，则应考虑更换。反之，应考虑修复。</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619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2000" b="1" dirty="0">
                <a:latin typeface="宋体" pitchFamily="2" charset="-122"/>
              </a:rPr>
              <a:t>2.</a:t>
            </a:r>
            <a:r>
              <a:rPr lang="zh-CN" altLang="en-US" sz="2000" b="1" dirty="0">
                <a:latin typeface="宋体" pitchFamily="2" charset="-122"/>
              </a:rPr>
              <a:t>不可拆卸件的修与换</a:t>
            </a:r>
          </a:p>
          <a:p>
            <a:pPr>
              <a:lnSpc>
                <a:spcPct val="80000"/>
              </a:lnSpc>
            </a:pPr>
            <a:r>
              <a:rPr lang="zh-CN" altLang="en-US" sz="2000" b="1" dirty="0">
                <a:latin typeface="宋体" pitchFamily="2" charset="-122"/>
              </a:rPr>
              <a:t>	碰撞损伤的汽车中最常见的不可拆卸件就是三厢车的后翼子板，由于更换需从车身上将其切割下来，而国内绝大多数汽车维修厂在切割和焊接上，满足不了制造厂提出的工艺要求，从而造成车身结构方面新的修理损伤。所以，在国内现有修理行业的设备和工艺水平条件下，后翼子板只要有修理的可能都应采取修理的方法修复，而不应象前翼子板一样存在值不值得修理的问题。</a:t>
            </a:r>
          </a:p>
          <a:p>
            <a:pPr>
              <a:lnSpc>
                <a:spcPct val="80000"/>
              </a:lnSpc>
            </a:pPr>
            <a:r>
              <a:rPr lang="en-US" altLang="zh-CN" sz="2000" b="1" dirty="0" smtClean="0">
                <a:latin typeface="宋体" pitchFamily="2" charset="-122"/>
              </a:rPr>
              <a:t> </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6195" name="Rectangle 3"/>
          <p:cNvSpPr>
            <a:spLocks noGrp="1" noChangeArrowheads="1"/>
          </p:cNvSpPr>
          <p:nvPr>
            <p:ph type="body" idx="1"/>
          </p:nvPr>
        </p:nvSpPr>
        <p:spPr bwMode="auto">
          <a:xfrm>
            <a:off x="251520" y="692696"/>
            <a:ext cx="8712968"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2000" b="1" dirty="0" smtClean="0">
                <a:latin typeface="宋体" pitchFamily="2" charset="-122"/>
              </a:rPr>
              <a:t>6.3.3</a:t>
            </a:r>
            <a:r>
              <a:rPr lang="zh-CN" altLang="en-US" sz="2000" b="1" dirty="0">
                <a:latin typeface="宋体" pitchFamily="2" charset="-122"/>
              </a:rPr>
              <a:t>塑料件的修与换</a:t>
            </a:r>
          </a:p>
          <a:p>
            <a:pPr>
              <a:lnSpc>
                <a:spcPct val="80000"/>
              </a:lnSpc>
            </a:pPr>
            <a:r>
              <a:rPr lang="zh-CN" altLang="en-US" sz="2000" b="1" dirty="0">
                <a:latin typeface="宋体" pitchFamily="2" charset="-122"/>
              </a:rPr>
              <a:t>	塑料件的修与换应从以下几个方面考虑：</a:t>
            </a: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）对于燃油箱及要求严格的安全结构件，必须考虑更换。</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）整体破碎以更换为主。</a:t>
            </a:r>
          </a:p>
          <a:p>
            <a:pPr>
              <a:lnSpc>
                <a:spcPct val="80000"/>
              </a:lnSpc>
            </a:pPr>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）价值较低、更换方便的零件应以更换为主。</a:t>
            </a:r>
          </a:p>
          <a:p>
            <a:pPr>
              <a:lnSpc>
                <a:spcPct val="80000"/>
              </a:lnSpc>
            </a:pPr>
            <a:r>
              <a:rPr lang="zh-CN" altLang="en-US" sz="2000" b="1" dirty="0">
                <a:latin typeface="宋体" pitchFamily="2" charset="-122"/>
              </a:rPr>
              <a:t>	（</a:t>
            </a:r>
            <a:r>
              <a:rPr lang="en-US" altLang="zh-CN" sz="2000" b="1" dirty="0">
                <a:latin typeface="宋体" pitchFamily="2" charset="-122"/>
              </a:rPr>
              <a:t>4</a:t>
            </a:r>
            <a:r>
              <a:rPr lang="zh-CN" altLang="en-US" sz="2000" b="1" dirty="0">
                <a:latin typeface="宋体" pitchFamily="2" charset="-122"/>
              </a:rPr>
              <a:t>）应力集中部位，应以更换为主。</a:t>
            </a:r>
          </a:p>
          <a:p>
            <a:pPr>
              <a:lnSpc>
                <a:spcPct val="80000"/>
              </a:lnSpc>
            </a:pPr>
            <a:r>
              <a:rPr lang="zh-CN" altLang="en-US" sz="2000" b="1" dirty="0">
                <a:latin typeface="宋体" pitchFamily="2" charset="-122"/>
              </a:rPr>
              <a:t>	（</a:t>
            </a:r>
            <a:r>
              <a:rPr lang="en-US" altLang="zh-CN" sz="2000" b="1" dirty="0">
                <a:latin typeface="宋体" pitchFamily="2" charset="-122"/>
              </a:rPr>
              <a:t>5</a:t>
            </a:r>
            <a:r>
              <a:rPr lang="zh-CN" altLang="en-US" sz="2000" b="1" dirty="0">
                <a:latin typeface="宋体" pitchFamily="2" charset="-122"/>
              </a:rPr>
              <a:t>）基础零件尺寸较大，受损以划痕、撕裂、擦伤或穿孔为主，这些零件拆装麻烦、更换成本高或无现货供应，应以修理为主。</a:t>
            </a:r>
          </a:p>
          <a:p>
            <a:pPr>
              <a:lnSpc>
                <a:spcPct val="80000"/>
              </a:lnSpc>
            </a:pPr>
            <a:r>
              <a:rPr lang="zh-CN" altLang="en-US" sz="2000" b="1" dirty="0">
                <a:latin typeface="宋体" pitchFamily="2" charset="-122"/>
              </a:rPr>
              <a:t>	（</a:t>
            </a:r>
            <a:r>
              <a:rPr lang="en-US" altLang="zh-CN" sz="2000" b="1" dirty="0">
                <a:latin typeface="宋体" pitchFamily="2" charset="-122"/>
              </a:rPr>
              <a:t>6</a:t>
            </a:r>
            <a:r>
              <a:rPr lang="zh-CN" altLang="en-US" sz="2000" b="1" dirty="0">
                <a:latin typeface="宋体" pitchFamily="2" charset="-122"/>
              </a:rPr>
              <a:t>）表面无漆面的、不能使用氰基丙烯酸酯粘结法修理的、且表面光洁度要求较高的塑料零件，由于修理处会留下明显的痕迹，一般考虑更换。</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721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6.3.4</a:t>
            </a:r>
            <a:r>
              <a:rPr lang="zh-CN" altLang="en-US" sz="1800" b="1" dirty="0">
                <a:latin typeface="宋体" pitchFamily="2" charset="-122"/>
              </a:rPr>
              <a:t>机械类零件的修与换</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悬挂系统、转向系统零件</a:t>
            </a:r>
          </a:p>
          <a:p>
            <a:pPr>
              <a:lnSpc>
                <a:spcPct val="80000"/>
              </a:lnSpc>
            </a:pPr>
            <a:r>
              <a:rPr lang="zh-CN" altLang="en-US" sz="1800" b="1" dirty="0">
                <a:latin typeface="宋体" pitchFamily="2" charset="-122"/>
              </a:rPr>
              <a:t>	汽车悬挂系统中的任何零件是不允许用校正的方法进行修理的，当车轮定位仪器检测出车轮定位不合格时，用肉眼和一般量具无法判断出具体损伤和变形的零部件，不要轻易做出更换悬挂系统中某个零件的决定。</a:t>
            </a:r>
          </a:p>
          <a:p>
            <a:pPr>
              <a:lnSpc>
                <a:spcPct val="80000"/>
              </a:lnSpc>
            </a:pPr>
            <a:r>
              <a:rPr lang="zh-CN" altLang="en-US" sz="1800" b="1" dirty="0">
                <a:latin typeface="宋体" pitchFamily="2" charset="-122"/>
              </a:rPr>
              <a:t>	悬挂系统与车轮定位的关系为：对非承载式车身而言，正确的车轮定位的前提是正确的车架形状和尺寸；对承载式车身而言，正确的车轮定位的前提是正确的车身定位尺寸。车身定位尺寸的允许偏差一般在</a:t>
            </a:r>
            <a:r>
              <a:rPr lang="en-US" altLang="zh-CN" sz="1800" b="1" dirty="0">
                <a:latin typeface="宋体" pitchFamily="2" charset="-122"/>
              </a:rPr>
              <a:t>1mm</a:t>
            </a:r>
            <a:r>
              <a:rPr lang="zh-CN" altLang="en-US" sz="1800" b="1" dirty="0">
                <a:latin typeface="宋体" pitchFamily="2" charset="-122"/>
              </a:rPr>
              <a:t>～</a:t>
            </a:r>
            <a:r>
              <a:rPr lang="en-US" altLang="zh-CN" sz="1800" b="1" dirty="0">
                <a:latin typeface="宋体" pitchFamily="2" charset="-122"/>
              </a:rPr>
              <a:t>3mm</a:t>
            </a:r>
            <a:r>
              <a:rPr lang="zh-CN" altLang="en-US" sz="1800" b="1" dirty="0">
                <a:latin typeface="宋体" pitchFamily="2" charset="-122"/>
              </a:rPr>
              <a:t>。</a:t>
            </a:r>
          </a:p>
          <a:p>
            <a:pPr>
              <a:lnSpc>
                <a:spcPct val="80000"/>
              </a:lnSpc>
            </a:pPr>
            <a:r>
              <a:rPr lang="zh-CN" altLang="en-US" sz="1800" b="1" dirty="0">
                <a:latin typeface="宋体" pitchFamily="2" charset="-122"/>
              </a:rPr>
              <a:t>	车轮外倾、主销内倾、主销后倾等参数都与车身定位尺寸密切相关。如果数据不对，首先分析是否因碰撞造成，由于碰撞事故不可能造成轮胎的不均匀磨损，可通过检查轮胎的磨损是否均匀，初步判断事故前的车轮定位情况。再检查车身定位尺寸，相关定位尺寸正确后，做车轮定位检测。如果此时车轮定位检测仍不合格，再根据其结构、维修手册判断具体的损伤部件，逐一更换、检测，直至损伤部件确认为止。上述过程通常是一个非常复杂而繁琐的过程，又是一个技术含量较高的工作，由于悬挂系统中的零件都属于安全部件，价格较高，鉴定评估工作切不可轻率马虎。</a:t>
            </a:r>
          </a:p>
          <a:p>
            <a:pPr>
              <a:lnSpc>
                <a:spcPct val="80000"/>
              </a:lnSpc>
            </a:pPr>
            <a:r>
              <a:rPr lang="zh-CN" altLang="en-US" sz="1800" b="1" dirty="0">
                <a:latin typeface="宋体" pitchFamily="2" charset="-122"/>
              </a:rPr>
              <a:t>	转向机构中的零件也有类似问题。</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8243" name="Rectangle 3"/>
          <p:cNvSpPr>
            <a:spLocks noGrp="1" noChangeArrowheads="1"/>
          </p:cNvSpPr>
          <p:nvPr>
            <p:ph type="body" idx="1"/>
          </p:nvPr>
        </p:nvSpPr>
        <p:spPr bwMode="auto">
          <a:xfrm>
            <a:off x="251520" y="692696"/>
            <a:ext cx="8435280" cy="5435054"/>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2.</a:t>
            </a:r>
            <a:r>
              <a:rPr lang="zh-CN" altLang="en-US" sz="1800" b="1" dirty="0">
                <a:latin typeface="宋体" pitchFamily="2" charset="-122"/>
              </a:rPr>
              <a:t>铸造基础件</a:t>
            </a:r>
          </a:p>
          <a:p>
            <a:pPr>
              <a:lnSpc>
                <a:spcPct val="80000"/>
              </a:lnSpc>
            </a:pPr>
            <a:r>
              <a:rPr lang="zh-CN" altLang="en-US" sz="1800" b="1" dirty="0">
                <a:latin typeface="宋体" pitchFamily="2" charset="-122"/>
              </a:rPr>
              <a:t>	发动机缸体、变速器、主减速和差速器的壳体往往用球墨铸铁或铝合金铸造而成。在遭受冲击载荷时，常常会造成固定支脚的断裂，而球墨铸铁或铝合金铸件都是可以焊接的。</a:t>
            </a:r>
          </a:p>
          <a:p>
            <a:pPr>
              <a:lnSpc>
                <a:spcPct val="80000"/>
              </a:lnSpc>
            </a:pPr>
            <a:r>
              <a:rPr lang="zh-CN" altLang="en-US" sz="1800" b="1" dirty="0">
                <a:latin typeface="宋体" pitchFamily="2" charset="-122"/>
              </a:rPr>
              <a:t>	一般情况，对发动机缸体、变速器、主减速和差速器的壳体的断裂是可以通过焊接修复的。当然，不论是球墨铸铁或铝合金铸件，焊接都会造成变形。这种变形通常用肉眼看不出来，如果焊接部位附近对形状尺寸要求较高，如在发动机汽缸壁、变速器、主减速和差速器的轴承座附近产生断裂，用焊接的方法修复常常是行不通的，一般应考虑更换。</a:t>
            </a:r>
          </a:p>
          <a:p>
            <a:pPr>
              <a:lnSpc>
                <a:spcPct val="80000"/>
              </a:lnSpc>
            </a:pPr>
            <a:r>
              <a:rPr lang="en-US" altLang="zh-CN" sz="1800" b="1" dirty="0">
                <a:latin typeface="宋体" pitchFamily="2" charset="-122"/>
              </a:rPr>
              <a:t>6.3.5</a:t>
            </a:r>
            <a:r>
              <a:rPr lang="zh-CN" altLang="en-US" sz="1800" b="1" dirty="0">
                <a:latin typeface="宋体" pitchFamily="2" charset="-122"/>
              </a:rPr>
              <a:t>电器件的修与换</a:t>
            </a:r>
          </a:p>
          <a:p>
            <a:pPr>
              <a:lnSpc>
                <a:spcPct val="80000"/>
              </a:lnSpc>
            </a:pPr>
            <a:r>
              <a:rPr lang="zh-CN" altLang="en-US" sz="1800" b="1" dirty="0">
                <a:latin typeface="宋体" pitchFamily="2" charset="-122"/>
              </a:rPr>
              <a:t>	如果电路过载或短路就会出现大电流，导致导线发热、绝缘损伤，可能会酿成火灾。因此，电路中必须设置保护装置。熔断器、熔丝链、大限流熔断器和断路器都是过载保护装置，它们可单独使用，也可配合使用。碰撞会造成系统过载，熔断器、熔丝链、大限流熔断器和断路器等会因过载而停止工作，出现断路，“症状”就是“坏了”。</a:t>
            </a:r>
          </a:p>
          <a:p>
            <a:pPr>
              <a:lnSpc>
                <a:spcPct val="80000"/>
              </a:lnSpc>
            </a:pPr>
            <a:r>
              <a:rPr lang="en-US" altLang="zh-CN" sz="1800" b="1" dirty="0">
                <a:latin typeface="宋体" pitchFamily="2" charset="-122"/>
              </a:rPr>
              <a:t>6.3.6</a:t>
            </a:r>
            <a:r>
              <a:rPr lang="zh-CN" altLang="en-US" sz="1800" b="1" dirty="0">
                <a:latin typeface="宋体" pitchFamily="2" charset="-122"/>
              </a:rPr>
              <a:t>橡胶及纺织品的修与换</a:t>
            </a:r>
          </a:p>
          <a:p>
            <a:pPr>
              <a:lnSpc>
                <a:spcPct val="80000"/>
              </a:lnSpc>
            </a:pPr>
            <a:r>
              <a:rPr lang="zh-CN" altLang="en-US" sz="1800" b="1" dirty="0">
                <a:latin typeface="宋体" pitchFamily="2" charset="-122"/>
              </a:rPr>
              <a:t>	汽车上的纺织品、橡胶很多（如内饰、座垫、轮胎等）。发生碰撞时，纺织品的损坏形式一般是漏油污染、起火燃烧、撕裂等。只要纺织品受到损坏，一般需更换，个别污染不太严重的，可通过清洗等方式予以恢复。</a:t>
            </a:r>
          </a:p>
          <a:p>
            <a:pPr>
              <a:lnSpc>
                <a:spcPct val="80000"/>
              </a:lnSpc>
            </a:pPr>
            <a:r>
              <a:rPr lang="zh-CN" altLang="en-US" sz="1800" b="1" dirty="0">
                <a:latin typeface="宋体" pitchFamily="2" charset="-122"/>
              </a:rPr>
              <a:t>	橡胶具有良好的耐磨性、柔性、不透水性、不透气性及电绝缘性等，主要用作轮胎、垫圈、地板等，起到耐磨、缓冲、防尘、密封等作用。汽车上的橡胶制品损坏形式一般为老化、破损、烧损等。损坏后，无法修复或没有修复价值的，只能更换。</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39267" name="Rectangle 3"/>
          <p:cNvSpPr>
            <a:spLocks noGrp="1" noChangeArrowheads="1"/>
          </p:cNvSpPr>
          <p:nvPr>
            <p:ph type="body" idx="1"/>
          </p:nvPr>
        </p:nvSpPr>
        <p:spPr bwMode="auto">
          <a:xfrm>
            <a:off x="323528" y="692696"/>
            <a:ext cx="8568952"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6.3.7</a:t>
            </a:r>
            <a:r>
              <a:rPr lang="zh-CN" altLang="en-US" sz="1800" b="1" dirty="0">
                <a:latin typeface="宋体" pitchFamily="2" charset="-122"/>
              </a:rPr>
              <a:t>常损零件的更换原则</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无修复价值的零件</a:t>
            </a:r>
          </a:p>
          <a:p>
            <a:pPr>
              <a:lnSpc>
                <a:spcPct val="80000"/>
              </a:lnSpc>
            </a:pPr>
            <a:r>
              <a:rPr lang="zh-CN" altLang="en-US" sz="1800" b="1" dirty="0">
                <a:latin typeface="宋体" pitchFamily="2" charset="-122"/>
              </a:rPr>
              <a:t>	汽车发生事故后，某些损坏的零部件，虽然从技术的角度可以修复，但从经济学的角度考虑，基本没有修复价值了，即修复价值接近或超过零部件原价值的零部件。</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结构上无法修复的零部件</a:t>
            </a:r>
          </a:p>
          <a:p>
            <a:pPr>
              <a:lnSpc>
                <a:spcPct val="80000"/>
              </a:lnSpc>
            </a:pPr>
            <a:r>
              <a:rPr lang="zh-CN" altLang="en-US" sz="1800" b="1" dirty="0">
                <a:latin typeface="宋体" pitchFamily="2" charset="-122"/>
              </a:rPr>
              <a:t>	某些结构件，由于所用原材料的缘故，发生碰撞后，一旦造成破损，一般无法进行维修，只能进行更换。脆性材料的结构件，一般都具有这一特性，如：汽车灯具的损毁，汽车玻璃的破碎等。</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安全上不允许修理的零部件</a:t>
            </a:r>
          </a:p>
          <a:p>
            <a:pPr>
              <a:lnSpc>
                <a:spcPct val="80000"/>
              </a:lnSpc>
            </a:pPr>
            <a:r>
              <a:rPr lang="zh-CN" altLang="en-US" sz="1800" b="1" dirty="0">
                <a:latin typeface="宋体" pitchFamily="2" charset="-122"/>
              </a:rPr>
              <a:t>	为保证使用安全，汽车上的某些零部件，一旦发生故障或造成损坏，往往不允许修复后再用，如行驶系的车桥、悬架、转向系的所有零部件、制动系的所有零部件、安全气囊的传感器等。</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工艺上不可修复后再使用的零部件</a:t>
            </a:r>
          </a:p>
          <a:p>
            <a:pPr>
              <a:lnSpc>
                <a:spcPct val="80000"/>
              </a:lnSpc>
            </a:pPr>
            <a:r>
              <a:rPr lang="zh-CN" altLang="en-US" sz="1800" b="1" dirty="0">
                <a:latin typeface="宋体" pitchFamily="2" charset="-122"/>
              </a:rPr>
              <a:t>某些结构件，由于工艺设计就存在不可修复后再使用的特点，如：胶贴的风窗玻璃饰条、胶贴的门饰条、翼子板饰条等。这些零部件一旦被损坏或开启后，就无法再用。</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a:t>
            </a:r>
            <a:r>
              <a:rPr lang="zh-CN" altLang="en-US" sz="2400" b="1" dirty="0">
                <a:latin typeface="宋体" pitchFamily="2" charset="-122"/>
              </a:rPr>
              <a:t>．</a:t>
            </a:r>
            <a:r>
              <a:rPr lang="en-US" altLang="zh-CN" sz="2400" b="1" dirty="0">
                <a:latin typeface="宋体" pitchFamily="2" charset="-122"/>
              </a:rPr>
              <a:t>4</a:t>
            </a:r>
            <a:r>
              <a:rPr lang="zh-CN" altLang="en-US" sz="2400" b="1" dirty="0">
                <a:latin typeface="宋体" pitchFamily="2" charset="-122"/>
              </a:rPr>
              <a:t>汽车碰撞损失项目确定</a:t>
            </a:r>
          </a:p>
        </p:txBody>
      </p:sp>
      <p:sp>
        <p:nvSpPr>
          <p:cNvPr id="140291" name="Rectangle 3"/>
          <p:cNvSpPr>
            <a:spLocks noGrp="1" noChangeArrowheads="1"/>
          </p:cNvSpPr>
          <p:nvPr>
            <p:ph type="body" idx="1"/>
          </p:nvPr>
        </p:nvSpPr>
        <p:spPr bwMode="auto">
          <a:xfrm>
            <a:off x="467544" y="1412776"/>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600" b="1" dirty="0">
                <a:latin typeface="宋体" pitchFamily="2" charset="-122"/>
              </a:rPr>
              <a:t>6.4.1</a:t>
            </a:r>
            <a:r>
              <a:rPr lang="zh-CN" altLang="en-US" sz="1600" b="1" dirty="0">
                <a:latin typeface="宋体" pitchFamily="2" charset="-122"/>
              </a:rPr>
              <a:t>车身及附件</a:t>
            </a:r>
          </a:p>
          <a:p>
            <a:r>
              <a:rPr lang="en-US" altLang="zh-CN" sz="1600" b="1" dirty="0" smtClean="0">
                <a:latin typeface="宋体" pitchFamily="2" charset="-122"/>
              </a:rPr>
              <a:t>1</a:t>
            </a:r>
            <a:r>
              <a:rPr lang="en-US" altLang="zh-CN" sz="1600" b="1" dirty="0">
                <a:latin typeface="宋体" pitchFamily="2" charset="-122"/>
              </a:rPr>
              <a:t>.</a:t>
            </a:r>
            <a:r>
              <a:rPr lang="zh-CN" altLang="en-US" sz="1600" b="1" dirty="0">
                <a:latin typeface="宋体" pitchFamily="2" charset="-122"/>
              </a:rPr>
              <a:t>前、后保险杠及附件</a:t>
            </a:r>
          </a:p>
          <a:p>
            <a:r>
              <a:rPr lang="zh-CN" altLang="en-US" sz="1600" b="1" dirty="0">
                <a:latin typeface="宋体" pitchFamily="2" charset="-122"/>
              </a:rPr>
              <a:t>	保险杠主要起装饰及初步吸收前部、后部碰撞能量的作用，大多用塑料制成。对于用热塑性塑料制成、价格昂贵、表面烤漆的保险杠，如破损不多，可焊接。</a:t>
            </a:r>
          </a:p>
          <a:p>
            <a:r>
              <a:rPr lang="zh-CN" altLang="en-US" sz="1600" b="1" dirty="0">
                <a:latin typeface="宋体" pitchFamily="2" charset="-122"/>
              </a:rPr>
              <a:t>	保险杠饰条破损后以换为主。</a:t>
            </a:r>
          </a:p>
          <a:p>
            <a:r>
              <a:rPr lang="zh-CN" altLang="en-US" sz="1600" b="1" dirty="0">
                <a:latin typeface="宋体" pitchFamily="2" charset="-122"/>
              </a:rPr>
              <a:t>	保险杠使用内衬的多为中高档轿车，常为泡沫制成，一般可重复使用。</a:t>
            </a:r>
          </a:p>
          <a:p>
            <a:r>
              <a:rPr lang="zh-CN" altLang="en-US" sz="1600" b="1" dirty="0">
                <a:latin typeface="宋体" pitchFamily="2" charset="-122"/>
              </a:rPr>
              <a:t>	对于铁质保险杠骨架，轻度碰撞常采用钣金修复，价值较低的或中度以上的碰撞常采用更换的方法。铝合金的保险杠骨架修复难度较大，中度以上的碰撞多以更换为主。</a:t>
            </a:r>
          </a:p>
          <a:p>
            <a:r>
              <a:rPr lang="zh-CN" altLang="en-US" sz="1600" b="1" dirty="0">
                <a:latin typeface="宋体" pitchFamily="2" charset="-122"/>
              </a:rPr>
              <a:t>	保险杠支架多为铁质，一般价格较低，轻度碰撞常用钣金修复，中度以上碰撞多为更换。</a:t>
            </a:r>
          </a:p>
          <a:p>
            <a:r>
              <a:rPr lang="zh-CN" altLang="en-US" sz="1600" b="1" dirty="0">
                <a:latin typeface="宋体" pitchFamily="2" charset="-122"/>
              </a:rPr>
              <a:t>	保险杠灯多为转向信号灯和雾灯，表面破损后多更换，对于价格较高的雾灯，且只损坏少数支撑部位的，常用焊接和粘结修理的方法予以修复。</a:t>
            </a:r>
          </a:p>
          <a:p>
            <a:r>
              <a:rPr lang="en-US" altLang="zh-CN" sz="1600" b="1" dirty="0" smtClean="0">
                <a:latin typeface="宋体" pitchFamily="2" charset="-122"/>
              </a:rPr>
              <a:t>2</a:t>
            </a:r>
            <a:r>
              <a:rPr lang="en-US" altLang="zh-CN" sz="1600" b="1" dirty="0">
                <a:latin typeface="宋体" pitchFamily="2" charset="-122"/>
              </a:rPr>
              <a:t>.</a:t>
            </a:r>
            <a:r>
              <a:rPr lang="zh-CN" altLang="en-US" sz="1600" b="1" dirty="0">
                <a:latin typeface="宋体" pitchFamily="2" charset="-122"/>
              </a:rPr>
              <a:t>前格栅及附件</a:t>
            </a:r>
          </a:p>
          <a:p>
            <a:r>
              <a:rPr lang="zh-CN" altLang="en-US" sz="1600" b="1" dirty="0">
                <a:latin typeface="宋体" pitchFamily="2" charset="-122"/>
              </a:rPr>
              <a:t>	前护栅及附件由饰条、铭牌等组成，破损后多以更换为主。	</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1315" name="Rectangle 3"/>
          <p:cNvSpPr>
            <a:spLocks noGrp="1" noChangeArrowheads="1"/>
          </p:cNvSpPr>
          <p:nvPr>
            <p:ph type="body" idx="1"/>
          </p:nvPr>
        </p:nvSpPr>
        <p:spPr bwMode="auto">
          <a:xfrm>
            <a:off x="323528" y="836712"/>
            <a:ext cx="864096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latin typeface="宋体" pitchFamily="2" charset="-122"/>
              </a:rPr>
              <a:t>3.</a:t>
            </a:r>
            <a:r>
              <a:rPr lang="zh-CN" altLang="en-US" sz="1800" b="1" dirty="0">
                <a:latin typeface="宋体" pitchFamily="2" charset="-122"/>
              </a:rPr>
              <a:t>玻璃及附件</a:t>
            </a:r>
          </a:p>
          <a:p>
            <a:r>
              <a:rPr lang="zh-CN" altLang="en-US" sz="1800" b="1" dirty="0">
                <a:latin typeface="宋体" pitchFamily="2" charset="-122"/>
              </a:rPr>
              <a:t>	风挡玻璃因撞击而损坏时基本以更换为主。前风挡玻璃胶条有密封式和粘贴式，密封式无需更换胶条；粘贴式必须同时更换。粘贴在前风窗玻璃上的内视镜，破损后一般更换。</a:t>
            </a:r>
          </a:p>
          <a:p>
            <a:r>
              <a:rPr lang="zh-CN" altLang="en-US" sz="1800" b="1" dirty="0">
                <a:latin typeface="宋体" pitchFamily="2" charset="-122"/>
              </a:rPr>
              <a:t>	对车窗玻璃、天窗玻璃，破碎时，一般需更换。</a:t>
            </a:r>
          </a:p>
          <a:p>
            <a:r>
              <a:rPr lang="en-US" altLang="zh-CN" sz="1800" b="1" dirty="0" smtClean="0">
                <a:latin typeface="宋体" pitchFamily="2" charset="-122"/>
              </a:rPr>
              <a:t>4</a:t>
            </a:r>
            <a:r>
              <a:rPr lang="en-US" altLang="zh-CN" sz="1800" b="1" dirty="0">
                <a:latin typeface="宋体" pitchFamily="2" charset="-122"/>
              </a:rPr>
              <a:t>.</a:t>
            </a:r>
            <a:r>
              <a:rPr lang="zh-CN" altLang="en-US" sz="1800" b="1" dirty="0">
                <a:latin typeface="宋体" pitchFamily="2" charset="-122"/>
              </a:rPr>
              <a:t>照明及信号灯</a:t>
            </a:r>
          </a:p>
          <a:p>
            <a:r>
              <a:rPr lang="zh-CN" altLang="en-US" sz="1800" b="1" dirty="0">
                <a:latin typeface="宋体" pitchFamily="2" charset="-122"/>
              </a:rPr>
              <a:t>	表面用玻璃制成的，破损后如有玻璃灯片供应的，可考虑更换玻璃灯片；若整体式的结构，只能更换总成；若只是有划痕，可以考虑通过抛光去除划痕；对于疝气前照灯，需要注意更换前照灯时，疝气发生器是无需更换的；价格昂贵的前照灯，只是支撑部位局部破损的，可采取塑料焊接法修复</a:t>
            </a:r>
            <a:r>
              <a:rPr lang="zh-CN" altLang="en-US" sz="1800" b="1" dirty="0" smtClean="0">
                <a:latin typeface="宋体" pitchFamily="2" charset="-122"/>
              </a:rPr>
              <a:t>。</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1315" name="Rectangle 3"/>
          <p:cNvSpPr>
            <a:spLocks noGrp="1" noChangeArrowheads="1"/>
          </p:cNvSpPr>
          <p:nvPr>
            <p:ph type="body" idx="1"/>
          </p:nvPr>
        </p:nvSpPr>
        <p:spPr bwMode="auto">
          <a:xfrm>
            <a:off x="323528" y="836712"/>
            <a:ext cx="864096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latin typeface="宋体" pitchFamily="2" charset="-122"/>
              </a:rPr>
              <a:t>5</a:t>
            </a:r>
            <a:r>
              <a:rPr lang="en-US" altLang="zh-CN" sz="1800" b="1" dirty="0">
                <a:latin typeface="宋体" pitchFamily="2" charset="-122"/>
              </a:rPr>
              <a:t>.</a:t>
            </a:r>
            <a:r>
              <a:rPr lang="zh-CN" altLang="en-US" sz="1800" b="1" dirty="0">
                <a:latin typeface="宋体" pitchFamily="2" charset="-122"/>
              </a:rPr>
              <a:t>发动机罩及附件</a:t>
            </a:r>
          </a:p>
          <a:p>
            <a:r>
              <a:rPr lang="zh-CN" altLang="en-US" sz="1800" b="1" dirty="0" smtClean="0">
                <a:latin typeface="宋体" pitchFamily="2" charset="-122"/>
              </a:rPr>
              <a:t>    轿车</a:t>
            </a:r>
            <a:r>
              <a:rPr lang="zh-CN" altLang="en-US" sz="1800" b="1" dirty="0">
                <a:latin typeface="宋体" pitchFamily="2" charset="-122"/>
              </a:rPr>
              <a:t>发动机罩绝大多数采用冷轧钢板冲压而成，少数高档轿车采用铝板冲压而成。冷轧钢板在遭受撞击后常见的损伤有变形、破损，铁质发动机罩是否需更换主要依据变形的冷作硬化程度及基本几何形状程度，冷作硬化程度较少、几何形状程度较好的发动机罩常采用钣金修理法修复，反之则更换。铝质发动机罩通常产生较大的塑性变形需更换</a:t>
            </a:r>
            <a:r>
              <a:rPr lang="zh-CN" altLang="en-US" sz="1800" b="1" dirty="0" smtClean="0">
                <a:latin typeface="宋体" pitchFamily="2" charset="-122"/>
              </a:rPr>
              <a:t>。</a:t>
            </a:r>
            <a:endParaRPr lang="en-US" altLang="zh-CN" sz="1800" b="1" dirty="0" smtClean="0">
              <a:latin typeface="宋体" pitchFamily="2" charset="-122"/>
            </a:endParaRPr>
          </a:p>
          <a:p>
            <a:r>
              <a:rPr lang="zh-CN" altLang="en-US" sz="1800" b="1" dirty="0" smtClean="0">
                <a:latin typeface="宋体" pitchFamily="2" charset="-122"/>
              </a:rPr>
              <a:t>发动机罩锁遭受碰撞变形、破损以更换为主。</a:t>
            </a:r>
          </a:p>
          <a:p>
            <a:r>
              <a:rPr lang="zh-CN" altLang="en-US" sz="1800" b="1" dirty="0" smtClean="0">
                <a:latin typeface="宋体" pitchFamily="2" charset="-122"/>
              </a:rPr>
              <a:t>	发动机罩铰链碰撞后会变形，以更换为主。</a:t>
            </a:r>
          </a:p>
          <a:p>
            <a:r>
              <a:rPr lang="zh-CN" altLang="en-US" sz="1800" b="1" dirty="0" smtClean="0">
                <a:latin typeface="宋体" pitchFamily="2" charset="-122"/>
              </a:rPr>
              <a:t>	发动机罩撑杆有铁质撑杆和液压撑杆两种，铁质撑杆基本上可校正修复，液压撑杆撞击变形后以更换为主。</a:t>
            </a:r>
          </a:p>
          <a:p>
            <a:r>
              <a:rPr lang="zh-CN" altLang="en-US" sz="1800" b="1" dirty="0" smtClean="0">
                <a:latin typeface="宋体" pitchFamily="2" charset="-122"/>
              </a:rPr>
              <a:t>	发动机罩拉线在轻度碰撞后一般不会损坏，碰撞严重会造成折断，应更换。</a:t>
            </a:r>
          </a:p>
          <a:p>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2339" name="Rectangle 3"/>
          <p:cNvSpPr>
            <a:spLocks noGrp="1" noChangeArrowheads="1"/>
          </p:cNvSpPr>
          <p:nvPr>
            <p:ph type="body" idx="1"/>
          </p:nvPr>
        </p:nvSpPr>
        <p:spPr bwMode="auto">
          <a:xfrm>
            <a:off x="179512" y="692696"/>
            <a:ext cx="8568952"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latin typeface="宋体" pitchFamily="2" charset="-122"/>
              </a:rPr>
              <a:t>6</a:t>
            </a:r>
            <a:r>
              <a:rPr lang="en-US" altLang="zh-CN" sz="1800" b="1" dirty="0">
                <a:latin typeface="宋体" pitchFamily="2" charset="-122"/>
              </a:rPr>
              <a:t>.</a:t>
            </a:r>
            <a:r>
              <a:rPr lang="zh-CN" altLang="en-US" sz="1800" b="1" dirty="0">
                <a:latin typeface="宋体" pitchFamily="2" charset="-122"/>
              </a:rPr>
              <a:t>梁类零件</a:t>
            </a:r>
          </a:p>
          <a:p>
            <a:r>
              <a:rPr lang="zh-CN" altLang="en-US" sz="1800" b="1" dirty="0">
                <a:latin typeface="宋体" pitchFamily="2" charset="-122"/>
              </a:rPr>
              <a:t>	汽车上的梁类结构件一般采用锻造等方式加工而成，如汽车前纵梁、前横梁、后纵梁、车顶纵梁、车顶横梁、车架等。</a:t>
            </a:r>
          </a:p>
          <a:p>
            <a:r>
              <a:rPr lang="zh-CN" altLang="en-US" sz="1800" b="1" dirty="0">
                <a:latin typeface="宋体" pitchFamily="2" charset="-122"/>
              </a:rPr>
              <a:t>	发生碰撞、翻滚、倾覆等故障后，容易造成扭曲、弯曲、变形、折断等，直接影响了汽车的使用，可以通过整形、焊接的方式恢复其变形，损坏严重的需要更换。</a:t>
            </a:r>
          </a:p>
          <a:p>
            <a:r>
              <a:rPr lang="en-US" altLang="zh-CN" sz="1800" b="1" dirty="0" smtClean="0">
                <a:latin typeface="宋体" pitchFamily="2" charset="-122"/>
              </a:rPr>
              <a:t>7</a:t>
            </a:r>
            <a:r>
              <a:rPr lang="en-US" altLang="zh-CN" sz="1800" b="1" dirty="0">
                <a:latin typeface="宋体" pitchFamily="2" charset="-122"/>
              </a:rPr>
              <a:t>.</a:t>
            </a:r>
            <a:r>
              <a:rPr lang="zh-CN" altLang="en-US" sz="1800" b="1" dirty="0">
                <a:latin typeface="宋体" pitchFamily="2" charset="-122"/>
              </a:rPr>
              <a:t>前翼子板</a:t>
            </a:r>
          </a:p>
          <a:p>
            <a:r>
              <a:rPr lang="zh-CN" altLang="en-US" sz="1800" b="1" dirty="0">
                <a:latin typeface="宋体" pitchFamily="2" charset="-122"/>
              </a:rPr>
              <a:t>	前翼子板的损伤程度没有达到必须将其从车上拆下来才能修复，如整体形状还在，只是中间局部凹陷，一般不考虑更换。损伤程度达到必须将其从车上拆下来才能修复，并且前翼子板的材料价格低廉、供应流畅，材料价格达到或接近整形修复的工时费，才考虑更换</a:t>
            </a:r>
            <a:r>
              <a:rPr lang="zh-CN" altLang="en-US" sz="1800" b="1" dirty="0" smtClean="0">
                <a:latin typeface="宋体" pitchFamily="2" charset="-122"/>
              </a:rPr>
              <a:t>。</a:t>
            </a:r>
            <a:endParaRPr lang="en-US" altLang="zh-CN" sz="1800" b="1" dirty="0" smtClean="0">
              <a:latin typeface="宋体" pitchFamily="2" charset="-122"/>
            </a:endParaRPr>
          </a:p>
          <a:p>
            <a:r>
              <a:rPr lang="zh-CN" altLang="en-US" sz="1800" b="1" dirty="0" smtClean="0">
                <a:latin typeface="宋体" pitchFamily="2" charset="-122"/>
              </a:rPr>
              <a:t>    如果每米长度超过</a:t>
            </a:r>
            <a:r>
              <a:rPr lang="en-US" altLang="zh-CN" sz="1800" b="1" dirty="0" smtClean="0">
                <a:latin typeface="宋体" pitchFamily="2" charset="-122"/>
              </a:rPr>
              <a:t>3</a:t>
            </a:r>
            <a:r>
              <a:rPr lang="zh-CN" altLang="en-US" sz="1800" b="1" dirty="0" smtClean="0">
                <a:latin typeface="宋体" pitchFamily="2" charset="-122"/>
              </a:rPr>
              <a:t>个折曲、破裂变形，或已无基准形状，应考虑更换（一般来说，当每米折曲、破裂变形超过</a:t>
            </a:r>
            <a:r>
              <a:rPr lang="en-US" altLang="zh-CN" sz="1800" b="1" dirty="0" smtClean="0">
                <a:latin typeface="宋体" pitchFamily="2" charset="-122"/>
              </a:rPr>
              <a:t>3</a:t>
            </a:r>
            <a:r>
              <a:rPr lang="zh-CN" altLang="en-US" sz="1800" b="1" dirty="0" smtClean="0">
                <a:latin typeface="宋体" pitchFamily="2" charset="-122"/>
              </a:rPr>
              <a:t>个时，整形和热处理后很难恢复其尺寸）。如果每米长度不足</a:t>
            </a:r>
            <a:r>
              <a:rPr lang="en-US" altLang="zh-CN" sz="1800" b="1" dirty="0" smtClean="0">
                <a:latin typeface="宋体" pitchFamily="2" charset="-122"/>
              </a:rPr>
              <a:t>3</a:t>
            </a:r>
            <a:r>
              <a:rPr lang="zh-CN" altLang="en-US" sz="1800" b="1" dirty="0" smtClean="0">
                <a:latin typeface="宋体" pitchFamily="2" charset="-122"/>
              </a:rPr>
              <a:t>个折曲、破裂变形，且基准形状还在，应考虑整形修复。如果修复工时费明显小于更换费用应考虑以修复为主。</a:t>
            </a:r>
          </a:p>
          <a:p>
            <a:r>
              <a:rPr lang="zh-CN" altLang="en-US" sz="1800" b="1" dirty="0" smtClean="0">
                <a:latin typeface="宋体" pitchFamily="2" charset="-122"/>
              </a:rPr>
              <a:t>	前翼子板的附件有饰条、砾石板等。饰条损伤后以更换为主，即使未被撞击，也常因钣金整形翼子板需拆卸饰条，拆下后就必须更换；砾石板因价格较低撞击破损后一般更换即可。</a:t>
            </a:r>
          </a:p>
          <a:p>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bwMode="auto">
          <a:xfrm>
            <a:off x="457200" y="477838"/>
            <a:ext cx="8229600" cy="86293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1.2</a:t>
            </a:r>
            <a:r>
              <a:rPr lang="zh-CN" altLang="en-US" sz="2400" b="1" dirty="0">
                <a:latin typeface="宋体" pitchFamily="2" charset="-122"/>
              </a:rPr>
              <a:t>汽车使用的相关知识知识</a:t>
            </a:r>
          </a:p>
        </p:txBody>
      </p:sp>
      <p:sp>
        <p:nvSpPr>
          <p:cNvPr id="17411" name="Rectangle 3"/>
          <p:cNvSpPr>
            <a:spLocks noGrp="1" noChangeArrowheads="1"/>
          </p:cNvSpPr>
          <p:nvPr>
            <p:ph type="body" idx="1"/>
          </p:nvPr>
        </p:nvSpPr>
        <p:spPr bwMode="auto">
          <a:xfrm>
            <a:off x="457200" y="1340768"/>
            <a:ext cx="8229600" cy="478539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1.2.1</a:t>
            </a:r>
            <a:r>
              <a:rPr lang="zh-CN" altLang="en-US" sz="1800" b="1" dirty="0">
                <a:latin typeface="宋体" pitchFamily="2" charset="-122"/>
              </a:rPr>
              <a:t>汽车的使用寿命及报废</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汽车的使用寿命分类</a:t>
            </a:r>
          </a:p>
          <a:p>
            <a:pPr>
              <a:lnSpc>
                <a:spcPct val="80000"/>
              </a:lnSpc>
            </a:pPr>
            <a:r>
              <a:rPr lang="zh-CN" altLang="en-US" sz="1800" b="1" dirty="0">
                <a:latin typeface="宋体" pitchFamily="2" charset="-122"/>
              </a:rPr>
              <a:t>	</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汽车的技术使用寿命</a:t>
            </a:r>
          </a:p>
          <a:p>
            <a:pPr>
              <a:lnSpc>
                <a:spcPct val="80000"/>
              </a:lnSpc>
            </a:pPr>
            <a:r>
              <a:rPr lang="zh-CN" altLang="en-US" sz="1800" b="1" dirty="0">
                <a:latin typeface="宋体" pitchFamily="2" charset="-122"/>
              </a:rPr>
              <a:t>	汽车的技术使用寿命，是指汽车从全新状态投入使用，直到主要机件达到技术极限状态且无法通过修理继续使用，致使汽车丧失使用价值所经历的总时间或总行驶里程。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汽车的经济使用寿命</a:t>
            </a:r>
          </a:p>
          <a:p>
            <a:pPr>
              <a:lnSpc>
                <a:spcPct val="80000"/>
              </a:lnSpc>
            </a:pPr>
            <a:r>
              <a:rPr lang="zh-CN" altLang="en-US" sz="1800" b="1" dirty="0">
                <a:latin typeface="宋体" pitchFamily="2" charset="-122"/>
              </a:rPr>
              <a:t>	汽车的经济使用寿命，是指汽车从全新状态投入使用，到年平均总费用最低时之间的年限。超过这个年限，汽车在技术上仍可继续使用，但年平均总费用上升，在经济上不宜继续使用。</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汽车的合理使用寿命</a:t>
            </a:r>
          </a:p>
          <a:p>
            <a:pPr>
              <a:lnSpc>
                <a:spcPct val="80000"/>
              </a:lnSpc>
            </a:pPr>
            <a:r>
              <a:rPr lang="zh-CN" altLang="en-US" sz="1800" b="1" dirty="0">
                <a:latin typeface="宋体" pitchFamily="2" charset="-122"/>
              </a:rPr>
              <a:t>	汽车的合理使用寿命是以汽车的经济使用寿命为基础，考虑国民经济的发展和节约能源等因素，由国家或企业采取某些技术政策和方针制定出符合我国实际情况的使用期限。也就是说，虽然汽车已经达到了经济使用寿命，但是是否要要新换代，还要视国家和当地的实际情况而定。 </a:t>
            </a:r>
          </a:p>
          <a:p>
            <a:pPr>
              <a:lnSpc>
                <a:spcPct val="80000"/>
              </a:lnSpc>
            </a:pPr>
            <a:r>
              <a:rPr lang="zh-CN" altLang="en-US" sz="1800" b="1" dirty="0">
                <a:latin typeface="宋体" pitchFamily="2" charset="-122"/>
              </a:rPr>
              <a:t>	一般情况下，三者之间的关系为：</a:t>
            </a:r>
          </a:p>
          <a:p>
            <a:pPr>
              <a:lnSpc>
                <a:spcPct val="80000"/>
              </a:lnSpc>
            </a:pPr>
            <a:r>
              <a:rPr lang="zh-CN" altLang="en-US" sz="1800" b="1" dirty="0">
                <a:latin typeface="宋体" pitchFamily="2" charset="-122"/>
              </a:rPr>
              <a:t>	汽车的技术使用寿命</a:t>
            </a:r>
            <a:r>
              <a:rPr lang="en-US" altLang="zh-CN" sz="1800" b="1" dirty="0">
                <a:latin typeface="宋体" pitchFamily="2" charset="-122"/>
              </a:rPr>
              <a:t>&gt;</a:t>
            </a:r>
            <a:r>
              <a:rPr lang="zh-CN" altLang="en-US" sz="1800" b="1" dirty="0">
                <a:latin typeface="宋体" pitchFamily="2" charset="-122"/>
              </a:rPr>
              <a:t>合理使用寿命</a:t>
            </a:r>
            <a:r>
              <a:rPr lang="en-US" altLang="zh-CN" sz="1800" b="1" dirty="0">
                <a:latin typeface="宋体" pitchFamily="2" charset="-122"/>
              </a:rPr>
              <a:t>&gt;</a:t>
            </a:r>
            <a:r>
              <a:rPr lang="zh-CN" altLang="en-US" sz="1800" b="1" dirty="0">
                <a:latin typeface="宋体" pitchFamily="2" charset="-122"/>
              </a:rPr>
              <a:t>经济使用寿命</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336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latin typeface="宋体" pitchFamily="2" charset="-122"/>
              </a:rPr>
              <a:t>8</a:t>
            </a:r>
            <a:r>
              <a:rPr lang="en-US" altLang="zh-CN" sz="1800" b="1" dirty="0">
                <a:latin typeface="宋体" pitchFamily="2" charset="-122"/>
              </a:rPr>
              <a:t>.</a:t>
            </a:r>
            <a:r>
              <a:rPr lang="zh-CN" altLang="en-US" sz="1800" b="1" dirty="0">
                <a:latin typeface="宋体" pitchFamily="2" charset="-122"/>
              </a:rPr>
              <a:t>车门</a:t>
            </a:r>
          </a:p>
          <a:p>
            <a:r>
              <a:rPr lang="zh-CN" altLang="en-US" sz="1800" b="1" dirty="0">
                <a:latin typeface="宋体" pitchFamily="2" charset="-122"/>
              </a:rPr>
              <a:t>	如果门框产生塑性变形，一般无法修复，应考虑更换。许多车的车门面板是作为单独零件供应的，损坏后可单独更换，不必更换总成。 </a:t>
            </a:r>
          </a:p>
          <a:p>
            <a:r>
              <a:rPr lang="zh-CN" altLang="en-US" sz="1800" b="1" dirty="0">
                <a:latin typeface="宋体" pitchFamily="2" charset="-122"/>
              </a:rPr>
              <a:t>	车门防擦饰条碰撞变形后应更换，车门变形后，需将防擦饰条拆下整形。多数防擦饰条为自干胶式，拆下后重新粘贴上不牢固，用其他胶粘贴影响美观，应更换。门框产生塑性变形后，一般不好整修，应考虑更换。门锁及锁芯在严重撞击后会产生损坏，一般以更换为主。后视镜镜体破损以更换为主，对于镜片破损，有些高档轿车的镜片可单独供应，可以通过更换镜片修复。玻璃升降机是碰撞中经常损坏的部件，玻璃导轨、玻璃托架也是经常损坏的部件，碰撞变形后一般都要更换。</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4387" name="Rectangle 3"/>
          <p:cNvSpPr>
            <a:spLocks noGrp="1" noChangeArrowheads="1"/>
          </p:cNvSpPr>
          <p:nvPr>
            <p:ph type="body" idx="1"/>
          </p:nvPr>
        </p:nvSpPr>
        <p:spPr bwMode="auto">
          <a:xfrm>
            <a:off x="179512" y="692696"/>
            <a:ext cx="8784976" cy="4784725"/>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latin typeface="宋体" pitchFamily="2" charset="-122"/>
              </a:rPr>
              <a:t>9</a:t>
            </a:r>
            <a:r>
              <a:rPr lang="en-US" altLang="zh-CN" sz="1800" b="1" dirty="0">
                <a:latin typeface="宋体" pitchFamily="2" charset="-122"/>
              </a:rPr>
              <a:t>.</a:t>
            </a:r>
            <a:r>
              <a:rPr lang="zh-CN" altLang="en-US" sz="1800" b="1" dirty="0">
                <a:latin typeface="宋体" pitchFamily="2" charset="-122"/>
              </a:rPr>
              <a:t>柱类零件</a:t>
            </a:r>
          </a:p>
          <a:p>
            <a:r>
              <a:rPr lang="zh-CN" altLang="en-US" sz="1800" b="1" dirty="0">
                <a:latin typeface="宋体" pitchFamily="2" charset="-122"/>
              </a:rPr>
              <a:t>	汽车的柱类结构件在发生碰撞、翻滚、倾覆等故障时，一般会发生扭曲、弯曲、变形、折断等，直接影响汽车的美观和使用，必须立即修复。修复时可以采用整形、焊接等方式使其外形恢复，损坏严重的需要更换。</a:t>
            </a:r>
          </a:p>
          <a:p>
            <a:r>
              <a:rPr lang="en-US" altLang="zh-CN" sz="1800" b="1" dirty="0" smtClean="0">
                <a:latin typeface="宋体" pitchFamily="2" charset="-122"/>
              </a:rPr>
              <a:t>10</a:t>
            </a:r>
            <a:r>
              <a:rPr lang="en-US" altLang="zh-CN" sz="1800" b="1" dirty="0">
                <a:latin typeface="宋体" pitchFamily="2" charset="-122"/>
              </a:rPr>
              <a:t>.</a:t>
            </a:r>
            <a:r>
              <a:rPr lang="zh-CN" altLang="en-US" sz="1800" b="1" dirty="0">
                <a:latin typeface="宋体" pitchFamily="2" charset="-122"/>
              </a:rPr>
              <a:t>后翼子板</a:t>
            </a:r>
          </a:p>
          <a:p>
            <a:r>
              <a:rPr lang="zh-CN" altLang="en-US" sz="1800" b="1" dirty="0">
                <a:latin typeface="宋体" pitchFamily="2" charset="-122"/>
              </a:rPr>
              <a:t>	三厢车后翼子板属于不可拆卸件，由于更换它需从车身上将其切割下来，而国内绝大多数汽车维修厂在切割和焊接方面满足不了制造厂提出的工艺要求，从而造成车身新的损伤。所以，后翼子板只要有修理的可能都应修复，而不应象前翼子板一样存在值不值得修的问题。</a:t>
            </a:r>
          </a:p>
          <a:p>
            <a:r>
              <a:rPr lang="en-US" altLang="zh-CN" sz="1800" b="1" dirty="0" smtClean="0">
                <a:latin typeface="宋体" pitchFamily="2" charset="-122"/>
              </a:rPr>
              <a:t>11</a:t>
            </a:r>
            <a:r>
              <a:rPr lang="en-US" altLang="zh-CN" sz="1800" b="1" dirty="0">
                <a:latin typeface="宋体" pitchFamily="2" charset="-122"/>
              </a:rPr>
              <a:t>.</a:t>
            </a:r>
            <a:r>
              <a:rPr lang="zh-CN" altLang="en-US" sz="1800" b="1" dirty="0">
                <a:latin typeface="宋体" pitchFamily="2" charset="-122"/>
              </a:rPr>
              <a:t>行李箱盖</a:t>
            </a:r>
          </a:p>
          <a:p>
            <a:r>
              <a:rPr lang="zh-CN" altLang="en-US" sz="1800" b="1" dirty="0">
                <a:latin typeface="宋体" pitchFamily="2" charset="-122"/>
              </a:rPr>
              <a:t>	行李箱盖大多用冲压成形的冷轧钢板经翻边胶粘制成。判断其是否碰撞损伤变形，应看是否要将两层分开修理。如不需分开，则不应考虑更换；若需分开整形修理，应首先考虑工时费与辅料费之和与其价值的关系，如果工时费加辅料费接近或超过其价值，则应考虑更换。反之，则考虑修复。  </a:t>
            </a:r>
          </a:p>
          <a:p>
            <a:r>
              <a:rPr lang="en-US" altLang="zh-CN" sz="1800" b="1" dirty="0" smtClean="0">
                <a:latin typeface="宋体" pitchFamily="2" charset="-122"/>
              </a:rPr>
              <a:t>12</a:t>
            </a:r>
            <a:r>
              <a:rPr lang="en-US" altLang="zh-CN" sz="1800" b="1" dirty="0">
                <a:latin typeface="宋体" pitchFamily="2" charset="-122"/>
              </a:rPr>
              <a:t>.</a:t>
            </a:r>
            <a:r>
              <a:rPr lang="zh-CN" altLang="en-US" sz="1800" b="1" dirty="0">
                <a:latin typeface="宋体" pitchFamily="2" charset="-122"/>
              </a:rPr>
              <a:t>后搁板及饰件</a:t>
            </a:r>
          </a:p>
          <a:p>
            <a:r>
              <a:rPr lang="zh-CN" altLang="en-US" sz="1800" b="1" dirty="0">
                <a:latin typeface="宋体" pitchFamily="2" charset="-122"/>
              </a:rPr>
              <a:t>	后搁板碰撞后基本上都能整形修复，严重时应更换。后搁板面板用毛毡制成，一般不用更换。后墙盖板也很少破损，如果损坏以更换为主。高位刹车灯的损坏按前照灯方法处理。</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541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a:latin typeface="宋体" pitchFamily="2" charset="-122"/>
              </a:rPr>
              <a:t>13.</a:t>
            </a:r>
            <a:r>
              <a:rPr lang="zh-CN" altLang="en-US" sz="2000" b="1" dirty="0">
                <a:latin typeface="宋体" pitchFamily="2" charset="-122"/>
              </a:rPr>
              <a:t>仪表台</a:t>
            </a:r>
          </a:p>
          <a:p>
            <a:r>
              <a:rPr lang="zh-CN" altLang="en-US" sz="2000" b="1" dirty="0">
                <a:latin typeface="宋体" pitchFamily="2" charset="-122"/>
              </a:rPr>
              <a:t>	因正面或侧面撞击常造成仪表台整体变形、皱折和固定爪破损。整体变形在弹性限度内，待骨架校正后重新装回即可。皱折影响美观，对美观要求较高的新车或高级车最好更换。因仪表台价格较贵，老旧车型更换意义不大。少数固定爪破损常以焊修为主，多数固定爪破损以更换为主。</a:t>
            </a:r>
          </a:p>
          <a:p>
            <a:r>
              <a:rPr lang="zh-CN" altLang="en-US" sz="2000" b="1" dirty="0">
                <a:latin typeface="宋体" pitchFamily="2" charset="-122"/>
              </a:rPr>
              <a:t>	左右饰框常在侧面碰撞时破损，严重的正面碰撞也会造成支爪断裂，以更换为主。</a:t>
            </a:r>
          </a:p>
          <a:p>
            <a:r>
              <a:rPr lang="zh-CN" altLang="en-US" sz="2000" b="1" dirty="0">
                <a:latin typeface="宋体" pitchFamily="2" charset="-122"/>
              </a:rPr>
              <a:t>	杂物箱常因二次碰撞被副驾驶膝盖撞破，一般以更换为主。</a:t>
            </a:r>
          </a:p>
          <a:p>
            <a:r>
              <a:rPr lang="zh-CN" altLang="en-US" sz="2000" b="1" dirty="0">
                <a:latin typeface="宋体" pitchFamily="2" charset="-122"/>
              </a:rPr>
              <a:t>	严重的碰撞会造成车身底板变形，车身底板变形后会造成过道罩破裂，以更换为主</a:t>
            </a:r>
            <a:r>
              <a:rPr lang="zh-CN" altLang="en-US" sz="2000" b="1" dirty="0" smtClean="0">
                <a:latin typeface="宋体" pitchFamily="2" charset="-122"/>
              </a:rPr>
              <a:t>。</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6435" name="Rectangle 3"/>
          <p:cNvSpPr>
            <a:spLocks noGrp="1" noChangeArrowheads="1"/>
          </p:cNvSpPr>
          <p:nvPr>
            <p:ph type="body" idx="1"/>
          </p:nvPr>
        </p:nvSpPr>
        <p:spPr bwMode="auto">
          <a:xfrm>
            <a:off x="179512" y="692696"/>
            <a:ext cx="8712968"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600" b="1" dirty="0" smtClean="0">
                <a:latin typeface="宋体" pitchFamily="2" charset="-122"/>
              </a:rPr>
              <a:t>6.4.2</a:t>
            </a:r>
            <a:r>
              <a:rPr lang="zh-CN" altLang="en-US" sz="1600" b="1" dirty="0" smtClean="0">
                <a:latin typeface="宋体" pitchFamily="2" charset="-122"/>
              </a:rPr>
              <a:t>发动机</a:t>
            </a:r>
          </a:p>
          <a:p>
            <a:r>
              <a:rPr lang="en-US" altLang="zh-CN" sz="1600" b="1" dirty="0" smtClean="0">
                <a:latin typeface="宋体" pitchFamily="2" charset="-122"/>
              </a:rPr>
              <a:t>1.</a:t>
            </a:r>
            <a:r>
              <a:rPr lang="zh-CN" altLang="en-US" sz="1600" b="1" dirty="0" smtClean="0">
                <a:latin typeface="宋体" pitchFamily="2" charset="-122"/>
              </a:rPr>
              <a:t>铸造基础件</a:t>
            </a:r>
          </a:p>
          <a:p>
            <a:r>
              <a:rPr lang="zh-CN" altLang="en-US" sz="1600" b="1" dirty="0" smtClean="0">
                <a:latin typeface="宋体" pitchFamily="2" charset="-122"/>
              </a:rPr>
              <a:t>	一般情况下，对发动机缸体的断裂是可以进行焊接的。当然，不论是球墨铸铁或铝合金铸件，焊接都会造成其变形。这种变形通常用肉眼看不出来，当焊接部位附近对形状尺寸要求较高，用焊接的方法修复常常是行不通的，一般应考虑更换。</a:t>
            </a:r>
          </a:p>
          <a:p>
            <a:r>
              <a:rPr lang="en-US" altLang="zh-CN" sz="1600" b="1" dirty="0" smtClean="0">
                <a:latin typeface="宋体" pitchFamily="2" charset="-122"/>
              </a:rPr>
              <a:t>2</a:t>
            </a:r>
            <a:r>
              <a:rPr lang="en-US" altLang="zh-CN" sz="1600" b="1" dirty="0">
                <a:latin typeface="宋体" pitchFamily="2" charset="-122"/>
              </a:rPr>
              <a:t>.</a:t>
            </a:r>
            <a:r>
              <a:rPr lang="zh-CN" altLang="en-US" sz="1600" b="1" dirty="0">
                <a:latin typeface="宋体" pitchFamily="2" charset="-122"/>
              </a:rPr>
              <a:t>发动机附件</a:t>
            </a:r>
          </a:p>
          <a:p>
            <a:r>
              <a:rPr lang="zh-CN" altLang="en-US" sz="1600" b="1" dirty="0">
                <a:latin typeface="宋体" pitchFamily="2" charset="-122"/>
              </a:rPr>
              <a:t>	正时及附件因撞击破损和变形以更换为主。油底壳轻度变形一般无需修理，放油螺塞处碰伤至中度以上的变形以更换为主。发动机支架及胶垫因撞击变形、破损以更换为主。进气系统因撞击破损和变形以更换为主。排气系统中最常见的撞击损伤形式为发动机移位造成排气管变形。由于排气管长期在高温下工作，氧化严重，通常无法整修。消声器吊耳因变形超过弹性极限破损，也是常见的损坏现象，应更换。</a:t>
            </a:r>
          </a:p>
          <a:p>
            <a:r>
              <a:rPr lang="en-US" altLang="zh-CN" sz="1600" b="1" dirty="0" smtClean="0">
                <a:latin typeface="宋体" pitchFamily="2" charset="-122"/>
              </a:rPr>
              <a:t>3</a:t>
            </a:r>
            <a:r>
              <a:rPr lang="en-US" altLang="zh-CN" sz="1600" b="1" dirty="0">
                <a:latin typeface="宋体" pitchFamily="2" charset="-122"/>
              </a:rPr>
              <a:t>.</a:t>
            </a:r>
            <a:r>
              <a:rPr lang="zh-CN" altLang="en-US" sz="1600" b="1" dirty="0">
                <a:latin typeface="宋体" pitchFamily="2" charset="-122"/>
              </a:rPr>
              <a:t>水箱及附件</a:t>
            </a:r>
          </a:p>
          <a:p>
            <a:r>
              <a:rPr lang="zh-CN" altLang="en-US" sz="1600" b="1" dirty="0">
                <a:latin typeface="宋体" pitchFamily="2" charset="-122"/>
              </a:rPr>
              <a:t>	铝合金水箱修与换的掌握，与汽车的档次相关。中低档车的水箱一般价格较低，中度以上损伤一般可更换；高档车的水箱价格较贵，中度以下损伤常可采用亚弧焊修复。但水室破损后，一般需更换，而水室在遭受撞击后最易破损，水管破损应更换。水泵皮带轮变形后通常以更换为主。轻度风扇护罩变形一般以整形校正为主，严重变形需更换。主动风扇与从动风扇的损坏常为叶片破碎，由于扇叶做成了不可拆卸式，破碎后需要更换总成。风扇皮带在碰撞后一般不会损坏，即使正常使用也会磨损，拆下后如需更换，应确定是否系碰撞所致。</a:t>
            </a:r>
          </a:p>
          <a:p>
            <a:r>
              <a:rPr lang="zh-CN" altLang="en-US" sz="1600" b="1" dirty="0">
                <a:latin typeface="宋体" pitchFamily="2" charset="-122"/>
              </a:rPr>
              <a:t>	散热器框架根据“弯曲变形整修，折曲变形更换”的基本维修原则，考虑到散热器框架形状复杂，轻度变形时可以钣金修复，中度以上的变形往往不易修复，只能更换。</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7459" name="Rectangle 3"/>
          <p:cNvSpPr>
            <a:spLocks noGrp="1" noChangeArrowheads="1"/>
          </p:cNvSpPr>
          <p:nvPr>
            <p:ph type="body" idx="1"/>
          </p:nvPr>
        </p:nvSpPr>
        <p:spPr bwMode="auto">
          <a:xfrm>
            <a:off x="179512" y="692696"/>
            <a:ext cx="8784976"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latin typeface="宋体" pitchFamily="2" charset="-122"/>
              </a:rPr>
              <a:t>6.4.3</a:t>
            </a:r>
            <a:r>
              <a:rPr lang="zh-CN" altLang="en-US" sz="1800" b="1" dirty="0">
                <a:latin typeface="宋体" pitchFamily="2" charset="-122"/>
              </a:rPr>
              <a:t>底盘</a:t>
            </a:r>
          </a:p>
          <a:p>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铸造基础件</a:t>
            </a:r>
          </a:p>
          <a:p>
            <a:r>
              <a:rPr lang="zh-CN" altLang="en-US" sz="1800" b="1" dirty="0">
                <a:latin typeface="宋体" pitchFamily="2" charset="-122"/>
              </a:rPr>
              <a:t>	变速器、主减速和差速器的壳体往往用球墨铸铁或铝合金铸造。受到冲击载荷时，常常会造成固定支脚的断裂，而球墨铸铁或铝合金铸件都是可以焊接的。</a:t>
            </a:r>
          </a:p>
          <a:p>
            <a:r>
              <a:rPr lang="zh-CN" altLang="en-US" sz="1800" b="1" dirty="0">
                <a:latin typeface="宋体" pitchFamily="2" charset="-122"/>
              </a:rPr>
              <a:t>	变速器、主减速和差速器的壳体断裂可以焊接。但焊接会造成壳体的变形，这种变形虽然用肉眼看不出来，但会影响尺寸精度，若在变速器、主减速和差速器等的轴承座附近产生断裂，用焊接的方法修复常常是行不通的，一般应考虑更换。</a:t>
            </a:r>
          </a:p>
          <a:p>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变速器及传动轴</a:t>
            </a:r>
          </a:p>
          <a:p>
            <a:r>
              <a:rPr lang="zh-CN" altLang="en-US" sz="1800" b="1" dirty="0">
                <a:latin typeface="宋体" pitchFamily="2" charset="-122"/>
              </a:rPr>
              <a:t>	变速器损坏后，内部机件基本都可独立更换。</a:t>
            </a:r>
          </a:p>
          <a:p>
            <a:r>
              <a:rPr lang="zh-CN" altLang="en-US" sz="1800" b="1" dirty="0">
                <a:latin typeface="宋体" pitchFamily="2" charset="-122"/>
              </a:rPr>
              <a:t>	变速操纵系统遭撞击变形后，轻度的常以整修修复为主，中度以上的以更换为主。</a:t>
            </a:r>
          </a:p>
          <a:p>
            <a:r>
              <a:rPr lang="zh-CN" altLang="en-US" sz="1800" b="1" dirty="0">
                <a:latin typeface="宋体" pitchFamily="2" charset="-122"/>
              </a:rPr>
              <a:t>	中低档轿车多为前轮驱动，碰撞常会造成外侧等角速万向节破损，需更换。有时还会造成半轴弯曲，也以更换为主。</a:t>
            </a:r>
          </a:p>
          <a:p>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前悬架及转向系统零件</a:t>
            </a:r>
          </a:p>
          <a:p>
            <a:r>
              <a:rPr lang="zh-CN" altLang="en-US" sz="1800" b="1" dirty="0">
                <a:latin typeface="宋体" pitchFamily="2" charset="-122"/>
              </a:rPr>
              <a:t>	承载式车身的悬架座属于结构件，按结构件方法处理。</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848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2000" b="1" dirty="0" smtClean="0">
                <a:latin typeface="宋体" pitchFamily="2" charset="-122"/>
              </a:rPr>
              <a:t>    前</a:t>
            </a:r>
            <a:r>
              <a:rPr lang="zh-CN" altLang="en-US" sz="2000" b="1" dirty="0">
                <a:latin typeface="宋体" pitchFamily="2" charset="-122"/>
              </a:rPr>
              <a:t>悬架系统及相关部件，如悬架臂、转向节、稳定杆、发动机托架均为安全部件，变形后均应更换。减振器主要鉴定是否在碰撞前已损坏。减振器是易损件，正常使用到一定程度后会漏油，如果外表已有油泥，说明在碰撞前已损坏；如果外表无油迹，碰撞造成弯曲变形，应更换。</a:t>
            </a:r>
          </a:p>
          <a:p>
            <a:r>
              <a:rPr lang="en-US" altLang="zh-CN" sz="2000" b="1" dirty="0" smtClean="0">
                <a:latin typeface="宋体" pitchFamily="2" charset="-122"/>
              </a:rPr>
              <a:t>4</a:t>
            </a:r>
            <a:r>
              <a:rPr lang="en-US" altLang="zh-CN" sz="2000" b="1" dirty="0">
                <a:latin typeface="宋体" pitchFamily="2" charset="-122"/>
              </a:rPr>
              <a:t>.</a:t>
            </a:r>
            <a:r>
              <a:rPr lang="zh-CN" altLang="en-US" sz="2000" b="1" dirty="0">
                <a:latin typeface="宋体" pitchFamily="2" charset="-122"/>
              </a:rPr>
              <a:t>后桥及悬架</a:t>
            </a:r>
          </a:p>
          <a:p>
            <a:r>
              <a:rPr lang="zh-CN" altLang="en-US" sz="2000" b="1" dirty="0">
                <a:latin typeface="宋体" pitchFamily="2" charset="-122"/>
              </a:rPr>
              <a:t>	后桥按副梁方法处理，后悬架按前悬架方法处理。</a:t>
            </a:r>
          </a:p>
          <a:p>
            <a:pPr>
              <a:buNone/>
            </a:pPr>
            <a:r>
              <a:rPr lang="zh-CN" altLang="en-US" sz="2000" b="1" dirty="0">
                <a:latin typeface="宋体" pitchFamily="2" charset="-122"/>
              </a:rPr>
              <a:t>	</a:t>
            </a:r>
            <a:r>
              <a:rPr lang="en-US" altLang="zh-CN" sz="2000" b="1" dirty="0">
                <a:latin typeface="宋体" pitchFamily="2" charset="-122"/>
              </a:rPr>
              <a:t>5.</a:t>
            </a:r>
            <a:r>
              <a:rPr lang="zh-CN" altLang="en-US" sz="2000" b="1" dirty="0">
                <a:latin typeface="宋体" pitchFamily="2" charset="-122"/>
              </a:rPr>
              <a:t>车轮</a:t>
            </a:r>
          </a:p>
          <a:p>
            <a:r>
              <a:rPr lang="zh-CN" altLang="en-US" sz="2000" b="1" dirty="0">
                <a:latin typeface="宋体" pitchFamily="2" charset="-122"/>
              </a:rPr>
              <a:t>	轮辋遭撞击后以变形损伤为主，应更换。轮胎遭撞击后会出现爆胎，应更换。轮罩遭撞击后常会产生破损，应更换</a:t>
            </a:r>
            <a:r>
              <a:rPr lang="zh-CN" altLang="en-US" sz="1600" dirty="0" smtClean="0">
                <a:latin typeface="宋体" pitchFamily="2" charset="-122"/>
              </a:rPr>
              <a:t>。</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49507" name="Rectangle 3"/>
          <p:cNvSpPr>
            <a:spLocks noGrp="1" noChangeArrowheads="1"/>
          </p:cNvSpPr>
          <p:nvPr>
            <p:ph type="body" idx="1"/>
          </p:nvPr>
        </p:nvSpPr>
        <p:spPr bwMode="auto">
          <a:xfrm>
            <a:off x="251520" y="620688"/>
            <a:ext cx="864096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600" b="1" dirty="0" smtClean="0">
                <a:latin typeface="宋体" pitchFamily="2" charset="-122"/>
              </a:rPr>
              <a:t>6.4.4</a:t>
            </a:r>
            <a:r>
              <a:rPr lang="zh-CN" altLang="en-US" sz="1600" b="1" dirty="0" smtClean="0">
                <a:latin typeface="宋体" pitchFamily="2" charset="-122"/>
              </a:rPr>
              <a:t>电器设备</a:t>
            </a:r>
          </a:p>
          <a:p>
            <a:r>
              <a:rPr lang="en-US" altLang="zh-CN" sz="1600" b="1" dirty="0" smtClean="0">
                <a:latin typeface="宋体" pitchFamily="2" charset="-122"/>
              </a:rPr>
              <a:t>1.</a:t>
            </a:r>
            <a:r>
              <a:rPr lang="zh-CN" altLang="en-US" sz="1600" b="1" dirty="0" smtClean="0">
                <a:latin typeface="宋体" pitchFamily="2" charset="-122"/>
              </a:rPr>
              <a:t>蓄电池</a:t>
            </a:r>
          </a:p>
          <a:p>
            <a:r>
              <a:rPr lang="zh-CN" altLang="en-US" sz="1600" b="1" dirty="0" smtClean="0">
                <a:latin typeface="宋体" pitchFamily="2" charset="-122"/>
              </a:rPr>
              <a:t>	蓄电池的损坏多以壳体四个侧面破裂为主，应更换。</a:t>
            </a:r>
          </a:p>
          <a:p>
            <a:r>
              <a:rPr lang="en-US" altLang="zh-CN" sz="1600" b="1" dirty="0" smtClean="0">
                <a:latin typeface="宋体" pitchFamily="2" charset="-122"/>
              </a:rPr>
              <a:t>2.</a:t>
            </a:r>
            <a:r>
              <a:rPr lang="zh-CN" altLang="en-US" sz="1600" b="1" dirty="0" smtClean="0">
                <a:latin typeface="宋体" pitchFamily="2" charset="-122"/>
              </a:rPr>
              <a:t>发电机</a:t>
            </a:r>
          </a:p>
          <a:p>
            <a:r>
              <a:rPr lang="zh-CN" altLang="en-US" sz="1600" b="1" dirty="0" smtClean="0">
                <a:latin typeface="宋体" pitchFamily="2" charset="-122"/>
              </a:rPr>
              <a:t>	发电机常见撞击损伤为皮带轮、散热叶轮变形，壳体破损，转子轴弯曲变形等。皮带轮变形应更换，散热叶轮变形可校正，壳体破损、转子轴弯曲以更换发电机总成为主。</a:t>
            </a:r>
          </a:p>
          <a:p>
            <a:pPr>
              <a:buNone/>
            </a:pPr>
            <a:r>
              <a:rPr lang="en-US" altLang="zh-CN" sz="1600" b="1" dirty="0" smtClean="0">
                <a:latin typeface="宋体" pitchFamily="2" charset="-122"/>
              </a:rPr>
              <a:t>   3</a:t>
            </a:r>
            <a:r>
              <a:rPr lang="en-US" altLang="zh-CN" sz="1600" b="1" dirty="0">
                <a:latin typeface="宋体" pitchFamily="2" charset="-122"/>
              </a:rPr>
              <a:t>.</a:t>
            </a:r>
            <a:r>
              <a:rPr lang="zh-CN" altLang="en-US" sz="1600" b="1" dirty="0">
                <a:latin typeface="宋体" pitchFamily="2" charset="-122"/>
              </a:rPr>
              <a:t>雨刮系统</a:t>
            </a:r>
          </a:p>
          <a:p>
            <a:r>
              <a:rPr lang="zh-CN" altLang="en-US" sz="1600" b="1" dirty="0">
                <a:latin typeface="宋体" pitchFamily="2" charset="-122"/>
              </a:rPr>
              <a:t>	雨刮片、雨刮臂、雨刮电机等，因撞击损坏主要以更换为主。而固定支架、联动杆等，中度以下的变形损伤以整形修复为主，严重变形需更换。雨刮喷水壶只有在较严重的碰撞中才会损坏，损坏后以更换为主。雨刮喷水电机、喷水管和喷水嘴被撞坏的情况较少，若撞坏以更换为主。</a:t>
            </a:r>
          </a:p>
          <a:p>
            <a:r>
              <a:rPr lang="en-US" altLang="zh-CN" sz="1600" b="1" dirty="0" smtClean="0">
                <a:latin typeface="宋体" pitchFamily="2" charset="-122"/>
              </a:rPr>
              <a:t>4</a:t>
            </a:r>
            <a:r>
              <a:rPr lang="en-US" altLang="zh-CN" sz="1600" b="1" dirty="0">
                <a:latin typeface="宋体" pitchFamily="2" charset="-122"/>
              </a:rPr>
              <a:t>.</a:t>
            </a:r>
            <a:r>
              <a:rPr lang="zh-CN" altLang="en-US" sz="1600" b="1" dirty="0">
                <a:latin typeface="宋体" pitchFamily="2" charset="-122"/>
              </a:rPr>
              <a:t>仪表类</a:t>
            </a:r>
          </a:p>
          <a:p>
            <a:r>
              <a:rPr lang="zh-CN" altLang="en-US" sz="1600" b="1" dirty="0">
                <a:latin typeface="宋体" pitchFamily="2" charset="-122"/>
              </a:rPr>
              <a:t>	一旦碰撞导致仪表损坏或者怀疑损坏，由于一般的修理厂都没有检测的手段，并且仪表也不容易检测，因此，只要发现有明显的损伤、破损，都应该予以更换。</a:t>
            </a:r>
          </a:p>
          <a:p>
            <a:r>
              <a:rPr lang="zh-CN" altLang="en-US" sz="1600" b="1" dirty="0">
                <a:latin typeface="宋体" pitchFamily="2" charset="-122"/>
              </a:rPr>
              <a:t>	更换时，假如可以单独更换的仪表，要注意不去更换总成；但若遇到某些整个仪表都安装在一体的仪表台破损，只好更换整个仪表台。</a:t>
            </a:r>
          </a:p>
          <a:p>
            <a:r>
              <a:rPr lang="en-US" altLang="zh-CN" sz="1600" b="1" dirty="0" smtClean="0">
                <a:latin typeface="宋体" pitchFamily="2" charset="-122"/>
              </a:rPr>
              <a:t>5</a:t>
            </a:r>
            <a:r>
              <a:rPr lang="en-US" altLang="zh-CN" sz="1600" b="1" dirty="0">
                <a:latin typeface="宋体" pitchFamily="2" charset="-122"/>
              </a:rPr>
              <a:t>.</a:t>
            </a:r>
            <a:r>
              <a:rPr lang="zh-CN" altLang="en-US" sz="1600" b="1" dirty="0">
                <a:latin typeface="宋体" pitchFamily="2" charset="-122"/>
              </a:rPr>
              <a:t>收音机、</a:t>
            </a:r>
            <a:r>
              <a:rPr lang="en-US" altLang="zh-CN" sz="1600" b="1" dirty="0">
                <a:latin typeface="宋体" pitchFamily="2" charset="-122"/>
              </a:rPr>
              <a:t>DVD</a:t>
            </a:r>
            <a:r>
              <a:rPr lang="zh-CN" altLang="en-US" sz="1600" b="1" dirty="0">
                <a:latin typeface="宋体" pitchFamily="2" charset="-122"/>
              </a:rPr>
              <a:t>或</a:t>
            </a:r>
            <a:r>
              <a:rPr lang="en-US" altLang="zh-CN" sz="1600" b="1" dirty="0">
                <a:latin typeface="宋体" pitchFamily="2" charset="-122"/>
              </a:rPr>
              <a:t>CD</a:t>
            </a:r>
          </a:p>
          <a:p>
            <a:r>
              <a:rPr lang="en-US" altLang="zh-CN" sz="1600" b="1" dirty="0">
                <a:latin typeface="宋体" pitchFamily="2" charset="-122"/>
              </a:rPr>
              <a:t>	</a:t>
            </a:r>
            <a:r>
              <a:rPr lang="zh-CN" altLang="en-US" sz="1600" b="1" dirty="0">
                <a:latin typeface="宋体" pitchFamily="2" charset="-122"/>
              </a:rPr>
              <a:t>在比较大的碰撞事故中，收音机、</a:t>
            </a:r>
            <a:r>
              <a:rPr lang="en-US" altLang="zh-CN" sz="1600" b="1" dirty="0">
                <a:latin typeface="宋体" pitchFamily="2" charset="-122"/>
              </a:rPr>
              <a:t>DVD</a:t>
            </a:r>
            <a:r>
              <a:rPr lang="zh-CN" altLang="en-US" sz="1600" b="1" dirty="0">
                <a:latin typeface="宋体" pitchFamily="2" charset="-122"/>
              </a:rPr>
              <a:t>或</a:t>
            </a:r>
            <a:r>
              <a:rPr lang="en-US" altLang="zh-CN" sz="1600" b="1" dirty="0">
                <a:latin typeface="宋体" pitchFamily="2" charset="-122"/>
              </a:rPr>
              <a:t>CD</a:t>
            </a:r>
            <a:r>
              <a:rPr lang="zh-CN" altLang="en-US" sz="1600" b="1" dirty="0">
                <a:latin typeface="宋体" pitchFamily="2" charset="-122"/>
              </a:rPr>
              <a:t>一般会有所损坏，但损失一般不大，只是损坏旋纽、面板等。汽车音响设备在各地都有特约维修，可以定点选择维修点，同时对损坏设备可以商定零部件的换修价格，而不是一律都交给汽车修理厂去“更新”。 </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0531" name="Rectangle 3"/>
          <p:cNvSpPr>
            <a:spLocks noGrp="1" noChangeArrowheads="1"/>
          </p:cNvSpPr>
          <p:nvPr>
            <p:ph type="body" idx="1"/>
          </p:nvPr>
        </p:nvSpPr>
        <p:spPr bwMode="auto">
          <a:xfrm>
            <a:off x="251520" y="908720"/>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600" b="1" dirty="0">
                <a:latin typeface="宋体" pitchFamily="2" charset="-122"/>
              </a:rPr>
              <a:t>6.</a:t>
            </a:r>
            <a:r>
              <a:rPr lang="zh-CN" altLang="en-US" sz="1600" b="1" dirty="0">
                <a:latin typeface="宋体" pitchFamily="2" charset="-122"/>
              </a:rPr>
              <a:t>汽车电脑</a:t>
            </a:r>
          </a:p>
          <a:p>
            <a:r>
              <a:rPr lang="zh-CN" altLang="en-US" sz="1600" b="1" dirty="0">
                <a:latin typeface="宋体" pitchFamily="2" charset="-122"/>
              </a:rPr>
              <a:t>	汽车电脑价值较高，设计时充分考虑了其防震、防撞性能，一般的碰撞不会导致损坏。假如通过比较，发现电脑确实坏了，再做更换。</a:t>
            </a:r>
          </a:p>
          <a:p>
            <a:r>
              <a:rPr lang="en-US" altLang="zh-CN" sz="1600" b="1" dirty="0" smtClean="0">
                <a:latin typeface="宋体" pitchFamily="2" charset="-122"/>
              </a:rPr>
              <a:t>7</a:t>
            </a:r>
            <a:r>
              <a:rPr lang="en-US" altLang="zh-CN" sz="1600" b="1" dirty="0">
                <a:latin typeface="宋体" pitchFamily="2" charset="-122"/>
              </a:rPr>
              <a:t>.</a:t>
            </a:r>
            <a:r>
              <a:rPr lang="zh-CN" altLang="en-US" sz="1600" b="1" dirty="0">
                <a:latin typeface="宋体" pitchFamily="2" charset="-122"/>
              </a:rPr>
              <a:t>安全气囊</a:t>
            </a:r>
          </a:p>
          <a:p>
            <a:r>
              <a:rPr lang="zh-CN" altLang="en-US" sz="1600" b="1" dirty="0">
                <a:latin typeface="宋体" pitchFamily="2" charset="-122"/>
              </a:rPr>
              <a:t>	安全气囊遭到撞击损伤后，从安全角度出发应该更换。安装有安全气囊系统的汽车，驾驶员气囊都安装在方向盘上，当气囊因碰撞引爆后，不仅要更换气囊，通常还要更换气囊传感器与控制模块等。</a:t>
            </a:r>
          </a:p>
          <a:p>
            <a:r>
              <a:rPr lang="en-US" altLang="zh-CN" sz="1600" b="1" dirty="0" smtClean="0">
                <a:latin typeface="宋体" pitchFamily="2" charset="-122"/>
              </a:rPr>
              <a:t>8</a:t>
            </a:r>
            <a:r>
              <a:rPr lang="en-US" altLang="zh-CN" sz="1600" b="1" dirty="0">
                <a:latin typeface="宋体" pitchFamily="2" charset="-122"/>
              </a:rPr>
              <a:t>.</a:t>
            </a:r>
            <a:r>
              <a:rPr lang="zh-CN" altLang="en-US" sz="1600" b="1" dirty="0">
                <a:latin typeface="宋体" pitchFamily="2" charset="-122"/>
              </a:rPr>
              <a:t>空调系统</a:t>
            </a:r>
          </a:p>
          <a:p>
            <a:r>
              <a:rPr lang="zh-CN" altLang="en-US" sz="1600" b="1" dirty="0">
                <a:latin typeface="宋体" pitchFamily="2" charset="-122"/>
              </a:rPr>
              <a:t>	空调冷凝器采用铝合金制成，中低档车的冷凝器一般价格较低，中度以上损伤一般可更换；高档车的冷凝器价格较贵，中度以下损伤常可采用亚弧焊修复。储液罐因碰撞变形一般以更换为主。如果系统在碰撞中以开口状态暴露于潮湿的空气中时间较长，则应更换干燥器，否则会造成空调系统工作时的“冰堵”。压缩机因碰撞造成的损伤有壳体破裂，皮带轮、离合器变形等，壳体破裂一般更换，皮带轮变形、离合器变形一般也更换。空调管有多根，损伤的空调管一定要注明是哪一根；汽车空调管有铝管和胶管两种，铝管常见的碰撞损伤有变形、折弯、断裂等，变形后一般校正；价格较低的空调管折弯、断裂时一般更换；价格较高的空调管折弯、断裂时一般采取截去折弯、断裂处，再接一节用亚弧焊接的方法修复。破损的胶管一般更换。</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155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zh-CN" altLang="en-US" sz="1800" b="1" dirty="0">
                <a:latin typeface="宋体" pitchFamily="2" charset="-122"/>
              </a:rPr>
              <a:t>空调蒸发箱大多用热塑性塑料制成，常见损伤多为箱体破损。局部破损可用塑料焊修复，严重破损一般需更换，决定更换时一定要考虑有无壳体单独更换。蒸发器换与修基本同于冷凝器，膨胀阀因碰撞损坏的可能性极小。</a:t>
            </a:r>
          </a:p>
          <a:p>
            <a:r>
              <a:rPr lang="zh-CN" altLang="en-US" sz="1800" b="1" dirty="0">
                <a:latin typeface="宋体" pitchFamily="2" charset="-122"/>
              </a:rPr>
              <a:t>	</a:t>
            </a:r>
            <a:r>
              <a:rPr lang="en-US" altLang="zh-CN" sz="1800" b="1" dirty="0">
                <a:latin typeface="宋体" pitchFamily="2" charset="-122"/>
              </a:rPr>
              <a:t>9.</a:t>
            </a:r>
            <a:r>
              <a:rPr lang="zh-CN" altLang="en-US" sz="1800" b="1" dirty="0">
                <a:latin typeface="宋体" pitchFamily="2" charset="-122"/>
              </a:rPr>
              <a:t>电器设备保护装置</a:t>
            </a:r>
          </a:p>
          <a:p>
            <a:r>
              <a:rPr lang="zh-CN" altLang="en-US" sz="1800" b="1" dirty="0">
                <a:latin typeface="宋体" pitchFamily="2" charset="-122"/>
              </a:rPr>
              <a:t>	熔断器、熔丝链、大限流熔断器和断路器都是过流保护装置，它们可单独使用，也可配合使用。碰撞会造成系统过载，相关保护装置会因过载而停止工作，出现断路，导致相关电器装置无法工作。此时只需更换相关的熔断器、熔丝链、大限流熔断器和断路器等即可，无需更换相连的电器件。</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a:t>
            </a:r>
            <a:r>
              <a:rPr lang="zh-CN" altLang="en-US" sz="2400" b="1" dirty="0">
                <a:latin typeface="宋体" pitchFamily="2" charset="-122"/>
              </a:rPr>
              <a:t>．</a:t>
            </a:r>
            <a:r>
              <a:rPr lang="en-US" altLang="zh-CN" sz="2400" b="1" dirty="0">
                <a:latin typeface="宋体" pitchFamily="2" charset="-122"/>
              </a:rPr>
              <a:t>5</a:t>
            </a:r>
            <a:r>
              <a:rPr lang="zh-CN" altLang="en-US" sz="2400" b="1" dirty="0">
                <a:latin typeface="宋体" pitchFamily="2" charset="-122"/>
              </a:rPr>
              <a:t>汽车水灾损失分析</a:t>
            </a:r>
          </a:p>
        </p:txBody>
      </p:sp>
      <p:sp>
        <p:nvSpPr>
          <p:cNvPr id="152579" name="Rectangle 3"/>
          <p:cNvSpPr>
            <a:spLocks noGrp="1" noChangeArrowheads="1"/>
          </p:cNvSpPr>
          <p:nvPr>
            <p:ph type="body" idx="1"/>
          </p:nvPr>
        </p:nvSpPr>
        <p:spPr bwMode="auto">
          <a:xfrm>
            <a:off x="395536" y="1052736"/>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latin typeface="宋体" pitchFamily="2" charset="-122"/>
              </a:rPr>
              <a:t>6.5.1</a:t>
            </a:r>
            <a:r>
              <a:rPr lang="zh-CN" altLang="en-US" sz="1800" b="1" dirty="0">
                <a:latin typeface="宋体" pitchFamily="2" charset="-122"/>
              </a:rPr>
              <a:t>汽车水灾损失影响因素</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水的种类</a:t>
            </a:r>
          </a:p>
          <a:p>
            <a:r>
              <a:rPr lang="zh-CN" altLang="en-US" sz="1800" b="1" dirty="0">
                <a:latin typeface="宋体" pitchFamily="2" charset="-122"/>
              </a:rPr>
              <a:t>	评估水淹汽车损失时，通常将水分为淡水和海水。多数水淹损失中的水为雨水和山洪形成的泥水，但也有由于下水道倒灌而形成的浊水，这种城市下水道溢出的浊水中含有油、酸性物质和各种异物。</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水淹高度</a:t>
            </a:r>
          </a:p>
          <a:p>
            <a:r>
              <a:rPr lang="zh-CN" altLang="en-US" sz="1800" b="1" dirty="0">
                <a:latin typeface="宋体" pitchFamily="2" charset="-122"/>
              </a:rPr>
              <a:t>	水淹高度是确定水损程度非常重要的参数，水淹高度通常不以高度作为计量单位为单位，而是以汽车上重要的具体位置作为参数，以轿车为例，水淹高度通常分为</a:t>
            </a:r>
            <a:r>
              <a:rPr lang="en-US" altLang="zh-CN" sz="1800" b="1" dirty="0">
                <a:latin typeface="宋体" pitchFamily="2" charset="-122"/>
              </a:rPr>
              <a:t>6</a:t>
            </a:r>
            <a:r>
              <a:rPr lang="zh-CN" altLang="en-US" sz="1800" b="1" dirty="0">
                <a:latin typeface="宋体" pitchFamily="2" charset="-122"/>
              </a:rPr>
              <a:t>级：</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制动盘和制动毂下沿以上，车身地板以下，乘员仓未进水；</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车身地板以上，乘员仓进水，而水面在驾驶员座椅座垫以下；</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乘员仓进水，水面在驾驶员座椅座垫面以上，仪表工作台以下；</a:t>
            </a:r>
          </a:p>
          <a:p>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乘员仓进水，仪表工作台中部；</a:t>
            </a:r>
          </a:p>
          <a:p>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乘员仓进水，仪表工作台面以上，顶蓬以下；</a:t>
            </a:r>
          </a:p>
          <a:p>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级</a:t>
            </a:r>
            <a:r>
              <a:rPr lang="en-US" altLang="zh-CN" sz="1800" b="1" dirty="0">
                <a:latin typeface="宋体" pitchFamily="2" charset="-122"/>
              </a:rPr>
              <a:t>——</a:t>
            </a:r>
            <a:r>
              <a:rPr lang="zh-CN" altLang="en-US" sz="1800" b="1" dirty="0">
                <a:latin typeface="宋体" pitchFamily="2" charset="-122"/>
              </a:rPr>
              <a:t>水面超过车顶，汽车被淹没顶部。</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27584" y="692696"/>
            <a:ext cx="7345363" cy="2585323"/>
          </a:xfrm>
          <a:prstGeom prst="rect">
            <a:avLst/>
          </a:prstGeom>
          <a:noFill/>
          <a:ln w="9525">
            <a:noFill/>
            <a:miter lim="800000"/>
            <a:headEnd/>
            <a:tailEnd/>
          </a:ln>
        </p:spPr>
        <p:txBody>
          <a:bodyPr>
            <a:spAutoFit/>
          </a:bodyPr>
          <a:lstStyle/>
          <a:p>
            <a:pPr indent="266700"/>
            <a:r>
              <a:rPr lang="zh-CN" sz="1800" b="1" dirty="0">
                <a:latin typeface="+mn-ea"/>
                <a:ea typeface="+mn-ea"/>
                <a:sym typeface="宋体" pitchFamily="2" charset="-122"/>
              </a:rPr>
              <a:t>2.汽车经济使用寿命常用的评价指标</a:t>
            </a:r>
          </a:p>
          <a:p>
            <a:pPr indent="266700"/>
            <a:r>
              <a:rPr lang="zh-CN" sz="1800" b="1" dirty="0">
                <a:latin typeface="+mn-ea"/>
                <a:ea typeface="+mn-ea"/>
                <a:sym typeface="宋体" pitchFamily="2" charset="-122"/>
              </a:rPr>
              <a:t>汽车经济使用寿命的指标主要包括：使用年限、行驶里程和大修次数。</a:t>
            </a:r>
          </a:p>
          <a:p>
            <a:pPr indent="266700"/>
            <a:r>
              <a:rPr lang="zh-CN" sz="1800" b="1" dirty="0" smtClean="0">
                <a:latin typeface="+mn-ea"/>
                <a:ea typeface="+mn-ea"/>
                <a:sym typeface="宋体" pitchFamily="2" charset="-122"/>
              </a:rPr>
              <a:t>3</a:t>
            </a:r>
            <a:r>
              <a:rPr lang="zh-CN" sz="1800" b="1" dirty="0">
                <a:latin typeface="+mn-ea"/>
                <a:ea typeface="+mn-ea"/>
                <a:sym typeface="宋体" pitchFamily="2" charset="-122"/>
              </a:rPr>
              <a:t>.影响汽车经济使用寿命的因素</a:t>
            </a:r>
          </a:p>
          <a:p>
            <a:pPr indent="266700"/>
            <a:r>
              <a:rPr lang="zh-CN" sz="1800" b="1" dirty="0">
                <a:latin typeface="+mn-ea"/>
                <a:ea typeface="+mn-ea"/>
                <a:sym typeface="宋体" pitchFamily="2" charset="-122"/>
              </a:rPr>
              <a:t>汽车经济使用寿命的长短，主要受车辆的损耗、使用强度、使用条件、当地的经济水平的等因素的影响。</a:t>
            </a:r>
          </a:p>
          <a:p>
            <a:pPr indent="266700"/>
            <a:r>
              <a:rPr lang="zh-CN" sz="1800" b="1" dirty="0">
                <a:latin typeface="+mn-ea"/>
                <a:ea typeface="+mn-ea"/>
                <a:sym typeface="宋体" pitchFamily="2" charset="-122"/>
              </a:rPr>
              <a:t>   (1)车辆的损耗</a:t>
            </a:r>
          </a:p>
          <a:p>
            <a:pPr indent="266700"/>
            <a:r>
              <a:rPr lang="zh-CN" sz="1800" b="1" dirty="0">
                <a:latin typeface="+mn-ea"/>
                <a:ea typeface="+mn-ea"/>
                <a:sym typeface="宋体" pitchFamily="2" charset="-122"/>
              </a:rPr>
              <a:t>车辆的损耗包括有形损耗和无形损耗。</a:t>
            </a:r>
          </a:p>
          <a:p>
            <a:pPr indent="266700"/>
            <a:r>
              <a:rPr lang="zh-CN" sz="1800" b="1" dirty="0">
                <a:latin typeface="+mn-ea"/>
                <a:ea typeface="+mn-ea"/>
                <a:sym typeface="宋体" pitchFamily="2" charset="-122"/>
              </a:rPr>
              <a:t>   (2)使用强度</a:t>
            </a:r>
            <a:endParaRPr lang="zh-CN" sz="1800" dirty="0">
              <a:latin typeface="+mn-ea"/>
              <a:ea typeface="+mn-ea"/>
            </a:endParaRPr>
          </a:p>
        </p:txBody>
      </p:sp>
      <p:sp>
        <p:nvSpPr>
          <p:cNvPr id="18435" name="Text Box 3"/>
          <p:cNvSpPr txBox="1">
            <a:spLocks noChangeArrowheads="1"/>
          </p:cNvSpPr>
          <p:nvPr/>
        </p:nvSpPr>
        <p:spPr bwMode="auto">
          <a:xfrm>
            <a:off x="1044575" y="3213100"/>
            <a:ext cx="6911975" cy="334963"/>
          </a:xfrm>
          <a:prstGeom prst="rect">
            <a:avLst/>
          </a:prstGeom>
          <a:noFill/>
          <a:ln w="9525">
            <a:noFill/>
            <a:miter lim="800000"/>
            <a:headEnd/>
            <a:tailEnd/>
          </a:ln>
        </p:spPr>
        <p:txBody>
          <a:bodyPr>
            <a:spAutoFit/>
          </a:bodyPr>
          <a:lstStyle/>
          <a:p>
            <a:pPr indent="276225"/>
            <a:r>
              <a:rPr lang="zh-CN" altLang="en-US" sz="1600" b="1">
                <a:latin typeface="宋体" pitchFamily="2" charset="-122"/>
                <a:sym typeface="宋体" pitchFamily="2" charset="-122"/>
              </a:rPr>
              <a:t>　表</a:t>
            </a:r>
            <a:r>
              <a:rPr lang="en-US" altLang="zh-CN" sz="1600" b="1">
                <a:latin typeface="宋体" pitchFamily="2" charset="-122"/>
                <a:sym typeface="宋体" pitchFamily="2" charset="-122"/>
              </a:rPr>
              <a:t>1-13 </a:t>
            </a:r>
            <a:r>
              <a:rPr lang="zh-CN" altLang="en-US" sz="1600" b="1">
                <a:latin typeface="宋体" pitchFamily="2" charset="-122"/>
                <a:sym typeface="宋体" pitchFamily="2" charset="-122"/>
              </a:rPr>
              <a:t>几种常见车辆使用强度　　　　　　单位：万</a:t>
            </a:r>
            <a:r>
              <a:rPr lang="en-US" altLang="zh-CN" sz="1600" b="1">
                <a:latin typeface="宋体" pitchFamily="2" charset="-122"/>
                <a:sym typeface="宋体" pitchFamily="2" charset="-122"/>
              </a:rPr>
              <a:t>km</a:t>
            </a:r>
            <a:r>
              <a:rPr lang="zh-CN" altLang="en-US" sz="1600" b="1">
                <a:latin typeface="宋体" pitchFamily="2" charset="-122"/>
                <a:sym typeface="宋体" pitchFamily="2" charset="-122"/>
              </a:rPr>
              <a:t>／年</a:t>
            </a:r>
            <a:endParaRPr lang="zh-CN" altLang="en-US" sz="1600">
              <a:latin typeface="宋体" pitchFamily="2" charset="-122"/>
            </a:endParaRPr>
          </a:p>
        </p:txBody>
      </p:sp>
      <p:graphicFrame>
        <p:nvGraphicFramePr>
          <p:cNvPr id="18436" name="Group 4"/>
          <p:cNvGraphicFramePr>
            <a:graphicFrameLocks noGrp="1"/>
          </p:cNvGraphicFramePr>
          <p:nvPr/>
        </p:nvGraphicFramePr>
        <p:xfrm>
          <a:off x="1044575" y="3573463"/>
          <a:ext cx="7127875" cy="697230"/>
        </p:xfrm>
        <a:graphic>
          <a:graphicData uri="http://schemas.openxmlformats.org/drawingml/2006/table">
            <a:tbl>
              <a:tblPr/>
              <a:tblGrid>
                <a:gridCol w="963613"/>
                <a:gridCol w="1001712"/>
                <a:gridCol w="1387475"/>
                <a:gridCol w="1192213"/>
                <a:gridCol w="1387475"/>
                <a:gridCol w="1195387"/>
              </a:tblGrid>
              <a:tr h="3619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私家车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商用车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出租车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公交车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长途客车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大货车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3</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2</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12</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10</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20</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a:t>
                      </a: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12</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8481" name="Text Box 49"/>
          <p:cNvSpPr txBox="1">
            <a:spLocks noChangeArrowheads="1"/>
          </p:cNvSpPr>
          <p:nvPr/>
        </p:nvSpPr>
        <p:spPr bwMode="auto">
          <a:xfrm>
            <a:off x="1042988" y="4654550"/>
            <a:ext cx="7346950" cy="1063625"/>
          </a:xfrm>
          <a:prstGeom prst="rect">
            <a:avLst/>
          </a:prstGeom>
          <a:noFill/>
          <a:ln w="9525">
            <a:noFill/>
            <a:miter lim="800000"/>
            <a:headEnd/>
            <a:tailEnd/>
          </a:ln>
        </p:spPr>
        <p:txBody>
          <a:bodyPr>
            <a:spAutoFit/>
          </a:bodyPr>
          <a:lstStyle/>
          <a:p>
            <a:pPr indent="276225"/>
            <a:r>
              <a:rPr lang="zh-CN" sz="1600" b="1">
                <a:latin typeface="宋体" pitchFamily="2" charset="-122"/>
                <a:sym typeface="宋体" pitchFamily="2" charset="-122"/>
              </a:rPr>
              <a:t>从表中看出：私家车使用强度最低，长途客车的使用强度最高。当然，经常超载的大货车使用强度要大于正常运载的车辆。</a:t>
            </a:r>
          </a:p>
          <a:p>
            <a:pPr indent="276225"/>
            <a:r>
              <a:rPr lang="zh-CN" sz="1600" b="1">
                <a:latin typeface="宋体" pitchFamily="2" charset="-122"/>
                <a:sym typeface="宋体" pitchFamily="2" charset="-122"/>
              </a:rPr>
              <a:t>    (３)使用条件</a:t>
            </a:r>
          </a:p>
          <a:p>
            <a:pPr indent="276225"/>
            <a:r>
              <a:rPr lang="zh-CN" sz="1600" b="1">
                <a:latin typeface="宋体" pitchFamily="2" charset="-122"/>
                <a:sym typeface="宋体" pitchFamily="2" charset="-122"/>
              </a:rPr>
              <a:t>汽车的使用条件包括道路条件及自然条件。</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3603" name="Rectangle 3"/>
          <p:cNvSpPr>
            <a:spLocks noGrp="1" noChangeArrowheads="1"/>
          </p:cNvSpPr>
          <p:nvPr>
            <p:ph type="body" idx="1"/>
          </p:nvPr>
        </p:nvSpPr>
        <p:spPr bwMode="auto">
          <a:xfrm>
            <a:off x="395536" y="836712"/>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en-US" altLang="zh-CN" sz="1800" b="1" dirty="0">
                <a:latin typeface="宋体" pitchFamily="2" charset="-122"/>
              </a:rPr>
              <a:t>3.</a:t>
            </a:r>
            <a:r>
              <a:rPr lang="zh-CN" altLang="en-US" sz="1800" b="1" dirty="0">
                <a:latin typeface="宋体" pitchFamily="2" charset="-122"/>
              </a:rPr>
              <a:t>水淹时间</a:t>
            </a:r>
          </a:p>
          <a:p>
            <a:r>
              <a:rPr lang="zh-CN" altLang="en-US" sz="1800" b="1" dirty="0">
                <a:latin typeface="宋体" pitchFamily="2" charset="-122"/>
              </a:rPr>
              <a:t>	水淹时间（</a:t>
            </a:r>
            <a:r>
              <a:rPr lang="en-US" altLang="zh-CN" sz="1800" b="1" dirty="0">
                <a:latin typeface="宋体" pitchFamily="2" charset="-122"/>
              </a:rPr>
              <a:t>t</a:t>
            </a:r>
            <a:r>
              <a:rPr lang="zh-CN" altLang="en-US" sz="1800" b="1" dirty="0">
                <a:latin typeface="宋体" pitchFamily="2" charset="-122"/>
              </a:rPr>
              <a:t>）的长短对汽车所造成的损伤差异很大。水淹时间以小时为单位，通常分为</a:t>
            </a:r>
            <a:r>
              <a:rPr lang="en-US" altLang="zh-CN" sz="1800" b="1" dirty="0">
                <a:latin typeface="宋体" pitchFamily="2" charset="-122"/>
              </a:rPr>
              <a:t>6</a:t>
            </a:r>
            <a:r>
              <a:rPr lang="zh-CN" altLang="en-US" sz="1800" b="1" dirty="0">
                <a:latin typeface="宋体" pitchFamily="2" charset="-122"/>
              </a:rPr>
              <a:t>级：</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级</a:t>
            </a:r>
            <a:r>
              <a:rPr lang="en-US" altLang="zh-CN" sz="1800" b="1" dirty="0">
                <a:latin typeface="宋体" pitchFamily="2" charset="-122"/>
              </a:rPr>
              <a:t>——t≤1h</a:t>
            </a:r>
            <a:r>
              <a:rPr lang="zh-CN" altLang="en-US" sz="1800" b="1" dirty="0">
                <a:latin typeface="宋体" pitchFamily="2" charset="-122"/>
              </a:rPr>
              <a:t>；</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级</a:t>
            </a:r>
            <a:r>
              <a:rPr lang="en-US" altLang="zh-CN" sz="1800" b="1" dirty="0">
                <a:latin typeface="宋体" pitchFamily="2" charset="-122"/>
              </a:rPr>
              <a:t>——1</a:t>
            </a:r>
            <a:r>
              <a:rPr lang="zh-CN" altLang="en-US" sz="1800" b="1" dirty="0">
                <a:latin typeface="宋体" pitchFamily="2" charset="-122"/>
              </a:rPr>
              <a:t>＜</a:t>
            </a:r>
            <a:r>
              <a:rPr lang="en-US" altLang="zh-CN" sz="1800" b="1" dirty="0">
                <a:latin typeface="宋体" pitchFamily="2" charset="-122"/>
              </a:rPr>
              <a:t>t≤4h</a:t>
            </a:r>
            <a:r>
              <a:rPr lang="zh-CN" altLang="en-US" sz="1800" b="1" dirty="0">
                <a:latin typeface="宋体" pitchFamily="2" charset="-122"/>
              </a:rPr>
              <a:t>；</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级</a:t>
            </a:r>
            <a:r>
              <a:rPr lang="en-US" altLang="zh-CN" sz="1800" b="1" dirty="0">
                <a:latin typeface="宋体" pitchFamily="2" charset="-122"/>
              </a:rPr>
              <a:t>——4</a:t>
            </a:r>
            <a:r>
              <a:rPr lang="zh-CN" altLang="en-US" sz="1800" b="1" dirty="0">
                <a:latin typeface="宋体" pitchFamily="2" charset="-122"/>
              </a:rPr>
              <a:t>＜</a:t>
            </a:r>
            <a:r>
              <a:rPr lang="en-US" altLang="zh-CN" sz="1800" b="1" dirty="0">
                <a:latin typeface="宋体" pitchFamily="2" charset="-122"/>
              </a:rPr>
              <a:t>t≤12h</a:t>
            </a:r>
            <a:r>
              <a:rPr lang="zh-CN" altLang="en-US" sz="1800" b="1" dirty="0">
                <a:latin typeface="宋体" pitchFamily="2" charset="-122"/>
              </a:rPr>
              <a:t>；</a:t>
            </a:r>
          </a:p>
          <a:p>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级</a:t>
            </a:r>
            <a:r>
              <a:rPr lang="en-US" altLang="zh-CN" sz="1800" b="1" dirty="0">
                <a:latin typeface="宋体" pitchFamily="2" charset="-122"/>
              </a:rPr>
              <a:t>——12</a:t>
            </a:r>
            <a:r>
              <a:rPr lang="zh-CN" altLang="en-US" sz="1800" b="1" dirty="0">
                <a:latin typeface="宋体" pitchFamily="2" charset="-122"/>
              </a:rPr>
              <a:t>＜</a:t>
            </a:r>
            <a:r>
              <a:rPr lang="en-US" altLang="zh-CN" sz="1800" b="1" dirty="0">
                <a:latin typeface="宋体" pitchFamily="2" charset="-122"/>
              </a:rPr>
              <a:t>t≤24h</a:t>
            </a:r>
            <a:r>
              <a:rPr lang="zh-CN" altLang="en-US" sz="1800" b="1" dirty="0">
                <a:latin typeface="宋体" pitchFamily="2" charset="-122"/>
              </a:rPr>
              <a:t>；</a:t>
            </a:r>
          </a:p>
          <a:p>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级</a:t>
            </a:r>
            <a:r>
              <a:rPr lang="en-US" altLang="zh-CN" sz="1800" b="1" dirty="0">
                <a:latin typeface="宋体" pitchFamily="2" charset="-122"/>
              </a:rPr>
              <a:t>——24</a:t>
            </a:r>
            <a:r>
              <a:rPr lang="zh-CN" altLang="en-US" sz="1800" b="1" dirty="0">
                <a:latin typeface="宋体" pitchFamily="2" charset="-122"/>
              </a:rPr>
              <a:t>＜</a:t>
            </a:r>
            <a:r>
              <a:rPr lang="en-US" altLang="zh-CN" sz="1800" b="1" dirty="0">
                <a:latin typeface="宋体" pitchFamily="2" charset="-122"/>
              </a:rPr>
              <a:t>t≤48h</a:t>
            </a:r>
            <a:r>
              <a:rPr lang="zh-CN" altLang="en-US" sz="1800" b="1" dirty="0">
                <a:latin typeface="宋体" pitchFamily="2" charset="-122"/>
              </a:rPr>
              <a:t>；</a:t>
            </a:r>
          </a:p>
          <a:p>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级</a:t>
            </a:r>
            <a:r>
              <a:rPr lang="en-US" altLang="zh-CN" sz="1800" b="1" dirty="0">
                <a:latin typeface="宋体" pitchFamily="2" charset="-122"/>
              </a:rPr>
              <a:t>——t</a:t>
            </a:r>
            <a:r>
              <a:rPr lang="zh-CN" altLang="en-US" sz="1800" b="1" dirty="0">
                <a:latin typeface="宋体" pitchFamily="2" charset="-122"/>
              </a:rPr>
              <a:t>＞</a:t>
            </a:r>
            <a:r>
              <a:rPr lang="en-US" altLang="zh-CN" sz="1800" b="1" dirty="0">
                <a:latin typeface="宋体" pitchFamily="2" charset="-122"/>
              </a:rPr>
              <a:t>48h</a:t>
            </a:r>
            <a:r>
              <a:rPr lang="zh-CN" altLang="en-US" sz="1800" b="1" dirty="0">
                <a:latin typeface="宋体" pitchFamily="2" charset="-122"/>
              </a:rPr>
              <a:t>。</a:t>
            </a:r>
          </a:p>
          <a:p>
            <a:r>
              <a:rPr lang="en-US" altLang="zh-CN" sz="1800" b="1" dirty="0">
                <a:latin typeface="宋体" pitchFamily="2" charset="-122"/>
              </a:rPr>
              <a:t>6.5.2</a:t>
            </a:r>
            <a:r>
              <a:rPr lang="zh-CN" altLang="en-US" sz="1800" b="1" dirty="0">
                <a:latin typeface="宋体" pitchFamily="2" charset="-122"/>
              </a:rPr>
              <a:t>汽车水灾损失评估</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水淹高度为</a:t>
            </a:r>
            <a:r>
              <a:rPr lang="en-US" altLang="zh-CN" sz="1800" b="1" dirty="0">
                <a:latin typeface="宋体" pitchFamily="2" charset="-122"/>
              </a:rPr>
              <a:t>1</a:t>
            </a:r>
            <a:r>
              <a:rPr lang="zh-CN" altLang="en-US" sz="1800" b="1" dirty="0">
                <a:latin typeface="宋体" pitchFamily="2" charset="-122"/>
              </a:rPr>
              <a:t>级时的损失评估</a:t>
            </a:r>
          </a:p>
          <a:p>
            <a:r>
              <a:rPr lang="zh-CN" altLang="en-US" sz="1800" b="1" dirty="0">
                <a:latin typeface="宋体" pitchFamily="2" charset="-122"/>
              </a:rPr>
              <a:t>	当汽车的水淹高度为</a:t>
            </a:r>
            <a:r>
              <a:rPr lang="en-US" altLang="zh-CN" sz="1800" b="1" dirty="0">
                <a:latin typeface="宋体" pitchFamily="2" charset="-122"/>
              </a:rPr>
              <a:t>1</a:t>
            </a:r>
            <a:r>
              <a:rPr lang="zh-CN" altLang="en-US" sz="1800" b="1" dirty="0">
                <a:latin typeface="宋体" pitchFamily="2" charset="-122"/>
              </a:rPr>
              <a:t>级时，可能造成的受损零部件主要是制动盘和制动毂。损坏形式主要为生锈，生锈的程度主要取决于水淹时间的长短以及水质。 </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水淹高度为</a:t>
            </a:r>
            <a:r>
              <a:rPr lang="en-US" altLang="zh-CN" sz="1800" b="1" dirty="0">
                <a:latin typeface="宋体" pitchFamily="2" charset="-122"/>
              </a:rPr>
              <a:t>2</a:t>
            </a:r>
            <a:r>
              <a:rPr lang="zh-CN" altLang="en-US" sz="1800" b="1" dirty="0">
                <a:latin typeface="宋体" pitchFamily="2" charset="-122"/>
              </a:rPr>
              <a:t>级时的损失评估</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4627" name="Rectangle 3"/>
          <p:cNvSpPr>
            <a:spLocks noGrp="1" noChangeArrowheads="1"/>
          </p:cNvSpPr>
          <p:nvPr>
            <p:ph type="body" idx="1"/>
          </p:nvPr>
        </p:nvSpPr>
        <p:spPr bwMode="auto">
          <a:xfrm>
            <a:off x="395536"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800" b="1" dirty="0" smtClean="0">
                <a:latin typeface="宋体" pitchFamily="2" charset="-122"/>
              </a:rPr>
              <a:t>   当</a:t>
            </a:r>
            <a:r>
              <a:rPr lang="zh-CN" altLang="en-US" sz="1800" b="1" dirty="0">
                <a:latin typeface="宋体" pitchFamily="2" charset="-122"/>
              </a:rPr>
              <a:t>汽车的水淹高度为</a:t>
            </a:r>
            <a:r>
              <a:rPr lang="en-US" altLang="zh-CN" sz="1800" b="1" dirty="0">
                <a:latin typeface="宋体" pitchFamily="2" charset="-122"/>
              </a:rPr>
              <a:t>2</a:t>
            </a:r>
            <a:r>
              <a:rPr lang="zh-CN" altLang="en-US" sz="1800" b="1" dirty="0">
                <a:latin typeface="宋体" pitchFamily="2" charset="-122"/>
              </a:rPr>
              <a:t>级时，除造成</a:t>
            </a:r>
            <a:r>
              <a:rPr lang="en-US" altLang="zh-CN" sz="1800" b="1" dirty="0">
                <a:latin typeface="宋体" pitchFamily="2" charset="-122"/>
              </a:rPr>
              <a:t>1</a:t>
            </a:r>
            <a:r>
              <a:rPr lang="zh-CN" altLang="en-US" sz="1800" b="1" dirty="0">
                <a:latin typeface="宋体" pitchFamily="2" charset="-122"/>
              </a:rPr>
              <a:t>级水淹高度时所造成的损失以外，还会造成以下损失：四轮轴承进水；全车悬架下部连接处因进水而生锈；配有</a:t>
            </a:r>
            <a:r>
              <a:rPr lang="en-US" altLang="zh-CN" sz="1800" b="1" dirty="0">
                <a:latin typeface="宋体" pitchFamily="2" charset="-122"/>
              </a:rPr>
              <a:t>ABS</a:t>
            </a:r>
            <a:r>
              <a:rPr lang="zh-CN" altLang="en-US" sz="1800" b="1" dirty="0">
                <a:latin typeface="宋体" pitchFamily="2" charset="-122"/>
              </a:rPr>
              <a:t>的汽车的轮速传感器的磁通量传感失准；地板进水后车身地板如果防腐层和油漆层本身有损伤就会造成锈蚀；少数汽车将一些控制模块置于地板上的凹槽内，会造成一些控制模块损毁（如果水淹时间过长，被淹的控制模块有可能彻底失效）。 </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水淹高度为</a:t>
            </a:r>
            <a:r>
              <a:rPr lang="en-US" altLang="zh-CN" sz="1800" b="1" dirty="0">
                <a:latin typeface="宋体" pitchFamily="2" charset="-122"/>
              </a:rPr>
              <a:t>3</a:t>
            </a:r>
            <a:r>
              <a:rPr lang="zh-CN" altLang="en-US" sz="1800" b="1" dirty="0">
                <a:latin typeface="宋体" pitchFamily="2" charset="-122"/>
              </a:rPr>
              <a:t>级时的损失评估</a:t>
            </a:r>
          </a:p>
          <a:p>
            <a:r>
              <a:rPr lang="zh-CN" altLang="en-US" sz="1800" b="1" dirty="0">
                <a:latin typeface="宋体" pitchFamily="2" charset="-122"/>
              </a:rPr>
              <a:t>	当汽车的水淹高度为</a:t>
            </a:r>
            <a:r>
              <a:rPr lang="en-US" altLang="zh-CN" sz="1800" b="1" dirty="0">
                <a:latin typeface="宋体" pitchFamily="2" charset="-122"/>
              </a:rPr>
              <a:t>3</a:t>
            </a:r>
            <a:r>
              <a:rPr lang="zh-CN" altLang="en-US" sz="1800" b="1" dirty="0">
                <a:latin typeface="宋体" pitchFamily="2" charset="-122"/>
              </a:rPr>
              <a:t>级时，除造成</a:t>
            </a:r>
            <a:r>
              <a:rPr lang="en-US" altLang="zh-CN" sz="1800" b="1" dirty="0">
                <a:latin typeface="宋体" pitchFamily="2" charset="-122"/>
              </a:rPr>
              <a:t>2</a:t>
            </a:r>
            <a:r>
              <a:rPr lang="zh-CN" altLang="en-US" sz="1800" b="1" dirty="0">
                <a:latin typeface="宋体" pitchFamily="2" charset="-122"/>
              </a:rPr>
              <a:t>级水淹高度所造成的损失以外，还会造成以下损失：座椅潮湿和污染；部分内饰的潮湿和污染；真皮座椅和真皮内饰损伤严重。一般说来，水淹时间超过</a:t>
            </a:r>
            <a:r>
              <a:rPr lang="en-US" altLang="zh-CN" sz="1800" b="1" dirty="0">
                <a:latin typeface="宋体" pitchFamily="2" charset="-122"/>
              </a:rPr>
              <a:t>24h</a:t>
            </a:r>
            <a:r>
              <a:rPr lang="zh-CN" altLang="en-US" sz="1800" b="1" dirty="0">
                <a:latin typeface="宋体" pitchFamily="2" charset="-122"/>
              </a:rPr>
              <a:t>以后，还会造成：桃木内饰板会分层开裂；车门电机进水；变速器、主减速器及差速器可能进水；部分控制模块被水淹；起动机被水淹；中高档车行李仓中</a:t>
            </a:r>
            <a:r>
              <a:rPr lang="en-US" altLang="zh-CN" sz="1800" b="1" dirty="0">
                <a:latin typeface="宋体" pitchFamily="2" charset="-122"/>
              </a:rPr>
              <a:t>CD</a:t>
            </a:r>
            <a:r>
              <a:rPr lang="zh-CN" altLang="en-US" sz="1800" b="1" dirty="0">
                <a:latin typeface="宋体" pitchFamily="2" charset="-122"/>
              </a:rPr>
              <a:t>换片机、音响功放被水淹。 </a:t>
            </a:r>
          </a:p>
          <a:p>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水淹高度为</a:t>
            </a:r>
            <a:r>
              <a:rPr lang="en-US" altLang="zh-CN" sz="1800" b="1" dirty="0">
                <a:latin typeface="宋体" pitchFamily="2" charset="-122"/>
              </a:rPr>
              <a:t>4</a:t>
            </a:r>
            <a:r>
              <a:rPr lang="zh-CN" altLang="en-US" sz="1800" b="1" dirty="0">
                <a:latin typeface="宋体" pitchFamily="2" charset="-122"/>
              </a:rPr>
              <a:t>级时的损失评估</a:t>
            </a:r>
          </a:p>
          <a:p>
            <a:r>
              <a:rPr lang="zh-CN" altLang="en-US" sz="1800" b="1" dirty="0">
                <a:latin typeface="宋体" pitchFamily="2" charset="-122"/>
              </a:rPr>
              <a:t>	当汽车的水淹高度为</a:t>
            </a:r>
            <a:r>
              <a:rPr lang="en-US" altLang="zh-CN" sz="1800" b="1" dirty="0">
                <a:latin typeface="宋体" pitchFamily="2" charset="-122"/>
              </a:rPr>
              <a:t>4</a:t>
            </a:r>
            <a:r>
              <a:rPr lang="zh-CN" altLang="en-US" sz="1800" b="1" dirty="0">
                <a:latin typeface="宋体" pitchFamily="2" charset="-122"/>
              </a:rPr>
              <a:t>级时，除造成</a:t>
            </a:r>
            <a:r>
              <a:rPr lang="en-US" altLang="zh-CN" sz="1800" b="1" dirty="0">
                <a:latin typeface="宋体" pitchFamily="2" charset="-122"/>
              </a:rPr>
              <a:t>3</a:t>
            </a:r>
            <a:r>
              <a:rPr lang="zh-CN" altLang="en-US" sz="1800" b="1" dirty="0">
                <a:latin typeface="宋体" pitchFamily="2" charset="-122"/>
              </a:rPr>
              <a:t>级高度所造成的损失以外，还可能造成以下损失：发动机进水；仪表台中部分音响控制设备、</a:t>
            </a:r>
            <a:r>
              <a:rPr lang="en-US" altLang="zh-CN" sz="1800" b="1" dirty="0">
                <a:latin typeface="宋体" pitchFamily="2" charset="-122"/>
              </a:rPr>
              <a:t>CD</a:t>
            </a:r>
            <a:r>
              <a:rPr lang="zh-CN" altLang="en-US" sz="1800" b="1" dirty="0">
                <a:latin typeface="宋体" pitchFamily="2" charset="-122"/>
              </a:rPr>
              <a:t>机、空调控制面板受损；蓄电池放电、进水；大部分座椅及内饰被水淹；音响的喇叭全损；各种继电器、保险丝盒可能进水；所有控制模块被水淹。 </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565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90000"/>
              </a:lnSpc>
            </a:pPr>
            <a:r>
              <a:rPr lang="zh-CN" altLang="en-US" sz="1600" dirty="0">
                <a:latin typeface="宋体" pitchFamily="2" charset="-122"/>
              </a:rPr>
              <a:t>	</a:t>
            </a:r>
            <a:r>
              <a:rPr lang="en-US" altLang="zh-CN" sz="1800" b="1" dirty="0">
                <a:latin typeface="宋体" pitchFamily="2" charset="-122"/>
              </a:rPr>
              <a:t>5.</a:t>
            </a:r>
            <a:r>
              <a:rPr lang="zh-CN" altLang="en-US" sz="1800" b="1" dirty="0">
                <a:latin typeface="宋体" pitchFamily="2" charset="-122"/>
              </a:rPr>
              <a:t>水淹高度为</a:t>
            </a:r>
            <a:r>
              <a:rPr lang="en-US" altLang="zh-CN" sz="1800" b="1" dirty="0">
                <a:latin typeface="宋体" pitchFamily="2" charset="-122"/>
              </a:rPr>
              <a:t>5</a:t>
            </a:r>
            <a:r>
              <a:rPr lang="zh-CN" altLang="en-US" sz="1800" b="1" dirty="0">
                <a:latin typeface="宋体" pitchFamily="2" charset="-122"/>
              </a:rPr>
              <a:t>级时的损失评估</a:t>
            </a:r>
          </a:p>
          <a:p>
            <a:pPr>
              <a:lnSpc>
                <a:spcPct val="90000"/>
              </a:lnSpc>
            </a:pPr>
            <a:r>
              <a:rPr lang="zh-CN" altLang="en-US" sz="1800" b="1" dirty="0">
                <a:latin typeface="宋体" pitchFamily="2" charset="-122"/>
              </a:rPr>
              <a:t>	当汽车的水淹高度为</a:t>
            </a:r>
            <a:r>
              <a:rPr lang="en-US" altLang="zh-CN" sz="1800" b="1" dirty="0">
                <a:latin typeface="宋体" pitchFamily="2" charset="-122"/>
              </a:rPr>
              <a:t>5</a:t>
            </a:r>
            <a:r>
              <a:rPr lang="zh-CN" altLang="en-US" sz="1800" b="1" dirty="0">
                <a:latin typeface="宋体" pitchFamily="2" charset="-122"/>
              </a:rPr>
              <a:t>级时，除造成</a:t>
            </a:r>
            <a:r>
              <a:rPr lang="en-US" altLang="zh-CN" sz="1800" b="1" dirty="0">
                <a:latin typeface="宋体" pitchFamily="2" charset="-122"/>
              </a:rPr>
              <a:t>4</a:t>
            </a:r>
            <a:r>
              <a:rPr lang="zh-CN" altLang="en-US" sz="1800" b="1" dirty="0">
                <a:latin typeface="宋体" pitchFamily="2" charset="-122"/>
              </a:rPr>
              <a:t>级高度所造成的损失以外，还可能造成以下损失：全部电器装置被水泡；发动机严重进水；离合器、变速箱、后桥可能进水；绝大部分内饰被泡；车架大部分被泡。 </a:t>
            </a:r>
          </a:p>
          <a:p>
            <a:pPr>
              <a:lnSpc>
                <a:spcPct val="9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水淹高度为</a:t>
            </a:r>
            <a:r>
              <a:rPr lang="en-US" altLang="zh-CN" sz="1800" b="1" dirty="0">
                <a:latin typeface="宋体" pitchFamily="2" charset="-122"/>
              </a:rPr>
              <a:t>6</a:t>
            </a:r>
            <a:r>
              <a:rPr lang="zh-CN" altLang="en-US" sz="1800" b="1" dirty="0">
                <a:latin typeface="宋体" pitchFamily="2" charset="-122"/>
              </a:rPr>
              <a:t>级时的损失评估</a:t>
            </a:r>
          </a:p>
          <a:p>
            <a:pPr>
              <a:lnSpc>
                <a:spcPct val="90000"/>
              </a:lnSpc>
            </a:pPr>
            <a:r>
              <a:rPr lang="zh-CN" altLang="en-US" sz="1800" b="1" dirty="0">
                <a:latin typeface="宋体" pitchFamily="2" charset="-122"/>
              </a:rPr>
              <a:t>	当汽车的水淹高度为</a:t>
            </a:r>
            <a:r>
              <a:rPr lang="en-US" altLang="zh-CN" sz="1800" b="1" dirty="0">
                <a:latin typeface="宋体" pitchFamily="2" charset="-122"/>
              </a:rPr>
              <a:t>6</a:t>
            </a:r>
            <a:r>
              <a:rPr lang="zh-CN" altLang="en-US" sz="1800" b="1" dirty="0">
                <a:latin typeface="宋体" pitchFamily="2" charset="-122"/>
              </a:rPr>
              <a:t>级时，汽车所有零部件都受到损失。 </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6.6</a:t>
            </a:r>
            <a:r>
              <a:rPr lang="zh-CN" altLang="en-US" sz="2400" b="1" dirty="0">
                <a:latin typeface="宋体" pitchFamily="2" charset="-122"/>
              </a:rPr>
              <a:t>汽车火灾损失分析</a:t>
            </a:r>
          </a:p>
        </p:txBody>
      </p:sp>
      <p:sp>
        <p:nvSpPr>
          <p:cNvPr id="156675" name="Rectangle 3"/>
          <p:cNvSpPr>
            <a:spLocks noGrp="1" noChangeArrowheads="1"/>
          </p:cNvSpPr>
          <p:nvPr>
            <p:ph type="body" idx="1"/>
          </p:nvPr>
        </p:nvSpPr>
        <p:spPr bwMode="auto">
          <a:xfrm>
            <a:off x="467544" y="141277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600" b="1" dirty="0"/>
              <a:t>6.6.1</a:t>
            </a:r>
            <a:r>
              <a:rPr lang="zh-CN" altLang="en-US" sz="1600" b="1" dirty="0"/>
              <a:t>汽车火灾分类</a:t>
            </a:r>
          </a:p>
          <a:p>
            <a:pPr>
              <a:lnSpc>
                <a:spcPct val="80000"/>
              </a:lnSpc>
            </a:pPr>
            <a:r>
              <a:rPr lang="zh-CN" altLang="en-US" sz="1600" b="1" dirty="0"/>
              <a:t>	火灾对车辆损坏一般分为整体燃烧和局部燃烧。</a:t>
            </a:r>
          </a:p>
          <a:p>
            <a:pPr>
              <a:lnSpc>
                <a:spcPct val="80000"/>
              </a:lnSpc>
            </a:pPr>
            <a:r>
              <a:rPr lang="en-US" altLang="zh-CN" sz="1600" b="1" dirty="0" smtClean="0"/>
              <a:t>1</a:t>
            </a:r>
            <a:r>
              <a:rPr lang="en-US" altLang="zh-CN" sz="1600" b="1" dirty="0"/>
              <a:t>.</a:t>
            </a:r>
            <a:r>
              <a:rPr lang="zh-CN" altLang="en-US" sz="1600" b="1" dirty="0"/>
              <a:t>整体燃烧</a:t>
            </a:r>
          </a:p>
          <a:p>
            <a:pPr>
              <a:lnSpc>
                <a:spcPct val="80000"/>
              </a:lnSpc>
            </a:pPr>
            <a:r>
              <a:rPr lang="zh-CN" altLang="en-US" sz="1600" b="1" dirty="0"/>
              <a:t>	整体燃烧是指：机舱内线路、电器、发动机附件、仪表台、内装饰件、座椅烧损，机械件壳体烧融变形，车体金属（钣金件）件脱炭（材质内部结构发生变化），表面漆层大面积烧损，该情况下的汽车损坏通常非常严重。</a:t>
            </a:r>
          </a:p>
          <a:p>
            <a:pPr>
              <a:lnSpc>
                <a:spcPct val="80000"/>
              </a:lnSpc>
            </a:pPr>
            <a:r>
              <a:rPr lang="en-US" altLang="zh-CN" sz="1600" b="1" dirty="0" smtClean="0"/>
              <a:t>2</a:t>
            </a:r>
            <a:r>
              <a:rPr lang="en-US" altLang="zh-CN" sz="1600" b="1" dirty="0"/>
              <a:t>.</a:t>
            </a:r>
            <a:r>
              <a:rPr lang="zh-CN" altLang="en-US" sz="1600" b="1" dirty="0"/>
              <a:t>局部烧毁</a:t>
            </a:r>
          </a:p>
          <a:p>
            <a:pPr>
              <a:lnSpc>
                <a:spcPct val="80000"/>
              </a:lnSpc>
            </a:pPr>
            <a:r>
              <a:rPr lang="zh-CN" altLang="en-US" sz="1600" b="1" dirty="0"/>
              <a:t>	局部烧毁分三种情况：</a:t>
            </a:r>
          </a:p>
          <a:p>
            <a:pPr>
              <a:lnSpc>
                <a:spcPct val="80000"/>
              </a:lnSpc>
            </a:pPr>
            <a:r>
              <a:rPr lang="zh-CN" altLang="en-US" sz="1600" b="1" dirty="0"/>
              <a:t>	（</a:t>
            </a:r>
            <a:r>
              <a:rPr lang="en-US" altLang="zh-CN" sz="1600" b="1" dirty="0"/>
              <a:t>1</a:t>
            </a:r>
            <a:r>
              <a:rPr lang="zh-CN" altLang="en-US" sz="1600" b="1" dirty="0"/>
              <a:t>）机舱着火造成发动机前部线路、发动机附件、部分电器、塑料件烧损。</a:t>
            </a:r>
          </a:p>
          <a:p>
            <a:pPr>
              <a:lnSpc>
                <a:spcPct val="80000"/>
              </a:lnSpc>
            </a:pPr>
            <a:r>
              <a:rPr lang="zh-CN" altLang="en-US" sz="1600" b="1" dirty="0"/>
              <a:t>	（</a:t>
            </a:r>
            <a:r>
              <a:rPr lang="en-US" altLang="zh-CN" sz="1600" b="1" dirty="0"/>
              <a:t>2</a:t>
            </a:r>
            <a:r>
              <a:rPr lang="zh-CN" altLang="en-US" sz="1600" b="1" dirty="0"/>
              <a:t>）轿壳或驾驶室着火：造成仪表台、部分电器、装饰件烧损。</a:t>
            </a:r>
          </a:p>
          <a:p>
            <a:pPr>
              <a:lnSpc>
                <a:spcPct val="80000"/>
              </a:lnSpc>
            </a:pPr>
            <a:r>
              <a:rPr lang="zh-CN" altLang="en-US" sz="1600" b="1" dirty="0"/>
              <a:t>	（</a:t>
            </a:r>
            <a:r>
              <a:rPr lang="en-US" altLang="zh-CN" sz="1600" b="1" dirty="0"/>
              <a:t>3</a:t>
            </a:r>
            <a:r>
              <a:rPr lang="zh-CN" altLang="en-US" sz="1600" b="1" dirty="0"/>
              <a:t>）货运车辆货箱内着火。</a:t>
            </a:r>
          </a:p>
          <a:p>
            <a:pPr>
              <a:lnSpc>
                <a:spcPct val="80000"/>
              </a:lnSpc>
            </a:pPr>
            <a:r>
              <a:rPr lang="en-US" altLang="zh-CN" sz="1600" b="1" dirty="0"/>
              <a:t>6.6.2</a:t>
            </a:r>
            <a:r>
              <a:rPr lang="zh-CN" altLang="en-US" sz="1600" b="1" dirty="0"/>
              <a:t>汽车火灾损失的评估步骤</a:t>
            </a:r>
          </a:p>
          <a:p>
            <a:pPr>
              <a:lnSpc>
                <a:spcPct val="80000"/>
              </a:lnSpc>
            </a:pPr>
            <a:r>
              <a:rPr lang="zh-CN" altLang="en-US" sz="1600" b="1" dirty="0"/>
              <a:t>	（</a:t>
            </a:r>
            <a:r>
              <a:rPr lang="en-US" altLang="zh-CN" sz="1600" b="1" dirty="0"/>
              <a:t>1</a:t>
            </a:r>
            <a:r>
              <a:rPr lang="zh-CN" altLang="en-US" sz="1600" b="1" dirty="0"/>
              <a:t>）对明显烧损的进行分类登记。</a:t>
            </a:r>
          </a:p>
          <a:p>
            <a:pPr>
              <a:lnSpc>
                <a:spcPct val="80000"/>
              </a:lnSpc>
            </a:pPr>
            <a:r>
              <a:rPr lang="zh-CN" altLang="en-US" sz="1600" b="1" dirty="0"/>
              <a:t>	（</a:t>
            </a:r>
            <a:r>
              <a:rPr lang="en-US" altLang="zh-CN" sz="1600" b="1" dirty="0"/>
              <a:t>2</a:t>
            </a:r>
            <a:r>
              <a:rPr lang="zh-CN" altLang="en-US" sz="1600" b="1" dirty="0"/>
              <a:t>）对机械件应进行测试、拆解检查。特别是转向、制动、传动部分的密封橡胶件。</a:t>
            </a:r>
          </a:p>
          <a:p>
            <a:pPr>
              <a:lnSpc>
                <a:spcPct val="80000"/>
              </a:lnSpc>
            </a:pPr>
            <a:r>
              <a:rPr lang="zh-CN" altLang="en-US" sz="1600" b="1" dirty="0"/>
              <a:t>	（</a:t>
            </a:r>
            <a:r>
              <a:rPr lang="en-US" altLang="zh-CN" sz="1600" b="1" dirty="0"/>
              <a:t>3</a:t>
            </a:r>
            <a:r>
              <a:rPr lang="zh-CN" altLang="en-US" sz="1600" b="1" dirty="0"/>
              <a:t>）对金属件（特别是车架，前、后桥，壳体类）考虑是否因燃烧而退火、变形。</a:t>
            </a:r>
          </a:p>
          <a:p>
            <a:pPr>
              <a:lnSpc>
                <a:spcPct val="80000"/>
              </a:lnSpc>
            </a:pPr>
            <a:r>
              <a:rPr lang="zh-CN" altLang="en-US" sz="1600" b="1" dirty="0"/>
              <a:t>	（</a:t>
            </a:r>
            <a:r>
              <a:rPr lang="en-US" altLang="zh-CN" sz="1600" b="1" dirty="0"/>
              <a:t>4</a:t>
            </a:r>
            <a:r>
              <a:rPr lang="zh-CN" altLang="en-US" sz="1600" b="1" dirty="0"/>
              <a:t>）对于因火灾使车辆遭受损害的，拆解检查工作量很大，且检查、维修工期较长，一般很难在短时期内拿出准确估价单，只能是边检查边定损，反复进行。</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5769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6.6.3</a:t>
            </a:r>
            <a:r>
              <a:rPr lang="zh-CN" altLang="en-US" sz="1800" b="1" dirty="0">
                <a:latin typeface="宋体" pitchFamily="2" charset="-122"/>
              </a:rPr>
              <a:t>汽车火灾的损失评估</a:t>
            </a:r>
          </a:p>
          <a:p>
            <a:pPr>
              <a:lnSpc>
                <a:spcPct val="80000"/>
              </a:lnSpc>
            </a:pPr>
            <a:r>
              <a:rPr lang="zh-CN" altLang="en-US" sz="1800" b="1" dirty="0">
                <a:latin typeface="宋体" pitchFamily="2" charset="-122"/>
              </a:rPr>
              <a:t>	汽车起火燃烧以后，其损失评估的难度相对较大。</a:t>
            </a:r>
          </a:p>
          <a:p>
            <a:pPr>
              <a:lnSpc>
                <a:spcPct val="80000"/>
              </a:lnSpc>
            </a:pPr>
            <a:r>
              <a:rPr lang="zh-CN" altLang="en-US" sz="1800" b="1" dirty="0">
                <a:latin typeface="宋体" pitchFamily="2" charset="-122"/>
              </a:rPr>
              <a:t>	如果汽车的起火燃烧被及时扑灭了，可能只导致一些局部的损失，损失范围也只是局限在过火部分的车体油漆、相关的导线及非金属管路、过火部分的汽车内饰。只要参照相关部件的市场价格，并考虑相应的工时费，即可确定出损失的金额。</a:t>
            </a:r>
          </a:p>
          <a:p>
            <a:pPr>
              <a:lnSpc>
                <a:spcPct val="80000"/>
              </a:lnSpc>
            </a:pPr>
            <a:r>
              <a:rPr lang="zh-CN" altLang="en-US" sz="1800" b="1" dirty="0">
                <a:latin typeface="宋体" pitchFamily="2" charset="-122"/>
              </a:rPr>
              <a:t>	如果汽车的起火燃烧持续了一段时间之后才被扑灭，虽然没有对整车造成毁灭性的破坏，但也可能造成比较严重的损失。凡被火“光顾”过的车身的外壳、汽车轮胎、导线线束、相关管路、汽车内饰、仪器仪表、塑料制品、外露件的美化装饰等可能都会报废，定损时需考虑到相关需更换件的市场价格、工时费用的。</a:t>
            </a:r>
          </a:p>
          <a:p>
            <a:pPr>
              <a:lnSpc>
                <a:spcPct val="80000"/>
              </a:lnSpc>
            </a:pPr>
            <a:r>
              <a:rPr lang="zh-CN" altLang="en-US" sz="1800" b="1" dirty="0">
                <a:latin typeface="宋体" pitchFamily="2" charset="-122"/>
              </a:rPr>
              <a:t>	如果起火燃烧程度严重，外壳、汽车轮胎、导线线束、相关管路、汽车内饰、仪器仪表、塑料制品、外露件的美化装饰等肯定会被完全烧毁。部分零部件，如控制电脑、传感器、铝合金铸造件等，可能会被烧化，失去任何使用价值。一些看似“坚固”的基础件，如发动机、变速器、离合器、车架、悬架、车轮轮毂、前桥、后桥等，在长时间的高温烘烤作用下，会因“退火”而失去应有的精度，无法继续使用，此时，汽车离完全报废的距离已经很近了。</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a:t>
            </a:r>
            <a:r>
              <a:rPr lang="zh-CN" altLang="en-US" sz="2400" b="1" dirty="0">
                <a:latin typeface="宋体" pitchFamily="2" charset="-122"/>
              </a:rPr>
              <a:t>．</a:t>
            </a:r>
            <a:r>
              <a:rPr lang="en-US" altLang="zh-CN" sz="2400" b="1" dirty="0">
                <a:latin typeface="宋体" pitchFamily="2" charset="-122"/>
              </a:rPr>
              <a:t>7</a:t>
            </a:r>
            <a:r>
              <a:rPr lang="zh-CN" altLang="en-US" sz="2400" b="1" dirty="0">
                <a:latin typeface="宋体" pitchFamily="2" charset="-122"/>
              </a:rPr>
              <a:t>工时费、涂饰费的确定</a:t>
            </a:r>
          </a:p>
        </p:txBody>
      </p:sp>
      <p:sp>
        <p:nvSpPr>
          <p:cNvPr id="15872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6.7.1 </a:t>
            </a:r>
            <a:r>
              <a:rPr lang="zh-CN" altLang="en-US" sz="1800" b="1" dirty="0">
                <a:latin typeface="宋体" pitchFamily="2" charset="-122"/>
              </a:rPr>
              <a:t>工时费的确定</a:t>
            </a:r>
          </a:p>
          <a:p>
            <a:pPr>
              <a:lnSpc>
                <a:spcPct val="80000"/>
              </a:lnSpc>
            </a:pPr>
            <a:r>
              <a:rPr lang="zh-CN" altLang="en-US" sz="1800" b="1" dirty="0">
                <a:latin typeface="宋体" pitchFamily="2" charset="-122"/>
              </a:rPr>
              <a:t>	工时费的计算方式是：</a:t>
            </a:r>
          </a:p>
          <a:p>
            <a:pPr>
              <a:lnSpc>
                <a:spcPct val="80000"/>
              </a:lnSpc>
            </a:pPr>
            <a:r>
              <a:rPr lang="zh-CN" altLang="en-US" sz="1800" b="1" dirty="0">
                <a:latin typeface="宋体" pitchFamily="2" charset="-122"/>
              </a:rPr>
              <a:t>	工时费</a:t>
            </a:r>
            <a:r>
              <a:rPr lang="en-US" altLang="zh-CN" sz="1800" b="1" dirty="0">
                <a:latin typeface="宋体" pitchFamily="2" charset="-122"/>
              </a:rPr>
              <a:t>=</a:t>
            </a:r>
            <a:r>
              <a:rPr lang="zh-CN" altLang="en-US" sz="1800" b="1" dirty="0">
                <a:latin typeface="宋体" pitchFamily="2" charset="-122"/>
              </a:rPr>
              <a:t>工时定额</a:t>
            </a:r>
            <a:r>
              <a:rPr lang="en-US" altLang="zh-CN" sz="1800" b="1" dirty="0">
                <a:latin typeface="宋体" pitchFamily="2" charset="-122"/>
              </a:rPr>
              <a:t>×</a:t>
            </a:r>
            <a:r>
              <a:rPr lang="zh-CN" altLang="en-US" sz="1800" b="1" dirty="0">
                <a:latin typeface="宋体" pitchFamily="2" charset="-122"/>
              </a:rPr>
              <a:t>工时单价</a:t>
            </a:r>
          </a:p>
          <a:p>
            <a:pPr>
              <a:lnSpc>
                <a:spcPct val="80000"/>
              </a:lnSpc>
            </a:pPr>
            <a:r>
              <a:rPr lang="zh-CN" altLang="en-US" sz="1800" b="1" dirty="0">
                <a:latin typeface="宋体" pitchFamily="2" charset="-122"/>
              </a:rPr>
              <a:t>	其中：工时定额是指实际维修作业项目核定的结算工时数，工时单价是指在生产过程中单位小时的收费标准。</a:t>
            </a:r>
          </a:p>
          <a:p>
            <a:pPr>
              <a:lnSpc>
                <a:spcPct val="80000"/>
              </a:lnSpc>
            </a:pPr>
            <a:r>
              <a:rPr lang="zh-CN" altLang="en-US" sz="1800" b="1" dirty="0">
                <a:latin typeface="宋体" pitchFamily="2" charset="-122"/>
              </a:rPr>
              <a:t>	根据修理作业的不同，工时可分为五项：拆装和更换工时、修理工时、钣金工时、辅助工时、涂饰费。</a:t>
            </a:r>
          </a:p>
          <a:p>
            <a:pPr>
              <a:lnSpc>
                <a:spcPct val="80000"/>
              </a:lnSpc>
            </a:pPr>
            <a:r>
              <a:rPr lang="en-US" altLang="zh-CN" sz="1800" b="1" dirty="0">
                <a:latin typeface="宋体" pitchFamily="2" charset="-122"/>
              </a:rPr>
              <a:t>6.7.</a:t>
            </a:r>
            <a:r>
              <a:rPr lang="zh-CN" altLang="en-US" sz="1800" b="1" dirty="0">
                <a:latin typeface="宋体" pitchFamily="2" charset="-122"/>
              </a:rPr>
              <a:t>２涂饰费的确定</a:t>
            </a:r>
          </a:p>
          <a:p>
            <a:pPr>
              <a:lnSpc>
                <a:spcPct val="80000"/>
              </a:lnSpc>
            </a:pPr>
            <a:r>
              <a:rPr lang="zh-CN" altLang="en-US" sz="1800" b="1" dirty="0">
                <a:latin typeface="宋体" pitchFamily="2" charset="-122"/>
              </a:rPr>
              <a:t>	涂饰费的计算有两种方法：</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按喷漆工时计算</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按喷漆面积计算</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）喷漆面积计算方法。</a:t>
            </a:r>
          </a:p>
          <a:p>
            <a:pPr>
              <a:lnSpc>
                <a:spcPct val="80000"/>
              </a:lnSpc>
            </a:pPr>
            <a:r>
              <a:rPr lang="zh-CN" altLang="en-US" sz="1800" b="1" dirty="0">
                <a:latin typeface="宋体" pitchFamily="2" charset="-122"/>
              </a:rPr>
              <a:t>	烤漆面积的计算，并非利用数学方法简单计算其实际面积，而是采用实践经验法。</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）漆种单价。</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6.8</a:t>
            </a:r>
            <a:r>
              <a:rPr lang="zh-CN" altLang="en-US" sz="2400" b="1" dirty="0">
                <a:latin typeface="宋体" pitchFamily="2" charset="-122"/>
              </a:rPr>
              <a:t>材料价格、修复价值和残值</a:t>
            </a:r>
          </a:p>
        </p:txBody>
      </p:sp>
      <p:sp>
        <p:nvSpPr>
          <p:cNvPr id="159747" name="Rectangle 3"/>
          <p:cNvSpPr>
            <a:spLocks noGrp="1" noChangeArrowheads="1"/>
          </p:cNvSpPr>
          <p:nvPr>
            <p:ph type="body" idx="1"/>
          </p:nvPr>
        </p:nvSpPr>
        <p:spPr bwMode="auto">
          <a:xfrm>
            <a:off x="467544"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6.8.1</a:t>
            </a:r>
            <a:r>
              <a:rPr lang="zh-CN" altLang="en-US" sz="1800" b="1" dirty="0">
                <a:latin typeface="宋体" pitchFamily="2" charset="-122"/>
              </a:rPr>
              <a:t>材料价格</a:t>
            </a:r>
          </a:p>
          <a:p>
            <a:pPr>
              <a:lnSpc>
                <a:spcPct val="80000"/>
              </a:lnSpc>
            </a:pPr>
            <a:r>
              <a:rPr lang="zh-CN" altLang="en-US" sz="1800" b="1" dirty="0">
                <a:latin typeface="宋体" pitchFamily="2" charset="-122"/>
              </a:rPr>
              <a:t>	事故车辆的维修过程中，需要大量更换损坏且不能再使用的零配件，这就需要确定更换零配件的价格。</a:t>
            </a:r>
          </a:p>
          <a:p>
            <a:pPr>
              <a:lnSpc>
                <a:spcPct val="80000"/>
              </a:lnSpc>
            </a:pPr>
            <a:r>
              <a:rPr lang="zh-CN" altLang="en-US" sz="1800" b="1" dirty="0">
                <a:latin typeface="宋体" pitchFamily="2" charset="-122"/>
              </a:rPr>
              <a:t>	目前，各保险公司都建立了一个完整、准确、动态的询报价体系，使得估损人员在评估过程中能够争取主动，保证定出的零配件价格符合市场行情，大大加快了评估速度。</a:t>
            </a:r>
          </a:p>
          <a:p>
            <a:pPr>
              <a:lnSpc>
                <a:spcPct val="80000"/>
              </a:lnSpc>
            </a:pPr>
            <a:r>
              <a:rPr lang="en-US" altLang="zh-CN" sz="1800" b="1" dirty="0">
                <a:latin typeface="宋体" pitchFamily="2" charset="-122"/>
              </a:rPr>
              <a:t>6.8.2</a:t>
            </a:r>
            <a:r>
              <a:rPr lang="zh-CN" altLang="en-US" sz="1800" b="1" dirty="0">
                <a:latin typeface="宋体" pitchFamily="2" charset="-122"/>
              </a:rPr>
              <a:t>修复价值</a:t>
            </a:r>
          </a:p>
          <a:p>
            <a:pPr>
              <a:lnSpc>
                <a:spcPct val="80000"/>
              </a:lnSpc>
            </a:pPr>
            <a:r>
              <a:rPr lang="zh-CN" altLang="en-US" sz="1800" b="1" dirty="0">
                <a:latin typeface="宋体" pitchFamily="2" charset="-122"/>
              </a:rPr>
              <a:t>	对于事故车辆，如果损失严重，要考虑是否具有修复价值：如果修复费用明显小于重置费用，完全有必要修复；修复费用接近重置费用甚至大于重置费用，一般说来就没有修复的必要了。有些事故中，可能事故本身导致的车辆损失不是非常严重，但其他损失比较高，如施救费用非常高，此时，事故车辆本身虽然具有修复价值，但考虑到过高的施救费用，通常会对车辆按全损评估，即按推定全损处理。</a:t>
            </a:r>
          </a:p>
          <a:p>
            <a:pPr>
              <a:lnSpc>
                <a:spcPct val="80000"/>
              </a:lnSpc>
            </a:pPr>
            <a:r>
              <a:rPr lang="en-US" altLang="zh-CN" sz="1800" b="1" dirty="0">
                <a:latin typeface="宋体" pitchFamily="2" charset="-122"/>
              </a:rPr>
              <a:t>6.8.3</a:t>
            </a:r>
            <a:r>
              <a:rPr lang="zh-CN" altLang="en-US" sz="1800" b="1" dirty="0">
                <a:latin typeface="宋体" pitchFamily="2" charset="-122"/>
              </a:rPr>
              <a:t>残值</a:t>
            </a:r>
          </a:p>
          <a:p>
            <a:pPr>
              <a:lnSpc>
                <a:spcPct val="80000"/>
              </a:lnSpc>
            </a:pPr>
            <a:r>
              <a:rPr lang="zh-CN" altLang="en-US" sz="1800" b="1" dirty="0">
                <a:latin typeface="宋体" pitchFamily="2" charset="-122"/>
              </a:rPr>
              <a:t>	残值是指事故车辆整体损伤严重，按全损处理后，对残余物的价值进行评估，或某些零部件、总成损伤严重，更换新的零部件、总成后，对原有零部件、总成的残余物部分进行价值评估。</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692696"/>
            <a:ext cx="7128792" cy="4462760"/>
          </a:xfrm>
          <a:prstGeom prst="rect">
            <a:avLst/>
          </a:prstGeom>
          <a:noFill/>
        </p:spPr>
        <p:txBody>
          <a:bodyPr wrap="square" rtlCol="0">
            <a:spAutoFit/>
          </a:bodyPr>
          <a:lstStyle/>
          <a:p>
            <a:pPr algn="ctr"/>
            <a:r>
              <a:rPr lang="zh-CN" altLang="zh-CN" sz="2400" b="1" dirty="0"/>
              <a:t>第</a:t>
            </a:r>
            <a:r>
              <a:rPr lang="en-US" altLang="zh-CN" sz="2400" b="1" dirty="0"/>
              <a:t>7</a:t>
            </a:r>
            <a:r>
              <a:rPr lang="zh-CN" altLang="zh-CN" sz="2400" b="1" dirty="0"/>
              <a:t>章二手车交易</a:t>
            </a:r>
          </a:p>
          <a:p>
            <a:r>
              <a:rPr lang="en-US" altLang="zh-CN" sz="2000" b="1" dirty="0"/>
              <a:t>7.1 </a:t>
            </a:r>
            <a:r>
              <a:rPr lang="zh-CN" altLang="zh-CN" sz="2000" b="1" dirty="0"/>
              <a:t>二手车交易基本流程</a:t>
            </a:r>
          </a:p>
          <a:p>
            <a:r>
              <a:rPr lang="zh-CN" altLang="zh-CN" sz="2000" b="1" dirty="0"/>
              <a:t>（</a:t>
            </a:r>
            <a:r>
              <a:rPr lang="en-US" altLang="zh-CN" sz="2000" b="1" dirty="0"/>
              <a:t>1</a:t>
            </a:r>
            <a:r>
              <a:rPr lang="zh-CN" altLang="zh-CN" sz="2000" b="1" dirty="0"/>
              <a:t>）车辆查验</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2</a:t>
            </a:r>
            <a:r>
              <a:rPr lang="zh-CN" altLang="zh-CN" sz="2000" b="1" dirty="0"/>
              <a:t>）车辆评估</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3</a:t>
            </a:r>
            <a:r>
              <a:rPr lang="zh-CN" altLang="zh-CN" sz="2000" b="1" dirty="0"/>
              <a:t>）车辆交易</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4</a:t>
            </a:r>
            <a:r>
              <a:rPr lang="zh-CN" altLang="zh-CN" sz="2000" b="1" dirty="0"/>
              <a:t>）初审受理</a:t>
            </a:r>
            <a:r>
              <a:rPr lang="zh-CN" altLang="zh-CN" sz="2000" b="1" dirty="0" smtClean="0"/>
              <a:t>。</a:t>
            </a:r>
            <a:endParaRPr lang="en-US" altLang="zh-CN" sz="2000" b="1" dirty="0" smtClean="0"/>
          </a:p>
          <a:p>
            <a:r>
              <a:rPr lang="zh-CN" altLang="zh-CN" sz="2000" b="1" dirty="0"/>
              <a:t>（</a:t>
            </a:r>
            <a:r>
              <a:rPr lang="en-US" altLang="zh-CN" sz="2000" b="1" dirty="0"/>
              <a:t>5</a:t>
            </a:r>
            <a:r>
              <a:rPr lang="zh-CN" altLang="zh-CN" sz="2000" b="1" dirty="0"/>
              <a:t>）材料传送</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6</a:t>
            </a:r>
            <a:r>
              <a:rPr lang="zh-CN" altLang="zh-CN" sz="2000" b="1" dirty="0"/>
              <a:t>）过户制证</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7</a:t>
            </a:r>
            <a:r>
              <a:rPr lang="zh-CN" altLang="zh-CN" sz="2000" b="1" dirty="0"/>
              <a:t>）转出调档</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8</a:t>
            </a:r>
            <a:r>
              <a:rPr lang="zh-CN" altLang="zh-CN" sz="2000" b="1" dirty="0"/>
              <a:t>）材料送回</a:t>
            </a:r>
            <a:r>
              <a:rPr lang="zh-CN" altLang="zh-CN" sz="2000" b="1" dirty="0" smtClean="0"/>
              <a:t>。</a:t>
            </a:r>
            <a:r>
              <a:rPr lang="en-US" altLang="zh-CN" sz="2000" b="1" dirty="0" smtClean="0"/>
              <a:t> </a:t>
            </a:r>
            <a:endParaRPr lang="zh-CN" altLang="zh-CN" sz="2000" b="1" dirty="0"/>
          </a:p>
          <a:p>
            <a:r>
              <a:rPr lang="zh-CN" altLang="zh-CN" sz="2000" b="1" dirty="0"/>
              <a:t>（</a:t>
            </a:r>
            <a:r>
              <a:rPr lang="en-US" altLang="zh-CN" sz="2000" b="1" dirty="0"/>
              <a:t>9</a:t>
            </a:r>
            <a:r>
              <a:rPr lang="zh-CN" altLang="zh-CN" sz="2000" b="1" dirty="0"/>
              <a:t>）收费发还</a:t>
            </a:r>
            <a:r>
              <a:rPr lang="zh-CN" altLang="zh-CN" sz="2000" b="1" dirty="0" smtClean="0"/>
              <a:t>。</a:t>
            </a:r>
            <a:r>
              <a:rPr lang="en-US" altLang="zh-CN" sz="2000" b="1" dirty="0" smtClean="0"/>
              <a:t> </a:t>
            </a:r>
            <a:endParaRPr lang="zh-CN" altLang="zh-CN" sz="2000" b="1" dirty="0"/>
          </a:p>
          <a:p>
            <a:r>
              <a:rPr lang="zh-CN" altLang="zh-CN" sz="2000" b="1" dirty="0"/>
              <a:t>这些交易程序适用于各交易市场的过户类、转出（转籍）类的二手车交易行为。</a:t>
            </a:r>
          </a:p>
          <a:p>
            <a:endParaRPr lang="zh-CN" altLang="en-US" sz="2000"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179512" y="620688"/>
            <a:ext cx="8229600" cy="3705225"/>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solidFill>
                  <a:schemeClr val="tx1"/>
                </a:solidFill>
                <a:latin typeface="+mn-lt"/>
                <a:ea typeface="+mn-ea"/>
                <a:cs typeface="+mn-cs"/>
              </a:rPr>
              <a:t>7.2</a:t>
            </a:r>
            <a:r>
              <a:rPr lang="zh-CN" altLang="zh-CN" sz="1800" b="1" dirty="0">
                <a:solidFill>
                  <a:schemeClr val="tx1"/>
                </a:solidFill>
                <a:latin typeface="+mn-lt"/>
                <a:ea typeface="+mn-ea"/>
                <a:cs typeface="+mn-cs"/>
              </a:rPr>
              <a:t>二手车交易的工作程序</a:t>
            </a:r>
          </a:p>
          <a:p>
            <a:r>
              <a:rPr lang="en-US" altLang="zh-CN" sz="1800" b="1" dirty="0">
                <a:solidFill>
                  <a:schemeClr val="tx1"/>
                </a:solidFill>
                <a:latin typeface="+mn-lt"/>
                <a:ea typeface="+mn-ea"/>
                <a:cs typeface="+mn-cs"/>
              </a:rPr>
              <a:t>  7.2.1</a:t>
            </a:r>
            <a:r>
              <a:rPr lang="zh-CN" altLang="zh-CN" sz="1800" b="1" dirty="0">
                <a:solidFill>
                  <a:schemeClr val="tx1"/>
                </a:solidFill>
                <a:latin typeface="+mn-lt"/>
                <a:ea typeface="+mn-ea"/>
                <a:cs typeface="+mn-cs"/>
              </a:rPr>
              <a:t>二手车买卖合同</a:t>
            </a:r>
          </a:p>
          <a:p>
            <a:r>
              <a:rPr lang="en-US" altLang="zh-CN" sz="1800" b="1" dirty="0" smtClean="0">
                <a:solidFill>
                  <a:schemeClr val="tx1"/>
                </a:solidFill>
                <a:latin typeface="+mn-lt"/>
                <a:ea typeface="+mn-ea"/>
                <a:cs typeface="+mn-cs"/>
              </a:rPr>
              <a:t>1</a:t>
            </a:r>
            <a:r>
              <a:rPr lang="en-US" altLang="zh-CN" sz="1800" b="1" dirty="0">
                <a:solidFill>
                  <a:schemeClr val="tx1"/>
                </a:solidFill>
                <a:latin typeface="+mn-lt"/>
                <a:ea typeface="+mn-ea"/>
                <a:cs typeface="+mn-cs"/>
              </a:rPr>
              <a:t>.</a:t>
            </a:r>
            <a:r>
              <a:rPr lang="zh-CN" altLang="zh-CN" sz="1800" b="1" dirty="0">
                <a:solidFill>
                  <a:schemeClr val="tx1"/>
                </a:solidFill>
                <a:latin typeface="+mn-lt"/>
                <a:ea typeface="+mn-ea"/>
                <a:cs typeface="+mn-cs"/>
              </a:rPr>
              <a:t>订立二手车买卖合同的基本原则</a:t>
            </a: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合法</a:t>
            </a:r>
            <a:r>
              <a:rPr lang="zh-CN" altLang="zh-CN" sz="1800" b="1" dirty="0" smtClean="0">
                <a:solidFill>
                  <a:schemeClr val="tx1"/>
                </a:solidFill>
                <a:latin typeface="+mn-lt"/>
                <a:ea typeface="+mn-ea"/>
                <a:cs typeface="+mn-cs"/>
              </a:rPr>
              <a:t>原则</a:t>
            </a:r>
            <a:endParaRPr lang="en-US" altLang="zh-CN" sz="1800" b="1" dirty="0" smtClean="0">
              <a:solidFill>
                <a:schemeClr val="tx1"/>
              </a:solidFill>
              <a:latin typeface="+mn-lt"/>
              <a:ea typeface="+mn-ea"/>
              <a:cs typeface="+mn-cs"/>
            </a:endParaRP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平等互利、协商一致原则</a:t>
            </a:r>
          </a:p>
          <a:p>
            <a:r>
              <a:rPr lang="en-US" altLang="zh-CN" sz="1800" b="1" dirty="0">
                <a:solidFill>
                  <a:schemeClr val="tx1"/>
                </a:solidFill>
                <a:latin typeface="+mn-lt"/>
                <a:ea typeface="+mn-ea"/>
                <a:cs typeface="+mn-cs"/>
              </a:rPr>
              <a:t> 2.</a:t>
            </a:r>
            <a:r>
              <a:rPr lang="zh-CN" altLang="zh-CN" sz="1800" b="1" dirty="0">
                <a:solidFill>
                  <a:schemeClr val="tx1"/>
                </a:solidFill>
                <a:latin typeface="+mn-lt"/>
                <a:ea typeface="+mn-ea"/>
                <a:cs typeface="+mn-cs"/>
              </a:rPr>
              <a:t>买卖合同的主体</a:t>
            </a:r>
          </a:p>
          <a:p>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包括</a:t>
            </a:r>
            <a:r>
              <a:rPr lang="zh-CN" altLang="zh-CN" sz="1800" b="1" dirty="0">
                <a:solidFill>
                  <a:schemeClr val="tx1"/>
                </a:solidFill>
                <a:latin typeface="+mn-lt"/>
                <a:ea typeface="+mn-ea"/>
                <a:cs typeface="+mn-cs"/>
              </a:rPr>
              <a:t>出让人（出售方）和受让人（收购方）双方。</a:t>
            </a: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出让人（出售方）：有意向出让二手车合法产权的法人或其他组织、自然人，即出售二手车的当事人。</a:t>
            </a: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受让人（收购方）：有意向受让二手车合法产权的法人或其他组织、自然人，即买入二手车的当事人</a:t>
            </a:r>
            <a:r>
              <a:rPr lang="zh-CN" altLang="zh-CN" sz="1800" b="1" dirty="0" smtClean="0">
                <a:solidFill>
                  <a:schemeClr val="tx1"/>
                </a:solidFill>
                <a:latin typeface="+mn-lt"/>
                <a:ea typeface="+mn-ea"/>
                <a:cs typeface="+mn-cs"/>
              </a:rPr>
              <a:t>。</a:t>
            </a:r>
            <a:r>
              <a:rPr lang="en-US" altLang="zh-CN" sz="1800" b="1" dirty="0" smtClean="0">
                <a:solidFill>
                  <a:schemeClr val="tx1"/>
                </a:solidFill>
                <a:latin typeface="+mn-lt"/>
                <a:ea typeface="+mn-ea"/>
                <a:cs typeface="+mn-cs"/>
              </a:rPr>
              <a:t> </a:t>
            </a:r>
          </a:p>
          <a:p>
            <a:r>
              <a:rPr lang="en-US" altLang="zh-CN" sz="1800" b="1" dirty="0">
                <a:solidFill>
                  <a:schemeClr val="tx1"/>
                </a:solidFill>
                <a:latin typeface="+mn-lt"/>
                <a:ea typeface="+mn-ea"/>
                <a:cs typeface="+mn-cs"/>
              </a:rPr>
              <a:t> 3.</a:t>
            </a:r>
            <a:r>
              <a:rPr lang="zh-CN" altLang="zh-CN" sz="1800" b="1" dirty="0">
                <a:solidFill>
                  <a:schemeClr val="tx1"/>
                </a:solidFill>
                <a:latin typeface="+mn-lt"/>
                <a:ea typeface="+mn-ea"/>
                <a:cs typeface="+mn-cs"/>
              </a:rPr>
              <a:t>买卖合同的内容</a:t>
            </a: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主要</a:t>
            </a:r>
            <a:r>
              <a:rPr lang="zh-CN" altLang="zh-CN" sz="1800" b="1" dirty="0" smtClean="0">
                <a:solidFill>
                  <a:schemeClr val="tx1"/>
                </a:solidFill>
                <a:latin typeface="+mn-lt"/>
                <a:ea typeface="+mn-ea"/>
                <a:cs typeface="+mn-cs"/>
              </a:rPr>
              <a:t>条款</a:t>
            </a:r>
            <a:endParaRPr lang="en-US" altLang="zh-CN" sz="1800" b="1" dirty="0" smtClean="0">
              <a:solidFill>
                <a:schemeClr val="tx1"/>
              </a:solidFill>
              <a:latin typeface="+mn-lt"/>
              <a:ea typeface="+mn-ea"/>
              <a:cs typeface="+mn-cs"/>
            </a:endParaRPr>
          </a:p>
          <a:p>
            <a:r>
              <a:rPr lang="en-US" altLang="zh-CN" sz="1800" b="1" dirty="0" smtClean="0">
                <a:solidFill>
                  <a:schemeClr val="tx1"/>
                </a:solidFill>
                <a:latin typeface="+mn-lt"/>
                <a:ea typeface="+mn-ea"/>
                <a:cs typeface="+mn-cs"/>
              </a:rPr>
              <a:t>     </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其他条款</a:t>
            </a:r>
            <a:endParaRPr lang="zh-CN" altLang="en-US" sz="1800" b="1" dirty="0">
              <a:ea typeface="华文行楷" pitchFamily="2" charset="-122"/>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20688"/>
            <a:ext cx="8568952" cy="4708981"/>
          </a:xfrm>
          <a:prstGeom prst="rect">
            <a:avLst/>
          </a:prstGeom>
          <a:noFill/>
        </p:spPr>
        <p:txBody>
          <a:bodyPr wrap="square" rtlCol="0">
            <a:spAutoFit/>
          </a:bodyPr>
          <a:lstStyle/>
          <a:p>
            <a:r>
              <a:rPr lang="en-US" altLang="zh-CN" sz="1800" dirty="0"/>
              <a:t> </a:t>
            </a:r>
            <a:r>
              <a:rPr lang="en-US" altLang="zh-CN" sz="1800" b="1" dirty="0">
                <a:latin typeface="+mn-ea"/>
                <a:ea typeface="+mn-ea"/>
              </a:rPr>
              <a:t>4.</a:t>
            </a:r>
            <a:r>
              <a:rPr lang="zh-CN" altLang="zh-CN" sz="1800" b="1" dirty="0">
                <a:latin typeface="+mn-ea"/>
                <a:ea typeface="+mn-ea"/>
              </a:rPr>
              <a:t>合同的变更和解除</a:t>
            </a:r>
          </a:p>
          <a:p>
            <a:r>
              <a:rPr lang="en-US" altLang="zh-CN" sz="1800" b="1" dirty="0">
                <a:latin typeface="+mn-ea"/>
                <a:ea typeface="+mn-ea"/>
              </a:rPr>
              <a:t> </a:t>
            </a:r>
            <a:r>
              <a:rPr lang="en-US" altLang="zh-CN" sz="1800" b="1" dirty="0" smtClean="0">
                <a:latin typeface="+mn-ea"/>
                <a:ea typeface="+mn-ea"/>
              </a:rPr>
              <a:t>   </a:t>
            </a:r>
            <a:r>
              <a:rPr lang="en-US" altLang="zh-CN" sz="1800" b="1" dirty="0">
                <a:latin typeface="+mn-ea"/>
                <a:ea typeface="+mn-ea"/>
              </a:rPr>
              <a:t>(1)</a:t>
            </a:r>
            <a:r>
              <a:rPr lang="zh-CN" altLang="zh-CN" sz="1800" b="1" dirty="0">
                <a:latin typeface="+mn-ea"/>
                <a:ea typeface="+mn-ea"/>
              </a:rPr>
              <a:t>合同的</a:t>
            </a:r>
            <a:r>
              <a:rPr lang="zh-CN" altLang="zh-CN" sz="1800" b="1" dirty="0" smtClean="0">
                <a:latin typeface="+mn-ea"/>
                <a:ea typeface="+mn-ea"/>
              </a:rPr>
              <a:t>变更</a:t>
            </a:r>
            <a:endParaRPr lang="en-US" altLang="zh-CN" sz="1800" b="1" dirty="0" smtClean="0">
              <a:latin typeface="+mn-ea"/>
              <a:ea typeface="+mn-ea"/>
            </a:endParaRPr>
          </a:p>
          <a:p>
            <a:r>
              <a:rPr lang="en-US" altLang="zh-CN" sz="1800" b="1" dirty="0" smtClean="0">
                <a:latin typeface="+mn-ea"/>
                <a:ea typeface="+mn-ea"/>
              </a:rPr>
              <a:t>    </a:t>
            </a:r>
            <a:r>
              <a:rPr lang="en-US" altLang="zh-CN" sz="1800" b="1" dirty="0">
                <a:latin typeface="+mn-ea"/>
                <a:ea typeface="+mn-ea"/>
              </a:rPr>
              <a:t>(2)</a:t>
            </a:r>
            <a:r>
              <a:rPr lang="zh-CN" altLang="zh-CN" sz="1800" b="1" dirty="0">
                <a:latin typeface="+mn-ea"/>
                <a:ea typeface="+mn-ea"/>
              </a:rPr>
              <a:t>合同的</a:t>
            </a:r>
            <a:r>
              <a:rPr lang="zh-CN" altLang="zh-CN" sz="1800" b="1" dirty="0" smtClean="0">
                <a:latin typeface="+mn-ea"/>
                <a:ea typeface="+mn-ea"/>
              </a:rPr>
              <a:t>解除</a:t>
            </a:r>
            <a:endParaRPr lang="en-US" altLang="zh-CN" sz="1800" b="1" dirty="0" smtClean="0">
              <a:latin typeface="+mn-ea"/>
              <a:ea typeface="+mn-ea"/>
            </a:endParaRPr>
          </a:p>
          <a:p>
            <a:r>
              <a:rPr lang="en-US" altLang="zh-CN" sz="1800" b="1" dirty="0" smtClean="0">
                <a:latin typeface="+mn-ea"/>
                <a:ea typeface="+mn-ea"/>
              </a:rPr>
              <a:t>     </a:t>
            </a:r>
            <a:r>
              <a:rPr lang="en-US" altLang="zh-CN" sz="1800" b="1" dirty="0">
                <a:latin typeface="+mn-ea"/>
                <a:ea typeface="+mn-ea"/>
              </a:rPr>
              <a:t>(3)</a:t>
            </a:r>
            <a:r>
              <a:rPr lang="zh-CN" altLang="zh-CN" sz="1800" b="1" dirty="0">
                <a:latin typeface="+mn-ea"/>
                <a:ea typeface="+mn-ea"/>
              </a:rPr>
              <a:t>合同变更和解除的条件 </a:t>
            </a:r>
          </a:p>
          <a:p>
            <a:r>
              <a:rPr lang="en-US" altLang="zh-CN" sz="1800" b="1" dirty="0">
                <a:latin typeface="+mn-ea"/>
                <a:ea typeface="+mn-ea"/>
              </a:rPr>
              <a:t>  </a:t>
            </a:r>
            <a:r>
              <a:rPr lang="en-US" altLang="zh-CN" sz="1800" b="1" dirty="0" smtClean="0">
                <a:latin typeface="+mn-ea"/>
                <a:ea typeface="+mn-ea"/>
              </a:rPr>
              <a:t> </a:t>
            </a:r>
            <a:endParaRPr lang="zh-CN" altLang="zh-CN" sz="1800" b="1" dirty="0">
              <a:latin typeface="+mn-ea"/>
              <a:ea typeface="+mn-ea"/>
            </a:endParaRPr>
          </a:p>
          <a:p>
            <a:r>
              <a:rPr lang="en-US" altLang="zh-CN" sz="1800" b="1" dirty="0" smtClean="0">
                <a:latin typeface="+mn-ea"/>
                <a:ea typeface="+mn-ea"/>
              </a:rPr>
              <a:t>5</a:t>
            </a:r>
            <a:r>
              <a:rPr lang="en-US" altLang="zh-CN" sz="1800" b="1" dirty="0">
                <a:latin typeface="+mn-ea"/>
                <a:ea typeface="+mn-ea"/>
              </a:rPr>
              <a:t>.</a:t>
            </a:r>
            <a:r>
              <a:rPr lang="zh-CN" altLang="zh-CN" sz="1800" b="1" dirty="0">
                <a:latin typeface="+mn-ea"/>
                <a:ea typeface="+mn-ea"/>
              </a:rPr>
              <a:t>违约</a:t>
            </a:r>
            <a:r>
              <a:rPr lang="zh-CN" altLang="zh-CN" sz="1800" b="1" dirty="0" smtClean="0">
                <a:latin typeface="+mn-ea"/>
                <a:ea typeface="+mn-ea"/>
              </a:rPr>
              <a:t>责任</a:t>
            </a:r>
            <a:endParaRPr lang="en-US" altLang="zh-CN" sz="1800" b="1" dirty="0" smtClean="0">
              <a:latin typeface="+mn-ea"/>
              <a:ea typeface="+mn-ea"/>
            </a:endParaRPr>
          </a:p>
          <a:p>
            <a:r>
              <a:rPr lang="en-US" altLang="zh-CN" sz="1800" b="1" dirty="0">
                <a:latin typeface="+mn-ea"/>
                <a:ea typeface="+mn-ea"/>
              </a:rPr>
              <a:t> (1)</a:t>
            </a:r>
            <a:r>
              <a:rPr lang="zh-CN" altLang="zh-CN" sz="1800" b="1" dirty="0">
                <a:latin typeface="+mn-ea"/>
                <a:ea typeface="+mn-ea"/>
              </a:rPr>
              <a:t>违约责任的性质 </a:t>
            </a:r>
          </a:p>
          <a:p>
            <a:r>
              <a:rPr lang="en-US" altLang="zh-CN" sz="1800" b="1" dirty="0" smtClean="0">
                <a:latin typeface="+mn-ea"/>
                <a:ea typeface="+mn-ea"/>
              </a:rPr>
              <a:t>    </a:t>
            </a:r>
            <a:r>
              <a:rPr lang="zh-CN" altLang="zh-CN" sz="1800" b="1" dirty="0">
                <a:latin typeface="+mn-ea"/>
                <a:ea typeface="+mn-ea"/>
              </a:rPr>
              <a:t>①等价补偿</a:t>
            </a:r>
            <a:r>
              <a:rPr lang="zh-CN" altLang="zh-CN" sz="1800" b="1" dirty="0" smtClean="0">
                <a:latin typeface="+mn-ea"/>
                <a:ea typeface="+mn-ea"/>
              </a:rPr>
              <a:t>。</a:t>
            </a:r>
            <a:r>
              <a:rPr lang="en-US" altLang="zh-CN" sz="1800" b="1" dirty="0" smtClean="0">
                <a:latin typeface="+mn-ea"/>
                <a:ea typeface="+mn-ea"/>
              </a:rPr>
              <a:t> </a:t>
            </a:r>
            <a:endParaRPr lang="zh-CN" altLang="zh-CN" sz="1800" b="1" dirty="0">
              <a:latin typeface="+mn-ea"/>
              <a:ea typeface="+mn-ea"/>
            </a:endParaRPr>
          </a:p>
          <a:p>
            <a:r>
              <a:rPr lang="en-US" altLang="zh-CN" sz="1800" b="1" dirty="0">
                <a:latin typeface="+mn-ea"/>
                <a:ea typeface="+mn-ea"/>
              </a:rPr>
              <a:t>  </a:t>
            </a:r>
            <a:r>
              <a:rPr lang="en-US" altLang="zh-CN" sz="1800" b="1" dirty="0" smtClean="0">
                <a:latin typeface="+mn-ea"/>
                <a:ea typeface="+mn-ea"/>
              </a:rPr>
              <a:t>  </a:t>
            </a:r>
            <a:r>
              <a:rPr lang="zh-CN" altLang="zh-CN" sz="1800" b="1" dirty="0" smtClean="0">
                <a:latin typeface="+mn-ea"/>
                <a:ea typeface="+mn-ea"/>
              </a:rPr>
              <a:t>②</a:t>
            </a:r>
            <a:r>
              <a:rPr lang="zh-CN" altLang="zh-CN" sz="1800" b="1" dirty="0">
                <a:latin typeface="+mn-ea"/>
                <a:ea typeface="+mn-ea"/>
              </a:rPr>
              <a:t>违约惩罚</a:t>
            </a:r>
            <a:r>
              <a:rPr lang="zh-CN" altLang="zh-CN" sz="1800" b="1" dirty="0" smtClean="0">
                <a:latin typeface="+mn-ea"/>
                <a:ea typeface="+mn-ea"/>
              </a:rPr>
              <a:t>。</a:t>
            </a:r>
            <a:endParaRPr lang="en-US" altLang="zh-CN" sz="1800" b="1" dirty="0" smtClean="0">
              <a:latin typeface="+mn-ea"/>
              <a:ea typeface="+mn-ea"/>
            </a:endParaRPr>
          </a:p>
          <a:p>
            <a:r>
              <a:rPr lang="en-US" altLang="zh-CN" sz="1800" b="1" dirty="0">
                <a:latin typeface="+mn-ea"/>
                <a:ea typeface="+mn-ea"/>
              </a:rPr>
              <a:t> (2)</a:t>
            </a:r>
            <a:r>
              <a:rPr lang="zh-CN" altLang="zh-CN" sz="1800" b="1" dirty="0">
                <a:latin typeface="+mn-ea"/>
                <a:ea typeface="+mn-ea"/>
              </a:rPr>
              <a:t>承担违约责任的条件</a:t>
            </a:r>
          </a:p>
          <a:p>
            <a:r>
              <a:rPr lang="en-US" altLang="zh-CN" sz="1800" b="1" dirty="0">
                <a:latin typeface="+mn-ea"/>
                <a:ea typeface="+mn-ea"/>
              </a:rPr>
              <a:t>  </a:t>
            </a:r>
            <a:r>
              <a:rPr lang="en-US" altLang="zh-CN" sz="1800" b="1" dirty="0" smtClean="0">
                <a:latin typeface="+mn-ea"/>
                <a:ea typeface="+mn-ea"/>
              </a:rPr>
              <a:t>  </a:t>
            </a:r>
            <a:r>
              <a:rPr lang="zh-CN" altLang="zh-CN" sz="1800" b="1" dirty="0" smtClean="0">
                <a:latin typeface="+mn-ea"/>
                <a:ea typeface="+mn-ea"/>
              </a:rPr>
              <a:t>①</a:t>
            </a:r>
            <a:r>
              <a:rPr lang="zh-CN" altLang="zh-CN" sz="1800" b="1" dirty="0">
                <a:latin typeface="+mn-ea"/>
                <a:ea typeface="+mn-ea"/>
              </a:rPr>
              <a:t>当事人有违约行为</a:t>
            </a:r>
            <a:r>
              <a:rPr lang="zh-CN" altLang="zh-CN" sz="1800" b="1" dirty="0" smtClean="0">
                <a:latin typeface="+mn-ea"/>
                <a:ea typeface="+mn-ea"/>
              </a:rPr>
              <a:t>。</a:t>
            </a:r>
            <a:r>
              <a:rPr lang="en-US" altLang="zh-CN" sz="1800" b="1" dirty="0" smtClean="0">
                <a:latin typeface="+mn-ea"/>
                <a:ea typeface="+mn-ea"/>
              </a:rPr>
              <a:t> </a:t>
            </a:r>
            <a:endParaRPr lang="zh-CN" altLang="zh-CN" sz="1800" b="1" dirty="0">
              <a:latin typeface="+mn-ea"/>
              <a:ea typeface="+mn-ea"/>
            </a:endParaRPr>
          </a:p>
          <a:p>
            <a:r>
              <a:rPr lang="en-US" altLang="zh-CN" sz="1800" b="1" dirty="0">
                <a:latin typeface="+mn-ea"/>
                <a:ea typeface="+mn-ea"/>
              </a:rPr>
              <a:t>  </a:t>
            </a:r>
            <a:r>
              <a:rPr lang="en-US" altLang="zh-CN" sz="1800" b="1" dirty="0" smtClean="0">
                <a:latin typeface="+mn-ea"/>
                <a:ea typeface="+mn-ea"/>
              </a:rPr>
              <a:t>  </a:t>
            </a:r>
            <a:r>
              <a:rPr lang="zh-CN" altLang="zh-CN" sz="1800" b="1" dirty="0" smtClean="0">
                <a:latin typeface="+mn-ea"/>
                <a:ea typeface="+mn-ea"/>
              </a:rPr>
              <a:t>②</a:t>
            </a:r>
            <a:r>
              <a:rPr lang="zh-CN" altLang="zh-CN" sz="1800" b="1" dirty="0">
                <a:latin typeface="+mn-ea"/>
                <a:ea typeface="+mn-ea"/>
              </a:rPr>
              <a:t>行为人要有过错</a:t>
            </a:r>
            <a:r>
              <a:rPr lang="zh-CN" altLang="zh-CN" sz="1800" b="1" dirty="0" smtClean="0">
                <a:latin typeface="+mn-ea"/>
                <a:ea typeface="+mn-ea"/>
              </a:rPr>
              <a:t>。</a:t>
            </a:r>
            <a:endParaRPr lang="en-US" altLang="zh-CN" sz="1800" b="1" dirty="0" smtClean="0">
              <a:latin typeface="+mn-ea"/>
              <a:ea typeface="+mn-ea"/>
            </a:endParaRPr>
          </a:p>
          <a:p>
            <a:r>
              <a:rPr lang="en-US" altLang="zh-CN" sz="1800" b="1" dirty="0">
                <a:latin typeface="+mn-ea"/>
                <a:ea typeface="+mn-ea"/>
              </a:rPr>
              <a:t> (3)</a:t>
            </a:r>
            <a:r>
              <a:rPr lang="zh-CN" altLang="zh-CN" sz="1800" b="1" dirty="0">
                <a:latin typeface="+mn-ea"/>
                <a:ea typeface="+mn-ea"/>
              </a:rPr>
              <a:t>承担违约责任的方式</a:t>
            </a:r>
          </a:p>
          <a:p>
            <a:r>
              <a:rPr lang="en-US" altLang="zh-CN" sz="1800" b="1" dirty="0">
                <a:latin typeface="+mn-ea"/>
                <a:ea typeface="+mn-ea"/>
              </a:rPr>
              <a:t>  </a:t>
            </a:r>
            <a:r>
              <a:rPr lang="en-US" altLang="zh-CN" sz="1800" b="1" dirty="0" smtClean="0">
                <a:latin typeface="+mn-ea"/>
                <a:ea typeface="+mn-ea"/>
              </a:rPr>
              <a:t>  </a:t>
            </a:r>
            <a:r>
              <a:rPr lang="zh-CN" altLang="zh-CN" sz="1800" b="1" dirty="0" smtClean="0">
                <a:latin typeface="+mn-ea"/>
                <a:ea typeface="+mn-ea"/>
              </a:rPr>
              <a:t>①</a:t>
            </a:r>
            <a:r>
              <a:rPr lang="zh-CN" altLang="zh-CN" sz="1800" b="1" dirty="0">
                <a:latin typeface="+mn-ea"/>
                <a:ea typeface="+mn-ea"/>
              </a:rPr>
              <a:t>违约金</a:t>
            </a:r>
            <a:r>
              <a:rPr lang="zh-CN" altLang="zh-CN" sz="1800" b="1" dirty="0" smtClean="0">
                <a:latin typeface="+mn-ea"/>
                <a:ea typeface="+mn-ea"/>
              </a:rPr>
              <a:t>。</a:t>
            </a:r>
            <a:r>
              <a:rPr lang="en-US" altLang="zh-CN" sz="1800" b="1" dirty="0" smtClean="0">
                <a:latin typeface="+mn-ea"/>
                <a:ea typeface="+mn-ea"/>
              </a:rPr>
              <a:t> </a:t>
            </a:r>
            <a:endParaRPr lang="zh-CN" altLang="zh-CN" sz="1800" b="1" dirty="0">
              <a:latin typeface="+mn-ea"/>
              <a:ea typeface="+mn-ea"/>
            </a:endParaRPr>
          </a:p>
          <a:p>
            <a:r>
              <a:rPr lang="en-US" altLang="zh-CN" sz="1800" b="1" dirty="0">
                <a:latin typeface="+mn-ea"/>
                <a:ea typeface="+mn-ea"/>
              </a:rPr>
              <a:t>  </a:t>
            </a:r>
            <a:r>
              <a:rPr lang="en-US" altLang="zh-CN" sz="1800" b="1" dirty="0" smtClean="0">
                <a:latin typeface="+mn-ea"/>
                <a:ea typeface="+mn-ea"/>
              </a:rPr>
              <a:t>  </a:t>
            </a:r>
            <a:r>
              <a:rPr lang="zh-CN" altLang="zh-CN" sz="1800" b="1" dirty="0" smtClean="0">
                <a:latin typeface="+mn-ea"/>
                <a:ea typeface="+mn-ea"/>
              </a:rPr>
              <a:t>②</a:t>
            </a:r>
            <a:r>
              <a:rPr lang="zh-CN" altLang="zh-CN" sz="1800" b="1" dirty="0">
                <a:latin typeface="+mn-ea"/>
                <a:ea typeface="+mn-ea"/>
              </a:rPr>
              <a:t>赔偿金</a:t>
            </a:r>
            <a:r>
              <a:rPr lang="zh-CN" altLang="zh-CN" sz="1800" b="1" dirty="0" smtClean="0">
                <a:latin typeface="+mn-ea"/>
                <a:ea typeface="+mn-ea"/>
              </a:rPr>
              <a:t>。</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③</a:t>
            </a:r>
            <a:r>
              <a:rPr lang="zh-CN" altLang="zh-CN" sz="1800" b="1" dirty="0">
                <a:latin typeface="+mn-ea"/>
                <a:ea typeface="+mn-ea"/>
              </a:rPr>
              <a:t>继续履行。</a:t>
            </a:r>
          </a:p>
          <a:p>
            <a:endParaRPr lang="zh-CN" altLang="en-US" b="1" dirty="0">
              <a:latin typeface="+mn-ea"/>
              <a:ea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bwMode="auto">
          <a:xfrm>
            <a:off x="395536" y="83671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smtClean="0">
                <a:latin typeface="+mn-ea"/>
              </a:rPr>
              <a:t>	(4)当地的经济水平</a:t>
            </a:r>
          </a:p>
          <a:p>
            <a:pPr>
              <a:lnSpc>
                <a:spcPct val="80000"/>
              </a:lnSpc>
            </a:pPr>
            <a:r>
              <a:rPr lang="zh-CN" sz="1800" b="1" dirty="0" smtClean="0">
                <a:latin typeface="+mn-ea"/>
              </a:rPr>
              <a:t>	不同的国家或地区，经济发展水平不同，从而影响了汽车的经济使用寿命，如各地出租车的使用年限相差较大，3～８年不等，某些地区８年后的出租车可以照常使用。</a:t>
            </a:r>
          </a:p>
          <a:p>
            <a:pPr>
              <a:lnSpc>
                <a:spcPct val="80000"/>
              </a:lnSpc>
            </a:pPr>
            <a:r>
              <a:rPr lang="zh-CN" sz="1800" b="1" dirty="0" smtClean="0">
                <a:latin typeface="+mn-ea"/>
              </a:rPr>
              <a:t>	4. 我国汽车的报废标准简介</a:t>
            </a:r>
          </a:p>
          <a:p>
            <a:pPr>
              <a:lnSpc>
                <a:spcPct val="80000"/>
              </a:lnSpc>
            </a:pPr>
            <a:r>
              <a:rPr lang="zh-CN" sz="1800" b="1" dirty="0" smtClean="0">
                <a:latin typeface="+mn-ea"/>
              </a:rPr>
              <a:t>	1997年国家经贸委等部门联合颁布《关于发布&lt;汽车报废标准&gt;的通知》</a:t>
            </a:r>
          </a:p>
          <a:p>
            <a:pPr>
              <a:lnSpc>
                <a:spcPct val="80000"/>
              </a:lnSpc>
            </a:pPr>
            <a:r>
              <a:rPr lang="zh-CN" sz="1800" b="1" dirty="0" smtClean="0">
                <a:latin typeface="+mn-ea"/>
              </a:rPr>
              <a:t>	1998年颁发《关于调整轻型载货汽车报废标准的通知》</a:t>
            </a:r>
          </a:p>
          <a:p>
            <a:pPr>
              <a:lnSpc>
                <a:spcPct val="80000"/>
              </a:lnSpc>
            </a:pPr>
            <a:r>
              <a:rPr lang="zh-CN" sz="1800" b="1" dirty="0" smtClean="0">
                <a:latin typeface="+mn-ea"/>
              </a:rPr>
              <a:t>	2000年颁发《关于调整汽车报废标准若干规定的通知》</a:t>
            </a:r>
          </a:p>
          <a:p>
            <a:pPr>
              <a:lnSpc>
                <a:spcPct val="80000"/>
              </a:lnSpc>
            </a:pPr>
            <a:r>
              <a:rPr lang="zh-CN" sz="1800" b="1" dirty="0" smtClean="0">
                <a:latin typeface="+mn-ea"/>
              </a:rPr>
              <a:t>	2001年颁发《关于印发&lt;农用运输车报废标准&gt;的通知》、《摩托车报废标准暂行规定》</a:t>
            </a:r>
          </a:p>
          <a:p>
            <a:pPr>
              <a:lnSpc>
                <a:spcPct val="80000"/>
              </a:lnSpc>
            </a:pPr>
            <a:r>
              <a:rPr lang="zh-CN" sz="1800" b="1" dirty="0" smtClean="0">
                <a:latin typeface="+mn-ea"/>
              </a:rPr>
              <a:t>	2004年颁发了GB/T7258-2004《机动车运行安全技术条件》</a:t>
            </a:r>
          </a:p>
          <a:p>
            <a:pPr>
              <a:lnSpc>
                <a:spcPct val="80000"/>
              </a:lnSpc>
            </a:pPr>
            <a:r>
              <a:rPr lang="zh-CN" sz="1800" b="1" dirty="0" smtClean="0">
                <a:latin typeface="+mn-ea"/>
              </a:rPr>
              <a:t>	2006年我国又开始酝酿新的汽车报废标准，逐步跟国际接轨。原来的汽车报废标准主要遵循“以使用年限为主、使用里程为辅”的强制报废原则。</a:t>
            </a:r>
          </a:p>
          <a:p>
            <a:pPr>
              <a:lnSpc>
                <a:spcPct val="80000"/>
              </a:lnSpc>
            </a:pPr>
            <a:r>
              <a:rPr lang="zh-CN" sz="1800" b="1" dirty="0" smtClean="0">
                <a:latin typeface="+mn-ea"/>
              </a:rPr>
              <a:t>	</a:t>
            </a:r>
            <a:r>
              <a:rPr lang="zh-CN" altLang="zh-CN" sz="1800" b="1" dirty="0" smtClean="0">
                <a:solidFill>
                  <a:schemeClr val="tx1"/>
                </a:solidFill>
                <a:latin typeface="+mn-ea"/>
                <a:cs typeface="+mn-cs"/>
              </a:rPr>
              <a:t>商务部、发改委、公安部、环境保护部于</a:t>
            </a:r>
            <a:r>
              <a:rPr lang="en-US" altLang="zh-CN" sz="1800" b="1" dirty="0" smtClean="0">
                <a:solidFill>
                  <a:schemeClr val="tx1"/>
                </a:solidFill>
                <a:latin typeface="+mn-ea"/>
                <a:cs typeface="+mn-cs"/>
              </a:rPr>
              <a:t>2012</a:t>
            </a:r>
            <a:r>
              <a:rPr lang="zh-CN" altLang="zh-CN" sz="1800" b="1" dirty="0" smtClean="0">
                <a:solidFill>
                  <a:schemeClr val="tx1"/>
                </a:solidFill>
                <a:latin typeface="+mn-ea"/>
                <a:cs typeface="+mn-cs"/>
              </a:rPr>
              <a:t>年</a:t>
            </a:r>
            <a:r>
              <a:rPr lang="en-US" altLang="zh-CN" sz="1800" b="1" dirty="0" smtClean="0">
                <a:solidFill>
                  <a:schemeClr val="tx1"/>
                </a:solidFill>
                <a:latin typeface="+mn-ea"/>
                <a:cs typeface="+mn-cs"/>
              </a:rPr>
              <a:t>12</a:t>
            </a:r>
            <a:r>
              <a:rPr lang="zh-CN" altLang="zh-CN" sz="1800" b="1" dirty="0" smtClean="0">
                <a:solidFill>
                  <a:schemeClr val="tx1"/>
                </a:solidFill>
                <a:latin typeface="+mn-ea"/>
                <a:cs typeface="+mn-cs"/>
              </a:rPr>
              <a:t>月颁布了新的《机动车强制报废标准规定》，并于</a:t>
            </a:r>
            <a:r>
              <a:rPr lang="en-US" altLang="zh-CN" sz="1800" b="1" dirty="0" smtClean="0">
                <a:solidFill>
                  <a:schemeClr val="tx1"/>
                </a:solidFill>
                <a:latin typeface="+mn-ea"/>
                <a:cs typeface="+mn-cs"/>
              </a:rPr>
              <a:t>2013</a:t>
            </a:r>
            <a:r>
              <a:rPr lang="zh-CN" altLang="zh-CN" sz="1800" b="1" dirty="0" smtClean="0">
                <a:solidFill>
                  <a:schemeClr val="tx1"/>
                </a:solidFill>
                <a:latin typeface="+mn-ea"/>
                <a:cs typeface="+mn-cs"/>
              </a:rPr>
              <a:t>年</a:t>
            </a:r>
            <a:r>
              <a:rPr lang="en-US" altLang="zh-CN" sz="1800" b="1" dirty="0" smtClean="0">
                <a:solidFill>
                  <a:schemeClr val="tx1"/>
                </a:solidFill>
                <a:latin typeface="+mn-ea"/>
                <a:cs typeface="+mn-cs"/>
              </a:rPr>
              <a:t>5</a:t>
            </a:r>
            <a:r>
              <a:rPr lang="zh-CN" altLang="zh-CN" sz="1800" b="1" dirty="0" smtClean="0">
                <a:solidFill>
                  <a:schemeClr val="tx1"/>
                </a:solidFill>
                <a:latin typeface="+mn-ea"/>
                <a:cs typeface="+mn-cs"/>
              </a:rPr>
              <a:t>月</a:t>
            </a:r>
            <a:r>
              <a:rPr lang="en-US" altLang="zh-CN" sz="1800" b="1" dirty="0" smtClean="0">
                <a:solidFill>
                  <a:schemeClr val="tx1"/>
                </a:solidFill>
                <a:latin typeface="+mn-ea"/>
                <a:cs typeface="+mn-cs"/>
              </a:rPr>
              <a:t>1</a:t>
            </a:r>
            <a:r>
              <a:rPr lang="zh-CN" altLang="zh-CN" sz="1800" b="1" dirty="0" smtClean="0">
                <a:solidFill>
                  <a:schemeClr val="tx1"/>
                </a:solidFill>
                <a:latin typeface="+mn-ea"/>
                <a:cs typeface="+mn-cs"/>
              </a:rPr>
              <a:t>日正式实施，首次提出小、微型非营运载客汽车和专项作业车辆无使用年限限制，强制报废的标准较旧版标准更加细化。</a:t>
            </a:r>
            <a:r>
              <a:rPr lang="en-US" altLang="zh-CN" sz="1800" b="1" dirty="0" smtClean="0">
                <a:latin typeface="+mn-ea"/>
              </a:rPr>
              <a:t> </a:t>
            </a:r>
            <a:endParaRPr lang="zh-CN" sz="1800" b="1" dirty="0">
              <a:latin typeface="+mn-ea"/>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251520" y="692696"/>
            <a:ext cx="8229600" cy="3705225"/>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a:solidFill>
                  <a:schemeClr val="tx1"/>
                </a:solidFill>
                <a:latin typeface="+mn-lt"/>
                <a:ea typeface="+mn-ea"/>
                <a:cs typeface="+mn-cs"/>
              </a:rPr>
              <a:t> 6.</a:t>
            </a:r>
            <a:r>
              <a:rPr lang="zh-CN" altLang="zh-CN" sz="2000" b="1" dirty="0">
                <a:solidFill>
                  <a:schemeClr val="tx1"/>
                </a:solidFill>
                <a:latin typeface="+mn-lt"/>
                <a:ea typeface="+mn-ea"/>
                <a:cs typeface="+mn-cs"/>
              </a:rPr>
              <a:t>合同纠纷处理方式</a:t>
            </a:r>
          </a:p>
          <a:p>
            <a:r>
              <a:rPr lang="en-US" altLang="zh-CN" sz="2000" b="1" dirty="0">
                <a:solidFill>
                  <a:schemeClr val="tx1"/>
                </a:solidFill>
                <a:latin typeface="+mn-lt"/>
                <a:ea typeface="+mn-ea"/>
                <a:cs typeface="+mn-cs"/>
              </a:rPr>
              <a:t>  </a:t>
            </a:r>
            <a:r>
              <a:rPr lang="en-US" altLang="zh-CN" sz="2000" b="1" dirty="0" smtClean="0">
                <a:solidFill>
                  <a:schemeClr val="tx1"/>
                </a:solidFill>
                <a:latin typeface="+mn-lt"/>
                <a:ea typeface="+mn-ea"/>
                <a:cs typeface="+mn-cs"/>
              </a:rPr>
              <a:t> </a:t>
            </a:r>
            <a:r>
              <a:rPr lang="zh-CN" altLang="zh-CN" sz="2000" b="1" dirty="0" smtClean="0">
                <a:solidFill>
                  <a:schemeClr val="tx1"/>
                </a:solidFill>
                <a:latin typeface="+mn-lt"/>
                <a:ea typeface="+mn-ea"/>
                <a:cs typeface="+mn-cs"/>
              </a:rPr>
              <a:t>我国</a:t>
            </a:r>
            <a:r>
              <a:rPr lang="zh-CN" altLang="zh-CN" sz="2000" b="1" dirty="0">
                <a:solidFill>
                  <a:schemeClr val="tx1"/>
                </a:solidFill>
                <a:latin typeface="+mn-lt"/>
                <a:ea typeface="+mn-ea"/>
                <a:cs typeface="+mn-cs"/>
              </a:rPr>
              <a:t>合同纠纷的解决方式一般有协商、调解、仲裁和诉讼四种方式。</a:t>
            </a:r>
          </a:p>
          <a:p>
            <a:r>
              <a:rPr lang="en-US" altLang="zh-CN" sz="2000" b="1" dirty="0">
                <a:solidFill>
                  <a:schemeClr val="tx1"/>
                </a:solidFill>
                <a:latin typeface="+mn-lt"/>
                <a:ea typeface="+mn-ea"/>
                <a:cs typeface="+mn-cs"/>
              </a:rPr>
              <a:t>  </a:t>
            </a: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1</a:t>
            </a:r>
            <a:r>
              <a:rPr lang="zh-CN" altLang="zh-CN" sz="2000" b="1" dirty="0">
                <a:solidFill>
                  <a:schemeClr val="tx1"/>
                </a:solidFill>
                <a:latin typeface="+mn-lt"/>
                <a:ea typeface="+mn-ea"/>
                <a:cs typeface="+mn-cs"/>
              </a:rPr>
              <a:t>）协商解决</a:t>
            </a:r>
            <a:r>
              <a:rPr lang="zh-CN" altLang="zh-CN" sz="2000" b="1" dirty="0" smtClean="0">
                <a:solidFill>
                  <a:schemeClr val="tx1"/>
                </a:solidFill>
                <a:latin typeface="+mn-lt"/>
                <a:ea typeface="+mn-ea"/>
                <a:cs typeface="+mn-cs"/>
              </a:rPr>
              <a:t>。</a:t>
            </a:r>
            <a:r>
              <a:rPr lang="en-US" altLang="zh-CN" sz="2000" b="1" dirty="0" smtClean="0">
                <a:solidFill>
                  <a:schemeClr val="tx1"/>
                </a:solidFill>
                <a:latin typeface="+mn-lt"/>
                <a:ea typeface="+mn-ea"/>
                <a:cs typeface="+mn-cs"/>
              </a:rPr>
              <a:t> </a:t>
            </a:r>
            <a:endParaRPr lang="zh-CN" altLang="zh-CN" sz="2000" b="1" dirty="0">
              <a:solidFill>
                <a:schemeClr val="tx1"/>
              </a:solidFill>
              <a:latin typeface="+mn-lt"/>
              <a:ea typeface="+mn-ea"/>
              <a:cs typeface="+mn-cs"/>
            </a:endParaRPr>
          </a:p>
          <a:p>
            <a:r>
              <a:rPr lang="en-US" altLang="zh-CN" sz="2000" b="1" dirty="0">
                <a:solidFill>
                  <a:schemeClr val="tx1"/>
                </a:solidFill>
                <a:latin typeface="+mn-lt"/>
                <a:ea typeface="+mn-ea"/>
                <a:cs typeface="+mn-cs"/>
              </a:rPr>
              <a:t>  </a:t>
            </a: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2</a:t>
            </a:r>
            <a:r>
              <a:rPr lang="zh-CN" altLang="zh-CN" sz="2000" b="1" dirty="0">
                <a:solidFill>
                  <a:schemeClr val="tx1"/>
                </a:solidFill>
                <a:latin typeface="+mn-lt"/>
                <a:ea typeface="+mn-ea"/>
                <a:cs typeface="+mn-cs"/>
              </a:rPr>
              <a:t>）调解解决</a:t>
            </a:r>
            <a:r>
              <a:rPr lang="zh-CN" altLang="zh-CN" sz="2000" b="1" dirty="0" smtClean="0">
                <a:solidFill>
                  <a:schemeClr val="tx1"/>
                </a:solidFill>
                <a:latin typeface="+mn-lt"/>
                <a:ea typeface="+mn-ea"/>
                <a:cs typeface="+mn-cs"/>
              </a:rPr>
              <a:t>。</a:t>
            </a:r>
            <a:r>
              <a:rPr lang="en-US" altLang="zh-CN" sz="2000" b="1" dirty="0" smtClean="0">
                <a:solidFill>
                  <a:schemeClr val="tx1"/>
                </a:solidFill>
                <a:latin typeface="+mn-lt"/>
                <a:ea typeface="+mn-ea"/>
                <a:cs typeface="+mn-cs"/>
              </a:rPr>
              <a:t> </a:t>
            </a:r>
            <a:endParaRPr lang="zh-CN" altLang="zh-CN" sz="2000" b="1" dirty="0">
              <a:solidFill>
                <a:schemeClr val="tx1"/>
              </a:solidFill>
              <a:latin typeface="+mn-lt"/>
              <a:ea typeface="+mn-ea"/>
              <a:cs typeface="+mn-cs"/>
            </a:endParaRPr>
          </a:p>
          <a:p>
            <a:r>
              <a:rPr lang="en-US" altLang="zh-CN" sz="2000" b="1" dirty="0">
                <a:solidFill>
                  <a:schemeClr val="tx1"/>
                </a:solidFill>
                <a:latin typeface="+mn-lt"/>
                <a:ea typeface="+mn-ea"/>
                <a:cs typeface="+mn-cs"/>
              </a:rPr>
              <a:t>  </a:t>
            </a: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3</a:t>
            </a:r>
            <a:r>
              <a:rPr lang="zh-CN" altLang="zh-CN" sz="2000" b="1" dirty="0">
                <a:solidFill>
                  <a:schemeClr val="tx1"/>
                </a:solidFill>
                <a:latin typeface="+mn-lt"/>
                <a:ea typeface="+mn-ea"/>
                <a:cs typeface="+mn-cs"/>
              </a:rPr>
              <a:t>）仲裁</a:t>
            </a:r>
            <a:r>
              <a:rPr lang="zh-CN" altLang="zh-CN" sz="2000" b="1" dirty="0" smtClean="0">
                <a:solidFill>
                  <a:schemeClr val="tx1"/>
                </a:solidFill>
                <a:latin typeface="+mn-lt"/>
                <a:ea typeface="+mn-ea"/>
                <a:cs typeface="+mn-cs"/>
              </a:rPr>
              <a:t>。</a:t>
            </a:r>
            <a:r>
              <a:rPr lang="en-US" altLang="zh-CN" sz="2000" b="1" dirty="0" smtClean="0">
                <a:solidFill>
                  <a:schemeClr val="tx1"/>
                </a:solidFill>
                <a:latin typeface="+mn-lt"/>
                <a:ea typeface="+mn-ea"/>
                <a:cs typeface="+mn-cs"/>
              </a:rPr>
              <a:t> </a:t>
            </a:r>
            <a:endParaRPr lang="zh-CN" altLang="zh-CN" sz="2000" b="1" dirty="0">
              <a:solidFill>
                <a:schemeClr val="tx1"/>
              </a:solidFill>
              <a:latin typeface="+mn-lt"/>
              <a:ea typeface="+mn-ea"/>
              <a:cs typeface="+mn-cs"/>
            </a:endParaRPr>
          </a:p>
          <a:p>
            <a:r>
              <a:rPr lang="en-US" altLang="zh-CN" sz="2000" b="1" dirty="0">
                <a:solidFill>
                  <a:schemeClr val="tx1"/>
                </a:solidFill>
                <a:latin typeface="+mn-lt"/>
                <a:ea typeface="+mn-ea"/>
                <a:cs typeface="+mn-cs"/>
              </a:rPr>
              <a:t>  </a:t>
            </a: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4</a:t>
            </a:r>
            <a:r>
              <a:rPr lang="zh-CN" altLang="zh-CN" sz="2000" b="1" dirty="0">
                <a:solidFill>
                  <a:schemeClr val="tx1"/>
                </a:solidFill>
                <a:latin typeface="+mn-lt"/>
                <a:ea typeface="+mn-ea"/>
                <a:cs typeface="+mn-cs"/>
              </a:rPr>
              <a:t>）诉讼</a:t>
            </a:r>
            <a:r>
              <a:rPr lang="zh-CN" altLang="zh-CN" sz="2000" b="1" dirty="0" smtClean="0">
                <a:solidFill>
                  <a:schemeClr val="tx1"/>
                </a:solidFill>
                <a:latin typeface="+mn-lt"/>
                <a:ea typeface="+mn-ea"/>
                <a:cs typeface="+mn-cs"/>
              </a:rPr>
              <a:t>。</a:t>
            </a:r>
            <a:endParaRPr lang="en-US" altLang="zh-CN" sz="2000" b="1" dirty="0" smtClean="0">
              <a:solidFill>
                <a:schemeClr val="tx1"/>
              </a:solidFill>
              <a:latin typeface="+mn-lt"/>
              <a:ea typeface="+mn-ea"/>
              <a:cs typeface="+mn-cs"/>
            </a:endParaRPr>
          </a:p>
          <a:p>
            <a:r>
              <a:rPr lang="en-US" altLang="zh-CN" sz="2000" b="1" dirty="0">
                <a:solidFill>
                  <a:schemeClr val="tx1"/>
                </a:solidFill>
                <a:latin typeface="+mn-lt"/>
                <a:ea typeface="+mn-ea"/>
                <a:cs typeface="+mn-cs"/>
              </a:rPr>
              <a:t>7.</a:t>
            </a:r>
            <a:r>
              <a:rPr lang="zh-CN" altLang="zh-CN" sz="2000" b="1" dirty="0">
                <a:solidFill>
                  <a:schemeClr val="tx1"/>
                </a:solidFill>
                <a:latin typeface="+mn-lt"/>
                <a:ea typeface="+mn-ea"/>
                <a:cs typeface="+mn-cs"/>
              </a:rPr>
              <a:t>二手车买卖合同的格式</a:t>
            </a:r>
          </a:p>
          <a:p>
            <a:endParaRPr lang="zh-CN" altLang="en-US" sz="2000" b="1" dirty="0">
              <a:ea typeface="华文行楷" pitchFamily="2" charset="-122"/>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8964488" cy="3785652"/>
          </a:xfrm>
          <a:prstGeom prst="rect">
            <a:avLst/>
          </a:prstGeom>
          <a:noFill/>
        </p:spPr>
        <p:txBody>
          <a:bodyPr wrap="square" rtlCol="0">
            <a:spAutoFit/>
          </a:bodyPr>
          <a:lstStyle/>
          <a:p>
            <a:r>
              <a:rPr lang="en-US" altLang="zh-CN" sz="2000" b="1" dirty="0"/>
              <a:t>7.2.2</a:t>
            </a:r>
            <a:r>
              <a:rPr lang="zh-CN" altLang="zh-CN" sz="2000" b="1" dirty="0"/>
              <a:t>二手车居间合同</a:t>
            </a:r>
          </a:p>
          <a:p>
            <a:r>
              <a:rPr lang="en-US" altLang="zh-CN" sz="2000" b="1" dirty="0"/>
              <a:t>  1.</a:t>
            </a:r>
            <a:r>
              <a:rPr lang="zh-CN" altLang="zh-CN" sz="2000" b="1" dirty="0"/>
              <a:t>二手车居间合同的含义</a:t>
            </a:r>
          </a:p>
          <a:p>
            <a:r>
              <a:rPr lang="en-US" altLang="zh-CN" sz="2000" b="1" dirty="0"/>
              <a:t>  </a:t>
            </a:r>
            <a:r>
              <a:rPr lang="en-US" altLang="zh-CN" sz="2000" b="1" dirty="0" smtClean="0"/>
              <a:t>     </a:t>
            </a:r>
            <a:r>
              <a:rPr lang="zh-CN" altLang="zh-CN" sz="2000" b="1" dirty="0"/>
              <a:t>二手车居间合同是指拥有二手车中介交易资质的二手车经纪公司与委托人相互之间为实现二手车交易的目的，明确相互权利义务关系所订立的协议。</a:t>
            </a:r>
          </a:p>
          <a:p>
            <a:r>
              <a:rPr lang="en-US" altLang="zh-CN" sz="2000" b="1" dirty="0"/>
              <a:t>  2.</a:t>
            </a:r>
            <a:r>
              <a:rPr lang="zh-CN" altLang="zh-CN" sz="2000" b="1" dirty="0"/>
              <a:t>二手车居间合同的主体</a:t>
            </a:r>
          </a:p>
          <a:p>
            <a:r>
              <a:rPr lang="en-US" altLang="zh-CN" sz="2000" b="1" dirty="0"/>
              <a:t>  </a:t>
            </a:r>
            <a:r>
              <a:rPr lang="zh-CN" altLang="zh-CN" sz="2000" b="1" dirty="0"/>
              <a:t>二手车居间合同的主体由三方当事人即出让人（出售方）、受让人（收购方）和中介人（居间方）构成。</a:t>
            </a:r>
          </a:p>
          <a:p>
            <a:r>
              <a:rPr lang="en-US" altLang="zh-CN" sz="2000" b="1" dirty="0"/>
              <a:t> </a:t>
            </a:r>
            <a:r>
              <a:rPr lang="en-US" altLang="zh-CN" sz="2000" b="1" dirty="0" smtClean="0"/>
              <a:t> </a:t>
            </a:r>
            <a:r>
              <a:rPr lang="en-US" altLang="zh-CN" sz="2000" b="1" dirty="0"/>
              <a:t> 3.</a:t>
            </a:r>
            <a:r>
              <a:rPr lang="zh-CN" altLang="zh-CN" sz="2000" b="1" dirty="0"/>
              <a:t>二手车居间合同的主要</a:t>
            </a:r>
            <a:r>
              <a:rPr lang="zh-CN" altLang="zh-CN" sz="2000" b="1" dirty="0" smtClean="0"/>
              <a:t>条款</a:t>
            </a:r>
            <a:endParaRPr lang="en-US" altLang="zh-CN" sz="2000" b="1" dirty="0" smtClean="0"/>
          </a:p>
          <a:p>
            <a:r>
              <a:rPr lang="en-US" altLang="zh-CN" sz="2000" b="1" dirty="0"/>
              <a:t> </a:t>
            </a:r>
            <a:r>
              <a:rPr lang="en-US" altLang="zh-CN" sz="2000" b="1" dirty="0" smtClean="0"/>
              <a:t> 4</a:t>
            </a:r>
            <a:r>
              <a:rPr lang="en-US" altLang="zh-CN" sz="2000" b="1" dirty="0"/>
              <a:t>.</a:t>
            </a:r>
            <a:r>
              <a:rPr lang="zh-CN" altLang="zh-CN" sz="2000" b="1" dirty="0"/>
              <a:t>注意</a:t>
            </a:r>
            <a:r>
              <a:rPr lang="zh-CN" altLang="zh-CN" sz="2000" b="1" dirty="0" smtClean="0"/>
              <a:t>事项</a:t>
            </a:r>
            <a:endParaRPr lang="en-US" altLang="zh-CN" sz="2000" b="1" dirty="0" smtClean="0"/>
          </a:p>
          <a:p>
            <a:r>
              <a:rPr lang="en-US" altLang="zh-CN" sz="2000" b="1" dirty="0"/>
              <a:t> </a:t>
            </a:r>
            <a:r>
              <a:rPr lang="en-US" altLang="zh-CN" sz="2000" b="1" dirty="0" smtClean="0"/>
              <a:t> 5</a:t>
            </a:r>
            <a:r>
              <a:rPr lang="en-US" altLang="zh-CN" sz="2000" b="1" dirty="0"/>
              <a:t>.</a:t>
            </a:r>
            <a:r>
              <a:rPr lang="zh-CN" altLang="zh-CN" sz="2000" b="1" dirty="0"/>
              <a:t>二手车手车居间合同格式</a:t>
            </a:r>
          </a:p>
          <a:p>
            <a:endParaRPr lang="zh-CN" altLang="zh-CN" sz="2000" b="1" dirty="0"/>
          </a:p>
          <a:p>
            <a:endParaRPr lang="zh-CN" altLang="en-US" sz="2000" b="1"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0" y="692696"/>
            <a:ext cx="8229600" cy="3705225"/>
          </a:xfrm>
          <a:noFill/>
          <a:ln>
            <a:miter lim="800000"/>
            <a:headEnd/>
            <a:tailEnd/>
          </a:ln>
        </p:spPr>
        <p:txBody>
          <a:bodyPr vert="horz" wrap="square" lIns="91440" tIns="45720" rIns="91440" bIns="45720" numCol="1" anchor="t" anchorCtr="0" compatLnSpc="1">
            <a:prstTxWarp prst="textNoShape">
              <a:avLst/>
            </a:prstTxWarp>
          </a:bodyPr>
          <a:lstStyle/>
          <a:p>
            <a:pPr>
              <a:buNone/>
            </a:pPr>
            <a:r>
              <a:rPr lang="en-US" altLang="zh-CN" sz="2000" b="1" dirty="0">
                <a:solidFill>
                  <a:schemeClr val="tx1"/>
                </a:solidFill>
                <a:latin typeface="+mn-lt"/>
                <a:ea typeface="+mn-ea"/>
                <a:cs typeface="+mn-cs"/>
              </a:rPr>
              <a:t>7.2.3</a:t>
            </a:r>
            <a:r>
              <a:rPr lang="zh-CN" altLang="zh-CN" sz="2000" b="1" dirty="0">
                <a:solidFill>
                  <a:schemeClr val="tx1"/>
                </a:solidFill>
                <a:latin typeface="+mn-lt"/>
                <a:ea typeface="+mn-ea"/>
                <a:cs typeface="+mn-cs"/>
              </a:rPr>
              <a:t>机动车过户</a:t>
            </a:r>
            <a:endParaRPr lang="zh-CN" altLang="zh-CN" sz="2000" dirty="0">
              <a:solidFill>
                <a:schemeClr val="tx1"/>
              </a:solidFill>
              <a:latin typeface="+mn-lt"/>
              <a:ea typeface="+mn-ea"/>
              <a:cs typeface="+mn-cs"/>
            </a:endParaRPr>
          </a:p>
          <a:p>
            <a:r>
              <a:rPr lang="en-US" altLang="zh-CN" sz="2000" b="1" dirty="0">
                <a:solidFill>
                  <a:schemeClr val="tx1"/>
                </a:solidFill>
                <a:latin typeface="+mn-lt"/>
                <a:ea typeface="+mn-ea"/>
                <a:cs typeface="+mn-cs"/>
              </a:rPr>
              <a:t>1.</a:t>
            </a:r>
            <a:r>
              <a:rPr lang="zh-CN" altLang="zh-CN" sz="2000" b="1" dirty="0">
                <a:solidFill>
                  <a:schemeClr val="tx1"/>
                </a:solidFill>
                <a:latin typeface="+mn-lt"/>
                <a:ea typeface="+mn-ea"/>
                <a:cs typeface="+mn-cs"/>
              </a:rPr>
              <a:t>机动车过户所需材料</a:t>
            </a:r>
          </a:p>
          <a:p>
            <a:r>
              <a:rPr lang="zh-CN" altLang="zh-CN" sz="2000" b="1" dirty="0" smtClean="0">
                <a:solidFill>
                  <a:schemeClr val="tx1"/>
                </a:solidFill>
                <a:latin typeface="+mn-lt"/>
                <a:ea typeface="+mn-ea"/>
                <a:cs typeface="+mn-cs"/>
              </a:rPr>
              <a:t>（</a:t>
            </a:r>
            <a:r>
              <a:rPr lang="en-US" altLang="zh-CN" sz="2000" b="1" dirty="0">
                <a:solidFill>
                  <a:schemeClr val="tx1"/>
                </a:solidFill>
                <a:latin typeface="+mn-lt"/>
                <a:ea typeface="+mn-ea"/>
                <a:cs typeface="+mn-cs"/>
              </a:rPr>
              <a:t>1</a:t>
            </a:r>
            <a:r>
              <a:rPr lang="zh-CN" altLang="zh-CN" sz="2000" b="1" dirty="0">
                <a:solidFill>
                  <a:schemeClr val="tx1"/>
                </a:solidFill>
                <a:latin typeface="+mn-lt"/>
                <a:ea typeface="+mn-ea"/>
                <a:cs typeface="+mn-cs"/>
              </a:rPr>
              <a:t>）</a:t>
            </a:r>
            <a:r>
              <a:rPr lang="zh-CN" altLang="zh-CN" sz="2000" b="1" dirty="0" smtClean="0">
                <a:solidFill>
                  <a:schemeClr val="tx1"/>
                </a:solidFill>
                <a:latin typeface="+mn-lt"/>
                <a:ea typeface="+mn-ea"/>
                <a:cs typeface="+mn-cs"/>
              </a:rPr>
              <a:t>《机动车转移登记申请表》</a:t>
            </a:r>
            <a:r>
              <a:rPr lang="en-US" altLang="zh-CN" sz="2000" b="1" dirty="0" smtClean="0">
                <a:solidFill>
                  <a:schemeClr val="tx1"/>
                </a:solidFill>
                <a:latin typeface="+mn-lt"/>
                <a:ea typeface="+mn-ea"/>
                <a:cs typeface="+mn-cs"/>
              </a:rPr>
              <a:t> </a:t>
            </a:r>
            <a:endParaRPr lang="zh-CN" altLang="zh-CN" sz="2000" b="1" dirty="0">
              <a:solidFill>
                <a:schemeClr val="tx1"/>
              </a:solidFill>
              <a:latin typeface="+mn-lt"/>
              <a:ea typeface="+mn-ea"/>
              <a:cs typeface="+mn-cs"/>
            </a:endParaRP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2</a:t>
            </a:r>
            <a:r>
              <a:rPr lang="zh-CN" altLang="zh-CN" sz="2000" b="1" dirty="0">
                <a:solidFill>
                  <a:schemeClr val="tx1"/>
                </a:solidFill>
                <a:latin typeface="+mn-lt"/>
                <a:ea typeface="+mn-ea"/>
                <a:cs typeface="+mn-cs"/>
              </a:rPr>
              <a:t>）机动车登记证书。</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3</a:t>
            </a:r>
            <a:r>
              <a:rPr lang="zh-CN" altLang="zh-CN" sz="2000" b="1" dirty="0">
                <a:solidFill>
                  <a:schemeClr val="tx1"/>
                </a:solidFill>
                <a:latin typeface="+mn-lt"/>
                <a:ea typeface="+mn-ea"/>
                <a:cs typeface="+mn-cs"/>
              </a:rPr>
              <a:t>）机动车行驶证。</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4</a:t>
            </a:r>
            <a:r>
              <a:rPr lang="zh-CN" altLang="zh-CN" sz="2000" b="1" dirty="0">
                <a:solidFill>
                  <a:schemeClr val="tx1"/>
                </a:solidFill>
                <a:latin typeface="+mn-lt"/>
                <a:ea typeface="+mn-ea"/>
                <a:cs typeface="+mn-cs"/>
              </a:rPr>
              <a:t>）交验机动车。</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5</a:t>
            </a:r>
            <a:r>
              <a:rPr lang="zh-CN" altLang="zh-CN" sz="2000" b="1" dirty="0">
                <a:solidFill>
                  <a:schemeClr val="tx1"/>
                </a:solidFill>
                <a:latin typeface="+mn-lt"/>
                <a:ea typeface="+mn-ea"/>
                <a:cs typeface="+mn-cs"/>
              </a:rPr>
              <a:t>）机动车所有人的身份证明原件和复印件。</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6</a:t>
            </a:r>
            <a:r>
              <a:rPr lang="zh-CN" altLang="zh-CN" sz="2000" b="1" dirty="0">
                <a:solidFill>
                  <a:schemeClr val="tx1"/>
                </a:solidFill>
                <a:latin typeface="+mn-lt"/>
                <a:ea typeface="+mn-ea"/>
                <a:cs typeface="+mn-cs"/>
              </a:rPr>
              <a:t>）机动车所有权转移的证明、凭证。</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7</a:t>
            </a:r>
            <a:r>
              <a:rPr lang="zh-CN" altLang="zh-CN" sz="2000" b="1" dirty="0">
                <a:solidFill>
                  <a:schemeClr val="tx1"/>
                </a:solidFill>
                <a:latin typeface="+mn-lt"/>
                <a:ea typeface="+mn-ea"/>
                <a:cs typeface="+mn-cs"/>
              </a:rPr>
              <a:t>）委托代理人办理，还应提交代理人身份证明原件及复印件，并且在《机动车转移登记申请表》上与机动车所有人共同签字。</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8</a:t>
            </a:r>
            <a:r>
              <a:rPr lang="zh-CN" altLang="zh-CN" sz="2000" b="1" dirty="0">
                <a:solidFill>
                  <a:schemeClr val="tx1"/>
                </a:solidFill>
                <a:latin typeface="+mn-lt"/>
                <a:ea typeface="+mn-ea"/>
                <a:cs typeface="+mn-cs"/>
              </a:rPr>
              <a:t>）属于海关解除监管的机动车，还应提交海关出具的《中华人民共和国海关管理车辆解除监管证明书》。</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9</a:t>
            </a:r>
            <a:r>
              <a:rPr lang="zh-CN" altLang="zh-CN" sz="2000" b="1" dirty="0">
                <a:solidFill>
                  <a:schemeClr val="tx1"/>
                </a:solidFill>
                <a:latin typeface="+mn-lt"/>
                <a:ea typeface="+mn-ea"/>
                <a:cs typeface="+mn-cs"/>
              </a:rPr>
              <a:t>）超过检验有效期的机动车，应当进行安全技术检验。 </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10</a:t>
            </a:r>
            <a:r>
              <a:rPr lang="zh-CN" altLang="zh-CN" sz="2000" b="1" dirty="0">
                <a:solidFill>
                  <a:schemeClr val="tx1"/>
                </a:solidFill>
                <a:latin typeface="+mn-lt"/>
                <a:ea typeface="+mn-ea"/>
                <a:cs typeface="+mn-cs"/>
              </a:rPr>
              <a:t>）提供一张符合要求的车辆照片。</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11</a:t>
            </a:r>
            <a:r>
              <a:rPr lang="zh-CN" altLang="zh-CN" sz="2000" b="1" dirty="0">
                <a:solidFill>
                  <a:schemeClr val="tx1"/>
                </a:solidFill>
                <a:latin typeface="+mn-lt"/>
                <a:ea typeface="+mn-ea"/>
                <a:cs typeface="+mn-cs"/>
              </a:rPr>
              <a:t>）特殊情况还需提供的</a:t>
            </a:r>
            <a:r>
              <a:rPr lang="zh-CN" altLang="zh-CN" sz="2000" b="1" dirty="0" smtClean="0">
                <a:solidFill>
                  <a:schemeClr val="tx1"/>
                </a:solidFill>
                <a:latin typeface="+mn-lt"/>
                <a:ea typeface="+mn-ea"/>
                <a:cs typeface="+mn-cs"/>
              </a:rPr>
              <a:t>材料</a:t>
            </a:r>
            <a:r>
              <a:rPr lang="en-US" altLang="zh-CN" sz="2000" b="1" dirty="0" smtClean="0">
                <a:solidFill>
                  <a:schemeClr val="tx1"/>
                </a:solidFill>
                <a:latin typeface="+mn-lt"/>
                <a:ea typeface="+mn-ea"/>
                <a:cs typeface="+mn-cs"/>
              </a:rPr>
              <a:t> </a:t>
            </a:r>
            <a:endParaRPr lang="zh-CN" altLang="en-US" sz="2000" b="1" dirty="0">
              <a:ea typeface="华文行楷" pitchFamily="2" charset="-122"/>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692696"/>
            <a:ext cx="8712968" cy="5509200"/>
          </a:xfrm>
          <a:prstGeom prst="rect">
            <a:avLst/>
          </a:prstGeom>
          <a:noFill/>
        </p:spPr>
        <p:txBody>
          <a:bodyPr wrap="square" rtlCol="0">
            <a:spAutoFit/>
          </a:bodyPr>
          <a:lstStyle/>
          <a:p>
            <a:r>
              <a:rPr lang="en-US" altLang="zh-CN" sz="2000" b="1" dirty="0"/>
              <a:t>2.</a:t>
            </a:r>
            <a:r>
              <a:rPr lang="zh-CN" altLang="zh-CN" sz="2000" b="1" dirty="0"/>
              <a:t>过户登记注意事项</a:t>
            </a:r>
          </a:p>
          <a:p>
            <a:r>
              <a:rPr lang="en-US" altLang="zh-CN" sz="2000" b="1" dirty="0" smtClean="0"/>
              <a:t>    </a:t>
            </a:r>
            <a:r>
              <a:rPr lang="zh-CN" altLang="zh-CN" sz="2000" b="1" dirty="0" smtClean="0"/>
              <a:t>车辆有下列情形之一的，不予办理过户手续：</a:t>
            </a:r>
            <a:endParaRPr lang="zh-CN" altLang="zh-CN" sz="2000" b="1" dirty="0"/>
          </a:p>
          <a:p>
            <a:r>
              <a:rPr lang="zh-CN" altLang="zh-CN" sz="2000" b="1" dirty="0"/>
              <a:t>①已经达到国家《机动车强制报废标准规定》以及各地制定的有关报废规定、报废标准的机动车，或者属于利用报废车辆的零部件拼（组）装的车辆。</a:t>
            </a:r>
          </a:p>
          <a:p>
            <a:r>
              <a:rPr lang="zh-CN" altLang="zh-CN" sz="2000" b="1" dirty="0"/>
              <a:t>②机动车与该车的机动车档案记载的事项不一致的。</a:t>
            </a:r>
          </a:p>
          <a:p>
            <a:r>
              <a:rPr lang="zh-CN" altLang="zh-CN" sz="2000" b="1" dirty="0"/>
              <a:t>③机动车未解除海关监管的。</a:t>
            </a:r>
          </a:p>
          <a:p>
            <a:r>
              <a:rPr lang="zh-CN" altLang="zh-CN" sz="2000" b="1" dirty="0"/>
              <a:t>④机动车办理了抵押登记的。</a:t>
            </a:r>
          </a:p>
          <a:p>
            <a:r>
              <a:rPr lang="zh-CN" altLang="zh-CN" sz="2000" b="1" dirty="0"/>
              <a:t>⑤机动车或者机动车档案被人民法院、人民检察院、行政执法部门依法查封扣押的。</a:t>
            </a:r>
          </a:p>
          <a:p>
            <a:r>
              <a:rPr lang="zh-CN" altLang="zh-CN" sz="2000" b="1" dirty="0"/>
              <a:t>⑥机动车所有人提交的资料无效的。</a:t>
            </a:r>
          </a:p>
          <a:p>
            <a:r>
              <a:rPr lang="zh-CN" altLang="zh-CN" sz="2000" b="1" dirty="0"/>
              <a:t>⑦机动车所有人的身份证明记载的姓名或者单位名称与机动车来历凭证记载的姓名或者单位名称不一致的。</a:t>
            </a:r>
          </a:p>
          <a:p>
            <a:r>
              <a:rPr lang="zh-CN" altLang="zh-CN" sz="2000" b="1" dirty="0"/>
              <a:t>⑧机动车所有人的机动车来历凭证（海关监管车辆除外）、车辆购置税的完税证明或者免税证明记载的内容与机动车不一致的。</a:t>
            </a:r>
          </a:p>
          <a:p>
            <a:r>
              <a:rPr lang="zh-CN" altLang="zh-CN" sz="2000" b="1" dirty="0"/>
              <a:t>⑨机动车所有人的住所不在车辆管理所管辖区内的。</a:t>
            </a:r>
          </a:p>
          <a:p>
            <a:r>
              <a:rPr lang="zh-CN" altLang="zh-CN" sz="2000" b="1" dirty="0"/>
              <a:t>⑩机动车环保或安全检验不符合强制性国家标准规定的。</a:t>
            </a:r>
          </a:p>
          <a:p>
            <a:r>
              <a:rPr lang="en-US" altLang="zh-CN" sz="2000" b="1" dirty="0"/>
              <a:t>11</a:t>
            </a:r>
            <a:r>
              <a:rPr lang="zh-CN" altLang="zh-CN" sz="2000" b="1" dirty="0"/>
              <a:t>机动车属于被盗抢的。</a:t>
            </a:r>
          </a:p>
          <a:p>
            <a:endParaRPr lang="zh-CN" altLang="en-US"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0" y="548680"/>
            <a:ext cx="8697144" cy="3849241"/>
          </a:xfrm>
          <a:noFill/>
          <a:ln>
            <a:miter lim="800000"/>
            <a:headEnd/>
            <a:tailEnd/>
          </a:ln>
        </p:spPr>
        <p:txBody>
          <a:bodyPr vert="horz" wrap="square" lIns="91440" tIns="45720" rIns="91440" bIns="45720" numCol="1" anchor="t" anchorCtr="0" compatLnSpc="1">
            <a:prstTxWarp prst="textNoShape">
              <a:avLst/>
            </a:prstTxWarp>
          </a:bodyPr>
          <a:lstStyle/>
          <a:p>
            <a:pPr>
              <a:buNone/>
            </a:pPr>
            <a:r>
              <a:rPr lang="en-US" altLang="zh-CN" sz="1800" b="1" dirty="0">
                <a:solidFill>
                  <a:schemeClr val="tx1"/>
                </a:solidFill>
                <a:latin typeface="+mn-lt"/>
                <a:ea typeface="+mn-ea"/>
                <a:cs typeface="+mn-cs"/>
              </a:rPr>
              <a:t>7.2.4</a:t>
            </a:r>
            <a:r>
              <a:rPr lang="zh-CN" altLang="zh-CN" sz="1800" b="1" dirty="0">
                <a:solidFill>
                  <a:schemeClr val="tx1"/>
                </a:solidFill>
                <a:latin typeface="+mn-lt"/>
                <a:ea typeface="+mn-ea"/>
                <a:cs typeface="+mn-cs"/>
              </a:rPr>
              <a:t>机动车变更登记</a:t>
            </a:r>
          </a:p>
          <a:p>
            <a:pPr>
              <a:buNone/>
            </a:pP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需要变更登记的事项</a:t>
            </a:r>
          </a:p>
          <a:p>
            <a:r>
              <a:rPr lang="zh-CN" altLang="zh-CN" sz="1800" b="1" dirty="0">
                <a:solidFill>
                  <a:schemeClr val="tx1"/>
                </a:solidFill>
                <a:latin typeface="+mn-lt"/>
                <a:ea typeface="+mn-ea"/>
                <a:cs typeface="+mn-cs"/>
              </a:rPr>
              <a:t>有下列情形之一的，应当申请变更登记：</a:t>
            </a:r>
          </a:p>
          <a:p>
            <a:r>
              <a:rPr lang="zh-CN" altLang="zh-CN" sz="1800" b="1" dirty="0">
                <a:solidFill>
                  <a:schemeClr val="tx1"/>
                </a:solidFill>
                <a:latin typeface="+mn-lt"/>
                <a:ea typeface="+mn-ea"/>
                <a:cs typeface="+mn-cs"/>
              </a:rPr>
              <a:t>①机动车所有人更改姓名、单位名称或者身份证明号码的。</a:t>
            </a:r>
          </a:p>
          <a:p>
            <a:r>
              <a:rPr lang="zh-CN" altLang="zh-CN" sz="1800" b="1" dirty="0">
                <a:solidFill>
                  <a:schemeClr val="tx1"/>
                </a:solidFill>
                <a:latin typeface="+mn-lt"/>
                <a:ea typeface="+mn-ea"/>
                <a:cs typeface="+mn-cs"/>
              </a:rPr>
              <a:t>②机动车所有人住所在本市范围内改变的。</a:t>
            </a:r>
          </a:p>
          <a:p>
            <a:r>
              <a:rPr lang="zh-CN" altLang="zh-CN" sz="1800" b="1" dirty="0">
                <a:solidFill>
                  <a:schemeClr val="tx1"/>
                </a:solidFill>
                <a:latin typeface="+mn-lt"/>
                <a:ea typeface="+mn-ea"/>
                <a:cs typeface="+mn-cs"/>
              </a:rPr>
              <a:t>③改变车身颜色的。</a:t>
            </a:r>
          </a:p>
          <a:p>
            <a:r>
              <a:rPr lang="zh-CN" altLang="zh-CN" sz="1800" b="1" dirty="0">
                <a:solidFill>
                  <a:schemeClr val="tx1"/>
                </a:solidFill>
                <a:latin typeface="+mn-lt"/>
                <a:ea typeface="+mn-ea"/>
                <a:cs typeface="+mn-cs"/>
              </a:rPr>
              <a:t>④更换发动机或者改变燃料种类的。</a:t>
            </a:r>
          </a:p>
          <a:p>
            <a:r>
              <a:rPr lang="zh-CN" altLang="zh-CN" sz="1800" b="1" dirty="0">
                <a:solidFill>
                  <a:schemeClr val="tx1"/>
                </a:solidFill>
                <a:latin typeface="+mn-lt"/>
                <a:ea typeface="+mn-ea"/>
                <a:cs typeface="+mn-cs"/>
              </a:rPr>
              <a:t>⑤因故损坏无法修复需要更换同型号车身或者车架的。</a:t>
            </a:r>
          </a:p>
          <a:p>
            <a:r>
              <a:rPr lang="zh-CN" altLang="zh-CN" sz="1800" b="1" dirty="0">
                <a:solidFill>
                  <a:schemeClr val="tx1"/>
                </a:solidFill>
                <a:latin typeface="+mn-lt"/>
                <a:ea typeface="+mn-ea"/>
                <a:cs typeface="+mn-cs"/>
              </a:rPr>
              <a:t>⑥因质量问题，制造厂家给机动车所有人更换整车或者更换同型号发动机、车身、车架的</a:t>
            </a:r>
            <a:r>
              <a:rPr lang="zh-CN" altLang="zh-CN" sz="1800" b="1" dirty="0" smtClean="0">
                <a:solidFill>
                  <a:schemeClr val="tx1"/>
                </a:solidFill>
                <a:latin typeface="+mn-lt"/>
                <a:ea typeface="+mn-ea"/>
                <a:cs typeface="+mn-cs"/>
              </a:rPr>
              <a:t>。</a:t>
            </a:r>
            <a:endParaRPr lang="zh-CN" altLang="zh-CN" sz="1800" b="1" dirty="0">
              <a:solidFill>
                <a:schemeClr val="tx1"/>
              </a:solidFill>
              <a:latin typeface="+mn-lt"/>
              <a:ea typeface="+mn-ea"/>
              <a:cs typeface="+mn-cs"/>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0" y="548680"/>
            <a:ext cx="8697144" cy="3849241"/>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solidFill>
                  <a:schemeClr val="tx1"/>
                </a:solidFill>
                <a:latin typeface="+mn-lt"/>
                <a:ea typeface="+mn-ea"/>
                <a:cs typeface="+mn-cs"/>
              </a:rPr>
              <a:t>2</a:t>
            </a:r>
            <a:r>
              <a:rPr lang="en-US" altLang="zh-CN" sz="1800" b="1" dirty="0">
                <a:solidFill>
                  <a:schemeClr val="tx1"/>
                </a:solidFill>
                <a:latin typeface="+mn-lt"/>
                <a:ea typeface="+mn-ea"/>
                <a:cs typeface="+mn-cs"/>
              </a:rPr>
              <a:t>. </a:t>
            </a:r>
            <a:r>
              <a:rPr lang="zh-CN" altLang="zh-CN" sz="1800" b="1" dirty="0">
                <a:solidFill>
                  <a:schemeClr val="tx1"/>
                </a:solidFill>
                <a:latin typeface="+mn-lt"/>
                <a:ea typeface="+mn-ea"/>
                <a:cs typeface="+mn-cs"/>
              </a:rPr>
              <a:t>变更登记所需材料</a:t>
            </a:r>
          </a:p>
          <a:p>
            <a:r>
              <a:rPr lang="zh-CN" altLang="zh-CN" sz="1800" b="1" dirty="0">
                <a:solidFill>
                  <a:schemeClr val="tx1"/>
                </a:solidFill>
                <a:latin typeface="+mn-lt"/>
                <a:ea typeface="+mn-ea"/>
                <a:cs typeface="+mn-cs"/>
              </a:rPr>
              <a:t>机动车变更登记需要提交以下资料并交验机动车：</a:t>
            </a:r>
          </a:p>
          <a:p>
            <a:r>
              <a:rPr lang="zh-CN" altLang="zh-CN" sz="1800" b="1" dirty="0">
                <a:solidFill>
                  <a:schemeClr val="tx1"/>
                </a:solidFill>
                <a:latin typeface="+mn-lt"/>
                <a:ea typeface="+mn-ea"/>
                <a:cs typeface="+mn-cs"/>
              </a:rPr>
              <a:t>①《机动车变更登记</a:t>
            </a:r>
            <a:r>
              <a:rPr lang="en-US" altLang="zh-CN" sz="1800" b="1" dirty="0">
                <a:solidFill>
                  <a:schemeClr val="tx1"/>
                </a:solidFill>
                <a:latin typeface="+mn-lt"/>
                <a:ea typeface="+mn-ea"/>
                <a:cs typeface="+mn-cs"/>
              </a:rPr>
              <a:t>/</a:t>
            </a:r>
            <a:r>
              <a:rPr lang="zh-CN" altLang="zh-CN" sz="1800" b="1" dirty="0">
                <a:solidFill>
                  <a:schemeClr val="tx1"/>
                </a:solidFill>
                <a:latin typeface="+mn-lt"/>
                <a:ea typeface="+mn-ea"/>
                <a:cs typeface="+mn-cs"/>
              </a:rPr>
              <a:t>备案申请表》原件；</a:t>
            </a:r>
          </a:p>
          <a:p>
            <a:r>
              <a:rPr lang="zh-CN" altLang="zh-CN" sz="1800" b="1" dirty="0">
                <a:solidFill>
                  <a:schemeClr val="tx1"/>
                </a:solidFill>
                <a:latin typeface="+mn-lt"/>
                <a:ea typeface="+mn-ea"/>
                <a:cs typeface="+mn-cs"/>
              </a:rPr>
              <a:t>②机动车所有人的身份证明原件和复印件；</a:t>
            </a:r>
          </a:p>
          <a:p>
            <a:r>
              <a:rPr lang="zh-CN" altLang="zh-CN" sz="1800" b="1" dirty="0">
                <a:solidFill>
                  <a:schemeClr val="tx1"/>
                </a:solidFill>
                <a:latin typeface="+mn-lt"/>
                <a:ea typeface="+mn-ea"/>
                <a:cs typeface="+mn-cs"/>
              </a:rPr>
              <a:t>③机动车登记证书；</a:t>
            </a:r>
          </a:p>
          <a:p>
            <a:r>
              <a:rPr lang="zh-CN" altLang="zh-CN" sz="1800" b="1" dirty="0">
                <a:solidFill>
                  <a:schemeClr val="tx1"/>
                </a:solidFill>
                <a:latin typeface="+mn-lt"/>
                <a:ea typeface="+mn-ea"/>
                <a:cs typeface="+mn-cs"/>
              </a:rPr>
              <a:t>④机动车行驶证；</a:t>
            </a:r>
          </a:p>
          <a:p>
            <a:r>
              <a:rPr lang="zh-CN" altLang="zh-CN" sz="1800" b="1" dirty="0">
                <a:solidFill>
                  <a:schemeClr val="tx1"/>
                </a:solidFill>
                <a:latin typeface="+mn-lt"/>
                <a:ea typeface="+mn-ea"/>
                <a:cs typeface="+mn-cs"/>
              </a:rPr>
              <a:t>⑤车辆识别代号（车架号）、发动机号码拓印膜；</a:t>
            </a:r>
          </a:p>
          <a:p>
            <a:r>
              <a:rPr lang="zh-CN" altLang="zh-CN" sz="1800" b="1" dirty="0">
                <a:solidFill>
                  <a:schemeClr val="tx1"/>
                </a:solidFill>
                <a:latin typeface="+mn-lt"/>
                <a:ea typeface="+mn-ea"/>
                <a:cs typeface="+mn-cs"/>
              </a:rPr>
              <a:t>⑥机动车照片；</a:t>
            </a:r>
          </a:p>
          <a:p>
            <a:r>
              <a:rPr lang="zh-CN" altLang="zh-CN" sz="1800" b="1" dirty="0">
                <a:solidFill>
                  <a:schemeClr val="tx1"/>
                </a:solidFill>
                <a:latin typeface="+mn-lt"/>
                <a:ea typeface="+mn-ea"/>
                <a:cs typeface="+mn-cs"/>
              </a:rPr>
              <a:t>⑦如需委托他人办理的，应提交委托书及代理人身份证明原件和复印件。</a:t>
            </a:r>
          </a:p>
          <a:p>
            <a:pPr algn="ctr">
              <a:buFontTx/>
              <a:buNone/>
            </a:pPr>
            <a:endParaRPr lang="zh-CN" altLang="en-US" sz="1800" b="1" dirty="0">
              <a:ea typeface="华文行楷" pitchFamily="2" charset="-122"/>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9144000" cy="4708981"/>
          </a:xfrm>
          <a:prstGeom prst="rect">
            <a:avLst/>
          </a:prstGeom>
          <a:noFill/>
        </p:spPr>
        <p:txBody>
          <a:bodyPr wrap="square" rtlCol="0">
            <a:spAutoFit/>
          </a:bodyPr>
          <a:lstStyle/>
          <a:p>
            <a:r>
              <a:rPr lang="en-US" altLang="zh-CN" sz="2000" b="1" dirty="0"/>
              <a:t>7.3</a:t>
            </a:r>
            <a:r>
              <a:rPr lang="zh-CN" altLang="zh-CN" sz="2000" b="1" dirty="0"/>
              <a:t>二手车转移登记</a:t>
            </a:r>
          </a:p>
          <a:p>
            <a:r>
              <a:rPr lang="en-US" altLang="zh-CN" sz="2000" b="1" dirty="0"/>
              <a:t>7.3.1</a:t>
            </a:r>
            <a:r>
              <a:rPr lang="zh-CN" altLang="zh-CN" sz="2000" b="1" dirty="0"/>
              <a:t>机动车转出和转入登记</a:t>
            </a:r>
          </a:p>
          <a:p>
            <a:r>
              <a:rPr lang="en-US" altLang="zh-CN" sz="2000" b="1" dirty="0"/>
              <a:t>l.</a:t>
            </a:r>
            <a:r>
              <a:rPr lang="zh-CN" altLang="zh-CN" sz="2000" b="1" dirty="0"/>
              <a:t>机动车转出登记</a:t>
            </a:r>
          </a:p>
          <a:p>
            <a:r>
              <a:rPr lang="en-US" altLang="zh-CN" sz="2000" b="1" dirty="0" smtClean="0"/>
              <a:t>       </a:t>
            </a:r>
            <a:r>
              <a:rPr lang="zh-CN" altLang="zh-CN" sz="2000" b="1" dirty="0" smtClean="0"/>
              <a:t>机动车</a:t>
            </a:r>
            <a:r>
              <a:rPr lang="zh-CN" altLang="zh-CN" sz="2000" b="1" dirty="0"/>
              <a:t>转出登记是指已注册登记机动车所有人的住所迁出原车辆管理所管辖区的，或者机动车所有权发生转移且现机动车所有人的住所不在原车辆管理所管辖区</a:t>
            </a:r>
            <a:r>
              <a:rPr lang="zh-CN" altLang="zh-CN" sz="2000" b="1" dirty="0" smtClean="0"/>
              <a:t>的</a:t>
            </a:r>
            <a:r>
              <a:rPr lang="en-US" altLang="zh-CN" sz="2000" b="1" dirty="0" smtClean="0"/>
              <a:t>.</a:t>
            </a:r>
          </a:p>
          <a:p>
            <a:r>
              <a:rPr lang="en-US" altLang="zh-CN" sz="2000" b="1" dirty="0"/>
              <a:t>2.</a:t>
            </a:r>
            <a:r>
              <a:rPr lang="zh-CN" altLang="zh-CN" sz="2000" b="1" dirty="0"/>
              <a:t>机动车转入登记</a:t>
            </a:r>
          </a:p>
          <a:p>
            <a:r>
              <a:rPr lang="en-US" altLang="zh-CN" sz="2000" b="1" dirty="0" smtClean="0"/>
              <a:t>       </a:t>
            </a:r>
            <a:r>
              <a:rPr lang="zh-CN" altLang="zh-CN" sz="2000" b="1" dirty="0" smtClean="0"/>
              <a:t>机动车</a:t>
            </a:r>
            <a:r>
              <a:rPr lang="zh-CN" altLang="zh-CN" sz="2000" b="1" dirty="0"/>
              <a:t>转入登记是指已注册登记机动车的所有人的住所迁入一个新的车辆管理所管辖区且在原车辆管理所已办理转出登记的，或者机动车所有权发生转移且现机动车所有人的住所不在原车辆管理所管辖区，并已在原车辆管理所办理了转出</a:t>
            </a:r>
            <a:r>
              <a:rPr lang="zh-CN" altLang="zh-CN" sz="2000" b="1" dirty="0" smtClean="0"/>
              <a:t>登记</a:t>
            </a:r>
            <a:r>
              <a:rPr lang="en-US" altLang="zh-CN" sz="2000" b="1" dirty="0" smtClean="0"/>
              <a:t>.</a:t>
            </a:r>
          </a:p>
          <a:p>
            <a:r>
              <a:rPr lang="en-US" altLang="zh-CN" sz="2000" b="1" dirty="0"/>
              <a:t>3.</a:t>
            </a:r>
            <a:r>
              <a:rPr lang="zh-CN" altLang="zh-CN" sz="2000" b="1" dirty="0"/>
              <a:t>办理转入登记所需材料</a:t>
            </a:r>
          </a:p>
          <a:p>
            <a:r>
              <a:rPr lang="en-US" altLang="zh-CN" sz="2000" b="1" dirty="0" smtClean="0"/>
              <a:t>       1</a:t>
            </a:r>
            <a:r>
              <a:rPr lang="zh-CN" altLang="zh-CN" sz="2000" b="1" dirty="0"/>
              <a:t>）个人车辆转入登记所需材料</a:t>
            </a:r>
          </a:p>
          <a:p>
            <a:r>
              <a:rPr lang="en-US" altLang="zh-CN" sz="2000" b="1" dirty="0" smtClean="0"/>
              <a:t>       2</a:t>
            </a:r>
            <a:r>
              <a:rPr lang="zh-CN" altLang="zh-CN" sz="2000" b="1" dirty="0"/>
              <a:t>）单位车辆转入登记所需材料</a:t>
            </a:r>
          </a:p>
          <a:p>
            <a:endParaRPr lang="zh-CN" altLang="en-US" sz="2000" b="1"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179512" y="620688"/>
            <a:ext cx="8229600" cy="3705225"/>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solidFill>
                  <a:schemeClr val="tx1"/>
                </a:solidFill>
                <a:latin typeface="+mn-lt"/>
                <a:ea typeface="+mn-ea"/>
                <a:cs typeface="+mn-cs"/>
              </a:rPr>
              <a:t>7.3.2</a:t>
            </a:r>
            <a:r>
              <a:rPr lang="zh-CN" altLang="zh-CN" sz="1800" b="1" dirty="0">
                <a:solidFill>
                  <a:schemeClr val="tx1"/>
                </a:solidFill>
                <a:latin typeface="+mn-lt"/>
                <a:ea typeface="+mn-ea"/>
                <a:cs typeface="+mn-cs"/>
              </a:rPr>
              <a:t>机动车抵押登记</a:t>
            </a:r>
          </a:p>
          <a:p>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机动车抵押登记的含义</a:t>
            </a:r>
          </a:p>
          <a:p>
            <a:r>
              <a:rPr lang="zh-CN" altLang="zh-CN" sz="1800" b="1" dirty="0">
                <a:solidFill>
                  <a:schemeClr val="tx1"/>
                </a:solidFill>
                <a:latin typeface="+mn-lt"/>
                <a:ea typeface="+mn-ea"/>
                <a:cs typeface="+mn-cs"/>
              </a:rPr>
              <a:t>机动车抵押登记是指机动车所有人作为抵押人，将机动车作为抵押物，并与抵押权人一起，到车辆管理所或车管分所办理抵押登记。</a:t>
            </a:r>
          </a:p>
          <a:p>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机动车抵押登记申报材料</a:t>
            </a:r>
          </a:p>
          <a:p>
            <a:r>
              <a:rPr lang="zh-CN" altLang="zh-CN" sz="1800" b="1" dirty="0">
                <a:solidFill>
                  <a:schemeClr val="tx1"/>
                </a:solidFill>
                <a:latin typeface="+mn-lt"/>
                <a:ea typeface="+mn-ea"/>
                <a:cs typeface="+mn-cs"/>
              </a:rPr>
              <a:t>提交的材料包括：</a:t>
            </a:r>
          </a:p>
          <a:p>
            <a:r>
              <a:rPr lang="zh-CN" altLang="zh-CN" sz="1800" b="1" dirty="0">
                <a:solidFill>
                  <a:schemeClr val="tx1"/>
                </a:solidFill>
                <a:latin typeface="+mn-lt"/>
                <a:ea typeface="+mn-ea"/>
                <a:cs typeface="+mn-cs"/>
              </a:rPr>
              <a:t>①《机动车抵押</a:t>
            </a:r>
            <a:r>
              <a:rPr lang="en-US" altLang="zh-CN" sz="1800" b="1" dirty="0">
                <a:solidFill>
                  <a:schemeClr val="tx1"/>
                </a:solidFill>
                <a:latin typeface="+mn-lt"/>
                <a:ea typeface="+mn-ea"/>
                <a:cs typeface="+mn-cs"/>
              </a:rPr>
              <a:t>/</a:t>
            </a:r>
            <a:r>
              <a:rPr lang="zh-CN" altLang="zh-CN" sz="1800" b="1" dirty="0">
                <a:solidFill>
                  <a:schemeClr val="tx1"/>
                </a:solidFill>
                <a:latin typeface="+mn-lt"/>
                <a:ea typeface="+mn-ea"/>
                <a:cs typeface="+mn-cs"/>
              </a:rPr>
              <a:t>质押备案申请表》</a:t>
            </a:r>
            <a:r>
              <a:rPr lang="en-US" altLang="zh-CN" sz="1800" b="1" dirty="0">
                <a:solidFill>
                  <a:schemeClr val="tx1"/>
                </a:solidFill>
                <a:latin typeface="+mn-lt"/>
                <a:ea typeface="+mn-ea"/>
                <a:cs typeface="+mn-cs"/>
              </a:rPr>
              <a:t> </a:t>
            </a:r>
            <a:r>
              <a:rPr lang="zh-CN" altLang="zh-CN" sz="1800" b="1" dirty="0">
                <a:solidFill>
                  <a:schemeClr val="tx1"/>
                </a:solidFill>
                <a:latin typeface="+mn-lt"/>
                <a:ea typeface="+mn-ea"/>
                <a:cs typeface="+mn-cs"/>
              </a:rPr>
              <a:t>。</a:t>
            </a:r>
          </a:p>
          <a:p>
            <a:r>
              <a:rPr lang="zh-CN" altLang="zh-CN" sz="1800" b="1" dirty="0">
                <a:solidFill>
                  <a:schemeClr val="tx1"/>
                </a:solidFill>
                <a:latin typeface="+mn-lt"/>
                <a:ea typeface="+mn-ea"/>
                <a:cs typeface="+mn-cs"/>
              </a:rPr>
              <a:t>②抵押人（机动车所有人）和抵押权人的身份证明。</a:t>
            </a:r>
          </a:p>
          <a:p>
            <a:r>
              <a:rPr lang="zh-CN" altLang="zh-CN" sz="1800" b="1" dirty="0">
                <a:solidFill>
                  <a:schemeClr val="tx1"/>
                </a:solidFill>
                <a:latin typeface="+mn-lt"/>
                <a:ea typeface="+mn-ea"/>
                <a:cs typeface="+mn-cs"/>
              </a:rPr>
              <a:t>③机动车所有人和抵押权人依法订立的主合同和抵押合同。</a:t>
            </a:r>
          </a:p>
          <a:p>
            <a:r>
              <a:rPr lang="zh-CN" altLang="zh-CN" sz="1800" b="1" dirty="0">
                <a:solidFill>
                  <a:schemeClr val="tx1"/>
                </a:solidFill>
                <a:latin typeface="+mn-lt"/>
                <a:ea typeface="+mn-ea"/>
                <a:cs typeface="+mn-cs"/>
              </a:rPr>
              <a:t>④机动车登记证书</a:t>
            </a:r>
            <a:r>
              <a:rPr lang="zh-CN" altLang="zh-CN" sz="1800" b="1" dirty="0" smtClean="0">
                <a:solidFill>
                  <a:schemeClr val="tx1"/>
                </a:solidFill>
                <a:latin typeface="+mn-lt"/>
                <a:ea typeface="+mn-ea"/>
                <a:cs typeface="+mn-cs"/>
              </a:rPr>
              <a:t>。</a:t>
            </a:r>
            <a:endParaRPr lang="en-US" altLang="zh-CN" sz="1800" b="1" dirty="0" smtClean="0">
              <a:solidFill>
                <a:schemeClr val="tx1"/>
              </a:solidFill>
              <a:latin typeface="+mn-lt"/>
              <a:ea typeface="+mn-ea"/>
              <a:cs typeface="+mn-cs"/>
            </a:endParaRPr>
          </a:p>
          <a:p>
            <a:r>
              <a:rPr lang="en-US" altLang="zh-CN" sz="1800" b="1" dirty="0">
                <a:solidFill>
                  <a:schemeClr val="tx1"/>
                </a:solidFill>
                <a:latin typeface="+mn-lt"/>
                <a:ea typeface="+mn-ea"/>
                <a:cs typeface="+mn-cs"/>
              </a:rPr>
              <a:t>3.</a:t>
            </a:r>
            <a:r>
              <a:rPr lang="zh-CN" altLang="zh-CN" sz="1800" b="1" dirty="0">
                <a:solidFill>
                  <a:schemeClr val="tx1"/>
                </a:solidFill>
                <a:latin typeface="+mn-lt"/>
                <a:ea typeface="+mn-ea"/>
                <a:cs typeface="+mn-cs"/>
              </a:rPr>
              <a:t>机动车抵押登记注意</a:t>
            </a:r>
            <a:r>
              <a:rPr lang="zh-CN" altLang="zh-CN" sz="1800" b="1" dirty="0" smtClean="0">
                <a:solidFill>
                  <a:schemeClr val="tx1"/>
                </a:solidFill>
                <a:latin typeface="+mn-lt"/>
                <a:ea typeface="+mn-ea"/>
                <a:cs typeface="+mn-cs"/>
              </a:rPr>
              <a:t>事项</a:t>
            </a:r>
            <a:endParaRPr lang="en-US" altLang="zh-CN" sz="1800" b="1" dirty="0" smtClean="0">
              <a:solidFill>
                <a:schemeClr val="tx1"/>
              </a:solidFill>
              <a:latin typeface="+mn-lt"/>
              <a:ea typeface="+mn-ea"/>
              <a:cs typeface="+mn-cs"/>
            </a:endParaRPr>
          </a:p>
          <a:p>
            <a:r>
              <a:rPr lang="en-US" altLang="zh-CN" sz="1800" b="1" dirty="0">
                <a:solidFill>
                  <a:schemeClr val="tx1"/>
                </a:solidFill>
                <a:latin typeface="+mn-lt"/>
                <a:ea typeface="+mn-ea"/>
                <a:cs typeface="+mn-cs"/>
              </a:rPr>
              <a:t>4.</a:t>
            </a:r>
            <a:r>
              <a:rPr lang="zh-CN" altLang="zh-CN" sz="1800" b="1" dirty="0">
                <a:solidFill>
                  <a:schemeClr val="tx1"/>
                </a:solidFill>
                <a:latin typeface="+mn-lt"/>
                <a:ea typeface="+mn-ea"/>
                <a:cs typeface="+mn-cs"/>
              </a:rPr>
              <a:t>解除抵押登记</a:t>
            </a:r>
          </a:p>
          <a:p>
            <a:r>
              <a:rPr lang="zh-CN" altLang="zh-CN" sz="1800" b="1" dirty="0">
                <a:solidFill>
                  <a:schemeClr val="tx1"/>
                </a:solidFill>
                <a:latin typeface="+mn-lt"/>
                <a:ea typeface="+mn-ea"/>
                <a:cs typeface="+mn-cs"/>
              </a:rPr>
              <a:t>申请解除抵押登记的，机动车所有人应当填写申请表，由机动车所有人和抵押权人共同申请，并提交下列证明、凭证：</a:t>
            </a:r>
          </a:p>
          <a:p>
            <a:r>
              <a:rPr lang="zh-CN" altLang="zh-CN" sz="1800" b="1" dirty="0">
                <a:solidFill>
                  <a:schemeClr val="tx1"/>
                </a:solidFill>
                <a:latin typeface="+mn-lt"/>
                <a:ea typeface="+mn-ea"/>
                <a:cs typeface="+mn-cs"/>
              </a:rPr>
              <a:t>①机动车所有人和抵押权人的身份证明。</a:t>
            </a:r>
          </a:p>
          <a:p>
            <a:r>
              <a:rPr lang="zh-CN" altLang="zh-CN" sz="1800" b="1" dirty="0">
                <a:solidFill>
                  <a:schemeClr val="tx1"/>
                </a:solidFill>
                <a:latin typeface="+mn-lt"/>
                <a:ea typeface="+mn-ea"/>
                <a:cs typeface="+mn-cs"/>
              </a:rPr>
              <a:t>②机动车登记证书。</a:t>
            </a:r>
          </a:p>
          <a:p>
            <a:endParaRPr lang="zh-CN" altLang="zh-CN" sz="1800" dirty="0">
              <a:solidFill>
                <a:schemeClr val="tx1"/>
              </a:solidFill>
              <a:latin typeface="+mn-lt"/>
              <a:ea typeface="+mn-ea"/>
              <a:cs typeface="+mn-cs"/>
            </a:endParaRPr>
          </a:p>
          <a:p>
            <a:endParaRPr lang="zh-CN" altLang="zh-CN" sz="1800" dirty="0">
              <a:solidFill>
                <a:schemeClr val="tx1"/>
              </a:solidFill>
              <a:latin typeface="+mn-lt"/>
              <a:ea typeface="+mn-ea"/>
              <a:cs typeface="+mn-cs"/>
            </a:endParaRPr>
          </a:p>
          <a:p>
            <a:pPr algn="ctr">
              <a:buFontTx/>
              <a:buNone/>
            </a:pPr>
            <a:endParaRPr lang="zh-CN" altLang="en-US" sz="1800" dirty="0">
              <a:ea typeface="华文行楷" pitchFamily="2" charset="-122"/>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48680"/>
            <a:ext cx="8964488" cy="4401205"/>
          </a:xfrm>
          <a:prstGeom prst="rect">
            <a:avLst/>
          </a:prstGeom>
          <a:noFill/>
        </p:spPr>
        <p:txBody>
          <a:bodyPr wrap="square" rtlCol="0">
            <a:spAutoFit/>
          </a:bodyPr>
          <a:lstStyle/>
          <a:p>
            <a:r>
              <a:rPr lang="en-US" altLang="zh-CN" sz="2000" b="1" dirty="0"/>
              <a:t>7.3.3</a:t>
            </a:r>
            <a:r>
              <a:rPr lang="zh-CN" altLang="zh-CN" sz="2000" b="1" dirty="0"/>
              <a:t>机动车注销登记</a:t>
            </a:r>
          </a:p>
          <a:p>
            <a:r>
              <a:rPr lang="en-US" altLang="zh-CN" sz="2000" b="1" dirty="0"/>
              <a:t>1.</a:t>
            </a:r>
            <a:r>
              <a:rPr lang="zh-CN" altLang="zh-CN" sz="2000" b="1" dirty="0"/>
              <a:t>机动车注销登记的含义</a:t>
            </a:r>
          </a:p>
          <a:p>
            <a:r>
              <a:rPr lang="en-US" altLang="zh-CN" sz="2000" b="1" dirty="0" smtClean="0"/>
              <a:t>         </a:t>
            </a:r>
            <a:r>
              <a:rPr lang="zh-CN" altLang="zh-CN" sz="2000" b="1" dirty="0" smtClean="0"/>
              <a:t>机动车</a:t>
            </a:r>
            <a:r>
              <a:rPr lang="zh-CN" altLang="zh-CN" sz="2000" b="1" dirty="0"/>
              <a:t>注销登记是指已注册登记的机动车，在达到了国家规定的报废标准、灭失或者因故不在我国境内道路上使用的，机动车所有人到机动车管辖地车辆管理所申请办理注销登记手续。</a:t>
            </a:r>
          </a:p>
          <a:p>
            <a:r>
              <a:rPr lang="en-US" altLang="zh-CN" sz="2000" b="1" dirty="0"/>
              <a:t>2.</a:t>
            </a:r>
            <a:r>
              <a:rPr lang="zh-CN" altLang="zh-CN" sz="2000" b="1" dirty="0"/>
              <a:t>机动车注销登记的条件</a:t>
            </a:r>
          </a:p>
          <a:p>
            <a:r>
              <a:rPr lang="zh-CN" altLang="zh-CN" sz="2000" b="1" dirty="0"/>
              <a:t>（</a:t>
            </a:r>
            <a:r>
              <a:rPr lang="en-US" altLang="zh-CN" sz="2000" b="1" dirty="0"/>
              <a:t>1</a:t>
            </a:r>
            <a:r>
              <a:rPr lang="zh-CN" altLang="zh-CN" sz="2000" b="1" dirty="0"/>
              <a:t>）已达到国家强制报废标准的</a:t>
            </a:r>
            <a:r>
              <a:rPr lang="zh-CN" altLang="zh-CN" sz="2000" b="1" dirty="0" smtClean="0"/>
              <a:t>机动车</a:t>
            </a:r>
            <a:endParaRPr lang="en-US" altLang="zh-CN" sz="2000" b="1" dirty="0" smtClean="0"/>
          </a:p>
          <a:p>
            <a:r>
              <a:rPr lang="zh-CN" altLang="zh-CN" sz="2000" b="1" dirty="0"/>
              <a:t>（</a:t>
            </a:r>
            <a:r>
              <a:rPr lang="en-US" altLang="zh-CN" sz="2000" b="1" dirty="0"/>
              <a:t>2</a:t>
            </a:r>
            <a:r>
              <a:rPr lang="zh-CN" altLang="zh-CN" sz="2000" b="1" dirty="0"/>
              <a:t>）除（</a:t>
            </a:r>
            <a:r>
              <a:rPr lang="en-US" altLang="zh-CN" sz="2000" b="1" dirty="0"/>
              <a:t>1</a:t>
            </a:r>
            <a:r>
              <a:rPr lang="zh-CN" altLang="zh-CN" sz="2000" b="1" dirty="0"/>
              <a:t>）中规定的情形外，机动车有下列情形之一的，机动车所有人应当向登记地车辆管理所申请注销登记：　</a:t>
            </a:r>
          </a:p>
          <a:p>
            <a:r>
              <a:rPr lang="zh-CN" altLang="zh-CN" sz="2000" b="1" dirty="0"/>
              <a:t>①机动车灭失的。　</a:t>
            </a:r>
          </a:p>
          <a:p>
            <a:r>
              <a:rPr lang="zh-CN" altLang="zh-CN" sz="2000" b="1" dirty="0"/>
              <a:t>②机动车因故不在我国境内使用的。</a:t>
            </a:r>
          </a:p>
          <a:p>
            <a:r>
              <a:rPr lang="zh-CN" altLang="zh-CN" sz="2000" b="1" dirty="0"/>
              <a:t>③因质量问题退车的</a:t>
            </a:r>
            <a:r>
              <a:rPr lang="zh-CN" altLang="zh-CN" sz="2000" b="1" dirty="0" smtClean="0"/>
              <a:t>。</a:t>
            </a:r>
            <a:r>
              <a:rPr lang="en-US" altLang="zh-CN" sz="2000" b="1" dirty="0" smtClean="0"/>
              <a:t> </a:t>
            </a:r>
          </a:p>
          <a:p>
            <a:r>
              <a:rPr lang="zh-CN" altLang="zh-CN" sz="2000" b="1" dirty="0"/>
              <a:t>（</a:t>
            </a:r>
            <a:r>
              <a:rPr lang="en-US" altLang="zh-CN" sz="2000" b="1" dirty="0"/>
              <a:t>3</a:t>
            </a:r>
            <a:r>
              <a:rPr lang="zh-CN" altLang="zh-CN" sz="2000" b="1" dirty="0"/>
              <a:t>）属于机动车灭失的、机动车因故不在我国境内使用的、因质量问题退车</a:t>
            </a:r>
            <a:r>
              <a:rPr lang="zh-CN" altLang="zh-CN" sz="2000" b="1" dirty="0" smtClean="0"/>
              <a:t>的</a:t>
            </a:r>
            <a:endParaRPr lang="en-US" altLang="zh-CN" sz="2000" b="1" dirty="0" smtClean="0"/>
          </a:p>
          <a:p>
            <a:r>
              <a:rPr lang="zh-CN" altLang="zh-CN" sz="2000" b="1" dirty="0"/>
              <a:t>（</a:t>
            </a:r>
            <a:r>
              <a:rPr lang="en-US" altLang="zh-CN" sz="2000" b="1" dirty="0"/>
              <a:t>4</a:t>
            </a:r>
            <a:r>
              <a:rPr lang="zh-CN" altLang="zh-CN" sz="2000" b="1" dirty="0"/>
              <a:t>）因车辆损坏无法驶回登记地的，</a:t>
            </a:r>
            <a:endParaRPr lang="zh-CN" altLang="en-US" sz="2000" b="1"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0" y="548680"/>
            <a:ext cx="8964488" cy="3705225"/>
          </a:xfrm>
          <a:noFill/>
          <a:ln>
            <a:miter lim="800000"/>
            <a:headEnd/>
            <a:tailEnd/>
          </a:ln>
        </p:spPr>
        <p:txBody>
          <a:bodyPr vert="horz" wrap="square" lIns="91440" tIns="45720" rIns="91440" bIns="45720" numCol="1" anchor="t" anchorCtr="0" compatLnSpc="1">
            <a:prstTxWarp prst="textNoShape">
              <a:avLst/>
            </a:prstTxWarp>
          </a:bodyPr>
          <a:lstStyle/>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5</a:t>
            </a:r>
            <a:r>
              <a:rPr lang="zh-CN" altLang="zh-CN" sz="1800" b="1" dirty="0">
                <a:solidFill>
                  <a:schemeClr val="tx1"/>
                </a:solidFill>
                <a:latin typeface="+mn-lt"/>
                <a:ea typeface="+mn-ea"/>
                <a:cs typeface="+mn-cs"/>
              </a:rPr>
              <a:t>）已注册登记的机动车有下列情形之一的，车辆管理所公告机动车登记证书、号牌、行驶证作废：　</a:t>
            </a:r>
          </a:p>
          <a:p>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①</a:t>
            </a:r>
            <a:r>
              <a:rPr lang="zh-CN" altLang="zh-CN" sz="1800" b="1" dirty="0">
                <a:solidFill>
                  <a:schemeClr val="tx1"/>
                </a:solidFill>
                <a:latin typeface="+mn-lt"/>
                <a:ea typeface="+mn-ea"/>
                <a:cs typeface="+mn-cs"/>
              </a:rPr>
              <a:t>达到国家强制报废标准，机动车所有人逾期不办理注销登记的。</a:t>
            </a:r>
          </a:p>
          <a:p>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②</a:t>
            </a:r>
            <a:r>
              <a:rPr lang="zh-CN" altLang="zh-CN" sz="1800" b="1" dirty="0">
                <a:solidFill>
                  <a:schemeClr val="tx1"/>
                </a:solidFill>
                <a:latin typeface="+mn-lt"/>
                <a:ea typeface="+mn-ea"/>
                <a:cs typeface="+mn-cs"/>
              </a:rPr>
              <a:t>机动车登记被依法撤销后，未收缴机动车登记证书、号牌、行驶证的。</a:t>
            </a:r>
          </a:p>
          <a:p>
            <a:r>
              <a:rPr lang="zh-CN" altLang="zh-CN" sz="1800" b="1" dirty="0">
                <a:solidFill>
                  <a:schemeClr val="tx1"/>
                </a:solidFill>
                <a:latin typeface="+mn-lt"/>
                <a:ea typeface="+mn-ea"/>
                <a:cs typeface="+mn-cs"/>
              </a:rPr>
              <a:t>　　③达到国家强制报废标准的机动车被依法收缴并强制报废的。</a:t>
            </a:r>
          </a:p>
          <a:p>
            <a:r>
              <a:rPr lang="zh-CN" altLang="zh-CN" sz="1800" b="1" dirty="0">
                <a:solidFill>
                  <a:schemeClr val="tx1"/>
                </a:solidFill>
                <a:latin typeface="+mn-lt"/>
                <a:ea typeface="+mn-ea"/>
                <a:cs typeface="+mn-cs"/>
              </a:rPr>
              <a:t>　　④机动车所有人办理注销登记时未交回机动车登记证书、号牌、行驶证的。</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6</a:t>
            </a:r>
            <a:r>
              <a:rPr lang="zh-CN" altLang="zh-CN" sz="1800" b="1" dirty="0">
                <a:solidFill>
                  <a:schemeClr val="tx1"/>
                </a:solidFill>
                <a:latin typeface="+mn-lt"/>
                <a:ea typeface="+mn-ea"/>
                <a:cs typeface="+mn-cs"/>
              </a:rPr>
              <a:t>）有下列情形之一的，不予办理注销登记：　</a:t>
            </a:r>
          </a:p>
          <a:p>
            <a:r>
              <a:rPr lang="zh-CN" altLang="zh-CN" sz="1800" b="1" dirty="0">
                <a:solidFill>
                  <a:schemeClr val="tx1"/>
                </a:solidFill>
                <a:latin typeface="+mn-lt"/>
                <a:ea typeface="+mn-ea"/>
                <a:cs typeface="+mn-cs"/>
              </a:rPr>
              <a:t>　　①机动车所有人提交的证明、凭证无效的。　</a:t>
            </a:r>
          </a:p>
          <a:p>
            <a:r>
              <a:rPr lang="zh-CN" altLang="zh-CN" sz="1800" b="1" dirty="0">
                <a:solidFill>
                  <a:schemeClr val="tx1"/>
                </a:solidFill>
                <a:latin typeface="+mn-lt"/>
                <a:ea typeface="+mn-ea"/>
                <a:cs typeface="+mn-cs"/>
              </a:rPr>
              <a:t>　　②机动车被人民法院、人民检察院、行政执法部门依法查封、扣押的。</a:t>
            </a:r>
          </a:p>
          <a:p>
            <a:r>
              <a:rPr lang="zh-CN" altLang="zh-CN" sz="1800" b="1" dirty="0">
                <a:solidFill>
                  <a:schemeClr val="tx1"/>
                </a:solidFill>
                <a:latin typeface="+mn-lt"/>
                <a:ea typeface="+mn-ea"/>
                <a:cs typeface="+mn-cs"/>
              </a:rPr>
              <a:t>　　③机动车属于被盗抢的。</a:t>
            </a:r>
          </a:p>
          <a:p>
            <a:r>
              <a:rPr lang="zh-CN" altLang="zh-CN" sz="1800" b="1" dirty="0">
                <a:solidFill>
                  <a:schemeClr val="tx1"/>
                </a:solidFill>
                <a:latin typeface="+mn-lt"/>
                <a:ea typeface="+mn-ea"/>
                <a:cs typeface="+mn-cs"/>
              </a:rPr>
              <a:t>　　④机动车与该车档案记载内容不一致的。</a:t>
            </a:r>
          </a:p>
          <a:p>
            <a:r>
              <a:rPr lang="en-US" altLang="zh-CN" sz="1800" b="1" dirty="0" smtClean="0">
                <a:solidFill>
                  <a:schemeClr val="tx1"/>
                </a:solidFill>
                <a:latin typeface="+mn-lt"/>
                <a:ea typeface="+mn-ea"/>
                <a:cs typeface="+mn-cs"/>
              </a:rPr>
              <a:t>        </a:t>
            </a:r>
            <a:r>
              <a:rPr lang="zh-CN" altLang="zh-CN" sz="1800" b="1" dirty="0" smtClean="0">
                <a:solidFill>
                  <a:schemeClr val="tx1"/>
                </a:solidFill>
                <a:latin typeface="+mn-lt"/>
                <a:ea typeface="+mn-ea"/>
                <a:cs typeface="+mn-cs"/>
              </a:rPr>
              <a:t>⑤</a:t>
            </a:r>
            <a:r>
              <a:rPr lang="zh-CN" altLang="zh-CN" sz="1800" b="1" dirty="0">
                <a:solidFill>
                  <a:schemeClr val="tx1"/>
                </a:solidFill>
                <a:latin typeface="+mn-lt"/>
                <a:ea typeface="+mn-ea"/>
                <a:cs typeface="+mn-cs"/>
              </a:rPr>
              <a:t>机动车在抵押登记、质押备案期间的。</a:t>
            </a:r>
          </a:p>
          <a:p>
            <a:r>
              <a:rPr lang="en-US" altLang="zh-CN" sz="1800" b="1" dirty="0">
                <a:solidFill>
                  <a:schemeClr val="tx1"/>
                </a:solidFill>
                <a:latin typeface="+mn-lt"/>
                <a:ea typeface="+mn-ea"/>
                <a:cs typeface="+mn-cs"/>
              </a:rPr>
              <a:t>3.</a:t>
            </a:r>
            <a:r>
              <a:rPr lang="zh-CN" altLang="zh-CN" sz="1800" b="1" dirty="0">
                <a:solidFill>
                  <a:schemeClr val="tx1"/>
                </a:solidFill>
                <a:latin typeface="+mn-lt"/>
                <a:ea typeface="+mn-ea"/>
                <a:cs typeface="+mn-cs"/>
              </a:rPr>
              <a:t>机动车注销登记的申报材料</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）《机动车注册、转移、注销登记</a:t>
            </a:r>
            <a:r>
              <a:rPr lang="en-US" altLang="zh-CN" sz="1800" b="1" dirty="0">
                <a:solidFill>
                  <a:schemeClr val="tx1"/>
                </a:solidFill>
                <a:latin typeface="+mn-lt"/>
                <a:ea typeface="+mn-ea"/>
                <a:cs typeface="+mn-cs"/>
              </a:rPr>
              <a:t>/</a:t>
            </a:r>
            <a:r>
              <a:rPr lang="zh-CN" altLang="zh-CN" sz="1800" b="1" dirty="0">
                <a:solidFill>
                  <a:schemeClr val="tx1"/>
                </a:solidFill>
                <a:latin typeface="+mn-lt"/>
                <a:ea typeface="+mn-ea"/>
                <a:cs typeface="+mn-cs"/>
              </a:rPr>
              <a:t>转入申请表》、《机动车查验记录表》。</a:t>
            </a:r>
          </a:p>
          <a:p>
            <a:r>
              <a:rPr lang="zh-CN" altLang="zh-CN" sz="1800" b="1" dirty="0">
                <a:solidFill>
                  <a:schemeClr val="tx1"/>
                </a:solidFill>
                <a:latin typeface="+mn-lt"/>
                <a:ea typeface="+mn-ea"/>
                <a:cs typeface="+mn-cs"/>
              </a:rPr>
              <a:t>　　（</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）机动车所有人的身份证明。</a:t>
            </a:r>
          </a:p>
          <a:p>
            <a:r>
              <a:rPr lang="zh-CN" altLang="zh-CN" sz="1800" b="1" dirty="0">
                <a:solidFill>
                  <a:schemeClr val="tx1"/>
                </a:solidFill>
                <a:latin typeface="+mn-lt"/>
                <a:ea typeface="+mn-ea"/>
                <a:cs typeface="+mn-cs"/>
              </a:rPr>
              <a:t>　　（</a:t>
            </a:r>
            <a:r>
              <a:rPr lang="en-US" altLang="zh-CN" sz="1800" b="1" dirty="0">
                <a:solidFill>
                  <a:schemeClr val="tx1"/>
                </a:solidFill>
                <a:latin typeface="+mn-lt"/>
                <a:ea typeface="+mn-ea"/>
                <a:cs typeface="+mn-cs"/>
              </a:rPr>
              <a:t>3</a:t>
            </a:r>
            <a:r>
              <a:rPr lang="zh-CN" altLang="zh-CN" sz="1800" b="1" dirty="0">
                <a:solidFill>
                  <a:schemeClr val="tx1"/>
                </a:solidFill>
                <a:latin typeface="+mn-lt"/>
                <a:ea typeface="+mn-ea"/>
                <a:cs typeface="+mn-cs"/>
              </a:rPr>
              <a:t>）机动车登记证书、行驶证、机动车号牌。</a:t>
            </a:r>
          </a:p>
          <a:p>
            <a:r>
              <a:rPr lang="zh-CN" altLang="zh-CN" sz="1800" b="1" dirty="0">
                <a:solidFill>
                  <a:schemeClr val="tx1"/>
                </a:solidFill>
                <a:latin typeface="+mn-lt"/>
                <a:ea typeface="+mn-ea"/>
                <a:cs typeface="+mn-cs"/>
              </a:rPr>
              <a:t>　　（</a:t>
            </a:r>
            <a:r>
              <a:rPr lang="en-US" altLang="zh-CN" sz="1800" b="1" dirty="0">
                <a:solidFill>
                  <a:schemeClr val="tx1"/>
                </a:solidFill>
                <a:latin typeface="+mn-lt"/>
                <a:ea typeface="+mn-ea"/>
                <a:cs typeface="+mn-cs"/>
              </a:rPr>
              <a:t>4</a:t>
            </a:r>
            <a:r>
              <a:rPr lang="zh-CN" altLang="zh-CN" sz="1800" b="1" dirty="0">
                <a:solidFill>
                  <a:schemeClr val="tx1"/>
                </a:solidFill>
                <a:latin typeface="+mn-lt"/>
                <a:ea typeface="+mn-ea"/>
                <a:cs typeface="+mn-cs"/>
              </a:rPr>
              <a:t>）《报废机动车回收证明》副本。</a:t>
            </a:r>
          </a:p>
          <a:p>
            <a:pPr algn="ctr">
              <a:buFontTx/>
              <a:buNone/>
            </a:pPr>
            <a:endParaRPr lang="zh-CN" altLang="en-US" sz="1800" dirty="0">
              <a:ea typeface="华文行楷"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bwMode="auto">
          <a:xfrm>
            <a:off x="539552"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2000" dirty="0"/>
              <a:t>	</a:t>
            </a:r>
          </a:p>
          <a:p>
            <a:pPr>
              <a:lnSpc>
                <a:spcPct val="80000"/>
              </a:lnSpc>
            </a:pPr>
            <a:r>
              <a:rPr lang="en-US" altLang="zh-CN" sz="2000" dirty="0"/>
              <a:t>1.2.2 </a:t>
            </a:r>
            <a:r>
              <a:rPr lang="zh-CN" altLang="en-US" sz="2000" dirty="0"/>
              <a:t>汽车的主要技术参数和性能指标</a:t>
            </a:r>
          </a:p>
          <a:p>
            <a:pPr>
              <a:lnSpc>
                <a:spcPct val="80000"/>
              </a:lnSpc>
            </a:pPr>
            <a:r>
              <a:rPr lang="zh-CN" altLang="en-US" sz="2000" dirty="0"/>
              <a:t>	</a:t>
            </a:r>
            <a:r>
              <a:rPr lang="en-US" altLang="zh-CN" sz="2000" dirty="0"/>
              <a:t>1.</a:t>
            </a:r>
            <a:r>
              <a:rPr lang="zh-CN" altLang="en-US" sz="2000" dirty="0"/>
              <a:t>汽车的主要技术参数 </a:t>
            </a:r>
          </a:p>
          <a:p>
            <a:pPr>
              <a:lnSpc>
                <a:spcPct val="80000"/>
              </a:lnSpc>
            </a:pPr>
            <a:r>
              <a:rPr lang="zh-CN" altLang="en-US" sz="2000" dirty="0"/>
              <a:t>	汽车的主要技术性能常用下列结构参数予以表示，详见图</a:t>
            </a:r>
            <a:r>
              <a:rPr lang="en-US" altLang="zh-CN" sz="2000" dirty="0"/>
              <a:t>1</a:t>
            </a:r>
            <a:r>
              <a:rPr lang="zh-CN" altLang="en-US" sz="2000" dirty="0"/>
              <a:t>－</a:t>
            </a:r>
            <a:r>
              <a:rPr lang="en-US" altLang="zh-CN" sz="2000" dirty="0"/>
              <a:t>7</a:t>
            </a:r>
            <a:r>
              <a:rPr lang="zh-CN" altLang="en-US" sz="2000" dirty="0"/>
              <a:t>。</a:t>
            </a:r>
          </a:p>
          <a:p>
            <a:pPr>
              <a:lnSpc>
                <a:spcPct val="80000"/>
              </a:lnSpc>
            </a:pPr>
            <a:r>
              <a:rPr lang="zh-CN" altLang="en-US" sz="2000" dirty="0"/>
              <a:t>	（</a:t>
            </a:r>
            <a:r>
              <a:rPr lang="en-US" altLang="zh-CN" sz="2000" dirty="0"/>
              <a:t>1</a:t>
            </a:r>
            <a:r>
              <a:rPr lang="zh-CN" altLang="en-US" sz="2000" dirty="0"/>
              <a:t>）汽车外形尺寸</a:t>
            </a:r>
          </a:p>
          <a:p>
            <a:pPr>
              <a:lnSpc>
                <a:spcPct val="80000"/>
              </a:lnSpc>
            </a:pPr>
            <a:r>
              <a:rPr lang="zh-CN" altLang="en-US" sz="2000" dirty="0"/>
              <a:t>汽车外形尺寸主要有车长、车宽、车高，如图</a:t>
            </a:r>
            <a:r>
              <a:rPr lang="en-US" altLang="zh-CN" sz="2000" dirty="0"/>
              <a:t>1</a:t>
            </a:r>
            <a:r>
              <a:rPr lang="zh-CN" altLang="en-US" sz="2000" dirty="0"/>
              <a:t>－</a:t>
            </a:r>
            <a:r>
              <a:rPr lang="en-US" altLang="zh-CN" sz="2000" dirty="0"/>
              <a:t>7</a:t>
            </a:r>
            <a:r>
              <a:rPr lang="zh-CN" altLang="en-US" sz="2000" dirty="0"/>
              <a:t>。</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620688"/>
            <a:ext cx="8640960" cy="2708434"/>
          </a:xfrm>
          <a:prstGeom prst="rect">
            <a:avLst/>
          </a:prstGeom>
          <a:noFill/>
        </p:spPr>
        <p:txBody>
          <a:bodyPr wrap="square" rtlCol="0">
            <a:spAutoFit/>
          </a:bodyPr>
          <a:lstStyle/>
          <a:p>
            <a:r>
              <a:rPr lang="en-US" altLang="zh-CN" sz="2000" b="1" dirty="0"/>
              <a:t>7.3.4</a:t>
            </a:r>
            <a:r>
              <a:rPr lang="zh-CN" altLang="zh-CN" sz="2000" b="1" dirty="0"/>
              <a:t>车辆转移登记程序</a:t>
            </a:r>
          </a:p>
          <a:p>
            <a:r>
              <a:rPr lang="en-US" altLang="zh-CN" sz="2000" b="1" dirty="0"/>
              <a:t>1.</a:t>
            </a:r>
            <a:r>
              <a:rPr lang="zh-CN" altLang="zh-CN" sz="2000" b="1" dirty="0"/>
              <a:t>办理</a:t>
            </a:r>
            <a:r>
              <a:rPr lang="zh-CN" altLang="zh-CN" sz="2000" b="1" dirty="0" smtClean="0"/>
              <a:t>程序</a:t>
            </a:r>
            <a:endParaRPr lang="en-US" altLang="zh-CN" sz="2000" b="1" dirty="0" smtClean="0"/>
          </a:p>
          <a:p>
            <a:r>
              <a:rPr lang="en-US" altLang="zh-CN" sz="2000" b="1" dirty="0"/>
              <a:t>2.</a:t>
            </a:r>
            <a:r>
              <a:rPr lang="zh-CN" altLang="zh-CN" sz="2000" b="1" dirty="0"/>
              <a:t>二手车办理转移登记所需的手续及证件</a:t>
            </a:r>
          </a:p>
          <a:p>
            <a:r>
              <a:rPr lang="en-US" altLang="zh-CN" sz="2000" b="1" dirty="0"/>
              <a:t>(1)</a:t>
            </a:r>
            <a:r>
              <a:rPr lang="zh-CN" altLang="zh-CN" sz="2000" b="1" dirty="0"/>
              <a:t>二手车所有权由个人转移给个人</a:t>
            </a:r>
          </a:p>
          <a:p>
            <a:r>
              <a:rPr lang="en-US" altLang="zh-CN" sz="2000" b="1" dirty="0"/>
              <a:t>(2)</a:t>
            </a:r>
            <a:r>
              <a:rPr lang="zh-CN" altLang="zh-CN" sz="2000" b="1" dirty="0"/>
              <a:t>二手车所有权由个人转移给单位</a:t>
            </a:r>
          </a:p>
          <a:p>
            <a:r>
              <a:rPr lang="en-US" altLang="zh-CN" sz="2000" b="1" dirty="0"/>
              <a:t>(3)</a:t>
            </a:r>
            <a:r>
              <a:rPr lang="zh-CN" altLang="zh-CN" sz="2000" b="1" dirty="0"/>
              <a:t>二手车所有权由单位转移给个人</a:t>
            </a:r>
          </a:p>
          <a:p>
            <a:r>
              <a:rPr lang="en-US" altLang="zh-CN" sz="2000" b="1" dirty="0"/>
              <a:t>(4)</a:t>
            </a:r>
            <a:r>
              <a:rPr lang="zh-CN" altLang="zh-CN" sz="2000" b="1" dirty="0"/>
              <a:t>二手车所有权由单位转移给单位</a:t>
            </a:r>
          </a:p>
          <a:p>
            <a:endParaRPr lang="zh-CN" altLang="zh-CN" sz="1800" b="1" dirty="0"/>
          </a:p>
          <a:p>
            <a:endParaRPr lang="zh-CN" altLang="en-US"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0" y="548680"/>
            <a:ext cx="8229600" cy="3705225"/>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solidFill>
                  <a:schemeClr val="tx1"/>
                </a:solidFill>
                <a:latin typeface="+mn-lt"/>
                <a:ea typeface="+mn-ea"/>
                <a:cs typeface="+mn-cs"/>
              </a:rPr>
              <a:t>7.4</a:t>
            </a:r>
            <a:r>
              <a:rPr lang="zh-CN" altLang="zh-CN" sz="1800" b="1" dirty="0">
                <a:solidFill>
                  <a:schemeClr val="tx1"/>
                </a:solidFill>
                <a:latin typeface="+mn-lt"/>
                <a:ea typeface="+mn-ea"/>
                <a:cs typeface="+mn-cs"/>
              </a:rPr>
              <a:t>二手车经销</a:t>
            </a:r>
          </a:p>
          <a:p>
            <a:r>
              <a:rPr lang="en-US" altLang="zh-CN" sz="1800" b="1" dirty="0">
                <a:solidFill>
                  <a:schemeClr val="tx1"/>
                </a:solidFill>
                <a:latin typeface="+mn-lt"/>
                <a:ea typeface="+mn-ea"/>
                <a:cs typeface="+mn-cs"/>
              </a:rPr>
              <a:t>7.4.1</a:t>
            </a:r>
            <a:r>
              <a:rPr lang="zh-CN" altLang="zh-CN" sz="1800" b="1" dirty="0">
                <a:solidFill>
                  <a:schemeClr val="tx1"/>
                </a:solidFill>
                <a:latin typeface="+mn-lt"/>
                <a:ea typeface="+mn-ea"/>
                <a:cs typeface="+mn-cs"/>
              </a:rPr>
              <a:t>二手车收购定价</a:t>
            </a:r>
          </a:p>
          <a:p>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二手车的收购定价的影响因素</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1</a:t>
            </a:r>
            <a:r>
              <a:rPr lang="zh-CN" altLang="zh-CN" sz="1800" b="1" dirty="0">
                <a:solidFill>
                  <a:schemeClr val="tx1"/>
                </a:solidFill>
                <a:latin typeface="+mn-lt"/>
                <a:ea typeface="+mn-ea"/>
                <a:cs typeface="+mn-cs"/>
              </a:rPr>
              <a:t>）车辆的总体</a:t>
            </a:r>
            <a:r>
              <a:rPr lang="zh-CN" altLang="zh-CN" sz="1800" b="1" dirty="0" smtClean="0">
                <a:solidFill>
                  <a:schemeClr val="tx1"/>
                </a:solidFill>
                <a:latin typeface="+mn-lt"/>
                <a:ea typeface="+mn-ea"/>
                <a:cs typeface="+mn-cs"/>
              </a:rPr>
              <a:t>价值</a:t>
            </a:r>
            <a:endParaRPr lang="en-US" altLang="zh-CN" sz="1800" b="1" dirty="0" smtClean="0">
              <a:solidFill>
                <a:schemeClr val="tx1"/>
              </a:solidFill>
              <a:latin typeface="+mn-lt"/>
              <a:ea typeface="+mn-ea"/>
              <a:cs typeface="+mn-cs"/>
            </a:endParaRPr>
          </a:p>
          <a:p>
            <a:r>
              <a:rPr lang="zh-CN" altLang="zh-CN" sz="1800" b="1" dirty="0">
                <a:solidFill>
                  <a:schemeClr val="tx1"/>
                </a:solidFill>
                <a:latin typeface="+mn-lt"/>
                <a:ea typeface="+mn-ea"/>
                <a:cs typeface="+mn-cs"/>
              </a:rPr>
              <a:t>二手车收购要充分考虑车辆的总体价值，主要包括车辆实体产品价值和各项手续价值。</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2</a:t>
            </a:r>
            <a:r>
              <a:rPr lang="zh-CN" altLang="zh-CN" sz="1800" b="1" dirty="0">
                <a:solidFill>
                  <a:schemeClr val="tx1"/>
                </a:solidFill>
                <a:latin typeface="+mn-lt"/>
                <a:ea typeface="+mn-ea"/>
                <a:cs typeface="+mn-cs"/>
              </a:rPr>
              <a:t>）二手车收购后应支出的费用</a:t>
            </a:r>
          </a:p>
          <a:p>
            <a:r>
              <a:rPr lang="zh-CN" altLang="zh-CN" sz="1800" b="1" dirty="0">
                <a:solidFill>
                  <a:schemeClr val="tx1"/>
                </a:solidFill>
                <a:latin typeface="+mn-lt"/>
                <a:ea typeface="+mn-ea"/>
                <a:cs typeface="+mn-cs"/>
              </a:rPr>
              <a:t>二手车收购除了支付车辆产品的货币以外，从收购到售出的期间内，还要支出的费用有：保险费、日常维护费、停车费、收购支出的货币利息和其他管理费等。</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3</a:t>
            </a:r>
            <a:r>
              <a:rPr lang="zh-CN" altLang="zh-CN" sz="1800" b="1" dirty="0">
                <a:solidFill>
                  <a:schemeClr val="tx1"/>
                </a:solidFill>
                <a:latin typeface="+mn-lt"/>
                <a:ea typeface="+mn-ea"/>
                <a:cs typeface="+mn-cs"/>
              </a:rPr>
              <a:t>）市场宏观环境的变化</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4</a:t>
            </a:r>
            <a:r>
              <a:rPr lang="zh-CN" altLang="zh-CN" sz="1800" b="1" dirty="0">
                <a:solidFill>
                  <a:schemeClr val="tx1"/>
                </a:solidFill>
                <a:latin typeface="+mn-lt"/>
                <a:ea typeface="+mn-ea"/>
                <a:cs typeface="+mn-cs"/>
              </a:rPr>
              <a:t>）市场微观环境的变化</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5</a:t>
            </a:r>
            <a:r>
              <a:rPr lang="zh-CN" altLang="zh-CN" sz="1800" b="1" dirty="0">
                <a:solidFill>
                  <a:schemeClr val="tx1"/>
                </a:solidFill>
                <a:latin typeface="+mn-lt"/>
                <a:ea typeface="+mn-ea"/>
                <a:cs typeface="+mn-cs"/>
              </a:rPr>
              <a:t>）经营的需要</a:t>
            </a:r>
          </a:p>
          <a:p>
            <a:r>
              <a:rPr lang="zh-CN" altLang="zh-CN" sz="1800" b="1" dirty="0">
                <a:solidFill>
                  <a:schemeClr val="tx1"/>
                </a:solidFill>
                <a:latin typeface="+mn-lt"/>
                <a:ea typeface="+mn-ea"/>
                <a:cs typeface="+mn-cs"/>
              </a:rPr>
              <a:t>（</a:t>
            </a:r>
            <a:r>
              <a:rPr lang="en-US" altLang="zh-CN" sz="1800" b="1" dirty="0">
                <a:solidFill>
                  <a:schemeClr val="tx1"/>
                </a:solidFill>
                <a:latin typeface="+mn-lt"/>
                <a:ea typeface="+mn-ea"/>
                <a:cs typeface="+mn-cs"/>
              </a:rPr>
              <a:t>6</a:t>
            </a:r>
            <a:r>
              <a:rPr lang="zh-CN" altLang="zh-CN" sz="1800" b="1" dirty="0">
                <a:solidFill>
                  <a:schemeClr val="tx1"/>
                </a:solidFill>
                <a:latin typeface="+mn-lt"/>
                <a:ea typeface="+mn-ea"/>
                <a:cs typeface="+mn-cs"/>
              </a:rPr>
              <a:t>）品牌知名度和维修服务条件</a:t>
            </a:r>
          </a:p>
          <a:p>
            <a:endParaRPr lang="zh-CN" altLang="zh-CN" sz="1800" dirty="0">
              <a:solidFill>
                <a:schemeClr val="tx1"/>
              </a:solidFill>
              <a:latin typeface="+mn-lt"/>
              <a:ea typeface="+mn-ea"/>
              <a:cs typeface="+mn-cs"/>
            </a:endParaRPr>
          </a:p>
          <a:p>
            <a:pPr algn="ctr">
              <a:buFontTx/>
              <a:buNone/>
            </a:pPr>
            <a:endParaRPr lang="zh-CN" altLang="en-US" sz="1800" dirty="0">
              <a:ea typeface="华文行楷" pitchFamily="2" charset="-122"/>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9144000" cy="5386090"/>
          </a:xfrm>
          <a:prstGeom prst="rect">
            <a:avLst/>
          </a:prstGeom>
          <a:noFill/>
        </p:spPr>
        <p:txBody>
          <a:bodyPr wrap="square" rtlCol="0">
            <a:spAutoFit/>
          </a:bodyPr>
          <a:lstStyle/>
          <a:p>
            <a:r>
              <a:rPr lang="en-US" altLang="zh-CN" sz="2000" b="1" dirty="0"/>
              <a:t>2.</a:t>
            </a:r>
            <a:r>
              <a:rPr lang="zh-CN" altLang="zh-CN" sz="2000" b="1" dirty="0"/>
              <a:t>二手车收购定价的方法</a:t>
            </a:r>
          </a:p>
          <a:p>
            <a:r>
              <a:rPr lang="zh-CN" altLang="zh-CN" sz="2000" b="1" dirty="0"/>
              <a:t>（</a:t>
            </a:r>
            <a:r>
              <a:rPr lang="en-US" altLang="zh-CN" sz="2000" b="1" dirty="0"/>
              <a:t>1</a:t>
            </a:r>
            <a:r>
              <a:rPr lang="zh-CN" altLang="zh-CN" sz="2000" b="1" dirty="0"/>
              <a:t>）以现行市价法、重置成本法的方法确定收购价格</a:t>
            </a:r>
          </a:p>
          <a:p>
            <a:r>
              <a:rPr lang="zh-CN" altLang="zh-CN" sz="2000" b="1" dirty="0"/>
              <a:t>（</a:t>
            </a:r>
            <a:r>
              <a:rPr lang="en-US" altLang="zh-CN" sz="2000" b="1" dirty="0"/>
              <a:t>2</a:t>
            </a:r>
            <a:r>
              <a:rPr lang="zh-CN" altLang="zh-CN" sz="2000" b="1" dirty="0"/>
              <a:t>）以清算价格的方法确定收购价格</a:t>
            </a:r>
          </a:p>
          <a:p>
            <a:r>
              <a:rPr lang="zh-CN" altLang="zh-CN" sz="2000" b="1" dirty="0"/>
              <a:t>（</a:t>
            </a:r>
            <a:r>
              <a:rPr lang="en-US" altLang="zh-CN" sz="2000" b="1" dirty="0"/>
              <a:t>3</a:t>
            </a:r>
            <a:r>
              <a:rPr lang="zh-CN" altLang="zh-CN" sz="2000" b="1" dirty="0"/>
              <a:t>）以快速折旧的方法确定收购价格</a:t>
            </a:r>
          </a:p>
          <a:p>
            <a:r>
              <a:rPr lang="en-US" altLang="zh-CN" sz="2000" b="1" dirty="0"/>
              <a:t>3.</a:t>
            </a:r>
            <a:r>
              <a:rPr lang="zh-CN" altLang="zh-CN" sz="2000" b="1" dirty="0"/>
              <a:t>二手车收购价格的计算</a:t>
            </a:r>
          </a:p>
          <a:p>
            <a:r>
              <a:rPr lang="en-US" altLang="zh-CN" sz="2000" b="1" dirty="0"/>
              <a:t>4.</a:t>
            </a:r>
            <a:r>
              <a:rPr lang="zh-CN" altLang="zh-CN" sz="2000" b="1" dirty="0"/>
              <a:t>二手车收购的相关法律规定</a:t>
            </a:r>
          </a:p>
          <a:p>
            <a:r>
              <a:rPr lang="en-US" altLang="zh-CN" sz="2000" b="1" dirty="0"/>
              <a:t>5.</a:t>
            </a:r>
            <a:r>
              <a:rPr lang="zh-CN" altLang="zh-CN" sz="2000" b="1" dirty="0"/>
              <a:t>二手车收购中的风险分析与</a:t>
            </a:r>
            <a:r>
              <a:rPr lang="zh-CN" altLang="zh-CN" sz="2000" b="1" dirty="0" smtClean="0"/>
              <a:t>防范</a:t>
            </a:r>
            <a:endParaRPr lang="en-US" altLang="zh-CN" sz="2000" b="1" dirty="0" smtClean="0"/>
          </a:p>
          <a:p>
            <a:r>
              <a:rPr lang="en-US" altLang="zh-CN" sz="2000" b="1" dirty="0"/>
              <a:t>7.4.2</a:t>
            </a:r>
            <a:r>
              <a:rPr lang="zh-CN" altLang="zh-CN" sz="2000" b="1" dirty="0"/>
              <a:t>二手车销售定价</a:t>
            </a:r>
          </a:p>
          <a:p>
            <a:r>
              <a:rPr lang="en-US" altLang="zh-CN" sz="2000" b="1" dirty="0"/>
              <a:t>  1.</a:t>
            </a:r>
            <a:r>
              <a:rPr lang="zh-CN" altLang="zh-CN" sz="2000" b="1" dirty="0"/>
              <a:t>二手车销售定价的影响因素</a:t>
            </a:r>
          </a:p>
          <a:p>
            <a:r>
              <a:rPr lang="en-US" altLang="zh-CN" sz="2000" b="1" dirty="0"/>
              <a:t>  </a:t>
            </a:r>
            <a:r>
              <a:rPr lang="zh-CN" altLang="zh-CN" sz="2000" b="1" dirty="0"/>
              <a:t>（</a:t>
            </a:r>
            <a:r>
              <a:rPr lang="en-US" altLang="zh-CN" sz="2000" b="1" dirty="0"/>
              <a:t>1</a:t>
            </a:r>
            <a:r>
              <a:rPr lang="zh-CN" altLang="zh-CN" sz="2000" b="1" dirty="0"/>
              <a:t>）成本</a:t>
            </a:r>
            <a:r>
              <a:rPr lang="zh-CN" altLang="zh-CN" sz="2000" b="1" dirty="0" smtClean="0"/>
              <a:t>因素</a:t>
            </a:r>
            <a:endParaRPr lang="en-US" altLang="zh-CN" sz="2000" b="1" dirty="0" smtClean="0"/>
          </a:p>
          <a:p>
            <a:r>
              <a:rPr lang="zh-CN" altLang="zh-CN" sz="2000" b="1" dirty="0"/>
              <a:t>（</a:t>
            </a:r>
            <a:r>
              <a:rPr lang="en-US" altLang="zh-CN" sz="2000" b="1" dirty="0"/>
              <a:t>2</a:t>
            </a:r>
            <a:r>
              <a:rPr lang="zh-CN" altLang="zh-CN" sz="2000" b="1" dirty="0"/>
              <a:t>）供求</a:t>
            </a:r>
            <a:r>
              <a:rPr lang="zh-CN" altLang="zh-CN" sz="2000" b="1" dirty="0" smtClean="0"/>
              <a:t>关系</a:t>
            </a:r>
            <a:endParaRPr lang="en-US" altLang="zh-CN" sz="2000" b="1" dirty="0" smtClean="0"/>
          </a:p>
          <a:p>
            <a:r>
              <a:rPr lang="zh-CN" altLang="zh-CN" sz="2000" b="1" dirty="0"/>
              <a:t>（</a:t>
            </a:r>
            <a:r>
              <a:rPr lang="en-US" altLang="zh-CN" sz="2000" b="1" dirty="0"/>
              <a:t>3</a:t>
            </a:r>
            <a:r>
              <a:rPr lang="zh-CN" altLang="zh-CN" sz="2000" b="1" dirty="0"/>
              <a:t>）竞争状况</a:t>
            </a:r>
          </a:p>
          <a:p>
            <a:r>
              <a:rPr lang="zh-CN" altLang="zh-CN" sz="2000" b="1" dirty="0"/>
              <a:t>（</a:t>
            </a:r>
            <a:r>
              <a:rPr lang="en-US" altLang="zh-CN" sz="2000" b="1" dirty="0"/>
              <a:t>4</a:t>
            </a:r>
            <a:r>
              <a:rPr lang="zh-CN" altLang="zh-CN" sz="2000" b="1" dirty="0"/>
              <a:t>）国家政策</a:t>
            </a:r>
            <a:r>
              <a:rPr lang="zh-CN" altLang="zh-CN" sz="2000" b="1" dirty="0" smtClean="0"/>
              <a:t>法令</a:t>
            </a:r>
            <a:endParaRPr lang="en-US" altLang="zh-CN" sz="2000" b="1" dirty="0" smtClean="0"/>
          </a:p>
          <a:p>
            <a:r>
              <a:rPr lang="en-US" altLang="zh-CN" sz="2000" b="1" dirty="0"/>
              <a:t>2.</a:t>
            </a:r>
            <a:r>
              <a:rPr lang="zh-CN" altLang="zh-CN" sz="2000" b="1" dirty="0"/>
              <a:t>二手车销售定价的</a:t>
            </a:r>
            <a:r>
              <a:rPr lang="zh-CN" altLang="zh-CN" sz="2000" b="1" dirty="0" smtClean="0"/>
              <a:t>目标</a:t>
            </a:r>
            <a:endParaRPr lang="en-US" altLang="zh-CN" sz="2000" b="1" dirty="0" smtClean="0"/>
          </a:p>
          <a:p>
            <a:r>
              <a:rPr lang="zh-CN" altLang="zh-CN" sz="2000" b="1" dirty="0"/>
              <a:t>（</a:t>
            </a:r>
            <a:r>
              <a:rPr lang="en-US" altLang="zh-CN" sz="2000" b="1" dirty="0"/>
              <a:t>1</a:t>
            </a:r>
            <a:r>
              <a:rPr lang="zh-CN" altLang="zh-CN" sz="2000" b="1" dirty="0"/>
              <a:t>）以获取利润为目标</a:t>
            </a:r>
          </a:p>
          <a:p>
            <a:r>
              <a:rPr lang="zh-CN" altLang="zh-CN" sz="2000" b="1" dirty="0"/>
              <a:t>（</a:t>
            </a:r>
            <a:r>
              <a:rPr lang="en-US" altLang="zh-CN" sz="2000" b="1" dirty="0"/>
              <a:t>2</a:t>
            </a:r>
            <a:r>
              <a:rPr lang="zh-CN" altLang="zh-CN" sz="2000" b="1" dirty="0"/>
              <a:t>）以占领市场为目标</a:t>
            </a:r>
          </a:p>
          <a:p>
            <a:endParaRPr lang="zh-CN" altLang="zh-CN" dirty="0"/>
          </a:p>
          <a:p>
            <a:endParaRPr lang="zh-CN" alt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179512" y="620688"/>
            <a:ext cx="8229600" cy="3705225"/>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altLang="zh-CN" sz="2000" b="1" dirty="0">
                <a:solidFill>
                  <a:schemeClr val="tx1"/>
                </a:solidFill>
                <a:latin typeface="+mn-lt"/>
                <a:ea typeface="+mn-ea"/>
                <a:cs typeface="+mn-cs"/>
              </a:rPr>
              <a:t>3.</a:t>
            </a:r>
            <a:r>
              <a:rPr lang="zh-CN" altLang="zh-CN" sz="2000" b="1" dirty="0">
                <a:solidFill>
                  <a:schemeClr val="tx1"/>
                </a:solidFill>
                <a:latin typeface="+mn-lt"/>
                <a:ea typeface="+mn-ea"/>
                <a:cs typeface="+mn-cs"/>
              </a:rPr>
              <a:t>二手车销售定价的</a:t>
            </a:r>
            <a:r>
              <a:rPr lang="zh-CN" altLang="zh-CN" sz="2000" b="1" dirty="0" smtClean="0">
                <a:solidFill>
                  <a:schemeClr val="tx1"/>
                </a:solidFill>
                <a:latin typeface="+mn-lt"/>
                <a:ea typeface="+mn-ea"/>
                <a:cs typeface="+mn-cs"/>
              </a:rPr>
              <a:t>方法</a:t>
            </a:r>
            <a:endParaRPr lang="en-US" altLang="zh-CN" sz="2000" b="1" dirty="0" smtClean="0">
              <a:solidFill>
                <a:schemeClr val="tx1"/>
              </a:solidFill>
              <a:latin typeface="+mn-lt"/>
              <a:ea typeface="+mn-ea"/>
              <a:cs typeface="+mn-cs"/>
            </a:endParaRPr>
          </a:p>
          <a:p>
            <a:pPr>
              <a:buFontTx/>
              <a:buNone/>
            </a:pP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1</a:t>
            </a:r>
            <a:r>
              <a:rPr lang="zh-CN" altLang="zh-CN" sz="2000" b="1" dirty="0">
                <a:solidFill>
                  <a:schemeClr val="tx1"/>
                </a:solidFill>
                <a:latin typeface="+mn-lt"/>
                <a:ea typeface="+mn-ea"/>
                <a:cs typeface="+mn-cs"/>
              </a:rPr>
              <a:t>）成本导向定价</a:t>
            </a:r>
            <a:r>
              <a:rPr lang="zh-CN" altLang="zh-CN" sz="2000" b="1" dirty="0" smtClean="0">
                <a:solidFill>
                  <a:schemeClr val="tx1"/>
                </a:solidFill>
                <a:latin typeface="+mn-lt"/>
                <a:ea typeface="+mn-ea"/>
                <a:cs typeface="+mn-cs"/>
              </a:rPr>
              <a:t>法</a:t>
            </a:r>
            <a:endParaRPr lang="en-US" altLang="zh-CN" sz="2000" b="1" dirty="0" smtClean="0">
              <a:solidFill>
                <a:schemeClr val="tx1"/>
              </a:solidFill>
              <a:latin typeface="+mn-lt"/>
              <a:ea typeface="+mn-ea"/>
              <a:cs typeface="+mn-cs"/>
            </a:endParaRPr>
          </a:p>
          <a:p>
            <a:pPr>
              <a:buFontTx/>
              <a:buNone/>
            </a:pP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2</a:t>
            </a:r>
            <a:r>
              <a:rPr lang="zh-CN" altLang="zh-CN" sz="2000" b="1" dirty="0">
                <a:solidFill>
                  <a:schemeClr val="tx1"/>
                </a:solidFill>
                <a:latin typeface="+mn-lt"/>
                <a:ea typeface="+mn-ea"/>
                <a:cs typeface="+mn-cs"/>
              </a:rPr>
              <a:t>）需求导向定价</a:t>
            </a:r>
            <a:r>
              <a:rPr lang="zh-CN" altLang="zh-CN" sz="2000" b="1" dirty="0" smtClean="0">
                <a:solidFill>
                  <a:schemeClr val="tx1"/>
                </a:solidFill>
                <a:latin typeface="+mn-lt"/>
                <a:ea typeface="+mn-ea"/>
                <a:cs typeface="+mn-cs"/>
              </a:rPr>
              <a:t>法</a:t>
            </a:r>
            <a:endParaRPr lang="en-US" altLang="zh-CN" sz="2000" b="1" dirty="0" smtClean="0">
              <a:solidFill>
                <a:schemeClr val="tx1"/>
              </a:solidFill>
              <a:latin typeface="+mn-lt"/>
              <a:ea typeface="+mn-ea"/>
              <a:cs typeface="+mn-cs"/>
            </a:endParaRPr>
          </a:p>
          <a:p>
            <a:pPr>
              <a:buFontTx/>
              <a:buNone/>
            </a:pP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3</a:t>
            </a:r>
            <a:r>
              <a:rPr lang="zh-CN" altLang="zh-CN" sz="2000" b="1" dirty="0">
                <a:solidFill>
                  <a:schemeClr val="tx1"/>
                </a:solidFill>
                <a:latin typeface="+mn-lt"/>
                <a:ea typeface="+mn-ea"/>
                <a:cs typeface="+mn-cs"/>
              </a:rPr>
              <a:t>）竞争导向定价</a:t>
            </a:r>
            <a:r>
              <a:rPr lang="zh-CN" altLang="zh-CN" sz="2000" b="1" dirty="0" smtClean="0">
                <a:solidFill>
                  <a:schemeClr val="tx1"/>
                </a:solidFill>
                <a:latin typeface="+mn-lt"/>
                <a:ea typeface="+mn-ea"/>
                <a:cs typeface="+mn-cs"/>
              </a:rPr>
              <a:t>法</a:t>
            </a:r>
            <a:endParaRPr lang="en-US" altLang="zh-CN" sz="2000" b="1" dirty="0" smtClean="0">
              <a:solidFill>
                <a:schemeClr val="tx1"/>
              </a:solidFill>
              <a:latin typeface="+mn-lt"/>
              <a:ea typeface="+mn-ea"/>
              <a:cs typeface="+mn-cs"/>
            </a:endParaRPr>
          </a:p>
          <a:p>
            <a:pPr>
              <a:buFontTx/>
              <a:buNone/>
            </a:pPr>
            <a:r>
              <a:rPr lang="en-US" altLang="zh-CN" sz="2000" b="1" dirty="0">
                <a:solidFill>
                  <a:schemeClr val="tx1"/>
                </a:solidFill>
                <a:latin typeface="+mn-lt"/>
                <a:ea typeface="+mn-ea"/>
                <a:cs typeface="+mn-cs"/>
              </a:rPr>
              <a:t>4.</a:t>
            </a:r>
            <a:r>
              <a:rPr lang="zh-CN" altLang="zh-CN" sz="2000" b="1" dirty="0">
                <a:solidFill>
                  <a:schemeClr val="tx1"/>
                </a:solidFill>
                <a:latin typeface="+mn-lt"/>
                <a:ea typeface="+mn-ea"/>
                <a:cs typeface="+mn-cs"/>
              </a:rPr>
              <a:t>二手车销售定价的</a:t>
            </a:r>
            <a:r>
              <a:rPr lang="zh-CN" altLang="zh-CN" sz="2000" b="1" dirty="0" smtClean="0">
                <a:solidFill>
                  <a:schemeClr val="tx1"/>
                </a:solidFill>
                <a:latin typeface="+mn-lt"/>
                <a:ea typeface="+mn-ea"/>
                <a:cs typeface="+mn-cs"/>
              </a:rPr>
              <a:t>策略</a:t>
            </a:r>
            <a:endParaRPr lang="en-US" altLang="zh-CN" sz="2000" b="1" dirty="0" smtClean="0">
              <a:solidFill>
                <a:schemeClr val="tx1"/>
              </a:solidFill>
              <a:latin typeface="+mn-lt"/>
              <a:ea typeface="+mn-ea"/>
              <a:cs typeface="+mn-cs"/>
            </a:endParaRPr>
          </a:p>
          <a:p>
            <a:r>
              <a:rPr lang="zh-CN" altLang="zh-CN" sz="2000" b="1" dirty="0">
                <a:solidFill>
                  <a:schemeClr val="tx1"/>
                </a:solidFill>
                <a:latin typeface="+mn-lt"/>
                <a:ea typeface="+mn-ea"/>
                <a:cs typeface="+mn-cs"/>
              </a:rPr>
              <a:t>二手车销售定价策略分为阶段定价策略、心理定价策略和折扣定价策略等。</a:t>
            </a:r>
          </a:p>
          <a:p>
            <a:r>
              <a:rPr lang="en-US" altLang="zh-CN" sz="2000" b="1" dirty="0">
                <a:solidFill>
                  <a:schemeClr val="tx1"/>
                </a:solidFill>
                <a:latin typeface="+mn-lt"/>
                <a:ea typeface="+mn-ea"/>
                <a:cs typeface="+mn-cs"/>
              </a:rPr>
              <a:t>  </a:t>
            </a:r>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1</a:t>
            </a:r>
            <a:r>
              <a:rPr lang="zh-CN" altLang="zh-CN" sz="2000" b="1" dirty="0">
                <a:solidFill>
                  <a:schemeClr val="tx1"/>
                </a:solidFill>
                <a:latin typeface="+mn-lt"/>
                <a:ea typeface="+mn-ea"/>
                <a:cs typeface="+mn-cs"/>
              </a:rPr>
              <a:t>）阶段定价</a:t>
            </a:r>
            <a:r>
              <a:rPr lang="zh-CN" altLang="zh-CN" sz="2000" b="1" dirty="0" smtClean="0">
                <a:solidFill>
                  <a:schemeClr val="tx1"/>
                </a:solidFill>
                <a:latin typeface="+mn-lt"/>
                <a:ea typeface="+mn-ea"/>
                <a:cs typeface="+mn-cs"/>
              </a:rPr>
              <a:t>策略</a:t>
            </a:r>
            <a:endParaRPr lang="en-US" altLang="zh-CN" sz="2000" b="1" dirty="0" smtClean="0">
              <a:solidFill>
                <a:schemeClr val="tx1"/>
              </a:solidFill>
              <a:latin typeface="+mn-lt"/>
              <a:ea typeface="+mn-ea"/>
              <a:cs typeface="+mn-cs"/>
            </a:endParaRP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2</a:t>
            </a:r>
            <a:r>
              <a:rPr lang="zh-CN" altLang="zh-CN" sz="2000" b="1" dirty="0">
                <a:solidFill>
                  <a:schemeClr val="tx1"/>
                </a:solidFill>
                <a:latin typeface="+mn-lt"/>
                <a:ea typeface="+mn-ea"/>
                <a:cs typeface="+mn-cs"/>
              </a:rPr>
              <a:t>）心理定价策略</a:t>
            </a:r>
          </a:p>
          <a:p>
            <a:r>
              <a:rPr lang="zh-CN" altLang="zh-CN" sz="2000" b="1" dirty="0">
                <a:solidFill>
                  <a:schemeClr val="tx1"/>
                </a:solidFill>
                <a:latin typeface="+mn-lt"/>
                <a:ea typeface="+mn-ea"/>
                <a:cs typeface="+mn-cs"/>
              </a:rPr>
              <a:t>（</a:t>
            </a:r>
            <a:r>
              <a:rPr lang="en-US" altLang="zh-CN" sz="2000" b="1" dirty="0">
                <a:solidFill>
                  <a:schemeClr val="tx1"/>
                </a:solidFill>
                <a:latin typeface="+mn-lt"/>
                <a:ea typeface="+mn-ea"/>
                <a:cs typeface="+mn-cs"/>
              </a:rPr>
              <a:t>3</a:t>
            </a:r>
            <a:r>
              <a:rPr lang="zh-CN" altLang="zh-CN" sz="2000" b="1" dirty="0">
                <a:solidFill>
                  <a:schemeClr val="tx1"/>
                </a:solidFill>
                <a:latin typeface="+mn-lt"/>
                <a:ea typeface="+mn-ea"/>
                <a:cs typeface="+mn-cs"/>
              </a:rPr>
              <a:t>）折扣定价</a:t>
            </a:r>
            <a:r>
              <a:rPr lang="zh-CN" altLang="zh-CN" sz="2000" b="1" dirty="0" smtClean="0">
                <a:solidFill>
                  <a:schemeClr val="tx1"/>
                </a:solidFill>
                <a:latin typeface="+mn-lt"/>
                <a:ea typeface="+mn-ea"/>
                <a:cs typeface="+mn-cs"/>
              </a:rPr>
              <a:t>策略</a:t>
            </a:r>
            <a:endParaRPr lang="en-US" altLang="zh-CN" sz="2000" b="1" dirty="0" smtClean="0">
              <a:solidFill>
                <a:schemeClr val="tx1"/>
              </a:solidFill>
              <a:latin typeface="+mn-lt"/>
              <a:ea typeface="+mn-ea"/>
              <a:cs typeface="+mn-cs"/>
            </a:endParaRPr>
          </a:p>
          <a:p>
            <a:r>
              <a:rPr lang="en-US" altLang="zh-CN" sz="2000" b="1" dirty="0">
                <a:solidFill>
                  <a:schemeClr val="tx1"/>
                </a:solidFill>
                <a:latin typeface="+mn-lt"/>
                <a:ea typeface="+mn-ea"/>
                <a:cs typeface="+mn-cs"/>
              </a:rPr>
              <a:t>5.</a:t>
            </a:r>
            <a:r>
              <a:rPr lang="zh-CN" altLang="zh-CN" sz="2000" b="1" dirty="0">
                <a:solidFill>
                  <a:schemeClr val="tx1"/>
                </a:solidFill>
                <a:latin typeface="+mn-lt"/>
                <a:ea typeface="+mn-ea"/>
                <a:cs typeface="+mn-cs"/>
              </a:rPr>
              <a:t>二手车销售最终价格的确定</a:t>
            </a:r>
            <a:endParaRPr lang="zh-CN" altLang="en-US" sz="2000" b="1" dirty="0">
              <a:ea typeface="华文行楷" pitchFamily="2" charset="-122"/>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20688"/>
            <a:ext cx="8892480" cy="5078313"/>
          </a:xfrm>
          <a:prstGeom prst="rect">
            <a:avLst/>
          </a:prstGeom>
          <a:noFill/>
        </p:spPr>
        <p:txBody>
          <a:bodyPr wrap="square" rtlCol="0">
            <a:spAutoFit/>
          </a:bodyPr>
          <a:lstStyle/>
          <a:p>
            <a:r>
              <a:rPr lang="en-US" altLang="zh-CN" sz="1800" b="1" dirty="0">
                <a:latin typeface="+mn-ea"/>
                <a:ea typeface="+mn-ea"/>
              </a:rPr>
              <a:t>7.4.3</a:t>
            </a:r>
            <a:r>
              <a:rPr lang="zh-CN" altLang="zh-CN" sz="1800" b="1" dirty="0">
                <a:latin typeface="+mn-ea"/>
                <a:ea typeface="+mn-ea"/>
              </a:rPr>
              <a:t>二手车</a:t>
            </a:r>
            <a:r>
              <a:rPr lang="zh-CN" altLang="zh-CN" sz="1800" b="1" dirty="0" smtClean="0">
                <a:latin typeface="+mn-ea"/>
                <a:ea typeface="+mn-ea"/>
              </a:rPr>
              <a:t>置换</a:t>
            </a:r>
            <a:endParaRPr lang="en-US" altLang="zh-CN" sz="1800" b="1" dirty="0" smtClean="0">
              <a:latin typeface="+mn-ea"/>
              <a:ea typeface="+mn-ea"/>
            </a:endParaRPr>
          </a:p>
          <a:p>
            <a:r>
              <a:rPr lang="en-US" altLang="zh-CN" sz="1800" b="1" dirty="0" smtClean="0">
                <a:latin typeface="+mn-ea"/>
                <a:ea typeface="+mn-ea"/>
              </a:rPr>
              <a:t>1.</a:t>
            </a:r>
            <a:r>
              <a:rPr lang="zh-CN" altLang="zh-CN" sz="1800" b="1" dirty="0" smtClean="0">
                <a:latin typeface="+mn-ea"/>
                <a:ea typeface="+mn-ea"/>
              </a:rPr>
              <a:t>汽车置换的定义</a:t>
            </a:r>
          </a:p>
          <a:p>
            <a:r>
              <a:rPr lang="en-US" altLang="zh-CN" sz="1800" b="1" dirty="0" smtClean="0">
                <a:latin typeface="+mn-ea"/>
                <a:ea typeface="+mn-ea"/>
              </a:rPr>
              <a:t>   </a:t>
            </a:r>
            <a:r>
              <a:rPr lang="zh-CN" altLang="zh-CN" sz="1800" b="1" dirty="0" smtClean="0">
                <a:latin typeface="+mn-ea"/>
                <a:ea typeface="+mn-ea"/>
              </a:rPr>
              <a:t>从狭望上来说，汽车置换就是以旧换新业务。经销商通过二手车的收购与新车的对等销售获取利益。而广义的汽车置换概念则是指在以旧换新业务的基础上，还同时兼容二手车整新、跟踪服务及二手车在销售乃至折抵分期付款等项目的一系列业务组合，从而使之成为一种独立的营销方式。</a:t>
            </a:r>
            <a:r>
              <a:rPr lang="en-US" altLang="zh-CN" sz="1800" b="1" dirty="0" smtClean="0">
                <a:latin typeface="+mn-ea"/>
                <a:ea typeface="+mn-ea"/>
              </a:rPr>
              <a:t> </a:t>
            </a:r>
            <a:endParaRPr lang="zh-CN" altLang="zh-CN" sz="1800" b="1" dirty="0" smtClean="0">
              <a:latin typeface="+mn-ea"/>
              <a:ea typeface="+mn-ea"/>
            </a:endParaRPr>
          </a:p>
          <a:p>
            <a:r>
              <a:rPr lang="en-US" altLang="zh-CN" sz="1800" b="1" dirty="0" smtClean="0">
                <a:latin typeface="+mn-ea"/>
                <a:ea typeface="+mn-ea"/>
              </a:rPr>
              <a:t>  2.</a:t>
            </a:r>
            <a:r>
              <a:rPr lang="zh-CN" altLang="zh-CN" sz="1800" b="1" dirty="0" smtClean="0">
                <a:latin typeface="+mn-ea"/>
                <a:ea typeface="+mn-ea"/>
              </a:rPr>
              <a:t>国内汽车置换的模式</a:t>
            </a:r>
          </a:p>
          <a:p>
            <a:r>
              <a:rPr lang="en-US" altLang="zh-CN" sz="1800" b="1" dirty="0" smtClean="0">
                <a:latin typeface="+mn-ea"/>
                <a:ea typeface="+mn-ea"/>
              </a:rPr>
              <a:t>  (1)</a:t>
            </a:r>
            <a:r>
              <a:rPr lang="zh-CN" altLang="zh-CN" sz="1800" b="1" dirty="0" smtClean="0">
                <a:latin typeface="+mn-ea"/>
                <a:ea typeface="+mn-ea"/>
              </a:rPr>
              <a:t>我国汽车置换模式</a:t>
            </a:r>
          </a:p>
          <a:p>
            <a:r>
              <a:rPr lang="zh-CN" altLang="zh-CN" sz="1800" b="1" dirty="0" smtClean="0">
                <a:latin typeface="+mn-ea"/>
                <a:ea typeface="+mn-ea"/>
              </a:rPr>
              <a:t>从国内的交易情况来看，目前在我国进行的汽车置换有</a:t>
            </a:r>
            <a:r>
              <a:rPr lang="en-US" altLang="zh-CN" sz="1800" b="1" dirty="0" smtClean="0">
                <a:latin typeface="+mn-ea"/>
                <a:ea typeface="+mn-ea"/>
              </a:rPr>
              <a:t>3</a:t>
            </a:r>
            <a:r>
              <a:rPr lang="zh-CN" altLang="zh-CN" sz="1800" b="1" dirty="0" smtClean="0">
                <a:latin typeface="+mn-ea"/>
                <a:ea typeface="+mn-ea"/>
              </a:rPr>
              <a:t>种模式：</a:t>
            </a:r>
          </a:p>
          <a:p>
            <a:r>
              <a:rPr lang="en-US" altLang="zh-CN" sz="1800" b="1" dirty="0" smtClean="0">
                <a:latin typeface="+mn-ea"/>
                <a:ea typeface="+mn-ea"/>
              </a:rPr>
              <a:t>     </a:t>
            </a:r>
            <a:r>
              <a:rPr lang="zh-CN" altLang="zh-CN" sz="1800" b="1" dirty="0" smtClean="0">
                <a:latin typeface="+mn-ea"/>
                <a:ea typeface="+mn-ea"/>
              </a:rPr>
              <a:t>①用本厂旧车置换新车（即以旧换新）。</a:t>
            </a:r>
            <a:r>
              <a:rPr lang="en-US" altLang="zh-CN" sz="1800" b="1" dirty="0" smtClean="0">
                <a:latin typeface="+mn-ea"/>
                <a:ea typeface="+mn-ea"/>
              </a:rPr>
              <a:t> </a:t>
            </a:r>
            <a:endParaRPr lang="zh-CN"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②用本品牌旧车置换新车。</a:t>
            </a:r>
            <a:r>
              <a:rPr lang="en-US" altLang="zh-CN" sz="1800" b="1" dirty="0" smtClean="0">
                <a:latin typeface="+mn-ea"/>
                <a:ea typeface="+mn-ea"/>
              </a:rPr>
              <a:t> </a:t>
            </a:r>
          </a:p>
          <a:p>
            <a:r>
              <a:rPr lang="en-US" altLang="zh-CN" sz="1800" b="1" dirty="0" smtClean="0">
                <a:latin typeface="+mn-ea"/>
                <a:ea typeface="+mn-ea"/>
              </a:rPr>
              <a:t>     </a:t>
            </a:r>
            <a:r>
              <a:rPr lang="zh-CN" altLang="zh-CN" sz="1800" b="1" dirty="0" smtClean="0">
                <a:latin typeface="+mn-ea"/>
                <a:ea typeface="+mn-ea"/>
              </a:rPr>
              <a:t>③只要购买新车，置换的旧车不限品牌。</a:t>
            </a:r>
            <a:endParaRPr lang="en-US" altLang="zh-CN" sz="1800" b="1" dirty="0" smtClean="0">
              <a:latin typeface="+mn-ea"/>
              <a:ea typeface="+mn-ea"/>
            </a:endParaRPr>
          </a:p>
          <a:p>
            <a:r>
              <a:rPr lang="en-US" altLang="zh-CN" sz="1800" b="1" dirty="0" smtClean="0">
                <a:latin typeface="+mn-ea"/>
                <a:ea typeface="+mn-ea"/>
              </a:rPr>
              <a:t>  (2)</a:t>
            </a:r>
            <a:r>
              <a:rPr lang="zh-CN" altLang="zh-CN" sz="1800" b="1" dirty="0" smtClean="0">
                <a:latin typeface="+mn-ea"/>
                <a:ea typeface="+mn-ea"/>
              </a:rPr>
              <a:t>汽车置换授权经销商</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①打破车型限制。</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②让利置换，旧车增值。</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③“全程一对一”的置换服务。</a:t>
            </a:r>
            <a:endParaRPr lang="en-US" altLang="zh-CN" sz="1800" b="1" dirty="0" smtClean="0">
              <a:latin typeface="+mn-ea"/>
              <a:ea typeface="+mn-ea"/>
            </a:endParaRPr>
          </a:p>
          <a:p>
            <a:r>
              <a:rPr lang="en-US" altLang="zh-CN" sz="1800" b="1" dirty="0" smtClean="0">
                <a:latin typeface="+mn-ea"/>
                <a:ea typeface="+mn-ea"/>
              </a:rPr>
              <a:t>     </a:t>
            </a:r>
            <a:r>
              <a:rPr lang="zh-CN" altLang="zh-CN" sz="1800" b="1" dirty="0" smtClean="0">
                <a:latin typeface="+mn-ea"/>
                <a:ea typeface="+mn-ea"/>
              </a:rPr>
              <a:t>④完善的售后服务。</a:t>
            </a:r>
            <a:endParaRPr lang="en-US" altLang="zh-CN" sz="1800" b="1" dirty="0" smtClean="0">
              <a:latin typeface="+mn-ea"/>
              <a:ea typeface="+mn-ea"/>
            </a:endParaRPr>
          </a:p>
          <a:p>
            <a:endParaRPr lang="zh-CN" altLang="en-US" sz="1800" b="1" dirty="0">
              <a:latin typeface="+mn-ea"/>
              <a:ea typeface="+mn-ea"/>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179512" y="620688"/>
            <a:ext cx="8784976" cy="3705225"/>
          </a:xfrm>
          <a:noFill/>
          <a:ln>
            <a:miter lim="800000"/>
            <a:headEnd/>
            <a:tailEnd/>
          </a:ln>
        </p:spPr>
        <p:txBody>
          <a:bodyPr vert="horz" wrap="square" lIns="91440" tIns="45720" rIns="91440" bIns="45720" numCol="1" anchor="t" anchorCtr="0" compatLnSpc="1">
            <a:prstTxWarp prst="textNoShape">
              <a:avLst/>
            </a:prstTxWarp>
          </a:bodyPr>
          <a:lstStyle/>
          <a:p>
            <a:pPr>
              <a:buNone/>
            </a:pPr>
            <a:r>
              <a:rPr lang="en-US" altLang="zh-CN" sz="1800" b="1" dirty="0" smtClean="0"/>
              <a:t>4.</a:t>
            </a:r>
            <a:r>
              <a:rPr lang="zh-CN" altLang="zh-CN" sz="1800" b="1" dirty="0" smtClean="0"/>
              <a:t>汽车置换质量认证</a:t>
            </a:r>
          </a:p>
          <a:p>
            <a:r>
              <a:rPr lang="en-US" altLang="zh-CN" sz="1800" b="1" dirty="0" smtClean="0"/>
              <a:t>(1)</a:t>
            </a:r>
            <a:r>
              <a:rPr lang="zh-CN" altLang="zh-CN" sz="1800" b="1" dirty="0" smtClean="0"/>
              <a:t>认证的基本概念</a:t>
            </a:r>
          </a:p>
          <a:p>
            <a:r>
              <a:rPr lang="zh-CN" altLang="zh-CN" sz="1800" b="1" dirty="0" smtClean="0"/>
              <a:t>经汽车厂商授权的汽车经销商将收上来的该品牌二手车进行一系列检测、维修之后，使该车成为经品牌认证的车辆，可以给予一定的质量担保和品质保证，这一过程通就是二手车认证。</a:t>
            </a:r>
            <a:endParaRPr lang="en-US" altLang="zh-CN" sz="1800" b="1" dirty="0" smtClean="0"/>
          </a:p>
          <a:p>
            <a:r>
              <a:rPr lang="en-US" altLang="zh-CN" sz="1800" b="1" dirty="0" smtClean="0"/>
              <a:t>(2)</a:t>
            </a:r>
            <a:r>
              <a:rPr lang="zh-CN" altLang="zh-CN" sz="1800" b="1" dirty="0" smtClean="0"/>
              <a:t>我国的二手车认证</a:t>
            </a:r>
            <a:endParaRPr lang="en-US" altLang="zh-CN" sz="1800" b="1" dirty="0" smtClean="0"/>
          </a:p>
          <a:p>
            <a:pPr>
              <a:buNone/>
            </a:pPr>
            <a:r>
              <a:rPr lang="en-US" altLang="zh-CN" sz="1800" b="1" dirty="0" smtClean="0"/>
              <a:t>5.</a:t>
            </a:r>
            <a:r>
              <a:rPr lang="zh-CN" altLang="zh-CN" sz="1800" b="1" dirty="0" smtClean="0"/>
              <a:t>汽车置换的程序</a:t>
            </a:r>
          </a:p>
          <a:p>
            <a:r>
              <a:rPr lang="en-US" altLang="zh-CN" sz="1800" b="1" dirty="0" smtClean="0"/>
              <a:t>  </a:t>
            </a:r>
            <a:r>
              <a:rPr lang="zh-CN" altLang="zh-CN" sz="1800" b="1" dirty="0" smtClean="0"/>
              <a:t>汽车置换包括旧车出售和新车购买两个环节。</a:t>
            </a:r>
            <a:endParaRPr lang="en-US" altLang="zh-CN" sz="1800" b="1" dirty="0" smtClean="0"/>
          </a:p>
          <a:p>
            <a:pPr>
              <a:buNone/>
            </a:pPr>
            <a:endParaRPr lang="en-US" altLang="zh-CN" sz="1800" b="1" dirty="0" smtClean="0"/>
          </a:p>
          <a:p>
            <a:pPr>
              <a:buNone/>
            </a:pPr>
            <a:r>
              <a:rPr lang="en-US" altLang="zh-CN" sz="1800" b="1" dirty="0" smtClean="0"/>
              <a:t>7.4.4</a:t>
            </a:r>
            <a:r>
              <a:rPr lang="zh-CN" altLang="zh-CN" sz="1800" b="1" dirty="0" smtClean="0"/>
              <a:t>范例</a:t>
            </a:r>
          </a:p>
          <a:p>
            <a:r>
              <a:rPr lang="zh-CN" altLang="zh-CN" sz="1800" b="1" dirty="0" smtClean="0"/>
              <a:t>【例</a:t>
            </a:r>
            <a:r>
              <a:rPr lang="en-US" altLang="zh-CN" sz="1800" b="1" dirty="0" smtClean="0"/>
              <a:t>7-3</a:t>
            </a:r>
            <a:r>
              <a:rPr lang="zh-CN" altLang="zh-CN" sz="1800" b="1" dirty="0" smtClean="0"/>
              <a:t>】 某二手车经销公司</a:t>
            </a:r>
            <a:r>
              <a:rPr lang="en-US" altLang="zh-CN" sz="1800" b="1" dirty="0" smtClean="0"/>
              <a:t>2013</a:t>
            </a:r>
            <a:r>
              <a:rPr lang="zh-CN" altLang="zh-CN" sz="1800" b="1" dirty="0" smtClean="0"/>
              <a:t>年</a:t>
            </a:r>
            <a:r>
              <a:rPr lang="en-US" altLang="zh-CN" sz="1800" b="1" dirty="0" smtClean="0"/>
              <a:t>4</a:t>
            </a:r>
            <a:r>
              <a:rPr lang="zh-CN" altLang="zh-CN" sz="1800" b="1" dirty="0" smtClean="0"/>
              <a:t>月收购了一辆二手车，二手车的基本资料如下：品牌为一汽大众捷达</a:t>
            </a:r>
            <a:r>
              <a:rPr lang="en-US" altLang="zh-CN" sz="1800" b="1" dirty="0" smtClean="0"/>
              <a:t>CIF</a:t>
            </a:r>
            <a:r>
              <a:rPr lang="zh-CN" altLang="zh-CN" sz="1800" b="1" dirty="0" smtClean="0"/>
              <a:t>，号牌号码辽</a:t>
            </a:r>
            <a:r>
              <a:rPr lang="en-US" altLang="zh-CN" sz="1800" b="1" dirty="0" smtClean="0"/>
              <a:t>A55H3</a:t>
            </a:r>
            <a:r>
              <a:rPr lang="zh-CN" altLang="zh-CN" sz="1800" b="1" dirty="0" smtClean="0"/>
              <a:t>×，发动机号码</a:t>
            </a:r>
            <a:r>
              <a:rPr lang="en-US" altLang="zh-CN" sz="1800" b="1" dirty="0" smtClean="0"/>
              <a:t> EK5647</a:t>
            </a:r>
            <a:r>
              <a:rPr lang="zh-CN" altLang="zh-CN" sz="1800" b="1" dirty="0" smtClean="0"/>
              <a:t>…，车辆识别代号／车架号为</a:t>
            </a:r>
            <a:r>
              <a:rPr lang="en-US" altLang="zh-CN" sz="1800" b="1" dirty="0" smtClean="0"/>
              <a:t> LH</a:t>
            </a:r>
            <a:r>
              <a:rPr lang="zh-CN" altLang="zh-CN" sz="1800" b="1" dirty="0" smtClean="0"/>
              <a:t>×××，注册登记日期为</a:t>
            </a:r>
            <a:r>
              <a:rPr lang="en-US" altLang="zh-CN" sz="1800" b="1" dirty="0" smtClean="0"/>
              <a:t>2008</a:t>
            </a:r>
            <a:r>
              <a:rPr lang="zh-CN" altLang="zh-CN" sz="1800" b="1" dirty="0" smtClean="0"/>
              <a:t>年</a:t>
            </a:r>
            <a:r>
              <a:rPr lang="en-US" altLang="zh-CN" sz="1800" b="1" dirty="0" smtClean="0"/>
              <a:t>12</a:t>
            </a:r>
            <a:r>
              <a:rPr lang="zh-CN" altLang="zh-CN" sz="1800" b="1" dirty="0" smtClean="0"/>
              <a:t>月</a:t>
            </a:r>
            <a:r>
              <a:rPr lang="en-US" altLang="zh-CN" sz="1800" b="1" dirty="0" smtClean="0"/>
              <a:t>20</a:t>
            </a:r>
            <a:r>
              <a:rPr lang="zh-CN" altLang="zh-CN" sz="1800" b="1" dirty="0" smtClean="0"/>
              <a:t>日，年审检验合格至</a:t>
            </a:r>
            <a:r>
              <a:rPr lang="en-US" altLang="zh-CN" sz="1800" b="1" dirty="0" smtClean="0"/>
              <a:t>2013</a:t>
            </a:r>
            <a:r>
              <a:rPr lang="zh-CN" altLang="zh-CN" sz="1800" b="1" dirty="0" smtClean="0"/>
              <a:t>年</a:t>
            </a:r>
            <a:r>
              <a:rPr lang="en-US" altLang="zh-CN" sz="1800" b="1" dirty="0" smtClean="0"/>
              <a:t>4</a:t>
            </a:r>
            <a:r>
              <a:rPr lang="zh-CN" altLang="zh-CN" sz="1800" b="1" dirty="0" smtClean="0"/>
              <a:t>月，有车辆购置税完税证明，收购价格为</a:t>
            </a:r>
            <a:r>
              <a:rPr lang="en-US" altLang="zh-CN" sz="1800" b="1" dirty="0" smtClean="0"/>
              <a:t>4. 4</a:t>
            </a:r>
            <a:r>
              <a:rPr lang="zh-CN" altLang="zh-CN" sz="1800" b="1" dirty="0" smtClean="0"/>
              <a:t>万元，计划该车欲于</a:t>
            </a:r>
            <a:r>
              <a:rPr lang="en-US" altLang="zh-CN" sz="1800" b="1" dirty="0" smtClean="0"/>
              <a:t>2013</a:t>
            </a:r>
            <a:r>
              <a:rPr lang="zh-CN" altLang="zh-CN" sz="1800" b="1" dirty="0" smtClean="0"/>
              <a:t>年</a:t>
            </a:r>
            <a:r>
              <a:rPr lang="en-US" altLang="zh-CN" sz="1800" b="1" dirty="0" smtClean="0"/>
              <a:t>10</a:t>
            </a:r>
            <a:r>
              <a:rPr lang="zh-CN" altLang="zh-CN" sz="1800" b="1" dirty="0" smtClean="0"/>
              <a:t>月前销售出去。请给该二手车制订一合适的销售价格。</a:t>
            </a:r>
          </a:p>
          <a:p>
            <a:endParaRPr lang="zh-CN" altLang="en-US" sz="1800" b="1" dirty="0">
              <a:ea typeface="华文行楷" pitchFamily="2" charset="-122"/>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smtClean="0">
                <a:solidFill>
                  <a:srgbClr val="FF3300"/>
                </a:solidFill>
                <a:latin typeface="宋体" pitchFamily="2" charset="-122"/>
              </a:rPr>
              <a:t>第</a:t>
            </a:r>
            <a:r>
              <a:rPr lang="en-US" altLang="zh-CN" sz="2400" b="1" dirty="0" smtClean="0">
                <a:solidFill>
                  <a:srgbClr val="FF3300"/>
                </a:solidFill>
                <a:latin typeface="宋体" pitchFamily="2" charset="-122"/>
              </a:rPr>
              <a:t>8</a:t>
            </a:r>
            <a:r>
              <a:rPr lang="zh-CN" altLang="en-US" sz="2400" b="1" dirty="0" smtClean="0">
                <a:solidFill>
                  <a:srgbClr val="FF3300"/>
                </a:solidFill>
                <a:latin typeface="宋体" pitchFamily="2" charset="-122"/>
              </a:rPr>
              <a:t>章 </a:t>
            </a:r>
            <a:r>
              <a:rPr lang="zh-CN" altLang="en-US" sz="2400" b="1" dirty="0">
                <a:solidFill>
                  <a:srgbClr val="FF3300"/>
                </a:solidFill>
                <a:latin typeface="宋体" pitchFamily="2" charset="-122"/>
              </a:rPr>
              <a:t>汽车鉴定评估报告书</a:t>
            </a:r>
          </a:p>
        </p:txBody>
      </p:sp>
      <p:sp>
        <p:nvSpPr>
          <p:cNvPr id="160771" name="Rectangle 3"/>
          <p:cNvSpPr>
            <a:spLocks noGrp="1" noChangeArrowheads="1"/>
          </p:cNvSpPr>
          <p:nvPr>
            <p:ph type="body" idx="1"/>
          </p:nvPr>
        </p:nvSpPr>
        <p:spPr bwMode="auto">
          <a:xfrm>
            <a:off x="467544"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r>
              <a:rPr lang="zh-CN" altLang="en-US" sz="1800" b="1" dirty="0">
                <a:latin typeface="宋体" pitchFamily="2" charset="-122"/>
              </a:rPr>
              <a:t>                </a:t>
            </a:r>
            <a:r>
              <a:rPr lang="en-US" altLang="zh-CN" sz="1800" b="1" dirty="0" smtClean="0">
                <a:latin typeface="宋体" pitchFamily="2" charset="-122"/>
              </a:rPr>
              <a:t>8</a:t>
            </a:r>
            <a:r>
              <a:rPr lang="zh-CN" sz="1800" b="1" dirty="0" smtClean="0">
                <a:latin typeface="宋体" pitchFamily="2" charset="-122"/>
              </a:rPr>
              <a:t>.</a:t>
            </a:r>
            <a:r>
              <a:rPr lang="zh-CN" sz="1800" b="1" dirty="0">
                <a:latin typeface="宋体" pitchFamily="2" charset="-122"/>
              </a:rPr>
              <a:t>1资产评估报告的基本概念及基本制度</a:t>
            </a:r>
          </a:p>
          <a:p>
            <a:pPr>
              <a:lnSpc>
                <a:spcPct val="80000"/>
              </a:lnSpc>
              <a:buFontTx/>
              <a:buNone/>
            </a:pPr>
            <a:endParaRPr lang="zh-CN" sz="1800" b="1" dirty="0">
              <a:latin typeface="宋体" pitchFamily="2" charset="-122"/>
            </a:endParaRPr>
          </a:p>
          <a:p>
            <a:pPr>
              <a:lnSpc>
                <a:spcPct val="80000"/>
              </a:lnSpc>
              <a:buFontTx/>
              <a:buNone/>
            </a:pPr>
            <a:r>
              <a:rPr lang="en-US" altLang="zh-CN" sz="1800" b="1" dirty="0" smtClean="0">
                <a:latin typeface="宋体" pitchFamily="2" charset="-122"/>
              </a:rPr>
              <a:t>8</a:t>
            </a:r>
            <a:r>
              <a:rPr lang="zh-CN" sz="1800" b="1" dirty="0" smtClean="0">
                <a:latin typeface="宋体" pitchFamily="2" charset="-122"/>
              </a:rPr>
              <a:t>.</a:t>
            </a:r>
            <a:r>
              <a:rPr lang="zh-CN" sz="1800" b="1" dirty="0">
                <a:latin typeface="宋体" pitchFamily="2" charset="-122"/>
              </a:rPr>
              <a:t>1.1资产评估报告的基本概念</a:t>
            </a:r>
          </a:p>
          <a:p>
            <a:pPr>
              <a:lnSpc>
                <a:spcPct val="80000"/>
              </a:lnSpc>
              <a:buFontTx/>
              <a:buNone/>
            </a:pPr>
            <a:r>
              <a:rPr lang="zh-CN" sz="1800" b="1" dirty="0">
                <a:latin typeface="宋体" pitchFamily="2" charset="-122"/>
              </a:rPr>
              <a:t>	1.资产评估报告</a:t>
            </a:r>
          </a:p>
          <a:p>
            <a:pPr>
              <a:lnSpc>
                <a:spcPct val="80000"/>
              </a:lnSpc>
              <a:buFontTx/>
              <a:buNone/>
            </a:pPr>
            <a:r>
              <a:rPr lang="zh-CN" sz="1800" b="1" dirty="0">
                <a:latin typeface="宋体" pitchFamily="2" charset="-122"/>
              </a:rPr>
              <a:t>	资产评估报告，是指注册资产评估师遵循相关法律、法规和资产评估准则，在实施了必要的评估程序对特定评估对象的价值进行估算后，编制并由评估人员所在评估机构向委托方提交的反映其专业意见的书面文件。注册资产评估师应当根据评估业务的具体情况，提供能够满足委托方和其他评估报告使用者合理需求的评估报告，并在评估报告中提供必要的信息，使评估报告使用者能合理理解评估结论。 </a:t>
            </a:r>
          </a:p>
          <a:p>
            <a:pPr>
              <a:lnSpc>
                <a:spcPct val="80000"/>
              </a:lnSpc>
              <a:buFontTx/>
              <a:buNone/>
            </a:pPr>
            <a:r>
              <a:rPr lang="zh-CN" sz="1800" b="1" dirty="0">
                <a:latin typeface="宋体" pitchFamily="2" charset="-122"/>
              </a:rPr>
              <a:t>	2.资产评估报告书的作用</a:t>
            </a:r>
          </a:p>
          <a:p>
            <a:pPr>
              <a:lnSpc>
                <a:spcPct val="80000"/>
              </a:lnSpc>
              <a:buFontTx/>
              <a:buNone/>
            </a:pPr>
            <a:r>
              <a:rPr lang="zh-CN" sz="1800" b="1" dirty="0">
                <a:latin typeface="宋体" pitchFamily="2" charset="-122"/>
              </a:rPr>
              <a:t>	资产评估报告书有以下四方面的作用：</a:t>
            </a:r>
          </a:p>
          <a:p>
            <a:pPr>
              <a:lnSpc>
                <a:spcPct val="80000"/>
              </a:lnSpc>
              <a:buFontTx/>
              <a:buNone/>
            </a:pPr>
            <a:r>
              <a:rPr lang="zh-CN" sz="1800" b="1" dirty="0">
                <a:latin typeface="宋体" pitchFamily="2" charset="-122"/>
              </a:rPr>
              <a:t>	（1）它对委托评估的资产提供价值意见。 </a:t>
            </a:r>
          </a:p>
          <a:p>
            <a:pPr>
              <a:lnSpc>
                <a:spcPct val="80000"/>
              </a:lnSpc>
              <a:buFontTx/>
              <a:buNone/>
            </a:pPr>
            <a:r>
              <a:rPr lang="zh-CN" sz="1800" b="1" dirty="0">
                <a:latin typeface="宋体" pitchFamily="2" charset="-122"/>
              </a:rPr>
              <a:t>	（2）资产评估报告书是反映和体现资产评估工作情况，明确委托方、受托方及有关方面责任的依据。 </a:t>
            </a:r>
          </a:p>
          <a:p>
            <a:pPr>
              <a:lnSpc>
                <a:spcPct val="80000"/>
              </a:lnSpc>
              <a:buFontTx/>
              <a:buNone/>
            </a:pPr>
            <a:r>
              <a:rPr lang="zh-CN" sz="1800" b="1" dirty="0">
                <a:latin typeface="宋体" pitchFamily="2" charset="-122"/>
              </a:rPr>
              <a:t>	（3）对资产评估报告书进行审核是管理部门完善资产评估管理的重要手段。 </a:t>
            </a:r>
          </a:p>
          <a:p>
            <a:pPr>
              <a:lnSpc>
                <a:spcPct val="80000"/>
              </a:lnSpc>
              <a:buFontTx/>
              <a:buNone/>
            </a:pPr>
            <a:r>
              <a:rPr lang="zh-CN" sz="1800" b="1" dirty="0">
                <a:latin typeface="宋体" pitchFamily="2" charset="-122"/>
              </a:rPr>
              <a:t>	（4）资产评估报告书是建立评估档案、归集评估档案资料的重要信息来源。 </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1795" name="Rectangle 3"/>
          <p:cNvSpPr>
            <a:spLocks noGrp="1" noChangeArrowheads="1"/>
          </p:cNvSpPr>
          <p:nvPr>
            <p:ph type="body" idx="1"/>
          </p:nvPr>
        </p:nvSpPr>
        <p:spPr bwMode="auto">
          <a:xfrm>
            <a:off x="467544" y="98072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8.1.2</a:t>
            </a:r>
            <a:r>
              <a:rPr lang="zh-CN" altLang="en-US" sz="1800" b="1" dirty="0">
                <a:latin typeface="宋体" pitchFamily="2" charset="-122"/>
              </a:rPr>
              <a:t>资产评估报告的基本要素</a:t>
            </a:r>
          </a:p>
          <a:p>
            <a:pPr>
              <a:lnSpc>
                <a:spcPct val="80000"/>
              </a:lnSpc>
            </a:pPr>
            <a:r>
              <a:rPr lang="zh-CN" altLang="en-US" sz="1800" b="1" dirty="0">
                <a:latin typeface="宋体" pitchFamily="2" charset="-122"/>
              </a:rPr>
              <a:t>	资产评估报告一般应包括以下基本要素（以企业价值评估为例）：</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）评估报告类型。</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）委托方、资产占有方及其他评估报告使用者。</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）被评估企业基本情况及财务状况。</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）评估范围和评估对象基本情况。</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）评估目的。</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）价值类型和定义。</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）评估基准日。</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）评估假设和限制条件。</a:t>
            </a:r>
          </a:p>
          <a:p>
            <a:pPr>
              <a:lnSpc>
                <a:spcPct val="80000"/>
              </a:lnSpc>
            </a:pPr>
            <a:r>
              <a:rPr lang="zh-CN" altLang="en-US" sz="1800" b="1" dirty="0">
                <a:latin typeface="宋体" pitchFamily="2" charset="-122"/>
              </a:rPr>
              <a:t>	（</a:t>
            </a:r>
            <a:r>
              <a:rPr lang="en-US" altLang="zh-CN" sz="1800" b="1" dirty="0">
                <a:latin typeface="宋体" pitchFamily="2" charset="-122"/>
              </a:rPr>
              <a:t>9</a:t>
            </a:r>
            <a:r>
              <a:rPr lang="zh-CN" altLang="en-US" sz="1800" b="1" dirty="0">
                <a:latin typeface="宋体" pitchFamily="2" charset="-122"/>
              </a:rPr>
              <a:t>）评估依据。</a:t>
            </a:r>
          </a:p>
          <a:p>
            <a:pPr>
              <a:lnSpc>
                <a:spcPct val="80000"/>
              </a:lnSpc>
            </a:pPr>
            <a:r>
              <a:rPr lang="zh-CN" altLang="en-US" sz="1800" b="1" dirty="0">
                <a:latin typeface="宋体" pitchFamily="2" charset="-122"/>
              </a:rPr>
              <a:t>	（</a:t>
            </a:r>
            <a:r>
              <a:rPr lang="en-US" altLang="zh-CN" sz="1800" b="1" dirty="0">
                <a:latin typeface="宋体" pitchFamily="2" charset="-122"/>
              </a:rPr>
              <a:t>10</a:t>
            </a:r>
            <a:r>
              <a:rPr lang="zh-CN" altLang="en-US" sz="1800" b="1" dirty="0">
                <a:latin typeface="宋体" pitchFamily="2" charset="-122"/>
              </a:rPr>
              <a:t>）评估方法。</a:t>
            </a:r>
          </a:p>
          <a:p>
            <a:pPr>
              <a:lnSpc>
                <a:spcPct val="80000"/>
              </a:lnSpc>
            </a:pPr>
            <a:r>
              <a:rPr lang="zh-CN" altLang="en-US" sz="1800" b="1" dirty="0">
                <a:latin typeface="宋体" pitchFamily="2" charset="-122"/>
              </a:rPr>
              <a:t>	（</a:t>
            </a:r>
            <a:r>
              <a:rPr lang="en-US" altLang="zh-CN" sz="1800" b="1" dirty="0">
                <a:latin typeface="宋体" pitchFamily="2" charset="-122"/>
              </a:rPr>
              <a:t>11</a:t>
            </a:r>
            <a:r>
              <a:rPr lang="zh-CN" altLang="en-US" sz="1800" b="1" dirty="0">
                <a:latin typeface="宋体" pitchFamily="2" charset="-122"/>
              </a:rPr>
              <a:t>）评估程序实施过程和情况。</a:t>
            </a:r>
          </a:p>
          <a:p>
            <a:pPr>
              <a:lnSpc>
                <a:spcPct val="80000"/>
              </a:lnSpc>
            </a:pPr>
            <a:r>
              <a:rPr lang="zh-CN" altLang="en-US" sz="1800" b="1" dirty="0">
                <a:latin typeface="宋体" pitchFamily="2" charset="-122"/>
              </a:rPr>
              <a:t>	（</a:t>
            </a:r>
            <a:r>
              <a:rPr lang="en-US" altLang="zh-CN" sz="1800" b="1" dirty="0">
                <a:latin typeface="宋体" pitchFamily="2" charset="-122"/>
              </a:rPr>
              <a:t>12</a:t>
            </a:r>
            <a:r>
              <a:rPr lang="zh-CN" altLang="en-US" sz="1800" b="1" dirty="0">
                <a:latin typeface="宋体" pitchFamily="2" charset="-122"/>
              </a:rPr>
              <a:t>）评估结论。</a:t>
            </a:r>
          </a:p>
          <a:p>
            <a:pPr>
              <a:lnSpc>
                <a:spcPct val="80000"/>
              </a:lnSpc>
            </a:pPr>
            <a:r>
              <a:rPr lang="zh-CN" altLang="en-US" sz="1800" b="1" dirty="0">
                <a:latin typeface="宋体" pitchFamily="2" charset="-122"/>
              </a:rPr>
              <a:t>	（</a:t>
            </a:r>
            <a:r>
              <a:rPr lang="en-US" altLang="zh-CN" sz="1800" b="1" dirty="0">
                <a:latin typeface="宋体" pitchFamily="2" charset="-122"/>
              </a:rPr>
              <a:t>13</a:t>
            </a:r>
            <a:r>
              <a:rPr lang="zh-CN" altLang="en-US" sz="1800" b="1" dirty="0">
                <a:latin typeface="宋体" pitchFamily="2" charset="-122"/>
              </a:rPr>
              <a:t>）特别事项说明。</a:t>
            </a:r>
          </a:p>
          <a:p>
            <a:pPr>
              <a:lnSpc>
                <a:spcPct val="80000"/>
              </a:lnSpc>
            </a:pPr>
            <a:r>
              <a:rPr lang="zh-CN" altLang="en-US" sz="1800" b="1" dirty="0">
                <a:latin typeface="宋体" pitchFamily="2" charset="-122"/>
              </a:rPr>
              <a:t>	（</a:t>
            </a:r>
            <a:r>
              <a:rPr lang="en-US" altLang="zh-CN" sz="1800" b="1" dirty="0">
                <a:latin typeface="宋体" pitchFamily="2" charset="-122"/>
              </a:rPr>
              <a:t>14</a:t>
            </a:r>
            <a:r>
              <a:rPr lang="zh-CN" altLang="en-US" sz="1800" b="1" dirty="0">
                <a:latin typeface="宋体" pitchFamily="2" charset="-122"/>
              </a:rPr>
              <a:t>）评估报告日。</a:t>
            </a:r>
          </a:p>
          <a:p>
            <a:pPr>
              <a:lnSpc>
                <a:spcPct val="80000"/>
              </a:lnSpc>
            </a:pPr>
            <a:r>
              <a:rPr lang="zh-CN" altLang="en-US" sz="1800" b="1" dirty="0">
                <a:latin typeface="宋体" pitchFamily="2" charset="-122"/>
              </a:rPr>
              <a:t>	（</a:t>
            </a:r>
            <a:r>
              <a:rPr lang="en-US" altLang="zh-CN" sz="1800" b="1" dirty="0">
                <a:latin typeface="宋体" pitchFamily="2" charset="-122"/>
              </a:rPr>
              <a:t>15</a:t>
            </a:r>
            <a:r>
              <a:rPr lang="zh-CN" altLang="en-US" sz="1800" b="1" dirty="0">
                <a:latin typeface="宋体" pitchFamily="2" charset="-122"/>
              </a:rPr>
              <a:t>）评估机构和注册资产评估师签章。</a:t>
            </a:r>
          </a:p>
          <a:p>
            <a:pPr>
              <a:lnSpc>
                <a:spcPct val="80000"/>
              </a:lnSpc>
            </a:pPr>
            <a:r>
              <a:rPr lang="zh-CN" altLang="en-US" sz="1800" b="1" dirty="0">
                <a:latin typeface="宋体" pitchFamily="2" charset="-122"/>
              </a:rPr>
              <a:t>	（</a:t>
            </a:r>
            <a:r>
              <a:rPr lang="en-US" altLang="zh-CN" sz="1800" b="1" dirty="0">
                <a:latin typeface="宋体" pitchFamily="2" charset="-122"/>
              </a:rPr>
              <a:t>16</a:t>
            </a:r>
            <a:r>
              <a:rPr lang="zh-CN" altLang="en-US" sz="1800" b="1" dirty="0">
                <a:latin typeface="宋体" pitchFamily="2" charset="-122"/>
              </a:rPr>
              <a:t>）附件。</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2819" name="Rectangle 3"/>
          <p:cNvSpPr>
            <a:spLocks noGrp="1" noChangeArrowheads="1"/>
          </p:cNvSpPr>
          <p:nvPr>
            <p:ph type="body" idx="1"/>
          </p:nvPr>
        </p:nvSpPr>
        <p:spPr bwMode="auto">
          <a:xfrm>
            <a:off x="539552" y="83671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8.1.3</a:t>
            </a:r>
            <a:r>
              <a:rPr lang="zh-CN" altLang="en-US" sz="1800" b="1" dirty="0">
                <a:latin typeface="宋体" pitchFamily="2" charset="-122"/>
              </a:rPr>
              <a:t>国有资产评估报告的基本制度</a:t>
            </a:r>
          </a:p>
          <a:p>
            <a:pPr>
              <a:lnSpc>
                <a:spcPct val="80000"/>
              </a:lnSpc>
            </a:pPr>
            <a:r>
              <a:rPr lang="zh-CN" altLang="en-US" sz="1800" b="1" dirty="0">
                <a:latin typeface="宋体" pitchFamily="2" charset="-122"/>
              </a:rPr>
              <a:t>	资产评估报告基本制度是规定资产评估机构完成国有资产评估工作后由相关国有资产管理部门或代表单位对评估报告进行核准、备案的制度。</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资产评估报告基本制度的产生和发展</a:t>
            </a:r>
          </a:p>
          <a:p>
            <a:pPr>
              <a:lnSpc>
                <a:spcPct val="80000"/>
              </a:lnSpc>
            </a:pPr>
            <a:r>
              <a:rPr lang="zh-CN" altLang="en-US" sz="1800" b="1" dirty="0">
                <a:latin typeface="宋体" pitchFamily="2" charset="-122"/>
              </a:rPr>
              <a:t>	</a:t>
            </a:r>
            <a:r>
              <a:rPr lang="en-US" altLang="zh-CN" sz="1800" b="1" dirty="0">
                <a:latin typeface="宋体" pitchFamily="2" charset="-122"/>
              </a:rPr>
              <a:t>1991</a:t>
            </a:r>
            <a:r>
              <a:rPr lang="zh-CN" altLang="en-US" sz="1800" b="1" dirty="0">
                <a:latin typeface="宋体" pitchFamily="2" charset="-122"/>
              </a:rPr>
              <a:t>年国务院以</a:t>
            </a:r>
            <a:r>
              <a:rPr lang="en-US" altLang="zh-CN" sz="1800" b="1" dirty="0">
                <a:latin typeface="宋体" pitchFamily="2" charset="-122"/>
              </a:rPr>
              <a:t>91</a:t>
            </a:r>
            <a:r>
              <a:rPr lang="zh-CN" altLang="en-US" sz="1800" b="1" dirty="0">
                <a:latin typeface="宋体" pitchFamily="2" charset="-122"/>
              </a:rPr>
              <a:t>号令颁布</a:t>
            </a:r>
            <a:r>
              <a:rPr lang="en-US" altLang="zh-CN" sz="1800" b="1" dirty="0">
                <a:latin typeface="宋体" pitchFamily="2" charset="-122"/>
              </a:rPr>
              <a:t>《</a:t>
            </a:r>
            <a:r>
              <a:rPr lang="zh-CN" altLang="en-US" sz="1800" b="1" dirty="0">
                <a:latin typeface="宋体" pitchFamily="2" charset="-122"/>
              </a:rPr>
              <a:t>国有资产评估管理办法</a:t>
            </a:r>
            <a:r>
              <a:rPr lang="en-US" altLang="zh-CN" sz="1800" b="1" dirty="0">
                <a:latin typeface="宋体" pitchFamily="2" charset="-122"/>
              </a:rPr>
              <a:t>》</a:t>
            </a:r>
          </a:p>
          <a:p>
            <a:pPr>
              <a:lnSpc>
                <a:spcPct val="80000"/>
              </a:lnSpc>
            </a:pPr>
            <a:r>
              <a:rPr lang="en-US" altLang="zh-CN" sz="1800" b="1" dirty="0">
                <a:latin typeface="宋体" pitchFamily="2" charset="-122"/>
              </a:rPr>
              <a:t>	1993</a:t>
            </a:r>
            <a:r>
              <a:rPr lang="zh-CN" altLang="en-US" sz="1800" b="1" dirty="0">
                <a:latin typeface="宋体" pitchFamily="2" charset="-122"/>
              </a:rPr>
              <a:t>年原国有资产管理局制定和发布了</a:t>
            </a:r>
            <a:r>
              <a:rPr lang="en-US" altLang="zh-CN" sz="1800" b="1" dirty="0">
                <a:latin typeface="宋体" pitchFamily="2" charset="-122"/>
              </a:rPr>
              <a:t>《</a:t>
            </a:r>
            <a:r>
              <a:rPr lang="zh-CN" altLang="en-US" sz="1800" b="1" dirty="0">
                <a:latin typeface="宋体" pitchFamily="2" charset="-122"/>
              </a:rPr>
              <a:t>关于资产评估报告书的规范意见</a:t>
            </a:r>
            <a:r>
              <a:rPr lang="en-US" altLang="zh-CN" sz="1800" b="1" dirty="0">
                <a:latin typeface="宋体" pitchFamily="2" charset="-122"/>
              </a:rPr>
              <a:t>》 </a:t>
            </a:r>
          </a:p>
          <a:p>
            <a:pPr>
              <a:lnSpc>
                <a:spcPct val="80000"/>
              </a:lnSpc>
            </a:pPr>
            <a:r>
              <a:rPr lang="en-US" altLang="zh-CN" sz="1800" b="1" dirty="0">
                <a:latin typeface="宋体" pitchFamily="2" charset="-122"/>
              </a:rPr>
              <a:t>	1995</a:t>
            </a:r>
            <a:r>
              <a:rPr lang="zh-CN" altLang="en-US" sz="1800" b="1" dirty="0">
                <a:latin typeface="宋体" pitchFamily="2" charset="-122"/>
              </a:rPr>
              <a:t>年原国有资产管理局又制定和颁布了</a:t>
            </a:r>
            <a:r>
              <a:rPr lang="en-US" altLang="zh-CN" sz="1800" b="1" dirty="0">
                <a:latin typeface="宋体" pitchFamily="2" charset="-122"/>
              </a:rPr>
              <a:t>《</a:t>
            </a:r>
            <a:r>
              <a:rPr lang="zh-CN" altLang="en-US" sz="1800" b="1" dirty="0">
                <a:latin typeface="宋体" pitchFamily="2" charset="-122"/>
              </a:rPr>
              <a:t>关于资产评估立项、确认工作的若干规范意见</a:t>
            </a:r>
            <a:r>
              <a:rPr lang="en-US" altLang="zh-CN" sz="1800" b="1" dirty="0">
                <a:latin typeface="宋体" pitchFamily="2" charset="-122"/>
              </a:rPr>
              <a:t>》</a:t>
            </a:r>
          </a:p>
          <a:p>
            <a:pPr>
              <a:lnSpc>
                <a:spcPct val="80000"/>
              </a:lnSpc>
            </a:pPr>
            <a:r>
              <a:rPr lang="en-US" altLang="zh-CN" sz="1800" b="1" dirty="0">
                <a:latin typeface="宋体" pitchFamily="2" charset="-122"/>
              </a:rPr>
              <a:t>	1996</a:t>
            </a:r>
            <a:r>
              <a:rPr lang="zh-CN" altLang="en-US" sz="1800" b="1" dirty="0">
                <a:latin typeface="宋体" pitchFamily="2" charset="-122"/>
              </a:rPr>
              <a:t>年</a:t>
            </a:r>
            <a:r>
              <a:rPr lang="en-US" altLang="zh-CN" sz="1800" b="1" dirty="0">
                <a:latin typeface="宋体" pitchFamily="2" charset="-122"/>
              </a:rPr>
              <a:t>5</a:t>
            </a:r>
            <a:r>
              <a:rPr lang="zh-CN" altLang="en-US" sz="1800" b="1" dirty="0">
                <a:latin typeface="宋体" pitchFamily="2" charset="-122"/>
              </a:rPr>
              <a:t>月</a:t>
            </a:r>
            <a:r>
              <a:rPr lang="en-US" altLang="zh-CN" sz="1800" b="1" dirty="0">
                <a:latin typeface="宋体" pitchFamily="2" charset="-122"/>
              </a:rPr>
              <a:t>7</a:t>
            </a:r>
            <a:r>
              <a:rPr lang="zh-CN" altLang="en-US" sz="1800" b="1" dirty="0">
                <a:latin typeface="宋体" pitchFamily="2" charset="-122"/>
              </a:rPr>
              <a:t>日，国资办发</a:t>
            </a:r>
            <a:r>
              <a:rPr lang="en-US" altLang="zh-CN" sz="1800" b="1" dirty="0">
                <a:latin typeface="宋体" pitchFamily="2" charset="-122"/>
              </a:rPr>
              <a:t>[1996]23</a:t>
            </a:r>
            <a:r>
              <a:rPr lang="zh-CN" altLang="en-US" sz="1800" b="1" dirty="0">
                <a:latin typeface="宋体" pitchFamily="2" charset="-122"/>
              </a:rPr>
              <a:t>号文件转发了中国资产评估协会制定的</a:t>
            </a:r>
            <a:r>
              <a:rPr lang="en-US" altLang="zh-CN" sz="1800" b="1" dirty="0">
                <a:latin typeface="宋体" pitchFamily="2" charset="-122"/>
              </a:rPr>
              <a:t>《</a:t>
            </a:r>
            <a:r>
              <a:rPr lang="zh-CN" altLang="en-US" sz="1800" b="1" dirty="0">
                <a:latin typeface="宋体" pitchFamily="2" charset="-122"/>
              </a:rPr>
              <a:t>资产评估操作规范意见（试行）</a:t>
            </a:r>
            <a:r>
              <a:rPr lang="en-US" altLang="zh-CN" sz="1800" b="1" dirty="0">
                <a:latin typeface="宋体" pitchFamily="2" charset="-122"/>
              </a:rPr>
              <a:t>》</a:t>
            </a:r>
          </a:p>
          <a:p>
            <a:pPr>
              <a:lnSpc>
                <a:spcPct val="80000"/>
              </a:lnSpc>
            </a:pPr>
            <a:r>
              <a:rPr lang="en-US" altLang="zh-CN" sz="1800" b="1" dirty="0">
                <a:latin typeface="宋体" pitchFamily="2" charset="-122"/>
              </a:rPr>
              <a:t>	1999</a:t>
            </a:r>
            <a:r>
              <a:rPr lang="zh-CN" altLang="en-US" sz="1800" b="1" dirty="0">
                <a:latin typeface="宋体" pitchFamily="2" charset="-122"/>
              </a:rPr>
              <a:t>年财政部财评字</a:t>
            </a:r>
            <a:r>
              <a:rPr lang="en-US" altLang="zh-CN" sz="1800" b="1" dirty="0">
                <a:latin typeface="宋体" pitchFamily="2" charset="-122"/>
              </a:rPr>
              <a:t>[1999]91</a:t>
            </a:r>
            <a:r>
              <a:rPr lang="zh-CN" altLang="en-US" sz="1800" b="1" dirty="0">
                <a:latin typeface="宋体" pitchFamily="2" charset="-122"/>
              </a:rPr>
              <a:t>号文件颁布</a:t>
            </a:r>
            <a:r>
              <a:rPr lang="en-US" altLang="zh-CN" sz="1800" b="1" dirty="0">
                <a:latin typeface="宋体" pitchFamily="2" charset="-122"/>
              </a:rPr>
              <a:t>《</a:t>
            </a:r>
            <a:r>
              <a:rPr lang="zh-CN" altLang="en-US" sz="1800" b="1" dirty="0">
                <a:latin typeface="宋体" pitchFamily="2" charset="-122"/>
              </a:rPr>
              <a:t>关于印发资产评估报告基本内容与格式的暂行规定</a:t>
            </a:r>
            <a:r>
              <a:rPr lang="en-US" altLang="zh-CN" sz="1800" b="1" dirty="0">
                <a:latin typeface="宋体" pitchFamily="2" charset="-122"/>
              </a:rPr>
              <a:t>》</a:t>
            </a:r>
          </a:p>
          <a:p>
            <a:pPr>
              <a:lnSpc>
                <a:spcPct val="80000"/>
              </a:lnSpc>
            </a:pPr>
            <a:r>
              <a:rPr lang="en-US" altLang="zh-CN" sz="1800" b="1" dirty="0">
                <a:latin typeface="宋体" pitchFamily="2" charset="-122"/>
              </a:rPr>
              <a:t>	2000</a:t>
            </a:r>
            <a:r>
              <a:rPr lang="zh-CN" altLang="en-US" sz="1800" b="1" dirty="0">
                <a:latin typeface="宋体" pitchFamily="2" charset="-122"/>
              </a:rPr>
              <a:t>年财政部财企</a:t>
            </a:r>
            <a:r>
              <a:rPr lang="en-US" altLang="zh-CN" sz="1800" b="1" dirty="0">
                <a:latin typeface="宋体" pitchFamily="2" charset="-122"/>
              </a:rPr>
              <a:t>[2000]256</a:t>
            </a:r>
            <a:r>
              <a:rPr lang="zh-CN" altLang="en-US" sz="1800" b="1" dirty="0">
                <a:latin typeface="宋体" pitchFamily="2" charset="-122"/>
              </a:rPr>
              <a:t>号文件提出了</a:t>
            </a:r>
            <a:r>
              <a:rPr lang="en-US" altLang="zh-CN" sz="1800" b="1" dirty="0">
                <a:latin typeface="宋体" pitchFamily="2" charset="-122"/>
              </a:rPr>
              <a:t>《</a:t>
            </a:r>
            <a:r>
              <a:rPr lang="zh-CN" altLang="en-US" sz="1800" b="1" dirty="0">
                <a:latin typeface="宋体" pitchFamily="2" charset="-122"/>
              </a:rPr>
              <a:t>关于调整涉及股份有限公司资产评估项目管理权的通知</a:t>
            </a:r>
            <a:r>
              <a:rPr lang="en-US" altLang="zh-CN" sz="1800" b="1" dirty="0">
                <a:latin typeface="宋体" pitchFamily="2" charset="-122"/>
              </a:rPr>
              <a:t>》</a:t>
            </a:r>
          </a:p>
          <a:p>
            <a:pPr>
              <a:lnSpc>
                <a:spcPct val="80000"/>
              </a:lnSpc>
            </a:pPr>
            <a:r>
              <a:rPr lang="en-US" altLang="zh-CN" sz="1800" b="1" dirty="0">
                <a:latin typeface="宋体" pitchFamily="2" charset="-122"/>
              </a:rPr>
              <a:t>	2001</a:t>
            </a:r>
            <a:r>
              <a:rPr lang="zh-CN" altLang="en-US" sz="1800" b="1" dirty="0">
                <a:latin typeface="宋体" pitchFamily="2" charset="-122"/>
              </a:rPr>
              <a:t>年</a:t>
            </a:r>
            <a:r>
              <a:rPr lang="en-US" altLang="zh-CN" sz="1800" b="1" dirty="0">
                <a:latin typeface="宋体" pitchFamily="2" charset="-122"/>
              </a:rPr>
              <a:t>12</a:t>
            </a:r>
            <a:r>
              <a:rPr lang="zh-CN" altLang="en-US" sz="1800" b="1" dirty="0">
                <a:latin typeface="宋体" pitchFamily="2" charset="-122"/>
              </a:rPr>
              <a:t>月</a:t>
            </a:r>
            <a:r>
              <a:rPr lang="en-US" altLang="zh-CN" sz="1800" b="1" dirty="0">
                <a:latin typeface="宋体" pitchFamily="2" charset="-122"/>
              </a:rPr>
              <a:t>31</a:t>
            </a:r>
            <a:r>
              <a:rPr lang="zh-CN" altLang="en-US" sz="1800" b="1" dirty="0">
                <a:latin typeface="宋体" pitchFamily="2" charset="-122"/>
              </a:rPr>
              <a:t>日国务院办公厅以国办发</a:t>
            </a:r>
            <a:r>
              <a:rPr lang="en-US" altLang="zh-CN" sz="1800" b="1" dirty="0">
                <a:latin typeface="宋体" pitchFamily="2" charset="-122"/>
              </a:rPr>
              <a:t>[2001]102</a:t>
            </a:r>
            <a:r>
              <a:rPr lang="zh-CN" altLang="en-US" sz="1800" b="1" dirty="0">
                <a:latin typeface="宋体" pitchFamily="2" charset="-122"/>
              </a:rPr>
              <a:t>号</a:t>
            </a:r>
            <a:r>
              <a:rPr lang="en-US" altLang="zh-CN" sz="1800" b="1" dirty="0">
                <a:latin typeface="宋体" pitchFamily="2" charset="-122"/>
              </a:rPr>
              <a:t>《</a:t>
            </a:r>
            <a:r>
              <a:rPr lang="zh-CN" altLang="en-US" sz="1800" b="1" dirty="0">
                <a:latin typeface="宋体" pitchFamily="2" charset="-122"/>
              </a:rPr>
              <a:t>国务院办公厅转发财政部关于改革国有资产评估行政管理方式  加强资产评估监督管理工作意见的通知</a:t>
            </a:r>
            <a:r>
              <a:rPr lang="en-US" altLang="zh-CN" sz="1800" b="1" dirty="0">
                <a:latin typeface="宋体" pitchFamily="2" charset="-122"/>
              </a:rPr>
              <a:t>》 </a:t>
            </a:r>
          </a:p>
          <a:p>
            <a:pPr>
              <a:lnSpc>
                <a:spcPct val="80000"/>
              </a:lnSpc>
            </a:pPr>
            <a:r>
              <a:rPr lang="en-US" altLang="zh-CN" sz="1800" b="1" dirty="0">
                <a:latin typeface="宋体" pitchFamily="2" charset="-122"/>
              </a:rPr>
              <a:t>2.</a:t>
            </a:r>
            <a:r>
              <a:rPr lang="zh-CN" altLang="en-US" sz="1800" b="1" dirty="0">
                <a:latin typeface="宋体" pitchFamily="2" charset="-122"/>
              </a:rPr>
              <a:t>资产评估报告书的基本内容</a:t>
            </a:r>
          </a:p>
          <a:p>
            <a:pPr>
              <a:lnSpc>
                <a:spcPct val="80000"/>
              </a:lnSpc>
            </a:pPr>
            <a:r>
              <a:rPr lang="zh-CN" altLang="en-US" sz="1800" b="1" dirty="0">
                <a:latin typeface="宋体" pitchFamily="2" charset="-122"/>
              </a:rPr>
              <a:t>	资产评估报告书正文及相关附件的基本内容主要有：</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）资产评估报告书封面基本内容。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）资产评估报告书摘要的基本内容。 </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3843" name="Rectangle 3"/>
          <p:cNvSpPr>
            <a:spLocks noGrp="1" noChangeArrowheads="1"/>
          </p:cNvSpPr>
          <p:nvPr>
            <p:ph type="body" idx="1"/>
          </p:nvPr>
        </p:nvSpPr>
        <p:spPr bwMode="auto">
          <a:xfrm>
            <a:off x="395536" y="90872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r>
              <a:rPr lang="zh-CN" altLang="en-US" sz="1600" dirty="0">
                <a:latin typeface="宋体" pitchFamily="2" charset="-122"/>
              </a:rPr>
              <a:t>	</a:t>
            </a:r>
            <a:r>
              <a:rPr lang="zh-CN" altLang="en-US" sz="1800" b="1" dirty="0">
                <a:latin typeface="宋体" pitchFamily="2" charset="-122"/>
              </a:rPr>
              <a:t>（</a:t>
            </a:r>
            <a:r>
              <a:rPr lang="en-US" altLang="zh-CN" sz="1800" b="1" dirty="0">
                <a:latin typeface="宋体" pitchFamily="2" charset="-122"/>
              </a:rPr>
              <a:t>3</a:t>
            </a:r>
            <a:r>
              <a:rPr lang="zh-CN" altLang="en-US" sz="1800" b="1" dirty="0">
                <a:latin typeface="宋体" pitchFamily="2" charset="-122"/>
              </a:rPr>
              <a:t>）资产评估报告书正文的基本内容。</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）首部。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）绪言。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）委托方与资产占有方简介。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）评估目的。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）评估范围和对象。 </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）评估基准日。 </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）评估原则。 </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）评估依据。 </a:t>
            </a:r>
          </a:p>
          <a:p>
            <a:pPr>
              <a:lnSpc>
                <a:spcPct val="80000"/>
              </a:lnSpc>
            </a:pPr>
            <a:r>
              <a:rPr lang="zh-CN" altLang="en-US" sz="1800" b="1" dirty="0">
                <a:latin typeface="宋体" pitchFamily="2" charset="-122"/>
              </a:rPr>
              <a:t>	</a:t>
            </a:r>
            <a:r>
              <a:rPr lang="en-US" altLang="zh-CN" sz="1800" b="1" dirty="0">
                <a:latin typeface="宋体" pitchFamily="2" charset="-122"/>
              </a:rPr>
              <a:t>9</a:t>
            </a:r>
            <a:r>
              <a:rPr lang="zh-CN" altLang="en-US" sz="1800" b="1" dirty="0">
                <a:latin typeface="宋体" pitchFamily="2" charset="-122"/>
              </a:rPr>
              <a:t>）评估方法。 </a:t>
            </a:r>
          </a:p>
          <a:p>
            <a:pPr>
              <a:lnSpc>
                <a:spcPct val="80000"/>
              </a:lnSpc>
            </a:pPr>
            <a:r>
              <a:rPr lang="zh-CN" altLang="en-US" sz="1800" b="1" dirty="0">
                <a:latin typeface="宋体" pitchFamily="2" charset="-122"/>
              </a:rPr>
              <a:t>	</a:t>
            </a:r>
            <a:r>
              <a:rPr lang="en-US" altLang="zh-CN" sz="1800" b="1" dirty="0">
                <a:latin typeface="宋体" pitchFamily="2" charset="-122"/>
              </a:rPr>
              <a:t>10</a:t>
            </a:r>
            <a:r>
              <a:rPr lang="zh-CN" altLang="en-US" sz="1800" b="1" dirty="0">
                <a:latin typeface="宋体" pitchFamily="2" charset="-122"/>
              </a:rPr>
              <a:t>）评估过程。 </a:t>
            </a:r>
          </a:p>
          <a:p>
            <a:pPr>
              <a:lnSpc>
                <a:spcPct val="80000"/>
              </a:lnSpc>
            </a:pPr>
            <a:r>
              <a:rPr lang="zh-CN" altLang="en-US" sz="1800" b="1" dirty="0">
                <a:latin typeface="宋体" pitchFamily="2" charset="-122"/>
              </a:rPr>
              <a:t>	</a:t>
            </a:r>
            <a:r>
              <a:rPr lang="en-US" altLang="zh-CN" sz="1800" b="1" dirty="0">
                <a:latin typeface="宋体" pitchFamily="2" charset="-122"/>
              </a:rPr>
              <a:t>11</a:t>
            </a:r>
            <a:r>
              <a:rPr lang="zh-CN" altLang="en-US" sz="1800" b="1" dirty="0">
                <a:latin typeface="宋体" pitchFamily="2" charset="-122"/>
              </a:rPr>
              <a:t>）评估结论。 </a:t>
            </a:r>
          </a:p>
          <a:p>
            <a:pPr>
              <a:lnSpc>
                <a:spcPct val="80000"/>
              </a:lnSpc>
            </a:pPr>
            <a:r>
              <a:rPr lang="zh-CN" altLang="en-US" sz="1800" b="1" dirty="0">
                <a:latin typeface="宋体" pitchFamily="2" charset="-122"/>
              </a:rPr>
              <a:t>	</a:t>
            </a:r>
            <a:r>
              <a:rPr lang="en-US" altLang="zh-CN" sz="1800" b="1" dirty="0">
                <a:latin typeface="宋体" pitchFamily="2" charset="-122"/>
              </a:rPr>
              <a:t>12</a:t>
            </a:r>
            <a:r>
              <a:rPr lang="zh-CN" altLang="en-US" sz="1800" b="1" dirty="0">
                <a:latin typeface="宋体" pitchFamily="2" charset="-122"/>
              </a:rPr>
              <a:t>）特设事项说明。 </a:t>
            </a:r>
          </a:p>
          <a:p>
            <a:pPr>
              <a:lnSpc>
                <a:spcPct val="80000"/>
              </a:lnSpc>
            </a:pPr>
            <a:r>
              <a:rPr lang="zh-CN" altLang="en-US" sz="1800" b="1" dirty="0">
                <a:latin typeface="宋体" pitchFamily="2" charset="-122"/>
              </a:rPr>
              <a:t>	</a:t>
            </a:r>
            <a:r>
              <a:rPr lang="en-US" altLang="zh-CN" sz="1800" b="1" dirty="0">
                <a:latin typeface="宋体" pitchFamily="2" charset="-122"/>
              </a:rPr>
              <a:t>13</a:t>
            </a:r>
            <a:r>
              <a:rPr lang="zh-CN" altLang="en-US" sz="1800" b="1" dirty="0">
                <a:latin typeface="宋体" pitchFamily="2" charset="-122"/>
              </a:rPr>
              <a:t>）评估基准日期后重大事项。 </a:t>
            </a:r>
          </a:p>
          <a:p>
            <a:pPr>
              <a:lnSpc>
                <a:spcPct val="80000"/>
              </a:lnSpc>
            </a:pPr>
            <a:r>
              <a:rPr lang="zh-CN" altLang="en-US" sz="1800" b="1" dirty="0">
                <a:latin typeface="宋体" pitchFamily="2" charset="-122"/>
              </a:rPr>
              <a:t>	</a:t>
            </a:r>
            <a:r>
              <a:rPr lang="en-US" altLang="zh-CN" sz="1800" b="1" dirty="0">
                <a:latin typeface="宋体" pitchFamily="2" charset="-122"/>
              </a:rPr>
              <a:t>14</a:t>
            </a:r>
            <a:r>
              <a:rPr lang="zh-CN" altLang="en-US" sz="1800" b="1" dirty="0">
                <a:latin typeface="宋体" pitchFamily="2" charset="-122"/>
              </a:rPr>
              <a:t>）评估报告法律效力、使用范围和有效期。 </a:t>
            </a:r>
          </a:p>
          <a:p>
            <a:pPr>
              <a:lnSpc>
                <a:spcPct val="80000"/>
              </a:lnSpc>
            </a:pPr>
            <a:r>
              <a:rPr lang="zh-CN" altLang="en-US" sz="1800" b="1" dirty="0">
                <a:latin typeface="宋体" pitchFamily="2" charset="-122"/>
              </a:rPr>
              <a:t>	</a:t>
            </a:r>
            <a:r>
              <a:rPr lang="en-US" altLang="zh-CN" sz="1800" b="1" dirty="0">
                <a:latin typeface="宋体" pitchFamily="2" charset="-122"/>
              </a:rPr>
              <a:t>15</a:t>
            </a:r>
            <a:r>
              <a:rPr lang="zh-CN" altLang="en-US" sz="1800" b="1" dirty="0">
                <a:latin typeface="宋体" pitchFamily="2" charset="-122"/>
              </a:rPr>
              <a:t>）评估报告提出日期。 </a:t>
            </a:r>
          </a:p>
          <a:p>
            <a:pPr>
              <a:lnSpc>
                <a:spcPct val="80000"/>
              </a:lnSpc>
            </a:pPr>
            <a:r>
              <a:rPr lang="zh-CN" altLang="en-US" sz="1800" b="1" dirty="0">
                <a:latin typeface="宋体" pitchFamily="2" charset="-122"/>
              </a:rPr>
              <a:t>	</a:t>
            </a:r>
            <a:r>
              <a:rPr lang="en-US" altLang="zh-CN" sz="1800" b="1" dirty="0">
                <a:latin typeface="宋体" pitchFamily="2" charset="-122"/>
              </a:rPr>
              <a:t>16</a:t>
            </a:r>
            <a:r>
              <a:rPr lang="zh-CN" altLang="en-US" sz="1800" b="1" dirty="0">
                <a:latin typeface="宋体" pitchFamily="2" charset="-122"/>
              </a:rPr>
              <a:t>）尾部。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a:solidFill>
                  <a:srgbClr val="FF3300"/>
                </a:solidFill>
                <a:latin typeface="宋体" pitchFamily="2" charset="-122"/>
              </a:rPr>
              <a:t>第</a:t>
            </a:r>
            <a:r>
              <a:rPr lang="en-US" altLang="zh-CN" sz="2400" b="1" dirty="0">
                <a:solidFill>
                  <a:srgbClr val="FF3300"/>
                </a:solidFill>
                <a:latin typeface="宋体" pitchFamily="2" charset="-122"/>
              </a:rPr>
              <a:t>1</a:t>
            </a:r>
            <a:r>
              <a:rPr lang="zh-CN" altLang="en-US" sz="2400" b="1" dirty="0">
                <a:solidFill>
                  <a:srgbClr val="FF3300"/>
                </a:solidFill>
                <a:latin typeface="宋体" pitchFamily="2" charset="-122"/>
              </a:rPr>
              <a:t>章 汽车基础知识</a:t>
            </a:r>
          </a:p>
        </p:txBody>
      </p:sp>
      <p:sp>
        <p:nvSpPr>
          <p:cNvPr id="4099" name="Rectangle 3"/>
          <p:cNvSpPr>
            <a:spLocks noGrp="1" noChangeArrowheads="1"/>
          </p:cNvSpPr>
          <p:nvPr>
            <p:ph type="body" idx="1"/>
          </p:nvPr>
        </p:nvSpPr>
        <p:spPr bwMode="auto">
          <a:xfrm>
            <a:off x="457200" y="1412776"/>
            <a:ext cx="8229600" cy="4826099"/>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800" b="1" dirty="0">
                <a:latin typeface="宋体" pitchFamily="2" charset="-122"/>
              </a:rPr>
              <a:t>                 </a:t>
            </a:r>
            <a:r>
              <a:rPr lang="zh-CN" sz="1800" b="1" dirty="0">
                <a:latin typeface="宋体" pitchFamily="2" charset="-122"/>
              </a:rPr>
              <a:t>1.1 汽车分类及汽车型号编制规则</a:t>
            </a:r>
          </a:p>
          <a:p>
            <a:r>
              <a:rPr lang="zh-CN" sz="1800" b="1" dirty="0">
                <a:latin typeface="宋体" pitchFamily="2" charset="-122"/>
              </a:rPr>
              <a:t>1.1.1汽车分类 </a:t>
            </a:r>
          </a:p>
          <a:p>
            <a:r>
              <a:rPr lang="en-US" altLang="zh-CN" sz="1800" b="1" dirty="0" smtClean="0">
                <a:latin typeface="宋体" pitchFamily="2" charset="-122"/>
              </a:rPr>
              <a:t>  1</a:t>
            </a:r>
            <a:r>
              <a:rPr lang="zh-CN" sz="1800" b="1" dirty="0" smtClean="0">
                <a:latin typeface="宋体" pitchFamily="2" charset="-122"/>
              </a:rPr>
              <a:t>.</a:t>
            </a:r>
            <a:r>
              <a:rPr lang="zh-CN" sz="1800" b="1" dirty="0">
                <a:latin typeface="宋体" pitchFamily="2" charset="-122"/>
              </a:rPr>
              <a:t>按汽车的用途分类</a:t>
            </a:r>
          </a:p>
          <a:p>
            <a:r>
              <a:rPr lang="en-US" altLang="zh-CN" sz="1800" b="1" dirty="0" smtClean="0">
                <a:latin typeface="宋体" pitchFamily="2" charset="-122"/>
              </a:rPr>
              <a:t>  </a:t>
            </a:r>
            <a:r>
              <a:rPr lang="zh-CN" sz="1800" b="1" dirty="0" smtClean="0">
                <a:latin typeface="宋体" pitchFamily="2" charset="-122"/>
              </a:rPr>
              <a:t>（</a:t>
            </a:r>
            <a:r>
              <a:rPr lang="zh-CN" sz="1800" b="1" dirty="0">
                <a:latin typeface="宋体" pitchFamily="2" charset="-122"/>
              </a:rPr>
              <a:t>1）乘用车(passenger car)</a:t>
            </a:r>
          </a:p>
          <a:p>
            <a:r>
              <a:rPr lang="en-US" altLang="zh-CN" sz="1800" b="1" dirty="0" smtClean="0">
                <a:latin typeface="宋体" pitchFamily="2" charset="-122"/>
              </a:rPr>
              <a:t>    </a:t>
            </a:r>
            <a:r>
              <a:rPr lang="zh-CN" sz="1800" b="1" dirty="0" smtClean="0">
                <a:latin typeface="宋体" pitchFamily="2" charset="-122"/>
              </a:rPr>
              <a:t>在</a:t>
            </a:r>
            <a:r>
              <a:rPr lang="zh-CN" sz="1800" b="1" dirty="0">
                <a:latin typeface="宋体" pitchFamily="2" charset="-122"/>
              </a:rPr>
              <a:t>其设计和技术特性上主要用于载运乘客及其随身行李和/或临时物品的汽车，包括驾驶员座位在内最多不超过9个座位。它也可以牵引一辆挂车。</a:t>
            </a:r>
          </a:p>
          <a:p>
            <a:r>
              <a:rPr lang="en-US" altLang="zh-CN" sz="1800" b="1" dirty="0" smtClean="0">
                <a:latin typeface="宋体" pitchFamily="2" charset="-122"/>
              </a:rPr>
              <a:t>    </a:t>
            </a:r>
            <a:r>
              <a:rPr lang="zh-CN" sz="1800" b="1" dirty="0" smtClean="0">
                <a:latin typeface="宋体" pitchFamily="2" charset="-122"/>
              </a:rPr>
              <a:t>乘</a:t>
            </a:r>
            <a:r>
              <a:rPr lang="zh-CN" sz="1800" b="1" dirty="0">
                <a:latin typeface="宋体" pitchFamily="2" charset="-122"/>
              </a:rPr>
              <a:t>用车的代表车型为轿车、小型客车、商务车等。</a:t>
            </a:r>
          </a:p>
          <a:p>
            <a:r>
              <a:rPr lang="en-US" altLang="zh-CN" sz="1800" b="1" dirty="0" smtClean="0">
                <a:latin typeface="宋体" pitchFamily="2" charset="-122"/>
              </a:rPr>
              <a:t>   </a:t>
            </a:r>
            <a:r>
              <a:rPr lang="zh-CN" sz="1800" b="1" dirty="0" smtClean="0">
                <a:latin typeface="宋体" pitchFamily="2" charset="-122"/>
              </a:rPr>
              <a:t>（</a:t>
            </a:r>
            <a:r>
              <a:rPr lang="zh-CN" sz="1800" b="1" dirty="0">
                <a:latin typeface="宋体" pitchFamily="2" charset="-122"/>
              </a:rPr>
              <a:t>2）商用车辆（commercial vehicle）</a:t>
            </a:r>
          </a:p>
          <a:p>
            <a:r>
              <a:rPr lang="en-US" altLang="zh-CN" sz="1800" b="1" dirty="0" smtClean="0">
                <a:latin typeface="宋体" pitchFamily="2" charset="-122"/>
              </a:rPr>
              <a:t>    </a:t>
            </a:r>
            <a:r>
              <a:rPr lang="zh-CN" sz="1800" b="1" dirty="0" smtClean="0">
                <a:latin typeface="宋体" pitchFamily="2" charset="-122"/>
              </a:rPr>
              <a:t>在</a:t>
            </a:r>
            <a:r>
              <a:rPr lang="zh-CN" sz="1800" b="1" dirty="0">
                <a:latin typeface="宋体" pitchFamily="2" charset="-122"/>
              </a:rPr>
              <a:t>设计和技术特性上用于运送人员和货物的汽车，并且可以牵引挂车，乘用车不包括在内。</a:t>
            </a:r>
          </a:p>
          <a:p>
            <a:r>
              <a:rPr lang="en-US" altLang="zh-CN" sz="1800" b="1" dirty="0" smtClean="0">
                <a:latin typeface="宋体" pitchFamily="2" charset="-122"/>
              </a:rPr>
              <a:t>    </a:t>
            </a:r>
            <a:r>
              <a:rPr lang="zh-CN" sz="1800" b="1" dirty="0" smtClean="0">
                <a:latin typeface="宋体" pitchFamily="2" charset="-122"/>
              </a:rPr>
              <a:t>（</a:t>
            </a:r>
            <a:r>
              <a:rPr lang="zh-CN" sz="1800" b="1" dirty="0">
                <a:latin typeface="宋体" pitchFamily="2" charset="-122"/>
              </a:rPr>
              <a:t>3）挂车(trailer)</a:t>
            </a:r>
          </a:p>
          <a:p>
            <a:r>
              <a:rPr lang="en-US" altLang="zh-CN" sz="1800" b="1" dirty="0" smtClean="0">
                <a:latin typeface="宋体" pitchFamily="2" charset="-122"/>
              </a:rPr>
              <a:t>    </a:t>
            </a:r>
            <a:r>
              <a:rPr lang="zh-CN" sz="1800" b="1" dirty="0" smtClean="0">
                <a:latin typeface="宋体" pitchFamily="2" charset="-122"/>
              </a:rPr>
              <a:t>挂车</a:t>
            </a:r>
            <a:r>
              <a:rPr lang="zh-CN" sz="1800" b="1" dirty="0">
                <a:latin typeface="宋体" pitchFamily="2" charset="-122"/>
              </a:rPr>
              <a:t>就其设计和技术特性需由汽车牵引才能正常使用的一种无动力的道路车辆，用于载运人员和/或货物或者特殊用途。</a:t>
            </a:r>
          </a:p>
          <a:p>
            <a:r>
              <a:rPr lang="en-US" altLang="zh-CN" sz="1800" b="1" dirty="0" smtClean="0">
                <a:latin typeface="宋体" pitchFamily="2" charset="-122"/>
              </a:rPr>
              <a:t>    </a:t>
            </a:r>
            <a:r>
              <a:rPr lang="zh-CN" altLang="en-US" sz="1800" b="1" dirty="0" smtClean="0">
                <a:latin typeface="宋体" pitchFamily="2" charset="-122"/>
              </a:rPr>
              <a:t>（</a:t>
            </a:r>
            <a:r>
              <a:rPr lang="zh-CN" sz="1800" b="1" dirty="0" smtClean="0">
                <a:latin typeface="宋体" pitchFamily="2" charset="-122"/>
              </a:rPr>
              <a:t>4</a:t>
            </a:r>
            <a:r>
              <a:rPr lang="zh-CN" sz="1800" b="1" dirty="0">
                <a:latin typeface="宋体" pitchFamily="2" charset="-122"/>
              </a:rPr>
              <a:t>）汽车列车（combination vehicles）</a:t>
            </a:r>
          </a:p>
          <a:p>
            <a:r>
              <a:rPr lang="en-US" altLang="zh-CN" sz="1800" b="1" dirty="0" smtClean="0">
                <a:latin typeface="宋体" pitchFamily="2" charset="-122"/>
              </a:rPr>
              <a:t>    </a:t>
            </a:r>
            <a:r>
              <a:rPr lang="zh-CN" sz="1800" b="1" dirty="0" smtClean="0">
                <a:latin typeface="宋体" pitchFamily="2" charset="-122"/>
              </a:rPr>
              <a:t>一</a:t>
            </a:r>
            <a:r>
              <a:rPr lang="zh-CN" sz="1800" b="1" dirty="0">
                <a:latin typeface="宋体" pitchFamily="2" charset="-122"/>
              </a:rPr>
              <a:t>辆汽车与一辆或多辆挂车组合而成的车辆。</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036"/>
          <p:cNvPicPr>
            <a:picLocks noChangeAspect="1" noChangeArrowheads="1"/>
          </p:cNvPicPr>
          <p:nvPr/>
        </p:nvPicPr>
        <p:blipFill>
          <a:blip r:embed="rId2" cstate="print">
            <a:clrChange>
              <a:clrFrom>
                <a:srgbClr val="1E1E20"/>
              </a:clrFrom>
              <a:clrTo>
                <a:srgbClr val="1E1E20">
                  <a:alpha val="0"/>
                </a:srgbClr>
              </a:clrTo>
            </a:clrChange>
            <a:lum bright="12000"/>
          </a:blip>
          <a:srcRect l="12048" t="62540" r="34772" b="15895"/>
          <a:stretch>
            <a:fillRect/>
          </a:stretch>
        </p:blipFill>
        <p:spPr bwMode="auto">
          <a:xfrm>
            <a:off x="1260475" y="911225"/>
            <a:ext cx="6353175" cy="2879725"/>
          </a:xfrm>
          <a:prstGeom prst="rect">
            <a:avLst/>
          </a:prstGeom>
          <a:noFill/>
          <a:ln w="9525">
            <a:noFill/>
            <a:miter lim="800000"/>
            <a:headEnd/>
            <a:tailEnd/>
          </a:ln>
        </p:spPr>
      </p:pic>
      <p:sp>
        <p:nvSpPr>
          <p:cNvPr id="21507" name="Text Box 3"/>
          <p:cNvSpPr txBox="1">
            <a:spLocks noChangeArrowheads="1"/>
          </p:cNvSpPr>
          <p:nvPr/>
        </p:nvSpPr>
        <p:spPr bwMode="auto">
          <a:xfrm>
            <a:off x="1939925" y="3860800"/>
            <a:ext cx="5080000" cy="334963"/>
          </a:xfrm>
          <a:prstGeom prst="rect">
            <a:avLst/>
          </a:prstGeom>
          <a:noFill/>
          <a:ln w="9525">
            <a:noFill/>
            <a:miter lim="800000"/>
            <a:headEnd/>
            <a:tailEnd/>
          </a:ln>
        </p:spPr>
        <p:txBody>
          <a:bodyPr>
            <a:spAutoFit/>
          </a:bodyPr>
          <a:lstStyle/>
          <a:p>
            <a:r>
              <a:rPr lang="zh-CN" altLang="en-US" sz="1600" b="1">
                <a:latin typeface="宋体" pitchFamily="2" charset="-122"/>
                <a:sym typeface="宋体" pitchFamily="2" charset="-122"/>
              </a:rPr>
              <a:t>图</a:t>
            </a:r>
            <a:r>
              <a:rPr lang="en-US" altLang="zh-CN" sz="1600" b="1">
                <a:latin typeface="宋体" pitchFamily="2" charset="-122"/>
                <a:sym typeface="宋体" pitchFamily="2" charset="-122"/>
              </a:rPr>
              <a:t>1</a:t>
            </a:r>
            <a:r>
              <a:rPr lang="zh-CN" altLang="en-US" sz="1600" b="1">
                <a:latin typeface="宋体" pitchFamily="2" charset="-122"/>
                <a:sym typeface="宋体" pitchFamily="2" charset="-122"/>
              </a:rPr>
              <a:t>－</a:t>
            </a:r>
            <a:r>
              <a:rPr lang="en-US" altLang="zh-CN" sz="1600" b="1">
                <a:latin typeface="宋体" pitchFamily="2" charset="-122"/>
                <a:sym typeface="宋体" pitchFamily="2" charset="-122"/>
              </a:rPr>
              <a:t>7</a:t>
            </a:r>
            <a:r>
              <a:rPr lang="zh-CN" altLang="en-US" sz="1600" b="1">
                <a:latin typeface="宋体" pitchFamily="2" charset="-122"/>
                <a:sym typeface="宋体" pitchFamily="2" charset="-122"/>
              </a:rPr>
              <a:t>汽车常用主要结构参数示意图</a:t>
            </a:r>
            <a:endParaRPr lang="zh-CN" altLang="en-US" sz="1600">
              <a:latin typeface="宋体" pitchFamily="2" charset="-122"/>
            </a:endParaRPr>
          </a:p>
        </p:txBody>
      </p:sp>
      <p:sp>
        <p:nvSpPr>
          <p:cNvPr id="21508" name="Text Box 4"/>
          <p:cNvSpPr txBox="1">
            <a:spLocks noChangeArrowheads="1"/>
          </p:cNvSpPr>
          <p:nvPr/>
        </p:nvSpPr>
        <p:spPr bwMode="auto">
          <a:xfrm>
            <a:off x="1260475" y="4438650"/>
            <a:ext cx="7058025" cy="1306513"/>
          </a:xfrm>
          <a:prstGeom prst="rect">
            <a:avLst/>
          </a:prstGeom>
          <a:noFill/>
          <a:ln w="9525">
            <a:noFill/>
            <a:miter lim="800000"/>
            <a:headEnd/>
            <a:tailEnd/>
          </a:ln>
        </p:spPr>
        <p:txBody>
          <a:bodyPr>
            <a:spAutoFit/>
          </a:bodyPr>
          <a:lstStyle/>
          <a:p>
            <a:pPr indent="276225"/>
            <a:r>
              <a:rPr lang="zh-CN" sz="1600" b="1">
                <a:latin typeface="宋体" pitchFamily="2" charset="-122"/>
                <a:sym typeface="宋体" pitchFamily="2" charset="-122"/>
              </a:rPr>
              <a:t>（</a:t>
            </a:r>
            <a:r>
              <a:rPr lang="zh-CN" sz="1600" b="1">
                <a:latin typeface="宋体" pitchFamily="2" charset="-122"/>
                <a:sym typeface="Times New Roman" pitchFamily="18" charset="0"/>
              </a:rPr>
              <a:t>2</a:t>
            </a:r>
            <a:r>
              <a:rPr lang="zh-CN" sz="1600" b="1">
                <a:latin typeface="宋体" pitchFamily="2" charset="-122"/>
                <a:sym typeface="宋体" pitchFamily="2" charset="-122"/>
              </a:rPr>
              <a:t>）轴距</a:t>
            </a:r>
            <a:r>
              <a:rPr lang="zh-CN" sz="1600" b="1">
                <a:latin typeface="宋体" pitchFamily="2" charset="-122"/>
                <a:sym typeface="Times New Roman" pitchFamily="18" charset="0"/>
              </a:rPr>
              <a:t>L</a:t>
            </a:r>
            <a:r>
              <a:rPr lang="zh-CN" sz="1600" b="1" baseline="-25000">
                <a:latin typeface="宋体" pitchFamily="2" charset="-122"/>
                <a:sym typeface="宋体" pitchFamily="2" charset="-122"/>
              </a:rPr>
              <a:t>1</a:t>
            </a:r>
            <a:r>
              <a:rPr lang="zh-CN" sz="1600" b="1">
                <a:latin typeface="宋体" pitchFamily="2" charset="-122"/>
                <a:sym typeface="宋体" pitchFamily="2" charset="-122"/>
              </a:rPr>
              <a:t>、</a:t>
            </a:r>
            <a:r>
              <a:rPr lang="zh-CN" sz="1600" b="1">
                <a:latin typeface="宋体" pitchFamily="2" charset="-122"/>
                <a:sym typeface="Times New Roman" pitchFamily="18" charset="0"/>
              </a:rPr>
              <a:t>L</a:t>
            </a:r>
            <a:r>
              <a:rPr lang="zh-CN" sz="1600" b="1" baseline="-25000">
                <a:latin typeface="宋体" pitchFamily="2" charset="-122"/>
                <a:sym typeface="宋体" pitchFamily="2" charset="-122"/>
              </a:rPr>
              <a:t>2    </a:t>
            </a:r>
            <a:endParaRPr lang="zh-CN" sz="1600" b="1">
              <a:latin typeface="宋体" pitchFamily="2" charset="-122"/>
              <a:sym typeface="宋体" pitchFamily="2" charset="-122"/>
            </a:endParaRPr>
          </a:p>
          <a:p>
            <a:pPr indent="276225"/>
            <a:r>
              <a:rPr lang="zh-CN" sz="1600" b="1">
                <a:latin typeface="宋体" pitchFamily="2" charset="-122"/>
                <a:sym typeface="宋体" pitchFamily="2" charset="-122"/>
              </a:rPr>
              <a:t>汽车轴距是指汽车前后轴中心线的水平距离（</a:t>
            </a:r>
            <a:r>
              <a:rPr lang="zh-CN" sz="1600" b="1">
                <a:latin typeface="宋体" pitchFamily="2" charset="-122"/>
                <a:sym typeface="Times New Roman" pitchFamily="18" charset="0"/>
              </a:rPr>
              <a:t>mm</a:t>
            </a:r>
            <a:r>
              <a:rPr lang="zh-CN" sz="1600" b="1">
                <a:latin typeface="宋体" pitchFamily="2" charset="-122"/>
                <a:sym typeface="宋体" pitchFamily="2" charset="-122"/>
              </a:rPr>
              <a:t>），如图</a:t>
            </a:r>
            <a:r>
              <a:rPr lang="zh-CN" sz="1600" b="1">
                <a:latin typeface="宋体" pitchFamily="2" charset="-122"/>
                <a:sym typeface="Times New Roman" pitchFamily="18" charset="0"/>
              </a:rPr>
              <a:t>1</a:t>
            </a:r>
            <a:r>
              <a:rPr lang="zh-CN" sz="1600" b="1">
                <a:latin typeface="宋体" pitchFamily="2" charset="-122"/>
                <a:sym typeface="宋体" pitchFamily="2" charset="-122"/>
              </a:rPr>
              <a:t>－</a:t>
            </a:r>
            <a:r>
              <a:rPr lang="zh-CN" sz="1600" b="1">
                <a:latin typeface="宋体" pitchFamily="2" charset="-122"/>
                <a:sym typeface="Times New Roman" pitchFamily="18" charset="0"/>
              </a:rPr>
              <a:t>7</a:t>
            </a:r>
            <a:r>
              <a:rPr lang="zh-CN" sz="1600" b="1">
                <a:latin typeface="宋体" pitchFamily="2" charset="-122"/>
                <a:sym typeface="宋体" pitchFamily="2" charset="-122"/>
              </a:rPr>
              <a:t>。</a:t>
            </a:r>
          </a:p>
          <a:p>
            <a:pPr indent="276225"/>
            <a:r>
              <a:rPr lang="zh-CN" altLang="en-US" sz="1600" b="1">
                <a:latin typeface="宋体" pitchFamily="2" charset="-122"/>
                <a:sym typeface="宋体" pitchFamily="2" charset="-122"/>
              </a:rPr>
              <a:t>   </a:t>
            </a:r>
            <a:r>
              <a:rPr lang="zh-CN" sz="1600" b="1">
                <a:latin typeface="宋体" pitchFamily="2" charset="-122"/>
                <a:sym typeface="宋体" pitchFamily="2" charset="-122"/>
              </a:rPr>
              <a:t>（</a:t>
            </a:r>
            <a:r>
              <a:rPr lang="zh-CN" sz="1600" b="1">
                <a:latin typeface="宋体" pitchFamily="2" charset="-122"/>
                <a:sym typeface="Times New Roman" pitchFamily="18" charset="0"/>
              </a:rPr>
              <a:t>3</a:t>
            </a:r>
            <a:r>
              <a:rPr lang="zh-CN" sz="1600" b="1">
                <a:latin typeface="宋体" pitchFamily="2" charset="-122"/>
                <a:sym typeface="宋体" pitchFamily="2" charset="-122"/>
              </a:rPr>
              <a:t>）轮距</a:t>
            </a:r>
            <a:r>
              <a:rPr lang="zh-CN" sz="1600" b="1">
                <a:latin typeface="宋体" pitchFamily="2" charset="-122"/>
                <a:sym typeface="Times New Roman" pitchFamily="18" charset="0"/>
              </a:rPr>
              <a:t>A</a:t>
            </a:r>
            <a:r>
              <a:rPr lang="zh-CN" sz="1600" b="1" baseline="-25000">
                <a:latin typeface="宋体" pitchFamily="2" charset="-122"/>
                <a:sym typeface="宋体" pitchFamily="2" charset="-122"/>
              </a:rPr>
              <a:t>1</a:t>
            </a:r>
            <a:r>
              <a:rPr lang="zh-CN" sz="1600" b="1">
                <a:latin typeface="宋体" pitchFamily="2" charset="-122"/>
                <a:sym typeface="宋体" pitchFamily="2" charset="-122"/>
              </a:rPr>
              <a:t>、</a:t>
            </a:r>
            <a:r>
              <a:rPr lang="zh-CN" sz="1600" b="1">
                <a:latin typeface="宋体" pitchFamily="2" charset="-122"/>
                <a:sym typeface="Times New Roman" pitchFamily="18" charset="0"/>
              </a:rPr>
              <a:t>A</a:t>
            </a:r>
            <a:r>
              <a:rPr lang="zh-CN" sz="1600" b="1" baseline="-25000">
                <a:latin typeface="宋体" pitchFamily="2" charset="-122"/>
                <a:sym typeface="宋体" pitchFamily="2" charset="-122"/>
              </a:rPr>
              <a:t>2</a:t>
            </a:r>
            <a:r>
              <a:rPr lang="zh-CN" sz="1600" b="1">
                <a:latin typeface="宋体" pitchFamily="2" charset="-122"/>
                <a:sym typeface="宋体" pitchFamily="2" charset="-122"/>
              </a:rPr>
              <a:t>  </a:t>
            </a:r>
          </a:p>
          <a:p>
            <a:pPr indent="276225"/>
            <a:r>
              <a:rPr lang="zh-CN" sz="1600" b="1">
                <a:latin typeface="宋体" pitchFamily="2" charset="-122"/>
                <a:sym typeface="宋体" pitchFamily="2" charset="-122"/>
              </a:rPr>
              <a:t>汽车轮距是指汽车同轴左右车轮两轨迹中心间的距离（轴两端为双车轮时，为左右两条轨迹的中间的距离）（</a:t>
            </a:r>
            <a:r>
              <a:rPr lang="zh-CN" sz="1600" b="1">
                <a:latin typeface="宋体" pitchFamily="2" charset="-122"/>
                <a:sym typeface="Times New Roman" pitchFamily="18" charset="0"/>
              </a:rPr>
              <a:t>mm</a:t>
            </a:r>
            <a:r>
              <a:rPr lang="zh-CN" sz="1600" b="1">
                <a:latin typeface="宋体" pitchFamily="2" charset="-122"/>
                <a:sym typeface="宋体" pitchFamily="2" charset="-122"/>
              </a:rPr>
              <a:t>），如图</a:t>
            </a:r>
            <a:r>
              <a:rPr lang="zh-CN" sz="1600" b="1">
                <a:latin typeface="宋体" pitchFamily="2" charset="-122"/>
                <a:sym typeface="Times New Roman" pitchFamily="18" charset="0"/>
              </a:rPr>
              <a:t>1</a:t>
            </a:r>
            <a:r>
              <a:rPr lang="zh-CN" sz="1600" b="1">
                <a:latin typeface="宋体" pitchFamily="2" charset="-122"/>
                <a:sym typeface="宋体" pitchFamily="2" charset="-122"/>
              </a:rPr>
              <a:t>－</a:t>
            </a:r>
            <a:r>
              <a:rPr lang="zh-CN" sz="1600" b="1">
                <a:latin typeface="宋体" pitchFamily="2" charset="-122"/>
                <a:sym typeface="Times New Roman" pitchFamily="18" charset="0"/>
              </a:rPr>
              <a:t>7</a:t>
            </a:r>
            <a:r>
              <a:rPr lang="zh-CN" sz="1600" b="1">
                <a:latin typeface="宋体" pitchFamily="2" charset="-122"/>
                <a:sym typeface="宋体" pitchFamily="2" charset="-122"/>
              </a:rPr>
              <a:t>。</a:t>
            </a:r>
            <a:endParaRPr lang="zh-CN" sz="1600">
              <a:latin typeface="宋体" pitchFamily="2" charset="-122"/>
            </a:endParaRP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smtClean="0">
                <a:latin typeface="宋体" pitchFamily="2" charset="-122"/>
              </a:rPr>
              <a:t>8.2</a:t>
            </a:r>
            <a:r>
              <a:rPr lang="zh-CN" altLang="en-US" sz="2400" b="1" dirty="0">
                <a:latin typeface="宋体" pitchFamily="2" charset="-122"/>
              </a:rPr>
              <a:t>汽车鉴定评估报告书概述</a:t>
            </a:r>
          </a:p>
        </p:txBody>
      </p:sp>
      <p:sp>
        <p:nvSpPr>
          <p:cNvPr id="164867" name="Rectangle 3"/>
          <p:cNvSpPr>
            <a:spLocks noGrp="1" noChangeArrowheads="1"/>
          </p:cNvSpPr>
          <p:nvPr>
            <p:ph type="body" idx="1"/>
          </p:nvPr>
        </p:nvSpPr>
        <p:spPr bwMode="auto">
          <a:xfrm>
            <a:off x="467544" y="105273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8.2.1</a:t>
            </a:r>
            <a:r>
              <a:rPr lang="zh-CN" altLang="en-US" sz="1800" b="1" dirty="0">
                <a:latin typeface="宋体" pitchFamily="2" charset="-122"/>
              </a:rPr>
              <a:t>汽车鉴定评估报告的相关制度</a:t>
            </a:r>
          </a:p>
          <a:p>
            <a:pPr>
              <a:lnSpc>
                <a:spcPct val="80000"/>
              </a:lnSpc>
            </a:pPr>
            <a:r>
              <a:rPr lang="zh-CN" altLang="en-US" sz="1800" b="1" dirty="0">
                <a:latin typeface="宋体" pitchFamily="2" charset="-122"/>
              </a:rPr>
              <a:t>	根据国家现行有关法律、法规的要求，二手车鉴定评估报告的有关制度主要有以下几个方面：</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）二手车鉴定评估报告书必须以国家经济贸易委员会、劳动和社会保障部</a:t>
            </a:r>
            <a:r>
              <a:rPr lang="en-US" altLang="zh-CN" sz="1800" b="1" dirty="0">
                <a:latin typeface="宋体" pitchFamily="2" charset="-122"/>
              </a:rPr>
              <a:t>《</a:t>
            </a:r>
            <a:r>
              <a:rPr lang="zh-CN" altLang="en-US" sz="1800" b="1" dirty="0">
                <a:latin typeface="宋体" pitchFamily="2" charset="-122"/>
              </a:rPr>
              <a:t>关于规范旧机动车鉴定评估工作的通知</a:t>
            </a:r>
            <a:r>
              <a:rPr lang="en-US" altLang="zh-CN" sz="1800" b="1" dirty="0">
                <a:latin typeface="宋体" pitchFamily="2" charset="-122"/>
              </a:rPr>
              <a:t>》</a:t>
            </a:r>
            <a:r>
              <a:rPr lang="zh-CN" altLang="en-US" sz="1800" b="1" dirty="0">
                <a:latin typeface="宋体" pitchFamily="2" charset="-122"/>
              </a:rPr>
              <a:t>以及其他有关法律法规为依据，旧机动车鉴定评估报告的基本内容和格式必须遵循国经贸贸易</a:t>
            </a:r>
            <a:r>
              <a:rPr lang="en-US" altLang="zh-CN" sz="1800" b="1" dirty="0">
                <a:latin typeface="宋体" pitchFamily="2" charset="-122"/>
              </a:rPr>
              <a:t>[2002]825</a:t>
            </a:r>
            <a:r>
              <a:rPr lang="zh-CN" altLang="en-US" sz="1800" b="1" dirty="0">
                <a:latin typeface="宋体" pitchFamily="2" charset="-122"/>
              </a:rPr>
              <a:t>号文件的规定。</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二手车鉴定评估机构接受委托开展机动车鉴定评估工作活动后，要按照有关法规的要求，向委托方出具涉及该评估对象的评估过程、方法、结论、说明、计算过程及各类备查文件等内容的二手车鉴定评估报告书。</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）二手车鉴定评估报告书是由鉴定评估报告书正文及相关附件组成。</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）二手车鉴定评估活动应充分体现鉴定评估机构的独立、客观、公正的原则，鉴定评估报告书的陈述不得带有任何诱导、恭维和推荐的陈述，评估报告书正文不得出现鉴定评估机构的介绍性内容。</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）二手车鉴定评估报告书的数据一般均应采用阿拉伯数字，鉴定评估报告书应用中文撰写打印（手写无效）。 </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）鉴定评估工作完毕后，二手车鉴定评估机构应按鉴定评估委托书及其附件、二手车鉴定评估工作底稿、审核确认文件等，并按有关规定的保存期限进行保管。</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）委托方和有关单位应依据国家法律、法规有关规定，按照机动车鉴定评估报告书的条款，正确使用二手车鉴定评估报告书。</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5891" name="Rectangle 3"/>
          <p:cNvSpPr>
            <a:spLocks noGrp="1" noChangeArrowheads="1"/>
          </p:cNvSpPr>
          <p:nvPr>
            <p:ph type="body" idx="1"/>
          </p:nvPr>
        </p:nvSpPr>
        <p:spPr bwMode="auto">
          <a:xfrm>
            <a:off x="395536" y="908720"/>
            <a:ext cx="8229600" cy="4857750"/>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8.2.2</a:t>
            </a:r>
            <a:r>
              <a:rPr lang="zh-CN" altLang="en-US" sz="1800" b="1" dirty="0">
                <a:latin typeface="宋体" pitchFamily="2" charset="-122"/>
              </a:rPr>
              <a:t>汽车鉴定评估报告书的基本内容</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）封面。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）首部。 </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）标题：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）报告书序号：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）绪言。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）委托方与车辆所有方简介。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）评估目的。 </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）评估对象。 </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）鉴定评估基准日。 </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）评估原则。 </a:t>
            </a:r>
          </a:p>
          <a:p>
            <a:pPr>
              <a:lnSpc>
                <a:spcPct val="80000"/>
              </a:lnSpc>
            </a:pPr>
            <a:r>
              <a:rPr lang="zh-CN" altLang="en-US" sz="1800" b="1" dirty="0">
                <a:latin typeface="宋体" pitchFamily="2" charset="-122"/>
              </a:rPr>
              <a:t>	（</a:t>
            </a:r>
            <a:r>
              <a:rPr lang="en-US" altLang="zh-CN" sz="1800" b="1" dirty="0">
                <a:latin typeface="宋体" pitchFamily="2" charset="-122"/>
              </a:rPr>
              <a:t>9</a:t>
            </a:r>
            <a:r>
              <a:rPr lang="zh-CN" altLang="en-US" sz="1800" b="1" dirty="0">
                <a:latin typeface="宋体" pitchFamily="2" charset="-122"/>
              </a:rPr>
              <a:t>）评估依据。 </a:t>
            </a:r>
          </a:p>
          <a:p>
            <a:pPr>
              <a:lnSpc>
                <a:spcPct val="80000"/>
              </a:lnSpc>
            </a:pPr>
            <a:r>
              <a:rPr lang="zh-CN" altLang="en-US" sz="1800" b="1" dirty="0">
                <a:latin typeface="宋体" pitchFamily="2" charset="-122"/>
              </a:rPr>
              <a:t>	（</a:t>
            </a:r>
            <a:r>
              <a:rPr lang="en-US" altLang="zh-CN" sz="1800" b="1" dirty="0">
                <a:latin typeface="宋体" pitchFamily="2" charset="-122"/>
              </a:rPr>
              <a:t>10</a:t>
            </a:r>
            <a:r>
              <a:rPr lang="zh-CN" altLang="en-US" sz="1800" b="1" dirty="0">
                <a:latin typeface="宋体" pitchFamily="2" charset="-122"/>
              </a:rPr>
              <a:t>）评估方法及计算过程。 </a:t>
            </a:r>
          </a:p>
          <a:p>
            <a:pPr>
              <a:lnSpc>
                <a:spcPct val="80000"/>
              </a:lnSpc>
            </a:pPr>
            <a:r>
              <a:rPr lang="zh-CN" altLang="en-US" sz="1800" b="1" dirty="0">
                <a:latin typeface="宋体" pitchFamily="2" charset="-122"/>
              </a:rPr>
              <a:t>	（</a:t>
            </a:r>
            <a:r>
              <a:rPr lang="en-US" altLang="zh-CN" sz="1800" b="1" dirty="0">
                <a:latin typeface="宋体" pitchFamily="2" charset="-122"/>
              </a:rPr>
              <a:t>11</a:t>
            </a:r>
            <a:r>
              <a:rPr lang="zh-CN" altLang="en-US" sz="1800" b="1" dirty="0">
                <a:latin typeface="宋体" pitchFamily="2" charset="-122"/>
              </a:rPr>
              <a:t>）评估过程。 </a:t>
            </a:r>
          </a:p>
          <a:p>
            <a:pPr>
              <a:lnSpc>
                <a:spcPct val="80000"/>
              </a:lnSpc>
            </a:pPr>
            <a:r>
              <a:rPr lang="zh-CN" altLang="en-US" sz="1800" b="1" dirty="0">
                <a:latin typeface="宋体" pitchFamily="2" charset="-122"/>
              </a:rPr>
              <a:t>	（</a:t>
            </a:r>
            <a:r>
              <a:rPr lang="en-US" altLang="zh-CN" sz="1800" b="1" dirty="0">
                <a:latin typeface="宋体" pitchFamily="2" charset="-122"/>
              </a:rPr>
              <a:t>12</a:t>
            </a:r>
            <a:r>
              <a:rPr lang="zh-CN" altLang="en-US" sz="1800" b="1" dirty="0">
                <a:latin typeface="宋体" pitchFamily="2" charset="-122"/>
              </a:rPr>
              <a:t>）评估结论。</a:t>
            </a:r>
          </a:p>
          <a:p>
            <a:pPr>
              <a:lnSpc>
                <a:spcPct val="80000"/>
              </a:lnSpc>
            </a:pPr>
            <a:r>
              <a:rPr lang="zh-CN" altLang="en-US" sz="1800" b="1" dirty="0">
                <a:latin typeface="宋体" pitchFamily="2" charset="-122"/>
              </a:rPr>
              <a:t>	（</a:t>
            </a:r>
            <a:r>
              <a:rPr lang="en-US" altLang="zh-CN" sz="1800" b="1" dirty="0">
                <a:latin typeface="宋体" pitchFamily="2" charset="-122"/>
              </a:rPr>
              <a:t>13</a:t>
            </a:r>
            <a:r>
              <a:rPr lang="zh-CN" altLang="en-US" sz="1800" b="1" dirty="0">
                <a:latin typeface="宋体" pitchFamily="2" charset="-122"/>
              </a:rPr>
              <a:t>）特别事项说明。 </a:t>
            </a:r>
          </a:p>
          <a:p>
            <a:pPr>
              <a:lnSpc>
                <a:spcPct val="80000"/>
              </a:lnSpc>
            </a:pPr>
            <a:r>
              <a:rPr lang="zh-CN" altLang="en-US" sz="1800" b="1" dirty="0">
                <a:latin typeface="宋体" pitchFamily="2" charset="-122"/>
              </a:rPr>
              <a:t>	（</a:t>
            </a:r>
            <a:r>
              <a:rPr lang="en-US" altLang="zh-CN" sz="1800" b="1" dirty="0">
                <a:latin typeface="宋体" pitchFamily="2" charset="-122"/>
              </a:rPr>
              <a:t>14</a:t>
            </a:r>
            <a:r>
              <a:rPr lang="zh-CN" altLang="en-US" sz="1800" b="1" dirty="0">
                <a:latin typeface="宋体" pitchFamily="2" charset="-122"/>
              </a:rPr>
              <a:t>）评估报告法律效力。 </a:t>
            </a:r>
          </a:p>
          <a:p>
            <a:pPr>
              <a:lnSpc>
                <a:spcPct val="80000"/>
              </a:lnSpc>
            </a:pPr>
            <a:r>
              <a:rPr lang="zh-CN" altLang="en-US" sz="1800" b="1" dirty="0">
                <a:latin typeface="宋体" pitchFamily="2" charset="-122"/>
              </a:rPr>
              <a:t>	（</a:t>
            </a:r>
            <a:r>
              <a:rPr lang="en-US" altLang="zh-CN" sz="1800" b="1" dirty="0">
                <a:latin typeface="宋体" pitchFamily="2" charset="-122"/>
              </a:rPr>
              <a:t>15</a:t>
            </a:r>
            <a:r>
              <a:rPr lang="zh-CN" altLang="en-US" sz="1800" b="1" dirty="0">
                <a:latin typeface="宋体" pitchFamily="2" charset="-122"/>
              </a:rPr>
              <a:t>）鉴定评估报告提出日期。 </a:t>
            </a:r>
          </a:p>
          <a:p>
            <a:pPr>
              <a:lnSpc>
                <a:spcPct val="80000"/>
              </a:lnSpc>
            </a:pPr>
            <a:r>
              <a:rPr lang="zh-CN" altLang="en-US" sz="1800" b="1" dirty="0">
                <a:latin typeface="宋体" pitchFamily="2" charset="-122"/>
              </a:rPr>
              <a:t>	（</a:t>
            </a:r>
            <a:r>
              <a:rPr lang="en-US" altLang="zh-CN" sz="1800" b="1" dirty="0">
                <a:latin typeface="宋体" pitchFamily="2" charset="-122"/>
              </a:rPr>
              <a:t>16</a:t>
            </a:r>
            <a:r>
              <a:rPr lang="zh-CN" altLang="en-US" sz="1800" b="1" dirty="0">
                <a:latin typeface="宋体" pitchFamily="2" charset="-122"/>
              </a:rPr>
              <a:t>）附件。 </a:t>
            </a:r>
          </a:p>
          <a:p>
            <a:pPr>
              <a:lnSpc>
                <a:spcPct val="80000"/>
              </a:lnSpc>
            </a:pPr>
            <a:r>
              <a:rPr lang="zh-CN" altLang="en-US" sz="1800" b="1" dirty="0">
                <a:latin typeface="宋体" pitchFamily="2" charset="-122"/>
              </a:rPr>
              <a:t>	（</a:t>
            </a:r>
            <a:r>
              <a:rPr lang="en-US" altLang="zh-CN" sz="1800" b="1" dirty="0">
                <a:latin typeface="宋体" pitchFamily="2" charset="-122"/>
              </a:rPr>
              <a:t>17</a:t>
            </a:r>
            <a:r>
              <a:rPr lang="zh-CN" altLang="en-US" sz="1800" b="1" dirty="0">
                <a:latin typeface="宋体" pitchFamily="2" charset="-122"/>
              </a:rPr>
              <a:t>）尾部。 </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smtClean="0">
                <a:latin typeface="宋体" pitchFamily="2" charset="-122"/>
              </a:rPr>
              <a:t>8.3</a:t>
            </a:r>
            <a:r>
              <a:rPr lang="zh-CN" altLang="en-US" sz="2400" b="1" dirty="0">
                <a:latin typeface="宋体" pitchFamily="2" charset="-122"/>
              </a:rPr>
              <a:t>汽车鉴定评估报告书的编制步骤和注意事项</a:t>
            </a:r>
          </a:p>
        </p:txBody>
      </p:sp>
      <p:sp>
        <p:nvSpPr>
          <p:cNvPr id="16691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8.3.1</a:t>
            </a:r>
            <a:r>
              <a:rPr lang="zh-CN" altLang="en-US" sz="1800" b="1" dirty="0">
                <a:latin typeface="宋体" pitchFamily="2" charset="-122"/>
              </a:rPr>
              <a:t>资产评估报告书的编制</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资产评估报告书的制作步骤</a:t>
            </a:r>
          </a:p>
          <a:p>
            <a:pPr>
              <a:lnSpc>
                <a:spcPct val="80000"/>
              </a:lnSpc>
            </a:pPr>
            <a:r>
              <a:rPr lang="zh-CN" altLang="en-US" sz="1800" b="1" dirty="0">
                <a:latin typeface="宋体" pitchFamily="2" charset="-122"/>
              </a:rPr>
              <a:t>	制作资产评估报告书主要有五大步骤：</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）整理工作底稿和归集有关资料。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）评估明细表的数字汇总。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）评估初步数据的分析和讨论。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）编写评估报告书。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）资产评估报告书的签发与送交。 </a:t>
            </a:r>
          </a:p>
          <a:p>
            <a:pPr>
              <a:lnSpc>
                <a:spcPct val="80000"/>
              </a:lnSpc>
            </a:pPr>
            <a:r>
              <a:rPr lang="zh-CN" altLang="en-US" sz="1800" b="1" dirty="0">
                <a:latin typeface="宋体" pitchFamily="2" charset="-122"/>
              </a:rPr>
              <a:t>	资产评估报告书签名盖章后即可送交委托单位。</a:t>
            </a:r>
          </a:p>
          <a:p>
            <a:pPr>
              <a:lnSpc>
                <a:spcPct val="80000"/>
              </a:lnSpc>
            </a:pPr>
            <a:r>
              <a:rPr lang="en-US" altLang="zh-CN" sz="1800" b="1" dirty="0" smtClean="0">
                <a:latin typeface="宋体" pitchFamily="2" charset="-122"/>
              </a:rPr>
              <a:t>8.3.2</a:t>
            </a:r>
            <a:r>
              <a:rPr lang="zh-CN" altLang="en-US" sz="1800" b="1" dirty="0">
                <a:latin typeface="宋体" pitchFamily="2" charset="-122"/>
              </a:rPr>
              <a:t>汽车鉴定评估报告书的编写步骤</a:t>
            </a:r>
          </a:p>
          <a:p>
            <a:pPr>
              <a:lnSpc>
                <a:spcPct val="80000"/>
              </a:lnSpc>
            </a:pPr>
            <a:r>
              <a:rPr lang="zh-CN" altLang="en-US" sz="1800" b="1" dirty="0">
                <a:latin typeface="宋体" pitchFamily="2" charset="-122"/>
              </a:rPr>
              <a:t>	编写二手车评估报告书可以分为如下两个步骤：</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）在完成二手车鉴定评估数据的分析和讨论后，由具体参加评估的注册二手车鉴定评估师草拟出二手车鉴定评估报告书。</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将二手车鉴定评估的基本情况和评估报告书初稿的初步结论与委托方交换意见，听取委托方的反馈意见后，对报告书中存在的疏忽、遗漏和错误之处进行修正，待修改完毕后即可撰写正式的二手车鉴定评估报告书。</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793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8.3.3</a:t>
            </a:r>
            <a:r>
              <a:rPr lang="zh-CN" altLang="en-US" sz="1800" b="1" dirty="0">
                <a:latin typeface="宋体" pitchFamily="2" charset="-122"/>
              </a:rPr>
              <a:t>二手车车鉴定评估报告书制作的技术要点</a:t>
            </a:r>
          </a:p>
          <a:p>
            <a:pPr>
              <a:lnSpc>
                <a:spcPct val="80000"/>
              </a:lnSpc>
            </a:pPr>
            <a:r>
              <a:rPr lang="zh-CN" altLang="en-US" sz="1800" b="1" dirty="0">
                <a:latin typeface="宋体" pitchFamily="2" charset="-122"/>
              </a:rPr>
              <a:t>	二手车车鉴定评估报告书的技术要点是指在二手车车鉴定评估报告书中的主要技能要求，它具体包括了文字表达方面、格式与内容方面的技能要求，复核与反馈等方面的技能要求等。</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）文字表达方面的技能要求。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）格式和内容方面的技能要求。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）鉴定评估报告书的复核与反馈方面的技能要求。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）撰写鉴定报告书注意事项。 </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）实事求是，切忌出具虚假报告。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）坚持一致性做法。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）提交报告书要及时、齐全和保密。</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）评估报告书中应明确评估报告使用者及报告使用方式，提示评估报告使用者合理使用评估报告。 </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smtClean="0">
                <a:latin typeface="宋体" pitchFamily="2" charset="-122"/>
              </a:rPr>
              <a:t>8.4</a:t>
            </a:r>
            <a:r>
              <a:rPr lang="zh-CN" altLang="en-US" sz="2400" b="1" dirty="0">
                <a:latin typeface="宋体" pitchFamily="2" charset="-122"/>
              </a:rPr>
              <a:t>汽车鉴定评估报告案例</a:t>
            </a:r>
          </a:p>
        </p:txBody>
      </p:sp>
      <p:sp>
        <p:nvSpPr>
          <p:cNvPr id="168963" name="Rectangle 3"/>
          <p:cNvSpPr>
            <a:spLocks noGrp="1" noChangeArrowheads="1"/>
          </p:cNvSpPr>
          <p:nvPr>
            <p:ph type="body" idx="1"/>
          </p:nvPr>
        </p:nvSpPr>
        <p:spPr bwMode="auto">
          <a:xfrm>
            <a:off x="467544" y="112474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600" b="1" dirty="0" smtClean="0">
                <a:latin typeface="宋体" pitchFamily="2" charset="-122"/>
              </a:rPr>
              <a:t>8.4.1</a:t>
            </a:r>
            <a:r>
              <a:rPr lang="zh-CN" altLang="en-US" sz="1600" b="1" dirty="0">
                <a:latin typeface="宋体" pitchFamily="2" charset="-122"/>
              </a:rPr>
              <a:t>汽车鉴定评估书出具流程介绍</a:t>
            </a:r>
          </a:p>
          <a:p>
            <a:pPr>
              <a:lnSpc>
                <a:spcPct val="80000"/>
              </a:lnSpc>
            </a:pPr>
            <a:r>
              <a:rPr lang="zh-CN" altLang="en-US" sz="1600" b="1" dirty="0">
                <a:latin typeface="宋体" pitchFamily="2" charset="-122"/>
              </a:rPr>
              <a:t>	在实际鉴定评估工作中，一般按如下流程进行操作：接受委托，核查委托方资料、确定评估人员，制定评估实施方案→确定评估方法→对机动车进行现场查勘、核实→确定机动车成新率→进行市场调查和询证→确定机动车重置成本→确定机动车评估现值→出具</a:t>
            </a:r>
            <a:r>
              <a:rPr lang="en-US" altLang="zh-CN" sz="1600" b="1" dirty="0">
                <a:latin typeface="宋体" pitchFamily="2" charset="-122"/>
              </a:rPr>
              <a:t>《</a:t>
            </a:r>
            <a:r>
              <a:rPr lang="zh-CN" altLang="en-US" sz="1600" b="1" dirty="0">
                <a:latin typeface="宋体" pitchFamily="2" charset="-122"/>
              </a:rPr>
              <a:t>二手车鉴定评估报告书</a:t>
            </a:r>
            <a:r>
              <a:rPr lang="en-US" altLang="zh-CN" sz="1600" b="1" dirty="0">
                <a:latin typeface="宋体" pitchFamily="2" charset="-122"/>
              </a:rPr>
              <a:t>》</a:t>
            </a:r>
            <a:r>
              <a:rPr lang="zh-CN" altLang="en-US" sz="1600" b="1" dirty="0">
                <a:latin typeface="宋体" pitchFamily="2" charset="-122"/>
              </a:rPr>
              <a:t>。</a:t>
            </a:r>
          </a:p>
          <a:p>
            <a:pPr>
              <a:lnSpc>
                <a:spcPct val="80000"/>
              </a:lnSpc>
            </a:pPr>
            <a:r>
              <a:rPr lang="zh-CN" altLang="en-US" sz="1600" b="1" dirty="0">
                <a:latin typeface="宋体" pitchFamily="2" charset="-122"/>
              </a:rPr>
              <a:t>	完成评估程序所整理的工作底稿按如下流程进行：</a:t>
            </a:r>
          </a:p>
          <a:p>
            <a:pPr>
              <a:lnSpc>
                <a:spcPct val="80000"/>
              </a:lnSpc>
            </a:pPr>
            <a:r>
              <a:rPr lang="zh-CN" altLang="en-US" sz="1600" b="1" dirty="0">
                <a:latin typeface="宋体" pitchFamily="2" charset="-122"/>
              </a:rPr>
              <a:t>	机动车现场查勘记录→二手车鉴定评估作业表→车辆成新率评定表→车辆询价表→机动车评估值计算表。</a:t>
            </a:r>
          </a:p>
          <a:p>
            <a:pPr>
              <a:lnSpc>
                <a:spcPct val="80000"/>
              </a:lnSpc>
            </a:pPr>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对被评估车辆进行现场查勘、核实阶段</a:t>
            </a:r>
          </a:p>
          <a:p>
            <a:pPr>
              <a:lnSpc>
                <a:spcPct val="80000"/>
              </a:lnSpc>
            </a:pPr>
            <a:r>
              <a:rPr lang="zh-CN" altLang="en-US" sz="1600" b="1" dirty="0">
                <a:latin typeface="宋体" pitchFamily="2" charset="-122"/>
              </a:rPr>
              <a:t>	被评估车辆的技术状况主要有如下内容：</a:t>
            </a:r>
          </a:p>
          <a:p>
            <a:pPr>
              <a:lnSpc>
                <a:spcPct val="80000"/>
              </a:lnSpc>
            </a:pPr>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）车身外观 </a:t>
            </a:r>
          </a:p>
          <a:p>
            <a:pPr>
              <a:lnSpc>
                <a:spcPct val="80000"/>
              </a:lnSpc>
            </a:pPr>
            <a:r>
              <a:rPr lang="zh-CN" altLang="en-US" sz="1600" b="1" dirty="0">
                <a:latin typeface="宋体" pitchFamily="2" charset="-122"/>
              </a:rPr>
              <a:t>	（</a:t>
            </a:r>
            <a:r>
              <a:rPr lang="en-US" altLang="zh-CN" sz="1600" b="1" dirty="0">
                <a:latin typeface="宋体" pitchFamily="2" charset="-122"/>
              </a:rPr>
              <a:t>2</a:t>
            </a:r>
            <a:r>
              <a:rPr lang="zh-CN" altLang="en-US" sz="1600" b="1" dirty="0">
                <a:latin typeface="宋体" pitchFamily="2" charset="-122"/>
              </a:rPr>
              <a:t>）底盘 </a:t>
            </a:r>
          </a:p>
          <a:p>
            <a:pPr>
              <a:lnSpc>
                <a:spcPct val="80000"/>
              </a:lnSpc>
            </a:pPr>
            <a:r>
              <a:rPr lang="zh-CN" altLang="en-US" sz="1600" b="1" dirty="0">
                <a:latin typeface="宋体" pitchFamily="2" charset="-122"/>
              </a:rPr>
              <a:t>	（</a:t>
            </a:r>
            <a:r>
              <a:rPr lang="en-US" altLang="zh-CN" sz="1600" b="1" dirty="0">
                <a:latin typeface="宋体" pitchFamily="2" charset="-122"/>
              </a:rPr>
              <a:t>3</a:t>
            </a:r>
            <a:r>
              <a:rPr lang="zh-CN" altLang="en-US" sz="1600" b="1" dirty="0">
                <a:latin typeface="宋体" pitchFamily="2" charset="-122"/>
              </a:rPr>
              <a:t>）车内装饰 </a:t>
            </a:r>
          </a:p>
          <a:p>
            <a:pPr>
              <a:lnSpc>
                <a:spcPct val="80000"/>
              </a:lnSpc>
            </a:pPr>
            <a:r>
              <a:rPr lang="zh-CN" altLang="en-US" sz="1600" b="1" dirty="0">
                <a:latin typeface="宋体" pitchFamily="2" charset="-122"/>
              </a:rPr>
              <a:t>	（</a:t>
            </a:r>
            <a:r>
              <a:rPr lang="en-US" altLang="zh-CN" sz="1600" b="1" dirty="0">
                <a:latin typeface="宋体" pitchFamily="2" charset="-122"/>
              </a:rPr>
              <a:t>4</a:t>
            </a:r>
            <a:r>
              <a:rPr lang="zh-CN" altLang="en-US" sz="1600" b="1" dirty="0">
                <a:latin typeface="宋体" pitchFamily="2" charset="-122"/>
              </a:rPr>
              <a:t>）发动机工作状况 </a:t>
            </a:r>
          </a:p>
          <a:p>
            <a:pPr>
              <a:lnSpc>
                <a:spcPct val="80000"/>
              </a:lnSpc>
            </a:pPr>
            <a:r>
              <a:rPr lang="zh-CN" altLang="en-US" sz="1600" b="1" dirty="0">
                <a:latin typeface="宋体" pitchFamily="2" charset="-122"/>
              </a:rPr>
              <a:t>	（</a:t>
            </a:r>
            <a:r>
              <a:rPr lang="en-US" altLang="zh-CN" sz="1600" b="1" dirty="0">
                <a:latin typeface="宋体" pitchFamily="2" charset="-122"/>
              </a:rPr>
              <a:t>5</a:t>
            </a:r>
            <a:r>
              <a:rPr lang="zh-CN" altLang="en-US" sz="1600" b="1" dirty="0">
                <a:latin typeface="宋体" pitchFamily="2" charset="-122"/>
              </a:rPr>
              <a:t>）电器系统。</a:t>
            </a:r>
          </a:p>
          <a:p>
            <a:pPr>
              <a:lnSpc>
                <a:spcPct val="80000"/>
              </a:lnSpc>
            </a:pPr>
            <a:r>
              <a:rPr lang="zh-CN" altLang="en-US" sz="1600" b="1" dirty="0">
                <a:latin typeface="宋体" pitchFamily="2" charset="-122"/>
              </a:rPr>
              <a:t>	</a:t>
            </a:r>
            <a:r>
              <a:rPr lang="en-US" altLang="zh-CN" sz="1600" b="1" dirty="0">
                <a:latin typeface="宋体" pitchFamily="2" charset="-122"/>
              </a:rPr>
              <a:t>2.</a:t>
            </a:r>
            <a:r>
              <a:rPr lang="zh-CN" altLang="en-US" sz="1600" b="1" dirty="0">
                <a:latin typeface="宋体" pitchFamily="2" charset="-122"/>
              </a:rPr>
              <a:t>市场调查和询证阶段</a:t>
            </a:r>
          </a:p>
          <a:p>
            <a:pPr>
              <a:lnSpc>
                <a:spcPct val="80000"/>
              </a:lnSpc>
            </a:pPr>
            <a:r>
              <a:rPr lang="zh-CN" altLang="en-US" sz="1600" b="1" dirty="0">
                <a:latin typeface="宋体" pitchFamily="2" charset="-122"/>
              </a:rPr>
              <a:t>	进行市场询证时，应重点作好以下工作：</a:t>
            </a:r>
          </a:p>
          <a:p>
            <a:pPr>
              <a:lnSpc>
                <a:spcPct val="80000"/>
              </a:lnSpc>
            </a:pPr>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）确定被评估车辆基本情况 </a:t>
            </a:r>
          </a:p>
          <a:p>
            <a:pPr>
              <a:lnSpc>
                <a:spcPct val="80000"/>
              </a:lnSpc>
            </a:pPr>
            <a:r>
              <a:rPr lang="zh-CN" altLang="en-US" sz="1600" b="1" dirty="0">
                <a:latin typeface="宋体" pitchFamily="2" charset="-122"/>
              </a:rPr>
              <a:t>	（</a:t>
            </a:r>
            <a:r>
              <a:rPr lang="en-US" altLang="zh-CN" sz="1600" b="1" dirty="0">
                <a:latin typeface="宋体" pitchFamily="2" charset="-122"/>
              </a:rPr>
              <a:t>2</a:t>
            </a:r>
            <a:r>
              <a:rPr lang="zh-CN" altLang="en-US" sz="1600" b="1" dirty="0">
                <a:latin typeface="宋体" pitchFamily="2" charset="-122"/>
              </a:rPr>
              <a:t>）确定询价参照对象及询价单位 </a:t>
            </a:r>
          </a:p>
          <a:p>
            <a:pPr>
              <a:lnSpc>
                <a:spcPct val="80000"/>
              </a:lnSpc>
            </a:pPr>
            <a:r>
              <a:rPr lang="zh-CN" altLang="en-US" sz="1600" b="1" dirty="0">
                <a:latin typeface="宋体" pitchFamily="2" charset="-122"/>
              </a:rPr>
              <a:t>	（</a:t>
            </a:r>
            <a:r>
              <a:rPr lang="en-US" altLang="zh-CN" sz="1600" b="1" dirty="0">
                <a:latin typeface="宋体" pitchFamily="2" charset="-122"/>
              </a:rPr>
              <a:t>3</a:t>
            </a:r>
            <a:r>
              <a:rPr lang="zh-CN" altLang="en-US" sz="1600" b="1" dirty="0">
                <a:latin typeface="宋体" pitchFamily="2" charset="-122"/>
              </a:rPr>
              <a:t>）确定询价结果。</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998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3.</a:t>
            </a:r>
            <a:r>
              <a:rPr lang="zh-CN" altLang="en-US" sz="1800" b="1" dirty="0">
                <a:latin typeface="宋体" pitchFamily="2" charset="-122"/>
              </a:rPr>
              <a:t>确定被评估车辆成新率阶段</a:t>
            </a:r>
          </a:p>
          <a:p>
            <a:pPr>
              <a:lnSpc>
                <a:spcPct val="80000"/>
              </a:lnSpc>
            </a:pPr>
            <a:r>
              <a:rPr lang="zh-CN" altLang="en-US" sz="1800" b="1" dirty="0">
                <a:latin typeface="宋体" pitchFamily="2" charset="-122"/>
              </a:rPr>
              <a:t>	一般情况下，被评估车辆成新率的确定采用综合成新率法较为客观可行。</a:t>
            </a:r>
          </a:p>
          <a:p>
            <a:pPr>
              <a:lnSpc>
                <a:spcPct val="80000"/>
              </a:lnSpc>
            </a:pPr>
            <a:r>
              <a:rPr lang="zh-CN" altLang="en-US" sz="1800" b="1" dirty="0">
                <a:latin typeface="宋体" pitchFamily="2" charset="-122"/>
              </a:rPr>
              <a:t>	在确定综合调整系数的时候要考虑的因素有：车辆的实际运行时间、实际技术状况、车辆使用强度、使用条件、使用和维护保养情况、车辆的制造质量、车辆的大修、重大事故经历、车辆外观质量等等，还要充分考虑影响机动车价值的各种因素。</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确定被评估车辆评估结果阶段</a:t>
            </a:r>
          </a:p>
          <a:p>
            <a:pPr>
              <a:lnSpc>
                <a:spcPct val="80000"/>
              </a:lnSpc>
            </a:pPr>
            <a:r>
              <a:rPr lang="zh-CN" altLang="en-US" sz="1800" b="1" dirty="0">
                <a:latin typeface="宋体" pitchFamily="2" charset="-122"/>
              </a:rPr>
              <a:t>	在确定了委托车辆的现行市场价格后，就可以计算出委托车辆的重置成本。其公式如下：</a:t>
            </a:r>
          </a:p>
          <a:p>
            <a:pPr>
              <a:lnSpc>
                <a:spcPct val="80000"/>
              </a:lnSpc>
            </a:pPr>
            <a:r>
              <a:rPr lang="zh-CN" altLang="en-US" sz="1800" b="1" dirty="0">
                <a:latin typeface="宋体" pitchFamily="2" charset="-122"/>
              </a:rPr>
              <a:t>	重置成本＝新车市场售价</a:t>
            </a:r>
            <a:r>
              <a:rPr lang="en-US" altLang="zh-CN" sz="1800" b="1" dirty="0">
                <a:latin typeface="宋体" pitchFamily="2" charset="-122"/>
              </a:rPr>
              <a:t>×</a:t>
            </a:r>
            <a:r>
              <a:rPr lang="zh-CN" altLang="en-US" sz="1800" b="1" dirty="0">
                <a:latin typeface="宋体" pitchFamily="2" charset="-122"/>
              </a:rPr>
              <a:t>（</a:t>
            </a:r>
            <a:r>
              <a:rPr lang="en-US" altLang="zh-CN" sz="1800" b="1" dirty="0">
                <a:latin typeface="宋体" pitchFamily="2" charset="-122"/>
              </a:rPr>
              <a:t>1</a:t>
            </a:r>
            <a:r>
              <a:rPr lang="zh-CN" altLang="en-US" sz="1800" b="1" dirty="0">
                <a:latin typeface="宋体" pitchFamily="2" charset="-122"/>
              </a:rPr>
              <a:t>－功能性贬值）</a:t>
            </a:r>
          </a:p>
          <a:p>
            <a:pPr>
              <a:lnSpc>
                <a:spcPct val="80000"/>
              </a:lnSpc>
            </a:pPr>
            <a:r>
              <a:rPr lang="zh-CN" altLang="en-US" sz="1800" b="1" dirty="0">
                <a:latin typeface="宋体" pitchFamily="2" charset="-122"/>
              </a:rPr>
              <a:t>	确定重置成本后，可以计算出被评估车辆的评估值。以委托评估车辆的评估值为基础，根据委托方确定变现折扣率，可以计算出委托评估车辆的拍卖底价。计算公式如下：</a:t>
            </a:r>
          </a:p>
          <a:p>
            <a:pPr>
              <a:lnSpc>
                <a:spcPct val="80000"/>
              </a:lnSpc>
            </a:pPr>
            <a:r>
              <a:rPr lang="zh-CN" altLang="en-US" sz="1800" b="1" dirty="0">
                <a:latin typeface="宋体" pitchFamily="2" charset="-122"/>
              </a:rPr>
              <a:t>	               拍卖底价</a:t>
            </a:r>
            <a:r>
              <a:rPr lang="en-US" altLang="zh-CN" sz="1800" b="1" dirty="0">
                <a:latin typeface="宋体" pitchFamily="2" charset="-122"/>
              </a:rPr>
              <a:t>=</a:t>
            </a:r>
            <a:r>
              <a:rPr lang="zh-CN" altLang="en-US" sz="1800" b="1" dirty="0">
                <a:latin typeface="宋体" pitchFamily="2" charset="-122"/>
              </a:rPr>
              <a:t>评估现值</a:t>
            </a:r>
            <a:r>
              <a:rPr lang="en-US" altLang="zh-CN" sz="1800" b="1" dirty="0">
                <a:latin typeface="宋体" pitchFamily="2" charset="-122"/>
              </a:rPr>
              <a:t>×</a:t>
            </a:r>
            <a:r>
              <a:rPr lang="zh-CN" altLang="en-US" sz="1800" b="1" dirty="0">
                <a:latin typeface="宋体" pitchFamily="2" charset="-122"/>
              </a:rPr>
              <a:t>变现率</a:t>
            </a:r>
          </a:p>
          <a:p>
            <a:pPr>
              <a:lnSpc>
                <a:spcPct val="80000"/>
              </a:lnSpc>
            </a:pPr>
            <a:r>
              <a:rPr lang="zh-CN" altLang="en-US" sz="1800" b="1" dirty="0">
                <a:latin typeface="宋体" pitchFamily="2" charset="-122"/>
              </a:rPr>
              <a:t>	               变现率</a:t>
            </a:r>
            <a:r>
              <a:rPr lang="en-US" altLang="zh-CN" sz="1800" b="1" dirty="0">
                <a:latin typeface="宋体" pitchFamily="2" charset="-122"/>
              </a:rPr>
              <a:t>=1</a:t>
            </a:r>
            <a:r>
              <a:rPr lang="zh-CN" altLang="en-US" sz="1800" b="1" dirty="0">
                <a:latin typeface="宋体" pitchFamily="2" charset="-122"/>
              </a:rPr>
              <a:t>－变现折扣率</a:t>
            </a:r>
          </a:p>
          <a:p>
            <a:pPr>
              <a:lnSpc>
                <a:spcPct val="80000"/>
              </a:lnSpc>
            </a:pPr>
            <a:r>
              <a:rPr lang="en-US" altLang="zh-CN" sz="1800" b="1" dirty="0" smtClean="0">
                <a:latin typeface="宋体" pitchFamily="2" charset="-122"/>
              </a:rPr>
              <a:t>8.4.2</a:t>
            </a:r>
            <a:r>
              <a:rPr lang="zh-CN" altLang="en-US" sz="1800" b="1" dirty="0">
                <a:latin typeface="宋体" pitchFamily="2" charset="-122"/>
              </a:rPr>
              <a:t>二手车鉴定评估报告书案例</a:t>
            </a: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smtClean="0">
                <a:solidFill>
                  <a:srgbClr val="FF3300"/>
                </a:solidFill>
                <a:latin typeface="宋体" pitchFamily="2" charset="-122"/>
              </a:rPr>
              <a:t>第</a:t>
            </a:r>
            <a:r>
              <a:rPr lang="en-US" altLang="zh-CN" sz="2400" b="1" dirty="0" smtClean="0">
                <a:solidFill>
                  <a:srgbClr val="FF3300"/>
                </a:solidFill>
                <a:latin typeface="宋体" pitchFamily="2" charset="-122"/>
              </a:rPr>
              <a:t>9</a:t>
            </a:r>
            <a:r>
              <a:rPr lang="zh-CN" altLang="en-US" sz="2400" b="1" dirty="0" smtClean="0">
                <a:solidFill>
                  <a:srgbClr val="FF3300"/>
                </a:solidFill>
                <a:latin typeface="宋体" pitchFamily="2" charset="-122"/>
              </a:rPr>
              <a:t>章 </a:t>
            </a:r>
            <a:r>
              <a:rPr lang="zh-CN" altLang="en-US" sz="2400" b="1" dirty="0">
                <a:solidFill>
                  <a:srgbClr val="FF3300"/>
                </a:solidFill>
                <a:latin typeface="宋体" pitchFamily="2" charset="-122"/>
              </a:rPr>
              <a:t>汽车评估师职业规范 </a:t>
            </a:r>
          </a:p>
        </p:txBody>
      </p:sp>
      <p:sp>
        <p:nvSpPr>
          <p:cNvPr id="171011" name="Rectangle 3"/>
          <p:cNvSpPr>
            <a:spLocks noGrp="1" noChangeArrowheads="1"/>
          </p:cNvSpPr>
          <p:nvPr>
            <p:ph type="body" idx="1"/>
          </p:nvPr>
        </p:nvSpPr>
        <p:spPr bwMode="auto">
          <a:xfrm>
            <a:off x="467544" y="134076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zh-CN" altLang="en-US" sz="1800" b="1" dirty="0">
                <a:latin typeface="宋体" pitchFamily="2" charset="-122"/>
              </a:rPr>
              <a:t>                   </a:t>
            </a:r>
            <a:r>
              <a:rPr lang="en-US" altLang="zh-CN" sz="1800" b="1" dirty="0" smtClean="0">
                <a:latin typeface="宋体" pitchFamily="2" charset="-122"/>
              </a:rPr>
              <a:t>9</a:t>
            </a:r>
            <a:r>
              <a:rPr lang="zh-CN" sz="1800" b="1" dirty="0" smtClean="0">
                <a:latin typeface="宋体" pitchFamily="2" charset="-122"/>
              </a:rPr>
              <a:t>.</a:t>
            </a:r>
            <a:r>
              <a:rPr lang="zh-CN" sz="1800" b="1" dirty="0">
                <a:latin typeface="宋体" pitchFamily="2" charset="-122"/>
              </a:rPr>
              <a:t>1就业准入制度与职业资格证书制度</a:t>
            </a:r>
          </a:p>
          <a:p>
            <a:pPr>
              <a:buFontTx/>
              <a:buNone/>
            </a:pPr>
            <a:endParaRPr lang="zh-CN" sz="1800" b="1" dirty="0">
              <a:latin typeface="宋体" pitchFamily="2" charset="-122"/>
            </a:endParaRPr>
          </a:p>
          <a:p>
            <a:pPr>
              <a:buFontTx/>
              <a:buNone/>
            </a:pPr>
            <a:r>
              <a:rPr lang="zh-CN" sz="1800" b="1" dirty="0">
                <a:latin typeface="宋体" pitchFamily="2" charset="-122"/>
              </a:rPr>
              <a:t>	</a:t>
            </a:r>
            <a:r>
              <a:rPr lang="en-US" altLang="zh-CN" sz="1800" b="1" dirty="0" smtClean="0">
                <a:latin typeface="宋体" pitchFamily="2" charset="-122"/>
              </a:rPr>
              <a:t>9</a:t>
            </a:r>
            <a:r>
              <a:rPr lang="zh-CN" sz="1800" b="1" dirty="0" smtClean="0">
                <a:latin typeface="宋体" pitchFamily="2" charset="-122"/>
              </a:rPr>
              <a:t>.</a:t>
            </a:r>
            <a:r>
              <a:rPr lang="zh-CN" sz="1800" b="1" dirty="0">
                <a:latin typeface="宋体" pitchFamily="2" charset="-122"/>
              </a:rPr>
              <a:t>1.1就业准入与职业资格制度的基本概念</a:t>
            </a:r>
          </a:p>
          <a:p>
            <a:pPr>
              <a:buFontTx/>
              <a:buNone/>
            </a:pPr>
            <a:r>
              <a:rPr lang="zh-CN" sz="1800" b="1" dirty="0">
                <a:latin typeface="宋体" pitchFamily="2" charset="-122"/>
              </a:rPr>
              <a:t>	1.职业资格</a:t>
            </a:r>
          </a:p>
          <a:p>
            <a:pPr>
              <a:buFontTx/>
              <a:buNone/>
            </a:pPr>
            <a:r>
              <a:rPr lang="zh-CN" sz="1800" b="1" dirty="0">
                <a:latin typeface="宋体" pitchFamily="2" charset="-122"/>
              </a:rPr>
              <a:t>	</a:t>
            </a:r>
            <a:r>
              <a:rPr lang="en-US" altLang="zh-CN" sz="1800" b="1" dirty="0" smtClean="0">
                <a:latin typeface="宋体" pitchFamily="2" charset="-122"/>
              </a:rPr>
              <a:t>     </a:t>
            </a:r>
            <a:r>
              <a:rPr lang="zh-CN" sz="1800" b="1" dirty="0" smtClean="0">
                <a:latin typeface="宋体" pitchFamily="2" charset="-122"/>
              </a:rPr>
              <a:t>职业</a:t>
            </a:r>
            <a:r>
              <a:rPr lang="zh-CN" sz="1800" b="1" dirty="0">
                <a:latin typeface="宋体" pitchFamily="2" charset="-122"/>
              </a:rPr>
              <a:t>资格是对从事某一职业所必备的学识、技术和能力的基本要求。职业资格包括从业资格和执业资格。</a:t>
            </a:r>
          </a:p>
          <a:p>
            <a:pPr>
              <a:buFontTx/>
              <a:buNone/>
            </a:pPr>
            <a:r>
              <a:rPr lang="zh-CN" sz="1800" b="1" dirty="0">
                <a:latin typeface="宋体" pitchFamily="2" charset="-122"/>
              </a:rPr>
              <a:t>	</a:t>
            </a:r>
            <a:r>
              <a:rPr lang="en-US" altLang="zh-CN" sz="1800" b="1" dirty="0" smtClean="0">
                <a:latin typeface="宋体" pitchFamily="2" charset="-122"/>
              </a:rPr>
              <a:t>     </a:t>
            </a:r>
            <a:r>
              <a:rPr lang="zh-CN" sz="1800" b="1" dirty="0" smtClean="0">
                <a:latin typeface="宋体" pitchFamily="2" charset="-122"/>
              </a:rPr>
              <a:t>从业</a:t>
            </a:r>
            <a:r>
              <a:rPr lang="zh-CN" sz="1800" b="1" dirty="0">
                <a:latin typeface="宋体" pitchFamily="2" charset="-122"/>
              </a:rPr>
              <a:t>资格是指从事某一专业（工种）所需学识、技术和能力的起点标准。</a:t>
            </a:r>
          </a:p>
          <a:p>
            <a:pPr>
              <a:buFontTx/>
              <a:buNone/>
            </a:pPr>
            <a:r>
              <a:rPr lang="zh-CN" sz="1800" b="1" dirty="0">
                <a:latin typeface="宋体" pitchFamily="2" charset="-122"/>
              </a:rPr>
              <a:t>	</a:t>
            </a:r>
            <a:r>
              <a:rPr lang="en-US" altLang="zh-CN" sz="1800" b="1" dirty="0" smtClean="0">
                <a:latin typeface="宋体" pitchFamily="2" charset="-122"/>
              </a:rPr>
              <a:t>    </a:t>
            </a:r>
            <a:r>
              <a:rPr lang="zh-CN" sz="1800" b="1" dirty="0" smtClean="0">
                <a:latin typeface="宋体" pitchFamily="2" charset="-122"/>
              </a:rPr>
              <a:t>执</a:t>
            </a:r>
            <a:r>
              <a:rPr lang="zh-CN" sz="1800" b="1" dirty="0">
                <a:latin typeface="宋体" pitchFamily="2" charset="-122"/>
              </a:rPr>
              <a:t>业资格是指政府对某些责任较大、社会通用性强，关系公共利益的专业（工种）实行准入控制，是依法独立开业或从事某一特定专业（工种）所需学识、技术和能力的必备标准。</a:t>
            </a:r>
          </a:p>
          <a:p>
            <a:pPr>
              <a:buFontTx/>
              <a:buNone/>
            </a:pPr>
            <a:r>
              <a:rPr lang="zh-CN" sz="1800" b="1" dirty="0">
                <a:latin typeface="宋体" pitchFamily="2" charset="-122"/>
              </a:rPr>
              <a:t>	2.职业资格证书制度</a:t>
            </a:r>
          </a:p>
          <a:p>
            <a:pPr>
              <a:buFontTx/>
              <a:buNone/>
            </a:pPr>
            <a:r>
              <a:rPr lang="zh-CN" sz="1800" b="1" dirty="0">
                <a:latin typeface="宋体" pitchFamily="2" charset="-122"/>
              </a:rPr>
              <a:t>	</a:t>
            </a:r>
            <a:r>
              <a:rPr lang="en-US" altLang="zh-CN" sz="1800" b="1" dirty="0" smtClean="0">
                <a:latin typeface="宋体" pitchFamily="2" charset="-122"/>
              </a:rPr>
              <a:t>    </a:t>
            </a:r>
            <a:r>
              <a:rPr lang="zh-CN" sz="1800" b="1" dirty="0" smtClean="0">
                <a:latin typeface="宋体" pitchFamily="2" charset="-122"/>
              </a:rPr>
              <a:t>指</a:t>
            </a:r>
            <a:r>
              <a:rPr lang="zh-CN" sz="1800" b="1" dirty="0">
                <a:latin typeface="宋体" pitchFamily="2" charset="-122"/>
              </a:rPr>
              <a:t>按照国家制定的职业技能标准或任职资格条件，通过政府认定的考核鉴定机构，对劳动者的技能水平或职业资格进行客观公正、科学规范的评价和鉴定，对合格者授予相应的国家职业资格证书。</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2035" name="Rectangle 3"/>
          <p:cNvSpPr>
            <a:spLocks noGrp="1" noChangeArrowheads="1"/>
          </p:cNvSpPr>
          <p:nvPr>
            <p:ph type="body" idx="1"/>
          </p:nvPr>
        </p:nvSpPr>
        <p:spPr bwMode="auto">
          <a:xfrm>
            <a:off x="323528"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3.</a:t>
            </a:r>
            <a:r>
              <a:rPr lang="zh-CN" altLang="en-US" sz="1800" b="1" dirty="0">
                <a:latin typeface="宋体" pitchFamily="2" charset="-122"/>
              </a:rPr>
              <a:t>职业资格证书的作用</a:t>
            </a:r>
          </a:p>
          <a:p>
            <a:pPr>
              <a:lnSpc>
                <a:spcPct val="80000"/>
              </a:lnSpc>
            </a:pPr>
            <a:r>
              <a:rPr lang="zh-CN" altLang="en-US" sz="1800" b="1" dirty="0">
                <a:latin typeface="宋体" pitchFamily="2" charset="-122"/>
              </a:rPr>
              <a:t>	职业资格证书是表明劳动者具有从事某一职业所必备的学识和技能的证明。它是劳动者求职、任职、开业的资格凭证，是用人单位招聘、录用劳动者的主要依据，也是境外就业、对外劳务合作人员办理技能水平公证的有效证件。</a:t>
            </a:r>
          </a:p>
          <a:p>
            <a:pPr>
              <a:lnSpc>
                <a:spcPct val="80000"/>
              </a:lnSpc>
            </a:pPr>
            <a:r>
              <a:rPr lang="zh-CN" altLang="en-US" sz="1800" b="1" dirty="0">
                <a:latin typeface="宋体" pitchFamily="2" charset="-122"/>
              </a:rPr>
              <a:t>	职业资格证书与学历文凭证书不同，学历文凭表示的是学习经历的毕业证书，是证明证书持有者曾经学过某种专业，更多地反映了证书持有者的知识和文化水平；而职业资格证书更多地反映特定职业的实际工作标准和规范，以及劳动者从事这种职业所达到的实际能力水平。职业资格证书可以通过多个渠道获得。</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推行职业资格证书制度的法律依据</a:t>
            </a:r>
          </a:p>
          <a:p>
            <a:pPr>
              <a:lnSpc>
                <a:spcPct val="80000"/>
              </a:lnSpc>
            </a:pPr>
            <a:r>
              <a:rPr lang="zh-CN" altLang="en-US" sz="1800" b="1" dirty="0">
                <a:latin typeface="宋体" pitchFamily="2" charset="-122"/>
              </a:rPr>
              <a:t>	</a:t>
            </a:r>
            <a:r>
              <a:rPr lang="en-US" altLang="zh-CN" sz="1800" b="1" dirty="0">
                <a:latin typeface="宋体" pitchFamily="2" charset="-122"/>
              </a:rPr>
              <a:t>《</a:t>
            </a:r>
            <a:r>
              <a:rPr lang="zh-CN" altLang="en-US" sz="1800" b="1" dirty="0">
                <a:latin typeface="宋体" pitchFamily="2" charset="-122"/>
              </a:rPr>
              <a:t>中华人民共和国劳动法</a:t>
            </a:r>
            <a:r>
              <a:rPr lang="en-US" altLang="zh-CN" sz="1800" b="1" dirty="0">
                <a:latin typeface="宋体" pitchFamily="2" charset="-122"/>
              </a:rPr>
              <a:t>》 </a:t>
            </a:r>
          </a:p>
          <a:p>
            <a:pPr>
              <a:lnSpc>
                <a:spcPct val="80000"/>
              </a:lnSpc>
            </a:pPr>
            <a:r>
              <a:rPr lang="en-US" altLang="zh-CN" sz="1800" b="1" dirty="0">
                <a:latin typeface="宋体" pitchFamily="2" charset="-122"/>
              </a:rPr>
              <a:t>	《</a:t>
            </a:r>
            <a:r>
              <a:rPr lang="zh-CN" altLang="en-US" sz="1800" b="1" dirty="0">
                <a:latin typeface="宋体" pitchFamily="2" charset="-122"/>
              </a:rPr>
              <a:t>中华人民共和国职业教育法</a:t>
            </a:r>
            <a:r>
              <a:rPr lang="en-US" altLang="zh-CN" sz="1800" b="1" dirty="0">
                <a:latin typeface="宋体" pitchFamily="2" charset="-122"/>
              </a:rPr>
              <a:t>》 </a:t>
            </a:r>
          </a:p>
          <a:p>
            <a:pPr>
              <a:lnSpc>
                <a:spcPct val="80000"/>
              </a:lnSpc>
            </a:pPr>
            <a:r>
              <a:rPr lang="en-US" altLang="zh-CN" sz="1800" b="1" dirty="0">
                <a:latin typeface="宋体" pitchFamily="2" charset="-122"/>
              </a:rPr>
              <a:t>	</a:t>
            </a:r>
            <a:r>
              <a:rPr lang="zh-CN" altLang="en-US" sz="1800" b="1" dirty="0">
                <a:latin typeface="宋体" pitchFamily="2" charset="-122"/>
              </a:rPr>
              <a:t>中华人民共和国劳动保障部</a:t>
            </a:r>
            <a:r>
              <a:rPr lang="en-US" altLang="zh-CN" sz="1800" b="1" dirty="0">
                <a:latin typeface="宋体" pitchFamily="2" charset="-122"/>
              </a:rPr>
              <a:t>《</a:t>
            </a:r>
            <a:r>
              <a:rPr lang="zh-CN" altLang="en-US" sz="1800" b="1" dirty="0">
                <a:latin typeface="宋体" pitchFamily="2" charset="-122"/>
              </a:rPr>
              <a:t>招用技术工种从业人员规定</a:t>
            </a:r>
            <a:r>
              <a:rPr lang="en-US" altLang="zh-CN" sz="1800" b="1" dirty="0">
                <a:latin typeface="宋体" pitchFamily="2" charset="-122"/>
              </a:rPr>
              <a:t>》 </a:t>
            </a:r>
          </a:p>
          <a:p>
            <a:pPr>
              <a:lnSpc>
                <a:spcPct val="80000"/>
              </a:lnSpc>
            </a:pPr>
            <a:r>
              <a:rPr lang="en-US" altLang="zh-CN" sz="1800" b="1" dirty="0">
                <a:latin typeface="宋体" pitchFamily="2" charset="-122"/>
              </a:rPr>
              <a:t>	5.</a:t>
            </a:r>
            <a:r>
              <a:rPr lang="zh-CN" altLang="en-US" sz="1800" b="1" dirty="0">
                <a:latin typeface="宋体" pitchFamily="2" charset="-122"/>
              </a:rPr>
              <a:t>取得职业资格证书的途径</a:t>
            </a:r>
          </a:p>
          <a:p>
            <a:pPr>
              <a:lnSpc>
                <a:spcPct val="80000"/>
              </a:lnSpc>
            </a:pPr>
            <a:r>
              <a:rPr lang="zh-CN" altLang="en-US" sz="1800" b="1" dirty="0">
                <a:latin typeface="宋体" pitchFamily="2" charset="-122"/>
              </a:rPr>
              <a:t>	办理职业资格证书的程序为：职业技能鉴定所</a:t>
            </a:r>
            <a:r>
              <a:rPr lang="en-US" altLang="zh-CN" sz="1800" b="1" dirty="0">
                <a:latin typeface="宋体" pitchFamily="2" charset="-122"/>
              </a:rPr>
              <a:t>(</a:t>
            </a:r>
            <a:r>
              <a:rPr lang="zh-CN" altLang="en-US" sz="1800" b="1" dirty="0">
                <a:latin typeface="宋体" pitchFamily="2" charset="-122"/>
              </a:rPr>
              <a:t>站</a:t>
            </a:r>
            <a:r>
              <a:rPr lang="en-US" altLang="zh-CN" sz="1800" b="1" dirty="0">
                <a:latin typeface="宋体" pitchFamily="2" charset="-122"/>
              </a:rPr>
              <a:t>)</a:t>
            </a:r>
            <a:r>
              <a:rPr lang="zh-CN" altLang="en-US" sz="1800" b="1" dirty="0">
                <a:latin typeface="宋体" pitchFamily="2" charset="-122"/>
              </a:rPr>
              <a:t>将考核合格人员名单报经当地职业技能鉴定指导中心审核，再报经同级劳动保障行政部门或行业部门劳动保障工作机构批准后，由职业技能鉴定指导中心按照国家规定的证书编码方案和填写格式要求统一办理证书，加盖职业技能鉴定机构专用印章，经同级劳动保障行政部门或行业部门劳动保障工作机构验印后，由职业技能鉴定所</a:t>
            </a:r>
            <a:r>
              <a:rPr lang="en-US" altLang="zh-CN" sz="1800" b="1" dirty="0">
                <a:latin typeface="宋体" pitchFamily="2" charset="-122"/>
              </a:rPr>
              <a:t>(</a:t>
            </a:r>
            <a:r>
              <a:rPr lang="zh-CN" altLang="en-US" sz="1800" b="1" dirty="0">
                <a:latin typeface="宋体" pitchFamily="2" charset="-122"/>
              </a:rPr>
              <a:t>站</a:t>
            </a:r>
            <a:r>
              <a:rPr lang="en-US" altLang="zh-CN" sz="1800" b="1" dirty="0">
                <a:latin typeface="宋体" pitchFamily="2" charset="-122"/>
              </a:rPr>
              <a:t>)</a:t>
            </a:r>
            <a:r>
              <a:rPr lang="zh-CN" altLang="en-US" sz="1800" b="1" dirty="0">
                <a:latin typeface="宋体" pitchFamily="2" charset="-122"/>
              </a:rPr>
              <a:t>送交本人。</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305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6.</a:t>
            </a:r>
            <a:r>
              <a:rPr lang="zh-CN" altLang="en-US" sz="1800" b="1" dirty="0">
                <a:latin typeface="宋体" pitchFamily="2" charset="-122"/>
              </a:rPr>
              <a:t>国家职业资格证书的等级</a:t>
            </a:r>
          </a:p>
          <a:p>
            <a:pPr>
              <a:lnSpc>
                <a:spcPct val="80000"/>
              </a:lnSpc>
            </a:pPr>
            <a:r>
              <a:rPr lang="zh-CN" altLang="en-US" sz="1800" b="1" dirty="0">
                <a:latin typeface="宋体" pitchFamily="2" charset="-122"/>
              </a:rPr>
              <a:t>	我国职业资格证书分为五个等级：初级（国家职业资格五级）、中级（国家职业资格四级）、高级（国家职业资格三级）、技师（国家职业资格二级）和高级技师（国家职业资格一级）。</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就业准入</a:t>
            </a:r>
          </a:p>
          <a:p>
            <a:pPr>
              <a:lnSpc>
                <a:spcPct val="80000"/>
              </a:lnSpc>
            </a:pPr>
            <a:r>
              <a:rPr lang="zh-CN" altLang="en-US" sz="1800" b="1" dirty="0">
                <a:latin typeface="宋体" pitchFamily="2" charset="-122"/>
              </a:rPr>
              <a:t>	所谓就业准入是指根据</a:t>
            </a:r>
            <a:r>
              <a:rPr lang="en-US" altLang="zh-CN" sz="1800" b="1" dirty="0">
                <a:latin typeface="宋体" pitchFamily="2" charset="-122"/>
              </a:rPr>
              <a:t>《</a:t>
            </a:r>
            <a:r>
              <a:rPr lang="zh-CN" altLang="en-US" sz="1800" b="1" dirty="0">
                <a:latin typeface="宋体" pitchFamily="2" charset="-122"/>
              </a:rPr>
              <a:t>劳动法</a:t>
            </a:r>
            <a:r>
              <a:rPr lang="en-US" altLang="zh-CN" sz="1800" b="1" dirty="0">
                <a:latin typeface="宋体" pitchFamily="2" charset="-122"/>
              </a:rPr>
              <a:t>》</a:t>
            </a:r>
            <a:r>
              <a:rPr lang="zh-CN" altLang="en-US" sz="1800" b="1" dirty="0">
                <a:latin typeface="宋体" pitchFamily="2" charset="-122"/>
              </a:rPr>
              <a:t>和</a:t>
            </a:r>
            <a:r>
              <a:rPr lang="en-US" altLang="zh-CN" sz="1800" b="1" dirty="0">
                <a:latin typeface="宋体" pitchFamily="2" charset="-122"/>
              </a:rPr>
              <a:t>《</a:t>
            </a:r>
            <a:r>
              <a:rPr lang="zh-CN" altLang="en-US" sz="1800" b="1" dirty="0">
                <a:latin typeface="宋体" pitchFamily="2" charset="-122"/>
              </a:rPr>
              <a:t>职业教育法</a:t>
            </a:r>
            <a:r>
              <a:rPr lang="en-US" altLang="zh-CN" sz="1800" b="1" dirty="0">
                <a:latin typeface="宋体" pitchFamily="2" charset="-122"/>
              </a:rPr>
              <a:t>》</a:t>
            </a:r>
            <a:r>
              <a:rPr lang="zh-CN" altLang="en-US" sz="1800" b="1" dirty="0">
                <a:latin typeface="宋体" pitchFamily="2" charset="-122"/>
              </a:rPr>
              <a:t>的有关规定，对从事技术复杂、通用性广、涉及到国家财产、人民生命安全和消费者利益的职业（工种）的劳动者，必须经过培训，并取得职业资格证书后，方可就业上岗。 </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国家对实行就业准入的具体规定</a:t>
            </a:r>
          </a:p>
          <a:p>
            <a:pPr>
              <a:lnSpc>
                <a:spcPct val="80000"/>
              </a:lnSpc>
            </a:pPr>
            <a:r>
              <a:rPr lang="zh-CN" altLang="en-US" sz="1800" b="1" dirty="0">
                <a:latin typeface="宋体" pitchFamily="2" charset="-122"/>
              </a:rPr>
              <a:t>	从事就业准入职业的新生劳动力，就业前必须经过一到三年的职业培训，并取得职业资格证书；对招收未取得相应职业资格证书人员的用人单位，劳动监察机构应依法查处，并责令其改正；对从事个体工商经营的人员，要取得职业资格证书后工商部门才办理开业手续。</a:t>
            </a:r>
          </a:p>
          <a:p>
            <a:pPr>
              <a:lnSpc>
                <a:spcPct val="80000"/>
              </a:lnSpc>
            </a:pPr>
            <a:r>
              <a:rPr lang="zh-CN" altLang="en-US" sz="1800" b="1" dirty="0">
                <a:latin typeface="宋体" pitchFamily="2" charset="-122"/>
              </a:rPr>
              <a:t>	</a:t>
            </a:r>
            <a:r>
              <a:rPr lang="en-US" altLang="zh-CN" sz="1800" b="1" dirty="0">
                <a:latin typeface="宋体" pitchFamily="2" charset="-122"/>
              </a:rPr>
              <a:t>9.</a:t>
            </a:r>
            <a:r>
              <a:rPr lang="zh-CN" altLang="en-US" sz="1800" b="1" dirty="0">
                <a:latin typeface="宋体" pitchFamily="2" charset="-122"/>
              </a:rPr>
              <a:t>职业技能鉴定</a:t>
            </a:r>
          </a:p>
          <a:p>
            <a:pPr>
              <a:lnSpc>
                <a:spcPct val="80000"/>
              </a:lnSpc>
            </a:pPr>
            <a:r>
              <a:rPr lang="zh-CN" altLang="en-US" sz="1800" b="1" dirty="0">
                <a:latin typeface="宋体" pitchFamily="2" charset="-122"/>
              </a:rPr>
              <a:t>	所谓职业技能鉴定，是指按照国家规定的职业技能标准或任职资格条件，通过政府劳动部门认定的鉴定考核机构，对劳动者的技能水平或职业资格进行客观、公正、科学、规范的评价与认证的活动。</a:t>
            </a:r>
            <a:r>
              <a:rPr lang="zh-CN" altLang="en-US" sz="1600" dirty="0">
                <a:latin typeface="宋体" pitchFamily="2" charset="-122"/>
              </a:rPr>
              <a:t></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408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10.</a:t>
            </a:r>
            <a:r>
              <a:rPr lang="zh-CN" altLang="en-US" sz="1800" b="1" dirty="0">
                <a:latin typeface="宋体" pitchFamily="2" charset="-122"/>
              </a:rPr>
              <a:t>我国职业技能鉴定工作的总体目标</a:t>
            </a:r>
          </a:p>
          <a:p>
            <a:pPr>
              <a:lnSpc>
                <a:spcPct val="80000"/>
              </a:lnSpc>
            </a:pPr>
            <a:r>
              <a:rPr lang="zh-CN" altLang="en-US" sz="1800" b="1" dirty="0">
                <a:latin typeface="宋体" pitchFamily="2" charset="-122"/>
              </a:rPr>
              <a:t>	我国职业技能鉴定的总体目标是：以全面提高劳动者素质、增强劳动者就业能力和工作能力为出发点，尽快完善职业技能鉴定社会化的管理，基本完成国家职业分类体系建设</a:t>
            </a:r>
            <a:r>
              <a:rPr lang="zh-CN" altLang="en-US" sz="1800" b="1" dirty="0" smtClean="0">
                <a:latin typeface="宋体" pitchFamily="2" charset="-122"/>
              </a:rPr>
              <a:t>。 </a:t>
            </a:r>
            <a:endParaRPr lang="zh-CN" altLang="en-US" sz="1800" b="1" dirty="0">
              <a:latin typeface="宋体" pitchFamily="2" charset="-122"/>
            </a:endParaRPr>
          </a:p>
          <a:p>
            <a:pPr>
              <a:lnSpc>
                <a:spcPct val="80000"/>
              </a:lnSpc>
            </a:pPr>
            <a:r>
              <a:rPr lang="zh-CN" altLang="en-US" sz="1800" b="1" dirty="0">
                <a:latin typeface="宋体" pitchFamily="2" charset="-122"/>
              </a:rPr>
              <a:t>	</a:t>
            </a:r>
            <a:r>
              <a:rPr lang="en-US" altLang="zh-CN" sz="1800" b="1" dirty="0">
                <a:latin typeface="宋体" pitchFamily="2" charset="-122"/>
              </a:rPr>
              <a:t>11.</a:t>
            </a:r>
            <a:r>
              <a:rPr lang="zh-CN" altLang="en-US" sz="1800" b="1" dirty="0">
                <a:latin typeface="宋体" pitchFamily="2" charset="-122"/>
              </a:rPr>
              <a:t>职业技能鉴定的主要内容和方式</a:t>
            </a:r>
          </a:p>
          <a:p>
            <a:pPr>
              <a:lnSpc>
                <a:spcPct val="80000"/>
              </a:lnSpc>
            </a:pPr>
            <a:r>
              <a:rPr lang="zh-CN" altLang="en-US" sz="1800" b="1" dirty="0">
                <a:latin typeface="宋体" pitchFamily="2" charset="-122"/>
              </a:rPr>
              <a:t>	国家实施职业技能鉴定的内容是依据国家职业技能标准、职业技能鉴定规范和相应教材来确定的，并通过编制试卷来进行鉴定考核，主要包括职业知识、操作技能和职业道德三个方面。试卷分为理论知识要求试卷和实际操作技能要求试卷两种。理论知识要求试卷采用笔试，实际操作技能要求试卷采用现场操作加工典型工件、生产作业项目、模拟操作等方式。计分采用百分制，两部分成绩都在</a:t>
            </a:r>
            <a:r>
              <a:rPr lang="en-US" altLang="zh-CN" sz="1800" b="1" dirty="0">
                <a:latin typeface="宋体" pitchFamily="2" charset="-122"/>
              </a:rPr>
              <a:t>60</a:t>
            </a:r>
            <a:r>
              <a:rPr lang="zh-CN" altLang="en-US" sz="1800" b="1" dirty="0">
                <a:latin typeface="宋体" pitchFamily="2" charset="-122"/>
              </a:rPr>
              <a:t>分（含</a:t>
            </a:r>
            <a:r>
              <a:rPr lang="en-US" altLang="zh-CN" sz="1800" b="1" dirty="0">
                <a:latin typeface="宋体" pitchFamily="2" charset="-122"/>
              </a:rPr>
              <a:t>60</a:t>
            </a:r>
            <a:r>
              <a:rPr lang="zh-CN" altLang="en-US" sz="1800" b="1" dirty="0">
                <a:latin typeface="宋体" pitchFamily="2" charset="-122"/>
              </a:rPr>
              <a:t>分）以上为合格，</a:t>
            </a:r>
            <a:r>
              <a:rPr lang="en-US" altLang="zh-CN" sz="1800" b="1" dirty="0">
                <a:latin typeface="宋体" pitchFamily="2" charset="-122"/>
              </a:rPr>
              <a:t>80</a:t>
            </a:r>
            <a:r>
              <a:rPr lang="zh-CN" altLang="en-US" sz="1800" b="1" dirty="0">
                <a:latin typeface="宋体" pitchFamily="2" charset="-122"/>
              </a:rPr>
              <a:t>分以上为良好，</a:t>
            </a:r>
            <a:r>
              <a:rPr lang="en-US" altLang="zh-CN" sz="1800" b="1" dirty="0">
                <a:latin typeface="宋体" pitchFamily="2" charset="-122"/>
              </a:rPr>
              <a:t>95</a:t>
            </a:r>
            <a:r>
              <a:rPr lang="zh-CN" altLang="en-US" sz="1800" b="1" dirty="0">
                <a:latin typeface="宋体" pitchFamily="2" charset="-122"/>
              </a:rPr>
              <a:t>分以上为优秀。</a:t>
            </a:r>
          </a:p>
          <a:p>
            <a:pPr>
              <a:lnSpc>
                <a:spcPct val="80000"/>
              </a:lnSpc>
            </a:pPr>
            <a:r>
              <a:rPr lang="zh-CN" altLang="en-US" sz="1800" b="1" dirty="0">
                <a:latin typeface="宋体" pitchFamily="2" charset="-122"/>
              </a:rPr>
              <a:t>	</a:t>
            </a:r>
            <a:r>
              <a:rPr lang="en-US" altLang="zh-CN" sz="1800" b="1" dirty="0">
                <a:latin typeface="宋体" pitchFamily="2" charset="-122"/>
              </a:rPr>
              <a:t>12</a:t>
            </a:r>
            <a:r>
              <a:rPr lang="zh-CN" altLang="en-US" sz="1800" b="1" dirty="0">
                <a:latin typeface="宋体" pitchFamily="2" charset="-122"/>
              </a:rPr>
              <a:t>．申请职业技能鉴定的报名方法</a:t>
            </a:r>
          </a:p>
          <a:p>
            <a:pPr>
              <a:lnSpc>
                <a:spcPct val="80000"/>
              </a:lnSpc>
            </a:pPr>
            <a:r>
              <a:rPr lang="zh-CN" altLang="en-US" sz="1800" b="1" dirty="0" smtClean="0">
                <a:latin typeface="宋体" pitchFamily="2" charset="-122"/>
              </a:rPr>
              <a:t>    申请</a:t>
            </a:r>
            <a:r>
              <a:rPr lang="zh-CN" altLang="en-US" sz="1800" b="1" dirty="0">
                <a:latin typeface="宋体" pitchFamily="2" charset="-122"/>
              </a:rPr>
              <a:t>职业技能鉴定的人员，可向当地职业技能鉴定所（站）提出申请，填写职业技能鉴定 申请表。报名时应出示本人身分证、培训毕（结）业证书、</a:t>
            </a:r>
            <a:r>
              <a:rPr lang="en-US" altLang="zh-CN" sz="1800" b="1" dirty="0">
                <a:latin typeface="宋体" pitchFamily="2" charset="-122"/>
              </a:rPr>
              <a:t>《</a:t>
            </a:r>
            <a:r>
              <a:rPr lang="zh-CN" altLang="en-US" sz="1800" b="1" dirty="0">
                <a:latin typeface="宋体" pitchFamily="2" charset="-122"/>
              </a:rPr>
              <a:t>技术等级证书</a:t>
            </a:r>
            <a:r>
              <a:rPr lang="en-US" altLang="zh-CN" sz="1800" b="1" dirty="0">
                <a:latin typeface="宋体" pitchFamily="2" charset="-122"/>
              </a:rPr>
              <a:t>》</a:t>
            </a:r>
            <a:r>
              <a:rPr lang="zh-CN" altLang="en-US" sz="1800" b="1" dirty="0">
                <a:latin typeface="宋体" pitchFamily="2" charset="-122"/>
              </a:rPr>
              <a:t>或工作单位劳资部门出具的工作年限证明等。申报技师、高级技师任职资格的人员，还须出具本人的技术成果和工作业绩证明，并提交本人的技术总结和论文资料等。</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bwMode="auto">
          <a:xfrm>
            <a:off x="467544" y="764704"/>
            <a:ext cx="8229600" cy="4785990"/>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600" dirty="0">
                <a:latin typeface="宋体" pitchFamily="2" charset="-122"/>
              </a:rPr>
              <a:t>	</a:t>
            </a:r>
            <a:r>
              <a:rPr lang="zh-CN" sz="1800" b="1" dirty="0">
                <a:latin typeface="宋体" pitchFamily="2" charset="-122"/>
              </a:rPr>
              <a:t>（4）前悬S1  </a:t>
            </a:r>
          </a:p>
          <a:p>
            <a:pPr>
              <a:lnSpc>
                <a:spcPct val="80000"/>
              </a:lnSpc>
            </a:pPr>
            <a:r>
              <a:rPr lang="zh-CN" sz="1800" b="1" dirty="0">
                <a:latin typeface="宋体" pitchFamily="2" charset="-122"/>
              </a:rPr>
              <a:t>	汽车前悬是指汽车前端刚性固定件的最前点到通过两前轮轴线的垂直面间的距离（mm），如图1－7。</a:t>
            </a:r>
          </a:p>
          <a:p>
            <a:pPr>
              <a:lnSpc>
                <a:spcPct val="80000"/>
              </a:lnSpc>
            </a:pPr>
            <a:r>
              <a:rPr lang="zh-CN" sz="1800" b="1" dirty="0">
                <a:latin typeface="宋体" pitchFamily="2" charset="-122"/>
              </a:rPr>
              <a:t>	（5）后悬S2  </a:t>
            </a:r>
          </a:p>
          <a:p>
            <a:pPr>
              <a:lnSpc>
                <a:spcPct val="80000"/>
              </a:lnSpc>
            </a:pPr>
            <a:r>
              <a:rPr lang="zh-CN" sz="1800" b="1" dirty="0">
                <a:latin typeface="宋体" pitchFamily="2" charset="-122"/>
              </a:rPr>
              <a:t>	汽车后悬是指汽车后端刚性固定件的最后点到通过最后车轮轴线的垂直面间的距离（mm），如图1－7。</a:t>
            </a:r>
          </a:p>
          <a:p>
            <a:pPr>
              <a:lnSpc>
                <a:spcPct val="80000"/>
              </a:lnSpc>
            </a:pPr>
            <a:r>
              <a:rPr lang="zh-CN" sz="1800" b="1" dirty="0">
                <a:latin typeface="宋体" pitchFamily="2" charset="-122"/>
              </a:rPr>
              <a:t>	（6）最小离地间隙C  </a:t>
            </a:r>
          </a:p>
          <a:p>
            <a:pPr>
              <a:lnSpc>
                <a:spcPct val="80000"/>
              </a:lnSpc>
            </a:pPr>
            <a:r>
              <a:rPr lang="zh-CN" sz="1800" b="1" dirty="0">
                <a:latin typeface="宋体" pitchFamily="2" charset="-122"/>
              </a:rPr>
              <a:t>	汽车最小离地间隙是指满载时车辆支撑平面与车辆最低点之间的距离（mm），如图1－7。</a:t>
            </a:r>
          </a:p>
          <a:p>
            <a:pPr>
              <a:lnSpc>
                <a:spcPct val="80000"/>
              </a:lnSpc>
            </a:pPr>
            <a:r>
              <a:rPr lang="zh-CN" sz="1800" b="1" dirty="0">
                <a:latin typeface="宋体" pitchFamily="2" charset="-122"/>
              </a:rPr>
              <a:t>	（7）接近角α1、离去角α2   </a:t>
            </a:r>
          </a:p>
          <a:p>
            <a:pPr>
              <a:lnSpc>
                <a:spcPct val="80000"/>
              </a:lnSpc>
            </a:pPr>
            <a:r>
              <a:rPr lang="zh-CN" sz="1800" b="1" dirty="0">
                <a:latin typeface="宋体" pitchFamily="2" charset="-122"/>
              </a:rPr>
              <a:t>	接近角α1  是指汽车前端突出点向前轮引的切线与地面的夹角（°），如图1－7；离去角α2 是指汽车后端突出点向后轮引的切线与地面的夹角（°），如图1－7。</a:t>
            </a:r>
          </a:p>
          <a:p>
            <a:pPr>
              <a:lnSpc>
                <a:spcPct val="80000"/>
              </a:lnSpc>
            </a:pPr>
            <a:r>
              <a:rPr lang="zh-CN" sz="1800" b="1" dirty="0">
                <a:latin typeface="宋体" pitchFamily="2" charset="-122"/>
              </a:rPr>
              <a:t>	（8）转弯半径r  </a:t>
            </a:r>
          </a:p>
          <a:p>
            <a:pPr>
              <a:lnSpc>
                <a:spcPct val="80000"/>
              </a:lnSpc>
            </a:pPr>
            <a:r>
              <a:rPr lang="zh-CN" sz="1800" b="1" dirty="0">
                <a:latin typeface="宋体" pitchFamily="2" charset="-122"/>
              </a:rPr>
              <a:t>车辆的转弯半径是指将车辆的转向盘转到极限位置，外侧转向轮的中心平面轨迹圆半径（mm）。</a:t>
            </a:r>
          </a:p>
          <a:p>
            <a:pPr>
              <a:lnSpc>
                <a:spcPct val="80000"/>
              </a:lnSpc>
            </a:pPr>
            <a:r>
              <a:rPr lang="zh-CN" sz="1800" b="1" dirty="0">
                <a:latin typeface="宋体" pitchFamily="2" charset="-122"/>
              </a:rPr>
              <a:t>	（9）质量M</a:t>
            </a:r>
          </a:p>
          <a:p>
            <a:pPr>
              <a:lnSpc>
                <a:spcPct val="80000"/>
              </a:lnSpc>
            </a:pPr>
            <a:r>
              <a:rPr lang="zh-CN" sz="1800" b="1" dirty="0">
                <a:latin typeface="宋体" pitchFamily="2" charset="-122"/>
              </a:rPr>
              <a:t>	①最大总质量  汽车满载时的质量（kg）。</a:t>
            </a:r>
          </a:p>
          <a:p>
            <a:pPr>
              <a:lnSpc>
                <a:spcPct val="80000"/>
              </a:lnSpc>
            </a:pPr>
            <a:r>
              <a:rPr lang="zh-CN" altLang="en-US" sz="1800" b="1" dirty="0">
                <a:latin typeface="宋体" pitchFamily="2" charset="-122"/>
              </a:rPr>
              <a:t>      </a:t>
            </a:r>
            <a:r>
              <a:rPr lang="zh-CN" sz="1800" b="1" dirty="0">
                <a:latin typeface="宋体" pitchFamily="2" charset="-122"/>
              </a:rPr>
              <a:t>②整车整备质量  指完整的设备和辅助设备（燃料、润滑油、冷却液及随车工具等）的质量之和（kg）。</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510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13.</a:t>
            </a:r>
            <a:r>
              <a:rPr lang="zh-CN" altLang="en-US" sz="1800" b="1" dirty="0">
                <a:latin typeface="宋体" pitchFamily="2" charset="-122"/>
              </a:rPr>
              <a:t>申报职业技能鉴定的要求</a:t>
            </a:r>
          </a:p>
          <a:p>
            <a:pPr>
              <a:lnSpc>
                <a:spcPct val="80000"/>
              </a:lnSpc>
            </a:pPr>
            <a:r>
              <a:rPr lang="zh-CN" altLang="en-US" sz="1800" b="1" dirty="0">
                <a:latin typeface="宋体" pitchFamily="2" charset="-122"/>
              </a:rPr>
              <a:t>	一般来讲，不同等级的申报条件为：参加初级鉴定的人员必须是学徒期满的在职职工或职业学校的毕业生；参加中级鉴定的人员必须是取得初级技能证书并连续工作</a:t>
            </a:r>
            <a:r>
              <a:rPr lang="en-US" altLang="zh-CN" sz="1800" b="1" dirty="0">
                <a:latin typeface="宋体" pitchFamily="2" charset="-122"/>
              </a:rPr>
              <a:t>5</a:t>
            </a:r>
            <a:r>
              <a:rPr lang="zh-CN" altLang="en-US" sz="1800" b="1" dirty="0">
                <a:latin typeface="宋体" pitchFamily="2" charset="-122"/>
              </a:rPr>
              <a:t>年以上、或是经劳动行政部门审定的以中级技能为培养目标的技工学校以及其他学校毕业生；参加高级鉴定人员必须是取得中级技能证书</a:t>
            </a:r>
            <a:r>
              <a:rPr lang="en-US" altLang="zh-CN" sz="1800" b="1" dirty="0">
                <a:latin typeface="宋体" pitchFamily="2" charset="-122"/>
              </a:rPr>
              <a:t>5</a:t>
            </a:r>
            <a:r>
              <a:rPr lang="zh-CN" altLang="en-US" sz="1800" b="1" dirty="0">
                <a:latin typeface="宋体" pitchFamily="2" charset="-122"/>
              </a:rPr>
              <a:t>年以上、连续从事本职业</a:t>
            </a:r>
            <a:r>
              <a:rPr lang="en-US" altLang="zh-CN" sz="1800" b="1" dirty="0">
                <a:latin typeface="宋体" pitchFamily="2" charset="-122"/>
              </a:rPr>
              <a:t>(</a:t>
            </a:r>
            <a:r>
              <a:rPr lang="zh-CN" altLang="en-US" sz="1800" b="1" dirty="0">
                <a:latin typeface="宋体" pitchFamily="2" charset="-122"/>
              </a:rPr>
              <a:t>工种</a:t>
            </a:r>
            <a:r>
              <a:rPr lang="en-US" altLang="zh-CN" sz="1800" b="1" dirty="0">
                <a:latin typeface="宋体" pitchFamily="2" charset="-122"/>
              </a:rPr>
              <a:t>)</a:t>
            </a:r>
            <a:r>
              <a:rPr lang="zh-CN" altLang="en-US" sz="1800" b="1" dirty="0">
                <a:latin typeface="宋体" pitchFamily="2" charset="-122"/>
              </a:rPr>
              <a:t>生产作业可少于</a:t>
            </a:r>
            <a:r>
              <a:rPr lang="en-US" altLang="zh-CN" sz="1800" b="1" dirty="0">
                <a:latin typeface="宋体" pitchFamily="2" charset="-122"/>
              </a:rPr>
              <a:t>10</a:t>
            </a:r>
            <a:r>
              <a:rPr lang="zh-CN" altLang="en-US" sz="1800" b="1" dirty="0">
                <a:latin typeface="宋体" pitchFamily="2" charset="-122"/>
              </a:rPr>
              <a:t>年、或是经过正规的高级技工培训并取得了结业证书的人员；参加技师鉴定的人员必须是取得高级技能证书，具有丰富的生产实践经验和操作技能特长、能解决本工种关键操作技术和生产工艺难题，具有传授技艺能力和培养中级技能人员能力的人员；参加高级技师鉴定的人员必须是任技师３年以上，具有高超精湛技艺和综合操作技能，能解决本工种专业高难度生产工艺问题，在技术改造、技术革新以及排除事故隐患等方面有显著成绩，而且具有培养高级工和组织带领技师进行技术革新和技术攻关能力的人员。</a:t>
            </a:r>
          </a:p>
          <a:p>
            <a:pPr>
              <a:lnSpc>
                <a:spcPct val="80000"/>
              </a:lnSpc>
            </a:pPr>
            <a:r>
              <a:rPr lang="zh-CN" altLang="en-US" sz="1800" b="1" dirty="0">
                <a:latin typeface="宋体" pitchFamily="2" charset="-122"/>
              </a:rPr>
              <a:t>	</a:t>
            </a:r>
            <a:r>
              <a:rPr lang="en-US" altLang="zh-CN" sz="1800" b="1" dirty="0">
                <a:latin typeface="宋体" pitchFamily="2" charset="-122"/>
              </a:rPr>
              <a:t>14.</a:t>
            </a:r>
            <a:r>
              <a:rPr lang="zh-CN" altLang="en-US" sz="1800" b="1" dirty="0">
                <a:latin typeface="宋体" pitchFamily="2" charset="-122"/>
              </a:rPr>
              <a:t>申报职业技能鉴定注意事项</a:t>
            </a:r>
          </a:p>
          <a:p>
            <a:pPr>
              <a:lnSpc>
                <a:spcPct val="80000"/>
              </a:lnSpc>
            </a:pPr>
            <a:r>
              <a:rPr lang="zh-CN" altLang="en-US" sz="1800" b="1" dirty="0">
                <a:latin typeface="宋体" pitchFamily="2" charset="-122"/>
              </a:rPr>
              <a:t>	申报职业技能鉴定，首先要根据所申报职业的资格条件，确定自己申报鉴定的等级。如果需要培训，要到经政府有关部门批准的培训机构参加培训。申报职业资格鉴定时要准备好照片、身份证以及证明自己资历的材料，参加正规培训的须有培训机构证明，工作年限须有本人所在单位证明，经鉴定机构审查符合要求的，由鉴定所</a:t>
            </a:r>
            <a:r>
              <a:rPr lang="en-US" altLang="zh-CN" sz="1800" b="1" dirty="0">
                <a:latin typeface="宋体" pitchFamily="2" charset="-122"/>
              </a:rPr>
              <a:t>(</a:t>
            </a:r>
            <a:r>
              <a:rPr lang="zh-CN" altLang="en-US" sz="1800" b="1" dirty="0">
                <a:latin typeface="宋体" pitchFamily="2" charset="-122"/>
              </a:rPr>
              <a:t>站</a:t>
            </a:r>
            <a:r>
              <a:rPr lang="en-US" altLang="zh-CN" sz="1800" b="1" dirty="0">
                <a:latin typeface="宋体" pitchFamily="2" charset="-122"/>
              </a:rPr>
              <a:t>)</a:t>
            </a:r>
            <a:r>
              <a:rPr lang="zh-CN" altLang="en-US" sz="1800" b="1" dirty="0">
                <a:latin typeface="宋体" pitchFamily="2" charset="-122"/>
              </a:rPr>
              <a:t>颁发准考证。参加考试时必须携带准考证，否则不能参加考试。</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613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9.1.2</a:t>
            </a:r>
            <a:r>
              <a:rPr lang="zh-CN" altLang="en-US" sz="1800" b="1" dirty="0">
                <a:latin typeface="宋体" pitchFamily="2" charset="-122"/>
              </a:rPr>
              <a:t>二手车鉴定评估师职业介绍</a:t>
            </a:r>
          </a:p>
          <a:p>
            <a:pPr>
              <a:lnSpc>
                <a:spcPct val="80000"/>
              </a:lnSpc>
            </a:pPr>
            <a:r>
              <a:rPr lang="zh-CN" altLang="en-US" sz="1800" b="1" dirty="0">
                <a:latin typeface="宋体" pitchFamily="2" charset="-122"/>
              </a:rPr>
              <a:t>	根据</a:t>
            </a:r>
            <a:r>
              <a:rPr lang="en-US" altLang="zh-CN" sz="1800" b="1" dirty="0">
                <a:latin typeface="宋体" pitchFamily="2" charset="-122"/>
              </a:rPr>
              <a:t>《</a:t>
            </a:r>
            <a:r>
              <a:rPr lang="zh-CN" altLang="en-US" sz="1800" b="1" dirty="0">
                <a:latin typeface="宋体" pitchFamily="2" charset="-122"/>
              </a:rPr>
              <a:t>国家职业标准</a:t>
            </a:r>
            <a:r>
              <a:rPr lang="en-US" altLang="zh-CN" sz="1800" b="1" dirty="0">
                <a:latin typeface="宋体" pitchFamily="2" charset="-122"/>
              </a:rPr>
              <a:t>——</a:t>
            </a:r>
            <a:r>
              <a:rPr lang="zh-CN" altLang="en-US" sz="1800" b="1" dirty="0">
                <a:latin typeface="宋体" pitchFamily="2" charset="-122"/>
              </a:rPr>
              <a:t>二手车鉴定评估师</a:t>
            </a:r>
            <a:r>
              <a:rPr lang="en-US" altLang="zh-CN" sz="1800" b="1" dirty="0">
                <a:latin typeface="宋体" pitchFamily="2" charset="-122"/>
              </a:rPr>
              <a:t>(2007</a:t>
            </a:r>
            <a:r>
              <a:rPr lang="zh-CN" altLang="en-US" sz="1800" b="1" dirty="0">
                <a:latin typeface="宋体" pitchFamily="2" charset="-122"/>
              </a:rPr>
              <a:t>年修订</a:t>
            </a:r>
            <a:r>
              <a:rPr lang="en-US" altLang="zh-CN" sz="1800" b="1" dirty="0">
                <a:latin typeface="宋体" pitchFamily="2" charset="-122"/>
              </a:rPr>
              <a:t>)》</a:t>
            </a:r>
            <a:r>
              <a:rPr lang="zh-CN" altLang="en-US" sz="1800" b="1" dirty="0">
                <a:latin typeface="宋体" pitchFamily="2" charset="-122"/>
              </a:rPr>
              <a:t>，汽车评估师作为一种国家职业标准正式称为“二手车鉴定评估师”。二手车鉴定评估师是经国务院批准的六类资产评估职业之一，是资产评估的重要组成部分，持有二手车鉴定评估师证书是成立二手车鉴定评估机构的必备条件之一。</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二手车鉴定估价师的作用</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）在二手车交易中起着桥梁作用。</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在交易中起着引导作用。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）对二手车市场的发展起促进作用。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）为二手车的置换、抵押等活动提供帮助。 </a:t>
            </a: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二手车鉴定估价师的职业资格认证</a:t>
            </a:r>
          </a:p>
          <a:p>
            <a:pPr>
              <a:lnSpc>
                <a:spcPct val="80000"/>
              </a:lnSpc>
            </a:pPr>
            <a:r>
              <a:rPr lang="zh-CN" altLang="en-US" sz="1800" b="1" dirty="0">
                <a:latin typeface="宋体" pitchFamily="2" charset="-122"/>
              </a:rPr>
              <a:t>	据</a:t>
            </a:r>
            <a:r>
              <a:rPr lang="en-US" altLang="zh-CN" sz="1800" b="1" dirty="0">
                <a:latin typeface="宋体" pitchFamily="2" charset="-122"/>
              </a:rPr>
              <a:t>《</a:t>
            </a:r>
            <a:r>
              <a:rPr lang="zh-CN" altLang="en-US" sz="1800" b="1" dirty="0">
                <a:latin typeface="宋体" pitchFamily="2" charset="-122"/>
              </a:rPr>
              <a:t>关于规范旧机动车鉴定评估工作的通知</a:t>
            </a:r>
            <a:r>
              <a:rPr lang="en-US" altLang="zh-CN" sz="1800" b="1" dirty="0">
                <a:latin typeface="宋体" pitchFamily="2" charset="-122"/>
              </a:rPr>
              <a:t>》</a:t>
            </a:r>
            <a:r>
              <a:rPr lang="zh-CN" altLang="en-US" sz="1800" b="1" dirty="0">
                <a:latin typeface="宋体" pitchFamily="2" charset="-122"/>
              </a:rPr>
              <a:t>规定：实行二手车鉴定估价师职业资格和就业准入制度。从事二手车鉴定评估工作的人员，必须取得劳动保障部颁发的二手车鉴定估价师职业资格证书。 </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smtClean="0">
                <a:latin typeface="宋体" pitchFamily="2" charset="-122"/>
              </a:rPr>
              <a:t>9.2</a:t>
            </a:r>
            <a:r>
              <a:rPr lang="zh-CN" altLang="en-US" sz="2400" b="1" dirty="0">
                <a:latin typeface="宋体" pitchFamily="2" charset="-122"/>
              </a:rPr>
              <a:t>汽车评估师职业道德规范</a:t>
            </a:r>
          </a:p>
        </p:txBody>
      </p:sp>
      <p:sp>
        <p:nvSpPr>
          <p:cNvPr id="17715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9.2.1</a:t>
            </a:r>
            <a:r>
              <a:rPr lang="zh-CN" altLang="en-US" sz="1800" b="1" dirty="0">
                <a:latin typeface="宋体" pitchFamily="2" charset="-122"/>
              </a:rPr>
              <a:t>资产评估准则</a:t>
            </a:r>
          </a:p>
          <a:p>
            <a:pPr>
              <a:lnSpc>
                <a:spcPct val="80000"/>
              </a:lnSpc>
            </a:pPr>
            <a:r>
              <a:rPr lang="zh-CN" altLang="en-US" sz="1800" b="1" dirty="0">
                <a:latin typeface="宋体" pitchFamily="2" charset="-122"/>
              </a:rPr>
              <a:t>	</a:t>
            </a:r>
            <a:r>
              <a:rPr lang="en-US" altLang="zh-CN" sz="1800" b="1" dirty="0">
                <a:latin typeface="宋体" pitchFamily="2" charset="-122"/>
              </a:rPr>
              <a:t>l.</a:t>
            </a:r>
            <a:r>
              <a:rPr lang="zh-CN" altLang="en-US" sz="1800" b="1" dirty="0">
                <a:latin typeface="宋体" pitchFamily="2" charset="-122"/>
              </a:rPr>
              <a:t>基本要求</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注册资产评估师执行资产评估业务，应当遵守相关法律、法规和资产评估准则，具有良好的职业道德。</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注册资产评估师执行资产评估业务，应当勤勉尽责，恪守独立、客观、公正的原则。</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注册资产评估师应当经过专门地教育和培训，具备相应的专业知识和经验，能够胜任所执行的评估业务。</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注册资产评估师执行资产评估业务，可以聘请专家协助工作，但应当采取必要措施确信专家工作的合理性。</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注册资产评估师应当对业务助理人员进行指导，并对业务助理人员工作结果负责。</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注册资产评估师执行资产评估业务，采用不同于资产评估准则规定的程序和方法时，不得违背本准则的基本要求，应当确信所采用程序和方法的合理性，并在评估报告中明确说明。</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操作准则</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注册资产评估师执行资产评估业务，应当根据业务具体情况履行适当的评估程序。</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8179" name="Rectangle 3"/>
          <p:cNvSpPr>
            <a:spLocks noGrp="1" noChangeArrowheads="1"/>
          </p:cNvSpPr>
          <p:nvPr>
            <p:ph type="body" idx="1"/>
          </p:nvPr>
        </p:nvSpPr>
        <p:spPr bwMode="auto">
          <a:xfrm>
            <a:off x="395536" y="69269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a:latin typeface="宋体" pitchFamily="2" charset="-122"/>
              </a:rPr>
              <a:t>（</a:t>
            </a:r>
            <a:r>
              <a:rPr lang="en-US" altLang="zh-CN" sz="1800" b="1" dirty="0">
                <a:latin typeface="宋体" pitchFamily="2" charset="-122"/>
              </a:rPr>
              <a:t>2)</a:t>
            </a:r>
            <a:r>
              <a:rPr lang="zh-CN" altLang="en-US" sz="1800" b="1" dirty="0">
                <a:latin typeface="宋体" pitchFamily="2" charset="-122"/>
              </a:rPr>
              <a:t>评估程序通常包括：①明确评估业务基本事项；②签订业务约定书；③编制评估计划；④现场调查；⑤收集评估资料；⑥评定估算；⑦编制和提交评估报告；⑧工作底稿归档。</a:t>
            </a:r>
          </a:p>
          <a:p>
            <a:pPr>
              <a:lnSpc>
                <a:spcPct val="80000"/>
              </a:lnSpc>
            </a:pPr>
            <a:r>
              <a:rPr lang="zh-CN" altLang="en-US" sz="1800" b="1" dirty="0">
                <a:latin typeface="宋体" pitchFamily="2" charset="-122"/>
              </a:rPr>
              <a:t>	注册资产评估师不得随意删减评估程序。</a:t>
            </a:r>
          </a:p>
          <a:p>
            <a:r>
              <a:rPr lang="zh-CN" altLang="en-US" sz="1800" b="1" dirty="0" smtClean="0">
                <a:latin typeface="宋体" pitchFamily="2" charset="-122"/>
              </a:rPr>
              <a:t>（</a:t>
            </a:r>
            <a:r>
              <a:rPr lang="en-US" altLang="zh-CN" sz="1800" b="1" dirty="0">
                <a:latin typeface="宋体" pitchFamily="2" charset="-122"/>
              </a:rPr>
              <a:t>3)</a:t>
            </a:r>
            <a:r>
              <a:rPr lang="zh-CN" altLang="en-US" sz="1800" b="1" dirty="0">
                <a:latin typeface="宋体" pitchFamily="2" charset="-122"/>
              </a:rPr>
              <a:t>注册资产评估师执行资产评估业务，应当根据评估目的等相关条件选择适当的价值类型，并对价值类型予以明确定义。</a:t>
            </a:r>
          </a:p>
          <a:p>
            <a:r>
              <a:rPr lang="zh-CN" altLang="en-US" sz="1800" b="1" dirty="0" smtClean="0">
                <a:latin typeface="宋体" pitchFamily="2" charset="-122"/>
              </a:rPr>
              <a:t>（</a:t>
            </a:r>
            <a:r>
              <a:rPr lang="en-US" altLang="zh-CN" sz="1800" b="1" dirty="0">
                <a:latin typeface="宋体" pitchFamily="2" charset="-122"/>
              </a:rPr>
              <a:t>4)</a:t>
            </a:r>
            <a:r>
              <a:rPr lang="zh-CN" altLang="en-US" sz="1800" b="1" dirty="0">
                <a:latin typeface="宋体" pitchFamily="2" charset="-122"/>
              </a:rPr>
              <a:t>注册资产评估师应当熟知、理解并恰当运用评估方法。资产评估基本方法包括市场法、收益法和成本法。</a:t>
            </a:r>
          </a:p>
          <a:p>
            <a:r>
              <a:rPr lang="zh-CN" altLang="en-US" sz="1800" b="1" dirty="0" smtClean="0">
                <a:latin typeface="宋体" pitchFamily="2" charset="-122"/>
              </a:rPr>
              <a:t>（</a:t>
            </a:r>
            <a:r>
              <a:rPr lang="en-US" altLang="zh-CN" sz="1800" b="1" dirty="0">
                <a:latin typeface="宋体" pitchFamily="2" charset="-122"/>
              </a:rPr>
              <a:t>5)</a:t>
            </a:r>
            <a:r>
              <a:rPr lang="zh-CN" altLang="en-US" sz="1800" b="1" dirty="0">
                <a:latin typeface="宋体" pitchFamily="2" charset="-122"/>
              </a:rPr>
              <a:t>注册资产评估师执行资产评估业务，应当根据评估对象、价值类型、资料收集情况等相关条件，分析三种资产评估基本方法的适用性，恰当选择评估方法，形成合理评估结论。</a:t>
            </a:r>
          </a:p>
          <a:p>
            <a:r>
              <a:rPr lang="zh-CN" altLang="en-US" sz="1800" b="1" dirty="0" smtClean="0">
                <a:latin typeface="宋体" pitchFamily="2" charset="-122"/>
              </a:rPr>
              <a:t>（</a:t>
            </a:r>
            <a:r>
              <a:rPr lang="en-US" altLang="zh-CN" sz="1800" b="1" dirty="0">
                <a:latin typeface="宋体" pitchFamily="2" charset="-122"/>
              </a:rPr>
              <a:t>6)</a:t>
            </a:r>
            <a:r>
              <a:rPr lang="zh-CN" altLang="en-US" sz="1800" b="1" dirty="0">
                <a:latin typeface="宋体" pitchFamily="2" charset="-122"/>
              </a:rPr>
              <a:t>注册资产评估师执行资产评估业务，应当科学合理使用评估假设，并在评估报告中披露评估假设及其对评估结论的影响。</a:t>
            </a:r>
          </a:p>
          <a:p>
            <a:r>
              <a:rPr lang="zh-CN" altLang="en-US" sz="1800" b="1" dirty="0" smtClean="0">
                <a:latin typeface="宋体" pitchFamily="2" charset="-122"/>
              </a:rPr>
              <a:t>（</a:t>
            </a:r>
            <a:r>
              <a:rPr lang="en-US" altLang="zh-CN" sz="1800" b="1" dirty="0">
                <a:latin typeface="宋体" pitchFamily="2" charset="-122"/>
              </a:rPr>
              <a:t>7)</a:t>
            </a:r>
            <a:r>
              <a:rPr lang="zh-CN" altLang="en-US" sz="1800" b="1" dirty="0">
                <a:latin typeface="宋体" pitchFamily="2" charset="-122"/>
              </a:rPr>
              <a:t>注册资产评估师执行资产评估业务，应当形成能够支持评估结论的工作底稿</a:t>
            </a:r>
            <a:r>
              <a:rPr lang="zh-CN" altLang="en-US" sz="1800" b="1" dirty="0" smtClean="0">
                <a:latin typeface="宋体" pitchFamily="2" charset="-122"/>
              </a:rPr>
              <a:t>。</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9203" name="Rectangle 3"/>
          <p:cNvSpPr>
            <a:spLocks noGrp="1" noChangeArrowheads="1"/>
          </p:cNvSpPr>
          <p:nvPr>
            <p:ph type="body" idx="1"/>
          </p:nvPr>
        </p:nvSpPr>
        <p:spPr bwMode="auto">
          <a:xfrm>
            <a:off x="323528" y="836712"/>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600" b="1" dirty="0" smtClean="0">
                <a:latin typeface="宋体" pitchFamily="2" charset="-122"/>
              </a:rPr>
              <a:t>3. </a:t>
            </a:r>
            <a:r>
              <a:rPr lang="zh-CN" altLang="en-US" sz="1600" b="1" dirty="0" smtClean="0">
                <a:latin typeface="宋体" pitchFamily="2" charset="-122"/>
              </a:rPr>
              <a:t>报告准则</a:t>
            </a:r>
          </a:p>
          <a:p>
            <a:r>
              <a:rPr lang="zh-CN" altLang="en-US" sz="1600" b="1" dirty="0" smtClean="0">
                <a:latin typeface="宋体" pitchFamily="2" charset="-122"/>
              </a:rPr>
              <a:t>（</a:t>
            </a:r>
            <a:r>
              <a:rPr lang="en-US" altLang="zh-CN" sz="1600" b="1" dirty="0" smtClean="0">
                <a:latin typeface="宋体" pitchFamily="2" charset="-122"/>
              </a:rPr>
              <a:t>1)</a:t>
            </a:r>
            <a:r>
              <a:rPr lang="zh-CN" altLang="en-US" sz="1600" b="1" dirty="0" smtClean="0">
                <a:latin typeface="宋体" pitchFamily="2" charset="-122"/>
              </a:rPr>
              <a:t>注册资产评估师应当在执行必要的评估程序后，编制并由所在评估机构出具评估报告。</a:t>
            </a:r>
          </a:p>
          <a:p>
            <a:pPr>
              <a:lnSpc>
                <a:spcPct val="80000"/>
              </a:lnSpc>
            </a:pPr>
            <a:r>
              <a:rPr lang="zh-CN" altLang="en-US" sz="1600" dirty="0">
                <a:latin typeface="宋体" pitchFamily="2" charset="-122"/>
              </a:rPr>
              <a:t>	</a:t>
            </a:r>
            <a:endParaRPr lang="en-US" altLang="zh-CN" sz="1600" dirty="0" smtClean="0">
              <a:latin typeface="宋体" pitchFamily="2" charset="-122"/>
            </a:endParaRPr>
          </a:p>
          <a:p>
            <a:pPr>
              <a:lnSpc>
                <a:spcPct val="80000"/>
              </a:lnSpc>
            </a:pPr>
            <a:r>
              <a:rPr lang="zh-CN" altLang="en-US" sz="1800" b="1" dirty="0" smtClean="0">
                <a:latin typeface="宋体" pitchFamily="2" charset="-122"/>
              </a:rPr>
              <a:t>（</a:t>
            </a:r>
            <a:r>
              <a:rPr lang="en-US" altLang="zh-CN" sz="1800" b="1" dirty="0">
                <a:latin typeface="宋体" pitchFamily="2" charset="-122"/>
              </a:rPr>
              <a:t>2)</a:t>
            </a:r>
            <a:r>
              <a:rPr lang="zh-CN" altLang="en-US" sz="1800" b="1" dirty="0">
                <a:latin typeface="宋体" pitchFamily="2" charset="-122"/>
              </a:rPr>
              <a:t>注册资产评估师应当在评估报告中提供必要信息，使评估报告使用者能够合理地理解评估结论。</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注册资产评估师应当根据评估业务的具体情况，提供能够满足委托方和其他评估报告使用者合理需求的评估报告。</a:t>
            </a:r>
          </a:p>
          <a:p>
            <a:pPr>
              <a:lnSpc>
                <a:spcPct val="80000"/>
              </a:lnSpc>
            </a:pPr>
            <a:r>
              <a:rPr lang="en-US" altLang="zh-CN" sz="1800" b="1" dirty="0" smtClean="0">
                <a:latin typeface="宋体" pitchFamily="2" charset="-122"/>
              </a:rPr>
              <a:t>4</a:t>
            </a:r>
            <a:r>
              <a:rPr lang="zh-CN" altLang="en-US" sz="1800" b="1" dirty="0">
                <a:latin typeface="宋体" pitchFamily="2" charset="-122"/>
              </a:rPr>
              <a:t>．执业责任</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注册资产评估师执行资产评估业务，应当对评估结论的合理性承担责任。</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遵守相关法律、法规和资产评估准则，对评估对象在评估基准日特定目的下的价值进行分析、估算并发表专业意见，是注册资产评估师的责任；提供必要的资料并保证所提供资料的真实性、合法性、完整性，恰当使用评估报告是委托方和相关当事方的责任。</a:t>
            </a:r>
          </a:p>
          <a:p>
            <a:pPr>
              <a:lnSpc>
                <a:spcPct val="80000"/>
              </a:lnSpc>
            </a:pPr>
            <a:r>
              <a:rPr lang="zh-CN" altLang="en-US" sz="1800" b="1" dirty="0">
                <a:latin typeface="宋体" pitchFamily="2" charset="-122"/>
              </a:rPr>
              <a:t>	评估结论不应当被认为是对评估对象可实现价格的保证。</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注册资产评估师执行资产评估业务，应当关注评估对象的法律权属，并在评估报告中对评估对象法律权属及其证明资料来源予以必要说明。注册资产评估师不得对评估对象的法律权属提供保证。</a:t>
            </a:r>
          </a:p>
          <a:p>
            <a:pPr>
              <a:lnSpc>
                <a:spcPct val="80000"/>
              </a:lnSpc>
            </a:pPr>
            <a:r>
              <a:rPr lang="zh-CN" altLang="en-US" sz="1800" b="1" dirty="0">
                <a:latin typeface="宋体" pitchFamily="2" charset="-122"/>
              </a:rPr>
              <a:t>	</a:t>
            </a: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0227" name="Rectangle 3"/>
          <p:cNvSpPr>
            <a:spLocks noGrp="1" noChangeArrowheads="1"/>
          </p:cNvSpPr>
          <p:nvPr>
            <p:ph type="body" idx="1"/>
          </p:nvPr>
        </p:nvSpPr>
        <p:spPr bwMode="auto">
          <a:xfrm>
            <a:off x="323528"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8.2.2</a:t>
            </a:r>
            <a:r>
              <a:rPr lang="zh-CN" altLang="en-US" sz="1800" b="1" dirty="0" smtClean="0">
                <a:latin typeface="宋体" pitchFamily="2" charset="-122"/>
              </a:rPr>
              <a:t>资产评估职业道德准则</a:t>
            </a:r>
          </a:p>
          <a:p>
            <a:pPr>
              <a:lnSpc>
                <a:spcPct val="80000"/>
              </a:lnSpc>
            </a:pPr>
            <a:r>
              <a:rPr lang="en-US" altLang="zh-CN" sz="1800" b="1" dirty="0" smtClean="0">
                <a:latin typeface="宋体" pitchFamily="2" charset="-122"/>
              </a:rPr>
              <a:t>1</a:t>
            </a:r>
            <a:r>
              <a:rPr lang="zh-CN" altLang="en-US" sz="1800" b="1" dirty="0" smtClean="0">
                <a:latin typeface="宋体" pitchFamily="2" charset="-122"/>
              </a:rPr>
              <a:t>．基本要求</a:t>
            </a:r>
          </a:p>
          <a:p>
            <a:pPr>
              <a:lnSpc>
                <a:spcPct val="80000"/>
              </a:lnSpc>
            </a:pPr>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注册资产评估师应当诚实正直，勤勉尽责，恪守独立、客观、公正的原则。</a:t>
            </a:r>
          </a:p>
          <a:p>
            <a:pPr>
              <a:lnSpc>
                <a:spcPct val="80000"/>
              </a:lnSpc>
            </a:pPr>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注册资产评估师执行资产评估业务，应当遵守相关法律、法规和资产评估准则。</a:t>
            </a:r>
          </a:p>
          <a:p>
            <a:pPr>
              <a:lnSpc>
                <a:spcPct val="80000"/>
              </a:lnSpc>
            </a:pPr>
            <a:r>
              <a:rPr lang="zh-CN" altLang="en-US" sz="1800" b="1" dirty="0">
                <a:latin typeface="宋体" pitchFamily="2" charset="-122"/>
              </a:rPr>
              <a:t>	</a:t>
            </a:r>
            <a:endParaRPr lang="en-US" altLang="zh-CN" sz="1800" b="1" dirty="0" smtClean="0">
              <a:latin typeface="宋体" pitchFamily="2" charset="-122"/>
            </a:endParaRPr>
          </a:p>
          <a:p>
            <a:pPr>
              <a:lnSpc>
                <a:spcPct val="80000"/>
              </a:lnSpc>
            </a:pPr>
            <a:r>
              <a:rPr lang="zh-CN" altLang="en-US" sz="1800" b="1" dirty="0" smtClean="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注册资产评估师应当维护职业形象，不得从事与注册资产评估师身份不符或可能损害职业形象的活动。</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注册资产评估师执行资产评估业务，应当独立进行分析、估算并形成专业意见，不受委托方或相关当事方的影响，不得以预先设定的价值作为评估结论。</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注册资产评估师执行资产评估业务，应当合理使用评估假设，并在评估报告中披露评估假设及其对评估结论的影响。</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注册资产评估师应当在评估报告中提供必要信息，使评估报告使用者能够合理理解评估结论。注册资产评估师不得出具含有虚假、不实、有偏见或具有误导性的分析或结论的评估报告。</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注册资产评估师应当遵守保密原则，除法律、法规另有规定外，未经委托方书面许可，不得对外提供执业过程中获知的商业秘密和业务资料。</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注册资产评估师不得采用欺诈、利诱、强迫等不正当手段招揽业务。</a:t>
            </a:r>
          </a:p>
          <a:p>
            <a:pPr>
              <a:lnSpc>
                <a:spcPct val="80000"/>
              </a:lnSpc>
            </a:pPr>
            <a:r>
              <a:rPr lang="zh-CN" altLang="en-US" sz="1800" b="1" dirty="0">
                <a:latin typeface="宋体" pitchFamily="2" charset="-122"/>
              </a:rPr>
              <a:t>	</a:t>
            </a: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0227" name="Rectangle 3"/>
          <p:cNvSpPr>
            <a:spLocks noGrp="1" noChangeArrowheads="1"/>
          </p:cNvSpPr>
          <p:nvPr>
            <p:ph type="body" idx="1"/>
          </p:nvPr>
        </p:nvSpPr>
        <p:spPr bwMode="auto">
          <a:xfrm>
            <a:off x="323528"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zh-CN" altLang="en-US" sz="2000" b="1" dirty="0">
                <a:latin typeface="宋体" pitchFamily="2" charset="-122"/>
              </a:rPr>
              <a:t>（</a:t>
            </a:r>
            <a:r>
              <a:rPr lang="en-US" altLang="zh-CN" sz="2000" b="1" dirty="0">
                <a:latin typeface="宋体" pitchFamily="2" charset="-122"/>
              </a:rPr>
              <a:t>9)</a:t>
            </a:r>
            <a:r>
              <a:rPr lang="zh-CN" altLang="en-US" sz="2000" b="1" dirty="0">
                <a:latin typeface="宋体" pitchFamily="2" charset="-122"/>
              </a:rPr>
              <a:t>注册资产评估师不得利用执业便利为自己或他人谋取不正当利益。</a:t>
            </a:r>
          </a:p>
          <a:p>
            <a:pPr>
              <a:lnSpc>
                <a:spcPct val="80000"/>
              </a:lnSpc>
            </a:pPr>
            <a:r>
              <a:rPr lang="zh-CN" altLang="en-US" sz="2000" b="1" dirty="0">
                <a:latin typeface="宋体" pitchFamily="2" charset="-122"/>
              </a:rPr>
              <a:t>	（</a:t>
            </a:r>
            <a:r>
              <a:rPr lang="en-US" altLang="zh-CN" sz="2000" b="1" dirty="0">
                <a:latin typeface="宋体" pitchFamily="2" charset="-122"/>
              </a:rPr>
              <a:t>10)</a:t>
            </a:r>
            <a:r>
              <a:rPr lang="zh-CN" altLang="en-US" sz="2000" b="1" dirty="0">
                <a:latin typeface="宋体" pitchFamily="2" charset="-122"/>
              </a:rPr>
              <a:t>注册资产评估师应当在资产评估机构执业，不得以个人名义执业，也不得同时在两家或两家以上评估机构执业。</a:t>
            </a:r>
          </a:p>
          <a:p>
            <a:pPr>
              <a:lnSpc>
                <a:spcPct val="80000"/>
              </a:lnSpc>
            </a:pPr>
            <a:r>
              <a:rPr lang="zh-CN" altLang="en-US" sz="2000" b="1" dirty="0">
                <a:latin typeface="宋体" pitchFamily="2" charset="-122"/>
              </a:rPr>
              <a:t>	（</a:t>
            </a:r>
            <a:r>
              <a:rPr lang="en-US" altLang="zh-CN" sz="2000" b="1" dirty="0">
                <a:latin typeface="宋体" pitchFamily="2" charset="-122"/>
              </a:rPr>
              <a:t>11)</a:t>
            </a:r>
            <a:r>
              <a:rPr lang="zh-CN" altLang="en-US" sz="2000" b="1" dirty="0">
                <a:latin typeface="宋体" pitchFamily="2" charset="-122"/>
              </a:rPr>
              <a:t>注册资产评估师执行资产评估业务，应当形成能够支持评估结论的工作底稿，并按有关规定管理和保存工作档案。</a:t>
            </a:r>
          </a:p>
          <a:p>
            <a:pPr>
              <a:lnSpc>
                <a:spcPct val="80000"/>
              </a:lnSpc>
            </a:pPr>
            <a:r>
              <a:rPr lang="zh-CN" altLang="en-US" sz="2000" b="1" dirty="0">
                <a:latin typeface="宋体" pitchFamily="2" charset="-122"/>
              </a:rPr>
              <a:t>	（</a:t>
            </a:r>
            <a:r>
              <a:rPr lang="en-US" altLang="zh-CN" sz="2000" b="1" dirty="0">
                <a:latin typeface="宋体" pitchFamily="2" charset="-122"/>
              </a:rPr>
              <a:t>12)</a:t>
            </a:r>
            <a:r>
              <a:rPr lang="zh-CN" altLang="en-US" sz="2000" b="1" dirty="0">
                <a:latin typeface="宋体" pitchFamily="2" charset="-122"/>
              </a:rPr>
              <a:t>注册资产评估师不得签署本人未参与项目的评估报告，也不得允许他人以本人名义签署评估报告</a:t>
            </a:r>
            <a:r>
              <a:rPr lang="zh-CN" altLang="en-US" sz="2000" b="1" dirty="0" smtClean="0">
                <a:latin typeface="宋体" pitchFamily="2" charset="-122"/>
              </a:rPr>
              <a:t>。</a:t>
            </a:r>
            <a:endParaRPr lang="en-US" altLang="zh-CN" sz="2000" b="1" dirty="0" smtClean="0">
              <a:latin typeface="宋体" pitchFamily="2" charset="-122"/>
            </a:endParaRPr>
          </a:p>
          <a:p>
            <a:pPr>
              <a:lnSpc>
                <a:spcPct val="80000"/>
              </a:lnSpc>
            </a:pPr>
            <a:r>
              <a:rPr lang="zh-CN" altLang="en-US" sz="2000" b="1" dirty="0" smtClean="0">
                <a:latin typeface="宋体" pitchFamily="2" charset="-122"/>
              </a:rPr>
              <a:t>      （</a:t>
            </a:r>
            <a:r>
              <a:rPr lang="en-US" altLang="zh-CN" sz="2000" b="1" dirty="0" smtClean="0">
                <a:latin typeface="宋体" pitchFamily="2" charset="-122"/>
              </a:rPr>
              <a:t>13)</a:t>
            </a:r>
            <a:r>
              <a:rPr lang="zh-CN" altLang="en-US" sz="2000" b="1" dirty="0" smtClean="0">
                <a:latin typeface="宋体" pitchFamily="2" charset="-122"/>
              </a:rPr>
              <a:t>注册资产评估师应当接受中国资产评估协会的管理，履行中国资产评估协会规定的义务。</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1251" name="Rectangle 3"/>
          <p:cNvSpPr>
            <a:spLocks noGrp="1" noChangeArrowheads="1"/>
          </p:cNvSpPr>
          <p:nvPr>
            <p:ph type="body" idx="1"/>
          </p:nvPr>
        </p:nvSpPr>
        <p:spPr bwMode="auto">
          <a:xfrm>
            <a:off x="395536" y="105273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2</a:t>
            </a:r>
            <a:r>
              <a:rPr lang="zh-CN" altLang="en-US" sz="1800" b="1" dirty="0">
                <a:latin typeface="宋体" pitchFamily="2" charset="-122"/>
              </a:rPr>
              <a:t>．专业胜任能力</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注册资产评估师应当经过专门教育和培训，具备相应的专业知识和经验，能够胜任所执行的评估业务。</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注册资产评估师应当接受后续教育，保持和提高专业胜任能力。</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注册资产评估师应当如实声明其具有的专业胜任能力和执业经验，不得对其专业胜任能力和执业经验进行夸张、虚假和误导性宣传。</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注册资产评估师执行资产评估业务，可以聘请专家协助工作，但应当采取必要措施确信专家工作的合理性。</a:t>
            </a:r>
          </a:p>
          <a:p>
            <a:pPr>
              <a:lnSpc>
                <a:spcPct val="80000"/>
              </a:lnSpc>
            </a:pPr>
            <a:endParaRPr lang="en-US" altLang="zh-CN" sz="1800" b="1" dirty="0" smtClean="0">
              <a:latin typeface="宋体" pitchFamily="2" charset="-122"/>
            </a:endParaRPr>
          </a:p>
          <a:p>
            <a:pPr>
              <a:lnSpc>
                <a:spcPct val="80000"/>
              </a:lnSpc>
            </a:pPr>
            <a:r>
              <a:rPr lang="en-US" altLang="zh-CN" sz="1800" b="1" dirty="0" smtClean="0">
                <a:latin typeface="宋体" pitchFamily="2" charset="-122"/>
              </a:rPr>
              <a:t>3</a:t>
            </a:r>
            <a:r>
              <a:rPr lang="zh-CN" altLang="en-US" sz="1800" b="1" dirty="0">
                <a:latin typeface="宋体" pitchFamily="2" charset="-122"/>
              </a:rPr>
              <a:t>．与委托方和相关当事方的关系</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注册资产评估师与委托方或相关当事方之间存在可能影响注册资产评估师公正执业的利害关系时，应当予以回避。</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注册资产评估师执行资产评估业务，不得对委托方和相关当事方进行误导和欺诈。</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注册资产评估师应当履行业务约定书中规定的义务，竭诚为委托方服务。</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注册资产评估师不得向委托方或相关当事方索取约定服务费之外的不正当利益。</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注册资产评估师应当与委托方进行必要沟通，提示评估报告使用者合理理解并恰当使用评估报告，并声明不承担相关当事人决策的责任。</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227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90000"/>
              </a:lnSpc>
            </a:pPr>
            <a:r>
              <a:rPr lang="en-US" altLang="zh-CN" sz="2000" b="1" dirty="0" smtClean="0">
                <a:latin typeface="宋体" pitchFamily="2" charset="-122"/>
              </a:rPr>
              <a:t>4</a:t>
            </a:r>
            <a:r>
              <a:rPr lang="zh-CN" altLang="en-US" sz="2000" b="1" dirty="0">
                <a:latin typeface="宋体" pitchFamily="2" charset="-122"/>
              </a:rPr>
              <a:t>．与其他注册资产评估师的关系</a:t>
            </a:r>
          </a:p>
          <a:p>
            <a:pPr>
              <a:lnSpc>
                <a:spcPct val="9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注册资产评估师在执行资产评估业务过程中，应当与其他注册资产评估师保持良好的工作关系。</a:t>
            </a:r>
          </a:p>
          <a:p>
            <a:pPr>
              <a:lnSpc>
                <a:spcPct val="9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注册资产评估师不得贬损或诋毁其他注册资产评估师。</a:t>
            </a:r>
          </a:p>
          <a:p>
            <a:pPr>
              <a:lnSpc>
                <a:spcPct val="90000"/>
              </a:lnSpc>
            </a:pPr>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注册资产评估师不得以恶意降低服务费等不正当的手段与其他注册资产评估师争揽业务。</a:t>
            </a:r>
          </a:p>
          <a:p>
            <a:pPr>
              <a:lnSpc>
                <a:spcPct val="90000"/>
              </a:lnSpc>
            </a:pPr>
            <a:r>
              <a:rPr lang="zh-CN" altLang="en-US" sz="2000" b="1" dirty="0">
                <a:latin typeface="宋体" pitchFamily="2" charset="-122"/>
              </a:rPr>
              <a:t>	评估机构在执行资产评估业务过程中应当遵守本准则的相关规定。</a:t>
            </a: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smtClean="0">
                <a:latin typeface="宋体" pitchFamily="2" charset="-122"/>
              </a:rPr>
              <a:t>9.3</a:t>
            </a:r>
            <a:r>
              <a:rPr lang="zh-CN" altLang="en-US" sz="2400" b="1" dirty="0">
                <a:latin typeface="宋体" pitchFamily="2" charset="-122"/>
              </a:rPr>
              <a:t>汽车评估师职业标准</a:t>
            </a:r>
          </a:p>
        </p:txBody>
      </p:sp>
      <p:sp>
        <p:nvSpPr>
          <p:cNvPr id="183299" name="Rectangle 3"/>
          <p:cNvSpPr>
            <a:spLocks noGrp="1" noChangeArrowheads="1"/>
          </p:cNvSpPr>
          <p:nvPr>
            <p:ph type="body" idx="1"/>
          </p:nvPr>
        </p:nvSpPr>
        <p:spPr bwMode="auto">
          <a:xfrm>
            <a:off x="467544"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9.3.1</a:t>
            </a:r>
            <a:r>
              <a:rPr lang="zh-CN" altLang="en-US" sz="1800" b="1" dirty="0">
                <a:latin typeface="宋体" pitchFamily="2" charset="-122"/>
              </a:rPr>
              <a:t>汽车评估的特征</a:t>
            </a:r>
          </a:p>
          <a:p>
            <a:pPr>
              <a:lnSpc>
                <a:spcPct val="80000"/>
              </a:lnSpc>
            </a:pPr>
            <a:r>
              <a:rPr lang="zh-CN" altLang="en-US" sz="1800" b="1" dirty="0">
                <a:latin typeface="宋体" pitchFamily="2" charset="-122"/>
              </a:rPr>
              <a:t>	汽车评估具有以下特征：</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知识面广。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政策性非常强。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实践和技能水平要求高。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动态特征明显。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时效性强。 </a:t>
            </a:r>
          </a:p>
          <a:p>
            <a:pPr>
              <a:lnSpc>
                <a:spcPct val="80000"/>
              </a:lnSpc>
            </a:pPr>
            <a:r>
              <a:rPr lang="en-US" altLang="zh-CN" sz="1800" b="1" dirty="0" smtClean="0">
                <a:latin typeface="宋体" pitchFamily="2" charset="-122"/>
              </a:rPr>
              <a:t>9.3.2</a:t>
            </a:r>
            <a:r>
              <a:rPr lang="zh-CN" altLang="en-US" sz="1800" b="1" dirty="0">
                <a:latin typeface="宋体" pitchFamily="2" charset="-122"/>
              </a:rPr>
              <a:t>汽车评估师职业标准</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基本要求</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职业道德要求。</a:t>
            </a:r>
          </a:p>
          <a:p>
            <a:pPr>
              <a:lnSpc>
                <a:spcPct val="80000"/>
              </a:lnSpc>
            </a:pPr>
            <a:r>
              <a:rPr lang="zh-CN" altLang="en-US" sz="1800" b="1" dirty="0">
                <a:latin typeface="宋体" pitchFamily="2" charset="-122"/>
              </a:rPr>
              <a:t>	热爱本职工作，遵守职业道德，具有较高的政治素质和法制观念，从事业务要保证公正、公平、公开，不得利用职务之便损害国家、集体和个人利益。</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基础知识要求。</a:t>
            </a:r>
          </a:p>
          <a:p>
            <a:pPr>
              <a:lnSpc>
                <a:spcPct val="80000"/>
              </a:lnSpc>
            </a:pPr>
            <a:r>
              <a:rPr lang="zh-CN" altLang="en-US" sz="1800" b="1" dirty="0">
                <a:latin typeface="宋体" pitchFamily="2" charset="-122"/>
              </a:rPr>
              <a:t>	二手车鉴定估价师应具备以下基础知识：</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）汽车结构和原理知识；</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）二手车价格和营销知识；</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）汽车驾驶技术；</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）国家关于二手车管理的政策及法规。</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bwMode="auto">
          <a:xfrm>
            <a:off x="457200" y="764704"/>
            <a:ext cx="8229600" cy="5361459"/>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smtClean="0">
                <a:latin typeface="+mn-ea"/>
              </a:rPr>
              <a:t>   ③</a:t>
            </a:r>
            <a:r>
              <a:rPr lang="zh-CN" altLang="en-US" sz="1800" b="1" dirty="0">
                <a:latin typeface="+mn-ea"/>
              </a:rPr>
              <a:t>最大装载质量  最大总质量和整车整备质量之差（</a:t>
            </a:r>
            <a:r>
              <a:rPr lang="en-US" altLang="zh-CN" sz="1800" b="1" dirty="0">
                <a:latin typeface="+mn-ea"/>
              </a:rPr>
              <a:t>kg</a:t>
            </a:r>
            <a:r>
              <a:rPr lang="zh-CN" altLang="en-US" sz="1800" b="1" dirty="0">
                <a:latin typeface="+mn-ea"/>
              </a:rPr>
              <a:t>）。</a:t>
            </a:r>
          </a:p>
          <a:p>
            <a:pPr>
              <a:lnSpc>
                <a:spcPct val="80000"/>
              </a:lnSpc>
            </a:pPr>
            <a:r>
              <a:rPr lang="zh-CN" altLang="en-US" sz="1800" b="1" dirty="0" smtClean="0">
                <a:latin typeface="+mn-ea"/>
              </a:rPr>
              <a:t>   ④</a:t>
            </a:r>
            <a:r>
              <a:rPr lang="zh-CN" altLang="en-US" sz="1800" b="1" dirty="0">
                <a:latin typeface="+mn-ea"/>
              </a:rPr>
              <a:t>最大轴载质量  汽车单轴所承载的最大总质量（</a:t>
            </a:r>
            <a:r>
              <a:rPr lang="en-US" altLang="zh-CN" sz="1800" b="1" dirty="0">
                <a:latin typeface="+mn-ea"/>
              </a:rPr>
              <a:t>kg</a:t>
            </a:r>
            <a:r>
              <a:rPr lang="zh-CN" altLang="en-US" sz="1800" b="1" dirty="0">
                <a:latin typeface="+mn-ea"/>
              </a:rPr>
              <a:t>）。</a:t>
            </a:r>
          </a:p>
          <a:p>
            <a:pPr>
              <a:lnSpc>
                <a:spcPct val="80000"/>
              </a:lnSpc>
            </a:pPr>
            <a:r>
              <a:rPr lang="en-US" altLang="zh-CN" sz="1800" b="1" dirty="0" smtClean="0">
                <a:latin typeface="+mn-ea"/>
              </a:rPr>
              <a:t>2</a:t>
            </a:r>
            <a:r>
              <a:rPr lang="en-US" altLang="zh-CN" sz="1800" b="1" dirty="0">
                <a:latin typeface="+mn-ea"/>
              </a:rPr>
              <a:t>.</a:t>
            </a:r>
            <a:r>
              <a:rPr lang="zh-CN" altLang="en-US" sz="1800" b="1" dirty="0">
                <a:latin typeface="+mn-ea"/>
              </a:rPr>
              <a:t>汽车的主要性能指标</a:t>
            </a:r>
          </a:p>
          <a:p>
            <a:pPr>
              <a:lnSpc>
                <a:spcPct val="80000"/>
              </a:lnSpc>
            </a:pPr>
            <a:r>
              <a:rPr lang="zh-CN" altLang="en-US" sz="1800" b="1" dirty="0">
                <a:latin typeface="+mn-ea"/>
              </a:rPr>
              <a:t>	汽车的主要性能指标包括汽车的动力性、燃油经济性、制动性、通过性、操纵性和稳定性、行驶平顺性、环保性等。</a:t>
            </a:r>
          </a:p>
          <a:p>
            <a:pPr>
              <a:lnSpc>
                <a:spcPct val="80000"/>
              </a:lnSpc>
            </a:pPr>
            <a:r>
              <a:rPr lang="zh-CN" altLang="en-US" sz="1800" b="1" dirty="0" smtClean="0">
                <a:latin typeface="+mn-ea"/>
              </a:rPr>
              <a:t>  （</a:t>
            </a:r>
            <a:r>
              <a:rPr lang="en-US" altLang="zh-CN" sz="1800" b="1" dirty="0">
                <a:latin typeface="+mn-ea"/>
              </a:rPr>
              <a:t>1</a:t>
            </a:r>
            <a:r>
              <a:rPr lang="zh-CN" altLang="en-US" sz="1800" b="1" dirty="0">
                <a:latin typeface="+mn-ea"/>
              </a:rPr>
              <a:t>）汽车的动力性</a:t>
            </a:r>
          </a:p>
          <a:p>
            <a:pPr>
              <a:lnSpc>
                <a:spcPct val="80000"/>
              </a:lnSpc>
            </a:pPr>
            <a:r>
              <a:rPr lang="zh-CN" altLang="en-US" sz="1800" b="1" dirty="0" smtClean="0">
                <a:latin typeface="+mn-ea"/>
              </a:rPr>
              <a:t>    动力</a:t>
            </a:r>
            <a:r>
              <a:rPr lang="zh-CN" altLang="en-US" sz="1800" b="1" dirty="0">
                <a:latin typeface="+mn-ea"/>
              </a:rPr>
              <a:t>性是汽车首要的使用性能指标。汽车必须有足够的牵引力才能克服各种行驶阻力，保证车辆能够以尽可能高的平均速度正常行驶。</a:t>
            </a:r>
          </a:p>
          <a:p>
            <a:pPr>
              <a:lnSpc>
                <a:spcPct val="80000"/>
              </a:lnSpc>
            </a:pPr>
            <a:r>
              <a:rPr lang="zh-CN" altLang="en-US" sz="1800" b="1" dirty="0">
                <a:latin typeface="+mn-ea"/>
              </a:rPr>
              <a:t>	汽车的动力性可用下面三个指标进行评价：</a:t>
            </a:r>
          </a:p>
          <a:p>
            <a:pPr>
              <a:lnSpc>
                <a:spcPct val="80000"/>
              </a:lnSpc>
            </a:pPr>
            <a:r>
              <a:rPr lang="zh-CN" altLang="en-US" sz="1800" b="1" dirty="0">
                <a:latin typeface="+mn-ea"/>
              </a:rPr>
              <a:t>	</a:t>
            </a:r>
            <a:r>
              <a:rPr lang="en-US" altLang="zh-CN" sz="1800" b="1" dirty="0">
                <a:latin typeface="+mn-ea"/>
              </a:rPr>
              <a:t>1</a:t>
            </a:r>
            <a:r>
              <a:rPr lang="zh-CN" altLang="en-US" sz="1800" b="1" dirty="0">
                <a:latin typeface="+mn-ea"/>
              </a:rPr>
              <a:t>）最高车速   </a:t>
            </a:r>
          </a:p>
          <a:p>
            <a:pPr>
              <a:lnSpc>
                <a:spcPct val="80000"/>
              </a:lnSpc>
            </a:pPr>
            <a:r>
              <a:rPr lang="zh-CN" altLang="en-US" sz="1800" b="1" dirty="0">
                <a:latin typeface="+mn-ea"/>
              </a:rPr>
              <a:t>	</a:t>
            </a:r>
            <a:r>
              <a:rPr lang="en-US" altLang="zh-CN" sz="1800" b="1" dirty="0">
                <a:latin typeface="+mn-ea"/>
              </a:rPr>
              <a:t>2</a:t>
            </a:r>
            <a:r>
              <a:rPr lang="zh-CN" altLang="en-US" sz="1800" b="1" dirty="0">
                <a:latin typeface="+mn-ea"/>
              </a:rPr>
              <a:t>）汽车的加速能力  </a:t>
            </a:r>
          </a:p>
          <a:p>
            <a:pPr>
              <a:lnSpc>
                <a:spcPct val="80000"/>
              </a:lnSpc>
            </a:pPr>
            <a:r>
              <a:rPr lang="zh-CN" altLang="en-US" sz="1800" b="1" dirty="0">
                <a:latin typeface="+mn-ea"/>
              </a:rPr>
              <a:t>	①原地起步加速时间</a:t>
            </a:r>
          </a:p>
          <a:p>
            <a:pPr>
              <a:lnSpc>
                <a:spcPct val="80000"/>
              </a:lnSpc>
            </a:pPr>
            <a:r>
              <a:rPr lang="zh-CN" altLang="en-US" sz="1800" b="1" dirty="0">
                <a:latin typeface="+mn-ea"/>
              </a:rPr>
              <a:t>	②超车加速时间　 </a:t>
            </a:r>
          </a:p>
          <a:p>
            <a:pPr>
              <a:lnSpc>
                <a:spcPct val="80000"/>
              </a:lnSpc>
            </a:pPr>
            <a:r>
              <a:rPr lang="zh-CN" altLang="en-US" sz="1800" b="1" dirty="0">
                <a:latin typeface="+mn-ea"/>
              </a:rPr>
              <a:t>	</a:t>
            </a:r>
            <a:r>
              <a:rPr lang="en-US" altLang="zh-CN" sz="1800" b="1" dirty="0">
                <a:latin typeface="+mn-ea"/>
              </a:rPr>
              <a:t>3</a:t>
            </a:r>
            <a:r>
              <a:rPr lang="zh-CN" altLang="en-US" sz="1800" b="1" dirty="0">
                <a:latin typeface="+mn-ea"/>
              </a:rPr>
              <a:t>）汽车的爬坡能力   </a:t>
            </a:r>
          </a:p>
          <a:p>
            <a:pPr>
              <a:lnSpc>
                <a:spcPct val="80000"/>
              </a:lnSpc>
            </a:pPr>
            <a:r>
              <a:rPr lang="zh-CN" altLang="en-US" sz="1800" b="1" dirty="0">
                <a:latin typeface="+mn-ea"/>
              </a:rPr>
              <a:t>	汽车的爬坡能力一般用汽车最大爬坡度来衡量</a:t>
            </a:r>
            <a:r>
              <a:rPr lang="zh-CN" altLang="en-US" sz="1800" b="1" dirty="0" smtClean="0">
                <a:latin typeface="+mn-ea"/>
              </a:rPr>
              <a:t>。</a:t>
            </a:r>
            <a:endParaRPr lang="zh-CN" altLang="en-US" sz="1800" b="1" dirty="0">
              <a:latin typeface="+mn-ea"/>
            </a:endParaRP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8432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a:latin typeface="宋体" pitchFamily="2" charset="-122"/>
              </a:rPr>
              <a:t>2.</a:t>
            </a:r>
            <a:r>
              <a:rPr lang="zh-CN" altLang="en-US" sz="2000" b="1" dirty="0">
                <a:latin typeface="宋体" pitchFamily="2" charset="-122"/>
              </a:rPr>
              <a:t>技能要求</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二手车鉴定估价师的技能要求。</a:t>
            </a:r>
          </a:p>
          <a:p>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）二手车高级鉴定估价师的技能要求。</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altLang="zh-CN"/>
              <a:t> </a:t>
            </a:r>
          </a:p>
        </p:txBody>
      </p:sp>
      <p:sp>
        <p:nvSpPr>
          <p:cNvPr id="221187" name="Rectangle 3"/>
          <p:cNvSpPr>
            <a:spLocks noGrp="1" noChangeArrowheads="1"/>
          </p:cNvSpPr>
          <p:nvPr>
            <p:ph type="body" idx="1"/>
          </p:nvPr>
        </p:nvSpPr>
        <p:spPr bwMode="auto">
          <a:xfrm>
            <a:off x="467544" y="1412776"/>
            <a:ext cx="8229600" cy="3705225"/>
          </a:xfrm>
          <a:noFill/>
          <a:ln>
            <a:miter lim="800000"/>
            <a:headEnd/>
            <a:tailEnd/>
          </a:ln>
        </p:spPr>
        <p:txBody>
          <a:bodyPr vert="horz" wrap="square" lIns="91440" tIns="45720" rIns="91440" bIns="45720" numCol="1" anchor="t" anchorCtr="0" compatLnSpc="1">
            <a:prstTxWarp prst="textNoShape">
              <a:avLst/>
            </a:prstTxWarp>
          </a:bodyPr>
          <a:lstStyle/>
          <a:p>
            <a:pPr algn="ctr">
              <a:buFontTx/>
              <a:buNone/>
            </a:pPr>
            <a:r>
              <a:rPr lang="zh-CN" altLang="en-US" sz="6600" dirty="0" smtClean="0">
                <a:ea typeface="华文行楷" pitchFamily="2" charset="-122"/>
              </a:rPr>
              <a:t>谢谢</a:t>
            </a:r>
            <a:endParaRPr lang="zh-CN" altLang="en-US" sz="6600" dirty="0">
              <a:ea typeface="华文行楷"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bwMode="auto">
          <a:xfrm>
            <a:off x="395536" y="692696"/>
            <a:ext cx="8568952" cy="5328592"/>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smtClean="0">
                <a:latin typeface="+mn-ea"/>
              </a:rPr>
              <a:t>（</a:t>
            </a:r>
            <a:r>
              <a:rPr lang="en-US" altLang="zh-CN" sz="1800" b="1" dirty="0" smtClean="0">
                <a:latin typeface="+mn-ea"/>
              </a:rPr>
              <a:t>2</a:t>
            </a:r>
            <a:r>
              <a:rPr lang="zh-CN" altLang="en-US" sz="1800" b="1" dirty="0" smtClean="0">
                <a:latin typeface="+mn-ea"/>
              </a:rPr>
              <a:t>）汽车的燃油经济性</a:t>
            </a:r>
          </a:p>
          <a:p>
            <a:pPr>
              <a:lnSpc>
                <a:spcPct val="80000"/>
              </a:lnSpc>
            </a:pPr>
            <a:r>
              <a:rPr lang="zh-CN" sz="1800" b="1" dirty="0" smtClean="0">
                <a:latin typeface="宋体" pitchFamily="2" charset="-122"/>
              </a:rPr>
              <a:t>汽车</a:t>
            </a:r>
            <a:r>
              <a:rPr lang="zh-CN" sz="1800" b="1" dirty="0">
                <a:latin typeface="宋体" pitchFamily="2" charset="-122"/>
              </a:rPr>
              <a:t>的燃油经济性评价指标有两种形式：</a:t>
            </a:r>
          </a:p>
          <a:p>
            <a:pPr>
              <a:lnSpc>
                <a:spcPct val="80000"/>
              </a:lnSpc>
            </a:pPr>
            <a:r>
              <a:rPr lang="zh-CN" sz="1800" b="1" dirty="0">
                <a:latin typeface="宋体" pitchFamily="2" charset="-122"/>
              </a:rPr>
              <a:t>	1）汽车在一定的使用条件下，每行驶lOOkm消耗掉的燃油量</a:t>
            </a:r>
            <a:r>
              <a:rPr lang="zh-CN" sz="1800" b="1" dirty="0" smtClean="0">
                <a:latin typeface="宋体" pitchFamily="2" charset="-122"/>
              </a:rPr>
              <a:t>。</a:t>
            </a:r>
            <a:r>
              <a:rPr lang="en-US" altLang="zh-CN" sz="1800" b="1" dirty="0" smtClean="0">
                <a:latin typeface="宋体" pitchFamily="2" charset="-122"/>
              </a:rPr>
              <a:t> </a:t>
            </a:r>
            <a:endParaRPr lang="zh-CN" sz="1800" b="1" dirty="0">
              <a:latin typeface="宋体" pitchFamily="2" charset="-122"/>
            </a:endParaRPr>
          </a:p>
          <a:p>
            <a:pPr>
              <a:lnSpc>
                <a:spcPct val="80000"/>
              </a:lnSpc>
            </a:pPr>
            <a:r>
              <a:rPr lang="zh-CN" sz="1800" b="1" dirty="0">
                <a:latin typeface="宋体" pitchFamily="2" charset="-122"/>
              </a:rPr>
              <a:t>	2)汽车在一定的使用条件下，一定的燃油量能使汽车行驶的里程，即每加仑燃油使汽车能够行驶的里程数</a:t>
            </a:r>
            <a:r>
              <a:rPr lang="zh-CN" sz="1800" b="1" dirty="0" smtClean="0">
                <a:latin typeface="宋体" pitchFamily="2" charset="-122"/>
              </a:rPr>
              <a:t>。</a:t>
            </a:r>
            <a:r>
              <a:rPr lang="en-US" altLang="zh-CN" sz="1800" b="1" dirty="0" smtClean="0">
                <a:latin typeface="宋体" pitchFamily="2" charset="-122"/>
              </a:rPr>
              <a:t> </a:t>
            </a:r>
            <a:endParaRPr lang="zh-CN" sz="1800" b="1" dirty="0">
              <a:latin typeface="宋体" pitchFamily="2" charset="-122"/>
            </a:endParaRPr>
          </a:p>
          <a:p>
            <a:pPr>
              <a:lnSpc>
                <a:spcPct val="80000"/>
              </a:lnSpc>
            </a:pPr>
            <a:r>
              <a:rPr lang="zh-CN" sz="1800" b="1" dirty="0" smtClean="0">
                <a:latin typeface="宋体" pitchFamily="2" charset="-122"/>
              </a:rPr>
              <a:t>（</a:t>
            </a:r>
            <a:r>
              <a:rPr lang="zh-CN" sz="1800" b="1" dirty="0">
                <a:latin typeface="宋体" pitchFamily="2" charset="-122"/>
              </a:rPr>
              <a:t>3）汽车的制动性</a:t>
            </a:r>
          </a:p>
          <a:p>
            <a:pPr>
              <a:lnSpc>
                <a:spcPct val="80000"/>
              </a:lnSpc>
            </a:pPr>
            <a:r>
              <a:rPr lang="zh-CN" sz="1800" b="1" dirty="0">
                <a:latin typeface="宋体" pitchFamily="2" charset="-122"/>
              </a:rPr>
              <a:t>	汽车的制动性一般采用制动效能、制动效能的恒定性和制动时的汽车方向稳定性三个指标进行评价。</a:t>
            </a:r>
          </a:p>
          <a:p>
            <a:pPr>
              <a:lnSpc>
                <a:spcPct val="80000"/>
              </a:lnSpc>
            </a:pPr>
            <a:r>
              <a:rPr lang="zh-CN" sz="1800" b="1" dirty="0">
                <a:latin typeface="宋体" pitchFamily="2" charset="-122"/>
              </a:rPr>
              <a:t>	1）制动效能</a:t>
            </a:r>
          </a:p>
          <a:p>
            <a:pPr>
              <a:lnSpc>
                <a:spcPct val="80000"/>
              </a:lnSpc>
            </a:pPr>
            <a:r>
              <a:rPr lang="zh-CN" sz="1800" b="1" dirty="0">
                <a:latin typeface="宋体" pitchFamily="2" charset="-122"/>
              </a:rPr>
              <a:t>	制动效能是汽车迅速降低行驶速度直到车辆停止的能力。 </a:t>
            </a:r>
          </a:p>
          <a:p>
            <a:pPr>
              <a:lnSpc>
                <a:spcPct val="80000"/>
              </a:lnSpc>
            </a:pPr>
            <a:r>
              <a:rPr lang="zh-CN" sz="1800" b="1" dirty="0">
                <a:latin typeface="宋体" pitchFamily="2" charset="-122"/>
              </a:rPr>
              <a:t>	2）制动效能的恒定性</a:t>
            </a:r>
          </a:p>
          <a:p>
            <a:pPr>
              <a:lnSpc>
                <a:spcPct val="80000"/>
              </a:lnSpc>
            </a:pPr>
            <a:r>
              <a:rPr lang="zh-CN" sz="1800" b="1" dirty="0">
                <a:latin typeface="宋体" pitchFamily="2" charset="-122"/>
              </a:rPr>
              <a:t>	汽车在高速制动、短时间内连续制动或下长坡连续制动时，制动器温度急剧升高，导致制动效能下降，这称为制动器的热衰退性。</a:t>
            </a:r>
          </a:p>
          <a:p>
            <a:pPr>
              <a:lnSpc>
                <a:spcPct val="80000"/>
              </a:lnSpc>
            </a:pPr>
            <a:r>
              <a:rPr lang="zh-CN" sz="1800" b="1" dirty="0">
                <a:latin typeface="宋体" pitchFamily="2" charset="-122"/>
              </a:rPr>
              <a:t>	3）制动时的汽车方向稳定性</a:t>
            </a:r>
          </a:p>
          <a:p>
            <a:pPr>
              <a:lnSpc>
                <a:spcPct val="80000"/>
              </a:lnSpc>
            </a:pPr>
            <a:r>
              <a:rPr lang="zh-CN" sz="1800" b="1" dirty="0">
                <a:latin typeface="宋体" pitchFamily="2" charset="-122"/>
              </a:rPr>
              <a:t>	制动时的汽车方向稳定性是指汽车在制动过程中按指定轨迹行驶的能力，即不发生跑偏、侧滑和失去转向的能力。</a:t>
            </a:r>
          </a:p>
          <a:p>
            <a:pPr>
              <a:lnSpc>
                <a:spcPct val="80000"/>
              </a:lnSpc>
            </a:pPr>
            <a:r>
              <a:rPr lang="zh-CN" altLang="en-US" sz="1800" b="1" dirty="0" smtClean="0">
                <a:latin typeface="宋体" pitchFamily="2" charset="-122"/>
              </a:rPr>
              <a:t>（</a:t>
            </a:r>
            <a:r>
              <a:rPr lang="zh-CN" sz="1800" b="1" dirty="0">
                <a:latin typeface="宋体" pitchFamily="2" charset="-122"/>
              </a:rPr>
              <a:t>4）汽车的通过性</a:t>
            </a:r>
          </a:p>
          <a:p>
            <a:pPr>
              <a:lnSpc>
                <a:spcPct val="80000"/>
              </a:lnSpc>
            </a:pPr>
            <a:r>
              <a:rPr lang="en-US" altLang="zh-CN" sz="1800" b="1" dirty="0" smtClean="0">
                <a:latin typeface="宋体" pitchFamily="2" charset="-122"/>
              </a:rPr>
              <a:t>    </a:t>
            </a:r>
            <a:r>
              <a:rPr lang="zh-CN" sz="1800" b="1" dirty="0" smtClean="0">
                <a:latin typeface="宋体" pitchFamily="2" charset="-122"/>
              </a:rPr>
              <a:t>汽车</a:t>
            </a:r>
            <a:r>
              <a:rPr lang="zh-CN" sz="1800" b="1" dirty="0">
                <a:latin typeface="宋体" pitchFamily="2" charset="-122"/>
              </a:rPr>
              <a:t>的通过性是指在一定载质量下，汽车能以足够高的平均速度通过各种坏路及无路地带和克服各种障碍的能力。</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bwMode="auto">
          <a:xfrm>
            <a:off x="457200" y="1124744"/>
            <a:ext cx="8229600" cy="5001419"/>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smtClean="0">
                <a:latin typeface="宋体" pitchFamily="2" charset="-122"/>
              </a:rPr>
              <a:t>（</a:t>
            </a:r>
            <a:r>
              <a:rPr lang="zh-CN" sz="1800" b="1" dirty="0">
                <a:latin typeface="宋体" pitchFamily="2" charset="-122"/>
              </a:rPr>
              <a:t>5）汽车的操纵稳定性</a:t>
            </a:r>
          </a:p>
          <a:p>
            <a:pPr>
              <a:lnSpc>
                <a:spcPct val="80000"/>
              </a:lnSpc>
            </a:pPr>
            <a:r>
              <a:rPr lang="zh-CN" sz="1800" b="1" dirty="0">
                <a:latin typeface="宋体" pitchFamily="2" charset="-122"/>
              </a:rPr>
              <a:t>	汽车的操纵稳定性包括相互联系的两方面内容：操纵性和稳定性。</a:t>
            </a:r>
          </a:p>
          <a:p>
            <a:pPr>
              <a:lnSpc>
                <a:spcPct val="80000"/>
              </a:lnSpc>
            </a:pPr>
            <a:r>
              <a:rPr lang="zh-CN" sz="1800" b="1" dirty="0">
                <a:latin typeface="宋体" pitchFamily="2" charset="-122"/>
              </a:rPr>
              <a:t>	1)操纵性  汽车的操纵性是指驾驶员能够以最小的修正而维持汽车按指定的路线行驶，以及按照驾驶员的愿望转动转向盘以改变汽车行驶方向的响应能力，其直接影响行车安全。</a:t>
            </a:r>
          </a:p>
          <a:p>
            <a:pPr>
              <a:lnSpc>
                <a:spcPct val="80000"/>
              </a:lnSpc>
            </a:pPr>
            <a:r>
              <a:rPr lang="zh-CN" sz="1800" b="1" dirty="0">
                <a:latin typeface="宋体" pitchFamily="2" charset="-122"/>
              </a:rPr>
              <a:t>	2)稳定性  汽车的稳定性是指汽车抵抗力图改变其位置或行驶方向的外界影响的能力，即汽车在受到外界扰动（路面扰动或突然的阵风扰动）后，能自动地尽快恢复到原来的行驶状态和方向，而不发生失控，以及抵御倾覆、侧滑的能力。</a:t>
            </a:r>
          </a:p>
          <a:p>
            <a:pPr>
              <a:lnSpc>
                <a:spcPct val="80000"/>
              </a:lnSpc>
            </a:pPr>
            <a:r>
              <a:rPr lang="zh-CN" sz="1800" b="1" dirty="0" smtClean="0">
                <a:latin typeface="宋体" pitchFamily="2" charset="-122"/>
              </a:rPr>
              <a:t>（</a:t>
            </a:r>
            <a:r>
              <a:rPr lang="zh-CN" sz="1800" b="1" dirty="0">
                <a:latin typeface="宋体" pitchFamily="2" charset="-122"/>
              </a:rPr>
              <a:t>6）汽车的行驶平顺性</a:t>
            </a:r>
          </a:p>
          <a:p>
            <a:pPr>
              <a:lnSpc>
                <a:spcPct val="80000"/>
              </a:lnSpc>
            </a:pPr>
            <a:r>
              <a:rPr lang="zh-CN" sz="1800" b="1" dirty="0">
                <a:latin typeface="宋体" pitchFamily="2" charset="-122"/>
              </a:rPr>
              <a:t>	汽车行驶平顺性的评价指标有：</a:t>
            </a:r>
          </a:p>
          <a:p>
            <a:pPr>
              <a:lnSpc>
                <a:spcPct val="80000"/>
              </a:lnSpc>
            </a:pPr>
            <a:r>
              <a:rPr lang="zh-CN" sz="1800" b="1" dirty="0">
                <a:latin typeface="宋体" pitchFamily="2" charset="-122"/>
              </a:rPr>
              <a:t>	 ①客车和轿车采用“舒适—降低界限”，当汽车速度超过此界限时，就会降低乘坐舒适性，使人感到疲劳和不舒服。该界限值越高，说明汽车的平顺性越好。</a:t>
            </a:r>
          </a:p>
          <a:p>
            <a:pPr>
              <a:lnSpc>
                <a:spcPct val="80000"/>
              </a:lnSpc>
            </a:pPr>
            <a:r>
              <a:rPr lang="zh-CN" sz="1800" b="1" dirty="0">
                <a:latin typeface="宋体" pitchFamily="2" charset="-122"/>
              </a:rPr>
              <a:t> </a:t>
            </a:r>
            <a:r>
              <a:rPr lang="zh-CN" altLang="en-US" sz="1800" b="1" dirty="0" smtClean="0">
                <a:latin typeface="宋体" pitchFamily="2" charset="-122"/>
              </a:rPr>
              <a:t>     </a:t>
            </a:r>
            <a:r>
              <a:rPr lang="zh-CN" sz="1800" b="1" dirty="0">
                <a:latin typeface="宋体" pitchFamily="2" charset="-122"/>
              </a:rPr>
              <a:t>②货车采用“疲劳—工效降低界限”，在此界限内，驾驶员能够正常进行驾驶，保持较高的工作效率；如果超过此界限，驾驶员就会感到疲劳，工作效率降低。</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bwMode="auto">
          <a:xfrm>
            <a:off x="457200" y="1052736"/>
            <a:ext cx="8229600" cy="5073427"/>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smtClean="0">
                <a:latin typeface="宋体" pitchFamily="2" charset="-122"/>
              </a:rPr>
              <a:t>（</a:t>
            </a:r>
            <a:r>
              <a:rPr lang="en-US" altLang="zh-CN" sz="1800" b="1" dirty="0">
                <a:latin typeface="宋体" pitchFamily="2" charset="-122"/>
              </a:rPr>
              <a:t>7</a:t>
            </a:r>
            <a:r>
              <a:rPr lang="zh-CN" altLang="en-US" sz="1800" b="1" dirty="0">
                <a:latin typeface="宋体" pitchFamily="2" charset="-122"/>
              </a:rPr>
              <a:t>）汽车的环保性</a:t>
            </a:r>
          </a:p>
          <a:p>
            <a:pPr>
              <a:lnSpc>
                <a:spcPct val="80000"/>
              </a:lnSpc>
            </a:pPr>
            <a:r>
              <a:rPr lang="zh-CN" altLang="en-US" sz="1800" b="1" dirty="0">
                <a:latin typeface="宋体" pitchFamily="2" charset="-122"/>
              </a:rPr>
              <a:t>	汽车的环保性主要包括排放和噪声两个方面。</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）汽车的排放</a:t>
            </a:r>
          </a:p>
          <a:p>
            <a:pPr>
              <a:lnSpc>
                <a:spcPct val="80000"/>
              </a:lnSpc>
            </a:pPr>
            <a:r>
              <a:rPr lang="zh-CN" altLang="en-US" sz="1800" b="1" dirty="0">
                <a:latin typeface="宋体" pitchFamily="2" charset="-122"/>
              </a:rPr>
              <a:t>	 汽车废气主要有三个排放源：尾气、曲轴箱窜气和油箱油气蒸发。汽车排出的尾气并不尽是有害气体，像</a:t>
            </a:r>
            <a:r>
              <a:rPr lang="en-US" altLang="zh-CN" sz="1800" b="1" dirty="0">
                <a:latin typeface="宋体" pitchFamily="2" charset="-122"/>
              </a:rPr>
              <a:t>N2</a:t>
            </a:r>
            <a:r>
              <a:rPr lang="zh-CN" altLang="en-US" sz="1800" b="1" dirty="0">
                <a:latin typeface="宋体" pitchFamily="2" charset="-122"/>
              </a:rPr>
              <a:t>、</a:t>
            </a:r>
            <a:r>
              <a:rPr lang="en-US" altLang="zh-CN" sz="1800" b="1" dirty="0">
                <a:latin typeface="宋体" pitchFamily="2" charset="-122"/>
              </a:rPr>
              <a:t>CO2</a:t>
            </a:r>
            <a:r>
              <a:rPr lang="zh-CN" altLang="en-US" sz="1800" b="1" dirty="0">
                <a:latin typeface="宋体" pitchFamily="2" charset="-122"/>
              </a:rPr>
              <a:t>、</a:t>
            </a:r>
            <a:r>
              <a:rPr lang="en-US" altLang="zh-CN" sz="1800" b="1" dirty="0">
                <a:latin typeface="宋体" pitchFamily="2" charset="-122"/>
              </a:rPr>
              <a:t>O2</a:t>
            </a:r>
            <a:r>
              <a:rPr lang="zh-CN" altLang="en-US" sz="1800" b="1" dirty="0">
                <a:latin typeface="宋体" pitchFamily="2" charset="-122"/>
              </a:rPr>
              <a:t>、</a:t>
            </a:r>
            <a:r>
              <a:rPr lang="en-US" altLang="zh-CN" sz="1800" b="1" dirty="0">
                <a:latin typeface="宋体" pitchFamily="2" charset="-122"/>
              </a:rPr>
              <a:t>H2</a:t>
            </a:r>
            <a:r>
              <a:rPr lang="zh-CN" altLang="en-US" sz="1800" b="1" dirty="0">
                <a:latin typeface="宋体" pitchFamily="2" charset="-122"/>
              </a:rPr>
              <a:t>和水蒸气等对人体和生物不会直接造成危害；尾气中所含的有害物质主要是：汽油车排出的一氧化碳</a:t>
            </a:r>
            <a:r>
              <a:rPr lang="en-US" altLang="zh-CN" sz="1800" b="1" dirty="0">
                <a:latin typeface="宋体" pitchFamily="2" charset="-122"/>
              </a:rPr>
              <a:t>CO</a:t>
            </a:r>
            <a:r>
              <a:rPr lang="zh-CN" altLang="en-US" sz="1800" b="1" dirty="0">
                <a:latin typeface="宋体" pitchFamily="2" charset="-122"/>
              </a:rPr>
              <a:t>、碳氢化合物</a:t>
            </a:r>
            <a:r>
              <a:rPr lang="en-US" altLang="zh-CN" sz="1800" b="1" dirty="0">
                <a:latin typeface="宋体" pitchFamily="2" charset="-122"/>
              </a:rPr>
              <a:t>HC</a:t>
            </a:r>
            <a:r>
              <a:rPr lang="zh-CN" altLang="en-US" sz="1800" b="1" dirty="0">
                <a:latin typeface="宋体" pitchFamily="2" charset="-122"/>
              </a:rPr>
              <a:t>、氮氧化物</a:t>
            </a:r>
            <a:r>
              <a:rPr lang="en-US" altLang="zh-CN" sz="1800" b="1" dirty="0">
                <a:latin typeface="宋体" pitchFamily="2" charset="-122"/>
              </a:rPr>
              <a:t>NO</a:t>
            </a:r>
            <a:r>
              <a:rPr lang="zh-CN" altLang="en-US" sz="1800" b="1" dirty="0">
                <a:latin typeface="宋体" pitchFamily="2" charset="-122"/>
              </a:rPr>
              <a:t>等；柴油车除了上述有害物质外，还有大量的颗粒物。而曲轴箱窜气和油箱油气蒸发已经得到比较好的控制，被充分循环利用，所产生的污染很小。目前汽车的排放染物主要来自尾气。</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）汽车的噪声</a:t>
            </a:r>
          </a:p>
          <a:p>
            <a:pPr>
              <a:lnSpc>
                <a:spcPct val="80000"/>
              </a:lnSpc>
            </a:pPr>
            <a:r>
              <a:rPr lang="zh-CN" altLang="en-US" sz="1800" b="1" dirty="0" smtClean="0">
                <a:latin typeface="宋体" pitchFamily="2" charset="-122"/>
              </a:rPr>
              <a:t>    相关</a:t>
            </a:r>
            <a:r>
              <a:rPr lang="zh-CN" altLang="en-US" sz="1800" b="1" dirty="0">
                <a:latin typeface="宋体" pitchFamily="2" charset="-122"/>
              </a:rPr>
              <a:t>资料表明，城市噪声的</a:t>
            </a:r>
            <a:r>
              <a:rPr lang="en-US" altLang="zh-CN" sz="1800" b="1" dirty="0">
                <a:latin typeface="宋体" pitchFamily="2" charset="-122"/>
              </a:rPr>
              <a:t>70</a:t>
            </a:r>
            <a:r>
              <a:rPr lang="zh-CN" altLang="en-US" sz="1800" b="1" dirty="0">
                <a:latin typeface="宋体" pitchFamily="2" charset="-122"/>
              </a:rPr>
              <a:t>％来源于交通噪声，而交通噪声主要是汽车噪声。汽车噪声严重地影响着人们的生活、工作和健康。所以噪声的控制，不仅关系到汽车的乘坐舒适性，而且还关系到环境保护。因此，噪声也是汽车设计和使用的一项重要指标</a:t>
            </a:r>
            <a:r>
              <a:rPr lang="zh-CN" altLang="en-US" sz="1800" b="1" dirty="0" smtClean="0">
                <a:latin typeface="宋体" pitchFamily="2" charset="-122"/>
              </a:rPr>
              <a:t>。</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bwMode="auto">
          <a:xfrm>
            <a:off x="457200" y="1052736"/>
            <a:ext cx="8229600" cy="5073427"/>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t>1.2.3</a:t>
            </a:r>
            <a:r>
              <a:rPr lang="zh-CN" altLang="en-US" sz="1800" b="1" dirty="0" smtClean="0"/>
              <a:t>汽车的使用可靠性</a:t>
            </a:r>
          </a:p>
          <a:p>
            <a:pPr>
              <a:lnSpc>
                <a:spcPct val="80000"/>
              </a:lnSpc>
            </a:pPr>
            <a:r>
              <a:rPr lang="zh-CN" altLang="en-US" sz="1800" b="1" dirty="0" smtClean="0"/>
              <a:t>	汽车的使用可靠性是指汽车在实际使用过程中所表现出来的可靠性，它体现了使用、维修、保养和使用环境等因素对汽车可靠性的影响。 </a:t>
            </a:r>
          </a:p>
          <a:p>
            <a:pPr>
              <a:lnSpc>
                <a:spcPct val="80000"/>
              </a:lnSpc>
            </a:pPr>
            <a:r>
              <a:rPr lang="zh-CN" altLang="en-US" sz="1800" b="1" dirty="0" smtClean="0"/>
              <a:t>	汽车的使用可靠性分为狭义的可靠性和广义的可靠性。广义的可靠性是指汽车在规定的使用条件下，在整个寿命期间内完成规定功能的能力。</a:t>
            </a:r>
          </a:p>
          <a:p>
            <a:pPr>
              <a:lnSpc>
                <a:spcPct val="80000"/>
              </a:lnSpc>
            </a:pPr>
            <a:r>
              <a:rPr lang="zh-CN" altLang="en-US" sz="1800" b="1" dirty="0"/>
              <a:t>	</a:t>
            </a:r>
            <a:endParaRPr lang="en-US" altLang="zh-CN" sz="1800" b="1" dirty="0" smtClean="0"/>
          </a:p>
          <a:p>
            <a:pPr>
              <a:lnSpc>
                <a:spcPct val="80000"/>
              </a:lnSpc>
            </a:pPr>
            <a:r>
              <a:rPr lang="en-US" altLang="zh-CN" sz="1800" b="1" dirty="0" smtClean="0"/>
              <a:t>1</a:t>
            </a:r>
            <a:r>
              <a:rPr lang="en-US" altLang="zh-CN" sz="1800" b="1" dirty="0"/>
              <a:t>.</a:t>
            </a:r>
            <a:r>
              <a:rPr lang="zh-CN" altLang="en-US" sz="1800" b="1" dirty="0"/>
              <a:t>可靠性（狭义）</a:t>
            </a:r>
          </a:p>
          <a:p>
            <a:pPr>
              <a:lnSpc>
                <a:spcPct val="80000"/>
              </a:lnSpc>
            </a:pPr>
            <a:r>
              <a:rPr lang="zh-CN" altLang="en-US" sz="1800" b="1" dirty="0"/>
              <a:t>	狭义的汽车可靠性是指汽车在规定的使用条件下和规定时间或者规定的行程内完成规定功能的能力，即汽车在规定的使用条件和规定行程内，汽车主要的使用性能指标不降低、不发生损坏停车性的故障，或发生的故障容易排除。</a:t>
            </a:r>
          </a:p>
          <a:p>
            <a:pPr>
              <a:lnSpc>
                <a:spcPct val="80000"/>
              </a:lnSpc>
            </a:pPr>
            <a:r>
              <a:rPr lang="zh-CN" altLang="en-US" sz="1800" b="1" dirty="0" smtClean="0"/>
              <a:t> </a:t>
            </a:r>
            <a:r>
              <a:rPr lang="en-US" altLang="zh-CN" sz="1800" b="1" dirty="0"/>
              <a:t>2.</a:t>
            </a:r>
            <a:r>
              <a:rPr lang="zh-CN" altLang="en-US" sz="1800" b="1" dirty="0"/>
              <a:t>耐久性</a:t>
            </a:r>
          </a:p>
          <a:p>
            <a:pPr>
              <a:lnSpc>
                <a:spcPct val="80000"/>
              </a:lnSpc>
            </a:pPr>
            <a:r>
              <a:rPr lang="zh-CN" altLang="en-US" sz="1800" b="1" dirty="0"/>
              <a:t>	汽车的耐久性就是指汽车在规定的使用和维修条件下，从投入使用直到某种技术或经济指标极限时，完成规定功能的能力。</a:t>
            </a:r>
          </a:p>
          <a:p>
            <a:pPr>
              <a:lnSpc>
                <a:spcPct val="80000"/>
              </a:lnSpc>
            </a:pPr>
            <a:r>
              <a:rPr lang="en-US" altLang="zh-CN" sz="1800" b="1" dirty="0" smtClean="0"/>
              <a:t>3</a:t>
            </a:r>
            <a:r>
              <a:rPr lang="en-US" altLang="zh-CN" sz="1800" b="1" dirty="0"/>
              <a:t>.</a:t>
            </a:r>
            <a:r>
              <a:rPr lang="zh-CN" altLang="en-US" sz="1800" b="1" dirty="0"/>
              <a:t>维修性</a:t>
            </a:r>
          </a:p>
          <a:p>
            <a:pPr>
              <a:lnSpc>
                <a:spcPct val="80000"/>
              </a:lnSpc>
            </a:pPr>
            <a:r>
              <a:rPr lang="zh-CN" altLang="en-US" sz="1800" b="1" dirty="0"/>
              <a:t>	 汽车的维修性是指汽车产品在规定的条件和规定的时间内，按照规定的程序和方法进行维修时，保持或恢复汽车规定状态的能力。</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a:solidFill>
                  <a:srgbClr val="FF3300"/>
                </a:solidFill>
                <a:latin typeface="宋体" pitchFamily="2" charset="-122"/>
              </a:rPr>
              <a:t>第</a:t>
            </a:r>
            <a:r>
              <a:rPr lang="en-US" altLang="zh-CN" sz="2400" b="1" dirty="0">
                <a:solidFill>
                  <a:srgbClr val="FF3300"/>
                </a:solidFill>
                <a:latin typeface="宋体" pitchFamily="2" charset="-122"/>
              </a:rPr>
              <a:t>2</a:t>
            </a:r>
            <a:r>
              <a:rPr lang="zh-CN" altLang="en-US" sz="2400" b="1" dirty="0">
                <a:solidFill>
                  <a:srgbClr val="FF3300"/>
                </a:solidFill>
                <a:latin typeface="宋体" pitchFamily="2" charset="-122"/>
              </a:rPr>
              <a:t>章 汽车评估的基本原理与方法</a:t>
            </a:r>
          </a:p>
        </p:txBody>
      </p:sp>
      <p:sp>
        <p:nvSpPr>
          <p:cNvPr id="28675" name="Rectangle 3"/>
          <p:cNvSpPr>
            <a:spLocks noGrp="1" noChangeArrowheads="1"/>
          </p:cNvSpPr>
          <p:nvPr>
            <p:ph type="body" idx="1"/>
          </p:nvPr>
        </p:nvSpPr>
        <p:spPr bwMode="auto">
          <a:xfrm>
            <a:off x="457200" y="1196752"/>
            <a:ext cx="8229600" cy="4929411"/>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Tx/>
              <a:buNone/>
            </a:pPr>
            <a:r>
              <a:rPr lang="zh-CN" altLang="en-US" sz="1800" b="1" dirty="0">
                <a:latin typeface="宋体" pitchFamily="2" charset="-122"/>
              </a:rPr>
              <a:t>                        </a:t>
            </a:r>
            <a:r>
              <a:rPr lang="zh-CN" sz="1800" b="1" dirty="0">
                <a:latin typeface="宋体" pitchFamily="2" charset="-122"/>
              </a:rPr>
              <a:t>2.1 资产评估的基本概念</a:t>
            </a:r>
          </a:p>
          <a:p>
            <a:pPr>
              <a:lnSpc>
                <a:spcPct val="90000"/>
              </a:lnSpc>
              <a:buFontTx/>
              <a:buNone/>
            </a:pPr>
            <a:r>
              <a:rPr lang="zh-CN" sz="1800" b="1" dirty="0">
                <a:latin typeface="宋体" pitchFamily="2" charset="-122"/>
              </a:rPr>
              <a:t>2.1.1资产评估的定义</a:t>
            </a:r>
          </a:p>
          <a:p>
            <a:pPr>
              <a:lnSpc>
                <a:spcPct val="90000"/>
              </a:lnSpc>
              <a:buFontTx/>
              <a:buNone/>
            </a:pPr>
            <a:r>
              <a:rPr lang="zh-CN" sz="1800" b="1" dirty="0">
                <a:latin typeface="宋体" pitchFamily="2" charset="-122"/>
              </a:rPr>
              <a:t>	1.资产评估</a:t>
            </a:r>
          </a:p>
          <a:p>
            <a:pPr>
              <a:lnSpc>
                <a:spcPct val="90000"/>
              </a:lnSpc>
              <a:buFontTx/>
              <a:buNone/>
            </a:pPr>
            <a:r>
              <a:rPr lang="zh-CN" sz="1800" b="1" dirty="0">
                <a:latin typeface="宋体" pitchFamily="2" charset="-122"/>
              </a:rPr>
              <a:t>	资产评估是专业机构和人员，按照国家法律、法规和资产评估准则，根据特定目的，遵循评估原则，依照相关程序，选择适当的价值类型，运用科学方法，对资产价值进行分析、估算并发表专业意见的行为和过程。</a:t>
            </a:r>
          </a:p>
          <a:p>
            <a:pPr>
              <a:lnSpc>
                <a:spcPct val="90000"/>
              </a:lnSpc>
              <a:buFontTx/>
              <a:buNone/>
            </a:pPr>
            <a:r>
              <a:rPr lang="zh-CN" sz="1800" b="1" dirty="0">
                <a:latin typeface="宋体" pitchFamily="2" charset="-122"/>
              </a:rPr>
              <a:t>	基本的评估要素：</a:t>
            </a:r>
          </a:p>
          <a:p>
            <a:pPr>
              <a:lnSpc>
                <a:spcPct val="90000"/>
              </a:lnSpc>
              <a:buFontTx/>
              <a:buNone/>
            </a:pPr>
            <a:r>
              <a:rPr lang="zh-CN" sz="1800" b="1" dirty="0">
                <a:latin typeface="宋体" pitchFamily="2" charset="-122"/>
              </a:rPr>
              <a:t>	（1）评估主体 </a:t>
            </a:r>
          </a:p>
          <a:p>
            <a:pPr>
              <a:lnSpc>
                <a:spcPct val="90000"/>
              </a:lnSpc>
              <a:buFontTx/>
              <a:buNone/>
            </a:pPr>
            <a:r>
              <a:rPr lang="zh-CN" sz="1800" b="1" dirty="0">
                <a:latin typeface="宋体" pitchFamily="2" charset="-122"/>
              </a:rPr>
              <a:t>	（2）评估客体 </a:t>
            </a:r>
          </a:p>
          <a:p>
            <a:pPr>
              <a:lnSpc>
                <a:spcPct val="90000"/>
              </a:lnSpc>
              <a:buFontTx/>
              <a:buNone/>
            </a:pPr>
            <a:r>
              <a:rPr lang="zh-CN" sz="1800" b="1" dirty="0">
                <a:latin typeface="宋体" pitchFamily="2" charset="-122"/>
              </a:rPr>
              <a:t>	（3）评估目的 </a:t>
            </a:r>
          </a:p>
          <a:p>
            <a:pPr>
              <a:lnSpc>
                <a:spcPct val="90000"/>
              </a:lnSpc>
              <a:buFontTx/>
              <a:buNone/>
            </a:pPr>
            <a:r>
              <a:rPr lang="zh-CN" sz="1800" b="1" dirty="0">
                <a:latin typeface="宋体" pitchFamily="2" charset="-122"/>
              </a:rPr>
              <a:t>	（4）评估依据 </a:t>
            </a:r>
          </a:p>
          <a:p>
            <a:pPr>
              <a:lnSpc>
                <a:spcPct val="90000"/>
              </a:lnSpc>
              <a:buFontTx/>
              <a:buNone/>
            </a:pPr>
            <a:r>
              <a:rPr lang="zh-CN" sz="1800" b="1" dirty="0">
                <a:latin typeface="宋体" pitchFamily="2" charset="-122"/>
              </a:rPr>
              <a:t>	（5）评估原则 </a:t>
            </a:r>
          </a:p>
          <a:p>
            <a:pPr>
              <a:lnSpc>
                <a:spcPct val="90000"/>
              </a:lnSpc>
              <a:buFontTx/>
              <a:buNone/>
            </a:pPr>
            <a:r>
              <a:rPr lang="zh-CN" sz="1800" b="1" dirty="0">
                <a:latin typeface="宋体" pitchFamily="2" charset="-122"/>
              </a:rPr>
              <a:t>	（6）评估程序 </a:t>
            </a:r>
          </a:p>
          <a:p>
            <a:pPr>
              <a:lnSpc>
                <a:spcPct val="90000"/>
              </a:lnSpc>
              <a:buFontTx/>
              <a:buNone/>
            </a:pPr>
            <a:r>
              <a:rPr lang="zh-CN" sz="1800" b="1" dirty="0">
                <a:latin typeface="宋体" pitchFamily="2" charset="-122"/>
              </a:rPr>
              <a:t>	（7）评估价值类型 </a:t>
            </a:r>
          </a:p>
          <a:p>
            <a:pPr>
              <a:lnSpc>
                <a:spcPct val="90000"/>
              </a:lnSpc>
              <a:buFontTx/>
              <a:buNone/>
            </a:pPr>
            <a:r>
              <a:rPr lang="zh-CN" sz="1800" b="1" dirty="0">
                <a:latin typeface="宋体" pitchFamily="2" charset="-122"/>
              </a:rPr>
              <a:t>	（8）评估方法 </a:t>
            </a:r>
          </a:p>
          <a:p>
            <a:pPr>
              <a:lnSpc>
                <a:spcPct val="90000"/>
              </a:lnSpc>
              <a:buFontTx/>
              <a:buNone/>
            </a:pPr>
            <a:r>
              <a:rPr lang="zh-CN" sz="1800" b="1" dirty="0">
                <a:latin typeface="宋体" pitchFamily="2" charset="-122"/>
              </a:rPr>
              <a:t>	（9）资产评估假设 </a:t>
            </a:r>
          </a:p>
          <a:p>
            <a:pPr>
              <a:lnSpc>
                <a:spcPct val="90000"/>
              </a:lnSpc>
              <a:buFontTx/>
              <a:buNone/>
            </a:pPr>
            <a:r>
              <a:rPr lang="zh-CN" sz="1800" b="1" dirty="0">
                <a:latin typeface="宋体" pitchFamily="2" charset="-122"/>
              </a:rPr>
              <a:t>	（10）资产评估基准日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bwMode="auto">
          <a:xfrm>
            <a:off x="467544" y="1124744"/>
            <a:ext cx="8229600" cy="4713288"/>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资产</a:t>
            </a:r>
          </a:p>
          <a:p>
            <a:pPr>
              <a:lnSpc>
                <a:spcPct val="80000"/>
              </a:lnSpc>
            </a:pPr>
            <a:r>
              <a:rPr lang="zh-CN" altLang="en-US" sz="1800" b="1" dirty="0">
                <a:latin typeface="宋体" pitchFamily="2" charset="-122"/>
              </a:rPr>
              <a:t>	根据我国注册资产评估师考试辅导教材对资产的解释，资产具有以下三个基本特征：</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）资产必须是经济主体拥有或控制的，依法取得财产权利是经济主体拥有并支配资产的前提条件。</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）资产是能够给经济主体带来经济利益的资源，即可望给经济主体带来现金流入的资源。也就是说，资产具有能够带来未来利益的潜在能力。</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）资产必须能以货币计量，也就是说资产价值能够运用货币进行计量，否则不能作为资产确认。</a:t>
            </a:r>
          </a:p>
          <a:p>
            <a:pPr>
              <a:lnSpc>
                <a:spcPct val="80000"/>
              </a:lnSpc>
            </a:pPr>
            <a:r>
              <a:rPr lang="zh-CN" altLang="en-US" sz="1800" b="1" dirty="0">
                <a:latin typeface="宋体" pitchFamily="2" charset="-122"/>
              </a:rPr>
              <a:t>	</a:t>
            </a:r>
            <a:endParaRPr lang="en-US" altLang="zh-CN" sz="1800" b="1" dirty="0" smtClean="0">
              <a:latin typeface="宋体" pitchFamily="2" charset="-122"/>
            </a:endParaRPr>
          </a:p>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价格与价值</a:t>
            </a:r>
          </a:p>
          <a:p>
            <a:pPr>
              <a:lnSpc>
                <a:spcPct val="80000"/>
              </a:lnSpc>
            </a:pPr>
            <a:r>
              <a:rPr lang="zh-CN" altLang="en-US" sz="1800" b="1" dirty="0">
                <a:latin typeface="宋体" pitchFamily="2" charset="-122"/>
              </a:rPr>
              <a:t>	资产评估理论中的价格是指在特定的交易行为中，特定的买方或卖方对商品或服务的交换价值的认可，以及提供或支付的货币数额。 </a:t>
            </a:r>
          </a:p>
          <a:p>
            <a:pPr>
              <a:lnSpc>
                <a:spcPct val="80000"/>
              </a:lnSpc>
            </a:pPr>
            <a:r>
              <a:rPr lang="zh-CN" altLang="en-US" sz="1800" b="1" dirty="0">
                <a:latin typeface="宋体" pitchFamily="2" charset="-122"/>
              </a:rPr>
              <a:t>	资产评估理论中的价值属于交换价值范畴，它反映了可供交易的商品、服务与其买方、卖方之间的货币数量关系。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0723" name="Rectangle 3"/>
          <p:cNvSpPr>
            <a:spLocks noGrp="1" noChangeArrowheads="1"/>
          </p:cNvSpPr>
          <p:nvPr>
            <p:ph type="body" idx="1"/>
          </p:nvPr>
        </p:nvSpPr>
        <p:spPr bwMode="auto">
          <a:xfrm>
            <a:off x="457200" y="908720"/>
            <a:ext cx="8229600" cy="5219030"/>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endParaRPr lang="zh-CN" altLang="en-US" sz="1800" b="1" dirty="0"/>
          </a:p>
          <a:p>
            <a:pPr>
              <a:lnSpc>
                <a:spcPct val="80000"/>
              </a:lnSpc>
            </a:pPr>
            <a:r>
              <a:rPr lang="en-US" altLang="zh-CN" sz="1800" b="1" dirty="0" smtClean="0">
                <a:latin typeface="宋体" pitchFamily="2" charset="-122"/>
              </a:rPr>
              <a:t>2.1.2</a:t>
            </a:r>
            <a:r>
              <a:rPr lang="zh-CN" altLang="en-US" sz="1800" b="1" dirty="0" smtClean="0">
                <a:latin typeface="宋体" pitchFamily="2" charset="-122"/>
              </a:rPr>
              <a:t>资产评估的种类和特点</a:t>
            </a:r>
          </a:p>
          <a:p>
            <a:pPr>
              <a:lnSpc>
                <a:spcPct val="80000"/>
              </a:lnSpc>
            </a:pPr>
            <a:r>
              <a:rPr lang="en-US" altLang="zh-CN" sz="1800" b="1" dirty="0" smtClean="0">
                <a:latin typeface="宋体" pitchFamily="2" charset="-122"/>
              </a:rPr>
              <a:t>1.</a:t>
            </a:r>
            <a:r>
              <a:rPr lang="zh-CN" altLang="en-US" sz="1800" b="1" dirty="0" smtClean="0">
                <a:latin typeface="宋体" pitchFamily="2" charset="-122"/>
              </a:rPr>
              <a:t>资产评估的种类</a:t>
            </a:r>
          </a:p>
          <a:p>
            <a:pPr>
              <a:lnSpc>
                <a:spcPct val="80000"/>
              </a:lnSpc>
            </a:pPr>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）按资产评估对象的构成和获利能力划分，资产评估可具体划分为单项资产评估和整体资产评估。</a:t>
            </a:r>
          </a:p>
          <a:p>
            <a:pPr>
              <a:lnSpc>
                <a:spcPct val="80000"/>
              </a:lnSpc>
            </a:pPr>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）按引起资产评估的经济行为划分，资产评估可划分为资产转让评估、企业兼并评估、企业出售评估、企业改制评估、股权重组评估、中外合资</a:t>
            </a:r>
            <a:r>
              <a:rPr lang="en-US" altLang="zh-CN" sz="1800" b="1" dirty="0" smtClean="0">
                <a:latin typeface="宋体" pitchFamily="2" charset="-122"/>
              </a:rPr>
              <a:t>/</a:t>
            </a:r>
            <a:r>
              <a:rPr lang="zh-CN" altLang="en-US" sz="1800" b="1" dirty="0" smtClean="0">
                <a:latin typeface="宋体" pitchFamily="2" charset="-122"/>
              </a:rPr>
              <a:t>合作资产评估、企业清算评估、税基评估、抵押评估、资产担保评估、债务重组评估等。</a:t>
            </a:r>
          </a:p>
          <a:p>
            <a:pPr>
              <a:lnSpc>
                <a:spcPct val="80000"/>
              </a:lnSpc>
            </a:pPr>
            <a:endParaRPr lang="en-US" altLang="zh-CN" sz="1800" b="1" dirty="0" smtClean="0"/>
          </a:p>
          <a:p>
            <a:pPr>
              <a:lnSpc>
                <a:spcPct val="80000"/>
              </a:lnSpc>
            </a:pPr>
            <a:r>
              <a:rPr lang="zh-CN" altLang="en-US" sz="1800" b="1" dirty="0"/>
              <a:t>	（</a:t>
            </a:r>
            <a:r>
              <a:rPr lang="en-US" altLang="zh-CN" sz="1800" b="1" dirty="0"/>
              <a:t>3</a:t>
            </a:r>
            <a:r>
              <a:rPr lang="zh-CN" altLang="en-US" sz="1800" b="1" dirty="0"/>
              <a:t>）按资产评估服务的对象、评估的内容和评估者承担的责任等方面划分，资产评估还可分为评估、评估复核和评估咨询。</a:t>
            </a:r>
          </a:p>
          <a:p>
            <a:pPr>
              <a:lnSpc>
                <a:spcPct val="80000"/>
              </a:lnSpc>
            </a:pPr>
            <a:r>
              <a:rPr lang="zh-CN" altLang="en-US" sz="1800" b="1" dirty="0"/>
              <a:t>	（</a:t>
            </a:r>
            <a:r>
              <a:rPr lang="en-US" altLang="zh-CN" sz="1800" b="1" dirty="0"/>
              <a:t>4</a:t>
            </a:r>
            <a:r>
              <a:rPr lang="zh-CN" altLang="en-US" sz="1800" b="1" dirty="0"/>
              <a:t>）按资产评估面临的条件、资产评估执业过程中遵循资产评估准则的程度及其对评估报告披露的要求的角度划分，资产评估可分为完全资产评估和限制性资产评估。</a:t>
            </a:r>
          </a:p>
          <a:p>
            <a:pPr>
              <a:lnSpc>
                <a:spcPct val="80000"/>
              </a:lnSpc>
            </a:pPr>
            <a:r>
              <a:rPr lang="en-US" altLang="zh-CN" sz="1800" b="1" dirty="0" smtClean="0"/>
              <a:t>2</a:t>
            </a:r>
            <a:r>
              <a:rPr lang="en-US" altLang="zh-CN" sz="1800" b="1" dirty="0"/>
              <a:t>.</a:t>
            </a:r>
            <a:r>
              <a:rPr lang="zh-CN" altLang="en-US" sz="1800" b="1" dirty="0"/>
              <a:t>资产评估的特点</a:t>
            </a:r>
          </a:p>
          <a:p>
            <a:pPr>
              <a:lnSpc>
                <a:spcPct val="80000"/>
              </a:lnSpc>
            </a:pPr>
            <a:r>
              <a:rPr lang="zh-CN" altLang="en-US" sz="1800" b="1" dirty="0"/>
              <a:t>	（</a:t>
            </a:r>
            <a:r>
              <a:rPr lang="en-US" altLang="zh-CN" sz="1800" b="1" dirty="0"/>
              <a:t>1</a:t>
            </a:r>
            <a:r>
              <a:rPr lang="zh-CN" altLang="en-US" sz="1800" b="1" dirty="0"/>
              <a:t>）市场性。 </a:t>
            </a:r>
          </a:p>
          <a:p>
            <a:pPr>
              <a:lnSpc>
                <a:spcPct val="80000"/>
              </a:lnSpc>
            </a:pPr>
            <a:r>
              <a:rPr lang="zh-CN" altLang="en-US" sz="1800" b="1" dirty="0"/>
              <a:t>	（</a:t>
            </a:r>
            <a:r>
              <a:rPr lang="en-US" altLang="zh-CN" sz="1800" b="1" dirty="0"/>
              <a:t>2</a:t>
            </a:r>
            <a:r>
              <a:rPr lang="zh-CN" altLang="en-US" sz="1800" b="1" dirty="0"/>
              <a:t>）公正性 </a:t>
            </a:r>
          </a:p>
          <a:p>
            <a:pPr>
              <a:lnSpc>
                <a:spcPct val="80000"/>
              </a:lnSpc>
            </a:pPr>
            <a:r>
              <a:rPr lang="zh-CN" altLang="en-US" sz="1800" b="1" dirty="0"/>
              <a:t>	（</a:t>
            </a:r>
            <a:r>
              <a:rPr lang="en-US" altLang="zh-CN" sz="1800" b="1" dirty="0"/>
              <a:t>3</a:t>
            </a:r>
            <a:r>
              <a:rPr lang="zh-CN" altLang="en-US" sz="1800" b="1" dirty="0"/>
              <a:t>）专业性。 </a:t>
            </a:r>
          </a:p>
          <a:p>
            <a:pPr>
              <a:lnSpc>
                <a:spcPct val="80000"/>
              </a:lnSpc>
            </a:pPr>
            <a:r>
              <a:rPr lang="zh-CN" altLang="en-US" sz="1800" b="1" dirty="0"/>
              <a:t>	（</a:t>
            </a:r>
            <a:r>
              <a:rPr lang="en-US" altLang="zh-CN" sz="1800" b="1" dirty="0"/>
              <a:t>4</a:t>
            </a:r>
            <a:r>
              <a:rPr lang="zh-CN" altLang="en-US" sz="1800" b="1" dirty="0"/>
              <a:t>）咨询性。 </a:t>
            </a:r>
          </a:p>
          <a:p>
            <a:pPr>
              <a:lnSpc>
                <a:spcPct val="80000"/>
              </a:lnSpc>
            </a:pPr>
            <a:r>
              <a:rPr lang="zh-CN" altLang="en-US" sz="1600" dirty="0" smtClean="0"/>
              <a:t> </a:t>
            </a:r>
            <a:endParaRPr lang="zh-CN" altLang="en-US" sz="1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sz="half" idx="1"/>
          </p:nvPr>
        </p:nvSpPr>
        <p:spPr bwMode="auto">
          <a:xfrm>
            <a:off x="611560" y="1124744"/>
            <a:ext cx="4038600" cy="4525963"/>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按结构分类</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）按汽车行走方式分类</a:t>
            </a:r>
          </a:p>
          <a:p>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）按动力装置分类</a:t>
            </a:r>
          </a:p>
          <a:p>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）按驱动方式分类</a:t>
            </a:r>
          </a:p>
          <a:p>
            <a:r>
              <a:rPr lang="zh-CN" altLang="en-US" sz="2000" b="1" dirty="0">
                <a:latin typeface="宋体" pitchFamily="2" charset="-122"/>
              </a:rPr>
              <a:t>	（</a:t>
            </a:r>
            <a:r>
              <a:rPr lang="en-US" altLang="zh-CN" sz="2000" b="1" dirty="0">
                <a:latin typeface="宋体" pitchFamily="2" charset="-122"/>
              </a:rPr>
              <a:t>4</a:t>
            </a:r>
            <a:r>
              <a:rPr lang="zh-CN" altLang="en-US" sz="2000" b="1" dirty="0">
                <a:latin typeface="宋体" pitchFamily="2" charset="-122"/>
              </a:rPr>
              <a:t>）按发动机的位置和驱动方式分类</a:t>
            </a:r>
          </a:p>
          <a:p>
            <a:r>
              <a:rPr lang="zh-CN" altLang="en-US" sz="2000" b="1" dirty="0">
                <a:latin typeface="宋体" pitchFamily="2" charset="-122"/>
              </a:rPr>
              <a:t>	（</a:t>
            </a:r>
            <a:r>
              <a:rPr lang="en-US" altLang="zh-CN" sz="2000" b="1" dirty="0">
                <a:latin typeface="宋体" pitchFamily="2" charset="-122"/>
              </a:rPr>
              <a:t>5</a:t>
            </a:r>
            <a:r>
              <a:rPr lang="zh-CN" altLang="en-US" sz="2000" b="1" dirty="0">
                <a:latin typeface="宋体" pitchFamily="2" charset="-122"/>
              </a:rPr>
              <a:t>）按承载方式分类</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1747" name="Rectangle 3"/>
          <p:cNvSpPr>
            <a:spLocks noGrp="1" noChangeArrowheads="1"/>
          </p:cNvSpPr>
          <p:nvPr>
            <p:ph type="body" idx="1"/>
          </p:nvPr>
        </p:nvSpPr>
        <p:spPr bwMode="auto">
          <a:xfrm>
            <a:off x="457200" y="1124744"/>
            <a:ext cx="8229600" cy="5001419"/>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t>2.1.3</a:t>
            </a:r>
            <a:r>
              <a:rPr lang="zh-CN" altLang="en-US" sz="1800" b="1" dirty="0" smtClean="0"/>
              <a:t>资产评估的功能和作用</a:t>
            </a:r>
          </a:p>
          <a:p>
            <a:pPr>
              <a:lnSpc>
                <a:spcPct val="80000"/>
              </a:lnSpc>
            </a:pPr>
            <a:r>
              <a:rPr lang="zh-CN" altLang="en-US" sz="1800" b="1" dirty="0" smtClean="0"/>
              <a:t>	</a:t>
            </a:r>
            <a:r>
              <a:rPr lang="en-US" altLang="zh-CN" sz="1800" b="1" dirty="0" smtClean="0"/>
              <a:t>1.</a:t>
            </a:r>
            <a:r>
              <a:rPr lang="zh-CN" altLang="en-US" sz="1800" b="1" dirty="0" smtClean="0"/>
              <a:t>资产评估的功能</a:t>
            </a:r>
          </a:p>
          <a:p>
            <a:pPr>
              <a:lnSpc>
                <a:spcPct val="80000"/>
              </a:lnSpc>
            </a:pPr>
            <a:r>
              <a:rPr lang="zh-CN" altLang="en-US" sz="1800" b="1" dirty="0" smtClean="0"/>
              <a:t>	评价和评值是资产评估具有的最基本的内在功效和能力。 </a:t>
            </a:r>
          </a:p>
          <a:p>
            <a:pPr>
              <a:lnSpc>
                <a:spcPct val="80000"/>
              </a:lnSpc>
            </a:pPr>
            <a:r>
              <a:rPr lang="zh-CN" altLang="en-US" sz="1800" b="1" dirty="0" smtClean="0"/>
              <a:t>	</a:t>
            </a:r>
            <a:r>
              <a:rPr lang="en-US" altLang="zh-CN" sz="1800" b="1" dirty="0" smtClean="0"/>
              <a:t>2.</a:t>
            </a:r>
            <a:r>
              <a:rPr lang="zh-CN" altLang="en-US" sz="1800" b="1" dirty="0" smtClean="0"/>
              <a:t>资产评估的基本作用</a:t>
            </a:r>
          </a:p>
          <a:p>
            <a:pPr>
              <a:lnSpc>
                <a:spcPct val="80000"/>
              </a:lnSpc>
            </a:pPr>
            <a:r>
              <a:rPr lang="zh-CN" altLang="en-US" sz="1800" b="1" dirty="0" smtClean="0"/>
              <a:t>	资产评估主要发挥着以下基本作用：</a:t>
            </a:r>
          </a:p>
          <a:p>
            <a:pPr>
              <a:lnSpc>
                <a:spcPct val="80000"/>
              </a:lnSpc>
            </a:pPr>
            <a:r>
              <a:rPr lang="zh-CN" altLang="en-US" sz="1800" b="1" dirty="0" smtClean="0"/>
              <a:t>	（</a:t>
            </a:r>
            <a:r>
              <a:rPr lang="en-US" altLang="zh-CN" sz="1800" b="1" dirty="0" smtClean="0"/>
              <a:t>1</a:t>
            </a:r>
            <a:r>
              <a:rPr lang="zh-CN" altLang="en-US" sz="1800" b="1" dirty="0" smtClean="0"/>
              <a:t>）咨询的作用。 </a:t>
            </a:r>
          </a:p>
          <a:p>
            <a:pPr>
              <a:lnSpc>
                <a:spcPct val="80000"/>
              </a:lnSpc>
            </a:pPr>
            <a:r>
              <a:rPr lang="zh-CN" altLang="en-US" sz="1800" b="1" dirty="0" smtClean="0"/>
              <a:t>	（</a:t>
            </a:r>
            <a:r>
              <a:rPr lang="en-US" altLang="zh-CN" sz="1800" b="1" dirty="0" smtClean="0"/>
              <a:t>2</a:t>
            </a:r>
            <a:r>
              <a:rPr lang="zh-CN" altLang="en-US" sz="1800" b="1" dirty="0" smtClean="0"/>
              <a:t>）管理的作用</a:t>
            </a:r>
            <a:endParaRPr lang="en-US" altLang="zh-CN" sz="1800" b="1" dirty="0" smtClean="0"/>
          </a:p>
          <a:p>
            <a:pPr>
              <a:lnSpc>
                <a:spcPct val="80000"/>
              </a:lnSpc>
            </a:pPr>
            <a:r>
              <a:rPr lang="en-US" altLang="zh-CN" sz="1800" b="1" dirty="0" smtClean="0"/>
              <a:t>2.1.4</a:t>
            </a:r>
            <a:r>
              <a:rPr lang="zh-CN" altLang="en-US" sz="1800" b="1" dirty="0"/>
              <a:t>资产评估的目的</a:t>
            </a:r>
          </a:p>
          <a:p>
            <a:pPr>
              <a:lnSpc>
                <a:spcPct val="80000"/>
              </a:lnSpc>
            </a:pPr>
            <a:r>
              <a:rPr lang="zh-CN" altLang="en-US" sz="1800" b="1" dirty="0"/>
              <a:t>	 </a:t>
            </a:r>
            <a:r>
              <a:rPr lang="en-US" altLang="zh-CN" sz="1800" b="1" dirty="0"/>
              <a:t>1.</a:t>
            </a:r>
            <a:r>
              <a:rPr lang="zh-CN" altLang="en-US" sz="1800" b="1" dirty="0"/>
              <a:t>资产评估的一般目的</a:t>
            </a:r>
          </a:p>
          <a:p>
            <a:pPr>
              <a:lnSpc>
                <a:spcPct val="80000"/>
              </a:lnSpc>
            </a:pPr>
            <a:r>
              <a:rPr lang="zh-CN" altLang="en-US" sz="1800" b="1" dirty="0"/>
              <a:t>	资产评估的一般目的或资产评估的基本目标是由资产评估的性质及其基本功能决定的。资产评估作为一种专业人士对特定时点及特定条件约束下资产价值进行估计和判断的社会中介活动，它一经产生就具有为委托人以及资产交易当事人提供合理的资产价值咨询意见的功能。不论是资产评估的委托人，还是与资产交易有关的当事人，他们所需要的无非是评估师对资产在一定时间及一定条件约束下公允价值的判断。 </a:t>
            </a:r>
          </a:p>
          <a:p>
            <a:pPr>
              <a:lnSpc>
                <a:spcPct val="80000"/>
              </a:lnSpc>
            </a:pPr>
            <a:r>
              <a:rPr lang="zh-CN" altLang="en-US" sz="1800" b="1" dirty="0"/>
              <a:t>	</a:t>
            </a:r>
            <a:r>
              <a:rPr lang="en-US" altLang="zh-CN" sz="1800" b="1" dirty="0"/>
              <a:t>2.</a:t>
            </a:r>
            <a:r>
              <a:rPr lang="zh-CN" altLang="en-US" sz="1800" b="1" dirty="0"/>
              <a:t>资产评估的特定目的</a:t>
            </a:r>
          </a:p>
          <a:p>
            <a:pPr>
              <a:lnSpc>
                <a:spcPct val="80000"/>
              </a:lnSpc>
            </a:pPr>
            <a:r>
              <a:rPr lang="zh-CN" altLang="en-US" sz="1800" b="1" dirty="0"/>
              <a:t>	资产评估作为一种资产价值的判断活动，总是为满足特定资产业务的需要而进行的。据我国资产评估实践表明，资产业务主要有：资产转让，企业兼并，企业出售，企业联营，股份经营，中外合资、合作，企业清算，担保，企业租赁，债务重组等。</a:t>
            </a:r>
          </a:p>
          <a:p>
            <a:pPr>
              <a:lnSpc>
                <a:spcPct val="80000"/>
              </a:lnSpc>
            </a:pPr>
            <a:r>
              <a:rPr lang="zh-CN" altLang="en-US" sz="1800" b="1" dirty="0"/>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type="body" idx="1"/>
          </p:nvPr>
        </p:nvSpPr>
        <p:spPr bwMode="auto">
          <a:xfrm>
            <a:off x="457200" y="836712"/>
            <a:ext cx="8229600" cy="56180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700" b="1" dirty="0" smtClean="0"/>
              <a:t>2.1.5</a:t>
            </a:r>
            <a:r>
              <a:rPr lang="zh-CN" altLang="en-US" sz="1700" b="1" dirty="0" smtClean="0"/>
              <a:t>资产评估的假设与原则</a:t>
            </a:r>
          </a:p>
          <a:p>
            <a:pPr>
              <a:lnSpc>
                <a:spcPct val="80000"/>
              </a:lnSpc>
            </a:pPr>
            <a:r>
              <a:rPr lang="en-US" altLang="zh-CN" sz="1700" b="1" dirty="0" smtClean="0"/>
              <a:t>1.</a:t>
            </a:r>
            <a:r>
              <a:rPr lang="zh-CN" altLang="en-US" sz="1700" b="1" dirty="0" smtClean="0"/>
              <a:t>资产评估的假设</a:t>
            </a:r>
          </a:p>
          <a:p>
            <a:pPr>
              <a:lnSpc>
                <a:spcPct val="80000"/>
              </a:lnSpc>
            </a:pPr>
            <a:r>
              <a:rPr lang="zh-CN" altLang="en-US" sz="1700" b="1" dirty="0" smtClean="0"/>
              <a:t>	（</a:t>
            </a:r>
            <a:r>
              <a:rPr lang="en-US" altLang="zh-CN" sz="1700" b="1" dirty="0" smtClean="0"/>
              <a:t>1</a:t>
            </a:r>
            <a:r>
              <a:rPr lang="zh-CN" altLang="en-US" sz="1700" b="1" dirty="0" smtClean="0"/>
              <a:t>）交易假设。交易假设是资产评估得以进行的一个最基本的前提假设。交易假设是假定所有待评估资产已经处在交易过程中，评估师根据待评估资产的交易条件等模拟市场进行估价。 </a:t>
            </a:r>
          </a:p>
          <a:p>
            <a:pPr>
              <a:lnSpc>
                <a:spcPct val="80000"/>
              </a:lnSpc>
            </a:pPr>
            <a:r>
              <a:rPr lang="en-US" altLang="zh-CN" sz="1700" b="1" dirty="0" smtClean="0">
                <a:latin typeface="宋体" pitchFamily="2" charset="-122"/>
              </a:rPr>
              <a:t>      </a:t>
            </a:r>
            <a:r>
              <a:rPr lang="zh-CN" sz="1700" b="1" dirty="0" smtClean="0">
                <a:latin typeface="宋体" pitchFamily="2" charset="-122"/>
              </a:rPr>
              <a:t>（</a:t>
            </a:r>
            <a:r>
              <a:rPr lang="zh-CN" sz="1700" b="1" dirty="0">
                <a:latin typeface="宋体" pitchFamily="2" charset="-122"/>
              </a:rPr>
              <a:t>2）公开市场假设。公开市场假设是对资产拟进入的市场的条件，以及资产在这样的条件下接受何种影响的一种假设说明或限定。公开市场假设的关键在于认识和把握公开市场的实质和</a:t>
            </a:r>
            <a:r>
              <a:rPr lang="zh-CN" sz="1700" b="1" dirty="0" smtClean="0">
                <a:latin typeface="宋体" pitchFamily="2" charset="-122"/>
              </a:rPr>
              <a:t>内涵</a:t>
            </a:r>
            <a:r>
              <a:rPr lang="en-US" altLang="zh-CN" sz="1700" b="1" dirty="0" smtClean="0">
                <a:latin typeface="宋体" pitchFamily="2" charset="-122"/>
              </a:rPr>
              <a:t> </a:t>
            </a:r>
            <a:endParaRPr lang="zh-CN" sz="1700" b="1" dirty="0">
              <a:latin typeface="宋体" pitchFamily="2" charset="-122"/>
            </a:endParaRPr>
          </a:p>
          <a:p>
            <a:pPr>
              <a:lnSpc>
                <a:spcPct val="80000"/>
              </a:lnSpc>
            </a:pPr>
            <a:r>
              <a:rPr lang="zh-CN" sz="1700" b="1" dirty="0">
                <a:latin typeface="宋体" pitchFamily="2" charset="-122"/>
              </a:rPr>
              <a:t>	 (3)持续使用假设。该假设首先设定被评估资产正处于使用状态，包括正在使用中的资产和备用的资产；其次根据有关数据和信息，推断这些处于使用状态的资产还将继续使用下去。 </a:t>
            </a:r>
          </a:p>
          <a:p>
            <a:pPr>
              <a:lnSpc>
                <a:spcPct val="80000"/>
              </a:lnSpc>
            </a:pPr>
            <a:r>
              <a:rPr lang="zh-CN" sz="1700" b="1" dirty="0">
                <a:latin typeface="宋体" pitchFamily="2" charset="-122"/>
              </a:rPr>
              <a:t>(4)清算假设。清算假设是对资产拟进入的市场条件的一种假定说明或假定。具体而言，是对资产在非公开市场条件下被迫出售或快速变现条件的假定说明。 </a:t>
            </a:r>
          </a:p>
          <a:p>
            <a:pPr>
              <a:lnSpc>
                <a:spcPct val="80000"/>
              </a:lnSpc>
            </a:pPr>
            <a:r>
              <a:rPr lang="zh-CN" sz="1700" b="1" dirty="0" smtClean="0">
                <a:latin typeface="宋体" pitchFamily="2" charset="-122"/>
              </a:rPr>
              <a:t>2</a:t>
            </a:r>
            <a:r>
              <a:rPr lang="zh-CN" sz="1700" b="1" dirty="0">
                <a:latin typeface="宋体" pitchFamily="2" charset="-122"/>
              </a:rPr>
              <a:t>.资产评估的原则</a:t>
            </a:r>
          </a:p>
          <a:p>
            <a:pPr>
              <a:lnSpc>
                <a:spcPct val="80000"/>
              </a:lnSpc>
            </a:pPr>
            <a:r>
              <a:rPr lang="zh-CN" sz="1700" b="1" dirty="0">
                <a:latin typeface="宋体" pitchFamily="2" charset="-122"/>
              </a:rPr>
              <a:t>（1）资产评估工作原则</a:t>
            </a:r>
          </a:p>
          <a:p>
            <a:pPr>
              <a:lnSpc>
                <a:spcPct val="80000"/>
              </a:lnSpc>
            </a:pPr>
            <a:r>
              <a:rPr lang="zh-CN" sz="1700" b="1" dirty="0">
                <a:latin typeface="宋体" pitchFamily="2" charset="-122"/>
              </a:rPr>
              <a:t>	1）独立性原则。 </a:t>
            </a:r>
          </a:p>
          <a:p>
            <a:pPr>
              <a:lnSpc>
                <a:spcPct val="80000"/>
              </a:lnSpc>
            </a:pPr>
            <a:r>
              <a:rPr lang="zh-CN" sz="1700" b="1" dirty="0">
                <a:latin typeface="宋体" pitchFamily="2" charset="-122"/>
              </a:rPr>
              <a:t>	2）科学性原则。 </a:t>
            </a:r>
          </a:p>
          <a:p>
            <a:pPr>
              <a:lnSpc>
                <a:spcPct val="80000"/>
              </a:lnSpc>
            </a:pPr>
            <a:r>
              <a:rPr lang="zh-CN" sz="1700" b="1" dirty="0">
                <a:latin typeface="宋体" pitchFamily="2" charset="-122"/>
              </a:rPr>
              <a:t>	3）客观公正原则。 </a:t>
            </a:r>
          </a:p>
          <a:p>
            <a:pPr>
              <a:lnSpc>
                <a:spcPct val="80000"/>
              </a:lnSpc>
            </a:pPr>
            <a:r>
              <a:rPr lang="zh-CN" sz="1700" b="1" dirty="0">
                <a:latin typeface="宋体" pitchFamily="2" charset="-122"/>
              </a:rPr>
              <a:t>（2）资产评估经济技术原则</a:t>
            </a:r>
          </a:p>
          <a:p>
            <a:pPr>
              <a:lnSpc>
                <a:spcPct val="80000"/>
              </a:lnSpc>
            </a:pPr>
            <a:r>
              <a:rPr lang="zh-CN" sz="1700" b="1" dirty="0">
                <a:latin typeface="宋体" pitchFamily="2" charset="-122"/>
              </a:rPr>
              <a:t>	1）预期收益原则。 </a:t>
            </a:r>
          </a:p>
          <a:p>
            <a:pPr>
              <a:lnSpc>
                <a:spcPct val="80000"/>
              </a:lnSpc>
            </a:pPr>
            <a:r>
              <a:rPr lang="zh-CN" sz="1700" b="1" dirty="0">
                <a:latin typeface="宋体" pitchFamily="2" charset="-122"/>
              </a:rPr>
              <a:t>	2）供求原则。 </a:t>
            </a:r>
          </a:p>
          <a:p>
            <a:pPr>
              <a:lnSpc>
                <a:spcPct val="80000"/>
              </a:lnSpc>
            </a:pPr>
            <a:r>
              <a:rPr lang="zh-CN" sz="1700" b="1" dirty="0">
                <a:latin typeface="宋体" pitchFamily="2" charset="-122"/>
              </a:rPr>
              <a:t>	3）贡献原则。 </a:t>
            </a:r>
          </a:p>
          <a:p>
            <a:pPr>
              <a:lnSpc>
                <a:spcPct val="80000"/>
              </a:lnSpc>
            </a:pPr>
            <a:r>
              <a:rPr lang="zh-CN" sz="1700" b="1" dirty="0">
                <a:latin typeface="宋体" pitchFamily="2" charset="-122"/>
              </a:rPr>
              <a:t>	4）替代原则。 </a:t>
            </a:r>
          </a:p>
          <a:p>
            <a:pPr>
              <a:lnSpc>
                <a:spcPct val="80000"/>
              </a:lnSpc>
            </a:pPr>
            <a:r>
              <a:rPr lang="zh-CN" altLang="en-US" sz="1700" dirty="0">
                <a:latin typeface="宋体" pitchFamily="2" charset="-122"/>
              </a:rPr>
              <a:t>      </a:t>
            </a:r>
            <a:r>
              <a:rPr lang="zh-CN" sz="1700" dirty="0">
                <a:latin typeface="宋体" pitchFamily="2" charset="-122"/>
              </a:rPr>
              <a:t>5）评估时点原则。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t>2.2</a:t>
            </a:r>
            <a:r>
              <a:rPr lang="zh-CN" altLang="en-US" sz="2400" b="1" dirty="0"/>
              <a:t>汽车鉴定评估概述</a:t>
            </a:r>
          </a:p>
        </p:txBody>
      </p:sp>
      <p:sp>
        <p:nvSpPr>
          <p:cNvPr id="33795" name="Rectangle 3"/>
          <p:cNvSpPr>
            <a:spLocks noGrp="1" noChangeArrowheads="1"/>
          </p:cNvSpPr>
          <p:nvPr>
            <p:ph type="body" idx="1"/>
          </p:nvPr>
        </p:nvSpPr>
        <p:spPr bwMode="auto">
          <a:xfrm>
            <a:off x="323528" y="1124744"/>
            <a:ext cx="8568952" cy="4597971"/>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2.2.1</a:t>
            </a:r>
            <a:r>
              <a:rPr lang="zh-CN" altLang="en-US" sz="1800" b="1" dirty="0">
                <a:latin typeface="宋体" pitchFamily="2" charset="-122"/>
              </a:rPr>
              <a:t>汽车鉴定评估的原则</a:t>
            </a:r>
          </a:p>
          <a:p>
            <a:pPr>
              <a:lnSpc>
                <a:spcPct val="80000"/>
              </a:lnSpc>
            </a:pPr>
            <a:r>
              <a:rPr lang="zh-CN" altLang="en-US" sz="1800" b="1" dirty="0">
                <a:latin typeface="宋体" pitchFamily="2" charset="-122"/>
              </a:rPr>
              <a:t>	根据我国汽车评估管理要求，汽车评估估价遵循四项标准：</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）成本标准。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）市价标准。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）现值标准。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）价格标准。 </a:t>
            </a:r>
          </a:p>
          <a:p>
            <a:pPr>
              <a:lnSpc>
                <a:spcPct val="80000"/>
              </a:lnSpc>
            </a:pPr>
            <a:r>
              <a:rPr lang="en-US" altLang="zh-CN" sz="1800" b="1" dirty="0">
                <a:latin typeface="宋体" pitchFamily="2" charset="-122"/>
              </a:rPr>
              <a:t>2.2.2</a:t>
            </a:r>
            <a:r>
              <a:rPr lang="zh-CN" altLang="en-US" sz="1800" b="1" dirty="0">
                <a:latin typeface="宋体" pitchFamily="2" charset="-122"/>
              </a:rPr>
              <a:t>汽车鉴定评估的假设</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）继续使用假设。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）公开市场假设。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）清算清偿假设。 </a:t>
            </a:r>
          </a:p>
          <a:p>
            <a:pPr>
              <a:lnSpc>
                <a:spcPct val="80000"/>
              </a:lnSpc>
            </a:pPr>
            <a:r>
              <a:rPr lang="en-US" altLang="zh-CN" sz="1800" b="1" dirty="0">
                <a:latin typeface="宋体" pitchFamily="2" charset="-122"/>
              </a:rPr>
              <a:t>2.2.3</a:t>
            </a:r>
            <a:r>
              <a:rPr lang="zh-CN" altLang="en-US" sz="1800" b="1" dirty="0">
                <a:latin typeface="宋体" pitchFamily="2" charset="-122"/>
              </a:rPr>
              <a:t>汽车鉴定评估要素</a:t>
            </a:r>
          </a:p>
          <a:p>
            <a:pPr>
              <a:lnSpc>
                <a:spcPct val="80000"/>
              </a:lnSpc>
            </a:pPr>
            <a:r>
              <a:rPr lang="zh-CN" altLang="en-US" sz="1800" b="1" dirty="0">
                <a:latin typeface="宋体" pitchFamily="2" charset="-122"/>
              </a:rPr>
              <a:t>	</a:t>
            </a:r>
            <a:r>
              <a:rPr lang="en-US" altLang="zh-CN" sz="1800" b="1" dirty="0" smtClean="0">
                <a:latin typeface="宋体" pitchFamily="2" charset="-122"/>
              </a:rPr>
              <a:t>1.</a:t>
            </a:r>
            <a:r>
              <a:rPr lang="zh-CN" altLang="en-US" sz="1800" b="1" dirty="0">
                <a:latin typeface="宋体" pitchFamily="2" charset="-122"/>
              </a:rPr>
              <a:t>鉴定评估的主体</a:t>
            </a:r>
          </a:p>
          <a:p>
            <a:pPr>
              <a:lnSpc>
                <a:spcPct val="80000"/>
              </a:lnSpc>
            </a:pPr>
            <a:r>
              <a:rPr lang="zh-CN" altLang="en-US" sz="1800" b="1" dirty="0">
                <a:latin typeface="宋体" pitchFamily="2" charset="-122"/>
              </a:rPr>
              <a:t>	鉴定评估的主体即是从事汽车鉴定评估的机构和人员，是汽车鉴定评估工作中的主导者。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鉴定评估的客体</a:t>
            </a:r>
          </a:p>
          <a:p>
            <a:pPr>
              <a:lnSpc>
                <a:spcPct val="80000"/>
              </a:lnSpc>
            </a:pPr>
            <a:r>
              <a:rPr lang="zh-CN" altLang="en-US" sz="1800" b="1" dirty="0">
                <a:latin typeface="宋体" pitchFamily="2" charset="-122"/>
              </a:rPr>
              <a:t>	鉴定评估的客体即是待评估的车辆，是鉴定评估的具体对象。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鉴定评估的依据</a:t>
            </a:r>
          </a:p>
          <a:p>
            <a:pPr>
              <a:lnSpc>
                <a:spcPct val="80000"/>
              </a:lnSpc>
            </a:pPr>
            <a:r>
              <a:rPr lang="zh-CN" altLang="en-US" sz="1800" b="1" dirty="0">
                <a:latin typeface="宋体" pitchFamily="2" charset="-122"/>
              </a:rPr>
              <a:t>鉴定评估的依据也就是汽车鉴定评估工作所遵循的法律、法规、经济行为文件、合同协议以及收费标准和其它参考依据。</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481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a:latin typeface="+mn-ea"/>
              </a:rPr>
              <a:t>	</a:t>
            </a:r>
            <a:r>
              <a:rPr lang="en-US" altLang="zh-CN" sz="1800" b="1" dirty="0">
                <a:latin typeface="+mn-ea"/>
              </a:rPr>
              <a:t>4.</a:t>
            </a:r>
            <a:r>
              <a:rPr lang="zh-CN" altLang="en-US" sz="1800" b="1" dirty="0">
                <a:latin typeface="+mn-ea"/>
              </a:rPr>
              <a:t>鉴定评估的目的</a:t>
            </a:r>
          </a:p>
          <a:p>
            <a:pPr>
              <a:lnSpc>
                <a:spcPct val="80000"/>
              </a:lnSpc>
            </a:pPr>
            <a:r>
              <a:rPr lang="zh-CN" altLang="en-US" sz="1800" b="1" dirty="0">
                <a:latin typeface="+mn-ea"/>
              </a:rPr>
              <a:t>	鉴定评估的目的即是汽车鉴定评估所要服务的经济行为是什么。汽车鉴定评估的目的往往直接影响着车辆评估方法的选择。</a:t>
            </a:r>
          </a:p>
          <a:p>
            <a:pPr>
              <a:lnSpc>
                <a:spcPct val="80000"/>
              </a:lnSpc>
            </a:pPr>
            <a:r>
              <a:rPr lang="zh-CN" altLang="en-US" sz="1800" b="1" dirty="0">
                <a:latin typeface="+mn-ea"/>
              </a:rPr>
              <a:t>	</a:t>
            </a:r>
            <a:r>
              <a:rPr lang="en-US" altLang="zh-CN" sz="1800" b="1" dirty="0">
                <a:latin typeface="+mn-ea"/>
              </a:rPr>
              <a:t>5.</a:t>
            </a:r>
            <a:r>
              <a:rPr lang="zh-CN" altLang="en-US" sz="1800" b="1" dirty="0">
                <a:latin typeface="+mn-ea"/>
              </a:rPr>
              <a:t>鉴定评估原则</a:t>
            </a:r>
          </a:p>
          <a:p>
            <a:pPr>
              <a:lnSpc>
                <a:spcPct val="80000"/>
              </a:lnSpc>
            </a:pPr>
            <a:r>
              <a:rPr lang="zh-CN" altLang="en-US" sz="1800" b="1" dirty="0">
                <a:latin typeface="+mn-ea"/>
              </a:rPr>
              <a:t>	鉴定评估原则即汽车鉴定评估的行为规范，是调节车辆评估当事人各方关系、处理鉴定评估业务的行为准则。</a:t>
            </a:r>
          </a:p>
          <a:p>
            <a:pPr>
              <a:lnSpc>
                <a:spcPct val="80000"/>
              </a:lnSpc>
            </a:pPr>
            <a:r>
              <a:rPr lang="zh-CN" altLang="en-US" sz="1800" b="1" dirty="0">
                <a:latin typeface="+mn-ea"/>
              </a:rPr>
              <a:t>	</a:t>
            </a:r>
            <a:r>
              <a:rPr lang="en-US" altLang="zh-CN" sz="1800" b="1" dirty="0">
                <a:latin typeface="+mn-ea"/>
              </a:rPr>
              <a:t>6.</a:t>
            </a:r>
            <a:r>
              <a:rPr lang="zh-CN" altLang="en-US" sz="1800" b="1" dirty="0">
                <a:latin typeface="+mn-ea"/>
              </a:rPr>
              <a:t>鉴定评估程序</a:t>
            </a:r>
          </a:p>
          <a:p>
            <a:pPr>
              <a:lnSpc>
                <a:spcPct val="80000"/>
              </a:lnSpc>
            </a:pPr>
            <a:r>
              <a:rPr lang="zh-CN" altLang="en-US" sz="1800" b="1" dirty="0">
                <a:latin typeface="+mn-ea"/>
              </a:rPr>
              <a:t>	鉴定评估程序即汽车鉴定评估工作从开始准备到最后结束的工作程序。</a:t>
            </a:r>
          </a:p>
          <a:p>
            <a:pPr>
              <a:lnSpc>
                <a:spcPct val="80000"/>
              </a:lnSpc>
            </a:pPr>
            <a:r>
              <a:rPr lang="zh-CN" altLang="en-US" sz="1800" b="1" dirty="0">
                <a:latin typeface="+mn-ea"/>
              </a:rPr>
              <a:t>	</a:t>
            </a:r>
            <a:r>
              <a:rPr lang="en-US" altLang="zh-CN" sz="1800" b="1" dirty="0">
                <a:latin typeface="+mn-ea"/>
              </a:rPr>
              <a:t>7.</a:t>
            </a:r>
            <a:r>
              <a:rPr lang="zh-CN" altLang="en-US" sz="1800" b="1" dirty="0">
                <a:latin typeface="+mn-ea"/>
              </a:rPr>
              <a:t>鉴定评估的价值类型</a:t>
            </a:r>
          </a:p>
          <a:p>
            <a:pPr>
              <a:lnSpc>
                <a:spcPct val="80000"/>
              </a:lnSpc>
            </a:pPr>
            <a:r>
              <a:rPr lang="zh-CN" altLang="en-US" sz="1800" b="1" dirty="0">
                <a:latin typeface="+mn-ea"/>
              </a:rPr>
              <a:t>	鉴定评估的价值类型即对车辆评估价值的质的规定，它对评估方法的选择具有约束性。</a:t>
            </a:r>
          </a:p>
          <a:p>
            <a:pPr>
              <a:lnSpc>
                <a:spcPct val="80000"/>
              </a:lnSpc>
            </a:pPr>
            <a:r>
              <a:rPr lang="zh-CN" altLang="en-US" sz="1800" b="1" dirty="0">
                <a:latin typeface="+mn-ea"/>
              </a:rPr>
              <a:t>	</a:t>
            </a:r>
            <a:r>
              <a:rPr lang="en-US" altLang="zh-CN" sz="1800" b="1" dirty="0">
                <a:latin typeface="+mn-ea"/>
              </a:rPr>
              <a:t>8.</a:t>
            </a:r>
            <a:r>
              <a:rPr lang="zh-CN" altLang="en-US" sz="1800" b="1" dirty="0">
                <a:latin typeface="+mn-ea"/>
              </a:rPr>
              <a:t>鉴定评估方法</a:t>
            </a:r>
          </a:p>
          <a:p>
            <a:pPr>
              <a:lnSpc>
                <a:spcPct val="80000"/>
              </a:lnSpc>
            </a:pPr>
            <a:r>
              <a:rPr lang="zh-CN" altLang="en-US" sz="1800" b="1" dirty="0">
                <a:latin typeface="+mn-ea"/>
              </a:rPr>
              <a:t>	鉴定评估方法即汽车鉴定评估所运用的特定技术，它是实现机动车评估价值的手段和途径。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584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2.2.4</a:t>
            </a:r>
            <a:r>
              <a:rPr lang="zh-CN" altLang="en-US" sz="1800" b="1" dirty="0" smtClean="0">
                <a:latin typeface="宋体" pitchFamily="2" charset="-122"/>
              </a:rPr>
              <a:t>汽车鉴定评估的目的</a:t>
            </a:r>
          </a:p>
          <a:p>
            <a:pPr>
              <a:lnSpc>
                <a:spcPct val="80000"/>
              </a:lnSpc>
            </a:pPr>
            <a:r>
              <a:rPr lang="zh-CN" altLang="en-US" sz="1800" b="1" dirty="0" smtClean="0">
                <a:latin typeface="宋体" pitchFamily="2" charset="-122"/>
              </a:rPr>
              <a:t>	一般而言，汽车鉴定评估服务的目的有以下几个方面：</a:t>
            </a:r>
          </a:p>
          <a:p>
            <a:pPr>
              <a:lnSpc>
                <a:spcPct val="80000"/>
              </a:lnSpc>
            </a:pPr>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车辆的交易</a:t>
            </a:r>
          </a:p>
          <a:p>
            <a:pPr>
              <a:lnSpc>
                <a:spcPct val="80000"/>
              </a:lnSpc>
            </a:pPr>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车辆的转籍、过户</a:t>
            </a:r>
            <a:endParaRPr lang="en-US" altLang="zh-CN" sz="1800" b="1" dirty="0" smtClean="0">
              <a:latin typeface="宋体" pitchFamily="2" charset="-122"/>
            </a:endParaRPr>
          </a:p>
          <a:p>
            <a:r>
              <a:rPr lang="zh-CN" altLang="en-US" sz="1800" b="1" dirty="0" smtClean="0">
                <a:latin typeface="宋体" pitchFamily="2" charset="-122"/>
              </a:rPr>
              <a:t>     </a:t>
            </a:r>
            <a:r>
              <a:rPr lang="zh-CN" sz="1800" b="1" dirty="0">
                <a:latin typeface="宋体" pitchFamily="2" charset="-122"/>
              </a:rPr>
              <a:t>3.车辆置换</a:t>
            </a:r>
          </a:p>
          <a:p>
            <a:r>
              <a:rPr lang="zh-CN" sz="1800" b="1" dirty="0">
                <a:latin typeface="宋体" pitchFamily="2" charset="-122"/>
              </a:rPr>
              <a:t>	4.车辆拍卖</a:t>
            </a:r>
          </a:p>
          <a:p>
            <a:r>
              <a:rPr lang="zh-CN" sz="1800" b="1" dirty="0">
                <a:latin typeface="宋体" pitchFamily="2" charset="-122"/>
              </a:rPr>
              <a:t>	5.车辆保险</a:t>
            </a:r>
          </a:p>
          <a:p>
            <a:r>
              <a:rPr lang="zh-CN" sz="1800" b="1" dirty="0">
                <a:latin typeface="宋体" pitchFamily="2" charset="-122"/>
              </a:rPr>
              <a:t>	6.法律诉讼服务</a:t>
            </a:r>
          </a:p>
          <a:p>
            <a:r>
              <a:rPr lang="zh-CN" sz="1800" b="1" dirty="0">
                <a:latin typeface="宋体" pitchFamily="2" charset="-122"/>
              </a:rPr>
              <a:t>	7.抵押贷款</a:t>
            </a:r>
          </a:p>
          <a:p>
            <a:r>
              <a:rPr lang="zh-CN" sz="1800" b="1" dirty="0">
                <a:latin typeface="宋体" pitchFamily="2" charset="-122"/>
              </a:rPr>
              <a:t>	8.担保</a:t>
            </a:r>
          </a:p>
          <a:p>
            <a:r>
              <a:rPr lang="zh-CN" sz="1800" b="1" dirty="0">
                <a:latin typeface="宋体" pitchFamily="2" charset="-122"/>
              </a:rPr>
              <a:t>	9.典当</a:t>
            </a:r>
          </a:p>
          <a:p>
            <a:r>
              <a:rPr lang="zh-CN" sz="1800" b="1" dirty="0">
                <a:latin typeface="宋体" pitchFamily="2" charset="-122"/>
              </a:rPr>
              <a:t>	10.其他</a:t>
            </a:r>
          </a:p>
          <a:p>
            <a:endParaRPr lang="zh-CN" sz="1600" dirty="0">
              <a:latin typeface="宋体"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t>2.3</a:t>
            </a:r>
            <a:r>
              <a:rPr lang="zh-CN" altLang="en-US" sz="2400" b="1" dirty="0"/>
              <a:t>汽车评估的基本方法</a:t>
            </a:r>
          </a:p>
        </p:txBody>
      </p:sp>
      <p:sp>
        <p:nvSpPr>
          <p:cNvPr id="36867" name="Rectangle 3"/>
          <p:cNvSpPr>
            <a:spLocks noGrp="1" noChangeArrowheads="1"/>
          </p:cNvSpPr>
          <p:nvPr>
            <p:ph type="body" idx="1"/>
          </p:nvPr>
        </p:nvSpPr>
        <p:spPr bwMode="auto">
          <a:xfrm>
            <a:off x="457200" y="1268760"/>
            <a:ext cx="8229600" cy="485740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2.3.1</a:t>
            </a:r>
            <a:r>
              <a:rPr lang="zh-CN" altLang="en-US" sz="1800" b="1" dirty="0">
                <a:latin typeface="宋体" pitchFamily="2" charset="-122"/>
              </a:rPr>
              <a:t>重置成本法</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重置成本法的基本内涵</a:t>
            </a:r>
          </a:p>
          <a:p>
            <a:pPr>
              <a:lnSpc>
                <a:spcPct val="80000"/>
              </a:lnSpc>
            </a:pPr>
            <a:r>
              <a:rPr lang="zh-CN" altLang="en-US" sz="1800" b="1" dirty="0">
                <a:latin typeface="宋体" pitchFamily="2" charset="-122"/>
              </a:rPr>
              <a:t>	</a:t>
            </a:r>
            <a:r>
              <a:rPr lang="zh-CN" altLang="en-US" sz="1800" b="1" dirty="0" smtClean="0">
                <a:latin typeface="宋体" pitchFamily="2" charset="-122"/>
              </a:rPr>
              <a:t> </a:t>
            </a:r>
            <a:endParaRPr lang="zh-CN" altLang="en-US" sz="1800" b="1" dirty="0">
              <a:latin typeface="宋体" pitchFamily="2" charset="-122"/>
            </a:endParaRPr>
          </a:p>
          <a:p>
            <a:pPr>
              <a:lnSpc>
                <a:spcPct val="80000"/>
              </a:lnSpc>
            </a:pPr>
            <a:r>
              <a:rPr lang="zh-CN" altLang="en-US" sz="1800" b="1" dirty="0">
                <a:latin typeface="宋体" pitchFamily="2" charset="-122"/>
              </a:rPr>
              <a:t>	资产评估价值＝资产的重置成本－资产实体性</a:t>
            </a:r>
            <a:r>
              <a:rPr lang="zh-CN" altLang="en-US" sz="1800" b="1" dirty="0" smtClean="0">
                <a:latin typeface="宋体" pitchFamily="2" charset="-122"/>
              </a:rPr>
              <a:t>贬值－</a:t>
            </a:r>
            <a:r>
              <a:rPr lang="zh-CN" altLang="en-US" sz="1800" b="1" dirty="0">
                <a:latin typeface="宋体" pitchFamily="2" charset="-122"/>
              </a:rPr>
              <a:t>资产功能性贬值－资产经济性贬值                 </a:t>
            </a:r>
            <a:r>
              <a:rPr lang="en-US" altLang="zh-CN" sz="1800" b="1" dirty="0" smtClean="0">
                <a:latin typeface="宋体" pitchFamily="2" charset="-122"/>
              </a:rPr>
              <a:t> </a:t>
            </a:r>
            <a:endParaRPr lang="zh-CN" altLang="en-US" sz="1800" b="1" dirty="0">
              <a:latin typeface="宋体" pitchFamily="2" charset="-122"/>
            </a:endParaRP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重置成本法的基本前提</a:t>
            </a:r>
          </a:p>
          <a:p>
            <a:pPr>
              <a:lnSpc>
                <a:spcPct val="80000"/>
              </a:lnSpc>
            </a:pPr>
            <a:r>
              <a:rPr lang="zh-CN" altLang="en-US" sz="1800" b="1" dirty="0">
                <a:latin typeface="宋体" pitchFamily="2" charset="-122"/>
              </a:rPr>
              <a:t>	采用重置成本法评估资产的前提条件：</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）被评估资产处于继续使用状态或被假定处于继续使用状态。</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）应当具备可利用的历史资料。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）形成资产价值的耗费是必需的。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重置成本法的基本要素</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）资产的重置成本。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）资产的实体性贬值。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）资产的功能性贬值。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）资产的经济性贬值。 </a:t>
            </a:r>
          </a:p>
          <a:p>
            <a:pPr>
              <a:lnSpc>
                <a:spcPct val="80000"/>
              </a:lnSpc>
            </a:pPr>
            <a:r>
              <a:rPr lang="zh-CN" altLang="en-US" sz="1800" b="1" dirty="0">
                <a:latin typeface="宋体" pitchFamily="2" charset="-122"/>
              </a:rPr>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37891" name="Rectangle 3"/>
          <p:cNvSpPr>
            <a:spLocks noGrp="1" noChangeArrowheads="1"/>
          </p:cNvSpPr>
          <p:nvPr>
            <p:ph type="body" idx="1"/>
          </p:nvPr>
        </p:nvSpPr>
        <p:spPr bwMode="auto">
          <a:xfrm>
            <a:off x="457200" y="1124744"/>
            <a:ext cx="8229600" cy="5001419"/>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mn-ea"/>
              </a:rPr>
              <a:t>4.</a:t>
            </a:r>
            <a:r>
              <a:rPr lang="zh-CN" altLang="en-US" sz="1800" b="1" dirty="0" smtClean="0">
                <a:latin typeface="+mn-ea"/>
              </a:rPr>
              <a:t>重置成本法中各个参数的评估方法</a:t>
            </a:r>
          </a:p>
          <a:p>
            <a:pPr>
              <a:lnSpc>
                <a:spcPct val="80000"/>
              </a:lnSpc>
            </a:pPr>
            <a:r>
              <a:rPr lang="zh-CN" altLang="en-US" sz="1800" b="1" dirty="0" smtClean="0">
                <a:latin typeface="+mn-ea"/>
              </a:rPr>
              <a:t>	（</a:t>
            </a:r>
            <a:r>
              <a:rPr lang="en-US" altLang="zh-CN" sz="1800" b="1" dirty="0" smtClean="0">
                <a:latin typeface="+mn-ea"/>
              </a:rPr>
              <a:t>1</a:t>
            </a:r>
            <a:r>
              <a:rPr lang="zh-CN" altLang="en-US" sz="1800" b="1" dirty="0" smtClean="0">
                <a:latin typeface="+mn-ea"/>
              </a:rPr>
              <a:t>）重置成本的估算</a:t>
            </a:r>
          </a:p>
          <a:p>
            <a:pPr>
              <a:lnSpc>
                <a:spcPct val="80000"/>
              </a:lnSpc>
            </a:pPr>
            <a:r>
              <a:rPr lang="zh-CN" sz="1800" b="1" dirty="0">
                <a:latin typeface="+mn-ea"/>
              </a:rPr>
              <a:t>	1）直接法</a:t>
            </a:r>
            <a:r>
              <a:rPr lang="zh-CN" sz="1800" b="1" dirty="0" smtClean="0">
                <a:latin typeface="+mn-ea"/>
              </a:rPr>
              <a:t>。它</a:t>
            </a:r>
            <a:r>
              <a:rPr lang="zh-CN" sz="1800" b="1" dirty="0">
                <a:latin typeface="+mn-ea"/>
              </a:rPr>
              <a:t>利用成本核算的原理，根据重新取得资产所需的费用项目，逐项计算然后累加得到资产的重置成本。 </a:t>
            </a:r>
          </a:p>
          <a:p>
            <a:pPr>
              <a:lnSpc>
                <a:spcPct val="80000"/>
              </a:lnSpc>
            </a:pPr>
            <a:r>
              <a:rPr lang="zh-CN" sz="1800" b="1" dirty="0">
                <a:latin typeface="+mn-ea"/>
              </a:rPr>
              <a:t>	2）物价指数法</a:t>
            </a:r>
            <a:r>
              <a:rPr lang="zh-CN" sz="1800" b="1" dirty="0" smtClean="0">
                <a:latin typeface="+mn-ea"/>
              </a:rPr>
              <a:t>。是</a:t>
            </a:r>
            <a:r>
              <a:rPr lang="zh-CN" sz="1800" b="1" dirty="0">
                <a:latin typeface="+mn-ea"/>
              </a:rPr>
              <a:t>利用与资产有关的价格变动指数，将被评估资产的历史成本（账面价值）调整为重置成本的一种方法。</a:t>
            </a:r>
          </a:p>
          <a:p>
            <a:pPr>
              <a:lnSpc>
                <a:spcPct val="80000"/>
              </a:lnSpc>
            </a:pPr>
            <a:r>
              <a:rPr lang="zh-CN" sz="1800" b="1" dirty="0">
                <a:latin typeface="+mn-ea"/>
              </a:rPr>
              <a:t>	重置成本＝资产的账面原值×</a:t>
            </a:r>
          </a:p>
          <a:p>
            <a:pPr>
              <a:lnSpc>
                <a:spcPct val="80000"/>
              </a:lnSpc>
            </a:pPr>
            <a:r>
              <a:rPr lang="zh-CN" sz="1800" b="1" dirty="0">
                <a:latin typeface="+mn-ea"/>
              </a:rPr>
              <a:t>	或        重置成本＝资产的账面原值×（1＋物价变动指数）       </a:t>
            </a:r>
            <a:r>
              <a:rPr lang="en-US" altLang="zh-CN" sz="1800" b="1" dirty="0" smtClean="0">
                <a:latin typeface="+mn-ea"/>
              </a:rPr>
              <a:t> </a:t>
            </a:r>
            <a:endParaRPr lang="zh-CN" sz="1800" b="1" dirty="0">
              <a:latin typeface="+mn-ea"/>
            </a:endParaRPr>
          </a:p>
          <a:p>
            <a:pPr>
              <a:lnSpc>
                <a:spcPct val="80000"/>
              </a:lnSpc>
            </a:pPr>
            <a:r>
              <a:rPr lang="zh-CN" sz="1800" b="1" dirty="0">
                <a:latin typeface="+mn-ea"/>
              </a:rPr>
              <a:t>	（2）实体性贬值的估算。</a:t>
            </a:r>
          </a:p>
          <a:p>
            <a:pPr>
              <a:lnSpc>
                <a:spcPct val="80000"/>
              </a:lnSpc>
            </a:pPr>
            <a:r>
              <a:rPr lang="zh-CN" sz="1800" b="1" dirty="0">
                <a:latin typeface="+mn-ea"/>
              </a:rPr>
              <a:t>	</a:t>
            </a:r>
            <a:r>
              <a:rPr lang="zh-CN" sz="1800" b="1" dirty="0" smtClean="0">
                <a:latin typeface="+mn-ea"/>
              </a:rPr>
              <a:t>1</a:t>
            </a:r>
            <a:r>
              <a:rPr lang="zh-CN" sz="1800" b="1" dirty="0">
                <a:latin typeface="+mn-ea"/>
              </a:rPr>
              <a:t>)观察法。由具有专业知识和丰富经验的工程技术人员对被评估资产的实体各主要部位进行技术鉴定，将评估对象与其全新状态相比较，判断被评估资产的有形损耗率，从而估算实体性贬值的一种方法，计算公式如为：</a:t>
            </a:r>
          </a:p>
          <a:p>
            <a:pPr>
              <a:lnSpc>
                <a:spcPct val="80000"/>
              </a:lnSpc>
            </a:pPr>
            <a:r>
              <a:rPr lang="zh-CN" sz="1800" b="1" dirty="0">
                <a:latin typeface="+mn-ea"/>
              </a:rPr>
              <a:t>	              资产实体性贬值＝重置成本×有形损耗率</a:t>
            </a:r>
          </a:p>
          <a:p>
            <a:pPr>
              <a:lnSpc>
                <a:spcPct val="80000"/>
              </a:lnSpc>
            </a:pPr>
            <a:r>
              <a:rPr lang="zh-CN" sz="1800" b="1" dirty="0">
                <a:latin typeface="+mn-ea"/>
              </a:rPr>
              <a:t>	或：资产实体性贬值＝重置成本×（1-实体性成新率）       </a:t>
            </a:r>
            <a:r>
              <a:rPr lang="en-US" altLang="zh-CN" sz="1800" b="1" dirty="0" smtClean="0">
                <a:latin typeface="+mn-ea"/>
              </a:rPr>
              <a:t> </a:t>
            </a:r>
            <a:endParaRPr lang="zh-CN" sz="1800" b="1" dirty="0">
              <a:latin typeface="+mn-ea"/>
            </a:endParaRPr>
          </a:p>
          <a:p>
            <a:pPr>
              <a:lnSpc>
                <a:spcPct val="80000"/>
              </a:lnSpc>
            </a:pPr>
            <a:r>
              <a:rPr lang="zh-CN" altLang="en-US" sz="1800" b="1" dirty="0">
                <a:latin typeface="+mn-ea"/>
              </a:rPr>
              <a:t>      </a:t>
            </a:r>
            <a:r>
              <a:rPr lang="zh-CN" sz="1800" b="1" dirty="0">
                <a:latin typeface="+mn-ea"/>
              </a:rPr>
              <a:t>2）使用年限法。使用年限法是利用被评估资产的实际已使用年限与其总使用年限的比值来判断其实体贬值率，进而估测资产的实体性贬值。</a:t>
            </a:r>
          </a:p>
          <a:p>
            <a:pPr>
              <a:lnSpc>
                <a:spcPct val="80000"/>
              </a:lnSpc>
            </a:pPr>
            <a:r>
              <a:rPr lang="zh-CN" sz="1800" b="1" dirty="0">
                <a:latin typeface="+mn-ea"/>
              </a:rPr>
              <a:t>	其计算公式为：</a:t>
            </a:r>
          </a:p>
          <a:p>
            <a:pPr>
              <a:lnSpc>
                <a:spcPct val="80000"/>
              </a:lnSpc>
            </a:pPr>
            <a:r>
              <a:rPr lang="zh-CN" sz="1800" b="1" dirty="0">
                <a:latin typeface="+mn-ea"/>
              </a:rPr>
              <a:t>	资产实体性贬值＝（重置成本－残值）× </a:t>
            </a:r>
          </a:p>
          <a:p>
            <a:pPr>
              <a:lnSpc>
                <a:spcPct val="80000"/>
              </a:lnSpc>
            </a:pPr>
            <a:r>
              <a:rPr lang="zh-CN" sz="1800" b="1" dirty="0">
                <a:latin typeface="+mn-ea"/>
              </a:rPr>
              <a:t>	资产实体性贬值率＝已使用年限÷规定使用年限        </a:t>
            </a:r>
            <a:r>
              <a:rPr lang="en-US" altLang="zh-CN" sz="1800" b="1" dirty="0" smtClean="0">
                <a:latin typeface="+mn-ea"/>
              </a:rPr>
              <a:t> </a:t>
            </a:r>
            <a:endParaRPr lang="zh-CN" sz="1800" b="1" dirty="0">
              <a:latin typeface="+mn-ea"/>
            </a:endParaRPr>
          </a:p>
        </p:txBody>
      </p:sp>
      <p:pic>
        <p:nvPicPr>
          <p:cNvPr id="545793" name="Picture 1"/>
          <p:cNvPicPr>
            <a:picLocks noChangeAspect="1" noChangeArrowheads="1"/>
          </p:cNvPicPr>
          <p:nvPr/>
        </p:nvPicPr>
        <p:blipFill>
          <a:blip r:embed="rId2" cstate="print"/>
          <a:srcRect/>
          <a:stretch>
            <a:fillRect/>
          </a:stretch>
        </p:blipFill>
        <p:spPr bwMode="auto">
          <a:xfrm>
            <a:off x="5652120" y="5373216"/>
            <a:ext cx="942975" cy="42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692696"/>
            <a:ext cx="8424936" cy="1470025"/>
          </a:xfrm>
        </p:spPr>
        <p:txBody>
          <a:bodyPr/>
          <a:lstStyle/>
          <a:p>
            <a:pPr algn="l"/>
            <a:r>
              <a:rPr lang="en-US" altLang="zh-CN" sz="1800" b="1" dirty="0" smtClean="0"/>
              <a:t>       3</a:t>
            </a:r>
            <a:r>
              <a:rPr lang="zh-CN" altLang="zh-CN" sz="1800" b="1" dirty="0" smtClean="0"/>
              <a:t>）修复费用法。这种方法利是用恢复资产功能所支出的费用金额来直接估算资产实体性贬值的一种方法。所谓修复费用包括资产主要零部件的更换或者修复、改造、停工损失等费用支出。如果资产可以通过修复恢复到其全新状态，可以认为资产的实体性损耗等于其恢复费用。</a:t>
            </a:r>
            <a:r>
              <a:rPr lang="zh-CN" altLang="zh-CN" dirty="0" smtClean="0"/>
              <a:t/>
            </a:r>
            <a:br>
              <a:rPr lang="zh-CN" altLang="zh-CN" dirty="0" smtClean="0"/>
            </a:br>
            <a:endParaRPr lang="zh-CN" altLang="en-US" dirty="0"/>
          </a:p>
        </p:txBody>
      </p:sp>
      <p:sp>
        <p:nvSpPr>
          <p:cNvPr id="3" name="副标题 2"/>
          <p:cNvSpPr>
            <a:spLocks noGrp="1"/>
          </p:cNvSpPr>
          <p:nvPr>
            <p:ph type="subTitle" idx="1"/>
          </p:nvPr>
        </p:nvSpPr>
        <p:spPr>
          <a:xfrm>
            <a:off x="323528" y="2348880"/>
            <a:ext cx="8496944" cy="1752600"/>
          </a:xfrm>
        </p:spPr>
        <p:txBody>
          <a:bodyPr/>
          <a:lstStyle/>
          <a:p>
            <a:pPr algn="l"/>
            <a:r>
              <a:rPr lang="zh-CN" altLang="zh-CN" sz="1800" b="1" dirty="0" smtClean="0"/>
              <a:t>（</a:t>
            </a:r>
            <a:r>
              <a:rPr lang="en-US" altLang="zh-CN" sz="1800" b="1" dirty="0" smtClean="0"/>
              <a:t>3</a:t>
            </a:r>
            <a:r>
              <a:rPr lang="zh-CN" altLang="zh-CN" sz="1800" b="1" dirty="0" smtClean="0"/>
              <a:t>）功能性贬值的估算。</a:t>
            </a:r>
          </a:p>
          <a:p>
            <a:pPr algn="l"/>
            <a:r>
              <a:rPr lang="en-US" altLang="zh-CN" sz="1800" b="1" dirty="0" smtClean="0"/>
              <a:t>        </a:t>
            </a:r>
            <a:r>
              <a:rPr lang="zh-CN" altLang="zh-CN" sz="1800" b="1" dirty="0" smtClean="0"/>
              <a:t>功能性贬值是指由于技术相对落后造成的贬值。估算功能性贬值时，主要根据资产的效用、生产加工能力、功耗、物耗、能耗水平等功能方面的差异造成的成本增加或效益降低，相应地确定功能性贬值。同时，还要注意技术进步因素对评估资产的影响。</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rrowheads="1"/>
          </p:cNvPicPr>
          <p:nvPr/>
        </p:nvPicPr>
        <p:blipFill>
          <a:blip r:embed="rId2" cstate="print"/>
          <a:srcRect/>
          <a:stretch>
            <a:fillRect/>
          </a:stretch>
        </p:blipFill>
        <p:spPr bwMode="auto">
          <a:xfrm>
            <a:off x="2032000" y="2895600"/>
            <a:ext cx="19050" cy="19050"/>
          </a:xfrm>
          <a:prstGeom prst="rect">
            <a:avLst/>
          </a:prstGeom>
          <a:noFill/>
          <a:ln w="9525">
            <a:noFill/>
            <a:miter lim="800000"/>
            <a:headEnd/>
            <a:tailEnd/>
          </a:ln>
        </p:spPr>
      </p:pic>
      <p:pic>
        <p:nvPicPr>
          <p:cNvPr id="39939" name="Picture 3"/>
          <p:cNvPicPr>
            <a:picLocks noChangeArrowheads="1"/>
          </p:cNvPicPr>
          <p:nvPr/>
        </p:nvPicPr>
        <p:blipFill>
          <a:blip r:embed="rId3" cstate="print"/>
          <a:srcRect/>
          <a:stretch>
            <a:fillRect/>
          </a:stretch>
        </p:blipFill>
        <p:spPr bwMode="auto">
          <a:xfrm>
            <a:off x="1907704" y="3861048"/>
            <a:ext cx="4248150" cy="720725"/>
          </a:xfrm>
          <a:prstGeom prst="rect">
            <a:avLst/>
          </a:prstGeom>
          <a:noFill/>
          <a:ln w="9525">
            <a:noFill/>
            <a:miter lim="800000"/>
            <a:headEnd/>
            <a:tailEnd/>
          </a:ln>
        </p:spPr>
      </p:pic>
      <p:sp>
        <p:nvSpPr>
          <p:cNvPr id="39940" name="Text Box 4"/>
          <p:cNvSpPr txBox="1">
            <a:spLocks noChangeArrowheads="1"/>
          </p:cNvSpPr>
          <p:nvPr/>
        </p:nvSpPr>
        <p:spPr bwMode="auto">
          <a:xfrm>
            <a:off x="1333500" y="2278063"/>
            <a:ext cx="6767513" cy="584775"/>
          </a:xfrm>
          <a:prstGeom prst="rect">
            <a:avLst/>
          </a:prstGeom>
          <a:noFill/>
          <a:ln w="9525">
            <a:noFill/>
            <a:miter lim="800000"/>
            <a:headEnd/>
            <a:tailEnd/>
          </a:ln>
        </p:spPr>
        <p:txBody>
          <a:bodyPr>
            <a:spAutoFit/>
          </a:bodyPr>
          <a:lstStyle/>
          <a:p>
            <a:pPr indent="466725"/>
            <a:endParaRPr lang="zh-CN" altLang="en-US" sz="1600" b="1" dirty="0">
              <a:latin typeface="宋体" pitchFamily="2" charset="-122"/>
              <a:sym typeface="Times New Roman" pitchFamily="18" charset="0"/>
            </a:endParaRPr>
          </a:p>
          <a:p>
            <a:pPr indent="466725"/>
            <a:r>
              <a:rPr lang="en-US" altLang="zh-CN" sz="1600" b="1" dirty="0" smtClean="0">
                <a:latin typeface="宋体" pitchFamily="2" charset="-122"/>
                <a:sym typeface="Times New Roman" pitchFamily="18" charset="0"/>
              </a:rPr>
              <a:t> </a:t>
            </a:r>
            <a:endParaRPr lang="zh-CN" altLang="en-US" sz="1600" b="1" dirty="0">
              <a:latin typeface="宋体" pitchFamily="2" charset="-122"/>
              <a:sym typeface="黑体" pitchFamily="2" charset="-122"/>
            </a:endParaRPr>
          </a:p>
        </p:txBody>
      </p:sp>
      <p:sp>
        <p:nvSpPr>
          <p:cNvPr id="39941" name="Text Box 5"/>
          <p:cNvSpPr txBox="1">
            <a:spLocks noChangeArrowheads="1"/>
          </p:cNvSpPr>
          <p:nvPr/>
        </p:nvSpPr>
        <p:spPr bwMode="auto">
          <a:xfrm>
            <a:off x="2123728" y="3284984"/>
            <a:ext cx="1426994" cy="338554"/>
          </a:xfrm>
          <a:prstGeom prst="rect">
            <a:avLst/>
          </a:prstGeom>
          <a:noFill/>
          <a:ln w="9525">
            <a:noFill/>
            <a:miter lim="800000"/>
            <a:headEnd/>
            <a:tailEnd/>
          </a:ln>
        </p:spPr>
        <p:txBody>
          <a:bodyPr wrap="none">
            <a:spAutoFit/>
          </a:bodyPr>
          <a:lstStyle/>
          <a:p>
            <a:r>
              <a:rPr lang="en-US" altLang="zh-CN" sz="1600" b="1" dirty="0">
                <a:latin typeface="+mn-ea"/>
                <a:ea typeface="+mn-ea"/>
                <a:sym typeface="宋体" pitchFamily="2" charset="-122"/>
              </a:rPr>
              <a:t>2)</a:t>
            </a:r>
            <a:r>
              <a:rPr lang="zh-CN" altLang="en-US" sz="1600" b="1" dirty="0">
                <a:latin typeface="+mn-ea"/>
                <a:ea typeface="+mn-ea"/>
                <a:sym typeface="宋体" pitchFamily="2" charset="-122"/>
              </a:rPr>
              <a:t>间接计算法</a:t>
            </a:r>
          </a:p>
        </p:txBody>
      </p:sp>
      <p:sp>
        <p:nvSpPr>
          <p:cNvPr id="39942" name="Text Box 6"/>
          <p:cNvSpPr txBox="1">
            <a:spLocks noChangeArrowheads="1"/>
          </p:cNvSpPr>
          <p:nvPr/>
        </p:nvSpPr>
        <p:spPr bwMode="auto">
          <a:xfrm>
            <a:off x="6228184" y="3933056"/>
            <a:ext cx="1431802" cy="523220"/>
          </a:xfrm>
          <a:prstGeom prst="rect">
            <a:avLst/>
          </a:prstGeom>
          <a:noFill/>
          <a:ln w="9525">
            <a:noFill/>
            <a:miter lim="800000"/>
            <a:headEnd/>
            <a:tailEnd/>
          </a:ln>
        </p:spPr>
        <p:txBody>
          <a:bodyPr wrap="none">
            <a:spAutoFit/>
          </a:bodyPr>
          <a:lstStyle/>
          <a:p>
            <a:r>
              <a:rPr lang="en-US" altLang="zh-CN" sz="1600" b="1" dirty="0">
                <a:latin typeface="宋体" pitchFamily="2" charset="-122"/>
                <a:sym typeface="宋体" pitchFamily="2" charset="-122"/>
              </a:rPr>
              <a:t>×100%     </a:t>
            </a:r>
            <a:r>
              <a:rPr lang="en-US" altLang="zh-CN" sz="1600" b="1" dirty="0" smtClean="0">
                <a:latin typeface="宋体" pitchFamily="2" charset="-122"/>
                <a:sym typeface="楷体_GB2312" pitchFamily="49" charset="-122"/>
              </a:rPr>
              <a:t> </a:t>
            </a:r>
            <a:endParaRPr lang="zh-CN" altLang="en-US" sz="1600" b="1" dirty="0">
              <a:latin typeface="宋体" pitchFamily="2" charset="-122"/>
              <a:sym typeface="宋体" pitchFamily="2" charset="-122"/>
            </a:endParaRPr>
          </a:p>
          <a:p>
            <a:endParaRPr lang="zh-CN" altLang="en-US" dirty="0"/>
          </a:p>
        </p:txBody>
      </p:sp>
      <p:sp>
        <p:nvSpPr>
          <p:cNvPr id="8" name="矩形 7"/>
          <p:cNvSpPr/>
          <p:nvPr/>
        </p:nvSpPr>
        <p:spPr>
          <a:xfrm>
            <a:off x="1475656" y="1484784"/>
            <a:ext cx="5976664" cy="1754326"/>
          </a:xfrm>
          <a:prstGeom prst="rect">
            <a:avLst/>
          </a:prstGeom>
        </p:spPr>
        <p:txBody>
          <a:bodyPr wrap="square">
            <a:spAutoFit/>
          </a:bodyPr>
          <a:lstStyle/>
          <a:p>
            <a:pPr indent="4667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4</a:t>
            </a:r>
            <a:r>
              <a:rPr lang="zh-CN" altLang="en-US" sz="1800" b="1" dirty="0">
                <a:latin typeface="+mn-ea"/>
                <a:ea typeface="+mn-ea"/>
                <a:sym typeface="宋体" pitchFamily="2" charset="-122"/>
              </a:rPr>
              <a:t>）经济性贬值的估算</a:t>
            </a:r>
            <a:r>
              <a:rPr lang="zh-CN" altLang="en-US" sz="1800" b="1" dirty="0" smtClean="0">
                <a:latin typeface="+mn-ea"/>
                <a:ea typeface="+mn-ea"/>
                <a:sym typeface="宋体" pitchFamily="2" charset="-122"/>
              </a:rPr>
              <a:t>。</a:t>
            </a:r>
            <a:endParaRPr lang="en-US" altLang="zh-CN" sz="1800" b="1" dirty="0" smtClean="0">
              <a:latin typeface="+mn-ea"/>
              <a:ea typeface="+mn-ea"/>
              <a:sym typeface="宋体" pitchFamily="2" charset="-122"/>
            </a:endParaRPr>
          </a:p>
          <a:p>
            <a:pPr indent="466725"/>
            <a:endParaRPr lang="zh-CN" altLang="en-US" sz="1800" b="1" dirty="0">
              <a:latin typeface="+mn-ea"/>
              <a:ea typeface="+mn-ea"/>
              <a:sym typeface="宋体" pitchFamily="2" charset="-122"/>
            </a:endParaRPr>
          </a:p>
          <a:p>
            <a:pPr indent="466725"/>
            <a:r>
              <a:rPr lang="zh-CN" altLang="en-US" sz="1800" b="1" dirty="0">
                <a:latin typeface="+mn-ea"/>
                <a:ea typeface="+mn-ea"/>
                <a:sym typeface="宋体" pitchFamily="2" charset="-122"/>
              </a:rPr>
              <a:t> </a:t>
            </a:r>
            <a:r>
              <a:rPr lang="en-US" altLang="zh-CN" sz="1800" b="1" dirty="0">
                <a:latin typeface="+mn-ea"/>
                <a:ea typeface="+mn-ea"/>
                <a:sym typeface="宋体" pitchFamily="2" charset="-122"/>
              </a:rPr>
              <a:t>1)</a:t>
            </a:r>
            <a:r>
              <a:rPr lang="zh-CN" altLang="en-US" sz="1800" b="1" dirty="0">
                <a:latin typeface="+mn-ea"/>
                <a:ea typeface="+mn-ea"/>
                <a:sym typeface="宋体" pitchFamily="2" charset="-122"/>
              </a:rPr>
              <a:t>直接计算法。</a:t>
            </a:r>
          </a:p>
          <a:p>
            <a:pPr indent="466725"/>
            <a:r>
              <a:rPr lang="zh-CN" altLang="en-US" sz="1800" b="1" dirty="0">
                <a:latin typeface="+mn-ea"/>
                <a:ea typeface="+mn-ea"/>
                <a:sym typeface="宋体" pitchFamily="2" charset="-122"/>
              </a:rPr>
              <a:t>经济性贬值＝资产年收益损失额</a:t>
            </a:r>
            <a:r>
              <a:rPr lang="en-US" altLang="zh-CN" sz="1800" b="1" dirty="0">
                <a:latin typeface="+mn-ea"/>
                <a:ea typeface="+mn-ea"/>
                <a:sym typeface="宋体" pitchFamily="2" charset="-122"/>
              </a:rPr>
              <a:t>×</a:t>
            </a:r>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1-</a:t>
            </a:r>
            <a:r>
              <a:rPr lang="zh-CN" altLang="en-US" sz="1800" b="1" dirty="0">
                <a:latin typeface="+mn-ea"/>
                <a:ea typeface="+mn-ea"/>
                <a:sym typeface="宋体" pitchFamily="2" charset="-122"/>
              </a:rPr>
              <a:t>所得税税率）</a:t>
            </a:r>
            <a:r>
              <a:rPr lang="en-US" altLang="zh-CN" sz="1800" b="1" dirty="0">
                <a:latin typeface="+mn-ea"/>
                <a:ea typeface="+mn-ea"/>
                <a:sym typeface="宋体" pitchFamily="2" charset="-122"/>
              </a:rPr>
              <a:t>×</a:t>
            </a:r>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P/A</a:t>
            </a:r>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r</a:t>
            </a:r>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n</a:t>
            </a:r>
            <a:r>
              <a:rPr lang="zh-CN" altLang="en-US" sz="1800" b="1" dirty="0">
                <a:latin typeface="+mn-ea"/>
                <a:ea typeface="+mn-ea"/>
                <a:sym typeface="宋体" pitchFamily="2" charset="-122"/>
              </a:rPr>
              <a:t>）   </a:t>
            </a:r>
            <a:r>
              <a:rPr lang="en-US" altLang="zh-CN" sz="1800" b="1" dirty="0">
                <a:latin typeface="+mn-ea"/>
                <a:ea typeface="+mn-ea"/>
                <a:sym typeface="宋体" pitchFamily="2" charset="-122"/>
              </a:rPr>
              <a:t> </a:t>
            </a:r>
            <a:endParaRPr lang="zh-CN" altLang="en-US" sz="1800" b="1" dirty="0">
              <a:latin typeface="+mn-ea"/>
              <a:ea typeface="+mn-ea"/>
              <a:sym typeface="宋体" pitchFamily="2" charset="-122"/>
            </a:endParaRPr>
          </a:p>
          <a:p>
            <a:pPr indent="466725"/>
            <a:r>
              <a:rPr lang="zh-CN" altLang="en-US" sz="1800" b="1" dirty="0">
                <a:latin typeface="+mn-ea"/>
                <a:ea typeface="+mn-ea"/>
                <a:sym typeface="宋体" pitchFamily="2" charset="-122"/>
              </a:rPr>
              <a:t>式中，</a:t>
            </a:r>
            <a:r>
              <a:rPr lang="zh-CN" altLang="en-US" sz="1800" b="1" dirty="0">
                <a:latin typeface="+mn-ea"/>
                <a:ea typeface="+mn-ea"/>
                <a:sym typeface="楷体_GB2312" pitchFamily="49" charset="-122"/>
              </a:rPr>
              <a:t>（</a:t>
            </a:r>
            <a:r>
              <a:rPr lang="en-US" altLang="zh-CN" sz="1800" b="1" dirty="0">
                <a:latin typeface="+mn-ea"/>
                <a:ea typeface="+mn-ea"/>
                <a:sym typeface="楷体_GB2312" pitchFamily="49" charset="-122"/>
              </a:rPr>
              <a:t>P/A</a:t>
            </a:r>
            <a:r>
              <a:rPr lang="zh-CN" altLang="en-US" sz="1800" b="1" dirty="0">
                <a:latin typeface="+mn-ea"/>
                <a:ea typeface="+mn-ea"/>
                <a:sym typeface="楷体_GB2312" pitchFamily="49" charset="-122"/>
              </a:rPr>
              <a:t>，</a:t>
            </a:r>
            <a:r>
              <a:rPr lang="en-US" altLang="zh-CN" sz="1800" b="1" dirty="0">
                <a:latin typeface="+mn-ea"/>
                <a:ea typeface="+mn-ea"/>
                <a:sym typeface="楷体_GB2312" pitchFamily="49" charset="-122"/>
              </a:rPr>
              <a:t>r</a:t>
            </a:r>
            <a:r>
              <a:rPr lang="zh-CN" altLang="en-US" sz="1800" b="1" dirty="0">
                <a:latin typeface="+mn-ea"/>
                <a:ea typeface="+mn-ea"/>
                <a:sym typeface="楷体_GB2312" pitchFamily="49" charset="-122"/>
              </a:rPr>
              <a:t>，</a:t>
            </a:r>
            <a:r>
              <a:rPr lang="en-US" altLang="zh-CN" sz="1800" b="1" dirty="0">
                <a:latin typeface="+mn-ea"/>
                <a:ea typeface="+mn-ea"/>
                <a:sym typeface="楷体_GB2312" pitchFamily="49" charset="-122"/>
              </a:rPr>
              <a:t>n</a:t>
            </a:r>
            <a:r>
              <a:rPr lang="zh-CN" altLang="en-US" sz="1800" b="1" dirty="0">
                <a:latin typeface="+mn-ea"/>
                <a:ea typeface="+mn-ea"/>
                <a:sym typeface="楷体_GB2312" pitchFamily="49" charset="-122"/>
              </a:rPr>
              <a:t>）</a:t>
            </a:r>
            <a:r>
              <a:rPr lang="zh-CN" altLang="en-US" sz="1800" b="1" dirty="0">
                <a:latin typeface="+mn-ea"/>
                <a:ea typeface="+mn-ea"/>
                <a:sym typeface="宋体" pitchFamily="2" charset="-122"/>
              </a:rPr>
              <a:t>为年金现值系数。</a:t>
            </a:r>
            <a:endParaRPr lang="zh-CN" altLang="en-US" sz="1800" b="1" dirty="0">
              <a:latin typeface="+mn-ea"/>
              <a:ea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251520" y="476672"/>
            <a:ext cx="8676456" cy="5724644"/>
          </a:xfrm>
          <a:prstGeom prst="rect">
            <a:avLst/>
          </a:prstGeom>
          <a:noFill/>
          <a:ln w="9525">
            <a:noFill/>
            <a:miter lim="800000"/>
            <a:headEnd/>
            <a:tailEnd/>
          </a:ln>
        </p:spPr>
        <p:txBody>
          <a:bodyPr wrap="square">
            <a:spAutoFit/>
          </a:bodyPr>
          <a:lstStyle/>
          <a:p>
            <a:pPr indent="466725"/>
            <a:r>
              <a:rPr lang="en-US" altLang="zh-CN" sz="2400" b="1" dirty="0" smtClean="0">
                <a:latin typeface="宋体" pitchFamily="2" charset="-122"/>
                <a:sym typeface="黑体" pitchFamily="2" charset="-122"/>
              </a:rPr>
              <a:t>2.3.2</a:t>
            </a:r>
            <a:r>
              <a:rPr lang="zh-CN" altLang="en-US" sz="2400" b="1" dirty="0" smtClean="0">
                <a:latin typeface="宋体" pitchFamily="2" charset="-122"/>
                <a:sym typeface="黑体" pitchFamily="2" charset="-122"/>
              </a:rPr>
              <a:t>收益现值法</a:t>
            </a:r>
            <a:endParaRPr lang="en-US" altLang="zh-CN" sz="2400" b="1" dirty="0" smtClean="0">
              <a:latin typeface="宋体" pitchFamily="2" charset="-122"/>
              <a:sym typeface="宋体" pitchFamily="2" charset="-122"/>
            </a:endParaRPr>
          </a:p>
          <a:p>
            <a:pPr indent="466725"/>
            <a:r>
              <a:rPr lang="en-US" altLang="zh-CN" sz="1800" b="1" dirty="0" smtClean="0">
                <a:latin typeface="宋体" pitchFamily="2" charset="-122"/>
                <a:sym typeface="宋体" pitchFamily="2" charset="-122"/>
              </a:rPr>
              <a:t>1.</a:t>
            </a:r>
            <a:r>
              <a:rPr lang="zh-CN" altLang="en-US" sz="1800" b="1" dirty="0" smtClean="0">
                <a:latin typeface="宋体" pitchFamily="2" charset="-122"/>
                <a:sym typeface="宋体" pitchFamily="2" charset="-122"/>
              </a:rPr>
              <a:t>收益现值法的基本含义</a:t>
            </a:r>
          </a:p>
          <a:p>
            <a:pPr indent="466725"/>
            <a:r>
              <a:rPr lang="zh-CN" altLang="en-US" sz="1800" b="1" dirty="0" smtClean="0">
                <a:latin typeface="宋体" pitchFamily="2" charset="-122"/>
                <a:sym typeface="宋体" pitchFamily="2" charset="-122"/>
              </a:rPr>
              <a:t>收益法利用投资回报和收益折现等技术手段，把评估对象的预期产出能力和获利能力作为评估标的来估算评估对象的价值。</a:t>
            </a:r>
            <a:endParaRPr lang="en-US" altLang="zh-CN" sz="1800" b="1" dirty="0" smtClean="0">
              <a:latin typeface="宋体" pitchFamily="2" charset="-122"/>
              <a:sym typeface="宋体" pitchFamily="2" charset="-122"/>
            </a:endParaRPr>
          </a:p>
          <a:p>
            <a:pPr indent="266700"/>
            <a:r>
              <a:rPr lang="en-US" altLang="zh-CN" sz="1800" b="1" dirty="0" smtClean="0">
                <a:latin typeface="宋体" pitchFamily="2" charset="-122"/>
                <a:sym typeface="宋体" pitchFamily="2" charset="-122"/>
              </a:rPr>
              <a:t>  2.</a:t>
            </a:r>
            <a:r>
              <a:rPr lang="zh-CN" altLang="en-US" sz="1800" b="1" dirty="0" smtClean="0">
                <a:latin typeface="宋体" pitchFamily="2" charset="-122"/>
                <a:sym typeface="宋体" pitchFamily="2" charset="-122"/>
              </a:rPr>
              <a:t>收益现值法的基本前提</a:t>
            </a:r>
          </a:p>
          <a:p>
            <a:pPr indent="266700"/>
            <a:r>
              <a:rPr lang="zh-CN" altLang="en-US" sz="1800" b="1" dirty="0" smtClean="0">
                <a:latin typeface="宋体" pitchFamily="2" charset="-122"/>
                <a:sym typeface="宋体" pitchFamily="2" charset="-122"/>
              </a:rPr>
              <a:t>应用收益现值法必须具备的前提条件是：</a:t>
            </a:r>
          </a:p>
          <a:p>
            <a:pPr indent="266700"/>
            <a:r>
              <a:rPr lang="zh-CN" altLang="en-US" sz="1800" b="1" dirty="0" smtClean="0">
                <a:latin typeface="宋体" pitchFamily="2" charset="-122"/>
                <a:sym typeface="宋体" pitchFamily="2" charset="-122"/>
              </a:rPr>
              <a:t>①被评估资产的未来预期收益可以预测并可以用货币衡量；</a:t>
            </a:r>
          </a:p>
          <a:p>
            <a:pPr indent="266700"/>
            <a:r>
              <a:rPr lang="zh-CN" altLang="en-US" sz="1800" b="1" dirty="0" smtClean="0">
                <a:latin typeface="宋体" pitchFamily="2" charset="-122"/>
                <a:sym typeface="宋体" pitchFamily="2" charset="-122"/>
              </a:rPr>
              <a:t>②资产拥有者获得预期收益所承担的风险也可以预测并可用货币衡量；</a:t>
            </a:r>
          </a:p>
          <a:p>
            <a:pPr indent="266700"/>
            <a:r>
              <a:rPr lang="zh-CN" altLang="en-US" sz="1800" b="1" dirty="0" smtClean="0">
                <a:latin typeface="宋体" pitchFamily="2" charset="-122"/>
                <a:sym typeface="宋体" pitchFamily="2" charset="-122"/>
              </a:rPr>
              <a:t>③被评估资产预期获利年限可以预测。</a:t>
            </a:r>
            <a:endParaRPr lang="en-US" altLang="zh-CN" sz="1800" b="1" dirty="0" smtClean="0">
              <a:latin typeface="宋体" pitchFamily="2" charset="-122"/>
              <a:sym typeface="宋体" pitchFamily="2" charset="-122"/>
            </a:endParaRPr>
          </a:p>
          <a:p>
            <a:pPr indent="263525"/>
            <a:r>
              <a:rPr lang="en-US" altLang="zh-CN" sz="1800" b="1" dirty="0" smtClean="0">
                <a:latin typeface="宋体" pitchFamily="2" charset="-122"/>
                <a:sym typeface="宋体" pitchFamily="2" charset="-122"/>
              </a:rPr>
              <a:t> 3</a:t>
            </a:r>
            <a:r>
              <a:rPr lang="en-US" altLang="zh-CN" sz="1800" b="1" dirty="0">
                <a:latin typeface="宋体" pitchFamily="2" charset="-122"/>
                <a:sym typeface="宋体" pitchFamily="2" charset="-122"/>
              </a:rPr>
              <a:t>.</a:t>
            </a:r>
            <a:r>
              <a:rPr lang="zh-CN" altLang="en-US" sz="1800" b="1" dirty="0">
                <a:latin typeface="宋体" pitchFamily="2" charset="-122"/>
                <a:sym typeface="宋体" pitchFamily="2" charset="-122"/>
              </a:rPr>
              <a:t>收益现值法的基本程序和基本参数</a:t>
            </a:r>
          </a:p>
          <a:p>
            <a:pPr indent="263525"/>
            <a:r>
              <a:rPr lang="zh-CN" altLang="en-US" sz="1800" b="1" dirty="0">
                <a:latin typeface="宋体" pitchFamily="2" charset="-122"/>
                <a:sym typeface="宋体" pitchFamily="2" charset="-122"/>
              </a:rPr>
              <a:t>采用收益现值法进行评估，其基本程序如下：</a:t>
            </a:r>
          </a:p>
          <a:p>
            <a:pPr indent="263525"/>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）搜集并验证与评估对象未来预期收益有关的数据资料，包括经营前景、财务状况、市场环境和经营风险等；</a:t>
            </a:r>
          </a:p>
          <a:p>
            <a:pPr indent="263525"/>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）分析测算被评估对象未来预期收益；</a:t>
            </a:r>
          </a:p>
          <a:p>
            <a:pPr indent="263525"/>
            <a:r>
              <a:rPr lang="en-US" altLang="zh-CN" sz="1800" b="1" dirty="0">
                <a:latin typeface="宋体" pitchFamily="2" charset="-122"/>
                <a:sym typeface="宋体" pitchFamily="2" charset="-122"/>
              </a:rPr>
              <a:t>3</a:t>
            </a:r>
            <a:r>
              <a:rPr lang="zh-CN" altLang="en-US" sz="1800" b="1" dirty="0">
                <a:latin typeface="宋体" pitchFamily="2" charset="-122"/>
                <a:sym typeface="宋体" pitchFamily="2" charset="-122"/>
              </a:rPr>
              <a:t>）确定折现率或资本化率；</a:t>
            </a:r>
          </a:p>
          <a:p>
            <a:pPr indent="263525"/>
            <a:r>
              <a:rPr lang="en-US" altLang="zh-CN" sz="1800" b="1" dirty="0">
                <a:latin typeface="宋体" pitchFamily="2" charset="-122"/>
                <a:sym typeface="宋体" pitchFamily="2" charset="-122"/>
              </a:rPr>
              <a:t>4</a:t>
            </a:r>
            <a:r>
              <a:rPr lang="zh-CN" altLang="en-US" sz="1800" b="1" dirty="0">
                <a:latin typeface="宋体" pitchFamily="2" charset="-122"/>
                <a:sym typeface="宋体" pitchFamily="2" charset="-122"/>
              </a:rPr>
              <a:t>）用折现率或资本化率将评估对象未来预期收益折算成现值；</a:t>
            </a:r>
          </a:p>
          <a:p>
            <a:pPr indent="263525"/>
            <a:r>
              <a:rPr lang="en-US" altLang="zh-CN" sz="1800" b="1" dirty="0">
                <a:latin typeface="宋体" pitchFamily="2" charset="-122"/>
                <a:sym typeface="宋体" pitchFamily="2" charset="-122"/>
              </a:rPr>
              <a:t>5</a:t>
            </a:r>
            <a:r>
              <a:rPr lang="zh-CN" altLang="en-US" sz="1800" b="1" dirty="0">
                <a:latin typeface="宋体" pitchFamily="2" charset="-122"/>
                <a:sym typeface="宋体" pitchFamily="2" charset="-122"/>
              </a:rPr>
              <a:t>）分析确定评估结果。</a:t>
            </a:r>
          </a:p>
          <a:p>
            <a:pPr indent="263525"/>
            <a:r>
              <a:rPr lang="zh-CN" altLang="en-US" sz="1800" b="1" dirty="0" smtClean="0">
                <a:latin typeface="宋体" pitchFamily="2" charset="-122"/>
                <a:sym typeface="宋体" pitchFamily="2" charset="-122"/>
              </a:rPr>
              <a:t>（</a:t>
            </a:r>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）收益额。 </a:t>
            </a:r>
          </a:p>
          <a:p>
            <a:pPr indent="263525"/>
            <a:r>
              <a:rPr lang="zh-CN" altLang="en-US" sz="1800" b="1" dirty="0">
                <a:latin typeface="宋体" pitchFamily="2" charset="-122"/>
                <a:sym typeface="宋体" pitchFamily="2" charset="-122"/>
              </a:rPr>
              <a:t>（</a:t>
            </a:r>
            <a:r>
              <a:rPr lang="en-US" altLang="zh-CN" sz="1800" b="1" dirty="0">
                <a:latin typeface="宋体" pitchFamily="2" charset="-122"/>
                <a:sym typeface="宋体" pitchFamily="2" charset="-122"/>
              </a:rPr>
              <a:t>2</a:t>
            </a:r>
            <a:r>
              <a:rPr lang="zh-CN" altLang="en-US" sz="1800" b="1" dirty="0">
                <a:latin typeface="宋体" pitchFamily="2" charset="-122"/>
                <a:sym typeface="宋体" pitchFamily="2" charset="-122"/>
              </a:rPr>
              <a:t>）折现率。 </a:t>
            </a:r>
          </a:p>
          <a:p>
            <a:pPr indent="263525"/>
            <a:r>
              <a:rPr lang="zh-CN" altLang="en-US" sz="1800" b="1" dirty="0">
                <a:latin typeface="宋体" pitchFamily="2" charset="-122"/>
                <a:sym typeface="宋体" pitchFamily="2" charset="-122"/>
              </a:rPr>
              <a:t>（</a:t>
            </a:r>
            <a:r>
              <a:rPr lang="en-US" altLang="zh-CN" sz="1800" b="1" dirty="0">
                <a:latin typeface="宋体" pitchFamily="2" charset="-122"/>
                <a:sym typeface="宋体" pitchFamily="2" charset="-122"/>
              </a:rPr>
              <a:t>3</a:t>
            </a:r>
            <a:r>
              <a:rPr lang="zh-CN" altLang="en-US" sz="1800" b="1" dirty="0">
                <a:latin typeface="宋体" pitchFamily="2" charset="-122"/>
                <a:sym typeface="宋体" pitchFamily="2" charset="-122"/>
              </a:rPr>
              <a:t>）收益期限。 </a:t>
            </a:r>
            <a:endParaRPr lang="zh-CN" altLang="en-US" sz="1800" dirty="0">
              <a:latin typeface="宋体" pitchFamily="2" charset="-122"/>
            </a:endParaRPr>
          </a:p>
        </p:txBody>
      </p:sp>
      <p:pic>
        <p:nvPicPr>
          <p:cNvPr id="40964" name="Picture 4"/>
          <p:cNvPicPr>
            <a:picLocks noChangeArrowheads="1"/>
          </p:cNvPicPr>
          <p:nvPr/>
        </p:nvPicPr>
        <p:blipFill>
          <a:blip r:embed="rId2" cstate="print"/>
          <a:srcRect/>
          <a:stretch>
            <a:fillRect/>
          </a:stretch>
        </p:blipFill>
        <p:spPr bwMode="auto">
          <a:xfrm>
            <a:off x="2032000" y="3314700"/>
            <a:ext cx="19050" cy="19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p:nvPr>
        </p:nvPicPr>
        <p:blipFill>
          <a:blip r:embed="rId2" cstate="print">
            <a:clrChange>
              <a:clrFrom>
                <a:srgbClr val="FFFFFF"/>
              </a:clrFrom>
              <a:clrTo>
                <a:srgbClr val="FFFFFF">
                  <a:alpha val="0"/>
                </a:srgbClr>
              </a:clrTo>
            </a:clrChange>
          </a:blip>
          <a:srcRect/>
          <a:stretch>
            <a:fillRect/>
          </a:stretch>
        </p:blipFill>
        <p:spPr bwMode="auto">
          <a:xfrm>
            <a:off x="1187450" y="1340768"/>
            <a:ext cx="7397700" cy="4248820"/>
          </a:xfrm>
          <a:noFill/>
          <a:ln>
            <a:miter lim="800000"/>
            <a:headEnd/>
            <a:tailEnd/>
          </a:ln>
        </p:spPr>
      </p:pic>
      <p:sp>
        <p:nvSpPr>
          <p:cNvPr id="6147" name="Text Box 3"/>
          <p:cNvSpPr txBox="1">
            <a:spLocks noChangeArrowheads="1"/>
          </p:cNvSpPr>
          <p:nvPr/>
        </p:nvSpPr>
        <p:spPr bwMode="auto">
          <a:xfrm>
            <a:off x="251520" y="620688"/>
            <a:ext cx="5080000" cy="400110"/>
          </a:xfrm>
          <a:prstGeom prst="rect">
            <a:avLst/>
          </a:prstGeom>
          <a:noFill/>
          <a:ln w="9525">
            <a:noFill/>
            <a:miter lim="800000"/>
            <a:headEnd/>
            <a:tailEnd/>
          </a:ln>
        </p:spPr>
        <p:txBody>
          <a:bodyPr>
            <a:spAutoFit/>
          </a:bodyPr>
          <a:lstStyle/>
          <a:p>
            <a:pPr indent="269875"/>
            <a:r>
              <a:rPr lang="en-US" altLang="zh-CN" sz="2000" b="1" dirty="0">
                <a:latin typeface="+mn-ea"/>
                <a:ea typeface="+mn-ea"/>
                <a:sym typeface="黑体" pitchFamily="2" charset="-122"/>
              </a:rPr>
              <a:t>1.1.2</a:t>
            </a:r>
            <a:r>
              <a:rPr lang="zh-CN" altLang="en-US" sz="2000" b="1" dirty="0">
                <a:latin typeface="+mn-ea"/>
                <a:ea typeface="+mn-ea"/>
                <a:sym typeface="黑体" pitchFamily="2" charset="-122"/>
              </a:rPr>
              <a:t>汽车型号编制规则</a:t>
            </a:r>
          </a:p>
        </p:txBody>
      </p:sp>
      <p:sp>
        <p:nvSpPr>
          <p:cNvPr id="6148" name="Rectangle 4"/>
          <p:cNvSpPr>
            <a:spLocks noChangeArrowheads="1"/>
          </p:cNvSpPr>
          <p:nvPr/>
        </p:nvSpPr>
        <p:spPr bwMode="auto">
          <a:xfrm>
            <a:off x="5795963" y="1844675"/>
            <a:ext cx="217487" cy="215900"/>
          </a:xfrm>
          <a:prstGeom prst="rect">
            <a:avLst/>
          </a:prstGeom>
          <a:solidFill>
            <a:schemeClr val="accent1">
              <a:alpha val="0"/>
            </a:schemeClr>
          </a:solidFill>
          <a:ln w="9525" cap="rnd">
            <a:solidFill>
              <a:schemeClr val="tx1"/>
            </a:solidFill>
            <a:prstDash val="sysDot"/>
            <a:miter lim="800000"/>
            <a:headEnd/>
            <a:tailEnd/>
          </a:ln>
          <a:effectLst/>
        </p:spPr>
        <p:txBody>
          <a:bodyPr anchor="ctr"/>
          <a:lstStyle/>
          <a:p>
            <a:endParaRPr lang="zh-CN" altLang="en-US"/>
          </a:p>
        </p:txBody>
      </p:sp>
      <p:sp>
        <p:nvSpPr>
          <p:cNvPr id="6149" name="Rectangle 5"/>
          <p:cNvSpPr>
            <a:spLocks noChangeArrowheads="1"/>
          </p:cNvSpPr>
          <p:nvPr/>
        </p:nvSpPr>
        <p:spPr bwMode="auto">
          <a:xfrm>
            <a:off x="6013450" y="1844675"/>
            <a:ext cx="215900" cy="215900"/>
          </a:xfrm>
          <a:prstGeom prst="rect">
            <a:avLst/>
          </a:prstGeom>
          <a:solidFill>
            <a:schemeClr val="accent1">
              <a:alpha val="0"/>
            </a:schemeClr>
          </a:solidFill>
          <a:ln w="9525" cap="rnd">
            <a:solidFill>
              <a:schemeClr val="tx1"/>
            </a:solidFill>
            <a:prstDash val="sysDot"/>
            <a:miter lim="800000"/>
            <a:headEnd/>
            <a:tailEnd/>
          </a:ln>
          <a:effectLst/>
        </p:spPr>
        <p:txBody>
          <a:bodyPr anchor="ctr"/>
          <a:lstStyle/>
          <a:p>
            <a:endParaRPr lang="zh-CN" altLang="en-US"/>
          </a:p>
        </p:txBody>
      </p:sp>
      <p:sp>
        <p:nvSpPr>
          <p:cNvPr id="6150" name="Rectangle 6"/>
          <p:cNvSpPr>
            <a:spLocks noChangeArrowheads="1"/>
          </p:cNvSpPr>
          <p:nvPr/>
        </p:nvSpPr>
        <p:spPr bwMode="auto">
          <a:xfrm>
            <a:off x="3203848" y="4941168"/>
            <a:ext cx="215900" cy="215900"/>
          </a:xfrm>
          <a:prstGeom prst="rect">
            <a:avLst/>
          </a:prstGeom>
          <a:solidFill>
            <a:schemeClr val="accent1">
              <a:alpha val="0"/>
            </a:schemeClr>
          </a:solidFill>
          <a:ln w="9525" cap="rnd">
            <a:solidFill>
              <a:schemeClr val="tx1"/>
            </a:solidFill>
            <a:prstDash val="sysDot"/>
            <a:miter lim="800000"/>
            <a:headEnd/>
            <a:tailEnd/>
          </a:ln>
          <a:effectLst/>
        </p:spPr>
        <p:txBody>
          <a:bodyPr anchor="ctr"/>
          <a:lstStyle/>
          <a:p>
            <a:endParaRPr lang="zh-CN" altLang="en-US"/>
          </a:p>
        </p:txBody>
      </p:sp>
      <p:pic>
        <p:nvPicPr>
          <p:cNvPr id="6151" name="Picture 7"/>
          <p:cNvPicPr>
            <a:picLocks noChangeAspect="1" noChangeArrowheads="1"/>
          </p:cNvPicPr>
          <p:nvPr/>
        </p:nvPicPr>
        <p:blipFill>
          <a:blip r:embed="rId3" cstate="print"/>
          <a:srcRect/>
          <a:stretch>
            <a:fillRect/>
          </a:stretch>
        </p:blipFill>
        <p:spPr bwMode="auto">
          <a:xfrm>
            <a:off x="0" y="0"/>
            <a:ext cx="230188" cy="10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 Box 3"/>
          <p:cNvSpPr txBox="1">
            <a:spLocks noChangeArrowheads="1"/>
          </p:cNvSpPr>
          <p:nvPr/>
        </p:nvSpPr>
        <p:spPr bwMode="auto">
          <a:xfrm>
            <a:off x="971600" y="692696"/>
            <a:ext cx="6840538" cy="820738"/>
          </a:xfrm>
          <a:prstGeom prst="rect">
            <a:avLst/>
          </a:prstGeom>
          <a:noFill/>
          <a:ln w="9525">
            <a:noFill/>
            <a:miter lim="800000"/>
            <a:headEnd/>
            <a:tailEnd/>
          </a:ln>
        </p:spPr>
        <p:txBody>
          <a:bodyPr>
            <a:spAutoFit/>
          </a:bodyPr>
          <a:lstStyle/>
          <a:p>
            <a:pPr indent="263525"/>
            <a:r>
              <a:rPr lang="en-US" altLang="zh-CN" sz="1600" b="1" dirty="0">
                <a:latin typeface="宋体" pitchFamily="2" charset="-122"/>
                <a:sym typeface="宋体" pitchFamily="2" charset="-122"/>
              </a:rPr>
              <a:t>4. </a:t>
            </a:r>
            <a:r>
              <a:rPr lang="zh-CN" altLang="en-US" sz="1600" b="1" dirty="0">
                <a:latin typeface="宋体" pitchFamily="2" charset="-122"/>
                <a:sym typeface="宋体" pitchFamily="2" charset="-122"/>
              </a:rPr>
              <a:t>收益现值法中的主要技术方法</a:t>
            </a:r>
          </a:p>
          <a:p>
            <a:pPr indent="263525"/>
            <a:r>
              <a:rPr lang="zh-CN" altLang="en-US" sz="1600" b="1" dirty="0">
                <a:latin typeface="宋体" pitchFamily="2" charset="-122"/>
                <a:sym typeface="宋体" pitchFamily="2" charset="-122"/>
              </a:rPr>
              <a:t>（</a:t>
            </a:r>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）纯收益不变</a:t>
            </a:r>
          </a:p>
          <a:p>
            <a:pPr indent="263525"/>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在收益永续、各种因素不变的条件下，计算公式为：</a:t>
            </a:r>
            <a:endParaRPr lang="zh-CN" altLang="en-US" sz="1600" dirty="0">
              <a:latin typeface="宋体" pitchFamily="2" charset="-122"/>
            </a:endParaRPr>
          </a:p>
        </p:txBody>
      </p:sp>
      <p:pic>
        <p:nvPicPr>
          <p:cNvPr id="40964" name="Picture 4"/>
          <p:cNvPicPr>
            <a:picLocks noChangeArrowheads="1"/>
          </p:cNvPicPr>
          <p:nvPr/>
        </p:nvPicPr>
        <p:blipFill>
          <a:blip r:embed="rId2" cstate="print"/>
          <a:srcRect/>
          <a:stretch>
            <a:fillRect/>
          </a:stretch>
        </p:blipFill>
        <p:spPr bwMode="auto">
          <a:xfrm>
            <a:off x="2032000" y="3314700"/>
            <a:ext cx="19050" cy="19050"/>
          </a:xfrm>
          <a:prstGeom prst="rect">
            <a:avLst/>
          </a:prstGeom>
          <a:noFill/>
          <a:ln w="9525">
            <a:noFill/>
            <a:miter lim="800000"/>
            <a:headEnd/>
            <a:tailEnd/>
          </a:ln>
        </p:spPr>
      </p:pic>
      <p:pic>
        <p:nvPicPr>
          <p:cNvPr id="40965" name="Picture 5"/>
          <p:cNvPicPr>
            <a:picLocks noChangeArrowheads="1"/>
          </p:cNvPicPr>
          <p:nvPr/>
        </p:nvPicPr>
        <p:blipFill>
          <a:blip r:embed="rId3" cstate="print"/>
          <a:srcRect/>
          <a:stretch>
            <a:fillRect/>
          </a:stretch>
        </p:blipFill>
        <p:spPr bwMode="auto">
          <a:xfrm>
            <a:off x="1835696" y="1772816"/>
            <a:ext cx="1296988" cy="360363"/>
          </a:xfrm>
          <a:prstGeom prst="rect">
            <a:avLst/>
          </a:prstGeom>
          <a:noFill/>
          <a:ln w="9525">
            <a:noFill/>
            <a:miter lim="800000"/>
            <a:headEnd/>
            <a:tailEnd/>
          </a:ln>
        </p:spPr>
      </p:pic>
      <p:sp>
        <p:nvSpPr>
          <p:cNvPr id="40966" name="Text Box 6"/>
          <p:cNvSpPr txBox="1">
            <a:spLocks noChangeArrowheads="1"/>
          </p:cNvSpPr>
          <p:nvPr/>
        </p:nvSpPr>
        <p:spPr bwMode="auto">
          <a:xfrm>
            <a:off x="1043608" y="2204864"/>
            <a:ext cx="7416800" cy="577850"/>
          </a:xfrm>
          <a:prstGeom prst="rect">
            <a:avLst/>
          </a:prstGeom>
          <a:noFill/>
          <a:ln w="9525">
            <a:noFill/>
            <a:miter lim="800000"/>
            <a:headEnd/>
            <a:tailEnd/>
          </a:ln>
        </p:spPr>
        <p:txBody>
          <a:bodyPr>
            <a:spAutoFit/>
          </a:bodyPr>
          <a:lstStyle/>
          <a:p>
            <a:pPr indent="400050"/>
            <a:r>
              <a:rPr lang="zh-CN" altLang="en-US" sz="1600" b="1" dirty="0">
                <a:latin typeface="宋体" pitchFamily="2" charset="-122"/>
                <a:sym typeface="宋体" pitchFamily="2" charset="-122"/>
              </a:rPr>
              <a:t>其成立的条件是：①纯收益每年不变；②资本化率固定且大于零；③收益年期无限。</a:t>
            </a:r>
            <a:endParaRPr lang="zh-CN" altLang="en-US" sz="1600" dirty="0">
              <a:latin typeface="宋体" pitchFamily="2" charset="-122"/>
            </a:endParaRPr>
          </a:p>
        </p:txBody>
      </p:sp>
      <p:sp>
        <p:nvSpPr>
          <p:cNvPr id="40967" name="Text Box 7"/>
          <p:cNvSpPr txBox="1">
            <a:spLocks noChangeArrowheads="1"/>
          </p:cNvSpPr>
          <p:nvPr/>
        </p:nvSpPr>
        <p:spPr bwMode="auto">
          <a:xfrm>
            <a:off x="4140200" y="5518150"/>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8" name="Text Box 2"/>
          <p:cNvSpPr txBox="1">
            <a:spLocks noChangeArrowheads="1"/>
          </p:cNvSpPr>
          <p:nvPr/>
        </p:nvSpPr>
        <p:spPr bwMode="auto">
          <a:xfrm>
            <a:off x="1043608" y="2852936"/>
            <a:ext cx="6480175" cy="333375"/>
          </a:xfrm>
          <a:prstGeom prst="rect">
            <a:avLst/>
          </a:prstGeom>
          <a:noFill/>
          <a:ln w="9525">
            <a:noFill/>
            <a:miter lim="800000"/>
            <a:headEnd/>
            <a:tailEnd/>
          </a:ln>
        </p:spPr>
        <p:txBody>
          <a:bodyPr>
            <a:spAutoFit/>
          </a:bodyPr>
          <a:lstStyle/>
          <a:p>
            <a:pPr indent="266700"/>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在收益年期有限、资本化率大于零的条件下，计算公式为：</a:t>
            </a:r>
            <a:endParaRPr lang="zh-CN" altLang="en-US" sz="1600" dirty="0">
              <a:latin typeface="宋体" pitchFamily="2" charset="-122"/>
            </a:endParaRPr>
          </a:p>
        </p:txBody>
      </p:sp>
      <p:pic>
        <p:nvPicPr>
          <p:cNvPr id="9" name="Picture 4"/>
          <p:cNvPicPr>
            <a:picLocks noChangeArrowheads="1"/>
          </p:cNvPicPr>
          <p:nvPr/>
        </p:nvPicPr>
        <p:blipFill>
          <a:blip r:embed="rId4" cstate="print"/>
          <a:srcRect/>
          <a:stretch>
            <a:fillRect/>
          </a:stretch>
        </p:blipFill>
        <p:spPr bwMode="auto">
          <a:xfrm>
            <a:off x="2267744" y="3429000"/>
            <a:ext cx="1946275" cy="647700"/>
          </a:xfrm>
          <a:prstGeom prst="rect">
            <a:avLst/>
          </a:prstGeom>
          <a:noFill/>
          <a:ln w="9525">
            <a:noFill/>
            <a:miter lim="800000"/>
            <a:headEnd/>
            <a:tailEnd/>
          </a:ln>
        </p:spPr>
      </p:pic>
      <p:sp>
        <p:nvSpPr>
          <p:cNvPr id="10" name="Text Box 5"/>
          <p:cNvSpPr txBox="1">
            <a:spLocks noChangeArrowheads="1"/>
          </p:cNvSpPr>
          <p:nvPr/>
        </p:nvSpPr>
        <p:spPr bwMode="auto">
          <a:xfrm>
            <a:off x="1115616" y="4293096"/>
            <a:ext cx="6624637" cy="820737"/>
          </a:xfrm>
          <a:prstGeom prst="rect">
            <a:avLst/>
          </a:prstGeom>
          <a:noFill/>
          <a:ln w="9525">
            <a:noFill/>
            <a:miter lim="800000"/>
            <a:headEnd/>
            <a:tailEnd/>
          </a:ln>
        </p:spPr>
        <p:txBody>
          <a:bodyPr>
            <a:spAutoFit/>
          </a:bodyPr>
          <a:lstStyle/>
          <a:p>
            <a:pPr indent="400050"/>
            <a:r>
              <a:rPr lang="zh-CN" altLang="en-US" sz="1600" b="1" dirty="0">
                <a:latin typeface="宋体" pitchFamily="2" charset="-122"/>
                <a:sym typeface="宋体" pitchFamily="2" charset="-122"/>
              </a:rPr>
              <a:t>其成立的条件是：①纯收益每年不变；②资本化率固定且大于零；③收益年期有限为</a:t>
            </a:r>
            <a:r>
              <a:rPr lang="en-US" altLang="zh-CN" sz="1600" b="1" dirty="0">
                <a:latin typeface="宋体" pitchFamily="2" charset="-122"/>
                <a:sym typeface="宋体" pitchFamily="2" charset="-122"/>
              </a:rPr>
              <a:t>n</a:t>
            </a:r>
            <a:r>
              <a:rPr lang="zh-CN" altLang="en-US" sz="1600" b="1" dirty="0">
                <a:latin typeface="宋体" pitchFamily="2" charset="-122"/>
                <a:sym typeface="宋体" pitchFamily="2" charset="-122"/>
              </a:rPr>
              <a:t>。</a:t>
            </a:r>
          </a:p>
          <a:p>
            <a:pPr indent="400050"/>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在收益年期有限、资本化率等于零的条件下，计算公式为： </a:t>
            </a:r>
            <a:endParaRPr lang="zh-CN" altLang="en-US" sz="1600" dirty="0">
              <a:latin typeface="宋体" pitchFamily="2" charset="-122"/>
            </a:endParaRPr>
          </a:p>
        </p:txBody>
      </p:sp>
      <p:pic>
        <p:nvPicPr>
          <p:cNvPr id="11" name="Picture 7"/>
          <p:cNvPicPr>
            <a:picLocks noChangeArrowheads="1"/>
          </p:cNvPicPr>
          <p:nvPr/>
        </p:nvPicPr>
        <p:blipFill>
          <a:blip r:embed="rId5" cstate="print"/>
          <a:srcRect/>
          <a:stretch>
            <a:fillRect/>
          </a:stretch>
        </p:blipFill>
        <p:spPr bwMode="auto">
          <a:xfrm>
            <a:off x="3275856" y="5229200"/>
            <a:ext cx="1028700" cy="322263"/>
          </a:xfrm>
          <a:prstGeom prst="rect">
            <a:avLst/>
          </a:prstGeom>
          <a:noFill/>
          <a:ln w="9525">
            <a:noFill/>
            <a:miter lim="800000"/>
            <a:headEnd/>
            <a:tailEnd/>
          </a:ln>
        </p:spPr>
      </p:pic>
      <p:sp>
        <p:nvSpPr>
          <p:cNvPr id="12" name="矩形 11"/>
          <p:cNvSpPr/>
          <p:nvPr/>
        </p:nvSpPr>
        <p:spPr>
          <a:xfrm>
            <a:off x="1187624" y="5805264"/>
            <a:ext cx="6192688" cy="646331"/>
          </a:xfrm>
          <a:prstGeom prst="rect">
            <a:avLst/>
          </a:prstGeom>
        </p:spPr>
        <p:txBody>
          <a:bodyPr wrap="square">
            <a:spAutoFit/>
          </a:bodyPr>
          <a:lstStyle/>
          <a:p>
            <a:r>
              <a:rPr lang="zh-CN" altLang="en-US" sz="1800" b="1" dirty="0" smtClean="0">
                <a:latin typeface="宋体" pitchFamily="2" charset="-122"/>
                <a:sym typeface="宋体" pitchFamily="2" charset="-122"/>
              </a:rPr>
              <a:t>其成立的条件是：①纯收益每年不变；②资本化率为零；③收益年期有限为</a:t>
            </a:r>
            <a:r>
              <a:rPr lang="en-US" altLang="zh-CN" sz="1800" b="1" dirty="0" smtClean="0">
                <a:latin typeface="宋体" pitchFamily="2" charset="-122"/>
                <a:sym typeface="宋体" pitchFamily="2" charset="-122"/>
              </a:rPr>
              <a:t>n</a:t>
            </a:r>
            <a:r>
              <a:rPr lang="zh-CN" altLang="en-US" sz="1800" b="1" dirty="0" smtClean="0">
                <a:latin typeface="宋体" pitchFamily="2" charset="-122"/>
                <a:sym typeface="宋体" pitchFamily="2" charset="-122"/>
              </a:rPr>
              <a:t>。</a:t>
            </a:r>
            <a:endParaRPr lang="zh-CN" altLang="en-US" sz="1800" b="1" dirty="0">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rrowheads="1"/>
          </p:cNvPicPr>
          <p:nvPr/>
        </p:nvPicPr>
        <p:blipFill>
          <a:blip r:embed="rId2" cstate="print"/>
          <a:srcRect/>
          <a:stretch>
            <a:fillRect/>
          </a:stretch>
        </p:blipFill>
        <p:spPr bwMode="auto">
          <a:xfrm>
            <a:off x="2032000" y="1660525"/>
            <a:ext cx="19050" cy="19050"/>
          </a:xfrm>
          <a:prstGeom prst="rect">
            <a:avLst/>
          </a:prstGeom>
          <a:noFill/>
          <a:ln w="9525">
            <a:noFill/>
            <a:miter lim="800000"/>
            <a:headEnd/>
            <a:tailEnd/>
          </a:ln>
        </p:spPr>
      </p:pic>
      <p:pic>
        <p:nvPicPr>
          <p:cNvPr id="41990" name="Picture 6"/>
          <p:cNvPicPr>
            <a:picLocks noChangeArrowheads="1"/>
          </p:cNvPicPr>
          <p:nvPr/>
        </p:nvPicPr>
        <p:blipFill>
          <a:blip r:embed="rId2" cstate="print"/>
          <a:srcRect/>
          <a:stretch>
            <a:fillRect/>
          </a:stretch>
        </p:blipFill>
        <p:spPr bwMode="auto">
          <a:xfrm>
            <a:off x="2032000" y="3160713"/>
            <a:ext cx="19050" cy="19050"/>
          </a:xfrm>
          <a:prstGeom prst="rect">
            <a:avLst/>
          </a:prstGeom>
          <a:noFill/>
          <a:ln w="9525">
            <a:noFill/>
            <a:miter lim="800000"/>
            <a:headEnd/>
            <a:tailEnd/>
          </a:ln>
        </p:spPr>
      </p:pic>
      <p:sp>
        <p:nvSpPr>
          <p:cNvPr id="41992" name="Text Box 8"/>
          <p:cNvSpPr txBox="1">
            <a:spLocks noChangeArrowheads="1"/>
          </p:cNvSpPr>
          <p:nvPr/>
        </p:nvSpPr>
        <p:spPr bwMode="auto">
          <a:xfrm>
            <a:off x="971600" y="692696"/>
            <a:ext cx="6696075" cy="584775"/>
          </a:xfrm>
          <a:prstGeom prst="rect">
            <a:avLst/>
          </a:prstGeom>
          <a:noFill/>
          <a:ln w="9525">
            <a:noFill/>
            <a:miter lim="800000"/>
            <a:headEnd/>
            <a:tailEnd/>
          </a:ln>
        </p:spPr>
        <p:txBody>
          <a:bodyPr>
            <a:spAutoFit/>
          </a:bodyPr>
          <a:lstStyle/>
          <a:p>
            <a:r>
              <a:rPr lang="zh-CN" altLang="en-US" sz="1600" b="1" dirty="0" smtClean="0">
                <a:latin typeface="宋体" pitchFamily="2" charset="-122"/>
                <a:sym typeface="宋体" pitchFamily="2" charset="-122"/>
              </a:rPr>
              <a:t>（</a:t>
            </a:r>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）纯收益在若干年后保持不变</a:t>
            </a:r>
          </a:p>
          <a:p>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无限年期收益，计算公式为：</a:t>
            </a:r>
            <a:endParaRPr lang="zh-CN" altLang="en-US" sz="1600" dirty="0">
              <a:latin typeface="宋体" pitchFamily="2" charset="-122"/>
            </a:endParaRPr>
          </a:p>
        </p:txBody>
      </p:sp>
      <p:pic>
        <p:nvPicPr>
          <p:cNvPr id="41993" name="Picture 9"/>
          <p:cNvPicPr>
            <a:picLocks noChangeArrowheads="1"/>
          </p:cNvPicPr>
          <p:nvPr/>
        </p:nvPicPr>
        <p:blipFill>
          <a:blip r:embed="rId3" cstate="print"/>
          <a:srcRect/>
          <a:stretch>
            <a:fillRect/>
          </a:stretch>
        </p:blipFill>
        <p:spPr bwMode="auto">
          <a:xfrm>
            <a:off x="1835696" y="1412776"/>
            <a:ext cx="2447925" cy="650875"/>
          </a:xfrm>
          <a:prstGeom prst="rect">
            <a:avLst/>
          </a:prstGeom>
          <a:noFill/>
          <a:ln w="9525">
            <a:noFill/>
            <a:miter lim="800000"/>
            <a:headEnd/>
            <a:tailEnd/>
          </a:ln>
        </p:spPr>
      </p:pic>
      <p:sp>
        <p:nvSpPr>
          <p:cNvPr id="41994" name="Text Box 10"/>
          <p:cNvSpPr txBox="1">
            <a:spLocks noChangeArrowheads="1"/>
          </p:cNvSpPr>
          <p:nvPr/>
        </p:nvSpPr>
        <p:spPr bwMode="auto">
          <a:xfrm>
            <a:off x="827584" y="2276872"/>
            <a:ext cx="6697663" cy="577850"/>
          </a:xfrm>
          <a:prstGeom prst="rect">
            <a:avLst/>
          </a:prstGeom>
          <a:noFill/>
          <a:ln w="9525">
            <a:noFill/>
            <a:miter lim="800000"/>
            <a:headEnd/>
            <a:tailEnd/>
          </a:ln>
        </p:spPr>
        <p:txBody>
          <a:bodyPr>
            <a:spAutoFit/>
          </a:bodyPr>
          <a:lstStyle/>
          <a:p>
            <a:pPr indent="466725"/>
            <a:r>
              <a:rPr lang="zh-CN" altLang="en-US" sz="1600" b="1" dirty="0">
                <a:latin typeface="宋体" pitchFamily="2" charset="-122"/>
                <a:sym typeface="宋体" pitchFamily="2" charset="-122"/>
              </a:rPr>
              <a:t>其成立的条件是：①纯收益在</a:t>
            </a:r>
            <a:r>
              <a:rPr lang="en-US" altLang="zh-CN" sz="1600" b="1" dirty="0">
                <a:latin typeface="宋体" pitchFamily="2" charset="-122"/>
                <a:sym typeface="宋体" pitchFamily="2" charset="-122"/>
              </a:rPr>
              <a:t>n</a:t>
            </a:r>
            <a:r>
              <a:rPr lang="zh-CN" altLang="en-US" sz="1600" b="1" dirty="0">
                <a:latin typeface="宋体" pitchFamily="2" charset="-122"/>
                <a:sym typeface="宋体" pitchFamily="2" charset="-122"/>
              </a:rPr>
              <a:t>年（含第</a:t>
            </a:r>
            <a:r>
              <a:rPr lang="en-US" altLang="zh-CN" sz="1600" b="1" dirty="0">
                <a:latin typeface="宋体" pitchFamily="2" charset="-122"/>
                <a:sym typeface="宋体" pitchFamily="2" charset="-122"/>
              </a:rPr>
              <a:t>n</a:t>
            </a:r>
            <a:r>
              <a:rPr lang="zh-CN" altLang="en-US" sz="1600" b="1" dirty="0">
                <a:latin typeface="宋体" pitchFamily="2" charset="-122"/>
                <a:sym typeface="宋体" pitchFamily="2" charset="-122"/>
              </a:rPr>
              <a:t>年）以前有变化；②纯收益在</a:t>
            </a:r>
            <a:r>
              <a:rPr lang="en-US" altLang="zh-CN" sz="1600" b="1" dirty="0">
                <a:latin typeface="宋体" pitchFamily="2" charset="-122"/>
                <a:sym typeface="宋体" pitchFamily="2" charset="-122"/>
              </a:rPr>
              <a:t>n</a:t>
            </a:r>
            <a:r>
              <a:rPr lang="zh-CN" altLang="en-US" sz="1600" b="1" dirty="0">
                <a:latin typeface="宋体" pitchFamily="2" charset="-122"/>
                <a:sym typeface="宋体" pitchFamily="2" charset="-122"/>
              </a:rPr>
              <a:t>年（不含第</a:t>
            </a:r>
            <a:r>
              <a:rPr lang="en-US" altLang="zh-CN" sz="1600" b="1" dirty="0">
                <a:latin typeface="宋体" pitchFamily="2" charset="-122"/>
                <a:sym typeface="宋体" pitchFamily="2" charset="-122"/>
              </a:rPr>
              <a:t>n</a:t>
            </a:r>
            <a:r>
              <a:rPr lang="zh-CN" altLang="en-US" sz="1600" b="1" dirty="0">
                <a:latin typeface="宋体" pitchFamily="2" charset="-122"/>
                <a:sym typeface="宋体" pitchFamily="2" charset="-122"/>
              </a:rPr>
              <a:t>年）以后保持不变；③收益年期无限；④</a:t>
            </a:r>
            <a:r>
              <a:rPr lang="en-US" altLang="zh-CN" sz="1600" b="1" dirty="0">
                <a:latin typeface="宋体" pitchFamily="2" charset="-122"/>
                <a:sym typeface="宋体" pitchFamily="2" charset="-122"/>
              </a:rPr>
              <a:t>r</a:t>
            </a:r>
            <a:r>
              <a:rPr lang="zh-CN" altLang="en-US" sz="1600" b="1" dirty="0">
                <a:latin typeface="宋体" pitchFamily="2" charset="-122"/>
                <a:sym typeface="宋体" pitchFamily="2" charset="-122"/>
              </a:rPr>
              <a:t>大于零。</a:t>
            </a:r>
            <a:endParaRPr lang="zh-CN" altLang="en-US" sz="1600" dirty="0">
              <a:latin typeface="宋体" pitchFamily="2" charset="-122"/>
            </a:endParaRPr>
          </a:p>
        </p:txBody>
      </p:sp>
      <p:sp>
        <p:nvSpPr>
          <p:cNvPr id="41995" name="Text Box 11"/>
          <p:cNvSpPr txBox="1">
            <a:spLocks noChangeArrowheads="1"/>
          </p:cNvSpPr>
          <p:nvPr/>
        </p:nvSpPr>
        <p:spPr bwMode="auto">
          <a:xfrm>
            <a:off x="4860925" y="1701800"/>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1996" name="Text Box 12"/>
          <p:cNvSpPr txBox="1">
            <a:spLocks noChangeArrowheads="1"/>
          </p:cNvSpPr>
          <p:nvPr/>
        </p:nvSpPr>
        <p:spPr bwMode="auto">
          <a:xfrm>
            <a:off x="4356100" y="2997200"/>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1997" name="Text Box 13"/>
          <p:cNvSpPr txBox="1">
            <a:spLocks noChangeArrowheads="1"/>
          </p:cNvSpPr>
          <p:nvPr/>
        </p:nvSpPr>
        <p:spPr bwMode="auto">
          <a:xfrm>
            <a:off x="5292725" y="4725988"/>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14" name="Text Box 2"/>
          <p:cNvSpPr txBox="1">
            <a:spLocks noChangeArrowheads="1"/>
          </p:cNvSpPr>
          <p:nvPr/>
        </p:nvSpPr>
        <p:spPr bwMode="auto">
          <a:xfrm>
            <a:off x="1043608" y="3068960"/>
            <a:ext cx="5080000" cy="334963"/>
          </a:xfrm>
          <a:prstGeom prst="rect">
            <a:avLst/>
          </a:prstGeom>
          <a:noFill/>
          <a:ln w="9525">
            <a:noFill/>
            <a:miter lim="800000"/>
            <a:headEnd/>
            <a:tailEnd/>
          </a:ln>
        </p:spPr>
        <p:txBody>
          <a:bodyPr>
            <a:spAutoFit/>
          </a:bodyPr>
          <a:lstStyle/>
          <a:p>
            <a:pPr indent="266700"/>
            <a:r>
              <a:rPr lang="en-US" altLang="zh-CN" sz="1600" b="1" dirty="0">
                <a:latin typeface="宋体" pitchFamily="2" charset="-122"/>
                <a:sym typeface="宋体" pitchFamily="2" charset="-122"/>
              </a:rPr>
              <a:t>2)</a:t>
            </a:r>
            <a:r>
              <a:rPr lang="zh-CN" altLang="en-US" sz="1600" b="1" dirty="0">
                <a:latin typeface="宋体" pitchFamily="2" charset="-122"/>
                <a:sym typeface="宋体" pitchFamily="2" charset="-122"/>
              </a:rPr>
              <a:t>有限年期收益，计算公式为：</a:t>
            </a:r>
            <a:endParaRPr lang="zh-CN" altLang="en-US" sz="1600" dirty="0">
              <a:latin typeface="宋体" pitchFamily="2" charset="-122"/>
            </a:endParaRPr>
          </a:p>
        </p:txBody>
      </p:sp>
      <p:pic>
        <p:nvPicPr>
          <p:cNvPr id="15" name="Picture 3"/>
          <p:cNvPicPr>
            <a:picLocks noChangeArrowheads="1"/>
          </p:cNvPicPr>
          <p:nvPr/>
        </p:nvPicPr>
        <p:blipFill>
          <a:blip r:embed="rId4" cstate="print"/>
          <a:srcRect/>
          <a:stretch>
            <a:fillRect/>
          </a:stretch>
        </p:blipFill>
        <p:spPr bwMode="auto">
          <a:xfrm>
            <a:off x="1619672" y="3573016"/>
            <a:ext cx="2879725" cy="719137"/>
          </a:xfrm>
          <a:prstGeom prst="rect">
            <a:avLst/>
          </a:prstGeom>
          <a:noFill/>
          <a:ln w="9525">
            <a:noFill/>
            <a:miter lim="800000"/>
            <a:headEnd/>
            <a:tailEnd/>
          </a:ln>
        </p:spPr>
      </p:pic>
      <p:sp>
        <p:nvSpPr>
          <p:cNvPr id="16" name="矩形 15"/>
          <p:cNvSpPr/>
          <p:nvPr/>
        </p:nvSpPr>
        <p:spPr>
          <a:xfrm>
            <a:off x="1187624" y="4365104"/>
            <a:ext cx="6336704" cy="923330"/>
          </a:xfrm>
          <a:prstGeom prst="rect">
            <a:avLst/>
          </a:prstGeom>
        </p:spPr>
        <p:txBody>
          <a:bodyPr wrap="square">
            <a:spAutoFit/>
          </a:bodyPr>
          <a:lstStyle/>
          <a:p>
            <a:pPr indent="466725"/>
            <a:r>
              <a:rPr lang="zh-CN" altLang="en-US" sz="1800" b="1" dirty="0" smtClean="0">
                <a:latin typeface="宋体" pitchFamily="2" charset="-122"/>
                <a:sym typeface="宋体" pitchFamily="2" charset="-122"/>
              </a:rPr>
              <a:t>其成立的条件是：①纯收益在</a:t>
            </a:r>
            <a:r>
              <a:rPr lang="en-US" altLang="zh-CN" sz="1800" b="1" dirty="0" smtClean="0">
                <a:latin typeface="宋体" pitchFamily="2" charset="-122"/>
                <a:sym typeface="宋体" pitchFamily="2" charset="-122"/>
              </a:rPr>
              <a:t>t</a:t>
            </a:r>
            <a:r>
              <a:rPr lang="zh-CN" altLang="en-US" sz="1800" b="1" dirty="0" smtClean="0">
                <a:latin typeface="宋体" pitchFamily="2" charset="-122"/>
                <a:sym typeface="宋体" pitchFamily="2" charset="-122"/>
              </a:rPr>
              <a:t>年（含第</a:t>
            </a:r>
            <a:r>
              <a:rPr lang="en-US" altLang="zh-CN" sz="1800" b="1" dirty="0" smtClean="0">
                <a:latin typeface="宋体" pitchFamily="2" charset="-122"/>
                <a:sym typeface="宋体" pitchFamily="2" charset="-122"/>
              </a:rPr>
              <a:t>t</a:t>
            </a:r>
            <a:r>
              <a:rPr lang="zh-CN" altLang="en-US" sz="1800" b="1" dirty="0" smtClean="0">
                <a:latin typeface="宋体" pitchFamily="2" charset="-122"/>
                <a:sym typeface="宋体" pitchFamily="2" charset="-122"/>
              </a:rPr>
              <a:t>年）以前有变化；②纯收益在</a:t>
            </a:r>
            <a:r>
              <a:rPr lang="en-US" altLang="zh-CN" sz="1800" b="1" dirty="0" smtClean="0">
                <a:latin typeface="宋体" pitchFamily="2" charset="-122"/>
                <a:sym typeface="宋体" pitchFamily="2" charset="-122"/>
              </a:rPr>
              <a:t>t</a:t>
            </a:r>
            <a:r>
              <a:rPr lang="zh-CN" altLang="en-US" sz="1800" b="1" dirty="0" smtClean="0">
                <a:latin typeface="宋体" pitchFamily="2" charset="-122"/>
                <a:sym typeface="宋体" pitchFamily="2" charset="-122"/>
              </a:rPr>
              <a:t>年（不含第</a:t>
            </a:r>
            <a:r>
              <a:rPr lang="en-US" altLang="zh-CN" sz="1800" b="1" dirty="0" smtClean="0">
                <a:latin typeface="宋体" pitchFamily="2" charset="-122"/>
                <a:sym typeface="宋体" pitchFamily="2" charset="-122"/>
              </a:rPr>
              <a:t>t</a:t>
            </a:r>
            <a:r>
              <a:rPr lang="zh-CN" altLang="en-US" sz="1800" b="1" dirty="0" smtClean="0">
                <a:latin typeface="宋体" pitchFamily="2" charset="-122"/>
                <a:sym typeface="宋体" pitchFamily="2" charset="-122"/>
              </a:rPr>
              <a:t>年）以后保持不变；③收益年期有限为</a:t>
            </a:r>
            <a:r>
              <a:rPr lang="en-US" altLang="zh-CN" sz="1800" b="1" dirty="0" smtClean="0">
                <a:latin typeface="宋体" pitchFamily="2" charset="-122"/>
                <a:sym typeface="宋体" pitchFamily="2" charset="-122"/>
              </a:rPr>
              <a:t>n</a:t>
            </a:r>
            <a:r>
              <a:rPr lang="zh-CN" altLang="en-US" sz="1800" b="1" dirty="0" smtClean="0">
                <a:latin typeface="宋体" pitchFamily="2" charset="-122"/>
                <a:sym typeface="宋体" pitchFamily="2" charset="-122"/>
              </a:rPr>
              <a:t>；④</a:t>
            </a:r>
            <a:r>
              <a:rPr lang="en-US" altLang="zh-CN" sz="1800" b="1" dirty="0" smtClean="0">
                <a:latin typeface="宋体" pitchFamily="2" charset="-122"/>
                <a:sym typeface="宋体" pitchFamily="2" charset="-122"/>
              </a:rPr>
              <a:t>r</a:t>
            </a:r>
            <a:r>
              <a:rPr lang="zh-CN" altLang="en-US" sz="1800" b="1" dirty="0" smtClean="0">
                <a:latin typeface="宋体" pitchFamily="2" charset="-122"/>
                <a:sym typeface="宋体" pitchFamily="2" charset="-122"/>
              </a:rPr>
              <a:t>大于零。</a:t>
            </a:r>
            <a:endParaRPr lang="zh-CN" altLang="en-US" sz="1800" b="1" dirty="0">
              <a:latin typeface="宋体" pitchFamily="2" charset="-122"/>
              <a:sym typeface="宋体"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4"/>
          <p:cNvSpPr txBox="1">
            <a:spLocks noChangeArrowheads="1"/>
          </p:cNvSpPr>
          <p:nvPr/>
        </p:nvSpPr>
        <p:spPr bwMode="auto">
          <a:xfrm>
            <a:off x="827584" y="836712"/>
            <a:ext cx="7272338" cy="584775"/>
          </a:xfrm>
          <a:prstGeom prst="rect">
            <a:avLst/>
          </a:prstGeom>
          <a:noFill/>
          <a:ln w="9525">
            <a:noFill/>
            <a:miter lim="800000"/>
            <a:headEnd/>
            <a:tailEnd/>
          </a:ln>
        </p:spPr>
        <p:txBody>
          <a:bodyPr>
            <a:spAutoFit/>
          </a:bodyPr>
          <a:lstStyle/>
          <a:p>
            <a:pPr indent="466725"/>
            <a:r>
              <a:rPr lang="zh-CN" altLang="en-US" sz="1600" b="1" dirty="0" smtClean="0">
                <a:latin typeface="宋体" pitchFamily="2" charset="-122"/>
                <a:sym typeface="宋体" pitchFamily="2" charset="-122"/>
              </a:rPr>
              <a:t>（</a:t>
            </a:r>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）纯收益按等差级数变化</a:t>
            </a:r>
          </a:p>
          <a:p>
            <a:pPr indent="466725"/>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在纯收益按等差级数递增，收益年期无限的条件下，计算公式为：</a:t>
            </a:r>
            <a:endParaRPr lang="zh-CN" altLang="en-US" sz="1600" dirty="0">
              <a:latin typeface="宋体" pitchFamily="2" charset="-122"/>
            </a:endParaRPr>
          </a:p>
        </p:txBody>
      </p:sp>
      <p:pic>
        <p:nvPicPr>
          <p:cNvPr id="43013" name="Picture 5"/>
          <p:cNvPicPr>
            <a:picLocks noChangeArrowheads="1"/>
          </p:cNvPicPr>
          <p:nvPr/>
        </p:nvPicPr>
        <p:blipFill>
          <a:blip r:embed="rId2" cstate="print"/>
          <a:srcRect/>
          <a:stretch>
            <a:fillRect/>
          </a:stretch>
        </p:blipFill>
        <p:spPr bwMode="auto">
          <a:xfrm>
            <a:off x="2555776" y="1628800"/>
            <a:ext cx="1009650" cy="577850"/>
          </a:xfrm>
          <a:prstGeom prst="rect">
            <a:avLst/>
          </a:prstGeom>
          <a:noFill/>
          <a:ln w="9525">
            <a:noFill/>
            <a:miter lim="800000"/>
            <a:headEnd/>
            <a:tailEnd/>
          </a:ln>
        </p:spPr>
      </p:pic>
      <p:sp>
        <p:nvSpPr>
          <p:cNvPr id="43014" name="Text Box 6"/>
          <p:cNvSpPr txBox="1">
            <a:spLocks noChangeArrowheads="1"/>
          </p:cNvSpPr>
          <p:nvPr/>
        </p:nvSpPr>
        <p:spPr bwMode="auto">
          <a:xfrm>
            <a:off x="1187624" y="2420888"/>
            <a:ext cx="7200900" cy="577850"/>
          </a:xfrm>
          <a:prstGeom prst="rect">
            <a:avLst/>
          </a:prstGeom>
          <a:noFill/>
          <a:ln w="9525">
            <a:noFill/>
            <a:miter lim="800000"/>
            <a:headEnd/>
            <a:tailEnd/>
          </a:ln>
        </p:spPr>
        <p:txBody>
          <a:bodyPr>
            <a:spAutoFit/>
          </a:bodyPr>
          <a:lstStyle/>
          <a:p>
            <a:pPr indent="466725"/>
            <a:r>
              <a:rPr lang="zh-CN" altLang="en-US" sz="1600" b="1" dirty="0">
                <a:latin typeface="宋体" pitchFamily="2" charset="-122"/>
                <a:sym typeface="宋体" pitchFamily="2" charset="-122"/>
              </a:rPr>
              <a:t>其成立的条件是：①纯收益按等差级数递增；②纯收益逐年递增额为</a:t>
            </a:r>
            <a:r>
              <a:rPr lang="en-US" altLang="zh-CN" sz="1600" b="1" dirty="0">
                <a:latin typeface="宋体" pitchFamily="2" charset="-122"/>
                <a:sym typeface="宋体" pitchFamily="2" charset="-122"/>
              </a:rPr>
              <a:t>B</a:t>
            </a:r>
            <a:r>
              <a:rPr lang="zh-CN" altLang="en-US" sz="1600" b="1" dirty="0">
                <a:latin typeface="宋体" pitchFamily="2" charset="-122"/>
                <a:sym typeface="宋体" pitchFamily="2" charset="-122"/>
              </a:rPr>
              <a:t>；③收益年期无限；④</a:t>
            </a:r>
            <a:r>
              <a:rPr lang="en-US" altLang="zh-CN" sz="1600" b="1" dirty="0">
                <a:latin typeface="宋体" pitchFamily="2" charset="-122"/>
                <a:sym typeface="宋体" pitchFamily="2" charset="-122"/>
              </a:rPr>
              <a:t>r</a:t>
            </a:r>
            <a:r>
              <a:rPr lang="zh-CN" altLang="en-US" sz="1600" b="1" dirty="0">
                <a:latin typeface="宋体" pitchFamily="2" charset="-122"/>
                <a:sym typeface="宋体" pitchFamily="2" charset="-122"/>
              </a:rPr>
              <a:t>大于零。</a:t>
            </a:r>
            <a:endParaRPr lang="zh-CN" altLang="en-US" sz="1600" dirty="0">
              <a:latin typeface="宋体" pitchFamily="2" charset="-122"/>
            </a:endParaRPr>
          </a:p>
        </p:txBody>
      </p:sp>
      <p:sp>
        <p:nvSpPr>
          <p:cNvPr id="43015" name="Text Box 7"/>
          <p:cNvSpPr txBox="1">
            <a:spLocks noChangeArrowheads="1"/>
          </p:cNvSpPr>
          <p:nvPr/>
        </p:nvSpPr>
        <p:spPr bwMode="auto">
          <a:xfrm>
            <a:off x="4932363" y="1485900"/>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3017" name="Text Box 9"/>
          <p:cNvSpPr txBox="1">
            <a:spLocks noChangeArrowheads="1"/>
          </p:cNvSpPr>
          <p:nvPr/>
        </p:nvSpPr>
        <p:spPr bwMode="auto">
          <a:xfrm>
            <a:off x="1259632" y="3284984"/>
            <a:ext cx="7200900" cy="334962"/>
          </a:xfrm>
          <a:prstGeom prst="rect">
            <a:avLst/>
          </a:prstGeom>
          <a:noFill/>
          <a:ln w="9525">
            <a:noFill/>
            <a:miter lim="800000"/>
            <a:headEnd/>
            <a:tailEnd/>
          </a:ln>
        </p:spPr>
        <p:txBody>
          <a:bodyPr>
            <a:spAutoFit/>
          </a:bodyPr>
          <a:lstStyle/>
          <a:p>
            <a:pPr indent="266700"/>
            <a:r>
              <a:rPr lang="en-US" altLang="zh-CN" sz="1600" b="1" dirty="0">
                <a:latin typeface="宋体" pitchFamily="2" charset="-122"/>
                <a:sym typeface="宋体" pitchFamily="2" charset="-122"/>
              </a:rPr>
              <a:t>2) </a:t>
            </a:r>
            <a:r>
              <a:rPr lang="zh-CN" altLang="en-US" sz="1600" b="1" dirty="0">
                <a:latin typeface="宋体" pitchFamily="2" charset="-122"/>
                <a:sym typeface="宋体" pitchFamily="2" charset="-122"/>
              </a:rPr>
              <a:t>在纯收益按等差级数递增，收益年期有限的条件下，计算公式为：</a:t>
            </a:r>
            <a:endParaRPr lang="zh-CN" altLang="en-US" sz="1600" dirty="0">
              <a:latin typeface="宋体" pitchFamily="2" charset="-122"/>
            </a:endParaRPr>
          </a:p>
        </p:txBody>
      </p:sp>
      <p:pic>
        <p:nvPicPr>
          <p:cNvPr id="43018" name="Picture 10"/>
          <p:cNvPicPr>
            <a:picLocks noChangeArrowheads="1"/>
          </p:cNvPicPr>
          <p:nvPr/>
        </p:nvPicPr>
        <p:blipFill>
          <a:blip r:embed="rId3" cstate="print"/>
          <a:srcRect/>
          <a:stretch>
            <a:fillRect/>
          </a:stretch>
        </p:blipFill>
        <p:spPr bwMode="auto">
          <a:xfrm>
            <a:off x="2123728" y="3933056"/>
            <a:ext cx="2879725" cy="576262"/>
          </a:xfrm>
          <a:prstGeom prst="rect">
            <a:avLst/>
          </a:prstGeom>
          <a:noFill/>
          <a:ln w="9525">
            <a:noFill/>
            <a:miter lim="800000"/>
            <a:headEnd/>
            <a:tailEnd/>
          </a:ln>
        </p:spPr>
      </p:pic>
      <p:sp>
        <p:nvSpPr>
          <p:cNvPr id="43019" name="Text Box 11"/>
          <p:cNvSpPr txBox="1">
            <a:spLocks noChangeArrowheads="1"/>
          </p:cNvSpPr>
          <p:nvPr/>
        </p:nvSpPr>
        <p:spPr bwMode="auto">
          <a:xfrm>
            <a:off x="3492500" y="6021388"/>
            <a:ext cx="5080000" cy="411162"/>
          </a:xfrm>
          <a:prstGeom prst="rect">
            <a:avLst/>
          </a:prstGeom>
          <a:noFill/>
          <a:ln w="9525">
            <a:noFill/>
            <a:miter lim="800000"/>
            <a:headEnd/>
            <a:tailEnd/>
          </a:ln>
        </p:spPr>
        <p:txBody>
          <a:bodyPr>
            <a:spAutoFit/>
          </a:bodyPr>
          <a:lstStyle/>
          <a:p>
            <a:pPr indent="400050"/>
            <a:endParaRPr lang="zh-CN" altLang="en-US" sz="1000" b="1">
              <a:latin typeface="宋体" pitchFamily="2" charset="-122"/>
              <a:sym typeface="宋体" pitchFamily="2" charset="-122"/>
            </a:endParaRPr>
          </a:p>
          <a:p>
            <a:pPr indent="400050"/>
            <a:r>
              <a:rPr lang="zh-CN" altLang="en-US" sz="1000" b="1">
                <a:latin typeface="宋体" pitchFamily="2" charset="-122"/>
                <a:sym typeface="宋体" pitchFamily="2" charset="-122"/>
              </a:rPr>
              <a:t>                        </a:t>
            </a:r>
            <a:endParaRPr lang="zh-CN" altLang="en-US"/>
          </a:p>
        </p:txBody>
      </p:sp>
      <p:sp>
        <p:nvSpPr>
          <p:cNvPr id="43020" name="Text Box 12"/>
          <p:cNvSpPr txBox="1">
            <a:spLocks noChangeArrowheads="1"/>
          </p:cNvSpPr>
          <p:nvPr/>
        </p:nvSpPr>
        <p:spPr bwMode="auto">
          <a:xfrm>
            <a:off x="5292725" y="5013325"/>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3021" name="Text Box 13"/>
          <p:cNvSpPr txBox="1">
            <a:spLocks noChangeArrowheads="1"/>
          </p:cNvSpPr>
          <p:nvPr/>
        </p:nvSpPr>
        <p:spPr bwMode="auto">
          <a:xfrm>
            <a:off x="1187624" y="4941168"/>
            <a:ext cx="7056437" cy="577850"/>
          </a:xfrm>
          <a:prstGeom prst="rect">
            <a:avLst/>
          </a:prstGeom>
          <a:noFill/>
          <a:ln w="9525">
            <a:noFill/>
            <a:miter lim="800000"/>
            <a:headEnd/>
            <a:tailEnd/>
          </a:ln>
        </p:spPr>
        <p:txBody>
          <a:bodyPr>
            <a:spAutoFit/>
          </a:bodyPr>
          <a:lstStyle/>
          <a:p>
            <a:r>
              <a:rPr lang="zh-CN" altLang="zh-CN" sz="1600" b="1" dirty="0">
                <a:latin typeface="宋体" pitchFamily="2" charset="-122"/>
                <a:sym typeface="宋体" pitchFamily="2" charset="-122"/>
              </a:rPr>
              <a:t>    </a:t>
            </a:r>
            <a:r>
              <a:rPr lang="zh-CN" sz="1600" b="1" dirty="0">
                <a:latin typeface="宋体" pitchFamily="2" charset="-122"/>
                <a:sym typeface="宋体" pitchFamily="2" charset="-122"/>
              </a:rPr>
              <a:t>其成立的条件是：①纯收益按等差级数递增；②纯收益逐年递增额为B；③收益年期有限为n；④r大于零。</a:t>
            </a:r>
            <a:endParaRPr lang="zh-CN" sz="1600" dirty="0">
              <a:latin typeface="宋体"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044575" y="981075"/>
            <a:ext cx="7345363" cy="334963"/>
          </a:xfrm>
          <a:prstGeom prst="rect">
            <a:avLst/>
          </a:prstGeom>
          <a:noFill/>
          <a:ln w="9525">
            <a:noFill/>
            <a:miter lim="800000"/>
            <a:headEnd/>
            <a:tailEnd/>
          </a:ln>
        </p:spPr>
        <p:txBody>
          <a:bodyPr>
            <a:spAutoFit/>
          </a:bodyPr>
          <a:lstStyle/>
          <a:p>
            <a:pPr indent="266700"/>
            <a:r>
              <a:rPr lang="en-US" altLang="zh-CN" sz="1600" b="1">
                <a:latin typeface="宋体" pitchFamily="2" charset="-122"/>
                <a:sym typeface="宋体" pitchFamily="2" charset="-122"/>
              </a:rPr>
              <a:t>3)</a:t>
            </a:r>
            <a:r>
              <a:rPr lang="zh-CN" altLang="en-US" sz="1600" b="1">
                <a:latin typeface="宋体" pitchFamily="2" charset="-122"/>
                <a:sym typeface="宋体" pitchFamily="2" charset="-122"/>
              </a:rPr>
              <a:t>在纯收益按等差级数递减，收益年期无限的条件下，计算公式为：</a:t>
            </a:r>
            <a:endParaRPr lang="zh-CN" altLang="en-US" sz="1600">
              <a:latin typeface="宋体" pitchFamily="2" charset="-122"/>
            </a:endParaRPr>
          </a:p>
        </p:txBody>
      </p:sp>
      <p:pic>
        <p:nvPicPr>
          <p:cNvPr id="44035" name="Picture 3"/>
          <p:cNvPicPr>
            <a:picLocks noChangeArrowheads="1"/>
          </p:cNvPicPr>
          <p:nvPr/>
        </p:nvPicPr>
        <p:blipFill>
          <a:blip r:embed="rId2" cstate="print"/>
          <a:srcRect/>
          <a:stretch>
            <a:fillRect/>
          </a:stretch>
        </p:blipFill>
        <p:spPr bwMode="auto">
          <a:xfrm>
            <a:off x="2844800" y="1412875"/>
            <a:ext cx="1150938" cy="647700"/>
          </a:xfrm>
          <a:prstGeom prst="rect">
            <a:avLst/>
          </a:prstGeom>
          <a:noFill/>
          <a:ln w="9525">
            <a:noFill/>
            <a:miter lim="800000"/>
            <a:headEnd/>
            <a:tailEnd/>
          </a:ln>
        </p:spPr>
      </p:pic>
      <p:sp>
        <p:nvSpPr>
          <p:cNvPr id="44036" name="Text Box 4"/>
          <p:cNvSpPr txBox="1">
            <a:spLocks noChangeArrowheads="1"/>
          </p:cNvSpPr>
          <p:nvPr/>
        </p:nvSpPr>
        <p:spPr bwMode="auto">
          <a:xfrm>
            <a:off x="1333500" y="2060575"/>
            <a:ext cx="7056438" cy="823913"/>
          </a:xfrm>
          <a:prstGeom prst="rect">
            <a:avLst/>
          </a:prstGeom>
          <a:noFill/>
          <a:ln w="9525">
            <a:noFill/>
            <a:miter lim="800000"/>
            <a:headEnd/>
            <a:tailEnd/>
          </a:ln>
        </p:spPr>
        <p:txBody>
          <a:bodyPr>
            <a:spAutoFit/>
          </a:bodyPr>
          <a:lstStyle/>
          <a:p>
            <a:pPr indent="400050"/>
            <a:r>
              <a:rPr lang="zh-CN" altLang="en-US" sz="1600" b="1">
                <a:latin typeface="宋体" pitchFamily="2" charset="-122"/>
                <a:sym typeface="宋体" pitchFamily="2" charset="-122"/>
              </a:rPr>
              <a:t>其成立的条件是：①纯收益按等差级数递减；②纯收益逐年递增额为</a:t>
            </a:r>
            <a:r>
              <a:rPr lang="en-US" altLang="zh-CN" sz="1600" b="1">
                <a:latin typeface="宋体" pitchFamily="2" charset="-122"/>
                <a:sym typeface="宋体" pitchFamily="2" charset="-122"/>
              </a:rPr>
              <a:t>B</a:t>
            </a:r>
            <a:r>
              <a:rPr lang="zh-CN" altLang="en-US" sz="1600" b="1">
                <a:latin typeface="宋体" pitchFamily="2" charset="-122"/>
                <a:sym typeface="宋体" pitchFamily="2" charset="-122"/>
              </a:rPr>
              <a:t>；③收益年期无限；④</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大于零；⑤收益递减到零为止。</a:t>
            </a:r>
          </a:p>
          <a:p>
            <a:pPr indent="400050"/>
            <a:r>
              <a:rPr lang="en-US" altLang="zh-CN" sz="1600" b="1">
                <a:latin typeface="宋体" pitchFamily="2" charset="-122"/>
                <a:sym typeface="宋体" pitchFamily="2" charset="-122"/>
              </a:rPr>
              <a:t>4) </a:t>
            </a:r>
            <a:r>
              <a:rPr lang="zh-CN" altLang="en-US" sz="1600" b="1">
                <a:latin typeface="宋体" pitchFamily="2" charset="-122"/>
                <a:sym typeface="宋体" pitchFamily="2" charset="-122"/>
              </a:rPr>
              <a:t>在纯收益按等差级数递减，收益年期有限的条件下，计算公式为：</a:t>
            </a:r>
            <a:endParaRPr lang="zh-CN" altLang="en-US" sz="1600">
              <a:latin typeface="宋体" pitchFamily="2" charset="-122"/>
            </a:endParaRPr>
          </a:p>
        </p:txBody>
      </p:sp>
      <p:pic>
        <p:nvPicPr>
          <p:cNvPr id="44037" name="Picture 5"/>
          <p:cNvPicPr>
            <a:picLocks noChangeArrowheads="1"/>
          </p:cNvPicPr>
          <p:nvPr/>
        </p:nvPicPr>
        <p:blipFill>
          <a:blip r:embed="rId3" cstate="print"/>
          <a:srcRect/>
          <a:stretch>
            <a:fillRect/>
          </a:stretch>
        </p:blipFill>
        <p:spPr bwMode="auto">
          <a:xfrm>
            <a:off x="2555875" y="3070225"/>
            <a:ext cx="2736850" cy="647700"/>
          </a:xfrm>
          <a:prstGeom prst="rect">
            <a:avLst/>
          </a:prstGeom>
          <a:noFill/>
          <a:ln w="9525">
            <a:noFill/>
            <a:miter lim="800000"/>
            <a:headEnd/>
            <a:tailEnd/>
          </a:ln>
        </p:spPr>
      </p:pic>
      <p:sp>
        <p:nvSpPr>
          <p:cNvPr id="44038" name="Text Box 6"/>
          <p:cNvSpPr txBox="1">
            <a:spLocks noChangeArrowheads="1"/>
          </p:cNvSpPr>
          <p:nvPr/>
        </p:nvSpPr>
        <p:spPr bwMode="auto">
          <a:xfrm>
            <a:off x="1403350" y="3789363"/>
            <a:ext cx="6986588" cy="579437"/>
          </a:xfrm>
          <a:prstGeom prst="rect">
            <a:avLst/>
          </a:prstGeom>
          <a:noFill/>
          <a:ln w="9525">
            <a:noFill/>
            <a:miter lim="800000"/>
            <a:headEnd/>
            <a:tailEnd/>
          </a:ln>
        </p:spPr>
        <p:txBody>
          <a:bodyPr>
            <a:spAutoFit/>
          </a:bodyPr>
          <a:lstStyle/>
          <a:p>
            <a:pPr indent="400050"/>
            <a:r>
              <a:rPr lang="zh-CN" altLang="en-US" sz="1600" b="1">
                <a:latin typeface="宋体" pitchFamily="2" charset="-122"/>
                <a:sym typeface="宋体" pitchFamily="2" charset="-122"/>
              </a:rPr>
              <a:t>其成立的条件是：①纯收益按等差级数递减；②纯收益逐年递增额为</a:t>
            </a:r>
            <a:r>
              <a:rPr lang="en-US" altLang="zh-CN" sz="1600" b="1">
                <a:latin typeface="宋体" pitchFamily="2" charset="-122"/>
                <a:sym typeface="宋体" pitchFamily="2" charset="-122"/>
              </a:rPr>
              <a:t>B</a:t>
            </a:r>
            <a:r>
              <a:rPr lang="zh-CN" altLang="en-US" sz="1600" b="1">
                <a:latin typeface="宋体" pitchFamily="2" charset="-122"/>
                <a:sym typeface="宋体" pitchFamily="2" charset="-122"/>
              </a:rPr>
              <a:t>；③收益年期有限为</a:t>
            </a:r>
            <a:r>
              <a:rPr lang="en-US" altLang="zh-CN" sz="1600" b="1">
                <a:latin typeface="宋体" pitchFamily="2" charset="-122"/>
                <a:sym typeface="宋体" pitchFamily="2" charset="-122"/>
              </a:rPr>
              <a:t>n</a:t>
            </a:r>
            <a:r>
              <a:rPr lang="zh-CN" altLang="en-US" sz="1600" b="1">
                <a:latin typeface="宋体" pitchFamily="2" charset="-122"/>
                <a:sym typeface="宋体" pitchFamily="2" charset="-122"/>
              </a:rPr>
              <a:t>；④</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a:t>
            </a:r>
            <a:endParaRPr lang="zh-CN" altLang="en-US" sz="1600">
              <a:latin typeface="宋体" pitchFamily="2" charset="-122"/>
            </a:endParaRPr>
          </a:p>
        </p:txBody>
      </p:sp>
      <p:sp>
        <p:nvSpPr>
          <p:cNvPr id="44039" name="Text Box 7"/>
          <p:cNvSpPr txBox="1">
            <a:spLocks noChangeArrowheads="1"/>
          </p:cNvSpPr>
          <p:nvPr/>
        </p:nvSpPr>
        <p:spPr bwMode="auto">
          <a:xfrm>
            <a:off x="5580063" y="1485900"/>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4040" name="Text Box 8"/>
          <p:cNvSpPr txBox="1">
            <a:spLocks noChangeArrowheads="1"/>
          </p:cNvSpPr>
          <p:nvPr/>
        </p:nvSpPr>
        <p:spPr bwMode="auto">
          <a:xfrm>
            <a:off x="5580063" y="3141663"/>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4041" name="Text Box 9"/>
          <p:cNvSpPr txBox="1">
            <a:spLocks noChangeArrowheads="1"/>
          </p:cNvSpPr>
          <p:nvPr/>
        </p:nvSpPr>
        <p:spPr bwMode="auto">
          <a:xfrm>
            <a:off x="1333500" y="4438650"/>
            <a:ext cx="6840538" cy="577850"/>
          </a:xfrm>
          <a:prstGeom prst="rect">
            <a:avLst/>
          </a:prstGeom>
          <a:noFill/>
          <a:ln w="9525">
            <a:noFill/>
            <a:miter lim="800000"/>
            <a:headEnd/>
            <a:tailEnd/>
          </a:ln>
        </p:spPr>
        <p:txBody>
          <a:bodyPr>
            <a:spAutoFit/>
          </a:bodyPr>
          <a:lstStyle/>
          <a:p>
            <a:pPr indent="263525"/>
            <a:r>
              <a:rPr lang="zh-CN" altLang="en-US" sz="1600" b="1">
                <a:latin typeface="宋体" pitchFamily="2" charset="-122"/>
                <a:sym typeface="宋体" pitchFamily="2" charset="-122"/>
              </a:rPr>
              <a:t>（</a:t>
            </a:r>
            <a:r>
              <a:rPr lang="en-US" altLang="zh-CN" sz="1600" b="1">
                <a:latin typeface="宋体" pitchFamily="2" charset="-122"/>
                <a:sym typeface="宋体" pitchFamily="2" charset="-122"/>
              </a:rPr>
              <a:t>4</a:t>
            </a:r>
            <a:r>
              <a:rPr lang="zh-CN" altLang="en-US" sz="1600" b="1">
                <a:latin typeface="宋体" pitchFamily="2" charset="-122"/>
                <a:sym typeface="宋体" pitchFamily="2" charset="-122"/>
              </a:rPr>
              <a:t>）纯收益按等比级数变化</a:t>
            </a:r>
          </a:p>
          <a:p>
            <a:pPr indent="263525"/>
            <a:r>
              <a:rPr lang="en-US" altLang="zh-CN" sz="1600" b="1">
                <a:latin typeface="宋体" pitchFamily="2" charset="-122"/>
                <a:sym typeface="宋体" pitchFamily="2" charset="-122"/>
              </a:rPr>
              <a:t>1) </a:t>
            </a:r>
            <a:r>
              <a:rPr lang="zh-CN" altLang="en-US" sz="1600" b="1">
                <a:latin typeface="宋体" pitchFamily="2" charset="-122"/>
                <a:sym typeface="宋体" pitchFamily="2" charset="-122"/>
              </a:rPr>
              <a:t>在纯收益按等比级数递增，收益年期无限的条件下，计算公式为：</a:t>
            </a:r>
            <a:endParaRPr lang="zh-CN" altLang="en-US" sz="1600">
              <a:latin typeface="宋体" pitchFamily="2" charset="-122"/>
            </a:endParaRPr>
          </a:p>
        </p:txBody>
      </p:sp>
      <p:pic>
        <p:nvPicPr>
          <p:cNvPr id="44042" name="Picture 10"/>
          <p:cNvPicPr>
            <a:picLocks noChangeArrowheads="1"/>
          </p:cNvPicPr>
          <p:nvPr/>
        </p:nvPicPr>
        <p:blipFill>
          <a:blip r:embed="rId4" cstate="print"/>
          <a:srcRect/>
          <a:stretch>
            <a:fillRect/>
          </a:stretch>
        </p:blipFill>
        <p:spPr bwMode="auto">
          <a:xfrm>
            <a:off x="2844800" y="5086350"/>
            <a:ext cx="936625" cy="504825"/>
          </a:xfrm>
          <a:prstGeom prst="rect">
            <a:avLst/>
          </a:prstGeom>
          <a:noFill/>
          <a:ln w="9525">
            <a:noFill/>
            <a:miter lim="800000"/>
            <a:headEnd/>
            <a:tailEnd/>
          </a:ln>
        </p:spPr>
      </p:pic>
      <p:sp>
        <p:nvSpPr>
          <p:cNvPr id="44043" name="Text Box 11"/>
          <p:cNvSpPr txBox="1">
            <a:spLocks noChangeArrowheads="1"/>
          </p:cNvSpPr>
          <p:nvPr/>
        </p:nvSpPr>
        <p:spPr bwMode="auto">
          <a:xfrm>
            <a:off x="2628900" y="6094413"/>
            <a:ext cx="5080000" cy="411162"/>
          </a:xfrm>
          <a:prstGeom prst="rect">
            <a:avLst/>
          </a:prstGeom>
          <a:noFill/>
          <a:ln w="9525">
            <a:noFill/>
            <a:miter lim="800000"/>
            <a:headEnd/>
            <a:tailEnd/>
          </a:ln>
        </p:spPr>
        <p:txBody>
          <a:bodyPr>
            <a:spAutoFit/>
          </a:bodyPr>
          <a:lstStyle/>
          <a:p>
            <a:pPr indent="466725"/>
            <a:endParaRPr lang="zh-CN" altLang="en-US" sz="1000" b="1">
              <a:latin typeface="宋体" pitchFamily="2" charset="-122"/>
              <a:sym typeface="宋体" pitchFamily="2" charset="-122"/>
            </a:endParaRPr>
          </a:p>
          <a:p>
            <a:pPr indent="466725"/>
            <a:r>
              <a:rPr lang="zh-CN" altLang="en-US" sz="1000" b="1">
                <a:latin typeface="宋体" pitchFamily="2" charset="-122"/>
                <a:sym typeface="宋体" pitchFamily="2" charset="-122"/>
              </a:rPr>
              <a:t>                                                      </a:t>
            </a:r>
            <a:endParaRPr lang="zh-CN" altLang="en-US"/>
          </a:p>
        </p:txBody>
      </p:sp>
      <p:sp>
        <p:nvSpPr>
          <p:cNvPr id="44044" name="Text Box 12"/>
          <p:cNvSpPr txBox="1">
            <a:spLocks noChangeArrowheads="1"/>
          </p:cNvSpPr>
          <p:nvPr/>
        </p:nvSpPr>
        <p:spPr bwMode="auto">
          <a:xfrm>
            <a:off x="5653088" y="5157788"/>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4045" name="Text Box 13"/>
          <p:cNvSpPr txBox="1">
            <a:spLocks noChangeArrowheads="1"/>
          </p:cNvSpPr>
          <p:nvPr/>
        </p:nvSpPr>
        <p:spPr bwMode="auto">
          <a:xfrm>
            <a:off x="1331913" y="5589588"/>
            <a:ext cx="7129462" cy="579437"/>
          </a:xfrm>
          <a:prstGeom prst="rect">
            <a:avLst/>
          </a:prstGeom>
          <a:noFill/>
          <a:ln w="9525">
            <a:noFill/>
            <a:miter lim="800000"/>
            <a:headEnd/>
            <a:tailEnd/>
          </a:ln>
        </p:spPr>
        <p:txBody>
          <a:bodyPr>
            <a:spAutoFit/>
          </a:bodyPr>
          <a:lstStyle/>
          <a:p>
            <a:pPr indent="266700"/>
            <a:r>
              <a:rPr lang="zh-CN" altLang="en-US" sz="1600" b="1">
                <a:latin typeface="宋体" pitchFamily="2" charset="-122"/>
                <a:sym typeface="宋体" pitchFamily="2" charset="-122"/>
              </a:rPr>
              <a:t>其成立的条件是：①纯收益按等比级数递增；②纯收益逐年递增比率为</a:t>
            </a:r>
            <a:r>
              <a:rPr lang="en-US" altLang="zh-CN" sz="1600" b="1">
                <a:latin typeface="宋体" pitchFamily="2" charset="-122"/>
                <a:sym typeface="宋体" pitchFamily="2" charset="-122"/>
              </a:rPr>
              <a:t>s</a:t>
            </a:r>
            <a:r>
              <a:rPr lang="zh-CN" altLang="en-US" sz="1600" b="1">
                <a:latin typeface="宋体" pitchFamily="2" charset="-122"/>
                <a:sym typeface="宋体" pitchFamily="2" charset="-122"/>
              </a:rPr>
              <a:t>；③收益年期无限；④</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大于零；⑤</a:t>
            </a:r>
            <a:r>
              <a:rPr lang="en-US" altLang="zh-CN" sz="1600" b="1">
                <a:latin typeface="宋体" pitchFamily="2" charset="-122"/>
                <a:sym typeface="宋体" pitchFamily="2" charset="-122"/>
              </a:rPr>
              <a:t>r&gt;s&gt;0</a:t>
            </a:r>
            <a:r>
              <a:rPr lang="zh-CN" altLang="en-US" sz="1600" b="1">
                <a:latin typeface="宋体" pitchFamily="2" charset="-122"/>
                <a:sym typeface="宋体" pitchFamily="2" charset="-122"/>
              </a:rPr>
              <a:t>。</a:t>
            </a:r>
            <a:endParaRPr lang="zh-CN" altLang="en-US" sz="1600">
              <a:latin typeface="宋体"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828675" y="1054100"/>
            <a:ext cx="6553200" cy="334963"/>
          </a:xfrm>
          <a:prstGeom prst="rect">
            <a:avLst/>
          </a:prstGeom>
          <a:noFill/>
          <a:ln w="9525">
            <a:noFill/>
            <a:miter lim="800000"/>
            <a:headEnd/>
            <a:tailEnd/>
          </a:ln>
        </p:spPr>
        <p:txBody>
          <a:bodyPr>
            <a:spAutoFit/>
          </a:bodyPr>
          <a:lstStyle/>
          <a:p>
            <a:pPr indent="266700"/>
            <a:r>
              <a:rPr lang="en-US" altLang="zh-CN" sz="1600" b="1">
                <a:latin typeface="宋体" pitchFamily="2" charset="-122"/>
                <a:sym typeface="宋体" pitchFamily="2" charset="-122"/>
              </a:rPr>
              <a:t>2) </a:t>
            </a:r>
            <a:r>
              <a:rPr lang="zh-CN" altLang="en-US" sz="1600" b="1">
                <a:latin typeface="宋体" pitchFamily="2" charset="-122"/>
                <a:sym typeface="宋体" pitchFamily="2" charset="-122"/>
              </a:rPr>
              <a:t>在纯收益按等比级数递增，收益年期有限的条件下，计算公式为：</a:t>
            </a:r>
            <a:endParaRPr lang="zh-CN" altLang="en-US" sz="1600">
              <a:latin typeface="宋体" pitchFamily="2" charset="-122"/>
            </a:endParaRPr>
          </a:p>
        </p:txBody>
      </p:sp>
      <p:pic>
        <p:nvPicPr>
          <p:cNvPr id="45059" name="Picture 3"/>
          <p:cNvPicPr>
            <a:picLocks noChangeArrowheads="1"/>
          </p:cNvPicPr>
          <p:nvPr/>
        </p:nvPicPr>
        <p:blipFill>
          <a:blip r:embed="rId2" cstate="print"/>
          <a:srcRect/>
          <a:stretch>
            <a:fillRect/>
          </a:stretch>
        </p:blipFill>
        <p:spPr bwMode="auto">
          <a:xfrm>
            <a:off x="2628900" y="1485900"/>
            <a:ext cx="1819275" cy="585788"/>
          </a:xfrm>
          <a:prstGeom prst="rect">
            <a:avLst/>
          </a:prstGeom>
          <a:noFill/>
          <a:ln w="9525">
            <a:noFill/>
            <a:miter lim="800000"/>
            <a:headEnd/>
            <a:tailEnd/>
          </a:ln>
        </p:spPr>
      </p:pic>
      <p:sp>
        <p:nvSpPr>
          <p:cNvPr id="45060" name="Text Box 4"/>
          <p:cNvSpPr txBox="1">
            <a:spLocks noChangeArrowheads="1"/>
          </p:cNvSpPr>
          <p:nvPr/>
        </p:nvSpPr>
        <p:spPr bwMode="auto">
          <a:xfrm>
            <a:off x="1116013" y="2060575"/>
            <a:ext cx="7058025" cy="823913"/>
          </a:xfrm>
          <a:prstGeom prst="rect">
            <a:avLst/>
          </a:prstGeom>
          <a:noFill/>
          <a:ln w="9525">
            <a:noFill/>
            <a:miter lim="800000"/>
            <a:headEnd/>
            <a:tailEnd/>
          </a:ln>
        </p:spPr>
        <p:txBody>
          <a:bodyPr>
            <a:spAutoFit/>
          </a:bodyPr>
          <a:lstStyle/>
          <a:p>
            <a:pPr indent="466725"/>
            <a:r>
              <a:rPr lang="zh-CN" altLang="en-US" sz="1600" b="1">
                <a:latin typeface="宋体" pitchFamily="2" charset="-122"/>
                <a:sym typeface="宋体" pitchFamily="2" charset="-122"/>
              </a:rPr>
              <a:t>其成立的条件是：①纯收益按等比级数递增；②纯收益逐年递增比率为</a:t>
            </a:r>
            <a:r>
              <a:rPr lang="en-US" altLang="zh-CN" sz="1600" b="1">
                <a:latin typeface="宋体" pitchFamily="2" charset="-122"/>
                <a:sym typeface="宋体" pitchFamily="2" charset="-122"/>
              </a:rPr>
              <a:t>s</a:t>
            </a:r>
            <a:r>
              <a:rPr lang="zh-CN" altLang="en-US" sz="1600" b="1">
                <a:latin typeface="宋体" pitchFamily="2" charset="-122"/>
                <a:sym typeface="宋体" pitchFamily="2" charset="-122"/>
              </a:rPr>
              <a:t>；③收益年期有限；④</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大于零；⑤</a:t>
            </a:r>
            <a:r>
              <a:rPr lang="en-US" altLang="zh-CN" sz="1600" b="1">
                <a:latin typeface="宋体" pitchFamily="2" charset="-122"/>
                <a:sym typeface="宋体" pitchFamily="2" charset="-122"/>
              </a:rPr>
              <a:t>r&gt;s&gt;0</a:t>
            </a:r>
            <a:r>
              <a:rPr lang="zh-CN" altLang="en-US" sz="1600" b="1">
                <a:latin typeface="宋体" pitchFamily="2" charset="-122"/>
                <a:sym typeface="宋体" pitchFamily="2" charset="-122"/>
              </a:rPr>
              <a:t>。</a:t>
            </a:r>
          </a:p>
          <a:p>
            <a:pPr indent="466725"/>
            <a:r>
              <a:rPr lang="en-US" altLang="zh-CN" sz="1600" b="1">
                <a:latin typeface="宋体" pitchFamily="2" charset="-122"/>
                <a:sym typeface="宋体" pitchFamily="2" charset="-122"/>
              </a:rPr>
              <a:t>3) </a:t>
            </a:r>
            <a:r>
              <a:rPr lang="zh-CN" altLang="en-US" sz="1600" b="1">
                <a:latin typeface="宋体" pitchFamily="2" charset="-122"/>
                <a:sym typeface="宋体" pitchFamily="2" charset="-122"/>
              </a:rPr>
              <a:t>在纯收益按等比级数递减，收益年期无限的条件下，计算公式为：</a:t>
            </a:r>
            <a:endParaRPr lang="zh-CN" altLang="en-US" sz="1600">
              <a:latin typeface="宋体" pitchFamily="2" charset="-122"/>
            </a:endParaRPr>
          </a:p>
        </p:txBody>
      </p:sp>
      <p:pic>
        <p:nvPicPr>
          <p:cNvPr id="45061" name="Picture 5"/>
          <p:cNvPicPr>
            <a:picLocks noChangeArrowheads="1"/>
          </p:cNvPicPr>
          <p:nvPr/>
        </p:nvPicPr>
        <p:blipFill>
          <a:blip r:embed="rId3" cstate="print"/>
          <a:srcRect/>
          <a:stretch>
            <a:fillRect/>
          </a:stretch>
        </p:blipFill>
        <p:spPr bwMode="auto">
          <a:xfrm>
            <a:off x="2773363" y="2854325"/>
            <a:ext cx="935037" cy="503238"/>
          </a:xfrm>
          <a:prstGeom prst="rect">
            <a:avLst/>
          </a:prstGeom>
          <a:noFill/>
          <a:ln w="9525">
            <a:noFill/>
            <a:miter lim="800000"/>
            <a:headEnd/>
            <a:tailEnd/>
          </a:ln>
        </p:spPr>
      </p:pic>
      <p:sp>
        <p:nvSpPr>
          <p:cNvPr id="45062" name="Text Box 6"/>
          <p:cNvSpPr txBox="1">
            <a:spLocks noChangeArrowheads="1"/>
          </p:cNvSpPr>
          <p:nvPr/>
        </p:nvSpPr>
        <p:spPr bwMode="auto">
          <a:xfrm>
            <a:off x="1117600" y="3257550"/>
            <a:ext cx="7056438" cy="823913"/>
          </a:xfrm>
          <a:prstGeom prst="rect">
            <a:avLst/>
          </a:prstGeom>
          <a:noFill/>
          <a:ln w="9525">
            <a:noFill/>
            <a:miter lim="800000"/>
            <a:headEnd/>
            <a:tailEnd/>
          </a:ln>
        </p:spPr>
        <p:txBody>
          <a:bodyPr>
            <a:spAutoFit/>
          </a:bodyPr>
          <a:lstStyle/>
          <a:p>
            <a:pPr indent="533400"/>
            <a:r>
              <a:rPr lang="zh-CN" altLang="en-US" sz="1600" b="1">
                <a:latin typeface="宋体" pitchFamily="2" charset="-122"/>
                <a:sym typeface="宋体" pitchFamily="2" charset="-122"/>
              </a:rPr>
              <a:t>其成立的条件是：①纯收益按等比级数递减；②纯收益逐年递增比率为</a:t>
            </a:r>
            <a:r>
              <a:rPr lang="en-US" altLang="zh-CN" sz="1600" b="1">
                <a:latin typeface="宋体" pitchFamily="2" charset="-122"/>
                <a:sym typeface="宋体" pitchFamily="2" charset="-122"/>
              </a:rPr>
              <a:t>s</a:t>
            </a:r>
            <a:r>
              <a:rPr lang="zh-CN" altLang="en-US" sz="1600" b="1">
                <a:latin typeface="宋体" pitchFamily="2" charset="-122"/>
                <a:sym typeface="宋体" pitchFamily="2" charset="-122"/>
              </a:rPr>
              <a:t>；③收益年期无限；④</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大于零；⑤</a:t>
            </a:r>
            <a:r>
              <a:rPr lang="en-US" altLang="zh-CN" sz="1600" b="1">
                <a:latin typeface="宋体" pitchFamily="2" charset="-122"/>
                <a:sym typeface="宋体" pitchFamily="2" charset="-122"/>
              </a:rPr>
              <a:t>r&gt;s&gt;0</a:t>
            </a:r>
            <a:r>
              <a:rPr lang="zh-CN" altLang="en-US" sz="1600" b="1">
                <a:latin typeface="宋体" pitchFamily="2" charset="-122"/>
                <a:sym typeface="宋体" pitchFamily="2" charset="-122"/>
              </a:rPr>
              <a:t>。</a:t>
            </a:r>
          </a:p>
          <a:p>
            <a:pPr indent="533400"/>
            <a:r>
              <a:rPr lang="en-US" altLang="zh-CN" sz="1600" b="1">
                <a:latin typeface="宋体" pitchFamily="2" charset="-122"/>
                <a:sym typeface="宋体" pitchFamily="2" charset="-122"/>
              </a:rPr>
              <a:t>4) </a:t>
            </a:r>
            <a:r>
              <a:rPr lang="zh-CN" altLang="en-US" sz="1600" b="1">
                <a:latin typeface="宋体" pitchFamily="2" charset="-122"/>
                <a:sym typeface="宋体" pitchFamily="2" charset="-122"/>
              </a:rPr>
              <a:t>在纯收益按等比级数递减，收益年期有限的条件下，计算公式为：</a:t>
            </a:r>
            <a:endParaRPr lang="zh-CN" altLang="en-US" sz="1600">
              <a:latin typeface="宋体" pitchFamily="2" charset="-122"/>
            </a:endParaRPr>
          </a:p>
        </p:txBody>
      </p:sp>
      <p:pic>
        <p:nvPicPr>
          <p:cNvPr id="45063" name="Picture 7"/>
          <p:cNvPicPr>
            <a:picLocks noChangeArrowheads="1"/>
          </p:cNvPicPr>
          <p:nvPr/>
        </p:nvPicPr>
        <p:blipFill>
          <a:blip r:embed="rId4" cstate="print"/>
          <a:srcRect/>
          <a:stretch>
            <a:fillRect/>
          </a:stretch>
        </p:blipFill>
        <p:spPr bwMode="auto">
          <a:xfrm>
            <a:off x="2771775" y="4149725"/>
            <a:ext cx="1749425" cy="576263"/>
          </a:xfrm>
          <a:prstGeom prst="rect">
            <a:avLst/>
          </a:prstGeom>
          <a:noFill/>
          <a:ln w="9525">
            <a:noFill/>
            <a:miter lim="800000"/>
            <a:headEnd/>
            <a:tailEnd/>
          </a:ln>
        </p:spPr>
      </p:pic>
      <p:sp>
        <p:nvSpPr>
          <p:cNvPr id="45064" name="Text Box 8"/>
          <p:cNvSpPr txBox="1">
            <a:spLocks noChangeArrowheads="1"/>
          </p:cNvSpPr>
          <p:nvPr/>
        </p:nvSpPr>
        <p:spPr bwMode="auto">
          <a:xfrm>
            <a:off x="1116013" y="4870450"/>
            <a:ext cx="6840537" cy="577850"/>
          </a:xfrm>
          <a:prstGeom prst="rect">
            <a:avLst/>
          </a:prstGeom>
          <a:noFill/>
          <a:ln w="9525">
            <a:noFill/>
            <a:miter lim="800000"/>
            <a:headEnd/>
            <a:tailEnd/>
          </a:ln>
        </p:spPr>
        <p:txBody>
          <a:bodyPr>
            <a:spAutoFit/>
          </a:bodyPr>
          <a:lstStyle/>
          <a:p>
            <a:pPr indent="466725"/>
            <a:r>
              <a:rPr lang="zh-CN" sz="1600" b="1">
                <a:latin typeface="宋体" pitchFamily="2" charset="-122"/>
                <a:sym typeface="宋体" pitchFamily="2" charset="-122"/>
              </a:rPr>
              <a:t>其成立的条件是：①纯收益按等比级数递减；②纯收益逐年递增比率为s；③收益年期无限；④r大于零；⑤0&lt;s≤1。</a:t>
            </a:r>
            <a:endParaRPr lang="zh-CN" sz="1600">
              <a:latin typeface="宋体" pitchFamily="2" charset="-122"/>
            </a:endParaRPr>
          </a:p>
        </p:txBody>
      </p:sp>
      <p:pic>
        <p:nvPicPr>
          <p:cNvPr id="45065" name="Picture 9"/>
          <p:cNvPicPr>
            <a:picLocks noChangeArrowheads="1"/>
          </p:cNvPicPr>
          <p:nvPr/>
        </p:nvPicPr>
        <p:blipFill>
          <a:blip r:embed="rId5" cstate="print"/>
          <a:srcRect/>
          <a:stretch>
            <a:fillRect/>
          </a:stretch>
        </p:blipFill>
        <p:spPr bwMode="auto">
          <a:xfrm>
            <a:off x="2032000" y="5291138"/>
            <a:ext cx="19050" cy="19050"/>
          </a:xfrm>
          <a:prstGeom prst="rect">
            <a:avLst/>
          </a:prstGeom>
          <a:noFill/>
          <a:ln w="9525">
            <a:noFill/>
            <a:miter lim="800000"/>
            <a:headEnd/>
            <a:tailEnd/>
          </a:ln>
        </p:spPr>
      </p:pic>
      <p:sp>
        <p:nvSpPr>
          <p:cNvPr id="45066" name="Text Box 10"/>
          <p:cNvSpPr txBox="1">
            <a:spLocks noChangeArrowheads="1"/>
          </p:cNvSpPr>
          <p:nvPr/>
        </p:nvSpPr>
        <p:spPr bwMode="auto">
          <a:xfrm>
            <a:off x="5653088" y="1628775"/>
            <a:ext cx="242374" cy="338554"/>
          </a:xfrm>
          <a:prstGeom prst="rect">
            <a:avLst/>
          </a:prstGeom>
          <a:noFill/>
          <a:ln w="9525">
            <a:noFill/>
            <a:miter lim="800000"/>
            <a:headEnd/>
            <a:tailEnd/>
          </a:ln>
        </p:spPr>
        <p:txBody>
          <a:bodyPr wrap="none">
            <a:spAutoFit/>
          </a:bodyPr>
          <a:lstStyle/>
          <a:p>
            <a:r>
              <a:rPr lang="en-US" altLang="zh-CN" sz="1600" b="1" dirty="0" smtClean="0">
                <a:sym typeface="宋体" pitchFamily="2" charset="-122"/>
              </a:rPr>
              <a:t> </a:t>
            </a:r>
            <a:endParaRPr lang="zh-CN" altLang="en-US" sz="1600" dirty="0"/>
          </a:p>
        </p:txBody>
      </p:sp>
      <p:sp>
        <p:nvSpPr>
          <p:cNvPr id="45067" name="Text Box 11"/>
          <p:cNvSpPr txBox="1">
            <a:spLocks noChangeArrowheads="1"/>
          </p:cNvSpPr>
          <p:nvPr/>
        </p:nvSpPr>
        <p:spPr bwMode="auto">
          <a:xfrm>
            <a:off x="5653088" y="2925763"/>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45068" name="Text Box 12"/>
          <p:cNvSpPr txBox="1">
            <a:spLocks noChangeArrowheads="1"/>
          </p:cNvSpPr>
          <p:nvPr/>
        </p:nvSpPr>
        <p:spPr bwMode="auto">
          <a:xfrm>
            <a:off x="5664200" y="4294188"/>
            <a:ext cx="242374" cy="338554"/>
          </a:xfrm>
          <a:prstGeom prst="rect">
            <a:avLst/>
          </a:prstGeom>
          <a:noFill/>
          <a:ln w="9525">
            <a:noFill/>
            <a:miter lim="800000"/>
            <a:headEnd/>
            <a:tailEnd/>
          </a:ln>
        </p:spPr>
        <p:txBody>
          <a:bodyPr wrap="none">
            <a:spAutoFit/>
          </a:bodyPr>
          <a:lstStyle/>
          <a:p>
            <a:r>
              <a:rPr lang="en-US" altLang="zh-CN" sz="1600" b="1" dirty="0" smtClean="0">
                <a:sym typeface="宋体" pitchFamily="2" charset="-122"/>
              </a:rPr>
              <a:t> </a:t>
            </a:r>
            <a:endParaRPr lang="zh-CN" altLang="en-US" sz="16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971550" y="1125538"/>
            <a:ext cx="6985000" cy="334962"/>
          </a:xfrm>
          <a:prstGeom prst="rect">
            <a:avLst/>
          </a:prstGeom>
          <a:noFill/>
          <a:ln w="9525">
            <a:noFill/>
            <a:miter lim="800000"/>
            <a:headEnd/>
            <a:tailEnd/>
          </a:ln>
        </p:spPr>
        <p:txBody>
          <a:bodyPr>
            <a:spAutoFit/>
          </a:bodyPr>
          <a:lstStyle/>
          <a:p>
            <a:pPr indent="266700"/>
            <a:r>
              <a:rPr lang="zh-CN" altLang="en-US" sz="1600" b="1">
                <a:latin typeface="宋体" pitchFamily="2" charset="-122"/>
                <a:sym typeface="宋体" pitchFamily="2" charset="-122"/>
              </a:rPr>
              <a:t>（</a:t>
            </a:r>
            <a:r>
              <a:rPr lang="en-US" altLang="zh-CN" sz="1600" b="1">
                <a:latin typeface="宋体" pitchFamily="2" charset="-122"/>
                <a:sym typeface="宋体" pitchFamily="2" charset="-122"/>
              </a:rPr>
              <a:t>5</a:t>
            </a:r>
            <a:r>
              <a:rPr lang="zh-CN" altLang="en-US" sz="1600" b="1">
                <a:latin typeface="宋体" pitchFamily="2" charset="-122"/>
                <a:sym typeface="宋体" pitchFamily="2" charset="-122"/>
              </a:rPr>
              <a:t>）已知未来若干年后资产价格的条件下，计算公式为</a:t>
            </a:r>
            <a:endParaRPr lang="zh-CN" altLang="en-US" sz="1600">
              <a:latin typeface="宋体" pitchFamily="2" charset="-122"/>
            </a:endParaRPr>
          </a:p>
        </p:txBody>
      </p:sp>
      <p:pic>
        <p:nvPicPr>
          <p:cNvPr id="46083" name="Picture 3"/>
          <p:cNvPicPr>
            <a:picLocks noChangeArrowheads="1"/>
          </p:cNvPicPr>
          <p:nvPr/>
        </p:nvPicPr>
        <p:blipFill>
          <a:blip r:embed="rId2" cstate="print"/>
          <a:srcRect/>
          <a:stretch>
            <a:fillRect/>
          </a:stretch>
        </p:blipFill>
        <p:spPr bwMode="auto">
          <a:xfrm>
            <a:off x="2032000" y="2960688"/>
            <a:ext cx="19050" cy="19050"/>
          </a:xfrm>
          <a:prstGeom prst="rect">
            <a:avLst/>
          </a:prstGeom>
          <a:noFill/>
          <a:ln w="9525">
            <a:noFill/>
            <a:miter lim="800000"/>
            <a:headEnd/>
            <a:tailEnd/>
          </a:ln>
        </p:spPr>
      </p:pic>
      <p:pic>
        <p:nvPicPr>
          <p:cNvPr id="46084" name="Picture 4"/>
          <p:cNvPicPr>
            <a:picLocks noChangeArrowheads="1"/>
          </p:cNvPicPr>
          <p:nvPr/>
        </p:nvPicPr>
        <p:blipFill>
          <a:blip r:embed="rId3" cstate="print"/>
          <a:srcRect/>
          <a:stretch>
            <a:fillRect/>
          </a:stretch>
        </p:blipFill>
        <p:spPr bwMode="auto">
          <a:xfrm>
            <a:off x="2339975" y="1628775"/>
            <a:ext cx="2305050" cy="720725"/>
          </a:xfrm>
          <a:prstGeom prst="rect">
            <a:avLst/>
          </a:prstGeom>
          <a:noFill/>
          <a:ln w="9525">
            <a:noFill/>
            <a:miter lim="800000"/>
            <a:headEnd/>
            <a:tailEnd/>
          </a:ln>
        </p:spPr>
      </p:pic>
      <p:sp>
        <p:nvSpPr>
          <p:cNvPr id="46085" name="Text Box 5"/>
          <p:cNvSpPr txBox="1">
            <a:spLocks noChangeArrowheads="1"/>
          </p:cNvSpPr>
          <p:nvPr/>
        </p:nvSpPr>
        <p:spPr bwMode="auto">
          <a:xfrm>
            <a:off x="1404938" y="2349500"/>
            <a:ext cx="6335712" cy="619125"/>
          </a:xfrm>
          <a:prstGeom prst="rect">
            <a:avLst/>
          </a:prstGeom>
          <a:noFill/>
          <a:ln w="9525">
            <a:noFill/>
            <a:miter lim="800000"/>
            <a:headEnd/>
            <a:tailEnd/>
          </a:ln>
        </p:spPr>
        <p:txBody>
          <a:bodyPr>
            <a:spAutoFit/>
          </a:bodyPr>
          <a:lstStyle/>
          <a:p>
            <a:pPr indent="666750"/>
            <a:r>
              <a:rPr lang="zh-CN" altLang="en-US" sz="1600" b="1">
                <a:latin typeface="宋体" pitchFamily="2" charset="-122"/>
                <a:sym typeface="宋体" pitchFamily="2" charset="-122"/>
              </a:rPr>
              <a:t>其成立的条件是：①纯收益在第</a:t>
            </a:r>
            <a:r>
              <a:rPr lang="en-US" altLang="zh-CN" sz="1600" b="1">
                <a:latin typeface="宋体" pitchFamily="2" charset="-122"/>
                <a:sym typeface="宋体" pitchFamily="2" charset="-122"/>
              </a:rPr>
              <a:t>n</a:t>
            </a:r>
            <a:r>
              <a:rPr lang="zh-CN" altLang="en-US" sz="1600" b="1">
                <a:latin typeface="宋体" pitchFamily="2" charset="-122"/>
                <a:sym typeface="宋体" pitchFamily="2" charset="-122"/>
              </a:rPr>
              <a:t>年（含第</a:t>
            </a:r>
            <a:r>
              <a:rPr lang="en-US" altLang="zh-CN" sz="1600" b="1">
                <a:latin typeface="宋体" pitchFamily="2" charset="-122"/>
                <a:sym typeface="宋体" pitchFamily="2" charset="-122"/>
              </a:rPr>
              <a:t>n</a:t>
            </a:r>
            <a:r>
              <a:rPr lang="zh-CN" altLang="en-US" sz="1600" b="1">
                <a:latin typeface="宋体" pitchFamily="2" charset="-122"/>
                <a:sym typeface="宋体" pitchFamily="2" charset="-122"/>
              </a:rPr>
              <a:t>年）前保持不变；②预知第</a:t>
            </a:r>
            <a:r>
              <a:rPr lang="en-US" altLang="zh-CN" sz="1600" b="1">
                <a:latin typeface="宋体" pitchFamily="2" charset="-122"/>
                <a:sym typeface="宋体" pitchFamily="2" charset="-122"/>
              </a:rPr>
              <a:t>n</a:t>
            </a:r>
            <a:r>
              <a:rPr lang="zh-CN" altLang="en-US" sz="1600" b="1">
                <a:latin typeface="宋体" pitchFamily="2" charset="-122"/>
                <a:sym typeface="宋体" pitchFamily="2" charset="-122"/>
              </a:rPr>
              <a:t>年的价格为</a:t>
            </a:r>
            <a:r>
              <a:rPr lang="en-US" altLang="zh-CN" sz="1600" b="1">
                <a:latin typeface="宋体" pitchFamily="2" charset="-122"/>
                <a:sym typeface="宋体" pitchFamily="2" charset="-122"/>
              </a:rPr>
              <a:t>P</a:t>
            </a:r>
            <a:r>
              <a:rPr lang="en-US" altLang="zh-CN" sz="1600" b="1" baseline="-25000">
                <a:latin typeface="宋体" pitchFamily="2" charset="-122"/>
                <a:sym typeface="宋体" pitchFamily="2" charset="-122"/>
              </a:rPr>
              <a:t>n</a:t>
            </a:r>
            <a:r>
              <a:rPr lang="zh-CN" altLang="en-US" sz="1600" b="1">
                <a:latin typeface="宋体" pitchFamily="2" charset="-122"/>
                <a:sym typeface="宋体" pitchFamily="2" charset="-122"/>
              </a:rPr>
              <a:t>；③</a:t>
            </a:r>
            <a:r>
              <a:rPr lang="en-US" altLang="zh-CN" sz="1600" b="1">
                <a:latin typeface="宋体" pitchFamily="2" charset="-122"/>
                <a:sym typeface="宋体" pitchFamily="2" charset="-122"/>
              </a:rPr>
              <a:t>r</a:t>
            </a:r>
            <a:r>
              <a:rPr lang="zh-CN" altLang="en-US" sz="1600" b="1">
                <a:latin typeface="宋体" pitchFamily="2" charset="-122"/>
                <a:sym typeface="宋体" pitchFamily="2" charset="-122"/>
              </a:rPr>
              <a:t>大于零。</a:t>
            </a:r>
            <a:endParaRPr lang="zh-CN" altLang="en-US" sz="1600">
              <a:latin typeface="宋体" pitchFamily="2" charset="-122"/>
            </a:endParaRPr>
          </a:p>
        </p:txBody>
      </p:sp>
      <p:sp>
        <p:nvSpPr>
          <p:cNvPr id="46086" name="Text Box 6"/>
          <p:cNvSpPr txBox="1">
            <a:spLocks noChangeArrowheads="1"/>
          </p:cNvSpPr>
          <p:nvPr/>
        </p:nvSpPr>
        <p:spPr bwMode="auto">
          <a:xfrm>
            <a:off x="5580063" y="1773238"/>
            <a:ext cx="288862" cy="338554"/>
          </a:xfrm>
          <a:prstGeom prst="rect">
            <a:avLst/>
          </a:prstGeom>
          <a:noFill/>
          <a:ln w="9525">
            <a:noFill/>
            <a:miter lim="800000"/>
            <a:headEnd/>
            <a:tailEnd/>
          </a:ln>
        </p:spPr>
        <p:txBody>
          <a:bodyPr wrap="none">
            <a:spAutoFit/>
          </a:bodyPr>
          <a:lstStyle/>
          <a:p>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251520" y="764704"/>
            <a:ext cx="8568952" cy="5170646"/>
          </a:xfrm>
          <a:prstGeom prst="rect">
            <a:avLst/>
          </a:prstGeom>
          <a:noFill/>
          <a:ln w="9525">
            <a:noFill/>
            <a:miter lim="800000"/>
            <a:headEnd/>
            <a:tailEnd/>
          </a:ln>
        </p:spPr>
        <p:txBody>
          <a:bodyPr wrap="square">
            <a:spAutoFit/>
          </a:bodyPr>
          <a:lstStyle/>
          <a:p>
            <a:pPr indent="269875"/>
            <a:r>
              <a:rPr lang="en-US" altLang="zh-CN" sz="2400" b="1" dirty="0" smtClean="0">
                <a:latin typeface="+mn-ea"/>
                <a:ea typeface="+mn-ea"/>
                <a:sym typeface="黑体" pitchFamily="2" charset="-122"/>
              </a:rPr>
              <a:t>2.3.3</a:t>
            </a:r>
            <a:r>
              <a:rPr lang="zh-CN" altLang="en-US" sz="2400" b="1" dirty="0" smtClean="0">
                <a:latin typeface="+mn-ea"/>
                <a:ea typeface="+mn-ea"/>
                <a:sym typeface="黑体" pitchFamily="2" charset="-122"/>
              </a:rPr>
              <a:t>现行市价法</a:t>
            </a:r>
            <a:endParaRPr lang="zh-CN" altLang="en-US" sz="2400" b="1" dirty="0" smtClean="0">
              <a:latin typeface="+mn-ea"/>
              <a:ea typeface="+mn-ea"/>
              <a:sym typeface="宋体" pitchFamily="2" charset="-122"/>
            </a:endParaRPr>
          </a:p>
          <a:p>
            <a:pPr indent="269875"/>
            <a:r>
              <a:rPr lang="en-US" altLang="zh-CN" sz="1800" b="1" dirty="0" smtClean="0">
                <a:latin typeface="+mn-ea"/>
                <a:ea typeface="+mn-ea"/>
                <a:sym typeface="宋体" pitchFamily="2" charset="-122"/>
              </a:rPr>
              <a:t>1.</a:t>
            </a:r>
            <a:r>
              <a:rPr lang="zh-CN" altLang="en-US" sz="1800" b="1" dirty="0" smtClean="0">
                <a:latin typeface="+mn-ea"/>
                <a:ea typeface="+mn-ea"/>
                <a:sym typeface="宋体" pitchFamily="2" charset="-122"/>
              </a:rPr>
              <a:t>现行市价法的基本含义</a:t>
            </a:r>
          </a:p>
          <a:p>
            <a:pPr indent="269875"/>
            <a:r>
              <a:rPr lang="zh-CN" altLang="en-US" sz="1800" b="1" dirty="0" smtClean="0">
                <a:latin typeface="+mn-ea"/>
                <a:ea typeface="+mn-ea"/>
                <a:sym typeface="宋体" pitchFamily="2" charset="-122"/>
              </a:rPr>
              <a:t>任何一个正常的投资者在购置某项资产时，所愿意支付的价格不会高于市场上具有相同用途的替代品的现行市价。 </a:t>
            </a:r>
          </a:p>
          <a:p>
            <a:pPr indent="269875"/>
            <a:r>
              <a:rPr lang="en-US" altLang="zh-CN" sz="1800" b="1" dirty="0" smtClean="0">
                <a:latin typeface="+mn-ea"/>
                <a:ea typeface="+mn-ea"/>
                <a:sym typeface="宋体" pitchFamily="2" charset="-122"/>
              </a:rPr>
              <a:t>2. </a:t>
            </a:r>
            <a:r>
              <a:rPr lang="zh-CN" altLang="en-US" sz="1800" b="1" dirty="0" smtClean="0">
                <a:latin typeface="+mn-ea"/>
                <a:ea typeface="+mn-ea"/>
                <a:sym typeface="宋体" pitchFamily="2" charset="-122"/>
              </a:rPr>
              <a:t>现行市价法的基本前提</a:t>
            </a:r>
          </a:p>
          <a:p>
            <a:pPr indent="269875"/>
            <a:r>
              <a:rPr lang="zh-CN" altLang="en-US" sz="1800" b="1" dirty="0" smtClean="0">
                <a:latin typeface="+mn-ea"/>
                <a:ea typeface="+mn-ea"/>
                <a:sym typeface="宋体" pitchFamily="2" charset="-122"/>
              </a:rPr>
              <a:t>①要有一个活跃的公开市场；</a:t>
            </a:r>
            <a:endParaRPr lang="en-US" altLang="zh-CN" sz="1800" b="1" dirty="0" smtClean="0">
              <a:latin typeface="+mn-ea"/>
              <a:ea typeface="+mn-ea"/>
              <a:sym typeface="宋体" pitchFamily="2" charset="-122"/>
            </a:endParaRPr>
          </a:p>
          <a:p>
            <a:pPr indent="269875"/>
            <a:r>
              <a:rPr lang="zh-CN" altLang="en-US" sz="1800" b="1" dirty="0" smtClean="0">
                <a:latin typeface="+mn-ea"/>
                <a:ea typeface="+mn-ea"/>
                <a:sym typeface="宋体" pitchFamily="2" charset="-122"/>
              </a:rPr>
              <a:t>②公开市场上要有可与之比较的资产及其交易活动。</a:t>
            </a:r>
          </a:p>
          <a:p>
            <a:pPr indent="263525"/>
            <a:endParaRPr lang="en-US" altLang="zh-CN" sz="1800" b="1" dirty="0" smtClean="0">
              <a:latin typeface="+mn-ea"/>
              <a:ea typeface="+mn-ea"/>
              <a:sym typeface="宋体" pitchFamily="2" charset="-122"/>
            </a:endParaRPr>
          </a:p>
          <a:p>
            <a:pPr indent="263525"/>
            <a:r>
              <a:rPr lang="en-US" altLang="zh-CN" sz="1800" b="1" dirty="0" smtClean="0">
                <a:latin typeface="+mn-ea"/>
                <a:ea typeface="+mn-ea"/>
                <a:sym typeface="宋体" pitchFamily="2" charset="-122"/>
              </a:rPr>
              <a:t>3</a:t>
            </a:r>
            <a:r>
              <a:rPr lang="en-US" altLang="zh-CN" sz="1800" b="1" dirty="0">
                <a:latin typeface="+mn-ea"/>
                <a:ea typeface="+mn-ea"/>
                <a:sym typeface="宋体" pitchFamily="2" charset="-122"/>
              </a:rPr>
              <a:t>. </a:t>
            </a:r>
            <a:r>
              <a:rPr lang="zh-CN" altLang="en-US" sz="1800" b="1" dirty="0">
                <a:latin typeface="+mn-ea"/>
                <a:ea typeface="+mn-ea"/>
                <a:sym typeface="宋体" pitchFamily="2" charset="-122"/>
              </a:rPr>
              <a:t>现行市价法的基本程序和有关因素</a:t>
            </a:r>
          </a:p>
          <a:p>
            <a:pPr indent="263525"/>
            <a:r>
              <a:rPr lang="zh-CN" altLang="en-US" sz="1800" b="1" dirty="0" smtClean="0">
                <a:latin typeface="+mn-ea"/>
                <a:ea typeface="+mn-ea"/>
                <a:sym typeface="宋体" pitchFamily="2" charset="-122"/>
              </a:rPr>
              <a:t>（</a:t>
            </a:r>
            <a:r>
              <a:rPr lang="en-US" altLang="zh-CN" sz="1800" b="1" dirty="0">
                <a:latin typeface="+mn-ea"/>
                <a:ea typeface="+mn-ea"/>
                <a:sym typeface="Times New Roman" pitchFamily="18" charset="0"/>
              </a:rPr>
              <a:t>1</a:t>
            </a:r>
            <a:r>
              <a:rPr lang="zh-CN" altLang="en-US" sz="1800" b="1" dirty="0">
                <a:latin typeface="+mn-ea"/>
                <a:ea typeface="+mn-ea"/>
                <a:sym typeface="宋体" pitchFamily="2" charset="-122"/>
              </a:rPr>
              <a:t>）选择参照物。 </a:t>
            </a:r>
          </a:p>
          <a:p>
            <a:pPr indent="2635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2</a:t>
            </a:r>
            <a:r>
              <a:rPr lang="zh-CN" altLang="en-US" sz="1800" b="1" dirty="0">
                <a:latin typeface="+mn-ea"/>
                <a:ea typeface="+mn-ea"/>
                <a:sym typeface="宋体" pitchFamily="2" charset="-122"/>
              </a:rPr>
              <a:t>）在评估对象和参照物之间选择比较因素。 </a:t>
            </a:r>
          </a:p>
          <a:p>
            <a:pPr indent="2635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3</a:t>
            </a:r>
            <a:r>
              <a:rPr lang="zh-CN" altLang="en-US" sz="1800" b="1" dirty="0">
                <a:latin typeface="+mn-ea"/>
                <a:ea typeface="+mn-ea"/>
                <a:sym typeface="宋体" pitchFamily="2" charset="-122"/>
              </a:rPr>
              <a:t>）指标对比、量化差异。 </a:t>
            </a:r>
          </a:p>
          <a:p>
            <a:pPr indent="2635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4</a:t>
            </a:r>
            <a:r>
              <a:rPr lang="zh-CN" altLang="en-US" sz="1800" b="1" dirty="0">
                <a:latin typeface="+mn-ea"/>
                <a:ea typeface="+mn-ea"/>
                <a:sym typeface="宋体" pitchFamily="2" charset="-122"/>
              </a:rPr>
              <a:t>）在各参照物成交价格的基础上，调整已经量化的对比指标差异。 </a:t>
            </a:r>
          </a:p>
          <a:p>
            <a:pPr indent="2635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5</a:t>
            </a:r>
            <a:r>
              <a:rPr lang="zh-CN" altLang="en-US" sz="1800" b="1" dirty="0">
                <a:latin typeface="+mn-ea"/>
                <a:ea typeface="+mn-ea"/>
                <a:sym typeface="Times New Roman" pitchFamily="18" charset="0"/>
              </a:rPr>
              <a:t>）综合分析确定评估结果。 </a:t>
            </a:r>
          </a:p>
          <a:p>
            <a:pPr indent="263525"/>
            <a:r>
              <a:rPr lang="en-US" altLang="zh-CN" sz="1800" b="1" dirty="0">
                <a:latin typeface="+mn-ea"/>
                <a:ea typeface="+mn-ea"/>
                <a:sym typeface="Times New Roman" pitchFamily="18" charset="0"/>
              </a:rPr>
              <a:t>4.</a:t>
            </a:r>
            <a:r>
              <a:rPr lang="zh-CN" altLang="en-US" sz="1800" b="1" dirty="0">
                <a:latin typeface="+mn-ea"/>
                <a:ea typeface="+mn-ea"/>
                <a:sym typeface="Times New Roman" pitchFamily="18" charset="0"/>
              </a:rPr>
              <a:t>现行市价法的具体评估方法</a:t>
            </a:r>
          </a:p>
          <a:p>
            <a:pPr indent="263525"/>
            <a:r>
              <a:rPr lang="zh-CN" altLang="en-US" sz="1800" b="1" dirty="0">
                <a:latin typeface="+mn-ea"/>
                <a:ea typeface="+mn-ea"/>
                <a:sym typeface="宋体" pitchFamily="2" charset="-122"/>
              </a:rPr>
              <a:t>（</a:t>
            </a:r>
            <a:r>
              <a:rPr lang="en-US" altLang="zh-CN" sz="1800" b="1" dirty="0">
                <a:latin typeface="+mn-ea"/>
                <a:ea typeface="+mn-ea"/>
                <a:sym typeface="Times New Roman" pitchFamily="18" charset="0"/>
              </a:rPr>
              <a:t>1</a:t>
            </a:r>
            <a:r>
              <a:rPr lang="zh-CN" altLang="en-US" sz="1800" b="1" dirty="0">
                <a:latin typeface="+mn-ea"/>
                <a:ea typeface="+mn-ea"/>
                <a:sym typeface="宋体" pitchFamily="2" charset="-122"/>
              </a:rPr>
              <a:t>）直接比较法</a:t>
            </a:r>
          </a:p>
          <a:p>
            <a:pPr indent="263525"/>
            <a:r>
              <a:rPr lang="zh-CN" altLang="en-US" sz="1800" b="1" dirty="0" smtClean="0">
                <a:latin typeface="+mn-ea"/>
                <a:ea typeface="+mn-ea"/>
                <a:sym typeface="宋体" pitchFamily="2" charset="-122"/>
              </a:rPr>
              <a:t>计算</a:t>
            </a:r>
            <a:r>
              <a:rPr lang="zh-CN" altLang="en-US" sz="1800" b="1" dirty="0">
                <a:latin typeface="+mn-ea"/>
                <a:ea typeface="+mn-ea"/>
                <a:sym typeface="宋体" pitchFamily="2" charset="-122"/>
              </a:rPr>
              <a:t>公式为：</a:t>
            </a:r>
            <a:endParaRPr lang="zh-CN" altLang="en-US" sz="1800" b="1" dirty="0">
              <a:latin typeface="+mn-ea"/>
              <a:ea typeface="+mn-ea"/>
              <a:sym typeface="楷体_GB2312" pitchFamily="49" charset="-122"/>
            </a:endParaRPr>
          </a:p>
          <a:p>
            <a:pPr indent="263525"/>
            <a:r>
              <a:rPr lang="zh-CN" altLang="en-US" sz="1800" b="1" dirty="0">
                <a:latin typeface="+mn-ea"/>
                <a:ea typeface="+mn-ea"/>
                <a:sym typeface="楷体_GB2312" pitchFamily="49" charset="-122"/>
              </a:rPr>
              <a:t>评估对象价值＝参照物成交价格</a:t>
            </a:r>
            <a:r>
              <a:rPr lang="en-US" altLang="zh-CN" sz="1800" b="1" dirty="0">
                <a:latin typeface="+mn-ea"/>
                <a:ea typeface="+mn-ea"/>
                <a:sym typeface="楷体_GB2312" pitchFamily="49" charset="-122"/>
              </a:rPr>
              <a:t>×</a:t>
            </a:r>
            <a:r>
              <a:rPr lang="zh-CN" altLang="en-US" sz="1800" b="1" dirty="0">
                <a:latin typeface="+mn-ea"/>
                <a:ea typeface="+mn-ea"/>
                <a:sym typeface="楷体_GB2312" pitchFamily="49" charset="-122"/>
              </a:rPr>
              <a:t>评估对象</a:t>
            </a:r>
            <a:r>
              <a:rPr lang="zh-CN" altLang="en-US" sz="1800" b="1" dirty="0" smtClean="0">
                <a:latin typeface="+mn-ea"/>
                <a:ea typeface="+mn-ea"/>
                <a:sym typeface="楷体_GB2312" pitchFamily="49" charset="-122"/>
              </a:rPr>
              <a:t>特征</a:t>
            </a:r>
            <a:r>
              <a:rPr lang="zh-CN" altLang="zh-CN" sz="1800" b="1" dirty="0" smtClean="0">
                <a:latin typeface="+mn-ea"/>
                <a:ea typeface="+mn-ea"/>
              </a:rPr>
              <a:t>÷</a:t>
            </a:r>
            <a:r>
              <a:rPr lang="zh-CN" altLang="zh-CN" sz="1800" b="1" dirty="0">
                <a:latin typeface="+mn-ea"/>
                <a:ea typeface="+mn-ea"/>
              </a:rPr>
              <a:t>参照物特征</a:t>
            </a:r>
            <a:endParaRPr lang="zh-CN" altLang="en-US" sz="1800" b="1" dirty="0">
              <a:latin typeface="+mn-ea"/>
              <a:ea typeface="+mn-ea"/>
            </a:endParaRPr>
          </a:p>
        </p:txBody>
      </p:sp>
      <p:pic>
        <p:nvPicPr>
          <p:cNvPr id="47107" name="Picture 3"/>
          <p:cNvPicPr>
            <a:picLocks noChangeArrowheads="1"/>
          </p:cNvPicPr>
          <p:nvPr/>
        </p:nvPicPr>
        <p:blipFill>
          <a:blip r:embed="rId2" cstate="print"/>
          <a:srcRect/>
          <a:stretch>
            <a:fillRect/>
          </a:stretch>
        </p:blipFill>
        <p:spPr bwMode="auto">
          <a:xfrm>
            <a:off x="2032000" y="4114800"/>
            <a:ext cx="19050" cy="19050"/>
          </a:xfrm>
          <a:prstGeom prst="rect">
            <a:avLst/>
          </a:prstGeom>
          <a:noFill/>
          <a:ln w="9525">
            <a:noFill/>
            <a:miter lim="800000"/>
            <a:headEnd/>
            <a:tailEnd/>
          </a:ln>
        </p:spPr>
      </p:pic>
      <p:sp>
        <p:nvSpPr>
          <p:cNvPr id="47109" name="Text Box 5"/>
          <p:cNvSpPr txBox="1">
            <a:spLocks noChangeArrowheads="1"/>
          </p:cNvSpPr>
          <p:nvPr/>
        </p:nvSpPr>
        <p:spPr bwMode="auto">
          <a:xfrm>
            <a:off x="5508625" y="4294188"/>
            <a:ext cx="2376488" cy="338554"/>
          </a:xfrm>
          <a:prstGeom prst="rect">
            <a:avLst/>
          </a:prstGeom>
          <a:noFill/>
          <a:ln w="9525">
            <a:noFill/>
            <a:miter lim="800000"/>
            <a:headEnd/>
            <a:tailEnd/>
          </a:ln>
        </p:spPr>
        <p:txBody>
          <a:bodyPr>
            <a:spAutoFit/>
          </a:bodyPr>
          <a:lstStyle/>
          <a:p>
            <a:r>
              <a:rPr lang="en-US" altLang="zh-CN" sz="1600" b="1" dirty="0" smtClean="0">
                <a:latin typeface="宋体" pitchFamily="2" charset="-122"/>
                <a:sym typeface="楷体_GB2312" pitchFamily="49" charset="-122"/>
              </a:rPr>
              <a:t> </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539552" y="2420888"/>
            <a:ext cx="8352928" cy="2062103"/>
          </a:xfrm>
          <a:prstGeom prst="rect">
            <a:avLst/>
          </a:prstGeom>
          <a:noFill/>
          <a:ln w="9525">
            <a:noFill/>
            <a:miter lim="800000"/>
            <a:headEnd/>
            <a:tailEnd/>
          </a:ln>
        </p:spPr>
        <p:txBody>
          <a:bodyPr wrap="square">
            <a:spAutoFit/>
          </a:bodyPr>
          <a:lstStyle/>
          <a:p>
            <a:pPr indent="263525"/>
            <a:r>
              <a:rPr lang="zh-CN" sz="1600" b="1" dirty="0">
                <a:latin typeface="宋体" pitchFamily="2" charset="-122"/>
                <a:sym typeface="宋体" pitchFamily="2" charset="-122"/>
              </a:rPr>
              <a:t>3)功能价值类比法。功能价值类比法是以参照物的成交价格为基础，考虑参照物与评估对象之间的功能差异进行调整来估算评估对象价值的方法。</a:t>
            </a:r>
          </a:p>
          <a:p>
            <a:pPr indent="263525"/>
            <a:endParaRPr lang="en-US" altLang="zh-CN" sz="1600" b="1" dirty="0" smtClean="0">
              <a:latin typeface="宋体" pitchFamily="2" charset="-122"/>
              <a:sym typeface="宋体" pitchFamily="2" charset="-122"/>
            </a:endParaRPr>
          </a:p>
          <a:p>
            <a:pPr indent="263525"/>
            <a:r>
              <a:rPr lang="zh-CN" sz="1600" b="1" dirty="0" smtClean="0">
                <a:latin typeface="宋体" pitchFamily="2" charset="-122"/>
                <a:sym typeface="宋体" pitchFamily="2" charset="-122"/>
              </a:rPr>
              <a:t>4</a:t>
            </a:r>
            <a:r>
              <a:rPr lang="zh-CN" sz="1600" b="1" dirty="0">
                <a:latin typeface="宋体" pitchFamily="2" charset="-122"/>
                <a:sym typeface="宋体" pitchFamily="2" charset="-122"/>
              </a:rPr>
              <a:t>)价格指数法</a:t>
            </a:r>
            <a:r>
              <a:rPr lang="zh-CN" sz="1600" b="1" dirty="0" smtClean="0">
                <a:latin typeface="宋体" pitchFamily="2" charset="-122"/>
                <a:sym typeface="宋体" pitchFamily="2" charset="-122"/>
              </a:rPr>
              <a:t>。</a:t>
            </a:r>
            <a:r>
              <a:rPr lang="en-US" altLang="zh-CN" sz="1600" b="1" dirty="0" smtClean="0">
                <a:latin typeface="宋体" pitchFamily="2" charset="-122"/>
                <a:sym typeface="宋体" pitchFamily="2" charset="-122"/>
              </a:rPr>
              <a:t> </a:t>
            </a:r>
            <a:endParaRPr lang="zh-CN" sz="1600" b="1" dirty="0">
              <a:latin typeface="宋体" pitchFamily="2" charset="-122"/>
              <a:sym typeface="楷体_GB2312" pitchFamily="49" charset="-122"/>
            </a:endParaRPr>
          </a:p>
          <a:p>
            <a:pPr indent="263525"/>
            <a:r>
              <a:rPr lang="zh-CN" sz="1600" b="1" dirty="0">
                <a:latin typeface="宋体" pitchFamily="2" charset="-122"/>
                <a:sym typeface="楷体_GB2312" pitchFamily="49" charset="-122"/>
              </a:rPr>
              <a:t>资产评估价值＝参照物成交价格×价格指数                    </a:t>
            </a:r>
            <a:r>
              <a:rPr lang="en-US" altLang="zh-CN" sz="1600" b="1" dirty="0" smtClean="0">
                <a:latin typeface="宋体" pitchFamily="2" charset="-122"/>
                <a:sym typeface="宋体" pitchFamily="2" charset="-122"/>
              </a:rPr>
              <a:t> </a:t>
            </a:r>
            <a:endParaRPr lang="zh-CN" sz="1600" b="1" dirty="0">
              <a:latin typeface="宋体" pitchFamily="2" charset="-122"/>
              <a:sym typeface="宋体" pitchFamily="2" charset="-122"/>
            </a:endParaRPr>
          </a:p>
          <a:p>
            <a:pPr indent="263525"/>
            <a:endParaRPr lang="en-US" altLang="zh-CN" sz="1600" b="1" dirty="0" smtClean="0">
              <a:latin typeface="宋体" pitchFamily="2" charset="-122"/>
              <a:sym typeface="宋体" pitchFamily="2" charset="-122"/>
            </a:endParaRPr>
          </a:p>
          <a:p>
            <a:pPr indent="263525"/>
            <a:r>
              <a:rPr lang="zh-CN" sz="1600" b="1" dirty="0" smtClean="0">
                <a:latin typeface="宋体" pitchFamily="2" charset="-122"/>
                <a:sym typeface="宋体" pitchFamily="2" charset="-122"/>
              </a:rPr>
              <a:t>5</a:t>
            </a:r>
            <a:r>
              <a:rPr lang="zh-CN" sz="1600" b="1" dirty="0">
                <a:latin typeface="宋体" pitchFamily="2" charset="-122"/>
                <a:sym typeface="宋体" pitchFamily="2" charset="-122"/>
              </a:rPr>
              <a:t>)成新率价格调整法</a:t>
            </a:r>
            <a:r>
              <a:rPr lang="zh-CN" sz="1600" b="1" dirty="0" smtClean="0">
                <a:latin typeface="宋体" pitchFamily="2" charset="-122"/>
                <a:sym typeface="宋体" pitchFamily="2" charset="-122"/>
              </a:rPr>
              <a:t>。</a:t>
            </a:r>
            <a:r>
              <a:rPr lang="en-US" altLang="zh-CN" sz="1600" b="1" dirty="0" smtClean="0">
                <a:latin typeface="宋体" pitchFamily="2" charset="-122"/>
                <a:sym typeface="宋体" pitchFamily="2" charset="-122"/>
              </a:rPr>
              <a:t> </a:t>
            </a:r>
            <a:endParaRPr lang="zh-CN" sz="1600" b="1" dirty="0">
              <a:latin typeface="宋体" pitchFamily="2" charset="-122"/>
              <a:sym typeface="楷体_GB2312" pitchFamily="49" charset="-122"/>
            </a:endParaRPr>
          </a:p>
          <a:p>
            <a:pPr indent="263525"/>
            <a:r>
              <a:rPr lang="zh-CN" sz="1600" b="1" dirty="0">
                <a:latin typeface="宋体" pitchFamily="2" charset="-122"/>
                <a:sym typeface="楷体_GB2312" pitchFamily="49" charset="-122"/>
              </a:rPr>
              <a:t>资产评估价值＝参照物成交价格×（评估对象成新率   参照物成新率）</a:t>
            </a:r>
          </a:p>
        </p:txBody>
      </p:sp>
      <p:pic>
        <p:nvPicPr>
          <p:cNvPr id="48131" name="Picture 3"/>
          <p:cNvPicPr>
            <a:picLocks noChangeArrowheads="1"/>
          </p:cNvPicPr>
          <p:nvPr/>
        </p:nvPicPr>
        <p:blipFill>
          <a:blip r:embed="rId2" cstate="print"/>
          <a:srcRect/>
          <a:stretch>
            <a:fillRect/>
          </a:stretch>
        </p:blipFill>
        <p:spPr bwMode="auto">
          <a:xfrm>
            <a:off x="2032000" y="3314700"/>
            <a:ext cx="19050" cy="19050"/>
          </a:xfrm>
          <a:prstGeom prst="rect">
            <a:avLst/>
          </a:prstGeom>
          <a:noFill/>
          <a:ln w="9525">
            <a:noFill/>
            <a:miter lim="800000"/>
            <a:headEnd/>
            <a:tailEnd/>
          </a:ln>
        </p:spPr>
      </p:pic>
      <p:sp>
        <p:nvSpPr>
          <p:cNvPr id="48133" name="Text Box 5"/>
          <p:cNvSpPr txBox="1">
            <a:spLocks noChangeArrowheads="1"/>
          </p:cNvSpPr>
          <p:nvPr/>
        </p:nvSpPr>
        <p:spPr bwMode="auto">
          <a:xfrm>
            <a:off x="755576" y="4437112"/>
            <a:ext cx="7920037" cy="338554"/>
          </a:xfrm>
          <a:prstGeom prst="rect">
            <a:avLst/>
          </a:prstGeom>
          <a:noFill/>
          <a:ln w="9525">
            <a:noFill/>
            <a:miter lim="800000"/>
            <a:headEnd/>
            <a:tailEnd/>
          </a:ln>
        </p:spPr>
        <p:txBody>
          <a:bodyPr>
            <a:spAutoFit/>
          </a:bodyPr>
          <a:lstStyle/>
          <a:p>
            <a:pPr indent="263525" algn="ctr"/>
            <a:r>
              <a:rPr lang="zh-CN" sz="1600" b="1" dirty="0">
                <a:latin typeface="宋体" pitchFamily="2" charset="-122"/>
                <a:sym typeface="楷体_GB2312" pitchFamily="49" charset="-122"/>
              </a:rPr>
              <a:t>资产成新率＝资产尚可使用年限 （资产已使用年限＋资产尚可使用</a:t>
            </a:r>
            <a:r>
              <a:rPr lang="zh-CN" sz="1600" b="1" dirty="0" smtClean="0">
                <a:latin typeface="宋体" pitchFamily="2" charset="-122"/>
                <a:sym typeface="楷体_GB2312" pitchFamily="49" charset="-122"/>
              </a:rPr>
              <a:t>年限</a:t>
            </a:r>
            <a:r>
              <a:rPr lang="en-US" altLang="zh-CN" sz="1600" b="1" dirty="0" smtClean="0">
                <a:latin typeface="宋体" pitchFamily="2" charset="-122"/>
                <a:sym typeface="楷体_GB2312" pitchFamily="49" charset="-122"/>
              </a:rPr>
              <a:t> </a:t>
            </a:r>
            <a:endParaRPr lang="zh-CN" sz="1600" b="1" dirty="0">
              <a:latin typeface="宋体" pitchFamily="2" charset="-122"/>
              <a:sym typeface="宋体" pitchFamily="2" charset="-122"/>
            </a:endParaRPr>
          </a:p>
        </p:txBody>
      </p:sp>
      <p:pic>
        <p:nvPicPr>
          <p:cNvPr id="48134" name="Picture 6"/>
          <p:cNvPicPr>
            <a:picLocks noChangeArrowheads="1"/>
          </p:cNvPicPr>
          <p:nvPr/>
        </p:nvPicPr>
        <p:blipFill>
          <a:blip r:embed="rId2" cstate="print"/>
          <a:srcRect/>
          <a:stretch>
            <a:fillRect/>
          </a:stretch>
        </p:blipFill>
        <p:spPr bwMode="auto">
          <a:xfrm>
            <a:off x="2032000" y="3954463"/>
            <a:ext cx="19050" cy="19050"/>
          </a:xfrm>
          <a:prstGeom prst="rect">
            <a:avLst/>
          </a:prstGeom>
          <a:noFill/>
          <a:ln w="9525">
            <a:noFill/>
            <a:miter lim="800000"/>
            <a:headEnd/>
            <a:tailEnd/>
          </a:ln>
        </p:spPr>
      </p:pic>
      <p:pic>
        <p:nvPicPr>
          <p:cNvPr id="48135" name="Picture 7"/>
          <p:cNvPicPr>
            <a:picLocks noChangeArrowheads="1"/>
          </p:cNvPicPr>
          <p:nvPr/>
        </p:nvPicPr>
        <p:blipFill>
          <a:blip r:embed="rId3" cstate="print"/>
          <a:srcRect/>
          <a:stretch>
            <a:fillRect/>
          </a:stretch>
        </p:blipFill>
        <p:spPr bwMode="auto">
          <a:xfrm>
            <a:off x="4140200" y="3357563"/>
            <a:ext cx="215900" cy="287337"/>
          </a:xfrm>
          <a:prstGeom prst="rect">
            <a:avLst/>
          </a:prstGeom>
          <a:noFill/>
          <a:ln w="9525">
            <a:noFill/>
            <a:miter lim="800000"/>
            <a:headEnd/>
            <a:tailEnd/>
          </a:ln>
        </p:spPr>
      </p:pic>
      <p:sp>
        <p:nvSpPr>
          <p:cNvPr id="48136" name="Text Box 8"/>
          <p:cNvSpPr txBox="1">
            <a:spLocks noChangeArrowheads="1"/>
          </p:cNvSpPr>
          <p:nvPr/>
        </p:nvSpPr>
        <p:spPr bwMode="auto">
          <a:xfrm>
            <a:off x="539552" y="4725144"/>
            <a:ext cx="6264696" cy="338554"/>
          </a:xfrm>
          <a:prstGeom prst="rect">
            <a:avLst/>
          </a:prstGeom>
          <a:noFill/>
          <a:ln w="9525">
            <a:noFill/>
            <a:miter lim="800000"/>
            <a:headEnd/>
            <a:tailEnd/>
          </a:ln>
        </p:spPr>
        <p:txBody>
          <a:bodyPr wrap="square">
            <a:spAutoFit/>
          </a:bodyPr>
          <a:lstStyle/>
          <a:p>
            <a:pPr indent="400050"/>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2</a:t>
            </a:r>
            <a:r>
              <a:rPr lang="zh-CN" altLang="en-US" sz="1600" b="1" dirty="0">
                <a:latin typeface="宋体" pitchFamily="2" charset="-122"/>
                <a:sym typeface="宋体" pitchFamily="2" charset="-122"/>
              </a:rPr>
              <a:t>）类比调整法</a:t>
            </a:r>
            <a:r>
              <a:rPr lang="zh-CN" altLang="en-US" sz="1600" b="1" dirty="0" smtClean="0">
                <a:latin typeface="宋体" pitchFamily="2" charset="-122"/>
                <a:sym typeface="宋体" pitchFamily="2" charset="-122"/>
              </a:rPr>
              <a:t>。</a:t>
            </a:r>
            <a:endParaRPr lang="zh-CN" altLang="en-US" sz="1600" b="1" dirty="0">
              <a:latin typeface="宋体" pitchFamily="2" charset="-122"/>
              <a:sym typeface="宋体" pitchFamily="2" charset="-122"/>
            </a:endParaRPr>
          </a:p>
        </p:txBody>
      </p:sp>
      <p:sp>
        <p:nvSpPr>
          <p:cNvPr id="48137" name="Text Box 9"/>
          <p:cNvSpPr txBox="1">
            <a:spLocks noChangeArrowheads="1"/>
          </p:cNvSpPr>
          <p:nvPr/>
        </p:nvSpPr>
        <p:spPr bwMode="auto">
          <a:xfrm>
            <a:off x="611560" y="5085184"/>
            <a:ext cx="7489825" cy="830997"/>
          </a:xfrm>
          <a:prstGeom prst="rect">
            <a:avLst/>
          </a:prstGeom>
          <a:noFill/>
          <a:ln w="9525">
            <a:noFill/>
            <a:miter lim="800000"/>
            <a:headEnd/>
            <a:tailEnd/>
          </a:ln>
        </p:spPr>
        <p:txBody>
          <a:bodyPr>
            <a:spAutoFit/>
          </a:bodyPr>
          <a:lstStyle/>
          <a:p>
            <a:pPr indent="263525" algn="ctr"/>
            <a:r>
              <a:rPr lang="zh-CN" altLang="en-US" sz="1600" b="1" dirty="0">
                <a:latin typeface="宋体" pitchFamily="2" charset="-122"/>
                <a:sym typeface="楷体_GB2312" pitchFamily="49" charset="-122"/>
              </a:rPr>
              <a:t>评估价格＝市场交易参照物价格＋∑ 评估对象比交易参照物优异的价格差价</a:t>
            </a:r>
          </a:p>
          <a:p>
            <a:pPr indent="263525" algn="ctr"/>
            <a:r>
              <a:rPr lang="zh-CN" altLang="en-US" sz="1600" b="1" dirty="0">
                <a:latin typeface="宋体" pitchFamily="2" charset="-122"/>
                <a:sym typeface="楷体_GB2312" pitchFamily="49" charset="-122"/>
              </a:rPr>
              <a:t>                            －∑ 交易参照物比评估对象优异的价格差额</a:t>
            </a:r>
            <a:endParaRPr lang="zh-CN" altLang="en-US" sz="1600" b="1" dirty="0">
              <a:latin typeface="宋体" pitchFamily="2" charset="-122"/>
              <a:sym typeface="宋体" pitchFamily="2" charset="-122"/>
            </a:endParaRPr>
          </a:p>
          <a:p>
            <a:pPr indent="263525" algn="ctr"/>
            <a:r>
              <a:rPr lang="zh-CN" altLang="en-US" sz="1600" b="1" dirty="0">
                <a:latin typeface="宋体" pitchFamily="2" charset="-122"/>
                <a:sym typeface="宋体" pitchFamily="2" charset="-122"/>
              </a:rPr>
              <a:t>或者        </a:t>
            </a:r>
            <a:r>
              <a:rPr lang="zh-CN" altLang="en-US" sz="1600" b="1" dirty="0">
                <a:latin typeface="宋体" pitchFamily="2" charset="-122"/>
                <a:sym typeface="楷体_GB2312" pitchFamily="49" charset="-122"/>
              </a:rPr>
              <a:t>评估价格＝参照物价格</a:t>
            </a:r>
            <a:r>
              <a:rPr lang="en-US" altLang="zh-CN" sz="1600" b="1" dirty="0">
                <a:latin typeface="宋体" pitchFamily="2" charset="-122"/>
                <a:sym typeface="楷体_GB2312" pitchFamily="49" charset="-122"/>
              </a:rPr>
              <a:t>×</a:t>
            </a:r>
            <a:r>
              <a:rPr lang="zh-CN" altLang="en-US" sz="1600" b="1" dirty="0">
                <a:latin typeface="宋体" pitchFamily="2" charset="-122"/>
                <a:sym typeface="楷体_GB2312" pitchFamily="49" charset="-122"/>
              </a:rPr>
              <a:t>（</a:t>
            </a:r>
            <a:r>
              <a:rPr lang="en-US" altLang="zh-CN" sz="1600" b="1" dirty="0">
                <a:latin typeface="宋体" pitchFamily="2" charset="-122"/>
                <a:sym typeface="楷体_GB2312" pitchFamily="49" charset="-122"/>
              </a:rPr>
              <a:t>1±</a:t>
            </a:r>
            <a:r>
              <a:rPr lang="zh-CN" altLang="en-US" sz="1600" b="1" dirty="0">
                <a:latin typeface="宋体" pitchFamily="2" charset="-122"/>
                <a:sym typeface="楷体_GB2312" pitchFamily="49" charset="-122"/>
              </a:rPr>
              <a:t>调整系数）             </a:t>
            </a:r>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
        <p:nvSpPr>
          <p:cNvPr id="10" name="Text Box 6"/>
          <p:cNvSpPr txBox="1">
            <a:spLocks noChangeArrowheads="1"/>
          </p:cNvSpPr>
          <p:nvPr/>
        </p:nvSpPr>
        <p:spPr bwMode="auto">
          <a:xfrm>
            <a:off x="467544" y="620688"/>
            <a:ext cx="8064896" cy="1569660"/>
          </a:xfrm>
          <a:prstGeom prst="rect">
            <a:avLst/>
          </a:prstGeom>
          <a:noFill/>
          <a:ln w="9525">
            <a:noFill/>
            <a:miter lim="800000"/>
            <a:headEnd/>
            <a:tailEnd/>
          </a:ln>
        </p:spPr>
        <p:txBody>
          <a:bodyPr wrap="square">
            <a:spAutoFit/>
          </a:bodyPr>
          <a:lstStyle/>
          <a:p>
            <a:pPr indent="263525"/>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现行市价法。当评估对象本身具有现行市场价格或与评估对象基本相同的参照物具有现行市场价格的时候，可以直接利用评估对象或参照物在评估基准日的现行市场价格作为评估对象的评估价值。 </a:t>
            </a:r>
          </a:p>
          <a:p>
            <a:pPr indent="263525"/>
            <a:endParaRPr lang="en-US" altLang="zh-CN" sz="1600" b="1" dirty="0" smtClean="0">
              <a:latin typeface="宋体" pitchFamily="2" charset="-122"/>
              <a:sym typeface="宋体" pitchFamily="2" charset="-122"/>
            </a:endParaRPr>
          </a:p>
          <a:p>
            <a:pPr indent="263525"/>
            <a:r>
              <a:rPr lang="en-US" altLang="zh-CN" sz="1600" b="1" dirty="0" smtClean="0">
                <a:latin typeface="宋体" pitchFamily="2" charset="-122"/>
                <a:sym typeface="宋体" pitchFamily="2" charset="-122"/>
              </a:rPr>
              <a:t>2</a:t>
            </a:r>
            <a:r>
              <a:rPr lang="en-US" altLang="zh-CN" sz="1600" b="1" dirty="0">
                <a:latin typeface="宋体" pitchFamily="2" charset="-122"/>
                <a:sym typeface="宋体" pitchFamily="2" charset="-122"/>
              </a:rPr>
              <a:t>)</a:t>
            </a:r>
            <a:r>
              <a:rPr lang="zh-CN" altLang="en-US" sz="1600" b="1" dirty="0">
                <a:latin typeface="宋体" pitchFamily="2" charset="-122"/>
                <a:sym typeface="宋体" pitchFamily="2" charset="-122"/>
              </a:rPr>
              <a:t>市价折扣法</a:t>
            </a:r>
            <a:r>
              <a:rPr lang="zh-CN" altLang="en-US" sz="1600" b="1" dirty="0" smtClean="0">
                <a:latin typeface="宋体" pitchFamily="2" charset="-122"/>
                <a:sym typeface="宋体" pitchFamily="2" charset="-122"/>
              </a:rPr>
              <a:t>。 </a:t>
            </a:r>
            <a:endParaRPr lang="zh-CN" altLang="en-US" sz="1600" b="1" dirty="0">
              <a:latin typeface="宋体" pitchFamily="2" charset="-122"/>
              <a:sym typeface="楷体_GB2312" pitchFamily="49" charset="-122"/>
            </a:endParaRPr>
          </a:p>
          <a:p>
            <a:pPr indent="263525"/>
            <a:r>
              <a:rPr lang="zh-CN" altLang="en-US" sz="1600" b="1" dirty="0">
                <a:latin typeface="宋体" pitchFamily="2" charset="-122"/>
                <a:sym typeface="楷体_GB2312" pitchFamily="49" charset="-122"/>
              </a:rPr>
              <a:t>资产评估价值＝参照物成交价格</a:t>
            </a:r>
            <a:r>
              <a:rPr lang="en-US" altLang="zh-CN" sz="1600" b="1" dirty="0">
                <a:latin typeface="宋体" pitchFamily="2" charset="-122"/>
                <a:sym typeface="楷体_GB2312" pitchFamily="49" charset="-122"/>
              </a:rPr>
              <a:t>×</a:t>
            </a:r>
            <a:r>
              <a:rPr lang="zh-CN" altLang="en-US" sz="1600" b="1" dirty="0">
                <a:latin typeface="宋体" pitchFamily="2" charset="-122"/>
                <a:sym typeface="楷体_GB2312" pitchFamily="49" charset="-122"/>
              </a:rPr>
              <a:t>（</a:t>
            </a:r>
            <a:r>
              <a:rPr lang="en-US" altLang="zh-CN" sz="1600" b="1" dirty="0">
                <a:latin typeface="宋体" pitchFamily="2" charset="-122"/>
                <a:sym typeface="楷体_GB2312" pitchFamily="49" charset="-122"/>
              </a:rPr>
              <a:t>1</a:t>
            </a:r>
            <a:r>
              <a:rPr lang="zh-CN" altLang="en-US" sz="1600" b="1" dirty="0">
                <a:latin typeface="宋体" pitchFamily="2" charset="-122"/>
                <a:sym typeface="楷体_GB2312" pitchFamily="49" charset="-122"/>
              </a:rPr>
              <a:t>－折扣率）               </a:t>
            </a:r>
            <a:r>
              <a:rPr lang="en-US" altLang="zh-CN" sz="1600" b="1" dirty="0" smtClean="0">
                <a:latin typeface="宋体" pitchFamily="2" charset="-122"/>
                <a:sym typeface="宋体" pitchFamily="2" charset="-122"/>
              </a:rPr>
              <a:t> </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539552" y="764704"/>
            <a:ext cx="8280919" cy="4893647"/>
          </a:xfrm>
          <a:prstGeom prst="rect">
            <a:avLst/>
          </a:prstGeom>
          <a:noFill/>
          <a:ln w="9525">
            <a:noFill/>
            <a:miter lim="800000"/>
            <a:headEnd/>
            <a:tailEnd/>
          </a:ln>
        </p:spPr>
        <p:txBody>
          <a:bodyPr wrap="square">
            <a:spAutoFit/>
          </a:bodyPr>
          <a:lstStyle/>
          <a:p>
            <a:pPr indent="269875"/>
            <a:r>
              <a:rPr lang="en-US" altLang="zh-CN" sz="2400" b="1" dirty="0">
                <a:latin typeface="宋体" pitchFamily="2" charset="-122"/>
                <a:sym typeface="黑体" pitchFamily="2" charset="-122"/>
              </a:rPr>
              <a:t>2.3.4</a:t>
            </a:r>
            <a:r>
              <a:rPr lang="zh-CN" altLang="en-US" sz="2400" b="1" dirty="0">
                <a:latin typeface="宋体" pitchFamily="2" charset="-122"/>
                <a:sym typeface="黑体" pitchFamily="2" charset="-122"/>
              </a:rPr>
              <a:t>清算价格法</a:t>
            </a:r>
            <a:endParaRPr lang="zh-CN" altLang="en-US" sz="2400" b="1" dirty="0">
              <a:latin typeface="宋体" pitchFamily="2" charset="-122"/>
              <a:sym typeface="宋体" pitchFamily="2" charset="-122"/>
            </a:endParaRPr>
          </a:p>
          <a:p>
            <a:pPr indent="269875"/>
            <a:r>
              <a:rPr lang="en-US" altLang="zh-CN" sz="1600" b="1" dirty="0">
                <a:latin typeface="宋体" pitchFamily="2" charset="-122"/>
                <a:sym typeface="宋体" pitchFamily="2" charset="-122"/>
              </a:rPr>
              <a:t>1.</a:t>
            </a:r>
            <a:r>
              <a:rPr lang="zh-CN" altLang="en-US" sz="1600" b="1" dirty="0">
                <a:latin typeface="宋体" pitchFamily="2" charset="-122"/>
                <a:sym typeface="宋体" pitchFamily="2" charset="-122"/>
              </a:rPr>
              <a:t>基本概念</a:t>
            </a:r>
          </a:p>
          <a:p>
            <a:pPr indent="269875"/>
            <a:r>
              <a:rPr lang="zh-CN" altLang="en-US" sz="1600" b="1" dirty="0" smtClean="0">
                <a:latin typeface="宋体" pitchFamily="2" charset="-122"/>
                <a:sym typeface="宋体" pitchFamily="2" charset="-122"/>
              </a:rPr>
              <a:t> 清算</a:t>
            </a:r>
            <a:r>
              <a:rPr lang="zh-CN" altLang="en-US" sz="1600" b="1" dirty="0">
                <a:latin typeface="宋体" pitchFamily="2" charset="-122"/>
                <a:sym typeface="宋体" pitchFamily="2" charset="-122"/>
              </a:rPr>
              <a:t>价格是指企业由于破产或其它原因，要求在一定的期限内将资产变现，在企业清算之日预期出卖资产可收回的快速变现价格。</a:t>
            </a:r>
          </a:p>
          <a:p>
            <a:pPr indent="269875"/>
            <a:r>
              <a:rPr lang="zh-CN" altLang="en-US" sz="1600" b="1" dirty="0">
                <a:latin typeface="宋体" pitchFamily="2" charset="-122"/>
                <a:sym typeface="宋体" pitchFamily="2" charset="-122"/>
              </a:rPr>
              <a:t> </a:t>
            </a:r>
            <a:r>
              <a:rPr lang="en-US" altLang="zh-CN" sz="1600" b="1" dirty="0">
                <a:latin typeface="宋体" pitchFamily="2" charset="-122"/>
                <a:sym typeface="宋体" pitchFamily="2" charset="-122"/>
              </a:rPr>
              <a:t>2. </a:t>
            </a:r>
            <a:r>
              <a:rPr lang="zh-CN" altLang="en-US" sz="1600" b="1" dirty="0">
                <a:latin typeface="宋体" pitchFamily="2" charset="-122"/>
                <a:sym typeface="宋体" pitchFamily="2" charset="-122"/>
              </a:rPr>
              <a:t>影响清算价格的主要因素</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1</a:t>
            </a:r>
            <a:r>
              <a:rPr lang="zh-CN" altLang="en-US" sz="1600" b="1" dirty="0">
                <a:latin typeface="宋体" pitchFamily="2" charset="-122"/>
                <a:sym typeface="宋体" pitchFamily="2" charset="-122"/>
              </a:rPr>
              <a:t>）破产形式。 </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2</a:t>
            </a:r>
            <a:r>
              <a:rPr lang="zh-CN" altLang="en-US" sz="1600" b="1" dirty="0">
                <a:latin typeface="宋体" pitchFamily="2" charset="-122"/>
                <a:sym typeface="宋体" pitchFamily="2" charset="-122"/>
              </a:rPr>
              <a:t>）债权人处置资产的方式。 </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3</a:t>
            </a:r>
            <a:r>
              <a:rPr lang="zh-CN" altLang="en-US" sz="1600" b="1" dirty="0">
                <a:latin typeface="宋体" pitchFamily="2" charset="-122"/>
                <a:sym typeface="宋体" pitchFamily="2" charset="-122"/>
              </a:rPr>
              <a:t>）清理费用。 </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4</a:t>
            </a:r>
            <a:r>
              <a:rPr lang="zh-CN" altLang="en-US" sz="1600" b="1" dirty="0">
                <a:latin typeface="宋体" pitchFamily="2" charset="-122"/>
                <a:sym typeface="宋体" pitchFamily="2" charset="-122"/>
              </a:rPr>
              <a:t>）拍卖时限。 </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5</a:t>
            </a:r>
            <a:r>
              <a:rPr lang="zh-CN" altLang="en-US" sz="1600" b="1" dirty="0">
                <a:latin typeface="宋体" pitchFamily="2" charset="-122"/>
                <a:sym typeface="宋体" pitchFamily="2" charset="-122"/>
              </a:rPr>
              <a:t>）公平市价。 </a:t>
            </a:r>
          </a:p>
          <a:p>
            <a:pPr indent="269875"/>
            <a:r>
              <a:rPr lang="zh-CN" altLang="en-US" sz="1600" b="1" dirty="0">
                <a:latin typeface="宋体" pitchFamily="2" charset="-122"/>
                <a:sym typeface="宋体" pitchFamily="2" charset="-122"/>
              </a:rPr>
              <a:t>（</a:t>
            </a:r>
            <a:r>
              <a:rPr lang="en-US" altLang="zh-CN" sz="1600" b="1" dirty="0">
                <a:latin typeface="宋体" pitchFamily="2" charset="-122"/>
                <a:sym typeface="Times New Roman" pitchFamily="18" charset="0"/>
              </a:rPr>
              <a:t>6</a:t>
            </a:r>
            <a:r>
              <a:rPr lang="zh-CN" altLang="en-US" sz="1600" b="1" dirty="0">
                <a:latin typeface="宋体" pitchFamily="2" charset="-122"/>
                <a:sym typeface="宋体" pitchFamily="2" charset="-122"/>
              </a:rPr>
              <a:t>）参照物价格。 </a:t>
            </a:r>
          </a:p>
          <a:p>
            <a:pPr indent="269875"/>
            <a:r>
              <a:rPr lang="en-US" altLang="zh-CN" sz="1600" b="1" dirty="0">
                <a:latin typeface="宋体" pitchFamily="2" charset="-122"/>
                <a:sym typeface="宋体" pitchFamily="2" charset="-122"/>
              </a:rPr>
              <a:t>3.</a:t>
            </a:r>
            <a:r>
              <a:rPr lang="zh-CN" altLang="en-US" sz="1600" b="1" dirty="0">
                <a:latin typeface="宋体" pitchFamily="2" charset="-122"/>
                <a:sym typeface="宋体" pitchFamily="2" charset="-122"/>
              </a:rPr>
              <a:t>评估清算价格的方法</a:t>
            </a:r>
          </a:p>
          <a:p>
            <a:pPr indent="269875"/>
            <a:r>
              <a:rPr lang="zh-CN" altLang="en-US" sz="1600" b="1" dirty="0">
                <a:latin typeface="宋体" pitchFamily="2" charset="-122"/>
                <a:sym typeface="宋体" pitchFamily="2" charset="-122"/>
              </a:rPr>
              <a:t>资产评估清算价格的方法主要有现行市价折扣法和意向询价法以及竞价法。</a:t>
            </a:r>
          </a:p>
          <a:p>
            <a:pPr indent="269875"/>
            <a:r>
              <a:rPr lang="zh-CN" altLang="en-US" sz="1600" b="1" dirty="0">
                <a:latin typeface="宋体" pitchFamily="2" charset="-122"/>
                <a:sym typeface="宋体" pitchFamily="2" charset="-122"/>
              </a:rPr>
              <a:t>现行市价折扣法，是指对清算资产首先在市场上寻找一个相适应的参照物，然后根据快速变现原则估定一个折扣率，并据以确定其清算价格。</a:t>
            </a:r>
          </a:p>
          <a:p>
            <a:pPr indent="269875"/>
            <a:r>
              <a:rPr lang="zh-CN" altLang="en-US" sz="1600" b="1" dirty="0">
                <a:latin typeface="宋体" pitchFamily="2" charset="-122"/>
                <a:sym typeface="宋体" pitchFamily="2" charset="-122"/>
              </a:rPr>
              <a:t>意向询价法，是指根据向被评估资产的潜在购买者询价的办法取得市场信息，最后经评估人员分析确定其清算价格的一种方法。用这种方法确定的清算价格受供需关系影响很大。</a:t>
            </a:r>
          </a:p>
          <a:p>
            <a:pPr indent="269875"/>
            <a:r>
              <a:rPr lang="zh-CN" altLang="en-US" sz="1600" b="1" dirty="0">
                <a:latin typeface="宋体" pitchFamily="2" charset="-122"/>
                <a:sym typeface="宋体" pitchFamily="2" charset="-122"/>
              </a:rPr>
              <a:t>竞价法，是指由法院按照法定程序</a:t>
            </a:r>
            <a:r>
              <a:rPr lang="en-US" altLang="zh-CN" sz="1600" b="1" dirty="0">
                <a:latin typeface="宋体" pitchFamily="2" charset="-122"/>
                <a:sym typeface="Times New Roman" pitchFamily="18" charset="0"/>
              </a:rPr>
              <a:t>(</a:t>
            </a:r>
            <a:r>
              <a:rPr lang="zh-CN" altLang="en-US" sz="1600" b="1" dirty="0">
                <a:latin typeface="宋体" pitchFamily="2" charset="-122"/>
                <a:sym typeface="宋体" pitchFamily="2" charset="-122"/>
              </a:rPr>
              <a:t>破产清算</a:t>
            </a:r>
            <a:r>
              <a:rPr lang="en-US" altLang="zh-CN" sz="1600" b="1" dirty="0">
                <a:latin typeface="宋体" pitchFamily="2" charset="-122"/>
                <a:sym typeface="Times New Roman" pitchFamily="18" charset="0"/>
              </a:rPr>
              <a:t>)</a:t>
            </a:r>
            <a:r>
              <a:rPr lang="zh-CN" altLang="en-US" sz="1600" b="1" dirty="0">
                <a:latin typeface="宋体" pitchFamily="2" charset="-122"/>
                <a:sym typeface="宋体" pitchFamily="2" charset="-122"/>
              </a:rPr>
              <a:t>或由卖方根据评估结果提出一个拍卖的底价，在公开市场上由买方竞争出价，谁出的价格高就卖给谁，价高者得。</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zh-CN" altLang="en-US" sz="2400" b="1" dirty="0">
                <a:solidFill>
                  <a:srgbClr val="FF3300"/>
                </a:solidFill>
                <a:latin typeface="宋体" pitchFamily="2" charset="-122"/>
              </a:rPr>
              <a:t>第</a:t>
            </a:r>
            <a:r>
              <a:rPr lang="en-US" altLang="zh-CN" sz="2400" b="1" dirty="0">
                <a:solidFill>
                  <a:srgbClr val="FF3300"/>
                </a:solidFill>
                <a:latin typeface="宋体" pitchFamily="2" charset="-122"/>
              </a:rPr>
              <a:t>3</a:t>
            </a:r>
            <a:r>
              <a:rPr lang="zh-CN" altLang="en-US" sz="2400" b="1" dirty="0">
                <a:solidFill>
                  <a:srgbClr val="FF3300"/>
                </a:solidFill>
                <a:latin typeface="宋体" pitchFamily="2" charset="-122"/>
              </a:rPr>
              <a:t>章 汽车技术状况的检查</a:t>
            </a:r>
          </a:p>
        </p:txBody>
      </p:sp>
      <p:sp>
        <p:nvSpPr>
          <p:cNvPr id="5017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sz="1600" dirty="0">
                <a:latin typeface="宋体" pitchFamily="2" charset="-122"/>
              </a:rPr>
              <a:t>	</a:t>
            </a:r>
            <a:r>
              <a:rPr lang="zh-CN" sz="2000" b="1" dirty="0">
                <a:latin typeface="宋体" pitchFamily="2" charset="-122"/>
              </a:rPr>
              <a:t>汽车的技术状况是由汽车的各种性能参数决定的。这些性能参数有些可以通过简单地直观检查即可获得，有些需要通过各种检测仪器、设备进行检测获得，所以，汽车技术状况的检测一般有三种：</a:t>
            </a:r>
          </a:p>
          <a:p>
            <a:r>
              <a:rPr lang="zh-CN" altLang="en-US" sz="2000" b="1" dirty="0">
                <a:latin typeface="宋体" pitchFamily="2" charset="-122"/>
              </a:rPr>
              <a:t>     </a:t>
            </a:r>
            <a:r>
              <a:rPr lang="zh-CN" sz="2000" b="1" dirty="0">
                <a:latin typeface="宋体" pitchFamily="2" charset="-122"/>
              </a:rPr>
              <a:t>（1）静态检查。 </a:t>
            </a:r>
          </a:p>
          <a:p>
            <a:r>
              <a:rPr lang="zh-CN" altLang="en-US" sz="2000" b="1" dirty="0">
                <a:latin typeface="宋体" pitchFamily="2" charset="-122"/>
              </a:rPr>
              <a:t>     </a:t>
            </a:r>
            <a:r>
              <a:rPr lang="zh-CN" sz="2000" b="1" dirty="0">
                <a:latin typeface="宋体" pitchFamily="2" charset="-122"/>
              </a:rPr>
              <a:t>（2）动态检查。 </a:t>
            </a:r>
          </a:p>
          <a:p>
            <a:r>
              <a:rPr lang="zh-CN" altLang="en-US" sz="2000" b="1" dirty="0">
                <a:latin typeface="宋体" pitchFamily="2" charset="-122"/>
              </a:rPr>
              <a:t>     </a:t>
            </a:r>
            <a:r>
              <a:rPr lang="zh-CN" sz="2000" b="1" dirty="0">
                <a:latin typeface="宋体" pitchFamily="2" charset="-122"/>
              </a:rPr>
              <a:t>（3）仪器检测。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899592" y="836712"/>
            <a:ext cx="7272337" cy="1754326"/>
          </a:xfrm>
          <a:prstGeom prst="rect">
            <a:avLst/>
          </a:prstGeom>
          <a:noFill/>
          <a:ln w="9525">
            <a:noFill/>
            <a:miter lim="800000"/>
            <a:headEnd/>
            <a:tailEnd/>
          </a:ln>
        </p:spPr>
        <p:txBody>
          <a:bodyPr>
            <a:spAutoFit/>
          </a:bodyPr>
          <a:lstStyle/>
          <a:p>
            <a:pPr indent="266700"/>
            <a:r>
              <a:rPr lang="zh-CN" sz="1800" b="1" dirty="0">
                <a:latin typeface="宋体" pitchFamily="2" charset="-122"/>
                <a:sym typeface="宋体" pitchFamily="2" charset="-122"/>
              </a:rPr>
              <a:t>1.</a:t>
            </a:r>
            <a:r>
              <a:rPr lang="zh-CN" sz="1800" b="1" dirty="0">
                <a:latin typeface="Times New Roman" pitchFamily="18" charset="0"/>
                <a:cs typeface="Times New Roman" pitchFamily="18" charset="0"/>
                <a:sym typeface="Times New Roman" pitchFamily="18" charset="0"/>
              </a:rPr>
              <a:t>企业名称代号　</a:t>
            </a:r>
            <a:endParaRPr lang="zh-CN" sz="1800" b="1" dirty="0">
              <a:latin typeface="宋体" pitchFamily="2" charset="-122"/>
              <a:sym typeface="宋体" pitchFamily="2" charset="-122"/>
            </a:endParaRPr>
          </a:p>
          <a:p>
            <a:pPr indent="266700"/>
            <a:r>
              <a:rPr lang="zh-CN" sz="1800" b="1" dirty="0">
                <a:latin typeface="宋体" pitchFamily="2" charset="-122"/>
                <a:sym typeface="宋体" pitchFamily="2" charset="-122"/>
              </a:rPr>
              <a:t>企业名称代号位于产品型号的第一部分，用代表企业名称的两个字的汉语拼音首字母表示。</a:t>
            </a:r>
          </a:p>
          <a:p>
            <a:pPr indent="266700"/>
            <a:r>
              <a:rPr lang="zh-CN" sz="1800" b="1" dirty="0">
                <a:latin typeface="宋体" pitchFamily="2" charset="-122"/>
                <a:sym typeface="宋体" pitchFamily="2" charset="-122"/>
              </a:rPr>
              <a:t>   2.车辆类别代号</a:t>
            </a:r>
          </a:p>
          <a:p>
            <a:pPr indent="266700"/>
            <a:r>
              <a:rPr lang="zh-CN" sz="1800" b="1" dirty="0">
                <a:latin typeface="宋体" pitchFamily="2" charset="-122"/>
                <a:sym typeface="宋体" pitchFamily="2" charset="-122"/>
              </a:rPr>
              <a:t>车辆类别代号表明车辆分属的种类，用一位阿拉伯数字表示。我国的车辆类别代号如表1-1。</a:t>
            </a:r>
            <a:endParaRPr lang="zh-CN" sz="1800" dirty="0">
              <a:ea typeface="华文新魏" pitchFamily="2" charset="-122"/>
            </a:endParaRPr>
          </a:p>
        </p:txBody>
      </p:sp>
      <p:sp>
        <p:nvSpPr>
          <p:cNvPr id="7171" name="Text Box 3"/>
          <p:cNvSpPr txBox="1">
            <a:spLocks noChangeArrowheads="1"/>
          </p:cNvSpPr>
          <p:nvPr/>
        </p:nvSpPr>
        <p:spPr bwMode="auto">
          <a:xfrm>
            <a:off x="2266950" y="2493963"/>
            <a:ext cx="5276850" cy="471487"/>
          </a:xfrm>
          <a:prstGeom prst="rect">
            <a:avLst/>
          </a:prstGeom>
          <a:noFill/>
          <a:ln w="9525">
            <a:noFill/>
            <a:miter lim="800000"/>
            <a:headEnd/>
            <a:tailEnd/>
          </a:ln>
        </p:spPr>
        <p:txBody>
          <a:bodyPr>
            <a:spAutoFit/>
          </a:bodyPr>
          <a:lstStyle/>
          <a:p>
            <a:pPr indent="276225"/>
            <a:r>
              <a:rPr lang="zh-CN" altLang="en-US" sz="1000" b="1">
                <a:latin typeface="宋体" pitchFamily="2" charset="-122"/>
                <a:sym typeface="宋体" pitchFamily="2" charset="-122"/>
              </a:rPr>
              <a:t>                                     </a:t>
            </a:r>
            <a:r>
              <a:rPr lang="zh-CN" altLang="en-US" sz="900" b="1">
                <a:latin typeface="宋体" pitchFamily="2" charset="-122"/>
                <a:sym typeface="宋体" pitchFamily="2" charset="-122"/>
              </a:rPr>
              <a:t> </a:t>
            </a:r>
            <a:r>
              <a:rPr lang="zh-CN" altLang="en-US" sz="1600" b="1">
                <a:latin typeface="宋体" pitchFamily="2" charset="-122"/>
                <a:sym typeface="宋体" pitchFamily="2" charset="-122"/>
              </a:rPr>
              <a:t>表</a:t>
            </a:r>
            <a:r>
              <a:rPr lang="en-US" altLang="zh-CN" sz="1600" b="1">
                <a:latin typeface="宋体" pitchFamily="2" charset="-122"/>
                <a:sym typeface="宋体" pitchFamily="2" charset="-122"/>
              </a:rPr>
              <a:t>1.1 </a:t>
            </a:r>
            <a:r>
              <a:rPr lang="zh-CN" altLang="en-US" sz="1600" b="1">
                <a:latin typeface="宋体" pitchFamily="2" charset="-122"/>
                <a:sym typeface="宋体" pitchFamily="2" charset="-122"/>
              </a:rPr>
              <a:t>我国车辆类别代号</a:t>
            </a:r>
            <a:r>
              <a:rPr lang="zh-CN" altLang="en-US" sz="900" b="1">
                <a:latin typeface="宋体" pitchFamily="2" charset="-122"/>
                <a:sym typeface="宋体" pitchFamily="2" charset="-122"/>
              </a:rPr>
              <a:t>	</a:t>
            </a:r>
            <a:endParaRPr lang="zh-CN" altLang="en-US">
              <a:ea typeface="华文新魏" pitchFamily="2" charset="-122"/>
            </a:endParaRPr>
          </a:p>
        </p:txBody>
      </p:sp>
      <p:graphicFrame>
        <p:nvGraphicFramePr>
          <p:cNvPr id="7172" name="Group 4"/>
          <p:cNvGraphicFramePr>
            <a:graphicFrameLocks noGrp="1"/>
          </p:cNvGraphicFramePr>
          <p:nvPr/>
        </p:nvGraphicFramePr>
        <p:xfrm>
          <a:off x="1116013" y="2854325"/>
          <a:ext cx="6264275" cy="3161984"/>
        </p:xfrm>
        <a:graphic>
          <a:graphicData uri="http://schemas.openxmlformats.org/drawingml/2006/table">
            <a:tbl>
              <a:tblPr/>
              <a:tblGrid>
                <a:gridCol w="1446212"/>
                <a:gridCol w="1414463"/>
                <a:gridCol w="1636712"/>
                <a:gridCol w="1766888"/>
              </a:tblGrid>
              <a:tr h="409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车辆类别代号</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车辆种类</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车辆类别代号</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车辆种类</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27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1</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载货汽车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6</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客车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2</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越野汽车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7</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轿车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71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3</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自卸汽车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8</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宋体" pitchFamily="2" charset="-122"/>
                        <a:ea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4</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牵引汽车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9</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半挂车及专用半挂车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74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5</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专用汽车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宋体" pitchFamily="2" charset="-122"/>
                        <a:ea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宋体" pitchFamily="2" charset="-122"/>
                        <a:ea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255" name="Text Box 87"/>
          <p:cNvSpPr txBox="1">
            <a:spLocks noChangeArrowheads="1"/>
          </p:cNvSpPr>
          <p:nvPr/>
        </p:nvSpPr>
        <p:spPr bwMode="auto">
          <a:xfrm>
            <a:off x="1116013" y="5878513"/>
            <a:ext cx="5080000" cy="471487"/>
          </a:xfrm>
          <a:prstGeom prst="rect">
            <a:avLst/>
          </a:prstGeom>
          <a:noFill/>
          <a:ln w="9525">
            <a:noFill/>
            <a:miter lim="800000"/>
            <a:headEnd/>
            <a:tailEnd/>
          </a:ln>
        </p:spPr>
        <p:txBody>
          <a:bodyPr>
            <a:spAutoFit/>
          </a:bodyPr>
          <a:lstStyle/>
          <a:p>
            <a:endParaRPr lang="zh-CN" altLang="en-US" sz="900" b="1">
              <a:latin typeface="宋体" pitchFamily="2" charset="-122"/>
              <a:sym typeface="宋体" pitchFamily="2" charset="-122"/>
            </a:endParaRPr>
          </a:p>
          <a:p>
            <a:r>
              <a:rPr lang="zh-CN" altLang="en-US" sz="1600" b="1">
                <a:latin typeface="宋体" pitchFamily="2" charset="-122"/>
                <a:sym typeface="宋体" pitchFamily="2" charset="-122"/>
              </a:rPr>
              <a:t>注：上表也适用于所列车辆的底盘。</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1800" b="1" dirty="0">
                <a:latin typeface="宋体" pitchFamily="2" charset="-122"/>
              </a:rPr>
              <a:t>3.1</a:t>
            </a:r>
            <a:r>
              <a:rPr lang="zh-CN" altLang="en-US" sz="1800" b="1" dirty="0">
                <a:latin typeface="宋体" pitchFamily="2" charset="-122"/>
              </a:rPr>
              <a:t>汽车技术状况的静态检查</a:t>
            </a:r>
          </a:p>
        </p:txBody>
      </p:sp>
      <p:sp>
        <p:nvSpPr>
          <p:cNvPr id="5120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zh-CN" altLang="en-US" sz="1800" b="1" dirty="0">
                <a:latin typeface="宋体" pitchFamily="2" charset="-122"/>
              </a:rPr>
              <a:t>静态检查主要包括身份辨别和外观检查两大部分内容。</a:t>
            </a:r>
          </a:p>
          <a:p>
            <a:pPr>
              <a:lnSpc>
                <a:spcPct val="80000"/>
              </a:lnSpc>
              <a:buFontTx/>
              <a:buNone/>
            </a:pPr>
            <a:r>
              <a:rPr lang="zh-CN" altLang="en-US" sz="1800" b="1" dirty="0">
                <a:latin typeface="宋体" pitchFamily="2" charset="-122"/>
              </a:rPr>
              <a:t>	</a:t>
            </a:r>
          </a:p>
          <a:p>
            <a:pPr>
              <a:lnSpc>
                <a:spcPct val="80000"/>
              </a:lnSpc>
            </a:pPr>
            <a:r>
              <a:rPr lang="en-US" altLang="zh-CN" sz="1800" b="1" dirty="0">
                <a:latin typeface="宋体" pitchFamily="2" charset="-122"/>
              </a:rPr>
              <a:t>3.1.1</a:t>
            </a:r>
            <a:r>
              <a:rPr lang="zh-CN" altLang="en-US" sz="1800" b="1" dirty="0">
                <a:latin typeface="宋体" pitchFamily="2" charset="-122"/>
              </a:rPr>
              <a:t>车辆的身份鉴别</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进口车的身份鉴别</a:t>
            </a:r>
          </a:p>
          <a:p>
            <a:pPr>
              <a:lnSpc>
                <a:spcPct val="80000"/>
              </a:lnSpc>
            </a:pPr>
            <a:r>
              <a:rPr lang="zh-CN" altLang="en-US" sz="1800" b="1" dirty="0">
                <a:latin typeface="宋体" pitchFamily="2" charset="-122"/>
              </a:rPr>
              <a:t>	关于进口车的鉴别可以从以下几个方面进行：</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检查车辆的产品合格证、维护保养手册是否齐全，并检查是否有商检证明书和商检标志。</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检查汽车的车辆识别代号</a:t>
            </a:r>
            <a:r>
              <a:rPr lang="en-US" altLang="zh-CN" sz="1800" b="1" dirty="0">
                <a:latin typeface="宋体" pitchFamily="2" charset="-122"/>
              </a:rPr>
              <a:t>VIN</a:t>
            </a:r>
            <a:r>
              <a:rPr lang="zh-CN" altLang="en-US" sz="1800" b="1" dirty="0">
                <a:latin typeface="宋体" pitchFamily="2" charset="-122"/>
              </a:rPr>
              <a:t>编码。</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检查车辆的外观。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检查发动机室。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检查变速器。</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国产车的身份鉴别</a:t>
            </a:r>
          </a:p>
          <a:p>
            <a:pPr>
              <a:lnSpc>
                <a:spcPct val="80000"/>
              </a:lnSpc>
            </a:pPr>
            <a:r>
              <a:rPr lang="zh-CN" altLang="en-US" sz="1800" b="1" dirty="0">
                <a:latin typeface="宋体" pitchFamily="2" charset="-122"/>
              </a:rPr>
              <a:t>在鉴别国产车的身份时，首先检查汽车铭牌以及车辆识别代号</a:t>
            </a:r>
            <a:r>
              <a:rPr lang="en-US" altLang="zh-CN" sz="1800" b="1" dirty="0">
                <a:latin typeface="宋体" pitchFamily="2" charset="-122"/>
              </a:rPr>
              <a:t>VIN</a:t>
            </a:r>
            <a:r>
              <a:rPr lang="zh-CN" altLang="en-US" sz="1800" b="1" dirty="0">
                <a:latin typeface="宋体" pitchFamily="2" charset="-122"/>
              </a:rPr>
              <a:t>编码是否一致；其次检查发动机号、车架号与行驶证上的内容是否一致，初步判别车辆是否组装车或冒牌车。</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52227" name="Rectangle 3"/>
          <p:cNvSpPr>
            <a:spLocks noGrp="1" noChangeArrowheads="1"/>
          </p:cNvSpPr>
          <p:nvPr>
            <p:ph type="body" idx="1"/>
          </p:nvPr>
        </p:nvSpPr>
        <p:spPr bwMode="auto">
          <a:xfrm>
            <a:off x="457200" y="692696"/>
            <a:ext cx="8229600" cy="5435054"/>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3.1.2</a:t>
            </a:r>
            <a:r>
              <a:rPr lang="zh-CN" altLang="en-US" sz="1800" b="1" dirty="0">
                <a:latin typeface="宋体" pitchFamily="2" charset="-122"/>
              </a:rPr>
              <a:t>车辆的外观检查</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检查车辆各种标牌</a:t>
            </a: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车身的外观检查</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检查车身各处的缝隙。</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站在车前观察车漆的颜色和车身平整度。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检查保险杠。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检查车门。 </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观察车窗、车门的关闭。 </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检查后视镜、下视镜。 </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检查灯光。 </a:t>
            </a:r>
          </a:p>
          <a:p>
            <a:pPr>
              <a:lnSpc>
                <a:spcPct val="80000"/>
              </a:lnSpc>
            </a:pPr>
            <a:r>
              <a:rPr lang="zh-CN" altLang="en-US" sz="1800" b="1" dirty="0">
                <a:latin typeface="宋体" pitchFamily="2" charset="-122"/>
              </a:rPr>
              <a:t>	</a:t>
            </a:r>
            <a:r>
              <a:rPr lang="en-US" altLang="zh-CN" sz="1800" b="1" dirty="0">
                <a:latin typeface="宋体" pitchFamily="2" charset="-122"/>
              </a:rPr>
              <a:t>(8)</a:t>
            </a:r>
            <a:r>
              <a:rPr lang="zh-CN" altLang="en-US" sz="1800" b="1" dirty="0">
                <a:latin typeface="宋体" pitchFamily="2" charset="-122"/>
              </a:rPr>
              <a:t>检查车身金属件的锈蚀情况。 </a:t>
            </a:r>
          </a:p>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驾驶室和车厢内部检查</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检查座椅。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查看座椅的新旧程度，座椅表面应平整、清洁、无破损。 </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查看车顶的内篷是否破裂，车辆内部是否污秽发霉，地毡或地板胶是否破损残旧，从地毯的磨痕可以推断车辆的使用频率。 </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查看车窗玻璃升降是否灵活。</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检查行李箱。 </a:t>
            </a:r>
          </a:p>
          <a:p>
            <a:pPr>
              <a:lnSpc>
                <a:spcPct val="8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查看仪表盘。 </a:t>
            </a:r>
          </a:p>
          <a:p>
            <a:pPr>
              <a:lnSpc>
                <a:spcPct val="8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检查各踏板。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53251" name="Rectangle 3"/>
          <p:cNvSpPr>
            <a:spLocks noGrp="1" noChangeArrowheads="1"/>
          </p:cNvSpPr>
          <p:nvPr>
            <p:ph type="body" idx="1"/>
          </p:nvPr>
        </p:nvSpPr>
        <p:spPr bwMode="auto">
          <a:xfrm>
            <a:off x="457200" y="548680"/>
            <a:ext cx="8229600" cy="5579070"/>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buFontTx/>
              <a:buNone/>
            </a:pPr>
            <a:r>
              <a:rPr lang="zh-CN" altLang="en-US" sz="1600" dirty="0">
                <a:latin typeface="宋体" pitchFamily="2" charset="-122"/>
              </a:rPr>
              <a:t>  </a:t>
            </a:r>
            <a:r>
              <a:rPr lang="zh-CN" altLang="en-US" sz="1600" dirty="0" smtClean="0">
                <a:latin typeface="宋体" pitchFamily="2" charset="-122"/>
              </a:rPr>
              <a:t> </a:t>
            </a:r>
            <a:r>
              <a:rPr lang="zh-CN" sz="1600" dirty="0">
                <a:latin typeface="宋体" pitchFamily="2" charset="-122"/>
              </a:rPr>
              <a:t>	</a:t>
            </a:r>
            <a:r>
              <a:rPr lang="zh-CN" sz="1800" b="1" dirty="0">
                <a:latin typeface="宋体" pitchFamily="2" charset="-122"/>
              </a:rPr>
              <a:t>4．发动机舱内检查</a:t>
            </a:r>
          </a:p>
          <a:p>
            <a:pPr>
              <a:lnSpc>
                <a:spcPct val="80000"/>
              </a:lnSpc>
            </a:pPr>
            <a:r>
              <a:rPr lang="zh-CN" sz="1800" b="1" dirty="0">
                <a:latin typeface="宋体" pitchFamily="2" charset="-122"/>
              </a:rPr>
              <a:t>	发动机的外观检查可以通过以下几个方面进行：</a:t>
            </a:r>
          </a:p>
          <a:p>
            <a:pPr>
              <a:lnSpc>
                <a:spcPct val="80000"/>
              </a:lnSpc>
            </a:pPr>
            <a:r>
              <a:rPr lang="zh-CN" sz="1800" b="1" dirty="0">
                <a:latin typeface="宋体" pitchFamily="2" charset="-122"/>
              </a:rPr>
              <a:t>	(1)检查发动机罩。 </a:t>
            </a:r>
          </a:p>
          <a:p>
            <a:pPr>
              <a:lnSpc>
                <a:spcPct val="80000"/>
              </a:lnSpc>
            </a:pPr>
            <a:r>
              <a:rPr lang="zh-CN" sz="1800" b="1" dirty="0">
                <a:latin typeface="宋体" pitchFamily="2" charset="-122"/>
              </a:rPr>
              <a:t>	（2）检查发动机外部清洗状况。 </a:t>
            </a:r>
          </a:p>
          <a:p>
            <a:pPr>
              <a:lnSpc>
                <a:spcPct val="80000"/>
              </a:lnSpc>
            </a:pPr>
            <a:r>
              <a:rPr lang="zh-CN" sz="1800" b="1" dirty="0">
                <a:latin typeface="宋体" pitchFamily="2" charset="-122"/>
              </a:rPr>
              <a:t>	(3)检查蓄电池。 </a:t>
            </a:r>
          </a:p>
          <a:p>
            <a:pPr>
              <a:lnSpc>
                <a:spcPct val="80000"/>
              </a:lnSpc>
            </a:pPr>
            <a:r>
              <a:rPr lang="zh-CN" sz="1800" b="1" dirty="0">
                <a:latin typeface="宋体" pitchFamily="2" charset="-122"/>
              </a:rPr>
              <a:t>	(4)检查发动机机油状况。 </a:t>
            </a:r>
          </a:p>
          <a:p>
            <a:pPr>
              <a:lnSpc>
                <a:spcPct val="80000"/>
              </a:lnSpc>
            </a:pPr>
            <a:r>
              <a:rPr lang="zh-CN" sz="1800" b="1" dirty="0">
                <a:latin typeface="宋体" pitchFamily="2" charset="-122"/>
              </a:rPr>
              <a:t>	(5)检查冷却液状况。 </a:t>
            </a:r>
          </a:p>
          <a:p>
            <a:pPr>
              <a:lnSpc>
                <a:spcPct val="80000"/>
              </a:lnSpc>
            </a:pPr>
            <a:r>
              <a:rPr lang="zh-CN" sz="1800" b="1" dirty="0">
                <a:latin typeface="宋体" pitchFamily="2" charset="-122"/>
              </a:rPr>
              <a:t>	(6)检查变速箱油。 </a:t>
            </a:r>
          </a:p>
          <a:p>
            <a:pPr>
              <a:lnSpc>
                <a:spcPct val="80000"/>
              </a:lnSpc>
            </a:pPr>
            <a:r>
              <a:rPr lang="zh-CN" sz="1800" b="1" dirty="0">
                <a:latin typeface="宋体" pitchFamily="2" charset="-122"/>
              </a:rPr>
              <a:t>	(7)检查软管、传动带、电缆导线。 </a:t>
            </a:r>
          </a:p>
          <a:p>
            <a:pPr>
              <a:lnSpc>
                <a:spcPct val="80000"/>
              </a:lnSpc>
            </a:pPr>
            <a:r>
              <a:rPr lang="zh-CN" sz="1800" b="1" dirty="0" smtClean="0">
                <a:latin typeface="宋体" pitchFamily="2" charset="-122"/>
              </a:rPr>
              <a:t>5</a:t>
            </a:r>
            <a:r>
              <a:rPr lang="zh-CN" sz="1800" b="1" dirty="0">
                <a:latin typeface="宋体" pitchFamily="2" charset="-122"/>
              </a:rPr>
              <a:t>.车辆底盘检查</a:t>
            </a:r>
          </a:p>
          <a:p>
            <a:pPr>
              <a:lnSpc>
                <a:spcPct val="80000"/>
              </a:lnSpc>
            </a:pPr>
            <a:r>
              <a:rPr lang="zh-CN" sz="1800" b="1" dirty="0">
                <a:latin typeface="宋体" pitchFamily="2" charset="-122"/>
              </a:rPr>
              <a:t>	 (1)传动系的检查。</a:t>
            </a:r>
          </a:p>
          <a:p>
            <a:pPr>
              <a:lnSpc>
                <a:spcPct val="80000"/>
              </a:lnSpc>
            </a:pPr>
            <a:r>
              <a:rPr lang="zh-CN" sz="1800" b="1" dirty="0">
                <a:latin typeface="宋体" pitchFamily="2" charset="-122"/>
              </a:rPr>
              <a:t>	 (2)行驶系的检查。</a:t>
            </a:r>
          </a:p>
          <a:p>
            <a:pPr>
              <a:lnSpc>
                <a:spcPct val="80000"/>
              </a:lnSpc>
            </a:pPr>
            <a:r>
              <a:rPr lang="zh-CN" sz="1800" b="1" dirty="0">
                <a:latin typeface="宋体" pitchFamily="2" charset="-122"/>
              </a:rPr>
              <a:t>	 (3)转向系的检查。</a:t>
            </a:r>
          </a:p>
          <a:p>
            <a:pPr>
              <a:lnSpc>
                <a:spcPct val="80000"/>
              </a:lnSpc>
            </a:pPr>
            <a:r>
              <a:rPr lang="zh-CN" sz="1800" b="1" dirty="0">
                <a:latin typeface="宋体" pitchFamily="2" charset="-122"/>
              </a:rPr>
              <a:t>	 (4)制动系的检查。</a:t>
            </a:r>
          </a:p>
          <a:p>
            <a:pPr>
              <a:lnSpc>
                <a:spcPct val="80000"/>
              </a:lnSpc>
            </a:pPr>
            <a:r>
              <a:rPr lang="zh-CN" sz="1800" b="1" dirty="0" smtClean="0">
                <a:latin typeface="宋体" pitchFamily="2" charset="-122"/>
              </a:rPr>
              <a:t>6</a:t>
            </a:r>
            <a:r>
              <a:rPr lang="zh-CN" sz="1800" b="1" dirty="0">
                <a:latin typeface="宋体" pitchFamily="2" charset="-122"/>
              </a:rPr>
              <a:t>.汽车电器及其附属装置的检查</a:t>
            </a:r>
          </a:p>
          <a:p>
            <a:pPr>
              <a:lnSpc>
                <a:spcPct val="80000"/>
              </a:lnSpc>
            </a:pPr>
            <a:r>
              <a:rPr lang="zh-CN" sz="1800" b="1" dirty="0">
                <a:latin typeface="宋体" pitchFamily="2" charset="-122"/>
              </a:rPr>
              <a:t>	检查雨刮器、收音机、仪表、反光镜、加热器、灯具、转向信号、喷水装置、空调设备等是否破损、残缺。检查汽车电路各线束的连接是否牢靠，有无损坏或烧焦痕迹。</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3.2</a:t>
            </a:r>
            <a:r>
              <a:rPr lang="zh-CN" altLang="en-US" sz="2400" b="1" dirty="0">
                <a:latin typeface="宋体" pitchFamily="2" charset="-122"/>
              </a:rPr>
              <a:t>汽车技术状况的动态检查</a:t>
            </a:r>
          </a:p>
        </p:txBody>
      </p:sp>
      <p:sp>
        <p:nvSpPr>
          <p:cNvPr id="54275" name="Rectangle 3"/>
          <p:cNvSpPr>
            <a:spLocks noGrp="1" noChangeArrowheads="1"/>
          </p:cNvSpPr>
          <p:nvPr>
            <p:ph type="body" idx="1"/>
          </p:nvPr>
        </p:nvSpPr>
        <p:spPr bwMode="auto">
          <a:xfrm>
            <a:off x="457200" y="1124744"/>
            <a:ext cx="8507288" cy="5001419"/>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zh-CN" altLang="en-US" sz="1800" b="1" dirty="0">
                <a:latin typeface="宋体" pitchFamily="2" charset="-122"/>
              </a:rPr>
              <a:t>汽车技术状况的动态检查是指汽车在工作状态下进行的各项检查，又称车辆路试检查。检查可分为无负荷检查和路试检查。</a:t>
            </a:r>
          </a:p>
          <a:p>
            <a:pPr>
              <a:lnSpc>
                <a:spcPct val="80000"/>
              </a:lnSpc>
            </a:pPr>
            <a:r>
              <a:rPr lang="zh-CN" altLang="en-US" sz="1800" b="1" dirty="0">
                <a:latin typeface="宋体" pitchFamily="2" charset="-122"/>
              </a:rPr>
              <a:t>	</a:t>
            </a:r>
          </a:p>
          <a:p>
            <a:pPr>
              <a:lnSpc>
                <a:spcPct val="80000"/>
              </a:lnSpc>
            </a:pPr>
            <a:r>
              <a:rPr lang="en-US" altLang="zh-CN" sz="1800" b="1" dirty="0">
                <a:latin typeface="宋体" pitchFamily="2" charset="-122"/>
              </a:rPr>
              <a:t>3.2.1</a:t>
            </a:r>
            <a:r>
              <a:rPr lang="zh-CN" altLang="en-US" sz="1800" b="1" dirty="0">
                <a:latin typeface="宋体" pitchFamily="2" charset="-122"/>
              </a:rPr>
              <a:t>发动机启动和无负荷检查</a:t>
            </a:r>
          </a:p>
          <a:p>
            <a:pPr>
              <a:lnSpc>
                <a:spcPct val="80000"/>
              </a:lnSpc>
            </a:pPr>
            <a:r>
              <a:rPr lang="zh-CN" altLang="en-US" sz="1800" b="1" dirty="0">
                <a:latin typeface="宋体" pitchFamily="2" charset="-122"/>
              </a:rPr>
              <a:t>	无负荷检查就是车辆在原地，检查发动机的性能状况，包括发动机起动、怠速、声响、急加速性、曲轴箱窜油和窜气量、尾气颜色、发动机熄火等项目。</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发动机的启动状况检查 </a:t>
            </a:r>
          </a:p>
          <a:p>
            <a:pPr>
              <a:lnSpc>
                <a:spcPct val="80000"/>
              </a:lnSpc>
            </a:pPr>
            <a:r>
              <a:rPr lang="zh-CN" altLang="en-US" sz="1800" b="1" dirty="0">
                <a:latin typeface="宋体" pitchFamily="2" charset="-122"/>
              </a:rPr>
              <a:t>	正常情况下，用起动机起动发动机时，一般起动不应超过</a:t>
            </a:r>
            <a:r>
              <a:rPr lang="en-US" altLang="zh-CN" sz="1800" b="1" dirty="0">
                <a:latin typeface="宋体" pitchFamily="2" charset="-122"/>
              </a:rPr>
              <a:t>3</a:t>
            </a:r>
            <a:r>
              <a:rPr lang="zh-CN" altLang="en-US" sz="1800" b="1" dirty="0">
                <a:latin typeface="宋体" pitchFamily="2" charset="-122"/>
              </a:rPr>
              <a:t>次，每次起动时间不超过</a:t>
            </a:r>
            <a:r>
              <a:rPr lang="en-US" altLang="zh-CN" sz="1800" b="1" dirty="0">
                <a:latin typeface="宋体" pitchFamily="2" charset="-122"/>
              </a:rPr>
              <a:t>5~10s</a:t>
            </a:r>
            <a:r>
              <a:rPr lang="zh-CN" altLang="en-US" sz="1800" b="1" dirty="0">
                <a:latin typeface="宋体" pitchFamily="2" charset="-122"/>
              </a:rPr>
              <a:t>；若需再次起动，应间隔</a:t>
            </a:r>
            <a:r>
              <a:rPr lang="en-US" altLang="zh-CN" sz="1800" b="1" dirty="0">
                <a:latin typeface="宋体" pitchFamily="2" charset="-122"/>
              </a:rPr>
              <a:t>15s</a:t>
            </a:r>
            <a:r>
              <a:rPr lang="zh-CN" altLang="en-US" sz="1800" b="1" dirty="0">
                <a:latin typeface="宋体" pitchFamily="2" charset="-122"/>
              </a:rPr>
              <a:t>以上，起动时，应无异常响声。如果发动机不能正常起动，表明发动机的启动性能不好。</a:t>
            </a: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发动机怠速运转检查</a:t>
            </a:r>
          </a:p>
          <a:p>
            <a:pPr>
              <a:lnSpc>
                <a:spcPct val="80000"/>
              </a:lnSpc>
            </a:pPr>
            <a:r>
              <a:rPr lang="zh-CN" altLang="en-US" sz="1800" b="1" dirty="0">
                <a:latin typeface="宋体" pitchFamily="2" charset="-122"/>
              </a:rPr>
              <a:t>	发动机起动后，使其怠速运转，此时发动机应在规定的怠速范围内平稳地运转，转速波动应小于</a:t>
            </a:r>
            <a:r>
              <a:rPr lang="en-US" altLang="zh-CN" sz="1800" b="1" dirty="0">
                <a:latin typeface="宋体" pitchFamily="2" charset="-122"/>
              </a:rPr>
              <a:t>50r</a:t>
            </a:r>
            <a:r>
              <a:rPr lang="zh-CN" altLang="en-US" sz="1800" b="1" dirty="0">
                <a:latin typeface="宋体" pitchFamily="2" charset="-122"/>
              </a:rPr>
              <a:t>／</a:t>
            </a:r>
            <a:r>
              <a:rPr lang="en-US" altLang="zh-CN" sz="1800" b="1" dirty="0" err="1">
                <a:latin typeface="宋体" pitchFamily="2" charset="-122"/>
              </a:rPr>
              <a:t>rnin</a:t>
            </a:r>
            <a:r>
              <a:rPr lang="zh-CN" altLang="en-US" sz="1800" b="1" dirty="0">
                <a:latin typeface="宋体" pitchFamily="2" charset="-122"/>
              </a:rPr>
              <a:t>。发动机怠速时，若出现转速过高、过低、发动机抖动严重等现象，均表明发动机怠速不良，引起发动机怠速不良的原因很多。</a:t>
            </a:r>
          </a:p>
          <a:p>
            <a:pPr>
              <a:lnSpc>
                <a:spcPct val="80000"/>
              </a:lnSpc>
            </a:pPr>
            <a:r>
              <a:rPr lang="en-US" altLang="zh-CN" sz="1800" b="1" dirty="0" smtClean="0">
                <a:latin typeface="宋体" pitchFamily="2" charset="-122"/>
              </a:rPr>
              <a:t>3.</a:t>
            </a:r>
            <a:r>
              <a:rPr lang="zh-CN" altLang="en-US" sz="1800" b="1" dirty="0" smtClean="0">
                <a:latin typeface="宋体" pitchFamily="2" charset="-122"/>
              </a:rPr>
              <a:t>检查发动机声响</a:t>
            </a:r>
          </a:p>
          <a:p>
            <a:pPr>
              <a:lnSpc>
                <a:spcPct val="80000"/>
              </a:lnSpc>
            </a:pPr>
            <a:r>
              <a:rPr lang="zh-CN" altLang="en-US" sz="1800" b="1" dirty="0">
                <a:latin typeface="宋体" pitchFamily="2" charset="-122"/>
              </a:rPr>
              <a:t>	让发动机怠速运转，检查人员站在车头旁边听发动机有无异响以及响声大小。然后，用手拨动节气门，适当增加发动机转速，倾听发动机的异响是否加大，或是否有新的异响出现。</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zh-CN" altLang="en-US"/>
              <a:t>  </a:t>
            </a:r>
            <a:endParaRPr lang="zh-CN"/>
          </a:p>
        </p:txBody>
      </p:sp>
      <p:sp>
        <p:nvSpPr>
          <p:cNvPr id="5529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a:t>
            </a:r>
            <a:r>
              <a:rPr lang="en-US" altLang="zh-CN" sz="1800" b="1" dirty="0">
                <a:latin typeface="宋体" pitchFamily="2" charset="-122"/>
              </a:rPr>
              <a:t>.</a:t>
            </a:r>
            <a:r>
              <a:rPr lang="zh-CN" altLang="en-US" sz="1800" b="1" dirty="0">
                <a:latin typeface="宋体" pitchFamily="2" charset="-122"/>
              </a:rPr>
              <a:t>检查发动机的急加速性（加速灵敏性）</a:t>
            </a:r>
          </a:p>
          <a:p>
            <a:pPr>
              <a:lnSpc>
                <a:spcPct val="80000"/>
              </a:lnSpc>
            </a:pPr>
            <a:r>
              <a:rPr lang="zh-CN" altLang="en-US" sz="1800" b="1" dirty="0">
                <a:latin typeface="宋体" pitchFamily="2" charset="-122"/>
              </a:rPr>
              <a:t>	待水温、油温都正常后，通过改变节气门的开度，检查发动机在各种转速下运转是否平稳，转速变化时应过渡顺畅。 </a:t>
            </a:r>
          </a:p>
          <a:p>
            <a:pPr>
              <a:lnSpc>
                <a:spcPct val="80000"/>
              </a:lnSpc>
            </a:pPr>
            <a:r>
              <a:rPr lang="en-US" altLang="zh-CN" sz="1800" b="1" dirty="0" smtClean="0">
                <a:latin typeface="宋体" pitchFamily="2" charset="-122"/>
              </a:rPr>
              <a:t>5</a:t>
            </a:r>
            <a:r>
              <a:rPr lang="en-US" altLang="zh-CN" sz="1800" b="1" dirty="0">
                <a:latin typeface="宋体" pitchFamily="2" charset="-122"/>
              </a:rPr>
              <a:t>.</a:t>
            </a:r>
            <a:r>
              <a:rPr lang="zh-CN" altLang="en-US" sz="1800" b="1" dirty="0">
                <a:latin typeface="宋体" pitchFamily="2" charset="-122"/>
              </a:rPr>
              <a:t>检查曲轴箱窜油、窜气情况</a:t>
            </a:r>
          </a:p>
          <a:p>
            <a:pPr>
              <a:lnSpc>
                <a:spcPct val="80000"/>
              </a:lnSpc>
            </a:pPr>
            <a:r>
              <a:rPr lang="zh-CN" altLang="en-US" sz="1800" b="1" dirty="0">
                <a:latin typeface="宋体" pitchFamily="2" charset="-122"/>
              </a:rPr>
              <a:t>	打开润滑油加注口，慢慢踩踏加速踏板，如果窜气严重，肉眼就能观察到油雾气；若窜气不是很严重，可将一张白纸，平放在润滑油加注口上方</a:t>
            </a:r>
            <a:r>
              <a:rPr lang="en-US" altLang="zh-CN" sz="1800" b="1" dirty="0">
                <a:latin typeface="宋体" pitchFamily="2" charset="-122"/>
              </a:rPr>
              <a:t>5cm</a:t>
            </a:r>
            <a:r>
              <a:rPr lang="zh-CN" altLang="en-US" sz="1800" b="1" dirty="0">
                <a:latin typeface="宋体" pitchFamily="2" charset="-122"/>
              </a:rPr>
              <a:t>左右处，然后踩下加速踏板，若白纸上有油迹，则表明有窜油状况发生，严重时油迹面积会更大。</a:t>
            </a:r>
          </a:p>
          <a:p>
            <a:pPr>
              <a:lnSpc>
                <a:spcPct val="80000"/>
              </a:lnSpc>
            </a:pPr>
            <a:r>
              <a:rPr lang="en-US" altLang="zh-CN" sz="1800" b="1" dirty="0" smtClean="0">
                <a:latin typeface="宋体" pitchFamily="2" charset="-122"/>
              </a:rPr>
              <a:t>6</a:t>
            </a:r>
            <a:r>
              <a:rPr lang="en-US" altLang="zh-CN" sz="1800" b="1" dirty="0">
                <a:latin typeface="宋体" pitchFamily="2" charset="-122"/>
              </a:rPr>
              <a:t>.</a:t>
            </a:r>
            <a:r>
              <a:rPr lang="zh-CN" altLang="en-US" sz="1800" b="1" dirty="0">
                <a:latin typeface="宋体" pitchFamily="2" charset="-122"/>
              </a:rPr>
              <a:t>检查尾气颜色</a:t>
            </a:r>
          </a:p>
          <a:p>
            <a:pPr>
              <a:lnSpc>
                <a:spcPct val="80000"/>
              </a:lnSpc>
            </a:pPr>
            <a:r>
              <a:rPr lang="zh-CN" altLang="en-US" sz="1800" b="1" dirty="0">
                <a:latin typeface="宋体" pitchFamily="2" charset="-122"/>
              </a:rPr>
              <a:t>	如果发动机技术状况良好，气缸内的混合气体能够充分燃烧，汽油发动机排出的尾气应该是无色的，在冬季能够看见白色的水汽；柴油机工作时排出的气体一般是淡灰色的，当负荷较大时，灰色加深。 </a:t>
            </a:r>
          </a:p>
          <a:p>
            <a:pPr>
              <a:lnSpc>
                <a:spcPct val="80000"/>
              </a:lnSpc>
            </a:pPr>
            <a:r>
              <a:rPr lang="en-US" altLang="zh-CN" sz="1800" b="1" dirty="0" smtClean="0">
                <a:latin typeface="宋体" pitchFamily="2" charset="-122"/>
              </a:rPr>
              <a:t>7</a:t>
            </a:r>
            <a:r>
              <a:rPr lang="en-US" altLang="zh-CN" sz="1800" b="1" dirty="0">
                <a:latin typeface="宋体" pitchFamily="2" charset="-122"/>
              </a:rPr>
              <a:t>.</a:t>
            </a:r>
            <a:r>
              <a:rPr lang="zh-CN" altLang="en-US" sz="1800" b="1" dirty="0">
                <a:latin typeface="宋体" pitchFamily="2" charset="-122"/>
              </a:rPr>
              <a:t>检查发动机熄火情况</a:t>
            </a:r>
          </a:p>
          <a:p>
            <a:pPr>
              <a:lnSpc>
                <a:spcPct val="80000"/>
              </a:lnSpc>
            </a:pPr>
            <a:r>
              <a:rPr lang="zh-CN" altLang="en-US" sz="1800" b="1" dirty="0">
                <a:latin typeface="宋体" pitchFamily="2" charset="-122"/>
              </a:rPr>
              <a:t>	对于汽油机，关闭点火开关后，发动机正常熄火；对于柴油机，停机装置应灵活有效。</a:t>
            </a:r>
          </a:p>
          <a:p>
            <a:pPr>
              <a:lnSpc>
                <a:spcPct val="80000"/>
              </a:lnSpc>
            </a:pP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dirty="0"/>
          </a:p>
        </p:txBody>
      </p:sp>
      <p:sp>
        <p:nvSpPr>
          <p:cNvPr id="56323" name="Rectangle 3"/>
          <p:cNvSpPr>
            <a:spLocks noGrp="1" noChangeArrowheads="1"/>
          </p:cNvSpPr>
          <p:nvPr>
            <p:ph type="body" idx="1"/>
          </p:nvPr>
        </p:nvSpPr>
        <p:spPr bwMode="auto">
          <a:xfrm>
            <a:off x="395536" y="692696"/>
            <a:ext cx="8568952"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3.2.2</a:t>
            </a:r>
            <a:r>
              <a:rPr lang="zh-CN" altLang="en-US" sz="1800" b="1" dirty="0" smtClean="0">
                <a:latin typeface="宋体" pitchFamily="2" charset="-122"/>
              </a:rPr>
              <a:t>汽车路试检查 </a:t>
            </a:r>
          </a:p>
          <a:p>
            <a:pPr>
              <a:lnSpc>
                <a:spcPct val="80000"/>
              </a:lnSpc>
            </a:pPr>
            <a:r>
              <a:rPr lang="en-US" altLang="zh-CN" sz="1800" b="1" dirty="0" smtClean="0">
                <a:latin typeface="宋体" pitchFamily="2" charset="-122"/>
              </a:rPr>
              <a:t>1.</a:t>
            </a:r>
            <a:r>
              <a:rPr lang="zh-CN" altLang="en-US" sz="1800" b="1" dirty="0">
                <a:latin typeface="宋体" pitchFamily="2" charset="-122"/>
              </a:rPr>
              <a:t>检查离合器</a:t>
            </a:r>
          </a:p>
          <a:p>
            <a:r>
              <a:rPr lang="zh-CN" altLang="en-US" sz="1800" b="1" dirty="0">
                <a:latin typeface="宋体" pitchFamily="2" charset="-122"/>
              </a:rPr>
              <a:t>	检查时，检测人员按照正确的汽车起步方法操作，挂低档平稳起步。正常情况下，离合器应该接合平稳，分离彻底，工作时不得有异响、抖动和不正常打滑现象。</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离合器分离不彻底检查。</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离台器打滑检查。</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离合器异响的检查。</a:t>
            </a:r>
          </a:p>
          <a:p>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检查变速器</a:t>
            </a:r>
          </a:p>
          <a:p>
            <a:r>
              <a:rPr lang="zh-CN" altLang="en-US" sz="1800" b="1" dirty="0">
                <a:latin typeface="宋体" pitchFamily="2" charset="-122"/>
              </a:rPr>
              <a:t>	从车辆起步加速升至高速挡，再减速至低速挡，整个过程中检查换挡是否灵活自如；是否有异响；互锁和自锁装置是否有效，是否有乱挡、掉挡现象；换挡操作时，变速杆是否与其他部件干涉。</a:t>
            </a:r>
          </a:p>
          <a:p>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检查汽车的动力性</a:t>
            </a:r>
          </a:p>
          <a:p>
            <a:r>
              <a:rPr lang="zh-CN" altLang="en-US" sz="1800" b="1" dirty="0">
                <a:latin typeface="宋体" pitchFamily="2" charset="-122"/>
              </a:rPr>
              <a:t>	汽车动力性的好坏直接影响汽车性能的高低，动力性是汽车使用的最重要的基本性能。汽车在使用一段时期后，技术状况会发生某些变化，动力性也会变化。汽车技术状况不良，首要表现为动力性不足，燃料消耗增大。</a:t>
            </a:r>
          </a:p>
          <a:p>
            <a:r>
              <a:rPr lang="zh-CN" altLang="en-US" sz="1800" b="1" dirty="0">
                <a:latin typeface="宋体" pitchFamily="2" charset="-122"/>
              </a:rPr>
              <a:t>	检测汽车动力性的项目一般有高挡加速时间、起步加速时间、最高车速、陡坡爬坡车速、长坡爬坡车速，有时也检测牵引力。</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57347" name="Rectangle 3"/>
          <p:cNvSpPr>
            <a:spLocks noGrp="1" noChangeArrowheads="1"/>
          </p:cNvSpPr>
          <p:nvPr>
            <p:ph type="body" idx="1"/>
          </p:nvPr>
        </p:nvSpPr>
        <p:spPr bwMode="auto">
          <a:xfrm>
            <a:off x="323528" y="620688"/>
            <a:ext cx="8640960" cy="4525963"/>
          </a:xfrm>
          <a:noFill/>
          <a:ln>
            <a:miter lim="800000"/>
            <a:headEnd/>
            <a:tailEnd/>
          </a:ln>
        </p:spPr>
        <p:txBody>
          <a:bodyPr vert="horz" wrap="square" lIns="91440" tIns="45720" rIns="91440" bIns="45720" numCol="1" anchor="t" anchorCtr="0" compatLnSpc="1">
            <a:prstTxWarp prst="textNoShape">
              <a:avLst/>
            </a:prstTxWarp>
          </a:bodyPr>
          <a:lstStyle/>
          <a:p>
            <a:r>
              <a:rPr lang="zh-CN" sz="1800" b="1" dirty="0" smtClean="0">
                <a:latin typeface="宋体" pitchFamily="2" charset="-122"/>
              </a:rPr>
              <a:t>4</a:t>
            </a:r>
            <a:r>
              <a:rPr lang="zh-CN" sz="1800" b="1" dirty="0">
                <a:latin typeface="宋体" pitchFamily="2" charset="-122"/>
              </a:rPr>
              <a:t>.检查制动性能</a:t>
            </a:r>
          </a:p>
          <a:p>
            <a:r>
              <a:rPr lang="zh-CN" sz="1800" b="1" dirty="0" smtClean="0">
                <a:latin typeface="宋体" pitchFamily="2" charset="-122"/>
              </a:rPr>
              <a:t>（</a:t>
            </a:r>
            <a:r>
              <a:rPr lang="zh-CN" sz="1800" b="1" dirty="0">
                <a:latin typeface="宋体" pitchFamily="2" charset="-122"/>
              </a:rPr>
              <a:t>1）制动性能检查的技术要求。</a:t>
            </a:r>
          </a:p>
          <a:p>
            <a:r>
              <a:rPr lang="zh-CN" sz="1800" b="1" dirty="0">
                <a:latin typeface="宋体" pitchFamily="2" charset="-122"/>
              </a:rPr>
              <a:t>	关于汽车的制动性能和应急制动性能在GB7258-2004《机动车运行安全技术条件》中规定，检查应在平坦、硬实、清洁、干燥且轮胎与地面间的附着系数不小于0.7的水泥或沥青路面上进行，检测时发动机与传动泵分离。</a:t>
            </a:r>
          </a:p>
          <a:p>
            <a:r>
              <a:rPr lang="zh-CN" sz="1800" b="1" dirty="0" smtClean="0">
                <a:latin typeface="宋体" pitchFamily="2" charset="-122"/>
              </a:rPr>
              <a:t>（</a:t>
            </a:r>
            <a:r>
              <a:rPr lang="zh-CN" sz="1800" b="1" dirty="0">
                <a:latin typeface="宋体" pitchFamily="2" charset="-122"/>
              </a:rPr>
              <a:t>2)制动性能的检查内容。</a:t>
            </a:r>
          </a:p>
          <a:p>
            <a:r>
              <a:rPr lang="zh-CN" sz="1800" b="1" dirty="0">
                <a:latin typeface="宋体" pitchFamily="2" charset="-122"/>
              </a:rPr>
              <a:t>	1)检查行车制动。 </a:t>
            </a:r>
          </a:p>
          <a:p>
            <a:r>
              <a:rPr lang="zh-CN" sz="1800" b="1" dirty="0">
                <a:latin typeface="宋体" pitchFamily="2" charset="-122"/>
              </a:rPr>
              <a:t>	汽车起步后，先踩一下制动踏板（俗称点刹），检查是否有制动；然后加速至20km／h进行紧急制动，检查紧急制动是否可靠，有无跑偏、甩尾等现象；再加速至50 km／h，先用点刹检查汽车是否能够立即减速、跑偏，再紧急制动检查制动距离和跑偏量。</a:t>
            </a:r>
          </a:p>
          <a:p>
            <a:r>
              <a:rPr lang="zh-CN" sz="1800" b="1" dirty="0">
                <a:latin typeface="宋体" pitchFamily="2" charset="-122"/>
              </a:rPr>
              <a:t>	2)检查制动效能。 </a:t>
            </a:r>
          </a:p>
          <a:p>
            <a:r>
              <a:rPr lang="zh-CN" sz="1800" b="1" dirty="0">
                <a:latin typeface="宋体" pitchFamily="2" charset="-122"/>
              </a:rPr>
              <a:t>	制动时，如果踏下制动踏板时有海绵感觉，说明能制动管路内有空气或制动系某处有泄漏，应立即停止路试；如果踩下制动踏板时制动踏板或制动鼓发出尖叫声，说明摩擦片可能磨损，路试结束后应检查摩擦片的厚度是否符合技术要求。</a:t>
            </a:r>
          </a:p>
          <a:p>
            <a:r>
              <a:rPr lang="zh-CN" altLang="en-US" sz="1800" b="1" dirty="0">
                <a:latin typeface="宋体" pitchFamily="2" charset="-122"/>
              </a:rPr>
              <a:t>      </a:t>
            </a:r>
            <a:r>
              <a:rPr lang="zh-CN" sz="1800" b="1" dirty="0">
                <a:latin typeface="宋体" pitchFamily="2" charset="-122"/>
              </a:rPr>
              <a:t>3）检查驻车制动(手刹)。在坡路上，拉紧手刹后观察汽车能否停稳。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58371" name="Rectangle 3"/>
          <p:cNvSpPr>
            <a:spLocks noGrp="1" noChangeArrowheads="1"/>
          </p:cNvSpPr>
          <p:nvPr>
            <p:ph type="body" idx="1"/>
          </p:nvPr>
        </p:nvSpPr>
        <p:spPr bwMode="auto">
          <a:xfrm>
            <a:off x="251520"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smtClean="0">
                <a:latin typeface="宋体" pitchFamily="2" charset="-122"/>
              </a:rPr>
              <a:t>5</a:t>
            </a:r>
            <a:r>
              <a:rPr lang="en-US" altLang="zh-CN" sz="1800" b="1" dirty="0">
                <a:latin typeface="宋体" pitchFamily="2" charset="-122"/>
              </a:rPr>
              <a:t>.</a:t>
            </a:r>
            <a:r>
              <a:rPr lang="zh-CN" altLang="en-US" sz="1800" b="1" dirty="0">
                <a:latin typeface="宋体" pitchFamily="2" charset="-122"/>
              </a:rPr>
              <a:t>检查行驶稳定性和操纵性</a:t>
            </a:r>
          </a:p>
          <a:p>
            <a:r>
              <a:rPr lang="zh-CN" altLang="en-US" sz="1800" b="1" dirty="0">
                <a:latin typeface="宋体" pitchFamily="2" charset="-122"/>
              </a:rPr>
              <a:t>	使检查车辆保持</a:t>
            </a:r>
            <a:r>
              <a:rPr lang="en-US" altLang="zh-CN" sz="1800" b="1" dirty="0">
                <a:latin typeface="宋体" pitchFamily="2" charset="-122"/>
              </a:rPr>
              <a:t>50km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（中速）左右的速度直线行驶，或空挡滑行，双手松开转向盘，观察汽车行驶状况。 </a:t>
            </a:r>
          </a:p>
          <a:p>
            <a:r>
              <a:rPr lang="zh-CN" altLang="en-US" sz="1800" b="1" dirty="0">
                <a:latin typeface="宋体" pitchFamily="2" charset="-122"/>
              </a:rPr>
              <a:t>	使检查车辆保持</a:t>
            </a:r>
            <a:r>
              <a:rPr lang="en-US" altLang="zh-CN" sz="1800" b="1" dirty="0">
                <a:latin typeface="宋体" pitchFamily="2" charset="-122"/>
              </a:rPr>
              <a:t>90km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（高速）以上的速度行驶，观察转向盘有无摆振现象（俗称汽车摆头）。 </a:t>
            </a:r>
          </a:p>
          <a:p>
            <a:r>
              <a:rPr lang="zh-CN" altLang="en-US" sz="1800" b="1" dirty="0">
                <a:latin typeface="宋体" pitchFamily="2" charset="-122"/>
              </a:rPr>
              <a:t>	在比较宽敞的路面上，左右转动转向盘（或做转弯测试），检查转向是否灵活、轻便。 </a:t>
            </a:r>
          </a:p>
          <a:p>
            <a:r>
              <a:rPr lang="zh-CN" altLang="en-US" sz="1800" b="1" dirty="0">
                <a:latin typeface="宋体" pitchFamily="2" charset="-122"/>
              </a:rPr>
              <a:t>	转向时如果发出“嘎吱”的声音，可能是转向油储油罐的液面过低、油路堵塞、油泵噪声等原因。</a:t>
            </a:r>
          </a:p>
          <a:p>
            <a:r>
              <a:rPr lang="zh-CN" altLang="en-US" sz="1800" b="1" dirty="0">
                <a:latin typeface="宋体" pitchFamily="2" charset="-122"/>
              </a:rPr>
              <a:t>	转向盘最大自由转动量不允许大于</a:t>
            </a:r>
            <a:r>
              <a:rPr lang="en-US" altLang="zh-CN" sz="1800" b="1" dirty="0">
                <a:latin typeface="宋体" pitchFamily="2" charset="-122"/>
              </a:rPr>
              <a:t>20°(</a:t>
            </a:r>
            <a:r>
              <a:rPr lang="zh-CN" altLang="en-US" sz="1800" b="1" dirty="0">
                <a:latin typeface="宋体" pitchFamily="2" charset="-122"/>
              </a:rPr>
              <a:t>最高设计车速不小于</a:t>
            </a:r>
            <a:r>
              <a:rPr lang="en-US" altLang="zh-CN" sz="1800" b="1" dirty="0">
                <a:latin typeface="宋体" pitchFamily="2" charset="-122"/>
              </a:rPr>
              <a:t>100km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的机动车</a:t>
            </a:r>
            <a:r>
              <a:rPr lang="en-US" altLang="zh-CN" sz="1800" b="1" dirty="0">
                <a:latin typeface="宋体" pitchFamily="2" charset="-122"/>
              </a:rPr>
              <a:t>)</a:t>
            </a:r>
            <a:r>
              <a:rPr lang="zh-CN" altLang="en-US" sz="1800" b="1" dirty="0">
                <a:latin typeface="宋体" pitchFamily="2" charset="-122"/>
              </a:rPr>
              <a:t>。 </a:t>
            </a:r>
          </a:p>
          <a:p>
            <a:r>
              <a:rPr lang="en-US" altLang="zh-CN" sz="1800" b="1" dirty="0" smtClean="0">
                <a:latin typeface="宋体" pitchFamily="2" charset="-122"/>
              </a:rPr>
              <a:t>6</a:t>
            </a:r>
            <a:r>
              <a:rPr lang="en-US" altLang="zh-CN" sz="1800" b="1" dirty="0">
                <a:latin typeface="宋体" pitchFamily="2" charset="-122"/>
              </a:rPr>
              <a:t>.</a:t>
            </a:r>
            <a:r>
              <a:rPr lang="zh-CN" altLang="en-US" sz="1800" b="1" dirty="0">
                <a:latin typeface="宋体" pitchFamily="2" charset="-122"/>
              </a:rPr>
              <a:t>检查汽车行驶平顺性</a:t>
            </a:r>
          </a:p>
          <a:p>
            <a:r>
              <a:rPr lang="zh-CN" altLang="en-US" sz="1800" b="1" dirty="0">
                <a:latin typeface="宋体" pitchFamily="2" charset="-122"/>
              </a:rPr>
              <a:t>	驾驶汽车通过粗糙、凹凸不平的路面，或通过公铁路口，感觉汽车通过的平顺性和乘坐舒适性。 </a:t>
            </a:r>
          </a:p>
          <a:p>
            <a:r>
              <a:rPr lang="zh-CN" altLang="en-US" sz="1800" b="1" dirty="0" smtClean="0">
                <a:latin typeface="宋体" pitchFamily="2" charset="-122"/>
              </a:rPr>
              <a:t> </a:t>
            </a:r>
            <a:r>
              <a:rPr lang="en-US" altLang="zh-CN" sz="1800" b="1" dirty="0">
                <a:latin typeface="宋体" pitchFamily="2" charset="-122"/>
              </a:rPr>
              <a:t>7.</a:t>
            </a:r>
            <a:r>
              <a:rPr lang="zh-CN" altLang="en-US" sz="1800" b="1" dirty="0">
                <a:latin typeface="宋体" pitchFamily="2" charset="-122"/>
              </a:rPr>
              <a:t>检查汽车传动效率</a:t>
            </a:r>
          </a:p>
          <a:p>
            <a:r>
              <a:rPr lang="zh-CN" altLang="en-US" sz="1800" b="1" dirty="0">
                <a:latin typeface="宋体" pitchFamily="2" charset="-122"/>
              </a:rPr>
              <a:t>通过做汽车滑行试验，可以检查汽车传动效率</a:t>
            </a:r>
            <a:r>
              <a:rPr lang="zh-CN" altLang="en-US" sz="1800" b="1" dirty="0" smtClean="0">
                <a:latin typeface="宋体" pitchFamily="2" charset="-122"/>
              </a:rPr>
              <a:t>。</a:t>
            </a:r>
            <a:endParaRPr lang="en-US" altLang="zh-CN" sz="1800" b="1" dirty="0" smtClean="0">
              <a:latin typeface="宋体" pitchFamily="2" charset="-122"/>
            </a:endParaRPr>
          </a:p>
          <a:p>
            <a:r>
              <a:rPr lang="en-US" altLang="zh-CN" sz="1800" dirty="0" smtClean="0">
                <a:latin typeface="宋体" pitchFamily="2" charset="-122"/>
              </a:rPr>
              <a:t> </a:t>
            </a:r>
            <a:r>
              <a:rPr lang="en-US" altLang="zh-CN" sz="1800" b="1" dirty="0">
                <a:latin typeface="宋体" pitchFamily="2" charset="-122"/>
              </a:rPr>
              <a:t>8.</a:t>
            </a:r>
            <a:r>
              <a:rPr lang="zh-CN" altLang="en-US" sz="1800" b="1" dirty="0">
                <a:latin typeface="宋体" pitchFamily="2" charset="-122"/>
              </a:rPr>
              <a:t>检查风噪声</a:t>
            </a:r>
          </a:p>
          <a:p>
            <a:r>
              <a:rPr lang="zh-CN" altLang="en-US" sz="1800" b="1" dirty="0">
                <a:latin typeface="宋体" pitchFamily="2" charset="-122"/>
              </a:rPr>
              <a:t>	汽车行驶过程中，逐渐提高车速至高速行驶，倾听车外风噪声</a:t>
            </a:r>
            <a:r>
              <a:rPr lang="zh-CN" altLang="en-US"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5939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smtClean="0">
                <a:latin typeface="宋体" pitchFamily="2" charset="-122"/>
              </a:rPr>
              <a:t>3.2.3</a:t>
            </a:r>
            <a:r>
              <a:rPr lang="zh-CN" altLang="en-US" sz="2000" b="1" dirty="0">
                <a:latin typeface="宋体" pitchFamily="2" charset="-122"/>
              </a:rPr>
              <a:t>汽车动态试验后的检查</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检查各部件的温度</a:t>
            </a:r>
          </a:p>
          <a:p>
            <a:r>
              <a:rPr lang="zh-CN" altLang="en-US" sz="2000" b="1" dirty="0">
                <a:latin typeface="宋体" pitchFamily="2" charset="-122"/>
              </a:rPr>
              <a:t>	检查运动机件是否存在过热情况。查看轮毂、制动鼓、传动轴、变速器壳、中间轴承、驱动桥壳等的温度，不应有过热现象。</a:t>
            </a:r>
          </a:p>
          <a:p>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检查渗漏现象</a:t>
            </a:r>
          </a:p>
          <a:p>
            <a:r>
              <a:rPr lang="zh-CN" altLang="en-US" sz="2000" b="1" dirty="0">
                <a:latin typeface="宋体" pitchFamily="2" charset="-122"/>
              </a:rPr>
              <a:t>	在发动机运转及停车时，水箱、水泵、缸体、缸盖、暖风装置以及所有连接部位皆不得有明显的渗水、漏水现象。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3.3</a:t>
            </a:r>
            <a:r>
              <a:rPr lang="zh-CN" altLang="en-US" sz="2400" b="1" dirty="0">
                <a:latin typeface="宋体" pitchFamily="2" charset="-122"/>
              </a:rPr>
              <a:t>汽车技术状况的仪器检测</a:t>
            </a:r>
          </a:p>
        </p:txBody>
      </p:sp>
      <p:sp>
        <p:nvSpPr>
          <p:cNvPr id="60419" name="Rectangle 3"/>
          <p:cNvSpPr>
            <a:spLocks noGrp="1" noChangeArrowheads="1"/>
          </p:cNvSpPr>
          <p:nvPr>
            <p:ph type="body" idx="1"/>
          </p:nvPr>
        </p:nvSpPr>
        <p:spPr bwMode="auto">
          <a:xfrm>
            <a:off x="539552" y="1484784"/>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zh-CN" sz="1800" b="1" dirty="0" smtClean="0">
                <a:latin typeface="宋体" pitchFamily="2" charset="-122"/>
              </a:rPr>
              <a:t>3</a:t>
            </a:r>
            <a:r>
              <a:rPr lang="zh-CN" sz="1800" b="1" dirty="0">
                <a:latin typeface="宋体" pitchFamily="2" charset="-122"/>
              </a:rPr>
              <a:t>.3.1汽车动力性检测</a:t>
            </a:r>
          </a:p>
          <a:p>
            <a:r>
              <a:rPr lang="zh-CN" sz="1800" b="1" dirty="0">
                <a:latin typeface="宋体" pitchFamily="2" charset="-122"/>
              </a:rPr>
              <a:t>	汽车动力性的检测方法有道路试验和室内台架试验两大类。</a:t>
            </a:r>
          </a:p>
          <a:p>
            <a:r>
              <a:rPr lang="zh-CN" sz="1800" b="1" dirty="0" smtClean="0">
                <a:latin typeface="宋体" pitchFamily="2" charset="-122"/>
              </a:rPr>
              <a:t>1</a:t>
            </a:r>
            <a:r>
              <a:rPr lang="zh-CN" sz="1800" b="1" dirty="0">
                <a:latin typeface="宋体" pitchFamily="2" charset="-122"/>
              </a:rPr>
              <a:t>. 汽车动力性台架检测</a:t>
            </a:r>
          </a:p>
          <a:p>
            <a:r>
              <a:rPr lang="zh-CN" sz="1800" b="1" dirty="0">
                <a:latin typeface="宋体" pitchFamily="2" charset="-122"/>
              </a:rPr>
              <a:t>	汽车动力性台架试验，主要是用无外载测功仪（或无负荷测功仪）检测发动机功率，底盘测功机检测汽车的最大输出功率、最高车速和加速能力。 </a:t>
            </a:r>
          </a:p>
          <a:p>
            <a:r>
              <a:rPr lang="zh-CN" sz="1800" b="1" dirty="0">
                <a:latin typeface="宋体" pitchFamily="2" charset="-122"/>
              </a:rPr>
              <a:t>	(1)汽车底盘输出功率的检测方法。    </a:t>
            </a:r>
          </a:p>
          <a:p>
            <a:r>
              <a:rPr lang="zh-CN" sz="1800" b="1" dirty="0">
                <a:latin typeface="宋体" pitchFamily="2" charset="-122"/>
              </a:rPr>
              <a:t>	1）在动力性检测之前，必须按汽车底盘测功机说明书的规定进行试验前的准备。 </a:t>
            </a:r>
          </a:p>
          <a:p>
            <a:r>
              <a:rPr lang="zh-CN" sz="1800" b="1" dirty="0">
                <a:latin typeface="宋体" pitchFamily="2" charset="-122"/>
              </a:rPr>
              <a:t>	2）汽车底盘测功机控制系统、道路模拟系统、引导系统、安全保障系统等必须工作正常。</a:t>
            </a:r>
          </a:p>
          <a:p>
            <a:r>
              <a:rPr lang="zh-CN" altLang="en-US" sz="1800" b="1" dirty="0">
                <a:latin typeface="宋体" pitchFamily="2" charset="-122"/>
              </a:rPr>
              <a:t>      </a:t>
            </a:r>
            <a:r>
              <a:rPr lang="zh-CN" sz="1800" b="1" dirty="0">
                <a:latin typeface="宋体" pitchFamily="2" charset="-122"/>
              </a:rPr>
              <a:t>3）在动力性检测过程中，控制方式处于恒速控制，当车速达到设定车速(误差±2 km／h)并稳定5s后，通过计算机读取车速与驱动力数值，计算汽车底盘输出功率</a:t>
            </a:r>
            <a:r>
              <a:rPr lang="zh-CN" sz="1800" b="1" dirty="0" smtClean="0">
                <a:latin typeface="宋体" pitchFamily="2" charset="-122"/>
              </a:rPr>
              <a:t>。</a:t>
            </a:r>
            <a:endParaRPr lang="en-US" altLang="zh-CN" sz="1800" b="1" dirty="0" smtClean="0">
              <a:latin typeface="宋体" pitchFamily="2" charset="-122"/>
            </a:endParaRPr>
          </a:p>
          <a:p>
            <a:r>
              <a:rPr lang="en-US" altLang="zh-CN" sz="1800" dirty="0" smtClean="0">
                <a:latin typeface="宋体" pitchFamily="2" charset="-122"/>
              </a:rPr>
              <a:t>       </a:t>
            </a:r>
            <a:r>
              <a:rPr lang="en-US" altLang="zh-CN" sz="1800" b="1" dirty="0">
                <a:latin typeface="宋体" pitchFamily="2" charset="-122"/>
              </a:rPr>
              <a:t>4</a:t>
            </a:r>
            <a:r>
              <a:rPr lang="zh-CN" altLang="en-US" sz="1800" b="1" dirty="0">
                <a:latin typeface="宋体" pitchFamily="2" charset="-122"/>
              </a:rPr>
              <a:t>）输出检测结果。</a:t>
            </a:r>
            <a:endParaRPr lang="zh-CN" sz="1800" b="1" dirty="0">
              <a:latin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bwMode="auto">
          <a:xfrm>
            <a:off x="457200" y="980728"/>
            <a:ext cx="8229600" cy="5145435"/>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en-US" altLang="zh-CN" sz="1600" b="1" dirty="0">
                <a:latin typeface="宋体" pitchFamily="2" charset="-122"/>
              </a:rPr>
              <a:t>3.</a:t>
            </a:r>
            <a:r>
              <a:rPr lang="zh-CN" altLang="en-US" sz="1600" b="1" dirty="0">
                <a:latin typeface="宋体" pitchFamily="2" charset="-122"/>
              </a:rPr>
              <a:t>主参数代号</a:t>
            </a:r>
          </a:p>
          <a:p>
            <a:r>
              <a:rPr lang="zh-CN" altLang="en-US" sz="1600" b="1" dirty="0">
                <a:latin typeface="宋体" pitchFamily="2" charset="-122"/>
              </a:rPr>
              <a:t>	主参数代号用两位阿拉伯数字表示。</a:t>
            </a:r>
          </a:p>
          <a:p>
            <a:r>
              <a:rPr lang="zh-CN" altLang="en-US" sz="1600" b="1" dirty="0">
                <a:latin typeface="宋体" pitchFamily="2" charset="-122"/>
              </a:rPr>
              <a:t>	</a:t>
            </a:r>
            <a:r>
              <a:rPr lang="en-US" altLang="zh-CN" sz="1600" b="1" dirty="0">
                <a:latin typeface="宋体" pitchFamily="2" charset="-122"/>
              </a:rPr>
              <a:t>4.</a:t>
            </a:r>
            <a:r>
              <a:rPr lang="zh-CN" altLang="en-US" sz="1600" b="1" dirty="0">
                <a:latin typeface="宋体" pitchFamily="2" charset="-122"/>
              </a:rPr>
              <a:t>产品序号</a:t>
            </a:r>
          </a:p>
          <a:p>
            <a:r>
              <a:rPr lang="zh-CN" altLang="en-US" sz="1600" b="1" dirty="0">
                <a:latin typeface="宋体" pitchFamily="2" charset="-122"/>
              </a:rPr>
              <a:t>	产品序号用阿拉伯数字表示，数字由</a:t>
            </a:r>
            <a:r>
              <a:rPr lang="en-US" altLang="zh-CN" sz="1600" b="1" dirty="0">
                <a:latin typeface="宋体" pitchFamily="2" charset="-122"/>
              </a:rPr>
              <a:t>0</a:t>
            </a:r>
            <a:r>
              <a:rPr lang="zh-CN" altLang="en-US" sz="1600" b="1" dirty="0">
                <a:latin typeface="宋体" pitchFamily="2" charset="-122"/>
              </a:rPr>
              <a:t>、</a:t>
            </a:r>
            <a:r>
              <a:rPr lang="en-US" altLang="zh-CN" sz="1600" b="1" dirty="0">
                <a:latin typeface="宋体" pitchFamily="2" charset="-122"/>
              </a:rPr>
              <a:t>1</a:t>
            </a:r>
            <a:r>
              <a:rPr lang="zh-CN" altLang="en-US" sz="1600" b="1" dirty="0">
                <a:latin typeface="宋体" pitchFamily="2" charset="-122"/>
              </a:rPr>
              <a:t>、</a:t>
            </a:r>
            <a:r>
              <a:rPr lang="en-US" altLang="zh-CN" sz="1600" b="1" dirty="0">
                <a:latin typeface="宋体" pitchFamily="2" charset="-122"/>
              </a:rPr>
              <a:t>2……</a:t>
            </a:r>
            <a:r>
              <a:rPr lang="zh-CN" altLang="en-US" sz="1600" b="1" dirty="0">
                <a:latin typeface="宋体" pitchFamily="2" charset="-122"/>
              </a:rPr>
              <a:t>依次使用。</a:t>
            </a:r>
            <a:r>
              <a:rPr lang="en-US" altLang="zh-CN" sz="1600" b="1" dirty="0">
                <a:latin typeface="宋体" pitchFamily="2" charset="-122"/>
              </a:rPr>
              <a:t>0</a:t>
            </a:r>
            <a:r>
              <a:rPr lang="zh-CN" altLang="en-US" sz="1600" b="1" dirty="0">
                <a:latin typeface="宋体" pitchFamily="2" charset="-122"/>
              </a:rPr>
              <a:t>表示第一代产品；</a:t>
            </a:r>
            <a:r>
              <a:rPr lang="en-US" altLang="zh-CN" sz="1600" b="1" dirty="0">
                <a:latin typeface="宋体" pitchFamily="2" charset="-122"/>
              </a:rPr>
              <a:t>1</a:t>
            </a:r>
            <a:r>
              <a:rPr lang="zh-CN" altLang="en-US" sz="1600" b="1" dirty="0">
                <a:latin typeface="宋体" pitchFamily="2" charset="-122"/>
              </a:rPr>
              <a:t>表示第二代产品，以此类推。</a:t>
            </a:r>
          </a:p>
          <a:p>
            <a:r>
              <a:rPr lang="zh-CN" altLang="en-US" sz="1600" b="1" dirty="0">
                <a:latin typeface="宋体" pitchFamily="2" charset="-122"/>
              </a:rPr>
              <a:t>	</a:t>
            </a:r>
            <a:r>
              <a:rPr lang="en-US" altLang="zh-CN" sz="1600" b="1" dirty="0">
                <a:latin typeface="宋体" pitchFamily="2" charset="-122"/>
              </a:rPr>
              <a:t>5.</a:t>
            </a:r>
            <a:r>
              <a:rPr lang="zh-CN" altLang="en-US" sz="1600" b="1" dirty="0">
                <a:latin typeface="宋体" pitchFamily="2" charset="-122"/>
              </a:rPr>
              <a:t>企业自定代号</a:t>
            </a:r>
          </a:p>
          <a:p>
            <a:r>
              <a:rPr lang="zh-CN" altLang="en-US" sz="1600" b="1" dirty="0">
                <a:latin typeface="宋体" pitchFamily="2" charset="-122"/>
              </a:rPr>
              <a:t>	企业自定代号用汉语拼音字母或阿拉伯数字表示均可，位数由企业自定，主要用于区别结构略有变化的同一种汽车。</a:t>
            </a:r>
          </a:p>
          <a:p>
            <a:r>
              <a:rPr lang="zh-CN" altLang="en-US" sz="1600" b="1" dirty="0">
                <a:latin typeface="宋体" pitchFamily="2" charset="-122"/>
              </a:rPr>
              <a:t>	应用举例： </a:t>
            </a:r>
          </a:p>
          <a:p>
            <a:r>
              <a:rPr lang="zh-CN" altLang="en-US" sz="1600" b="1" dirty="0">
                <a:latin typeface="宋体" pitchFamily="2" charset="-122"/>
              </a:rPr>
              <a:t>	</a:t>
            </a:r>
            <a:r>
              <a:rPr lang="en-US" altLang="zh-CN" sz="1600" b="1" dirty="0">
                <a:latin typeface="宋体" pitchFamily="2" charset="-122"/>
              </a:rPr>
              <a:t>BJ2020S——BJ</a:t>
            </a:r>
            <a:r>
              <a:rPr lang="zh-CN" altLang="en-US" sz="1600" b="1" dirty="0">
                <a:latin typeface="宋体" pitchFamily="2" charset="-122"/>
              </a:rPr>
              <a:t>代表北京汽车制造厂，</a:t>
            </a:r>
            <a:r>
              <a:rPr lang="en-US" altLang="zh-CN" sz="1600" b="1" dirty="0">
                <a:latin typeface="宋体" pitchFamily="2" charset="-122"/>
              </a:rPr>
              <a:t>2</a:t>
            </a:r>
            <a:r>
              <a:rPr lang="zh-CN" altLang="en-US" sz="1600" b="1" dirty="0">
                <a:latin typeface="宋体" pitchFamily="2" charset="-122"/>
              </a:rPr>
              <a:t>代表越野车，</a:t>
            </a:r>
            <a:r>
              <a:rPr lang="en-US" altLang="zh-CN" sz="1600" b="1" dirty="0">
                <a:latin typeface="宋体" pitchFamily="2" charset="-122"/>
              </a:rPr>
              <a:t>02</a:t>
            </a:r>
            <a:r>
              <a:rPr lang="zh-CN" altLang="en-US" sz="1600" b="1" dirty="0">
                <a:latin typeface="宋体" pitchFamily="2" charset="-122"/>
              </a:rPr>
              <a:t>代表该车总质量为</a:t>
            </a:r>
            <a:r>
              <a:rPr lang="en-US" altLang="zh-CN" sz="1600" b="1" dirty="0">
                <a:latin typeface="宋体" pitchFamily="2" charset="-122"/>
              </a:rPr>
              <a:t>2</a:t>
            </a:r>
            <a:r>
              <a:rPr lang="zh-CN" altLang="en-US" sz="1600" b="1" dirty="0">
                <a:latin typeface="宋体" pitchFamily="2" charset="-122"/>
              </a:rPr>
              <a:t>吨，</a:t>
            </a:r>
            <a:r>
              <a:rPr lang="en-US" altLang="zh-CN" sz="1600" b="1" dirty="0">
                <a:latin typeface="宋体" pitchFamily="2" charset="-122"/>
              </a:rPr>
              <a:t>0</a:t>
            </a:r>
            <a:r>
              <a:rPr lang="zh-CN" altLang="en-US" sz="1600" b="1" dirty="0">
                <a:latin typeface="宋体" pitchFamily="2" charset="-122"/>
              </a:rPr>
              <a:t>代表该车为第一代产品，</a:t>
            </a:r>
            <a:r>
              <a:rPr lang="en-US" altLang="zh-CN" sz="1600" b="1" dirty="0">
                <a:latin typeface="宋体" pitchFamily="2" charset="-122"/>
              </a:rPr>
              <a:t>S</a:t>
            </a:r>
            <a:r>
              <a:rPr lang="zh-CN" altLang="en-US" sz="1600" b="1" dirty="0">
                <a:latin typeface="宋体" pitchFamily="2" charset="-122"/>
              </a:rPr>
              <a:t>为厂家自定义。 </a:t>
            </a:r>
          </a:p>
          <a:p>
            <a:r>
              <a:rPr lang="zh-CN" altLang="en-US" sz="1600" b="1" dirty="0">
                <a:latin typeface="宋体" pitchFamily="2" charset="-122"/>
              </a:rPr>
              <a:t>	</a:t>
            </a:r>
            <a:r>
              <a:rPr lang="en-US" altLang="zh-CN" sz="1600" b="1" dirty="0">
                <a:latin typeface="宋体" pitchFamily="2" charset="-122"/>
              </a:rPr>
              <a:t>TJ7131U——TJ</a:t>
            </a:r>
            <a:r>
              <a:rPr lang="zh-CN" altLang="en-US" sz="1600" b="1" dirty="0">
                <a:latin typeface="宋体" pitchFamily="2" charset="-122"/>
              </a:rPr>
              <a:t>代表天津汽车制造厂，</a:t>
            </a:r>
            <a:r>
              <a:rPr lang="en-US" altLang="zh-CN" sz="1600" b="1" dirty="0">
                <a:latin typeface="宋体" pitchFamily="2" charset="-122"/>
              </a:rPr>
              <a:t>7</a:t>
            </a:r>
            <a:r>
              <a:rPr lang="zh-CN" altLang="en-US" sz="1600" b="1" dirty="0">
                <a:latin typeface="宋体" pitchFamily="2" charset="-122"/>
              </a:rPr>
              <a:t>代表轿车，</a:t>
            </a:r>
            <a:r>
              <a:rPr lang="en-US" altLang="zh-CN" sz="1600" b="1" dirty="0">
                <a:latin typeface="宋体" pitchFamily="2" charset="-122"/>
              </a:rPr>
              <a:t>13</a:t>
            </a:r>
            <a:r>
              <a:rPr lang="zh-CN" altLang="en-US" sz="1600" b="1" dirty="0">
                <a:latin typeface="宋体" pitchFamily="2" charset="-122"/>
              </a:rPr>
              <a:t>代表排气量为</a:t>
            </a:r>
            <a:r>
              <a:rPr lang="en-US" altLang="zh-CN" sz="1600" b="1" dirty="0">
                <a:latin typeface="宋体" pitchFamily="2" charset="-122"/>
              </a:rPr>
              <a:t>1.3</a:t>
            </a:r>
            <a:r>
              <a:rPr lang="zh-CN" altLang="en-US" sz="1600" b="1" dirty="0">
                <a:latin typeface="宋体" pitchFamily="2" charset="-122"/>
              </a:rPr>
              <a:t>升，</a:t>
            </a:r>
            <a:r>
              <a:rPr lang="en-US" altLang="zh-CN" sz="1600" b="1" dirty="0">
                <a:latin typeface="宋体" pitchFamily="2" charset="-122"/>
              </a:rPr>
              <a:t>1</a:t>
            </a:r>
            <a:r>
              <a:rPr lang="zh-CN" altLang="en-US" sz="1600" b="1" dirty="0">
                <a:latin typeface="宋体" pitchFamily="2" charset="-122"/>
              </a:rPr>
              <a:t>代表该车为第二代产品，</a:t>
            </a:r>
            <a:r>
              <a:rPr lang="en-US" altLang="zh-CN" sz="1600" b="1" dirty="0">
                <a:latin typeface="宋体" pitchFamily="2" charset="-122"/>
              </a:rPr>
              <a:t>U</a:t>
            </a:r>
            <a:r>
              <a:rPr lang="zh-CN" altLang="en-US" sz="1600" b="1" dirty="0">
                <a:latin typeface="宋体" pitchFamily="2" charset="-122"/>
              </a:rPr>
              <a:t>为厂家自定义。</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1443" name="Rectangle 3"/>
          <p:cNvSpPr>
            <a:spLocks noGrp="1" noChangeArrowheads="1"/>
          </p:cNvSpPr>
          <p:nvPr>
            <p:ph type="body" idx="1"/>
          </p:nvPr>
        </p:nvSpPr>
        <p:spPr bwMode="auto">
          <a:xfrm>
            <a:off x="395536" y="620688"/>
            <a:ext cx="8568952" cy="4525963"/>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p>
          <a:p>
            <a:r>
              <a:rPr lang="zh-CN" altLang="en-US" sz="1600" dirty="0">
                <a:latin typeface="宋体" pitchFamily="2" charset="-122"/>
              </a:rPr>
              <a:t>	</a:t>
            </a:r>
            <a:r>
              <a:rPr lang="en-US" altLang="zh-CN" sz="1800" b="1" dirty="0">
                <a:latin typeface="宋体" pitchFamily="2" charset="-122"/>
              </a:rPr>
              <a:t>(2)</a:t>
            </a:r>
            <a:r>
              <a:rPr lang="zh-CN" altLang="en-US" sz="1800" b="1" dirty="0">
                <a:latin typeface="宋体" pitchFamily="2" charset="-122"/>
              </a:rPr>
              <a:t>发动机功率的检测方法。</a:t>
            </a:r>
          </a:p>
          <a:p>
            <a:r>
              <a:rPr lang="zh-CN" altLang="en-US" sz="1800" b="1" dirty="0">
                <a:latin typeface="宋体" pitchFamily="2" charset="-122"/>
              </a:rPr>
              <a:t>	目前，发动机功率的检测方法有无负荷测功法和有负荷测功法两种。其中，有负荷测功法需要将发动机从汽车上卸下，不便于就车检测，其测量的功率精度较高；无负荷测功法又称为动态测功法，它是利用发动机无外载测功仪检测发动机功率，使用方便，检测快捷。 </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数据处理。</a:t>
            </a:r>
          </a:p>
          <a:p>
            <a:r>
              <a:rPr lang="zh-CN" altLang="en-US" sz="1800" b="1" dirty="0" smtClean="0">
                <a:latin typeface="宋体" pitchFamily="2" charset="-122"/>
              </a:rPr>
              <a:t> </a:t>
            </a:r>
            <a:r>
              <a:rPr lang="en-US" altLang="zh-CN" sz="1800" b="1" dirty="0">
                <a:latin typeface="宋体" pitchFamily="2" charset="-122"/>
              </a:rPr>
              <a:t>2.</a:t>
            </a:r>
            <a:r>
              <a:rPr lang="zh-CN" altLang="en-US" sz="1800" b="1" dirty="0">
                <a:latin typeface="宋体" pitchFamily="2" charset="-122"/>
              </a:rPr>
              <a:t>发动机气缸密封性检测</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）检测工具。</a:t>
            </a:r>
          </a:p>
          <a:p>
            <a:r>
              <a:rPr lang="zh-CN" altLang="en-US" sz="1800" b="1" dirty="0">
                <a:latin typeface="宋体" pitchFamily="2" charset="-122"/>
              </a:rPr>
              <a:t>	检测汽缸压缩压力的工具就是汽缸压力表。</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）检测方法。</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检测结果分析。</a:t>
            </a:r>
          </a:p>
          <a:p>
            <a:r>
              <a:rPr lang="zh-CN" altLang="en-US" sz="1800" b="1" dirty="0">
                <a:latin typeface="宋体" pitchFamily="2" charset="-122"/>
              </a:rPr>
              <a:t>	测完汽缸压力后，与标准进行比较，可以作出以下几种情况的判断：</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）有的汽缸在</a:t>
            </a:r>
            <a:r>
              <a:rPr lang="en-US" altLang="zh-CN" sz="1800" b="1" dirty="0">
                <a:latin typeface="宋体" pitchFamily="2" charset="-122"/>
              </a:rPr>
              <a:t>2</a:t>
            </a:r>
            <a:r>
              <a:rPr lang="zh-CN" altLang="en-US" sz="1800" b="1" dirty="0">
                <a:latin typeface="宋体" pitchFamily="2" charset="-122"/>
              </a:rPr>
              <a:t>～</a:t>
            </a:r>
            <a:r>
              <a:rPr lang="en-US" altLang="zh-CN" sz="1800" b="1" dirty="0">
                <a:latin typeface="宋体" pitchFamily="2" charset="-122"/>
              </a:rPr>
              <a:t>3</a:t>
            </a:r>
            <a:r>
              <a:rPr lang="zh-CN" altLang="en-US" sz="1800" b="1" dirty="0">
                <a:latin typeface="宋体" pitchFamily="2" charset="-122"/>
              </a:rPr>
              <a:t>次测量中，检测结果差异较大，说明气门有时关闭不严。</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）相邻两缸压力读数偏低或很低，是由于相邻两缸间汽缸衬垫烧蚀导致漏气或缸盖螺栓未拧紧所致。</a:t>
            </a:r>
          </a:p>
          <a:p>
            <a:r>
              <a:rPr lang="zh-CN" altLang="en-US" sz="1600" dirty="0">
                <a:latin typeface="宋体" pitchFamily="2" charset="-122"/>
              </a:rPr>
              <a: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246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smtClean="0">
                <a:latin typeface="宋体" pitchFamily="2" charset="-122"/>
              </a:rPr>
              <a:t>    3</a:t>
            </a:r>
            <a:r>
              <a:rPr lang="zh-CN" altLang="en-US" sz="2000" b="1" dirty="0">
                <a:latin typeface="宋体" pitchFamily="2" charset="-122"/>
              </a:rPr>
              <a:t>）若汽缸压力检测结果偏低，可向该火花塞孔内注入</a:t>
            </a:r>
            <a:r>
              <a:rPr lang="en-US" altLang="zh-CN" sz="2000" b="1" dirty="0">
                <a:latin typeface="宋体" pitchFamily="2" charset="-122"/>
              </a:rPr>
              <a:t>20~30ml</a:t>
            </a:r>
            <a:r>
              <a:rPr lang="zh-CN" altLang="en-US" sz="2000" b="1" dirty="0">
                <a:latin typeface="宋体" pitchFamily="2" charset="-122"/>
              </a:rPr>
              <a:t>润滑油，然后重新检测。若第二次检测结果比第一次高，接近标准压力，表明由于汽缸、活塞环、活塞磨损严重或活塞环对口、卡死、断裂或缸壁拉伤等原因而导致汽缸密封性不良；若第二次检测结果与第一次近似，表明汽缸密封性不良的原因在于进、排气门或汽缸衬垫密封性不好。</a:t>
            </a:r>
          </a:p>
          <a:p>
            <a:r>
              <a:rPr lang="zh-CN" altLang="en-US" sz="2000" b="1" dirty="0">
                <a:latin typeface="宋体" pitchFamily="2" charset="-122"/>
              </a:rPr>
              <a:t>	</a:t>
            </a:r>
            <a:r>
              <a:rPr lang="en-US" altLang="zh-CN" sz="2000" b="1" dirty="0">
                <a:latin typeface="宋体" pitchFamily="2" charset="-122"/>
              </a:rPr>
              <a:t>4</a:t>
            </a:r>
            <a:r>
              <a:rPr lang="zh-CN" altLang="en-US" sz="2000" b="1" dirty="0">
                <a:latin typeface="宋体" pitchFamily="2" charset="-122"/>
              </a:rPr>
              <a:t>）如果一缸或数缸压力偏高，汽车行驶中又出现过热或爆燃现象，表明积炭过多或经过大修后缸径增大而改变了压缩比。</a:t>
            </a:r>
          </a:p>
          <a:p>
            <a:r>
              <a:rPr lang="zh-CN" altLang="en-US" sz="2000" b="1" dirty="0">
                <a:latin typeface="宋体" pitchFamily="2" charset="-122"/>
              </a:rPr>
              <a:t>	</a:t>
            </a:r>
            <a:r>
              <a:rPr lang="en-US" altLang="zh-CN" sz="2000" b="1" dirty="0" smtClean="0">
                <a:latin typeface="宋体" pitchFamily="2" charset="-122"/>
              </a:rPr>
              <a:t> </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246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1600" dirty="0">
                <a:latin typeface="宋体" pitchFamily="2" charset="-122"/>
              </a:rPr>
              <a:t>3</a:t>
            </a:r>
            <a:r>
              <a:rPr lang="zh-CN" altLang="en-US" sz="1600" dirty="0">
                <a:latin typeface="宋体" pitchFamily="2" charset="-122"/>
              </a:rPr>
              <a:t>）若汽缸压力检测结果偏低，可向该火花塞孔内注入</a:t>
            </a:r>
            <a:r>
              <a:rPr lang="en-US" altLang="zh-CN" sz="1600" dirty="0">
                <a:latin typeface="宋体" pitchFamily="2" charset="-122"/>
              </a:rPr>
              <a:t>20~30ml</a:t>
            </a:r>
            <a:r>
              <a:rPr lang="zh-CN" altLang="en-US" sz="1600" dirty="0">
                <a:latin typeface="宋体" pitchFamily="2" charset="-122"/>
              </a:rPr>
              <a:t>润滑油，然后重新检测。若第二次检测结果比第一次高，接近标准压力，表明由于汽缸、活塞环、活塞磨损严重或活塞环对口、卡死、断裂或缸壁拉伤等原因而导致汽缸密封性不良；若第二次检测结果与第一次近似，表明汽缸密封性不良的原因在于进、排气门或汽缸衬垫密封性不好。</a:t>
            </a:r>
          </a:p>
          <a:p>
            <a:r>
              <a:rPr lang="zh-CN" altLang="en-US" sz="1600" dirty="0">
                <a:latin typeface="宋体" pitchFamily="2" charset="-122"/>
              </a:rPr>
              <a:t>	</a:t>
            </a:r>
            <a:r>
              <a:rPr lang="en-US" altLang="zh-CN" sz="1600" dirty="0">
                <a:latin typeface="宋体" pitchFamily="2" charset="-122"/>
              </a:rPr>
              <a:t>4</a:t>
            </a:r>
            <a:r>
              <a:rPr lang="zh-CN" altLang="en-US" sz="1600" dirty="0">
                <a:latin typeface="宋体" pitchFamily="2" charset="-122"/>
              </a:rPr>
              <a:t>）如果一缸或数缸压力偏高，汽车行驶中又出现过热或爆燃现象，表明积炭过多或经过大修后缸径增大而改变了压缩比。</a:t>
            </a:r>
          </a:p>
          <a:p>
            <a:r>
              <a:rPr lang="zh-CN" altLang="en-US" sz="1600" dirty="0">
                <a:latin typeface="宋体" pitchFamily="2" charset="-122"/>
              </a:rPr>
              <a:t>	</a:t>
            </a:r>
            <a:r>
              <a:rPr lang="en-US" altLang="zh-CN" sz="1600" dirty="0">
                <a:latin typeface="宋体" pitchFamily="2" charset="-122"/>
              </a:rPr>
              <a:t>3.3.2</a:t>
            </a:r>
            <a:r>
              <a:rPr lang="zh-CN" altLang="en-US" sz="1600" dirty="0">
                <a:latin typeface="宋体" pitchFamily="2" charset="-122"/>
              </a:rPr>
              <a:t>汽车燃油经济性检测</a:t>
            </a:r>
          </a:p>
          <a:p>
            <a:r>
              <a:rPr lang="zh-CN" altLang="en-US" sz="1600" dirty="0">
                <a:latin typeface="宋体" pitchFamily="2" charset="-122"/>
              </a:rPr>
              <a:t>	汽车的燃油经济性一般采用燃油消耗量试验来评定的。</a:t>
            </a:r>
          </a:p>
          <a:p>
            <a:r>
              <a:rPr lang="zh-CN" altLang="en-US" sz="1600" dirty="0">
                <a:latin typeface="宋体" pitchFamily="2" charset="-122"/>
              </a:rPr>
              <a:t>	</a:t>
            </a:r>
            <a:r>
              <a:rPr lang="en-US" altLang="zh-CN" sz="1600" dirty="0">
                <a:latin typeface="宋体" pitchFamily="2" charset="-122"/>
              </a:rPr>
              <a:t>1.</a:t>
            </a:r>
            <a:r>
              <a:rPr lang="zh-CN" altLang="en-US" sz="1600" dirty="0">
                <a:latin typeface="宋体" pitchFamily="2" charset="-122"/>
              </a:rPr>
              <a:t>汽车燃油经济性路试检测</a:t>
            </a:r>
          </a:p>
          <a:p>
            <a:r>
              <a:rPr lang="zh-CN" altLang="en-US" sz="1600" dirty="0">
                <a:latin typeface="宋体" pitchFamily="2" charset="-122"/>
              </a:rPr>
              <a:t>	汽车在路试条件下燃料消耗量的试验方法如下：</a:t>
            </a:r>
          </a:p>
          <a:p>
            <a:r>
              <a:rPr lang="zh-CN" altLang="en-US" sz="1600" dirty="0">
                <a:latin typeface="宋体" pitchFamily="2" charset="-122"/>
              </a:rPr>
              <a:t>	</a:t>
            </a:r>
            <a:r>
              <a:rPr lang="en-US" altLang="zh-CN" sz="1600" dirty="0">
                <a:latin typeface="宋体" pitchFamily="2" charset="-122"/>
              </a:rPr>
              <a:t>(1)</a:t>
            </a:r>
            <a:r>
              <a:rPr lang="zh-CN" altLang="en-US" sz="1600" dirty="0">
                <a:latin typeface="宋体" pitchFamily="2" charset="-122"/>
              </a:rPr>
              <a:t>试验规范。</a:t>
            </a:r>
            <a:r>
              <a:rPr lang="en-US" altLang="zh-CN" sz="1600" dirty="0">
                <a:latin typeface="宋体" pitchFamily="2" charset="-122"/>
              </a:rPr>
              <a:t>GB</a:t>
            </a:r>
            <a:r>
              <a:rPr lang="zh-CN" altLang="en-US" sz="1600" dirty="0">
                <a:latin typeface="宋体" pitchFamily="2" charset="-122"/>
              </a:rPr>
              <a:t>／</a:t>
            </a:r>
            <a:r>
              <a:rPr lang="en-US" altLang="zh-CN" sz="1600" dirty="0">
                <a:latin typeface="宋体" pitchFamily="2" charset="-122"/>
              </a:rPr>
              <a:t>T12534-1990《</a:t>
            </a:r>
            <a:r>
              <a:rPr lang="zh-CN" altLang="en-US" sz="1600" dirty="0">
                <a:latin typeface="宋体" pitchFamily="2" charset="-122"/>
              </a:rPr>
              <a:t>汽车道路试验方法通则</a:t>
            </a:r>
            <a:r>
              <a:rPr lang="en-US" altLang="zh-CN" sz="1600" dirty="0">
                <a:latin typeface="宋体" pitchFamily="2" charset="-122"/>
              </a:rPr>
              <a:t>》</a:t>
            </a:r>
            <a:r>
              <a:rPr lang="zh-CN" altLang="en-US" sz="1600" dirty="0">
                <a:latin typeface="宋体" pitchFamily="2" charset="-122"/>
              </a:rPr>
              <a:t>。</a:t>
            </a:r>
          </a:p>
          <a:p>
            <a:r>
              <a:rPr lang="zh-CN" altLang="en-US" sz="1600" dirty="0">
                <a:latin typeface="宋体" pitchFamily="2" charset="-122"/>
              </a:rPr>
              <a:t>	</a:t>
            </a:r>
            <a:r>
              <a:rPr lang="en-US" altLang="zh-CN" sz="1600" dirty="0">
                <a:latin typeface="宋体" pitchFamily="2" charset="-122"/>
              </a:rPr>
              <a:t>(2)</a:t>
            </a:r>
            <a:r>
              <a:rPr lang="zh-CN" altLang="en-US" sz="1600" dirty="0">
                <a:latin typeface="宋体" pitchFamily="2" charset="-122"/>
              </a:rPr>
              <a:t>试验车辆载荷。除有特殊规定外，轿车为规定载荷的一半，试验时取整数；城市客车为总质量的</a:t>
            </a:r>
            <a:r>
              <a:rPr lang="en-US" altLang="zh-CN" sz="1600" dirty="0">
                <a:latin typeface="宋体" pitchFamily="2" charset="-122"/>
              </a:rPr>
              <a:t>65</a:t>
            </a:r>
            <a:r>
              <a:rPr lang="zh-CN" altLang="en-US" sz="1600" dirty="0">
                <a:latin typeface="宋体" pitchFamily="2" charset="-122"/>
              </a:rPr>
              <a:t>％；其他车辆为满载，乘员质量及其装载要求按</a:t>
            </a:r>
            <a:r>
              <a:rPr lang="en-US" altLang="zh-CN" sz="1600" dirty="0">
                <a:latin typeface="宋体" pitchFamily="2" charset="-122"/>
              </a:rPr>
              <a:t>GB</a:t>
            </a:r>
            <a:r>
              <a:rPr lang="zh-CN" altLang="en-US" sz="1600" dirty="0">
                <a:latin typeface="宋体" pitchFamily="2" charset="-122"/>
              </a:rPr>
              <a:t>／</a:t>
            </a:r>
            <a:r>
              <a:rPr lang="en-US" altLang="zh-CN" sz="1600" dirty="0">
                <a:latin typeface="宋体" pitchFamily="2" charset="-122"/>
              </a:rPr>
              <a:t>T12534-1990《</a:t>
            </a:r>
            <a:r>
              <a:rPr lang="zh-CN" altLang="en-US" sz="1600" dirty="0">
                <a:latin typeface="宋体" pitchFamily="2" charset="-122"/>
              </a:rPr>
              <a:t>汽车道路试验方法通则</a:t>
            </a:r>
            <a:r>
              <a:rPr lang="en-US" altLang="zh-CN" sz="1600" dirty="0">
                <a:latin typeface="宋体" pitchFamily="2" charset="-122"/>
              </a:rPr>
              <a:t>》</a:t>
            </a:r>
            <a:r>
              <a:rPr lang="zh-CN" altLang="en-US" sz="1600" dirty="0">
                <a:latin typeface="宋体" pitchFamily="2" charset="-122"/>
              </a:rPr>
              <a:t>规定。</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3491" name="Rectangle 3"/>
          <p:cNvSpPr>
            <a:spLocks noGrp="1" noChangeArrowheads="1"/>
          </p:cNvSpPr>
          <p:nvPr>
            <p:ph type="body" idx="1"/>
          </p:nvPr>
        </p:nvSpPr>
        <p:spPr bwMode="auto">
          <a:xfrm>
            <a:off x="457200" y="1054100"/>
            <a:ext cx="8435280" cy="50736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en-US" altLang="zh-CN" sz="1600" b="1" dirty="0">
                <a:latin typeface="宋体" pitchFamily="2" charset="-122"/>
              </a:rPr>
              <a:t>(3)</a:t>
            </a:r>
            <a:r>
              <a:rPr lang="zh-CN" altLang="en-US" sz="1600" b="1" dirty="0">
                <a:latin typeface="宋体" pitchFamily="2" charset="-122"/>
              </a:rPr>
              <a:t>试验仪器。 </a:t>
            </a:r>
          </a:p>
          <a:p>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）车速测定仪和汽车燃油消耗仪： </a:t>
            </a:r>
          </a:p>
          <a:p>
            <a:r>
              <a:rPr lang="zh-CN" altLang="en-US" sz="1600" b="1" dirty="0">
                <a:latin typeface="宋体" pitchFamily="2" charset="-122"/>
              </a:rPr>
              <a:t>	</a:t>
            </a:r>
            <a:r>
              <a:rPr lang="en-US" altLang="zh-CN" sz="1600" b="1" dirty="0">
                <a:latin typeface="宋体" pitchFamily="2" charset="-122"/>
              </a:rPr>
              <a:t>2</a:t>
            </a:r>
            <a:r>
              <a:rPr lang="zh-CN" altLang="en-US" sz="1600" b="1" dirty="0">
                <a:latin typeface="宋体" pitchFamily="2" charset="-122"/>
              </a:rPr>
              <a:t>）计时器： </a:t>
            </a:r>
          </a:p>
          <a:p>
            <a:r>
              <a:rPr lang="zh-CN" altLang="en-US" sz="1600" b="1" dirty="0">
                <a:latin typeface="宋体" pitchFamily="2" charset="-122"/>
              </a:rPr>
              <a:t>	</a:t>
            </a:r>
            <a:r>
              <a:rPr lang="en-US" altLang="zh-CN" sz="1600" b="1" dirty="0">
                <a:latin typeface="宋体" pitchFamily="2" charset="-122"/>
              </a:rPr>
              <a:t>(4)</a:t>
            </a:r>
            <a:r>
              <a:rPr lang="zh-CN" altLang="en-US" sz="1600" b="1" dirty="0">
                <a:latin typeface="宋体" pitchFamily="2" charset="-122"/>
              </a:rPr>
              <a:t>试验的一般规定</a:t>
            </a:r>
          </a:p>
          <a:p>
            <a:r>
              <a:rPr lang="zh-CN" altLang="en-US" sz="1600" b="1" dirty="0">
                <a:latin typeface="宋体" pitchFamily="2" charset="-122"/>
              </a:rPr>
              <a:t>	①试验车辆必须清洁，关闭车窗和驾驶室通风口，只允许开动为驱动车辆所必需的设备；</a:t>
            </a:r>
          </a:p>
          <a:p>
            <a:r>
              <a:rPr lang="zh-CN" altLang="en-US" sz="1600" b="1" dirty="0">
                <a:latin typeface="宋体" pitchFamily="2" charset="-122"/>
              </a:rPr>
              <a:t>	②由恒温器控制的空气流必须处于正常调整状态。</a:t>
            </a:r>
          </a:p>
          <a:p>
            <a:r>
              <a:rPr lang="zh-CN" altLang="en-US" sz="1600" b="1" dirty="0">
                <a:latin typeface="宋体" pitchFamily="2" charset="-122"/>
              </a:rPr>
              <a:t>	</a:t>
            </a:r>
            <a:r>
              <a:rPr lang="en-US" altLang="zh-CN" sz="1600" b="1" dirty="0">
                <a:latin typeface="宋体" pitchFamily="2" charset="-122"/>
              </a:rPr>
              <a:t>(5)</a:t>
            </a:r>
            <a:r>
              <a:rPr lang="zh-CN" altLang="en-US" sz="1600" b="1" dirty="0">
                <a:latin typeface="宋体" pitchFamily="2" charset="-122"/>
              </a:rPr>
              <a:t>试验项目。</a:t>
            </a:r>
          </a:p>
          <a:p>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）直接挡全节气门加速燃料消耗量试验；</a:t>
            </a:r>
          </a:p>
          <a:p>
            <a:r>
              <a:rPr lang="zh-CN" altLang="en-US" sz="1600" b="1" dirty="0">
                <a:latin typeface="宋体" pitchFamily="2" charset="-122"/>
              </a:rPr>
              <a:t>	</a:t>
            </a:r>
            <a:r>
              <a:rPr lang="en-US" altLang="zh-CN" sz="1600" b="1" dirty="0">
                <a:latin typeface="宋体" pitchFamily="2" charset="-122"/>
              </a:rPr>
              <a:t>2</a:t>
            </a:r>
            <a:r>
              <a:rPr lang="zh-CN" altLang="en-US" sz="1600" b="1" dirty="0">
                <a:latin typeface="宋体" pitchFamily="2" charset="-122"/>
              </a:rPr>
              <a:t>）等速燃料消耗量试验；</a:t>
            </a:r>
          </a:p>
          <a:p>
            <a:r>
              <a:rPr lang="zh-CN" altLang="en-US" sz="1600" b="1" dirty="0">
                <a:latin typeface="宋体" pitchFamily="2" charset="-122"/>
              </a:rPr>
              <a:t>	</a:t>
            </a:r>
            <a:r>
              <a:rPr lang="en-US" altLang="zh-CN" sz="1600" b="1" dirty="0">
                <a:latin typeface="宋体" pitchFamily="2" charset="-122"/>
              </a:rPr>
              <a:t>3</a:t>
            </a:r>
            <a:r>
              <a:rPr lang="zh-CN" altLang="en-US" sz="1600" b="1" dirty="0">
                <a:latin typeface="宋体" pitchFamily="2" charset="-122"/>
              </a:rPr>
              <a:t>）多工况燃料消耗量试验；</a:t>
            </a:r>
          </a:p>
          <a:p>
            <a:r>
              <a:rPr lang="zh-CN" altLang="en-US" sz="1600" b="1" dirty="0">
                <a:latin typeface="宋体" pitchFamily="2" charset="-122"/>
              </a:rPr>
              <a:t>	</a:t>
            </a:r>
            <a:r>
              <a:rPr lang="en-US" altLang="zh-CN" sz="1600" b="1" dirty="0">
                <a:latin typeface="宋体" pitchFamily="2" charset="-122"/>
              </a:rPr>
              <a:t>4</a:t>
            </a:r>
            <a:r>
              <a:rPr lang="zh-CN" altLang="en-US" sz="1600" b="1" dirty="0">
                <a:latin typeface="宋体" pitchFamily="2" charset="-122"/>
              </a:rPr>
              <a:t>）限定条件下的平均使用燃料消耗量试验。</a:t>
            </a:r>
          </a:p>
          <a:p>
            <a:r>
              <a:rPr lang="zh-CN" altLang="en-US" sz="1600" b="1" dirty="0">
                <a:latin typeface="宋体" pitchFamily="2" charset="-122"/>
              </a:rPr>
              <a:t>	</a:t>
            </a:r>
            <a:r>
              <a:rPr lang="en-US" altLang="zh-CN" sz="1600" b="1" dirty="0">
                <a:latin typeface="宋体" pitchFamily="2" charset="-122"/>
              </a:rPr>
              <a:t>(6)</a:t>
            </a:r>
            <a:r>
              <a:rPr lang="zh-CN" altLang="en-US" sz="1600" b="1" dirty="0">
                <a:latin typeface="宋体" pitchFamily="2" charset="-122"/>
              </a:rPr>
              <a:t>绘制等速燃料消耗量特性曲线。</a:t>
            </a:r>
          </a:p>
          <a:p>
            <a:r>
              <a:rPr lang="zh-CN" altLang="en-US" sz="1600" b="1" dirty="0">
                <a:latin typeface="宋体" pitchFamily="2" charset="-122"/>
              </a:rPr>
              <a:t>	</a:t>
            </a:r>
            <a:r>
              <a:rPr lang="en-US" altLang="zh-CN" sz="1600" b="1" dirty="0">
                <a:latin typeface="宋体" pitchFamily="2" charset="-122"/>
              </a:rPr>
              <a:t>2. </a:t>
            </a:r>
            <a:r>
              <a:rPr lang="zh-CN" altLang="en-US" sz="1600" b="1" dirty="0">
                <a:latin typeface="宋体" pitchFamily="2" charset="-122"/>
              </a:rPr>
              <a:t>汽车燃油经济性台架试验检测</a:t>
            </a:r>
          </a:p>
          <a:p>
            <a:r>
              <a:rPr lang="zh-CN" altLang="en-US" sz="1600" b="1" dirty="0">
                <a:latin typeface="宋体" pitchFamily="2" charset="-122"/>
              </a:rPr>
              <a:t>	 </a:t>
            </a:r>
            <a:r>
              <a:rPr lang="en-US" altLang="zh-CN" sz="1600" b="1" dirty="0">
                <a:latin typeface="宋体" pitchFamily="2" charset="-122"/>
              </a:rPr>
              <a:t>(1)</a:t>
            </a:r>
            <a:r>
              <a:rPr lang="zh-CN" altLang="en-US" sz="1600" b="1" dirty="0">
                <a:latin typeface="宋体" pitchFamily="2" charset="-122"/>
              </a:rPr>
              <a:t>台架试验中检测燃油消耗量的方法。</a:t>
            </a:r>
          </a:p>
          <a:p>
            <a:r>
              <a:rPr lang="zh-CN" altLang="en-US" sz="1600" b="1" dirty="0">
                <a:latin typeface="宋体" pitchFamily="2" charset="-122"/>
              </a:rPr>
              <a:t>	当汽车驶上底盘测功试验台后，拆卸燃油管路，接上油耗传感器，排除油路中的空气，然后在底盘测功试验台上进行加载，加载量要符合该车在路试状态下的各种阻力，进行油耗检测。</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4515" name="Rectangle 3"/>
          <p:cNvSpPr>
            <a:spLocks noGrp="1" noChangeArrowheads="1"/>
          </p:cNvSpPr>
          <p:nvPr>
            <p:ph type="body" idx="1"/>
          </p:nvPr>
        </p:nvSpPr>
        <p:spPr bwMode="auto">
          <a:xfrm>
            <a:off x="457200" y="1124744"/>
            <a:ext cx="8507288" cy="5001419"/>
          </a:xfrm>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en-US" altLang="zh-CN" sz="1800" b="1" dirty="0">
                <a:latin typeface="宋体" pitchFamily="2" charset="-122"/>
              </a:rPr>
              <a:t>(2)</a:t>
            </a:r>
            <a:r>
              <a:rPr lang="zh-CN" altLang="en-US" sz="1800" b="1" dirty="0">
                <a:latin typeface="宋体" pitchFamily="2" charset="-122"/>
              </a:rPr>
              <a:t>台架试验中模拟加载量的确定。</a:t>
            </a:r>
          </a:p>
          <a:p>
            <a:r>
              <a:rPr lang="zh-CN" altLang="en-US" sz="1800" b="1" dirty="0">
                <a:latin typeface="宋体" pitchFamily="2" charset="-122"/>
              </a:rPr>
              <a:t>	确定模拟加载量的方法：</a:t>
            </a:r>
          </a:p>
          <a:p>
            <a:r>
              <a:rPr lang="zh-CN" altLang="en-US" sz="1800" b="1" dirty="0">
                <a:latin typeface="宋体" pitchFamily="2" charset="-122"/>
              </a:rPr>
              <a:t>	首先，汽车</a:t>
            </a:r>
            <a:r>
              <a:rPr lang="en-US" altLang="zh-CN" sz="1800" b="1" dirty="0">
                <a:latin typeface="宋体" pitchFamily="2" charset="-122"/>
              </a:rPr>
              <a:t>(</a:t>
            </a:r>
            <a:r>
              <a:rPr lang="zh-CN" altLang="en-US" sz="1800" b="1" dirty="0">
                <a:latin typeface="宋体" pitchFamily="2" charset="-122"/>
              </a:rPr>
              <a:t>走合过的新车或接近新车的在用车</a:t>
            </a:r>
            <a:r>
              <a:rPr lang="en-US" altLang="zh-CN" sz="1800" b="1" dirty="0">
                <a:latin typeface="宋体" pitchFamily="2" charset="-122"/>
              </a:rPr>
              <a:t>)</a:t>
            </a:r>
            <a:r>
              <a:rPr lang="zh-CN" altLang="en-US" sz="1800" b="1" dirty="0">
                <a:latin typeface="宋体" pitchFamily="2" charset="-122"/>
              </a:rPr>
              <a:t>在额定总质量状态下，以直接挡从</a:t>
            </a:r>
            <a:r>
              <a:rPr lang="en-US" altLang="zh-CN" sz="1800" b="1" dirty="0">
                <a:latin typeface="宋体" pitchFamily="2" charset="-122"/>
              </a:rPr>
              <a:t>20km/h</a:t>
            </a:r>
            <a:r>
              <a:rPr lang="zh-CN" altLang="en-US" sz="1800" b="1" dirty="0">
                <a:latin typeface="宋体" pitchFamily="2" charset="-122"/>
              </a:rPr>
              <a:t>开始做燃油消耗量试验。往返各采样三次，算出该车</a:t>
            </a:r>
            <a:r>
              <a:rPr lang="en-US" altLang="zh-CN" sz="1800" b="1" dirty="0">
                <a:latin typeface="宋体" pitchFamily="2" charset="-122"/>
              </a:rPr>
              <a:t>20km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的平均等速油耗，然后以</a:t>
            </a:r>
            <a:r>
              <a:rPr lang="en-US" altLang="zh-CN" sz="1800" b="1" dirty="0">
                <a:latin typeface="宋体" pitchFamily="2" charset="-122"/>
              </a:rPr>
              <a:t>10km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的间隔加速，直到该车最高车速的</a:t>
            </a:r>
            <a:r>
              <a:rPr lang="en-US" altLang="zh-CN" sz="1800" b="1" dirty="0">
                <a:latin typeface="宋体" pitchFamily="2" charset="-122"/>
              </a:rPr>
              <a:t>90</a:t>
            </a:r>
            <a:r>
              <a:rPr lang="zh-CN" altLang="en-US" sz="1800" b="1" dirty="0">
                <a:latin typeface="宋体" pitchFamily="2" charset="-122"/>
              </a:rPr>
              <a:t>％，重复上述试验。依次得出</a:t>
            </a:r>
            <a:r>
              <a:rPr lang="en-US" altLang="zh-CN" sz="1800" b="1" dirty="0">
                <a:latin typeface="宋体" pitchFamily="2" charset="-122"/>
              </a:rPr>
              <a:t>20km/h</a:t>
            </a:r>
            <a:r>
              <a:rPr lang="zh-CN" altLang="en-US" sz="1800" b="1" dirty="0">
                <a:latin typeface="宋体" pitchFamily="2" charset="-122"/>
              </a:rPr>
              <a:t>到最高车速</a:t>
            </a:r>
            <a:r>
              <a:rPr lang="en-US" altLang="zh-CN" sz="1800" b="1" dirty="0">
                <a:latin typeface="宋体" pitchFamily="2" charset="-122"/>
              </a:rPr>
              <a:t>90</a:t>
            </a:r>
            <a:r>
              <a:rPr lang="zh-CN" altLang="en-US" sz="1800" b="1" dirty="0">
                <a:latin typeface="宋体" pitchFamily="2" charset="-122"/>
              </a:rPr>
              <a:t>％的等速平均百公里油耗。</a:t>
            </a:r>
          </a:p>
          <a:p>
            <a:r>
              <a:rPr lang="zh-CN" altLang="en-US" sz="1800" b="1" dirty="0">
                <a:latin typeface="宋体" pitchFamily="2" charset="-122"/>
              </a:rPr>
              <a:t>	其次，汽车在整备质量状态下，在底盘测功试验台上从</a:t>
            </a:r>
            <a:r>
              <a:rPr lang="en-US" altLang="zh-CN" sz="1800" b="1" dirty="0">
                <a:latin typeface="宋体" pitchFamily="2" charset="-122"/>
              </a:rPr>
              <a:t>20km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开始加载，模拟该车空载时在</a:t>
            </a:r>
            <a:r>
              <a:rPr lang="en-US" altLang="zh-CN" sz="1800" b="1" dirty="0">
                <a:latin typeface="宋体" pitchFamily="2" charset="-122"/>
              </a:rPr>
              <a:t>20km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路试状态下所受的外界阻力，直至加上某一载荷后得出</a:t>
            </a:r>
            <a:r>
              <a:rPr lang="en-US" altLang="zh-CN" sz="1800" b="1" dirty="0">
                <a:latin typeface="宋体" pitchFamily="2" charset="-122"/>
              </a:rPr>
              <a:t>20km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等速百公里油耗值与车速为</a:t>
            </a:r>
            <a:r>
              <a:rPr lang="en-US" altLang="zh-CN" sz="1800" b="1" dirty="0">
                <a:latin typeface="宋体" pitchFamily="2" charset="-122"/>
              </a:rPr>
              <a:t>20km/h</a:t>
            </a:r>
            <a:r>
              <a:rPr lang="zh-CN" altLang="en-US" sz="1800" b="1" dirty="0">
                <a:latin typeface="宋体" pitchFamily="2" charset="-122"/>
              </a:rPr>
              <a:t>路试所得的平均百公里油耗相同，则上述对底盘测功机的加载量即为车速</a:t>
            </a:r>
            <a:r>
              <a:rPr lang="en-US" altLang="zh-CN" sz="1800" b="1" dirty="0">
                <a:latin typeface="宋体" pitchFamily="2" charset="-122"/>
              </a:rPr>
              <a:t>20km</a:t>
            </a:r>
            <a:r>
              <a:rPr lang="zh-CN" altLang="en-US" sz="1800" b="1" dirty="0">
                <a:latin typeface="宋体" pitchFamily="2" charset="-122"/>
              </a:rPr>
              <a:t>／</a:t>
            </a:r>
            <a:r>
              <a:rPr lang="en-US" altLang="zh-CN" sz="1800" b="1" dirty="0">
                <a:latin typeface="宋体" pitchFamily="2" charset="-122"/>
              </a:rPr>
              <a:t>h</a:t>
            </a:r>
            <a:r>
              <a:rPr lang="zh-CN" altLang="en-US" sz="1800" b="1" dirty="0">
                <a:latin typeface="宋体" pitchFamily="2" charset="-122"/>
              </a:rPr>
              <a:t>时的模拟加载量。</a:t>
            </a:r>
          </a:p>
          <a:p>
            <a:r>
              <a:rPr lang="zh-CN" altLang="en-US" sz="1800" b="1" dirty="0">
                <a:latin typeface="宋体" pitchFamily="2" charset="-122"/>
              </a:rPr>
              <a:t>	重复上述试验，依次得出各个车速下的模拟加载量。</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汽车燃料经济性试验的注意事项。</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）排除油路中的空气。 </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）电喷的汽油机油耗测定时应注意的问题。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5539" name="Rectangle 3"/>
          <p:cNvSpPr>
            <a:spLocks noGrp="1" noChangeArrowheads="1"/>
          </p:cNvSpPr>
          <p:nvPr>
            <p:ph type="body" idx="1"/>
          </p:nvPr>
        </p:nvSpPr>
        <p:spPr bwMode="auto">
          <a:xfrm>
            <a:off x="251520"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latin typeface="宋体" pitchFamily="2" charset="-122"/>
              </a:rPr>
              <a:t>3.3.3</a:t>
            </a:r>
            <a:r>
              <a:rPr lang="zh-CN" altLang="en-US" sz="1800" b="1" dirty="0">
                <a:latin typeface="宋体" pitchFamily="2" charset="-122"/>
              </a:rPr>
              <a:t>汽车制动性能检测</a:t>
            </a:r>
          </a:p>
          <a:p>
            <a:r>
              <a:rPr lang="en-US" altLang="zh-CN" sz="1800" b="1" dirty="0" smtClean="0">
                <a:latin typeface="宋体" pitchFamily="2" charset="-122"/>
              </a:rPr>
              <a:t>l</a:t>
            </a:r>
            <a:r>
              <a:rPr lang="en-US" altLang="zh-CN" sz="1800" b="1" dirty="0">
                <a:latin typeface="宋体" pitchFamily="2" charset="-122"/>
              </a:rPr>
              <a:t>. </a:t>
            </a:r>
            <a:r>
              <a:rPr lang="zh-CN" altLang="en-US" sz="1800" b="1" dirty="0">
                <a:latin typeface="宋体" pitchFamily="2" charset="-122"/>
              </a:rPr>
              <a:t>台试检验汽车制动性能</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行车制动性能检验要求。</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）制动力的要求。</a:t>
            </a:r>
            <a:r>
              <a:rPr lang="en-US" altLang="zh-CN" sz="1800" b="1" dirty="0">
                <a:latin typeface="宋体" pitchFamily="2" charset="-122"/>
              </a:rPr>
              <a:t>GB7258-2004《</a:t>
            </a:r>
            <a:r>
              <a:rPr lang="zh-CN" altLang="en-US" sz="1800" b="1" dirty="0">
                <a:latin typeface="宋体" pitchFamily="2" charset="-122"/>
              </a:rPr>
              <a:t>机动车运行安全技术条件</a:t>
            </a:r>
            <a:r>
              <a:rPr lang="en-US" altLang="zh-CN" sz="1800" b="1" dirty="0">
                <a:latin typeface="宋体" pitchFamily="2" charset="-122"/>
              </a:rPr>
              <a:t>》</a:t>
            </a:r>
          </a:p>
          <a:p>
            <a:r>
              <a:rPr lang="en-US" altLang="zh-CN" sz="1800" b="1" dirty="0">
                <a:latin typeface="宋体" pitchFamily="2" charset="-122"/>
              </a:rPr>
              <a:t>	2</a:t>
            </a:r>
            <a:r>
              <a:rPr lang="zh-CN" altLang="en-US" sz="1800" b="1" dirty="0">
                <a:latin typeface="宋体" pitchFamily="2" charset="-122"/>
              </a:rPr>
              <a:t>）制动力平衡要求（两轮、边三轮摩托车和轻便摩托车除外）。 </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）制动协调时间要求。 </a:t>
            </a:r>
          </a:p>
          <a:p>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）汽车车轮阻滞力要求。 </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驻车制动性能检验。</a:t>
            </a:r>
          </a:p>
          <a:p>
            <a:r>
              <a:rPr lang="zh-CN" altLang="en-US" sz="1800" b="1" dirty="0">
                <a:latin typeface="宋体" pitchFamily="2" charset="-122"/>
              </a:rPr>
              <a:t>	当采用制动检验台检验汽车和正三轮摩托车驻车制动装置的制动力时，机动车空载，乘坐一名驾驶员，使用驻车制动装置，驻车制动力的总和不应小于该车在测试状态下整车质量的</a:t>
            </a:r>
            <a:r>
              <a:rPr lang="en-US" altLang="zh-CN" sz="1800" b="1" dirty="0">
                <a:latin typeface="宋体" pitchFamily="2" charset="-122"/>
              </a:rPr>
              <a:t>20%</a:t>
            </a:r>
            <a:r>
              <a:rPr lang="zh-CN" altLang="en-US" sz="1800" b="1" dirty="0">
                <a:latin typeface="宋体" pitchFamily="2" charset="-122"/>
              </a:rPr>
              <a:t>（对总质量为整备质量</a:t>
            </a:r>
            <a:r>
              <a:rPr lang="en-US" altLang="zh-CN" sz="1800" b="1" dirty="0">
                <a:latin typeface="宋体" pitchFamily="2" charset="-122"/>
              </a:rPr>
              <a:t>1.2</a:t>
            </a:r>
            <a:r>
              <a:rPr lang="zh-CN" altLang="en-US" sz="1800" b="1" dirty="0">
                <a:latin typeface="宋体" pitchFamily="2" charset="-122"/>
              </a:rPr>
              <a:t>倍以下的机动车为不小于</a:t>
            </a:r>
            <a:r>
              <a:rPr lang="en-US" altLang="zh-CN" sz="1800" b="1" dirty="0">
                <a:latin typeface="宋体" pitchFamily="2" charset="-122"/>
              </a:rPr>
              <a:t>15%</a:t>
            </a:r>
            <a:r>
              <a:rPr lang="zh-CN" altLang="en-US" sz="1800" b="1" dirty="0">
                <a:latin typeface="宋体" pitchFamily="2" charset="-122"/>
              </a:rPr>
              <a:t>）。</a:t>
            </a:r>
          </a:p>
          <a:p>
            <a:r>
              <a:rPr lang="en-US" altLang="zh-CN" sz="1800" b="1" dirty="0" smtClean="0">
                <a:latin typeface="宋体" pitchFamily="2" charset="-122"/>
              </a:rPr>
              <a:t>2</a:t>
            </a:r>
            <a:r>
              <a:rPr lang="en-US" altLang="zh-CN" sz="1800" b="1" dirty="0">
                <a:latin typeface="宋体" pitchFamily="2" charset="-122"/>
              </a:rPr>
              <a:t>. </a:t>
            </a:r>
            <a:r>
              <a:rPr lang="zh-CN" altLang="en-US" sz="1800" b="1" dirty="0">
                <a:latin typeface="宋体" pitchFamily="2" charset="-122"/>
              </a:rPr>
              <a:t>台试检测汽车制动性能的方法</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用滚筒式制动检验台检验。</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用平板制动检验台检验。</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检验方法的选择。</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656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zh-CN" altLang="en-US" sz="1800" b="1" dirty="0">
                <a:latin typeface="宋体" pitchFamily="2" charset="-122"/>
              </a:rPr>
              <a:t>机动车安全技术检验时，机动车制动性能的检验宜采用滚筒反力式制动检验台或平板制动检验台检验制动性能，其中前轴驱动的乘用车更适合采用平板制动检验台检验制动性能。</a:t>
            </a:r>
          </a:p>
          <a:p>
            <a:r>
              <a:rPr lang="zh-CN" altLang="en-US" sz="1800" b="1" dirty="0">
                <a:latin typeface="宋体" pitchFamily="2" charset="-122"/>
              </a:rPr>
              <a:t>	不宜采用制动检验台检验制动性能的机动车及对台试制动性能检验结果有质疑的机动车应路试检验制动性能。</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路试制动性能检验方法</a:t>
            </a:r>
          </a:p>
          <a:p>
            <a:r>
              <a:rPr lang="zh-CN" altLang="en-US" sz="1800" b="1" dirty="0">
                <a:latin typeface="宋体" pitchFamily="2" charset="-122"/>
              </a:rPr>
              <a:t>	在试验路面上画出规定宽度的试验通道的边线，被测车辆沿着试验车道的中线行驶至高于规定的初速度后，置变速器于空档（自动变速的车辆可置变速器于</a:t>
            </a:r>
            <a:r>
              <a:rPr lang="en-US" altLang="zh-CN" sz="1800" b="1" dirty="0">
                <a:latin typeface="宋体" pitchFamily="2" charset="-122"/>
              </a:rPr>
              <a:t>D</a:t>
            </a:r>
            <a:r>
              <a:rPr lang="zh-CN" altLang="en-US" sz="1800" b="1" dirty="0">
                <a:latin typeface="宋体" pitchFamily="2" charset="-122"/>
              </a:rPr>
              <a:t>档），当滑行到规定的初速度时，急踩制动，使车辆停止。</a:t>
            </a:r>
          </a:p>
          <a:p>
            <a:r>
              <a:rPr lang="en-US" altLang="zh-CN" sz="1600" dirty="0" smtClean="0">
                <a:latin typeface="宋体" pitchFamily="2" charset="-122"/>
              </a:rPr>
              <a:t> </a:t>
            </a:r>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6563" name="Rectangle 3"/>
          <p:cNvSpPr>
            <a:spLocks noGrp="1" noChangeArrowheads="1"/>
          </p:cNvSpPr>
          <p:nvPr>
            <p:ph type="body" idx="1"/>
          </p:nvPr>
        </p:nvSpPr>
        <p:spPr bwMode="auto">
          <a:xfrm>
            <a:off x="323528" y="620688"/>
            <a:ext cx="8820472"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smtClean="0">
                <a:latin typeface="宋体" pitchFamily="2" charset="-122"/>
              </a:rPr>
              <a:t>3.3.4</a:t>
            </a:r>
            <a:r>
              <a:rPr lang="zh-CN" altLang="en-US" sz="2000" b="1" dirty="0">
                <a:latin typeface="宋体" pitchFamily="2" charset="-122"/>
              </a:rPr>
              <a:t>车轮侧滑检测</a:t>
            </a:r>
          </a:p>
          <a:p>
            <a:r>
              <a:rPr lang="en-US" altLang="zh-CN" sz="2000" b="1" dirty="0" smtClean="0">
                <a:latin typeface="宋体" pitchFamily="2" charset="-122"/>
              </a:rPr>
              <a:t>1</a:t>
            </a:r>
            <a:r>
              <a:rPr lang="en-US" altLang="zh-CN" sz="2000" b="1" dirty="0">
                <a:latin typeface="宋体" pitchFamily="2" charset="-122"/>
              </a:rPr>
              <a:t>.</a:t>
            </a:r>
            <a:r>
              <a:rPr lang="zh-CN" altLang="en-US" sz="2000" b="1" dirty="0">
                <a:latin typeface="宋体" pitchFamily="2" charset="-122"/>
              </a:rPr>
              <a:t>汽车侧滑量要求</a:t>
            </a:r>
          </a:p>
          <a:p>
            <a:r>
              <a:rPr lang="zh-CN" altLang="en-US" sz="2000" b="1" dirty="0">
                <a:latin typeface="宋体" pitchFamily="2" charset="-122"/>
              </a:rPr>
              <a:t>	</a:t>
            </a:r>
            <a:r>
              <a:rPr lang="en-US" altLang="zh-CN" sz="2000" b="1" dirty="0">
                <a:latin typeface="宋体" pitchFamily="2" charset="-122"/>
              </a:rPr>
              <a:t>GB7258—2004《</a:t>
            </a:r>
            <a:r>
              <a:rPr lang="zh-CN" altLang="en-US" sz="2000" b="1" dirty="0">
                <a:latin typeface="宋体" pitchFamily="2" charset="-122"/>
              </a:rPr>
              <a:t>机动车运行安全技术条件</a:t>
            </a:r>
            <a:r>
              <a:rPr lang="en-US" altLang="zh-CN" sz="2000" b="1" dirty="0">
                <a:latin typeface="宋体" pitchFamily="2" charset="-122"/>
              </a:rPr>
              <a:t>》</a:t>
            </a:r>
          </a:p>
          <a:p>
            <a:r>
              <a:rPr lang="en-US" altLang="zh-CN" sz="2000" b="1" dirty="0" smtClean="0">
                <a:latin typeface="宋体" pitchFamily="2" charset="-122"/>
              </a:rPr>
              <a:t>2</a:t>
            </a:r>
            <a:r>
              <a:rPr lang="en-US" altLang="zh-CN" sz="2000" b="1" dirty="0">
                <a:latin typeface="宋体" pitchFamily="2" charset="-122"/>
              </a:rPr>
              <a:t>.</a:t>
            </a:r>
            <a:r>
              <a:rPr lang="zh-CN" altLang="en-US" sz="2000" b="1" dirty="0">
                <a:latin typeface="宋体" pitchFamily="2" charset="-122"/>
              </a:rPr>
              <a:t>转向轮侧滑量的检验方法</a:t>
            </a:r>
          </a:p>
          <a:p>
            <a:r>
              <a:rPr lang="zh-CN" altLang="en-US" sz="2000" b="1" dirty="0">
                <a:latin typeface="宋体" pitchFamily="2" charset="-122"/>
              </a:rPr>
              <a:t>	</a:t>
            </a:r>
            <a:r>
              <a:rPr lang="en-US" altLang="zh-CN" sz="2000" b="1" dirty="0">
                <a:latin typeface="宋体" pitchFamily="2" charset="-122"/>
              </a:rPr>
              <a:t>GB7258—2004《</a:t>
            </a:r>
            <a:r>
              <a:rPr lang="zh-CN" altLang="en-US" sz="2000" b="1" dirty="0">
                <a:latin typeface="宋体" pitchFamily="2" charset="-122"/>
              </a:rPr>
              <a:t>机动车运行安全技术条件</a:t>
            </a:r>
            <a:r>
              <a:rPr lang="en-US" altLang="zh-CN" sz="2000" b="1" dirty="0">
                <a:latin typeface="宋体" pitchFamily="2" charset="-122"/>
              </a:rPr>
              <a:t>》</a:t>
            </a:r>
            <a:r>
              <a:rPr lang="zh-CN" altLang="en-US" sz="2000" b="1" dirty="0">
                <a:latin typeface="宋体" pitchFamily="2" charset="-122"/>
              </a:rPr>
              <a:t>规定：</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）转向轮横向侧滑量的检验应在侧滑检验台上进行。</a:t>
            </a:r>
          </a:p>
          <a:p>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）将汽车对正侧滑检验台，并使方向盘处于正中位置。</a:t>
            </a:r>
          </a:p>
          <a:p>
            <a:pPr>
              <a:lnSpc>
                <a:spcPct val="80000"/>
              </a:lnSpc>
            </a:pPr>
            <a:r>
              <a:rPr lang="zh-CN" altLang="en-US" sz="2000" b="1" dirty="0" smtClean="0">
                <a:latin typeface="宋体" pitchFamily="2" charset="-122"/>
              </a:rPr>
              <a:t> </a:t>
            </a:r>
            <a:r>
              <a:rPr lang="zh-CN" altLang="zh-CN" sz="2000" b="1" dirty="0" smtClean="0">
                <a:latin typeface="宋体" pitchFamily="2" charset="-122"/>
              </a:rPr>
              <a:t>（3）使汽车沿台板上的指示线以3～5km/h车速平稳前行，在行进过程中，不允许转动方向盘。</a:t>
            </a:r>
          </a:p>
          <a:p>
            <a:pPr>
              <a:lnSpc>
                <a:spcPct val="80000"/>
              </a:lnSpc>
            </a:pPr>
            <a:r>
              <a:rPr lang="zh-CN" altLang="en-US" sz="2000" b="1" dirty="0" smtClean="0">
                <a:latin typeface="宋体" pitchFamily="2" charset="-122"/>
              </a:rPr>
              <a:t>    </a:t>
            </a:r>
            <a:r>
              <a:rPr lang="zh-CN" altLang="zh-CN" sz="2000" b="1" dirty="0" smtClean="0">
                <a:latin typeface="宋体" pitchFamily="2" charset="-122"/>
              </a:rPr>
              <a:t>（4）转向轮通过台板时，测取横向侧滑量。 </a:t>
            </a:r>
          </a:p>
          <a:p>
            <a:pPr>
              <a:lnSpc>
                <a:spcPct val="80000"/>
              </a:lnSpc>
            </a:pPr>
            <a:r>
              <a:rPr lang="zh-CN" altLang="zh-CN" sz="2000" b="1" dirty="0" smtClean="0">
                <a:latin typeface="宋体" pitchFamily="2" charset="-122"/>
              </a:rPr>
              <a:t>3.检测时的注意事项</a:t>
            </a:r>
          </a:p>
          <a:p>
            <a:pPr>
              <a:lnSpc>
                <a:spcPct val="80000"/>
              </a:lnSpc>
            </a:pPr>
            <a:r>
              <a:rPr lang="zh-CN" altLang="zh-CN" sz="2000" b="1" dirty="0" smtClean="0">
                <a:latin typeface="宋体" pitchFamily="2" charset="-122"/>
              </a:rPr>
              <a:t>	（1）不允许超过额定吨位的汽车驶入侧滑检验台，以防压坏或损伤机件。</a:t>
            </a:r>
          </a:p>
          <a:p>
            <a:pPr>
              <a:lnSpc>
                <a:spcPct val="80000"/>
              </a:lnSpc>
            </a:pPr>
            <a:r>
              <a:rPr lang="zh-CN" altLang="zh-CN" sz="2000" b="1" dirty="0" smtClean="0">
                <a:latin typeface="宋体" pitchFamily="2" charset="-122"/>
              </a:rPr>
              <a:t>	（2）不允许汽车在侧滑台上转向或制动，否则会影响测量精度和检验台的使用寿命。</a:t>
            </a:r>
          </a:p>
          <a:p>
            <a:pPr>
              <a:lnSpc>
                <a:spcPct val="80000"/>
              </a:lnSpc>
            </a:pPr>
            <a:r>
              <a:rPr lang="zh-CN" altLang="zh-CN" sz="2000" b="1" dirty="0" smtClean="0">
                <a:latin typeface="宋体" pitchFamily="2" charset="-122"/>
              </a:rPr>
              <a:t>	（3）前桥驱动的汽车在测试时，不能突然加油、收油或踏离合器，否则会改变前轮受力状态和定位角，影响测量精度。</a:t>
            </a:r>
            <a:r>
              <a:rPr lang="zh-CN" altLang="en-US" sz="2000" b="1" dirty="0">
                <a:latin typeface="宋体" pitchFamily="2" charset="-122"/>
              </a:rPr>
              <a:t>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bwMode="auto">
          <a:xfrm>
            <a:off x="251520" y="692696"/>
            <a:ext cx="864096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smtClean="0">
                <a:latin typeface="宋体" pitchFamily="2" charset="-122"/>
              </a:rPr>
              <a:t>3</a:t>
            </a:r>
            <a:r>
              <a:rPr lang="zh-CN" sz="1800" b="1" dirty="0">
                <a:latin typeface="宋体" pitchFamily="2" charset="-122"/>
              </a:rPr>
              <a:t>.3.5汽车四轮定位检测</a:t>
            </a:r>
          </a:p>
          <a:p>
            <a:pPr>
              <a:lnSpc>
                <a:spcPct val="80000"/>
              </a:lnSpc>
            </a:pPr>
            <a:r>
              <a:rPr lang="zh-CN" sz="1800" b="1" dirty="0">
                <a:latin typeface="宋体" pitchFamily="2" charset="-122"/>
              </a:rPr>
              <a:t>	光学式四轮定位仪的试验方法如下：</a:t>
            </a:r>
          </a:p>
          <a:p>
            <a:pPr>
              <a:lnSpc>
                <a:spcPct val="80000"/>
              </a:lnSpc>
            </a:pPr>
            <a:r>
              <a:rPr lang="zh-CN" sz="1800" b="1" dirty="0" smtClean="0">
                <a:latin typeface="宋体" pitchFamily="2" charset="-122"/>
              </a:rPr>
              <a:t>(</a:t>
            </a:r>
            <a:r>
              <a:rPr lang="zh-CN" sz="1800" b="1" dirty="0">
                <a:latin typeface="宋体" pitchFamily="2" charset="-122"/>
              </a:rPr>
              <a:t>1)测量前的准备工作</a:t>
            </a:r>
          </a:p>
          <a:p>
            <a:pPr>
              <a:lnSpc>
                <a:spcPct val="80000"/>
              </a:lnSpc>
            </a:pPr>
            <a:r>
              <a:rPr lang="zh-CN" sz="1800" b="1" dirty="0">
                <a:latin typeface="宋体" pitchFamily="2" charset="-122"/>
              </a:rPr>
              <a:t>	1）安装测试投影仪。 </a:t>
            </a:r>
          </a:p>
          <a:p>
            <a:pPr>
              <a:lnSpc>
                <a:spcPct val="80000"/>
              </a:lnSpc>
            </a:pPr>
            <a:r>
              <a:rPr lang="zh-CN" sz="1800" b="1" dirty="0">
                <a:latin typeface="宋体" pitchFamily="2" charset="-122"/>
              </a:rPr>
              <a:t>	2）调整投影仪上投光镜的高度。 </a:t>
            </a:r>
          </a:p>
          <a:p>
            <a:pPr>
              <a:lnSpc>
                <a:spcPct val="80000"/>
              </a:lnSpc>
            </a:pPr>
            <a:r>
              <a:rPr lang="zh-CN" sz="1800" b="1" dirty="0">
                <a:latin typeface="宋体" pitchFamily="2" charset="-122"/>
              </a:rPr>
              <a:t>	3）车辆的准备。 </a:t>
            </a:r>
          </a:p>
          <a:p>
            <a:pPr>
              <a:lnSpc>
                <a:spcPct val="80000"/>
              </a:lnSpc>
            </a:pPr>
            <a:r>
              <a:rPr lang="zh-CN" sz="1800" b="1" dirty="0" smtClean="0">
                <a:latin typeface="宋体" pitchFamily="2" charset="-122"/>
              </a:rPr>
              <a:t>(</a:t>
            </a:r>
            <a:r>
              <a:rPr lang="zh-CN" sz="1800" b="1" dirty="0">
                <a:latin typeface="宋体" pitchFamily="2" charset="-122"/>
              </a:rPr>
              <a:t>2)安装调整。</a:t>
            </a:r>
          </a:p>
          <a:p>
            <a:pPr>
              <a:lnSpc>
                <a:spcPct val="80000"/>
              </a:lnSpc>
            </a:pPr>
            <a:r>
              <a:rPr lang="en-US" altLang="zh-CN" sz="1800" b="1" dirty="0" smtClean="0">
                <a:latin typeface="宋体" pitchFamily="2" charset="-122"/>
              </a:rPr>
              <a:t>     </a:t>
            </a:r>
            <a:r>
              <a:rPr lang="zh-CN" sz="1800" b="1" dirty="0" smtClean="0">
                <a:latin typeface="宋体" pitchFamily="2" charset="-122"/>
              </a:rPr>
              <a:t>1</a:t>
            </a:r>
            <a:r>
              <a:rPr lang="zh-CN" sz="1800" b="1" dirty="0">
                <a:latin typeface="宋体" pitchFamily="2" charset="-122"/>
              </a:rPr>
              <a:t>）将待检车辆开到定位仪上，后轮停在可以横向移动车辆的后轮滑板中心处，在滑板的下面有滚筒支承。轮毂中心位置与投影仪等高</a:t>
            </a:r>
            <a:r>
              <a:rPr lang="zh-CN" sz="1800" b="1" dirty="0" smtClean="0">
                <a:latin typeface="宋体" pitchFamily="2" charset="-122"/>
              </a:rPr>
              <a:t>。</a:t>
            </a:r>
            <a:endParaRPr lang="en-US" altLang="zh-CN" sz="1800" b="1" dirty="0" smtClean="0">
              <a:latin typeface="宋体" pitchFamily="2" charset="-122"/>
            </a:endParaRPr>
          </a:p>
          <a:p>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）安装轮镜。 </a:t>
            </a:r>
          </a:p>
          <a:p>
            <a:r>
              <a:rPr lang="zh-CN" altLang="en-US" sz="1800" b="1" dirty="0" smtClean="0">
                <a:latin typeface="宋体" pitchFamily="2" charset="-122"/>
              </a:rPr>
              <a:t>	</a:t>
            </a:r>
            <a:r>
              <a:rPr lang="en-US" altLang="zh-CN" sz="1800" b="1" dirty="0" smtClean="0">
                <a:latin typeface="宋体" pitchFamily="2" charset="-122"/>
              </a:rPr>
              <a:t>3</a:t>
            </a:r>
            <a:r>
              <a:rPr lang="zh-CN" altLang="en-US" sz="1800" b="1" dirty="0" smtClean="0">
                <a:latin typeface="宋体" pitchFamily="2" charset="-122"/>
              </a:rPr>
              <a:t>）轮镜安装基准调整。 </a:t>
            </a:r>
          </a:p>
          <a:p>
            <a:r>
              <a:rPr lang="zh-CN" altLang="en-US" sz="1800" b="1" dirty="0" smtClean="0">
                <a:latin typeface="宋体" pitchFamily="2" charset="-122"/>
              </a:rPr>
              <a:t>	</a:t>
            </a:r>
            <a:r>
              <a:rPr lang="en-US" altLang="zh-CN" sz="1800" b="1" dirty="0" smtClean="0">
                <a:latin typeface="宋体" pitchFamily="2" charset="-122"/>
              </a:rPr>
              <a:t>4</a:t>
            </a:r>
            <a:r>
              <a:rPr lang="zh-CN" altLang="en-US" sz="1800" b="1" dirty="0" smtClean="0">
                <a:latin typeface="宋体" pitchFamily="2" charset="-122"/>
              </a:rPr>
              <a:t>）将车辆摆正定位。 </a:t>
            </a:r>
          </a:p>
          <a:p>
            <a:r>
              <a:rPr lang="en-US" altLang="zh-CN" sz="1800" b="1" dirty="0" smtClean="0">
                <a:latin typeface="宋体" pitchFamily="2" charset="-122"/>
              </a:rPr>
              <a:t>(3)</a:t>
            </a:r>
            <a:r>
              <a:rPr lang="zh-CN" altLang="en-US" sz="1800" b="1" dirty="0" smtClean="0">
                <a:latin typeface="宋体" pitchFamily="2" charset="-122"/>
              </a:rPr>
              <a:t>定位参数的测量。</a:t>
            </a:r>
          </a:p>
          <a:p>
            <a:r>
              <a:rPr lang="zh-CN" altLang="en-US" sz="1800" b="1" dirty="0" smtClean="0">
                <a:latin typeface="宋体" pitchFamily="2" charset="-122"/>
              </a:rPr>
              <a:t>	各定位参数的测量值可直接从屏幕上和转盘上读出或从投影仪底座上的刻度尺上读出。</a:t>
            </a:r>
          </a:p>
          <a:p>
            <a:r>
              <a:rPr lang="zh-CN" altLang="en-US" sz="1800" b="1" dirty="0" smtClean="0">
                <a:latin typeface="宋体" pitchFamily="2" charset="-122"/>
              </a:rPr>
              <a:t>	</a:t>
            </a:r>
            <a:r>
              <a:rPr lang="en-US" altLang="zh-CN" sz="1800" b="1" dirty="0" smtClean="0">
                <a:latin typeface="宋体" pitchFamily="2" charset="-122"/>
              </a:rPr>
              <a:t>1</a:t>
            </a:r>
            <a:r>
              <a:rPr lang="zh-CN" altLang="en-US" sz="1800" b="1" dirty="0" smtClean="0">
                <a:latin typeface="宋体" pitchFamily="2" charset="-122"/>
              </a:rPr>
              <a:t>）测量前轮左／右主销内倾角。 </a:t>
            </a:r>
          </a:p>
          <a:p>
            <a:r>
              <a:rPr lang="zh-CN" altLang="en-US" sz="1800" b="1" dirty="0" smtClean="0">
                <a:latin typeface="宋体" pitchFamily="2" charset="-122"/>
              </a:rPr>
              <a:t>	</a:t>
            </a:r>
            <a:r>
              <a:rPr lang="en-US" altLang="zh-CN" sz="1800" b="1" dirty="0" smtClean="0">
                <a:latin typeface="宋体" pitchFamily="2" charset="-122"/>
              </a:rPr>
              <a:t>2</a:t>
            </a:r>
            <a:r>
              <a:rPr lang="zh-CN" altLang="en-US" sz="1800" b="1" dirty="0" smtClean="0">
                <a:latin typeface="宋体" pitchFamily="2" charset="-122"/>
              </a:rPr>
              <a:t>）测量前轮左／右主销后倾角。 </a:t>
            </a:r>
          </a:p>
          <a:p>
            <a:r>
              <a:rPr lang="zh-CN" altLang="en-US" sz="1800" b="1" dirty="0" smtClean="0">
                <a:latin typeface="宋体" pitchFamily="2" charset="-122"/>
              </a:rPr>
              <a:t>	</a:t>
            </a:r>
            <a:r>
              <a:rPr lang="en-US" altLang="zh-CN" sz="1800" b="1" dirty="0" smtClean="0">
                <a:latin typeface="宋体" pitchFamily="2" charset="-122"/>
              </a:rPr>
              <a:t>3</a:t>
            </a:r>
            <a:r>
              <a:rPr lang="zh-CN" altLang="en-US" sz="1800" b="1" dirty="0" smtClean="0">
                <a:latin typeface="宋体" pitchFamily="2" charset="-122"/>
              </a:rPr>
              <a:t>）测量左</a:t>
            </a:r>
            <a:r>
              <a:rPr lang="en-US" altLang="zh-CN" sz="1800" b="1" dirty="0" smtClean="0">
                <a:latin typeface="宋体" pitchFamily="2" charset="-122"/>
              </a:rPr>
              <a:t>(</a:t>
            </a:r>
            <a:r>
              <a:rPr lang="zh-CN" altLang="en-US" sz="1800" b="1" dirty="0" smtClean="0">
                <a:latin typeface="宋体" pitchFamily="2" charset="-122"/>
              </a:rPr>
              <a:t>右</a:t>
            </a:r>
            <a:r>
              <a:rPr lang="en-US" altLang="zh-CN" sz="1800" b="1" dirty="0" smtClean="0">
                <a:latin typeface="宋体" pitchFamily="2" charset="-122"/>
              </a:rPr>
              <a:t>)</a:t>
            </a:r>
            <a:r>
              <a:rPr lang="zh-CN" altLang="en-US" sz="1800" b="1" dirty="0" smtClean="0">
                <a:latin typeface="宋体" pitchFamily="2" charset="-122"/>
              </a:rPr>
              <a:t>后轮前束角／外倾角。 </a:t>
            </a:r>
          </a:p>
          <a:p>
            <a:r>
              <a:rPr lang="zh-CN" altLang="en-US" sz="1800" b="1" dirty="0" smtClean="0">
                <a:latin typeface="宋体" pitchFamily="2" charset="-122"/>
              </a:rPr>
              <a:t>	</a:t>
            </a:r>
            <a:r>
              <a:rPr lang="en-US" altLang="zh-CN" sz="1800" b="1" dirty="0" smtClean="0">
                <a:latin typeface="宋体" pitchFamily="2" charset="-122"/>
              </a:rPr>
              <a:t>4</a:t>
            </a:r>
            <a:r>
              <a:rPr lang="zh-CN" altLang="en-US" sz="1800" b="1" dirty="0" smtClean="0">
                <a:latin typeface="宋体" pitchFamily="2" charset="-122"/>
              </a:rPr>
              <a:t>）测量左</a:t>
            </a:r>
            <a:r>
              <a:rPr lang="en-US" altLang="zh-CN" sz="1800" b="1" dirty="0" smtClean="0">
                <a:latin typeface="宋体" pitchFamily="2" charset="-122"/>
              </a:rPr>
              <a:t>(</a:t>
            </a:r>
            <a:r>
              <a:rPr lang="zh-CN" altLang="en-US" sz="1800" b="1" dirty="0" smtClean="0">
                <a:latin typeface="宋体" pitchFamily="2" charset="-122"/>
              </a:rPr>
              <a:t>右</a:t>
            </a:r>
            <a:r>
              <a:rPr lang="en-US" altLang="zh-CN" sz="1800" b="1" dirty="0" smtClean="0">
                <a:latin typeface="宋体" pitchFamily="2" charset="-122"/>
              </a:rPr>
              <a:t>)</a:t>
            </a:r>
            <a:r>
              <a:rPr lang="zh-CN" altLang="en-US" sz="1800" b="1" dirty="0" smtClean="0">
                <a:latin typeface="宋体" pitchFamily="2" charset="-122"/>
              </a:rPr>
              <a:t>前轮前束角／外倾角。 </a:t>
            </a:r>
          </a:p>
          <a:p>
            <a:pPr>
              <a:lnSpc>
                <a:spcPct val="80000"/>
              </a:lnSpc>
            </a:pPr>
            <a:endParaRPr lang="zh-CN" sz="1800" b="1" dirty="0">
              <a:latin typeface="宋体"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861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2000" b="1" dirty="0" smtClean="0">
                <a:latin typeface="宋体" pitchFamily="2" charset="-122"/>
              </a:rPr>
              <a:t>3.3.6</a:t>
            </a:r>
            <a:r>
              <a:rPr lang="zh-CN" altLang="en-US" sz="2000" b="1" dirty="0">
                <a:latin typeface="宋体" pitchFamily="2" charset="-122"/>
              </a:rPr>
              <a:t>汽车前照灯检测</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机动车前照灯的技术要求</a:t>
            </a:r>
          </a:p>
          <a:p>
            <a:r>
              <a:rPr lang="zh-CN" altLang="en-US" sz="2000" b="1" dirty="0">
                <a:latin typeface="宋体" pitchFamily="2" charset="-122"/>
              </a:rPr>
              <a:t>	</a:t>
            </a:r>
            <a:r>
              <a:rPr lang="en-US" altLang="zh-CN" sz="2000" b="1" dirty="0">
                <a:latin typeface="宋体" pitchFamily="2" charset="-122"/>
              </a:rPr>
              <a:t>GB7258-2004《</a:t>
            </a:r>
            <a:r>
              <a:rPr lang="zh-CN" altLang="en-US" sz="2000" b="1" dirty="0">
                <a:latin typeface="宋体" pitchFamily="2" charset="-122"/>
              </a:rPr>
              <a:t>机动车运行安全技术条件</a:t>
            </a:r>
            <a:r>
              <a:rPr lang="en-US" altLang="zh-CN" sz="2000" b="1" dirty="0">
                <a:latin typeface="宋体" pitchFamily="2" charset="-122"/>
              </a:rPr>
              <a:t>》</a:t>
            </a:r>
            <a:r>
              <a:rPr lang="zh-CN" altLang="en-US" sz="2000" b="1" dirty="0">
                <a:latin typeface="宋体" pitchFamily="2" charset="-122"/>
              </a:rPr>
              <a:t>。</a:t>
            </a:r>
          </a:p>
          <a:p>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前照灯远光光束发光强度最小值要求。</a:t>
            </a:r>
          </a:p>
          <a:p>
            <a:r>
              <a:rPr lang="zh-CN" altLang="en-US" sz="2000" b="1" dirty="0">
                <a:latin typeface="宋体" pitchFamily="2" charset="-122"/>
              </a:rPr>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47750" y="1631950"/>
            <a:ext cx="6765925" cy="3022600"/>
          </a:xfrm>
          <a:prstGeom prst="rect">
            <a:avLst/>
          </a:prstGeom>
          <a:noFill/>
          <a:ln w="9525">
            <a:noFill/>
            <a:miter lim="800000"/>
            <a:headEnd/>
            <a:tailEnd/>
          </a:ln>
          <a:effectLst/>
        </p:spPr>
      </p:pic>
      <p:sp>
        <p:nvSpPr>
          <p:cNvPr id="9219" name="Text Box 3"/>
          <p:cNvSpPr txBox="1">
            <a:spLocks noChangeArrowheads="1"/>
          </p:cNvSpPr>
          <p:nvPr/>
        </p:nvSpPr>
        <p:spPr bwMode="auto">
          <a:xfrm>
            <a:off x="611560" y="764704"/>
            <a:ext cx="7992888" cy="1015663"/>
          </a:xfrm>
          <a:prstGeom prst="rect">
            <a:avLst/>
          </a:prstGeom>
          <a:noFill/>
          <a:ln w="9525">
            <a:noFill/>
            <a:miter lim="800000"/>
            <a:headEnd/>
            <a:tailEnd/>
          </a:ln>
        </p:spPr>
        <p:txBody>
          <a:bodyPr wrap="square">
            <a:spAutoFit/>
          </a:bodyPr>
          <a:lstStyle/>
          <a:p>
            <a:r>
              <a:rPr lang="zh-CN" altLang="en-US" sz="2000" b="1" dirty="0">
                <a:latin typeface="宋体" pitchFamily="2" charset="-122"/>
                <a:sym typeface="宋体" pitchFamily="2" charset="-122"/>
              </a:rPr>
              <a:t>如果是专用汽车，则在汽车型号的中间加了三位“专用汽车分类代号”（包括专用汽车结构特征代号</a:t>
            </a:r>
            <a:r>
              <a:rPr lang="en-US" altLang="zh-CN" sz="2000" b="1" dirty="0">
                <a:latin typeface="宋体" pitchFamily="2" charset="-122"/>
                <a:sym typeface="宋体" pitchFamily="2" charset="-122"/>
              </a:rPr>
              <a:t>1</a:t>
            </a:r>
            <a:r>
              <a:rPr lang="zh-CN" altLang="en-US" sz="2000" b="1" dirty="0">
                <a:latin typeface="宋体" pitchFamily="2" charset="-122"/>
                <a:sym typeface="宋体" pitchFamily="2" charset="-122"/>
              </a:rPr>
              <a:t>位和专用汽车用途特征代号</a:t>
            </a:r>
            <a:r>
              <a:rPr lang="en-US" altLang="zh-CN" sz="2000" b="1" dirty="0">
                <a:latin typeface="宋体" pitchFamily="2" charset="-122"/>
                <a:sym typeface="宋体" pitchFamily="2" charset="-122"/>
              </a:rPr>
              <a:t>2</a:t>
            </a:r>
            <a:r>
              <a:rPr lang="zh-CN" altLang="en-US" sz="2000" b="1" dirty="0">
                <a:latin typeface="宋体" pitchFamily="2" charset="-122"/>
                <a:sym typeface="宋体" pitchFamily="2" charset="-122"/>
              </a:rPr>
              <a:t>位），如图</a:t>
            </a:r>
            <a:r>
              <a:rPr lang="en-US" altLang="zh-CN" sz="2000" b="1" dirty="0">
                <a:latin typeface="宋体" pitchFamily="2" charset="-122"/>
                <a:sym typeface="宋体" pitchFamily="2" charset="-122"/>
              </a:rPr>
              <a:t>1-3</a:t>
            </a:r>
            <a:r>
              <a:rPr lang="zh-CN" altLang="en-US" sz="2000" b="1" dirty="0">
                <a:latin typeface="宋体" pitchFamily="2" charset="-122"/>
                <a:sym typeface="宋体" pitchFamily="2" charset="-122"/>
              </a:rPr>
              <a:t>。</a:t>
            </a:r>
            <a:endParaRPr lang="zh-CN" altLang="en-US" sz="2000" dirty="0">
              <a:latin typeface="宋体" pitchFamily="2" charset="-122"/>
            </a:endParaRPr>
          </a:p>
        </p:txBody>
      </p:sp>
      <p:sp>
        <p:nvSpPr>
          <p:cNvPr id="9220" name="Text Box 4"/>
          <p:cNvSpPr txBox="1">
            <a:spLocks noChangeArrowheads="1"/>
          </p:cNvSpPr>
          <p:nvPr/>
        </p:nvSpPr>
        <p:spPr bwMode="auto">
          <a:xfrm>
            <a:off x="2195736" y="4725144"/>
            <a:ext cx="5080000" cy="334962"/>
          </a:xfrm>
          <a:prstGeom prst="rect">
            <a:avLst/>
          </a:prstGeom>
          <a:noFill/>
          <a:ln w="9525">
            <a:noFill/>
            <a:miter lim="800000"/>
            <a:headEnd/>
            <a:tailEnd/>
          </a:ln>
        </p:spPr>
        <p:txBody>
          <a:bodyPr>
            <a:spAutoFit/>
          </a:bodyPr>
          <a:lstStyle/>
          <a:p>
            <a:pPr indent="1093788"/>
            <a:r>
              <a:rPr lang="zh-CN" altLang="en-US" sz="1600" b="1" dirty="0">
                <a:latin typeface="宋体" pitchFamily="2" charset="-122"/>
                <a:sym typeface="宋体" pitchFamily="2" charset="-122"/>
              </a:rPr>
              <a:t>表</a:t>
            </a:r>
            <a:r>
              <a:rPr lang="en-US" altLang="zh-CN" sz="1600" b="1" dirty="0">
                <a:latin typeface="宋体" pitchFamily="2" charset="-122"/>
                <a:sym typeface="宋体" pitchFamily="2" charset="-122"/>
              </a:rPr>
              <a:t>1-2</a:t>
            </a:r>
            <a:r>
              <a:rPr lang="zh-CN" altLang="en-US" sz="1600" b="1" dirty="0">
                <a:latin typeface="宋体" pitchFamily="2" charset="-122"/>
                <a:sym typeface="宋体" pitchFamily="2" charset="-122"/>
              </a:rPr>
              <a:t>专用车结构特征代号</a:t>
            </a:r>
          </a:p>
        </p:txBody>
      </p:sp>
      <p:graphicFrame>
        <p:nvGraphicFramePr>
          <p:cNvPr id="9221" name="Group 5"/>
          <p:cNvGraphicFramePr>
            <a:graphicFrameLocks noGrp="1"/>
          </p:cNvGraphicFramePr>
          <p:nvPr/>
        </p:nvGraphicFramePr>
        <p:xfrm>
          <a:off x="973138" y="5159375"/>
          <a:ext cx="7491412" cy="1052830"/>
        </p:xfrm>
        <a:graphic>
          <a:graphicData uri="http://schemas.openxmlformats.org/drawingml/2006/table">
            <a:tbl>
              <a:tblPr/>
              <a:tblGrid>
                <a:gridCol w="968375"/>
                <a:gridCol w="969962"/>
                <a:gridCol w="1182688"/>
                <a:gridCol w="971550"/>
                <a:gridCol w="1216025"/>
                <a:gridCol w="1122362"/>
                <a:gridCol w="1060450"/>
              </a:tblGrid>
              <a:tr h="717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结构特征</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厢式汽车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特种结构汽车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罐式汽车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起重举升汽车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专用自卸车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仓栅式汽车</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代号</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X</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T</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G</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J</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Z</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宋体" pitchFamily="2" charset="-122"/>
                          <a:ea typeface="宋体" pitchFamily="2" charset="-122"/>
                          <a:sym typeface="宋体" pitchFamily="2" charset="-122"/>
                        </a:rPr>
                        <a:t>C</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69635" name="Rectangle 3"/>
          <p:cNvSpPr>
            <a:spLocks noGrp="1" noChangeArrowheads="1"/>
          </p:cNvSpPr>
          <p:nvPr>
            <p:ph type="body" idx="1"/>
          </p:nvPr>
        </p:nvSpPr>
        <p:spPr bwMode="auto">
          <a:xfrm>
            <a:off x="467544" y="1052736"/>
            <a:ext cx="8229600" cy="4525963"/>
          </a:xfrm>
          <a:noFill/>
          <a:ln>
            <a:miter lim="800000"/>
            <a:headEnd/>
            <a:tailEnd/>
          </a:ln>
        </p:spPr>
        <p:txBody>
          <a:bodyPr vert="horz" wrap="square" lIns="91440" tIns="45720" rIns="91440" bIns="45720" numCol="1" anchor="t" anchorCtr="0" compatLnSpc="1">
            <a:prstTxWarp prst="textNoShape">
              <a:avLst/>
            </a:prstTxWarp>
          </a:bodyPr>
          <a:lstStyle/>
          <a:p>
            <a:r>
              <a:rPr lang="en-US" altLang="zh-CN" sz="1800" b="1" dirty="0">
                <a:latin typeface="宋体" pitchFamily="2" charset="-122"/>
              </a:rPr>
              <a:t>(2)</a:t>
            </a:r>
            <a:r>
              <a:rPr lang="zh-CN" altLang="en-US" sz="1800" b="1" dirty="0">
                <a:latin typeface="宋体" pitchFamily="2" charset="-122"/>
              </a:rPr>
              <a:t>前照灯光束照射位置要求。</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）前照灯近光光束。 </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）前照灯远光光束。 </a:t>
            </a:r>
          </a:p>
          <a:p>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机动车前照灯检测</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前照灯光束照射位置检验方法。 </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）屏幕法检测。 </a:t>
            </a:r>
          </a:p>
          <a:p>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）用前照灯检测仪检验。 </a:t>
            </a:r>
          </a:p>
          <a:p>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）检验方法的选择。 </a:t>
            </a:r>
          </a:p>
          <a:p>
            <a:r>
              <a:rPr lang="en-US" altLang="zh-CN" sz="1800" b="1" dirty="0" smtClean="0">
                <a:latin typeface="宋体" pitchFamily="2" charset="-122"/>
              </a:rPr>
              <a:t>(</a:t>
            </a:r>
            <a:r>
              <a:rPr lang="en-US" altLang="zh-CN" sz="1800" b="1" dirty="0">
                <a:latin typeface="宋体" pitchFamily="2" charset="-122"/>
              </a:rPr>
              <a:t>2)</a:t>
            </a:r>
            <a:r>
              <a:rPr lang="zh-CN" altLang="en-US" sz="1800" b="1" dirty="0">
                <a:latin typeface="宋体" pitchFamily="2" charset="-122"/>
              </a:rPr>
              <a:t>自动追踪光轴式前照灯检验仪的检测步骤。</a:t>
            </a:r>
          </a:p>
          <a:p>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）检测仪的准备。 </a:t>
            </a:r>
          </a:p>
          <a:p>
            <a:r>
              <a:rPr lang="zh-CN" altLang="en-US" sz="1800" b="1" dirty="0">
                <a:latin typeface="宋体" pitchFamily="2" charset="-122"/>
              </a:rPr>
              <a:t>	①在前照灯检验仪不受光状态下，检查光度计和光轴偏斜指示计的指针是否能对准机械零点。若指针失准，可用零点调整螺钉将其调整在零点上。 </a:t>
            </a:r>
          </a:p>
          <a:p>
            <a:r>
              <a:rPr lang="zh-CN" altLang="en-US" sz="1800" b="1" dirty="0">
                <a:latin typeface="宋体" pitchFamily="2" charset="-122"/>
              </a:rPr>
              <a:t>	②检查聚光透镜和反射镜的镜面有无污物或模糊不清的地方。若有，可用柔软的布或镜头纸等擦拭干净。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065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zh-CN" altLang="en-US" sz="1800" b="1" dirty="0">
                <a:latin typeface="宋体" pitchFamily="2" charset="-122"/>
              </a:rPr>
              <a:t>③检查水准器的技术状况。若水准器无气泡，要进行修理；若气泡不在红线框内时，可用水准器调节器或垫片进行调整。 </a:t>
            </a:r>
          </a:p>
          <a:p>
            <a:r>
              <a:rPr lang="zh-CN" altLang="en-US" sz="1800" b="1" dirty="0">
                <a:latin typeface="宋体" pitchFamily="2" charset="-122"/>
              </a:rPr>
              <a:t>	④检查导轨是否沾有泥土或小石子等杂物，要保证扫除干净。 </a:t>
            </a:r>
          </a:p>
          <a:p>
            <a:pPr>
              <a:buNone/>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）车辆的准备。 </a:t>
            </a:r>
          </a:p>
          <a:p>
            <a:r>
              <a:rPr lang="zh-CN" altLang="en-US" sz="1800" b="1" dirty="0">
                <a:latin typeface="宋体" pitchFamily="2" charset="-122"/>
              </a:rPr>
              <a:t>	①清除前照灯上的油污。 </a:t>
            </a:r>
          </a:p>
          <a:p>
            <a:r>
              <a:rPr lang="zh-CN" altLang="en-US" sz="1800" b="1" dirty="0">
                <a:latin typeface="宋体" pitchFamily="2" charset="-122"/>
              </a:rPr>
              <a:t>	②轮胎气压应符合汽车制造厂的规定。 </a:t>
            </a:r>
          </a:p>
          <a:p>
            <a:r>
              <a:rPr lang="zh-CN" altLang="en-US" sz="1800" b="1" dirty="0">
                <a:latin typeface="宋体" pitchFamily="2" charset="-122"/>
              </a:rPr>
              <a:t>	③汽车蓄电池应处于充足电状态。 </a:t>
            </a:r>
          </a:p>
          <a:p>
            <a:r>
              <a:rPr lang="en-US" altLang="zh-CN" sz="1800" b="1" dirty="0" smtClean="0">
                <a:latin typeface="宋体" pitchFamily="2" charset="-122"/>
              </a:rPr>
              <a:t>3</a:t>
            </a:r>
            <a:r>
              <a:rPr lang="zh-CN" altLang="en-US" sz="1800" b="1" dirty="0">
                <a:latin typeface="宋体" pitchFamily="2" charset="-122"/>
              </a:rPr>
              <a:t>）检测开始 。</a:t>
            </a:r>
          </a:p>
          <a:p>
            <a:r>
              <a:rPr lang="zh-CN" altLang="en-US" sz="1800" b="1" dirty="0">
                <a:latin typeface="宋体" pitchFamily="2" charset="-122"/>
              </a:rPr>
              <a:t>	①将汽车尽可能地与导轨保持垂直方向驶近检验仪，使前照灯与检验仪受光器相距</a:t>
            </a:r>
            <a:r>
              <a:rPr lang="en-US" altLang="zh-CN" sz="1800" b="1" dirty="0">
                <a:latin typeface="宋体" pitchFamily="2" charset="-122"/>
              </a:rPr>
              <a:t>3m</a:t>
            </a:r>
            <a:r>
              <a:rPr lang="zh-CN" altLang="en-US" sz="1800" b="1" dirty="0">
                <a:latin typeface="宋体" pitchFamily="2" charset="-122"/>
              </a:rPr>
              <a:t>。 </a:t>
            </a:r>
          </a:p>
          <a:p>
            <a:r>
              <a:rPr lang="zh-CN" altLang="en-US" sz="1800" b="1" dirty="0">
                <a:latin typeface="宋体" pitchFamily="2" charset="-122"/>
              </a:rPr>
              <a:t>	②将车辆摆正找准，使检验仪和汽车对正。 </a:t>
            </a:r>
          </a:p>
          <a:p>
            <a:r>
              <a:rPr lang="zh-CN" altLang="en-US" sz="1800" b="1" dirty="0">
                <a:latin typeface="宋体" pitchFamily="2" charset="-122"/>
              </a:rPr>
              <a:t>	③开亮前照灯，接通检验仪电源，用上下、左右控制开关移动检验仪位置，使前照灯光束射到受光器上。</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168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sz="1800" b="1" dirty="0">
                <a:latin typeface="宋体" pitchFamily="2" charset="-122"/>
              </a:rPr>
              <a:t>	4）检测注意事项 。</a:t>
            </a:r>
          </a:p>
          <a:p>
            <a:r>
              <a:rPr lang="zh-CN" sz="1800" b="1" dirty="0">
                <a:latin typeface="宋体" pitchFamily="2" charset="-122"/>
              </a:rPr>
              <a:t>	①检验仪的底座一定要保持水平。</a:t>
            </a:r>
          </a:p>
          <a:p>
            <a:r>
              <a:rPr lang="zh-CN" sz="1800" b="1" dirty="0">
                <a:latin typeface="宋体" pitchFamily="2" charset="-122"/>
              </a:rPr>
              <a:t>	②检验仪不要受外来光线的影响。 </a:t>
            </a:r>
          </a:p>
          <a:p>
            <a:r>
              <a:rPr lang="zh-CN" sz="1800" b="1" dirty="0">
                <a:latin typeface="宋体" pitchFamily="2" charset="-122"/>
              </a:rPr>
              <a:t>	③必须在汽车保持空载并乘坐一名驾驶员的状态下检测。</a:t>
            </a:r>
          </a:p>
          <a:p>
            <a:r>
              <a:rPr lang="zh-CN" sz="1800" b="1" dirty="0">
                <a:latin typeface="宋体" pitchFamily="2" charset="-122"/>
              </a:rPr>
              <a:t>	④汽车有四只前照灯时，一定要把辅助照明灯遮住后再进行测量。 </a:t>
            </a:r>
          </a:p>
          <a:p>
            <a:r>
              <a:rPr lang="zh-CN" sz="1800" b="1" dirty="0">
                <a:latin typeface="宋体" pitchFamily="2" charset="-122"/>
              </a:rPr>
              <a:t>	⑤开亮前照灯照射受光器，一定要把光电池灵敏度稳定后再进行检测。</a:t>
            </a:r>
          </a:p>
          <a:p>
            <a:r>
              <a:rPr lang="zh-CN" sz="1800" b="1" dirty="0">
                <a:latin typeface="宋体" pitchFamily="2" charset="-122"/>
              </a:rPr>
              <a:t>	⑥仪器不用时，要用罩子把受光器盖好。</a:t>
            </a:r>
          </a:p>
          <a:p>
            <a:r>
              <a:rPr lang="en-US" altLang="zh-CN" sz="1600" dirty="0" smtClean="0">
                <a:latin typeface="宋体" pitchFamily="2" charset="-122"/>
              </a:rPr>
              <a:t> </a:t>
            </a:r>
            <a:endParaRPr lang="zh-CN" sz="1600" dirty="0">
              <a:latin typeface="宋体" pitchFamily="2"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168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sz="1600" dirty="0">
                <a:latin typeface="宋体" pitchFamily="2" charset="-122"/>
              </a:rPr>
              <a:t>	</a:t>
            </a:r>
            <a:r>
              <a:rPr lang="en-US" altLang="zh-CN" sz="1600" dirty="0" smtClean="0">
                <a:latin typeface="宋体" pitchFamily="2" charset="-122"/>
              </a:rPr>
              <a:t> </a:t>
            </a:r>
            <a:endParaRPr lang="zh-CN" sz="1600" dirty="0">
              <a:latin typeface="宋体" pitchFamily="2" charset="-122"/>
            </a:endParaRPr>
          </a:p>
          <a:p>
            <a:r>
              <a:rPr lang="zh-CN" sz="2000" b="1" dirty="0">
                <a:latin typeface="宋体" pitchFamily="2" charset="-122"/>
              </a:rPr>
              <a:t>3.3.7汽车排气污染物检测</a:t>
            </a:r>
          </a:p>
          <a:p>
            <a:r>
              <a:rPr lang="zh-CN" sz="2000" b="1" dirty="0" smtClean="0">
                <a:latin typeface="宋体" pitchFamily="2" charset="-122"/>
              </a:rPr>
              <a:t>1</a:t>
            </a:r>
            <a:r>
              <a:rPr lang="zh-CN" sz="2000" b="1" dirty="0">
                <a:latin typeface="宋体" pitchFamily="2" charset="-122"/>
              </a:rPr>
              <a:t>.汽车排气污染物的成分及其危害</a:t>
            </a:r>
          </a:p>
          <a:p>
            <a:r>
              <a:rPr lang="zh-CN" sz="2000" b="1" dirty="0">
                <a:latin typeface="宋体" pitchFamily="2" charset="-122"/>
              </a:rPr>
              <a:t>	汽车排放的污染物主要有：一氧化碳(CO)、碳氢化合物(HC)、氮氧化合物(NOx)、微粒物(PM)(由碳烟、铅氧化物等重金属氧化物和烟灰等组成)和硫化物等。 </a:t>
            </a:r>
          </a:p>
          <a:p>
            <a:r>
              <a:rPr lang="zh-CN" sz="2000" b="1" dirty="0">
                <a:latin typeface="宋体" pitchFamily="2" charset="-122"/>
              </a:rPr>
              <a:t>	 (1)一氧化碳(CO)。 </a:t>
            </a:r>
          </a:p>
          <a:p>
            <a:r>
              <a:rPr lang="zh-CN" sz="2000" b="1" dirty="0">
                <a:latin typeface="宋体" pitchFamily="2" charset="-122"/>
              </a:rPr>
              <a:t>	(2)碳氢化合物(HC)。 </a:t>
            </a:r>
          </a:p>
          <a:p>
            <a:r>
              <a:rPr lang="zh-CN" sz="2000" b="1" dirty="0">
                <a:latin typeface="宋体" pitchFamily="2" charset="-122"/>
              </a:rPr>
              <a:t>	(3)氮氧化合物(NOx)。 </a:t>
            </a:r>
          </a:p>
          <a:p>
            <a:r>
              <a:rPr lang="zh-CN" sz="2000" b="1" dirty="0">
                <a:latin typeface="宋体" pitchFamily="2" charset="-122"/>
              </a:rPr>
              <a:t>	(4)浮游微粒(PM)。 </a:t>
            </a:r>
          </a:p>
          <a:p>
            <a:r>
              <a:rPr lang="zh-CN" altLang="en-US" sz="2000" b="1" dirty="0">
                <a:latin typeface="宋体" pitchFamily="2" charset="-122"/>
              </a:rPr>
              <a:t>  </a:t>
            </a:r>
            <a:r>
              <a:rPr lang="zh-CN" altLang="en-US" sz="2000" b="1" dirty="0" smtClean="0">
                <a:latin typeface="宋体" pitchFamily="2" charset="-122"/>
              </a:rPr>
              <a:t>  </a:t>
            </a:r>
            <a:r>
              <a:rPr lang="zh-CN" sz="2000" b="1" dirty="0">
                <a:latin typeface="宋体" pitchFamily="2" charset="-122"/>
              </a:rPr>
              <a:t>（5)光化学烟雾</a:t>
            </a:r>
            <a:r>
              <a:rPr lang="zh-CN" sz="2000" b="1" dirty="0" smtClean="0">
                <a:latin typeface="宋体" pitchFamily="2" charset="-122"/>
              </a:rPr>
              <a:t>。</a:t>
            </a:r>
            <a:endParaRPr lang="en-US" altLang="zh-CN" sz="2000" b="1" dirty="0" smtClean="0">
              <a:latin typeface="宋体" pitchFamily="2" charset="-122"/>
            </a:endParaRPr>
          </a:p>
          <a:p>
            <a:r>
              <a:rPr lang="en-US" altLang="zh-CN" sz="2000" dirty="0" smtClean="0">
                <a:latin typeface="宋体" pitchFamily="2" charset="-122"/>
              </a:rPr>
              <a:t>    </a:t>
            </a:r>
            <a:r>
              <a:rPr lang="zh-CN" altLang="zh-CN" sz="2000" b="1" dirty="0">
                <a:latin typeface="宋体" pitchFamily="2" charset="-122"/>
              </a:rPr>
              <a:t>（6)硫氧化物。 </a:t>
            </a:r>
          </a:p>
          <a:p>
            <a:r>
              <a:rPr lang="en-US" altLang="zh-CN" sz="2000" b="1" dirty="0" smtClean="0">
                <a:latin typeface="宋体" pitchFamily="2" charset="-122"/>
              </a:rPr>
              <a:t>    </a:t>
            </a:r>
            <a:r>
              <a:rPr lang="zh-CN" altLang="zh-CN" sz="2000" b="1" dirty="0" smtClean="0">
                <a:latin typeface="宋体" pitchFamily="2" charset="-122"/>
              </a:rPr>
              <a:t>（</a:t>
            </a:r>
            <a:r>
              <a:rPr lang="zh-CN" altLang="zh-CN" sz="2000" b="1" dirty="0">
                <a:latin typeface="宋体" pitchFamily="2" charset="-122"/>
              </a:rPr>
              <a:t>7)二氧化碳(C02)。</a:t>
            </a:r>
            <a:r>
              <a:rPr lang="zh-CN" sz="2000" b="1" dirty="0">
                <a:latin typeface="宋体" pitchFamily="2" charset="-122"/>
              </a:rPr>
              <a:t>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2707" name="Rectangle 3"/>
          <p:cNvSpPr>
            <a:spLocks noGrp="1" noChangeArrowheads="1"/>
          </p:cNvSpPr>
          <p:nvPr>
            <p:ph type="body" idx="1"/>
          </p:nvPr>
        </p:nvSpPr>
        <p:spPr bwMode="auto">
          <a:xfrm>
            <a:off x="251520" y="836712"/>
            <a:ext cx="8496944" cy="4525963"/>
          </a:xfrm>
          <a:noFill/>
          <a:ln>
            <a:miter lim="800000"/>
            <a:headEnd/>
            <a:tailEnd/>
          </a:ln>
        </p:spPr>
        <p:txBody>
          <a:bodyPr vert="horz" wrap="square" lIns="91440" tIns="45720" rIns="91440" bIns="45720" numCol="1" anchor="t" anchorCtr="0" compatLnSpc="1">
            <a:prstTxWarp prst="textNoShape">
              <a:avLst/>
            </a:prstTxWarp>
          </a:bodyPr>
          <a:lstStyle/>
          <a:p>
            <a:r>
              <a:rPr lang="zh-CN" sz="1600" dirty="0">
                <a:latin typeface="宋体" pitchFamily="2" charset="-122"/>
              </a:rPr>
              <a:t>	</a:t>
            </a:r>
          </a:p>
          <a:p>
            <a:r>
              <a:rPr lang="zh-CN" sz="1800" b="1" dirty="0" smtClean="0">
                <a:latin typeface="宋体" pitchFamily="2" charset="-122"/>
              </a:rPr>
              <a:t>2</a:t>
            </a:r>
            <a:r>
              <a:rPr lang="zh-CN" sz="1800" b="1" dirty="0">
                <a:latin typeface="宋体" pitchFamily="2" charset="-122"/>
              </a:rPr>
              <a:t>.汽车排放污染物的检测</a:t>
            </a:r>
          </a:p>
          <a:p>
            <a:r>
              <a:rPr lang="zh-CN" sz="1800" b="1" dirty="0" smtClean="0">
                <a:latin typeface="宋体" pitchFamily="2" charset="-122"/>
              </a:rPr>
              <a:t>(</a:t>
            </a:r>
            <a:r>
              <a:rPr lang="zh-CN" sz="1800" b="1" dirty="0">
                <a:latin typeface="宋体" pitchFamily="2" charset="-122"/>
              </a:rPr>
              <a:t>1)汽油车排放污染物的检测。</a:t>
            </a:r>
          </a:p>
          <a:p>
            <a:r>
              <a:rPr lang="zh-CN" sz="1800" b="1" dirty="0">
                <a:latin typeface="宋体" pitchFamily="2" charset="-122"/>
              </a:rPr>
              <a:t>	1)汽油车排放污染物的检测标准。 </a:t>
            </a:r>
          </a:p>
          <a:p>
            <a:r>
              <a:rPr lang="zh-CN" sz="1800" b="1" dirty="0">
                <a:latin typeface="宋体" pitchFamily="2" charset="-122"/>
              </a:rPr>
              <a:t>	2005年7月1日起实施的GB18285-2005《点燃式发动机汽车排气污染物排放限值及测量方法(双怠速法及简易工况法)》代替了GB14761.5-93《汽油车怠速污染物排放标准》、GB／T3845-93《汽油车排气污染物的测量 怠速法》和GB18285-2000《在用汽车排气污染物排放限值及测量方法》中的点燃式发动机汽车部分。</a:t>
            </a:r>
          </a:p>
          <a:p>
            <a:r>
              <a:rPr lang="zh-CN" sz="1800" b="1" dirty="0">
                <a:latin typeface="宋体" pitchFamily="2" charset="-122"/>
              </a:rPr>
              <a:t>	2)汽油车排放污染物的检测。</a:t>
            </a:r>
          </a:p>
          <a:p>
            <a:r>
              <a:rPr lang="zh-CN" sz="1800" b="1" dirty="0">
                <a:latin typeface="宋体" pitchFamily="2" charset="-122"/>
              </a:rPr>
              <a:t>	①应保证被检测车辆处于制造厂规定的正常状态，发动机进气系统应装有空气滤清器，排气系统应装有排气消声器，并不得有泄漏。</a:t>
            </a:r>
          </a:p>
          <a:p>
            <a:r>
              <a:rPr lang="zh-CN" sz="1800" b="1" dirty="0">
                <a:latin typeface="宋体" pitchFamily="2" charset="-122"/>
              </a:rPr>
              <a:t>	②应在发动机上安装转速计、点火正时仪、冷却液和润滑油测温计等测量仪器。测量时，发动机冷却液和润滑油温度应不低于80℃，或者达到汽车使用说明书规定的热车状态。</a:t>
            </a:r>
          </a:p>
          <a:p>
            <a:r>
              <a:rPr lang="zh-CN" altLang="en-US" sz="1800" b="1" dirty="0">
                <a:latin typeface="宋体" pitchFamily="2" charset="-122"/>
              </a:rPr>
              <a:t>      </a:t>
            </a:r>
            <a:r>
              <a:rPr lang="zh-CN" sz="1800" b="1" dirty="0">
                <a:latin typeface="宋体" pitchFamily="2" charset="-122"/>
              </a:rPr>
              <a:t>③发动机从怠速状态加速至70%额定转速，运转30s后降至高怠速状态。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3731" name="Rectangle 3"/>
          <p:cNvSpPr>
            <a:spLocks noGrp="1" noChangeArrowheads="1"/>
          </p:cNvSpPr>
          <p:nvPr>
            <p:ph type="body" idx="1"/>
          </p:nvPr>
        </p:nvSpPr>
        <p:spPr bwMode="auto">
          <a:xfrm>
            <a:off x="395536"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800" b="1" dirty="0"/>
              <a:t>	④发动机从高怠速降至怠速状态</a:t>
            </a:r>
            <a:r>
              <a:rPr lang="en-US" altLang="zh-CN" sz="1800" b="1" dirty="0"/>
              <a:t>15s</a:t>
            </a:r>
            <a:r>
              <a:rPr lang="zh-CN" altLang="en-US" sz="1800" b="1" dirty="0"/>
              <a:t>后，由具有平均值功能的仪器读取</a:t>
            </a:r>
            <a:r>
              <a:rPr lang="en-US" altLang="zh-CN" sz="1800" b="1" dirty="0"/>
              <a:t>30s</a:t>
            </a:r>
            <a:r>
              <a:rPr lang="zh-CN" altLang="en-US" sz="1800" b="1" dirty="0"/>
              <a:t>内的平均值，或者人工读取</a:t>
            </a:r>
            <a:r>
              <a:rPr lang="en-US" altLang="zh-CN" sz="1800" b="1" dirty="0"/>
              <a:t>30s</a:t>
            </a:r>
            <a:r>
              <a:rPr lang="zh-CN" altLang="en-US" sz="1800" b="1" dirty="0"/>
              <a:t>内的最高值和最低值，其平均值即为怠速污染物测量结果。</a:t>
            </a:r>
          </a:p>
          <a:p>
            <a:pPr>
              <a:lnSpc>
                <a:spcPct val="80000"/>
              </a:lnSpc>
            </a:pPr>
            <a:r>
              <a:rPr lang="zh-CN" altLang="en-US" sz="1800" b="1" dirty="0"/>
              <a:t>	⑤若为多排气管时，取各排气管测量结果的算术平均值作为测量结果。</a:t>
            </a:r>
          </a:p>
          <a:p>
            <a:pPr>
              <a:lnSpc>
                <a:spcPct val="80000"/>
              </a:lnSpc>
            </a:pPr>
            <a:r>
              <a:rPr lang="zh-CN" altLang="en-US" sz="1800" b="1" dirty="0"/>
              <a:t>	⑥若车辆排气管长度小于测量深度时，应使用排气加长管。</a:t>
            </a:r>
          </a:p>
          <a:p>
            <a:pPr>
              <a:lnSpc>
                <a:spcPct val="80000"/>
              </a:lnSpc>
            </a:pPr>
            <a:r>
              <a:rPr lang="zh-CN" altLang="en-US" sz="1800" b="1" dirty="0"/>
              <a:t>	⑦测量工作结束后，把取样探头从排气管里抽出来，让它吸入新鲜空气</a:t>
            </a:r>
            <a:r>
              <a:rPr lang="en-US" altLang="zh-CN" sz="1800" b="1" dirty="0"/>
              <a:t>5min</a:t>
            </a:r>
            <a:r>
              <a:rPr lang="zh-CN" altLang="en-US" sz="1800" b="1" dirty="0"/>
              <a:t>，待仪器指针回到零点后再关闭电源。</a:t>
            </a:r>
          </a:p>
          <a:p>
            <a:pPr>
              <a:lnSpc>
                <a:spcPct val="80000"/>
              </a:lnSpc>
            </a:pPr>
            <a:r>
              <a:rPr lang="zh-CN" altLang="en-US" sz="1800" b="1" dirty="0"/>
              <a:t>	</a:t>
            </a:r>
            <a:r>
              <a:rPr lang="en-US" altLang="zh-CN" sz="1800" b="1" dirty="0"/>
              <a:t>(2)</a:t>
            </a:r>
            <a:r>
              <a:rPr lang="zh-CN" altLang="en-US" sz="1800" b="1" dirty="0"/>
              <a:t>柴油车排气污染物的标准及检测。 </a:t>
            </a:r>
          </a:p>
          <a:p>
            <a:pPr>
              <a:lnSpc>
                <a:spcPct val="80000"/>
              </a:lnSpc>
            </a:pPr>
            <a:r>
              <a:rPr lang="zh-CN" altLang="en-US" sz="1800" b="1" dirty="0"/>
              <a:t>	</a:t>
            </a:r>
            <a:r>
              <a:rPr lang="en-US" altLang="zh-CN" sz="1800" b="1" dirty="0"/>
              <a:t>1)</a:t>
            </a:r>
            <a:r>
              <a:rPr lang="zh-CN" altLang="en-US" sz="1800" b="1" dirty="0"/>
              <a:t>柴油车排气污染物的检验标准。</a:t>
            </a:r>
          </a:p>
          <a:p>
            <a:pPr>
              <a:lnSpc>
                <a:spcPct val="80000"/>
              </a:lnSpc>
            </a:pPr>
            <a:r>
              <a:rPr lang="zh-CN" altLang="en-US" sz="1800" b="1" dirty="0"/>
              <a:t>	 </a:t>
            </a:r>
            <a:r>
              <a:rPr lang="en-US" altLang="zh-CN" sz="1800" b="1" dirty="0"/>
              <a:t>GB18285-2000《</a:t>
            </a:r>
            <a:r>
              <a:rPr lang="zh-CN" altLang="en-US" sz="1800" b="1" dirty="0"/>
              <a:t>在用汽车排气污染物限值及测试方法</a:t>
            </a:r>
            <a:r>
              <a:rPr lang="en-US" altLang="zh-CN" sz="1800" b="1" dirty="0"/>
              <a:t>》</a:t>
            </a:r>
          </a:p>
          <a:p>
            <a:pPr>
              <a:lnSpc>
                <a:spcPct val="80000"/>
              </a:lnSpc>
            </a:pPr>
            <a:r>
              <a:rPr lang="en-US" altLang="zh-CN" sz="1800" b="1" dirty="0"/>
              <a:t>	2)</a:t>
            </a:r>
            <a:r>
              <a:rPr lang="zh-CN" altLang="en-US" sz="1800" b="1" dirty="0"/>
              <a:t>柴油车排气污染物的检测。</a:t>
            </a:r>
          </a:p>
          <a:p>
            <a:pPr>
              <a:lnSpc>
                <a:spcPct val="80000"/>
              </a:lnSpc>
            </a:pPr>
            <a:r>
              <a:rPr lang="zh-CN" altLang="en-US" sz="1800" b="1" dirty="0"/>
              <a:t>	①滤纸法烟度检验</a:t>
            </a:r>
          </a:p>
          <a:p>
            <a:pPr>
              <a:lnSpc>
                <a:spcPct val="80000"/>
              </a:lnSpc>
            </a:pPr>
            <a:r>
              <a:rPr lang="zh-CN" altLang="en-US" sz="1800" b="1" dirty="0"/>
              <a:t>	</a:t>
            </a:r>
            <a:r>
              <a:rPr lang="en-US" altLang="zh-CN" sz="1800" b="1" dirty="0"/>
              <a:t>A</a:t>
            </a:r>
            <a:r>
              <a:rPr lang="zh-CN" altLang="en-US" sz="1800" b="1" dirty="0"/>
              <a:t>．仪器的准备。</a:t>
            </a:r>
          </a:p>
          <a:p>
            <a:pPr>
              <a:lnSpc>
                <a:spcPct val="80000"/>
              </a:lnSpc>
            </a:pPr>
            <a:r>
              <a:rPr lang="zh-CN" altLang="en-US" sz="1800" b="1" dirty="0"/>
              <a:t>	</a:t>
            </a:r>
            <a:r>
              <a:rPr lang="en-US" altLang="zh-CN" sz="1800" b="1" dirty="0"/>
              <a:t>B</a:t>
            </a:r>
            <a:r>
              <a:rPr lang="zh-CN" altLang="en-US" sz="1800" b="1" dirty="0"/>
              <a:t>．车辆准备。 </a:t>
            </a:r>
          </a:p>
          <a:p>
            <a:pPr>
              <a:lnSpc>
                <a:spcPct val="80000"/>
              </a:lnSpc>
            </a:pPr>
            <a:r>
              <a:rPr lang="zh-CN" altLang="en-US" sz="1800" b="1" dirty="0"/>
              <a:t>	</a:t>
            </a:r>
            <a:r>
              <a:rPr lang="en-US" altLang="zh-CN" sz="1800" b="1" dirty="0"/>
              <a:t>C</a:t>
            </a:r>
            <a:r>
              <a:rPr lang="zh-CN" altLang="en-US" sz="1800" b="1" dirty="0"/>
              <a:t>．检测程序。</a:t>
            </a:r>
          </a:p>
          <a:p>
            <a:pPr>
              <a:lnSpc>
                <a:spcPct val="80000"/>
              </a:lnSpc>
            </a:pPr>
            <a:r>
              <a:rPr lang="zh-CN" altLang="en-US" sz="1800" b="1" dirty="0"/>
              <a:t>	②自由加速烟度检测。 </a:t>
            </a:r>
          </a:p>
          <a:p>
            <a:pPr>
              <a:lnSpc>
                <a:spcPct val="80000"/>
              </a:lnSpc>
            </a:pPr>
            <a:r>
              <a:rPr lang="zh-CN" altLang="en-US" sz="1800" b="1" dirty="0"/>
              <a:t>	</a:t>
            </a:r>
            <a:r>
              <a:rPr lang="en-US" altLang="zh-CN" sz="1800" b="1" dirty="0"/>
              <a:t>A</a:t>
            </a:r>
            <a:r>
              <a:rPr lang="zh-CN" altLang="en-US" sz="1800" b="1" dirty="0"/>
              <a:t>．仪器准备。</a:t>
            </a:r>
          </a:p>
          <a:p>
            <a:pPr>
              <a:lnSpc>
                <a:spcPct val="80000"/>
              </a:lnSpc>
            </a:pPr>
            <a:r>
              <a:rPr lang="zh-CN" altLang="en-US" sz="1800" b="1" dirty="0"/>
              <a:t>	</a:t>
            </a:r>
            <a:r>
              <a:rPr lang="en-US" altLang="zh-CN" sz="1800" b="1" dirty="0"/>
              <a:t>B</a:t>
            </a:r>
            <a:r>
              <a:rPr lang="zh-CN" altLang="en-US" sz="1800" b="1" dirty="0"/>
              <a:t>．受检车辆准备。</a:t>
            </a:r>
          </a:p>
          <a:p>
            <a:pPr>
              <a:lnSpc>
                <a:spcPct val="80000"/>
              </a:lnSpc>
            </a:pPr>
            <a:r>
              <a:rPr lang="zh-CN" altLang="en-US" sz="1800" b="1" dirty="0"/>
              <a:t>	</a:t>
            </a:r>
            <a:r>
              <a:rPr lang="en-US" altLang="zh-CN" sz="1800" b="1" dirty="0"/>
              <a:t>C</a:t>
            </a:r>
            <a:r>
              <a:rPr lang="zh-CN" altLang="en-US" sz="1800" b="1" dirty="0"/>
              <a:t>．测量程序。</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bwMode="auto">
          <a:xfrm>
            <a:off x="457200" y="274638"/>
            <a:ext cx="8229600" cy="1143000"/>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3.4</a:t>
            </a:r>
            <a:r>
              <a:rPr lang="zh-CN" altLang="en-US" sz="2400" b="1" dirty="0">
                <a:latin typeface="宋体" pitchFamily="2" charset="-122"/>
              </a:rPr>
              <a:t>汽车技术状况的评定与分级</a:t>
            </a:r>
          </a:p>
        </p:txBody>
      </p:sp>
      <p:sp>
        <p:nvSpPr>
          <p:cNvPr id="74755" name="Rectangle 3"/>
          <p:cNvSpPr>
            <a:spLocks noGrp="1" noChangeArrowheads="1"/>
          </p:cNvSpPr>
          <p:nvPr>
            <p:ph type="body" idx="1"/>
          </p:nvPr>
        </p:nvSpPr>
        <p:spPr bwMode="auto">
          <a:xfrm>
            <a:off x="467544"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2000" b="1" dirty="0">
                <a:latin typeface="宋体" pitchFamily="2" charset="-122"/>
              </a:rPr>
              <a:t>3.4.1</a:t>
            </a:r>
            <a:r>
              <a:rPr lang="zh-CN" altLang="en-US" sz="2000" b="1" dirty="0">
                <a:latin typeface="宋体" pitchFamily="2" charset="-122"/>
              </a:rPr>
              <a:t>汽车技术状况的评定内容及原则</a:t>
            </a:r>
          </a:p>
          <a:p>
            <a:pPr>
              <a:lnSpc>
                <a:spcPct val="80000"/>
              </a:lnSpc>
            </a:pPr>
            <a:r>
              <a:rPr lang="zh-CN" altLang="en-US" sz="2000" b="1" dirty="0">
                <a:latin typeface="宋体" pitchFamily="2" charset="-122"/>
              </a:rPr>
              <a:t>	</a:t>
            </a:r>
            <a:r>
              <a:rPr lang="en-US" altLang="zh-CN" sz="2000" b="1" dirty="0">
                <a:latin typeface="宋体" pitchFamily="2" charset="-122"/>
              </a:rPr>
              <a:t>1. </a:t>
            </a:r>
            <a:r>
              <a:rPr lang="zh-CN" altLang="en-US" sz="2000" b="1" dirty="0">
                <a:latin typeface="宋体" pitchFamily="2" charset="-122"/>
              </a:rPr>
              <a:t>汽车技术状况的评定内容</a:t>
            </a:r>
          </a:p>
          <a:p>
            <a:pPr>
              <a:lnSpc>
                <a:spcPct val="80000"/>
              </a:lnSpc>
            </a:pPr>
            <a:r>
              <a:rPr lang="zh-CN" altLang="en-US" sz="2000" b="1" dirty="0">
                <a:latin typeface="宋体" pitchFamily="2" charset="-122"/>
              </a:rPr>
              <a:t>	</a:t>
            </a:r>
            <a:r>
              <a:rPr lang="en-US" altLang="zh-CN" sz="2000" b="1" dirty="0">
                <a:latin typeface="宋体" pitchFamily="2" charset="-122"/>
              </a:rPr>
              <a:t>JT/T 198-2004《</a:t>
            </a:r>
            <a:r>
              <a:rPr lang="zh-CN" altLang="en-US" sz="2000" b="1" dirty="0">
                <a:latin typeface="宋体" pitchFamily="2" charset="-122"/>
              </a:rPr>
              <a:t>营运车辆技术等级划分和评定要求</a:t>
            </a:r>
            <a:r>
              <a:rPr lang="en-US" altLang="zh-CN" sz="2000" b="1" dirty="0">
                <a:latin typeface="宋体" pitchFamily="2" charset="-122"/>
              </a:rPr>
              <a:t>》</a:t>
            </a:r>
            <a:r>
              <a:rPr lang="zh-CN" altLang="en-US" sz="2000" b="1" dirty="0">
                <a:latin typeface="宋体" pitchFamily="2" charset="-122"/>
              </a:rPr>
              <a:t>，规定了评定营运车辆整车装备及外观检查、动力性、燃料经济性、制动性、转向操纵性、前照灯发光强度和光束照射位置、排放污染物限值、车速表示值误差等。</a:t>
            </a:r>
          </a:p>
          <a:p>
            <a:pPr>
              <a:lnSpc>
                <a:spcPct val="80000"/>
              </a:lnSpc>
            </a:pPr>
            <a:r>
              <a:rPr lang="zh-CN" altLang="en-US" sz="2000" b="1" dirty="0">
                <a:latin typeface="宋体" pitchFamily="2" charset="-122"/>
              </a:rPr>
              <a:t>	</a:t>
            </a:r>
            <a:r>
              <a:rPr lang="en-US" altLang="zh-CN" sz="2000" b="1" dirty="0">
                <a:latin typeface="宋体" pitchFamily="2" charset="-122"/>
              </a:rPr>
              <a:t>2. </a:t>
            </a:r>
            <a:r>
              <a:rPr lang="zh-CN" altLang="en-US" sz="2000" b="1" dirty="0">
                <a:latin typeface="宋体" pitchFamily="2" charset="-122"/>
              </a:rPr>
              <a:t>汽车技术状况的评定原则 </a:t>
            </a:r>
          </a:p>
          <a:p>
            <a:pPr>
              <a:lnSpc>
                <a:spcPct val="80000"/>
              </a:lnSpc>
            </a:pPr>
            <a:r>
              <a:rPr lang="zh-CN" altLang="en-US" sz="2000" b="1" dirty="0">
                <a:latin typeface="宋体" pitchFamily="2" charset="-122"/>
              </a:rPr>
              <a:t>   汽车技术状况的评定原则主要有</a:t>
            </a:r>
            <a:r>
              <a:rPr lang="en-US" altLang="zh-CN" sz="2000" b="1" dirty="0">
                <a:latin typeface="宋体" pitchFamily="2" charset="-122"/>
              </a:rPr>
              <a:t>:</a:t>
            </a:r>
          </a:p>
          <a:p>
            <a:pPr>
              <a:lnSpc>
                <a:spcPct val="80000"/>
              </a:lnSpc>
            </a:pPr>
            <a:r>
              <a:rPr lang="en-US" altLang="zh-CN" sz="2000" b="1" dirty="0">
                <a:latin typeface="宋体" pitchFamily="2" charset="-122"/>
              </a:rPr>
              <a:t>	(1)</a:t>
            </a:r>
            <a:r>
              <a:rPr lang="zh-CN" altLang="en-US" sz="2000" b="1" dirty="0">
                <a:latin typeface="宋体" pitchFamily="2" charset="-122"/>
              </a:rPr>
              <a:t>营运车辆应达到</a:t>
            </a:r>
            <a:r>
              <a:rPr lang="en-US" altLang="zh-CN" sz="2000" b="1" dirty="0">
                <a:latin typeface="宋体" pitchFamily="2" charset="-122"/>
              </a:rPr>
              <a:t>GB18565</a:t>
            </a:r>
            <a:r>
              <a:rPr lang="zh-CN" altLang="en-US" sz="2000" b="1" dirty="0">
                <a:latin typeface="宋体" pitchFamily="2" charset="-122"/>
              </a:rPr>
              <a:t>规定的要求。</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营运车辆技术等级评定项目和技术要求按表</a:t>
            </a:r>
            <a:r>
              <a:rPr lang="en-US" altLang="zh-CN" sz="2000" b="1" dirty="0">
                <a:latin typeface="宋体" pitchFamily="2" charset="-122"/>
              </a:rPr>
              <a:t>3-7</a:t>
            </a:r>
            <a:r>
              <a:rPr lang="zh-CN" altLang="en-US" sz="2000" b="1" dirty="0">
                <a:latin typeface="宋体" pitchFamily="2" charset="-122"/>
              </a:rPr>
              <a:t>的规定执行。</a:t>
            </a:r>
          </a:p>
          <a:p>
            <a:pPr>
              <a:lnSpc>
                <a:spcPct val="80000"/>
              </a:lnSpc>
            </a:pPr>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营运车辆技术等级评定的检测方法应按</a:t>
            </a:r>
            <a:r>
              <a:rPr lang="en-US" altLang="zh-CN" sz="2000" b="1" dirty="0">
                <a:latin typeface="宋体" pitchFamily="2" charset="-122"/>
              </a:rPr>
              <a:t>GB18565</a:t>
            </a:r>
            <a:r>
              <a:rPr lang="zh-CN" altLang="en-US" sz="2000" b="1" dirty="0">
                <a:latin typeface="宋体" pitchFamily="2" charset="-122"/>
              </a:rPr>
              <a:t>规定的方法执行。</a:t>
            </a:r>
          </a:p>
          <a:p>
            <a:pPr>
              <a:lnSpc>
                <a:spcPct val="80000"/>
              </a:lnSpc>
            </a:pPr>
            <a:r>
              <a:rPr lang="en-US" altLang="zh-CN" sz="2000" b="1" dirty="0">
                <a:latin typeface="宋体" pitchFamily="2" charset="-122"/>
              </a:rPr>
              <a:t>3.4.2</a:t>
            </a:r>
            <a:r>
              <a:rPr lang="zh-CN" altLang="en-US" sz="2000" b="1" dirty="0">
                <a:latin typeface="宋体" pitchFamily="2" charset="-122"/>
              </a:rPr>
              <a:t>汽车技术状况的分级</a:t>
            </a:r>
          </a:p>
          <a:p>
            <a:pPr>
              <a:lnSpc>
                <a:spcPct val="80000"/>
              </a:lnSpc>
            </a:pPr>
            <a:r>
              <a:rPr lang="zh-CN" altLang="en-US" sz="2000" b="1" dirty="0">
                <a:latin typeface="宋体" pitchFamily="2" charset="-122"/>
              </a:rPr>
              <a:t>	交通部颁布的交通行业标准</a:t>
            </a:r>
            <a:r>
              <a:rPr lang="en-US" altLang="zh-CN" sz="2000" b="1" dirty="0">
                <a:latin typeface="宋体" pitchFamily="2" charset="-122"/>
              </a:rPr>
              <a:t>JT/T 198-2004《</a:t>
            </a:r>
            <a:r>
              <a:rPr lang="zh-CN" altLang="en-US" sz="2000" b="1" dirty="0">
                <a:latin typeface="宋体" pitchFamily="2" charset="-122"/>
              </a:rPr>
              <a:t>营运车辆技术等级划分和评定要求</a:t>
            </a:r>
            <a:r>
              <a:rPr lang="en-US" altLang="zh-CN" sz="2000" b="1" dirty="0">
                <a:latin typeface="宋体" pitchFamily="2" charset="-122"/>
              </a:rPr>
              <a:t>》</a:t>
            </a:r>
            <a:r>
              <a:rPr lang="zh-CN" altLang="en-US" sz="2000" b="1" dirty="0">
                <a:latin typeface="宋体" pitchFamily="2" charset="-122"/>
              </a:rPr>
              <a:t>将营运车辆技术等级划分为一级、二级和三级。</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zh-CN" sz="2400" b="1" dirty="0">
                <a:solidFill>
                  <a:srgbClr val="FF3300"/>
                </a:solidFill>
                <a:latin typeface="宋体" pitchFamily="2" charset="-122"/>
              </a:rPr>
              <a:t>第</a:t>
            </a:r>
            <a:r>
              <a:rPr lang="en-US" altLang="zh-CN" sz="2400" b="1" dirty="0">
                <a:solidFill>
                  <a:srgbClr val="FF3300"/>
                </a:solidFill>
                <a:latin typeface="宋体" pitchFamily="2" charset="-122"/>
              </a:rPr>
              <a:t>4</a:t>
            </a:r>
            <a:r>
              <a:rPr lang="zh-CN" sz="2400" b="1" dirty="0">
                <a:solidFill>
                  <a:srgbClr val="FF3300"/>
                </a:solidFill>
                <a:latin typeface="宋体" pitchFamily="2" charset="-122"/>
              </a:rPr>
              <a:t>章  新上市汽车评估</a:t>
            </a:r>
          </a:p>
        </p:txBody>
      </p:sp>
      <p:sp>
        <p:nvSpPr>
          <p:cNvPr id="75779" name="Rectangle 3"/>
          <p:cNvSpPr>
            <a:spLocks noGrp="1" noChangeArrowheads="1"/>
          </p:cNvSpPr>
          <p:nvPr>
            <p:ph type="body" idx="1"/>
          </p:nvPr>
        </p:nvSpPr>
        <p:spPr bwMode="auto">
          <a:xfrm>
            <a:off x="457200" y="1196752"/>
            <a:ext cx="8229600" cy="4929411"/>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Tx/>
              <a:buNone/>
            </a:pPr>
            <a:r>
              <a:rPr lang="zh-CN" altLang="en-US" sz="1800" dirty="0">
                <a:latin typeface="宋体" pitchFamily="2" charset="-122"/>
              </a:rPr>
              <a:t>                  </a:t>
            </a:r>
            <a:r>
              <a:rPr lang="zh-CN" sz="1800" b="1" dirty="0">
                <a:latin typeface="宋体" pitchFamily="2" charset="-122"/>
              </a:rPr>
              <a:t>4.1消费者的购车动机和购车行为分析</a:t>
            </a:r>
          </a:p>
          <a:p>
            <a:pPr>
              <a:lnSpc>
                <a:spcPct val="90000"/>
              </a:lnSpc>
              <a:buFontTx/>
              <a:buNone/>
            </a:pPr>
            <a:r>
              <a:rPr lang="zh-CN" sz="1800" b="1" dirty="0" smtClean="0">
                <a:latin typeface="宋体" pitchFamily="2" charset="-122"/>
              </a:rPr>
              <a:t>4</a:t>
            </a:r>
            <a:r>
              <a:rPr lang="zh-CN" sz="1800" b="1" dirty="0">
                <a:latin typeface="宋体" pitchFamily="2" charset="-122"/>
              </a:rPr>
              <a:t>.1.1常见的汽车购买动机</a:t>
            </a:r>
          </a:p>
          <a:p>
            <a:pPr>
              <a:lnSpc>
                <a:spcPct val="90000"/>
              </a:lnSpc>
              <a:buFontTx/>
              <a:buNone/>
            </a:pPr>
            <a:r>
              <a:rPr lang="zh-CN" sz="1800" b="1" dirty="0">
                <a:latin typeface="宋体" pitchFamily="2" charset="-122"/>
              </a:rPr>
              <a:t>	1.求实动机  </a:t>
            </a:r>
          </a:p>
          <a:p>
            <a:pPr>
              <a:lnSpc>
                <a:spcPct val="90000"/>
              </a:lnSpc>
              <a:buFontTx/>
              <a:buNone/>
            </a:pPr>
            <a:r>
              <a:rPr lang="zh-CN" sz="1800" b="1" dirty="0">
                <a:latin typeface="宋体" pitchFamily="2" charset="-122"/>
              </a:rPr>
              <a:t>	2.求新动机 </a:t>
            </a:r>
          </a:p>
          <a:p>
            <a:pPr>
              <a:lnSpc>
                <a:spcPct val="90000"/>
              </a:lnSpc>
              <a:buFontTx/>
              <a:buNone/>
            </a:pPr>
            <a:r>
              <a:rPr lang="zh-CN" sz="1800" b="1" dirty="0">
                <a:latin typeface="宋体" pitchFamily="2" charset="-122"/>
              </a:rPr>
              <a:t>	3.求名动机  </a:t>
            </a:r>
          </a:p>
          <a:p>
            <a:pPr>
              <a:lnSpc>
                <a:spcPct val="90000"/>
              </a:lnSpc>
              <a:buFontTx/>
              <a:buNone/>
            </a:pPr>
            <a:r>
              <a:rPr lang="zh-CN" sz="1800" b="1" dirty="0">
                <a:latin typeface="宋体" pitchFamily="2" charset="-122"/>
              </a:rPr>
              <a:t>	4.求廉动机  </a:t>
            </a:r>
          </a:p>
          <a:p>
            <a:pPr>
              <a:lnSpc>
                <a:spcPct val="90000"/>
              </a:lnSpc>
              <a:buFontTx/>
              <a:buNone/>
            </a:pPr>
            <a:r>
              <a:rPr lang="zh-CN" sz="1800" b="1" dirty="0">
                <a:latin typeface="宋体" pitchFamily="2" charset="-122"/>
              </a:rPr>
              <a:t>	5.攀比动机  </a:t>
            </a:r>
          </a:p>
          <a:p>
            <a:pPr>
              <a:lnSpc>
                <a:spcPct val="90000"/>
              </a:lnSpc>
              <a:buFontTx/>
              <a:buNone/>
            </a:pPr>
            <a:r>
              <a:rPr lang="zh-CN" sz="1800" b="1" dirty="0">
                <a:latin typeface="宋体" pitchFamily="2" charset="-122"/>
              </a:rPr>
              <a:t>	6.嗜好动机  </a:t>
            </a:r>
          </a:p>
          <a:p>
            <a:pPr>
              <a:lnSpc>
                <a:spcPct val="90000"/>
              </a:lnSpc>
              <a:buFontTx/>
              <a:buNone/>
            </a:pPr>
            <a:r>
              <a:rPr lang="zh-CN" sz="1800" b="1" dirty="0">
                <a:latin typeface="宋体" pitchFamily="2" charset="-122"/>
              </a:rPr>
              <a:t>	7.模仿动机  </a:t>
            </a:r>
          </a:p>
          <a:p>
            <a:pPr>
              <a:lnSpc>
                <a:spcPct val="90000"/>
              </a:lnSpc>
              <a:buFontTx/>
              <a:buNone/>
            </a:pPr>
            <a:r>
              <a:rPr lang="zh-CN" sz="1800" b="1" dirty="0">
                <a:latin typeface="宋体" pitchFamily="2" charset="-122"/>
              </a:rPr>
              <a:t>4.1.2不同顾客购车动机的差异  </a:t>
            </a:r>
          </a:p>
          <a:p>
            <a:pPr>
              <a:lnSpc>
                <a:spcPct val="90000"/>
              </a:lnSpc>
              <a:buFontTx/>
              <a:buNone/>
            </a:pPr>
            <a:r>
              <a:rPr lang="zh-CN" sz="1800" b="1" dirty="0">
                <a:latin typeface="宋体" pitchFamily="2" charset="-122"/>
              </a:rPr>
              <a:t>	1.不同性别的顾客购买汽车动机的差异</a:t>
            </a:r>
          </a:p>
          <a:p>
            <a:pPr>
              <a:lnSpc>
                <a:spcPct val="90000"/>
              </a:lnSpc>
              <a:buFontTx/>
              <a:buNone/>
            </a:pPr>
            <a:r>
              <a:rPr lang="zh-CN" sz="1800" b="1" dirty="0">
                <a:latin typeface="宋体" pitchFamily="2" charset="-122"/>
              </a:rPr>
              <a:t>	（1）男性顾客购车动机的特点。</a:t>
            </a:r>
          </a:p>
          <a:p>
            <a:pPr>
              <a:lnSpc>
                <a:spcPct val="90000"/>
              </a:lnSpc>
              <a:buFontTx/>
              <a:buNone/>
            </a:pPr>
            <a:r>
              <a:rPr lang="zh-CN" sz="1800" b="1" dirty="0">
                <a:latin typeface="宋体" pitchFamily="2" charset="-122"/>
              </a:rPr>
              <a:t>	 第一，动机形成迅速、果断，自信心强。</a:t>
            </a:r>
          </a:p>
          <a:p>
            <a:pPr>
              <a:lnSpc>
                <a:spcPct val="90000"/>
              </a:lnSpc>
              <a:buFontTx/>
              <a:buNone/>
            </a:pPr>
            <a:r>
              <a:rPr lang="zh-CN" sz="1800" b="1" dirty="0">
                <a:latin typeface="宋体" pitchFamily="2" charset="-122"/>
              </a:rPr>
              <a:t>	</a:t>
            </a:r>
            <a:r>
              <a:rPr lang="zh-CN" altLang="en-US" sz="1800" b="1" dirty="0">
                <a:latin typeface="宋体" pitchFamily="2" charset="-122"/>
              </a:rPr>
              <a:t> </a:t>
            </a:r>
            <a:r>
              <a:rPr lang="zh-CN" sz="1800" b="1" dirty="0">
                <a:latin typeface="宋体" pitchFamily="2" charset="-122"/>
              </a:rPr>
              <a:t>第二，购车动机具有被动性。 </a:t>
            </a:r>
            <a:endParaRPr lang="en-US" altLang="zh-CN" sz="1800" b="1" dirty="0" smtClean="0">
              <a:latin typeface="宋体" pitchFamily="2" charset="-122"/>
            </a:endParaRPr>
          </a:p>
          <a:p>
            <a:pPr>
              <a:lnSpc>
                <a:spcPct val="80000"/>
              </a:lnSpc>
            </a:pPr>
            <a:r>
              <a:rPr lang="en-US" altLang="zh-CN" sz="1800" b="1" dirty="0" smtClean="0">
                <a:latin typeface="宋体" pitchFamily="2" charset="-122"/>
              </a:rPr>
              <a:t> </a:t>
            </a:r>
            <a:r>
              <a:rPr lang="zh-CN" altLang="zh-CN" sz="1800" b="1" dirty="0" smtClean="0">
                <a:latin typeface="宋体" pitchFamily="2" charset="-122"/>
              </a:rPr>
              <a:t>第三</a:t>
            </a:r>
            <a:r>
              <a:rPr lang="zh-CN" altLang="zh-CN" sz="1800" b="1" dirty="0">
                <a:latin typeface="宋体" pitchFamily="2" charset="-122"/>
              </a:rPr>
              <a:t>，购车动机感情色彩淡薄。 </a:t>
            </a:r>
          </a:p>
          <a:p>
            <a:pPr>
              <a:lnSpc>
                <a:spcPct val="80000"/>
              </a:lnSpc>
            </a:pPr>
            <a:r>
              <a:rPr lang="en-US" altLang="zh-CN" sz="1800" b="1" dirty="0" smtClean="0">
                <a:latin typeface="宋体" pitchFamily="2" charset="-122"/>
              </a:rPr>
              <a:t> </a:t>
            </a:r>
            <a:r>
              <a:rPr lang="zh-CN" altLang="zh-CN" sz="1800" b="1" dirty="0" smtClean="0">
                <a:latin typeface="宋体" pitchFamily="2" charset="-122"/>
              </a:rPr>
              <a:t>第四</a:t>
            </a:r>
            <a:r>
              <a:rPr lang="zh-CN" altLang="zh-CN" sz="1800" b="1" dirty="0">
                <a:latin typeface="宋体" pitchFamily="2" charset="-122"/>
              </a:rPr>
              <a:t>，购买商用车的动机是实用性。 </a:t>
            </a:r>
          </a:p>
          <a:p>
            <a:pPr>
              <a:lnSpc>
                <a:spcPct val="90000"/>
              </a:lnSpc>
              <a:buFontTx/>
              <a:buNone/>
            </a:pPr>
            <a:endParaRPr lang="zh-CN" sz="1800" b="1" dirty="0">
              <a:latin typeface="宋体" pitchFamily="2"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6803" name="Rectangle 3"/>
          <p:cNvSpPr>
            <a:spLocks noGrp="1" noChangeArrowheads="1"/>
          </p:cNvSpPr>
          <p:nvPr>
            <p:ph type="body" idx="1"/>
          </p:nvPr>
        </p:nvSpPr>
        <p:spPr bwMode="auto">
          <a:xfrm>
            <a:off x="457200" y="1412875"/>
            <a:ext cx="8229600" cy="4713288"/>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smtClean="0">
                <a:latin typeface="宋体" pitchFamily="2" charset="-122"/>
              </a:rPr>
              <a:t>（</a:t>
            </a:r>
            <a:r>
              <a:rPr lang="zh-CN" sz="1800" b="1" dirty="0">
                <a:latin typeface="宋体" pitchFamily="2" charset="-122"/>
              </a:rPr>
              <a:t>2）女性顾客购车动机的特点。</a:t>
            </a:r>
          </a:p>
          <a:p>
            <a:pPr>
              <a:lnSpc>
                <a:spcPct val="80000"/>
              </a:lnSpc>
            </a:pPr>
            <a:r>
              <a:rPr lang="zh-CN" sz="1800" b="1" dirty="0">
                <a:latin typeface="宋体" pitchFamily="2" charset="-122"/>
              </a:rPr>
              <a:t>	第一，追求时尚。 </a:t>
            </a:r>
          </a:p>
          <a:p>
            <a:pPr>
              <a:lnSpc>
                <a:spcPct val="80000"/>
              </a:lnSpc>
            </a:pPr>
            <a:r>
              <a:rPr lang="zh-CN" sz="1800" b="1" dirty="0">
                <a:latin typeface="宋体" pitchFamily="2" charset="-122"/>
              </a:rPr>
              <a:t>	第二，追求外观。 </a:t>
            </a:r>
          </a:p>
          <a:p>
            <a:pPr>
              <a:lnSpc>
                <a:spcPct val="80000"/>
              </a:lnSpc>
            </a:pPr>
            <a:r>
              <a:rPr lang="zh-CN" sz="1800" b="1" dirty="0">
                <a:latin typeface="宋体" pitchFamily="2" charset="-122"/>
              </a:rPr>
              <a:t>	第三，购车动机具有主动性、灵活性。 </a:t>
            </a:r>
          </a:p>
          <a:p>
            <a:pPr>
              <a:lnSpc>
                <a:spcPct val="80000"/>
              </a:lnSpc>
            </a:pPr>
            <a:r>
              <a:rPr lang="zh-CN" sz="1800" b="1" dirty="0">
                <a:latin typeface="宋体" pitchFamily="2" charset="-122"/>
              </a:rPr>
              <a:t>	 第四，购车动机带有浓厚的感情色彩。 </a:t>
            </a:r>
          </a:p>
          <a:p>
            <a:pPr>
              <a:lnSpc>
                <a:spcPct val="80000"/>
              </a:lnSpc>
            </a:pPr>
            <a:r>
              <a:rPr lang="zh-CN" sz="1800" b="1" dirty="0">
                <a:latin typeface="宋体" pitchFamily="2" charset="-122"/>
              </a:rPr>
              <a:t>	第五，购车动机波动性较大，易受外界因素影响。 </a:t>
            </a:r>
          </a:p>
          <a:p>
            <a:pPr>
              <a:lnSpc>
                <a:spcPct val="80000"/>
              </a:lnSpc>
            </a:pPr>
            <a:r>
              <a:rPr lang="zh-CN" sz="1800" b="1" dirty="0">
                <a:latin typeface="宋体" pitchFamily="2" charset="-122"/>
              </a:rPr>
              <a:t>	第六，喜欢炫耀，自尊心强。 </a:t>
            </a:r>
          </a:p>
          <a:p>
            <a:pPr>
              <a:lnSpc>
                <a:spcPct val="80000"/>
              </a:lnSpc>
            </a:pPr>
            <a:r>
              <a:rPr lang="zh-CN" sz="1800" b="1" dirty="0" smtClean="0">
                <a:latin typeface="宋体" pitchFamily="2" charset="-122"/>
              </a:rPr>
              <a:t>2</a:t>
            </a:r>
            <a:r>
              <a:rPr lang="zh-CN" sz="1800" b="1" dirty="0">
                <a:latin typeface="宋体" pitchFamily="2" charset="-122"/>
              </a:rPr>
              <a:t>.不同年龄段的顾客购车动机的差异</a:t>
            </a:r>
          </a:p>
          <a:p>
            <a:pPr>
              <a:lnSpc>
                <a:spcPct val="80000"/>
              </a:lnSpc>
            </a:pPr>
            <a:r>
              <a:rPr lang="zh-CN" sz="1800" b="1" dirty="0" smtClean="0">
                <a:latin typeface="宋体" pitchFamily="2" charset="-122"/>
              </a:rPr>
              <a:t>(</a:t>
            </a:r>
            <a:r>
              <a:rPr lang="zh-CN" sz="1800" b="1" dirty="0">
                <a:latin typeface="宋体" pitchFamily="2" charset="-122"/>
              </a:rPr>
              <a:t>1)青年顾客购车动机的特点。</a:t>
            </a:r>
          </a:p>
          <a:p>
            <a:pPr>
              <a:lnSpc>
                <a:spcPct val="80000"/>
              </a:lnSpc>
            </a:pPr>
            <a:r>
              <a:rPr lang="zh-CN" sz="1800" b="1" dirty="0">
                <a:latin typeface="宋体" pitchFamily="2" charset="-122"/>
              </a:rPr>
              <a:t>	第一，追求时尚和新颖，追赶潮流。 </a:t>
            </a:r>
          </a:p>
          <a:p>
            <a:pPr>
              <a:lnSpc>
                <a:spcPct val="80000"/>
              </a:lnSpc>
            </a:pPr>
            <a:r>
              <a:rPr lang="zh-CN" sz="1800" b="1" dirty="0">
                <a:latin typeface="宋体" pitchFamily="2" charset="-122"/>
              </a:rPr>
              <a:t>	第二，张扬个性，表现自我。 </a:t>
            </a:r>
          </a:p>
          <a:p>
            <a:pPr>
              <a:lnSpc>
                <a:spcPct val="80000"/>
              </a:lnSpc>
            </a:pPr>
            <a:r>
              <a:rPr lang="zh-CN" sz="1800" b="1" dirty="0">
                <a:latin typeface="宋体" pitchFamily="2" charset="-122"/>
              </a:rPr>
              <a:t>	第三，购买动机具有冲动性。 </a:t>
            </a:r>
          </a:p>
          <a:p>
            <a:pPr>
              <a:lnSpc>
                <a:spcPct val="80000"/>
              </a:lnSpc>
            </a:pPr>
            <a:r>
              <a:rPr lang="zh-CN" sz="1800" b="1" dirty="0" smtClean="0">
                <a:latin typeface="宋体" pitchFamily="2" charset="-122"/>
              </a:rPr>
              <a:t>（</a:t>
            </a:r>
            <a:r>
              <a:rPr lang="zh-CN" sz="1800" b="1" dirty="0">
                <a:latin typeface="宋体" pitchFamily="2" charset="-122"/>
              </a:rPr>
              <a:t>2）中老年顾客购车动机的特点。</a:t>
            </a:r>
          </a:p>
          <a:p>
            <a:pPr>
              <a:lnSpc>
                <a:spcPct val="80000"/>
              </a:lnSpc>
            </a:pPr>
            <a:r>
              <a:rPr lang="zh-CN" altLang="en-US" sz="1800" b="1" dirty="0">
                <a:latin typeface="宋体" pitchFamily="2" charset="-122"/>
              </a:rPr>
              <a:t>      </a:t>
            </a:r>
            <a:r>
              <a:rPr lang="zh-CN" sz="1800" b="1" dirty="0">
                <a:latin typeface="宋体" pitchFamily="2" charset="-122"/>
              </a:rPr>
              <a:t>第一，注重汽车的品牌，强调汽车安全性。</a:t>
            </a:r>
          </a:p>
          <a:p>
            <a:pPr>
              <a:lnSpc>
                <a:spcPct val="80000"/>
              </a:lnSpc>
            </a:pPr>
            <a:r>
              <a:rPr lang="zh-CN" sz="1800" b="1" dirty="0">
                <a:latin typeface="宋体" pitchFamily="2" charset="-122"/>
              </a:rPr>
              <a:t>	第二，购车动机具有较强的理智性。 </a:t>
            </a:r>
          </a:p>
          <a:p>
            <a:pPr>
              <a:lnSpc>
                <a:spcPct val="80000"/>
              </a:lnSpc>
            </a:pPr>
            <a:r>
              <a:rPr lang="zh-CN" sz="1800" b="1" dirty="0">
                <a:latin typeface="宋体" pitchFamily="2" charset="-122"/>
              </a:rPr>
              <a:t>	第三，精打细算，注重服务。 </a:t>
            </a:r>
          </a:p>
          <a:p>
            <a:pPr>
              <a:lnSpc>
                <a:spcPct val="80000"/>
              </a:lnSpc>
            </a:pPr>
            <a:r>
              <a:rPr lang="zh-CN" altLang="en-US" sz="1800" b="1" dirty="0">
                <a:latin typeface="宋体" pitchFamily="2" charset="-122"/>
              </a:rPr>
              <a:t>      </a:t>
            </a:r>
            <a:r>
              <a:rPr lang="zh-CN" sz="1800" b="1" dirty="0">
                <a:latin typeface="宋体" pitchFamily="2" charset="-122"/>
              </a:rPr>
              <a:t>第四，有主见，不易受他人影响。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7827"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4.1.3</a:t>
            </a:r>
            <a:r>
              <a:rPr lang="zh-CN" altLang="en-US" sz="1800" b="1" dirty="0">
                <a:latin typeface="宋体" pitchFamily="2" charset="-122"/>
              </a:rPr>
              <a:t>消费者购车行为模式</a:t>
            </a:r>
          </a:p>
          <a:p>
            <a:pPr>
              <a:lnSpc>
                <a:spcPct val="80000"/>
              </a:lnSpc>
            </a:pPr>
            <a:r>
              <a:rPr lang="en-US" altLang="zh-CN" sz="1800" b="1" dirty="0">
                <a:latin typeface="宋体" pitchFamily="2" charset="-122"/>
              </a:rPr>
              <a:t>4.1.4</a:t>
            </a:r>
            <a:r>
              <a:rPr lang="zh-CN" altLang="en-US" sz="1800" b="1" dirty="0">
                <a:latin typeface="宋体" pitchFamily="2" charset="-122"/>
              </a:rPr>
              <a:t>汽车消费者购买行为６</a:t>
            </a:r>
            <a:r>
              <a:rPr lang="en-US" altLang="zh-CN" sz="1800" b="1" dirty="0">
                <a:latin typeface="宋体" pitchFamily="2" charset="-122"/>
              </a:rPr>
              <a:t>W2H</a:t>
            </a:r>
            <a:r>
              <a:rPr lang="zh-CN" altLang="en-US" sz="1800" b="1" dirty="0">
                <a:latin typeface="宋体" pitchFamily="2" charset="-122"/>
              </a:rPr>
              <a:t>分析法</a:t>
            </a:r>
          </a:p>
          <a:p>
            <a:pPr>
              <a:lnSpc>
                <a:spcPct val="80000"/>
              </a:lnSpc>
            </a:pPr>
            <a:r>
              <a:rPr lang="zh-CN" altLang="en-US" sz="1800" b="1" dirty="0">
                <a:latin typeface="宋体" pitchFamily="2" charset="-122"/>
              </a:rPr>
              <a:t>	</a:t>
            </a:r>
            <a:r>
              <a:rPr lang="en-US" altLang="zh-CN" sz="1800" b="1" dirty="0">
                <a:latin typeface="宋体" pitchFamily="2" charset="-122"/>
              </a:rPr>
              <a:t>6W2H—</a:t>
            </a:r>
            <a:r>
              <a:rPr lang="zh-CN" altLang="en-US" sz="1800" b="1" dirty="0">
                <a:latin typeface="宋体" pitchFamily="2" charset="-122"/>
              </a:rPr>
              <a:t>即</a:t>
            </a:r>
            <a:r>
              <a:rPr lang="en-US" altLang="zh-CN" sz="1800" b="1" dirty="0">
                <a:latin typeface="宋体" pitchFamily="2" charset="-122"/>
              </a:rPr>
              <a:t>Who</a:t>
            </a:r>
            <a:r>
              <a:rPr lang="zh-CN" altLang="en-US" sz="1800" b="1" dirty="0">
                <a:latin typeface="宋体" pitchFamily="2" charset="-122"/>
              </a:rPr>
              <a:t>、</a:t>
            </a:r>
            <a:r>
              <a:rPr lang="en-US" altLang="zh-CN" sz="1800" b="1" dirty="0">
                <a:latin typeface="宋体" pitchFamily="2" charset="-122"/>
              </a:rPr>
              <a:t>What</a:t>
            </a:r>
            <a:r>
              <a:rPr lang="zh-CN" altLang="en-US" sz="1800" b="1" dirty="0">
                <a:latin typeface="宋体" pitchFamily="2" charset="-122"/>
              </a:rPr>
              <a:t>、</a:t>
            </a:r>
            <a:r>
              <a:rPr lang="en-US" altLang="zh-CN" sz="1800" b="1" dirty="0">
                <a:latin typeface="宋体" pitchFamily="2" charset="-122"/>
              </a:rPr>
              <a:t>Which</a:t>
            </a:r>
            <a:r>
              <a:rPr lang="zh-CN" altLang="en-US" sz="1800" b="1" dirty="0">
                <a:latin typeface="宋体" pitchFamily="2" charset="-122"/>
              </a:rPr>
              <a:t>、</a:t>
            </a:r>
            <a:r>
              <a:rPr lang="en-US" altLang="zh-CN" sz="1800" b="1" dirty="0">
                <a:latin typeface="宋体" pitchFamily="2" charset="-122"/>
              </a:rPr>
              <a:t>Why</a:t>
            </a:r>
            <a:r>
              <a:rPr lang="zh-CN" altLang="en-US" sz="1800" b="1" dirty="0">
                <a:latin typeface="宋体" pitchFamily="2" charset="-122"/>
              </a:rPr>
              <a:t>、</a:t>
            </a:r>
            <a:r>
              <a:rPr lang="en-US" altLang="zh-CN" sz="1800" b="1" dirty="0">
                <a:latin typeface="宋体" pitchFamily="2" charset="-122"/>
              </a:rPr>
              <a:t>When</a:t>
            </a:r>
            <a:r>
              <a:rPr lang="zh-CN" altLang="en-US" sz="1800" b="1" dirty="0">
                <a:latin typeface="宋体" pitchFamily="2" charset="-122"/>
              </a:rPr>
              <a:t>、</a:t>
            </a:r>
            <a:r>
              <a:rPr lang="en-US" altLang="zh-CN" sz="1800" b="1" dirty="0">
                <a:latin typeface="宋体" pitchFamily="2" charset="-122"/>
              </a:rPr>
              <a:t>Where</a:t>
            </a:r>
            <a:r>
              <a:rPr lang="zh-CN" altLang="en-US" sz="1800" b="1" dirty="0">
                <a:latin typeface="宋体" pitchFamily="2" charset="-122"/>
              </a:rPr>
              <a:t>、</a:t>
            </a:r>
            <a:r>
              <a:rPr lang="en-US" altLang="zh-CN" sz="1800" b="1" dirty="0">
                <a:latin typeface="宋体" pitchFamily="2" charset="-122"/>
              </a:rPr>
              <a:t>How</a:t>
            </a:r>
            <a:r>
              <a:rPr lang="zh-CN" altLang="en-US" sz="1800" b="1" dirty="0">
                <a:latin typeface="宋体" pitchFamily="2" charset="-122"/>
              </a:rPr>
              <a:t>、</a:t>
            </a:r>
            <a:r>
              <a:rPr lang="en-US" altLang="zh-CN" sz="1800" b="1" dirty="0">
                <a:latin typeface="宋体" pitchFamily="2" charset="-122"/>
              </a:rPr>
              <a:t>How much</a:t>
            </a:r>
            <a:r>
              <a:rPr lang="zh-CN" altLang="en-US" sz="1800" b="1" dirty="0">
                <a:latin typeface="宋体" pitchFamily="2" charset="-122"/>
              </a:rPr>
              <a:t>。</a:t>
            </a:r>
          </a:p>
          <a:p>
            <a:pPr>
              <a:lnSpc>
                <a:spcPct val="80000"/>
              </a:lnSpc>
            </a:pPr>
            <a:r>
              <a:rPr lang="zh-CN" altLang="en-US" sz="1800" b="1" dirty="0">
                <a:latin typeface="宋体" pitchFamily="2" charset="-122"/>
              </a:rPr>
              <a:t>	</a:t>
            </a:r>
            <a:r>
              <a:rPr lang="en-US" altLang="zh-CN" sz="1800" b="1" dirty="0">
                <a:latin typeface="宋体" pitchFamily="2" charset="-122"/>
              </a:rPr>
              <a:t>1.Who </a:t>
            </a:r>
          </a:p>
          <a:p>
            <a:pPr>
              <a:lnSpc>
                <a:spcPct val="80000"/>
              </a:lnSpc>
            </a:pPr>
            <a:r>
              <a:rPr lang="en-US" altLang="zh-CN" sz="1800" b="1" dirty="0">
                <a:latin typeface="宋体" pitchFamily="2" charset="-122"/>
              </a:rPr>
              <a:t>	</a:t>
            </a:r>
            <a:r>
              <a:rPr lang="zh-CN" altLang="en-US" sz="1800" b="1" dirty="0">
                <a:latin typeface="宋体" pitchFamily="2" charset="-122"/>
              </a:rPr>
              <a:t>区域市场由谁构成？谁是竞争者？谁做得最好？谁做得不好？谁需要汽车？谁会购买？谁可能参与购买？谁决定购买？谁使用所购产品？谁是购买的发起者？谁影响购买者的思想？</a:t>
            </a:r>
          </a:p>
          <a:p>
            <a:pPr>
              <a:lnSpc>
                <a:spcPct val="80000"/>
              </a:lnSpc>
            </a:pPr>
            <a:r>
              <a:rPr lang="zh-CN" altLang="en-US" sz="1800" b="1" dirty="0">
                <a:latin typeface="宋体" pitchFamily="2" charset="-122"/>
              </a:rPr>
              <a:t>	 </a:t>
            </a:r>
            <a:r>
              <a:rPr lang="en-US" altLang="zh-CN" sz="1800" b="1" dirty="0">
                <a:latin typeface="宋体" pitchFamily="2" charset="-122"/>
              </a:rPr>
              <a:t>2.What </a:t>
            </a:r>
          </a:p>
          <a:p>
            <a:pPr>
              <a:lnSpc>
                <a:spcPct val="80000"/>
              </a:lnSpc>
            </a:pPr>
            <a:r>
              <a:rPr lang="en-US" altLang="zh-CN" sz="1800" b="1" dirty="0">
                <a:latin typeface="宋体" pitchFamily="2" charset="-122"/>
              </a:rPr>
              <a:t>	</a:t>
            </a:r>
            <a:r>
              <a:rPr lang="zh-CN" altLang="en-US" sz="1800" b="1" dirty="0">
                <a:latin typeface="宋体" pitchFamily="2" charset="-122"/>
              </a:rPr>
              <a:t>顾客追求什么？顾客的需求和欲望是什么？对顾客最有吸引力的产品是什么？满足顾客购买愿望的效用是什么？顾客追求的核心利益是什么？顾客欲购买什么品牌或型号的汽车？ </a:t>
            </a:r>
          </a:p>
          <a:p>
            <a:pPr>
              <a:lnSpc>
                <a:spcPct val="80000"/>
              </a:lnSpc>
            </a:pPr>
            <a:r>
              <a:rPr lang="zh-CN" altLang="en-US" sz="1800" b="1" dirty="0">
                <a:latin typeface="宋体" pitchFamily="2" charset="-122"/>
              </a:rPr>
              <a:t>	</a:t>
            </a:r>
            <a:r>
              <a:rPr lang="en-US" altLang="zh-CN" sz="1800" b="1" dirty="0">
                <a:latin typeface="宋体" pitchFamily="2" charset="-122"/>
              </a:rPr>
              <a:t>3.Which </a:t>
            </a:r>
          </a:p>
          <a:p>
            <a:pPr>
              <a:lnSpc>
                <a:spcPct val="80000"/>
              </a:lnSpc>
            </a:pPr>
            <a:r>
              <a:rPr lang="en-US" altLang="zh-CN" sz="1800" b="1" dirty="0">
                <a:latin typeface="宋体" pitchFamily="2" charset="-122"/>
              </a:rPr>
              <a:t>	</a:t>
            </a:r>
            <a:r>
              <a:rPr lang="zh-CN" altLang="en-US" sz="1800" b="1" dirty="0">
                <a:latin typeface="宋体" pitchFamily="2" charset="-122"/>
              </a:rPr>
              <a:t>顾客准备购买哪种型号的汽车产品？在多家经销商中顾客会到哪家经销商购买汽车？在多个品牌中购买哪个品牌的产品？购买著名品牌还是非著名品牌的产品？在有多种替代品的产品中决定可能购买哪种？</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611560" y="620688"/>
            <a:ext cx="5080000" cy="400110"/>
          </a:xfrm>
          <a:prstGeom prst="rect">
            <a:avLst/>
          </a:prstGeom>
          <a:noFill/>
          <a:ln w="9525">
            <a:noFill/>
            <a:miter lim="800000"/>
            <a:headEnd/>
            <a:tailEnd/>
          </a:ln>
        </p:spPr>
        <p:txBody>
          <a:bodyPr>
            <a:spAutoFit/>
          </a:bodyPr>
          <a:lstStyle/>
          <a:p>
            <a:r>
              <a:rPr lang="en-US" altLang="zh-CN" sz="2000" b="1" dirty="0">
                <a:latin typeface="宋体" pitchFamily="2" charset="-122"/>
                <a:sym typeface="宋体" pitchFamily="2" charset="-122"/>
              </a:rPr>
              <a:t>1.1.3</a:t>
            </a:r>
            <a:r>
              <a:rPr lang="zh-CN" altLang="en-US" sz="2000" b="1" dirty="0">
                <a:latin typeface="宋体" pitchFamily="2" charset="-122"/>
                <a:sym typeface="宋体" pitchFamily="2" charset="-122"/>
              </a:rPr>
              <a:t>发动机型号编制规则</a:t>
            </a:r>
          </a:p>
        </p:txBody>
      </p:sp>
      <p:sp>
        <p:nvSpPr>
          <p:cNvPr id="10243" name="Text Box 3"/>
          <p:cNvSpPr txBox="1">
            <a:spLocks noChangeArrowheads="1"/>
          </p:cNvSpPr>
          <p:nvPr/>
        </p:nvSpPr>
        <p:spPr bwMode="auto">
          <a:xfrm>
            <a:off x="933450" y="1196975"/>
            <a:ext cx="7240588" cy="646331"/>
          </a:xfrm>
          <a:prstGeom prst="rect">
            <a:avLst/>
          </a:prstGeom>
          <a:noFill/>
          <a:ln w="9525">
            <a:noFill/>
            <a:miter lim="800000"/>
            <a:headEnd/>
            <a:tailEnd/>
          </a:ln>
        </p:spPr>
        <p:txBody>
          <a:bodyPr>
            <a:spAutoFit/>
          </a:bodyPr>
          <a:lstStyle/>
          <a:p>
            <a:pPr indent="266700"/>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发动机型号组成</a:t>
            </a:r>
          </a:p>
          <a:p>
            <a:pPr indent="266700"/>
            <a:r>
              <a:rPr lang="zh-CN" altLang="en-US" sz="1800" b="1" dirty="0">
                <a:latin typeface="宋体" pitchFamily="2" charset="-122"/>
                <a:sym typeface="宋体" pitchFamily="2" charset="-122"/>
              </a:rPr>
              <a:t>按</a:t>
            </a:r>
            <a:r>
              <a:rPr lang="en-US" altLang="zh-CN" sz="1800" b="1" dirty="0">
                <a:latin typeface="宋体" pitchFamily="2" charset="-122"/>
                <a:sym typeface="宋体" pitchFamily="2" charset="-122"/>
              </a:rPr>
              <a:t>GB/T 725</a:t>
            </a:r>
            <a:r>
              <a:rPr lang="en-US" altLang="zh-CN" sz="1800" b="1" dirty="0">
                <a:latin typeface="Arial"/>
                <a:sym typeface="宋体" pitchFamily="2" charset="-122"/>
              </a:rPr>
              <a:t>—</a:t>
            </a:r>
            <a:r>
              <a:rPr lang="en-US" altLang="zh-CN" sz="1800" b="1" dirty="0">
                <a:latin typeface="宋体" pitchFamily="2" charset="-122"/>
                <a:sym typeface="宋体" pitchFamily="2" charset="-122"/>
              </a:rPr>
              <a:t>2008</a:t>
            </a:r>
            <a:r>
              <a:rPr lang="zh-CN" altLang="en-US" sz="1800" b="1" dirty="0">
                <a:latin typeface="宋体" pitchFamily="2" charset="-122"/>
                <a:sym typeface="宋体" pitchFamily="2" charset="-122"/>
              </a:rPr>
              <a:t>的规定，内燃机型号包括下列四部分，见图</a:t>
            </a:r>
            <a:r>
              <a:rPr lang="en-US" altLang="zh-CN" sz="1800" b="1" dirty="0">
                <a:latin typeface="宋体" pitchFamily="2" charset="-122"/>
                <a:sym typeface="宋体" pitchFamily="2" charset="-122"/>
              </a:rPr>
              <a:t>1</a:t>
            </a:r>
            <a:r>
              <a:rPr lang="zh-CN" altLang="en-US" sz="1800" b="1" dirty="0">
                <a:latin typeface="宋体" pitchFamily="2" charset="-122"/>
                <a:sym typeface="宋体" pitchFamily="2" charset="-122"/>
              </a:rPr>
              <a:t>－</a:t>
            </a:r>
            <a:r>
              <a:rPr lang="en-US" altLang="zh-CN" sz="1800" b="1" dirty="0">
                <a:latin typeface="宋体" pitchFamily="2" charset="-122"/>
                <a:sym typeface="宋体" pitchFamily="2" charset="-122"/>
              </a:rPr>
              <a:t>4</a:t>
            </a:r>
            <a:r>
              <a:rPr lang="zh-CN" altLang="en-US" sz="1800" b="1" dirty="0">
                <a:latin typeface="宋体" pitchFamily="2" charset="-122"/>
                <a:sym typeface="宋体" pitchFamily="2" charset="-122"/>
              </a:rPr>
              <a:t>。</a:t>
            </a:r>
            <a:endParaRPr lang="zh-CN" altLang="en-US" sz="1800" dirty="0">
              <a:ea typeface="华文新魏" pitchFamily="2" charset="-122"/>
            </a:endParaRPr>
          </a:p>
        </p:txBody>
      </p:sp>
      <p:pic>
        <p:nvPicPr>
          <p:cNvPr id="1024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550" y="1919288"/>
            <a:ext cx="8064500" cy="4319587"/>
          </a:xfrm>
          <a:prstGeom prst="rect">
            <a:avLst/>
          </a:prstGeom>
          <a:noFill/>
          <a:ln w="9525">
            <a:noFill/>
            <a:miter lim="800000"/>
            <a:headEnd/>
            <a:tailEnd/>
          </a:ln>
        </p:spPr>
      </p:pic>
      <p:sp>
        <p:nvSpPr>
          <p:cNvPr id="10245" name="Text Box 5"/>
          <p:cNvSpPr txBox="1">
            <a:spLocks noChangeArrowheads="1"/>
          </p:cNvSpPr>
          <p:nvPr/>
        </p:nvSpPr>
        <p:spPr bwMode="auto">
          <a:xfrm>
            <a:off x="2228850" y="6046788"/>
            <a:ext cx="5080000" cy="334962"/>
          </a:xfrm>
          <a:prstGeom prst="rect">
            <a:avLst/>
          </a:prstGeom>
          <a:noFill/>
          <a:ln w="9525">
            <a:noFill/>
            <a:miter lim="800000"/>
            <a:headEnd/>
            <a:tailEnd/>
          </a:ln>
        </p:spPr>
        <p:txBody>
          <a:bodyPr>
            <a:spAutoFit/>
          </a:bodyPr>
          <a:lstStyle/>
          <a:p>
            <a:r>
              <a:rPr lang="zh-CN" altLang="en-US" sz="1600" b="1">
                <a:latin typeface="宋体" pitchFamily="2" charset="-122"/>
                <a:sym typeface="宋体" pitchFamily="2" charset="-122"/>
              </a:rPr>
              <a:t>图</a:t>
            </a:r>
            <a:r>
              <a:rPr lang="en-US" altLang="zh-CN" sz="1600" b="1">
                <a:latin typeface="宋体" pitchFamily="2" charset="-122"/>
                <a:sym typeface="宋体" pitchFamily="2" charset="-122"/>
              </a:rPr>
              <a:t>1</a:t>
            </a:r>
            <a:r>
              <a:rPr lang="zh-CN" altLang="en-US" sz="1600" b="1">
                <a:latin typeface="宋体" pitchFamily="2" charset="-122"/>
                <a:sym typeface="宋体" pitchFamily="2" charset="-122"/>
              </a:rPr>
              <a:t>－</a:t>
            </a:r>
            <a:r>
              <a:rPr lang="en-US" altLang="zh-CN" sz="1600" b="1">
                <a:latin typeface="宋体" pitchFamily="2" charset="-122"/>
                <a:sym typeface="宋体" pitchFamily="2" charset="-122"/>
              </a:rPr>
              <a:t>4 </a:t>
            </a:r>
            <a:r>
              <a:rPr lang="zh-CN" altLang="en-US" sz="1600" b="1">
                <a:latin typeface="宋体" pitchFamily="2" charset="-122"/>
                <a:sym typeface="宋体" pitchFamily="2" charset="-122"/>
              </a:rPr>
              <a:t>发动机型号的表示方法</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8851"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en-US" altLang="zh-CN" sz="1800" b="1" dirty="0">
                <a:latin typeface="宋体" pitchFamily="2" charset="-122"/>
              </a:rPr>
              <a:t>4.Why</a:t>
            </a:r>
          </a:p>
          <a:p>
            <a:pPr>
              <a:lnSpc>
                <a:spcPct val="80000"/>
              </a:lnSpc>
            </a:pPr>
            <a:r>
              <a:rPr lang="en-US" altLang="zh-CN" sz="1800" b="1" dirty="0">
                <a:latin typeface="宋体" pitchFamily="2" charset="-122"/>
              </a:rPr>
              <a:t>	</a:t>
            </a:r>
            <a:r>
              <a:rPr lang="zh-CN" altLang="en-US" sz="1800" b="1" dirty="0">
                <a:latin typeface="宋体" pitchFamily="2" charset="-122"/>
              </a:rPr>
              <a:t>顾客为何要购买汽车（其购买汽车的真正目的是什么）？为何喜欢这个品牌？为何喜欢这个型号？为何讨厌某品牌汽车？为何不购买或不愿意购买？为何买这不买那？为何选择到本公司购买汽车而不到竞争对手那里购买？为何选择到竞争者的店里购买汽车，而不选择本公司？ </a:t>
            </a:r>
          </a:p>
          <a:p>
            <a:pPr>
              <a:lnSpc>
                <a:spcPct val="80000"/>
              </a:lnSpc>
            </a:pPr>
            <a:r>
              <a:rPr lang="zh-CN" altLang="en-US" sz="1800" b="1" dirty="0">
                <a:latin typeface="宋体" pitchFamily="2" charset="-122"/>
              </a:rPr>
              <a:t>	</a:t>
            </a:r>
            <a:r>
              <a:rPr lang="en-US" altLang="zh-CN" sz="1800" b="1" dirty="0">
                <a:latin typeface="宋体" pitchFamily="2" charset="-122"/>
              </a:rPr>
              <a:t>5.When </a:t>
            </a:r>
          </a:p>
          <a:p>
            <a:pPr>
              <a:lnSpc>
                <a:spcPct val="80000"/>
              </a:lnSpc>
            </a:pPr>
            <a:r>
              <a:rPr lang="en-US" altLang="zh-CN" sz="1800" b="1" dirty="0">
                <a:latin typeface="宋体" pitchFamily="2" charset="-122"/>
              </a:rPr>
              <a:t>	</a:t>
            </a:r>
            <a:r>
              <a:rPr lang="zh-CN" altLang="en-US" sz="1800" b="1" dirty="0">
                <a:latin typeface="宋体" pitchFamily="2" charset="-122"/>
              </a:rPr>
              <a:t>顾客何时产生需求？准备何时购买？什么季节购买？何时需要？何时使用？曾经何时购买过？何时重复购买？何时换代购买？顾客需求何时发生变化？顾客何时过生日？什么时刻可以促成交易？ </a:t>
            </a:r>
          </a:p>
          <a:p>
            <a:pPr>
              <a:lnSpc>
                <a:spcPct val="80000"/>
              </a:lnSpc>
            </a:pPr>
            <a:r>
              <a:rPr lang="zh-CN" altLang="en-US" sz="1800" b="1" dirty="0">
                <a:latin typeface="宋体" pitchFamily="2" charset="-122"/>
              </a:rPr>
              <a:t>	</a:t>
            </a:r>
            <a:r>
              <a:rPr lang="en-US" altLang="zh-CN" sz="1800" b="1" dirty="0">
                <a:latin typeface="宋体" pitchFamily="2" charset="-122"/>
              </a:rPr>
              <a:t>6.Where </a:t>
            </a:r>
          </a:p>
          <a:p>
            <a:pPr>
              <a:lnSpc>
                <a:spcPct val="80000"/>
              </a:lnSpc>
            </a:pPr>
            <a:r>
              <a:rPr lang="en-US" altLang="zh-CN" sz="1800" b="1" dirty="0">
                <a:latin typeface="宋体" pitchFamily="2" charset="-122"/>
              </a:rPr>
              <a:t>	</a:t>
            </a:r>
            <a:r>
              <a:rPr lang="zh-CN" altLang="en-US" sz="1800" b="1" dirty="0">
                <a:latin typeface="宋体" pitchFamily="2" charset="-122"/>
              </a:rPr>
              <a:t>消费者在哪里上班？家住哪个小区？上班习惯走哪条路？计划到哪里购买？配偶在哪里上班？孩子在哪里上学？喜欢到哪家</a:t>
            </a:r>
            <a:r>
              <a:rPr lang="en-US" altLang="zh-CN" sz="1800" b="1" dirty="0">
                <a:latin typeface="宋体" pitchFamily="2" charset="-122"/>
              </a:rPr>
              <a:t>4s</a:t>
            </a:r>
            <a:r>
              <a:rPr lang="zh-CN" altLang="en-US" sz="1800" b="1" dirty="0">
                <a:latin typeface="宋体" pitchFamily="2" charset="-122"/>
              </a:rPr>
              <a:t>店进行爱车保养？喜欢到哪里维修车辆？ </a:t>
            </a:r>
          </a:p>
          <a:p>
            <a:pPr>
              <a:lnSpc>
                <a:spcPct val="80000"/>
              </a:lnSpc>
            </a:pPr>
            <a:r>
              <a:rPr lang="zh-CN" altLang="en-US" sz="1800" b="1" dirty="0">
                <a:latin typeface="宋体" pitchFamily="2" charset="-122"/>
              </a:rPr>
              <a:t>	</a:t>
            </a:r>
            <a:r>
              <a:rPr lang="en-US" altLang="zh-CN" sz="1800" b="1" dirty="0">
                <a:latin typeface="宋体" pitchFamily="2" charset="-122"/>
              </a:rPr>
              <a:t>7.How </a:t>
            </a:r>
          </a:p>
          <a:p>
            <a:pPr>
              <a:lnSpc>
                <a:spcPct val="80000"/>
              </a:lnSpc>
            </a:pPr>
            <a:r>
              <a:rPr lang="en-US" altLang="zh-CN" sz="1800" b="1" dirty="0">
                <a:latin typeface="宋体" pitchFamily="2" charset="-122"/>
              </a:rPr>
              <a:t>	</a:t>
            </a:r>
            <a:r>
              <a:rPr lang="zh-CN" altLang="en-US" sz="1800" b="1" dirty="0">
                <a:latin typeface="宋体" pitchFamily="2" charset="-122"/>
              </a:rPr>
              <a:t>如何购买？如何决定购买行为？以什么方式付款？消费者对某汽车及其广告如何反应？消费者对这个品牌的汽车质量如何评价？如何服务才能满足顾客需要？如何与顾客进行交流沟通？如何提高用户满意度？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7987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zh-CN" altLang="en-US" sz="1600" dirty="0">
                <a:latin typeface="宋体" pitchFamily="2" charset="-122"/>
              </a:rPr>
              <a:t>	</a:t>
            </a:r>
            <a:r>
              <a:rPr lang="en-US" altLang="zh-CN" sz="2000" b="1" dirty="0">
                <a:latin typeface="宋体" pitchFamily="2" charset="-122"/>
              </a:rPr>
              <a:t>8.How much </a:t>
            </a:r>
          </a:p>
          <a:p>
            <a:r>
              <a:rPr lang="en-US" altLang="zh-CN" sz="2000" b="1" dirty="0">
                <a:latin typeface="宋体" pitchFamily="2" charset="-122"/>
              </a:rPr>
              <a:t>	</a:t>
            </a:r>
            <a:r>
              <a:rPr lang="zh-CN" altLang="en-US" sz="2000" b="1" dirty="0">
                <a:latin typeface="宋体" pitchFamily="2" charset="-122"/>
              </a:rPr>
              <a:t>消费者家庭收入多少？计划购买什么价位的汽车？顾客的每月娱乐花费多少？年支配资金多少？每月驾车出游多少次？什么价位的车畅销？市场占有率多高？</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4.2</a:t>
            </a:r>
            <a:r>
              <a:rPr lang="zh-CN" altLang="en-US" sz="2400" b="1" dirty="0">
                <a:latin typeface="宋体" pitchFamily="2" charset="-122"/>
              </a:rPr>
              <a:t>新车的价格</a:t>
            </a:r>
          </a:p>
        </p:txBody>
      </p:sp>
      <p:sp>
        <p:nvSpPr>
          <p:cNvPr id="8089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t>4.2.1</a:t>
            </a:r>
            <a:r>
              <a:rPr lang="zh-CN" altLang="en-US" sz="1800" b="1" dirty="0"/>
              <a:t>新车价格构成</a:t>
            </a:r>
          </a:p>
          <a:p>
            <a:pPr>
              <a:lnSpc>
                <a:spcPct val="80000"/>
              </a:lnSpc>
            </a:pPr>
            <a:r>
              <a:rPr lang="zh-CN" altLang="en-US" sz="1800" b="1" dirty="0"/>
              <a:t>	商品价格一般来说是由生产成本、流通费用、税金和利润等项构成的。 </a:t>
            </a:r>
          </a:p>
          <a:p>
            <a:pPr>
              <a:lnSpc>
                <a:spcPct val="80000"/>
              </a:lnSpc>
            </a:pPr>
            <a:r>
              <a:rPr lang="zh-CN" altLang="en-US" sz="1800" b="1" dirty="0"/>
              <a:t>	</a:t>
            </a:r>
          </a:p>
          <a:p>
            <a:pPr>
              <a:lnSpc>
                <a:spcPct val="80000"/>
              </a:lnSpc>
            </a:pPr>
            <a:r>
              <a:rPr lang="zh-CN" altLang="en-US" sz="1800" b="1" dirty="0"/>
              <a:t>	</a:t>
            </a:r>
            <a:r>
              <a:rPr lang="en-US" altLang="zh-CN" sz="1800" b="1" dirty="0"/>
              <a:t>1.</a:t>
            </a:r>
            <a:r>
              <a:rPr lang="zh-CN" altLang="en-US" sz="1800" b="1" dirty="0"/>
              <a:t>生产成本</a:t>
            </a:r>
          </a:p>
          <a:p>
            <a:pPr>
              <a:lnSpc>
                <a:spcPct val="80000"/>
              </a:lnSpc>
            </a:pPr>
            <a:r>
              <a:rPr lang="zh-CN" altLang="en-US" sz="1800" b="1" dirty="0"/>
              <a:t>	汽车的生产成本包括人力、工厂设备、资源折旧以及装配费用以及汽车零件制造成本等。</a:t>
            </a:r>
          </a:p>
          <a:p>
            <a:pPr>
              <a:lnSpc>
                <a:spcPct val="80000"/>
              </a:lnSpc>
            </a:pPr>
            <a:r>
              <a:rPr lang="zh-CN" altLang="en-US" sz="1800" b="1" dirty="0"/>
              <a:t>	</a:t>
            </a:r>
            <a:r>
              <a:rPr lang="en-US" altLang="zh-CN" sz="1800" b="1" dirty="0"/>
              <a:t>2</a:t>
            </a:r>
            <a:r>
              <a:rPr lang="zh-CN" altLang="en-US" sz="1800" b="1" dirty="0"/>
              <a:t>．流通费用</a:t>
            </a:r>
          </a:p>
          <a:p>
            <a:pPr>
              <a:lnSpc>
                <a:spcPct val="80000"/>
              </a:lnSpc>
            </a:pPr>
            <a:r>
              <a:rPr lang="zh-CN" altLang="en-US" sz="1800" b="1" dirty="0"/>
              <a:t>	汽车流通费用包括汽车生产企业支出的销售费用和各个经营环节发生的商业费用，包括汽车生产出来后直到汽车的所有权转移到最终用户手中的整个过程中发生相关费用。</a:t>
            </a:r>
          </a:p>
          <a:p>
            <a:pPr>
              <a:lnSpc>
                <a:spcPct val="80000"/>
              </a:lnSpc>
            </a:pPr>
            <a:r>
              <a:rPr lang="zh-CN" altLang="en-US" sz="1800" b="1" dirty="0"/>
              <a:t>	</a:t>
            </a:r>
            <a:r>
              <a:rPr lang="en-US" altLang="zh-CN" sz="1800" b="1" dirty="0"/>
              <a:t>3.</a:t>
            </a:r>
            <a:r>
              <a:rPr lang="zh-CN" altLang="en-US" sz="1800" b="1" dirty="0"/>
              <a:t>税金</a:t>
            </a:r>
          </a:p>
          <a:p>
            <a:pPr>
              <a:lnSpc>
                <a:spcPct val="80000"/>
              </a:lnSpc>
            </a:pPr>
            <a:r>
              <a:rPr lang="zh-CN" altLang="en-US" sz="1800" b="1" dirty="0"/>
              <a:t>	汽车企业的税金是国家通过税法，按照一定标准，向汽车的生产经营企业强制征收的预算缴款。税金的多少直接影响新车的价格。</a:t>
            </a:r>
          </a:p>
          <a:p>
            <a:pPr>
              <a:lnSpc>
                <a:spcPct val="80000"/>
              </a:lnSpc>
            </a:pPr>
            <a:r>
              <a:rPr lang="zh-CN" altLang="en-US" sz="1800" b="1" dirty="0"/>
              <a:t>	</a:t>
            </a:r>
            <a:r>
              <a:rPr lang="en-US" altLang="zh-CN" sz="1800" b="1" dirty="0"/>
              <a:t>4.</a:t>
            </a:r>
            <a:r>
              <a:rPr lang="zh-CN" altLang="en-US" sz="1800" b="1" dirty="0"/>
              <a:t>利润</a:t>
            </a:r>
          </a:p>
          <a:p>
            <a:pPr>
              <a:lnSpc>
                <a:spcPct val="80000"/>
              </a:lnSpc>
            </a:pPr>
            <a:r>
              <a:rPr lang="zh-CN" altLang="en-US" sz="1800" b="1" dirty="0"/>
              <a:t>	利润是汽车生产企业和汽车经销商为社会创造和占有的价值的表现形态，是汽车价格的构成因素，是企业扩大再生产的重要资金来源。</a:t>
            </a:r>
          </a:p>
          <a:p>
            <a:pPr>
              <a:lnSpc>
                <a:spcPct val="80000"/>
              </a:lnSpc>
            </a:pPr>
            <a:r>
              <a:rPr lang="zh-CN" altLang="en-US" sz="1800" b="1" dirty="0"/>
              <a:t>另外，对于进口汽车的价格还要考虑关税、消费税、增值税、汇率变化等因素。</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192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90000"/>
              </a:lnSpc>
            </a:pPr>
            <a:r>
              <a:rPr lang="zh-CN" altLang="en-US" sz="1800" b="1" dirty="0">
                <a:latin typeface="宋体" pitchFamily="2" charset="-122"/>
              </a:rPr>
              <a:t>	</a:t>
            </a:r>
            <a:r>
              <a:rPr lang="en-US" altLang="zh-CN" sz="1800" b="1" dirty="0">
                <a:latin typeface="宋体" pitchFamily="2" charset="-122"/>
              </a:rPr>
              <a:t>4.2.2</a:t>
            </a:r>
            <a:r>
              <a:rPr lang="zh-CN" altLang="en-US" sz="1800" b="1" dirty="0">
                <a:latin typeface="宋体" pitchFamily="2" charset="-122"/>
              </a:rPr>
              <a:t>影响新车价格的因素</a:t>
            </a:r>
          </a:p>
          <a:p>
            <a:pPr>
              <a:lnSpc>
                <a:spcPct val="90000"/>
              </a:lnSpc>
            </a:pPr>
            <a:r>
              <a:rPr lang="zh-CN" altLang="en-US" sz="1800" b="1" dirty="0">
                <a:latin typeface="宋体" pitchFamily="2" charset="-122"/>
              </a:rPr>
              <a:t>	新车价格的构成要素生产成本、流通费用、税金和利润的变动都会影响汽车的价格，除此之外，影响新车价格波动的因素主要还有以下几个方面：</a:t>
            </a:r>
          </a:p>
          <a:p>
            <a:pPr>
              <a:lnSpc>
                <a:spcPct val="90000"/>
              </a:lnSpc>
            </a:pPr>
            <a:r>
              <a:rPr lang="zh-CN" altLang="en-US" sz="1800" b="1" dirty="0">
                <a:latin typeface="宋体" pitchFamily="2" charset="-122"/>
              </a:rPr>
              <a:t>	</a:t>
            </a:r>
            <a:r>
              <a:rPr lang="en-US" altLang="zh-CN" sz="1800" b="1" dirty="0">
                <a:latin typeface="宋体" pitchFamily="2" charset="-122"/>
              </a:rPr>
              <a:t>1. </a:t>
            </a:r>
            <a:r>
              <a:rPr lang="zh-CN" altLang="en-US" sz="1800" b="1" dirty="0">
                <a:latin typeface="宋体" pitchFamily="2" charset="-122"/>
              </a:rPr>
              <a:t>汽车特质</a:t>
            </a:r>
          </a:p>
          <a:p>
            <a:pPr>
              <a:lnSpc>
                <a:spcPct val="9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市场需求</a:t>
            </a:r>
          </a:p>
          <a:p>
            <a:pPr>
              <a:lnSpc>
                <a:spcPct val="9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市场供给</a:t>
            </a:r>
          </a:p>
          <a:p>
            <a:pPr>
              <a:lnSpc>
                <a:spcPct val="9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．市场竞争环境</a:t>
            </a:r>
          </a:p>
          <a:p>
            <a:pPr>
              <a:lnSpc>
                <a:spcPct val="9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法律法规</a:t>
            </a:r>
          </a:p>
          <a:p>
            <a:pPr>
              <a:lnSpc>
                <a:spcPct val="90000"/>
              </a:lnSpc>
            </a:pPr>
            <a:r>
              <a:rPr lang="zh-CN" altLang="en-US" sz="1800" b="1" dirty="0">
                <a:latin typeface="宋体" pitchFamily="2" charset="-122"/>
              </a:rPr>
              <a:t>	</a:t>
            </a:r>
            <a:r>
              <a:rPr lang="en-US" altLang="zh-CN" sz="1800" b="1" dirty="0">
                <a:latin typeface="宋体" pitchFamily="2" charset="-122"/>
              </a:rPr>
              <a:t>6.</a:t>
            </a:r>
            <a:r>
              <a:rPr lang="zh-CN" altLang="en-US" sz="1800" b="1" dirty="0">
                <a:latin typeface="宋体" pitchFamily="2" charset="-122"/>
              </a:rPr>
              <a:t>社会经济环境  </a:t>
            </a:r>
          </a:p>
          <a:p>
            <a:pPr>
              <a:lnSpc>
                <a:spcPct val="90000"/>
              </a:lnSpc>
            </a:pPr>
            <a:r>
              <a:rPr lang="zh-CN" altLang="en-US" sz="1800" b="1" dirty="0">
                <a:latin typeface="宋体" pitchFamily="2" charset="-122"/>
              </a:rPr>
              <a:t>	</a:t>
            </a:r>
            <a:r>
              <a:rPr lang="en-US" altLang="zh-CN" sz="1800" b="1" dirty="0">
                <a:latin typeface="宋体" pitchFamily="2" charset="-122"/>
              </a:rPr>
              <a:t>7.</a:t>
            </a:r>
            <a:r>
              <a:rPr lang="zh-CN" altLang="en-US" sz="1800" b="1" dirty="0">
                <a:latin typeface="宋体" pitchFamily="2" charset="-122"/>
              </a:rPr>
              <a:t>汽车使用环境</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4.3</a:t>
            </a:r>
            <a:r>
              <a:rPr lang="zh-CN" altLang="en-US" sz="2400" b="1" dirty="0">
                <a:latin typeface="宋体" pitchFamily="2" charset="-122"/>
              </a:rPr>
              <a:t>新车的定价目标</a:t>
            </a:r>
          </a:p>
        </p:txBody>
      </p:sp>
      <p:sp>
        <p:nvSpPr>
          <p:cNvPr id="82947" name="Rectangle 3"/>
          <p:cNvSpPr>
            <a:spLocks noGrp="1" noChangeArrowheads="1"/>
          </p:cNvSpPr>
          <p:nvPr>
            <p:ph type="body" idx="1"/>
          </p:nvPr>
        </p:nvSpPr>
        <p:spPr bwMode="auto">
          <a:xfrm>
            <a:off x="457200" y="1341438"/>
            <a:ext cx="8229600" cy="47847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4.3.1</a:t>
            </a:r>
            <a:r>
              <a:rPr lang="zh-CN" altLang="en-US" sz="1800" b="1" dirty="0">
                <a:latin typeface="宋体" pitchFamily="2" charset="-122"/>
              </a:rPr>
              <a:t>利润导向的汽车定价目标</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短期利润最大化目标</a:t>
            </a:r>
          </a:p>
          <a:p>
            <a:pPr>
              <a:lnSpc>
                <a:spcPct val="80000"/>
              </a:lnSpc>
            </a:pPr>
            <a:r>
              <a:rPr lang="zh-CN" altLang="en-US" sz="1800" b="1" dirty="0">
                <a:latin typeface="宋体" pitchFamily="2" charset="-122"/>
              </a:rPr>
              <a:t>	</a:t>
            </a:r>
            <a:r>
              <a:rPr lang="zh-CN" altLang="en-US" sz="1800" b="1" dirty="0" smtClean="0">
                <a:latin typeface="宋体" pitchFamily="2" charset="-122"/>
              </a:rPr>
              <a:t>条件：</a:t>
            </a:r>
            <a:endParaRPr lang="zh-CN" altLang="en-US" sz="1800" b="1" dirty="0">
              <a:latin typeface="宋体" pitchFamily="2" charset="-122"/>
            </a:endParaRP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该车型的市场需求不会由于价格高而导致销量降低，否则利润得不到保障。</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汽车企业在技术水平、产品质量和售后服务保障等方面有良好的口碑，在同业竞争中占有绝对优势。</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产品供不应求，且替代车型很少。</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国家价格法规和价格管理的政策允许范围内</a:t>
            </a:r>
            <a:r>
              <a:rPr lang="zh-CN" altLang="en-US" sz="1800" b="1" dirty="0" smtClean="0">
                <a:latin typeface="宋体" pitchFamily="2" charset="-122"/>
              </a:rPr>
              <a:t>。 </a:t>
            </a:r>
            <a:endParaRPr lang="zh-CN" altLang="en-US" sz="1800" b="1" dirty="0">
              <a:latin typeface="宋体" pitchFamily="2" charset="-122"/>
            </a:endParaRP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预期收益目标</a:t>
            </a:r>
          </a:p>
          <a:p>
            <a:pPr>
              <a:lnSpc>
                <a:spcPct val="80000"/>
              </a:lnSpc>
            </a:pPr>
            <a:r>
              <a:rPr lang="zh-CN" altLang="en-US" sz="1800" b="1" dirty="0">
                <a:latin typeface="宋体" pitchFamily="2" charset="-122"/>
              </a:rPr>
              <a:t>	</a:t>
            </a:r>
            <a:r>
              <a:rPr lang="zh-CN" altLang="en-US" sz="1800" b="1" dirty="0" smtClean="0">
                <a:latin typeface="宋体" pitchFamily="2" charset="-122"/>
              </a:rPr>
              <a:t>条件</a:t>
            </a:r>
            <a:r>
              <a:rPr lang="zh-CN" altLang="en-US" sz="1800" b="1" dirty="0">
                <a:latin typeface="宋体" pitchFamily="2" charset="-122"/>
              </a:rPr>
              <a:t>：</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企业生产规模大，经营管理水平高，市场竞争力强，且拥有较高的市场占有率，在本行业基本属于“龙头”企业。</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企业在汽车质量、性能、造型、配置等方面，与竞争对手相比具有明显的差异化。</a:t>
            </a:r>
          </a:p>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适当利润目标</a:t>
            </a:r>
          </a:p>
          <a:p>
            <a:pPr>
              <a:lnSpc>
                <a:spcPct val="80000"/>
              </a:lnSpc>
            </a:pPr>
            <a:r>
              <a:rPr lang="zh-CN" altLang="en-US" sz="1800" b="1" dirty="0">
                <a:latin typeface="宋体" pitchFamily="2" charset="-122"/>
              </a:rPr>
              <a:t>	所谓适当利润一般是指中等程度的平均利润，即与企业的投资额及风险程度相适应的平均利润</a:t>
            </a:r>
            <a:r>
              <a:rPr lang="zh-CN" altLang="en-US"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3971" name="Rectangle 3"/>
          <p:cNvSpPr>
            <a:spLocks noGrp="1" noChangeArrowheads="1"/>
          </p:cNvSpPr>
          <p:nvPr>
            <p:ph type="body" idx="1"/>
          </p:nvPr>
        </p:nvSpPr>
        <p:spPr bwMode="auto">
          <a:xfrm>
            <a:off x="467544" y="105273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4.3.2</a:t>
            </a:r>
            <a:r>
              <a:rPr lang="zh-CN" altLang="en-US" sz="1800" b="1" dirty="0">
                <a:latin typeface="宋体" pitchFamily="2" charset="-122"/>
              </a:rPr>
              <a:t>销售导向的汽车定价目标</a:t>
            </a:r>
          </a:p>
          <a:p>
            <a:pPr>
              <a:lnSpc>
                <a:spcPct val="80000"/>
              </a:lnSpc>
            </a:pPr>
            <a:r>
              <a:rPr lang="zh-CN" altLang="en-US" sz="1800" b="1" dirty="0">
                <a:latin typeface="宋体" pitchFamily="2" charset="-122"/>
              </a:rPr>
              <a:t>	常见的以销售为导向的汽车定价目标有以下几个：</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以促进销售额（量）增长为定价目标</a:t>
            </a:r>
          </a:p>
          <a:p>
            <a:pPr>
              <a:lnSpc>
                <a:spcPct val="80000"/>
              </a:lnSpc>
            </a:pPr>
            <a:r>
              <a:rPr lang="zh-CN" altLang="en-US" sz="1800" b="1" dirty="0">
                <a:latin typeface="宋体" pitchFamily="2" charset="-122"/>
              </a:rPr>
              <a:t>	具体实施中，应考虑以下几个问题：</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销售额（量）与利润的关系。</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产品销售额（量）与市场份额的关系。</a:t>
            </a: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以提高市场占有率为定价目标</a:t>
            </a:r>
          </a:p>
          <a:p>
            <a:pPr>
              <a:lnSpc>
                <a:spcPct val="80000"/>
              </a:lnSpc>
            </a:pPr>
            <a:r>
              <a:rPr lang="zh-CN" altLang="en-US" sz="1800" b="1" dirty="0">
                <a:latin typeface="宋体" pitchFamily="2" charset="-122"/>
              </a:rPr>
              <a:t>	企业在采取以提高市场占有率为定价目标时，应注意：</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企业要有充足的资源条件和较大规模的生产能力。 </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要合理掌握低价的限度。 </a:t>
            </a:r>
          </a:p>
          <a:p>
            <a:pPr>
              <a:lnSpc>
                <a:spcPct val="80000"/>
              </a:lnSpc>
            </a:pPr>
            <a:r>
              <a:rPr lang="zh-CN" altLang="en-US" sz="1800" b="1" dirty="0">
                <a:latin typeface="宋体" pitchFamily="2" charset="-122"/>
              </a:rPr>
              <a:t>	一般来讲，只有当汽车企业处于以下几种情况下，才适合采用该种汽车定价目标：</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）该汽车的价格需求弹性较大，低价会促使汽车市场份额的扩大。</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）汽车成本随着销量增加呈现逐渐下降的趋势，而利润有逐渐上升的可能。</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）低价能阻止现有和可能出现的竞争者。</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）汽车企业有雄厚的实力能承受低价所造成的经济损失。</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）采用进攻型经营策略的汽车企业。</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4995" name="Rectangle 3"/>
          <p:cNvSpPr>
            <a:spLocks noGrp="1" noChangeArrowheads="1"/>
          </p:cNvSpPr>
          <p:nvPr>
            <p:ph type="body" idx="1"/>
          </p:nvPr>
        </p:nvSpPr>
        <p:spPr bwMode="auto">
          <a:xfrm>
            <a:off x="467544" y="134076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以预定的销售额（量）为定价目标</a:t>
            </a:r>
          </a:p>
          <a:p>
            <a:pPr>
              <a:lnSpc>
                <a:spcPct val="80000"/>
              </a:lnSpc>
            </a:pPr>
            <a:r>
              <a:rPr lang="zh-CN" altLang="en-US" sz="1800" b="1" dirty="0">
                <a:latin typeface="宋体" pitchFamily="2" charset="-122"/>
              </a:rPr>
              <a:t>	销售额（量）的高低可以在一定程度上反映汽车生产企业的实力，所以，所有的汽车企业每年都要制定销售额（量）指标。 </a:t>
            </a:r>
          </a:p>
          <a:p>
            <a:pPr>
              <a:lnSpc>
                <a:spcPct val="80000"/>
              </a:lnSpc>
            </a:pPr>
            <a:r>
              <a:rPr lang="en-US" altLang="zh-CN" sz="1800" b="1" dirty="0" smtClean="0">
                <a:latin typeface="宋体" pitchFamily="2" charset="-122"/>
              </a:rPr>
              <a:t>4</a:t>
            </a:r>
            <a:r>
              <a:rPr lang="en-US" altLang="zh-CN" sz="1800" b="1" dirty="0">
                <a:latin typeface="宋体" pitchFamily="2" charset="-122"/>
              </a:rPr>
              <a:t>.</a:t>
            </a:r>
            <a:r>
              <a:rPr lang="zh-CN" altLang="en-US" sz="1800" b="1" dirty="0">
                <a:latin typeface="宋体" pitchFamily="2" charset="-122"/>
              </a:rPr>
              <a:t>以保持与分销渠道的良好关系为定价目标</a:t>
            </a:r>
          </a:p>
          <a:p>
            <a:pPr>
              <a:lnSpc>
                <a:spcPct val="80000"/>
              </a:lnSpc>
            </a:pPr>
            <a:r>
              <a:rPr lang="zh-CN" altLang="en-US" sz="1800" b="1" dirty="0">
                <a:latin typeface="宋体" pitchFamily="2" charset="-122"/>
              </a:rPr>
              <a:t>	汽车企业在定价时，除了考虑成本和市场竞争外，还要考虑经销商的利益，制定对经销商具有吸引力的价格，调动经销商的积极性。 </a:t>
            </a:r>
          </a:p>
          <a:p>
            <a:pPr>
              <a:lnSpc>
                <a:spcPct val="80000"/>
              </a:lnSpc>
            </a:pPr>
            <a:endParaRPr lang="en-US" altLang="zh-CN" sz="1800" b="1" dirty="0" smtClean="0">
              <a:latin typeface="宋体" pitchFamily="2" charset="-122"/>
            </a:endParaRPr>
          </a:p>
          <a:p>
            <a:pPr>
              <a:lnSpc>
                <a:spcPct val="80000"/>
              </a:lnSpc>
            </a:pPr>
            <a:r>
              <a:rPr lang="zh-CN" altLang="en-US" sz="1800" b="1" dirty="0">
                <a:latin typeface="宋体" pitchFamily="2" charset="-122"/>
              </a:rPr>
              <a:t>	</a:t>
            </a:r>
            <a:r>
              <a:rPr lang="en-US" altLang="zh-CN"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4995" name="Rectangle 3"/>
          <p:cNvSpPr>
            <a:spLocks noGrp="1" noChangeArrowheads="1"/>
          </p:cNvSpPr>
          <p:nvPr>
            <p:ph type="body" idx="1"/>
          </p:nvPr>
        </p:nvSpPr>
        <p:spPr bwMode="auto">
          <a:xfrm>
            <a:off x="467544" y="1340768"/>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endParaRPr lang="en-US" altLang="zh-CN" sz="1800" b="1" dirty="0" smtClean="0">
              <a:latin typeface="宋体" pitchFamily="2" charset="-122"/>
            </a:endParaRPr>
          </a:p>
          <a:p>
            <a:pPr>
              <a:lnSpc>
                <a:spcPct val="80000"/>
              </a:lnSpc>
              <a:buNone/>
            </a:pPr>
            <a:r>
              <a:rPr lang="zh-CN" altLang="en-US" sz="1800" b="1" dirty="0">
                <a:latin typeface="宋体" pitchFamily="2" charset="-122"/>
              </a:rPr>
              <a:t>	</a:t>
            </a:r>
            <a:r>
              <a:rPr lang="en-US" altLang="zh-CN" sz="1800" b="1" dirty="0">
                <a:latin typeface="宋体" pitchFamily="2" charset="-122"/>
              </a:rPr>
              <a:t>4.3.3</a:t>
            </a:r>
            <a:r>
              <a:rPr lang="zh-CN" altLang="en-US" sz="1800" b="1" dirty="0">
                <a:latin typeface="宋体" pitchFamily="2" charset="-122"/>
              </a:rPr>
              <a:t>市场竞争导向的汽车定价目标</a:t>
            </a:r>
          </a:p>
          <a:p>
            <a:pPr>
              <a:lnSpc>
                <a:spcPct val="80000"/>
              </a:lnSpc>
            </a:pPr>
            <a:r>
              <a:rPr lang="zh-CN" altLang="en-US" sz="1800" b="1" dirty="0">
                <a:latin typeface="宋体" pitchFamily="2" charset="-122"/>
              </a:rPr>
              <a:t>	常用的目标有以下四种：</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维持企业生存的定价目标</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稳定价格目标</a:t>
            </a:r>
          </a:p>
          <a:p>
            <a:pPr>
              <a:lnSpc>
                <a:spcPct val="80000"/>
              </a:lnSpc>
            </a:pPr>
            <a:r>
              <a:rPr lang="zh-CN" altLang="en-US" sz="1800" b="1" dirty="0">
                <a:latin typeface="宋体" pitchFamily="2" charset="-122"/>
              </a:rPr>
              <a:t>	稳定价格目标的目的在于避免打“价格战”，以求在稳定的价格中取得稳定利润，采用这一目标的条件是：</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企业的实力雄厚、规模较大、在同行业中处于领先地位。</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企业生产的车型是市场供求比较平衡的车型。</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避免和应对竞争的定价目标</a:t>
            </a:r>
          </a:p>
          <a:p>
            <a:pPr>
              <a:lnSpc>
                <a:spcPct val="80000"/>
              </a:lnSpc>
            </a:pPr>
            <a:r>
              <a:rPr lang="zh-CN" altLang="en-US" sz="1800" b="1" dirty="0">
                <a:latin typeface="宋体" pitchFamily="2" charset="-122"/>
              </a:rPr>
              <a:t>	</a:t>
            </a:r>
            <a:r>
              <a:rPr lang="en-US" altLang="zh-CN" sz="1800" b="1" dirty="0">
                <a:latin typeface="宋体" pitchFamily="2" charset="-122"/>
              </a:rPr>
              <a:t>4.</a:t>
            </a:r>
            <a:r>
              <a:rPr lang="zh-CN" altLang="en-US" sz="1800" b="1" dirty="0">
                <a:latin typeface="宋体" pitchFamily="2" charset="-122"/>
              </a:rPr>
              <a:t>战胜竞争者的定价目标</a:t>
            </a:r>
          </a:p>
          <a:p>
            <a:pPr>
              <a:lnSpc>
                <a:spcPct val="80000"/>
              </a:lnSpc>
            </a:pPr>
            <a:r>
              <a:rPr lang="zh-CN" altLang="en-US" sz="1800" b="1" dirty="0">
                <a:latin typeface="宋体" pitchFamily="2" charset="-122"/>
              </a:rPr>
              <a:t>	</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6019"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a:latin typeface="宋体" pitchFamily="2" charset="-122"/>
              </a:rPr>
              <a:t>4.3.4</a:t>
            </a:r>
            <a:r>
              <a:rPr lang="zh-CN" altLang="en-US" sz="1800" b="1" dirty="0">
                <a:latin typeface="宋体" pitchFamily="2" charset="-122"/>
              </a:rPr>
              <a:t>汽车质量导向的定价目标</a:t>
            </a:r>
          </a:p>
          <a:p>
            <a:pPr>
              <a:lnSpc>
                <a:spcPct val="80000"/>
              </a:lnSpc>
            </a:pPr>
            <a:r>
              <a:rPr lang="zh-CN" altLang="en-US" sz="1800" b="1" dirty="0">
                <a:latin typeface="宋体" pitchFamily="2" charset="-122"/>
              </a:rPr>
              <a:t>	汽车质量导向的定价目标是指汽车企业要在市场上树立汽车质量领先地位的目标，而在汽车价格上作出反应。优质优价是一般的市场供求准则，研究和开发优质汽车必然要支付较高的成本，自然要求以高的汽车价格得到回报。</a:t>
            </a:r>
          </a:p>
          <a:p>
            <a:pPr>
              <a:lnSpc>
                <a:spcPct val="80000"/>
              </a:lnSpc>
            </a:pPr>
            <a:r>
              <a:rPr lang="zh-CN" altLang="en-US" sz="1800" b="1" dirty="0">
                <a:latin typeface="宋体" pitchFamily="2" charset="-122"/>
              </a:rPr>
              <a:t>	 </a:t>
            </a:r>
          </a:p>
          <a:p>
            <a:pPr>
              <a:lnSpc>
                <a:spcPct val="80000"/>
              </a:lnSpc>
            </a:pPr>
            <a:r>
              <a:rPr lang="en-US" altLang="zh-CN" sz="1800" b="1" dirty="0" smtClean="0">
                <a:latin typeface="宋体" pitchFamily="2" charset="-122"/>
              </a:rPr>
              <a:t>4.3.5</a:t>
            </a:r>
            <a:r>
              <a:rPr lang="zh-CN" altLang="en-US" sz="1800" b="1" dirty="0">
                <a:latin typeface="宋体" pitchFamily="2" charset="-122"/>
              </a:rPr>
              <a:t>汽车销售渠道导向的定价目标</a:t>
            </a:r>
          </a:p>
          <a:p>
            <a:pPr>
              <a:lnSpc>
                <a:spcPct val="80000"/>
              </a:lnSpc>
            </a:pPr>
            <a:r>
              <a:rPr lang="zh-CN" altLang="en-US" sz="1800" b="1" dirty="0">
                <a:latin typeface="宋体" pitchFamily="2" charset="-122"/>
              </a:rPr>
              <a:t>	为了使得销售渠道畅通，汽车企业必须研究汽车价格对经代销商的影响，充分考虑经代销商的利益，保证经代销商有合理的利润，促使经代销商有较高的积极性去销售汽车。</a:t>
            </a:r>
          </a:p>
          <a:p>
            <a:endParaRPr lang="zh-CN" altLang="en-US" sz="1600" dirty="0">
              <a:latin typeface="宋体" pitchFamily="2"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4.4</a:t>
            </a:r>
            <a:r>
              <a:rPr lang="zh-CN" altLang="en-US" sz="2400" b="1" dirty="0">
                <a:latin typeface="宋体" pitchFamily="2" charset="-122"/>
              </a:rPr>
              <a:t>新车的定价方法</a:t>
            </a:r>
          </a:p>
        </p:txBody>
      </p:sp>
      <p:sp>
        <p:nvSpPr>
          <p:cNvPr id="87043" name="Rectangle 3"/>
          <p:cNvSpPr>
            <a:spLocks noGrp="1" noChangeArrowheads="1"/>
          </p:cNvSpPr>
          <p:nvPr>
            <p:ph type="body" idx="1"/>
          </p:nvPr>
        </p:nvSpPr>
        <p:spPr bwMode="auto">
          <a:xfrm>
            <a:off x="395536" y="1196752"/>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p>
          <a:p>
            <a:pPr>
              <a:lnSpc>
                <a:spcPct val="80000"/>
              </a:lnSpc>
            </a:pPr>
            <a:r>
              <a:rPr lang="en-US" altLang="zh-CN" sz="2000" b="1" dirty="0" smtClean="0">
                <a:latin typeface="宋体" pitchFamily="2" charset="-122"/>
              </a:rPr>
              <a:t>4.4.1</a:t>
            </a:r>
            <a:r>
              <a:rPr lang="zh-CN" altLang="en-US" sz="2000" b="1" dirty="0">
                <a:latin typeface="宋体" pitchFamily="2" charset="-122"/>
              </a:rPr>
              <a:t>成本导向定价法</a:t>
            </a:r>
          </a:p>
          <a:p>
            <a:pPr>
              <a:lnSpc>
                <a:spcPct val="80000"/>
              </a:lnSpc>
            </a:pPr>
            <a:r>
              <a:rPr lang="zh-CN" altLang="en-US" sz="2000" b="1" dirty="0">
                <a:latin typeface="宋体" pitchFamily="2" charset="-122"/>
              </a:rPr>
              <a:t>    根据价格与成本、价格与需求的关系以及竞争者对公司价格决策影响的分析，企业定价时主要应考虑成本、需求与竞争三大因素。 </a:t>
            </a:r>
          </a:p>
          <a:p>
            <a:pPr>
              <a:lnSpc>
                <a:spcPct val="80000"/>
              </a:lnSpc>
            </a:pPr>
            <a:r>
              <a:rPr lang="en-US" altLang="zh-CN" sz="2000" b="1" dirty="0" smtClean="0">
                <a:latin typeface="宋体" pitchFamily="2" charset="-122"/>
              </a:rPr>
              <a:t>1</a:t>
            </a:r>
            <a:r>
              <a:rPr lang="en-US" altLang="zh-CN" sz="2000" b="1" dirty="0">
                <a:latin typeface="宋体" pitchFamily="2" charset="-122"/>
              </a:rPr>
              <a:t>.</a:t>
            </a:r>
            <a:r>
              <a:rPr lang="zh-CN" altLang="en-US" sz="2000" b="1" dirty="0">
                <a:latin typeface="宋体" pitchFamily="2" charset="-122"/>
              </a:rPr>
              <a:t>成本加成定价法</a:t>
            </a:r>
          </a:p>
          <a:p>
            <a:pPr>
              <a:lnSpc>
                <a:spcPct val="80000"/>
              </a:lnSpc>
            </a:pPr>
            <a:r>
              <a:rPr lang="zh-CN" altLang="en-US" sz="2000" b="1" dirty="0">
                <a:latin typeface="宋体" pitchFamily="2" charset="-122"/>
              </a:rPr>
              <a:t>	</a:t>
            </a:r>
            <a:r>
              <a:rPr lang="zh-CN" altLang="en-US" sz="2000" b="1" dirty="0" smtClean="0">
                <a:latin typeface="宋体" pitchFamily="2" charset="-122"/>
              </a:rPr>
              <a:t> 计算</a:t>
            </a:r>
            <a:r>
              <a:rPr lang="zh-CN" altLang="en-US" sz="2000" b="1" dirty="0">
                <a:latin typeface="宋体" pitchFamily="2" charset="-122"/>
              </a:rPr>
              <a:t>公式为：</a:t>
            </a:r>
          </a:p>
          <a:p>
            <a:pPr>
              <a:lnSpc>
                <a:spcPct val="80000"/>
              </a:lnSpc>
            </a:pPr>
            <a:r>
              <a:rPr lang="zh-CN" altLang="en-US" sz="2000" b="1" dirty="0">
                <a:latin typeface="宋体" pitchFamily="2" charset="-122"/>
              </a:rPr>
              <a:t>    单位产品价格</a:t>
            </a:r>
            <a:r>
              <a:rPr lang="en-US" altLang="zh-CN" sz="2000" b="1" dirty="0">
                <a:latin typeface="宋体" pitchFamily="2" charset="-122"/>
              </a:rPr>
              <a:t>=</a:t>
            </a:r>
            <a:r>
              <a:rPr lang="zh-CN" altLang="en-US" sz="2000" b="1" dirty="0">
                <a:latin typeface="宋体" pitchFamily="2" charset="-122"/>
              </a:rPr>
              <a:t>单位产品成本</a:t>
            </a:r>
            <a:r>
              <a:rPr lang="en-US" altLang="zh-CN" sz="2000" b="1" dirty="0">
                <a:latin typeface="宋体" pitchFamily="2" charset="-122"/>
              </a:rPr>
              <a:t>×(1+</a:t>
            </a:r>
            <a:r>
              <a:rPr lang="zh-CN" altLang="en-US" sz="2000" b="1" dirty="0">
                <a:latin typeface="宋体" pitchFamily="2" charset="-122"/>
              </a:rPr>
              <a:t>加成率</a:t>
            </a:r>
            <a:r>
              <a:rPr lang="en-US" altLang="zh-CN" sz="2000" b="1" dirty="0">
                <a:latin typeface="宋体" pitchFamily="2" charset="-122"/>
              </a:rPr>
              <a:t>)</a:t>
            </a:r>
          </a:p>
          <a:p>
            <a:pPr>
              <a:lnSpc>
                <a:spcPct val="80000"/>
              </a:lnSpc>
            </a:pPr>
            <a:r>
              <a:rPr lang="en-US" altLang="zh-CN" sz="2000" b="1" dirty="0">
                <a:latin typeface="宋体" pitchFamily="2" charset="-122"/>
              </a:rPr>
              <a:t>  </a:t>
            </a:r>
            <a:r>
              <a:rPr lang="zh-CN" altLang="en-US" sz="2000" b="1" dirty="0">
                <a:latin typeface="宋体" pitchFamily="2" charset="-122"/>
              </a:rPr>
              <a:t>成本加成定价方法的优点是：</a:t>
            </a: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简便易行，因为确定成本要比确定需求容易，价格盯住成本，企业可简化定价工作，不必经常依据需求情况而作调整。</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采用这种方法可保证整个行业取得正常的利润，从而保障生产经营的正常进行。</a:t>
            </a:r>
          </a:p>
          <a:p>
            <a:pPr>
              <a:lnSpc>
                <a:spcPct val="80000"/>
              </a:lnSpc>
            </a:pPr>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有利于相关部门对汽车企业的价格进行监督。</a:t>
            </a:r>
          </a:p>
          <a:p>
            <a:pPr>
              <a:lnSpc>
                <a:spcPct val="80000"/>
              </a:lnSpc>
            </a:pPr>
            <a:r>
              <a:rPr lang="zh-CN" altLang="en-US" sz="2000" b="1" dirty="0">
                <a:latin typeface="宋体" pitchFamily="2" charset="-122"/>
              </a:rPr>
              <a:t>	</a:t>
            </a:r>
            <a:r>
              <a:rPr lang="en-US" altLang="zh-CN" sz="2000" b="1" dirty="0">
                <a:latin typeface="宋体" pitchFamily="2" charset="-122"/>
              </a:rPr>
              <a:t>(4)</a:t>
            </a:r>
            <a:r>
              <a:rPr lang="zh-CN" altLang="en-US" sz="2000" b="1" dirty="0">
                <a:latin typeface="宋体" pitchFamily="2" charset="-122"/>
              </a:rPr>
              <a:t>可以避免发生价格战，保持市场价格稳定。</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bwMode="auto">
          <a:xfrm>
            <a:off x="179512" y="764704"/>
            <a:ext cx="7920880" cy="5361459"/>
          </a:xfrm>
          <a:noFill/>
          <a:ln>
            <a:miter lim="800000"/>
            <a:headEnd/>
            <a:tailEnd/>
          </a:ln>
        </p:spPr>
        <p:txBody>
          <a:bodyPr vert="horz" wrap="square" lIns="91440" tIns="45720" rIns="91440" bIns="45720" numCol="1" anchor="t" anchorCtr="0" compatLnSpc="1">
            <a:prstTxWarp prst="textNoShape">
              <a:avLst/>
            </a:prstTxWarp>
          </a:bodyPr>
          <a:lstStyle/>
          <a:p>
            <a:pPr indent="20638"/>
            <a:r>
              <a:rPr lang="zh-CN" altLang="en-US" sz="2000" b="1" dirty="0" smtClean="0">
                <a:latin typeface="宋体" pitchFamily="2" charset="-122"/>
              </a:rPr>
              <a:t> 第</a:t>
            </a:r>
            <a:r>
              <a:rPr lang="zh-CN" altLang="en-US" sz="2000" b="1" dirty="0">
                <a:latin typeface="宋体" pitchFamily="2" charset="-122"/>
              </a:rPr>
              <a:t>一部分：由制造商代号或系列符号组成。本部分代号由制造商根据需要选择相应</a:t>
            </a:r>
            <a:r>
              <a:rPr lang="en-US" altLang="zh-CN" sz="2000" b="1" dirty="0">
                <a:latin typeface="宋体" pitchFamily="2" charset="-122"/>
              </a:rPr>
              <a:t>1~3</a:t>
            </a:r>
            <a:r>
              <a:rPr lang="zh-CN" altLang="en-US" sz="2000" b="1" dirty="0">
                <a:latin typeface="宋体" pitchFamily="2" charset="-122"/>
              </a:rPr>
              <a:t>位字母表示。</a:t>
            </a:r>
          </a:p>
          <a:p>
            <a:pPr indent="20638"/>
            <a:r>
              <a:rPr lang="zh-CN" altLang="en-US" sz="2000" b="1" dirty="0" smtClean="0">
                <a:latin typeface="宋体" pitchFamily="2" charset="-122"/>
              </a:rPr>
              <a:t>第二</a:t>
            </a:r>
            <a:r>
              <a:rPr lang="zh-CN" altLang="en-US" sz="2000" b="1" dirty="0">
                <a:latin typeface="宋体" pitchFamily="2" charset="-122"/>
              </a:rPr>
              <a:t>部分：由气缸数、气缸布置型式符号、冲程型式符号、缸径符号组成</a:t>
            </a:r>
            <a:r>
              <a:rPr lang="zh-CN" altLang="en-US" sz="2000" b="1" dirty="0" smtClean="0">
                <a:latin typeface="宋体" pitchFamily="2" charset="-122"/>
              </a:rPr>
              <a:t>。</a:t>
            </a:r>
          </a:p>
          <a:p>
            <a:pPr indent="20638"/>
            <a:r>
              <a:rPr lang="zh-CN" altLang="en-US" sz="2000" b="1" dirty="0" smtClean="0">
                <a:latin typeface="宋体" pitchFamily="2" charset="-122"/>
              </a:rPr>
              <a:t>第三</a:t>
            </a:r>
            <a:r>
              <a:rPr lang="zh-CN" altLang="en-US" sz="2000" b="1" dirty="0">
                <a:latin typeface="宋体" pitchFamily="2" charset="-122"/>
              </a:rPr>
              <a:t>部分：由结构特征符号、用途特征符号组成。</a:t>
            </a:r>
          </a:p>
          <a:p>
            <a:pPr indent="20638"/>
            <a:r>
              <a:rPr lang="zh-CN" altLang="en-US" sz="2000" b="1" dirty="0" smtClean="0">
                <a:latin typeface="宋体" pitchFamily="2" charset="-122"/>
              </a:rPr>
              <a:t>第四</a:t>
            </a:r>
            <a:r>
              <a:rPr lang="zh-CN" altLang="en-US" sz="2000" b="1" dirty="0">
                <a:latin typeface="宋体" pitchFamily="2" charset="-122"/>
              </a:rPr>
              <a:t>部分：区分符号。同系列产品需要区分时，允许制造商选用适当符号表示。第三部分与第四部分可用“</a:t>
            </a:r>
            <a:r>
              <a:rPr lang="en-US" altLang="zh-CN" sz="2000" b="1" dirty="0">
                <a:latin typeface="宋体" pitchFamily="2" charset="-122"/>
              </a:rPr>
              <a:t>-”</a:t>
            </a:r>
            <a:r>
              <a:rPr lang="zh-CN" altLang="en-US" sz="2000" b="1" dirty="0">
                <a:latin typeface="宋体" pitchFamily="2" charset="-122"/>
              </a:rPr>
              <a:t>分隔</a:t>
            </a:r>
            <a:r>
              <a:rPr lang="zh-CN" altLang="en-US" sz="2000" b="1" dirty="0" smtClean="0">
                <a:latin typeface="宋体" pitchFamily="2" charset="-122"/>
              </a:rPr>
              <a:t>。</a:t>
            </a:r>
            <a:endParaRPr lang="zh-CN" altLang="en-US" sz="2000" b="1" dirty="0">
              <a:latin typeface="宋体" pitchFamily="2"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8067" name="Rectangle 3"/>
          <p:cNvSpPr>
            <a:spLocks noGrp="1" noChangeArrowheads="1"/>
          </p:cNvSpPr>
          <p:nvPr>
            <p:ph type="body" idx="1"/>
          </p:nvPr>
        </p:nvSpPr>
        <p:spPr bwMode="auto">
          <a:xfrm>
            <a:off x="467544" y="764704"/>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2000" b="1" dirty="0">
                <a:latin typeface="宋体" pitchFamily="2" charset="-122"/>
              </a:rPr>
              <a:t>	不足之</a:t>
            </a:r>
            <a:r>
              <a:rPr lang="zh-CN" altLang="en-US" sz="2000" b="1" dirty="0" smtClean="0">
                <a:latin typeface="宋体" pitchFamily="2" charset="-122"/>
              </a:rPr>
              <a:t>处：</a:t>
            </a:r>
            <a:endParaRPr lang="zh-CN" altLang="en-US" sz="2000" b="1" dirty="0">
              <a:latin typeface="宋体" pitchFamily="2" charset="-122"/>
            </a:endParaRP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它是从卖方的利益出发进行定价的，基本原则是水涨船高，没有考虑市场需求和竞争因素的影响，属于卖方市场条件的产物。</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加成率是一个估计数，缺乏科学性，因此在应用这种方法时，应当根据市场需求、竞争情况等因素的变化作必要的调整。</a:t>
            </a:r>
          </a:p>
          <a:p>
            <a:pPr>
              <a:lnSpc>
                <a:spcPct val="80000"/>
              </a:lnSpc>
            </a:pPr>
            <a:r>
              <a:rPr lang="zh-CN" altLang="en-US" sz="2000" b="1" dirty="0">
                <a:latin typeface="宋体" pitchFamily="2" charset="-122"/>
              </a:rPr>
              <a:t>	</a:t>
            </a:r>
            <a:r>
              <a:rPr lang="en-US" altLang="zh-CN" sz="2000" b="1" dirty="0">
                <a:latin typeface="宋体" pitchFamily="2" charset="-122"/>
              </a:rPr>
              <a:t>(3)</a:t>
            </a:r>
            <a:r>
              <a:rPr lang="zh-CN" altLang="en-US" sz="2000" b="1" dirty="0">
                <a:latin typeface="宋体" pitchFamily="2" charset="-122"/>
              </a:rPr>
              <a:t>各企业的成本属于个别成本，而不是社会成本，不同的企业成本可能包含不合理的开支。</a:t>
            </a:r>
          </a:p>
          <a:p>
            <a:pPr>
              <a:lnSpc>
                <a:spcPct val="80000"/>
              </a:lnSpc>
            </a:pPr>
            <a:r>
              <a:rPr lang="en-US" altLang="zh-CN" sz="2000" b="1" dirty="0" smtClean="0">
                <a:latin typeface="宋体" pitchFamily="2" charset="-122"/>
              </a:rPr>
              <a:t>2</a:t>
            </a:r>
            <a:r>
              <a:rPr lang="en-US" altLang="zh-CN" sz="2000" b="1" dirty="0">
                <a:latin typeface="宋体" pitchFamily="2" charset="-122"/>
              </a:rPr>
              <a:t>.</a:t>
            </a:r>
            <a:r>
              <a:rPr lang="zh-CN" altLang="en-US" sz="2000" b="1" dirty="0">
                <a:latin typeface="宋体" pitchFamily="2" charset="-122"/>
              </a:rPr>
              <a:t>目标收益定价法</a:t>
            </a:r>
          </a:p>
          <a:p>
            <a:pPr>
              <a:lnSpc>
                <a:spcPct val="80000"/>
              </a:lnSpc>
            </a:pPr>
            <a:r>
              <a:rPr lang="zh-CN" altLang="en-US" sz="2000" b="1" dirty="0">
                <a:latin typeface="宋体" pitchFamily="2" charset="-122"/>
              </a:rPr>
              <a:t>	它是在成本定价的基础上，按照目标收益率的高低计算价格的方法。其计算步骤如下：</a:t>
            </a:r>
          </a:p>
          <a:p>
            <a:pPr>
              <a:lnSpc>
                <a:spcPct val="80000"/>
              </a:lnSpc>
            </a:pPr>
            <a:r>
              <a:rPr lang="zh-CN" altLang="en-US" sz="2000" b="1" dirty="0">
                <a:latin typeface="宋体" pitchFamily="2" charset="-122"/>
              </a:rPr>
              <a:t>	</a:t>
            </a:r>
            <a:r>
              <a:rPr lang="en-US" altLang="zh-CN" sz="2000" b="1" dirty="0">
                <a:latin typeface="宋体" pitchFamily="2" charset="-122"/>
              </a:rPr>
              <a:t>(1)</a:t>
            </a:r>
            <a:r>
              <a:rPr lang="zh-CN" altLang="en-US" sz="2000" b="1" dirty="0">
                <a:latin typeface="宋体" pitchFamily="2" charset="-122"/>
              </a:rPr>
              <a:t>确定目标收益率。</a:t>
            </a:r>
          </a:p>
          <a:p>
            <a:pPr>
              <a:lnSpc>
                <a:spcPct val="80000"/>
              </a:lnSpc>
            </a:pPr>
            <a:r>
              <a:rPr lang="zh-CN" altLang="en-US" sz="2000" b="1" dirty="0">
                <a:latin typeface="宋体" pitchFamily="2" charset="-122"/>
              </a:rPr>
              <a:t>	</a:t>
            </a:r>
            <a:r>
              <a:rPr lang="en-US" altLang="zh-CN" sz="2000" b="1" dirty="0">
                <a:latin typeface="宋体" pitchFamily="2" charset="-122"/>
              </a:rPr>
              <a:t>(2)</a:t>
            </a:r>
            <a:r>
              <a:rPr lang="zh-CN" altLang="en-US" sz="2000" b="1" dirty="0">
                <a:latin typeface="宋体" pitchFamily="2" charset="-122"/>
              </a:rPr>
              <a:t>确定目标利润。</a:t>
            </a:r>
          </a:p>
          <a:p>
            <a:pPr>
              <a:lnSpc>
                <a:spcPct val="80000"/>
              </a:lnSpc>
            </a:pPr>
            <a:r>
              <a:rPr lang="zh-CN" altLang="en-US" sz="2000" b="1" dirty="0">
                <a:latin typeface="宋体" pitchFamily="2" charset="-122"/>
              </a:rPr>
              <a:t>	根据目标收益率表现形式的不同，目标利润的计算也不同。计算公式分别为：</a:t>
            </a:r>
          </a:p>
          <a:p>
            <a:pPr>
              <a:lnSpc>
                <a:spcPct val="80000"/>
              </a:lnSpc>
            </a:pPr>
            <a:r>
              <a:rPr lang="zh-CN" altLang="en-US" sz="2000" b="1" dirty="0">
                <a:latin typeface="宋体" pitchFamily="2" charset="-122"/>
              </a:rPr>
              <a:t>	目标利润</a:t>
            </a:r>
            <a:r>
              <a:rPr lang="en-US" altLang="zh-CN" sz="2000" b="1" dirty="0">
                <a:latin typeface="宋体" pitchFamily="2" charset="-122"/>
              </a:rPr>
              <a:t>=</a:t>
            </a:r>
            <a:r>
              <a:rPr lang="zh-CN" altLang="en-US" sz="2000" b="1" dirty="0">
                <a:latin typeface="宋体" pitchFamily="2" charset="-122"/>
              </a:rPr>
              <a:t>总投资额</a:t>
            </a:r>
            <a:r>
              <a:rPr lang="en-US" altLang="zh-CN" sz="2000" b="1" dirty="0">
                <a:latin typeface="宋体" pitchFamily="2" charset="-122"/>
              </a:rPr>
              <a:t>×</a:t>
            </a:r>
            <a:r>
              <a:rPr lang="zh-CN" altLang="en-US" sz="2000" b="1" dirty="0">
                <a:latin typeface="宋体" pitchFamily="2" charset="-122"/>
              </a:rPr>
              <a:t>目标投资利润率</a:t>
            </a:r>
          </a:p>
          <a:p>
            <a:pPr>
              <a:lnSpc>
                <a:spcPct val="80000"/>
              </a:lnSpc>
            </a:pPr>
            <a:r>
              <a:rPr lang="zh-CN" altLang="en-US" sz="2000" b="1" dirty="0">
                <a:latin typeface="宋体" pitchFamily="2" charset="-122"/>
              </a:rPr>
              <a:t>	目标利润</a:t>
            </a:r>
            <a:r>
              <a:rPr lang="en-US" altLang="zh-CN" sz="2000" b="1" dirty="0">
                <a:latin typeface="宋体" pitchFamily="2" charset="-122"/>
              </a:rPr>
              <a:t>=</a:t>
            </a:r>
            <a:r>
              <a:rPr lang="zh-CN" altLang="en-US" sz="2000" b="1" dirty="0">
                <a:latin typeface="宋体" pitchFamily="2" charset="-122"/>
              </a:rPr>
              <a:t>总成本</a:t>
            </a:r>
            <a:r>
              <a:rPr lang="en-US" altLang="zh-CN" sz="2000" b="1" dirty="0">
                <a:latin typeface="宋体" pitchFamily="2" charset="-122"/>
              </a:rPr>
              <a:t>×</a:t>
            </a:r>
            <a:r>
              <a:rPr lang="zh-CN" altLang="en-US" sz="2000" b="1" dirty="0">
                <a:latin typeface="宋体" pitchFamily="2" charset="-122"/>
              </a:rPr>
              <a:t>目标成本利润率</a:t>
            </a:r>
          </a:p>
          <a:p>
            <a:pPr>
              <a:lnSpc>
                <a:spcPct val="80000"/>
              </a:lnSpc>
            </a:pPr>
            <a:r>
              <a:rPr lang="zh-CN" altLang="en-US" sz="2000" b="1" dirty="0">
                <a:latin typeface="宋体" pitchFamily="2" charset="-122"/>
              </a:rPr>
              <a:t>	目标利润</a:t>
            </a:r>
            <a:r>
              <a:rPr lang="en-US" altLang="zh-CN" sz="2000" b="1" dirty="0">
                <a:latin typeface="宋体" pitchFamily="2" charset="-122"/>
              </a:rPr>
              <a:t>=</a:t>
            </a:r>
            <a:r>
              <a:rPr lang="zh-CN" altLang="en-US" sz="2000" b="1" dirty="0">
                <a:latin typeface="宋体" pitchFamily="2" charset="-122"/>
              </a:rPr>
              <a:t>销售收入</a:t>
            </a:r>
            <a:r>
              <a:rPr lang="en-US" altLang="zh-CN" sz="2000" b="1" dirty="0">
                <a:latin typeface="宋体" pitchFamily="2" charset="-122"/>
              </a:rPr>
              <a:t>×</a:t>
            </a:r>
            <a:r>
              <a:rPr lang="zh-CN" altLang="en-US" sz="2000" b="1" dirty="0">
                <a:latin typeface="宋体" pitchFamily="2" charset="-122"/>
              </a:rPr>
              <a:t>目标销售利润率</a:t>
            </a:r>
          </a:p>
          <a:p>
            <a:pPr>
              <a:lnSpc>
                <a:spcPct val="80000"/>
              </a:lnSpc>
            </a:pPr>
            <a:r>
              <a:rPr lang="zh-CN" altLang="en-US" sz="2000" b="1" dirty="0">
                <a:latin typeface="宋体" pitchFamily="2" charset="-122"/>
              </a:rPr>
              <a:t>	目标利润</a:t>
            </a:r>
            <a:r>
              <a:rPr lang="en-US" altLang="zh-CN" sz="2000" b="1" dirty="0">
                <a:latin typeface="宋体" pitchFamily="2" charset="-122"/>
              </a:rPr>
              <a:t>=</a:t>
            </a:r>
            <a:r>
              <a:rPr lang="zh-CN" altLang="en-US" sz="2000" b="1" dirty="0">
                <a:latin typeface="宋体" pitchFamily="2" charset="-122"/>
              </a:rPr>
              <a:t>资金平均占用额</a:t>
            </a:r>
            <a:r>
              <a:rPr lang="en-US" altLang="zh-CN" sz="2000" b="1" dirty="0">
                <a:latin typeface="宋体" pitchFamily="2" charset="-122"/>
              </a:rPr>
              <a:t>×</a:t>
            </a:r>
            <a:r>
              <a:rPr lang="zh-CN" altLang="en-US" sz="2000" b="1" dirty="0">
                <a:latin typeface="宋体" pitchFamily="2" charset="-122"/>
              </a:rPr>
              <a:t>目标资金利润率</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9091" name="Rectangle 3"/>
          <p:cNvSpPr>
            <a:spLocks noGrp="1" noChangeArrowheads="1"/>
          </p:cNvSpPr>
          <p:nvPr>
            <p:ph type="body" idx="1"/>
          </p:nvPr>
        </p:nvSpPr>
        <p:spPr bwMode="auto">
          <a:xfrm>
            <a:off x="395536" y="69269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600" dirty="0">
                <a:latin typeface="宋体" pitchFamily="2" charset="-122"/>
              </a:rPr>
              <a:t>	</a:t>
            </a:r>
            <a:r>
              <a:rPr lang="zh-CN" sz="1800" b="1" dirty="0">
                <a:latin typeface="宋体" pitchFamily="2" charset="-122"/>
              </a:rPr>
              <a:t>(3)计算汽车价格</a:t>
            </a:r>
          </a:p>
          <a:p>
            <a:pPr>
              <a:lnSpc>
                <a:spcPct val="80000"/>
              </a:lnSpc>
            </a:pPr>
            <a:r>
              <a:rPr lang="zh-CN" sz="1800" b="1" dirty="0">
                <a:latin typeface="宋体" pitchFamily="2" charset="-122"/>
              </a:rPr>
              <a:t>	汽车价格=(总成本+目标利润)／预计销售量   或</a:t>
            </a:r>
          </a:p>
          <a:p>
            <a:pPr>
              <a:lnSpc>
                <a:spcPct val="80000"/>
              </a:lnSpc>
            </a:pPr>
            <a:r>
              <a:rPr lang="zh-CN" sz="1800" b="1" dirty="0">
                <a:latin typeface="宋体" pitchFamily="2" charset="-122"/>
              </a:rPr>
              <a:t>	汽车价格=单位变动成本+单位贡献毛利</a:t>
            </a:r>
          </a:p>
          <a:p>
            <a:pPr>
              <a:lnSpc>
                <a:spcPct val="80000"/>
              </a:lnSpc>
            </a:pPr>
            <a:r>
              <a:rPr lang="zh-CN" sz="1800" b="1" dirty="0">
                <a:latin typeface="宋体" pitchFamily="2" charset="-122"/>
              </a:rPr>
              <a:t>	目标收益定价法的优点是，可以保证企业实现既定的目标利润；缺点是，汽车定价时只从卖方的利益出发，没有考虑竞争因素和市场需求情况。 </a:t>
            </a:r>
          </a:p>
          <a:p>
            <a:pPr>
              <a:lnSpc>
                <a:spcPct val="80000"/>
              </a:lnSpc>
            </a:pPr>
            <a:r>
              <a:rPr lang="zh-CN" sz="1800" b="1" dirty="0">
                <a:latin typeface="宋体" pitchFamily="2" charset="-122"/>
              </a:rPr>
              <a:t>	目标收益定价法，一般适应于需求价格弹性较小、在市场上有一定影响力的企业，或是市场占有率较高、具有垄断性质的企业。</a:t>
            </a:r>
          </a:p>
          <a:p>
            <a:pPr>
              <a:lnSpc>
                <a:spcPct val="80000"/>
              </a:lnSpc>
            </a:pPr>
            <a:endParaRPr lang="en-US" altLang="zh-CN" sz="1800" b="1" dirty="0" smtClean="0">
              <a:latin typeface="宋体" pitchFamily="2" charset="-122"/>
            </a:endParaRPr>
          </a:p>
          <a:p>
            <a:pPr>
              <a:lnSpc>
                <a:spcPct val="80000"/>
              </a:lnSpc>
            </a:pPr>
            <a:r>
              <a:rPr lang="zh-CN" sz="1800" b="1" dirty="0" smtClean="0">
                <a:latin typeface="宋体" pitchFamily="2" charset="-122"/>
              </a:rPr>
              <a:t>3</a:t>
            </a:r>
            <a:r>
              <a:rPr lang="zh-CN" sz="1800" b="1" dirty="0">
                <a:latin typeface="宋体" pitchFamily="2" charset="-122"/>
              </a:rPr>
              <a:t>.损益平衡定价法</a:t>
            </a:r>
          </a:p>
          <a:p>
            <a:pPr>
              <a:lnSpc>
                <a:spcPct val="80000"/>
              </a:lnSpc>
            </a:pPr>
            <a:r>
              <a:rPr lang="zh-CN" sz="1800" b="1" dirty="0">
                <a:latin typeface="宋体" pitchFamily="2" charset="-122"/>
              </a:rPr>
              <a:t>	此法又称盈亏平衡定价法或收支平衡定价法。根据固定成本和可变成本的不同形态，采用盈亏分界点分析法确定汽车的价格。这种方法有利于生产企业从保本入手，确定最佳车型结构及经营规模与价格组合；企业在进行汽车价格调整时，也可使用此法在价格与销量之间寻找决策平衡点。</a:t>
            </a:r>
          </a:p>
          <a:p>
            <a:pPr>
              <a:lnSpc>
                <a:spcPct val="80000"/>
              </a:lnSpc>
            </a:pPr>
            <a:r>
              <a:rPr lang="zh-CN" sz="1800" b="1" dirty="0">
                <a:latin typeface="宋体" pitchFamily="2" charset="-122"/>
              </a:rPr>
              <a:t>	</a:t>
            </a:r>
            <a:r>
              <a:rPr lang="en-US" altLang="zh-CN" sz="1800" b="1" dirty="0" smtClean="0">
                <a:latin typeface="宋体" pitchFamily="2" charset="-122"/>
              </a:rPr>
              <a:t> </a:t>
            </a:r>
            <a:endParaRPr lang="zh-CN" sz="1800" b="1" dirty="0">
              <a:latin typeface="宋体"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89091" name="Rectangle 3"/>
          <p:cNvSpPr>
            <a:spLocks noGrp="1" noChangeArrowheads="1"/>
          </p:cNvSpPr>
          <p:nvPr>
            <p:ph type="body" idx="1"/>
          </p:nvPr>
        </p:nvSpPr>
        <p:spPr bwMode="auto">
          <a:xfrm>
            <a:off x="395536" y="692696"/>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sz="1800" b="1" dirty="0">
                <a:latin typeface="宋体" pitchFamily="2" charset="-122"/>
              </a:rPr>
              <a:t>	4.4.2需求导向定价法</a:t>
            </a:r>
          </a:p>
          <a:p>
            <a:pPr>
              <a:lnSpc>
                <a:spcPct val="80000"/>
              </a:lnSpc>
            </a:pPr>
            <a:r>
              <a:rPr lang="zh-CN" sz="1800" b="1" dirty="0">
                <a:latin typeface="宋体" pitchFamily="2" charset="-122"/>
              </a:rPr>
              <a:t>	以需求为导向的汽车定价法就是以市场需求为中心，以消费者对汽车价值的认识和对汽车的需求程度为依据的定价方法。</a:t>
            </a:r>
          </a:p>
          <a:p>
            <a:pPr>
              <a:lnSpc>
                <a:spcPct val="80000"/>
              </a:lnSpc>
            </a:pPr>
            <a:r>
              <a:rPr lang="zh-CN" sz="1800" b="1" dirty="0">
                <a:latin typeface="宋体" pitchFamily="2" charset="-122"/>
              </a:rPr>
              <a:t>	1.认知汽车价值定价法</a:t>
            </a:r>
          </a:p>
          <a:p>
            <a:pPr>
              <a:lnSpc>
                <a:spcPct val="80000"/>
              </a:lnSpc>
            </a:pPr>
            <a:r>
              <a:rPr lang="zh-CN" sz="1800" b="1" dirty="0">
                <a:latin typeface="宋体" pitchFamily="2" charset="-122"/>
              </a:rPr>
              <a:t>	其主要步骤如下：</a:t>
            </a:r>
          </a:p>
          <a:p>
            <a:pPr>
              <a:lnSpc>
                <a:spcPct val="80000"/>
              </a:lnSpc>
            </a:pPr>
            <a:r>
              <a:rPr lang="zh-CN" altLang="en-US" sz="1800" b="1" dirty="0">
                <a:latin typeface="宋体" pitchFamily="2" charset="-122"/>
              </a:rPr>
              <a:t>    </a:t>
            </a:r>
            <a:r>
              <a:rPr lang="zh-CN" sz="1800" b="1" dirty="0">
                <a:latin typeface="宋体" pitchFamily="2" charset="-122"/>
              </a:rPr>
              <a:t>(1)预测顾客对汽车价值的认知 </a:t>
            </a:r>
          </a:p>
          <a:p>
            <a:pPr>
              <a:lnSpc>
                <a:spcPct val="80000"/>
              </a:lnSpc>
            </a:pPr>
            <a:r>
              <a:rPr lang="zh-CN" sz="1800" b="1" dirty="0">
                <a:latin typeface="宋体" pitchFamily="2" charset="-122"/>
              </a:rPr>
              <a:t>    (2)根据预测的认知价值，确定汽车的初始价格。</a:t>
            </a:r>
          </a:p>
          <a:p>
            <a:pPr>
              <a:lnSpc>
                <a:spcPct val="80000"/>
              </a:lnSpc>
            </a:pPr>
            <a:r>
              <a:rPr lang="zh-CN" sz="1800" b="1" dirty="0">
                <a:latin typeface="宋体" pitchFamily="2" charset="-122"/>
              </a:rPr>
              <a:t>    (3)预测该车型的销售量。在估计的初始价格的条件下，预测可能实现的销售量</a:t>
            </a:r>
            <a:r>
              <a:rPr lang="zh-CN" sz="1800" b="1" dirty="0" smtClean="0">
                <a:latin typeface="宋体" pitchFamily="2" charset="-122"/>
              </a:rPr>
              <a:t>。</a:t>
            </a:r>
            <a:endParaRPr lang="en-US" altLang="zh-CN" sz="1800" b="1" dirty="0" smtClean="0">
              <a:latin typeface="宋体" pitchFamily="2" charset="-122"/>
            </a:endParaRPr>
          </a:p>
          <a:p>
            <a:pPr>
              <a:lnSpc>
                <a:spcPct val="80000"/>
              </a:lnSpc>
            </a:pPr>
            <a:r>
              <a:rPr lang="en-US" altLang="zh-CN" sz="1800" dirty="0" smtClean="0">
                <a:latin typeface="宋体" pitchFamily="2" charset="-122"/>
              </a:rPr>
              <a:t>    </a:t>
            </a:r>
            <a:r>
              <a:rPr lang="en-US" altLang="zh-CN" sz="1800" b="1" dirty="0">
                <a:latin typeface="宋体" pitchFamily="2" charset="-122"/>
              </a:rPr>
              <a:t>(4)</a:t>
            </a:r>
            <a:r>
              <a:rPr lang="zh-CN" altLang="en-US" sz="1800" b="1" dirty="0">
                <a:latin typeface="宋体" pitchFamily="2" charset="-122"/>
              </a:rPr>
              <a:t>预测目标成本。计算公式如下：</a:t>
            </a:r>
          </a:p>
          <a:p>
            <a:pPr>
              <a:lnSpc>
                <a:spcPct val="80000"/>
              </a:lnSpc>
            </a:pPr>
            <a:r>
              <a:rPr lang="zh-CN" altLang="en-US" sz="1800" b="1" dirty="0">
                <a:latin typeface="宋体" pitchFamily="2" charset="-122"/>
              </a:rPr>
              <a:t>        目标成本总额 </a:t>
            </a:r>
            <a:r>
              <a:rPr lang="en-US" altLang="zh-CN" sz="1800" b="1" dirty="0">
                <a:latin typeface="宋体" pitchFamily="2" charset="-122"/>
              </a:rPr>
              <a:t>= </a:t>
            </a:r>
            <a:r>
              <a:rPr lang="zh-CN" altLang="en-US" sz="1800" b="1" dirty="0">
                <a:latin typeface="宋体" pitchFamily="2" charset="-122"/>
              </a:rPr>
              <a:t>销售收入总额 </a:t>
            </a:r>
            <a:r>
              <a:rPr lang="en-US" altLang="zh-CN" sz="1800" b="1" dirty="0">
                <a:latin typeface="宋体" pitchFamily="2" charset="-122"/>
              </a:rPr>
              <a:t>— </a:t>
            </a:r>
            <a:r>
              <a:rPr lang="zh-CN" altLang="en-US" sz="1800" b="1" dirty="0">
                <a:latin typeface="宋体" pitchFamily="2" charset="-122"/>
              </a:rPr>
              <a:t>目标利润总额 </a:t>
            </a:r>
            <a:r>
              <a:rPr lang="en-US" altLang="zh-CN" sz="1800" b="1" dirty="0">
                <a:latin typeface="宋体" pitchFamily="2" charset="-122"/>
              </a:rPr>
              <a:t>— </a:t>
            </a:r>
            <a:r>
              <a:rPr lang="zh-CN" altLang="en-US" sz="1800" b="1" dirty="0">
                <a:latin typeface="宋体" pitchFamily="2" charset="-122"/>
              </a:rPr>
              <a:t>税金总额</a:t>
            </a:r>
          </a:p>
          <a:p>
            <a:pPr>
              <a:lnSpc>
                <a:spcPct val="80000"/>
              </a:lnSpc>
            </a:pPr>
            <a:r>
              <a:rPr lang="zh-CN" altLang="en-US" sz="1800" b="1" dirty="0">
                <a:latin typeface="宋体" pitchFamily="2" charset="-122"/>
              </a:rPr>
              <a:t>    或  单车目标成本 </a:t>
            </a:r>
            <a:r>
              <a:rPr lang="en-US" altLang="zh-CN" sz="1800" b="1" dirty="0">
                <a:latin typeface="宋体" pitchFamily="2" charset="-122"/>
              </a:rPr>
              <a:t>= </a:t>
            </a:r>
            <a:r>
              <a:rPr lang="zh-CN" altLang="en-US" sz="1800" b="1" dirty="0">
                <a:latin typeface="宋体" pitchFamily="2" charset="-122"/>
              </a:rPr>
              <a:t>汽车价格 </a:t>
            </a:r>
            <a:r>
              <a:rPr lang="en-US" altLang="zh-CN" sz="1800" b="1" dirty="0">
                <a:latin typeface="宋体" pitchFamily="2" charset="-122"/>
              </a:rPr>
              <a:t>— </a:t>
            </a:r>
            <a:r>
              <a:rPr lang="zh-CN" altLang="en-US" sz="1800" b="1" dirty="0">
                <a:latin typeface="宋体" pitchFamily="2" charset="-122"/>
              </a:rPr>
              <a:t>单车目标利润 </a:t>
            </a:r>
            <a:r>
              <a:rPr lang="en-US" altLang="zh-CN" sz="1800" b="1" dirty="0">
                <a:latin typeface="宋体" pitchFamily="2" charset="-122"/>
              </a:rPr>
              <a:t>— </a:t>
            </a:r>
            <a:r>
              <a:rPr lang="zh-CN" altLang="en-US" sz="1800" b="1" dirty="0">
                <a:latin typeface="宋体" pitchFamily="2" charset="-122"/>
              </a:rPr>
              <a:t>单车税金</a:t>
            </a:r>
          </a:p>
          <a:p>
            <a:pPr>
              <a:lnSpc>
                <a:spcPct val="80000"/>
              </a:lnSpc>
            </a:pPr>
            <a:r>
              <a:rPr lang="zh-CN" altLang="en-US" sz="1800" b="1" dirty="0">
                <a:latin typeface="宋体" pitchFamily="2" charset="-122"/>
              </a:rPr>
              <a:t>    </a:t>
            </a:r>
            <a:r>
              <a:rPr lang="en-US" altLang="zh-CN" sz="1800" b="1" dirty="0">
                <a:latin typeface="宋体" pitchFamily="2" charset="-122"/>
              </a:rPr>
              <a:t>(5)</a:t>
            </a:r>
            <a:r>
              <a:rPr lang="zh-CN" altLang="en-US" sz="1800" b="1" dirty="0">
                <a:latin typeface="宋体" pitchFamily="2" charset="-122"/>
              </a:rPr>
              <a:t>市场价格决策。 </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）当实际成本≦目标成本时，说明在初始价格的条件下，目标利润可以保证，初始价格就可定为汽车的实际价格。</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）当实际成本＞目标成本时，说明在初始价格的条件下，目标利润得不到保证。需要进一步作出调整、选择，要么降低目标利润，要么降低实际成本，使初始价格仍可付诸实施。否则，只能放弃原有方案。</a:t>
            </a:r>
          </a:p>
          <a:p>
            <a:pPr>
              <a:lnSpc>
                <a:spcPct val="80000"/>
              </a:lnSpc>
            </a:pPr>
            <a:endParaRPr lang="zh-CN" sz="1800" b="1" dirty="0">
              <a:latin typeface="宋体"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0115"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cstate="print">
            <a:clrChange>
              <a:clrFrom>
                <a:srgbClr val="FFFFFF"/>
              </a:clrFrom>
              <a:clrTo>
                <a:srgbClr val="FFFFFF">
                  <a:alpha val="0"/>
                </a:srgbClr>
              </a:clrTo>
            </a:clrChange>
          </a:blip>
          <a:srcRect r="10710"/>
          <a:stretch>
            <a:fillRect/>
          </a:stretch>
        </p:blipFill>
        <p:spPr bwMode="auto">
          <a:xfrm>
            <a:off x="1043608" y="1988840"/>
            <a:ext cx="5400600" cy="2292350"/>
          </a:xfrm>
          <a:prstGeom prst="rect">
            <a:avLst/>
          </a:prstGeom>
          <a:noFill/>
          <a:ln w="9525">
            <a:noFill/>
            <a:miter lim="800000"/>
            <a:headEnd/>
            <a:tailEnd/>
          </a:ln>
          <a:effectLst/>
        </p:spPr>
      </p:pic>
      <p:sp>
        <p:nvSpPr>
          <p:cNvPr id="91139" name="Text Box 3"/>
          <p:cNvSpPr txBox="1">
            <a:spLocks noChangeArrowheads="1"/>
          </p:cNvSpPr>
          <p:nvPr/>
        </p:nvSpPr>
        <p:spPr bwMode="auto">
          <a:xfrm>
            <a:off x="827584" y="4437112"/>
            <a:ext cx="6911975" cy="1793875"/>
          </a:xfrm>
          <a:prstGeom prst="rect">
            <a:avLst/>
          </a:prstGeom>
          <a:noFill/>
          <a:ln w="9525">
            <a:noFill/>
            <a:miter lim="800000"/>
            <a:headEnd/>
            <a:tailEnd/>
          </a:ln>
        </p:spPr>
        <p:txBody>
          <a:bodyPr>
            <a:spAutoFit/>
          </a:bodyPr>
          <a:lstStyle/>
          <a:p>
            <a:pPr indent="133350"/>
            <a:r>
              <a:rPr lang="zh-CN" sz="1600" b="1" dirty="0">
                <a:latin typeface="宋体" pitchFamily="2" charset="-122"/>
                <a:sym typeface="宋体" pitchFamily="2" charset="-122"/>
              </a:rPr>
              <a:t>式中：Q或Q</a:t>
            </a:r>
            <a:r>
              <a:rPr lang="zh-CN" sz="1600" b="1" baseline="-25000" dirty="0">
                <a:latin typeface="宋体" pitchFamily="2" charset="-122"/>
                <a:sym typeface="宋体" pitchFamily="2" charset="-122"/>
              </a:rPr>
              <a:t>0</a:t>
            </a:r>
            <a:r>
              <a:rPr lang="zh-CN" sz="1600" b="1" dirty="0">
                <a:latin typeface="宋体" pitchFamily="2" charset="-122"/>
                <a:sym typeface="宋体" pitchFamily="2" charset="-122"/>
              </a:rPr>
              <a:t>————原需求量；</a:t>
            </a:r>
          </a:p>
          <a:p>
            <a:pPr indent="133350"/>
            <a:r>
              <a:rPr lang="zh-CN" sz="1600" b="1" dirty="0">
                <a:latin typeface="宋体" pitchFamily="2" charset="-122"/>
                <a:sym typeface="宋体" pitchFamily="2" charset="-122"/>
              </a:rPr>
              <a:t>       P或P</a:t>
            </a:r>
            <a:r>
              <a:rPr lang="zh-CN" sz="1600" b="1" baseline="-25000" dirty="0">
                <a:latin typeface="宋体" pitchFamily="2" charset="-122"/>
                <a:sym typeface="宋体" pitchFamily="2" charset="-122"/>
              </a:rPr>
              <a:t>0</a:t>
            </a:r>
            <a:r>
              <a:rPr lang="zh-CN" sz="1600" b="1" dirty="0">
                <a:latin typeface="宋体" pitchFamily="2" charset="-122"/>
                <a:sym typeface="宋体" pitchFamily="2" charset="-122"/>
              </a:rPr>
              <a:t>————原价格；</a:t>
            </a:r>
          </a:p>
          <a:p>
            <a:pPr indent="133350"/>
            <a:r>
              <a:rPr lang="zh-CN" sz="1600" b="1" dirty="0">
                <a:latin typeface="宋体" pitchFamily="2" charset="-122"/>
                <a:sym typeface="宋体" pitchFamily="2" charset="-122"/>
              </a:rPr>
              <a:t>       Q</a:t>
            </a:r>
            <a:r>
              <a:rPr lang="zh-CN" sz="1600" b="1" baseline="-25000" dirty="0">
                <a:latin typeface="宋体" pitchFamily="2" charset="-122"/>
                <a:sym typeface="宋体" pitchFamily="2" charset="-122"/>
              </a:rPr>
              <a:t>1</a:t>
            </a:r>
            <a:r>
              <a:rPr lang="zh-CN" sz="1600" b="1" dirty="0">
                <a:latin typeface="宋体" pitchFamily="2" charset="-122"/>
                <a:sym typeface="宋体" pitchFamily="2" charset="-122"/>
              </a:rPr>
              <a:t>————变动后的需求量；</a:t>
            </a:r>
          </a:p>
          <a:p>
            <a:pPr indent="133350"/>
            <a:r>
              <a:rPr lang="zh-CN" sz="1600" b="1" dirty="0">
                <a:latin typeface="宋体" pitchFamily="2" charset="-122"/>
                <a:sym typeface="宋体" pitchFamily="2" charset="-122"/>
              </a:rPr>
              <a:t>       P</a:t>
            </a:r>
            <a:r>
              <a:rPr lang="zh-CN" sz="1600" b="1" baseline="-25000" dirty="0">
                <a:latin typeface="宋体" pitchFamily="2" charset="-122"/>
                <a:sym typeface="宋体" pitchFamily="2" charset="-122"/>
              </a:rPr>
              <a:t>1</a:t>
            </a:r>
            <a:r>
              <a:rPr lang="zh-CN" sz="1600" b="1" dirty="0">
                <a:latin typeface="宋体" pitchFamily="2" charset="-122"/>
                <a:sym typeface="宋体" pitchFamily="2" charset="-122"/>
              </a:rPr>
              <a:t>————变动后的价格。</a:t>
            </a:r>
          </a:p>
          <a:p>
            <a:pPr indent="133350"/>
            <a:r>
              <a:rPr lang="zh-CN" sz="1600" b="1" dirty="0">
                <a:latin typeface="宋体" pitchFamily="2" charset="-122"/>
                <a:sym typeface="宋体" pitchFamily="2" charset="-122"/>
              </a:rPr>
              <a:t>      按需求弹性定价主要有两种方法：</a:t>
            </a:r>
          </a:p>
          <a:p>
            <a:pPr indent="133350"/>
            <a:r>
              <a:rPr lang="zh-CN" sz="1600" b="1" dirty="0">
                <a:latin typeface="宋体" pitchFamily="2" charset="-122"/>
                <a:sym typeface="宋体" pitchFamily="2" charset="-122"/>
              </a:rPr>
              <a:t>      (1)按需求弹性确定供求平衡价格。</a:t>
            </a:r>
          </a:p>
          <a:p>
            <a:pPr indent="133350"/>
            <a:r>
              <a:rPr lang="zh-CN" sz="1600" b="1" dirty="0">
                <a:latin typeface="宋体" pitchFamily="2" charset="-122"/>
                <a:sym typeface="宋体" pitchFamily="2" charset="-122"/>
              </a:rPr>
              <a:t>      (2)按需求弹性确定销售收入最大化价格。</a:t>
            </a:r>
            <a:endParaRPr lang="zh-CN" sz="1600" dirty="0">
              <a:latin typeface="宋体" pitchFamily="2" charset="-122"/>
            </a:endParaRPr>
          </a:p>
        </p:txBody>
      </p:sp>
      <p:sp>
        <p:nvSpPr>
          <p:cNvPr id="4" name="矩形 3"/>
          <p:cNvSpPr/>
          <p:nvPr/>
        </p:nvSpPr>
        <p:spPr>
          <a:xfrm>
            <a:off x="323528" y="548680"/>
            <a:ext cx="8352928" cy="1421928"/>
          </a:xfrm>
          <a:prstGeom prst="rect">
            <a:avLst/>
          </a:prstGeom>
        </p:spPr>
        <p:txBody>
          <a:bodyPr wrap="square">
            <a:spAutoFit/>
          </a:bodyPr>
          <a:lstStyle/>
          <a:p>
            <a:pPr>
              <a:lnSpc>
                <a:spcPct val="80000"/>
              </a:lnSpc>
            </a:pPr>
            <a:r>
              <a:rPr lang="en-US" altLang="zh-CN" sz="1800" b="1" dirty="0" smtClean="0">
                <a:latin typeface="宋体" pitchFamily="2" charset="-122"/>
              </a:rPr>
              <a:t>2.</a:t>
            </a:r>
            <a:r>
              <a:rPr lang="zh-CN" altLang="en-US" sz="1800" b="1" dirty="0" smtClean="0">
                <a:latin typeface="宋体" pitchFamily="2" charset="-122"/>
              </a:rPr>
              <a:t>汽车需求弹性定价法</a:t>
            </a:r>
          </a:p>
          <a:p>
            <a:pPr>
              <a:lnSpc>
                <a:spcPct val="80000"/>
              </a:lnSpc>
            </a:pPr>
            <a:r>
              <a:rPr lang="zh-CN" altLang="en-US" sz="1800" b="1" dirty="0" smtClean="0">
                <a:latin typeface="宋体" pitchFamily="2" charset="-122"/>
              </a:rPr>
              <a:t>     需求弹性是指某种商品的市场需求量与其价格的相对变动之比，有点弹性和弧弹性之分。</a:t>
            </a:r>
          </a:p>
          <a:p>
            <a:pPr>
              <a:lnSpc>
                <a:spcPct val="80000"/>
              </a:lnSpc>
            </a:pPr>
            <a:r>
              <a:rPr lang="zh-CN" altLang="en-US" sz="1800" b="1" dirty="0" smtClean="0">
                <a:latin typeface="宋体" pitchFamily="2" charset="-122"/>
              </a:rPr>
              <a:t>    点弹性 ：表示需求曲线上某一点上的需求量变动对于价格变动的反应程度。</a:t>
            </a:r>
          </a:p>
          <a:p>
            <a:pPr>
              <a:lnSpc>
                <a:spcPct val="80000"/>
              </a:lnSpc>
            </a:pPr>
            <a:r>
              <a:rPr lang="zh-CN" altLang="en-US" sz="1800" b="1" dirty="0">
                <a:latin typeface="宋体" pitchFamily="2" charset="-122"/>
              </a:rPr>
              <a:t> </a:t>
            </a:r>
            <a:r>
              <a:rPr lang="zh-CN" altLang="en-US" sz="1800" b="1" dirty="0" smtClean="0">
                <a:latin typeface="宋体" pitchFamily="2" charset="-122"/>
              </a:rPr>
              <a:t>   弧弹性 ：表示某商品需求曲线上两点之间的需求量的变动对于价格的变动的反应程度。</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216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差别定价法</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以顾客为基础的差别定价。</a:t>
            </a:r>
          </a:p>
          <a:p>
            <a:pPr>
              <a:lnSpc>
                <a:spcPct val="80000"/>
              </a:lnSpc>
            </a:pPr>
            <a:r>
              <a:rPr lang="zh-CN" altLang="en-US" sz="1800" b="1" dirty="0" smtClean="0">
                <a:latin typeface="宋体" pitchFamily="2" charset="-122"/>
              </a:rPr>
              <a:t>        </a:t>
            </a:r>
            <a:r>
              <a:rPr lang="en-US" altLang="zh-CN" sz="1800" b="1" dirty="0">
                <a:latin typeface="宋体" pitchFamily="2" charset="-122"/>
              </a:rPr>
              <a:t>(2)</a:t>
            </a:r>
            <a:r>
              <a:rPr lang="zh-CN" altLang="en-US" sz="1800" b="1" dirty="0">
                <a:latin typeface="宋体" pitchFamily="2" charset="-122"/>
              </a:rPr>
              <a:t>以汽车的型号为基础的差别定价。</a:t>
            </a:r>
          </a:p>
          <a:p>
            <a:pPr>
              <a:lnSpc>
                <a:spcPct val="80000"/>
              </a:lnSpc>
            </a:pPr>
            <a:r>
              <a:rPr lang="zh-CN" altLang="en-US" sz="1800" b="1" dirty="0">
                <a:latin typeface="宋体" pitchFamily="2" charset="-122"/>
              </a:rPr>
              <a:t>	   </a:t>
            </a:r>
            <a:r>
              <a:rPr lang="en-US" altLang="zh-CN" sz="1800" b="1" dirty="0">
                <a:latin typeface="宋体" pitchFamily="2" charset="-122"/>
              </a:rPr>
              <a:t>(3)</a:t>
            </a:r>
            <a:r>
              <a:rPr lang="zh-CN" altLang="en-US" sz="1800" b="1" dirty="0">
                <a:latin typeface="宋体" pitchFamily="2" charset="-122"/>
              </a:rPr>
              <a:t>以销售时间为基础的差别定价。</a:t>
            </a:r>
          </a:p>
          <a:p>
            <a:pPr>
              <a:lnSpc>
                <a:spcPct val="80000"/>
              </a:lnSpc>
            </a:pPr>
            <a:r>
              <a:rPr lang="zh-CN" altLang="en-US" sz="1800" b="1" dirty="0">
                <a:latin typeface="宋体" pitchFamily="2" charset="-122"/>
              </a:rPr>
              <a:t>	  </a:t>
            </a:r>
          </a:p>
          <a:p>
            <a:pPr>
              <a:lnSpc>
                <a:spcPct val="80000"/>
              </a:lnSpc>
            </a:pPr>
            <a:r>
              <a:rPr lang="zh-CN" altLang="en-US" sz="1800" b="1" dirty="0">
                <a:latin typeface="宋体" pitchFamily="2" charset="-122"/>
              </a:rPr>
              <a:t>	</a:t>
            </a:r>
            <a:r>
              <a:rPr lang="en-US" altLang="zh-CN"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2163" name="Rectangle 3"/>
          <p:cNvSpPr>
            <a:spLocks noGrp="1" noChangeArrowheads="1"/>
          </p:cNvSpPr>
          <p:nvPr>
            <p:ph type="body"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4.4.3</a:t>
            </a:r>
            <a:r>
              <a:rPr lang="zh-CN" altLang="en-US" sz="1800" b="1" dirty="0">
                <a:latin typeface="宋体" pitchFamily="2" charset="-122"/>
              </a:rPr>
              <a:t>竞争导向定价法</a:t>
            </a:r>
          </a:p>
          <a:p>
            <a:pPr>
              <a:lnSpc>
                <a:spcPct val="80000"/>
              </a:lnSpc>
            </a:pPr>
            <a:r>
              <a:rPr lang="zh-CN" altLang="en-US" sz="1800" b="1" dirty="0">
                <a:latin typeface="宋体" pitchFamily="2" charset="-122"/>
              </a:rPr>
              <a:t>	  竞争导向定价法，是企业以市场同行业竞争对手的价格为主要依据，根据应对竞争或避免竞争的需要来制定本企业相同档次的汽车价格的方法。</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流行水准定价法</a:t>
            </a:r>
          </a:p>
          <a:p>
            <a:pPr>
              <a:lnSpc>
                <a:spcPct val="80000"/>
              </a:lnSpc>
            </a:pPr>
            <a:r>
              <a:rPr lang="zh-CN" altLang="en-US" sz="1800" b="1" dirty="0">
                <a:latin typeface="宋体" pitchFamily="2" charset="-122"/>
              </a:rPr>
              <a:t>	又称随行就市定价法。这是根据同行业同档次车型的现行平均价格水平来定价的，是汽车生产企业经常采用的定价方法。 </a:t>
            </a:r>
          </a:p>
          <a:p>
            <a:pPr>
              <a:lnSpc>
                <a:spcPct val="80000"/>
              </a:lnSpc>
            </a:pPr>
            <a:r>
              <a:rPr lang="zh-CN" altLang="en-US" sz="1800" b="1" dirty="0">
                <a:latin typeface="宋体" pitchFamily="2" charset="-122"/>
              </a:rPr>
              <a:t>	  采用这种方法既可以追随市场领先者定价，也可以采用市场的一般价格水平进行定价。这要视企业汽车产品的特征及其汽车产品的市场差异性而定。 </a:t>
            </a:r>
          </a:p>
          <a:p>
            <a:pPr>
              <a:lnSpc>
                <a:spcPct val="80000"/>
              </a:lnSpc>
            </a:pPr>
            <a:r>
              <a:rPr lang="zh-CN" altLang="en-US" sz="1800" b="1" dirty="0">
                <a:latin typeface="宋体" pitchFamily="2" charset="-122"/>
              </a:rPr>
              <a:t>	中小型企业多采取流行水准定价法。 </a:t>
            </a:r>
          </a:p>
          <a:p>
            <a:pPr>
              <a:lnSpc>
                <a:spcPct val="80000"/>
              </a:lnSpc>
            </a:pPr>
            <a:r>
              <a:rPr lang="en-US" altLang="zh-CN" sz="1800" b="1" dirty="0" smtClean="0">
                <a:latin typeface="宋体" pitchFamily="2" charset="-122"/>
              </a:rPr>
              <a:t>2</a:t>
            </a:r>
            <a:r>
              <a:rPr lang="en-US" altLang="zh-CN" sz="1800" b="1" dirty="0">
                <a:latin typeface="宋体" pitchFamily="2" charset="-122"/>
              </a:rPr>
              <a:t>. </a:t>
            </a:r>
            <a:r>
              <a:rPr lang="zh-CN" altLang="en-US" sz="1800" b="1" dirty="0">
                <a:latin typeface="宋体" pitchFamily="2" charset="-122"/>
              </a:rPr>
              <a:t>保本定价法</a:t>
            </a:r>
          </a:p>
          <a:p>
            <a:pPr>
              <a:lnSpc>
                <a:spcPct val="80000"/>
              </a:lnSpc>
            </a:pPr>
            <a:r>
              <a:rPr lang="zh-CN" altLang="en-US" sz="1800" b="1" dirty="0" smtClean="0">
                <a:latin typeface="宋体" pitchFamily="2" charset="-122"/>
              </a:rPr>
              <a:t>    企业</a:t>
            </a:r>
            <a:r>
              <a:rPr lang="zh-CN" altLang="en-US" sz="1800" b="1" dirty="0">
                <a:latin typeface="宋体" pitchFamily="2" charset="-122"/>
              </a:rPr>
              <a:t>在市场不景气和特殊竞争阶段，或者在新车型试销阶段所采用的一种保本定价的方法。它是在保本产（销）量的基础上制定的价格，即保本价格。其计算公式是：</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3187" name="Rectangle 3"/>
          <p:cNvSpPr>
            <a:spLocks noGrp="1" noChangeArrowheads="1"/>
          </p:cNvSpPr>
          <p:nvPr>
            <p:ph type="body" idx="1"/>
          </p:nvPr>
        </p:nvSpPr>
        <p:spPr bwMode="auto">
          <a:xfrm>
            <a:off x="539552"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zh-CN" altLang="en-US" sz="1600" dirty="0">
                <a:latin typeface="宋体" pitchFamily="2" charset="-122"/>
              </a:rPr>
              <a:t>	</a:t>
            </a:r>
            <a:r>
              <a:rPr lang="zh-CN" altLang="en-US" sz="1800" b="1" dirty="0">
                <a:latin typeface="宋体" pitchFamily="2" charset="-122"/>
              </a:rPr>
              <a:t>保本成本</a:t>
            </a:r>
            <a:r>
              <a:rPr lang="en-US" altLang="zh-CN" sz="1800" b="1" dirty="0">
                <a:latin typeface="宋体" pitchFamily="2" charset="-122"/>
              </a:rPr>
              <a:t>=</a:t>
            </a:r>
            <a:r>
              <a:rPr lang="zh-CN" altLang="en-US" sz="1800" b="1" dirty="0">
                <a:latin typeface="宋体" pitchFamily="2" charset="-122"/>
              </a:rPr>
              <a:t>企业固定成本／保本产（销）量 </a:t>
            </a:r>
            <a:r>
              <a:rPr lang="en-US" altLang="zh-CN" sz="1800" b="1" dirty="0">
                <a:latin typeface="宋体" pitchFamily="2" charset="-122"/>
              </a:rPr>
              <a:t>+ </a:t>
            </a:r>
            <a:r>
              <a:rPr lang="zh-CN" altLang="en-US" sz="1800" b="1" dirty="0">
                <a:latin typeface="宋体" pitchFamily="2" charset="-122"/>
              </a:rPr>
              <a:t>单位变动成本</a:t>
            </a:r>
          </a:p>
          <a:p>
            <a:pPr>
              <a:lnSpc>
                <a:spcPct val="80000"/>
              </a:lnSpc>
            </a:pPr>
            <a:r>
              <a:rPr lang="zh-CN" altLang="en-US" sz="1800" b="1" dirty="0">
                <a:latin typeface="宋体" pitchFamily="2" charset="-122"/>
              </a:rPr>
              <a:t>	这种方法只说明了在某一产（销）量时企业采取什么价格是保证不亏本的最低限度，但是并没有考虑在这种价格水平上其产品能否能销售得出去。</a:t>
            </a:r>
          </a:p>
          <a:p>
            <a:pPr>
              <a:lnSpc>
                <a:spcPct val="80000"/>
              </a:lnSpc>
            </a:pPr>
            <a:r>
              <a:rPr lang="en-US" altLang="zh-CN" sz="1800" b="1" dirty="0" smtClean="0">
                <a:latin typeface="宋体" pitchFamily="2" charset="-122"/>
              </a:rPr>
              <a:t>3</a:t>
            </a:r>
            <a:r>
              <a:rPr lang="en-US" altLang="zh-CN" sz="1800" b="1" dirty="0">
                <a:latin typeface="宋体" pitchFamily="2" charset="-122"/>
              </a:rPr>
              <a:t>. </a:t>
            </a:r>
            <a:r>
              <a:rPr lang="zh-CN" altLang="en-US" sz="1800" b="1" dirty="0">
                <a:latin typeface="宋体" pitchFamily="2" charset="-122"/>
              </a:rPr>
              <a:t>相关车型比价法</a:t>
            </a:r>
          </a:p>
          <a:p>
            <a:pPr>
              <a:lnSpc>
                <a:spcPct val="80000"/>
              </a:lnSpc>
            </a:pPr>
            <a:r>
              <a:rPr lang="zh-CN" altLang="en-US" sz="1800" b="1" dirty="0">
                <a:latin typeface="宋体" pitchFamily="2" charset="-122"/>
              </a:rPr>
              <a:t>	即以同类车型中消费者认可的某品牌汽车的价格作为参考依据，结合本企业汽车产品与消费者认可汽车的成本差率或质量差率来制定汽车价格。</a:t>
            </a:r>
          </a:p>
          <a:p>
            <a:pPr>
              <a:lnSpc>
                <a:spcPct val="80000"/>
              </a:lnSpc>
            </a:pPr>
            <a:r>
              <a:rPr lang="zh-CN" altLang="en-US" sz="1800" b="1" dirty="0">
                <a:latin typeface="宋体" pitchFamily="2" charset="-122"/>
              </a:rPr>
              <a:t>	  </a:t>
            </a:r>
            <a:r>
              <a:rPr lang="en-US" altLang="zh-CN" sz="1800" b="1" dirty="0">
                <a:latin typeface="宋体" pitchFamily="2" charset="-122"/>
              </a:rPr>
              <a:t>(1)</a:t>
            </a:r>
            <a:r>
              <a:rPr lang="zh-CN" altLang="en-US" sz="1800" b="1" dirty="0">
                <a:latin typeface="宋体" pitchFamily="2" charset="-122"/>
              </a:rPr>
              <a:t>与认可汽车相比，成本变化与质量变化方向程度大致差不多时，可以实行“按质论价”：</a:t>
            </a:r>
          </a:p>
          <a:p>
            <a:pPr>
              <a:lnSpc>
                <a:spcPct val="80000"/>
              </a:lnSpc>
            </a:pPr>
            <a:r>
              <a:rPr lang="zh-CN" altLang="en-US" sz="1800" b="1" dirty="0">
                <a:latin typeface="宋体" pitchFamily="2" charset="-122"/>
              </a:rPr>
              <a:t>	   汽车价格</a:t>
            </a:r>
            <a:r>
              <a:rPr lang="en-US" altLang="zh-CN" sz="1800" b="1" dirty="0">
                <a:latin typeface="宋体" pitchFamily="2" charset="-122"/>
              </a:rPr>
              <a:t>=</a:t>
            </a:r>
            <a:r>
              <a:rPr lang="zh-CN" altLang="en-US" sz="1800" b="1" dirty="0">
                <a:latin typeface="宋体" pitchFamily="2" charset="-122"/>
              </a:rPr>
              <a:t>认可汽车价格</a:t>
            </a:r>
            <a:r>
              <a:rPr lang="en-US" altLang="zh-CN" sz="1800" b="1" dirty="0">
                <a:latin typeface="宋体" pitchFamily="2" charset="-122"/>
              </a:rPr>
              <a:t>X</a:t>
            </a:r>
            <a:r>
              <a:rPr lang="zh-CN" altLang="en-US" sz="1800" b="1" dirty="0">
                <a:latin typeface="宋体" pitchFamily="2" charset="-122"/>
              </a:rPr>
              <a:t>（</a:t>
            </a:r>
            <a:r>
              <a:rPr lang="en-US" altLang="zh-CN" sz="1800" b="1" dirty="0">
                <a:latin typeface="宋体" pitchFamily="2" charset="-122"/>
              </a:rPr>
              <a:t>1+</a:t>
            </a:r>
            <a:r>
              <a:rPr lang="zh-CN" altLang="en-US" sz="1800" b="1" dirty="0">
                <a:latin typeface="宋体" pitchFamily="2" charset="-122"/>
              </a:rPr>
              <a:t>成本差率）</a:t>
            </a:r>
          </a:p>
          <a:p>
            <a:pPr>
              <a:lnSpc>
                <a:spcPct val="80000"/>
              </a:lnSpc>
            </a:pPr>
            <a:r>
              <a:rPr lang="zh-CN" altLang="en-US" sz="1800" b="1" dirty="0">
                <a:latin typeface="宋体" pitchFamily="2" charset="-122"/>
              </a:rPr>
              <a:t>	</a:t>
            </a:r>
            <a:r>
              <a:rPr lang="en-US" altLang="zh-CN" sz="1800" b="1" dirty="0">
                <a:latin typeface="宋体" pitchFamily="2" charset="-122"/>
              </a:rPr>
              <a:t>(2)</a:t>
            </a:r>
            <a:r>
              <a:rPr lang="zh-CN" altLang="en-US" sz="1800" b="1" dirty="0">
                <a:latin typeface="宋体" pitchFamily="2" charset="-122"/>
              </a:rPr>
              <a:t>与认可汽车相比，若成本增加不多，质量却有较大提高时，可以实行“按质论价、优质优价”的原则，结合市场供求变化，采取定价区间为：</a:t>
            </a:r>
          </a:p>
          <a:p>
            <a:pPr>
              <a:lnSpc>
                <a:spcPct val="80000"/>
              </a:lnSpc>
            </a:pPr>
            <a:r>
              <a:rPr lang="zh-CN" altLang="en-US" sz="1800" b="1" dirty="0">
                <a:latin typeface="宋体" pitchFamily="2" charset="-122"/>
              </a:rPr>
              <a:t>	    认可汽车价格</a:t>
            </a:r>
            <a:r>
              <a:rPr lang="en-US" altLang="zh-CN" sz="1800" b="1" dirty="0">
                <a:latin typeface="宋体" pitchFamily="2" charset="-122"/>
              </a:rPr>
              <a:t>X</a:t>
            </a:r>
            <a:r>
              <a:rPr lang="zh-CN" altLang="en-US" sz="1800" b="1" dirty="0">
                <a:latin typeface="宋体" pitchFamily="2" charset="-122"/>
              </a:rPr>
              <a:t>（</a:t>
            </a:r>
            <a:r>
              <a:rPr lang="en-US" altLang="zh-CN" sz="1800" b="1" dirty="0">
                <a:latin typeface="宋体" pitchFamily="2" charset="-122"/>
              </a:rPr>
              <a:t>1+</a:t>
            </a:r>
            <a:r>
              <a:rPr lang="zh-CN" altLang="en-US" sz="1800" b="1" dirty="0">
                <a:latin typeface="宋体" pitchFamily="2" charset="-122"/>
              </a:rPr>
              <a:t>成本差率）</a:t>
            </a:r>
            <a:r>
              <a:rPr lang="en-US" altLang="zh-CN" sz="1800" b="1" dirty="0">
                <a:latin typeface="宋体" pitchFamily="2" charset="-122"/>
              </a:rPr>
              <a:t>&lt; </a:t>
            </a:r>
            <a:r>
              <a:rPr lang="zh-CN" altLang="en-US" sz="1800" b="1" dirty="0">
                <a:latin typeface="宋体" pitchFamily="2" charset="-122"/>
              </a:rPr>
              <a:t>汽车价格</a:t>
            </a:r>
            <a:r>
              <a:rPr lang="en-US" altLang="zh-CN" sz="1800" b="1" dirty="0">
                <a:latin typeface="宋体" pitchFamily="2" charset="-122"/>
              </a:rPr>
              <a:t>&lt;  </a:t>
            </a:r>
            <a:r>
              <a:rPr lang="zh-CN" altLang="en-US" sz="1800" b="1" dirty="0">
                <a:latin typeface="宋体" pitchFamily="2" charset="-122"/>
              </a:rPr>
              <a:t>认可汽车价格</a:t>
            </a:r>
            <a:r>
              <a:rPr lang="en-US" altLang="zh-CN" sz="1800" b="1" dirty="0">
                <a:latin typeface="宋体" pitchFamily="2" charset="-122"/>
              </a:rPr>
              <a:t>X</a:t>
            </a:r>
            <a:r>
              <a:rPr lang="zh-CN" altLang="en-US" sz="1800" b="1" dirty="0">
                <a:latin typeface="宋体" pitchFamily="2" charset="-122"/>
              </a:rPr>
              <a:t>（</a:t>
            </a:r>
            <a:r>
              <a:rPr lang="en-US" altLang="zh-CN" sz="1800" b="1" dirty="0">
                <a:latin typeface="宋体" pitchFamily="2" charset="-122"/>
              </a:rPr>
              <a:t>1+</a:t>
            </a:r>
            <a:r>
              <a:rPr lang="zh-CN" altLang="en-US" sz="1800" b="1" dirty="0">
                <a:latin typeface="宋体" pitchFamily="2" charset="-122"/>
              </a:rPr>
              <a:t>质量差率）</a:t>
            </a:r>
          </a:p>
          <a:p>
            <a:pPr>
              <a:lnSpc>
                <a:spcPct val="80000"/>
              </a:lnSpc>
            </a:pPr>
            <a:r>
              <a:rPr lang="zh-CN" altLang="en-US" sz="1800" b="1" dirty="0">
                <a:latin typeface="宋体" pitchFamily="2" charset="-122"/>
              </a:rPr>
              <a:t>	</a:t>
            </a:r>
            <a:r>
              <a:rPr lang="en-US" altLang="zh-CN" sz="1800" b="1" dirty="0">
                <a:latin typeface="宋体" pitchFamily="2" charset="-122"/>
              </a:rPr>
              <a:t>(3) </a:t>
            </a:r>
            <a:r>
              <a:rPr lang="zh-CN" altLang="en-US" sz="1800" b="1" dirty="0">
                <a:latin typeface="宋体" pitchFamily="2" charset="-122"/>
              </a:rPr>
              <a:t>与认可汽车相比，若成本降低不多，质量却有较大幅度下滑时，应严格执行“按质论价”的原则，采取低质低价：</a:t>
            </a:r>
          </a:p>
          <a:p>
            <a:pPr>
              <a:lnSpc>
                <a:spcPct val="80000"/>
              </a:lnSpc>
            </a:pPr>
            <a:r>
              <a:rPr lang="zh-CN" altLang="en-US" sz="1800" b="1" dirty="0">
                <a:latin typeface="宋体" pitchFamily="2" charset="-122"/>
              </a:rPr>
              <a:t>	   汽车价格</a:t>
            </a:r>
            <a:r>
              <a:rPr lang="en-US" altLang="zh-CN" sz="1800" b="1" dirty="0">
                <a:latin typeface="宋体" pitchFamily="2" charset="-122"/>
              </a:rPr>
              <a:t>=</a:t>
            </a:r>
            <a:r>
              <a:rPr lang="zh-CN" altLang="en-US" sz="1800" b="1" dirty="0">
                <a:latin typeface="宋体" pitchFamily="2" charset="-122"/>
              </a:rPr>
              <a:t>认可汽车价格</a:t>
            </a:r>
            <a:r>
              <a:rPr lang="en-US" altLang="zh-CN" sz="1800" b="1" dirty="0">
                <a:latin typeface="宋体" pitchFamily="2" charset="-122"/>
              </a:rPr>
              <a:t>X</a:t>
            </a:r>
            <a:r>
              <a:rPr lang="zh-CN" altLang="en-US" sz="1800" b="1" dirty="0">
                <a:latin typeface="宋体" pitchFamily="2" charset="-122"/>
              </a:rPr>
              <a:t>（</a:t>
            </a:r>
            <a:r>
              <a:rPr lang="en-US" altLang="zh-CN" sz="1800" b="1" dirty="0">
                <a:latin typeface="宋体" pitchFamily="2" charset="-122"/>
              </a:rPr>
              <a:t>1-</a:t>
            </a:r>
            <a:r>
              <a:rPr lang="zh-CN" altLang="en-US" sz="1800" b="1" dirty="0">
                <a:latin typeface="宋体" pitchFamily="2" charset="-122"/>
              </a:rPr>
              <a:t>成本差率）</a:t>
            </a:r>
          </a:p>
          <a:p>
            <a:pPr>
              <a:lnSpc>
                <a:spcPct val="80000"/>
              </a:lnSpc>
            </a:pP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94211" name="Rectangle 3"/>
          <p:cNvSpPr>
            <a:spLocks noGrp="1" noChangeArrowheads="1"/>
          </p:cNvSpPr>
          <p:nvPr>
            <p:ph type="body" idx="1"/>
          </p:nvPr>
        </p:nvSpPr>
        <p:spPr bwMode="auto">
          <a:xfrm>
            <a:off x="467544" y="1268760"/>
            <a:ext cx="8229600" cy="4525963"/>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a:t>
            </a:r>
            <a:r>
              <a:rPr lang="en-US" altLang="zh-CN" sz="1800" b="1" dirty="0">
                <a:latin typeface="宋体" pitchFamily="2" charset="-122"/>
              </a:rPr>
              <a:t>. </a:t>
            </a:r>
            <a:r>
              <a:rPr lang="zh-CN" altLang="en-US" sz="1800" b="1" dirty="0">
                <a:latin typeface="宋体" pitchFamily="2" charset="-122"/>
              </a:rPr>
              <a:t>密封投标定价法</a:t>
            </a:r>
          </a:p>
          <a:p>
            <a:pPr>
              <a:lnSpc>
                <a:spcPct val="80000"/>
              </a:lnSpc>
            </a:pPr>
            <a:r>
              <a:rPr lang="zh-CN" altLang="en-US" sz="1800" b="1" dirty="0">
                <a:latin typeface="宋体" pitchFamily="2" charset="-122"/>
              </a:rPr>
              <a:t>	在汽车易主交易中，采用招标、投标的方式，由一个卖主（或买主）对两个以上并相互竞争的潜在买主（或卖主）出价（或要价）、择优成交的定价方法，称为竞争投标定价法。其显著特点是招标方只有一个，处于相对垄断的地位；而投标方有多个，处于相互竞争的地位。能否成交的关键在于投标者的出价能否战胜所有竞争对手而中标，中标者与卖方（买方）签约成交。</a:t>
            </a:r>
          </a:p>
          <a:p>
            <a:pPr>
              <a:lnSpc>
                <a:spcPct val="80000"/>
              </a:lnSpc>
            </a:pPr>
            <a:r>
              <a:rPr lang="zh-CN" altLang="en-US" sz="1800" b="1" dirty="0">
                <a:latin typeface="宋体" pitchFamily="2" charset="-122"/>
              </a:rPr>
              <a:t>	此定价法主要在政府采购办公用车、处理走私没收汽车以及企业处理库存汽车时采用。</a:t>
            </a:r>
          </a:p>
          <a:p>
            <a:pPr>
              <a:lnSpc>
                <a:spcPct val="80000"/>
              </a:lnSpc>
            </a:pPr>
            <a:r>
              <a:rPr lang="en-US" altLang="zh-CN" sz="1800" b="1" dirty="0" smtClean="0">
                <a:latin typeface="宋体" pitchFamily="2" charset="-122"/>
              </a:rPr>
              <a:t>5</a:t>
            </a:r>
            <a:r>
              <a:rPr lang="en-US" altLang="zh-CN" sz="1800" b="1" dirty="0">
                <a:latin typeface="宋体" pitchFamily="2" charset="-122"/>
              </a:rPr>
              <a:t>.</a:t>
            </a:r>
            <a:r>
              <a:rPr lang="zh-CN" altLang="en-US" sz="1800" b="1" dirty="0">
                <a:latin typeface="宋体" pitchFamily="2" charset="-122"/>
              </a:rPr>
              <a:t>拍卖定价法</a:t>
            </a:r>
          </a:p>
          <a:p>
            <a:pPr>
              <a:lnSpc>
                <a:spcPct val="80000"/>
              </a:lnSpc>
            </a:pPr>
            <a:r>
              <a:rPr lang="zh-CN" altLang="en-US" sz="1800" b="1" dirty="0">
                <a:latin typeface="宋体" pitchFamily="2" charset="-122"/>
              </a:rPr>
              <a:t>	指卖方委托拍卖行，以公开叫卖的方式引导买方报价，利用买方竞争求购心理，从中选择高价格成交的一种定价方法。上海市对车牌的竞拍就属于这种形式。</a:t>
            </a:r>
          </a:p>
          <a:p>
            <a:pPr>
              <a:lnSpc>
                <a:spcPct val="80000"/>
              </a:lnSpc>
            </a:pPr>
            <a:r>
              <a:rPr lang="en-US" altLang="zh-CN" sz="1800" b="1" dirty="0" smtClean="0">
                <a:latin typeface="宋体" pitchFamily="2" charset="-122"/>
              </a:rPr>
              <a:t>6</a:t>
            </a:r>
            <a:r>
              <a:rPr lang="en-US" altLang="zh-CN" sz="1800" b="1" dirty="0">
                <a:latin typeface="宋体" pitchFamily="2" charset="-122"/>
              </a:rPr>
              <a:t>.</a:t>
            </a:r>
            <a:r>
              <a:rPr lang="zh-CN" altLang="en-US" sz="1800" b="1" dirty="0">
                <a:latin typeface="宋体" pitchFamily="2" charset="-122"/>
              </a:rPr>
              <a:t>倾销定价法</a:t>
            </a:r>
          </a:p>
          <a:p>
            <a:pPr>
              <a:lnSpc>
                <a:spcPct val="80000"/>
              </a:lnSpc>
            </a:pPr>
            <a:r>
              <a:rPr lang="zh-CN" altLang="en-US" sz="1800" b="1" dirty="0">
                <a:latin typeface="宋体" pitchFamily="2" charset="-122"/>
              </a:rPr>
              <a:t>	指一国汽车企业为了进入或占领某国汽车市场而排斥其他竞争对手，以低于国内市场价格，甚至低于生产成本的价格向国外市场抛售汽车产品而制定的价格。</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bwMode="auto">
          <a:noFill/>
          <a:ln>
            <a:miter lim="800000"/>
            <a:headEnd/>
            <a:tailEnd/>
          </a:ln>
        </p:spPr>
        <p:txBody>
          <a:bodyPr vert="horz" wrap="square" lIns="91440" tIns="45720" rIns="91440" bIns="45720" numCol="1" anchor="ctr" anchorCtr="0" compatLnSpc="1">
            <a:prstTxWarp prst="textNoShape">
              <a:avLst/>
            </a:prstTxWarp>
          </a:bodyPr>
          <a:lstStyle/>
          <a:p>
            <a:r>
              <a:rPr lang="en-US" altLang="zh-CN" sz="2400" b="1" dirty="0">
                <a:latin typeface="宋体" pitchFamily="2" charset="-122"/>
              </a:rPr>
              <a:t>4.5</a:t>
            </a:r>
            <a:r>
              <a:rPr lang="zh-CN" altLang="en-US" sz="2400" b="1" dirty="0">
                <a:latin typeface="宋体" pitchFamily="2" charset="-122"/>
              </a:rPr>
              <a:t>新车的定价策略</a:t>
            </a:r>
          </a:p>
        </p:txBody>
      </p:sp>
      <p:sp>
        <p:nvSpPr>
          <p:cNvPr id="95235" name="Rectangle 3"/>
          <p:cNvSpPr>
            <a:spLocks noGrp="1" noChangeArrowheads="1"/>
          </p:cNvSpPr>
          <p:nvPr>
            <p:ph type="body" idx="1"/>
          </p:nvPr>
        </p:nvSpPr>
        <p:spPr bwMode="auto">
          <a:xfrm>
            <a:off x="323528" y="1196752"/>
            <a:ext cx="8640960" cy="4784725"/>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pPr>
            <a:r>
              <a:rPr lang="en-US" altLang="zh-CN" sz="1800" b="1" dirty="0" smtClean="0">
                <a:latin typeface="宋体" pitchFamily="2" charset="-122"/>
              </a:rPr>
              <a:t>4.5.1</a:t>
            </a:r>
            <a:r>
              <a:rPr lang="zh-CN" altLang="en-US" sz="1800" b="1" dirty="0">
                <a:latin typeface="宋体" pitchFamily="2" charset="-122"/>
              </a:rPr>
              <a:t>新车定价策略</a:t>
            </a:r>
          </a:p>
          <a:p>
            <a:pPr>
              <a:lnSpc>
                <a:spcPct val="80000"/>
              </a:lnSpc>
            </a:pPr>
            <a:r>
              <a:rPr lang="en-US" altLang="zh-CN" sz="1800" b="1" dirty="0" smtClean="0">
                <a:latin typeface="宋体" pitchFamily="2" charset="-122"/>
              </a:rPr>
              <a:t>1</a:t>
            </a:r>
            <a:r>
              <a:rPr lang="en-US" altLang="zh-CN" sz="1800" b="1" dirty="0">
                <a:latin typeface="宋体" pitchFamily="2" charset="-122"/>
              </a:rPr>
              <a:t>.</a:t>
            </a:r>
            <a:r>
              <a:rPr lang="zh-CN" altLang="en-US" sz="1800" b="1" dirty="0">
                <a:latin typeface="宋体" pitchFamily="2" charset="-122"/>
              </a:rPr>
              <a:t>撇脂定价策略</a:t>
            </a:r>
          </a:p>
          <a:p>
            <a:pPr>
              <a:lnSpc>
                <a:spcPct val="80000"/>
              </a:lnSpc>
            </a:pPr>
            <a:r>
              <a:rPr lang="zh-CN" altLang="en-US" sz="1800" b="1" dirty="0">
                <a:latin typeface="宋体" pitchFamily="2" charset="-122"/>
              </a:rPr>
              <a:t>	</a:t>
            </a:r>
            <a:r>
              <a:rPr lang="zh-CN" altLang="en-US" sz="1800" b="1" dirty="0" smtClean="0">
                <a:latin typeface="宋体" pitchFamily="2" charset="-122"/>
              </a:rPr>
              <a:t>是</a:t>
            </a:r>
            <a:r>
              <a:rPr lang="zh-CN" altLang="en-US" sz="1800" b="1" dirty="0">
                <a:latin typeface="宋体" pitchFamily="2" charset="-122"/>
              </a:rPr>
              <a:t>针对新上市车型的高价保利策略，指企业在汽车产品寿命周期的投入期或成长期，利用消费者的求新、求奇心理，抓住激烈竞争尚未出现的有利时机，有目的地将汽车价格定得很高，以便在短期内获取尽可能多的利润，尽快地收回投资的一种定价策略。 </a:t>
            </a:r>
          </a:p>
          <a:p>
            <a:pPr>
              <a:lnSpc>
                <a:spcPct val="80000"/>
              </a:lnSpc>
            </a:pPr>
            <a:r>
              <a:rPr lang="en-US" altLang="zh-CN" sz="1800" b="1" dirty="0" smtClean="0">
                <a:latin typeface="宋体" pitchFamily="2" charset="-122"/>
              </a:rPr>
              <a:t>2</a:t>
            </a:r>
            <a:r>
              <a:rPr lang="en-US" altLang="zh-CN" sz="1800" b="1" dirty="0">
                <a:latin typeface="宋体" pitchFamily="2" charset="-122"/>
              </a:rPr>
              <a:t>.</a:t>
            </a:r>
            <a:r>
              <a:rPr lang="zh-CN" altLang="en-US" sz="1800" b="1" dirty="0">
                <a:latin typeface="宋体" pitchFamily="2" charset="-122"/>
              </a:rPr>
              <a:t>渗透定价策略</a:t>
            </a:r>
          </a:p>
          <a:p>
            <a:pPr>
              <a:lnSpc>
                <a:spcPct val="80000"/>
              </a:lnSpc>
            </a:pPr>
            <a:r>
              <a:rPr lang="zh-CN" altLang="en-US" sz="1800" b="1" dirty="0">
                <a:latin typeface="宋体" pitchFamily="2" charset="-122"/>
              </a:rPr>
              <a:t>	在新车型投放市场时，尽量把价格定得低一些，使消费者易于接受，采取保微利，通过薄利多销打开和占领市场。企业的目标不是争取短期更大利润，而是尽快争取最大可能的市场占有率。此策略的产品上市后以较低价格在市场上慢取利、广渗透，因此叫做渗透法策略。</a:t>
            </a:r>
          </a:p>
          <a:p>
            <a:pPr>
              <a:lnSpc>
                <a:spcPct val="80000"/>
              </a:lnSpc>
            </a:pPr>
            <a:r>
              <a:rPr lang="en-US" altLang="zh-CN" sz="1800" b="1" dirty="0" smtClean="0">
                <a:latin typeface="宋体" pitchFamily="2" charset="-122"/>
              </a:rPr>
              <a:t>3</a:t>
            </a:r>
            <a:r>
              <a:rPr lang="en-US" altLang="zh-CN" sz="1800" b="1" dirty="0">
                <a:latin typeface="宋体" pitchFamily="2" charset="-122"/>
              </a:rPr>
              <a:t>.</a:t>
            </a:r>
            <a:r>
              <a:rPr lang="zh-CN" altLang="en-US" sz="1800" b="1" dirty="0">
                <a:latin typeface="宋体" pitchFamily="2" charset="-122"/>
              </a:rPr>
              <a:t>满意定价策略</a:t>
            </a:r>
          </a:p>
          <a:p>
            <a:pPr>
              <a:lnSpc>
                <a:spcPct val="80000"/>
              </a:lnSpc>
            </a:pPr>
            <a:r>
              <a:rPr lang="zh-CN" altLang="en-US" sz="1800" b="1" dirty="0">
                <a:latin typeface="宋体" pitchFamily="2" charset="-122"/>
              </a:rPr>
              <a:t>	这是一种介于撇脂定价策略和渗透定价策略之间的汽车定价策略，所定的价格比撇脂价格低，比渗透价格要高，是一种中间价格。在新车上市后，企业本着适中原则，为产品制定一个不高不低的价格，兼顾厂商、中间商及消费者的利益，使顾客、同行及经销商都感到满意。 </a:t>
            </a:r>
          </a:p>
          <a:p>
            <a:pPr>
              <a:lnSpc>
                <a:spcPct val="80000"/>
              </a:lnSpc>
            </a:pPr>
            <a:r>
              <a:rPr lang="en-US" altLang="zh-CN" sz="1800" b="1" dirty="0" smtClean="0">
                <a:latin typeface="宋体" pitchFamily="2" charset="-122"/>
              </a:rPr>
              <a:t>4</a:t>
            </a:r>
            <a:r>
              <a:rPr lang="en-US" altLang="zh-CN" sz="1800" b="1" dirty="0">
                <a:latin typeface="宋体" pitchFamily="2" charset="-122"/>
              </a:rPr>
              <a:t>.</a:t>
            </a:r>
            <a:r>
              <a:rPr lang="zh-CN" altLang="en-US" sz="1800" b="1" dirty="0">
                <a:latin typeface="宋体" pitchFamily="2" charset="-122"/>
              </a:rPr>
              <a:t>按汽车产品生命周期定价策略</a:t>
            </a:r>
          </a:p>
          <a:p>
            <a:pPr>
              <a:lnSpc>
                <a:spcPct val="80000"/>
              </a:lnSpc>
            </a:pPr>
            <a:r>
              <a:rPr lang="zh-CN" altLang="en-US" sz="1800" b="1" dirty="0">
                <a:latin typeface="宋体" pitchFamily="2" charset="-122"/>
              </a:rPr>
              <a:t>	生命周期定价法就是借助汽车产品生命周期来帮助企业制定定价策略的定价</a:t>
            </a:r>
            <a:r>
              <a:rPr lang="zh-CN" altLang="en-US" sz="1800" b="1" dirty="0" smtClean="0">
                <a:latin typeface="宋体" pitchFamily="2" charset="-122"/>
              </a:rPr>
              <a:t>方法</a:t>
            </a:r>
            <a:r>
              <a:rPr lang="en-US" altLang="zh-CN" sz="1800" b="1" dirty="0" smtClean="0">
                <a:latin typeface="宋体" pitchFamily="2" charset="-122"/>
              </a:rPr>
              <a:t> </a:t>
            </a:r>
            <a:endParaRPr lang="zh-CN" altLang="en-US" sz="1800" b="1" dirty="0">
              <a:latin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05年商务大会">
  <a:themeElements>
    <a:clrScheme name="05年商务大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05年商务大会">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5年商务大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5年商务大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05年商务大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05年商务大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05年商务大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05年商务大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05年商务大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05年商务大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05年商务大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05年商务大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05年商务大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05年商务大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6984</TotalTime>
  <Words>10796</Words>
  <Application>Microsoft Office PowerPoint</Application>
  <PresentationFormat>全屏显示(4:3)</PresentationFormat>
  <Paragraphs>2247</Paragraphs>
  <Slides>221</Slides>
  <Notes>13</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221</vt:i4>
      </vt:variant>
    </vt:vector>
  </HeadingPairs>
  <TitlesOfParts>
    <vt:vector size="225" baseType="lpstr">
      <vt:lpstr>05年商务大会</vt:lpstr>
      <vt:lpstr>Image</vt:lpstr>
      <vt:lpstr>Microsoft 公式 3.0</vt:lpstr>
      <vt:lpstr>公式</vt:lpstr>
      <vt:lpstr>（应用技术型高等教育“十二五”规划教材（汽车类专业改革创新系列））汽车评估学（第二版）   赵培全   蔡云  主编  中国水利水电出版社</vt:lpstr>
      <vt:lpstr>第1章 汽车基础知识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1.2汽车使用的相关知识知识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第2章 汽车评估的基本原理与方法</vt:lpstr>
      <vt:lpstr>PowerPoint 演示文稿</vt:lpstr>
      <vt:lpstr>PowerPoint 演示文稿</vt:lpstr>
      <vt:lpstr>PowerPoint 演示文稿</vt:lpstr>
      <vt:lpstr>PowerPoint 演示文稿</vt:lpstr>
      <vt:lpstr>2.2汽车鉴定评估概述</vt:lpstr>
      <vt:lpstr>PowerPoint 演示文稿</vt:lpstr>
      <vt:lpstr>PowerPoint 演示文稿</vt:lpstr>
      <vt:lpstr>2.3汽车评估的基本方法</vt:lpstr>
      <vt:lpstr>PowerPoint 演示文稿</vt:lpstr>
      <vt:lpstr>       3）修复费用法。这种方法利是用恢复资产功能所支出的费用金额来直接估算资产实体性贬值的一种方法。所谓修复费用包括资产主要零部件的更换或者修复、改造、停工损失等费用支出。如果资产可以通过修复恢复到其全新状态，可以认为资产的实体性损耗等于其恢复费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第3章 汽车技术状况的检查</vt:lpstr>
      <vt:lpstr>3.1汽车技术状况的静态检查</vt:lpstr>
      <vt:lpstr>PowerPoint 演示文稿</vt:lpstr>
      <vt:lpstr>PowerPoint 演示文稿</vt:lpstr>
      <vt:lpstr>3.2汽车技术状况的动态检查</vt:lpstr>
      <vt:lpstr>  </vt:lpstr>
      <vt:lpstr>PowerPoint 演示文稿</vt:lpstr>
      <vt:lpstr>PowerPoint 演示文稿</vt:lpstr>
      <vt:lpstr>PowerPoint 演示文稿</vt:lpstr>
      <vt:lpstr>PowerPoint 演示文稿</vt:lpstr>
      <vt:lpstr>3.3汽车技术状况的仪器检测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3.4汽车技术状况的评定与分级</vt:lpstr>
      <vt:lpstr>第4章  新上市汽车评估</vt:lpstr>
      <vt:lpstr>PowerPoint 演示文稿</vt:lpstr>
      <vt:lpstr>PowerPoint 演示文稿</vt:lpstr>
      <vt:lpstr>PowerPoint 演示文稿</vt:lpstr>
      <vt:lpstr>PowerPoint 演示文稿</vt:lpstr>
      <vt:lpstr>4.2新车的价格</vt:lpstr>
      <vt:lpstr>PowerPoint 演示文稿</vt:lpstr>
      <vt:lpstr>4.3新车的定价目标</vt:lpstr>
      <vt:lpstr>PowerPoint 演示文稿</vt:lpstr>
      <vt:lpstr>PowerPoint 演示文稿</vt:lpstr>
      <vt:lpstr>PowerPoint 演示文稿</vt:lpstr>
      <vt:lpstr>PowerPoint 演示文稿</vt:lpstr>
      <vt:lpstr>4.4新车的定价方法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4.5新车的定价策略</vt:lpstr>
      <vt:lpstr>PowerPoint 演示文稿</vt:lpstr>
      <vt:lpstr>4.6新车评估系统介绍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第5章 二手车评估</vt:lpstr>
      <vt:lpstr>PowerPoint 演示文稿</vt:lpstr>
      <vt:lpstr>PowerPoint 演示文稿</vt:lpstr>
      <vt:lpstr>PowerPoint 演示文稿</vt:lpstr>
      <vt:lpstr>PowerPoint 演示文稿</vt:lpstr>
      <vt:lpstr>5.2二手车成新率计算方法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5.3二手车评估方法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4．评估实例      【例5-9】 2014年2月，成都某4S店欲收购一辆伊兰特轿车，车辆基本情况如下：车型：北京现代伊兰特；型号：BH7162MY；注册登记日期：2011年3月；行驶里程：68000 km；车辆基本配置：排量1.599L，发动机型号G4ED，直列4缸16气门多点电喷发动机， 5速手动变速器，发动机最大功率82 kW，转向助力，ABS+EBD，前后门电动窗、防眩目后视镜，中控锁（无遥控装置），发动机防盗，手动空调系统，单碟CD及调频收音机，6喇叭音响系统，铝合金轮圈。       经核对相关税费票据、证件（照）齐全有效。该车目前市场行情价为7.8万元，试确定其收购价格（残值忽略不计）。   【例5-10】某公司转让一辆斯柯达晶锐轿车，经与二手车交易中心洽谈，由中心收购该车辆。该车初次登记日期为2011年2月，转让日期为2014年8月，已使用3年6个月，该型号车辆现行市价为8万元，规定使用年限15年，残值忽略不计。试用年份数求和法计算收购价。  </vt:lpstr>
      <vt:lpstr>5.4二手车评估方法的选择</vt:lpstr>
      <vt:lpstr>PowerPoint 演示文稿</vt:lpstr>
      <vt:lpstr>PowerPoint 演示文稿</vt:lpstr>
      <vt:lpstr>PowerPoint 演示文稿</vt:lpstr>
      <vt:lpstr>第6章 事故车辆损失评估</vt:lpstr>
      <vt:lpstr>PowerPoint 演示文稿</vt:lpstr>
      <vt:lpstr>PowerPoint 演示文稿</vt:lpstr>
      <vt:lpstr>PowerPoint 演示文稿</vt:lpstr>
      <vt:lpstr>6．2碰撞损伤的诊断与测量</vt:lpstr>
      <vt:lpstr>PowerPoint 演示文稿</vt:lpstr>
      <vt:lpstr>PowerPoint 演示文稿</vt:lpstr>
      <vt:lpstr>6．3常损零件修与换的原则</vt:lpstr>
      <vt:lpstr>PowerPoint 演示文稿</vt:lpstr>
      <vt:lpstr>PowerPoint 演示文稿</vt:lpstr>
      <vt:lpstr>PowerPoint 演示文稿</vt:lpstr>
      <vt:lpstr>PowerPoint 演示文稿</vt:lpstr>
      <vt:lpstr>PowerPoint 演示文稿</vt:lpstr>
      <vt:lpstr>PowerPoint 演示文稿</vt:lpstr>
      <vt:lpstr>6．4汽车碰撞损失项目确定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6．5汽车水灾损失分析</vt:lpstr>
      <vt:lpstr>PowerPoint 演示文稿</vt:lpstr>
      <vt:lpstr>PowerPoint 演示文稿</vt:lpstr>
      <vt:lpstr>PowerPoint 演示文稿</vt:lpstr>
      <vt:lpstr>6.6汽车火灾损失分析</vt:lpstr>
      <vt:lpstr>PowerPoint 演示文稿</vt:lpstr>
      <vt:lpstr>6．7工时费、涂饰费的确定</vt:lpstr>
      <vt:lpstr>6.8材料价格、修复价值和残值</vt:lpstr>
      <vt:lpstr>PowerPoint 演示文稿</vt:lpstr>
      <vt:lpstr> </vt:lpstr>
      <vt:lpstr>PowerPoint 演示文稿</vt:lpstr>
      <vt:lpstr> </vt:lpstr>
      <vt:lpstr>PowerPoint 演示文稿</vt:lpstr>
      <vt:lpstr> </vt:lpstr>
      <vt:lpstr>PowerPoint 演示文稿</vt:lpstr>
      <vt:lpstr> </vt:lpstr>
      <vt:lpstr> </vt:lpstr>
      <vt:lpstr>PowerPoint 演示文稿</vt:lpstr>
      <vt:lpstr> </vt:lpstr>
      <vt:lpstr>PowerPoint 演示文稿</vt:lpstr>
      <vt:lpstr> </vt:lpstr>
      <vt:lpstr>PowerPoint 演示文稿</vt:lpstr>
      <vt:lpstr> </vt:lpstr>
      <vt:lpstr>PowerPoint 演示文稿</vt:lpstr>
      <vt:lpstr> </vt:lpstr>
      <vt:lpstr>PowerPoint 演示文稿</vt:lpstr>
      <vt:lpstr> </vt:lpstr>
      <vt:lpstr>第8章 汽车鉴定评估报告书</vt:lpstr>
      <vt:lpstr>PowerPoint 演示文稿</vt:lpstr>
      <vt:lpstr>PowerPoint 演示文稿</vt:lpstr>
      <vt:lpstr>PowerPoint 演示文稿</vt:lpstr>
      <vt:lpstr>8.2汽车鉴定评估报告书概述</vt:lpstr>
      <vt:lpstr>PowerPoint 演示文稿</vt:lpstr>
      <vt:lpstr>8.3汽车鉴定评估报告书的编制步骤和注意事项</vt:lpstr>
      <vt:lpstr>PowerPoint 演示文稿</vt:lpstr>
      <vt:lpstr>8.4汽车鉴定评估报告案例</vt:lpstr>
      <vt:lpstr>PowerPoint 演示文稿</vt:lpstr>
      <vt:lpstr>第9章 汽车评估师职业规范 </vt:lpstr>
      <vt:lpstr>PowerPoint 演示文稿</vt:lpstr>
      <vt:lpstr>PowerPoint 演示文稿</vt:lpstr>
      <vt:lpstr>PowerPoint 演示文稿</vt:lpstr>
      <vt:lpstr>PowerPoint 演示文稿</vt:lpstr>
      <vt:lpstr>PowerPoint 演示文稿</vt:lpstr>
      <vt:lpstr>9.2汽车评估师职业道德规范</vt:lpstr>
      <vt:lpstr>PowerPoint 演示文稿</vt:lpstr>
      <vt:lpstr>PowerPoint 演示文稿</vt:lpstr>
      <vt:lpstr>PowerPoint 演示文稿</vt:lpstr>
      <vt:lpstr>PowerPoint 演示文稿</vt:lpstr>
      <vt:lpstr>PowerPoint 演示文稿</vt:lpstr>
      <vt:lpstr>PowerPoint 演示文稿</vt:lpstr>
      <vt:lpstr>9.3汽车评估师职业标准</vt:lpstr>
      <vt:lpstr>PowerPoint 演示文稿</vt:lpstr>
      <vt:lpstr> </vt:lpstr>
    </vt:vector>
  </TitlesOfParts>
  <Company>UNKNOWN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2004年各厂家主销车型分析</dc:title>
  <dc:creator>COMMON</dc:creator>
  <cp:lastModifiedBy>sje</cp:lastModifiedBy>
  <cp:revision>413</cp:revision>
  <dcterms:created xsi:type="dcterms:W3CDTF">2005-01-11T01:58:12Z</dcterms:created>
  <dcterms:modified xsi:type="dcterms:W3CDTF">2016-03-10T01:52:35Z</dcterms:modified>
</cp:coreProperties>
</file>