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Default Extension="vsd" ContentType="application/vnd.visio"/>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Default Extension="wdp" ContentType="image/vnd.ms-photo"/>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5" r:id="rId1"/>
  </p:sldMasterIdLst>
  <p:sldIdLst>
    <p:sldId id="256" r:id="rId2"/>
    <p:sldId id="294" r:id="rId3"/>
    <p:sldId id="257" r:id="rId4"/>
    <p:sldId id="258" r:id="rId5"/>
    <p:sldId id="259" r:id="rId6"/>
    <p:sldId id="260" r:id="rId7"/>
    <p:sldId id="279" r:id="rId8"/>
    <p:sldId id="274" r:id="rId9"/>
    <p:sldId id="276" r:id="rId10"/>
    <p:sldId id="277" r:id="rId11"/>
    <p:sldId id="275" r:id="rId12"/>
    <p:sldId id="278" r:id="rId13"/>
    <p:sldId id="281" r:id="rId14"/>
    <p:sldId id="282" r:id="rId15"/>
    <p:sldId id="280" r:id="rId16"/>
    <p:sldId id="283" r:id="rId17"/>
    <p:sldId id="284" r:id="rId18"/>
    <p:sldId id="285" r:id="rId19"/>
    <p:sldId id="286" r:id="rId20"/>
    <p:sldId id="287" r:id="rId21"/>
    <p:sldId id="288" r:id="rId22"/>
    <p:sldId id="289" r:id="rId23"/>
    <p:sldId id="290" r:id="rId24"/>
    <p:sldId id="291" r:id="rId25"/>
    <p:sldId id="292" r:id="rId26"/>
    <p:sldId id="293" r:id="rId27"/>
    <p:sldId id="295" r:id="rId28"/>
    <p:sldId id="296" r:id="rId29"/>
    <p:sldId id="297" r:id="rId30"/>
    <p:sldId id="298" r:id="rId31"/>
    <p:sldId id="299" r:id="rId32"/>
    <p:sldId id="300" r:id="rId33"/>
    <p:sldId id="301" r:id="rId34"/>
    <p:sldId id="302" r:id="rId35"/>
    <p:sldId id="305" r:id="rId36"/>
    <p:sldId id="306" r:id="rId37"/>
    <p:sldId id="307" r:id="rId38"/>
    <p:sldId id="308" r:id="rId39"/>
    <p:sldId id="309" r:id="rId40"/>
    <p:sldId id="310" r:id="rId41"/>
    <p:sldId id="311" r:id="rId42"/>
    <p:sldId id="312" r:id="rId43"/>
    <p:sldId id="313" r:id="rId44"/>
    <p:sldId id="314" r:id="rId45"/>
    <p:sldId id="315" r:id="rId46"/>
    <p:sldId id="316" r:id="rId4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3" d="100"/>
          <a:sy n="83" d="100"/>
        </p:scale>
        <p:origin x="-756" y="-90"/>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bg>
      <p:bgPr>
        <a:solidFill>
          <a:schemeClr val="bg1"/>
        </a:soli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cstate="print">
            <a:extLst>
              <a:ext uri="{28A0092B-C50C-407E-A947-70E740481C1C}">
                <a14:useLocalDpi xmlns:a14="http://schemas.microsoft.com/office/drawing/2010/main" xmlns="" val="0"/>
              </a:ext>
            </a:extLst>
          </a:blip>
          <a:srcRect l="233" t="12301" r="1751" b="16008"/>
          <a:stretch/>
        </p:blipFill>
        <p:spPr>
          <a:xfrm>
            <a:off x="0" y="0"/>
            <a:ext cx="12192000" cy="6858000"/>
          </a:xfrm>
          <a:prstGeom prst="rect">
            <a:avLst/>
          </a:prstGeom>
        </p:spPr>
      </p:pic>
      <p:sp>
        <p:nvSpPr>
          <p:cNvPr id="4" name="KSO_FD"/>
          <p:cNvSpPr>
            <a:spLocks noGrp="1"/>
          </p:cNvSpPr>
          <p:nvPr>
            <p:ph type="dt" sz="half" idx="10"/>
          </p:nvPr>
        </p:nvSpPr>
        <p:spPr/>
        <p:txBody>
          <a:bodyPr/>
          <a:lstStyle/>
          <a:p>
            <a:fld id="{C9E60F58-3108-4415-857A-6D0360DF626E}" type="datetimeFigureOut">
              <a:rPr lang="zh-CN" altLang="en-US" smtClean="0"/>
              <a:pPr/>
              <a:t>2016/7/20</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4AE85CE2-CEAD-46BB-861E-7D62265DC969}" type="slidenum">
              <a:rPr lang="zh-CN" altLang="en-US" smtClean="0"/>
              <a:pPr/>
              <a:t>‹#›</a:t>
            </a:fld>
            <a:endParaRPr lang="zh-CN" altLang="en-US"/>
          </a:p>
        </p:txBody>
      </p:sp>
      <p:sp>
        <p:nvSpPr>
          <p:cNvPr id="3" name="KSO_CT2"/>
          <p:cNvSpPr>
            <a:spLocks noGrp="1"/>
          </p:cNvSpPr>
          <p:nvPr>
            <p:ph type="subTitle" idx="1" hasCustomPrompt="1"/>
          </p:nvPr>
        </p:nvSpPr>
        <p:spPr>
          <a:xfrm>
            <a:off x="6845057" y="2408790"/>
            <a:ext cx="3927896" cy="404959"/>
          </a:xfrm>
          <a:prstGeom prst="roundRect">
            <a:avLst>
              <a:gd name="adj" fmla="val 50000"/>
            </a:avLst>
          </a:prstGeom>
          <a:noFill/>
          <a:ln>
            <a:noFill/>
          </a:ln>
        </p:spPr>
        <p:txBody>
          <a:bodyPr vert="horz" anchor="ctr">
            <a:noAutofit/>
          </a:bodyPr>
          <a:lstStyle>
            <a:lvl1pPr marL="0" indent="0" algn="ctr">
              <a:buNone/>
              <a:defRPr sz="1800" b="0">
                <a:solidFill>
                  <a:schemeClr val="tx1"/>
                </a:solidFill>
                <a:effectLst/>
                <a:latin typeface="+mn-ea"/>
                <a:ea typeface="+mn-ea"/>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smtClean="0"/>
              <a:t>单击此处添加您的副标题</a:t>
            </a:r>
          </a:p>
        </p:txBody>
      </p:sp>
      <p:sp>
        <p:nvSpPr>
          <p:cNvPr id="7" name="KSO_CT1"/>
          <p:cNvSpPr>
            <a:spLocks noGrp="1"/>
          </p:cNvSpPr>
          <p:nvPr>
            <p:ph type="title" hasCustomPrompt="1"/>
          </p:nvPr>
        </p:nvSpPr>
        <p:spPr>
          <a:xfrm>
            <a:off x="6429551" y="1311200"/>
            <a:ext cx="4970255" cy="1074552"/>
          </a:xfrm>
        </p:spPr>
        <p:txBody>
          <a:bodyPr vert="horz" anchor="b">
            <a:noAutofit/>
          </a:bodyPr>
          <a:lstStyle>
            <a:lvl1pPr algn="ctr">
              <a:lnSpc>
                <a:spcPct val="100000"/>
              </a:lnSpc>
              <a:defRPr sz="3200" b="1" kern="1000" baseline="0">
                <a:solidFill>
                  <a:schemeClr val="accent1"/>
                </a:solidFill>
                <a:effectLst/>
                <a:latin typeface="+mj-ea"/>
                <a:ea typeface="+mj-ea"/>
              </a:defRPr>
            </a:lvl1pPr>
          </a:lstStyle>
          <a:p>
            <a:r>
              <a:rPr lang="zh-CN" altLang="en-US" dirty="0" smtClean="0"/>
              <a:t>单击此处添加您的标题文字</a:t>
            </a:r>
            <a:endParaRPr lang="zh-CN" altLang="en-US" dirty="0"/>
          </a:p>
        </p:txBody>
      </p:sp>
    </p:spTree>
    <p:extLst>
      <p:ext uri="{BB962C8B-B14F-4D97-AF65-F5344CB8AC3E}">
        <p14:creationId xmlns:p14="http://schemas.microsoft.com/office/powerpoint/2010/main" xmlns="" val="3449570027"/>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pos="4967">
          <p15:clr>
            <a:srgbClr val="FBAE40"/>
          </p15:clr>
        </p15:guide>
        <p15:guide id="2" orient="horz" pos="2160">
          <p15:clr>
            <a:srgbClr val="FBAE40"/>
          </p15:clr>
        </p15:guide>
        <p15:guide id="3" pos="6623">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ED338D85-DBAF-4307-8AED-C200D516C840}" type="datetimeFigureOut">
              <a:rPr lang="zh-CN" altLang="en-US" smtClean="0"/>
              <a:pPr/>
              <a:t>2016/7/20</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86857891-63DE-4099-8EDB-D3F68EEF8C12}" type="slidenum">
              <a:rPr lang="zh-CN" altLang="en-US" smtClean="0"/>
              <a:pPr/>
              <a:t>‹#›</a:t>
            </a:fld>
            <a:endParaRPr lang="zh-CN" altLang="en-US"/>
          </a:p>
        </p:txBody>
      </p:sp>
    </p:spTree>
    <p:extLst>
      <p:ext uri="{BB962C8B-B14F-4D97-AF65-F5344CB8AC3E}">
        <p14:creationId xmlns:p14="http://schemas.microsoft.com/office/powerpoint/2010/main" xmlns="" val="11539814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KSO_BT1"/>
          <p:cNvSpPr>
            <a:spLocks noGrp="1"/>
          </p:cNvSpPr>
          <p:nvPr>
            <p:ph type="title" orient="vert"/>
          </p:nvPr>
        </p:nvSpPr>
        <p:spPr>
          <a:xfrm>
            <a:off x="10171291" y="365125"/>
            <a:ext cx="1182511" cy="5811838"/>
          </a:xfrm>
        </p:spPr>
        <p:txBody>
          <a:bodyPr vert="eaVert"/>
          <a:lstStyle/>
          <a:p>
            <a:r>
              <a:rPr lang="zh-CN" altLang="en-US" smtClean="0"/>
              <a:t>单击此处编辑母版标题样式</a:t>
            </a:r>
            <a:endParaRPr lang="en-US" dirty="0"/>
          </a:p>
        </p:txBody>
      </p:sp>
      <p:sp>
        <p:nvSpPr>
          <p:cNvPr id="3" name="KSO_BC1"/>
          <p:cNvSpPr>
            <a:spLocks noGrp="1"/>
          </p:cNvSpPr>
          <p:nvPr>
            <p:ph type="body" orient="vert" idx="1"/>
          </p:nvPr>
        </p:nvSpPr>
        <p:spPr>
          <a:xfrm>
            <a:off x="2113843" y="365125"/>
            <a:ext cx="7933269" cy="5811838"/>
          </a:xfrm>
        </p:spPr>
        <p:txBody>
          <a:bodyPr vert="eaVert"/>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ED338D85-DBAF-4307-8AED-C200D516C840}" type="datetimeFigureOut">
              <a:rPr lang="zh-CN" altLang="en-US" smtClean="0"/>
              <a:pPr/>
              <a:t>2016/7/20</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86857891-63DE-4099-8EDB-D3F68EEF8C12}" type="slidenum">
              <a:rPr lang="zh-CN" altLang="en-US" smtClean="0"/>
              <a:pPr/>
              <a:t>‹#›</a:t>
            </a:fld>
            <a:endParaRPr lang="zh-CN" altLang="en-US"/>
          </a:p>
        </p:txBody>
      </p:sp>
    </p:spTree>
    <p:extLst>
      <p:ext uri="{BB962C8B-B14F-4D97-AF65-F5344CB8AC3E}">
        <p14:creationId xmlns:p14="http://schemas.microsoft.com/office/powerpoint/2010/main" xmlns="" val="18315657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p:txBody>
          <a:bodyPr>
            <a:normAutofit/>
          </a:bodyPr>
          <a:lstStyle>
            <a:lvl1pPr>
              <a:defRPr sz="3200"/>
            </a:lvl1pPr>
          </a:lstStyle>
          <a:p>
            <a:r>
              <a:rPr lang="zh-CN" altLang="en-US" smtClean="0"/>
              <a:t>单击此处编辑母版标题样式</a:t>
            </a:r>
            <a:endParaRPr lang="en-US" dirty="0"/>
          </a:p>
        </p:txBody>
      </p:sp>
      <p:sp>
        <p:nvSpPr>
          <p:cNvPr id="3" name="KSO_BC1"/>
          <p:cNvSpPr>
            <a:spLocks noGrp="1"/>
          </p:cNvSpPr>
          <p:nvPr>
            <p:ph idx="1"/>
          </p:nvPr>
        </p:nvSpPr>
        <p:spPr/>
        <p:txBody>
          <a:bodyPr>
            <a:normAutofit/>
          </a:bodyPr>
          <a:lstStyle>
            <a:lvl1pPr>
              <a:defRPr sz="2400">
                <a:solidFill>
                  <a:schemeClr val="accent1"/>
                </a:solidFill>
              </a:defRPr>
            </a:lvl1pPr>
            <a:lvl2pPr>
              <a:defRPr sz="1800" b="0"/>
            </a:lvl2pPr>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ED338D85-DBAF-4307-8AED-C200D516C840}" type="datetimeFigureOut">
              <a:rPr lang="zh-CN" altLang="en-US" smtClean="0"/>
              <a:pPr/>
              <a:t>2016/7/20</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86857891-63DE-4099-8EDB-D3F68EEF8C12}" type="slidenum">
              <a:rPr lang="zh-CN" altLang="en-US" smtClean="0"/>
              <a:pPr/>
              <a:t>‹#›</a:t>
            </a:fld>
            <a:endParaRPr lang="zh-CN" altLang="en-US"/>
          </a:p>
        </p:txBody>
      </p:sp>
    </p:spTree>
    <p:extLst>
      <p:ext uri="{BB962C8B-B14F-4D97-AF65-F5344CB8AC3E}">
        <p14:creationId xmlns:p14="http://schemas.microsoft.com/office/powerpoint/2010/main" xmlns="" val="23589018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2098676" y="2108202"/>
            <a:ext cx="7994651" cy="1235075"/>
          </a:xfrm>
        </p:spPr>
        <p:txBody>
          <a:bodyPr anchor="b">
            <a:normAutofit/>
          </a:bodyPr>
          <a:lstStyle>
            <a:lvl1pPr algn="ctr">
              <a:defRPr sz="2700">
                <a:solidFill>
                  <a:schemeClr val="accent1"/>
                </a:solidFill>
                <a:effectLst/>
              </a:defRPr>
            </a:lvl1pPr>
          </a:lstStyle>
          <a:p>
            <a:r>
              <a:rPr lang="zh-CN" altLang="en-US" dirty="0" smtClean="0"/>
              <a:t>此处添加您的标题</a:t>
            </a:r>
            <a:endParaRPr lang="en-US" dirty="0"/>
          </a:p>
        </p:txBody>
      </p:sp>
      <p:sp>
        <p:nvSpPr>
          <p:cNvPr id="3" name="KSO_ST2"/>
          <p:cNvSpPr>
            <a:spLocks noGrp="1"/>
          </p:cNvSpPr>
          <p:nvPr>
            <p:ph type="body" idx="1" hasCustomPrompt="1"/>
          </p:nvPr>
        </p:nvSpPr>
        <p:spPr>
          <a:xfrm>
            <a:off x="4050894" y="3400425"/>
            <a:ext cx="4090217" cy="357478"/>
          </a:xfrm>
          <a:prstGeom prst="roundRect">
            <a:avLst>
              <a:gd name="adj" fmla="val 50000"/>
            </a:avLst>
          </a:prstGeom>
          <a:noFill/>
        </p:spPr>
        <p:txBody>
          <a:bodyPr anchor="ctr">
            <a:normAutofit/>
          </a:bodyPr>
          <a:lstStyle>
            <a:lvl1pPr marL="0" indent="0" algn="ctr">
              <a:buNone/>
              <a:defRPr sz="12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r>
              <a:rPr lang="zh-CN" altLang="en-US" dirty="0" smtClean="0"/>
              <a:t>单击此处添加您的副标题</a:t>
            </a:r>
            <a:endParaRPr lang="en-US" altLang="zh-CN" dirty="0"/>
          </a:p>
        </p:txBody>
      </p:sp>
      <p:sp>
        <p:nvSpPr>
          <p:cNvPr id="4" name="KSO_FD"/>
          <p:cNvSpPr>
            <a:spLocks noGrp="1"/>
          </p:cNvSpPr>
          <p:nvPr>
            <p:ph type="dt" sz="half" idx="10"/>
          </p:nvPr>
        </p:nvSpPr>
        <p:spPr/>
        <p:txBody>
          <a:bodyPr/>
          <a:lstStyle/>
          <a:p>
            <a:fld id="{ED338D85-DBAF-4307-8AED-C200D516C840}" type="datetimeFigureOut">
              <a:rPr lang="zh-CN" altLang="en-US" smtClean="0"/>
              <a:pPr/>
              <a:t>2016/7/20</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86857891-63DE-4099-8EDB-D3F68EEF8C12}" type="slidenum">
              <a:rPr lang="zh-CN" altLang="en-US" smtClean="0"/>
              <a:pPr/>
              <a:t>‹#›</a:t>
            </a:fld>
            <a:endParaRPr lang="zh-CN" altLang="en-US"/>
          </a:p>
        </p:txBody>
      </p:sp>
    </p:spTree>
    <p:extLst>
      <p:ext uri="{BB962C8B-B14F-4D97-AF65-F5344CB8AC3E}">
        <p14:creationId xmlns:p14="http://schemas.microsoft.com/office/powerpoint/2010/main" xmlns="" val="3210461054"/>
      </p:ext>
    </p:extLst>
  </p:cSld>
  <p:clrMapOvr>
    <a:masterClrMapping/>
  </p:clrMapOvr>
  <p:extLst mod="1">
    <p:ext uri="{DCECCB84-F9BA-43D5-87BE-67443E8EF086}">
      <p15:sldGuideLst xmlns:p15="http://schemas.microsoft.com/office/powerpoint/2012/main" xmlns=""/>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sz="half" idx="1"/>
          </p:nvPr>
        </p:nvSpPr>
        <p:spPr>
          <a:xfrm>
            <a:off x="1399823" y="1244603"/>
            <a:ext cx="5080000" cy="4932363"/>
          </a:xfrm>
        </p:spPr>
        <p:txBody>
          <a:bodyPr/>
          <a:lstStyle/>
          <a:p>
            <a:pPr lvl="0"/>
            <a:r>
              <a:rPr lang="zh-CN" altLang="en-US" smtClean="0"/>
              <a:t>单击此处编辑母版文本样式</a:t>
            </a:r>
          </a:p>
          <a:p>
            <a:pPr lvl="1"/>
            <a:r>
              <a:rPr lang="zh-CN" altLang="en-US" smtClean="0"/>
              <a:t>第二级</a:t>
            </a:r>
          </a:p>
        </p:txBody>
      </p:sp>
      <p:sp>
        <p:nvSpPr>
          <p:cNvPr id="4" name="KSO_BC2"/>
          <p:cNvSpPr>
            <a:spLocks noGrp="1"/>
          </p:cNvSpPr>
          <p:nvPr>
            <p:ph sz="half" idx="2"/>
          </p:nvPr>
        </p:nvSpPr>
        <p:spPr>
          <a:xfrm>
            <a:off x="6519334" y="1244603"/>
            <a:ext cx="5094116" cy="4932363"/>
          </a:xfrm>
        </p:spPr>
        <p:txBody>
          <a:bodyPr/>
          <a:lstStyle/>
          <a:p>
            <a:pPr lvl="0"/>
            <a:r>
              <a:rPr lang="zh-CN" altLang="en-US" smtClean="0"/>
              <a:t>单击此处编辑母版文本样式</a:t>
            </a:r>
          </a:p>
          <a:p>
            <a:pPr lvl="1"/>
            <a:r>
              <a:rPr lang="zh-CN" altLang="en-US" smtClean="0"/>
              <a:t>第二级</a:t>
            </a:r>
          </a:p>
        </p:txBody>
      </p:sp>
      <p:sp>
        <p:nvSpPr>
          <p:cNvPr id="5" name="KSO_FD"/>
          <p:cNvSpPr>
            <a:spLocks noGrp="1"/>
          </p:cNvSpPr>
          <p:nvPr>
            <p:ph type="dt" sz="half" idx="10"/>
          </p:nvPr>
        </p:nvSpPr>
        <p:spPr/>
        <p:txBody>
          <a:bodyPr/>
          <a:lstStyle/>
          <a:p>
            <a:fld id="{ED338D85-DBAF-4307-8AED-C200D516C840}" type="datetimeFigureOut">
              <a:rPr lang="zh-CN" altLang="en-US" smtClean="0"/>
              <a:pPr/>
              <a:t>2016/7/20</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86857891-63DE-4099-8EDB-D3F68EEF8C12}" type="slidenum">
              <a:rPr lang="zh-CN" altLang="en-US" smtClean="0"/>
              <a:pPr/>
              <a:t>‹#›</a:t>
            </a:fld>
            <a:endParaRPr lang="zh-CN" altLang="en-US"/>
          </a:p>
        </p:txBody>
      </p:sp>
    </p:spTree>
    <p:extLst>
      <p:ext uri="{BB962C8B-B14F-4D97-AF65-F5344CB8AC3E}">
        <p14:creationId xmlns:p14="http://schemas.microsoft.com/office/powerpoint/2010/main" xmlns="" val="25552758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KSO_BT1"/>
          <p:cNvSpPr>
            <a:spLocks noGrp="1"/>
          </p:cNvSpPr>
          <p:nvPr>
            <p:ph type="title"/>
          </p:nvPr>
        </p:nvSpPr>
        <p:spPr>
          <a:xfrm>
            <a:off x="2302932" y="118532"/>
            <a:ext cx="9312101" cy="71702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99436" y="1376362"/>
            <a:ext cx="5157787" cy="823912"/>
          </a:xfrm>
        </p:spPr>
        <p:txBody>
          <a:bodyPr anchor="b">
            <a:normAutofit/>
          </a:bodyPr>
          <a:lstStyle>
            <a:lvl1pPr marL="0" indent="0">
              <a:buNone/>
              <a:defRPr sz="135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KSO_BC1"/>
          <p:cNvSpPr>
            <a:spLocks noGrp="1"/>
          </p:cNvSpPr>
          <p:nvPr>
            <p:ph sz="half" idx="2"/>
          </p:nvPr>
        </p:nvSpPr>
        <p:spPr>
          <a:xfrm>
            <a:off x="1099436" y="2200274"/>
            <a:ext cx="5157787" cy="3684588"/>
          </a:xfrm>
        </p:spPr>
        <p:txBody>
          <a:bodyPr/>
          <a:lstStyle/>
          <a:p>
            <a:pPr lvl="0"/>
            <a:r>
              <a:rPr lang="zh-CN" altLang="en-US" smtClean="0"/>
              <a:t>单击此处编辑母版文本样式</a:t>
            </a:r>
          </a:p>
          <a:p>
            <a:pPr lvl="1"/>
            <a:r>
              <a:rPr lang="zh-CN" altLang="en-US" smtClean="0"/>
              <a:t>第二级</a:t>
            </a:r>
          </a:p>
        </p:txBody>
      </p:sp>
      <p:sp>
        <p:nvSpPr>
          <p:cNvPr id="5" name="Text Placeholder 4"/>
          <p:cNvSpPr>
            <a:spLocks noGrp="1"/>
          </p:cNvSpPr>
          <p:nvPr>
            <p:ph type="body" sz="quarter" idx="3"/>
          </p:nvPr>
        </p:nvSpPr>
        <p:spPr>
          <a:xfrm>
            <a:off x="6431847" y="1376362"/>
            <a:ext cx="5183188" cy="823912"/>
          </a:xfrm>
        </p:spPr>
        <p:txBody>
          <a:bodyPr anchor="b">
            <a:normAutofit/>
          </a:bodyPr>
          <a:lstStyle>
            <a:lvl1pPr marL="0" indent="0">
              <a:buNone/>
              <a:defRPr sz="135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KSO_BC2"/>
          <p:cNvSpPr>
            <a:spLocks noGrp="1"/>
          </p:cNvSpPr>
          <p:nvPr>
            <p:ph sz="quarter" idx="4"/>
          </p:nvPr>
        </p:nvSpPr>
        <p:spPr>
          <a:xfrm>
            <a:off x="6431847" y="2200274"/>
            <a:ext cx="5183188" cy="3684588"/>
          </a:xfrm>
        </p:spPr>
        <p:txBody>
          <a:bodyPr/>
          <a:lstStyle/>
          <a:p>
            <a:pPr lvl="0"/>
            <a:r>
              <a:rPr lang="zh-CN" altLang="en-US" smtClean="0"/>
              <a:t>单击此处编辑母版文本样式</a:t>
            </a:r>
          </a:p>
          <a:p>
            <a:pPr lvl="1"/>
            <a:r>
              <a:rPr lang="zh-CN" altLang="en-US" smtClean="0"/>
              <a:t>第二级</a:t>
            </a:r>
          </a:p>
        </p:txBody>
      </p:sp>
      <p:sp>
        <p:nvSpPr>
          <p:cNvPr id="7" name="KSO_FD"/>
          <p:cNvSpPr>
            <a:spLocks noGrp="1"/>
          </p:cNvSpPr>
          <p:nvPr>
            <p:ph type="dt" sz="half" idx="10"/>
          </p:nvPr>
        </p:nvSpPr>
        <p:spPr/>
        <p:txBody>
          <a:bodyPr/>
          <a:lstStyle/>
          <a:p>
            <a:fld id="{ED338D85-DBAF-4307-8AED-C200D516C840}" type="datetimeFigureOut">
              <a:rPr lang="zh-CN" altLang="en-US" smtClean="0"/>
              <a:pPr/>
              <a:t>2016/7/20</a:t>
            </a:fld>
            <a:endParaRPr lang="zh-CN" altLang="en-US"/>
          </a:p>
        </p:txBody>
      </p:sp>
      <p:sp>
        <p:nvSpPr>
          <p:cNvPr id="8" name="KSO_FT"/>
          <p:cNvSpPr>
            <a:spLocks noGrp="1"/>
          </p:cNvSpPr>
          <p:nvPr>
            <p:ph type="ftr" sz="quarter" idx="11"/>
          </p:nvPr>
        </p:nvSpPr>
        <p:spPr/>
        <p:txBody>
          <a:bodyPr/>
          <a:lstStyle/>
          <a:p>
            <a:endParaRPr lang="zh-CN" altLang="en-US"/>
          </a:p>
        </p:txBody>
      </p:sp>
      <p:sp>
        <p:nvSpPr>
          <p:cNvPr id="9" name="KSO_FN"/>
          <p:cNvSpPr>
            <a:spLocks noGrp="1"/>
          </p:cNvSpPr>
          <p:nvPr>
            <p:ph type="sldNum" sz="quarter" idx="12"/>
          </p:nvPr>
        </p:nvSpPr>
        <p:spPr/>
        <p:txBody>
          <a:bodyPr/>
          <a:lstStyle/>
          <a:p>
            <a:fld id="{86857891-63DE-4099-8EDB-D3F68EEF8C12}" type="slidenum">
              <a:rPr lang="zh-CN" altLang="en-US" smtClean="0"/>
              <a:pPr/>
              <a:t>‹#›</a:t>
            </a:fld>
            <a:endParaRPr lang="zh-CN" altLang="en-US"/>
          </a:p>
        </p:txBody>
      </p:sp>
    </p:spTree>
    <p:extLst>
      <p:ext uri="{BB962C8B-B14F-4D97-AF65-F5344CB8AC3E}">
        <p14:creationId xmlns:p14="http://schemas.microsoft.com/office/powerpoint/2010/main" xmlns="" val="38545288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ED338D85-DBAF-4307-8AED-C200D516C840}" type="datetimeFigureOut">
              <a:rPr lang="zh-CN" altLang="en-US" smtClean="0"/>
              <a:pPr/>
              <a:t>2016/7/20</a:t>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86857891-63DE-4099-8EDB-D3F68EEF8C12}" type="slidenum">
              <a:rPr lang="zh-CN" altLang="en-US" smtClean="0"/>
              <a:pPr/>
              <a:t>‹#›</a:t>
            </a:fld>
            <a:endParaRPr lang="zh-CN" altLang="en-US"/>
          </a:p>
        </p:txBody>
      </p:sp>
    </p:spTree>
    <p:extLst>
      <p:ext uri="{BB962C8B-B14F-4D97-AF65-F5344CB8AC3E}">
        <p14:creationId xmlns:p14="http://schemas.microsoft.com/office/powerpoint/2010/main" xmlns="" val="125335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KSO_FD"/>
          <p:cNvSpPr>
            <a:spLocks noGrp="1"/>
          </p:cNvSpPr>
          <p:nvPr>
            <p:ph type="dt" sz="half" idx="10"/>
          </p:nvPr>
        </p:nvSpPr>
        <p:spPr/>
        <p:txBody>
          <a:bodyPr/>
          <a:lstStyle/>
          <a:p>
            <a:fld id="{ED338D85-DBAF-4307-8AED-C200D516C840}" type="datetimeFigureOut">
              <a:rPr lang="zh-CN" altLang="en-US" smtClean="0"/>
              <a:pPr/>
              <a:t>2016/7/20</a:t>
            </a:fld>
            <a:endParaRPr lang="zh-CN" altLang="en-US"/>
          </a:p>
        </p:txBody>
      </p:sp>
      <p:sp>
        <p:nvSpPr>
          <p:cNvPr id="3" name="KSO_FT"/>
          <p:cNvSpPr>
            <a:spLocks noGrp="1"/>
          </p:cNvSpPr>
          <p:nvPr>
            <p:ph type="ftr" sz="quarter" idx="11"/>
          </p:nvPr>
        </p:nvSpPr>
        <p:spPr/>
        <p:txBody>
          <a:bodyPr/>
          <a:lstStyle/>
          <a:p>
            <a:endParaRPr lang="zh-CN" altLang="en-US"/>
          </a:p>
        </p:txBody>
      </p:sp>
      <p:sp>
        <p:nvSpPr>
          <p:cNvPr id="4" name="KSO_FN"/>
          <p:cNvSpPr>
            <a:spLocks noGrp="1"/>
          </p:cNvSpPr>
          <p:nvPr>
            <p:ph type="sldNum" sz="quarter" idx="12"/>
          </p:nvPr>
        </p:nvSpPr>
        <p:spPr/>
        <p:txBody>
          <a:bodyPr/>
          <a:lstStyle/>
          <a:p>
            <a:fld id="{86857891-63DE-4099-8EDB-D3F68EEF8C12}" type="slidenum">
              <a:rPr lang="zh-CN" altLang="en-US" smtClean="0"/>
              <a:pPr/>
              <a:t>‹#›</a:t>
            </a:fld>
            <a:endParaRPr lang="zh-CN" altLang="en-US"/>
          </a:p>
        </p:txBody>
      </p:sp>
    </p:spTree>
    <p:extLst>
      <p:ext uri="{BB962C8B-B14F-4D97-AF65-F5344CB8AC3E}">
        <p14:creationId xmlns:p14="http://schemas.microsoft.com/office/powerpoint/2010/main" xmlns="" val="32069177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KSO_BT1"/>
          <p:cNvSpPr>
            <a:spLocks noGrp="1"/>
          </p:cNvSpPr>
          <p:nvPr>
            <p:ph type="title"/>
          </p:nvPr>
        </p:nvSpPr>
        <p:spPr>
          <a:xfrm>
            <a:off x="1144591" y="533402"/>
            <a:ext cx="3932237" cy="1600200"/>
          </a:xfrm>
        </p:spPr>
        <p:txBody>
          <a:bodyPr anchor="b"/>
          <a:lstStyle>
            <a:lvl1pPr>
              <a:defRPr sz="2400"/>
            </a:lvl1pPr>
          </a:lstStyle>
          <a:p>
            <a:r>
              <a:rPr lang="zh-CN" altLang="en-US" smtClean="0"/>
              <a:t>单击此处编辑母版标题样式</a:t>
            </a:r>
            <a:endParaRPr lang="en-US" dirty="0"/>
          </a:p>
        </p:txBody>
      </p:sp>
      <p:sp>
        <p:nvSpPr>
          <p:cNvPr id="3" name="KSO_BC1"/>
          <p:cNvSpPr>
            <a:spLocks noGrp="1"/>
          </p:cNvSpPr>
          <p:nvPr>
            <p:ph idx="1"/>
          </p:nvPr>
        </p:nvSpPr>
        <p:spPr>
          <a:xfrm>
            <a:off x="5487989" y="1063631"/>
            <a:ext cx="6172200" cy="4873625"/>
          </a:xfrm>
        </p:spPr>
        <p:txBody>
          <a:bodyPr>
            <a:normAutofit/>
          </a:bodyPr>
          <a:lstStyle>
            <a:lvl1pPr>
              <a:defRPr sz="1500"/>
            </a:lvl1pPr>
            <a:lvl2pPr>
              <a:defRPr sz="1350"/>
            </a:lvl2pPr>
            <a:lvl3pPr>
              <a:defRPr sz="1200"/>
            </a:lvl3pPr>
            <a:lvl4pPr>
              <a:defRPr sz="1050"/>
            </a:lvl4pPr>
            <a:lvl5pPr>
              <a:defRPr sz="105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p:txBody>
      </p:sp>
      <p:sp>
        <p:nvSpPr>
          <p:cNvPr id="4" name="KSO_BC2"/>
          <p:cNvSpPr>
            <a:spLocks noGrp="1"/>
          </p:cNvSpPr>
          <p:nvPr>
            <p:ph type="body" sz="half" idx="2"/>
          </p:nvPr>
        </p:nvSpPr>
        <p:spPr>
          <a:xfrm>
            <a:off x="1144591" y="2133602"/>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KSO_FD"/>
          <p:cNvSpPr>
            <a:spLocks noGrp="1"/>
          </p:cNvSpPr>
          <p:nvPr>
            <p:ph type="dt" sz="half" idx="10"/>
          </p:nvPr>
        </p:nvSpPr>
        <p:spPr/>
        <p:txBody>
          <a:bodyPr/>
          <a:lstStyle/>
          <a:p>
            <a:fld id="{ED338D85-DBAF-4307-8AED-C200D516C840}" type="datetimeFigureOut">
              <a:rPr lang="zh-CN" altLang="en-US" smtClean="0"/>
              <a:pPr/>
              <a:t>2016/7/20</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86857891-63DE-4099-8EDB-D3F68EEF8C12}" type="slidenum">
              <a:rPr lang="zh-CN" altLang="en-US" smtClean="0"/>
              <a:pPr/>
              <a:t>‹#›</a:t>
            </a:fld>
            <a:endParaRPr lang="zh-CN" altLang="en-US"/>
          </a:p>
        </p:txBody>
      </p:sp>
    </p:spTree>
    <p:extLst>
      <p:ext uri="{BB962C8B-B14F-4D97-AF65-F5344CB8AC3E}">
        <p14:creationId xmlns:p14="http://schemas.microsoft.com/office/powerpoint/2010/main" xmlns="" val="16696023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KSO_BT1"/>
          <p:cNvSpPr>
            <a:spLocks noGrp="1"/>
          </p:cNvSpPr>
          <p:nvPr>
            <p:ph type="title"/>
          </p:nvPr>
        </p:nvSpPr>
        <p:spPr>
          <a:xfrm>
            <a:off x="1246192" y="457200"/>
            <a:ext cx="3932237" cy="1600200"/>
          </a:xfrm>
        </p:spPr>
        <p:txBody>
          <a:bodyPr anchor="b"/>
          <a:lstStyle>
            <a:lvl1pPr>
              <a:defRPr sz="2400"/>
            </a:lvl1pPr>
          </a:lstStyle>
          <a:p>
            <a:r>
              <a:rPr lang="zh-CN" altLang="en-US" smtClean="0"/>
              <a:t>单击此处编辑母版标题样式</a:t>
            </a:r>
            <a:endParaRPr lang="en-US" dirty="0"/>
          </a:p>
        </p:txBody>
      </p:sp>
      <p:sp>
        <p:nvSpPr>
          <p:cNvPr id="3" name="KSO_BC1"/>
          <p:cNvSpPr>
            <a:spLocks noGrp="1" noChangeAspect="1"/>
          </p:cNvSpPr>
          <p:nvPr>
            <p:ph type="pic" idx="1"/>
          </p:nvPr>
        </p:nvSpPr>
        <p:spPr>
          <a:xfrm>
            <a:off x="5442833" y="987429"/>
            <a:ext cx="617220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KSO_BC2"/>
          <p:cNvSpPr>
            <a:spLocks noGrp="1"/>
          </p:cNvSpPr>
          <p:nvPr>
            <p:ph type="body" sz="half" idx="2"/>
          </p:nvPr>
        </p:nvSpPr>
        <p:spPr>
          <a:xfrm>
            <a:off x="1246192"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KSO_FD"/>
          <p:cNvSpPr>
            <a:spLocks noGrp="1"/>
          </p:cNvSpPr>
          <p:nvPr>
            <p:ph type="dt" sz="half" idx="10"/>
          </p:nvPr>
        </p:nvSpPr>
        <p:spPr/>
        <p:txBody>
          <a:bodyPr/>
          <a:lstStyle/>
          <a:p>
            <a:fld id="{ED338D85-DBAF-4307-8AED-C200D516C840}" type="datetimeFigureOut">
              <a:rPr lang="zh-CN" altLang="en-US" smtClean="0"/>
              <a:pPr/>
              <a:t>2016/7/20</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86857891-63DE-4099-8EDB-D3F68EEF8C12}" type="slidenum">
              <a:rPr lang="zh-CN" altLang="en-US" smtClean="0"/>
              <a:pPr/>
              <a:t>‹#›</a:t>
            </a:fld>
            <a:endParaRPr lang="zh-CN" altLang="en-US"/>
          </a:p>
        </p:txBody>
      </p:sp>
    </p:spTree>
    <p:extLst>
      <p:ext uri="{BB962C8B-B14F-4D97-AF65-F5344CB8AC3E}">
        <p14:creationId xmlns:p14="http://schemas.microsoft.com/office/powerpoint/2010/main" xmlns="" val="22779397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13" cstate="print">
            <a:extLst>
              <a:ext uri="{28A0092B-C50C-407E-A947-70E740481C1C}">
                <a14:useLocalDpi xmlns:a14="http://schemas.microsoft.com/office/drawing/2010/main" xmlns="" val="0"/>
              </a:ext>
            </a:extLst>
          </a:blip>
          <a:srcRect l="1474" t="26028" r="6166" b="4484"/>
          <a:stretch/>
        </p:blipFill>
        <p:spPr>
          <a:xfrm>
            <a:off x="-2" y="2337829"/>
            <a:ext cx="7899402" cy="4520171"/>
          </a:xfrm>
          <a:prstGeom prst="rect">
            <a:avLst/>
          </a:prstGeom>
        </p:spPr>
      </p:pic>
      <p:sp>
        <p:nvSpPr>
          <p:cNvPr id="4" name="KSO_FD"/>
          <p:cNvSpPr>
            <a:spLocks noGrp="1"/>
          </p:cNvSpPr>
          <p:nvPr>
            <p:ph type="dt" sz="half" idx="2"/>
          </p:nvPr>
        </p:nvSpPr>
        <p:spPr>
          <a:xfrm>
            <a:off x="838200" y="6451604"/>
            <a:ext cx="2743200" cy="365125"/>
          </a:xfrm>
          <a:prstGeom prst="rect">
            <a:avLst/>
          </a:prstGeom>
        </p:spPr>
        <p:txBody>
          <a:bodyPr vert="horz" lIns="91440" tIns="45720" rIns="91440" bIns="45720" rtlCol="0" anchor="ctr"/>
          <a:lstStyle>
            <a:lvl1pPr algn="l">
              <a:defRPr sz="1200">
                <a:solidFill>
                  <a:schemeClr val="tx1"/>
                </a:solidFill>
              </a:defRPr>
            </a:lvl1pPr>
          </a:lstStyle>
          <a:p>
            <a:fld id="{ED338D85-DBAF-4307-8AED-C200D516C840}" type="datetimeFigureOut">
              <a:rPr lang="zh-CN" altLang="en-US" smtClean="0"/>
              <a:pPr/>
              <a:t>2016/7/20</a:t>
            </a:fld>
            <a:endParaRPr lang="zh-CN" altLang="en-US"/>
          </a:p>
        </p:txBody>
      </p:sp>
      <p:sp>
        <p:nvSpPr>
          <p:cNvPr id="5" name="KSO_FT"/>
          <p:cNvSpPr>
            <a:spLocks noGrp="1"/>
          </p:cNvSpPr>
          <p:nvPr>
            <p:ph type="ftr" sz="quarter" idx="3"/>
          </p:nvPr>
        </p:nvSpPr>
        <p:spPr>
          <a:xfrm>
            <a:off x="4038600" y="6451604"/>
            <a:ext cx="4114800" cy="365125"/>
          </a:xfrm>
          <a:prstGeom prst="rect">
            <a:avLst/>
          </a:prstGeom>
        </p:spPr>
        <p:txBody>
          <a:bodyPr vert="horz" lIns="91440" tIns="45720" rIns="91440" bIns="45720" rtlCol="0" anchor="ctr"/>
          <a:lstStyle>
            <a:lvl1pPr algn="ctr">
              <a:defRPr sz="1200">
                <a:solidFill>
                  <a:schemeClr val="tx1"/>
                </a:solidFill>
              </a:defRPr>
            </a:lvl1pPr>
          </a:lstStyle>
          <a:p>
            <a:endParaRPr lang="zh-CN" altLang="en-US"/>
          </a:p>
        </p:txBody>
      </p:sp>
      <p:sp>
        <p:nvSpPr>
          <p:cNvPr id="6" name="KSO_FN"/>
          <p:cNvSpPr>
            <a:spLocks noGrp="1"/>
          </p:cNvSpPr>
          <p:nvPr>
            <p:ph type="sldNum" sz="quarter" idx="4"/>
          </p:nvPr>
        </p:nvSpPr>
        <p:spPr>
          <a:xfrm>
            <a:off x="8610600" y="6451604"/>
            <a:ext cx="2743200" cy="365125"/>
          </a:xfrm>
          <a:prstGeom prst="rect">
            <a:avLst/>
          </a:prstGeom>
        </p:spPr>
        <p:txBody>
          <a:bodyPr vert="horz" lIns="91440" tIns="45720" rIns="91440" bIns="45720" rtlCol="0" anchor="ctr"/>
          <a:lstStyle>
            <a:lvl1pPr algn="r">
              <a:defRPr sz="1200">
                <a:solidFill>
                  <a:schemeClr val="tx1"/>
                </a:solidFill>
              </a:defRPr>
            </a:lvl1pPr>
          </a:lstStyle>
          <a:p>
            <a:fld id="{86857891-63DE-4099-8EDB-D3F68EEF8C12}" type="slidenum">
              <a:rPr lang="zh-CN" altLang="en-US" smtClean="0"/>
              <a:pPr/>
              <a:t>‹#›</a:t>
            </a:fld>
            <a:endParaRPr lang="zh-CN" altLang="en-US"/>
          </a:p>
        </p:txBody>
      </p:sp>
      <p:sp>
        <p:nvSpPr>
          <p:cNvPr id="3" name="KSO_BC1"/>
          <p:cNvSpPr>
            <a:spLocks noGrp="1"/>
          </p:cNvSpPr>
          <p:nvPr>
            <p:ph type="body" idx="1"/>
          </p:nvPr>
        </p:nvSpPr>
        <p:spPr>
          <a:xfrm>
            <a:off x="1138687" y="1133475"/>
            <a:ext cx="10488872" cy="5100143"/>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p:txBody>
      </p:sp>
      <p:sp>
        <p:nvSpPr>
          <p:cNvPr id="2" name="KSO_BT1"/>
          <p:cNvSpPr>
            <a:spLocks noGrp="1"/>
          </p:cNvSpPr>
          <p:nvPr>
            <p:ph type="title"/>
          </p:nvPr>
        </p:nvSpPr>
        <p:spPr>
          <a:xfrm>
            <a:off x="673101" y="213919"/>
            <a:ext cx="10954459" cy="796011"/>
          </a:xfrm>
          <a:prstGeom prst="rect">
            <a:avLst/>
          </a:prstGeom>
        </p:spPr>
        <p:txBody>
          <a:bodyPr vert="horz" lIns="91440" tIns="45720" rIns="91440" bIns="45720" rtlCol="0" anchor="ctr">
            <a:normAutofit/>
          </a:bodyPr>
          <a:lstStyle/>
          <a:p>
            <a:r>
              <a:rPr lang="zh-CN" altLang="en-US" dirty="0" smtClean="0"/>
              <a:t>单击此处编辑母版标题样式</a:t>
            </a:r>
            <a:endParaRPr lang="en-US" dirty="0"/>
          </a:p>
        </p:txBody>
      </p:sp>
    </p:spTree>
    <p:extLst>
      <p:ext uri="{BB962C8B-B14F-4D97-AF65-F5344CB8AC3E}">
        <p14:creationId xmlns:p14="http://schemas.microsoft.com/office/powerpoint/2010/main" xmlns="" val="3121466221"/>
      </p:ext>
    </p:extLst>
  </p:cSld>
  <p:clrMap bg1="lt1" tx1="dk1" bg2="lt2" tx2="dk2" accent1="accent1" accent2="accent2" accent3="accent3" accent4="accent4" accent5="accent5" accent6="accent6" hlink="hlink" folHlink="folHlink"/>
  <p:sldLayoutIdLst>
    <p:sldLayoutId id="2147483786" r:id="rId1"/>
    <p:sldLayoutId id="2147483787" r:id="rId2"/>
    <p:sldLayoutId id="2147483788" r:id="rId3"/>
    <p:sldLayoutId id="2147483789" r:id="rId4"/>
    <p:sldLayoutId id="2147483790" r:id="rId5"/>
    <p:sldLayoutId id="2147483791" r:id="rId6"/>
    <p:sldLayoutId id="2147483792" r:id="rId7"/>
    <p:sldLayoutId id="2147483793" r:id="rId8"/>
    <p:sldLayoutId id="2147483794" r:id="rId9"/>
    <p:sldLayoutId id="2147483795" r:id="rId10"/>
    <p:sldLayoutId id="2147483796" r:id="rId11"/>
  </p:sldLayoutIdLst>
  <p:timing>
    <p:tnLst>
      <p:par>
        <p:cTn id="1" dur="indefinite" restart="never" nodeType="tmRoot"/>
      </p:par>
    </p:tnLst>
  </p:timing>
  <p:txStyles>
    <p:titleStyle>
      <a:lvl1pPr algn="l" defTabSz="685800" rtl="0" eaLnBrk="1" latinLnBrk="0" hangingPunct="1">
        <a:lnSpc>
          <a:spcPct val="90000"/>
        </a:lnSpc>
        <a:spcBef>
          <a:spcPct val="0"/>
        </a:spcBef>
        <a:buNone/>
        <a:defRPr sz="3200" b="0" i="0" kern="1200" baseline="0">
          <a:solidFill>
            <a:schemeClr val="accent1"/>
          </a:solidFill>
          <a:effectLst/>
          <a:latin typeface="+mj-ea"/>
          <a:ea typeface="+mj-ea"/>
          <a:cs typeface="+mj-cs"/>
        </a:defRPr>
      </a:lvl1pPr>
    </p:titleStyle>
    <p:bodyStyle>
      <a:lvl1pPr marL="361950" indent="-361950" algn="just" defTabSz="685800" rtl="0" eaLnBrk="1" latinLnBrk="0" hangingPunct="1">
        <a:lnSpc>
          <a:spcPct val="110000"/>
        </a:lnSpc>
        <a:spcBef>
          <a:spcPts val="1200"/>
        </a:spcBef>
        <a:spcAft>
          <a:spcPts val="0"/>
        </a:spcAft>
        <a:buClr>
          <a:schemeClr val="accent2"/>
        </a:buClr>
        <a:buSzPct val="50000"/>
        <a:buFont typeface="Wingdings 2" panose="05020102010507070707" pitchFamily="18" charset="2"/>
        <a:buChar char=""/>
        <a:defRPr lang="zh-CN" altLang="en-US" sz="2400" b="1" kern="1200" baseline="0" dirty="0" smtClean="0">
          <a:solidFill>
            <a:schemeClr val="accent1"/>
          </a:solidFill>
          <a:latin typeface="+mn-ea"/>
          <a:ea typeface="+mn-ea"/>
          <a:cs typeface="+mn-cs"/>
        </a:defRPr>
      </a:lvl1pPr>
      <a:lvl2pPr marL="361950" indent="-361950" algn="just" defTabSz="685800" rtl="0" eaLnBrk="1" latinLnBrk="0" hangingPunct="1">
        <a:lnSpc>
          <a:spcPct val="120000"/>
        </a:lnSpc>
        <a:spcBef>
          <a:spcPts val="0"/>
        </a:spcBef>
        <a:spcAft>
          <a:spcPts val="1200"/>
        </a:spcAft>
        <a:buClr>
          <a:schemeClr val="accent2">
            <a:lumMod val="60000"/>
            <a:lumOff val="40000"/>
          </a:schemeClr>
        </a:buClr>
        <a:buFont typeface="幼圆" panose="02010509060101010101" pitchFamily="49" charset="-122"/>
        <a:buChar char=" "/>
        <a:defRPr sz="1800" b="0" kern="1200" baseline="0">
          <a:solidFill>
            <a:schemeClr val="tx1"/>
          </a:solidFill>
          <a:latin typeface="+mn-ea"/>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xmlns=""/>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oleObject" Target="../embeddings/Microsoft_Visio_2003-2010___11.vsd"/><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152644" y="1121229"/>
            <a:ext cx="7123469" cy="979713"/>
          </a:xfrm>
        </p:spPr>
        <p:txBody>
          <a:bodyPr/>
          <a:lstStyle/>
          <a:p>
            <a:r>
              <a:rPr lang="zh-CN" altLang="en-US" sz="4000" dirty="0">
                <a:solidFill>
                  <a:srgbClr val="FF0000"/>
                </a:solidFill>
              </a:rPr>
              <a:t>驾驶员</a:t>
            </a:r>
            <a:r>
              <a:rPr lang="zh-CN" altLang="en-US" sz="4000" dirty="0" smtClean="0">
                <a:solidFill>
                  <a:srgbClr val="FF0000"/>
                </a:solidFill>
              </a:rPr>
              <a:t>的特性与汽车安全</a:t>
            </a:r>
            <a:endParaRPr lang="zh-CN" altLang="en-US" sz="4000" dirty="0">
              <a:solidFill>
                <a:srgbClr val="FF0000"/>
              </a:solidFill>
            </a:endParaRPr>
          </a:p>
        </p:txBody>
      </p:sp>
    </p:spTree>
    <p:extLst>
      <p:ext uri="{BB962C8B-B14F-4D97-AF65-F5344CB8AC3E}">
        <p14:creationId xmlns:p14="http://schemas.microsoft.com/office/powerpoint/2010/main" xmlns="" val="189383870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70530" y="301005"/>
            <a:ext cx="5727699" cy="796011"/>
          </a:xfrm>
        </p:spPr>
        <p:txBody>
          <a:bodyPr>
            <a:normAutofit/>
          </a:bodyPr>
          <a:lstStyle/>
          <a:p>
            <a:r>
              <a:rPr lang="zh-CN" altLang="zh-CN" sz="2800" dirty="0"/>
              <a:t>年龄与交通事故的关系</a:t>
            </a:r>
            <a:endParaRPr lang="zh-CN" altLang="en-US" sz="2800" dirty="0"/>
          </a:p>
        </p:txBody>
      </p:sp>
      <p:graphicFrame>
        <p:nvGraphicFramePr>
          <p:cNvPr id="4" name="内容占位符 3"/>
          <p:cNvGraphicFramePr>
            <a:graphicFrameLocks noGrp="1"/>
          </p:cNvGraphicFramePr>
          <p:nvPr>
            <p:ph idx="1"/>
            <p:extLst>
              <p:ext uri="{D42A27DB-BD31-4B8C-83A1-F6EECF244321}">
                <p14:modId xmlns:p14="http://schemas.microsoft.com/office/powerpoint/2010/main" xmlns="" val="3547757167"/>
              </p:ext>
            </p:extLst>
          </p:nvPr>
        </p:nvGraphicFramePr>
        <p:xfrm>
          <a:off x="892435" y="1219200"/>
          <a:ext cx="10735125" cy="3773390"/>
        </p:xfrm>
        <a:graphic>
          <a:graphicData uri="http://schemas.openxmlformats.org/drawingml/2006/table">
            <a:tbl>
              <a:tblPr firstRow="1" firstCol="1" bandRow="1">
                <a:tableStyleId>{5C22544A-7EE6-4342-B048-85BDC9FD1C3A}</a:tableStyleId>
              </a:tblPr>
              <a:tblGrid>
                <a:gridCol w="2186908"/>
                <a:gridCol w="937561"/>
                <a:gridCol w="936458"/>
                <a:gridCol w="937561"/>
                <a:gridCol w="1092903"/>
                <a:gridCol w="937561"/>
                <a:gridCol w="936458"/>
                <a:gridCol w="937561"/>
                <a:gridCol w="780016"/>
                <a:gridCol w="1052138"/>
              </a:tblGrid>
              <a:tr h="1250528">
                <a:tc>
                  <a:txBody>
                    <a:bodyPr/>
                    <a:lstStyle/>
                    <a:p>
                      <a:pPr algn="ctr">
                        <a:lnSpc>
                          <a:spcPct val="125000"/>
                        </a:lnSpc>
                        <a:spcAft>
                          <a:spcPts val="0"/>
                        </a:spcAft>
                      </a:pPr>
                      <a:r>
                        <a:rPr lang="zh-CN" sz="2000" kern="100">
                          <a:effectLst/>
                        </a:rPr>
                        <a:t>年龄（岁）</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000" kern="100">
                          <a:effectLst/>
                        </a:rPr>
                        <a:t>&lt;20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000" kern="100">
                          <a:effectLst/>
                        </a:rPr>
                        <a:t>20~24</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000" kern="100">
                          <a:effectLst/>
                        </a:rPr>
                        <a:t>25~29</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000" kern="100">
                          <a:effectLst/>
                        </a:rPr>
                        <a:t>30~39</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000" kern="100">
                          <a:effectLst/>
                        </a:rPr>
                        <a:t>40~49</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000" kern="100">
                          <a:effectLst/>
                        </a:rPr>
                        <a:t>50~59</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000" kern="100">
                          <a:effectLst/>
                        </a:rPr>
                        <a:t>60~69</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000" kern="100">
                          <a:effectLst/>
                        </a:rPr>
                        <a:t>&gt;70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zh-CN" sz="2000" kern="100">
                          <a:effectLst/>
                        </a:rPr>
                        <a:t>合计</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758047">
                <a:tc>
                  <a:txBody>
                    <a:bodyPr/>
                    <a:lstStyle/>
                    <a:p>
                      <a:pPr algn="ctr">
                        <a:lnSpc>
                          <a:spcPct val="125000"/>
                        </a:lnSpc>
                        <a:spcAft>
                          <a:spcPts val="0"/>
                        </a:spcAft>
                      </a:pPr>
                      <a:r>
                        <a:rPr lang="zh-CN" sz="2000" kern="100">
                          <a:effectLst/>
                        </a:rPr>
                        <a:t>责任驾驶员人数</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000" kern="100">
                          <a:effectLst/>
                        </a:rPr>
                        <a:t>1 358</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000" kern="100">
                          <a:effectLst/>
                        </a:rPr>
                        <a:t>5 628</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000" kern="100">
                          <a:effectLst/>
                        </a:rPr>
                        <a:t>7 640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000" kern="100">
                          <a:effectLst/>
                        </a:rPr>
                        <a:t>17 426</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000" kern="100">
                          <a:effectLst/>
                        </a:rPr>
                        <a:t>15 13</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000" kern="100">
                          <a:effectLst/>
                        </a:rPr>
                        <a:t>8 226</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000" kern="100">
                          <a:effectLst/>
                        </a:rPr>
                        <a:t>3 154</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000" kern="100">
                          <a:effectLst/>
                        </a:rPr>
                        <a:t>821</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000" kern="100">
                          <a:effectLst/>
                        </a:rPr>
                        <a:t>59 766</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1006768">
                <a:tc>
                  <a:txBody>
                    <a:bodyPr/>
                    <a:lstStyle/>
                    <a:p>
                      <a:pPr algn="l">
                        <a:lnSpc>
                          <a:spcPct val="125000"/>
                        </a:lnSpc>
                        <a:spcAft>
                          <a:spcPts val="0"/>
                        </a:spcAft>
                      </a:pPr>
                      <a:r>
                        <a:rPr lang="zh-CN" sz="2000" kern="100">
                          <a:effectLst/>
                        </a:rPr>
                        <a:t>无责任驾驶员人数</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000" kern="100">
                          <a:effectLst/>
                        </a:rPr>
                        <a:t>1 381</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000" kern="100">
                          <a:effectLst/>
                        </a:rPr>
                        <a:t>8 037</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000" kern="100">
                          <a:effectLst/>
                        </a:rPr>
                        <a:t>14 54</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000" kern="100">
                          <a:effectLst/>
                        </a:rPr>
                        <a:t>35 960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000" kern="100">
                          <a:effectLst/>
                        </a:rPr>
                        <a:t>33225</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000" kern="100">
                          <a:effectLst/>
                        </a:rPr>
                        <a:t>15457</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000" kern="100">
                          <a:effectLst/>
                        </a:rPr>
                        <a:t>4 399</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000" kern="100">
                          <a:effectLst/>
                        </a:rPr>
                        <a:t>806</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000" kern="100">
                          <a:effectLst/>
                        </a:rPr>
                        <a:t>113 19</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758047">
                <a:tc>
                  <a:txBody>
                    <a:bodyPr/>
                    <a:lstStyle/>
                    <a:p>
                      <a:pPr algn="l">
                        <a:lnSpc>
                          <a:spcPct val="125000"/>
                        </a:lnSpc>
                        <a:spcAft>
                          <a:spcPts val="0"/>
                        </a:spcAft>
                      </a:pPr>
                      <a:r>
                        <a:rPr lang="zh-CN" sz="2000" kern="100">
                          <a:effectLst/>
                        </a:rPr>
                        <a:t>责任率（</a:t>
                      </a:r>
                      <a:r>
                        <a:rPr lang="en-US" sz="2000" kern="100">
                          <a:effectLst/>
                        </a:rPr>
                        <a:t>%</a:t>
                      </a:r>
                      <a:r>
                        <a:rPr lang="zh-CN" sz="2000" kern="100">
                          <a:effectLst/>
                        </a:rPr>
                        <a:t>）</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000" kern="100">
                          <a:effectLst/>
                        </a:rPr>
                        <a:t>98</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000" kern="100">
                          <a:effectLst/>
                        </a:rPr>
                        <a:t>70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000" kern="100">
                          <a:effectLst/>
                        </a:rPr>
                        <a:t>54</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000" kern="100">
                          <a:effectLst/>
                        </a:rPr>
                        <a:t>48</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000" kern="100">
                          <a:effectLst/>
                        </a:rPr>
                        <a:t>47</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000" kern="100">
                          <a:effectLst/>
                        </a:rPr>
                        <a:t>53</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000" kern="100">
                          <a:effectLst/>
                        </a:rPr>
                        <a:t>72</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000" kern="100">
                          <a:effectLst/>
                        </a:rPr>
                        <a:t>101</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000" kern="100" dirty="0">
                          <a:effectLst/>
                        </a:rPr>
                        <a:t>53</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bl>
          </a:graphicData>
        </a:graphic>
      </p:graphicFrame>
    </p:spTree>
    <p:extLst>
      <p:ext uri="{BB962C8B-B14F-4D97-AF65-F5344CB8AC3E}">
        <p14:creationId xmlns:p14="http://schemas.microsoft.com/office/powerpoint/2010/main" xmlns="" val="18593603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359018" y="850058"/>
            <a:ext cx="2268542" cy="4211411"/>
          </a:xfrm>
        </p:spPr>
        <p:txBody>
          <a:bodyPr>
            <a:normAutofit lnSpcReduction="10000"/>
          </a:bodyPr>
          <a:lstStyle/>
          <a:p>
            <a:pPr marL="0" indent="0">
              <a:buNone/>
            </a:pPr>
            <a:r>
              <a:rPr lang="en-US" altLang="zh-CN" dirty="0" smtClean="0"/>
              <a:t>15-19</a:t>
            </a:r>
            <a:r>
              <a:rPr lang="zh-CN" altLang="en-US" dirty="0" smtClean="0"/>
              <a:t>周岁间的驾驶者事故率最高，而后随着年龄的增长而下降，到</a:t>
            </a:r>
            <a:r>
              <a:rPr lang="en-US" altLang="zh-CN" dirty="0" smtClean="0"/>
              <a:t>50</a:t>
            </a:r>
            <a:r>
              <a:rPr lang="zh-CN" altLang="en-US" dirty="0" smtClean="0"/>
              <a:t>周岁左右时降为最低，从</a:t>
            </a:r>
            <a:r>
              <a:rPr lang="en-US" altLang="zh-CN" dirty="0" smtClean="0"/>
              <a:t>70</a:t>
            </a:r>
            <a:r>
              <a:rPr lang="zh-CN" altLang="en-US" dirty="0" smtClean="0"/>
              <a:t>周岁开始，随着年龄的增大，事故率明显上升。</a:t>
            </a:r>
            <a:endParaRPr lang="zh-CN" altLang="en-US" dirty="0"/>
          </a:p>
        </p:txBody>
      </p:sp>
      <p:pic>
        <p:nvPicPr>
          <p:cNvPr id="4" name="内容占位符 3"/>
          <p:cNvPicPr>
            <a:picLocks noChangeAspect="1"/>
          </p:cNvPicPr>
          <p:nvPr/>
        </p:nvPicPr>
        <p:blipFill>
          <a:blip r:embed="rId2" cstate="print"/>
          <a:stretch>
            <a:fillRect/>
          </a:stretch>
        </p:blipFill>
        <p:spPr>
          <a:xfrm>
            <a:off x="1183848" y="429563"/>
            <a:ext cx="8175170" cy="5052402"/>
          </a:xfrm>
          <a:prstGeom prst="rect">
            <a:avLst/>
          </a:prstGeom>
        </p:spPr>
      </p:pic>
    </p:spTree>
    <p:extLst>
      <p:ext uri="{BB962C8B-B14F-4D97-AF65-F5344CB8AC3E}">
        <p14:creationId xmlns:p14="http://schemas.microsoft.com/office/powerpoint/2010/main" xmlns="" val="91670835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rgbClr val="FF0000"/>
                </a:solidFill>
              </a:rPr>
              <a:t>2.1.3 </a:t>
            </a:r>
            <a:r>
              <a:rPr lang="zh-CN" altLang="en-US" dirty="0" smtClean="0">
                <a:solidFill>
                  <a:srgbClr val="FF0000"/>
                </a:solidFill>
              </a:rPr>
              <a:t>驾驶员的气质差异</a:t>
            </a:r>
            <a:endParaRPr lang="zh-CN" altLang="en-US" dirty="0">
              <a:solidFill>
                <a:srgbClr val="FF0000"/>
              </a:solidFill>
            </a:endParaRPr>
          </a:p>
        </p:txBody>
      </p:sp>
      <p:sp>
        <p:nvSpPr>
          <p:cNvPr id="3" name="内容占位符 2"/>
          <p:cNvSpPr>
            <a:spLocks noGrp="1"/>
          </p:cNvSpPr>
          <p:nvPr>
            <p:ph idx="1"/>
          </p:nvPr>
        </p:nvSpPr>
        <p:spPr>
          <a:xfrm>
            <a:off x="1103455" y="1009930"/>
            <a:ext cx="10774954" cy="5100143"/>
          </a:xfrm>
        </p:spPr>
        <p:txBody>
          <a:bodyPr>
            <a:normAutofit fontScale="92500"/>
          </a:bodyPr>
          <a:lstStyle/>
          <a:p>
            <a:pPr marL="266700" indent="0">
              <a:lnSpc>
                <a:spcPct val="124000"/>
              </a:lnSpc>
              <a:buNone/>
            </a:pPr>
            <a:r>
              <a:rPr lang="en-US" altLang="zh-CN" sz="2800" dirty="0" smtClean="0"/>
              <a:t>1.</a:t>
            </a:r>
            <a:r>
              <a:rPr lang="zh-CN" altLang="en-US" sz="2800" dirty="0" smtClean="0"/>
              <a:t>多血质</a:t>
            </a:r>
            <a:r>
              <a:rPr lang="en-US" altLang="zh-CN" sz="2800" dirty="0"/>
              <a:t>(</a:t>
            </a:r>
            <a:r>
              <a:rPr lang="zh-CN" altLang="en-US" sz="2800" dirty="0"/>
              <a:t>血液占优势</a:t>
            </a:r>
            <a:r>
              <a:rPr lang="en-US" altLang="zh-CN" sz="2800" dirty="0" smtClean="0"/>
              <a:t>)</a:t>
            </a:r>
          </a:p>
          <a:p>
            <a:pPr marL="447675" indent="542925" algn="l">
              <a:lnSpc>
                <a:spcPct val="124000"/>
              </a:lnSpc>
              <a:spcBef>
                <a:spcPts val="0"/>
              </a:spcBef>
              <a:buNone/>
            </a:pPr>
            <a:r>
              <a:rPr lang="zh-CN" altLang="en-US" sz="2800" dirty="0" smtClean="0"/>
              <a:t>其</a:t>
            </a:r>
            <a:r>
              <a:rPr lang="zh-CN" altLang="en-US" sz="2800" dirty="0"/>
              <a:t>特征是活泼、好动、敏感、反应迅速、喜欢与人交往、注意力容易转移、兴趣容易变换等</a:t>
            </a:r>
            <a:r>
              <a:rPr lang="zh-CN" altLang="en-US" sz="2800" dirty="0" smtClean="0"/>
              <a:t>。</a:t>
            </a:r>
            <a:endParaRPr lang="en-US" altLang="zh-CN" sz="2800" dirty="0" smtClean="0"/>
          </a:p>
          <a:p>
            <a:pPr marL="447675" indent="542925" algn="l">
              <a:lnSpc>
                <a:spcPct val="124000"/>
              </a:lnSpc>
              <a:spcBef>
                <a:spcPts val="0"/>
              </a:spcBef>
              <a:buNone/>
            </a:pPr>
            <a:r>
              <a:rPr lang="zh-CN" altLang="zh-CN" sz="2800" dirty="0"/>
              <a:t>这类驾驶员驾驶车辆的特点是：操作动作敏捷，反应较快，处理情况准确，行车中能坚持礼让，并乐于帮助其他驾驶员解决困难，遇到紧急情况采取的措施也较有力。但不稳定，车辆驾驶的平顺性随着情绪的变化有较大的波动，车速时快时慢，有时车开得十分平顺，有时马马虎虎，粗心大意。当别人讲奉承话或心情高兴时，经常忘乎所以地开快车，经常耍小聪明蒙混对方或有关人员，对一些重要的情况观察得不细致导致行车中险情和小事故不断</a:t>
            </a:r>
            <a:r>
              <a:rPr lang="zh-CN" altLang="zh-CN" sz="2800" dirty="0" smtClean="0"/>
              <a:t>。</a:t>
            </a:r>
            <a:endParaRPr lang="en-US" altLang="zh-CN" sz="2800" dirty="0" smtClean="0"/>
          </a:p>
        </p:txBody>
      </p:sp>
    </p:spTree>
    <p:extLst>
      <p:ext uri="{BB962C8B-B14F-4D97-AF65-F5344CB8AC3E}">
        <p14:creationId xmlns:p14="http://schemas.microsoft.com/office/powerpoint/2010/main" xmlns="" val="49895153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34515" y="647338"/>
            <a:ext cx="10488872" cy="5100143"/>
          </a:xfrm>
        </p:spPr>
        <p:txBody>
          <a:bodyPr>
            <a:normAutofit/>
          </a:bodyPr>
          <a:lstStyle/>
          <a:p>
            <a:pPr marL="266700" indent="0" algn="l">
              <a:spcBef>
                <a:spcPts val="0"/>
              </a:spcBef>
              <a:buNone/>
            </a:pPr>
            <a:r>
              <a:rPr lang="en-US" altLang="zh-CN" sz="2800" dirty="0"/>
              <a:t>2.</a:t>
            </a:r>
            <a:r>
              <a:rPr lang="zh-CN" altLang="en-US" sz="2800" dirty="0"/>
              <a:t>胆汁质</a:t>
            </a:r>
            <a:r>
              <a:rPr lang="en-US" altLang="zh-CN" sz="2800" dirty="0"/>
              <a:t>(</a:t>
            </a:r>
            <a:r>
              <a:rPr lang="zh-CN" altLang="en-US" sz="2800" dirty="0"/>
              <a:t>黄胆汁占优势</a:t>
            </a:r>
            <a:r>
              <a:rPr lang="en-US" altLang="zh-CN" sz="2800" dirty="0"/>
              <a:t>)</a:t>
            </a:r>
          </a:p>
          <a:p>
            <a:pPr marL="176213" indent="544513" algn="l">
              <a:lnSpc>
                <a:spcPct val="120000"/>
              </a:lnSpc>
              <a:spcBef>
                <a:spcPts val="0"/>
              </a:spcBef>
              <a:buNone/>
            </a:pPr>
            <a:r>
              <a:rPr lang="zh-CN" altLang="en-US" sz="2800" dirty="0"/>
              <a:t>其特征是直率、热情、精力旺盛、情绪易冲动、心境变换剧烈等</a:t>
            </a:r>
            <a:r>
              <a:rPr lang="zh-CN" altLang="en-US" sz="2800" dirty="0" smtClean="0"/>
              <a:t>。</a:t>
            </a:r>
            <a:endParaRPr lang="en-US" altLang="zh-CN" sz="2800" dirty="0" smtClean="0"/>
          </a:p>
          <a:p>
            <a:pPr marL="176213" indent="544513" algn="l">
              <a:lnSpc>
                <a:spcPct val="120000"/>
              </a:lnSpc>
              <a:spcBef>
                <a:spcPts val="0"/>
              </a:spcBef>
              <a:buNone/>
            </a:pPr>
            <a:r>
              <a:rPr lang="zh-CN" altLang="zh-CN" sz="2800" dirty="0" smtClean="0"/>
              <a:t>这</a:t>
            </a:r>
            <a:r>
              <a:rPr lang="zh-CN" altLang="zh-CN" sz="2800" dirty="0"/>
              <a:t>类驾驶员驾驶车辆的特点是：操作动作干脆有力，处理情况果断，开车速度较快；严格要求自己的愿望很强烈，但这种愿望往往被自己的一时冲动所破坏，行车中易被对方不礼貌的行为激怒，一旦激怒将会做出危险的报复行动；处理危险情况时不够沉着仔细，喜欢冒险尝试，因此处理情况的危险系数比较大。车辆的恶性事故中，这种类型的驾驶员比较多。 </a:t>
            </a:r>
          </a:p>
          <a:p>
            <a:pPr marL="266700" indent="0" algn="l">
              <a:lnSpc>
                <a:spcPct val="120000"/>
              </a:lnSpc>
              <a:spcBef>
                <a:spcPts val="0"/>
              </a:spcBef>
              <a:buNone/>
            </a:pPr>
            <a:endParaRPr lang="en-US" altLang="zh-CN" dirty="0" smtClean="0"/>
          </a:p>
          <a:p>
            <a:pPr marL="266700" indent="0" algn="l">
              <a:lnSpc>
                <a:spcPct val="120000"/>
              </a:lnSpc>
              <a:spcBef>
                <a:spcPts val="0"/>
              </a:spcBef>
              <a:buNone/>
            </a:pPr>
            <a:endParaRPr lang="en-US" altLang="zh-CN" dirty="0"/>
          </a:p>
          <a:p>
            <a:endParaRPr lang="zh-CN" altLang="en-US" dirty="0"/>
          </a:p>
        </p:txBody>
      </p:sp>
    </p:spTree>
    <p:extLst>
      <p:ext uri="{BB962C8B-B14F-4D97-AF65-F5344CB8AC3E}">
        <p14:creationId xmlns:p14="http://schemas.microsoft.com/office/powerpoint/2010/main" xmlns="" val="61288905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211580" y="311672"/>
            <a:ext cx="10404404" cy="5100143"/>
          </a:xfrm>
        </p:spPr>
        <p:txBody>
          <a:bodyPr/>
          <a:lstStyle/>
          <a:p>
            <a:pPr marL="266700" indent="0" algn="l">
              <a:lnSpc>
                <a:spcPct val="120000"/>
              </a:lnSpc>
              <a:spcBef>
                <a:spcPts val="0"/>
              </a:spcBef>
              <a:buNone/>
            </a:pPr>
            <a:r>
              <a:rPr lang="en-US" altLang="zh-CN" sz="2800" dirty="0"/>
              <a:t>3.</a:t>
            </a:r>
            <a:r>
              <a:rPr lang="zh-CN" altLang="en-US" sz="2800" dirty="0"/>
              <a:t>黏液质</a:t>
            </a:r>
            <a:r>
              <a:rPr lang="en-US" altLang="zh-CN" sz="2800" dirty="0"/>
              <a:t>(</a:t>
            </a:r>
            <a:r>
              <a:rPr lang="zh-CN" altLang="en-US" sz="2800" dirty="0"/>
              <a:t>粘液质占优势</a:t>
            </a:r>
            <a:r>
              <a:rPr lang="en-US" altLang="zh-CN" sz="2800" dirty="0"/>
              <a:t>)</a:t>
            </a:r>
          </a:p>
          <a:p>
            <a:pPr marL="266700" indent="0" algn="l">
              <a:lnSpc>
                <a:spcPct val="130000"/>
              </a:lnSpc>
              <a:spcBef>
                <a:spcPts val="0"/>
              </a:spcBef>
              <a:buNone/>
            </a:pPr>
            <a:r>
              <a:rPr lang="zh-CN" altLang="en-US" sz="2800" dirty="0" smtClean="0"/>
              <a:t>    其</a:t>
            </a:r>
            <a:r>
              <a:rPr lang="zh-CN" altLang="en-US" sz="2800" dirty="0"/>
              <a:t>特征是安静、稳重、反应缓慢、沉默寡言、情绪不易外露、注意力稳定但又难于转移、善于忍耐等。</a:t>
            </a:r>
            <a:br>
              <a:rPr lang="zh-CN" altLang="en-US" sz="2800" dirty="0"/>
            </a:br>
            <a:r>
              <a:rPr lang="zh-CN" altLang="en-US" sz="2800" dirty="0" smtClean="0"/>
              <a:t>    这</a:t>
            </a:r>
            <a:r>
              <a:rPr lang="zh-CN" altLang="en-US" sz="2800" dirty="0"/>
              <a:t>类驾驶员驾驶车辆的特点是：操作动作稳定自如，行车中不急躁，不开快车，车速具有较强的节奏性，不易受外界的干扰，能较严格地执行交通规则；驾车节奏较慢，车队行进时经常掉队；对情况处理不够果断，对危险情况的处理，常因优柔寡断而坐失良机，这种人发生交通事故的主要原因是遇情况犹豫，自信心不足。 </a:t>
            </a:r>
            <a:endParaRPr lang="en-US" altLang="zh-CN" sz="2800" dirty="0"/>
          </a:p>
          <a:p>
            <a:endParaRPr lang="zh-CN" altLang="en-US" dirty="0"/>
          </a:p>
        </p:txBody>
      </p:sp>
    </p:spTree>
    <p:extLst>
      <p:ext uri="{BB962C8B-B14F-4D97-AF65-F5344CB8AC3E}">
        <p14:creationId xmlns:p14="http://schemas.microsoft.com/office/powerpoint/2010/main" xmlns="" val="198581490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289158" y="381121"/>
            <a:ext cx="10488872" cy="5984955"/>
          </a:xfrm>
        </p:spPr>
        <p:txBody>
          <a:bodyPr>
            <a:normAutofit/>
          </a:bodyPr>
          <a:lstStyle/>
          <a:p>
            <a:pPr marL="0" indent="0" algn="l">
              <a:lnSpc>
                <a:spcPct val="126000"/>
              </a:lnSpc>
              <a:buNone/>
            </a:pPr>
            <a:r>
              <a:rPr lang="en-US" altLang="zh-CN" sz="3200" dirty="0"/>
              <a:t>4.</a:t>
            </a:r>
            <a:r>
              <a:rPr lang="zh-CN" altLang="en-US" sz="3200" dirty="0"/>
              <a:t>抑郁质</a:t>
            </a:r>
            <a:br>
              <a:rPr lang="zh-CN" altLang="en-US" sz="3200" dirty="0"/>
            </a:br>
            <a:r>
              <a:rPr lang="zh-CN" altLang="en-US" sz="3200" dirty="0" smtClean="0"/>
              <a:t>    </a:t>
            </a:r>
            <a:r>
              <a:rPr lang="zh-CN" altLang="en-US" sz="2800" dirty="0" smtClean="0"/>
              <a:t>其</a:t>
            </a:r>
            <a:r>
              <a:rPr lang="zh-CN" altLang="en-US" sz="2800" dirty="0"/>
              <a:t>特征是孤僻、行动迟缓</a:t>
            </a:r>
            <a:r>
              <a:rPr lang="zh-CN" altLang="en-US" sz="2800" dirty="0" smtClean="0"/>
              <a:t>、体验</a:t>
            </a:r>
            <a:r>
              <a:rPr lang="zh-CN" altLang="en-US" sz="2800" dirty="0"/>
              <a:t>深刻、善于觉察到别人不易觉察到的细小事物等。</a:t>
            </a:r>
            <a:r>
              <a:rPr lang="zh-CN" altLang="en-US" dirty="0"/>
              <a:t/>
            </a:r>
            <a:br>
              <a:rPr lang="zh-CN" altLang="en-US" dirty="0"/>
            </a:br>
            <a:r>
              <a:rPr lang="zh-CN" altLang="en-US" dirty="0" smtClean="0"/>
              <a:t>     </a:t>
            </a:r>
            <a:r>
              <a:rPr lang="zh-CN" altLang="zh-CN" sz="2800" dirty="0" smtClean="0"/>
              <a:t>这</a:t>
            </a:r>
            <a:r>
              <a:rPr lang="zh-CN" altLang="zh-CN" sz="2800" dirty="0"/>
              <a:t>类驾驶员驾驶车辆的特点是：操作动作较正规，能严格按照操作规程和交通规则驾驶车辆，车速会比较稳定，行车中有主动礼让的精神；但这种人处理情况时有时会出现顾此失彼的现象，对一些交通情况观察的不够全面，思想较狭窄，致使处理意外情况时不知所措；行车中，情绪虽稳定，但一种意念产生后，就非要付诸实现，不易改变主意。一旦遇到超车、让车、会车不顺心而产生固执情绪时，便会强行付诸行动。 </a:t>
            </a:r>
            <a:endParaRPr lang="zh-CN" altLang="en-US" sz="2800" dirty="0"/>
          </a:p>
          <a:p>
            <a:endParaRPr lang="zh-CN" altLang="en-US" dirty="0"/>
          </a:p>
        </p:txBody>
      </p:sp>
    </p:spTree>
    <p:extLst>
      <p:ext uri="{BB962C8B-B14F-4D97-AF65-F5344CB8AC3E}">
        <p14:creationId xmlns:p14="http://schemas.microsoft.com/office/powerpoint/2010/main" xmlns="" val="110031318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2.1.4 </a:t>
            </a:r>
            <a:r>
              <a:rPr lang="zh-CN" altLang="en-US" dirty="0" smtClean="0"/>
              <a:t>驾驶员的性格差异</a:t>
            </a:r>
            <a:endParaRPr lang="zh-CN" altLang="en-US" dirty="0"/>
          </a:p>
        </p:txBody>
      </p:sp>
      <p:sp>
        <p:nvSpPr>
          <p:cNvPr id="3" name="内容占位符 2"/>
          <p:cNvSpPr>
            <a:spLocks noGrp="1"/>
          </p:cNvSpPr>
          <p:nvPr>
            <p:ph idx="1"/>
          </p:nvPr>
        </p:nvSpPr>
        <p:spPr/>
        <p:txBody>
          <a:bodyPr>
            <a:normAutofit/>
          </a:bodyPr>
          <a:lstStyle/>
          <a:p>
            <a:pPr>
              <a:lnSpc>
                <a:spcPct val="125000"/>
              </a:lnSpc>
            </a:pPr>
            <a:r>
              <a:rPr lang="zh-CN" altLang="zh-CN" sz="2800" dirty="0"/>
              <a:t>性格好强的驾驶员容易冲动，爱开快车，争道抢行，甚至强行超车</a:t>
            </a:r>
            <a:r>
              <a:rPr lang="zh-CN" altLang="zh-CN" sz="2800" dirty="0" smtClean="0"/>
              <a:t>。</a:t>
            </a:r>
            <a:endParaRPr lang="en-US" altLang="zh-CN" sz="2800" dirty="0" smtClean="0"/>
          </a:p>
          <a:p>
            <a:pPr>
              <a:lnSpc>
                <a:spcPct val="125000"/>
              </a:lnSpc>
            </a:pPr>
            <a:r>
              <a:rPr lang="zh-CN" altLang="zh-CN" sz="2800" dirty="0" smtClean="0"/>
              <a:t>性格</a:t>
            </a:r>
            <a:r>
              <a:rPr lang="zh-CN" altLang="zh-CN" sz="2800" dirty="0"/>
              <a:t>温和的驾驶员宁让三分，不抢</a:t>
            </a:r>
            <a:r>
              <a:rPr lang="zh-CN" altLang="zh-CN" sz="2800" dirty="0" smtClean="0"/>
              <a:t>一秒</a:t>
            </a:r>
            <a:r>
              <a:rPr lang="zh-CN" altLang="en-US" sz="2800" dirty="0" smtClean="0"/>
              <a:t>。</a:t>
            </a:r>
            <a:endParaRPr lang="en-US" altLang="zh-CN" sz="2800" dirty="0" smtClean="0"/>
          </a:p>
          <a:p>
            <a:pPr>
              <a:lnSpc>
                <a:spcPct val="125000"/>
              </a:lnSpc>
            </a:pPr>
            <a:r>
              <a:rPr lang="zh-CN" altLang="zh-CN" sz="2800" dirty="0" smtClean="0"/>
              <a:t>性格</a:t>
            </a:r>
            <a:r>
              <a:rPr lang="zh-CN" altLang="zh-CN" sz="2800" dirty="0"/>
              <a:t>柔弱的驾驶员，胆小怕事，处理情况犹豫不决，甚至发生错误操作，往往失去行车中超、让、避的有利时机，反而增加了行车中不安全的因素</a:t>
            </a:r>
            <a:r>
              <a:rPr lang="zh-CN" altLang="zh-CN" sz="2800" dirty="0" smtClean="0"/>
              <a:t>。</a:t>
            </a:r>
            <a:endParaRPr lang="en-US" altLang="zh-CN" sz="2800" dirty="0" smtClean="0"/>
          </a:p>
          <a:p>
            <a:pPr>
              <a:lnSpc>
                <a:spcPct val="125000"/>
              </a:lnSpc>
            </a:pPr>
            <a:r>
              <a:rPr lang="zh-CN" altLang="zh-CN" sz="2800" dirty="0" smtClean="0"/>
              <a:t>从事</a:t>
            </a:r>
            <a:r>
              <a:rPr lang="zh-CN" altLang="zh-CN" sz="2800" dirty="0"/>
              <a:t>驾驶工作最理想的性格应该是脾气温和，胆大心细，反应灵敏果断，自控能力强。</a:t>
            </a:r>
            <a:endParaRPr lang="zh-CN" altLang="en-US" sz="2800" dirty="0"/>
          </a:p>
        </p:txBody>
      </p:sp>
    </p:spTree>
    <p:extLst>
      <p:ext uri="{BB962C8B-B14F-4D97-AF65-F5344CB8AC3E}">
        <p14:creationId xmlns:p14="http://schemas.microsoft.com/office/powerpoint/2010/main" xmlns="" val="224925736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254434" y="415845"/>
            <a:ext cx="10488872" cy="5100143"/>
          </a:xfrm>
        </p:spPr>
        <p:txBody>
          <a:bodyPr>
            <a:noAutofit/>
          </a:bodyPr>
          <a:lstStyle/>
          <a:p>
            <a:r>
              <a:rPr lang="zh-CN" altLang="en-US" sz="2800" dirty="0"/>
              <a:t>具有下列性格因素的驾驶员易出事故：</a:t>
            </a:r>
          </a:p>
          <a:p>
            <a:r>
              <a:rPr lang="en-US" altLang="zh-CN" sz="2800" dirty="0"/>
              <a:t>1. </a:t>
            </a:r>
            <a:r>
              <a:rPr lang="zh-CN" altLang="en-US" sz="2800" dirty="0"/>
              <a:t>观察事物粗枝大叶，考虑问题轻浮、草率、简单；</a:t>
            </a:r>
          </a:p>
          <a:p>
            <a:r>
              <a:rPr lang="en-US" altLang="zh-CN" sz="2800" dirty="0"/>
              <a:t>2. </a:t>
            </a:r>
            <a:r>
              <a:rPr lang="zh-CN" altLang="en-US" sz="2800" dirty="0"/>
              <a:t>情绪变化很大，易冲动，不能控制自己；</a:t>
            </a:r>
          </a:p>
          <a:p>
            <a:r>
              <a:rPr lang="en-US" altLang="zh-CN" sz="2800" dirty="0"/>
              <a:t>3. </a:t>
            </a:r>
            <a:r>
              <a:rPr lang="zh-CN" altLang="en-US" sz="2800" dirty="0"/>
              <a:t>遇到复杂或危险情况过度紧张，惊慌失措；</a:t>
            </a:r>
          </a:p>
          <a:p>
            <a:r>
              <a:rPr lang="en-US" altLang="zh-CN" sz="2800" dirty="0"/>
              <a:t>4. </a:t>
            </a:r>
            <a:r>
              <a:rPr lang="zh-CN" altLang="en-US" sz="2800" dirty="0"/>
              <a:t>反应迟钝，遇事优柔寡断，不能当机立断；</a:t>
            </a:r>
          </a:p>
          <a:p>
            <a:r>
              <a:rPr lang="en-US" altLang="zh-CN" sz="2800" dirty="0"/>
              <a:t>5. </a:t>
            </a:r>
            <a:r>
              <a:rPr lang="zh-CN" altLang="en-US" sz="2800" dirty="0"/>
              <a:t>个性强，且任性，不关心别人，不能与人协商合作，群众关系不好；</a:t>
            </a:r>
          </a:p>
          <a:p>
            <a:r>
              <a:rPr lang="en-US" altLang="zh-CN" sz="2800" dirty="0"/>
              <a:t>6. </a:t>
            </a:r>
            <a:r>
              <a:rPr lang="zh-CN" altLang="en-US" sz="2800" dirty="0"/>
              <a:t>遇事想不开，容易钻“牛角尖”；</a:t>
            </a:r>
          </a:p>
          <a:p>
            <a:r>
              <a:rPr lang="en-US" altLang="zh-CN" sz="2800" dirty="0"/>
              <a:t>7. </a:t>
            </a:r>
            <a:r>
              <a:rPr lang="zh-CN" altLang="en-US" sz="2800" dirty="0"/>
              <a:t>轻视法规，不注重生命，安全意识差；</a:t>
            </a:r>
          </a:p>
          <a:p>
            <a:r>
              <a:rPr lang="en-US" altLang="zh-CN" sz="2800" dirty="0"/>
              <a:t>8. </a:t>
            </a:r>
            <a:r>
              <a:rPr lang="zh-CN" altLang="en-US" sz="2800" dirty="0"/>
              <a:t>对工作安于现状，不负责任。</a:t>
            </a:r>
          </a:p>
        </p:txBody>
      </p:sp>
    </p:spTree>
    <p:extLst>
      <p:ext uri="{BB962C8B-B14F-4D97-AF65-F5344CB8AC3E}">
        <p14:creationId xmlns:p14="http://schemas.microsoft.com/office/powerpoint/2010/main" xmlns="" val="123036939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87906" y="735469"/>
            <a:ext cx="10954459" cy="796011"/>
          </a:xfrm>
        </p:spPr>
        <p:txBody>
          <a:bodyPr/>
          <a:lstStyle/>
          <a:p>
            <a:r>
              <a:rPr lang="en-US" altLang="zh-CN" dirty="0" smtClean="0">
                <a:solidFill>
                  <a:srgbClr val="FF0000"/>
                </a:solidFill>
              </a:rPr>
              <a:t>2.2 </a:t>
            </a:r>
            <a:r>
              <a:rPr lang="zh-CN" altLang="en-US" dirty="0" smtClean="0">
                <a:solidFill>
                  <a:srgbClr val="FF0000"/>
                </a:solidFill>
              </a:rPr>
              <a:t>驾驶员的视认特性与汽车安全</a:t>
            </a:r>
            <a:endParaRPr lang="zh-CN" altLang="en-US" dirty="0">
              <a:solidFill>
                <a:srgbClr val="FF0000"/>
              </a:solidFill>
            </a:endParaRPr>
          </a:p>
        </p:txBody>
      </p:sp>
      <p:sp>
        <p:nvSpPr>
          <p:cNvPr id="3" name="内容占位符 2"/>
          <p:cNvSpPr>
            <a:spLocks noGrp="1"/>
          </p:cNvSpPr>
          <p:nvPr>
            <p:ph idx="1"/>
          </p:nvPr>
        </p:nvSpPr>
        <p:spPr>
          <a:xfrm>
            <a:off x="720699" y="1932128"/>
            <a:ext cx="10488872" cy="5100143"/>
          </a:xfrm>
        </p:spPr>
        <p:txBody>
          <a:bodyPr>
            <a:normAutofit/>
          </a:bodyPr>
          <a:lstStyle/>
          <a:p>
            <a:pPr>
              <a:lnSpc>
                <a:spcPct val="150000"/>
              </a:lnSpc>
            </a:pPr>
            <a:r>
              <a:rPr lang="zh-CN" altLang="en-US" sz="2800" dirty="0"/>
              <a:t>驾驶员的视力、可见范围和判断力是与汽车的车速、运行空间的亮度及其变化（包括暗适应与亮适应）等有关的，将视觉随车速和运行环境的变化而变化的特性称为视觉特性。</a:t>
            </a:r>
          </a:p>
        </p:txBody>
      </p:sp>
    </p:spTree>
    <p:extLst>
      <p:ext uri="{BB962C8B-B14F-4D97-AF65-F5344CB8AC3E}">
        <p14:creationId xmlns:p14="http://schemas.microsoft.com/office/powerpoint/2010/main" xmlns="" val="406360689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rgbClr val="FF0000"/>
                </a:solidFill>
              </a:rPr>
              <a:t>2.2.1 </a:t>
            </a:r>
            <a:r>
              <a:rPr lang="zh-CN" altLang="en-US" dirty="0" smtClean="0">
                <a:solidFill>
                  <a:srgbClr val="FF0000"/>
                </a:solidFill>
              </a:rPr>
              <a:t>视力</a:t>
            </a:r>
            <a:endParaRPr lang="zh-CN" altLang="en-US" dirty="0">
              <a:solidFill>
                <a:srgbClr val="FF0000"/>
              </a:solidFill>
            </a:endParaRPr>
          </a:p>
        </p:txBody>
      </p:sp>
      <p:sp>
        <p:nvSpPr>
          <p:cNvPr id="3" name="内容占位符 2"/>
          <p:cNvSpPr>
            <a:spLocks noGrp="1"/>
          </p:cNvSpPr>
          <p:nvPr>
            <p:ph idx="1"/>
          </p:nvPr>
        </p:nvSpPr>
        <p:spPr/>
        <p:txBody>
          <a:bodyPr/>
          <a:lstStyle/>
          <a:p>
            <a:pPr>
              <a:lnSpc>
                <a:spcPct val="150000"/>
              </a:lnSpc>
            </a:pPr>
            <a:r>
              <a:rPr lang="zh-CN" altLang="zh-CN" sz="2800" dirty="0"/>
              <a:t>视力又叫视敏度，是眼睛分辨两物点之间最小距离的能力。根据眼睛所处的状态和时间不同，又有静视力、动视力和夜间视力之分</a:t>
            </a:r>
            <a:r>
              <a:rPr lang="zh-CN" altLang="zh-CN" sz="2800" dirty="0" smtClean="0"/>
              <a:t>。</a:t>
            </a:r>
            <a:endParaRPr lang="en-US" altLang="zh-CN" sz="2800" dirty="0" smtClean="0"/>
          </a:p>
          <a:p>
            <a:pPr>
              <a:lnSpc>
                <a:spcPct val="150000"/>
              </a:lnSpc>
            </a:pPr>
            <a:r>
              <a:rPr lang="en-US" altLang="zh-CN" sz="2800" dirty="0" smtClean="0"/>
              <a:t>1.</a:t>
            </a:r>
            <a:r>
              <a:rPr lang="zh-CN" altLang="en-US" sz="2800" dirty="0" smtClean="0"/>
              <a:t>静视力</a:t>
            </a:r>
            <a:endParaRPr lang="en-US" altLang="zh-CN" sz="2800" dirty="0" smtClean="0"/>
          </a:p>
          <a:p>
            <a:pPr>
              <a:lnSpc>
                <a:spcPct val="150000"/>
              </a:lnSpc>
            </a:pPr>
            <a:r>
              <a:rPr lang="zh-CN" altLang="zh-CN" sz="2800" dirty="0"/>
              <a:t>我国交通管理部门要求参加驾驶员执照考试的人员，两眼的静止视力必须在</a:t>
            </a:r>
            <a:r>
              <a:rPr lang="en-US" altLang="zh-CN" sz="2800" dirty="0"/>
              <a:t>0.7</a:t>
            </a:r>
            <a:r>
              <a:rPr lang="zh-CN" altLang="zh-CN" sz="2800" dirty="0"/>
              <a:t>以上（可佩戴眼镜）。</a:t>
            </a:r>
          </a:p>
          <a:p>
            <a:endParaRPr lang="zh-CN" altLang="en-US" dirty="0"/>
          </a:p>
        </p:txBody>
      </p:sp>
    </p:spTree>
    <p:extLst>
      <p:ext uri="{BB962C8B-B14F-4D97-AF65-F5344CB8AC3E}">
        <p14:creationId xmlns:p14="http://schemas.microsoft.com/office/powerpoint/2010/main" xmlns="" val="59932339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3200" dirty="0" smtClean="0">
                <a:solidFill>
                  <a:srgbClr val="FF0000"/>
                </a:solidFill>
              </a:rPr>
              <a:t>主要内容：</a:t>
            </a:r>
            <a:endParaRPr lang="en-US" altLang="zh-CN" sz="3200" dirty="0" smtClean="0">
              <a:solidFill>
                <a:srgbClr val="FF0000"/>
              </a:solidFill>
            </a:endParaRPr>
          </a:p>
          <a:p>
            <a:r>
              <a:rPr lang="zh-CN" altLang="en-US" sz="2800" dirty="0" smtClean="0"/>
              <a:t>驾驶员的个性特征与汽车安全</a:t>
            </a:r>
            <a:endParaRPr lang="en-US" altLang="zh-CN" sz="2800" dirty="0" smtClean="0"/>
          </a:p>
          <a:p>
            <a:r>
              <a:rPr lang="zh-CN" altLang="en-US" sz="2800" dirty="0" smtClean="0"/>
              <a:t>驾驶员的视认特性与</a:t>
            </a:r>
            <a:r>
              <a:rPr lang="zh-CN" altLang="en-US" sz="2800" dirty="0"/>
              <a:t>汽车</a:t>
            </a:r>
            <a:r>
              <a:rPr lang="zh-CN" altLang="en-US" sz="2800" dirty="0" smtClean="0"/>
              <a:t>安全</a:t>
            </a:r>
            <a:endParaRPr lang="en-US" altLang="zh-CN" sz="2800" dirty="0" smtClean="0"/>
          </a:p>
          <a:p>
            <a:r>
              <a:rPr lang="zh-CN" altLang="en-US" sz="2800" dirty="0" smtClean="0"/>
              <a:t>驾驶员的行为特性与汽车安全</a:t>
            </a:r>
            <a:endParaRPr lang="en-US" altLang="zh-CN" sz="2800" dirty="0" smtClean="0"/>
          </a:p>
          <a:p>
            <a:r>
              <a:rPr lang="zh-CN" altLang="en-US" sz="2800" dirty="0" smtClean="0"/>
              <a:t>驾驶员酒后开车特性与汽车安全</a:t>
            </a:r>
            <a:endParaRPr lang="en-US" altLang="zh-CN" sz="2800" dirty="0" smtClean="0"/>
          </a:p>
          <a:p>
            <a:r>
              <a:rPr lang="zh-CN" altLang="en-US" sz="2800" dirty="0" smtClean="0"/>
              <a:t>驾驶员疲劳特性与汽车安全</a:t>
            </a:r>
            <a:endParaRPr lang="zh-CN" altLang="en-US" sz="2800" dirty="0"/>
          </a:p>
        </p:txBody>
      </p:sp>
    </p:spTree>
    <p:extLst>
      <p:ext uri="{BB962C8B-B14F-4D97-AF65-F5344CB8AC3E}">
        <p14:creationId xmlns:p14="http://schemas.microsoft.com/office/powerpoint/2010/main" xmlns="" val="15645258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76642" y="542391"/>
            <a:ext cx="10488872" cy="5100143"/>
          </a:xfrm>
        </p:spPr>
        <p:txBody>
          <a:bodyPr>
            <a:normAutofit/>
          </a:bodyPr>
          <a:lstStyle/>
          <a:p>
            <a:r>
              <a:rPr lang="en-US" altLang="zh-CN" sz="2800" dirty="0" smtClean="0"/>
              <a:t>2.</a:t>
            </a:r>
            <a:r>
              <a:rPr lang="zh-CN" altLang="en-US" sz="2800" dirty="0" smtClean="0"/>
              <a:t>动视力</a:t>
            </a:r>
            <a:endParaRPr lang="en-US" altLang="zh-CN" sz="2800" dirty="0" smtClean="0"/>
          </a:p>
          <a:p>
            <a:r>
              <a:rPr lang="zh-CN" altLang="zh-CN" sz="2800" dirty="0"/>
              <a:t>驾驶员在车辆运行中的</a:t>
            </a:r>
            <a:r>
              <a:rPr lang="en-US" altLang="zh-CN" sz="2800" dirty="0"/>
              <a:t>视力</a:t>
            </a:r>
            <a:r>
              <a:rPr lang="zh-CN" altLang="zh-CN" sz="2800" dirty="0"/>
              <a:t>属于动视力。一般来说，动视力要比静视力下降</a:t>
            </a:r>
            <a:r>
              <a:rPr lang="en-US" altLang="zh-CN" sz="2800" dirty="0"/>
              <a:t>10~20%</a:t>
            </a:r>
            <a:r>
              <a:rPr lang="zh-CN" altLang="zh-CN" sz="2800" dirty="0"/>
              <a:t>，特殊情况下比静视力低</a:t>
            </a:r>
            <a:r>
              <a:rPr lang="en-US" altLang="zh-CN" sz="2800" dirty="0"/>
              <a:t>30~40%</a:t>
            </a:r>
            <a:r>
              <a:rPr lang="zh-CN" altLang="zh-CN" sz="2800" dirty="0"/>
              <a:t>。动视力随车辆行驶速度的变化而变化，车速越快，视力下降越</a:t>
            </a:r>
            <a:r>
              <a:rPr lang="zh-CN" altLang="zh-CN" sz="2800" dirty="0" smtClean="0"/>
              <a:t>多</a:t>
            </a:r>
            <a:r>
              <a:rPr lang="zh-CN" altLang="en-US" sz="2800" dirty="0" smtClean="0"/>
              <a:t>。</a:t>
            </a:r>
            <a:endParaRPr lang="zh-CN" altLang="en-US" sz="2800" dirty="0"/>
          </a:p>
        </p:txBody>
      </p:sp>
      <p:pic>
        <p:nvPicPr>
          <p:cNvPr id="4" name="图片 3"/>
          <p:cNvPicPr>
            <a:picLocks noChangeAspect="1"/>
          </p:cNvPicPr>
          <p:nvPr/>
        </p:nvPicPr>
        <p:blipFill>
          <a:blip r:embed="rId2" cstate="print"/>
          <a:stretch>
            <a:fillRect/>
          </a:stretch>
        </p:blipFill>
        <p:spPr>
          <a:xfrm>
            <a:off x="3277777" y="2756796"/>
            <a:ext cx="5682173" cy="3644003"/>
          </a:xfrm>
          <a:prstGeom prst="rect">
            <a:avLst/>
          </a:prstGeom>
        </p:spPr>
      </p:pic>
    </p:spTree>
    <p:extLst>
      <p:ext uri="{BB962C8B-B14F-4D97-AF65-F5344CB8AC3E}">
        <p14:creationId xmlns:p14="http://schemas.microsoft.com/office/powerpoint/2010/main" xmlns="" val="356765549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208135" y="647338"/>
            <a:ext cx="10488872" cy="5100143"/>
          </a:xfrm>
        </p:spPr>
        <p:txBody>
          <a:bodyPr>
            <a:normAutofit/>
          </a:bodyPr>
          <a:lstStyle/>
          <a:p>
            <a:r>
              <a:rPr lang="en-US" altLang="zh-CN" sz="2800" dirty="0" smtClean="0"/>
              <a:t>3.</a:t>
            </a:r>
            <a:r>
              <a:rPr lang="zh-CN" altLang="en-US" sz="2800" dirty="0" smtClean="0"/>
              <a:t>夜间视力</a:t>
            </a:r>
            <a:endParaRPr lang="en-US" altLang="zh-CN" sz="2800" dirty="0" smtClean="0"/>
          </a:p>
          <a:p>
            <a:r>
              <a:rPr lang="zh-CN" altLang="zh-CN" sz="2800" dirty="0"/>
              <a:t>人体的视力与亮度有关，亮度加大，可以增强视力</a:t>
            </a:r>
            <a:r>
              <a:rPr lang="zh-CN" altLang="zh-CN" sz="2800" dirty="0" smtClean="0"/>
              <a:t>。</a:t>
            </a:r>
            <a:endParaRPr lang="en-US" altLang="zh-CN" sz="2800" dirty="0" smtClean="0"/>
          </a:p>
          <a:p>
            <a:r>
              <a:rPr lang="zh-CN" altLang="zh-CN" sz="2800" dirty="0"/>
              <a:t>对于驾驶员来说在一天中最危险的时刻是黄昏。因为黄昏时，光线较暗，不开灯看不清楚，而当打开前照灯时，其亮度与周围环境亮度相差不大，因此也不易看清周围的车辆、行人和环境，往往会因观察失误而发生事故。</a:t>
            </a:r>
            <a:endParaRPr lang="zh-CN" altLang="en-US" sz="2800" dirty="0"/>
          </a:p>
        </p:txBody>
      </p:sp>
    </p:spTree>
    <p:extLst>
      <p:ext uri="{BB962C8B-B14F-4D97-AF65-F5344CB8AC3E}">
        <p14:creationId xmlns:p14="http://schemas.microsoft.com/office/powerpoint/2010/main" xmlns="" val="173071385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2.2.2  </a:t>
            </a:r>
            <a:r>
              <a:rPr lang="zh-CN" altLang="en-US" dirty="0" smtClean="0"/>
              <a:t>视野（第三章再讲）</a:t>
            </a:r>
            <a:endParaRPr lang="zh-CN" altLang="en-US" dirty="0"/>
          </a:p>
        </p:txBody>
      </p:sp>
      <p:sp>
        <p:nvSpPr>
          <p:cNvPr id="3" name="内容占位符 2"/>
          <p:cNvSpPr>
            <a:spLocks noGrp="1"/>
          </p:cNvSpPr>
          <p:nvPr>
            <p:ph idx="1"/>
          </p:nvPr>
        </p:nvSpPr>
        <p:spPr>
          <a:xfrm>
            <a:off x="673101" y="1133475"/>
            <a:ext cx="10954458" cy="5100143"/>
          </a:xfrm>
        </p:spPr>
        <p:txBody>
          <a:bodyPr>
            <a:normAutofit/>
          </a:bodyPr>
          <a:lstStyle/>
          <a:p>
            <a:pPr marL="0" indent="0">
              <a:buNone/>
            </a:pPr>
            <a:r>
              <a:rPr lang="en-US" altLang="zh-CN" sz="3200" dirty="0" smtClean="0">
                <a:latin typeface="黑体" panose="02010609060101010101" pitchFamily="49" charset="-122"/>
                <a:ea typeface="黑体" panose="02010609060101010101" pitchFamily="49" charset="-122"/>
              </a:rPr>
              <a:t>2.2.3 </a:t>
            </a:r>
            <a:r>
              <a:rPr lang="zh-CN" altLang="en-US" sz="3200" dirty="0" smtClean="0">
                <a:latin typeface="黑体" panose="02010609060101010101" pitchFamily="49" charset="-122"/>
                <a:ea typeface="黑体" panose="02010609060101010101" pitchFamily="49" charset="-122"/>
              </a:rPr>
              <a:t>视觉适应</a:t>
            </a:r>
            <a:endParaRPr lang="en-US" altLang="zh-CN" sz="3200" dirty="0" smtClean="0">
              <a:latin typeface="黑体" panose="02010609060101010101" pitchFamily="49" charset="-122"/>
              <a:ea typeface="黑体" panose="02010609060101010101" pitchFamily="49" charset="-122"/>
            </a:endParaRPr>
          </a:p>
          <a:p>
            <a:pPr marL="0" indent="0">
              <a:buNone/>
            </a:pPr>
            <a:r>
              <a:rPr lang="en-US" altLang="zh-CN" sz="3200" dirty="0" smtClean="0"/>
              <a:t>    </a:t>
            </a:r>
            <a:r>
              <a:rPr lang="zh-CN" altLang="zh-CN" sz="3200" dirty="0" smtClean="0"/>
              <a:t>视觉适应</a:t>
            </a:r>
            <a:r>
              <a:rPr lang="zh-CN" altLang="zh-CN" sz="3200" dirty="0"/>
              <a:t>是视觉器官对于光亮程度突然变化而引起的感受性适应过程</a:t>
            </a:r>
            <a:r>
              <a:rPr lang="zh-CN" altLang="zh-CN" sz="3200" dirty="0" smtClean="0"/>
              <a:t>。</a:t>
            </a:r>
            <a:endParaRPr lang="en-US" altLang="zh-CN" sz="3200" dirty="0" smtClean="0"/>
          </a:p>
          <a:p>
            <a:pPr marL="0" indent="0">
              <a:buNone/>
            </a:pPr>
            <a:r>
              <a:rPr lang="en-US" altLang="zh-CN" sz="3200" dirty="0"/>
              <a:t> </a:t>
            </a:r>
            <a:r>
              <a:rPr lang="en-US" altLang="zh-CN" sz="3200" dirty="0" smtClean="0"/>
              <a:t>   </a:t>
            </a:r>
            <a:r>
              <a:rPr lang="zh-CN" altLang="zh-CN" sz="3200" dirty="0" smtClean="0"/>
              <a:t>当</a:t>
            </a:r>
            <a:r>
              <a:rPr lang="zh-CN" altLang="zh-CN" sz="3200" dirty="0"/>
              <a:t>外界光线突然发生变化时，人眼便会出现短时间的视觉障碍，这就是人眼的适应过程。</a:t>
            </a:r>
            <a:endParaRPr lang="zh-CN" altLang="en-US" sz="3200" dirty="0"/>
          </a:p>
        </p:txBody>
      </p:sp>
    </p:spTree>
    <p:extLst>
      <p:ext uri="{BB962C8B-B14F-4D97-AF65-F5344CB8AC3E}">
        <p14:creationId xmlns:p14="http://schemas.microsoft.com/office/powerpoint/2010/main" xmlns="" val="290627460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356" y="201892"/>
            <a:ext cx="10702214" cy="5100143"/>
          </a:xfrm>
        </p:spPr>
        <p:txBody>
          <a:bodyPr>
            <a:normAutofit/>
          </a:bodyPr>
          <a:lstStyle/>
          <a:p>
            <a:r>
              <a:rPr lang="en-US" altLang="zh-CN" sz="3200" dirty="0" smtClean="0"/>
              <a:t>1.</a:t>
            </a:r>
            <a:r>
              <a:rPr lang="zh-CN" altLang="en-US" sz="3200" dirty="0" smtClean="0"/>
              <a:t>暗适应（由明入暗）</a:t>
            </a:r>
            <a:endParaRPr lang="en-US" altLang="zh-CN" sz="3200" dirty="0" smtClean="0"/>
          </a:p>
          <a:p>
            <a:r>
              <a:rPr lang="zh-CN" altLang="en-US" sz="3200" dirty="0" smtClean="0"/>
              <a:t>    一般</a:t>
            </a:r>
            <a:r>
              <a:rPr lang="zh-CN" altLang="en-US" sz="3200" dirty="0"/>
              <a:t>是在进入暗处后的最初约</a:t>
            </a:r>
            <a:r>
              <a:rPr lang="en-US" altLang="zh-CN" sz="3200" dirty="0"/>
              <a:t>7</a:t>
            </a:r>
            <a:r>
              <a:rPr lang="zh-CN" altLang="en-US" sz="3200" dirty="0"/>
              <a:t>分钟内，人眼感知光线的阈值出现一次明显的下降，以后再次出现更为明显的下降；大约进入暗处</a:t>
            </a:r>
            <a:r>
              <a:rPr lang="en-US" altLang="zh-CN" sz="3200" dirty="0" smtClean="0"/>
              <a:t>25~30</a:t>
            </a:r>
            <a:r>
              <a:rPr lang="zh-CN" altLang="en-US" sz="3200" dirty="0"/>
              <a:t>分钟时，阈值下降到最低点，并稳定于这一状态</a:t>
            </a:r>
            <a:r>
              <a:rPr lang="zh-CN" altLang="en-US" sz="3200" b="0" dirty="0" smtClean="0"/>
              <a:t>。</a:t>
            </a:r>
            <a:endParaRPr lang="zh-CN" altLang="en-US" sz="3200" dirty="0"/>
          </a:p>
        </p:txBody>
      </p:sp>
      <p:pic>
        <p:nvPicPr>
          <p:cNvPr id="4" name="图片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468366" y="2751963"/>
            <a:ext cx="6608606" cy="3961994"/>
          </a:xfrm>
          <a:prstGeom prst="rect">
            <a:avLst/>
          </a:prstGeom>
        </p:spPr>
      </p:pic>
    </p:spTree>
    <p:extLst>
      <p:ext uri="{BB962C8B-B14F-4D97-AF65-F5344CB8AC3E}">
        <p14:creationId xmlns:p14="http://schemas.microsoft.com/office/powerpoint/2010/main" xmlns="" val="313977109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263" y="531591"/>
            <a:ext cx="11095124" cy="5100143"/>
          </a:xfrm>
        </p:spPr>
        <p:txBody>
          <a:bodyPr>
            <a:normAutofit/>
          </a:bodyPr>
          <a:lstStyle/>
          <a:p>
            <a:r>
              <a:rPr lang="en-US" altLang="zh-CN" sz="2800" dirty="0"/>
              <a:t>2. </a:t>
            </a:r>
            <a:r>
              <a:rPr lang="zh-CN" altLang="zh-CN" sz="2800" dirty="0" smtClean="0"/>
              <a:t>明适应</a:t>
            </a:r>
            <a:r>
              <a:rPr lang="zh-CN" altLang="en-US" sz="2800" dirty="0"/>
              <a:t>（</a:t>
            </a:r>
            <a:r>
              <a:rPr lang="zh-CN" altLang="en-US" sz="2800" dirty="0" smtClean="0"/>
              <a:t>由暗入</a:t>
            </a:r>
            <a:r>
              <a:rPr lang="zh-CN" altLang="en-US" sz="2800" dirty="0"/>
              <a:t>明</a:t>
            </a:r>
            <a:r>
              <a:rPr lang="zh-CN" altLang="en-US" sz="2800" dirty="0" smtClean="0"/>
              <a:t>）</a:t>
            </a:r>
            <a:endParaRPr lang="zh-CN" altLang="zh-CN" sz="2800" dirty="0"/>
          </a:p>
          <a:p>
            <a:pPr>
              <a:lnSpc>
                <a:spcPct val="125000"/>
              </a:lnSpc>
            </a:pPr>
            <a:r>
              <a:rPr lang="zh-CN" altLang="zh-CN" sz="2800" dirty="0"/>
              <a:t>明适应是指人从照明开始或由暗处进入亮处时眼睛的适应过程。亮适应相对于暗适应来说相对较快，</a:t>
            </a:r>
            <a:r>
              <a:rPr lang="zh-CN" altLang="zh-CN" sz="2800" dirty="0" smtClean="0"/>
              <a:t>一般</a:t>
            </a:r>
            <a:r>
              <a:rPr lang="en-US" altLang="zh-CN" sz="2800" dirty="0" smtClean="0"/>
              <a:t>1min</a:t>
            </a:r>
            <a:r>
              <a:rPr lang="zh-CN" altLang="zh-CN" sz="2800" dirty="0"/>
              <a:t>之内即可完全适应</a:t>
            </a:r>
            <a:r>
              <a:rPr lang="zh-CN" altLang="zh-CN" sz="2800" dirty="0" smtClean="0"/>
              <a:t>。</a:t>
            </a:r>
            <a:endParaRPr lang="en-US" altLang="zh-CN" sz="2800" dirty="0" smtClean="0"/>
          </a:p>
          <a:p>
            <a:pPr>
              <a:lnSpc>
                <a:spcPct val="125000"/>
              </a:lnSpc>
            </a:pPr>
            <a:endParaRPr lang="en-US" altLang="zh-CN" sz="2800" dirty="0"/>
          </a:p>
          <a:p>
            <a:pPr>
              <a:lnSpc>
                <a:spcPct val="125000"/>
              </a:lnSpc>
            </a:pPr>
            <a:r>
              <a:rPr lang="zh-CN" altLang="en-US" sz="2800" dirty="0" smtClean="0"/>
              <a:t>当驶入（驶出）隧道时，就会面临视觉适应的问题，应谨慎驾驶。</a:t>
            </a:r>
            <a:endParaRPr lang="zh-CN" altLang="zh-CN" sz="2800" dirty="0"/>
          </a:p>
        </p:txBody>
      </p:sp>
    </p:spTree>
    <p:extLst>
      <p:ext uri="{BB962C8B-B14F-4D97-AF65-F5344CB8AC3E}">
        <p14:creationId xmlns:p14="http://schemas.microsoft.com/office/powerpoint/2010/main" xmlns="" val="136366796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2.2.4 </a:t>
            </a:r>
            <a:r>
              <a:rPr lang="zh-CN" altLang="en-US" dirty="0"/>
              <a:t>眩</a:t>
            </a:r>
            <a:r>
              <a:rPr lang="zh-CN" altLang="en-US" dirty="0" smtClean="0"/>
              <a:t>目</a:t>
            </a:r>
            <a:endParaRPr lang="zh-CN" altLang="en-US" dirty="0"/>
          </a:p>
        </p:txBody>
      </p:sp>
      <p:pic>
        <p:nvPicPr>
          <p:cNvPr id="4" name="内容占位符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5757365" y="813090"/>
            <a:ext cx="6059638" cy="4017440"/>
          </a:xfrm>
        </p:spPr>
      </p:pic>
      <p:pic>
        <p:nvPicPr>
          <p:cNvPr id="5" name="图片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83658" y="921151"/>
            <a:ext cx="5084264" cy="3801319"/>
          </a:xfrm>
          <a:prstGeom prst="rect">
            <a:avLst/>
          </a:prstGeom>
        </p:spPr>
      </p:pic>
      <p:sp>
        <p:nvSpPr>
          <p:cNvPr id="6" name="矩形 5"/>
          <p:cNvSpPr/>
          <p:nvPr/>
        </p:nvSpPr>
        <p:spPr>
          <a:xfrm>
            <a:off x="1794076" y="5213221"/>
            <a:ext cx="9833483" cy="1325427"/>
          </a:xfrm>
          <a:prstGeom prst="rect">
            <a:avLst/>
          </a:prstGeom>
        </p:spPr>
        <p:txBody>
          <a:bodyPr wrap="square">
            <a:spAutoFit/>
          </a:bodyPr>
          <a:lstStyle/>
          <a:p>
            <a:pPr>
              <a:lnSpc>
                <a:spcPct val="114000"/>
              </a:lnSpc>
            </a:pPr>
            <a:r>
              <a:rPr lang="zh-CN" altLang="en-US" sz="2400" b="1" dirty="0"/>
              <a:t>为了避免眩光影响，可采取一些有效地办法，如改善道路照明、设置道路中央分隔带并种植树木或设置防眩板遮蔽迎面来车的灯光，前灯用偏振玻璃做灯罩、戴防炫目眼镜等</a:t>
            </a:r>
            <a:r>
              <a:rPr lang="zh-CN" altLang="en-US" sz="2400" b="1" dirty="0" smtClean="0"/>
              <a:t>。</a:t>
            </a:r>
            <a:r>
              <a:rPr lang="zh-CN" altLang="en-US" sz="2400" b="1" dirty="0"/>
              <a:t>在</a:t>
            </a:r>
            <a:r>
              <a:rPr lang="zh-CN" altLang="en-US" sz="2400" b="1" dirty="0" smtClean="0"/>
              <a:t>市区不要使用远光灯。</a:t>
            </a:r>
            <a:endParaRPr lang="zh-CN" altLang="en-US" sz="2400" b="1" dirty="0"/>
          </a:p>
        </p:txBody>
      </p:sp>
    </p:spTree>
    <p:extLst>
      <p:ext uri="{BB962C8B-B14F-4D97-AF65-F5344CB8AC3E}">
        <p14:creationId xmlns:p14="http://schemas.microsoft.com/office/powerpoint/2010/main" xmlns="" val="43622597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80507" y="222314"/>
            <a:ext cx="10954459" cy="796011"/>
          </a:xfrm>
        </p:spPr>
        <p:txBody>
          <a:bodyPr/>
          <a:lstStyle/>
          <a:p>
            <a:r>
              <a:rPr lang="en-US" altLang="zh-CN" dirty="0" smtClean="0">
                <a:solidFill>
                  <a:srgbClr val="FF0000"/>
                </a:solidFill>
              </a:rPr>
              <a:t>2.3 </a:t>
            </a:r>
            <a:r>
              <a:rPr lang="zh-CN" altLang="en-US" dirty="0" smtClean="0">
                <a:solidFill>
                  <a:srgbClr val="FF0000"/>
                </a:solidFill>
              </a:rPr>
              <a:t>驾驶员的行为特性与汽车安全</a:t>
            </a:r>
            <a:endParaRPr lang="zh-CN" altLang="en-US" dirty="0">
              <a:solidFill>
                <a:srgbClr val="FF0000"/>
              </a:solidFill>
            </a:endParaRPr>
          </a:p>
        </p:txBody>
      </p:sp>
      <p:sp>
        <p:nvSpPr>
          <p:cNvPr id="4" name="Rectangle 2"/>
          <p:cNvSpPr>
            <a:spLocks noChangeArrowheads="1"/>
          </p:cNvSpPr>
          <p:nvPr/>
        </p:nvSpPr>
        <p:spPr bwMode="auto">
          <a:xfrm flipV="1">
            <a:off x="778681" y="2124604"/>
            <a:ext cx="20102050" cy="7234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xmlns="" val="1837804036"/>
              </p:ext>
            </p:extLst>
          </p:nvPr>
        </p:nvGraphicFramePr>
        <p:xfrm>
          <a:off x="1628065" y="1759400"/>
          <a:ext cx="6966584" cy="4746464"/>
        </p:xfrm>
        <a:graphic>
          <a:graphicData uri="http://schemas.openxmlformats.org/presentationml/2006/ole">
            <p:oleObj spid="_x0000_s1067" name="Visio" r:id="rId3" imgW="4075650" imgH="2770697" progId="">
              <p:embed/>
            </p:oleObj>
          </a:graphicData>
        </a:graphic>
      </p:graphicFrame>
      <p:sp>
        <p:nvSpPr>
          <p:cNvPr id="3" name="文本框 2"/>
          <p:cNvSpPr txBox="1"/>
          <p:nvPr/>
        </p:nvSpPr>
        <p:spPr>
          <a:xfrm>
            <a:off x="5523862" y="3533487"/>
            <a:ext cx="860079" cy="452945"/>
          </a:xfrm>
          <a:prstGeom prst="rect">
            <a:avLst/>
          </a:prstGeom>
          <a:noFill/>
        </p:spPr>
        <p:txBody>
          <a:bodyPr wrap="square" rtlCol="0">
            <a:spAutoFit/>
          </a:bodyPr>
          <a:lstStyle/>
          <a:p>
            <a:pPr>
              <a:lnSpc>
                <a:spcPct val="130000"/>
              </a:lnSpc>
            </a:pPr>
            <a:r>
              <a:rPr lang="zh-CN" altLang="en-US" sz="2000" dirty="0" smtClean="0">
                <a:solidFill>
                  <a:srgbClr val="FF0000"/>
                </a:solidFill>
                <a:latin typeface="Arial" panose="020B0604020202020204" pitchFamily="34" charset="0"/>
                <a:ea typeface="微软雅黑" panose="020B0503020204020204" pitchFamily="34" charset="-122"/>
              </a:rPr>
              <a:t>感知</a:t>
            </a:r>
          </a:p>
        </p:txBody>
      </p:sp>
      <p:sp>
        <p:nvSpPr>
          <p:cNvPr id="6" name="文本框 5"/>
          <p:cNvSpPr txBox="1"/>
          <p:nvPr/>
        </p:nvSpPr>
        <p:spPr>
          <a:xfrm>
            <a:off x="5031187" y="2473948"/>
            <a:ext cx="860079" cy="452945"/>
          </a:xfrm>
          <a:prstGeom prst="rect">
            <a:avLst/>
          </a:prstGeom>
          <a:noFill/>
        </p:spPr>
        <p:txBody>
          <a:bodyPr wrap="square" rtlCol="0">
            <a:spAutoFit/>
          </a:bodyPr>
          <a:lstStyle/>
          <a:p>
            <a:pPr>
              <a:lnSpc>
                <a:spcPct val="130000"/>
              </a:lnSpc>
            </a:pPr>
            <a:r>
              <a:rPr lang="zh-CN" altLang="en-US" sz="2000" dirty="0" smtClean="0">
                <a:solidFill>
                  <a:srgbClr val="FF0000"/>
                </a:solidFill>
                <a:latin typeface="Arial" panose="020B0604020202020204" pitchFamily="34" charset="0"/>
                <a:ea typeface="微软雅黑" panose="020B0503020204020204" pitchFamily="34" charset="-122"/>
              </a:rPr>
              <a:t>判断</a:t>
            </a:r>
          </a:p>
        </p:txBody>
      </p:sp>
      <p:sp>
        <p:nvSpPr>
          <p:cNvPr id="7" name="文本框 6"/>
          <p:cNvSpPr txBox="1"/>
          <p:nvPr/>
        </p:nvSpPr>
        <p:spPr>
          <a:xfrm>
            <a:off x="6791347" y="3162897"/>
            <a:ext cx="860079" cy="452945"/>
          </a:xfrm>
          <a:prstGeom prst="rect">
            <a:avLst/>
          </a:prstGeom>
          <a:noFill/>
        </p:spPr>
        <p:txBody>
          <a:bodyPr wrap="square" rtlCol="0">
            <a:spAutoFit/>
          </a:bodyPr>
          <a:lstStyle/>
          <a:p>
            <a:pPr>
              <a:lnSpc>
                <a:spcPct val="130000"/>
              </a:lnSpc>
            </a:pPr>
            <a:r>
              <a:rPr lang="zh-CN" altLang="en-US" sz="2000" dirty="0" smtClean="0">
                <a:solidFill>
                  <a:srgbClr val="FF0000"/>
                </a:solidFill>
                <a:latin typeface="Arial" panose="020B0604020202020204" pitchFamily="34" charset="0"/>
                <a:ea typeface="微软雅黑" panose="020B0503020204020204" pitchFamily="34" charset="-122"/>
              </a:rPr>
              <a:t>操作</a:t>
            </a:r>
          </a:p>
        </p:txBody>
      </p:sp>
      <p:sp>
        <p:nvSpPr>
          <p:cNvPr id="8" name="矩形 7"/>
          <p:cNvSpPr/>
          <p:nvPr/>
        </p:nvSpPr>
        <p:spPr>
          <a:xfrm>
            <a:off x="9002055" y="725820"/>
            <a:ext cx="2625505" cy="5780044"/>
          </a:xfrm>
          <a:prstGeom prst="rect">
            <a:avLst/>
          </a:prstGeom>
        </p:spPr>
        <p:txBody>
          <a:bodyPr wrap="square">
            <a:spAutoFit/>
          </a:bodyPr>
          <a:lstStyle/>
          <a:p>
            <a:pPr>
              <a:lnSpc>
                <a:spcPct val="120000"/>
              </a:lnSpc>
            </a:pPr>
            <a:r>
              <a:rPr lang="zh-CN" altLang="en-US" sz="2800" dirty="0" smtClean="0">
                <a:latin typeface="黑体" panose="02010609060101010101" pitchFamily="49" charset="-122"/>
                <a:ea typeface="黑体" panose="02010609060101010101" pitchFamily="49" charset="-122"/>
              </a:rPr>
              <a:t>  </a:t>
            </a:r>
            <a:r>
              <a:rPr lang="zh-CN" altLang="en-US" sz="2800" dirty="0" smtClean="0">
                <a:latin typeface="华文行楷" panose="02010800040101010101" pitchFamily="2" charset="-122"/>
                <a:ea typeface="华文行楷" panose="02010800040101010101" pitchFamily="2" charset="-122"/>
              </a:rPr>
              <a:t>感知</a:t>
            </a:r>
            <a:r>
              <a:rPr lang="zh-CN" altLang="en-US" sz="2800" dirty="0">
                <a:latin typeface="华文行楷" panose="02010800040101010101" pitchFamily="2" charset="-122"/>
                <a:ea typeface="华文行楷" panose="02010800040101010101" pitchFamily="2" charset="-122"/>
              </a:rPr>
              <a:t>、判断、操作三位一体，构成驾驶员的信息处理过程，其中任何一项错误，都将导致整个信息处理过程的失败，从而影响交通的通畅以及危及交通的安全。</a:t>
            </a:r>
          </a:p>
        </p:txBody>
      </p:sp>
      <p:sp>
        <p:nvSpPr>
          <p:cNvPr id="9" name="文本框 8"/>
          <p:cNvSpPr txBox="1"/>
          <p:nvPr/>
        </p:nvSpPr>
        <p:spPr>
          <a:xfrm>
            <a:off x="206671" y="968644"/>
            <a:ext cx="4676174" cy="652486"/>
          </a:xfrm>
          <a:prstGeom prst="rect">
            <a:avLst/>
          </a:prstGeom>
          <a:noFill/>
        </p:spPr>
        <p:txBody>
          <a:bodyPr wrap="square" rtlCol="0">
            <a:spAutoFit/>
          </a:bodyPr>
          <a:lstStyle/>
          <a:p>
            <a:pPr>
              <a:lnSpc>
                <a:spcPct val="130000"/>
              </a:lnSpc>
            </a:pPr>
            <a:r>
              <a:rPr lang="en-US" altLang="zh-CN" sz="2800" dirty="0" smtClean="0">
                <a:solidFill>
                  <a:srgbClr val="0070C0"/>
                </a:solidFill>
                <a:latin typeface="Arial" panose="020B0604020202020204" pitchFamily="34" charset="0"/>
                <a:ea typeface="微软雅黑" panose="020B0503020204020204" pitchFamily="34" charset="-122"/>
              </a:rPr>
              <a:t>2.3.1 </a:t>
            </a:r>
            <a:r>
              <a:rPr lang="zh-CN" altLang="en-US" sz="2800" dirty="0" smtClean="0">
                <a:solidFill>
                  <a:srgbClr val="0070C0"/>
                </a:solidFill>
                <a:latin typeface="Arial" panose="020B0604020202020204" pitchFamily="34" charset="0"/>
                <a:ea typeface="微软雅黑" panose="020B0503020204020204" pitchFamily="34" charset="-122"/>
              </a:rPr>
              <a:t>驾驶员的信息处理过程</a:t>
            </a:r>
          </a:p>
        </p:txBody>
      </p:sp>
    </p:spTree>
    <p:extLst>
      <p:ext uri="{BB962C8B-B14F-4D97-AF65-F5344CB8AC3E}">
        <p14:creationId xmlns:p14="http://schemas.microsoft.com/office/powerpoint/2010/main" xmlns="" val="142516739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46318" y="438884"/>
            <a:ext cx="10488872" cy="5100143"/>
          </a:xfrm>
        </p:spPr>
        <p:txBody>
          <a:bodyPr>
            <a:normAutofit/>
          </a:bodyPr>
          <a:lstStyle/>
          <a:p>
            <a:r>
              <a:rPr lang="en-US" altLang="zh-CN" sz="2800" dirty="0" smtClean="0"/>
              <a:t>2.3.2 </a:t>
            </a:r>
            <a:r>
              <a:rPr lang="zh-CN" altLang="en-US" sz="2800" dirty="0" smtClean="0"/>
              <a:t>驾驶员的反应特性</a:t>
            </a:r>
            <a:endParaRPr lang="en-US" altLang="zh-CN" sz="2800" dirty="0" smtClean="0"/>
          </a:p>
          <a:p>
            <a:r>
              <a:rPr lang="en-US" altLang="zh-CN" sz="2800" dirty="0" smtClean="0"/>
              <a:t>1.</a:t>
            </a:r>
            <a:r>
              <a:rPr lang="zh-CN" altLang="en-US" sz="2800" dirty="0"/>
              <a:t>反应时间的含义：人由眼睛等感觉器官获得情报传入大脑，经大脑处理后发出命令而产生动作，这一段时间称为反应时间。</a:t>
            </a:r>
          </a:p>
        </p:txBody>
      </p:sp>
      <p:sp>
        <p:nvSpPr>
          <p:cNvPr id="5" name="矩形 4"/>
          <p:cNvSpPr/>
          <p:nvPr/>
        </p:nvSpPr>
        <p:spPr>
          <a:xfrm>
            <a:off x="1415562" y="2470527"/>
            <a:ext cx="9951512" cy="2677656"/>
          </a:xfrm>
          <a:prstGeom prst="rect">
            <a:avLst/>
          </a:prstGeom>
        </p:spPr>
        <p:txBody>
          <a:bodyPr wrap="square">
            <a:spAutoFit/>
          </a:bodyPr>
          <a:lstStyle/>
          <a:p>
            <a:pPr indent="623888">
              <a:lnSpc>
                <a:spcPct val="120000"/>
              </a:lnSpc>
            </a:pPr>
            <a:r>
              <a:rPr lang="zh-CN" altLang="en-US" sz="2800" dirty="0" smtClean="0">
                <a:solidFill>
                  <a:srgbClr val="0070C0"/>
                </a:solidFill>
              </a:rPr>
              <a:t> </a:t>
            </a:r>
            <a:r>
              <a:rPr lang="zh-CN" altLang="en-US" sz="2800" b="1" dirty="0" smtClean="0">
                <a:solidFill>
                  <a:srgbClr val="0070C0"/>
                </a:solidFill>
              </a:rPr>
              <a:t>在</a:t>
            </a:r>
            <a:r>
              <a:rPr lang="zh-CN" altLang="en-US" sz="2800" b="1" dirty="0">
                <a:solidFill>
                  <a:srgbClr val="0070C0"/>
                </a:solidFill>
              </a:rPr>
              <a:t>驾驶车辆时有一个特别重要的概念就是</a:t>
            </a:r>
            <a:r>
              <a:rPr lang="zh-CN" altLang="en-US" sz="2800" b="1" u="sng" dirty="0">
                <a:solidFill>
                  <a:srgbClr val="FF0000"/>
                </a:solidFill>
              </a:rPr>
              <a:t>制动反应时间</a:t>
            </a:r>
            <a:r>
              <a:rPr lang="zh-CN" altLang="en-US" sz="2800" b="1" dirty="0" smtClean="0">
                <a:solidFill>
                  <a:srgbClr val="0070C0"/>
                </a:solidFill>
              </a:rPr>
              <a:t>。是</a:t>
            </a:r>
            <a:r>
              <a:rPr lang="zh-CN" altLang="en-US" sz="2800" b="1" dirty="0">
                <a:solidFill>
                  <a:srgbClr val="0070C0"/>
                </a:solidFill>
              </a:rPr>
              <a:t>指驾驶人员接受到某种刺激后，脚从加速踏板移到制动踏板的过程所需要的时间。一般来说，制动反应时间根据室内模拟实验为</a:t>
            </a:r>
            <a:r>
              <a:rPr lang="en-US" altLang="zh-CN" sz="2800" b="1" dirty="0">
                <a:solidFill>
                  <a:srgbClr val="0070C0"/>
                </a:solidFill>
              </a:rPr>
              <a:t>0.6s</a:t>
            </a:r>
            <a:r>
              <a:rPr lang="zh-CN" altLang="en-US" sz="2800" b="1" dirty="0">
                <a:solidFill>
                  <a:srgbClr val="0070C0"/>
                </a:solidFill>
              </a:rPr>
              <a:t>左右，室外实际车辆运行中制动反应时间为</a:t>
            </a:r>
            <a:r>
              <a:rPr lang="en-US" altLang="zh-CN" sz="2800" b="1" dirty="0" smtClean="0">
                <a:solidFill>
                  <a:srgbClr val="0070C0"/>
                </a:solidFill>
              </a:rPr>
              <a:t>0.52~1.34s</a:t>
            </a:r>
            <a:r>
              <a:rPr lang="zh-CN" altLang="en-US" sz="2800" b="1" dirty="0" smtClean="0">
                <a:solidFill>
                  <a:srgbClr val="0070C0"/>
                </a:solidFill>
              </a:rPr>
              <a:t>。</a:t>
            </a:r>
            <a:endParaRPr lang="zh-CN" altLang="en-US" sz="2800" b="1" dirty="0">
              <a:solidFill>
                <a:srgbClr val="0070C0"/>
              </a:solidFill>
            </a:endParaRPr>
          </a:p>
        </p:txBody>
      </p:sp>
    </p:spTree>
    <p:extLst>
      <p:ext uri="{BB962C8B-B14F-4D97-AF65-F5344CB8AC3E}">
        <p14:creationId xmlns:p14="http://schemas.microsoft.com/office/powerpoint/2010/main" xmlns="" val="40694954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1893" y="553183"/>
            <a:ext cx="10954458" cy="5100143"/>
          </a:xfrm>
        </p:spPr>
        <p:txBody>
          <a:bodyPr/>
          <a:lstStyle/>
          <a:p>
            <a:pPr marL="0" indent="0">
              <a:buNone/>
            </a:pPr>
            <a:r>
              <a:rPr lang="en-US" altLang="zh-CN" sz="2800" dirty="0" smtClean="0"/>
              <a:t>2.</a:t>
            </a:r>
            <a:r>
              <a:rPr lang="zh-CN" altLang="en-US" sz="2800" dirty="0" smtClean="0"/>
              <a:t>反应时间的特性</a:t>
            </a:r>
            <a:endParaRPr lang="en-US" altLang="zh-CN" sz="2800" dirty="0" smtClean="0"/>
          </a:p>
          <a:p>
            <a:pPr marL="0" indent="0">
              <a:buNone/>
            </a:pPr>
            <a:r>
              <a:rPr lang="zh-CN" altLang="en-US" sz="2800" dirty="0" smtClean="0"/>
              <a:t>（</a:t>
            </a:r>
            <a:r>
              <a:rPr lang="en-US" altLang="zh-CN" sz="2800" dirty="0" smtClean="0"/>
              <a:t>1</a:t>
            </a:r>
            <a:r>
              <a:rPr lang="zh-CN" altLang="en-US" sz="2800" dirty="0" smtClean="0"/>
              <a:t>）反应时间与刺激种类有关</a:t>
            </a:r>
            <a:endParaRPr lang="en-US" altLang="zh-CN" sz="2800" dirty="0" smtClean="0"/>
          </a:p>
          <a:p>
            <a:pPr marL="0" indent="0">
              <a:buNone/>
            </a:pPr>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xmlns="" val="1998877720"/>
              </p:ext>
            </p:extLst>
          </p:nvPr>
        </p:nvGraphicFramePr>
        <p:xfrm>
          <a:off x="1644162" y="2145324"/>
          <a:ext cx="8607668" cy="3270735"/>
        </p:xfrm>
        <a:graphic>
          <a:graphicData uri="http://schemas.openxmlformats.org/drawingml/2006/table">
            <a:tbl>
              <a:tblPr firstRow="1" firstCol="1" bandRow="1">
                <a:tableStyleId>{5C22544A-7EE6-4342-B048-85BDC9FD1C3A}</a:tableStyleId>
              </a:tblPr>
              <a:tblGrid>
                <a:gridCol w="3604669"/>
                <a:gridCol w="5002999"/>
              </a:tblGrid>
              <a:tr h="646751">
                <a:tc>
                  <a:txBody>
                    <a:bodyPr/>
                    <a:lstStyle/>
                    <a:p>
                      <a:pPr algn="ctr">
                        <a:lnSpc>
                          <a:spcPct val="125000"/>
                        </a:lnSpc>
                        <a:spcAft>
                          <a:spcPts val="0"/>
                        </a:spcAft>
                      </a:pPr>
                      <a:r>
                        <a:rPr lang="zh-CN" sz="2800" kern="100" dirty="0">
                          <a:effectLst/>
                        </a:rPr>
                        <a:t>刺激种类</a:t>
                      </a:r>
                      <a:endParaRPr lang="zh-CN" sz="2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zh-CN" sz="2800" kern="100">
                          <a:effectLst/>
                        </a:rPr>
                        <a:t>反应时间</a:t>
                      </a:r>
                      <a:r>
                        <a:rPr lang="en-US" sz="2800" kern="100">
                          <a:effectLst/>
                        </a:rPr>
                        <a:t>/s</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655996">
                <a:tc>
                  <a:txBody>
                    <a:bodyPr/>
                    <a:lstStyle/>
                    <a:p>
                      <a:pPr algn="ctr">
                        <a:lnSpc>
                          <a:spcPct val="125000"/>
                        </a:lnSpc>
                        <a:spcAft>
                          <a:spcPts val="0"/>
                        </a:spcAft>
                      </a:pPr>
                      <a:r>
                        <a:rPr lang="zh-CN" sz="2800" kern="100">
                          <a:effectLst/>
                        </a:rPr>
                        <a:t>触觉</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800" kern="100">
                          <a:effectLst/>
                        </a:rPr>
                        <a:t>0.11~0.16</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655996">
                <a:tc>
                  <a:txBody>
                    <a:bodyPr/>
                    <a:lstStyle/>
                    <a:p>
                      <a:pPr algn="ctr">
                        <a:lnSpc>
                          <a:spcPct val="125000"/>
                        </a:lnSpc>
                        <a:spcAft>
                          <a:spcPts val="0"/>
                        </a:spcAft>
                      </a:pPr>
                      <a:r>
                        <a:rPr lang="zh-CN" sz="2800" kern="100">
                          <a:effectLst/>
                        </a:rPr>
                        <a:t>听觉</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800" kern="100">
                          <a:effectLst/>
                        </a:rPr>
                        <a:t>0.12~0.16</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655996">
                <a:tc>
                  <a:txBody>
                    <a:bodyPr/>
                    <a:lstStyle/>
                    <a:p>
                      <a:pPr algn="ctr">
                        <a:lnSpc>
                          <a:spcPct val="125000"/>
                        </a:lnSpc>
                        <a:spcAft>
                          <a:spcPts val="0"/>
                        </a:spcAft>
                      </a:pPr>
                      <a:r>
                        <a:rPr lang="zh-CN" sz="2800" kern="100">
                          <a:effectLst/>
                        </a:rPr>
                        <a:t>视觉</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800" kern="100">
                          <a:effectLst/>
                        </a:rPr>
                        <a:t>0.15~0.20</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655996">
                <a:tc>
                  <a:txBody>
                    <a:bodyPr/>
                    <a:lstStyle/>
                    <a:p>
                      <a:pPr algn="ctr">
                        <a:lnSpc>
                          <a:spcPct val="125000"/>
                        </a:lnSpc>
                        <a:spcAft>
                          <a:spcPts val="0"/>
                        </a:spcAft>
                      </a:pPr>
                      <a:r>
                        <a:rPr lang="zh-CN" sz="2800" kern="100">
                          <a:effectLst/>
                        </a:rPr>
                        <a:t>嗅觉</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800" kern="100" dirty="0">
                          <a:effectLst/>
                        </a:rPr>
                        <a:t>0.20~0.80</a:t>
                      </a:r>
                      <a:endParaRPr lang="zh-CN" sz="2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bl>
          </a:graphicData>
        </a:graphic>
      </p:graphicFrame>
    </p:spTree>
    <p:extLst>
      <p:ext uri="{BB962C8B-B14F-4D97-AF65-F5344CB8AC3E}">
        <p14:creationId xmlns:p14="http://schemas.microsoft.com/office/powerpoint/2010/main" xmlns="" val="75265852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en-US" sz="2800" dirty="0" smtClean="0"/>
              <a:t>（</a:t>
            </a:r>
            <a:r>
              <a:rPr lang="en-US" altLang="zh-CN" sz="2800" dirty="0" smtClean="0"/>
              <a:t>2</a:t>
            </a:r>
            <a:r>
              <a:rPr lang="zh-CN" altLang="en-US" sz="2800" dirty="0" smtClean="0"/>
              <a:t>）</a:t>
            </a:r>
            <a:r>
              <a:rPr lang="zh-CN" altLang="zh-CN" sz="2800" dirty="0"/>
              <a:t>反应时间与反应运动系统的种类</a:t>
            </a:r>
            <a:r>
              <a:rPr lang="zh-CN" altLang="zh-CN" sz="2800" dirty="0" smtClean="0"/>
              <a:t>有关</a:t>
            </a:r>
            <a:endParaRPr lang="en-US" altLang="zh-CN" sz="2800" dirty="0" smtClean="0"/>
          </a:p>
          <a:p>
            <a:endParaRPr lang="zh-CN" altLang="en-US" sz="2800" dirty="0"/>
          </a:p>
        </p:txBody>
      </p:sp>
      <p:graphicFrame>
        <p:nvGraphicFramePr>
          <p:cNvPr id="4" name="表格 3"/>
          <p:cNvGraphicFramePr>
            <a:graphicFrameLocks noGrp="1"/>
          </p:cNvGraphicFramePr>
          <p:nvPr>
            <p:extLst>
              <p:ext uri="{D42A27DB-BD31-4B8C-83A1-F6EECF244321}">
                <p14:modId xmlns:p14="http://schemas.microsoft.com/office/powerpoint/2010/main" xmlns="" val="206130037"/>
              </p:ext>
            </p:extLst>
          </p:nvPr>
        </p:nvGraphicFramePr>
        <p:xfrm>
          <a:off x="1995854" y="2004644"/>
          <a:ext cx="6787661" cy="2901463"/>
        </p:xfrm>
        <a:graphic>
          <a:graphicData uri="http://schemas.openxmlformats.org/drawingml/2006/table">
            <a:tbl>
              <a:tblPr firstRow="1" firstCol="1" bandRow="1">
                <a:tableStyleId>{5C22544A-7EE6-4342-B048-85BDC9FD1C3A}</a:tableStyleId>
              </a:tblPr>
              <a:tblGrid>
                <a:gridCol w="2842497"/>
                <a:gridCol w="3945164"/>
              </a:tblGrid>
              <a:tr h="573731">
                <a:tc>
                  <a:txBody>
                    <a:bodyPr/>
                    <a:lstStyle/>
                    <a:p>
                      <a:pPr algn="ctr">
                        <a:lnSpc>
                          <a:spcPct val="125000"/>
                        </a:lnSpc>
                        <a:spcAft>
                          <a:spcPts val="0"/>
                        </a:spcAft>
                      </a:pPr>
                      <a:r>
                        <a:rPr lang="zh-CN" sz="2800" kern="100">
                          <a:effectLst/>
                        </a:rPr>
                        <a:t>反应运动系统</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zh-CN" sz="2800" kern="100">
                          <a:effectLst/>
                        </a:rPr>
                        <a:t>反应时间</a:t>
                      </a:r>
                      <a:r>
                        <a:rPr lang="en-US" sz="2800" kern="100">
                          <a:effectLst/>
                        </a:rPr>
                        <a:t>/ms</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581933">
                <a:tc>
                  <a:txBody>
                    <a:bodyPr/>
                    <a:lstStyle/>
                    <a:p>
                      <a:pPr algn="ctr">
                        <a:lnSpc>
                          <a:spcPct val="125000"/>
                        </a:lnSpc>
                        <a:spcAft>
                          <a:spcPts val="0"/>
                        </a:spcAft>
                      </a:pPr>
                      <a:r>
                        <a:rPr lang="zh-CN" sz="2800" kern="100">
                          <a:effectLst/>
                        </a:rPr>
                        <a:t>左手</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800" kern="100">
                          <a:effectLst/>
                        </a:rPr>
                        <a:t>144</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581933">
                <a:tc>
                  <a:txBody>
                    <a:bodyPr/>
                    <a:lstStyle/>
                    <a:p>
                      <a:pPr algn="ctr">
                        <a:lnSpc>
                          <a:spcPct val="125000"/>
                        </a:lnSpc>
                        <a:spcAft>
                          <a:spcPts val="0"/>
                        </a:spcAft>
                      </a:pPr>
                      <a:r>
                        <a:rPr lang="zh-CN" sz="2800" kern="100">
                          <a:effectLst/>
                        </a:rPr>
                        <a:t>右手</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800" kern="100">
                          <a:effectLst/>
                        </a:rPr>
                        <a:t>147</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581933">
                <a:tc>
                  <a:txBody>
                    <a:bodyPr/>
                    <a:lstStyle/>
                    <a:p>
                      <a:pPr algn="ctr">
                        <a:lnSpc>
                          <a:spcPct val="125000"/>
                        </a:lnSpc>
                        <a:spcAft>
                          <a:spcPts val="0"/>
                        </a:spcAft>
                      </a:pPr>
                      <a:r>
                        <a:rPr lang="zh-CN" sz="2800" kern="100">
                          <a:effectLst/>
                        </a:rPr>
                        <a:t>左脚</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800" kern="100">
                          <a:effectLst/>
                        </a:rPr>
                        <a:t>174</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581933">
                <a:tc>
                  <a:txBody>
                    <a:bodyPr/>
                    <a:lstStyle/>
                    <a:p>
                      <a:pPr algn="ctr">
                        <a:lnSpc>
                          <a:spcPct val="125000"/>
                        </a:lnSpc>
                        <a:spcAft>
                          <a:spcPts val="0"/>
                        </a:spcAft>
                      </a:pPr>
                      <a:r>
                        <a:rPr lang="zh-CN" sz="2800" kern="100">
                          <a:effectLst/>
                        </a:rPr>
                        <a:t>右脚</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800" kern="100" dirty="0">
                          <a:effectLst/>
                        </a:rPr>
                        <a:t>179</a:t>
                      </a:r>
                      <a:endParaRPr lang="zh-CN" sz="2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bl>
          </a:graphicData>
        </a:graphic>
      </p:graphicFrame>
    </p:spTree>
    <p:extLst>
      <p:ext uri="{BB962C8B-B14F-4D97-AF65-F5344CB8AC3E}">
        <p14:creationId xmlns:p14="http://schemas.microsoft.com/office/powerpoint/2010/main" xmlns="" val="41684251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ctr"/>
            <a:r>
              <a:rPr lang="en-US" altLang="zh-CN" sz="4000" dirty="0" smtClean="0">
                <a:solidFill>
                  <a:srgbClr val="FF0000"/>
                </a:solidFill>
              </a:rPr>
              <a:t>2.1 </a:t>
            </a:r>
            <a:r>
              <a:rPr lang="zh-CN" altLang="en-US" sz="4000" dirty="0" smtClean="0">
                <a:solidFill>
                  <a:srgbClr val="FF0000"/>
                </a:solidFill>
              </a:rPr>
              <a:t>驾驶员</a:t>
            </a:r>
            <a:r>
              <a:rPr lang="zh-CN" altLang="en-US" sz="4000" dirty="0">
                <a:solidFill>
                  <a:srgbClr val="FF0000"/>
                </a:solidFill>
              </a:rPr>
              <a:t>的个性特征与汽车安全</a:t>
            </a:r>
          </a:p>
        </p:txBody>
      </p:sp>
      <p:sp>
        <p:nvSpPr>
          <p:cNvPr id="3" name="内容占位符 2"/>
          <p:cNvSpPr>
            <a:spLocks noGrp="1"/>
          </p:cNvSpPr>
          <p:nvPr>
            <p:ph idx="1"/>
          </p:nvPr>
        </p:nvSpPr>
        <p:spPr>
          <a:xfrm>
            <a:off x="1541459" y="2026104"/>
            <a:ext cx="10488872" cy="5100143"/>
          </a:xfrm>
        </p:spPr>
        <p:txBody>
          <a:bodyPr>
            <a:normAutofit/>
          </a:bodyPr>
          <a:lstStyle/>
          <a:p>
            <a:r>
              <a:rPr lang="zh-CN" altLang="en-US" sz="2800" dirty="0" smtClean="0"/>
              <a:t>驾驶员如何根据自己安全行车的意图操纵汽车？</a:t>
            </a:r>
            <a:endParaRPr lang="en-US" altLang="zh-CN" sz="2800" dirty="0" smtClean="0"/>
          </a:p>
          <a:p>
            <a:r>
              <a:rPr lang="en-US" altLang="zh-CN" sz="2800" dirty="0" smtClean="0"/>
              <a:t>1.</a:t>
            </a:r>
            <a:r>
              <a:rPr lang="zh-CN" altLang="en-US" sz="2800" dirty="0" smtClean="0"/>
              <a:t>接受外界信息；</a:t>
            </a:r>
            <a:endParaRPr lang="en-US" altLang="zh-CN" sz="2800" dirty="0" smtClean="0"/>
          </a:p>
          <a:p>
            <a:r>
              <a:rPr lang="en-US" altLang="zh-CN" sz="2800" dirty="0" smtClean="0"/>
              <a:t>2.</a:t>
            </a:r>
            <a:r>
              <a:rPr lang="zh-CN" altLang="en-US" sz="2800" dirty="0" smtClean="0"/>
              <a:t>操纵方向盘、加速踏板、制动踏板等；</a:t>
            </a:r>
            <a:endParaRPr lang="en-US" altLang="zh-CN" sz="2800" dirty="0" smtClean="0"/>
          </a:p>
          <a:p>
            <a:r>
              <a:rPr lang="en-US" altLang="zh-CN" sz="2800" dirty="0" smtClean="0"/>
              <a:t>3.</a:t>
            </a:r>
            <a:r>
              <a:rPr lang="zh-CN" altLang="en-US" sz="2800" dirty="0" smtClean="0"/>
              <a:t>接受反馈信息，并不断修正。</a:t>
            </a:r>
            <a:endParaRPr lang="zh-CN" altLang="en-US" sz="2800" dirty="0"/>
          </a:p>
        </p:txBody>
      </p:sp>
    </p:spTree>
    <p:extLst>
      <p:ext uri="{BB962C8B-B14F-4D97-AF65-F5344CB8AC3E}">
        <p14:creationId xmlns:p14="http://schemas.microsoft.com/office/powerpoint/2010/main" xmlns="" val="1799318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28733" y="333375"/>
            <a:ext cx="10488873" cy="5100143"/>
          </a:xfrm>
        </p:spPr>
        <p:txBody>
          <a:bodyPr/>
          <a:lstStyle/>
          <a:p>
            <a:pPr marL="0" indent="0">
              <a:buNone/>
            </a:pPr>
            <a:r>
              <a:rPr lang="zh-CN" altLang="en-US" sz="2800" dirty="0" smtClean="0"/>
              <a:t>（</a:t>
            </a:r>
            <a:r>
              <a:rPr lang="en-US" altLang="zh-CN" sz="2800" dirty="0" smtClean="0"/>
              <a:t>3</a:t>
            </a:r>
            <a:r>
              <a:rPr lang="zh-CN" altLang="en-US" sz="2800" dirty="0"/>
              <a:t>）反应时间</a:t>
            </a:r>
            <a:r>
              <a:rPr lang="zh-CN" altLang="en-US" sz="2800" dirty="0" smtClean="0"/>
              <a:t>与显示</a:t>
            </a:r>
            <a:r>
              <a:rPr lang="zh-CN" altLang="en-US" sz="2800" dirty="0"/>
              <a:t>的刺激性质</a:t>
            </a:r>
            <a:r>
              <a:rPr lang="zh-CN" altLang="en-US" sz="2800" dirty="0" smtClean="0"/>
              <a:t>有关</a:t>
            </a:r>
            <a:endParaRPr lang="en-US" altLang="zh-CN" sz="2800" dirty="0" smtClean="0"/>
          </a:p>
          <a:p>
            <a:pPr marL="0" indent="809625">
              <a:buNone/>
            </a:pPr>
            <a:r>
              <a:rPr lang="zh-CN" altLang="zh-CN" sz="2800" dirty="0"/>
              <a:t>两种颜色对比鲜明时，反应时间短；两种颜色色彩接近时，</a:t>
            </a:r>
            <a:r>
              <a:rPr lang="zh-CN" altLang="zh-CN" sz="2800" dirty="0" smtClean="0"/>
              <a:t>反应时间</a:t>
            </a:r>
            <a:r>
              <a:rPr lang="zh-CN" altLang="zh-CN" sz="2800" dirty="0"/>
              <a:t>长，而且反应时间的长短因刺激强弱程度的不同而不同</a:t>
            </a:r>
            <a:r>
              <a:rPr lang="zh-CN" altLang="zh-CN" sz="2800" dirty="0" smtClean="0"/>
              <a:t>。</a:t>
            </a:r>
            <a:endParaRPr lang="en-US" altLang="zh-CN" sz="2800" dirty="0" smtClean="0"/>
          </a:p>
          <a:p>
            <a:pPr marL="0" indent="809625">
              <a:buNone/>
            </a:pPr>
            <a:endParaRPr lang="zh-CN" altLang="en-US" sz="2800" dirty="0"/>
          </a:p>
        </p:txBody>
      </p:sp>
      <p:pic>
        <p:nvPicPr>
          <p:cNvPr id="4" name="图片 3"/>
          <p:cNvPicPr>
            <a:picLocks noChangeAspect="1"/>
          </p:cNvPicPr>
          <p:nvPr/>
        </p:nvPicPr>
        <p:blipFill>
          <a:blip r:embed="rId2" cstate="print"/>
          <a:stretch>
            <a:fillRect/>
          </a:stretch>
        </p:blipFill>
        <p:spPr>
          <a:xfrm>
            <a:off x="1307124" y="2206871"/>
            <a:ext cx="4499266" cy="2889372"/>
          </a:xfrm>
          <a:prstGeom prst="rect">
            <a:avLst/>
          </a:prstGeom>
        </p:spPr>
      </p:pic>
      <p:sp>
        <p:nvSpPr>
          <p:cNvPr id="5" name="矩形 4"/>
          <p:cNvSpPr/>
          <p:nvPr/>
        </p:nvSpPr>
        <p:spPr>
          <a:xfrm>
            <a:off x="6216159" y="2206871"/>
            <a:ext cx="4994033" cy="3046988"/>
          </a:xfrm>
          <a:prstGeom prst="rect">
            <a:avLst/>
          </a:prstGeom>
        </p:spPr>
        <p:txBody>
          <a:bodyPr wrap="square">
            <a:spAutoFit/>
          </a:bodyPr>
          <a:lstStyle/>
          <a:p>
            <a:r>
              <a:rPr lang="zh-CN" altLang="en-US" sz="2400" dirty="0">
                <a:solidFill>
                  <a:srgbClr val="0070C0"/>
                </a:solidFill>
                <a:latin typeface="华文行楷" panose="02010800040101010101" pitchFamily="2" charset="-122"/>
                <a:ea typeface="华文行楷" panose="02010800040101010101" pitchFamily="2" charset="-122"/>
              </a:rPr>
              <a:t>一份澳大利亚的研究显示，白色车辆在白天出现事故的概率要比那些可见度更低的车辆（比如黑色、蓝色、灰色、红色、银色等等）低</a:t>
            </a:r>
            <a:r>
              <a:rPr lang="en-US" altLang="zh-CN" sz="2400" dirty="0">
                <a:solidFill>
                  <a:srgbClr val="0070C0"/>
                </a:solidFill>
                <a:latin typeface="华文行楷" panose="02010800040101010101" pitchFamily="2" charset="-122"/>
                <a:ea typeface="华文行楷" panose="02010800040101010101" pitchFamily="2" charset="-122"/>
              </a:rPr>
              <a:t>10</a:t>
            </a:r>
            <a:r>
              <a:rPr lang="zh-CN" altLang="en-US" sz="2400" dirty="0">
                <a:solidFill>
                  <a:srgbClr val="0070C0"/>
                </a:solidFill>
                <a:latin typeface="华文行楷" panose="02010800040101010101" pitchFamily="2" charset="-122"/>
                <a:ea typeface="华文行楷" panose="02010800040101010101" pitchFamily="2" charset="-122"/>
              </a:rPr>
              <a:t>个百分点</a:t>
            </a:r>
            <a:r>
              <a:rPr lang="zh-CN" altLang="en-US" sz="2400" dirty="0" smtClean="0">
                <a:solidFill>
                  <a:srgbClr val="0070C0"/>
                </a:solidFill>
                <a:latin typeface="华文行楷" panose="02010800040101010101" pitchFamily="2" charset="-122"/>
                <a:ea typeface="华文行楷" panose="02010800040101010101" pitchFamily="2" charset="-122"/>
              </a:rPr>
              <a:t>。</a:t>
            </a:r>
            <a:endParaRPr lang="en-US" altLang="zh-CN" sz="2400" dirty="0" smtClean="0">
              <a:solidFill>
                <a:srgbClr val="0070C0"/>
              </a:solidFill>
              <a:latin typeface="华文行楷" panose="02010800040101010101" pitchFamily="2" charset="-122"/>
              <a:ea typeface="华文行楷" panose="02010800040101010101" pitchFamily="2" charset="-122"/>
            </a:endParaRPr>
          </a:p>
          <a:p>
            <a:r>
              <a:rPr lang="zh-CN" altLang="en-US" sz="2400" dirty="0">
                <a:latin typeface="华文行楷" panose="02010800040101010101" pitchFamily="2" charset="-122"/>
                <a:ea typeface="华文行楷" panose="02010800040101010101" pitchFamily="2" charset="-122"/>
              </a:rPr>
              <a:t>其他一些研究结果表明，那些在白天打开日间行车灯的车辆也有较低概率遭遇连环撞车事故。</a:t>
            </a:r>
          </a:p>
        </p:txBody>
      </p:sp>
      <p:sp>
        <p:nvSpPr>
          <p:cNvPr id="6" name="文本框 5"/>
          <p:cNvSpPr txBox="1"/>
          <p:nvPr/>
        </p:nvSpPr>
        <p:spPr>
          <a:xfrm>
            <a:off x="1565031" y="5253859"/>
            <a:ext cx="4241359" cy="492443"/>
          </a:xfrm>
          <a:prstGeom prst="rect">
            <a:avLst/>
          </a:prstGeom>
          <a:noFill/>
        </p:spPr>
        <p:txBody>
          <a:bodyPr wrap="square" rtlCol="0">
            <a:spAutoFit/>
          </a:bodyPr>
          <a:lstStyle/>
          <a:p>
            <a:pPr>
              <a:lnSpc>
                <a:spcPct val="130000"/>
              </a:lnSpc>
            </a:pPr>
            <a:r>
              <a:rPr lang="zh-CN" altLang="en-US" sz="2000" dirty="0" smtClean="0">
                <a:solidFill>
                  <a:srgbClr val="FF0000"/>
                </a:solidFill>
                <a:latin typeface="Arial" panose="020B0604020202020204" pitchFamily="34" charset="0"/>
                <a:ea typeface="微软雅黑" panose="020B0503020204020204" pitchFamily="34" charset="-122"/>
              </a:rPr>
              <a:t>你首先看到的是哪个颜色的车辆？</a:t>
            </a:r>
          </a:p>
        </p:txBody>
      </p:sp>
    </p:spTree>
    <p:extLst>
      <p:ext uri="{BB962C8B-B14F-4D97-AF65-F5344CB8AC3E}">
        <p14:creationId xmlns:p14="http://schemas.microsoft.com/office/powerpoint/2010/main" xmlns="" val="1172671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09245" y="294474"/>
            <a:ext cx="10360269" cy="1311193"/>
          </a:xfrm>
          <a:prstGeom prst="rect">
            <a:avLst/>
          </a:prstGeom>
        </p:spPr>
        <p:txBody>
          <a:bodyPr wrap="square">
            <a:spAutoFit/>
          </a:bodyPr>
          <a:lstStyle/>
          <a:p>
            <a:pPr>
              <a:lnSpc>
                <a:spcPct val="150000"/>
              </a:lnSpc>
            </a:pPr>
            <a:r>
              <a:rPr lang="zh-CN" altLang="en-US" sz="2800" dirty="0">
                <a:solidFill>
                  <a:srgbClr val="0070C0"/>
                </a:solidFill>
              </a:rPr>
              <a:t>（</a:t>
            </a:r>
            <a:r>
              <a:rPr lang="en-US" altLang="zh-CN" sz="2800" dirty="0">
                <a:solidFill>
                  <a:srgbClr val="0070C0"/>
                </a:solidFill>
              </a:rPr>
              <a:t>4</a:t>
            </a:r>
            <a:r>
              <a:rPr lang="zh-CN" altLang="en-US" sz="2800" b="1" dirty="0">
                <a:solidFill>
                  <a:srgbClr val="0070C0"/>
                </a:solidFill>
              </a:rPr>
              <a:t>）反应时间与反应者的年龄和性别有关</a:t>
            </a:r>
          </a:p>
          <a:p>
            <a:pPr>
              <a:lnSpc>
                <a:spcPct val="150000"/>
              </a:lnSpc>
            </a:pPr>
            <a:r>
              <a:rPr lang="zh-CN" altLang="en-US" sz="2800" b="1" dirty="0">
                <a:solidFill>
                  <a:srgbClr val="0070C0"/>
                </a:solidFill>
              </a:rPr>
              <a:t>一般来说，儿童、老人、女人的反应时间较长，如图</a:t>
            </a:r>
            <a:r>
              <a:rPr lang="en-US" altLang="zh-CN" sz="2800" b="1" dirty="0">
                <a:solidFill>
                  <a:srgbClr val="0070C0"/>
                </a:solidFill>
              </a:rPr>
              <a:t>2-8</a:t>
            </a:r>
            <a:r>
              <a:rPr lang="zh-CN" altLang="en-US" sz="2800" b="1" dirty="0">
                <a:solidFill>
                  <a:srgbClr val="0070C0"/>
                </a:solidFill>
              </a:rPr>
              <a:t>所示。</a:t>
            </a:r>
          </a:p>
        </p:txBody>
      </p:sp>
      <p:pic>
        <p:nvPicPr>
          <p:cNvPr id="7" name="内容占位符 6"/>
          <p:cNvPicPr>
            <a:picLocks noGrp="1" noChangeAspect="1"/>
          </p:cNvPicPr>
          <p:nvPr>
            <p:ph idx="1"/>
          </p:nvPr>
        </p:nvPicPr>
        <p:blipFill>
          <a:blip r:embed="rId2" cstate="print">
            <a:extLst>
              <a:ext uri="{BEBA8EAE-BF5A-486C-A8C5-ECC9F3942E4B}">
                <a14:imgProps xmlns:a14="http://schemas.microsoft.com/office/drawing/2010/main" xmlns="">
                  <a14:imgLayer r:embed="rId3">
                    <a14:imgEffect>
                      <a14:sharpenSoften amount="100000"/>
                    </a14:imgEffect>
                    <a14:imgEffect>
                      <a14:brightnessContrast bright="-6000" contrast="4000"/>
                    </a14:imgEffect>
                  </a14:imgLayer>
                </a14:imgProps>
              </a:ext>
            </a:extLst>
          </a:blip>
          <a:stretch>
            <a:fillRect/>
          </a:stretch>
        </p:blipFill>
        <p:spPr>
          <a:xfrm>
            <a:off x="3860983" y="1763407"/>
            <a:ext cx="4410075" cy="4438650"/>
          </a:xfrm>
          <a:prstGeom prst="rect">
            <a:avLst/>
          </a:prstGeom>
        </p:spPr>
      </p:pic>
    </p:spTree>
    <p:extLst>
      <p:ext uri="{BB962C8B-B14F-4D97-AF65-F5344CB8AC3E}">
        <p14:creationId xmlns:p14="http://schemas.microsoft.com/office/powerpoint/2010/main" xmlns="" val="299952258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800" dirty="0" smtClean="0"/>
              <a:t>2.3.3 </a:t>
            </a:r>
            <a:r>
              <a:rPr lang="zh-CN" altLang="en-US" sz="2800" dirty="0" smtClean="0"/>
              <a:t>驾驶员的行为特性</a:t>
            </a:r>
            <a:endParaRPr lang="zh-CN" altLang="en-US" sz="2800" dirty="0"/>
          </a:p>
        </p:txBody>
      </p:sp>
      <p:sp>
        <p:nvSpPr>
          <p:cNvPr id="3" name="内容占位符 2"/>
          <p:cNvSpPr>
            <a:spLocks noGrp="1"/>
          </p:cNvSpPr>
          <p:nvPr>
            <p:ph idx="1"/>
          </p:nvPr>
        </p:nvSpPr>
        <p:spPr/>
        <p:txBody>
          <a:bodyPr/>
          <a:lstStyle/>
          <a:p>
            <a:r>
              <a:rPr lang="en-US" altLang="zh-CN" dirty="0" smtClean="0"/>
              <a:t>1.</a:t>
            </a:r>
            <a:r>
              <a:rPr lang="en-US" altLang="zh-CN" dirty="0"/>
              <a:t> </a:t>
            </a:r>
            <a:r>
              <a:rPr lang="zh-CN" altLang="zh-CN" dirty="0" smtClean="0"/>
              <a:t>驾驶员</a:t>
            </a:r>
            <a:r>
              <a:rPr lang="zh-CN" altLang="zh-CN" dirty="0"/>
              <a:t>的自我中心</a:t>
            </a:r>
            <a:r>
              <a:rPr lang="zh-CN" altLang="zh-CN" dirty="0" smtClean="0"/>
              <a:t>倾向</a:t>
            </a:r>
            <a:r>
              <a:rPr lang="en-US" altLang="zh-CN" dirty="0" smtClean="0"/>
              <a:t>  ——  </a:t>
            </a:r>
            <a:r>
              <a:rPr lang="zh-CN" altLang="en-US" dirty="0" smtClean="0"/>
              <a:t>排他性</a:t>
            </a:r>
            <a:endParaRPr lang="en-US" altLang="zh-CN" dirty="0" smtClean="0"/>
          </a:p>
          <a:p>
            <a:r>
              <a:rPr lang="en-US" altLang="zh-CN" dirty="0" smtClean="0"/>
              <a:t>2.</a:t>
            </a:r>
            <a:r>
              <a:rPr lang="zh-CN" altLang="en-US" dirty="0"/>
              <a:t> 驾驶员的模仿性</a:t>
            </a:r>
            <a:endParaRPr lang="zh-CN" altLang="zh-CN" dirty="0"/>
          </a:p>
          <a:p>
            <a:r>
              <a:rPr lang="zh-CN" altLang="zh-CN" dirty="0"/>
              <a:t>在不熟悉的道路上</a:t>
            </a:r>
            <a:r>
              <a:rPr lang="zh-CN" altLang="zh-CN" dirty="0" smtClean="0"/>
              <a:t>，往往</a:t>
            </a:r>
            <a:r>
              <a:rPr lang="zh-CN" altLang="zh-CN" dirty="0"/>
              <a:t>不做自主的判断而盲目地追随其他车辆</a:t>
            </a:r>
            <a:r>
              <a:rPr lang="zh-CN" altLang="zh-CN" dirty="0" smtClean="0"/>
              <a:t>。</a:t>
            </a:r>
            <a:endParaRPr lang="en-US" altLang="zh-CN" dirty="0" smtClean="0"/>
          </a:p>
          <a:p>
            <a:r>
              <a:rPr lang="en-US" altLang="zh-CN" dirty="0"/>
              <a:t>3. </a:t>
            </a:r>
            <a:r>
              <a:rPr lang="zh-CN" altLang="zh-CN" dirty="0"/>
              <a:t>驾驶员的判断</a:t>
            </a:r>
          </a:p>
          <a:p>
            <a:r>
              <a:rPr lang="zh-CN" altLang="en-US" b="0" dirty="0" smtClean="0">
                <a:solidFill>
                  <a:schemeClr val="tx1"/>
                </a:solidFill>
              </a:rPr>
              <a:t>驾驶员</a:t>
            </a:r>
            <a:r>
              <a:rPr lang="zh-CN" altLang="en-US" b="0" dirty="0">
                <a:solidFill>
                  <a:schemeClr val="tx1"/>
                </a:solidFill>
              </a:rPr>
              <a:t>对见惯的或有预备知识的对象物，按照预期的想法可以很快做出认识和判断，识别距离也可缩短到</a:t>
            </a:r>
            <a:r>
              <a:rPr lang="en-US" altLang="zh-CN" b="0" dirty="0">
                <a:solidFill>
                  <a:schemeClr val="tx1"/>
                </a:solidFill>
              </a:rPr>
              <a:t>15%~45%</a:t>
            </a:r>
            <a:r>
              <a:rPr lang="zh-CN" altLang="en-US" b="0" dirty="0" smtClean="0">
                <a:solidFill>
                  <a:schemeClr val="tx1"/>
                </a:solidFill>
              </a:rPr>
              <a:t>。</a:t>
            </a:r>
            <a:endParaRPr lang="en-US" altLang="zh-CN" b="0" dirty="0" smtClean="0">
              <a:solidFill>
                <a:schemeClr val="tx1"/>
              </a:solidFill>
            </a:endParaRPr>
          </a:p>
          <a:p>
            <a:r>
              <a:rPr lang="en-US" altLang="zh-CN" dirty="0" smtClean="0"/>
              <a:t>4</a:t>
            </a:r>
            <a:r>
              <a:rPr lang="en-US" altLang="zh-CN" dirty="0"/>
              <a:t>. </a:t>
            </a:r>
            <a:r>
              <a:rPr lang="zh-CN" altLang="zh-CN" dirty="0"/>
              <a:t>驾驶员的应急能力</a:t>
            </a:r>
          </a:p>
          <a:p>
            <a:endParaRPr lang="zh-CN" altLang="en-US" b="0" dirty="0"/>
          </a:p>
        </p:txBody>
      </p:sp>
      <p:sp>
        <p:nvSpPr>
          <p:cNvPr id="6" name="文本框 5"/>
          <p:cNvSpPr txBox="1"/>
          <p:nvPr/>
        </p:nvSpPr>
        <p:spPr>
          <a:xfrm>
            <a:off x="7706457" y="4895549"/>
            <a:ext cx="572966" cy="343235"/>
          </a:xfrm>
          <a:prstGeom prst="rect">
            <a:avLst/>
          </a:prstGeom>
          <a:noFill/>
        </p:spPr>
        <p:txBody>
          <a:bodyPr wrap="square" rtlCol="0">
            <a:spAutoFit/>
          </a:bodyPr>
          <a:lstStyle/>
          <a:p>
            <a:pPr>
              <a:lnSpc>
                <a:spcPct val="130000"/>
              </a:lnSpc>
            </a:pPr>
            <a:r>
              <a:rPr lang="en-US" altLang="zh-CN" sz="1400" dirty="0" smtClean="0">
                <a:solidFill>
                  <a:schemeClr val="bg1"/>
                </a:solidFill>
                <a:latin typeface="Arial" panose="020B0604020202020204" pitchFamily="34" charset="0"/>
                <a:ea typeface="微软雅黑" panose="020B0503020204020204" pitchFamily="34" charset="-122"/>
              </a:rPr>
              <a:t>11%</a:t>
            </a:r>
            <a:endParaRPr lang="zh-CN" altLang="en-US" sz="1400" dirty="0" smtClean="0">
              <a:solidFill>
                <a:schemeClr val="bg1"/>
              </a:solidFill>
              <a:latin typeface="Arial" panose="020B0604020202020204" pitchFamily="34" charset="0"/>
              <a:ea typeface="微软雅黑" panose="020B0503020204020204" pitchFamily="34" charset="-122"/>
            </a:endParaRPr>
          </a:p>
        </p:txBody>
      </p:sp>
      <p:sp>
        <p:nvSpPr>
          <p:cNvPr id="7" name="文本框 6"/>
          <p:cNvSpPr txBox="1"/>
          <p:nvPr/>
        </p:nvSpPr>
        <p:spPr>
          <a:xfrm>
            <a:off x="8782051" y="4866374"/>
            <a:ext cx="722434" cy="343235"/>
          </a:xfrm>
          <a:prstGeom prst="rect">
            <a:avLst/>
          </a:prstGeom>
          <a:noFill/>
        </p:spPr>
        <p:txBody>
          <a:bodyPr wrap="square" rtlCol="0">
            <a:spAutoFit/>
          </a:bodyPr>
          <a:lstStyle/>
          <a:p>
            <a:pPr>
              <a:lnSpc>
                <a:spcPct val="130000"/>
              </a:lnSpc>
            </a:pPr>
            <a:r>
              <a:rPr lang="en-US" altLang="zh-CN" sz="1400" dirty="0" smtClean="0">
                <a:solidFill>
                  <a:schemeClr val="bg1"/>
                </a:solidFill>
                <a:latin typeface="Arial" panose="020B0604020202020204" pitchFamily="34" charset="0"/>
                <a:ea typeface="微软雅黑" panose="020B0503020204020204" pitchFamily="34" charset="-122"/>
              </a:rPr>
              <a:t>47.6%</a:t>
            </a:r>
            <a:endParaRPr lang="zh-CN" altLang="en-US" sz="1400" dirty="0" smtClean="0">
              <a:solidFill>
                <a:schemeClr val="bg1"/>
              </a:solidFill>
              <a:latin typeface="Arial" panose="020B0604020202020204" pitchFamily="34" charset="0"/>
              <a:ea typeface="微软雅黑" panose="020B0503020204020204" pitchFamily="34" charset="-122"/>
            </a:endParaRPr>
          </a:p>
        </p:txBody>
      </p:sp>
      <p:sp>
        <p:nvSpPr>
          <p:cNvPr id="8" name="文本框 7"/>
          <p:cNvSpPr txBox="1"/>
          <p:nvPr/>
        </p:nvSpPr>
        <p:spPr>
          <a:xfrm>
            <a:off x="7964366" y="5381227"/>
            <a:ext cx="722434" cy="343235"/>
          </a:xfrm>
          <a:prstGeom prst="rect">
            <a:avLst/>
          </a:prstGeom>
          <a:noFill/>
        </p:spPr>
        <p:txBody>
          <a:bodyPr wrap="square" rtlCol="0">
            <a:spAutoFit/>
          </a:bodyPr>
          <a:lstStyle/>
          <a:p>
            <a:pPr>
              <a:lnSpc>
                <a:spcPct val="130000"/>
              </a:lnSpc>
            </a:pPr>
            <a:r>
              <a:rPr lang="en-US" altLang="zh-CN" sz="1400" dirty="0" smtClean="0">
                <a:solidFill>
                  <a:schemeClr val="bg1"/>
                </a:solidFill>
                <a:latin typeface="Arial" panose="020B0604020202020204" pitchFamily="34" charset="0"/>
                <a:ea typeface="微软雅黑" panose="020B0503020204020204" pitchFamily="34" charset="-122"/>
              </a:rPr>
              <a:t>23.5%</a:t>
            </a:r>
            <a:endParaRPr lang="zh-CN" altLang="en-US" sz="1400" dirty="0" smtClean="0">
              <a:solidFill>
                <a:schemeClr val="bg1"/>
              </a:solidFill>
              <a:latin typeface="Arial" panose="020B0604020202020204" pitchFamily="34" charset="0"/>
              <a:ea typeface="微软雅黑" panose="020B0503020204020204" pitchFamily="34" charset="-122"/>
            </a:endParaRPr>
          </a:p>
        </p:txBody>
      </p:sp>
      <p:pic>
        <p:nvPicPr>
          <p:cNvPr id="9" name="图片 8"/>
          <p:cNvPicPr>
            <a:picLocks noChangeAspect="1"/>
          </p:cNvPicPr>
          <p:nvPr/>
        </p:nvPicPr>
        <p:blipFill>
          <a:blip r:embed="rId2" cstate="print"/>
          <a:stretch>
            <a:fillRect/>
          </a:stretch>
        </p:blipFill>
        <p:spPr>
          <a:xfrm>
            <a:off x="7473462" y="4071539"/>
            <a:ext cx="3048000" cy="2619375"/>
          </a:xfrm>
          <a:prstGeom prst="rect">
            <a:avLst/>
          </a:prstGeom>
        </p:spPr>
      </p:pic>
      <p:sp>
        <p:nvSpPr>
          <p:cNvPr id="10" name="矩形 9"/>
          <p:cNvSpPr/>
          <p:nvPr/>
        </p:nvSpPr>
        <p:spPr>
          <a:xfrm>
            <a:off x="1579954" y="4915618"/>
            <a:ext cx="6096000" cy="1200329"/>
          </a:xfrm>
          <a:prstGeom prst="rect">
            <a:avLst/>
          </a:prstGeom>
        </p:spPr>
        <p:txBody>
          <a:bodyPr>
            <a:spAutoFit/>
          </a:bodyPr>
          <a:lstStyle/>
          <a:p>
            <a:r>
              <a:rPr lang="zh-CN" altLang="en-US" sz="2400" dirty="0"/>
              <a:t>驾驶员在危急情况下的处理能力一般都较低，在相当紧急的情况下，全然不知道怎么办的情况也很多。</a:t>
            </a:r>
          </a:p>
        </p:txBody>
      </p:sp>
    </p:spTree>
    <p:extLst>
      <p:ext uri="{BB962C8B-B14F-4D97-AF65-F5344CB8AC3E}">
        <p14:creationId xmlns:p14="http://schemas.microsoft.com/office/powerpoint/2010/main" xmlns="" val="162368468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274885" y="386862"/>
            <a:ext cx="9882554" cy="5407142"/>
          </a:xfrm>
        </p:spPr>
        <p:txBody>
          <a:bodyPr>
            <a:normAutofit/>
          </a:bodyPr>
          <a:lstStyle/>
          <a:p>
            <a:r>
              <a:rPr lang="en-US" altLang="zh-CN" sz="2800" dirty="0" smtClean="0"/>
              <a:t>2.3.4 </a:t>
            </a:r>
            <a:r>
              <a:rPr lang="zh-CN" altLang="en-US" sz="2800" dirty="0" smtClean="0"/>
              <a:t>驾驶员的心理特性</a:t>
            </a:r>
            <a:endParaRPr lang="en-US" altLang="zh-CN" sz="2800" dirty="0" smtClean="0"/>
          </a:p>
          <a:p>
            <a:r>
              <a:rPr lang="en-US" altLang="zh-CN" sz="2800" dirty="0" smtClean="0"/>
              <a:t>1.</a:t>
            </a:r>
            <a:r>
              <a:rPr lang="zh-CN" altLang="en-US" sz="2800" dirty="0" smtClean="0"/>
              <a:t>感觉及知觉</a:t>
            </a:r>
            <a:endParaRPr lang="en-US" altLang="zh-CN" sz="2800" dirty="0" smtClean="0"/>
          </a:p>
          <a:p>
            <a:r>
              <a:rPr lang="zh-CN" altLang="en-US" sz="2800" dirty="0" smtClean="0"/>
              <a:t>（</a:t>
            </a:r>
            <a:r>
              <a:rPr lang="en-US" altLang="zh-CN" sz="2800" dirty="0" smtClean="0"/>
              <a:t>1</a:t>
            </a:r>
            <a:r>
              <a:rPr lang="zh-CN" altLang="en-US" sz="2800" dirty="0" smtClean="0"/>
              <a:t>）感觉</a:t>
            </a:r>
            <a:endParaRPr lang="en-US" altLang="zh-CN" sz="2800" dirty="0" smtClean="0"/>
          </a:p>
          <a:p>
            <a:r>
              <a:rPr lang="zh-CN" altLang="zh-CN" sz="2800" dirty="0" smtClean="0"/>
              <a:t>与</a:t>
            </a:r>
            <a:r>
              <a:rPr lang="zh-CN" altLang="zh-CN" sz="2800" dirty="0"/>
              <a:t>驾驶行为有关的最重要的感觉有视觉、听觉、平衡觉、运动觉等。</a:t>
            </a:r>
          </a:p>
          <a:p>
            <a:r>
              <a:rPr lang="zh-CN" altLang="zh-CN" sz="2800" dirty="0"/>
              <a:t>感觉的产生需要具备两个条件：一是外界客观的事物</a:t>
            </a:r>
            <a:r>
              <a:rPr lang="zh-CN" altLang="zh-CN" sz="2800" dirty="0" smtClean="0"/>
              <a:t>刺激；</a:t>
            </a:r>
            <a:r>
              <a:rPr lang="zh-CN" altLang="zh-CN" sz="2800" dirty="0"/>
              <a:t>二是感觉器官的感知</a:t>
            </a:r>
            <a:r>
              <a:rPr lang="zh-CN" altLang="zh-CN" sz="2800" dirty="0" smtClean="0"/>
              <a:t>能力</a:t>
            </a:r>
            <a:r>
              <a:rPr lang="zh-CN" altLang="en-US" sz="2800" dirty="0" smtClean="0"/>
              <a:t>。</a:t>
            </a:r>
            <a:endParaRPr lang="en-US" altLang="zh-CN" sz="2800" dirty="0" smtClean="0"/>
          </a:p>
          <a:p>
            <a:endParaRPr lang="en-US" altLang="zh-CN" sz="2800" dirty="0" smtClean="0"/>
          </a:p>
        </p:txBody>
      </p:sp>
    </p:spTree>
    <p:extLst>
      <p:ext uri="{BB962C8B-B14F-4D97-AF65-F5344CB8AC3E}">
        <p14:creationId xmlns:p14="http://schemas.microsoft.com/office/powerpoint/2010/main" xmlns="" val="99556342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98010" y="359752"/>
            <a:ext cx="10488872" cy="5100143"/>
          </a:xfrm>
        </p:spPr>
        <p:txBody>
          <a:bodyPr/>
          <a:lstStyle/>
          <a:p>
            <a:r>
              <a:rPr lang="zh-CN" altLang="en-US" dirty="0" smtClean="0"/>
              <a:t>（</a:t>
            </a:r>
            <a:r>
              <a:rPr lang="en-US" altLang="zh-CN" dirty="0" smtClean="0"/>
              <a:t>2</a:t>
            </a:r>
            <a:r>
              <a:rPr lang="zh-CN" altLang="en-US" dirty="0" smtClean="0"/>
              <a:t>）知觉</a:t>
            </a:r>
            <a:endParaRPr lang="en-US" altLang="zh-CN" dirty="0" smtClean="0"/>
          </a:p>
          <a:p>
            <a:r>
              <a:rPr lang="zh-CN" altLang="zh-CN" dirty="0"/>
              <a:t>知觉又分为空间知觉、时间知觉和运动知觉，这三种知觉对驾驶安全都有重要作用。</a:t>
            </a:r>
          </a:p>
          <a:p>
            <a:r>
              <a:rPr lang="zh-CN" altLang="zh-CN" dirty="0">
                <a:solidFill>
                  <a:srgbClr val="FF0000"/>
                </a:solidFill>
              </a:rPr>
              <a:t>空间知觉</a:t>
            </a:r>
            <a:r>
              <a:rPr lang="zh-CN" altLang="zh-CN" dirty="0"/>
              <a:t>包括对对象的大小、形状、距离、体积、方位等的知觉</a:t>
            </a:r>
            <a:r>
              <a:rPr lang="zh-CN" altLang="zh-CN" dirty="0" smtClean="0"/>
              <a:t>。</a:t>
            </a:r>
            <a:r>
              <a:rPr lang="zh-CN" altLang="zh-CN" dirty="0"/>
              <a:t>它对判断自己车辆位置和车外物体在空间位置、方向起主导作用，驾驶员行车、超车、会车时都要依靠空间知觉</a:t>
            </a:r>
            <a:r>
              <a:rPr lang="zh-CN" altLang="zh-CN" dirty="0" smtClean="0"/>
              <a:t>。</a:t>
            </a:r>
            <a:endParaRPr lang="en-US" altLang="zh-CN" dirty="0" smtClean="0"/>
          </a:p>
          <a:p>
            <a:r>
              <a:rPr lang="zh-CN" altLang="zh-CN" dirty="0">
                <a:solidFill>
                  <a:srgbClr val="FF0000"/>
                </a:solidFill>
              </a:rPr>
              <a:t>时间知觉</a:t>
            </a:r>
            <a:r>
              <a:rPr lang="zh-CN" altLang="zh-CN" dirty="0"/>
              <a:t>是人脑对客观现象延续性和顺序性的</a:t>
            </a:r>
            <a:r>
              <a:rPr lang="zh-CN" altLang="zh-CN" dirty="0" smtClean="0"/>
              <a:t>反映</a:t>
            </a:r>
            <a:r>
              <a:rPr lang="zh-CN" altLang="en-US" dirty="0" smtClean="0"/>
              <a:t>。</a:t>
            </a:r>
            <a:endParaRPr lang="en-US" altLang="zh-CN" dirty="0" smtClean="0"/>
          </a:p>
          <a:p>
            <a:r>
              <a:rPr lang="zh-CN" altLang="zh-CN" dirty="0">
                <a:solidFill>
                  <a:srgbClr val="FF0000"/>
                </a:solidFill>
              </a:rPr>
              <a:t>运动知觉</a:t>
            </a:r>
            <a:r>
              <a:rPr lang="zh-CN" altLang="zh-CN" dirty="0"/>
              <a:t>指的是人对物体在空间位移的知觉。在行车过程中，车辆和车外物体都在运动，对车辆运动方向和速度知觉是否正确，关系到行车</a:t>
            </a:r>
            <a:r>
              <a:rPr lang="zh-CN" altLang="zh-CN" dirty="0" smtClean="0"/>
              <a:t>安全</a:t>
            </a:r>
            <a:r>
              <a:rPr lang="zh-CN" altLang="en-US" dirty="0" smtClean="0"/>
              <a:t>。</a:t>
            </a:r>
            <a:endParaRPr lang="zh-CN" altLang="en-US" dirty="0"/>
          </a:p>
        </p:txBody>
      </p:sp>
    </p:spTree>
    <p:extLst>
      <p:ext uri="{BB962C8B-B14F-4D97-AF65-F5344CB8AC3E}">
        <p14:creationId xmlns:p14="http://schemas.microsoft.com/office/powerpoint/2010/main" xmlns="" val="218730195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800" dirty="0" smtClean="0"/>
              <a:t>2.</a:t>
            </a:r>
            <a:r>
              <a:rPr lang="zh-CN" altLang="en-US" sz="2800" dirty="0" smtClean="0"/>
              <a:t>注意</a:t>
            </a:r>
            <a:endParaRPr lang="zh-CN" altLang="en-US" sz="2800" dirty="0"/>
          </a:p>
        </p:txBody>
      </p:sp>
      <p:sp>
        <p:nvSpPr>
          <p:cNvPr id="3" name="内容占位符 2"/>
          <p:cNvSpPr>
            <a:spLocks noGrp="1"/>
          </p:cNvSpPr>
          <p:nvPr>
            <p:ph idx="1"/>
          </p:nvPr>
        </p:nvSpPr>
        <p:spPr/>
        <p:txBody>
          <a:bodyPr/>
          <a:lstStyle/>
          <a:p>
            <a:r>
              <a:rPr lang="zh-CN" altLang="zh-CN" dirty="0"/>
              <a:t>注意是指心理活动对一定对象的指向和集中</a:t>
            </a:r>
            <a:r>
              <a:rPr lang="zh-CN" altLang="zh-CN" dirty="0" smtClean="0"/>
              <a:t>。</a:t>
            </a:r>
            <a:r>
              <a:rPr lang="zh-CN" altLang="zh-CN" dirty="0"/>
              <a:t>注意可分为有意注意和无意注意两大类</a:t>
            </a:r>
            <a:r>
              <a:rPr lang="zh-CN" altLang="zh-CN" dirty="0" smtClean="0"/>
              <a:t>。</a:t>
            </a:r>
            <a:endParaRPr lang="en-US" altLang="zh-CN" dirty="0" smtClean="0"/>
          </a:p>
          <a:p>
            <a:r>
              <a:rPr lang="zh-CN" altLang="zh-CN" dirty="0" smtClean="0">
                <a:solidFill>
                  <a:srgbClr val="FF0000"/>
                </a:solidFill>
              </a:rPr>
              <a:t>无意</a:t>
            </a:r>
            <a:r>
              <a:rPr lang="zh-CN" altLang="zh-CN" dirty="0">
                <a:solidFill>
                  <a:srgbClr val="FF0000"/>
                </a:solidFill>
              </a:rPr>
              <a:t>注意</a:t>
            </a:r>
            <a:r>
              <a:rPr lang="zh-CN" altLang="zh-CN" dirty="0"/>
              <a:t>是事先没有一定的目的，也不需要作意志努力的注意，主要是由事物的外部特征引起机体的定向反射而产生的，如变化的光线、巨大的声响、独特的外形等都会引发驾驶员的无意注意</a:t>
            </a:r>
            <a:r>
              <a:rPr lang="zh-CN" altLang="zh-CN" dirty="0" smtClean="0"/>
              <a:t>。</a:t>
            </a:r>
            <a:endParaRPr lang="en-US" altLang="zh-CN" dirty="0" smtClean="0"/>
          </a:p>
          <a:p>
            <a:r>
              <a:rPr lang="zh-CN" altLang="zh-CN" dirty="0" smtClean="0">
                <a:solidFill>
                  <a:srgbClr val="FF0000"/>
                </a:solidFill>
              </a:rPr>
              <a:t>有意</a:t>
            </a:r>
            <a:r>
              <a:rPr lang="zh-CN" altLang="zh-CN" dirty="0">
                <a:solidFill>
                  <a:srgbClr val="FF0000"/>
                </a:solidFill>
              </a:rPr>
              <a:t>注意</a:t>
            </a:r>
            <a:r>
              <a:rPr lang="zh-CN" altLang="zh-CN" dirty="0"/>
              <a:t>则是有预定目的的，必要时还要作一定意志努力的注意，它主要是由于安全行车所必须的条件而引起的，如驾驶员必须注意交通信号和交通标志，注意车辆、行人的动态，转弯时注意对方来车等。这些都是有目的、有意识的注意，要求一定的意志努力去达到，否则就会发生交通事故。</a:t>
            </a:r>
          </a:p>
          <a:p>
            <a:endParaRPr lang="zh-CN" altLang="en-US" dirty="0"/>
          </a:p>
        </p:txBody>
      </p:sp>
    </p:spTree>
    <p:extLst>
      <p:ext uri="{BB962C8B-B14F-4D97-AF65-F5344CB8AC3E}">
        <p14:creationId xmlns:p14="http://schemas.microsoft.com/office/powerpoint/2010/main" xmlns="" val="87261591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800" dirty="0" smtClean="0"/>
              <a:t>3.</a:t>
            </a:r>
            <a:r>
              <a:rPr lang="zh-CN" altLang="en-US" sz="2800" dirty="0" smtClean="0"/>
              <a:t>情绪</a:t>
            </a:r>
            <a:endParaRPr lang="zh-CN" altLang="en-US" sz="2800" dirty="0"/>
          </a:p>
        </p:txBody>
      </p:sp>
      <p:sp>
        <p:nvSpPr>
          <p:cNvPr id="3" name="内容占位符 2"/>
          <p:cNvSpPr>
            <a:spLocks noGrp="1"/>
          </p:cNvSpPr>
          <p:nvPr>
            <p:ph idx="1"/>
          </p:nvPr>
        </p:nvSpPr>
        <p:spPr/>
        <p:txBody>
          <a:bodyPr/>
          <a:lstStyle/>
          <a:p>
            <a:r>
              <a:rPr lang="zh-CN" altLang="zh-CN" dirty="0"/>
              <a:t>人的情绪具有两极性，即积极的体验和消极的体验。各种不同的情绪体验都会给汽车驾驶员在行车安全上带来不同的效应，积极的情绪起正作用，消极的情绪起负作用。</a:t>
            </a:r>
          </a:p>
          <a:p>
            <a:r>
              <a:rPr lang="zh-CN" altLang="zh-CN" dirty="0"/>
              <a:t>人的情绪可以根据其发生的速度、强度和延续时间的长短，分为激情、应激和心境三种状态。</a:t>
            </a:r>
          </a:p>
          <a:p>
            <a:endParaRPr lang="zh-CN" altLang="en-US" dirty="0"/>
          </a:p>
        </p:txBody>
      </p:sp>
    </p:spTree>
    <p:extLst>
      <p:ext uri="{BB962C8B-B14F-4D97-AF65-F5344CB8AC3E}">
        <p14:creationId xmlns:p14="http://schemas.microsoft.com/office/powerpoint/2010/main" xmlns="" val="314959095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800" dirty="0"/>
              <a:t>2.4</a:t>
            </a:r>
            <a:r>
              <a:rPr lang="zh-CN" altLang="zh-CN" sz="2800" dirty="0"/>
              <a:t>驾驶员酒后开车特性与汽车安全</a:t>
            </a:r>
            <a:endParaRPr lang="zh-CN" altLang="en-US" sz="2800" dirty="0"/>
          </a:p>
        </p:txBody>
      </p:sp>
      <p:sp>
        <p:nvSpPr>
          <p:cNvPr id="3" name="内容占位符 2"/>
          <p:cNvSpPr>
            <a:spLocks noGrp="1"/>
          </p:cNvSpPr>
          <p:nvPr>
            <p:ph idx="1"/>
          </p:nvPr>
        </p:nvSpPr>
        <p:spPr>
          <a:xfrm>
            <a:off x="1138688" y="1063566"/>
            <a:ext cx="10488872" cy="5100143"/>
          </a:xfrm>
        </p:spPr>
        <p:txBody>
          <a:bodyPr/>
          <a:lstStyle/>
          <a:p>
            <a:r>
              <a:rPr lang="zh-CN" altLang="zh-CN" dirty="0"/>
              <a:t>饮酒会影响人的中枢神经系统，使人的视觉机能下降（视力下降、视野变窄等），带来各种感觉不均衡和迟钝，动作不稳定，加速和制动操作</a:t>
            </a:r>
            <a:r>
              <a:rPr lang="zh-CN" altLang="zh-CN" dirty="0" smtClean="0"/>
              <a:t>大幅度异常</a:t>
            </a:r>
            <a:r>
              <a:rPr lang="zh-CN" altLang="zh-CN" dirty="0"/>
              <a:t>等，阻碍综合性驾驶能力的发挥，从而危及行车安全</a:t>
            </a:r>
            <a:r>
              <a:rPr lang="zh-CN" altLang="zh-CN" dirty="0" smtClean="0"/>
              <a:t>。</a:t>
            </a:r>
            <a:endParaRPr lang="en-US" altLang="zh-CN" dirty="0" smtClean="0"/>
          </a:p>
          <a:p>
            <a:endParaRPr lang="en-US" altLang="zh-CN" dirty="0"/>
          </a:p>
          <a:p>
            <a:endParaRPr lang="en-US" altLang="zh-CN" dirty="0" smtClean="0"/>
          </a:p>
          <a:p>
            <a:endParaRPr lang="en-US" altLang="zh-CN" dirty="0"/>
          </a:p>
          <a:p>
            <a:r>
              <a:rPr lang="zh-CN" altLang="zh-CN" dirty="0"/>
              <a:t>据有关部门统计数据显示，</a:t>
            </a:r>
            <a:r>
              <a:rPr lang="en-US" altLang="zh-CN" dirty="0"/>
              <a:t>2009</a:t>
            </a:r>
            <a:r>
              <a:rPr lang="zh-CN" altLang="zh-CN" dirty="0"/>
              <a:t>年</a:t>
            </a:r>
            <a:r>
              <a:rPr lang="en-US" altLang="zh-CN" dirty="0"/>
              <a:t>1</a:t>
            </a:r>
            <a:r>
              <a:rPr lang="zh-CN" altLang="zh-CN" dirty="0"/>
              <a:t>月至</a:t>
            </a:r>
            <a:r>
              <a:rPr lang="en-US" altLang="zh-CN" dirty="0"/>
              <a:t>8</a:t>
            </a:r>
            <a:r>
              <a:rPr lang="zh-CN" altLang="zh-CN" dirty="0"/>
              <a:t>月，发生酒后和醉酒驾车肇事</a:t>
            </a:r>
            <a:r>
              <a:rPr lang="en-US" altLang="zh-CN" dirty="0"/>
              <a:t>3206</a:t>
            </a:r>
            <a:r>
              <a:rPr lang="zh-CN" altLang="zh-CN" dirty="0"/>
              <a:t>起，造成</a:t>
            </a:r>
            <a:r>
              <a:rPr lang="en-US" altLang="zh-CN" dirty="0"/>
              <a:t>1302</a:t>
            </a:r>
            <a:r>
              <a:rPr lang="zh-CN" altLang="zh-CN" dirty="0"/>
              <a:t>人死亡</a:t>
            </a:r>
            <a:r>
              <a:rPr lang="zh-CN" altLang="zh-CN" dirty="0" smtClean="0"/>
              <a:t>。</a:t>
            </a:r>
            <a:r>
              <a:rPr lang="zh-CN" altLang="zh-CN" dirty="0"/>
              <a:t>酒后驾驶，已成为引发交通事故特别是恶性交通事故的罪魁祸首。为此，</a:t>
            </a:r>
            <a:r>
              <a:rPr lang="en-US" altLang="zh-CN" dirty="0"/>
              <a:t> 2011</a:t>
            </a:r>
            <a:r>
              <a:rPr lang="zh-CN" altLang="zh-CN" dirty="0"/>
              <a:t>年</a:t>
            </a:r>
            <a:r>
              <a:rPr lang="en-US" altLang="zh-CN" dirty="0"/>
              <a:t>5</a:t>
            </a:r>
            <a:r>
              <a:rPr lang="zh-CN" altLang="zh-CN" dirty="0"/>
              <a:t>月</a:t>
            </a:r>
            <a:r>
              <a:rPr lang="en-US" altLang="zh-CN" dirty="0"/>
              <a:t>1</a:t>
            </a:r>
            <a:r>
              <a:rPr lang="zh-CN" altLang="zh-CN" dirty="0"/>
              <a:t>日起正式实施的《中华人民共和国刑法修正案（八）》规定，醉酒驾驶、飙车等行为将以</a:t>
            </a:r>
            <a:r>
              <a:rPr lang="zh-CN" altLang="zh-CN" dirty="0">
                <a:solidFill>
                  <a:srgbClr val="FF0000"/>
                </a:solidFill>
              </a:rPr>
              <a:t>危险驾驶罪入刑</a:t>
            </a:r>
            <a:r>
              <a:rPr lang="zh-CN" altLang="zh-CN" dirty="0"/>
              <a:t>。</a:t>
            </a:r>
          </a:p>
          <a:p>
            <a:endParaRPr lang="zh-CN" altLang="en-US" dirty="0"/>
          </a:p>
        </p:txBody>
      </p:sp>
      <p:pic>
        <p:nvPicPr>
          <p:cNvPr id="5122" name="Picture 2" descr="http://i2.itc.cn/20091224/5cd_589589d2_d551_4cf0_8784_1fd078226a64_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474422" y="2528123"/>
            <a:ext cx="9048750" cy="142875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文本框 3"/>
          <p:cNvSpPr txBox="1"/>
          <p:nvPr/>
        </p:nvSpPr>
        <p:spPr>
          <a:xfrm>
            <a:off x="1608992" y="3613638"/>
            <a:ext cx="2127739" cy="343235"/>
          </a:xfrm>
          <a:prstGeom prst="rect">
            <a:avLst/>
          </a:prstGeom>
          <a:noFill/>
        </p:spPr>
        <p:txBody>
          <a:bodyPr wrap="square" rtlCol="0">
            <a:spAutoFit/>
          </a:bodyPr>
          <a:lstStyle/>
          <a:p>
            <a:pPr>
              <a:lnSpc>
                <a:spcPct val="130000"/>
              </a:lnSpc>
            </a:pPr>
            <a:r>
              <a:rPr lang="en-US" altLang="zh-CN" sz="1400" dirty="0" smtClean="0">
                <a:solidFill>
                  <a:schemeClr val="bg1"/>
                </a:solidFill>
                <a:latin typeface="Arial" panose="020B0604020202020204" pitchFamily="34" charset="0"/>
                <a:ea typeface="微软雅黑" panose="020B0503020204020204" pitchFamily="34" charset="-122"/>
              </a:rPr>
              <a:t>2009.6.30</a:t>
            </a:r>
            <a:endParaRPr lang="zh-CN" altLang="en-US" sz="1400" dirty="0" smtClean="0">
              <a:solidFill>
                <a:schemeClr val="bg1"/>
              </a:solidFill>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xmlns="" val="119237159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53746" y="588353"/>
            <a:ext cx="7495360" cy="5100143"/>
          </a:xfrm>
        </p:spPr>
        <p:txBody>
          <a:bodyPr>
            <a:normAutofit/>
          </a:bodyPr>
          <a:lstStyle/>
          <a:p>
            <a:pPr marL="0" indent="0">
              <a:buNone/>
            </a:pPr>
            <a:r>
              <a:rPr lang="zh-CN" altLang="zh-CN" sz="2800" dirty="0"/>
              <a:t>饮酒对精神和心理的影响，比对身体的影响更大，主要表现在以下几个方面：</a:t>
            </a:r>
          </a:p>
          <a:p>
            <a:pPr marL="0" indent="0">
              <a:buNone/>
            </a:pPr>
            <a:r>
              <a:rPr lang="zh-CN" altLang="zh-CN" sz="2800" dirty="0"/>
              <a:t>（</a:t>
            </a:r>
            <a:r>
              <a:rPr lang="en-US" altLang="zh-CN" sz="2800" dirty="0"/>
              <a:t>1</a:t>
            </a:r>
            <a:r>
              <a:rPr lang="zh-CN" altLang="zh-CN" sz="2800" dirty="0"/>
              <a:t>）饮酒使人的色彩感觉功能降低，视觉受到影响</a:t>
            </a:r>
            <a:r>
              <a:rPr lang="zh-CN" altLang="zh-CN" sz="2800" dirty="0" smtClean="0"/>
              <a:t>。</a:t>
            </a:r>
            <a:endParaRPr lang="zh-CN" altLang="zh-CN" sz="2800" dirty="0"/>
          </a:p>
          <a:p>
            <a:pPr marL="0" indent="0">
              <a:buNone/>
            </a:pPr>
            <a:r>
              <a:rPr lang="zh-CN" altLang="zh-CN" sz="2800" dirty="0"/>
              <a:t>（</a:t>
            </a:r>
            <a:r>
              <a:rPr lang="en-US" altLang="zh-CN" sz="2800" dirty="0"/>
              <a:t>2</a:t>
            </a:r>
            <a:r>
              <a:rPr lang="zh-CN" altLang="zh-CN" sz="2800" dirty="0"/>
              <a:t>）饮酒使人的思考、判断能力下降</a:t>
            </a:r>
            <a:r>
              <a:rPr lang="zh-CN" altLang="zh-CN" sz="2800" dirty="0" smtClean="0"/>
              <a:t>。</a:t>
            </a:r>
            <a:endParaRPr lang="en-US" altLang="zh-CN" sz="2800" dirty="0" smtClean="0"/>
          </a:p>
          <a:p>
            <a:pPr marL="0" indent="0">
              <a:buNone/>
            </a:pPr>
            <a:r>
              <a:rPr lang="zh-CN" altLang="zh-CN" sz="2800" dirty="0" smtClean="0"/>
              <a:t>（</a:t>
            </a:r>
            <a:r>
              <a:rPr lang="en-US" altLang="zh-CN" sz="2800" dirty="0"/>
              <a:t>3</a:t>
            </a:r>
            <a:r>
              <a:rPr lang="zh-CN" altLang="zh-CN" sz="2800" dirty="0"/>
              <a:t>）饮酒使人的理性被麻痹，对各种事情的注意力下降，信息处理能力降低</a:t>
            </a:r>
            <a:r>
              <a:rPr lang="zh-CN" altLang="zh-CN" sz="2800" dirty="0" smtClean="0"/>
              <a:t>。</a:t>
            </a:r>
            <a:endParaRPr lang="en-US" altLang="zh-CN" sz="2800" dirty="0" smtClean="0"/>
          </a:p>
          <a:p>
            <a:pPr marL="0" indent="0">
              <a:buNone/>
            </a:pPr>
            <a:r>
              <a:rPr lang="zh-CN" altLang="zh-CN" sz="2800" dirty="0" smtClean="0"/>
              <a:t>（</a:t>
            </a:r>
            <a:r>
              <a:rPr lang="en-US" altLang="zh-CN" sz="2800" dirty="0"/>
              <a:t>4</a:t>
            </a:r>
            <a:r>
              <a:rPr lang="zh-CN" altLang="zh-CN" sz="2800" dirty="0"/>
              <a:t>）饮酒使人的危机感被麻痹，情绪变得不稳定，脾气变大</a:t>
            </a:r>
            <a:r>
              <a:rPr lang="zh-CN" altLang="zh-CN" sz="2800" dirty="0" smtClean="0"/>
              <a:t>。</a:t>
            </a:r>
            <a:endParaRPr lang="zh-CN" altLang="en-US" sz="2800" dirty="0"/>
          </a:p>
        </p:txBody>
      </p:sp>
      <p:pic>
        <p:nvPicPr>
          <p:cNvPr id="4" name="图片 3"/>
          <p:cNvPicPr>
            <a:picLocks noChangeAspect="1"/>
          </p:cNvPicPr>
          <p:nvPr/>
        </p:nvPicPr>
        <p:blipFill>
          <a:blip r:embed="rId2" cstate="print"/>
          <a:stretch>
            <a:fillRect/>
          </a:stretch>
        </p:blipFill>
        <p:spPr>
          <a:xfrm>
            <a:off x="8949106" y="735256"/>
            <a:ext cx="2857500" cy="2486025"/>
          </a:xfrm>
          <a:prstGeom prst="rect">
            <a:avLst/>
          </a:prstGeom>
        </p:spPr>
      </p:pic>
    </p:spTree>
    <p:extLst>
      <p:ext uri="{BB962C8B-B14F-4D97-AF65-F5344CB8AC3E}">
        <p14:creationId xmlns:p14="http://schemas.microsoft.com/office/powerpoint/2010/main" xmlns="" val="20139914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marL="0" indent="720725">
              <a:lnSpc>
                <a:spcPct val="150000"/>
              </a:lnSpc>
              <a:buNone/>
            </a:pPr>
            <a:r>
              <a:rPr lang="zh-CN" altLang="zh-CN" sz="2800" dirty="0"/>
              <a:t>用人驾驶模拟器研究驾驶员饮酒后的驾驶操作情况，发现当血液中酒精浓度为</a:t>
            </a:r>
            <a:r>
              <a:rPr lang="en-US" altLang="zh-CN" sz="2800" dirty="0"/>
              <a:t>0.08%</a:t>
            </a:r>
            <a:r>
              <a:rPr lang="zh-CN" altLang="zh-CN" sz="2800" dirty="0"/>
              <a:t>时，操作失误增加</a:t>
            </a:r>
            <a:r>
              <a:rPr lang="en-US" altLang="zh-CN" sz="2800" dirty="0"/>
              <a:t>16%</a:t>
            </a:r>
            <a:r>
              <a:rPr lang="zh-CN" altLang="zh-CN" sz="2800" dirty="0"/>
              <a:t>，血液中酒精浓度进一步增加时，驾驶员连方向盘都控制不了，判断能力明显下降。当血液中酒精的含量超过</a:t>
            </a:r>
            <a:r>
              <a:rPr lang="en-US" altLang="zh-CN" sz="2800" dirty="0"/>
              <a:t>0.1%</a:t>
            </a:r>
            <a:r>
              <a:rPr lang="zh-CN" altLang="zh-CN" sz="2800" dirty="0"/>
              <a:t>时，驾驶能力下降</a:t>
            </a:r>
            <a:r>
              <a:rPr lang="en-US" altLang="zh-CN" sz="2800" dirty="0"/>
              <a:t>15%</a:t>
            </a:r>
            <a:r>
              <a:rPr lang="zh-CN" altLang="zh-CN" sz="2800" dirty="0"/>
              <a:t>，尤其在夜晚，车辆发生事故的机会显著增加。</a:t>
            </a:r>
            <a:endParaRPr lang="zh-CN" altLang="en-US" sz="2800" dirty="0"/>
          </a:p>
        </p:txBody>
      </p:sp>
    </p:spTree>
    <p:extLst>
      <p:ext uri="{BB962C8B-B14F-4D97-AF65-F5344CB8AC3E}">
        <p14:creationId xmlns:p14="http://schemas.microsoft.com/office/powerpoint/2010/main" xmlns="" val="187152346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1"/>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673100" y="925286"/>
            <a:ext cx="3365499" cy="32739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文本框 4"/>
          <p:cNvSpPr txBox="1"/>
          <p:nvPr/>
        </p:nvSpPr>
        <p:spPr>
          <a:xfrm>
            <a:off x="4391128" y="992677"/>
            <a:ext cx="7347481" cy="3970318"/>
          </a:xfrm>
          <a:prstGeom prst="rect">
            <a:avLst/>
          </a:prstGeom>
          <a:noFill/>
        </p:spPr>
        <p:txBody>
          <a:bodyPr wrap="square" rtlCol="0">
            <a:spAutoFit/>
          </a:bodyPr>
          <a:lstStyle/>
          <a:p>
            <a:pPr>
              <a:lnSpc>
                <a:spcPct val="150000"/>
              </a:lnSpc>
            </a:pPr>
            <a:r>
              <a:rPr lang="en-US" altLang="zh-CN" sz="2800" dirty="0" smtClean="0"/>
              <a:t>        </a:t>
            </a:r>
            <a:r>
              <a:rPr lang="zh-CN" altLang="zh-CN" sz="2800" b="1" dirty="0" smtClean="0">
                <a:latin typeface="黑体" panose="02010609060101010101" pitchFamily="49" charset="-122"/>
                <a:ea typeface="黑体" panose="02010609060101010101" pitchFamily="49" charset="-122"/>
              </a:rPr>
              <a:t>人</a:t>
            </a:r>
            <a:r>
              <a:rPr lang="zh-CN" altLang="en-US" sz="2800" b="1" dirty="0" smtClean="0">
                <a:latin typeface="黑体" panose="02010609060101010101" pitchFamily="49" charset="-122"/>
                <a:ea typeface="黑体" panose="02010609060101010101" pitchFamily="49" charset="-122"/>
              </a:rPr>
              <a:t>作为</a:t>
            </a:r>
            <a:r>
              <a:rPr lang="zh-CN" altLang="zh-CN" sz="2800" b="1" dirty="0" smtClean="0">
                <a:latin typeface="黑体" panose="02010609060101010101" pitchFamily="49" charset="-122"/>
                <a:ea typeface="黑体" panose="02010609060101010101" pitchFamily="49" charset="-122"/>
              </a:rPr>
              <a:t>交通</a:t>
            </a:r>
            <a:r>
              <a:rPr lang="zh-CN" altLang="zh-CN" sz="2800" b="1" dirty="0">
                <a:latin typeface="黑体" panose="02010609060101010101" pitchFamily="49" charset="-122"/>
                <a:ea typeface="黑体" panose="02010609060101010101" pitchFamily="49" charset="-122"/>
              </a:rPr>
              <a:t>参与者，尤其</a:t>
            </a:r>
            <a:r>
              <a:rPr lang="zh-CN" altLang="zh-CN" sz="2800" b="1" dirty="0" smtClean="0">
                <a:latin typeface="黑体" panose="02010609060101010101" pitchFamily="49" charset="-122"/>
                <a:ea typeface="黑体" panose="02010609060101010101" pitchFamily="49" charset="-122"/>
              </a:rPr>
              <a:t>是驾驶员</a:t>
            </a:r>
            <a:r>
              <a:rPr lang="zh-CN" altLang="zh-CN" sz="2800" b="1" dirty="0">
                <a:latin typeface="黑体" panose="02010609060101010101" pitchFamily="49" charset="-122"/>
                <a:ea typeface="黑体" panose="02010609060101010101" pitchFamily="49" charset="-122"/>
              </a:rPr>
              <a:t>，是道路交通安全中的主因，是保证道路交通安全的核心，而驾驶员的行为又受到生理条件和心理特征的支配。因此，只有掌握了驾驶员的生理状况与心理特征，以及由此产生的各种行为，才能安全操作车辆，保障行车安全。</a:t>
            </a:r>
          </a:p>
        </p:txBody>
      </p:sp>
    </p:spTree>
    <p:extLst>
      <p:ext uri="{BB962C8B-B14F-4D97-AF65-F5344CB8AC3E}">
        <p14:creationId xmlns:p14="http://schemas.microsoft.com/office/powerpoint/2010/main" xmlns="" val="3291675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50000"/>
              </a:lnSpc>
            </a:pPr>
            <a:r>
              <a:rPr lang="zh-CN" altLang="zh-CN" sz="2800" dirty="0"/>
              <a:t>国家质量监督检验检疫局发布的《车辆驾驶人员血液、呼气酒精含量阈值与检验》</a:t>
            </a:r>
            <a:r>
              <a:rPr lang="en-US" altLang="zh-CN" sz="2800" dirty="0"/>
              <a:t>(GB19522</a:t>
            </a:r>
            <a:r>
              <a:rPr lang="zh-CN" altLang="zh-CN" sz="2800" dirty="0"/>
              <a:t>— 醉酒驾车的测试</a:t>
            </a:r>
            <a:r>
              <a:rPr lang="en-US" altLang="zh-CN" sz="2800" dirty="0"/>
              <a:t> 2004)</a:t>
            </a:r>
            <a:r>
              <a:rPr lang="zh-CN" altLang="zh-CN" sz="2800" dirty="0"/>
              <a:t>中规定，饮酒驾车是指车辆驾驶人员血液中的酒精</a:t>
            </a:r>
            <a:r>
              <a:rPr lang="zh-CN" altLang="zh-CN" sz="2800" dirty="0" smtClean="0"/>
              <a:t>含量</a:t>
            </a:r>
            <a:r>
              <a:rPr lang="en-US" altLang="zh-CN" sz="2800" dirty="0" smtClean="0"/>
              <a:t>≥20mg/100ml</a:t>
            </a:r>
            <a:r>
              <a:rPr lang="zh-CN" altLang="zh-CN" sz="2800" dirty="0" smtClean="0"/>
              <a:t>，</a:t>
            </a:r>
            <a:r>
              <a:rPr lang="en-US" altLang="zh-CN" sz="2800" dirty="0" smtClean="0"/>
              <a:t>&lt;80mg/100ml</a:t>
            </a:r>
            <a:r>
              <a:rPr lang="zh-CN" altLang="zh-CN" sz="2800" dirty="0"/>
              <a:t>的驾驶行为。醉酒驾车是指车辆驾驶人员血液中的酒精</a:t>
            </a:r>
            <a:r>
              <a:rPr lang="zh-CN" altLang="zh-CN" sz="2800" dirty="0" smtClean="0"/>
              <a:t>含量</a:t>
            </a:r>
            <a:r>
              <a:rPr lang="en-US" altLang="zh-CN" sz="2800" dirty="0"/>
              <a:t>≥ </a:t>
            </a:r>
            <a:r>
              <a:rPr lang="en-US" altLang="zh-CN" sz="2800" dirty="0" smtClean="0"/>
              <a:t>80mg/100ml</a:t>
            </a:r>
            <a:r>
              <a:rPr lang="zh-CN" altLang="zh-CN" sz="2800" dirty="0"/>
              <a:t>的驾驶行为。目前，</a:t>
            </a:r>
            <a:r>
              <a:rPr lang="zh-CN" altLang="zh-CN" sz="2800" dirty="0">
                <a:solidFill>
                  <a:srgbClr val="FF0000"/>
                </a:solidFill>
              </a:rPr>
              <a:t>饮酒驾驶属于违法行为，醉酒驾驶属于犯罪行为。</a:t>
            </a:r>
          </a:p>
          <a:p>
            <a:endParaRPr lang="zh-CN" altLang="en-US" dirty="0"/>
          </a:p>
        </p:txBody>
      </p:sp>
    </p:spTree>
    <p:extLst>
      <p:ext uri="{BB962C8B-B14F-4D97-AF65-F5344CB8AC3E}">
        <p14:creationId xmlns:p14="http://schemas.microsoft.com/office/powerpoint/2010/main" xmlns="" val="132301103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800" b="1" dirty="0" smtClean="0">
                <a:latin typeface="+mn-ea"/>
                <a:ea typeface="+mn-ea"/>
                <a:cs typeface="+mn-cs"/>
              </a:rPr>
              <a:t>2.5</a:t>
            </a:r>
            <a:r>
              <a:rPr lang="en-US" altLang="zh-CN" sz="2800" dirty="0" smtClean="0"/>
              <a:t> </a:t>
            </a:r>
            <a:r>
              <a:rPr lang="zh-CN" altLang="en-US" sz="2800" dirty="0" smtClean="0"/>
              <a:t>驾驶员疲劳特性</a:t>
            </a:r>
            <a:endParaRPr lang="zh-CN" altLang="en-US" sz="2800" dirty="0"/>
          </a:p>
        </p:txBody>
      </p:sp>
      <p:sp>
        <p:nvSpPr>
          <p:cNvPr id="3" name="内容占位符 2"/>
          <p:cNvSpPr>
            <a:spLocks noGrp="1"/>
          </p:cNvSpPr>
          <p:nvPr>
            <p:ph idx="1"/>
          </p:nvPr>
        </p:nvSpPr>
        <p:spPr>
          <a:xfrm>
            <a:off x="1138687" y="1133475"/>
            <a:ext cx="10279883" cy="5100143"/>
          </a:xfrm>
        </p:spPr>
        <p:txBody>
          <a:bodyPr>
            <a:normAutofit/>
          </a:bodyPr>
          <a:lstStyle/>
          <a:p>
            <a:pPr>
              <a:lnSpc>
                <a:spcPct val="125000"/>
              </a:lnSpc>
            </a:pPr>
            <a:r>
              <a:rPr lang="en-US" altLang="zh-CN" sz="2800" dirty="0"/>
              <a:t>2.5.1 </a:t>
            </a:r>
            <a:r>
              <a:rPr lang="zh-CN" altLang="zh-CN" sz="2800" dirty="0"/>
              <a:t>驾驶疲劳的定义与分类</a:t>
            </a:r>
          </a:p>
          <a:p>
            <a:pPr>
              <a:lnSpc>
                <a:spcPct val="125000"/>
              </a:lnSpc>
              <a:spcBef>
                <a:spcPts val="0"/>
              </a:spcBef>
            </a:pPr>
            <a:endParaRPr lang="en-US" altLang="zh-CN" sz="2800" dirty="0" smtClean="0"/>
          </a:p>
          <a:p>
            <a:pPr>
              <a:lnSpc>
                <a:spcPct val="125000"/>
              </a:lnSpc>
              <a:spcBef>
                <a:spcPts val="0"/>
              </a:spcBef>
            </a:pPr>
            <a:r>
              <a:rPr lang="zh-CN" altLang="zh-CN" sz="2800" dirty="0" smtClean="0"/>
              <a:t>驾驶员</a:t>
            </a:r>
            <a:r>
              <a:rPr lang="zh-CN" altLang="zh-CN" sz="2800" dirty="0"/>
              <a:t>在连续驾驶车辆后，产生生理、心理机能下降和驾驶操作技能下降的现象称为驾驶疲劳</a:t>
            </a:r>
            <a:r>
              <a:rPr lang="zh-CN" altLang="zh-CN" sz="2800" dirty="0" smtClean="0"/>
              <a:t>。</a:t>
            </a:r>
            <a:endParaRPr lang="en-US" altLang="zh-CN" sz="2800" dirty="0" smtClean="0"/>
          </a:p>
          <a:p>
            <a:pPr>
              <a:lnSpc>
                <a:spcPct val="125000"/>
              </a:lnSpc>
              <a:spcBef>
                <a:spcPts val="0"/>
              </a:spcBef>
            </a:pPr>
            <a:r>
              <a:rPr lang="zh-CN" altLang="zh-CN" sz="2800" dirty="0"/>
              <a:t>疲劳，一般可分为</a:t>
            </a:r>
            <a:r>
              <a:rPr lang="zh-CN" altLang="zh-CN" sz="2800" dirty="0" smtClean="0"/>
              <a:t>体</a:t>
            </a:r>
            <a:r>
              <a:rPr lang="zh-CN" altLang="zh-CN" sz="2800" dirty="0"/>
              <a:t>力疲劳和精神疲劳。</a:t>
            </a:r>
            <a:endParaRPr lang="zh-CN" altLang="en-US" sz="2800" dirty="0"/>
          </a:p>
          <a:p>
            <a:pPr>
              <a:lnSpc>
                <a:spcPct val="125000"/>
              </a:lnSpc>
              <a:spcBef>
                <a:spcPts val="0"/>
              </a:spcBef>
            </a:pPr>
            <a:r>
              <a:rPr lang="zh-CN" altLang="zh-CN" sz="2800" dirty="0" smtClean="0"/>
              <a:t>从</a:t>
            </a:r>
            <a:r>
              <a:rPr lang="zh-CN" altLang="zh-CN" sz="2800" dirty="0"/>
              <a:t>疲劳恢复时间来看，可分为急性疲劳、慢性疲劳和过度疲劳</a:t>
            </a:r>
            <a:r>
              <a:rPr lang="zh-CN" altLang="zh-CN" sz="2800" dirty="0" smtClean="0"/>
              <a:t>。</a:t>
            </a:r>
            <a:endParaRPr lang="zh-CN" altLang="en-US" sz="2800" dirty="0"/>
          </a:p>
        </p:txBody>
      </p:sp>
    </p:spTree>
    <p:extLst>
      <p:ext uri="{BB962C8B-B14F-4D97-AF65-F5344CB8AC3E}">
        <p14:creationId xmlns:p14="http://schemas.microsoft.com/office/powerpoint/2010/main" xmlns="" val="378305491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27672" y="306998"/>
            <a:ext cx="10488872" cy="5100143"/>
          </a:xfrm>
        </p:spPr>
        <p:txBody>
          <a:bodyPr/>
          <a:lstStyle/>
          <a:p>
            <a:pPr marL="0" indent="0">
              <a:buNone/>
            </a:pPr>
            <a:r>
              <a:rPr lang="en-US" altLang="zh-CN" dirty="0" smtClean="0"/>
              <a:t>2.5.2 </a:t>
            </a:r>
            <a:r>
              <a:rPr lang="zh-CN" altLang="en-US" dirty="0"/>
              <a:t>驾驶疲劳的影响因素</a:t>
            </a:r>
          </a:p>
          <a:p>
            <a:r>
              <a:rPr lang="zh-CN" altLang="zh-CN" dirty="0" smtClean="0"/>
              <a:t>由于</a:t>
            </a:r>
            <a:r>
              <a:rPr lang="zh-CN" altLang="zh-CN" dirty="0"/>
              <a:t>驾驶疲劳是在人—车—环境（路）这个大系统中产生的，因此可以从人、车、路和环境的角度出发来分析影响驾驶疲劳的因素。</a:t>
            </a:r>
          </a:p>
          <a:p>
            <a:r>
              <a:rPr lang="en-US" altLang="zh-CN" dirty="0"/>
              <a:t>1. </a:t>
            </a:r>
            <a:r>
              <a:rPr lang="zh-CN" altLang="zh-CN" dirty="0"/>
              <a:t>人的因素</a:t>
            </a:r>
          </a:p>
          <a:p>
            <a:r>
              <a:rPr lang="zh-CN" altLang="zh-CN" dirty="0"/>
              <a:t>驾驶员睡眠时间不足或睡眠质量不高，是引起驾驶疲劳的重要因素</a:t>
            </a:r>
            <a:r>
              <a:rPr lang="zh-CN" altLang="zh-CN" dirty="0" smtClean="0"/>
              <a:t>。</a:t>
            </a:r>
            <a:endParaRPr lang="zh-CN" altLang="en-US" dirty="0"/>
          </a:p>
        </p:txBody>
      </p:sp>
      <p:sp>
        <p:nvSpPr>
          <p:cNvPr id="6" name="矩形 5"/>
          <p:cNvSpPr/>
          <p:nvPr/>
        </p:nvSpPr>
        <p:spPr>
          <a:xfrm>
            <a:off x="2719203" y="5583439"/>
            <a:ext cx="2262158" cy="369332"/>
          </a:xfrm>
          <a:prstGeom prst="rect">
            <a:avLst/>
          </a:prstGeom>
        </p:spPr>
        <p:txBody>
          <a:bodyPr wrap="none">
            <a:spAutoFit/>
          </a:bodyPr>
          <a:lstStyle/>
          <a:p>
            <a:r>
              <a:rPr lang="zh-CN" altLang="zh-CN" dirty="0">
                <a:latin typeface="Calibri" panose="020F0502020204030204" pitchFamily="34" charset="0"/>
                <a:ea typeface="宋体" panose="02010600030101010101" pitchFamily="2" charset="-122"/>
                <a:cs typeface="Times New Roman" panose="02020603050405020304" pitchFamily="18" charset="0"/>
              </a:rPr>
              <a:t>人体昼夜觉醒水平图</a:t>
            </a:r>
            <a:endParaRPr lang="zh-CN" altLang="en-US" dirty="0"/>
          </a:p>
        </p:txBody>
      </p:sp>
      <p:sp>
        <p:nvSpPr>
          <p:cNvPr id="7" name="矩形 6"/>
          <p:cNvSpPr/>
          <p:nvPr/>
        </p:nvSpPr>
        <p:spPr>
          <a:xfrm>
            <a:off x="6784927" y="5548814"/>
            <a:ext cx="2262158" cy="438582"/>
          </a:xfrm>
          <a:prstGeom prst="rect">
            <a:avLst/>
          </a:prstGeom>
        </p:spPr>
        <p:txBody>
          <a:bodyPr wrap="none">
            <a:spAutoFit/>
          </a:bodyPr>
          <a:lstStyle/>
          <a:p>
            <a:pPr algn="ctr">
              <a:lnSpc>
                <a:spcPct val="125000"/>
              </a:lnSpc>
              <a:spcAft>
                <a:spcPts val="0"/>
              </a:spcAft>
            </a:pPr>
            <a:r>
              <a:rPr lang="zh-CN" altLang="zh-CN" kern="100" dirty="0">
                <a:latin typeface="Calibri" panose="020F0502020204030204" pitchFamily="34" charset="0"/>
                <a:ea typeface="宋体" panose="02010600030101010101" pitchFamily="2" charset="-122"/>
                <a:cs typeface="Times New Roman" panose="02020603050405020304" pitchFamily="18" charset="0"/>
              </a:rPr>
              <a:t>瞌睡事故的时间分布</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8" name="图片 7"/>
          <p:cNvPicPr>
            <a:picLocks noChangeAspect="1"/>
          </p:cNvPicPr>
          <p:nvPr/>
        </p:nvPicPr>
        <p:blipFill>
          <a:blip r:embed="rId2" cstate="print"/>
          <a:stretch>
            <a:fillRect/>
          </a:stretch>
        </p:blipFill>
        <p:spPr>
          <a:xfrm>
            <a:off x="6105890" y="3152009"/>
            <a:ext cx="3743325" cy="2343150"/>
          </a:xfrm>
          <a:prstGeom prst="rect">
            <a:avLst/>
          </a:prstGeom>
        </p:spPr>
      </p:pic>
      <p:pic>
        <p:nvPicPr>
          <p:cNvPr id="9" name="图片 8"/>
          <p:cNvPicPr>
            <a:picLocks noChangeAspect="1"/>
          </p:cNvPicPr>
          <p:nvPr/>
        </p:nvPicPr>
        <p:blipFill>
          <a:blip r:embed="rId3" cstate="print"/>
          <a:stretch>
            <a:fillRect/>
          </a:stretch>
        </p:blipFill>
        <p:spPr>
          <a:xfrm>
            <a:off x="2311079" y="3152009"/>
            <a:ext cx="3078407" cy="2258570"/>
          </a:xfrm>
          <a:prstGeom prst="rect">
            <a:avLst/>
          </a:prstGeom>
        </p:spPr>
      </p:pic>
    </p:spTree>
    <p:extLst>
      <p:ext uri="{BB962C8B-B14F-4D97-AF65-F5344CB8AC3E}">
        <p14:creationId xmlns:p14="http://schemas.microsoft.com/office/powerpoint/2010/main" xmlns="" val="281515486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69410" y="447675"/>
            <a:ext cx="10488872" cy="5100143"/>
          </a:xfrm>
        </p:spPr>
        <p:txBody>
          <a:bodyPr>
            <a:normAutofit/>
          </a:bodyPr>
          <a:lstStyle/>
          <a:p>
            <a:r>
              <a:rPr lang="zh-CN" altLang="zh-CN" sz="2800" dirty="0"/>
              <a:t>驾驶时间过长是造成驾驶疲劳的主要原因之一</a:t>
            </a:r>
            <a:r>
              <a:rPr lang="zh-CN" altLang="zh-CN" sz="2800" dirty="0" smtClean="0"/>
              <a:t>。</a:t>
            </a:r>
            <a:endParaRPr lang="en-US" altLang="zh-CN" sz="2800" dirty="0" smtClean="0"/>
          </a:p>
          <a:p>
            <a:r>
              <a:rPr lang="zh-CN" altLang="zh-CN" sz="2800" dirty="0" smtClean="0"/>
              <a:t>驾驶</a:t>
            </a:r>
            <a:r>
              <a:rPr lang="zh-CN" altLang="zh-CN" sz="2800" dirty="0"/>
              <a:t>和乘车的疲劳感可按身体症状、精神症状和神经感觉分成五个阶段</a:t>
            </a:r>
            <a:r>
              <a:rPr lang="zh-CN" altLang="zh-CN" sz="2800" dirty="0" smtClean="0"/>
              <a:t>：</a:t>
            </a:r>
            <a:endParaRPr lang="en-US" altLang="zh-CN" sz="2800" dirty="0" smtClean="0"/>
          </a:p>
          <a:p>
            <a:endParaRPr lang="en-US" altLang="zh-CN" dirty="0" smtClean="0"/>
          </a:p>
        </p:txBody>
      </p:sp>
      <p:graphicFrame>
        <p:nvGraphicFramePr>
          <p:cNvPr id="6" name="表格 5"/>
          <p:cNvGraphicFramePr>
            <a:graphicFrameLocks noGrp="1"/>
          </p:cNvGraphicFramePr>
          <p:nvPr>
            <p:extLst>
              <p:ext uri="{D42A27DB-BD31-4B8C-83A1-F6EECF244321}">
                <p14:modId xmlns:p14="http://schemas.microsoft.com/office/powerpoint/2010/main" xmlns="" val="1580561251"/>
              </p:ext>
            </p:extLst>
          </p:nvPr>
        </p:nvGraphicFramePr>
        <p:xfrm>
          <a:off x="1949846" y="2309456"/>
          <a:ext cx="8128000" cy="2377440"/>
        </p:xfrm>
        <a:graphic>
          <a:graphicData uri="http://schemas.openxmlformats.org/drawingml/2006/table">
            <a:tbl>
              <a:tblPr firstRow="1" bandRow="1">
                <a:tableStyleId>{5C22544A-7EE6-4342-B048-85BDC9FD1C3A}</a:tableStyleId>
              </a:tblPr>
              <a:tblGrid>
                <a:gridCol w="2856523"/>
                <a:gridCol w="5271477"/>
              </a:tblGrid>
              <a:tr h="370840">
                <a:tc>
                  <a:txBody>
                    <a:bodyPr/>
                    <a:lstStyle/>
                    <a:p>
                      <a:r>
                        <a:rPr lang="zh-CN" altLang="en-US" sz="2000" dirty="0" smtClean="0"/>
                        <a:t>驾驶和乘车时间</a:t>
                      </a:r>
                      <a:endParaRPr lang="zh-CN" altLang="en-US" sz="2000" dirty="0"/>
                    </a:p>
                  </a:txBody>
                  <a:tcPr/>
                </a:tc>
                <a:tc>
                  <a:txBody>
                    <a:bodyPr/>
                    <a:lstStyle/>
                    <a:p>
                      <a:r>
                        <a:rPr lang="zh-CN" altLang="en-US" sz="2000" dirty="0" smtClean="0"/>
                        <a:t>疲劳感</a:t>
                      </a:r>
                      <a:endParaRPr lang="zh-CN" altLang="en-US" sz="2000" dirty="0"/>
                    </a:p>
                  </a:txBody>
                  <a:tcPr/>
                </a:tc>
              </a:tr>
              <a:tr h="370840">
                <a:tc>
                  <a:txBody>
                    <a:bodyPr/>
                    <a:lstStyle/>
                    <a:p>
                      <a:r>
                        <a:rPr lang="en-US" altLang="zh-CN" sz="2000" dirty="0" smtClean="0"/>
                        <a:t>2h</a:t>
                      </a:r>
                      <a:endParaRPr lang="zh-CN" altLang="en-US" sz="2000" dirty="0"/>
                    </a:p>
                  </a:txBody>
                  <a:tcPr/>
                </a:tc>
                <a:tc>
                  <a:txBody>
                    <a:bodyPr/>
                    <a:lstStyle/>
                    <a:p>
                      <a:r>
                        <a:rPr lang="zh-CN" altLang="zh-CN" sz="2000" dirty="0" smtClean="0"/>
                        <a:t>适应新驾驶工作的努力期</a:t>
                      </a:r>
                      <a:endParaRPr lang="zh-CN" altLang="en-US" sz="2000" dirty="0"/>
                    </a:p>
                  </a:txBody>
                  <a:tcPr/>
                </a:tc>
              </a:tr>
              <a:tr h="370840">
                <a:tc>
                  <a:txBody>
                    <a:bodyPr/>
                    <a:lstStyle/>
                    <a:p>
                      <a:r>
                        <a:rPr lang="en-US" altLang="zh-CN" sz="2000" dirty="0" smtClean="0"/>
                        <a:t>2~4h</a:t>
                      </a:r>
                      <a:endParaRPr lang="zh-CN" altLang="en-US" sz="2000" dirty="0"/>
                    </a:p>
                  </a:txBody>
                  <a:tcPr/>
                </a:tc>
                <a:tc>
                  <a:txBody>
                    <a:bodyPr/>
                    <a:lstStyle/>
                    <a:p>
                      <a:r>
                        <a:rPr lang="zh-CN" altLang="zh-CN" sz="2000" dirty="0" smtClean="0"/>
                        <a:t>驾驶的顺利期</a:t>
                      </a:r>
                      <a:endParaRPr lang="zh-CN" altLang="en-US" sz="2000" dirty="0"/>
                    </a:p>
                  </a:txBody>
                  <a:tcPr/>
                </a:tc>
              </a:tr>
              <a:tr h="370840">
                <a:tc>
                  <a:txBody>
                    <a:bodyPr/>
                    <a:lstStyle/>
                    <a:p>
                      <a:r>
                        <a:rPr lang="en-US" altLang="zh-CN" sz="2000" dirty="0" smtClean="0"/>
                        <a:t>6~10h</a:t>
                      </a:r>
                      <a:endParaRPr lang="zh-CN" altLang="en-US" sz="2000" dirty="0"/>
                    </a:p>
                  </a:txBody>
                  <a:tcPr/>
                </a:tc>
                <a:tc>
                  <a:txBody>
                    <a:bodyPr/>
                    <a:lstStyle/>
                    <a:p>
                      <a:r>
                        <a:rPr lang="zh-CN" altLang="zh-CN" sz="2000" dirty="0" smtClean="0"/>
                        <a:t>出现疲劳期</a:t>
                      </a:r>
                      <a:endParaRPr lang="zh-CN" altLang="en-US" sz="2000" dirty="0"/>
                    </a:p>
                  </a:txBody>
                  <a:tcPr/>
                </a:tc>
              </a:tr>
              <a:tr h="370840">
                <a:tc>
                  <a:txBody>
                    <a:bodyPr/>
                    <a:lstStyle/>
                    <a:p>
                      <a:r>
                        <a:rPr lang="en-US" altLang="zh-CN" sz="2000" dirty="0" smtClean="0"/>
                        <a:t>10h</a:t>
                      </a:r>
                      <a:r>
                        <a:rPr lang="zh-CN" altLang="zh-CN" sz="2000" dirty="0" smtClean="0"/>
                        <a:t>以后</a:t>
                      </a:r>
                      <a:endParaRPr lang="zh-CN" altLang="en-US" sz="2000" dirty="0"/>
                    </a:p>
                  </a:txBody>
                  <a:tcPr/>
                </a:tc>
                <a:tc>
                  <a:txBody>
                    <a:bodyPr/>
                    <a:lstStyle/>
                    <a:p>
                      <a:r>
                        <a:rPr lang="zh-CN" altLang="zh-CN" sz="2000" dirty="0" smtClean="0"/>
                        <a:t>疲劳的加重期</a:t>
                      </a:r>
                      <a:endParaRPr lang="zh-CN" altLang="en-US" sz="2000" dirty="0"/>
                    </a:p>
                  </a:txBody>
                  <a:tcPr/>
                </a:tc>
              </a:tr>
              <a:tr h="370840">
                <a:tc>
                  <a:txBody>
                    <a:bodyPr/>
                    <a:lstStyle/>
                    <a:p>
                      <a:r>
                        <a:rPr lang="en-US" altLang="zh-CN" sz="2000" dirty="0" smtClean="0"/>
                        <a:t>14h</a:t>
                      </a:r>
                      <a:r>
                        <a:rPr lang="zh-CN" altLang="zh-CN" sz="2000" dirty="0" smtClean="0"/>
                        <a:t>以后</a:t>
                      </a:r>
                      <a:endParaRPr lang="zh-CN" altLang="en-US" sz="2000" dirty="0"/>
                    </a:p>
                  </a:txBody>
                  <a:tcPr/>
                </a:tc>
                <a:tc>
                  <a:txBody>
                    <a:bodyPr/>
                    <a:lstStyle/>
                    <a:p>
                      <a:r>
                        <a:rPr lang="zh-CN" altLang="zh-CN" sz="2000" dirty="0" smtClean="0"/>
                        <a:t>过度劳累期</a:t>
                      </a:r>
                      <a:endParaRPr lang="zh-CN" altLang="en-US" sz="2000" dirty="0"/>
                    </a:p>
                  </a:txBody>
                  <a:tcPr/>
                </a:tc>
              </a:tr>
            </a:tbl>
          </a:graphicData>
        </a:graphic>
      </p:graphicFrame>
      <p:sp>
        <p:nvSpPr>
          <p:cNvPr id="7" name="矩形 6"/>
          <p:cNvSpPr/>
          <p:nvPr/>
        </p:nvSpPr>
        <p:spPr>
          <a:xfrm>
            <a:off x="1852245" y="4892221"/>
            <a:ext cx="9507415" cy="1311193"/>
          </a:xfrm>
          <a:prstGeom prst="rect">
            <a:avLst/>
          </a:prstGeom>
        </p:spPr>
        <p:txBody>
          <a:bodyPr wrap="square">
            <a:spAutoFit/>
          </a:bodyPr>
          <a:lstStyle/>
          <a:p>
            <a:pPr>
              <a:lnSpc>
                <a:spcPct val="150000"/>
              </a:lnSpc>
            </a:pPr>
            <a:r>
              <a:rPr lang="zh-CN" altLang="zh-CN" sz="2800" b="1" dirty="0">
                <a:solidFill>
                  <a:schemeClr val="accent1"/>
                </a:solidFill>
              </a:rPr>
              <a:t>另外，驾驶疲劳还与驾驶员的年龄、性别、身体健康状况、驾驶水平等有着密切的关系</a:t>
            </a:r>
            <a:r>
              <a:rPr lang="zh-CN" altLang="zh-CN" sz="2800" b="1" dirty="0" smtClean="0">
                <a:solidFill>
                  <a:schemeClr val="accent1"/>
                </a:solidFill>
              </a:rPr>
              <a:t>。</a:t>
            </a:r>
            <a:endParaRPr lang="zh-CN" altLang="en-US" sz="2800" b="1" dirty="0">
              <a:solidFill>
                <a:schemeClr val="accent1"/>
              </a:solidFill>
            </a:endParaRPr>
          </a:p>
        </p:txBody>
      </p:sp>
    </p:spTree>
    <p:extLst>
      <p:ext uri="{BB962C8B-B14F-4D97-AF65-F5344CB8AC3E}">
        <p14:creationId xmlns:p14="http://schemas.microsoft.com/office/powerpoint/2010/main" xmlns="" val="372791719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103518" y="421298"/>
            <a:ext cx="10488872" cy="5100143"/>
          </a:xfrm>
        </p:spPr>
        <p:txBody>
          <a:bodyPr>
            <a:normAutofit/>
          </a:bodyPr>
          <a:lstStyle/>
          <a:p>
            <a:r>
              <a:rPr lang="en-US" altLang="zh-CN" sz="2800" dirty="0" smtClean="0"/>
              <a:t>2.</a:t>
            </a:r>
            <a:r>
              <a:rPr lang="zh-CN" altLang="en-US" sz="2800" dirty="0" smtClean="0"/>
              <a:t>车的因素</a:t>
            </a:r>
            <a:endParaRPr lang="en-US" altLang="zh-CN" sz="2800" dirty="0" smtClean="0"/>
          </a:p>
          <a:p>
            <a:r>
              <a:rPr lang="zh-CN" altLang="zh-CN" sz="2800" dirty="0"/>
              <a:t>主要指车辆的技术状况和车内环境。车内的温度和湿度、噪声、振动、照明、座椅的舒适性等，对大脑皮层有一定的刺激，超过一定的限度都会导致驾驶员过早疲劳</a:t>
            </a:r>
            <a:r>
              <a:rPr lang="zh-CN" altLang="zh-CN" sz="2800" dirty="0" smtClean="0"/>
              <a:t>。</a:t>
            </a:r>
            <a:endParaRPr lang="en-US" altLang="zh-CN" sz="2800" dirty="0" smtClean="0"/>
          </a:p>
          <a:p>
            <a:r>
              <a:rPr lang="en-US" altLang="zh-CN" sz="2800" dirty="0" smtClean="0"/>
              <a:t>3.</a:t>
            </a:r>
            <a:r>
              <a:rPr lang="zh-CN" altLang="en-US" sz="2800" dirty="0" smtClean="0"/>
              <a:t>路的因素</a:t>
            </a:r>
            <a:endParaRPr lang="en-US" altLang="zh-CN" sz="2800" dirty="0" smtClean="0"/>
          </a:p>
          <a:p>
            <a:r>
              <a:rPr lang="zh-CN" altLang="zh-CN" sz="2800" dirty="0" smtClean="0"/>
              <a:t>包括</a:t>
            </a:r>
            <a:r>
              <a:rPr lang="zh-CN" altLang="zh-CN" sz="2800" dirty="0"/>
              <a:t>道路状况太复杂或者过于单调、道路等级偏低、道路线形设计不良、视距不够、交通设施不完善、公路景色单调等。</a:t>
            </a:r>
          </a:p>
          <a:p>
            <a:r>
              <a:rPr lang="en-US" altLang="zh-CN" sz="2800" dirty="0" smtClean="0"/>
              <a:t>4.</a:t>
            </a:r>
            <a:r>
              <a:rPr lang="zh-CN" altLang="en-US" sz="2800" dirty="0" smtClean="0"/>
              <a:t>环境的因素</a:t>
            </a:r>
            <a:endParaRPr lang="en-US" altLang="zh-CN" sz="2800" dirty="0" smtClean="0"/>
          </a:p>
          <a:p>
            <a:r>
              <a:rPr lang="zh-CN" altLang="zh-CN" sz="2800" dirty="0" smtClean="0"/>
              <a:t>季节</a:t>
            </a:r>
            <a:r>
              <a:rPr lang="zh-CN" altLang="zh-CN" sz="2800" dirty="0"/>
              <a:t>的</a:t>
            </a:r>
            <a:r>
              <a:rPr lang="zh-CN" altLang="zh-CN" sz="2800" dirty="0" smtClean="0"/>
              <a:t>影响；</a:t>
            </a:r>
            <a:r>
              <a:rPr lang="zh-CN" altLang="zh-CN" sz="2800" dirty="0"/>
              <a:t>气候的</a:t>
            </a:r>
            <a:r>
              <a:rPr lang="zh-CN" altLang="zh-CN" sz="2800" dirty="0" smtClean="0"/>
              <a:t>影响；</a:t>
            </a:r>
            <a:r>
              <a:rPr lang="zh-CN" altLang="zh-CN" sz="2800" dirty="0"/>
              <a:t>时间的</a:t>
            </a:r>
            <a:r>
              <a:rPr lang="zh-CN" altLang="zh-CN" sz="2800" dirty="0" smtClean="0"/>
              <a:t>影响</a:t>
            </a:r>
            <a:r>
              <a:rPr lang="zh-CN" altLang="en-US" sz="2800" dirty="0" smtClean="0"/>
              <a:t>等</a:t>
            </a:r>
            <a:r>
              <a:rPr lang="zh-CN" altLang="zh-CN" sz="2800" dirty="0" smtClean="0"/>
              <a:t>。</a:t>
            </a:r>
            <a:endParaRPr lang="zh-CN" altLang="zh-CN" sz="2800" dirty="0"/>
          </a:p>
          <a:p>
            <a:endParaRPr lang="zh-CN" altLang="en-US" sz="2800" dirty="0"/>
          </a:p>
        </p:txBody>
      </p:sp>
    </p:spTree>
    <p:extLst>
      <p:ext uri="{BB962C8B-B14F-4D97-AF65-F5344CB8AC3E}">
        <p14:creationId xmlns:p14="http://schemas.microsoft.com/office/powerpoint/2010/main" xmlns="" val="373062492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112310" y="447675"/>
            <a:ext cx="10488872" cy="5100143"/>
          </a:xfrm>
        </p:spPr>
        <p:txBody>
          <a:bodyPr>
            <a:normAutofit/>
          </a:bodyPr>
          <a:lstStyle/>
          <a:p>
            <a:r>
              <a:rPr lang="en-US" altLang="zh-CN" sz="2800" dirty="0" smtClean="0"/>
              <a:t>2.5.3 </a:t>
            </a:r>
            <a:r>
              <a:rPr lang="zh-CN" altLang="en-US" sz="2800" dirty="0" smtClean="0"/>
              <a:t>驾驶疲劳对行车安全的影响</a:t>
            </a:r>
            <a:endParaRPr lang="en-US" altLang="zh-CN" sz="2800" dirty="0" smtClean="0"/>
          </a:p>
          <a:p>
            <a:r>
              <a:rPr lang="zh-CN" altLang="zh-CN" sz="2800" dirty="0"/>
              <a:t>首先，反应时间显著增长</a:t>
            </a:r>
            <a:r>
              <a:rPr lang="zh-CN" altLang="zh-CN" sz="2800" dirty="0" smtClean="0"/>
              <a:t>。</a:t>
            </a:r>
            <a:endParaRPr lang="en-US" altLang="zh-CN" sz="2800" dirty="0" smtClean="0"/>
          </a:p>
          <a:p>
            <a:r>
              <a:rPr lang="zh-CN" altLang="zh-CN" sz="2800" dirty="0"/>
              <a:t>其次，驾驶员的操作能力下降。</a:t>
            </a:r>
            <a:endParaRPr lang="zh-CN" altLang="en-US" sz="2800" dirty="0"/>
          </a:p>
        </p:txBody>
      </p:sp>
      <p:graphicFrame>
        <p:nvGraphicFramePr>
          <p:cNvPr id="4" name="表格 3"/>
          <p:cNvGraphicFramePr>
            <a:graphicFrameLocks noGrp="1"/>
          </p:cNvGraphicFramePr>
          <p:nvPr>
            <p:extLst>
              <p:ext uri="{D42A27DB-BD31-4B8C-83A1-F6EECF244321}">
                <p14:modId xmlns:p14="http://schemas.microsoft.com/office/powerpoint/2010/main" xmlns="" val="270539008"/>
              </p:ext>
            </p:extLst>
          </p:nvPr>
        </p:nvGraphicFramePr>
        <p:xfrm>
          <a:off x="1513490" y="2488398"/>
          <a:ext cx="9585434" cy="3786278"/>
        </p:xfrm>
        <a:graphic>
          <a:graphicData uri="http://schemas.openxmlformats.org/drawingml/2006/table">
            <a:tbl>
              <a:tblPr firstRow="1" firstCol="1" bandRow="1">
                <a:tableStyleId>{5C22544A-7EE6-4342-B048-85BDC9FD1C3A}</a:tableStyleId>
              </a:tblPr>
              <a:tblGrid>
                <a:gridCol w="2074674"/>
                <a:gridCol w="2503203"/>
                <a:gridCol w="2503203"/>
                <a:gridCol w="2504354"/>
              </a:tblGrid>
              <a:tr h="403593">
                <a:tc>
                  <a:txBody>
                    <a:bodyPr/>
                    <a:lstStyle/>
                    <a:p>
                      <a:pPr algn="ctr">
                        <a:lnSpc>
                          <a:spcPct val="125000"/>
                        </a:lnSpc>
                        <a:spcAft>
                          <a:spcPts val="0"/>
                        </a:spcAft>
                      </a:pPr>
                      <a:r>
                        <a:rPr lang="zh-CN" sz="2000" b="1" kern="100">
                          <a:effectLst/>
                        </a:rPr>
                        <a:t>行为</a:t>
                      </a:r>
                      <a:endParaRPr lang="zh-CN" sz="20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zh-CN" sz="2000" b="1" kern="100">
                          <a:effectLst/>
                        </a:rPr>
                        <a:t>正常状态</a:t>
                      </a:r>
                      <a:endParaRPr lang="zh-CN" sz="20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zh-CN" sz="2000" b="1" kern="100">
                          <a:effectLst/>
                        </a:rPr>
                        <a:t>疲劳状态</a:t>
                      </a:r>
                      <a:endParaRPr lang="zh-CN" sz="20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zh-CN" sz="2000" b="1" kern="100">
                          <a:effectLst/>
                        </a:rPr>
                        <a:t>瞌睡状态</a:t>
                      </a:r>
                      <a:endParaRPr lang="zh-CN" sz="20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836171">
                <a:tc>
                  <a:txBody>
                    <a:bodyPr/>
                    <a:lstStyle/>
                    <a:p>
                      <a:pPr algn="just">
                        <a:lnSpc>
                          <a:spcPct val="125000"/>
                        </a:lnSpc>
                        <a:spcAft>
                          <a:spcPts val="0"/>
                        </a:spcAft>
                      </a:pPr>
                      <a:r>
                        <a:rPr lang="zh-CN" sz="2000" b="1" kern="100">
                          <a:effectLst/>
                        </a:rPr>
                        <a:t>控制车速</a:t>
                      </a:r>
                      <a:endParaRPr lang="zh-CN" sz="20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lnSpc>
                          <a:spcPct val="125000"/>
                        </a:lnSpc>
                        <a:spcAft>
                          <a:spcPts val="0"/>
                        </a:spcAft>
                      </a:pPr>
                      <a:r>
                        <a:rPr lang="zh-CN" sz="2000" b="1" kern="100">
                          <a:effectLst/>
                        </a:rPr>
                        <a:t>加速、减速敏捷</a:t>
                      </a:r>
                      <a:endParaRPr lang="zh-CN" sz="20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lnSpc>
                          <a:spcPct val="125000"/>
                        </a:lnSpc>
                        <a:spcAft>
                          <a:spcPts val="600"/>
                        </a:spcAft>
                      </a:pPr>
                      <a:r>
                        <a:rPr lang="zh-CN" sz="2000" b="1" kern="100">
                          <a:effectLst/>
                        </a:rPr>
                        <a:t>加速、减速时间较长，速度较慢</a:t>
                      </a:r>
                      <a:endParaRPr lang="zh-CN" sz="20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lnSpc>
                          <a:spcPct val="125000"/>
                        </a:lnSpc>
                        <a:spcAft>
                          <a:spcPts val="0"/>
                        </a:spcAft>
                      </a:pPr>
                      <a:r>
                        <a:rPr lang="zh-CN" sz="2000" b="1" kern="100">
                          <a:effectLst/>
                        </a:rPr>
                        <a:t>速度变换很慢或干脆不变</a:t>
                      </a:r>
                      <a:endParaRPr lang="zh-CN" sz="20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1273257">
                <a:tc>
                  <a:txBody>
                    <a:bodyPr/>
                    <a:lstStyle/>
                    <a:p>
                      <a:pPr algn="just">
                        <a:lnSpc>
                          <a:spcPct val="125000"/>
                        </a:lnSpc>
                        <a:spcAft>
                          <a:spcPts val="0"/>
                        </a:spcAft>
                      </a:pPr>
                      <a:r>
                        <a:rPr lang="zh-CN" sz="2000" b="1" kern="100">
                          <a:effectLst/>
                        </a:rPr>
                        <a:t>行车方向控制</a:t>
                      </a:r>
                      <a:endParaRPr lang="zh-CN" sz="20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lnSpc>
                          <a:spcPct val="125000"/>
                        </a:lnSpc>
                        <a:spcAft>
                          <a:spcPts val="0"/>
                        </a:spcAft>
                      </a:pPr>
                      <a:r>
                        <a:rPr lang="zh-CN" sz="2000" b="1" kern="100">
                          <a:effectLst/>
                        </a:rPr>
                        <a:t>能迅速、正确地作出判断，并不断地调节操作动作</a:t>
                      </a:r>
                      <a:endParaRPr lang="zh-CN" sz="20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lnSpc>
                          <a:spcPct val="125000"/>
                        </a:lnSpc>
                        <a:spcAft>
                          <a:spcPts val="600"/>
                        </a:spcAft>
                      </a:pPr>
                      <a:r>
                        <a:rPr lang="zh-CN" sz="2000" b="1" kern="100">
                          <a:effectLst/>
                        </a:rPr>
                        <a:t>不能及时迅速地作出调节性操作动作甚至产生错误动作</a:t>
                      </a:r>
                      <a:endParaRPr lang="zh-CN" sz="20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lnSpc>
                          <a:spcPct val="125000"/>
                        </a:lnSpc>
                        <a:spcAft>
                          <a:spcPts val="0"/>
                        </a:spcAft>
                      </a:pPr>
                      <a:r>
                        <a:rPr lang="zh-CN" sz="2000" b="1" kern="100">
                          <a:effectLst/>
                        </a:rPr>
                        <a:t>停止操作</a:t>
                      </a:r>
                      <a:endParaRPr lang="zh-CN" sz="20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1273257">
                <a:tc>
                  <a:txBody>
                    <a:bodyPr/>
                    <a:lstStyle/>
                    <a:p>
                      <a:pPr algn="just">
                        <a:lnSpc>
                          <a:spcPct val="125000"/>
                        </a:lnSpc>
                        <a:spcAft>
                          <a:spcPts val="0"/>
                        </a:spcAft>
                      </a:pPr>
                      <a:r>
                        <a:rPr lang="zh-CN" sz="2000" b="1" kern="100">
                          <a:effectLst/>
                        </a:rPr>
                        <a:t>身体动作</a:t>
                      </a:r>
                      <a:endParaRPr lang="zh-CN" sz="20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lnSpc>
                          <a:spcPct val="125000"/>
                        </a:lnSpc>
                        <a:spcAft>
                          <a:spcPts val="0"/>
                        </a:spcAft>
                      </a:pPr>
                      <a:r>
                        <a:rPr lang="zh-CN" sz="2000" b="1" kern="100">
                          <a:effectLst/>
                        </a:rPr>
                        <a:t>操作姿势正常，无多余动作</a:t>
                      </a:r>
                      <a:endParaRPr lang="zh-CN" sz="20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lnSpc>
                          <a:spcPct val="125000"/>
                        </a:lnSpc>
                        <a:spcAft>
                          <a:spcPts val="0"/>
                        </a:spcAft>
                      </a:pPr>
                      <a:r>
                        <a:rPr lang="zh-CN" sz="2000" b="1" kern="100">
                          <a:effectLst/>
                        </a:rPr>
                        <a:t>较多的身体动作，如揉搓颈或头、伸懒腰、吸烟、眨眼</a:t>
                      </a:r>
                      <a:endParaRPr lang="zh-CN" sz="20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lnSpc>
                          <a:spcPct val="125000"/>
                        </a:lnSpc>
                        <a:spcAft>
                          <a:spcPts val="0"/>
                        </a:spcAft>
                      </a:pPr>
                      <a:r>
                        <a:rPr lang="zh-CN" sz="2000" b="1" kern="100" dirty="0">
                          <a:effectLst/>
                        </a:rPr>
                        <a:t>睡眠、身体摇晃</a:t>
                      </a:r>
                      <a:endParaRPr lang="zh-CN" sz="20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bl>
          </a:graphicData>
        </a:graphic>
      </p:graphicFrame>
    </p:spTree>
    <p:extLst>
      <p:ext uri="{BB962C8B-B14F-4D97-AF65-F5344CB8AC3E}">
        <p14:creationId xmlns:p14="http://schemas.microsoft.com/office/powerpoint/2010/main" xmlns="" val="205468573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800" b="1" dirty="0">
                <a:latin typeface="+mn-ea"/>
                <a:ea typeface="+mn-ea"/>
                <a:cs typeface="+mn-cs"/>
              </a:rPr>
              <a:t>2.5.4 </a:t>
            </a:r>
            <a:r>
              <a:rPr lang="zh-CN" altLang="zh-CN" sz="2800" b="1" dirty="0">
                <a:latin typeface="+mn-ea"/>
                <a:ea typeface="+mn-ea"/>
                <a:cs typeface="+mn-cs"/>
              </a:rPr>
              <a:t>驾驶疲劳的预防</a:t>
            </a:r>
          </a:p>
        </p:txBody>
      </p:sp>
      <p:sp>
        <p:nvSpPr>
          <p:cNvPr id="3" name="内容占位符 2"/>
          <p:cNvSpPr>
            <a:spLocks noGrp="1"/>
          </p:cNvSpPr>
          <p:nvPr>
            <p:ph idx="1"/>
          </p:nvPr>
        </p:nvSpPr>
        <p:spPr>
          <a:xfrm>
            <a:off x="1580121" y="1009930"/>
            <a:ext cx="10488872" cy="5100143"/>
          </a:xfrm>
        </p:spPr>
        <p:txBody>
          <a:bodyPr>
            <a:normAutofit/>
          </a:bodyPr>
          <a:lstStyle/>
          <a:p>
            <a:pPr marL="0" indent="0">
              <a:buNone/>
            </a:pPr>
            <a:r>
              <a:rPr lang="zh-CN" altLang="zh-CN" sz="2800" dirty="0"/>
              <a:t>预防驾驶疲劳是保证行车安全的最有效</a:t>
            </a:r>
            <a:r>
              <a:rPr lang="zh-CN" altLang="zh-CN" sz="2800" dirty="0" smtClean="0"/>
              <a:t>途径</a:t>
            </a:r>
            <a:r>
              <a:rPr lang="zh-CN" altLang="en-US" sz="2800" dirty="0" smtClean="0"/>
              <a:t>。</a:t>
            </a:r>
            <a:endParaRPr lang="en-US" altLang="zh-CN" sz="2800" dirty="0" smtClean="0"/>
          </a:p>
          <a:p>
            <a:pPr marL="0" indent="0">
              <a:buNone/>
            </a:pPr>
            <a:r>
              <a:rPr lang="en-US" altLang="zh-CN" sz="2800" dirty="0"/>
              <a:t>1</a:t>
            </a:r>
            <a:r>
              <a:rPr lang="zh-CN" altLang="zh-CN" sz="2800" dirty="0"/>
              <a:t>）保证足够的睡眠时间和良好的睡眠效果</a:t>
            </a:r>
            <a:r>
              <a:rPr lang="zh-CN" altLang="zh-CN" sz="2800" dirty="0" smtClean="0"/>
              <a:t>。</a:t>
            </a:r>
            <a:endParaRPr lang="en-US" altLang="zh-CN" sz="2800" dirty="0" smtClean="0"/>
          </a:p>
          <a:p>
            <a:pPr marL="0" indent="0">
              <a:buNone/>
            </a:pPr>
            <a:r>
              <a:rPr lang="en-US" altLang="zh-CN" sz="2800" dirty="0"/>
              <a:t>2</a:t>
            </a:r>
            <a:r>
              <a:rPr lang="zh-CN" altLang="zh-CN" sz="2800" dirty="0"/>
              <a:t>）科学地安排行车时间，注意劳逸结合</a:t>
            </a:r>
            <a:r>
              <a:rPr lang="zh-CN" altLang="zh-CN" sz="2800" dirty="0" smtClean="0"/>
              <a:t>。</a:t>
            </a:r>
            <a:endParaRPr lang="en-US" altLang="zh-CN" sz="2800" dirty="0" smtClean="0"/>
          </a:p>
          <a:p>
            <a:pPr marL="0" indent="0">
              <a:buNone/>
            </a:pPr>
            <a:r>
              <a:rPr lang="en-US" altLang="zh-CN" sz="2800" dirty="0"/>
              <a:t>3</a:t>
            </a:r>
            <a:r>
              <a:rPr lang="zh-CN" altLang="zh-CN" sz="2800" dirty="0"/>
              <a:t>）行车过程中注意自我调节，保持良好的身心条件</a:t>
            </a:r>
            <a:r>
              <a:rPr lang="zh-CN" altLang="zh-CN" sz="2800" dirty="0" smtClean="0"/>
              <a:t>。</a:t>
            </a:r>
            <a:endParaRPr lang="en-US" altLang="zh-CN" sz="2800" dirty="0" smtClean="0"/>
          </a:p>
          <a:p>
            <a:pPr marL="0" indent="0">
              <a:buNone/>
            </a:pPr>
            <a:r>
              <a:rPr lang="en-US" altLang="zh-CN" sz="2800" dirty="0"/>
              <a:t>4</a:t>
            </a:r>
            <a:r>
              <a:rPr lang="zh-CN" altLang="zh-CN" sz="2800" dirty="0"/>
              <a:t>）驾驶时间不宜过长</a:t>
            </a:r>
            <a:r>
              <a:rPr lang="zh-CN" altLang="zh-CN" sz="2800" dirty="0" smtClean="0"/>
              <a:t>。</a:t>
            </a:r>
            <a:endParaRPr lang="en-US" altLang="zh-CN" sz="2800" dirty="0" smtClean="0"/>
          </a:p>
          <a:p>
            <a:pPr marL="0" indent="0">
              <a:buNone/>
            </a:pPr>
            <a:r>
              <a:rPr lang="en-US" altLang="zh-CN" sz="2800" dirty="0"/>
              <a:t>5</a:t>
            </a:r>
            <a:r>
              <a:rPr lang="zh-CN" altLang="zh-CN" sz="2800" dirty="0"/>
              <a:t>）保持良好的工作环境</a:t>
            </a:r>
            <a:r>
              <a:rPr lang="zh-CN" altLang="zh-CN" sz="2800" dirty="0" smtClean="0"/>
              <a:t>。</a:t>
            </a:r>
            <a:endParaRPr lang="en-US" altLang="zh-CN" sz="2800" dirty="0" smtClean="0"/>
          </a:p>
          <a:p>
            <a:pPr marL="0" indent="0">
              <a:buNone/>
            </a:pPr>
            <a:r>
              <a:rPr lang="en-US" altLang="zh-CN" sz="2800" dirty="0"/>
              <a:t>6</a:t>
            </a:r>
            <a:r>
              <a:rPr lang="zh-CN" altLang="zh-CN" sz="2800" dirty="0"/>
              <a:t>）教育与管理</a:t>
            </a:r>
            <a:r>
              <a:rPr lang="zh-CN" altLang="zh-CN" sz="2800" dirty="0" smtClean="0"/>
              <a:t>。</a:t>
            </a:r>
            <a:endParaRPr lang="en-US" altLang="zh-CN" sz="2800" dirty="0" smtClean="0"/>
          </a:p>
          <a:p>
            <a:pPr marL="0" indent="0">
              <a:buNone/>
            </a:pPr>
            <a:r>
              <a:rPr lang="en-US" altLang="zh-CN" sz="2800" dirty="0"/>
              <a:t>7</a:t>
            </a:r>
            <a:r>
              <a:rPr lang="zh-CN" altLang="zh-CN" sz="2800" dirty="0"/>
              <a:t>）运用科技手段及时发现、有效预防疲劳驾驶。</a:t>
            </a:r>
            <a:endParaRPr lang="zh-CN" altLang="en-US" sz="2800" dirty="0"/>
          </a:p>
        </p:txBody>
      </p:sp>
    </p:spTree>
    <p:extLst>
      <p:ext uri="{BB962C8B-B14F-4D97-AF65-F5344CB8AC3E}">
        <p14:creationId xmlns:p14="http://schemas.microsoft.com/office/powerpoint/2010/main" xmlns="" val="23553615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5893" y="1038303"/>
            <a:ext cx="10954459" cy="796011"/>
          </a:xfrm>
        </p:spPr>
        <p:txBody>
          <a:bodyPr/>
          <a:lstStyle/>
          <a:p>
            <a:r>
              <a:rPr lang="zh-CN" altLang="en-US" dirty="0" smtClean="0"/>
              <a:t>驾驶员的个性特性包括：</a:t>
            </a:r>
            <a:endParaRPr lang="zh-CN" altLang="en-US" dirty="0"/>
          </a:p>
        </p:txBody>
      </p:sp>
      <p:sp>
        <p:nvSpPr>
          <p:cNvPr id="3" name="内容占位符 2"/>
          <p:cNvSpPr>
            <a:spLocks noGrp="1"/>
          </p:cNvSpPr>
          <p:nvPr>
            <p:ph idx="1"/>
          </p:nvPr>
        </p:nvSpPr>
        <p:spPr>
          <a:xfrm>
            <a:off x="1446418" y="2100629"/>
            <a:ext cx="5587428" cy="5100143"/>
          </a:xfrm>
        </p:spPr>
        <p:txBody>
          <a:bodyPr>
            <a:normAutofit/>
          </a:bodyPr>
          <a:lstStyle/>
          <a:p>
            <a:r>
              <a:rPr lang="zh-CN" altLang="en-US" sz="3200" dirty="0" smtClean="0"/>
              <a:t>性别</a:t>
            </a:r>
            <a:endParaRPr lang="en-US" altLang="zh-CN" sz="3200" dirty="0" smtClean="0"/>
          </a:p>
          <a:p>
            <a:r>
              <a:rPr lang="zh-CN" altLang="en-US" sz="3200" dirty="0" smtClean="0"/>
              <a:t>年龄</a:t>
            </a:r>
            <a:endParaRPr lang="en-US" altLang="zh-CN" sz="3200" dirty="0" smtClean="0"/>
          </a:p>
          <a:p>
            <a:r>
              <a:rPr lang="zh-CN" altLang="en-US" sz="3200" dirty="0"/>
              <a:t>气质</a:t>
            </a:r>
          </a:p>
        </p:txBody>
      </p:sp>
    </p:spTree>
    <p:extLst>
      <p:ext uri="{BB962C8B-B14F-4D97-AF65-F5344CB8AC3E}">
        <p14:creationId xmlns:p14="http://schemas.microsoft.com/office/powerpoint/2010/main" xmlns="" val="268564494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rgbClr val="FF0000"/>
                </a:solidFill>
              </a:rPr>
              <a:t>2.1.1 </a:t>
            </a:r>
            <a:r>
              <a:rPr lang="zh-CN" altLang="en-US" dirty="0" smtClean="0">
                <a:solidFill>
                  <a:srgbClr val="FF0000"/>
                </a:solidFill>
              </a:rPr>
              <a:t>驾驶员的性别差异</a:t>
            </a:r>
            <a:endParaRPr lang="zh-CN" altLang="en-US" dirty="0">
              <a:solidFill>
                <a:srgbClr val="FF0000"/>
              </a:solidFill>
            </a:endParaRPr>
          </a:p>
        </p:txBody>
      </p:sp>
      <p:sp>
        <p:nvSpPr>
          <p:cNvPr id="3" name="内容占位符 2"/>
          <p:cNvSpPr>
            <a:spLocks noGrp="1"/>
          </p:cNvSpPr>
          <p:nvPr>
            <p:ph idx="1"/>
          </p:nvPr>
        </p:nvSpPr>
        <p:spPr/>
        <p:txBody>
          <a:bodyPr>
            <a:normAutofit/>
          </a:bodyPr>
          <a:lstStyle/>
          <a:p>
            <a:r>
              <a:rPr lang="zh-CN" altLang="en-US" sz="2800" dirty="0" smtClean="0"/>
              <a:t>男性</a:t>
            </a:r>
            <a:r>
              <a:rPr lang="en-US" altLang="zh-CN" sz="2800" dirty="0" smtClean="0"/>
              <a:t>——</a:t>
            </a:r>
            <a:r>
              <a:rPr lang="zh-CN" altLang="en-US" sz="2800" dirty="0" smtClean="0"/>
              <a:t>外倾型（</a:t>
            </a:r>
            <a:r>
              <a:rPr lang="zh-CN" altLang="zh-CN" sz="2800" dirty="0" smtClean="0"/>
              <a:t>外向</a:t>
            </a:r>
            <a:r>
              <a:rPr lang="zh-CN" altLang="zh-CN" sz="2800" dirty="0"/>
              <a:t>、开朗、活跃、善交际、积极和富于意志决定能力</a:t>
            </a:r>
            <a:r>
              <a:rPr lang="zh-CN" altLang="zh-CN" sz="2800" dirty="0" smtClean="0"/>
              <a:t>）</a:t>
            </a:r>
            <a:endParaRPr lang="en-US" altLang="zh-CN" sz="2800" dirty="0" smtClean="0"/>
          </a:p>
          <a:p>
            <a:r>
              <a:rPr lang="zh-CN" altLang="zh-CN" sz="2800" dirty="0" smtClean="0"/>
              <a:t>女性</a:t>
            </a:r>
            <a:r>
              <a:rPr lang="en-US" altLang="zh-CN" sz="2800" dirty="0" smtClean="0"/>
              <a:t>——</a:t>
            </a:r>
            <a:r>
              <a:rPr lang="zh-CN" altLang="zh-CN" sz="2800" dirty="0" smtClean="0"/>
              <a:t>内</a:t>
            </a:r>
            <a:r>
              <a:rPr lang="zh-CN" altLang="zh-CN" sz="2800" dirty="0"/>
              <a:t>倾型（深沉、文静、反应迟缓、顺应困难、直观、情绪</a:t>
            </a:r>
            <a:r>
              <a:rPr lang="zh-CN" altLang="zh-CN" sz="2800" dirty="0" smtClean="0"/>
              <a:t>不定</a:t>
            </a:r>
            <a:r>
              <a:rPr lang="zh-CN" altLang="en-US" sz="2800" dirty="0" smtClean="0"/>
              <a:t>）</a:t>
            </a:r>
            <a:endParaRPr lang="en-US" altLang="zh-CN" sz="2800" dirty="0" smtClean="0"/>
          </a:p>
          <a:p>
            <a:endParaRPr lang="en-US" altLang="zh-CN" sz="2800" dirty="0"/>
          </a:p>
          <a:p>
            <a:pPr marL="0" indent="0">
              <a:buNone/>
            </a:pPr>
            <a:r>
              <a:rPr lang="zh-CN" altLang="en-US" sz="2800" dirty="0" smtClean="0"/>
              <a:t>这些因性别而出现的性格差异在驾车时有哪些表现？</a:t>
            </a:r>
            <a:endParaRPr lang="zh-CN" altLang="en-US" sz="2800" dirty="0"/>
          </a:p>
        </p:txBody>
      </p:sp>
    </p:spTree>
    <p:extLst>
      <p:ext uri="{BB962C8B-B14F-4D97-AF65-F5344CB8AC3E}">
        <p14:creationId xmlns:p14="http://schemas.microsoft.com/office/powerpoint/2010/main" xmlns="" val="32285245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rgbClr val="FF0000"/>
                </a:solidFill>
              </a:rPr>
              <a:t>性别差异</a:t>
            </a:r>
            <a:endParaRPr lang="zh-CN" altLang="en-US" dirty="0">
              <a:solidFill>
                <a:srgbClr val="FF0000"/>
              </a:solidFill>
            </a:endParaRPr>
          </a:p>
        </p:txBody>
      </p:sp>
      <p:sp>
        <p:nvSpPr>
          <p:cNvPr id="3" name="内容占位符 2"/>
          <p:cNvSpPr>
            <a:spLocks noGrp="1"/>
          </p:cNvSpPr>
          <p:nvPr>
            <p:ph idx="1"/>
          </p:nvPr>
        </p:nvSpPr>
        <p:spPr>
          <a:xfrm>
            <a:off x="1138687" y="1133475"/>
            <a:ext cx="10771662" cy="5100143"/>
          </a:xfrm>
        </p:spPr>
        <p:txBody>
          <a:bodyPr>
            <a:noAutofit/>
          </a:bodyPr>
          <a:lstStyle/>
          <a:p>
            <a:pPr marL="0" indent="0" algn="l">
              <a:lnSpc>
                <a:spcPct val="150000"/>
              </a:lnSpc>
              <a:buNone/>
            </a:pPr>
            <a:r>
              <a:rPr lang="en-US" altLang="zh-CN" sz="2800" dirty="0" smtClean="0"/>
              <a:t>(</a:t>
            </a:r>
            <a:r>
              <a:rPr lang="en-US" altLang="zh-CN" sz="2800" dirty="0"/>
              <a:t>1) </a:t>
            </a:r>
            <a:r>
              <a:rPr lang="zh-CN" altLang="en-US" sz="2800" dirty="0"/>
              <a:t>开车时，男性驾驶员开快车、闯红灯等违反交通法规的行为比女性驾驶员多，特别是男性青年驾驶员更多。 </a:t>
            </a:r>
            <a:endParaRPr lang="en-US" altLang="zh-CN" sz="2800" dirty="0"/>
          </a:p>
          <a:p>
            <a:pPr marL="0" indent="0" algn="l">
              <a:lnSpc>
                <a:spcPct val="150000"/>
              </a:lnSpc>
              <a:buNone/>
            </a:pPr>
            <a:r>
              <a:rPr lang="en-US" altLang="zh-CN" sz="2800" dirty="0" smtClean="0"/>
              <a:t>(</a:t>
            </a:r>
            <a:r>
              <a:rPr lang="en-US" altLang="zh-CN" sz="2800" dirty="0"/>
              <a:t>2) </a:t>
            </a:r>
            <a:r>
              <a:rPr lang="zh-CN" altLang="en-US" sz="2800" dirty="0"/>
              <a:t>在车速控制上，男性驾驶员容易超速行驶，女性则慎重，车速偏低，在发生危险情况时，依赖对方给予协助</a:t>
            </a:r>
            <a:r>
              <a:rPr lang="zh-CN" altLang="en-US" sz="2800" dirty="0" smtClean="0"/>
              <a:t>。</a:t>
            </a:r>
            <a:endParaRPr lang="en-US" altLang="zh-CN" sz="2800" dirty="0" smtClean="0"/>
          </a:p>
          <a:p>
            <a:pPr marL="0" indent="0" algn="l">
              <a:lnSpc>
                <a:spcPct val="150000"/>
              </a:lnSpc>
              <a:buNone/>
            </a:pPr>
            <a:r>
              <a:rPr lang="en-US" altLang="zh-CN" sz="2800" dirty="0" smtClean="0"/>
              <a:t>(</a:t>
            </a:r>
            <a:r>
              <a:rPr lang="en-US" altLang="zh-CN" sz="2800" dirty="0" smtClean="0"/>
              <a:t>3</a:t>
            </a:r>
            <a:r>
              <a:rPr lang="en-US" altLang="zh-CN" sz="2800" dirty="0"/>
              <a:t>) </a:t>
            </a:r>
            <a:r>
              <a:rPr lang="zh-CN" altLang="en-US" sz="2800" dirty="0"/>
              <a:t>行车持续力，男性较强，女性较弱，而且长时间行驶容易疲劳</a:t>
            </a:r>
            <a:r>
              <a:rPr lang="zh-CN" altLang="en-US" sz="2800" dirty="0" smtClean="0"/>
              <a:t>。</a:t>
            </a:r>
            <a:endParaRPr lang="en-US" altLang="zh-CN" sz="2800" dirty="0" smtClean="0"/>
          </a:p>
          <a:p>
            <a:pPr marL="0" indent="0" algn="l">
              <a:lnSpc>
                <a:spcPct val="150000"/>
              </a:lnSpc>
              <a:buNone/>
            </a:pPr>
            <a:r>
              <a:rPr lang="en-US" altLang="zh-CN" sz="2800" dirty="0" smtClean="0"/>
              <a:t>(</a:t>
            </a:r>
            <a:r>
              <a:rPr lang="en-US" altLang="zh-CN" sz="2800" dirty="0"/>
              <a:t>4) </a:t>
            </a:r>
            <a:r>
              <a:rPr lang="zh-CN" altLang="en-US" sz="2800" dirty="0"/>
              <a:t>在遇到紧急情况或险情时，男性驾驶员反应迅速，比较冷静，女性则容易陷入惊慌失措中。</a:t>
            </a:r>
          </a:p>
        </p:txBody>
      </p:sp>
    </p:spTree>
    <p:extLst>
      <p:ext uri="{BB962C8B-B14F-4D97-AF65-F5344CB8AC3E}">
        <p14:creationId xmlns:p14="http://schemas.microsoft.com/office/powerpoint/2010/main" xmlns="" val="388149268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solidFill>
                  <a:srgbClr val="FF0000"/>
                </a:solidFill>
              </a:rPr>
              <a:t>2.1.2 </a:t>
            </a:r>
            <a:r>
              <a:rPr lang="zh-CN" altLang="en-US" b="1" dirty="0" smtClean="0">
                <a:solidFill>
                  <a:srgbClr val="FF0000"/>
                </a:solidFill>
              </a:rPr>
              <a:t>驾驶员的年龄差异</a:t>
            </a:r>
            <a:endParaRPr lang="zh-CN" altLang="en-US" b="1" dirty="0">
              <a:solidFill>
                <a:srgbClr val="FF0000"/>
              </a:solidFill>
            </a:endParaRPr>
          </a:p>
        </p:txBody>
      </p:sp>
      <p:sp>
        <p:nvSpPr>
          <p:cNvPr id="5" name="内容占位符 4"/>
          <p:cNvSpPr>
            <a:spLocks noGrp="1"/>
          </p:cNvSpPr>
          <p:nvPr>
            <p:ph idx="1"/>
          </p:nvPr>
        </p:nvSpPr>
        <p:spPr>
          <a:xfrm>
            <a:off x="905894" y="1009930"/>
            <a:ext cx="10488872" cy="5100143"/>
          </a:xfrm>
        </p:spPr>
        <p:txBody>
          <a:bodyPr>
            <a:normAutofit lnSpcReduction="10000"/>
          </a:bodyPr>
          <a:lstStyle/>
          <a:p>
            <a:pPr algn="l">
              <a:lnSpc>
                <a:spcPct val="150000"/>
              </a:lnSpc>
            </a:pPr>
            <a:r>
              <a:rPr lang="zh-CN" altLang="en-US" sz="2800" dirty="0"/>
              <a:t>    </a:t>
            </a:r>
            <a:r>
              <a:rPr lang="en-US" altLang="zh-CN" sz="2800" dirty="0"/>
              <a:t>(1) </a:t>
            </a:r>
            <a:r>
              <a:rPr lang="zh-CN" altLang="en-US" sz="2800" dirty="0"/>
              <a:t>在一般情况下行车，年龄大，事故少，在紧急情况下行车，年龄小，反应快，事故少。  </a:t>
            </a:r>
            <a:br>
              <a:rPr lang="zh-CN" altLang="en-US" sz="2800" dirty="0"/>
            </a:br>
            <a:r>
              <a:rPr lang="zh-CN" altLang="en-US" sz="2800" dirty="0"/>
              <a:t/>
            </a:r>
            <a:br>
              <a:rPr lang="zh-CN" altLang="en-US" sz="2800" dirty="0"/>
            </a:br>
            <a:r>
              <a:rPr lang="zh-CN" altLang="en-US" sz="2800" dirty="0"/>
              <a:t>    </a:t>
            </a:r>
            <a:r>
              <a:rPr lang="en-US" altLang="zh-CN" sz="2800" dirty="0"/>
              <a:t>(2) </a:t>
            </a:r>
            <a:r>
              <a:rPr lang="zh-CN" altLang="en-US" sz="2800" dirty="0"/>
              <a:t>在夜间对眩光反应不同。年龄越小，恢复时间越短，一般</a:t>
            </a:r>
            <a:r>
              <a:rPr lang="en-US" altLang="zh-CN" sz="2800" dirty="0"/>
              <a:t>20-30</a:t>
            </a:r>
            <a:r>
              <a:rPr lang="zh-CN" altLang="en-US" sz="2800" dirty="0"/>
              <a:t>岁的驾驶员，恢复时间为</a:t>
            </a:r>
            <a:r>
              <a:rPr lang="en-US" altLang="zh-CN" sz="2800" dirty="0"/>
              <a:t>2-3</a:t>
            </a:r>
            <a:r>
              <a:rPr lang="zh-CN" altLang="en-US" sz="2800" dirty="0"/>
              <a:t>秒，超过</a:t>
            </a:r>
            <a:r>
              <a:rPr lang="en-US" altLang="zh-CN" sz="2800" dirty="0"/>
              <a:t>55</a:t>
            </a:r>
            <a:r>
              <a:rPr lang="zh-CN" altLang="en-US" sz="2800" dirty="0"/>
              <a:t>岁恢复时间大于</a:t>
            </a:r>
            <a:r>
              <a:rPr lang="en-US" altLang="zh-CN" sz="2800" dirty="0"/>
              <a:t>10</a:t>
            </a:r>
            <a:r>
              <a:rPr lang="zh-CN" altLang="en-US" sz="2800" dirty="0"/>
              <a:t>秒。  </a:t>
            </a:r>
            <a:br>
              <a:rPr lang="zh-CN" altLang="en-US" sz="2800" dirty="0"/>
            </a:br>
            <a:r>
              <a:rPr lang="zh-CN" altLang="en-US" sz="2800" dirty="0"/>
              <a:t/>
            </a:r>
            <a:br>
              <a:rPr lang="zh-CN" altLang="en-US" sz="2800" dirty="0"/>
            </a:br>
            <a:r>
              <a:rPr lang="zh-CN" altLang="en-US" sz="2800" dirty="0"/>
              <a:t>    </a:t>
            </a:r>
            <a:r>
              <a:rPr lang="en-US" altLang="zh-CN" sz="2800" dirty="0"/>
              <a:t>(3) </a:t>
            </a:r>
            <a:r>
              <a:rPr lang="zh-CN" altLang="en-US" sz="2800" dirty="0"/>
              <a:t>违章驾驶，年龄小的多，年龄大的少。</a:t>
            </a:r>
            <a:endParaRPr lang="zh-CN" altLang="zh-CN" sz="2800" dirty="0"/>
          </a:p>
        </p:txBody>
      </p:sp>
    </p:spTree>
    <p:extLst>
      <p:ext uri="{BB962C8B-B14F-4D97-AF65-F5344CB8AC3E}">
        <p14:creationId xmlns:p14="http://schemas.microsoft.com/office/powerpoint/2010/main" xmlns="" val="191807503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dirty="0"/>
              <a:t>各年龄组驾驶员的交通事故情况</a:t>
            </a:r>
          </a:p>
        </p:txBody>
      </p:sp>
      <p:graphicFrame>
        <p:nvGraphicFramePr>
          <p:cNvPr id="4" name="内容占位符 3"/>
          <p:cNvGraphicFramePr>
            <a:graphicFrameLocks noGrp="1"/>
          </p:cNvGraphicFramePr>
          <p:nvPr>
            <p:ph idx="1"/>
            <p:extLst>
              <p:ext uri="{D42A27DB-BD31-4B8C-83A1-F6EECF244321}">
                <p14:modId xmlns:p14="http://schemas.microsoft.com/office/powerpoint/2010/main" xmlns="" val="872199563"/>
              </p:ext>
            </p:extLst>
          </p:nvPr>
        </p:nvGraphicFramePr>
        <p:xfrm>
          <a:off x="1138238" y="1009929"/>
          <a:ext cx="10488612" cy="5321479"/>
        </p:xfrm>
        <a:graphic>
          <a:graphicData uri="http://schemas.openxmlformats.org/drawingml/2006/table">
            <a:tbl>
              <a:tblPr firstRow="1" firstCol="1" bandRow="1">
                <a:tableStyleId>{5C22544A-7EE6-4342-B048-85BDC9FD1C3A}</a:tableStyleId>
              </a:tblPr>
              <a:tblGrid>
                <a:gridCol w="2622153"/>
                <a:gridCol w="2622153"/>
                <a:gridCol w="2622153"/>
                <a:gridCol w="2622153"/>
              </a:tblGrid>
              <a:tr h="700764">
                <a:tc rowSpan="2">
                  <a:txBody>
                    <a:bodyPr/>
                    <a:lstStyle/>
                    <a:p>
                      <a:pPr algn="ctr">
                        <a:lnSpc>
                          <a:spcPct val="125000"/>
                        </a:lnSpc>
                        <a:spcAft>
                          <a:spcPts val="0"/>
                        </a:spcAft>
                      </a:pPr>
                      <a:r>
                        <a:rPr lang="zh-CN" sz="2800" kern="100">
                          <a:effectLst/>
                        </a:rPr>
                        <a:t>年龄组</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gridSpan="2">
                  <a:txBody>
                    <a:bodyPr/>
                    <a:lstStyle/>
                    <a:p>
                      <a:pPr algn="ctr">
                        <a:lnSpc>
                          <a:spcPct val="125000"/>
                        </a:lnSpc>
                        <a:spcAft>
                          <a:spcPts val="0"/>
                        </a:spcAft>
                      </a:pPr>
                      <a:r>
                        <a:rPr lang="zh-CN" sz="2800" kern="100">
                          <a:effectLst/>
                        </a:rPr>
                        <a:t>驾驶员百分比</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rowSpan="2">
                  <a:txBody>
                    <a:bodyPr/>
                    <a:lstStyle/>
                    <a:p>
                      <a:pPr algn="ctr">
                        <a:lnSpc>
                          <a:spcPct val="125000"/>
                        </a:lnSpc>
                        <a:spcAft>
                          <a:spcPts val="0"/>
                        </a:spcAft>
                      </a:pPr>
                      <a:r>
                        <a:rPr lang="zh-CN" sz="2800" kern="100">
                          <a:effectLst/>
                        </a:rPr>
                        <a:t>相对事故率</a:t>
                      </a:r>
                      <a:r>
                        <a:rPr lang="en-US" sz="2800" kern="100">
                          <a:effectLst/>
                        </a:rPr>
                        <a:t>C=B/A</a:t>
                      </a:r>
                      <a:r>
                        <a:rPr lang="zh-CN" sz="2800" kern="100">
                          <a:effectLst/>
                        </a:rPr>
                        <a:t>（</a:t>
                      </a:r>
                      <a:r>
                        <a:rPr lang="en-US" sz="2800" kern="100">
                          <a:effectLst/>
                        </a:rPr>
                        <a:t>%</a:t>
                      </a:r>
                      <a:r>
                        <a:rPr lang="zh-CN" sz="2800" kern="100">
                          <a:effectLst/>
                        </a:rPr>
                        <a:t>）</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700764">
                <a:tc vMerge="1">
                  <a:txBody>
                    <a:bodyPr/>
                    <a:lstStyle/>
                    <a:p>
                      <a:endParaRPr lang="zh-CN" altLang="en-US"/>
                    </a:p>
                  </a:txBody>
                  <a:tcPr/>
                </a:tc>
                <a:tc>
                  <a:txBody>
                    <a:bodyPr/>
                    <a:lstStyle/>
                    <a:p>
                      <a:pPr algn="ctr">
                        <a:lnSpc>
                          <a:spcPct val="125000"/>
                        </a:lnSpc>
                        <a:spcAft>
                          <a:spcPts val="0"/>
                        </a:spcAft>
                      </a:pPr>
                      <a:r>
                        <a:rPr lang="zh-CN" sz="2800" kern="100">
                          <a:effectLst/>
                        </a:rPr>
                        <a:t>被调查驾驶员</a:t>
                      </a:r>
                      <a:r>
                        <a:rPr lang="en-US" sz="2800" kern="100">
                          <a:effectLst/>
                        </a:rPr>
                        <a:t>A</a:t>
                      </a:r>
                      <a:r>
                        <a:rPr lang="zh-CN" sz="2800" kern="100">
                          <a:effectLst/>
                        </a:rPr>
                        <a:t>（</a:t>
                      </a:r>
                      <a:r>
                        <a:rPr lang="en-US" sz="2800" kern="100">
                          <a:effectLst/>
                        </a:rPr>
                        <a:t>%</a:t>
                      </a:r>
                      <a:r>
                        <a:rPr lang="zh-CN" sz="2800" kern="100">
                          <a:effectLst/>
                        </a:rPr>
                        <a:t>）</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zh-CN" sz="2800" kern="100">
                          <a:effectLst/>
                        </a:rPr>
                        <a:t>发生事故</a:t>
                      </a:r>
                      <a:r>
                        <a:rPr lang="en-US" sz="2800" kern="100">
                          <a:effectLst/>
                        </a:rPr>
                        <a:t>B</a:t>
                      </a:r>
                      <a:r>
                        <a:rPr lang="zh-CN" sz="2800" kern="100">
                          <a:effectLst/>
                        </a:rPr>
                        <a:t>（</a:t>
                      </a:r>
                      <a:r>
                        <a:rPr lang="en-US" sz="2800" kern="100">
                          <a:effectLst/>
                        </a:rPr>
                        <a:t>%</a:t>
                      </a:r>
                      <a:r>
                        <a:rPr lang="zh-CN" sz="2800" kern="100">
                          <a:effectLst/>
                        </a:rPr>
                        <a:t>）</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vMerge="1">
                  <a:txBody>
                    <a:bodyPr/>
                    <a:lstStyle/>
                    <a:p>
                      <a:endParaRPr lang="zh-CN" altLang="en-US"/>
                    </a:p>
                  </a:txBody>
                  <a:tcPr/>
                </a:tc>
              </a:tr>
              <a:tr h="710783">
                <a:tc>
                  <a:txBody>
                    <a:bodyPr/>
                    <a:lstStyle/>
                    <a:p>
                      <a:pPr algn="ctr">
                        <a:lnSpc>
                          <a:spcPct val="125000"/>
                        </a:lnSpc>
                        <a:spcAft>
                          <a:spcPts val="0"/>
                        </a:spcAft>
                      </a:pPr>
                      <a:r>
                        <a:rPr lang="en-US" sz="2800" kern="100">
                          <a:effectLst/>
                        </a:rPr>
                        <a:t>29</a:t>
                      </a:r>
                      <a:r>
                        <a:rPr lang="zh-CN" sz="2800" kern="100">
                          <a:effectLst/>
                        </a:rPr>
                        <a:t>岁以下</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800" kern="100">
                          <a:effectLst/>
                        </a:rPr>
                        <a:t>15.2</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800" kern="100">
                          <a:effectLst/>
                        </a:rPr>
                        <a:t>23.9</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800" kern="100">
                          <a:effectLst/>
                        </a:rPr>
                        <a:t>1.6</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710783">
                <a:tc>
                  <a:txBody>
                    <a:bodyPr/>
                    <a:lstStyle/>
                    <a:p>
                      <a:pPr algn="ctr">
                        <a:lnSpc>
                          <a:spcPct val="125000"/>
                        </a:lnSpc>
                        <a:spcAft>
                          <a:spcPts val="0"/>
                        </a:spcAft>
                      </a:pPr>
                      <a:r>
                        <a:rPr lang="en-US" sz="2800" kern="100">
                          <a:effectLst/>
                        </a:rPr>
                        <a:t>30~45</a:t>
                      </a:r>
                      <a:r>
                        <a:rPr lang="zh-CN" sz="2800" kern="100">
                          <a:effectLst/>
                        </a:rPr>
                        <a:t>岁</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800" kern="100">
                          <a:effectLst/>
                        </a:rPr>
                        <a:t>49.3</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800" kern="100">
                          <a:effectLst/>
                        </a:rPr>
                        <a:t>41.0</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800" kern="100">
                          <a:effectLst/>
                        </a:rPr>
                        <a:t>0.8</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710783">
                <a:tc>
                  <a:txBody>
                    <a:bodyPr/>
                    <a:lstStyle/>
                    <a:p>
                      <a:pPr algn="ctr">
                        <a:lnSpc>
                          <a:spcPct val="125000"/>
                        </a:lnSpc>
                        <a:spcAft>
                          <a:spcPts val="0"/>
                        </a:spcAft>
                      </a:pPr>
                      <a:r>
                        <a:rPr lang="en-US" sz="2800" kern="100">
                          <a:effectLst/>
                        </a:rPr>
                        <a:t>46~65</a:t>
                      </a:r>
                      <a:r>
                        <a:rPr lang="zh-CN" sz="2800" kern="100">
                          <a:effectLst/>
                        </a:rPr>
                        <a:t>岁</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800" kern="100">
                          <a:effectLst/>
                        </a:rPr>
                        <a:t>32.0</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800" kern="100">
                          <a:effectLst/>
                        </a:rPr>
                        <a:t>31.1</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800" kern="100">
                          <a:effectLst/>
                        </a:rPr>
                        <a:t>1.0</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710783">
                <a:tc>
                  <a:txBody>
                    <a:bodyPr/>
                    <a:lstStyle/>
                    <a:p>
                      <a:pPr algn="ctr">
                        <a:lnSpc>
                          <a:spcPct val="125000"/>
                        </a:lnSpc>
                        <a:spcAft>
                          <a:spcPts val="0"/>
                        </a:spcAft>
                      </a:pPr>
                      <a:r>
                        <a:rPr lang="en-US" sz="2800" kern="100">
                          <a:effectLst/>
                        </a:rPr>
                        <a:t>65</a:t>
                      </a:r>
                      <a:r>
                        <a:rPr lang="zh-CN" sz="2800" kern="100">
                          <a:effectLst/>
                        </a:rPr>
                        <a:t>岁以上</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800" kern="100">
                          <a:effectLst/>
                        </a:rPr>
                        <a:t>3.5</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800" kern="100">
                          <a:effectLst/>
                        </a:rPr>
                        <a:t>4.0</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800" kern="100">
                          <a:effectLst/>
                        </a:rPr>
                        <a:t>1.1</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710783">
                <a:tc>
                  <a:txBody>
                    <a:bodyPr/>
                    <a:lstStyle/>
                    <a:p>
                      <a:pPr algn="ctr">
                        <a:lnSpc>
                          <a:spcPct val="125000"/>
                        </a:lnSpc>
                        <a:spcAft>
                          <a:spcPts val="0"/>
                        </a:spcAft>
                      </a:pPr>
                      <a:r>
                        <a:rPr lang="zh-CN" sz="2800" kern="100">
                          <a:effectLst/>
                        </a:rPr>
                        <a:t>合计</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800" kern="100">
                          <a:effectLst/>
                        </a:rPr>
                        <a:t>100</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800" kern="100">
                          <a:effectLst/>
                        </a:rPr>
                        <a:t>100</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25000"/>
                        </a:lnSpc>
                        <a:spcAft>
                          <a:spcPts val="0"/>
                        </a:spcAft>
                      </a:pPr>
                      <a:r>
                        <a:rPr lang="en-US" sz="2800" kern="100" dirty="0">
                          <a:effectLst/>
                        </a:rPr>
                        <a:t>1.0</a:t>
                      </a:r>
                      <a:endParaRPr lang="zh-CN" sz="2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bl>
          </a:graphicData>
        </a:graphic>
      </p:graphicFrame>
    </p:spTree>
    <p:extLst>
      <p:ext uri="{BB962C8B-B14F-4D97-AF65-F5344CB8AC3E}">
        <p14:creationId xmlns:p14="http://schemas.microsoft.com/office/powerpoint/2010/main" xmlns="" val="3778278103"/>
      </p:ext>
    </p:extLst>
  </p:cSld>
  <p:clrMapOvr>
    <a:masterClrMapping/>
  </p:clrMapOvr>
  <p:timing>
    <p:tnLst>
      <p:par>
        <p:cTn id="1" dur="indefinite" restart="never" nodeType="tmRoot"/>
      </p:par>
    </p:tnLst>
  </p:timing>
</p:sld>
</file>

<file path=ppt/theme/theme1.xml><?xml version="1.0" encoding="utf-8"?>
<a:theme xmlns:a="http://schemas.openxmlformats.org/drawingml/2006/main" name="A000120140530A99PPBG">
  <a:themeElements>
    <a:clrScheme name="KSO_BLUE9">
      <a:dk1>
        <a:srgbClr val="47494B"/>
      </a:dk1>
      <a:lt1>
        <a:srgbClr val="FFFFFF"/>
      </a:lt1>
      <a:dk2>
        <a:srgbClr val="454749"/>
      </a:dk2>
      <a:lt2>
        <a:srgbClr val="EAF5FC"/>
      </a:lt2>
      <a:accent1>
        <a:srgbClr val="046FB6"/>
      </a:accent1>
      <a:accent2>
        <a:srgbClr val="22B1DE"/>
      </a:accent2>
      <a:accent3>
        <a:srgbClr val="7B93D7"/>
      </a:accent3>
      <a:accent4>
        <a:srgbClr val="5D76BA"/>
      </a:accent4>
      <a:accent5>
        <a:srgbClr val="3DBFD1"/>
      </a:accent5>
      <a:accent6>
        <a:srgbClr val="FFC000"/>
      </a:accent6>
      <a:hlink>
        <a:srgbClr val="00B0F0"/>
      </a:hlink>
      <a:folHlink>
        <a:srgbClr val="AFB2B4"/>
      </a:folHlink>
    </a:clrScheme>
    <a:fontScheme name="KSO主题5">
      <a:majorFont>
        <a:latin typeface="Broadway"/>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A000120150716A05KPBG</Template>
  <TotalTime>543</TotalTime>
  <Words>3213</Words>
  <Application>Microsoft Office PowerPoint</Application>
  <PresentationFormat>自定义</PresentationFormat>
  <Paragraphs>287</Paragraphs>
  <Slides>46</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46</vt:i4>
      </vt:variant>
    </vt:vector>
  </HeadingPairs>
  <TitlesOfParts>
    <vt:vector size="48" baseType="lpstr">
      <vt:lpstr>A000120140530A99PPBG</vt:lpstr>
      <vt:lpstr>Visio</vt:lpstr>
      <vt:lpstr>驾驶员的特性与汽车安全</vt:lpstr>
      <vt:lpstr>幻灯片 2</vt:lpstr>
      <vt:lpstr>2.1 驾驶员的个性特征与汽车安全</vt:lpstr>
      <vt:lpstr>幻灯片 4</vt:lpstr>
      <vt:lpstr>驾驶员的个性特性包括：</vt:lpstr>
      <vt:lpstr>2.1.1 驾驶员的性别差异</vt:lpstr>
      <vt:lpstr>性别差异</vt:lpstr>
      <vt:lpstr>2.1.2 驾驶员的年龄差异</vt:lpstr>
      <vt:lpstr>各年龄组驾驶员的交通事故情况</vt:lpstr>
      <vt:lpstr>年龄与交通事故的关系</vt:lpstr>
      <vt:lpstr>幻灯片 11</vt:lpstr>
      <vt:lpstr>2.1.3 驾驶员的气质差异</vt:lpstr>
      <vt:lpstr>幻灯片 13</vt:lpstr>
      <vt:lpstr>幻灯片 14</vt:lpstr>
      <vt:lpstr>幻灯片 15</vt:lpstr>
      <vt:lpstr>2.1.4 驾驶员的性格差异</vt:lpstr>
      <vt:lpstr>幻灯片 17</vt:lpstr>
      <vt:lpstr>2.2 驾驶员的视认特性与汽车安全</vt:lpstr>
      <vt:lpstr>2.2.1 视力</vt:lpstr>
      <vt:lpstr>幻灯片 20</vt:lpstr>
      <vt:lpstr>幻灯片 21</vt:lpstr>
      <vt:lpstr>2.2.2  视野（第三章再讲）</vt:lpstr>
      <vt:lpstr>幻灯片 23</vt:lpstr>
      <vt:lpstr>幻灯片 24</vt:lpstr>
      <vt:lpstr>2.2.4 眩目</vt:lpstr>
      <vt:lpstr>2.3 驾驶员的行为特性与汽车安全</vt:lpstr>
      <vt:lpstr>幻灯片 27</vt:lpstr>
      <vt:lpstr>幻灯片 28</vt:lpstr>
      <vt:lpstr>幻灯片 29</vt:lpstr>
      <vt:lpstr>幻灯片 30</vt:lpstr>
      <vt:lpstr>幻灯片 31</vt:lpstr>
      <vt:lpstr>2.3.3 驾驶员的行为特性</vt:lpstr>
      <vt:lpstr>幻灯片 33</vt:lpstr>
      <vt:lpstr>幻灯片 34</vt:lpstr>
      <vt:lpstr>2.注意</vt:lpstr>
      <vt:lpstr>3.情绪</vt:lpstr>
      <vt:lpstr>2.4驾驶员酒后开车特性与汽车安全</vt:lpstr>
      <vt:lpstr>幻灯片 38</vt:lpstr>
      <vt:lpstr>幻灯片 39</vt:lpstr>
      <vt:lpstr>幻灯片 40</vt:lpstr>
      <vt:lpstr>2.5 驾驶员疲劳特性</vt:lpstr>
      <vt:lpstr>幻灯片 42</vt:lpstr>
      <vt:lpstr>幻灯片 43</vt:lpstr>
      <vt:lpstr>幻灯片 44</vt:lpstr>
      <vt:lpstr>幻灯片 45</vt:lpstr>
      <vt:lpstr>2.5.4 驾驶疲劳的预防</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驾驶员的特性与汽车安全</dc:title>
  <dc:creator>Windows 用户</dc:creator>
  <cp:lastModifiedBy>gsc</cp:lastModifiedBy>
  <cp:revision>69</cp:revision>
  <dcterms:created xsi:type="dcterms:W3CDTF">2016-04-11T06:49:15Z</dcterms:created>
  <dcterms:modified xsi:type="dcterms:W3CDTF">2016-07-20T07:16:24Z</dcterms:modified>
</cp:coreProperties>
</file>