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300" r:id="rId2"/>
    <p:sldId id="277" r:id="rId3"/>
    <p:sldId id="302" r:id="rId4"/>
    <p:sldId id="303" r:id="rId5"/>
    <p:sldId id="304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01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E5D"/>
    <a:srgbClr val="FFD28F"/>
    <a:srgbClr val="743A00"/>
    <a:srgbClr val="5F5F5F"/>
    <a:srgbClr val="EAEAEA"/>
    <a:srgbClr val="B2B2B2"/>
    <a:srgbClr val="DE8400"/>
    <a:srgbClr val="D40A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00" autoAdjust="0"/>
    <p:restoredTop sz="94660"/>
  </p:normalViewPr>
  <p:slideViewPr>
    <p:cSldViewPr>
      <p:cViewPr varScale="1">
        <p:scale>
          <a:sx n="66" d="100"/>
          <a:sy n="66" d="100"/>
        </p:scale>
        <p:origin x="-1686" y="-102"/>
      </p:cViewPr>
      <p:guideLst>
        <p:guide orient="horz" pos="206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7" name="矩形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2" name="矩形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矩形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6390" name="矩形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91" name="矩形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fld id="{736AED5F-78EF-48B1-97F3-3483E2053D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6879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F7AA7-0B7B-412E-9AA6-35A39F4846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C00BD-1400-487A-90AB-C797022633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F0FE3-5D66-4CA9-91A7-EF2C45D22E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A3241-131F-4A36-96C9-6EAB40CF4E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E268-D602-4D54-9FAF-F256A5ECE6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7BED9-150C-40C4-9FB5-C6699D0D8B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93455-B37B-406D-8810-D898FA2647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29220-14F0-4D00-9145-5B0915B7F2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F55A3-B346-4902-9BEC-0CD9B26B6F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AD7CE-ED6E-43FF-8EDB-676D8DC585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D581A-5BE0-4FC5-8742-F11FF2E0AB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5B09EFD-8A51-4EA4-A064-9CFC100BEF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1" name="文本框 7"/>
          <p:cNvSpPr txBox="1">
            <a:spLocks noChangeArrowheads="1"/>
          </p:cNvSpPr>
          <p:nvPr userDrawn="1"/>
        </p:nvSpPr>
        <p:spPr bwMode="auto">
          <a:xfrm>
            <a:off x="5580063" y="188913"/>
            <a:ext cx="3382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</a:rPr>
              <a:t>第八章  汽车与经济</a:t>
            </a:r>
          </a:p>
        </p:txBody>
      </p:sp>
      <p:sp>
        <p:nvSpPr>
          <p:cNvPr id="1032" name="文本框 8"/>
          <p:cNvSpPr txBox="1">
            <a:spLocks noChangeArrowheads="1"/>
          </p:cNvSpPr>
          <p:nvPr userDrawn="1"/>
        </p:nvSpPr>
        <p:spPr bwMode="auto">
          <a:xfrm>
            <a:off x="755650" y="1052513"/>
            <a:ext cx="698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://image.bitautoimg.com/bitauto/2010/04/111607689_550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://www.nav2.com.cn/sites/nav2.com.cn/files/images/news/15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http://baike.eccn.com/baike/uploads/201108/13135486080n30sNcZ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 descr="CollageGlobal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25" y="2819400"/>
            <a:ext cx="4349750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​​ 3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4000"/>
            <a:ext cx="7315200" cy="243840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汽车文化</a:t>
            </a:r>
            <a:endParaRPr lang="en-US" altLang="zh-CN" sz="48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汽车未来与科技</a:t>
            </a:r>
            <a:endParaRPr lang="zh-CN" altLang="en-US" sz="3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​​ 5"/>
          <p:cNvSpPr/>
          <p:nvPr/>
        </p:nvSpPr>
        <p:spPr>
          <a:xfrm>
            <a:off x="-2241" y="6468960"/>
            <a:ext cx="9144000" cy="381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2058" name="矩形​​ 8"/>
          <p:cNvSpPr>
            <a:spLocks noChangeArrowheads="1"/>
          </p:cNvSpPr>
          <p:nvPr/>
        </p:nvSpPr>
        <p:spPr bwMode="auto">
          <a:xfrm>
            <a:off x="3276600" y="3429000"/>
            <a:ext cx="3048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主讲：方晓汾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2013</a:t>
            </a:r>
            <a:r>
              <a:rPr lang="zh-CN" altLang="en-US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年</a:t>
            </a:r>
            <a:r>
              <a:rPr lang="en-US" altLang="zh-CN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12</a:t>
            </a:r>
            <a:r>
              <a:rPr lang="zh-CN" altLang="en-US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月</a:t>
            </a:r>
          </a:p>
        </p:txBody>
      </p:sp>
      <p:pic>
        <p:nvPicPr>
          <p:cNvPr id="2059" name="图片 6" descr="http://www.72sc.com/png/UploadFiles_4404/200810/20081004121641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878263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智能汽车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6146" name="Picture 2" descr="152225608_5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3" t="15463" r="6000" b="17526"/>
          <a:stretch>
            <a:fillRect/>
          </a:stretch>
        </p:blipFill>
        <p:spPr bwMode="auto">
          <a:xfrm>
            <a:off x="827584" y="895872"/>
            <a:ext cx="7632848" cy="4117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799682" y="5157192"/>
            <a:ext cx="76607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AUTOMATED DRIVING SYSTEMS </a:t>
            </a:r>
            <a:r>
              <a:rPr lang="zh-CN" altLang="zh-CN" dirty="0"/>
              <a:t>自动驾驶系统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099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智能汽车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66" y="908719"/>
            <a:ext cx="8280920" cy="495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131840" y="6049903"/>
            <a:ext cx="25779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3D</a:t>
            </a:r>
            <a:r>
              <a:rPr lang="zh-CN" altLang="zh-CN" dirty="0"/>
              <a:t>屏幕和平视显示器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0969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智能汽车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8194" name="Picture 2" descr="11073129_5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6" b="16327"/>
          <a:stretch>
            <a:fillRect/>
          </a:stretch>
        </p:blipFill>
        <p:spPr bwMode="auto">
          <a:xfrm>
            <a:off x="360664" y="1196752"/>
            <a:ext cx="8423324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411760" y="5733256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雷克萨斯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058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智能汽车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9218" name="Picture 2" descr="http://image.bitautoimg.com/bitauto/2010/04/111607689_550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8" t="17549" r="16544" b="9563"/>
          <a:stretch>
            <a:fillRect/>
          </a:stretch>
        </p:blipFill>
        <p:spPr bwMode="auto">
          <a:xfrm>
            <a:off x="5247191" y="1124744"/>
            <a:ext cx="3221944" cy="509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76767" y="1412776"/>
            <a:ext cx="46704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本田不是一家单纯的汽车公司。快艇、除草机，只有你想不到的，没有本田公司不涉足的。现在他们也在往环保方面努力，生产制造</a:t>
            </a:r>
            <a:r>
              <a:rPr lang="en-US" altLang="zh-CN" dirty="0"/>
              <a:t>FCX Clarity</a:t>
            </a:r>
            <a:r>
              <a:rPr lang="zh-CN" altLang="zh-CN" dirty="0"/>
              <a:t>以及对提升能效的研究就很好地说明了这一点。本田公司在承诺要让汽车和发动机为人们带来乐趣的同时，也在其他个人交通工具上花了不少心思。比如，他们已经在开发电动独轮车</a:t>
            </a:r>
            <a:r>
              <a:rPr lang="en-US" altLang="zh-CN" dirty="0"/>
              <a:t>U3-X(</a:t>
            </a:r>
            <a:r>
              <a:rPr lang="zh-CN" altLang="zh-CN" dirty="0"/>
              <a:t>上图</a:t>
            </a:r>
            <a:r>
              <a:rPr lang="en-US" altLang="zh-CN" dirty="0"/>
              <a:t>)</a:t>
            </a:r>
            <a:r>
              <a:rPr lang="zh-CN" altLang="zh-CN" dirty="0"/>
              <a:t>并准备使用</a:t>
            </a:r>
            <a:r>
              <a:rPr lang="en-US" altLang="zh-CN" dirty="0" err="1"/>
              <a:t>Asimo</a:t>
            </a:r>
            <a:r>
              <a:rPr lang="zh-CN" altLang="zh-CN" dirty="0"/>
              <a:t>机器人上的平衡技术和独特的车轮布局，从而使之能向任意方向移动。我们也期待看到这个领域的新消息。</a:t>
            </a:r>
          </a:p>
        </p:txBody>
      </p:sp>
    </p:spTree>
    <p:extLst>
      <p:ext uri="{BB962C8B-B14F-4D97-AF65-F5344CB8AC3E}">
        <p14:creationId xmlns:p14="http://schemas.microsoft.com/office/powerpoint/2010/main" val="2935058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1823589" descr="0020eda7b1710d3f3cf3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701" y="663915"/>
            <a:ext cx="6912768" cy="4880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智能汽车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79512" y="5466419"/>
            <a:ext cx="59046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巴西的设计师</a:t>
            </a:r>
            <a:r>
              <a:rPr kumimoji="0" lang="en-US" altLang="zh-CN" sz="2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Thiago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Vieira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设计的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2F2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0335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​​ 6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6629" name="组合 7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9" name="矩形​​ 8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26635" name="TextBox 9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26636" name="矩形​​ 10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26631" name="TextBox 1"/>
          <p:cNvSpPr txBox="1">
            <a:spLocks noChangeArrowheads="1"/>
          </p:cNvSpPr>
          <p:nvPr/>
        </p:nvSpPr>
        <p:spPr bwMode="auto">
          <a:xfrm>
            <a:off x="1866900" y="1340768"/>
            <a:ext cx="54102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dirty="0">
                <a:solidFill>
                  <a:srgbClr val="000000"/>
                </a:solidFill>
                <a:ea typeface="宋体" charset="-122"/>
              </a:rPr>
              <a:t> </a:t>
            </a:r>
            <a:endParaRPr lang="en-US" altLang="zh-CN" sz="5400" dirty="0">
              <a:solidFill>
                <a:srgbClr val="000000"/>
              </a:solidFill>
            </a:endParaRP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Q/A</a:t>
            </a: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Thank </a:t>
            </a:r>
            <a:r>
              <a:rPr lang="en-US" altLang="zh-CN" sz="5400" dirty="0">
                <a:solidFill>
                  <a:srgbClr val="000000"/>
                </a:solidFill>
              </a:rPr>
              <a:t>You!</a:t>
            </a:r>
          </a:p>
          <a:p>
            <a:pPr algn="ctr"/>
            <a:r>
              <a:rPr lang="en-US" altLang="zh-CN" sz="5400" dirty="0" err="1">
                <a:solidFill>
                  <a:srgbClr val="000000"/>
                </a:solidFill>
              </a:rPr>
              <a:t>Vielen</a:t>
            </a:r>
            <a:r>
              <a:rPr lang="en-US" altLang="zh-CN" sz="5400" dirty="0">
                <a:solidFill>
                  <a:srgbClr val="000000"/>
                </a:solidFill>
              </a:rPr>
              <a:t> </a:t>
            </a:r>
            <a:r>
              <a:rPr lang="en-US" altLang="zh-CN" sz="5400" dirty="0" err="1">
                <a:solidFill>
                  <a:srgbClr val="000000"/>
                </a:solidFill>
              </a:rPr>
              <a:t>Danke</a:t>
            </a:r>
            <a:r>
              <a:rPr lang="en-US" altLang="zh-CN" sz="5400" dirty="0">
                <a:solidFill>
                  <a:srgbClr val="000000"/>
                </a:solidFill>
              </a:rPr>
              <a:t>!</a:t>
            </a:r>
          </a:p>
          <a:p>
            <a:endParaRPr lang="en-US" altLang="zh-CN" dirty="0">
              <a:solidFill>
                <a:srgbClr val="000000"/>
              </a:solidFill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</a:rPr>
              <a:t>Email: </a:t>
            </a:r>
            <a:r>
              <a:rPr lang="en-US" altLang="zh-CN" dirty="0" smtClean="0">
                <a:solidFill>
                  <a:srgbClr val="000000"/>
                </a:solidFill>
              </a:rPr>
              <a:t>fangxiaofen1985@hotmail.com</a:t>
            </a:r>
            <a:endParaRPr lang="zh-CN" altLang="en-US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总结提升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3081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2" name="Line 2"/>
          <p:cNvSpPr>
            <a:spLocks noChangeShapeType="1"/>
          </p:cNvSpPr>
          <p:nvPr/>
        </p:nvSpPr>
        <p:spPr bwMode="black">
          <a:xfrm>
            <a:off x="2914130" y="510237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black">
          <a:xfrm>
            <a:off x="3491880" y="468507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总结提升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black">
          <a:xfrm>
            <a:off x="2956992" y="23020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black">
          <a:xfrm>
            <a:off x="3642792" y="19210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引言：案例一 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black">
          <a:xfrm>
            <a:off x="3447530" y="29878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black">
          <a:xfrm>
            <a:off x="4099992" y="26068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活动一发动机新技术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black">
          <a:xfrm>
            <a:off x="3642792" y="3713312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black">
          <a:xfrm>
            <a:off x="4328592" y="3332312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活动二 车联网技术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black">
          <a:xfrm>
            <a:off x="3447530" y="44356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black">
          <a:xfrm>
            <a:off x="4099992" y="4054624"/>
            <a:ext cx="45044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活动三 智能汽车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grpSp>
        <p:nvGrpSpPr>
          <p:cNvPr id="22" name="Group 94"/>
          <p:cNvGrpSpPr>
            <a:grpSpLocks/>
          </p:cNvGrpSpPr>
          <p:nvPr/>
        </p:nvGrpSpPr>
        <p:grpSpPr bwMode="auto">
          <a:xfrm>
            <a:off x="2776017" y="1921024"/>
            <a:ext cx="393700" cy="393700"/>
            <a:chOff x="2543" y="1006"/>
            <a:chExt cx="416" cy="416"/>
          </a:xfrm>
        </p:grpSpPr>
        <p:sp>
          <p:nvSpPr>
            <p:cNvPr id="23" name="Oval 52"/>
            <p:cNvSpPr>
              <a:spLocks noChangeArrowheads="1"/>
            </p:cNvSpPr>
            <p:nvPr/>
          </p:nvSpPr>
          <p:spPr bwMode="gray">
            <a:xfrm>
              <a:off x="254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24" name="Group 53"/>
            <p:cNvGrpSpPr>
              <a:grpSpLocks/>
            </p:cNvGrpSpPr>
            <p:nvPr/>
          </p:nvGrpSpPr>
          <p:grpSpPr bwMode="auto">
            <a:xfrm rot="-2288454">
              <a:off x="2578" y="1034"/>
              <a:ext cx="348" cy="356"/>
              <a:chOff x="887" y="2040"/>
              <a:chExt cx="433" cy="422"/>
            </a:xfrm>
          </p:grpSpPr>
          <p:pic>
            <p:nvPicPr>
              <p:cNvPr id="26" name="Picture 5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27" name="Oval 5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1">
                      <a:alpha val="75000"/>
                    </a:schemeClr>
                  </a:gs>
                  <a:gs pos="10000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28" name="Picture 5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25" name="Picture 5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257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9" name="Group 93"/>
          <p:cNvGrpSpPr>
            <a:grpSpLocks/>
          </p:cNvGrpSpPr>
          <p:nvPr/>
        </p:nvGrpSpPr>
        <p:grpSpPr bwMode="auto">
          <a:xfrm>
            <a:off x="3311005" y="2608412"/>
            <a:ext cx="393700" cy="393700"/>
            <a:chOff x="3071" y="1006"/>
            <a:chExt cx="416" cy="416"/>
          </a:xfrm>
        </p:grpSpPr>
        <p:sp>
          <p:nvSpPr>
            <p:cNvPr id="30" name="Oval 62"/>
            <p:cNvSpPr>
              <a:spLocks noChangeArrowheads="1"/>
            </p:cNvSpPr>
            <p:nvPr/>
          </p:nvSpPr>
          <p:spPr bwMode="gray">
            <a:xfrm>
              <a:off x="3071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1" name="Group 63"/>
            <p:cNvGrpSpPr>
              <a:grpSpLocks/>
            </p:cNvGrpSpPr>
            <p:nvPr/>
          </p:nvGrpSpPr>
          <p:grpSpPr bwMode="auto">
            <a:xfrm rot="-2288454">
              <a:off x="3106" y="1034"/>
              <a:ext cx="348" cy="356"/>
              <a:chOff x="887" y="2040"/>
              <a:chExt cx="433" cy="422"/>
            </a:xfrm>
          </p:grpSpPr>
          <p:pic>
            <p:nvPicPr>
              <p:cNvPr id="33" name="Picture 6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34" name="Oval 6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2">
                      <a:alpha val="75000"/>
                    </a:schemeClr>
                  </a:gs>
                  <a:gs pos="10000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35" name="Picture 6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2" name="Picture 86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098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6" name="Group 92"/>
          <p:cNvGrpSpPr>
            <a:grpSpLocks/>
          </p:cNvGrpSpPr>
          <p:nvPr/>
        </p:nvGrpSpPr>
        <p:grpSpPr bwMode="auto">
          <a:xfrm>
            <a:off x="3479280" y="3330724"/>
            <a:ext cx="393700" cy="393700"/>
            <a:chOff x="3647" y="1006"/>
            <a:chExt cx="416" cy="416"/>
          </a:xfrm>
        </p:grpSpPr>
        <p:sp>
          <p:nvSpPr>
            <p:cNvPr id="37" name="Oval 67"/>
            <p:cNvSpPr>
              <a:spLocks noChangeArrowheads="1"/>
            </p:cNvSpPr>
            <p:nvPr/>
          </p:nvSpPr>
          <p:spPr bwMode="gray">
            <a:xfrm>
              <a:off x="3647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8" name="Group 68"/>
            <p:cNvGrpSpPr>
              <a:grpSpLocks/>
            </p:cNvGrpSpPr>
            <p:nvPr/>
          </p:nvGrpSpPr>
          <p:grpSpPr bwMode="auto">
            <a:xfrm rot="-2288454">
              <a:off x="3682" y="1034"/>
              <a:ext cx="348" cy="356"/>
              <a:chOff x="887" y="2040"/>
              <a:chExt cx="433" cy="422"/>
            </a:xfrm>
          </p:grpSpPr>
          <p:pic>
            <p:nvPicPr>
              <p:cNvPr id="40" name="Picture 69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1" name="Oval 70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hlink">
                      <a:alpha val="75000"/>
                    </a:schemeClr>
                  </a:gs>
                  <a:gs pos="10000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2" name="Picture 71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9" name="Picture 8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676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43" name="Group 91"/>
          <p:cNvGrpSpPr>
            <a:grpSpLocks/>
          </p:cNvGrpSpPr>
          <p:nvPr/>
        </p:nvGrpSpPr>
        <p:grpSpPr bwMode="auto">
          <a:xfrm>
            <a:off x="3261792" y="4043512"/>
            <a:ext cx="393700" cy="393700"/>
            <a:chOff x="4213" y="1006"/>
            <a:chExt cx="416" cy="416"/>
          </a:xfrm>
        </p:grpSpPr>
        <p:sp>
          <p:nvSpPr>
            <p:cNvPr id="44" name="Oval 72"/>
            <p:cNvSpPr>
              <a:spLocks noChangeArrowheads="1"/>
            </p:cNvSpPr>
            <p:nvPr/>
          </p:nvSpPr>
          <p:spPr bwMode="gray">
            <a:xfrm>
              <a:off x="421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45" name="Group 73"/>
            <p:cNvGrpSpPr>
              <a:grpSpLocks/>
            </p:cNvGrpSpPr>
            <p:nvPr/>
          </p:nvGrpSpPr>
          <p:grpSpPr bwMode="auto">
            <a:xfrm rot="-2288454">
              <a:off x="4248" y="1034"/>
              <a:ext cx="348" cy="356"/>
              <a:chOff x="887" y="2040"/>
              <a:chExt cx="433" cy="422"/>
            </a:xfrm>
          </p:grpSpPr>
          <p:pic>
            <p:nvPicPr>
              <p:cNvPr id="47" name="Picture 7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8" name="Oval 7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folHlink">
                      <a:alpha val="75000"/>
                    </a:schemeClr>
                  </a:gs>
                  <a:gs pos="10000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9" name="Picture 7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46" name="Picture 88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24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0" name="Group 90"/>
          <p:cNvGrpSpPr>
            <a:grpSpLocks/>
          </p:cNvGrpSpPr>
          <p:nvPr/>
        </p:nvGrpSpPr>
        <p:grpSpPr bwMode="auto">
          <a:xfrm>
            <a:off x="2717280" y="4707087"/>
            <a:ext cx="393700" cy="393700"/>
            <a:chOff x="4803" y="1006"/>
            <a:chExt cx="416" cy="416"/>
          </a:xfrm>
        </p:grpSpPr>
        <p:sp>
          <p:nvSpPr>
            <p:cNvPr id="51" name="Oval 81"/>
            <p:cNvSpPr>
              <a:spLocks noChangeArrowheads="1"/>
            </p:cNvSpPr>
            <p:nvPr/>
          </p:nvSpPr>
          <p:spPr bwMode="gray">
            <a:xfrm>
              <a:off x="480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52" name="Group 82"/>
            <p:cNvGrpSpPr>
              <a:grpSpLocks/>
            </p:cNvGrpSpPr>
            <p:nvPr/>
          </p:nvGrpSpPr>
          <p:grpSpPr bwMode="auto">
            <a:xfrm rot="-2288454">
              <a:off x="4838" y="1034"/>
              <a:ext cx="348" cy="356"/>
              <a:chOff x="887" y="2040"/>
              <a:chExt cx="433" cy="422"/>
            </a:xfrm>
          </p:grpSpPr>
          <p:pic>
            <p:nvPicPr>
              <p:cNvPr id="54" name="Picture 8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55" name="Oval 84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solidFill>
                <a:srgbClr val="FB4F2D">
                  <a:alpha val="75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56" name="Picture 85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53" name="Picture 89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83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90" name="Picture 18" descr="http://www.52design.com/pic/20096/20096916525423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132856"/>
            <a:ext cx="3436640" cy="3436640"/>
          </a:xfrm>
          <a:prstGeom prst="rect">
            <a:avLst/>
          </a:prstGeom>
          <a:noFill/>
        </p:spPr>
      </p:pic>
      <p:sp>
        <p:nvSpPr>
          <p:cNvPr id="59" name="TextBox 58"/>
          <p:cNvSpPr txBox="1"/>
          <p:nvPr/>
        </p:nvSpPr>
        <p:spPr>
          <a:xfrm>
            <a:off x="2339752" y="0"/>
            <a:ext cx="4464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Adobe Gothic Std B" pitchFamily="34" charset="-128"/>
                <a:ea typeface="Adobe Gothic Std B" pitchFamily="34" charset="-128"/>
              </a:rPr>
              <a:t>Contents</a:t>
            </a:r>
            <a:endParaRPr lang="zh-CN" altLang="en-US" sz="4400" dirty="0">
              <a:latin typeface="Adobe Gothic Std B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mg.ifeng.com/tres/auto/dealer/upload/user/images/20120402_124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8185" y="2924944"/>
            <a:ext cx="5378311" cy="3744416"/>
          </a:xfrm>
          <a:prstGeom prst="rect">
            <a:avLst/>
          </a:prstGeom>
          <a:noFill/>
        </p:spPr>
      </p:pic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2339752" y="46365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itchFamily="2" charset="-122"/>
                <a:ea typeface="华文宋体" pitchFamily="2" charset="-122"/>
              </a:rPr>
              <a:t>引言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51520" y="1052736"/>
            <a:ext cx="45365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配备按需控制的燃油供给系统，通过活塞泵提供所需压力，喷油嘴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将燃料在最恰当的时间直接注入燃烧室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。通过对燃烧室内部形状的设计，使火花塞周围会有较浓的混合气，而其他区域则是较稀的混合气，保证在顺利点火的情况下尽可能实现稀薄燃烧。</a:t>
            </a:r>
          </a:p>
          <a:p>
            <a:endParaRPr lang="en-US" altLang="zh-CN" sz="2400" dirty="0" smtClean="0">
              <a:latin typeface="Adobe 仿宋 Std R" pitchFamily="18" charset="-122"/>
              <a:ea typeface="Adobe 仿宋 Std R" pitchFamily="18" charset="-122"/>
            </a:endParaRPr>
          </a:p>
          <a:p>
            <a:r>
              <a:rPr lang="zh-CN" altLang="en-US" sz="2400" dirty="0" smtClean="0">
                <a:solidFill>
                  <a:srgbClr val="0070C0"/>
                </a:solidFill>
                <a:latin typeface="Adobe 仿宋 Std R" pitchFamily="18" charset="-122"/>
                <a:ea typeface="Adobe 仿宋 Std R" pitchFamily="18" charset="-122"/>
              </a:rPr>
              <a:t>怎么优化汽车设计？</a:t>
            </a:r>
            <a:endParaRPr lang="zh-CN" altLang="en-US" sz="2400" dirty="0">
              <a:solidFill>
                <a:srgbClr val="0070C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57297216857065974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1988" y="1133822"/>
            <a:ext cx="476250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发动机新技术</a:t>
            </a: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323528" y="818129"/>
            <a:ext cx="396044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/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缸内直喷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就是将燃油喷嘴安装于气缸内，直接将燃油喷入气缸内与进气混合。喷射压力也进一步提高，使燃油雾化更加细致，真正实现了精准地按比例控制喷油并与进气混合，并且消除了缸外喷射的缺点。同时，喷嘴位置、喷雾形状、进气气流控制，以及活塞顶形状等特别的设计，使油气能够在整个气缸内充分、均匀的混合，从而使燃油充分燃烧，能量转化效率更高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发动机新技术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280" y="1052736"/>
            <a:ext cx="6621610" cy="3059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403648" y="4293096"/>
            <a:ext cx="662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福特</a:t>
            </a:r>
            <a:r>
              <a:rPr lang="en-US" altLang="zh-CN" sz="2400" dirty="0" err="1"/>
              <a:t>EcoBoost</a:t>
            </a:r>
            <a:r>
              <a:rPr lang="zh-CN" altLang="zh-CN" sz="2400" dirty="0"/>
              <a:t>发动机融合了三大关键技术的协同优势：燃油高压直喷、先进涡轮增压器和双独立可变气门正时系统。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50146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sp-image" descr="9864a2310b841b965fdf0e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917" y="761999"/>
            <a:ext cx="5980388" cy="568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发动机新技术</a:t>
            </a:r>
          </a:p>
        </p:txBody>
      </p:sp>
    </p:spTree>
    <p:extLst>
      <p:ext uri="{BB962C8B-B14F-4D97-AF65-F5344CB8AC3E}">
        <p14:creationId xmlns:p14="http://schemas.microsoft.com/office/powerpoint/2010/main" val="156314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发动机新技术</a:t>
            </a:r>
          </a:p>
        </p:txBody>
      </p:sp>
      <p:pic>
        <p:nvPicPr>
          <p:cNvPr id="3074" name="sp-image" descr="d4239b35ca43a35e91ef394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8720"/>
            <a:ext cx="6624736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779912" y="5913074"/>
            <a:ext cx="24192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起亚的</a:t>
            </a:r>
            <a:r>
              <a:rPr lang="en-US" altLang="zh-CN" dirty="0"/>
              <a:t>CVVT</a:t>
            </a:r>
            <a:r>
              <a:rPr lang="zh-CN" altLang="zh-CN" dirty="0"/>
              <a:t>发动机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314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车联网技术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098" name="Picture 2" descr="http://www.nav2.com.cn/sites/nav2.com.cn/files/images/news/15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268760"/>
            <a:ext cx="5056018" cy="4118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11560" y="1284094"/>
            <a:ext cx="27444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自</a:t>
            </a:r>
            <a:r>
              <a:rPr lang="en-US" altLang="zh-CN" sz="2400" dirty="0"/>
              <a:t>2005</a:t>
            </a:r>
            <a:r>
              <a:rPr lang="zh-CN" altLang="zh-CN" sz="2400" dirty="0"/>
              <a:t>年国际电信联盟（</a:t>
            </a:r>
            <a:r>
              <a:rPr lang="en-US" altLang="zh-CN" sz="2400" dirty="0"/>
              <a:t>ITU </a:t>
            </a:r>
            <a:r>
              <a:rPr lang="zh-CN" altLang="zh-CN" sz="2400" dirty="0"/>
              <a:t>发表了《</a:t>
            </a:r>
            <a:r>
              <a:rPr lang="en-US" altLang="zh-CN" sz="2400" dirty="0"/>
              <a:t>The Internet of Things</a:t>
            </a:r>
            <a:r>
              <a:rPr lang="zh-CN" altLang="zh-CN" sz="2400" dirty="0"/>
              <a:t>（物联网）》的年度报告，向世界宣告物联网时代即将到来。随着物联网的快速发展，另一个新型概念</a:t>
            </a:r>
            <a:r>
              <a:rPr lang="en-US" altLang="zh-CN" sz="2400" dirty="0"/>
              <a:t>--</a:t>
            </a:r>
            <a:r>
              <a:rPr lang="zh-CN" altLang="zh-CN" sz="2400" dirty="0"/>
              <a:t>车联网应运而生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6314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车联网技术</a:t>
            </a:r>
            <a:endParaRPr lang="zh-CN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5122" name="Picture 2" descr="http://baike.eccn.com/baike/uploads/201108/13135486080n30sNcZ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23"/>
          <a:stretch>
            <a:fillRect/>
          </a:stretch>
        </p:blipFill>
        <p:spPr bwMode="auto">
          <a:xfrm>
            <a:off x="1494908" y="790884"/>
            <a:ext cx="5597372" cy="5453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565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2004</TotalTime>
  <Words>716</Words>
  <Application>Microsoft Office PowerPoint</Application>
  <PresentationFormat>全屏显示(4:3)</PresentationFormat>
  <Paragraphs>70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LXY</dc:creator>
  <cp:lastModifiedBy>微软用户</cp:lastModifiedBy>
  <cp:revision>796</cp:revision>
  <dcterms:created xsi:type="dcterms:W3CDTF">2008-11-29T01:41:59Z</dcterms:created>
  <dcterms:modified xsi:type="dcterms:W3CDTF">2015-04-20T13:33:30Z</dcterms:modified>
</cp:coreProperties>
</file>