
<file path=[Content_Types].xml><?xml version="1.0" encoding="utf-8"?>
<Types xmlns="http://schemas.openxmlformats.org/package/2006/content-types">
  <Default Extension="bin" ContentType="application/vnd.openxmlformats-officedocument.oleObject"/>
  <Default Extension="png" ContentType="image/png"/>
  <Default Extension="jpeg" ContentType="image/jpeg"/>
  <Default Extension="emf" ContentType="image/x-e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6" r:id="rId1"/>
  </p:sldMasterIdLst>
  <p:sldIdLst>
    <p:sldId id="256" r:id="rId2"/>
    <p:sldId id="322" r:id="rId3"/>
    <p:sldId id="261" r:id="rId4"/>
    <p:sldId id="258" r:id="rId5"/>
    <p:sldId id="262" r:id="rId6"/>
    <p:sldId id="263" r:id="rId7"/>
    <p:sldId id="264" r:id="rId8"/>
    <p:sldId id="269" r:id="rId9"/>
    <p:sldId id="270" r:id="rId10"/>
    <p:sldId id="271" r:id="rId11"/>
    <p:sldId id="272" r:id="rId12"/>
    <p:sldId id="273" r:id="rId13"/>
    <p:sldId id="274" r:id="rId14"/>
    <p:sldId id="275" r:id="rId15"/>
    <p:sldId id="276" r:id="rId16"/>
    <p:sldId id="277" r:id="rId17"/>
    <p:sldId id="278" r:id="rId18"/>
    <p:sldId id="265" r:id="rId19"/>
    <p:sldId id="266" r:id="rId20"/>
    <p:sldId id="279" r:id="rId21"/>
    <p:sldId id="280" r:id="rId22"/>
    <p:sldId id="281" r:id="rId23"/>
    <p:sldId id="282" r:id="rId24"/>
    <p:sldId id="283" r:id="rId25"/>
    <p:sldId id="284" r:id="rId26"/>
    <p:sldId id="267" r:id="rId27"/>
    <p:sldId id="268" r:id="rId28"/>
    <p:sldId id="259" r:id="rId29"/>
    <p:sldId id="285" r:id="rId30"/>
    <p:sldId id="286" r:id="rId31"/>
    <p:sldId id="287" r:id="rId32"/>
    <p:sldId id="296" r:id="rId33"/>
    <p:sldId id="297" r:id="rId34"/>
    <p:sldId id="288" r:id="rId35"/>
    <p:sldId id="298" r:id="rId36"/>
    <p:sldId id="301" r:id="rId37"/>
    <p:sldId id="302" r:id="rId38"/>
    <p:sldId id="303" r:id="rId39"/>
    <p:sldId id="299" r:id="rId40"/>
    <p:sldId id="304" r:id="rId41"/>
    <p:sldId id="305" r:id="rId42"/>
    <p:sldId id="306" r:id="rId43"/>
    <p:sldId id="307" r:id="rId44"/>
    <p:sldId id="308" r:id="rId45"/>
    <p:sldId id="309" r:id="rId46"/>
    <p:sldId id="300" r:id="rId47"/>
    <p:sldId id="310" r:id="rId48"/>
    <p:sldId id="311" r:id="rId49"/>
    <p:sldId id="312" r:id="rId50"/>
    <p:sldId id="289" r:id="rId51"/>
    <p:sldId id="313" r:id="rId52"/>
    <p:sldId id="260" r:id="rId53"/>
    <p:sldId id="290" r:id="rId54"/>
    <p:sldId id="291" r:id="rId55"/>
    <p:sldId id="292" r:id="rId56"/>
    <p:sldId id="293" r:id="rId57"/>
    <p:sldId id="314" r:id="rId58"/>
    <p:sldId id="315" r:id="rId59"/>
    <p:sldId id="318" r:id="rId60"/>
    <p:sldId id="316" r:id="rId61"/>
    <p:sldId id="319" r:id="rId62"/>
    <p:sldId id="320" r:id="rId63"/>
    <p:sldId id="317" r:id="rId64"/>
    <p:sldId id="321" r:id="rId65"/>
    <p:sldId id="294" r:id="rId66"/>
    <p:sldId id="295" r:id="rId67"/>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105" d="100"/>
          <a:sy n="105" d="100"/>
        </p:scale>
        <p:origin x="-144" y="-90"/>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presProps" Target="presProps.xml"/><Relationship Id="rId7" Type="http://schemas.openxmlformats.org/officeDocument/2006/relationships/slide" Target="slides/slide6.xml"/><Relationship Id="rId71"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theme" Target="theme/theme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3.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6.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7.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9.e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16" name="Rounded Rectangle 15"/>
          <p:cNvSpPr/>
          <p:nvPr/>
        </p:nvSpPr>
        <p:spPr>
          <a:xfrm>
            <a:off x="228600" y="228600"/>
            <a:ext cx="8695944" cy="6035040"/>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7" name="Group 9"/>
          <p:cNvGrpSpPr>
            <a:grpSpLocks noChangeAspect="1"/>
          </p:cNvGrpSpPr>
          <p:nvPr/>
        </p:nvGrpSpPr>
        <p:grpSpPr bwMode="hidden">
          <a:xfrm>
            <a:off x="211665" y="5353963"/>
            <a:ext cx="8723376" cy="1331580"/>
            <a:chOff x="-3905250" y="4294188"/>
            <a:chExt cx="13011150" cy="1892300"/>
          </a:xfrm>
        </p:grpSpPr>
        <p:sp>
          <p:nvSpPr>
            <p:cNvPr id="11"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2"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3"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4"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15" name="Freeform 10"/>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Title 1"/>
          <p:cNvSpPr>
            <a:spLocks noGrp="1"/>
          </p:cNvSpPr>
          <p:nvPr>
            <p:ph type="ctrTitle"/>
          </p:nvPr>
        </p:nvSpPr>
        <p:spPr>
          <a:xfrm>
            <a:off x="685800" y="1600200"/>
            <a:ext cx="7772400" cy="1780108"/>
          </a:xfrm>
        </p:spPr>
        <p:txBody>
          <a:bodyPr anchor="b">
            <a:normAutofit/>
          </a:bodyPr>
          <a:lstStyle>
            <a:lvl1pPr>
              <a:defRPr sz="4400">
                <a:solidFill>
                  <a:srgbClr val="FFFFFF"/>
                </a:solidFill>
              </a:defRPr>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371600" y="3556001"/>
            <a:ext cx="6400800" cy="1473200"/>
          </a:xfrm>
        </p:spPr>
        <p:txBody>
          <a:bodyPr>
            <a:normAutofit/>
          </a:bodyPr>
          <a:lstStyle>
            <a:lvl1pPr marL="0" indent="0" algn="ctr">
              <a:buNone/>
              <a:defRPr sz="200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C0525F04-15BA-461C-824E-CE7B460BE8B4}" type="datetimeFigureOut">
              <a:rPr lang="zh-CN" altLang="en-US" smtClean="0"/>
              <a:pPr/>
              <a:t>2015-12-15</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DCC2B8D1-3CFA-4EE0-93DE-B7EF3494AD40}"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a:p>
        </p:txBody>
      </p:sp>
      <p:sp>
        <p:nvSpPr>
          <p:cNvPr id="3" name="Vertical Text Placeholder 2"/>
          <p:cNvSpPr>
            <a:spLocks noGrp="1"/>
          </p:cNvSpPr>
          <p:nvPr>
            <p:ph type="body" orient="vert" idx="1"/>
          </p:nvPr>
        </p:nvSpPr>
        <p:spPr/>
        <p:txBody>
          <a:bodyPr vert="eaVert" anchor="ctr"/>
          <a:lstStyle>
            <a:lvl1pPr algn="l">
              <a:defRPr/>
            </a:lvl1pPr>
            <a:lvl2pPr algn="l">
              <a:defRPr/>
            </a:lvl2pPr>
            <a:lvl3pPr algn="l">
              <a:defRPr/>
            </a:lvl3pPr>
            <a:lvl4pPr algn="l">
              <a:defRPr/>
            </a:lvl4pPr>
            <a:lvl5pPr algn="l">
              <a:defRPr/>
            </a:lvl5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Date Placeholder 3"/>
          <p:cNvSpPr>
            <a:spLocks noGrp="1"/>
          </p:cNvSpPr>
          <p:nvPr>
            <p:ph type="dt" sz="half" idx="10"/>
          </p:nvPr>
        </p:nvSpPr>
        <p:spPr/>
        <p:txBody>
          <a:bodyPr/>
          <a:lstStyle/>
          <a:p>
            <a:fld id="{C0525F04-15BA-461C-824E-CE7B460BE8B4}" type="datetimeFigureOut">
              <a:rPr lang="zh-CN" altLang="en-US" smtClean="0"/>
              <a:pPr/>
              <a:t>2015-12-15</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DCC2B8D1-3CFA-4EE0-93DE-B7EF3494AD40}"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文本">
    <p:spTree>
      <p:nvGrpSpPr>
        <p:cNvPr id="1" name=""/>
        <p:cNvGrpSpPr/>
        <p:nvPr/>
      </p:nvGrpSpPr>
      <p:grpSpPr>
        <a:xfrm>
          <a:off x="0" y="0"/>
          <a:ext cx="0" cy="0"/>
          <a:chOff x="0" y="0"/>
          <a:chExt cx="0" cy="0"/>
        </a:xfrm>
      </p:grpSpPr>
      <p:sp>
        <p:nvSpPr>
          <p:cNvPr id="21" name="Rounded Rectangle 20"/>
          <p:cNvSpPr/>
          <p:nvPr/>
        </p:nvSpPr>
        <p:spPr bwMode="hidden">
          <a:xfrm>
            <a:off x="228600" y="228600"/>
            <a:ext cx="8695944" cy="1426464"/>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Date Placeholder 3"/>
          <p:cNvSpPr>
            <a:spLocks noGrp="1"/>
          </p:cNvSpPr>
          <p:nvPr>
            <p:ph type="dt" sz="half" idx="10"/>
          </p:nvPr>
        </p:nvSpPr>
        <p:spPr/>
        <p:txBody>
          <a:bodyPr/>
          <a:lstStyle/>
          <a:p>
            <a:fld id="{C0525F04-15BA-461C-824E-CE7B460BE8B4}" type="datetimeFigureOut">
              <a:rPr lang="zh-CN" altLang="en-US" smtClean="0"/>
              <a:pPr/>
              <a:t>2015-12-15</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DCC2B8D1-3CFA-4EE0-93DE-B7EF3494AD40}" type="slidenum">
              <a:rPr lang="zh-CN" altLang="en-US" smtClean="0"/>
              <a:pPr/>
              <a:t>‹#›</a:t>
            </a:fld>
            <a:endParaRPr lang="zh-CN" altLang="en-US"/>
          </a:p>
        </p:txBody>
      </p:sp>
      <p:grpSp>
        <p:nvGrpSpPr>
          <p:cNvPr id="15" name="Group 14"/>
          <p:cNvGrpSpPr>
            <a:grpSpLocks noChangeAspect="1"/>
          </p:cNvGrpSpPr>
          <p:nvPr/>
        </p:nvGrpSpPr>
        <p:grpSpPr bwMode="hidden">
          <a:xfrm>
            <a:off x="211665" y="714191"/>
            <a:ext cx="8723376" cy="1331580"/>
            <a:chOff x="-3905250" y="4294188"/>
            <a:chExt cx="13011150" cy="1892300"/>
          </a:xfrm>
        </p:grpSpPr>
        <p:sp>
          <p:nvSpPr>
            <p:cNvPr id="16"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7"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8"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9"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20" name="Freeform 19"/>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Vertical Title 1"/>
          <p:cNvSpPr>
            <a:spLocks noGrp="1"/>
          </p:cNvSpPr>
          <p:nvPr>
            <p:ph type="title" orient="vert"/>
          </p:nvPr>
        </p:nvSpPr>
        <p:spPr>
          <a:xfrm>
            <a:off x="6629400" y="1447800"/>
            <a:ext cx="2057400" cy="4487333"/>
          </a:xfrm>
        </p:spPr>
        <p:txBody>
          <a:bodyPr vert="eaVert" anchor="ctr"/>
          <a:lstStyle>
            <a:lvl1pPr algn="l">
              <a:defRPr>
                <a:solidFill>
                  <a:schemeClr val="tx2"/>
                </a:solidFill>
              </a:defRPr>
            </a:lvl1p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457200" y="1447800"/>
            <a:ext cx="6019800" cy="4487334"/>
          </a:xfrm>
        </p:spPr>
        <p:txBody>
          <a:bodyPr vert="eaVert"/>
          <a:lstStyle>
            <a:lvl1pPr>
              <a:buClr>
                <a:schemeClr val="accent1"/>
              </a:buClr>
              <a:defRPr/>
            </a:lvl1pPr>
            <a:lvl2pPr>
              <a:buClr>
                <a:schemeClr val="accent1"/>
              </a:buClr>
              <a:defRPr/>
            </a:lvl2pPr>
            <a:lvl3pPr>
              <a:buClr>
                <a:schemeClr val="accent1"/>
              </a:buClr>
              <a:defRPr/>
            </a:lvl3pPr>
            <a:lvl4pPr>
              <a:buClr>
                <a:schemeClr val="accent1"/>
              </a:buClr>
              <a:defRPr/>
            </a:lvl4pPr>
            <a:lvl5pPr>
              <a:buClr>
                <a:schemeClr val="accent1"/>
              </a:buClr>
              <a:defRPr/>
            </a:lvl5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Date Placeholder 3"/>
          <p:cNvSpPr>
            <a:spLocks noGrp="1"/>
          </p:cNvSpPr>
          <p:nvPr>
            <p:ph type="dt" sz="half" idx="10"/>
          </p:nvPr>
        </p:nvSpPr>
        <p:spPr/>
        <p:txBody>
          <a:bodyPr/>
          <a:lstStyle/>
          <a:p>
            <a:fld id="{C0525F04-15BA-461C-824E-CE7B460BE8B4}" type="datetimeFigureOut">
              <a:rPr lang="zh-CN" altLang="en-US" smtClean="0"/>
              <a:pPr/>
              <a:t>2015-12-15</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DCC2B8D1-3CFA-4EE0-93DE-B7EF3494AD40}" type="slidenum">
              <a:rPr lang="zh-CN" altLang="en-US" smtClean="0"/>
              <a:pPr/>
              <a:t>‹#›</a:t>
            </a:fld>
            <a:endParaRPr lang="zh-CN" altLang="en-US"/>
          </a:p>
        </p:txBody>
      </p:sp>
      <p:sp>
        <p:nvSpPr>
          <p:cNvPr id="7" name="Title 6"/>
          <p:cNvSpPr>
            <a:spLocks noGrp="1"/>
          </p:cNvSpPr>
          <p:nvPr>
            <p:ph type="title"/>
          </p:nvPr>
        </p:nvSpPr>
        <p:spPr/>
        <p:txBody>
          <a:bodyPr/>
          <a:lstStyle/>
          <a:p>
            <a:r>
              <a:rPr lang="zh-CN" altLang="en-US" smtClean="0"/>
              <a:t>单击此处编辑母版标题样式</a:t>
            </a:r>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14" name="Rounded Rectangle 13"/>
          <p:cNvSpPr/>
          <p:nvPr/>
        </p:nvSpPr>
        <p:spPr>
          <a:xfrm>
            <a:off x="228600" y="228600"/>
            <a:ext cx="8695944" cy="4736592"/>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Freeform 14"/>
          <p:cNvSpPr>
            <a:spLocks/>
          </p:cNvSpPr>
          <p:nvPr/>
        </p:nvSpPr>
        <p:spPr bwMode="hidden">
          <a:xfrm>
            <a:off x="6047438" y="4203592"/>
            <a:ext cx="2876429" cy="714026"/>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0" name="Freeform 18"/>
          <p:cNvSpPr>
            <a:spLocks/>
          </p:cNvSpPr>
          <p:nvPr/>
        </p:nvSpPr>
        <p:spPr bwMode="hidden">
          <a:xfrm>
            <a:off x="2619320" y="4075290"/>
            <a:ext cx="5544515" cy="850138"/>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1" name="Freeform 22"/>
          <p:cNvSpPr>
            <a:spLocks/>
          </p:cNvSpPr>
          <p:nvPr/>
        </p:nvSpPr>
        <p:spPr bwMode="hidden">
          <a:xfrm>
            <a:off x="2828728" y="4087562"/>
            <a:ext cx="5467980" cy="774272"/>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2" name="Freeform 26"/>
          <p:cNvSpPr>
            <a:spLocks/>
          </p:cNvSpPr>
          <p:nvPr/>
        </p:nvSpPr>
        <p:spPr bwMode="hidden">
          <a:xfrm>
            <a:off x="5609489" y="4074174"/>
            <a:ext cx="3308000" cy="651549"/>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13" name="Freeform 10"/>
          <p:cNvSpPr>
            <a:spLocks/>
          </p:cNvSpPr>
          <p:nvPr/>
        </p:nvSpPr>
        <p:spPr bwMode="hidden">
          <a:xfrm>
            <a:off x="211665" y="4058555"/>
            <a:ext cx="8723376" cy="1329874"/>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 name="Title 1"/>
          <p:cNvSpPr>
            <a:spLocks noGrp="1"/>
          </p:cNvSpPr>
          <p:nvPr>
            <p:ph type="title"/>
          </p:nvPr>
        </p:nvSpPr>
        <p:spPr>
          <a:xfrm>
            <a:off x="690032" y="2463560"/>
            <a:ext cx="7772400" cy="1524000"/>
          </a:xfrm>
        </p:spPr>
        <p:txBody>
          <a:bodyPr anchor="t">
            <a:normAutofit/>
          </a:bodyPr>
          <a:lstStyle>
            <a:lvl1pPr algn="ctr">
              <a:defRPr sz="4400" b="0" cap="none"/>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1367365" y="1437448"/>
            <a:ext cx="6417734" cy="939801"/>
          </a:xfrm>
        </p:spPr>
        <p:txBody>
          <a:bodyPr anchor="b">
            <a:normAutofit/>
          </a:bodyPr>
          <a:lstStyle>
            <a:lvl1pPr marL="0" indent="0" algn="ctr">
              <a:buNone/>
              <a:defRPr sz="2000">
                <a:solidFill>
                  <a:srgbClr val="FFFFFF"/>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C0525F04-15BA-461C-824E-CE7B460BE8B4}" type="datetimeFigureOut">
              <a:rPr lang="zh-CN" altLang="en-US" smtClean="0"/>
              <a:pPr/>
              <a:t>2015-12-15</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DCC2B8D1-3CFA-4EE0-93DE-B7EF3494AD40}"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a:p>
        </p:txBody>
      </p:sp>
      <p:sp>
        <p:nvSpPr>
          <p:cNvPr id="5" name="Date Placeholder 4"/>
          <p:cNvSpPr>
            <a:spLocks noGrp="1"/>
          </p:cNvSpPr>
          <p:nvPr>
            <p:ph type="dt" sz="half" idx="10"/>
          </p:nvPr>
        </p:nvSpPr>
        <p:spPr/>
        <p:txBody>
          <a:bodyPr/>
          <a:lstStyle/>
          <a:p>
            <a:fld id="{C0525F04-15BA-461C-824E-CE7B460BE8B4}" type="datetimeFigureOut">
              <a:rPr lang="zh-CN" altLang="en-US" smtClean="0"/>
              <a:pPr/>
              <a:t>2015-12-15</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DCC2B8D1-3CFA-4EE0-93DE-B7EF3494AD40}" type="slidenum">
              <a:rPr lang="zh-CN" altLang="en-US" smtClean="0"/>
              <a:pPr/>
              <a:t>‹#›</a:t>
            </a:fld>
            <a:endParaRPr lang="zh-CN" altLang="en-US"/>
          </a:p>
        </p:txBody>
      </p:sp>
      <p:sp>
        <p:nvSpPr>
          <p:cNvPr id="9" name="Content Placeholder 8"/>
          <p:cNvSpPr>
            <a:spLocks noGrp="1"/>
          </p:cNvSpPr>
          <p:nvPr>
            <p:ph sz="quarter" idx="13"/>
          </p:nvPr>
        </p:nvSpPr>
        <p:spPr>
          <a:xfrm>
            <a:off x="676655" y="2679192"/>
            <a:ext cx="3822192" cy="34472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11" name="Content Placeholder 10"/>
          <p:cNvSpPr>
            <a:spLocks noGrp="1"/>
          </p:cNvSpPr>
          <p:nvPr>
            <p:ph sz="quarter" idx="14"/>
          </p:nvPr>
        </p:nvSpPr>
        <p:spPr>
          <a:xfrm>
            <a:off x="4645152" y="2679192"/>
            <a:ext cx="3822192" cy="34472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zh-CN" altLang="en-US" smtClean="0"/>
              <a:t>单击此处编辑母版标题样式</a:t>
            </a:r>
            <a:endParaRPr lang="en-US"/>
          </a:p>
        </p:txBody>
      </p:sp>
      <p:sp>
        <p:nvSpPr>
          <p:cNvPr id="3" name="Text Placeholder 2"/>
          <p:cNvSpPr>
            <a:spLocks noGrp="1"/>
          </p:cNvSpPr>
          <p:nvPr>
            <p:ph type="body" idx="1"/>
          </p:nvPr>
        </p:nvSpPr>
        <p:spPr>
          <a:xfrm>
            <a:off x="676656" y="2678114"/>
            <a:ext cx="3822192" cy="639762"/>
          </a:xfrm>
        </p:spPr>
        <p:txBody>
          <a:bodyPr anchor="ctr"/>
          <a:lstStyle>
            <a:lvl1pPr marL="0" indent="0" algn="ctr">
              <a:buNone/>
              <a:defRPr sz="2400" b="0">
                <a:solidFill>
                  <a:schemeClr val="tx2"/>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677332" y="3429000"/>
            <a:ext cx="3820055" cy="2697163"/>
          </a:xfrm>
        </p:spPr>
        <p:txBody>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4648200" y="2678113"/>
            <a:ext cx="3822192" cy="639762"/>
          </a:xfrm>
        </p:spPr>
        <p:txBody>
          <a:bodyPr anchor="ctr"/>
          <a:lstStyle>
            <a:lvl1pPr marL="0" indent="0" algn="ctr">
              <a:buNone/>
              <a:defRPr sz="2400" b="0" i="0">
                <a:solidFill>
                  <a:schemeClr val="tx2"/>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4645025" y="3429000"/>
            <a:ext cx="3822192" cy="2697163"/>
          </a:xfrm>
        </p:spPr>
        <p:txBody>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C0525F04-15BA-461C-824E-CE7B460BE8B4}" type="datetimeFigureOut">
              <a:rPr lang="zh-CN" altLang="en-US" smtClean="0"/>
              <a:pPr/>
              <a:t>2015-12-15</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DCC2B8D1-3CFA-4EE0-93DE-B7EF3494AD40}"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a:p>
        </p:txBody>
      </p:sp>
      <p:sp>
        <p:nvSpPr>
          <p:cNvPr id="3" name="Date Placeholder 2"/>
          <p:cNvSpPr>
            <a:spLocks noGrp="1"/>
          </p:cNvSpPr>
          <p:nvPr>
            <p:ph type="dt" sz="half" idx="10"/>
          </p:nvPr>
        </p:nvSpPr>
        <p:spPr/>
        <p:txBody>
          <a:bodyPr/>
          <a:lstStyle/>
          <a:p>
            <a:fld id="{C0525F04-15BA-461C-824E-CE7B460BE8B4}" type="datetimeFigureOut">
              <a:rPr lang="zh-CN" altLang="en-US" smtClean="0"/>
              <a:pPr/>
              <a:t>2015-12-15</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DCC2B8D1-3CFA-4EE0-93DE-B7EF3494AD40}"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12" name="Rounded Rectangle 11"/>
          <p:cNvSpPr/>
          <p:nvPr/>
        </p:nvSpPr>
        <p:spPr>
          <a:xfrm>
            <a:off x="228600" y="228600"/>
            <a:ext cx="8695944" cy="1426464"/>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6" name="Group 5"/>
          <p:cNvGrpSpPr>
            <a:grpSpLocks noChangeAspect="1"/>
          </p:cNvGrpSpPr>
          <p:nvPr/>
        </p:nvGrpSpPr>
        <p:grpSpPr bwMode="hidden">
          <a:xfrm>
            <a:off x="211665" y="714191"/>
            <a:ext cx="8723376" cy="1329874"/>
            <a:chOff x="-3905251" y="4294188"/>
            <a:chExt cx="13027839" cy="1892300"/>
          </a:xfrm>
        </p:grpSpPr>
        <p:sp>
          <p:nvSpPr>
            <p:cNvPr id="7"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9"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0"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11" name="Freeform 10"/>
            <p:cNvSpPr>
              <a:spLocks/>
            </p:cNvSpPr>
            <p:nvPr/>
          </p:nvSpPr>
          <p:spPr bwMode="hidden">
            <a:xfrm>
              <a:off x="-3905251" y="4294188"/>
              <a:ext cx="13027839"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Date Placeholder 1"/>
          <p:cNvSpPr>
            <a:spLocks noGrp="1"/>
          </p:cNvSpPr>
          <p:nvPr>
            <p:ph type="dt" sz="half" idx="10"/>
          </p:nvPr>
        </p:nvSpPr>
        <p:spPr/>
        <p:txBody>
          <a:bodyPr/>
          <a:lstStyle/>
          <a:p>
            <a:fld id="{C0525F04-15BA-461C-824E-CE7B460BE8B4}" type="datetimeFigureOut">
              <a:rPr lang="zh-CN" altLang="en-US" smtClean="0"/>
              <a:pPr/>
              <a:t>2015-12-15</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DCC2B8D1-3CFA-4EE0-93DE-B7EF3494AD40}"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15" name="Rounded Rectangle 14"/>
          <p:cNvSpPr/>
          <p:nvPr/>
        </p:nvSpPr>
        <p:spPr>
          <a:xfrm>
            <a:off x="228600" y="228600"/>
            <a:ext cx="8695944" cy="1426464"/>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Date Placeholder 4"/>
          <p:cNvSpPr>
            <a:spLocks noGrp="1"/>
          </p:cNvSpPr>
          <p:nvPr>
            <p:ph type="dt" sz="half" idx="10"/>
          </p:nvPr>
        </p:nvSpPr>
        <p:spPr/>
        <p:txBody>
          <a:bodyPr/>
          <a:lstStyle/>
          <a:p>
            <a:fld id="{C0525F04-15BA-461C-824E-CE7B460BE8B4}" type="datetimeFigureOut">
              <a:rPr lang="zh-CN" altLang="en-US" smtClean="0"/>
              <a:pPr/>
              <a:t>2015-12-15</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DCC2B8D1-3CFA-4EE0-93DE-B7EF3494AD40}" type="slidenum">
              <a:rPr lang="zh-CN" altLang="en-US" smtClean="0"/>
              <a:pPr/>
              <a:t>‹#›</a:t>
            </a:fld>
            <a:endParaRPr lang="zh-CN" altLang="en-US"/>
          </a:p>
        </p:txBody>
      </p:sp>
      <p:sp>
        <p:nvSpPr>
          <p:cNvPr id="4" name="Text Placeholder 3"/>
          <p:cNvSpPr>
            <a:spLocks noGrp="1"/>
          </p:cNvSpPr>
          <p:nvPr>
            <p:ph type="body" sz="half" idx="2"/>
          </p:nvPr>
        </p:nvSpPr>
        <p:spPr>
          <a:xfrm>
            <a:off x="914400" y="3581400"/>
            <a:ext cx="3352800" cy="1905001"/>
          </a:xfrm>
        </p:spPr>
        <p:txBody>
          <a:bodyPr anchor="t">
            <a:normAutofit/>
          </a:bodyPr>
          <a:lstStyle>
            <a:lvl1pPr marL="0" indent="0">
              <a:spcBef>
                <a:spcPts val="0"/>
              </a:spcBef>
              <a:spcAft>
                <a:spcPts val="600"/>
              </a:spcAft>
              <a:buNone/>
              <a:defRPr sz="1800">
                <a:solidFill>
                  <a:schemeClr val="tx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grpSp>
        <p:nvGrpSpPr>
          <p:cNvPr id="2" name="Group 23"/>
          <p:cNvGrpSpPr>
            <a:grpSpLocks noChangeAspect="1"/>
          </p:cNvGrpSpPr>
          <p:nvPr/>
        </p:nvGrpSpPr>
        <p:grpSpPr bwMode="hidden">
          <a:xfrm>
            <a:off x="211665" y="714191"/>
            <a:ext cx="8723376" cy="1331580"/>
            <a:chOff x="-3905250" y="4294188"/>
            <a:chExt cx="13011150" cy="1892300"/>
          </a:xfrm>
        </p:grpSpPr>
        <p:sp>
          <p:nvSpPr>
            <p:cNvPr id="25"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6"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7"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8"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29" name="Freeform 28"/>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2" name="Title 21"/>
          <p:cNvSpPr>
            <a:spLocks noGrp="1"/>
          </p:cNvSpPr>
          <p:nvPr>
            <p:ph type="title"/>
          </p:nvPr>
        </p:nvSpPr>
        <p:spPr>
          <a:xfrm>
            <a:off x="914400" y="2286000"/>
            <a:ext cx="3352800" cy="1252728"/>
          </a:xfrm>
        </p:spPr>
        <p:txBody>
          <a:bodyPr anchor="b">
            <a:noAutofit/>
          </a:bodyPr>
          <a:lstStyle>
            <a:lvl1pPr algn="l">
              <a:defRPr sz="3200">
                <a:solidFill>
                  <a:schemeClr val="tx2"/>
                </a:solidFill>
              </a:defRPr>
            </a:lvl1pPr>
          </a:lstStyle>
          <a:p>
            <a:r>
              <a:rPr lang="zh-CN" altLang="en-US" smtClean="0"/>
              <a:t>单击此处编辑母版标题样式</a:t>
            </a:r>
            <a:endParaRPr lang="en-US" dirty="0"/>
          </a:p>
        </p:txBody>
      </p:sp>
      <p:sp>
        <p:nvSpPr>
          <p:cNvPr id="3" name="Content Placeholder 2"/>
          <p:cNvSpPr>
            <a:spLocks noGrp="1"/>
          </p:cNvSpPr>
          <p:nvPr>
            <p:ph idx="1"/>
          </p:nvPr>
        </p:nvSpPr>
        <p:spPr>
          <a:xfrm>
            <a:off x="4651962" y="1828800"/>
            <a:ext cx="3904076" cy="3810000"/>
          </a:xfrm>
        </p:spPr>
        <p:txBody>
          <a:bodyPr anchor="ctr"/>
          <a:lstStyle>
            <a:lvl1pPr>
              <a:buClr>
                <a:schemeClr val="bg1"/>
              </a:buClr>
              <a:defRPr sz="2200">
                <a:solidFill>
                  <a:schemeClr val="tx2"/>
                </a:solidFill>
              </a:defRPr>
            </a:lvl1pPr>
            <a:lvl2pPr>
              <a:buClr>
                <a:schemeClr val="bg1"/>
              </a:buClr>
              <a:defRPr sz="2000">
                <a:solidFill>
                  <a:schemeClr val="tx2"/>
                </a:solidFill>
              </a:defRPr>
            </a:lvl2pPr>
            <a:lvl3pPr>
              <a:buClr>
                <a:schemeClr val="bg1"/>
              </a:buClr>
              <a:defRPr sz="1800">
                <a:solidFill>
                  <a:schemeClr val="tx2"/>
                </a:solidFill>
              </a:defRPr>
            </a:lvl3pPr>
            <a:lvl4pPr>
              <a:buClr>
                <a:schemeClr val="bg1"/>
              </a:buClr>
              <a:defRPr sz="1600">
                <a:solidFill>
                  <a:schemeClr val="tx2"/>
                </a:solidFill>
              </a:defRPr>
            </a:lvl4pPr>
            <a:lvl5pPr>
              <a:buClr>
                <a:schemeClr val="bg1"/>
              </a:buClr>
              <a:defRPr sz="1600">
                <a:solidFill>
                  <a:schemeClr val="tx2"/>
                </a:solidFill>
              </a:defRPr>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15" name="Rounded Rectangle 14"/>
          <p:cNvSpPr/>
          <p:nvPr/>
        </p:nvSpPr>
        <p:spPr>
          <a:xfrm>
            <a:off x="228600" y="228600"/>
            <a:ext cx="8695944" cy="6035040"/>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9" name="Group 8"/>
          <p:cNvGrpSpPr>
            <a:grpSpLocks noChangeAspect="1"/>
          </p:cNvGrpSpPr>
          <p:nvPr/>
        </p:nvGrpSpPr>
        <p:grpSpPr bwMode="hidden">
          <a:xfrm>
            <a:off x="211665" y="5353963"/>
            <a:ext cx="8723376" cy="1331580"/>
            <a:chOff x="-3905250" y="4294188"/>
            <a:chExt cx="13011150" cy="1892300"/>
          </a:xfrm>
        </p:grpSpPr>
        <p:sp>
          <p:nvSpPr>
            <p:cNvPr id="10"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1"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2"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14" name="Freeform 10"/>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Title 1"/>
          <p:cNvSpPr>
            <a:spLocks noGrp="1"/>
          </p:cNvSpPr>
          <p:nvPr>
            <p:ph type="title"/>
          </p:nvPr>
        </p:nvSpPr>
        <p:spPr>
          <a:xfrm>
            <a:off x="4874155" y="338667"/>
            <a:ext cx="3812645" cy="2429934"/>
          </a:xfrm>
        </p:spPr>
        <p:txBody>
          <a:bodyPr anchor="b">
            <a:normAutofit/>
          </a:bodyPr>
          <a:lstStyle>
            <a:lvl1pPr algn="l">
              <a:defRPr sz="2800" b="0">
                <a:solidFill>
                  <a:srgbClr val="FFFFFF"/>
                </a:solidFill>
              </a:defRPr>
            </a:lvl1pPr>
          </a:lstStyle>
          <a:p>
            <a:r>
              <a:rPr lang="zh-CN" altLang="en-US" smtClean="0"/>
              <a:t>单击此处编辑母版标题样式</a:t>
            </a:r>
            <a:endParaRPr lang="en-US" dirty="0"/>
          </a:p>
        </p:txBody>
      </p:sp>
      <p:sp>
        <p:nvSpPr>
          <p:cNvPr id="4" name="Text Placeholder 3"/>
          <p:cNvSpPr>
            <a:spLocks noGrp="1"/>
          </p:cNvSpPr>
          <p:nvPr>
            <p:ph type="body" sz="half" idx="2"/>
          </p:nvPr>
        </p:nvSpPr>
        <p:spPr>
          <a:xfrm>
            <a:off x="4868333" y="2785533"/>
            <a:ext cx="3818467" cy="2421467"/>
          </a:xfrm>
        </p:spPr>
        <p:txBody>
          <a:bodyPr>
            <a:normAutofit/>
          </a:bodyPr>
          <a:lstStyle>
            <a:lvl1pPr marL="0" indent="0">
              <a:buNone/>
              <a:defRPr sz="18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C0525F04-15BA-461C-824E-CE7B460BE8B4}" type="datetimeFigureOut">
              <a:rPr lang="zh-CN" altLang="en-US" smtClean="0"/>
              <a:pPr/>
              <a:t>2015-12-15</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DCC2B8D1-3CFA-4EE0-93DE-B7EF3494AD40}" type="slidenum">
              <a:rPr lang="zh-CN" altLang="en-US" smtClean="0"/>
              <a:pPr/>
              <a:t>‹#›</a:t>
            </a:fld>
            <a:endParaRPr lang="zh-CN" altLang="en-US"/>
          </a:p>
        </p:txBody>
      </p:sp>
      <p:sp>
        <p:nvSpPr>
          <p:cNvPr id="3" name="Picture Placeholder 2"/>
          <p:cNvSpPr>
            <a:spLocks noGrp="1"/>
          </p:cNvSpPr>
          <p:nvPr>
            <p:ph type="pic" idx="1"/>
          </p:nvPr>
        </p:nvSpPr>
        <p:spPr>
          <a:xfrm>
            <a:off x="838200" y="1371600"/>
            <a:ext cx="3566160" cy="2926080"/>
          </a:xfrm>
          <a:prstGeom prst="roundRect">
            <a:avLst>
              <a:gd name="adj" fmla="val 3924"/>
            </a:avLst>
          </a:prstGeom>
          <a:solidFill>
            <a:schemeClr val="accent1"/>
          </a:solidFill>
          <a:ln>
            <a:noFill/>
          </a:ln>
          <a:effectLst>
            <a:reflection blurRad="12700" stA="30000" endPos="30000" dist="5000" dir="5400000" sy="-100000" algn="bl" rotWithShape="0"/>
          </a:effectLst>
          <a:scene3d>
            <a:camera prst="perspectiveContrastingLeftFacing" fov="600000">
              <a:rot lat="240000" lon="19799999" rev="0"/>
            </a:camera>
            <a:lightRig rig="threePt" dir="t">
              <a:rot lat="0" lon="0" rev="2700000"/>
            </a:lightRig>
          </a:scene3d>
          <a:sp3d>
            <a:bevelT w="44450" h="31750"/>
          </a:sp3d>
        </p:spPr>
        <p:txBody>
          <a:bodyPr/>
          <a:lstStyle>
            <a:lvl1pPr marL="0" indent="0" algn="ctr">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4" name="Rounded Rectangle 13"/>
          <p:cNvSpPr/>
          <p:nvPr/>
        </p:nvSpPr>
        <p:spPr>
          <a:xfrm>
            <a:off x="228600" y="228600"/>
            <a:ext cx="8695944" cy="2468880"/>
          </a:xfrm>
          <a:prstGeom prst="roundRect">
            <a:avLst>
              <a:gd name="adj" fmla="val 3362"/>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8" name="Group 15"/>
          <p:cNvGrpSpPr>
            <a:grpSpLocks noChangeAspect="1"/>
          </p:cNvGrpSpPr>
          <p:nvPr/>
        </p:nvGrpSpPr>
        <p:grpSpPr bwMode="hidden">
          <a:xfrm>
            <a:off x="211665" y="1679429"/>
            <a:ext cx="8723376" cy="1329874"/>
            <a:chOff x="-3905251" y="4294188"/>
            <a:chExt cx="13027839" cy="1892300"/>
          </a:xfrm>
        </p:grpSpPr>
        <p:sp>
          <p:nvSpPr>
            <p:cNvPr id="17"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8"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9"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0"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21" name="Freeform 10"/>
            <p:cNvSpPr>
              <a:spLocks/>
            </p:cNvSpPr>
            <p:nvPr/>
          </p:nvSpPr>
          <p:spPr bwMode="hidden">
            <a:xfrm>
              <a:off x="-3905251" y="4294188"/>
              <a:ext cx="13027839"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Title Placeholder 1"/>
          <p:cNvSpPr>
            <a:spLocks noGrp="1"/>
          </p:cNvSpPr>
          <p:nvPr>
            <p:ph type="title"/>
          </p:nvPr>
        </p:nvSpPr>
        <p:spPr>
          <a:xfrm>
            <a:off x="457200" y="338328"/>
            <a:ext cx="8229600" cy="1252728"/>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4" name="Date Placeholder 3"/>
          <p:cNvSpPr>
            <a:spLocks noGrp="1"/>
          </p:cNvSpPr>
          <p:nvPr>
            <p:ph type="dt" sz="half" idx="2"/>
          </p:nvPr>
        </p:nvSpPr>
        <p:spPr>
          <a:xfrm>
            <a:off x="5163672" y="6250164"/>
            <a:ext cx="3786690" cy="365125"/>
          </a:xfrm>
          <a:prstGeom prst="rect">
            <a:avLst/>
          </a:prstGeom>
        </p:spPr>
        <p:txBody>
          <a:bodyPr vert="horz" lIns="91440" tIns="45720" rIns="91440" bIns="45720" rtlCol="0" anchor="ctr"/>
          <a:lstStyle>
            <a:lvl1pPr algn="r">
              <a:defRPr sz="1000">
                <a:solidFill>
                  <a:schemeClr val="tx2"/>
                </a:solidFill>
              </a:defRPr>
            </a:lvl1pPr>
          </a:lstStyle>
          <a:p>
            <a:fld id="{C0525F04-15BA-461C-824E-CE7B460BE8B4}" type="datetimeFigureOut">
              <a:rPr lang="zh-CN" altLang="en-US" smtClean="0"/>
              <a:pPr/>
              <a:t>2015-12-15</a:t>
            </a:fld>
            <a:endParaRPr lang="zh-CN" altLang="en-US"/>
          </a:p>
        </p:txBody>
      </p:sp>
      <p:sp>
        <p:nvSpPr>
          <p:cNvPr id="5" name="Footer Placeholder 4"/>
          <p:cNvSpPr>
            <a:spLocks noGrp="1"/>
          </p:cNvSpPr>
          <p:nvPr>
            <p:ph type="ftr" sz="quarter" idx="3"/>
          </p:nvPr>
        </p:nvSpPr>
        <p:spPr>
          <a:xfrm>
            <a:off x="193638" y="6250164"/>
            <a:ext cx="3786691" cy="365125"/>
          </a:xfrm>
          <a:prstGeom prst="rect">
            <a:avLst/>
          </a:prstGeom>
        </p:spPr>
        <p:txBody>
          <a:bodyPr vert="horz" lIns="91440" tIns="45720" rIns="91440" bIns="45720" rtlCol="0" anchor="ctr"/>
          <a:lstStyle>
            <a:lvl1pPr algn="l">
              <a:defRPr sz="1000">
                <a:solidFill>
                  <a:schemeClr val="tx2"/>
                </a:solidFill>
              </a:defRPr>
            </a:lvl1pPr>
          </a:lstStyle>
          <a:p>
            <a:endParaRPr lang="zh-CN" altLang="en-US"/>
          </a:p>
        </p:txBody>
      </p:sp>
      <p:sp>
        <p:nvSpPr>
          <p:cNvPr id="6" name="Slide Number Placeholder 5"/>
          <p:cNvSpPr>
            <a:spLocks noGrp="1"/>
          </p:cNvSpPr>
          <p:nvPr>
            <p:ph type="sldNum" sz="quarter" idx="4"/>
          </p:nvPr>
        </p:nvSpPr>
        <p:spPr>
          <a:xfrm>
            <a:off x="3991088" y="6250163"/>
            <a:ext cx="1161826" cy="365125"/>
          </a:xfrm>
          <a:prstGeom prst="rect">
            <a:avLst/>
          </a:prstGeom>
        </p:spPr>
        <p:txBody>
          <a:bodyPr vert="horz" lIns="91440" tIns="45720" rIns="91440" bIns="45720" rtlCol="0" anchor="ctr"/>
          <a:lstStyle>
            <a:lvl1pPr algn="ctr">
              <a:defRPr sz="1000">
                <a:solidFill>
                  <a:schemeClr val="tx2"/>
                </a:solidFill>
              </a:defRPr>
            </a:lvl1pPr>
          </a:lstStyle>
          <a:p>
            <a:fld id="{DCC2B8D1-3CFA-4EE0-93DE-B7EF3494AD40}" type="slidenum">
              <a:rPr lang="zh-CN" altLang="en-US" smtClean="0"/>
              <a:pPr/>
              <a:t>‹#›</a:t>
            </a:fld>
            <a:endParaRPr lang="zh-CN" altLang="en-US"/>
          </a:p>
        </p:txBody>
      </p:sp>
      <p:sp>
        <p:nvSpPr>
          <p:cNvPr id="3" name="Text Placeholder 2"/>
          <p:cNvSpPr>
            <a:spLocks noGrp="1"/>
          </p:cNvSpPr>
          <p:nvPr>
            <p:ph type="body" idx="1"/>
          </p:nvPr>
        </p:nvSpPr>
        <p:spPr>
          <a:xfrm>
            <a:off x="872067" y="2675467"/>
            <a:ext cx="7408333" cy="3450696"/>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Tree>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xStyles>
    <p:title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74320" indent="-274320" algn="l" defTabSz="914400" rtl="0" eaLnBrk="1" latinLnBrk="0" hangingPunct="1">
        <a:spcBef>
          <a:spcPct val="20000"/>
        </a:spcBef>
        <a:buClr>
          <a:schemeClr val="accent1"/>
        </a:buClr>
        <a:buSzPct val="100000"/>
        <a:buFont typeface="Symbol" pitchFamily="18" charset="2"/>
        <a:buChar char=""/>
        <a:defRPr sz="2400" kern="1200">
          <a:solidFill>
            <a:schemeClr val="tx2"/>
          </a:solidFill>
          <a:latin typeface="+mn-lt"/>
          <a:ea typeface="+mn-ea"/>
          <a:cs typeface="+mn-cs"/>
        </a:defRPr>
      </a:lvl1pPr>
      <a:lvl2pPr marL="576263" indent="-274320" algn="l" defTabSz="914400" rtl="0" eaLnBrk="1" latinLnBrk="0" hangingPunct="1">
        <a:spcBef>
          <a:spcPct val="20000"/>
        </a:spcBef>
        <a:buClr>
          <a:schemeClr val="accent1"/>
        </a:buClr>
        <a:buSzPct val="100000"/>
        <a:buFont typeface="Symbol" pitchFamily="18" charset="2"/>
        <a:buChar char=""/>
        <a:defRPr sz="2200" kern="1200">
          <a:solidFill>
            <a:schemeClr val="tx2"/>
          </a:solidFill>
          <a:latin typeface="+mn-lt"/>
          <a:ea typeface="+mn-ea"/>
          <a:cs typeface="+mn-cs"/>
        </a:defRPr>
      </a:lvl2pPr>
      <a:lvl3pPr marL="855663" indent="-228600" algn="l" defTabSz="914400" rtl="0" eaLnBrk="1" latinLnBrk="0" hangingPunct="1">
        <a:spcBef>
          <a:spcPct val="20000"/>
        </a:spcBef>
        <a:buClr>
          <a:schemeClr val="accent1"/>
        </a:buClr>
        <a:buSzPct val="100000"/>
        <a:buFont typeface="Symbol"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2.xml"/><Relationship Id="rId1" Type="http://schemas.openxmlformats.org/officeDocument/2006/relationships/vmlDrawing" Target="../drawings/vmlDrawing2.vml"/><Relationship Id="rId4" Type="http://schemas.openxmlformats.org/officeDocument/2006/relationships/image" Target="../media/image3.emf"/></Relationships>
</file>

<file path=ppt/slides/_rels/slide11.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Layout" Target="../slideLayouts/slideLayout2.xml"/><Relationship Id="rId1" Type="http://schemas.openxmlformats.org/officeDocument/2006/relationships/vmlDrawing" Target="../drawings/vmlDrawing3.vml"/><Relationship Id="rId4" Type="http://schemas.openxmlformats.org/officeDocument/2006/relationships/image" Target="../media/image4.emf"/></Relationships>
</file>

<file path=ppt/slides/_rels/slide12.xml.rels><?xml version="1.0" encoding="UTF-8" standalone="yes"?>
<Relationships xmlns="http://schemas.openxmlformats.org/package/2006/relationships"><Relationship Id="rId3" Type="http://schemas.openxmlformats.org/officeDocument/2006/relationships/oleObject" Target="../embeddings/oleObject4.bin"/><Relationship Id="rId2" Type="http://schemas.openxmlformats.org/officeDocument/2006/relationships/slideLayout" Target="../slideLayouts/slideLayout2.xml"/><Relationship Id="rId1" Type="http://schemas.openxmlformats.org/officeDocument/2006/relationships/vmlDrawing" Target="../drawings/vmlDrawing4.vml"/><Relationship Id="rId4" Type="http://schemas.openxmlformats.org/officeDocument/2006/relationships/image" Target="../media/image5.emf"/></Relationships>
</file>

<file path=ppt/slides/_rels/slide13.xml.rels><?xml version="1.0" encoding="UTF-8" standalone="yes"?>
<Relationships xmlns="http://schemas.openxmlformats.org/package/2006/relationships"><Relationship Id="rId3" Type="http://schemas.openxmlformats.org/officeDocument/2006/relationships/oleObject" Target="../embeddings/oleObject5.bin"/><Relationship Id="rId2" Type="http://schemas.openxmlformats.org/officeDocument/2006/relationships/slideLayout" Target="../slideLayouts/slideLayout2.xml"/><Relationship Id="rId1" Type="http://schemas.openxmlformats.org/officeDocument/2006/relationships/vmlDrawing" Target="../drawings/vmlDrawing5.vml"/><Relationship Id="rId4" Type="http://schemas.openxmlformats.org/officeDocument/2006/relationships/image" Target="../media/image6.emf"/></Relationships>
</file>

<file path=ppt/slides/_rels/slide14.xml.rels><?xml version="1.0" encoding="UTF-8" standalone="yes"?>
<Relationships xmlns="http://schemas.openxmlformats.org/package/2006/relationships"><Relationship Id="rId3" Type="http://schemas.openxmlformats.org/officeDocument/2006/relationships/oleObject" Target="../embeddings/oleObject6.bin"/><Relationship Id="rId2" Type="http://schemas.openxmlformats.org/officeDocument/2006/relationships/slideLayout" Target="../slideLayouts/slideLayout2.xml"/><Relationship Id="rId1" Type="http://schemas.openxmlformats.org/officeDocument/2006/relationships/vmlDrawing" Target="../drawings/vmlDrawing6.vml"/><Relationship Id="rId4" Type="http://schemas.openxmlformats.org/officeDocument/2006/relationships/image" Target="../media/image7.emf"/></Relationships>
</file>

<file path=ppt/slides/_rels/slide15.xml.rels><?xml version="1.0" encoding="UTF-8" standalone="yes"?>
<Relationships xmlns="http://schemas.openxmlformats.org/package/2006/relationships"><Relationship Id="rId3" Type="http://schemas.openxmlformats.org/officeDocument/2006/relationships/oleObject" Target="../embeddings/oleObject7.bin"/><Relationship Id="rId2" Type="http://schemas.openxmlformats.org/officeDocument/2006/relationships/slideLayout" Target="../slideLayouts/slideLayout2.xml"/><Relationship Id="rId1" Type="http://schemas.openxmlformats.org/officeDocument/2006/relationships/vmlDrawing" Target="../drawings/vmlDrawing7.vml"/><Relationship Id="rId4" Type="http://schemas.openxmlformats.org/officeDocument/2006/relationships/image" Target="../media/image8.emf"/></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oleObject" Target="../embeddings/oleObject8.bin"/><Relationship Id="rId2" Type="http://schemas.openxmlformats.org/officeDocument/2006/relationships/slideLayout" Target="../slideLayouts/slideLayout7.xml"/><Relationship Id="rId1" Type="http://schemas.openxmlformats.org/officeDocument/2006/relationships/vmlDrawing" Target="../drawings/vmlDrawing8.vml"/><Relationship Id="rId4" Type="http://schemas.openxmlformats.org/officeDocument/2006/relationships/image" Target="../media/image9.emf"/></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 Id="rId4" Type="http://schemas.openxmlformats.org/officeDocument/2006/relationships/image" Target="../media/image2.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600200"/>
            <a:ext cx="7772400" cy="1036712"/>
          </a:xfrm>
        </p:spPr>
        <p:txBody>
          <a:bodyPr>
            <a:normAutofit/>
          </a:bodyPr>
          <a:lstStyle/>
          <a:p>
            <a:r>
              <a:rPr lang="en-US" altLang="zh-CN" sz="3600" dirty="0" smtClean="0">
                <a:latin typeface="Arial" pitchFamily="34" charset="0"/>
                <a:ea typeface="黑体" pitchFamily="2" charset="-122"/>
                <a:cs typeface="Arial" pitchFamily="34" charset="0"/>
              </a:rPr>
              <a:t>SQL Server 2008</a:t>
            </a:r>
            <a:r>
              <a:rPr lang="zh-CN" altLang="en-US" sz="3600" dirty="0" smtClean="0">
                <a:latin typeface="Arial" pitchFamily="34" charset="0"/>
                <a:ea typeface="黑体" pitchFamily="2" charset="-122"/>
                <a:cs typeface="Arial" pitchFamily="34" charset="0"/>
              </a:rPr>
              <a:t>数据库</a:t>
            </a:r>
            <a:r>
              <a:rPr lang="zh-CN" altLang="en-US" sz="3600" dirty="0">
                <a:latin typeface="Arial" pitchFamily="34" charset="0"/>
                <a:ea typeface="黑体" pitchFamily="2" charset="-122"/>
                <a:cs typeface="Arial" pitchFamily="34" charset="0"/>
              </a:rPr>
              <a:t>基础</a:t>
            </a:r>
            <a:endParaRPr lang="zh-CN" altLang="en-US" sz="3600" dirty="0">
              <a:latin typeface="Arial" pitchFamily="34" charset="0"/>
              <a:ea typeface="黑体" pitchFamily="2" charset="-122"/>
              <a:cs typeface="Arial" pitchFamily="34" charset="0"/>
            </a:endParaRPr>
          </a:p>
        </p:txBody>
      </p:sp>
      <p:sp>
        <p:nvSpPr>
          <p:cNvPr id="3" name="副标题 2"/>
          <p:cNvSpPr>
            <a:spLocks noGrp="1"/>
          </p:cNvSpPr>
          <p:nvPr>
            <p:ph type="subTitle" idx="1"/>
          </p:nvPr>
        </p:nvSpPr>
        <p:spPr>
          <a:xfrm>
            <a:off x="1403648" y="3140968"/>
            <a:ext cx="6400800" cy="521071"/>
          </a:xfrm>
        </p:spPr>
        <p:txBody>
          <a:bodyPr/>
          <a:lstStyle/>
          <a:p>
            <a:r>
              <a:rPr lang="zh-CN" altLang="en-US" dirty="0" smtClean="0"/>
              <a:t>芮素娟</a:t>
            </a:r>
            <a:endParaRPr lang="zh-CN" altLang="en-US" dirty="0"/>
          </a:p>
        </p:txBody>
      </p:sp>
      <p:sp>
        <p:nvSpPr>
          <p:cNvPr id="4" name="副标题 2"/>
          <p:cNvSpPr txBox="1">
            <a:spLocks/>
          </p:cNvSpPr>
          <p:nvPr/>
        </p:nvSpPr>
        <p:spPr>
          <a:xfrm>
            <a:off x="1619672" y="4797152"/>
            <a:ext cx="6400800" cy="521071"/>
          </a:xfrm>
          <a:prstGeom prst="rect">
            <a:avLst/>
          </a:prstGeom>
        </p:spPr>
        <p:txBody>
          <a:bodyPr vert="horz" lIns="91440" tIns="45720" rIns="91440" bIns="45720" rtlCol="0">
            <a:normAutofit/>
          </a:bodyPr>
          <a:lstStyle>
            <a:lvl1pPr marL="0" indent="0" algn="ctr" defTabSz="914400" rtl="0" eaLnBrk="1" latinLnBrk="0" hangingPunct="1">
              <a:spcBef>
                <a:spcPct val="20000"/>
              </a:spcBef>
              <a:buClr>
                <a:schemeClr val="accent1"/>
              </a:buClr>
              <a:buSzPct val="100000"/>
              <a:buFont typeface="Symbol" pitchFamily="18" charset="2"/>
              <a:buNone/>
              <a:defRPr sz="2000" kern="1200">
                <a:solidFill>
                  <a:srgbClr val="FFFFFF"/>
                </a:solidFill>
                <a:latin typeface="+mn-lt"/>
                <a:ea typeface="+mn-ea"/>
                <a:cs typeface="+mn-cs"/>
              </a:defRPr>
            </a:lvl1pPr>
            <a:lvl2pPr marL="457200" indent="0" algn="ctr" defTabSz="914400" rtl="0" eaLnBrk="1" latinLnBrk="0" hangingPunct="1">
              <a:spcBef>
                <a:spcPct val="20000"/>
              </a:spcBef>
              <a:buClr>
                <a:schemeClr val="accent1"/>
              </a:buClr>
              <a:buSzPct val="100000"/>
              <a:buFont typeface="Symbol" pitchFamily="18" charset="2"/>
              <a:buNone/>
              <a:defRPr sz="2200" kern="1200">
                <a:solidFill>
                  <a:schemeClr val="tx1">
                    <a:tint val="75000"/>
                  </a:schemeClr>
                </a:solidFill>
                <a:latin typeface="+mn-lt"/>
                <a:ea typeface="+mn-ea"/>
                <a:cs typeface="+mn-cs"/>
              </a:defRPr>
            </a:lvl2pPr>
            <a:lvl3pPr marL="914400" indent="0" algn="ctr" defTabSz="914400" rtl="0" eaLnBrk="1" latinLnBrk="0" hangingPunct="1">
              <a:spcBef>
                <a:spcPct val="20000"/>
              </a:spcBef>
              <a:buClr>
                <a:schemeClr val="accent1"/>
              </a:buClr>
              <a:buSzPct val="100000"/>
              <a:buFont typeface="Symbol" pitchFamily="18" charset="2"/>
              <a:buNone/>
              <a:defRPr sz="2000" kern="1200">
                <a:solidFill>
                  <a:schemeClr val="tx1">
                    <a:tint val="75000"/>
                  </a:schemeClr>
                </a:solidFill>
                <a:latin typeface="+mn-lt"/>
                <a:ea typeface="+mn-ea"/>
                <a:cs typeface="+mn-cs"/>
              </a:defRPr>
            </a:lvl3pPr>
            <a:lvl4pPr marL="1371600" indent="0" algn="ctr" defTabSz="914400" rtl="0" eaLnBrk="1" latinLnBrk="0" hangingPunct="1">
              <a:spcBef>
                <a:spcPct val="20000"/>
              </a:spcBef>
              <a:buClr>
                <a:schemeClr val="accent1"/>
              </a:buClr>
              <a:buSzPct val="100000"/>
              <a:buFont typeface="Symbol" pitchFamily="18" charset="2"/>
              <a:buNone/>
              <a:defRPr sz="1800" kern="1200">
                <a:solidFill>
                  <a:schemeClr val="tx1">
                    <a:tint val="75000"/>
                  </a:schemeClr>
                </a:solidFill>
                <a:latin typeface="+mn-lt"/>
                <a:ea typeface="+mn-ea"/>
                <a:cs typeface="+mn-cs"/>
              </a:defRPr>
            </a:lvl4pPr>
            <a:lvl5pPr marL="1828800" indent="0" algn="ctr" defTabSz="914400" rtl="0" eaLnBrk="1" latinLnBrk="0" hangingPunct="1">
              <a:spcBef>
                <a:spcPct val="20000"/>
              </a:spcBef>
              <a:buClr>
                <a:schemeClr val="accent1"/>
              </a:buClr>
              <a:buSzPct val="100000"/>
              <a:buFont typeface="Symbol" pitchFamily="18" charset="2"/>
              <a:buNone/>
              <a:defRPr sz="1600" kern="1200">
                <a:solidFill>
                  <a:schemeClr val="tx1">
                    <a:tint val="75000"/>
                  </a:schemeClr>
                </a:solidFill>
                <a:latin typeface="+mn-lt"/>
                <a:ea typeface="+mn-ea"/>
                <a:cs typeface="+mn-cs"/>
              </a:defRPr>
            </a:lvl5pPr>
            <a:lvl6pPr marL="2286000" indent="0" algn="ctr" defTabSz="914400" rtl="0" eaLnBrk="1" latinLnBrk="0" hangingPunct="1">
              <a:spcBef>
                <a:spcPts val="384"/>
              </a:spcBef>
              <a:buClr>
                <a:schemeClr val="accent1"/>
              </a:buClr>
              <a:buFont typeface="Symbol" pitchFamily="18" charset="2"/>
              <a:buNone/>
              <a:defRPr sz="1400" kern="1200">
                <a:solidFill>
                  <a:schemeClr val="tx1">
                    <a:tint val="75000"/>
                  </a:schemeClr>
                </a:solidFill>
                <a:latin typeface="+mn-lt"/>
                <a:ea typeface="+mn-ea"/>
                <a:cs typeface="+mn-cs"/>
              </a:defRPr>
            </a:lvl6pPr>
            <a:lvl7pPr marL="2743200" indent="0" algn="ctr" defTabSz="914400" rtl="0" eaLnBrk="1" latinLnBrk="0" hangingPunct="1">
              <a:spcBef>
                <a:spcPts val="384"/>
              </a:spcBef>
              <a:buClr>
                <a:schemeClr val="accent1"/>
              </a:buClr>
              <a:buFont typeface="Symbol" pitchFamily="18" charset="2"/>
              <a:buNone/>
              <a:defRPr sz="1400" kern="1200">
                <a:solidFill>
                  <a:schemeClr val="tx1">
                    <a:tint val="75000"/>
                  </a:schemeClr>
                </a:solidFill>
                <a:latin typeface="+mn-lt"/>
                <a:ea typeface="+mn-ea"/>
                <a:cs typeface="+mn-cs"/>
              </a:defRPr>
            </a:lvl7pPr>
            <a:lvl8pPr marL="3200400" indent="0" algn="ctr" defTabSz="914400" rtl="0" eaLnBrk="1" latinLnBrk="0" hangingPunct="1">
              <a:spcBef>
                <a:spcPts val="384"/>
              </a:spcBef>
              <a:buClr>
                <a:schemeClr val="accent1"/>
              </a:buClr>
              <a:buFont typeface="Symbol" pitchFamily="18" charset="2"/>
              <a:buNone/>
              <a:defRPr sz="1400" kern="1200">
                <a:solidFill>
                  <a:schemeClr val="tx1">
                    <a:tint val="75000"/>
                  </a:schemeClr>
                </a:solidFill>
                <a:latin typeface="+mn-lt"/>
                <a:ea typeface="+mn-ea"/>
                <a:cs typeface="+mn-cs"/>
              </a:defRPr>
            </a:lvl8pPr>
            <a:lvl9pPr marL="3657600" indent="0" algn="ctr" defTabSz="914400" rtl="0" eaLnBrk="1" latinLnBrk="0" hangingPunct="1">
              <a:spcBef>
                <a:spcPts val="384"/>
              </a:spcBef>
              <a:buClr>
                <a:schemeClr val="accent1"/>
              </a:buClr>
              <a:buFont typeface="Symbol" pitchFamily="18" charset="2"/>
              <a:buNone/>
              <a:defRPr sz="1400" kern="1200">
                <a:solidFill>
                  <a:schemeClr val="tx1">
                    <a:tint val="75000"/>
                  </a:schemeClr>
                </a:solidFill>
                <a:latin typeface="+mn-lt"/>
                <a:ea typeface="+mn-ea"/>
                <a:cs typeface="+mn-cs"/>
              </a:defRPr>
            </a:lvl9pPr>
          </a:lstStyle>
          <a:p>
            <a:r>
              <a:rPr lang="zh-CN" altLang="en-US" dirty="0" smtClean="0"/>
              <a:t>中国水利水电出版社</a:t>
            </a:r>
            <a:endParaRPr lang="zh-CN" altLang="en-US"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872067" y="2675467"/>
            <a:ext cx="7408333" cy="1041565"/>
          </a:xfrm>
        </p:spPr>
        <p:txBody>
          <a:bodyPr/>
          <a:lstStyle/>
          <a:p>
            <a:r>
              <a:rPr lang="zh-CN" altLang="zh-CN" dirty="0"/>
              <a:t>（</a:t>
            </a:r>
            <a:r>
              <a:rPr lang="en-US" altLang="zh-CN" dirty="0"/>
              <a:t>2</a:t>
            </a:r>
            <a:r>
              <a:rPr lang="zh-CN" altLang="zh-CN" dirty="0"/>
              <a:t>）班级实体的属性有班级代码、班级名称、所属专业、所属年级、班主任</a:t>
            </a:r>
            <a:r>
              <a:rPr lang="zh-CN" altLang="zh-CN" dirty="0" smtClean="0"/>
              <a:t>等。</a:t>
            </a:r>
            <a:endParaRPr lang="zh-CN" altLang="zh-CN" dirty="0"/>
          </a:p>
          <a:p>
            <a:endParaRPr lang="zh-CN" altLang="en-US" dirty="0"/>
          </a:p>
        </p:txBody>
      </p:sp>
      <p:sp>
        <p:nvSpPr>
          <p:cNvPr id="3" name="标题 2"/>
          <p:cNvSpPr>
            <a:spLocks noGrp="1"/>
          </p:cNvSpPr>
          <p:nvPr>
            <p:ph type="title"/>
          </p:nvPr>
        </p:nvSpPr>
        <p:spPr/>
        <p:txBody>
          <a:bodyPr/>
          <a:lstStyle/>
          <a:p>
            <a:r>
              <a:rPr lang="zh-CN" altLang="zh-CN" dirty="0"/>
              <a:t>识别实体的属性</a:t>
            </a:r>
            <a:endParaRPr lang="zh-CN" altLang="en-US" dirty="0"/>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zh-CN" altLang="en-US"/>
          </a:p>
        </p:txBody>
      </p:sp>
      <p:graphicFrame>
        <p:nvGraphicFramePr>
          <p:cNvPr id="5" name="对象 4"/>
          <p:cNvGraphicFramePr>
            <a:graphicFrameLocks noChangeAspect="1"/>
          </p:cNvGraphicFramePr>
          <p:nvPr>
            <p:extLst>
              <p:ext uri="{D42A27DB-BD31-4B8C-83A1-F6EECF244321}">
                <p14:modId xmlns:p14="http://schemas.microsoft.com/office/powerpoint/2010/main" val="3177789489"/>
              </p:ext>
            </p:extLst>
          </p:nvPr>
        </p:nvGraphicFramePr>
        <p:xfrm>
          <a:off x="2699792" y="3717032"/>
          <a:ext cx="2609850" cy="1457325"/>
        </p:xfrm>
        <a:graphic>
          <a:graphicData uri="http://schemas.openxmlformats.org/presentationml/2006/ole">
            <mc:AlternateContent xmlns:mc="http://schemas.openxmlformats.org/markup-compatibility/2006">
              <mc:Choice xmlns:v="urn:schemas-microsoft-com:vml" Requires="v">
                <p:oleObj spid="_x0000_s2058" name="Visio" r:id="rId3" imgW="2605735" imgH="1456639" progId="Visio.Drawing.11">
                  <p:embed/>
                </p:oleObj>
              </mc:Choice>
              <mc:Fallback>
                <p:oleObj name="Visio" r:id="rId3" imgW="2605735" imgH="1456639" progId="Visio.Drawing.11">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699792" y="3717032"/>
                        <a:ext cx="2609850" cy="14573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328053387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755576" y="2276872"/>
            <a:ext cx="7408333" cy="609517"/>
          </a:xfrm>
        </p:spPr>
        <p:txBody>
          <a:bodyPr/>
          <a:lstStyle/>
          <a:p>
            <a:r>
              <a:rPr lang="zh-CN" altLang="zh-CN" dirty="0"/>
              <a:t>学生实体的属性有学号、性名、性别、出生年月等</a:t>
            </a:r>
            <a:endParaRPr lang="zh-CN" altLang="en-US" dirty="0"/>
          </a:p>
        </p:txBody>
      </p:sp>
      <p:sp>
        <p:nvSpPr>
          <p:cNvPr id="3" name="标题 2"/>
          <p:cNvSpPr>
            <a:spLocks noGrp="1"/>
          </p:cNvSpPr>
          <p:nvPr>
            <p:ph type="title"/>
          </p:nvPr>
        </p:nvSpPr>
        <p:spPr/>
        <p:txBody>
          <a:bodyPr/>
          <a:lstStyle/>
          <a:p>
            <a:r>
              <a:rPr lang="zh-CN" altLang="zh-CN" dirty="0"/>
              <a:t>识别实体的属性</a:t>
            </a:r>
            <a:endParaRPr lang="zh-CN" altLang="en-US" dirty="0"/>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5" name="对象 4"/>
          <p:cNvGraphicFramePr>
            <a:graphicFrameLocks noChangeAspect="1"/>
          </p:cNvGraphicFramePr>
          <p:nvPr>
            <p:extLst>
              <p:ext uri="{D42A27DB-BD31-4B8C-83A1-F6EECF244321}">
                <p14:modId xmlns:p14="http://schemas.microsoft.com/office/powerpoint/2010/main" val="1238985785"/>
              </p:ext>
            </p:extLst>
          </p:nvPr>
        </p:nvGraphicFramePr>
        <p:xfrm>
          <a:off x="2627784" y="3068960"/>
          <a:ext cx="2914650" cy="3476625"/>
        </p:xfrm>
        <a:graphic>
          <a:graphicData uri="http://schemas.openxmlformats.org/presentationml/2006/ole">
            <mc:AlternateContent xmlns:mc="http://schemas.openxmlformats.org/markup-compatibility/2006">
              <mc:Choice xmlns:v="urn:schemas-microsoft-com:vml" Requires="v">
                <p:oleObj spid="_x0000_s3082" name="Visio" r:id="rId3" imgW="2914802" imgH="3472586" progId="Visio.Drawing.11">
                  <p:embed/>
                </p:oleObj>
              </mc:Choice>
              <mc:Fallback>
                <p:oleObj name="Visio" r:id="rId3" imgW="2914802" imgH="3472586" progId="Visio.Drawing.11">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627784" y="3068960"/>
                        <a:ext cx="2914650" cy="34766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211509627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872067" y="2675467"/>
            <a:ext cx="7408333" cy="825541"/>
          </a:xfrm>
        </p:spPr>
        <p:txBody>
          <a:bodyPr/>
          <a:lstStyle/>
          <a:p>
            <a:r>
              <a:rPr lang="zh-CN" altLang="zh-CN" dirty="0"/>
              <a:t>辅导员评语实体的属性有评价代码、学号、学期代码、评价寄语等</a:t>
            </a:r>
            <a:endParaRPr lang="zh-CN" altLang="en-US" dirty="0"/>
          </a:p>
        </p:txBody>
      </p:sp>
      <p:sp>
        <p:nvSpPr>
          <p:cNvPr id="3" name="标题 2"/>
          <p:cNvSpPr>
            <a:spLocks noGrp="1"/>
          </p:cNvSpPr>
          <p:nvPr>
            <p:ph type="title"/>
          </p:nvPr>
        </p:nvSpPr>
        <p:spPr/>
        <p:txBody>
          <a:bodyPr/>
          <a:lstStyle/>
          <a:p>
            <a:r>
              <a:rPr lang="zh-CN" altLang="zh-CN" dirty="0"/>
              <a:t>识别实体的属性</a:t>
            </a:r>
            <a:endParaRPr lang="zh-CN" altLang="en-US" dirty="0"/>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5" name="对象 4"/>
          <p:cNvGraphicFramePr>
            <a:graphicFrameLocks noChangeAspect="1"/>
          </p:cNvGraphicFramePr>
          <p:nvPr>
            <p:extLst>
              <p:ext uri="{D42A27DB-BD31-4B8C-83A1-F6EECF244321}">
                <p14:modId xmlns:p14="http://schemas.microsoft.com/office/powerpoint/2010/main" val="3948859052"/>
              </p:ext>
            </p:extLst>
          </p:nvPr>
        </p:nvGraphicFramePr>
        <p:xfrm>
          <a:off x="2555776" y="3789040"/>
          <a:ext cx="2600325" cy="1457325"/>
        </p:xfrm>
        <a:graphic>
          <a:graphicData uri="http://schemas.openxmlformats.org/presentationml/2006/ole">
            <mc:AlternateContent xmlns:mc="http://schemas.openxmlformats.org/markup-compatibility/2006">
              <mc:Choice xmlns:v="urn:schemas-microsoft-com:vml" Requires="v">
                <p:oleObj spid="_x0000_s4106" name="Visio" r:id="rId3" imgW="2602687" imgH="1456639" progId="Visio.Drawing.11">
                  <p:embed/>
                </p:oleObj>
              </mc:Choice>
              <mc:Fallback>
                <p:oleObj name="Visio" r:id="rId3" imgW="2602687" imgH="1456639" progId="Visio.Drawing.11">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55776" y="3789040"/>
                        <a:ext cx="2600325" cy="14573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211509627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872067" y="2675467"/>
            <a:ext cx="7408333" cy="1041565"/>
          </a:xfrm>
        </p:spPr>
        <p:txBody>
          <a:bodyPr/>
          <a:lstStyle/>
          <a:p>
            <a:r>
              <a:rPr lang="zh-CN" altLang="zh-CN" dirty="0"/>
              <a:t>课程实体的属性有课程编号、课程名称、课程性质、学分、课程分类</a:t>
            </a:r>
            <a:endParaRPr lang="zh-CN" altLang="en-US" dirty="0"/>
          </a:p>
        </p:txBody>
      </p:sp>
      <p:sp>
        <p:nvSpPr>
          <p:cNvPr id="3" name="标题 2"/>
          <p:cNvSpPr>
            <a:spLocks noGrp="1"/>
          </p:cNvSpPr>
          <p:nvPr>
            <p:ph type="title"/>
          </p:nvPr>
        </p:nvSpPr>
        <p:spPr/>
        <p:txBody>
          <a:bodyPr/>
          <a:lstStyle/>
          <a:p>
            <a:r>
              <a:rPr lang="zh-CN" altLang="zh-CN" dirty="0"/>
              <a:t>识别实体的属性</a:t>
            </a:r>
            <a:endParaRPr lang="zh-CN" altLang="en-US" dirty="0"/>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zh-CN" altLang="en-US"/>
          </a:p>
        </p:txBody>
      </p:sp>
      <p:graphicFrame>
        <p:nvGraphicFramePr>
          <p:cNvPr id="5" name="对象 4"/>
          <p:cNvGraphicFramePr>
            <a:graphicFrameLocks noChangeAspect="1"/>
          </p:cNvGraphicFramePr>
          <p:nvPr>
            <p:extLst>
              <p:ext uri="{D42A27DB-BD31-4B8C-83A1-F6EECF244321}">
                <p14:modId xmlns:p14="http://schemas.microsoft.com/office/powerpoint/2010/main" val="3506450671"/>
              </p:ext>
            </p:extLst>
          </p:nvPr>
        </p:nvGraphicFramePr>
        <p:xfrm>
          <a:off x="2771800" y="3645024"/>
          <a:ext cx="2609850" cy="1457325"/>
        </p:xfrm>
        <a:graphic>
          <a:graphicData uri="http://schemas.openxmlformats.org/presentationml/2006/ole">
            <mc:AlternateContent xmlns:mc="http://schemas.openxmlformats.org/markup-compatibility/2006">
              <mc:Choice xmlns:v="urn:schemas-microsoft-com:vml" Requires="v">
                <p:oleObj spid="_x0000_s5130" name="Visio" r:id="rId3" imgW="2605735" imgH="1456639" progId="Visio.Drawing.11">
                  <p:embed/>
                </p:oleObj>
              </mc:Choice>
              <mc:Fallback>
                <p:oleObj name="Visio" r:id="rId3" imgW="2605735" imgH="1456639" progId="Visio.Drawing.11">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771800" y="3645024"/>
                        <a:ext cx="2609850" cy="14573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211509627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872067" y="2675467"/>
            <a:ext cx="7408333" cy="897549"/>
          </a:xfrm>
        </p:spPr>
        <p:txBody>
          <a:bodyPr/>
          <a:lstStyle/>
          <a:p>
            <a:r>
              <a:rPr lang="zh-CN" altLang="zh-CN" dirty="0"/>
              <a:t>教师实体的属性有教师编号、教师姓名、性别、职称、专业、学历</a:t>
            </a:r>
            <a:endParaRPr lang="zh-CN" altLang="en-US" dirty="0"/>
          </a:p>
        </p:txBody>
      </p:sp>
      <p:sp>
        <p:nvSpPr>
          <p:cNvPr id="3" name="标题 2"/>
          <p:cNvSpPr>
            <a:spLocks noGrp="1"/>
          </p:cNvSpPr>
          <p:nvPr>
            <p:ph type="title"/>
          </p:nvPr>
        </p:nvSpPr>
        <p:spPr/>
        <p:txBody>
          <a:bodyPr/>
          <a:lstStyle/>
          <a:p>
            <a:r>
              <a:rPr lang="zh-CN" altLang="zh-CN" dirty="0"/>
              <a:t>识别实体的属性</a:t>
            </a:r>
            <a:endParaRPr lang="zh-CN" altLang="en-US" dirty="0"/>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5" name="对象 4"/>
          <p:cNvGraphicFramePr>
            <a:graphicFrameLocks noChangeAspect="1"/>
          </p:cNvGraphicFramePr>
          <p:nvPr>
            <p:extLst>
              <p:ext uri="{D42A27DB-BD31-4B8C-83A1-F6EECF244321}">
                <p14:modId xmlns:p14="http://schemas.microsoft.com/office/powerpoint/2010/main" val="803196996"/>
              </p:ext>
            </p:extLst>
          </p:nvPr>
        </p:nvGraphicFramePr>
        <p:xfrm>
          <a:off x="2915816" y="3645024"/>
          <a:ext cx="2609850" cy="1457325"/>
        </p:xfrm>
        <a:graphic>
          <a:graphicData uri="http://schemas.openxmlformats.org/presentationml/2006/ole">
            <mc:AlternateContent xmlns:mc="http://schemas.openxmlformats.org/markup-compatibility/2006">
              <mc:Choice xmlns:v="urn:schemas-microsoft-com:vml" Requires="v">
                <p:oleObj spid="_x0000_s6154" name="Visio" r:id="rId3" imgW="2605735" imgH="1456639" progId="Visio.Drawing.11">
                  <p:embed/>
                </p:oleObj>
              </mc:Choice>
              <mc:Fallback>
                <p:oleObj name="Visio" r:id="rId3" imgW="2605735" imgH="1456639" progId="Visio.Drawing.11">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915816" y="3645024"/>
                        <a:ext cx="2609850" cy="14573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211509627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872067" y="2675467"/>
            <a:ext cx="7408333" cy="969557"/>
          </a:xfrm>
        </p:spPr>
        <p:txBody>
          <a:bodyPr/>
          <a:lstStyle/>
          <a:p>
            <a:r>
              <a:rPr lang="zh-CN" altLang="zh-CN" dirty="0"/>
              <a:t>系部实体的属性有系部代码、系部名称、办公电话、系主任等</a:t>
            </a:r>
            <a:endParaRPr lang="zh-CN" altLang="en-US" dirty="0"/>
          </a:p>
        </p:txBody>
      </p:sp>
      <p:sp>
        <p:nvSpPr>
          <p:cNvPr id="3" name="标题 2"/>
          <p:cNvSpPr>
            <a:spLocks noGrp="1"/>
          </p:cNvSpPr>
          <p:nvPr>
            <p:ph type="title"/>
          </p:nvPr>
        </p:nvSpPr>
        <p:spPr/>
        <p:txBody>
          <a:bodyPr/>
          <a:lstStyle/>
          <a:p>
            <a:r>
              <a:rPr lang="zh-CN" altLang="zh-CN" dirty="0"/>
              <a:t>识别实体的属性</a:t>
            </a:r>
            <a:endParaRPr lang="zh-CN" altLang="en-US" dirty="0"/>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5" name="对象 4"/>
          <p:cNvGraphicFramePr>
            <a:graphicFrameLocks noChangeAspect="1"/>
          </p:cNvGraphicFramePr>
          <p:nvPr>
            <p:extLst>
              <p:ext uri="{D42A27DB-BD31-4B8C-83A1-F6EECF244321}">
                <p14:modId xmlns:p14="http://schemas.microsoft.com/office/powerpoint/2010/main" val="1374030851"/>
              </p:ext>
            </p:extLst>
          </p:nvPr>
        </p:nvGraphicFramePr>
        <p:xfrm>
          <a:off x="2987824" y="3645024"/>
          <a:ext cx="2390775" cy="1419225"/>
        </p:xfrm>
        <a:graphic>
          <a:graphicData uri="http://schemas.openxmlformats.org/presentationml/2006/ole">
            <mc:AlternateContent xmlns:mc="http://schemas.openxmlformats.org/markup-compatibility/2006">
              <mc:Choice xmlns:v="urn:schemas-microsoft-com:vml" Requires="v">
                <p:oleObj spid="_x0000_s7178" name="Visio" r:id="rId3" imgW="2392756" imgH="1419581" progId="Visio.Drawing.11">
                  <p:embed/>
                </p:oleObj>
              </mc:Choice>
              <mc:Fallback>
                <p:oleObj name="Visio" r:id="rId3" imgW="2392756" imgH="1419581" progId="Visio.Drawing.11">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987824" y="3645024"/>
                        <a:ext cx="2390775" cy="14192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211509627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872067" y="2132856"/>
            <a:ext cx="7408333" cy="3993307"/>
          </a:xfrm>
        </p:spPr>
        <p:txBody>
          <a:bodyPr>
            <a:normAutofit fontScale="77500" lnSpcReduction="20000"/>
          </a:bodyPr>
          <a:lstStyle/>
          <a:p>
            <a:r>
              <a:rPr lang="zh-CN" altLang="zh-CN" dirty="0"/>
              <a:t>一个班级只能属于一个专业，而一个专业可以包含很多个班级，那么班级实体和专业实体之间是多对一的关系；</a:t>
            </a:r>
          </a:p>
          <a:p>
            <a:r>
              <a:rPr lang="zh-CN" altLang="zh-CN" dirty="0"/>
              <a:t>一个学生只能在一个班级，一个班级可以包含很多个学生，所以学生实体和班级实体之间</a:t>
            </a:r>
            <a:r>
              <a:rPr lang="zh-CN" altLang="zh-CN" dirty="0" smtClean="0"/>
              <a:t>是</a:t>
            </a:r>
            <a:r>
              <a:rPr lang="zh-CN" altLang="en-US" dirty="0" smtClean="0"/>
              <a:t>多</a:t>
            </a:r>
            <a:r>
              <a:rPr lang="zh-CN" altLang="zh-CN" dirty="0" smtClean="0"/>
              <a:t>对</a:t>
            </a:r>
            <a:r>
              <a:rPr lang="zh-CN" altLang="zh-CN" dirty="0"/>
              <a:t>一</a:t>
            </a:r>
            <a:r>
              <a:rPr lang="zh-CN" altLang="zh-CN" dirty="0" smtClean="0"/>
              <a:t>的</a:t>
            </a:r>
            <a:r>
              <a:rPr lang="zh-CN" altLang="zh-CN" dirty="0"/>
              <a:t>关系；</a:t>
            </a:r>
          </a:p>
          <a:p>
            <a:r>
              <a:rPr lang="zh-CN" altLang="zh-CN" dirty="0"/>
              <a:t>一个学生可以选修多门课程，一门课程可供多个学生选修，所以学生实体和课程实体是多对多的关系；</a:t>
            </a:r>
          </a:p>
          <a:p>
            <a:r>
              <a:rPr lang="zh-CN" altLang="zh-CN" dirty="0"/>
              <a:t>一个辅导员评价只能适应于一个学生，而一个学生可以有多个辅导员评价，所以学生实体和辅导员评价实体之间的关系是一对多的关系；</a:t>
            </a:r>
          </a:p>
          <a:p>
            <a:r>
              <a:rPr lang="zh-CN" altLang="zh-CN" dirty="0"/>
              <a:t>一个教师可以对多门课程进行授课，一门课程也可以有多个老师来任教，所以课程实体和教师实体是多对多的关系；</a:t>
            </a:r>
          </a:p>
          <a:p>
            <a:r>
              <a:rPr lang="zh-CN" altLang="zh-CN" dirty="0"/>
              <a:t>一个教师可以对多个班级进行授课，一个班级也可以由多个老师来任教，所以教师和班级之间是多对多的关系；</a:t>
            </a:r>
          </a:p>
          <a:p>
            <a:r>
              <a:rPr lang="zh-CN" altLang="zh-CN" dirty="0"/>
              <a:t>一个系部有多个老师，一个老师只能属于一个系部。所以系部和老师实体之间是一对多的关系。</a:t>
            </a:r>
          </a:p>
          <a:p>
            <a:endParaRPr lang="zh-CN" altLang="en-US" dirty="0"/>
          </a:p>
        </p:txBody>
      </p:sp>
      <p:sp>
        <p:nvSpPr>
          <p:cNvPr id="3" name="标题 2"/>
          <p:cNvSpPr>
            <a:spLocks noGrp="1"/>
          </p:cNvSpPr>
          <p:nvPr>
            <p:ph type="title"/>
          </p:nvPr>
        </p:nvSpPr>
        <p:spPr/>
        <p:txBody>
          <a:bodyPr/>
          <a:lstStyle/>
          <a:p>
            <a:r>
              <a:rPr lang="zh-CN" altLang="zh-CN" dirty="0"/>
              <a:t>识别实体之间的联系</a:t>
            </a:r>
            <a:endParaRPr lang="zh-CN" altLang="en-US" dirty="0"/>
          </a:p>
        </p:txBody>
      </p:sp>
    </p:spTree>
    <p:extLst>
      <p:ext uri="{BB962C8B-B14F-4D97-AF65-F5344CB8AC3E}">
        <p14:creationId xmlns:p14="http://schemas.microsoft.com/office/powerpoint/2010/main" val="358834224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3" name="对象 2"/>
          <p:cNvGraphicFramePr>
            <a:graphicFrameLocks noChangeAspect="1"/>
          </p:cNvGraphicFramePr>
          <p:nvPr>
            <p:extLst>
              <p:ext uri="{D42A27DB-BD31-4B8C-83A1-F6EECF244321}">
                <p14:modId xmlns:p14="http://schemas.microsoft.com/office/powerpoint/2010/main" val="870232967"/>
              </p:ext>
            </p:extLst>
          </p:nvPr>
        </p:nvGraphicFramePr>
        <p:xfrm>
          <a:off x="1979712" y="1628800"/>
          <a:ext cx="4533900" cy="2971800"/>
        </p:xfrm>
        <a:graphic>
          <a:graphicData uri="http://schemas.openxmlformats.org/presentationml/2006/ole">
            <mc:AlternateContent xmlns:mc="http://schemas.openxmlformats.org/markup-compatibility/2006">
              <mc:Choice xmlns:v="urn:schemas-microsoft-com:vml" Requires="v">
                <p:oleObj spid="_x0000_s8202" name="Visio" r:id="rId3" imgW="4534737" imgH="3436794" progId="Visio.Drawing.11">
                  <p:embed/>
                </p:oleObj>
              </mc:Choice>
              <mc:Fallback>
                <p:oleObj name="Visio" r:id="rId3" imgW="4534737" imgH="3436794" progId="Visio.Drawing.11">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979712" y="1628800"/>
                        <a:ext cx="4533900" cy="29718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203165378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rmAutofit fontScale="85000" lnSpcReduction="20000"/>
          </a:bodyPr>
          <a:lstStyle/>
          <a:p>
            <a:r>
              <a:rPr lang="en-US" altLang="zh-CN" dirty="0" smtClean="0"/>
              <a:t>1</a:t>
            </a:r>
            <a:r>
              <a:rPr lang="zh-CN" altLang="zh-CN" dirty="0" smtClean="0"/>
              <a:t>．数据库基本知识</a:t>
            </a:r>
          </a:p>
          <a:p>
            <a:r>
              <a:rPr lang="zh-CN" altLang="zh-CN" dirty="0" smtClean="0"/>
              <a:t>数据库（</a:t>
            </a:r>
            <a:r>
              <a:rPr lang="en-US" altLang="zh-CN" dirty="0" err="1" smtClean="0"/>
              <a:t>DataBase</a:t>
            </a:r>
            <a:r>
              <a:rPr lang="zh-CN" altLang="zh-CN" dirty="0" smtClean="0"/>
              <a:t>，简称</a:t>
            </a:r>
            <a:r>
              <a:rPr lang="en-US" altLang="zh-CN" dirty="0" smtClean="0"/>
              <a:t>DB</a:t>
            </a:r>
            <a:r>
              <a:rPr lang="zh-CN" altLang="zh-CN" dirty="0" smtClean="0"/>
              <a:t>）就是存放数据的仓库，是将软件开发中涉及到的数据要按照一定的组织形式存储在一起的相互关联的数据集合。数据库中存储的基本对象，就是数据。</a:t>
            </a:r>
          </a:p>
          <a:p>
            <a:r>
              <a:rPr lang="zh-CN" altLang="zh-CN" dirty="0" smtClean="0"/>
              <a:t>数据库管理（</a:t>
            </a:r>
            <a:r>
              <a:rPr lang="en-US" altLang="zh-CN" dirty="0" err="1" smtClean="0"/>
              <a:t>DataBase</a:t>
            </a:r>
            <a:r>
              <a:rPr lang="en-US" altLang="zh-CN" dirty="0" smtClean="0"/>
              <a:t> Management</a:t>
            </a:r>
            <a:r>
              <a:rPr lang="zh-CN" altLang="zh-CN" dirty="0" smtClean="0"/>
              <a:t>）是对数据库进行维护以便信息能够正常使用。</a:t>
            </a:r>
          </a:p>
          <a:p>
            <a:r>
              <a:rPr lang="zh-CN" altLang="zh-CN" dirty="0" smtClean="0"/>
              <a:t>数据库管理系统（</a:t>
            </a:r>
            <a:r>
              <a:rPr lang="en-US" altLang="zh-CN" dirty="0" smtClean="0"/>
              <a:t>Database Management System</a:t>
            </a:r>
            <a:r>
              <a:rPr lang="zh-CN" altLang="zh-CN" dirty="0" smtClean="0"/>
              <a:t>，简称</a:t>
            </a:r>
            <a:r>
              <a:rPr lang="en-US" altLang="zh-CN" dirty="0" smtClean="0"/>
              <a:t>DBMS</a:t>
            </a:r>
            <a:r>
              <a:rPr lang="zh-CN" altLang="zh-CN" dirty="0" smtClean="0"/>
              <a:t>）是对数据进行管理的大型系统软件，提供存储数据和检索数据的软件。是数据库系统的核心部分。</a:t>
            </a:r>
          </a:p>
          <a:p>
            <a:r>
              <a:rPr lang="zh-CN" altLang="zh-CN" dirty="0" smtClean="0"/>
              <a:t>关系型数据库管理系统（</a:t>
            </a:r>
            <a:r>
              <a:rPr lang="en-US" altLang="zh-CN" dirty="0" smtClean="0"/>
              <a:t>Relational Database Management System</a:t>
            </a:r>
            <a:r>
              <a:rPr lang="zh-CN" altLang="zh-CN" dirty="0" smtClean="0"/>
              <a:t>）在数据库管理系统（</a:t>
            </a:r>
            <a:r>
              <a:rPr lang="en-US" altLang="zh-CN" dirty="0" smtClean="0"/>
              <a:t>DBMS</a:t>
            </a:r>
            <a:r>
              <a:rPr lang="zh-CN" altLang="zh-CN" dirty="0" smtClean="0"/>
              <a:t>）的基础上增加关系，通过对数据、数据的关系及数据的约束来存储和管理数据。</a:t>
            </a:r>
          </a:p>
          <a:p>
            <a:endParaRPr lang="zh-CN" altLang="en-US" dirty="0"/>
          </a:p>
        </p:txBody>
      </p:sp>
      <p:sp>
        <p:nvSpPr>
          <p:cNvPr id="2" name="标题 1"/>
          <p:cNvSpPr>
            <a:spLocks noGrp="1"/>
          </p:cNvSpPr>
          <p:nvPr>
            <p:ph type="title"/>
          </p:nvPr>
        </p:nvSpPr>
        <p:spPr/>
        <p:txBody>
          <a:bodyPr>
            <a:normAutofit/>
          </a:bodyPr>
          <a:lstStyle/>
          <a:p>
            <a:r>
              <a:rPr lang="en-US" altLang="zh-CN" b="1" dirty="0" smtClean="0"/>
              <a:t>1.1.4 </a:t>
            </a:r>
            <a:r>
              <a:rPr lang="zh-CN" altLang="zh-CN" b="1" dirty="0" smtClean="0"/>
              <a:t>知识总结</a:t>
            </a:r>
            <a:endParaRPr lang="zh-CN" altLang="en-US"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rmAutofit/>
          </a:bodyPr>
          <a:lstStyle/>
          <a:p>
            <a:r>
              <a:rPr lang="en-US" altLang="zh-CN" dirty="0" smtClean="0"/>
              <a:t>2</a:t>
            </a:r>
            <a:r>
              <a:rPr lang="zh-CN" altLang="zh-CN" dirty="0" smtClean="0"/>
              <a:t>．概念模型</a:t>
            </a:r>
          </a:p>
          <a:p>
            <a:r>
              <a:rPr lang="zh-CN" altLang="zh-CN" dirty="0" smtClean="0"/>
              <a:t>（</a:t>
            </a:r>
            <a:r>
              <a:rPr lang="en-US" altLang="zh-CN" dirty="0" smtClean="0"/>
              <a:t>1</a:t>
            </a:r>
            <a:r>
              <a:rPr lang="zh-CN" altLang="zh-CN" dirty="0" smtClean="0"/>
              <a:t>）实体</a:t>
            </a:r>
          </a:p>
          <a:p>
            <a:r>
              <a:rPr lang="zh-CN" altLang="zh-CN" dirty="0" smtClean="0"/>
              <a:t>（</a:t>
            </a:r>
            <a:r>
              <a:rPr lang="en-US" altLang="zh-CN" dirty="0" smtClean="0"/>
              <a:t>2</a:t>
            </a:r>
            <a:r>
              <a:rPr lang="zh-CN" altLang="zh-CN" dirty="0" smtClean="0"/>
              <a:t>）属性</a:t>
            </a:r>
          </a:p>
          <a:p>
            <a:r>
              <a:rPr lang="zh-CN" altLang="zh-CN" dirty="0" smtClean="0"/>
              <a:t>（</a:t>
            </a:r>
            <a:r>
              <a:rPr lang="en-US" altLang="zh-CN" dirty="0" smtClean="0"/>
              <a:t>3</a:t>
            </a:r>
            <a:r>
              <a:rPr lang="zh-CN" altLang="zh-CN" dirty="0" smtClean="0"/>
              <a:t>）关系</a:t>
            </a:r>
          </a:p>
        </p:txBody>
      </p:sp>
      <p:sp>
        <p:nvSpPr>
          <p:cNvPr id="2" name="标题 1"/>
          <p:cNvSpPr>
            <a:spLocks noGrp="1"/>
          </p:cNvSpPr>
          <p:nvPr>
            <p:ph type="title"/>
          </p:nvPr>
        </p:nvSpPr>
        <p:spPr/>
        <p:txBody>
          <a:bodyPr/>
          <a:lstStyle/>
          <a:p>
            <a:r>
              <a:rPr lang="en-US" altLang="zh-CN" b="1" dirty="0" smtClean="0"/>
              <a:t>1.1.4 </a:t>
            </a:r>
            <a:r>
              <a:rPr lang="zh-CN" altLang="zh-CN" b="1" dirty="0" smtClean="0"/>
              <a:t>知识总结</a:t>
            </a:r>
            <a:endParaRPr lang="zh-CN" altLang="en-US"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r>
              <a:rPr lang="zh-CN" altLang="en-US" dirty="0" smtClean="0"/>
              <a:t>第一单元 分析与设计数据库</a:t>
            </a:r>
            <a:endParaRPr lang="zh-CN" altLang="en-US" dirty="0"/>
          </a:p>
        </p:txBody>
      </p:sp>
    </p:spTree>
    <p:extLst>
      <p:ext uri="{BB962C8B-B14F-4D97-AF65-F5344CB8AC3E}">
        <p14:creationId xmlns:p14="http://schemas.microsoft.com/office/powerpoint/2010/main" val="106629778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r>
              <a:rPr lang="zh-CN" altLang="zh-CN" dirty="0"/>
              <a:t>实体是数据模型中的一个概念，我们把客观存在并且相互区别的事物称为实体。实体可以是具体的一个学生、一件商品、一张桌子等，也可以是抽象的事件，如学生选修课程、教师教授课程等等。在软件开发中需要保存的所有对象都可以称为实体，在</a:t>
            </a:r>
            <a:r>
              <a:rPr lang="en-US" altLang="zh-CN" dirty="0"/>
              <a:t>E-R</a:t>
            </a:r>
            <a:r>
              <a:rPr lang="zh-CN" altLang="zh-CN" dirty="0"/>
              <a:t>模型中用矩形框表示，矩形框内写上实体名。如超市销售业务系统的中的商品信息、供应商信息、顾客信息等都可以称为</a:t>
            </a:r>
            <a:r>
              <a:rPr lang="zh-CN" altLang="zh-CN" dirty="0" smtClean="0"/>
              <a:t>实体</a:t>
            </a:r>
            <a:r>
              <a:rPr lang="zh-CN" altLang="en-US" dirty="0" smtClean="0"/>
              <a:t>。</a:t>
            </a:r>
            <a:endParaRPr lang="zh-CN" altLang="en-US" dirty="0"/>
          </a:p>
        </p:txBody>
      </p:sp>
      <p:sp>
        <p:nvSpPr>
          <p:cNvPr id="3" name="标题 2"/>
          <p:cNvSpPr>
            <a:spLocks noGrp="1"/>
          </p:cNvSpPr>
          <p:nvPr>
            <p:ph type="title"/>
          </p:nvPr>
        </p:nvSpPr>
        <p:spPr/>
        <p:txBody>
          <a:bodyPr>
            <a:normAutofit/>
          </a:bodyPr>
          <a:lstStyle/>
          <a:p>
            <a:r>
              <a:rPr lang="zh-CN" altLang="zh-CN" dirty="0" smtClean="0"/>
              <a:t>实体</a:t>
            </a:r>
            <a:endParaRPr lang="zh-CN" altLang="en-US" dirty="0"/>
          </a:p>
        </p:txBody>
      </p:sp>
    </p:spTree>
    <p:extLst>
      <p:ext uri="{BB962C8B-B14F-4D97-AF65-F5344CB8AC3E}">
        <p14:creationId xmlns:p14="http://schemas.microsoft.com/office/powerpoint/2010/main" val="168474496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lnSpcReduction="10000"/>
          </a:bodyPr>
          <a:lstStyle/>
          <a:p>
            <a:r>
              <a:rPr lang="zh-CN" altLang="zh-CN" dirty="0"/>
              <a:t>能够描述实体的特征的就是实体的属性，一个实体可以由多个属性共同描述。在</a:t>
            </a:r>
            <a:r>
              <a:rPr lang="en-US" altLang="zh-CN" dirty="0"/>
              <a:t>E-R</a:t>
            </a:r>
            <a:r>
              <a:rPr lang="zh-CN" altLang="zh-CN" dirty="0"/>
              <a:t>模型中用椭圆框表示，在框内写上属性名，并且用直线与对应的实体相联。如确定一个商品实体，需要知道商品的编号、名称、单价、库存数量、生产日期、保质期等，这些都可以称为商品实体的特征或者属性。供应商实体的特征有供应商编号、供应商名称、联系方式、地点、信誉等。顾客实体的特征有顾客编号、顾客姓名、性别、年龄、职业、联系方式、地址、办卡时间、积分等</a:t>
            </a:r>
            <a:endParaRPr lang="zh-CN" altLang="en-US" dirty="0"/>
          </a:p>
        </p:txBody>
      </p:sp>
      <p:sp>
        <p:nvSpPr>
          <p:cNvPr id="3" name="标题 2"/>
          <p:cNvSpPr>
            <a:spLocks noGrp="1"/>
          </p:cNvSpPr>
          <p:nvPr>
            <p:ph type="title"/>
          </p:nvPr>
        </p:nvSpPr>
        <p:spPr/>
        <p:txBody>
          <a:bodyPr>
            <a:normAutofit/>
          </a:bodyPr>
          <a:lstStyle/>
          <a:p>
            <a:r>
              <a:rPr lang="zh-CN" altLang="zh-CN" dirty="0" smtClean="0"/>
              <a:t>属性</a:t>
            </a:r>
            <a:endParaRPr lang="zh-CN" altLang="en-US" dirty="0"/>
          </a:p>
        </p:txBody>
      </p:sp>
    </p:spTree>
    <p:extLst>
      <p:ext uri="{BB962C8B-B14F-4D97-AF65-F5344CB8AC3E}">
        <p14:creationId xmlns:p14="http://schemas.microsoft.com/office/powerpoint/2010/main" val="304406321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r>
              <a:rPr lang="zh-CN" altLang="zh-CN" dirty="0"/>
              <a:t>根据实体之间的对应关系，可以把关系分为以下三种类型：</a:t>
            </a:r>
          </a:p>
          <a:p>
            <a:r>
              <a:rPr lang="zh-CN" altLang="zh-CN" dirty="0"/>
              <a:t>一对一（</a:t>
            </a:r>
            <a:r>
              <a:rPr lang="en-US" altLang="zh-CN" dirty="0"/>
              <a:t>1:1</a:t>
            </a:r>
            <a:r>
              <a:rPr lang="zh-CN" altLang="zh-CN" dirty="0"/>
              <a:t>）：两个实体集合中的数据之间是一一对应的关系。</a:t>
            </a:r>
            <a:endParaRPr lang="en-US" altLang="zh-CN" dirty="0"/>
          </a:p>
          <a:p>
            <a:r>
              <a:rPr lang="zh-CN" altLang="zh-CN" dirty="0"/>
              <a:t>一对多（</a:t>
            </a:r>
            <a:r>
              <a:rPr lang="en-US" altLang="zh-CN" dirty="0"/>
              <a:t>1</a:t>
            </a:r>
            <a:r>
              <a:rPr lang="zh-CN" altLang="zh-CN" dirty="0"/>
              <a:t>：</a:t>
            </a:r>
            <a:r>
              <a:rPr lang="en-US" altLang="zh-CN" dirty="0"/>
              <a:t>m</a:t>
            </a:r>
            <a:r>
              <a:rPr lang="zh-CN" altLang="zh-CN" dirty="0"/>
              <a:t>）：两个实体集合中的数据之间是一对多的关系。</a:t>
            </a:r>
            <a:endParaRPr lang="en-US" altLang="zh-CN" dirty="0"/>
          </a:p>
          <a:p>
            <a:r>
              <a:rPr lang="zh-CN" altLang="zh-CN" dirty="0"/>
              <a:t>多对多（</a:t>
            </a:r>
            <a:r>
              <a:rPr lang="en-US" altLang="zh-CN" dirty="0"/>
              <a:t>m:n</a:t>
            </a:r>
            <a:r>
              <a:rPr lang="zh-CN" altLang="zh-CN" dirty="0"/>
              <a:t>）：两个实体集合中的数据之间是多对多的关系。</a:t>
            </a:r>
            <a:endParaRPr lang="zh-CN" altLang="en-US" dirty="0"/>
          </a:p>
          <a:p>
            <a:endParaRPr lang="zh-CN" altLang="en-US" dirty="0"/>
          </a:p>
        </p:txBody>
      </p:sp>
      <p:sp>
        <p:nvSpPr>
          <p:cNvPr id="3" name="标题 2"/>
          <p:cNvSpPr>
            <a:spLocks noGrp="1"/>
          </p:cNvSpPr>
          <p:nvPr>
            <p:ph type="title"/>
          </p:nvPr>
        </p:nvSpPr>
        <p:spPr/>
        <p:txBody>
          <a:bodyPr>
            <a:normAutofit/>
          </a:bodyPr>
          <a:lstStyle/>
          <a:p>
            <a:r>
              <a:rPr lang="zh-CN" altLang="zh-CN" dirty="0" smtClean="0"/>
              <a:t>关系</a:t>
            </a:r>
            <a:endParaRPr lang="zh-CN" altLang="en-US" dirty="0"/>
          </a:p>
        </p:txBody>
      </p:sp>
    </p:spTree>
    <p:extLst>
      <p:ext uri="{BB962C8B-B14F-4D97-AF65-F5344CB8AC3E}">
        <p14:creationId xmlns:p14="http://schemas.microsoft.com/office/powerpoint/2010/main" val="426413158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872067" y="2675467"/>
            <a:ext cx="7408333" cy="1113573"/>
          </a:xfrm>
        </p:spPr>
        <p:txBody>
          <a:bodyPr>
            <a:normAutofit lnSpcReduction="10000"/>
          </a:bodyPr>
          <a:lstStyle/>
          <a:p>
            <a:r>
              <a:rPr lang="zh-CN" altLang="zh-CN" dirty="0"/>
              <a:t>对于实体集</a:t>
            </a:r>
            <a:r>
              <a:rPr lang="en-US" altLang="zh-CN" dirty="0"/>
              <a:t>A</a:t>
            </a:r>
            <a:r>
              <a:rPr lang="zh-CN" altLang="zh-CN" dirty="0"/>
              <a:t>中的每个实体，实体集</a:t>
            </a:r>
            <a:r>
              <a:rPr lang="en-US" altLang="zh-CN" dirty="0"/>
              <a:t>B</a:t>
            </a:r>
            <a:r>
              <a:rPr lang="zh-CN" altLang="zh-CN" dirty="0"/>
              <a:t>中最多有一个与之相对应；反之，对于实体集</a:t>
            </a:r>
            <a:r>
              <a:rPr lang="en-US" altLang="zh-CN" dirty="0"/>
              <a:t>B</a:t>
            </a:r>
            <a:r>
              <a:rPr lang="zh-CN" altLang="zh-CN" dirty="0"/>
              <a:t>中的每个实体，实体集合</a:t>
            </a:r>
            <a:r>
              <a:rPr lang="en-US" altLang="zh-CN" dirty="0"/>
              <a:t>A</a:t>
            </a:r>
            <a:r>
              <a:rPr lang="zh-CN" altLang="zh-CN" dirty="0"/>
              <a:t>中最多也只有一个与之相对应。</a:t>
            </a:r>
            <a:endParaRPr lang="zh-CN" altLang="en-US" dirty="0"/>
          </a:p>
        </p:txBody>
      </p:sp>
      <p:sp>
        <p:nvSpPr>
          <p:cNvPr id="3" name="标题 2"/>
          <p:cNvSpPr>
            <a:spLocks noGrp="1"/>
          </p:cNvSpPr>
          <p:nvPr>
            <p:ph type="title"/>
          </p:nvPr>
        </p:nvSpPr>
        <p:spPr/>
        <p:txBody>
          <a:bodyPr/>
          <a:lstStyle/>
          <a:p>
            <a:r>
              <a:rPr lang="zh-CN" altLang="zh-CN" dirty="0"/>
              <a:t>一对一</a:t>
            </a:r>
            <a:endParaRPr lang="zh-CN" altLang="en-US" dirty="0"/>
          </a:p>
        </p:txBody>
      </p:sp>
      <p:pic>
        <p:nvPicPr>
          <p:cNvPr id="9218" name="Picture 2" descr="图1-1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83767" y="4293096"/>
            <a:ext cx="2505075" cy="1685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03242470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872067" y="2675467"/>
            <a:ext cx="7408333" cy="1329597"/>
          </a:xfrm>
        </p:spPr>
        <p:txBody>
          <a:bodyPr/>
          <a:lstStyle/>
          <a:p>
            <a:r>
              <a:rPr lang="zh-CN" altLang="zh-CN" dirty="0"/>
              <a:t>对于实体集</a:t>
            </a:r>
            <a:r>
              <a:rPr lang="en-US" altLang="zh-CN" dirty="0"/>
              <a:t>A</a:t>
            </a:r>
            <a:r>
              <a:rPr lang="zh-CN" altLang="zh-CN" dirty="0"/>
              <a:t>中的每个实体，实体集</a:t>
            </a:r>
            <a:r>
              <a:rPr lang="en-US" altLang="zh-CN" dirty="0"/>
              <a:t>B</a:t>
            </a:r>
            <a:r>
              <a:rPr lang="zh-CN" altLang="zh-CN" dirty="0"/>
              <a:t>中有多个与之相对应，反之，对于实体集</a:t>
            </a:r>
            <a:r>
              <a:rPr lang="en-US" altLang="zh-CN" dirty="0"/>
              <a:t>B</a:t>
            </a:r>
            <a:r>
              <a:rPr lang="zh-CN" altLang="zh-CN" dirty="0"/>
              <a:t>中的每个实体，实体集合</a:t>
            </a:r>
            <a:r>
              <a:rPr lang="en-US" altLang="zh-CN" dirty="0"/>
              <a:t>A</a:t>
            </a:r>
            <a:r>
              <a:rPr lang="zh-CN" altLang="zh-CN" dirty="0"/>
              <a:t>中最多有一个与之相对应。</a:t>
            </a:r>
            <a:endParaRPr lang="zh-CN" altLang="en-US" dirty="0"/>
          </a:p>
        </p:txBody>
      </p:sp>
      <p:sp>
        <p:nvSpPr>
          <p:cNvPr id="3" name="标题 2"/>
          <p:cNvSpPr>
            <a:spLocks noGrp="1"/>
          </p:cNvSpPr>
          <p:nvPr>
            <p:ph type="title"/>
          </p:nvPr>
        </p:nvSpPr>
        <p:spPr/>
        <p:txBody>
          <a:bodyPr/>
          <a:lstStyle/>
          <a:p>
            <a:r>
              <a:rPr lang="zh-CN" altLang="zh-CN" dirty="0"/>
              <a:t>一对多</a:t>
            </a:r>
            <a:endParaRPr lang="zh-CN" altLang="en-US" dirty="0"/>
          </a:p>
        </p:txBody>
      </p:sp>
      <p:pic>
        <p:nvPicPr>
          <p:cNvPr id="10242" name="Picture 2" descr="图1-1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81275" y="4581128"/>
            <a:ext cx="2647950" cy="152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42274552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872067" y="2675467"/>
            <a:ext cx="7408333" cy="1329597"/>
          </a:xfrm>
        </p:spPr>
        <p:txBody>
          <a:bodyPr/>
          <a:lstStyle/>
          <a:p>
            <a:r>
              <a:rPr lang="zh-CN" altLang="zh-CN" dirty="0"/>
              <a:t>对于实体集</a:t>
            </a:r>
            <a:r>
              <a:rPr lang="en-US" altLang="zh-CN" dirty="0"/>
              <a:t>A</a:t>
            </a:r>
            <a:r>
              <a:rPr lang="zh-CN" altLang="zh-CN" dirty="0"/>
              <a:t>中的每个实体，实体集</a:t>
            </a:r>
            <a:r>
              <a:rPr lang="en-US" altLang="zh-CN" dirty="0"/>
              <a:t>B</a:t>
            </a:r>
            <a:r>
              <a:rPr lang="zh-CN" altLang="zh-CN" dirty="0"/>
              <a:t>中有多个与之相对应，反之，对于实体集</a:t>
            </a:r>
            <a:r>
              <a:rPr lang="en-US" altLang="zh-CN" dirty="0"/>
              <a:t>B</a:t>
            </a:r>
            <a:r>
              <a:rPr lang="zh-CN" altLang="zh-CN" dirty="0"/>
              <a:t>中的每个实体，实体集合</a:t>
            </a:r>
            <a:r>
              <a:rPr lang="en-US" altLang="zh-CN" dirty="0"/>
              <a:t>A</a:t>
            </a:r>
            <a:r>
              <a:rPr lang="zh-CN" altLang="zh-CN" dirty="0"/>
              <a:t>中也有多个与之相对应。</a:t>
            </a:r>
            <a:endParaRPr lang="zh-CN" altLang="en-US" dirty="0"/>
          </a:p>
        </p:txBody>
      </p:sp>
      <p:sp>
        <p:nvSpPr>
          <p:cNvPr id="3" name="标题 2"/>
          <p:cNvSpPr>
            <a:spLocks noGrp="1"/>
          </p:cNvSpPr>
          <p:nvPr>
            <p:ph type="title"/>
          </p:nvPr>
        </p:nvSpPr>
        <p:spPr/>
        <p:txBody>
          <a:bodyPr/>
          <a:lstStyle/>
          <a:p>
            <a:r>
              <a:rPr lang="zh-CN" altLang="zh-CN" dirty="0"/>
              <a:t>多对多</a:t>
            </a:r>
            <a:endParaRPr lang="zh-CN" altLang="en-US" dirty="0"/>
          </a:p>
        </p:txBody>
      </p:sp>
      <p:pic>
        <p:nvPicPr>
          <p:cNvPr id="11266" name="Picture 2" descr="图1-1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59832" y="4005064"/>
            <a:ext cx="2695575" cy="152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7570653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rmAutofit fontScale="92500" lnSpcReduction="20000"/>
          </a:bodyPr>
          <a:lstStyle/>
          <a:p>
            <a:r>
              <a:rPr lang="zh-CN" altLang="zh-CN" dirty="0" smtClean="0"/>
              <a:t>某超市要设计一款销售业务系统，以明确每款商品的销售情况，来改善超市的盈利。</a:t>
            </a:r>
          </a:p>
          <a:p>
            <a:r>
              <a:rPr lang="zh-CN" altLang="zh-CN" dirty="0" smtClean="0"/>
              <a:t>本系统主要功能有用户注册、登录，商品管理，供应商管理，积分卡信息管理四个模块。用户注册、登录主要用于使用该系统的用户信息的注册及完成合法用户的验证、登录；商品管理模块主要用于商品信息的添加、修改、删除、按照商品类型进行查询或者按照商品所属的供应商进行查询；供应商管理模块主要实现供应商信息的添加、修改、删除、查询；积分卡信息管理模块主要记录顾客的积分情况，并规定一个顾客只能办一张积分卡。</a:t>
            </a:r>
            <a:endParaRPr lang="zh-CN" altLang="en-US" dirty="0"/>
          </a:p>
        </p:txBody>
      </p:sp>
      <p:sp>
        <p:nvSpPr>
          <p:cNvPr id="2" name="标题 1"/>
          <p:cNvSpPr>
            <a:spLocks noGrp="1"/>
          </p:cNvSpPr>
          <p:nvPr>
            <p:ph type="title"/>
          </p:nvPr>
        </p:nvSpPr>
        <p:spPr/>
        <p:txBody>
          <a:bodyPr>
            <a:normAutofit/>
          </a:bodyPr>
          <a:lstStyle/>
          <a:p>
            <a:r>
              <a:rPr lang="en-US" altLang="zh-CN" b="1" dirty="0" smtClean="0"/>
              <a:t>1.1.5 </a:t>
            </a:r>
            <a:r>
              <a:rPr lang="zh-CN" altLang="zh-CN" b="1" dirty="0" smtClean="0"/>
              <a:t>应用实践</a:t>
            </a:r>
            <a:endParaRPr lang="zh-CN" altLang="en-US" dirty="0"/>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endParaRPr lang="zh-CN" altLang="en-US" dirty="0"/>
          </a:p>
        </p:txBody>
      </p:sp>
      <p:sp>
        <p:nvSpPr>
          <p:cNvPr id="2" name="标题 1"/>
          <p:cNvSpPr>
            <a:spLocks noGrp="1"/>
          </p:cNvSpPr>
          <p:nvPr>
            <p:ph type="title"/>
          </p:nvPr>
        </p:nvSpPr>
        <p:spPr/>
        <p:txBody>
          <a:bodyPr/>
          <a:lstStyle/>
          <a:p>
            <a:endParaRPr lang="zh-CN" altLang="en-US"/>
          </a:p>
        </p:txBody>
      </p:sp>
      <p:pic>
        <p:nvPicPr>
          <p:cNvPr id="1026" name="Picture 2" descr="图1-14"/>
          <p:cNvPicPr>
            <a:picLocks noChangeAspect="1" noChangeArrowheads="1"/>
          </p:cNvPicPr>
          <p:nvPr/>
        </p:nvPicPr>
        <p:blipFill>
          <a:blip r:embed="rId2" cstate="print"/>
          <a:srcRect/>
          <a:stretch>
            <a:fillRect/>
          </a:stretch>
        </p:blipFill>
        <p:spPr bwMode="auto">
          <a:xfrm>
            <a:off x="827584" y="1628799"/>
            <a:ext cx="6480720" cy="4457227"/>
          </a:xfrm>
          <a:prstGeom prst="rect">
            <a:avLst/>
          </a:prstGeom>
          <a:noFill/>
          <a:ln w="9525">
            <a:noFill/>
            <a:miter lim="800000"/>
            <a:headEnd/>
            <a:tailEnd/>
          </a:ln>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r>
              <a:rPr lang="en-US" altLang="zh-CN" b="1" dirty="0" smtClean="0"/>
              <a:t>1.2.1 </a:t>
            </a:r>
            <a:r>
              <a:rPr lang="zh-CN" altLang="zh-CN" b="1" dirty="0" smtClean="0"/>
              <a:t>情景描述</a:t>
            </a:r>
          </a:p>
          <a:p>
            <a:r>
              <a:rPr lang="en-US" altLang="zh-CN" b="1" dirty="0" smtClean="0"/>
              <a:t>1.2.2</a:t>
            </a:r>
            <a:r>
              <a:rPr lang="zh-CN" altLang="zh-CN" b="1" dirty="0" smtClean="0"/>
              <a:t>问题分析</a:t>
            </a:r>
          </a:p>
          <a:p>
            <a:r>
              <a:rPr lang="en-US" altLang="zh-CN" b="1" dirty="0" smtClean="0"/>
              <a:t>1.2.3 </a:t>
            </a:r>
            <a:r>
              <a:rPr lang="zh-CN" altLang="zh-CN" b="1" dirty="0" smtClean="0"/>
              <a:t>解决方案</a:t>
            </a:r>
          </a:p>
          <a:p>
            <a:r>
              <a:rPr lang="en-US" altLang="zh-CN" b="1" dirty="0" smtClean="0"/>
              <a:t>1.2.4 </a:t>
            </a:r>
            <a:r>
              <a:rPr lang="zh-CN" altLang="zh-CN" b="1" dirty="0" smtClean="0"/>
              <a:t>知识总结</a:t>
            </a:r>
          </a:p>
          <a:p>
            <a:r>
              <a:rPr lang="en-US" altLang="zh-CN" b="1" dirty="0" smtClean="0"/>
              <a:t>1.2.5 </a:t>
            </a:r>
            <a:r>
              <a:rPr lang="zh-CN" altLang="zh-CN" b="1" dirty="0" smtClean="0"/>
              <a:t>应用实践</a:t>
            </a:r>
          </a:p>
          <a:p>
            <a:endParaRPr lang="zh-CN" altLang="en-US" dirty="0"/>
          </a:p>
        </p:txBody>
      </p:sp>
      <p:sp>
        <p:nvSpPr>
          <p:cNvPr id="2" name="标题 1"/>
          <p:cNvSpPr>
            <a:spLocks noGrp="1"/>
          </p:cNvSpPr>
          <p:nvPr>
            <p:ph type="title"/>
          </p:nvPr>
        </p:nvSpPr>
        <p:spPr/>
        <p:txBody>
          <a:bodyPr>
            <a:normAutofit/>
          </a:bodyPr>
          <a:lstStyle/>
          <a:p>
            <a:r>
              <a:rPr lang="zh-CN" altLang="zh-CN" b="1" dirty="0"/>
              <a:t>任务</a:t>
            </a:r>
            <a:r>
              <a:rPr lang="en-US" altLang="zh-CN" b="1" dirty="0"/>
              <a:t>1.2  </a:t>
            </a:r>
            <a:r>
              <a:rPr lang="zh-CN" altLang="zh-CN" b="1" dirty="0"/>
              <a:t>设计</a:t>
            </a:r>
            <a:r>
              <a:rPr lang="zh-CN" altLang="zh-CN" b="1" dirty="0" smtClean="0"/>
              <a:t>数据库</a:t>
            </a:r>
            <a:endParaRPr lang="zh-CN" altLang="en-US" dirty="0"/>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rmAutofit/>
          </a:bodyPr>
          <a:lstStyle/>
          <a:p>
            <a:r>
              <a:rPr lang="zh-CN" altLang="zh-CN" dirty="0"/>
              <a:t>根据分析，我们现在有了学生信息管理系统的概念模型（即</a:t>
            </a:r>
            <a:r>
              <a:rPr lang="en-US" altLang="zh-CN" dirty="0"/>
              <a:t>E-R</a:t>
            </a:r>
            <a:r>
              <a:rPr lang="zh-CN" altLang="zh-CN" dirty="0"/>
              <a:t>图），提取了在软件开发中需要保存的数据及数据的关系。这些信息需要在计算机中储存，才能支撑学生信息管理系统的运行。那么应该如何将这些数据和关系保存在计算机中</a:t>
            </a:r>
            <a:r>
              <a:rPr lang="en-US" altLang="zh-CN" dirty="0"/>
              <a:t>?</a:t>
            </a:r>
            <a:endParaRPr lang="zh-CN" altLang="zh-CN" dirty="0"/>
          </a:p>
          <a:p>
            <a:endParaRPr lang="zh-CN" altLang="en-US" dirty="0"/>
          </a:p>
        </p:txBody>
      </p:sp>
      <p:sp>
        <p:nvSpPr>
          <p:cNvPr id="2" name="标题 1"/>
          <p:cNvSpPr>
            <a:spLocks noGrp="1"/>
          </p:cNvSpPr>
          <p:nvPr>
            <p:ph type="title"/>
          </p:nvPr>
        </p:nvSpPr>
        <p:spPr/>
        <p:txBody>
          <a:bodyPr>
            <a:normAutofit/>
          </a:bodyPr>
          <a:lstStyle/>
          <a:p>
            <a:r>
              <a:rPr lang="en-US" altLang="zh-CN" b="1" dirty="0" smtClean="0"/>
              <a:t>1.2.1 </a:t>
            </a:r>
            <a:r>
              <a:rPr lang="zh-CN" altLang="zh-CN" b="1" dirty="0" smtClean="0"/>
              <a:t>情景描述</a:t>
            </a:r>
            <a:endParaRPr lang="zh-CN" altLang="zh-CN" b="1" dirty="0"/>
          </a:p>
        </p:txBody>
      </p:sp>
    </p:spTree>
    <p:extLst>
      <p:ext uri="{BB962C8B-B14F-4D97-AF65-F5344CB8AC3E}">
        <p14:creationId xmlns:p14="http://schemas.microsoft.com/office/powerpoint/2010/main" val="52914441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r>
              <a:rPr lang="zh-CN" altLang="zh-CN" b="1" dirty="0" smtClean="0"/>
              <a:t>任务</a:t>
            </a:r>
            <a:r>
              <a:rPr lang="en-US" altLang="zh-CN" b="1" dirty="0" smtClean="0"/>
              <a:t>1.1  </a:t>
            </a:r>
            <a:r>
              <a:rPr lang="zh-CN" altLang="zh-CN" b="1" dirty="0" smtClean="0"/>
              <a:t>分析数据库</a:t>
            </a:r>
          </a:p>
          <a:p>
            <a:r>
              <a:rPr lang="zh-CN" altLang="zh-CN" b="1" dirty="0" smtClean="0"/>
              <a:t>任务</a:t>
            </a:r>
            <a:r>
              <a:rPr lang="en-US" altLang="zh-CN" b="1" dirty="0" smtClean="0"/>
              <a:t>1.2  </a:t>
            </a:r>
            <a:r>
              <a:rPr lang="zh-CN" altLang="zh-CN" b="1" dirty="0" smtClean="0"/>
              <a:t>设计数据库</a:t>
            </a:r>
          </a:p>
          <a:p>
            <a:r>
              <a:rPr lang="zh-CN" altLang="zh-CN" b="1" dirty="0" smtClean="0"/>
              <a:t>任务</a:t>
            </a:r>
            <a:r>
              <a:rPr lang="en-US" altLang="zh-CN" b="1" dirty="0" smtClean="0"/>
              <a:t>1.3  </a:t>
            </a:r>
            <a:r>
              <a:rPr lang="zh-CN" altLang="zh-CN" b="1" dirty="0" smtClean="0"/>
              <a:t>规范化数据</a:t>
            </a:r>
          </a:p>
          <a:p>
            <a:endParaRPr lang="zh-CN" altLang="en-US" dirty="0"/>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rmAutofit/>
          </a:bodyPr>
          <a:lstStyle/>
          <a:p>
            <a:r>
              <a:rPr lang="zh-CN" altLang="zh-CN" dirty="0"/>
              <a:t>数据在计算机中的存储结构有很多种，如树形结构、图形结构、关系结构等，我们采用关系结构来储存数据，把前面得到的</a:t>
            </a:r>
            <a:r>
              <a:rPr lang="en-US" altLang="zh-CN" dirty="0"/>
              <a:t>E-R</a:t>
            </a:r>
            <a:r>
              <a:rPr lang="zh-CN" altLang="zh-CN" dirty="0"/>
              <a:t>图转换为表结构。</a:t>
            </a:r>
          </a:p>
        </p:txBody>
      </p:sp>
      <p:sp>
        <p:nvSpPr>
          <p:cNvPr id="2" name="标题 1"/>
          <p:cNvSpPr>
            <a:spLocks noGrp="1"/>
          </p:cNvSpPr>
          <p:nvPr>
            <p:ph type="title"/>
          </p:nvPr>
        </p:nvSpPr>
        <p:spPr/>
        <p:txBody>
          <a:bodyPr>
            <a:normAutofit/>
          </a:bodyPr>
          <a:lstStyle/>
          <a:p>
            <a:r>
              <a:rPr lang="en-US" altLang="zh-CN" b="1" dirty="0" smtClean="0"/>
              <a:t>1.2.2</a:t>
            </a:r>
            <a:r>
              <a:rPr lang="zh-CN" altLang="zh-CN" b="1" dirty="0" smtClean="0"/>
              <a:t>问题分析</a:t>
            </a:r>
            <a:endParaRPr lang="zh-CN" altLang="en-US" dirty="0"/>
          </a:p>
        </p:txBody>
      </p:sp>
    </p:spTree>
    <p:extLst>
      <p:ext uri="{BB962C8B-B14F-4D97-AF65-F5344CB8AC3E}">
        <p14:creationId xmlns:p14="http://schemas.microsoft.com/office/powerpoint/2010/main" val="167003945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872067" y="5500701"/>
            <a:ext cx="7408333" cy="625461"/>
          </a:xfrm>
        </p:spPr>
        <p:txBody>
          <a:bodyPr/>
          <a:lstStyle/>
          <a:p>
            <a:pPr>
              <a:buNone/>
            </a:pPr>
            <a:r>
              <a:rPr lang="en-US" dirty="0" smtClean="0"/>
              <a:t> </a:t>
            </a:r>
            <a:endParaRPr lang="zh-CN" altLang="en-US" dirty="0" smtClean="0"/>
          </a:p>
          <a:p>
            <a:endParaRPr lang="zh-CN" altLang="en-US" dirty="0"/>
          </a:p>
        </p:txBody>
      </p:sp>
      <p:sp>
        <p:nvSpPr>
          <p:cNvPr id="2" name="标题 1"/>
          <p:cNvSpPr>
            <a:spLocks noGrp="1"/>
          </p:cNvSpPr>
          <p:nvPr>
            <p:ph type="title"/>
          </p:nvPr>
        </p:nvSpPr>
        <p:spPr/>
        <p:txBody>
          <a:bodyPr>
            <a:normAutofit/>
          </a:bodyPr>
          <a:lstStyle/>
          <a:p>
            <a:r>
              <a:rPr lang="en-US" altLang="zh-CN" b="1" dirty="0" smtClean="0"/>
              <a:t>1.2.3 </a:t>
            </a:r>
            <a:r>
              <a:rPr lang="zh-CN" altLang="zh-CN" b="1" dirty="0" smtClean="0"/>
              <a:t>解决方案</a:t>
            </a:r>
            <a:endParaRPr lang="zh-CN" altLang="en-US" dirty="0"/>
          </a:p>
        </p:txBody>
      </p:sp>
      <p:sp>
        <p:nvSpPr>
          <p:cNvPr id="60417" name="Rectangle 1"/>
          <p:cNvSpPr>
            <a:spLocks noChangeArrowheads="1"/>
          </p:cNvSpPr>
          <p:nvPr/>
        </p:nvSpPr>
        <p:spPr bwMode="auto">
          <a:xfrm>
            <a:off x="357158" y="2272862"/>
            <a:ext cx="7429552" cy="64633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r>
              <a:rPr kumimoji="0" lang="en-US" altLang="zh-CN"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 </a:t>
            </a:r>
            <a:r>
              <a:rPr lang="en-US" dirty="0" smtClean="0"/>
              <a:t> </a:t>
            </a:r>
            <a:endParaRPr lang="zh-CN" altLang="en-US" dirty="0" smtClean="0"/>
          </a:p>
          <a:p>
            <a:pPr marL="0" marR="0" lvl="0" indent="269875" algn="l" defTabSz="914400" rtl="0" eaLnBrk="1" fontAlgn="base" latinLnBrk="0" hangingPunct="1">
              <a:lnSpc>
                <a:spcPct val="100000"/>
              </a:lnSpc>
              <a:spcBef>
                <a:spcPct val="0"/>
              </a:spcBef>
              <a:spcAft>
                <a:spcPct val="0"/>
              </a:spcAft>
              <a:buClrTx/>
              <a:buSzTx/>
              <a:buFontTx/>
              <a:buNone/>
              <a:tabLst/>
            </a:pPr>
            <a:endParaRPr kumimoji="0" lang="zh-CN" altLang="en-US" b="0" i="0" u="none" strike="noStrike" cap="none" normalizeH="0" baseline="0" dirty="0" smtClean="0">
              <a:ln>
                <a:noFill/>
              </a:ln>
              <a:solidFill>
                <a:schemeClr val="tx1"/>
              </a:solidFill>
              <a:effectLst/>
              <a:latin typeface="Arial" pitchFamily="34" charset="0"/>
              <a:ea typeface="宋体" pitchFamily="2" charset="-122"/>
            </a:endParaRPr>
          </a:p>
        </p:txBody>
      </p:sp>
      <p:sp>
        <p:nvSpPr>
          <p:cNvPr id="4" name="矩形 3"/>
          <p:cNvSpPr/>
          <p:nvPr/>
        </p:nvSpPr>
        <p:spPr>
          <a:xfrm>
            <a:off x="251520" y="2060848"/>
            <a:ext cx="8640960" cy="4524315"/>
          </a:xfrm>
          <a:prstGeom prst="rect">
            <a:avLst/>
          </a:prstGeom>
        </p:spPr>
        <p:txBody>
          <a:bodyPr wrap="square">
            <a:spAutoFit/>
          </a:bodyPr>
          <a:lstStyle/>
          <a:p>
            <a:r>
              <a:rPr lang="en-US" altLang="zh-CN" dirty="0"/>
              <a:t>1</a:t>
            </a:r>
            <a:r>
              <a:rPr lang="zh-CN" altLang="zh-CN" dirty="0"/>
              <a:t>．将实体转换为表</a:t>
            </a:r>
          </a:p>
          <a:p>
            <a:r>
              <a:rPr lang="zh-CN" altLang="zh-CN" dirty="0"/>
              <a:t>每个实体对应一个表，如学生实体映射成为学生表，课程实体映射成为课程表。根据</a:t>
            </a:r>
            <a:r>
              <a:rPr lang="en-US" altLang="zh-CN" dirty="0"/>
              <a:t>E-R</a:t>
            </a:r>
            <a:r>
              <a:rPr lang="zh-CN" altLang="zh-CN" dirty="0"/>
              <a:t>图里的实体，需要转换的实体有：专业，学期，班级，学生，辅导员评语，课程，教师。</a:t>
            </a:r>
          </a:p>
          <a:p>
            <a:r>
              <a:rPr lang="en-US" altLang="zh-CN" dirty="0"/>
              <a:t>2</a:t>
            </a:r>
            <a:r>
              <a:rPr lang="zh-CN" altLang="zh-CN" dirty="0"/>
              <a:t>．将实体的属性转换为对应表的字段</a:t>
            </a:r>
          </a:p>
          <a:p>
            <a:r>
              <a:rPr lang="zh-CN" altLang="zh-CN" dirty="0"/>
              <a:t>实体的每个属性都对应于表中的一列，也叫一个字段，比如学生实体中的属性学号、姓名、性别分别映射成为学生表的一列。那么本系统实体及属性对应的关系模式如下所示：</a:t>
            </a:r>
          </a:p>
          <a:p>
            <a:r>
              <a:rPr lang="zh-CN" altLang="zh-CN" dirty="0"/>
              <a:t>专业（专业代码</a:t>
            </a:r>
            <a:r>
              <a:rPr lang="en-US" altLang="zh-CN" dirty="0"/>
              <a:t>(</a:t>
            </a:r>
            <a:r>
              <a:rPr lang="en-US" altLang="zh-CN" dirty="0" err="1"/>
              <a:t>pk</a:t>
            </a:r>
            <a:r>
              <a:rPr lang="en-US" altLang="zh-CN" dirty="0"/>
              <a:t>)</a:t>
            </a:r>
            <a:r>
              <a:rPr lang="zh-CN" altLang="zh-CN" dirty="0"/>
              <a:t>，专业名称，描述，状态）</a:t>
            </a:r>
          </a:p>
          <a:p>
            <a:r>
              <a:rPr lang="zh-CN" altLang="zh-CN" dirty="0"/>
              <a:t>班级（班级代码</a:t>
            </a:r>
            <a:r>
              <a:rPr lang="en-US" altLang="zh-CN" dirty="0"/>
              <a:t>(</a:t>
            </a:r>
            <a:r>
              <a:rPr lang="en-US" altLang="zh-CN" dirty="0" err="1"/>
              <a:t>pk</a:t>
            </a:r>
            <a:r>
              <a:rPr lang="en-US" altLang="zh-CN" dirty="0"/>
              <a:t>)</a:t>
            </a:r>
            <a:r>
              <a:rPr lang="zh-CN" altLang="zh-CN" dirty="0"/>
              <a:t>，班级名称，所属专业，所属年级，班主任，描述）</a:t>
            </a:r>
          </a:p>
          <a:p>
            <a:r>
              <a:rPr lang="zh-CN" altLang="zh-CN" dirty="0"/>
              <a:t>学生（学号</a:t>
            </a:r>
            <a:r>
              <a:rPr lang="en-US" altLang="zh-CN" dirty="0"/>
              <a:t>(</a:t>
            </a:r>
            <a:r>
              <a:rPr lang="en-US" altLang="zh-CN" dirty="0" err="1"/>
              <a:t>pk</a:t>
            </a:r>
            <a:r>
              <a:rPr lang="en-US" altLang="zh-CN" dirty="0"/>
              <a:t>)</a:t>
            </a:r>
            <a:r>
              <a:rPr lang="zh-CN" altLang="zh-CN" dirty="0"/>
              <a:t>，姓名，性别，出生日期，个人联系电话，政治面貌，身份证号，邮政编码，家庭联系电话，家庭联系地址）</a:t>
            </a:r>
          </a:p>
          <a:p>
            <a:r>
              <a:rPr lang="zh-CN" altLang="zh-CN" dirty="0"/>
              <a:t>辅导员评语（评价代码</a:t>
            </a:r>
            <a:r>
              <a:rPr lang="en-US" altLang="zh-CN" dirty="0"/>
              <a:t>(</a:t>
            </a:r>
            <a:r>
              <a:rPr lang="en-US" altLang="zh-CN" dirty="0" err="1"/>
              <a:t>pk</a:t>
            </a:r>
            <a:r>
              <a:rPr lang="en-US" altLang="zh-CN" dirty="0"/>
              <a:t>)</a:t>
            </a:r>
            <a:r>
              <a:rPr lang="zh-CN" altLang="zh-CN" dirty="0"/>
              <a:t>，学号，学期，评价寄语）</a:t>
            </a:r>
          </a:p>
          <a:p>
            <a:r>
              <a:rPr lang="zh-CN" altLang="zh-CN" dirty="0"/>
              <a:t>课程（课程编号</a:t>
            </a:r>
            <a:r>
              <a:rPr lang="en-US" altLang="zh-CN" dirty="0"/>
              <a:t>(</a:t>
            </a:r>
            <a:r>
              <a:rPr lang="en-US" altLang="zh-CN" dirty="0" err="1"/>
              <a:t>pk</a:t>
            </a:r>
            <a:r>
              <a:rPr lang="en-US" altLang="zh-CN" dirty="0"/>
              <a:t>)</a:t>
            </a:r>
            <a:r>
              <a:rPr lang="zh-CN" altLang="zh-CN" dirty="0"/>
              <a:t>，课程名称，课程性质，学分，开科学起，课程分类）</a:t>
            </a:r>
          </a:p>
          <a:p>
            <a:r>
              <a:rPr lang="zh-CN" altLang="zh-CN" dirty="0"/>
              <a:t>教师（教师编号</a:t>
            </a:r>
            <a:r>
              <a:rPr lang="en-US" altLang="zh-CN" dirty="0"/>
              <a:t>(</a:t>
            </a:r>
            <a:r>
              <a:rPr lang="en-US" altLang="zh-CN" dirty="0" err="1"/>
              <a:t>pk</a:t>
            </a:r>
            <a:r>
              <a:rPr lang="en-US" altLang="zh-CN" dirty="0"/>
              <a:t>)</a:t>
            </a:r>
            <a:r>
              <a:rPr lang="zh-CN" altLang="zh-CN" dirty="0"/>
              <a:t>，教师姓名，性别，职称，学历，专业）</a:t>
            </a:r>
          </a:p>
          <a:p>
            <a:r>
              <a:rPr lang="zh-CN" altLang="zh-CN" dirty="0"/>
              <a:t>系部（系部代码</a:t>
            </a:r>
            <a:r>
              <a:rPr lang="en-US" altLang="zh-CN" dirty="0"/>
              <a:t>(</a:t>
            </a:r>
            <a:r>
              <a:rPr lang="en-US" altLang="zh-CN" dirty="0" err="1"/>
              <a:t>pk</a:t>
            </a:r>
            <a:r>
              <a:rPr lang="en-US" altLang="zh-CN" dirty="0"/>
              <a:t>)</a:t>
            </a:r>
            <a:r>
              <a:rPr lang="zh-CN" altLang="zh-CN" dirty="0"/>
              <a:t>，系部名称，办公电话、系主任）</a:t>
            </a:r>
          </a:p>
        </p:txBody>
      </p:sp>
    </p:spTree>
    <p:extLst>
      <p:ext uri="{BB962C8B-B14F-4D97-AF65-F5344CB8AC3E}">
        <p14:creationId xmlns:p14="http://schemas.microsoft.com/office/powerpoint/2010/main" val="178951624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872067" y="1916832"/>
            <a:ext cx="7408333" cy="4209331"/>
          </a:xfrm>
        </p:spPr>
        <p:txBody>
          <a:bodyPr>
            <a:normAutofit fontScale="85000" lnSpcReduction="20000"/>
          </a:bodyPr>
          <a:lstStyle/>
          <a:p>
            <a:r>
              <a:rPr lang="en-US" altLang="zh-CN" dirty="0"/>
              <a:t>3</a:t>
            </a:r>
            <a:r>
              <a:rPr lang="zh-CN" altLang="zh-CN" dirty="0"/>
              <a:t>．将实体的联系转换为表结构</a:t>
            </a:r>
          </a:p>
          <a:p>
            <a:r>
              <a:rPr lang="en-US" altLang="zh-CN" dirty="0"/>
              <a:t>E-R</a:t>
            </a:r>
            <a:r>
              <a:rPr lang="zh-CN" altLang="zh-CN" dirty="0"/>
              <a:t>图中的关系是通过设置外键参照关系体现的，本系统具体如下：</a:t>
            </a:r>
          </a:p>
          <a:p>
            <a:r>
              <a:rPr lang="zh-CN" altLang="zh-CN" dirty="0"/>
              <a:t>班级实体和专业实体之间是多对一的关系，把专业实体的主键添加到班级实体的表中，作为班级实体的外键。</a:t>
            </a:r>
          </a:p>
          <a:p>
            <a:r>
              <a:rPr lang="zh-CN" altLang="zh-CN" dirty="0"/>
              <a:t>学生实体和班级实体之间是一对多的关系，把班级实体的主键添加到学生实体的表中，作为学生实体的外键。</a:t>
            </a:r>
          </a:p>
          <a:p>
            <a:r>
              <a:rPr lang="zh-CN" altLang="zh-CN" dirty="0"/>
              <a:t>学生实体和辅导员评价实体之间的关系是一对多的关系，把学生实体的主键添加到辅导员评价表中，作为辅导员评价表的外键。</a:t>
            </a:r>
          </a:p>
          <a:p>
            <a:r>
              <a:rPr lang="zh-CN" altLang="zh-CN" dirty="0"/>
              <a:t>学生实体和课程实体是多对多的关系，抽取学生实体和课程实体的主键，形成一个新的关系——选课表。</a:t>
            </a:r>
          </a:p>
          <a:p>
            <a:r>
              <a:rPr lang="zh-CN" altLang="zh-CN" dirty="0"/>
              <a:t>教师实体和班级实体之间是多对多的关系，教师实体和课程实体也是多对多的关系，分别抽取三个实体的主键形成一个新的关系——授课表。</a:t>
            </a:r>
            <a:endParaRPr lang="zh-CN" altLang="en-US" dirty="0"/>
          </a:p>
        </p:txBody>
      </p:sp>
      <p:sp>
        <p:nvSpPr>
          <p:cNvPr id="3" name="标题 2"/>
          <p:cNvSpPr>
            <a:spLocks noGrp="1"/>
          </p:cNvSpPr>
          <p:nvPr>
            <p:ph type="title"/>
          </p:nvPr>
        </p:nvSpPr>
        <p:spPr/>
        <p:txBody>
          <a:bodyPr/>
          <a:lstStyle/>
          <a:p>
            <a:endParaRPr lang="zh-CN" altLang="en-US"/>
          </a:p>
        </p:txBody>
      </p:sp>
    </p:spTree>
    <p:extLst>
      <p:ext uri="{BB962C8B-B14F-4D97-AF65-F5344CB8AC3E}">
        <p14:creationId xmlns:p14="http://schemas.microsoft.com/office/powerpoint/2010/main" val="243413947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67544" y="1772816"/>
            <a:ext cx="8352928" cy="3416320"/>
          </a:xfrm>
          <a:prstGeom prst="rect">
            <a:avLst/>
          </a:prstGeom>
        </p:spPr>
        <p:txBody>
          <a:bodyPr wrap="square">
            <a:spAutoFit/>
          </a:bodyPr>
          <a:lstStyle/>
          <a:p>
            <a:r>
              <a:rPr lang="zh-CN" altLang="zh-CN" dirty="0"/>
              <a:t>更新后的关系模式如下：</a:t>
            </a:r>
          </a:p>
          <a:p>
            <a:r>
              <a:rPr lang="zh-CN" altLang="zh-CN" dirty="0"/>
              <a:t>专业（专业代码</a:t>
            </a:r>
            <a:r>
              <a:rPr lang="en-US" altLang="zh-CN" dirty="0"/>
              <a:t>(</a:t>
            </a:r>
            <a:r>
              <a:rPr lang="en-US" altLang="zh-CN" dirty="0" err="1"/>
              <a:t>pk</a:t>
            </a:r>
            <a:r>
              <a:rPr lang="en-US" altLang="zh-CN" dirty="0"/>
              <a:t>)</a:t>
            </a:r>
            <a:r>
              <a:rPr lang="zh-CN" altLang="zh-CN" dirty="0"/>
              <a:t>，专业名称，描述，状态）</a:t>
            </a:r>
          </a:p>
          <a:p>
            <a:r>
              <a:rPr lang="zh-CN" altLang="zh-CN" dirty="0"/>
              <a:t>班级（班级代码</a:t>
            </a:r>
            <a:r>
              <a:rPr lang="en-US" altLang="zh-CN" dirty="0"/>
              <a:t>(</a:t>
            </a:r>
            <a:r>
              <a:rPr lang="en-US" altLang="zh-CN" dirty="0" err="1"/>
              <a:t>pk</a:t>
            </a:r>
            <a:r>
              <a:rPr lang="en-US" altLang="zh-CN" dirty="0"/>
              <a:t>)</a:t>
            </a:r>
            <a:r>
              <a:rPr lang="zh-CN" altLang="zh-CN" dirty="0"/>
              <a:t>，班级名称，专业代码</a:t>
            </a:r>
            <a:r>
              <a:rPr lang="en-US" altLang="zh-CN" dirty="0"/>
              <a:t>(</a:t>
            </a:r>
            <a:r>
              <a:rPr lang="en-US" altLang="zh-CN" dirty="0" err="1"/>
              <a:t>fk</a:t>
            </a:r>
            <a:r>
              <a:rPr lang="en-US" altLang="zh-CN" dirty="0"/>
              <a:t>)</a:t>
            </a:r>
            <a:r>
              <a:rPr lang="zh-CN" altLang="zh-CN" dirty="0"/>
              <a:t>，所属年级，班主任，描述）</a:t>
            </a:r>
          </a:p>
          <a:p>
            <a:r>
              <a:rPr lang="zh-CN" altLang="zh-CN" dirty="0"/>
              <a:t>学生（学号</a:t>
            </a:r>
            <a:r>
              <a:rPr lang="en-US" altLang="zh-CN" dirty="0"/>
              <a:t>(</a:t>
            </a:r>
            <a:r>
              <a:rPr lang="en-US" altLang="zh-CN" dirty="0" err="1"/>
              <a:t>pk</a:t>
            </a:r>
            <a:r>
              <a:rPr lang="en-US" altLang="zh-CN" dirty="0"/>
              <a:t>)</a:t>
            </a:r>
            <a:r>
              <a:rPr lang="zh-CN" altLang="zh-CN" dirty="0"/>
              <a:t>，姓名，性别，出生日期，班级代码</a:t>
            </a:r>
            <a:r>
              <a:rPr lang="en-US" altLang="zh-CN" dirty="0"/>
              <a:t>(</a:t>
            </a:r>
            <a:r>
              <a:rPr lang="en-US" altLang="zh-CN" dirty="0" err="1"/>
              <a:t>fk</a:t>
            </a:r>
            <a:r>
              <a:rPr lang="en-US" altLang="zh-CN" dirty="0"/>
              <a:t>)</a:t>
            </a:r>
            <a:r>
              <a:rPr lang="zh-CN" altLang="zh-CN" dirty="0"/>
              <a:t>，个人联系电话，政治面貌，身份证号，邮政编码，家庭联系电话，家庭联系地址）</a:t>
            </a:r>
          </a:p>
          <a:p>
            <a:r>
              <a:rPr lang="zh-CN" altLang="zh-CN" dirty="0"/>
              <a:t>辅导员评语（评价代码</a:t>
            </a:r>
            <a:r>
              <a:rPr lang="en-US" altLang="zh-CN" dirty="0"/>
              <a:t>(</a:t>
            </a:r>
            <a:r>
              <a:rPr lang="en-US" altLang="zh-CN" dirty="0" err="1"/>
              <a:t>pk</a:t>
            </a:r>
            <a:r>
              <a:rPr lang="en-US" altLang="zh-CN" dirty="0"/>
              <a:t>)</a:t>
            </a:r>
            <a:r>
              <a:rPr lang="zh-CN" altLang="zh-CN" dirty="0"/>
              <a:t>，学号</a:t>
            </a:r>
            <a:r>
              <a:rPr lang="en-US" altLang="zh-CN" dirty="0"/>
              <a:t>(</a:t>
            </a:r>
            <a:r>
              <a:rPr lang="en-US" altLang="zh-CN" dirty="0" err="1"/>
              <a:t>fk</a:t>
            </a:r>
            <a:r>
              <a:rPr lang="en-US" altLang="zh-CN" dirty="0"/>
              <a:t>)</a:t>
            </a:r>
            <a:r>
              <a:rPr lang="zh-CN" altLang="zh-CN" dirty="0"/>
              <a:t>，学期，评价寄语）</a:t>
            </a:r>
          </a:p>
          <a:p>
            <a:r>
              <a:rPr lang="zh-CN" altLang="zh-CN" dirty="0"/>
              <a:t>课程（课程编号</a:t>
            </a:r>
            <a:r>
              <a:rPr lang="en-US" altLang="zh-CN" dirty="0"/>
              <a:t>(</a:t>
            </a:r>
            <a:r>
              <a:rPr lang="en-US" altLang="zh-CN" dirty="0" err="1"/>
              <a:t>pk</a:t>
            </a:r>
            <a:r>
              <a:rPr lang="en-US" altLang="zh-CN" dirty="0"/>
              <a:t>)</a:t>
            </a:r>
            <a:r>
              <a:rPr lang="zh-CN" altLang="zh-CN" dirty="0"/>
              <a:t>，课程名称，课程性质，学分，开课学期，课程分类）</a:t>
            </a:r>
          </a:p>
          <a:p>
            <a:r>
              <a:rPr lang="zh-CN" altLang="zh-CN" dirty="0"/>
              <a:t>教师（教师编号</a:t>
            </a:r>
            <a:r>
              <a:rPr lang="en-US" altLang="zh-CN" dirty="0"/>
              <a:t>(</a:t>
            </a:r>
            <a:r>
              <a:rPr lang="en-US" altLang="zh-CN" dirty="0" err="1"/>
              <a:t>pk</a:t>
            </a:r>
            <a:r>
              <a:rPr lang="en-US" altLang="zh-CN" dirty="0"/>
              <a:t>)</a:t>
            </a:r>
            <a:r>
              <a:rPr lang="zh-CN" altLang="zh-CN" dirty="0"/>
              <a:t>，教师姓名，性别，职称，学历，学位，专业，系部代码</a:t>
            </a:r>
            <a:r>
              <a:rPr lang="en-US" altLang="zh-CN" dirty="0"/>
              <a:t>(</a:t>
            </a:r>
            <a:r>
              <a:rPr lang="en-US" altLang="zh-CN" dirty="0" err="1"/>
              <a:t>fk</a:t>
            </a:r>
            <a:r>
              <a:rPr lang="en-US" altLang="zh-CN" dirty="0"/>
              <a:t>)</a:t>
            </a:r>
            <a:r>
              <a:rPr lang="zh-CN" altLang="zh-CN" dirty="0"/>
              <a:t>）</a:t>
            </a:r>
          </a:p>
          <a:p>
            <a:r>
              <a:rPr lang="zh-CN" altLang="zh-CN" dirty="0"/>
              <a:t>选课（学号</a:t>
            </a:r>
            <a:r>
              <a:rPr lang="en-US" altLang="zh-CN" dirty="0"/>
              <a:t>(</a:t>
            </a:r>
            <a:r>
              <a:rPr lang="en-US" altLang="zh-CN" dirty="0" err="1"/>
              <a:t>fk</a:t>
            </a:r>
            <a:r>
              <a:rPr lang="en-US" altLang="zh-CN" dirty="0"/>
              <a:t>)</a:t>
            </a:r>
            <a:r>
              <a:rPr lang="zh-CN" altLang="zh-CN" dirty="0"/>
              <a:t>，课程编号</a:t>
            </a:r>
            <a:r>
              <a:rPr lang="en-US" altLang="zh-CN" dirty="0"/>
              <a:t>(</a:t>
            </a:r>
            <a:r>
              <a:rPr lang="en-US" altLang="zh-CN" dirty="0" err="1"/>
              <a:t>fk</a:t>
            </a:r>
            <a:r>
              <a:rPr lang="en-US" altLang="zh-CN" dirty="0"/>
              <a:t>)</a:t>
            </a:r>
            <a:r>
              <a:rPr lang="zh-CN" altLang="zh-CN" dirty="0"/>
              <a:t>，成绩），主键为学号和课程编号的组合。</a:t>
            </a:r>
          </a:p>
          <a:p>
            <a:r>
              <a:rPr lang="zh-CN" altLang="zh-CN" dirty="0"/>
              <a:t>授课（教师编号</a:t>
            </a:r>
            <a:r>
              <a:rPr lang="en-US" altLang="zh-CN" dirty="0"/>
              <a:t>(</a:t>
            </a:r>
            <a:r>
              <a:rPr lang="en-US" altLang="zh-CN" dirty="0" err="1"/>
              <a:t>fk</a:t>
            </a:r>
            <a:r>
              <a:rPr lang="en-US" altLang="zh-CN" dirty="0"/>
              <a:t>)</a:t>
            </a:r>
            <a:r>
              <a:rPr lang="zh-CN" altLang="zh-CN" dirty="0"/>
              <a:t>，班级代码</a:t>
            </a:r>
            <a:r>
              <a:rPr lang="en-US" altLang="zh-CN" dirty="0"/>
              <a:t>(</a:t>
            </a:r>
            <a:r>
              <a:rPr lang="en-US" altLang="zh-CN" dirty="0" err="1"/>
              <a:t>fk</a:t>
            </a:r>
            <a:r>
              <a:rPr lang="en-US" altLang="zh-CN" dirty="0"/>
              <a:t>)</a:t>
            </a:r>
            <a:r>
              <a:rPr lang="zh-CN" altLang="zh-CN" dirty="0"/>
              <a:t>，课程编号</a:t>
            </a:r>
            <a:r>
              <a:rPr lang="en-US" altLang="zh-CN" dirty="0"/>
              <a:t>(</a:t>
            </a:r>
            <a:r>
              <a:rPr lang="en-US" altLang="zh-CN" dirty="0" err="1"/>
              <a:t>fk</a:t>
            </a:r>
            <a:r>
              <a:rPr lang="en-US" altLang="zh-CN" dirty="0"/>
              <a:t>))</a:t>
            </a:r>
            <a:r>
              <a:rPr lang="zh-CN" altLang="zh-CN" dirty="0"/>
              <a:t>，主键为教师编号、班级代码和课程编号的组合。</a:t>
            </a:r>
          </a:p>
          <a:p>
            <a:r>
              <a:rPr lang="zh-CN" altLang="zh-CN" dirty="0"/>
              <a:t>系部（系部代码</a:t>
            </a:r>
            <a:r>
              <a:rPr lang="en-US" altLang="zh-CN" dirty="0"/>
              <a:t>(</a:t>
            </a:r>
            <a:r>
              <a:rPr lang="en-US" altLang="zh-CN" dirty="0" err="1"/>
              <a:t>pk</a:t>
            </a:r>
            <a:r>
              <a:rPr lang="en-US" altLang="zh-CN" dirty="0"/>
              <a:t>)</a:t>
            </a:r>
            <a:r>
              <a:rPr lang="zh-CN" altLang="zh-CN" dirty="0"/>
              <a:t>，系部名称，办公电话、系主任）</a:t>
            </a:r>
          </a:p>
        </p:txBody>
      </p:sp>
    </p:spTree>
    <p:extLst>
      <p:ext uri="{BB962C8B-B14F-4D97-AF65-F5344CB8AC3E}">
        <p14:creationId xmlns:p14="http://schemas.microsoft.com/office/powerpoint/2010/main" val="427240690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rmAutofit/>
          </a:bodyPr>
          <a:lstStyle/>
          <a:p>
            <a:pPr marL="274320" lvl="1"/>
            <a:r>
              <a:rPr lang="zh-CN" altLang="zh-CN" dirty="0" smtClean="0"/>
              <a:t>数据模型</a:t>
            </a:r>
            <a:endParaRPr lang="en-US" altLang="zh-CN" dirty="0" smtClean="0"/>
          </a:p>
          <a:p>
            <a:pPr marL="274320" lvl="1"/>
            <a:r>
              <a:rPr lang="zh-CN" altLang="zh-CN" dirty="0"/>
              <a:t>关系模型有关</a:t>
            </a:r>
            <a:r>
              <a:rPr lang="zh-CN" altLang="zh-CN" dirty="0" smtClean="0"/>
              <a:t>概念</a:t>
            </a:r>
            <a:endParaRPr lang="en-US" altLang="zh-CN" dirty="0" smtClean="0"/>
          </a:p>
          <a:p>
            <a:pPr marL="274320" lvl="1"/>
            <a:r>
              <a:rPr lang="en-US" altLang="zh-CN" dirty="0"/>
              <a:t>E-R</a:t>
            </a:r>
            <a:r>
              <a:rPr lang="zh-CN" altLang="zh-CN" dirty="0"/>
              <a:t>图到表的映射</a:t>
            </a:r>
            <a:endParaRPr lang="en-US" altLang="zh-CN" dirty="0" smtClean="0"/>
          </a:p>
        </p:txBody>
      </p:sp>
      <p:sp>
        <p:nvSpPr>
          <p:cNvPr id="2" name="标题 1"/>
          <p:cNvSpPr>
            <a:spLocks noGrp="1"/>
          </p:cNvSpPr>
          <p:nvPr>
            <p:ph type="title"/>
          </p:nvPr>
        </p:nvSpPr>
        <p:spPr/>
        <p:txBody>
          <a:bodyPr>
            <a:normAutofit/>
          </a:bodyPr>
          <a:lstStyle/>
          <a:p>
            <a:r>
              <a:rPr lang="en-US" altLang="zh-CN" b="1" dirty="0" smtClean="0"/>
              <a:t>1.2.4 </a:t>
            </a:r>
            <a:r>
              <a:rPr lang="zh-CN" altLang="zh-CN" b="1" dirty="0" smtClean="0"/>
              <a:t>知识总结</a:t>
            </a:r>
            <a:endParaRPr lang="zh-CN" altLang="en-US" dirty="0"/>
          </a:p>
        </p:txBody>
      </p:sp>
    </p:spTree>
    <p:extLst>
      <p:ext uri="{BB962C8B-B14F-4D97-AF65-F5344CB8AC3E}">
        <p14:creationId xmlns:p14="http://schemas.microsoft.com/office/powerpoint/2010/main" val="318644806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fontScale="92500" lnSpcReduction="20000"/>
          </a:bodyPr>
          <a:lstStyle/>
          <a:p>
            <a:r>
              <a:rPr lang="zh-CN" altLang="zh-CN" dirty="0"/>
              <a:t>数据结构指的是数据的组成以及数据之间的联系。按照数据结构类型的不同，将数据模型划分为层次模型、网状模型和关系模型。</a:t>
            </a:r>
          </a:p>
          <a:p>
            <a:r>
              <a:rPr lang="zh-CN" altLang="zh-CN" dirty="0"/>
              <a:t>层次</a:t>
            </a:r>
            <a:r>
              <a:rPr lang="zh-CN" altLang="zh-CN" dirty="0" smtClean="0"/>
              <a:t>模型</a:t>
            </a:r>
            <a:r>
              <a:rPr lang="zh-CN" altLang="zh-CN" dirty="0"/>
              <a:t>按照树型结构组织数据，由结点和连线组成，结点表示实体，连线表示实体之间的</a:t>
            </a:r>
            <a:r>
              <a:rPr lang="zh-CN" altLang="zh-CN" dirty="0" smtClean="0"/>
              <a:t>关系</a:t>
            </a:r>
            <a:endParaRPr lang="en-US" altLang="zh-CN" dirty="0" smtClean="0"/>
          </a:p>
          <a:p>
            <a:r>
              <a:rPr lang="zh-CN" altLang="zh-CN" dirty="0"/>
              <a:t>网状模型用网状结构表示实体以及实体之间的关系，网中结点之间的联系可以是任意的，允许多个结点没有父节点，也允许结点有多个父</a:t>
            </a:r>
            <a:r>
              <a:rPr lang="zh-CN" altLang="zh-CN" dirty="0" smtClean="0"/>
              <a:t>节点</a:t>
            </a:r>
            <a:endParaRPr lang="en-US" altLang="zh-CN" dirty="0" smtClean="0"/>
          </a:p>
          <a:p>
            <a:r>
              <a:rPr lang="zh-CN" altLang="zh-CN" dirty="0"/>
              <a:t>关系模型由</a:t>
            </a:r>
            <a:r>
              <a:rPr lang="en-US" altLang="zh-CN" dirty="0"/>
              <a:t>IBM</a:t>
            </a:r>
            <a:r>
              <a:rPr lang="zh-CN" altLang="zh-CN" dirty="0"/>
              <a:t>公司的</a:t>
            </a:r>
            <a:r>
              <a:rPr lang="en-US" altLang="zh-CN" dirty="0" err="1"/>
              <a:t>E.F.Codd</a:t>
            </a:r>
            <a:r>
              <a:rPr lang="zh-CN" altLang="zh-CN" dirty="0"/>
              <a:t>于</a:t>
            </a:r>
            <a:r>
              <a:rPr lang="en-US" altLang="zh-CN" dirty="0"/>
              <a:t>1970</a:t>
            </a:r>
            <a:r>
              <a:rPr lang="zh-CN" altLang="zh-CN" dirty="0"/>
              <a:t>年首次提出，在关系模型里，实体和联系均用二维表来表达，信息存放在二维表结构的表（</a:t>
            </a:r>
            <a:r>
              <a:rPr lang="en-US" altLang="zh-CN" dirty="0"/>
              <a:t>Table</a:t>
            </a:r>
            <a:r>
              <a:rPr lang="zh-CN" altLang="zh-CN" dirty="0"/>
              <a:t>）中</a:t>
            </a:r>
            <a:endParaRPr lang="zh-CN" altLang="en-US" dirty="0"/>
          </a:p>
        </p:txBody>
      </p:sp>
      <p:sp>
        <p:nvSpPr>
          <p:cNvPr id="3" name="标题 2"/>
          <p:cNvSpPr>
            <a:spLocks noGrp="1"/>
          </p:cNvSpPr>
          <p:nvPr>
            <p:ph type="title"/>
          </p:nvPr>
        </p:nvSpPr>
        <p:spPr/>
        <p:txBody>
          <a:bodyPr/>
          <a:lstStyle/>
          <a:p>
            <a:r>
              <a:rPr lang="zh-CN" altLang="en-US" dirty="0" smtClean="0"/>
              <a:t>数据模型</a:t>
            </a:r>
            <a:endParaRPr lang="zh-CN" altLang="en-US" dirty="0"/>
          </a:p>
        </p:txBody>
      </p:sp>
    </p:spTree>
    <p:extLst>
      <p:ext uri="{BB962C8B-B14F-4D97-AF65-F5344CB8AC3E}">
        <p14:creationId xmlns:p14="http://schemas.microsoft.com/office/powerpoint/2010/main" val="43481917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endParaRPr lang="zh-CN" altLang="en-US"/>
          </a:p>
        </p:txBody>
      </p:sp>
      <p:sp>
        <p:nvSpPr>
          <p:cNvPr id="3" name="标题 2"/>
          <p:cNvSpPr>
            <a:spLocks noGrp="1"/>
          </p:cNvSpPr>
          <p:nvPr>
            <p:ph type="title"/>
          </p:nvPr>
        </p:nvSpPr>
        <p:spPr/>
        <p:txBody>
          <a:bodyPr/>
          <a:lstStyle/>
          <a:p>
            <a:r>
              <a:rPr lang="zh-CN" altLang="zh-CN" dirty="0"/>
              <a:t>层次模型</a:t>
            </a:r>
            <a:endParaRPr lang="zh-CN" altLang="en-US" dirty="0"/>
          </a:p>
        </p:txBody>
      </p:sp>
      <p:pic>
        <p:nvPicPr>
          <p:cNvPr id="12290" name="Picture 2" descr="图1-1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07704" y="2636912"/>
            <a:ext cx="4800600" cy="3095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691853976"/>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endParaRPr lang="zh-CN" altLang="en-US" dirty="0"/>
          </a:p>
        </p:txBody>
      </p:sp>
      <p:sp>
        <p:nvSpPr>
          <p:cNvPr id="3" name="标题 2"/>
          <p:cNvSpPr>
            <a:spLocks noGrp="1"/>
          </p:cNvSpPr>
          <p:nvPr>
            <p:ph type="title"/>
          </p:nvPr>
        </p:nvSpPr>
        <p:spPr/>
        <p:txBody>
          <a:bodyPr/>
          <a:lstStyle/>
          <a:p>
            <a:r>
              <a:rPr lang="zh-CN" altLang="zh-CN" dirty="0"/>
              <a:t>网状模型</a:t>
            </a:r>
            <a:endParaRPr lang="zh-CN" altLang="en-US" dirty="0"/>
          </a:p>
        </p:txBody>
      </p:sp>
      <p:pic>
        <p:nvPicPr>
          <p:cNvPr id="13314" name="Picture 2" descr="图1-1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39752" y="2780928"/>
            <a:ext cx="4124325" cy="2400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58406205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fontScale="92500"/>
          </a:bodyPr>
          <a:lstStyle/>
          <a:p>
            <a:r>
              <a:rPr lang="zh-CN" altLang="zh-CN" dirty="0"/>
              <a:t>关系模型是建立在严格的数学概念的基础上的，无论是实体还是实体的关系，都用以行和列为格式的二维表格来表示，其中和行对应的是记录，和列对应的是字段。每个数据值在表中按行列排列，结构简单、灵活清晰。</a:t>
            </a:r>
          </a:p>
          <a:p>
            <a:r>
              <a:rPr lang="zh-CN" altLang="zh-CN" dirty="0"/>
              <a:t>关系模型可表示为：关系模型名（属性名</a:t>
            </a:r>
            <a:r>
              <a:rPr lang="en-US" altLang="zh-CN" dirty="0"/>
              <a:t>1</a:t>
            </a:r>
            <a:r>
              <a:rPr lang="zh-CN" altLang="zh-CN" dirty="0"/>
              <a:t>，属性名</a:t>
            </a:r>
            <a:r>
              <a:rPr lang="en-US" altLang="zh-CN" dirty="0"/>
              <a:t>1</a:t>
            </a:r>
            <a:r>
              <a:rPr lang="zh-CN" altLang="zh-CN" dirty="0"/>
              <a:t>，</a:t>
            </a:r>
            <a:r>
              <a:rPr lang="en-US" altLang="zh-CN" dirty="0"/>
              <a:t>...</a:t>
            </a:r>
            <a:r>
              <a:rPr lang="zh-CN" altLang="zh-CN" dirty="0"/>
              <a:t>，属性名</a:t>
            </a:r>
            <a:r>
              <a:rPr lang="en-US" altLang="zh-CN" dirty="0"/>
              <a:t>n</a:t>
            </a:r>
            <a:r>
              <a:rPr lang="zh-CN" altLang="zh-CN" dirty="0"/>
              <a:t>）的形式。例如：学生（学号，姓名，性别，出生日期，所在班级，文化程度，个人联系地址，个人联系电话，政治面貌，身份证号，邮政编码，父母姓名，父母收信邮编，父母联系电话，父母联系地址）。</a:t>
            </a:r>
          </a:p>
          <a:p>
            <a:endParaRPr lang="zh-CN" altLang="en-US" dirty="0"/>
          </a:p>
        </p:txBody>
      </p:sp>
      <p:sp>
        <p:nvSpPr>
          <p:cNvPr id="3" name="标题 2"/>
          <p:cNvSpPr>
            <a:spLocks noGrp="1"/>
          </p:cNvSpPr>
          <p:nvPr>
            <p:ph type="title"/>
          </p:nvPr>
        </p:nvSpPr>
        <p:spPr/>
        <p:txBody>
          <a:bodyPr/>
          <a:lstStyle/>
          <a:p>
            <a:r>
              <a:rPr lang="zh-CN" altLang="zh-CN" dirty="0"/>
              <a:t>关系模型</a:t>
            </a:r>
            <a:endParaRPr lang="zh-CN" altLang="en-US" dirty="0"/>
          </a:p>
        </p:txBody>
      </p:sp>
    </p:spTree>
    <p:extLst>
      <p:ext uri="{BB962C8B-B14F-4D97-AF65-F5344CB8AC3E}">
        <p14:creationId xmlns:p14="http://schemas.microsoft.com/office/powerpoint/2010/main" val="368181490"/>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r>
              <a:rPr lang="zh-CN" altLang="zh-CN" dirty="0"/>
              <a:t>关系</a:t>
            </a:r>
            <a:r>
              <a:rPr lang="en-US" altLang="zh-CN" dirty="0"/>
              <a:t>(Relation</a:t>
            </a:r>
            <a:r>
              <a:rPr lang="en-US" altLang="zh-CN" dirty="0" smtClean="0"/>
              <a:t>)</a:t>
            </a:r>
          </a:p>
          <a:p>
            <a:r>
              <a:rPr lang="zh-CN" altLang="zh-CN" dirty="0"/>
              <a:t>记录（</a:t>
            </a:r>
            <a:r>
              <a:rPr lang="en-US" altLang="zh-CN" dirty="0"/>
              <a:t>Record</a:t>
            </a:r>
            <a:r>
              <a:rPr lang="zh-CN" altLang="zh-CN" dirty="0" smtClean="0"/>
              <a:t>）</a:t>
            </a:r>
            <a:endParaRPr lang="en-US" altLang="zh-CN" dirty="0" smtClean="0"/>
          </a:p>
          <a:p>
            <a:r>
              <a:rPr lang="zh-CN" altLang="zh-CN" dirty="0"/>
              <a:t>属性（</a:t>
            </a:r>
            <a:r>
              <a:rPr lang="en-US" altLang="zh-CN" dirty="0"/>
              <a:t>Attribute</a:t>
            </a:r>
            <a:r>
              <a:rPr lang="zh-CN" altLang="zh-CN" dirty="0" smtClean="0"/>
              <a:t>）</a:t>
            </a:r>
            <a:endParaRPr lang="en-US" altLang="zh-CN" dirty="0" smtClean="0"/>
          </a:p>
          <a:p>
            <a:r>
              <a:rPr lang="zh-CN" altLang="zh-CN" dirty="0"/>
              <a:t>域（</a:t>
            </a:r>
            <a:r>
              <a:rPr lang="en-US" altLang="zh-CN" dirty="0"/>
              <a:t>Domain</a:t>
            </a:r>
            <a:r>
              <a:rPr lang="zh-CN" altLang="zh-CN" dirty="0" smtClean="0"/>
              <a:t>）</a:t>
            </a:r>
            <a:endParaRPr lang="en-US" altLang="zh-CN" dirty="0" smtClean="0"/>
          </a:p>
          <a:p>
            <a:r>
              <a:rPr lang="zh-CN" altLang="zh-CN" dirty="0"/>
              <a:t>主键（</a:t>
            </a:r>
            <a:r>
              <a:rPr lang="en-US" altLang="zh-CN" dirty="0"/>
              <a:t>Primary Key</a:t>
            </a:r>
            <a:r>
              <a:rPr lang="zh-CN" altLang="zh-CN" dirty="0" smtClean="0"/>
              <a:t>）</a:t>
            </a:r>
            <a:endParaRPr lang="en-US" altLang="zh-CN" dirty="0" smtClean="0"/>
          </a:p>
          <a:p>
            <a:r>
              <a:rPr lang="zh-CN" altLang="zh-CN" dirty="0"/>
              <a:t>外键（</a:t>
            </a:r>
            <a:r>
              <a:rPr lang="en-US" altLang="zh-CN" dirty="0"/>
              <a:t>Foreign Key</a:t>
            </a:r>
            <a:r>
              <a:rPr lang="zh-CN" altLang="zh-CN" dirty="0"/>
              <a:t>）</a:t>
            </a:r>
            <a:endParaRPr lang="zh-CN" altLang="en-US" dirty="0"/>
          </a:p>
        </p:txBody>
      </p:sp>
      <p:sp>
        <p:nvSpPr>
          <p:cNvPr id="3" name="标题 2"/>
          <p:cNvSpPr>
            <a:spLocks noGrp="1"/>
          </p:cNvSpPr>
          <p:nvPr>
            <p:ph type="title"/>
          </p:nvPr>
        </p:nvSpPr>
        <p:spPr/>
        <p:txBody>
          <a:bodyPr/>
          <a:lstStyle/>
          <a:p>
            <a:r>
              <a:rPr lang="zh-CN" altLang="en-US" dirty="0" smtClean="0"/>
              <a:t>关系模型有关概念</a:t>
            </a:r>
            <a:endParaRPr lang="zh-CN" altLang="en-US" dirty="0"/>
          </a:p>
        </p:txBody>
      </p:sp>
    </p:spTree>
    <p:extLst>
      <p:ext uri="{BB962C8B-B14F-4D97-AF65-F5344CB8AC3E}">
        <p14:creationId xmlns:p14="http://schemas.microsoft.com/office/powerpoint/2010/main" val="153241256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r>
              <a:rPr lang="en-US" altLang="zh-CN" b="1" dirty="0"/>
              <a:t>1.1.1 </a:t>
            </a:r>
            <a:r>
              <a:rPr lang="zh-CN" altLang="zh-CN" b="1" dirty="0"/>
              <a:t>情景描述</a:t>
            </a:r>
          </a:p>
          <a:p>
            <a:r>
              <a:rPr lang="en-US" altLang="zh-CN" b="1" dirty="0"/>
              <a:t>1.1.2</a:t>
            </a:r>
            <a:r>
              <a:rPr lang="zh-CN" altLang="zh-CN" b="1" dirty="0"/>
              <a:t>问题分析</a:t>
            </a:r>
          </a:p>
          <a:p>
            <a:r>
              <a:rPr lang="en-US" altLang="zh-CN" b="1" dirty="0"/>
              <a:t>1.1.3 </a:t>
            </a:r>
            <a:r>
              <a:rPr lang="zh-CN" altLang="zh-CN" b="1" dirty="0"/>
              <a:t>解决方案</a:t>
            </a:r>
          </a:p>
          <a:p>
            <a:r>
              <a:rPr lang="en-US" altLang="zh-CN" b="1" dirty="0"/>
              <a:t>1.1.4 </a:t>
            </a:r>
            <a:r>
              <a:rPr lang="zh-CN" altLang="zh-CN" b="1" dirty="0"/>
              <a:t>知识总结</a:t>
            </a:r>
          </a:p>
          <a:p>
            <a:r>
              <a:rPr lang="en-US" altLang="zh-CN" b="1" dirty="0"/>
              <a:t>1.1.5 </a:t>
            </a:r>
            <a:r>
              <a:rPr lang="zh-CN" altLang="zh-CN" b="1" dirty="0"/>
              <a:t>应用实践</a:t>
            </a:r>
          </a:p>
          <a:p>
            <a:endParaRPr lang="zh-CN" altLang="en-US" dirty="0"/>
          </a:p>
        </p:txBody>
      </p:sp>
      <p:sp>
        <p:nvSpPr>
          <p:cNvPr id="2" name="标题 1"/>
          <p:cNvSpPr>
            <a:spLocks noGrp="1"/>
          </p:cNvSpPr>
          <p:nvPr>
            <p:ph type="title"/>
          </p:nvPr>
        </p:nvSpPr>
        <p:spPr/>
        <p:txBody>
          <a:bodyPr>
            <a:normAutofit/>
          </a:bodyPr>
          <a:lstStyle/>
          <a:p>
            <a:r>
              <a:rPr lang="zh-CN" altLang="zh-CN" b="1" dirty="0" smtClean="0"/>
              <a:t>任务</a:t>
            </a:r>
            <a:r>
              <a:rPr lang="en-US" altLang="zh-CN" b="1" dirty="0" smtClean="0"/>
              <a:t>1.1  </a:t>
            </a:r>
            <a:r>
              <a:rPr lang="zh-CN" altLang="zh-CN" b="1" dirty="0" smtClean="0"/>
              <a:t>分析数据库</a:t>
            </a:r>
            <a:endParaRPr lang="zh-CN" altLang="en-US" dirty="0"/>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872067" y="2675467"/>
            <a:ext cx="7408333" cy="1329597"/>
          </a:xfrm>
        </p:spPr>
        <p:txBody>
          <a:bodyPr/>
          <a:lstStyle/>
          <a:p>
            <a:r>
              <a:rPr lang="zh-CN" altLang="zh-CN" dirty="0"/>
              <a:t>数据库中的每个表都有能够唯一标识其内容的表名，我们以后就把表称为关系。二维表的表名就是关系名</a:t>
            </a:r>
            <a:r>
              <a:rPr lang="zh-CN" altLang="zh-CN" dirty="0" smtClean="0"/>
              <a:t>。</a:t>
            </a:r>
            <a:r>
              <a:rPr lang="zh-CN" altLang="en-US" dirty="0" smtClean="0"/>
              <a:t>如“学生信息表”</a:t>
            </a:r>
            <a:endParaRPr lang="en-US" altLang="zh-CN" dirty="0" smtClean="0"/>
          </a:p>
        </p:txBody>
      </p:sp>
      <p:sp>
        <p:nvSpPr>
          <p:cNvPr id="3" name="标题 2"/>
          <p:cNvSpPr>
            <a:spLocks noGrp="1"/>
          </p:cNvSpPr>
          <p:nvPr>
            <p:ph type="title"/>
          </p:nvPr>
        </p:nvSpPr>
        <p:spPr/>
        <p:txBody>
          <a:bodyPr>
            <a:normAutofit/>
          </a:bodyPr>
          <a:lstStyle/>
          <a:p>
            <a:r>
              <a:rPr lang="zh-CN" altLang="zh-CN" dirty="0"/>
              <a:t>关系</a:t>
            </a:r>
            <a:r>
              <a:rPr lang="en-US" altLang="zh-CN" dirty="0"/>
              <a:t>(Relation</a:t>
            </a:r>
            <a:r>
              <a:rPr lang="en-US" altLang="zh-CN" dirty="0" smtClean="0"/>
              <a:t>)</a:t>
            </a:r>
            <a:endParaRPr lang="zh-CN" altLang="en-US" dirty="0"/>
          </a:p>
        </p:txBody>
      </p:sp>
      <p:graphicFrame>
        <p:nvGraphicFramePr>
          <p:cNvPr id="4" name="表格 3"/>
          <p:cNvGraphicFramePr>
            <a:graphicFrameLocks noGrp="1"/>
          </p:cNvGraphicFramePr>
          <p:nvPr>
            <p:extLst>
              <p:ext uri="{D42A27DB-BD31-4B8C-83A1-F6EECF244321}">
                <p14:modId xmlns:p14="http://schemas.microsoft.com/office/powerpoint/2010/main" val="1990785462"/>
              </p:ext>
            </p:extLst>
          </p:nvPr>
        </p:nvGraphicFramePr>
        <p:xfrm>
          <a:off x="1403648" y="4221088"/>
          <a:ext cx="6408711" cy="1026605"/>
        </p:xfrm>
        <a:graphic>
          <a:graphicData uri="http://schemas.openxmlformats.org/drawingml/2006/table">
            <a:tbl>
              <a:tblPr firstRow="1" firstCol="1" bandRow="1">
                <a:tableStyleId>{5C22544A-7EE6-4342-B048-85BDC9FD1C3A}</a:tableStyleId>
              </a:tblPr>
              <a:tblGrid>
                <a:gridCol w="1281230"/>
                <a:gridCol w="1282084"/>
                <a:gridCol w="1281230"/>
                <a:gridCol w="1621544"/>
                <a:gridCol w="942623"/>
              </a:tblGrid>
              <a:tr h="203200">
                <a:tc>
                  <a:txBody>
                    <a:bodyPr/>
                    <a:lstStyle/>
                    <a:p>
                      <a:pPr indent="269875" algn="ctr">
                        <a:lnSpc>
                          <a:spcPts val="1560"/>
                        </a:lnSpc>
                        <a:spcAft>
                          <a:spcPts val="0"/>
                        </a:spcAft>
                      </a:pPr>
                      <a:r>
                        <a:rPr lang="zh-CN" sz="1800" kern="100">
                          <a:effectLst/>
                        </a:rPr>
                        <a:t>学号</a:t>
                      </a:r>
                      <a:endParaRPr lang="zh-CN" sz="1800" kern="100">
                        <a:effectLst/>
                        <a:latin typeface="Times New Roman"/>
                        <a:ea typeface="宋体"/>
                      </a:endParaRPr>
                    </a:p>
                  </a:txBody>
                  <a:tcPr marL="68580" marR="68580" marT="0" marB="0"/>
                </a:tc>
                <a:tc>
                  <a:txBody>
                    <a:bodyPr/>
                    <a:lstStyle/>
                    <a:p>
                      <a:pPr indent="269875" algn="ctr">
                        <a:lnSpc>
                          <a:spcPts val="1560"/>
                        </a:lnSpc>
                        <a:spcAft>
                          <a:spcPts val="0"/>
                        </a:spcAft>
                      </a:pPr>
                      <a:r>
                        <a:rPr lang="zh-CN" sz="1800" kern="100">
                          <a:effectLst/>
                        </a:rPr>
                        <a:t>姓名</a:t>
                      </a:r>
                      <a:endParaRPr lang="zh-CN" sz="1800" kern="100">
                        <a:effectLst/>
                        <a:latin typeface="Times New Roman"/>
                        <a:ea typeface="宋体"/>
                      </a:endParaRPr>
                    </a:p>
                  </a:txBody>
                  <a:tcPr marL="68580" marR="68580" marT="0" marB="0"/>
                </a:tc>
                <a:tc>
                  <a:txBody>
                    <a:bodyPr/>
                    <a:lstStyle/>
                    <a:p>
                      <a:pPr indent="269875" algn="ctr">
                        <a:lnSpc>
                          <a:spcPts val="1560"/>
                        </a:lnSpc>
                        <a:spcAft>
                          <a:spcPts val="0"/>
                        </a:spcAft>
                      </a:pPr>
                      <a:r>
                        <a:rPr lang="zh-CN" sz="1800" kern="100">
                          <a:effectLst/>
                        </a:rPr>
                        <a:t>性别</a:t>
                      </a:r>
                      <a:endParaRPr lang="zh-CN" sz="1800" kern="100">
                        <a:effectLst/>
                        <a:latin typeface="Times New Roman"/>
                        <a:ea typeface="宋体"/>
                      </a:endParaRPr>
                    </a:p>
                  </a:txBody>
                  <a:tcPr marL="68580" marR="68580" marT="0" marB="0"/>
                </a:tc>
                <a:tc>
                  <a:txBody>
                    <a:bodyPr/>
                    <a:lstStyle/>
                    <a:p>
                      <a:pPr indent="269875" algn="ctr">
                        <a:lnSpc>
                          <a:spcPts val="1560"/>
                        </a:lnSpc>
                        <a:spcAft>
                          <a:spcPts val="0"/>
                        </a:spcAft>
                      </a:pPr>
                      <a:r>
                        <a:rPr lang="zh-CN" sz="1800" kern="100">
                          <a:effectLst/>
                        </a:rPr>
                        <a:t>生日</a:t>
                      </a:r>
                      <a:endParaRPr lang="zh-CN" sz="1800" kern="100">
                        <a:effectLst/>
                        <a:latin typeface="Times New Roman"/>
                        <a:ea typeface="宋体"/>
                      </a:endParaRPr>
                    </a:p>
                  </a:txBody>
                  <a:tcPr marL="68580" marR="68580" marT="0" marB="0"/>
                </a:tc>
                <a:tc>
                  <a:txBody>
                    <a:bodyPr/>
                    <a:lstStyle/>
                    <a:p>
                      <a:pPr indent="269875" algn="ctr">
                        <a:lnSpc>
                          <a:spcPts val="1560"/>
                        </a:lnSpc>
                        <a:spcAft>
                          <a:spcPts val="0"/>
                        </a:spcAft>
                      </a:pPr>
                      <a:r>
                        <a:rPr lang="zh-CN" sz="1800" kern="100">
                          <a:effectLst/>
                        </a:rPr>
                        <a:t>民族</a:t>
                      </a:r>
                      <a:endParaRPr lang="zh-CN" sz="1800" kern="100">
                        <a:effectLst/>
                        <a:latin typeface="Times New Roman"/>
                        <a:ea typeface="宋体"/>
                      </a:endParaRPr>
                    </a:p>
                  </a:txBody>
                  <a:tcPr marL="68580" marR="68580" marT="0" marB="0"/>
                </a:tc>
              </a:tr>
              <a:tr h="0">
                <a:tc>
                  <a:txBody>
                    <a:bodyPr/>
                    <a:lstStyle/>
                    <a:p>
                      <a:pPr indent="269875" algn="ctr">
                        <a:lnSpc>
                          <a:spcPts val="1560"/>
                        </a:lnSpc>
                        <a:spcAft>
                          <a:spcPts val="0"/>
                        </a:spcAft>
                      </a:pPr>
                      <a:r>
                        <a:rPr lang="en-US" sz="1800" kern="100">
                          <a:effectLst/>
                        </a:rPr>
                        <a:t>12180001</a:t>
                      </a:r>
                      <a:endParaRPr lang="zh-CN" sz="1800" kern="100">
                        <a:effectLst/>
                        <a:latin typeface="Times New Roman"/>
                        <a:ea typeface="宋体"/>
                      </a:endParaRPr>
                    </a:p>
                  </a:txBody>
                  <a:tcPr marL="68580" marR="68580" marT="0" marB="0"/>
                </a:tc>
                <a:tc>
                  <a:txBody>
                    <a:bodyPr/>
                    <a:lstStyle/>
                    <a:p>
                      <a:pPr indent="269875" algn="ctr">
                        <a:lnSpc>
                          <a:spcPts val="1560"/>
                        </a:lnSpc>
                        <a:spcAft>
                          <a:spcPts val="0"/>
                        </a:spcAft>
                      </a:pPr>
                      <a:r>
                        <a:rPr lang="zh-CN" sz="1800" kern="100">
                          <a:effectLst/>
                        </a:rPr>
                        <a:t>张英</a:t>
                      </a:r>
                      <a:endParaRPr lang="zh-CN" sz="1800" kern="100">
                        <a:effectLst/>
                        <a:latin typeface="Times New Roman"/>
                        <a:ea typeface="宋体"/>
                      </a:endParaRPr>
                    </a:p>
                  </a:txBody>
                  <a:tcPr marL="68580" marR="68580" marT="0" marB="0"/>
                </a:tc>
                <a:tc>
                  <a:txBody>
                    <a:bodyPr/>
                    <a:lstStyle/>
                    <a:p>
                      <a:pPr indent="269875" algn="ctr">
                        <a:lnSpc>
                          <a:spcPts val="1560"/>
                        </a:lnSpc>
                        <a:spcAft>
                          <a:spcPts val="0"/>
                        </a:spcAft>
                      </a:pPr>
                      <a:r>
                        <a:rPr lang="zh-CN" sz="1800" kern="100">
                          <a:effectLst/>
                        </a:rPr>
                        <a:t>女</a:t>
                      </a:r>
                      <a:endParaRPr lang="zh-CN" sz="1800" kern="100">
                        <a:effectLst/>
                        <a:latin typeface="Times New Roman"/>
                        <a:ea typeface="宋体"/>
                      </a:endParaRPr>
                    </a:p>
                  </a:txBody>
                  <a:tcPr marL="68580" marR="68580" marT="0" marB="0"/>
                </a:tc>
                <a:tc>
                  <a:txBody>
                    <a:bodyPr/>
                    <a:lstStyle/>
                    <a:p>
                      <a:pPr indent="269875" algn="ctr">
                        <a:lnSpc>
                          <a:spcPts val="1560"/>
                        </a:lnSpc>
                        <a:spcAft>
                          <a:spcPts val="0"/>
                        </a:spcAft>
                      </a:pPr>
                      <a:r>
                        <a:rPr lang="en-US" sz="1800" kern="100">
                          <a:effectLst/>
                        </a:rPr>
                        <a:t>1997-03-02</a:t>
                      </a:r>
                      <a:endParaRPr lang="zh-CN" sz="1800" kern="100">
                        <a:effectLst/>
                        <a:latin typeface="Times New Roman"/>
                        <a:ea typeface="宋体"/>
                      </a:endParaRPr>
                    </a:p>
                  </a:txBody>
                  <a:tcPr marL="68580" marR="68580" marT="0" marB="0"/>
                </a:tc>
                <a:tc>
                  <a:txBody>
                    <a:bodyPr/>
                    <a:lstStyle/>
                    <a:p>
                      <a:pPr indent="269875" algn="ctr">
                        <a:lnSpc>
                          <a:spcPts val="1560"/>
                        </a:lnSpc>
                        <a:spcAft>
                          <a:spcPts val="0"/>
                        </a:spcAft>
                      </a:pPr>
                      <a:r>
                        <a:rPr lang="zh-CN" sz="1800" kern="100">
                          <a:effectLst/>
                        </a:rPr>
                        <a:t>汉</a:t>
                      </a:r>
                      <a:endParaRPr lang="zh-CN" sz="1800" kern="100">
                        <a:effectLst/>
                        <a:latin typeface="Times New Roman"/>
                        <a:ea typeface="宋体"/>
                      </a:endParaRPr>
                    </a:p>
                  </a:txBody>
                  <a:tcPr marL="68580" marR="68580" marT="0" marB="0"/>
                </a:tc>
              </a:tr>
              <a:tr h="0">
                <a:tc>
                  <a:txBody>
                    <a:bodyPr/>
                    <a:lstStyle/>
                    <a:p>
                      <a:pPr indent="269875" algn="ctr">
                        <a:lnSpc>
                          <a:spcPts val="1560"/>
                        </a:lnSpc>
                        <a:spcAft>
                          <a:spcPts val="0"/>
                        </a:spcAft>
                      </a:pPr>
                      <a:r>
                        <a:rPr lang="en-US" sz="1800" kern="100">
                          <a:effectLst/>
                        </a:rPr>
                        <a:t>12180002</a:t>
                      </a:r>
                      <a:endParaRPr lang="zh-CN" sz="1800" kern="100">
                        <a:effectLst/>
                        <a:latin typeface="Times New Roman"/>
                        <a:ea typeface="宋体"/>
                      </a:endParaRPr>
                    </a:p>
                  </a:txBody>
                  <a:tcPr marL="68580" marR="68580" marT="0" marB="0"/>
                </a:tc>
                <a:tc>
                  <a:txBody>
                    <a:bodyPr/>
                    <a:lstStyle/>
                    <a:p>
                      <a:pPr indent="269875" algn="ctr">
                        <a:lnSpc>
                          <a:spcPts val="1560"/>
                        </a:lnSpc>
                        <a:spcAft>
                          <a:spcPts val="0"/>
                        </a:spcAft>
                      </a:pPr>
                      <a:r>
                        <a:rPr lang="zh-CN" sz="1800" kern="100">
                          <a:effectLst/>
                        </a:rPr>
                        <a:t>赵刚</a:t>
                      </a:r>
                      <a:endParaRPr lang="zh-CN" sz="1800" kern="100">
                        <a:effectLst/>
                        <a:latin typeface="Times New Roman"/>
                        <a:ea typeface="宋体"/>
                      </a:endParaRPr>
                    </a:p>
                  </a:txBody>
                  <a:tcPr marL="68580" marR="68580" marT="0" marB="0"/>
                </a:tc>
                <a:tc>
                  <a:txBody>
                    <a:bodyPr/>
                    <a:lstStyle/>
                    <a:p>
                      <a:pPr indent="269875" algn="ctr">
                        <a:lnSpc>
                          <a:spcPts val="1560"/>
                        </a:lnSpc>
                        <a:spcAft>
                          <a:spcPts val="0"/>
                        </a:spcAft>
                      </a:pPr>
                      <a:r>
                        <a:rPr lang="zh-CN" sz="1800" kern="100">
                          <a:effectLst/>
                        </a:rPr>
                        <a:t>男</a:t>
                      </a:r>
                      <a:endParaRPr lang="zh-CN" sz="1800" kern="100">
                        <a:effectLst/>
                        <a:latin typeface="Times New Roman"/>
                        <a:ea typeface="宋体"/>
                      </a:endParaRPr>
                    </a:p>
                  </a:txBody>
                  <a:tcPr marL="68580" marR="68580" marT="0" marB="0"/>
                </a:tc>
                <a:tc>
                  <a:txBody>
                    <a:bodyPr/>
                    <a:lstStyle/>
                    <a:p>
                      <a:pPr indent="269875" algn="ctr">
                        <a:lnSpc>
                          <a:spcPts val="1560"/>
                        </a:lnSpc>
                        <a:spcAft>
                          <a:spcPts val="0"/>
                        </a:spcAft>
                      </a:pPr>
                      <a:r>
                        <a:rPr lang="en-US" sz="1800" kern="100">
                          <a:effectLst/>
                        </a:rPr>
                        <a:t>1999-02-01</a:t>
                      </a:r>
                      <a:endParaRPr lang="zh-CN" sz="1800" kern="100">
                        <a:effectLst/>
                        <a:latin typeface="Times New Roman"/>
                        <a:ea typeface="宋体"/>
                      </a:endParaRPr>
                    </a:p>
                  </a:txBody>
                  <a:tcPr marL="68580" marR="68580" marT="0" marB="0"/>
                </a:tc>
                <a:tc>
                  <a:txBody>
                    <a:bodyPr/>
                    <a:lstStyle/>
                    <a:p>
                      <a:pPr indent="269875" algn="ctr">
                        <a:lnSpc>
                          <a:spcPts val="1560"/>
                        </a:lnSpc>
                        <a:spcAft>
                          <a:spcPts val="0"/>
                        </a:spcAft>
                      </a:pPr>
                      <a:r>
                        <a:rPr lang="zh-CN" sz="1800" kern="100">
                          <a:effectLst/>
                        </a:rPr>
                        <a:t>汉</a:t>
                      </a:r>
                      <a:endParaRPr lang="zh-CN" sz="1800" kern="100">
                        <a:effectLst/>
                        <a:latin typeface="Times New Roman"/>
                        <a:ea typeface="宋体"/>
                      </a:endParaRPr>
                    </a:p>
                  </a:txBody>
                  <a:tcPr marL="68580" marR="68580" marT="0" marB="0"/>
                </a:tc>
              </a:tr>
              <a:tr h="0">
                <a:tc>
                  <a:txBody>
                    <a:bodyPr/>
                    <a:lstStyle/>
                    <a:p>
                      <a:pPr indent="269875" algn="ctr">
                        <a:lnSpc>
                          <a:spcPts val="1560"/>
                        </a:lnSpc>
                        <a:spcAft>
                          <a:spcPts val="0"/>
                        </a:spcAft>
                      </a:pPr>
                      <a:r>
                        <a:rPr lang="en-US" sz="1800" kern="100">
                          <a:effectLst/>
                        </a:rPr>
                        <a:t>12180003</a:t>
                      </a:r>
                      <a:endParaRPr lang="zh-CN" sz="1800" kern="100">
                        <a:effectLst/>
                        <a:latin typeface="Times New Roman"/>
                        <a:ea typeface="宋体"/>
                      </a:endParaRPr>
                    </a:p>
                  </a:txBody>
                  <a:tcPr marL="68580" marR="68580" marT="0" marB="0"/>
                </a:tc>
                <a:tc>
                  <a:txBody>
                    <a:bodyPr/>
                    <a:lstStyle/>
                    <a:p>
                      <a:pPr indent="269875" algn="ctr">
                        <a:lnSpc>
                          <a:spcPts val="1560"/>
                        </a:lnSpc>
                        <a:spcAft>
                          <a:spcPts val="0"/>
                        </a:spcAft>
                      </a:pPr>
                      <a:r>
                        <a:rPr lang="zh-CN" sz="1800" kern="100">
                          <a:effectLst/>
                        </a:rPr>
                        <a:t>刘星</a:t>
                      </a:r>
                      <a:endParaRPr lang="zh-CN" sz="1800" kern="100">
                        <a:effectLst/>
                        <a:latin typeface="Times New Roman"/>
                        <a:ea typeface="宋体"/>
                      </a:endParaRPr>
                    </a:p>
                  </a:txBody>
                  <a:tcPr marL="68580" marR="68580" marT="0" marB="0"/>
                </a:tc>
                <a:tc>
                  <a:txBody>
                    <a:bodyPr/>
                    <a:lstStyle/>
                    <a:p>
                      <a:pPr indent="269875" algn="ctr">
                        <a:lnSpc>
                          <a:spcPts val="1560"/>
                        </a:lnSpc>
                        <a:spcAft>
                          <a:spcPts val="0"/>
                        </a:spcAft>
                      </a:pPr>
                      <a:r>
                        <a:rPr lang="zh-CN" sz="1800" kern="100">
                          <a:effectLst/>
                        </a:rPr>
                        <a:t>男</a:t>
                      </a:r>
                      <a:endParaRPr lang="zh-CN" sz="1800" kern="100">
                        <a:effectLst/>
                        <a:latin typeface="Times New Roman"/>
                        <a:ea typeface="宋体"/>
                      </a:endParaRPr>
                    </a:p>
                  </a:txBody>
                  <a:tcPr marL="68580" marR="68580" marT="0" marB="0"/>
                </a:tc>
                <a:tc>
                  <a:txBody>
                    <a:bodyPr/>
                    <a:lstStyle/>
                    <a:p>
                      <a:pPr indent="269875" algn="ctr">
                        <a:lnSpc>
                          <a:spcPts val="1560"/>
                        </a:lnSpc>
                        <a:spcAft>
                          <a:spcPts val="0"/>
                        </a:spcAft>
                      </a:pPr>
                      <a:r>
                        <a:rPr lang="en-US" sz="1800" kern="100">
                          <a:effectLst/>
                        </a:rPr>
                        <a:t>1998-06-05</a:t>
                      </a:r>
                      <a:endParaRPr lang="zh-CN" sz="1800" kern="100">
                        <a:effectLst/>
                        <a:latin typeface="Times New Roman"/>
                        <a:ea typeface="宋体"/>
                      </a:endParaRPr>
                    </a:p>
                  </a:txBody>
                  <a:tcPr marL="68580" marR="68580" marT="0" marB="0"/>
                </a:tc>
                <a:tc>
                  <a:txBody>
                    <a:bodyPr/>
                    <a:lstStyle/>
                    <a:p>
                      <a:pPr indent="269875" algn="ctr">
                        <a:lnSpc>
                          <a:spcPts val="1560"/>
                        </a:lnSpc>
                        <a:spcAft>
                          <a:spcPts val="0"/>
                        </a:spcAft>
                      </a:pPr>
                      <a:r>
                        <a:rPr lang="zh-CN" sz="1800" kern="100">
                          <a:effectLst/>
                        </a:rPr>
                        <a:t>回族</a:t>
                      </a:r>
                      <a:endParaRPr lang="zh-CN" sz="1800" kern="100">
                        <a:effectLst/>
                        <a:latin typeface="Times New Roman"/>
                        <a:ea typeface="宋体"/>
                      </a:endParaRPr>
                    </a:p>
                  </a:txBody>
                  <a:tcPr marL="68580" marR="68580" marT="0" marB="0"/>
                </a:tc>
              </a:tr>
              <a:tr h="0">
                <a:tc>
                  <a:txBody>
                    <a:bodyPr/>
                    <a:lstStyle/>
                    <a:p>
                      <a:pPr indent="269875" algn="ctr">
                        <a:lnSpc>
                          <a:spcPts val="1560"/>
                        </a:lnSpc>
                        <a:spcAft>
                          <a:spcPts val="0"/>
                        </a:spcAft>
                      </a:pPr>
                      <a:r>
                        <a:rPr lang="en-US" sz="1800" kern="100">
                          <a:effectLst/>
                        </a:rPr>
                        <a:t>12180004</a:t>
                      </a:r>
                      <a:endParaRPr lang="zh-CN" sz="1800" kern="100">
                        <a:effectLst/>
                        <a:latin typeface="Times New Roman"/>
                        <a:ea typeface="宋体"/>
                      </a:endParaRPr>
                    </a:p>
                  </a:txBody>
                  <a:tcPr marL="68580" marR="68580" marT="0" marB="0"/>
                </a:tc>
                <a:tc>
                  <a:txBody>
                    <a:bodyPr/>
                    <a:lstStyle/>
                    <a:p>
                      <a:pPr indent="269875" algn="ctr">
                        <a:lnSpc>
                          <a:spcPts val="1560"/>
                        </a:lnSpc>
                        <a:spcAft>
                          <a:spcPts val="0"/>
                        </a:spcAft>
                      </a:pPr>
                      <a:r>
                        <a:rPr lang="zh-CN" sz="1800" kern="100">
                          <a:effectLst/>
                        </a:rPr>
                        <a:t>王娜</a:t>
                      </a:r>
                      <a:endParaRPr lang="zh-CN" sz="1800" kern="100">
                        <a:effectLst/>
                        <a:latin typeface="Times New Roman"/>
                        <a:ea typeface="宋体"/>
                      </a:endParaRPr>
                    </a:p>
                  </a:txBody>
                  <a:tcPr marL="68580" marR="68580" marT="0" marB="0"/>
                </a:tc>
                <a:tc>
                  <a:txBody>
                    <a:bodyPr/>
                    <a:lstStyle/>
                    <a:p>
                      <a:pPr indent="269875" algn="ctr">
                        <a:lnSpc>
                          <a:spcPts val="1560"/>
                        </a:lnSpc>
                        <a:spcAft>
                          <a:spcPts val="0"/>
                        </a:spcAft>
                      </a:pPr>
                      <a:r>
                        <a:rPr lang="zh-CN" sz="1800" kern="100">
                          <a:effectLst/>
                        </a:rPr>
                        <a:t>女</a:t>
                      </a:r>
                      <a:endParaRPr lang="zh-CN" sz="1800" kern="100">
                        <a:effectLst/>
                        <a:latin typeface="Times New Roman"/>
                        <a:ea typeface="宋体"/>
                      </a:endParaRPr>
                    </a:p>
                  </a:txBody>
                  <a:tcPr marL="68580" marR="68580" marT="0" marB="0"/>
                </a:tc>
                <a:tc>
                  <a:txBody>
                    <a:bodyPr/>
                    <a:lstStyle/>
                    <a:p>
                      <a:pPr indent="269875" algn="ctr">
                        <a:lnSpc>
                          <a:spcPts val="1560"/>
                        </a:lnSpc>
                        <a:spcAft>
                          <a:spcPts val="0"/>
                        </a:spcAft>
                      </a:pPr>
                      <a:r>
                        <a:rPr lang="en-US" sz="1800" kern="100">
                          <a:effectLst/>
                        </a:rPr>
                        <a:t>1998-10-12</a:t>
                      </a:r>
                      <a:endParaRPr lang="zh-CN" sz="1800" kern="100">
                        <a:effectLst/>
                        <a:latin typeface="Times New Roman"/>
                        <a:ea typeface="宋体"/>
                      </a:endParaRPr>
                    </a:p>
                  </a:txBody>
                  <a:tcPr marL="68580" marR="68580" marT="0" marB="0"/>
                </a:tc>
                <a:tc>
                  <a:txBody>
                    <a:bodyPr/>
                    <a:lstStyle/>
                    <a:p>
                      <a:pPr indent="269875" algn="ctr">
                        <a:lnSpc>
                          <a:spcPts val="1560"/>
                        </a:lnSpc>
                        <a:spcAft>
                          <a:spcPts val="0"/>
                        </a:spcAft>
                      </a:pPr>
                      <a:r>
                        <a:rPr lang="zh-CN" sz="1800" kern="100" dirty="0">
                          <a:effectLst/>
                        </a:rPr>
                        <a:t>汉</a:t>
                      </a:r>
                      <a:endParaRPr lang="zh-CN" sz="1800" kern="100" dirty="0">
                        <a:effectLst/>
                        <a:latin typeface="Times New Roman"/>
                        <a:ea typeface="宋体"/>
                      </a:endParaRPr>
                    </a:p>
                  </a:txBody>
                  <a:tcPr marL="68580" marR="68580" marT="0" marB="0"/>
                </a:tc>
              </a:tr>
            </a:tbl>
          </a:graphicData>
        </a:graphic>
      </p:graphicFrame>
    </p:spTree>
    <p:extLst>
      <p:ext uri="{BB962C8B-B14F-4D97-AF65-F5344CB8AC3E}">
        <p14:creationId xmlns:p14="http://schemas.microsoft.com/office/powerpoint/2010/main" val="2777353093"/>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r>
              <a:rPr lang="zh-CN" altLang="zh-CN" dirty="0"/>
              <a:t>表中的每一行数据称为一条记录，又称为行或者元组。一个表中的每条记录都不能完全相同，记录在表中的排列顺序可以是无序的。</a:t>
            </a:r>
            <a:r>
              <a:rPr lang="zh-CN" altLang="zh-CN" dirty="0" smtClean="0"/>
              <a:t>如</a:t>
            </a:r>
            <a:r>
              <a:rPr lang="zh-CN" altLang="en-US" dirty="0" smtClean="0"/>
              <a:t>“学生信息表”</a:t>
            </a:r>
            <a:r>
              <a:rPr lang="zh-CN" altLang="zh-CN" dirty="0" smtClean="0"/>
              <a:t>的</a:t>
            </a:r>
            <a:r>
              <a:rPr lang="zh-CN" altLang="zh-CN" dirty="0"/>
              <a:t>一行记录（</a:t>
            </a:r>
            <a:r>
              <a:rPr lang="en-US" altLang="zh-CN" dirty="0"/>
              <a:t>12180001</a:t>
            </a:r>
            <a:r>
              <a:rPr lang="zh-CN" altLang="zh-CN" dirty="0"/>
              <a:t>，张英，女，</a:t>
            </a:r>
            <a:r>
              <a:rPr lang="en-US" altLang="zh-CN" dirty="0"/>
              <a:t>1997-03-02</a:t>
            </a:r>
            <a:r>
              <a:rPr lang="zh-CN" altLang="zh-CN" dirty="0"/>
              <a:t>，汉）。</a:t>
            </a:r>
          </a:p>
          <a:p>
            <a:endParaRPr lang="zh-CN" altLang="en-US" dirty="0"/>
          </a:p>
        </p:txBody>
      </p:sp>
      <p:sp>
        <p:nvSpPr>
          <p:cNvPr id="3" name="标题 2"/>
          <p:cNvSpPr>
            <a:spLocks noGrp="1"/>
          </p:cNvSpPr>
          <p:nvPr>
            <p:ph type="title"/>
          </p:nvPr>
        </p:nvSpPr>
        <p:spPr/>
        <p:txBody>
          <a:bodyPr>
            <a:normAutofit/>
          </a:bodyPr>
          <a:lstStyle/>
          <a:p>
            <a:r>
              <a:rPr lang="zh-CN" altLang="zh-CN" dirty="0"/>
              <a:t>记录（</a:t>
            </a:r>
            <a:r>
              <a:rPr lang="en-US" altLang="zh-CN" dirty="0"/>
              <a:t>Record</a:t>
            </a:r>
            <a:r>
              <a:rPr lang="zh-CN" altLang="zh-CN" dirty="0" smtClean="0"/>
              <a:t>）</a:t>
            </a:r>
            <a:endParaRPr lang="zh-CN" altLang="en-US" dirty="0"/>
          </a:p>
        </p:txBody>
      </p:sp>
    </p:spTree>
    <p:extLst>
      <p:ext uri="{BB962C8B-B14F-4D97-AF65-F5344CB8AC3E}">
        <p14:creationId xmlns:p14="http://schemas.microsoft.com/office/powerpoint/2010/main" val="2718349878"/>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r>
              <a:rPr lang="zh-CN" altLang="zh-CN" dirty="0"/>
              <a:t>二维表中的每一列称为关系的一个属性，又称为列，同一个表中的属性名不能重复，即每个列都必须有唯一的名称。</a:t>
            </a:r>
            <a:r>
              <a:rPr lang="zh-CN" altLang="zh-CN" dirty="0" smtClean="0"/>
              <a:t>如</a:t>
            </a:r>
            <a:r>
              <a:rPr lang="zh-CN" altLang="en-US" dirty="0" smtClean="0"/>
              <a:t>“学生信息表”</a:t>
            </a:r>
            <a:r>
              <a:rPr lang="zh-CN" altLang="zh-CN" dirty="0" smtClean="0"/>
              <a:t>的</a:t>
            </a:r>
            <a:r>
              <a:rPr lang="zh-CN" altLang="zh-CN" dirty="0"/>
              <a:t>“学号”字段，“姓名”字段。</a:t>
            </a:r>
          </a:p>
          <a:p>
            <a:endParaRPr lang="zh-CN" altLang="en-US" dirty="0"/>
          </a:p>
        </p:txBody>
      </p:sp>
      <p:sp>
        <p:nvSpPr>
          <p:cNvPr id="3" name="标题 2"/>
          <p:cNvSpPr>
            <a:spLocks noGrp="1"/>
          </p:cNvSpPr>
          <p:nvPr>
            <p:ph type="title"/>
          </p:nvPr>
        </p:nvSpPr>
        <p:spPr/>
        <p:txBody>
          <a:bodyPr>
            <a:normAutofit/>
          </a:bodyPr>
          <a:lstStyle/>
          <a:p>
            <a:r>
              <a:rPr lang="zh-CN" altLang="zh-CN" dirty="0"/>
              <a:t>属性（</a:t>
            </a:r>
            <a:r>
              <a:rPr lang="en-US" altLang="zh-CN" dirty="0"/>
              <a:t>Attribute</a:t>
            </a:r>
            <a:r>
              <a:rPr lang="zh-CN" altLang="zh-CN" dirty="0" smtClean="0"/>
              <a:t>）</a:t>
            </a:r>
            <a:endParaRPr lang="zh-CN" altLang="en-US" dirty="0"/>
          </a:p>
        </p:txBody>
      </p:sp>
    </p:spTree>
    <p:extLst>
      <p:ext uri="{BB962C8B-B14F-4D97-AF65-F5344CB8AC3E}">
        <p14:creationId xmlns:p14="http://schemas.microsoft.com/office/powerpoint/2010/main" val="2696320454"/>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r>
              <a:rPr lang="zh-CN" altLang="zh-CN" dirty="0"/>
              <a:t>表中每一列的取值范围称为此列的域，</a:t>
            </a:r>
            <a:r>
              <a:rPr lang="zh-CN" altLang="zh-CN" dirty="0" smtClean="0"/>
              <a:t>如</a:t>
            </a:r>
            <a:r>
              <a:rPr lang="zh-CN" altLang="en-US" dirty="0" smtClean="0"/>
              <a:t>“学生信息表”</a:t>
            </a:r>
            <a:r>
              <a:rPr lang="zh-CN" altLang="zh-CN" dirty="0" smtClean="0"/>
              <a:t>中</a:t>
            </a:r>
            <a:r>
              <a:rPr lang="zh-CN" altLang="zh-CN" dirty="0"/>
              <a:t>性别属性的域为（“男”，“女”）。</a:t>
            </a:r>
          </a:p>
          <a:p>
            <a:endParaRPr lang="zh-CN" altLang="en-US" dirty="0"/>
          </a:p>
        </p:txBody>
      </p:sp>
      <p:sp>
        <p:nvSpPr>
          <p:cNvPr id="3" name="标题 2"/>
          <p:cNvSpPr>
            <a:spLocks noGrp="1"/>
          </p:cNvSpPr>
          <p:nvPr>
            <p:ph type="title"/>
          </p:nvPr>
        </p:nvSpPr>
        <p:spPr/>
        <p:txBody>
          <a:bodyPr>
            <a:normAutofit/>
          </a:bodyPr>
          <a:lstStyle/>
          <a:p>
            <a:r>
              <a:rPr lang="zh-CN" altLang="zh-CN" dirty="0"/>
              <a:t>域（</a:t>
            </a:r>
            <a:r>
              <a:rPr lang="en-US" altLang="zh-CN" dirty="0"/>
              <a:t>Domain</a:t>
            </a:r>
            <a:r>
              <a:rPr lang="zh-CN" altLang="zh-CN" dirty="0" smtClean="0"/>
              <a:t>）</a:t>
            </a:r>
            <a:endParaRPr lang="zh-CN" altLang="en-US" dirty="0"/>
          </a:p>
        </p:txBody>
      </p:sp>
    </p:spTree>
    <p:extLst>
      <p:ext uri="{BB962C8B-B14F-4D97-AF65-F5344CB8AC3E}">
        <p14:creationId xmlns:p14="http://schemas.microsoft.com/office/powerpoint/2010/main" val="3860389877"/>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r>
              <a:rPr lang="zh-CN" altLang="zh-CN" dirty="0"/>
              <a:t>表中的每条记录都不能重复，能够唯一的标识每条记录的列或列的组合称为表的主键。主键不能为“空”（</a:t>
            </a:r>
            <a:r>
              <a:rPr lang="en-US" altLang="zh-CN" dirty="0"/>
              <a:t>NULL</a:t>
            </a:r>
            <a:r>
              <a:rPr lang="zh-CN" altLang="zh-CN" dirty="0"/>
              <a:t>，不是</a:t>
            </a:r>
            <a:r>
              <a:rPr lang="en-US" altLang="zh-CN" dirty="0"/>
              <a:t>0</a:t>
            </a:r>
            <a:r>
              <a:rPr lang="zh-CN" altLang="zh-CN" dirty="0"/>
              <a:t>，也不是空格或空字符串，表示值不确定）也不能重复。在学生表中，每个学生的学号都不能重复，我们通过学号来区分每个学生，学生表的学号字段就称为学生表的主键。</a:t>
            </a:r>
          </a:p>
          <a:p>
            <a:endParaRPr lang="zh-CN" altLang="en-US" dirty="0"/>
          </a:p>
        </p:txBody>
      </p:sp>
      <p:sp>
        <p:nvSpPr>
          <p:cNvPr id="3" name="标题 2"/>
          <p:cNvSpPr>
            <a:spLocks noGrp="1"/>
          </p:cNvSpPr>
          <p:nvPr>
            <p:ph type="title"/>
          </p:nvPr>
        </p:nvSpPr>
        <p:spPr/>
        <p:txBody>
          <a:bodyPr>
            <a:normAutofit/>
          </a:bodyPr>
          <a:lstStyle/>
          <a:p>
            <a:r>
              <a:rPr lang="zh-CN" altLang="zh-CN" dirty="0"/>
              <a:t>主键（</a:t>
            </a:r>
            <a:r>
              <a:rPr lang="en-US" altLang="zh-CN" dirty="0"/>
              <a:t>Primary Key</a:t>
            </a:r>
            <a:r>
              <a:rPr lang="zh-CN" altLang="zh-CN" dirty="0" smtClean="0"/>
              <a:t>）</a:t>
            </a:r>
            <a:endParaRPr lang="zh-CN" altLang="en-US" dirty="0"/>
          </a:p>
        </p:txBody>
      </p:sp>
    </p:spTree>
    <p:extLst>
      <p:ext uri="{BB962C8B-B14F-4D97-AF65-F5344CB8AC3E}">
        <p14:creationId xmlns:p14="http://schemas.microsoft.com/office/powerpoint/2010/main" val="3948285342"/>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r>
              <a:rPr lang="zh-CN" altLang="zh-CN" dirty="0"/>
              <a:t>在选课表里，我们要储存学生选择的课程是什么，在选课表的学号的取值范围要参照学生表的学号的取值范围，学生表的学号字段是学生表的主键，选课表中的学号字段就称为选课表中的外键，外键可以标识一个表（选课表）和另外一个表（学生表）的关系。简单的来讲，一个表（选课表）的外键学号就是另外一个表（学生表）的主键学号字段。外键的取值范围不能超出它所引用的主键的取值范围。</a:t>
            </a:r>
          </a:p>
          <a:p>
            <a:endParaRPr lang="zh-CN" altLang="en-US" dirty="0"/>
          </a:p>
        </p:txBody>
      </p:sp>
      <p:sp>
        <p:nvSpPr>
          <p:cNvPr id="3" name="标题 2"/>
          <p:cNvSpPr>
            <a:spLocks noGrp="1"/>
          </p:cNvSpPr>
          <p:nvPr>
            <p:ph type="title"/>
          </p:nvPr>
        </p:nvSpPr>
        <p:spPr/>
        <p:txBody>
          <a:bodyPr>
            <a:normAutofit/>
          </a:bodyPr>
          <a:lstStyle/>
          <a:p>
            <a:r>
              <a:rPr lang="zh-CN" altLang="zh-CN" dirty="0"/>
              <a:t>外键（</a:t>
            </a:r>
            <a:r>
              <a:rPr lang="en-US" altLang="zh-CN" dirty="0"/>
              <a:t>Foreign Key</a:t>
            </a:r>
            <a:r>
              <a:rPr lang="zh-CN" altLang="zh-CN" dirty="0" smtClean="0"/>
              <a:t>）</a:t>
            </a:r>
            <a:endParaRPr lang="zh-CN" altLang="en-US" dirty="0"/>
          </a:p>
        </p:txBody>
      </p:sp>
    </p:spTree>
    <p:extLst>
      <p:ext uri="{BB962C8B-B14F-4D97-AF65-F5344CB8AC3E}">
        <p14:creationId xmlns:p14="http://schemas.microsoft.com/office/powerpoint/2010/main" val="3507589215"/>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fontScale="92500" lnSpcReduction="10000"/>
          </a:bodyPr>
          <a:lstStyle/>
          <a:p>
            <a:r>
              <a:rPr lang="zh-CN" altLang="zh-CN" dirty="0"/>
              <a:t>（</a:t>
            </a:r>
            <a:r>
              <a:rPr lang="en-US" altLang="zh-CN" dirty="0"/>
              <a:t>1</a:t>
            </a:r>
            <a:r>
              <a:rPr lang="zh-CN" altLang="zh-CN" dirty="0"/>
              <a:t>）实体</a:t>
            </a:r>
          </a:p>
          <a:p>
            <a:r>
              <a:rPr lang="zh-CN" altLang="zh-CN" dirty="0"/>
              <a:t>能单独存在的每个实体都映射成为一张表。如学生实体用一张表来存储，课程实体用另外一张表来存储。</a:t>
            </a:r>
          </a:p>
          <a:p>
            <a:r>
              <a:rPr lang="zh-CN" altLang="zh-CN" dirty="0"/>
              <a:t>（</a:t>
            </a:r>
            <a:r>
              <a:rPr lang="en-US" altLang="zh-CN" dirty="0"/>
              <a:t>2</a:t>
            </a:r>
            <a:r>
              <a:rPr lang="zh-CN" altLang="zh-CN" dirty="0"/>
              <a:t>）属性</a:t>
            </a:r>
          </a:p>
          <a:p>
            <a:r>
              <a:rPr lang="en-US" altLang="zh-CN" dirty="0"/>
              <a:t>E-R</a:t>
            </a:r>
            <a:r>
              <a:rPr lang="zh-CN" altLang="zh-CN" dirty="0"/>
              <a:t>图中每个实体的属性都映射成对应实体转换的表的列。如学生实体的学号、姓名、性别、出生年月分别映射成为学生表中的列</a:t>
            </a:r>
            <a:r>
              <a:rPr lang="zh-CN" altLang="zh-CN" dirty="0" smtClean="0"/>
              <a:t>。</a:t>
            </a:r>
            <a:endParaRPr lang="en-US" altLang="zh-CN" dirty="0" smtClean="0"/>
          </a:p>
          <a:p>
            <a:r>
              <a:rPr lang="zh-CN" altLang="zh-CN" dirty="0"/>
              <a:t>（</a:t>
            </a:r>
            <a:r>
              <a:rPr lang="en-US" altLang="zh-CN" dirty="0"/>
              <a:t>3</a:t>
            </a:r>
            <a:r>
              <a:rPr lang="zh-CN" altLang="zh-CN" dirty="0"/>
              <a:t>）关系</a:t>
            </a:r>
          </a:p>
          <a:p>
            <a:r>
              <a:rPr lang="zh-CN" altLang="zh-CN" dirty="0"/>
              <a:t>关系映射成为表的方式依赖于关系的类型，不同的关系映射成表的方式不同。</a:t>
            </a:r>
          </a:p>
          <a:p>
            <a:endParaRPr lang="zh-CN" altLang="en-US" dirty="0"/>
          </a:p>
        </p:txBody>
      </p:sp>
      <p:sp>
        <p:nvSpPr>
          <p:cNvPr id="3" name="标题 2"/>
          <p:cNvSpPr>
            <a:spLocks noGrp="1"/>
          </p:cNvSpPr>
          <p:nvPr>
            <p:ph type="title"/>
          </p:nvPr>
        </p:nvSpPr>
        <p:spPr/>
        <p:txBody>
          <a:bodyPr/>
          <a:lstStyle/>
          <a:p>
            <a:r>
              <a:rPr lang="en-US" altLang="zh-CN" dirty="0" smtClean="0"/>
              <a:t>E-R</a:t>
            </a:r>
            <a:r>
              <a:rPr lang="zh-CN" altLang="en-US" dirty="0" smtClean="0"/>
              <a:t>图到表的映射</a:t>
            </a:r>
            <a:endParaRPr lang="zh-CN" altLang="en-US" dirty="0"/>
          </a:p>
        </p:txBody>
      </p:sp>
    </p:spTree>
    <p:extLst>
      <p:ext uri="{BB962C8B-B14F-4D97-AF65-F5344CB8AC3E}">
        <p14:creationId xmlns:p14="http://schemas.microsoft.com/office/powerpoint/2010/main" val="1713935949"/>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755576" y="1988840"/>
            <a:ext cx="7408333" cy="4176464"/>
          </a:xfrm>
        </p:spPr>
        <p:txBody>
          <a:bodyPr>
            <a:normAutofit fontScale="92500" lnSpcReduction="20000"/>
          </a:bodyPr>
          <a:lstStyle/>
          <a:p>
            <a:r>
              <a:rPr lang="zh-CN" altLang="zh-CN" dirty="0"/>
              <a:t>①一对一关系</a:t>
            </a:r>
          </a:p>
          <a:p>
            <a:r>
              <a:rPr lang="zh-CN" altLang="zh-CN" dirty="0"/>
              <a:t>在一对一的关系中，实体集合中的每一个元素只能是一一对应的关系，可以把两个实体对应的表合并成为一个表，也可以将任何一个实体的主键作为另外一个实体的外键存在，来保存他们的一一对应关系</a:t>
            </a:r>
            <a:r>
              <a:rPr lang="zh-CN" altLang="zh-CN" dirty="0" smtClean="0"/>
              <a:t>。</a:t>
            </a:r>
            <a:r>
              <a:rPr lang="zh-CN" altLang="zh-CN" dirty="0"/>
              <a:t>公民与身份证的一对一的关系可以转换为如下的关系模式：</a:t>
            </a:r>
          </a:p>
          <a:p>
            <a:r>
              <a:rPr lang="zh-CN" altLang="zh-CN" dirty="0"/>
              <a:t>公民表（公民编号（</a:t>
            </a:r>
            <a:r>
              <a:rPr lang="en-US" altLang="zh-CN" dirty="0" err="1"/>
              <a:t>pk</a:t>
            </a:r>
            <a:r>
              <a:rPr lang="zh-CN" altLang="zh-CN" dirty="0"/>
              <a:t>），姓名，性别，生日，身份证号（</a:t>
            </a:r>
            <a:r>
              <a:rPr lang="en-US" altLang="zh-CN" dirty="0" err="1"/>
              <a:t>fk</a:t>
            </a:r>
            <a:r>
              <a:rPr lang="zh-CN" altLang="zh-CN" dirty="0"/>
              <a:t>）），</a:t>
            </a:r>
          </a:p>
          <a:p>
            <a:r>
              <a:rPr lang="zh-CN" altLang="zh-CN" dirty="0"/>
              <a:t>身份证表（身份证号（</a:t>
            </a:r>
            <a:r>
              <a:rPr lang="en-US" altLang="zh-CN" dirty="0" err="1"/>
              <a:t>pk</a:t>
            </a:r>
            <a:r>
              <a:rPr lang="zh-CN" altLang="zh-CN" dirty="0"/>
              <a:t>），有效开始时间，有效截止时间，详细地址）。</a:t>
            </a:r>
          </a:p>
          <a:p>
            <a:r>
              <a:rPr lang="zh-CN" altLang="zh-CN" dirty="0"/>
              <a:t>系主任与系部的一对一的关系转换为：</a:t>
            </a:r>
          </a:p>
          <a:p>
            <a:r>
              <a:rPr lang="zh-CN" altLang="zh-CN" dirty="0"/>
              <a:t>系主任（工号（</a:t>
            </a:r>
            <a:r>
              <a:rPr lang="en-US" altLang="zh-CN" dirty="0" err="1"/>
              <a:t>pk</a:t>
            </a:r>
            <a:r>
              <a:rPr lang="zh-CN" altLang="zh-CN" dirty="0"/>
              <a:t>），姓名，联系方式），</a:t>
            </a:r>
          </a:p>
          <a:p>
            <a:r>
              <a:rPr lang="zh-CN" altLang="zh-CN" dirty="0"/>
              <a:t>系部（编号（</a:t>
            </a:r>
            <a:r>
              <a:rPr lang="en-US" altLang="zh-CN" dirty="0" err="1"/>
              <a:t>pk</a:t>
            </a:r>
            <a:r>
              <a:rPr lang="zh-CN" altLang="zh-CN" dirty="0"/>
              <a:t>），名称，电话，工号（</a:t>
            </a:r>
            <a:r>
              <a:rPr lang="en-US" altLang="zh-CN" dirty="0" err="1"/>
              <a:t>fk</a:t>
            </a:r>
            <a:r>
              <a:rPr lang="zh-CN" altLang="zh-CN" dirty="0"/>
              <a:t>））。</a:t>
            </a:r>
          </a:p>
          <a:p>
            <a:endParaRPr lang="zh-CN" altLang="en-US" dirty="0"/>
          </a:p>
        </p:txBody>
      </p:sp>
      <p:sp>
        <p:nvSpPr>
          <p:cNvPr id="3" name="标题 2"/>
          <p:cNvSpPr>
            <a:spLocks noGrp="1"/>
          </p:cNvSpPr>
          <p:nvPr>
            <p:ph type="title"/>
          </p:nvPr>
        </p:nvSpPr>
        <p:spPr/>
        <p:txBody>
          <a:bodyPr/>
          <a:lstStyle/>
          <a:p>
            <a:r>
              <a:rPr lang="en-US" altLang="zh-CN" dirty="0"/>
              <a:t>E-R</a:t>
            </a:r>
            <a:r>
              <a:rPr lang="zh-CN" altLang="en-US" dirty="0"/>
              <a:t>图到表的映射</a:t>
            </a:r>
          </a:p>
        </p:txBody>
      </p:sp>
    </p:spTree>
    <p:extLst>
      <p:ext uri="{BB962C8B-B14F-4D97-AF65-F5344CB8AC3E}">
        <p14:creationId xmlns:p14="http://schemas.microsoft.com/office/powerpoint/2010/main" val="1620417115"/>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872067" y="2675467"/>
            <a:ext cx="7408333" cy="3705861"/>
          </a:xfrm>
        </p:spPr>
        <p:txBody>
          <a:bodyPr>
            <a:normAutofit fontScale="85000" lnSpcReduction="20000"/>
          </a:bodyPr>
          <a:lstStyle/>
          <a:p>
            <a:r>
              <a:rPr lang="zh-CN" altLang="zh-CN" dirty="0"/>
              <a:t>②一对多关系</a:t>
            </a:r>
          </a:p>
          <a:p>
            <a:r>
              <a:rPr lang="zh-CN" altLang="zh-CN" dirty="0"/>
              <a:t>在一对多的关系中，实体集合中的一个元素可以与另外一个实体中的多个元素有关系，可以把“一”端实体的主键作为“多”端实体的外键存在，来保存它们的一对多的关系。</a:t>
            </a:r>
          </a:p>
          <a:p>
            <a:r>
              <a:rPr lang="zh-CN" altLang="zh-CN" dirty="0" smtClean="0"/>
              <a:t>班级</a:t>
            </a:r>
            <a:r>
              <a:rPr lang="zh-CN" altLang="zh-CN" dirty="0"/>
              <a:t>与学生之间的一对多的关系可以将班级表的主键放在学生表中作为外键。</a:t>
            </a:r>
          </a:p>
          <a:p>
            <a:r>
              <a:rPr lang="zh-CN" altLang="zh-CN" dirty="0"/>
              <a:t>班级（班级编号（</a:t>
            </a:r>
            <a:r>
              <a:rPr lang="en-US" altLang="zh-CN" dirty="0" err="1"/>
              <a:t>pk</a:t>
            </a:r>
            <a:r>
              <a:rPr lang="zh-CN" altLang="zh-CN" dirty="0"/>
              <a:t>），名称，年级），</a:t>
            </a:r>
          </a:p>
          <a:p>
            <a:r>
              <a:rPr lang="zh-CN" altLang="zh-CN" dirty="0"/>
              <a:t>学生（学号（</a:t>
            </a:r>
            <a:r>
              <a:rPr lang="en-US" altLang="zh-CN" dirty="0" err="1"/>
              <a:t>pk</a:t>
            </a:r>
            <a:r>
              <a:rPr lang="zh-CN" altLang="zh-CN" dirty="0"/>
              <a:t>），姓名，性别，生日，班级编号（</a:t>
            </a:r>
            <a:r>
              <a:rPr lang="en-US" altLang="zh-CN" dirty="0" err="1"/>
              <a:t>fk</a:t>
            </a:r>
            <a:r>
              <a:rPr lang="zh-CN" altLang="zh-CN" dirty="0"/>
              <a:t>））。</a:t>
            </a:r>
          </a:p>
          <a:p>
            <a:r>
              <a:rPr lang="zh-CN" altLang="zh-CN" dirty="0"/>
              <a:t>系部与教师之间的一对多的关系可以将系部的主键放在教师表中作为外键。</a:t>
            </a:r>
          </a:p>
          <a:p>
            <a:r>
              <a:rPr lang="zh-CN" altLang="zh-CN" dirty="0"/>
              <a:t>系部（编号（</a:t>
            </a:r>
            <a:r>
              <a:rPr lang="en-US" altLang="zh-CN" dirty="0" err="1"/>
              <a:t>pk</a:t>
            </a:r>
            <a:r>
              <a:rPr lang="zh-CN" altLang="zh-CN" dirty="0"/>
              <a:t>），名称，电话）</a:t>
            </a:r>
          </a:p>
          <a:p>
            <a:r>
              <a:rPr lang="zh-CN" altLang="zh-CN" dirty="0"/>
              <a:t>教师（工号（</a:t>
            </a:r>
            <a:r>
              <a:rPr lang="en-US" altLang="zh-CN" dirty="0" err="1"/>
              <a:t>pk</a:t>
            </a:r>
            <a:r>
              <a:rPr lang="zh-CN" altLang="zh-CN" dirty="0"/>
              <a:t>），姓名，职称，电话，系部编号（</a:t>
            </a:r>
            <a:r>
              <a:rPr lang="en-US" altLang="zh-CN" dirty="0" err="1"/>
              <a:t>fk</a:t>
            </a:r>
            <a:r>
              <a:rPr lang="zh-CN" altLang="zh-CN" dirty="0"/>
              <a:t>））。</a:t>
            </a:r>
          </a:p>
        </p:txBody>
      </p:sp>
      <p:sp>
        <p:nvSpPr>
          <p:cNvPr id="3" name="标题 2"/>
          <p:cNvSpPr>
            <a:spLocks noGrp="1"/>
          </p:cNvSpPr>
          <p:nvPr>
            <p:ph type="title"/>
          </p:nvPr>
        </p:nvSpPr>
        <p:spPr/>
        <p:txBody>
          <a:bodyPr/>
          <a:lstStyle/>
          <a:p>
            <a:r>
              <a:rPr lang="en-US" altLang="zh-CN" dirty="0"/>
              <a:t>E-R</a:t>
            </a:r>
            <a:r>
              <a:rPr lang="zh-CN" altLang="en-US" dirty="0"/>
              <a:t>图到表的映射</a:t>
            </a:r>
          </a:p>
        </p:txBody>
      </p:sp>
    </p:spTree>
    <p:extLst>
      <p:ext uri="{BB962C8B-B14F-4D97-AF65-F5344CB8AC3E}">
        <p14:creationId xmlns:p14="http://schemas.microsoft.com/office/powerpoint/2010/main" val="2258539874"/>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872067" y="2132857"/>
            <a:ext cx="7408333" cy="4032448"/>
          </a:xfrm>
        </p:spPr>
        <p:txBody>
          <a:bodyPr>
            <a:normAutofit fontScale="77500" lnSpcReduction="20000"/>
          </a:bodyPr>
          <a:lstStyle/>
          <a:p>
            <a:r>
              <a:rPr lang="zh-CN" altLang="zh-CN" dirty="0"/>
              <a:t>③多对多关系</a:t>
            </a:r>
          </a:p>
          <a:p>
            <a:r>
              <a:rPr lang="zh-CN" altLang="zh-CN" dirty="0"/>
              <a:t>在多对多的关系中，两个实体的元素是多对多的关系，可以把两个实体的主键和多对多关系自身的特征组合成为一张新表，新表的主键就是两个表的主键的组合。</a:t>
            </a:r>
          </a:p>
          <a:p>
            <a:r>
              <a:rPr lang="zh-CN" altLang="zh-CN" dirty="0" smtClean="0"/>
              <a:t>学生</a:t>
            </a:r>
            <a:r>
              <a:rPr lang="zh-CN" altLang="zh-CN" dirty="0"/>
              <a:t>与课程之间的多对多的关系可以转换为一个新的关系模式选课关系，如下所示：</a:t>
            </a:r>
          </a:p>
          <a:p>
            <a:r>
              <a:rPr lang="zh-CN" altLang="zh-CN" dirty="0"/>
              <a:t>学生（学号（</a:t>
            </a:r>
            <a:r>
              <a:rPr lang="en-US" altLang="zh-CN" dirty="0" err="1"/>
              <a:t>pk</a:t>
            </a:r>
            <a:r>
              <a:rPr lang="zh-CN" altLang="zh-CN" dirty="0"/>
              <a:t>），姓名，性别，生日），</a:t>
            </a:r>
          </a:p>
          <a:p>
            <a:r>
              <a:rPr lang="zh-CN" altLang="zh-CN" dirty="0"/>
              <a:t>课程（课程编号</a:t>
            </a:r>
            <a:r>
              <a:rPr lang="en-US" altLang="zh-CN" dirty="0"/>
              <a:t>(</a:t>
            </a:r>
            <a:r>
              <a:rPr lang="en-US" altLang="zh-CN" dirty="0" err="1"/>
              <a:t>pk</a:t>
            </a:r>
            <a:r>
              <a:rPr lang="en-US" altLang="zh-CN" dirty="0"/>
              <a:t>)</a:t>
            </a:r>
            <a:r>
              <a:rPr lang="zh-CN" altLang="zh-CN" dirty="0"/>
              <a:t>，课程名称，课程性质，学分，开课学期，课程分类），</a:t>
            </a:r>
          </a:p>
          <a:p>
            <a:r>
              <a:rPr lang="zh-CN" altLang="zh-CN" dirty="0"/>
              <a:t>选课（学号</a:t>
            </a:r>
            <a:r>
              <a:rPr lang="en-US" altLang="zh-CN" dirty="0"/>
              <a:t>(</a:t>
            </a:r>
            <a:r>
              <a:rPr lang="en-US" altLang="zh-CN" dirty="0" err="1"/>
              <a:t>fk</a:t>
            </a:r>
            <a:r>
              <a:rPr lang="en-US" altLang="zh-CN" dirty="0"/>
              <a:t>)</a:t>
            </a:r>
            <a:r>
              <a:rPr lang="zh-CN" altLang="zh-CN" dirty="0"/>
              <a:t>，课程编号</a:t>
            </a:r>
            <a:r>
              <a:rPr lang="en-US" altLang="zh-CN" dirty="0"/>
              <a:t>(</a:t>
            </a:r>
            <a:r>
              <a:rPr lang="en-US" altLang="zh-CN" dirty="0" err="1"/>
              <a:t>fk</a:t>
            </a:r>
            <a:r>
              <a:rPr lang="en-US" altLang="zh-CN" dirty="0"/>
              <a:t>)</a:t>
            </a:r>
            <a:r>
              <a:rPr lang="zh-CN" altLang="zh-CN" dirty="0"/>
              <a:t>，成绩）。</a:t>
            </a:r>
          </a:p>
          <a:p>
            <a:r>
              <a:rPr lang="zh-CN" altLang="zh-CN" dirty="0"/>
              <a:t>书店和书籍之间的多对多的关系转换为销售关系，如下所示：</a:t>
            </a:r>
          </a:p>
          <a:p>
            <a:r>
              <a:rPr lang="zh-CN" altLang="zh-CN" dirty="0"/>
              <a:t>书店（编号（</a:t>
            </a:r>
            <a:r>
              <a:rPr lang="en-US" altLang="zh-CN" dirty="0" err="1"/>
              <a:t>pk</a:t>
            </a:r>
            <a:r>
              <a:rPr lang="zh-CN" altLang="zh-CN" dirty="0"/>
              <a:t>），名称，地址，联系方式），</a:t>
            </a:r>
          </a:p>
          <a:p>
            <a:r>
              <a:rPr lang="zh-CN" altLang="zh-CN" dirty="0"/>
              <a:t>书籍（</a:t>
            </a:r>
            <a:r>
              <a:rPr lang="en-US" altLang="zh-CN" dirty="0"/>
              <a:t>ISBN</a:t>
            </a:r>
            <a:r>
              <a:rPr lang="zh-CN" altLang="zh-CN" dirty="0"/>
              <a:t>（</a:t>
            </a:r>
            <a:r>
              <a:rPr lang="en-US" altLang="zh-CN" dirty="0" err="1"/>
              <a:t>pk</a:t>
            </a:r>
            <a:r>
              <a:rPr lang="zh-CN" altLang="zh-CN" dirty="0"/>
              <a:t>），书名，作者，定价，出版社，出版日期），</a:t>
            </a:r>
          </a:p>
          <a:p>
            <a:r>
              <a:rPr lang="zh-CN" altLang="zh-CN" dirty="0"/>
              <a:t>销售（编号（</a:t>
            </a:r>
            <a:r>
              <a:rPr lang="en-US" altLang="zh-CN" dirty="0" err="1"/>
              <a:t>fk</a:t>
            </a:r>
            <a:r>
              <a:rPr lang="zh-CN" altLang="zh-CN" dirty="0"/>
              <a:t>），</a:t>
            </a:r>
            <a:r>
              <a:rPr lang="en-US" altLang="zh-CN" dirty="0"/>
              <a:t>ISBN</a:t>
            </a:r>
            <a:r>
              <a:rPr lang="zh-CN" altLang="zh-CN" dirty="0"/>
              <a:t>（</a:t>
            </a:r>
            <a:r>
              <a:rPr lang="en-US" altLang="zh-CN" dirty="0" err="1"/>
              <a:t>fk</a:t>
            </a:r>
            <a:r>
              <a:rPr lang="zh-CN" altLang="zh-CN" dirty="0"/>
              <a:t>），销售数量）。</a:t>
            </a:r>
          </a:p>
        </p:txBody>
      </p:sp>
      <p:sp>
        <p:nvSpPr>
          <p:cNvPr id="3" name="标题 2"/>
          <p:cNvSpPr>
            <a:spLocks noGrp="1"/>
          </p:cNvSpPr>
          <p:nvPr>
            <p:ph type="title"/>
          </p:nvPr>
        </p:nvSpPr>
        <p:spPr/>
        <p:txBody>
          <a:bodyPr/>
          <a:lstStyle/>
          <a:p>
            <a:r>
              <a:rPr lang="en-US" altLang="zh-CN" dirty="0"/>
              <a:t>E-R</a:t>
            </a:r>
            <a:r>
              <a:rPr lang="zh-CN" altLang="en-US" dirty="0"/>
              <a:t>图到表的映射</a:t>
            </a:r>
          </a:p>
        </p:txBody>
      </p:sp>
    </p:spTree>
    <p:extLst>
      <p:ext uri="{BB962C8B-B14F-4D97-AF65-F5344CB8AC3E}">
        <p14:creationId xmlns:p14="http://schemas.microsoft.com/office/powerpoint/2010/main" val="225853987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rmAutofit fontScale="85000" lnSpcReduction="10000"/>
          </a:bodyPr>
          <a:lstStyle/>
          <a:p>
            <a:r>
              <a:rPr lang="zh-CN" altLang="zh-CN" dirty="0" smtClean="0"/>
              <a:t>某高校要开发一套学生信息管理系统，以实现教学管理的信息化、规范化、科学化。该系统实现的主要功能包括：使用计算机对教学活动中的各种信息进行记录和管理，记录专业、系部、班级、学生、教师、课程、学期、辅导员评价等基本信息，比如学生信息需要记录学生的学号、姓名、性别、生日等，课程信息记录课程的课程号、课程名、学分、学时等；同时能够对这些信息进行增加、删除、修改、查询等操作；能够按照日期、上课节次记录学生的迟到、早退、事假、病假情况，最终生成每周考勤记录表；能够对学生的选课信息进行管理，记录学生所选择的课程、课程由哪些老师教授、学生所选课程的成绩等；能够让辅导员在每个学期期末对学生进行评价</a:t>
            </a:r>
            <a:endParaRPr lang="zh-CN" altLang="en-US" dirty="0"/>
          </a:p>
        </p:txBody>
      </p:sp>
      <p:sp>
        <p:nvSpPr>
          <p:cNvPr id="2" name="标题 1"/>
          <p:cNvSpPr>
            <a:spLocks noGrp="1"/>
          </p:cNvSpPr>
          <p:nvPr>
            <p:ph type="title"/>
          </p:nvPr>
        </p:nvSpPr>
        <p:spPr/>
        <p:txBody>
          <a:bodyPr>
            <a:normAutofit/>
          </a:bodyPr>
          <a:lstStyle/>
          <a:p>
            <a:r>
              <a:rPr lang="en-US" altLang="zh-CN" b="1" dirty="0" smtClean="0"/>
              <a:t>1.1.1 </a:t>
            </a:r>
            <a:r>
              <a:rPr lang="zh-CN" altLang="zh-CN" b="1" dirty="0" smtClean="0"/>
              <a:t>情景描述</a:t>
            </a:r>
            <a:endParaRPr lang="zh-CN" altLang="zh-CN" b="1" dirty="0"/>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28596" y="2143116"/>
            <a:ext cx="8391876" cy="3878172"/>
          </a:xfrm>
        </p:spPr>
        <p:txBody>
          <a:bodyPr>
            <a:normAutofit fontScale="85000" lnSpcReduction="10000"/>
          </a:bodyPr>
          <a:lstStyle/>
          <a:p>
            <a:r>
              <a:rPr lang="zh-CN" altLang="zh-CN" dirty="0"/>
              <a:t>根据</a:t>
            </a:r>
            <a:r>
              <a:rPr lang="en-US" altLang="zh-CN" dirty="0"/>
              <a:t>E-R</a:t>
            </a:r>
            <a:r>
              <a:rPr lang="zh-CN" altLang="zh-CN" dirty="0"/>
              <a:t>图向关系模式的转换原则，</a:t>
            </a:r>
            <a:r>
              <a:rPr lang="zh-CN" altLang="zh-CN" dirty="0" smtClean="0"/>
              <a:t>将销售</a:t>
            </a:r>
            <a:r>
              <a:rPr lang="zh-CN" altLang="zh-CN" dirty="0"/>
              <a:t>业务系统的</a:t>
            </a:r>
            <a:r>
              <a:rPr lang="en-US" altLang="zh-CN" dirty="0"/>
              <a:t>E-R</a:t>
            </a:r>
            <a:r>
              <a:rPr lang="zh-CN" altLang="zh-CN" dirty="0"/>
              <a:t>图转换成关系模型。</a:t>
            </a:r>
          </a:p>
          <a:p>
            <a:r>
              <a:rPr lang="en-US" altLang="zh-CN" dirty="0"/>
              <a:t>1</a:t>
            </a:r>
            <a:r>
              <a:rPr lang="zh-CN" altLang="zh-CN" dirty="0"/>
              <a:t>．图</a:t>
            </a:r>
            <a:r>
              <a:rPr lang="en-US" altLang="zh-CN" dirty="0"/>
              <a:t>1-14</a:t>
            </a:r>
            <a:r>
              <a:rPr lang="zh-CN" altLang="zh-CN" dirty="0"/>
              <a:t>中有四个实体，加上“账号”实体，转换成五个关系，分别为：“账号”、“供应商”、“商品类型”、“商品”、“顾客”。</a:t>
            </a:r>
          </a:p>
          <a:p>
            <a:r>
              <a:rPr lang="en-US" altLang="zh-CN" dirty="0"/>
              <a:t>2</a:t>
            </a:r>
            <a:r>
              <a:rPr lang="zh-CN" altLang="zh-CN" dirty="0"/>
              <a:t>．实体的属性转换成为关系的字段，有以下关系模式：</a:t>
            </a:r>
          </a:p>
          <a:p>
            <a:r>
              <a:rPr lang="zh-CN" altLang="zh-CN" dirty="0"/>
              <a:t>（</a:t>
            </a:r>
            <a:r>
              <a:rPr lang="en-US" altLang="zh-CN" dirty="0"/>
              <a:t>1</a:t>
            </a:r>
            <a:r>
              <a:rPr lang="zh-CN" altLang="zh-CN" dirty="0"/>
              <a:t>）账号（用户</a:t>
            </a:r>
            <a:r>
              <a:rPr lang="en-US" altLang="zh-CN" dirty="0"/>
              <a:t>ID</a:t>
            </a:r>
            <a:r>
              <a:rPr lang="zh-CN" altLang="zh-CN" dirty="0"/>
              <a:t>，密码，邮件，用户名，地址，邮编，电话，状态）。</a:t>
            </a:r>
          </a:p>
          <a:p>
            <a:r>
              <a:rPr lang="zh-CN" altLang="zh-CN" dirty="0"/>
              <a:t>（</a:t>
            </a:r>
            <a:r>
              <a:rPr lang="en-US" altLang="zh-CN" dirty="0"/>
              <a:t>2</a:t>
            </a:r>
            <a:r>
              <a:rPr lang="zh-CN" altLang="zh-CN" dirty="0"/>
              <a:t>）供应商（供应商</a:t>
            </a:r>
            <a:r>
              <a:rPr lang="en-US" altLang="zh-CN" dirty="0"/>
              <a:t>ID</a:t>
            </a:r>
            <a:r>
              <a:rPr lang="zh-CN" altLang="zh-CN" dirty="0"/>
              <a:t>，名称，地址，邮编，电话，信用状态）。</a:t>
            </a:r>
          </a:p>
          <a:p>
            <a:r>
              <a:rPr lang="zh-CN" altLang="zh-CN" dirty="0"/>
              <a:t>（</a:t>
            </a:r>
            <a:r>
              <a:rPr lang="en-US" altLang="zh-CN" dirty="0"/>
              <a:t>3</a:t>
            </a:r>
            <a:r>
              <a:rPr lang="zh-CN" altLang="zh-CN" dirty="0"/>
              <a:t>）商品类型（类别</a:t>
            </a:r>
            <a:r>
              <a:rPr lang="en-US" altLang="zh-CN" dirty="0"/>
              <a:t>ID</a:t>
            </a:r>
            <a:r>
              <a:rPr lang="zh-CN" altLang="zh-CN" dirty="0"/>
              <a:t>，类别名称，描述）。</a:t>
            </a:r>
          </a:p>
          <a:p>
            <a:r>
              <a:rPr lang="zh-CN" altLang="zh-CN" dirty="0"/>
              <a:t>（</a:t>
            </a:r>
            <a:r>
              <a:rPr lang="en-US" altLang="zh-CN" dirty="0"/>
              <a:t>4</a:t>
            </a:r>
            <a:r>
              <a:rPr lang="zh-CN" altLang="zh-CN" dirty="0"/>
              <a:t>）商品（商品</a:t>
            </a:r>
            <a:r>
              <a:rPr lang="en-US" altLang="zh-CN" dirty="0"/>
              <a:t>ID</a:t>
            </a:r>
            <a:r>
              <a:rPr lang="zh-CN" altLang="zh-CN" dirty="0"/>
              <a:t>，名称，价格，产品描述，生产日期，保质期）。</a:t>
            </a:r>
          </a:p>
          <a:p>
            <a:r>
              <a:rPr lang="zh-CN" altLang="zh-CN" dirty="0"/>
              <a:t>（</a:t>
            </a:r>
            <a:r>
              <a:rPr lang="en-US" altLang="zh-CN" dirty="0"/>
              <a:t>5</a:t>
            </a:r>
            <a:r>
              <a:rPr lang="zh-CN" altLang="zh-CN" dirty="0"/>
              <a:t>）顾客（顾客</a:t>
            </a:r>
            <a:r>
              <a:rPr lang="en-US" altLang="zh-CN" dirty="0"/>
              <a:t>ID</a:t>
            </a:r>
            <a:r>
              <a:rPr lang="zh-CN" altLang="zh-CN" dirty="0"/>
              <a:t>，姓名，性别，年龄，职业，联系方式，地址，办卡时间，积分）。</a:t>
            </a:r>
          </a:p>
        </p:txBody>
      </p:sp>
      <p:sp>
        <p:nvSpPr>
          <p:cNvPr id="2" name="标题 1"/>
          <p:cNvSpPr>
            <a:spLocks noGrp="1"/>
          </p:cNvSpPr>
          <p:nvPr>
            <p:ph type="title"/>
          </p:nvPr>
        </p:nvSpPr>
        <p:spPr/>
        <p:txBody>
          <a:bodyPr>
            <a:normAutofit/>
          </a:bodyPr>
          <a:lstStyle/>
          <a:p>
            <a:r>
              <a:rPr lang="en-US" altLang="zh-CN" b="1" dirty="0" smtClean="0"/>
              <a:t>1.2.5 </a:t>
            </a:r>
            <a:r>
              <a:rPr lang="zh-CN" altLang="zh-CN" b="1" dirty="0" smtClean="0"/>
              <a:t>应用实践</a:t>
            </a:r>
            <a:endParaRPr lang="zh-CN" altLang="en-US" dirty="0"/>
          </a:p>
        </p:txBody>
      </p:sp>
    </p:spTree>
    <p:extLst>
      <p:ext uri="{BB962C8B-B14F-4D97-AF65-F5344CB8AC3E}">
        <p14:creationId xmlns:p14="http://schemas.microsoft.com/office/powerpoint/2010/main" val="2278014755"/>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51520" y="692696"/>
            <a:ext cx="8640960" cy="5909310"/>
          </a:xfrm>
          <a:prstGeom prst="rect">
            <a:avLst/>
          </a:prstGeom>
        </p:spPr>
        <p:txBody>
          <a:bodyPr wrap="square">
            <a:spAutoFit/>
          </a:bodyPr>
          <a:lstStyle/>
          <a:p>
            <a:r>
              <a:rPr lang="en-US" altLang="zh-CN" dirty="0"/>
              <a:t>3</a:t>
            </a:r>
            <a:r>
              <a:rPr lang="zh-CN" altLang="zh-CN" dirty="0"/>
              <a:t>．将实体的关系转换为关系模式</a:t>
            </a:r>
          </a:p>
          <a:p>
            <a:r>
              <a:rPr lang="zh-CN" altLang="zh-CN" dirty="0"/>
              <a:t>（</a:t>
            </a:r>
            <a:r>
              <a:rPr lang="en-US" altLang="zh-CN" dirty="0"/>
              <a:t>1</a:t>
            </a:r>
            <a:r>
              <a:rPr lang="zh-CN" altLang="zh-CN" dirty="0"/>
              <a:t>）“供应商”实体和“商品”实体是多对多的关系，需要生成一个新的关系，命名为“进货”，包含的字段有“供应商</a:t>
            </a:r>
            <a:r>
              <a:rPr lang="en-US" altLang="zh-CN" dirty="0"/>
              <a:t>ID</a:t>
            </a:r>
            <a:r>
              <a:rPr lang="zh-CN" altLang="zh-CN" dirty="0"/>
              <a:t>”，“商品</a:t>
            </a:r>
            <a:r>
              <a:rPr lang="en-US" altLang="zh-CN" dirty="0"/>
              <a:t>ID</a:t>
            </a:r>
            <a:r>
              <a:rPr lang="zh-CN" altLang="zh-CN" dirty="0"/>
              <a:t>”，“进货时间”，“进货单价”，“进货数量”。</a:t>
            </a:r>
          </a:p>
          <a:p>
            <a:r>
              <a:rPr lang="zh-CN" altLang="zh-CN" dirty="0"/>
              <a:t>（</a:t>
            </a:r>
            <a:r>
              <a:rPr lang="en-US" altLang="zh-CN" dirty="0"/>
              <a:t>2</a:t>
            </a:r>
            <a:r>
              <a:rPr lang="zh-CN" altLang="zh-CN" dirty="0"/>
              <a:t>）“商品类型”和“商品”实体是一对多的关系，将</a:t>
            </a:r>
            <a:r>
              <a:rPr lang="en-US" altLang="zh-CN" dirty="0"/>
              <a:t>1</a:t>
            </a:r>
            <a:r>
              <a:rPr lang="zh-CN" altLang="zh-CN" dirty="0"/>
              <a:t>端“商品类型”实体的主键添加到“商品”关系中。</a:t>
            </a:r>
          </a:p>
          <a:p>
            <a:r>
              <a:rPr lang="zh-CN" altLang="zh-CN" dirty="0"/>
              <a:t>（</a:t>
            </a:r>
            <a:r>
              <a:rPr lang="en-US" altLang="zh-CN" dirty="0"/>
              <a:t>3</a:t>
            </a:r>
            <a:r>
              <a:rPr lang="zh-CN" altLang="zh-CN" dirty="0"/>
              <a:t>）“顾客”实体和“商品”实体是多对多的关系，形成一个新的关系，命名为“销售”，包含的字段有“顾客</a:t>
            </a:r>
            <a:r>
              <a:rPr lang="en-US" altLang="zh-CN" dirty="0"/>
              <a:t>ID</a:t>
            </a:r>
            <a:r>
              <a:rPr lang="zh-CN" altLang="zh-CN" dirty="0"/>
              <a:t>”，“商品</a:t>
            </a:r>
            <a:r>
              <a:rPr lang="en-US" altLang="zh-CN" dirty="0"/>
              <a:t>ID</a:t>
            </a:r>
            <a:r>
              <a:rPr lang="zh-CN" altLang="zh-CN" dirty="0"/>
              <a:t>”，“数量”，“总价”，“销售时间”。</a:t>
            </a:r>
          </a:p>
          <a:p>
            <a:r>
              <a:rPr lang="zh-CN" altLang="zh-CN" dirty="0"/>
              <a:t>总的关系模式如下所示：</a:t>
            </a:r>
          </a:p>
          <a:p>
            <a:r>
              <a:rPr lang="zh-CN" altLang="zh-CN" dirty="0"/>
              <a:t>（</a:t>
            </a:r>
            <a:r>
              <a:rPr lang="en-US" altLang="zh-CN" dirty="0"/>
              <a:t>1</a:t>
            </a:r>
            <a:r>
              <a:rPr lang="zh-CN" altLang="zh-CN" dirty="0"/>
              <a:t>）账号（用户</a:t>
            </a:r>
            <a:r>
              <a:rPr lang="en-US" altLang="zh-CN" dirty="0"/>
              <a:t>ID</a:t>
            </a:r>
            <a:r>
              <a:rPr lang="zh-CN" altLang="zh-CN" dirty="0"/>
              <a:t>（</a:t>
            </a:r>
            <a:r>
              <a:rPr lang="en-US" altLang="zh-CN" dirty="0" err="1"/>
              <a:t>pk</a:t>
            </a:r>
            <a:r>
              <a:rPr lang="zh-CN" altLang="zh-CN" dirty="0"/>
              <a:t>），密码，邮件，用户名，地址，邮编，电话，状态）。</a:t>
            </a:r>
          </a:p>
          <a:p>
            <a:r>
              <a:rPr lang="zh-CN" altLang="zh-CN" dirty="0"/>
              <a:t>（</a:t>
            </a:r>
            <a:r>
              <a:rPr lang="en-US" altLang="zh-CN" dirty="0"/>
              <a:t>2</a:t>
            </a:r>
            <a:r>
              <a:rPr lang="zh-CN" altLang="zh-CN" dirty="0"/>
              <a:t>）供应商（供应商</a:t>
            </a:r>
            <a:r>
              <a:rPr lang="en-US" altLang="zh-CN" dirty="0"/>
              <a:t>ID</a:t>
            </a:r>
            <a:r>
              <a:rPr lang="zh-CN" altLang="zh-CN" dirty="0"/>
              <a:t>（</a:t>
            </a:r>
            <a:r>
              <a:rPr lang="en-US" altLang="zh-CN" dirty="0" err="1"/>
              <a:t>pk</a:t>
            </a:r>
            <a:r>
              <a:rPr lang="zh-CN" altLang="zh-CN" dirty="0"/>
              <a:t>），名称，地址，邮编，电话，信用状态）。</a:t>
            </a:r>
          </a:p>
          <a:p>
            <a:r>
              <a:rPr lang="zh-CN" altLang="zh-CN" dirty="0"/>
              <a:t>（</a:t>
            </a:r>
            <a:r>
              <a:rPr lang="en-US" altLang="zh-CN" dirty="0"/>
              <a:t>3</a:t>
            </a:r>
            <a:r>
              <a:rPr lang="zh-CN" altLang="zh-CN" dirty="0"/>
              <a:t>）商品类型（类别</a:t>
            </a:r>
            <a:r>
              <a:rPr lang="en-US" altLang="zh-CN" dirty="0"/>
              <a:t>ID</a:t>
            </a:r>
            <a:r>
              <a:rPr lang="zh-CN" altLang="zh-CN" dirty="0"/>
              <a:t>（</a:t>
            </a:r>
            <a:r>
              <a:rPr lang="en-US" altLang="zh-CN" dirty="0" err="1"/>
              <a:t>pk</a:t>
            </a:r>
            <a:r>
              <a:rPr lang="zh-CN" altLang="zh-CN" dirty="0"/>
              <a:t>），类别名称，描述）。</a:t>
            </a:r>
          </a:p>
          <a:p>
            <a:r>
              <a:rPr lang="zh-CN" altLang="zh-CN" dirty="0"/>
              <a:t>（</a:t>
            </a:r>
            <a:r>
              <a:rPr lang="en-US" altLang="zh-CN" dirty="0"/>
              <a:t>4</a:t>
            </a:r>
            <a:r>
              <a:rPr lang="zh-CN" altLang="zh-CN" dirty="0"/>
              <a:t>）商品（商品</a:t>
            </a:r>
            <a:r>
              <a:rPr lang="en-US" altLang="zh-CN" dirty="0"/>
              <a:t>ID</a:t>
            </a:r>
            <a:r>
              <a:rPr lang="zh-CN" altLang="zh-CN" dirty="0"/>
              <a:t>（</a:t>
            </a:r>
            <a:r>
              <a:rPr lang="en-US" altLang="zh-CN" dirty="0" err="1"/>
              <a:t>pk</a:t>
            </a:r>
            <a:r>
              <a:rPr lang="zh-CN" altLang="zh-CN" dirty="0"/>
              <a:t>），名称，价格，产品描述，生产日期，保质期，类别</a:t>
            </a:r>
            <a:r>
              <a:rPr lang="en-US" altLang="zh-CN" dirty="0"/>
              <a:t>ID</a:t>
            </a:r>
            <a:r>
              <a:rPr lang="zh-CN" altLang="zh-CN" dirty="0"/>
              <a:t>（</a:t>
            </a:r>
            <a:r>
              <a:rPr lang="en-US" altLang="zh-CN" dirty="0" err="1"/>
              <a:t>fk</a:t>
            </a:r>
            <a:r>
              <a:rPr lang="zh-CN" altLang="zh-CN" dirty="0"/>
              <a:t>））。</a:t>
            </a:r>
          </a:p>
          <a:p>
            <a:r>
              <a:rPr lang="zh-CN" altLang="zh-CN" dirty="0"/>
              <a:t>（</a:t>
            </a:r>
            <a:r>
              <a:rPr lang="en-US" altLang="zh-CN" dirty="0"/>
              <a:t>5</a:t>
            </a:r>
            <a:r>
              <a:rPr lang="zh-CN" altLang="zh-CN" dirty="0"/>
              <a:t>）顾客（顾客</a:t>
            </a:r>
            <a:r>
              <a:rPr lang="en-US" altLang="zh-CN" dirty="0"/>
              <a:t>ID</a:t>
            </a:r>
            <a:r>
              <a:rPr lang="zh-CN" altLang="zh-CN" dirty="0"/>
              <a:t>（</a:t>
            </a:r>
            <a:r>
              <a:rPr lang="en-US" altLang="zh-CN" dirty="0" err="1"/>
              <a:t>pk</a:t>
            </a:r>
            <a:r>
              <a:rPr lang="zh-CN" altLang="zh-CN" dirty="0"/>
              <a:t>），姓名，性别，年龄，职业，联系方式，地址，办卡时间，积分）。</a:t>
            </a:r>
          </a:p>
          <a:p>
            <a:r>
              <a:rPr lang="zh-CN" altLang="zh-CN" dirty="0"/>
              <a:t>（</a:t>
            </a:r>
            <a:r>
              <a:rPr lang="en-US" altLang="zh-CN" dirty="0"/>
              <a:t>6</a:t>
            </a:r>
            <a:r>
              <a:rPr lang="zh-CN" altLang="zh-CN" dirty="0"/>
              <a:t>）进货（供应商</a:t>
            </a:r>
            <a:r>
              <a:rPr lang="en-US" altLang="zh-CN" dirty="0"/>
              <a:t>ID</a:t>
            </a:r>
            <a:r>
              <a:rPr lang="zh-CN" altLang="zh-CN" dirty="0"/>
              <a:t>（</a:t>
            </a:r>
            <a:r>
              <a:rPr lang="en-US" altLang="zh-CN" dirty="0" err="1"/>
              <a:t>fk</a:t>
            </a:r>
            <a:r>
              <a:rPr lang="zh-CN" altLang="zh-CN" dirty="0"/>
              <a:t>），商品</a:t>
            </a:r>
            <a:r>
              <a:rPr lang="en-US" altLang="zh-CN" dirty="0"/>
              <a:t>ID</a:t>
            </a:r>
            <a:r>
              <a:rPr lang="zh-CN" altLang="zh-CN" dirty="0"/>
              <a:t>（</a:t>
            </a:r>
            <a:r>
              <a:rPr lang="en-US" altLang="zh-CN" dirty="0" err="1"/>
              <a:t>fk</a:t>
            </a:r>
            <a:r>
              <a:rPr lang="zh-CN" altLang="zh-CN" dirty="0"/>
              <a:t>），进货时间，进货单价，进货数量），主键为供应商</a:t>
            </a:r>
            <a:r>
              <a:rPr lang="en-US" altLang="zh-CN" dirty="0"/>
              <a:t>ID</a:t>
            </a:r>
            <a:r>
              <a:rPr lang="zh-CN" altLang="zh-CN" dirty="0"/>
              <a:t>和商品</a:t>
            </a:r>
            <a:r>
              <a:rPr lang="en-US" altLang="zh-CN" dirty="0"/>
              <a:t>ID</a:t>
            </a:r>
            <a:r>
              <a:rPr lang="zh-CN" altLang="zh-CN" dirty="0"/>
              <a:t>的组合。</a:t>
            </a:r>
          </a:p>
          <a:p>
            <a:r>
              <a:rPr lang="zh-CN" altLang="zh-CN" dirty="0"/>
              <a:t>（</a:t>
            </a:r>
            <a:r>
              <a:rPr lang="en-US" altLang="zh-CN" dirty="0"/>
              <a:t>7</a:t>
            </a:r>
            <a:r>
              <a:rPr lang="zh-CN" altLang="zh-CN" dirty="0"/>
              <a:t>）销售（顾客</a:t>
            </a:r>
            <a:r>
              <a:rPr lang="en-US" altLang="zh-CN" dirty="0"/>
              <a:t>ID</a:t>
            </a:r>
            <a:r>
              <a:rPr lang="zh-CN" altLang="zh-CN" dirty="0"/>
              <a:t>（</a:t>
            </a:r>
            <a:r>
              <a:rPr lang="en-US" altLang="zh-CN" dirty="0" err="1"/>
              <a:t>fk</a:t>
            </a:r>
            <a:r>
              <a:rPr lang="zh-CN" altLang="zh-CN" dirty="0"/>
              <a:t>），商品</a:t>
            </a:r>
            <a:r>
              <a:rPr lang="en-US" altLang="zh-CN" dirty="0"/>
              <a:t>ID</a:t>
            </a:r>
            <a:r>
              <a:rPr lang="zh-CN" altLang="zh-CN" dirty="0"/>
              <a:t>（</a:t>
            </a:r>
            <a:r>
              <a:rPr lang="en-US" altLang="zh-CN" dirty="0" err="1"/>
              <a:t>fk</a:t>
            </a:r>
            <a:r>
              <a:rPr lang="zh-CN" altLang="zh-CN" dirty="0"/>
              <a:t>），数量，总价，销售时间），主键为顾客</a:t>
            </a:r>
            <a:r>
              <a:rPr lang="en-US" altLang="zh-CN" dirty="0"/>
              <a:t>ID</a:t>
            </a:r>
            <a:r>
              <a:rPr lang="zh-CN" altLang="zh-CN" dirty="0"/>
              <a:t>和商品</a:t>
            </a:r>
            <a:r>
              <a:rPr lang="en-US" altLang="zh-CN" dirty="0"/>
              <a:t>ID</a:t>
            </a:r>
            <a:r>
              <a:rPr lang="zh-CN" altLang="zh-CN" dirty="0"/>
              <a:t>的组合。</a:t>
            </a:r>
          </a:p>
        </p:txBody>
      </p:sp>
    </p:spTree>
    <p:extLst>
      <p:ext uri="{BB962C8B-B14F-4D97-AF65-F5344CB8AC3E}">
        <p14:creationId xmlns:p14="http://schemas.microsoft.com/office/powerpoint/2010/main" val="587597969"/>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r>
              <a:rPr lang="en-US" altLang="zh-CN" b="1" dirty="0" smtClean="0"/>
              <a:t>1.3.1 </a:t>
            </a:r>
            <a:r>
              <a:rPr lang="zh-CN" altLang="zh-CN" b="1" dirty="0" smtClean="0"/>
              <a:t>情景描述</a:t>
            </a:r>
          </a:p>
          <a:p>
            <a:r>
              <a:rPr lang="en-US" altLang="zh-CN" b="1" dirty="0" smtClean="0"/>
              <a:t>1.3.2</a:t>
            </a:r>
            <a:r>
              <a:rPr lang="zh-CN" altLang="zh-CN" b="1" dirty="0" smtClean="0"/>
              <a:t>问题分析</a:t>
            </a:r>
          </a:p>
          <a:p>
            <a:r>
              <a:rPr lang="en-US" altLang="zh-CN" b="1" dirty="0" smtClean="0"/>
              <a:t>1.3.3 </a:t>
            </a:r>
            <a:r>
              <a:rPr lang="zh-CN" altLang="zh-CN" b="1" dirty="0" smtClean="0"/>
              <a:t>解决方案</a:t>
            </a:r>
          </a:p>
          <a:p>
            <a:r>
              <a:rPr lang="en-US" altLang="zh-CN" b="1" dirty="0" smtClean="0"/>
              <a:t>1.3.4 </a:t>
            </a:r>
            <a:r>
              <a:rPr lang="zh-CN" altLang="zh-CN" b="1" dirty="0" smtClean="0"/>
              <a:t>知识总结</a:t>
            </a:r>
          </a:p>
          <a:p>
            <a:r>
              <a:rPr lang="en-US" altLang="zh-CN" b="1" smtClean="0"/>
              <a:t>1.3.5 </a:t>
            </a:r>
            <a:r>
              <a:rPr lang="zh-CN" altLang="zh-CN" b="1" dirty="0" smtClean="0"/>
              <a:t>应用实践</a:t>
            </a:r>
          </a:p>
          <a:p>
            <a:endParaRPr lang="zh-CN" altLang="en-US" dirty="0"/>
          </a:p>
        </p:txBody>
      </p:sp>
      <p:sp>
        <p:nvSpPr>
          <p:cNvPr id="2" name="标题 1"/>
          <p:cNvSpPr>
            <a:spLocks noGrp="1"/>
          </p:cNvSpPr>
          <p:nvPr>
            <p:ph type="title"/>
          </p:nvPr>
        </p:nvSpPr>
        <p:spPr/>
        <p:txBody>
          <a:bodyPr>
            <a:normAutofit/>
          </a:bodyPr>
          <a:lstStyle/>
          <a:p>
            <a:r>
              <a:rPr lang="zh-CN" altLang="zh-CN" b="1" dirty="0"/>
              <a:t>任务</a:t>
            </a:r>
            <a:r>
              <a:rPr lang="en-US" altLang="zh-CN" b="1" dirty="0"/>
              <a:t>1.3  </a:t>
            </a:r>
            <a:r>
              <a:rPr lang="zh-CN" altLang="zh-CN" b="1" dirty="0"/>
              <a:t>规范化</a:t>
            </a:r>
            <a:r>
              <a:rPr lang="zh-CN" altLang="zh-CN" b="1" dirty="0" smtClean="0"/>
              <a:t>数据</a:t>
            </a:r>
            <a:endParaRPr lang="zh-CN" altLang="en-US" dirty="0"/>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872067" y="2204864"/>
            <a:ext cx="7408333" cy="3921299"/>
          </a:xfrm>
        </p:spPr>
        <p:txBody>
          <a:bodyPr>
            <a:normAutofit fontScale="85000" lnSpcReduction="10000"/>
          </a:bodyPr>
          <a:lstStyle/>
          <a:p>
            <a:r>
              <a:rPr lang="zh-CN" altLang="zh-CN" dirty="0"/>
              <a:t>通过数据库的分析和设计，得到数据库中有关的关系模式，有的时候会发现有的表储存的冗余度很高，有很多重复的数据，导致我们操作数据的时候出现很多异常。</a:t>
            </a:r>
          </a:p>
          <a:p>
            <a:r>
              <a:rPr lang="zh-CN" altLang="zh-CN" dirty="0"/>
              <a:t>如果存在关系如下：</a:t>
            </a:r>
          </a:p>
          <a:p>
            <a:r>
              <a:rPr lang="zh-CN" altLang="zh-CN" dirty="0"/>
              <a:t>选课（学号，姓名，性别，生日，父母，课程号，课程名，类型，成绩），主键字段是学号和课程号的组合。其中父母字段有父亲和母亲姓名两个值，不符合表的要求；另外如果操作人员发现当一门课程还没有学生选的时候，主键不完整，那么此课程的信息也不能保存；如果学生退学，删除学生的同时，对应的课程信息也全部被删除；发现课程的信息有误，需要修改多次课程的信息。</a:t>
            </a:r>
          </a:p>
          <a:p>
            <a:r>
              <a:rPr lang="zh-CN" altLang="zh-CN" dirty="0"/>
              <a:t>因此，对存在重复数据的表我们应该如何处理、如何规范？</a:t>
            </a:r>
          </a:p>
          <a:p>
            <a:endParaRPr lang="zh-CN" altLang="en-US" dirty="0"/>
          </a:p>
        </p:txBody>
      </p:sp>
      <p:sp>
        <p:nvSpPr>
          <p:cNvPr id="2" name="标题 1"/>
          <p:cNvSpPr>
            <a:spLocks noGrp="1"/>
          </p:cNvSpPr>
          <p:nvPr>
            <p:ph type="title"/>
          </p:nvPr>
        </p:nvSpPr>
        <p:spPr/>
        <p:txBody>
          <a:bodyPr>
            <a:normAutofit/>
          </a:bodyPr>
          <a:lstStyle/>
          <a:p>
            <a:r>
              <a:rPr lang="en-US" altLang="zh-CN" b="1" dirty="0" smtClean="0"/>
              <a:t>1.3.1 </a:t>
            </a:r>
            <a:r>
              <a:rPr lang="zh-CN" altLang="zh-CN" b="1" dirty="0" smtClean="0"/>
              <a:t>情景描述</a:t>
            </a:r>
            <a:endParaRPr lang="zh-CN" altLang="zh-CN" b="1" dirty="0"/>
          </a:p>
        </p:txBody>
      </p:sp>
    </p:spTree>
    <p:extLst>
      <p:ext uri="{BB962C8B-B14F-4D97-AF65-F5344CB8AC3E}">
        <p14:creationId xmlns:p14="http://schemas.microsoft.com/office/powerpoint/2010/main" val="529144416"/>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rmAutofit/>
          </a:bodyPr>
          <a:lstStyle/>
          <a:p>
            <a:r>
              <a:rPr lang="zh-CN" altLang="zh-CN" dirty="0"/>
              <a:t>如果一个表中存在很多重复的数据，那么我们发现一个字段有问题的时候修改起来就要每个地方都要修改一次。万一失误，可能会造成数据的不一致情况；并且冗余的数据会浪费存储空间。我们需要使用一些规则，将这些带冗余的复杂的表结构拆分成简单表结构来减少冗余。</a:t>
            </a:r>
          </a:p>
        </p:txBody>
      </p:sp>
      <p:sp>
        <p:nvSpPr>
          <p:cNvPr id="2" name="标题 1"/>
          <p:cNvSpPr>
            <a:spLocks noGrp="1"/>
          </p:cNvSpPr>
          <p:nvPr>
            <p:ph type="title"/>
          </p:nvPr>
        </p:nvSpPr>
        <p:spPr/>
        <p:txBody>
          <a:bodyPr>
            <a:normAutofit/>
          </a:bodyPr>
          <a:lstStyle/>
          <a:p>
            <a:r>
              <a:rPr lang="en-US" altLang="zh-CN" b="1" dirty="0" smtClean="0"/>
              <a:t>1.3.2</a:t>
            </a:r>
            <a:r>
              <a:rPr lang="zh-CN" altLang="zh-CN" b="1" dirty="0" smtClean="0"/>
              <a:t>问题分析</a:t>
            </a:r>
            <a:endParaRPr lang="zh-CN" altLang="en-US" dirty="0"/>
          </a:p>
        </p:txBody>
      </p:sp>
    </p:spTree>
    <p:extLst>
      <p:ext uri="{BB962C8B-B14F-4D97-AF65-F5344CB8AC3E}">
        <p14:creationId xmlns:p14="http://schemas.microsoft.com/office/powerpoint/2010/main" val="1670039457"/>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872067" y="5500701"/>
            <a:ext cx="7408333" cy="625461"/>
          </a:xfrm>
        </p:spPr>
        <p:txBody>
          <a:bodyPr/>
          <a:lstStyle/>
          <a:p>
            <a:pPr>
              <a:buNone/>
            </a:pPr>
            <a:r>
              <a:rPr lang="en-US" dirty="0" smtClean="0"/>
              <a:t> </a:t>
            </a:r>
            <a:endParaRPr lang="zh-CN" altLang="en-US" dirty="0" smtClean="0"/>
          </a:p>
          <a:p>
            <a:endParaRPr lang="zh-CN" altLang="en-US" dirty="0"/>
          </a:p>
        </p:txBody>
      </p:sp>
      <p:sp>
        <p:nvSpPr>
          <p:cNvPr id="2" name="标题 1"/>
          <p:cNvSpPr>
            <a:spLocks noGrp="1"/>
          </p:cNvSpPr>
          <p:nvPr>
            <p:ph type="title"/>
          </p:nvPr>
        </p:nvSpPr>
        <p:spPr/>
        <p:txBody>
          <a:bodyPr>
            <a:normAutofit/>
          </a:bodyPr>
          <a:lstStyle/>
          <a:p>
            <a:r>
              <a:rPr lang="en-US" altLang="zh-CN" b="1" dirty="0" smtClean="0"/>
              <a:t>1.3.3 </a:t>
            </a:r>
            <a:r>
              <a:rPr lang="zh-CN" altLang="zh-CN" b="1" dirty="0" smtClean="0"/>
              <a:t>解决方案</a:t>
            </a:r>
            <a:endParaRPr lang="zh-CN" altLang="en-US" dirty="0"/>
          </a:p>
        </p:txBody>
      </p:sp>
      <p:sp>
        <p:nvSpPr>
          <p:cNvPr id="60417" name="Rectangle 1"/>
          <p:cNvSpPr>
            <a:spLocks noChangeArrowheads="1"/>
          </p:cNvSpPr>
          <p:nvPr/>
        </p:nvSpPr>
        <p:spPr bwMode="auto">
          <a:xfrm>
            <a:off x="357158" y="2411362"/>
            <a:ext cx="7429552" cy="36933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r>
              <a:rPr kumimoji="0" lang="en-US" altLang="zh-CN"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 </a:t>
            </a:r>
            <a:r>
              <a:rPr lang="en-US" dirty="0" smtClean="0"/>
              <a:t> </a:t>
            </a:r>
            <a:endParaRPr kumimoji="0" lang="zh-CN" altLang="en-US" b="0" i="0" u="none" strike="noStrike" cap="none" normalizeH="0" baseline="0" dirty="0" smtClean="0">
              <a:ln>
                <a:noFill/>
              </a:ln>
              <a:solidFill>
                <a:schemeClr val="tx1"/>
              </a:solidFill>
              <a:effectLst/>
              <a:latin typeface="Arial" pitchFamily="34" charset="0"/>
              <a:ea typeface="宋体" pitchFamily="2" charset="-122"/>
            </a:endParaRPr>
          </a:p>
        </p:txBody>
      </p:sp>
      <p:sp>
        <p:nvSpPr>
          <p:cNvPr id="4" name="矩形 3"/>
          <p:cNvSpPr/>
          <p:nvPr/>
        </p:nvSpPr>
        <p:spPr>
          <a:xfrm>
            <a:off x="251520" y="1502688"/>
            <a:ext cx="8640960" cy="5355312"/>
          </a:xfrm>
          <a:prstGeom prst="rect">
            <a:avLst/>
          </a:prstGeom>
        </p:spPr>
        <p:txBody>
          <a:bodyPr wrap="square">
            <a:spAutoFit/>
          </a:bodyPr>
          <a:lstStyle/>
          <a:p>
            <a:r>
              <a:rPr lang="en-US" altLang="zh-CN" dirty="0"/>
              <a:t>1</a:t>
            </a:r>
            <a:r>
              <a:rPr lang="zh-CN" altLang="zh-CN" dirty="0"/>
              <a:t>．确认关系是否为第一范式（</a:t>
            </a:r>
            <a:r>
              <a:rPr lang="en-US" altLang="zh-CN" dirty="0"/>
              <a:t>1NF</a:t>
            </a:r>
            <a:r>
              <a:rPr lang="zh-CN" altLang="zh-CN" dirty="0"/>
              <a:t>）</a:t>
            </a:r>
          </a:p>
          <a:p>
            <a:r>
              <a:rPr lang="zh-CN" altLang="zh-CN" dirty="0"/>
              <a:t>对于关系数据库，第一范式是必须遵守的最基本的范式。不满足第一范式的关系不属于表的概念。在</a:t>
            </a:r>
            <a:r>
              <a:rPr lang="en-US" altLang="zh-CN" dirty="0"/>
              <a:t>1NF</a:t>
            </a:r>
            <a:r>
              <a:rPr lang="zh-CN" altLang="zh-CN" dirty="0"/>
              <a:t>里，表要求每个单元格的取值是单一的。因此可将以上关系改为：</a:t>
            </a:r>
          </a:p>
          <a:p>
            <a:r>
              <a:rPr lang="zh-CN" altLang="zh-CN" dirty="0"/>
              <a:t>选课（学号，姓名，性别，生日，父亲，母亲，课程号，课程名，类型，成绩）；</a:t>
            </a:r>
          </a:p>
          <a:p>
            <a:r>
              <a:rPr lang="en-US" altLang="zh-CN" dirty="0"/>
              <a:t>2</a:t>
            </a:r>
            <a:r>
              <a:rPr lang="zh-CN" altLang="zh-CN" dirty="0"/>
              <a:t>．确认关系是否为第二范式（</a:t>
            </a:r>
            <a:r>
              <a:rPr lang="en-US" altLang="zh-CN" dirty="0"/>
              <a:t>2NF</a:t>
            </a:r>
            <a:r>
              <a:rPr lang="zh-CN" altLang="zh-CN" dirty="0"/>
              <a:t>）</a:t>
            </a:r>
          </a:p>
          <a:p>
            <a:r>
              <a:rPr lang="zh-CN" altLang="zh-CN" dirty="0"/>
              <a:t>如果一个关系模式属于第一范式，而且它的任何一个非主属性完全依赖于任一个主关键字，则该关系属于第二范式。比如关系“选课”的主键是“学号”和“课程号”的组合，其中字段“姓名”、“性别”、“生日”、“父亲”、“母亲”只依赖于主键的一部分“学号”字段，与主键的另一部分“课程号”无关；字段“课程名”、“类型”依赖于主键的一部分“课程号”字段，与“学号”无关，那么这样的关系不满足</a:t>
            </a:r>
            <a:r>
              <a:rPr lang="en-US" altLang="zh-CN" dirty="0"/>
              <a:t>2NF</a:t>
            </a:r>
            <a:r>
              <a:rPr lang="zh-CN" altLang="zh-CN" dirty="0"/>
              <a:t>。</a:t>
            </a:r>
          </a:p>
          <a:p>
            <a:r>
              <a:rPr lang="zh-CN" altLang="zh-CN" dirty="0"/>
              <a:t>对于以上关系可分别将依赖于部分主键的这些字段消除，重新组成关系学生（学号，姓名，性别，生日，父亲，母亲）和关系课程（课程号，课程名，类型），剩下的关系选课（学号，课程号，成绩），那么这些关系都满足</a:t>
            </a:r>
            <a:r>
              <a:rPr lang="en-US" altLang="zh-CN" dirty="0"/>
              <a:t>2NF</a:t>
            </a:r>
            <a:r>
              <a:rPr lang="zh-CN" altLang="zh-CN" dirty="0"/>
              <a:t>。</a:t>
            </a:r>
          </a:p>
          <a:p>
            <a:r>
              <a:rPr lang="en-US" altLang="zh-CN" dirty="0"/>
              <a:t>3</a:t>
            </a:r>
            <a:r>
              <a:rPr lang="zh-CN" altLang="zh-CN" dirty="0"/>
              <a:t>．确认关系是否为第三范式（</a:t>
            </a:r>
            <a:r>
              <a:rPr lang="en-US" altLang="zh-CN" dirty="0"/>
              <a:t>3NF</a:t>
            </a:r>
            <a:r>
              <a:rPr lang="zh-CN" altLang="zh-CN" dirty="0"/>
              <a:t>）</a:t>
            </a:r>
          </a:p>
          <a:p>
            <a:r>
              <a:rPr lang="zh-CN" altLang="zh-CN" dirty="0"/>
              <a:t>如果一个关系模式属于第二范式，并且它的所有非主属性都不传递依赖于主关键字，则该关系满足第三范式。以上学生、课程、选课关系不存在传递依赖的情况，所以满足</a:t>
            </a:r>
            <a:r>
              <a:rPr lang="en-US" altLang="zh-CN" dirty="0"/>
              <a:t>3NF</a:t>
            </a:r>
            <a:r>
              <a:rPr lang="zh-CN" altLang="zh-CN" dirty="0"/>
              <a:t>。</a:t>
            </a:r>
          </a:p>
        </p:txBody>
      </p:sp>
    </p:spTree>
    <p:extLst>
      <p:ext uri="{BB962C8B-B14F-4D97-AF65-F5344CB8AC3E}">
        <p14:creationId xmlns:p14="http://schemas.microsoft.com/office/powerpoint/2010/main" val="1789516247"/>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rmAutofit/>
          </a:bodyPr>
          <a:lstStyle/>
          <a:p>
            <a:pPr marL="274320" lvl="1"/>
            <a:r>
              <a:rPr lang="zh-CN" altLang="zh-CN" dirty="0"/>
              <a:t>数据库的设计</a:t>
            </a:r>
            <a:r>
              <a:rPr lang="zh-CN" altLang="zh-CN" dirty="0" smtClean="0"/>
              <a:t>原则</a:t>
            </a:r>
            <a:endParaRPr lang="en-US" altLang="zh-CN" dirty="0" smtClean="0"/>
          </a:p>
          <a:p>
            <a:pPr marL="274320" lvl="1"/>
            <a:r>
              <a:rPr lang="zh-CN" altLang="zh-CN" dirty="0"/>
              <a:t>第一范式（</a:t>
            </a:r>
            <a:r>
              <a:rPr lang="en-US" altLang="zh-CN" dirty="0"/>
              <a:t>1NF</a:t>
            </a:r>
            <a:r>
              <a:rPr lang="zh-CN" altLang="zh-CN" dirty="0" smtClean="0"/>
              <a:t>）</a:t>
            </a:r>
            <a:endParaRPr lang="en-US" altLang="zh-CN" dirty="0" smtClean="0"/>
          </a:p>
          <a:p>
            <a:pPr marL="274320" lvl="1"/>
            <a:r>
              <a:rPr lang="zh-CN" altLang="zh-CN" dirty="0"/>
              <a:t>第二范式（</a:t>
            </a:r>
            <a:r>
              <a:rPr lang="en-US" altLang="zh-CN" dirty="0"/>
              <a:t>2NF</a:t>
            </a:r>
            <a:r>
              <a:rPr lang="zh-CN" altLang="zh-CN" dirty="0" smtClean="0"/>
              <a:t>）</a:t>
            </a:r>
            <a:endParaRPr lang="en-US" altLang="zh-CN" dirty="0" smtClean="0"/>
          </a:p>
          <a:p>
            <a:pPr marL="274320" lvl="1"/>
            <a:r>
              <a:rPr lang="zh-CN" altLang="zh-CN" dirty="0"/>
              <a:t>第三范式（</a:t>
            </a:r>
            <a:r>
              <a:rPr lang="en-US" altLang="zh-CN" dirty="0"/>
              <a:t>3NF</a:t>
            </a:r>
            <a:r>
              <a:rPr lang="zh-CN" altLang="zh-CN" dirty="0" smtClean="0"/>
              <a:t>）</a:t>
            </a:r>
            <a:endParaRPr lang="zh-CN" altLang="zh-CN" dirty="0"/>
          </a:p>
        </p:txBody>
      </p:sp>
      <p:sp>
        <p:nvSpPr>
          <p:cNvPr id="2" name="标题 1"/>
          <p:cNvSpPr>
            <a:spLocks noGrp="1"/>
          </p:cNvSpPr>
          <p:nvPr>
            <p:ph type="title"/>
          </p:nvPr>
        </p:nvSpPr>
        <p:spPr/>
        <p:txBody>
          <a:bodyPr>
            <a:normAutofit/>
          </a:bodyPr>
          <a:lstStyle/>
          <a:p>
            <a:r>
              <a:rPr lang="en-US" altLang="zh-CN" b="1" dirty="0" smtClean="0"/>
              <a:t>1.3.4 </a:t>
            </a:r>
            <a:r>
              <a:rPr lang="zh-CN" altLang="zh-CN" b="1" dirty="0" smtClean="0"/>
              <a:t>知识总结</a:t>
            </a:r>
            <a:endParaRPr lang="zh-CN" altLang="en-US" dirty="0"/>
          </a:p>
        </p:txBody>
      </p:sp>
    </p:spTree>
    <p:extLst>
      <p:ext uri="{BB962C8B-B14F-4D97-AF65-F5344CB8AC3E}">
        <p14:creationId xmlns:p14="http://schemas.microsoft.com/office/powerpoint/2010/main" val="3186448065"/>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fontScale="92500" lnSpcReduction="20000"/>
          </a:bodyPr>
          <a:lstStyle/>
          <a:p>
            <a:pPr lvl="0"/>
            <a:r>
              <a:rPr lang="zh-CN" altLang="zh-CN" dirty="0"/>
              <a:t>每个表都应该有一个唯一的表名；</a:t>
            </a:r>
          </a:p>
          <a:p>
            <a:pPr lvl="0"/>
            <a:r>
              <a:rPr lang="zh-CN" altLang="zh-CN" dirty="0"/>
              <a:t>表中不允许含有多值属性，即每个单元格存储的数据都是一个不可分的数据项；</a:t>
            </a:r>
          </a:p>
          <a:p>
            <a:pPr lvl="0"/>
            <a:r>
              <a:rPr lang="zh-CN" altLang="zh-CN" dirty="0"/>
              <a:t>表中任意两行不能有完全相同的数据值，要为表设置主键；</a:t>
            </a:r>
          </a:p>
          <a:p>
            <a:pPr lvl="0"/>
            <a:r>
              <a:rPr lang="zh-CN" altLang="zh-CN" dirty="0"/>
              <a:t>表中行与行的顺序任意；</a:t>
            </a:r>
          </a:p>
          <a:p>
            <a:pPr lvl="0"/>
            <a:r>
              <a:rPr lang="zh-CN" altLang="zh-CN" dirty="0"/>
              <a:t>表中每列的列名不能重复，但列与列的顺序是任意的；</a:t>
            </a:r>
          </a:p>
          <a:p>
            <a:pPr lvl="0"/>
            <a:r>
              <a:rPr lang="zh-CN" altLang="zh-CN" dirty="0"/>
              <a:t>确定每个列的取值范围有效；</a:t>
            </a:r>
          </a:p>
          <a:p>
            <a:pPr lvl="0"/>
            <a:r>
              <a:rPr lang="zh-CN" altLang="zh-CN" dirty="0"/>
              <a:t>表中任一列中的值类型必须一致；</a:t>
            </a:r>
          </a:p>
          <a:p>
            <a:pPr lvl="0"/>
            <a:r>
              <a:rPr lang="zh-CN" altLang="zh-CN" dirty="0"/>
              <a:t>不能引用一个不存在的数据</a:t>
            </a:r>
            <a:r>
              <a:rPr lang="zh-CN" altLang="zh-CN" dirty="0" smtClean="0"/>
              <a:t>。</a:t>
            </a:r>
            <a:endParaRPr lang="zh-CN" altLang="zh-CN" dirty="0"/>
          </a:p>
        </p:txBody>
      </p:sp>
      <p:sp>
        <p:nvSpPr>
          <p:cNvPr id="3" name="标题 2"/>
          <p:cNvSpPr>
            <a:spLocks noGrp="1"/>
          </p:cNvSpPr>
          <p:nvPr>
            <p:ph type="title"/>
          </p:nvPr>
        </p:nvSpPr>
        <p:spPr/>
        <p:txBody>
          <a:bodyPr>
            <a:normAutofit/>
          </a:bodyPr>
          <a:lstStyle/>
          <a:p>
            <a:pPr lvl="1" algn="ctr" rtl="0">
              <a:spcBef>
                <a:spcPct val="0"/>
              </a:spcBef>
            </a:pPr>
            <a:r>
              <a:rPr lang="zh-CN" altLang="zh-CN" sz="4400" b="1" kern="1200" dirty="0">
                <a:solidFill>
                  <a:srgbClr val="FFFFFF"/>
                </a:solidFill>
                <a:latin typeface="+mj-lt"/>
                <a:ea typeface="+mj-ea"/>
                <a:cs typeface="+mj-cs"/>
              </a:rPr>
              <a:t>数据库的设计原则</a:t>
            </a:r>
            <a:endParaRPr lang="zh-CN" altLang="en-US" sz="4400" b="1" kern="1200" dirty="0">
              <a:solidFill>
                <a:srgbClr val="FFFFFF"/>
              </a:solidFill>
              <a:latin typeface="+mj-lt"/>
              <a:ea typeface="+mj-ea"/>
              <a:cs typeface="+mj-cs"/>
            </a:endParaRPr>
          </a:p>
        </p:txBody>
      </p:sp>
    </p:spTree>
    <p:extLst>
      <p:ext uri="{BB962C8B-B14F-4D97-AF65-F5344CB8AC3E}">
        <p14:creationId xmlns:p14="http://schemas.microsoft.com/office/powerpoint/2010/main" val="2370815991"/>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323528" y="1484785"/>
            <a:ext cx="8424936" cy="1296144"/>
          </a:xfrm>
        </p:spPr>
        <p:txBody>
          <a:bodyPr>
            <a:normAutofit fontScale="92500" lnSpcReduction="20000"/>
          </a:bodyPr>
          <a:lstStyle/>
          <a:p>
            <a:r>
              <a:rPr lang="zh-CN" altLang="zh-CN" dirty="0"/>
              <a:t>一个表结构首先要满足</a:t>
            </a:r>
            <a:r>
              <a:rPr lang="en-US" altLang="zh-CN" dirty="0"/>
              <a:t>1NF</a:t>
            </a:r>
            <a:r>
              <a:rPr lang="zh-CN" altLang="zh-CN" dirty="0"/>
              <a:t>，要求每个单元格的取值是唯一的，并且是不可再分的数据类型。</a:t>
            </a:r>
          </a:p>
          <a:p>
            <a:r>
              <a:rPr lang="zh-CN" altLang="en-US" dirty="0" smtClean="0"/>
              <a:t>下表不满足</a:t>
            </a:r>
            <a:r>
              <a:rPr lang="en-US" altLang="zh-CN" dirty="0" smtClean="0"/>
              <a:t>1nf</a:t>
            </a:r>
            <a:r>
              <a:rPr lang="zh-CN" altLang="en-US" dirty="0" smtClean="0"/>
              <a:t>，</a:t>
            </a:r>
            <a:r>
              <a:rPr lang="zh-CN" altLang="zh-CN" dirty="0"/>
              <a:t>属性“员工编号”及“员工姓名”的值是一个多值的集合</a:t>
            </a:r>
            <a:endParaRPr lang="zh-CN" altLang="en-US" dirty="0"/>
          </a:p>
        </p:txBody>
      </p:sp>
      <p:sp>
        <p:nvSpPr>
          <p:cNvPr id="3" name="标题 2"/>
          <p:cNvSpPr>
            <a:spLocks noGrp="1"/>
          </p:cNvSpPr>
          <p:nvPr>
            <p:ph type="title"/>
          </p:nvPr>
        </p:nvSpPr>
        <p:spPr/>
        <p:txBody>
          <a:bodyPr>
            <a:normAutofit/>
          </a:bodyPr>
          <a:lstStyle/>
          <a:p>
            <a:pPr lvl="1" algn="ctr" rtl="0">
              <a:spcBef>
                <a:spcPct val="0"/>
              </a:spcBef>
            </a:pPr>
            <a:r>
              <a:rPr lang="zh-CN" altLang="zh-CN" sz="4400" b="1" kern="1200" dirty="0">
                <a:solidFill>
                  <a:srgbClr val="FFFFFF"/>
                </a:solidFill>
                <a:latin typeface="+mj-lt"/>
                <a:ea typeface="+mj-ea"/>
                <a:cs typeface="+mj-cs"/>
              </a:rPr>
              <a:t>第一范式（</a:t>
            </a:r>
            <a:r>
              <a:rPr lang="en-US" altLang="zh-CN" sz="4400" b="1" kern="1200" dirty="0">
                <a:solidFill>
                  <a:srgbClr val="FFFFFF"/>
                </a:solidFill>
                <a:latin typeface="+mj-lt"/>
                <a:ea typeface="+mj-ea"/>
                <a:cs typeface="+mj-cs"/>
              </a:rPr>
              <a:t>1NF</a:t>
            </a:r>
            <a:r>
              <a:rPr lang="zh-CN" altLang="zh-CN" sz="4400" b="1" kern="1200" dirty="0">
                <a:solidFill>
                  <a:srgbClr val="FFFFFF"/>
                </a:solidFill>
                <a:latin typeface="+mj-lt"/>
                <a:ea typeface="+mj-ea"/>
                <a:cs typeface="+mj-cs"/>
              </a:rPr>
              <a:t>）</a:t>
            </a:r>
            <a:endParaRPr lang="zh-CN" altLang="en-US" sz="4400" b="1" kern="1200" dirty="0">
              <a:solidFill>
                <a:srgbClr val="FFFFFF"/>
              </a:solidFill>
              <a:latin typeface="+mj-lt"/>
              <a:ea typeface="+mj-ea"/>
              <a:cs typeface="+mj-cs"/>
            </a:endParaRPr>
          </a:p>
        </p:txBody>
      </p:sp>
      <p:graphicFrame>
        <p:nvGraphicFramePr>
          <p:cNvPr id="4" name="表格 3"/>
          <p:cNvGraphicFramePr>
            <a:graphicFrameLocks noGrp="1"/>
          </p:cNvGraphicFramePr>
          <p:nvPr>
            <p:extLst>
              <p:ext uri="{D42A27DB-BD31-4B8C-83A1-F6EECF244321}">
                <p14:modId xmlns:p14="http://schemas.microsoft.com/office/powerpoint/2010/main" val="3898262741"/>
              </p:ext>
            </p:extLst>
          </p:nvPr>
        </p:nvGraphicFramePr>
        <p:xfrm>
          <a:off x="251520" y="2780929"/>
          <a:ext cx="8496942" cy="3672409"/>
        </p:xfrm>
        <a:graphic>
          <a:graphicData uri="http://schemas.openxmlformats.org/drawingml/2006/table">
            <a:tbl>
              <a:tblPr firstRow="1" firstCol="1" lastRow="1" lastCol="1" bandRow="1" bandCol="1">
                <a:tableStyleId>{5C22544A-7EE6-4342-B048-85BDC9FD1C3A}</a:tableStyleId>
              </a:tblPr>
              <a:tblGrid>
                <a:gridCol w="1565872"/>
                <a:gridCol w="1016493"/>
                <a:gridCol w="1090041"/>
                <a:gridCol w="1152130"/>
                <a:gridCol w="1944216"/>
                <a:gridCol w="720080"/>
                <a:gridCol w="1008110"/>
              </a:tblGrid>
              <a:tr h="532411">
                <a:tc>
                  <a:txBody>
                    <a:bodyPr/>
                    <a:lstStyle/>
                    <a:p>
                      <a:pPr indent="269875" algn="ctr">
                        <a:lnSpc>
                          <a:spcPts val="1560"/>
                        </a:lnSpc>
                        <a:spcAft>
                          <a:spcPts val="0"/>
                        </a:spcAft>
                      </a:pPr>
                      <a:r>
                        <a:rPr lang="zh-CN" sz="1800" kern="100" dirty="0">
                          <a:effectLst/>
                        </a:rPr>
                        <a:t>项目编号</a:t>
                      </a:r>
                      <a:endParaRPr lang="zh-CN" sz="1800" kern="100" dirty="0">
                        <a:effectLst/>
                        <a:latin typeface="Times New Roman"/>
                        <a:ea typeface="宋体"/>
                      </a:endParaRPr>
                    </a:p>
                  </a:txBody>
                  <a:tcPr marL="64710" marR="64710" marT="0" marB="0" anchor="ctr">
                    <a:solidFill>
                      <a:schemeClr val="accent1"/>
                    </a:solidFill>
                  </a:tcPr>
                </a:tc>
                <a:tc>
                  <a:txBody>
                    <a:bodyPr/>
                    <a:lstStyle/>
                    <a:p>
                      <a:pPr indent="269875" algn="ctr">
                        <a:lnSpc>
                          <a:spcPts val="1560"/>
                        </a:lnSpc>
                        <a:spcAft>
                          <a:spcPts val="0"/>
                        </a:spcAft>
                      </a:pPr>
                      <a:r>
                        <a:rPr lang="zh-CN" sz="1800" kern="100" dirty="0">
                          <a:effectLst/>
                        </a:rPr>
                        <a:t>项目名称</a:t>
                      </a:r>
                      <a:endParaRPr lang="zh-CN" sz="1800" kern="100" dirty="0">
                        <a:effectLst/>
                        <a:latin typeface="Times New Roman"/>
                        <a:ea typeface="宋体"/>
                      </a:endParaRPr>
                    </a:p>
                  </a:txBody>
                  <a:tcPr marL="64710" marR="64710" marT="0" marB="0" anchor="ctr">
                    <a:solidFill>
                      <a:schemeClr val="accent1"/>
                    </a:solidFill>
                  </a:tcPr>
                </a:tc>
                <a:tc>
                  <a:txBody>
                    <a:bodyPr/>
                    <a:lstStyle/>
                    <a:p>
                      <a:pPr indent="269875" algn="ctr">
                        <a:lnSpc>
                          <a:spcPts val="1560"/>
                        </a:lnSpc>
                        <a:spcAft>
                          <a:spcPts val="0"/>
                        </a:spcAft>
                      </a:pPr>
                      <a:r>
                        <a:rPr lang="zh-CN" sz="1800" kern="100" dirty="0" smtClean="0">
                          <a:effectLst/>
                        </a:rPr>
                        <a:t>员工</a:t>
                      </a:r>
                      <a:endParaRPr lang="en-US" altLang="zh-CN" sz="1800" kern="100" dirty="0" smtClean="0">
                        <a:effectLst/>
                      </a:endParaRPr>
                    </a:p>
                    <a:p>
                      <a:pPr indent="269875" algn="ctr">
                        <a:lnSpc>
                          <a:spcPts val="1560"/>
                        </a:lnSpc>
                        <a:spcAft>
                          <a:spcPts val="0"/>
                        </a:spcAft>
                      </a:pPr>
                      <a:r>
                        <a:rPr lang="zh-CN" sz="1800" kern="100" dirty="0" smtClean="0">
                          <a:effectLst/>
                        </a:rPr>
                        <a:t>编号</a:t>
                      </a:r>
                      <a:endParaRPr lang="zh-CN" sz="1800" kern="100" dirty="0">
                        <a:effectLst/>
                        <a:latin typeface="Times New Roman"/>
                        <a:ea typeface="宋体"/>
                      </a:endParaRPr>
                    </a:p>
                  </a:txBody>
                  <a:tcPr marL="64710" marR="64710" marT="0" marB="0" anchor="ctr">
                    <a:solidFill>
                      <a:schemeClr val="accent1"/>
                    </a:solidFill>
                  </a:tcPr>
                </a:tc>
                <a:tc>
                  <a:txBody>
                    <a:bodyPr/>
                    <a:lstStyle/>
                    <a:p>
                      <a:pPr indent="269875" algn="ctr">
                        <a:lnSpc>
                          <a:spcPts val="1560"/>
                        </a:lnSpc>
                        <a:spcAft>
                          <a:spcPts val="0"/>
                        </a:spcAft>
                      </a:pPr>
                      <a:r>
                        <a:rPr lang="zh-CN" sz="1800" kern="100" dirty="0">
                          <a:effectLst/>
                        </a:rPr>
                        <a:t>员工姓名</a:t>
                      </a:r>
                      <a:endParaRPr lang="zh-CN" sz="1800" kern="100" dirty="0">
                        <a:effectLst/>
                        <a:latin typeface="Times New Roman"/>
                        <a:ea typeface="宋体"/>
                      </a:endParaRPr>
                    </a:p>
                  </a:txBody>
                  <a:tcPr marL="64710" marR="64710" marT="0" marB="0" anchor="ctr">
                    <a:solidFill>
                      <a:schemeClr val="accent1"/>
                    </a:solidFill>
                  </a:tcPr>
                </a:tc>
                <a:tc>
                  <a:txBody>
                    <a:bodyPr/>
                    <a:lstStyle/>
                    <a:p>
                      <a:pPr indent="269875" algn="ctr">
                        <a:lnSpc>
                          <a:spcPts val="1560"/>
                        </a:lnSpc>
                        <a:spcAft>
                          <a:spcPts val="0"/>
                        </a:spcAft>
                      </a:pPr>
                      <a:r>
                        <a:rPr lang="zh-CN" sz="1800" kern="100" dirty="0">
                          <a:effectLst/>
                        </a:rPr>
                        <a:t>工作类别</a:t>
                      </a:r>
                      <a:endParaRPr lang="zh-CN" sz="1800" kern="100" dirty="0">
                        <a:effectLst/>
                        <a:latin typeface="Times New Roman"/>
                        <a:ea typeface="宋体"/>
                      </a:endParaRPr>
                    </a:p>
                  </a:txBody>
                  <a:tcPr marL="64710" marR="64710" marT="0" marB="0" anchor="ctr">
                    <a:solidFill>
                      <a:schemeClr val="accent1"/>
                    </a:solidFill>
                  </a:tcPr>
                </a:tc>
                <a:tc>
                  <a:txBody>
                    <a:bodyPr/>
                    <a:lstStyle/>
                    <a:p>
                      <a:pPr indent="269875" algn="ctr">
                        <a:lnSpc>
                          <a:spcPts val="1560"/>
                        </a:lnSpc>
                        <a:spcAft>
                          <a:spcPts val="0"/>
                        </a:spcAft>
                      </a:pPr>
                      <a:r>
                        <a:rPr lang="zh-CN" sz="1800" kern="100">
                          <a:effectLst/>
                        </a:rPr>
                        <a:t>耗时</a:t>
                      </a:r>
                      <a:endParaRPr lang="zh-CN" sz="1800" kern="100">
                        <a:effectLst/>
                        <a:latin typeface="Times New Roman"/>
                        <a:ea typeface="宋体"/>
                      </a:endParaRPr>
                    </a:p>
                  </a:txBody>
                  <a:tcPr marL="64710" marR="64710" marT="0" marB="0" anchor="ctr">
                    <a:solidFill>
                      <a:schemeClr val="accent1"/>
                    </a:solidFill>
                  </a:tcPr>
                </a:tc>
                <a:tc>
                  <a:txBody>
                    <a:bodyPr/>
                    <a:lstStyle/>
                    <a:p>
                      <a:pPr indent="269875" algn="ctr">
                        <a:lnSpc>
                          <a:spcPts val="1560"/>
                        </a:lnSpc>
                        <a:spcAft>
                          <a:spcPts val="0"/>
                        </a:spcAft>
                      </a:pPr>
                      <a:r>
                        <a:rPr lang="zh-CN" sz="1800" kern="100">
                          <a:effectLst/>
                        </a:rPr>
                        <a:t>报酬</a:t>
                      </a:r>
                      <a:r>
                        <a:rPr lang="en-US" sz="1800" kern="100">
                          <a:effectLst/>
                        </a:rPr>
                        <a:t>/</a:t>
                      </a:r>
                      <a:r>
                        <a:rPr lang="zh-CN" sz="1800" kern="100">
                          <a:effectLst/>
                        </a:rPr>
                        <a:t>小时</a:t>
                      </a:r>
                      <a:endParaRPr lang="zh-CN" sz="1800" kern="100">
                        <a:effectLst/>
                        <a:latin typeface="Times New Roman"/>
                        <a:ea typeface="宋体"/>
                      </a:endParaRPr>
                    </a:p>
                  </a:txBody>
                  <a:tcPr marL="64710" marR="64710" marT="0" marB="0" anchor="ctr">
                    <a:solidFill>
                      <a:schemeClr val="accent1"/>
                    </a:solidFill>
                  </a:tcPr>
                </a:tc>
              </a:tr>
              <a:tr h="532411">
                <a:tc rowSpan="3">
                  <a:txBody>
                    <a:bodyPr/>
                    <a:lstStyle/>
                    <a:p>
                      <a:pPr indent="269875" algn="ctr">
                        <a:lnSpc>
                          <a:spcPts val="1560"/>
                        </a:lnSpc>
                        <a:spcAft>
                          <a:spcPts val="0"/>
                        </a:spcAft>
                      </a:pPr>
                      <a:r>
                        <a:rPr lang="en-US" sz="1800" kern="100" dirty="0">
                          <a:effectLst/>
                        </a:rPr>
                        <a:t>PJ01</a:t>
                      </a:r>
                      <a:endParaRPr lang="zh-CN" sz="1800" kern="100" dirty="0">
                        <a:effectLst/>
                        <a:latin typeface="Times New Roman"/>
                        <a:ea typeface="宋体"/>
                      </a:endParaRPr>
                    </a:p>
                  </a:txBody>
                  <a:tcPr marL="64710" marR="64710" marT="0" marB="0" anchor="ctr">
                    <a:solidFill>
                      <a:schemeClr val="accent1"/>
                    </a:solidFill>
                  </a:tcPr>
                </a:tc>
                <a:tc rowSpan="3">
                  <a:txBody>
                    <a:bodyPr/>
                    <a:lstStyle/>
                    <a:p>
                      <a:pPr indent="269875" algn="ctr">
                        <a:lnSpc>
                          <a:spcPts val="1560"/>
                        </a:lnSpc>
                        <a:spcAft>
                          <a:spcPts val="0"/>
                        </a:spcAft>
                      </a:pPr>
                      <a:r>
                        <a:rPr lang="zh-CN" sz="1800" kern="100" dirty="0">
                          <a:effectLst/>
                        </a:rPr>
                        <a:t>图书管理信息系统</a:t>
                      </a:r>
                      <a:endParaRPr lang="zh-CN" sz="1800" kern="100" dirty="0">
                        <a:effectLst/>
                        <a:latin typeface="Times New Roman"/>
                        <a:ea typeface="宋体"/>
                      </a:endParaRPr>
                    </a:p>
                  </a:txBody>
                  <a:tcPr marL="64710" marR="64710" marT="0" marB="0" anchor="ctr">
                    <a:solidFill>
                      <a:schemeClr val="accent1"/>
                    </a:solidFill>
                  </a:tcPr>
                </a:tc>
                <a:tc rowSpan="3">
                  <a:txBody>
                    <a:bodyPr/>
                    <a:lstStyle/>
                    <a:p>
                      <a:pPr indent="269875" algn="ctr">
                        <a:lnSpc>
                          <a:spcPts val="1560"/>
                        </a:lnSpc>
                        <a:spcAft>
                          <a:spcPts val="0"/>
                        </a:spcAft>
                      </a:pPr>
                      <a:r>
                        <a:rPr lang="en-US" sz="1800" kern="100" dirty="0">
                          <a:effectLst/>
                        </a:rPr>
                        <a:t>E0001</a:t>
                      </a:r>
                      <a:endParaRPr lang="zh-CN" sz="1800" kern="100" dirty="0">
                        <a:effectLst/>
                      </a:endParaRPr>
                    </a:p>
                    <a:p>
                      <a:pPr indent="269875" algn="ctr">
                        <a:lnSpc>
                          <a:spcPts val="1560"/>
                        </a:lnSpc>
                        <a:spcAft>
                          <a:spcPts val="0"/>
                        </a:spcAft>
                      </a:pPr>
                      <a:r>
                        <a:rPr lang="en-US" sz="1800" kern="100" dirty="0">
                          <a:effectLst/>
                        </a:rPr>
                        <a:t>E0002</a:t>
                      </a:r>
                      <a:endParaRPr lang="zh-CN" sz="1800" kern="100" dirty="0">
                        <a:effectLst/>
                      </a:endParaRPr>
                    </a:p>
                    <a:p>
                      <a:pPr indent="269875" algn="ctr">
                        <a:lnSpc>
                          <a:spcPts val="1560"/>
                        </a:lnSpc>
                        <a:spcAft>
                          <a:spcPts val="0"/>
                        </a:spcAft>
                      </a:pPr>
                      <a:r>
                        <a:rPr lang="en-US" sz="1800" kern="100" dirty="0">
                          <a:effectLst/>
                        </a:rPr>
                        <a:t>E0003</a:t>
                      </a:r>
                      <a:endParaRPr lang="zh-CN" sz="1800" kern="100" dirty="0">
                        <a:effectLst/>
                        <a:latin typeface="Times New Roman"/>
                        <a:ea typeface="宋体"/>
                      </a:endParaRPr>
                    </a:p>
                  </a:txBody>
                  <a:tcPr marL="64710" marR="64710" marT="0" marB="0" anchor="ctr">
                    <a:solidFill>
                      <a:schemeClr val="accent1"/>
                    </a:solidFill>
                  </a:tcPr>
                </a:tc>
                <a:tc rowSpan="3">
                  <a:txBody>
                    <a:bodyPr/>
                    <a:lstStyle/>
                    <a:p>
                      <a:pPr indent="269875" algn="ctr">
                        <a:lnSpc>
                          <a:spcPts val="1560"/>
                        </a:lnSpc>
                        <a:spcAft>
                          <a:spcPts val="0"/>
                        </a:spcAft>
                      </a:pPr>
                      <a:r>
                        <a:rPr lang="zh-CN" sz="1800" kern="100" dirty="0">
                          <a:effectLst/>
                        </a:rPr>
                        <a:t>岳涵</a:t>
                      </a:r>
                    </a:p>
                    <a:p>
                      <a:pPr indent="269875" algn="ctr">
                        <a:lnSpc>
                          <a:spcPts val="1560"/>
                        </a:lnSpc>
                        <a:spcAft>
                          <a:spcPts val="0"/>
                        </a:spcAft>
                      </a:pPr>
                      <a:r>
                        <a:rPr lang="zh-CN" sz="1800" kern="100" dirty="0">
                          <a:effectLst/>
                        </a:rPr>
                        <a:t>露西</a:t>
                      </a:r>
                    </a:p>
                    <a:p>
                      <a:pPr indent="269875" algn="ctr">
                        <a:lnSpc>
                          <a:spcPts val="1560"/>
                        </a:lnSpc>
                        <a:spcAft>
                          <a:spcPts val="0"/>
                        </a:spcAft>
                      </a:pPr>
                      <a:r>
                        <a:rPr lang="zh-CN" sz="1800" kern="100" dirty="0">
                          <a:effectLst/>
                        </a:rPr>
                        <a:t>威廉</a:t>
                      </a:r>
                      <a:endParaRPr lang="zh-CN" sz="1800" kern="100" dirty="0">
                        <a:effectLst/>
                        <a:latin typeface="Times New Roman"/>
                        <a:ea typeface="宋体"/>
                      </a:endParaRPr>
                    </a:p>
                  </a:txBody>
                  <a:tcPr marL="64710" marR="64710" marT="0" marB="0" anchor="ctr">
                    <a:solidFill>
                      <a:schemeClr val="accent1"/>
                    </a:solidFill>
                  </a:tcPr>
                </a:tc>
                <a:tc>
                  <a:txBody>
                    <a:bodyPr/>
                    <a:lstStyle/>
                    <a:p>
                      <a:pPr indent="269875" algn="ctr">
                        <a:lnSpc>
                          <a:spcPts val="1560"/>
                        </a:lnSpc>
                        <a:spcAft>
                          <a:spcPts val="0"/>
                        </a:spcAft>
                      </a:pPr>
                      <a:r>
                        <a:rPr lang="zh-CN" sz="1800" kern="100">
                          <a:effectLst/>
                        </a:rPr>
                        <a:t>数据库设计员</a:t>
                      </a:r>
                      <a:endParaRPr lang="zh-CN" sz="1800" kern="100">
                        <a:effectLst/>
                        <a:latin typeface="Times New Roman"/>
                        <a:ea typeface="宋体"/>
                      </a:endParaRPr>
                    </a:p>
                  </a:txBody>
                  <a:tcPr marL="64710" marR="64710" marT="0" marB="0" anchor="ctr">
                    <a:solidFill>
                      <a:schemeClr val="accent1"/>
                    </a:solidFill>
                  </a:tcPr>
                </a:tc>
                <a:tc>
                  <a:txBody>
                    <a:bodyPr/>
                    <a:lstStyle/>
                    <a:p>
                      <a:pPr indent="269875" algn="ctr">
                        <a:lnSpc>
                          <a:spcPts val="1560"/>
                        </a:lnSpc>
                        <a:spcAft>
                          <a:spcPts val="0"/>
                        </a:spcAft>
                      </a:pPr>
                      <a:r>
                        <a:rPr lang="en-US" sz="1800" kern="100">
                          <a:effectLst/>
                        </a:rPr>
                        <a:t>20</a:t>
                      </a:r>
                      <a:endParaRPr lang="zh-CN" sz="1800" kern="100">
                        <a:effectLst/>
                        <a:latin typeface="Times New Roman"/>
                        <a:ea typeface="宋体"/>
                      </a:endParaRPr>
                    </a:p>
                  </a:txBody>
                  <a:tcPr marL="64710" marR="64710" marT="0" marB="0" anchor="ctr">
                    <a:solidFill>
                      <a:schemeClr val="accent1"/>
                    </a:solidFill>
                  </a:tcPr>
                </a:tc>
                <a:tc>
                  <a:txBody>
                    <a:bodyPr/>
                    <a:lstStyle/>
                    <a:p>
                      <a:pPr indent="269875" algn="ctr">
                        <a:lnSpc>
                          <a:spcPts val="1560"/>
                        </a:lnSpc>
                        <a:spcAft>
                          <a:spcPts val="0"/>
                        </a:spcAft>
                      </a:pPr>
                      <a:r>
                        <a:rPr lang="en-US" sz="1800" kern="100">
                          <a:effectLst/>
                        </a:rPr>
                        <a:t>80</a:t>
                      </a:r>
                      <a:endParaRPr lang="zh-CN" sz="1800" kern="100">
                        <a:effectLst/>
                        <a:latin typeface="Times New Roman"/>
                        <a:ea typeface="宋体"/>
                      </a:endParaRPr>
                    </a:p>
                  </a:txBody>
                  <a:tcPr marL="64710" marR="64710" marT="0" marB="0" anchor="ctr">
                    <a:solidFill>
                      <a:schemeClr val="accent1"/>
                    </a:solidFill>
                  </a:tcPr>
                </a:tc>
              </a:tr>
              <a:tr h="357975">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indent="269875" algn="ctr">
                        <a:lnSpc>
                          <a:spcPts val="1560"/>
                        </a:lnSpc>
                        <a:spcAft>
                          <a:spcPts val="0"/>
                        </a:spcAft>
                      </a:pPr>
                      <a:r>
                        <a:rPr lang="zh-CN" sz="1800" kern="100" dirty="0">
                          <a:effectLst/>
                        </a:rPr>
                        <a:t>程序员</a:t>
                      </a:r>
                      <a:endParaRPr lang="zh-CN" sz="1800" kern="100" dirty="0">
                        <a:effectLst/>
                        <a:latin typeface="Times New Roman"/>
                        <a:ea typeface="宋体"/>
                      </a:endParaRPr>
                    </a:p>
                  </a:txBody>
                  <a:tcPr marL="64710" marR="64710" marT="0" marB="0" anchor="ctr">
                    <a:solidFill>
                      <a:schemeClr val="accent1"/>
                    </a:solidFill>
                  </a:tcPr>
                </a:tc>
                <a:tc>
                  <a:txBody>
                    <a:bodyPr/>
                    <a:lstStyle/>
                    <a:p>
                      <a:pPr indent="269875" algn="ctr">
                        <a:lnSpc>
                          <a:spcPts val="1560"/>
                        </a:lnSpc>
                        <a:spcAft>
                          <a:spcPts val="0"/>
                        </a:spcAft>
                      </a:pPr>
                      <a:r>
                        <a:rPr lang="en-US" sz="1800" kern="100">
                          <a:effectLst/>
                        </a:rPr>
                        <a:t>15</a:t>
                      </a:r>
                      <a:endParaRPr lang="zh-CN" sz="1800" kern="100">
                        <a:effectLst/>
                        <a:latin typeface="Times New Roman"/>
                        <a:ea typeface="宋体"/>
                      </a:endParaRPr>
                    </a:p>
                  </a:txBody>
                  <a:tcPr marL="64710" marR="64710" marT="0" marB="0" anchor="ctr">
                    <a:solidFill>
                      <a:schemeClr val="accent1"/>
                    </a:solidFill>
                  </a:tcPr>
                </a:tc>
                <a:tc>
                  <a:txBody>
                    <a:bodyPr/>
                    <a:lstStyle/>
                    <a:p>
                      <a:pPr indent="269875" algn="ctr">
                        <a:lnSpc>
                          <a:spcPts val="1560"/>
                        </a:lnSpc>
                        <a:spcAft>
                          <a:spcPts val="0"/>
                        </a:spcAft>
                      </a:pPr>
                      <a:r>
                        <a:rPr lang="en-US" sz="1800" kern="100">
                          <a:effectLst/>
                        </a:rPr>
                        <a:t>50</a:t>
                      </a:r>
                      <a:endParaRPr lang="zh-CN" sz="1800" kern="100">
                        <a:effectLst/>
                        <a:latin typeface="Times New Roman"/>
                        <a:ea typeface="宋体"/>
                      </a:endParaRPr>
                    </a:p>
                  </a:txBody>
                  <a:tcPr marL="64710" marR="64710" marT="0" marB="0" anchor="ctr">
                    <a:solidFill>
                      <a:schemeClr val="accent1"/>
                    </a:solidFill>
                  </a:tcPr>
                </a:tc>
              </a:tr>
              <a:tr h="287146">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indent="269875" algn="ctr">
                        <a:lnSpc>
                          <a:spcPts val="1560"/>
                        </a:lnSpc>
                        <a:spcAft>
                          <a:spcPts val="0"/>
                        </a:spcAft>
                      </a:pPr>
                      <a:r>
                        <a:rPr lang="zh-CN" sz="1800" kern="100" dirty="0">
                          <a:effectLst/>
                        </a:rPr>
                        <a:t>系统分析员</a:t>
                      </a:r>
                      <a:endParaRPr lang="zh-CN" sz="1800" kern="100" dirty="0">
                        <a:effectLst/>
                        <a:latin typeface="Times New Roman"/>
                        <a:ea typeface="宋体"/>
                      </a:endParaRPr>
                    </a:p>
                  </a:txBody>
                  <a:tcPr marL="64710" marR="64710" marT="0" marB="0" anchor="ctr">
                    <a:solidFill>
                      <a:schemeClr val="accent1"/>
                    </a:solidFill>
                  </a:tcPr>
                </a:tc>
                <a:tc>
                  <a:txBody>
                    <a:bodyPr/>
                    <a:lstStyle/>
                    <a:p>
                      <a:pPr indent="269875" algn="ctr">
                        <a:lnSpc>
                          <a:spcPts val="1560"/>
                        </a:lnSpc>
                        <a:spcAft>
                          <a:spcPts val="0"/>
                        </a:spcAft>
                      </a:pPr>
                      <a:r>
                        <a:rPr lang="en-US" sz="1800" kern="100">
                          <a:effectLst/>
                        </a:rPr>
                        <a:t>25</a:t>
                      </a:r>
                      <a:endParaRPr lang="zh-CN" sz="1800" kern="100">
                        <a:effectLst/>
                        <a:latin typeface="Times New Roman"/>
                        <a:ea typeface="宋体"/>
                      </a:endParaRPr>
                    </a:p>
                  </a:txBody>
                  <a:tcPr marL="64710" marR="64710" marT="0" marB="0" anchor="ctr">
                    <a:solidFill>
                      <a:schemeClr val="accent1"/>
                    </a:solidFill>
                  </a:tcPr>
                </a:tc>
                <a:tc>
                  <a:txBody>
                    <a:bodyPr/>
                    <a:lstStyle/>
                    <a:p>
                      <a:pPr indent="269875" algn="ctr">
                        <a:lnSpc>
                          <a:spcPts val="1560"/>
                        </a:lnSpc>
                        <a:spcAft>
                          <a:spcPts val="0"/>
                        </a:spcAft>
                      </a:pPr>
                      <a:r>
                        <a:rPr lang="en-US" sz="1800" kern="100">
                          <a:effectLst/>
                        </a:rPr>
                        <a:t>90</a:t>
                      </a:r>
                      <a:endParaRPr lang="zh-CN" sz="1800" kern="100">
                        <a:effectLst/>
                        <a:latin typeface="Times New Roman"/>
                        <a:ea typeface="宋体"/>
                      </a:endParaRPr>
                    </a:p>
                  </a:txBody>
                  <a:tcPr marL="64710" marR="64710" marT="0" marB="0" anchor="ctr">
                    <a:solidFill>
                      <a:schemeClr val="accent1"/>
                    </a:solidFill>
                  </a:tcPr>
                </a:tc>
              </a:tr>
              <a:tr h="357975">
                <a:tc rowSpan="2">
                  <a:txBody>
                    <a:bodyPr/>
                    <a:lstStyle/>
                    <a:p>
                      <a:pPr indent="269875" algn="ctr">
                        <a:lnSpc>
                          <a:spcPts val="1560"/>
                        </a:lnSpc>
                        <a:spcAft>
                          <a:spcPts val="0"/>
                        </a:spcAft>
                      </a:pPr>
                      <a:r>
                        <a:rPr lang="en-US" sz="1800" kern="100">
                          <a:effectLst/>
                        </a:rPr>
                        <a:t>PJ02</a:t>
                      </a:r>
                      <a:endParaRPr lang="zh-CN" sz="1800" kern="100">
                        <a:effectLst/>
                        <a:latin typeface="Times New Roman"/>
                        <a:ea typeface="宋体"/>
                      </a:endParaRPr>
                    </a:p>
                  </a:txBody>
                  <a:tcPr marL="64710" marR="64710" marT="0" marB="0" anchor="ctr">
                    <a:solidFill>
                      <a:schemeClr val="accent1"/>
                    </a:solidFill>
                  </a:tcPr>
                </a:tc>
                <a:tc rowSpan="2">
                  <a:txBody>
                    <a:bodyPr/>
                    <a:lstStyle/>
                    <a:p>
                      <a:pPr indent="269875" algn="ctr">
                        <a:lnSpc>
                          <a:spcPts val="1560"/>
                        </a:lnSpc>
                        <a:spcAft>
                          <a:spcPts val="0"/>
                        </a:spcAft>
                      </a:pPr>
                      <a:r>
                        <a:rPr lang="zh-CN" sz="1800" kern="100">
                          <a:effectLst/>
                        </a:rPr>
                        <a:t>音乐网站</a:t>
                      </a:r>
                      <a:endParaRPr lang="zh-CN" sz="1800" kern="100">
                        <a:effectLst/>
                        <a:latin typeface="Times New Roman"/>
                        <a:ea typeface="宋体"/>
                      </a:endParaRPr>
                    </a:p>
                  </a:txBody>
                  <a:tcPr marL="64710" marR="64710" marT="0" marB="0" anchor="ctr">
                    <a:solidFill>
                      <a:schemeClr val="accent1"/>
                    </a:solidFill>
                  </a:tcPr>
                </a:tc>
                <a:tc rowSpan="2">
                  <a:txBody>
                    <a:bodyPr/>
                    <a:lstStyle/>
                    <a:p>
                      <a:pPr indent="269875" algn="ctr">
                        <a:lnSpc>
                          <a:spcPts val="1560"/>
                        </a:lnSpc>
                        <a:spcAft>
                          <a:spcPts val="0"/>
                        </a:spcAft>
                      </a:pPr>
                      <a:r>
                        <a:rPr lang="en-US" sz="1800" kern="100">
                          <a:effectLst/>
                        </a:rPr>
                        <a:t>E0006</a:t>
                      </a:r>
                      <a:endParaRPr lang="zh-CN" sz="1800" kern="100">
                        <a:effectLst/>
                      </a:endParaRPr>
                    </a:p>
                    <a:p>
                      <a:pPr indent="269875" algn="ctr">
                        <a:lnSpc>
                          <a:spcPts val="1560"/>
                        </a:lnSpc>
                        <a:spcAft>
                          <a:spcPts val="0"/>
                        </a:spcAft>
                      </a:pPr>
                      <a:r>
                        <a:rPr lang="en-US" sz="1800" kern="100">
                          <a:effectLst/>
                        </a:rPr>
                        <a:t>E0009</a:t>
                      </a:r>
                      <a:endParaRPr lang="zh-CN" sz="1800" kern="100">
                        <a:effectLst/>
                        <a:latin typeface="Times New Roman"/>
                        <a:ea typeface="宋体"/>
                      </a:endParaRPr>
                    </a:p>
                  </a:txBody>
                  <a:tcPr marL="64710" marR="64710" marT="0" marB="0" anchor="ctr">
                    <a:solidFill>
                      <a:schemeClr val="accent1"/>
                    </a:solidFill>
                  </a:tcPr>
                </a:tc>
                <a:tc rowSpan="2">
                  <a:txBody>
                    <a:bodyPr/>
                    <a:lstStyle/>
                    <a:p>
                      <a:pPr indent="269875" algn="ctr">
                        <a:lnSpc>
                          <a:spcPts val="1560"/>
                        </a:lnSpc>
                        <a:spcAft>
                          <a:spcPts val="0"/>
                        </a:spcAft>
                      </a:pPr>
                      <a:r>
                        <a:rPr lang="zh-CN" sz="1800" kern="100">
                          <a:effectLst/>
                        </a:rPr>
                        <a:t>史密思</a:t>
                      </a:r>
                    </a:p>
                    <a:p>
                      <a:pPr indent="269875" algn="ctr">
                        <a:lnSpc>
                          <a:spcPts val="1560"/>
                        </a:lnSpc>
                        <a:spcAft>
                          <a:spcPts val="0"/>
                        </a:spcAft>
                      </a:pPr>
                      <a:r>
                        <a:rPr lang="zh-CN" sz="1800" kern="100">
                          <a:effectLst/>
                        </a:rPr>
                        <a:t>乔治</a:t>
                      </a:r>
                      <a:endParaRPr lang="zh-CN" sz="1800" kern="100">
                        <a:effectLst/>
                        <a:latin typeface="Times New Roman"/>
                        <a:ea typeface="宋体"/>
                      </a:endParaRPr>
                    </a:p>
                  </a:txBody>
                  <a:tcPr marL="64710" marR="64710" marT="0" marB="0" anchor="ctr">
                    <a:solidFill>
                      <a:schemeClr val="accent1"/>
                    </a:solidFill>
                  </a:tcPr>
                </a:tc>
                <a:tc>
                  <a:txBody>
                    <a:bodyPr/>
                    <a:lstStyle/>
                    <a:p>
                      <a:pPr indent="269875" algn="ctr">
                        <a:lnSpc>
                          <a:spcPts val="1560"/>
                        </a:lnSpc>
                        <a:spcAft>
                          <a:spcPts val="0"/>
                        </a:spcAft>
                      </a:pPr>
                      <a:r>
                        <a:rPr lang="zh-CN" sz="1800" kern="100" dirty="0">
                          <a:effectLst/>
                        </a:rPr>
                        <a:t>程序员</a:t>
                      </a:r>
                      <a:endParaRPr lang="zh-CN" sz="1800" kern="100" dirty="0">
                        <a:effectLst/>
                        <a:latin typeface="Times New Roman"/>
                        <a:ea typeface="宋体"/>
                      </a:endParaRPr>
                    </a:p>
                  </a:txBody>
                  <a:tcPr marL="64710" marR="64710" marT="0" marB="0" anchor="ctr">
                    <a:solidFill>
                      <a:schemeClr val="accent1"/>
                    </a:solidFill>
                  </a:tcPr>
                </a:tc>
                <a:tc>
                  <a:txBody>
                    <a:bodyPr/>
                    <a:lstStyle/>
                    <a:p>
                      <a:pPr indent="269875" algn="ctr">
                        <a:lnSpc>
                          <a:spcPts val="1560"/>
                        </a:lnSpc>
                        <a:spcAft>
                          <a:spcPts val="0"/>
                        </a:spcAft>
                      </a:pPr>
                      <a:r>
                        <a:rPr lang="en-US" sz="1800" kern="100" dirty="0">
                          <a:effectLst/>
                        </a:rPr>
                        <a:t>20</a:t>
                      </a:r>
                      <a:endParaRPr lang="zh-CN" sz="1800" kern="100" dirty="0">
                        <a:effectLst/>
                        <a:latin typeface="Times New Roman"/>
                        <a:ea typeface="宋体"/>
                      </a:endParaRPr>
                    </a:p>
                  </a:txBody>
                  <a:tcPr marL="64710" marR="64710" marT="0" marB="0" anchor="ctr">
                    <a:solidFill>
                      <a:schemeClr val="accent1"/>
                    </a:solidFill>
                  </a:tcPr>
                </a:tc>
                <a:tc>
                  <a:txBody>
                    <a:bodyPr/>
                    <a:lstStyle/>
                    <a:p>
                      <a:pPr indent="269875" algn="ctr">
                        <a:lnSpc>
                          <a:spcPts val="1560"/>
                        </a:lnSpc>
                        <a:spcAft>
                          <a:spcPts val="0"/>
                        </a:spcAft>
                      </a:pPr>
                      <a:r>
                        <a:rPr lang="en-US" sz="1800" kern="100">
                          <a:effectLst/>
                        </a:rPr>
                        <a:t>50</a:t>
                      </a:r>
                      <a:endParaRPr lang="zh-CN" sz="1800" kern="100">
                        <a:effectLst/>
                        <a:latin typeface="Times New Roman"/>
                        <a:ea typeface="宋体"/>
                      </a:endParaRPr>
                    </a:p>
                  </a:txBody>
                  <a:tcPr marL="64710" marR="64710" marT="0" marB="0" anchor="ctr">
                    <a:solidFill>
                      <a:schemeClr val="accent1"/>
                    </a:solidFill>
                  </a:tcPr>
                </a:tc>
              </a:tr>
              <a:tr h="356130">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indent="269875" algn="ctr">
                        <a:lnSpc>
                          <a:spcPts val="1560"/>
                        </a:lnSpc>
                        <a:spcAft>
                          <a:spcPts val="0"/>
                        </a:spcAft>
                      </a:pPr>
                      <a:r>
                        <a:rPr lang="zh-CN" sz="1800" kern="100">
                          <a:effectLst/>
                        </a:rPr>
                        <a:t>测试工程师</a:t>
                      </a:r>
                      <a:endParaRPr lang="zh-CN" sz="1800" kern="100">
                        <a:effectLst/>
                        <a:latin typeface="Times New Roman"/>
                        <a:ea typeface="宋体"/>
                      </a:endParaRPr>
                    </a:p>
                  </a:txBody>
                  <a:tcPr marL="64710" marR="64710" marT="0" marB="0" anchor="ctr">
                    <a:solidFill>
                      <a:schemeClr val="accent1"/>
                    </a:solidFill>
                  </a:tcPr>
                </a:tc>
                <a:tc>
                  <a:txBody>
                    <a:bodyPr/>
                    <a:lstStyle/>
                    <a:p>
                      <a:pPr indent="269875" algn="ctr">
                        <a:lnSpc>
                          <a:spcPts val="1560"/>
                        </a:lnSpc>
                        <a:spcAft>
                          <a:spcPts val="0"/>
                        </a:spcAft>
                      </a:pPr>
                      <a:r>
                        <a:rPr lang="en-US" sz="1800" kern="100" dirty="0">
                          <a:effectLst/>
                        </a:rPr>
                        <a:t>15</a:t>
                      </a:r>
                      <a:endParaRPr lang="zh-CN" sz="1800" kern="100" dirty="0">
                        <a:effectLst/>
                        <a:latin typeface="Times New Roman"/>
                        <a:ea typeface="宋体"/>
                      </a:endParaRPr>
                    </a:p>
                  </a:txBody>
                  <a:tcPr marL="64710" marR="64710" marT="0" marB="0" anchor="ctr">
                    <a:solidFill>
                      <a:schemeClr val="accent1"/>
                    </a:solidFill>
                  </a:tcPr>
                </a:tc>
                <a:tc>
                  <a:txBody>
                    <a:bodyPr/>
                    <a:lstStyle/>
                    <a:p>
                      <a:pPr indent="269875" algn="ctr">
                        <a:lnSpc>
                          <a:spcPts val="1560"/>
                        </a:lnSpc>
                        <a:spcAft>
                          <a:spcPts val="0"/>
                        </a:spcAft>
                      </a:pPr>
                      <a:r>
                        <a:rPr lang="en-US" sz="1800" kern="100">
                          <a:effectLst/>
                        </a:rPr>
                        <a:t>100</a:t>
                      </a:r>
                      <a:endParaRPr lang="zh-CN" sz="1800" kern="100">
                        <a:effectLst/>
                        <a:latin typeface="Times New Roman"/>
                        <a:ea typeface="宋体"/>
                      </a:endParaRPr>
                    </a:p>
                  </a:txBody>
                  <a:tcPr marL="64710" marR="64710" marT="0" marB="0" anchor="ctr">
                    <a:solidFill>
                      <a:schemeClr val="accent1"/>
                    </a:solidFill>
                  </a:tcPr>
                </a:tc>
              </a:tr>
              <a:tr h="357975">
                <a:tc rowSpan="3">
                  <a:txBody>
                    <a:bodyPr/>
                    <a:lstStyle/>
                    <a:p>
                      <a:pPr indent="269875" algn="ctr">
                        <a:lnSpc>
                          <a:spcPts val="1560"/>
                        </a:lnSpc>
                        <a:spcAft>
                          <a:spcPts val="0"/>
                        </a:spcAft>
                      </a:pPr>
                      <a:r>
                        <a:rPr lang="en-US" sz="1800" kern="100">
                          <a:effectLst/>
                        </a:rPr>
                        <a:t>PJ03</a:t>
                      </a:r>
                      <a:endParaRPr lang="zh-CN" sz="1800" kern="100">
                        <a:effectLst/>
                        <a:latin typeface="Times New Roman"/>
                        <a:ea typeface="宋体"/>
                      </a:endParaRPr>
                    </a:p>
                  </a:txBody>
                  <a:tcPr marL="64710" marR="64710" marT="0" marB="0" anchor="ctr">
                    <a:solidFill>
                      <a:schemeClr val="accent1"/>
                    </a:solidFill>
                  </a:tcPr>
                </a:tc>
                <a:tc rowSpan="3">
                  <a:txBody>
                    <a:bodyPr/>
                    <a:lstStyle/>
                    <a:p>
                      <a:pPr indent="269875" algn="ctr">
                        <a:lnSpc>
                          <a:spcPts val="1560"/>
                        </a:lnSpc>
                        <a:spcAft>
                          <a:spcPts val="0"/>
                        </a:spcAft>
                      </a:pPr>
                      <a:r>
                        <a:rPr lang="zh-CN" sz="1800" kern="100">
                          <a:effectLst/>
                        </a:rPr>
                        <a:t>网上书店</a:t>
                      </a:r>
                      <a:endParaRPr lang="zh-CN" sz="1800" kern="100">
                        <a:effectLst/>
                        <a:latin typeface="Times New Roman"/>
                        <a:ea typeface="宋体"/>
                      </a:endParaRPr>
                    </a:p>
                  </a:txBody>
                  <a:tcPr marL="64710" marR="64710" marT="0" marB="0" anchor="ctr">
                    <a:solidFill>
                      <a:schemeClr val="accent1"/>
                    </a:solidFill>
                  </a:tcPr>
                </a:tc>
                <a:tc rowSpan="3">
                  <a:txBody>
                    <a:bodyPr/>
                    <a:lstStyle/>
                    <a:p>
                      <a:pPr indent="269875" algn="ctr">
                        <a:lnSpc>
                          <a:spcPts val="1560"/>
                        </a:lnSpc>
                        <a:spcAft>
                          <a:spcPts val="0"/>
                        </a:spcAft>
                      </a:pPr>
                      <a:r>
                        <a:rPr lang="en-US" sz="1800" kern="100" dirty="0">
                          <a:effectLst/>
                        </a:rPr>
                        <a:t>E0004</a:t>
                      </a:r>
                      <a:endParaRPr lang="zh-CN" sz="1800" kern="100" dirty="0">
                        <a:effectLst/>
                      </a:endParaRPr>
                    </a:p>
                    <a:p>
                      <a:pPr indent="269875" algn="ctr">
                        <a:lnSpc>
                          <a:spcPts val="1560"/>
                        </a:lnSpc>
                        <a:spcAft>
                          <a:spcPts val="0"/>
                        </a:spcAft>
                      </a:pPr>
                      <a:r>
                        <a:rPr lang="en-US" sz="1800" kern="100" dirty="0">
                          <a:effectLst/>
                        </a:rPr>
                        <a:t>E0008</a:t>
                      </a:r>
                      <a:endParaRPr lang="zh-CN" sz="1800" kern="100" dirty="0">
                        <a:effectLst/>
                      </a:endParaRPr>
                    </a:p>
                    <a:p>
                      <a:pPr indent="269875" algn="ctr">
                        <a:lnSpc>
                          <a:spcPts val="1560"/>
                        </a:lnSpc>
                        <a:spcAft>
                          <a:spcPts val="0"/>
                        </a:spcAft>
                      </a:pPr>
                      <a:r>
                        <a:rPr lang="en-US" sz="1800" kern="100" dirty="0">
                          <a:effectLst/>
                        </a:rPr>
                        <a:t>E0007</a:t>
                      </a:r>
                      <a:endParaRPr lang="zh-CN" sz="1800" kern="100" dirty="0">
                        <a:effectLst/>
                        <a:latin typeface="Times New Roman"/>
                        <a:ea typeface="宋体"/>
                      </a:endParaRPr>
                    </a:p>
                  </a:txBody>
                  <a:tcPr marL="64710" marR="64710" marT="0" marB="0" anchor="ctr">
                    <a:solidFill>
                      <a:schemeClr val="accent1"/>
                    </a:solidFill>
                  </a:tcPr>
                </a:tc>
                <a:tc rowSpan="3">
                  <a:txBody>
                    <a:bodyPr/>
                    <a:lstStyle/>
                    <a:p>
                      <a:pPr indent="269875" algn="ctr">
                        <a:lnSpc>
                          <a:spcPts val="1560"/>
                        </a:lnSpc>
                        <a:spcAft>
                          <a:spcPts val="0"/>
                        </a:spcAft>
                      </a:pPr>
                      <a:r>
                        <a:rPr lang="zh-CN" sz="1800" kern="100" dirty="0">
                          <a:effectLst/>
                        </a:rPr>
                        <a:t>琳达</a:t>
                      </a:r>
                    </a:p>
                    <a:p>
                      <a:pPr indent="269875" algn="ctr">
                        <a:lnSpc>
                          <a:spcPts val="1560"/>
                        </a:lnSpc>
                        <a:spcAft>
                          <a:spcPts val="0"/>
                        </a:spcAft>
                      </a:pPr>
                      <a:r>
                        <a:rPr lang="zh-CN" sz="1800" kern="100" dirty="0">
                          <a:effectLst/>
                        </a:rPr>
                        <a:t>玛丽</a:t>
                      </a:r>
                    </a:p>
                    <a:p>
                      <a:pPr indent="269875" algn="ctr">
                        <a:lnSpc>
                          <a:spcPts val="1560"/>
                        </a:lnSpc>
                        <a:spcAft>
                          <a:spcPts val="0"/>
                        </a:spcAft>
                      </a:pPr>
                      <a:r>
                        <a:rPr lang="zh-CN" sz="1800" kern="100" dirty="0">
                          <a:effectLst/>
                        </a:rPr>
                        <a:t>劳瑞</a:t>
                      </a:r>
                      <a:endParaRPr lang="zh-CN" sz="1800" kern="100" dirty="0">
                        <a:effectLst/>
                        <a:latin typeface="Times New Roman"/>
                        <a:ea typeface="宋体"/>
                      </a:endParaRPr>
                    </a:p>
                  </a:txBody>
                  <a:tcPr marL="64710" marR="64710" marT="0" marB="0" anchor="ctr">
                    <a:solidFill>
                      <a:schemeClr val="accent1"/>
                    </a:solidFill>
                  </a:tcPr>
                </a:tc>
                <a:tc>
                  <a:txBody>
                    <a:bodyPr/>
                    <a:lstStyle/>
                    <a:p>
                      <a:pPr indent="269875" algn="ctr">
                        <a:lnSpc>
                          <a:spcPts val="1560"/>
                        </a:lnSpc>
                        <a:spcAft>
                          <a:spcPts val="0"/>
                        </a:spcAft>
                      </a:pPr>
                      <a:r>
                        <a:rPr lang="zh-CN" sz="1800" kern="100" dirty="0">
                          <a:effectLst/>
                        </a:rPr>
                        <a:t>程序员</a:t>
                      </a:r>
                      <a:endParaRPr lang="zh-CN" sz="1800" kern="100" dirty="0">
                        <a:effectLst/>
                        <a:latin typeface="Times New Roman"/>
                        <a:ea typeface="宋体"/>
                      </a:endParaRPr>
                    </a:p>
                  </a:txBody>
                  <a:tcPr marL="64710" marR="64710" marT="0" marB="0" anchor="ctr">
                    <a:solidFill>
                      <a:schemeClr val="accent1"/>
                    </a:solidFill>
                  </a:tcPr>
                </a:tc>
                <a:tc>
                  <a:txBody>
                    <a:bodyPr/>
                    <a:lstStyle/>
                    <a:p>
                      <a:pPr indent="269875" algn="ctr">
                        <a:lnSpc>
                          <a:spcPts val="1560"/>
                        </a:lnSpc>
                        <a:spcAft>
                          <a:spcPts val="0"/>
                        </a:spcAft>
                      </a:pPr>
                      <a:r>
                        <a:rPr lang="en-US" sz="1800" kern="100" dirty="0">
                          <a:effectLst/>
                        </a:rPr>
                        <a:t>20</a:t>
                      </a:r>
                      <a:endParaRPr lang="zh-CN" sz="1800" kern="100" dirty="0">
                        <a:effectLst/>
                        <a:latin typeface="Times New Roman"/>
                        <a:ea typeface="宋体"/>
                      </a:endParaRPr>
                    </a:p>
                  </a:txBody>
                  <a:tcPr marL="64710" marR="64710" marT="0" marB="0" anchor="ctr">
                    <a:solidFill>
                      <a:schemeClr val="accent1"/>
                    </a:solidFill>
                  </a:tcPr>
                </a:tc>
                <a:tc>
                  <a:txBody>
                    <a:bodyPr/>
                    <a:lstStyle/>
                    <a:p>
                      <a:pPr indent="269875" algn="ctr">
                        <a:lnSpc>
                          <a:spcPts val="1560"/>
                        </a:lnSpc>
                        <a:spcAft>
                          <a:spcPts val="0"/>
                        </a:spcAft>
                      </a:pPr>
                      <a:r>
                        <a:rPr lang="en-US" sz="1800" kern="100" dirty="0">
                          <a:effectLst/>
                        </a:rPr>
                        <a:t>50</a:t>
                      </a:r>
                      <a:endParaRPr lang="zh-CN" sz="1800" kern="100" dirty="0">
                        <a:effectLst/>
                        <a:latin typeface="Times New Roman"/>
                        <a:ea typeface="宋体"/>
                      </a:endParaRPr>
                    </a:p>
                  </a:txBody>
                  <a:tcPr marL="64710" marR="64710" marT="0" marB="0" anchor="ctr">
                    <a:solidFill>
                      <a:schemeClr val="accent1"/>
                    </a:solidFill>
                  </a:tcPr>
                </a:tc>
              </a:tr>
              <a:tr h="357975">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indent="269875" algn="ctr">
                        <a:lnSpc>
                          <a:spcPts val="1560"/>
                        </a:lnSpc>
                        <a:spcAft>
                          <a:spcPts val="0"/>
                        </a:spcAft>
                      </a:pPr>
                      <a:r>
                        <a:rPr lang="zh-CN" sz="1800" kern="100" dirty="0">
                          <a:effectLst/>
                        </a:rPr>
                        <a:t>系统分析员</a:t>
                      </a:r>
                      <a:endParaRPr lang="zh-CN" sz="1800" kern="100" dirty="0">
                        <a:effectLst/>
                        <a:latin typeface="Times New Roman"/>
                        <a:ea typeface="宋体"/>
                      </a:endParaRPr>
                    </a:p>
                  </a:txBody>
                  <a:tcPr marL="64710" marR="64710" marT="0" marB="0" anchor="ctr">
                    <a:solidFill>
                      <a:schemeClr val="accent1"/>
                    </a:solidFill>
                  </a:tcPr>
                </a:tc>
                <a:tc>
                  <a:txBody>
                    <a:bodyPr/>
                    <a:lstStyle/>
                    <a:p>
                      <a:pPr indent="269875" algn="ctr">
                        <a:lnSpc>
                          <a:spcPts val="1560"/>
                        </a:lnSpc>
                        <a:spcAft>
                          <a:spcPts val="0"/>
                        </a:spcAft>
                      </a:pPr>
                      <a:r>
                        <a:rPr lang="en-US" sz="1800" kern="100">
                          <a:effectLst/>
                        </a:rPr>
                        <a:t>10</a:t>
                      </a:r>
                      <a:endParaRPr lang="zh-CN" sz="1800" kern="100">
                        <a:effectLst/>
                        <a:latin typeface="Times New Roman"/>
                        <a:ea typeface="宋体"/>
                      </a:endParaRPr>
                    </a:p>
                  </a:txBody>
                  <a:tcPr marL="64710" marR="64710" marT="0" marB="0" anchor="ctr">
                    <a:solidFill>
                      <a:schemeClr val="accent1"/>
                    </a:solidFill>
                  </a:tcPr>
                </a:tc>
                <a:tc>
                  <a:txBody>
                    <a:bodyPr/>
                    <a:lstStyle/>
                    <a:p>
                      <a:pPr indent="269875" algn="ctr">
                        <a:lnSpc>
                          <a:spcPts val="1560"/>
                        </a:lnSpc>
                        <a:spcAft>
                          <a:spcPts val="0"/>
                        </a:spcAft>
                      </a:pPr>
                      <a:r>
                        <a:rPr lang="en-US" sz="1800" kern="100" dirty="0">
                          <a:effectLst/>
                        </a:rPr>
                        <a:t>90</a:t>
                      </a:r>
                      <a:endParaRPr lang="zh-CN" sz="1800" kern="100" dirty="0">
                        <a:effectLst/>
                        <a:latin typeface="Times New Roman"/>
                        <a:ea typeface="宋体"/>
                      </a:endParaRPr>
                    </a:p>
                  </a:txBody>
                  <a:tcPr marL="64710" marR="64710" marT="0" marB="0" anchor="ctr">
                    <a:solidFill>
                      <a:schemeClr val="accent1"/>
                    </a:solidFill>
                  </a:tcPr>
                </a:tc>
              </a:tr>
              <a:tr h="532411">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indent="269875" algn="ctr">
                        <a:lnSpc>
                          <a:spcPts val="1560"/>
                        </a:lnSpc>
                        <a:spcAft>
                          <a:spcPts val="0"/>
                        </a:spcAft>
                      </a:pPr>
                      <a:r>
                        <a:rPr lang="zh-CN" sz="1800" kern="100" dirty="0">
                          <a:effectLst/>
                        </a:rPr>
                        <a:t>数据库设计员</a:t>
                      </a:r>
                      <a:endParaRPr lang="zh-CN" sz="1800" kern="100" dirty="0">
                        <a:effectLst/>
                        <a:latin typeface="Times New Roman"/>
                        <a:ea typeface="宋体"/>
                      </a:endParaRPr>
                    </a:p>
                  </a:txBody>
                  <a:tcPr marL="64710" marR="64710" marT="0" marB="0" anchor="ctr">
                    <a:solidFill>
                      <a:schemeClr val="accent1"/>
                    </a:solidFill>
                  </a:tcPr>
                </a:tc>
                <a:tc>
                  <a:txBody>
                    <a:bodyPr/>
                    <a:lstStyle/>
                    <a:p>
                      <a:pPr indent="269875" algn="ctr">
                        <a:lnSpc>
                          <a:spcPts val="1560"/>
                        </a:lnSpc>
                        <a:spcAft>
                          <a:spcPts val="0"/>
                        </a:spcAft>
                      </a:pPr>
                      <a:r>
                        <a:rPr lang="en-US" sz="1800" kern="100">
                          <a:effectLst/>
                        </a:rPr>
                        <a:t>16</a:t>
                      </a:r>
                      <a:endParaRPr lang="zh-CN" sz="1800" kern="100">
                        <a:effectLst/>
                        <a:latin typeface="Times New Roman"/>
                        <a:ea typeface="宋体"/>
                      </a:endParaRPr>
                    </a:p>
                  </a:txBody>
                  <a:tcPr marL="64710" marR="64710" marT="0" marB="0" anchor="ctr">
                    <a:solidFill>
                      <a:schemeClr val="accent1"/>
                    </a:solidFill>
                  </a:tcPr>
                </a:tc>
                <a:tc>
                  <a:txBody>
                    <a:bodyPr/>
                    <a:lstStyle/>
                    <a:p>
                      <a:pPr indent="269875" algn="ctr">
                        <a:lnSpc>
                          <a:spcPts val="1560"/>
                        </a:lnSpc>
                        <a:spcAft>
                          <a:spcPts val="0"/>
                        </a:spcAft>
                      </a:pPr>
                      <a:r>
                        <a:rPr lang="en-US" sz="1800" kern="100" dirty="0">
                          <a:effectLst/>
                        </a:rPr>
                        <a:t>80</a:t>
                      </a:r>
                      <a:endParaRPr lang="zh-CN" sz="1800" kern="100" dirty="0">
                        <a:effectLst/>
                        <a:latin typeface="Times New Roman"/>
                        <a:ea typeface="宋体"/>
                      </a:endParaRPr>
                    </a:p>
                  </a:txBody>
                  <a:tcPr marL="64710" marR="64710" marT="0" marB="0" anchor="ctr">
                    <a:solidFill>
                      <a:schemeClr val="accent1"/>
                    </a:solidFill>
                  </a:tcPr>
                </a:tc>
              </a:tr>
            </a:tbl>
          </a:graphicData>
        </a:graphic>
      </p:graphicFrame>
    </p:spTree>
    <p:extLst>
      <p:ext uri="{BB962C8B-B14F-4D97-AF65-F5344CB8AC3E}">
        <p14:creationId xmlns:p14="http://schemas.microsoft.com/office/powerpoint/2010/main" val="3074784657"/>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extLst>
              <p:ext uri="{D42A27DB-BD31-4B8C-83A1-F6EECF244321}">
                <p14:modId xmlns:p14="http://schemas.microsoft.com/office/powerpoint/2010/main" val="352210379"/>
              </p:ext>
            </p:extLst>
          </p:nvPr>
        </p:nvGraphicFramePr>
        <p:xfrm>
          <a:off x="395535" y="980729"/>
          <a:ext cx="8424938" cy="5372732"/>
        </p:xfrm>
        <a:graphic>
          <a:graphicData uri="http://schemas.openxmlformats.org/drawingml/2006/table">
            <a:tbl>
              <a:tblPr firstRow="1" firstCol="1" lastRow="1" lastCol="1" bandRow="1" bandCol="1">
                <a:tableStyleId>{5C22544A-7EE6-4342-B048-85BDC9FD1C3A}</a:tableStyleId>
              </a:tblPr>
              <a:tblGrid>
                <a:gridCol w="1111253"/>
                <a:gridCol w="1106108"/>
                <a:gridCol w="1224435"/>
                <a:gridCol w="1106108"/>
                <a:gridCol w="1860809"/>
                <a:gridCol w="815455"/>
                <a:gridCol w="1200770"/>
              </a:tblGrid>
              <a:tr h="817385">
                <a:tc>
                  <a:txBody>
                    <a:bodyPr/>
                    <a:lstStyle/>
                    <a:p>
                      <a:pPr indent="269875" algn="ctr">
                        <a:lnSpc>
                          <a:spcPts val="1560"/>
                        </a:lnSpc>
                        <a:spcAft>
                          <a:spcPts val="0"/>
                        </a:spcAft>
                      </a:pPr>
                      <a:r>
                        <a:rPr lang="zh-CN" sz="1800" kern="100" dirty="0">
                          <a:effectLst/>
                        </a:rPr>
                        <a:t>项目编号</a:t>
                      </a:r>
                      <a:endParaRPr lang="zh-CN" sz="1800" kern="100" dirty="0">
                        <a:effectLst/>
                        <a:latin typeface="Times New Roman"/>
                        <a:ea typeface="宋体"/>
                      </a:endParaRPr>
                    </a:p>
                  </a:txBody>
                  <a:tcPr marL="55466" marR="55466" marT="0" marB="0" anchor="ctr"/>
                </a:tc>
                <a:tc>
                  <a:txBody>
                    <a:bodyPr/>
                    <a:lstStyle/>
                    <a:p>
                      <a:pPr indent="269875" algn="ctr">
                        <a:lnSpc>
                          <a:spcPts val="1560"/>
                        </a:lnSpc>
                        <a:spcAft>
                          <a:spcPts val="0"/>
                        </a:spcAft>
                      </a:pPr>
                      <a:r>
                        <a:rPr lang="zh-CN" sz="1800" kern="100">
                          <a:effectLst/>
                        </a:rPr>
                        <a:t>项目名称</a:t>
                      </a:r>
                      <a:endParaRPr lang="zh-CN" sz="1800" kern="100">
                        <a:effectLst/>
                        <a:latin typeface="Times New Roman"/>
                        <a:ea typeface="宋体"/>
                      </a:endParaRPr>
                    </a:p>
                  </a:txBody>
                  <a:tcPr marL="55466" marR="55466" marT="0" marB="0" anchor="ctr"/>
                </a:tc>
                <a:tc>
                  <a:txBody>
                    <a:bodyPr/>
                    <a:lstStyle/>
                    <a:p>
                      <a:pPr indent="269875" algn="ctr">
                        <a:lnSpc>
                          <a:spcPts val="1560"/>
                        </a:lnSpc>
                        <a:spcAft>
                          <a:spcPts val="0"/>
                        </a:spcAft>
                      </a:pPr>
                      <a:r>
                        <a:rPr lang="zh-CN" sz="1800" kern="100">
                          <a:effectLst/>
                        </a:rPr>
                        <a:t>员工编号</a:t>
                      </a:r>
                      <a:endParaRPr lang="zh-CN" sz="1800" kern="100">
                        <a:effectLst/>
                        <a:latin typeface="Times New Roman"/>
                        <a:ea typeface="宋体"/>
                      </a:endParaRPr>
                    </a:p>
                  </a:txBody>
                  <a:tcPr marL="55466" marR="55466" marT="0" marB="0" anchor="ctr"/>
                </a:tc>
                <a:tc>
                  <a:txBody>
                    <a:bodyPr/>
                    <a:lstStyle/>
                    <a:p>
                      <a:pPr indent="269875" algn="ctr">
                        <a:lnSpc>
                          <a:spcPts val="1560"/>
                        </a:lnSpc>
                        <a:spcAft>
                          <a:spcPts val="0"/>
                        </a:spcAft>
                      </a:pPr>
                      <a:r>
                        <a:rPr lang="zh-CN" sz="1800" kern="100">
                          <a:effectLst/>
                        </a:rPr>
                        <a:t>员工姓名</a:t>
                      </a:r>
                      <a:endParaRPr lang="zh-CN" sz="1800" kern="100">
                        <a:effectLst/>
                        <a:latin typeface="Times New Roman"/>
                        <a:ea typeface="宋体"/>
                      </a:endParaRPr>
                    </a:p>
                  </a:txBody>
                  <a:tcPr marL="55466" marR="55466" marT="0" marB="0" anchor="ctr"/>
                </a:tc>
                <a:tc>
                  <a:txBody>
                    <a:bodyPr/>
                    <a:lstStyle/>
                    <a:p>
                      <a:pPr indent="269875" algn="ctr">
                        <a:lnSpc>
                          <a:spcPts val="1560"/>
                        </a:lnSpc>
                        <a:spcAft>
                          <a:spcPts val="0"/>
                        </a:spcAft>
                      </a:pPr>
                      <a:r>
                        <a:rPr lang="zh-CN" sz="1800" kern="100">
                          <a:effectLst/>
                        </a:rPr>
                        <a:t>工作类别</a:t>
                      </a:r>
                      <a:endParaRPr lang="zh-CN" sz="1800" kern="100">
                        <a:effectLst/>
                        <a:latin typeface="Times New Roman"/>
                        <a:ea typeface="宋体"/>
                      </a:endParaRPr>
                    </a:p>
                  </a:txBody>
                  <a:tcPr marL="55466" marR="55466" marT="0" marB="0" anchor="ctr"/>
                </a:tc>
                <a:tc>
                  <a:txBody>
                    <a:bodyPr/>
                    <a:lstStyle/>
                    <a:p>
                      <a:pPr indent="269875" algn="ctr">
                        <a:lnSpc>
                          <a:spcPts val="1560"/>
                        </a:lnSpc>
                        <a:spcAft>
                          <a:spcPts val="0"/>
                        </a:spcAft>
                      </a:pPr>
                      <a:r>
                        <a:rPr lang="zh-CN" sz="1800" kern="100">
                          <a:effectLst/>
                        </a:rPr>
                        <a:t>耗时</a:t>
                      </a:r>
                      <a:endParaRPr lang="zh-CN" sz="1800" kern="100">
                        <a:effectLst/>
                        <a:latin typeface="Times New Roman"/>
                        <a:ea typeface="宋体"/>
                      </a:endParaRPr>
                    </a:p>
                  </a:txBody>
                  <a:tcPr marL="55466" marR="55466" marT="0" marB="0" anchor="ctr"/>
                </a:tc>
                <a:tc>
                  <a:txBody>
                    <a:bodyPr/>
                    <a:lstStyle/>
                    <a:p>
                      <a:pPr indent="269875" algn="ctr">
                        <a:lnSpc>
                          <a:spcPts val="1560"/>
                        </a:lnSpc>
                        <a:spcAft>
                          <a:spcPts val="0"/>
                        </a:spcAft>
                      </a:pPr>
                      <a:r>
                        <a:rPr lang="zh-CN" sz="1800" kern="100">
                          <a:effectLst/>
                        </a:rPr>
                        <a:t>报酬</a:t>
                      </a:r>
                      <a:r>
                        <a:rPr lang="en-US" sz="1800" kern="100">
                          <a:effectLst/>
                        </a:rPr>
                        <a:t>/</a:t>
                      </a:r>
                      <a:r>
                        <a:rPr lang="zh-CN" sz="1800" kern="100">
                          <a:effectLst/>
                        </a:rPr>
                        <a:t>小时</a:t>
                      </a:r>
                      <a:endParaRPr lang="zh-CN" sz="1800" kern="100">
                        <a:effectLst/>
                        <a:latin typeface="Times New Roman"/>
                        <a:ea typeface="宋体"/>
                      </a:endParaRPr>
                    </a:p>
                  </a:txBody>
                  <a:tcPr marL="55466" marR="55466" marT="0" marB="0" anchor="ctr"/>
                </a:tc>
              </a:tr>
              <a:tr h="622774">
                <a:tc>
                  <a:txBody>
                    <a:bodyPr/>
                    <a:lstStyle/>
                    <a:p>
                      <a:pPr indent="269875" algn="ctr">
                        <a:lnSpc>
                          <a:spcPts val="1560"/>
                        </a:lnSpc>
                        <a:spcAft>
                          <a:spcPts val="0"/>
                        </a:spcAft>
                      </a:pPr>
                      <a:r>
                        <a:rPr lang="en-US" sz="1800" kern="100">
                          <a:effectLst/>
                        </a:rPr>
                        <a:t>PJ01</a:t>
                      </a:r>
                      <a:endParaRPr lang="zh-CN" sz="1800" kern="100">
                        <a:effectLst/>
                        <a:latin typeface="Times New Roman"/>
                        <a:ea typeface="宋体"/>
                      </a:endParaRPr>
                    </a:p>
                  </a:txBody>
                  <a:tcPr marL="55466" marR="55466" marT="0" marB="0" anchor="ctr"/>
                </a:tc>
                <a:tc>
                  <a:txBody>
                    <a:bodyPr/>
                    <a:lstStyle/>
                    <a:p>
                      <a:pPr indent="269875" algn="ctr">
                        <a:lnSpc>
                          <a:spcPts val="1560"/>
                        </a:lnSpc>
                        <a:spcAft>
                          <a:spcPts val="0"/>
                        </a:spcAft>
                      </a:pPr>
                      <a:r>
                        <a:rPr lang="zh-CN" sz="1800" kern="100">
                          <a:effectLst/>
                        </a:rPr>
                        <a:t>图书管理信息系统</a:t>
                      </a:r>
                      <a:endParaRPr lang="zh-CN" sz="1800" kern="100">
                        <a:effectLst/>
                        <a:latin typeface="Times New Roman"/>
                        <a:ea typeface="宋体"/>
                      </a:endParaRPr>
                    </a:p>
                  </a:txBody>
                  <a:tcPr marL="55466" marR="55466" marT="0" marB="0" anchor="ctr"/>
                </a:tc>
                <a:tc>
                  <a:txBody>
                    <a:bodyPr/>
                    <a:lstStyle/>
                    <a:p>
                      <a:pPr indent="269875" algn="ctr">
                        <a:lnSpc>
                          <a:spcPts val="1560"/>
                        </a:lnSpc>
                        <a:spcAft>
                          <a:spcPts val="0"/>
                        </a:spcAft>
                      </a:pPr>
                      <a:r>
                        <a:rPr lang="en-US" sz="1800" kern="100">
                          <a:effectLst/>
                        </a:rPr>
                        <a:t>E0001</a:t>
                      </a:r>
                      <a:endParaRPr lang="zh-CN" sz="1800" kern="100">
                        <a:effectLst/>
                      </a:endParaRPr>
                    </a:p>
                    <a:p>
                      <a:pPr indent="114300" algn="ctr">
                        <a:lnSpc>
                          <a:spcPts val="1560"/>
                        </a:lnSpc>
                        <a:spcAft>
                          <a:spcPts val="0"/>
                        </a:spcAft>
                      </a:pPr>
                      <a:r>
                        <a:rPr lang="en-US" sz="1800" kern="100">
                          <a:effectLst/>
                        </a:rPr>
                        <a:t> </a:t>
                      </a:r>
                      <a:endParaRPr lang="zh-CN" sz="1800" kern="100">
                        <a:effectLst/>
                        <a:latin typeface="Times New Roman"/>
                        <a:ea typeface="宋体"/>
                      </a:endParaRPr>
                    </a:p>
                  </a:txBody>
                  <a:tcPr marL="55466" marR="55466" marT="0" marB="0" anchor="ctr"/>
                </a:tc>
                <a:tc>
                  <a:txBody>
                    <a:bodyPr/>
                    <a:lstStyle/>
                    <a:p>
                      <a:pPr indent="269875" algn="ctr">
                        <a:lnSpc>
                          <a:spcPts val="1560"/>
                        </a:lnSpc>
                        <a:spcAft>
                          <a:spcPts val="0"/>
                        </a:spcAft>
                      </a:pPr>
                      <a:r>
                        <a:rPr lang="zh-CN" sz="1800" kern="100">
                          <a:effectLst/>
                        </a:rPr>
                        <a:t>岳涵</a:t>
                      </a:r>
                    </a:p>
                    <a:p>
                      <a:pPr indent="114300" algn="ctr">
                        <a:lnSpc>
                          <a:spcPts val="1560"/>
                        </a:lnSpc>
                        <a:spcAft>
                          <a:spcPts val="0"/>
                        </a:spcAft>
                      </a:pPr>
                      <a:r>
                        <a:rPr lang="en-US" sz="1800" kern="100">
                          <a:effectLst/>
                        </a:rPr>
                        <a:t> </a:t>
                      </a:r>
                      <a:endParaRPr lang="zh-CN" sz="1800" kern="100">
                        <a:effectLst/>
                        <a:latin typeface="Times New Roman"/>
                        <a:ea typeface="宋体"/>
                      </a:endParaRPr>
                    </a:p>
                  </a:txBody>
                  <a:tcPr marL="55466" marR="55466" marT="0" marB="0" anchor="ctr"/>
                </a:tc>
                <a:tc>
                  <a:txBody>
                    <a:bodyPr/>
                    <a:lstStyle/>
                    <a:p>
                      <a:pPr indent="269875" algn="ctr">
                        <a:lnSpc>
                          <a:spcPts val="1560"/>
                        </a:lnSpc>
                        <a:spcAft>
                          <a:spcPts val="0"/>
                        </a:spcAft>
                      </a:pPr>
                      <a:r>
                        <a:rPr lang="zh-CN" sz="1800" kern="100">
                          <a:effectLst/>
                        </a:rPr>
                        <a:t>数据库设计员</a:t>
                      </a:r>
                      <a:endParaRPr lang="zh-CN" sz="1800" kern="100">
                        <a:effectLst/>
                        <a:latin typeface="Times New Roman"/>
                        <a:ea typeface="宋体"/>
                      </a:endParaRPr>
                    </a:p>
                  </a:txBody>
                  <a:tcPr marL="55466" marR="55466" marT="0" marB="0" anchor="ctr"/>
                </a:tc>
                <a:tc>
                  <a:txBody>
                    <a:bodyPr/>
                    <a:lstStyle/>
                    <a:p>
                      <a:pPr indent="269875" algn="ctr">
                        <a:lnSpc>
                          <a:spcPts val="1560"/>
                        </a:lnSpc>
                        <a:spcAft>
                          <a:spcPts val="0"/>
                        </a:spcAft>
                      </a:pPr>
                      <a:r>
                        <a:rPr lang="en-US" sz="1800" kern="100">
                          <a:effectLst/>
                        </a:rPr>
                        <a:t>20</a:t>
                      </a:r>
                      <a:endParaRPr lang="zh-CN" sz="1800" kern="100">
                        <a:effectLst/>
                        <a:latin typeface="Times New Roman"/>
                        <a:ea typeface="宋体"/>
                      </a:endParaRPr>
                    </a:p>
                  </a:txBody>
                  <a:tcPr marL="55466" marR="55466" marT="0" marB="0" anchor="ctr"/>
                </a:tc>
                <a:tc>
                  <a:txBody>
                    <a:bodyPr/>
                    <a:lstStyle/>
                    <a:p>
                      <a:pPr indent="269875" algn="ctr">
                        <a:lnSpc>
                          <a:spcPts val="1560"/>
                        </a:lnSpc>
                        <a:spcAft>
                          <a:spcPts val="0"/>
                        </a:spcAft>
                      </a:pPr>
                      <a:r>
                        <a:rPr lang="en-US" sz="1800" kern="100">
                          <a:effectLst/>
                        </a:rPr>
                        <a:t>80</a:t>
                      </a:r>
                      <a:endParaRPr lang="zh-CN" sz="1800" kern="100">
                        <a:effectLst/>
                        <a:latin typeface="Times New Roman"/>
                        <a:ea typeface="宋体"/>
                      </a:endParaRPr>
                    </a:p>
                  </a:txBody>
                  <a:tcPr marL="55466" marR="55466" marT="0" marB="0" anchor="ctr"/>
                </a:tc>
              </a:tr>
              <a:tr h="432048">
                <a:tc>
                  <a:txBody>
                    <a:bodyPr/>
                    <a:lstStyle/>
                    <a:p>
                      <a:pPr indent="269875" algn="ctr">
                        <a:lnSpc>
                          <a:spcPts val="1560"/>
                        </a:lnSpc>
                        <a:spcAft>
                          <a:spcPts val="0"/>
                        </a:spcAft>
                      </a:pPr>
                      <a:r>
                        <a:rPr lang="en-US" sz="1800" kern="100">
                          <a:effectLst/>
                        </a:rPr>
                        <a:t>PJ01</a:t>
                      </a:r>
                      <a:endParaRPr lang="zh-CN" sz="1800" kern="100">
                        <a:effectLst/>
                        <a:latin typeface="Times New Roman"/>
                        <a:ea typeface="宋体"/>
                      </a:endParaRPr>
                    </a:p>
                  </a:txBody>
                  <a:tcPr marL="55466" marR="55466" marT="0" marB="0" anchor="ctr"/>
                </a:tc>
                <a:tc>
                  <a:txBody>
                    <a:bodyPr/>
                    <a:lstStyle/>
                    <a:p>
                      <a:pPr indent="269875" algn="ctr">
                        <a:lnSpc>
                          <a:spcPts val="1560"/>
                        </a:lnSpc>
                        <a:spcAft>
                          <a:spcPts val="0"/>
                        </a:spcAft>
                      </a:pPr>
                      <a:r>
                        <a:rPr lang="zh-CN" sz="1800" kern="100">
                          <a:effectLst/>
                        </a:rPr>
                        <a:t>图书管理信息系统</a:t>
                      </a:r>
                      <a:endParaRPr lang="zh-CN" sz="1800" kern="100">
                        <a:effectLst/>
                        <a:latin typeface="Times New Roman"/>
                        <a:ea typeface="宋体"/>
                      </a:endParaRPr>
                    </a:p>
                  </a:txBody>
                  <a:tcPr marL="55466" marR="55466" marT="0" marB="0" anchor="ctr"/>
                </a:tc>
                <a:tc>
                  <a:txBody>
                    <a:bodyPr/>
                    <a:lstStyle/>
                    <a:p>
                      <a:pPr indent="269875" algn="ctr">
                        <a:lnSpc>
                          <a:spcPts val="1560"/>
                        </a:lnSpc>
                        <a:spcAft>
                          <a:spcPts val="0"/>
                        </a:spcAft>
                      </a:pPr>
                      <a:r>
                        <a:rPr lang="en-US" sz="1800" kern="100">
                          <a:effectLst/>
                        </a:rPr>
                        <a:t>E0002</a:t>
                      </a:r>
                      <a:endParaRPr lang="zh-CN" sz="1800" kern="100">
                        <a:effectLst/>
                      </a:endParaRPr>
                    </a:p>
                    <a:p>
                      <a:pPr indent="269875" algn="ctr">
                        <a:lnSpc>
                          <a:spcPts val="1560"/>
                        </a:lnSpc>
                        <a:spcAft>
                          <a:spcPts val="0"/>
                        </a:spcAft>
                      </a:pPr>
                      <a:r>
                        <a:rPr lang="en-US" sz="1800" kern="100">
                          <a:effectLst/>
                        </a:rPr>
                        <a:t> </a:t>
                      </a:r>
                      <a:endParaRPr lang="zh-CN" sz="1800" kern="100">
                        <a:effectLst/>
                        <a:latin typeface="Times New Roman"/>
                        <a:ea typeface="宋体"/>
                      </a:endParaRPr>
                    </a:p>
                  </a:txBody>
                  <a:tcPr marL="55466" marR="55466" marT="0" marB="0" anchor="ctr"/>
                </a:tc>
                <a:tc>
                  <a:txBody>
                    <a:bodyPr/>
                    <a:lstStyle/>
                    <a:p>
                      <a:pPr indent="269875" algn="ctr">
                        <a:lnSpc>
                          <a:spcPts val="1560"/>
                        </a:lnSpc>
                        <a:spcAft>
                          <a:spcPts val="0"/>
                        </a:spcAft>
                      </a:pPr>
                      <a:r>
                        <a:rPr lang="zh-CN" sz="1800" kern="100">
                          <a:effectLst/>
                        </a:rPr>
                        <a:t>露西</a:t>
                      </a:r>
                    </a:p>
                    <a:p>
                      <a:pPr indent="269875" algn="ctr">
                        <a:lnSpc>
                          <a:spcPts val="1560"/>
                        </a:lnSpc>
                        <a:spcAft>
                          <a:spcPts val="0"/>
                        </a:spcAft>
                      </a:pPr>
                      <a:r>
                        <a:rPr lang="en-US" sz="1800" kern="100">
                          <a:effectLst/>
                        </a:rPr>
                        <a:t> </a:t>
                      </a:r>
                      <a:endParaRPr lang="zh-CN" sz="1800" kern="100">
                        <a:effectLst/>
                        <a:latin typeface="Times New Roman"/>
                        <a:ea typeface="宋体"/>
                      </a:endParaRPr>
                    </a:p>
                  </a:txBody>
                  <a:tcPr marL="55466" marR="55466" marT="0" marB="0" anchor="ctr"/>
                </a:tc>
                <a:tc>
                  <a:txBody>
                    <a:bodyPr/>
                    <a:lstStyle/>
                    <a:p>
                      <a:pPr indent="269875" algn="ctr">
                        <a:lnSpc>
                          <a:spcPts val="1560"/>
                        </a:lnSpc>
                        <a:spcAft>
                          <a:spcPts val="0"/>
                        </a:spcAft>
                      </a:pPr>
                      <a:r>
                        <a:rPr lang="zh-CN" sz="1800" kern="100">
                          <a:effectLst/>
                        </a:rPr>
                        <a:t>程序员</a:t>
                      </a:r>
                      <a:endParaRPr lang="zh-CN" sz="1800" kern="100">
                        <a:effectLst/>
                        <a:latin typeface="Times New Roman"/>
                        <a:ea typeface="宋体"/>
                      </a:endParaRPr>
                    </a:p>
                  </a:txBody>
                  <a:tcPr marL="55466" marR="55466" marT="0" marB="0" anchor="ctr"/>
                </a:tc>
                <a:tc>
                  <a:txBody>
                    <a:bodyPr/>
                    <a:lstStyle/>
                    <a:p>
                      <a:pPr indent="269875" algn="ctr">
                        <a:lnSpc>
                          <a:spcPts val="1560"/>
                        </a:lnSpc>
                        <a:spcAft>
                          <a:spcPts val="0"/>
                        </a:spcAft>
                      </a:pPr>
                      <a:r>
                        <a:rPr lang="en-US" sz="1800" kern="100">
                          <a:effectLst/>
                        </a:rPr>
                        <a:t>15</a:t>
                      </a:r>
                      <a:endParaRPr lang="zh-CN" sz="1800" kern="100">
                        <a:effectLst/>
                        <a:latin typeface="Times New Roman"/>
                        <a:ea typeface="宋体"/>
                      </a:endParaRPr>
                    </a:p>
                  </a:txBody>
                  <a:tcPr marL="55466" marR="55466" marT="0" marB="0" anchor="ctr"/>
                </a:tc>
                <a:tc>
                  <a:txBody>
                    <a:bodyPr/>
                    <a:lstStyle/>
                    <a:p>
                      <a:pPr indent="269875" algn="ctr">
                        <a:lnSpc>
                          <a:spcPts val="1560"/>
                        </a:lnSpc>
                        <a:spcAft>
                          <a:spcPts val="0"/>
                        </a:spcAft>
                      </a:pPr>
                      <a:r>
                        <a:rPr lang="en-US" sz="1800" kern="100">
                          <a:effectLst/>
                        </a:rPr>
                        <a:t>50</a:t>
                      </a:r>
                      <a:endParaRPr lang="zh-CN" sz="1800" kern="100">
                        <a:effectLst/>
                        <a:latin typeface="Times New Roman"/>
                        <a:ea typeface="宋体"/>
                      </a:endParaRPr>
                    </a:p>
                  </a:txBody>
                  <a:tcPr marL="55466" marR="55466" marT="0" marB="0" anchor="ctr"/>
                </a:tc>
              </a:tr>
              <a:tr h="648072">
                <a:tc>
                  <a:txBody>
                    <a:bodyPr/>
                    <a:lstStyle/>
                    <a:p>
                      <a:pPr indent="269875" algn="ctr">
                        <a:lnSpc>
                          <a:spcPts val="1560"/>
                        </a:lnSpc>
                        <a:spcAft>
                          <a:spcPts val="0"/>
                        </a:spcAft>
                      </a:pPr>
                      <a:r>
                        <a:rPr lang="en-US" sz="1800" kern="100">
                          <a:effectLst/>
                        </a:rPr>
                        <a:t>PJ01</a:t>
                      </a:r>
                      <a:endParaRPr lang="zh-CN" sz="1800" kern="100">
                        <a:effectLst/>
                        <a:latin typeface="Times New Roman"/>
                        <a:ea typeface="宋体"/>
                      </a:endParaRPr>
                    </a:p>
                  </a:txBody>
                  <a:tcPr marL="55466" marR="55466" marT="0" marB="0" anchor="ctr"/>
                </a:tc>
                <a:tc>
                  <a:txBody>
                    <a:bodyPr/>
                    <a:lstStyle/>
                    <a:p>
                      <a:pPr indent="269875" algn="ctr">
                        <a:lnSpc>
                          <a:spcPts val="1560"/>
                        </a:lnSpc>
                        <a:spcAft>
                          <a:spcPts val="0"/>
                        </a:spcAft>
                      </a:pPr>
                      <a:r>
                        <a:rPr lang="zh-CN" sz="1800" kern="100">
                          <a:effectLst/>
                        </a:rPr>
                        <a:t>图书管理信息系统</a:t>
                      </a:r>
                      <a:endParaRPr lang="zh-CN" sz="1800" kern="100">
                        <a:effectLst/>
                        <a:latin typeface="Times New Roman"/>
                        <a:ea typeface="宋体"/>
                      </a:endParaRPr>
                    </a:p>
                  </a:txBody>
                  <a:tcPr marL="55466" marR="55466" marT="0" marB="0" anchor="ctr"/>
                </a:tc>
                <a:tc>
                  <a:txBody>
                    <a:bodyPr/>
                    <a:lstStyle/>
                    <a:p>
                      <a:pPr indent="269875" algn="ctr">
                        <a:lnSpc>
                          <a:spcPts val="1560"/>
                        </a:lnSpc>
                        <a:spcAft>
                          <a:spcPts val="0"/>
                        </a:spcAft>
                      </a:pPr>
                      <a:r>
                        <a:rPr lang="en-US" sz="1800" kern="100">
                          <a:effectLst/>
                        </a:rPr>
                        <a:t>E0003</a:t>
                      </a:r>
                      <a:endParaRPr lang="zh-CN" sz="1800" kern="100">
                        <a:effectLst/>
                        <a:latin typeface="Times New Roman"/>
                        <a:ea typeface="宋体"/>
                      </a:endParaRPr>
                    </a:p>
                  </a:txBody>
                  <a:tcPr marL="55466" marR="55466" marT="0" marB="0" anchor="ctr"/>
                </a:tc>
                <a:tc>
                  <a:txBody>
                    <a:bodyPr/>
                    <a:lstStyle/>
                    <a:p>
                      <a:pPr indent="269875" algn="ctr">
                        <a:lnSpc>
                          <a:spcPts val="1560"/>
                        </a:lnSpc>
                        <a:spcAft>
                          <a:spcPts val="0"/>
                        </a:spcAft>
                      </a:pPr>
                      <a:r>
                        <a:rPr lang="zh-CN" sz="1800" kern="100">
                          <a:effectLst/>
                        </a:rPr>
                        <a:t>威廉</a:t>
                      </a:r>
                      <a:endParaRPr lang="zh-CN" sz="1800" kern="100">
                        <a:effectLst/>
                        <a:latin typeface="Times New Roman"/>
                        <a:ea typeface="宋体"/>
                      </a:endParaRPr>
                    </a:p>
                  </a:txBody>
                  <a:tcPr marL="55466" marR="55466" marT="0" marB="0" anchor="ctr"/>
                </a:tc>
                <a:tc>
                  <a:txBody>
                    <a:bodyPr/>
                    <a:lstStyle/>
                    <a:p>
                      <a:pPr indent="269875" algn="ctr">
                        <a:lnSpc>
                          <a:spcPts val="1560"/>
                        </a:lnSpc>
                        <a:spcAft>
                          <a:spcPts val="0"/>
                        </a:spcAft>
                      </a:pPr>
                      <a:r>
                        <a:rPr lang="zh-CN" sz="1800" kern="100">
                          <a:effectLst/>
                        </a:rPr>
                        <a:t>系统分析员</a:t>
                      </a:r>
                      <a:endParaRPr lang="zh-CN" sz="1800" kern="100">
                        <a:effectLst/>
                        <a:latin typeface="Times New Roman"/>
                        <a:ea typeface="宋体"/>
                      </a:endParaRPr>
                    </a:p>
                  </a:txBody>
                  <a:tcPr marL="55466" marR="55466" marT="0" marB="0" anchor="ctr"/>
                </a:tc>
                <a:tc>
                  <a:txBody>
                    <a:bodyPr/>
                    <a:lstStyle/>
                    <a:p>
                      <a:pPr indent="269875" algn="ctr">
                        <a:lnSpc>
                          <a:spcPts val="1560"/>
                        </a:lnSpc>
                        <a:spcAft>
                          <a:spcPts val="0"/>
                        </a:spcAft>
                      </a:pPr>
                      <a:r>
                        <a:rPr lang="en-US" sz="1800" kern="100">
                          <a:effectLst/>
                        </a:rPr>
                        <a:t>25</a:t>
                      </a:r>
                      <a:endParaRPr lang="zh-CN" sz="1800" kern="100">
                        <a:effectLst/>
                        <a:latin typeface="Times New Roman"/>
                        <a:ea typeface="宋体"/>
                      </a:endParaRPr>
                    </a:p>
                  </a:txBody>
                  <a:tcPr marL="55466" marR="55466" marT="0" marB="0" anchor="ctr"/>
                </a:tc>
                <a:tc>
                  <a:txBody>
                    <a:bodyPr/>
                    <a:lstStyle/>
                    <a:p>
                      <a:pPr indent="269875" algn="ctr">
                        <a:lnSpc>
                          <a:spcPts val="1560"/>
                        </a:lnSpc>
                        <a:spcAft>
                          <a:spcPts val="0"/>
                        </a:spcAft>
                      </a:pPr>
                      <a:r>
                        <a:rPr lang="en-US" sz="1800" kern="100">
                          <a:effectLst/>
                        </a:rPr>
                        <a:t>90</a:t>
                      </a:r>
                      <a:endParaRPr lang="zh-CN" sz="1800" kern="100">
                        <a:effectLst/>
                        <a:latin typeface="Times New Roman"/>
                        <a:ea typeface="宋体"/>
                      </a:endParaRPr>
                    </a:p>
                  </a:txBody>
                  <a:tcPr marL="55466" marR="55466" marT="0" marB="0" anchor="ctr"/>
                </a:tc>
              </a:tr>
              <a:tr h="576064">
                <a:tc>
                  <a:txBody>
                    <a:bodyPr/>
                    <a:lstStyle/>
                    <a:p>
                      <a:pPr indent="269875" algn="ctr">
                        <a:lnSpc>
                          <a:spcPts val="1560"/>
                        </a:lnSpc>
                        <a:spcAft>
                          <a:spcPts val="0"/>
                        </a:spcAft>
                      </a:pPr>
                      <a:r>
                        <a:rPr lang="en-US" sz="1800" kern="100">
                          <a:effectLst/>
                        </a:rPr>
                        <a:t>PJ02</a:t>
                      </a:r>
                      <a:endParaRPr lang="zh-CN" sz="1800" kern="100">
                        <a:effectLst/>
                        <a:latin typeface="Times New Roman"/>
                        <a:ea typeface="宋体"/>
                      </a:endParaRPr>
                    </a:p>
                  </a:txBody>
                  <a:tcPr marL="55466" marR="55466" marT="0" marB="0" anchor="ctr"/>
                </a:tc>
                <a:tc>
                  <a:txBody>
                    <a:bodyPr/>
                    <a:lstStyle/>
                    <a:p>
                      <a:pPr indent="269875" algn="ctr">
                        <a:lnSpc>
                          <a:spcPts val="1560"/>
                        </a:lnSpc>
                        <a:spcAft>
                          <a:spcPts val="0"/>
                        </a:spcAft>
                      </a:pPr>
                      <a:r>
                        <a:rPr lang="zh-CN" sz="1800" kern="100">
                          <a:effectLst/>
                        </a:rPr>
                        <a:t>音乐网站</a:t>
                      </a:r>
                      <a:endParaRPr lang="zh-CN" sz="1800" kern="100">
                        <a:effectLst/>
                        <a:latin typeface="Times New Roman"/>
                        <a:ea typeface="宋体"/>
                      </a:endParaRPr>
                    </a:p>
                  </a:txBody>
                  <a:tcPr marL="55466" marR="55466" marT="0" marB="0" anchor="ctr"/>
                </a:tc>
                <a:tc>
                  <a:txBody>
                    <a:bodyPr/>
                    <a:lstStyle/>
                    <a:p>
                      <a:pPr indent="269875" algn="ctr">
                        <a:lnSpc>
                          <a:spcPts val="1560"/>
                        </a:lnSpc>
                        <a:spcAft>
                          <a:spcPts val="0"/>
                        </a:spcAft>
                      </a:pPr>
                      <a:r>
                        <a:rPr lang="en-US" sz="1800" kern="100">
                          <a:effectLst/>
                        </a:rPr>
                        <a:t>E0006</a:t>
                      </a:r>
                      <a:endParaRPr lang="zh-CN" sz="1800" kern="100">
                        <a:effectLst/>
                        <a:latin typeface="Times New Roman"/>
                        <a:ea typeface="宋体"/>
                      </a:endParaRPr>
                    </a:p>
                  </a:txBody>
                  <a:tcPr marL="55466" marR="55466" marT="0" marB="0" anchor="ctr"/>
                </a:tc>
                <a:tc>
                  <a:txBody>
                    <a:bodyPr/>
                    <a:lstStyle/>
                    <a:p>
                      <a:pPr indent="269875" algn="ctr">
                        <a:lnSpc>
                          <a:spcPts val="1560"/>
                        </a:lnSpc>
                        <a:spcAft>
                          <a:spcPts val="0"/>
                        </a:spcAft>
                      </a:pPr>
                      <a:r>
                        <a:rPr lang="zh-CN" sz="1800" kern="100">
                          <a:effectLst/>
                        </a:rPr>
                        <a:t>史密思</a:t>
                      </a:r>
                      <a:endParaRPr lang="zh-CN" sz="1800" kern="100">
                        <a:effectLst/>
                        <a:latin typeface="Times New Roman"/>
                        <a:ea typeface="宋体"/>
                      </a:endParaRPr>
                    </a:p>
                  </a:txBody>
                  <a:tcPr marL="55466" marR="55466" marT="0" marB="0" anchor="ctr"/>
                </a:tc>
                <a:tc>
                  <a:txBody>
                    <a:bodyPr/>
                    <a:lstStyle/>
                    <a:p>
                      <a:pPr indent="269875" algn="ctr">
                        <a:lnSpc>
                          <a:spcPts val="1560"/>
                        </a:lnSpc>
                        <a:spcAft>
                          <a:spcPts val="0"/>
                        </a:spcAft>
                      </a:pPr>
                      <a:r>
                        <a:rPr lang="zh-CN" sz="1800" kern="100">
                          <a:effectLst/>
                        </a:rPr>
                        <a:t>程序员</a:t>
                      </a:r>
                      <a:endParaRPr lang="zh-CN" sz="1800" kern="100">
                        <a:effectLst/>
                        <a:latin typeface="Times New Roman"/>
                        <a:ea typeface="宋体"/>
                      </a:endParaRPr>
                    </a:p>
                  </a:txBody>
                  <a:tcPr marL="55466" marR="55466" marT="0" marB="0" anchor="ctr"/>
                </a:tc>
                <a:tc>
                  <a:txBody>
                    <a:bodyPr/>
                    <a:lstStyle/>
                    <a:p>
                      <a:pPr indent="269875" algn="ctr">
                        <a:lnSpc>
                          <a:spcPts val="1560"/>
                        </a:lnSpc>
                        <a:spcAft>
                          <a:spcPts val="0"/>
                        </a:spcAft>
                      </a:pPr>
                      <a:r>
                        <a:rPr lang="en-US" sz="1800" kern="100">
                          <a:effectLst/>
                        </a:rPr>
                        <a:t>20</a:t>
                      </a:r>
                      <a:endParaRPr lang="zh-CN" sz="1800" kern="100">
                        <a:effectLst/>
                        <a:latin typeface="Times New Roman"/>
                        <a:ea typeface="宋体"/>
                      </a:endParaRPr>
                    </a:p>
                  </a:txBody>
                  <a:tcPr marL="55466" marR="55466" marT="0" marB="0" anchor="ctr"/>
                </a:tc>
                <a:tc>
                  <a:txBody>
                    <a:bodyPr/>
                    <a:lstStyle/>
                    <a:p>
                      <a:pPr indent="269875" algn="ctr">
                        <a:lnSpc>
                          <a:spcPts val="1560"/>
                        </a:lnSpc>
                        <a:spcAft>
                          <a:spcPts val="0"/>
                        </a:spcAft>
                      </a:pPr>
                      <a:r>
                        <a:rPr lang="en-US" sz="1800" kern="100">
                          <a:effectLst/>
                        </a:rPr>
                        <a:t>50</a:t>
                      </a:r>
                      <a:endParaRPr lang="zh-CN" sz="1800" kern="100">
                        <a:effectLst/>
                        <a:latin typeface="Times New Roman"/>
                        <a:ea typeface="宋体"/>
                      </a:endParaRPr>
                    </a:p>
                  </a:txBody>
                  <a:tcPr marL="55466" marR="55466" marT="0" marB="0" anchor="ctr"/>
                </a:tc>
              </a:tr>
              <a:tr h="576064">
                <a:tc>
                  <a:txBody>
                    <a:bodyPr/>
                    <a:lstStyle/>
                    <a:p>
                      <a:pPr indent="269875" algn="ctr">
                        <a:lnSpc>
                          <a:spcPts val="1560"/>
                        </a:lnSpc>
                        <a:spcAft>
                          <a:spcPts val="0"/>
                        </a:spcAft>
                      </a:pPr>
                      <a:r>
                        <a:rPr lang="en-US" sz="1800" kern="100">
                          <a:effectLst/>
                        </a:rPr>
                        <a:t>PJ02</a:t>
                      </a:r>
                      <a:endParaRPr lang="zh-CN" sz="1800" kern="100">
                        <a:effectLst/>
                        <a:latin typeface="Times New Roman"/>
                        <a:ea typeface="宋体"/>
                      </a:endParaRPr>
                    </a:p>
                  </a:txBody>
                  <a:tcPr marL="55466" marR="55466" marT="0" marB="0" anchor="ctr"/>
                </a:tc>
                <a:tc>
                  <a:txBody>
                    <a:bodyPr/>
                    <a:lstStyle/>
                    <a:p>
                      <a:pPr indent="269875" algn="ctr">
                        <a:lnSpc>
                          <a:spcPts val="1560"/>
                        </a:lnSpc>
                        <a:spcAft>
                          <a:spcPts val="0"/>
                        </a:spcAft>
                      </a:pPr>
                      <a:r>
                        <a:rPr lang="zh-CN" sz="1800" kern="100">
                          <a:effectLst/>
                        </a:rPr>
                        <a:t>音乐网站</a:t>
                      </a:r>
                      <a:endParaRPr lang="zh-CN" sz="1800" kern="100">
                        <a:effectLst/>
                        <a:latin typeface="Times New Roman"/>
                        <a:ea typeface="宋体"/>
                      </a:endParaRPr>
                    </a:p>
                  </a:txBody>
                  <a:tcPr marL="55466" marR="55466" marT="0" marB="0" anchor="ctr"/>
                </a:tc>
                <a:tc>
                  <a:txBody>
                    <a:bodyPr/>
                    <a:lstStyle/>
                    <a:p>
                      <a:pPr indent="269875" algn="ctr">
                        <a:lnSpc>
                          <a:spcPts val="1560"/>
                        </a:lnSpc>
                        <a:spcAft>
                          <a:spcPts val="0"/>
                        </a:spcAft>
                      </a:pPr>
                      <a:r>
                        <a:rPr lang="en-US" sz="1800" kern="100">
                          <a:effectLst/>
                        </a:rPr>
                        <a:t>E0009</a:t>
                      </a:r>
                      <a:endParaRPr lang="zh-CN" sz="1800" kern="100">
                        <a:effectLst/>
                        <a:latin typeface="Times New Roman"/>
                        <a:ea typeface="宋体"/>
                      </a:endParaRPr>
                    </a:p>
                  </a:txBody>
                  <a:tcPr marL="55466" marR="55466" marT="0" marB="0" anchor="ctr"/>
                </a:tc>
                <a:tc>
                  <a:txBody>
                    <a:bodyPr/>
                    <a:lstStyle/>
                    <a:p>
                      <a:pPr indent="269875" algn="ctr">
                        <a:lnSpc>
                          <a:spcPts val="1560"/>
                        </a:lnSpc>
                        <a:spcAft>
                          <a:spcPts val="0"/>
                        </a:spcAft>
                      </a:pPr>
                      <a:r>
                        <a:rPr lang="zh-CN" sz="1800" kern="100" dirty="0">
                          <a:effectLst/>
                        </a:rPr>
                        <a:t>乔治</a:t>
                      </a:r>
                      <a:endParaRPr lang="zh-CN" sz="1800" kern="100" dirty="0">
                        <a:effectLst/>
                        <a:latin typeface="Times New Roman"/>
                        <a:ea typeface="宋体"/>
                      </a:endParaRPr>
                    </a:p>
                  </a:txBody>
                  <a:tcPr marL="55466" marR="55466" marT="0" marB="0" anchor="ctr"/>
                </a:tc>
                <a:tc>
                  <a:txBody>
                    <a:bodyPr/>
                    <a:lstStyle/>
                    <a:p>
                      <a:pPr indent="269875" algn="ctr">
                        <a:lnSpc>
                          <a:spcPts val="1560"/>
                        </a:lnSpc>
                        <a:spcAft>
                          <a:spcPts val="0"/>
                        </a:spcAft>
                      </a:pPr>
                      <a:r>
                        <a:rPr lang="zh-CN" sz="1800" kern="100">
                          <a:effectLst/>
                        </a:rPr>
                        <a:t>测试工程师</a:t>
                      </a:r>
                      <a:endParaRPr lang="zh-CN" sz="1800" kern="100">
                        <a:effectLst/>
                        <a:latin typeface="Times New Roman"/>
                        <a:ea typeface="宋体"/>
                      </a:endParaRPr>
                    </a:p>
                  </a:txBody>
                  <a:tcPr marL="55466" marR="55466" marT="0" marB="0" anchor="ctr"/>
                </a:tc>
                <a:tc>
                  <a:txBody>
                    <a:bodyPr/>
                    <a:lstStyle/>
                    <a:p>
                      <a:pPr indent="269875" algn="ctr">
                        <a:lnSpc>
                          <a:spcPts val="1560"/>
                        </a:lnSpc>
                        <a:spcAft>
                          <a:spcPts val="0"/>
                        </a:spcAft>
                      </a:pPr>
                      <a:r>
                        <a:rPr lang="en-US" sz="1800" kern="100">
                          <a:effectLst/>
                        </a:rPr>
                        <a:t>15</a:t>
                      </a:r>
                      <a:endParaRPr lang="zh-CN" sz="1800" kern="100">
                        <a:effectLst/>
                        <a:latin typeface="Times New Roman"/>
                        <a:ea typeface="宋体"/>
                      </a:endParaRPr>
                    </a:p>
                  </a:txBody>
                  <a:tcPr marL="55466" marR="55466" marT="0" marB="0" anchor="ctr"/>
                </a:tc>
                <a:tc>
                  <a:txBody>
                    <a:bodyPr/>
                    <a:lstStyle/>
                    <a:p>
                      <a:pPr indent="269875" algn="ctr">
                        <a:lnSpc>
                          <a:spcPts val="1560"/>
                        </a:lnSpc>
                        <a:spcAft>
                          <a:spcPts val="0"/>
                        </a:spcAft>
                      </a:pPr>
                      <a:r>
                        <a:rPr lang="en-US" sz="1800" kern="100">
                          <a:effectLst/>
                        </a:rPr>
                        <a:t>100</a:t>
                      </a:r>
                      <a:endParaRPr lang="zh-CN" sz="1800" kern="100">
                        <a:effectLst/>
                        <a:latin typeface="Times New Roman"/>
                        <a:ea typeface="宋体"/>
                      </a:endParaRPr>
                    </a:p>
                  </a:txBody>
                  <a:tcPr marL="55466" marR="55466" marT="0" marB="0" anchor="ctr"/>
                </a:tc>
              </a:tr>
              <a:tr h="576064">
                <a:tc>
                  <a:txBody>
                    <a:bodyPr/>
                    <a:lstStyle/>
                    <a:p>
                      <a:pPr indent="269875" algn="ctr">
                        <a:lnSpc>
                          <a:spcPts val="1560"/>
                        </a:lnSpc>
                        <a:spcAft>
                          <a:spcPts val="0"/>
                        </a:spcAft>
                      </a:pPr>
                      <a:r>
                        <a:rPr lang="en-US" sz="1800" kern="100">
                          <a:effectLst/>
                        </a:rPr>
                        <a:t>PJ03</a:t>
                      </a:r>
                      <a:endParaRPr lang="zh-CN" sz="1800" kern="100">
                        <a:effectLst/>
                        <a:latin typeface="Times New Roman"/>
                        <a:ea typeface="宋体"/>
                      </a:endParaRPr>
                    </a:p>
                  </a:txBody>
                  <a:tcPr marL="55466" marR="55466" marT="0" marB="0" anchor="ctr"/>
                </a:tc>
                <a:tc>
                  <a:txBody>
                    <a:bodyPr/>
                    <a:lstStyle/>
                    <a:p>
                      <a:pPr indent="269875" algn="ctr">
                        <a:lnSpc>
                          <a:spcPts val="1560"/>
                        </a:lnSpc>
                        <a:spcAft>
                          <a:spcPts val="0"/>
                        </a:spcAft>
                      </a:pPr>
                      <a:r>
                        <a:rPr lang="zh-CN" sz="1800" kern="100" dirty="0">
                          <a:effectLst/>
                        </a:rPr>
                        <a:t>网上书店</a:t>
                      </a:r>
                      <a:endParaRPr lang="zh-CN" sz="1800" kern="100" dirty="0">
                        <a:effectLst/>
                        <a:latin typeface="Times New Roman"/>
                        <a:ea typeface="宋体"/>
                      </a:endParaRPr>
                    </a:p>
                  </a:txBody>
                  <a:tcPr marL="55466" marR="55466" marT="0" marB="0" anchor="ctr"/>
                </a:tc>
                <a:tc>
                  <a:txBody>
                    <a:bodyPr/>
                    <a:lstStyle/>
                    <a:p>
                      <a:pPr indent="269875" algn="ctr">
                        <a:lnSpc>
                          <a:spcPts val="1560"/>
                        </a:lnSpc>
                        <a:spcAft>
                          <a:spcPts val="0"/>
                        </a:spcAft>
                      </a:pPr>
                      <a:r>
                        <a:rPr lang="en-US" sz="1800" kern="100">
                          <a:effectLst/>
                        </a:rPr>
                        <a:t>E0004</a:t>
                      </a:r>
                      <a:endParaRPr lang="zh-CN" sz="1800" kern="100">
                        <a:effectLst/>
                        <a:latin typeface="Times New Roman"/>
                        <a:ea typeface="宋体"/>
                      </a:endParaRPr>
                    </a:p>
                  </a:txBody>
                  <a:tcPr marL="55466" marR="55466" marT="0" marB="0" anchor="ctr"/>
                </a:tc>
                <a:tc>
                  <a:txBody>
                    <a:bodyPr/>
                    <a:lstStyle/>
                    <a:p>
                      <a:pPr indent="269875" algn="ctr">
                        <a:lnSpc>
                          <a:spcPts val="1560"/>
                        </a:lnSpc>
                        <a:spcAft>
                          <a:spcPts val="0"/>
                        </a:spcAft>
                      </a:pPr>
                      <a:r>
                        <a:rPr lang="zh-CN" sz="1800" kern="100">
                          <a:effectLst/>
                        </a:rPr>
                        <a:t>琳达</a:t>
                      </a:r>
                      <a:endParaRPr lang="zh-CN" sz="1800" kern="100">
                        <a:effectLst/>
                        <a:latin typeface="Times New Roman"/>
                        <a:ea typeface="宋体"/>
                      </a:endParaRPr>
                    </a:p>
                  </a:txBody>
                  <a:tcPr marL="55466" marR="55466" marT="0" marB="0" anchor="ctr"/>
                </a:tc>
                <a:tc>
                  <a:txBody>
                    <a:bodyPr/>
                    <a:lstStyle/>
                    <a:p>
                      <a:pPr indent="269875" algn="ctr">
                        <a:lnSpc>
                          <a:spcPts val="1560"/>
                        </a:lnSpc>
                        <a:spcAft>
                          <a:spcPts val="0"/>
                        </a:spcAft>
                      </a:pPr>
                      <a:r>
                        <a:rPr lang="zh-CN" sz="1800" kern="100">
                          <a:effectLst/>
                        </a:rPr>
                        <a:t>程序员</a:t>
                      </a:r>
                      <a:endParaRPr lang="zh-CN" sz="1800" kern="100">
                        <a:effectLst/>
                        <a:latin typeface="Times New Roman"/>
                        <a:ea typeface="宋体"/>
                      </a:endParaRPr>
                    </a:p>
                  </a:txBody>
                  <a:tcPr marL="55466" marR="55466" marT="0" marB="0" anchor="ctr"/>
                </a:tc>
                <a:tc>
                  <a:txBody>
                    <a:bodyPr/>
                    <a:lstStyle/>
                    <a:p>
                      <a:pPr indent="269875" algn="ctr">
                        <a:lnSpc>
                          <a:spcPts val="1560"/>
                        </a:lnSpc>
                        <a:spcAft>
                          <a:spcPts val="0"/>
                        </a:spcAft>
                      </a:pPr>
                      <a:r>
                        <a:rPr lang="en-US" sz="1800" kern="100">
                          <a:effectLst/>
                        </a:rPr>
                        <a:t>20</a:t>
                      </a:r>
                      <a:endParaRPr lang="zh-CN" sz="1800" kern="100">
                        <a:effectLst/>
                        <a:latin typeface="Times New Roman"/>
                        <a:ea typeface="宋体"/>
                      </a:endParaRPr>
                    </a:p>
                  </a:txBody>
                  <a:tcPr marL="55466" marR="55466" marT="0" marB="0" anchor="ctr"/>
                </a:tc>
                <a:tc>
                  <a:txBody>
                    <a:bodyPr/>
                    <a:lstStyle/>
                    <a:p>
                      <a:pPr indent="269875" algn="ctr">
                        <a:lnSpc>
                          <a:spcPts val="1560"/>
                        </a:lnSpc>
                        <a:spcAft>
                          <a:spcPts val="0"/>
                        </a:spcAft>
                      </a:pPr>
                      <a:r>
                        <a:rPr lang="en-US" sz="1800" kern="100">
                          <a:effectLst/>
                        </a:rPr>
                        <a:t>50</a:t>
                      </a:r>
                      <a:endParaRPr lang="zh-CN" sz="1800" kern="100">
                        <a:effectLst/>
                        <a:latin typeface="Times New Roman"/>
                        <a:ea typeface="宋体"/>
                      </a:endParaRPr>
                    </a:p>
                  </a:txBody>
                  <a:tcPr marL="55466" marR="55466" marT="0" marB="0" anchor="ctr"/>
                </a:tc>
              </a:tr>
              <a:tr h="432048">
                <a:tc>
                  <a:txBody>
                    <a:bodyPr/>
                    <a:lstStyle/>
                    <a:p>
                      <a:pPr indent="269875" algn="ctr">
                        <a:lnSpc>
                          <a:spcPts val="1560"/>
                        </a:lnSpc>
                        <a:spcAft>
                          <a:spcPts val="0"/>
                        </a:spcAft>
                      </a:pPr>
                      <a:r>
                        <a:rPr lang="en-US" sz="1800" kern="100">
                          <a:effectLst/>
                        </a:rPr>
                        <a:t>PJ03</a:t>
                      </a:r>
                      <a:endParaRPr lang="zh-CN" sz="1800" kern="100">
                        <a:effectLst/>
                        <a:latin typeface="Times New Roman"/>
                        <a:ea typeface="宋体"/>
                      </a:endParaRPr>
                    </a:p>
                  </a:txBody>
                  <a:tcPr marL="55466" marR="55466" marT="0" marB="0" anchor="ctr"/>
                </a:tc>
                <a:tc>
                  <a:txBody>
                    <a:bodyPr/>
                    <a:lstStyle/>
                    <a:p>
                      <a:pPr indent="269875" algn="ctr">
                        <a:lnSpc>
                          <a:spcPts val="1560"/>
                        </a:lnSpc>
                        <a:spcAft>
                          <a:spcPts val="0"/>
                        </a:spcAft>
                      </a:pPr>
                      <a:r>
                        <a:rPr lang="zh-CN" sz="1800" kern="100">
                          <a:effectLst/>
                        </a:rPr>
                        <a:t>网上书店</a:t>
                      </a:r>
                      <a:endParaRPr lang="zh-CN" sz="1800" kern="100">
                        <a:effectLst/>
                        <a:latin typeface="Times New Roman"/>
                        <a:ea typeface="宋体"/>
                      </a:endParaRPr>
                    </a:p>
                  </a:txBody>
                  <a:tcPr marL="55466" marR="55466" marT="0" marB="0" anchor="ctr"/>
                </a:tc>
                <a:tc>
                  <a:txBody>
                    <a:bodyPr/>
                    <a:lstStyle/>
                    <a:p>
                      <a:pPr indent="269875" algn="ctr">
                        <a:lnSpc>
                          <a:spcPts val="1560"/>
                        </a:lnSpc>
                        <a:spcAft>
                          <a:spcPts val="0"/>
                        </a:spcAft>
                      </a:pPr>
                      <a:r>
                        <a:rPr lang="en-US" sz="1800" kern="100">
                          <a:effectLst/>
                        </a:rPr>
                        <a:t>E0008</a:t>
                      </a:r>
                      <a:endParaRPr lang="zh-CN" sz="1800" kern="100">
                        <a:effectLst/>
                        <a:latin typeface="Times New Roman"/>
                        <a:ea typeface="宋体"/>
                      </a:endParaRPr>
                    </a:p>
                  </a:txBody>
                  <a:tcPr marL="55466" marR="55466" marT="0" marB="0" anchor="ctr"/>
                </a:tc>
                <a:tc>
                  <a:txBody>
                    <a:bodyPr/>
                    <a:lstStyle/>
                    <a:p>
                      <a:pPr indent="269875" algn="ctr">
                        <a:lnSpc>
                          <a:spcPts val="1560"/>
                        </a:lnSpc>
                        <a:spcAft>
                          <a:spcPts val="0"/>
                        </a:spcAft>
                      </a:pPr>
                      <a:r>
                        <a:rPr lang="zh-CN" sz="1800" kern="100">
                          <a:effectLst/>
                        </a:rPr>
                        <a:t>玛丽</a:t>
                      </a:r>
                      <a:endParaRPr lang="zh-CN" sz="1800" kern="100">
                        <a:effectLst/>
                        <a:latin typeface="Times New Roman"/>
                        <a:ea typeface="宋体"/>
                      </a:endParaRPr>
                    </a:p>
                  </a:txBody>
                  <a:tcPr marL="55466" marR="55466" marT="0" marB="0" anchor="ctr"/>
                </a:tc>
                <a:tc>
                  <a:txBody>
                    <a:bodyPr/>
                    <a:lstStyle/>
                    <a:p>
                      <a:pPr indent="269875" algn="ctr">
                        <a:lnSpc>
                          <a:spcPts val="1560"/>
                        </a:lnSpc>
                        <a:spcAft>
                          <a:spcPts val="0"/>
                        </a:spcAft>
                      </a:pPr>
                      <a:r>
                        <a:rPr lang="zh-CN" sz="1800" kern="100">
                          <a:effectLst/>
                        </a:rPr>
                        <a:t>系统分析员</a:t>
                      </a:r>
                      <a:endParaRPr lang="zh-CN" sz="1800" kern="100">
                        <a:effectLst/>
                        <a:latin typeface="Times New Roman"/>
                        <a:ea typeface="宋体"/>
                      </a:endParaRPr>
                    </a:p>
                  </a:txBody>
                  <a:tcPr marL="55466" marR="55466" marT="0" marB="0" anchor="ctr"/>
                </a:tc>
                <a:tc>
                  <a:txBody>
                    <a:bodyPr/>
                    <a:lstStyle/>
                    <a:p>
                      <a:pPr indent="269875" algn="ctr">
                        <a:lnSpc>
                          <a:spcPts val="1560"/>
                        </a:lnSpc>
                        <a:spcAft>
                          <a:spcPts val="0"/>
                        </a:spcAft>
                      </a:pPr>
                      <a:r>
                        <a:rPr lang="en-US" sz="1800" kern="100">
                          <a:effectLst/>
                        </a:rPr>
                        <a:t>10</a:t>
                      </a:r>
                      <a:endParaRPr lang="zh-CN" sz="1800" kern="100">
                        <a:effectLst/>
                        <a:latin typeface="Times New Roman"/>
                        <a:ea typeface="宋体"/>
                      </a:endParaRPr>
                    </a:p>
                  </a:txBody>
                  <a:tcPr marL="55466" marR="55466" marT="0" marB="0" anchor="ctr"/>
                </a:tc>
                <a:tc>
                  <a:txBody>
                    <a:bodyPr/>
                    <a:lstStyle/>
                    <a:p>
                      <a:pPr indent="269875" algn="ctr">
                        <a:lnSpc>
                          <a:spcPts val="1560"/>
                        </a:lnSpc>
                        <a:spcAft>
                          <a:spcPts val="0"/>
                        </a:spcAft>
                      </a:pPr>
                      <a:r>
                        <a:rPr lang="en-US" sz="1800" kern="100">
                          <a:effectLst/>
                        </a:rPr>
                        <a:t>90</a:t>
                      </a:r>
                      <a:endParaRPr lang="zh-CN" sz="1800" kern="100">
                        <a:effectLst/>
                        <a:latin typeface="Times New Roman"/>
                        <a:ea typeface="宋体"/>
                      </a:endParaRPr>
                    </a:p>
                  </a:txBody>
                  <a:tcPr marL="55466" marR="55466" marT="0" marB="0" anchor="ctr"/>
                </a:tc>
              </a:tr>
              <a:tr h="504056">
                <a:tc>
                  <a:txBody>
                    <a:bodyPr/>
                    <a:lstStyle/>
                    <a:p>
                      <a:pPr indent="269875" algn="ctr">
                        <a:lnSpc>
                          <a:spcPts val="1560"/>
                        </a:lnSpc>
                        <a:spcAft>
                          <a:spcPts val="0"/>
                        </a:spcAft>
                      </a:pPr>
                      <a:r>
                        <a:rPr lang="en-US" sz="1800" kern="100">
                          <a:effectLst/>
                        </a:rPr>
                        <a:t>PJ03</a:t>
                      </a:r>
                      <a:endParaRPr lang="zh-CN" sz="1800" kern="100">
                        <a:effectLst/>
                        <a:latin typeface="Times New Roman"/>
                        <a:ea typeface="宋体"/>
                      </a:endParaRPr>
                    </a:p>
                  </a:txBody>
                  <a:tcPr marL="55466" marR="55466" marT="0" marB="0" anchor="ctr"/>
                </a:tc>
                <a:tc>
                  <a:txBody>
                    <a:bodyPr/>
                    <a:lstStyle/>
                    <a:p>
                      <a:pPr indent="269875" algn="ctr">
                        <a:lnSpc>
                          <a:spcPts val="1560"/>
                        </a:lnSpc>
                        <a:spcAft>
                          <a:spcPts val="0"/>
                        </a:spcAft>
                      </a:pPr>
                      <a:r>
                        <a:rPr lang="zh-CN" sz="1800" kern="100" dirty="0">
                          <a:effectLst/>
                        </a:rPr>
                        <a:t>网上书店</a:t>
                      </a:r>
                      <a:endParaRPr lang="zh-CN" sz="1800" kern="100" dirty="0">
                        <a:effectLst/>
                        <a:latin typeface="Times New Roman"/>
                        <a:ea typeface="宋体"/>
                      </a:endParaRPr>
                    </a:p>
                  </a:txBody>
                  <a:tcPr marL="55466" marR="55466" marT="0" marB="0" anchor="ctr"/>
                </a:tc>
                <a:tc>
                  <a:txBody>
                    <a:bodyPr/>
                    <a:lstStyle/>
                    <a:p>
                      <a:pPr indent="269875" algn="ctr">
                        <a:lnSpc>
                          <a:spcPts val="1560"/>
                        </a:lnSpc>
                        <a:spcAft>
                          <a:spcPts val="0"/>
                        </a:spcAft>
                      </a:pPr>
                      <a:r>
                        <a:rPr lang="en-US" sz="1800" kern="100">
                          <a:effectLst/>
                        </a:rPr>
                        <a:t>E0007</a:t>
                      </a:r>
                      <a:endParaRPr lang="zh-CN" sz="1800" kern="100">
                        <a:effectLst/>
                        <a:latin typeface="Times New Roman"/>
                        <a:ea typeface="宋体"/>
                      </a:endParaRPr>
                    </a:p>
                  </a:txBody>
                  <a:tcPr marL="55466" marR="55466" marT="0" marB="0" anchor="ctr"/>
                </a:tc>
                <a:tc>
                  <a:txBody>
                    <a:bodyPr/>
                    <a:lstStyle/>
                    <a:p>
                      <a:pPr indent="269875" algn="ctr">
                        <a:lnSpc>
                          <a:spcPts val="1560"/>
                        </a:lnSpc>
                        <a:spcAft>
                          <a:spcPts val="0"/>
                        </a:spcAft>
                      </a:pPr>
                      <a:r>
                        <a:rPr lang="zh-CN" sz="1800" kern="100">
                          <a:effectLst/>
                        </a:rPr>
                        <a:t>劳瑞</a:t>
                      </a:r>
                      <a:endParaRPr lang="zh-CN" sz="1800" kern="100">
                        <a:effectLst/>
                        <a:latin typeface="Times New Roman"/>
                        <a:ea typeface="宋体"/>
                      </a:endParaRPr>
                    </a:p>
                  </a:txBody>
                  <a:tcPr marL="55466" marR="55466" marT="0" marB="0" anchor="ctr"/>
                </a:tc>
                <a:tc>
                  <a:txBody>
                    <a:bodyPr/>
                    <a:lstStyle/>
                    <a:p>
                      <a:pPr indent="269875" algn="ctr">
                        <a:lnSpc>
                          <a:spcPts val="1560"/>
                        </a:lnSpc>
                        <a:spcAft>
                          <a:spcPts val="0"/>
                        </a:spcAft>
                      </a:pPr>
                      <a:r>
                        <a:rPr lang="zh-CN" sz="1800" kern="100">
                          <a:effectLst/>
                        </a:rPr>
                        <a:t>数据库设计员</a:t>
                      </a:r>
                      <a:endParaRPr lang="zh-CN" sz="1800" kern="100">
                        <a:effectLst/>
                        <a:latin typeface="Times New Roman"/>
                        <a:ea typeface="宋体"/>
                      </a:endParaRPr>
                    </a:p>
                  </a:txBody>
                  <a:tcPr marL="55466" marR="55466" marT="0" marB="0" anchor="ctr"/>
                </a:tc>
                <a:tc>
                  <a:txBody>
                    <a:bodyPr/>
                    <a:lstStyle/>
                    <a:p>
                      <a:pPr indent="269875" algn="ctr">
                        <a:lnSpc>
                          <a:spcPts val="1560"/>
                        </a:lnSpc>
                        <a:spcAft>
                          <a:spcPts val="0"/>
                        </a:spcAft>
                      </a:pPr>
                      <a:r>
                        <a:rPr lang="en-US" sz="1800" kern="100" dirty="0">
                          <a:effectLst/>
                        </a:rPr>
                        <a:t>16</a:t>
                      </a:r>
                      <a:endParaRPr lang="zh-CN" sz="1800" kern="100" dirty="0">
                        <a:effectLst/>
                        <a:latin typeface="Times New Roman"/>
                        <a:ea typeface="宋体"/>
                      </a:endParaRPr>
                    </a:p>
                  </a:txBody>
                  <a:tcPr marL="55466" marR="55466" marT="0" marB="0" anchor="ctr"/>
                </a:tc>
                <a:tc>
                  <a:txBody>
                    <a:bodyPr/>
                    <a:lstStyle/>
                    <a:p>
                      <a:pPr indent="269875" algn="ctr">
                        <a:lnSpc>
                          <a:spcPts val="1560"/>
                        </a:lnSpc>
                        <a:spcAft>
                          <a:spcPts val="0"/>
                        </a:spcAft>
                      </a:pPr>
                      <a:r>
                        <a:rPr lang="en-US" sz="1800" kern="100" dirty="0">
                          <a:effectLst/>
                        </a:rPr>
                        <a:t>80</a:t>
                      </a:r>
                      <a:endParaRPr lang="zh-CN" sz="1800" kern="100" dirty="0">
                        <a:effectLst/>
                        <a:latin typeface="Times New Roman"/>
                        <a:ea typeface="宋体"/>
                      </a:endParaRPr>
                    </a:p>
                  </a:txBody>
                  <a:tcPr marL="55466" marR="55466" marT="0" marB="0" anchor="ctr"/>
                </a:tc>
              </a:tr>
            </a:tbl>
          </a:graphicData>
        </a:graphic>
      </p:graphicFrame>
    </p:spTree>
    <p:extLst>
      <p:ext uri="{BB962C8B-B14F-4D97-AF65-F5344CB8AC3E}">
        <p14:creationId xmlns:p14="http://schemas.microsoft.com/office/powerpoint/2010/main" val="231882211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rmAutofit/>
          </a:bodyPr>
          <a:lstStyle/>
          <a:p>
            <a:r>
              <a:rPr lang="zh-CN" altLang="zh-CN" dirty="0" smtClean="0"/>
              <a:t>早期的软件开发主要用于科学计算，在程序运行时输入数据，运算处理结束后得到结果数据输出。随着计算任务的完成，数据和程序会一起从内存中释放，没有特别的保存数据，也就不需要使用数据库来管理程序中用到的数据。如今的计算机存储的数据量非常庞大，数据在多个程序之间可以共享，并且还会频繁的对存储的数据进行操作，这就需要使用数据库对这些数据进行统一管理。</a:t>
            </a:r>
            <a:endParaRPr lang="zh-CN" altLang="en-US" dirty="0"/>
          </a:p>
        </p:txBody>
      </p:sp>
      <p:sp>
        <p:nvSpPr>
          <p:cNvPr id="2" name="标题 1"/>
          <p:cNvSpPr>
            <a:spLocks noGrp="1"/>
          </p:cNvSpPr>
          <p:nvPr>
            <p:ph type="title"/>
          </p:nvPr>
        </p:nvSpPr>
        <p:spPr/>
        <p:txBody>
          <a:bodyPr>
            <a:normAutofit/>
          </a:bodyPr>
          <a:lstStyle/>
          <a:p>
            <a:r>
              <a:rPr lang="en-US" altLang="zh-CN" b="1" dirty="0" smtClean="0"/>
              <a:t>1.1.2</a:t>
            </a:r>
            <a:r>
              <a:rPr lang="zh-CN" altLang="zh-CN" b="1" dirty="0" smtClean="0"/>
              <a:t>问题分析</a:t>
            </a:r>
            <a:endParaRPr lang="zh-CN" altLang="en-US" dirty="0"/>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872067" y="2060848"/>
            <a:ext cx="7408333" cy="4065315"/>
          </a:xfrm>
        </p:spPr>
        <p:txBody>
          <a:bodyPr>
            <a:normAutofit fontScale="92500"/>
          </a:bodyPr>
          <a:lstStyle/>
          <a:p>
            <a:r>
              <a:rPr lang="en-US" altLang="zh-CN" dirty="0"/>
              <a:t>2NF</a:t>
            </a:r>
            <a:r>
              <a:rPr lang="zh-CN" altLang="zh-CN" dirty="0"/>
              <a:t>在满足</a:t>
            </a:r>
            <a:r>
              <a:rPr lang="en-US" altLang="zh-CN" dirty="0"/>
              <a:t>1NF</a:t>
            </a:r>
            <a:r>
              <a:rPr lang="zh-CN" altLang="zh-CN" dirty="0"/>
              <a:t>的基础上，要求行中每个非主属性的取值范围取决于整个主键，而不是取决于主键的一部分。</a:t>
            </a:r>
          </a:p>
          <a:p>
            <a:r>
              <a:rPr lang="zh-CN" altLang="zh-CN" dirty="0"/>
              <a:t>表</a:t>
            </a:r>
            <a:r>
              <a:rPr lang="en-US" altLang="zh-CN" dirty="0"/>
              <a:t>1-3</a:t>
            </a:r>
            <a:r>
              <a:rPr lang="zh-CN" altLang="zh-CN" dirty="0"/>
              <a:t>满足</a:t>
            </a:r>
            <a:r>
              <a:rPr lang="en-US" altLang="zh-CN" dirty="0"/>
              <a:t>1NF</a:t>
            </a:r>
            <a:r>
              <a:rPr lang="zh-CN" altLang="zh-CN" dirty="0"/>
              <a:t>，但是不满足</a:t>
            </a:r>
            <a:r>
              <a:rPr lang="en-US" altLang="zh-CN" dirty="0"/>
              <a:t>2NF</a:t>
            </a:r>
            <a:r>
              <a:rPr lang="zh-CN" altLang="zh-CN" dirty="0"/>
              <a:t>，在这个关系中，存在部分依赖于主键的属性。该关系的主键是（项目编号，员工编号），但字段“项目名称”仅由“项目编号”决定，与“员工编号”无关。换言之，属性“项目名称”只是部分依赖于主关键字（项目编号，员工编号），而不是完全依赖。</a:t>
            </a:r>
          </a:p>
          <a:p>
            <a:r>
              <a:rPr lang="zh-CN" altLang="zh-CN" dirty="0"/>
              <a:t>不满足第二范式（</a:t>
            </a:r>
            <a:r>
              <a:rPr lang="en-US" altLang="zh-CN" dirty="0"/>
              <a:t>2NF</a:t>
            </a:r>
            <a:r>
              <a:rPr lang="zh-CN" altLang="zh-CN" dirty="0"/>
              <a:t>）的表格存在大量冗余，一个项目有多少个员工参与，就会重复多少次，并且在新增、修改、删除记录的时候都会存在如下异常情况：</a:t>
            </a:r>
          </a:p>
          <a:p>
            <a:endParaRPr lang="zh-CN" altLang="en-US" dirty="0"/>
          </a:p>
        </p:txBody>
      </p:sp>
      <p:sp>
        <p:nvSpPr>
          <p:cNvPr id="3" name="标题 2"/>
          <p:cNvSpPr>
            <a:spLocks noGrp="1"/>
          </p:cNvSpPr>
          <p:nvPr>
            <p:ph type="title"/>
          </p:nvPr>
        </p:nvSpPr>
        <p:spPr/>
        <p:txBody>
          <a:bodyPr>
            <a:normAutofit/>
          </a:bodyPr>
          <a:lstStyle/>
          <a:p>
            <a:pPr lvl="1" algn="ctr" rtl="0">
              <a:spcBef>
                <a:spcPct val="0"/>
              </a:spcBef>
            </a:pPr>
            <a:r>
              <a:rPr lang="zh-CN" altLang="zh-CN" sz="4400" b="1" kern="1200" dirty="0">
                <a:solidFill>
                  <a:srgbClr val="FFFFFF"/>
                </a:solidFill>
                <a:latin typeface="+mj-lt"/>
                <a:ea typeface="+mj-ea"/>
                <a:cs typeface="+mj-cs"/>
              </a:rPr>
              <a:t>第二范式（</a:t>
            </a:r>
            <a:r>
              <a:rPr lang="en-US" altLang="zh-CN" sz="4400" b="1" kern="1200" dirty="0">
                <a:solidFill>
                  <a:srgbClr val="FFFFFF"/>
                </a:solidFill>
                <a:latin typeface="+mj-lt"/>
                <a:ea typeface="+mj-ea"/>
                <a:cs typeface="+mj-cs"/>
              </a:rPr>
              <a:t>2NF</a:t>
            </a:r>
            <a:r>
              <a:rPr lang="zh-CN" altLang="zh-CN" sz="4400" b="1" kern="1200" dirty="0">
                <a:solidFill>
                  <a:srgbClr val="FFFFFF"/>
                </a:solidFill>
                <a:latin typeface="+mj-lt"/>
                <a:ea typeface="+mj-ea"/>
                <a:cs typeface="+mj-cs"/>
              </a:rPr>
              <a:t>）</a:t>
            </a:r>
            <a:endParaRPr lang="zh-CN" altLang="en-US" sz="4400" b="1" kern="1200" dirty="0">
              <a:solidFill>
                <a:srgbClr val="FFFFFF"/>
              </a:solidFill>
              <a:latin typeface="+mj-lt"/>
              <a:ea typeface="+mj-ea"/>
              <a:cs typeface="+mj-cs"/>
            </a:endParaRPr>
          </a:p>
        </p:txBody>
      </p:sp>
    </p:spTree>
    <p:extLst>
      <p:ext uri="{BB962C8B-B14F-4D97-AF65-F5344CB8AC3E}">
        <p14:creationId xmlns:p14="http://schemas.microsoft.com/office/powerpoint/2010/main" val="3795138119"/>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11560" y="1166843"/>
            <a:ext cx="8280920" cy="3970318"/>
          </a:xfrm>
          <a:prstGeom prst="rect">
            <a:avLst/>
          </a:prstGeom>
        </p:spPr>
        <p:txBody>
          <a:bodyPr wrap="square">
            <a:spAutoFit/>
          </a:bodyPr>
          <a:lstStyle/>
          <a:p>
            <a:r>
              <a:rPr lang="zh-CN" altLang="zh-CN" dirty="0"/>
              <a:t>（</a:t>
            </a:r>
            <a:r>
              <a:rPr lang="en-US" altLang="zh-CN" dirty="0"/>
              <a:t>1</a:t>
            </a:r>
            <a:r>
              <a:rPr lang="zh-CN" altLang="zh-CN" dirty="0"/>
              <a:t>）新增记录：如果一个员工没有分配项目的时候，项目编号为空，主键不完整，那么此员工信息是不能保存的；</a:t>
            </a:r>
          </a:p>
          <a:p>
            <a:r>
              <a:rPr lang="zh-CN" altLang="zh-CN" dirty="0"/>
              <a:t>（</a:t>
            </a:r>
            <a:r>
              <a:rPr lang="en-US" altLang="zh-CN" dirty="0"/>
              <a:t>2</a:t>
            </a:r>
            <a:r>
              <a:rPr lang="zh-CN" altLang="zh-CN" dirty="0"/>
              <a:t>）修改记录：如果一个项目名称信息输入错误，需要更新，那么这个项目名称出现了多处，就需要修改多个地方，很可能会造成数据不一致的情况。</a:t>
            </a:r>
          </a:p>
          <a:p>
            <a:r>
              <a:rPr lang="zh-CN" altLang="zh-CN" dirty="0"/>
              <a:t>（</a:t>
            </a:r>
            <a:r>
              <a:rPr lang="en-US" altLang="zh-CN" dirty="0"/>
              <a:t>3</a:t>
            </a:r>
            <a:r>
              <a:rPr lang="zh-CN" altLang="zh-CN" dirty="0"/>
              <a:t>）删除记录：如果一个员工离职，需要删除这个员工的信息，刚好这个员工独立完成了一个项目，那么在删除这个员工的同时，与此相对应的项目的信息页被删除了。</a:t>
            </a:r>
          </a:p>
          <a:p>
            <a:r>
              <a:rPr lang="zh-CN" altLang="zh-CN" dirty="0"/>
              <a:t>综上所述，不满足第二范式的关系，会存在插入异常、更新异常、删除异常情况，而一个良好的数据库模式不能存在这样的问题，我们需要重新分配数据项到不同的关系中，来消除这些问题</a:t>
            </a:r>
            <a:r>
              <a:rPr lang="zh-CN" altLang="zh-CN" dirty="0" smtClean="0"/>
              <a:t>。</a:t>
            </a:r>
            <a:endParaRPr lang="en-US" altLang="zh-CN" dirty="0" smtClean="0"/>
          </a:p>
          <a:p>
            <a:r>
              <a:rPr lang="zh-CN" altLang="zh-CN" dirty="0"/>
              <a:t>首先识别表中的主键、依赖于主键的属性、依赖于主键的一部分的属性；其次对关系进行分解，消除依赖于部分主键的非主属性，把部分依赖的属性单独组建关系。可以把表</a:t>
            </a:r>
            <a:r>
              <a:rPr lang="en-US" altLang="zh-CN" dirty="0"/>
              <a:t>1-3</a:t>
            </a:r>
            <a:r>
              <a:rPr lang="zh-CN" altLang="zh-CN" dirty="0"/>
              <a:t>分解为：</a:t>
            </a:r>
          </a:p>
          <a:p>
            <a:endParaRPr lang="zh-CN" altLang="zh-CN" dirty="0"/>
          </a:p>
        </p:txBody>
      </p:sp>
    </p:spTree>
    <p:extLst>
      <p:ext uri="{BB962C8B-B14F-4D97-AF65-F5344CB8AC3E}">
        <p14:creationId xmlns:p14="http://schemas.microsoft.com/office/powerpoint/2010/main" val="945212307"/>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extLst>
              <p:ext uri="{D42A27DB-BD31-4B8C-83A1-F6EECF244321}">
                <p14:modId xmlns:p14="http://schemas.microsoft.com/office/powerpoint/2010/main" val="1535414862"/>
              </p:ext>
            </p:extLst>
          </p:nvPr>
        </p:nvGraphicFramePr>
        <p:xfrm>
          <a:off x="611560" y="1052736"/>
          <a:ext cx="3024336" cy="2423160"/>
        </p:xfrm>
        <a:graphic>
          <a:graphicData uri="http://schemas.openxmlformats.org/drawingml/2006/table">
            <a:tbl>
              <a:tblPr firstRow="1" firstCol="1" lastRow="1" lastCol="1" bandRow="1" bandCol="1">
                <a:tableStyleId>{5C22544A-7EE6-4342-B048-85BDC9FD1C3A}</a:tableStyleId>
              </a:tblPr>
              <a:tblGrid>
                <a:gridCol w="1015951"/>
                <a:gridCol w="1119428"/>
                <a:gridCol w="888957"/>
              </a:tblGrid>
              <a:tr h="252095">
                <a:tc>
                  <a:txBody>
                    <a:bodyPr/>
                    <a:lstStyle/>
                    <a:p>
                      <a:pPr indent="269875" algn="ctr">
                        <a:lnSpc>
                          <a:spcPts val="1560"/>
                        </a:lnSpc>
                        <a:spcAft>
                          <a:spcPts val="0"/>
                        </a:spcAft>
                      </a:pPr>
                      <a:r>
                        <a:rPr lang="zh-CN" sz="1800" kern="100" dirty="0">
                          <a:effectLst/>
                        </a:rPr>
                        <a:t>项目编号</a:t>
                      </a:r>
                      <a:endParaRPr lang="zh-CN" sz="1800" kern="100" dirty="0">
                        <a:effectLst/>
                        <a:latin typeface="Times New Roman"/>
                        <a:ea typeface="宋体"/>
                      </a:endParaRPr>
                    </a:p>
                  </a:txBody>
                  <a:tcPr marL="68580" marR="68580" marT="0" marB="0" anchor="ctr"/>
                </a:tc>
                <a:tc>
                  <a:txBody>
                    <a:bodyPr/>
                    <a:lstStyle/>
                    <a:p>
                      <a:pPr indent="269875" algn="ctr">
                        <a:lnSpc>
                          <a:spcPts val="1560"/>
                        </a:lnSpc>
                        <a:spcAft>
                          <a:spcPts val="0"/>
                        </a:spcAft>
                      </a:pPr>
                      <a:r>
                        <a:rPr lang="zh-CN" sz="1800" kern="100">
                          <a:effectLst/>
                        </a:rPr>
                        <a:t>员工编号</a:t>
                      </a:r>
                      <a:endParaRPr lang="zh-CN" sz="1800" kern="100">
                        <a:effectLst/>
                        <a:latin typeface="Times New Roman"/>
                        <a:ea typeface="宋体"/>
                      </a:endParaRPr>
                    </a:p>
                  </a:txBody>
                  <a:tcPr marL="68580" marR="68580" marT="0" marB="0" anchor="ctr"/>
                </a:tc>
                <a:tc>
                  <a:txBody>
                    <a:bodyPr/>
                    <a:lstStyle/>
                    <a:p>
                      <a:pPr indent="269875" algn="ctr">
                        <a:lnSpc>
                          <a:spcPts val="1560"/>
                        </a:lnSpc>
                        <a:spcAft>
                          <a:spcPts val="0"/>
                        </a:spcAft>
                      </a:pPr>
                      <a:r>
                        <a:rPr lang="zh-CN" sz="1800" kern="100">
                          <a:effectLst/>
                        </a:rPr>
                        <a:t>耗时</a:t>
                      </a:r>
                      <a:endParaRPr lang="zh-CN" sz="1800" kern="100">
                        <a:effectLst/>
                        <a:latin typeface="Times New Roman"/>
                        <a:ea typeface="宋体"/>
                      </a:endParaRPr>
                    </a:p>
                  </a:txBody>
                  <a:tcPr marL="68580" marR="68580" marT="0" marB="0" anchor="ctr"/>
                </a:tc>
              </a:tr>
              <a:tr h="252095">
                <a:tc>
                  <a:txBody>
                    <a:bodyPr/>
                    <a:lstStyle/>
                    <a:p>
                      <a:pPr indent="269875" algn="ctr">
                        <a:lnSpc>
                          <a:spcPts val="1560"/>
                        </a:lnSpc>
                        <a:spcAft>
                          <a:spcPts val="0"/>
                        </a:spcAft>
                      </a:pPr>
                      <a:r>
                        <a:rPr lang="en-US" sz="1800" kern="100">
                          <a:effectLst/>
                        </a:rPr>
                        <a:t>PJ01</a:t>
                      </a:r>
                      <a:endParaRPr lang="zh-CN" sz="1800" kern="100">
                        <a:effectLst/>
                        <a:latin typeface="Times New Roman"/>
                        <a:ea typeface="宋体"/>
                      </a:endParaRPr>
                    </a:p>
                  </a:txBody>
                  <a:tcPr marL="68580" marR="68580" marT="0" marB="0" anchor="ctr"/>
                </a:tc>
                <a:tc>
                  <a:txBody>
                    <a:bodyPr/>
                    <a:lstStyle/>
                    <a:p>
                      <a:pPr indent="269875" algn="ctr">
                        <a:lnSpc>
                          <a:spcPts val="1560"/>
                        </a:lnSpc>
                        <a:spcAft>
                          <a:spcPts val="0"/>
                        </a:spcAft>
                      </a:pPr>
                      <a:r>
                        <a:rPr lang="en-US" sz="1800" kern="100">
                          <a:effectLst/>
                        </a:rPr>
                        <a:t>E0001</a:t>
                      </a:r>
                      <a:endParaRPr lang="zh-CN" sz="1800" kern="100">
                        <a:effectLst/>
                        <a:latin typeface="Times New Roman"/>
                        <a:ea typeface="宋体"/>
                      </a:endParaRPr>
                    </a:p>
                  </a:txBody>
                  <a:tcPr marL="68580" marR="68580" marT="0" marB="0" anchor="ctr"/>
                </a:tc>
                <a:tc>
                  <a:txBody>
                    <a:bodyPr/>
                    <a:lstStyle/>
                    <a:p>
                      <a:pPr indent="269875" algn="ctr">
                        <a:lnSpc>
                          <a:spcPts val="1560"/>
                        </a:lnSpc>
                        <a:spcAft>
                          <a:spcPts val="0"/>
                        </a:spcAft>
                      </a:pPr>
                      <a:r>
                        <a:rPr lang="en-US" sz="1800" kern="100">
                          <a:effectLst/>
                        </a:rPr>
                        <a:t>20</a:t>
                      </a:r>
                      <a:endParaRPr lang="zh-CN" sz="1800" kern="100">
                        <a:effectLst/>
                        <a:latin typeface="Times New Roman"/>
                        <a:ea typeface="宋体"/>
                      </a:endParaRPr>
                    </a:p>
                  </a:txBody>
                  <a:tcPr marL="68580" marR="68580" marT="0" marB="0" anchor="ctr"/>
                </a:tc>
              </a:tr>
              <a:tr h="252095">
                <a:tc>
                  <a:txBody>
                    <a:bodyPr/>
                    <a:lstStyle/>
                    <a:p>
                      <a:pPr indent="269875" algn="ctr">
                        <a:lnSpc>
                          <a:spcPts val="1560"/>
                        </a:lnSpc>
                        <a:spcAft>
                          <a:spcPts val="0"/>
                        </a:spcAft>
                      </a:pPr>
                      <a:r>
                        <a:rPr lang="en-US" sz="1800" kern="100">
                          <a:effectLst/>
                        </a:rPr>
                        <a:t>PJ01</a:t>
                      </a:r>
                      <a:endParaRPr lang="zh-CN" sz="1800" kern="100">
                        <a:effectLst/>
                        <a:latin typeface="Times New Roman"/>
                        <a:ea typeface="宋体"/>
                      </a:endParaRPr>
                    </a:p>
                  </a:txBody>
                  <a:tcPr marL="68580" marR="68580" marT="0" marB="0" anchor="ctr"/>
                </a:tc>
                <a:tc>
                  <a:txBody>
                    <a:bodyPr/>
                    <a:lstStyle/>
                    <a:p>
                      <a:pPr indent="269875" algn="ctr">
                        <a:lnSpc>
                          <a:spcPts val="1560"/>
                        </a:lnSpc>
                        <a:spcAft>
                          <a:spcPts val="0"/>
                        </a:spcAft>
                      </a:pPr>
                      <a:r>
                        <a:rPr lang="en-US" sz="1800" kern="100">
                          <a:effectLst/>
                        </a:rPr>
                        <a:t>E0002</a:t>
                      </a:r>
                      <a:endParaRPr lang="zh-CN" sz="1800" kern="100">
                        <a:effectLst/>
                        <a:latin typeface="Times New Roman"/>
                        <a:ea typeface="宋体"/>
                      </a:endParaRPr>
                    </a:p>
                  </a:txBody>
                  <a:tcPr marL="68580" marR="68580" marT="0" marB="0" anchor="ctr"/>
                </a:tc>
                <a:tc>
                  <a:txBody>
                    <a:bodyPr/>
                    <a:lstStyle/>
                    <a:p>
                      <a:pPr indent="269875" algn="ctr">
                        <a:lnSpc>
                          <a:spcPts val="1560"/>
                        </a:lnSpc>
                        <a:spcAft>
                          <a:spcPts val="0"/>
                        </a:spcAft>
                      </a:pPr>
                      <a:r>
                        <a:rPr lang="en-US" sz="1800" kern="100" dirty="0">
                          <a:effectLst/>
                        </a:rPr>
                        <a:t>15</a:t>
                      </a:r>
                      <a:endParaRPr lang="zh-CN" sz="1800" kern="100" dirty="0">
                        <a:effectLst/>
                        <a:latin typeface="Times New Roman"/>
                        <a:ea typeface="宋体"/>
                      </a:endParaRPr>
                    </a:p>
                  </a:txBody>
                  <a:tcPr marL="68580" marR="68580" marT="0" marB="0" anchor="ctr"/>
                </a:tc>
              </a:tr>
              <a:tr h="252095">
                <a:tc>
                  <a:txBody>
                    <a:bodyPr/>
                    <a:lstStyle/>
                    <a:p>
                      <a:pPr indent="269875" algn="ctr">
                        <a:lnSpc>
                          <a:spcPts val="1560"/>
                        </a:lnSpc>
                        <a:spcAft>
                          <a:spcPts val="0"/>
                        </a:spcAft>
                      </a:pPr>
                      <a:r>
                        <a:rPr lang="en-US" sz="1800" kern="100">
                          <a:effectLst/>
                        </a:rPr>
                        <a:t>PJ01</a:t>
                      </a:r>
                      <a:endParaRPr lang="zh-CN" sz="1800" kern="100">
                        <a:effectLst/>
                        <a:latin typeface="Times New Roman"/>
                        <a:ea typeface="宋体"/>
                      </a:endParaRPr>
                    </a:p>
                  </a:txBody>
                  <a:tcPr marL="68580" marR="68580" marT="0" marB="0" anchor="ctr"/>
                </a:tc>
                <a:tc>
                  <a:txBody>
                    <a:bodyPr/>
                    <a:lstStyle/>
                    <a:p>
                      <a:pPr indent="269875" algn="ctr">
                        <a:lnSpc>
                          <a:spcPts val="1560"/>
                        </a:lnSpc>
                        <a:spcAft>
                          <a:spcPts val="0"/>
                        </a:spcAft>
                      </a:pPr>
                      <a:r>
                        <a:rPr lang="en-US" sz="1800" kern="100">
                          <a:effectLst/>
                        </a:rPr>
                        <a:t>E0003</a:t>
                      </a:r>
                      <a:endParaRPr lang="zh-CN" sz="1800" kern="100">
                        <a:effectLst/>
                        <a:latin typeface="Times New Roman"/>
                        <a:ea typeface="宋体"/>
                      </a:endParaRPr>
                    </a:p>
                  </a:txBody>
                  <a:tcPr marL="68580" marR="68580" marT="0" marB="0" anchor="ctr"/>
                </a:tc>
                <a:tc>
                  <a:txBody>
                    <a:bodyPr/>
                    <a:lstStyle/>
                    <a:p>
                      <a:pPr indent="269875" algn="ctr">
                        <a:lnSpc>
                          <a:spcPts val="1560"/>
                        </a:lnSpc>
                        <a:spcAft>
                          <a:spcPts val="0"/>
                        </a:spcAft>
                      </a:pPr>
                      <a:r>
                        <a:rPr lang="en-US" sz="1800" kern="100">
                          <a:effectLst/>
                        </a:rPr>
                        <a:t>25</a:t>
                      </a:r>
                      <a:endParaRPr lang="zh-CN" sz="1800" kern="100">
                        <a:effectLst/>
                        <a:latin typeface="Times New Roman"/>
                        <a:ea typeface="宋体"/>
                      </a:endParaRPr>
                    </a:p>
                  </a:txBody>
                  <a:tcPr marL="68580" marR="68580" marT="0" marB="0" anchor="ctr"/>
                </a:tc>
              </a:tr>
              <a:tr h="252095">
                <a:tc>
                  <a:txBody>
                    <a:bodyPr/>
                    <a:lstStyle/>
                    <a:p>
                      <a:pPr indent="269875" algn="ctr">
                        <a:lnSpc>
                          <a:spcPts val="1560"/>
                        </a:lnSpc>
                        <a:spcAft>
                          <a:spcPts val="0"/>
                        </a:spcAft>
                      </a:pPr>
                      <a:r>
                        <a:rPr lang="en-US" sz="1800" kern="100">
                          <a:effectLst/>
                        </a:rPr>
                        <a:t>PJ02</a:t>
                      </a:r>
                      <a:endParaRPr lang="zh-CN" sz="1800" kern="100">
                        <a:effectLst/>
                        <a:latin typeface="Times New Roman"/>
                        <a:ea typeface="宋体"/>
                      </a:endParaRPr>
                    </a:p>
                  </a:txBody>
                  <a:tcPr marL="68580" marR="68580" marT="0" marB="0" anchor="ctr"/>
                </a:tc>
                <a:tc>
                  <a:txBody>
                    <a:bodyPr/>
                    <a:lstStyle/>
                    <a:p>
                      <a:pPr indent="269875" algn="ctr">
                        <a:lnSpc>
                          <a:spcPts val="1560"/>
                        </a:lnSpc>
                        <a:spcAft>
                          <a:spcPts val="0"/>
                        </a:spcAft>
                      </a:pPr>
                      <a:r>
                        <a:rPr lang="en-US" sz="1800" kern="100">
                          <a:effectLst/>
                        </a:rPr>
                        <a:t>E0006</a:t>
                      </a:r>
                      <a:endParaRPr lang="zh-CN" sz="1800" kern="100">
                        <a:effectLst/>
                        <a:latin typeface="Times New Roman"/>
                        <a:ea typeface="宋体"/>
                      </a:endParaRPr>
                    </a:p>
                  </a:txBody>
                  <a:tcPr marL="68580" marR="68580" marT="0" marB="0" anchor="ctr"/>
                </a:tc>
                <a:tc>
                  <a:txBody>
                    <a:bodyPr/>
                    <a:lstStyle/>
                    <a:p>
                      <a:pPr indent="269875" algn="ctr">
                        <a:lnSpc>
                          <a:spcPts val="1560"/>
                        </a:lnSpc>
                        <a:spcAft>
                          <a:spcPts val="0"/>
                        </a:spcAft>
                      </a:pPr>
                      <a:r>
                        <a:rPr lang="en-US" sz="1800" kern="100">
                          <a:effectLst/>
                        </a:rPr>
                        <a:t>20</a:t>
                      </a:r>
                      <a:endParaRPr lang="zh-CN" sz="1800" kern="100">
                        <a:effectLst/>
                        <a:latin typeface="Times New Roman"/>
                        <a:ea typeface="宋体"/>
                      </a:endParaRPr>
                    </a:p>
                  </a:txBody>
                  <a:tcPr marL="68580" marR="68580" marT="0" marB="0" anchor="ctr"/>
                </a:tc>
              </a:tr>
              <a:tr h="252095">
                <a:tc>
                  <a:txBody>
                    <a:bodyPr/>
                    <a:lstStyle/>
                    <a:p>
                      <a:pPr indent="269875" algn="ctr">
                        <a:lnSpc>
                          <a:spcPts val="1560"/>
                        </a:lnSpc>
                        <a:spcAft>
                          <a:spcPts val="0"/>
                        </a:spcAft>
                      </a:pPr>
                      <a:r>
                        <a:rPr lang="en-US" sz="1800" kern="100">
                          <a:effectLst/>
                        </a:rPr>
                        <a:t>PJ02</a:t>
                      </a:r>
                      <a:endParaRPr lang="zh-CN" sz="1800" kern="100">
                        <a:effectLst/>
                        <a:latin typeface="Times New Roman"/>
                        <a:ea typeface="宋体"/>
                      </a:endParaRPr>
                    </a:p>
                  </a:txBody>
                  <a:tcPr marL="68580" marR="68580" marT="0" marB="0" anchor="ctr"/>
                </a:tc>
                <a:tc>
                  <a:txBody>
                    <a:bodyPr/>
                    <a:lstStyle/>
                    <a:p>
                      <a:pPr indent="269875" algn="ctr">
                        <a:lnSpc>
                          <a:spcPts val="1560"/>
                        </a:lnSpc>
                        <a:spcAft>
                          <a:spcPts val="0"/>
                        </a:spcAft>
                      </a:pPr>
                      <a:r>
                        <a:rPr lang="en-US" sz="1800" kern="100">
                          <a:effectLst/>
                        </a:rPr>
                        <a:t>E0009</a:t>
                      </a:r>
                      <a:endParaRPr lang="zh-CN" sz="1800" kern="100">
                        <a:effectLst/>
                        <a:latin typeface="Times New Roman"/>
                        <a:ea typeface="宋体"/>
                      </a:endParaRPr>
                    </a:p>
                  </a:txBody>
                  <a:tcPr marL="68580" marR="68580" marT="0" marB="0" anchor="ctr"/>
                </a:tc>
                <a:tc>
                  <a:txBody>
                    <a:bodyPr/>
                    <a:lstStyle/>
                    <a:p>
                      <a:pPr indent="269875" algn="ctr">
                        <a:lnSpc>
                          <a:spcPts val="1560"/>
                        </a:lnSpc>
                        <a:spcAft>
                          <a:spcPts val="0"/>
                        </a:spcAft>
                      </a:pPr>
                      <a:r>
                        <a:rPr lang="en-US" sz="1800" kern="100">
                          <a:effectLst/>
                        </a:rPr>
                        <a:t>15</a:t>
                      </a:r>
                      <a:endParaRPr lang="zh-CN" sz="1800" kern="100">
                        <a:effectLst/>
                        <a:latin typeface="Times New Roman"/>
                        <a:ea typeface="宋体"/>
                      </a:endParaRPr>
                    </a:p>
                  </a:txBody>
                  <a:tcPr marL="68580" marR="68580" marT="0" marB="0" anchor="ctr"/>
                </a:tc>
              </a:tr>
              <a:tr h="252095">
                <a:tc>
                  <a:txBody>
                    <a:bodyPr/>
                    <a:lstStyle/>
                    <a:p>
                      <a:pPr indent="269875" algn="ctr">
                        <a:lnSpc>
                          <a:spcPts val="1560"/>
                        </a:lnSpc>
                        <a:spcAft>
                          <a:spcPts val="0"/>
                        </a:spcAft>
                      </a:pPr>
                      <a:r>
                        <a:rPr lang="en-US" sz="1800" kern="100">
                          <a:effectLst/>
                        </a:rPr>
                        <a:t>PJ03</a:t>
                      </a:r>
                      <a:endParaRPr lang="zh-CN" sz="1800" kern="100">
                        <a:effectLst/>
                        <a:latin typeface="Times New Roman"/>
                        <a:ea typeface="宋体"/>
                      </a:endParaRPr>
                    </a:p>
                  </a:txBody>
                  <a:tcPr marL="68580" marR="68580" marT="0" marB="0" anchor="ctr"/>
                </a:tc>
                <a:tc>
                  <a:txBody>
                    <a:bodyPr/>
                    <a:lstStyle/>
                    <a:p>
                      <a:pPr indent="269875" algn="ctr">
                        <a:lnSpc>
                          <a:spcPts val="1560"/>
                        </a:lnSpc>
                        <a:spcAft>
                          <a:spcPts val="0"/>
                        </a:spcAft>
                      </a:pPr>
                      <a:r>
                        <a:rPr lang="en-US" sz="1800" kern="100">
                          <a:effectLst/>
                        </a:rPr>
                        <a:t>E0004</a:t>
                      </a:r>
                      <a:endParaRPr lang="zh-CN" sz="1800" kern="100">
                        <a:effectLst/>
                        <a:latin typeface="Times New Roman"/>
                        <a:ea typeface="宋体"/>
                      </a:endParaRPr>
                    </a:p>
                  </a:txBody>
                  <a:tcPr marL="68580" marR="68580" marT="0" marB="0" anchor="ctr"/>
                </a:tc>
                <a:tc>
                  <a:txBody>
                    <a:bodyPr/>
                    <a:lstStyle/>
                    <a:p>
                      <a:pPr indent="269875" algn="ctr">
                        <a:lnSpc>
                          <a:spcPts val="1560"/>
                        </a:lnSpc>
                        <a:spcAft>
                          <a:spcPts val="0"/>
                        </a:spcAft>
                      </a:pPr>
                      <a:r>
                        <a:rPr lang="en-US" sz="1800" kern="100">
                          <a:effectLst/>
                        </a:rPr>
                        <a:t>20</a:t>
                      </a:r>
                      <a:endParaRPr lang="zh-CN" sz="1800" kern="100">
                        <a:effectLst/>
                        <a:latin typeface="Times New Roman"/>
                        <a:ea typeface="宋体"/>
                      </a:endParaRPr>
                    </a:p>
                  </a:txBody>
                  <a:tcPr marL="68580" marR="68580" marT="0" marB="0" anchor="ctr"/>
                </a:tc>
              </a:tr>
              <a:tr h="252095">
                <a:tc>
                  <a:txBody>
                    <a:bodyPr/>
                    <a:lstStyle/>
                    <a:p>
                      <a:pPr indent="269875" algn="ctr">
                        <a:lnSpc>
                          <a:spcPts val="1560"/>
                        </a:lnSpc>
                        <a:spcAft>
                          <a:spcPts val="0"/>
                        </a:spcAft>
                      </a:pPr>
                      <a:r>
                        <a:rPr lang="en-US" sz="1800" kern="100">
                          <a:effectLst/>
                        </a:rPr>
                        <a:t>PJ03</a:t>
                      </a:r>
                      <a:endParaRPr lang="zh-CN" sz="1800" kern="100">
                        <a:effectLst/>
                        <a:latin typeface="Times New Roman"/>
                        <a:ea typeface="宋体"/>
                      </a:endParaRPr>
                    </a:p>
                  </a:txBody>
                  <a:tcPr marL="68580" marR="68580" marT="0" marB="0" anchor="ctr"/>
                </a:tc>
                <a:tc>
                  <a:txBody>
                    <a:bodyPr/>
                    <a:lstStyle/>
                    <a:p>
                      <a:pPr indent="269875" algn="ctr">
                        <a:lnSpc>
                          <a:spcPts val="1560"/>
                        </a:lnSpc>
                        <a:spcAft>
                          <a:spcPts val="0"/>
                        </a:spcAft>
                      </a:pPr>
                      <a:r>
                        <a:rPr lang="en-US" sz="1800" kern="100">
                          <a:effectLst/>
                        </a:rPr>
                        <a:t>E0008</a:t>
                      </a:r>
                      <a:endParaRPr lang="zh-CN" sz="1800" kern="100">
                        <a:effectLst/>
                        <a:latin typeface="Times New Roman"/>
                        <a:ea typeface="宋体"/>
                      </a:endParaRPr>
                    </a:p>
                  </a:txBody>
                  <a:tcPr marL="68580" marR="68580" marT="0" marB="0" anchor="ctr"/>
                </a:tc>
                <a:tc>
                  <a:txBody>
                    <a:bodyPr/>
                    <a:lstStyle/>
                    <a:p>
                      <a:pPr indent="269875" algn="ctr">
                        <a:lnSpc>
                          <a:spcPts val="1560"/>
                        </a:lnSpc>
                        <a:spcAft>
                          <a:spcPts val="0"/>
                        </a:spcAft>
                      </a:pPr>
                      <a:r>
                        <a:rPr lang="en-US" sz="1800" kern="100">
                          <a:effectLst/>
                        </a:rPr>
                        <a:t>10</a:t>
                      </a:r>
                      <a:endParaRPr lang="zh-CN" sz="1800" kern="100">
                        <a:effectLst/>
                        <a:latin typeface="Times New Roman"/>
                        <a:ea typeface="宋体"/>
                      </a:endParaRPr>
                    </a:p>
                  </a:txBody>
                  <a:tcPr marL="68580" marR="68580" marT="0" marB="0" anchor="ctr"/>
                </a:tc>
              </a:tr>
              <a:tr h="252095">
                <a:tc>
                  <a:txBody>
                    <a:bodyPr/>
                    <a:lstStyle/>
                    <a:p>
                      <a:pPr indent="269875" algn="ctr">
                        <a:lnSpc>
                          <a:spcPts val="1560"/>
                        </a:lnSpc>
                        <a:spcAft>
                          <a:spcPts val="0"/>
                        </a:spcAft>
                      </a:pPr>
                      <a:r>
                        <a:rPr lang="en-US" sz="1800" kern="100">
                          <a:effectLst/>
                        </a:rPr>
                        <a:t>PJ03</a:t>
                      </a:r>
                      <a:endParaRPr lang="zh-CN" sz="1800" kern="100">
                        <a:effectLst/>
                        <a:latin typeface="Times New Roman"/>
                        <a:ea typeface="宋体"/>
                      </a:endParaRPr>
                    </a:p>
                  </a:txBody>
                  <a:tcPr marL="68580" marR="68580" marT="0" marB="0" anchor="ctr"/>
                </a:tc>
                <a:tc>
                  <a:txBody>
                    <a:bodyPr/>
                    <a:lstStyle/>
                    <a:p>
                      <a:pPr indent="269875" algn="ctr">
                        <a:lnSpc>
                          <a:spcPts val="1560"/>
                        </a:lnSpc>
                        <a:spcAft>
                          <a:spcPts val="0"/>
                        </a:spcAft>
                      </a:pPr>
                      <a:r>
                        <a:rPr lang="en-US" sz="1800" kern="100" dirty="0">
                          <a:effectLst/>
                        </a:rPr>
                        <a:t>E0007</a:t>
                      </a:r>
                      <a:endParaRPr lang="zh-CN" sz="1800" kern="100" dirty="0">
                        <a:effectLst/>
                        <a:latin typeface="Times New Roman"/>
                        <a:ea typeface="宋体"/>
                      </a:endParaRPr>
                    </a:p>
                  </a:txBody>
                  <a:tcPr marL="68580" marR="68580" marT="0" marB="0" anchor="ctr"/>
                </a:tc>
                <a:tc>
                  <a:txBody>
                    <a:bodyPr/>
                    <a:lstStyle/>
                    <a:p>
                      <a:pPr indent="269875" algn="ctr">
                        <a:lnSpc>
                          <a:spcPts val="1560"/>
                        </a:lnSpc>
                        <a:spcAft>
                          <a:spcPts val="0"/>
                        </a:spcAft>
                      </a:pPr>
                      <a:r>
                        <a:rPr lang="en-US" sz="1800" kern="100" dirty="0">
                          <a:effectLst/>
                        </a:rPr>
                        <a:t>16</a:t>
                      </a:r>
                      <a:endParaRPr lang="zh-CN" sz="1800" kern="100" dirty="0">
                        <a:effectLst/>
                        <a:latin typeface="Times New Roman"/>
                        <a:ea typeface="宋体"/>
                      </a:endParaRPr>
                    </a:p>
                  </a:txBody>
                  <a:tcPr marL="68580" marR="68580" marT="0" marB="0" anchor="ctr"/>
                </a:tc>
              </a:tr>
            </a:tbl>
          </a:graphicData>
        </a:graphic>
      </p:graphicFrame>
      <p:graphicFrame>
        <p:nvGraphicFramePr>
          <p:cNvPr id="3" name="表格 2"/>
          <p:cNvGraphicFramePr>
            <a:graphicFrameLocks noGrp="1"/>
          </p:cNvGraphicFramePr>
          <p:nvPr>
            <p:extLst>
              <p:ext uri="{D42A27DB-BD31-4B8C-83A1-F6EECF244321}">
                <p14:modId xmlns:p14="http://schemas.microsoft.com/office/powerpoint/2010/main" val="327364796"/>
              </p:ext>
            </p:extLst>
          </p:nvPr>
        </p:nvGraphicFramePr>
        <p:xfrm>
          <a:off x="4211960" y="969217"/>
          <a:ext cx="4536504" cy="3834026"/>
        </p:xfrm>
        <a:graphic>
          <a:graphicData uri="http://schemas.openxmlformats.org/drawingml/2006/table">
            <a:tbl>
              <a:tblPr firstRow="1" firstCol="1" lastRow="1" lastCol="1" bandRow="1" bandCol="1">
                <a:tableStyleId>{5C22544A-7EE6-4342-B048-85BDC9FD1C3A}</a:tableStyleId>
              </a:tblPr>
              <a:tblGrid>
                <a:gridCol w="1064781"/>
                <a:gridCol w="961882"/>
                <a:gridCol w="1481746"/>
                <a:gridCol w="1028095"/>
              </a:tblGrid>
              <a:tr h="602006">
                <a:tc>
                  <a:txBody>
                    <a:bodyPr/>
                    <a:lstStyle/>
                    <a:p>
                      <a:pPr indent="269875" algn="ctr">
                        <a:lnSpc>
                          <a:spcPts val="1560"/>
                        </a:lnSpc>
                        <a:spcAft>
                          <a:spcPts val="0"/>
                        </a:spcAft>
                      </a:pPr>
                      <a:r>
                        <a:rPr lang="zh-CN" sz="1600" kern="100" dirty="0">
                          <a:effectLst/>
                        </a:rPr>
                        <a:t>员工编号</a:t>
                      </a:r>
                      <a:endParaRPr lang="zh-CN" sz="1600" kern="100" dirty="0">
                        <a:effectLst/>
                        <a:latin typeface="Times New Roman"/>
                        <a:ea typeface="宋体"/>
                      </a:endParaRPr>
                    </a:p>
                  </a:txBody>
                  <a:tcPr marL="68580" marR="68580" marT="0" marB="0" anchor="ctr"/>
                </a:tc>
                <a:tc>
                  <a:txBody>
                    <a:bodyPr/>
                    <a:lstStyle/>
                    <a:p>
                      <a:pPr indent="269875" algn="ctr">
                        <a:lnSpc>
                          <a:spcPts val="1560"/>
                        </a:lnSpc>
                        <a:spcAft>
                          <a:spcPts val="0"/>
                        </a:spcAft>
                      </a:pPr>
                      <a:r>
                        <a:rPr lang="zh-CN" sz="1600" kern="100">
                          <a:effectLst/>
                        </a:rPr>
                        <a:t>员工姓名</a:t>
                      </a:r>
                      <a:endParaRPr lang="zh-CN" sz="1600" kern="100">
                        <a:effectLst/>
                        <a:latin typeface="Times New Roman"/>
                        <a:ea typeface="宋体"/>
                      </a:endParaRPr>
                    </a:p>
                  </a:txBody>
                  <a:tcPr marL="68580" marR="68580" marT="0" marB="0" anchor="ctr"/>
                </a:tc>
                <a:tc>
                  <a:txBody>
                    <a:bodyPr/>
                    <a:lstStyle/>
                    <a:p>
                      <a:pPr indent="269875" algn="ctr">
                        <a:lnSpc>
                          <a:spcPts val="1560"/>
                        </a:lnSpc>
                        <a:spcAft>
                          <a:spcPts val="0"/>
                        </a:spcAft>
                      </a:pPr>
                      <a:r>
                        <a:rPr lang="zh-CN" sz="1600" kern="100">
                          <a:effectLst/>
                        </a:rPr>
                        <a:t>工作类别</a:t>
                      </a:r>
                      <a:endParaRPr lang="zh-CN" sz="1600" kern="100">
                        <a:effectLst/>
                        <a:latin typeface="Times New Roman"/>
                        <a:ea typeface="宋体"/>
                      </a:endParaRPr>
                    </a:p>
                  </a:txBody>
                  <a:tcPr marL="68580" marR="68580" marT="0" marB="0" anchor="ctr"/>
                </a:tc>
                <a:tc>
                  <a:txBody>
                    <a:bodyPr/>
                    <a:lstStyle/>
                    <a:p>
                      <a:pPr indent="269875" algn="ctr">
                        <a:lnSpc>
                          <a:spcPts val="1560"/>
                        </a:lnSpc>
                        <a:spcAft>
                          <a:spcPts val="0"/>
                        </a:spcAft>
                      </a:pPr>
                      <a:r>
                        <a:rPr lang="zh-CN" sz="1600" kern="100">
                          <a:effectLst/>
                        </a:rPr>
                        <a:t>报酬</a:t>
                      </a:r>
                      <a:r>
                        <a:rPr lang="en-US" sz="1600" kern="100">
                          <a:effectLst/>
                        </a:rPr>
                        <a:t>/</a:t>
                      </a:r>
                      <a:r>
                        <a:rPr lang="zh-CN" sz="1600" kern="100">
                          <a:effectLst/>
                        </a:rPr>
                        <a:t>小时</a:t>
                      </a:r>
                      <a:endParaRPr lang="zh-CN" sz="1600" kern="100">
                        <a:effectLst/>
                        <a:latin typeface="Times New Roman"/>
                        <a:ea typeface="宋体"/>
                      </a:endParaRPr>
                    </a:p>
                  </a:txBody>
                  <a:tcPr marL="68580" marR="68580" marT="0" marB="0" anchor="ctr"/>
                </a:tc>
              </a:tr>
              <a:tr h="402564">
                <a:tc>
                  <a:txBody>
                    <a:bodyPr/>
                    <a:lstStyle/>
                    <a:p>
                      <a:pPr indent="269875" algn="ctr">
                        <a:lnSpc>
                          <a:spcPts val="1560"/>
                        </a:lnSpc>
                        <a:spcAft>
                          <a:spcPts val="0"/>
                        </a:spcAft>
                      </a:pPr>
                      <a:r>
                        <a:rPr lang="en-US" sz="1600" kern="100">
                          <a:effectLst/>
                        </a:rPr>
                        <a:t>E0001</a:t>
                      </a:r>
                      <a:endParaRPr lang="zh-CN" sz="1600" kern="100">
                        <a:effectLst/>
                        <a:latin typeface="Times New Roman"/>
                        <a:ea typeface="宋体"/>
                      </a:endParaRPr>
                    </a:p>
                  </a:txBody>
                  <a:tcPr marL="68580" marR="68580" marT="0" marB="0" anchor="ctr"/>
                </a:tc>
                <a:tc>
                  <a:txBody>
                    <a:bodyPr/>
                    <a:lstStyle/>
                    <a:p>
                      <a:pPr indent="269875" algn="ctr">
                        <a:lnSpc>
                          <a:spcPts val="1560"/>
                        </a:lnSpc>
                        <a:spcAft>
                          <a:spcPts val="0"/>
                        </a:spcAft>
                      </a:pPr>
                      <a:r>
                        <a:rPr lang="zh-CN" sz="1600" kern="100">
                          <a:effectLst/>
                        </a:rPr>
                        <a:t>岳涵</a:t>
                      </a:r>
                      <a:endParaRPr lang="zh-CN" sz="1600" kern="100">
                        <a:effectLst/>
                        <a:latin typeface="Times New Roman"/>
                        <a:ea typeface="宋体"/>
                      </a:endParaRPr>
                    </a:p>
                  </a:txBody>
                  <a:tcPr marL="68580" marR="68580" marT="0" marB="0" anchor="ctr"/>
                </a:tc>
                <a:tc>
                  <a:txBody>
                    <a:bodyPr/>
                    <a:lstStyle/>
                    <a:p>
                      <a:pPr indent="269875" algn="ctr">
                        <a:lnSpc>
                          <a:spcPts val="1560"/>
                        </a:lnSpc>
                        <a:spcAft>
                          <a:spcPts val="0"/>
                        </a:spcAft>
                      </a:pPr>
                      <a:r>
                        <a:rPr lang="zh-CN" sz="1600" kern="100">
                          <a:effectLst/>
                        </a:rPr>
                        <a:t>数据库设计员</a:t>
                      </a:r>
                      <a:endParaRPr lang="zh-CN" sz="1600" kern="100">
                        <a:effectLst/>
                        <a:latin typeface="Times New Roman"/>
                        <a:ea typeface="宋体"/>
                      </a:endParaRPr>
                    </a:p>
                  </a:txBody>
                  <a:tcPr marL="68580" marR="68580" marT="0" marB="0" anchor="ctr"/>
                </a:tc>
                <a:tc>
                  <a:txBody>
                    <a:bodyPr/>
                    <a:lstStyle/>
                    <a:p>
                      <a:pPr indent="269875" algn="ctr">
                        <a:lnSpc>
                          <a:spcPts val="1560"/>
                        </a:lnSpc>
                        <a:spcAft>
                          <a:spcPts val="0"/>
                        </a:spcAft>
                      </a:pPr>
                      <a:r>
                        <a:rPr lang="en-US" sz="1600" kern="100">
                          <a:effectLst/>
                        </a:rPr>
                        <a:t>80</a:t>
                      </a:r>
                      <a:endParaRPr lang="zh-CN" sz="1600" kern="100">
                        <a:effectLst/>
                        <a:latin typeface="Times New Roman"/>
                        <a:ea typeface="宋体"/>
                      </a:endParaRPr>
                    </a:p>
                  </a:txBody>
                  <a:tcPr marL="68580" marR="68580" marT="0" marB="0" anchor="ctr"/>
                </a:tc>
              </a:tr>
              <a:tr h="402564">
                <a:tc>
                  <a:txBody>
                    <a:bodyPr/>
                    <a:lstStyle/>
                    <a:p>
                      <a:pPr indent="269875" algn="ctr">
                        <a:lnSpc>
                          <a:spcPts val="1560"/>
                        </a:lnSpc>
                        <a:spcAft>
                          <a:spcPts val="0"/>
                        </a:spcAft>
                      </a:pPr>
                      <a:r>
                        <a:rPr lang="en-US" sz="1600" kern="100">
                          <a:effectLst/>
                        </a:rPr>
                        <a:t>E0002</a:t>
                      </a:r>
                      <a:endParaRPr lang="zh-CN" sz="1600" kern="100">
                        <a:effectLst/>
                        <a:latin typeface="Times New Roman"/>
                        <a:ea typeface="宋体"/>
                      </a:endParaRPr>
                    </a:p>
                  </a:txBody>
                  <a:tcPr marL="68580" marR="68580" marT="0" marB="0" anchor="ctr"/>
                </a:tc>
                <a:tc>
                  <a:txBody>
                    <a:bodyPr/>
                    <a:lstStyle/>
                    <a:p>
                      <a:pPr indent="269875" algn="ctr">
                        <a:lnSpc>
                          <a:spcPts val="1560"/>
                        </a:lnSpc>
                        <a:spcAft>
                          <a:spcPts val="0"/>
                        </a:spcAft>
                      </a:pPr>
                      <a:r>
                        <a:rPr lang="zh-CN" sz="1600" kern="100">
                          <a:effectLst/>
                        </a:rPr>
                        <a:t>露西</a:t>
                      </a:r>
                      <a:endParaRPr lang="zh-CN" sz="1600" kern="100">
                        <a:effectLst/>
                        <a:latin typeface="Times New Roman"/>
                        <a:ea typeface="宋体"/>
                      </a:endParaRPr>
                    </a:p>
                  </a:txBody>
                  <a:tcPr marL="68580" marR="68580" marT="0" marB="0" anchor="ctr"/>
                </a:tc>
                <a:tc>
                  <a:txBody>
                    <a:bodyPr/>
                    <a:lstStyle/>
                    <a:p>
                      <a:pPr indent="269875" algn="ctr">
                        <a:lnSpc>
                          <a:spcPts val="1560"/>
                        </a:lnSpc>
                        <a:spcAft>
                          <a:spcPts val="0"/>
                        </a:spcAft>
                      </a:pPr>
                      <a:r>
                        <a:rPr lang="zh-CN" sz="1600" kern="100">
                          <a:effectLst/>
                        </a:rPr>
                        <a:t>程序员</a:t>
                      </a:r>
                      <a:endParaRPr lang="zh-CN" sz="1600" kern="100">
                        <a:effectLst/>
                        <a:latin typeface="Times New Roman"/>
                        <a:ea typeface="宋体"/>
                      </a:endParaRPr>
                    </a:p>
                  </a:txBody>
                  <a:tcPr marL="68580" marR="68580" marT="0" marB="0" anchor="ctr"/>
                </a:tc>
                <a:tc>
                  <a:txBody>
                    <a:bodyPr/>
                    <a:lstStyle/>
                    <a:p>
                      <a:pPr indent="269875" algn="ctr">
                        <a:lnSpc>
                          <a:spcPts val="1560"/>
                        </a:lnSpc>
                        <a:spcAft>
                          <a:spcPts val="0"/>
                        </a:spcAft>
                      </a:pPr>
                      <a:r>
                        <a:rPr lang="en-US" sz="1600" kern="100">
                          <a:effectLst/>
                        </a:rPr>
                        <a:t>50</a:t>
                      </a:r>
                      <a:endParaRPr lang="zh-CN" sz="1600" kern="100">
                        <a:effectLst/>
                        <a:latin typeface="Times New Roman"/>
                        <a:ea typeface="宋体"/>
                      </a:endParaRPr>
                    </a:p>
                  </a:txBody>
                  <a:tcPr marL="68580" marR="68580" marT="0" marB="0" anchor="ctr"/>
                </a:tc>
              </a:tr>
              <a:tr h="402564">
                <a:tc>
                  <a:txBody>
                    <a:bodyPr/>
                    <a:lstStyle/>
                    <a:p>
                      <a:pPr indent="269875" algn="ctr">
                        <a:lnSpc>
                          <a:spcPts val="1560"/>
                        </a:lnSpc>
                        <a:spcAft>
                          <a:spcPts val="0"/>
                        </a:spcAft>
                      </a:pPr>
                      <a:r>
                        <a:rPr lang="en-US" sz="1600" kern="100">
                          <a:effectLst/>
                        </a:rPr>
                        <a:t>E0003</a:t>
                      </a:r>
                      <a:endParaRPr lang="zh-CN" sz="1600" kern="100">
                        <a:effectLst/>
                        <a:latin typeface="Times New Roman"/>
                        <a:ea typeface="宋体"/>
                      </a:endParaRPr>
                    </a:p>
                  </a:txBody>
                  <a:tcPr marL="68580" marR="68580" marT="0" marB="0" anchor="ctr"/>
                </a:tc>
                <a:tc>
                  <a:txBody>
                    <a:bodyPr/>
                    <a:lstStyle/>
                    <a:p>
                      <a:pPr indent="269875" algn="ctr">
                        <a:lnSpc>
                          <a:spcPts val="1560"/>
                        </a:lnSpc>
                        <a:spcAft>
                          <a:spcPts val="0"/>
                        </a:spcAft>
                      </a:pPr>
                      <a:r>
                        <a:rPr lang="zh-CN" sz="1600" kern="100">
                          <a:effectLst/>
                        </a:rPr>
                        <a:t>威廉</a:t>
                      </a:r>
                      <a:endParaRPr lang="zh-CN" sz="1600" kern="100">
                        <a:effectLst/>
                        <a:latin typeface="Times New Roman"/>
                        <a:ea typeface="宋体"/>
                      </a:endParaRPr>
                    </a:p>
                  </a:txBody>
                  <a:tcPr marL="68580" marR="68580" marT="0" marB="0" anchor="ctr"/>
                </a:tc>
                <a:tc>
                  <a:txBody>
                    <a:bodyPr/>
                    <a:lstStyle/>
                    <a:p>
                      <a:pPr indent="269875" algn="ctr">
                        <a:lnSpc>
                          <a:spcPts val="1560"/>
                        </a:lnSpc>
                        <a:spcAft>
                          <a:spcPts val="0"/>
                        </a:spcAft>
                      </a:pPr>
                      <a:r>
                        <a:rPr lang="zh-CN" sz="1600" kern="100">
                          <a:effectLst/>
                        </a:rPr>
                        <a:t>系统分析员</a:t>
                      </a:r>
                      <a:endParaRPr lang="zh-CN" sz="1600" kern="100">
                        <a:effectLst/>
                        <a:latin typeface="Times New Roman"/>
                        <a:ea typeface="宋体"/>
                      </a:endParaRPr>
                    </a:p>
                  </a:txBody>
                  <a:tcPr marL="68580" marR="68580" marT="0" marB="0" anchor="ctr"/>
                </a:tc>
                <a:tc>
                  <a:txBody>
                    <a:bodyPr/>
                    <a:lstStyle/>
                    <a:p>
                      <a:pPr indent="269875" algn="ctr">
                        <a:lnSpc>
                          <a:spcPts val="1560"/>
                        </a:lnSpc>
                        <a:spcAft>
                          <a:spcPts val="0"/>
                        </a:spcAft>
                      </a:pPr>
                      <a:r>
                        <a:rPr lang="en-US" sz="1600" kern="100">
                          <a:effectLst/>
                        </a:rPr>
                        <a:t>90</a:t>
                      </a:r>
                      <a:endParaRPr lang="zh-CN" sz="1600" kern="100">
                        <a:effectLst/>
                        <a:latin typeface="Times New Roman"/>
                        <a:ea typeface="宋体"/>
                      </a:endParaRPr>
                    </a:p>
                  </a:txBody>
                  <a:tcPr marL="68580" marR="68580" marT="0" marB="0" anchor="ctr"/>
                </a:tc>
              </a:tr>
              <a:tr h="402564">
                <a:tc>
                  <a:txBody>
                    <a:bodyPr/>
                    <a:lstStyle/>
                    <a:p>
                      <a:pPr indent="269875" algn="ctr">
                        <a:lnSpc>
                          <a:spcPts val="1560"/>
                        </a:lnSpc>
                        <a:spcAft>
                          <a:spcPts val="0"/>
                        </a:spcAft>
                      </a:pPr>
                      <a:r>
                        <a:rPr lang="en-US" sz="1600" kern="100" dirty="0">
                          <a:effectLst/>
                        </a:rPr>
                        <a:t>E0006</a:t>
                      </a:r>
                      <a:endParaRPr lang="zh-CN" sz="1600" kern="100" dirty="0">
                        <a:effectLst/>
                        <a:latin typeface="Times New Roman"/>
                        <a:ea typeface="宋体"/>
                      </a:endParaRPr>
                    </a:p>
                  </a:txBody>
                  <a:tcPr marL="68580" marR="68580" marT="0" marB="0" anchor="ctr"/>
                </a:tc>
                <a:tc>
                  <a:txBody>
                    <a:bodyPr/>
                    <a:lstStyle/>
                    <a:p>
                      <a:pPr indent="269875" algn="ctr">
                        <a:lnSpc>
                          <a:spcPts val="1560"/>
                        </a:lnSpc>
                        <a:spcAft>
                          <a:spcPts val="0"/>
                        </a:spcAft>
                      </a:pPr>
                      <a:r>
                        <a:rPr lang="zh-CN" sz="1600" kern="100">
                          <a:effectLst/>
                        </a:rPr>
                        <a:t>史密思</a:t>
                      </a:r>
                      <a:endParaRPr lang="zh-CN" sz="1600" kern="100">
                        <a:effectLst/>
                        <a:latin typeface="Times New Roman"/>
                        <a:ea typeface="宋体"/>
                      </a:endParaRPr>
                    </a:p>
                  </a:txBody>
                  <a:tcPr marL="68580" marR="68580" marT="0" marB="0" anchor="ctr"/>
                </a:tc>
                <a:tc>
                  <a:txBody>
                    <a:bodyPr/>
                    <a:lstStyle/>
                    <a:p>
                      <a:pPr indent="269875" algn="ctr">
                        <a:lnSpc>
                          <a:spcPts val="1560"/>
                        </a:lnSpc>
                        <a:spcAft>
                          <a:spcPts val="0"/>
                        </a:spcAft>
                      </a:pPr>
                      <a:r>
                        <a:rPr lang="zh-CN" sz="1600" kern="100">
                          <a:effectLst/>
                        </a:rPr>
                        <a:t>程序员</a:t>
                      </a:r>
                      <a:endParaRPr lang="zh-CN" sz="1600" kern="100">
                        <a:effectLst/>
                        <a:latin typeface="Times New Roman"/>
                        <a:ea typeface="宋体"/>
                      </a:endParaRPr>
                    </a:p>
                  </a:txBody>
                  <a:tcPr marL="68580" marR="68580" marT="0" marB="0" anchor="ctr"/>
                </a:tc>
                <a:tc>
                  <a:txBody>
                    <a:bodyPr/>
                    <a:lstStyle/>
                    <a:p>
                      <a:pPr indent="269875" algn="ctr">
                        <a:lnSpc>
                          <a:spcPts val="1560"/>
                        </a:lnSpc>
                        <a:spcAft>
                          <a:spcPts val="0"/>
                        </a:spcAft>
                      </a:pPr>
                      <a:r>
                        <a:rPr lang="en-US" sz="1600" kern="100">
                          <a:effectLst/>
                        </a:rPr>
                        <a:t>50</a:t>
                      </a:r>
                      <a:endParaRPr lang="zh-CN" sz="1600" kern="100">
                        <a:effectLst/>
                        <a:latin typeface="Times New Roman"/>
                        <a:ea typeface="宋体"/>
                      </a:endParaRPr>
                    </a:p>
                  </a:txBody>
                  <a:tcPr marL="68580" marR="68580" marT="0" marB="0" anchor="ctr"/>
                </a:tc>
              </a:tr>
              <a:tr h="402564">
                <a:tc>
                  <a:txBody>
                    <a:bodyPr/>
                    <a:lstStyle/>
                    <a:p>
                      <a:pPr indent="269875" algn="ctr">
                        <a:lnSpc>
                          <a:spcPts val="1560"/>
                        </a:lnSpc>
                        <a:spcAft>
                          <a:spcPts val="0"/>
                        </a:spcAft>
                      </a:pPr>
                      <a:r>
                        <a:rPr lang="en-US" sz="1600" kern="100">
                          <a:effectLst/>
                        </a:rPr>
                        <a:t>E0009</a:t>
                      </a:r>
                      <a:endParaRPr lang="zh-CN" sz="1600" kern="100">
                        <a:effectLst/>
                        <a:latin typeface="Times New Roman"/>
                        <a:ea typeface="宋体"/>
                      </a:endParaRPr>
                    </a:p>
                  </a:txBody>
                  <a:tcPr marL="68580" marR="68580" marT="0" marB="0" anchor="ctr"/>
                </a:tc>
                <a:tc>
                  <a:txBody>
                    <a:bodyPr/>
                    <a:lstStyle/>
                    <a:p>
                      <a:pPr indent="269875" algn="ctr">
                        <a:lnSpc>
                          <a:spcPts val="1560"/>
                        </a:lnSpc>
                        <a:spcAft>
                          <a:spcPts val="0"/>
                        </a:spcAft>
                      </a:pPr>
                      <a:r>
                        <a:rPr lang="zh-CN" sz="1600" kern="100">
                          <a:effectLst/>
                        </a:rPr>
                        <a:t>乔治</a:t>
                      </a:r>
                      <a:endParaRPr lang="zh-CN" sz="1600" kern="100">
                        <a:effectLst/>
                        <a:latin typeface="Times New Roman"/>
                        <a:ea typeface="宋体"/>
                      </a:endParaRPr>
                    </a:p>
                  </a:txBody>
                  <a:tcPr marL="68580" marR="68580" marT="0" marB="0" anchor="ctr"/>
                </a:tc>
                <a:tc>
                  <a:txBody>
                    <a:bodyPr/>
                    <a:lstStyle/>
                    <a:p>
                      <a:pPr indent="269875" algn="ctr">
                        <a:lnSpc>
                          <a:spcPts val="1560"/>
                        </a:lnSpc>
                        <a:spcAft>
                          <a:spcPts val="0"/>
                        </a:spcAft>
                      </a:pPr>
                      <a:r>
                        <a:rPr lang="zh-CN" sz="1600" kern="100">
                          <a:effectLst/>
                        </a:rPr>
                        <a:t>测试工程师</a:t>
                      </a:r>
                      <a:endParaRPr lang="zh-CN" sz="1600" kern="100">
                        <a:effectLst/>
                        <a:latin typeface="Times New Roman"/>
                        <a:ea typeface="宋体"/>
                      </a:endParaRPr>
                    </a:p>
                  </a:txBody>
                  <a:tcPr marL="68580" marR="68580" marT="0" marB="0" anchor="ctr"/>
                </a:tc>
                <a:tc>
                  <a:txBody>
                    <a:bodyPr/>
                    <a:lstStyle/>
                    <a:p>
                      <a:pPr indent="269875" algn="ctr">
                        <a:lnSpc>
                          <a:spcPts val="1560"/>
                        </a:lnSpc>
                        <a:spcAft>
                          <a:spcPts val="0"/>
                        </a:spcAft>
                      </a:pPr>
                      <a:r>
                        <a:rPr lang="en-US" sz="1600" kern="100">
                          <a:effectLst/>
                        </a:rPr>
                        <a:t>100</a:t>
                      </a:r>
                      <a:endParaRPr lang="zh-CN" sz="1600" kern="100">
                        <a:effectLst/>
                        <a:latin typeface="Times New Roman"/>
                        <a:ea typeface="宋体"/>
                      </a:endParaRPr>
                    </a:p>
                  </a:txBody>
                  <a:tcPr marL="68580" marR="68580" marT="0" marB="0" anchor="ctr"/>
                </a:tc>
              </a:tr>
              <a:tr h="402564">
                <a:tc>
                  <a:txBody>
                    <a:bodyPr/>
                    <a:lstStyle/>
                    <a:p>
                      <a:pPr indent="269875" algn="ctr">
                        <a:lnSpc>
                          <a:spcPts val="1560"/>
                        </a:lnSpc>
                        <a:spcAft>
                          <a:spcPts val="0"/>
                        </a:spcAft>
                      </a:pPr>
                      <a:r>
                        <a:rPr lang="en-US" sz="1600" kern="100">
                          <a:effectLst/>
                        </a:rPr>
                        <a:t>E0004</a:t>
                      </a:r>
                      <a:endParaRPr lang="zh-CN" sz="1600" kern="100">
                        <a:effectLst/>
                        <a:latin typeface="Times New Roman"/>
                        <a:ea typeface="宋体"/>
                      </a:endParaRPr>
                    </a:p>
                  </a:txBody>
                  <a:tcPr marL="68580" marR="68580" marT="0" marB="0" anchor="ctr"/>
                </a:tc>
                <a:tc>
                  <a:txBody>
                    <a:bodyPr/>
                    <a:lstStyle/>
                    <a:p>
                      <a:pPr indent="269875" algn="ctr">
                        <a:lnSpc>
                          <a:spcPts val="1560"/>
                        </a:lnSpc>
                        <a:spcAft>
                          <a:spcPts val="0"/>
                        </a:spcAft>
                      </a:pPr>
                      <a:r>
                        <a:rPr lang="zh-CN" sz="1600" kern="100">
                          <a:effectLst/>
                        </a:rPr>
                        <a:t>琳达</a:t>
                      </a:r>
                      <a:endParaRPr lang="zh-CN" sz="1600" kern="100">
                        <a:effectLst/>
                        <a:latin typeface="Times New Roman"/>
                        <a:ea typeface="宋体"/>
                      </a:endParaRPr>
                    </a:p>
                  </a:txBody>
                  <a:tcPr marL="68580" marR="68580" marT="0" marB="0" anchor="ctr"/>
                </a:tc>
                <a:tc>
                  <a:txBody>
                    <a:bodyPr/>
                    <a:lstStyle/>
                    <a:p>
                      <a:pPr indent="269875" algn="ctr">
                        <a:lnSpc>
                          <a:spcPts val="1560"/>
                        </a:lnSpc>
                        <a:spcAft>
                          <a:spcPts val="0"/>
                        </a:spcAft>
                      </a:pPr>
                      <a:r>
                        <a:rPr lang="zh-CN" sz="1600" kern="100">
                          <a:effectLst/>
                        </a:rPr>
                        <a:t>程序员</a:t>
                      </a:r>
                      <a:endParaRPr lang="zh-CN" sz="1600" kern="100">
                        <a:effectLst/>
                        <a:latin typeface="Times New Roman"/>
                        <a:ea typeface="宋体"/>
                      </a:endParaRPr>
                    </a:p>
                  </a:txBody>
                  <a:tcPr marL="68580" marR="68580" marT="0" marB="0" anchor="ctr"/>
                </a:tc>
                <a:tc>
                  <a:txBody>
                    <a:bodyPr/>
                    <a:lstStyle/>
                    <a:p>
                      <a:pPr indent="269875" algn="ctr">
                        <a:lnSpc>
                          <a:spcPts val="1560"/>
                        </a:lnSpc>
                        <a:spcAft>
                          <a:spcPts val="0"/>
                        </a:spcAft>
                      </a:pPr>
                      <a:r>
                        <a:rPr lang="en-US" sz="1600" kern="100">
                          <a:effectLst/>
                        </a:rPr>
                        <a:t>50</a:t>
                      </a:r>
                      <a:endParaRPr lang="zh-CN" sz="1600" kern="100">
                        <a:effectLst/>
                        <a:latin typeface="Times New Roman"/>
                        <a:ea typeface="宋体"/>
                      </a:endParaRPr>
                    </a:p>
                  </a:txBody>
                  <a:tcPr marL="68580" marR="68580" marT="0" marB="0" anchor="ctr"/>
                </a:tc>
              </a:tr>
              <a:tr h="402564">
                <a:tc>
                  <a:txBody>
                    <a:bodyPr/>
                    <a:lstStyle/>
                    <a:p>
                      <a:pPr indent="269875" algn="ctr">
                        <a:lnSpc>
                          <a:spcPts val="1560"/>
                        </a:lnSpc>
                        <a:spcAft>
                          <a:spcPts val="0"/>
                        </a:spcAft>
                      </a:pPr>
                      <a:r>
                        <a:rPr lang="en-US" sz="1600" kern="100">
                          <a:effectLst/>
                        </a:rPr>
                        <a:t>E0008</a:t>
                      </a:r>
                      <a:endParaRPr lang="zh-CN" sz="1600" kern="100">
                        <a:effectLst/>
                        <a:latin typeface="Times New Roman"/>
                        <a:ea typeface="宋体"/>
                      </a:endParaRPr>
                    </a:p>
                  </a:txBody>
                  <a:tcPr marL="68580" marR="68580" marT="0" marB="0" anchor="ctr"/>
                </a:tc>
                <a:tc>
                  <a:txBody>
                    <a:bodyPr/>
                    <a:lstStyle/>
                    <a:p>
                      <a:pPr indent="269875" algn="ctr">
                        <a:lnSpc>
                          <a:spcPts val="1560"/>
                        </a:lnSpc>
                        <a:spcAft>
                          <a:spcPts val="0"/>
                        </a:spcAft>
                      </a:pPr>
                      <a:r>
                        <a:rPr lang="zh-CN" sz="1600" kern="100">
                          <a:effectLst/>
                        </a:rPr>
                        <a:t>玛丽</a:t>
                      </a:r>
                      <a:endParaRPr lang="zh-CN" sz="1600" kern="100">
                        <a:effectLst/>
                        <a:latin typeface="Times New Roman"/>
                        <a:ea typeface="宋体"/>
                      </a:endParaRPr>
                    </a:p>
                  </a:txBody>
                  <a:tcPr marL="68580" marR="68580" marT="0" marB="0" anchor="ctr"/>
                </a:tc>
                <a:tc>
                  <a:txBody>
                    <a:bodyPr/>
                    <a:lstStyle/>
                    <a:p>
                      <a:pPr indent="269875" algn="ctr">
                        <a:lnSpc>
                          <a:spcPts val="1560"/>
                        </a:lnSpc>
                        <a:spcAft>
                          <a:spcPts val="0"/>
                        </a:spcAft>
                      </a:pPr>
                      <a:r>
                        <a:rPr lang="zh-CN" sz="1600" kern="100">
                          <a:effectLst/>
                        </a:rPr>
                        <a:t>系统分析员</a:t>
                      </a:r>
                      <a:endParaRPr lang="zh-CN" sz="1600" kern="100">
                        <a:effectLst/>
                        <a:latin typeface="Times New Roman"/>
                        <a:ea typeface="宋体"/>
                      </a:endParaRPr>
                    </a:p>
                  </a:txBody>
                  <a:tcPr marL="68580" marR="68580" marT="0" marB="0" anchor="ctr"/>
                </a:tc>
                <a:tc>
                  <a:txBody>
                    <a:bodyPr/>
                    <a:lstStyle/>
                    <a:p>
                      <a:pPr indent="269875" algn="ctr">
                        <a:lnSpc>
                          <a:spcPts val="1560"/>
                        </a:lnSpc>
                        <a:spcAft>
                          <a:spcPts val="0"/>
                        </a:spcAft>
                      </a:pPr>
                      <a:r>
                        <a:rPr lang="en-US" sz="1600" kern="100">
                          <a:effectLst/>
                        </a:rPr>
                        <a:t>90</a:t>
                      </a:r>
                      <a:endParaRPr lang="zh-CN" sz="1600" kern="100">
                        <a:effectLst/>
                        <a:latin typeface="Times New Roman"/>
                        <a:ea typeface="宋体"/>
                      </a:endParaRPr>
                    </a:p>
                  </a:txBody>
                  <a:tcPr marL="68580" marR="68580" marT="0" marB="0" anchor="ctr"/>
                </a:tc>
              </a:tr>
              <a:tr h="402564">
                <a:tc>
                  <a:txBody>
                    <a:bodyPr/>
                    <a:lstStyle/>
                    <a:p>
                      <a:pPr indent="269875" algn="ctr">
                        <a:lnSpc>
                          <a:spcPts val="1560"/>
                        </a:lnSpc>
                        <a:spcAft>
                          <a:spcPts val="0"/>
                        </a:spcAft>
                      </a:pPr>
                      <a:r>
                        <a:rPr lang="en-US" sz="1600" kern="100">
                          <a:effectLst/>
                        </a:rPr>
                        <a:t>E0007</a:t>
                      </a:r>
                      <a:endParaRPr lang="zh-CN" sz="1600" kern="100">
                        <a:effectLst/>
                        <a:latin typeface="Times New Roman"/>
                        <a:ea typeface="宋体"/>
                      </a:endParaRPr>
                    </a:p>
                  </a:txBody>
                  <a:tcPr marL="68580" marR="68580" marT="0" marB="0" anchor="ctr"/>
                </a:tc>
                <a:tc>
                  <a:txBody>
                    <a:bodyPr/>
                    <a:lstStyle/>
                    <a:p>
                      <a:pPr indent="269875" algn="ctr">
                        <a:lnSpc>
                          <a:spcPts val="1560"/>
                        </a:lnSpc>
                        <a:spcAft>
                          <a:spcPts val="0"/>
                        </a:spcAft>
                      </a:pPr>
                      <a:r>
                        <a:rPr lang="zh-CN" sz="1600" kern="100">
                          <a:effectLst/>
                        </a:rPr>
                        <a:t>劳瑞</a:t>
                      </a:r>
                      <a:endParaRPr lang="zh-CN" sz="1600" kern="100">
                        <a:effectLst/>
                        <a:latin typeface="Times New Roman"/>
                        <a:ea typeface="宋体"/>
                      </a:endParaRPr>
                    </a:p>
                  </a:txBody>
                  <a:tcPr marL="68580" marR="68580" marT="0" marB="0" anchor="ctr"/>
                </a:tc>
                <a:tc>
                  <a:txBody>
                    <a:bodyPr/>
                    <a:lstStyle/>
                    <a:p>
                      <a:pPr indent="269875" algn="ctr">
                        <a:lnSpc>
                          <a:spcPts val="1560"/>
                        </a:lnSpc>
                        <a:spcAft>
                          <a:spcPts val="0"/>
                        </a:spcAft>
                      </a:pPr>
                      <a:r>
                        <a:rPr lang="zh-CN" sz="1600" kern="100">
                          <a:effectLst/>
                        </a:rPr>
                        <a:t>数据库设计员</a:t>
                      </a:r>
                      <a:endParaRPr lang="zh-CN" sz="1600" kern="100">
                        <a:effectLst/>
                        <a:latin typeface="Times New Roman"/>
                        <a:ea typeface="宋体"/>
                      </a:endParaRPr>
                    </a:p>
                  </a:txBody>
                  <a:tcPr marL="68580" marR="68580" marT="0" marB="0" anchor="ctr"/>
                </a:tc>
                <a:tc>
                  <a:txBody>
                    <a:bodyPr/>
                    <a:lstStyle/>
                    <a:p>
                      <a:pPr indent="269875" algn="ctr">
                        <a:lnSpc>
                          <a:spcPts val="1560"/>
                        </a:lnSpc>
                        <a:spcAft>
                          <a:spcPts val="0"/>
                        </a:spcAft>
                      </a:pPr>
                      <a:r>
                        <a:rPr lang="en-US" sz="1600" kern="100" dirty="0">
                          <a:effectLst/>
                        </a:rPr>
                        <a:t>80</a:t>
                      </a:r>
                      <a:endParaRPr lang="zh-CN" sz="1600" kern="100" dirty="0">
                        <a:effectLst/>
                        <a:latin typeface="Times New Roman"/>
                        <a:ea typeface="宋体"/>
                      </a:endParaRPr>
                    </a:p>
                  </a:txBody>
                  <a:tcPr marL="68580" marR="68580" marT="0" marB="0" anchor="ctr"/>
                </a:tc>
              </a:tr>
            </a:tbl>
          </a:graphicData>
        </a:graphic>
      </p:graphicFrame>
      <p:graphicFrame>
        <p:nvGraphicFramePr>
          <p:cNvPr id="4" name="表格 3"/>
          <p:cNvGraphicFramePr>
            <a:graphicFrameLocks noGrp="1"/>
          </p:cNvGraphicFramePr>
          <p:nvPr>
            <p:extLst>
              <p:ext uri="{D42A27DB-BD31-4B8C-83A1-F6EECF244321}">
                <p14:modId xmlns:p14="http://schemas.microsoft.com/office/powerpoint/2010/main" val="612517170"/>
              </p:ext>
            </p:extLst>
          </p:nvPr>
        </p:nvGraphicFramePr>
        <p:xfrm>
          <a:off x="4427984" y="5229200"/>
          <a:ext cx="4176464" cy="1108460"/>
        </p:xfrm>
        <a:graphic>
          <a:graphicData uri="http://schemas.openxmlformats.org/drawingml/2006/table">
            <a:tbl>
              <a:tblPr firstRow="1" firstCol="1" lastRow="1" lastCol="1" bandRow="1" bandCol="1">
                <a:tableStyleId>{5C22544A-7EE6-4342-B048-85BDC9FD1C3A}</a:tableStyleId>
              </a:tblPr>
              <a:tblGrid>
                <a:gridCol w="1690805"/>
                <a:gridCol w="2485659"/>
              </a:tblGrid>
              <a:tr h="343252">
                <a:tc>
                  <a:txBody>
                    <a:bodyPr/>
                    <a:lstStyle/>
                    <a:p>
                      <a:pPr indent="269875" algn="ctr">
                        <a:lnSpc>
                          <a:spcPts val="1560"/>
                        </a:lnSpc>
                        <a:spcAft>
                          <a:spcPts val="0"/>
                        </a:spcAft>
                      </a:pPr>
                      <a:r>
                        <a:rPr lang="zh-CN" sz="1600" kern="100" dirty="0">
                          <a:effectLst/>
                        </a:rPr>
                        <a:t>项目编号</a:t>
                      </a:r>
                      <a:endParaRPr lang="zh-CN" sz="1600" kern="100" dirty="0">
                        <a:effectLst/>
                        <a:latin typeface="Times New Roman"/>
                        <a:ea typeface="宋体"/>
                      </a:endParaRPr>
                    </a:p>
                  </a:txBody>
                  <a:tcPr marL="68580" marR="68580" marT="0" marB="0" anchor="ctr"/>
                </a:tc>
                <a:tc>
                  <a:txBody>
                    <a:bodyPr/>
                    <a:lstStyle/>
                    <a:p>
                      <a:pPr indent="269875" algn="ctr">
                        <a:lnSpc>
                          <a:spcPts val="1560"/>
                        </a:lnSpc>
                        <a:spcAft>
                          <a:spcPts val="0"/>
                        </a:spcAft>
                      </a:pPr>
                      <a:r>
                        <a:rPr lang="zh-CN" sz="1600" kern="100" dirty="0">
                          <a:effectLst/>
                        </a:rPr>
                        <a:t>项目名称</a:t>
                      </a:r>
                      <a:endParaRPr lang="zh-CN" sz="1600" kern="100" dirty="0">
                        <a:effectLst/>
                        <a:latin typeface="Times New Roman"/>
                        <a:ea typeface="宋体"/>
                      </a:endParaRPr>
                    </a:p>
                  </a:txBody>
                  <a:tcPr marL="68580" marR="68580" marT="0" marB="0" anchor="ctr"/>
                </a:tc>
              </a:tr>
              <a:tr h="343252">
                <a:tc>
                  <a:txBody>
                    <a:bodyPr/>
                    <a:lstStyle/>
                    <a:p>
                      <a:pPr indent="269875" algn="ctr">
                        <a:lnSpc>
                          <a:spcPts val="1560"/>
                        </a:lnSpc>
                        <a:spcAft>
                          <a:spcPts val="0"/>
                        </a:spcAft>
                      </a:pPr>
                      <a:r>
                        <a:rPr lang="en-US" sz="1600" kern="100">
                          <a:effectLst/>
                        </a:rPr>
                        <a:t>PJ01</a:t>
                      </a:r>
                      <a:endParaRPr lang="zh-CN" sz="1600" kern="100">
                        <a:effectLst/>
                        <a:latin typeface="Times New Roman"/>
                        <a:ea typeface="宋体"/>
                      </a:endParaRPr>
                    </a:p>
                  </a:txBody>
                  <a:tcPr marL="68580" marR="68580" marT="0" marB="0" anchor="ctr"/>
                </a:tc>
                <a:tc>
                  <a:txBody>
                    <a:bodyPr/>
                    <a:lstStyle/>
                    <a:p>
                      <a:pPr indent="269875" algn="ctr">
                        <a:lnSpc>
                          <a:spcPts val="1560"/>
                        </a:lnSpc>
                        <a:spcAft>
                          <a:spcPts val="0"/>
                        </a:spcAft>
                      </a:pPr>
                      <a:r>
                        <a:rPr lang="zh-CN" sz="1600" kern="100">
                          <a:effectLst/>
                        </a:rPr>
                        <a:t>图书管理信息系统</a:t>
                      </a:r>
                      <a:endParaRPr lang="zh-CN" sz="1600" kern="100">
                        <a:effectLst/>
                        <a:latin typeface="Times New Roman"/>
                        <a:ea typeface="宋体"/>
                      </a:endParaRPr>
                    </a:p>
                  </a:txBody>
                  <a:tcPr marL="68580" marR="68580" marT="0" marB="0" anchor="ctr"/>
                </a:tc>
              </a:tr>
              <a:tr h="210978">
                <a:tc>
                  <a:txBody>
                    <a:bodyPr/>
                    <a:lstStyle/>
                    <a:p>
                      <a:pPr indent="269875" algn="ctr">
                        <a:lnSpc>
                          <a:spcPts val="1560"/>
                        </a:lnSpc>
                        <a:spcAft>
                          <a:spcPts val="0"/>
                        </a:spcAft>
                      </a:pPr>
                      <a:r>
                        <a:rPr lang="en-US" sz="1600" kern="100">
                          <a:effectLst/>
                        </a:rPr>
                        <a:t>PJ02</a:t>
                      </a:r>
                      <a:endParaRPr lang="zh-CN" sz="1600" kern="100">
                        <a:effectLst/>
                        <a:latin typeface="Times New Roman"/>
                        <a:ea typeface="宋体"/>
                      </a:endParaRPr>
                    </a:p>
                  </a:txBody>
                  <a:tcPr marL="68580" marR="68580" marT="0" marB="0" anchor="ctr"/>
                </a:tc>
                <a:tc>
                  <a:txBody>
                    <a:bodyPr/>
                    <a:lstStyle/>
                    <a:p>
                      <a:pPr indent="269875" algn="ctr">
                        <a:lnSpc>
                          <a:spcPts val="1560"/>
                        </a:lnSpc>
                        <a:spcAft>
                          <a:spcPts val="0"/>
                        </a:spcAft>
                      </a:pPr>
                      <a:r>
                        <a:rPr lang="zh-CN" sz="1600" kern="100">
                          <a:effectLst/>
                        </a:rPr>
                        <a:t>音乐网站</a:t>
                      </a:r>
                      <a:endParaRPr lang="zh-CN" sz="1600" kern="100">
                        <a:effectLst/>
                        <a:latin typeface="Times New Roman"/>
                        <a:ea typeface="宋体"/>
                      </a:endParaRPr>
                    </a:p>
                  </a:txBody>
                  <a:tcPr marL="68580" marR="68580" marT="0" marB="0" anchor="ctr"/>
                </a:tc>
              </a:tr>
              <a:tr h="210978">
                <a:tc>
                  <a:txBody>
                    <a:bodyPr/>
                    <a:lstStyle/>
                    <a:p>
                      <a:pPr indent="269875" algn="ctr">
                        <a:lnSpc>
                          <a:spcPts val="1560"/>
                        </a:lnSpc>
                        <a:spcAft>
                          <a:spcPts val="0"/>
                        </a:spcAft>
                      </a:pPr>
                      <a:r>
                        <a:rPr lang="en-US" sz="1600" kern="100">
                          <a:effectLst/>
                        </a:rPr>
                        <a:t>PJ03</a:t>
                      </a:r>
                      <a:endParaRPr lang="zh-CN" sz="1600" kern="100">
                        <a:effectLst/>
                        <a:latin typeface="Times New Roman"/>
                        <a:ea typeface="宋体"/>
                      </a:endParaRPr>
                    </a:p>
                  </a:txBody>
                  <a:tcPr marL="68580" marR="68580" marT="0" marB="0" anchor="ctr"/>
                </a:tc>
                <a:tc>
                  <a:txBody>
                    <a:bodyPr/>
                    <a:lstStyle/>
                    <a:p>
                      <a:pPr indent="269875" algn="ctr">
                        <a:lnSpc>
                          <a:spcPts val="1560"/>
                        </a:lnSpc>
                        <a:spcAft>
                          <a:spcPts val="0"/>
                        </a:spcAft>
                      </a:pPr>
                      <a:r>
                        <a:rPr lang="zh-CN" sz="1600" kern="100" dirty="0">
                          <a:effectLst/>
                        </a:rPr>
                        <a:t>网上书店</a:t>
                      </a:r>
                      <a:endParaRPr lang="zh-CN" sz="1600" kern="100" dirty="0">
                        <a:effectLst/>
                        <a:latin typeface="Times New Roman"/>
                        <a:ea typeface="宋体"/>
                      </a:endParaRPr>
                    </a:p>
                  </a:txBody>
                  <a:tcPr marL="68580" marR="68580" marT="0" marB="0" anchor="ctr"/>
                </a:tc>
              </a:tr>
            </a:tbl>
          </a:graphicData>
        </a:graphic>
      </p:graphicFrame>
      <p:sp>
        <p:nvSpPr>
          <p:cNvPr id="5" name="矩形 4"/>
          <p:cNvSpPr/>
          <p:nvPr/>
        </p:nvSpPr>
        <p:spPr>
          <a:xfrm>
            <a:off x="179512" y="3861048"/>
            <a:ext cx="3960440" cy="2308324"/>
          </a:xfrm>
          <a:prstGeom prst="rect">
            <a:avLst/>
          </a:prstGeom>
        </p:spPr>
        <p:txBody>
          <a:bodyPr wrap="square">
            <a:spAutoFit/>
          </a:bodyPr>
          <a:lstStyle/>
          <a:p>
            <a:r>
              <a:rPr lang="zh-CN" altLang="zh-CN" dirty="0"/>
              <a:t>满足</a:t>
            </a:r>
            <a:r>
              <a:rPr lang="en-US" altLang="zh-CN" dirty="0"/>
              <a:t>2NF</a:t>
            </a:r>
            <a:r>
              <a:rPr lang="zh-CN" altLang="zh-CN" dirty="0"/>
              <a:t>的关系在一定程度上解决了冗余、插入异常、更新异常、删除异常。新来的员工还没有分配项目，则可以保存在表</a:t>
            </a:r>
            <a:r>
              <a:rPr lang="en-US" altLang="zh-CN" dirty="0"/>
              <a:t>1-4</a:t>
            </a:r>
            <a:r>
              <a:rPr lang="zh-CN" altLang="zh-CN" dirty="0"/>
              <a:t>（</a:t>
            </a:r>
            <a:r>
              <a:rPr lang="en-US" altLang="zh-CN" dirty="0"/>
              <a:t>b</a:t>
            </a:r>
            <a:r>
              <a:rPr lang="zh-CN" altLang="zh-CN" dirty="0"/>
              <a:t>）中；项目名称如果写错了，也只需要在表</a:t>
            </a:r>
            <a:r>
              <a:rPr lang="en-US" altLang="zh-CN" dirty="0"/>
              <a:t>1-4</a:t>
            </a:r>
            <a:r>
              <a:rPr lang="zh-CN" altLang="zh-CN" dirty="0"/>
              <a:t>（</a:t>
            </a:r>
            <a:r>
              <a:rPr lang="en-US" altLang="zh-CN" dirty="0"/>
              <a:t>c</a:t>
            </a:r>
            <a:r>
              <a:rPr lang="zh-CN" altLang="zh-CN" dirty="0"/>
              <a:t>）中修改一次即可；如果一个员工离职了，也只需要在表</a:t>
            </a:r>
            <a:r>
              <a:rPr lang="en-US" altLang="zh-CN" dirty="0"/>
              <a:t>1-4</a:t>
            </a:r>
            <a:r>
              <a:rPr lang="zh-CN" altLang="zh-CN" dirty="0"/>
              <a:t>（</a:t>
            </a:r>
            <a:r>
              <a:rPr lang="en-US" altLang="zh-CN" dirty="0"/>
              <a:t>b</a:t>
            </a:r>
            <a:r>
              <a:rPr lang="zh-CN" altLang="zh-CN" dirty="0"/>
              <a:t>）中删除，不影响项目的信息。</a:t>
            </a:r>
          </a:p>
        </p:txBody>
      </p:sp>
      <p:sp>
        <p:nvSpPr>
          <p:cNvPr id="6" name="矩形 5"/>
          <p:cNvSpPr/>
          <p:nvPr/>
        </p:nvSpPr>
        <p:spPr>
          <a:xfrm>
            <a:off x="5724128" y="4830544"/>
            <a:ext cx="1242648" cy="369332"/>
          </a:xfrm>
          <a:prstGeom prst="rect">
            <a:avLst/>
          </a:prstGeom>
        </p:spPr>
        <p:txBody>
          <a:bodyPr wrap="none">
            <a:spAutoFit/>
          </a:bodyPr>
          <a:lstStyle/>
          <a:p>
            <a:r>
              <a:rPr lang="zh-CN" altLang="zh-CN" dirty="0"/>
              <a:t>表</a:t>
            </a:r>
            <a:r>
              <a:rPr lang="en-US" altLang="zh-CN" dirty="0"/>
              <a:t>1-4</a:t>
            </a:r>
            <a:r>
              <a:rPr lang="zh-CN" altLang="zh-CN" dirty="0"/>
              <a:t>（</a:t>
            </a:r>
            <a:r>
              <a:rPr lang="en-US" altLang="zh-CN" dirty="0"/>
              <a:t>c</a:t>
            </a:r>
            <a:r>
              <a:rPr lang="zh-CN" altLang="zh-CN" dirty="0"/>
              <a:t>）</a:t>
            </a:r>
          </a:p>
        </p:txBody>
      </p:sp>
      <p:sp>
        <p:nvSpPr>
          <p:cNvPr id="7" name="矩形 6"/>
          <p:cNvSpPr/>
          <p:nvPr/>
        </p:nvSpPr>
        <p:spPr>
          <a:xfrm>
            <a:off x="857773" y="620688"/>
            <a:ext cx="1301959" cy="369332"/>
          </a:xfrm>
          <a:prstGeom prst="rect">
            <a:avLst/>
          </a:prstGeom>
        </p:spPr>
        <p:txBody>
          <a:bodyPr wrap="none">
            <a:spAutoFit/>
          </a:bodyPr>
          <a:lstStyle/>
          <a:p>
            <a:r>
              <a:rPr lang="zh-CN" altLang="zh-CN" dirty="0"/>
              <a:t>表</a:t>
            </a:r>
            <a:r>
              <a:rPr lang="en-US" altLang="zh-CN" dirty="0"/>
              <a:t>1-4</a:t>
            </a:r>
            <a:r>
              <a:rPr lang="zh-CN" altLang="zh-CN" dirty="0"/>
              <a:t>（</a:t>
            </a:r>
            <a:r>
              <a:rPr lang="en-US" altLang="zh-CN" dirty="0"/>
              <a:t>a</a:t>
            </a:r>
            <a:r>
              <a:rPr lang="zh-CN" altLang="zh-CN" dirty="0"/>
              <a:t>）</a:t>
            </a:r>
            <a:r>
              <a:rPr lang="en-US" altLang="zh-CN" dirty="0"/>
              <a:t> </a:t>
            </a:r>
            <a:endParaRPr lang="zh-CN" altLang="en-US" dirty="0"/>
          </a:p>
        </p:txBody>
      </p:sp>
      <p:sp>
        <p:nvSpPr>
          <p:cNvPr id="8" name="矩形 7"/>
          <p:cNvSpPr/>
          <p:nvPr/>
        </p:nvSpPr>
        <p:spPr>
          <a:xfrm>
            <a:off x="5643038" y="548680"/>
            <a:ext cx="1316386" cy="369332"/>
          </a:xfrm>
          <a:prstGeom prst="rect">
            <a:avLst/>
          </a:prstGeom>
        </p:spPr>
        <p:txBody>
          <a:bodyPr wrap="none">
            <a:spAutoFit/>
          </a:bodyPr>
          <a:lstStyle/>
          <a:p>
            <a:r>
              <a:rPr lang="zh-CN" altLang="zh-CN" dirty="0"/>
              <a:t> 表</a:t>
            </a:r>
            <a:r>
              <a:rPr lang="en-US" altLang="zh-CN" dirty="0"/>
              <a:t>1-4</a:t>
            </a:r>
            <a:r>
              <a:rPr lang="zh-CN" altLang="zh-CN" dirty="0"/>
              <a:t>（</a:t>
            </a:r>
            <a:r>
              <a:rPr lang="en-US" altLang="zh-CN" dirty="0"/>
              <a:t>b</a:t>
            </a:r>
            <a:r>
              <a:rPr lang="zh-CN" altLang="zh-CN" dirty="0"/>
              <a:t>）</a:t>
            </a:r>
            <a:endParaRPr lang="zh-CN" altLang="en-US" dirty="0"/>
          </a:p>
        </p:txBody>
      </p:sp>
    </p:spTree>
    <p:extLst>
      <p:ext uri="{BB962C8B-B14F-4D97-AF65-F5344CB8AC3E}">
        <p14:creationId xmlns:p14="http://schemas.microsoft.com/office/powerpoint/2010/main" val="2470197747"/>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872067" y="2204864"/>
            <a:ext cx="7408333" cy="4320479"/>
          </a:xfrm>
        </p:spPr>
        <p:txBody>
          <a:bodyPr>
            <a:normAutofit fontScale="85000" lnSpcReduction="20000"/>
          </a:bodyPr>
          <a:lstStyle/>
          <a:p>
            <a:r>
              <a:rPr lang="en-US" altLang="zh-CN" dirty="0"/>
              <a:t>3NF</a:t>
            </a:r>
            <a:r>
              <a:rPr lang="zh-CN" altLang="zh-CN" dirty="0"/>
              <a:t>在满足</a:t>
            </a:r>
            <a:r>
              <a:rPr lang="en-US" altLang="zh-CN" dirty="0"/>
              <a:t>2NF</a:t>
            </a:r>
            <a:r>
              <a:rPr lang="zh-CN" altLang="zh-CN" dirty="0"/>
              <a:t>的基础上，要求行中每个非主键属性都取决于主键，而不是其它键，即它的任何一个非主属性都不传递依赖于任何关键字。</a:t>
            </a:r>
          </a:p>
          <a:p>
            <a:r>
              <a:rPr lang="zh-CN" altLang="zh-CN" dirty="0"/>
              <a:t>表</a:t>
            </a:r>
            <a:r>
              <a:rPr lang="en-US" altLang="zh-CN" dirty="0"/>
              <a:t>1-4</a:t>
            </a:r>
            <a:r>
              <a:rPr lang="zh-CN" altLang="zh-CN" dirty="0"/>
              <a:t>（</a:t>
            </a:r>
            <a:r>
              <a:rPr lang="en-US" altLang="zh-CN" dirty="0"/>
              <a:t>a</a:t>
            </a:r>
            <a:r>
              <a:rPr lang="zh-CN" altLang="zh-CN" dirty="0"/>
              <a:t>）和表</a:t>
            </a:r>
            <a:r>
              <a:rPr lang="en-US" altLang="zh-CN" dirty="0"/>
              <a:t>1-4</a:t>
            </a:r>
            <a:r>
              <a:rPr lang="zh-CN" altLang="zh-CN" dirty="0"/>
              <a:t>（</a:t>
            </a:r>
            <a:r>
              <a:rPr lang="en-US" altLang="zh-CN" dirty="0"/>
              <a:t>c</a:t>
            </a:r>
            <a:r>
              <a:rPr lang="zh-CN" altLang="zh-CN" dirty="0"/>
              <a:t>）的每个非关键属性都仅仅依赖于主键，不存在传递以来的情况，满足</a:t>
            </a:r>
            <a:r>
              <a:rPr lang="en-US" altLang="zh-CN" dirty="0"/>
              <a:t>3NF</a:t>
            </a:r>
            <a:r>
              <a:rPr lang="zh-CN" altLang="zh-CN" dirty="0"/>
              <a:t>。但是表</a:t>
            </a:r>
            <a:r>
              <a:rPr lang="en-US" altLang="zh-CN" dirty="0"/>
              <a:t>1-4</a:t>
            </a:r>
            <a:r>
              <a:rPr lang="zh-CN" altLang="zh-CN" dirty="0"/>
              <a:t>（</a:t>
            </a:r>
            <a:r>
              <a:rPr lang="en-US" altLang="zh-CN" dirty="0"/>
              <a:t>b</a:t>
            </a:r>
            <a:r>
              <a:rPr lang="zh-CN" altLang="zh-CN" dirty="0"/>
              <a:t>）的“报酬</a:t>
            </a:r>
            <a:r>
              <a:rPr lang="en-US" altLang="zh-CN" dirty="0"/>
              <a:t>/</a:t>
            </a:r>
            <a:r>
              <a:rPr lang="zh-CN" altLang="zh-CN" dirty="0"/>
              <a:t>小时”字段是传递依赖于主键“员工编号的”，这样也存在冗余问题，插入异常，更新异常和删除异常。</a:t>
            </a:r>
          </a:p>
          <a:p>
            <a:r>
              <a:rPr lang="zh-CN" altLang="zh-CN" dirty="0"/>
              <a:t>（</a:t>
            </a:r>
            <a:r>
              <a:rPr lang="en-US" altLang="zh-CN" dirty="0"/>
              <a:t>1</a:t>
            </a:r>
            <a:r>
              <a:rPr lang="zh-CN" altLang="zh-CN" dirty="0"/>
              <a:t>）新增记录：如果企业还没有招聘到数据库设计员的员工，那么就没有办法保存这种工作类别的报酬信息；</a:t>
            </a:r>
          </a:p>
          <a:p>
            <a:r>
              <a:rPr lang="zh-CN" altLang="zh-CN" dirty="0"/>
              <a:t>（</a:t>
            </a:r>
            <a:r>
              <a:rPr lang="en-US" altLang="zh-CN" dirty="0"/>
              <a:t>2</a:t>
            </a:r>
            <a:r>
              <a:rPr lang="zh-CN" altLang="zh-CN" dirty="0"/>
              <a:t>）修改记录：如果一种工作类别的报酬需要提高，那么需要修改多个地方，必须更新所有属于这个工作类别的员工的报酬信息。</a:t>
            </a:r>
          </a:p>
          <a:p>
            <a:r>
              <a:rPr lang="zh-CN" altLang="zh-CN" dirty="0"/>
              <a:t>（</a:t>
            </a:r>
            <a:r>
              <a:rPr lang="en-US" altLang="zh-CN" dirty="0"/>
              <a:t>3</a:t>
            </a:r>
            <a:r>
              <a:rPr lang="zh-CN" altLang="zh-CN" dirty="0"/>
              <a:t>）删除记录：如果一个员工离职，需要删除这个员工的信息，刚好和这个员工的工作类别相同的没有了，那么在删除这个员工的同时，与此相对应的工作类别的报酬信息也被删除了。</a:t>
            </a:r>
          </a:p>
          <a:p>
            <a:endParaRPr lang="zh-CN" altLang="en-US" dirty="0"/>
          </a:p>
        </p:txBody>
      </p:sp>
      <p:sp>
        <p:nvSpPr>
          <p:cNvPr id="3" name="标题 2"/>
          <p:cNvSpPr>
            <a:spLocks noGrp="1"/>
          </p:cNvSpPr>
          <p:nvPr>
            <p:ph type="title"/>
          </p:nvPr>
        </p:nvSpPr>
        <p:spPr/>
        <p:txBody>
          <a:bodyPr>
            <a:normAutofit/>
          </a:bodyPr>
          <a:lstStyle/>
          <a:p>
            <a:pPr lvl="1" algn="ctr" rtl="0">
              <a:spcBef>
                <a:spcPct val="0"/>
              </a:spcBef>
            </a:pPr>
            <a:r>
              <a:rPr lang="zh-CN" altLang="zh-CN" sz="4400" b="1" kern="1200" dirty="0">
                <a:solidFill>
                  <a:srgbClr val="FFFFFF"/>
                </a:solidFill>
                <a:latin typeface="+mj-lt"/>
                <a:ea typeface="+mj-ea"/>
                <a:cs typeface="+mj-cs"/>
              </a:rPr>
              <a:t>第三范式（</a:t>
            </a:r>
            <a:r>
              <a:rPr lang="en-US" altLang="zh-CN" sz="4400" b="1" kern="1200" dirty="0">
                <a:solidFill>
                  <a:srgbClr val="FFFFFF"/>
                </a:solidFill>
                <a:latin typeface="+mj-lt"/>
                <a:ea typeface="+mj-ea"/>
                <a:cs typeface="+mj-cs"/>
              </a:rPr>
              <a:t>3NF</a:t>
            </a:r>
            <a:r>
              <a:rPr lang="zh-CN" altLang="zh-CN" sz="4400" b="1" kern="1200" dirty="0">
                <a:solidFill>
                  <a:srgbClr val="FFFFFF"/>
                </a:solidFill>
                <a:latin typeface="+mj-lt"/>
                <a:ea typeface="+mj-ea"/>
                <a:cs typeface="+mj-cs"/>
              </a:rPr>
              <a:t>）</a:t>
            </a:r>
            <a:endParaRPr lang="zh-CN" altLang="en-US" sz="4400" b="1" kern="1200" dirty="0">
              <a:solidFill>
                <a:srgbClr val="FFFFFF"/>
              </a:solidFill>
              <a:latin typeface="+mj-lt"/>
              <a:ea typeface="+mj-ea"/>
              <a:cs typeface="+mj-cs"/>
            </a:endParaRPr>
          </a:p>
        </p:txBody>
      </p:sp>
    </p:spTree>
    <p:extLst>
      <p:ext uri="{BB962C8B-B14F-4D97-AF65-F5344CB8AC3E}">
        <p14:creationId xmlns:p14="http://schemas.microsoft.com/office/powerpoint/2010/main" val="1679387043"/>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83568" y="908720"/>
            <a:ext cx="7632848" cy="923330"/>
          </a:xfrm>
          <a:prstGeom prst="rect">
            <a:avLst/>
          </a:prstGeom>
        </p:spPr>
        <p:txBody>
          <a:bodyPr wrap="square">
            <a:spAutoFit/>
          </a:bodyPr>
          <a:lstStyle/>
          <a:p>
            <a:r>
              <a:rPr lang="zh-CN" altLang="zh-CN" dirty="0"/>
              <a:t>解决上述问题的方法是：首先识别传递依赖主键的属性；其次对关系进行分解，消除传递依赖主键的属性，把传递依赖主键的属性组合成新的关系。可以把表</a:t>
            </a:r>
            <a:r>
              <a:rPr lang="en-US" altLang="zh-CN" dirty="0"/>
              <a:t>1-4</a:t>
            </a:r>
            <a:r>
              <a:rPr lang="zh-CN" altLang="zh-CN" dirty="0"/>
              <a:t>（</a:t>
            </a:r>
            <a:r>
              <a:rPr lang="en-US" altLang="zh-CN" dirty="0"/>
              <a:t>b</a:t>
            </a:r>
            <a:r>
              <a:rPr lang="zh-CN" altLang="zh-CN" dirty="0"/>
              <a:t>）分解为：</a:t>
            </a:r>
          </a:p>
        </p:txBody>
      </p:sp>
      <p:graphicFrame>
        <p:nvGraphicFramePr>
          <p:cNvPr id="3" name="表格 2"/>
          <p:cNvGraphicFramePr>
            <a:graphicFrameLocks noGrp="1"/>
          </p:cNvGraphicFramePr>
          <p:nvPr>
            <p:extLst>
              <p:ext uri="{D42A27DB-BD31-4B8C-83A1-F6EECF244321}">
                <p14:modId xmlns:p14="http://schemas.microsoft.com/office/powerpoint/2010/main" val="1325180419"/>
              </p:ext>
            </p:extLst>
          </p:nvPr>
        </p:nvGraphicFramePr>
        <p:xfrm>
          <a:off x="712168" y="2204864"/>
          <a:ext cx="4104456" cy="3830190"/>
        </p:xfrm>
        <a:graphic>
          <a:graphicData uri="http://schemas.openxmlformats.org/drawingml/2006/table">
            <a:tbl>
              <a:tblPr firstRow="1" firstCol="1" lastRow="1" lastCol="1" bandRow="1" bandCol="1">
                <a:tableStyleId>{5C22544A-7EE6-4342-B048-85BDC9FD1C3A}</a:tableStyleId>
              </a:tblPr>
              <a:tblGrid>
                <a:gridCol w="1245678"/>
                <a:gridCol w="1274602"/>
                <a:gridCol w="1584176"/>
              </a:tblGrid>
              <a:tr h="602006">
                <a:tc>
                  <a:txBody>
                    <a:bodyPr/>
                    <a:lstStyle/>
                    <a:p>
                      <a:pPr indent="269875" algn="ctr">
                        <a:lnSpc>
                          <a:spcPts val="1560"/>
                        </a:lnSpc>
                        <a:spcAft>
                          <a:spcPts val="0"/>
                        </a:spcAft>
                      </a:pPr>
                      <a:r>
                        <a:rPr lang="zh-CN" sz="1600" kern="100">
                          <a:effectLst/>
                        </a:rPr>
                        <a:t>员工编号</a:t>
                      </a:r>
                      <a:endParaRPr lang="zh-CN" sz="1600" kern="100">
                        <a:effectLst/>
                        <a:latin typeface="Times New Roman"/>
                        <a:ea typeface="宋体"/>
                      </a:endParaRPr>
                    </a:p>
                  </a:txBody>
                  <a:tcPr marL="68580" marR="68580" marT="0" marB="0" anchor="ctr"/>
                </a:tc>
                <a:tc>
                  <a:txBody>
                    <a:bodyPr/>
                    <a:lstStyle/>
                    <a:p>
                      <a:pPr indent="269875" algn="ctr">
                        <a:lnSpc>
                          <a:spcPts val="1560"/>
                        </a:lnSpc>
                        <a:spcAft>
                          <a:spcPts val="0"/>
                        </a:spcAft>
                      </a:pPr>
                      <a:r>
                        <a:rPr lang="zh-CN" sz="1600" kern="100">
                          <a:effectLst/>
                        </a:rPr>
                        <a:t>员工姓名</a:t>
                      </a:r>
                      <a:endParaRPr lang="zh-CN" sz="1600" kern="100">
                        <a:effectLst/>
                        <a:latin typeface="Times New Roman"/>
                        <a:ea typeface="宋体"/>
                      </a:endParaRPr>
                    </a:p>
                  </a:txBody>
                  <a:tcPr marL="68580" marR="68580" marT="0" marB="0" anchor="ctr"/>
                </a:tc>
                <a:tc>
                  <a:txBody>
                    <a:bodyPr/>
                    <a:lstStyle/>
                    <a:p>
                      <a:pPr indent="269875" algn="ctr">
                        <a:lnSpc>
                          <a:spcPts val="1560"/>
                        </a:lnSpc>
                        <a:spcAft>
                          <a:spcPts val="0"/>
                        </a:spcAft>
                      </a:pPr>
                      <a:r>
                        <a:rPr lang="zh-CN" sz="1600" kern="100">
                          <a:effectLst/>
                        </a:rPr>
                        <a:t>工作类别</a:t>
                      </a:r>
                      <a:endParaRPr lang="zh-CN" sz="1600" kern="100">
                        <a:effectLst/>
                        <a:latin typeface="Times New Roman"/>
                        <a:ea typeface="宋体"/>
                      </a:endParaRPr>
                    </a:p>
                  </a:txBody>
                  <a:tcPr marL="68580" marR="68580" marT="0" marB="0" anchor="ctr"/>
                </a:tc>
              </a:tr>
              <a:tr h="402564">
                <a:tc>
                  <a:txBody>
                    <a:bodyPr/>
                    <a:lstStyle/>
                    <a:p>
                      <a:pPr indent="269875" algn="ctr">
                        <a:lnSpc>
                          <a:spcPts val="1560"/>
                        </a:lnSpc>
                        <a:spcAft>
                          <a:spcPts val="0"/>
                        </a:spcAft>
                      </a:pPr>
                      <a:r>
                        <a:rPr lang="en-US" sz="1600" kern="100">
                          <a:effectLst/>
                        </a:rPr>
                        <a:t>E0001</a:t>
                      </a:r>
                      <a:endParaRPr lang="zh-CN" sz="1600" kern="100">
                        <a:effectLst/>
                        <a:latin typeface="Times New Roman"/>
                        <a:ea typeface="宋体"/>
                      </a:endParaRPr>
                    </a:p>
                  </a:txBody>
                  <a:tcPr marL="68580" marR="68580" marT="0" marB="0" anchor="ctr"/>
                </a:tc>
                <a:tc>
                  <a:txBody>
                    <a:bodyPr/>
                    <a:lstStyle/>
                    <a:p>
                      <a:pPr indent="269875" algn="ctr">
                        <a:lnSpc>
                          <a:spcPts val="1560"/>
                        </a:lnSpc>
                        <a:spcAft>
                          <a:spcPts val="0"/>
                        </a:spcAft>
                      </a:pPr>
                      <a:r>
                        <a:rPr lang="zh-CN" sz="1600" kern="100">
                          <a:effectLst/>
                        </a:rPr>
                        <a:t>岳涵</a:t>
                      </a:r>
                      <a:endParaRPr lang="zh-CN" sz="1600" kern="100">
                        <a:effectLst/>
                        <a:latin typeface="Times New Roman"/>
                        <a:ea typeface="宋体"/>
                      </a:endParaRPr>
                    </a:p>
                  </a:txBody>
                  <a:tcPr marL="68580" marR="68580" marT="0" marB="0" anchor="ctr"/>
                </a:tc>
                <a:tc>
                  <a:txBody>
                    <a:bodyPr/>
                    <a:lstStyle/>
                    <a:p>
                      <a:pPr indent="269875" algn="ctr">
                        <a:lnSpc>
                          <a:spcPts val="1560"/>
                        </a:lnSpc>
                        <a:spcAft>
                          <a:spcPts val="0"/>
                        </a:spcAft>
                      </a:pPr>
                      <a:r>
                        <a:rPr lang="zh-CN" sz="1600" kern="100">
                          <a:effectLst/>
                        </a:rPr>
                        <a:t>数据库设计员</a:t>
                      </a:r>
                      <a:endParaRPr lang="zh-CN" sz="1600" kern="100">
                        <a:effectLst/>
                        <a:latin typeface="Times New Roman"/>
                        <a:ea typeface="宋体"/>
                      </a:endParaRPr>
                    </a:p>
                  </a:txBody>
                  <a:tcPr marL="68580" marR="68580" marT="0" marB="0" anchor="ctr"/>
                </a:tc>
              </a:tr>
              <a:tr h="402564">
                <a:tc>
                  <a:txBody>
                    <a:bodyPr/>
                    <a:lstStyle/>
                    <a:p>
                      <a:pPr indent="269875" algn="ctr">
                        <a:lnSpc>
                          <a:spcPts val="1560"/>
                        </a:lnSpc>
                        <a:spcAft>
                          <a:spcPts val="0"/>
                        </a:spcAft>
                      </a:pPr>
                      <a:r>
                        <a:rPr lang="en-US" sz="1600" kern="100">
                          <a:effectLst/>
                        </a:rPr>
                        <a:t>E0002</a:t>
                      </a:r>
                      <a:endParaRPr lang="zh-CN" sz="1600" kern="100">
                        <a:effectLst/>
                        <a:latin typeface="Times New Roman"/>
                        <a:ea typeface="宋体"/>
                      </a:endParaRPr>
                    </a:p>
                  </a:txBody>
                  <a:tcPr marL="68580" marR="68580" marT="0" marB="0" anchor="ctr"/>
                </a:tc>
                <a:tc>
                  <a:txBody>
                    <a:bodyPr/>
                    <a:lstStyle/>
                    <a:p>
                      <a:pPr indent="269875" algn="ctr">
                        <a:lnSpc>
                          <a:spcPts val="1560"/>
                        </a:lnSpc>
                        <a:spcAft>
                          <a:spcPts val="0"/>
                        </a:spcAft>
                      </a:pPr>
                      <a:r>
                        <a:rPr lang="zh-CN" sz="1600" kern="100">
                          <a:effectLst/>
                        </a:rPr>
                        <a:t>露西</a:t>
                      </a:r>
                      <a:endParaRPr lang="zh-CN" sz="1600" kern="100">
                        <a:effectLst/>
                        <a:latin typeface="Times New Roman"/>
                        <a:ea typeface="宋体"/>
                      </a:endParaRPr>
                    </a:p>
                  </a:txBody>
                  <a:tcPr marL="68580" marR="68580" marT="0" marB="0" anchor="ctr"/>
                </a:tc>
                <a:tc>
                  <a:txBody>
                    <a:bodyPr/>
                    <a:lstStyle/>
                    <a:p>
                      <a:pPr indent="269875" algn="ctr">
                        <a:lnSpc>
                          <a:spcPts val="1560"/>
                        </a:lnSpc>
                        <a:spcAft>
                          <a:spcPts val="0"/>
                        </a:spcAft>
                      </a:pPr>
                      <a:r>
                        <a:rPr lang="zh-CN" sz="1600" kern="100">
                          <a:effectLst/>
                        </a:rPr>
                        <a:t>程序员</a:t>
                      </a:r>
                      <a:endParaRPr lang="zh-CN" sz="1600" kern="100">
                        <a:effectLst/>
                        <a:latin typeface="Times New Roman"/>
                        <a:ea typeface="宋体"/>
                      </a:endParaRPr>
                    </a:p>
                  </a:txBody>
                  <a:tcPr marL="68580" marR="68580" marT="0" marB="0" anchor="ctr"/>
                </a:tc>
              </a:tr>
              <a:tr h="402564">
                <a:tc>
                  <a:txBody>
                    <a:bodyPr/>
                    <a:lstStyle/>
                    <a:p>
                      <a:pPr indent="269875" algn="ctr">
                        <a:lnSpc>
                          <a:spcPts val="1560"/>
                        </a:lnSpc>
                        <a:spcAft>
                          <a:spcPts val="0"/>
                        </a:spcAft>
                      </a:pPr>
                      <a:r>
                        <a:rPr lang="en-US" sz="1600" kern="100">
                          <a:effectLst/>
                        </a:rPr>
                        <a:t>E0003</a:t>
                      </a:r>
                      <a:endParaRPr lang="zh-CN" sz="1600" kern="100">
                        <a:effectLst/>
                        <a:latin typeface="Times New Roman"/>
                        <a:ea typeface="宋体"/>
                      </a:endParaRPr>
                    </a:p>
                  </a:txBody>
                  <a:tcPr marL="68580" marR="68580" marT="0" marB="0" anchor="ctr"/>
                </a:tc>
                <a:tc>
                  <a:txBody>
                    <a:bodyPr/>
                    <a:lstStyle/>
                    <a:p>
                      <a:pPr indent="269875" algn="ctr">
                        <a:lnSpc>
                          <a:spcPts val="1560"/>
                        </a:lnSpc>
                        <a:spcAft>
                          <a:spcPts val="0"/>
                        </a:spcAft>
                      </a:pPr>
                      <a:r>
                        <a:rPr lang="zh-CN" sz="1600" kern="100">
                          <a:effectLst/>
                        </a:rPr>
                        <a:t>威廉</a:t>
                      </a:r>
                      <a:endParaRPr lang="zh-CN" sz="1600" kern="100">
                        <a:effectLst/>
                        <a:latin typeface="Times New Roman"/>
                        <a:ea typeface="宋体"/>
                      </a:endParaRPr>
                    </a:p>
                  </a:txBody>
                  <a:tcPr marL="68580" marR="68580" marT="0" marB="0" anchor="ctr"/>
                </a:tc>
                <a:tc>
                  <a:txBody>
                    <a:bodyPr/>
                    <a:lstStyle/>
                    <a:p>
                      <a:pPr indent="269875" algn="ctr">
                        <a:lnSpc>
                          <a:spcPts val="1560"/>
                        </a:lnSpc>
                        <a:spcAft>
                          <a:spcPts val="0"/>
                        </a:spcAft>
                      </a:pPr>
                      <a:r>
                        <a:rPr lang="zh-CN" sz="1600" kern="100">
                          <a:effectLst/>
                        </a:rPr>
                        <a:t>系统分析员</a:t>
                      </a:r>
                      <a:endParaRPr lang="zh-CN" sz="1600" kern="100">
                        <a:effectLst/>
                        <a:latin typeface="Times New Roman"/>
                        <a:ea typeface="宋体"/>
                      </a:endParaRPr>
                    </a:p>
                  </a:txBody>
                  <a:tcPr marL="68580" marR="68580" marT="0" marB="0" anchor="ctr"/>
                </a:tc>
              </a:tr>
              <a:tr h="402564">
                <a:tc>
                  <a:txBody>
                    <a:bodyPr/>
                    <a:lstStyle/>
                    <a:p>
                      <a:pPr indent="269875" algn="ctr">
                        <a:lnSpc>
                          <a:spcPts val="1560"/>
                        </a:lnSpc>
                        <a:spcAft>
                          <a:spcPts val="0"/>
                        </a:spcAft>
                      </a:pPr>
                      <a:r>
                        <a:rPr lang="en-US" sz="1600" kern="100">
                          <a:effectLst/>
                        </a:rPr>
                        <a:t>E0006</a:t>
                      </a:r>
                      <a:endParaRPr lang="zh-CN" sz="1600" kern="100">
                        <a:effectLst/>
                        <a:latin typeface="Times New Roman"/>
                        <a:ea typeface="宋体"/>
                      </a:endParaRPr>
                    </a:p>
                  </a:txBody>
                  <a:tcPr marL="68580" marR="68580" marT="0" marB="0" anchor="ctr"/>
                </a:tc>
                <a:tc>
                  <a:txBody>
                    <a:bodyPr/>
                    <a:lstStyle/>
                    <a:p>
                      <a:pPr indent="269875" algn="ctr">
                        <a:lnSpc>
                          <a:spcPts val="1560"/>
                        </a:lnSpc>
                        <a:spcAft>
                          <a:spcPts val="0"/>
                        </a:spcAft>
                      </a:pPr>
                      <a:r>
                        <a:rPr lang="zh-CN" sz="1600" kern="100">
                          <a:effectLst/>
                        </a:rPr>
                        <a:t>史密思</a:t>
                      </a:r>
                      <a:endParaRPr lang="zh-CN" sz="1600" kern="100">
                        <a:effectLst/>
                        <a:latin typeface="Times New Roman"/>
                        <a:ea typeface="宋体"/>
                      </a:endParaRPr>
                    </a:p>
                  </a:txBody>
                  <a:tcPr marL="68580" marR="68580" marT="0" marB="0" anchor="ctr"/>
                </a:tc>
                <a:tc>
                  <a:txBody>
                    <a:bodyPr/>
                    <a:lstStyle/>
                    <a:p>
                      <a:pPr indent="269875" algn="ctr">
                        <a:lnSpc>
                          <a:spcPts val="1560"/>
                        </a:lnSpc>
                        <a:spcAft>
                          <a:spcPts val="0"/>
                        </a:spcAft>
                      </a:pPr>
                      <a:r>
                        <a:rPr lang="zh-CN" sz="1600" kern="100">
                          <a:effectLst/>
                        </a:rPr>
                        <a:t>程序员</a:t>
                      </a:r>
                      <a:endParaRPr lang="zh-CN" sz="1600" kern="100">
                        <a:effectLst/>
                        <a:latin typeface="Times New Roman"/>
                        <a:ea typeface="宋体"/>
                      </a:endParaRPr>
                    </a:p>
                  </a:txBody>
                  <a:tcPr marL="68580" marR="68580" marT="0" marB="0" anchor="ctr"/>
                </a:tc>
              </a:tr>
              <a:tr h="402564">
                <a:tc>
                  <a:txBody>
                    <a:bodyPr/>
                    <a:lstStyle/>
                    <a:p>
                      <a:pPr indent="269875" algn="ctr">
                        <a:lnSpc>
                          <a:spcPts val="1560"/>
                        </a:lnSpc>
                        <a:spcAft>
                          <a:spcPts val="0"/>
                        </a:spcAft>
                      </a:pPr>
                      <a:r>
                        <a:rPr lang="en-US" sz="1600" kern="100">
                          <a:effectLst/>
                        </a:rPr>
                        <a:t>E0009</a:t>
                      </a:r>
                      <a:endParaRPr lang="zh-CN" sz="1600" kern="100">
                        <a:effectLst/>
                        <a:latin typeface="Times New Roman"/>
                        <a:ea typeface="宋体"/>
                      </a:endParaRPr>
                    </a:p>
                  </a:txBody>
                  <a:tcPr marL="68580" marR="68580" marT="0" marB="0" anchor="ctr"/>
                </a:tc>
                <a:tc>
                  <a:txBody>
                    <a:bodyPr/>
                    <a:lstStyle/>
                    <a:p>
                      <a:pPr indent="269875" algn="ctr">
                        <a:lnSpc>
                          <a:spcPts val="1560"/>
                        </a:lnSpc>
                        <a:spcAft>
                          <a:spcPts val="0"/>
                        </a:spcAft>
                      </a:pPr>
                      <a:r>
                        <a:rPr lang="zh-CN" sz="1600" kern="100">
                          <a:effectLst/>
                        </a:rPr>
                        <a:t>乔治</a:t>
                      </a:r>
                      <a:endParaRPr lang="zh-CN" sz="1600" kern="100">
                        <a:effectLst/>
                        <a:latin typeface="Times New Roman"/>
                        <a:ea typeface="宋体"/>
                      </a:endParaRPr>
                    </a:p>
                  </a:txBody>
                  <a:tcPr marL="68580" marR="68580" marT="0" marB="0" anchor="ctr"/>
                </a:tc>
                <a:tc>
                  <a:txBody>
                    <a:bodyPr/>
                    <a:lstStyle/>
                    <a:p>
                      <a:pPr indent="269875" algn="ctr">
                        <a:lnSpc>
                          <a:spcPts val="1560"/>
                        </a:lnSpc>
                        <a:spcAft>
                          <a:spcPts val="0"/>
                        </a:spcAft>
                      </a:pPr>
                      <a:r>
                        <a:rPr lang="zh-CN" sz="1600" kern="100">
                          <a:effectLst/>
                        </a:rPr>
                        <a:t>测试工程师</a:t>
                      </a:r>
                      <a:endParaRPr lang="zh-CN" sz="1600" kern="100">
                        <a:effectLst/>
                        <a:latin typeface="Times New Roman"/>
                        <a:ea typeface="宋体"/>
                      </a:endParaRPr>
                    </a:p>
                  </a:txBody>
                  <a:tcPr marL="68580" marR="68580" marT="0" marB="0" anchor="ctr"/>
                </a:tc>
              </a:tr>
              <a:tr h="402564">
                <a:tc>
                  <a:txBody>
                    <a:bodyPr/>
                    <a:lstStyle/>
                    <a:p>
                      <a:pPr indent="269875" algn="ctr">
                        <a:lnSpc>
                          <a:spcPts val="1560"/>
                        </a:lnSpc>
                        <a:spcAft>
                          <a:spcPts val="0"/>
                        </a:spcAft>
                      </a:pPr>
                      <a:r>
                        <a:rPr lang="en-US" sz="1600" kern="100">
                          <a:effectLst/>
                        </a:rPr>
                        <a:t>E0004</a:t>
                      </a:r>
                      <a:endParaRPr lang="zh-CN" sz="1600" kern="100">
                        <a:effectLst/>
                        <a:latin typeface="Times New Roman"/>
                        <a:ea typeface="宋体"/>
                      </a:endParaRPr>
                    </a:p>
                  </a:txBody>
                  <a:tcPr marL="68580" marR="68580" marT="0" marB="0" anchor="ctr"/>
                </a:tc>
                <a:tc>
                  <a:txBody>
                    <a:bodyPr/>
                    <a:lstStyle/>
                    <a:p>
                      <a:pPr indent="269875" algn="ctr">
                        <a:lnSpc>
                          <a:spcPts val="1560"/>
                        </a:lnSpc>
                        <a:spcAft>
                          <a:spcPts val="0"/>
                        </a:spcAft>
                      </a:pPr>
                      <a:r>
                        <a:rPr lang="zh-CN" sz="1600" kern="100">
                          <a:effectLst/>
                        </a:rPr>
                        <a:t>琳达</a:t>
                      </a:r>
                      <a:endParaRPr lang="zh-CN" sz="1600" kern="100">
                        <a:effectLst/>
                        <a:latin typeface="Times New Roman"/>
                        <a:ea typeface="宋体"/>
                      </a:endParaRPr>
                    </a:p>
                  </a:txBody>
                  <a:tcPr marL="68580" marR="68580" marT="0" marB="0" anchor="ctr"/>
                </a:tc>
                <a:tc>
                  <a:txBody>
                    <a:bodyPr/>
                    <a:lstStyle/>
                    <a:p>
                      <a:pPr indent="269875" algn="ctr">
                        <a:lnSpc>
                          <a:spcPts val="1560"/>
                        </a:lnSpc>
                        <a:spcAft>
                          <a:spcPts val="0"/>
                        </a:spcAft>
                      </a:pPr>
                      <a:r>
                        <a:rPr lang="zh-CN" sz="1600" kern="100">
                          <a:effectLst/>
                        </a:rPr>
                        <a:t>程序员</a:t>
                      </a:r>
                      <a:endParaRPr lang="zh-CN" sz="1600" kern="100">
                        <a:effectLst/>
                        <a:latin typeface="Times New Roman"/>
                        <a:ea typeface="宋体"/>
                      </a:endParaRPr>
                    </a:p>
                  </a:txBody>
                  <a:tcPr marL="68580" marR="68580" marT="0" marB="0" anchor="ctr"/>
                </a:tc>
              </a:tr>
              <a:tr h="402564">
                <a:tc>
                  <a:txBody>
                    <a:bodyPr/>
                    <a:lstStyle/>
                    <a:p>
                      <a:pPr indent="269875" algn="ctr">
                        <a:lnSpc>
                          <a:spcPts val="1560"/>
                        </a:lnSpc>
                        <a:spcAft>
                          <a:spcPts val="0"/>
                        </a:spcAft>
                      </a:pPr>
                      <a:r>
                        <a:rPr lang="en-US" sz="1600" kern="100">
                          <a:effectLst/>
                        </a:rPr>
                        <a:t>E0008</a:t>
                      </a:r>
                      <a:endParaRPr lang="zh-CN" sz="1600" kern="100">
                        <a:effectLst/>
                        <a:latin typeface="Times New Roman"/>
                        <a:ea typeface="宋体"/>
                      </a:endParaRPr>
                    </a:p>
                  </a:txBody>
                  <a:tcPr marL="68580" marR="68580" marT="0" marB="0" anchor="ctr"/>
                </a:tc>
                <a:tc>
                  <a:txBody>
                    <a:bodyPr/>
                    <a:lstStyle/>
                    <a:p>
                      <a:pPr indent="269875" algn="ctr">
                        <a:lnSpc>
                          <a:spcPts val="1560"/>
                        </a:lnSpc>
                        <a:spcAft>
                          <a:spcPts val="0"/>
                        </a:spcAft>
                      </a:pPr>
                      <a:r>
                        <a:rPr lang="zh-CN" sz="1600" kern="100">
                          <a:effectLst/>
                        </a:rPr>
                        <a:t>玛丽</a:t>
                      </a:r>
                      <a:endParaRPr lang="zh-CN" sz="1600" kern="100">
                        <a:effectLst/>
                        <a:latin typeface="Times New Roman"/>
                        <a:ea typeface="宋体"/>
                      </a:endParaRPr>
                    </a:p>
                  </a:txBody>
                  <a:tcPr marL="68580" marR="68580" marT="0" marB="0" anchor="ctr"/>
                </a:tc>
                <a:tc>
                  <a:txBody>
                    <a:bodyPr/>
                    <a:lstStyle/>
                    <a:p>
                      <a:pPr indent="269875" algn="ctr">
                        <a:lnSpc>
                          <a:spcPts val="1560"/>
                        </a:lnSpc>
                        <a:spcAft>
                          <a:spcPts val="0"/>
                        </a:spcAft>
                      </a:pPr>
                      <a:r>
                        <a:rPr lang="zh-CN" sz="1600" kern="100">
                          <a:effectLst/>
                        </a:rPr>
                        <a:t>系统分析员</a:t>
                      </a:r>
                      <a:endParaRPr lang="zh-CN" sz="1600" kern="100">
                        <a:effectLst/>
                        <a:latin typeface="Times New Roman"/>
                        <a:ea typeface="宋体"/>
                      </a:endParaRPr>
                    </a:p>
                  </a:txBody>
                  <a:tcPr marL="68580" marR="68580" marT="0" marB="0" anchor="ctr"/>
                </a:tc>
              </a:tr>
              <a:tr h="402564">
                <a:tc>
                  <a:txBody>
                    <a:bodyPr/>
                    <a:lstStyle/>
                    <a:p>
                      <a:pPr indent="269875" algn="ctr">
                        <a:lnSpc>
                          <a:spcPts val="1560"/>
                        </a:lnSpc>
                        <a:spcAft>
                          <a:spcPts val="0"/>
                        </a:spcAft>
                      </a:pPr>
                      <a:r>
                        <a:rPr lang="en-US" sz="1600" kern="100">
                          <a:effectLst/>
                        </a:rPr>
                        <a:t>E0007</a:t>
                      </a:r>
                      <a:endParaRPr lang="zh-CN" sz="1600" kern="100">
                        <a:effectLst/>
                        <a:latin typeface="Times New Roman"/>
                        <a:ea typeface="宋体"/>
                      </a:endParaRPr>
                    </a:p>
                  </a:txBody>
                  <a:tcPr marL="68580" marR="68580" marT="0" marB="0" anchor="ctr"/>
                </a:tc>
                <a:tc>
                  <a:txBody>
                    <a:bodyPr/>
                    <a:lstStyle/>
                    <a:p>
                      <a:pPr indent="269875" algn="ctr">
                        <a:lnSpc>
                          <a:spcPts val="1560"/>
                        </a:lnSpc>
                        <a:spcAft>
                          <a:spcPts val="0"/>
                        </a:spcAft>
                      </a:pPr>
                      <a:r>
                        <a:rPr lang="zh-CN" sz="1600" kern="100">
                          <a:effectLst/>
                        </a:rPr>
                        <a:t>劳瑞</a:t>
                      </a:r>
                      <a:endParaRPr lang="zh-CN" sz="1600" kern="100">
                        <a:effectLst/>
                        <a:latin typeface="Times New Roman"/>
                        <a:ea typeface="宋体"/>
                      </a:endParaRPr>
                    </a:p>
                  </a:txBody>
                  <a:tcPr marL="68580" marR="68580" marT="0" marB="0" anchor="ctr"/>
                </a:tc>
                <a:tc>
                  <a:txBody>
                    <a:bodyPr/>
                    <a:lstStyle/>
                    <a:p>
                      <a:pPr indent="269875" algn="ctr">
                        <a:lnSpc>
                          <a:spcPts val="1560"/>
                        </a:lnSpc>
                        <a:spcAft>
                          <a:spcPts val="0"/>
                        </a:spcAft>
                      </a:pPr>
                      <a:r>
                        <a:rPr lang="zh-CN" sz="1600" kern="100" dirty="0">
                          <a:effectLst/>
                        </a:rPr>
                        <a:t>数据库设计员</a:t>
                      </a:r>
                      <a:endParaRPr lang="zh-CN" sz="1600" kern="100" dirty="0">
                        <a:effectLst/>
                        <a:latin typeface="Times New Roman"/>
                        <a:ea typeface="宋体"/>
                      </a:endParaRPr>
                    </a:p>
                  </a:txBody>
                  <a:tcPr marL="68580" marR="68580" marT="0" marB="0" anchor="ctr"/>
                </a:tc>
              </a:tr>
            </a:tbl>
          </a:graphicData>
        </a:graphic>
      </p:graphicFrame>
      <p:graphicFrame>
        <p:nvGraphicFramePr>
          <p:cNvPr id="4" name="表格 3"/>
          <p:cNvGraphicFramePr>
            <a:graphicFrameLocks noGrp="1"/>
          </p:cNvGraphicFramePr>
          <p:nvPr>
            <p:extLst>
              <p:ext uri="{D42A27DB-BD31-4B8C-83A1-F6EECF244321}">
                <p14:modId xmlns:p14="http://schemas.microsoft.com/office/powerpoint/2010/main" val="3336950682"/>
              </p:ext>
            </p:extLst>
          </p:nvPr>
        </p:nvGraphicFramePr>
        <p:xfrm>
          <a:off x="5292080" y="2708920"/>
          <a:ext cx="3240360" cy="1260475"/>
        </p:xfrm>
        <a:graphic>
          <a:graphicData uri="http://schemas.openxmlformats.org/drawingml/2006/table">
            <a:tbl>
              <a:tblPr firstRow="1" firstCol="1" lastRow="1" lastCol="1" bandRow="1" bandCol="1">
                <a:tableStyleId>{5C22544A-7EE6-4342-B048-85BDC9FD1C3A}</a:tableStyleId>
              </a:tblPr>
              <a:tblGrid>
                <a:gridCol w="1801123"/>
                <a:gridCol w="1439237"/>
              </a:tblGrid>
              <a:tr h="252095">
                <a:tc>
                  <a:txBody>
                    <a:bodyPr/>
                    <a:lstStyle/>
                    <a:p>
                      <a:pPr indent="269875" algn="ctr">
                        <a:lnSpc>
                          <a:spcPts val="1560"/>
                        </a:lnSpc>
                        <a:spcAft>
                          <a:spcPts val="0"/>
                        </a:spcAft>
                      </a:pPr>
                      <a:r>
                        <a:rPr lang="zh-CN" sz="1800" kern="100">
                          <a:effectLst/>
                        </a:rPr>
                        <a:t>工作类别</a:t>
                      </a:r>
                      <a:endParaRPr lang="zh-CN" sz="1800" kern="100">
                        <a:effectLst/>
                        <a:latin typeface="Times New Roman"/>
                        <a:ea typeface="宋体"/>
                      </a:endParaRPr>
                    </a:p>
                  </a:txBody>
                  <a:tcPr marL="68580" marR="68580" marT="0" marB="0" anchor="ctr"/>
                </a:tc>
                <a:tc>
                  <a:txBody>
                    <a:bodyPr/>
                    <a:lstStyle/>
                    <a:p>
                      <a:pPr indent="269875" algn="ctr">
                        <a:lnSpc>
                          <a:spcPts val="1560"/>
                        </a:lnSpc>
                        <a:spcAft>
                          <a:spcPts val="0"/>
                        </a:spcAft>
                      </a:pPr>
                      <a:r>
                        <a:rPr lang="zh-CN" sz="1800" kern="100">
                          <a:effectLst/>
                        </a:rPr>
                        <a:t>报酬</a:t>
                      </a:r>
                      <a:r>
                        <a:rPr lang="en-US" sz="1800" kern="100">
                          <a:effectLst/>
                        </a:rPr>
                        <a:t>/</a:t>
                      </a:r>
                      <a:r>
                        <a:rPr lang="zh-CN" sz="1800" kern="100">
                          <a:effectLst/>
                        </a:rPr>
                        <a:t>小时</a:t>
                      </a:r>
                      <a:endParaRPr lang="zh-CN" sz="1800" kern="100">
                        <a:effectLst/>
                        <a:latin typeface="Times New Roman"/>
                        <a:ea typeface="宋体"/>
                      </a:endParaRPr>
                    </a:p>
                  </a:txBody>
                  <a:tcPr marL="68580" marR="68580" marT="0" marB="0" anchor="ctr"/>
                </a:tc>
              </a:tr>
              <a:tr h="252095">
                <a:tc>
                  <a:txBody>
                    <a:bodyPr/>
                    <a:lstStyle/>
                    <a:p>
                      <a:pPr indent="269875" algn="ctr">
                        <a:lnSpc>
                          <a:spcPts val="1560"/>
                        </a:lnSpc>
                        <a:spcAft>
                          <a:spcPts val="0"/>
                        </a:spcAft>
                      </a:pPr>
                      <a:r>
                        <a:rPr lang="zh-CN" sz="1800" kern="100">
                          <a:effectLst/>
                        </a:rPr>
                        <a:t>数据库设计员</a:t>
                      </a:r>
                      <a:endParaRPr lang="zh-CN" sz="1800" kern="100">
                        <a:effectLst/>
                        <a:latin typeface="Times New Roman"/>
                        <a:ea typeface="宋体"/>
                      </a:endParaRPr>
                    </a:p>
                  </a:txBody>
                  <a:tcPr marL="68580" marR="68580" marT="0" marB="0" anchor="ctr"/>
                </a:tc>
                <a:tc>
                  <a:txBody>
                    <a:bodyPr/>
                    <a:lstStyle/>
                    <a:p>
                      <a:pPr indent="269875" algn="ctr">
                        <a:lnSpc>
                          <a:spcPts val="1560"/>
                        </a:lnSpc>
                        <a:spcAft>
                          <a:spcPts val="0"/>
                        </a:spcAft>
                      </a:pPr>
                      <a:r>
                        <a:rPr lang="en-US" sz="1800" kern="100">
                          <a:effectLst/>
                        </a:rPr>
                        <a:t>80</a:t>
                      </a:r>
                      <a:endParaRPr lang="zh-CN" sz="1800" kern="100">
                        <a:effectLst/>
                        <a:latin typeface="Times New Roman"/>
                        <a:ea typeface="宋体"/>
                      </a:endParaRPr>
                    </a:p>
                  </a:txBody>
                  <a:tcPr marL="68580" marR="68580" marT="0" marB="0" anchor="ctr"/>
                </a:tc>
              </a:tr>
              <a:tr h="252095">
                <a:tc>
                  <a:txBody>
                    <a:bodyPr/>
                    <a:lstStyle/>
                    <a:p>
                      <a:pPr indent="269875" algn="ctr">
                        <a:lnSpc>
                          <a:spcPts val="1560"/>
                        </a:lnSpc>
                        <a:spcAft>
                          <a:spcPts val="0"/>
                        </a:spcAft>
                      </a:pPr>
                      <a:r>
                        <a:rPr lang="zh-CN" sz="1800" kern="100">
                          <a:effectLst/>
                        </a:rPr>
                        <a:t>程序员</a:t>
                      </a:r>
                      <a:endParaRPr lang="zh-CN" sz="1800" kern="100">
                        <a:effectLst/>
                        <a:latin typeface="Times New Roman"/>
                        <a:ea typeface="宋体"/>
                      </a:endParaRPr>
                    </a:p>
                  </a:txBody>
                  <a:tcPr marL="68580" marR="68580" marT="0" marB="0" anchor="ctr"/>
                </a:tc>
                <a:tc>
                  <a:txBody>
                    <a:bodyPr/>
                    <a:lstStyle/>
                    <a:p>
                      <a:pPr indent="269875" algn="ctr">
                        <a:lnSpc>
                          <a:spcPts val="1560"/>
                        </a:lnSpc>
                        <a:spcAft>
                          <a:spcPts val="0"/>
                        </a:spcAft>
                      </a:pPr>
                      <a:r>
                        <a:rPr lang="en-US" sz="1800" kern="100">
                          <a:effectLst/>
                        </a:rPr>
                        <a:t>50</a:t>
                      </a:r>
                      <a:endParaRPr lang="zh-CN" sz="1800" kern="100">
                        <a:effectLst/>
                        <a:latin typeface="Times New Roman"/>
                        <a:ea typeface="宋体"/>
                      </a:endParaRPr>
                    </a:p>
                  </a:txBody>
                  <a:tcPr marL="68580" marR="68580" marT="0" marB="0" anchor="ctr"/>
                </a:tc>
              </a:tr>
              <a:tr h="252095">
                <a:tc>
                  <a:txBody>
                    <a:bodyPr/>
                    <a:lstStyle/>
                    <a:p>
                      <a:pPr indent="269875" algn="ctr">
                        <a:lnSpc>
                          <a:spcPts val="1560"/>
                        </a:lnSpc>
                        <a:spcAft>
                          <a:spcPts val="0"/>
                        </a:spcAft>
                      </a:pPr>
                      <a:r>
                        <a:rPr lang="zh-CN" sz="1800" kern="100">
                          <a:effectLst/>
                        </a:rPr>
                        <a:t>系统分析员</a:t>
                      </a:r>
                      <a:endParaRPr lang="zh-CN" sz="1800" kern="100">
                        <a:effectLst/>
                        <a:latin typeface="Times New Roman"/>
                        <a:ea typeface="宋体"/>
                      </a:endParaRPr>
                    </a:p>
                  </a:txBody>
                  <a:tcPr marL="68580" marR="68580" marT="0" marB="0" anchor="ctr"/>
                </a:tc>
                <a:tc>
                  <a:txBody>
                    <a:bodyPr/>
                    <a:lstStyle/>
                    <a:p>
                      <a:pPr indent="269875" algn="ctr">
                        <a:lnSpc>
                          <a:spcPts val="1560"/>
                        </a:lnSpc>
                        <a:spcAft>
                          <a:spcPts val="0"/>
                        </a:spcAft>
                      </a:pPr>
                      <a:r>
                        <a:rPr lang="en-US" sz="1800" kern="100">
                          <a:effectLst/>
                        </a:rPr>
                        <a:t>90</a:t>
                      </a:r>
                      <a:endParaRPr lang="zh-CN" sz="1800" kern="100">
                        <a:effectLst/>
                        <a:latin typeface="Times New Roman"/>
                        <a:ea typeface="宋体"/>
                      </a:endParaRPr>
                    </a:p>
                  </a:txBody>
                  <a:tcPr marL="68580" marR="68580" marT="0" marB="0" anchor="ctr"/>
                </a:tc>
              </a:tr>
              <a:tr h="252095">
                <a:tc>
                  <a:txBody>
                    <a:bodyPr/>
                    <a:lstStyle/>
                    <a:p>
                      <a:pPr indent="269875" algn="ctr">
                        <a:lnSpc>
                          <a:spcPts val="1560"/>
                        </a:lnSpc>
                        <a:spcAft>
                          <a:spcPts val="0"/>
                        </a:spcAft>
                      </a:pPr>
                      <a:r>
                        <a:rPr lang="zh-CN" sz="1800" kern="100">
                          <a:effectLst/>
                        </a:rPr>
                        <a:t>测试工程师</a:t>
                      </a:r>
                      <a:endParaRPr lang="zh-CN" sz="1800" kern="100">
                        <a:effectLst/>
                        <a:latin typeface="Times New Roman"/>
                        <a:ea typeface="宋体"/>
                      </a:endParaRPr>
                    </a:p>
                  </a:txBody>
                  <a:tcPr marL="68580" marR="68580" marT="0" marB="0" anchor="ctr"/>
                </a:tc>
                <a:tc>
                  <a:txBody>
                    <a:bodyPr/>
                    <a:lstStyle/>
                    <a:p>
                      <a:pPr indent="269875" algn="ctr">
                        <a:lnSpc>
                          <a:spcPts val="1560"/>
                        </a:lnSpc>
                        <a:spcAft>
                          <a:spcPts val="0"/>
                        </a:spcAft>
                      </a:pPr>
                      <a:r>
                        <a:rPr lang="en-US" sz="1800" kern="100" dirty="0">
                          <a:effectLst/>
                        </a:rPr>
                        <a:t>100</a:t>
                      </a:r>
                      <a:endParaRPr lang="zh-CN" sz="1800" kern="100" dirty="0">
                        <a:effectLst/>
                        <a:latin typeface="Times New Roman"/>
                        <a:ea typeface="宋体"/>
                      </a:endParaRPr>
                    </a:p>
                  </a:txBody>
                  <a:tcPr marL="68580" marR="68580" marT="0" marB="0" anchor="ctr"/>
                </a:tc>
              </a:tr>
            </a:tbl>
          </a:graphicData>
        </a:graphic>
      </p:graphicFrame>
    </p:spTree>
    <p:extLst>
      <p:ext uri="{BB962C8B-B14F-4D97-AF65-F5344CB8AC3E}">
        <p14:creationId xmlns:p14="http://schemas.microsoft.com/office/powerpoint/2010/main" val="369805187"/>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28596" y="2143116"/>
            <a:ext cx="8391876" cy="4598252"/>
          </a:xfrm>
        </p:spPr>
        <p:txBody>
          <a:bodyPr>
            <a:normAutofit fontScale="77500" lnSpcReduction="20000"/>
          </a:bodyPr>
          <a:lstStyle/>
          <a:p>
            <a:r>
              <a:rPr lang="zh-CN" altLang="zh-CN" dirty="0"/>
              <a:t>如果存在关系模式销售（供应商</a:t>
            </a:r>
            <a:r>
              <a:rPr lang="en-US" altLang="zh-CN" dirty="0"/>
              <a:t>ID</a:t>
            </a:r>
            <a:r>
              <a:rPr lang="zh-CN" altLang="zh-CN" dirty="0"/>
              <a:t>，供应商名称，地址，邮编，产品</a:t>
            </a:r>
            <a:r>
              <a:rPr lang="en-US" altLang="zh-CN" dirty="0"/>
              <a:t>ID</a:t>
            </a:r>
            <a:r>
              <a:rPr lang="zh-CN" altLang="zh-CN" dirty="0"/>
              <a:t>，产品名称，产品价格，产品类别，保质期，数量），要求销售关系满足</a:t>
            </a:r>
            <a:r>
              <a:rPr lang="en-US" altLang="zh-CN" dirty="0"/>
              <a:t>3NF</a:t>
            </a:r>
            <a:r>
              <a:rPr lang="zh-CN" altLang="zh-CN" dirty="0"/>
              <a:t>。</a:t>
            </a:r>
          </a:p>
          <a:p>
            <a:r>
              <a:rPr lang="en-US" altLang="zh-CN" dirty="0"/>
              <a:t>1</a:t>
            </a:r>
            <a:r>
              <a:rPr lang="zh-CN" altLang="zh-CN" dirty="0"/>
              <a:t>．确定关系销售满足</a:t>
            </a:r>
            <a:r>
              <a:rPr lang="en-US" altLang="zh-CN" dirty="0"/>
              <a:t>1NF</a:t>
            </a:r>
            <a:r>
              <a:rPr lang="zh-CN" altLang="zh-CN" dirty="0"/>
              <a:t>。</a:t>
            </a:r>
          </a:p>
          <a:p>
            <a:r>
              <a:rPr lang="zh-CN" altLang="zh-CN" dirty="0"/>
              <a:t>关系中每个单元格的取值都是单一的，所以满足</a:t>
            </a:r>
            <a:r>
              <a:rPr lang="en-US" altLang="zh-CN" dirty="0"/>
              <a:t>1NF</a:t>
            </a:r>
            <a:r>
              <a:rPr lang="zh-CN" altLang="zh-CN" dirty="0"/>
              <a:t>。</a:t>
            </a:r>
          </a:p>
          <a:p>
            <a:r>
              <a:rPr lang="en-US" altLang="zh-CN" dirty="0"/>
              <a:t>2</a:t>
            </a:r>
            <a:r>
              <a:rPr lang="zh-CN" altLang="zh-CN" dirty="0"/>
              <a:t>．确定关系销售满足</a:t>
            </a:r>
            <a:r>
              <a:rPr lang="en-US" altLang="zh-CN" dirty="0"/>
              <a:t>2NF</a:t>
            </a:r>
            <a:r>
              <a:rPr lang="zh-CN" altLang="zh-CN" dirty="0"/>
              <a:t>。</a:t>
            </a:r>
          </a:p>
          <a:p>
            <a:r>
              <a:rPr lang="zh-CN" altLang="zh-CN" dirty="0"/>
              <a:t>关系的主键是供应商</a:t>
            </a:r>
            <a:r>
              <a:rPr lang="en-US" altLang="zh-CN" dirty="0"/>
              <a:t>ID</a:t>
            </a:r>
            <a:r>
              <a:rPr lang="zh-CN" altLang="zh-CN" dirty="0"/>
              <a:t>和产品</a:t>
            </a:r>
            <a:r>
              <a:rPr lang="en-US" altLang="zh-CN" dirty="0"/>
              <a:t>ID</a:t>
            </a:r>
            <a:r>
              <a:rPr lang="zh-CN" altLang="zh-CN" dirty="0"/>
              <a:t>的组合，存在依赖于主键的一部分的非主属性，那么不满足</a:t>
            </a:r>
            <a:r>
              <a:rPr lang="en-US" altLang="zh-CN" dirty="0"/>
              <a:t>2NF</a:t>
            </a:r>
            <a:r>
              <a:rPr lang="zh-CN" altLang="zh-CN" dirty="0"/>
              <a:t>，找出依赖于部分主键供应商</a:t>
            </a:r>
            <a:r>
              <a:rPr lang="en-US" altLang="zh-CN" dirty="0"/>
              <a:t>ID</a:t>
            </a:r>
            <a:r>
              <a:rPr lang="zh-CN" altLang="zh-CN" dirty="0"/>
              <a:t>的非主属性，供应商名称，地址，邮编，组合新关系供应商（供应商</a:t>
            </a:r>
            <a:r>
              <a:rPr lang="en-US" altLang="zh-CN" dirty="0"/>
              <a:t>ID</a:t>
            </a:r>
            <a:r>
              <a:rPr lang="zh-CN" altLang="zh-CN" dirty="0"/>
              <a:t>，供应商名称，地址，邮编）；找出依赖于部分主键产品</a:t>
            </a:r>
            <a:r>
              <a:rPr lang="en-US" altLang="zh-CN" dirty="0"/>
              <a:t>ID</a:t>
            </a:r>
            <a:r>
              <a:rPr lang="zh-CN" altLang="zh-CN" dirty="0"/>
              <a:t>的非主属性产品名称，产品类别，保质期，组合新关系产品（产品</a:t>
            </a:r>
            <a:r>
              <a:rPr lang="en-US" altLang="zh-CN" dirty="0"/>
              <a:t>ID</a:t>
            </a:r>
            <a:r>
              <a:rPr lang="zh-CN" altLang="zh-CN" dirty="0"/>
              <a:t>，产品名称，产品类别，保质期），剩下的字段形成关系销售（供应商</a:t>
            </a:r>
            <a:r>
              <a:rPr lang="en-US" altLang="zh-CN" dirty="0"/>
              <a:t>ID</a:t>
            </a:r>
            <a:r>
              <a:rPr lang="zh-CN" altLang="zh-CN" dirty="0"/>
              <a:t>，产品</a:t>
            </a:r>
            <a:r>
              <a:rPr lang="en-US" altLang="zh-CN" dirty="0"/>
              <a:t>ID</a:t>
            </a:r>
            <a:r>
              <a:rPr lang="zh-CN" altLang="zh-CN" dirty="0"/>
              <a:t>，产品价格，数量）。</a:t>
            </a:r>
          </a:p>
          <a:p>
            <a:r>
              <a:rPr lang="en-US" altLang="zh-CN" dirty="0"/>
              <a:t>3</a:t>
            </a:r>
            <a:r>
              <a:rPr lang="zh-CN" altLang="zh-CN" dirty="0"/>
              <a:t>．确定关系销售满足</a:t>
            </a:r>
            <a:r>
              <a:rPr lang="en-US" altLang="zh-CN" dirty="0"/>
              <a:t>3NF</a:t>
            </a:r>
            <a:r>
              <a:rPr lang="zh-CN" altLang="zh-CN" dirty="0"/>
              <a:t>。</a:t>
            </a:r>
          </a:p>
          <a:p>
            <a:r>
              <a:rPr lang="zh-CN" altLang="zh-CN" dirty="0"/>
              <a:t>供应商（供应商</a:t>
            </a:r>
            <a:r>
              <a:rPr lang="en-US" altLang="zh-CN" dirty="0"/>
              <a:t>ID</a:t>
            </a:r>
            <a:r>
              <a:rPr lang="zh-CN" altLang="zh-CN" dirty="0"/>
              <a:t>，供应商名称，地址，邮编），产品（产品</a:t>
            </a:r>
            <a:r>
              <a:rPr lang="en-US" altLang="zh-CN" dirty="0"/>
              <a:t>ID</a:t>
            </a:r>
            <a:r>
              <a:rPr lang="zh-CN" altLang="zh-CN" dirty="0"/>
              <a:t>，产品名称，产品类别，保质期），销售（供应商</a:t>
            </a:r>
            <a:r>
              <a:rPr lang="en-US" altLang="zh-CN" dirty="0"/>
              <a:t>ID</a:t>
            </a:r>
            <a:r>
              <a:rPr lang="zh-CN" altLang="zh-CN" dirty="0"/>
              <a:t>，产品</a:t>
            </a:r>
            <a:r>
              <a:rPr lang="en-US" altLang="zh-CN" dirty="0"/>
              <a:t>ID</a:t>
            </a:r>
            <a:r>
              <a:rPr lang="zh-CN" altLang="zh-CN" dirty="0"/>
              <a:t>，产品价格，数量）都不存在传递依赖的情况，所以满足</a:t>
            </a:r>
            <a:r>
              <a:rPr lang="en-US" altLang="zh-CN" dirty="0"/>
              <a:t>3NF</a:t>
            </a:r>
            <a:r>
              <a:rPr lang="zh-CN" altLang="zh-CN" dirty="0"/>
              <a:t>。</a:t>
            </a:r>
          </a:p>
        </p:txBody>
      </p:sp>
      <p:sp>
        <p:nvSpPr>
          <p:cNvPr id="2" name="标题 1"/>
          <p:cNvSpPr>
            <a:spLocks noGrp="1"/>
          </p:cNvSpPr>
          <p:nvPr>
            <p:ph type="title"/>
          </p:nvPr>
        </p:nvSpPr>
        <p:spPr/>
        <p:txBody>
          <a:bodyPr>
            <a:normAutofit/>
          </a:bodyPr>
          <a:lstStyle/>
          <a:p>
            <a:r>
              <a:rPr lang="en-US" altLang="zh-CN" b="1" dirty="0" smtClean="0"/>
              <a:t>1.3.5 </a:t>
            </a:r>
            <a:r>
              <a:rPr lang="zh-CN" altLang="zh-CN" b="1" dirty="0" smtClean="0"/>
              <a:t>应用实践</a:t>
            </a:r>
            <a:endParaRPr lang="zh-CN" altLang="en-US" dirty="0"/>
          </a:p>
        </p:txBody>
      </p:sp>
    </p:spTree>
    <p:extLst>
      <p:ext uri="{BB962C8B-B14F-4D97-AF65-F5344CB8AC3E}">
        <p14:creationId xmlns:p14="http://schemas.microsoft.com/office/powerpoint/2010/main" val="2278014755"/>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214282" y="1857364"/>
            <a:ext cx="8715436" cy="4643470"/>
          </a:xfrm>
        </p:spPr>
        <p:txBody>
          <a:bodyPr>
            <a:normAutofit/>
          </a:bodyPr>
          <a:lstStyle/>
          <a:p>
            <a:r>
              <a:rPr lang="en-US" altLang="zh-CN" dirty="0"/>
              <a:t>1</a:t>
            </a:r>
            <a:r>
              <a:rPr lang="zh-CN" altLang="zh-CN" dirty="0"/>
              <a:t>．</a:t>
            </a:r>
            <a:r>
              <a:rPr lang="en-US" altLang="zh-CN" dirty="0"/>
              <a:t>E-R</a:t>
            </a:r>
            <a:r>
              <a:rPr lang="zh-CN" altLang="zh-CN" dirty="0"/>
              <a:t>图行表示方法中，实体用矩形表示，关系用菱形表示，属性用椭圆表示。</a:t>
            </a:r>
          </a:p>
          <a:p>
            <a:r>
              <a:rPr lang="en-US" altLang="zh-CN" dirty="0"/>
              <a:t>2</a:t>
            </a:r>
            <a:r>
              <a:rPr lang="zh-CN" altLang="zh-CN" dirty="0"/>
              <a:t>．关系的类型分为一对一、一对多和多对多。</a:t>
            </a:r>
          </a:p>
          <a:p>
            <a:r>
              <a:rPr lang="en-US" altLang="zh-CN" dirty="0"/>
              <a:t>3</a:t>
            </a:r>
            <a:r>
              <a:rPr lang="zh-CN" altLang="zh-CN" dirty="0"/>
              <a:t>．</a:t>
            </a:r>
            <a:r>
              <a:rPr lang="en-US" altLang="zh-CN" dirty="0"/>
              <a:t>E-R</a:t>
            </a:r>
            <a:r>
              <a:rPr lang="zh-CN" altLang="zh-CN" dirty="0"/>
              <a:t>图到表的转换。</a:t>
            </a:r>
          </a:p>
          <a:p>
            <a:r>
              <a:rPr lang="en-US" altLang="zh-CN" dirty="0"/>
              <a:t>4</a:t>
            </a:r>
            <a:r>
              <a:rPr lang="zh-CN" altLang="zh-CN" dirty="0"/>
              <a:t>．关系数据库中，表称为关系，表中的一行称为元组或记录，表中的一列称为字段或者属性，表中列的取值范围称为域。</a:t>
            </a:r>
          </a:p>
          <a:p>
            <a:r>
              <a:rPr lang="en-US" altLang="zh-CN" dirty="0"/>
              <a:t>5</a:t>
            </a:r>
            <a:r>
              <a:rPr lang="zh-CN" altLang="zh-CN" dirty="0"/>
              <a:t>．一个表的主键唯一的识别表中的每一行。</a:t>
            </a:r>
          </a:p>
          <a:p>
            <a:r>
              <a:rPr lang="en-US" altLang="zh-CN" dirty="0"/>
              <a:t>6</a:t>
            </a:r>
            <a:r>
              <a:rPr lang="zh-CN" altLang="zh-CN" dirty="0"/>
              <a:t>．一个表的外键用来表示与另外一个表的关系。</a:t>
            </a:r>
          </a:p>
          <a:p>
            <a:r>
              <a:rPr lang="en-US" altLang="zh-CN" dirty="0"/>
              <a:t>7</a:t>
            </a:r>
            <a:r>
              <a:rPr lang="zh-CN" altLang="zh-CN" dirty="0"/>
              <a:t>．对表实施规范化操作，确保表满足</a:t>
            </a:r>
            <a:r>
              <a:rPr lang="en-US" altLang="zh-CN" dirty="0"/>
              <a:t>1NF</a:t>
            </a:r>
            <a:r>
              <a:rPr lang="zh-CN" altLang="zh-CN" dirty="0"/>
              <a:t>、</a:t>
            </a:r>
            <a:r>
              <a:rPr lang="en-US" altLang="zh-CN" dirty="0"/>
              <a:t>2NF</a:t>
            </a:r>
            <a:r>
              <a:rPr lang="zh-CN" altLang="zh-CN" dirty="0"/>
              <a:t>和</a:t>
            </a:r>
            <a:r>
              <a:rPr lang="en-US" altLang="zh-CN" dirty="0"/>
              <a:t>3NF</a:t>
            </a:r>
            <a:r>
              <a:rPr lang="zh-CN" altLang="zh-CN"/>
              <a:t>。</a:t>
            </a:r>
          </a:p>
          <a:p>
            <a:endParaRPr lang="zh-CN" altLang="en-US" dirty="0"/>
          </a:p>
        </p:txBody>
      </p:sp>
      <p:sp>
        <p:nvSpPr>
          <p:cNvPr id="3" name="标题 2"/>
          <p:cNvSpPr>
            <a:spLocks noGrp="1"/>
          </p:cNvSpPr>
          <p:nvPr>
            <p:ph type="title"/>
          </p:nvPr>
        </p:nvSpPr>
        <p:spPr/>
        <p:txBody>
          <a:bodyPr/>
          <a:lstStyle/>
          <a:p>
            <a:r>
              <a:rPr lang="zh-CN" altLang="en-US" dirty="0" smtClean="0"/>
              <a:t>本章小结</a:t>
            </a:r>
            <a:endParaRPr lang="zh-CN" altLang="en-US" dirty="0"/>
          </a:p>
        </p:txBody>
      </p:sp>
    </p:spTree>
    <p:extLst>
      <p:ext uri="{BB962C8B-B14F-4D97-AF65-F5344CB8AC3E}">
        <p14:creationId xmlns:p14="http://schemas.microsoft.com/office/powerpoint/2010/main" val="194459102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r>
              <a:rPr lang="en-US" altLang="zh-CN" dirty="0" smtClean="0"/>
              <a:t>1</a:t>
            </a:r>
            <a:r>
              <a:rPr lang="zh-CN" altLang="zh-CN" dirty="0" smtClean="0"/>
              <a:t>．识别实体</a:t>
            </a:r>
          </a:p>
          <a:p>
            <a:r>
              <a:rPr lang="en-US" altLang="zh-CN" dirty="0" smtClean="0"/>
              <a:t>2</a:t>
            </a:r>
            <a:r>
              <a:rPr lang="zh-CN" altLang="zh-CN" dirty="0" smtClean="0"/>
              <a:t>．识别实体的属性</a:t>
            </a:r>
          </a:p>
          <a:p>
            <a:r>
              <a:rPr lang="en-US" altLang="zh-CN" dirty="0" smtClean="0"/>
              <a:t>3</a:t>
            </a:r>
            <a:r>
              <a:rPr lang="zh-CN" altLang="zh-CN" dirty="0" smtClean="0"/>
              <a:t>．识别实体之间的联系</a:t>
            </a:r>
          </a:p>
          <a:p>
            <a:endParaRPr lang="zh-CN" altLang="en-US" dirty="0"/>
          </a:p>
        </p:txBody>
      </p:sp>
      <p:sp>
        <p:nvSpPr>
          <p:cNvPr id="2" name="标题 1"/>
          <p:cNvSpPr>
            <a:spLocks noGrp="1"/>
          </p:cNvSpPr>
          <p:nvPr>
            <p:ph type="title"/>
          </p:nvPr>
        </p:nvSpPr>
        <p:spPr/>
        <p:txBody>
          <a:bodyPr>
            <a:normAutofit/>
          </a:bodyPr>
          <a:lstStyle/>
          <a:p>
            <a:r>
              <a:rPr lang="en-US" altLang="zh-CN" b="1" dirty="0" smtClean="0"/>
              <a:t>1.1.3 </a:t>
            </a:r>
            <a:r>
              <a:rPr lang="zh-CN" altLang="zh-CN" b="1" dirty="0" smtClean="0"/>
              <a:t>解决方案</a:t>
            </a:r>
            <a:endParaRPr lang="zh-CN" altLang="en-US"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r>
              <a:rPr lang="zh-CN" altLang="zh-CN" dirty="0"/>
              <a:t>在学生信息管理系统中，经过与客户交流分析，得出主要有以下几类实体：存储专业信息的专业实体，存储班级信息的班级实体，存储学生信息的学生实体，存储辅导员评语的辅导员评语实体，存储课程信息的课程实体，存储教师信息的教师实体，存储系部信息的系部实体。</a:t>
            </a:r>
          </a:p>
          <a:p>
            <a:endParaRPr lang="zh-CN" altLang="en-US" dirty="0"/>
          </a:p>
        </p:txBody>
      </p:sp>
      <p:sp>
        <p:nvSpPr>
          <p:cNvPr id="3" name="标题 2"/>
          <p:cNvSpPr>
            <a:spLocks noGrp="1"/>
          </p:cNvSpPr>
          <p:nvPr>
            <p:ph type="title"/>
          </p:nvPr>
        </p:nvSpPr>
        <p:spPr/>
        <p:txBody>
          <a:bodyPr/>
          <a:lstStyle/>
          <a:p>
            <a:r>
              <a:rPr lang="zh-CN" altLang="zh-CN" dirty="0"/>
              <a:t>识别实体</a:t>
            </a:r>
            <a:endParaRPr lang="zh-CN" altLang="en-US" dirty="0"/>
          </a:p>
        </p:txBody>
      </p:sp>
    </p:spTree>
    <p:extLst>
      <p:ext uri="{BB962C8B-B14F-4D97-AF65-F5344CB8AC3E}">
        <p14:creationId xmlns:p14="http://schemas.microsoft.com/office/powerpoint/2010/main" val="29044850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872067" y="2675467"/>
            <a:ext cx="7408333" cy="1041565"/>
          </a:xfrm>
        </p:spPr>
        <p:txBody>
          <a:bodyPr/>
          <a:lstStyle/>
          <a:p>
            <a:r>
              <a:rPr lang="zh-CN" altLang="zh-CN" dirty="0"/>
              <a:t>（</a:t>
            </a:r>
            <a:r>
              <a:rPr lang="en-US" altLang="zh-CN" dirty="0"/>
              <a:t>1</a:t>
            </a:r>
            <a:r>
              <a:rPr lang="zh-CN" altLang="zh-CN" dirty="0"/>
              <a:t>）专业实体的属性有专业代码、专业名称、专业的状态信息</a:t>
            </a:r>
            <a:r>
              <a:rPr lang="zh-CN" altLang="zh-CN" dirty="0" smtClean="0"/>
              <a:t>等。</a:t>
            </a:r>
            <a:endParaRPr lang="zh-CN" altLang="en-US" dirty="0"/>
          </a:p>
        </p:txBody>
      </p:sp>
      <p:sp>
        <p:nvSpPr>
          <p:cNvPr id="3" name="标题 2"/>
          <p:cNvSpPr>
            <a:spLocks noGrp="1"/>
          </p:cNvSpPr>
          <p:nvPr>
            <p:ph type="title"/>
          </p:nvPr>
        </p:nvSpPr>
        <p:spPr/>
        <p:txBody>
          <a:bodyPr/>
          <a:lstStyle/>
          <a:p>
            <a:r>
              <a:rPr lang="zh-CN" altLang="zh-CN" dirty="0"/>
              <a:t>识别实体的属性</a:t>
            </a:r>
            <a:endParaRPr lang="zh-CN" altLang="en-US" dirty="0"/>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zh-CN" altLang="en-US"/>
          </a:p>
        </p:txBody>
      </p:sp>
      <p:graphicFrame>
        <p:nvGraphicFramePr>
          <p:cNvPr id="5" name="对象 4"/>
          <p:cNvGraphicFramePr>
            <a:graphicFrameLocks noChangeAspect="1"/>
          </p:cNvGraphicFramePr>
          <p:nvPr>
            <p:extLst>
              <p:ext uri="{D42A27DB-BD31-4B8C-83A1-F6EECF244321}">
                <p14:modId xmlns:p14="http://schemas.microsoft.com/office/powerpoint/2010/main" val="2979494587"/>
              </p:ext>
            </p:extLst>
          </p:nvPr>
        </p:nvGraphicFramePr>
        <p:xfrm>
          <a:off x="3347864" y="3573016"/>
          <a:ext cx="2009775" cy="1190625"/>
        </p:xfrm>
        <a:graphic>
          <a:graphicData uri="http://schemas.openxmlformats.org/presentationml/2006/ole">
            <mc:AlternateContent xmlns:mc="http://schemas.openxmlformats.org/markup-compatibility/2006">
              <mc:Choice xmlns:v="urn:schemas-microsoft-com:vml" Requires="v">
                <p:oleObj spid="_x0000_s1034" name="Visio" r:id="rId3" imgW="2392756" imgH="1419581" progId="Visio.Drawing.11">
                  <p:embed/>
                </p:oleObj>
              </mc:Choice>
              <mc:Fallback>
                <p:oleObj name="Visio" r:id="rId3" imgW="2392756" imgH="1419581" progId="Visio.Drawing.11">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347864" y="3573016"/>
                        <a:ext cx="2009775" cy="11906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418514244"/>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波形">
  <a:themeElements>
    <a:clrScheme name="波形">
      <a:dk1>
        <a:sysClr val="windowText" lastClr="000000"/>
      </a:dk1>
      <a:lt1>
        <a:sysClr val="window" lastClr="FFFFFF"/>
      </a:lt1>
      <a:dk2>
        <a:srgbClr val="073E87"/>
      </a:dk2>
      <a:lt2>
        <a:srgbClr val="C6E7FC"/>
      </a:lt2>
      <a:accent1>
        <a:srgbClr val="31B6FD"/>
      </a:accent1>
      <a:accent2>
        <a:srgbClr val="4584D3"/>
      </a:accent2>
      <a:accent3>
        <a:srgbClr val="5BD078"/>
      </a:accent3>
      <a:accent4>
        <a:srgbClr val="A5D028"/>
      </a:accent4>
      <a:accent5>
        <a:srgbClr val="F5C040"/>
      </a:accent5>
      <a:accent6>
        <a:srgbClr val="05E0DB"/>
      </a:accent6>
      <a:hlink>
        <a:srgbClr val="0080FF"/>
      </a:hlink>
      <a:folHlink>
        <a:srgbClr val="5EAEFF"/>
      </a:folHlink>
    </a:clrScheme>
    <a:fontScheme name="波形">
      <a:majorFont>
        <a:latin typeface="Candara"/>
        <a:ea typeface=""/>
        <a:cs typeface=""/>
        <a:font script="Jpan" typeface="HGP明朝E"/>
        <a:font script="Hang" typeface="HY그래픽M"/>
        <a:font script="Hans" typeface="华文新魏"/>
        <a:font script="Hant" typeface="標楷體"/>
        <a:font script="Arab" typeface="Arial"/>
        <a:font script="Hebr" typeface="Arial"/>
        <a:font script="Thai" typeface="Kodchiang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ndara"/>
        <a:ea typeface=""/>
        <a:cs typeface=""/>
        <a:font script="Jpan" typeface="HGP明朝E"/>
        <a:font script="Hang" typeface="HY그래픽M"/>
        <a:font script="Hans" typeface="华文楷体"/>
        <a:font script="Hant" typeface="標楷體"/>
        <a:font script="Arab" typeface="Arial"/>
        <a:font script="Hebr" typeface="Arial"/>
        <a:font script="Thai" typeface="Kodchiang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波形">
      <a:fillStyleLst>
        <a:solidFill>
          <a:schemeClr val="phClr"/>
        </a:solidFill>
        <a:gradFill rotWithShape="1">
          <a:gsLst>
            <a:gs pos="0">
              <a:schemeClr val="phClr">
                <a:tint val="0"/>
              </a:schemeClr>
            </a:gs>
            <a:gs pos="44000">
              <a:schemeClr val="phClr">
                <a:tint val="60000"/>
                <a:satMod val="120000"/>
              </a:schemeClr>
            </a:gs>
            <a:gs pos="100000">
              <a:schemeClr val="phClr">
                <a:tint val="90000"/>
                <a:alpha val="100000"/>
                <a:lumMod val="90000"/>
              </a:schemeClr>
            </a:gs>
          </a:gsLst>
          <a:lin ang="5400000" scaled="0"/>
        </a:gradFill>
        <a:gradFill rotWithShape="1">
          <a:gsLst>
            <a:gs pos="0">
              <a:schemeClr val="phClr">
                <a:tint val="96000"/>
                <a:satMod val="120000"/>
                <a:lumMod val="120000"/>
              </a:schemeClr>
            </a:gs>
            <a:gs pos="100000">
              <a:schemeClr val="phClr">
                <a:shade val="89000"/>
                <a:lumMod val="90000"/>
              </a:schemeClr>
            </a:gs>
          </a:gsLst>
          <a:lin ang="5400000" scaled="0"/>
        </a:gradFill>
      </a:fillStyleLst>
      <a:lnStyleLst>
        <a:ln w="9525" cap="flat" cmpd="sng" algn="ctr">
          <a:solidFill>
            <a:schemeClr val="phClr"/>
          </a:solidFill>
          <a:prstDash val="solid"/>
        </a:ln>
        <a:ln w="15875" cap="flat" cmpd="sng" algn="ctr">
          <a:solidFill>
            <a:schemeClr val="phClr">
              <a:shade val="75000"/>
              <a:lumMod val="80000"/>
            </a:schemeClr>
          </a:solidFill>
          <a:prstDash val="solid"/>
        </a:ln>
        <a:ln w="25400" cap="flat" cmpd="sng" algn="ctr">
          <a:solidFill>
            <a:schemeClr val="phClr"/>
          </a:solidFill>
          <a:prstDash val="solid"/>
        </a:ln>
      </a:lnStyleLst>
      <a:effectStyleLst>
        <a:effectStyle>
          <a:effectLst/>
        </a:effectStyle>
        <a:effectStyle>
          <a:effectLst>
            <a:outerShdw blurRad="50800" dist="25400" dir="5400000" rotWithShape="0">
              <a:srgbClr val="000000">
                <a:alpha val="38000"/>
              </a:srgbClr>
            </a:outerShdw>
          </a:effectLst>
          <a:scene3d>
            <a:camera prst="orthographicFront">
              <a:rot lat="0" lon="0" rev="0"/>
            </a:camera>
            <a:lightRig rig="flat" dir="tl">
              <a:rot lat="0" lon="0" rev="6360000"/>
            </a:lightRig>
          </a:scene3d>
          <a:sp3d prstMaterial="flat">
            <a:bevelT w="12700" h="12700"/>
          </a:sp3d>
        </a:effectStyle>
        <a:effectStyle>
          <a:effectLst>
            <a:outerShdw blurRad="50800" dist="25400" dir="5400000" rotWithShape="0">
              <a:srgbClr val="000000">
                <a:alpha val="38000"/>
              </a:srgbClr>
            </a:outerShdw>
          </a:effectLst>
          <a:scene3d>
            <a:camera prst="orthographicFront">
              <a:rot lat="0" lon="0" rev="0"/>
            </a:camera>
            <a:lightRig rig="flat" dir="tl">
              <a:rot lat="0" lon="0" rev="6360000"/>
            </a:lightRig>
          </a:scene3d>
          <a:sp3d contourW="19050" prstMaterial="flat">
            <a:bevelT w="63500" h="63500"/>
            <a:contourClr>
              <a:schemeClr val="phClr">
                <a:shade val="25000"/>
                <a:satMod val="180000"/>
              </a:schemeClr>
            </a:contourClr>
          </a:sp3d>
        </a:effectStyle>
      </a:effectStyleLst>
      <a:bgFillStyleLst>
        <a:solidFill>
          <a:schemeClr val="phClr"/>
        </a:solidFill>
        <a:gradFill rotWithShape="1">
          <a:gsLst>
            <a:gs pos="40000">
              <a:schemeClr val="phClr">
                <a:tint val="94000"/>
                <a:shade val="94000"/>
                <a:alpha val="100000"/>
                <a:satMod val="114000"/>
                <a:lumMod val="114000"/>
              </a:schemeClr>
            </a:gs>
            <a:gs pos="74000">
              <a:schemeClr val="phClr">
                <a:tint val="94000"/>
                <a:shade val="94000"/>
                <a:satMod val="128000"/>
                <a:lumMod val="100000"/>
              </a:schemeClr>
            </a:gs>
            <a:gs pos="100000">
              <a:schemeClr val="phClr">
                <a:tint val="98000"/>
                <a:shade val="100000"/>
                <a:hueMod val="98000"/>
                <a:satMod val="100000"/>
                <a:lumMod val="74000"/>
              </a:schemeClr>
            </a:gs>
          </a:gsLst>
          <a:path path="circle">
            <a:fillToRect l="20000" t="-40000" r="20000" b="140000"/>
          </a:path>
        </a:gradFill>
        <a:blipFill rotWithShape="1">
          <a:blip xmlns:r="http://schemas.openxmlformats.org/officeDocument/2006/relationships" r:embed="rId1">
            <a:duotone>
              <a:schemeClr val="phClr">
                <a:tint val="96000"/>
                <a:satMod val="130000"/>
                <a:lumMod val="50000"/>
              </a:schemeClr>
              <a:schemeClr val="phClr">
                <a:tint val="96000"/>
                <a:satMod val="114000"/>
                <a:lumMod val="114000"/>
              </a:schemeClr>
            </a:duotone>
          </a:blip>
          <a:stretch/>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Waveform</Template>
  <TotalTime>84</TotalTime>
  <Words>6718</Words>
  <Application>Microsoft Office PowerPoint</Application>
  <PresentationFormat>全屏显示(4:3)</PresentationFormat>
  <Paragraphs>535</Paragraphs>
  <Slides>66</Slides>
  <Notes>0</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66</vt:i4>
      </vt:variant>
    </vt:vector>
  </HeadingPairs>
  <TitlesOfParts>
    <vt:vector size="68" baseType="lpstr">
      <vt:lpstr>波形</vt:lpstr>
      <vt:lpstr>Visio</vt:lpstr>
      <vt:lpstr>SQL Server 2008数据库基础</vt:lpstr>
      <vt:lpstr>第一单元 分析与设计数据库</vt:lpstr>
      <vt:lpstr>PowerPoint 演示文稿</vt:lpstr>
      <vt:lpstr>任务1.1  分析数据库</vt:lpstr>
      <vt:lpstr>1.1.1 情景描述</vt:lpstr>
      <vt:lpstr>1.1.2问题分析</vt:lpstr>
      <vt:lpstr>1.1.3 解决方案</vt:lpstr>
      <vt:lpstr>识别实体</vt:lpstr>
      <vt:lpstr>识别实体的属性</vt:lpstr>
      <vt:lpstr>识别实体的属性</vt:lpstr>
      <vt:lpstr>识别实体的属性</vt:lpstr>
      <vt:lpstr>识别实体的属性</vt:lpstr>
      <vt:lpstr>识别实体的属性</vt:lpstr>
      <vt:lpstr>识别实体的属性</vt:lpstr>
      <vt:lpstr>识别实体的属性</vt:lpstr>
      <vt:lpstr>识别实体之间的联系</vt:lpstr>
      <vt:lpstr>PowerPoint 演示文稿</vt:lpstr>
      <vt:lpstr>1.1.4 知识总结</vt:lpstr>
      <vt:lpstr>1.1.4 知识总结</vt:lpstr>
      <vt:lpstr>实体</vt:lpstr>
      <vt:lpstr>属性</vt:lpstr>
      <vt:lpstr>关系</vt:lpstr>
      <vt:lpstr>一对一</vt:lpstr>
      <vt:lpstr>一对多</vt:lpstr>
      <vt:lpstr>多对多</vt:lpstr>
      <vt:lpstr>1.1.5 应用实践</vt:lpstr>
      <vt:lpstr>PowerPoint 演示文稿</vt:lpstr>
      <vt:lpstr>任务1.2  设计数据库</vt:lpstr>
      <vt:lpstr>1.2.1 情景描述</vt:lpstr>
      <vt:lpstr>1.2.2问题分析</vt:lpstr>
      <vt:lpstr>1.2.3 解决方案</vt:lpstr>
      <vt:lpstr>PowerPoint 演示文稿</vt:lpstr>
      <vt:lpstr>PowerPoint 演示文稿</vt:lpstr>
      <vt:lpstr>1.2.4 知识总结</vt:lpstr>
      <vt:lpstr>数据模型</vt:lpstr>
      <vt:lpstr>层次模型</vt:lpstr>
      <vt:lpstr>网状模型</vt:lpstr>
      <vt:lpstr>关系模型</vt:lpstr>
      <vt:lpstr>关系模型有关概念</vt:lpstr>
      <vt:lpstr>关系(Relation)</vt:lpstr>
      <vt:lpstr>记录（Record）</vt:lpstr>
      <vt:lpstr>属性（Attribute）</vt:lpstr>
      <vt:lpstr>域（Domain）</vt:lpstr>
      <vt:lpstr>主键（Primary Key）</vt:lpstr>
      <vt:lpstr>外键（Foreign Key）</vt:lpstr>
      <vt:lpstr>E-R图到表的映射</vt:lpstr>
      <vt:lpstr>E-R图到表的映射</vt:lpstr>
      <vt:lpstr>E-R图到表的映射</vt:lpstr>
      <vt:lpstr>E-R图到表的映射</vt:lpstr>
      <vt:lpstr>1.2.5 应用实践</vt:lpstr>
      <vt:lpstr>PowerPoint 演示文稿</vt:lpstr>
      <vt:lpstr>任务1.3  规范化数据</vt:lpstr>
      <vt:lpstr>1.3.1 情景描述</vt:lpstr>
      <vt:lpstr>1.3.2问题分析</vt:lpstr>
      <vt:lpstr>1.3.3 解决方案</vt:lpstr>
      <vt:lpstr>1.3.4 知识总结</vt:lpstr>
      <vt:lpstr>数据库的设计原则</vt:lpstr>
      <vt:lpstr>第一范式（1NF）</vt:lpstr>
      <vt:lpstr>PowerPoint 演示文稿</vt:lpstr>
      <vt:lpstr>第二范式（2NF）</vt:lpstr>
      <vt:lpstr>PowerPoint 演示文稿</vt:lpstr>
      <vt:lpstr>PowerPoint 演示文稿</vt:lpstr>
      <vt:lpstr>第三范式（3NF）</vt:lpstr>
      <vt:lpstr>PowerPoint 演示文稿</vt:lpstr>
      <vt:lpstr>1.3.5 应用实践</vt:lpstr>
      <vt:lpstr>本章小结</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第一单元 分析与设计数据库</dc:title>
  <dc:creator>Administrator</dc:creator>
  <cp:lastModifiedBy>微软用户</cp:lastModifiedBy>
  <cp:revision>11</cp:revision>
  <dcterms:created xsi:type="dcterms:W3CDTF">2015-03-08T15:14:07Z</dcterms:created>
  <dcterms:modified xsi:type="dcterms:W3CDTF">2015-12-15T01:56:26Z</dcterms:modified>
</cp:coreProperties>
</file>