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2" r:id="rId4"/>
    <p:sldId id="440" r:id="rId5"/>
    <p:sldId id="454" r:id="rId6"/>
    <p:sldId id="455" r:id="rId7"/>
    <p:sldId id="456" r:id="rId8"/>
    <p:sldId id="457" r:id="rId9"/>
    <p:sldId id="458" r:id="rId10"/>
    <p:sldId id="459" r:id="rId11"/>
    <p:sldId id="460" r:id="rId12"/>
    <p:sldId id="461" r:id="rId13"/>
    <p:sldId id="462" r:id="rId14"/>
    <p:sldId id="463" r:id="rId15"/>
    <p:sldId id="464" r:id="rId16"/>
    <p:sldId id="465" r:id="rId17"/>
    <p:sldId id="466" r:id="rId18"/>
    <p:sldId id="467" r:id="rId19"/>
    <p:sldId id="468" r:id="rId20"/>
    <p:sldId id="475" r:id="rId21"/>
    <p:sldId id="476" r:id="rId22"/>
    <p:sldId id="477" r:id="rId23"/>
    <p:sldId id="478" r:id="rId24"/>
    <p:sldId id="479" r:id="rId25"/>
    <p:sldId id="480" r:id="rId26"/>
    <p:sldId id="481" r:id="rId27"/>
    <p:sldId id="482" r:id="rId28"/>
    <p:sldId id="483" r:id="rId29"/>
    <p:sldId id="484" r:id="rId30"/>
    <p:sldId id="485" r:id="rId31"/>
    <p:sldId id="486" r:id="rId32"/>
    <p:sldId id="487" r:id="rId33"/>
    <p:sldId id="488" r:id="rId34"/>
    <p:sldId id="489" r:id="rId35"/>
    <p:sldId id="490" r:id="rId36"/>
    <p:sldId id="491" r:id="rId37"/>
    <p:sldId id="492" r:id="rId38"/>
    <p:sldId id="493" r:id="rId39"/>
    <p:sldId id="494" r:id="rId40"/>
    <p:sldId id="495" r:id="rId41"/>
    <p:sldId id="496" r:id="rId42"/>
    <p:sldId id="497" r:id="rId43"/>
    <p:sldId id="498" r:id="rId44"/>
    <p:sldId id="503" r:id="rId45"/>
    <p:sldId id="499" r:id="rId46"/>
    <p:sldId id="500" r:id="rId47"/>
    <p:sldId id="501" r:id="rId48"/>
    <p:sldId id="502" r:id="rId49"/>
    <p:sldId id="504" r:id="rId50"/>
    <p:sldId id="261" r:id="rId51"/>
  </p:sldIdLst>
  <p:sldSz cx="12192000" cy="6858000"/>
  <p:notesSz cx="6858000" cy="9144000"/>
  <p:embeddedFontLst>
    <p:embeddedFont>
      <p:font typeface="Malgun Gothic Semilight" panose="020B0502040204020203" pitchFamily="34" charset="-122"/>
      <p:regular r:id="rId52"/>
    </p:embeddedFont>
    <p:embeddedFont>
      <p:font typeface="楷体" panose="02010609060101010101" pitchFamily="49" charset="-122"/>
      <p:regular r:id="rId53"/>
    </p:embeddedFont>
    <p:embeddedFont>
      <p:font typeface="微软雅黑" panose="020B0503020204020204" pitchFamily="34" charset="-122"/>
      <p:regular r:id="rId54"/>
      <p:bold r:id="rId55"/>
    </p:embeddedFont>
    <p:embeddedFont>
      <p:font typeface="Calibri Light" panose="020F0302020204030204" pitchFamily="34" charset="0"/>
      <p:regular r:id="rId56"/>
      <p:italic r:id="rId57"/>
    </p:embeddedFont>
    <p:embeddedFont>
      <p:font typeface="Consolas" panose="020B0609020204030204" pitchFamily="49" charset="0"/>
      <p:regular r:id="rId58"/>
      <p:bold r:id="rId59"/>
      <p:italic r:id="rId60"/>
      <p:boldItalic r:id="rId61"/>
    </p:embeddedFont>
    <p:embeddedFont>
      <p:font typeface="Calibri" panose="020F0502020204030204" pitchFamily="34" charset="0"/>
      <p:regular r:id="rId62"/>
      <p:bold r:id="rId63"/>
      <p:italic r:id="rId64"/>
      <p:boldItalic r:id="rId65"/>
    </p:embeddedFont>
    <p:embeddedFont>
      <p:font typeface="黑体" panose="02010609060101010101" pitchFamily="49" charset="-122"/>
      <p:regular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7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7" autoAdjust="0"/>
  </p:normalViewPr>
  <p:slideViewPr>
    <p:cSldViewPr snapToGrid="0" showGuides="1">
      <p:cViewPr varScale="1">
        <p:scale>
          <a:sx n="87" d="100"/>
          <a:sy n="87" d="100"/>
        </p:scale>
        <p:origin x="528" y="77"/>
      </p:cViewPr>
      <p:guideLst>
        <p:guide orient="horz" pos="2160"/>
        <p:guide pos="372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6787455" y="3727664"/>
            <a:ext cx="4016375" cy="762000"/>
          </a:xfrm>
          <a:prstGeom prst="rect">
            <a:avLst/>
          </a:prstGeom>
          <a:noFill/>
        </p:spPr>
        <p:txBody>
          <a:bodyPr wrap="none" rtlCol="0">
            <a:spAutoFit/>
          </a:bodyPr>
          <a:lstStyle/>
          <a:p>
            <a:pPr algn="l"/>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第2章 类和对象</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338455" y="886460"/>
            <a:ext cx="11157585" cy="5440680"/>
          </a:xfrm>
          <a:prstGeom prst="rect">
            <a:avLst/>
          </a:prstGeom>
          <a:noFill/>
          <a:ln w="9525">
            <a:noFill/>
          </a:ln>
        </p:spPr>
        <p:txBody>
          <a:bodyPr wrap="square">
            <a:spAutoFit/>
          </a:bodyPr>
          <a:lstStyle/>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）用包来管理类</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在一个比较大的程序中，类的名字可能会冲突，包就像文件夹一样，将同名的类装到不同的包中，可以避免冲突。</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申明包</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申明包的格式是：</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包名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 SE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中自带的包命名通常以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开头，一些扩展包命名以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开头。</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自己定义的包，通常用公司域名的倒写加上项目名作为包名，比如公司域名为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abc.com</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，开发的项目为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project1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，则包名为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com.abc.project1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引用包</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对包的引用需要</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关键字，格式是：“</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包名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如果要引用包中的所有类，格式是：“</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包名</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默认情况下，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java.lang</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包中的类自动引入，无需用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语句显式引入。</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类属于项目</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project1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类属于项目</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projrct2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类要引用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类，则程序为：</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338455" y="730250"/>
            <a:ext cx="11157585" cy="6263640"/>
          </a:xfrm>
          <a:prstGeom prst="rect">
            <a:avLst/>
          </a:prstGeom>
          <a:noFill/>
          <a:ln w="9525">
            <a:noFill/>
          </a:ln>
        </p:spPr>
        <p:txBody>
          <a:bodyPr wrap="square">
            <a:spAutoFit/>
          </a:bodyPr>
          <a:lstStyle/>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//A.java</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com.abc.project1;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该类所属的包</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A{</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//B.java</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package com.abc.project2;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该类所属的包</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com.abc.project1;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引用的包</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B{</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 obj=new 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338455" y="730250"/>
            <a:ext cx="11391265" cy="173736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2.1.3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）功能分析</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列表类要实现一组整型数据的存储，并记住实际存入的整数个数，因此需要定义的数据成员包括一个整型数组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arr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和实际长度</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length</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。列表要具备的添加、插入、删除、显示功能，通过定义相应的方法来实现。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）编码</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通过分析我们可以编写以下代码实现功能：</a:t>
            </a:r>
          </a:p>
        </p:txBody>
      </p:sp>
      <p:sp>
        <p:nvSpPr>
          <p:cNvPr id="2" name="文本框 1"/>
          <p:cNvSpPr txBox="1"/>
          <p:nvPr/>
        </p:nvSpPr>
        <p:spPr>
          <a:xfrm>
            <a:off x="338455" y="2467610"/>
            <a:ext cx="11551285" cy="420624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MyList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列表类</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private int[] 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存放数据的数组</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int length;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数组实际长度</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MyList()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构造函数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a=new int[100];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length=0;</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add(int 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在列表末尾添加元素</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x</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a[length]=x;</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length++;</a:t>
            </a:r>
          </a:p>
          <a:p>
            <a:pPr marL="0" indent="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362585" y="730250"/>
            <a:ext cx="11476990" cy="612648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insert(int n,int x)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在第</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个位置前面插入元素</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x</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从</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0</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开始）</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if(n&lt;0) n=0;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if(n&gt;length) n=length;</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for(int i=length-1;i&gt;=n;i--) a[i+1]=a[i];</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a[n]=x;</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length++;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添加后长度加</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1</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delete(int n)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删除第</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个元素（</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从</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0</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开始）</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if(n&lt;0||n&gt;length-1) return;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for(int i=n;i&lt;=length-2;i++) a[i]=a[i+1];</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length--;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删除后长度减</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1</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int get(int n)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获取第</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个元素值</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a[n];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int getLength()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获取列表长度</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338455" y="730250"/>
            <a:ext cx="6697980" cy="5852160"/>
          </a:xfrm>
          <a:prstGeom prst="rect">
            <a:avLst/>
          </a:prstGeom>
          <a:noFill/>
        </p:spPr>
        <p:txBody>
          <a:bodyPr wrap="non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length;</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show()</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for(int i=0;i&lt;length;i++)</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System.out.print(a[i]+"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Test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static void main(String[] args)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MyList list=new MyList();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list.add(10); list.add(20); list.add(30);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list.show();</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list.insert(2, 75);</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list.show();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list.delete(1);</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list.show();</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3" name="文本框 2"/>
          <p:cNvSpPr txBox="1"/>
          <p:nvPr/>
        </p:nvSpPr>
        <p:spPr>
          <a:xfrm>
            <a:off x="535305" y="993775"/>
            <a:ext cx="5080000" cy="64008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）调试运行，显示结果</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2" name="图片 10"/>
          <p:cNvPicPr>
            <a:picLocks noChangeAspect="1"/>
          </p:cNvPicPr>
          <p:nvPr/>
        </p:nvPicPr>
        <p:blipFill>
          <a:blip r:embed="rId2"/>
          <a:stretch>
            <a:fillRect/>
          </a:stretch>
        </p:blipFill>
        <p:spPr>
          <a:xfrm>
            <a:off x="3146425" y="2030095"/>
            <a:ext cx="5107940" cy="3054985"/>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1" name="文本框 100"/>
          <p:cNvSpPr txBox="1"/>
          <p:nvPr/>
        </p:nvSpPr>
        <p:spPr>
          <a:xfrm>
            <a:off x="396875" y="675640"/>
            <a:ext cx="11409045" cy="6263640"/>
          </a:xfrm>
          <a:prstGeom prst="rect">
            <a:avLst/>
          </a:prstGeom>
          <a:noFill/>
          <a:ln w="9525">
            <a:noFill/>
          </a:ln>
        </p:spPr>
        <p:txBody>
          <a:bodyPr wrap="square">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2.1.4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）选择题</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下列哪个类声明是正确的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 </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Hi</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Move()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void  number{…}   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Car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下面的方法声明中，哪个是正确的（   ）</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methodName(){}       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int methodName(){}</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methodName(){}       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methodName{}</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下面对构造方法的描述不正确是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系统提供默认的构造方法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构造方法可以有参数，也可以有返回值</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构造方法可以重载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构造方法可以设置参数</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④</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设</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为已定义的类名，下列声明</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的语句中正确的是</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float  A  a;                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A  a=A( );   </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  a=new  int( );           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  a=new  A( );</a:t>
            </a:r>
          </a:p>
          <a:p>
            <a:pPr marL="0" indent="0" algn="l">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372110" y="730250"/>
            <a:ext cx="11457940" cy="6263640"/>
          </a:xfrm>
          <a:prstGeom prst="rect">
            <a:avLst/>
          </a:prstGeom>
          <a:noFill/>
        </p:spPr>
        <p:txBody>
          <a:bodyPr wrap="square" rtlCol="0" anchor="t">
            <a:spAutoFit/>
          </a:bodyPr>
          <a:lstStyle/>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⑤</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关键字（</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）表示一个类定义的开始。</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declare       B</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new      C</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class      D</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、以上答案都不对</a:t>
            </a:r>
          </a:p>
          <a:p>
            <a:pPr marL="0" indent="0" algn="l">
              <a:lnSpc>
                <a:spcPct val="150000"/>
              </a:lnSpc>
            </a:pP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2</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）填空题</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①</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在</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Java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程序中定义的类中包括有两种成员，分别是：</a:t>
            </a:r>
            <a:r>
              <a:rPr lang="zh-CN" altLang="en-US"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zh-CN" altLang="en-US"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②</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是</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Java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语言中定义类时必须使用的关键字。</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③</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是抽象的，而</a:t>
            </a:r>
            <a:r>
              <a:rPr lang="zh-CN" altLang="en-US"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是具体的。</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④</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定义在类中方法之外的变量称为</a:t>
            </a:r>
            <a:r>
              <a:rPr lang="zh-CN" altLang="en-US"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0" algn="l">
              <a:lnSpc>
                <a:spcPct val="150000"/>
              </a:lnSpc>
            </a:pP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⑤</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下面是一个类的定义，请将其补充完整。</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class  </a:t>
            </a:r>
            <a:r>
              <a:rPr lang="en-US" altLang="zh-CN" u="sng">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String name;</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int age;</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Student( </a:t>
            </a:r>
            <a:r>
              <a:rPr lang="en-US" altLang="zh-CN" u="sng">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 int  i)</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name=s;  age=i;</a:t>
            </a:r>
          </a:p>
          <a:p>
            <a:pPr marL="0" indent="0" algn="l">
              <a:lnSpc>
                <a:spcPct val="150000"/>
              </a:lnSpc>
            </a:pP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497840" y="730250"/>
            <a:ext cx="11206480" cy="2560320"/>
          </a:xfrm>
          <a:prstGeom prst="rect">
            <a:avLst/>
          </a:prstGeom>
          <a:noFill/>
        </p:spPr>
        <p:txBody>
          <a:bodyPr wrap="square" rtlCol="0" anchor="t">
            <a:spAutoFit/>
          </a:bodyPr>
          <a:lstStyle/>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lnSpc>
                <a:spcPct val="150000"/>
              </a:lnSpc>
            </a:pP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）编程题</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①</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设计一个长方形类，成员变量包括长和宽。类中有计算面积和周长的方法，并有相应的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setter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方法和</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getter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方法设置和获得长和宽，并编写测试类进行功能测试。</a:t>
            </a:r>
          </a:p>
          <a:p>
            <a:pPr marL="0" indent="0" algn="l">
              <a:lnSpc>
                <a:spcPct val="150000"/>
              </a:lnSpc>
            </a:pP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②</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改进列表类，增加一个构造方法，可以设置数组的最大长度，并增加查找、排序、逆序功能。</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462915" y="857885"/>
            <a:ext cx="11265535" cy="4206240"/>
          </a:xfrm>
          <a:prstGeom prst="rect">
            <a:avLst/>
          </a:prstGeom>
          <a:noFill/>
          <a:ln w="9525">
            <a:noFill/>
          </a:ln>
        </p:spPr>
        <p:txBody>
          <a:bodyPr wrap="square">
            <a:spAutoFit/>
          </a:bodyPr>
          <a:lstStyle/>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2.2.1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项目描述</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设计一个员工工资管理程序，用计算公司不同类型员工的工资，并打印出收入清单。</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2.2.2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）面向对象设计的封装性</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封装是把类设计成一个黑匣子，将将里面包含的某些数据和操作隐藏起来，对外公开特定的操作接口函数进行访问，这样可以避免外部对内部的干扰。</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对类成员的访问权限包括：公有（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）、私有（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）、保护（</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protected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）、默认。</a:t>
            </a:r>
          </a:p>
          <a:p>
            <a:pPr marL="0" indent="0" algn="l">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公有（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修饰的类成员（包括变量和方法）称为公有的，公有成员允许应用程序中所有的方法访问，不仅允许类内部的方法访问，也允许同一个包或不同包中的类方法访问。这里的访问指存取公有数据，调用公有方法。</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0403" y="2358310"/>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sz="2000" dirty="0">
                  <a:solidFill>
                    <a:srgbClr val="076EAD"/>
                  </a:solidFill>
                  <a:latin typeface="黑体" panose="02010609060101010101" pitchFamily="2" charset="-122"/>
                  <a:ea typeface="黑体" panose="02010609060101010101" pitchFamily="2" charset="-122"/>
                </a:rPr>
                <a:t>面向对象程序设计的基本概念；</a:t>
              </a:r>
            </a:p>
          </p:txBody>
        </p:sp>
      </p:grpSp>
      <p:sp>
        <p:nvSpPr>
          <p:cNvPr id="39" name="Rectangle 6"/>
          <p:cNvSpPr>
            <a:spLocks noChangeArrowheads="1"/>
          </p:cNvSpPr>
          <p:nvPr/>
        </p:nvSpPr>
        <p:spPr bwMode="auto">
          <a:xfrm>
            <a:off x="5204756" y="1417875"/>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accent1"/>
                </a:solidFill>
                <a:effectLst>
                  <a:outerShdw blurRad="38100" dist="25400" dir="5400000" algn="ctr" rotWithShape="0">
                    <a:srgbClr val="6E747A">
                      <a:alpha val="43000"/>
                    </a:srgbClr>
                  </a:outerShdw>
                </a:effectLst>
                <a:latin typeface="Malgun Gothic Semilight" panose="020B0502040204020203" pitchFamily="34" charset="-122"/>
                <a:ea typeface="Malgun Gothic Semilight" panose="020B0502040204020203" pitchFamily="34" charset="-122"/>
              </a:rPr>
              <a:t>主要内容</a:t>
            </a:r>
          </a:p>
        </p:txBody>
      </p:sp>
      <p:pic>
        <p:nvPicPr>
          <p:cNvPr id="40" name="Picture 59" descr="line"/>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类和对象；</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类的继承和多态。</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a:t>
            </a:r>
            <a:r>
              <a:rPr lang="zh-CN" altLang="en-US" sz="3200" smtClean="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序设计</a:t>
            </a:r>
            <a:endPar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pic>
        <p:nvPicPr>
          <p:cNvPr id="3" name="图片 2" descr="timg"/>
          <p:cNvPicPr>
            <a:picLocks noChangeAspect="1"/>
          </p:cNvPicPr>
          <p:nvPr/>
        </p:nvPicPr>
        <p:blipFill>
          <a:blip r:embed="rId3"/>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264795" y="911225"/>
            <a:ext cx="5080000" cy="36576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：公有成员的可访问性</a:t>
            </a:r>
          </a:p>
        </p:txBody>
      </p:sp>
      <p:sp>
        <p:nvSpPr>
          <p:cNvPr id="2" name="文本框 1"/>
          <p:cNvSpPr txBox="1"/>
          <p:nvPr/>
        </p:nvSpPr>
        <p:spPr>
          <a:xfrm>
            <a:off x="570865" y="1276985"/>
            <a:ext cx="11301730" cy="50292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MyClass{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int 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公有变量</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setX(int i)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公有方法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x=i;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showX()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公有方法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showX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x="+x);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MyClass obj=new MyClass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obj.setX(20);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调用类的公有方法给公有变量赋值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obj.showX();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调用类的公有方法显示公有变量的值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obj.x=100;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直接给</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obj</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对象的公有变量赋值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直接输出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x="+obj.x);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直接输出公有变量的值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853440"/>
            <a:ext cx="11427460" cy="173736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私有（</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饰的类成员称为私有的，类的私有成员只能被这个类的方法直接访问，而不能被类以外的方法访问。一般把不需要外界知道的数据或操作定义为私有成员，这样既有利于数据的安全性，也符合隐藏内部信息处理细节的原则。</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中，如果将</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MyClass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类的成员</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定义为</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main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方法中访问</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obj.x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的代码会出错，但是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MyClass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类中的</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setX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和</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showX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方法允许访问私有成员</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p:txBody>
      </p:sp>
      <p:sp>
        <p:nvSpPr>
          <p:cNvPr id="2" name="文本框 1"/>
          <p:cNvSpPr txBox="1"/>
          <p:nvPr/>
        </p:nvSpPr>
        <p:spPr>
          <a:xfrm>
            <a:off x="338455" y="2763520"/>
            <a:ext cx="5080000" cy="36576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：隐藏数据成员</a:t>
            </a:r>
          </a:p>
        </p:txBody>
      </p:sp>
      <p:sp>
        <p:nvSpPr>
          <p:cNvPr id="3" name="文本框 2"/>
          <p:cNvSpPr txBox="1"/>
          <p:nvPr/>
        </p:nvSpPr>
        <p:spPr>
          <a:xfrm>
            <a:off x="387350" y="3129280"/>
            <a:ext cx="11427460" cy="365760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class Employee  // Employee.java</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private String name;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姓名</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 String sex;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性别</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 int 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年龄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 float salary;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基本工资</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String getName()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return name;</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setName(String name) {</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this.name = name;</a:t>
            </a:r>
          </a:p>
          <a:p>
            <a:pPr marL="0" indent="266700" algn="l"/>
            <a:endPar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70840" y="730250"/>
            <a:ext cx="11450320" cy="585216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String getSex()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return sex;</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void setSex(String sex)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this.sex = sex;</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int getAge()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return age;</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void setAge(int age)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this.age = age;</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float getSalary()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return salary;</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void setSalary(float salary)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this.salary = salary;</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p>
          <a:p>
            <a:pPr marL="0" indent="266700" algn="l"/>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39090" y="777240"/>
            <a:ext cx="11181080" cy="310896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构造方法（无参数）</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无名氏</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男</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",18,2000);</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public Employee(String name,String sex,int age,float salary)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构造方法</a:t>
            </a:r>
          </a:p>
          <a:p>
            <a:pPr marL="0" indent="26670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this.name=name;  this.sex=sex;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this.age=age;  this.salary= salary;</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endParaRPr lang="zh-CN" altLang="en-US"/>
          </a:p>
        </p:txBody>
      </p:sp>
      <p:sp>
        <p:nvSpPr>
          <p:cNvPr id="101" name="文本框 100"/>
          <p:cNvSpPr txBox="1"/>
          <p:nvPr/>
        </p:nvSpPr>
        <p:spPr>
          <a:xfrm>
            <a:off x="280035" y="4168140"/>
            <a:ext cx="11299825" cy="64008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提醒：</a:t>
            </a:r>
            <a:r>
              <a:rPr lang="zh-CN" altLang="en-US" b="0" u="none">
                <a:solidFill>
                  <a:srgbClr val="315299"/>
                </a:solidFill>
                <a:latin typeface="黑体" panose="02010609060101010101" pitchFamily="2" charset="-122"/>
                <a:ea typeface="黑体" panose="02010609060101010101" pitchFamily="2" charset="-122"/>
                <a:cs typeface="楷体" panose="02010609060101010101" charset="-122"/>
              </a:rPr>
              <a:t>上面所说的某个类可“访问”，是指在某个类的方法中，可以读写本类或其它类的数据（变量）成员，或可以调用本类或其它类的方法（函数）成员，只有在类的方法中（函数体中），才能完成“访问”这个动作。</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1308100" y="1013460"/>
            <a:ext cx="9469755" cy="64008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类成员的可访问性总结如下：</a:t>
            </a:r>
          </a:p>
          <a:p>
            <a:pPr marL="0" indent="266700" algn="l"/>
            <a:r>
              <a:rPr lang="zh-CN" altLang="en-US" b="0" u="none">
                <a:solidFill>
                  <a:srgbClr val="315299"/>
                </a:solidFill>
                <a:latin typeface="黑体" panose="02010609060101010101" pitchFamily="2" charset="-122"/>
                <a:ea typeface="黑体" panose="02010609060101010101" pitchFamily="2" charset="-122"/>
                <a:cs typeface="华文中宋" charset="0"/>
              </a:rPr>
              <a:t>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2-1 </a:t>
            </a:r>
            <a:r>
              <a:rPr lang="zh-CN" altLang="en-US" b="0" u="none">
                <a:solidFill>
                  <a:srgbClr val="315299"/>
                </a:solidFill>
                <a:latin typeface="黑体" panose="02010609060101010101" pitchFamily="2" charset="-122"/>
                <a:ea typeface="黑体" panose="02010609060101010101" pitchFamily="2" charset="-122"/>
                <a:cs typeface="华文中宋" charset="0"/>
              </a:rPr>
              <a:t>类成员的可访问性</a:t>
            </a:r>
          </a:p>
        </p:txBody>
      </p:sp>
      <p:graphicFrame>
        <p:nvGraphicFramePr>
          <p:cNvPr id="2" name="表格 1"/>
          <p:cNvGraphicFramePr/>
          <p:nvPr/>
        </p:nvGraphicFramePr>
        <p:xfrm>
          <a:off x="1308100" y="1653540"/>
          <a:ext cx="10085070" cy="4054475"/>
        </p:xfrm>
        <a:graphic>
          <a:graphicData uri="http://schemas.openxmlformats.org/drawingml/2006/table">
            <a:tbl>
              <a:tblPr firstRow="1" bandRow="1">
                <a:tableStyleId>{5940675A-B579-460E-94D1-54222C63F5DA}</a:tableStyleId>
              </a:tblPr>
              <a:tblGrid>
                <a:gridCol w="2015490">
                  <a:extLst>
                    <a:ext uri="{9D8B030D-6E8A-4147-A177-3AD203B41FA5}">
                      <a16:colId xmlns:a16="http://schemas.microsoft.com/office/drawing/2014/main" val="20000"/>
                    </a:ext>
                  </a:extLst>
                </a:gridCol>
                <a:gridCol w="2015490">
                  <a:extLst>
                    <a:ext uri="{9D8B030D-6E8A-4147-A177-3AD203B41FA5}">
                      <a16:colId xmlns:a16="http://schemas.microsoft.com/office/drawing/2014/main" val="20001"/>
                    </a:ext>
                  </a:extLst>
                </a:gridCol>
                <a:gridCol w="2018030">
                  <a:extLst>
                    <a:ext uri="{9D8B030D-6E8A-4147-A177-3AD203B41FA5}">
                      <a16:colId xmlns:a16="http://schemas.microsoft.com/office/drawing/2014/main" val="20002"/>
                    </a:ext>
                  </a:extLst>
                </a:gridCol>
                <a:gridCol w="2018030">
                  <a:extLst>
                    <a:ext uri="{9D8B030D-6E8A-4147-A177-3AD203B41FA5}">
                      <a16:colId xmlns:a16="http://schemas.microsoft.com/office/drawing/2014/main" val="20003"/>
                    </a:ext>
                  </a:extLst>
                </a:gridCol>
                <a:gridCol w="2018030">
                  <a:extLst>
                    <a:ext uri="{9D8B030D-6E8A-4147-A177-3AD203B41FA5}">
                      <a16:colId xmlns:a16="http://schemas.microsoft.com/office/drawing/2014/main" val="20004"/>
                    </a:ext>
                  </a:extLst>
                </a:gridCol>
              </a:tblGrid>
              <a:tr h="810895">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同一个类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同一个包中的类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其它包中的子类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其它包中的类</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089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公有（</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public</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1602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保护（</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protected</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576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默认</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10895">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私有（</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private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463550" y="1043305"/>
            <a:ext cx="11372850" cy="146304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）面向对象设计的继承性</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继承就是以原有类为基础来创建一个新类，新类能传承原有类的数据和行为，并能扩充新的成员，从而达到代码复用的目的。在继承关系中原有的类称为父类（或基类），新的类称为子类（或派生类）。</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中只允许单重继承，一个父类可以有多个子类，但一个子类只能有一个父类，但支持多层继承，即子类还可以有子类。这样的继承关系就形成了继承树，如图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pic>
        <p:nvPicPr>
          <p:cNvPr id="1073742851" name="图示 2"/>
          <p:cNvPicPr/>
          <p:nvPr/>
        </p:nvPicPr>
        <p:blipFill>
          <a:blip r:embed="rId2"/>
          <a:stretch>
            <a:fillRect/>
          </a:stretch>
        </p:blipFill>
        <p:spPr>
          <a:xfrm>
            <a:off x="2458085" y="2910205"/>
            <a:ext cx="7807960" cy="261937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19480"/>
            <a:ext cx="11373485" cy="2560320"/>
          </a:xfrm>
          <a:prstGeom prst="rect">
            <a:avLst/>
          </a:prstGeom>
          <a:noFill/>
          <a:ln w="9525">
            <a:noFill/>
          </a:ln>
        </p:spPr>
        <p:txBody>
          <a:bodyPr wrap="square">
            <a:spAutoFit/>
          </a:bodyPr>
          <a:lstStyle/>
          <a:p>
            <a:pPr marL="0" indent="27432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定义继承关系的语法格式是：</a:t>
            </a:r>
          </a:p>
          <a:p>
            <a:pPr marL="0" indent="27432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访问权限</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class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类名</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extends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父类名</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（类体）</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如果没有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extends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子句，则该类默认继承自</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Object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final</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修饰的类不能被继承。</a:t>
            </a:r>
          </a:p>
          <a:p>
            <a:pPr marL="0" indent="27432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子类继承父类之后，具有如下特点：</a:t>
            </a:r>
          </a:p>
          <a:p>
            <a:pPr marL="0" indent="27432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继承到了父类所有的属性和方法，即父类将数据和方法成员传递给子类：</a:t>
            </a:r>
          </a:p>
          <a:p>
            <a:pPr marL="0" indent="27432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2-6</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：类的继承和传递性</a:t>
            </a:r>
          </a:p>
        </p:txBody>
      </p:sp>
      <p:sp>
        <p:nvSpPr>
          <p:cNvPr id="2" name="文本框 1"/>
          <p:cNvSpPr txBox="1"/>
          <p:nvPr/>
        </p:nvSpPr>
        <p:spPr>
          <a:xfrm>
            <a:off x="337820" y="3479800"/>
            <a:ext cx="11374120" cy="33832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Employee  // Employee.java</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private String name;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姓名</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String sex;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性别</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int 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年龄</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float salary;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基本工资</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Employee(String name,String sex,int age,float salary)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this.name=name;  this.sex=sex;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this.age=age;  this.salary= salary;</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501650" y="934085"/>
            <a:ext cx="11511915" cy="530352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构造方法（无参数）</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this("</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无名氏</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男</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",18,2000);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String getName() {	return name;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void setName(String name) {	this.name = name;}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String getSex() {return sex;}</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void setSex(String sex) {	this.sex = sex;}</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int getAge() {return age;}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setAge(int age) {this.age = age;}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float getSalary() {return salary;}</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void setSalary(float salary) {this.salary = salary;}</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class Manager extends Employee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float bonus;//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经理的奖金</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float getBonus() { return bonus;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setBonus(float bonus) { this.bonus = bonus;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38455" y="730250"/>
            <a:ext cx="11260455" cy="585216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Test { //test.java</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static void main(String[] args)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Employee employee = new Employee();//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创建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Employee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对象并为其赋值</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employee.setName("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李小洪</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employee.setSalary(2000);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employee.setAge(20);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 manager = new Manager();//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创建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Manager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对象并为其赋值</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manager.setName("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雷小军</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manager.setSalary(3000);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manager.setAge(30);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manager.setBonus(2000);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输出经理和员工的属性值</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员工的姓名：</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employee.getName());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员工的工资：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employee.getSalary());</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员工的年龄：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employee.getAge());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经理的姓名：</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manager.getName());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经理的工资：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manager.getSalary());</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经理的年龄：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manager.getAge());</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经理的奖金：</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manager.getBonus());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57580"/>
            <a:ext cx="5080000" cy="640080"/>
          </a:xfrm>
          <a:prstGeom prst="rect">
            <a:avLst/>
          </a:prstGeom>
          <a:noFill/>
          <a:ln w="9525">
            <a:noFill/>
          </a:ln>
        </p:spPr>
        <p:txBody>
          <a:bodyPr>
            <a:spAutoFit/>
          </a:bodyPr>
          <a:lstStyle/>
          <a:p>
            <a:pPr marL="0" indent="27432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子类可对父类方法的访问权限如下表：</a:t>
            </a:r>
          </a:p>
          <a:p>
            <a:pPr marL="0" indent="274320" algn="l"/>
            <a:r>
              <a:rPr lang="zh-CN" altLang="en-US" b="0" u="none">
                <a:solidFill>
                  <a:srgbClr val="315299"/>
                </a:solidFill>
                <a:latin typeface="黑体" panose="02010609060101010101" pitchFamily="2" charset="-122"/>
                <a:ea typeface="黑体" panose="02010609060101010101" pitchFamily="2" charset="-122"/>
                <a:cs typeface="华文中宋" charset="0"/>
              </a:rPr>
              <a:t>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2-2 </a:t>
            </a:r>
            <a:r>
              <a:rPr lang="zh-CN" altLang="en-US" b="0" u="none">
                <a:solidFill>
                  <a:srgbClr val="315299"/>
                </a:solidFill>
                <a:latin typeface="黑体" panose="02010609060101010101" pitchFamily="2" charset="-122"/>
                <a:ea typeface="黑体" panose="02010609060101010101" pitchFamily="2" charset="-122"/>
                <a:cs typeface="华文中宋" charset="0"/>
              </a:rPr>
              <a:t>子类对父类成员的可访问性</a:t>
            </a:r>
          </a:p>
        </p:txBody>
      </p:sp>
      <p:graphicFrame>
        <p:nvGraphicFramePr>
          <p:cNvPr id="2" name="表格 -1"/>
          <p:cNvGraphicFramePr/>
          <p:nvPr/>
        </p:nvGraphicFramePr>
        <p:xfrm>
          <a:off x="3390900" y="2252345"/>
          <a:ext cx="5410200" cy="3017525"/>
        </p:xfrm>
        <a:graphic>
          <a:graphicData uri="http://schemas.openxmlformats.org/drawingml/2006/table">
            <a:tbl>
              <a:tblPr firstRow="1" bandRow="1">
                <a:tableStyleId>{5940675A-B579-460E-94D1-54222C63F5DA}</a:tableStyleId>
              </a:tblPr>
              <a:tblGrid>
                <a:gridCol w="1081088">
                  <a:extLst>
                    <a:ext uri="{9D8B030D-6E8A-4147-A177-3AD203B41FA5}">
                      <a16:colId xmlns:a16="http://schemas.microsoft.com/office/drawing/2014/main" val="20000"/>
                    </a:ext>
                  </a:extLst>
                </a:gridCol>
                <a:gridCol w="1081087">
                  <a:extLst>
                    <a:ext uri="{9D8B030D-6E8A-4147-A177-3AD203B41FA5}">
                      <a16:colId xmlns:a16="http://schemas.microsoft.com/office/drawing/2014/main" val="20001"/>
                    </a:ext>
                  </a:extLst>
                </a:gridCol>
                <a:gridCol w="1082675">
                  <a:extLst>
                    <a:ext uri="{9D8B030D-6E8A-4147-A177-3AD203B41FA5}">
                      <a16:colId xmlns:a16="http://schemas.microsoft.com/office/drawing/2014/main" val="20002"/>
                    </a:ext>
                  </a:extLst>
                </a:gridCol>
                <a:gridCol w="1082675">
                  <a:extLst>
                    <a:ext uri="{9D8B030D-6E8A-4147-A177-3AD203B41FA5}">
                      <a16:colId xmlns:a16="http://schemas.microsoft.com/office/drawing/2014/main" val="20003"/>
                    </a:ext>
                  </a:extLst>
                </a:gridCol>
                <a:gridCol w="1082675">
                  <a:extLst>
                    <a:ext uri="{9D8B030D-6E8A-4147-A177-3AD203B41FA5}">
                      <a16:colId xmlns:a16="http://schemas.microsoft.com/office/drawing/2014/main" val="20004"/>
                    </a:ext>
                  </a:extLst>
                </a:gridCol>
              </a:tblGrid>
              <a:tr h="0">
                <a:tc>
                  <a:txBody>
                    <a:bodyPr/>
                    <a:lstStyle/>
                    <a:p>
                      <a:pPr marL="0" indent="0" algn="l">
                        <a:buNone/>
                      </a:pP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 </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同一包中的子类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同一个包中的非子类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不同包中的子类</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不同包中的非子类</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公有（</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public</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保护（</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protected</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默认</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marL="0" indent="0" algn="l">
                        <a:buNone/>
                      </a:pP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私有（</a:t>
                      </a:r>
                      <a:r>
                        <a:rPr lang="en-US" altLang="zh-CN" sz="1800" b="0" u="none">
                          <a:solidFill>
                            <a:srgbClr val="315299"/>
                          </a:solidFill>
                          <a:latin typeface="黑体" panose="02010609060101010101" pitchFamily="2" charset="-122"/>
                          <a:ea typeface="黑体" panose="02010609060101010101" pitchFamily="2" charset="-122"/>
                          <a:cs typeface="Times New Roman" panose="02020603050405020304" charset="0"/>
                        </a:rPr>
                        <a:t>private</a:t>
                      </a:r>
                      <a:r>
                        <a:rPr lang="zh-CN" altLang="en-US" sz="1800"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solidFill>
                            <a:srgbClr val="315299"/>
                          </a:solidFill>
                          <a:latin typeface="宋体" panose="02010600030101010101" pitchFamily="2" charset="-122"/>
                          <a:ea typeface="宋体" panose="02010600030101010101" pitchFamily="2" charset="-122"/>
                          <a:cs typeface="黑体" panose="02010609060101010101" pitchFamily="2" charset="-122"/>
                        </a:rPr>
                        <a:t>×</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a:solidFill>
                  <a:schemeClr val="bg1"/>
                </a:solidFill>
                <a:latin typeface="微软雅黑" panose="020B0503020204020204" pitchFamily="34" charset="-122"/>
                <a:ea typeface="微软雅黑" panose="020B0503020204020204" pitchFamily="34" charset="-122"/>
                <a:sym typeface="+mn-ea"/>
              </a:rPr>
              <a:t>程</a:t>
            </a:r>
            <a:r>
              <a:rPr lang="zh-CN" altLang="en-US" sz="1600" smtClean="0">
                <a:solidFill>
                  <a:schemeClr val="bg1"/>
                </a:solidFill>
                <a:latin typeface="微软雅黑" panose="020B0503020204020204" pitchFamily="34" charset="-122"/>
                <a:ea typeface="微软雅黑" panose="020B0503020204020204" pitchFamily="34" charset="-122"/>
                <a:sym typeface="+mn-ea"/>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学习目标</a:t>
            </a:r>
          </a:p>
        </p:txBody>
      </p:sp>
      <p:sp>
        <p:nvSpPr>
          <p:cNvPr id="2" name="文本框 1"/>
          <p:cNvSpPr txBox="1"/>
          <p:nvPr/>
        </p:nvSpPr>
        <p:spPr>
          <a:xfrm>
            <a:off x="725805" y="969645"/>
            <a:ext cx="11117580" cy="3139440"/>
          </a:xfrm>
          <a:prstGeom prst="rect">
            <a:avLst/>
          </a:prstGeom>
          <a:noFill/>
        </p:spPr>
        <p:txBody>
          <a:bodyPr wrap="square" rtlCol="0">
            <a:spAutoFit/>
          </a:bodyPr>
          <a:lstStyle/>
          <a:p>
            <a:pPr>
              <a:lnSpc>
                <a:spcPct val="200000"/>
              </a:lnSpc>
            </a:pPr>
            <a:r>
              <a:rPr sz="2000">
                <a:solidFill>
                  <a:srgbClr val="315299"/>
                </a:solidFill>
                <a:latin typeface="黑体" panose="02010609060101010101" pitchFamily="2" charset="-122"/>
                <a:ea typeface="黑体" panose="02010609060101010101" pitchFamily="2" charset="-122"/>
              </a:rPr>
              <a:t>了解面向对象程序设计方法的特征和作用；</a:t>
            </a:r>
          </a:p>
          <a:p>
            <a:pPr>
              <a:lnSpc>
                <a:spcPct val="200000"/>
              </a:lnSpc>
            </a:pPr>
            <a:r>
              <a:rPr sz="2000">
                <a:solidFill>
                  <a:srgbClr val="315299"/>
                </a:solidFill>
                <a:latin typeface="黑体" panose="02010609060101010101" pitchFamily="2" charset="-122"/>
                <a:ea typeface="黑体" panose="02010609060101010101" pitchFamily="2" charset="-122"/>
              </a:rPr>
              <a:t>掌握定义类和产生对象的方法；</a:t>
            </a:r>
          </a:p>
          <a:p>
            <a:pPr>
              <a:lnSpc>
                <a:spcPct val="200000"/>
              </a:lnSpc>
            </a:pPr>
            <a:r>
              <a:rPr sz="2000">
                <a:solidFill>
                  <a:srgbClr val="315299"/>
                </a:solidFill>
                <a:latin typeface="黑体" panose="02010609060101010101" pitchFamily="2" charset="-122"/>
                <a:ea typeface="黑体" panose="02010609060101010101" pitchFamily="2" charset="-122"/>
              </a:rPr>
              <a:t>掌握类中不同成员的作用；</a:t>
            </a:r>
          </a:p>
          <a:p>
            <a:pPr>
              <a:lnSpc>
                <a:spcPct val="200000"/>
              </a:lnSpc>
            </a:pPr>
            <a:r>
              <a:rPr sz="2000">
                <a:solidFill>
                  <a:srgbClr val="315299"/>
                </a:solidFill>
                <a:latin typeface="黑体" panose="02010609060101010101" pitchFamily="2" charset="-122"/>
                <a:ea typeface="黑体" panose="02010609060101010101" pitchFamily="2" charset="-122"/>
              </a:rPr>
              <a:t>了解继承的概念和用法；</a:t>
            </a:r>
          </a:p>
          <a:p>
            <a:pPr>
              <a:lnSpc>
                <a:spcPct val="200000"/>
              </a:lnSpc>
            </a:pPr>
            <a:r>
              <a:rPr sz="2000">
                <a:solidFill>
                  <a:srgbClr val="315299"/>
                </a:solidFill>
                <a:latin typeface="黑体" panose="02010609060101010101" pitchFamily="2" charset="-122"/>
                <a:ea typeface="黑体" panose="02010609060101010101" pitchFamily="2" charset="-122"/>
              </a:rPr>
              <a:t>掌握用方法的重写实现多态。</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21385"/>
            <a:ext cx="5080000" cy="640080"/>
          </a:xfrm>
          <a:prstGeom prst="rect">
            <a:avLst/>
          </a:prstGeom>
          <a:noFill/>
          <a:ln w="9525">
            <a:noFill/>
          </a:ln>
        </p:spPr>
        <p:txBody>
          <a:bodyPr>
            <a:spAutoFit/>
          </a:bodyPr>
          <a:lstStyle/>
          <a:p>
            <a:pPr marL="0" indent="27432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构造子类时，要先调用父类的构造方法</a:t>
            </a:r>
          </a:p>
          <a:p>
            <a:pPr marL="0" indent="27432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：继承关系中构造方法的调用顺序</a:t>
            </a:r>
          </a:p>
        </p:txBody>
      </p:sp>
      <p:sp>
        <p:nvSpPr>
          <p:cNvPr id="2" name="文本框 1"/>
          <p:cNvSpPr txBox="1"/>
          <p:nvPr/>
        </p:nvSpPr>
        <p:spPr>
          <a:xfrm>
            <a:off x="441325" y="1562735"/>
            <a:ext cx="11319510" cy="5303520"/>
          </a:xfrm>
          <a:prstGeom prst="rect">
            <a:avLst/>
          </a:prstGeom>
          <a:noFill/>
          <a:ln w="9525">
            <a:noFill/>
          </a:ln>
        </p:spPr>
        <p:txBody>
          <a:bodyPr wrap="square">
            <a:spAutoFit/>
          </a:bodyPr>
          <a:lstStyle/>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A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A()</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类的构造方法被调用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B extends A</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B()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默认会先调用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类的无参构造方法</a:t>
            </a:r>
          </a:p>
          <a:p>
            <a:pPr marL="0" indent="27432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类的构造方法被调用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Test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B obj=new B();</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6" name="文本框 5"/>
          <p:cNvSpPr txBox="1"/>
          <p:nvPr/>
        </p:nvSpPr>
        <p:spPr>
          <a:xfrm>
            <a:off x="338455" y="911225"/>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输出结果如下：</a:t>
            </a:r>
          </a:p>
        </p:txBody>
      </p:sp>
      <p:pic>
        <p:nvPicPr>
          <p:cNvPr id="1073742852" name="图片 12"/>
          <p:cNvPicPr>
            <a:picLocks noChangeAspect="1"/>
          </p:cNvPicPr>
          <p:nvPr/>
        </p:nvPicPr>
        <p:blipFill>
          <a:blip r:embed="rId2"/>
          <a:stretch>
            <a:fillRect/>
          </a:stretch>
        </p:blipFill>
        <p:spPr>
          <a:xfrm>
            <a:off x="1382395" y="2219960"/>
            <a:ext cx="9115425" cy="2418080"/>
          </a:xfrm>
          <a:prstGeom prst="rect">
            <a:avLst/>
          </a:prstGeom>
          <a:noFill/>
          <a:ln w="9525" cap="flat" cmpd="sng">
            <a:solidFill>
              <a:srgbClr val="5B9BD5"/>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1062355"/>
            <a:ext cx="11443335" cy="420624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）面向对象设计的多态性</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多态指同类事物有多种状态。多态有两种表现形式：覆盖和重载。覆盖是指子类重新定义父类的方法，而重载是指同一个类中存在多个同名方法，而这些方法的参数不同。</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方法的重载</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(overload)</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重载是指同一个类中存在多个名字相同的方法，这些方法或参数个数不同，或参数类型不同，或两者都不同。方法重载不考虑返回值。</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重载解决了方法命名困难的问题，同样的操作采用同样的名称，也增强了程序的可读性。</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例如，</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System.out.print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可以打印不同类型的数据，就是依赖重载来实现的：</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print(boolean b)</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print(char c)</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print(int 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print(long l)</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print(float f)</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print(double d)</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构造方法也可以重载，在案例</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Employee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类包含两个构造方法，一个无参数，一个有参数。</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62660"/>
            <a:ext cx="11499215" cy="201168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方法的覆盖</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(override)</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在继承的过程中，父类的某些方法可能由不符合子类的需要，</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java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允许子类对父类的同名方法进行重新定义。如果子类方法与父类方法同名，则子类覆盖超类中的同名方法。在进行覆盖时，应注意以下三点：</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子类不能覆盖超类中声明为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final</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或</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static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的方法；</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子类必须覆盖超类中声明为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abstract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的方法，或者子类也声明为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abstract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子类覆盖超类中同名方法时，子类方法声明必须与超类被覆盖方法的声明一样。</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2-8</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：子类覆盖父类的方法</a:t>
            </a:r>
          </a:p>
        </p:txBody>
      </p:sp>
      <p:sp>
        <p:nvSpPr>
          <p:cNvPr id="2" name="文本框 1"/>
          <p:cNvSpPr txBox="1"/>
          <p:nvPr/>
        </p:nvSpPr>
        <p:spPr>
          <a:xfrm>
            <a:off x="351790" y="3124835"/>
            <a:ext cx="11498580" cy="3931920"/>
          </a:xfrm>
          <a:prstGeom prst="rect">
            <a:avLst/>
          </a:prstGeom>
          <a:noFill/>
          <a:ln w="9525">
            <a:noFill/>
          </a:ln>
        </p:spPr>
        <p:txBody>
          <a:bodyPr wrap="square">
            <a:spAutoFit/>
          </a:bodyPr>
          <a:lstStyle/>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A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m1()</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m1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m2()</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m2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B extends A</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7432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m1()</a:t>
            </a:r>
          </a:p>
          <a:p>
            <a:pPr marL="0" indent="27432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38455" y="885190"/>
            <a:ext cx="7726680" cy="5303520"/>
          </a:xfrm>
          <a:prstGeom prst="rect">
            <a:avLst/>
          </a:prstGeom>
          <a:noFill/>
        </p:spPr>
        <p:txBody>
          <a:bodyPr wrap="none" rtlCol="0" anchor="t">
            <a:spAutoFit/>
          </a:bodyPr>
          <a:lstStyle/>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B</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m1</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m2(int x)</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B</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m2</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方法（带参数）。</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Test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static void main(String[] args)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 obj1=new A();</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B obj2=new B();</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obj1.m1();</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obj1.m2();</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obj2.m1();</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obj2.m2();</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obj2.m2(100);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7432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462915" y="893445"/>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输出结果如下</a:t>
            </a:r>
          </a:p>
        </p:txBody>
      </p:sp>
      <p:pic>
        <p:nvPicPr>
          <p:cNvPr id="1073742853" name="图片 9"/>
          <p:cNvPicPr>
            <a:picLocks noChangeAspect="1"/>
          </p:cNvPicPr>
          <p:nvPr/>
        </p:nvPicPr>
        <p:blipFill>
          <a:blip r:embed="rId2"/>
          <a:stretch>
            <a:fillRect/>
          </a:stretch>
        </p:blipFill>
        <p:spPr>
          <a:xfrm>
            <a:off x="2149475" y="1703070"/>
            <a:ext cx="7893050" cy="3837940"/>
          </a:xfrm>
          <a:prstGeom prst="rect">
            <a:avLst/>
          </a:prstGeom>
          <a:noFill/>
          <a:ln w="9525" cap="flat" cmpd="sng">
            <a:solidFill>
              <a:srgbClr val="5B9BD5"/>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1005205"/>
            <a:ext cx="11103610" cy="146304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通过父类的指针访问子类的对象</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父类的指针访问子类对象的方法时，会自动识别对象的类别，找到合适的方法进行调用。在项目实践中，经常把同一个父类继承下来的多个子类对象的指针放入集合进行管理，然后用遍历的方式来依次调用每个对象的方法。</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2-9</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：通过父类的指针访问子类的对象</a:t>
            </a:r>
          </a:p>
        </p:txBody>
      </p:sp>
      <p:sp>
        <p:nvSpPr>
          <p:cNvPr id="2" name="文本框 1"/>
          <p:cNvSpPr txBox="1"/>
          <p:nvPr/>
        </p:nvSpPr>
        <p:spPr>
          <a:xfrm>
            <a:off x="338455" y="2618105"/>
            <a:ext cx="11103610" cy="420624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Shape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形状类</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show()</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显示一个形状（实际是无法实现的）。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Rectangle extends Shape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矩形类</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show()</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显示一个矩形。</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510540" y="730250"/>
            <a:ext cx="11440795" cy="585216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class Circle extends Shape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圆形类</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show()</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显示一个圆形。</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Test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static void main(String[] args)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Shape 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父类的指针</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s=new Shape();</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我是</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"+s.getClass().getName()+"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类的对象。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自报类名</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s.show();</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s=new Rectangle();</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我是</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"+s.getClass().getName()+"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类的对象。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自报类名</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s.show();</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s=new Circle();</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我是</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"+s.getClass().getName()+"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类的对象。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自报类名</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s.show();</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48055"/>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输出结果如下：</a:t>
            </a:r>
          </a:p>
        </p:txBody>
      </p:sp>
      <p:pic>
        <p:nvPicPr>
          <p:cNvPr id="2" name="图片 1"/>
          <p:cNvPicPr>
            <a:picLocks noChangeAspect="1"/>
          </p:cNvPicPr>
          <p:nvPr/>
        </p:nvPicPr>
        <p:blipFill>
          <a:blip r:embed="rId2"/>
          <a:stretch>
            <a:fillRect/>
          </a:stretch>
        </p:blipFill>
        <p:spPr>
          <a:xfrm>
            <a:off x="1059815" y="1887855"/>
            <a:ext cx="9407525" cy="3483610"/>
          </a:xfrm>
          <a:prstGeom prst="rect">
            <a:avLst/>
          </a:prstGeom>
          <a:noFill/>
          <a:ln w="9525">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338455" y="911225"/>
            <a:ext cx="7777480" cy="365760"/>
          </a:xfrm>
          <a:prstGeom prst="rect">
            <a:avLst/>
          </a:prstGeom>
          <a:noFill/>
          <a:ln w="9525">
            <a:noFill/>
          </a:ln>
        </p:spPr>
        <p:txBody>
          <a:bodyPr wrap="square">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2-10</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：通过父类的指针数组（集合）来管理多个子类的对象</a:t>
            </a:r>
          </a:p>
        </p:txBody>
      </p:sp>
      <p:sp>
        <p:nvSpPr>
          <p:cNvPr id="2" name="文本框 1"/>
          <p:cNvSpPr txBox="1"/>
          <p:nvPr/>
        </p:nvSpPr>
        <p:spPr>
          <a:xfrm>
            <a:off x="459740" y="1466850"/>
            <a:ext cx="11282680" cy="530352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class Shape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形状类</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public void show()</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rPr>
              <a:t>System</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r>
              <a:rPr lang="en-US" altLang="zh-CN" b="0" i="1" u="none">
                <a:solidFill>
                  <a:srgbClr val="315299"/>
                </a:solidFill>
                <a:latin typeface="黑体" panose="02010609060101010101" pitchFamily="2" charset="-122"/>
                <a:ea typeface="黑体" panose="02010609060101010101" pitchFamily="2" charset="-122"/>
                <a:cs typeface="Consolas" panose="020B0609020204030204" charset="0"/>
              </a:rPr>
              <a:t>out</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显示一个形状（实际是无法实现的）。</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class Rectangle extends Shape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矩形类</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public void show()</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rPr>
              <a:t>System</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r>
              <a:rPr lang="en-US" altLang="zh-CN" b="0" i="1" u="none">
                <a:solidFill>
                  <a:srgbClr val="315299"/>
                </a:solidFill>
                <a:latin typeface="黑体" panose="02010609060101010101" pitchFamily="2" charset="-122"/>
                <a:ea typeface="黑体" panose="02010609060101010101" pitchFamily="2" charset="-122"/>
                <a:cs typeface="Consolas" panose="020B0609020204030204" charset="0"/>
              </a:rPr>
              <a:t>out</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显示一个矩形。</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class Circle extends Shape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圆形类</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public void show()</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endParaRPr lang="en-US" altLang="zh-CN" b="0" u="none">
              <a:solidFill>
                <a:srgbClr val="315299"/>
              </a:solidFill>
              <a:latin typeface="黑体" panose="02010609060101010101" pitchFamily="2" charset="-122"/>
              <a:ea typeface="黑体" panose="02010609060101010101" pitchFamily="2" charset="-122"/>
              <a:cs typeface="Consolas" panose="020B060902020403020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598170" y="730250"/>
            <a:ext cx="10995025" cy="365760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2.1.1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项目描述</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设计一个动态整型数组类，可以实现添加、插入、删除，显示功能。</a:t>
            </a:r>
          </a:p>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2.1.2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项目知识准备</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）面向过程和面向对象</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面向过程是以过程为中心的编程方法，主要特点是：</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认为一个系统应该划分为数据和功能，并且数据和加工数据的功能是分离的；</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分析出解决问题所需要的步骤，然后用函数把这些步骤一步一步实现，然后依次调用，面向过程最重要的是模块化的设计方法。</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面向对象是以对象（实体）为中心的编程方法，主要特点是：</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研究客观存在的事物特征，运用人类的自然思维方式（如抽象、分类）来构造软件系统；</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将数据和功能有机结合起来，把数据和相关操作合成为一个整体，隐藏处理细节，并对外显露一些对话接口，来实现对象之间的联系；</a:t>
            </a:r>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采用继承的方式，让对象具有可扩展性。</a:t>
            </a:r>
          </a:p>
        </p:txBody>
      </p:sp>
      <p:sp>
        <p:nvSpPr>
          <p:cNvPr id="2" name="文本框 1"/>
          <p:cNvSpPr txBox="1"/>
          <p:nvPr/>
        </p:nvSpPr>
        <p:spPr>
          <a:xfrm>
            <a:off x="464185" y="4387850"/>
            <a:ext cx="10672445" cy="173736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）类的定义</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抽取同类实体的共同性，自定义出一种包括数据和相关操作的模型，称之为类。例如，我们可以抽象出公司员工的共同特征和行为，构建一个模型：</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员工的特征：姓名、性别、年龄</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员工的行为：工作、休息、介绍自己</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根据员工的特征和行为，可以定义员工类别：</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72110" y="1103630"/>
            <a:ext cx="11458575" cy="420624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sym typeface="+mn-ea"/>
              </a:rPr>
              <a:t>System</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r>
              <a:rPr lang="en-US" altLang="zh-CN" i="1">
                <a:solidFill>
                  <a:srgbClr val="315299"/>
                </a:solidFill>
                <a:latin typeface="黑体" panose="02010609060101010101" pitchFamily="2" charset="-122"/>
                <a:ea typeface="黑体" panose="02010609060101010101" pitchFamily="2" charset="-122"/>
                <a:cs typeface="Consolas" panose="020B0609020204030204" charset="0"/>
                <a:sym typeface="+mn-ea"/>
              </a:rPr>
              <a:t>out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显示一个圆形。</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public class Test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public static void main(String[] args)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Shape[] s=new Shape[3];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包含</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个对象指针的数组（集合）</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s[0]=new Shape();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第</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0</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个指针指向</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shape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s[1]=new Rectangle();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第</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1</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个指针指向</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rectangle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s[2]=new Circle();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第</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2</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个指针指向</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circle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for(int i=0;i&lt;s.length;i++)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遍历数组</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s[i].show();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依次调用每个指针所指对象的</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show</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9" name="文本框 8"/>
          <p:cNvSpPr txBox="1"/>
          <p:nvPr/>
        </p:nvSpPr>
        <p:spPr>
          <a:xfrm>
            <a:off x="338455" y="982980"/>
            <a:ext cx="5080000" cy="365760"/>
          </a:xfrm>
          <a:prstGeom prst="rect">
            <a:avLst/>
          </a:prstGeom>
          <a:noFill/>
          <a:ln w="9525">
            <a:noFill/>
          </a:ln>
        </p:spPr>
        <p:txBody>
          <a:bodyPr>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输出结果如下</a:t>
            </a:r>
          </a:p>
        </p:txBody>
      </p:sp>
      <p:pic>
        <p:nvPicPr>
          <p:cNvPr id="1073742854" name="图片 14"/>
          <p:cNvPicPr>
            <a:picLocks noChangeAspect="1"/>
          </p:cNvPicPr>
          <p:nvPr/>
        </p:nvPicPr>
        <p:blipFill>
          <a:blip r:embed="rId2"/>
          <a:stretch>
            <a:fillRect/>
          </a:stretch>
        </p:blipFill>
        <p:spPr>
          <a:xfrm>
            <a:off x="1837055" y="1974215"/>
            <a:ext cx="9134475" cy="3240405"/>
          </a:xfrm>
          <a:prstGeom prst="rect">
            <a:avLst/>
          </a:prstGeom>
          <a:noFill/>
          <a:ln w="9525" cap="flat" cmpd="sng">
            <a:solidFill>
              <a:srgbClr val="5B9BD5"/>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117475" y="730250"/>
            <a:ext cx="11282680" cy="173736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2.2.3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项目实施</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）功能分析</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假设某公司员工包括经理、销售员、技术员这这几类，都是员工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(Employee)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类的子类，先定义创建各个员工对象，设置属性，再用一个数组（集合）将所有员工组织起来，用循环遍历每个员工，显示收入情况。</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）编码</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通过分析我们可以编写以下代码实现功能：</a:t>
            </a:r>
          </a:p>
        </p:txBody>
      </p:sp>
      <p:sp>
        <p:nvSpPr>
          <p:cNvPr id="2" name="文本框 1"/>
          <p:cNvSpPr txBox="1"/>
          <p:nvPr/>
        </p:nvSpPr>
        <p:spPr>
          <a:xfrm>
            <a:off x="224790" y="2371725"/>
            <a:ext cx="11068050" cy="448056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Employee.java</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Employee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private String name;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姓名</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float salary;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基本工资</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Employee(String name ,float salary)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this.name=name;   this.salary= salary;</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String getName() {	return name;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setName(String name) {	this.name = name;}</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float getSalary() {return salary;}</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setSalary(float salary) {this.salary = salary;}</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float getEarnings()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总收入</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return salary;  }</a:t>
            </a:r>
          </a:p>
          <a:p>
            <a:pPr marL="0" indent="266700" algn="l"/>
            <a:endPar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38455" y="730250"/>
            <a:ext cx="11260455" cy="585216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Manager.java</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Manager extends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float bonus;//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经理的奖金</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float getBonus() { return bonus;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setBonus(float bonus) { this.bonus = bonus;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Manager(String name, float salary)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super(name, salary);</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float getEarnings()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总收入（覆盖父类方法）</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this.getSalary()+this.getBonus();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Seller.java</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Seller extends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销售员</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float deduct;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销售提成</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Seller(String name, float salary)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super(name, salary);</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591820" y="940435"/>
            <a:ext cx="11241405" cy="585216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float getDeduct()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deduct;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setDeduct(float deduct)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this.deduct = deduct;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float getEarnings()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总收入（覆盖父类方法）</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this.getSalary()+this.getDeduct();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Technician.java</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Technician extends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技术员</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private float royalty;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项目提成</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float getRoyalty()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royalty;</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void setRoyalty(float royalty)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this.royalty = royalty;</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Technician(String name, float salary) {</a:t>
            </a:r>
          </a:p>
          <a:p>
            <a:pPr marL="0" indent="266700" algn="l"/>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482600" y="730250"/>
            <a:ext cx="11576685" cy="557784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super(name, salary);</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float getEarnings()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总收入（覆盖父类方法）</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return this.getSalary()+this.getRoyalty();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//Test.java</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public class Test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public static void main(String[] args)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Manager m= new Manager("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马腾云</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",3500);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经理</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m.setBonus(5000);</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Seller s1=new Seller("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雷小军</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2000);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销售员</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s1.setDeduct(3000);</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Seller s2=new Seller("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李小宏</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",2000);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销售员</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s2.setDeduct(3500);</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Technician t1=new Technician("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张龙</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",2500);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技术员</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t1.setRoyalty(3500);</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Technician t2=new Technician("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赵虎</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",3000);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技术员</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t2.setRoyalty(3500);</a:t>
            </a:r>
          </a:p>
          <a:p>
            <a:pPr marL="0" indent="266700" algn="l"/>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420370" y="675640"/>
            <a:ext cx="11350625" cy="3383280"/>
          </a:xfrm>
          <a:prstGeom prst="rect">
            <a:avLst/>
          </a:prstGeom>
          <a:noFill/>
        </p:spPr>
        <p:txBody>
          <a:bodyPr wrap="square" rtlCol="0" anchor="t">
            <a:spAutoFit/>
          </a:bodyPr>
          <a:lstStyle/>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Employee[] emp=new Employee[]{m,s1,s2,t1,t2};</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列举每个员工的收入</a:t>
            </a:r>
          </a:p>
          <a:p>
            <a:pPr marL="0" indent="26670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for(int i=0;i&lt;emp.length;i++)</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System.out.println("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姓名</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:"+emp[i].getName()+"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职务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:"+emp[i].getClass().getName()+"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职务</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:"+emp[i].getClass().getSimple 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总收入</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:"+emp[i].getEarnings()+"");</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26670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endParaRPr lang="zh-CN" altLang="en-US"/>
          </a:p>
        </p:txBody>
      </p:sp>
      <p:pic>
        <p:nvPicPr>
          <p:cNvPr id="1073742855" name="图片 10"/>
          <p:cNvPicPr>
            <a:picLocks noChangeAspect="1"/>
          </p:cNvPicPr>
          <p:nvPr/>
        </p:nvPicPr>
        <p:blipFill>
          <a:blip r:embed="rId2"/>
          <a:stretch>
            <a:fillRect/>
          </a:stretch>
        </p:blipFill>
        <p:spPr>
          <a:xfrm>
            <a:off x="4006850" y="4859020"/>
            <a:ext cx="3361055" cy="1447800"/>
          </a:xfrm>
          <a:prstGeom prst="rect">
            <a:avLst/>
          </a:prstGeom>
          <a:noFill/>
          <a:ln w="9525" cap="flat" cmpd="sng">
            <a:solidFill>
              <a:srgbClr val="5B9BD5"/>
            </a:solidFill>
            <a:prstDash val="solid"/>
            <a:miter/>
            <a:headEnd type="none" w="med" len="med"/>
            <a:tailEnd type="none" w="med" len="med"/>
          </a:ln>
        </p:spPr>
      </p:pic>
      <p:sp>
        <p:nvSpPr>
          <p:cNvPr id="22" name="文本框 21"/>
          <p:cNvSpPr txBox="1"/>
          <p:nvPr/>
        </p:nvSpPr>
        <p:spPr>
          <a:xfrm>
            <a:off x="190500" y="4218940"/>
            <a:ext cx="5080000" cy="64008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）调试运行，显示结果</a:t>
            </a:r>
          </a:p>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该程序的运行结果如图</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2.7</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所示：</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101" name="文本框 100"/>
          <p:cNvSpPr txBox="1"/>
          <p:nvPr/>
        </p:nvSpPr>
        <p:spPr>
          <a:xfrm>
            <a:off x="454660" y="730250"/>
            <a:ext cx="11282680" cy="61264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alibri Light" panose="020F0302020204030204" charset="0"/>
              </a:rPr>
              <a:t>2.2.4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能力拓展</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）选择题</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①</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下列选项中，哪个是</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语言所有类的父类</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A.String      B. Vector      C. Object      D.Data</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②</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Java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中，一个类可同时定义许多同名的方法，这些方法的形式参数个数、类型或顺序各不相同，传回的值也可以不相同。这种面向对象程序的特性称为（     ）。</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隐藏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覆盖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重载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封装</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③</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关于被私有访问控制符</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private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修饰的成员变量，以下说法正确的是（   ）</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．可以被三种类所访问：该类自身、与它在同一个包中的其他类、在其他包中的该类的子类</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B</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．可以被两种类访问：该类本身、该类的所有子类</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．只能被该类自身所访问</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D</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．只能被同一个包中的类访问</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④</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假设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Foo</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类定义如下，设</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是</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Foo</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类的一个实例，下列语句调用哪个是错误的？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class Foo</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int i;</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static String 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void aMethod() {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static void bMethod()  {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A.Foo.aMethod();		            B.f.aMethod();</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C.System.out.println(f.i);	            D.Foo.bMethod()</a:t>
            </a:r>
          </a:p>
          <a:p>
            <a:pPr marL="0" indent="0" algn="l"/>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2" name="文本框 1"/>
          <p:cNvSpPr txBox="1"/>
          <p:nvPr/>
        </p:nvSpPr>
        <p:spPr>
          <a:xfrm>
            <a:off x="325755" y="730250"/>
            <a:ext cx="11539855" cy="585216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⑤</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下述概念中不属于面向对象方法的是</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．对象、消息</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B</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．继承、多态</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．类、封装</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D</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．过程调用</a:t>
            </a: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2</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）填空题</a:t>
            </a:r>
          </a:p>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①</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在</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Java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程序中，使用关键字</a:t>
            </a:r>
            <a:r>
              <a:rPr lang="zh-CN" altLang="en-US"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来引用当前对象。</a:t>
            </a:r>
          </a:p>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②</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面向对象的</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个特性是：</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________________________</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③Java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用</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____________</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关键字指明继承关系。</a:t>
            </a:r>
          </a:p>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④</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用关键字</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___________</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修饰的方法就称为类方法。</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⑤</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两个方法具有相同的名字、参数表和返回类型，只是函数体不同，则称为</a:t>
            </a:r>
            <a:r>
              <a:rPr lang="en-US" altLang="zh-CN" u="sng">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________</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）编程题</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①</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编写一个圆类（</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Circle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），并在</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test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类的主函数中调用，该类成员如下：</a:t>
            </a: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变量</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radius</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（半径，私有，浮点型）</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构造方法</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Circle( )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将半径设为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0</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Circle(double  r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将半径初始化为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r</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其他方法</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double getArea(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获取圆的面积</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double getPerimeter(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获取圆的周长</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void  show(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输出圆的半径、周长、面积</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2.2封装、继承和多态</a:t>
            </a:r>
          </a:p>
        </p:txBody>
      </p:sp>
      <p:sp>
        <p:nvSpPr>
          <p:cNvPr id="3" name="文本框 2"/>
          <p:cNvSpPr txBox="1"/>
          <p:nvPr/>
        </p:nvSpPr>
        <p:spPr>
          <a:xfrm>
            <a:off x="520065" y="1029970"/>
            <a:ext cx="11151870" cy="2834640"/>
          </a:xfrm>
          <a:prstGeom prst="rect">
            <a:avLst/>
          </a:prstGeom>
          <a:noFill/>
        </p:spPr>
        <p:txBody>
          <a:bodyPr wrap="square" rtlCol="0" anchor="t">
            <a:spAutoFit/>
          </a:bodyPr>
          <a:lstStyle/>
          <a:p>
            <a:pPr marL="0" indent="0" algn="l"/>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②</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编写一个圆柱体类（</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Cylinder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），继承上面的</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Circle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类，并在</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test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类的主函数中调用。并增加如下成员：</a:t>
            </a:r>
          </a:p>
          <a:p>
            <a:pPr marL="0" indent="0" algn="l"/>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变量</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hight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（高度，私有，浮点型）</a:t>
            </a:r>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圆柱体的高；</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构造方法</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Cylinder (double r, double h)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将半径初始化为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r,</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高度初始化为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h</a:t>
            </a:r>
          </a:p>
          <a:p>
            <a:pPr marL="0" indent="0" algn="l"/>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其他方法</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double getVolume(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获取圆柱体的体积</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void showVolume(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输出圆柱体的体积</a:t>
            </a:r>
          </a:p>
          <a:p>
            <a:pPr marL="0" indent="0" algn="l"/>
            <a:r>
              <a:rPr lang="zh-CN" altLang="en-US">
                <a:solidFill>
                  <a:srgbClr val="315299"/>
                </a:solidFill>
                <a:latin typeface="黑体" panose="02010609060101010101" pitchFamily="2" charset="-122"/>
                <a:ea typeface="黑体" panose="02010609060101010101" pitchFamily="2" charset="-122"/>
                <a:cs typeface="Times New Roman" panose="02020603050405020304" charset="0"/>
                <a:sym typeface="+mn-ea"/>
              </a:rPr>
              <a:t>	</a:t>
            </a:r>
            <a:r>
              <a:rPr lang="en-US" altLang="zh-CN">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③</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用一个列表（集合）对员工进行管理，实现员工数据的添加、插入、删除，按年龄、工资排序，显示全部员工信息。提示：参考</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2.1.3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的代码，存放数据的数组定义为</a:t>
            </a:r>
            <a:r>
              <a:rPr lang="en-US" altLang="zh-CN">
                <a:solidFill>
                  <a:srgbClr val="315299"/>
                </a:solidFill>
                <a:latin typeface="黑体" panose="02010609060101010101" pitchFamily="2" charset="-122"/>
                <a:ea typeface="黑体" panose="02010609060101010101" pitchFamily="2" charset="-122"/>
                <a:cs typeface="Times New Roman" panose="02020603050405020304" charset="0"/>
                <a:sym typeface="+mn-ea"/>
              </a:rPr>
              <a:t>Employee[] a</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338455" y="911225"/>
            <a:ext cx="5080000" cy="365760"/>
          </a:xfrm>
          <a:prstGeom prst="rect">
            <a:avLst/>
          </a:prstGeom>
          <a:noFill/>
          <a:ln w="9525">
            <a:noFill/>
          </a:ln>
        </p:spPr>
        <p:txBody>
          <a:bodyPr>
            <a:spAutoFit/>
          </a:bodyPr>
          <a:lstStyle/>
          <a:p>
            <a:pPr marL="0" indent="26670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：员工类的定义</a:t>
            </a:r>
          </a:p>
        </p:txBody>
      </p:sp>
      <p:sp>
        <p:nvSpPr>
          <p:cNvPr id="2" name="文本框 1"/>
          <p:cNvSpPr txBox="1"/>
          <p:nvPr/>
        </p:nvSpPr>
        <p:spPr>
          <a:xfrm>
            <a:off x="669925" y="1605915"/>
            <a:ext cx="10851515" cy="338328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Employee{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员工类</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类成员定义</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String name;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员工姓名（数据成员）</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String sex;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员工性别（数据成员）</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int 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员工年龄（数据成员）</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void work()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工作（方法成员）</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System.out.println(name+"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在工作。</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rest()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休息（方法成员）</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System.out.println(name+"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在休息。</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void introduce()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介绍自己（方法成员）</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System.out.println("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我叫</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"+name+"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"+sex+"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"+age+"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岁</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338455" y="861060"/>
            <a:ext cx="11516995" cy="146304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）创建对象</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根据类这个模型，可以创建多个实体，也称为对象（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object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），类是客观事物的抽象和概括，对象是客观事物的具体实现。</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下面的程序创建了两个员工，并执行相关动作：</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：创建员工对象</a:t>
            </a:r>
          </a:p>
        </p:txBody>
      </p:sp>
      <p:sp>
        <p:nvSpPr>
          <p:cNvPr id="2" name="文本框 1"/>
          <p:cNvSpPr txBox="1"/>
          <p:nvPr/>
        </p:nvSpPr>
        <p:spPr>
          <a:xfrm>
            <a:off x="339090" y="2324100"/>
            <a:ext cx="11516360" cy="448056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import cn.cqvie.chapter02.exam1.Employee;</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class Test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void main(String args[])</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Employee emp1,emp2;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定义对象指针（定义时为空指针）</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emp1=new Employee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关键字创建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Employee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对象，并将指针指向对象</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emp2=new Employee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关键字创建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Employee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对象，并将指针指向对象</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emp1.name="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马腾云</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emp1.sex="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男</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emp1.age=30;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给员工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的属性赋值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emp2.name="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范小冰</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emp2.sex="</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女</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emp2.age=28;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给员工</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的属性赋值</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emp1.work();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work</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emp1.rest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rest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emp1.introduce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introduce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emp2.introduce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调用对象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emp2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的</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introduce</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方法</a:t>
            </a:r>
          </a:p>
          <a:p>
            <a:pPr marL="0" indent="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499110" y="934720"/>
            <a:ext cx="10906125" cy="201168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构造方法也叫构造函数、构造器（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Constructor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），用来创建类的实例化对象，可以完成创建对象时的初始化工作。构造方法具有如下特点：</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与类的名称相同</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函数定义时不含返回值类型，不能在方法中用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return</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语句返回值</a:t>
            </a:r>
          </a:p>
          <a:p>
            <a:pPr marL="0" indent="0" algn="l"/>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访问权限一般为</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：使用构造方法</a:t>
            </a:r>
          </a:p>
        </p:txBody>
      </p:sp>
      <p:sp>
        <p:nvSpPr>
          <p:cNvPr id="2" name="文本框 1"/>
          <p:cNvSpPr txBox="1"/>
          <p:nvPr/>
        </p:nvSpPr>
        <p:spPr>
          <a:xfrm>
            <a:off x="540385" y="2946400"/>
            <a:ext cx="11122025" cy="3931920"/>
          </a:xfrm>
          <a:prstGeom prst="rect">
            <a:avLst/>
          </a:prstGeom>
          <a:noFill/>
          <a:ln w="9525">
            <a:noFill/>
          </a:ln>
        </p:spPr>
        <p:txBody>
          <a:bodyPr wrap="square">
            <a:spAutoFit/>
          </a:bodyPr>
          <a:lstStyle/>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package cn.cqvie.chapter02.exam3;</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class Employee{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员工类</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public String name;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员工姓名（数据成员）</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public String sex;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员工性别（数据成员）</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public int 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员工年龄（数据成员）</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public Employee(String name,String sex,int 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个参数）</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this.name=name;  this.sex=sex;  this.age=age;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属性设置为传人的参数值</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p>
          <a:p>
            <a:pPr marL="0" indent="0" algn="l"/>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	public Employee(){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构造方法（无参数）</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p>
          <a:p>
            <a:pPr marL="0" indent="0" algn="l"/>
            <a:r>
              <a:rPr lang="zh-CN" altLang="en-US" b="0" u="none">
                <a:solidFill>
                  <a:srgbClr val="315299"/>
                </a:solidFill>
                <a:latin typeface="黑体" panose="02010609060101010101" pitchFamily="2" charset="-122"/>
                <a:ea typeface="黑体" panose="02010609060101010101" pitchFamily="2" charset="-122"/>
                <a:cs typeface="Consolas" panose="020B0609020204030204" charset="0"/>
              </a:rPr>
              <a:t>	  </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this("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无名氏</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男</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",18);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a:t>
            </a:r>
            <a:r>
              <a:rPr lang="en-US" altLang="zh-CN" b="0" u="none">
                <a:solidFill>
                  <a:srgbClr val="315299"/>
                </a:solidFill>
                <a:latin typeface="黑体" panose="02010609060101010101" pitchFamily="2" charset="-122"/>
                <a:ea typeface="黑体" panose="02010609060101010101" pitchFamily="2" charset="-122"/>
                <a:cs typeface="Consolas" panose="020B0609020204030204" charset="0"/>
              </a:rPr>
              <a:t>this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关键字调用另一个构造函数，将属性设置为默认值</a:t>
            </a:r>
          </a:p>
          <a:p>
            <a:pPr marL="0" indent="0" algn="l"/>
            <a:endParaRPr lang="en-US" altLang="zh-CN" b="0" u="none">
              <a:solidFill>
                <a:srgbClr val="315299"/>
              </a:solidFill>
              <a:latin typeface="黑体" panose="02010609060101010101" pitchFamily="2" charset="-122"/>
              <a:ea typeface="黑体" panose="02010609060101010101" pitchFamily="2" charset="-122"/>
              <a:cs typeface="Consolas" panose="020B060902020403020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2" name="文本框 1"/>
          <p:cNvSpPr txBox="1"/>
          <p:nvPr/>
        </p:nvSpPr>
        <p:spPr>
          <a:xfrm>
            <a:off x="408305" y="935990"/>
            <a:ext cx="11385550" cy="5577840"/>
          </a:xfrm>
          <a:prstGeom prst="rect">
            <a:avLst/>
          </a:prstGeom>
          <a:noFill/>
        </p:spPr>
        <p:txBody>
          <a:bodyPr wrap="square" rtlCol="0" anchor="t">
            <a:spAutoFit/>
          </a:bodyPr>
          <a:lstStyle/>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public void work(){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工作（方法成员）</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System.</a:t>
            </a:r>
            <a:r>
              <a:rPr lang="en-US" altLang="zh-CN" i="1">
                <a:solidFill>
                  <a:srgbClr val="315299"/>
                </a:solidFill>
                <a:latin typeface="黑体" panose="02010609060101010101" pitchFamily="2" charset="-122"/>
                <a:ea typeface="黑体" panose="02010609060101010101" pitchFamily="2" charset="-122"/>
                <a:cs typeface="Consolas" panose="020B0609020204030204" charset="0"/>
                <a:sym typeface="+mn-ea"/>
              </a:rPr>
              <a:t>out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.println(name+"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在工作。</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public void rest(){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休息（方法成员）</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System.</a:t>
            </a:r>
            <a:r>
              <a:rPr lang="en-US" altLang="zh-CN" i="1">
                <a:solidFill>
                  <a:srgbClr val="315299"/>
                </a:solidFill>
                <a:latin typeface="黑体" panose="02010609060101010101" pitchFamily="2" charset="-122"/>
                <a:ea typeface="黑体" panose="02010609060101010101" pitchFamily="2" charset="-122"/>
                <a:cs typeface="Consolas" panose="020B0609020204030204" charset="0"/>
                <a:sym typeface="+mn-ea"/>
              </a:rPr>
              <a:t>out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.println(name+"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在休息。</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public void </a:t>
            </a:r>
            <a:r>
              <a:rPr lang="en-US" altLang="zh-CN">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sym typeface="+mn-ea"/>
              </a:rPr>
              <a:t>introduce</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介绍自己（方法成员）</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System.</a:t>
            </a:r>
            <a:r>
              <a:rPr lang="en-US" altLang="zh-CN" i="1">
                <a:solidFill>
                  <a:srgbClr val="315299"/>
                </a:solidFill>
                <a:latin typeface="黑体" panose="02010609060101010101" pitchFamily="2" charset="-122"/>
                <a:ea typeface="黑体" panose="02010609060101010101" pitchFamily="2" charset="-122"/>
                <a:cs typeface="Consolas" panose="020B0609020204030204" charset="0"/>
                <a:sym typeface="+mn-ea"/>
              </a:rPr>
              <a:t>out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.println("</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我叫</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"+name+"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"+sex+"</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"+age+"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岁</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public class Test{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public static void main(String args[]){</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Employee emp1,emp2;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定义对象指针（定义时为空指针）</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emp1=new Employee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调用无参数构造方法创建对象</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emp2=new Employee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马腾云</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男</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",30);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调用含</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3</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个参数的构造方法创建对象</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emp1.</a:t>
            </a:r>
            <a:r>
              <a:rPr lang="en-US" altLang="zh-CN">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sym typeface="+mn-ea"/>
              </a:rPr>
              <a:t>introduce</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调用对象</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emp1</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的</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introduce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emp2.</a:t>
            </a:r>
            <a:r>
              <a:rPr lang="en-US" altLang="zh-CN">
                <a:solidFill>
                  <a:srgbClr val="315299"/>
                </a:solidFill>
                <a:highlight>
                  <a:srgbClr val="C0C0C0"/>
                </a:highlight>
                <a:latin typeface="黑体" panose="02010609060101010101" pitchFamily="2" charset="-122"/>
                <a:ea typeface="黑体" panose="02010609060101010101" pitchFamily="2" charset="-122"/>
                <a:cs typeface="Consolas" panose="020B0609020204030204" charset="0"/>
                <a:sym typeface="+mn-ea"/>
              </a:rPr>
              <a:t>introduce</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 ();           //</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调用对象</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emp2</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的</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introduce</a:t>
            </a:r>
            <a:r>
              <a:rPr lang="zh-CN" altLang="en-US">
                <a:solidFill>
                  <a:srgbClr val="315299"/>
                </a:solidFill>
                <a:latin typeface="黑体" panose="02010609060101010101" pitchFamily="2" charset="-122"/>
                <a:ea typeface="黑体" panose="02010609060101010101" pitchFamily="2" charset="-122"/>
                <a:cs typeface="宋体" panose="02010600030101010101" pitchFamily="2" charset="-122"/>
                <a:sym typeface="+mn-ea"/>
              </a:rPr>
              <a:t>方法</a:t>
            </a:r>
          </a:p>
          <a:p>
            <a:pPr marL="0" indent="0" algn="l"/>
            <a:r>
              <a:rPr lang="zh-CN" altLang="en-US">
                <a:solidFill>
                  <a:srgbClr val="315299"/>
                </a:solidFill>
                <a:latin typeface="黑体" panose="02010609060101010101" pitchFamily="2" charset="-122"/>
                <a:ea typeface="黑体" panose="02010609060101010101" pitchFamily="2" charset="-122"/>
                <a:cs typeface="Consolas" panose="020B0609020204030204" charset="0"/>
                <a:sym typeface="+mn-ea"/>
              </a:rPr>
              <a:t>	</a:t>
            </a:r>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p>
          <a:p>
            <a:pPr marL="0" indent="0" algn="l"/>
            <a:r>
              <a:rPr lang="en-US" altLang="zh-CN">
                <a:solidFill>
                  <a:srgbClr val="315299"/>
                </a:solidFill>
                <a:latin typeface="黑体" panose="02010609060101010101" pitchFamily="2" charset="-122"/>
                <a:ea typeface="黑体" panose="02010609060101010101" pitchFamily="2" charset="-122"/>
                <a:cs typeface="Consolas" panose="020B0609020204030204" charset="0"/>
                <a:sym typeface="+mn-ea"/>
              </a:rPr>
              <a:t>}</a:t>
            </a: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a:solidFill>
                  <a:schemeClr val="bg1"/>
                </a:solidFill>
                <a:latin typeface="微软雅黑" panose="020B0503020204020204" pitchFamily="34" charset="-122"/>
                <a:ea typeface="微软雅黑" panose="020B0503020204020204" pitchFamily="34" charset="-122"/>
              </a:rPr>
              <a:t>程</a:t>
            </a:r>
            <a:r>
              <a:rPr lang="zh-CN" altLang="en-US" sz="1600" smtClean="0">
                <a:solidFill>
                  <a:schemeClr val="bg1"/>
                </a:solidFill>
                <a:latin typeface="微软雅黑" panose="020B0503020204020204" pitchFamily="34" charset="-122"/>
                <a:ea typeface="微软雅黑" panose="020B0503020204020204" pitchFamily="34" charset="-122"/>
              </a:rPr>
              <a:t>序设计</a:t>
            </a:r>
            <a:r>
              <a:rPr lang="zh-CN" altLang="zh-CN" sz="1600" smtClean="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2.1类和对象</a:t>
            </a:r>
          </a:p>
        </p:txBody>
      </p:sp>
      <p:sp>
        <p:nvSpPr>
          <p:cNvPr id="100" name="文本框 99"/>
          <p:cNvSpPr txBox="1"/>
          <p:nvPr/>
        </p:nvSpPr>
        <p:spPr>
          <a:xfrm>
            <a:off x="311150" y="953135"/>
            <a:ext cx="11569700" cy="2011680"/>
          </a:xfrm>
          <a:prstGeom prst="rect">
            <a:avLst/>
          </a:prstGeom>
          <a:noFill/>
          <a:ln w="9525">
            <a:noFill/>
          </a:ln>
        </p:spPr>
        <p:txBody>
          <a:bodyPr wrap="square">
            <a:spAutoFit/>
          </a:bodyPr>
          <a:lstStyle/>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）静态成员</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静态成员用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static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关键字进行修饰，表示“静态”或者“全局”的意思，可以用来修饰成员变量和成员方法，也可以形成静态</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static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代码块。</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被</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static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修饰的成员独立于任何对象，能被该类的所有对象共享。静态数据成员在程序运行期间一直存在，不会因为对象的消亡而被释放。静态方法中只能访问静态成员，不能访问非静态成员，也不能使用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this</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super</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等关键字。</a:t>
            </a:r>
          </a:p>
          <a:p>
            <a:pPr marL="0" indent="0" algn="l"/>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下面的代码用静态成员实现单例模式，确保该类只能产生唯一的对象：</a:t>
            </a:r>
          </a:p>
        </p:txBody>
      </p:sp>
      <p:sp>
        <p:nvSpPr>
          <p:cNvPr id="2" name="文本框 1"/>
          <p:cNvSpPr txBox="1"/>
          <p:nvPr/>
        </p:nvSpPr>
        <p:spPr>
          <a:xfrm>
            <a:off x="338455" y="2870835"/>
            <a:ext cx="11283315" cy="3657600"/>
          </a:xfrm>
          <a:prstGeom prst="rect">
            <a:avLst/>
          </a:prstGeom>
          <a:noFill/>
          <a:ln w="9525">
            <a:noFill/>
          </a:ln>
        </p:spPr>
        <p:txBody>
          <a:bodyPr wrap="square">
            <a:spAutoFit/>
          </a:bodyPr>
          <a:lstStyle/>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public class Singleton {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private Singleton()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构造方法设置为私有，禁止用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new</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产生对象</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private static Singleton single=null;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静态工厂方法（必须调用该方法获得对象）</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调用格式：</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Singleton. getInstance();</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public static Singleton getInstance()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if (single == null) {   //</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确保对象只生成一次</a:t>
            </a:r>
          </a:p>
          <a:p>
            <a:pPr marL="0" indent="266700" algn="l"/>
            <a:r>
              <a:rPr lang="zh-CN" altLang="en-US" b="0" u="none">
                <a:solidFill>
                  <a:srgbClr val="315299"/>
                </a:solidFill>
                <a:latin typeface="黑体" panose="02010609060101010101" pitchFamily="2" charset="-122"/>
                <a:ea typeface="黑体" panose="02010609060101010101" pitchFamily="2" charset="-122"/>
                <a:cs typeface="Times New Roman" panose="02020603050405020304" charset="0"/>
              </a:rPr>
              <a:t>             </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single = new Singleton();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return single;</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  </a:t>
            </a:r>
          </a:p>
          <a:p>
            <a:pPr marL="0" indent="266700" algn="l"/>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4774</Words>
  <Application>Microsoft Office PowerPoint</Application>
  <PresentationFormat>宽屏</PresentationFormat>
  <Paragraphs>819</Paragraphs>
  <Slides>50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50</vt:i4>
      </vt:variant>
    </vt:vector>
  </HeadingPairs>
  <TitlesOfParts>
    <vt:vector size="62" baseType="lpstr">
      <vt:lpstr>Malgun Gothic Semilight</vt:lpstr>
      <vt:lpstr>Times New Roman</vt:lpstr>
      <vt:lpstr>华文中宋</vt:lpstr>
      <vt:lpstr>宋体</vt:lpstr>
      <vt:lpstr>楷体</vt:lpstr>
      <vt:lpstr>微软雅黑</vt:lpstr>
      <vt:lpstr>Calibri Light</vt:lpstr>
      <vt:lpstr>Consolas</vt:lpstr>
      <vt:lpstr>Calibri</vt:lpstr>
      <vt:lpstr>黑体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73</cp:revision>
  <dcterms:created xsi:type="dcterms:W3CDTF">2014-07-13T07:15:00Z</dcterms:created>
  <dcterms:modified xsi:type="dcterms:W3CDTF">2017-03-13T08:36:41Z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