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40"/>
  </p:notesMasterIdLst>
  <p:sldIdLst>
    <p:sldId id="550" r:id="rId2"/>
    <p:sldId id="551" r:id="rId3"/>
    <p:sldId id="552" r:id="rId4"/>
    <p:sldId id="590" r:id="rId5"/>
    <p:sldId id="553" r:id="rId6"/>
    <p:sldId id="555" r:id="rId7"/>
    <p:sldId id="589" r:id="rId8"/>
    <p:sldId id="556" r:id="rId9"/>
    <p:sldId id="557" r:id="rId10"/>
    <p:sldId id="558" r:id="rId11"/>
    <p:sldId id="559" r:id="rId12"/>
    <p:sldId id="591" r:id="rId13"/>
    <p:sldId id="592" r:id="rId14"/>
    <p:sldId id="560" r:id="rId15"/>
    <p:sldId id="561" r:id="rId16"/>
    <p:sldId id="562" r:id="rId17"/>
    <p:sldId id="563" r:id="rId18"/>
    <p:sldId id="564" r:id="rId19"/>
    <p:sldId id="577" r:id="rId20"/>
    <p:sldId id="565" r:id="rId21"/>
    <p:sldId id="593" r:id="rId22"/>
    <p:sldId id="566" r:id="rId23"/>
    <p:sldId id="567" r:id="rId24"/>
    <p:sldId id="568" r:id="rId25"/>
    <p:sldId id="569" r:id="rId26"/>
    <p:sldId id="571" r:id="rId27"/>
    <p:sldId id="572" r:id="rId28"/>
    <p:sldId id="573" r:id="rId29"/>
    <p:sldId id="574" r:id="rId30"/>
    <p:sldId id="579" r:id="rId31"/>
    <p:sldId id="581" r:id="rId32"/>
    <p:sldId id="582" r:id="rId33"/>
    <p:sldId id="583" r:id="rId34"/>
    <p:sldId id="584" r:id="rId35"/>
    <p:sldId id="585" r:id="rId36"/>
    <p:sldId id="586" r:id="rId37"/>
    <p:sldId id="587" r:id="rId38"/>
    <p:sldId id="576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B8F89"/>
    <a:srgbClr val="FFBFEA"/>
    <a:srgbClr val="61FF61"/>
    <a:srgbClr val="CCECFF"/>
    <a:srgbClr val="FFF8B7"/>
    <a:srgbClr val="969696"/>
    <a:srgbClr val="0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35" autoAdjust="0"/>
    <p:restoredTop sz="94718" autoAdjust="0"/>
  </p:normalViewPr>
  <p:slideViewPr>
    <p:cSldViewPr>
      <p:cViewPr varScale="1">
        <p:scale>
          <a:sx n="61" d="100"/>
          <a:sy n="61" d="100"/>
        </p:scale>
        <p:origin x="-72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26" Type="http://schemas.openxmlformats.org/officeDocument/2006/relationships/slide" Target="slides/slide26.xml"/><Relationship Id="rId3" Type="http://schemas.openxmlformats.org/officeDocument/2006/relationships/slide" Target="slides/slide3.xml"/><Relationship Id="rId21" Type="http://schemas.openxmlformats.org/officeDocument/2006/relationships/slide" Target="slides/slide21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5" Type="http://schemas.openxmlformats.org/officeDocument/2006/relationships/slide" Target="slides/slide25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29" Type="http://schemas.openxmlformats.org/officeDocument/2006/relationships/slide" Target="slides/slide29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24" Type="http://schemas.openxmlformats.org/officeDocument/2006/relationships/slide" Target="slides/slide24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28" Type="http://schemas.openxmlformats.org/officeDocument/2006/relationships/slide" Target="slides/slide28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Relationship Id="rId22" Type="http://schemas.openxmlformats.org/officeDocument/2006/relationships/slide" Target="slides/slide22.xml"/><Relationship Id="rId27" Type="http://schemas.openxmlformats.org/officeDocument/2006/relationships/slide" Target="slides/slide27.xml"/><Relationship Id="rId30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C8D3AAE-675F-484F-878F-2DD10F147C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5062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6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20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25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重庆电子工程职业学院计算机系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078D382C-1582-4F14-8259-FFDC2B48D42D}" type="datetime1">
              <a:rPr lang="zh-CN" altLang="en-US"/>
              <a:pPr>
                <a:defRPr/>
              </a:pPr>
              <a:t>2014-6-6</a:t>
            </a:fld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重庆电子科技职业学院计算机系</a:t>
            </a:r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764D4660-A718-4A22-89E5-C163B618FD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2125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317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115888"/>
            <a:ext cx="2087563" cy="62658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115888"/>
            <a:ext cx="6113462" cy="62658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58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502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45389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125538"/>
            <a:ext cx="4100512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100513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061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233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104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342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341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8726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 userDrawn="1"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267" name="Group 65"/>
          <p:cNvGrpSpPr>
            <a:grpSpLocks/>
          </p:cNvGrpSpPr>
          <p:nvPr userDrawn="1"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 userDrawn="1"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15888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25538"/>
            <a:ext cx="8353425" cy="52562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 userDrawn="1"/>
        </p:nvSpPr>
        <p:spPr bwMode="auto">
          <a:xfrm>
            <a:off x="468313" y="6446838"/>
            <a:ext cx="6335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dirty="0" smtClean="0">
                <a:effectLst/>
                <a:latin typeface="仿宋_GB2312" pitchFamily="49" charset="-122"/>
                <a:ea typeface="仿宋_GB2312" pitchFamily="49" charset="-122"/>
              </a:rPr>
              <a:t>4</a:t>
            </a:r>
            <a:r>
              <a:rPr lang="zh-CN" altLang="en-US" dirty="0" smtClean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dirty="0">
                <a:effectLst/>
                <a:latin typeface="仿宋_GB2312" pitchFamily="49" charset="-122"/>
                <a:ea typeface="仿宋_GB2312" pitchFamily="49" charset="-122"/>
              </a:rPr>
              <a:t>Word </a:t>
            </a:r>
            <a:r>
              <a:rPr lang="en-US" altLang="zh-CN" dirty="0" smtClean="0">
                <a:effectLst/>
                <a:latin typeface="仿宋_GB2312" pitchFamily="49" charset="-122"/>
                <a:ea typeface="仿宋_GB2312" pitchFamily="49" charset="-122"/>
              </a:rPr>
              <a:t>2010-</a:t>
            </a:r>
            <a:r>
              <a:rPr lang="en-US" altLang="zh-CN" dirty="0">
                <a:effectLst/>
                <a:latin typeface="仿宋_GB2312" pitchFamily="49" charset="-122"/>
                <a:ea typeface="仿宋_GB2312" pitchFamily="49" charset="-122"/>
              </a:rPr>
              <a:t>---</a:t>
            </a:r>
            <a:r>
              <a:rPr lang="zh-CN" altLang="en-US" dirty="0">
                <a:effectLst/>
                <a:latin typeface="仿宋_GB2312" pitchFamily="49" charset="-122"/>
                <a:ea typeface="仿宋_GB2312" pitchFamily="49" charset="-122"/>
              </a:rPr>
              <a:t>表格制作和应用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3" r:id="rId2"/>
    <p:sldLayoutId id="2147483702" r:id="rId3"/>
    <p:sldLayoutId id="2147483701" r:id="rId4"/>
    <p:sldLayoutId id="2147483700" r:id="rId5"/>
    <p:sldLayoutId id="2147483699" r:id="rId6"/>
    <p:sldLayoutId id="2147483698" r:id="rId7"/>
    <p:sldLayoutId id="2147483697" r:id="rId8"/>
    <p:sldLayoutId id="2147483696" r:id="rId9"/>
    <p:sldLayoutId id="2147483695" r:id="rId10"/>
    <p:sldLayoutId id="214748369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2204864"/>
            <a:ext cx="8534400" cy="1584176"/>
          </a:xfrm>
        </p:spPr>
        <p:txBody>
          <a:bodyPr/>
          <a:lstStyle/>
          <a:p>
            <a:pPr algn="ctr" eaLnBrk="1" hangingPunct="1">
              <a:lnSpc>
                <a:spcPct val="200000"/>
              </a:lnSpc>
            </a:pPr>
            <a:r>
              <a:rPr lang="zh-CN" altLang="en-US" sz="4000" dirty="0"/>
              <a:t>第</a:t>
            </a:r>
            <a:r>
              <a:rPr lang="en-US" altLang="zh-CN" sz="4000" dirty="0"/>
              <a:t>4</a:t>
            </a:r>
            <a:r>
              <a:rPr lang="zh-CN" altLang="en-US" sz="4000" dirty="0"/>
              <a:t>章  </a:t>
            </a:r>
            <a:r>
              <a:rPr lang="en-US" altLang="zh-CN" dirty="0"/>
              <a:t>Word 2010 </a:t>
            </a:r>
            <a:r>
              <a:rPr lang="zh-CN" altLang="en-US" dirty="0"/>
              <a:t>的使用</a:t>
            </a:r>
            <a:br>
              <a:rPr lang="zh-CN" altLang="en-US" dirty="0"/>
            </a:br>
            <a:r>
              <a:rPr lang="zh-CN" altLang="en-US" sz="2400" dirty="0" smtClean="0">
                <a:solidFill>
                  <a:schemeClr val="hlink"/>
                </a:solidFill>
              </a:rPr>
              <a:t>第</a:t>
            </a:r>
            <a:r>
              <a:rPr lang="en-US" altLang="zh-CN" sz="2400" dirty="0" smtClean="0">
                <a:solidFill>
                  <a:schemeClr val="hlink"/>
                </a:solidFill>
              </a:rPr>
              <a:t>4</a:t>
            </a:r>
            <a:r>
              <a:rPr lang="zh-CN" altLang="en-US" sz="2400" dirty="0" smtClean="0">
                <a:solidFill>
                  <a:schemeClr val="hlink"/>
                </a:solidFill>
              </a:rPr>
              <a:t>讲  </a:t>
            </a:r>
            <a:r>
              <a:rPr lang="zh-CN" altLang="en-US" sz="2400" dirty="0" smtClean="0">
                <a:solidFill>
                  <a:schemeClr val="hlink"/>
                </a:solidFill>
              </a:rPr>
              <a:t>成绩统计表的制作、用表格排版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39900" y="4653136"/>
            <a:ext cx="6032500" cy="757064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主讲</a:t>
            </a:r>
            <a:r>
              <a:rPr lang="en-US" altLang="zh-CN" dirty="0" smtClean="0">
                <a:latin typeface="隶书" pitchFamily="49" charset="-122"/>
                <a:ea typeface="隶书" pitchFamily="49" charset="-122"/>
              </a:rPr>
              <a:t>:XXX</a:t>
            </a:r>
            <a:endParaRPr lang="en-US" altLang="zh-CN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smtClean="0">
                <a:sym typeface="Monotype Sorts" pitchFamily="2" charset="2"/>
              </a:rPr>
              <a:t>二、</a:t>
            </a:r>
            <a:r>
              <a:rPr lang="en-US" altLang="zh-CN" sz="3200" smtClean="0"/>
              <a:t>Word</a:t>
            </a:r>
            <a:r>
              <a:rPr lang="zh-CN" altLang="en-US" sz="3200" smtClean="0">
                <a:sym typeface="Monotype Sorts" pitchFamily="2" charset="2"/>
              </a:rPr>
              <a:t>表格的作用</a:t>
            </a:r>
          </a:p>
        </p:txBody>
      </p:sp>
      <p:sp>
        <p:nvSpPr>
          <p:cNvPr id="22531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zh-CN" altLang="en-US" sz="2400" dirty="0" smtClean="0">
                <a:sym typeface="Monotype Sorts" pitchFamily="2" charset="2"/>
              </a:rPr>
              <a:t>列表数据。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zh-CN" altLang="en-US" sz="2400" dirty="0" smtClean="0">
                <a:sym typeface="Monotype Sorts" pitchFamily="2" charset="2"/>
              </a:rPr>
              <a:t>对表格中的数据进行计算、统计。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zh-CN" altLang="en-US" sz="2400" dirty="0" smtClean="0">
                <a:sym typeface="Monotype Sorts" pitchFamily="2" charset="2"/>
              </a:rPr>
              <a:t>对文本进行编排。</a:t>
            </a:r>
          </a:p>
        </p:txBody>
      </p:sp>
      <p:pic>
        <p:nvPicPr>
          <p:cNvPr id="2253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199" y="2708920"/>
            <a:ext cx="6053137" cy="3498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ym typeface="Monotype Sorts" pitchFamily="2" charset="2"/>
              </a:rPr>
              <a:t>三、</a:t>
            </a:r>
            <a:r>
              <a:rPr lang="en-US" altLang="zh-CN" sz="3200" dirty="0" smtClean="0"/>
              <a:t>Word</a:t>
            </a:r>
            <a:r>
              <a:rPr lang="zh-CN" altLang="en-US" sz="3200" dirty="0" smtClean="0">
                <a:sym typeface="Monotype Sorts" pitchFamily="2" charset="2"/>
              </a:rPr>
              <a:t>表格的基本操作</a:t>
            </a:r>
          </a:p>
        </p:txBody>
      </p:sp>
      <p:sp>
        <p:nvSpPr>
          <p:cNvPr id="2355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200000"/>
              </a:lnSpc>
            </a:pPr>
            <a:r>
              <a:rPr lang="zh-CN" altLang="en-US" dirty="0" smtClean="0">
                <a:sym typeface="Monotype Sorts" pitchFamily="2" charset="2"/>
              </a:rPr>
              <a:t>表格的建立</a:t>
            </a:r>
          </a:p>
          <a:p>
            <a:pPr lvl="1" eaLnBrk="1" hangingPunct="1">
              <a:lnSpc>
                <a:spcPct val="200000"/>
              </a:lnSpc>
            </a:pPr>
            <a:r>
              <a:rPr lang="zh-CN" altLang="en-US" dirty="0" smtClean="0">
                <a:sym typeface="Monotype Sorts" pitchFamily="2" charset="2"/>
              </a:rPr>
              <a:t>表格的编辑</a:t>
            </a:r>
          </a:p>
          <a:p>
            <a:pPr lvl="1" eaLnBrk="1" hangingPunct="1">
              <a:lnSpc>
                <a:spcPct val="200000"/>
              </a:lnSpc>
            </a:pPr>
            <a:r>
              <a:rPr lang="zh-CN" altLang="en-US" dirty="0" smtClean="0">
                <a:sym typeface="Monotype Sorts" pitchFamily="2" charset="2"/>
              </a:rPr>
              <a:t>表格的计算</a:t>
            </a:r>
          </a:p>
          <a:p>
            <a:pPr lvl="1" eaLnBrk="1" hangingPunct="1">
              <a:lnSpc>
                <a:spcPct val="200000"/>
              </a:lnSpc>
            </a:pPr>
            <a:r>
              <a:rPr lang="zh-CN" altLang="en-US" dirty="0" smtClean="0">
                <a:sym typeface="Monotype Sorts" pitchFamily="2" charset="2"/>
              </a:rPr>
              <a:t>表格的排序</a:t>
            </a:r>
          </a:p>
          <a:p>
            <a:pPr lvl="1" eaLnBrk="1" hangingPunct="1">
              <a:lnSpc>
                <a:spcPct val="200000"/>
              </a:lnSpc>
            </a:pPr>
            <a:r>
              <a:rPr lang="zh-CN" altLang="en-US" dirty="0" smtClean="0">
                <a:sym typeface="Monotype Sorts" pitchFamily="2" charset="2"/>
              </a:rPr>
              <a:t>表格的格式化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sym typeface="Monotype Sorts" pitchFamily="2" charset="2"/>
              </a:rPr>
              <a:t>三、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表格的基本操作</a:t>
            </a:r>
            <a:endParaRPr lang="zh-CN" altLang="en-US" sz="3200" dirty="0" smtClean="0"/>
          </a:p>
        </p:txBody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1</a:t>
            </a:r>
            <a:r>
              <a:rPr lang="zh-CN" altLang="en-US" sz="2800" dirty="0">
                <a:sym typeface="Monotype Sorts" pitchFamily="2" charset="2"/>
              </a:rPr>
              <a:t>：快速创建</a:t>
            </a:r>
            <a:r>
              <a:rPr lang="zh-CN" altLang="en-US" sz="2800" dirty="0"/>
              <a:t>表格</a:t>
            </a:r>
          </a:p>
          <a:p>
            <a:pPr eaLnBrk="1" hangingPunct="1">
              <a:buNone/>
              <a:defRPr/>
            </a:pPr>
            <a:r>
              <a:rPr lang="zh-CN" altLang="en-US" sz="2400" dirty="0" smtClean="0">
                <a:solidFill>
                  <a:srgbClr val="0000CC"/>
                </a:solidFill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</a:rPr>
              <a:t>1</a:t>
            </a:r>
            <a:r>
              <a:rPr lang="en-US" altLang="zh-CN" sz="2400" dirty="0" smtClean="0"/>
              <a:t>：</a:t>
            </a:r>
            <a:r>
              <a:rPr lang="zh-CN" altLang="zh-CN" sz="2400" dirty="0" smtClean="0"/>
              <a:t>创建</a:t>
            </a:r>
            <a:r>
              <a:rPr lang="zh-CN" altLang="zh-CN" sz="2400" dirty="0"/>
              <a:t>一份月历</a:t>
            </a:r>
            <a:r>
              <a:rPr lang="zh-CN" altLang="zh-CN" sz="2400" dirty="0" smtClean="0"/>
              <a:t>图表</a:t>
            </a:r>
            <a:r>
              <a:rPr lang="zh-CN" altLang="en-US" sz="2400" dirty="0" smtClean="0"/>
              <a:t>。</a:t>
            </a:r>
            <a:endParaRPr lang="en-US" altLang="zh-CN" sz="2400" dirty="0" smtClean="0">
              <a:solidFill>
                <a:srgbClr val="0000CC"/>
              </a:solidFill>
              <a:sym typeface="Monotype Sorts" pitchFamily="2" charset="2"/>
            </a:endParaRPr>
          </a:p>
          <a:p>
            <a:pPr lvl="1" eaLnBrk="1" hangingPunct="1">
              <a:defRPr/>
            </a:pPr>
            <a:r>
              <a:rPr lang="zh-CN" altLang="en-US" sz="2000" dirty="0" smtClean="0">
                <a:solidFill>
                  <a:srgbClr val="0000CC"/>
                </a:solidFill>
                <a:sym typeface="Monotype Sorts" pitchFamily="2" charset="2"/>
              </a:rPr>
              <a:t>方法：</a:t>
            </a:r>
            <a:r>
              <a:rPr lang="zh-CN" altLang="zh-CN" sz="2000" dirty="0">
                <a:solidFill>
                  <a:srgbClr val="0000CC"/>
                </a:solidFill>
              </a:rPr>
              <a:t>单击“插入”选项卡中的“表格”→“快速表格”→“日历</a:t>
            </a:r>
            <a:r>
              <a:rPr lang="en-US" altLang="zh-CN" sz="2000" dirty="0">
                <a:solidFill>
                  <a:srgbClr val="0000CC"/>
                </a:solidFill>
              </a:rPr>
              <a:t>1</a:t>
            </a:r>
            <a:r>
              <a:rPr lang="zh-CN" altLang="zh-CN" sz="2000" dirty="0">
                <a:solidFill>
                  <a:srgbClr val="0000CC"/>
                </a:solidFill>
              </a:rPr>
              <a:t>”</a:t>
            </a:r>
            <a:r>
              <a:rPr lang="en-US" altLang="zh-CN" sz="2000" dirty="0">
                <a:solidFill>
                  <a:srgbClr val="0000CC"/>
                </a:solidFill>
                <a:sym typeface="Monotype Sorts" pitchFamily="2" charset="2"/>
              </a:rPr>
              <a:t>……</a:t>
            </a: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65777"/>
            <a:ext cx="6192688" cy="34435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3365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sym typeface="Monotype Sorts" pitchFamily="2" charset="2"/>
              </a:rPr>
              <a:t>三、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表格的基本操作</a:t>
            </a:r>
            <a:endParaRPr lang="zh-CN" altLang="en-US" sz="3200" dirty="0" smtClean="0"/>
          </a:p>
        </p:txBody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1</a:t>
            </a:r>
            <a:r>
              <a:rPr lang="zh-CN" altLang="en-US" sz="2800" dirty="0">
                <a:sym typeface="Monotype Sorts" pitchFamily="2" charset="2"/>
              </a:rPr>
              <a:t>：快速创建</a:t>
            </a:r>
            <a:r>
              <a:rPr lang="zh-CN" altLang="en-US" sz="2800" dirty="0"/>
              <a:t>表格</a:t>
            </a:r>
          </a:p>
          <a:p>
            <a:pPr eaLnBrk="1" hangingPunct="1">
              <a:buNone/>
              <a:defRPr/>
            </a:pPr>
            <a:r>
              <a:rPr lang="zh-CN" altLang="en-US" sz="2400" dirty="0" smtClean="0">
                <a:solidFill>
                  <a:srgbClr val="0000CC"/>
                </a:solidFill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</a:rPr>
              <a:t>2</a:t>
            </a:r>
            <a:r>
              <a:rPr lang="en-US" altLang="zh-CN" sz="2400" dirty="0" smtClean="0"/>
              <a:t>：</a:t>
            </a:r>
            <a:r>
              <a:rPr lang="zh-CN" altLang="en-US" sz="2400" dirty="0"/>
              <a:t>将</a:t>
            </a:r>
            <a:r>
              <a:rPr lang="zh-CN" altLang="en-US" sz="2400" dirty="0" smtClean="0"/>
              <a:t>表格样式应用到</a:t>
            </a:r>
            <a:r>
              <a:rPr lang="zh-CN" altLang="zh-CN" sz="2400" dirty="0" smtClean="0"/>
              <a:t>月历图表</a:t>
            </a:r>
            <a:r>
              <a:rPr lang="zh-CN" altLang="en-US" sz="2400" dirty="0" smtClean="0"/>
              <a:t>上。</a:t>
            </a:r>
            <a:endParaRPr lang="en-US" altLang="zh-CN" sz="2400" dirty="0" smtClean="0">
              <a:solidFill>
                <a:srgbClr val="0000CC"/>
              </a:solidFill>
              <a:sym typeface="Monotype Sorts" pitchFamily="2" charset="2"/>
            </a:endParaRPr>
          </a:p>
          <a:p>
            <a:pPr lvl="1" eaLnBrk="1" hangingPunct="1">
              <a:defRPr/>
            </a:pPr>
            <a:r>
              <a:rPr lang="zh-CN" altLang="en-US" sz="2000" dirty="0" smtClean="0">
                <a:sym typeface="Monotype Sorts" pitchFamily="2" charset="2"/>
              </a:rPr>
              <a:t>方法：</a:t>
            </a:r>
            <a:r>
              <a:rPr lang="zh-CN" altLang="zh-CN" sz="2000" dirty="0"/>
              <a:t>将光标定位于表格中，切换到“设计”选项卡，单击“表样式”组中的“其他”</a:t>
            </a:r>
            <a:r>
              <a:rPr lang="zh-CN" altLang="zh-CN" sz="2000" dirty="0" smtClean="0"/>
              <a:t>按钮</a:t>
            </a:r>
            <a:r>
              <a:rPr lang="en-US" altLang="zh-CN" sz="2000" dirty="0" smtClean="0">
                <a:sym typeface="Monotype Sorts" pitchFamily="2" charset="2"/>
              </a:rPr>
              <a:t>……</a:t>
            </a:r>
            <a:endParaRPr lang="en-US" altLang="zh-CN" sz="2000" dirty="0">
              <a:sym typeface="Monotype Sorts" pitchFamily="2" charset="2"/>
            </a:endParaRPr>
          </a:p>
        </p:txBody>
      </p:sp>
      <p:pic>
        <p:nvPicPr>
          <p:cNvPr id="5" name="图片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6"/>
          <a:stretch/>
        </p:blipFill>
        <p:spPr bwMode="auto">
          <a:xfrm>
            <a:off x="1871894" y="2898183"/>
            <a:ext cx="5391150" cy="3387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4263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sym typeface="Monotype Sorts" pitchFamily="2" charset="2"/>
              </a:rPr>
              <a:t>三、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表格的基本操作</a:t>
            </a:r>
            <a:endParaRPr lang="zh-CN" altLang="en-US" sz="3200" dirty="0" smtClean="0"/>
          </a:p>
        </p:txBody>
      </p:sp>
      <p:sp>
        <p:nvSpPr>
          <p:cNvPr id="45569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2 </a:t>
            </a:r>
            <a:r>
              <a:rPr lang="zh-CN" altLang="en-US" sz="2800" dirty="0">
                <a:sym typeface="Monotype Sorts" pitchFamily="2" charset="2"/>
              </a:rPr>
              <a:t>：</a:t>
            </a:r>
            <a:r>
              <a:rPr lang="zh-CN" altLang="en-US" sz="2800" dirty="0"/>
              <a:t>创建规范表格的练习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：新建一份文档，在该文档中分别以不同的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自动调整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方式，创建</a:t>
            </a:r>
            <a:r>
              <a:rPr lang="en-US" altLang="zh-CN" sz="2400" dirty="0" smtClean="0">
                <a:sym typeface="Monotype Sorts" pitchFamily="2" charset="2"/>
              </a:rPr>
              <a:t>3</a:t>
            </a:r>
            <a:r>
              <a:rPr lang="zh-CN" altLang="en-US" sz="2400" dirty="0" smtClean="0">
                <a:sym typeface="Monotype Sorts" pitchFamily="2" charset="2"/>
              </a:rPr>
              <a:t>份表格。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000" dirty="0" smtClean="0">
                <a:effectLst/>
              </a:rPr>
              <a:t>方法</a:t>
            </a:r>
            <a:r>
              <a:rPr lang="en-US" altLang="zh-CN" sz="2000" dirty="0">
                <a:effectLst/>
              </a:rPr>
              <a:t>1</a:t>
            </a:r>
            <a:r>
              <a:rPr lang="zh-CN" altLang="zh-CN" sz="2000" dirty="0">
                <a:effectLst/>
              </a:rPr>
              <a:t>：使用“表格”工具选择行数和列数。单击“插入”选项卡的“表格”→在表格网格上移动</a:t>
            </a:r>
            <a:r>
              <a:rPr lang="zh-CN" altLang="zh-CN" sz="2000" dirty="0" smtClean="0">
                <a:effectLst/>
              </a:rPr>
              <a:t>鼠标</a:t>
            </a:r>
            <a:endParaRPr lang="en-US" altLang="zh-CN" sz="2000" dirty="0" smtClean="0">
              <a:effectLst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000" dirty="0">
                <a:effectLst/>
              </a:rPr>
              <a:t>方法</a:t>
            </a:r>
            <a:r>
              <a:rPr lang="en-US" altLang="zh-CN" sz="2000" dirty="0">
                <a:effectLst/>
              </a:rPr>
              <a:t>2</a:t>
            </a:r>
            <a:r>
              <a:rPr lang="zh-CN" altLang="zh-CN" sz="2000" dirty="0">
                <a:effectLst/>
              </a:rPr>
              <a:t>：使用“插入表格”对话框创建表格。单击“插入”选项卡的“表格”→“插入表格”命令</a:t>
            </a:r>
            <a:endParaRPr lang="zh-CN" altLang="en-US" sz="2000" dirty="0" smtClean="0">
              <a:sym typeface="Monotype Sorts" pitchFamily="2" charset="2"/>
            </a:endParaRPr>
          </a:p>
          <a:p>
            <a:pPr eaLnBrk="1" hangingPunct="1"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2</a:t>
            </a:r>
            <a:r>
              <a:rPr lang="zh-CN" altLang="en-US" sz="2400" dirty="0" smtClean="0">
                <a:sym typeface="Monotype Sorts" pitchFamily="2" charset="2"/>
              </a:rPr>
              <a:t>：比较</a:t>
            </a:r>
            <a:r>
              <a:rPr lang="en-US" altLang="zh-CN" sz="2400" dirty="0" smtClean="0">
                <a:sym typeface="Monotype Sorts" pitchFamily="2" charset="2"/>
              </a:rPr>
              <a:t>3</a:t>
            </a:r>
            <a:r>
              <a:rPr lang="zh-CN" altLang="en-US" sz="2400" dirty="0" smtClean="0">
                <a:sym typeface="Monotype Sorts" pitchFamily="2" charset="2"/>
              </a:rPr>
              <a:t>份表格的特点。</a:t>
            </a:r>
          </a:p>
          <a:p>
            <a:pPr lvl="1">
              <a:lnSpc>
                <a:spcPct val="150000"/>
              </a:lnSpc>
              <a:buClr>
                <a:srgbClr val="FF53C6"/>
              </a:buClr>
              <a:buFont typeface="Wingdings" pitchFamily="2" charset="2"/>
              <a:buAutoNum type="arabicPeriod"/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 pitchFamily="2" charset="2"/>
              </a:rPr>
              <a:t>固定列宽</a:t>
            </a: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 pitchFamily="2" charset="2"/>
              </a:rPr>
              <a:t>”</a:t>
            </a:r>
            <a:endParaRPr lang="zh-CN" altLang="en-US" sz="2000" dirty="0">
              <a:effectLst>
                <a:outerShdw blurRad="38100" dist="38100" dir="2700000" algn="tl">
                  <a:srgbClr val="C0C0C0"/>
                </a:outerShdw>
              </a:effectLst>
              <a:sym typeface="Monotype Sorts" pitchFamily="2" charset="2"/>
            </a:endParaRPr>
          </a:p>
          <a:p>
            <a:pPr lvl="1">
              <a:lnSpc>
                <a:spcPct val="150000"/>
              </a:lnSpc>
              <a:buClr>
                <a:srgbClr val="FF53C6"/>
              </a:buClr>
              <a:buFont typeface="Wingdings" pitchFamily="2" charset="2"/>
              <a:buAutoNum type="arabicPeriod"/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 pitchFamily="2" charset="2"/>
              </a:rPr>
              <a:t>根据窗口调整表格</a:t>
            </a: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 pitchFamily="2" charset="2"/>
              </a:rPr>
              <a:t>”</a:t>
            </a:r>
            <a:endParaRPr lang="zh-CN" altLang="en-US" sz="2000" dirty="0">
              <a:effectLst>
                <a:outerShdw blurRad="38100" dist="38100" dir="2700000" algn="tl">
                  <a:srgbClr val="C0C0C0"/>
                </a:outerShdw>
              </a:effectLst>
              <a:sym typeface="Monotype Sorts" pitchFamily="2" charset="2"/>
            </a:endParaRPr>
          </a:p>
          <a:p>
            <a:pPr lvl="1">
              <a:lnSpc>
                <a:spcPct val="150000"/>
              </a:lnSpc>
              <a:buClr>
                <a:srgbClr val="FF53C6"/>
              </a:buClr>
              <a:buFont typeface="Wingdings" pitchFamily="2" charset="2"/>
              <a:buAutoNum type="arabicPeriod"/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 pitchFamily="2" charset="2"/>
              </a:rPr>
              <a:t>根据内容调整表格</a:t>
            </a: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 pitchFamily="2" charset="2"/>
              </a:rPr>
              <a:t> </a:t>
            </a:r>
            <a:endParaRPr lang="zh-CN" altLang="en-US" sz="2000" dirty="0"/>
          </a:p>
        </p:txBody>
      </p:sp>
      <p:sp>
        <p:nvSpPr>
          <p:cNvPr id="455685" name="AutoShape 5"/>
          <p:cNvSpPr>
            <a:spLocks noChangeArrowheads="1"/>
          </p:cNvSpPr>
          <p:nvPr/>
        </p:nvSpPr>
        <p:spPr bwMode="auto">
          <a:xfrm>
            <a:off x="4283968" y="4869209"/>
            <a:ext cx="3810000" cy="990600"/>
          </a:xfrm>
          <a:prstGeom prst="wedgeRectCallout">
            <a:avLst>
              <a:gd name="adj1" fmla="val -86000"/>
              <a:gd name="adj2" fmla="val -32694"/>
            </a:avLst>
          </a:prstGeom>
          <a:solidFill>
            <a:srgbClr val="FFCFFF"/>
          </a:solidFill>
          <a:ln w="9525">
            <a:solidFill>
              <a:srgbClr val="FF66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  <a:sym typeface="Monotype Sorts" pitchFamily="2" charset="2"/>
              </a:rPr>
              <a:t>单元格的宽度不随文本的内容而变化，当输入的文本超过单元格宽度后，文本将自动换行</a:t>
            </a:r>
          </a:p>
        </p:txBody>
      </p:sp>
      <p:sp>
        <p:nvSpPr>
          <p:cNvPr id="455686" name="AutoShape 6"/>
          <p:cNvSpPr>
            <a:spLocks noChangeArrowheads="1"/>
          </p:cNvSpPr>
          <p:nvPr/>
        </p:nvSpPr>
        <p:spPr bwMode="auto">
          <a:xfrm>
            <a:off x="4284663" y="5924128"/>
            <a:ext cx="4114800" cy="457200"/>
          </a:xfrm>
          <a:prstGeom prst="wedgeRectCallout">
            <a:avLst>
              <a:gd name="adj1" fmla="val -65517"/>
              <a:gd name="adj2" fmla="val -10793"/>
            </a:avLst>
          </a:prstGeom>
          <a:solidFill>
            <a:srgbClr val="FFF6A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  <a:sym typeface="Monotype Sorts" pitchFamily="2" charset="2"/>
              </a:rPr>
              <a:t>单元格的宽度随文本的内容而变化</a:t>
            </a:r>
          </a:p>
        </p:txBody>
      </p:sp>
      <p:sp>
        <p:nvSpPr>
          <p:cNvPr id="455688" name="AutoShape 8"/>
          <p:cNvSpPr>
            <a:spLocks noChangeArrowheads="1"/>
          </p:cNvSpPr>
          <p:nvPr/>
        </p:nvSpPr>
        <p:spPr bwMode="auto">
          <a:xfrm>
            <a:off x="4283968" y="4886672"/>
            <a:ext cx="3810000" cy="990600"/>
          </a:xfrm>
          <a:prstGeom prst="wedgeRectCallout">
            <a:avLst>
              <a:gd name="adj1" fmla="val -65250"/>
              <a:gd name="adj2" fmla="val 21153"/>
            </a:avLst>
          </a:prstGeom>
          <a:solidFill>
            <a:srgbClr val="FFCFFF"/>
          </a:solidFill>
          <a:ln w="9525">
            <a:solidFill>
              <a:srgbClr val="FF66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  <a:sym typeface="Monotype Sorts" pitchFamily="2" charset="2"/>
              </a:rPr>
              <a:t>单元格的宽度不随文本的内容而变化，当输入的文本超过单元格宽度后，文本将自动换行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56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56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556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5685" grpId="0" animBg="1" autoUpdateAnimBg="0"/>
      <p:bldP spid="455686" grpId="0" animBg="1" autoUpdateAnimBg="0"/>
      <p:bldP spid="455688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sym typeface="Monotype Sorts" pitchFamily="2" charset="2"/>
              </a:rPr>
              <a:t>三、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表格的基本操作</a:t>
            </a:r>
            <a:endParaRPr lang="zh-CN" altLang="en-US" sz="3200" dirty="0" smtClean="0"/>
          </a:p>
        </p:txBody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3</a:t>
            </a:r>
            <a:r>
              <a:rPr lang="zh-CN" altLang="en-US" sz="2800" dirty="0">
                <a:sym typeface="Monotype Sorts" pitchFamily="2" charset="2"/>
              </a:rPr>
              <a:t>：</a:t>
            </a:r>
            <a:r>
              <a:rPr lang="zh-CN" altLang="en-US" sz="2800" dirty="0"/>
              <a:t>将文本转换为表格</a:t>
            </a:r>
          </a:p>
          <a:p>
            <a:pPr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</a:t>
            </a: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作</a:t>
            </a:r>
            <a:r>
              <a:rPr lang="en-US" altLang="zh-CN" sz="2400" dirty="0">
                <a:solidFill>
                  <a:srgbClr val="0000CC"/>
                </a:solidFill>
                <a:sym typeface="Monotype Sorts" pitchFamily="2" charset="2"/>
              </a:rPr>
              <a:t>1</a:t>
            </a: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：</a:t>
            </a:r>
            <a:r>
              <a:rPr lang="zh-CN" altLang="en-US" sz="2400" dirty="0" smtClean="0">
                <a:sym typeface="Monotype Sorts" pitchFamily="2" charset="2"/>
              </a:rPr>
              <a:t>打开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 pitchFamily="2" charset="2"/>
              </a:rPr>
              <a:t>表格素材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文件夹中的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 pitchFamily="2" charset="2"/>
              </a:rPr>
              <a:t>成绩表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文档。</a:t>
            </a:r>
          </a:p>
          <a:p>
            <a:pPr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>
                <a:solidFill>
                  <a:srgbClr val="0000CC"/>
                </a:solidFill>
                <a:sym typeface="Monotype Sorts" pitchFamily="2" charset="2"/>
              </a:rPr>
              <a:t>2</a:t>
            </a: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：</a:t>
            </a:r>
            <a:r>
              <a:rPr lang="zh-CN" altLang="en-US" sz="2400" dirty="0" smtClean="0">
                <a:sym typeface="Monotype Sorts" pitchFamily="2" charset="2"/>
              </a:rPr>
              <a:t>将文档中的文本转换成表格。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方法</a:t>
            </a:r>
            <a:r>
              <a:rPr lang="en-US" altLang="zh-CN" sz="2000" dirty="0" smtClean="0">
                <a:sym typeface="Monotype Sorts" pitchFamily="2" charset="2"/>
              </a:rPr>
              <a:t>1</a:t>
            </a:r>
            <a:r>
              <a:rPr lang="zh-CN" altLang="en-US" sz="2000" dirty="0" smtClean="0">
                <a:sym typeface="Monotype Sorts" pitchFamily="2" charset="2"/>
              </a:rPr>
              <a:t>：</a:t>
            </a:r>
            <a:r>
              <a:rPr lang="zh-CN" altLang="zh-CN" sz="2000" dirty="0">
                <a:effectLst/>
              </a:rPr>
              <a:t>使用“文字转换成表格”</a:t>
            </a:r>
            <a:r>
              <a:rPr lang="zh-CN" altLang="zh-CN" sz="2000" dirty="0" smtClean="0">
                <a:effectLst/>
              </a:rPr>
              <a:t>对话框</a:t>
            </a:r>
            <a:r>
              <a:rPr lang="zh-CN" altLang="en-US" sz="2000" dirty="0" smtClean="0">
                <a:effectLst/>
              </a:rPr>
              <a:t>。</a:t>
            </a:r>
            <a:endParaRPr lang="en-US" altLang="zh-CN" sz="2000" dirty="0" smtClean="0">
              <a:effectLst/>
            </a:endParaRP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zh-CN" sz="1800" dirty="0" smtClean="0"/>
              <a:t>选定</a:t>
            </a:r>
            <a:r>
              <a:rPr lang="zh-CN" altLang="zh-CN" sz="1800" dirty="0"/>
              <a:t>给定文本的第</a:t>
            </a:r>
            <a:r>
              <a:rPr lang="en-US" altLang="zh-CN" sz="1800" dirty="0"/>
              <a:t>3-7</a:t>
            </a:r>
            <a:r>
              <a:rPr lang="zh-CN" altLang="zh-CN" sz="1800" dirty="0"/>
              <a:t>行</a:t>
            </a:r>
            <a:r>
              <a:rPr lang="zh-CN" altLang="en-US" sz="1800" dirty="0">
                <a:sym typeface="Monotype Sorts" pitchFamily="2" charset="2"/>
              </a:rPr>
              <a:t>→</a:t>
            </a:r>
            <a:r>
              <a:rPr lang="zh-CN" altLang="zh-CN" sz="1800" dirty="0" smtClean="0">
                <a:effectLst/>
              </a:rPr>
              <a:t>单击</a:t>
            </a:r>
            <a:r>
              <a:rPr lang="zh-CN" altLang="zh-CN" sz="1800" dirty="0">
                <a:effectLst/>
              </a:rPr>
              <a:t>“插入”选项卡的“表格”→“将文本转换成表格”命令</a:t>
            </a:r>
            <a:r>
              <a:rPr lang="en-US" altLang="zh-CN" sz="1800" dirty="0" smtClean="0">
                <a:latin typeface="Arial"/>
                <a:sym typeface="Monotype Sorts" pitchFamily="2" charset="2"/>
              </a:rPr>
              <a:t>……</a:t>
            </a:r>
          </a:p>
          <a:p>
            <a:pPr lvl="1">
              <a:lnSpc>
                <a:spcPct val="150000"/>
              </a:lnSpc>
            </a:pPr>
            <a:r>
              <a:rPr lang="zh-CN" altLang="zh-CN" sz="2000" dirty="0" smtClean="0">
                <a:effectLst/>
              </a:rPr>
              <a:t>方法</a:t>
            </a:r>
            <a:r>
              <a:rPr lang="en-US" altLang="zh-CN" sz="2000" dirty="0" smtClean="0">
                <a:effectLst/>
              </a:rPr>
              <a:t>2</a:t>
            </a:r>
            <a:r>
              <a:rPr lang="zh-CN" altLang="zh-CN" sz="2000" dirty="0" smtClean="0">
                <a:effectLst/>
              </a:rPr>
              <a:t>：</a:t>
            </a:r>
            <a:r>
              <a:rPr lang="zh-CN" altLang="zh-CN" sz="2000" dirty="0">
                <a:effectLst/>
              </a:rPr>
              <a:t>将现有数据直接插入表格</a:t>
            </a:r>
            <a:r>
              <a:rPr lang="zh-CN" altLang="zh-CN" sz="2000" dirty="0" smtClean="0">
                <a:effectLst/>
              </a:rPr>
              <a:t>。</a:t>
            </a:r>
            <a:endParaRPr lang="en-US" altLang="zh-CN" sz="2000" dirty="0" smtClean="0">
              <a:effectLst/>
            </a:endParaRPr>
          </a:p>
          <a:p>
            <a:pPr lvl="2">
              <a:lnSpc>
                <a:spcPct val="150000"/>
              </a:lnSpc>
            </a:pPr>
            <a:r>
              <a:rPr lang="zh-CN" altLang="zh-CN" sz="1800" dirty="0" smtClean="0"/>
              <a:t>选定</a:t>
            </a:r>
            <a:r>
              <a:rPr lang="zh-CN" altLang="zh-CN" sz="1800" dirty="0"/>
              <a:t>给定文本的第</a:t>
            </a:r>
            <a:r>
              <a:rPr lang="en-US" altLang="zh-CN" sz="1800" dirty="0"/>
              <a:t>3-7</a:t>
            </a:r>
            <a:r>
              <a:rPr lang="zh-CN" altLang="zh-CN" sz="1800" dirty="0" smtClean="0"/>
              <a:t>行</a:t>
            </a:r>
            <a:r>
              <a:rPr lang="zh-CN" altLang="en-US" sz="1800" dirty="0" smtClean="0">
                <a:sym typeface="Monotype Sorts" pitchFamily="2" charset="2"/>
              </a:rPr>
              <a:t>→</a:t>
            </a:r>
            <a:r>
              <a:rPr lang="zh-CN" altLang="zh-CN" sz="1800" dirty="0" smtClean="0"/>
              <a:t>单击</a:t>
            </a:r>
            <a:r>
              <a:rPr lang="zh-CN" altLang="zh-CN" sz="1800" dirty="0"/>
              <a:t>“插入”选项卡的“表格”→“插入表格”</a:t>
            </a:r>
            <a:r>
              <a:rPr lang="zh-CN" altLang="zh-CN" sz="1800" dirty="0" smtClean="0"/>
              <a:t>命令</a:t>
            </a:r>
            <a:endParaRPr lang="zh-CN" altLang="zh-CN" sz="1800" dirty="0">
              <a:effectLst/>
            </a:endParaRPr>
          </a:p>
          <a:p>
            <a:pPr lvl="1" eaLnBrk="1" hangingPunct="1">
              <a:lnSpc>
                <a:spcPct val="150000"/>
              </a:lnSpc>
              <a:defRPr/>
            </a:pPr>
            <a:endParaRPr lang="en-US" altLang="zh-CN" sz="2000" dirty="0" smtClean="0">
              <a:sym typeface="Monotype Sorts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sym typeface="Monotype Sorts" pitchFamily="2" charset="2"/>
              </a:rPr>
              <a:t>三、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表格的基本操作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57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4</a:t>
            </a:r>
            <a:r>
              <a:rPr lang="zh-CN" altLang="en-US" sz="2800" dirty="0">
                <a:sym typeface="Monotype Sorts" pitchFamily="2" charset="2"/>
              </a:rPr>
              <a:t>：</a:t>
            </a:r>
            <a:r>
              <a:rPr lang="zh-CN" altLang="en-US" sz="2800" dirty="0"/>
              <a:t>选定表格的练习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hlink"/>
                </a:solidFill>
                <a:sym typeface="Monotype Sorts" pitchFamily="2" charset="2"/>
              </a:rPr>
              <a:t>练习</a:t>
            </a:r>
            <a:r>
              <a:rPr lang="en-US" altLang="zh-CN" sz="2400" dirty="0" smtClean="0">
                <a:solidFill>
                  <a:schemeClr val="hlink"/>
                </a:solidFill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：选定单元格。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单击单元格左边界的选定区，在该区的鼠标指针为</a:t>
            </a:r>
            <a:endParaRPr lang="en-US" altLang="zh-CN" sz="2000" dirty="0" smtClean="0">
              <a:sym typeface="Monotype Sorts" pitchFamily="2" charset="2"/>
            </a:endParaRPr>
          </a:p>
          <a:p>
            <a:pPr lvl="3" eaLnBrk="1" hangingPunct="1">
              <a:lnSpc>
                <a:spcPct val="150000"/>
              </a:lnSpc>
              <a:defRPr/>
            </a:pPr>
            <a:endParaRPr lang="en-US" altLang="zh-CN" sz="1600" dirty="0" smtClean="0">
              <a:sym typeface="Monotype Sorts" pitchFamily="2" charset="2"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hlink"/>
                </a:solidFill>
                <a:sym typeface="Monotype Sorts" pitchFamily="2" charset="2"/>
              </a:rPr>
              <a:t>练习</a:t>
            </a:r>
            <a:r>
              <a:rPr lang="en-US" altLang="zh-CN" sz="2400" dirty="0" smtClean="0">
                <a:solidFill>
                  <a:schemeClr val="hlink"/>
                </a:solidFill>
                <a:sym typeface="Monotype Sorts" pitchFamily="2" charset="2"/>
              </a:rPr>
              <a:t>2</a:t>
            </a:r>
            <a:r>
              <a:rPr lang="zh-CN" altLang="en-US" sz="2400" dirty="0" smtClean="0">
                <a:sym typeface="Monotype Sorts" pitchFamily="2" charset="2"/>
              </a:rPr>
              <a:t>：选定行。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单击表格左边界的选定区，在该区的鼠标指针变为</a:t>
            </a:r>
            <a:endParaRPr lang="en-US" altLang="zh-CN" sz="2000" dirty="0" smtClean="0">
              <a:sym typeface="Monotype Sorts" pitchFamily="2" charset="2"/>
            </a:endParaRPr>
          </a:p>
          <a:p>
            <a:pPr lvl="3" eaLnBrk="1" hangingPunct="1">
              <a:lnSpc>
                <a:spcPct val="150000"/>
              </a:lnSpc>
              <a:defRPr/>
            </a:pPr>
            <a:endParaRPr lang="zh-CN" altLang="en-US" sz="1600" dirty="0" smtClean="0">
              <a:sym typeface="Monotype Sorts" pitchFamily="2" charset="2"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hlink"/>
                </a:solidFill>
                <a:sym typeface="Monotype Sorts" pitchFamily="2" charset="2"/>
              </a:rPr>
              <a:t>练习</a:t>
            </a:r>
            <a:r>
              <a:rPr lang="en-US" altLang="zh-CN" sz="2400" dirty="0" smtClean="0">
                <a:solidFill>
                  <a:schemeClr val="hlink"/>
                </a:solidFill>
                <a:sym typeface="Monotype Sorts" pitchFamily="2" charset="2"/>
              </a:rPr>
              <a:t>3</a:t>
            </a:r>
            <a:r>
              <a:rPr lang="zh-CN" altLang="en-US" sz="2400" dirty="0" smtClean="0">
                <a:sym typeface="Monotype Sorts" pitchFamily="2" charset="2"/>
              </a:rPr>
              <a:t>：选定列。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单击列上边界的选择区，在该区的鼠标指针变为 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422013"/>
              </p:ext>
            </p:extLst>
          </p:nvPr>
        </p:nvGraphicFramePr>
        <p:xfrm>
          <a:off x="7236296" y="2636912"/>
          <a:ext cx="193675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位图图像" r:id="rId3" imgW="190426" imgH="237969" progId="Paint.Picture">
                  <p:embed/>
                </p:oleObj>
              </mc:Choice>
              <mc:Fallback>
                <p:oleObj name="位图图像" r:id="rId3" imgW="190426" imgH="237969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6296" y="2636912"/>
                        <a:ext cx="193675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409065"/>
              </p:ext>
            </p:extLst>
          </p:nvPr>
        </p:nvGraphicFramePr>
        <p:xfrm>
          <a:off x="7236296" y="4149080"/>
          <a:ext cx="1762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位图图像" r:id="rId5" imgW="161990" imgH="228571" progId="Paint.Picture">
                  <p:embed/>
                </p:oleObj>
              </mc:Choice>
              <mc:Fallback>
                <p:oleObj name="位图图像" r:id="rId5" imgW="161990" imgH="228571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6296" y="4149080"/>
                        <a:ext cx="176212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351781"/>
              </p:ext>
            </p:extLst>
          </p:nvPr>
        </p:nvGraphicFramePr>
        <p:xfrm>
          <a:off x="6948264" y="5733256"/>
          <a:ext cx="176213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位图图像" r:id="rId7" imgW="171338" imgH="237969" progId="Paint.Picture">
                  <p:embed/>
                </p:oleObj>
              </mc:Choice>
              <mc:Fallback>
                <p:oleObj name="位图图像" r:id="rId7" imgW="171338" imgH="237969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5733256"/>
                        <a:ext cx="176213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sym typeface="Monotype Sorts" pitchFamily="2" charset="2"/>
              </a:rPr>
              <a:t>三、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表格的基本操作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58759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4</a:t>
            </a:r>
            <a:r>
              <a:rPr lang="zh-CN" altLang="en-US" sz="2800" dirty="0">
                <a:sym typeface="Monotype Sorts" pitchFamily="2" charset="2"/>
              </a:rPr>
              <a:t>：</a:t>
            </a:r>
            <a:r>
              <a:rPr lang="zh-CN" altLang="en-US" sz="2800" dirty="0"/>
              <a:t>选定表格的练习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hlink"/>
                </a:solidFill>
                <a:sym typeface="Monotype Sorts" pitchFamily="2" charset="2"/>
              </a:rPr>
              <a:t>练习</a:t>
            </a:r>
            <a:r>
              <a:rPr lang="en-US" altLang="zh-CN" sz="2400" dirty="0" smtClean="0">
                <a:solidFill>
                  <a:schemeClr val="hlink"/>
                </a:solidFill>
                <a:sym typeface="Monotype Sorts" pitchFamily="2" charset="2"/>
              </a:rPr>
              <a:t>4</a:t>
            </a:r>
            <a:r>
              <a:rPr lang="zh-CN" altLang="en-US" sz="2400" dirty="0" smtClean="0">
                <a:sym typeface="Monotype Sorts" pitchFamily="2" charset="2"/>
              </a:rPr>
              <a:t>：选定矩形块。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用鼠标从表格的左上角单元格拖动到右下角单元格</a:t>
            </a:r>
            <a:endParaRPr lang="en-US" altLang="zh-CN" sz="2000" dirty="0" smtClean="0">
              <a:sym typeface="Monotype Sorts" pitchFamily="2" charset="2"/>
            </a:endParaRPr>
          </a:p>
          <a:p>
            <a:pPr lvl="3" eaLnBrk="1" hangingPunct="1">
              <a:lnSpc>
                <a:spcPct val="150000"/>
              </a:lnSpc>
              <a:defRPr/>
            </a:pPr>
            <a:endParaRPr lang="zh-CN" altLang="en-US" sz="1200" dirty="0" smtClean="0">
              <a:sym typeface="Monotype Sorts" pitchFamily="2" charset="2"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hlink"/>
                </a:solidFill>
                <a:sym typeface="Monotype Sorts" pitchFamily="2" charset="2"/>
              </a:rPr>
              <a:t>练习</a:t>
            </a:r>
            <a:r>
              <a:rPr lang="en-US" altLang="zh-CN" sz="2400" dirty="0" smtClean="0">
                <a:solidFill>
                  <a:schemeClr val="hlink"/>
                </a:solidFill>
                <a:sym typeface="Monotype Sorts" pitchFamily="2" charset="2"/>
              </a:rPr>
              <a:t>5</a:t>
            </a:r>
            <a:r>
              <a:rPr lang="zh-CN" altLang="en-US" sz="2400" dirty="0" smtClean="0">
                <a:sym typeface="Monotype Sorts" pitchFamily="2" charset="2"/>
              </a:rPr>
              <a:t>：选定表格。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单击表格左上角的    图标，在该图标上鼠标指针变为  </a:t>
            </a:r>
            <a:endParaRPr lang="en-US" altLang="zh-CN" sz="2000" dirty="0" smtClean="0">
              <a:sym typeface="Monotype Sorts" pitchFamily="2" charset="2"/>
            </a:endParaRPr>
          </a:p>
          <a:p>
            <a:pPr lvl="3" eaLnBrk="1" hangingPunct="1">
              <a:lnSpc>
                <a:spcPct val="150000"/>
              </a:lnSpc>
              <a:defRPr/>
            </a:pPr>
            <a:endParaRPr lang="zh-CN" altLang="en-US" sz="1600" dirty="0" smtClean="0">
              <a:sym typeface="Monotype Sorts" pitchFamily="2" charset="2"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hlink"/>
                </a:solidFill>
                <a:sym typeface="Monotype Sorts" pitchFamily="2" charset="2"/>
              </a:rPr>
              <a:t>练习</a:t>
            </a:r>
            <a:r>
              <a:rPr lang="en-US" altLang="zh-CN" sz="2400" dirty="0" smtClean="0">
                <a:solidFill>
                  <a:schemeClr val="hlink"/>
                </a:solidFill>
                <a:sym typeface="Monotype Sorts" pitchFamily="2" charset="2"/>
              </a:rPr>
              <a:t>6</a:t>
            </a:r>
            <a:r>
              <a:rPr lang="zh-CN" altLang="en-US" sz="2400" dirty="0" smtClean="0">
                <a:sym typeface="Monotype Sorts" pitchFamily="2" charset="2"/>
              </a:rPr>
              <a:t>：选定多行或多列。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在行边界或列边界的选定区拖动鼠标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106314"/>
              </p:ext>
            </p:extLst>
          </p:nvPr>
        </p:nvGraphicFramePr>
        <p:xfrm>
          <a:off x="3635896" y="4077072"/>
          <a:ext cx="227013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位图图像" r:id="rId3" imgW="142933" imgH="133192" progId="Paint.Picture">
                  <p:embed/>
                </p:oleObj>
              </mc:Choice>
              <mc:Fallback>
                <p:oleObj name="位图图像" r:id="rId3" imgW="142933" imgH="133192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4077072"/>
                        <a:ext cx="227013" cy="212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6238063"/>
              </p:ext>
            </p:extLst>
          </p:nvPr>
        </p:nvGraphicFramePr>
        <p:xfrm>
          <a:off x="7524328" y="4005064"/>
          <a:ext cx="2730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位图图像" r:id="rId5" imgW="247685" imgH="314286" progId="Paint.Picture">
                  <p:embed/>
                </p:oleObj>
              </mc:Choice>
              <mc:Fallback>
                <p:oleObj name="位图图像" r:id="rId5" imgW="247685" imgH="314286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328" y="4005064"/>
                        <a:ext cx="273050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8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sym typeface="Monotype Sorts" pitchFamily="2" charset="2"/>
              </a:rPr>
              <a:t>三、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表格的基本操作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59783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sym typeface="Monotype Sorts" pitchFamily="2" charset="2"/>
              </a:rPr>
              <a:t>5</a:t>
            </a:r>
            <a:r>
              <a:rPr lang="zh-CN" altLang="en-US" sz="2800" dirty="0" smtClean="0">
                <a:sym typeface="Monotype Sorts" pitchFamily="2" charset="2"/>
              </a:rPr>
              <a:t>：</a:t>
            </a:r>
            <a:r>
              <a:rPr lang="zh-CN" altLang="en-US" sz="2800" dirty="0"/>
              <a:t>编辑</a:t>
            </a:r>
            <a:r>
              <a:rPr lang="zh-CN" altLang="en-US" sz="2800" dirty="0" smtClean="0"/>
              <a:t>表格</a:t>
            </a:r>
            <a:endParaRPr lang="en-US" altLang="zh-CN" sz="2800" dirty="0" smtClean="0">
              <a:sym typeface="Monotype Sorts" pitchFamily="2" charset="2"/>
            </a:endParaRPr>
          </a:p>
          <a:p>
            <a:pPr eaLnBrk="1" hangingPunct="1">
              <a:buNone/>
              <a:defRPr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：调整表格的行高。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方法</a:t>
            </a:r>
            <a:r>
              <a:rPr lang="en-US" altLang="zh-CN" sz="2400" dirty="0" smtClean="0"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：手动调整。</a:t>
            </a:r>
          </a:p>
          <a:p>
            <a:pPr lvl="2" eaLnBrk="1" hangingPunct="1">
              <a:defRPr/>
            </a:pPr>
            <a:r>
              <a:rPr lang="zh-CN" altLang="en-US" sz="2000" dirty="0" smtClean="0">
                <a:sym typeface="Monotype Sorts" pitchFamily="2" charset="2"/>
              </a:rPr>
              <a:t>直接拖动水平边框线</a:t>
            </a:r>
          </a:p>
          <a:p>
            <a:pPr lvl="2" eaLnBrk="1" hangingPunct="1">
              <a:defRPr/>
            </a:pPr>
            <a:endParaRPr lang="zh-CN" altLang="en-US" sz="2000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方法</a:t>
            </a:r>
            <a:r>
              <a:rPr lang="en-US" altLang="zh-CN" sz="2400" dirty="0" smtClean="0">
                <a:sym typeface="Monotype Sorts" pitchFamily="2" charset="2"/>
              </a:rPr>
              <a:t>2</a:t>
            </a:r>
            <a:r>
              <a:rPr lang="zh-CN" altLang="en-US" sz="2400" dirty="0" smtClean="0">
                <a:sym typeface="Monotype Sorts" pitchFamily="2" charset="2"/>
              </a:rPr>
              <a:t>：自动调整。</a:t>
            </a:r>
          </a:p>
          <a:p>
            <a:pPr lvl="2" eaLnBrk="1" hangingPunct="1">
              <a:defRPr/>
            </a:pPr>
            <a:r>
              <a:rPr lang="zh-CN" altLang="en-US" sz="2000" dirty="0" smtClean="0">
                <a:sym typeface="Monotype Sorts" pitchFamily="2" charset="2"/>
              </a:rPr>
              <a:t>单击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表格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菜单→指向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自动调整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 →单击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平均分布各行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命令</a:t>
            </a:r>
          </a:p>
          <a:p>
            <a:pPr lvl="2" eaLnBrk="1" hangingPunct="1">
              <a:defRPr/>
            </a:pPr>
            <a:endParaRPr lang="zh-CN" altLang="en-US" sz="2000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方法</a:t>
            </a:r>
            <a:r>
              <a:rPr lang="en-US" altLang="zh-CN" sz="2400" dirty="0" smtClean="0">
                <a:sym typeface="Monotype Sorts" pitchFamily="2" charset="2"/>
              </a:rPr>
              <a:t>3</a:t>
            </a:r>
            <a:r>
              <a:rPr lang="zh-CN" altLang="en-US" sz="2400" dirty="0" smtClean="0">
                <a:sym typeface="Monotype Sorts" pitchFamily="2" charset="2"/>
              </a:rPr>
              <a:t>：在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表格属性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对话框精确设置。</a:t>
            </a:r>
          </a:p>
          <a:p>
            <a:pPr lvl="2" eaLnBrk="1" hangingPunct="1">
              <a:defRPr/>
            </a:pPr>
            <a:r>
              <a:rPr lang="zh-CN" altLang="en-US" sz="2000" dirty="0" smtClean="0">
                <a:sym typeface="Monotype Sorts" pitchFamily="2" charset="2"/>
              </a:rPr>
              <a:t>双击表格左上角的  图标 → 单击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行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标签 </a:t>
            </a:r>
          </a:p>
          <a:p>
            <a:pPr lvl="2" eaLnBrk="1" hangingPunct="1">
              <a:defRPr/>
            </a:pPr>
            <a:r>
              <a:rPr lang="zh-CN" altLang="en-US" sz="2000" dirty="0" smtClean="0">
                <a:sym typeface="Monotype Sorts" pitchFamily="2" charset="2"/>
              </a:rPr>
              <a:t>右击表格→ 单击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表格属性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 →单击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行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标签 </a:t>
            </a:r>
          </a:p>
        </p:txBody>
      </p:sp>
      <p:sp>
        <p:nvSpPr>
          <p:cNvPr id="459781" name="AutoShape 5"/>
          <p:cNvSpPr>
            <a:spLocks noChangeArrowheads="1"/>
          </p:cNvSpPr>
          <p:nvPr/>
        </p:nvSpPr>
        <p:spPr bwMode="auto">
          <a:xfrm>
            <a:off x="4643438" y="2738438"/>
            <a:ext cx="3657600" cy="762000"/>
          </a:xfrm>
          <a:prstGeom prst="wedgeRectCallout">
            <a:avLst>
              <a:gd name="adj1" fmla="val -64759"/>
              <a:gd name="adj2" fmla="val 58125"/>
            </a:avLst>
          </a:prstGeom>
          <a:solidFill>
            <a:srgbClr val="FFF6A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当表格各行的高度不一样时，该方法可以快速地使各行的高度相同。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9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781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sym typeface="Monotype Sorts" pitchFamily="2" charset="2"/>
              </a:rPr>
              <a:t>三、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表格的基本操作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74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5</a:t>
            </a:r>
            <a:r>
              <a:rPr lang="zh-CN" altLang="en-US" sz="2800" dirty="0">
                <a:sym typeface="Monotype Sorts" pitchFamily="2" charset="2"/>
              </a:rPr>
              <a:t>：</a:t>
            </a:r>
            <a:r>
              <a:rPr lang="zh-CN" altLang="en-US" sz="2800" dirty="0"/>
              <a:t>编辑表格</a:t>
            </a:r>
            <a:endParaRPr lang="en-US" altLang="zh-CN" sz="2800" dirty="0">
              <a:sym typeface="Monotype Sorts" pitchFamily="2" charset="2"/>
            </a:endParaRPr>
          </a:p>
          <a:p>
            <a:pPr eaLnBrk="1" hangingPunct="1"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2</a:t>
            </a:r>
            <a:r>
              <a:rPr lang="zh-CN" altLang="en-US" sz="2400" dirty="0" smtClean="0">
                <a:sym typeface="Monotype Sorts" pitchFamily="2" charset="2"/>
              </a:rPr>
              <a:t>：调整表格的列宽。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方法</a:t>
            </a:r>
            <a:r>
              <a:rPr lang="en-US" altLang="zh-CN" sz="2400" dirty="0" smtClean="0"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：自动改变。</a:t>
            </a:r>
          </a:p>
          <a:p>
            <a:pPr lvl="2" eaLnBrk="1" hangingPunct="1">
              <a:defRPr/>
            </a:pPr>
            <a:r>
              <a:rPr lang="zh-CN" altLang="en-US" sz="2000" dirty="0" smtClean="0">
                <a:sym typeface="Monotype Sorts" pitchFamily="2" charset="2"/>
              </a:rPr>
              <a:t>单击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表格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菜单→指向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自动调整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 →</a:t>
            </a:r>
            <a:r>
              <a:rPr lang="en-US" altLang="zh-CN" sz="2000" dirty="0" smtClean="0">
                <a:latin typeface="Arial"/>
                <a:sym typeface="Monotype Sorts" pitchFamily="2" charset="2"/>
              </a:rPr>
              <a:t>……</a:t>
            </a:r>
            <a:endParaRPr lang="en-US" altLang="zh-CN" sz="2000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方法</a:t>
            </a:r>
            <a:r>
              <a:rPr lang="en-US" altLang="zh-CN" sz="2400" dirty="0" smtClean="0">
                <a:sym typeface="Monotype Sorts" pitchFamily="2" charset="2"/>
              </a:rPr>
              <a:t>2</a:t>
            </a:r>
            <a:r>
              <a:rPr lang="zh-CN" altLang="en-US" sz="2400" dirty="0" smtClean="0">
                <a:sym typeface="Monotype Sorts" pitchFamily="2" charset="2"/>
              </a:rPr>
              <a:t>：手动改变。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直接拖动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en-US" altLang="zh-CN" sz="2000" dirty="0" smtClean="0">
                <a:sym typeface="Monotype Sorts" pitchFamily="2" charset="2"/>
              </a:rPr>
              <a:t>Ctrl + </a:t>
            </a:r>
            <a:r>
              <a:rPr lang="zh-CN" altLang="en-US" sz="2000" dirty="0" smtClean="0">
                <a:sym typeface="Monotype Sorts" pitchFamily="2" charset="2"/>
              </a:rPr>
              <a:t>拖动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en-US" altLang="zh-CN" sz="2000" dirty="0" smtClean="0">
                <a:sym typeface="Monotype Sorts" pitchFamily="2" charset="2"/>
              </a:rPr>
              <a:t>Shift + </a:t>
            </a:r>
            <a:r>
              <a:rPr lang="zh-CN" altLang="en-US" sz="2000" dirty="0" smtClean="0">
                <a:sym typeface="Monotype Sorts" pitchFamily="2" charset="2"/>
              </a:rPr>
              <a:t>拖动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方法</a:t>
            </a:r>
            <a:r>
              <a:rPr lang="en-US" altLang="zh-CN" sz="2400" dirty="0" smtClean="0">
                <a:sym typeface="Monotype Sorts" pitchFamily="2" charset="2"/>
              </a:rPr>
              <a:t>3</a:t>
            </a:r>
            <a:r>
              <a:rPr lang="zh-CN" altLang="en-US" sz="2400" dirty="0" smtClean="0">
                <a:sym typeface="Monotype Sorts" pitchFamily="2" charset="2"/>
              </a:rPr>
              <a:t>：用鼠标自动改变。</a:t>
            </a:r>
          </a:p>
          <a:p>
            <a:pPr lvl="2" eaLnBrk="1" hangingPunct="1">
              <a:defRPr/>
            </a:pPr>
            <a:r>
              <a:rPr lang="zh-CN" altLang="en-US" sz="2000" dirty="0" smtClean="0">
                <a:sym typeface="Monotype Sorts" pitchFamily="2" charset="2"/>
              </a:rPr>
              <a:t>方法：双击右边界线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方法</a:t>
            </a:r>
            <a:r>
              <a:rPr lang="en-US" altLang="zh-CN" sz="2400" dirty="0" smtClean="0">
                <a:sym typeface="Monotype Sorts" pitchFamily="2" charset="2"/>
              </a:rPr>
              <a:t>4</a:t>
            </a:r>
            <a:r>
              <a:rPr lang="zh-CN" altLang="en-US" sz="2400" dirty="0" smtClean="0">
                <a:sym typeface="Monotype Sorts" pitchFamily="2" charset="2"/>
              </a:rPr>
              <a:t>：精确设置</a:t>
            </a:r>
          </a:p>
        </p:txBody>
      </p:sp>
      <p:sp>
        <p:nvSpPr>
          <p:cNvPr id="474116" name="AutoShape 4"/>
          <p:cNvSpPr>
            <a:spLocks noChangeArrowheads="1"/>
          </p:cNvSpPr>
          <p:nvPr/>
        </p:nvSpPr>
        <p:spPr bwMode="auto">
          <a:xfrm>
            <a:off x="5136976" y="3137694"/>
            <a:ext cx="2819400" cy="685800"/>
          </a:xfrm>
          <a:prstGeom prst="wedgeRectCallout">
            <a:avLst>
              <a:gd name="adj1" fmla="val -125565"/>
              <a:gd name="adj2" fmla="val 46991"/>
            </a:avLst>
          </a:prstGeom>
          <a:solidFill>
            <a:srgbClr val="CCE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ea typeface="宋体" pitchFamily="2" charset="-122"/>
              </a:rPr>
              <a:t>改变相邻两列的宽度，</a:t>
            </a:r>
          </a:p>
          <a:p>
            <a:pPr algn="ctr">
              <a:defRPr/>
            </a:pP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ea typeface="宋体" pitchFamily="2" charset="-122"/>
              </a:rPr>
              <a:t>表格的总宽度不变。</a:t>
            </a: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474118" name="AutoShape 6"/>
          <p:cNvSpPr>
            <a:spLocks noChangeArrowheads="1"/>
          </p:cNvSpPr>
          <p:nvPr/>
        </p:nvSpPr>
        <p:spPr bwMode="auto">
          <a:xfrm>
            <a:off x="5060776" y="5047456"/>
            <a:ext cx="2895600" cy="685800"/>
          </a:xfrm>
          <a:prstGeom prst="wedgeRectCallout">
            <a:avLst>
              <a:gd name="adj1" fmla="val -115352"/>
              <a:gd name="adj2" fmla="val -84259"/>
            </a:avLst>
          </a:prstGeom>
          <a:solidFill>
            <a:srgbClr val="FFF6A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Times New Roman" pitchFamily="18" charset="0"/>
              </a:rPr>
              <a:t>改变当前列的宽度，</a:t>
            </a:r>
          </a:p>
          <a:p>
            <a:pPr algn="ctr">
              <a:defRPr/>
            </a:pP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Times New Roman" pitchFamily="18" charset="0"/>
              </a:rPr>
              <a:t>表格的总宽度要发生变化</a:t>
            </a: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ea typeface="宋体" pitchFamily="2" charset="-122"/>
              </a:rPr>
              <a:t> </a:t>
            </a:r>
          </a:p>
        </p:txBody>
      </p:sp>
      <p:sp>
        <p:nvSpPr>
          <p:cNvPr id="474117" name="AutoShape 5"/>
          <p:cNvSpPr>
            <a:spLocks noChangeArrowheads="1"/>
          </p:cNvSpPr>
          <p:nvPr/>
        </p:nvSpPr>
        <p:spPr bwMode="auto">
          <a:xfrm>
            <a:off x="5076651" y="3928269"/>
            <a:ext cx="2879725" cy="974725"/>
          </a:xfrm>
          <a:prstGeom prst="wedgeRectCallout">
            <a:avLst>
              <a:gd name="adj1" fmla="val -124310"/>
              <a:gd name="adj2" fmla="val -18241"/>
            </a:avLst>
          </a:prstGeom>
          <a:solidFill>
            <a:srgbClr val="FFCFFF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ea typeface="宋体" pitchFamily="2" charset="-122"/>
              </a:rPr>
              <a:t>改变当前列的宽度，右边各列成比例变化，表格的总宽度不变。</a:t>
            </a:r>
            <a:r>
              <a:rPr lang="zh-CN" alt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6" grpId="0" animBg="1" autoUpdateAnimBg="0"/>
      <p:bldP spid="474118" grpId="0" animBg="1" autoUpdateAnimBg="0"/>
      <p:bldP spid="474117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</a:p>
        </p:txBody>
      </p:sp>
      <p:sp>
        <p:nvSpPr>
          <p:cNvPr id="446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设置段落的首行缩进有哪些方式</a:t>
            </a:r>
            <a:r>
              <a:rPr lang="zh-CN" altLang="en-US" sz="2400" dirty="0" smtClean="0"/>
              <a:t>？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答：（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）使用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首行缩进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标记。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（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）使用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段落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对话框。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（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3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）使用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</a:rPr>
              <a:t>“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Tab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键。</a:t>
            </a:r>
            <a:endParaRPr lang="en-US" altLang="zh-CN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>
              <a:buFont typeface="Wingdings" pitchFamily="2" charset="2"/>
              <a:buNone/>
              <a:defRPr/>
            </a:pP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（4）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使用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空格</a:t>
            </a:r>
            <a:r>
              <a:rPr lang="en-US" altLang="zh-CN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键。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zh-CN" altLang="en-US" sz="2400" dirty="0" smtClean="0"/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设置段落的左缩进有哪些方式？</a:t>
            </a:r>
            <a:endParaRPr lang="zh-CN" altLang="en-US" sz="2400" dirty="0" smtClean="0"/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答：（</a:t>
            </a:r>
            <a:r>
              <a:rPr lang="en-US" altLang="zh-CN" sz="2000" dirty="0" smtClean="0">
                <a:solidFill>
                  <a:srgbClr val="0000CC"/>
                </a:solidFill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</a:rPr>
              <a:t>）使用</a:t>
            </a:r>
            <a:r>
              <a:rPr lang="zh-CN" altLang="en-US" sz="2000" dirty="0" smtClean="0">
                <a:solidFill>
                  <a:srgbClr val="0000CC"/>
                </a:solidFill>
                <a:latin typeface="Arial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</a:rPr>
              <a:t>左缩进</a:t>
            </a:r>
            <a:r>
              <a:rPr lang="zh-CN" altLang="en-US" sz="2000" dirty="0" smtClean="0">
                <a:solidFill>
                  <a:srgbClr val="0000CC"/>
                </a:solidFill>
                <a:latin typeface="Arial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</a:rPr>
              <a:t>标记。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       （</a:t>
            </a:r>
            <a:r>
              <a:rPr lang="en-US" altLang="zh-CN" sz="2000" dirty="0" smtClean="0">
                <a:solidFill>
                  <a:srgbClr val="0000CC"/>
                </a:solidFill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</a:rPr>
              <a:t>）使用</a:t>
            </a:r>
            <a:r>
              <a:rPr lang="zh-CN" altLang="en-US" sz="2000" dirty="0" smtClean="0">
                <a:solidFill>
                  <a:srgbClr val="0000CC"/>
                </a:solidFill>
                <a:latin typeface="Arial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</a:rPr>
              <a:t>段落</a:t>
            </a:r>
            <a:r>
              <a:rPr lang="zh-CN" altLang="en-US" sz="2000" dirty="0" smtClean="0">
                <a:solidFill>
                  <a:srgbClr val="0000CC"/>
                </a:solidFill>
                <a:latin typeface="Arial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</a:rPr>
              <a:t>对话框。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       （</a:t>
            </a:r>
            <a:r>
              <a:rPr lang="en-US" altLang="zh-CN" sz="2000" dirty="0" smtClean="0">
                <a:solidFill>
                  <a:srgbClr val="0000CC"/>
                </a:solidFill>
              </a:rPr>
              <a:t>3</a:t>
            </a:r>
            <a:r>
              <a:rPr lang="zh-CN" altLang="en-US" sz="2000" dirty="0" smtClean="0">
                <a:solidFill>
                  <a:srgbClr val="0000CC"/>
                </a:solidFill>
              </a:rPr>
              <a:t>）使用</a:t>
            </a:r>
            <a:r>
              <a:rPr lang="zh-CN" altLang="en-US" sz="2000" dirty="0" smtClean="0">
                <a:solidFill>
                  <a:srgbClr val="0000CC"/>
                </a:solidFill>
                <a:latin typeface="Arial"/>
              </a:rPr>
              <a:t>“</a:t>
            </a:r>
            <a:r>
              <a:rPr lang="en-US" altLang="zh-CN" sz="2000" dirty="0" smtClean="0">
                <a:solidFill>
                  <a:srgbClr val="0000CC"/>
                </a:solidFill>
              </a:rPr>
              <a:t>Tab</a:t>
            </a:r>
            <a:r>
              <a:rPr lang="en-US" altLang="zh-CN" sz="2000" dirty="0" smtClean="0">
                <a:solidFill>
                  <a:srgbClr val="0000CC"/>
                </a:solidFill>
                <a:latin typeface="Arial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</a:rPr>
              <a:t>键。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zh-CN" altLang="en-US" sz="2400" dirty="0" smtClean="0"/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段落标记有什么作用</a:t>
            </a:r>
            <a:r>
              <a:rPr lang="zh-CN" altLang="en-US" sz="2400" dirty="0" smtClean="0"/>
              <a:t>？</a:t>
            </a:r>
            <a:endParaRPr lang="en-US" altLang="zh-CN" sz="2400" dirty="0" smtClean="0"/>
          </a:p>
          <a:p>
            <a:pPr marL="857250" lvl="1" indent="-4572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答：（</a:t>
            </a:r>
            <a:r>
              <a:rPr lang="en-US" altLang="zh-CN" sz="2000" dirty="0" smtClean="0">
                <a:solidFill>
                  <a:srgbClr val="0000CC"/>
                </a:solidFill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</a:rPr>
              <a:t>）</a:t>
            </a:r>
            <a:r>
              <a:rPr lang="zh-CN" altLang="en-US" sz="2000" dirty="0" smtClean="0">
                <a:solidFill>
                  <a:srgbClr val="0000CC"/>
                </a:solidFill>
                <a:sym typeface="Monotype Sorts" pitchFamily="2" charset="2"/>
              </a:rPr>
              <a:t>标记一个段落的结束。（</a:t>
            </a:r>
            <a:r>
              <a:rPr lang="en-US" altLang="zh-CN" sz="2000" dirty="0" smtClean="0">
                <a:solidFill>
                  <a:srgbClr val="0000CC"/>
                </a:solidFill>
                <a:sym typeface="Monotype Sorts" pitchFamily="2" charset="2"/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  <a:sym typeface="Monotype Sorts" pitchFamily="2" charset="2"/>
              </a:rPr>
              <a:t>）存储了该段落的格式化信息。</a:t>
            </a:r>
            <a:endParaRPr lang="zh-CN" altLang="en-US" sz="2000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6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6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6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6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6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46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6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64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sym typeface="Monotype Sorts" pitchFamily="2" charset="2"/>
              </a:rPr>
              <a:t>三、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表格的基本操作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6080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5</a:t>
            </a:r>
            <a:r>
              <a:rPr lang="zh-CN" altLang="en-US" sz="2800" dirty="0">
                <a:sym typeface="Monotype Sorts" pitchFamily="2" charset="2"/>
              </a:rPr>
              <a:t>：</a:t>
            </a:r>
            <a:r>
              <a:rPr lang="zh-CN" altLang="en-US" sz="2800" dirty="0"/>
              <a:t>编辑表格</a:t>
            </a:r>
            <a:endParaRPr lang="en-US" altLang="zh-CN" sz="2800" dirty="0">
              <a:sym typeface="Monotype Sorts" pitchFamily="2" charset="2"/>
            </a:endParaRPr>
          </a:p>
          <a:p>
            <a:pPr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3</a:t>
            </a:r>
            <a:r>
              <a:rPr lang="zh-CN" altLang="en-US" sz="2400" dirty="0" smtClean="0">
                <a:sym typeface="Monotype Sorts" pitchFamily="2" charset="2"/>
              </a:rPr>
              <a:t>：在表格中添加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总分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、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平均分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字段</a:t>
            </a:r>
            <a:r>
              <a:rPr lang="en-US" altLang="zh-CN" sz="2400" dirty="0" smtClean="0">
                <a:sym typeface="Monotype Sorts" pitchFamily="2" charset="2"/>
              </a:rPr>
              <a:t>(</a:t>
            </a:r>
            <a:r>
              <a:rPr lang="zh-CN" altLang="en-US" sz="2400" dirty="0" smtClean="0">
                <a:sym typeface="Monotype Sorts" pitchFamily="2" charset="2"/>
              </a:rPr>
              <a:t>列</a:t>
            </a:r>
            <a:r>
              <a:rPr lang="en-US" altLang="zh-CN" sz="2400" dirty="0" smtClean="0">
                <a:sym typeface="Monotype Sorts" pitchFamily="2" charset="2"/>
              </a:rPr>
              <a:t>)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方法：单击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表格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菜单→指向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插入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 →</a:t>
            </a:r>
            <a:r>
              <a:rPr lang="en-US" altLang="zh-CN" sz="2000" dirty="0" smtClean="0">
                <a:latin typeface="Arial"/>
                <a:sym typeface="Monotype Sorts" pitchFamily="2" charset="2"/>
              </a:rPr>
              <a:t>……</a:t>
            </a:r>
            <a:endParaRPr lang="en-US" altLang="zh-CN" sz="2000" dirty="0" smtClean="0">
              <a:sym typeface="Monotype Sorts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smtClean="0">
                <a:latin typeface="隶书" pitchFamily="49" charset="-122"/>
              </a:rPr>
              <a:t>四、表格中数据的计算</a:t>
            </a:r>
          </a:p>
        </p:txBody>
      </p:sp>
      <p:sp>
        <p:nvSpPr>
          <p:cNvPr id="461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444500" indent="-444500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 pitchFamily="2" charset="2"/>
              </a:rPr>
              <a:t>在</a:t>
            </a: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 pitchFamily="2" charset="2"/>
              </a:rPr>
              <a:t>Word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 pitchFamily="2" charset="2"/>
              </a:rPr>
              <a:t>表格中可进行数值的加减乘除、求和及平均值等计算。</a:t>
            </a:r>
            <a:endParaRPr lang="zh-CN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sym typeface="Monotype Sorts" pitchFamily="2" charset="2"/>
            </a:endParaRPr>
          </a:p>
          <a:p>
            <a:pPr marL="444500" indent="-444500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 pitchFamily="2" charset="2"/>
              </a:rPr>
              <a:t>数据的计算方法</a:t>
            </a:r>
          </a:p>
          <a:p>
            <a:pPr marL="806450" lvl="1" indent="-34925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使用</a:t>
            </a:r>
            <a:r>
              <a:rPr lang="zh-CN" altLang="en-US" sz="2000" dirty="0" smtClean="0">
                <a:solidFill>
                  <a:schemeClr val="tx2"/>
                </a:solidFill>
                <a:latin typeface="宋体" pitchFamily="2" charset="-122"/>
                <a:sym typeface="Monotype Sorts" pitchFamily="2" charset="2"/>
              </a:rPr>
              <a:t>函数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进行计算</a:t>
            </a:r>
          </a:p>
          <a:p>
            <a:pPr marL="806450" lvl="1" indent="-34925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用户</a:t>
            </a:r>
            <a:r>
              <a:rPr lang="zh-CN" altLang="en-US" sz="2000" dirty="0" smtClean="0">
                <a:solidFill>
                  <a:schemeClr val="tx2"/>
                </a:solidFill>
                <a:latin typeface="宋体" pitchFamily="2" charset="-122"/>
                <a:sym typeface="Monotype Sorts" pitchFamily="2" charset="2"/>
              </a:rPr>
              <a:t>创建公式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进行计算</a:t>
            </a:r>
          </a:p>
        </p:txBody>
      </p:sp>
    </p:spTree>
    <p:extLst>
      <p:ext uri="{BB962C8B-B14F-4D97-AF65-F5344CB8AC3E}">
        <p14:creationId xmlns:p14="http://schemas.microsoft.com/office/powerpoint/2010/main" val="890872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latin typeface="隶书" pitchFamily="49" charset="-122"/>
              </a:rPr>
              <a:t>四、表格中数据的计算</a:t>
            </a:r>
          </a:p>
        </p:txBody>
      </p:sp>
      <p:sp>
        <p:nvSpPr>
          <p:cNvPr id="461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444500" indent="-444500" eaLnBrk="1" hangingPunct="1">
              <a:lnSpc>
                <a:spcPct val="150000"/>
              </a:lnSpc>
              <a:defRPr/>
            </a:pP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 pitchFamily="2" charset="2"/>
              </a:rPr>
              <a:t>单元格的引用方法</a:t>
            </a:r>
          </a:p>
          <a:p>
            <a:pPr marL="806450" lvl="1" indent="-349250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若引用单个单元格，用逗号分隔单元格地址。</a:t>
            </a:r>
          </a:p>
          <a:p>
            <a:pPr marL="806450" lvl="1" indent="-349250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若引用一个连续区域，用选定区域的首尾单元格地址来表示，且用冒号分隔。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Monotype Sorts" pitchFamily="2" charset="2"/>
              </a:rPr>
              <a:t> </a:t>
            </a: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705355"/>
              </p:ext>
            </p:extLst>
          </p:nvPr>
        </p:nvGraphicFramePr>
        <p:xfrm>
          <a:off x="755576" y="3573016"/>
          <a:ext cx="7560840" cy="24220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位图图像" r:id="rId3" imgW="5161905" imgH="1619476" progId="Paint.Picture">
                  <p:embed/>
                </p:oleObj>
              </mc:Choice>
              <mc:Fallback>
                <p:oleObj name="位图图像" r:id="rId3" imgW="5161905" imgH="1619476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3573016"/>
                        <a:ext cx="7560840" cy="24220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latin typeface="隶书" pitchFamily="49" charset="-122"/>
              </a:rPr>
              <a:t>四、表格中数据的计算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628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sym typeface="Monotype Sorts" pitchFamily="2" charset="2"/>
              </a:rPr>
              <a:t>6</a:t>
            </a:r>
            <a:r>
              <a:rPr lang="zh-CN" altLang="en-US" sz="2800" dirty="0" smtClean="0">
                <a:solidFill>
                  <a:srgbClr val="0000CC"/>
                </a:solidFill>
                <a:sym typeface="Monotype Sorts" pitchFamily="2" charset="2"/>
              </a:rPr>
              <a:t>：</a:t>
            </a:r>
            <a:r>
              <a:rPr lang="zh-CN" altLang="en-US" sz="2800" dirty="0" smtClean="0"/>
              <a:t>求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zh-CN" altLang="en-US" sz="2800" dirty="0" smtClean="0"/>
              <a:t>总分</a:t>
            </a:r>
            <a:r>
              <a:rPr lang="zh-CN" altLang="en-US" sz="2800" dirty="0" smtClean="0">
                <a:latin typeface="Arial"/>
              </a:rPr>
              <a:t>”</a:t>
            </a:r>
            <a:r>
              <a:rPr lang="zh-CN" altLang="en-US" sz="2800" dirty="0" smtClean="0"/>
              <a:t>字段的值</a:t>
            </a: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：认识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求和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函数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=SUM(LEFT) ---- 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对该单元格左边的数据求和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=SUM(ABOVE) -----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对该单元格上边的数据求和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=SUM(D2:H2) -----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对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D2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到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H2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区域内的数据求和 </a:t>
            </a:r>
          </a:p>
          <a:p>
            <a:pPr lvl="2" eaLnBrk="1" hangingPunct="1">
              <a:lnSpc>
                <a:spcPct val="150000"/>
              </a:lnSpc>
            </a:pPr>
            <a:r>
              <a:rPr lang="zh-CN" altLang="en-US" sz="1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或  </a:t>
            </a:r>
            <a:r>
              <a:rPr lang="en-US" altLang="zh-CN" sz="1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=D2+E2+F2+G2+H2</a:t>
            </a:r>
            <a:r>
              <a:rPr lang="zh-CN" altLang="en-US" sz="1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（用户创建的公式）</a:t>
            </a: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2</a:t>
            </a:r>
            <a:r>
              <a:rPr lang="zh-CN" altLang="en-US" sz="2400" dirty="0" smtClean="0">
                <a:sym typeface="Monotype Sorts" pitchFamily="2" charset="2"/>
              </a:rPr>
              <a:t>：计算第</a:t>
            </a:r>
            <a:r>
              <a:rPr lang="en-US" altLang="zh-CN" sz="2400" dirty="0" smtClean="0"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条记录的总分。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方法：</a:t>
            </a:r>
            <a:r>
              <a:rPr lang="zh-CN" altLang="zh-CN" sz="2000" dirty="0">
                <a:effectLst/>
              </a:rPr>
              <a:t>切换到“布局”选项卡，单击“数据”组</a:t>
            </a:r>
            <a:r>
              <a:rPr lang="zh-CN" altLang="zh-CN" sz="2000" dirty="0" smtClean="0">
                <a:effectLst/>
              </a:rPr>
              <a:t>的</a:t>
            </a:r>
            <a:r>
              <a:rPr lang="en-US" altLang="zh-CN" sz="2000" dirty="0" smtClean="0">
                <a:effectLst/>
              </a:rPr>
              <a:t>”</a:t>
            </a:r>
            <a:r>
              <a:rPr lang="zh-CN" altLang="en-US" sz="2000" dirty="0" smtClean="0">
                <a:effectLst/>
              </a:rPr>
              <a:t>公式</a:t>
            </a:r>
            <a:r>
              <a:rPr lang="en-US" altLang="zh-CN" sz="2000" dirty="0" smtClean="0">
                <a:effectLst/>
              </a:rPr>
              <a:t>“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→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charset="-122"/>
                <a:sym typeface="Monotype Sorts" pitchFamily="2" charset="2"/>
              </a:rPr>
              <a:t>……</a:t>
            </a:r>
            <a:endParaRPr lang="en-US" altLang="zh-CN" sz="20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  <a:sym typeface="Monotype Sorts" pitchFamily="2" charset="2"/>
            </a:endParaRPr>
          </a:p>
          <a:p>
            <a:pPr marL="0" indent="0" eaLnBrk="1" hangingPunct="1">
              <a:buNone/>
            </a:pPr>
            <a:r>
              <a:rPr lang="zh-CN" altLang="en-US" sz="2400" dirty="0" smtClean="0"/>
              <a:t>提示：</a:t>
            </a:r>
            <a:endParaRPr lang="en-US" altLang="zh-CN" sz="2400" dirty="0" smtClean="0"/>
          </a:p>
          <a:p>
            <a:pPr lvl="1" eaLnBrk="1" hangingPunct="1"/>
            <a:r>
              <a:rPr lang="zh-CN" altLang="en-US" sz="2000" dirty="0" smtClean="0"/>
              <a:t>在计算时，应将光标定位在存放</a:t>
            </a:r>
            <a:r>
              <a:rPr lang="zh-CN" altLang="en-US" sz="2000" dirty="0" smtClean="0">
                <a:latin typeface="Arial" charset="0"/>
              </a:rPr>
              <a:t>“</a:t>
            </a:r>
            <a:r>
              <a:rPr lang="zh-CN" altLang="en-US" sz="2000" dirty="0" smtClean="0"/>
              <a:t>计算结果</a:t>
            </a:r>
            <a:r>
              <a:rPr lang="zh-CN" altLang="en-US" sz="2000" dirty="0" smtClean="0">
                <a:latin typeface="Arial" charset="0"/>
              </a:rPr>
              <a:t>”</a:t>
            </a:r>
            <a:r>
              <a:rPr lang="zh-CN" altLang="en-US" sz="2000" dirty="0" smtClean="0"/>
              <a:t>的单元格中。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latin typeface="隶书" pitchFamily="49" charset="-122"/>
              </a:rPr>
              <a:t>四、表格中数据的计算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63879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7</a:t>
            </a:r>
            <a:r>
              <a:rPr lang="zh-CN" altLang="en-US" sz="2800" dirty="0" smtClean="0">
                <a:sym typeface="Monotype Sorts" pitchFamily="2" charset="2"/>
              </a:rPr>
              <a:t>：</a:t>
            </a:r>
            <a:r>
              <a:rPr lang="zh-CN" altLang="en-US" sz="2800" dirty="0"/>
              <a:t>求</a:t>
            </a:r>
            <a:r>
              <a:rPr lang="zh-CN" altLang="en-US" sz="2800" dirty="0">
                <a:latin typeface="Arial"/>
              </a:rPr>
              <a:t>“</a:t>
            </a:r>
            <a:r>
              <a:rPr lang="zh-CN" altLang="en-US" sz="2800" dirty="0"/>
              <a:t>总分</a:t>
            </a:r>
            <a:r>
              <a:rPr lang="zh-CN" altLang="en-US" sz="2800" dirty="0">
                <a:latin typeface="Arial"/>
              </a:rPr>
              <a:t>”</a:t>
            </a:r>
            <a:r>
              <a:rPr lang="zh-CN" altLang="en-US" sz="2800" dirty="0"/>
              <a:t>字段的值</a:t>
            </a:r>
          </a:p>
          <a:p>
            <a:pPr marL="533400" indent="-533400"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>
                <a:solidFill>
                  <a:srgbClr val="0000CC"/>
                </a:solidFill>
                <a:sym typeface="Monotype Sorts" pitchFamily="2" charset="2"/>
              </a:rPr>
              <a:t>1 </a:t>
            </a:r>
            <a:r>
              <a:rPr lang="zh-CN" altLang="en-US" sz="2400" dirty="0" smtClean="0"/>
              <a:t>：查看计算结果的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zh-CN" altLang="en-US" sz="2400" dirty="0" smtClean="0"/>
              <a:t>域代码</a:t>
            </a:r>
            <a:r>
              <a:rPr lang="zh-CN" altLang="en-US" sz="2400" dirty="0" smtClean="0">
                <a:latin typeface="Arial"/>
              </a:rPr>
              <a:t>”</a:t>
            </a:r>
            <a:r>
              <a:rPr lang="zh-CN" altLang="en-US" sz="2400" dirty="0" smtClean="0"/>
              <a:t>（公式）。</a:t>
            </a:r>
          </a:p>
          <a:p>
            <a:pPr marL="914400" lvl="1" indent="-457200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方法：右击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计算结果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→单击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切换域代码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命令</a:t>
            </a:r>
          </a:p>
          <a:p>
            <a:pPr marL="533400" indent="-533400"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2</a:t>
            </a:r>
            <a:r>
              <a:rPr lang="zh-CN" altLang="en-US" sz="2400" dirty="0" smtClean="0"/>
              <a:t>：计算其它记录的总分。</a:t>
            </a:r>
            <a:endParaRPr lang="zh-CN" altLang="en-US" sz="2000" dirty="0" smtClean="0"/>
          </a:p>
          <a:p>
            <a:pPr marL="533400" indent="-533400"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3</a:t>
            </a:r>
            <a:r>
              <a:rPr lang="zh-CN" altLang="en-US" sz="2400" dirty="0" smtClean="0"/>
              <a:t>：更新域。</a:t>
            </a:r>
            <a:endParaRPr lang="zh-CN" altLang="en-US" dirty="0" smtClean="0"/>
          </a:p>
          <a:p>
            <a:pPr marL="914400" lvl="1" indent="-457200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；按</a:t>
            </a:r>
            <a:r>
              <a:rPr lang="en-US" altLang="zh-CN" sz="2000" dirty="0" smtClean="0"/>
              <a:t>F9</a:t>
            </a:r>
            <a:r>
              <a:rPr lang="zh-CN" altLang="en-US" sz="2000" dirty="0" smtClean="0"/>
              <a:t>键</a:t>
            </a:r>
          </a:p>
          <a:p>
            <a:pPr marL="914400" lvl="1" indent="-457200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：右击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计算结果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→单击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更新域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命令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9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latin typeface="隶书" pitchFamily="49" charset="-122"/>
              </a:rPr>
              <a:t>四、表格中数据的计算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64902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zh-CN" altLang="en-US" sz="2800" dirty="0" smtClean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sym typeface="Monotype Sorts" pitchFamily="2" charset="2"/>
              </a:rPr>
              <a:t>8</a:t>
            </a:r>
            <a:r>
              <a:rPr lang="zh-CN" altLang="en-US" sz="2800" dirty="0" smtClean="0">
                <a:sym typeface="Monotype Sorts" pitchFamily="2" charset="2"/>
              </a:rPr>
              <a:t>：</a:t>
            </a:r>
            <a:r>
              <a:rPr lang="zh-CN" altLang="en-US" sz="2800" dirty="0" smtClean="0"/>
              <a:t>求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zh-CN" altLang="en-US" sz="2800" dirty="0" smtClean="0"/>
              <a:t>平均分</a:t>
            </a:r>
            <a:r>
              <a:rPr lang="zh-CN" altLang="en-US" sz="2800" dirty="0" smtClean="0">
                <a:latin typeface="Arial"/>
              </a:rPr>
              <a:t>”</a:t>
            </a:r>
            <a:r>
              <a:rPr lang="zh-CN" altLang="en-US" sz="2800" dirty="0" smtClean="0"/>
              <a:t>字段的值</a:t>
            </a: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：认识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求平均分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函数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=AVERAGE(LEFT) --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对该单元格左边的数据求平均数 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=AVERAGE(ABOVE)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 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--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对该单元格上边数据求平均数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=AVERAGE(D2:H2)--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对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D2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到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H2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区域内数据求平均数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=h2/4</a:t>
            </a: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2 </a:t>
            </a:r>
            <a:r>
              <a:rPr lang="zh-CN" altLang="en-US" sz="2400" dirty="0" smtClean="0">
                <a:sym typeface="Monotype Sorts" pitchFamily="2" charset="2"/>
              </a:rPr>
              <a:t>：计算第</a:t>
            </a:r>
            <a:r>
              <a:rPr lang="en-US" altLang="zh-CN" sz="2400" dirty="0" smtClean="0"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条记录的平均分。</a:t>
            </a: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3 </a:t>
            </a:r>
            <a:r>
              <a:rPr lang="zh-CN" altLang="en-US" sz="2400" dirty="0" smtClean="0">
                <a:sym typeface="Monotype Sorts" pitchFamily="2" charset="2"/>
              </a:rPr>
              <a:t>：计算其它记录的平均分。</a:t>
            </a: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4 </a:t>
            </a:r>
            <a:r>
              <a:rPr lang="zh-CN" altLang="en-US" sz="2400" dirty="0" smtClean="0">
                <a:sym typeface="Monotype Sorts" pitchFamily="2" charset="2"/>
              </a:rPr>
              <a:t>：更新域。</a:t>
            </a:r>
            <a:endParaRPr lang="zh-CN" alt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charset="-122"/>
            </a:endParaRPr>
          </a:p>
          <a:p>
            <a:pPr marL="0" indent="0" eaLnBrk="1" hangingPunct="1">
              <a:buNone/>
            </a:pPr>
            <a:r>
              <a:rPr lang="zh-CN" alt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思考</a:t>
            </a:r>
            <a:r>
              <a:rPr lang="zh-CN" alt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：</a:t>
            </a:r>
          </a:p>
          <a:p>
            <a:pPr lvl="1" eaLnBrk="1" hangingPunct="1"/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计算平均分，能否用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charset="-122"/>
              </a:rPr>
              <a:t>“</a:t>
            </a: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=AVERAGE(LEFT) </a:t>
            </a:r>
            <a:r>
              <a:rPr lang="en-US" altLang="zh-CN" sz="2400" dirty="0" smtClean="0">
                <a:effectLst/>
                <a:latin typeface="Arial" charset="0"/>
                <a:ea typeface="宋体" charset="-122"/>
              </a:rPr>
              <a:t>”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公式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latin typeface="隶书" pitchFamily="49" charset="-122"/>
              </a:rPr>
              <a:t>四、表格中数据的计算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6695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sym typeface="Monotype Sorts" pitchFamily="2" charset="2"/>
              </a:rPr>
              <a:t>9</a:t>
            </a:r>
            <a:r>
              <a:rPr lang="zh-CN" altLang="en-US" sz="2800" dirty="0" smtClean="0">
                <a:solidFill>
                  <a:srgbClr val="0000CC"/>
                </a:solidFill>
                <a:sym typeface="Monotype Sorts" pitchFamily="2" charset="2"/>
              </a:rPr>
              <a:t>：</a:t>
            </a:r>
            <a:r>
              <a:rPr lang="zh-CN" altLang="en-US" sz="2800" dirty="0">
                <a:solidFill>
                  <a:srgbClr val="0000CC"/>
                </a:solidFill>
              </a:rPr>
              <a:t>表格的排序</a:t>
            </a:r>
          </a:p>
          <a:p>
            <a:pPr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作</a:t>
            </a:r>
            <a:r>
              <a:rPr lang="zh-CN" altLang="en-US" sz="2400" dirty="0" smtClean="0">
                <a:sym typeface="Monotype Sorts" pitchFamily="2" charset="2"/>
              </a:rPr>
              <a:t>：按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总分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降序排列。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方法：</a:t>
            </a:r>
            <a:r>
              <a:rPr lang="zh-CN" altLang="zh-CN" sz="2000" dirty="0">
                <a:effectLst/>
              </a:rPr>
              <a:t>光标定位在表格</a:t>
            </a:r>
            <a:r>
              <a:rPr lang="zh-CN" altLang="zh-CN" sz="2000" dirty="0" smtClean="0">
                <a:effectLst/>
              </a:rPr>
              <a:t>中</a:t>
            </a:r>
            <a:r>
              <a:rPr lang="zh-CN" altLang="en-US" sz="2000" dirty="0" smtClean="0">
                <a:sym typeface="Monotype Sorts" pitchFamily="2" charset="2"/>
              </a:rPr>
              <a:t>→</a:t>
            </a:r>
            <a:r>
              <a:rPr lang="zh-CN" altLang="zh-CN" sz="2000" dirty="0">
                <a:effectLst/>
              </a:rPr>
              <a:t>切换到“布局”选项卡，单击“数据”组的“排序”工具</a:t>
            </a:r>
            <a:r>
              <a:rPr lang="zh-CN" altLang="en-US" sz="2000" dirty="0" smtClean="0">
                <a:sym typeface="Monotype Sorts" pitchFamily="2" charset="2"/>
              </a:rPr>
              <a:t>→</a:t>
            </a:r>
            <a:r>
              <a:rPr lang="en-US" altLang="zh-CN" sz="2000" dirty="0" smtClean="0">
                <a:latin typeface="Arial"/>
                <a:sym typeface="Monotype Sorts" pitchFamily="2" charset="2"/>
              </a:rPr>
              <a:t>……</a:t>
            </a:r>
            <a:endParaRPr lang="en-US" altLang="zh-CN" sz="2000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endParaRPr lang="en-US" altLang="zh-CN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endParaRPr lang="en-US" altLang="zh-CN" dirty="0" smtClean="0">
              <a:sym typeface="Monotype Sorts" pitchFamily="2" charset="2"/>
            </a:endParaRPr>
          </a:p>
          <a:p>
            <a:pPr marL="0" indent="0" eaLnBrk="1" hangingPunct="1">
              <a:buNone/>
              <a:defRPr/>
            </a:pPr>
            <a:r>
              <a:rPr lang="zh-CN" altLang="en-US" sz="2800" dirty="0" smtClean="0">
                <a:sym typeface="Monotype Sorts" pitchFamily="2" charset="2"/>
              </a:rPr>
              <a:t>提示：</a:t>
            </a:r>
            <a:endParaRPr lang="en-US" altLang="zh-CN" sz="2800" dirty="0" smtClean="0">
              <a:sym typeface="Monotype Sorts" pitchFamily="2" charset="2"/>
            </a:endParaRPr>
          </a:p>
          <a:p>
            <a:pPr lvl="1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ym typeface="Monotype Sorts" pitchFamily="2" charset="2"/>
              </a:rPr>
              <a:t>如果在排序的列中，有下列符号出现，则按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拼音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排序的规则如下：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先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标点或符号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→再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数字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 →再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字母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 →最后再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汉字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endParaRPr lang="zh-CN" altLang="en-US" sz="2000" dirty="0" smtClean="0">
              <a:sym typeface="Monotype Sorts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latin typeface="隶书" pitchFamily="49" charset="-122"/>
              </a:rPr>
              <a:t>四、表格中数据的计算</a:t>
            </a:r>
            <a:endParaRPr lang="zh-CN" altLang="en-US" sz="3200" dirty="0" smtClean="0">
              <a:solidFill>
                <a:srgbClr val="0000CC"/>
              </a:solidFill>
              <a:latin typeface="隶书" pitchFamily="49" charset="-122"/>
            </a:endParaRPr>
          </a:p>
        </p:txBody>
      </p:sp>
      <p:sp>
        <p:nvSpPr>
          <p:cNvPr id="46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chemeClr val="tx2"/>
                </a:solidFill>
                <a:latin typeface="黑体" pitchFamily="49" charset="-122"/>
                <a:sym typeface="Monotype Sorts" pitchFamily="2" charset="2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latin typeface="黑体" pitchFamily="49" charset="-122"/>
                <a:sym typeface="Monotype Sorts" pitchFamily="2" charset="2"/>
              </a:rPr>
              <a:t>10</a:t>
            </a:r>
            <a:r>
              <a:rPr lang="zh-CN" altLang="en-US" sz="2800" dirty="0" smtClean="0">
                <a:solidFill>
                  <a:schemeClr val="tx2"/>
                </a:solidFill>
                <a:latin typeface="黑体" pitchFamily="49" charset="-122"/>
                <a:sym typeface="Monotype Sorts" pitchFamily="2" charset="2"/>
              </a:rPr>
              <a:t>：</a:t>
            </a:r>
            <a:r>
              <a:rPr lang="zh-CN" altLang="en-US" sz="2800" dirty="0" smtClean="0">
                <a:latin typeface="隶书" pitchFamily="49" charset="-122"/>
              </a:rPr>
              <a:t>求</a:t>
            </a:r>
            <a:r>
              <a:rPr lang="zh-CN" altLang="en-US" sz="2800" dirty="0">
                <a:latin typeface="隶书" pitchFamily="49" charset="-122"/>
              </a:rPr>
              <a:t>最大值、最小值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1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：</a:t>
            </a:r>
            <a:r>
              <a:rPr lang="zh-CN" altLang="en-US" sz="2400" dirty="0" smtClean="0">
                <a:sym typeface="Monotype Sorts" pitchFamily="2" charset="2"/>
              </a:rPr>
              <a:t>认识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400" dirty="0" smtClean="0">
                <a:solidFill>
                  <a:schemeClr val="hlink"/>
                </a:solidFill>
                <a:sym typeface="Monotype Sorts" pitchFamily="2" charset="2"/>
              </a:rPr>
              <a:t>最大值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、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400" dirty="0" smtClean="0">
                <a:solidFill>
                  <a:schemeClr val="hlink"/>
                </a:solidFill>
                <a:sym typeface="Monotype Sorts" pitchFamily="2" charset="2"/>
              </a:rPr>
              <a:t>最小值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函数。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=</a:t>
            </a:r>
            <a:r>
              <a:rPr lang="en-US" altLang="zh-CN" sz="20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MAX</a:t>
            </a:r>
            <a:r>
              <a:rPr lang="en-US" altLang="zh-CN" sz="20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(</a:t>
            </a:r>
            <a:r>
              <a:rPr lang="en-US" altLang="zh-CN" sz="20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LEFT</a:t>
            </a:r>
            <a:r>
              <a:rPr lang="en-US" altLang="zh-CN" sz="20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)</a:t>
            </a: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 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----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对该单元格左边的数据求最大值</a:t>
            </a:r>
            <a:r>
              <a:rPr lang="zh-CN" altLang="en-US" sz="20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=</a:t>
            </a:r>
            <a:r>
              <a:rPr lang="en-US" altLang="zh-CN" sz="20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MAX(ABOVE)</a:t>
            </a: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 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---- 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对该单元格上边的数据求最大值</a:t>
            </a:r>
            <a:r>
              <a:rPr lang="zh-CN" altLang="en-US" sz="2000" dirty="0" smtClean="0">
                <a:solidFill>
                  <a:srgbClr val="0033CC"/>
                </a:solidFill>
                <a:effectLst/>
                <a:latin typeface="宋体" charset="-122"/>
                <a:ea typeface="宋体" charset="-122"/>
                <a:sym typeface="Monotype Sorts" pitchFamily="2" charset="2"/>
              </a:rPr>
              <a:t>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=</a:t>
            </a:r>
            <a:r>
              <a:rPr lang="en-US" altLang="zh-CN" sz="20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MAX(D2:H2)</a:t>
            </a: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 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----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对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D2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到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H2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区域内的数据求最大值</a:t>
            </a:r>
            <a:r>
              <a:rPr lang="zh-CN" altLang="en-US" sz="2000" dirty="0" smtClean="0">
                <a:solidFill>
                  <a:srgbClr val="0033CC"/>
                </a:solidFill>
                <a:effectLst/>
                <a:latin typeface="宋体" charset="-122"/>
                <a:ea typeface="宋体" charset="-122"/>
                <a:sym typeface="Monotype Sorts" pitchFamily="2" charset="2"/>
              </a:rPr>
              <a:t> 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=</a:t>
            </a:r>
            <a:r>
              <a:rPr lang="en-US" altLang="zh-CN" sz="20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MIN(LEFT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cs typeface="Times New Roman" pitchFamily="18" charset="0"/>
                <a:sym typeface="Monotype Sorts" pitchFamily="2" charset="2"/>
              </a:rPr>
              <a:t>)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---- 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对该单元格左边的数据求最小值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=</a:t>
            </a:r>
            <a:r>
              <a:rPr lang="en-US" altLang="zh-CN" sz="20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MIN(ABOVE)</a:t>
            </a: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 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----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对该单元格上边的数据求最小值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=</a:t>
            </a:r>
            <a:r>
              <a:rPr lang="en-US" altLang="zh-CN" sz="2000" dirty="0" smtClean="0">
                <a:solidFill>
                  <a:srgbClr val="0033CC"/>
                </a:solidFill>
                <a:effectLst/>
                <a:ea typeface="宋体" charset="-122"/>
                <a:cs typeface="Times New Roman" pitchFamily="18" charset="0"/>
                <a:sym typeface="Monotype Sorts" pitchFamily="2" charset="2"/>
              </a:rPr>
              <a:t>MIN(D2:D8)</a:t>
            </a:r>
            <a:r>
              <a:rPr lang="en-US" altLang="zh-CN" sz="24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 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cs typeface="Times New Roman" pitchFamily="18" charset="0"/>
                <a:sym typeface="Monotype Sorts" pitchFamily="2" charset="2"/>
              </a:rPr>
              <a:t>----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对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D2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到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D8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区域内的数据求最小值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latin typeface="隶书" pitchFamily="49" charset="-122"/>
              </a:rPr>
              <a:t>四、表格中数据的计算</a:t>
            </a:r>
            <a:endParaRPr lang="zh-CN" altLang="en-US" sz="3200" dirty="0" smtClean="0">
              <a:solidFill>
                <a:srgbClr val="0000CC"/>
              </a:solidFill>
              <a:latin typeface="隶书" pitchFamily="49" charset="-122"/>
            </a:endParaRPr>
          </a:p>
        </p:txBody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chemeClr val="tx2"/>
                </a:solidFill>
                <a:latin typeface="黑体" pitchFamily="49" charset="-122"/>
                <a:sym typeface="Monotype Sorts" pitchFamily="2" charset="2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latin typeface="黑体" pitchFamily="49" charset="-122"/>
                <a:sym typeface="Monotype Sorts" pitchFamily="2" charset="2"/>
              </a:rPr>
              <a:t>10</a:t>
            </a:r>
            <a:r>
              <a:rPr lang="zh-CN" altLang="en-US" sz="2800" dirty="0" smtClean="0">
                <a:solidFill>
                  <a:schemeClr val="tx2"/>
                </a:solidFill>
                <a:latin typeface="黑体" pitchFamily="49" charset="-122"/>
                <a:sym typeface="Monotype Sorts" pitchFamily="2" charset="2"/>
              </a:rPr>
              <a:t>：</a:t>
            </a:r>
            <a:r>
              <a:rPr lang="zh-CN" altLang="en-US" sz="2800" dirty="0" smtClean="0">
                <a:latin typeface="隶书" pitchFamily="49" charset="-122"/>
              </a:rPr>
              <a:t>求最大值、最小值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2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：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 pitchFamily="2" charset="2"/>
              </a:rPr>
              <a:t>在表格的最后增加两行。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方法</a:t>
            </a:r>
            <a:r>
              <a:rPr lang="en-US" altLang="zh-CN" sz="2000" dirty="0" smtClean="0">
                <a:sym typeface="Monotype Sorts" pitchFamily="2" charset="2"/>
              </a:rPr>
              <a:t>1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：在表格行的行末，按</a:t>
            </a:r>
            <a:r>
              <a:rPr lang="en-US" altLang="zh-CN" sz="2000" dirty="0" smtClean="0">
                <a:sym typeface="Monotype Sorts" pitchFamily="2" charset="2"/>
              </a:rPr>
              <a:t>Enter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键，可在表格</a:t>
            </a:r>
            <a:r>
              <a:rPr lang="zh-CN" altLang="en-US" sz="2000" dirty="0" smtClean="0">
                <a:sym typeface="Monotype Sorts" pitchFamily="2" charset="2"/>
              </a:rPr>
              <a:t>中增加一行。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方法</a:t>
            </a:r>
            <a:r>
              <a:rPr lang="en-US" altLang="zh-CN" sz="2000" dirty="0" smtClean="0">
                <a:sym typeface="Monotype Sorts" pitchFamily="2" charset="2"/>
              </a:rPr>
              <a:t>2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：在表格</a:t>
            </a:r>
            <a:r>
              <a:rPr lang="zh-CN" altLang="en-US" sz="2000" dirty="0" smtClean="0">
                <a:latin typeface="宋体" pitchFamily="2" charset="-122"/>
                <a:cs typeface="Times New Roman" pitchFamily="18" charset="0"/>
                <a:sym typeface="Monotype Sorts" pitchFamily="2" charset="2"/>
              </a:rPr>
              <a:t>最右下角的单元格中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 ，按</a:t>
            </a:r>
            <a:r>
              <a:rPr lang="en-US" altLang="zh-CN" sz="2000" dirty="0" smtClean="0">
                <a:sym typeface="Monotype Sorts" pitchFamily="2" charset="2"/>
              </a:rPr>
              <a:t>Tab</a:t>
            </a:r>
            <a:r>
              <a:rPr lang="en-US" altLang="zh-CN" sz="2000" dirty="0" smtClean="0">
                <a:latin typeface="宋体" pitchFamily="2" charset="-122"/>
                <a:sym typeface="Monotype Sorts" pitchFamily="2" charset="2"/>
              </a:rPr>
              <a:t> 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键</a:t>
            </a:r>
            <a:r>
              <a:rPr lang="zh-CN" altLang="en-US" sz="2000" dirty="0" smtClean="0">
                <a:sym typeface="Monotype Sorts" pitchFamily="2" charset="2"/>
              </a:rPr>
              <a:t> ，可在表格的最后增加一行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方法</a:t>
            </a:r>
            <a:r>
              <a:rPr lang="en-US" altLang="zh-CN" sz="2000" dirty="0" smtClean="0">
                <a:sym typeface="Monotype Sorts" pitchFamily="2" charset="2"/>
              </a:rPr>
              <a:t>3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：定位光标→</a:t>
            </a:r>
            <a:r>
              <a:rPr lang="zh-CN" altLang="zh-CN" sz="2000" dirty="0">
                <a:effectLst/>
              </a:rPr>
              <a:t>切换到“布局”选项</a:t>
            </a:r>
            <a:r>
              <a:rPr lang="zh-CN" altLang="zh-CN" sz="2000" dirty="0" smtClean="0">
                <a:effectLst/>
              </a:rPr>
              <a:t>卡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→单击</a:t>
            </a:r>
            <a:r>
              <a:rPr lang="en-US" altLang="zh-CN" sz="2000" dirty="0" smtClean="0">
                <a:latin typeface="宋体" pitchFamily="2" charset="-122"/>
                <a:sym typeface="Monotype Sorts" pitchFamily="2" charset="2"/>
              </a:rPr>
              <a:t>“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行和列</a:t>
            </a:r>
            <a:r>
              <a:rPr lang="en-US" altLang="zh-CN" sz="2000" dirty="0" smtClean="0">
                <a:latin typeface="宋体" pitchFamily="2" charset="-122"/>
                <a:sym typeface="Monotype Sorts" pitchFamily="2" charset="2"/>
              </a:rPr>
              <a:t>”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组中的</a:t>
            </a:r>
            <a:r>
              <a:rPr lang="zh-CN" altLang="en-US" sz="2000" dirty="0" smtClean="0">
                <a:latin typeface="Times New Roman"/>
                <a:sym typeface="Monotype Sorts" pitchFamily="2" charset="2"/>
              </a:rPr>
              <a:t>“在下方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插入</a:t>
            </a:r>
            <a:r>
              <a:rPr lang="zh-CN" altLang="en-US" sz="2000" dirty="0" smtClean="0">
                <a:latin typeface="Times New Roman"/>
                <a:sym typeface="Monotype Sorts" pitchFamily="2" charset="2"/>
              </a:rPr>
              <a:t>”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→</a:t>
            </a:r>
            <a:r>
              <a:rPr lang="en-US" altLang="zh-CN" sz="2000" dirty="0" smtClean="0">
                <a:latin typeface="Times New Roman"/>
                <a:sym typeface="Monotype Sorts" pitchFamily="2" charset="2"/>
              </a:rPr>
              <a:t>……</a:t>
            </a:r>
            <a:endParaRPr lang="en-US" altLang="zh-CN" sz="2000" dirty="0" smtClean="0">
              <a:cs typeface="Times New Roman" pitchFamily="18" charset="0"/>
              <a:sym typeface="Monotype Sorts" pitchFamily="2" charset="2"/>
            </a:endParaRPr>
          </a:p>
          <a:p>
            <a:pPr lvl="2" eaLnBrk="1" hangingPunct="1">
              <a:lnSpc>
                <a:spcPct val="150000"/>
              </a:lnSpc>
              <a:defRPr/>
            </a:pPr>
            <a:endParaRPr lang="en-US" altLang="zh-CN" dirty="0" smtClean="0">
              <a:sym typeface="Monotype Sorts" pitchFamily="2" charset="2"/>
            </a:endParaRPr>
          </a:p>
          <a:p>
            <a:pPr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3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：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 pitchFamily="2" charset="2"/>
              </a:rPr>
              <a:t>求出各科成绩的最高分和最低分。</a:t>
            </a:r>
            <a:endParaRPr lang="zh-CN" altLang="en-US" sz="2800" dirty="0" smtClean="0">
              <a:effectLst>
                <a:outerShdw blurRad="38100" dist="38100" dir="2700000" algn="tl">
                  <a:srgbClr val="C0C0C0"/>
                </a:outerShdw>
              </a:effectLst>
              <a:sym typeface="Monotype Sorts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latin typeface="隶书" pitchFamily="49" charset="-122"/>
              </a:rPr>
              <a:t>四、表格中数据的计算</a:t>
            </a:r>
            <a:endParaRPr lang="zh-CN" altLang="en-US" sz="3200" dirty="0" smtClean="0">
              <a:solidFill>
                <a:srgbClr val="0000CC"/>
              </a:solidFill>
              <a:latin typeface="隶书" pitchFamily="49" charset="-122"/>
            </a:endParaRPr>
          </a:p>
        </p:txBody>
      </p:sp>
      <p:sp>
        <p:nvSpPr>
          <p:cNvPr id="470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pPr eaLnBrk="1" hangingPunct="1">
              <a:buNone/>
            </a:pPr>
            <a:r>
              <a:rPr lang="zh-CN" altLang="en-US" sz="2800" dirty="0" smtClean="0">
                <a:solidFill>
                  <a:schemeClr val="tx2"/>
                </a:solidFill>
                <a:latin typeface="黑体" pitchFamily="49" charset="-122"/>
                <a:sym typeface="Monotype Sorts" pitchFamily="2" charset="2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latin typeface="黑体" pitchFamily="49" charset="-122"/>
                <a:sym typeface="Monotype Sorts" pitchFamily="2" charset="2"/>
              </a:rPr>
              <a:t>11</a:t>
            </a:r>
            <a:r>
              <a:rPr lang="zh-CN" altLang="en-US" sz="2800" dirty="0" smtClean="0">
                <a:latin typeface="隶书" pitchFamily="49" charset="-122"/>
                <a:sym typeface="Monotype Sorts" pitchFamily="2" charset="2"/>
              </a:rPr>
              <a:t>：完成成绩统计</a:t>
            </a:r>
            <a:r>
              <a:rPr lang="zh-CN" altLang="en-US" sz="2800" dirty="0" smtClean="0">
                <a:latin typeface="隶书" pitchFamily="49" charset="-122"/>
              </a:rPr>
              <a:t>表制作</a:t>
            </a: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latin typeface="隶书" pitchFamily="49" charset="-122"/>
                <a:sym typeface="Monotype Sorts" pitchFamily="2" charset="2"/>
              </a:rPr>
              <a:t>实作</a:t>
            </a:r>
            <a:r>
              <a:rPr lang="en-US" altLang="zh-CN" sz="2400" dirty="0">
                <a:solidFill>
                  <a:srgbClr val="0000CC"/>
                </a:solidFill>
                <a:latin typeface="隶书" pitchFamily="49" charset="-122"/>
                <a:sym typeface="Monotype Sorts" pitchFamily="2" charset="2"/>
              </a:rPr>
              <a:t>1</a:t>
            </a:r>
            <a:r>
              <a:rPr lang="zh-CN" altLang="en-US" sz="2400" dirty="0">
                <a:solidFill>
                  <a:srgbClr val="0000CC"/>
                </a:solidFill>
                <a:latin typeface="隶书" pitchFamily="49" charset="-122"/>
                <a:sym typeface="Monotype Sorts" pitchFamily="2" charset="2"/>
              </a:rPr>
              <a:t>：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将表格中的文本设置为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中部居中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。</a:t>
            </a:r>
          </a:p>
          <a:p>
            <a:pPr lvl="1" eaLnBrk="1" hangingPunct="1"/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方法：右击选定的单元格→指向</a:t>
            </a:r>
            <a:r>
              <a:rPr lang="zh-CN" altLang="en-US" sz="2000" dirty="0" smtClean="0">
                <a:effectLst/>
                <a:latin typeface="Times New Roman" pitchFamily="18" charset="0"/>
                <a:ea typeface="宋体" charset="-122"/>
                <a:sym typeface="Monotype Sorts" pitchFamily="2" charset="2"/>
              </a:rPr>
              <a:t>“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单元格对齐方式</a:t>
            </a:r>
            <a:r>
              <a:rPr lang="zh-CN" altLang="en-US" sz="2000" dirty="0" smtClean="0">
                <a:effectLst/>
                <a:latin typeface="Times New Roman" pitchFamily="18" charset="0"/>
                <a:ea typeface="宋体" charset="-122"/>
                <a:sym typeface="Monotype Sorts" pitchFamily="2" charset="2"/>
              </a:rPr>
              <a:t>”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→</a:t>
            </a:r>
            <a:r>
              <a:rPr lang="en-US" altLang="zh-CN" sz="2000" dirty="0" smtClean="0">
                <a:effectLst/>
                <a:latin typeface="Times New Roman" pitchFamily="18" charset="0"/>
                <a:ea typeface="宋体" charset="-122"/>
                <a:sym typeface="Monotype Sorts" pitchFamily="2" charset="2"/>
              </a:rPr>
              <a:t>……</a:t>
            </a:r>
            <a:endParaRPr lang="en-US" altLang="zh-CN" sz="2000" dirty="0" smtClean="0">
              <a:effectLst/>
              <a:ea typeface="宋体" charset="-122"/>
              <a:sym typeface="Monotype Sorts" pitchFamily="2" charset="2"/>
            </a:endParaRP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latin typeface="隶书" pitchFamily="49" charset="-122"/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latin typeface="隶书" pitchFamily="49" charset="-122"/>
                <a:sym typeface="Monotype Sorts" pitchFamily="2" charset="2"/>
              </a:rPr>
              <a:t>2</a:t>
            </a:r>
            <a:r>
              <a:rPr lang="zh-CN" altLang="en-US" sz="2400" dirty="0" smtClean="0">
                <a:solidFill>
                  <a:srgbClr val="0000CC"/>
                </a:solidFill>
                <a:latin typeface="隶书" pitchFamily="49" charset="-122"/>
                <a:sym typeface="Monotype Sorts" pitchFamily="2" charset="2"/>
              </a:rPr>
              <a:t>：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设置单元格的底纹。</a:t>
            </a: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latin typeface="隶书" pitchFamily="49" charset="-122"/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latin typeface="隶书" pitchFamily="49" charset="-122"/>
                <a:sym typeface="Monotype Sorts" pitchFamily="2" charset="2"/>
              </a:rPr>
              <a:t>3</a:t>
            </a:r>
            <a:r>
              <a:rPr lang="zh-CN" altLang="en-US" sz="2400" dirty="0" smtClean="0">
                <a:solidFill>
                  <a:srgbClr val="0000CC"/>
                </a:solidFill>
                <a:latin typeface="隶书" pitchFamily="49" charset="-122"/>
                <a:sym typeface="Monotype Sorts" pitchFamily="2" charset="2"/>
              </a:rPr>
              <a:t>：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合并单元格。</a:t>
            </a:r>
          </a:p>
          <a:p>
            <a:pPr lvl="1" eaLnBrk="1" hangingPunct="1"/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方法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1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：右击选定的单元格→单击</a:t>
            </a:r>
            <a:r>
              <a:rPr lang="zh-CN" altLang="en-US" sz="2000" dirty="0" smtClean="0">
                <a:effectLst/>
                <a:latin typeface="Times New Roman" pitchFamily="18" charset="0"/>
                <a:ea typeface="宋体" charset="-122"/>
                <a:sym typeface="Monotype Sorts" pitchFamily="2" charset="2"/>
              </a:rPr>
              <a:t>“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合并单元格</a:t>
            </a:r>
            <a:r>
              <a:rPr lang="zh-CN" altLang="en-US" sz="2000" dirty="0" smtClean="0">
                <a:effectLst/>
                <a:latin typeface="Times New Roman" pitchFamily="18" charset="0"/>
                <a:ea typeface="宋体" charset="-122"/>
                <a:sym typeface="Monotype Sorts" pitchFamily="2" charset="2"/>
              </a:rPr>
              <a:t>”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命令</a:t>
            </a:r>
          </a:p>
          <a:p>
            <a:pPr lvl="1" eaLnBrk="1" hangingPunct="1"/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方法</a:t>
            </a:r>
            <a:r>
              <a:rPr lang="en-US" altLang="zh-CN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2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：使用</a:t>
            </a:r>
            <a:r>
              <a:rPr lang="zh-CN" altLang="en-US" sz="2000" dirty="0" smtClean="0">
                <a:effectLst/>
                <a:latin typeface="Times New Roman" pitchFamily="18" charset="0"/>
                <a:ea typeface="宋体" charset="-122"/>
                <a:sym typeface="Monotype Sorts" pitchFamily="2" charset="2"/>
              </a:rPr>
              <a:t>“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擦除</a:t>
            </a:r>
            <a:r>
              <a:rPr lang="zh-CN" altLang="en-US" sz="2000" dirty="0" smtClean="0">
                <a:effectLst/>
                <a:latin typeface="Times New Roman" pitchFamily="18" charset="0"/>
                <a:ea typeface="宋体" charset="-122"/>
                <a:sym typeface="Monotype Sorts" pitchFamily="2" charset="2"/>
              </a:rPr>
              <a:t>”</a:t>
            </a:r>
            <a:r>
              <a:rPr lang="zh-CN" altLang="en-US" sz="2000" dirty="0" smtClean="0">
                <a:effectLst/>
                <a:latin typeface="宋体" charset="-122"/>
                <a:ea typeface="宋体" charset="-122"/>
                <a:sym typeface="Monotype Sorts" pitchFamily="2" charset="2"/>
              </a:rPr>
              <a:t>工具</a:t>
            </a:r>
          </a:p>
        </p:txBody>
      </p:sp>
      <p:pic>
        <p:nvPicPr>
          <p:cNvPr id="3482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50"/>
          <a:stretch>
            <a:fillRect/>
          </a:stretch>
        </p:blipFill>
        <p:spPr bwMode="auto">
          <a:xfrm>
            <a:off x="1763688" y="4190925"/>
            <a:ext cx="4608512" cy="2193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</a:p>
        </p:txBody>
      </p:sp>
      <p:sp>
        <p:nvSpPr>
          <p:cNvPr id="447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Font typeface="Wingdings" pitchFamily="2" charset="2"/>
              <a:buAutoNum type="arabicPeriod" startAt="4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对一个段落进行格式化是否需要选定该段落？对两个段落进行格式化呢？对字符格式化呢？</a:t>
            </a:r>
            <a:r>
              <a:rPr lang="zh-CN" altLang="en-US" sz="2400" dirty="0" smtClean="0"/>
              <a:t> 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答：（</a:t>
            </a:r>
            <a:r>
              <a:rPr lang="en-US" altLang="zh-CN" sz="2000" dirty="0" smtClean="0">
                <a:solidFill>
                  <a:srgbClr val="0000CC"/>
                </a:solidFill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</a:rPr>
              <a:t>）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</a:rPr>
              <a:t>不需要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</a:rPr>
              <a:t>    （</a:t>
            </a:r>
            <a:r>
              <a:rPr lang="en-US" altLang="zh-CN" sz="2000" dirty="0" smtClean="0">
                <a:solidFill>
                  <a:srgbClr val="0000CC"/>
                </a:solidFill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</a:rPr>
              <a:t>）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</a:rPr>
              <a:t>需要</a:t>
            </a:r>
            <a:endParaRPr lang="zh-CN" altLang="en-US" sz="2000" dirty="0" smtClean="0">
              <a:solidFill>
                <a:srgbClr val="0000CC"/>
              </a:solidFill>
            </a:endParaRP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       （</a:t>
            </a:r>
            <a:r>
              <a:rPr lang="en-US" altLang="zh-CN" sz="2000" dirty="0" smtClean="0">
                <a:solidFill>
                  <a:srgbClr val="0000CC"/>
                </a:solidFill>
              </a:rPr>
              <a:t>3</a:t>
            </a:r>
            <a:r>
              <a:rPr lang="zh-CN" altLang="en-US" sz="2000" dirty="0" smtClean="0">
                <a:solidFill>
                  <a:srgbClr val="0000CC"/>
                </a:solidFill>
              </a:rPr>
              <a:t>）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</a:rPr>
              <a:t>必需先选定，后操作</a:t>
            </a:r>
            <a:endParaRPr lang="en-US" altLang="zh-CN" sz="2000" dirty="0" smtClean="0">
              <a:solidFill>
                <a:srgbClr val="0000CC"/>
              </a:solidFill>
              <a:latin typeface="宋体" pitchFamily="2" charset="-122"/>
            </a:endParaRPr>
          </a:p>
          <a:p>
            <a:pPr lvl="3">
              <a:buFontTx/>
              <a:buNone/>
              <a:defRPr/>
            </a:pPr>
            <a:endParaRPr lang="zh-CN" altLang="en-US" dirty="0" smtClean="0"/>
          </a:p>
          <a:p>
            <a:pPr marL="533400" indent="-533400" eaLnBrk="1" hangingPunct="1">
              <a:buFont typeface="Wingdings" pitchFamily="2" charset="2"/>
              <a:buAutoNum type="arabicPeriod" startAt="4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页面格式化主要包括哪些内容</a:t>
            </a:r>
            <a:r>
              <a:rPr lang="zh-CN" altLang="en-US" sz="2400" dirty="0" smtClean="0"/>
              <a:t>？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答：</a:t>
            </a:r>
            <a:r>
              <a:rPr lang="zh-CN" altLang="en-US" sz="2000" dirty="0" smtClean="0">
                <a:solidFill>
                  <a:srgbClr val="0000CC"/>
                </a:solidFill>
                <a:sym typeface="Monotype Sorts" pitchFamily="2" charset="2"/>
              </a:rPr>
              <a:t>页面属性设置、页眉</a:t>
            </a:r>
            <a:r>
              <a:rPr lang="en-US" altLang="zh-CN" sz="2000" dirty="0" smtClean="0">
                <a:solidFill>
                  <a:srgbClr val="0000CC"/>
                </a:solidFill>
                <a:sym typeface="Monotype Sorts" pitchFamily="2" charset="2"/>
              </a:rPr>
              <a:t>/</a:t>
            </a:r>
            <a:r>
              <a:rPr lang="zh-CN" altLang="en-US" sz="2000" dirty="0" smtClean="0">
                <a:solidFill>
                  <a:srgbClr val="0000CC"/>
                </a:solidFill>
                <a:sym typeface="Monotype Sorts" pitchFamily="2" charset="2"/>
              </a:rPr>
              <a:t>页脚、分栏、页面边框、水印效果、页码、页面背景、文档的分节等等</a:t>
            </a:r>
          </a:p>
          <a:p>
            <a:pPr marL="1790700" lvl="3" indent="-533400" eaLnBrk="1" hangingPunct="1">
              <a:buFont typeface="Wingdings" pitchFamily="2" charset="2"/>
              <a:buAutoNum type="arabicPeriod" startAt="4"/>
              <a:defRPr/>
            </a:pPr>
            <a:endParaRPr lang="zh-CN" altLang="en-US" dirty="0" smtClean="0"/>
          </a:p>
          <a:p>
            <a:pPr marL="533400" indent="-533400" eaLnBrk="1" hangingPunct="1">
              <a:buFont typeface="Wingdings" pitchFamily="2" charset="2"/>
              <a:buAutoNum type="arabicPeriod" startAt="4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到目前为止，你能在标尺上进行哪些操作？</a:t>
            </a:r>
            <a:endParaRPr lang="en-US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答：设置段落缩进：左缩进、右缩进、首行缩进、悬挂缩进；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       设置页面属性：页边距、纸张、版式等；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       设置制表位</a:t>
            </a:r>
            <a:endParaRPr lang="zh-CN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7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47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47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7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74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74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74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/>
              <a:t>五、</a:t>
            </a:r>
            <a:r>
              <a:rPr lang="en-US" altLang="zh-CN" sz="3200" dirty="0" smtClean="0"/>
              <a:t>Word</a:t>
            </a:r>
            <a:r>
              <a:rPr lang="zh-CN" altLang="en-US" sz="3200" dirty="0" smtClean="0">
                <a:sym typeface="Monotype Sorts" pitchFamily="2" charset="2"/>
              </a:rPr>
              <a:t>表格的排版功能</a:t>
            </a:r>
          </a:p>
        </p:txBody>
      </p:sp>
      <p:sp>
        <p:nvSpPr>
          <p:cNvPr id="35843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ym typeface="Monotype Sorts" pitchFamily="2" charset="2"/>
              </a:rPr>
              <a:t>利用表格可以轻松地对文本进行较复杂版面的编排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" t="7758" r="4465" b="5441"/>
          <a:stretch>
            <a:fillRect/>
          </a:stretch>
        </p:blipFill>
        <p:spPr bwMode="auto">
          <a:xfrm>
            <a:off x="719832" y="1844824"/>
            <a:ext cx="7740600" cy="4301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/>
              <a:t>五、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表格的排版功能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81286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12</a:t>
            </a:r>
            <a:r>
              <a:rPr lang="zh-CN" altLang="en-US" sz="2800" dirty="0">
                <a:sym typeface="Monotype Sorts" pitchFamily="2" charset="2"/>
              </a:rPr>
              <a:t>：</a:t>
            </a:r>
            <a:r>
              <a:rPr lang="zh-CN" altLang="en-US" sz="2800" dirty="0"/>
              <a:t>手绘非规范表格的练习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步骤如下：</a:t>
            </a:r>
          </a:p>
          <a:p>
            <a:pPr lvl="1" eaLnBrk="1" hangingPunct="1">
              <a:defRPr/>
            </a:pPr>
            <a:endParaRPr lang="zh-CN" altLang="en-US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endParaRPr lang="zh-CN" altLang="en-US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endParaRPr lang="zh-CN" altLang="en-US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endParaRPr lang="en-US" altLang="zh-CN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endParaRPr lang="zh-CN" altLang="en-US" dirty="0" smtClean="0">
              <a:sym typeface="Monotype Sorts" pitchFamily="2" charset="2"/>
            </a:endParaRPr>
          </a:p>
          <a:p>
            <a:pPr marL="0" indent="0" eaLnBrk="1" hangingPunct="1">
              <a:buNone/>
              <a:defRPr/>
            </a:pPr>
            <a:r>
              <a:rPr lang="zh-CN" altLang="en-US" sz="2800" dirty="0" smtClean="0">
                <a:sym typeface="Monotype Sorts" pitchFamily="2" charset="2"/>
              </a:rPr>
              <a:t>提示：</a:t>
            </a:r>
          </a:p>
          <a:p>
            <a:pPr lvl="1" eaLnBrk="1" hangingPunct="1">
              <a:defRPr/>
            </a:pPr>
            <a:r>
              <a:rPr lang="zh-CN" altLang="en-US" sz="2000" dirty="0" smtClean="0">
                <a:sym typeface="Monotype Sorts" pitchFamily="2" charset="2"/>
              </a:rPr>
              <a:t>制作一个非规范表格，还可在规范表格的基础上，通过对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单元格的合并与拆分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的方法来实现。</a:t>
            </a: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0174807"/>
              </p:ext>
            </p:extLst>
          </p:nvPr>
        </p:nvGraphicFramePr>
        <p:xfrm>
          <a:off x="827584" y="2492896"/>
          <a:ext cx="7345363" cy="155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位图图像" r:id="rId3" imgW="3677163" imgH="781159" progId="Paint.Picture">
                  <p:embed/>
                </p:oleObj>
              </mc:Choice>
              <mc:Fallback>
                <p:oleObj name="位图图像" r:id="rId3" imgW="3677163" imgH="781159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492896"/>
                        <a:ext cx="7345363" cy="155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/>
              <a:t>五、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表格的排版功能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sym typeface="Monotype Sorts" pitchFamily="2" charset="2"/>
              </a:rPr>
              <a:t>13</a:t>
            </a:r>
            <a:r>
              <a:rPr lang="zh-CN" altLang="en-US" sz="2800" dirty="0" smtClean="0">
                <a:sym typeface="Monotype Sorts" pitchFamily="2" charset="2"/>
              </a:rPr>
              <a:t>：</a:t>
            </a:r>
            <a:r>
              <a:rPr lang="zh-CN" altLang="en-US" sz="2800" dirty="0" smtClean="0"/>
              <a:t>编辑非规范表格</a:t>
            </a:r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400" dirty="0" smtClean="0">
                <a:sym typeface="Monotype Sorts" pitchFamily="2" charset="2"/>
              </a:rPr>
              <a:t>要求：绘制下图所示的表格。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>
              <a:sym typeface="Monotype Sorts" pitchFamily="2" charset="2"/>
            </a:endParaRP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：打开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400" dirty="0" smtClean="0">
                <a:solidFill>
                  <a:schemeClr val="hlink"/>
                </a:solidFill>
                <a:sym typeface="Monotype Sorts" pitchFamily="2" charset="2"/>
              </a:rPr>
              <a:t>表格素材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文件夹中的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400" dirty="0" smtClean="0">
                <a:solidFill>
                  <a:schemeClr val="hlink"/>
                </a:solidFill>
                <a:sym typeface="Monotype Sorts" pitchFamily="2" charset="2"/>
              </a:rPr>
              <a:t>利用表格进行版面设计</a:t>
            </a:r>
            <a:r>
              <a:rPr lang="zh-CN" altLang="en-US" sz="2400" dirty="0" smtClean="0"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文档。</a:t>
            </a: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2 </a:t>
            </a:r>
            <a:r>
              <a:rPr lang="zh-CN" altLang="en-US" sz="2400" dirty="0" smtClean="0">
                <a:sym typeface="Monotype Sorts" pitchFamily="2" charset="2"/>
              </a:rPr>
              <a:t>：创建一个规范表格（如图所示）。 </a:t>
            </a: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069769"/>
              </p:ext>
            </p:extLst>
          </p:nvPr>
        </p:nvGraphicFramePr>
        <p:xfrm>
          <a:off x="611560" y="2629843"/>
          <a:ext cx="7934325" cy="151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位图图像" r:id="rId3" imgW="7039958" imgH="1352381" progId="Paint.Picture">
                  <p:embed/>
                </p:oleObj>
              </mc:Choice>
              <mc:Fallback>
                <p:oleObj name="位图图像" r:id="rId3" imgW="7039958" imgH="1352381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629843"/>
                        <a:ext cx="7934325" cy="151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/>
              <a:t>五、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表格的排版功能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13</a:t>
            </a:r>
            <a:r>
              <a:rPr lang="zh-CN" altLang="en-US" sz="2800" dirty="0">
                <a:sym typeface="Monotype Sorts" pitchFamily="2" charset="2"/>
              </a:rPr>
              <a:t>：</a:t>
            </a:r>
            <a:r>
              <a:rPr lang="zh-CN" altLang="en-US" sz="2800" dirty="0"/>
              <a:t>编辑非规范表格</a:t>
            </a:r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ym typeface="Monotype Sorts" pitchFamily="2" charset="2"/>
              </a:rPr>
              <a:t>要求：绘制下图所示的表格。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3</a:t>
            </a:r>
            <a:r>
              <a:rPr lang="zh-CN" altLang="en-US" sz="2400" dirty="0" smtClean="0">
                <a:sym typeface="Monotype Sorts" pitchFamily="2" charset="2"/>
              </a:rPr>
              <a:t>：按图中所示，合并单元格。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方法</a:t>
            </a:r>
            <a:r>
              <a:rPr lang="en-US" altLang="zh-CN" sz="2000" dirty="0" smtClean="0">
                <a:sym typeface="Monotype Sorts" pitchFamily="2" charset="2"/>
              </a:rPr>
              <a:t>1</a:t>
            </a:r>
            <a:r>
              <a:rPr lang="zh-CN" altLang="en-US" sz="2000" dirty="0" smtClean="0">
                <a:sym typeface="Monotype Sorts" pitchFamily="2" charset="2"/>
              </a:rPr>
              <a:t>：使用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擦除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工具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方法</a:t>
            </a:r>
            <a:r>
              <a:rPr lang="en-US" altLang="zh-CN" sz="2000" dirty="0" smtClean="0">
                <a:sym typeface="Monotype Sorts" pitchFamily="2" charset="2"/>
              </a:rPr>
              <a:t>2</a:t>
            </a:r>
            <a:r>
              <a:rPr lang="zh-CN" altLang="en-US" sz="2000" dirty="0" smtClean="0">
                <a:sym typeface="Monotype Sorts" pitchFamily="2" charset="2"/>
              </a:rPr>
              <a:t>：使用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olidFill>
                  <a:schemeClr val="hlink"/>
                </a:solidFill>
                <a:sym typeface="Monotype Sorts" pitchFamily="2" charset="2"/>
              </a:rPr>
              <a:t>合并单元格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命令或按钮。</a:t>
            </a: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71938"/>
              </p:ext>
            </p:extLst>
          </p:nvPr>
        </p:nvGraphicFramePr>
        <p:xfrm>
          <a:off x="611188" y="2557834"/>
          <a:ext cx="7934325" cy="151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位图图像" r:id="rId3" imgW="7039958" imgH="1352381" progId="Paint.Picture">
                  <p:embed/>
                </p:oleObj>
              </mc:Choice>
              <mc:Fallback>
                <p:oleObj name="位图图像" r:id="rId3" imgW="7039958" imgH="1352381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557834"/>
                        <a:ext cx="7934325" cy="1519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943796"/>
              </p:ext>
            </p:extLst>
          </p:nvPr>
        </p:nvGraphicFramePr>
        <p:xfrm>
          <a:off x="4283968" y="5301208"/>
          <a:ext cx="334963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位图图像" r:id="rId5" imgW="200159" imgH="171338" progId="Paint.Picture">
                  <p:embed/>
                </p:oleObj>
              </mc:Choice>
              <mc:Fallback>
                <p:oleObj name="位图图像" r:id="rId5" imgW="200159" imgH="171338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5301208"/>
                        <a:ext cx="334963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353425" cy="7810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/>
              <a:t>五、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表格的排版功能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13</a:t>
            </a:r>
            <a:r>
              <a:rPr lang="zh-CN" altLang="en-US" sz="2800" dirty="0">
                <a:sym typeface="Monotype Sorts" pitchFamily="2" charset="2"/>
              </a:rPr>
              <a:t>：</a:t>
            </a:r>
            <a:r>
              <a:rPr lang="zh-CN" altLang="en-US" sz="2800" dirty="0"/>
              <a:t>编辑非规范表格</a:t>
            </a:r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ym typeface="Monotype Sorts" pitchFamily="2" charset="2"/>
              </a:rPr>
              <a:t>要求：绘制下图所示的表格。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2800" dirty="0" smtClean="0">
              <a:sym typeface="Monotype Sorts" pitchFamily="2" charset="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4</a:t>
            </a:r>
            <a:r>
              <a:rPr lang="zh-CN" altLang="en-US" sz="2400" dirty="0" smtClean="0">
                <a:sym typeface="Monotype Sorts" pitchFamily="2" charset="2"/>
              </a:rPr>
              <a:t>：隐藏边框线。	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方法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1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：使用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charset="-122"/>
                <a:sym typeface="Monotype Sorts" pitchFamily="2" charset="2"/>
              </a:rPr>
              <a:t>“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绘制表格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charset="-122"/>
                <a:sym typeface="Monotype Sorts" pitchFamily="2" charset="2"/>
              </a:rPr>
              <a:t>”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工具</a:t>
            </a:r>
          </a:p>
          <a:p>
            <a:pPr lvl="2" eaLnBrk="1" hangingPunct="1">
              <a:lnSpc>
                <a:spcPct val="150000"/>
              </a:lnSpc>
            </a:pPr>
            <a:r>
              <a:rPr lang="zh-CN" altLang="en-US" sz="18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选择</a:t>
            </a:r>
            <a:r>
              <a:rPr lang="zh-CN" altLang="en-US" sz="1800" dirty="0" smtClean="0">
                <a:solidFill>
                  <a:srgbClr val="0033CC"/>
                </a:solidFill>
                <a:effectLst/>
                <a:latin typeface="Arial" charset="0"/>
                <a:ea typeface="宋体" charset="-122"/>
                <a:sym typeface="Monotype Sorts" pitchFamily="2" charset="2"/>
              </a:rPr>
              <a:t>“</a:t>
            </a:r>
            <a:r>
              <a:rPr lang="zh-CN" altLang="en-US" sz="18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无边框</a:t>
            </a:r>
            <a:r>
              <a:rPr lang="zh-CN" altLang="en-US" sz="1800" dirty="0" smtClean="0">
                <a:solidFill>
                  <a:srgbClr val="0033CC"/>
                </a:solidFill>
                <a:effectLst/>
                <a:latin typeface="Arial" charset="0"/>
                <a:ea typeface="宋体" charset="-122"/>
                <a:sym typeface="Monotype Sorts" pitchFamily="2" charset="2"/>
              </a:rPr>
              <a:t>”</a:t>
            </a:r>
            <a:r>
              <a:rPr lang="zh-CN" altLang="en-US" sz="1800" dirty="0" smtClean="0">
                <a:solidFill>
                  <a:srgbClr val="0033CC"/>
                </a:solidFill>
                <a:effectLst/>
                <a:ea typeface="宋体" charset="-122"/>
                <a:sym typeface="Monotype Sorts" pitchFamily="2" charset="2"/>
              </a:rPr>
              <a:t>线型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方法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2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sym typeface="Monotype Sorts" pitchFamily="2" charset="2"/>
              </a:rPr>
              <a:t>：使用“擦除”按钮隐藏边框线</a:t>
            </a: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535094"/>
              </p:ext>
            </p:extLst>
          </p:nvPr>
        </p:nvGraphicFramePr>
        <p:xfrm>
          <a:off x="827088" y="2645147"/>
          <a:ext cx="7477125" cy="143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位图图像" r:id="rId3" imgW="7039958" imgH="1352381" progId="Paint.Picture">
                  <p:embed/>
                </p:oleObj>
              </mc:Choice>
              <mc:Fallback>
                <p:oleObj name="位图图像" r:id="rId3" imgW="7039958" imgH="1352381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2645147"/>
                        <a:ext cx="7477125" cy="143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26329"/>
              </p:ext>
            </p:extLst>
          </p:nvPr>
        </p:nvGraphicFramePr>
        <p:xfrm>
          <a:off x="4716016" y="4869160"/>
          <a:ext cx="3857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位图图像" r:id="rId5" imgW="285866" imgH="276117" progId="Paint.Picture">
                  <p:embed/>
                </p:oleObj>
              </mc:Choice>
              <mc:Fallback>
                <p:oleObj name="位图图像" r:id="rId5" imgW="285866" imgH="276117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4869160"/>
                        <a:ext cx="385762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/>
              <a:t>五、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表格的排版功能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13</a:t>
            </a:r>
            <a:r>
              <a:rPr lang="zh-CN" altLang="en-US" sz="2800" dirty="0">
                <a:sym typeface="Monotype Sorts" pitchFamily="2" charset="2"/>
              </a:rPr>
              <a:t>：</a:t>
            </a:r>
            <a:r>
              <a:rPr lang="zh-CN" altLang="en-US" sz="2800" dirty="0"/>
              <a:t>编辑非规范表格</a:t>
            </a:r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ym typeface="Monotype Sorts" pitchFamily="2" charset="2"/>
              </a:rPr>
              <a:t>要求：绘制下图所示的表格。</a:t>
            </a:r>
          </a:p>
          <a:p>
            <a:pPr eaLnBrk="1" hangingPunct="1">
              <a:defRPr/>
            </a:pPr>
            <a:endParaRPr lang="en-US" altLang="zh-CN" dirty="0" smtClean="0">
              <a:sym typeface="Monotype Sorts" pitchFamily="2" charset="2"/>
            </a:endParaRPr>
          </a:p>
          <a:p>
            <a:pPr eaLnBrk="1" hangingPunct="1">
              <a:defRPr/>
            </a:pPr>
            <a:endParaRPr lang="zh-CN" altLang="en-US" dirty="0" smtClean="0">
              <a:sym typeface="Monotype Sorts" pitchFamily="2" charset="2"/>
            </a:endParaRPr>
          </a:p>
          <a:p>
            <a:pPr eaLnBrk="1" hangingPunct="1">
              <a:defRPr/>
            </a:pPr>
            <a:endParaRPr lang="en-US" altLang="zh-CN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endParaRPr lang="zh-CN" altLang="en-US" dirty="0" smtClean="0">
              <a:sym typeface="Monotype Sorts" pitchFamily="2" charset="2"/>
            </a:endParaRPr>
          </a:p>
          <a:p>
            <a:pPr eaLnBrk="1" hangingPunct="1"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>
                <a:solidFill>
                  <a:srgbClr val="0000CC"/>
                </a:solidFill>
                <a:sym typeface="Monotype Sorts" pitchFamily="2" charset="2"/>
              </a:rPr>
              <a:t>4</a:t>
            </a:r>
            <a:r>
              <a:rPr lang="zh-CN" altLang="en-US" sz="2400" dirty="0">
                <a:sym typeface="Monotype Sorts" pitchFamily="2" charset="2"/>
              </a:rPr>
              <a:t>：在</a:t>
            </a:r>
            <a:r>
              <a:rPr lang="zh-CN" altLang="en-US" sz="2400" dirty="0" smtClean="0">
                <a:sym typeface="Monotype Sorts" pitchFamily="2" charset="2"/>
              </a:rPr>
              <a:t>单元格中输入数据。</a:t>
            </a:r>
            <a:endParaRPr lang="zh-CN" altLang="en-US" dirty="0" smtClean="0">
              <a:sym typeface="Monotype Sorts" pitchFamily="2" charset="2"/>
            </a:endParaRPr>
          </a:p>
          <a:p>
            <a:pPr marL="0" indent="0" eaLnBrk="1" hangingPunct="1">
              <a:buNone/>
              <a:defRPr/>
            </a:pPr>
            <a:r>
              <a:rPr lang="zh-CN" altLang="en-US" sz="2800" dirty="0" smtClean="0">
                <a:sym typeface="Monotype Sorts" pitchFamily="2" charset="2"/>
              </a:rPr>
              <a:t>提示：</a:t>
            </a:r>
            <a:endParaRPr lang="en-US" altLang="zh-CN" sz="2800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在这里，可直接将文本复制或移到相应单元格中。	</a:t>
            </a:r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409290"/>
              </p:ext>
            </p:extLst>
          </p:nvPr>
        </p:nvGraphicFramePr>
        <p:xfrm>
          <a:off x="827088" y="2573139"/>
          <a:ext cx="7477125" cy="143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位图图像" r:id="rId3" imgW="7039958" imgH="1352381" progId="Paint.Picture">
                  <p:embed/>
                </p:oleObj>
              </mc:Choice>
              <mc:Fallback>
                <p:oleObj name="位图图像" r:id="rId3" imgW="7039958" imgH="1352381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2573139"/>
                        <a:ext cx="7477125" cy="143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/>
              <a:t>五、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表格的排版功能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13</a:t>
            </a:r>
            <a:r>
              <a:rPr lang="zh-CN" altLang="en-US" sz="2800" dirty="0">
                <a:sym typeface="Monotype Sorts" pitchFamily="2" charset="2"/>
              </a:rPr>
              <a:t>：</a:t>
            </a:r>
            <a:r>
              <a:rPr lang="zh-CN" altLang="en-US" sz="2800" dirty="0"/>
              <a:t>编辑非规范表格</a:t>
            </a:r>
          </a:p>
          <a:p>
            <a:pPr eaLnBrk="1" hangingPunct="1">
              <a:buNone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5</a:t>
            </a:r>
            <a:r>
              <a:rPr lang="zh-CN" altLang="en-US" sz="2400" dirty="0" smtClean="0">
                <a:sym typeface="Monotype Sorts" pitchFamily="2" charset="2"/>
              </a:rPr>
              <a:t>：</a:t>
            </a:r>
            <a:r>
              <a:rPr lang="zh-CN" altLang="en-US" sz="2400" dirty="0">
                <a:sym typeface="Monotype Sorts" pitchFamily="2" charset="2"/>
              </a:rPr>
              <a:t>按下</a:t>
            </a:r>
            <a:r>
              <a:rPr lang="zh-CN" altLang="en-US" sz="2400" dirty="0" smtClean="0">
                <a:sym typeface="Monotype Sorts" pitchFamily="2" charset="2"/>
              </a:rPr>
              <a:t>图所示调整表格的列宽。</a:t>
            </a:r>
          </a:p>
        </p:txBody>
      </p:sp>
      <p:graphicFrame>
        <p:nvGraphicFramePr>
          <p:cNvPr id="1024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2596"/>
              </p:ext>
            </p:extLst>
          </p:nvPr>
        </p:nvGraphicFramePr>
        <p:xfrm>
          <a:off x="862261" y="2436260"/>
          <a:ext cx="7382147" cy="3823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位图图像" r:id="rId3" imgW="7219048" imgH="3438095" progId="Paint.Picture">
                  <p:embed/>
                </p:oleObj>
              </mc:Choice>
              <mc:Fallback>
                <p:oleObj name="位图图像" r:id="rId3" imgW="7219048" imgH="3438095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261" y="2436260"/>
                        <a:ext cx="7382147" cy="3823253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/>
              <a:t>五、</a:t>
            </a:r>
            <a:r>
              <a:rPr lang="en-US" altLang="zh-CN" sz="3200" dirty="0"/>
              <a:t>Word</a:t>
            </a:r>
            <a:r>
              <a:rPr lang="zh-CN" altLang="en-US" sz="3200" dirty="0">
                <a:sym typeface="Monotype Sorts" pitchFamily="2" charset="2"/>
              </a:rPr>
              <a:t>表格的排版功能</a:t>
            </a:r>
            <a:endParaRPr lang="zh-CN" alt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48743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400" dirty="0">
                <a:solidFill>
                  <a:schemeClr val="tx2"/>
                </a:solidFill>
                <a:sym typeface="Monotype Sorts" pitchFamily="2" charset="2"/>
              </a:rPr>
              <a:t>13</a:t>
            </a:r>
            <a:r>
              <a:rPr lang="zh-CN" altLang="en-US" sz="2400" dirty="0">
                <a:sym typeface="Monotype Sorts" pitchFamily="2" charset="2"/>
              </a:rPr>
              <a:t>：</a:t>
            </a:r>
            <a:r>
              <a:rPr lang="zh-CN" altLang="en-US" sz="2400" dirty="0"/>
              <a:t>编辑非规范表格</a:t>
            </a:r>
          </a:p>
          <a:p>
            <a:pPr eaLnBrk="1" hangingPunct="1">
              <a:defRPr/>
            </a:pPr>
            <a:r>
              <a:rPr lang="zh-CN" altLang="en-US" sz="2000" dirty="0" smtClean="0">
                <a:sym typeface="Monotype Sorts" pitchFamily="2" charset="2"/>
              </a:rPr>
              <a:t>要求：按图所示完成版面的格式设计</a:t>
            </a:r>
          </a:p>
          <a:p>
            <a:pPr lvl="1" eaLnBrk="1" hangingPunct="1">
              <a:defRPr/>
            </a:pPr>
            <a:r>
              <a:rPr lang="zh-CN" altLang="en-US" sz="1800" dirty="0" smtClean="0">
                <a:sym typeface="Monotype Sorts" pitchFamily="2" charset="2"/>
              </a:rPr>
              <a:t>提示：版面格式有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1800" dirty="0" smtClean="0">
                <a:sym typeface="Monotype Sorts" pitchFamily="2" charset="2"/>
              </a:rPr>
              <a:t>单元格内容的对齐方式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1800" dirty="0" smtClean="0">
                <a:sym typeface="Monotype Sorts" pitchFamily="2" charset="2"/>
              </a:rPr>
              <a:t>、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1800" dirty="0" smtClean="0">
                <a:sym typeface="Monotype Sorts" pitchFamily="2" charset="2"/>
              </a:rPr>
              <a:t>表格的边框和底纹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1800" dirty="0" smtClean="0">
                <a:sym typeface="Monotype Sorts" pitchFamily="2" charset="2"/>
              </a:rPr>
              <a:t>、字符格式等。</a:t>
            </a: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" t="7758" r="4465" b="5441"/>
          <a:stretch>
            <a:fillRect/>
          </a:stretch>
        </p:blipFill>
        <p:spPr bwMode="auto">
          <a:xfrm>
            <a:off x="1115244" y="2780928"/>
            <a:ext cx="6841132" cy="35781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课余作业布置</a:t>
            </a:r>
          </a:p>
        </p:txBody>
      </p:sp>
      <p:sp>
        <p:nvSpPr>
          <p:cNvPr id="47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150000"/>
              </a:lnSpc>
              <a:defRPr/>
            </a:pPr>
            <a:r>
              <a:rPr lang="zh-CN" altLang="en-US" sz="2800" dirty="0" smtClean="0"/>
              <a:t>预习</a:t>
            </a:r>
          </a:p>
          <a:p>
            <a:pPr marL="914400" lvl="1" indent="-457200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第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章的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图文混排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中的内容。</a:t>
            </a:r>
          </a:p>
          <a:p>
            <a:pPr marL="533400" indent="-533400" eaLnBrk="1" hangingPunct="1">
              <a:lnSpc>
                <a:spcPct val="150000"/>
              </a:lnSpc>
              <a:defRPr/>
            </a:pPr>
            <a:r>
              <a:rPr lang="zh-CN" altLang="en-US" sz="2800" dirty="0" smtClean="0"/>
              <a:t>思考题</a:t>
            </a:r>
          </a:p>
          <a:p>
            <a:pPr marL="914400" lvl="1" indent="-457200" eaLnBrk="1" hangingPunct="1">
              <a:lnSpc>
                <a:spcPts val="32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擦除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按钮有哪些作用？</a:t>
            </a:r>
          </a:p>
          <a:p>
            <a:pPr marL="914400" lvl="1" indent="-457200" eaLnBrk="1" hangingPunct="1">
              <a:lnSpc>
                <a:spcPts val="32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如何将单元格的内容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中部居中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？</a:t>
            </a:r>
          </a:p>
          <a:p>
            <a:pPr marL="914400" lvl="1" indent="-457200" eaLnBrk="1" hangingPunct="1">
              <a:lnSpc>
                <a:spcPts val="32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如何将表格中的文字竖排显示？</a:t>
            </a:r>
          </a:p>
          <a:p>
            <a:pPr marL="914400" lvl="1" indent="-457200" eaLnBrk="1" hangingPunct="1">
              <a:lnSpc>
                <a:spcPts val="32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如何将文本转换成表格？能将表格转换成文本吗？</a:t>
            </a:r>
          </a:p>
          <a:p>
            <a:pPr marL="914400" lvl="1" indent="-457200" eaLnBrk="1" hangingPunct="1">
              <a:lnSpc>
                <a:spcPts val="32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表格自动调整的方式有哪些？</a:t>
            </a:r>
          </a:p>
          <a:p>
            <a:pPr marL="914400" lvl="1" indent="-457200" eaLnBrk="1" hangingPunct="1">
              <a:lnSpc>
                <a:spcPts val="32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调整表格的行高有哪些方法？</a:t>
            </a:r>
          </a:p>
          <a:p>
            <a:pPr marL="914400" lvl="1" indent="-457200" eaLnBrk="1" hangingPunct="1">
              <a:lnSpc>
                <a:spcPts val="3200"/>
              </a:lnSpc>
              <a:buFont typeface="Wingdings" pitchFamily="2" charset="2"/>
              <a:buAutoNum type="arabicPeriod"/>
              <a:defRPr/>
            </a:pPr>
            <a:r>
              <a:rPr lang="en-US" altLang="zh-CN" sz="2000" dirty="0" smtClean="0"/>
              <a:t>WORD</a:t>
            </a:r>
            <a:r>
              <a:rPr lang="zh-CN" altLang="en-US" sz="2000" dirty="0" smtClean="0"/>
              <a:t>表格中数据的计算有哪两种方法？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</a:p>
        </p:txBody>
      </p:sp>
      <p:sp>
        <p:nvSpPr>
          <p:cNvPr id="49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150000"/>
              </a:lnSpc>
              <a:buFont typeface="Wingdings" pitchFamily="2" charset="2"/>
              <a:buAutoNum type="arabicPeriod" startAt="7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选定文本和不选定文本进行分栏有什么不同？</a:t>
            </a:r>
            <a:r>
              <a:rPr lang="zh-CN" altLang="en-US" sz="2400" dirty="0" smtClean="0"/>
              <a:t> </a:t>
            </a:r>
          </a:p>
          <a:p>
            <a:pPr lv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</a:rPr>
              <a:t>答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</a:rPr>
              <a:t>：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sym typeface="Monotype Sorts" pitchFamily="2" charset="2"/>
              </a:rPr>
              <a:t>若未选文本，且文档未分节，则默认对整个文档进行分栏。若未选文本，且文档已分节，则只对光标所在的节进行分栏。</a:t>
            </a:r>
          </a:p>
          <a:p>
            <a:pPr lv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sym typeface="Monotype Sorts" pitchFamily="2" charset="2"/>
              </a:rPr>
              <a:t>  若选定了文本，则只对选定的文本进行分栏，且分栏完成后，系统会自动在被分栏文本的前后各插入一个分节符（连续）。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endParaRPr lang="zh-CN" altLang="en-US" sz="2400" dirty="0" smtClean="0"/>
          </a:p>
          <a:p>
            <a:pPr marL="609600" indent="-609600" eaLnBrk="1" hangingPunct="1">
              <a:buFont typeface="Wingdings" pitchFamily="2" charset="2"/>
              <a:buAutoNum type="arabicPeriod" startAt="7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当分栏不平衡时，应如何解决</a:t>
            </a:r>
            <a:r>
              <a:rPr lang="zh-CN" altLang="en-US" sz="2400" dirty="0" smtClean="0"/>
              <a:t>？</a:t>
            </a:r>
            <a:endParaRPr lang="en-US" altLang="zh-CN" sz="2400" dirty="0" smtClean="0"/>
          </a:p>
          <a:p>
            <a:pPr marL="1009650" lvl="1" indent="-609600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答：（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）选定文本的分栏：不选定文本最后一个段落的</a:t>
            </a:r>
            <a:r>
              <a:rPr lang="zh-CN" altLang="en-US" sz="2000" dirty="0" smtClean="0">
                <a:solidFill>
                  <a:srgbClr val="0000CC"/>
                </a:solidFill>
                <a:effectLst/>
                <a:latin typeface="Arial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段落标记</a:t>
            </a:r>
            <a:r>
              <a:rPr lang="zh-CN" altLang="en-US" sz="2000" dirty="0" smtClean="0">
                <a:solidFill>
                  <a:srgbClr val="0000CC"/>
                </a:solidFill>
                <a:effectLst/>
                <a:latin typeface="Arial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。（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）未选定文本的分栏：在分栏文本的最后，插入一个</a:t>
            </a:r>
            <a:r>
              <a:rPr lang="zh-CN" altLang="en-US" sz="2000" dirty="0" smtClean="0">
                <a:solidFill>
                  <a:srgbClr val="0000CC"/>
                </a:solidFill>
                <a:effectLst/>
                <a:latin typeface="Arial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分节符（连续）</a:t>
            </a:r>
            <a:r>
              <a:rPr lang="zh-CN" altLang="en-US" sz="2000" dirty="0" smtClean="0">
                <a:solidFill>
                  <a:srgbClr val="0000CC"/>
                </a:solidFill>
                <a:effectLst/>
                <a:latin typeface="Arial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。 </a:t>
            </a: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0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90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0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49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115913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章  </a:t>
            </a:r>
            <a:r>
              <a:rPr lang="en-US" altLang="zh-CN" dirty="0" smtClean="0"/>
              <a:t>Word 2010 </a:t>
            </a:r>
            <a:r>
              <a:rPr lang="zh-CN" altLang="en-US" dirty="0" smtClean="0"/>
              <a:t>的使用</a:t>
            </a:r>
            <a:br>
              <a:rPr lang="zh-CN" altLang="en-US" dirty="0" smtClean="0"/>
            </a:br>
            <a:r>
              <a:rPr lang="zh-CN" altLang="en-US" sz="2800" dirty="0" smtClean="0"/>
              <a:t>         </a:t>
            </a:r>
            <a:r>
              <a:rPr lang="zh-CN" altLang="en-US" sz="2800" dirty="0" smtClean="0">
                <a:solidFill>
                  <a:schemeClr val="hlink"/>
                </a:solidFill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</a:rPr>
              <a:t>4</a:t>
            </a:r>
            <a:r>
              <a:rPr lang="zh-CN" altLang="en-US" sz="2800" dirty="0" smtClean="0">
                <a:solidFill>
                  <a:schemeClr val="hlink"/>
                </a:solidFill>
              </a:rPr>
              <a:t>讲  </a:t>
            </a:r>
            <a:r>
              <a:rPr lang="zh-CN" altLang="en-US" sz="2800" dirty="0" smtClean="0">
                <a:solidFill>
                  <a:schemeClr val="hlink"/>
                </a:solidFill>
              </a:rPr>
              <a:t>成绩统计表的制作、用表格排版</a:t>
            </a:r>
            <a:endParaRPr lang="zh-CN" altLang="en-US" sz="1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4851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484784"/>
            <a:ext cx="8353425" cy="4896966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dirty="0" smtClean="0"/>
              <a:t>认知目标：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理解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表格的作用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理解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表格的排版功能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dirty="0" smtClean="0"/>
              <a:t>能力目标：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熟练掌握规范表格、非规范表格的制作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熟悉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表格的简单运算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掌握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表格的排版功能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495425"/>
            <a:ext cx="8353425" cy="4886325"/>
          </a:xfrm>
        </p:spPr>
        <p:txBody>
          <a:bodyPr/>
          <a:lstStyle/>
          <a:p>
            <a:pPr eaLnBrk="1" hangingPunct="1">
              <a:lnSpc>
                <a:spcPts val="4200"/>
              </a:lnSpc>
              <a:defRPr/>
            </a:pPr>
            <a:r>
              <a:rPr lang="zh-CN" altLang="en-US" sz="2800" dirty="0" smtClean="0"/>
              <a:t>实训项目 ：</a:t>
            </a:r>
          </a:p>
          <a:p>
            <a:pPr lvl="1" eaLnBrk="1" hangingPunct="1">
              <a:lnSpc>
                <a:spcPts val="42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：规范表格的创建练习</a:t>
            </a:r>
          </a:p>
          <a:p>
            <a:pPr lvl="1" eaLnBrk="1" hangingPunct="1">
              <a:lnSpc>
                <a:spcPts val="42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：将文本转换为表格</a:t>
            </a:r>
          </a:p>
          <a:p>
            <a:pPr lvl="1" eaLnBrk="1" hangingPunct="1">
              <a:lnSpc>
                <a:spcPts val="42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：表格的选定练习</a:t>
            </a:r>
          </a:p>
          <a:p>
            <a:pPr lvl="1" eaLnBrk="1" hangingPunct="1">
              <a:lnSpc>
                <a:spcPts val="42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：表格的基本编辑</a:t>
            </a:r>
          </a:p>
          <a:p>
            <a:pPr lvl="1" eaLnBrk="1" hangingPunct="1">
              <a:lnSpc>
                <a:spcPts val="42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：求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zh-CN" altLang="en-US" sz="2400" dirty="0" smtClean="0"/>
              <a:t>总分</a:t>
            </a:r>
            <a:r>
              <a:rPr lang="zh-CN" altLang="en-US" sz="2400" dirty="0" smtClean="0">
                <a:latin typeface="Arial"/>
              </a:rPr>
              <a:t>”</a:t>
            </a:r>
            <a:r>
              <a:rPr lang="zh-CN" altLang="en-US" sz="2400" dirty="0" smtClean="0"/>
              <a:t>字段的值</a:t>
            </a:r>
          </a:p>
          <a:p>
            <a:pPr lvl="1" eaLnBrk="1" hangingPunct="1">
              <a:lnSpc>
                <a:spcPts val="42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：求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zh-CN" altLang="en-US" sz="2400" dirty="0" smtClean="0"/>
              <a:t>平均分</a:t>
            </a:r>
            <a:r>
              <a:rPr lang="zh-CN" altLang="en-US" sz="2400" dirty="0" smtClean="0">
                <a:latin typeface="Arial"/>
              </a:rPr>
              <a:t>”</a:t>
            </a:r>
            <a:r>
              <a:rPr lang="zh-CN" altLang="en-US" sz="2400" dirty="0" smtClean="0"/>
              <a:t>字段的值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115913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章  </a:t>
            </a:r>
            <a:r>
              <a:rPr lang="en-US" altLang="zh-CN" dirty="0" smtClean="0"/>
              <a:t>Word 2010 </a:t>
            </a:r>
            <a:r>
              <a:rPr lang="zh-CN" altLang="en-US" dirty="0" smtClean="0"/>
              <a:t>的使用</a:t>
            </a:r>
            <a:br>
              <a:rPr lang="zh-CN" altLang="en-US" dirty="0" smtClean="0"/>
            </a:br>
            <a:r>
              <a:rPr lang="zh-CN" altLang="en-US" sz="2800" dirty="0" smtClean="0"/>
              <a:t>         </a:t>
            </a:r>
            <a:r>
              <a:rPr lang="zh-CN" altLang="en-US" sz="2800" dirty="0" smtClean="0">
                <a:solidFill>
                  <a:schemeClr val="hlink"/>
                </a:solidFill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</a:rPr>
              <a:t>4</a:t>
            </a:r>
            <a:r>
              <a:rPr lang="zh-CN" altLang="en-US" sz="2800" dirty="0" smtClean="0">
                <a:solidFill>
                  <a:schemeClr val="hlink"/>
                </a:solidFill>
              </a:rPr>
              <a:t>讲  </a:t>
            </a:r>
            <a:r>
              <a:rPr lang="zh-CN" altLang="en-US" sz="2800" dirty="0" smtClean="0">
                <a:solidFill>
                  <a:schemeClr val="hlink"/>
                </a:solidFill>
              </a:rPr>
              <a:t>成绩统计表的制作、用表格排版</a:t>
            </a:r>
            <a:endParaRPr lang="zh-CN" altLang="en-US" sz="1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95425"/>
            <a:ext cx="8353425" cy="4886325"/>
          </a:xfrm>
        </p:spPr>
        <p:txBody>
          <a:bodyPr/>
          <a:lstStyle/>
          <a:p>
            <a:pPr eaLnBrk="1" hangingPunct="1">
              <a:lnSpc>
                <a:spcPts val="4300"/>
              </a:lnSpc>
              <a:defRPr/>
            </a:pPr>
            <a:r>
              <a:rPr lang="zh-CN" altLang="en-US" sz="2800" dirty="0" smtClean="0"/>
              <a:t>实训项目 ：</a:t>
            </a:r>
          </a:p>
          <a:p>
            <a:pPr lvl="1" eaLnBrk="1" hangingPunct="1">
              <a:lnSpc>
                <a:spcPts val="43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：表格的排序</a:t>
            </a:r>
          </a:p>
          <a:p>
            <a:pPr lvl="1" eaLnBrk="1" hangingPunct="1">
              <a:lnSpc>
                <a:spcPts val="43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：求最大值、最小值</a:t>
            </a:r>
          </a:p>
          <a:p>
            <a:pPr lvl="1" eaLnBrk="1" hangingPunct="1">
              <a:lnSpc>
                <a:spcPts val="43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：完成成绩统计表的制作</a:t>
            </a:r>
          </a:p>
          <a:p>
            <a:pPr lvl="1" eaLnBrk="1" hangingPunct="1">
              <a:lnSpc>
                <a:spcPts val="43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：手绘非规范表格的练习</a:t>
            </a:r>
          </a:p>
          <a:p>
            <a:pPr lvl="1" eaLnBrk="1" hangingPunct="1">
              <a:lnSpc>
                <a:spcPts val="43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11</a:t>
            </a:r>
            <a:r>
              <a:rPr lang="zh-CN" altLang="en-US" sz="2400" dirty="0" smtClean="0"/>
              <a:t>：编辑非规范表格</a:t>
            </a:r>
          </a:p>
          <a:p>
            <a:pPr lvl="1" eaLnBrk="1" hangingPunct="1">
              <a:lnSpc>
                <a:spcPts val="4300"/>
              </a:lnSpc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12</a:t>
            </a:r>
            <a:r>
              <a:rPr lang="zh-CN" altLang="en-US" sz="2400" dirty="0" smtClean="0"/>
              <a:t>：完成版面的格式设计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043905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章  </a:t>
            </a:r>
            <a:r>
              <a:rPr lang="en-US" altLang="zh-CN" dirty="0" smtClean="0"/>
              <a:t>Word 2010 </a:t>
            </a:r>
            <a:r>
              <a:rPr lang="zh-CN" altLang="en-US" dirty="0" smtClean="0"/>
              <a:t>的使用</a:t>
            </a:r>
            <a:br>
              <a:rPr lang="zh-CN" altLang="en-US" dirty="0" smtClean="0"/>
            </a:br>
            <a:r>
              <a:rPr lang="zh-CN" altLang="en-US" sz="2800" dirty="0" smtClean="0"/>
              <a:t>         </a:t>
            </a:r>
            <a:r>
              <a:rPr lang="zh-CN" altLang="en-US" sz="2800" dirty="0" smtClean="0">
                <a:solidFill>
                  <a:schemeClr val="hlink"/>
                </a:solidFill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</a:rPr>
              <a:t>4</a:t>
            </a:r>
            <a:r>
              <a:rPr lang="zh-CN" altLang="en-US" sz="2800" dirty="0" smtClean="0">
                <a:solidFill>
                  <a:schemeClr val="hlink"/>
                </a:solidFill>
              </a:rPr>
              <a:t>讲  </a:t>
            </a:r>
            <a:r>
              <a:rPr lang="zh-CN" altLang="en-US" sz="2800" dirty="0" smtClean="0">
                <a:solidFill>
                  <a:schemeClr val="hlink"/>
                </a:solidFill>
              </a:rPr>
              <a:t>成绩统计表的制作、用表格排版</a:t>
            </a:r>
            <a:endParaRPr lang="zh-CN" altLang="en-US" sz="1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smtClean="0">
                <a:sym typeface="Monotype Sorts" pitchFamily="2" charset="2"/>
              </a:rPr>
              <a:t>一、</a:t>
            </a:r>
            <a:r>
              <a:rPr lang="en-US" altLang="zh-CN" sz="3200" smtClean="0"/>
              <a:t>Word</a:t>
            </a:r>
            <a:r>
              <a:rPr lang="zh-CN" altLang="en-US" sz="3200" smtClean="0">
                <a:sym typeface="Monotype Sorts" pitchFamily="2" charset="2"/>
              </a:rPr>
              <a:t>表格的构成</a:t>
            </a:r>
          </a:p>
        </p:txBody>
      </p:sp>
      <p:sp>
        <p:nvSpPr>
          <p:cNvPr id="451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ym typeface="Monotype Sorts" pitchFamily="2" charset="2"/>
              </a:rPr>
              <a:t>表格的构成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表格是由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单元格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组成的。表格中的每一格称为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单元格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。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用户可在单元格中随意添加文字、数据、图像、声音等多媒体信息。</a:t>
            </a:r>
            <a:endParaRPr lang="en-US" altLang="zh-CN" sz="2400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endParaRPr lang="zh-CN" altLang="en-US" sz="2400" dirty="0" smtClean="0">
              <a:sym typeface="Monotype Sorts" pitchFamily="2" charset="2"/>
            </a:endParaRPr>
          </a:p>
          <a:p>
            <a:pPr eaLnBrk="1" hangingPunct="1">
              <a:defRPr/>
            </a:pPr>
            <a:r>
              <a:rPr lang="zh-CN" altLang="en-US" sz="2800" dirty="0" smtClean="0">
                <a:sym typeface="Monotype Sorts" pitchFamily="2" charset="2"/>
              </a:rPr>
              <a:t>单元格的地址编号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由其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列号</a:t>
            </a:r>
            <a:r>
              <a:rPr lang="en-US" altLang="zh-CN" sz="2400" dirty="0" smtClean="0">
                <a:sym typeface="Monotype Sorts" pitchFamily="2" charset="2"/>
              </a:rPr>
              <a:t>+</a:t>
            </a:r>
            <a:r>
              <a:rPr lang="zh-CN" altLang="en-US" sz="2400" dirty="0" smtClean="0">
                <a:sym typeface="Monotype Sorts" pitchFamily="2" charset="2"/>
              </a:rPr>
              <a:t>行号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组成。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列号分别用</a:t>
            </a:r>
            <a:r>
              <a:rPr lang="en-US" altLang="zh-CN" sz="2400" dirty="0" smtClean="0">
                <a:sym typeface="Monotype Sorts" pitchFamily="2" charset="2"/>
              </a:rPr>
              <a:t>A</a:t>
            </a:r>
            <a:r>
              <a:rPr lang="zh-CN" altLang="en-US" sz="2400" dirty="0" smtClean="0">
                <a:sym typeface="Monotype Sorts" pitchFamily="2" charset="2"/>
              </a:rPr>
              <a:t>、</a:t>
            </a:r>
            <a:r>
              <a:rPr lang="en-US" altLang="zh-CN" sz="2400" dirty="0" smtClean="0">
                <a:sym typeface="Monotype Sorts" pitchFamily="2" charset="2"/>
              </a:rPr>
              <a:t>B</a:t>
            </a:r>
            <a:r>
              <a:rPr lang="zh-CN" altLang="en-US" sz="2400" dirty="0" smtClean="0">
                <a:sym typeface="Monotype Sorts" pitchFamily="2" charset="2"/>
              </a:rPr>
              <a:t>、</a:t>
            </a:r>
            <a:r>
              <a:rPr lang="en-US" altLang="zh-CN" sz="2400" dirty="0" smtClean="0">
                <a:sym typeface="Monotype Sorts" pitchFamily="2" charset="2"/>
              </a:rPr>
              <a:t>C</a:t>
            </a:r>
            <a:r>
              <a:rPr lang="en-US" altLang="zh-CN" sz="2400" dirty="0" smtClean="0">
                <a:latin typeface="Arial"/>
                <a:sym typeface="Monotype Sorts" pitchFamily="2" charset="2"/>
              </a:rPr>
              <a:t>……</a:t>
            </a:r>
            <a:r>
              <a:rPr lang="zh-CN" altLang="en-US" sz="2400" dirty="0" smtClean="0">
                <a:sym typeface="Monotype Sorts" pitchFamily="2" charset="2"/>
              </a:rPr>
              <a:t>来表示第</a:t>
            </a:r>
            <a:r>
              <a:rPr lang="en-US" altLang="zh-CN" sz="2400" dirty="0" smtClean="0"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列、第</a:t>
            </a:r>
            <a:r>
              <a:rPr lang="en-US" altLang="zh-CN" sz="2400" dirty="0" smtClean="0">
                <a:sym typeface="Monotype Sorts" pitchFamily="2" charset="2"/>
              </a:rPr>
              <a:t>2</a:t>
            </a:r>
            <a:r>
              <a:rPr lang="zh-CN" altLang="en-US" sz="2400" dirty="0" smtClean="0">
                <a:sym typeface="Monotype Sorts" pitchFamily="2" charset="2"/>
              </a:rPr>
              <a:t>列、第</a:t>
            </a:r>
            <a:r>
              <a:rPr lang="en-US" altLang="zh-CN" sz="2400" dirty="0" smtClean="0">
                <a:sym typeface="Monotype Sorts" pitchFamily="2" charset="2"/>
              </a:rPr>
              <a:t>3</a:t>
            </a:r>
            <a:r>
              <a:rPr lang="zh-CN" altLang="en-US" sz="2400" dirty="0" smtClean="0">
                <a:sym typeface="Monotype Sorts" pitchFamily="2" charset="2"/>
              </a:rPr>
              <a:t>列</a:t>
            </a:r>
            <a:r>
              <a:rPr lang="en-US" altLang="zh-CN" sz="2400" dirty="0" smtClean="0">
                <a:latin typeface="Arial"/>
                <a:sym typeface="Monotype Sorts" pitchFamily="2" charset="2"/>
              </a:rPr>
              <a:t>……</a:t>
            </a:r>
            <a:r>
              <a:rPr lang="zh-CN" altLang="en-US" sz="2400" dirty="0" smtClean="0">
                <a:sym typeface="Monotype Sorts" pitchFamily="2" charset="2"/>
              </a:rPr>
              <a:t>；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ym typeface="Monotype Sorts" pitchFamily="2" charset="2"/>
              </a:rPr>
              <a:t>行号分别用</a:t>
            </a:r>
            <a:r>
              <a:rPr lang="en-US" altLang="zh-CN" sz="2400" dirty="0" smtClean="0"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、</a:t>
            </a:r>
            <a:r>
              <a:rPr lang="en-US" altLang="zh-CN" sz="2400" dirty="0" smtClean="0">
                <a:sym typeface="Monotype Sorts" pitchFamily="2" charset="2"/>
              </a:rPr>
              <a:t>2</a:t>
            </a:r>
            <a:r>
              <a:rPr lang="zh-CN" altLang="en-US" sz="2400" dirty="0" smtClean="0">
                <a:sym typeface="Monotype Sorts" pitchFamily="2" charset="2"/>
              </a:rPr>
              <a:t>、</a:t>
            </a:r>
            <a:r>
              <a:rPr lang="en-US" altLang="zh-CN" sz="2400" dirty="0" smtClean="0">
                <a:sym typeface="Monotype Sorts" pitchFamily="2" charset="2"/>
              </a:rPr>
              <a:t>3</a:t>
            </a:r>
            <a:r>
              <a:rPr lang="en-US" altLang="zh-CN" sz="2400" dirty="0" smtClean="0">
                <a:latin typeface="Arial"/>
                <a:sym typeface="Monotype Sorts" pitchFamily="2" charset="2"/>
              </a:rPr>
              <a:t>……</a:t>
            </a:r>
            <a:r>
              <a:rPr lang="zh-CN" altLang="en-US" sz="2400" dirty="0" smtClean="0">
                <a:sym typeface="Monotype Sorts" pitchFamily="2" charset="2"/>
              </a:rPr>
              <a:t>表示。 </a:t>
            </a:r>
          </a:p>
        </p:txBody>
      </p:sp>
      <p:graphicFrame>
        <p:nvGraphicFramePr>
          <p:cNvPr id="451607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442079"/>
              </p:ext>
            </p:extLst>
          </p:nvPr>
        </p:nvGraphicFramePr>
        <p:xfrm>
          <a:off x="6444208" y="5081904"/>
          <a:ext cx="1858293" cy="1188720"/>
        </p:xfrm>
        <a:graphic>
          <a:graphicData uri="http://schemas.openxmlformats.org/drawingml/2006/table">
            <a:tbl>
              <a:tblPr/>
              <a:tblGrid>
                <a:gridCol w="618940"/>
                <a:gridCol w="620413"/>
                <a:gridCol w="618940"/>
              </a:tblGrid>
              <a:tr h="3471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A1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B1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C1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3471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A2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B2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C2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3471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A3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B3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C3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smtClean="0">
                <a:sym typeface="Monotype Sorts" pitchFamily="2" charset="2"/>
              </a:rPr>
              <a:t>一、</a:t>
            </a:r>
            <a:r>
              <a:rPr lang="en-US" altLang="zh-CN" sz="3200" smtClean="0"/>
              <a:t>Word</a:t>
            </a:r>
            <a:r>
              <a:rPr lang="zh-CN" altLang="en-US" sz="3200" smtClean="0">
                <a:sym typeface="Monotype Sorts" pitchFamily="2" charset="2"/>
              </a:rPr>
              <a:t>表格的构成</a:t>
            </a:r>
          </a:p>
        </p:txBody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 smtClean="0">
                <a:sym typeface="Monotype Sorts" pitchFamily="2" charset="2"/>
              </a:rPr>
              <a:t>表格的类型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dirty="0" smtClean="0">
                <a:sym typeface="Monotype Sorts" pitchFamily="2" charset="2"/>
              </a:rPr>
              <a:t>规范表格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dirty="0" smtClean="0">
                <a:sym typeface="Monotype Sorts" pitchFamily="2" charset="2"/>
              </a:rPr>
              <a:t>非规范表格 </a:t>
            </a:r>
          </a:p>
        </p:txBody>
      </p:sp>
      <p:graphicFrame>
        <p:nvGraphicFramePr>
          <p:cNvPr id="45261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39712"/>
              </p:ext>
            </p:extLst>
          </p:nvPr>
        </p:nvGraphicFramePr>
        <p:xfrm>
          <a:off x="1763713" y="3818790"/>
          <a:ext cx="1676400" cy="1554426"/>
        </p:xfrm>
        <a:graphic>
          <a:graphicData uri="http://schemas.openxmlformats.org/drawingml/2006/table">
            <a:tbl>
              <a:tblPr/>
              <a:tblGrid>
                <a:gridCol w="558800"/>
                <a:gridCol w="515937"/>
                <a:gridCol w="601663"/>
              </a:tblGrid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规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范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表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格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52630" name="Group 22"/>
          <p:cNvGraphicFramePr>
            <a:graphicFrameLocks noGrp="1"/>
          </p:cNvGraphicFramePr>
          <p:nvPr/>
        </p:nvGraphicFramePr>
        <p:xfrm>
          <a:off x="5076825" y="3429000"/>
          <a:ext cx="2514600" cy="2119503"/>
        </p:xfrm>
        <a:graphic>
          <a:graphicData uri="http://schemas.openxmlformats.org/drawingml/2006/table">
            <a:tbl>
              <a:tblPr/>
              <a:tblGrid>
                <a:gridCol w="628650"/>
                <a:gridCol w="666750"/>
                <a:gridCol w="609600"/>
                <a:gridCol w="609600"/>
              </a:tblGrid>
              <a:tr h="51808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黑体" pitchFamily="49" charset="-122"/>
                        </a:rPr>
                        <a:t>非规范表格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8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  <a:tr h="565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808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黑体" pitchFamily="49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4151</TotalTime>
  <Words>2667</Words>
  <Application>Microsoft Office PowerPoint</Application>
  <PresentationFormat>全屏显示(4:3)</PresentationFormat>
  <Paragraphs>325</Paragraphs>
  <Slides>38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Crayons</vt:lpstr>
      <vt:lpstr>位图图像</vt:lpstr>
      <vt:lpstr>第4章  Word 2010 的使用 第4讲  成绩统计表的制作、用表格排版</vt:lpstr>
      <vt:lpstr>复习</vt:lpstr>
      <vt:lpstr>复习</vt:lpstr>
      <vt:lpstr>复习</vt:lpstr>
      <vt:lpstr>第4章  Word 2010 的使用          第4讲  成绩统计表的制作、用表格排版</vt:lpstr>
      <vt:lpstr>第4章  Word 2010 的使用          第4讲  成绩统计表的制作、用表格排版</vt:lpstr>
      <vt:lpstr>第4章  Word 2010 的使用          第4讲  成绩统计表的制作、用表格排版</vt:lpstr>
      <vt:lpstr>一、Word表格的构成</vt:lpstr>
      <vt:lpstr>一、Word表格的构成</vt:lpstr>
      <vt:lpstr>二、Word表格的作用</vt:lpstr>
      <vt:lpstr>三、Word表格的基本操作</vt:lpstr>
      <vt:lpstr>三、Word表格的基本操作</vt:lpstr>
      <vt:lpstr>三、Word表格的基本操作</vt:lpstr>
      <vt:lpstr>三、Word表格的基本操作</vt:lpstr>
      <vt:lpstr>三、Word表格的基本操作</vt:lpstr>
      <vt:lpstr>三、Word表格的基本操作</vt:lpstr>
      <vt:lpstr>三、Word表格的基本操作</vt:lpstr>
      <vt:lpstr>三、Word表格的基本操作</vt:lpstr>
      <vt:lpstr>三、Word表格的基本操作</vt:lpstr>
      <vt:lpstr>三、Word表格的基本操作</vt:lpstr>
      <vt:lpstr>四、表格中数据的计算</vt:lpstr>
      <vt:lpstr>四、表格中数据的计算</vt:lpstr>
      <vt:lpstr>四、表格中数据的计算</vt:lpstr>
      <vt:lpstr>四、表格中数据的计算</vt:lpstr>
      <vt:lpstr>四、表格中数据的计算</vt:lpstr>
      <vt:lpstr>四、表格中数据的计算</vt:lpstr>
      <vt:lpstr>四、表格中数据的计算</vt:lpstr>
      <vt:lpstr>四、表格中数据的计算</vt:lpstr>
      <vt:lpstr>四、表格中数据的计算</vt:lpstr>
      <vt:lpstr>五、Word表格的排版功能</vt:lpstr>
      <vt:lpstr>五、Word表格的排版功能</vt:lpstr>
      <vt:lpstr>五、Word表格的排版功能</vt:lpstr>
      <vt:lpstr>五、Word表格的排版功能</vt:lpstr>
      <vt:lpstr>五、Word表格的排版功能</vt:lpstr>
      <vt:lpstr>五、Word表格的排版功能</vt:lpstr>
      <vt:lpstr>五、Word表格的排版功能</vt:lpstr>
      <vt:lpstr>五、Word表格的排版功能</vt:lpstr>
      <vt:lpstr>课余作业布置</vt:lpstr>
    </vt:vector>
  </TitlesOfParts>
  <Company>重庆电子科技职业学院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259</cp:revision>
  <dcterms:created xsi:type="dcterms:W3CDTF">2003-05-15T13:10:49Z</dcterms:created>
  <dcterms:modified xsi:type="dcterms:W3CDTF">2014-06-06T03:30:47Z</dcterms:modified>
</cp:coreProperties>
</file>