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handoutMasterIdLst>
    <p:handoutMasterId r:id="rId26"/>
  </p:handoutMasterIdLst>
  <p:sldIdLst>
    <p:sldId id="256" r:id="rId2"/>
    <p:sldId id="257" r:id="rId3"/>
    <p:sldId id="265" r:id="rId4"/>
    <p:sldId id="262" r:id="rId5"/>
    <p:sldId id="263"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261" r:id="rId24"/>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Calibri Light" panose="020F0302020204030204" pitchFamily="34" charset="0"/>
      <p:regular r:id="rId31"/>
      <p:italic r:id="rId32"/>
    </p:embeddedFont>
    <p:embeddedFont>
      <p:font typeface="黑体" panose="02010609060101010101" pitchFamily="49" charset="-122"/>
      <p:regular r:id="rId33"/>
    </p:embeddedFont>
    <p:embeddedFont>
      <p:font typeface="微软雅黑" panose="020B0503020204020204" pitchFamily="34" charset="-122"/>
      <p:regular r:id="rId34"/>
      <p:bold r:id="rId35"/>
    </p:embeddedFont>
    <p:embeddedFont>
      <p:font typeface="Malgun Gothic Semilight" panose="020B0502040204020203" pitchFamily="34"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p15:clr>
            <a:srgbClr val="A4A3A4"/>
          </p15:clr>
        </p15:guide>
        <p15:guide id="2" pos="38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667" autoAdjust="0"/>
  </p:normalViewPr>
  <p:slideViewPr>
    <p:cSldViewPr snapToGrid="0" showGuides="1">
      <p:cViewPr varScale="1">
        <p:scale>
          <a:sx n="83" d="100"/>
          <a:sy n="83" d="100"/>
        </p:scale>
        <p:origin x="686" y="62"/>
      </p:cViewPr>
      <p:guideLst>
        <p:guide orient="horz" pos="2195"/>
        <p:guide pos="38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2017/3/13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25945;&#26448;word&#29256;/import%20java.docx" TargetMode="External"/><Relationship Id="rId2" Type="http://schemas.openxmlformats.org/officeDocument/2006/relationships/hyperlink" Target="import%20java.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7449760" y="3727664"/>
            <a:ext cx="3307316" cy="769441"/>
          </a:xfrm>
          <a:prstGeom prst="rect">
            <a:avLst/>
          </a:prstGeom>
          <a:noFill/>
        </p:spPr>
        <p:txBody>
          <a:bodyPr wrap="none" rtlCol="0">
            <a:spAutoFit/>
          </a:bodyPr>
          <a:lstStyle/>
          <a:p>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第七章 </a:t>
            </a:r>
            <a:r>
              <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JDBC</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2"/>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3"/>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81915" y="856615"/>
            <a:ext cx="12014200"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7.1.3 项目实施</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（1）通过分析题目可以得出以下信息：</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①创建测试数据库,并设置数据库的用户名和密码；</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②项目中加载合适的驱动程序,注册驱动，连接数据库，关闭数据库。</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（2）编码：</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import java.docx</a:t>
            </a:r>
            <a:endParaRPr lang="zh-CN" altLang="en-US">
              <a:solidFill>
                <a:schemeClr val="accent5"/>
              </a:solidFill>
              <a:latin typeface="黑体" panose="02010609060101010101" pitchFamily="2" charset="-122"/>
              <a:ea typeface="黑体" panose="02010609060101010101" pitchFamily="2" charset="-122"/>
              <a:hlinkClick r:id="rId3" action="ppaction://hlinkfile"/>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（3）调试运行，显示结果</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该程序的部分运行结果如图7.1所示：</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图7.1 数据库连接运行结果</a:t>
            </a:r>
          </a:p>
        </p:txBody>
      </p:sp>
      <p:pic>
        <p:nvPicPr>
          <p:cNvPr id="1073742851" name="图片 6"/>
          <p:cNvPicPr>
            <a:picLocks noChangeAspect="1"/>
          </p:cNvPicPr>
          <p:nvPr/>
        </p:nvPicPr>
        <p:blipFill>
          <a:blip r:embed="rId4"/>
          <a:stretch>
            <a:fillRect/>
          </a:stretch>
        </p:blipFill>
        <p:spPr>
          <a:xfrm>
            <a:off x="146685" y="4370705"/>
            <a:ext cx="4491990" cy="1548130"/>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969645"/>
            <a:ext cx="11960225" cy="173736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7.1.4能力拓展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1.请写出通过JDBC连接数据库的步骤。</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2.请自己创建一个数据库，并编写程序测试连接是否成功。</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7.2 数据库的增删改查</a:t>
            </a:r>
          </a:p>
        </p:txBody>
      </p:sp>
      <p:sp>
        <p:nvSpPr>
          <p:cNvPr id="2" name="文本框 1"/>
          <p:cNvSpPr txBox="1"/>
          <p:nvPr/>
        </p:nvSpPr>
        <p:spPr>
          <a:xfrm>
            <a:off x="66675" y="843915"/>
            <a:ext cx="12051030" cy="585216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7.2.1 项目(7-2)描述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创建用户表，包括用户名和用户密码，实现对用户表的插入、删除、查询和修改操作。</a:t>
            </a:r>
          </a:p>
          <a:p>
            <a:pPr fontAlgn="auto">
              <a:lnSpc>
                <a:spcPct val="150000"/>
              </a:lnSpc>
            </a:pPr>
            <a:r>
              <a:rPr lang="en-US" altLang="zh-CN">
                <a:solidFill>
                  <a:schemeClr val="accent5"/>
                </a:solidFill>
                <a:latin typeface="黑体" panose="02010609060101010101" pitchFamily="2" charset="-122"/>
                <a:ea typeface="黑体" panose="02010609060101010101" pitchFamily="2" charset="-122"/>
              </a:rPr>
              <a:t>7</a:t>
            </a:r>
            <a:r>
              <a:rPr lang="zh-CN" altLang="en-US">
                <a:solidFill>
                  <a:schemeClr val="accent5"/>
                </a:solidFill>
                <a:latin typeface="黑体" panose="02010609060101010101" pitchFamily="2" charset="-122"/>
                <a:ea typeface="黑体" panose="02010609060101010101" pitchFamily="2" charset="-122"/>
              </a:rPr>
              <a:t>.2.2 项目知识准备</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（1）JDBC操作数据库的API</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在完成数据库的连接后，需要对数据库进行操作，主要包括Statement、ResultSet和PreparedStatement的使用。</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 Statement</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Statement是向数据库提交SQL语句并返回相应结果的工具。语句可以是SQL插入、删除、查询和修改。常用方法如下。</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graphicFrame>
        <p:nvGraphicFramePr>
          <p:cNvPr id="3" name="表格 -1"/>
          <p:cNvGraphicFramePr/>
          <p:nvPr/>
        </p:nvGraphicFramePr>
        <p:xfrm>
          <a:off x="209550" y="3914775"/>
          <a:ext cx="11698605" cy="2488567"/>
        </p:xfrm>
        <a:graphic>
          <a:graphicData uri="http://schemas.openxmlformats.org/drawingml/2006/table">
            <a:tbl>
              <a:tblPr firstRow="1" bandRow="1">
                <a:tableStyleId>{5940675A-B579-460E-94D1-54222C63F5DA}</a:tableStyleId>
              </a:tblPr>
              <a:tblGrid>
                <a:gridCol w="5847080">
                  <a:extLst>
                    <a:ext uri="{9D8B030D-6E8A-4147-A177-3AD203B41FA5}">
                      <a16:colId xmlns:a16="http://schemas.microsoft.com/office/drawing/2014/main" val="20000"/>
                    </a:ext>
                  </a:extLst>
                </a:gridCol>
                <a:gridCol w="5851525">
                  <a:extLst>
                    <a:ext uri="{9D8B030D-6E8A-4147-A177-3AD203B41FA5}">
                      <a16:colId xmlns:a16="http://schemas.microsoft.com/office/drawing/2014/main" val="20001"/>
                    </a:ext>
                  </a:extLst>
                </a:gridCol>
              </a:tblGrid>
              <a:tr h="351790">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675">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ResultSet executeQuery(String sql)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执行一个查询语句并将返回结果集存于</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对象中</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085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int executeUpdate(String sql)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执行一个修改或插入语句，并返回发生改变的记录条数</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231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execute(String sql)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执行一个修改或插入语句，返回的布尔值表示语句是否执行成功</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7.2 数据库的增删改查</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31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p>
        </p:txBody>
      </p:sp>
      <p:sp>
        <p:nvSpPr>
          <p:cNvPr id="2" name="文本框 1"/>
          <p:cNvSpPr txBox="1"/>
          <p:nvPr/>
        </p:nvSpPr>
        <p:spPr>
          <a:xfrm>
            <a:off x="66675" y="831215"/>
            <a:ext cx="12013565" cy="256032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使用Statement方法时，语句可能返回或不返回ResultSet对象。如果提交的是查询语句，通常使用executeQuery(String sql)方法；如果提交的是修改或插入语句，通常使用executeUpdate(String sql)方法。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 ResultSet</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ResultSet接口定义访问执行Statement产生的结果集的方法。ResultSet结果集可以按照名称或列名（从1到n）访问，常用方法如下：</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graphicFrame>
        <p:nvGraphicFramePr>
          <p:cNvPr id="3" name="表格 -1"/>
          <p:cNvGraphicFramePr/>
          <p:nvPr/>
        </p:nvGraphicFramePr>
        <p:xfrm>
          <a:off x="116840" y="3002280"/>
          <a:ext cx="11873230" cy="3514093"/>
        </p:xfrm>
        <a:graphic>
          <a:graphicData uri="http://schemas.openxmlformats.org/drawingml/2006/table">
            <a:tbl>
              <a:tblPr firstRow="1" bandRow="1">
                <a:tableStyleId>{5940675A-B579-460E-94D1-54222C63F5DA}</a:tableStyleId>
              </a:tblPr>
              <a:tblGrid>
                <a:gridCol w="5481320">
                  <a:extLst>
                    <a:ext uri="{9D8B030D-6E8A-4147-A177-3AD203B41FA5}">
                      <a16:colId xmlns:a16="http://schemas.microsoft.com/office/drawing/2014/main" val="20000"/>
                    </a:ext>
                  </a:extLst>
                </a:gridCol>
                <a:gridCol w="6391910">
                  <a:extLst>
                    <a:ext uri="{9D8B030D-6E8A-4147-A177-3AD203B41FA5}">
                      <a16:colId xmlns:a16="http://schemas.microsoft.com/office/drawing/2014/main" val="20001"/>
                    </a:ext>
                  </a:extLst>
                </a:gridCol>
              </a:tblGrid>
              <a:tr h="339090">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7754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next()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将</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定位到下一行。</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定位从结果集第一行开始</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7754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next()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将</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定位到下一行。</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定位从结果集第一行开始</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6910">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ResultSetMetaData getMetaData()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返回当前结果集说明的对象；列号、每列类型和结果属性</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909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void close()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释放</a:t>
                      </a:r>
                      <a:r>
                        <a:rPr lang="en-US" altLang="zh-CN" sz="1800" b="0" u="none">
                          <a:latin typeface="黑体" panose="02010609060101010101" pitchFamily="2" charset="-122"/>
                          <a:ea typeface="黑体" panose="02010609060101010101" pitchFamily="2" charset="-122"/>
                          <a:cs typeface="Times New Roman" panose="02020603050405020304" charset="0"/>
                        </a:rPr>
                        <a:t>ResultSet</a:t>
                      </a:r>
                      <a:r>
                        <a:rPr lang="zh-CN" altLang="en-US" sz="1800" b="0" u="none">
                          <a:latin typeface="黑体" panose="02010609060101010101" pitchFamily="2" charset="-122"/>
                          <a:ea typeface="黑体" panose="02010609060101010101" pitchFamily="2" charset="-122"/>
                          <a:cs typeface="宋体" panose="02010600030101010101" pitchFamily="2" charset="-122"/>
                        </a:rPr>
                        <a:t>对象资源</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703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Boolean absolute(int row)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将结果集移动到指定行，如果</a:t>
                      </a:r>
                      <a:r>
                        <a:rPr lang="en-US" altLang="zh-CN" sz="1800" b="0" u="none">
                          <a:latin typeface="黑体" panose="02010609060101010101" pitchFamily="2" charset="-122"/>
                          <a:ea typeface="黑体" panose="02010609060101010101" pitchFamily="2" charset="-122"/>
                          <a:cs typeface="Times New Roman" panose="02020603050405020304" charset="0"/>
                        </a:rPr>
                        <a:t>row</a:t>
                      </a:r>
                      <a:r>
                        <a:rPr lang="zh-CN" altLang="en-US" sz="1800" b="0" u="none">
                          <a:latin typeface="黑体" panose="02010609060101010101" pitchFamily="2" charset="-122"/>
                          <a:ea typeface="黑体" panose="02010609060101010101" pitchFamily="2" charset="-122"/>
                          <a:cs typeface="宋体" panose="02010600030101010101" pitchFamily="2" charset="-122"/>
                        </a:rPr>
                        <a:t>为负数，则防在倒数第几行</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7.2 数据库的增删改查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6840" y="969645"/>
            <a:ext cx="11885930"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ResultSet类的getXXX方法可以从某一数据项中获得结果，其中XXX是JDBC中的Java数据类型，如getInt、getString、getData等。getXXX方法需要指定要检索的数据项：有两种指定数据项的方法：一种是以一个int值作为数据项的索引，另一种是以一个String对象作为数据项名来索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 PreparedStatement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PreparedStatement接口继承Statement接口。当一条SQL语句需要稍加变化而反复执行时，通常使用PreparedStatement。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preparedStatement对象上的查询语句和更新语句都可以设置输入参数。在建立PreparedStatement对象后，并且在SQL语句执行之前，使用setXXX方法给参数赋值，然后使用executeQuery或executeUpdate来执行这个SQL语句-每一次执行SQL语句之前，可以给参数重新赋值。 Connection对象的prepareStatement()方法将SQL语句作为其参数.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注：”?”符号是一个运行时可被INPUT参数替代的占位符。</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 7.2 数据库的增删改查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6840" y="969645"/>
            <a:ext cx="1193609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setXXX方法用于给相应的输人参数赋值，其中XXX是JDBC的数据类型，如：int、String等。第一个参数的位置为1；第二个参数的位置为2；依次类推；setXXX的第一个参数是参数的位置，第二个参数是要传递的值，随XXX类型的不同而不同。</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（2）数据库的操作</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7.2.3 项目实施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（1）通过分析题目可以得出以下信息：</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①在6-1项目基础上，创建表userTable,包括userID,username,userPassword三个字段；</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②利用JDBC的API完成数据库的操作。</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（2）编码：</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（3）调试运行，显示结果</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7.2 数据库的增删改查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969645"/>
            <a:ext cx="11934190" cy="544068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该程序的部分运行结果如图7.2所示：</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图7.2 执行插入操作后的运行结果</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7.2.4能力拓展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（1）Statement 和 PreparedStatement的区别</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请画出try…catch…finally执行的流程图，并考虑完所有情况。</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pic>
        <p:nvPicPr>
          <p:cNvPr id="2" name="图片 9"/>
          <p:cNvPicPr>
            <a:picLocks noChangeAspect="1"/>
          </p:cNvPicPr>
          <p:nvPr/>
        </p:nvPicPr>
        <p:blipFill>
          <a:blip r:embed="rId2"/>
          <a:stretch>
            <a:fillRect/>
          </a:stretch>
        </p:blipFill>
        <p:spPr>
          <a:xfrm>
            <a:off x="484505" y="1471930"/>
            <a:ext cx="5017135" cy="2326640"/>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7.2 数据库的增删改查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6840" y="981710"/>
            <a:ext cx="11936095" cy="9144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）编程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完成项目7-2的其它操作，如删除、更新等，并使用PreparedStatement。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7.3数据库操作的分层处理 </a:t>
            </a:r>
          </a:p>
        </p:txBody>
      </p:sp>
      <p:sp>
        <p:nvSpPr>
          <p:cNvPr id="100" name="文本框 99"/>
          <p:cNvSpPr txBox="1"/>
          <p:nvPr/>
        </p:nvSpPr>
        <p:spPr>
          <a:xfrm>
            <a:off x="117475" y="969645"/>
            <a:ext cx="11922760"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7.3.1 项目(7-3)描述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将案例7-2的代码实现分层处理，实现用户的注册和登录功能。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7.3.2 项目知识准备</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（1）数据持久化</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持久化是将程序中的数据在瞬时状态和持久状态间转换的机制。JDBC就是一种持久化机制，将大脑所思考的事情记录在本子上，这个过程就是持久化。</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持久化的主要方式，主要包括将数据保存到数据库、普通文件和XML文件中。主要的持久化操作包括保存、删除、修改、读取和查找。前面的例子是直接对持久化数据的访问，业务逻辑和对持久化数据的访问写在一个文件里，逻辑不是很清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（2）Dao模式</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Dao,就是Date Access Obeject(数据存取对象)，位于业务逻辑和持久化数据之间实现对持久化数据的访问。Dao模式提供了访问关系数据库系统所需操作的接口，将数据访问和业务逻辑分离，对上层提供面向对象的数据访问接口。</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7.3数据库操作的分层处理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8110" y="969645"/>
            <a:ext cx="1195895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Dao模式隔离了数据访问代码和业务逻辑代码，降低了耦合性，效率更高，提高了可复用性；隔离了不同数据库的实现， 如果底层数据库变化，只需要增加数据访问接口的实现类即可，降低了代码的耦合性，提高了代码的课扩展性和系统的可移值性。</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Dao模式的组成：DAO接口，把对数据库的所有操作定义成一个抽象方法，可以提供多个实现；DAO实现类，针对不同数据库给出DAO接口定义方法的具体实现；实体类，用于存放于传输对象数据；数据库连接和关闭工具类，避免了数据库连接和关闭代码的重复使用，方便修改。</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（3）分层开发的步骤</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借用DAO模式实现分层开发，步骤如下：</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1.创建实体</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在分层结构中，不同层之间通过实体类来传输数据，把相关信息使用实体类封装后，在程序中把实体类作为方法的输入参数或返回结果，实现数据传递。实体类的主要特征主要包括以下几个方面：</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实体类的属性一般使用private修饰；</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JDBC的概述</a:t>
              </a:r>
            </a:p>
          </p:txBody>
        </p:sp>
      </p:grpSp>
      <p:sp>
        <p:nvSpPr>
          <p:cNvPr id="39" name="Rectangle 6"/>
          <p:cNvSpPr>
            <a:spLocks noChangeArrowheads="1"/>
          </p:cNvSpPr>
          <p:nvPr/>
        </p:nvSpPr>
        <p:spPr bwMode="auto">
          <a:xfrm>
            <a:off x="5204756" y="1417875"/>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a:solidFill>
                  <a:srgbClr val="0D5BA6"/>
                </a:solidFill>
                <a:latin typeface="Malgun Gothic Semilight" panose="020B0502040204020203" pitchFamily="34" charset="-122"/>
                <a:ea typeface="Malgun Gothic Semilight" panose="020B0502040204020203" pitchFamily="34" charset="-122"/>
              </a:rPr>
              <a:t>汇报</a:t>
            </a:r>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提纲</a:t>
            </a:r>
            <a:endParaRPr lang="zh-CN" altLang="zh-CN" sz="3200" dirty="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JDBC标准API</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JDBC数据库连接</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p>
        </p:txBody>
      </p:sp>
      <p:grpSp>
        <p:nvGrpSpPr>
          <p:cNvPr id="29" name="Group 26"/>
          <p:cNvGrpSpPr/>
          <p:nvPr/>
        </p:nvGrpSpPr>
        <p:grpSpPr bwMode="auto">
          <a:xfrm>
            <a:off x="5424848" y="4423102"/>
            <a:ext cx="5565775" cy="433387"/>
            <a:chOff x="1042" y="1011"/>
            <a:chExt cx="3506" cy="273"/>
          </a:xfrm>
        </p:grpSpPr>
        <p:sp>
          <p:nvSpPr>
            <p:cNvPr id="30"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1" name="组合 6"/>
            <p:cNvGrpSpPr/>
            <p:nvPr/>
          </p:nvGrpSpPr>
          <p:grpSpPr bwMode="auto">
            <a:xfrm>
              <a:off x="1138" y="1079"/>
              <a:ext cx="227" cy="137"/>
              <a:chOff x="611560" y="990749"/>
              <a:chExt cx="360040" cy="288032"/>
            </a:xfrm>
          </p:grpSpPr>
          <p:sp>
            <p:nvSpPr>
              <p:cNvPr id="54"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5"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53"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4</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JDBC数据库操作</a:t>
              </a:r>
            </a:p>
          </p:txBody>
        </p:sp>
      </p:grpSp>
      <p:pic>
        <p:nvPicPr>
          <p:cNvPr id="3" name="图片 2" descr="timg"/>
          <p:cNvPicPr>
            <a:picLocks noChangeAspect="1"/>
          </p:cNvPicPr>
          <p:nvPr/>
        </p:nvPicPr>
        <p:blipFill>
          <a:blip r:embed="rId4"/>
          <a:stretch>
            <a:fillRect/>
          </a:stretch>
        </p:blipFill>
        <p:spPr>
          <a:xfrm>
            <a:off x="889000" y="1670050"/>
            <a:ext cx="3256280" cy="1809750"/>
          </a:xfrm>
          <a:prstGeom prst="rect">
            <a:avLst/>
          </a:prstGeom>
        </p:spPr>
      </p:pic>
      <p:grpSp>
        <p:nvGrpSpPr>
          <p:cNvPr id="4" name="Group 26"/>
          <p:cNvGrpSpPr/>
          <p:nvPr/>
        </p:nvGrpSpPr>
        <p:grpSpPr bwMode="auto">
          <a:xfrm>
            <a:off x="5426753" y="5135572"/>
            <a:ext cx="5565775" cy="433387"/>
            <a:chOff x="1042" y="1011"/>
            <a:chExt cx="3506" cy="273"/>
          </a:xfrm>
        </p:grpSpPr>
        <p:sp>
          <p:nvSpPr>
            <p:cNvPr id="5"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6" name="组合 6"/>
            <p:cNvGrpSpPr/>
            <p:nvPr/>
          </p:nvGrpSpPr>
          <p:grpSpPr bwMode="auto">
            <a:xfrm>
              <a:off x="1138" y="1079"/>
              <a:ext cx="227" cy="137"/>
              <a:chOff x="611560" y="990749"/>
              <a:chExt cx="360040" cy="288032"/>
            </a:xfrm>
          </p:grpSpPr>
          <p:sp>
            <p:nvSpPr>
              <p:cNvPr id="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9"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5</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DAO模式</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10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7.3数据库操作的分层处理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969645"/>
            <a:ext cx="11948160"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对实体类的属性提供getter/setter方法，负责属性的读取和赋值，一般使用public修饰；</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对实体类提供无参构造方法，根据业务需要提供所需的有参构造方法；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实体类最好事先java.io.Serializable,支持序列化机制，可以将对象转换成字节序列而保存在磁盘上或在网络上传输；如果实体列实现了java.io.Serializable,就应该定义属性serialVersionUID,解决不同版本之间的序列化问题。</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下面是对userTable表进行封装。</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2.创建dao层</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该层主要是把数据访问代码提取出去，由数据库连接类、DAO接口和实现类实现功能，该层代码放在dao包下面，其它层不用考虑数据的访问操作，层层之间通过实体类来传输数据。</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(3)创建业务逻辑层</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该层主要是要处理的业务内容，针对用户信息，主要是完成登录的注册的功能。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7.3数据库操作的分层处理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21285" y="914400"/>
            <a:ext cx="11960225" cy="502920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7.3.3 项目实施</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按照上面步骤实施即可，运行结果如图7.3.</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图7.3项目3运行结果</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pic>
        <p:nvPicPr>
          <p:cNvPr id="2" name="图片 13"/>
          <p:cNvPicPr>
            <a:picLocks noChangeAspect="1"/>
          </p:cNvPicPr>
          <p:nvPr/>
        </p:nvPicPr>
        <p:blipFill>
          <a:blip r:embed="rId2"/>
          <a:stretch>
            <a:fillRect/>
          </a:stretch>
        </p:blipFill>
        <p:spPr>
          <a:xfrm>
            <a:off x="338455" y="1981200"/>
            <a:ext cx="5982970" cy="265938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JAVA</a:t>
            </a:r>
            <a:r>
              <a:rPr lang="zh-CN" altLang="en-US" sz="1600" dirty="0">
                <a:solidFill>
                  <a:schemeClr val="bg1"/>
                </a:solidFill>
                <a:latin typeface="微软雅黑" panose="020B0503020204020204" pitchFamily="34" charset="-122"/>
                <a:ea typeface="微软雅黑" panose="020B0503020204020204" pitchFamily="34" charset="-122"/>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7.3数据库操作的分层处理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202565" y="969645"/>
            <a:ext cx="11875135" cy="256032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7.3.4 能力拓展</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1.你对DAO模式的理解。</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2.分层开发的优势。</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3.实体类的作用及特征。</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4.分层开发的主要步骤。</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5.请完成项目7-3登录功能。</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学习目标</a:t>
            </a:r>
          </a:p>
        </p:txBody>
      </p:sp>
      <p:sp>
        <p:nvSpPr>
          <p:cNvPr id="100" name="文本框 99"/>
          <p:cNvSpPr txBox="1"/>
          <p:nvPr/>
        </p:nvSpPr>
        <p:spPr>
          <a:xfrm>
            <a:off x="338455" y="969645"/>
            <a:ext cx="5080000" cy="2148840"/>
          </a:xfrm>
          <a:prstGeom prst="rect">
            <a:avLst/>
          </a:prstGeom>
          <a:noFill/>
          <a:ln w="9525">
            <a:noFill/>
          </a:ln>
        </p:spPr>
        <p:txBody>
          <a:bodyPr>
            <a:spAutoFit/>
          </a:bodyPr>
          <a:lstStyle/>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、了解</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JDBC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技术；</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、掌握</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JDBC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标准</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API</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、熟悉</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JDBC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连接数据库的操作步骤；</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、熟练运用</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JDBC</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技术操作数据库；</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  </a:t>
            </a: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、理解</a:t>
            </a:r>
            <a:r>
              <a:rPr lang="en-US" altLang="zh-CN" b="0" u="none">
                <a:solidFill>
                  <a:srgbClr val="315299"/>
                </a:solidFill>
                <a:latin typeface="黑体" panose="02010609060101010101" pitchFamily="2" charset="-122"/>
                <a:ea typeface="黑体" panose="02010609060101010101" pitchFamily="2" charset="-122"/>
                <a:cs typeface="Times New Roman" panose="02020603050405020304" charset="0"/>
              </a:rPr>
              <a:t>DAO</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模式实现分层开发。</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7.1JDBC连接</a:t>
            </a:r>
          </a:p>
        </p:txBody>
      </p:sp>
      <p:sp>
        <p:nvSpPr>
          <p:cNvPr id="2" name="文本框 1"/>
          <p:cNvSpPr txBox="1"/>
          <p:nvPr/>
        </p:nvSpPr>
        <p:spPr>
          <a:xfrm>
            <a:off x="117475" y="894080"/>
            <a:ext cx="11938635"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7.1.1 项目(7-1)描述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安装和配置一种数据库，在Eclipse下完成数据库的连接测试。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7.1.1 项目知识准备</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（1）JDBC概述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之前所学的案例，都是通过控制台打印输出，数据无法保存，每次运行程序都需要重新输入，在JAVA中如何实现把各种数据存入数据库，从而长久保存。JAVA是通过JDBC技术实现对各种数据库访问的，JDBC是应用程序与各种数据库之间进行对话的媒介。</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JDBC是JAVA数据库连接（JAVA DATABASE CONNECTIVITY）技术的简称，由一组使用JAVA语言编写的类和接口组成，使得JAVA程序能够连接各种常用的数据库。Sun公司提供了JDBC的接口规范—JDBC API,而数据库厂商或第三方中间件厂商根据该接口规范提供针对不同数据库的具体实现—JDBC 驱动。</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（2）JDBC连接数据库的API </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JDBC提供了标准的API，主要包括DriverManager、Connection、Statement、PreparedStatement、CallableStatement和ResultSet，涉及到数据库连接API主要包括DriverManager和Connection。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143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81915" y="815340"/>
            <a:ext cx="12005310" cy="91440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sym typeface="+mn-ea"/>
              </a:rPr>
              <a:t>DriverManager是用于管理JDBC驱动程序的接口。这个接口的主要用途是通过getConnection()方法来取得Connection对象的引用。</a:t>
            </a:r>
            <a:endParaRPr lang="zh-CN" altLang="en-US">
              <a:solidFill>
                <a:schemeClr val="accent5"/>
              </a:solidFill>
              <a:latin typeface="黑体" panose="02010609060101010101" pitchFamily="2" charset="-122"/>
              <a:ea typeface="黑体" panose="02010609060101010101" pitchFamily="2" charset="-122"/>
            </a:endParaRPr>
          </a:p>
          <a:p>
            <a:endParaRPr lang="zh-CN" altLang="en-US"/>
          </a:p>
        </p:txBody>
      </p:sp>
      <p:sp>
        <p:nvSpPr>
          <p:cNvPr id="100" name="文本框 99"/>
          <p:cNvSpPr txBox="1"/>
          <p:nvPr/>
        </p:nvSpPr>
        <p:spPr>
          <a:xfrm>
            <a:off x="1550035" y="1535430"/>
            <a:ext cx="6365240" cy="365760"/>
          </a:xfrm>
          <a:prstGeom prst="rect">
            <a:avLst/>
          </a:prstGeom>
          <a:noFill/>
          <a:ln w="9525">
            <a:noFill/>
          </a:ln>
        </p:spPr>
        <p:txBody>
          <a:bodyPr wrap="square">
            <a:spAutoFit/>
          </a:bodyPr>
          <a:lstStyle/>
          <a:p>
            <a:pPr marL="0" indent="0" algn="l"/>
            <a:r>
              <a:rPr lang="zh-CN" altLang="en-US" b="0" u="none">
                <a:solidFill>
                  <a:schemeClr val="accent5"/>
                </a:solidFill>
                <a:latin typeface="黑体" panose="02010609060101010101" pitchFamily="2" charset="-122"/>
                <a:ea typeface="黑体" panose="02010609060101010101" pitchFamily="2" charset="-122"/>
                <a:cs typeface="宋体" panose="02010600030101010101" pitchFamily="2" charset="-122"/>
              </a:rPr>
              <a:t>常用方法如下</a:t>
            </a:r>
            <a:r>
              <a:rPr lang="en-US" altLang="zh-CN" b="0" u="none">
                <a:solidFill>
                  <a:schemeClr val="accent5"/>
                </a:solidFill>
                <a:latin typeface="黑体" panose="02010609060101010101" pitchFamily="2" charset="-122"/>
                <a:ea typeface="黑体" panose="02010609060101010101" pitchFamily="2" charset="-122"/>
                <a:cs typeface="Times New Roman" panose="02020603050405020304" charset="0"/>
              </a:rPr>
              <a:t>:</a:t>
            </a:r>
          </a:p>
        </p:txBody>
      </p:sp>
      <p:graphicFrame>
        <p:nvGraphicFramePr>
          <p:cNvPr id="4" name="表格 3"/>
          <p:cNvGraphicFramePr/>
          <p:nvPr/>
        </p:nvGraphicFramePr>
        <p:xfrm>
          <a:off x="1307465" y="1992630"/>
          <a:ext cx="8950325" cy="3518535"/>
        </p:xfrm>
        <a:graphic>
          <a:graphicData uri="http://schemas.openxmlformats.org/drawingml/2006/table">
            <a:tbl>
              <a:tblPr firstRow="1" bandRow="1">
                <a:tableStyleId>{5940675A-B579-460E-94D1-54222C63F5DA}</a:tableStyleId>
              </a:tblPr>
              <a:tblGrid>
                <a:gridCol w="4464050">
                  <a:extLst>
                    <a:ext uri="{9D8B030D-6E8A-4147-A177-3AD203B41FA5}">
                      <a16:colId xmlns:a16="http://schemas.microsoft.com/office/drawing/2014/main" val="20000"/>
                    </a:ext>
                  </a:extLst>
                </a:gridCol>
                <a:gridCol w="4486275">
                  <a:extLst>
                    <a:ext uri="{9D8B030D-6E8A-4147-A177-3AD203B41FA5}">
                      <a16:colId xmlns:a16="http://schemas.microsoft.com/office/drawing/2014/main" val="20001"/>
                    </a:ext>
                  </a:extLst>
                </a:gridCol>
              </a:tblGrid>
              <a:tr h="678180">
                <a:tc>
                  <a:txBody>
                    <a:bodyPr/>
                    <a:lstStyle/>
                    <a:p>
                      <a:pPr marL="0" indent="0" algn="l">
                        <a:buNone/>
                      </a:pPr>
                      <a:r>
                        <a:rPr lang="zh-CN" altLang="en-US" sz="1800" b="0" u="none">
                          <a:solidFill>
                            <a:schemeClr val="tx1"/>
                          </a:solidFill>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solidFill>
                            <a:schemeClr val="tx1"/>
                          </a:solidFill>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98650">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public static synchronized Connection getConnection(String url,String user,String password)throws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获得</a:t>
                      </a:r>
                      <a:r>
                        <a:rPr lang="en-US" altLang="zh-CN" sz="1800" b="0" u="none">
                          <a:latin typeface="黑体" panose="02010609060101010101" pitchFamily="2" charset="-122"/>
                          <a:ea typeface="黑体" panose="02010609060101010101" pitchFamily="2" charset="-122"/>
                          <a:cs typeface="Times New Roman" panose="02020603050405020304" charset="0"/>
                        </a:rPr>
                        <a:t>url</a:t>
                      </a:r>
                      <a:r>
                        <a:rPr lang="zh-CN" altLang="en-US" sz="1800" b="0" u="none">
                          <a:latin typeface="黑体" panose="02010609060101010101" pitchFamily="2" charset="-122"/>
                          <a:ea typeface="黑体" panose="02010609060101010101" pitchFamily="2" charset="-122"/>
                          <a:cs typeface="宋体" panose="02010600030101010101" pitchFamily="2" charset="-122"/>
                        </a:rPr>
                        <a:t>对应数据库的一个连接</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41705">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public static void setLoginTimeout(int seconds</a:t>
                      </a:r>
                      <a:r>
                        <a:rPr lang="en-US" altLang="zh-CN" sz="1000" b="0" u="none">
                          <a:latin typeface="黑体" panose="02010609060101010101" pitchFamily="2" charset="-122"/>
                          <a:ea typeface="黑体" panose="02010609060101010101" pitchFamily="2" charset="-122"/>
                          <a:cs typeface="Times New Roman" panose="02020603050405020304" charset="0"/>
                        </a:rPr>
                        <a:t>)</a:t>
                      </a:r>
                      <a:endParaRPr lang="zh-CN" altLang="en-US" sz="10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设置要进行数据库登陆时驱动程序等待的迟疑时间</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rot="10800000" flipV="1">
            <a:off x="117475" y="944880"/>
            <a:ext cx="11726545" cy="914400"/>
          </a:xfrm>
          <a:prstGeom prst="rect">
            <a:avLst/>
          </a:prstGeom>
          <a:noFill/>
          <a:ln w="9525">
            <a:noFill/>
          </a:ln>
        </p:spPr>
        <p:txBody>
          <a:bodyPr wrap="square">
            <a:spAutoFit/>
          </a:bodyPr>
          <a:lstStyle/>
          <a:p>
            <a:pPr marL="0" indent="266700" algn="l" fontAlgn="auto">
              <a:lnSpc>
                <a:spcPct val="150000"/>
              </a:lnSpc>
            </a:pPr>
            <a:r>
              <a:rPr lang="en-US" altLang="zh-CN" b="0" u="none">
                <a:solidFill>
                  <a:schemeClr val="accent5"/>
                </a:solidFill>
                <a:latin typeface="黑体" panose="02010609060101010101" pitchFamily="2" charset="-122"/>
                <a:ea typeface="黑体" panose="02010609060101010101" pitchFamily="2" charset="-122"/>
                <a:cs typeface="Times New Roman" panose="02020603050405020304" charset="0"/>
              </a:rPr>
              <a:t>Connection</a:t>
            </a:r>
            <a:r>
              <a:rPr lang="zh-CN" altLang="en-US" b="0" u="none">
                <a:solidFill>
                  <a:schemeClr val="accent5"/>
                </a:solidFill>
                <a:latin typeface="黑体" panose="02010609060101010101" pitchFamily="2" charset="-122"/>
                <a:ea typeface="黑体" panose="02010609060101010101" pitchFamily="2" charset="-122"/>
                <a:cs typeface="宋体" panose="02010600030101010101" pitchFamily="2" charset="-122"/>
              </a:rPr>
              <a:t>对象是通过</a:t>
            </a:r>
            <a:r>
              <a:rPr lang="en-US" altLang="zh-CN" b="0" u="none">
                <a:solidFill>
                  <a:schemeClr val="accent5"/>
                </a:solidFill>
                <a:latin typeface="黑体" panose="02010609060101010101" pitchFamily="2" charset="-122"/>
                <a:ea typeface="黑体" panose="02010609060101010101" pitchFamily="2" charset="-122"/>
                <a:cs typeface="Times New Roman" panose="02020603050405020304" charset="0"/>
              </a:rPr>
              <a:t>DriverManager. getConnection()</a:t>
            </a:r>
            <a:r>
              <a:rPr lang="zh-CN" altLang="en-US" b="0" u="none">
                <a:solidFill>
                  <a:schemeClr val="accent5"/>
                </a:solidFill>
                <a:latin typeface="黑体" panose="02010609060101010101" pitchFamily="2" charset="-122"/>
                <a:ea typeface="黑体" panose="02010609060101010101" pitchFamily="2" charset="-122"/>
                <a:cs typeface="宋体" panose="02010600030101010101" pitchFamily="2" charset="-122"/>
              </a:rPr>
              <a:t>方法取得的，表示驱动程序提供的与数据库连接的对话。常用方法如下。</a:t>
            </a:r>
          </a:p>
        </p:txBody>
      </p:sp>
      <p:graphicFrame>
        <p:nvGraphicFramePr>
          <p:cNvPr id="3" name="表格 2"/>
          <p:cNvGraphicFramePr/>
          <p:nvPr/>
        </p:nvGraphicFramePr>
        <p:xfrm>
          <a:off x="259080" y="2109470"/>
          <a:ext cx="11310620" cy="3377568"/>
        </p:xfrm>
        <a:graphic>
          <a:graphicData uri="http://schemas.openxmlformats.org/drawingml/2006/table">
            <a:tbl>
              <a:tblPr firstRow="1" bandRow="1">
                <a:tableStyleId>{5940675A-B579-460E-94D1-54222C63F5DA}</a:tableStyleId>
              </a:tblPr>
              <a:tblGrid>
                <a:gridCol w="5653405">
                  <a:extLst>
                    <a:ext uri="{9D8B030D-6E8A-4147-A177-3AD203B41FA5}">
                      <a16:colId xmlns:a16="http://schemas.microsoft.com/office/drawing/2014/main" val="20000"/>
                    </a:ext>
                  </a:extLst>
                </a:gridCol>
                <a:gridCol w="5657215">
                  <a:extLst>
                    <a:ext uri="{9D8B030D-6E8A-4147-A177-3AD203B41FA5}">
                      <a16:colId xmlns:a16="http://schemas.microsoft.com/office/drawing/2014/main" val="20001"/>
                    </a:ext>
                  </a:extLst>
                </a:gridCol>
              </a:tblGrid>
              <a:tr h="330200">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方法说明</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29565">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Statement createStatement()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返回一个</a:t>
                      </a:r>
                      <a:r>
                        <a:rPr lang="en-US" altLang="zh-CN" sz="1800" b="0" u="none">
                          <a:latin typeface="黑体" panose="02010609060101010101" pitchFamily="2" charset="-122"/>
                          <a:ea typeface="黑体" panose="02010609060101010101" pitchFamily="2" charset="-122"/>
                          <a:cs typeface="Times New Roman" panose="02020603050405020304" charset="0"/>
                        </a:rPr>
                        <a:t>Statement</a:t>
                      </a:r>
                      <a:r>
                        <a:rPr lang="zh-CN" altLang="en-US" sz="1800" b="0" u="none">
                          <a:latin typeface="黑体" panose="02010609060101010101" pitchFamily="2" charset="-122"/>
                          <a:ea typeface="黑体" panose="02010609060101010101" pitchFamily="2" charset="-122"/>
                          <a:cs typeface="宋体" panose="02010600030101010101" pitchFamily="2" charset="-122"/>
                        </a:rPr>
                        <a:t>对象</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2960">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PreparedStatement prepareStatement(String sql)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返回一个</a:t>
                      </a:r>
                      <a:r>
                        <a:rPr lang="en-US" altLang="zh-CN" sz="1800" b="0" u="none">
                          <a:latin typeface="黑体" panose="02010609060101010101" pitchFamily="2" charset="-122"/>
                          <a:ea typeface="黑体" panose="02010609060101010101" pitchFamily="2" charset="-122"/>
                          <a:cs typeface="Times New Roman" panose="02020603050405020304" charset="0"/>
                        </a:rPr>
                        <a:t>PreparedStatement</a:t>
                      </a:r>
                      <a:r>
                        <a:rPr lang="zh-CN" altLang="en-US" sz="1800" b="0" u="none">
                          <a:latin typeface="黑体" panose="02010609060101010101" pitchFamily="2" charset="-122"/>
                          <a:ea typeface="黑体" panose="02010609060101010101" pitchFamily="2" charset="-122"/>
                          <a:cs typeface="宋体" panose="02010600030101010101" pitchFamily="2" charset="-122"/>
                        </a:rPr>
                        <a:t>对象，并能把</a:t>
                      </a:r>
                      <a:r>
                        <a:rPr lang="en-US" altLang="zh-CN" sz="1800" b="0" u="none">
                          <a:latin typeface="黑体" panose="02010609060101010101" pitchFamily="2" charset="-122"/>
                          <a:ea typeface="黑体" panose="02010609060101010101" pitchFamily="2" charset="-122"/>
                          <a:cs typeface="Times New Roman" panose="02020603050405020304" charset="0"/>
                        </a:rPr>
                        <a:t>SQL</a:t>
                      </a:r>
                      <a:r>
                        <a:rPr lang="zh-CN" altLang="en-US" sz="1800" b="0" u="none">
                          <a:latin typeface="黑体" panose="02010609060101010101" pitchFamily="2" charset="-122"/>
                          <a:ea typeface="黑体" panose="02010609060101010101" pitchFamily="2" charset="-122"/>
                          <a:cs typeface="宋体" panose="02010600030101010101" pitchFamily="2" charset="-122"/>
                        </a:rPr>
                        <a:t>语句提交到数据库进行预编译</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956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CallableStatement prepareCall(String sql)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返回一个</a:t>
                      </a:r>
                      <a:r>
                        <a:rPr lang="en-US" altLang="zh-CN" sz="1800" b="0" u="none">
                          <a:latin typeface="黑体" panose="02010609060101010101" pitchFamily="2" charset="-122"/>
                          <a:ea typeface="黑体" panose="02010609060101010101" pitchFamily="2" charset="-122"/>
                          <a:cs typeface="Times New Roman" panose="02020603050405020304" charset="0"/>
                        </a:rPr>
                        <a:t>CallableStatement</a:t>
                      </a:r>
                      <a:r>
                        <a:rPr lang="zh-CN" altLang="en-US" sz="1800" b="0" u="none">
                          <a:latin typeface="黑体" panose="02010609060101010101" pitchFamily="2" charset="-122"/>
                          <a:ea typeface="黑体" panose="02010609060101010101" pitchFamily="2" charset="-122"/>
                          <a:cs typeface="宋体" panose="02010600030101010101" pitchFamily="2" charset="-122"/>
                        </a:rPr>
                        <a:t>对象，该对象能够处理存储过程</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020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void setAutoCommit()throws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设置事务提交的模式</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956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void commit()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进行当前业务开始以来的所有改变</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020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void rollback() throws SQLException</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放弃当前业务开始以来的所有改变</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75565" y="842010"/>
            <a:ext cx="12018010" cy="530352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(3)JDBC连接数据库的步骤</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1.导入JDBC包：</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根据不同的数据库加载不同的驱动,本章使用SQLServer数据库,jar包已经放在本章节的目录下,适用是请在本项目中添加该jar包,然后使用import 语句引入。使用标准的JDBC包，可以执行选择，插入，更新和SQL表中删除数据.</a:t>
            </a:r>
          </a:p>
          <a:p>
            <a:r>
              <a:rPr lang="zh-CN" altLang="en-US">
                <a:solidFill>
                  <a:schemeClr val="accent5"/>
                </a:solidFill>
                <a:latin typeface="黑体" panose="02010609060101010101" pitchFamily="2" charset="-122"/>
                <a:ea typeface="黑体" panose="02010609060101010101" pitchFamily="2" charset="-122"/>
                <a:hlinkClick r:id="rId2" action="ppaction://hlinkfile"/>
              </a:rPr>
              <a:t>import java.docx</a:t>
            </a: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2.注册JDBC驱动程序</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使用它之前，必须注册驱动程序。可以通过 Class.forName()完成注册。注册一个驱动程序最常用的方法是使用Java的Class.forName()方法来动态加载驱动程序的类文件到内存中，它会自动将其注册。下面的示例使用Class.forName()来注册SQLServer驱动程序：</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import java.docx</a:t>
            </a:r>
            <a:endParaRPr lang="zh-CN" altLang="en-US">
              <a:solidFill>
                <a:schemeClr val="accent5"/>
              </a:solidFill>
              <a:latin typeface="黑体" panose="02010609060101010101" pitchFamily="2" charset="-122"/>
              <a:ea typeface="黑体" panose="02010609060101010101" pitchFamily="2" charset="-122"/>
              <a:hlinkClick r:id="rId3" action="ppaction://hlinkfile"/>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可以使用getInstance()方法来解决不兼容的JVM，但要编写了两个额外的例外情况如下：</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import java.docx</a:t>
            </a: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66675" y="868680"/>
            <a:ext cx="12038330" cy="379476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3.定义指向数据库的URL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当加载完驱动程序，可以使用DriverManager.getConnection()方法获取连接。三个DriverManager.getConnection()方法：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getConnection(String url)</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getConnection(String url, Properties prop)</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getConnection(String url, String user, String password)</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获取连接需要获取到指向数据库的URL，即数据库地址。</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下表列出了下来流行的JDBC驱动程序名和数据库的URL。</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p:txBody>
      </p:sp>
      <p:graphicFrame>
        <p:nvGraphicFramePr>
          <p:cNvPr id="4" name="表格 -1"/>
          <p:cNvGraphicFramePr/>
          <p:nvPr/>
        </p:nvGraphicFramePr>
        <p:xfrm>
          <a:off x="247650" y="4282440"/>
          <a:ext cx="11744960" cy="2275207"/>
        </p:xfrm>
        <a:graphic>
          <a:graphicData uri="http://schemas.openxmlformats.org/drawingml/2006/table">
            <a:tbl>
              <a:tblPr firstRow="1" bandRow="1">
                <a:tableStyleId>{5940675A-B579-460E-94D1-54222C63F5DA}</a:tableStyleId>
              </a:tblPr>
              <a:tblGrid>
                <a:gridCol w="1709420">
                  <a:extLst>
                    <a:ext uri="{9D8B030D-6E8A-4147-A177-3AD203B41FA5}">
                      <a16:colId xmlns:a16="http://schemas.microsoft.com/office/drawing/2014/main" val="20000"/>
                    </a:ext>
                  </a:extLst>
                </a:gridCol>
                <a:gridCol w="4691380">
                  <a:extLst>
                    <a:ext uri="{9D8B030D-6E8A-4147-A177-3AD203B41FA5}">
                      <a16:colId xmlns:a16="http://schemas.microsoft.com/office/drawing/2014/main" val="20001"/>
                    </a:ext>
                  </a:extLst>
                </a:gridCol>
                <a:gridCol w="5344160">
                  <a:extLst>
                    <a:ext uri="{9D8B030D-6E8A-4147-A177-3AD203B41FA5}">
                      <a16:colId xmlns:a16="http://schemas.microsoft.com/office/drawing/2014/main" val="20002"/>
                    </a:ext>
                  </a:extLst>
                </a:gridCol>
              </a:tblGrid>
              <a:tr h="34861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RDBMS</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JDBC</a:t>
                      </a:r>
                      <a:r>
                        <a:rPr lang="zh-CN" altLang="en-US" sz="1800" b="0" u="none">
                          <a:latin typeface="黑体" panose="02010609060101010101" pitchFamily="2" charset="-122"/>
                          <a:ea typeface="黑体" panose="02010609060101010101" pitchFamily="2" charset="-122"/>
                          <a:cs typeface="宋体" panose="02010600030101010101" pitchFamily="2" charset="-122"/>
                        </a:rPr>
                        <a:t>驱动程序的名称</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URL </a:t>
                      </a:r>
                      <a:r>
                        <a:rPr lang="zh-CN" altLang="en-US" sz="1800" b="0" u="none">
                          <a:latin typeface="黑体" panose="02010609060101010101" pitchFamily="2" charset="-122"/>
                          <a:ea typeface="黑体" panose="02010609060101010101" pitchFamily="2" charset="-122"/>
                          <a:cs typeface="宋体" panose="02010600030101010101" pitchFamily="2" charset="-122"/>
                        </a:rPr>
                        <a:t>格式</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067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MySQL</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com.mysql.jdbc.Driver</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jdbc:mysql://hostname/ databaseName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5495">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ORACLE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oracle.jdbc.driver.OracleDriver</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jdbc:oracle:thin:@hostname:port Number:databaseName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296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SQLserver</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en-US" altLang="zh-CN" sz="1800" b="0" u="none">
                          <a:latin typeface="黑体" panose="02010609060101010101" pitchFamily="2" charset="-122"/>
                          <a:ea typeface="黑体" panose="02010609060101010101" pitchFamily="2" charset="-122"/>
                          <a:cs typeface="Times New Roman" panose="02020603050405020304" charset="0"/>
                        </a:rPr>
                        <a:t>com.microsoft.sqlserver.jdbc.SQLServerDriver</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jdbc:sqlserver://hostname:port;databaseName</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 name="文本框 2"/>
          <p:cNvSpPr txBox="1"/>
          <p:nvPr/>
        </p:nvSpPr>
        <p:spPr>
          <a:xfrm>
            <a:off x="3129915" y="5189220"/>
            <a:ext cx="5080000" cy="331470"/>
          </a:xfrm>
          <a:prstGeom prst="rect">
            <a:avLst/>
          </a:prstGeom>
          <a:noFill/>
          <a:ln w="9525">
            <a:noFill/>
          </a:ln>
        </p:spPr>
        <p:txBody>
          <a:bodyPr>
            <a:spAutoFit/>
          </a:bodyPr>
          <a:lstStyle/>
          <a:p>
            <a:pPr marL="0" indent="266700" algn="l" fontAlgn="auto">
              <a:lnSpc>
                <a:spcPct val="150000"/>
              </a:lnSpc>
            </a:pPr>
            <a:r>
              <a:rPr lang="en-US" altLang="zh-CN" sz="1050" b="0" u="none">
                <a:latin typeface="Times New Roman" panose="02020603050405020304" charset="0"/>
                <a:ea typeface="Times New Roman" panose="02020603050405020304" charset="0"/>
                <a:cs typeface="Times New Roman" panose="02020603050405020304" charset="0"/>
              </a:rPr>
              <a:t> </a:t>
            </a: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7.1JDBC连接</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100" name="文本框 99"/>
          <p:cNvSpPr txBox="1"/>
          <p:nvPr/>
        </p:nvSpPr>
        <p:spPr>
          <a:xfrm>
            <a:off x="117475" y="969645"/>
            <a:ext cx="11984990" cy="4206240"/>
          </a:xfrm>
          <a:prstGeom prst="rect">
            <a:avLst/>
          </a:prstGeom>
          <a:noFill/>
          <a:ln w="9525">
            <a:noFill/>
          </a:ln>
        </p:spPr>
        <p:txBody>
          <a:bodyPr wrap="square">
            <a:spAutoFit/>
          </a:bodyPr>
          <a:lstStyle/>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4.创建连接对象</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通过DriverManager.getConnection()方法来创建一个连接对象。getConnection()最常用形式要求传递一个数据库URL，数据库用户名和密码。 </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3" action="ppaction://hlinkfile"/>
            </a:endParaRP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5.关闭JDBC连接</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在JDBC程序结束后，要求关闭所有的连接对象。如果忘了，Java垃圾收集器会关闭连接。依托垃圾收集，是非常差的编程习惯。</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为了确保连接被关闭，可以在代码中的finally块中执行关闭。不管是否有异常，finally块都会执行，这样确保执行到关闭。</a:t>
            </a:r>
          </a:p>
          <a:p>
            <a:pPr marL="0" indent="266700" algn="l" fontAlgn="auto">
              <a:lnSpc>
                <a:spcPct val="150000"/>
              </a:lnSpc>
            </a:pP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hlinkClick r:id="rId2" action="ppaction://hlinkfile"/>
              </a:rPr>
              <a:t>import java.docx</a:t>
            </a: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5157</Words>
  <Application>Microsoft Office PowerPoint</Application>
  <PresentationFormat>宽屏</PresentationFormat>
  <Paragraphs>250</Paragraphs>
  <Slides>23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宋体</vt:lpstr>
      <vt:lpstr>Calibri</vt:lpstr>
      <vt:lpstr>Calibri Light</vt:lpstr>
      <vt:lpstr>Times New Roman</vt:lpstr>
      <vt:lpstr>黑体</vt:lpstr>
      <vt:lpstr>微软雅黑</vt:lpstr>
      <vt:lpstr>Malgun Gothic Semilight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72</cp:revision>
  <dcterms:created xsi:type="dcterms:W3CDTF">2014-07-13T07:15:00Z</dcterms:created>
  <dcterms:modified xsi:type="dcterms:W3CDTF">2017-03-13T08:41:58Z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