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21792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926064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668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99120"/>
            <a:ext cx="8229600" cy="432511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zh-CN" sz="5000" b="1" smtClean="0"/>
              <a:t>Java</a:t>
            </a:r>
            <a:r>
              <a:rPr lang="zh-CN" altLang="en-US" sz="5000" b="1" smtClean="0"/>
              <a:t>高级程序设计</a:t>
            </a:r>
            <a:endParaRPr lang="zh-CN" altLang="en-US" sz="50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4052664"/>
            <a:ext cx="4953000" cy="1752600"/>
          </a:xfrm>
        </p:spPr>
        <p:txBody>
          <a:bodyPr>
            <a:normAutofit/>
          </a:bodyPr>
          <a:lstStyle/>
          <a:p>
            <a:r>
              <a:rPr lang="zh-CN" altLang="en-US" sz="3200" b="1" smtClean="0"/>
              <a:t>第</a:t>
            </a:r>
            <a:r>
              <a:rPr lang="en-US" altLang="zh-CN" sz="3200" b="1" smtClean="0"/>
              <a:t>1</a:t>
            </a:r>
            <a:r>
              <a:rPr lang="zh-CN" altLang="en-US" sz="3200" b="1" smtClean="0"/>
              <a:t>章 </a:t>
            </a:r>
            <a:r>
              <a:rPr lang="en-US" altLang="zh-CN" sz="3200" b="1" smtClean="0"/>
              <a:t>Java</a:t>
            </a:r>
            <a:r>
              <a:rPr lang="zh-CN" altLang="en-US" sz="3200" b="1"/>
              <a:t>入门基础</a:t>
            </a:r>
          </a:p>
        </p:txBody>
      </p:sp>
    </p:spTree>
    <p:extLst>
      <p:ext uri="{BB962C8B-B14F-4D97-AF65-F5344CB8AC3E}">
        <p14:creationId xmlns:p14="http://schemas.microsoft.com/office/powerpoint/2010/main" val="16324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4  </a:t>
            </a:r>
            <a:r>
              <a:rPr lang="zh-CN" altLang="zh-CN" b="1"/>
              <a:t>找出</a:t>
            </a:r>
            <a:r>
              <a:rPr lang="en-US" altLang="zh-CN" b="1"/>
              <a:t>100</a:t>
            </a:r>
            <a:r>
              <a:rPr lang="zh-CN" altLang="zh-CN" b="1"/>
              <a:t>以内的</a:t>
            </a:r>
            <a:r>
              <a:rPr lang="zh-CN" altLang="zh-CN" b="1"/>
              <a:t>所有</a:t>
            </a:r>
            <a:r>
              <a:rPr lang="zh-CN" altLang="zh-CN" b="1" smtClean="0"/>
              <a:t>素数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/>
              <a:t>编程实现：找出</a:t>
            </a:r>
            <a:r>
              <a:rPr lang="en-US" altLang="zh-CN"/>
              <a:t>100</a:t>
            </a:r>
            <a:r>
              <a:rPr lang="zh-CN" altLang="zh-CN"/>
              <a:t>以内的所有素数并输出。运行效果</a:t>
            </a:r>
            <a:r>
              <a:rPr lang="zh-CN" altLang="zh-CN"/>
              <a:t>如</a:t>
            </a:r>
            <a:r>
              <a:rPr lang="zh-CN" altLang="zh-CN" smtClean="0"/>
              <a:t>图所</a:t>
            </a:r>
            <a:r>
              <a:rPr lang="zh-CN" altLang="zh-CN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3074" name="Picture 2" descr="16-100以内所有素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0" y="4400549"/>
            <a:ext cx="3766887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869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Java</a:t>
            </a:r>
            <a:r>
              <a:rPr lang="zh-CN" altLang="zh-CN" b="1"/>
              <a:t>的</a:t>
            </a:r>
            <a:r>
              <a:rPr lang="zh-CN" altLang="zh-CN" b="1"/>
              <a:t>流程</a:t>
            </a:r>
            <a:r>
              <a:rPr lang="zh-CN" altLang="zh-CN" b="1" smtClean="0"/>
              <a:t>控制语句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/>
              <a:t>一、</a:t>
            </a:r>
            <a:r>
              <a:rPr lang="zh-CN" altLang="zh-CN"/>
              <a:t>分支</a:t>
            </a:r>
            <a:r>
              <a:rPr lang="zh-CN" altLang="zh-CN" smtClean="0"/>
              <a:t>语句</a:t>
            </a:r>
            <a:endParaRPr lang="en-US" altLang="zh-CN" smtClean="0"/>
          </a:p>
          <a:p>
            <a:pPr marL="109728" indent="0">
              <a:buNone/>
            </a:pPr>
            <a:endParaRPr lang="en-US" altLang="zh-CN"/>
          </a:p>
          <a:p>
            <a:pPr marL="109728" indent="0">
              <a:buNone/>
            </a:pPr>
            <a:r>
              <a:rPr lang="zh-CN" altLang="zh-CN"/>
              <a:t>二、循环语句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buNone/>
            </a:pPr>
            <a:r>
              <a:rPr lang="zh-CN" altLang="zh-CN"/>
              <a:t>三、跳转语句</a:t>
            </a:r>
          </a:p>
          <a:p>
            <a:pPr marL="109728" indent="0">
              <a:buNone/>
            </a:pPr>
            <a:endParaRPr lang="zh-CN" altLang="zh-CN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1.3	Java</a:t>
            </a:r>
            <a:r>
              <a:rPr lang="zh-CN" altLang="zh-CN" b="1"/>
              <a:t>面向对象</a:t>
            </a:r>
            <a:r>
              <a:rPr lang="zh-CN" altLang="zh-CN" b="1"/>
              <a:t>编程</a:t>
            </a:r>
            <a:r>
              <a:rPr lang="zh-CN" altLang="zh-CN" b="1" smtClean="0"/>
              <a:t>基础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5  </a:t>
            </a:r>
            <a:r>
              <a:rPr lang="zh-CN" altLang="zh-CN" b="1"/>
              <a:t>定义类、</a:t>
            </a:r>
            <a:r>
              <a:rPr lang="zh-CN" altLang="zh-CN" b="1"/>
              <a:t>使用</a:t>
            </a:r>
            <a:r>
              <a:rPr lang="zh-CN" altLang="zh-CN" b="1" smtClean="0"/>
              <a:t>对象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 sz="2400"/>
              <a:t>编程实现：描述学生对象，学生基本信息包括学号、班级、姓名、性别、年龄；提供显示学生基本信息的功能；提供计算</a:t>
            </a:r>
            <a:r>
              <a:rPr lang="en-US" altLang="zh-CN" sz="2400"/>
              <a:t>3</a:t>
            </a:r>
            <a:r>
              <a:rPr lang="zh-CN" altLang="zh-CN" sz="2400"/>
              <a:t>门课程平均分的功能，假定课程分数直接指定。运行效果</a:t>
            </a:r>
            <a:r>
              <a:rPr lang="zh-CN" altLang="zh-CN" sz="2400"/>
              <a:t>如</a:t>
            </a:r>
            <a:r>
              <a:rPr lang="zh-CN" altLang="zh-CN" sz="2400" smtClean="0"/>
              <a:t>图所</a:t>
            </a:r>
            <a:r>
              <a:rPr lang="zh-CN" altLang="zh-CN" sz="2400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4098" name="Picture 2" descr="图1-19  类与对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4509119"/>
            <a:ext cx="3854559" cy="23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2970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知识点：类</a:t>
            </a:r>
            <a:r>
              <a:rPr lang="zh-CN" altLang="zh-CN" b="1"/>
              <a:t>与</a:t>
            </a:r>
            <a:r>
              <a:rPr lang="zh-CN" altLang="zh-CN" b="1" smtClean="0"/>
              <a:t>对象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 descr="图1-20  计算机与现实世界的关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6102858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47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 descr="图1-21  Java的类结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10" y="1124744"/>
            <a:ext cx="6789176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25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图1-22  创建对象的过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24744"/>
            <a:ext cx="7269780" cy="43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37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6  </a:t>
            </a:r>
            <a:r>
              <a:rPr lang="zh-CN" altLang="zh-CN" b="1"/>
              <a:t>运用继承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lnSpc>
                <a:spcPct val="120000"/>
              </a:lnSpc>
              <a:buNone/>
            </a:pPr>
            <a:r>
              <a:rPr lang="zh-CN" altLang="zh-CN" sz="2200"/>
              <a:t>编程实现：用</a:t>
            </a:r>
            <a:r>
              <a:rPr lang="en-US" altLang="zh-CN" sz="2200"/>
              <a:t>Person</a:t>
            </a:r>
            <a:r>
              <a:rPr lang="zh-CN" altLang="zh-CN" sz="2200"/>
              <a:t>类描述人的一般属性，用继承方式创建新类</a:t>
            </a:r>
            <a:r>
              <a:rPr lang="en-US" altLang="zh-CN" sz="2200"/>
              <a:t>Student</a:t>
            </a:r>
            <a:r>
              <a:rPr lang="zh-CN" altLang="zh-CN" sz="2200"/>
              <a:t>和</a:t>
            </a:r>
            <a:r>
              <a:rPr lang="en-US" altLang="zh-CN" sz="2200"/>
              <a:t>Teacher</a:t>
            </a:r>
            <a:r>
              <a:rPr lang="zh-CN" altLang="zh-CN" sz="2200"/>
              <a:t>，分别用于描述特定的人群学生和教师，分别创建学生对象、教师对象，并显示他们的相关信息。运行效果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示。</a:t>
            </a:r>
          </a:p>
          <a:p>
            <a:pPr marL="109728" indent="0">
              <a:buNone/>
            </a:pPr>
            <a:endParaRPr lang="zh-CN" altLang="en-US"/>
          </a:p>
        </p:txBody>
      </p:sp>
      <p:pic>
        <p:nvPicPr>
          <p:cNvPr id="8194" name="Picture 2" descr="图1-23  Student信息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807" y="4509120"/>
            <a:ext cx="3020177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 descr="图1-24  Teacher信息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09120"/>
            <a:ext cx="300743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36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/>
              <a:t>知识点：包和访问控制符、继承</a:t>
            </a:r>
            <a:r>
              <a:rPr lang="zh-CN" altLang="zh-CN" b="1"/>
              <a:t>、</a:t>
            </a:r>
            <a:r>
              <a:rPr lang="zh-CN" altLang="zh-CN" b="1" smtClean="0"/>
              <a:t>接口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 smtClean="0"/>
              <a:t>一</a:t>
            </a:r>
            <a:r>
              <a:rPr lang="zh-CN" altLang="zh-CN" b="1"/>
              <a:t>、包和</a:t>
            </a:r>
            <a:r>
              <a:rPr lang="zh-CN" altLang="zh-CN" b="1"/>
              <a:t>访问</a:t>
            </a:r>
            <a:r>
              <a:rPr lang="zh-CN" altLang="zh-CN" b="1" smtClean="0"/>
              <a:t>控制符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655416"/>
              </p:ext>
            </p:extLst>
          </p:nvPr>
        </p:nvGraphicFramePr>
        <p:xfrm>
          <a:off x="827584" y="2780928"/>
          <a:ext cx="7704856" cy="29523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5477"/>
                <a:gridCol w="1394621"/>
                <a:gridCol w="1394621"/>
                <a:gridCol w="1394621"/>
                <a:gridCol w="1395516"/>
              </a:tblGrid>
              <a:tr h="894550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                  </a:t>
                      </a:r>
                      <a:r>
                        <a:rPr lang="zh-CN" sz="1400">
                          <a:effectLst/>
                        </a:rPr>
                        <a:t>访问控制符</a:t>
                      </a:r>
                    </a:p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可访问范围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private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缺省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protected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public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155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同一类中可见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155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同一个包中对子类可见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155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同一个包中对非子类可见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155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不同包中对子类可见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411556"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不同的包中对非子类可见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否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CN" sz="1400">
                          <a:effectLst/>
                        </a:rPr>
                        <a:t>是</a:t>
                      </a:r>
                      <a:endParaRPr lang="zh-CN" sz="14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46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zh-CN" altLang="zh-CN" b="1"/>
              <a:t>二</a:t>
            </a:r>
            <a:r>
              <a:rPr lang="zh-CN" altLang="zh-CN" b="1"/>
              <a:t>、</a:t>
            </a:r>
            <a:r>
              <a:rPr lang="zh-CN" altLang="zh-CN" b="1" smtClean="0"/>
              <a:t>继承</a:t>
            </a:r>
            <a:endParaRPr lang="en-US" altLang="zh-CN" b="1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mtClean="0"/>
              <a:t>        </a:t>
            </a:r>
            <a:r>
              <a:rPr lang="zh-CN" altLang="zh-CN" sz="2400" smtClean="0"/>
              <a:t>继承</a:t>
            </a:r>
            <a:r>
              <a:rPr lang="zh-CN" altLang="zh-CN" sz="2400"/>
              <a:t>是面向对象编程技术的一块基石，因为它允许建立分等级层次的类，使得程序结构清晰，降低编码和维护的工作量。</a:t>
            </a:r>
            <a:endParaRPr lang="en-US" altLang="zh-CN" sz="2400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 b="1"/>
              <a:t>三</a:t>
            </a:r>
            <a:r>
              <a:rPr lang="zh-CN" altLang="zh-CN" b="1"/>
              <a:t>、</a:t>
            </a:r>
            <a:r>
              <a:rPr lang="zh-CN" altLang="zh-CN" b="1" smtClean="0"/>
              <a:t>接口</a:t>
            </a:r>
            <a:endParaRPr lang="en-US" altLang="zh-CN" b="1" smtClean="0"/>
          </a:p>
          <a:p>
            <a:pPr marL="109728" indent="0">
              <a:lnSpc>
                <a:spcPct val="160000"/>
              </a:lnSpc>
              <a:buNone/>
            </a:pPr>
            <a:r>
              <a:rPr lang="en-US" altLang="zh-CN" smtClean="0"/>
              <a:t>        </a:t>
            </a:r>
            <a:r>
              <a:rPr lang="zh-CN" altLang="zh-CN" sz="2400" smtClean="0"/>
              <a:t>接口只</a:t>
            </a:r>
            <a:r>
              <a:rPr lang="zh-CN" altLang="zh-CN" sz="2400"/>
              <a:t>包含若干个抽象方法和常量的定义，形成一个属性集合，该属性集合通常对应了某一组功能，其主要作用是可以帮助实现类似于类的多重继承的</a:t>
            </a:r>
            <a:r>
              <a:rPr lang="zh-CN" altLang="zh-CN" sz="2400"/>
              <a:t>功能</a:t>
            </a:r>
            <a:r>
              <a:rPr lang="zh-CN" altLang="zh-CN" sz="2400" smtClean="0"/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4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实</a:t>
            </a:r>
            <a:r>
              <a:rPr lang="zh-CN" altLang="zh-CN" b="1"/>
              <a:t>训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1-1] </a:t>
            </a:r>
            <a:r>
              <a:rPr lang="zh-CN" altLang="zh-CN" sz="2000"/>
              <a:t>编写一个</a:t>
            </a:r>
            <a:r>
              <a:rPr lang="en-US" altLang="zh-CN" sz="2000"/>
              <a:t>Java Application</a:t>
            </a:r>
            <a:r>
              <a:rPr lang="zh-CN" altLang="zh-CN" sz="2000"/>
              <a:t>，接受用户输入的</a:t>
            </a:r>
            <a:r>
              <a:rPr lang="en-US" altLang="zh-CN" sz="2000"/>
              <a:t>10</a:t>
            </a:r>
            <a:r>
              <a:rPr lang="zh-CN" altLang="zh-CN" sz="2000"/>
              <a:t>个整数，比较并输出其中的最大值和</a:t>
            </a:r>
            <a:r>
              <a:rPr lang="zh-CN" altLang="zh-CN" sz="2000"/>
              <a:t>最小值</a:t>
            </a:r>
            <a:r>
              <a:rPr lang="zh-CN" altLang="zh-CN" sz="2000" smtClean="0"/>
              <a:t>。</a:t>
            </a:r>
            <a:endParaRPr lang="en-US" altLang="zh-CN" sz="2000" smtClean="0"/>
          </a:p>
          <a:p>
            <a:pPr marL="109728" indent="0">
              <a:lnSpc>
                <a:spcPct val="150000"/>
              </a:lnSpc>
              <a:buNone/>
            </a:pPr>
            <a:endParaRPr lang="en-US" altLang="zh-CN" sz="200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1-2] </a:t>
            </a:r>
            <a:r>
              <a:rPr lang="zh-CN" altLang="zh-CN" sz="2000"/>
              <a:t>编写一个</a:t>
            </a:r>
            <a:r>
              <a:rPr lang="en-US" altLang="zh-CN" sz="2000"/>
              <a:t>Java Application</a:t>
            </a:r>
            <a:r>
              <a:rPr lang="zh-CN" altLang="zh-CN" sz="2000"/>
              <a:t>，接受用户输入的一个</a:t>
            </a:r>
            <a:r>
              <a:rPr lang="en-US" altLang="zh-CN" sz="2000"/>
              <a:t>1~12</a:t>
            </a:r>
            <a:r>
              <a:rPr lang="zh-CN" altLang="zh-CN" sz="2000"/>
              <a:t>之间的整数（如果输入的数据不满足这个条件，则要求用户重新输入），利用</a:t>
            </a:r>
            <a:r>
              <a:rPr lang="en-US" altLang="zh-CN" sz="2000"/>
              <a:t>switch</a:t>
            </a:r>
            <a:r>
              <a:rPr lang="zh-CN" altLang="zh-CN" sz="2000"/>
              <a:t>语句输出对应月份的天数。</a:t>
            </a:r>
          </a:p>
          <a:p>
            <a:pPr marL="109728" indent="0">
              <a:lnSpc>
                <a:spcPct val="150000"/>
              </a:lnSpc>
              <a:buNone/>
            </a:pPr>
            <a:endParaRPr lang="en-US" altLang="zh-CN" sz="2000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1-3] </a:t>
            </a:r>
            <a:r>
              <a:rPr lang="zh-CN" altLang="zh-CN" sz="2000"/>
              <a:t>编写一个</a:t>
            </a:r>
            <a:r>
              <a:rPr lang="en-US" altLang="zh-CN" sz="2000"/>
              <a:t>Java Application</a:t>
            </a:r>
            <a:r>
              <a:rPr lang="zh-CN" altLang="zh-CN" sz="2000"/>
              <a:t>，输入一个人的成绩，判断他是否是及格、不及格或</a:t>
            </a:r>
            <a:r>
              <a:rPr lang="zh-CN" altLang="zh-CN" sz="2000"/>
              <a:t>优秀</a:t>
            </a:r>
            <a:r>
              <a:rPr lang="zh-CN" altLang="zh-CN" sz="2000" smtClean="0"/>
              <a:t>。</a:t>
            </a:r>
            <a:endParaRPr lang="zh-CN" altLang="zh-CN" sz="2000"/>
          </a:p>
          <a:p>
            <a:pPr>
              <a:lnSpc>
                <a:spcPct val="150000"/>
              </a:lnSpc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4146937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第</a:t>
            </a:r>
            <a:r>
              <a:rPr lang="en-US" altLang="zh-CN"/>
              <a:t>1</a:t>
            </a:r>
            <a:r>
              <a:rPr lang="zh-CN" altLang="en-US"/>
              <a:t>章 </a:t>
            </a:r>
            <a:r>
              <a:rPr lang="en-US" altLang="zh-CN"/>
              <a:t>Java</a:t>
            </a:r>
            <a:r>
              <a:rPr lang="zh-CN" altLang="en-US"/>
              <a:t>入门</a:t>
            </a:r>
            <a:r>
              <a:rPr lang="zh-CN" altLang="en-US" smtClean="0"/>
              <a:t>基础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1.1</a:t>
            </a:r>
            <a:r>
              <a:rPr lang="en-US" altLang="zh-CN" b="1"/>
              <a:t>	</a:t>
            </a:r>
            <a:r>
              <a:rPr lang="en-US" altLang="zh-CN" b="1" smtClean="0"/>
              <a:t> Java</a:t>
            </a:r>
            <a:r>
              <a:rPr lang="zh-CN" altLang="zh-CN" b="1"/>
              <a:t>开发环境的安装与配置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1.2</a:t>
            </a:r>
            <a:r>
              <a:rPr lang="en-US" altLang="zh-CN" b="1"/>
              <a:t>	</a:t>
            </a:r>
            <a:r>
              <a:rPr lang="en-US" altLang="zh-CN" b="1" smtClean="0"/>
              <a:t> Java</a:t>
            </a:r>
            <a:r>
              <a:rPr lang="zh-CN" altLang="zh-CN" b="1"/>
              <a:t>语言基础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1.3</a:t>
            </a:r>
            <a:r>
              <a:rPr lang="en-US" altLang="zh-CN" b="1"/>
              <a:t>	</a:t>
            </a:r>
            <a:r>
              <a:rPr lang="en-US" altLang="zh-CN" b="1" smtClean="0"/>
              <a:t> Java</a:t>
            </a:r>
            <a:r>
              <a:rPr lang="zh-CN" altLang="zh-CN" b="1"/>
              <a:t>面向对象</a:t>
            </a:r>
            <a:r>
              <a:rPr lang="zh-CN" altLang="zh-CN" b="1"/>
              <a:t>编程</a:t>
            </a:r>
            <a:r>
              <a:rPr lang="zh-CN" altLang="zh-CN" b="1" smtClean="0"/>
              <a:t>基础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8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实</a:t>
            </a:r>
            <a:r>
              <a:rPr lang="zh-CN" altLang="zh-CN" b="1"/>
              <a:t>训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15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1-4] </a:t>
            </a:r>
            <a:r>
              <a:rPr lang="zh-CN" altLang="zh-CN" sz="2000"/>
              <a:t>编写一个</a:t>
            </a:r>
            <a:r>
              <a:rPr lang="en-US" altLang="zh-CN" sz="2000"/>
              <a:t>Java Application</a:t>
            </a:r>
            <a:r>
              <a:rPr lang="zh-CN" altLang="zh-CN" sz="2000"/>
              <a:t>，接受用户输入的字符，比较并输出按字典顺序排序的字符。</a:t>
            </a:r>
          </a:p>
          <a:p>
            <a:pPr marL="109728" indent="0">
              <a:lnSpc>
                <a:spcPct val="150000"/>
              </a:lnSpc>
              <a:buNone/>
            </a:pPr>
            <a:endParaRPr lang="en-US" altLang="zh-CN" sz="2000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1-5] </a:t>
            </a:r>
            <a:r>
              <a:rPr lang="zh-CN" altLang="zh-CN" sz="2000"/>
              <a:t>定义一个表示学生的类</a:t>
            </a:r>
            <a:r>
              <a:rPr lang="en-US" altLang="zh-CN" sz="2000"/>
              <a:t>Student</a:t>
            </a:r>
            <a:r>
              <a:rPr lang="zh-CN" altLang="zh-CN" sz="2000"/>
              <a:t>，包括属性 </a:t>
            </a:r>
            <a:r>
              <a:rPr lang="en-US" altLang="zh-CN" sz="2000"/>
              <a:t>“</a:t>
            </a:r>
            <a:r>
              <a:rPr lang="zh-CN" altLang="zh-CN" sz="2000"/>
              <a:t>学号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班号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姓名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性别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年龄</a:t>
            </a:r>
            <a:r>
              <a:rPr lang="en-US" altLang="zh-CN" sz="2000"/>
              <a:t>”</a:t>
            </a:r>
            <a:r>
              <a:rPr lang="zh-CN" altLang="zh-CN" sz="2000"/>
              <a:t>；方法</a:t>
            </a:r>
            <a:r>
              <a:rPr lang="en-US" altLang="zh-CN" sz="2000"/>
              <a:t>“</a:t>
            </a:r>
            <a:r>
              <a:rPr lang="zh-CN" altLang="zh-CN" sz="2000"/>
              <a:t>获得学号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获得班号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获得性别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获得姓名</a:t>
            </a:r>
            <a:r>
              <a:rPr lang="en-US" altLang="zh-CN" sz="2000"/>
              <a:t>”</a:t>
            </a:r>
            <a:r>
              <a:rPr lang="zh-CN" altLang="zh-CN" sz="2000"/>
              <a:t>、</a:t>
            </a:r>
            <a:r>
              <a:rPr lang="en-US" altLang="zh-CN" sz="2000"/>
              <a:t>“</a:t>
            </a:r>
            <a:r>
              <a:rPr lang="zh-CN" altLang="zh-CN" sz="2000"/>
              <a:t>获得年龄</a:t>
            </a:r>
            <a:r>
              <a:rPr lang="en-US" altLang="zh-CN" sz="2000"/>
              <a:t>”</a:t>
            </a:r>
            <a:r>
              <a:rPr lang="zh-CN" altLang="zh-CN" sz="2000"/>
              <a:t>（汉字或数字）、</a:t>
            </a:r>
            <a:r>
              <a:rPr lang="en-US" altLang="zh-CN" sz="2000"/>
              <a:t>“</a:t>
            </a:r>
            <a:r>
              <a:rPr lang="zh-CN" altLang="zh-CN" sz="2000"/>
              <a:t>修改年龄</a:t>
            </a:r>
            <a:r>
              <a:rPr lang="en-US" altLang="zh-CN" sz="2000"/>
              <a:t>”</a:t>
            </a:r>
            <a:r>
              <a:rPr lang="zh-CN" altLang="zh-CN" sz="2000"/>
              <a:t>，并在此基础上编写</a:t>
            </a:r>
            <a:r>
              <a:rPr lang="en-US" altLang="zh-CN" sz="2000"/>
              <a:t>Java Application</a:t>
            </a:r>
            <a:r>
              <a:rPr lang="zh-CN" altLang="zh-CN" sz="2000"/>
              <a:t>程序创建</a:t>
            </a:r>
            <a:r>
              <a:rPr lang="en-US" altLang="zh-CN" sz="2000"/>
              <a:t>Student</a:t>
            </a:r>
            <a:r>
              <a:rPr lang="zh-CN" altLang="zh-CN" sz="2000"/>
              <a:t>类的对象张一、王二，并显示他们的信息。</a:t>
            </a:r>
          </a:p>
          <a:p>
            <a:pPr marL="109728" indent="0">
              <a:lnSpc>
                <a:spcPct val="150000"/>
              </a:lnSpc>
              <a:buNone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7748827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实</a:t>
            </a:r>
            <a:r>
              <a:rPr lang="zh-CN" altLang="zh-CN" b="1"/>
              <a:t>训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1-6] </a:t>
            </a:r>
            <a:r>
              <a:rPr lang="zh-CN" altLang="zh-CN" sz="2000"/>
              <a:t>创建一个</a:t>
            </a:r>
            <a:r>
              <a:rPr lang="en-US" altLang="zh-CN" sz="2000"/>
              <a:t>Rectangle</a:t>
            </a:r>
            <a:r>
              <a:rPr lang="zh-CN" altLang="zh-CN" sz="2000"/>
              <a:t>类，该类拥有属性</a:t>
            </a:r>
            <a:r>
              <a:rPr lang="en-US" altLang="zh-CN" sz="2000"/>
              <a:t>length</a:t>
            </a:r>
            <a:r>
              <a:rPr lang="zh-CN" altLang="zh-CN" sz="2000"/>
              <a:t>和</a:t>
            </a:r>
            <a:r>
              <a:rPr lang="en-US" altLang="zh-CN" sz="2000"/>
              <a:t>width</a:t>
            </a:r>
            <a:r>
              <a:rPr lang="zh-CN" altLang="zh-CN" sz="2000"/>
              <a:t>，每个属性的默认值均为</a:t>
            </a:r>
            <a:r>
              <a:rPr lang="en-US" altLang="zh-CN" sz="2000"/>
              <a:t>1</a:t>
            </a:r>
            <a:r>
              <a:rPr lang="zh-CN" altLang="zh-CN" sz="2000"/>
              <a:t>；该类拥有方法</a:t>
            </a:r>
            <a:r>
              <a:rPr lang="en-US" altLang="zh-CN" sz="2000"/>
              <a:t>perimeter</a:t>
            </a:r>
            <a:r>
              <a:rPr lang="zh-CN" altLang="zh-CN" sz="2000"/>
              <a:t>和</a:t>
            </a:r>
            <a:r>
              <a:rPr lang="en-US" altLang="zh-CN" sz="2000"/>
              <a:t>area</a:t>
            </a:r>
            <a:r>
              <a:rPr lang="zh-CN" altLang="zh-CN" sz="2000"/>
              <a:t>，分别用于计算矩形的周长和面积；该类还有设置和读取属性</a:t>
            </a:r>
            <a:r>
              <a:rPr lang="en-US" altLang="zh-CN" sz="2000"/>
              <a:t>length</a:t>
            </a:r>
            <a:r>
              <a:rPr lang="zh-CN" altLang="zh-CN" sz="2000"/>
              <a:t>和</a:t>
            </a:r>
            <a:r>
              <a:rPr lang="en-US" altLang="zh-CN" sz="2000"/>
              <a:t>width</a:t>
            </a:r>
            <a:r>
              <a:rPr lang="zh-CN" altLang="zh-CN" sz="2000"/>
              <a:t>的方法。创建一个</a:t>
            </a:r>
            <a:r>
              <a:rPr lang="en-US" altLang="zh-CN" sz="2000"/>
              <a:t>Rectangle</a:t>
            </a:r>
            <a:r>
              <a:rPr lang="zh-CN" altLang="zh-CN" sz="2000"/>
              <a:t>类的子类，设置方法应检查</a:t>
            </a:r>
            <a:r>
              <a:rPr lang="en-US" altLang="zh-CN" sz="2000"/>
              <a:t>length</a:t>
            </a:r>
            <a:r>
              <a:rPr lang="zh-CN" altLang="zh-CN" sz="2000"/>
              <a:t>和</a:t>
            </a:r>
            <a:r>
              <a:rPr lang="en-US" altLang="zh-CN" sz="2000"/>
              <a:t>width</a:t>
            </a:r>
            <a:r>
              <a:rPr lang="zh-CN" altLang="zh-CN" sz="2000"/>
              <a:t>的属性值是否大于</a:t>
            </a:r>
            <a:r>
              <a:rPr lang="en-US" altLang="zh-CN" sz="2000"/>
              <a:t>0.0</a:t>
            </a:r>
            <a:r>
              <a:rPr lang="zh-CN" altLang="zh-CN" sz="2000"/>
              <a:t>且小于</a:t>
            </a:r>
            <a:r>
              <a:rPr lang="en-US" altLang="zh-CN" sz="2000"/>
              <a:t>20.0</a:t>
            </a:r>
            <a:r>
              <a:rPr lang="zh-CN" altLang="zh-CN" sz="2000"/>
              <a:t>的浮点数，在此基础上编写程序测试</a:t>
            </a:r>
            <a:r>
              <a:rPr lang="en-US" altLang="zh-CN" sz="2000"/>
              <a:t>Rectangle</a:t>
            </a:r>
            <a:r>
              <a:rPr lang="zh-CN" altLang="zh-CN" sz="2000"/>
              <a:t>类。</a:t>
            </a:r>
          </a:p>
          <a:p>
            <a:pPr marL="109728" indent="0">
              <a:lnSpc>
                <a:spcPct val="200000"/>
              </a:lnSpc>
              <a:buNone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32639791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实</a:t>
            </a:r>
            <a:r>
              <a:rPr lang="zh-CN" altLang="zh-CN" b="1"/>
              <a:t>训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09728" indent="0">
              <a:lnSpc>
                <a:spcPct val="120000"/>
              </a:lnSpc>
              <a:buNone/>
            </a:pPr>
            <a:r>
              <a:rPr lang="en-US" altLang="zh-CN" sz="2000"/>
              <a:t>[</a:t>
            </a:r>
            <a:r>
              <a:rPr lang="zh-CN" altLang="zh-CN" sz="2000"/>
              <a:t>实训 </a:t>
            </a:r>
            <a:r>
              <a:rPr lang="en-US" altLang="zh-CN" sz="2000"/>
              <a:t>1-7] </a:t>
            </a:r>
            <a:r>
              <a:rPr lang="zh-CN" altLang="zh-CN" sz="2000"/>
              <a:t>一家大公司对售货员按任务提成发放工资。每个售货员的基本工资是每周</a:t>
            </a:r>
            <a:r>
              <a:rPr lang="en-US" altLang="zh-CN" sz="2000"/>
              <a:t>200</a:t>
            </a:r>
            <a:r>
              <a:rPr lang="zh-CN" altLang="zh-CN" sz="2000"/>
              <a:t>元，另外提成为本周个人总零售额的</a:t>
            </a:r>
            <a:r>
              <a:rPr lang="en-US" altLang="zh-CN" sz="2000"/>
              <a:t>9%</a:t>
            </a:r>
            <a:r>
              <a:rPr lang="zh-CN" altLang="zh-CN" sz="2000"/>
              <a:t>。</a:t>
            </a:r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 smtClean="0"/>
              <a:t>        </a:t>
            </a:r>
            <a:r>
              <a:rPr lang="zh-CN" altLang="zh-CN" sz="2000" smtClean="0"/>
              <a:t>例如</a:t>
            </a:r>
            <a:r>
              <a:rPr lang="zh-CN" altLang="zh-CN" sz="2000"/>
              <a:t>，某个售货员在一周内推销了总额为</a:t>
            </a:r>
            <a:r>
              <a:rPr lang="en-US" altLang="zh-CN" sz="2000"/>
              <a:t>5000</a:t>
            </a:r>
            <a:r>
              <a:rPr lang="zh-CN" altLang="zh-CN" sz="2000"/>
              <a:t>元的商品，那他在这一周内的工资为基本工资</a:t>
            </a:r>
            <a:r>
              <a:rPr lang="en-US" altLang="zh-CN" sz="2000"/>
              <a:t>200</a:t>
            </a:r>
            <a:r>
              <a:rPr lang="zh-CN" altLang="zh-CN" sz="2000"/>
              <a:t>元加上</a:t>
            </a:r>
            <a:r>
              <a:rPr lang="en-US" altLang="zh-CN" sz="2000"/>
              <a:t>5000</a:t>
            </a:r>
            <a:r>
              <a:rPr lang="zh-CN" altLang="zh-CN" sz="2000"/>
              <a:t>元乘以</a:t>
            </a:r>
            <a:r>
              <a:rPr lang="en-US" altLang="zh-CN" sz="2000"/>
              <a:t>9%</a:t>
            </a:r>
            <a:r>
              <a:rPr lang="zh-CN" altLang="zh-CN" sz="2000"/>
              <a:t>，即</a:t>
            </a:r>
            <a:r>
              <a:rPr lang="en-US" altLang="zh-CN" sz="2000"/>
              <a:t>650</a:t>
            </a:r>
            <a:r>
              <a:rPr lang="zh-CN" altLang="zh-CN" sz="2000"/>
              <a:t>元。公司提供了上周每个售货员的销售清单，每种商品的价格如下：</a:t>
            </a:r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/>
              <a:t>                 </a:t>
            </a:r>
            <a:r>
              <a:rPr lang="zh-CN" altLang="zh-CN" sz="2000"/>
              <a:t>商品</a:t>
            </a:r>
            <a:r>
              <a:rPr lang="en-US" altLang="zh-CN" sz="2000"/>
              <a:t>                      </a:t>
            </a:r>
            <a:r>
              <a:rPr lang="zh-CN" altLang="zh-CN" sz="2000"/>
              <a:t>价格</a:t>
            </a:r>
            <a:r>
              <a:rPr lang="en-US" altLang="zh-CN" sz="2000"/>
              <a:t> </a:t>
            </a:r>
            <a:endParaRPr lang="zh-CN" altLang="zh-CN" sz="2000"/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/>
              <a:t>                   1                        233.99</a:t>
            </a:r>
            <a:endParaRPr lang="zh-CN" altLang="zh-CN" sz="2000"/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/>
              <a:t>                   2                        129.75</a:t>
            </a:r>
            <a:endParaRPr lang="zh-CN" altLang="zh-CN" sz="2000"/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/>
              <a:t>                   3                        199.95</a:t>
            </a:r>
            <a:endParaRPr lang="zh-CN" altLang="zh-CN" sz="2000"/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/>
              <a:t>                   4                        350.89</a:t>
            </a:r>
            <a:endParaRPr lang="zh-CN" altLang="zh-CN" sz="2000"/>
          </a:p>
          <a:p>
            <a:pPr marL="109728" indent="0">
              <a:lnSpc>
                <a:spcPct val="120000"/>
              </a:lnSpc>
              <a:buNone/>
            </a:pPr>
            <a:r>
              <a:rPr lang="en-US" altLang="zh-CN" sz="2000" smtClean="0"/>
              <a:t>        </a:t>
            </a:r>
            <a:r>
              <a:rPr lang="zh-CN" altLang="zh-CN" sz="2000" smtClean="0"/>
              <a:t>开发</a:t>
            </a:r>
            <a:r>
              <a:rPr lang="zh-CN" altLang="zh-CN" sz="2000"/>
              <a:t>一个</a:t>
            </a:r>
            <a:r>
              <a:rPr lang="en-US" altLang="zh-CN" sz="2000"/>
              <a:t>Java</a:t>
            </a:r>
            <a:r>
              <a:rPr lang="zh-CN" altLang="zh-CN" sz="2000"/>
              <a:t>应用程序，输入一个售货员上周销售的商品类型和数量，然后计算并显示这个销售员的收入，对销售员所推销的商品数量没有限制。</a:t>
            </a: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674527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本章目标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mtClean="0"/>
              <a:t>  Java </a:t>
            </a:r>
            <a:r>
              <a:rPr lang="en-US" altLang="zh-CN"/>
              <a:t>Application</a:t>
            </a:r>
            <a:r>
              <a:rPr lang="zh-CN" altLang="zh-CN"/>
              <a:t>开发环境的安装和配置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mtClean="0"/>
              <a:t>  Java</a:t>
            </a:r>
            <a:r>
              <a:rPr lang="zh-CN" altLang="zh-CN"/>
              <a:t>语言基础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mtClean="0"/>
              <a:t>  Java</a:t>
            </a:r>
            <a:r>
              <a:rPr lang="zh-CN" altLang="zh-CN"/>
              <a:t>面向对象编程基础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本章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zh-CN" altLang="zh-CN"/>
              <a:t>任务</a:t>
            </a:r>
            <a:r>
              <a:rPr lang="en-US" altLang="zh-CN"/>
              <a:t>1  </a:t>
            </a:r>
            <a:r>
              <a:rPr lang="zh-CN" altLang="zh-CN"/>
              <a:t>安装和配置</a:t>
            </a:r>
            <a:r>
              <a:rPr lang="en-US" altLang="zh-CN"/>
              <a:t>JDK</a:t>
            </a:r>
            <a:r>
              <a:rPr lang="zh-CN" altLang="zh-CN"/>
              <a:t>、</a:t>
            </a:r>
            <a:r>
              <a:rPr lang="en-US" altLang="zh-CN"/>
              <a:t>Eclipse</a:t>
            </a:r>
            <a:endParaRPr lang="zh-CN" altLang="zh-CN"/>
          </a:p>
          <a:p>
            <a:pPr lvl="0">
              <a:lnSpc>
                <a:spcPct val="150000"/>
              </a:lnSpc>
            </a:pPr>
            <a:r>
              <a:rPr lang="zh-CN" altLang="zh-CN"/>
              <a:t>任务</a:t>
            </a:r>
            <a:r>
              <a:rPr lang="en-US" altLang="zh-CN"/>
              <a:t>2  Eclipse</a:t>
            </a:r>
            <a:r>
              <a:rPr lang="zh-CN" altLang="zh-CN"/>
              <a:t>中开发</a:t>
            </a:r>
            <a:r>
              <a:rPr lang="en-US" altLang="zh-CN"/>
              <a:t>Java Application</a:t>
            </a:r>
            <a:endParaRPr lang="zh-CN" altLang="zh-CN"/>
          </a:p>
          <a:p>
            <a:pPr lvl="0">
              <a:lnSpc>
                <a:spcPct val="150000"/>
              </a:lnSpc>
            </a:pPr>
            <a:r>
              <a:rPr lang="zh-CN" altLang="zh-CN"/>
              <a:t>任务</a:t>
            </a:r>
            <a:r>
              <a:rPr lang="en-US" altLang="zh-CN"/>
              <a:t>3  </a:t>
            </a:r>
            <a:r>
              <a:rPr lang="zh-CN" altLang="zh-CN"/>
              <a:t>实现四则运算</a:t>
            </a:r>
          </a:p>
          <a:p>
            <a:pPr lvl="0">
              <a:lnSpc>
                <a:spcPct val="150000"/>
              </a:lnSpc>
            </a:pPr>
            <a:r>
              <a:rPr lang="zh-CN" altLang="zh-CN"/>
              <a:t>任务</a:t>
            </a:r>
            <a:r>
              <a:rPr lang="en-US" altLang="zh-CN"/>
              <a:t>4  </a:t>
            </a:r>
            <a:r>
              <a:rPr lang="zh-CN" altLang="zh-CN"/>
              <a:t>找出</a:t>
            </a:r>
            <a:r>
              <a:rPr lang="en-US" altLang="zh-CN"/>
              <a:t>100</a:t>
            </a:r>
            <a:r>
              <a:rPr lang="zh-CN" altLang="zh-CN"/>
              <a:t>以内的所有素数</a:t>
            </a:r>
          </a:p>
          <a:p>
            <a:pPr lvl="0">
              <a:lnSpc>
                <a:spcPct val="150000"/>
              </a:lnSpc>
            </a:pPr>
            <a:r>
              <a:rPr lang="zh-CN" altLang="zh-CN"/>
              <a:t>任务</a:t>
            </a:r>
            <a:r>
              <a:rPr lang="en-US" altLang="zh-CN"/>
              <a:t>5  </a:t>
            </a:r>
            <a:r>
              <a:rPr lang="zh-CN" altLang="zh-CN"/>
              <a:t>定义类、使用对象</a:t>
            </a:r>
          </a:p>
          <a:p>
            <a:pPr lvl="0">
              <a:lnSpc>
                <a:spcPct val="150000"/>
              </a:lnSpc>
            </a:pPr>
            <a:r>
              <a:rPr lang="zh-CN" altLang="zh-CN"/>
              <a:t>任务</a:t>
            </a:r>
            <a:r>
              <a:rPr lang="en-US" altLang="zh-CN"/>
              <a:t>6  </a:t>
            </a:r>
            <a:r>
              <a:rPr lang="zh-CN" altLang="zh-CN"/>
              <a:t>运用</a:t>
            </a:r>
            <a:r>
              <a:rPr lang="zh-CN" altLang="zh-CN" smtClean="0"/>
              <a:t>继承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4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1.1	 Java</a:t>
            </a:r>
            <a:r>
              <a:rPr lang="zh-CN" altLang="zh-CN" b="1"/>
              <a:t>开发环境的安装</a:t>
            </a:r>
            <a:r>
              <a:rPr lang="zh-CN" altLang="zh-CN" b="1"/>
              <a:t>与</a:t>
            </a:r>
            <a:r>
              <a:rPr lang="zh-CN" altLang="zh-CN" b="1" smtClean="0"/>
              <a:t>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1  </a:t>
            </a:r>
            <a:r>
              <a:rPr lang="zh-CN" altLang="zh-CN" b="1"/>
              <a:t>安装和配置</a:t>
            </a:r>
            <a:r>
              <a:rPr lang="en-US" altLang="zh-CN" b="1"/>
              <a:t>JDK</a:t>
            </a:r>
            <a:r>
              <a:rPr lang="zh-CN" altLang="zh-CN" b="1"/>
              <a:t>、</a:t>
            </a:r>
            <a:r>
              <a:rPr lang="en-US" altLang="zh-CN" b="1" smtClean="0"/>
              <a:t>Eclipse</a:t>
            </a:r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/>
              <a:t>Step1</a:t>
            </a:r>
            <a:r>
              <a:rPr lang="zh-CN" altLang="zh-CN"/>
              <a:t>：下载</a:t>
            </a:r>
            <a:r>
              <a:rPr lang="en-US" altLang="zh-CN"/>
              <a:t>JDK</a:t>
            </a:r>
            <a:endParaRPr lang="zh-CN" altLang="zh-CN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/>
              <a:t>Step2</a:t>
            </a:r>
            <a:r>
              <a:rPr lang="zh-CN" altLang="zh-CN"/>
              <a:t>：配置</a:t>
            </a:r>
            <a:r>
              <a:rPr lang="en-US" altLang="zh-CN"/>
              <a:t>JDK</a:t>
            </a:r>
            <a:endParaRPr lang="zh-CN" altLang="zh-CN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/>
              <a:t>Step3</a:t>
            </a:r>
            <a:r>
              <a:rPr lang="zh-CN" altLang="zh-CN"/>
              <a:t>：下载</a:t>
            </a:r>
            <a:r>
              <a:rPr lang="en-US" altLang="zh-CN"/>
              <a:t>Eclipse</a:t>
            </a:r>
            <a:endParaRPr lang="zh-CN" altLang="zh-CN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/>
              <a:t>Step4</a:t>
            </a:r>
            <a:r>
              <a:rPr lang="zh-CN" altLang="zh-CN"/>
              <a:t>：配置</a:t>
            </a:r>
            <a:r>
              <a:rPr lang="en-US" altLang="zh-CN"/>
              <a:t>Eclipse</a:t>
            </a:r>
            <a:r>
              <a:rPr lang="zh-CN" altLang="zh-CN" smtClean="0"/>
              <a:t>工作空间</a:t>
            </a: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65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lnSpc>
                <a:spcPct val="150000"/>
              </a:lnSpc>
              <a:buNone/>
            </a:pPr>
            <a:r>
              <a:rPr lang="zh-CN" altLang="zh-CN" b="1"/>
              <a:t>任务</a:t>
            </a:r>
            <a:r>
              <a:rPr lang="en-US" altLang="zh-CN" b="1"/>
              <a:t>2  Eclipse</a:t>
            </a:r>
            <a:r>
              <a:rPr lang="zh-CN" altLang="zh-CN" b="1"/>
              <a:t>中开发</a:t>
            </a:r>
            <a:r>
              <a:rPr lang="en-US" altLang="zh-CN" b="1"/>
              <a:t>Java </a:t>
            </a:r>
            <a:r>
              <a:rPr lang="en-US" altLang="zh-CN" b="1"/>
              <a:t>Application</a:t>
            </a:r>
          </a:p>
          <a:p>
            <a:pPr marL="109728" indent="0">
              <a:lnSpc>
                <a:spcPct val="150000"/>
              </a:lnSpc>
              <a:buNone/>
            </a:pPr>
            <a:endParaRPr lang="en-US" altLang="zh-CN" smtClean="0"/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 smtClean="0"/>
              <a:t>Step1</a:t>
            </a:r>
            <a:r>
              <a:rPr lang="zh-CN" altLang="zh-CN"/>
              <a:t>：新建项目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/>
              <a:t>Step2</a:t>
            </a:r>
            <a:r>
              <a:rPr lang="zh-CN" altLang="zh-CN"/>
              <a:t>：创建和编辑</a:t>
            </a:r>
            <a:r>
              <a:rPr lang="en-US" altLang="zh-CN"/>
              <a:t>Java</a:t>
            </a:r>
            <a:r>
              <a:rPr lang="zh-CN" altLang="zh-CN"/>
              <a:t>类</a:t>
            </a:r>
          </a:p>
          <a:p>
            <a:pPr marL="109728" indent="0">
              <a:lnSpc>
                <a:spcPct val="150000"/>
              </a:lnSpc>
              <a:buNone/>
            </a:pPr>
            <a:r>
              <a:rPr lang="en-US" altLang="zh-CN"/>
              <a:t>Step3</a:t>
            </a:r>
            <a:r>
              <a:rPr lang="zh-CN" altLang="zh-CN"/>
              <a:t>：运行并</a:t>
            </a:r>
            <a:r>
              <a:rPr lang="zh-CN" altLang="zh-CN"/>
              <a:t>查看</a:t>
            </a:r>
            <a:r>
              <a:rPr lang="zh-CN" altLang="zh-CN" smtClean="0"/>
              <a:t>输出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7039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Java </a:t>
            </a:r>
            <a:r>
              <a:rPr lang="en-US" altLang="zh-CN" b="1"/>
              <a:t>Application</a:t>
            </a:r>
            <a:r>
              <a:rPr lang="zh-CN" altLang="zh-CN" b="1" smtClean="0"/>
              <a:t>程序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/>
              <a:t>一个</a:t>
            </a:r>
            <a:r>
              <a:rPr lang="en-US" altLang="zh-CN" sz="2400"/>
              <a:t>Java Application</a:t>
            </a:r>
            <a:r>
              <a:rPr lang="zh-CN" altLang="zh-CN" sz="2400"/>
              <a:t>程序往往由若干个类组成，其中包含</a:t>
            </a:r>
            <a:r>
              <a:rPr lang="en-US" altLang="zh-CN" sz="2400"/>
              <a:t>public static void main(String[] args)</a:t>
            </a:r>
            <a:r>
              <a:rPr lang="zh-CN" altLang="zh-CN" sz="2400"/>
              <a:t>方法的类是主类，</a:t>
            </a:r>
            <a:r>
              <a:rPr lang="en-US" altLang="zh-CN" sz="2400"/>
              <a:t>main()</a:t>
            </a:r>
            <a:r>
              <a:rPr lang="zh-CN" altLang="zh-CN" sz="2400"/>
              <a:t>方法是</a:t>
            </a:r>
            <a:r>
              <a:rPr lang="en-US" altLang="zh-CN" sz="2400"/>
              <a:t>Java Application</a:t>
            </a:r>
            <a:r>
              <a:rPr lang="zh-CN" altLang="zh-CN" sz="2400"/>
              <a:t>程序的执行入口，由</a:t>
            </a:r>
            <a:r>
              <a:rPr lang="en-US" altLang="zh-CN" sz="2400"/>
              <a:t>JVM</a:t>
            </a:r>
            <a:r>
              <a:rPr lang="zh-CN" altLang="zh-CN" sz="2400"/>
              <a:t>调用</a:t>
            </a:r>
            <a:r>
              <a:rPr lang="zh-CN" altLang="zh-CN" sz="2400"/>
              <a:t>执行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30000"/>
              </a:lnSpc>
            </a:pPr>
            <a:endParaRPr lang="en-US" altLang="zh-CN" sz="2400"/>
          </a:p>
          <a:p>
            <a:pPr>
              <a:lnSpc>
                <a:spcPct val="130000"/>
              </a:lnSpc>
            </a:pPr>
            <a:endParaRPr lang="zh-CN" altLang="en-US" sz="240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184" y="4581127"/>
            <a:ext cx="6811200" cy="15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76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1.2	Java</a:t>
            </a:r>
            <a:r>
              <a:rPr lang="zh-CN" altLang="zh-CN" b="1"/>
              <a:t>语言</a:t>
            </a:r>
            <a:r>
              <a:rPr lang="zh-CN" altLang="zh-CN" b="1" smtClean="0"/>
              <a:t>基础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3  </a:t>
            </a:r>
            <a:r>
              <a:rPr lang="zh-CN" altLang="zh-CN" b="1"/>
              <a:t>实现</a:t>
            </a:r>
            <a:r>
              <a:rPr lang="zh-CN" altLang="zh-CN" b="1" smtClean="0"/>
              <a:t>四则运算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/>
              <a:t>编程实现</a:t>
            </a:r>
            <a:r>
              <a:rPr lang="en-US" altLang="zh-CN"/>
              <a:t>2</a:t>
            </a:r>
            <a:r>
              <a:rPr lang="zh-CN" altLang="zh-CN"/>
              <a:t>个数据的四则运算功能：用户输入</a:t>
            </a:r>
            <a:r>
              <a:rPr lang="en-US" altLang="zh-CN"/>
              <a:t>2</a:t>
            </a:r>
            <a:r>
              <a:rPr lang="zh-CN" altLang="zh-CN"/>
              <a:t>个数据，显示这</a:t>
            </a:r>
            <a:r>
              <a:rPr lang="en-US" altLang="zh-CN"/>
              <a:t>2</a:t>
            </a:r>
            <a:r>
              <a:rPr lang="zh-CN" altLang="zh-CN"/>
              <a:t>个数分别进行加、减、乘、除法运算后的结果，运行效果</a:t>
            </a:r>
            <a:r>
              <a:rPr lang="zh-CN" altLang="zh-CN"/>
              <a:t>如</a:t>
            </a:r>
            <a:r>
              <a:rPr lang="zh-CN" altLang="zh-CN" smtClean="0"/>
              <a:t>图所</a:t>
            </a:r>
            <a:r>
              <a:rPr lang="zh-CN" altLang="zh-CN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pPr marL="109728" indent="0">
              <a:buNone/>
            </a:pPr>
            <a:endParaRPr lang="en-US" altLang="zh-CN" smtClean="0"/>
          </a:p>
          <a:p>
            <a:endParaRPr lang="zh-CN" altLang="en-US"/>
          </a:p>
        </p:txBody>
      </p:sp>
      <p:pic>
        <p:nvPicPr>
          <p:cNvPr id="2050" name="Picture 2" descr="14-BasicMath运行结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725143"/>
            <a:ext cx="4112583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7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Java</a:t>
            </a:r>
            <a:r>
              <a:rPr lang="zh-CN" altLang="zh-CN" b="1"/>
              <a:t>语法</a:t>
            </a:r>
            <a:r>
              <a:rPr lang="zh-CN" altLang="zh-CN" b="1" smtClean="0"/>
              <a:t>基础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/>
              <a:t>一、标识符和关键字</a:t>
            </a:r>
          </a:p>
          <a:p>
            <a:endParaRPr lang="en-US" altLang="zh-CN" smtClean="0"/>
          </a:p>
          <a:p>
            <a:pPr marL="109728" indent="0">
              <a:buNone/>
            </a:pPr>
            <a:r>
              <a:rPr lang="zh-CN" altLang="zh-CN"/>
              <a:t>二、数据类型</a:t>
            </a:r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buNone/>
            </a:pPr>
            <a:r>
              <a:rPr lang="zh-CN" altLang="zh-CN"/>
              <a:t>三、运算符</a:t>
            </a:r>
          </a:p>
          <a:p>
            <a:pPr marL="109728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71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45</TotalTime>
  <Words>1055</Words>
  <Application>Microsoft Office PowerPoint</Application>
  <PresentationFormat>全屏显示(4:3)</PresentationFormat>
  <Paragraphs>119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都市</vt:lpstr>
      <vt:lpstr>Java高级程序设计</vt:lpstr>
      <vt:lpstr>第1章 Java入门基础</vt:lpstr>
      <vt:lpstr>本章目标</vt:lpstr>
      <vt:lpstr>本章任务</vt:lpstr>
      <vt:lpstr>1.1  Java开发环境的安装与配置</vt:lpstr>
      <vt:lpstr>PowerPoint 演示文稿</vt:lpstr>
      <vt:lpstr>知识点：Java Application程序</vt:lpstr>
      <vt:lpstr>1.2 Java语言基础</vt:lpstr>
      <vt:lpstr>知识点：Java语法基础</vt:lpstr>
      <vt:lpstr>PowerPoint 演示文稿</vt:lpstr>
      <vt:lpstr>知识点：Java的流程控制语句</vt:lpstr>
      <vt:lpstr>1.3 Java面向对象编程基础</vt:lpstr>
      <vt:lpstr>知识点：类与对象</vt:lpstr>
      <vt:lpstr>PowerPoint 演示文稿</vt:lpstr>
      <vt:lpstr>PowerPoint 演示文稿</vt:lpstr>
      <vt:lpstr>PowerPoint 演示文稿</vt:lpstr>
      <vt:lpstr>知识点：包和访问控制符、继承、接口</vt:lpstr>
      <vt:lpstr>PowerPoint 演示文稿</vt:lpstr>
      <vt:lpstr>实训任务</vt:lpstr>
      <vt:lpstr>实训任务</vt:lpstr>
      <vt:lpstr>实训任务</vt:lpstr>
      <vt:lpstr>实训任务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Java入门基础</dc:title>
  <dc:creator>xyy</dc:creator>
  <cp:lastModifiedBy>xyy</cp:lastModifiedBy>
  <cp:revision>10</cp:revision>
  <dcterms:created xsi:type="dcterms:W3CDTF">2015-05-21T00:11:37Z</dcterms:created>
  <dcterms:modified xsi:type="dcterms:W3CDTF">2015-05-21T01:08:16Z</dcterms:modified>
</cp:coreProperties>
</file>