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35"/>
  </p:notesMasterIdLst>
  <p:sldIdLst>
    <p:sldId id="256" r:id="rId3"/>
    <p:sldId id="257" r:id="rId4"/>
    <p:sldId id="258" r:id="rId5"/>
    <p:sldId id="268" r:id="rId6"/>
    <p:sldId id="259" r:id="rId7"/>
    <p:sldId id="260" r:id="rId8"/>
    <p:sldId id="281" r:id="rId9"/>
    <p:sldId id="283" r:id="rId10"/>
    <p:sldId id="284" r:id="rId11"/>
    <p:sldId id="285" r:id="rId12"/>
    <p:sldId id="286" r:id="rId13"/>
    <p:sldId id="287" r:id="rId14"/>
    <p:sldId id="288" r:id="rId15"/>
    <p:sldId id="300" r:id="rId16"/>
    <p:sldId id="261" r:id="rId17"/>
    <p:sldId id="269" r:id="rId18"/>
    <p:sldId id="290" r:id="rId19"/>
    <p:sldId id="291" r:id="rId20"/>
    <p:sldId id="292" r:id="rId21"/>
    <p:sldId id="293" r:id="rId22"/>
    <p:sldId id="294" r:id="rId23"/>
    <p:sldId id="295" r:id="rId24"/>
    <p:sldId id="296" r:id="rId25"/>
    <p:sldId id="297" r:id="rId26"/>
    <p:sldId id="264" r:id="rId27"/>
    <p:sldId id="265" r:id="rId28"/>
    <p:sldId id="270" r:id="rId29"/>
    <p:sldId id="271" r:id="rId30"/>
    <p:sldId id="272" r:id="rId31"/>
    <p:sldId id="299" r:id="rId32"/>
    <p:sldId id="266" r:id="rId33"/>
    <p:sldId id="267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1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E9C22-AC69-4526-A754-8AC08E38E447}" type="datetimeFigureOut">
              <a:rPr lang="zh-CN" altLang="en-US" smtClean="0"/>
              <a:t>2018/1/3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FC44B-D74F-4D2B-8CB7-D2F265F4E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17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53BB4-6CE0-4948-9749-193D80B00FF1}" type="slidenum">
              <a:rPr kumimoji="1" lang="zh-CN" altLang="en-US" smtClean="0">
                <a:solidFill>
                  <a:prstClr val="black"/>
                </a:solidFill>
              </a:rPr>
              <a:t>2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5"/>
          <a:stretch>
            <a:fillRect/>
          </a:stretch>
        </p:blipFill>
        <p:spPr bwMode="auto">
          <a:xfrm>
            <a:off x="3918351" y="0"/>
            <a:ext cx="522565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5EF4736-A17C-D14E-A6D4-73C17941091B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3CE198-1CB8-C647-A5E6-D64E6E0992E3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97CC1B-EB58-724E-9661-8A1B4EF95398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B588C3-2DED-A444-8E61-8C14B9C346DC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F15154EA-C766-F84C-80D3-C65A5D7BCD24}" type="datetimeFigureOut">
              <a:rPr kumimoji="1" lang="zh-CN" altLang="en-US" smtClean="0">
                <a:solidFill>
                  <a:prstClr val="black"/>
                </a:solidFill>
              </a:rPr>
              <a:t>2018/1/3</a:t>
            </a:fld>
            <a:endParaRPr kumimoji="1"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black"/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CADF57B9-FD5F-8A4E-9124-812132F4E822}" type="slidenum">
              <a:rPr kumimoji="1" lang="zh-CN" altLang="en-US" smtClean="0">
                <a:solidFill>
                  <a:prstClr val="black"/>
                </a:solidFill>
              </a:rPr>
              <a:t>‹#›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5"/>
          <a:stretch>
            <a:fillRect/>
          </a:stretch>
        </p:blipFill>
        <p:spPr bwMode="auto">
          <a:xfrm>
            <a:off x="3918348" y="0"/>
            <a:ext cx="522565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AA529F7-80EC-B441-A1B0-DF86E0CB0AD8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6A0FB1-FE19-4941-949F-3A3000798646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6165988-8F42-E842-AB89-DBFD62F721A7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EF18AA-8F31-7243-82BA-EFF2743891B9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4A7FDA-8DB5-4E4F-9D82-8CE64299B6AF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1A9BD34-C23C-5F43-8579-524436E9F330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B987408-0342-C845-9F12-C9F1E50EBDD1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74F9454-75AD-A146-950E-8A222183CBB7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AC40767-B13A-6E4C-96F1-706367C2CB20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CF0456E-EC33-484F-A824-824243EFB07F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8479CC-7A03-7A48-9FCF-69DFF7E000AF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5BB012-9033-DC4A-8973-8BD0900DFBA3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AA529F7-80EC-B441-A1B0-DF86E0CB0AD8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6A0FB1-FE19-4941-949F-3A3000798646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CEEC099-A16E-A341-BB37-F2C857881629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4BB7BCC-B03B-774F-80CA-B45661F60148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将图片拖动到占位符，或单击添加图标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5750B0A-2719-B646-844C-BD3DD3FE5A36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B638E1D-BFE9-4546-B278-2B951A902052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5EF4736-A17C-D14E-A6D4-73C17941091B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3CE198-1CB8-C647-A5E6-D64E6E0992E3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97CC1B-EB58-724E-9661-8A1B4EF95398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B588C3-2DED-A444-8E61-8C14B9C346DC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F15154EA-C766-F84C-80D3-C65A5D7BCD24}" type="datetimeFigureOut">
              <a:rPr kumimoji="1" lang="zh-CN" altLang="en-US" smtClean="0">
                <a:solidFill>
                  <a:prstClr val="black"/>
                </a:solidFill>
              </a:rPr>
              <a:t>2018/1/3</a:t>
            </a:fld>
            <a:endParaRPr kumimoji="1"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black"/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CADF57B9-FD5F-8A4E-9124-812132F4E822}" type="slidenum">
              <a:rPr kumimoji="1" lang="zh-CN" altLang="en-US" smtClean="0">
                <a:solidFill>
                  <a:prstClr val="black"/>
                </a:solidFill>
              </a:rPr>
              <a:t>‹#›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5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6165988-8F42-E842-AB89-DBFD62F721A7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EF18AA-8F31-7243-82BA-EFF2743891B9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4A7FDA-8DB5-4E4F-9D82-8CE64299B6AF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1A9BD34-C23C-5F43-8579-524436E9F330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B987408-0342-C845-9F12-C9F1E50EBDD1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74F9454-75AD-A146-950E-8A222183CBB7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AC40767-B13A-6E4C-96F1-706367C2CB20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CF0456E-EC33-484F-A824-824243EFB07F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8479CC-7A03-7A48-9FCF-69DFF7E000AF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5BB012-9033-DC4A-8973-8BD0900DFBA3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32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CEEC099-A16E-A341-BB37-F2C857881629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4BB7BCC-B03B-774F-80CA-B45661F60148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987432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将图片拖动到占位符，或单击添加图标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5750B0A-2719-B646-844C-BD3DD3FE5A36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B638E1D-BFE9-4546-B278-2B951A902052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" y="0"/>
            <a:ext cx="91416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" y="0"/>
            <a:ext cx="91416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localhost/servicecode/login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27384"/>
            <a:ext cx="9503837" cy="68853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1602" y="1309561"/>
            <a:ext cx="74888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40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十二</a:t>
            </a:r>
            <a:r>
              <a:rPr lang="zh-CN" altLang="zh-CN" sz="40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r>
              <a:rPr lang="en-US" altLang="zh-CN" sz="40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0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应用项目开发</a:t>
            </a:r>
            <a:r>
              <a:rPr lang="zh-CN" altLang="en-US" sz="40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实例</a:t>
            </a:r>
            <a:endParaRPr lang="zh-CN" altLang="zh-CN" sz="40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b="1" dirty="0">
                <a:solidFill>
                  <a:srgbClr val="FFC000"/>
                </a:solidFill>
                <a:sym typeface="+mn-ea"/>
              </a:rPr>
              <a:t>WAMP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0034" y="1124265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00B0F0"/>
                </a:solidFill>
              </a:rPr>
              <a:t>（4）依次点击 Next 按钮，出现如图 12-3 和图 12-4 所示的界面。</a:t>
            </a:r>
          </a:p>
          <a:p>
            <a:pPr marL="0" indent="0">
              <a:buNone/>
            </a:pPr>
            <a:endParaRPr lang="zh-CN" altLang="en-US" dirty="0">
              <a:solidFill>
                <a:srgbClr val="00B0F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2348880"/>
            <a:ext cx="3518535" cy="30308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19672" y="5347623"/>
            <a:ext cx="2376264" cy="6483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B0F0"/>
                </a:solidFill>
              </a:rPr>
              <a:t>图</a:t>
            </a:r>
            <a:r>
              <a:rPr lang="en-US" altLang="zh-CN" dirty="0" smtClean="0">
                <a:solidFill>
                  <a:srgbClr val="00B0F0"/>
                </a:solidFill>
              </a:rPr>
              <a:t>12-3</a:t>
            </a:r>
            <a:r>
              <a:rPr lang="zh-CN" altLang="en-US" dirty="0">
                <a:solidFill>
                  <a:srgbClr val="00B0F0"/>
                </a:solidFill>
              </a:rPr>
              <a:t>安装界面</a:t>
            </a:r>
            <a:r>
              <a:rPr lang="en-US" altLang="zh-CN" dirty="0">
                <a:solidFill>
                  <a:srgbClr val="00B0F0"/>
                </a:solidFill>
              </a:rPr>
              <a:t>3</a:t>
            </a:r>
          </a:p>
          <a:p>
            <a:pPr algn="ctr"/>
            <a:endParaRPr lang="en-US" altLang="zh-CN" dirty="0">
              <a:solidFill>
                <a:srgbClr val="00B0F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2347610"/>
            <a:ext cx="3648710" cy="3032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20215" y="5455890"/>
            <a:ext cx="1992145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B0F0"/>
                </a:solidFill>
              </a:rPr>
              <a:t>图</a:t>
            </a:r>
            <a:r>
              <a:rPr lang="en-US" altLang="zh-CN" dirty="0" smtClean="0">
                <a:solidFill>
                  <a:srgbClr val="00B0F0"/>
                </a:solidFill>
              </a:rPr>
              <a:t>12-4</a:t>
            </a:r>
            <a:r>
              <a:rPr lang="zh-CN" altLang="en-US" dirty="0">
                <a:solidFill>
                  <a:srgbClr val="00B0F0"/>
                </a:solidFill>
              </a:rPr>
              <a:t>安装界面</a:t>
            </a:r>
            <a:r>
              <a:rPr lang="en-US" altLang="zh-CN" dirty="0">
                <a:solidFill>
                  <a:srgbClr val="00B0F0"/>
                </a:solidFill>
              </a:rPr>
              <a:t>4</a:t>
            </a:r>
          </a:p>
          <a:p>
            <a:pPr algn="ctr"/>
            <a:endParaRPr lang="en-US" altLang="zh-CN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b="1" dirty="0">
                <a:solidFill>
                  <a:srgbClr val="FFC000"/>
                </a:solidFill>
                <a:sym typeface="+mn-ea"/>
              </a:rPr>
              <a:t>WAMP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1650" y="1404620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92D050"/>
                </a:solidFill>
              </a:rPr>
              <a:t>（5）点击 Next 按钮，出现如图 12-5 所示的界面。点击 Install 按钮，出现如图 12-6 所示的表示程序开发者开发的代码存放位置的界面。</a:t>
            </a:r>
          </a:p>
          <a:p>
            <a:pPr marL="0" indent="0">
              <a:buNone/>
            </a:pPr>
            <a:endParaRPr lang="zh-CN" altLang="en-US" sz="1800" dirty="0">
              <a:solidFill>
                <a:srgbClr val="92D05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815" y="2746375"/>
            <a:ext cx="3481705" cy="2529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4245" y="2746375"/>
            <a:ext cx="3938905" cy="2606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47494" y="5445343"/>
            <a:ext cx="2304426" cy="5759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92D050"/>
                </a:solidFill>
              </a:rPr>
              <a:t>图</a:t>
            </a:r>
            <a:r>
              <a:rPr lang="en-US" altLang="zh-CN" dirty="0" smtClean="0">
                <a:solidFill>
                  <a:srgbClr val="92D050"/>
                </a:solidFill>
              </a:rPr>
              <a:t>12-5</a:t>
            </a:r>
            <a:r>
              <a:rPr lang="zh-CN" altLang="en-US" dirty="0">
                <a:solidFill>
                  <a:srgbClr val="92D050"/>
                </a:solidFill>
              </a:rPr>
              <a:t>安装界面</a:t>
            </a:r>
            <a:r>
              <a:rPr lang="en-US" altLang="zh-CN" dirty="0">
                <a:solidFill>
                  <a:srgbClr val="92D050"/>
                </a:solidFill>
              </a:rPr>
              <a:t>5</a:t>
            </a:r>
          </a:p>
          <a:p>
            <a:pPr algn="ctr"/>
            <a:endParaRPr lang="en-US" altLang="zh-CN" dirty="0">
              <a:solidFill>
                <a:srgbClr val="92D05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97890" y="5445224"/>
            <a:ext cx="2574510" cy="5765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92D050"/>
                </a:solidFill>
              </a:rPr>
              <a:t>图</a:t>
            </a:r>
            <a:r>
              <a:rPr lang="en-US" altLang="zh-CN" dirty="0" smtClean="0">
                <a:solidFill>
                  <a:srgbClr val="92D050"/>
                </a:solidFill>
              </a:rPr>
              <a:t>12-6 </a:t>
            </a:r>
            <a:r>
              <a:rPr lang="zh-CN" altLang="en-US" dirty="0">
                <a:solidFill>
                  <a:srgbClr val="92D050"/>
                </a:solidFill>
              </a:rPr>
              <a:t>安装界面</a:t>
            </a:r>
            <a:r>
              <a:rPr lang="en-US" altLang="zh-CN" dirty="0">
                <a:solidFill>
                  <a:srgbClr val="92D050"/>
                </a:solidFill>
              </a:rPr>
              <a:t>6</a:t>
            </a:r>
          </a:p>
          <a:p>
            <a:pPr algn="ctr"/>
            <a:endParaRPr lang="en-US" altLang="zh-CN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b="1" dirty="0">
                <a:solidFill>
                  <a:srgbClr val="FFC000"/>
                </a:solidFill>
                <a:sym typeface="+mn-ea"/>
              </a:rPr>
              <a:t>WAMP</a:t>
            </a:r>
            <a:r>
              <a:rPr lang="zh-CN" altLang="en-US">
                <a:sym typeface="+mn-ea"/>
              </a:rPr>
              <a:t/>
            </a:r>
            <a:br>
              <a:rPr lang="zh-CN" altLang="en-US"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253331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00B0F0"/>
                </a:solidFill>
              </a:rPr>
              <a:t>（6）依次点击“确定”和 Next 按钮，出现图 12-7 和图 12-8 所示的界面，选择默认设置。</a:t>
            </a:r>
          </a:p>
          <a:p>
            <a:pPr marL="0" indent="0">
              <a:buNone/>
            </a:pPr>
            <a:endParaRPr lang="zh-CN" altLang="en-US" dirty="0">
              <a:solidFill>
                <a:srgbClr val="00B0F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976" y="2348880"/>
            <a:ext cx="3168580" cy="3310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2325" y="2348880"/>
            <a:ext cx="3297220" cy="3310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51130" y="5733256"/>
            <a:ext cx="2448272" cy="5759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B0F0"/>
                </a:solidFill>
              </a:rPr>
              <a:t>图</a:t>
            </a:r>
            <a:r>
              <a:rPr lang="en-US" altLang="zh-CN" dirty="0" smtClean="0">
                <a:solidFill>
                  <a:srgbClr val="00B0F0"/>
                </a:solidFill>
              </a:rPr>
              <a:t>12-7</a:t>
            </a:r>
            <a:r>
              <a:rPr lang="zh-CN" altLang="en-US" dirty="0">
                <a:solidFill>
                  <a:srgbClr val="00B0F0"/>
                </a:solidFill>
              </a:rPr>
              <a:t>安装</a:t>
            </a:r>
            <a:r>
              <a:rPr lang="zh-CN" altLang="en-US" dirty="0" smtClean="0">
                <a:solidFill>
                  <a:srgbClr val="00B0F0"/>
                </a:solidFill>
              </a:rPr>
              <a:t>界面</a:t>
            </a:r>
            <a:r>
              <a:rPr lang="en-US" altLang="zh-CN" dirty="0">
                <a:solidFill>
                  <a:srgbClr val="00B0F0"/>
                </a:solidFill>
              </a:rPr>
              <a:t>7</a:t>
            </a:r>
          </a:p>
          <a:p>
            <a:pPr algn="ctr"/>
            <a:endParaRPr lang="en-US" altLang="zh-CN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92080" y="5804877"/>
            <a:ext cx="2088232" cy="4324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B0F0"/>
                </a:solidFill>
              </a:rPr>
              <a:t>图</a:t>
            </a:r>
            <a:r>
              <a:rPr lang="en-US" altLang="zh-CN" dirty="0" smtClean="0">
                <a:solidFill>
                  <a:srgbClr val="00B0F0"/>
                </a:solidFill>
              </a:rPr>
              <a:t>12-8</a:t>
            </a:r>
            <a:r>
              <a:rPr lang="zh-CN" altLang="en-US" dirty="0">
                <a:solidFill>
                  <a:srgbClr val="00B0F0"/>
                </a:solidFill>
              </a:rPr>
              <a:t>安装界面</a:t>
            </a:r>
            <a:r>
              <a:rPr lang="en-US" altLang="zh-CN" dirty="0">
                <a:solidFill>
                  <a:srgbClr val="00B0F0"/>
                </a:solidFill>
              </a:rPr>
              <a:t>8</a:t>
            </a:r>
          </a:p>
          <a:p>
            <a:pPr algn="ctr"/>
            <a:endParaRPr lang="en-US" altLang="zh-CN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b="1" dirty="0">
                <a:solidFill>
                  <a:srgbClr val="FFC000"/>
                </a:solidFill>
                <a:sym typeface="+mn-ea"/>
              </a:rPr>
              <a:t>WAMP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1335" y="1253331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FFFF00"/>
                </a:solidFill>
              </a:rPr>
              <a:t>（7）点击 Next 按钮，出现图 12-9 所示的选择测试网页所使用的浏览器界面，点击“打开”按钮，在图 12-10 所示的界面点击 Finish 按钮，即可启动 WAMP5。</a:t>
            </a:r>
          </a:p>
          <a:p>
            <a:pPr marL="0" indent="0">
              <a:buNone/>
            </a:pPr>
            <a:endParaRPr lang="zh-CN" altLang="en-US" dirty="0">
              <a:solidFill>
                <a:srgbClr val="FFFF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3068961"/>
            <a:ext cx="3798673" cy="2814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068327"/>
            <a:ext cx="4151056" cy="281558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1600" y="6014402"/>
            <a:ext cx="2664296" cy="4324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12-9  </a:t>
            </a:r>
            <a:r>
              <a:rPr lang="zh-CN" altLang="en-US" dirty="0" smtClean="0">
                <a:solidFill>
                  <a:srgbClr val="FFFF00"/>
                </a:solidFill>
              </a:rPr>
              <a:t>安装</a:t>
            </a:r>
            <a:r>
              <a:rPr lang="zh-CN" altLang="en-US" dirty="0">
                <a:solidFill>
                  <a:srgbClr val="FFFF00"/>
                </a:solidFill>
              </a:rPr>
              <a:t>界面</a:t>
            </a:r>
            <a:r>
              <a:rPr lang="en-US" altLang="zh-CN" dirty="0">
                <a:solidFill>
                  <a:srgbClr val="FFFF00"/>
                </a:solidFill>
              </a:rPr>
              <a:t>9</a:t>
            </a:r>
          </a:p>
          <a:p>
            <a:pPr algn="ctr"/>
            <a:endParaRPr lang="en-US" altLang="zh-CN" dirty="0">
              <a:solidFill>
                <a:srgbClr val="FFFF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52120" y="6008014"/>
            <a:ext cx="2304256" cy="4324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12-10  </a:t>
            </a:r>
            <a:r>
              <a:rPr lang="zh-CN" altLang="en-US" dirty="0" smtClean="0">
                <a:solidFill>
                  <a:srgbClr val="FFFF00"/>
                </a:solidFill>
              </a:rPr>
              <a:t>安装</a:t>
            </a:r>
            <a:r>
              <a:rPr lang="zh-CN" altLang="en-US" dirty="0">
                <a:solidFill>
                  <a:srgbClr val="FFFF00"/>
                </a:solidFill>
              </a:rPr>
              <a:t>界面</a:t>
            </a:r>
            <a:r>
              <a:rPr lang="en-US" altLang="zh-CN" dirty="0">
                <a:solidFill>
                  <a:srgbClr val="FFFF00"/>
                </a:solidFill>
              </a:rPr>
              <a:t>10</a:t>
            </a:r>
          </a:p>
          <a:p>
            <a:pPr algn="ctr"/>
            <a:endParaRPr lang="en-US" altLang="zh-CN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69604"/>
            <a:ext cx="3714750" cy="369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397793" y="332656"/>
            <a:ext cx="7886700" cy="1325563"/>
          </a:xfrm>
        </p:spPr>
        <p:txBody>
          <a:bodyPr/>
          <a:lstStyle/>
          <a:p>
            <a:r>
              <a:rPr lang="en-US" altLang="zh-CN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b="1" dirty="0">
                <a:solidFill>
                  <a:srgbClr val="FFC000"/>
                </a:solidFill>
                <a:sym typeface="+mn-ea"/>
              </a:rPr>
              <a:t>WAMP</a:t>
            </a:r>
            <a:endParaRPr lang="zh-CN" altLang="en-US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521335" y="1253331"/>
            <a:ext cx="7886700" cy="1095549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FFFF00"/>
                </a:solidFill>
              </a:rPr>
              <a:t>（</a:t>
            </a:r>
            <a:r>
              <a:rPr lang="en-US" altLang="zh-CN" dirty="0" smtClean="0">
                <a:solidFill>
                  <a:srgbClr val="FFFF00"/>
                </a:solidFill>
              </a:rPr>
              <a:t>8</a:t>
            </a:r>
            <a:r>
              <a:rPr lang="zh-CN" altLang="en-US" dirty="0" smtClean="0">
                <a:solidFill>
                  <a:srgbClr val="FFFF00"/>
                </a:solidFill>
              </a:rPr>
              <a:t>）安装好</a:t>
            </a:r>
            <a:r>
              <a:rPr lang="en-US" altLang="zh-CN" dirty="0" smtClean="0">
                <a:solidFill>
                  <a:srgbClr val="FFFF00"/>
                </a:solidFill>
              </a:rPr>
              <a:t>WAMP</a:t>
            </a:r>
            <a:r>
              <a:rPr lang="zh-CN" altLang="en-US" dirty="0" smtClean="0">
                <a:solidFill>
                  <a:srgbClr val="FFFF00"/>
                </a:solidFill>
              </a:rPr>
              <a:t>后，要检测</a:t>
            </a:r>
            <a:r>
              <a:rPr lang="en-US" altLang="zh-CN" dirty="0" smtClean="0">
                <a:solidFill>
                  <a:srgbClr val="FFFF00"/>
                </a:solidFill>
              </a:rPr>
              <a:t>80</a:t>
            </a:r>
            <a:r>
              <a:rPr lang="zh-CN" altLang="en-US" dirty="0" smtClean="0">
                <a:solidFill>
                  <a:srgbClr val="FFFF00"/>
                </a:solidFill>
              </a:rPr>
              <a:t>端口是否</a:t>
            </a:r>
            <a:r>
              <a:rPr lang="zh-CN" altLang="en-US" dirty="0" smtClean="0">
                <a:solidFill>
                  <a:srgbClr val="FFFF00"/>
                </a:solidFill>
              </a:rPr>
              <a:t>被其它程序占用，以免影响</a:t>
            </a:r>
            <a:r>
              <a:rPr lang="en-US" altLang="zh-CN" dirty="0" smtClean="0">
                <a:solidFill>
                  <a:srgbClr val="FFFF00"/>
                </a:solidFill>
              </a:rPr>
              <a:t>WAMP</a:t>
            </a:r>
            <a:r>
              <a:rPr lang="zh-CN" altLang="en-US" dirty="0" smtClean="0">
                <a:solidFill>
                  <a:srgbClr val="FFFF00"/>
                </a:solidFill>
              </a:rPr>
              <a:t>运行，如图</a:t>
            </a:r>
            <a:r>
              <a:rPr lang="en-US" altLang="zh-CN" dirty="0" smtClean="0">
                <a:solidFill>
                  <a:srgbClr val="FFFF00"/>
                </a:solidFill>
              </a:rPr>
              <a:t>12-12</a:t>
            </a:r>
            <a:r>
              <a:rPr lang="zh-CN" altLang="en-US" dirty="0" smtClean="0">
                <a:solidFill>
                  <a:srgbClr val="FFFF00"/>
                </a:solidFill>
              </a:rPr>
              <a:t>表示</a:t>
            </a:r>
            <a:r>
              <a:rPr lang="zh-CN" altLang="en-US" dirty="0" smtClean="0">
                <a:solidFill>
                  <a:srgbClr val="FFFF00"/>
                </a:solidFill>
              </a:rPr>
              <a:t>为</a:t>
            </a:r>
            <a:r>
              <a:rPr lang="en-US" altLang="zh-CN" dirty="0" smtClean="0">
                <a:solidFill>
                  <a:srgbClr val="FFFF00"/>
                </a:solidFill>
              </a:rPr>
              <a:t>WAMP</a:t>
            </a:r>
            <a:r>
              <a:rPr lang="zh-CN" altLang="en-US" dirty="0" smtClean="0">
                <a:solidFill>
                  <a:srgbClr val="FFFF00"/>
                </a:solidFill>
              </a:rPr>
              <a:t>正常使用</a:t>
            </a:r>
            <a:r>
              <a:rPr lang="en-US" altLang="zh-CN" dirty="0" smtClean="0">
                <a:solidFill>
                  <a:srgbClr val="FFFF00"/>
                </a:solidFill>
              </a:rPr>
              <a:t>80</a:t>
            </a:r>
            <a:r>
              <a:rPr lang="zh-CN" altLang="en-US" dirty="0" smtClean="0">
                <a:solidFill>
                  <a:srgbClr val="FFFF00"/>
                </a:solidFill>
              </a:rPr>
              <a:t>端口。</a:t>
            </a: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4779" y="6308933"/>
            <a:ext cx="2664296" cy="4324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12-11  80</a:t>
            </a:r>
            <a:r>
              <a:rPr lang="zh-CN" altLang="en-US" dirty="0" smtClean="0">
                <a:solidFill>
                  <a:srgbClr val="FFFF00"/>
                </a:solidFill>
              </a:rPr>
              <a:t>端检测</a:t>
            </a:r>
            <a:endParaRPr lang="en-US" altLang="zh-CN" dirty="0">
              <a:solidFill>
                <a:srgbClr val="FFFF00"/>
              </a:solidFill>
            </a:endParaRPr>
          </a:p>
          <a:p>
            <a:pPr algn="ctr"/>
            <a:endParaRPr lang="en-US" altLang="zh-CN" dirty="0">
              <a:solidFill>
                <a:srgbClr val="FFFF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76103"/>
            <a:ext cx="4546606" cy="2969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5513155" y="5516845"/>
            <a:ext cx="2664296" cy="4324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12-12  80</a:t>
            </a:r>
            <a:r>
              <a:rPr lang="zh-CN" altLang="en-US" dirty="0" smtClean="0">
                <a:solidFill>
                  <a:srgbClr val="FFFF00"/>
                </a:solidFill>
              </a:rPr>
              <a:t>端正常</a:t>
            </a:r>
            <a:endParaRPr lang="en-US" altLang="zh-CN" dirty="0">
              <a:solidFill>
                <a:srgbClr val="FFFF00"/>
              </a:solidFill>
            </a:endParaRPr>
          </a:p>
          <a:p>
            <a:pPr algn="ctr"/>
            <a:endParaRPr lang="en-US" altLang="zh-CN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85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solidFill>
                  <a:srgbClr val="FFC000"/>
                </a:solidFill>
              </a:rPr>
              <a:t>二</a:t>
            </a:r>
            <a:r>
              <a:rPr lang="zh-CN" altLang="en-US" sz="3200" dirty="0" smtClean="0">
                <a:solidFill>
                  <a:srgbClr val="FFC000"/>
                </a:solidFill>
              </a:rPr>
              <a:t>、</a:t>
            </a:r>
            <a:r>
              <a:rPr lang="zh-CN" altLang="zh-CN" sz="3200" b="1" dirty="0">
                <a:solidFill>
                  <a:srgbClr val="FFC000"/>
                </a:solidFill>
              </a:rPr>
              <a:t>开发组件</a:t>
            </a:r>
            <a:r>
              <a:rPr lang="zh-CN" altLang="zh-CN" b="1" dirty="0">
                <a:solidFill>
                  <a:srgbClr val="FF0000"/>
                </a:solidFill>
              </a:rPr>
              <a:t/>
            </a:r>
            <a:br>
              <a:rPr lang="zh-CN" altLang="zh-CN" b="1" dirty="0">
                <a:solidFill>
                  <a:srgbClr val="FF0000"/>
                </a:solidFill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7544" y="1340768"/>
            <a:ext cx="8047806" cy="54006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 dirty="0" smtClean="0">
                <a:solidFill>
                  <a:srgbClr val="00B0F0"/>
                </a:solidFill>
              </a:rPr>
              <a:t>1. </a:t>
            </a:r>
            <a:r>
              <a:rPr lang="en-US" altLang="zh-CN" b="1" dirty="0" err="1">
                <a:solidFill>
                  <a:srgbClr val="00B0F0"/>
                </a:solidFill>
              </a:rPr>
              <a:t>jQuery</a:t>
            </a:r>
            <a:endParaRPr lang="zh-CN" altLang="zh-CN" b="1" dirty="0">
              <a:solidFill>
                <a:srgbClr val="00B0F0"/>
              </a:solidFill>
            </a:endParaRPr>
          </a:p>
          <a:p>
            <a:pPr marL="0" indent="0" algn="just">
              <a:buNone/>
            </a:pPr>
            <a:r>
              <a:rPr lang="en-US" altLang="zh-CN" dirty="0" err="1">
                <a:solidFill>
                  <a:srgbClr val="00B050"/>
                </a:solidFill>
              </a:rPr>
              <a:t>jQuery</a:t>
            </a:r>
            <a:r>
              <a:rPr lang="zh-CN" altLang="zh-CN" dirty="0">
                <a:solidFill>
                  <a:srgbClr val="00B050"/>
                </a:solidFill>
              </a:rPr>
              <a:t>是一个快速、简洁的</a:t>
            </a:r>
            <a:r>
              <a:rPr lang="en-US" altLang="zh-CN" dirty="0">
                <a:solidFill>
                  <a:srgbClr val="00B050"/>
                </a:solidFill>
              </a:rPr>
              <a:t>JavaScript</a:t>
            </a:r>
            <a:r>
              <a:rPr lang="zh-CN" altLang="zh-CN" dirty="0">
                <a:solidFill>
                  <a:srgbClr val="00B050"/>
                </a:solidFill>
              </a:rPr>
              <a:t>框架，</a:t>
            </a:r>
            <a:r>
              <a:rPr lang="en-US" altLang="zh-CN" dirty="0" err="1">
                <a:solidFill>
                  <a:srgbClr val="00B050"/>
                </a:solidFill>
              </a:rPr>
              <a:t>jQuery</a:t>
            </a:r>
            <a:r>
              <a:rPr lang="zh-CN" altLang="zh-CN" dirty="0">
                <a:solidFill>
                  <a:srgbClr val="00B050"/>
                </a:solidFill>
              </a:rPr>
              <a:t>具有独特的链式语法和短小清晰的多功能接口，具有高效灵活的</a:t>
            </a:r>
            <a:r>
              <a:rPr lang="en-US" altLang="zh-CN" dirty="0" err="1">
                <a:solidFill>
                  <a:srgbClr val="00B050"/>
                </a:solidFill>
              </a:rPr>
              <a:t>css</a:t>
            </a:r>
            <a:r>
              <a:rPr lang="zh-CN" altLang="zh-CN" dirty="0">
                <a:solidFill>
                  <a:srgbClr val="00B050"/>
                </a:solidFill>
              </a:rPr>
              <a:t>选择器，并且可对</a:t>
            </a:r>
            <a:r>
              <a:rPr lang="en-US" altLang="zh-CN" dirty="0">
                <a:solidFill>
                  <a:srgbClr val="00B050"/>
                </a:solidFill>
              </a:rPr>
              <a:t>CSS</a:t>
            </a:r>
            <a:r>
              <a:rPr lang="zh-CN" altLang="zh-CN" dirty="0">
                <a:solidFill>
                  <a:srgbClr val="00B050"/>
                </a:solidFill>
              </a:rPr>
              <a:t>选择器进行扩展，拥有便捷的插件扩展机制和丰富的插件</a:t>
            </a:r>
            <a:r>
              <a:rPr lang="zh-CN" altLang="zh-CN" dirty="0" smtClean="0">
                <a:solidFill>
                  <a:srgbClr val="00B050"/>
                </a:solidFill>
              </a:rPr>
              <a:t>。</a:t>
            </a:r>
            <a:endParaRPr lang="en-US" altLang="zh-CN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00B0F0"/>
                </a:solidFill>
              </a:rPr>
              <a:t>2 </a:t>
            </a:r>
            <a:r>
              <a:rPr lang="en-US" altLang="zh-CN" b="1" dirty="0" smtClean="0">
                <a:solidFill>
                  <a:srgbClr val="00B0F0"/>
                </a:solidFill>
              </a:rPr>
              <a:t>.MUI</a:t>
            </a:r>
            <a:endParaRPr lang="zh-CN" altLang="zh-CN" b="1" dirty="0">
              <a:solidFill>
                <a:srgbClr val="00B0F0"/>
              </a:solidFill>
            </a:endParaRPr>
          </a:p>
          <a:p>
            <a:pPr marL="0" indent="0" algn="just">
              <a:buNone/>
            </a:pPr>
            <a:r>
              <a:rPr lang="en-US" altLang="zh-CN" dirty="0">
                <a:solidFill>
                  <a:srgbClr val="00B050"/>
                </a:solidFill>
              </a:rPr>
              <a:t>MUI </a:t>
            </a:r>
            <a:r>
              <a:rPr lang="zh-CN" altLang="zh-CN" dirty="0">
                <a:solidFill>
                  <a:srgbClr val="00B050"/>
                </a:solidFill>
              </a:rPr>
              <a:t>是一个轻量级的</a:t>
            </a:r>
            <a:r>
              <a:rPr lang="en-US" altLang="zh-CN" dirty="0">
                <a:solidFill>
                  <a:srgbClr val="00B050"/>
                </a:solidFill>
              </a:rPr>
              <a:t> HTML</a:t>
            </a:r>
            <a:r>
              <a:rPr lang="zh-CN" altLang="zh-CN" dirty="0">
                <a:solidFill>
                  <a:srgbClr val="00B050"/>
                </a:solidFill>
              </a:rPr>
              <a:t>、</a:t>
            </a:r>
            <a:r>
              <a:rPr lang="en-US" altLang="zh-CN" dirty="0">
                <a:solidFill>
                  <a:srgbClr val="00B050"/>
                </a:solidFill>
              </a:rPr>
              <a:t>CSS </a:t>
            </a:r>
            <a:r>
              <a:rPr lang="zh-CN" altLang="zh-CN" dirty="0">
                <a:solidFill>
                  <a:srgbClr val="00B050"/>
                </a:solidFill>
              </a:rPr>
              <a:t>和</a:t>
            </a:r>
            <a:r>
              <a:rPr lang="en-US" altLang="zh-CN" dirty="0">
                <a:solidFill>
                  <a:srgbClr val="00B050"/>
                </a:solidFill>
              </a:rPr>
              <a:t> JS </a:t>
            </a:r>
            <a:r>
              <a:rPr lang="zh-CN" altLang="zh-CN" dirty="0">
                <a:solidFill>
                  <a:srgbClr val="00B050"/>
                </a:solidFill>
              </a:rPr>
              <a:t>框架，遵循</a:t>
            </a:r>
            <a:r>
              <a:rPr lang="en-US" altLang="zh-CN" dirty="0">
                <a:solidFill>
                  <a:srgbClr val="00B050"/>
                </a:solidFill>
              </a:rPr>
              <a:t> Google </a:t>
            </a:r>
            <a:r>
              <a:rPr lang="zh-CN" altLang="zh-CN" dirty="0">
                <a:solidFill>
                  <a:srgbClr val="00B050"/>
                </a:solidFill>
              </a:rPr>
              <a:t>的</a:t>
            </a:r>
            <a:r>
              <a:rPr lang="en-US" altLang="zh-CN" dirty="0">
                <a:solidFill>
                  <a:srgbClr val="00B050"/>
                </a:solidFill>
              </a:rPr>
              <a:t> Material Design </a:t>
            </a:r>
            <a:r>
              <a:rPr lang="zh-CN" altLang="zh-CN" dirty="0">
                <a:solidFill>
                  <a:srgbClr val="00B050"/>
                </a:solidFill>
              </a:rPr>
              <a:t>设计思路。</a:t>
            </a:r>
            <a:r>
              <a:rPr lang="en-US" altLang="zh-CN" dirty="0">
                <a:solidFill>
                  <a:srgbClr val="00B050"/>
                </a:solidFill>
              </a:rPr>
              <a:t>MUI</a:t>
            </a:r>
            <a:r>
              <a:rPr lang="zh-CN" altLang="zh-CN" dirty="0">
                <a:solidFill>
                  <a:srgbClr val="00B050"/>
                </a:solidFill>
              </a:rPr>
              <a:t>组件已被封装</a:t>
            </a:r>
            <a:r>
              <a:rPr lang="zh-CN" altLang="zh-CN" dirty="0" smtClean="0">
                <a:solidFill>
                  <a:srgbClr val="00B050"/>
                </a:solidFill>
              </a:rPr>
              <a:t>成</a:t>
            </a:r>
            <a:r>
              <a:rPr lang="en-US" altLang="zh-CN" dirty="0" err="1">
                <a:solidFill>
                  <a:srgbClr val="00B050"/>
                </a:solidFill>
              </a:rPr>
              <a:t>HBuilder</a:t>
            </a:r>
            <a:r>
              <a:rPr lang="zh-CN" altLang="zh-CN" dirty="0" smtClean="0">
                <a:solidFill>
                  <a:srgbClr val="00B050"/>
                </a:solidFill>
              </a:rPr>
              <a:t>代码</a:t>
            </a:r>
            <a:r>
              <a:rPr lang="zh-CN" altLang="zh-CN" dirty="0">
                <a:solidFill>
                  <a:srgbClr val="00B050"/>
                </a:solidFill>
              </a:rPr>
              <a:t>块，只需要简单几个字符，就可以快速生成各个组件对应的</a:t>
            </a:r>
            <a:r>
              <a:rPr lang="en-US" altLang="zh-CN" dirty="0">
                <a:solidFill>
                  <a:srgbClr val="00B050"/>
                </a:solidFill>
              </a:rPr>
              <a:t>HTML</a:t>
            </a:r>
            <a:r>
              <a:rPr lang="zh-CN" altLang="zh-CN" dirty="0">
                <a:solidFill>
                  <a:srgbClr val="00B050"/>
                </a:solidFill>
              </a:rPr>
              <a:t>代码。</a:t>
            </a:r>
            <a:r>
              <a:rPr lang="en-US" altLang="zh-CN" dirty="0">
                <a:solidFill>
                  <a:srgbClr val="00B050"/>
                </a:solidFill>
              </a:rPr>
              <a:t>MUI</a:t>
            </a:r>
            <a:r>
              <a:rPr lang="zh-CN" altLang="zh-CN" dirty="0">
                <a:solidFill>
                  <a:srgbClr val="00B050"/>
                </a:solidFill>
              </a:rPr>
              <a:t>要引入的代码会在创建</a:t>
            </a:r>
            <a:r>
              <a:rPr lang="en-US" altLang="zh-CN" dirty="0" err="1">
                <a:solidFill>
                  <a:srgbClr val="00B050"/>
                </a:solidFill>
              </a:rPr>
              <a:t>HBuilder</a:t>
            </a:r>
            <a:r>
              <a:rPr lang="zh-CN" altLang="zh-CN" dirty="0">
                <a:solidFill>
                  <a:srgbClr val="00B050"/>
                </a:solidFill>
              </a:rPr>
              <a:t>工程时自动引入的。</a:t>
            </a:r>
          </a:p>
          <a:p>
            <a:endParaRPr lang="zh-CN" altLang="zh-CN" dirty="0">
              <a:solidFill>
                <a:srgbClr val="FFFF00"/>
              </a:solidFill>
            </a:endParaRP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886700" cy="1325563"/>
          </a:xfrm>
        </p:spPr>
        <p:txBody>
          <a:bodyPr/>
          <a:lstStyle/>
          <a:p>
            <a:r>
              <a:rPr lang="zh-CN" altLang="en-US" sz="3200" dirty="0" smtClean="0">
                <a:solidFill>
                  <a:srgbClr val="FFC000"/>
                </a:solidFill>
              </a:rPr>
              <a:t>三、</a:t>
            </a:r>
            <a:r>
              <a:rPr lang="zh-CN" altLang="zh-CN" sz="3200" b="1" dirty="0">
                <a:solidFill>
                  <a:srgbClr val="FFC000"/>
                </a:solidFill>
              </a:rPr>
              <a:t>贺州旅游新闻系统</a:t>
            </a:r>
            <a:r>
              <a:rPr lang="zh-CN" altLang="zh-CN" b="1" dirty="0">
                <a:solidFill>
                  <a:srgbClr val="FF0000"/>
                </a:solidFill>
              </a:rPr>
              <a:t/>
            </a:r>
            <a:br>
              <a:rPr lang="zh-CN" altLang="zh-CN" b="1" dirty="0">
                <a:solidFill>
                  <a:srgbClr val="FF0000"/>
                </a:solidFill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5536" y="980728"/>
            <a:ext cx="8047806" cy="5400600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>
                <a:solidFill>
                  <a:srgbClr val="00B050"/>
                </a:solidFill>
              </a:rPr>
              <a:t>【例</a:t>
            </a:r>
            <a:r>
              <a:rPr lang="en-US" altLang="zh-CN" dirty="0">
                <a:solidFill>
                  <a:srgbClr val="00B050"/>
                </a:solidFill>
              </a:rPr>
              <a:t>12.1</a:t>
            </a:r>
            <a:r>
              <a:rPr lang="zh-CN" altLang="zh-CN" dirty="0">
                <a:solidFill>
                  <a:srgbClr val="00B050"/>
                </a:solidFill>
              </a:rPr>
              <a:t>】在网页后台通过管理员账户可以添加新闻，并查看添加的新闻，并接收手机客户端的用户注册数据，查看新闻，修改密码功能。</a:t>
            </a:r>
          </a:p>
          <a:p>
            <a:pPr marL="0" indent="0" algn="just">
              <a:buNone/>
            </a:pPr>
            <a:r>
              <a:rPr lang="zh-CN" altLang="zh-CN" dirty="0">
                <a:solidFill>
                  <a:srgbClr val="00B050"/>
                </a:solidFill>
              </a:rPr>
              <a:t>【说明】后台使用 PHP 结合 jQuery、MUI、JSON 来实现各种功能，前台使用 Android </a:t>
            </a:r>
            <a:r>
              <a:rPr lang="zh-CN" altLang="zh-CN" dirty="0" smtClean="0">
                <a:solidFill>
                  <a:srgbClr val="00B050"/>
                </a:solidFill>
              </a:rPr>
              <a:t>的相关</a:t>
            </a:r>
            <a:r>
              <a:rPr lang="zh-CN" altLang="zh-CN" dirty="0">
                <a:solidFill>
                  <a:srgbClr val="00B050"/>
                </a:solidFill>
              </a:rPr>
              <a:t>控件以及 JSON 来实现各种功能。</a:t>
            </a:r>
          </a:p>
          <a:p>
            <a:endParaRPr lang="zh-CN" altLang="zh-CN" dirty="0">
              <a:solidFill>
                <a:srgbClr val="FFFF00"/>
              </a:solidFill>
            </a:endParaRP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三、</a:t>
            </a:r>
            <a:r>
              <a:rPr lang="zh-CN" altLang="zh-CN" b="1" dirty="0">
                <a:solidFill>
                  <a:srgbClr val="FFC000"/>
                </a:solidFill>
                <a:sym typeface="+mn-ea"/>
              </a:rPr>
              <a:t>贺州旅游新闻系统</a:t>
            </a:r>
            <a:r>
              <a:rPr lang="zh-CN" altLang="zh-CN" b="1" dirty="0">
                <a:solidFill>
                  <a:srgbClr val="FF0000"/>
                </a:solidFill>
                <a:sym typeface="+mn-ea"/>
              </a:rPr>
              <a:t/>
            </a:r>
            <a:br>
              <a:rPr lang="zh-CN" altLang="zh-CN" b="1" dirty="0">
                <a:solidFill>
                  <a:srgbClr val="FF0000"/>
                </a:solidFill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53331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FFFF00"/>
                </a:solidFill>
              </a:rPr>
              <a:t>【开发步骤】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FFFF00"/>
                </a:solidFill>
              </a:rPr>
              <a:t>1．后台功能开发。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FFFF00"/>
                </a:solidFill>
              </a:rPr>
              <a:t>（1）在 MySQL 中创建数据库 hztourdb。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FFFF00"/>
                </a:solidFill>
              </a:rPr>
              <a:t>（2）在数据库中生成如表 12-1 至表 12-3 所示的 3 张表。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6545" y="365125"/>
            <a:ext cx="8218805" cy="85725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三、</a:t>
            </a:r>
            <a:r>
              <a:rPr lang="zh-CN" altLang="zh-CN" b="1" dirty="0">
                <a:solidFill>
                  <a:srgbClr val="FFC000"/>
                </a:solidFill>
                <a:sym typeface="+mn-ea"/>
              </a:rPr>
              <a:t>贺州旅游新闻系统</a:t>
            </a:r>
            <a:r>
              <a:rPr lang="zh-CN" altLang="zh-CN" b="1" dirty="0">
                <a:solidFill>
                  <a:srgbClr val="FF0000"/>
                </a:solidFill>
                <a:sym typeface="+mn-ea"/>
              </a:rPr>
              <a:t/>
            </a:r>
            <a:br>
              <a:rPr lang="zh-CN" altLang="zh-CN" b="1" dirty="0">
                <a:solidFill>
                  <a:srgbClr val="FF0000"/>
                </a:solidFill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9065" y="1111885"/>
            <a:ext cx="8796020" cy="519239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FFFF00"/>
                </a:solidFill>
              </a:rPr>
              <a:t>（</a:t>
            </a:r>
            <a:r>
              <a:rPr lang="zh-CN" altLang="en-US" sz="2400" dirty="0">
                <a:solidFill>
                  <a:srgbClr val="FFFF00"/>
                </a:solidFill>
              </a:rPr>
              <a:t>3）在HBuilder中点击“文件”→“新建”→“移动 App”，创建名为 servicecode 的项目，选择 mui 项目，如图 12-</a:t>
            </a:r>
            <a:r>
              <a:rPr lang="zh-CN" altLang="en-US" sz="2400" dirty="0" smtClean="0">
                <a:solidFill>
                  <a:srgbClr val="FFFF00"/>
                </a:solidFill>
              </a:rPr>
              <a:t>1</a:t>
            </a:r>
            <a:r>
              <a:rPr lang="en-US" altLang="zh-CN" sz="2400" dirty="0" smtClean="0">
                <a:solidFill>
                  <a:srgbClr val="FFFF00"/>
                </a:solidFill>
              </a:rPr>
              <a:t>3</a:t>
            </a:r>
            <a:r>
              <a:rPr lang="zh-CN" altLang="en-US" sz="2400" dirty="0" smtClean="0">
                <a:solidFill>
                  <a:srgbClr val="FFFF00"/>
                </a:solidFill>
              </a:rPr>
              <a:t> </a:t>
            </a:r>
            <a:r>
              <a:rPr lang="zh-CN" altLang="en-US" sz="2400" dirty="0">
                <a:solidFill>
                  <a:srgbClr val="FFFF00"/>
                </a:solidFill>
              </a:rPr>
              <a:t>所示</a:t>
            </a:r>
            <a:r>
              <a:rPr lang="zh-CN" altLang="en-US" sz="2400" dirty="0" smtClean="0">
                <a:solidFill>
                  <a:srgbClr val="FFFF00"/>
                </a:solidFill>
              </a:rPr>
              <a:t>。最终将</a:t>
            </a:r>
            <a:r>
              <a:rPr lang="zh-CN" altLang="en-US" sz="2400" dirty="0">
                <a:solidFill>
                  <a:srgbClr val="FFFF00"/>
                </a:solidFill>
              </a:rPr>
              <a:t>编写好的servicecode 的</a:t>
            </a:r>
            <a:r>
              <a:rPr lang="zh-CN" altLang="en-US" sz="2400" dirty="0" smtClean="0">
                <a:solidFill>
                  <a:srgbClr val="FFFF00"/>
                </a:solidFill>
              </a:rPr>
              <a:t>项目放入到</a:t>
            </a:r>
            <a:r>
              <a:rPr lang="en-US" altLang="zh-CN" sz="2400" dirty="0" smtClean="0">
                <a:solidFill>
                  <a:srgbClr val="FFFF00"/>
                </a:solidFill>
              </a:rPr>
              <a:t>WAMP</a:t>
            </a:r>
            <a:r>
              <a:rPr lang="zh-CN" altLang="en-US" sz="2400" dirty="0" smtClean="0">
                <a:solidFill>
                  <a:srgbClr val="FFFF00"/>
                </a:solidFill>
              </a:rPr>
              <a:t>的</a:t>
            </a:r>
            <a:r>
              <a:rPr lang="en-US" altLang="zh-CN" sz="2400" dirty="0">
                <a:solidFill>
                  <a:srgbClr val="FFFF00"/>
                </a:solidFill>
              </a:rPr>
              <a:t>www </a:t>
            </a:r>
            <a:r>
              <a:rPr lang="en-US" altLang="zh-CN" sz="2400" dirty="0" smtClean="0">
                <a:solidFill>
                  <a:srgbClr val="FFFF00"/>
                </a:solidFill>
              </a:rPr>
              <a:t>directory</a:t>
            </a:r>
            <a:r>
              <a:rPr lang="zh-CN" altLang="en-US" sz="2400" dirty="0" smtClean="0">
                <a:solidFill>
                  <a:srgbClr val="FFFF00"/>
                </a:solidFill>
              </a:rPr>
              <a:t>下。</a:t>
            </a:r>
            <a:endParaRPr lang="zh-CN" altLang="en-US" sz="24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zh-CN" altLang="en-US" sz="2400" dirty="0">
                <a:solidFill>
                  <a:srgbClr val="FFFF00"/>
                </a:solidFill>
              </a:rPr>
              <a:t>（4）在生成的项目 js 目录下添加 jquery-2.1.1.min.js 文件，并创建如图 12-</a:t>
            </a:r>
            <a:r>
              <a:rPr lang="zh-CN" altLang="en-US" sz="2400" dirty="0" smtClean="0">
                <a:solidFill>
                  <a:srgbClr val="FFFF00"/>
                </a:solidFill>
              </a:rPr>
              <a:t>1</a:t>
            </a:r>
            <a:r>
              <a:rPr lang="en-US" altLang="zh-CN" sz="2400" dirty="0" smtClean="0">
                <a:solidFill>
                  <a:srgbClr val="FFFF00"/>
                </a:solidFill>
              </a:rPr>
              <a:t>4</a:t>
            </a:r>
            <a:r>
              <a:rPr lang="zh-CN" altLang="en-US" sz="2400" dirty="0" smtClean="0">
                <a:solidFill>
                  <a:srgbClr val="FFFF00"/>
                </a:solidFill>
              </a:rPr>
              <a:t> </a:t>
            </a:r>
            <a:r>
              <a:rPr lang="zh-CN" altLang="en-US" sz="2400" dirty="0">
                <a:solidFill>
                  <a:srgbClr val="FFFF00"/>
                </a:solidFill>
              </a:rPr>
              <a:t>所示的文件和目录。</a:t>
            </a:r>
          </a:p>
          <a:p>
            <a:endParaRPr lang="zh-CN" altLang="en-US" sz="2400" dirty="0">
              <a:solidFill>
                <a:srgbClr val="FFFF00"/>
              </a:solidFill>
            </a:endParaRPr>
          </a:p>
        </p:txBody>
      </p:sp>
      <p:pic>
        <p:nvPicPr>
          <p:cNvPr id="4" name="内容占位符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60" y="3102582"/>
            <a:ext cx="3740150" cy="290322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990" y="3102582"/>
            <a:ext cx="3268980" cy="30488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3608" y="6165304"/>
            <a:ext cx="2520196" cy="5759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12-13 </a:t>
            </a:r>
            <a:r>
              <a:rPr lang="zh-CN" altLang="en-US" dirty="0" smtClean="0">
                <a:solidFill>
                  <a:srgbClr val="FFFF00"/>
                </a:solidFill>
              </a:rPr>
              <a:t>创建工程</a:t>
            </a:r>
            <a:endParaRPr lang="en-US" altLang="zh-CN" dirty="0">
              <a:solidFill>
                <a:srgbClr val="FFFF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20072" y="6242669"/>
            <a:ext cx="2815858" cy="5759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12-14 </a:t>
            </a:r>
            <a:r>
              <a:rPr lang="zh-CN" altLang="en-US" dirty="0" smtClean="0">
                <a:solidFill>
                  <a:srgbClr val="FFFF00"/>
                </a:solidFill>
              </a:rPr>
              <a:t>后台工程结构</a:t>
            </a:r>
            <a:endParaRPr lang="en-US" altLang="zh-CN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092440" cy="66167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三、</a:t>
            </a:r>
            <a:r>
              <a:rPr lang="zh-CN" altLang="zh-CN" b="1" dirty="0">
                <a:solidFill>
                  <a:srgbClr val="FFC000"/>
                </a:solidFill>
                <a:sym typeface="+mn-ea"/>
              </a:rPr>
              <a:t>贺州旅游新闻系统</a:t>
            </a:r>
            <a:r>
              <a:rPr lang="zh-CN" altLang="zh-CN" b="1" dirty="0">
                <a:solidFill>
                  <a:srgbClr val="FF0000"/>
                </a:solidFill>
                <a:sym typeface="+mn-ea"/>
              </a:rPr>
              <a:t/>
            </a:r>
            <a:br>
              <a:rPr lang="zh-CN" altLang="zh-CN" b="1" dirty="0">
                <a:solidFill>
                  <a:srgbClr val="FF0000"/>
                </a:solidFill>
                <a:sym typeface="+mn-ea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0360" y="692696"/>
            <a:ext cx="7886700" cy="5036185"/>
          </a:xfrm>
        </p:spPr>
        <p:txBody>
          <a:bodyPr/>
          <a:lstStyle/>
          <a:p>
            <a:pPr marL="0" indent="0" algn="just">
              <a:buNone/>
            </a:pPr>
            <a:r>
              <a:rPr lang="zh-CN" altLang="en-US" dirty="0">
                <a:solidFill>
                  <a:srgbClr val="00B0F0"/>
                </a:solidFill>
              </a:rPr>
              <a:t>（5）导入相关的图片到项目的 image 文件夹下，编写好 db.php 文件内容和 conn.php </a:t>
            </a:r>
            <a:r>
              <a:rPr lang="zh-CN" altLang="en-US" dirty="0" smtClean="0">
                <a:solidFill>
                  <a:srgbClr val="00B0F0"/>
                </a:solidFill>
              </a:rPr>
              <a:t>文件内容</a:t>
            </a:r>
            <a:r>
              <a:rPr lang="zh-CN" altLang="en-US" dirty="0">
                <a:solidFill>
                  <a:srgbClr val="00B0F0"/>
                </a:solidFill>
              </a:rPr>
              <a:t>，实现数据库的连接、增、删、查、改操作</a:t>
            </a:r>
            <a:r>
              <a:rPr lang="zh-CN" altLang="en-US" dirty="0" smtClean="0">
                <a:solidFill>
                  <a:srgbClr val="00B0F0"/>
                </a:solidFill>
              </a:rPr>
              <a:t>。</a:t>
            </a:r>
            <a:endParaRPr lang="en-US" altLang="zh-CN" dirty="0" smtClean="0">
              <a:solidFill>
                <a:srgbClr val="00B0F0"/>
              </a:solidFill>
            </a:endParaRPr>
          </a:p>
          <a:p>
            <a:pPr marL="0" indent="0" algn="just">
              <a:buNone/>
            </a:pPr>
            <a:r>
              <a:rPr lang="zh-CN" altLang="en-US" dirty="0">
                <a:solidFill>
                  <a:srgbClr val="00B0F0"/>
                </a:solidFill>
              </a:rPr>
              <a:t>（</a:t>
            </a:r>
            <a:r>
              <a:rPr lang="en-US" altLang="zh-CN" dirty="0">
                <a:solidFill>
                  <a:srgbClr val="00B0F0"/>
                </a:solidFill>
              </a:rPr>
              <a:t>6</a:t>
            </a:r>
            <a:r>
              <a:rPr lang="zh-CN" altLang="en-US" dirty="0">
                <a:solidFill>
                  <a:srgbClr val="00B0F0"/>
                </a:solidFill>
              </a:rPr>
              <a:t>）最后将编写好的servicecode 的项目放入到</a:t>
            </a:r>
            <a:r>
              <a:rPr lang="en-US" altLang="zh-CN" dirty="0">
                <a:solidFill>
                  <a:srgbClr val="00B0F0"/>
                </a:solidFill>
              </a:rPr>
              <a:t>WAMP</a:t>
            </a:r>
            <a:r>
              <a:rPr lang="zh-CN" altLang="en-US" dirty="0">
                <a:solidFill>
                  <a:srgbClr val="00B0F0"/>
                </a:solidFill>
              </a:rPr>
              <a:t>的</a:t>
            </a:r>
            <a:r>
              <a:rPr lang="en-US" altLang="zh-CN" dirty="0">
                <a:solidFill>
                  <a:srgbClr val="00B0F0"/>
                </a:solidFill>
              </a:rPr>
              <a:t>www directory</a:t>
            </a:r>
            <a:r>
              <a:rPr lang="zh-CN" altLang="en-US" dirty="0">
                <a:solidFill>
                  <a:srgbClr val="00B0F0"/>
                </a:solidFill>
              </a:rPr>
              <a:t>下。</a:t>
            </a:r>
          </a:p>
          <a:p>
            <a:pPr marL="0" indent="0" algn="just">
              <a:buNone/>
            </a:pPr>
            <a:r>
              <a:rPr lang="zh-CN" altLang="en-US" dirty="0" smtClean="0">
                <a:solidFill>
                  <a:srgbClr val="00B0F0"/>
                </a:solidFill>
              </a:rPr>
              <a:t>（</a:t>
            </a:r>
            <a:r>
              <a:rPr lang="en-US" altLang="zh-CN" dirty="0" smtClean="0">
                <a:solidFill>
                  <a:srgbClr val="00B0F0"/>
                </a:solidFill>
              </a:rPr>
              <a:t>7</a:t>
            </a:r>
            <a:r>
              <a:rPr lang="zh-CN" altLang="en-US" dirty="0" smtClean="0">
                <a:solidFill>
                  <a:srgbClr val="00B0F0"/>
                </a:solidFill>
              </a:rPr>
              <a:t>）在浏览器下输入：</a:t>
            </a:r>
            <a:r>
              <a:rPr lang="en-US" altLang="zh-CN" sz="1800" dirty="0">
                <a:solidFill>
                  <a:srgbClr val="FF0000"/>
                </a:solidFill>
                <a:hlinkClick r:id="rId2"/>
              </a:rPr>
              <a:t>http://</a:t>
            </a:r>
            <a:r>
              <a:rPr lang="en-US" altLang="zh-CN" sz="1800" dirty="0" smtClean="0">
                <a:solidFill>
                  <a:srgbClr val="FF0000"/>
                </a:solidFill>
                <a:hlinkClick r:id="rId2"/>
              </a:rPr>
              <a:t>localhost/servicecode/login.html</a:t>
            </a:r>
            <a:r>
              <a:rPr lang="zh-CN" altLang="en-US" dirty="0" smtClean="0">
                <a:solidFill>
                  <a:srgbClr val="00B0F0"/>
                </a:solidFill>
              </a:rPr>
              <a:t>登录后台，</a:t>
            </a:r>
            <a:r>
              <a:rPr lang="zh-CN" altLang="en-US" dirty="0">
                <a:solidFill>
                  <a:srgbClr val="00B0F0"/>
                </a:solidFill>
              </a:rPr>
              <a:t>其界面如图 12-</a:t>
            </a:r>
            <a:r>
              <a:rPr lang="zh-CN" altLang="en-US" dirty="0" smtClean="0">
                <a:solidFill>
                  <a:srgbClr val="00B0F0"/>
                </a:solidFill>
              </a:rPr>
              <a:t>1</a:t>
            </a:r>
            <a:r>
              <a:rPr lang="en-US" altLang="zh-CN" dirty="0">
                <a:solidFill>
                  <a:srgbClr val="00B0F0"/>
                </a:solidFill>
              </a:rPr>
              <a:t>5</a:t>
            </a:r>
            <a:r>
              <a:rPr lang="zh-CN" altLang="en-US" dirty="0" smtClean="0">
                <a:solidFill>
                  <a:srgbClr val="00B0F0"/>
                </a:solidFill>
              </a:rPr>
              <a:t> </a:t>
            </a:r>
            <a:r>
              <a:rPr lang="zh-CN" altLang="en-US" dirty="0">
                <a:solidFill>
                  <a:srgbClr val="00B0F0"/>
                </a:solidFill>
              </a:rPr>
              <a:t>所示。</a:t>
            </a:r>
          </a:p>
          <a:p>
            <a:pPr marL="0" indent="0">
              <a:buNone/>
            </a:pPr>
            <a:endParaRPr lang="zh-CN" altLang="en-US" dirty="0">
              <a:solidFill>
                <a:srgbClr val="00B0F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4047382"/>
            <a:ext cx="5818212" cy="242742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11759" y="6473779"/>
            <a:ext cx="3456275" cy="3600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B0F0"/>
                </a:solidFill>
              </a:rPr>
              <a:t>图</a:t>
            </a:r>
            <a:r>
              <a:rPr lang="en-US" altLang="zh-CN" dirty="0" smtClean="0">
                <a:solidFill>
                  <a:srgbClr val="00B0F0"/>
                </a:solidFill>
              </a:rPr>
              <a:t>12-15</a:t>
            </a:r>
            <a:r>
              <a:rPr lang="zh-CN" altLang="en-US" dirty="0" smtClean="0">
                <a:solidFill>
                  <a:srgbClr val="00B0F0"/>
                </a:solidFill>
              </a:rPr>
              <a:t>后台登录界面</a:t>
            </a:r>
            <a:endParaRPr lang="en-US" altLang="zh-CN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4"/>
          <p:cNvSpPr txBox="1">
            <a:spLocks noChangeArrowheads="1"/>
          </p:cNvSpPr>
          <p:nvPr/>
        </p:nvSpPr>
        <p:spPr bwMode="auto">
          <a:xfrm>
            <a:off x="3196215" y="2462801"/>
            <a:ext cx="246280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5" name="文本框 32"/>
          <p:cNvSpPr txBox="1">
            <a:spLocks noChangeArrowheads="1"/>
          </p:cNvSpPr>
          <p:nvPr/>
        </p:nvSpPr>
        <p:spPr bwMode="auto">
          <a:xfrm>
            <a:off x="567547" y="455107"/>
            <a:ext cx="3668713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目录</a:t>
            </a:r>
            <a:endParaRPr lang="zh-CN" altLang="en-US" sz="3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17501" y="543177"/>
            <a:ext cx="250045" cy="361823"/>
          </a:xfrm>
          <a:prstGeom prst="rect">
            <a:avLst/>
          </a:prstGeom>
          <a:solidFill>
            <a:srgbClr val="ED8C27"/>
          </a:solidFill>
          <a:ln>
            <a:solidFill>
              <a:srgbClr val="ED8C27"/>
            </a:solidFill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7585" y="268115"/>
            <a:ext cx="179917" cy="638401"/>
          </a:xfrm>
          <a:prstGeom prst="rect">
            <a:avLst/>
          </a:prstGeom>
          <a:solidFill>
            <a:srgbClr val="224099"/>
          </a:solidFill>
          <a:ln>
            <a:solidFill>
              <a:srgbClr val="224099"/>
            </a:solidFill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75440" y="1400779"/>
            <a:ext cx="2276480" cy="49243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zh-CN" sz="2400" b="1" dirty="0">
                <a:solidFill>
                  <a:srgbClr val="92D050"/>
                </a:solidFill>
              </a:rPr>
              <a:t>开发环境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507169" y="2082484"/>
            <a:ext cx="1552663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2400" b="1" dirty="0" smtClean="0">
                <a:solidFill>
                  <a:srgbClr val="FFC000"/>
                </a:solidFill>
              </a:rPr>
              <a:t> </a:t>
            </a:r>
            <a:r>
              <a:rPr lang="zh-CN" altLang="zh-CN" sz="2400" b="1" dirty="0" smtClean="0">
                <a:solidFill>
                  <a:srgbClr val="FFC000"/>
                </a:solidFill>
              </a:rPr>
              <a:t>开发</a:t>
            </a:r>
            <a:r>
              <a:rPr lang="zh-CN" altLang="zh-CN" sz="2400" b="1" dirty="0">
                <a:solidFill>
                  <a:srgbClr val="FFC000"/>
                </a:solidFill>
              </a:rPr>
              <a:t>组件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562716" y="2821386"/>
            <a:ext cx="2721252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zh-CN" sz="2400" b="1" dirty="0">
                <a:solidFill>
                  <a:srgbClr val="00B0F0"/>
                </a:solidFill>
              </a:rPr>
              <a:t>贺州旅游新闻系统</a:t>
            </a:r>
          </a:p>
        </p:txBody>
      </p:sp>
      <p:sp>
        <p:nvSpPr>
          <p:cNvPr id="7" name="矩形 6"/>
          <p:cNvSpPr/>
          <p:nvPr/>
        </p:nvSpPr>
        <p:spPr>
          <a:xfrm>
            <a:off x="1619672" y="3626718"/>
            <a:ext cx="3888432" cy="52748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altLang="zh-CN" sz="2400" b="1" dirty="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2400" b="1" dirty="0">
                <a:solidFill>
                  <a:srgbClr val="FFFF00"/>
                </a:solidFill>
              </a:rPr>
              <a:t>本章小结</a:t>
            </a:r>
          </a:p>
          <a:p>
            <a:pPr algn="ctr"/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17" y="1268760"/>
            <a:ext cx="733425" cy="6572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42" y="2036297"/>
            <a:ext cx="714375" cy="6762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92" y="2822884"/>
            <a:ext cx="752475" cy="6381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54" y="3571372"/>
            <a:ext cx="666750" cy="638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三、</a:t>
            </a:r>
            <a:r>
              <a:rPr lang="zh-CN" altLang="zh-CN" b="1" dirty="0">
                <a:solidFill>
                  <a:srgbClr val="FFC000"/>
                </a:solidFill>
                <a:sym typeface="+mn-ea"/>
              </a:rPr>
              <a:t>贺州旅游新闻系统</a:t>
            </a:r>
            <a:r>
              <a:rPr lang="zh-CN" altLang="zh-CN" b="1" dirty="0">
                <a:solidFill>
                  <a:srgbClr val="FF0000"/>
                </a:solidFill>
                <a:sym typeface="+mn-ea"/>
              </a:rPr>
              <a:t/>
            </a:r>
            <a:br>
              <a:rPr lang="zh-CN" altLang="zh-CN" b="1" dirty="0">
                <a:solidFill>
                  <a:srgbClr val="FF0000"/>
                </a:solidFill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337586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00B050"/>
                </a:solidFill>
              </a:rPr>
              <a:t>（</a:t>
            </a:r>
            <a:r>
              <a:rPr lang="en-US" altLang="zh-CN" dirty="0" smtClean="0">
                <a:solidFill>
                  <a:srgbClr val="00B050"/>
                </a:solidFill>
              </a:rPr>
              <a:t>8</a:t>
            </a:r>
            <a:r>
              <a:rPr lang="zh-CN" altLang="en-US" dirty="0" smtClean="0">
                <a:solidFill>
                  <a:srgbClr val="00B050"/>
                </a:solidFill>
              </a:rPr>
              <a:t>）</a:t>
            </a:r>
            <a:r>
              <a:rPr lang="zh-CN" altLang="en-US" dirty="0">
                <a:solidFill>
                  <a:srgbClr val="00B050"/>
                </a:solidFill>
              </a:rPr>
              <a:t>文件 home.php 为主页界面，其界面如图 12-</a:t>
            </a:r>
            <a:r>
              <a:rPr lang="zh-CN" altLang="en-US" dirty="0" smtClean="0">
                <a:solidFill>
                  <a:srgbClr val="00B050"/>
                </a:solidFill>
              </a:rPr>
              <a:t>1</a:t>
            </a:r>
            <a:r>
              <a:rPr lang="en-US" altLang="zh-CN" dirty="0">
                <a:solidFill>
                  <a:srgbClr val="00B050"/>
                </a:solidFill>
              </a:rPr>
              <a:t>6</a:t>
            </a:r>
            <a:r>
              <a:rPr lang="zh-CN" altLang="en-US" dirty="0" smtClean="0">
                <a:solidFill>
                  <a:srgbClr val="00B050"/>
                </a:solidFill>
              </a:rPr>
              <a:t>所</a:t>
            </a:r>
            <a:r>
              <a:rPr lang="zh-CN" altLang="en-US" dirty="0">
                <a:solidFill>
                  <a:srgbClr val="00B050"/>
                </a:solidFill>
              </a:rPr>
              <a:t>示。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820" y="2348880"/>
            <a:ext cx="6837680" cy="2724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03575" y="5229200"/>
            <a:ext cx="2376170" cy="5759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B050"/>
                </a:solidFill>
              </a:rPr>
              <a:t>图</a:t>
            </a:r>
            <a:r>
              <a:rPr lang="en-US" altLang="zh-CN" dirty="0" smtClean="0">
                <a:solidFill>
                  <a:srgbClr val="00B050"/>
                </a:solidFill>
              </a:rPr>
              <a:t>12-16</a:t>
            </a:r>
            <a:r>
              <a:rPr lang="zh-CN" altLang="en-US" dirty="0" smtClean="0">
                <a:solidFill>
                  <a:srgbClr val="00B050"/>
                </a:solidFill>
              </a:rPr>
              <a:t>后台主页界面</a:t>
            </a:r>
            <a:endParaRPr lang="en-US" altLang="zh-CN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三、</a:t>
            </a:r>
            <a:r>
              <a:rPr lang="zh-CN" altLang="zh-CN" b="1" dirty="0">
                <a:solidFill>
                  <a:srgbClr val="FFC000"/>
                </a:solidFill>
                <a:sym typeface="+mn-ea"/>
              </a:rPr>
              <a:t>贺州旅游新闻系统</a:t>
            </a:r>
            <a:r>
              <a:rPr lang="zh-CN" altLang="zh-CN" b="1" dirty="0">
                <a:solidFill>
                  <a:srgbClr val="FF0000"/>
                </a:solidFill>
                <a:sym typeface="+mn-ea"/>
              </a:rPr>
              <a:t/>
            </a:r>
            <a:br>
              <a:rPr lang="zh-CN" altLang="zh-CN" b="1" dirty="0">
                <a:solidFill>
                  <a:srgbClr val="FF0000"/>
                </a:solidFill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38250"/>
            <a:ext cx="7886700" cy="493903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00B050"/>
                </a:solidFill>
              </a:rPr>
              <a:t>（</a:t>
            </a:r>
            <a:r>
              <a:rPr lang="en-US" altLang="zh-CN" dirty="0" smtClean="0">
                <a:solidFill>
                  <a:srgbClr val="00B050"/>
                </a:solidFill>
              </a:rPr>
              <a:t>9</a:t>
            </a:r>
            <a:r>
              <a:rPr lang="zh-CN" altLang="en-US" dirty="0" smtClean="0">
                <a:solidFill>
                  <a:srgbClr val="00B050"/>
                </a:solidFill>
              </a:rPr>
              <a:t>）</a:t>
            </a:r>
            <a:r>
              <a:rPr lang="zh-CN" altLang="en-US" dirty="0">
                <a:solidFill>
                  <a:srgbClr val="00B050"/>
                </a:solidFill>
              </a:rPr>
              <a:t>文件 newslist.php 为新闻列表界面，其界面如图 12-</a:t>
            </a:r>
            <a:r>
              <a:rPr lang="zh-CN" altLang="en-US" dirty="0" smtClean="0">
                <a:solidFill>
                  <a:srgbClr val="00B050"/>
                </a:solidFill>
              </a:rPr>
              <a:t>1</a:t>
            </a:r>
            <a:r>
              <a:rPr lang="en-US" altLang="zh-CN" dirty="0" smtClean="0">
                <a:solidFill>
                  <a:srgbClr val="00B050"/>
                </a:solidFill>
              </a:rPr>
              <a:t>7</a:t>
            </a:r>
            <a:r>
              <a:rPr lang="zh-CN" altLang="en-US" dirty="0" smtClean="0">
                <a:solidFill>
                  <a:srgbClr val="00B050"/>
                </a:solidFill>
              </a:rPr>
              <a:t> </a:t>
            </a:r>
            <a:r>
              <a:rPr lang="zh-CN" altLang="en-US" dirty="0">
                <a:solidFill>
                  <a:srgbClr val="00B050"/>
                </a:solidFill>
              </a:rPr>
              <a:t>所示。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317115"/>
            <a:ext cx="6523355" cy="32200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71800" y="5569824"/>
            <a:ext cx="3384396" cy="6483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B050"/>
                </a:solidFill>
              </a:rPr>
              <a:t>图</a:t>
            </a:r>
            <a:r>
              <a:rPr lang="en-US" altLang="zh-CN" dirty="0" smtClean="0">
                <a:solidFill>
                  <a:srgbClr val="00B050"/>
                </a:solidFill>
              </a:rPr>
              <a:t>12-17</a:t>
            </a:r>
            <a:r>
              <a:rPr lang="zh-CN" altLang="en-US" dirty="0" smtClean="0">
                <a:solidFill>
                  <a:srgbClr val="00B050"/>
                </a:solidFill>
              </a:rPr>
              <a:t>新闻列表界面</a:t>
            </a:r>
            <a:endParaRPr lang="en-US" altLang="zh-CN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三、</a:t>
            </a:r>
            <a:r>
              <a:rPr lang="zh-CN" altLang="zh-CN" b="1" dirty="0">
                <a:solidFill>
                  <a:srgbClr val="FFC000"/>
                </a:solidFill>
                <a:sym typeface="+mn-ea"/>
              </a:rPr>
              <a:t>贺州旅游新闻系统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8017" y="1412776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00B050"/>
                </a:solidFill>
              </a:rPr>
              <a:t>（</a:t>
            </a:r>
            <a:r>
              <a:rPr lang="en-US" altLang="zh-CN" dirty="0" smtClean="0">
                <a:solidFill>
                  <a:srgbClr val="00B050"/>
                </a:solidFill>
              </a:rPr>
              <a:t>10</a:t>
            </a:r>
            <a:r>
              <a:rPr lang="zh-CN" altLang="en-US" dirty="0" smtClean="0">
                <a:solidFill>
                  <a:srgbClr val="00B050"/>
                </a:solidFill>
              </a:rPr>
              <a:t>）</a:t>
            </a:r>
            <a:r>
              <a:rPr lang="zh-CN" altLang="en-US" dirty="0">
                <a:solidFill>
                  <a:srgbClr val="00B050"/>
                </a:solidFill>
              </a:rPr>
              <a:t>文件 newsdetail.php 为具体新闻界面，其界面如图 12-</a:t>
            </a:r>
            <a:r>
              <a:rPr lang="zh-CN" altLang="en-US" dirty="0" smtClean="0">
                <a:solidFill>
                  <a:srgbClr val="00B050"/>
                </a:solidFill>
              </a:rPr>
              <a:t>1</a:t>
            </a:r>
            <a:r>
              <a:rPr lang="en-US" altLang="zh-CN" dirty="0">
                <a:solidFill>
                  <a:srgbClr val="00B050"/>
                </a:solidFill>
              </a:rPr>
              <a:t>8</a:t>
            </a:r>
            <a:r>
              <a:rPr lang="zh-CN" altLang="en-US" dirty="0" smtClean="0">
                <a:solidFill>
                  <a:srgbClr val="00B050"/>
                </a:solidFill>
              </a:rPr>
              <a:t> </a:t>
            </a:r>
            <a:r>
              <a:rPr lang="zh-CN" altLang="en-US" dirty="0">
                <a:solidFill>
                  <a:srgbClr val="00B050"/>
                </a:solidFill>
              </a:rPr>
              <a:t>所示：</a:t>
            </a:r>
          </a:p>
          <a:p>
            <a:pPr marL="0" indent="0">
              <a:buNone/>
            </a:pPr>
            <a:endParaRPr lang="zh-CN" altLang="en-US" dirty="0">
              <a:solidFill>
                <a:srgbClr val="00B05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2752725"/>
            <a:ext cx="6927215" cy="31032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03848" y="5912196"/>
            <a:ext cx="3240375" cy="6483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B050"/>
                </a:solidFill>
              </a:rPr>
              <a:t>图</a:t>
            </a:r>
            <a:r>
              <a:rPr lang="en-US" altLang="zh-CN" dirty="0" smtClean="0">
                <a:solidFill>
                  <a:srgbClr val="00B050"/>
                </a:solidFill>
              </a:rPr>
              <a:t>12-18</a:t>
            </a:r>
            <a:r>
              <a:rPr lang="zh-CN" altLang="en-US" dirty="0" smtClean="0">
                <a:solidFill>
                  <a:srgbClr val="00B050"/>
                </a:solidFill>
              </a:rPr>
              <a:t>具体新闻界面</a:t>
            </a:r>
            <a:endParaRPr lang="en-US" altLang="zh-CN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三、</a:t>
            </a:r>
            <a:r>
              <a:rPr lang="zh-CN" altLang="zh-CN" b="1" dirty="0">
                <a:solidFill>
                  <a:srgbClr val="FFC000"/>
                </a:solidFill>
                <a:sym typeface="+mn-ea"/>
              </a:rPr>
              <a:t>贺州旅游新闻系统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0405" y="1309687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FFFF00"/>
                </a:solidFill>
              </a:rPr>
              <a:t>（</a:t>
            </a:r>
            <a:r>
              <a:rPr lang="zh-CN" altLang="en-US" dirty="0" smtClean="0">
                <a:solidFill>
                  <a:srgbClr val="FFFF00"/>
                </a:solidFill>
              </a:rPr>
              <a:t>1</a:t>
            </a:r>
            <a:r>
              <a:rPr lang="en-US" altLang="zh-CN" dirty="0" smtClean="0">
                <a:solidFill>
                  <a:srgbClr val="FFFF00"/>
                </a:solidFill>
              </a:rPr>
              <a:t>1</a:t>
            </a:r>
            <a:r>
              <a:rPr lang="zh-CN" altLang="en-US" dirty="0" smtClean="0">
                <a:solidFill>
                  <a:srgbClr val="FFFF00"/>
                </a:solidFill>
              </a:rPr>
              <a:t>）</a:t>
            </a:r>
            <a:r>
              <a:rPr lang="zh-CN" altLang="en-US" dirty="0">
                <a:solidFill>
                  <a:srgbClr val="FFFF00"/>
                </a:solidFill>
              </a:rPr>
              <a:t>文件 addNews.php 为添加新闻界面，其界面如图 12-</a:t>
            </a:r>
            <a:r>
              <a:rPr lang="zh-CN" altLang="en-US" dirty="0" smtClean="0">
                <a:solidFill>
                  <a:srgbClr val="FFFF00"/>
                </a:solidFill>
              </a:rPr>
              <a:t>1</a:t>
            </a:r>
            <a:r>
              <a:rPr lang="en-US" altLang="zh-CN" dirty="0">
                <a:solidFill>
                  <a:srgbClr val="FFFF00"/>
                </a:solidFill>
              </a:rPr>
              <a:t>9</a:t>
            </a:r>
            <a:r>
              <a:rPr lang="zh-CN" altLang="en-US" dirty="0" smtClean="0">
                <a:solidFill>
                  <a:srgbClr val="FFFF00"/>
                </a:solidFill>
              </a:rPr>
              <a:t> </a:t>
            </a:r>
            <a:r>
              <a:rPr lang="zh-CN" altLang="en-US" dirty="0">
                <a:solidFill>
                  <a:srgbClr val="FFFF00"/>
                </a:solidFill>
              </a:rPr>
              <a:t>所示：</a:t>
            </a:r>
          </a:p>
          <a:p>
            <a:pPr marL="0" indent="0">
              <a:buNone/>
            </a:pPr>
            <a:endParaRPr lang="zh-CN" altLang="en-US" dirty="0">
              <a:solidFill>
                <a:srgbClr val="FFFF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216" y="2316002"/>
            <a:ext cx="8408081" cy="30841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36010" y="5400182"/>
            <a:ext cx="2448158" cy="7918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FF00"/>
                </a:solidFill>
              </a:rPr>
              <a:t>图</a:t>
            </a:r>
            <a:r>
              <a:rPr lang="en-US" altLang="zh-CN" dirty="0" smtClean="0">
                <a:solidFill>
                  <a:srgbClr val="FFFF00"/>
                </a:solidFill>
              </a:rPr>
              <a:t>12-19</a:t>
            </a:r>
            <a:r>
              <a:rPr lang="zh-CN" altLang="en-US" dirty="0" smtClean="0">
                <a:solidFill>
                  <a:srgbClr val="FFFF00"/>
                </a:solidFill>
              </a:rPr>
              <a:t>添加新闻界面</a:t>
            </a:r>
            <a:endParaRPr lang="en-US" altLang="zh-CN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三、</a:t>
            </a:r>
            <a:r>
              <a:rPr lang="zh-CN" altLang="zh-CN" b="1" dirty="0">
                <a:solidFill>
                  <a:srgbClr val="FFC000"/>
                </a:solidFill>
                <a:sym typeface="+mn-ea"/>
              </a:rPr>
              <a:t>贺州旅游新闻系统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412776"/>
            <a:ext cx="78867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zh-CN" altLang="en-US" dirty="0">
                <a:solidFill>
                  <a:srgbClr val="00B050"/>
                </a:solidFill>
              </a:rPr>
              <a:t>（</a:t>
            </a:r>
            <a:r>
              <a:rPr lang="zh-CN" altLang="en-US" dirty="0" smtClean="0">
                <a:solidFill>
                  <a:srgbClr val="00B050"/>
                </a:solidFill>
              </a:rPr>
              <a:t>1</a:t>
            </a:r>
            <a:r>
              <a:rPr lang="en-US" altLang="zh-CN" dirty="0" smtClean="0">
                <a:solidFill>
                  <a:srgbClr val="00B050"/>
                </a:solidFill>
              </a:rPr>
              <a:t>2</a:t>
            </a:r>
            <a:r>
              <a:rPr lang="zh-CN" altLang="en-US" dirty="0" smtClean="0">
                <a:solidFill>
                  <a:srgbClr val="00B050"/>
                </a:solidFill>
              </a:rPr>
              <a:t>）</a:t>
            </a:r>
            <a:r>
              <a:rPr lang="zh-CN" altLang="en-US" dirty="0">
                <a:solidFill>
                  <a:srgbClr val="00B050"/>
                </a:solidFill>
              </a:rPr>
              <a:t>文件 android_login.php 为处理手机端用户登录的后台代码。</a:t>
            </a:r>
          </a:p>
          <a:p>
            <a:pPr marL="0" indent="0" algn="just">
              <a:buNone/>
            </a:pPr>
            <a:r>
              <a:rPr lang="zh-CN" altLang="en-US" dirty="0">
                <a:solidFill>
                  <a:srgbClr val="00B050"/>
                </a:solidFill>
              </a:rPr>
              <a:t>（</a:t>
            </a:r>
            <a:r>
              <a:rPr lang="zh-CN" altLang="en-US" dirty="0" smtClean="0">
                <a:solidFill>
                  <a:srgbClr val="00B050"/>
                </a:solidFill>
              </a:rPr>
              <a:t>1</a:t>
            </a:r>
            <a:r>
              <a:rPr lang="en-US" altLang="zh-CN" dirty="0" smtClean="0">
                <a:solidFill>
                  <a:srgbClr val="00B050"/>
                </a:solidFill>
              </a:rPr>
              <a:t>3</a:t>
            </a:r>
            <a:r>
              <a:rPr lang="zh-CN" altLang="en-US" dirty="0" smtClean="0">
                <a:solidFill>
                  <a:srgbClr val="00B050"/>
                </a:solidFill>
              </a:rPr>
              <a:t>）</a:t>
            </a:r>
            <a:r>
              <a:rPr lang="zh-CN" altLang="en-US" dirty="0" smtClean="0">
                <a:solidFill>
                  <a:srgbClr val="00B050"/>
                </a:solidFill>
              </a:rPr>
              <a:t>文件</a:t>
            </a:r>
            <a:r>
              <a:rPr lang="en-US" altLang="zh-CN" dirty="0" err="1" smtClean="0">
                <a:solidFill>
                  <a:srgbClr val="00B050"/>
                </a:solidFill>
              </a:rPr>
              <a:t>android_register.php</a:t>
            </a:r>
            <a:r>
              <a:rPr lang="zh-CN" altLang="en-US" dirty="0" smtClean="0">
                <a:solidFill>
                  <a:srgbClr val="00B050"/>
                </a:solidFill>
              </a:rPr>
              <a:t>为</a:t>
            </a:r>
            <a:r>
              <a:rPr lang="zh-CN" altLang="en-US" dirty="0">
                <a:solidFill>
                  <a:srgbClr val="00B050"/>
                </a:solidFill>
              </a:rPr>
              <a:t>处理手机端</a:t>
            </a:r>
            <a:r>
              <a:rPr lang="zh-CN" altLang="en-US" dirty="0" smtClean="0">
                <a:solidFill>
                  <a:srgbClr val="00B050"/>
                </a:solidFill>
              </a:rPr>
              <a:t>用户注册的</a:t>
            </a:r>
            <a:r>
              <a:rPr lang="zh-CN" altLang="en-US" dirty="0">
                <a:solidFill>
                  <a:srgbClr val="00B050"/>
                </a:solidFill>
              </a:rPr>
              <a:t>后台代码。</a:t>
            </a:r>
          </a:p>
          <a:p>
            <a:pPr marL="0" indent="0" algn="just">
              <a:buNone/>
            </a:pPr>
            <a:r>
              <a:rPr lang="zh-CN" altLang="en-US" dirty="0">
                <a:solidFill>
                  <a:srgbClr val="00B050"/>
                </a:solidFill>
              </a:rPr>
              <a:t>（</a:t>
            </a:r>
            <a:r>
              <a:rPr lang="zh-CN" altLang="en-US" dirty="0" smtClean="0">
                <a:solidFill>
                  <a:srgbClr val="00B050"/>
                </a:solidFill>
              </a:rPr>
              <a:t>1</a:t>
            </a:r>
            <a:r>
              <a:rPr lang="en-US" altLang="zh-CN" dirty="0" smtClean="0">
                <a:solidFill>
                  <a:srgbClr val="00B050"/>
                </a:solidFill>
              </a:rPr>
              <a:t>4</a:t>
            </a:r>
            <a:r>
              <a:rPr lang="zh-CN" altLang="en-US" dirty="0" smtClean="0">
                <a:solidFill>
                  <a:srgbClr val="00B050"/>
                </a:solidFill>
              </a:rPr>
              <a:t>）</a:t>
            </a:r>
            <a:r>
              <a:rPr lang="zh-CN" altLang="en-US" dirty="0">
                <a:solidFill>
                  <a:srgbClr val="00B050"/>
                </a:solidFill>
              </a:rPr>
              <a:t>文件 android_newslist.php 为手机端新闻列表的后台代码。</a:t>
            </a:r>
          </a:p>
          <a:p>
            <a:pPr marL="0" indent="0" algn="just">
              <a:buNone/>
            </a:pPr>
            <a:r>
              <a:rPr lang="zh-CN" altLang="en-US" dirty="0">
                <a:solidFill>
                  <a:srgbClr val="00B050"/>
                </a:solidFill>
              </a:rPr>
              <a:t>（</a:t>
            </a:r>
            <a:r>
              <a:rPr lang="zh-CN" altLang="en-US" dirty="0" smtClean="0">
                <a:solidFill>
                  <a:srgbClr val="00B050"/>
                </a:solidFill>
              </a:rPr>
              <a:t>1</a:t>
            </a:r>
            <a:r>
              <a:rPr lang="en-US" altLang="zh-CN" dirty="0" smtClean="0">
                <a:solidFill>
                  <a:srgbClr val="00B050"/>
                </a:solidFill>
              </a:rPr>
              <a:t>5</a:t>
            </a:r>
            <a:r>
              <a:rPr lang="zh-CN" altLang="en-US" dirty="0" smtClean="0">
                <a:solidFill>
                  <a:srgbClr val="00B050"/>
                </a:solidFill>
              </a:rPr>
              <a:t>）</a:t>
            </a:r>
            <a:r>
              <a:rPr lang="zh-CN" altLang="en-US" dirty="0">
                <a:solidFill>
                  <a:srgbClr val="00B050"/>
                </a:solidFill>
              </a:rPr>
              <a:t>文件 android_checkpwd.php 为手机端用户修改个人密码的后台代码。</a:t>
            </a:r>
          </a:p>
          <a:p>
            <a:pPr marL="0" indent="0" algn="just">
              <a:buNone/>
            </a:pPr>
            <a:r>
              <a:rPr lang="zh-CN" altLang="en-US" dirty="0">
                <a:solidFill>
                  <a:srgbClr val="00B050"/>
                </a:solidFill>
              </a:rPr>
              <a:t>（</a:t>
            </a:r>
            <a:r>
              <a:rPr lang="zh-CN" altLang="en-US" dirty="0" smtClean="0">
                <a:solidFill>
                  <a:srgbClr val="00B050"/>
                </a:solidFill>
              </a:rPr>
              <a:t>1</a:t>
            </a:r>
            <a:r>
              <a:rPr lang="en-US" altLang="zh-CN" dirty="0" smtClean="0">
                <a:solidFill>
                  <a:srgbClr val="00B050"/>
                </a:solidFill>
              </a:rPr>
              <a:t>6</a:t>
            </a:r>
            <a:r>
              <a:rPr lang="zh-CN" altLang="en-US" dirty="0" smtClean="0">
                <a:solidFill>
                  <a:srgbClr val="00B050"/>
                </a:solidFill>
              </a:rPr>
              <a:t>）</a:t>
            </a:r>
            <a:r>
              <a:rPr lang="zh-CN" altLang="en-US" dirty="0">
                <a:solidFill>
                  <a:srgbClr val="00B050"/>
                </a:solidFill>
              </a:rPr>
              <a:t>文件 user.android.class.php 为处理手机端用户各种请求的后台功能函数代码。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255561"/>
          </a:xfrm>
        </p:spPr>
        <p:txBody>
          <a:bodyPr/>
          <a:lstStyle/>
          <a:p>
            <a:pPr lvl="0"/>
            <a:r>
              <a:rPr lang="en-US" altLang="zh-CN" sz="3200" dirty="0" smtClean="0">
                <a:solidFill>
                  <a:srgbClr val="FFC000"/>
                </a:solidFill>
              </a:rPr>
              <a:t>2.</a:t>
            </a:r>
            <a:r>
              <a:rPr lang="zh-CN" altLang="zh-CN" sz="3200" dirty="0" smtClean="0">
                <a:solidFill>
                  <a:srgbClr val="FFC000"/>
                </a:solidFill>
              </a:rPr>
              <a:t>手机</a:t>
            </a:r>
            <a:r>
              <a:rPr lang="zh-CN" altLang="zh-CN" sz="3200" dirty="0">
                <a:solidFill>
                  <a:srgbClr val="FFC000"/>
                </a:solidFill>
              </a:rPr>
              <a:t>端功能开发</a:t>
            </a:r>
            <a:r>
              <a:rPr lang="en-US" altLang="zh-CN" sz="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en-US" altLang="zh-CN" sz="800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endParaRPr lang="zh-CN" altLang="en-US" sz="800" dirty="0"/>
          </a:p>
        </p:txBody>
      </p:sp>
      <p:sp>
        <p:nvSpPr>
          <p:cNvPr id="7" name="内容占位符 6"/>
          <p:cNvSpPr>
            <a:spLocks noGrp="1"/>
          </p:cNvSpPr>
          <p:nvPr>
            <p:ph sz="half" idx="1"/>
          </p:nvPr>
        </p:nvSpPr>
        <p:spPr>
          <a:xfrm>
            <a:off x="865921" y="980728"/>
            <a:ext cx="3707904" cy="5124227"/>
          </a:xfrm>
        </p:spPr>
        <p:txBody>
          <a:bodyPr/>
          <a:lstStyle/>
          <a:p>
            <a:pPr marL="0" lvl="0" indent="0">
              <a:buNone/>
            </a:pPr>
            <a:r>
              <a:rPr lang="zh-CN" altLang="en-US" dirty="0" smtClean="0">
                <a:solidFill>
                  <a:srgbClr val="92D050"/>
                </a:solidFill>
              </a:rPr>
              <a:t>（</a:t>
            </a:r>
            <a:r>
              <a:rPr lang="en-US" altLang="zh-CN" dirty="0" smtClean="0">
                <a:solidFill>
                  <a:srgbClr val="92D050"/>
                </a:solidFill>
              </a:rPr>
              <a:t>1</a:t>
            </a:r>
            <a:r>
              <a:rPr lang="zh-CN" altLang="en-US" dirty="0" smtClean="0">
                <a:solidFill>
                  <a:srgbClr val="92D050"/>
                </a:solidFill>
              </a:rPr>
              <a:t>）</a:t>
            </a:r>
            <a:r>
              <a:rPr lang="zh-CN" altLang="zh-CN" dirty="0" smtClean="0">
                <a:solidFill>
                  <a:srgbClr val="92D050"/>
                </a:solidFill>
              </a:rPr>
              <a:t>在</a:t>
            </a:r>
            <a:r>
              <a:rPr lang="en-US" altLang="zh-CN" dirty="0">
                <a:solidFill>
                  <a:srgbClr val="92D050"/>
                </a:solidFill>
              </a:rPr>
              <a:t>Eclipse</a:t>
            </a:r>
            <a:r>
              <a:rPr lang="zh-CN" altLang="zh-CN" dirty="0">
                <a:solidFill>
                  <a:srgbClr val="92D050"/>
                </a:solidFill>
              </a:rPr>
              <a:t>中创建工程名为</a:t>
            </a:r>
            <a:r>
              <a:rPr lang="en-US" altLang="zh-CN" dirty="0" err="1">
                <a:solidFill>
                  <a:srgbClr val="92D050"/>
                </a:solidFill>
              </a:rPr>
              <a:t>HZTour</a:t>
            </a:r>
            <a:r>
              <a:rPr lang="zh-CN" altLang="zh-CN" dirty="0">
                <a:solidFill>
                  <a:srgbClr val="92D050"/>
                </a:solidFill>
              </a:rPr>
              <a:t>的工程，导入相关图片到</a:t>
            </a:r>
            <a:r>
              <a:rPr lang="en-US" altLang="zh-CN" dirty="0">
                <a:solidFill>
                  <a:srgbClr val="92D050"/>
                </a:solidFill>
              </a:rPr>
              <a:t>res</a:t>
            </a:r>
            <a:r>
              <a:rPr lang="zh-CN" altLang="zh-CN" dirty="0">
                <a:solidFill>
                  <a:srgbClr val="92D050"/>
                </a:solidFill>
              </a:rPr>
              <a:t>下的</a:t>
            </a:r>
            <a:r>
              <a:rPr lang="en-US" altLang="zh-CN" dirty="0" err="1">
                <a:solidFill>
                  <a:srgbClr val="92D050"/>
                </a:solidFill>
              </a:rPr>
              <a:t>drawable-hdpi</a:t>
            </a:r>
            <a:r>
              <a:rPr lang="zh-CN" altLang="zh-CN" dirty="0">
                <a:solidFill>
                  <a:srgbClr val="92D050"/>
                </a:solidFill>
              </a:rPr>
              <a:t>目录下。然后分别创建</a:t>
            </a:r>
            <a:r>
              <a:rPr lang="en-US" altLang="zh-CN" dirty="0" err="1">
                <a:solidFill>
                  <a:srgbClr val="92D050"/>
                </a:solidFill>
              </a:rPr>
              <a:t>com.hzu.adapter</a:t>
            </a:r>
            <a:r>
              <a:rPr lang="zh-CN" altLang="zh-CN" dirty="0">
                <a:solidFill>
                  <a:srgbClr val="92D050"/>
                </a:solidFill>
              </a:rPr>
              <a:t>、</a:t>
            </a:r>
            <a:r>
              <a:rPr lang="en-US" altLang="zh-CN" dirty="0" err="1">
                <a:solidFill>
                  <a:srgbClr val="92D050"/>
                </a:solidFill>
              </a:rPr>
              <a:t>com.hzu.fragment</a:t>
            </a:r>
            <a:r>
              <a:rPr lang="zh-CN" altLang="zh-CN" dirty="0">
                <a:solidFill>
                  <a:srgbClr val="92D050"/>
                </a:solidFill>
              </a:rPr>
              <a:t>、</a:t>
            </a:r>
            <a:r>
              <a:rPr lang="en-US" altLang="zh-CN" dirty="0" err="1">
                <a:solidFill>
                  <a:srgbClr val="92D050"/>
                </a:solidFill>
              </a:rPr>
              <a:t>com.hzu.hztour</a:t>
            </a:r>
            <a:r>
              <a:rPr lang="zh-CN" altLang="zh-CN" dirty="0">
                <a:solidFill>
                  <a:srgbClr val="92D050"/>
                </a:solidFill>
              </a:rPr>
              <a:t>、</a:t>
            </a:r>
            <a:r>
              <a:rPr lang="en-US" altLang="zh-CN" dirty="0" err="1">
                <a:solidFill>
                  <a:srgbClr val="92D050"/>
                </a:solidFill>
              </a:rPr>
              <a:t>com.hzu.model</a:t>
            </a:r>
            <a:r>
              <a:rPr lang="zh-CN" altLang="zh-CN" dirty="0">
                <a:solidFill>
                  <a:srgbClr val="92D050"/>
                </a:solidFill>
              </a:rPr>
              <a:t>、</a:t>
            </a:r>
            <a:r>
              <a:rPr lang="en-US" altLang="zh-CN" dirty="0" err="1">
                <a:solidFill>
                  <a:srgbClr val="92D050"/>
                </a:solidFill>
              </a:rPr>
              <a:t>com.hzu.util</a:t>
            </a:r>
            <a:r>
              <a:rPr lang="zh-CN" altLang="zh-CN" dirty="0">
                <a:solidFill>
                  <a:srgbClr val="92D050"/>
                </a:solidFill>
              </a:rPr>
              <a:t>五个包</a:t>
            </a:r>
            <a:r>
              <a:rPr lang="zh-CN" altLang="zh-CN" dirty="0" smtClean="0">
                <a:solidFill>
                  <a:srgbClr val="92D050"/>
                </a:solidFill>
              </a:rPr>
              <a:t>。其中 src 目录下的文件结构如图 12-</a:t>
            </a:r>
            <a:r>
              <a:rPr lang="en-US" altLang="zh-CN" dirty="0" smtClean="0">
                <a:solidFill>
                  <a:srgbClr val="92D050"/>
                </a:solidFill>
              </a:rPr>
              <a:t>20</a:t>
            </a:r>
            <a:r>
              <a:rPr lang="zh-CN" altLang="zh-CN" dirty="0" smtClean="0">
                <a:solidFill>
                  <a:srgbClr val="92D050"/>
                </a:solidFill>
              </a:rPr>
              <a:t> 所示。</a:t>
            </a:r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070" y="365125"/>
            <a:ext cx="3946525" cy="57397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8393" y="6215644"/>
            <a:ext cx="2519878" cy="504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B050"/>
                </a:solidFill>
              </a:rPr>
              <a:t>图</a:t>
            </a:r>
            <a:r>
              <a:rPr lang="en-US" altLang="zh-CN" dirty="0" smtClean="0">
                <a:solidFill>
                  <a:srgbClr val="00B050"/>
                </a:solidFill>
              </a:rPr>
              <a:t>12-20 </a:t>
            </a:r>
            <a:r>
              <a:rPr lang="en-US" altLang="zh-CN" dirty="0" err="1" smtClean="0">
                <a:solidFill>
                  <a:srgbClr val="00B050"/>
                </a:solidFill>
              </a:rPr>
              <a:t>src</a:t>
            </a:r>
            <a:r>
              <a:rPr lang="zh-CN" altLang="en-US" dirty="0" smtClean="0">
                <a:solidFill>
                  <a:srgbClr val="00B050"/>
                </a:solidFill>
              </a:rPr>
              <a:t>下文件结构</a:t>
            </a:r>
            <a:endParaRPr lang="en-US" altLang="zh-CN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45719"/>
          </a:xfrm>
        </p:spPr>
        <p:txBody>
          <a:bodyPr/>
          <a:lstStyle/>
          <a:p>
            <a:r>
              <a:rPr lang="zh-CN" altLang="en-US" sz="800" dirty="0" smtClean="0"/>
              <a:t>。</a:t>
            </a:r>
            <a:endParaRPr lang="zh-CN" altLang="en-US" sz="80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410335"/>
            <a:ext cx="3886200" cy="4766310"/>
          </a:xfrm>
        </p:spPr>
        <p:txBody>
          <a:bodyPr/>
          <a:lstStyle/>
          <a:p>
            <a:pPr marL="0" indent="0" algn="just">
              <a:buNone/>
            </a:pPr>
            <a:endParaRPr lang="en-US" altLang="zh-CN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marL="0" indent="0" algn="just">
              <a:buNone/>
            </a:pPr>
            <a:endParaRPr lang="zh-CN" altLang="en-US" dirty="0">
              <a:solidFill>
                <a:srgbClr val="00B050"/>
              </a:solidFill>
            </a:endParaRPr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25" y="1669415"/>
            <a:ext cx="3117215" cy="410464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703" y="1669415"/>
            <a:ext cx="3269665" cy="41046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8015" y="188595"/>
            <a:ext cx="8347710" cy="12236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dirty="0">
                <a:solidFill>
                  <a:srgbClr val="00B050"/>
                </a:solidFill>
              </a:rPr>
              <a:t>（2）创建用户登录界面，如图 12</a:t>
            </a:r>
            <a:r>
              <a:rPr lang="zh-CN" altLang="en-US" dirty="0" smtClean="0">
                <a:solidFill>
                  <a:srgbClr val="00B050"/>
                </a:solidFill>
              </a:rPr>
              <a:t>-</a:t>
            </a:r>
            <a:r>
              <a:rPr lang="en-US" altLang="zh-CN" dirty="0" smtClean="0">
                <a:solidFill>
                  <a:srgbClr val="00B050"/>
                </a:solidFill>
              </a:rPr>
              <a:t>21</a:t>
            </a:r>
            <a:r>
              <a:rPr lang="zh-CN" altLang="en-US" dirty="0" smtClean="0">
                <a:solidFill>
                  <a:srgbClr val="00B050"/>
                </a:solidFill>
              </a:rPr>
              <a:t> </a:t>
            </a:r>
            <a:r>
              <a:rPr lang="zh-CN" altLang="en-US" dirty="0">
                <a:solidFill>
                  <a:srgbClr val="00B050"/>
                </a:solidFill>
              </a:rPr>
              <a:t>所示；创建用户注册界面，如图 12-</a:t>
            </a:r>
            <a:r>
              <a:rPr lang="zh-CN" altLang="en-US" dirty="0" smtClean="0">
                <a:solidFill>
                  <a:srgbClr val="00B050"/>
                </a:solidFill>
              </a:rPr>
              <a:t>2</a:t>
            </a:r>
            <a:r>
              <a:rPr lang="en-US" altLang="zh-CN" dirty="0" smtClean="0">
                <a:solidFill>
                  <a:srgbClr val="00B050"/>
                </a:solidFill>
              </a:rPr>
              <a:t>2</a:t>
            </a:r>
            <a:r>
              <a:rPr lang="zh-CN" altLang="en-US" dirty="0" smtClean="0">
                <a:solidFill>
                  <a:srgbClr val="00B050"/>
                </a:solidFill>
              </a:rPr>
              <a:t> </a:t>
            </a:r>
            <a:r>
              <a:rPr lang="zh-CN" altLang="en-US" dirty="0">
                <a:solidFill>
                  <a:srgbClr val="00B050"/>
                </a:solidFill>
              </a:rPr>
              <a:t>所示。</a:t>
            </a:r>
          </a:p>
        </p:txBody>
      </p:sp>
      <p:sp>
        <p:nvSpPr>
          <p:cNvPr id="8" name="矩形 7"/>
          <p:cNvSpPr/>
          <p:nvPr/>
        </p:nvSpPr>
        <p:spPr>
          <a:xfrm>
            <a:off x="1136228" y="5632874"/>
            <a:ext cx="2870408" cy="7918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B050"/>
                </a:solidFill>
              </a:rPr>
              <a:t>图</a:t>
            </a:r>
            <a:r>
              <a:rPr lang="en-US" altLang="zh-CN" dirty="0" smtClean="0">
                <a:solidFill>
                  <a:srgbClr val="00B050"/>
                </a:solidFill>
              </a:rPr>
              <a:t>1-21 </a:t>
            </a:r>
            <a:r>
              <a:rPr lang="zh-CN" altLang="en-US" dirty="0" smtClean="0">
                <a:solidFill>
                  <a:srgbClr val="00B050"/>
                </a:solidFill>
              </a:rPr>
              <a:t>用户登录界面</a:t>
            </a:r>
            <a:endParaRPr lang="en-US" altLang="zh-CN" dirty="0">
              <a:solidFill>
                <a:srgbClr val="00B05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4048" y="5778025"/>
            <a:ext cx="2592288" cy="504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B050"/>
                </a:solidFill>
              </a:rPr>
              <a:t>图</a:t>
            </a:r>
            <a:r>
              <a:rPr lang="en-US" altLang="zh-CN" dirty="0" smtClean="0">
                <a:solidFill>
                  <a:srgbClr val="00B050"/>
                </a:solidFill>
              </a:rPr>
              <a:t>12-22</a:t>
            </a:r>
            <a:r>
              <a:rPr lang="zh-CN" altLang="en-US" dirty="0" smtClean="0">
                <a:solidFill>
                  <a:srgbClr val="00B050"/>
                </a:solidFill>
              </a:rPr>
              <a:t>用户注册界面</a:t>
            </a:r>
            <a:endParaRPr lang="en-US" altLang="zh-CN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45719"/>
          </a:xfrm>
        </p:spPr>
        <p:txBody>
          <a:bodyPr/>
          <a:lstStyle/>
          <a:p>
            <a:r>
              <a:rPr lang="zh-CN" altLang="en-US" sz="800" dirty="0" smtClean="0"/>
              <a:t>。</a:t>
            </a:r>
            <a:endParaRPr lang="zh-CN" altLang="en-US" sz="80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548680"/>
            <a:ext cx="7831782" cy="5628283"/>
          </a:xfrm>
        </p:spPr>
        <p:txBody>
          <a:bodyPr/>
          <a:lstStyle/>
          <a:p>
            <a:pPr marL="0" indent="0" algn="just">
              <a:buNone/>
            </a:pPr>
            <a:r>
              <a:rPr lang="zh-CN" altLang="zh-CN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（3）用户登录成功，进入的主界面如图 12-</a:t>
            </a:r>
            <a:r>
              <a:rPr lang="zh-CN" altLang="zh-CN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2</a:t>
            </a:r>
            <a:r>
              <a:rPr lang="en-US" altLang="zh-CN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3</a:t>
            </a:r>
            <a:r>
              <a:rPr lang="zh-CN" altLang="zh-CN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zh-CN" altLang="zh-CN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所示。点击新闻菜单显示的界面如图 12-</a:t>
            </a:r>
            <a:r>
              <a:rPr lang="zh-CN" altLang="zh-CN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2</a:t>
            </a:r>
            <a:r>
              <a:rPr lang="en-US" altLang="zh-CN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4</a:t>
            </a:r>
            <a:r>
              <a:rPr lang="zh-CN" altLang="zh-CN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所</a:t>
            </a:r>
            <a:r>
              <a:rPr lang="zh-CN" altLang="zh-CN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示。</a:t>
            </a:r>
          </a:p>
        </p:txBody>
      </p:sp>
      <p:pic>
        <p:nvPicPr>
          <p:cNvPr id="8" name="图片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" y="1628800"/>
            <a:ext cx="3401060" cy="410400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718" y="1628800"/>
            <a:ext cx="3402000" cy="4104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15033" y="5903483"/>
            <a:ext cx="2420863" cy="396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>
                <a:solidFill>
                  <a:schemeClr val="accent2">
                    <a:lumMod val="40000"/>
                    <a:lumOff val="60000"/>
                  </a:schemeClr>
                </a:solidFill>
                <a:sym typeface="+mn-ea"/>
              </a:rPr>
              <a:t>图 12-</a:t>
            </a:r>
            <a:r>
              <a:rPr lang="zh-CN" altLang="zh-CN" dirty="0" smtClean="0">
                <a:solidFill>
                  <a:schemeClr val="accent2">
                    <a:lumMod val="40000"/>
                    <a:lumOff val="60000"/>
                  </a:schemeClr>
                </a:solidFill>
                <a:sym typeface="+mn-ea"/>
              </a:rPr>
              <a:t>2</a:t>
            </a:r>
            <a:r>
              <a:rPr lang="en-US" altLang="zh-CN" dirty="0" smtClean="0">
                <a:solidFill>
                  <a:schemeClr val="accent2">
                    <a:lumMod val="40000"/>
                    <a:lumOff val="60000"/>
                  </a:schemeClr>
                </a:solidFill>
                <a:sym typeface="+mn-ea"/>
              </a:rPr>
              <a:t>3 APP</a:t>
            </a:r>
            <a:r>
              <a:rPr lang="zh-CN" altLang="en-US" dirty="0" smtClean="0">
                <a:solidFill>
                  <a:schemeClr val="accent2">
                    <a:lumMod val="40000"/>
                    <a:lumOff val="60000"/>
                  </a:schemeClr>
                </a:solidFill>
                <a:sym typeface="+mn-ea"/>
              </a:rPr>
              <a:t>主界面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292055" y="5805264"/>
            <a:ext cx="2232273" cy="5035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>
                <a:solidFill>
                  <a:schemeClr val="accent2">
                    <a:lumMod val="40000"/>
                    <a:lumOff val="60000"/>
                  </a:schemeClr>
                </a:solidFill>
                <a:sym typeface="+mn-ea"/>
              </a:rPr>
              <a:t>图 12-</a:t>
            </a:r>
            <a:r>
              <a:rPr lang="zh-CN" altLang="zh-CN" dirty="0" smtClean="0">
                <a:solidFill>
                  <a:schemeClr val="accent2">
                    <a:lumMod val="40000"/>
                    <a:lumOff val="60000"/>
                  </a:schemeClr>
                </a:solidFill>
                <a:sym typeface="+mn-ea"/>
              </a:rPr>
              <a:t>2</a:t>
            </a:r>
            <a:r>
              <a:rPr lang="en-US" altLang="zh-CN" dirty="0" smtClean="0">
                <a:solidFill>
                  <a:schemeClr val="accent2">
                    <a:lumMod val="40000"/>
                    <a:lumOff val="60000"/>
                  </a:schemeClr>
                </a:solidFill>
                <a:sym typeface="+mn-ea"/>
              </a:rPr>
              <a:t>4  </a:t>
            </a:r>
            <a:r>
              <a:rPr lang="zh-CN" altLang="en-US" dirty="0" smtClean="0">
                <a:solidFill>
                  <a:schemeClr val="accent2">
                    <a:lumMod val="40000"/>
                    <a:lumOff val="60000"/>
                  </a:schemeClr>
                </a:solidFill>
                <a:sym typeface="+mn-ea"/>
              </a:rPr>
              <a:t>新闻界面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45719"/>
          </a:xfrm>
        </p:spPr>
        <p:txBody>
          <a:bodyPr/>
          <a:lstStyle/>
          <a:p>
            <a:r>
              <a:rPr lang="zh-CN" altLang="en-US" sz="800" dirty="0" smtClean="0"/>
              <a:t>。</a:t>
            </a:r>
            <a:endParaRPr lang="zh-CN" altLang="en-US" sz="80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7544" y="548680"/>
            <a:ext cx="8496944" cy="562828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00B050"/>
                </a:solidFill>
                <a:sym typeface="+mn-ea"/>
              </a:rPr>
              <a:t>（4）新闻界面中显示的新闻列表，如图 12-</a:t>
            </a:r>
            <a:r>
              <a:rPr lang="zh-CN" altLang="en-US" dirty="0" smtClean="0">
                <a:solidFill>
                  <a:srgbClr val="00B050"/>
                </a:solidFill>
                <a:sym typeface="+mn-ea"/>
              </a:rPr>
              <a:t>2</a:t>
            </a:r>
            <a:r>
              <a:rPr lang="en-US" altLang="zh-CN" dirty="0" smtClean="0">
                <a:solidFill>
                  <a:srgbClr val="00B050"/>
                </a:solidFill>
                <a:sym typeface="+mn-ea"/>
              </a:rPr>
              <a:t>5</a:t>
            </a:r>
            <a:r>
              <a:rPr lang="zh-CN" altLang="en-US" dirty="0" smtClean="0">
                <a:solidFill>
                  <a:srgbClr val="00B050"/>
                </a:solidFill>
                <a:sym typeface="+mn-ea"/>
              </a:rPr>
              <a:t> </a:t>
            </a:r>
            <a:r>
              <a:rPr lang="zh-CN" altLang="en-US" dirty="0">
                <a:solidFill>
                  <a:srgbClr val="00B050"/>
                </a:solidFill>
                <a:sym typeface="+mn-ea"/>
              </a:rPr>
              <a:t>所示。点击某条新闻后，显示的新闻详情页面如图 12-</a:t>
            </a:r>
            <a:r>
              <a:rPr lang="zh-CN" altLang="en-US" dirty="0" smtClean="0">
                <a:solidFill>
                  <a:srgbClr val="00B050"/>
                </a:solidFill>
                <a:sym typeface="+mn-ea"/>
              </a:rPr>
              <a:t>2</a:t>
            </a:r>
            <a:r>
              <a:rPr lang="en-US" altLang="zh-CN" dirty="0" smtClean="0">
                <a:solidFill>
                  <a:srgbClr val="00B050"/>
                </a:solidFill>
                <a:sym typeface="+mn-ea"/>
              </a:rPr>
              <a:t>6</a:t>
            </a:r>
            <a:r>
              <a:rPr lang="zh-CN" altLang="en-US" dirty="0" smtClean="0">
                <a:solidFill>
                  <a:srgbClr val="00B050"/>
                </a:solidFill>
                <a:sym typeface="+mn-ea"/>
              </a:rPr>
              <a:t> </a:t>
            </a:r>
            <a:r>
              <a:rPr lang="zh-CN" altLang="en-US" dirty="0">
                <a:solidFill>
                  <a:srgbClr val="00B050"/>
                </a:solidFill>
                <a:sym typeface="+mn-ea"/>
              </a:rPr>
              <a:t>所示。</a:t>
            </a:r>
            <a:endParaRPr lang="zh-CN" altLang="en-US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95" y="1628800"/>
            <a:ext cx="3384297" cy="4500220"/>
          </a:xfrm>
          <a:prstGeom prst="rect">
            <a:avLst/>
          </a:prstGeom>
        </p:spPr>
      </p:pic>
      <p:pic>
        <p:nvPicPr>
          <p:cNvPr id="10" name="内容占位符 9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593142"/>
            <a:ext cx="3384000" cy="450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3648" y="6237312"/>
            <a:ext cx="2304256" cy="504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B050"/>
                </a:solidFill>
                <a:sym typeface="+mn-ea"/>
              </a:rPr>
              <a:t>图 12-</a:t>
            </a:r>
            <a:r>
              <a:rPr lang="zh-CN" altLang="en-US" dirty="0" smtClean="0">
                <a:solidFill>
                  <a:srgbClr val="00B050"/>
                </a:solidFill>
                <a:sym typeface="+mn-ea"/>
              </a:rPr>
              <a:t>2</a:t>
            </a:r>
            <a:r>
              <a:rPr lang="en-US" altLang="zh-CN" dirty="0" smtClean="0">
                <a:solidFill>
                  <a:srgbClr val="00B050"/>
                </a:solidFill>
                <a:sym typeface="+mn-ea"/>
              </a:rPr>
              <a:t>5 </a:t>
            </a:r>
            <a:r>
              <a:rPr lang="zh-CN" altLang="en-US" dirty="0" smtClean="0">
                <a:solidFill>
                  <a:srgbClr val="00B050"/>
                </a:solidFill>
                <a:sym typeface="+mn-ea"/>
              </a:rPr>
              <a:t> 新闻列表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23890" y="6201434"/>
            <a:ext cx="2448510" cy="5759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B050"/>
                </a:solidFill>
                <a:sym typeface="+mn-ea"/>
              </a:rPr>
              <a:t>图 12-</a:t>
            </a:r>
            <a:r>
              <a:rPr lang="zh-CN" altLang="en-US" dirty="0" smtClean="0">
                <a:solidFill>
                  <a:srgbClr val="00B050"/>
                </a:solidFill>
                <a:sym typeface="+mn-ea"/>
              </a:rPr>
              <a:t>2</a:t>
            </a:r>
            <a:r>
              <a:rPr lang="en-US" altLang="zh-CN" dirty="0" smtClean="0">
                <a:solidFill>
                  <a:srgbClr val="00B050"/>
                </a:solidFill>
                <a:sym typeface="+mn-ea"/>
              </a:rPr>
              <a:t>6</a:t>
            </a:r>
            <a:r>
              <a:rPr lang="zh-CN" altLang="en-US" dirty="0" smtClean="0">
                <a:solidFill>
                  <a:srgbClr val="00B050"/>
                </a:solidFill>
                <a:sym typeface="+mn-ea"/>
              </a:rPr>
              <a:t> 显示新闻详情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45719"/>
          </a:xfrm>
        </p:spPr>
        <p:txBody>
          <a:bodyPr/>
          <a:lstStyle/>
          <a:p>
            <a:r>
              <a:rPr lang="zh-CN" altLang="en-US" sz="800" dirty="0" smtClean="0"/>
              <a:t>。</a:t>
            </a:r>
            <a:endParaRPr lang="zh-CN" altLang="en-US" sz="80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548680"/>
            <a:ext cx="7399734" cy="5628283"/>
          </a:xfrm>
        </p:spPr>
        <p:txBody>
          <a:bodyPr/>
          <a:lstStyle/>
          <a:p>
            <a:pPr marL="0" indent="0" algn="just">
              <a:buNone/>
            </a:pPr>
            <a:r>
              <a:rPr lang="zh-CN" altLang="zh-CN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（5）用户点击“我的”，显示界面如图 12-2</a:t>
            </a:r>
            <a:r>
              <a:rPr lang="en-US" altLang="zh-CN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7</a:t>
            </a:r>
            <a:r>
              <a:rPr lang="zh-CN" altLang="zh-CN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所示。点击“修改密码”界面如图 12-2</a:t>
            </a:r>
            <a:r>
              <a:rPr lang="en-US" altLang="zh-CN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8</a:t>
            </a:r>
            <a:r>
              <a:rPr lang="zh-CN" altLang="zh-CN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所示。</a:t>
            </a:r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628800"/>
            <a:ext cx="2736000" cy="4104000"/>
          </a:xfrm>
          <a:prstGeom prst="rect">
            <a:avLst/>
          </a:prstGeom>
        </p:spPr>
      </p:pic>
      <p:pic>
        <p:nvPicPr>
          <p:cNvPr id="8" name="内容占位符 7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121" y="1628800"/>
            <a:ext cx="2736000" cy="410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2472" y="5742812"/>
            <a:ext cx="2585392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 smtClean="0">
                <a:solidFill>
                  <a:schemeClr val="accent2">
                    <a:lumMod val="40000"/>
                    <a:lumOff val="60000"/>
                  </a:schemeClr>
                </a:solidFill>
                <a:sym typeface="+mn-ea"/>
              </a:rPr>
              <a:t>图 12-2</a:t>
            </a:r>
            <a:r>
              <a:rPr lang="en-US" altLang="zh-CN" dirty="0" smtClean="0">
                <a:solidFill>
                  <a:schemeClr val="accent2">
                    <a:lumMod val="40000"/>
                    <a:lumOff val="60000"/>
                  </a:schemeClr>
                </a:solidFill>
                <a:sym typeface="+mn-ea"/>
              </a:rPr>
              <a:t>7 </a:t>
            </a:r>
            <a:r>
              <a:rPr lang="zh-CN" altLang="en-US" dirty="0" smtClean="0">
                <a:solidFill>
                  <a:schemeClr val="accent2">
                    <a:lumMod val="40000"/>
                    <a:lumOff val="60000"/>
                  </a:schemeClr>
                </a:solidFill>
                <a:sym typeface="+mn-ea"/>
              </a:rPr>
              <a:t>“我的”界面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88024" y="5778689"/>
            <a:ext cx="2592288" cy="5759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 smtClean="0">
                <a:solidFill>
                  <a:schemeClr val="accent2">
                    <a:lumMod val="40000"/>
                    <a:lumOff val="60000"/>
                  </a:schemeClr>
                </a:solidFill>
                <a:sym typeface="+mn-ea"/>
              </a:rPr>
              <a:t>图 12-2</a:t>
            </a:r>
            <a:r>
              <a:rPr lang="en-US" altLang="zh-CN" dirty="0" smtClean="0">
                <a:solidFill>
                  <a:schemeClr val="accent2">
                    <a:lumMod val="40000"/>
                    <a:lumOff val="60000"/>
                  </a:schemeClr>
                </a:solidFill>
                <a:sym typeface="+mn-ea"/>
              </a:rPr>
              <a:t>8  </a:t>
            </a:r>
            <a:r>
              <a:rPr lang="zh-CN" altLang="en-US" dirty="0" smtClean="0">
                <a:solidFill>
                  <a:schemeClr val="accent2">
                    <a:lumMod val="40000"/>
                    <a:lumOff val="60000"/>
                  </a:schemeClr>
                </a:solidFill>
                <a:sym typeface="+mn-ea"/>
              </a:rPr>
              <a:t>修改密码界面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zh-CN" sz="3200" b="1" dirty="0">
                <a:solidFill>
                  <a:srgbClr val="FFC000"/>
                </a:solidFill>
              </a:rPr>
              <a:t>开发环境</a:t>
            </a:r>
          </a:p>
        </p:txBody>
      </p:sp>
      <p:sp>
        <p:nvSpPr>
          <p:cNvPr id="5" name="竖排文字占位符 4"/>
          <p:cNvSpPr>
            <a:spLocks noGrp="1"/>
          </p:cNvSpPr>
          <p:nvPr>
            <p:ph idx="1"/>
          </p:nvPr>
        </p:nvSpPr>
        <p:spPr>
          <a:xfrm>
            <a:off x="323528" y="1340768"/>
            <a:ext cx="7831782" cy="3540051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3200" b="1" dirty="0">
                <a:solidFill>
                  <a:srgbClr val="00B050"/>
                </a:solidFill>
              </a:rPr>
              <a:t> Chrome</a:t>
            </a:r>
            <a:r>
              <a:rPr lang="zh-CN" altLang="zh-CN" sz="3200" b="1" dirty="0">
                <a:solidFill>
                  <a:srgbClr val="00B050"/>
                </a:solidFill>
              </a:rPr>
              <a:t>浏览器</a:t>
            </a:r>
          </a:p>
          <a:p>
            <a:pPr algn="just">
              <a:lnSpc>
                <a:spcPct val="150000"/>
              </a:lnSpc>
            </a:pPr>
            <a:r>
              <a:rPr lang="zh-CN" altLang="zh-CN" sz="3200" b="1" dirty="0">
                <a:solidFill>
                  <a:srgbClr val="00B050"/>
                </a:solidFill>
              </a:rPr>
              <a:t> </a:t>
            </a:r>
            <a:r>
              <a:rPr lang="en-US" altLang="zh-CN" sz="3200" b="1" dirty="0" err="1">
                <a:solidFill>
                  <a:srgbClr val="00B050"/>
                </a:solidFill>
              </a:rPr>
              <a:t>HBuilder</a:t>
            </a:r>
            <a:endParaRPr lang="zh-CN" altLang="zh-CN" sz="3200" b="1" dirty="0">
              <a:solidFill>
                <a:srgbClr val="00B05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 dirty="0">
                <a:solidFill>
                  <a:srgbClr val="00B050"/>
                </a:solidFill>
              </a:rPr>
              <a:t>WAMP</a:t>
            </a:r>
            <a:endParaRPr lang="zh-CN" altLang="zh-CN" sz="3200" b="1" dirty="0">
              <a:solidFill>
                <a:srgbClr val="00B050"/>
              </a:solidFill>
            </a:endParaRPr>
          </a:p>
          <a:p>
            <a:pPr algn="just"/>
            <a:endParaRPr lang="zh-CN" altLang="en-US" sz="32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sym typeface="+mn-ea"/>
              </a:rPr>
              <a:t>三、</a:t>
            </a:r>
            <a:r>
              <a:rPr lang="zh-CN" altLang="zh-CN" b="1" dirty="0">
                <a:solidFill>
                  <a:srgbClr val="FFC000"/>
                </a:solidFill>
                <a:sym typeface="+mn-ea"/>
              </a:rPr>
              <a:t>贺州旅游新闻系统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628650" y="1412776"/>
            <a:ext cx="7886700" cy="4351338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00B050"/>
                </a:solidFill>
              </a:rPr>
              <a:t>整个 HZTour 项目还有一些非关键性代码没有在本书中进行详细介绍，请登录中国水利水电出版社网站（http://www.waterpub.com.cn/softdown/）和万水书苑（http://www.wsbookshow.com）下载源代码进行查看。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534772" cy="1325563"/>
          </a:xfrm>
        </p:spPr>
        <p:txBody>
          <a:bodyPr/>
          <a:lstStyle/>
          <a:p>
            <a:r>
              <a:rPr lang="zh-CN" altLang="en-US" sz="3200" dirty="0">
                <a:solidFill>
                  <a:srgbClr val="FFC000"/>
                </a:solidFill>
              </a:rPr>
              <a:t>四</a:t>
            </a:r>
            <a:r>
              <a:rPr lang="zh-CN" altLang="en-US" sz="3200" dirty="0" smtClean="0">
                <a:solidFill>
                  <a:srgbClr val="FFC000"/>
                </a:solidFill>
              </a:rPr>
              <a:t>、</a:t>
            </a:r>
            <a:r>
              <a:rPr lang="zh-CN" altLang="zh-CN" sz="3200" b="1" dirty="0">
                <a:solidFill>
                  <a:srgbClr val="FFC000"/>
                </a:solidFill>
              </a:rPr>
              <a:t>本章小结</a:t>
            </a:r>
            <a:r>
              <a:rPr lang="zh-CN" altLang="zh-CN" b="1" dirty="0">
                <a:solidFill>
                  <a:srgbClr val="92D050"/>
                </a:solidFill>
              </a:rPr>
              <a:t/>
            </a:r>
            <a:br>
              <a:rPr lang="zh-CN" altLang="zh-CN" b="1" dirty="0">
                <a:solidFill>
                  <a:srgbClr val="92D050"/>
                </a:solidFill>
              </a:rPr>
            </a:br>
            <a:endParaRPr lang="zh-CN" altLang="en-US" dirty="0">
              <a:solidFill>
                <a:srgbClr val="92D05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7544" y="1556792"/>
            <a:ext cx="8280920" cy="4051647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zh-CN" dirty="0">
                <a:solidFill>
                  <a:srgbClr val="00B050"/>
                </a:solidFill>
              </a:rPr>
              <a:t>本章主要是结合贺州旅游为特色，开发贺州旅游新闻</a:t>
            </a:r>
            <a:r>
              <a:rPr lang="en-US" altLang="zh-CN" dirty="0">
                <a:solidFill>
                  <a:srgbClr val="00B050"/>
                </a:solidFill>
              </a:rPr>
              <a:t>APP</a:t>
            </a:r>
            <a:r>
              <a:rPr lang="zh-CN" altLang="zh-CN" dirty="0">
                <a:solidFill>
                  <a:srgbClr val="00B050"/>
                </a:solidFill>
              </a:rPr>
              <a:t>。首先通过对开发本项目的环境搭建做了基本介绍，然后对开发后台所使用的组件进行了介绍，最后根据本书前面各个章节知识的学习相结合，并运用了一些新的技术进行综合开发。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548680"/>
            <a:ext cx="7886700" cy="5184576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51720" y="2348880"/>
            <a:ext cx="5040560" cy="230425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>
                <a:gd name="adj1" fmla="val 12500"/>
                <a:gd name="adj2" fmla="val 1062"/>
              </a:avLst>
            </a:prstTxWarp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b="1" dirty="0">
                <a:solidFill>
                  <a:schemeClr val="accent2"/>
                </a:solidFill>
              </a:rPr>
              <a:t>Chrome</a:t>
            </a:r>
            <a:r>
              <a:rPr lang="zh-CN" altLang="zh-CN" sz="3200" b="1" dirty="0" smtClean="0">
                <a:solidFill>
                  <a:schemeClr val="accent2"/>
                </a:solidFill>
              </a:rPr>
              <a:t>浏览器</a:t>
            </a:r>
            <a:r>
              <a:rPr lang="zh-CN" altLang="zh-CN" b="1" dirty="0">
                <a:solidFill>
                  <a:schemeClr val="accent2"/>
                </a:solidFill>
              </a:rPr>
              <a:t/>
            </a:r>
            <a:br>
              <a:rPr lang="zh-CN" altLang="zh-CN" b="1" dirty="0">
                <a:solidFill>
                  <a:schemeClr val="accent2"/>
                </a:solidFill>
              </a:rPr>
            </a:b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竖排文字占位符 4"/>
          <p:cNvSpPr>
            <a:spLocks noGrp="1"/>
          </p:cNvSpPr>
          <p:nvPr>
            <p:ph idx="1"/>
          </p:nvPr>
        </p:nvSpPr>
        <p:spPr>
          <a:xfrm>
            <a:off x="628650" y="1118914"/>
            <a:ext cx="7886700" cy="4620171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rgbClr val="00B050"/>
                </a:solidFill>
              </a:rPr>
              <a:t>Chrome</a:t>
            </a:r>
            <a:r>
              <a:rPr lang="zh-CN" altLang="zh-CN" sz="3200" dirty="0">
                <a:solidFill>
                  <a:srgbClr val="00B050"/>
                </a:solidFill>
              </a:rPr>
              <a:t>是一个由</a:t>
            </a:r>
            <a:r>
              <a:rPr lang="en-US" altLang="zh-CN" sz="3200" dirty="0">
                <a:solidFill>
                  <a:srgbClr val="00B050"/>
                </a:solidFill>
              </a:rPr>
              <a:t>Google</a:t>
            </a:r>
            <a:r>
              <a:rPr lang="zh-CN" altLang="zh-CN" sz="3200" dirty="0">
                <a:solidFill>
                  <a:srgbClr val="00B050"/>
                </a:solidFill>
              </a:rPr>
              <a:t>公司开发的网页浏览器。该浏览器是基于</a:t>
            </a:r>
            <a:r>
              <a:rPr lang="zh-CN" altLang="zh-CN" sz="3200" dirty="0" smtClean="0">
                <a:solidFill>
                  <a:srgbClr val="00B050"/>
                </a:solidFill>
              </a:rPr>
              <a:t>其他</a:t>
            </a:r>
            <a:r>
              <a:rPr lang="zh-CN" altLang="en-US" sz="3200" dirty="0">
                <a:solidFill>
                  <a:srgbClr val="00B050"/>
                </a:solidFill>
              </a:rPr>
              <a:t>开源软件</a:t>
            </a:r>
            <a:r>
              <a:rPr lang="zh-CN" altLang="zh-CN" sz="3200" dirty="0" smtClean="0">
                <a:solidFill>
                  <a:srgbClr val="00B050"/>
                </a:solidFill>
              </a:rPr>
              <a:t>所</a:t>
            </a:r>
            <a:r>
              <a:rPr lang="zh-CN" altLang="zh-CN" sz="3200" dirty="0">
                <a:solidFill>
                  <a:srgbClr val="00B050"/>
                </a:solidFill>
              </a:rPr>
              <a:t>撰写，</a:t>
            </a:r>
            <a:r>
              <a:rPr lang="zh-CN" altLang="zh-CN" sz="3200" dirty="0" smtClean="0">
                <a:solidFill>
                  <a:srgbClr val="00B050"/>
                </a:solidFill>
              </a:rPr>
              <a:t>包括</a:t>
            </a:r>
            <a:r>
              <a:rPr lang="en-US" altLang="zh-CN" sz="3200" dirty="0" err="1" smtClean="0">
                <a:solidFill>
                  <a:srgbClr val="00B050"/>
                </a:solidFill>
              </a:rPr>
              <a:t>WebKit</a:t>
            </a:r>
            <a:r>
              <a:rPr lang="zh-CN" altLang="zh-CN" sz="3200" dirty="0" smtClean="0">
                <a:solidFill>
                  <a:srgbClr val="00B050"/>
                </a:solidFill>
              </a:rPr>
              <a:t>，</a:t>
            </a:r>
            <a:r>
              <a:rPr lang="zh-CN" altLang="zh-CN" sz="3200" dirty="0">
                <a:solidFill>
                  <a:srgbClr val="00B050"/>
                </a:solidFill>
              </a:rPr>
              <a:t>目标是提升稳定性、速度和安全性，并创造出简单且有效率的使用者界面。</a:t>
            </a:r>
            <a:r>
              <a:rPr lang="en-US" altLang="zh-CN" sz="3200" dirty="0">
                <a:solidFill>
                  <a:srgbClr val="00B050"/>
                </a:solidFill>
              </a:rPr>
              <a:t>Chrome</a:t>
            </a:r>
            <a:r>
              <a:rPr lang="zh-CN" altLang="zh-CN" sz="3200" dirty="0">
                <a:solidFill>
                  <a:srgbClr val="00B050"/>
                </a:solidFill>
              </a:rPr>
              <a:t>对</a:t>
            </a:r>
            <a:r>
              <a:rPr lang="en-US" altLang="zh-CN" sz="3200" dirty="0">
                <a:solidFill>
                  <a:srgbClr val="00B050"/>
                </a:solidFill>
              </a:rPr>
              <a:t>HTML5</a:t>
            </a:r>
            <a:r>
              <a:rPr lang="zh-CN" altLang="zh-CN" sz="3200" dirty="0">
                <a:solidFill>
                  <a:srgbClr val="00B050"/>
                </a:solidFill>
              </a:rPr>
              <a:t>、</a:t>
            </a:r>
            <a:r>
              <a:rPr lang="en-US" altLang="zh-CN" sz="3200" dirty="0" err="1">
                <a:solidFill>
                  <a:srgbClr val="00B050"/>
                </a:solidFill>
              </a:rPr>
              <a:t>jquery</a:t>
            </a:r>
            <a:r>
              <a:rPr lang="zh-CN" altLang="zh-CN" sz="3200" dirty="0">
                <a:solidFill>
                  <a:srgbClr val="00B050"/>
                </a:solidFill>
              </a:rPr>
              <a:t>、</a:t>
            </a:r>
            <a:r>
              <a:rPr lang="en-US" altLang="zh-CN" sz="3200" dirty="0">
                <a:solidFill>
                  <a:srgbClr val="00B050"/>
                </a:solidFill>
              </a:rPr>
              <a:t>MUI</a:t>
            </a:r>
            <a:r>
              <a:rPr lang="zh-CN" altLang="zh-CN" sz="3200" dirty="0">
                <a:solidFill>
                  <a:srgbClr val="00B050"/>
                </a:solidFill>
              </a:rPr>
              <a:t>、</a:t>
            </a:r>
            <a:r>
              <a:rPr lang="en-US" altLang="zh-CN" sz="3200" dirty="0">
                <a:solidFill>
                  <a:srgbClr val="00B050"/>
                </a:solidFill>
              </a:rPr>
              <a:t>PHP</a:t>
            </a:r>
            <a:r>
              <a:rPr lang="zh-CN" altLang="zh-CN" sz="3200" dirty="0">
                <a:solidFill>
                  <a:srgbClr val="00B050"/>
                </a:solidFill>
              </a:rPr>
              <a:t>有很好的支持。</a:t>
            </a:r>
            <a:endParaRPr lang="zh-CN" altLang="en-US" sz="32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b="1" dirty="0" err="1">
                <a:solidFill>
                  <a:srgbClr val="FFC000"/>
                </a:solidFill>
              </a:rPr>
              <a:t>HBuilder</a:t>
            </a:r>
            <a:endParaRPr lang="zh-CN" altLang="zh-CN" sz="3200" b="1" dirty="0">
              <a:solidFill>
                <a:srgbClr val="FFC000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611560" y="1046906"/>
            <a:ext cx="8263830" cy="4764187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dirty="0" err="1">
                <a:solidFill>
                  <a:srgbClr val="00B050"/>
                </a:solidFill>
              </a:rPr>
              <a:t>HBuilder</a:t>
            </a:r>
            <a:r>
              <a:rPr lang="zh-CN" altLang="en-US" dirty="0">
                <a:solidFill>
                  <a:srgbClr val="00B050"/>
                </a:solidFill>
              </a:rPr>
              <a:t>是</a:t>
            </a:r>
            <a:r>
              <a:rPr lang="en-US" altLang="zh-CN" dirty="0" err="1">
                <a:solidFill>
                  <a:srgbClr val="00B050"/>
                </a:solidFill>
              </a:rPr>
              <a:t>DCloud</a:t>
            </a:r>
            <a:r>
              <a:rPr lang="zh-CN" altLang="en-US" dirty="0">
                <a:solidFill>
                  <a:srgbClr val="00B050"/>
                </a:solidFill>
              </a:rPr>
              <a:t>（数字天堂）推出的一款支持</a:t>
            </a:r>
            <a:r>
              <a:rPr lang="en-US" altLang="zh-CN" dirty="0">
                <a:solidFill>
                  <a:srgbClr val="00B050"/>
                </a:solidFill>
              </a:rPr>
              <a:t>HTML5</a:t>
            </a:r>
            <a:r>
              <a:rPr lang="zh-CN" altLang="en-US" dirty="0">
                <a:solidFill>
                  <a:srgbClr val="00B050"/>
                </a:solidFill>
              </a:rPr>
              <a:t>的</a:t>
            </a:r>
            <a:r>
              <a:rPr lang="en-US" altLang="zh-CN" dirty="0">
                <a:solidFill>
                  <a:srgbClr val="00B050"/>
                </a:solidFill>
              </a:rPr>
              <a:t>Web</a:t>
            </a:r>
            <a:r>
              <a:rPr lang="zh-CN" altLang="en-US" dirty="0">
                <a:solidFill>
                  <a:srgbClr val="00B050"/>
                </a:solidFill>
              </a:rPr>
              <a:t>开发</a:t>
            </a:r>
            <a:r>
              <a:rPr lang="en-US" altLang="zh-CN" dirty="0">
                <a:solidFill>
                  <a:srgbClr val="00B050"/>
                </a:solidFill>
              </a:rPr>
              <a:t>IDE</a:t>
            </a:r>
            <a:r>
              <a:rPr lang="zh-CN" altLang="en-US" dirty="0">
                <a:solidFill>
                  <a:srgbClr val="00B050"/>
                </a:solidFill>
              </a:rPr>
              <a:t>。</a:t>
            </a:r>
            <a:r>
              <a:rPr lang="en-US" altLang="zh-CN" dirty="0" err="1">
                <a:solidFill>
                  <a:srgbClr val="00B050"/>
                </a:solidFill>
              </a:rPr>
              <a:t>HBuilder</a:t>
            </a:r>
            <a:r>
              <a:rPr lang="zh-CN" altLang="en-US" dirty="0">
                <a:solidFill>
                  <a:srgbClr val="00B050"/>
                </a:solidFill>
              </a:rPr>
              <a:t>是由</a:t>
            </a:r>
            <a:r>
              <a:rPr lang="en-US" altLang="zh-CN" dirty="0">
                <a:solidFill>
                  <a:srgbClr val="00B050"/>
                </a:solidFill>
              </a:rPr>
              <a:t>Java</a:t>
            </a:r>
            <a:r>
              <a:rPr lang="zh-CN" altLang="en-US" dirty="0">
                <a:solidFill>
                  <a:srgbClr val="00B050"/>
                </a:solidFill>
              </a:rPr>
              <a:t>编写，它基于</a:t>
            </a:r>
            <a:r>
              <a:rPr lang="en-US" altLang="zh-CN" dirty="0">
                <a:solidFill>
                  <a:srgbClr val="00B050"/>
                </a:solidFill>
              </a:rPr>
              <a:t>Eclipse</a:t>
            </a:r>
            <a:r>
              <a:rPr lang="zh-CN" altLang="en-US" dirty="0">
                <a:solidFill>
                  <a:srgbClr val="00B050"/>
                </a:solidFill>
              </a:rPr>
              <a:t>，所以顺其自然地兼容了</a:t>
            </a:r>
            <a:r>
              <a:rPr lang="en-US" altLang="zh-CN" dirty="0">
                <a:solidFill>
                  <a:srgbClr val="00B050"/>
                </a:solidFill>
              </a:rPr>
              <a:t>Eclipse</a:t>
            </a:r>
            <a:r>
              <a:rPr lang="zh-CN" altLang="en-US" dirty="0">
                <a:solidFill>
                  <a:srgbClr val="00B050"/>
                </a:solidFill>
              </a:rPr>
              <a:t>的插件，</a:t>
            </a:r>
            <a:r>
              <a:rPr lang="en-US" altLang="zh-CN" dirty="0" err="1">
                <a:solidFill>
                  <a:srgbClr val="00B050"/>
                </a:solidFill>
              </a:rPr>
              <a:t>HBuilder</a:t>
            </a:r>
            <a:r>
              <a:rPr lang="zh-CN" altLang="en-US" dirty="0">
                <a:solidFill>
                  <a:srgbClr val="00B050"/>
                </a:solidFill>
              </a:rPr>
              <a:t>对</a:t>
            </a:r>
            <a:r>
              <a:rPr lang="en-US" altLang="zh-CN" dirty="0">
                <a:solidFill>
                  <a:srgbClr val="00B050"/>
                </a:solidFill>
              </a:rPr>
              <a:t>HTML5</a:t>
            </a:r>
            <a:r>
              <a:rPr lang="zh-CN" altLang="en-US" dirty="0">
                <a:solidFill>
                  <a:srgbClr val="00B050"/>
                </a:solidFill>
              </a:rPr>
              <a:t>、</a:t>
            </a:r>
            <a:r>
              <a:rPr lang="en-US" altLang="zh-CN" dirty="0" err="1">
                <a:solidFill>
                  <a:srgbClr val="00B050"/>
                </a:solidFill>
              </a:rPr>
              <a:t>jquery</a:t>
            </a:r>
            <a:r>
              <a:rPr lang="zh-CN" altLang="en-US" dirty="0">
                <a:solidFill>
                  <a:srgbClr val="00B050"/>
                </a:solidFill>
              </a:rPr>
              <a:t>、</a:t>
            </a:r>
            <a:r>
              <a:rPr lang="en-US" altLang="zh-CN" dirty="0">
                <a:solidFill>
                  <a:srgbClr val="00B050"/>
                </a:solidFill>
              </a:rPr>
              <a:t>MUI</a:t>
            </a:r>
            <a:r>
              <a:rPr lang="zh-CN" altLang="en-US" dirty="0">
                <a:solidFill>
                  <a:srgbClr val="00B050"/>
                </a:solidFill>
              </a:rPr>
              <a:t>、</a:t>
            </a:r>
            <a:r>
              <a:rPr lang="en-US" altLang="zh-CN" dirty="0">
                <a:solidFill>
                  <a:srgbClr val="00B050"/>
                </a:solidFill>
              </a:rPr>
              <a:t>PHP</a:t>
            </a:r>
            <a:r>
              <a:rPr lang="zh-CN" altLang="en-US" dirty="0">
                <a:solidFill>
                  <a:srgbClr val="00B050"/>
                </a:solidFill>
              </a:rPr>
              <a:t>的代码编写有很好的支持，可及时显示程序开发者编写的基本视图界面。</a:t>
            </a:r>
            <a:endParaRPr lang="en-US" altLang="zh-CN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b="1" dirty="0">
                <a:solidFill>
                  <a:srgbClr val="FFC000"/>
                </a:solidFill>
              </a:rPr>
              <a:t>WAMP</a:t>
            </a:r>
            <a:endParaRPr lang="zh-CN" altLang="zh-CN" sz="3200" b="1" dirty="0">
              <a:solidFill>
                <a:srgbClr val="FFC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>
          <a:xfrm>
            <a:off x="323528" y="1196752"/>
            <a:ext cx="8496944" cy="4260131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zh-CN" dirty="0">
                <a:solidFill>
                  <a:srgbClr val="92D050"/>
                </a:solidFill>
              </a:rPr>
              <a:t>当前项目开发环境，</a:t>
            </a:r>
            <a:r>
              <a:rPr lang="zh-CN" altLang="zh-CN" dirty="0" smtClean="0">
                <a:solidFill>
                  <a:srgbClr val="92D050"/>
                </a:solidFill>
              </a:rPr>
              <a:t>使用</a:t>
            </a:r>
            <a:r>
              <a:rPr lang="en-US" altLang="zh-CN" dirty="0" smtClean="0">
                <a:solidFill>
                  <a:srgbClr val="92D050"/>
                </a:solidFill>
              </a:rPr>
              <a:t>WAMP5 </a:t>
            </a:r>
            <a:r>
              <a:rPr lang="en-US" altLang="zh-CN" dirty="0">
                <a:solidFill>
                  <a:srgbClr val="92D050"/>
                </a:solidFill>
              </a:rPr>
              <a:t>1.7.4</a:t>
            </a:r>
            <a:r>
              <a:rPr lang="zh-CN" altLang="zh-CN" dirty="0" smtClean="0">
                <a:solidFill>
                  <a:srgbClr val="92D050"/>
                </a:solidFill>
              </a:rPr>
              <a:t>版本</a:t>
            </a:r>
            <a:r>
              <a:rPr lang="zh-CN" altLang="en-US" dirty="0">
                <a:solidFill>
                  <a:srgbClr val="92D050"/>
                </a:solidFill>
              </a:rPr>
              <a:t>。</a:t>
            </a:r>
            <a:r>
              <a:rPr lang="en-US" altLang="zh-CN" dirty="0" smtClean="0">
                <a:solidFill>
                  <a:srgbClr val="92D050"/>
                </a:solidFill>
              </a:rPr>
              <a:t>WAMP5</a:t>
            </a:r>
            <a:r>
              <a:rPr lang="zh-CN" altLang="zh-CN" dirty="0">
                <a:solidFill>
                  <a:srgbClr val="92D050"/>
                </a:solidFill>
              </a:rPr>
              <a:t>集成了</a:t>
            </a:r>
            <a:r>
              <a:rPr lang="en-US" altLang="zh-CN" dirty="0" err="1">
                <a:solidFill>
                  <a:srgbClr val="92D050"/>
                </a:solidFill>
              </a:rPr>
              <a:t>Apache+PHP+Mysql</a:t>
            </a:r>
            <a:r>
              <a:rPr lang="zh-CN" altLang="zh-CN" dirty="0">
                <a:solidFill>
                  <a:srgbClr val="92D050"/>
                </a:solidFill>
              </a:rPr>
              <a:t>环境，拥有简单的图形和菜单安装和配置环境的特点。</a:t>
            </a:r>
            <a:endParaRPr lang="zh-CN" altLang="en-US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46125" y="414021"/>
            <a:ext cx="7886700" cy="1325563"/>
          </a:xfrm>
        </p:spPr>
        <p:txBody>
          <a:bodyPr/>
          <a:lstStyle/>
          <a:p>
            <a:r>
              <a:rPr lang="en-US" altLang="zh-CN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b="1" dirty="0">
                <a:solidFill>
                  <a:srgbClr val="FFC000"/>
                </a:solidFill>
                <a:sym typeface="+mn-ea"/>
              </a:rPr>
              <a:t>WAMP</a:t>
            </a:r>
            <a:r>
              <a:rPr lang="zh-CN" altLang="zh-CN" b="1" dirty="0">
                <a:solidFill>
                  <a:srgbClr val="FFC000"/>
                </a:solidFill>
              </a:rPr>
              <a:t/>
            </a:r>
            <a:br>
              <a:rPr lang="zh-CN" altLang="zh-CN" b="1" dirty="0">
                <a:solidFill>
                  <a:srgbClr val="FFC000"/>
                </a:solidFill>
              </a:rPr>
            </a:b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628650" y="1253331"/>
            <a:ext cx="7886700" cy="4351338"/>
          </a:xfrm>
        </p:spPr>
        <p:txBody>
          <a:bodyPr/>
          <a:lstStyle/>
          <a:p>
            <a:pPr marL="0" indent="0" algn="just">
              <a:lnSpc>
                <a:spcPct val="100000"/>
              </a:lnSpc>
              <a:buNone/>
            </a:pPr>
            <a:r>
              <a:rPr lang="zh-CN" altLang="en-US" dirty="0">
                <a:solidFill>
                  <a:srgbClr val="FF0000"/>
                </a:solidFill>
              </a:rPr>
              <a:t>在网上可以自行下载 WAMP5 的安装包，也可在作者百度云盘上（地址为http://pan.baidu.com/s/1c2Eeu0S）下载，下载后的安装过程如下所示：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zh-CN" altLang="en-US" dirty="0">
                <a:solidFill>
                  <a:srgbClr val="FF0000"/>
                </a:solidFill>
              </a:rPr>
              <a:t>（1）双击 wamp5_1.7.4.exe 安装文件。</a:t>
            </a:r>
          </a:p>
          <a:p>
            <a:pPr marL="0" indent="0">
              <a:buNone/>
            </a:pP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b="1" dirty="0">
                <a:solidFill>
                  <a:srgbClr val="FFC000"/>
                </a:solidFill>
                <a:sym typeface="+mn-ea"/>
              </a:rPr>
              <a:t>WAMP</a:t>
            </a:r>
            <a:r>
              <a:rPr lang="zh-CN" altLang="zh-CN" b="1" dirty="0">
                <a:solidFill>
                  <a:srgbClr val="FFC000"/>
                </a:solidFill>
                <a:sym typeface="+mn-ea"/>
              </a:rPr>
              <a:t/>
            </a:r>
            <a:br>
              <a:rPr lang="zh-CN" altLang="zh-CN" b="1" dirty="0">
                <a:solidFill>
                  <a:srgbClr val="FFC000"/>
                </a:solidFill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53832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FF0000"/>
                </a:solidFill>
              </a:rPr>
              <a:t>（2）出现安装界面后，点击 Next 按钮，如图 12-1 所示。</a:t>
            </a:r>
          </a:p>
          <a:p>
            <a:pPr marL="0" indent="0">
              <a:buNone/>
            </a:pP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6" name="内容占位符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2492896"/>
            <a:ext cx="5362575" cy="28054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86680" y="5298326"/>
            <a:ext cx="2016125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图</a:t>
            </a:r>
            <a:r>
              <a:rPr lang="en-US" altLang="zh-CN" dirty="0" smtClean="0">
                <a:solidFill>
                  <a:srgbClr val="FF0000"/>
                </a:solidFill>
              </a:rPr>
              <a:t>12-1 </a:t>
            </a:r>
            <a:r>
              <a:rPr lang="zh-CN" altLang="en-US" dirty="0" smtClean="0">
                <a:solidFill>
                  <a:srgbClr val="FF0000"/>
                </a:solidFill>
              </a:rPr>
              <a:t>安装界面</a:t>
            </a: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b="1" dirty="0">
                <a:solidFill>
                  <a:srgbClr val="FFC000"/>
                </a:solidFill>
                <a:sym typeface="+mn-ea"/>
              </a:rPr>
              <a:t>WAMP</a:t>
            </a:r>
            <a:r>
              <a:rPr lang="zh-CN" altLang="zh-CN" b="1" dirty="0">
                <a:solidFill>
                  <a:srgbClr val="FFC000"/>
                </a:solidFill>
                <a:sym typeface="+mn-ea"/>
              </a:rPr>
              <a:t/>
            </a:r>
            <a:br>
              <a:rPr lang="zh-CN" altLang="zh-CN" b="1" dirty="0">
                <a:solidFill>
                  <a:srgbClr val="FFC000"/>
                </a:solidFill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095" y="1253331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（3）选中 I accept the agreement 选项，点击 Next 按钮，图 12-2 所示是指定 WAMP5 程序安装的位置。</a:t>
            </a:r>
          </a:p>
          <a:p>
            <a:pPr marL="0" indent="0">
              <a:buNone/>
            </a:pPr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501" y="2492896"/>
            <a:ext cx="5332730" cy="30073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50832" y="5661247"/>
            <a:ext cx="2016125" cy="6483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图</a:t>
            </a:r>
            <a:r>
              <a:rPr lang="en-US" altLang="zh-CN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12-2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安装</a:t>
            </a:r>
            <a:r>
              <a:rPr lang="zh-CN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界面</a:t>
            </a:r>
            <a:r>
              <a:rPr lang="en-US" altLang="zh-CN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2</a:t>
            </a:r>
            <a:endParaRPr lang="en-US" altLang="zh-CN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ctr"/>
            <a:endParaRPr lang="en-US" altLang="zh-CN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1_Office 主题">
  <a:themeElements>
    <a:clrScheme name="技巧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技巧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1630</Words>
  <Application>Microsoft Office PowerPoint</Application>
  <PresentationFormat>全屏显示(4:3)</PresentationFormat>
  <Paragraphs>113</Paragraphs>
  <Slides>32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1_Office 主题</vt:lpstr>
      <vt:lpstr>2_Office 主题</vt:lpstr>
      <vt:lpstr>PowerPoint 演示文稿</vt:lpstr>
      <vt:lpstr>PowerPoint 演示文稿</vt:lpstr>
      <vt:lpstr>一、开发环境</vt:lpstr>
      <vt:lpstr>1、Chrome浏览器 </vt:lpstr>
      <vt:lpstr>2、HBuilder</vt:lpstr>
      <vt:lpstr>3、WAMP</vt:lpstr>
      <vt:lpstr>3、WAMP </vt:lpstr>
      <vt:lpstr>3、WAMP </vt:lpstr>
      <vt:lpstr>3、WAMP </vt:lpstr>
      <vt:lpstr>3、WAMP</vt:lpstr>
      <vt:lpstr>3、WAMP </vt:lpstr>
      <vt:lpstr>3、WAMP </vt:lpstr>
      <vt:lpstr>3、WAMP</vt:lpstr>
      <vt:lpstr>3、WAMP</vt:lpstr>
      <vt:lpstr>二、开发组件 </vt:lpstr>
      <vt:lpstr>三、贺州旅游新闻系统 </vt:lpstr>
      <vt:lpstr>三、贺州旅游新闻系统 </vt:lpstr>
      <vt:lpstr>三、贺州旅游新闻系统 </vt:lpstr>
      <vt:lpstr>三、贺州旅游新闻系统 </vt:lpstr>
      <vt:lpstr>三、贺州旅游新闻系统 </vt:lpstr>
      <vt:lpstr>三、贺州旅游新闻系统 </vt:lpstr>
      <vt:lpstr>三、贺州旅游新闻系统</vt:lpstr>
      <vt:lpstr>三、贺州旅游新闻系统</vt:lpstr>
      <vt:lpstr>三、贺州旅游新闻系统</vt:lpstr>
      <vt:lpstr>2.手机端功能开发 </vt:lpstr>
      <vt:lpstr>。</vt:lpstr>
      <vt:lpstr>。</vt:lpstr>
      <vt:lpstr>。</vt:lpstr>
      <vt:lpstr>。</vt:lpstr>
      <vt:lpstr>三、贺州旅游新闻系统</vt:lpstr>
      <vt:lpstr>四、本章小结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USER-</cp:lastModifiedBy>
  <cp:revision>72</cp:revision>
  <dcterms:created xsi:type="dcterms:W3CDTF">2017-05-21T06:18:00Z</dcterms:created>
  <dcterms:modified xsi:type="dcterms:W3CDTF">2018-01-03T09:36:27Z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