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bookmarkIdSeed="2">
  <p:sldMasterIdLst>
    <p:sldMasterId id="2147483648" r:id="rId1"/>
  </p:sldMasterIdLst>
  <p:notesMasterIdLst>
    <p:notesMasterId r:id="rId39"/>
  </p:notesMasterIdLst>
  <p:handoutMasterIdLst>
    <p:handoutMasterId r:id="rId40"/>
  </p:handoutMasterIdLst>
  <p:sldIdLst>
    <p:sldId id="350" r:id="rId2"/>
    <p:sldId id="405" r:id="rId3"/>
    <p:sldId id="524" r:id="rId4"/>
    <p:sldId id="357" r:id="rId5"/>
    <p:sldId id="362" r:id="rId6"/>
    <p:sldId id="497" r:id="rId7"/>
    <p:sldId id="498" r:id="rId8"/>
    <p:sldId id="499" r:id="rId9"/>
    <p:sldId id="500" r:id="rId10"/>
    <p:sldId id="375" r:id="rId11"/>
    <p:sldId id="407" r:id="rId12"/>
    <p:sldId id="376" r:id="rId13"/>
    <p:sldId id="377" r:id="rId14"/>
    <p:sldId id="501" r:id="rId15"/>
    <p:sldId id="378" r:id="rId16"/>
    <p:sldId id="502" r:id="rId17"/>
    <p:sldId id="503" r:id="rId18"/>
    <p:sldId id="504" r:id="rId19"/>
    <p:sldId id="505" r:id="rId20"/>
    <p:sldId id="506" r:id="rId21"/>
    <p:sldId id="507" r:id="rId22"/>
    <p:sldId id="509" r:id="rId23"/>
    <p:sldId id="510" r:id="rId24"/>
    <p:sldId id="511" r:id="rId25"/>
    <p:sldId id="512" r:id="rId26"/>
    <p:sldId id="513" r:id="rId27"/>
    <p:sldId id="514" r:id="rId28"/>
    <p:sldId id="515" r:id="rId29"/>
    <p:sldId id="516" r:id="rId30"/>
    <p:sldId id="518" r:id="rId31"/>
    <p:sldId id="519" r:id="rId32"/>
    <p:sldId id="520" r:id="rId33"/>
    <p:sldId id="521" r:id="rId34"/>
    <p:sldId id="522" r:id="rId35"/>
    <p:sldId id="523" r:id="rId36"/>
    <p:sldId id="496" r:id="rId37"/>
    <p:sldId id="401" r:id="rId38"/>
  </p:sldIdLst>
  <p:sldSz cx="9144000" cy="6858000" type="screen4x3"/>
  <p:notesSz cx="6858000" cy="9144000"/>
  <p:embeddedFontLst>
    <p:embeddedFont>
      <p:font typeface="微软雅黑" pitchFamily="34" charset="-122"/>
      <p:regular r:id="rId41"/>
      <p:bold r:id="rId42"/>
    </p:embeddedFont>
    <p:embeddedFont>
      <p:font typeface="Calibri" pitchFamily="34" charset="0"/>
      <p:regular r:id="rId43"/>
      <p:bold r:id="rId44"/>
      <p:italic r:id="rId45"/>
      <p:boldItalic r:id="rId46"/>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9AC"/>
    <a:srgbClr val="0049DA"/>
    <a:srgbClr val="002060"/>
    <a:srgbClr val="007DDA"/>
    <a:srgbClr val="3E0000"/>
    <a:srgbClr val="F8CD14"/>
    <a:srgbClr val="20A891"/>
    <a:srgbClr val="1A42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3731" autoAdjust="0"/>
  </p:normalViewPr>
  <p:slideViewPr>
    <p:cSldViewPr snapToGrid="0">
      <p:cViewPr>
        <p:scale>
          <a:sx n="66" d="100"/>
          <a:sy n="66" d="100"/>
        </p:scale>
        <p:origin x="-1958" y="-542"/>
      </p:cViewPr>
      <p:guideLst>
        <p:guide orient="horz" pos="2160"/>
        <p:guide orient="horz" pos="3460"/>
        <p:guide orient="horz" pos="652"/>
        <p:guide orient="horz" pos="916"/>
        <p:guide pos="2880"/>
        <p:guide pos="4014"/>
        <p:guide pos="1746"/>
        <p:guide pos="1646"/>
        <p:guide pos="4114"/>
        <p:guide pos="1510"/>
        <p:guide pos="425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viewProps" Target="viewProps.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slide" Target="../slides/slide32.xml"/><Relationship Id="rId1" Type="http://schemas.openxmlformats.org/officeDocument/2006/relationships/slide" Target="../slides/slide4.xml"/><Relationship Id="rId5" Type="http://schemas.openxmlformats.org/officeDocument/2006/relationships/slide" Target="../slides/slide25.xml"/><Relationship Id="rId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993E8E-2FDE-4D51-9A5E-E2FF86A2BC8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51C48050-051B-43F4-83BB-4D2D289A67B1}">
      <dgm:prSet phldrT="[文本]"/>
      <dgm:spPr/>
      <dgm:t>
        <a:bodyPr/>
        <a:lstStyle/>
        <a:p>
          <a:r>
            <a:rPr lang="en-US" altLang="zh-CN" dirty="0" smtClean="0"/>
            <a:t>7.1  </a:t>
          </a:r>
          <a:r>
            <a:rPr lang="zh-CN" altLang="zh-CN" dirty="0" smtClean="0"/>
            <a:t>课件界面设计原则</a:t>
          </a:r>
          <a:r>
            <a:rPr lang="en-US" altLang="zh-CN" dirty="0" smtClean="0"/>
            <a:t>	</a:t>
          </a:r>
          <a:endParaRPr lang="zh-CN" altLang="en-US" dirty="0"/>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E73F81BD-EDA7-42E1-BEBB-95F39DDC820B}" type="parTrans" cxnId="{90850573-8E48-42EC-B282-76C913F44E17}">
      <dgm:prSet/>
      <dgm:spPr/>
      <dgm:t>
        <a:bodyPr/>
        <a:lstStyle/>
        <a:p>
          <a:endParaRPr lang="zh-CN" altLang="en-US"/>
        </a:p>
      </dgm:t>
    </dgm:pt>
    <dgm:pt modelId="{34625F13-A041-4564-85D2-B043AB821BC5}" type="sibTrans" cxnId="{90850573-8E48-42EC-B282-76C913F44E17}">
      <dgm:prSet/>
      <dgm:spPr/>
      <dgm:t>
        <a:bodyPr/>
        <a:lstStyle/>
        <a:p>
          <a:endParaRPr lang="zh-CN" altLang="en-US"/>
        </a:p>
      </dgm:t>
    </dgm:pt>
    <dgm:pt modelId="{A8E01503-E014-41F5-8B9F-5492A110C7C6}">
      <dgm:prSet phldrT="[文本]"/>
      <dgm:spPr/>
      <dgm:t>
        <a:bodyPr/>
        <a:lstStyle/>
        <a:p>
          <a:r>
            <a:rPr lang="en-US" altLang="zh-CN" dirty="0" smtClean="0"/>
            <a:t>7.4  </a:t>
          </a:r>
          <a:r>
            <a:rPr lang="zh-CN" altLang="zh-CN" dirty="0" smtClean="0"/>
            <a:t>使用母版设计界面</a:t>
          </a:r>
          <a:endParaRPr lang="zh-CN" altLang="en-US" dirty="0"/>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681A88F8-EA39-47DE-96FD-AE4213A17AB9}" type="parTrans" cxnId="{F56A75C8-EBF0-4734-B887-33E26D46E084}">
      <dgm:prSet/>
      <dgm:spPr/>
      <dgm:t>
        <a:bodyPr/>
        <a:lstStyle/>
        <a:p>
          <a:endParaRPr lang="zh-CN" altLang="en-US"/>
        </a:p>
      </dgm:t>
    </dgm:pt>
    <dgm:pt modelId="{E49FDFF7-D04D-43A9-BC63-D3197EE7D8F6}" type="sibTrans" cxnId="{F56A75C8-EBF0-4734-B887-33E26D46E084}">
      <dgm:prSet/>
      <dgm:spPr/>
      <dgm:t>
        <a:bodyPr/>
        <a:lstStyle/>
        <a:p>
          <a:endParaRPr lang="zh-CN" altLang="en-US"/>
        </a:p>
      </dgm:t>
    </dgm:pt>
    <dgm:pt modelId="{95BF75E2-E91F-4BE2-9E0D-DAE0708C58EE}">
      <dgm:prSet phldrT="[文本]"/>
      <dgm:spPr/>
      <dgm:t>
        <a:bodyPr/>
        <a:lstStyle/>
        <a:p>
          <a:r>
            <a:rPr lang="en-US" altLang="zh-CN" dirty="0" smtClean="0"/>
            <a:t>7.5  </a:t>
          </a:r>
          <a:r>
            <a:rPr lang="zh-CN" altLang="zh-CN" dirty="0" smtClean="0"/>
            <a:t>课件界面设计实训</a:t>
          </a:r>
          <a:endParaRPr lang="zh-CN" altLang="en-US" dirty="0"/>
        </a:p>
      </dgm:t>
      <dgm:extLst>
        <a:ext uri="{E40237B7-FDA0-4F09-8148-C483321AD2D9}">
          <dgm14:cNvPr xmlns:dgm14="http://schemas.microsoft.com/office/drawing/2010/diagram" id="0" name="">
            <a:hlinkClick xmlns:r="http://schemas.openxmlformats.org/officeDocument/2006/relationships" r:id="rId3" action="ppaction://hlinksldjump"/>
          </dgm14:cNvPr>
        </a:ext>
      </dgm:extLst>
    </dgm:pt>
    <dgm:pt modelId="{A4574E8B-EB26-4E96-89CF-75BD5A14C542}" type="parTrans" cxnId="{7B874278-BE6E-49DE-8D84-BE4412215B33}">
      <dgm:prSet/>
      <dgm:spPr/>
      <dgm:t>
        <a:bodyPr/>
        <a:lstStyle/>
        <a:p>
          <a:endParaRPr lang="zh-CN" altLang="en-US"/>
        </a:p>
      </dgm:t>
    </dgm:pt>
    <dgm:pt modelId="{D7FAE63F-3A9C-43F1-8E9D-770FE3A66370}" type="sibTrans" cxnId="{7B874278-BE6E-49DE-8D84-BE4412215B33}">
      <dgm:prSet/>
      <dgm:spPr/>
      <dgm:t>
        <a:bodyPr/>
        <a:lstStyle/>
        <a:p>
          <a:endParaRPr lang="zh-CN" altLang="en-US"/>
        </a:p>
      </dgm:t>
    </dgm:pt>
    <dgm:pt modelId="{85DEC2EA-7F19-48D8-B43A-7E49B80FC267}">
      <dgm:prSet/>
      <dgm:spPr/>
      <dgm:t>
        <a:bodyPr/>
        <a:lstStyle/>
        <a:p>
          <a:r>
            <a:rPr lang="en-US" altLang="zh-CN" dirty="0" smtClean="0"/>
            <a:t>7.2  </a:t>
          </a:r>
          <a:r>
            <a:rPr lang="zh-CN" altLang="zh-CN" dirty="0" smtClean="0"/>
            <a:t>界面设计的基本方法</a:t>
          </a:r>
        </a:p>
      </dgm:t>
      <dgm:extLst>
        <a:ext uri="{E40237B7-FDA0-4F09-8148-C483321AD2D9}">
          <dgm14:cNvPr xmlns:dgm14="http://schemas.microsoft.com/office/drawing/2010/diagram" id="0" name="">
            <a:hlinkClick xmlns:r="http://schemas.openxmlformats.org/officeDocument/2006/relationships" r:id="rId4" action="ppaction://hlinksldjump"/>
          </dgm14:cNvPr>
        </a:ext>
      </dgm:extLst>
    </dgm:pt>
    <dgm:pt modelId="{1B62B2D7-6C03-4DCB-B955-67B77F944CED}" type="parTrans" cxnId="{E8C845C5-230C-415F-A5F6-043A878A829B}">
      <dgm:prSet/>
      <dgm:spPr/>
      <dgm:t>
        <a:bodyPr/>
        <a:lstStyle/>
        <a:p>
          <a:endParaRPr lang="zh-CN" altLang="en-US"/>
        </a:p>
      </dgm:t>
    </dgm:pt>
    <dgm:pt modelId="{C91498EF-7143-43C3-9243-2E9A596551EF}" type="sibTrans" cxnId="{E8C845C5-230C-415F-A5F6-043A878A829B}">
      <dgm:prSet/>
      <dgm:spPr/>
      <dgm:t>
        <a:bodyPr/>
        <a:lstStyle/>
        <a:p>
          <a:endParaRPr lang="zh-CN" altLang="en-US"/>
        </a:p>
      </dgm:t>
    </dgm:pt>
    <dgm:pt modelId="{FCB5209B-A061-418E-AC74-1B100D6B0D93}">
      <dgm:prSet/>
      <dgm:spPr/>
      <dgm:t>
        <a:bodyPr/>
        <a:lstStyle/>
        <a:p>
          <a:r>
            <a:rPr lang="en-US" altLang="zh-CN" dirty="0" smtClean="0"/>
            <a:t>7.3  </a:t>
          </a:r>
          <a:r>
            <a:rPr lang="zh-CN" altLang="zh-CN" dirty="0" smtClean="0"/>
            <a:t>常用界面设计</a:t>
          </a:r>
          <a:endParaRPr lang="zh-CN" altLang="en-US" dirty="0"/>
        </a:p>
      </dgm:t>
      <dgm:extLst>
        <a:ext uri="{E40237B7-FDA0-4F09-8148-C483321AD2D9}">
          <dgm14:cNvPr xmlns:dgm14="http://schemas.microsoft.com/office/drawing/2010/diagram" id="0" name="">
            <a:hlinkClick xmlns:r="http://schemas.openxmlformats.org/officeDocument/2006/relationships" r:id="rId5" action="ppaction://hlinksldjump"/>
          </dgm14:cNvPr>
        </a:ext>
      </dgm:extLst>
    </dgm:pt>
    <dgm:pt modelId="{12862C58-FD82-4545-AB0D-55153A28F7C4}" type="parTrans" cxnId="{673B5D57-5EFC-4293-8E65-A6E48B464DEB}">
      <dgm:prSet/>
      <dgm:spPr/>
      <dgm:t>
        <a:bodyPr/>
        <a:lstStyle/>
        <a:p>
          <a:endParaRPr lang="zh-CN" altLang="en-US"/>
        </a:p>
      </dgm:t>
    </dgm:pt>
    <dgm:pt modelId="{48D9B9BD-27CF-49E9-B23A-836F50DAEA1F}" type="sibTrans" cxnId="{673B5D57-5EFC-4293-8E65-A6E48B464DEB}">
      <dgm:prSet/>
      <dgm:spPr/>
      <dgm:t>
        <a:bodyPr/>
        <a:lstStyle/>
        <a:p>
          <a:endParaRPr lang="zh-CN" altLang="en-US"/>
        </a:p>
      </dgm:t>
    </dgm:pt>
    <dgm:pt modelId="{3B11C8B3-8186-4333-BAEE-ABA3C09E6AF2}" type="pres">
      <dgm:prSet presAssocID="{41993E8E-2FDE-4D51-9A5E-E2FF86A2BC83}" presName="Name0" presStyleCnt="0">
        <dgm:presLayoutVars>
          <dgm:chMax val="7"/>
          <dgm:chPref val="7"/>
          <dgm:dir/>
        </dgm:presLayoutVars>
      </dgm:prSet>
      <dgm:spPr/>
      <dgm:t>
        <a:bodyPr/>
        <a:lstStyle/>
        <a:p>
          <a:endParaRPr lang="zh-CN" altLang="en-US"/>
        </a:p>
      </dgm:t>
    </dgm:pt>
    <dgm:pt modelId="{C3D465C9-9245-42CC-BA35-4957EE01C180}" type="pres">
      <dgm:prSet presAssocID="{41993E8E-2FDE-4D51-9A5E-E2FF86A2BC83}" presName="Name1" presStyleCnt="0"/>
      <dgm:spPr/>
    </dgm:pt>
    <dgm:pt modelId="{9F8781EA-9318-4445-9C3C-0E526A2669DF}" type="pres">
      <dgm:prSet presAssocID="{41993E8E-2FDE-4D51-9A5E-E2FF86A2BC83}" presName="cycle" presStyleCnt="0"/>
      <dgm:spPr/>
    </dgm:pt>
    <dgm:pt modelId="{3FAA4E08-C07A-4DC7-9FF9-AE2666A99D8B}" type="pres">
      <dgm:prSet presAssocID="{41993E8E-2FDE-4D51-9A5E-E2FF86A2BC83}" presName="srcNode" presStyleLbl="node1" presStyleIdx="0" presStyleCnt="5"/>
      <dgm:spPr/>
    </dgm:pt>
    <dgm:pt modelId="{A69A1E8D-97F6-49E5-9BB0-7F040F125145}" type="pres">
      <dgm:prSet presAssocID="{41993E8E-2FDE-4D51-9A5E-E2FF86A2BC83}" presName="conn" presStyleLbl="parChTrans1D2" presStyleIdx="0" presStyleCnt="1"/>
      <dgm:spPr/>
      <dgm:t>
        <a:bodyPr/>
        <a:lstStyle/>
        <a:p>
          <a:endParaRPr lang="zh-CN" altLang="en-US"/>
        </a:p>
      </dgm:t>
    </dgm:pt>
    <dgm:pt modelId="{531C44D8-42BB-4443-8FCC-8C890417735C}" type="pres">
      <dgm:prSet presAssocID="{41993E8E-2FDE-4D51-9A5E-E2FF86A2BC83}" presName="extraNode" presStyleLbl="node1" presStyleIdx="0" presStyleCnt="5"/>
      <dgm:spPr/>
    </dgm:pt>
    <dgm:pt modelId="{5C4C45A2-60D0-4527-A649-B9BF4431D4DA}" type="pres">
      <dgm:prSet presAssocID="{41993E8E-2FDE-4D51-9A5E-E2FF86A2BC83}" presName="dstNode" presStyleLbl="node1" presStyleIdx="0" presStyleCnt="5"/>
      <dgm:spPr/>
    </dgm:pt>
    <dgm:pt modelId="{33D41CCB-59AE-4DA8-A50A-388D1CC71A59}" type="pres">
      <dgm:prSet presAssocID="{51C48050-051B-43F4-83BB-4D2D289A67B1}" presName="text_1" presStyleLbl="node1" presStyleIdx="0" presStyleCnt="5">
        <dgm:presLayoutVars>
          <dgm:bulletEnabled val="1"/>
        </dgm:presLayoutVars>
      </dgm:prSet>
      <dgm:spPr/>
      <dgm:t>
        <a:bodyPr/>
        <a:lstStyle/>
        <a:p>
          <a:endParaRPr lang="zh-CN" altLang="en-US"/>
        </a:p>
      </dgm:t>
    </dgm:pt>
    <dgm:pt modelId="{48642461-1DCF-48BA-B72F-C55355AD4C84}" type="pres">
      <dgm:prSet presAssocID="{51C48050-051B-43F4-83BB-4D2D289A67B1}" presName="accent_1" presStyleCnt="0"/>
      <dgm:spPr/>
    </dgm:pt>
    <dgm:pt modelId="{3DFD6DF5-D3FF-4296-A9BC-906EBA556AC8}" type="pres">
      <dgm:prSet presAssocID="{51C48050-051B-43F4-83BB-4D2D289A67B1}" presName="accentRepeatNode" presStyleLbl="solidFgAcc1" presStyleIdx="0" presStyleCnt="5"/>
      <dgm:spPr/>
    </dgm:pt>
    <dgm:pt modelId="{5E1B27C7-B043-471A-B2B9-5C2E3A6E9D32}" type="pres">
      <dgm:prSet presAssocID="{85DEC2EA-7F19-48D8-B43A-7E49B80FC267}" presName="text_2" presStyleLbl="node1" presStyleIdx="1" presStyleCnt="5">
        <dgm:presLayoutVars>
          <dgm:bulletEnabled val="1"/>
        </dgm:presLayoutVars>
      </dgm:prSet>
      <dgm:spPr/>
      <dgm:t>
        <a:bodyPr/>
        <a:lstStyle/>
        <a:p>
          <a:endParaRPr lang="zh-CN" altLang="en-US"/>
        </a:p>
      </dgm:t>
    </dgm:pt>
    <dgm:pt modelId="{68813DCC-FF8A-4E13-8590-7820B369FC37}" type="pres">
      <dgm:prSet presAssocID="{85DEC2EA-7F19-48D8-B43A-7E49B80FC267}" presName="accent_2" presStyleCnt="0"/>
      <dgm:spPr/>
    </dgm:pt>
    <dgm:pt modelId="{9A139064-E1D9-4769-89C8-E7BBFC75F8FB}" type="pres">
      <dgm:prSet presAssocID="{85DEC2EA-7F19-48D8-B43A-7E49B80FC267}" presName="accentRepeatNode" presStyleLbl="solidFgAcc1" presStyleIdx="1" presStyleCnt="5"/>
      <dgm:spPr/>
    </dgm:pt>
    <dgm:pt modelId="{38394191-CA49-4865-AD68-0D3F5BC500B9}" type="pres">
      <dgm:prSet presAssocID="{FCB5209B-A061-418E-AC74-1B100D6B0D93}" presName="text_3" presStyleLbl="node1" presStyleIdx="2" presStyleCnt="5">
        <dgm:presLayoutVars>
          <dgm:bulletEnabled val="1"/>
        </dgm:presLayoutVars>
      </dgm:prSet>
      <dgm:spPr/>
      <dgm:t>
        <a:bodyPr/>
        <a:lstStyle/>
        <a:p>
          <a:endParaRPr lang="zh-CN" altLang="en-US"/>
        </a:p>
      </dgm:t>
    </dgm:pt>
    <dgm:pt modelId="{94987386-E5F6-44F3-A690-367066873207}" type="pres">
      <dgm:prSet presAssocID="{FCB5209B-A061-418E-AC74-1B100D6B0D93}" presName="accent_3" presStyleCnt="0"/>
      <dgm:spPr/>
    </dgm:pt>
    <dgm:pt modelId="{CDE960D4-A6F4-4468-8663-6756A02939F2}" type="pres">
      <dgm:prSet presAssocID="{FCB5209B-A061-418E-AC74-1B100D6B0D93}" presName="accentRepeatNode" presStyleLbl="solidFgAcc1" presStyleIdx="2" presStyleCnt="5"/>
      <dgm:spPr/>
    </dgm:pt>
    <dgm:pt modelId="{BC17C6F8-4B39-491C-B9F0-BC2D1BD9F832}" type="pres">
      <dgm:prSet presAssocID="{A8E01503-E014-41F5-8B9F-5492A110C7C6}" presName="text_4" presStyleLbl="node1" presStyleIdx="3" presStyleCnt="5">
        <dgm:presLayoutVars>
          <dgm:bulletEnabled val="1"/>
        </dgm:presLayoutVars>
      </dgm:prSet>
      <dgm:spPr/>
      <dgm:t>
        <a:bodyPr/>
        <a:lstStyle/>
        <a:p>
          <a:endParaRPr lang="zh-CN" altLang="en-US"/>
        </a:p>
      </dgm:t>
    </dgm:pt>
    <dgm:pt modelId="{CC830616-7E8A-4D48-9181-7B581103D5B6}" type="pres">
      <dgm:prSet presAssocID="{A8E01503-E014-41F5-8B9F-5492A110C7C6}" presName="accent_4" presStyleCnt="0"/>
      <dgm:spPr/>
    </dgm:pt>
    <dgm:pt modelId="{99B54518-B6E2-4545-B41F-7B35A601799F}" type="pres">
      <dgm:prSet presAssocID="{A8E01503-E014-41F5-8B9F-5492A110C7C6}" presName="accentRepeatNode" presStyleLbl="solidFgAcc1" presStyleIdx="3" presStyleCnt="5"/>
      <dgm:spPr/>
    </dgm:pt>
    <dgm:pt modelId="{15D3E4F7-025D-4E2C-9CA2-8D5091F29226}" type="pres">
      <dgm:prSet presAssocID="{95BF75E2-E91F-4BE2-9E0D-DAE0708C58EE}" presName="text_5" presStyleLbl="node1" presStyleIdx="4" presStyleCnt="5">
        <dgm:presLayoutVars>
          <dgm:bulletEnabled val="1"/>
        </dgm:presLayoutVars>
      </dgm:prSet>
      <dgm:spPr/>
      <dgm:t>
        <a:bodyPr/>
        <a:lstStyle/>
        <a:p>
          <a:endParaRPr lang="zh-CN" altLang="en-US"/>
        </a:p>
      </dgm:t>
    </dgm:pt>
    <dgm:pt modelId="{ED850FED-B1DC-4EE7-B89F-58317FA0CB64}" type="pres">
      <dgm:prSet presAssocID="{95BF75E2-E91F-4BE2-9E0D-DAE0708C58EE}" presName="accent_5" presStyleCnt="0"/>
      <dgm:spPr/>
    </dgm:pt>
    <dgm:pt modelId="{C5BD5C7D-9D46-4D96-AF84-39ACC4162BE3}" type="pres">
      <dgm:prSet presAssocID="{95BF75E2-E91F-4BE2-9E0D-DAE0708C58EE}" presName="accentRepeatNode" presStyleLbl="solidFgAcc1" presStyleIdx="4" presStyleCnt="5"/>
      <dgm:spPr/>
    </dgm:pt>
  </dgm:ptLst>
  <dgm:cxnLst>
    <dgm:cxn modelId="{F56A75C8-EBF0-4734-B887-33E26D46E084}" srcId="{41993E8E-2FDE-4D51-9A5E-E2FF86A2BC83}" destId="{A8E01503-E014-41F5-8B9F-5492A110C7C6}" srcOrd="3" destOrd="0" parTransId="{681A88F8-EA39-47DE-96FD-AE4213A17AB9}" sibTransId="{E49FDFF7-D04D-43A9-BC63-D3197EE7D8F6}"/>
    <dgm:cxn modelId="{A67DDDFF-4269-42BF-83F1-2F6BB6EC5966}" type="presOf" srcId="{FCB5209B-A061-418E-AC74-1B100D6B0D93}" destId="{38394191-CA49-4865-AD68-0D3F5BC500B9}" srcOrd="0" destOrd="0" presId="urn:microsoft.com/office/officeart/2008/layout/VerticalCurvedList"/>
    <dgm:cxn modelId="{EDC099F4-9488-460E-AE86-2DBBE93CBBB6}" type="presOf" srcId="{34625F13-A041-4564-85D2-B043AB821BC5}" destId="{A69A1E8D-97F6-49E5-9BB0-7F040F125145}" srcOrd="0" destOrd="0" presId="urn:microsoft.com/office/officeart/2008/layout/VerticalCurvedList"/>
    <dgm:cxn modelId="{673B5D57-5EFC-4293-8E65-A6E48B464DEB}" srcId="{41993E8E-2FDE-4D51-9A5E-E2FF86A2BC83}" destId="{FCB5209B-A061-418E-AC74-1B100D6B0D93}" srcOrd="2" destOrd="0" parTransId="{12862C58-FD82-4545-AB0D-55153A28F7C4}" sibTransId="{48D9B9BD-27CF-49E9-B23A-836F50DAEA1F}"/>
    <dgm:cxn modelId="{7B874278-BE6E-49DE-8D84-BE4412215B33}" srcId="{41993E8E-2FDE-4D51-9A5E-E2FF86A2BC83}" destId="{95BF75E2-E91F-4BE2-9E0D-DAE0708C58EE}" srcOrd="4" destOrd="0" parTransId="{A4574E8B-EB26-4E96-89CF-75BD5A14C542}" sibTransId="{D7FAE63F-3A9C-43F1-8E9D-770FE3A66370}"/>
    <dgm:cxn modelId="{E8C845C5-230C-415F-A5F6-043A878A829B}" srcId="{41993E8E-2FDE-4D51-9A5E-E2FF86A2BC83}" destId="{85DEC2EA-7F19-48D8-B43A-7E49B80FC267}" srcOrd="1" destOrd="0" parTransId="{1B62B2D7-6C03-4DCB-B955-67B77F944CED}" sibTransId="{C91498EF-7143-43C3-9243-2E9A596551EF}"/>
    <dgm:cxn modelId="{25845514-0F68-4BC9-8C51-6D63FA35C0CA}" type="presOf" srcId="{41993E8E-2FDE-4D51-9A5E-E2FF86A2BC83}" destId="{3B11C8B3-8186-4333-BAEE-ABA3C09E6AF2}" srcOrd="0" destOrd="0" presId="urn:microsoft.com/office/officeart/2008/layout/VerticalCurvedList"/>
    <dgm:cxn modelId="{FAE0374D-3FD6-4D2A-8044-082E6BE0DFBB}" type="presOf" srcId="{51C48050-051B-43F4-83BB-4D2D289A67B1}" destId="{33D41CCB-59AE-4DA8-A50A-388D1CC71A59}" srcOrd="0" destOrd="0" presId="urn:microsoft.com/office/officeart/2008/layout/VerticalCurvedList"/>
    <dgm:cxn modelId="{49ED69F5-F20E-4EE0-B727-E612C9BB669D}" type="presOf" srcId="{95BF75E2-E91F-4BE2-9E0D-DAE0708C58EE}" destId="{15D3E4F7-025D-4E2C-9CA2-8D5091F29226}" srcOrd="0" destOrd="0" presId="urn:microsoft.com/office/officeart/2008/layout/VerticalCurvedList"/>
    <dgm:cxn modelId="{90850573-8E48-42EC-B282-76C913F44E17}" srcId="{41993E8E-2FDE-4D51-9A5E-E2FF86A2BC83}" destId="{51C48050-051B-43F4-83BB-4D2D289A67B1}" srcOrd="0" destOrd="0" parTransId="{E73F81BD-EDA7-42E1-BEBB-95F39DDC820B}" sibTransId="{34625F13-A041-4564-85D2-B043AB821BC5}"/>
    <dgm:cxn modelId="{8ED7AD67-9F20-4DB4-A2A2-07084CA0DB89}" type="presOf" srcId="{85DEC2EA-7F19-48D8-B43A-7E49B80FC267}" destId="{5E1B27C7-B043-471A-B2B9-5C2E3A6E9D32}" srcOrd="0" destOrd="0" presId="urn:microsoft.com/office/officeart/2008/layout/VerticalCurvedList"/>
    <dgm:cxn modelId="{BA93ADD8-00AC-4D7E-8D27-AA01B95D9DA1}" type="presOf" srcId="{A8E01503-E014-41F5-8B9F-5492A110C7C6}" destId="{BC17C6F8-4B39-491C-B9F0-BC2D1BD9F832}" srcOrd="0" destOrd="0" presId="urn:microsoft.com/office/officeart/2008/layout/VerticalCurvedList"/>
    <dgm:cxn modelId="{D8CAEF3E-D10A-4510-BCC3-E91BAF8D46D3}" type="presParOf" srcId="{3B11C8B3-8186-4333-BAEE-ABA3C09E6AF2}" destId="{C3D465C9-9245-42CC-BA35-4957EE01C180}" srcOrd="0" destOrd="0" presId="urn:microsoft.com/office/officeart/2008/layout/VerticalCurvedList"/>
    <dgm:cxn modelId="{394633B0-4644-4C92-8F60-F8AD2512B594}" type="presParOf" srcId="{C3D465C9-9245-42CC-BA35-4957EE01C180}" destId="{9F8781EA-9318-4445-9C3C-0E526A2669DF}" srcOrd="0" destOrd="0" presId="urn:microsoft.com/office/officeart/2008/layout/VerticalCurvedList"/>
    <dgm:cxn modelId="{AE368509-CD6A-48E6-8EAE-DA8FE79AB9DE}" type="presParOf" srcId="{9F8781EA-9318-4445-9C3C-0E526A2669DF}" destId="{3FAA4E08-C07A-4DC7-9FF9-AE2666A99D8B}" srcOrd="0" destOrd="0" presId="urn:microsoft.com/office/officeart/2008/layout/VerticalCurvedList"/>
    <dgm:cxn modelId="{D41D4B8A-411D-4B08-AB4F-F5BD73C46015}" type="presParOf" srcId="{9F8781EA-9318-4445-9C3C-0E526A2669DF}" destId="{A69A1E8D-97F6-49E5-9BB0-7F040F125145}" srcOrd="1" destOrd="0" presId="urn:microsoft.com/office/officeart/2008/layout/VerticalCurvedList"/>
    <dgm:cxn modelId="{FF0DEA81-7E7F-478A-8ED9-D80342F4D802}" type="presParOf" srcId="{9F8781EA-9318-4445-9C3C-0E526A2669DF}" destId="{531C44D8-42BB-4443-8FCC-8C890417735C}" srcOrd="2" destOrd="0" presId="urn:microsoft.com/office/officeart/2008/layout/VerticalCurvedList"/>
    <dgm:cxn modelId="{EBD94E5B-8D6E-44E5-8B6E-76082E3728C4}" type="presParOf" srcId="{9F8781EA-9318-4445-9C3C-0E526A2669DF}" destId="{5C4C45A2-60D0-4527-A649-B9BF4431D4DA}" srcOrd="3" destOrd="0" presId="urn:microsoft.com/office/officeart/2008/layout/VerticalCurvedList"/>
    <dgm:cxn modelId="{52BEF993-A2C0-489B-A389-63A371768ABB}" type="presParOf" srcId="{C3D465C9-9245-42CC-BA35-4957EE01C180}" destId="{33D41CCB-59AE-4DA8-A50A-388D1CC71A59}" srcOrd="1" destOrd="0" presId="urn:microsoft.com/office/officeart/2008/layout/VerticalCurvedList"/>
    <dgm:cxn modelId="{EB4D0AF0-2431-43F0-B393-E6FEFB12CEA3}" type="presParOf" srcId="{C3D465C9-9245-42CC-BA35-4957EE01C180}" destId="{48642461-1DCF-48BA-B72F-C55355AD4C84}" srcOrd="2" destOrd="0" presId="urn:microsoft.com/office/officeart/2008/layout/VerticalCurvedList"/>
    <dgm:cxn modelId="{DFD60A7D-0199-4EB2-BA35-A0F228E6D3BF}" type="presParOf" srcId="{48642461-1DCF-48BA-B72F-C55355AD4C84}" destId="{3DFD6DF5-D3FF-4296-A9BC-906EBA556AC8}" srcOrd="0" destOrd="0" presId="urn:microsoft.com/office/officeart/2008/layout/VerticalCurvedList"/>
    <dgm:cxn modelId="{78C084E9-28BB-4A4B-A557-61181DBBD2BA}" type="presParOf" srcId="{C3D465C9-9245-42CC-BA35-4957EE01C180}" destId="{5E1B27C7-B043-471A-B2B9-5C2E3A6E9D32}" srcOrd="3" destOrd="0" presId="urn:microsoft.com/office/officeart/2008/layout/VerticalCurvedList"/>
    <dgm:cxn modelId="{26966777-0B10-4B21-A29C-7F1DAE3EF9E6}" type="presParOf" srcId="{C3D465C9-9245-42CC-BA35-4957EE01C180}" destId="{68813DCC-FF8A-4E13-8590-7820B369FC37}" srcOrd="4" destOrd="0" presId="urn:microsoft.com/office/officeart/2008/layout/VerticalCurvedList"/>
    <dgm:cxn modelId="{2FF5A3C5-9CF8-4B12-B30A-289A8647B571}" type="presParOf" srcId="{68813DCC-FF8A-4E13-8590-7820B369FC37}" destId="{9A139064-E1D9-4769-89C8-E7BBFC75F8FB}" srcOrd="0" destOrd="0" presId="urn:microsoft.com/office/officeart/2008/layout/VerticalCurvedList"/>
    <dgm:cxn modelId="{F1794712-2254-4483-81FA-8809A2646F0D}" type="presParOf" srcId="{C3D465C9-9245-42CC-BA35-4957EE01C180}" destId="{38394191-CA49-4865-AD68-0D3F5BC500B9}" srcOrd="5" destOrd="0" presId="urn:microsoft.com/office/officeart/2008/layout/VerticalCurvedList"/>
    <dgm:cxn modelId="{FC9914CB-D165-4260-9537-BDF6CBD8F67D}" type="presParOf" srcId="{C3D465C9-9245-42CC-BA35-4957EE01C180}" destId="{94987386-E5F6-44F3-A690-367066873207}" srcOrd="6" destOrd="0" presId="urn:microsoft.com/office/officeart/2008/layout/VerticalCurvedList"/>
    <dgm:cxn modelId="{E9BD4E99-2DD9-4C95-81BD-944737B43540}" type="presParOf" srcId="{94987386-E5F6-44F3-A690-367066873207}" destId="{CDE960D4-A6F4-4468-8663-6756A02939F2}" srcOrd="0" destOrd="0" presId="urn:microsoft.com/office/officeart/2008/layout/VerticalCurvedList"/>
    <dgm:cxn modelId="{545D4CEE-B9AD-4184-9F88-637628AF7285}" type="presParOf" srcId="{C3D465C9-9245-42CC-BA35-4957EE01C180}" destId="{BC17C6F8-4B39-491C-B9F0-BC2D1BD9F832}" srcOrd="7" destOrd="0" presId="urn:microsoft.com/office/officeart/2008/layout/VerticalCurvedList"/>
    <dgm:cxn modelId="{D55E00EB-EBE8-4BED-87B7-C3698ED829E0}" type="presParOf" srcId="{C3D465C9-9245-42CC-BA35-4957EE01C180}" destId="{CC830616-7E8A-4D48-9181-7B581103D5B6}" srcOrd="8" destOrd="0" presId="urn:microsoft.com/office/officeart/2008/layout/VerticalCurvedList"/>
    <dgm:cxn modelId="{3C26F4E4-C878-4D5F-B6FB-F149AE815502}" type="presParOf" srcId="{CC830616-7E8A-4D48-9181-7B581103D5B6}" destId="{99B54518-B6E2-4545-B41F-7B35A601799F}" srcOrd="0" destOrd="0" presId="urn:microsoft.com/office/officeart/2008/layout/VerticalCurvedList"/>
    <dgm:cxn modelId="{78C7EAB5-A17A-41AC-9A85-72F1FEEF47DC}" type="presParOf" srcId="{C3D465C9-9245-42CC-BA35-4957EE01C180}" destId="{15D3E4F7-025D-4E2C-9CA2-8D5091F29226}" srcOrd="9" destOrd="0" presId="urn:microsoft.com/office/officeart/2008/layout/VerticalCurvedList"/>
    <dgm:cxn modelId="{D322364B-2ED3-494E-8F60-91BCFF3EF7DF}" type="presParOf" srcId="{C3D465C9-9245-42CC-BA35-4957EE01C180}" destId="{ED850FED-B1DC-4EE7-B89F-58317FA0CB64}" srcOrd="10" destOrd="0" presId="urn:microsoft.com/office/officeart/2008/layout/VerticalCurvedList"/>
    <dgm:cxn modelId="{7EB202BB-E054-4F5A-8039-8237A9871737}" type="presParOf" srcId="{ED850FED-B1DC-4EE7-B89F-58317FA0CB64}" destId="{C5BD5C7D-9D46-4D96-AF84-39ACC4162BE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9A1E8D-97F6-49E5-9BB0-7F040F125145}">
      <dsp:nvSpPr>
        <dsp:cNvPr id="0" name=""/>
        <dsp:cNvSpPr/>
      </dsp:nvSpPr>
      <dsp:spPr>
        <a:xfrm>
          <a:off x="-4594335" y="-704407"/>
          <a:ext cx="5472816" cy="5472816"/>
        </a:xfrm>
        <a:prstGeom prst="blockArc">
          <a:avLst>
            <a:gd name="adj1" fmla="val 18900000"/>
            <a:gd name="adj2" fmla="val 2700000"/>
            <a:gd name="adj3" fmla="val 395"/>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D41CCB-59AE-4DA8-A50A-388D1CC71A59}">
      <dsp:nvSpPr>
        <dsp:cNvPr id="0" name=""/>
        <dsp:cNvSpPr/>
      </dsp:nvSpPr>
      <dsp:spPr>
        <a:xfrm>
          <a:off x="384538" y="253918"/>
          <a:ext cx="5656275" cy="5081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3354" tIns="63500" rIns="63500" bIns="63500" numCol="1" spcCol="1270" anchor="ctr" anchorCtr="0">
          <a:noAutofit/>
        </a:bodyPr>
        <a:lstStyle/>
        <a:p>
          <a:pPr lvl="0" algn="l" defTabSz="1111250">
            <a:lnSpc>
              <a:spcPct val="90000"/>
            </a:lnSpc>
            <a:spcBef>
              <a:spcPct val="0"/>
            </a:spcBef>
            <a:spcAft>
              <a:spcPct val="35000"/>
            </a:spcAft>
          </a:pPr>
          <a:r>
            <a:rPr lang="en-US" altLang="zh-CN" sz="2500" kern="1200" dirty="0" smtClean="0"/>
            <a:t>7.1  </a:t>
          </a:r>
          <a:r>
            <a:rPr lang="zh-CN" altLang="zh-CN" sz="2500" kern="1200" dirty="0" smtClean="0"/>
            <a:t>课件界面设计原则</a:t>
          </a:r>
          <a:r>
            <a:rPr lang="en-US" altLang="zh-CN" sz="2500" kern="1200" dirty="0" smtClean="0"/>
            <a:t>	</a:t>
          </a:r>
          <a:endParaRPr lang="zh-CN" altLang="en-US" sz="2500" kern="1200" dirty="0"/>
        </a:p>
      </dsp:txBody>
      <dsp:txXfrm>
        <a:off x="384538" y="253918"/>
        <a:ext cx="5656275" cy="508162"/>
      </dsp:txXfrm>
    </dsp:sp>
    <dsp:sp modelId="{3DFD6DF5-D3FF-4296-A9BC-906EBA556AC8}">
      <dsp:nvSpPr>
        <dsp:cNvPr id="0" name=""/>
        <dsp:cNvSpPr/>
      </dsp:nvSpPr>
      <dsp:spPr>
        <a:xfrm>
          <a:off x="66936" y="190398"/>
          <a:ext cx="635203" cy="635203"/>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E1B27C7-B043-471A-B2B9-5C2E3A6E9D32}">
      <dsp:nvSpPr>
        <dsp:cNvPr id="0" name=""/>
        <dsp:cNvSpPr/>
      </dsp:nvSpPr>
      <dsp:spPr>
        <a:xfrm>
          <a:off x="748672" y="1015918"/>
          <a:ext cx="5292140" cy="5081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3354" tIns="63500" rIns="63500" bIns="63500" numCol="1" spcCol="1270" anchor="ctr" anchorCtr="0">
          <a:noAutofit/>
        </a:bodyPr>
        <a:lstStyle/>
        <a:p>
          <a:pPr lvl="0" algn="l" defTabSz="1111250">
            <a:lnSpc>
              <a:spcPct val="90000"/>
            </a:lnSpc>
            <a:spcBef>
              <a:spcPct val="0"/>
            </a:spcBef>
            <a:spcAft>
              <a:spcPct val="35000"/>
            </a:spcAft>
          </a:pPr>
          <a:r>
            <a:rPr lang="en-US" altLang="zh-CN" sz="2500" kern="1200" dirty="0" smtClean="0"/>
            <a:t>7.2  </a:t>
          </a:r>
          <a:r>
            <a:rPr lang="zh-CN" altLang="zh-CN" sz="2500" kern="1200" dirty="0" smtClean="0"/>
            <a:t>界面设计的基本方法</a:t>
          </a:r>
        </a:p>
      </dsp:txBody>
      <dsp:txXfrm>
        <a:off x="748672" y="1015918"/>
        <a:ext cx="5292140" cy="508162"/>
      </dsp:txXfrm>
    </dsp:sp>
    <dsp:sp modelId="{9A139064-E1D9-4769-89C8-E7BBFC75F8FB}">
      <dsp:nvSpPr>
        <dsp:cNvPr id="0" name=""/>
        <dsp:cNvSpPr/>
      </dsp:nvSpPr>
      <dsp:spPr>
        <a:xfrm>
          <a:off x="431071" y="952398"/>
          <a:ext cx="635203" cy="635203"/>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8394191-CA49-4865-AD68-0D3F5BC500B9}">
      <dsp:nvSpPr>
        <dsp:cNvPr id="0" name=""/>
        <dsp:cNvSpPr/>
      </dsp:nvSpPr>
      <dsp:spPr>
        <a:xfrm>
          <a:off x="860432" y="1777918"/>
          <a:ext cx="5180380" cy="5081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3354" tIns="63500" rIns="63500" bIns="63500" numCol="1" spcCol="1270" anchor="ctr" anchorCtr="0">
          <a:noAutofit/>
        </a:bodyPr>
        <a:lstStyle/>
        <a:p>
          <a:pPr lvl="0" algn="l" defTabSz="1111250">
            <a:lnSpc>
              <a:spcPct val="90000"/>
            </a:lnSpc>
            <a:spcBef>
              <a:spcPct val="0"/>
            </a:spcBef>
            <a:spcAft>
              <a:spcPct val="35000"/>
            </a:spcAft>
          </a:pPr>
          <a:r>
            <a:rPr lang="en-US" altLang="zh-CN" sz="2500" kern="1200" dirty="0" smtClean="0"/>
            <a:t>7.3  </a:t>
          </a:r>
          <a:r>
            <a:rPr lang="zh-CN" altLang="zh-CN" sz="2500" kern="1200" dirty="0" smtClean="0"/>
            <a:t>常用界面设计</a:t>
          </a:r>
          <a:endParaRPr lang="zh-CN" altLang="en-US" sz="2500" kern="1200" dirty="0"/>
        </a:p>
      </dsp:txBody>
      <dsp:txXfrm>
        <a:off x="860432" y="1777918"/>
        <a:ext cx="5180380" cy="508162"/>
      </dsp:txXfrm>
    </dsp:sp>
    <dsp:sp modelId="{CDE960D4-A6F4-4468-8663-6756A02939F2}">
      <dsp:nvSpPr>
        <dsp:cNvPr id="0" name=""/>
        <dsp:cNvSpPr/>
      </dsp:nvSpPr>
      <dsp:spPr>
        <a:xfrm>
          <a:off x="542831" y="1714398"/>
          <a:ext cx="635203" cy="635203"/>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C17C6F8-4B39-491C-B9F0-BC2D1BD9F832}">
      <dsp:nvSpPr>
        <dsp:cNvPr id="0" name=""/>
        <dsp:cNvSpPr/>
      </dsp:nvSpPr>
      <dsp:spPr>
        <a:xfrm>
          <a:off x="748672" y="2539918"/>
          <a:ext cx="5292140" cy="5081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3354" tIns="63500" rIns="63500" bIns="63500" numCol="1" spcCol="1270" anchor="ctr" anchorCtr="0">
          <a:noAutofit/>
        </a:bodyPr>
        <a:lstStyle/>
        <a:p>
          <a:pPr lvl="0" algn="l" defTabSz="1111250">
            <a:lnSpc>
              <a:spcPct val="90000"/>
            </a:lnSpc>
            <a:spcBef>
              <a:spcPct val="0"/>
            </a:spcBef>
            <a:spcAft>
              <a:spcPct val="35000"/>
            </a:spcAft>
          </a:pPr>
          <a:r>
            <a:rPr lang="en-US" altLang="zh-CN" sz="2500" kern="1200" dirty="0" smtClean="0"/>
            <a:t>7.4  </a:t>
          </a:r>
          <a:r>
            <a:rPr lang="zh-CN" altLang="zh-CN" sz="2500" kern="1200" dirty="0" smtClean="0"/>
            <a:t>使用母版设计界面</a:t>
          </a:r>
          <a:endParaRPr lang="zh-CN" altLang="en-US" sz="2500" kern="1200" dirty="0"/>
        </a:p>
      </dsp:txBody>
      <dsp:txXfrm>
        <a:off x="748672" y="2539918"/>
        <a:ext cx="5292140" cy="508162"/>
      </dsp:txXfrm>
    </dsp:sp>
    <dsp:sp modelId="{99B54518-B6E2-4545-B41F-7B35A601799F}">
      <dsp:nvSpPr>
        <dsp:cNvPr id="0" name=""/>
        <dsp:cNvSpPr/>
      </dsp:nvSpPr>
      <dsp:spPr>
        <a:xfrm>
          <a:off x="431071" y="2476398"/>
          <a:ext cx="635203" cy="635203"/>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5D3E4F7-025D-4E2C-9CA2-8D5091F29226}">
      <dsp:nvSpPr>
        <dsp:cNvPr id="0" name=""/>
        <dsp:cNvSpPr/>
      </dsp:nvSpPr>
      <dsp:spPr>
        <a:xfrm>
          <a:off x="384538" y="3301918"/>
          <a:ext cx="5656275" cy="5081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3354" tIns="63500" rIns="63500" bIns="63500" numCol="1" spcCol="1270" anchor="ctr" anchorCtr="0">
          <a:noAutofit/>
        </a:bodyPr>
        <a:lstStyle/>
        <a:p>
          <a:pPr lvl="0" algn="l" defTabSz="1111250">
            <a:lnSpc>
              <a:spcPct val="90000"/>
            </a:lnSpc>
            <a:spcBef>
              <a:spcPct val="0"/>
            </a:spcBef>
            <a:spcAft>
              <a:spcPct val="35000"/>
            </a:spcAft>
          </a:pPr>
          <a:r>
            <a:rPr lang="en-US" altLang="zh-CN" sz="2500" kern="1200" dirty="0" smtClean="0"/>
            <a:t>7.5  </a:t>
          </a:r>
          <a:r>
            <a:rPr lang="zh-CN" altLang="zh-CN" sz="2500" kern="1200" dirty="0" smtClean="0"/>
            <a:t>课件界面设计实训</a:t>
          </a:r>
          <a:endParaRPr lang="zh-CN" altLang="en-US" sz="2500" kern="1200" dirty="0"/>
        </a:p>
      </dsp:txBody>
      <dsp:txXfrm>
        <a:off x="384538" y="3301918"/>
        <a:ext cx="5656275" cy="508162"/>
      </dsp:txXfrm>
    </dsp:sp>
    <dsp:sp modelId="{C5BD5C7D-9D46-4D96-AF84-39ACC4162BE3}">
      <dsp:nvSpPr>
        <dsp:cNvPr id="0" name=""/>
        <dsp:cNvSpPr/>
      </dsp:nvSpPr>
      <dsp:spPr>
        <a:xfrm>
          <a:off x="66936" y="3238398"/>
          <a:ext cx="635203" cy="635203"/>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ea typeface="宋体" charset="-122"/>
              </a:defRPr>
            </a:lvl1pPr>
          </a:lstStyle>
          <a:p>
            <a:pPr>
              <a:defRPr/>
            </a:pPr>
            <a:fld id="{4E3019FE-6358-4B7E-9372-00F2311C8639}" type="datetimeFigureOut">
              <a:rPr lang="zh-CN" altLang="en-US"/>
              <a:pPr>
                <a:defRPr/>
              </a:pPr>
              <a:t>2015/10/13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ea typeface="宋体" charset="-122"/>
              </a:defRPr>
            </a:lvl1pPr>
          </a:lstStyle>
          <a:p>
            <a:pPr>
              <a:defRPr/>
            </a:pPr>
            <a:fld id="{4B964204-9CDE-4884-99F5-B47DC87A7763}" type="slidenum">
              <a:rPr lang="zh-CN" altLang="en-US"/>
              <a:pPr>
                <a:defRPr/>
              </a:pPr>
              <a:t>‹#›</a:t>
            </a:fld>
            <a:endParaRPr lang="zh-CN" altLang="en-US"/>
          </a:p>
        </p:txBody>
      </p:sp>
    </p:spTree>
    <p:extLst>
      <p:ext uri="{BB962C8B-B14F-4D97-AF65-F5344CB8AC3E}">
        <p14:creationId xmlns:p14="http://schemas.microsoft.com/office/powerpoint/2010/main" val="97249785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8F731DF-CC23-4B90-88DD-DAE901CE74F4}" type="datetimeFigureOut">
              <a:rPr lang="zh-CN" altLang="en-US"/>
              <a:pPr>
                <a:defRPr/>
              </a:pPr>
              <a:t>2015/10/13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C88D889-9230-4126-8E09-7328A636947B}" type="slidenum">
              <a:rPr lang="zh-CN" altLang="en-US"/>
              <a:pPr>
                <a:defRPr/>
              </a:pPr>
              <a:t>‹#›</a:t>
            </a:fld>
            <a:endParaRPr lang="zh-CN" altLang="en-US"/>
          </a:p>
        </p:txBody>
      </p:sp>
    </p:spTree>
    <p:extLst>
      <p:ext uri="{BB962C8B-B14F-4D97-AF65-F5344CB8AC3E}">
        <p14:creationId xmlns:p14="http://schemas.microsoft.com/office/powerpoint/2010/main" val="121363122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矩形 1"/>
          <p:cNvSpPr/>
          <p:nvPr userDrawn="1"/>
        </p:nvSpPr>
        <p:spPr>
          <a:xfrm>
            <a:off x="0" y="3774679"/>
            <a:ext cx="9156700" cy="2123090"/>
          </a:xfrm>
          <a:prstGeom prst="rect">
            <a:avLst/>
          </a:prstGeom>
          <a:gradFill flip="none" rotWithShape="1">
            <a:gsLst>
              <a:gs pos="0">
                <a:srgbClr val="00B0F0"/>
              </a:gs>
              <a:gs pos="100000">
                <a:srgbClr val="002060"/>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3" name="直接连接符 2"/>
          <p:cNvCxnSpPr/>
          <p:nvPr userDrawn="1"/>
        </p:nvCxnSpPr>
        <p:spPr>
          <a:xfrm rot="5400000">
            <a:off x="-113506" y="4841081"/>
            <a:ext cx="2133600" cy="1588"/>
          </a:xfrm>
          <a:prstGeom prst="line">
            <a:avLst/>
          </a:prstGeom>
          <a:ln w="2540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4" name="TextBox 3"/>
          <p:cNvSpPr txBox="1">
            <a:spLocks noChangeArrowheads="1"/>
          </p:cNvSpPr>
          <p:nvPr userDrawn="1"/>
        </p:nvSpPr>
        <p:spPr bwMode="auto">
          <a:xfrm>
            <a:off x="220663" y="4073525"/>
            <a:ext cx="615950" cy="1555750"/>
          </a:xfrm>
          <a:prstGeom prst="rect">
            <a:avLst/>
          </a:prstGeom>
          <a:noFill/>
          <a:ln>
            <a:noFill/>
          </a:ln>
          <a:extLst/>
        </p:spPr>
        <p:txBody>
          <a:bodyPr vert="eaVert">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2800" smtClean="0">
                <a:solidFill>
                  <a:schemeClr val="bg1"/>
                </a:solidFill>
                <a:latin typeface="微软雅黑" pitchFamily="34" charset="-122"/>
                <a:ea typeface="微软雅黑" pitchFamily="34" charset="-122"/>
              </a:rPr>
              <a:t>第 </a:t>
            </a:r>
            <a:r>
              <a:rPr lang="en-US" altLang="zh-CN" sz="2800" smtClean="0">
                <a:solidFill>
                  <a:schemeClr val="bg1"/>
                </a:solidFill>
                <a:latin typeface="微软雅黑" pitchFamily="34" charset="-122"/>
                <a:ea typeface="微软雅黑" pitchFamily="34" charset="-122"/>
              </a:rPr>
              <a:t>     </a:t>
            </a:r>
            <a:r>
              <a:rPr lang="zh-CN" altLang="en-US" sz="2800" smtClean="0">
                <a:solidFill>
                  <a:schemeClr val="bg1"/>
                </a:solidFill>
                <a:latin typeface="微软雅黑" pitchFamily="34" charset="-122"/>
                <a:ea typeface="微软雅黑" pitchFamily="34" charset="-122"/>
              </a:rPr>
              <a:t>章</a:t>
            </a:r>
          </a:p>
        </p:txBody>
      </p:sp>
      <p:sp>
        <p:nvSpPr>
          <p:cNvPr id="5" name="TextBox 4" hidden="1"/>
          <p:cNvSpPr txBox="1">
            <a:spLocks noChangeArrowheads="1"/>
          </p:cNvSpPr>
          <p:nvPr userDrawn="1"/>
        </p:nvSpPr>
        <p:spPr bwMode="auto">
          <a:xfrm>
            <a:off x="965200" y="2303463"/>
            <a:ext cx="4667250" cy="175418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en-US" altLang="zh-CN" sz="5400" b="1" smtClean="0">
                <a:solidFill>
                  <a:schemeClr val="bg1"/>
                </a:solidFill>
                <a:latin typeface="微软雅黑" pitchFamily="34" charset="-122"/>
                <a:ea typeface="微软雅黑" pitchFamily="34" charset="-122"/>
              </a:rPr>
              <a:t>PowerPoint</a:t>
            </a:r>
          </a:p>
          <a:p>
            <a:pPr eaLnBrk="1" hangingPunct="1">
              <a:defRPr/>
            </a:pPr>
            <a:r>
              <a:rPr lang="zh-CN" altLang="en-US" sz="5400" b="1" smtClean="0">
                <a:solidFill>
                  <a:schemeClr val="bg1"/>
                </a:solidFill>
                <a:latin typeface="微软雅黑" pitchFamily="34" charset="-122"/>
                <a:ea typeface="微软雅黑" pitchFamily="34" charset="-122"/>
              </a:rPr>
              <a:t>课件制作基础</a:t>
            </a:r>
          </a:p>
        </p:txBody>
      </p:sp>
    </p:spTree>
    <p:extLst>
      <p:ext uri="{BB962C8B-B14F-4D97-AF65-F5344CB8AC3E}">
        <p14:creationId xmlns:p14="http://schemas.microsoft.com/office/powerpoint/2010/main" val="1037984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矩形 1"/>
          <p:cNvSpPr/>
          <p:nvPr userDrawn="1"/>
        </p:nvSpPr>
        <p:spPr>
          <a:xfrm>
            <a:off x="0" y="0"/>
            <a:ext cx="9156700" cy="796066"/>
          </a:xfrm>
          <a:prstGeom prst="rect">
            <a:avLst/>
          </a:prstGeom>
          <a:gradFill flip="none" rotWithShape="1">
            <a:gsLst>
              <a:gs pos="0">
                <a:srgbClr val="00B0F0"/>
              </a:gs>
              <a:gs pos="100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p:cNvSpPr/>
          <p:nvPr userDrawn="1"/>
        </p:nvSpPr>
        <p:spPr>
          <a:xfrm>
            <a:off x="0" y="6061934"/>
            <a:ext cx="9156700" cy="796066"/>
          </a:xfrm>
          <a:prstGeom prst="rect">
            <a:avLst/>
          </a:prstGeom>
          <a:gradFill flip="none" rotWithShape="1">
            <a:gsLst>
              <a:gs pos="0">
                <a:srgbClr val="00B0F0"/>
              </a:gs>
              <a:gs pos="100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287818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0">
              <a:schemeClr val="bg1">
                <a:lumMod val="75000"/>
              </a:schemeClr>
            </a:gs>
            <a:gs pos="28000">
              <a:schemeClr val="bg1"/>
            </a:gs>
          </a:gsLst>
          <a:lin ang="5400000" scaled="1"/>
          <a:tileRect/>
        </a:gradFill>
        <a:effectLst/>
      </p:bgPr>
    </p:bg>
    <p:spTree>
      <p:nvGrpSpPr>
        <p:cNvPr id="1" name=""/>
        <p:cNvGrpSpPr/>
        <p:nvPr/>
      </p:nvGrpSpPr>
      <p:grpSpPr>
        <a:xfrm>
          <a:off x="0" y="0"/>
          <a:ext cx="0" cy="0"/>
          <a:chOff x="0" y="0"/>
          <a:chExt cx="0" cy="0"/>
        </a:xfrm>
      </p:grpSpPr>
      <p:sp>
        <p:nvSpPr>
          <p:cNvPr id="4" name="矩形 3"/>
          <p:cNvSpPr/>
          <p:nvPr userDrawn="1"/>
        </p:nvSpPr>
        <p:spPr>
          <a:xfrm>
            <a:off x="0" y="0"/>
            <a:ext cx="9156700" cy="796066"/>
          </a:xfrm>
          <a:prstGeom prst="rect">
            <a:avLst/>
          </a:prstGeom>
          <a:gradFill flip="none" rotWithShape="1">
            <a:gsLst>
              <a:gs pos="0">
                <a:srgbClr val="00B0F0"/>
              </a:gs>
              <a:gs pos="100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TextBox 6"/>
          <p:cNvSpPr txBox="1">
            <a:spLocks noChangeArrowheads="1"/>
          </p:cNvSpPr>
          <p:nvPr userDrawn="1"/>
        </p:nvSpPr>
        <p:spPr bwMode="auto">
          <a:xfrm>
            <a:off x="319088" y="6451600"/>
            <a:ext cx="4529137" cy="377825"/>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50000"/>
              </a:lnSpc>
              <a:buFont typeface="Wingdings" pitchFamily="2" charset="2"/>
              <a:buNone/>
              <a:defRPr/>
            </a:pPr>
            <a:r>
              <a:rPr lang="zh-CN" altLang="en-US" sz="1400" b="1" dirty="0" smtClean="0">
                <a:solidFill>
                  <a:schemeClr val="bg1"/>
                </a:solidFill>
                <a:latin typeface="微软雅黑" pitchFamily="34" charset="-122"/>
                <a:ea typeface="微软雅黑" pitchFamily="34" charset="-122"/>
              </a:rPr>
              <a:t>第二章   让</a:t>
            </a:r>
            <a:r>
              <a:rPr lang="en-US" altLang="zh-CN" sz="1400" b="1" dirty="0" smtClean="0">
                <a:solidFill>
                  <a:schemeClr val="bg1"/>
                </a:solidFill>
                <a:latin typeface="微软雅黑" pitchFamily="34" charset="-122"/>
                <a:ea typeface="微软雅黑" pitchFamily="34" charset="-122"/>
              </a:rPr>
              <a:t>PowerPoint</a:t>
            </a:r>
            <a:r>
              <a:rPr lang="zh-CN" altLang="en-US" sz="1400" b="1" dirty="0" smtClean="0">
                <a:solidFill>
                  <a:schemeClr val="bg1"/>
                </a:solidFill>
                <a:latin typeface="微软雅黑" pitchFamily="34" charset="-122"/>
                <a:ea typeface="微软雅黑" pitchFamily="34" charset="-122"/>
              </a:rPr>
              <a:t>课件清晰表达</a:t>
            </a:r>
            <a:r>
              <a:rPr lang="en-US" altLang="zh-CN" sz="1400" b="1" dirty="0" smtClean="0">
                <a:solidFill>
                  <a:schemeClr val="bg1"/>
                </a:solidFill>
                <a:latin typeface="微软雅黑" pitchFamily="34" charset="-122"/>
                <a:ea typeface="微软雅黑" pitchFamily="34" charset="-122"/>
              </a:rPr>
              <a:t>——</a:t>
            </a:r>
            <a:r>
              <a:rPr lang="zh-CN" altLang="en-US" sz="1400" b="1" dirty="0" smtClean="0">
                <a:solidFill>
                  <a:schemeClr val="bg1"/>
                </a:solidFill>
                <a:latin typeface="微软雅黑" pitchFamily="34" charset="-122"/>
                <a:ea typeface="微软雅黑" pitchFamily="34" charset="-122"/>
              </a:rPr>
              <a:t>文字</a:t>
            </a:r>
          </a:p>
        </p:txBody>
      </p:sp>
      <p:sp>
        <p:nvSpPr>
          <p:cNvPr id="6" name="标题 1"/>
          <p:cNvSpPr>
            <a:spLocks noGrp="1"/>
          </p:cNvSpPr>
          <p:nvPr>
            <p:ph type="title"/>
          </p:nvPr>
        </p:nvSpPr>
        <p:spPr>
          <a:xfrm>
            <a:off x="457200" y="0"/>
            <a:ext cx="8229600" cy="842962"/>
          </a:xfrm>
        </p:spPr>
        <p:txBody>
          <a:bodyPr/>
          <a:lstStyle>
            <a:lvl1pPr algn="l">
              <a:defRPr sz="2800" b="1">
                <a:solidFill>
                  <a:schemeClr val="bg1"/>
                </a:solidFill>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11" name="内容占位符 10"/>
          <p:cNvSpPr>
            <a:spLocks noGrp="1"/>
          </p:cNvSpPr>
          <p:nvPr>
            <p:ph sz="quarter" idx="13"/>
          </p:nvPr>
        </p:nvSpPr>
        <p:spPr>
          <a:xfrm>
            <a:off x="609600" y="1233488"/>
            <a:ext cx="7199313" cy="4035425"/>
          </a:xfrm>
        </p:spPr>
        <p:txBody>
          <a:bodyPr/>
          <a:lstStyle>
            <a:lvl1pPr marL="342900" indent="-342900" algn="l" rtl="0" fontAlgn="base">
              <a:lnSpc>
                <a:spcPct val="150000"/>
              </a:lnSpc>
              <a:spcBef>
                <a:spcPct val="0"/>
              </a:spcBef>
              <a:spcAft>
                <a:spcPct val="0"/>
              </a:spcAft>
              <a:buFont typeface="Wingdings" pitchFamily="2" charset="2"/>
              <a:buChar char="Ø"/>
              <a:defRPr lang="zh-CN" altLang="en-US" sz="2800" kern="1200" dirty="0" smtClean="0">
                <a:solidFill>
                  <a:schemeClr val="accent1">
                    <a:lumMod val="50000"/>
                  </a:schemeClr>
                </a:solidFill>
                <a:latin typeface="微软雅黑" pitchFamily="34" charset="-122"/>
                <a:ea typeface="微软雅黑" pitchFamily="34" charset="-122"/>
                <a:cs typeface="+mn-cs"/>
              </a:defRPr>
            </a:lvl1pPr>
          </a:lstStyle>
          <a:p>
            <a:pPr lvl="0"/>
            <a:r>
              <a:rPr lang="zh-CN" altLang="en-US" dirty="0" smtClean="0"/>
              <a:t>单击此处编辑母版文本样式</a:t>
            </a:r>
          </a:p>
        </p:txBody>
      </p:sp>
      <p:sp>
        <p:nvSpPr>
          <p:cNvPr id="8" name="日期占位符 16" hidden="1"/>
          <p:cNvSpPr>
            <a:spLocks noGrp="1"/>
          </p:cNvSpPr>
          <p:nvPr>
            <p:ph type="dt" sz="half" idx="14"/>
          </p:nvPr>
        </p:nvSpPr>
        <p:spPr/>
        <p:txBody>
          <a:bodyPr/>
          <a:lstStyle>
            <a:lvl1pPr>
              <a:defRPr/>
            </a:lvl1pPr>
          </a:lstStyle>
          <a:p>
            <a:pPr>
              <a:defRPr/>
            </a:pPr>
            <a:endParaRPr lang="zh-CN" altLang="en-US"/>
          </a:p>
        </p:txBody>
      </p:sp>
      <p:sp>
        <p:nvSpPr>
          <p:cNvPr id="9" name="灯片编号占位符 17"/>
          <p:cNvSpPr>
            <a:spLocks noGrp="1"/>
          </p:cNvSpPr>
          <p:nvPr>
            <p:ph type="sldNum" sz="quarter" idx="15"/>
          </p:nvPr>
        </p:nvSpPr>
        <p:spPr>
          <a:xfrm>
            <a:off x="6713538" y="6457950"/>
            <a:ext cx="2133600" cy="365125"/>
          </a:xfrm>
        </p:spPr>
        <p:txBody>
          <a:bodyPr/>
          <a:lstStyle>
            <a:lvl1pPr>
              <a:defRPr sz="1800" b="1">
                <a:solidFill>
                  <a:schemeClr val="bg1"/>
                </a:solidFill>
                <a:latin typeface="微软雅黑" pitchFamily="34" charset="-122"/>
                <a:ea typeface="微软雅黑" pitchFamily="34" charset="-122"/>
              </a:defRPr>
            </a:lvl1pPr>
          </a:lstStyle>
          <a:p>
            <a:pPr>
              <a:defRPr/>
            </a:pPr>
            <a:fld id="{E9603F63-BCA1-4900-921A-4B3617D47F57}" type="slidenum">
              <a:rPr lang="zh-CN" altLang="en-US"/>
              <a:pPr>
                <a:defRPr/>
              </a:pPr>
              <a:t>‹#›</a:t>
            </a:fld>
            <a:endParaRPr lang="zh-CN" altLang="en-US" dirty="0"/>
          </a:p>
        </p:txBody>
      </p:sp>
      <p:sp>
        <p:nvSpPr>
          <p:cNvPr id="10" name="页脚占位符 18" hidden="1"/>
          <p:cNvSpPr>
            <a:spLocks noGrp="1"/>
          </p:cNvSpPr>
          <p:nvPr>
            <p:ph type="ftr" sz="quarter" idx="16"/>
          </p:nvPr>
        </p:nvSpPr>
        <p:spPr/>
        <p:txBody>
          <a:bodyPr/>
          <a:lstStyle>
            <a:lvl1pPr>
              <a:defRPr/>
            </a:lvl1pPr>
          </a:lstStyle>
          <a:p>
            <a:pPr>
              <a:defRPr/>
            </a:pPr>
            <a:endParaRPr lang="zh-CN" altLang="en-US"/>
          </a:p>
        </p:txBody>
      </p:sp>
      <p:sp>
        <p:nvSpPr>
          <p:cNvPr id="12" name="矩形 11"/>
          <p:cNvSpPr/>
          <p:nvPr userDrawn="1"/>
        </p:nvSpPr>
        <p:spPr>
          <a:xfrm>
            <a:off x="0" y="6098220"/>
            <a:ext cx="9156700" cy="796066"/>
          </a:xfrm>
          <a:prstGeom prst="rect">
            <a:avLst/>
          </a:prstGeom>
          <a:gradFill flip="none" rotWithShape="1">
            <a:gsLst>
              <a:gs pos="0">
                <a:srgbClr val="00B0F0"/>
              </a:gs>
              <a:gs pos="100000">
                <a:srgbClr val="002060"/>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b="1" dirty="0" smtClean="0">
                <a:solidFill>
                  <a:schemeClr val="bg1"/>
                </a:solidFill>
                <a:latin typeface="微软雅黑" panose="020B0503020204020204" pitchFamily="34" charset="-122"/>
                <a:ea typeface="微软雅黑" panose="020B0503020204020204" pitchFamily="34" charset="-122"/>
              </a:rPr>
              <a:t>第七章   </a:t>
            </a:r>
            <a:r>
              <a:rPr lang="en-US" altLang="zh-CN" sz="1800" b="1" dirty="0" smtClean="0">
                <a:solidFill>
                  <a:schemeClr val="bg1"/>
                </a:solidFill>
                <a:latin typeface="微软雅黑" panose="020B0503020204020204" pitchFamily="34" charset="-122"/>
                <a:ea typeface="微软雅黑" panose="020B0503020204020204" pitchFamily="34" charset="-122"/>
              </a:rPr>
              <a:t>PowerPoint</a:t>
            </a:r>
            <a:r>
              <a:rPr lang="zh-CN" altLang="zh-CN" sz="1800" b="1" dirty="0" smtClean="0">
                <a:solidFill>
                  <a:schemeClr val="bg1"/>
                </a:solidFill>
                <a:latin typeface="微软雅黑" panose="020B0503020204020204" pitchFamily="34" charset="-122"/>
                <a:ea typeface="微软雅黑" panose="020B0503020204020204" pitchFamily="34" charset="-122"/>
              </a:rPr>
              <a:t>课件中</a:t>
            </a:r>
            <a:r>
              <a:rPr lang="zh-CN" altLang="en-US" sz="1800" b="1" dirty="0" smtClean="0">
                <a:solidFill>
                  <a:schemeClr val="bg1"/>
                </a:solidFill>
                <a:latin typeface="微软雅黑" panose="020B0503020204020204" pitchFamily="34" charset="-122"/>
                <a:ea typeface="微软雅黑" panose="020B0503020204020204" pitchFamily="34" charset="-122"/>
              </a:rPr>
              <a:t>界面设计</a:t>
            </a:r>
            <a:endParaRPr lang="zh-CN" altLang="zh-CN" sz="1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8322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7338BCA-017F-4731-8A15-016074EABFD1}" type="slidenum">
              <a:rPr lang="zh-CN" altLang="en-US"/>
              <a:pPr>
                <a:defRPr/>
              </a:pPr>
              <a:t>‹#›</a:t>
            </a:fld>
            <a:endParaRPr lang="zh-CN" altLang="en-US"/>
          </a:p>
        </p:txBody>
      </p:sp>
    </p:spTree>
    <p:extLst>
      <p:ext uri="{BB962C8B-B14F-4D97-AF65-F5344CB8AC3E}">
        <p14:creationId xmlns:p14="http://schemas.microsoft.com/office/powerpoint/2010/main" val="73195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1A7E4BE-6022-42B2-8C6A-B4CDC11C923B}" type="slidenum">
              <a:rPr lang="zh-CN" altLang="en-US"/>
              <a:pPr>
                <a:defRPr/>
              </a:pPr>
              <a:t>‹#›</a:t>
            </a:fld>
            <a:endParaRPr lang="zh-CN" altLang="en-US"/>
          </a:p>
        </p:txBody>
      </p:sp>
    </p:spTree>
    <p:extLst>
      <p:ext uri="{BB962C8B-B14F-4D97-AF65-F5344CB8AC3E}">
        <p14:creationId xmlns:p14="http://schemas.microsoft.com/office/powerpoint/2010/main" val="14478733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A490EE6-0195-4BEB-8BDB-81F082E4AFB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45" r:id="rId1"/>
    <p:sldLayoutId id="2147483946" r:id="rId2"/>
    <p:sldLayoutId id="2147483947" r:id="rId3"/>
    <p:sldLayoutId id="2147483943" r:id="rId4"/>
    <p:sldLayoutId id="2147483944" r:id="rId5"/>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3.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2"/>
          <p:cNvSpPr txBox="1">
            <a:spLocks noChangeArrowheads="1"/>
          </p:cNvSpPr>
          <p:nvPr/>
        </p:nvSpPr>
        <p:spPr bwMode="auto">
          <a:xfrm>
            <a:off x="1182688" y="4017963"/>
            <a:ext cx="76819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en-US" altLang="zh-CN" sz="4800" b="1" dirty="0">
                <a:solidFill>
                  <a:schemeClr val="bg1"/>
                </a:solidFill>
                <a:latin typeface="微软雅黑" panose="020B0503020204020204" pitchFamily="34" charset="-122"/>
                <a:ea typeface="微软雅黑" panose="020B0503020204020204" pitchFamily="34" charset="-122"/>
              </a:rPr>
              <a:t>PowerPoint</a:t>
            </a:r>
            <a:r>
              <a:rPr lang="zh-CN" altLang="zh-CN" sz="4800" b="1" dirty="0" smtClean="0">
                <a:solidFill>
                  <a:schemeClr val="bg1"/>
                </a:solidFill>
                <a:latin typeface="微软雅黑" panose="020B0503020204020204" pitchFamily="34" charset="-122"/>
                <a:ea typeface="微软雅黑" panose="020B0503020204020204" pitchFamily="34" charset="-122"/>
              </a:rPr>
              <a:t>课件</a:t>
            </a:r>
            <a:r>
              <a:rPr lang="zh-CN" altLang="en-US" sz="4800" b="1" dirty="0" smtClean="0">
                <a:solidFill>
                  <a:schemeClr val="bg1"/>
                </a:solidFill>
                <a:latin typeface="微软雅黑" panose="020B0503020204020204" pitchFamily="34" charset="-122"/>
                <a:ea typeface="微软雅黑" panose="020B0503020204020204" pitchFamily="34" charset="-122"/>
              </a:rPr>
              <a:t>界面设计</a:t>
            </a:r>
            <a:endParaRPr lang="zh-CN" altLang="zh-CN" sz="4800" b="1" dirty="0">
              <a:solidFill>
                <a:schemeClr val="bg1"/>
              </a:solidFill>
              <a:latin typeface="微软雅黑" panose="020B0503020204020204" pitchFamily="34" charset="-122"/>
              <a:ea typeface="微软雅黑" panose="020B0503020204020204" pitchFamily="34" charset="-122"/>
            </a:endParaRPr>
          </a:p>
        </p:txBody>
      </p:sp>
      <p:sp>
        <p:nvSpPr>
          <p:cNvPr id="5123" name="TextBox 3"/>
          <p:cNvSpPr txBox="1">
            <a:spLocks noChangeArrowheads="1"/>
          </p:cNvSpPr>
          <p:nvPr/>
        </p:nvSpPr>
        <p:spPr bwMode="auto">
          <a:xfrm>
            <a:off x="217488" y="4437063"/>
            <a:ext cx="654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600" i="1" dirty="0" smtClean="0">
                <a:solidFill>
                  <a:schemeClr val="bg1"/>
                </a:solidFill>
                <a:latin typeface="微软雅黑" pitchFamily="34" charset="-122"/>
                <a:ea typeface="微软雅黑" pitchFamily="34" charset="-122"/>
              </a:rPr>
              <a:t>7</a:t>
            </a:r>
            <a:endParaRPr lang="zh-CN" altLang="en-US" sz="3600" i="1" dirty="0">
              <a:solidFill>
                <a:schemeClr val="bg1"/>
              </a:solidFill>
              <a:latin typeface="微软雅黑" pitchFamily="34" charset="-122"/>
              <a:ea typeface="微软雅黑" pitchFamily="34" charset="-122"/>
            </a:endParaRPr>
          </a:p>
        </p:txBody>
      </p:sp>
      <p:sp>
        <p:nvSpPr>
          <p:cNvPr id="5127" name="AutoShape 9" descr="http://t3.baidu.com/it/u=3837168233,2134658587&amp;fm=23&amp;gp=0.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28" name="AutoShape 11" descr="http://t3.baidu.com/it/u=3837168233,2134658587&amp;fm=23&amp;gp=0.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4463"/>
            <a:ext cx="9144000" cy="395060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457200" y="0"/>
            <a:ext cx="8229600" cy="842963"/>
          </a:xfrm>
        </p:spPr>
        <p:txBody>
          <a:bodyPr/>
          <a:lstStyle/>
          <a:p>
            <a:r>
              <a:rPr lang="en-US" altLang="zh-CN" dirty="0"/>
              <a:t>7.2 </a:t>
            </a:r>
            <a:r>
              <a:rPr lang="zh-CN" altLang="zh-CN" dirty="0"/>
              <a:t>界面设计的基本方法</a:t>
            </a:r>
          </a:p>
        </p:txBody>
      </p:sp>
      <p:sp>
        <p:nvSpPr>
          <p:cNvPr id="12291"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7D212138-2209-4A0E-8F3F-BFF70A033708}"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10</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508907" y="930933"/>
            <a:ext cx="7199313" cy="766763"/>
          </a:xfrm>
        </p:spPr>
        <p:txBody>
          <a:bodyPr/>
          <a:lstStyle/>
          <a:p>
            <a:r>
              <a:rPr lang="en-US" altLang="zh-CN" b="1" dirty="0"/>
              <a:t>7.2.1</a:t>
            </a:r>
            <a:r>
              <a:rPr lang="zh-CN" altLang="zh-CN" b="1" dirty="0"/>
              <a:t>图形界面的布局</a:t>
            </a:r>
          </a:p>
        </p:txBody>
      </p:sp>
      <p:sp>
        <p:nvSpPr>
          <p:cNvPr id="2" name="矩形 1"/>
          <p:cNvSpPr/>
          <p:nvPr/>
        </p:nvSpPr>
        <p:spPr>
          <a:xfrm>
            <a:off x="713015" y="1686725"/>
            <a:ext cx="7850413" cy="1938992"/>
          </a:xfrm>
          <a:prstGeom prst="rect">
            <a:avLst/>
          </a:prstGeom>
        </p:spPr>
        <p:txBody>
          <a:bodyPr wrap="square">
            <a:spAutoFit/>
          </a:bodyPr>
          <a:lstStyle/>
          <a:p>
            <a:r>
              <a:rPr lang="zh-CN" altLang="zh-CN" sz="2400" dirty="0">
                <a:solidFill>
                  <a:schemeClr val="accent1">
                    <a:lumMod val="50000"/>
                  </a:schemeClr>
                </a:solidFill>
              </a:rPr>
              <a:t>如果是以图片展示为主的课件界面，一般包含图片、图片的标题、图片的说明等要素，要先把这些内容做好，再根据版面，对这些内容要素的位置、大小进行排版，添加样式等，比如可以添加边框，调整文字的色彩，添加背景等，同样的内容经过布局不同，风格也就相应</a:t>
            </a:r>
            <a:r>
              <a:rPr lang="zh-CN" altLang="zh-CN" sz="2400" dirty="0" smtClean="0">
                <a:solidFill>
                  <a:schemeClr val="accent1">
                    <a:lumMod val="50000"/>
                  </a:schemeClr>
                </a:solidFill>
              </a:rPr>
              <a:t>不同。</a:t>
            </a:r>
            <a:endParaRPr lang="zh-CN" altLang="zh-CN" sz="2400" dirty="0">
              <a:solidFill>
                <a:schemeClr val="accent1">
                  <a:lumMod val="50000"/>
                </a:schemeClr>
              </a:solidFill>
            </a:endParaRPr>
          </a:p>
        </p:txBody>
      </p:sp>
      <p:grpSp>
        <p:nvGrpSpPr>
          <p:cNvPr id="12" name="组合 115900"/>
          <p:cNvGrpSpPr>
            <a:grpSpLocks/>
          </p:cNvGrpSpPr>
          <p:nvPr/>
        </p:nvGrpSpPr>
        <p:grpSpPr bwMode="auto">
          <a:xfrm>
            <a:off x="5988285" y="3625717"/>
            <a:ext cx="3058877" cy="2550090"/>
            <a:chOff x="0" y="0"/>
            <a:chExt cx="3789273" cy="2278830"/>
          </a:xfrm>
        </p:grpSpPr>
        <p:pic>
          <p:nvPicPr>
            <p:cNvPr id="115901" name="图片 11590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789273" cy="2033625"/>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3" name="文本框 2"/>
            <p:cNvSpPr txBox="1">
              <a:spLocks noChangeArrowheads="1"/>
            </p:cNvSpPr>
            <p:nvPr/>
          </p:nvSpPr>
          <p:spPr bwMode="auto">
            <a:xfrm>
              <a:off x="712513" y="1938185"/>
              <a:ext cx="2299659" cy="340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9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9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9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9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6(c) </a:t>
              </a:r>
              <a:r>
                <a:rPr kumimoji="0" lang="zh-CN" altLang="en-US" sz="9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图片在侧的布局  </a:t>
              </a:r>
              <a:endParaRPr kumimoji="0" 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pic>
        <p:nvPicPr>
          <p:cNvPr id="6168"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149" y="3625717"/>
            <a:ext cx="5574166" cy="240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7.2.2 </a:t>
            </a:r>
            <a:r>
              <a:rPr lang="zh-CN" altLang="zh-CN" dirty="0"/>
              <a:t>利用内置主题改变外观</a:t>
            </a:r>
            <a:endParaRPr lang="zh-CN" altLang="en-US" dirty="0"/>
          </a:p>
        </p:txBody>
      </p:sp>
      <p:sp>
        <p:nvSpPr>
          <p:cNvPr id="4" name="灯片编号占位符 3"/>
          <p:cNvSpPr>
            <a:spLocks noGrp="1"/>
          </p:cNvSpPr>
          <p:nvPr>
            <p:ph type="sldNum" sz="quarter" idx="15"/>
          </p:nvPr>
        </p:nvSpPr>
        <p:spPr>
          <a:xfrm>
            <a:off x="6726238" y="6105525"/>
            <a:ext cx="2133600" cy="365125"/>
          </a:xfrm>
        </p:spPr>
        <p:txBody>
          <a:bodyPr/>
          <a:lstStyle/>
          <a:p>
            <a:pPr>
              <a:defRPr/>
            </a:pPr>
            <a:fld id="{E9603F63-BCA1-4900-921A-4B3617D47F57}" type="slidenum">
              <a:rPr lang="zh-CN" altLang="en-US" smtClean="0"/>
              <a:pPr>
                <a:defRPr/>
              </a:pPr>
              <a:t>11</a:t>
            </a:fld>
            <a:endParaRPr lang="zh-CN" altLang="en-US" dirty="0"/>
          </a:p>
        </p:txBody>
      </p:sp>
      <p:sp>
        <p:nvSpPr>
          <p:cNvPr id="3" name="矩形 2"/>
          <p:cNvSpPr/>
          <p:nvPr/>
        </p:nvSpPr>
        <p:spPr>
          <a:xfrm>
            <a:off x="769258" y="1019967"/>
            <a:ext cx="7721600" cy="1887696"/>
          </a:xfrm>
          <a:prstGeom prst="rect">
            <a:avLst/>
          </a:prstGeom>
        </p:spPr>
        <p:txBody>
          <a:bodyPr wrap="square">
            <a:spAutoFit/>
          </a:bodyPr>
          <a:lstStyle/>
          <a:p>
            <a:pPr>
              <a:lnSpc>
                <a:spcPts val="2800"/>
              </a:lnSpc>
            </a:pPr>
            <a:r>
              <a:rPr lang="zh-CN" altLang="zh-CN" sz="2000" dirty="0">
                <a:solidFill>
                  <a:schemeClr val="accent1">
                    <a:lumMod val="50000"/>
                  </a:schemeClr>
                </a:solidFill>
                <a:latin typeface="微软雅黑" pitchFamily="34" charset="-122"/>
                <a:ea typeface="微软雅黑" pitchFamily="34" charset="-122"/>
              </a:rPr>
              <a:t>选择“设计”选项卡的“主题”组能快速改变幻灯片的外观。</a:t>
            </a:r>
            <a:r>
              <a:rPr lang="en-US" altLang="zh-CN" sz="2000" dirty="0">
                <a:solidFill>
                  <a:schemeClr val="accent1">
                    <a:lumMod val="50000"/>
                  </a:schemeClr>
                </a:solidFill>
                <a:latin typeface="微软雅黑" pitchFamily="34" charset="-122"/>
                <a:ea typeface="微软雅黑" pitchFamily="34" charset="-122"/>
              </a:rPr>
              <a:t>PowerPoint 2010</a:t>
            </a:r>
            <a:r>
              <a:rPr lang="zh-CN" altLang="zh-CN" sz="2000" dirty="0">
                <a:solidFill>
                  <a:schemeClr val="accent1">
                    <a:lumMod val="50000"/>
                  </a:schemeClr>
                </a:solidFill>
                <a:latin typeface="微软雅黑" pitchFamily="34" charset="-122"/>
                <a:ea typeface="微软雅黑" pitchFamily="34" charset="-122"/>
              </a:rPr>
              <a:t>的主题，是一种可以快速改变幻灯片颜色、字体及样式效果的一整套设置。当然如果系统内置的主题不能满足自己的需求，还可以自定义更改颜色、字体及样式，将设置的更改作保存后，便可以将该主题应用到课件幻灯片</a:t>
            </a:r>
            <a:r>
              <a:rPr lang="zh-CN" altLang="zh-CN" sz="2000" dirty="0" smtClean="0">
                <a:solidFill>
                  <a:schemeClr val="accent1">
                    <a:lumMod val="50000"/>
                  </a:schemeClr>
                </a:solidFill>
                <a:latin typeface="微软雅黑" pitchFamily="34" charset="-122"/>
                <a:ea typeface="微软雅黑" pitchFamily="34" charset="-122"/>
              </a:rPr>
              <a:t>中</a:t>
            </a:r>
            <a:r>
              <a:rPr lang="zh-CN" altLang="en-US" sz="2000" dirty="0" smtClean="0">
                <a:solidFill>
                  <a:schemeClr val="accent1">
                    <a:lumMod val="50000"/>
                  </a:schemeClr>
                </a:solidFill>
                <a:latin typeface="微软雅黑" pitchFamily="34" charset="-122"/>
                <a:ea typeface="微软雅黑" pitchFamily="34" charset="-122"/>
              </a:rPr>
              <a:t>。</a:t>
            </a:r>
            <a:endParaRPr lang="zh-CN" altLang="en-US" sz="2000" dirty="0">
              <a:solidFill>
                <a:schemeClr val="accent1">
                  <a:lumMod val="50000"/>
                </a:schemeClr>
              </a:solidFill>
              <a:latin typeface="微软雅黑" pitchFamily="34" charset="-122"/>
              <a:ea typeface="微软雅黑" pitchFamily="34" charset="-122"/>
            </a:endParaRPr>
          </a:p>
        </p:txBody>
      </p:sp>
      <p:grpSp>
        <p:nvGrpSpPr>
          <p:cNvPr id="5" name="组合 115903"/>
          <p:cNvGrpSpPr>
            <a:grpSpLocks/>
          </p:cNvGrpSpPr>
          <p:nvPr/>
        </p:nvGrpSpPr>
        <p:grpSpPr bwMode="auto">
          <a:xfrm>
            <a:off x="938466" y="2954316"/>
            <a:ext cx="3402012" cy="3159308"/>
            <a:chOff x="0" y="0"/>
            <a:chExt cx="3402419" cy="2132371"/>
          </a:xfrm>
        </p:grpSpPr>
        <p:pic>
          <p:nvPicPr>
            <p:cNvPr id="115904" name="图片 11590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402419" cy="183943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5" name="文本框 2"/>
            <p:cNvSpPr txBox="1">
              <a:spLocks noChangeArrowheads="1"/>
            </p:cNvSpPr>
            <p:nvPr/>
          </p:nvSpPr>
          <p:spPr bwMode="auto">
            <a:xfrm>
              <a:off x="946175" y="1839630"/>
              <a:ext cx="2106985" cy="29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7</a:t>
              </a:r>
              <a:r>
                <a:rPr kumimoji="0" lang="en-US" altLang="zh-CN" sz="9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a:t>
              </a: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7(a) </a:t>
              </a:r>
              <a:r>
                <a:rPr kumimoji="0" lang="zh-CN" altLang="en-US"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内置主题应用</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pic>
        <p:nvPicPr>
          <p:cNvPr id="7188"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0057" y="2954316"/>
            <a:ext cx="4143375" cy="2869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12591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a:xfrm>
            <a:off x="457200" y="0"/>
            <a:ext cx="8229600" cy="842963"/>
          </a:xfrm>
        </p:spPr>
        <p:txBody>
          <a:bodyPr/>
          <a:lstStyle/>
          <a:p>
            <a:r>
              <a:rPr lang="en-US" altLang="zh-CN" dirty="0"/>
              <a:t>7.2.3 </a:t>
            </a:r>
            <a:r>
              <a:rPr lang="zh-CN" altLang="zh-CN" dirty="0"/>
              <a:t>对象位置的对齐方法</a:t>
            </a:r>
          </a:p>
        </p:txBody>
      </p:sp>
      <p:sp>
        <p:nvSpPr>
          <p:cNvPr id="13315"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637E408B-313A-4302-92AF-D47924722E40}"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12</a:t>
            </a:fld>
            <a:endParaRPr lang="zh-CN" altLang="en-US" smtClean="0">
              <a:solidFill>
                <a:schemeClr val="bg1"/>
              </a:solidFill>
              <a:latin typeface="微软雅黑" pitchFamily="34" charset="-122"/>
              <a:ea typeface="微软雅黑" pitchFamily="34" charset="-122"/>
            </a:endParaRPr>
          </a:p>
        </p:txBody>
      </p:sp>
      <p:sp>
        <p:nvSpPr>
          <p:cNvPr id="2" name="矩形 1"/>
          <p:cNvSpPr/>
          <p:nvPr/>
        </p:nvSpPr>
        <p:spPr>
          <a:xfrm>
            <a:off x="769257" y="897207"/>
            <a:ext cx="7924799" cy="1938992"/>
          </a:xfrm>
          <a:prstGeom prst="rect">
            <a:avLst/>
          </a:prstGeom>
        </p:spPr>
        <p:txBody>
          <a:bodyPr wrap="square">
            <a:spAutoFit/>
          </a:bodyPr>
          <a:lstStyle/>
          <a:p>
            <a:r>
              <a:rPr lang="en-US" altLang="zh-CN" sz="2400" b="1" dirty="0">
                <a:solidFill>
                  <a:schemeClr val="accent1">
                    <a:lumMod val="50000"/>
                  </a:schemeClr>
                </a:solidFill>
              </a:rPr>
              <a:t>1.</a:t>
            </a:r>
            <a:r>
              <a:rPr lang="zh-CN" altLang="zh-CN" sz="2400" b="1" dirty="0">
                <a:solidFill>
                  <a:schemeClr val="accent1">
                    <a:lumMod val="50000"/>
                  </a:schemeClr>
                </a:solidFill>
              </a:rPr>
              <a:t>使用网格线和参考线</a:t>
            </a:r>
          </a:p>
          <a:p>
            <a:r>
              <a:rPr lang="zh-CN" altLang="zh-CN" sz="2400" dirty="0">
                <a:solidFill>
                  <a:schemeClr val="accent1">
                    <a:lumMod val="50000"/>
                  </a:schemeClr>
                </a:solidFill>
              </a:rPr>
              <a:t>网格线和参考线为在幻灯片中放置对象和确定对象大小提供了位置参考，可以根据布局的需要对网络线在幻灯片中的位置进行调整，选择“视图”选项卡中的网格线和参考线复选框，即可显示网格线和参考线，</a:t>
            </a:r>
            <a:endParaRPr lang="zh-CN" altLang="en-US" sz="2400" dirty="0">
              <a:solidFill>
                <a:schemeClr val="accent1">
                  <a:lumMod val="50000"/>
                </a:schemeClr>
              </a:solidFill>
            </a:endParaRPr>
          </a:p>
        </p:txBody>
      </p:sp>
      <p:grpSp>
        <p:nvGrpSpPr>
          <p:cNvPr id="3" name="组合 115911"/>
          <p:cNvGrpSpPr>
            <a:grpSpLocks/>
          </p:cNvGrpSpPr>
          <p:nvPr/>
        </p:nvGrpSpPr>
        <p:grpSpPr bwMode="auto">
          <a:xfrm>
            <a:off x="1060707" y="2836198"/>
            <a:ext cx="3453236" cy="3338447"/>
            <a:chOff x="0" y="0"/>
            <a:chExt cx="3021178" cy="2787639"/>
          </a:xfrm>
        </p:grpSpPr>
        <p:pic>
          <p:nvPicPr>
            <p:cNvPr id="115913" name="图片 1159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021178" cy="251642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 name="文本框 2"/>
            <p:cNvSpPr txBox="1">
              <a:spLocks noChangeArrowheads="1"/>
            </p:cNvSpPr>
            <p:nvPr/>
          </p:nvSpPr>
          <p:spPr bwMode="auto">
            <a:xfrm>
              <a:off x="388626" y="2516429"/>
              <a:ext cx="2467472" cy="27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8(a)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调出网格线和参考线</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pic>
        <p:nvPicPr>
          <p:cNvPr id="8203"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6368" y="2836199"/>
            <a:ext cx="4088946" cy="3259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457200" y="0"/>
            <a:ext cx="8229600" cy="842963"/>
          </a:xfrm>
        </p:spPr>
        <p:txBody>
          <a:bodyPr/>
          <a:lstStyle/>
          <a:p>
            <a:r>
              <a:rPr lang="en-US" altLang="zh-CN" dirty="0"/>
              <a:t>7.2.3 </a:t>
            </a:r>
            <a:r>
              <a:rPr lang="zh-CN" altLang="zh-CN" dirty="0"/>
              <a:t>对象位置的对齐方法</a:t>
            </a:r>
            <a:endParaRPr lang="zh-CN" altLang="en-US" dirty="0" smtClean="0"/>
          </a:p>
        </p:txBody>
      </p:sp>
      <p:sp>
        <p:nvSpPr>
          <p:cNvPr id="14339"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40343BD5-D940-4E5F-AB20-62C8C859E8E9}"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13</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372836" y="875394"/>
            <a:ext cx="8496300" cy="648607"/>
          </a:xfrm>
        </p:spPr>
        <p:txBody>
          <a:bodyPr/>
          <a:lstStyle/>
          <a:p>
            <a:r>
              <a:rPr lang="en-US" altLang="zh-CN" b="1" dirty="0"/>
              <a:t>2.</a:t>
            </a:r>
            <a:r>
              <a:rPr lang="zh-CN" altLang="zh-CN" b="1" dirty="0"/>
              <a:t>使用对齐命令</a:t>
            </a:r>
            <a:endParaRPr lang="zh-CN" altLang="zh-CN" dirty="0"/>
          </a:p>
          <a:p>
            <a:pPr>
              <a:lnSpc>
                <a:spcPts val="2600"/>
              </a:lnSpc>
            </a:pPr>
            <a:r>
              <a:rPr lang="zh-CN" altLang="zh-CN" sz="2400" dirty="0" smtClean="0">
                <a:latin typeface="Arial" charset="0"/>
                <a:ea typeface="宋体" pitchFamily="2" charset="-122"/>
              </a:rPr>
              <a:t>在幻灯片中使用参考线和网格线作为参考排列对象，不能保证对象能够精确定位。要实现精确定位，可以使用</a:t>
            </a:r>
            <a:r>
              <a:rPr lang="en-US" altLang="zh-CN" sz="2400" dirty="0" smtClean="0">
                <a:latin typeface="Arial" charset="0"/>
                <a:ea typeface="宋体" pitchFamily="2" charset="-122"/>
              </a:rPr>
              <a:t>PowerPoint</a:t>
            </a:r>
            <a:r>
              <a:rPr lang="zh-CN" altLang="zh-CN" sz="2400" dirty="0" smtClean="0">
                <a:latin typeface="Arial" charset="0"/>
                <a:ea typeface="宋体" pitchFamily="2" charset="-122"/>
              </a:rPr>
              <a:t>的对齐命令。按住</a:t>
            </a:r>
            <a:r>
              <a:rPr lang="en-US" altLang="zh-CN" sz="2400" dirty="0" smtClean="0">
                <a:latin typeface="Arial" charset="0"/>
                <a:ea typeface="宋体" pitchFamily="2" charset="-122"/>
              </a:rPr>
              <a:t>shift</a:t>
            </a:r>
            <a:r>
              <a:rPr lang="zh-CN" altLang="zh-CN" sz="2400" dirty="0" smtClean="0">
                <a:latin typeface="Arial" charset="0"/>
                <a:ea typeface="宋体" pitchFamily="2" charset="-122"/>
              </a:rPr>
              <a:t>键选择需要对齐的对象，单击“绘图工具</a:t>
            </a:r>
            <a:r>
              <a:rPr lang="en-US" altLang="zh-CN" sz="2400" dirty="0" smtClean="0">
                <a:latin typeface="Arial" charset="0"/>
                <a:ea typeface="宋体" pitchFamily="2" charset="-122"/>
              </a:rPr>
              <a:t>-</a:t>
            </a:r>
            <a:r>
              <a:rPr lang="zh-CN" altLang="zh-CN" sz="2400" dirty="0" smtClean="0">
                <a:latin typeface="Arial" charset="0"/>
                <a:ea typeface="宋体" pitchFamily="2" charset="-122"/>
              </a:rPr>
              <a:t>格式”选项卡下的“排列”组</a:t>
            </a:r>
            <a:r>
              <a:rPr lang="en-US" altLang="zh-CN" sz="2400" dirty="0" smtClean="0">
                <a:latin typeface="Arial" charset="0"/>
                <a:ea typeface="宋体" pitchFamily="2" charset="-122"/>
              </a:rPr>
              <a:t>,</a:t>
            </a:r>
            <a:r>
              <a:rPr lang="zh-CN" altLang="zh-CN" sz="2400" dirty="0" smtClean="0">
                <a:latin typeface="Arial" charset="0"/>
                <a:ea typeface="宋体" pitchFamily="2" charset="-122"/>
              </a:rPr>
              <a:t>选择“对齐”中的相应对齐方式，</a:t>
            </a:r>
            <a:endParaRPr lang="zh-CN" altLang="zh-CN" sz="2400" dirty="0">
              <a:latin typeface="Arial" charset="0"/>
              <a:ea typeface="宋体" pitchFamily="2" charset="-122"/>
            </a:endParaRPr>
          </a:p>
        </p:txBody>
      </p:sp>
      <p:grpSp>
        <p:nvGrpSpPr>
          <p:cNvPr id="3" name="组合 115916"/>
          <p:cNvGrpSpPr>
            <a:grpSpLocks/>
          </p:cNvGrpSpPr>
          <p:nvPr/>
        </p:nvGrpSpPr>
        <p:grpSpPr bwMode="auto">
          <a:xfrm>
            <a:off x="1210973" y="3409823"/>
            <a:ext cx="7178283" cy="2628837"/>
            <a:chOff x="0" y="0"/>
            <a:chExt cx="5830214" cy="2436293"/>
          </a:xfrm>
        </p:grpSpPr>
        <p:pic>
          <p:nvPicPr>
            <p:cNvPr id="115917" name="图片 1159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23590" y="0"/>
              <a:ext cx="2706624" cy="2194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918" name="图片 1159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69971" cy="219456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 name="文本框 2"/>
            <p:cNvSpPr txBox="1">
              <a:spLocks noChangeArrowheads="1"/>
            </p:cNvSpPr>
            <p:nvPr/>
          </p:nvSpPr>
          <p:spPr bwMode="auto">
            <a:xfrm>
              <a:off x="673132" y="2143582"/>
              <a:ext cx="2106396" cy="292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9(a)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调出对齐功能</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文本框 2"/>
            <p:cNvSpPr txBox="1">
              <a:spLocks noChangeArrowheads="1"/>
            </p:cNvSpPr>
            <p:nvPr/>
          </p:nvSpPr>
          <p:spPr bwMode="auto">
            <a:xfrm>
              <a:off x="3723183" y="2143582"/>
              <a:ext cx="2107031" cy="292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9(b)</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对齐后的效果</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a:xfrm>
            <a:off x="457200" y="0"/>
            <a:ext cx="8229600" cy="842963"/>
          </a:xfrm>
        </p:spPr>
        <p:txBody>
          <a:bodyPr/>
          <a:lstStyle/>
          <a:p>
            <a:r>
              <a:rPr lang="en-US" altLang="zh-CN" dirty="0"/>
              <a:t>7.2.3 </a:t>
            </a:r>
            <a:r>
              <a:rPr lang="zh-CN" altLang="zh-CN" dirty="0"/>
              <a:t>对象位置的对齐方法</a:t>
            </a:r>
            <a:endParaRPr lang="zh-CN" altLang="en-US" dirty="0" smtClean="0"/>
          </a:p>
        </p:txBody>
      </p:sp>
      <p:sp>
        <p:nvSpPr>
          <p:cNvPr id="14339"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40343BD5-D940-4E5F-AB20-62C8C859E8E9}"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14</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387351" y="1064079"/>
            <a:ext cx="8496300" cy="648607"/>
          </a:xfrm>
        </p:spPr>
        <p:txBody>
          <a:bodyPr/>
          <a:lstStyle/>
          <a:p>
            <a:r>
              <a:rPr lang="en-US" altLang="zh-CN" b="1" dirty="0" smtClean="0"/>
              <a:t>3</a:t>
            </a:r>
            <a:r>
              <a:rPr lang="en-US" altLang="zh-CN" b="1" dirty="0"/>
              <a:t>.</a:t>
            </a:r>
            <a:r>
              <a:rPr lang="zh-CN" altLang="zh-CN" b="1" dirty="0"/>
              <a:t>微调对象</a:t>
            </a:r>
            <a:endParaRPr lang="zh-CN" altLang="zh-CN" dirty="0"/>
          </a:p>
          <a:p>
            <a:endParaRPr lang="en-US" altLang="zh-CN" dirty="0" smtClean="0"/>
          </a:p>
          <a:p>
            <a:r>
              <a:rPr lang="zh-CN" altLang="zh-CN" dirty="0" smtClean="0"/>
              <a:t>平时</a:t>
            </a:r>
            <a:r>
              <a:rPr lang="zh-CN" altLang="zh-CN" dirty="0"/>
              <a:t>我们在移动对象时都是使用鼠标拖动，而这种方法拖动的幅度都稍大，如果是小距离的移动，我们需要使用</a:t>
            </a:r>
            <a:r>
              <a:rPr lang="en-US" altLang="zh-CN" dirty="0"/>
              <a:t>ctrl+</a:t>
            </a:r>
            <a:r>
              <a:rPr lang="zh-CN" altLang="zh-CN" dirty="0"/>
              <a:t>方向键进行微调整。</a:t>
            </a:r>
          </a:p>
        </p:txBody>
      </p:sp>
    </p:spTree>
    <p:extLst>
      <p:ext uri="{BB962C8B-B14F-4D97-AF65-F5344CB8AC3E}">
        <p14:creationId xmlns:p14="http://schemas.microsoft.com/office/powerpoint/2010/main" val="1668548284"/>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7.2.3 </a:t>
            </a:r>
            <a:r>
              <a:rPr lang="zh-CN" altLang="zh-CN" dirty="0"/>
              <a:t>色彩调配及使用</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15</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672266" y="915197"/>
            <a:ext cx="5743047" cy="523220"/>
          </a:xfrm>
          <a:prstGeom prst="rect">
            <a:avLst/>
          </a:prstGeom>
        </p:spPr>
        <p:txBody>
          <a:bodyPr wrap="square">
            <a:spAutoFit/>
          </a:bodyPr>
          <a:lstStyle/>
          <a:p>
            <a:pPr lvl="0"/>
            <a:r>
              <a:rPr lang="en-US" altLang="zh-CN" sz="2800" b="1" dirty="0" smtClean="0">
                <a:solidFill>
                  <a:schemeClr val="accent1">
                    <a:lumMod val="50000"/>
                  </a:schemeClr>
                </a:solidFill>
              </a:rPr>
              <a:t>1.</a:t>
            </a:r>
            <a:r>
              <a:rPr lang="zh-CN" altLang="zh-CN" sz="2800" b="1" dirty="0" smtClean="0">
                <a:solidFill>
                  <a:schemeClr val="accent1">
                    <a:lumMod val="50000"/>
                  </a:schemeClr>
                </a:solidFill>
              </a:rPr>
              <a:t>色彩</a:t>
            </a:r>
            <a:r>
              <a:rPr lang="zh-CN" altLang="zh-CN" sz="2800" b="1" dirty="0">
                <a:solidFill>
                  <a:schemeClr val="accent1">
                    <a:lumMod val="50000"/>
                  </a:schemeClr>
                </a:solidFill>
              </a:rPr>
              <a:t>的意义</a:t>
            </a:r>
          </a:p>
        </p:txBody>
      </p:sp>
      <p:sp>
        <p:nvSpPr>
          <p:cNvPr id="2" name="矩形 1"/>
          <p:cNvSpPr/>
          <p:nvPr/>
        </p:nvSpPr>
        <p:spPr>
          <a:xfrm>
            <a:off x="986771" y="1438417"/>
            <a:ext cx="7044382" cy="1631216"/>
          </a:xfrm>
          <a:prstGeom prst="rect">
            <a:avLst/>
          </a:prstGeom>
        </p:spPr>
        <p:txBody>
          <a:bodyPr wrap="square">
            <a:spAutoFit/>
          </a:bodyPr>
          <a:lstStyle/>
          <a:p>
            <a:r>
              <a:rPr lang="zh-CN" altLang="zh-CN" sz="2000" dirty="0">
                <a:solidFill>
                  <a:schemeClr val="accent1">
                    <a:lumMod val="50000"/>
                  </a:schemeClr>
                </a:solidFill>
              </a:rPr>
              <a:t>（</a:t>
            </a:r>
            <a:r>
              <a:rPr lang="en-US" altLang="zh-CN" sz="2000" dirty="0">
                <a:solidFill>
                  <a:schemeClr val="accent1">
                    <a:lumMod val="50000"/>
                  </a:schemeClr>
                </a:solidFill>
              </a:rPr>
              <a:t>1</a:t>
            </a:r>
            <a:r>
              <a:rPr lang="zh-CN" altLang="zh-CN" sz="2000" dirty="0">
                <a:solidFill>
                  <a:schemeClr val="accent1">
                    <a:lumMod val="50000"/>
                  </a:schemeClr>
                </a:solidFill>
              </a:rPr>
              <a:t>）红色</a:t>
            </a:r>
          </a:p>
          <a:p>
            <a:r>
              <a:rPr lang="zh-CN" altLang="zh-CN" sz="2000" dirty="0">
                <a:solidFill>
                  <a:schemeClr val="accent1">
                    <a:lumMod val="50000"/>
                  </a:schemeClr>
                </a:solidFill>
              </a:rPr>
              <a:t>红色的色感温暖，性格刚烈而外向，是一种对人刺激性很强的色。红色容易引起人的注</a:t>
            </a:r>
          </a:p>
          <a:p>
            <a:r>
              <a:rPr lang="zh-CN" altLang="zh-CN" sz="2000" dirty="0">
                <a:solidFill>
                  <a:schemeClr val="accent1">
                    <a:lumMod val="50000"/>
                  </a:schemeClr>
                </a:solidFill>
              </a:rPr>
              <a:t>意，也容易使人兴奋、激动、紧张、冲动，也是一种容易造成人视觉疲劳的色。</a:t>
            </a:r>
          </a:p>
        </p:txBody>
      </p:sp>
      <p:grpSp>
        <p:nvGrpSpPr>
          <p:cNvPr id="5" name="组合 115921"/>
          <p:cNvGrpSpPr>
            <a:grpSpLocks/>
          </p:cNvGrpSpPr>
          <p:nvPr/>
        </p:nvGrpSpPr>
        <p:grpSpPr bwMode="auto">
          <a:xfrm>
            <a:off x="1731953" y="3069633"/>
            <a:ext cx="6299200" cy="3016475"/>
            <a:chOff x="0" y="0"/>
            <a:chExt cx="3357677" cy="2392808"/>
          </a:xfrm>
        </p:grpSpPr>
        <p:pic>
          <p:nvPicPr>
            <p:cNvPr id="115922" name="图片 11592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357677" cy="208483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文本框 2"/>
            <p:cNvSpPr txBox="1">
              <a:spLocks noChangeArrowheads="1"/>
            </p:cNvSpPr>
            <p:nvPr/>
          </p:nvSpPr>
          <p:spPr bwMode="auto">
            <a:xfrm>
              <a:off x="1168665" y="2084832"/>
              <a:ext cx="2106803" cy="30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accent1">
                      <a:lumMod val="50000"/>
                    </a:schemeClr>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accent1">
                      <a:lumMod val="50000"/>
                    </a:schemeClr>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accent1">
                      <a:lumMod val="50000"/>
                    </a:schemeClr>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accent1">
                      <a:lumMod val="50000"/>
                    </a:schemeClr>
                  </a:solidFill>
                  <a:effectLst/>
                  <a:latin typeface="Calibri" pitchFamily="34" charset="0"/>
                  <a:ea typeface="宋体" pitchFamily="2" charset="-122"/>
                  <a:cs typeface="宋体" pitchFamily="2" charset="-122"/>
                </a:rPr>
                <a:t>10 </a:t>
              </a:r>
              <a:r>
                <a:rPr kumimoji="0" lang="zh-CN" altLang="en-US" sz="1400" b="0" i="0" u="none" strike="noStrike" cap="none" normalizeH="0" baseline="0" dirty="0" smtClean="0">
                  <a:ln>
                    <a:noFill/>
                  </a:ln>
                  <a:solidFill>
                    <a:schemeClr val="accent1">
                      <a:lumMod val="50000"/>
                    </a:schemeClr>
                  </a:solidFill>
                  <a:effectLst/>
                  <a:latin typeface="Calibri" pitchFamily="34" charset="0"/>
                  <a:ea typeface="宋体" pitchFamily="2" charset="-122"/>
                  <a:cs typeface="宋体" pitchFamily="2" charset="-122"/>
                </a:rPr>
                <a:t>红色配色效果</a:t>
              </a:r>
              <a:endParaRPr kumimoji="0" lang="zh-CN" sz="1400" b="0" i="0" u="none" strike="noStrike" cap="none" normalizeH="0" baseline="0" dirty="0" smtClean="0">
                <a:ln>
                  <a:noFill/>
                </a:ln>
                <a:solidFill>
                  <a:schemeClr val="accent1">
                    <a:lumMod val="50000"/>
                  </a:schemeClr>
                </a:solidFill>
                <a:effectLst/>
                <a:latin typeface="Arial" pitchFamily="34" charset="0"/>
                <a:ea typeface="宋体" pitchFamily="2" charset="-122"/>
                <a:cs typeface="宋体" pitchFamily="2" charset="-122"/>
              </a:endParaRPr>
            </a:p>
          </p:txBody>
        </p:sp>
      </p:gr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7.2.3 </a:t>
            </a:r>
            <a:r>
              <a:rPr lang="zh-CN" altLang="zh-CN" dirty="0"/>
              <a:t>色彩调配及使用</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16</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672266" y="915197"/>
            <a:ext cx="5743047" cy="523220"/>
          </a:xfrm>
          <a:prstGeom prst="rect">
            <a:avLst/>
          </a:prstGeom>
        </p:spPr>
        <p:txBody>
          <a:bodyPr wrap="square">
            <a:spAutoFit/>
          </a:bodyPr>
          <a:lstStyle/>
          <a:p>
            <a:pPr lvl="0"/>
            <a:r>
              <a:rPr lang="en-US" altLang="zh-CN" sz="2800" b="1" dirty="0" smtClean="0">
                <a:solidFill>
                  <a:schemeClr val="accent1">
                    <a:lumMod val="50000"/>
                  </a:schemeClr>
                </a:solidFill>
              </a:rPr>
              <a:t>1.</a:t>
            </a:r>
            <a:r>
              <a:rPr lang="zh-CN" altLang="zh-CN" sz="2800" b="1" dirty="0" smtClean="0">
                <a:solidFill>
                  <a:schemeClr val="accent1">
                    <a:lumMod val="50000"/>
                  </a:schemeClr>
                </a:solidFill>
              </a:rPr>
              <a:t>色彩</a:t>
            </a:r>
            <a:r>
              <a:rPr lang="zh-CN" altLang="zh-CN" sz="2800" b="1" dirty="0">
                <a:solidFill>
                  <a:schemeClr val="accent1">
                    <a:lumMod val="50000"/>
                  </a:schemeClr>
                </a:solidFill>
              </a:rPr>
              <a:t>的意义</a:t>
            </a:r>
          </a:p>
        </p:txBody>
      </p:sp>
      <p:sp>
        <p:nvSpPr>
          <p:cNvPr id="2" name="矩形 1"/>
          <p:cNvSpPr/>
          <p:nvPr/>
        </p:nvSpPr>
        <p:spPr>
          <a:xfrm>
            <a:off x="986771" y="1438417"/>
            <a:ext cx="7044382" cy="1323439"/>
          </a:xfrm>
          <a:prstGeom prst="rect">
            <a:avLst/>
          </a:prstGeom>
        </p:spPr>
        <p:txBody>
          <a:bodyPr wrap="square">
            <a:spAutoFit/>
          </a:bodyPr>
          <a:lstStyle/>
          <a:p>
            <a:r>
              <a:rPr lang="zh-CN" altLang="zh-CN" sz="2000" dirty="0">
                <a:solidFill>
                  <a:schemeClr val="accent1">
                    <a:lumMod val="50000"/>
                  </a:schemeClr>
                </a:solidFill>
              </a:rPr>
              <a:t>（</a:t>
            </a:r>
            <a:r>
              <a:rPr lang="en-US" altLang="zh-CN" sz="2000" dirty="0">
                <a:solidFill>
                  <a:schemeClr val="accent1">
                    <a:lumMod val="50000"/>
                  </a:schemeClr>
                </a:solidFill>
              </a:rPr>
              <a:t>2</a:t>
            </a:r>
            <a:r>
              <a:rPr lang="zh-CN" altLang="zh-CN" sz="2000" dirty="0">
                <a:solidFill>
                  <a:schemeClr val="accent1">
                    <a:lumMod val="50000"/>
                  </a:schemeClr>
                </a:solidFill>
              </a:rPr>
              <a:t>）黄色</a:t>
            </a:r>
          </a:p>
          <a:p>
            <a:r>
              <a:rPr lang="zh-CN" altLang="zh-CN" sz="2000" dirty="0">
                <a:solidFill>
                  <a:schemeClr val="accent1">
                    <a:lumMod val="50000"/>
                  </a:schemeClr>
                </a:solidFill>
              </a:rPr>
              <a:t>黄色的性格冷漠、高傲、敏感、具有扩张和不安宁的视觉印象。黄色是各种色彩中，最为娇气的一种色。只要在纯黄色中混入少量的其它色，其色相感和色性格均会发生较大程度的变化。</a:t>
            </a:r>
          </a:p>
        </p:txBody>
      </p:sp>
      <p:grpSp>
        <p:nvGrpSpPr>
          <p:cNvPr id="7" name="组合 115924"/>
          <p:cNvGrpSpPr>
            <a:grpSpLocks/>
          </p:cNvGrpSpPr>
          <p:nvPr/>
        </p:nvGrpSpPr>
        <p:grpSpPr bwMode="auto">
          <a:xfrm>
            <a:off x="2352984" y="2868722"/>
            <a:ext cx="3922258" cy="3248209"/>
            <a:chOff x="892455" y="0"/>
            <a:chExt cx="3079699" cy="2692948"/>
          </a:xfrm>
        </p:grpSpPr>
        <p:pic>
          <p:nvPicPr>
            <p:cNvPr id="115925" name="图片 11592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2455" y="0"/>
              <a:ext cx="3079699" cy="231891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文本框 2"/>
            <p:cNvSpPr txBox="1">
              <a:spLocks noChangeArrowheads="1"/>
            </p:cNvSpPr>
            <p:nvPr/>
          </p:nvSpPr>
          <p:spPr bwMode="auto">
            <a:xfrm>
              <a:off x="1688732" y="2330615"/>
              <a:ext cx="1880839" cy="36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11</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黄色配色效果</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607120510"/>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7.2.3 </a:t>
            </a:r>
            <a:r>
              <a:rPr lang="zh-CN" altLang="zh-CN" dirty="0"/>
              <a:t>色彩调配及使用</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17</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672266" y="915197"/>
            <a:ext cx="5743047" cy="523220"/>
          </a:xfrm>
          <a:prstGeom prst="rect">
            <a:avLst/>
          </a:prstGeom>
        </p:spPr>
        <p:txBody>
          <a:bodyPr wrap="square">
            <a:spAutoFit/>
          </a:bodyPr>
          <a:lstStyle/>
          <a:p>
            <a:pPr lvl="0"/>
            <a:r>
              <a:rPr lang="en-US" altLang="zh-CN" sz="2800" b="1" dirty="0" smtClean="0">
                <a:solidFill>
                  <a:schemeClr val="accent1">
                    <a:lumMod val="50000"/>
                  </a:schemeClr>
                </a:solidFill>
              </a:rPr>
              <a:t>1.</a:t>
            </a:r>
            <a:r>
              <a:rPr lang="zh-CN" altLang="zh-CN" sz="2800" b="1" dirty="0" smtClean="0">
                <a:solidFill>
                  <a:schemeClr val="accent1">
                    <a:lumMod val="50000"/>
                  </a:schemeClr>
                </a:solidFill>
              </a:rPr>
              <a:t>色彩</a:t>
            </a:r>
            <a:r>
              <a:rPr lang="zh-CN" altLang="zh-CN" sz="2800" b="1" dirty="0">
                <a:solidFill>
                  <a:schemeClr val="accent1">
                    <a:lumMod val="50000"/>
                  </a:schemeClr>
                </a:solidFill>
              </a:rPr>
              <a:t>的意义</a:t>
            </a:r>
          </a:p>
        </p:txBody>
      </p:sp>
      <p:sp>
        <p:nvSpPr>
          <p:cNvPr id="2" name="矩形 1"/>
          <p:cNvSpPr/>
          <p:nvPr/>
        </p:nvSpPr>
        <p:spPr>
          <a:xfrm>
            <a:off x="986771" y="1438417"/>
            <a:ext cx="7044382" cy="1015663"/>
          </a:xfrm>
          <a:prstGeom prst="rect">
            <a:avLst/>
          </a:prstGeom>
        </p:spPr>
        <p:txBody>
          <a:bodyPr wrap="square">
            <a:spAutoFit/>
          </a:bodyPr>
          <a:lstStyle/>
          <a:p>
            <a:r>
              <a:rPr lang="zh-CN" altLang="zh-CN" sz="2000" dirty="0">
                <a:solidFill>
                  <a:schemeClr val="accent1">
                    <a:lumMod val="50000"/>
                  </a:schemeClr>
                </a:solidFill>
              </a:rPr>
              <a:t>（</a:t>
            </a:r>
            <a:r>
              <a:rPr lang="en-US" altLang="zh-CN" sz="2000" dirty="0">
                <a:solidFill>
                  <a:schemeClr val="accent1">
                    <a:lumMod val="50000"/>
                  </a:schemeClr>
                </a:solidFill>
              </a:rPr>
              <a:t>3</a:t>
            </a:r>
            <a:r>
              <a:rPr lang="zh-CN" altLang="zh-CN" sz="2000" dirty="0">
                <a:solidFill>
                  <a:schemeClr val="accent1">
                    <a:lumMod val="50000"/>
                  </a:schemeClr>
                </a:solidFill>
              </a:rPr>
              <a:t>）蓝色的色感冷，象征着平静、理智、冷淡和低调，是</a:t>
            </a:r>
            <a:r>
              <a:rPr lang="en-US" altLang="zh-CN" sz="2000" dirty="0">
                <a:solidFill>
                  <a:schemeClr val="accent1">
                    <a:lumMod val="50000"/>
                  </a:schemeClr>
                </a:solidFill>
              </a:rPr>
              <a:t>PPT</a:t>
            </a:r>
            <a:r>
              <a:rPr lang="zh-CN" altLang="zh-CN" sz="2000" dirty="0">
                <a:solidFill>
                  <a:schemeClr val="accent1">
                    <a:lumMod val="50000"/>
                  </a:schemeClr>
                </a:solidFill>
              </a:rPr>
              <a:t>中运用最多的色彩。蓝色还是一种在淡化后仍然似能保持较强个性的色。</a:t>
            </a:r>
          </a:p>
        </p:txBody>
      </p:sp>
      <p:grpSp>
        <p:nvGrpSpPr>
          <p:cNvPr id="5" name="组合 115927"/>
          <p:cNvGrpSpPr>
            <a:grpSpLocks/>
          </p:cNvGrpSpPr>
          <p:nvPr/>
        </p:nvGrpSpPr>
        <p:grpSpPr bwMode="auto">
          <a:xfrm>
            <a:off x="2674257" y="2454079"/>
            <a:ext cx="3136900" cy="3546169"/>
            <a:chOff x="870508" y="0"/>
            <a:chExt cx="3138221" cy="2820097"/>
          </a:xfrm>
        </p:grpSpPr>
        <p:pic>
          <p:nvPicPr>
            <p:cNvPr id="115928" name="图片 1159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70508" y="0"/>
              <a:ext cx="3138221" cy="24725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文本框 2"/>
            <p:cNvSpPr txBox="1">
              <a:spLocks noChangeArrowheads="1"/>
            </p:cNvSpPr>
            <p:nvPr/>
          </p:nvSpPr>
          <p:spPr bwMode="auto">
            <a:xfrm>
              <a:off x="1641067" y="2472538"/>
              <a:ext cx="1915826" cy="347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accent1">
                      <a:lumMod val="50000"/>
                    </a:schemeClr>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accent1">
                      <a:lumMod val="50000"/>
                    </a:schemeClr>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accent1">
                      <a:lumMod val="50000"/>
                    </a:schemeClr>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accent1">
                      <a:lumMod val="50000"/>
                    </a:schemeClr>
                  </a:solidFill>
                  <a:effectLst/>
                  <a:latin typeface="宋体" pitchFamily="2" charset="-122"/>
                  <a:ea typeface="宋体" pitchFamily="2" charset="-122"/>
                  <a:cs typeface="宋体" pitchFamily="2" charset="-122"/>
                </a:rPr>
                <a:t>12</a:t>
              </a:r>
              <a:r>
                <a:rPr kumimoji="0" lang="zh-CN" altLang="en-US" sz="1400" b="0" i="0" u="none" strike="noStrike" cap="none" normalizeH="0" baseline="0" dirty="0" smtClean="0">
                  <a:ln>
                    <a:noFill/>
                  </a:ln>
                  <a:solidFill>
                    <a:schemeClr val="accent1">
                      <a:lumMod val="50000"/>
                    </a:schemeClr>
                  </a:solidFill>
                  <a:effectLst/>
                  <a:latin typeface="宋体" pitchFamily="2" charset="-122"/>
                  <a:ea typeface="宋体" pitchFamily="2" charset="-122"/>
                  <a:cs typeface="宋体" pitchFamily="2" charset="-122"/>
                </a:rPr>
                <a:t>蓝色配色效果</a:t>
              </a:r>
              <a:endParaRPr kumimoji="0" lang="zh-CN" sz="1400" b="0" i="0" u="none" strike="noStrike" cap="none" normalizeH="0" baseline="0" dirty="0" smtClean="0">
                <a:ln>
                  <a:noFill/>
                </a:ln>
                <a:solidFill>
                  <a:schemeClr val="accent1">
                    <a:lumMod val="50000"/>
                  </a:schemeClr>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65567531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7.2.3 </a:t>
            </a:r>
            <a:r>
              <a:rPr lang="zh-CN" altLang="zh-CN" dirty="0"/>
              <a:t>色彩调配及使用</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18</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672266" y="915197"/>
            <a:ext cx="5743047" cy="523220"/>
          </a:xfrm>
          <a:prstGeom prst="rect">
            <a:avLst/>
          </a:prstGeom>
        </p:spPr>
        <p:txBody>
          <a:bodyPr wrap="square">
            <a:spAutoFit/>
          </a:bodyPr>
          <a:lstStyle/>
          <a:p>
            <a:pPr lvl="0"/>
            <a:r>
              <a:rPr lang="en-US" altLang="zh-CN" sz="2800" b="1" dirty="0" smtClean="0">
                <a:solidFill>
                  <a:schemeClr val="accent1">
                    <a:lumMod val="50000"/>
                  </a:schemeClr>
                </a:solidFill>
              </a:rPr>
              <a:t>1.</a:t>
            </a:r>
            <a:r>
              <a:rPr lang="zh-CN" altLang="zh-CN" sz="2800" b="1" dirty="0" smtClean="0">
                <a:solidFill>
                  <a:schemeClr val="accent1">
                    <a:lumMod val="50000"/>
                  </a:schemeClr>
                </a:solidFill>
              </a:rPr>
              <a:t>色彩</a:t>
            </a:r>
            <a:r>
              <a:rPr lang="zh-CN" altLang="zh-CN" sz="2800" b="1" dirty="0">
                <a:solidFill>
                  <a:schemeClr val="accent1">
                    <a:lumMod val="50000"/>
                  </a:schemeClr>
                </a:solidFill>
              </a:rPr>
              <a:t>的意义</a:t>
            </a:r>
          </a:p>
        </p:txBody>
      </p:sp>
      <p:sp>
        <p:nvSpPr>
          <p:cNvPr id="2" name="矩形 1"/>
          <p:cNvSpPr/>
          <p:nvPr/>
        </p:nvSpPr>
        <p:spPr>
          <a:xfrm>
            <a:off x="986771" y="1438417"/>
            <a:ext cx="7044382" cy="1323439"/>
          </a:xfrm>
          <a:prstGeom prst="rect">
            <a:avLst/>
          </a:prstGeom>
        </p:spPr>
        <p:txBody>
          <a:bodyPr wrap="square">
            <a:spAutoFit/>
          </a:bodyPr>
          <a:lstStyle/>
          <a:p>
            <a:r>
              <a:rPr lang="zh-CN" altLang="zh-CN" sz="2000" dirty="0">
                <a:solidFill>
                  <a:schemeClr val="accent1">
                    <a:lumMod val="50000"/>
                  </a:schemeClr>
                </a:solidFill>
              </a:rPr>
              <a:t>（</a:t>
            </a:r>
            <a:r>
              <a:rPr lang="en-US" altLang="zh-CN" sz="2000" dirty="0">
                <a:solidFill>
                  <a:schemeClr val="accent1">
                    <a:lumMod val="50000"/>
                  </a:schemeClr>
                </a:solidFill>
              </a:rPr>
              <a:t>4</a:t>
            </a:r>
            <a:r>
              <a:rPr lang="zh-CN" altLang="zh-CN" sz="2000" dirty="0">
                <a:solidFill>
                  <a:schemeClr val="accent1">
                    <a:lumMod val="50000"/>
                  </a:schemeClr>
                </a:solidFill>
              </a:rPr>
              <a:t>）橙色</a:t>
            </a:r>
          </a:p>
          <a:p>
            <a:r>
              <a:rPr lang="zh-CN" altLang="zh-CN" sz="2000" dirty="0">
                <a:solidFill>
                  <a:schemeClr val="accent1">
                    <a:lumMod val="50000"/>
                  </a:schemeClr>
                </a:solidFill>
              </a:rPr>
              <a:t>日出时分天空的颜色，是一个温暖的色彩，能传递出健康、温暖和舒适的感觉。在橙色中黄的成份较多，其性格趋于甜美、亮丽、芳香。</a:t>
            </a:r>
          </a:p>
        </p:txBody>
      </p:sp>
      <p:grpSp>
        <p:nvGrpSpPr>
          <p:cNvPr id="7" name="组合 115930"/>
          <p:cNvGrpSpPr>
            <a:grpSpLocks/>
          </p:cNvGrpSpPr>
          <p:nvPr/>
        </p:nvGrpSpPr>
        <p:grpSpPr bwMode="auto">
          <a:xfrm>
            <a:off x="1844984" y="3165514"/>
            <a:ext cx="4671930" cy="2748907"/>
            <a:chOff x="592531" y="0"/>
            <a:chExt cx="3708806" cy="2060759"/>
          </a:xfrm>
        </p:grpSpPr>
        <p:pic>
          <p:nvPicPr>
            <p:cNvPr id="115931" name="图片 115931"/>
            <p:cNvPicPr>
              <a:picLocks noChangeAspect="1"/>
            </p:cNvPicPr>
            <p:nvPr/>
          </p:nvPicPr>
          <p:blipFill>
            <a:blip r:embed="rId2">
              <a:extLst>
                <a:ext uri="{28A0092B-C50C-407E-A947-70E740481C1C}">
                  <a14:useLocalDpi xmlns:a14="http://schemas.microsoft.com/office/drawing/2010/main" val="0"/>
                </a:ext>
              </a:extLst>
            </a:blip>
            <a:srcRect r="4993"/>
            <a:stretch>
              <a:fillRect/>
            </a:stretch>
          </p:blipFill>
          <p:spPr bwMode="auto">
            <a:xfrm>
              <a:off x="592531" y="0"/>
              <a:ext cx="3708806" cy="166055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文本框 2"/>
            <p:cNvSpPr txBox="1">
              <a:spLocks noChangeArrowheads="1"/>
            </p:cNvSpPr>
            <p:nvPr/>
          </p:nvSpPr>
          <p:spPr bwMode="auto">
            <a:xfrm>
              <a:off x="1689485" y="1733123"/>
              <a:ext cx="2035684" cy="327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13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橙色配色效果</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62871340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7.2.3 </a:t>
            </a:r>
            <a:r>
              <a:rPr lang="zh-CN" altLang="zh-CN" dirty="0"/>
              <a:t>色彩调配及使用</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19</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672266" y="915197"/>
            <a:ext cx="5743047" cy="523220"/>
          </a:xfrm>
          <a:prstGeom prst="rect">
            <a:avLst/>
          </a:prstGeom>
        </p:spPr>
        <p:txBody>
          <a:bodyPr wrap="square">
            <a:spAutoFit/>
          </a:bodyPr>
          <a:lstStyle/>
          <a:p>
            <a:pPr lvl="0"/>
            <a:r>
              <a:rPr lang="en-US" altLang="zh-CN" sz="2800" b="1" dirty="0" smtClean="0">
                <a:solidFill>
                  <a:schemeClr val="accent1">
                    <a:lumMod val="50000"/>
                  </a:schemeClr>
                </a:solidFill>
              </a:rPr>
              <a:t>1.</a:t>
            </a:r>
            <a:r>
              <a:rPr lang="zh-CN" altLang="zh-CN" sz="2800" b="1" dirty="0" smtClean="0">
                <a:solidFill>
                  <a:schemeClr val="accent1">
                    <a:lumMod val="50000"/>
                  </a:schemeClr>
                </a:solidFill>
              </a:rPr>
              <a:t>色彩</a:t>
            </a:r>
            <a:r>
              <a:rPr lang="zh-CN" altLang="zh-CN" sz="2800" b="1" dirty="0">
                <a:solidFill>
                  <a:schemeClr val="accent1">
                    <a:lumMod val="50000"/>
                  </a:schemeClr>
                </a:solidFill>
              </a:rPr>
              <a:t>的意义</a:t>
            </a:r>
          </a:p>
        </p:txBody>
      </p:sp>
      <p:sp>
        <p:nvSpPr>
          <p:cNvPr id="2" name="矩形 1"/>
          <p:cNvSpPr/>
          <p:nvPr/>
        </p:nvSpPr>
        <p:spPr>
          <a:xfrm>
            <a:off x="986771" y="1438417"/>
            <a:ext cx="7044382" cy="1631216"/>
          </a:xfrm>
          <a:prstGeom prst="rect">
            <a:avLst/>
          </a:prstGeom>
        </p:spPr>
        <p:txBody>
          <a:bodyPr wrap="square">
            <a:spAutoFit/>
          </a:bodyPr>
          <a:lstStyle/>
          <a:p>
            <a:r>
              <a:rPr lang="zh-CN" altLang="zh-CN" sz="2000" dirty="0">
                <a:solidFill>
                  <a:schemeClr val="accent1">
                    <a:lumMod val="50000"/>
                  </a:schemeClr>
                </a:solidFill>
              </a:rPr>
              <a:t>（</a:t>
            </a:r>
            <a:r>
              <a:rPr lang="en-US" altLang="zh-CN" sz="2000" dirty="0">
                <a:solidFill>
                  <a:schemeClr val="accent1">
                    <a:lumMod val="50000"/>
                  </a:schemeClr>
                </a:solidFill>
              </a:rPr>
              <a:t>5</a:t>
            </a:r>
            <a:r>
              <a:rPr lang="zh-CN" altLang="zh-CN" sz="2000" dirty="0">
                <a:solidFill>
                  <a:schemeClr val="accent1">
                    <a:lumMod val="50000"/>
                  </a:schemeClr>
                </a:solidFill>
              </a:rPr>
              <a:t>）绿色</a:t>
            </a:r>
          </a:p>
          <a:p>
            <a:r>
              <a:rPr lang="zh-CN" altLang="zh-CN" sz="2000" dirty="0">
                <a:solidFill>
                  <a:schemeClr val="accent1">
                    <a:lumMod val="50000"/>
                  </a:schemeClr>
                </a:solidFill>
              </a:rPr>
              <a:t>绿色是具有黄色和蓝色两种成份的色。在绿色中，将黄色的扩张感和蓝色的收缩感相中</a:t>
            </a:r>
          </a:p>
          <a:p>
            <a:r>
              <a:rPr lang="zh-CN" altLang="zh-CN" sz="2000" dirty="0">
                <a:solidFill>
                  <a:schemeClr val="accent1">
                    <a:lumMod val="50000"/>
                  </a:schemeClr>
                </a:solidFill>
              </a:rPr>
              <a:t>庸，将黄色的温暖感与蓝色的寒冷感相抵消。这样使得绿色的性格最为平和、安稳。是一种柔顺、恬静、优美的色。</a:t>
            </a:r>
          </a:p>
        </p:txBody>
      </p:sp>
      <p:grpSp>
        <p:nvGrpSpPr>
          <p:cNvPr id="5" name="组合 115933"/>
          <p:cNvGrpSpPr>
            <a:grpSpLocks/>
          </p:cNvGrpSpPr>
          <p:nvPr/>
        </p:nvGrpSpPr>
        <p:grpSpPr bwMode="auto">
          <a:xfrm>
            <a:off x="2085317" y="3282566"/>
            <a:ext cx="4037013" cy="2668073"/>
            <a:chOff x="351129" y="0"/>
            <a:chExt cx="4037991" cy="2667793"/>
          </a:xfrm>
        </p:grpSpPr>
        <p:pic>
          <p:nvPicPr>
            <p:cNvPr id="115934" name="图片 1159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1129" y="0"/>
              <a:ext cx="4037991" cy="228965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文本框 2"/>
            <p:cNvSpPr txBox="1">
              <a:spLocks noChangeArrowheads="1"/>
            </p:cNvSpPr>
            <p:nvPr/>
          </p:nvSpPr>
          <p:spPr bwMode="auto">
            <a:xfrm>
              <a:off x="1438891" y="2230796"/>
              <a:ext cx="2058048" cy="43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14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绿色配色效果</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518215958"/>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56700" cy="6858000"/>
          </a:xfrm>
          <a:prstGeom prst="rect">
            <a:avLst/>
          </a:prstGeom>
          <a:gradFill flip="none" rotWithShape="1">
            <a:gsLst>
              <a:gs pos="0">
                <a:srgbClr val="00B0F0"/>
              </a:gs>
              <a:gs pos="100000">
                <a:srgbClr val="002060"/>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矩形 4"/>
          <p:cNvSpPr/>
          <p:nvPr/>
        </p:nvSpPr>
        <p:spPr>
          <a:xfrm>
            <a:off x="754063" y="725488"/>
            <a:ext cx="7721600" cy="551497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200000"/>
              </a:lnSpc>
            </a:pPr>
            <a:r>
              <a:rPr lang="zh-CN" altLang="zh-CN" dirty="0"/>
              <a:t>课件界面的设计是影响课件效果的一个重要内容，课件的界面不仅决定了课件的美观，而且直接影响到学生对课件内容的接受程度。经过精心设计安排的课件界面，不仅能够给人美感，产生心理上的愉悦，而且能够起到激发学生的学习兴趣，提高学习积极性，增强学习效果的作用。</a:t>
            </a:r>
          </a:p>
        </p:txBody>
      </p:sp>
      <p:sp>
        <p:nvSpPr>
          <p:cNvPr id="6" name="矩形 5"/>
          <p:cNvSpPr/>
          <p:nvPr/>
        </p:nvSpPr>
        <p:spPr>
          <a:xfrm>
            <a:off x="1393370" y="420913"/>
            <a:ext cx="1538515" cy="653143"/>
          </a:xfrm>
          <a:prstGeom prst="rect">
            <a:avLst/>
          </a:prstGeom>
          <a:solidFill>
            <a:srgbClr val="FFFF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smtClean="0">
                <a:solidFill>
                  <a:schemeClr val="tx1"/>
                </a:solidFill>
                <a:latin typeface="微软雅黑" pitchFamily="34" charset="-122"/>
                <a:ea typeface="微软雅黑" pitchFamily="34" charset="-122"/>
              </a:rPr>
              <a:t>第七章</a:t>
            </a:r>
            <a:endParaRPr lang="zh-CN" altLang="en-US" sz="2400" b="1" dirty="0">
              <a:solidFill>
                <a:schemeClr val="tx1"/>
              </a:solidFill>
              <a:latin typeface="微软雅黑" pitchFamily="34" charset="-122"/>
              <a:ea typeface="微软雅黑" pitchFamily="34" charset="-122"/>
            </a:endParaRPr>
          </a:p>
        </p:txBody>
      </p:sp>
      <p:cxnSp>
        <p:nvCxnSpPr>
          <p:cNvPr id="13" name="直接连接符 12"/>
          <p:cNvCxnSpPr/>
          <p:nvPr/>
        </p:nvCxnSpPr>
        <p:spPr>
          <a:xfrm>
            <a:off x="1015206" y="1915886"/>
            <a:ext cx="7126288" cy="0"/>
          </a:xfrm>
          <a:prstGeom prst="line">
            <a:avLst/>
          </a:prstGeom>
          <a:ln>
            <a:prstDash val="dash"/>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4" name="直接连接符 13"/>
          <p:cNvCxnSpPr/>
          <p:nvPr/>
        </p:nvCxnSpPr>
        <p:spPr>
          <a:xfrm>
            <a:off x="992527" y="5225371"/>
            <a:ext cx="7126288" cy="0"/>
          </a:xfrm>
          <a:prstGeom prst="line">
            <a:avLst/>
          </a:prstGeom>
          <a:ln>
            <a:prstDash val="dash"/>
            <a:headEnd type="none" w="med" len="med"/>
            <a:tailEnd type="none" w="med" len="med"/>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2901089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7.2.3 </a:t>
            </a:r>
            <a:r>
              <a:rPr lang="zh-CN" altLang="zh-CN" dirty="0"/>
              <a:t>色彩调配及使用</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20</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672266" y="915197"/>
            <a:ext cx="5743047" cy="523220"/>
          </a:xfrm>
          <a:prstGeom prst="rect">
            <a:avLst/>
          </a:prstGeom>
        </p:spPr>
        <p:txBody>
          <a:bodyPr wrap="square">
            <a:spAutoFit/>
          </a:bodyPr>
          <a:lstStyle/>
          <a:p>
            <a:pPr lvl="0"/>
            <a:r>
              <a:rPr lang="en-US" altLang="zh-CN" sz="2800" b="1" dirty="0" smtClean="0">
                <a:solidFill>
                  <a:schemeClr val="accent1">
                    <a:lumMod val="50000"/>
                  </a:schemeClr>
                </a:solidFill>
              </a:rPr>
              <a:t>1.</a:t>
            </a:r>
            <a:r>
              <a:rPr lang="zh-CN" altLang="zh-CN" sz="2800" b="1" dirty="0" smtClean="0">
                <a:solidFill>
                  <a:schemeClr val="accent1">
                    <a:lumMod val="50000"/>
                  </a:schemeClr>
                </a:solidFill>
              </a:rPr>
              <a:t>色彩</a:t>
            </a:r>
            <a:r>
              <a:rPr lang="zh-CN" altLang="zh-CN" sz="2800" b="1" dirty="0">
                <a:solidFill>
                  <a:schemeClr val="accent1">
                    <a:lumMod val="50000"/>
                  </a:schemeClr>
                </a:solidFill>
              </a:rPr>
              <a:t>的意义</a:t>
            </a:r>
          </a:p>
        </p:txBody>
      </p:sp>
      <p:sp>
        <p:nvSpPr>
          <p:cNvPr id="2" name="矩形 1"/>
          <p:cNvSpPr/>
          <p:nvPr/>
        </p:nvSpPr>
        <p:spPr>
          <a:xfrm>
            <a:off x="986771" y="1438417"/>
            <a:ext cx="7044382" cy="1015663"/>
          </a:xfrm>
          <a:prstGeom prst="rect">
            <a:avLst/>
          </a:prstGeom>
        </p:spPr>
        <p:txBody>
          <a:bodyPr wrap="square">
            <a:spAutoFit/>
          </a:bodyPr>
          <a:lstStyle/>
          <a:p>
            <a:r>
              <a:rPr lang="zh-CN" altLang="zh-CN" sz="2000" dirty="0">
                <a:solidFill>
                  <a:schemeClr val="accent1">
                    <a:lumMod val="50000"/>
                  </a:schemeClr>
                </a:solidFill>
              </a:rPr>
              <a:t>（</a:t>
            </a:r>
            <a:r>
              <a:rPr lang="en-US" altLang="zh-CN" sz="2000" dirty="0">
                <a:solidFill>
                  <a:schemeClr val="accent1">
                    <a:lumMod val="50000"/>
                  </a:schemeClr>
                </a:solidFill>
              </a:rPr>
              <a:t>6</a:t>
            </a:r>
            <a:r>
              <a:rPr lang="zh-CN" altLang="zh-CN" sz="2000" dirty="0">
                <a:solidFill>
                  <a:schemeClr val="accent1">
                    <a:lumMod val="50000"/>
                  </a:schemeClr>
                </a:solidFill>
              </a:rPr>
              <a:t>）紫色</a:t>
            </a:r>
          </a:p>
          <a:p>
            <a:r>
              <a:rPr lang="zh-CN" altLang="zh-CN" sz="2000" dirty="0">
                <a:solidFill>
                  <a:schemeClr val="accent1">
                    <a:lumMod val="50000"/>
                  </a:schemeClr>
                </a:solidFill>
              </a:rPr>
              <a:t>紫色的明度在有彩色的色料中是最低的。紫色的低明度给人一种沉闷、神秘的感觉。</a:t>
            </a:r>
          </a:p>
        </p:txBody>
      </p:sp>
      <p:grpSp>
        <p:nvGrpSpPr>
          <p:cNvPr id="7" name="组合 115936"/>
          <p:cNvGrpSpPr>
            <a:grpSpLocks/>
          </p:cNvGrpSpPr>
          <p:nvPr/>
        </p:nvGrpSpPr>
        <p:grpSpPr bwMode="auto">
          <a:xfrm>
            <a:off x="2407354" y="2641601"/>
            <a:ext cx="3790245" cy="3021603"/>
            <a:chOff x="643738" y="0"/>
            <a:chExt cx="3496666" cy="2762257"/>
          </a:xfrm>
        </p:grpSpPr>
        <p:pic>
          <p:nvPicPr>
            <p:cNvPr id="115937" name="图片 11593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43738" y="0"/>
              <a:ext cx="3496666" cy="245790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文本框 2"/>
            <p:cNvSpPr txBox="1">
              <a:spLocks noChangeArrowheads="1"/>
            </p:cNvSpPr>
            <p:nvPr/>
          </p:nvSpPr>
          <p:spPr bwMode="auto">
            <a:xfrm>
              <a:off x="1573473" y="2362726"/>
              <a:ext cx="2149694" cy="399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15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紫色配色效果</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977525570"/>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7.2.3 </a:t>
            </a:r>
            <a:r>
              <a:rPr lang="zh-CN" altLang="zh-CN" dirty="0"/>
              <a:t>色彩调配及使用</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21</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4" name="矩形 3"/>
          <p:cNvSpPr/>
          <p:nvPr/>
        </p:nvSpPr>
        <p:spPr>
          <a:xfrm>
            <a:off x="672266" y="915197"/>
            <a:ext cx="5743047" cy="523220"/>
          </a:xfrm>
          <a:prstGeom prst="rect">
            <a:avLst/>
          </a:prstGeom>
        </p:spPr>
        <p:txBody>
          <a:bodyPr wrap="square">
            <a:spAutoFit/>
          </a:bodyPr>
          <a:lstStyle/>
          <a:p>
            <a:pPr lvl="0"/>
            <a:r>
              <a:rPr lang="en-US" altLang="zh-CN" sz="2800" b="1" dirty="0" smtClean="0">
                <a:solidFill>
                  <a:schemeClr val="accent1">
                    <a:lumMod val="50000"/>
                  </a:schemeClr>
                </a:solidFill>
              </a:rPr>
              <a:t>1.</a:t>
            </a:r>
            <a:r>
              <a:rPr lang="zh-CN" altLang="zh-CN" sz="2800" b="1" dirty="0" smtClean="0">
                <a:solidFill>
                  <a:schemeClr val="accent1">
                    <a:lumMod val="50000"/>
                  </a:schemeClr>
                </a:solidFill>
              </a:rPr>
              <a:t>色彩</a:t>
            </a:r>
            <a:r>
              <a:rPr lang="zh-CN" altLang="zh-CN" sz="2800" b="1" dirty="0">
                <a:solidFill>
                  <a:schemeClr val="accent1">
                    <a:lumMod val="50000"/>
                  </a:schemeClr>
                </a:solidFill>
              </a:rPr>
              <a:t>的意义</a:t>
            </a:r>
          </a:p>
        </p:txBody>
      </p:sp>
      <p:sp>
        <p:nvSpPr>
          <p:cNvPr id="2" name="矩形 1"/>
          <p:cNvSpPr/>
          <p:nvPr/>
        </p:nvSpPr>
        <p:spPr>
          <a:xfrm>
            <a:off x="986771" y="1438417"/>
            <a:ext cx="7044382" cy="1323439"/>
          </a:xfrm>
          <a:prstGeom prst="rect">
            <a:avLst/>
          </a:prstGeom>
        </p:spPr>
        <p:txBody>
          <a:bodyPr wrap="square">
            <a:spAutoFit/>
          </a:bodyPr>
          <a:lstStyle/>
          <a:p>
            <a:r>
              <a:rPr lang="zh-CN" altLang="zh-CN" sz="2000" dirty="0">
                <a:solidFill>
                  <a:schemeClr val="accent1">
                    <a:lumMod val="50000"/>
                  </a:schemeClr>
                </a:solidFill>
              </a:rPr>
              <a:t>（</a:t>
            </a:r>
            <a:r>
              <a:rPr lang="en-US" altLang="zh-CN" sz="2000" dirty="0">
                <a:solidFill>
                  <a:schemeClr val="accent1">
                    <a:lumMod val="50000"/>
                  </a:schemeClr>
                </a:solidFill>
              </a:rPr>
              <a:t>7</a:t>
            </a:r>
            <a:r>
              <a:rPr lang="zh-CN" altLang="zh-CN" sz="2000" dirty="0">
                <a:solidFill>
                  <a:schemeClr val="accent1">
                    <a:lumMod val="50000"/>
                  </a:schemeClr>
                </a:solidFill>
              </a:rPr>
              <a:t>）白色</a:t>
            </a:r>
          </a:p>
          <a:p>
            <a:r>
              <a:rPr lang="zh-CN" altLang="zh-CN" sz="2000" dirty="0">
                <a:solidFill>
                  <a:schemeClr val="accent1">
                    <a:lumMod val="50000"/>
                  </a:schemeClr>
                </a:solidFill>
              </a:rPr>
              <a:t>白色的色感光明，性格朴实、纯洁、快乐。白色具有圣洁的不容侵犯性。如果在白色中加入其它任何色，都会影响其纯洁性，使其性格变的含蓄。</a:t>
            </a:r>
          </a:p>
        </p:txBody>
      </p:sp>
      <p:grpSp>
        <p:nvGrpSpPr>
          <p:cNvPr id="5" name="组合 115939"/>
          <p:cNvGrpSpPr>
            <a:grpSpLocks/>
          </p:cNvGrpSpPr>
          <p:nvPr/>
        </p:nvGrpSpPr>
        <p:grpSpPr bwMode="auto">
          <a:xfrm>
            <a:off x="2520618" y="2941185"/>
            <a:ext cx="3976687" cy="3082925"/>
            <a:chOff x="0" y="0"/>
            <a:chExt cx="3976576" cy="3082969"/>
          </a:xfrm>
        </p:grpSpPr>
        <p:pic>
          <p:nvPicPr>
            <p:cNvPr id="115940" name="图片 11594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976576" cy="266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2"/>
            <p:cNvSpPr txBox="1">
              <a:spLocks noChangeArrowheads="1"/>
            </p:cNvSpPr>
            <p:nvPr/>
          </p:nvSpPr>
          <p:spPr bwMode="auto">
            <a:xfrm>
              <a:off x="1073888" y="2615609"/>
              <a:ext cx="2153920" cy="467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16</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白色配色效果</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230735354"/>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7.2.3 </a:t>
            </a:r>
            <a:r>
              <a:rPr lang="zh-CN" altLang="zh-CN" dirty="0"/>
              <a:t>色彩调配及使用</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22</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637276" y="911088"/>
            <a:ext cx="7743372" cy="1200329"/>
          </a:xfrm>
          <a:prstGeom prst="rect">
            <a:avLst/>
          </a:prstGeom>
        </p:spPr>
        <p:txBody>
          <a:bodyPr wrap="square">
            <a:spAutoFit/>
          </a:bodyPr>
          <a:lstStyle/>
          <a:p>
            <a:r>
              <a:rPr lang="en-US" altLang="zh-CN" b="1" dirty="0">
                <a:solidFill>
                  <a:schemeClr val="accent1">
                    <a:lumMod val="50000"/>
                  </a:schemeClr>
                </a:solidFill>
              </a:rPr>
              <a:t>2</a:t>
            </a:r>
            <a:r>
              <a:rPr lang="zh-CN" altLang="zh-CN" b="1" dirty="0">
                <a:solidFill>
                  <a:schemeClr val="accent1">
                    <a:lumMod val="50000"/>
                  </a:schemeClr>
                </a:solidFill>
              </a:rPr>
              <a:t>．课件中的色彩</a:t>
            </a:r>
          </a:p>
          <a:p>
            <a:r>
              <a:rPr lang="zh-CN" altLang="zh-CN" dirty="0">
                <a:solidFill>
                  <a:schemeClr val="accent1">
                    <a:lumMod val="50000"/>
                  </a:schemeClr>
                </a:solidFill>
              </a:rPr>
              <a:t>在设计课件界面时，很多老师常常会为选择哪些颜色犯愁：颜色太多，给人眼花瞭乱的感觉；颜色太少，整个课件会略显单调。所以设计课件界面时，一般会选择一种颜色作为主色调，其他颜色再作为点缀色。</a:t>
            </a:r>
          </a:p>
        </p:txBody>
      </p:sp>
      <p:grpSp>
        <p:nvGrpSpPr>
          <p:cNvPr id="8" name="组合 115942"/>
          <p:cNvGrpSpPr>
            <a:grpSpLocks/>
          </p:cNvGrpSpPr>
          <p:nvPr/>
        </p:nvGrpSpPr>
        <p:grpSpPr bwMode="auto">
          <a:xfrm>
            <a:off x="955675" y="2336800"/>
            <a:ext cx="6925582" cy="3348500"/>
            <a:chOff x="0" y="0"/>
            <a:chExt cx="5720486" cy="2545752"/>
          </a:xfrm>
        </p:grpSpPr>
        <p:pic>
          <p:nvPicPr>
            <p:cNvPr id="115943" name="图片 11594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677363" cy="230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944" name="图片 11594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26080" y="0"/>
              <a:ext cx="2794406" cy="230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2"/>
            <p:cNvSpPr txBox="1">
              <a:spLocks noChangeArrowheads="1"/>
            </p:cNvSpPr>
            <p:nvPr/>
          </p:nvSpPr>
          <p:spPr bwMode="auto">
            <a:xfrm>
              <a:off x="563285" y="2311759"/>
              <a:ext cx="2107080" cy="233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17(a)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颜色鲜艳的界面</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0" name="文本框 2"/>
            <p:cNvSpPr txBox="1">
              <a:spLocks noChangeArrowheads="1"/>
            </p:cNvSpPr>
            <p:nvPr/>
          </p:nvSpPr>
          <p:spPr bwMode="auto">
            <a:xfrm>
              <a:off x="3365104" y="2304138"/>
              <a:ext cx="2106444" cy="233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17(b)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颜色沉稳的界面</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443553049"/>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7.2.3 </a:t>
            </a:r>
            <a:r>
              <a:rPr lang="zh-CN" altLang="zh-CN" dirty="0"/>
              <a:t>色彩调配及使用</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23</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637276" y="911088"/>
            <a:ext cx="7743372" cy="1200329"/>
          </a:xfrm>
          <a:prstGeom prst="rect">
            <a:avLst/>
          </a:prstGeom>
        </p:spPr>
        <p:txBody>
          <a:bodyPr wrap="square">
            <a:spAutoFit/>
          </a:bodyPr>
          <a:lstStyle/>
          <a:p>
            <a:r>
              <a:rPr lang="en-US" altLang="zh-CN" b="1" dirty="0">
                <a:solidFill>
                  <a:schemeClr val="accent1">
                    <a:lumMod val="50000"/>
                  </a:schemeClr>
                </a:solidFill>
              </a:rPr>
              <a:t>2</a:t>
            </a:r>
            <a:r>
              <a:rPr lang="zh-CN" altLang="zh-CN" b="1" dirty="0">
                <a:solidFill>
                  <a:schemeClr val="accent1">
                    <a:lumMod val="50000"/>
                  </a:schemeClr>
                </a:solidFill>
              </a:rPr>
              <a:t>．课件中的色彩</a:t>
            </a:r>
          </a:p>
          <a:p>
            <a:r>
              <a:rPr lang="zh-CN" altLang="zh-CN" dirty="0"/>
              <a:t>课件中常见的颜色搭配：黑色—白色、蓝色—白色、红色—白色、红色—黄色、黑色—黄色、绿色—白色、绿色—黑色，这些颜色以背景色和前景色的模式搭配使用，可以达到较好的对比</a:t>
            </a:r>
            <a:r>
              <a:rPr lang="zh-CN" altLang="zh-CN" dirty="0" smtClean="0"/>
              <a:t>效果</a:t>
            </a:r>
            <a:r>
              <a:rPr lang="zh-CN" altLang="en-US" dirty="0" smtClean="0"/>
              <a:t>。</a:t>
            </a:r>
            <a:endParaRPr lang="zh-CN" altLang="zh-CN" dirty="0">
              <a:solidFill>
                <a:schemeClr val="accent1">
                  <a:lumMod val="50000"/>
                </a:schemeClr>
              </a:solidFill>
            </a:endParaRPr>
          </a:p>
        </p:txBody>
      </p:sp>
      <p:grpSp>
        <p:nvGrpSpPr>
          <p:cNvPr id="2" name="组合 115947"/>
          <p:cNvGrpSpPr>
            <a:grpSpLocks/>
          </p:cNvGrpSpPr>
          <p:nvPr/>
        </p:nvGrpSpPr>
        <p:grpSpPr bwMode="auto">
          <a:xfrm>
            <a:off x="1976861" y="2372913"/>
            <a:ext cx="5558963" cy="3509517"/>
            <a:chOff x="980236" y="0"/>
            <a:chExt cx="3239530" cy="2673575"/>
          </a:xfrm>
        </p:grpSpPr>
        <p:pic>
          <p:nvPicPr>
            <p:cNvPr id="115948" name="图片 11594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80236" y="0"/>
              <a:ext cx="2955341" cy="234817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 name="文本框 2"/>
            <p:cNvSpPr txBox="1">
              <a:spLocks noChangeArrowheads="1"/>
            </p:cNvSpPr>
            <p:nvPr/>
          </p:nvSpPr>
          <p:spPr bwMode="auto">
            <a:xfrm>
              <a:off x="1722903" y="2327826"/>
              <a:ext cx="2496863" cy="345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18</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课件中常见颜色搭配</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3708315334"/>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7.2.4 </a:t>
            </a:r>
            <a:r>
              <a:rPr lang="zh-CN" altLang="zh-CN" dirty="0"/>
              <a:t>用渐变和透明填充背景</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24</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434076" y="1114288"/>
            <a:ext cx="7743372" cy="707886"/>
          </a:xfrm>
          <a:prstGeom prst="rect">
            <a:avLst/>
          </a:prstGeom>
        </p:spPr>
        <p:txBody>
          <a:bodyPr wrap="square">
            <a:spAutoFit/>
          </a:bodyPr>
          <a:lstStyle/>
          <a:p>
            <a:r>
              <a:rPr lang="zh-CN" altLang="zh-CN" sz="2000" dirty="0" smtClean="0">
                <a:solidFill>
                  <a:schemeClr val="accent1">
                    <a:lumMod val="50000"/>
                  </a:schemeClr>
                </a:solidFill>
              </a:rPr>
              <a:t>在</a:t>
            </a:r>
            <a:r>
              <a:rPr lang="zh-CN" altLang="zh-CN" sz="2000" dirty="0">
                <a:solidFill>
                  <a:schemeClr val="accent1">
                    <a:lumMod val="50000"/>
                  </a:schemeClr>
                </a:solidFill>
              </a:rPr>
              <a:t>制作课件界面时，除了使用图片和内置主题作为幻灯片背景外，我们还可以自己将渐变和透明结合使用来填充背景</a:t>
            </a:r>
            <a:r>
              <a:rPr lang="zh-CN" altLang="zh-CN" sz="2000" dirty="0" smtClean="0">
                <a:solidFill>
                  <a:schemeClr val="accent1">
                    <a:lumMod val="50000"/>
                  </a:schemeClr>
                </a:solidFill>
              </a:rPr>
              <a:t>。</a:t>
            </a:r>
            <a:endParaRPr lang="zh-CN" altLang="zh-CN" sz="2000" dirty="0">
              <a:solidFill>
                <a:schemeClr val="accent1">
                  <a:lumMod val="50000"/>
                </a:schemeClr>
              </a:solidFill>
            </a:endParaRPr>
          </a:p>
        </p:txBody>
      </p:sp>
      <p:sp>
        <p:nvSpPr>
          <p:cNvPr id="2" name="矩形 1"/>
          <p:cNvSpPr/>
          <p:nvPr/>
        </p:nvSpPr>
        <p:spPr>
          <a:xfrm>
            <a:off x="682172" y="2706078"/>
            <a:ext cx="3125412" cy="1938992"/>
          </a:xfrm>
          <a:prstGeom prst="rect">
            <a:avLst/>
          </a:prstGeom>
          <a:ln>
            <a:solidFill>
              <a:schemeClr val="tx1"/>
            </a:solidFill>
            <a:prstDash val="sysDash"/>
          </a:ln>
        </p:spPr>
        <p:txBody>
          <a:bodyPr wrap="square">
            <a:spAutoFit/>
          </a:bodyPr>
          <a:lstStyle/>
          <a:p>
            <a:pPr>
              <a:lnSpc>
                <a:spcPct val="150000"/>
              </a:lnSpc>
            </a:pPr>
            <a:r>
              <a:rPr lang="zh-CN" altLang="zh-CN" sz="2000" dirty="0" smtClean="0">
                <a:solidFill>
                  <a:schemeClr val="accent1">
                    <a:lumMod val="50000"/>
                  </a:schemeClr>
                </a:solidFill>
              </a:rPr>
              <a:t>如果用纯色填充了背景，为了增强视觉效果，文本区域的背景就可以使用圆角矩形配合透明度的设置</a:t>
            </a:r>
            <a:endParaRPr lang="zh-CN" altLang="en-US" sz="2000" dirty="0">
              <a:solidFill>
                <a:schemeClr val="accent1">
                  <a:lumMod val="50000"/>
                </a:schemeClr>
              </a:solidFill>
            </a:endParaRPr>
          </a:p>
        </p:txBody>
      </p:sp>
      <p:pic>
        <p:nvPicPr>
          <p:cNvPr id="19458" name="图片 1160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5762" y="2143114"/>
            <a:ext cx="4181701" cy="353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8315334"/>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7.3 </a:t>
            </a:r>
            <a:r>
              <a:rPr lang="zh-CN" altLang="zh-CN" dirty="0"/>
              <a:t>常用界面设计</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25</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434076" y="1114288"/>
            <a:ext cx="7743372" cy="400110"/>
          </a:xfrm>
          <a:prstGeom prst="rect">
            <a:avLst/>
          </a:prstGeom>
        </p:spPr>
        <p:txBody>
          <a:bodyPr wrap="square">
            <a:spAutoFit/>
          </a:bodyPr>
          <a:lstStyle/>
          <a:p>
            <a:r>
              <a:rPr lang="en-US" altLang="zh-CN" sz="2000" b="1" dirty="0"/>
              <a:t>7.3.1 </a:t>
            </a:r>
            <a:r>
              <a:rPr lang="zh-CN" altLang="zh-CN" sz="2000" b="1" dirty="0"/>
              <a:t>封面界面的设计</a:t>
            </a:r>
          </a:p>
        </p:txBody>
      </p:sp>
      <p:sp>
        <p:nvSpPr>
          <p:cNvPr id="4" name="矩形 3"/>
          <p:cNvSpPr/>
          <p:nvPr/>
        </p:nvSpPr>
        <p:spPr>
          <a:xfrm>
            <a:off x="725715" y="2020224"/>
            <a:ext cx="8200571" cy="2800767"/>
          </a:xfrm>
          <a:prstGeom prst="rect">
            <a:avLst/>
          </a:prstGeom>
        </p:spPr>
        <p:txBody>
          <a:bodyPr wrap="square">
            <a:spAutoFit/>
          </a:bodyPr>
          <a:lstStyle/>
          <a:p>
            <a:r>
              <a:rPr lang="zh-CN" altLang="zh-CN" sz="2000" dirty="0">
                <a:solidFill>
                  <a:schemeClr val="accent1">
                    <a:lumMod val="50000"/>
                  </a:schemeClr>
                </a:solidFill>
              </a:rPr>
              <a:t>课件封面是使用课件时学生看到的第一个界面，就如书的封面一样，不仅要吸引学生，还要让学生通过封面了解到课程的基本信息，课件中封面一般包括以下信息：课件标题、讲授人及单位、一些必要的说明、表现课程的</a:t>
            </a:r>
            <a:r>
              <a:rPr lang="zh-CN" altLang="zh-CN" sz="2800" dirty="0">
                <a:solidFill>
                  <a:srgbClr val="FF0000"/>
                </a:solidFill>
              </a:rPr>
              <a:t>标志性图片或</a:t>
            </a:r>
            <a:r>
              <a:rPr lang="en-US" altLang="zh-CN" sz="2800" dirty="0">
                <a:solidFill>
                  <a:srgbClr val="FF0000"/>
                </a:solidFill>
              </a:rPr>
              <a:t>Logo</a:t>
            </a:r>
            <a:r>
              <a:rPr lang="zh-CN" altLang="zh-CN" sz="2000" dirty="0" smtClean="0">
                <a:solidFill>
                  <a:schemeClr val="accent1">
                    <a:lumMod val="50000"/>
                  </a:schemeClr>
                </a:solidFill>
              </a:rPr>
              <a:t>。</a:t>
            </a:r>
            <a:endParaRPr lang="en-US" altLang="zh-CN" sz="2000" dirty="0" smtClean="0">
              <a:solidFill>
                <a:schemeClr val="accent1">
                  <a:lumMod val="50000"/>
                </a:schemeClr>
              </a:solidFill>
            </a:endParaRPr>
          </a:p>
          <a:p>
            <a:endParaRPr lang="en-US" altLang="zh-CN" sz="2000" dirty="0">
              <a:solidFill>
                <a:schemeClr val="accent1">
                  <a:lumMod val="50000"/>
                </a:schemeClr>
              </a:solidFill>
            </a:endParaRPr>
          </a:p>
          <a:p>
            <a:endParaRPr lang="zh-CN" altLang="zh-CN" sz="2000" dirty="0">
              <a:solidFill>
                <a:schemeClr val="accent1">
                  <a:lumMod val="50000"/>
                </a:schemeClr>
              </a:solidFill>
            </a:endParaRPr>
          </a:p>
          <a:p>
            <a:r>
              <a:rPr lang="zh-CN" altLang="zh-CN" sz="2000" dirty="0">
                <a:solidFill>
                  <a:schemeClr val="accent1">
                    <a:lumMod val="50000"/>
                  </a:schemeClr>
                </a:solidFill>
              </a:rPr>
              <a:t>课件封面的设计没有定法，大多情况下，封面采用</a:t>
            </a:r>
            <a:r>
              <a:rPr lang="zh-CN" altLang="zh-CN" sz="2800" dirty="0">
                <a:solidFill>
                  <a:srgbClr val="FF0000"/>
                </a:solidFill>
              </a:rPr>
              <a:t>“图片</a:t>
            </a:r>
            <a:r>
              <a:rPr lang="en-US" altLang="zh-CN" sz="2800" dirty="0">
                <a:solidFill>
                  <a:srgbClr val="FF0000"/>
                </a:solidFill>
              </a:rPr>
              <a:t>+</a:t>
            </a:r>
            <a:r>
              <a:rPr lang="zh-CN" altLang="zh-CN" sz="2800" dirty="0">
                <a:solidFill>
                  <a:srgbClr val="FF0000"/>
                </a:solidFill>
              </a:rPr>
              <a:t>文字”</a:t>
            </a:r>
            <a:r>
              <a:rPr lang="zh-CN" altLang="zh-CN" sz="2000" dirty="0">
                <a:solidFill>
                  <a:schemeClr val="accent1">
                    <a:lumMod val="50000"/>
                  </a:schemeClr>
                </a:solidFill>
              </a:rPr>
              <a:t>的形式。封面图片的选择一般采用与课件主题相关的图片。</a:t>
            </a:r>
            <a:endParaRPr lang="zh-CN" altLang="en-US" sz="2000" dirty="0">
              <a:solidFill>
                <a:schemeClr val="accent1">
                  <a:lumMod val="50000"/>
                </a:schemeClr>
              </a:solidFill>
            </a:endParaRPr>
          </a:p>
        </p:txBody>
      </p:sp>
      <p:cxnSp>
        <p:nvCxnSpPr>
          <p:cNvPr id="6" name="直接连接符 5"/>
          <p:cNvCxnSpPr/>
          <p:nvPr/>
        </p:nvCxnSpPr>
        <p:spPr>
          <a:xfrm>
            <a:off x="725715" y="3541486"/>
            <a:ext cx="8200571" cy="0"/>
          </a:xfrm>
          <a:prstGeom prst="line">
            <a:avLst/>
          </a:prstGeom>
          <a:ln w="34925">
            <a:solidFill>
              <a:schemeClr val="accent1">
                <a:lumMod val="75000"/>
              </a:schemeClr>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25714" y="4978400"/>
            <a:ext cx="8200571" cy="0"/>
          </a:xfrm>
          <a:prstGeom prst="line">
            <a:avLst/>
          </a:prstGeom>
          <a:ln w="34925">
            <a:solidFill>
              <a:schemeClr val="accent1">
                <a:lumMod val="75000"/>
              </a:schemeClr>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25713" y="1770743"/>
            <a:ext cx="8200571" cy="0"/>
          </a:xfrm>
          <a:prstGeom prst="line">
            <a:avLst/>
          </a:prstGeom>
          <a:ln w="34925">
            <a:solidFill>
              <a:schemeClr val="accent1">
                <a:lumMod val="75000"/>
              </a:schemeClr>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0272490"/>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7.3 </a:t>
            </a:r>
            <a:r>
              <a:rPr lang="zh-CN" altLang="zh-CN" dirty="0"/>
              <a:t>常用界面设计</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26</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434076" y="914233"/>
            <a:ext cx="7743372" cy="400110"/>
          </a:xfrm>
          <a:prstGeom prst="rect">
            <a:avLst/>
          </a:prstGeom>
        </p:spPr>
        <p:txBody>
          <a:bodyPr wrap="square">
            <a:spAutoFit/>
          </a:bodyPr>
          <a:lstStyle/>
          <a:p>
            <a:r>
              <a:rPr lang="zh-CN" altLang="zh-CN" sz="2000" dirty="0">
                <a:solidFill>
                  <a:schemeClr val="accent1">
                    <a:lumMod val="50000"/>
                  </a:schemeClr>
                </a:solidFill>
              </a:rPr>
              <a:t>一些设计比较经典的</a:t>
            </a:r>
            <a:r>
              <a:rPr lang="zh-CN" altLang="zh-CN" sz="2000" dirty="0" smtClean="0">
                <a:solidFill>
                  <a:schemeClr val="accent1">
                    <a:lumMod val="50000"/>
                  </a:schemeClr>
                </a:solidFill>
              </a:rPr>
              <a:t>封面</a:t>
            </a:r>
            <a:endParaRPr lang="zh-CN" altLang="zh-CN" sz="2000" b="1" dirty="0">
              <a:solidFill>
                <a:schemeClr val="accent1">
                  <a:lumMod val="50000"/>
                </a:schemeClr>
              </a:solidFill>
            </a:endParaRPr>
          </a:p>
        </p:txBody>
      </p:sp>
      <p:grpSp>
        <p:nvGrpSpPr>
          <p:cNvPr id="2" name="Group 2"/>
          <p:cNvGrpSpPr>
            <a:grpSpLocks/>
          </p:cNvGrpSpPr>
          <p:nvPr/>
        </p:nvGrpSpPr>
        <p:grpSpPr bwMode="auto">
          <a:xfrm>
            <a:off x="1143448" y="1314343"/>
            <a:ext cx="7014020" cy="4699000"/>
            <a:chOff x="2744" y="8210"/>
            <a:chExt cx="6670" cy="7399"/>
          </a:xfrm>
        </p:grpSpPr>
        <p:pic>
          <p:nvPicPr>
            <p:cNvPr id="115953" name="图片 11595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44" y="8210"/>
              <a:ext cx="3316" cy="227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54" name="图片 11595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90" y="8210"/>
              <a:ext cx="3150" cy="227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55" name="图片 11595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44" y="10542"/>
              <a:ext cx="3344" cy="2186"/>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56" name="图片 11595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90" y="10542"/>
              <a:ext cx="3150" cy="217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57" name="图片 11595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744" y="12783"/>
              <a:ext cx="3316" cy="223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58" name="图片 11595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190" y="12783"/>
              <a:ext cx="3224" cy="223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文本框 2"/>
            <p:cNvSpPr txBox="1">
              <a:spLocks noChangeArrowheads="1"/>
            </p:cNvSpPr>
            <p:nvPr/>
          </p:nvSpPr>
          <p:spPr bwMode="auto">
            <a:xfrm>
              <a:off x="4435" y="15015"/>
              <a:ext cx="3288"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21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部分设计经典的封面欣赏</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3817995032"/>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7.3.2 </a:t>
            </a:r>
            <a:r>
              <a:rPr lang="zh-CN" altLang="zh-CN" dirty="0"/>
              <a:t>目录界面的设计</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27</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637276" y="1552863"/>
            <a:ext cx="7743372" cy="2900218"/>
          </a:xfrm>
          <a:prstGeom prst="rect">
            <a:avLst/>
          </a:prstGeom>
        </p:spPr>
        <p:txBody>
          <a:bodyPr wrap="square">
            <a:spAutoFit/>
          </a:bodyPr>
          <a:lstStyle/>
          <a:p>
            <a:pPr>
              <a:lnSpc>
                <a:spcPts val="4500"/>
              </a:lnSpc>
            </a:pPr>
            <a:r>
              <a:rPr lang="en-US" altLang="zh-CN" sz="2400" dirty="0">
                <a:solidFill>
                  <a:schemeClr val="accent1">
                    <a:lumMod val="50000"/>
                  </a:schemeClr>
                </a:solidFill>
              </a:rPr>
              <a:t>PPT</a:t>
            </a:r>
            <a:r>
              <a:rPr lang="zh-CN" altLang="zh-CN" sz="2400" dirty="0">
                <a:solidFill>
                  <a:schemeClr val="accent1">
                    <a:lumMod val="50000"/>
                  </a:schemeClr>
                </a:solidFill>
              </a:rPr>
              <a:t>可以有目录，也可以没有目录。如果页数比较多，在结构上有目录能更清晰，对于听众来说可以了解框架，对帮助理解是非常有用的，如果使用了目录页，建议在每一节内容开始前再出现一次目录，突出该段要讲的内容，我们也可以把它叫做转场。</a:t>
            </a:r>
          </a:p>
        </p:txBody>
      </p:sp>
    </p:spTree>
    <p:extLst>
      <p:ext uri="{BB962C8B-B14F-4D97-AF65-F5344CB8AC3E}">
        <p14:creationId xmlns:p14="http://schemas.microsoft.com/office/powerpoint/2010/main" val="1583203319"/>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7.3.2 </a:t>
            </a:r>
            <a:r>
              <a:rPr lang="zh-CN" altLang="zh-CN" dirty="0"/>
              <a:t>目录界面的设计</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28</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506648" y="968376"/>
            <a:ext cx="7743372" cy="1246495"/>
          </a:xfrm>
          <a:prstGeom prst="rect">
            <a:avLst/>
          </a:prstGeom>
        </p:spPr>
        <p:txBody>
          <a:bodyPr wrap="square">
            <a:spAutoFit/>
          </a:bodyPr>
          <a:lstStyle/>
          <a:p>
            <a:pPr>
              <a:lnSpc>
                <a:spcPts val="4500"/>
              </a:lnSpc>
            </a:pPr>
            <a:r>
              <a:rPr lang="zh-CN" altLang="zh-CN" sz="2800" b="1" dirty="0">
                <a:solidFill>
                  <a:schemeClr val="accent1">
                    <a:lumMod val="50000"/>
                  </a:schemeClr>
                </a:solidFill>
              </a:rPr>
              <a:t>目录页的设定方法有</a:t>
            </a:r>
            <a:r>
              <a:rPr lang="zh-CN" altLang="zh-CN" sz="2800" b="1" dirty="0" smtClean="0">
                <a:solidFill>
                  <a:schemeClr val="accent1">
                    <a:lumMod val="50000"/>
                  </a:schemeClr>
                </a:solidFill>
              </a:rPr>
              <a:t>：</a:t>
            </a:r>
            <a:endParaRPr lang="en-US" altLang="zh-CN" sz="2800" b="1" dirty="0" smtClean="0">
              <a:solidFill>
                <a:schemeClr val="accent1">
                  <a:lumMod val="50000"/>
                </a:schemeClr>
              </a:solidFill>
            </a:endParaRPr>
          </a:p>
          <a:p>
            <a:pPr>
              <a:lnSpc>
                <a:spcPts val="4500"/>
              </a:lnSpc>
            </a:pPr>
            <a:r>
              <a:rPr lang="en-US" altLang="zh-CN" sz="2400" dirty="0" smtClean="0">
                <a:solidFill>
                  <a:schemeClr val="accent1">
                    <a:lumMod val="50000"/>
                  </a:schemeClr>
                </a:solidFill>
              </a:rPr>
              <a:t>SmartArt</a:t>
            </a:r>
            <a:r>
              <a:rPr lang="zh-CN" altLang="zh-CN" sz="2400" dirty="0">
                <a:solidFill>
                  <a:schemeClr val="accent1">
                    <a:lumMod val="50000"/>
                  </a:schemeClr>
                </a:solidFill>
              </a:rPr>
              <a:t>、自定义图形、表格三种</a:t>
            </a:r>
            <a:r>
              <a:rPr lang="zh-CN" altLang="zh-CN" sz="2400" dirty="0" smtClean="0">
                <a:solidFill>
                  <a:schemeClr val="accent1">
                    <a:lumMod val="50000"/>
                  </a:schemeClr>
                </a:solidFill>
              </a:rPr>
              <a:t>方法</a:t>
            </a:r>
            <a:r>
              <a:rPr lang="en-US" altLang="zh-CN" sz="2400" dirty="0" smtClean="0">
                <a:solidFill>
                  <a:schemeClr val="accent1">
                    <a:lumMod val="50000"/>
                  </a:schemeClr>
                </a:solidFill>
              </a:rPr>
              <a:t>:</a:t>
            </a:r>
            <a:endParaRPr lang="zh-CN" altLang="zh-CN" sz="2400" dirty="0">
              <a:solidFill>
                <a:schemeClr val="accent1">
                  <a:lumMod val="50000"/>
                </a:schemeClr>
              </a:solidFill>
            </a:endParaRPr>
          </a:p>
        </p:txBody>
      </p:sp>
      <p:grpSp>
        <p:nvGrpSpPr>
          <p:cNvPr id="2" name="组合 115960"/>
          <p:cNvGrpSpPr>
            <a:grpSpLocks/>
          </p:cNvGrpSpPr>
          <p:nvPr/>
        </p:nvGrpSpPr>
        <p:grpSpPr bwMode="auto">
          <a:xfrm>
            <a:off x="1042315" y="2627085"/>
            <a:ext cx="7521113" cy="3222171"/>
            <a:chOff x="0" y="0"/>
            <a:chExt cx="5676809" cy="1883731"/>
          </a:xfrm>
        </p:grpSpPr>
        <p:pic>
          <p:nvPicPr>
            <p:cNvPr id="115961" name="图片 11596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1952" y="0"/>
              <a:ext cx="1667866" cy="166055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62" name="图片 11596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792224" cy="166055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63" name="图片 11596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94176" y="0"/>
              <a:ext cx="1594714" cy="166055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 name="文本框 2"/>
            <p:cNvSpPr txBox="1">
              <a:spLocks noChangeArrowheads="1"/>
            </p:cNvSpPr>
            <p:nvPr/>
          </p:nvSpPr>
          <p:spPr bwMode="auto">
            <a:xfrm>
              <a:off x="0" y="1668166"/>
              <a:ext cx="2106991" cy="215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22</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SmartArt</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目录</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文本框 2"/>
            <p:cNvSpPr txBox="1">
              <a:spLocks noChangeArrowheads="1"/>
            </p:cNvSpPr>
            <p:nvPr/>
          </p:nvSpPr>
          <p:spPr bwMode="auto">
            <a:xfrm>
              <a:off x="1792224" y="1660551"/>
              <a:ext cx="2106991" cy="215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22</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b</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）自绘图形目录</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文本框 2"/>
            <p:cNvSpPr txBox="1">
              <a:spLocks noChangeArrowheads="1"/>
            </p:cNvSpPr>
            <p:nvPr/>
          </p:nvSpPr>
          <p:spPr bwMode="auto">
            <a:xfrm>
              <a:off x="3569818" y="1660551"/>
              <a:ext cx="2106991" cy="215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22</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c</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lang="zh-CN" altLang="en-US" sz="1400" dirty="0">
                  <a:latin typeface="Calibri" pitchFamily="34" charset="0"/>
                  <a:cs typeface="宋体" pitchFamily="2" charset="-122"/>
                </a:rPr>
                <a:t>表格</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目录</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364191797"/>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7.3.3 </a:t>
            </a:r>
            <a:r>
              <a:rPr lang="zh-CN" altLang="zh-CN" dirty="0"/>
              <a:t>内容界面的设计</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29</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825962" y="1607005"/>
            <a:ext cx="7743372" cy="3416320"/>
          </a:xfrm>
          <a:prstGeom prst="rect">
            <a:avLst/>
          </a:prstGeom>
        </p:spPr>
        <p:txBody>
          <a:bodyPr wrap="square">
            <a:spAutoFit/>
          </a:bodyPr>
          <a:lstStyle/>
          <a:p>
            <a:pPr>
              <a:lnSpc>
                <a:spcPct val="150000"/>
              </a:lnSpc>
            </a:pPr>
            <a:r>
              <a:rPr lang="zh-CN" altLang="zh-CN" sz="2400" dirty="0">
                <a:solidFill>
                  <a:schemeClr val="accent1">
                    <a:lumMod val="50000"/>
                  </a:schemeClr>
                </a:solidFill>
              </a:rPr>
              <a:t>课件内容页的设计具有极大的灵活性，但要注意，页面风格应该与课件封面和目录保持一致性，尽量避免特殊的页面界面出现。内容页的主要功能是展示课件的知识点，因此</a:t>
            </a:r>
            <a:r>
              <a:rPr lang="en-US" altLang="zh-CN" sz="2400" dirty="0">
                <a:solidFill>
                  <a:schemeClr val="accent1">
                    <a:lumMod val="50000"/>
                  </a:schemeClr>
                </a:solidFill>
              </a:rPr>
              <a:t> </a:t>
            </a:r>
            <a:r>
              <a:rPr lang="zh-CN" altLang="zh-CN" sz="2400" dirty="0">
                <a:solidFill>
                  <a:schemeClr val="accent1">
                    <a:lumMod val="50000"/>
                  </a:schemeClr>
                </a:solidFill>
              </a:rPr>
              <a:t>教学内容应该占据界面的主要位置，设计时以方便关注和阅读为原则，常以线条、图标、色块划分内容</a:t>
            </a:r>
            <a:r>
              <a:rPr lang="zh-CN" altLang="zh-CN" sz="2400" dirty="0" smtClean="0">
                <a:solidFill>
                  <a:schemeClr val="accent1">
                    <a:lumMod val="50000"/>
                  </a:schemeClr>
                </a:solidFill>
              </a:rPr>
              <a:t>区域</a:t>
            </a:r>
            <a:r>
              <a:rPr lang="zh-CN" altLang="en-US" sz="2400" dirty="0" smtClean="0">
                <a:solidFill>
                  <a:schemeClr val="accent1">
                    <a:lumMod val="50000"/>
                  </a:schemeClr>
                </a:solidFill>
              </a:rPr>
              <a:t>。</a:t>
            </a:r>
            <a:endParaRPr lang="zh-CN" altLang="zh-CN" sz="2400" dirty="0">
              <a:solidFill>
                <a:schemeClr val="accent1">
                  <a:lumMod val="50000"/>
                </a:schemeClr>
              </a:solidFill>
            </a:endParaRPr>
          </a:p>
        </p:txBody>
      </p:sp>
    </p:spTree>
    <p:extLst>
      <p:ext uri="{BB962C8B-B14F-4D97-AF65-F5344CB8AC3E}">
        <p14:creationId xmlns:p14="http://schemas.microsoft.com/office/powerpoint/2010/main" val="3728432910"/>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Box 1"/>
          <p:cNvSpPr txBox="1">
            <a:spLocks noChangeArrowheads="1"/>
          </p:cNvSpPr>
          <p:nvPr/>
        </p:nvSpPr>
        <p:spPr bwMode="auto">
          <a:xfrm>
            <a:off x="3367089" y="801373"/>
            <a:ext cx="33242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4000" b="1" dirty="0" smtClean="0">
                <a:solidFill>
                  <a:schemeClr val="tx2"/>
                </a:solidFill>
                <a:latin typeface="微软雅黑" pitchFamily="34" charset="-122"/>
                <a:ea typeface="微软雅黑" pitchFamily="34" charset="-122"/>
              </a:rPr>
              <a:t>本章目录</a:t>
            </a:r>
            <a:endParaRPr lang="zh-CN" altLang="en-US" sz="4000" b="1" dirty="0">
              <a:solidFill>
                <a:schemeClr val="tx2"/>
              </a:solidFill>
              <a:latin typeface="微软雅黑" pitchFamily="34" charset="-122"/>
              <a:ea typeface="微软雅黑" pitchFamily="34" charset="-122"/>
            </a:endParaRPr>
          </a:p>
        </p:txBody>
      </p:sp>
      <p:graphicFrame>
        <p:nvGraphicFramePr>
          <p:cNvPr id="2" name="图示 1"/>
          <p:cNvGraphicFramePr/>
          <p:nvPr>
            <p:extLst>
              <p:ext uri="{D42A27DB-BD31-4B8C-83A1-F6EECF244321}">
                <p14:modId xmlns:p14="http://schemas.microsoft.com/office/powerpoint/2010/main" val="1343035913"/>
              </p:ext>
            </p:extLst>
          </p:nvPr>
        </p:nvGraphicFramePr>
        <p:xfrm>
          <a:off x="1574800" y="169794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5536244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7.3.3 </a:t>
            </a:r>
            <a:r>
              <a:rPr lang="zh-CN" altLang="zh-CN" dirty="0"/>
              <a:t>内容界面的设计</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30</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825962" y="1010560"/>
            <a:ext cx="7743372" cy="646331"/>
          </a:xfrm>
          <a:prstGeom prst="rect">
            <a:avLst/>
          </a:prstGeom>
        </p:spPr>
        <p:txBody>
          <a:bodyPr wrap="square">
            <a:spAutoFit/>
          </a:bodyPr>
          <a:lstStyle/>
          <a:p>
            <a:pPr>
              <a:lnSpc>
                <a:spcPct val="150000"/>
              </a:lnSpc>
            </a:pPr>
            <a:r>
              <a:rPr lang="zh-CN" altLang="en-US" sz="2400" dirty="0" smtClean="0">
                <a:solidFill>
                  <a:schemeClr val="accent1">
                    <a:lumMod val="50000"/>
                  </a:schemeClr>
                </a:solidFill>
              </a:rPr>
              <a:t>常用界面设计：</a:t>
            </a:r>
            <a:endParaRPr lang="zh-CN" altLang="zh-CN" sz="2400" dirty="0">
              <a:solidFill>
                <a:schemeClr val="accent1">
                  <a:lumMod val="50000"/>
                </a:schemeClr>
              </a:solidFill>
            </a:endParaRPr>
          </a:p>
        </p:txBody>
      </p:sp>
      <p:grpSp>
        <p:nvGrpSpPr>
          <p:cNvPr id="2" name="组合 115967"/>
          <p:cNvGrpSpPr>
            <a:grpSpLocks/>
          </p:cNvGrpSpPr>
          <p:nvPr/>
        </p:nvGrpSpPr>
        <p:grpSpPr bwMode="auto">
          <a:xfrm>
            <a:off x="668098" y="1965632"/>
            <a:ext cx="8475902" cy="3755005"/>
            <a:chOff x="0" y="0"/>
            <a:chExt cx="5808269" cy="2223346"/>
          </a:xfrm>
        </p:grpSpPr>
        <p:pic>
          <p:nvPicPr>
            <p:cNvPr id="115968" name="图片 11596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16122" y="7315"/>
              <a:ext cx="1762963" cy="19970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69" name="图片 11596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16" y="7315"/>
              <a:ext cx="1799539" cy="200436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70" name="图片 11597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58061" y="0"/>
              <a:ext cx="1777594" cy="200436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 name="文本框 2"/>
            <p:cNvSpPr txBox="1">
              <a:spLocks noChangeArrowheads="1"/>
            </p:cNvSpPr>
            <p:nvPr/>
          </p:nvSpPr>
          <p:spPr bwMode="auto">
            <a:xfrm>
              <a:off x="0" y="2018884"/>
              <a:ext cx="2106902" cy="18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23</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线条分隔内容</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文本框 2"/>
            <p:cNvSpPr txBox="1">
              <a:spLocks noChangeArrowheads="1"/>
            </p:cNvSpPr>
            <p:nvPr/>
          </p:nvSpPr>
          <p:spPr bwMode="auto">
            <a:xfrm>
              <a:off x="1857986" y="2041111"/>
              <a:ext cx="2106902" cy="18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23</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b</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图标展现内容</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文本框 2"/>
            <p:cNvSpPr txBox="1">
              <a:spLocks noChangeArrowheads="1"/>
            </p:cNvSpPr>
            <p:nvPr/>
          </p:nvSpPr>
          <p:spPr bwMode="auto">
            <a:xfrm>
              <a:off x="3701367" y="2004277"/>
              <a:ext cx="2106902" cy="18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23</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c</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 色块划分内容</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850156145"/>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7.3.4 </a:t>
            </a:r>
            <a:r>
              <a:rPr lang="zh-CN" altLang="zh-CN" dirty="0"/>
              <a:t>退出界面的设计</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31</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 name="矩形 6"/>
          <p:cNvSpPr/>
          <p:nvPr/>
        </p:nvSpPr>
        <p:spPr>
          <a:xfrm>
            <a:off x="825962" y="1010560"/>
            <a:ext cx="7743372" cy="646331"/>
          </a:xfrm>
          <a:prstGeom prst="rect">
            <a:avLst/>
          </a:prstGeom>
        </p:spPr>
        <p:txBody>
          <a:bodyPr wrap="square">
            <a:spAutoFit/>
          </a:bodyPr>
          <a:lstStyle/>
          <a:p>
            <a:pPr>
              <a:lnSpc>
                <a:spcPct val="150000"/>
              </a:lnSpc>
            </a:pPr>
            <a:r>
              <a:rPr lang="zh-CN" altLang="en-US" sz="2400" dirty="0" smtClean="0">
                <a:solidFill>
                  <a:schemeClr val="accent1">
                    <a:lumMod val="50000"/>
                  </a:schemeClr>
                </a:solidFill>
              </a:rPr>
              <a:t>常用</a:t>
            </a:r>
            <a:r>
              <a:rPr lang="zh-CN" altLang="en-US" sz="2400" dirty="0">
                <a:solidFill>
                  <a:schemeClr val="accent1">
                    <a:lumMod val="50000"/>
                  </a:schemeClr>
                </a:solidFill>
              </a:rPr>
              <a:t>退出</a:t>
            </a:r>
            <a:r>
              <a:rPr lang="zh-CN" altLang="en-US" sz="2400" dirty="0" smtClean="0">
                <a:solidFill>
                  <a:schemeClr val="accent1">
                    <a:lumMod val="50000"/>
                  </a:schemeClr>
                </a:solidFill>
              </a:rPr>
              <a:t>设计：</a:t>
            </a:r>
            <a:endParaRPr lang="zh-CN" altLang="zh-CN" sz="2400" dirty="0">
              <a:solidFill>
                <a:schemeClr val="accent1">
                  <a:lumMod val="50000"/>
                </a:schemeClr>
              </a:solidFill>
            </a:endParaRPr>
          </a:p>
        </p:txBody>
      </p:sp>
      <p:pic>
        <p:nvPicPr>
          <p:cNvPr id="23562"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2575" y="1656891"/>
            <a:ext cx="6844420" cy="4090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5827545"/>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57200" y="0"/>
            <a:ext cx="8229600" cy="842963"/>
          </a:xfrm>
        </p:spPr>
        <p:txBody>
          <a:bodyPr/>
          <a:lstStyle/>
          <a:p>
            <a:r>
              <a:rPr lang="en-US" altLang="zh-CN" dirty="0"/>
              <a:t>7.4.1  </a:t>
            </a:r>
            <a:r>
              <a:rPr lang="zh-CN" altLang="zh-CN" dirty="0"/>
              <a:t>什么是母版</a:t>
            </a:r>
          </a:p>
        </p:txBody>
      </p:sp>
      <p:sp>
        <p:nvSpPr>
          <p:cNvPr id="1536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39BE8BD-08A1-4902-90C2-68D3BA9213D3}"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32</a:t>
            </a:fld>
            <a:endParaRPr lang="zh-CN" altLang="en-US" smtClean="0">
              <a:solidFill>
                <a:schemeClr val="bg1"/>
              </a:solidFill>
              <a:latin typeface="微软雅黑" pitchFamily="34" charset="-122"/>
              <a:ea typeface="微软雅黑" pitchFamily="34" charset="-122"/>
            </a:endParaRPr>
          </a:p>
        </p:txBody>
      </p:sp>
      <p:sp>
        <p:nvSpPr>
          <p:cNvPr id="3" name="文本框 115870"/>
          <p:cNvSpPr txBox="1">
            <a:spLocks noChangeArrowheads="1"/>
          </p:cNvSpPr>
          <p:nvPr/>
        </p:nvSpPr>
        <p:spPr bwMode="auto">
          <a:xfrm>
            <a:off x="197007" y="7509009"/>
            <a:ext cx="4311955" cy="386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775"/>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2" name="矩形 1"/>
          <p:cNvSpPr/>
          <p:nvPr/>
        </p:nvSpPr>
        <p:spPr>
          <a:xfrm>
            <a:off x="341085" y="1092875"/>
            <a:ext cx="4572000" cy="2947025"/>
          </a:xfrm>
          <a:prstGeom prst="rect">
            <a:avLst/>
          </a:prstGeom>
        </p:spPr>
        <p:txBody>
          <a:bodyPr>
            <a:spAutoFit/>
          </a:bodyPr>
          <a:lstStyle/>
          <a:p>
            <a:pPr>
              <a:lnSpc>
                <a:spcPct val="150000"/>
              </a:lnSpc>
            </a:pPr>
            <a:r>
              <a:rPr lang="zh-CN" altLang="zh-CN" dirty="0">
                <a:solidFill>
                  <a:schemeClr val="accent1">
                    <a:lumMod val="50000"/>
                  </a:schemeClr>
                </a:solidFill>
              </a:rPr>
              <a:t>在</a:t>
            </a:r>
            <a:r>
              <a:rPr lang="en-US" altLang="zh-CN" dirty="0">
                <a:solidFill>
                  <a:schemeClr val="accent1">
                    <a:lumMod val="50000"/>
                  </a:schemeClr>
                </a:solidFill>
              </a:rPr>
              <a:t>PowerPoint 2010</a:t>
            </a:r>
            <a:r>
              <a:rPr lang="zh-CN" altLang="zh-CN" dirty="0">
                <a:solidFill>
                  <a:schemeClr val="accent1">
                    <a:lumMod val="50000"/>
                  </a:schemeClr>
                </a:solidFill>
              </a:rPr>
              <a:t>中，</a:t>
            </a:r>
            <a:r>
              <a:rPr lang="zh-CN" altLang="zh-CN" dirty="0">
                <a:solidFill>
                  <a:srgbClr val="FF0000"/>
                </a:solidFill>
              </a:rPr>
              <a:t>母版是一种特殊的幻灯片</a:t>
            </a:r>
            <a:r>
              <a:rPr lang="zh-CN" altLang="zh-CN" dirty="0">
                <a:solidFill>
                  <a:schemeClr val="accent1">
                    <a:lumMod val="50000"/>
                  </a:schemeClr>
                </a:solidFill>
              </a:rPr>
              <a:t>，里面保存了满足不同需要的幻灯片的样式信息。在使用母版创建幻灯片时，不再需要对幻灯片进行再设置，只需在相应的位置输入需要的内容即可。利用母版，能够避免重复操作，提高工作效率，而且能使课件具有统一的样式和风格。</a:t>
            </a:r>
          </a:p>
        </p:txBody>
      </p:sp>
      <p:sp>
        <p:nvSpPr>
          <p:cNvPr id="4" name="矩形 3"/>
          <p:cNvSpPr/>
          <p:nvPr/>
        </p:nvSpPr>
        <p:spPr>
          <a:xfrm>
            <a:off x="5368791" y="2816821"/>
            <a:ext cx="3730171" cy="3000821"/>
          </a:xfrm>
          <a:prstGeom prst="rect">
            <a:avLst/>
          </a:prstGeom>
        </p:spPr>
        <p:txBody>
          <a:bodyPr wrap="square">
            <a:spAutoFit/>
          </a:bodyPr>
          <a:lstStyle/>
          <a:p>
            <a:pPr>
              <a:lnSpc>
                <a:spcPct val="150000"/>
              </a:lnSpc>
            </a:pPr>
            <a:r>
              <a:rPr lang="en-US" altLang="zh-CN" dirty="0">
                <a:solidFill>
                  <a:schemeClr val="accent1">
                    <a:lumMod val="50000"/>
                  </a:schemeClr>
                </a:solidFill>
              </a:rPr>
              <a:t>PowerPoint</a:t>
            </a:r>
            <a:r>
              <a:rPr lang="zh-CN" altLang="zh-CN" dirty="0">
                <a:solidFill>
                  <a:schemeClr val="accent1">
                    <a:lumMod val="50000"/>
                  </a:schemeClr>
                </a:solidFill>
              </a:rPr>
              <a:t>中的母版分成</a:t>
            </a:r>
            <a:r>
              <a:rPr lang="zh-CN" altLang="zh-CN" dirty="0">
                <a:solidFill>
                  <a:srgbClr val="FF0000"/>
                </a:solidFill>
              </a:rPr>
              <a:t>幻灯片母版、讲义母版和备注母版三种</a:t>
            </a:r>
            <a:r>
              <a:rPr lang="zh-CN" altLang="zh-CN" dirty="0">
                <a:solidFill>
                  <a:schemeClr val="accent1">
                    <a:lumMod val="50000"/>
                  </a:schemeClr>
                </a:solidFill>
              </a:rPr>
              <a:t>，其中，幻灯片母版可以理解为制作幻灯片的模具，讲义母版是用于制作讲义的模具，备注母版则是制作幻灯片备注的模具，这里我们只介绍幻灯片母版</a:t>
            </a:r>
            <a:r>
              <a:rPr lang="zh-CN" altLang="zh-CN" dirty="0"/>
              <a:t>。</a:t>
            </a:r>
          </a:p>
        </p:txBody>
      </p:sp>
      <p:grpSp>
        <p:nvGrpSpPr>
          <p:cNvPr id="6" name="组合 5"/>
          <p:cNvGrpSpPr/>
          <p:nvPr/>
        </p:nvGrpSpPr>
        <p:grpSpPr>
          <a:xfrm>
            <a:off x="298607" y="3590991"/>
            <a:ext cx="4656956" cy="2323580"/>
            <a:chOff x="298607" y="3590991"/>
            <a:chExt cx="4656956" cy="2323580"/>
          </a:xfrm>
        </p:grpSpPr>
        <p:sp>
          <p:nvSpPr>
            <p:cNvPr id="5" name="十字星 4"/>
            <p:cNvSpPr/>
            <p:nvPr/>
          </p:nvSpPr>
          <p:spPr>
            <a:xfrm>
              <a:off x="2212002" y="5584887"/>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十字星 9"/>
            <p:cNvSpPr/>
            <p:nvPr/>
          </p:nvSpPr>
          <p:spPr>
            <a:xfrm>
              <a:off x="3050129" y="5692709"/>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十字星 10"/>
            <p:cNvSpPr/>
            <p:nvPr/>
          </p:nvSpPr>
          <p:spPr>
            <a:xfrm>
              <a:off x="3332093" y="5117321"/>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十字星 11"/>
            <p:cNvSpPr/>
            <p:nvPr/>
          </p:nvSpPr>
          <p:spPr>
            <a:xfrm>
              <a:off x="3876378" y="4560595"/>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十字星 12"/>
            <p:cNvSpPr/>
            <p:nvPr/>
          </p:nvSpPr>
          <p:spPr>
            <a:xfrm>
              <a:off x="4367980" y="4039900"/>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十字星 13"/>
            <p:cNvSpPr/>
            <p:nvPr/>
          </p:nvSpPr>
          <p:spPr>
            <a:xfrm>
              <a:off x="4673599" y="3590991"/>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十字星 14"/>
            <p:cNvSpPr/>
            <p:nvPr/>
          </p:nvSpPr>
          <p:spPr>
            <a:xfrm>
              <a:off x="2493966" y="4054414"/>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十字星 15"/>
            <p:cNvSpPr/>
            <p:nvPr/>
          </p:nvSpPr>
          <p:spPr>
            <a:xfrm>
              <a:off x="654207" y="4544007"/>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十字星 16"/>
            <p:cNvSpPr/>
            <p:nvPr/>
          </p:nvSpPr>
          <p:spPr>
            <a:xfrm>
              <a:off x="1619407" y="5266608"/>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十字星 17"/>
            <p:cNvSpPr/>
            <p:nvPr/>
          </p:nvSpPr>
          <p:spPr>
            <a:xfrm>
              <a:off x="1123889" y="4895459"/>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十字星 18"/>
            <p:cNvSpPr/>
            <p:nvPr/>
          </p:nvSpPr>
          <p:spPr>
            <a:xfrm>
              <a:off x="298607" y="4122837"/>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十字星 19"/>
            <p:cNvSpPr/>
            <p:nvPr/>
          </p:nvSpPr>
          <p:spPr>
            <a:xfrm>
              <a:off x="1619407" y="4345990"/>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十字星 20"/>
            <p:cNvSpPr/>
            <p:nvPr/>
          </p:nvSpPr>
          <p:spPr>
            <a:xfrm>
              <a:off x="2627085" y="5235505"/>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十字星 21"/>
            <p:cNvSpPr/>
            <p:nvPr/>
          </p:nvSpPr>
          <p:spPr>
            <a:xfrm>
              <a:off x="2501223" y="4567852"/>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十字星 22"/>
            <p:cNvSpPr/>
            <p:nvPr/>
          </p:nvSpPr>
          <p:spPr>
            <a:xfrm>
              <a:off x="3433693" y="4261762"/>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4955563" y="943429"/>
            <a:ext cx="4143399" cy="1767228"/>
            <a:chOff x="298607" y="3590991"/>
            <a:chExt cx="4656956" cy="2323580"/>
          </a:xfrm>
        </p:grpSpPr>
        <p:sp>
          <p:nvSpPr>
            <p:cNvPr id="26" name="十字星 25"/>
            <p:cNvSpPr/>
            <p:nvPr/>
          </p:nvSpPr>
          <p:spPr>
            <a:xfrm>
              <a:off x="2212002" y="5584887"/>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十字星 26"/>
            <p:cNvSpPr/>
            <p:nvPr/>
          </p:nvSpPr>
          <p:spPr>
            <a:xfrm>
              <a:off x="3050129" y="5692709"/>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十字星 27"/>
            <p:cNvSpPr/>
            <p:nvPr/>
          </p:nvSpPr>
          <p:spPr>
            <a:xfrm>
              <a:off x="3332093" y="5117321"/>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十字星 28"/>
            <p:cNvSpPr/>
            <p:nvPr/>
          </p:nvSpPr>
          <p:spPr>
            <a:xfrm>
              <a:off x="3876378" y="4560595"/>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十字星 29"/>
            <p:cNvSpPr/>
            <p:nvPr/>
          </p:nvSpPr>
          <p:spPr>
            <a:xfrm>
              <a:off x="4367980" y="4039900"/>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十字星 30"/>
            <p:cNvSpPr/>
            <p:nvPr/>
          </p:nvSpPr>
          <p:spPr>
            <a:xfrm>
              <a:off x="4673599" y="3590991"/>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十字星 31"/>
            <p:cNvSpPr/>
            <p:nvPr/>
          </p:nvSpPr>
          <p:spPr>
            <a:xfrm>
              <a:off x="2493966" y="4054414"/>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十字星 32"/>
            <p:cNvSpPr/>
            <p:nvPr/>
          </p:nvSpPr>
          <p:spPr>
            <a:xfrm>
              <a:off x="654207" y="4544007"/>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十字星 33"/>
            <p:cNvSpPr/>
            <p:nvPr/>
          </p:nvSpPr>
          <p:spPr>
            <a:xfrm>
              <a:off x="1619407" y="5266608"/>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十字星 34"/>
            <p:cNvSpPr/>
            <p:nvPr/>
          </p:nvSpPr>
          <p:spPr>
            <a:xfrm>
              <a:off x="1123889" y="4895459"/>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十字星 35"/>
            <p:cNvSpPr/>
            <p:nvPr/>
          </p:nvSpPr>
          <p:spPr>
            <a:xfrm>
              <a:off x="298607" y="4122837"/>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十字星 36"/>
            <p:cNvSpPr/>
            <p:nvPr/>
          </p:nvSpPr>
          <p:spPr>
            <a:xfrm>
              <a:off x="1619407" y="4345990"/>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十字星 37"/>
            <p:cNvSpPr/>
            <p:nvPr/>
          </p:nvSpPr>
          <p:spPr>
            <a:xfrm>
              <a:off x="2627085" y="5235505"/>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十字星 38"/>
            <p:cNvSpPr/>
            <p:nvPr/>
          </p:nvSpPr>
          <p:spPr>
            <a:xfrm>
              <a:off x="2501223" y="4567852"/>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十字星 39"/>
            <p:cNvSpPr/>
            <p:nvPr/>
          </p:nvSpPr>
          <p:spPr>
            <a:xfrm>
              <a:off x="3433693" y="4261762"/>
              <a:ext cx="281964" cy="2218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86448059"/>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2685" y="116114"/>
            <a:ext cx="8229600" cy="842962"/>
          </a:xfrm>
        </p:spPr>
        <p:txBody>
          <a:bodyPr/>
          <a:lstStyle/>
          <a:p>
            <a:r>
              <a:rPr lang="en-US" altLang="zh-CN" dirty="0"/>
              <a:t>7.4.2  </a:t>
            </a:r>
            <a:r>
              <a:rPr lang="zh-CN" altLang="zh-CN" dirty="0"/>
              <a:t>使用母版设计课件界面</a:t>
            </a:r>
            <a:br>
              <a:rPr lang="zh-CN" altLang="zh-CN" dirty="0"/>
            </a:br>
            <a:endParaRPr lang="zh-CN" altLang="en-US" dirty="0"/>
          </a:p>
        </p:txBody>
      </p:sp>
      <p:sp>
        <p:nvSpPr>
          <p:cNvPr id="3" name="内容占位符 2"/>
          <p:cNvSpPr>
            <a:spLocks noGrp="1"/>
          </p:cNvSpPr>
          <p:nvPr>
            <p:ph sz="quarter" idx="13"/>
          </p:nvPr>
        </p:nvSpPr>
        <p:spPr/>
        <p:txBody>
          <a:bodyPr/>
          <a:lstStyle/>
          <a:p>
            <a:r>
              <a:rPr lang="zh-CN" altLang="zh-CN" dirty="0"/>
              <a:t>在设计母版时，应该计划好各个功能幻灯片中需要的元素，决定哪些元素是每个幻灯片所共有的元素，并将这些元素放置到母版中，特别是课件的界面元素应该放置到母版中，使它们能够在不同的幻灯片中重复作用，从而提高课件的制作效率。</a:t>
            </a: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33</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22503078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7.4.2  </a:t>
            </a:r>
            <a:r>
              <a:rPr lang="zh-CN" altLang="zh-CN" dirty="0"/>
              <a:t>使用母版设计课件界面</a:t>
            </a:r>
            <a:endParaRPr lang="zh-CN" altLang="en-US" dirty="0"/>
          </a:p>
        </p:txBody>
      </p:sp>
      <p:sp>
        <p:nvSpPr>
          <p:cNvPr id="3" name="内容占位符 2"/>
          <p:cNvSpPr>
            <a:spLocks noGrp="1"/>
          </p:cNvSpPr>
          <p:nvPr>
            <p:ph sz="quarter" idx="13"/>
          </p:nvPr>
        </p:nvSpPr>
        <p:spPr>
          <a:xfrm>
            <a:off x="378682" y="807585"/>
            <a:ext cx="7199313" cy="585787"/>
          </a:xfrm>
        </p:spPr>
        <p:txBody>
          <a:bodyPr/>
          <a:lstStyle/>
          <a:p>
            <a:r>
              <a:rPr lang="zh-CN" altLang="en-US" dirty="0" smtClean="0"/>
              <a:t>母版设计示例</a:t>
            </a: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34</a:t>
            </a:fld>
            <a:endParaRPr lang="zh-CN" altLang="en-US" dirty="0"/>
          </a:p>
        </p:txBody>
      </p:sp>
      <p:sp>
        <p:nvSpPr>
          <p:cNvPr id="5" name="页脚占位符 4"/>
          <p:cNvSpPr>
            <a:spLocks noGrp="1"/>
          </p:cNvSpPr>
          <p:nvPr>
            <p:ph type="ftr" sz="quarter" idx="16"/>
          </p:nvPr>
        </p:nvSpPr>
        <p:spPr/>
        <p:txBody>
          <a:bodyPr/>
          <a:lstStyle/>
          <a:p>
            <a:pPr>
              <a:defRPr/>
            </a:pPr>
            <a:endParaRPr lang="zh-CN" altLang="en-US" dirty="0"/>
          </a:p>
        </p:txBody>
      </p:sp>
      <p:grpSp>
        <p:nvGrpSpPr>
          <p:cNvPr id="6" name="组合 115984"/>
          <p:cNvGrpSpPr>
            <a:grpSpLocks/>
          </p:cNvGrpSpPr>
          <p:nvPr/>
        </p:nvGrpSpPr>
        <p:grpSpPr bwMode="auto">
          <a:xfrm>
            <a:off x="1271651" y="1693408"/>
            <a:ext cx="6551549" cy="4692877"/>
            <a:chOff x="0" y="0"/>
            <a:chExt cx="5413248" cy="4330929"/>
          </a:xfrm>
        </p:grpSpPr>
        <p:grpSp>
          <p:nvGrpSpPr>
            <p:cNvPr id="7" name="组合 115985"/>
            <p:cNvGrpSpPr>
              <a:grpSpLocks/>
            </p:cNvGrpSpPr>
            <p:nvPr/>
          </p:nvGrpSpPr>
          <p:grpSpPr bwMode="auto">
            <a:xfrm>
              <a:off x="0" y="0"/>
              <a:ext cx="5413248" cy="1784909"/>
              <a:chOff x="0" y="0"/>
              <a:chExt cx="5413248" cy="1784909"/>
            </a:xfrm>
          </p:grpSpPr>
          <p:pic>
            <p:nvPicPr>
              <p:cNvPr id="115986" name="图片 11598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633472" cy="178490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5987" name="图片 11598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0"/>
                <a:ext cx="2670048" cy="178490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pic>
          <p:nvPicPr>
            <p:cNvPr id="115988" name="图片 11598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6694" y="2216506"/>
              <a:ext cx="4162349" cy="1821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2"/>
            <p:cNvSpPr txBox="1">
              <a:spLocks noChangeArrowheads="1"/>
            </p:cNvSpPr>
            <p:nvPr/>
          </p:nvSpPr>
          <p:spPr bwMode="auto">
            <a:xfrm>
              <a:off x="1184882" y="1828897"/>
              <a:ext cx="2875213" cy="2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图</a:t>
              </a: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7</a:t>
              </a:r>
              <a:r>
                <a:rPr kumimoji="0" lang="en-US" altLang="zh-CN" sz="9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a:t>
              </a:r>
              <a:r>
                <a:rPr kumimoji="0" lang="en-US" altLang="zh-CN"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26(a)  </a:t>
              </a:r>
              <a:r>
                <a:rPr kumimoji="0" lang="zh-CN" altLang="en-US" sz="900" b="0" i="0" u="none" strike="noStrike" cap="none" normalizeH="0" baseline="0" smtClean="0">
                  <a:ln>
                    <a:noFill/>
                  </a:ln>
                  <a:solidFill>
                    <a:schemeClr val="tx1"/>
                  </a:solidFill>
                  <a:effectLst/>
                  <a:latin typeface="Calibri" pitchFamily="34" charset="0"/>
                  <a:ea typeface="宋体" pitchFamily="2" charset="-122"/>
                  <a:cs typeface="宋体" pitchFamily="2" charset="-122"/>
                </a:rPr>
                <a:t>幻灯片主题母版和标题版式母版</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12604328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171" y="203200"/>
            <a:ext cx="8229600" cy="842962"/>
          </a:xfrm>
        </p:spPr>
        <p:txBody>
          <a:bodyPr/>
          <a:lstStyle/>
          <a:p>
            <a:r>
              <a:rPr lang="en-US" altLang="zh-CN" dirty="0"/>
              <a:t>7.5</a:t>
            </a:r>
            <a:r>
              <a:rPr lang="zh-CN" altLang="zh-CN" dirty="0"/>
              <a:t>课件界面设计实训</a:t>
            </a:r>
            <a:br>
              <a:rPr lang="zh-CN" altLang="zh-CN" dirty="0"/>
            </a:br>
            <a:endParaRPr lang="zh-CN" altLang="en-US" dirty="0"/>
          </a:p>
        </p:txBody>
      </p:sp>
      <p:sp>
        <p:nvSpPr>
          <p:cNvPr id="3" name="内容占位符 2"/>
          <p:cNvSpPr>
            <a:spLocks noGrp="1"/>
          </p:cNvSpPr>
          <p:nvPr>
            <p:ph sz="quarter" idx="13"/>
          </p:nvPr>
        </p:nvSpPr>
        <p:spPr/>
        <p:txBody>
          <a:bodyPr/>
          <a:lstStyle/>
          <a:p>
            <a:r>
              <a:rPr lang="zh-CN" altLang="en-US" dirty="0" smtClean="0"/>
              <a:t>略</a:t>
            </a:r>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35</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6331797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r>
            <a:br>
              <a:rPr lang="en-US" altLang="zh-CN" dirty="0" smtClean="0"/>
            </a:br>
            <a:r>
              <a:rPr lang="zh-CN" altLang="zh-CN" dirty="0" smtClean="0"/>
              <a:t>本章</a:t>
            </a:r>
            <a:r>
              <a:rPr lang="zh-CN" altLang="zh-CN" dirty="0"/>
              <a:t>小结</a:t>
            </a:r>
            <a:br>
              <a:rPr lang="zh-CN" altLang="zh-CN" dirty="0"/>
            </a:br>
            <a:endParaRPr lang="zh-CN" altLang="en-US" dirty="0"/>
          </a:p>
        </p:txBody>
      </p:sp>
      <p:sp>
        <p:nvSpPr>
          <p:cNvPr id="3" name="内容占位符 2"/>
          <p:cNvSpPr>
            <a:spLocks noGrp="1"/>
          </p:cNvSpPr>
          <p:nvPr>
            <p:ph sz="quarter" idx="13"/>
          </p:nvPr>
        </p:nvSpPr>
        <p:spPr/>
        <p:txBody>
          <a:bodyPr/>
          <a:lstStyle/>
          <a:p>
            <a:r>
              <a:rPr lang="zh-CN" altLang="zh-CN" dirty="0" smtClean="0"/>
              <a:t>本章</a:t>
            </a:r>
            <a:r>
              <a:rPr lang="zh-CN" altLang="zh-CN" dirty="0"/>
              <a:t>主要介绍了</a:t>
            </a:r>
            <a:r>
              <a:rPr lang="en-US" altLang="zh-CN" dirty="0"/>
              <a:t>PowerPoint 2010</a:t>
            </a:r>
            <a:r>
              <a:rPr lang="zh-CN" altLang="zh-CN" dirty="0"/>
              <a:t>的界面设计方法。通过本章的学习，要求了解</a:t>
            </a:r>
            <a:r>
              <a:rPr lang="en-US" altLang="zh-CN" dirty="0"/>
              <a:t>PowerPoint 2010</a:t>
            </a:r>
            <a:r>
              <a:rPr lang="zh-CN" altLang="zh-CN" dirty="0"/>
              <a:t>的界面设计原则，掌握参考线、色彩、母版、</a:t>
            </a:r>
            <a:r>
              <a:rPr lang="en-US" altLang="zh-CN" dirty="0"/>
              <a:t>SmartArt</a:t>
            </a:r>
            <a:r>
              <a:rPr lang="zh-CN" altLang="zh-CN" dirty="0"/>
              <a:t>图形的运用技巧，能熟练设计封面、目录、内容、退出界面。</a:t>
            </a:r>
          </a:p>
          <a:p>
            <a:endParaRPr lang="zh-CN" altLang="en-US" dirty="0"/>
          </a:p>
        </p:txBody>
      </p:sp>
      <p:sp>
        <p:nvSpPr>
          <p:cNvPr id="4" name="灯片编号占位符 3"/>
          <p:cNvSpPr>
            <a:spLocks noGrp="1"/>
          </p:cNvSpPr>
          <p:nvPr>
            <p:ph type="sldNum" sz="quarter" idx="15"/>
          </p:nvPr>
        </p:nvSpPr>
        <p:spPr/>
        <p:txBody>
          <a:bodyPr/>
          <a:lstStyle/>
          <a:p>
            <a:pPr>
              <a:defRPr/>
            </a:pPr>
            <a:fld id="{E9603F63-BCA1-4900-921A-4B3617D47F57}" type="slidenum">
              <a:rPr lang="zh-CN" altLang="en-US" smtClean="0"/>
              <a:pPr>
                <a:defRPr/>
              </a:pPr>
              <a:t>36</a:t>
            </a:fld>
            <a:endParaRPr lang="zh-CN" altLang="en-US" dirty="0"/>
          </a:p>
        </p:txBody>
      </p:sp>
      <p:sp>
        <p:nvSpPr>
          <p:cNvPr id="5" name="页脚占位符 4"/>
          <p:cNvSpPr>
            <a:spLocks noGrp="1"/>
          </p:cNvSpPr>
          <p:nvPr>
            <p:ph type="ftr" sz="quarter" idx="16"/>
          </p:nvPr>
        </p:nvSpPr>
        <p:spPr/>
        <p:txBody>
          <a:bodyPr/>
          <a:lstStyle/>
          <a:p>
            <a:pPr>
              <a:defRPr/>
            </a:pPr>
            <a:endParaRPr lang="zh-CN" altLang="en-US"/>
          </a:p>
        </p:txBody>
      </p:sp>
    </p:spTree>
    <p:extLst>
      <p:ext uri="{BB962C8B-B14F-4D97-AF65-F5344CB8AC3E}">
        <p14:creationId xmlns:p14="http://schemas.microsoft.com/office/powerpoint/2010/main" val="8147305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2"/>
          <p:cNvSpPr txBox="1">
            <a:spLocks noChangeArrowheads="1"/>
          </p:cNvSpPr>
          <p:nvPr/>
        </p:nvSpPr>
        <p:spPr bwMode="auto">
          <a:xfrm>
            <a:off x="1258888" y="4268018"/>
            <a:ext cx="76819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en-US" altLang="zh-CN" sz="4800" b="1" dirty="0">
                <a:solidFill>
                  <a:schemeClr val="bg1"/>
                </a:solidFill>
                <a:latin typeface="微软雅黑" panose="020B0503020204020204" pitchFamily="34" charset="-122"/>
                <a:ea typeface="微软雅黑" panose="020B0503020204020204" pitchFamily="34" charset="-122"/>
              </a:rPr>
              <a:t>PowerPoint</a:t>
            </a:r>
            <a:r>
              <a:rPr lang="zh-CN" altLang="zh-CN" sz="4800" b="1" dirty="0" smtClean="0">
                <a:solidFill>
                  <a:schemeClr val="bg1"/>
                </a:solidFill>
                <a:latin typeface="微软雅黑" panose="020B0503020204020204" pitchFamily="34" charset="-122"/>
                <a:ea typeface="微软雅黑" panose="020B0503020204020204" pitchFamily="34" charset="-122"/>
              </a:rPr>
              <a:t>课件</a:t>
            </a:r>
            <a:r>
              <a:rPr lang="zh-CN" altLang="en-US" sz="4800" b="1" dirty="0" smtClean="0">
                <a:solidFill>
                  <a:schemeClr val="bg1"/>
                </a:solidFill>
                <a:latin typeface="微软雅黑" panose="020B0503020204020204" pitchFamily="34" charset="-122"/>
                <a:ea typeface="微软雅黑" panose="020B0503020204020204" pitchFamily="34" charset="-122"/>
              </a:rPr>
              <a:t>界面设计</a:t>
            </a:r>
            <a:endParaRPr lang="zh-CN" altLang="zh-CN" sz="4800" b="1" dirty="0">
              <a:solidFill>
                <a:schemeClr val="bg1"/>
              </a:solidFill>
              <a:latin typeface="微软雅黑" panose="020B0503020204020204" pitchFamily="34" charset="-122"/>
              <a:ea typeface="微软雅黑" panose="020B0503020204020204" pitchFamily="34" charset="-122"/>
            </a:endParaRPr>
          </a:p>
        </p:txBody>
      </p:sp>
      <p:sp>
        <p:nvSpPr>
          <p:cNvPr id="38915" name="TextBox 3"/>
          <p:cNvSpPr txBox="1">
            <a:spLocks noChangeArrowheads="1"/>
          </p:cNvSpPr>
          <p:nvPr/>
        </p:nvSpPr>
        <p:spPr bwMode="auto">
          <a:xfrm>
            <a:off x="203196" y="4496226"/>
            <a:ext cx="6540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600" i="1" dirty="0" smtClean="0">
                <a:solidFill>
                  <a:schemeClr val="bg1"/>
                </a:solidFill>
                <a:latin typeface="微软雅黑" pitchFamily="34" charset="-122"/>
                <a:ea typeface="微软雅黑" pitchFamily="34" charset="-122"/>
              </a:rPr>
              <a:t>7</a:t>
            </a:r>
            <a:endParaRPr lang="zh-CN" altLang="en-US" sz="3600" i="1" dirty="0">
              <a:solidFill>
                <a:schemeClr val="bg1"/>
              </a:solidFill>
              <a:latin typeface="微软雅黑" pitchFamily="34" charset="-122"/>
              <a:ea typeface="微软雅黑" pitchFamily="34" charset="-122"/>
            </a:endParaRPr>
          </a:p>
        </p:txBody>
      </p:sp>
      <p:sp>
        <p:nvSpPr>
          <p:cNvPr id="38919" name="AutoShape 9" descr="http://t3.baidu.com/it/u=3837168233,2134658587&amp;fm=23&amp;gp=0.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8920" name="AutoShape 11" descr="http://t3.baidu.com/it/u=3837168233,2134658587&amp;fm=23&amp;gp=0.jpg"/>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4463"/>
            <a:ext cx="9144000" cy="395060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457200" y="0"/>
            <a:ext cx="8229600" cy="842963"/>
          </a:xfrm>
        </p:spPr>
        <p:txBody>
          <a:bodyPr/>
          <a:lstStyle/>
          <a:p>
            <a:r>
              <a:rPr lang="en-US" altLang="zh-CN" dirty="0"/>
              <a:t>7.1 </a:t>
            </a:r>
            <a:r>
              <a:rPr lang="zh-CN" altLang="zh-CN" dirty="0"/>
              <a:t>课件界面设计原则</a:t>
            </a:r>
          </a:p>
        </p:txBody>
      </p:sp>
      <p:sp>
        <p:nvSpPr>
          <p:cNvPr id="10243"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1D8758B4-5561-4B38-8A07-2BD1C9BB7D54}"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4</a:t>
            </a:fld>
            <a:endParaRPr lang="en-US" altLang="zh-CN" smtClean="0">
              <a:solidFill>
                <a:schemeClr val="bg1"/>
              </a:solidFill>
              <a:latin typeface="微软雅黑" pitchFamily="34" charset="-122"/>
              <a:ea typeface="微软雅黑" pitchFamily="34" charset="-122"/>
            </a:endParaRPr>
          </a:p>
        </p:txBody>
      </p:sp>
      <p:sp>
        <p:nvSpPr>
          <p:cNvPr id="24" name="椭圆 23" hidden="1"/>
          <p:cNvSpPr/>
          <p:nvPr/>
        </p:nvSpPr>
        <p:spPr>
          <a:xfrm>
            <a:off x="1827213" y="708025"/>
            <a:ext cx="5443537" cy="54435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椭圆 19"/>
          <p:cNvSpPr/>
          <p:nvPr/>
        </p:nvSpPr>
        <p:spPr bwMode="auto">
          <a:xfrm>
            <a:off x="1262744" y="2407033"/>
            <a:ext cx="2627086" cy="1271205"/>
          </a:xfrm>
          <a:prstGeom prst="ellipse">
            <a:avLst/>
          </a:prstGeom>
          <a:noFill/>
          <a:ln>
            <a:solidFill>
              <a:schemeClr val="accent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accent2">
                  <a:lumMod val="90000"/>
                  <a:lumOff val="10000"/>
                </a:schemeClr>
              </a:solidFill>
            </a:endParaRPr>
          </a:p>
        </p:txBody>
      </p:sp>
      <p:sp>
        <p:nvSpPr>
          <p:cNvPr id="21" name="TextBox 20"/>
          <p:cNvSpPr txBox="1"/>
          <p:nvPr/>
        </p:nvSpPr>
        <p:spPr bwMode="auto">
          <a:xfrm>
            <a:off x="1654630" y="2504026"/>
            <a:ext cx="1665514" cy="1077218"/>
          </a:xfrm>
          <a:prstGeom prst="rect">
            <a:avLst/>
          </a:prstGeom>
          <a:noFill/>
        </p:spPr>
        <p:txBody>
          <a:bodyPr wrap="square">
            <a:spAutoFit/>
          </a:bodyPr>
          <a:lstStyle/>
          <a:p>
            <a:pPr algn="ctr">
              <a:defRPr/>
            </a:pPr>
            <a:r>
              <a:rPr lang="zh-CN" altLang="zh-CN" sz="3200" b="1" dirty="0">
                <a:solidFill>
                  <a:schemeClr val="accent2">
                    <a:lumMod val="90000"/>
                    <a:lumOff val="10000"/>
                  </a:schemeClr>
                </a:solidFill>
                <a:latin typeface="微软雅黑" pitchFamily="34" charset="-122"/>
                <a:ea typeface="微软雅黑" pitchFamily="34" charset="-122"/>
              </a:rPr>
              <a:t>界面简洁原则</a:t>
            </a:r>
          </a:p>
        </p:txBody>
      </p:sp>
      <p:sp>
        <p:nvSpPr>
          <p:cNvPr id="30" name="椭圆 29"/>
          <p:cNvSpPr/>
          <p:nvPr/>
        </p:nvSpPr>
        <p:spPr bwMode="auto">
          <a:xfrm rot="1888084">
            <a:off x="2779865" y="4194089"/>
            <a:ext cx="1503965" cy="2223571"/>
          </a:xfrm>
          <a:prstGeom prst="ellipse">
            <a:avLst/>
          </a:prstGeom>
          <a:noFill/>
          <a:ln>
            <a:solidFill>
              <a:schemeClr val="accent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accent2">
                  <a:lumMod val="90000"/>
                  <a:lumOff val="10000"/>
                </a:schemeClr>
              </a:solidFill>
            </a:endParaRPr>
          </a:p>
        </p:txBody>
      </p:sp>
      <p:sp>
        <p:nvSpPr>
          <p:cNvPr id="31" name="TextBox 30"/>
          <p:cNvSpPr txBox="1"/>
          <p:nvPr/>
        </p:nvSpPr>
        <p:spPr bwMode="auto">
          <a:xfrm rot="1100292">
            <a:off x="2839940" y="4515321"/>
            <a:ext cx="1252539" cy="1569660"/>
          </a:xfrm>
          <a:prstGeom prst="rect">
            <a:avLst/>
          </a:prstGeom>
          <a:noFill/>
        </p:spPr>
        <p:txBody>
          <a:bodyPr wrap="square">
            <a:spAutoFit/>
          </a:bodyPr>
          <a:lstStyle/>
          <a:p>
            <a:pPr algn="ctr">
              <a:defRPr/>
            </a:pPr>
            <a:r>
              <a:rPr lang="zh-CN" altLang="zh-CN" sz="3200" b="1" dirty="0">
                <a:solidFill>
                  <a:schemeClr val="accent2">
                    <a:lumMod val="90000"/>
                    <a:lumOff val="10000"/>
                  </a:schemeClr>
                </a:solidFill>
                <a:latin typeface="微软雅黑" pitchFamily="34" charset="-122"/>
                <a:ea typeface="微软雅黑" pitchFamily="34" charset="-122"/>
              </a:rPr>
              <a:t>元素对齐原则</a:t>
            </a:r>
            <a:endParaRPr lang="zh-CN" altLang="en-US" sz="3200" b="1" dirty="0">
              <a:solidFill>
                <a:schemeClr val="accent2">
                  <a:lumMod val="90000"/>
                  <a:lumOff val="10000"/>
                </a:schemeClr>
              </a:solidFill>
              <a:latin typeface="微软雅黑" pitchFamily="34" charset="-122"/>
              <a:ea typeface="微软雅黑" pitchFamily="34" charset="-122"/>
            </a:endParaRPr>
          </a:p>
        </p:txBody>
      </p:sp>
      <p:sp>
        <p:nvSpPr>
          <p:cNvPr id="36" name="椭圆 35"/>
          <p:cNvSpPr/>
          <p:nvPr/>
        </p:nvSpPr>
        <p:spPr bwMode="auto">
          <a:xfrm rot="5400000">
            <a:off x="3531586" y="794893"/>
            <a:ext cx="2301702" cy="1787493"/>
          </a:xfrm>
          <a:prstGeom prst="ellipse">
            <a:avLst/>
          </a:prstGeom>
          <a:noFill/>
          <a:ln>
            <a:solidFill>
              <a:schemeClr val="accent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accent2">
                  <a:lumMod val="90000"/>
                  <a:lumOff val="10000"/>
                </a:schemeClr>
              </a:solidFill>
            </a:endParaRPr>
          </a:p>
        </p:txBody>
      </p:sp>
      <p:sp>
        <p:nvSpPr>
          <p:cNvPr id="37" name="TextBox 36"/>
          <p:cNvSpPr txBox="1"/>
          <p:nvPr/>
        </p:nvSpPr>
        <p:spPr bwMode="auto">
          <a:xfrm rot="221121">
            <a:off x="4109349" y="693771"/>
            <a:ext cx="1146175" cy="1569660"/>
          </a:xfrm>
          <a:prstGeom prst="rect">
            <a:avLst/>
          </a:prstGeom>
          <a:noFill/>
        </p:spPr>
        <p:txBody>
          <a:bodyPr>
            <a:spAutoFit/>
          </a:bodyPr>
          <a:lstStyle/>
          <a:p>
            <a:pPr algn="ctr">
              <a:defRPr/>
            </a:pPr>
            <a:r>
              <a:rPr lang="zh-CN" altLang="zh-CN" sz="3200" b="1" dirty="0">
                <a:solidFill>
                  <a:schemeClr val="accent2">
                    <a:lumMod val="90000"/>
                    <a:lumOff val="10000"/>
                  </a:schemeClr>
                </a:solidFill>
                <a:latin typeface="微软雅黑" pitchFamily="34" charset="-122"/>
                <a:ea typeface="微软雅黑" pitchFamily="34" charset="-122"/>
              </a:rPr>
              <a:t>元素关联原则</a:t>
            </a:r>
            <a:endParaRPr lang="zh-CN" altLang="en-US" sz="3200" b="1" dirty="0">
              <a:solidFill>
                <a:schemeClr val="accent2">
                  <a:lumMod val="90000"/>
                  <a:lumOff val="10000"/>
                </a:schemeClr>
              </a:solidFill>
              <a:latin typeface="微软雅黑" pitchFamily="34" charset="-122"/>
              <a:ea typeface="微软雅黑" pitchFamily="34" charset="-122"/>
            </a:endParaRPr>
          </a:p>
        </p:txBody>
      </p:sp>
      <p:grpSp>
        <p:nvGrpSpPr>
          <p:cNvPr id="10251" name="组合 22"/>
          <p:cNvGrpSpPr>
            <a:grpSpLocks/>
          </p:cNvGrpSpPr>
          <p:nvPr/>
        </p:nvGrpSpPr>
        <p:grpSpPr bwMode="auto">
          <a:xfrm>
            <a:off x="3328081" y="2183450"/>
            <a:ext cx="2801937" cy="2795587"/>
            <a:chOff x="3609091" y="2249715"/>
            <a:chExt cx="1920105" cy="1916160"/>
          </a:xfrm>
        </p:grpSpPr>
        <p:sp>
          <p:nvSpPr>
            <p:cNvPr id="4" name="椭圆 3"/>
            <p:cNvSpPr/>
            <p:nvPr/>
          </p:nvSpPr>
          <p:spPr>
            <a:xfrm>
              <a:off x="3614530" y="2249715"/>
              <a:ext cx="1914666" cy="1916160"/>
            </a:xfrm>
            <a:prstGeom prst="ellipse">
              <a:avLst/>
            </a:prstGeom>
            <a:solidFill>
              <a:schemeClr val="accent2">
                <a:lumMod val="90000"/>
                <a:lumOff val="1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253" name="TextBox 6"/>
            <p:cNvSpPr txBox="1">
              <a:spLocks noChangeArrowheads="1"/>
            </p:cNvSpPr>
            <p:nvPr/>
          </p:nvSpPr>
          <p:spPr bwMode="auto">
            <a:xfrm>
              <a:off x="3609091" y="2718952"/>
              <a:ext cx="1915885" cy="99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zh-CN" sz="4400" b="1" dirty="0" smtClean="0">
                  <a:solidFill>
                    <a:schemeClr val="bg1"/>
                  </a:solidFill>
                  <a:latin typeface="微软雅黑" panose="020B0503020204020204" pitchFamily="34" charset="-122"/>
                  <a:ea typeface="微软雅黑" panose="020B0503020204020204" pitchFamily="34" charset="-122"/>
                </a:rPr>
                <a:t>界面</a:t>
              </a:r>
              <a:endParaRPr lang="en-US" altLang="zh-CN" sz="4400" b="1" dirty="0" smtClean="0">
                <a:solidFill>
                  <a:schemeClr val="bg1"/>
                </a:solidFill>
                <a:latin typeface="微软雅黑" panose="020B0503020204020204" pitchFamily="34" charset="-122"/>
                <a:ea typeface="微软雅黑" panose="020B0503020204020204" pitchFamily="34" charset="-122"/>
              </a:endParaRPr>
            </a:p>
            <a:p>
              <a:pPr algn="ctr" eaLnBrk="1" hangingPunct="1"/>
              <a:r>
                <a:rPr lang="zh-CN" altLang="zh-CN" sz="4400" b="1" dirty="0" smtClean="0">
                  <a:solidFill>
                    <a:schemeClr val="bg1"/>
                  </a:solidFill>
                </a:rPr>
                <a:t>设计</a:t>
              </a:r>
              <a:r>
                <a:rPr lang="zh-CN" altLang="zh-CN" sz="4400" b="1" dirty="0">
                  <a:solidFill>
                    <a:schemeClr val="bg1"/>
                  </a:solidFill>
                </a:rPr>
                <a:t>原则</a:t>
              </a:r>
              <a:endParaRPr lang="zh-CN" altLang="en-US" sz="3600" b="1" dirty="0">
                <a:solidFill>
                  <a:schemeClr val="bg1"/>
                </a:solidFill>
                <a:latin typeface="微软雅黑" pitchFamily="34" charset="-122"/>
                <a:ea typeface="微软雅黑" pitchFamily="34" charset="-122"/>
              </a:endParaRPr>
            </a:p>
          </p:txBody>
        </p:sp>
      </p:grpSp>
      <p:sp>
        <p:nvSpPr>
          <p:cNvPr id="14" name="椭圆 13"/>
          <p:cNvSpPr/>
          <p:nvPr/>
        </p:nvSpPr>
        <p:spPr bwMode="auto">
          <a:xfrm rot="9139357">
            <a:off x="5776471" y="1973789"/>
            <a:ext cx="2301703" cy="1429392"/>
          </a:xfrm>
          <a:prstGeom prst="ellipse">
            <a:avLst/>
          </a:prstGeom>
          <a:noFill/>
          <a:ln>
            <a:solidFill>
              <a:schemeClr val="accent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accent2">
                  <a:lumMod val="90000"/>
                  <a:lumOff val="10000"/>
                </a:schemeClr>
              </a:solidFill>
            </a:endParaRPr>
          </a:p>
        </p:txBody>
      </p:sp>
      <p:sp>
        <p:nvSpPr>
          <p:cNvPr id="15" name="TextBox 14"/>
          <p:cNvSpPr txBox="1"/>
          <p:nvPr/>
        </p:nvSpPr>
        <p:spPr bwMode="auto">
          <a:xfrm rot="3230113">
            <a:off x="6354234" y="1825068"/>
            <a:ext cx="1146175" cy="1569660"/>
          </a:xfrm>
          <a:prstGeom prst="rect">
            <a:avLst/>
          </a:prstGeom>
          <a:noFill/>
        </p:spPr>
        <p:txBody>
          <a:bodyPr>
            <a:spAutoFit/>
          </a:bodyPr>
          <a:lstStyle/>
          <a:p>
            <a:pPr algn="ctr">
              <a:defRPr/>
            </a:pPr>
            <a:r>
              <a:rPr lang="zh-CN" altLang="zh-CN" sz="3200" b="1" dirty="0">
                <a:solidFill>
                  <a:schemeClr val="accent2">
                    <a:lumMod val="90000"/>
                    <a:lumOff val="10000"/>
                  </a:schemeClr>
                </a:solidFill>
                <a:latin typeface="微软雅黑" pitchFamily="34" charset="-122"/>
                <a:ea typeface="微软雅黑" pitchFamily="34" charset="-122"/>
              </a:rPr>
              <a:t>元素突显原则</a:t>
            </a:r>
            <a:endParaRPr lang="zh-CN" altLang="en-US" sz="3200" b="1" dirty="0">
              <a:solidFill>
                <a:schemeClr val="accent2">
                  <a:lumMod val="90000"/>
                  <a:lumOff val="10000"/>
                </a:schemeClr>
              </a:solidFill>
              <a:latin typeface="微软雅黑" pitchFamily="34" charset="-122"/>
              <a:ea typeface="微软雅黑" pitchFamily="34" charset="-122"/>
            </a:endParaRPr>
          </a:p>
        </p:txBody>
      </p:sp>
      <p:sp>
        <p:nvSpPr>
          <p:cNvPr id="16" name="椭圆 15"/>
          <p:cNvSpPr/>
          <p:nvPr/>
        </p:nvSpPr>
        <p:spPr bwMode="auto">
          <a:xfrm rot="12048426">
            <a:off x="5396903" y="4115453"/>
            <a:ext cx="2301703" cy="1429392"/>
          </a:xfrm>
          <a:prstGeom prst="ellipse">
            <a:avLst/>
          </a:prstGeom>
          <a:noFill/>
          <a:ln>
            <a:solidFill>
              <a:schemeClr val="accent2">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accent2">
                  <a:lumMod val="90000"/>
                  <a:lumOff val="10000"/>
                </a:schemeClr>
              </a:solidFill>
            </a:endParaRPr>
          </a:p>
        </p:txBody>
      </p:sp>
      <p:sp>
        <p:nvSpPr>
          <p:cNvPr id="17" name="TextBox 16"/>
          <p:cNvSpPr txBox="1"/>
          <p:nvPr/>
        </p:nvSpPr>
        <p:spPr bwMode="auto">
          <a:xfrm rot="18293863">
            <a:off x="5974666" y="4007032"/>
            <a:ext cx="1146175" cy="1569660"/>
          </a:xfrm>
          <a:prstGeom prst="rect">
            <a:avLst/>
          </a:prstGeom>
          <a:noFill/>
        </p:spPr>
        <p:txBody>
          <a:bodyPr>
            <a:spAutoFit/>
          </a:bodyPr>
          <a:lstStyle/>
          <a:p>
            <a:pPr algn="ctr">
              <a:defRPr/>
            </a:pPr>
            <a:r>
              <a:rPr lang="zh-CN" altLang="zh-CN" sz="3200" b="1" dirty="0">
                <a:solidFill>
                  <a:schemeClr val="accent2">
                    <a:lumMod val="90000"/>
                    <a:lumOff val="10000"/>
                  </a:schemeClr>
                </a:solidFill>
                <a:latin typeface="微软雅黑" pitchFamily="34" charset="-122"/>
                <a:ea typeface="微软雅黑" pitchFamily="34" charset="-122"/>
              </a:rPr>
              <a:t>元素重复原则</a:t>
            </a:r>
            <a:endParaRPr lang="zh-CN" altLang="en-US" sz="3200" b="1" dirty="0">
              <a:solidFill>
                <a:schemeClr val="accent2">
                  <a:lumMod val="90000"/>
                  <a:lumOff val="10000"/>
                </a:schemeClr>
              </a:solidFill>
              <a:latin typeface="微软雅黑" pitchFamily="34" charset="-122"/>
              <a:ea typeface="微软雅黑" pitchFamily="34" charset="-122"/>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27830" y="0"/>
            <a:ext cx="8229600" cy="842963"/>
          </a:xfrm>
        </p:spPr>
        <p:txBody>
          <a:bodyPr/>
          <a:lstStyle/>
          <a:p>
            <a:r>
              <a:rPr lang="en-US" altLang="zh-CN" dirty="0"/>
              <a:t>7.1.1 </a:t>
            </a:r>
            <a:r>
              <a:rPr lang="zh-CN" altLang="zh-CN" dirty="0"/>
              <a:t>界面简洁原则</a:t>
            </a:r>
          </a:p>
        </p:txBody>
      </p:sp>
      <p:sp>
        <p:nvSpPr>
          <p:cNvPr id="11267"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3E8E5921-BB53-4081-8875-74994112F152}"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5</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662214" y="918935"/>
            <a:ext cx="7199313" cy="766763"/>
          </a:xfrm>
        </p:spPr>
        <p:txBody>
          <a:bodyPr/>
          <a:lstStyle/>
          <a:p>
            <a:r>
              <a:rPr lang="zh-CN" altLang="zh-CN" sz="2000" dirty="0" smtClean="0"/>
              <a:t>课件的界面设计是视觉元素展示的平台，是实现功能的场所，在进行多媒体课件界面设计时，应把简洁放到第一位来考虑，这里说的简洁不是指的简单或简陋，这些词都强调“少”但这里的简洁更着重强调实现“少”的技巧，即颜色、背</a:t>
            </a:r>
            <a:r>
              <a:rPr lang="en-US" altLang="zh-CN" sz="2000" dirty="0" smtClean="0"/>
              <a:t>.</a:t>
            </a:r>
            <a:r>
              <a:rPr lang="zh-CN" altLang="zh-CN" sz="2000" dirty="0" smtClean="0"/>
              <a:t>景、文字、图片、图表等的合理使用</a:t>
            </a:r>
            <a:r>
              <a:rPr lang="zh-CN" altLang="en-US" sz="2000" dirty="0"/>
              <a:t>。</a:t>
            </a:r>
            <a:endParaRPr lang="zh-CN" altLang="zh-CN" sz="2000" b="1" dirty="0"/>
          </a:p>
        </p:txBody>
      </p:sp>
      <p:grpSp>
        <p:nvGrpSpPr>
          <p:cNvPr id="2" name="组合 115780"/>
          <p:cNvGrpSpPr>
            <a:grpSpLocks/>
          </p:cNvGrpSpPr>
          <p:nvPr/>
        </p:nvGrpSpPr>
        <p:grpSpPr bwMode="auto">
          <a:xfrm>
            <a:off x="1610405" y="3439886"/>
            <a:ext cx="5864451" cy="2801938"/>
            <a:chOff x="0" y="0"/>
            <a:chExt cx="4352544" cy="1892412"/>
          </a:xfrm>
        </p:grpSpPr>
        <p:pic>
          <p:nvPicPr>
            <p:cNvPr id="115789" name="图片 11578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352544" cy="161665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文本框 2"/>
            <p:cNvSpPr txBox="1">
              <a:spLocks noChangeArrowheads="1"/>
            </p:cNvSpPr>
            <p:nvPr/>
          </p:nvSpPr>
          <p:spPr bwMode="auto">
            <a:xfrm>
              <a:off x="1491203" y="1552863"/>
              <a:ext cx="1770278" cy="339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6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1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背景图太多</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57200" y="0"/>
            <a:ext cx="8229600" cy="842963"/>
          </a:xfrm>
        </p:spPr>
        <p:txBody>
          <a:bodyPr/>
          <a:lstStyle/>
          <a:p>
            <a:r>
              <a:rPr lang="en-US" altLang="zh-CN" dirty="0"/>
              <a:t>7.1.2</a:t>
            </a:r>
            <a:r>
              <a:rPr lang="zh-CN" altLang="zh-CN" dirty="0"/>
              <a:t>元素关联原则</a:t>
            </a:r>
          </a:p>
        </p:txBody>
      </p:sp>
      <p:sp>
        <p:nvSpPr>
          <p:cNvPr id="11267"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3E8E5921-BB53-4081-8875-74994112F152}"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6</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662214" y="918935"/>
            <a:ext cx="7199313" cy="766763"/>
          </a:xfrm>
        </p:spPr>
        <p:txBody>
          <a:bodyPr/>
          <a:lstStyle/>
          <a:p>
            <a:r>
              <a:rPr lang="zh-CN" altLang="zh-CN" sz="2000" dirty="0"/>
              <a:t>在实际生活中，很多事物都是因为关联而看起来和谐，课件设计中也是这样。如果多个元素之间存在很近的逻辑关系，它们就成为一个视觉单元，而不是多个孤立</a:t>
            </a:r>
            <a:r>
              <a:rPr lang="zh-CN" altLang="zh-CN" sz="2000" dirty="0" smtClean="0"/>
              <a:t>元素</a:t>
            </a:r>
            <a:r>
              <a:rPr lang="zh-CN" altLang="en-US" sz="2000" dirty="0" smtClean="0"/>
              <a:t>。</a:t>
            </a:r>
            <a:endParaRPr lang="zh-CN" altLang="zh-CN" sz="2000" b="1" dirty="0"/>
          </a:p>
        </p:txBody>
      </p:sp>
      <p:grpSp>
        <p:nvGrpSpPr>
          <p:cNvPr id="4" name="组合 115883"/>
          <p:cNvGrpSpPr>
            <a:grpSpLocks/>
          </p:cNvGrpSpPr>
          <p:nvPr/>
        </p:nvGrpSpPr>
        <p:grpSpPr bwMode="auto">
          <a:xfrm>
            <a:off x="1900033" y="2481794"/>
            <a:ext cx="6067879" cy="3647479"/>
            <a:chOff x="-22230" y="-59021"/>
            <a:chExt cx="3082618" cy="1854016"/>
          </a:xfrm>
        </p:grpSpPr>
        <p:pic>
          <p:nvPicPr>
            <p:cNvPr id="115884" name="图片 11588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230" y="-59021"/>
              <a:ext cx="2713939" cy="1682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2"/>
            <p:cNvSpPr txBox="1">
              <a:spLocks noChangeArrowheads="1"/>
            </p:cNvSpPr>
            <p:nvPr/>
          </p:nvSpPr>
          <p:spPr bwMode="auto">
            <a:xfrm>
              <a:off x="975870" y="1638552"/>
              <a:ext cx="2084518" cy="156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7-2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各元素不和谐  </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26762367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57200" y="0"/>
            <a:ext cx="8229600" cy="842963"/>
          </a:xfrm>
        </p:spPr>
        <p:txBody>
          <a:bodyPr/>
          <a:lstStyle/>
          <a:p>
            <a:r>
              <a:rPr lang="en-US" altLang="zh-CN"/>
              <a:t>7.1.3</a:t>
            </a:r>
            <a:r>
              <a:rPr lang="zh-CN" altLang="zh-CN" dirty="0"/>
              <a:t>元素对齐原则</a:t>
            </a:r>
          </a:p>
        </p:txBody>
      </p:sp>
      <p:sp>
        <p:nvSpPr>
          <p:cNvPr id="11267"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3E8E5921-BB53-4081-8875-74994112F152}"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7</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768599" y="860878"/>
            <a:ext cx="7199313" cy="766763"/>
          </a:xfrm>
        </p:spPr>
        <p:txBody>
          <a:bodyPr/>
          <a:lstStyle/>
          <a:p>
            <a:r>
              <a:rPr lang="zh-CN" altLang="zh-CN" sz="2000" dirty="0"/>
              <a:t>任何元素都不能在页面上随意排列，因为每一项都与页面上的某个内容存在着某种视觉联系。最好的方法就是找准基准线，并坚持以它为基准对齐</a:t>
            </a:r>
            <a:r>
              <a:rPr lang="zh-CN" altLang="zh-CN" sz="2000" dirty="0" smtClean="0"/>
              <a:t>元素</a:t>
            </a:r>
            <a:r>
              <a:rPr lang="zh-CN" altLang="en-US" sz="2000" dirty="0"/>
              <a:t>。</a:t>
            </a:r>
            <a:endParaRPr lang="zh-CN" altLang="zh-CN" sz="2000" b="1" dirty="0"/>
          </a:p>
        </p:txBody>
      </p:sp>
      <p:grpSp>
        <p:nvGrpSpPr>
          <p:cNvPr id="2" name="组合 115886"/>
          <p:cNvGrpSpPr>
            <a:grpSpLocks/>
          </p:cNvGrpSpPr>
          <p:nvPr/>
        </p:nvGrpSpPr>
        <p:grpSpPr bwMode="auto">
          <a:xfrm>
            <a:off x="2242915" y="2554515"/>
            <a:ext cx="5214717" cy="3623583"/>
            <a:chOff x="0" y="0"/>
            <a:chExt cx="2814722" cy="1930320"/>
          </a:xfrm>
        </p:grpSpPr>
        <p:pic>
          <p:nvPicPr>
            <p:cNvPr id="115887" name="图片 11588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553004" cy="174833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文本框 2"/>
            <p:cNvSpPr txBox="1">
              <a:spLocks noChangeArrowheads="1"/>
            </p:cNvSpPr>
            <p:nvPr/>
          </p:nvSpPr>
          <p:spPr bwMode="auto">
            <a:xfrm>
              <a:off x="708176" y="1748333"/>
              <a:ext cx="2106546" cy="18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3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各元素距离不统一</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3304396926"/>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93036" y="-101600"/>
            <a:ext cx="8229600" cy="842963"/>
          </a:xfrm>
        </p:spPr>
        <p:txBody>
          <a:bodyPr/>
          <a:lstStyle/>
          <a:p>
            <a:r>
              <a:rPr lang="en-US" altLang="zh-CN" dirty="0"/>
              <a:t> </a:t>
            </a:r>
            <a:r>
              <a:rPr lang="zh-CN" altLang="zh-CN" dirty="0"/>
              <a:t/>
            </a:r>
            <a:br>
              <a:rPr lang="zh-CN" altLang="zh-CN" dirty="0"/>
            </a:br>
            <a:r>
              <a:rPr lang="en-US" altLang="zh-CN" dirty="0"/>
              <a:t>7.1.4</a:t>
            </a:r>
            <a:r>
              <a:rPr lang="zh-CN" altLang="zh-CN" dirty="0"/>
              <a:t>元素突显原则</a:t>
            </a:r>
          </a:p>
        </p:txBody>
      </p:sp>
      <p:sp>
        <p:nvSpPr>
          <p:cNvPr id="11267"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3E8E5921-BB53-4081-8875-74994112F152}"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8</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768599" y="860878"/>
            <a:ext cx="7199313" cy="766763"/>
          </a:xfrm>
        </p:spPr>
        <p:txBody>
          <a:bodyPr/>
          <a:lstStyle/>
          <a:p>
            <a:r>
              <a:rPr lang="zh-CN" altLang="zh-CN" sz="2000" dirty="0"/>
              <a:t>如果有两个项不完全相同，就应当使之有差别，对比的内容有三种：文字的对比、颜色的对比和图形的</a:t>
            </a:r>
            <a:r>
              <a:rPr lang="zh-CN" altLang="zh-CN" sz="2000" dirty="0" smtClean="0"/>
              <a:t>对比</a:t>
            </a:r>
            <a:r>
              <a:rPr lang="zh-CN" altLang="en-US" sz="2000" dirty="0" smtClean="0"/>
              <a:t>。</a:t>
            </a:r>
            <a:endParaRPr lang="zh-CN" altLang="zh-CN" sz="2000" b="1" dirty="0"/>
          </a:p>
        </p:txBody>
      </p:sp>
      <p:grpSp>
        <p:nvGrpSpPr>
          <p:cNvPr id="4" name="组合 115889"/>
          <p:cNvGrpSpPr>
            <a:grpSpLocks/>
          </p:cNvGrpSpPr>
          <p:nvPr/>
        </p:nvGrpSpPr>
        <p:grpSpPr bwMode="auto">
          <a:xfrm>
            <a:off x="1671410" y="2017486"/>
            <a:ext cx="6179501" cy="3957743"/>
            <a:chOff x="0" y="0"/>
            <a:chExt cx="3386937" cy="2169058"/>
          </a:xfrm>
        </p:grpSpPr>
        <p:pic>
          <p:nvPicPr>
            <p:cNvPr id="115890" name="图片 11589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386937" cy="2004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2"/>
            <p:cNvSpPr txBox="1">
              <a:spLocks noChangeArrowheads="1"/>
            </p:cNvSpPr>
            <p:nvPr/>
          </p:nvSpPr>
          <p:spPr bwMode="auto">
            <a:xfrm>
              <a:off x="582928" y="2005089"/>
              <a:ext cx="2106835" cy="16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96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4 </a:t>
              </a:r>
              <a:r>
                <a:rPr kumimoji="0" lang="zh-CN" altLang="en-US" sz="1400" b="0"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图形文字颜色的对比</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269913521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93036" y="-101600"/>
            <a:ext cx="8229600" cy="842963"/>
          </a:xfrm>
        </p:spPr>
        <p:txBody>
          <a:bodyPr/>
          <a:lstStyle/>
          <a:p>
            <a:r>
              <a:rPr lang="en-US" altLang="zh-CN" dirty="0"/>
              <a:t> </a:t>
            </a:r>
            <a:r>
              <a:rPr lang="zh-CN" altLang="zh-CN" dirty="0"/>
              <a:t/>
            </a:r>
            <a:br>
              <a:rPr lang="zh-CN" altLang="zh-CN" dirty="0"/>
            </a:br>
            <a:r>
              <a:rPr lang="en-US" altLang="zh-CN" dirty="0"/>
              <a:t>7.1.5</a:t>
            </a:r>
            <a:r>
              <a:rPr lang="zh-CN" altLang="zh-CN" dirty="0"/>
              <a:t>元素重复原则</a:t>
            </a:r>
          </a:p>
        </p:txBody>
      </p:sp>
      <p:sp>
        <p:nvSpPr>
          <p:cNvPr id="11267" name="灯片编号占位符 2"/>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base" hangingPunct="1">
              <a:spcBef>
                <a:spcPct val="0"/>
              </a:spcBef>
              <a:spcAft>
                <a:spcPct val="0"/>
              </a:spcAft>
            </a:pPr>
            <a:fld id="{3E8E5921-BB53-4081-8875-74994112F152}" type="slidenum">
              <a:rPr lang="zh-CN" altLang="en-US" smtClean="0">
                <a:solidFill>
                  <a:schemeClr val="bg1"/>
                </a:solidFill>
                <a:latin typeface="微软雅黑" pitchFamily="34" charset="-122"/>
                <a:ea typeface="微软雅黑" pitchFamily="34" charset="-122"/>
              </a:rPr>
              <a:pPr eaLnBrk="1" fontAlgn="base" hangingPunct="1">
                <a:spcBef>
                  <a:spcPct val="0"/>
                </a:spcBef>
                <a:spcAft>
                  <a:spcPct val="0"/>
                </a:spcAft>
              </a:pPr>
              <a:t>9</a:t>
            </a:fld>
            <a:endParaRPr lang="zh-CN" altLang="en-US" smtClean="0">
              <a:solidFill>
                <a:schemeClr val="bg1"/>
              </a:solidFill>
              <a:latin typeface="微软雅黑" pitchFamily="34" charset="-122"/>
              <a:ea typeface="微软雅黑" pitchFamily="34" charset="-122"/>
            </a:endParaRPr>
          </a:p>
        </p:txBody>
      </p:sp>
      <p:sp>
        <p:nvSpPr>
          <p:cNvPr id="5" name="内容占位符 4"/>
          <p:cNvSpPr>
            <a:spLocks noGrp="1"/>
          </p:cNvSpPr>
          <p:nvPr>
            <p:ph sz="quarter" idx="13"/>
          </p:nvPr>
        </p:nvSpPr>
        <p:spPr>
          <a:xfrm>
            <a:off x="768599" y="860878"/>
            <a:ext cx="7199313" cy="766763"/>
          </a:xfrm>
        </p:spPr>
        <p:txBody>
          <a:bodyPr/>
          <a:lstStyle/>
          <a:p>
            <a:r>
              <a:rPr lang="zh-CN" altLang="zh-CN" sz="2000" dirty="0"/>
              <a:t>课件的某些部分需要重复，比如背景和版式，通过这些元素的重复使用，可使</a:t>
            </a:r>
            <a:r>
              <a:rPr lang="en-US" altLang="zh-CN" sz="2000" dirty="0"/>
              <a:t>PPT</a:t>
            </a:r>
            <a:r>
              <a:rPr lang="zh-CN" altLang="zh-CN" sz="2000" dirty="0"/>
              <a:t>井然有序、风格统一。需要注意的是，这里的重复并不是要求所有的元素作单调的重复，我们要明确每个页面的作用，让各部分（封面、目录、内容、封底）</a:t>
            </a:r>
            <a:r>
              <a:rPr lang="zh-CN" altLang="zh-CN" sz="2000" dirty="0" smtClean="0"/>
              <a:t>各司其职</a:t>
            </a:r>
            <a:r>
              <a:rPr lang="zh-CN" altLang="en-US" sz="2000" dirty="0"/>
              <a:t>。</a:t>
            </a:r>
            <a:endParaRPr lang="zh-CN" altLang="zh-CN" sz="2000" b="1" dirty="0"/>
          </a:p>
        </p:txBody>
      </p:sp>
      <p:grpSp>
        <p:nvGrpSpPr>
          <p:cNvPr id="2" name="组合 115892"/>
          <p:cNvGrpSpPr>
            <a:grpSpLocks/>
          </p:cNvGrpSpPr>
          <p:nvPr/>
        </p:nvGrpSpPr>
        <p:grpSpPr bwMode="auto">
          <a:xfrm>
            <a:off x="1683594" y="3300951"/>
            <a:ext cx="5917663" cy="2729599"/>
            <a:chOff x="0" y="0"/>
            <a:chExt cx="4586631" cy="2729241"/>
          </a:xfrm>
        </p:grpSpPr>
        <p:pic>
          <p:nvPicPr>
            <p:cNvPr id="115893" name="图片 11589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86631" cy="2414016"/>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文本框 2"/>
            <p:cNvSpPr txBox="1">
              <a:spLocks noChangeArrowheads="1"/>
            </p:cNvSpPr>
            <p:nvPr/>
          </p:nvSpPr>
          <p:spPr bwMode="auto">
            <a:xfrm>
              <a:off x="995051" y="2421504"/>
              <a:ext cx="3225818" cy="30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图</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7</a:t>
              </a:r>
              <a:r>
                <a:rPr kumimoji="0" lang="en-US" altLang="zh-CN" sz="14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5 </a:t>
              </a:r>
              <a:r>
                <a:rPr kumimoji="0" lang="zh-CN" altLang="en-US" sz="1400" b="0" i="0" u="none" strike="noStrike" cap="none" normalizeH="0" baseline="0" dirty="0" smtClean="0">
                  <a:ln>
                    <a:noFill/>
                  </a:ln>
                  <a:solidFill>
                    <a:schemeClr val="tx1"/>
                  </a:solidFill>
                  <a:effectLst/>
                  <a:latin typeface="Calibri" pitchFamily="34" charset="0"/>
                  <a:ea typeface="宋体" pitchFamily="2" charset="-122"/>
                  <a:cs typeface="宋体" pitchFamily="2" charset="-122"/>
                </a:rPr>
                <a:t>通过颜色、字体、版式、背景让幻灯片统一</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93387520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1F497D"/>
      </a:dk2>
      <a:lt2>
        <a:srgbClr val="EEECE1"/>
      </a:lt2>
      <a:accent1>
        <a:srgbClr val="00B0F0"/>
      </a:accent1>
      <a:accent2>
        <a:srgbClr val="002060"/>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4925">
          <a:solidFill>
            <a:schemeClr val="accent1">
              <a:lumMod val="75000"/>
            </a:schemeClr>
          </a:solidFill>
          <a:headEnd type="none"/>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150000"/>
          </a:lnSpc>
          <a:defRPr sz="2000" dirty="0">
            <a:solidFill>
              <a:schemeClr val="accent1">
                <a:lumMod val="50000"/>
              </a:schemeClr>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3667</TotalTime>
  <Words>2193</Words>
  <Application>Microsoft Office PowerPoint</Application>
  <PresentationFormat>全屏显示(4:3)</PresentationFormat>
  <Paragraphs>174</Paragraphs>
  <Slides>37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37</vt:i4>
      </vt:variant>
    </vt:vector>
  </HeadingPairs>
  <TitlesOfParts>
    <vt:vector size="44" baseType="lpstr">
      <vt:lpstr>Arial</vt:lpstr>
      <vt:lpstr>宋体</vt:lpstr>
      <vt:lpstr>微软雅黑</vt:lpstr>
      <vt:lpstr>Wingdings</vt:lpstr>
      <vt:lpstr>Calibri</vt:lpstr>
      <vt:lpstr>Times New Roman</vt:lpstr>
      <vt:lpstr>Office 主题</vt:lpstr>
      <vt:lpstr>PowerPoint 演示文稿</vt:lpstr>
      <vt:lpstr>PowerPoint 演示文稿</vt:lpstr>
      <vt:lpstr>PowerPoint 演示文稿</vt:lpstr>
      <vt:lpstr>7.1 课件界面设计原则</vt:lpstr>
      <vt:lpstr>7.1.1 界面简洁原则</vt:lpstr>
      <vt:lpstr>7.1.2元素关联原则</vt:lpstr>
      <vt:lpstr>7.1.3元素对齐原则</vt:lpstr>
      <vt:lpstr>  7.1.4元素突显原则</vt:lpstr>
      <vt:lpstr>  7.1.5元素重复原则</vt:lpstr>
      <vt:lpstr>7.2 界面设计的基本方法</vt:lpstr>
      <vt:lpstr>7.2.2 利用内置主题改变外观</vt:lpstr>
      <vt:lpstr>7.2.3 对象位置的对齐方法</vt:lpstr>
      <vt:lpstr>7.2.3 对象位置的对齐方法</vt:lpstr>
      <vt:lpstr>7.2.3 对象位置的对齐方法</vt:lpstr>
      <vt:lpstr>7.2.3 色彩调配及使用</vt:lpstr>
      <vt:lpstr>7.2.3 色彩调配及使用</vt:lpstr>
      <vt:lpstr>7.2.3 色彩调配及使用</vt:lpstr>
      <vt:lpstr>7.2.3 色彩调配及使用</vt:lpstr>
      <vt:lpstr>7.2.3 色彩调配及使用</vt:lpstr>
      <vt:lpstr>7.2.3 色彩调配及使用</vt:lpstr>
      <vt:lpstr>7.2.3 色彩调配及使用</vt:lpstr>
      <vt:lpstr>7.2.3 色彩调配及使用</vt:lpstr>
      <vt:lpstr>7.2.3 色彩调配及使用</vt:lpstr>
      <vt:lpstr>7.2.4 用渐变和透明填充背景</vt:lpstr>
      <vt:lpstr>7.3 常用界面设计</vt:lpstr>
      <vt:lpstr>7.3 常用界面设计</vt:lpstr>
      <vt:lpstr>7.3.2 目录界面的设计</vt:lpstr>
      <vt:lpstr>7.3.2 目录界面的设计</vt:lpstr>
      <vt:lpstr>7.3.3 内容界面的设计</vt:lpstr>
      <vt:lpstr>7.3.3 内容界面的设计</vt:lpstr>
      <vt:lpstr>7.3.4 退出界面的设计</vt:lpstr>
      <vt:lpstr>7.4.1  什么是母版</vt:lpstr>
      <vt:lpstr>7.4.2  使用母版设计课件界面 </vt:lpstr>
      <vt:lpstr>7.4.2  使用母版设计课件界面</vt:lpstr>
      <vt:lpstr>7.5课件界面设计实训 </vt:lpstr>
      <vt:lpstr> 本章小结 </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zzz</cp:lastModifiedBy>
  <cp:revision>427</cp:revision>
  <dcterms:created xsi:type="dcterms:W3CDTF">2009-07-06T02:47:02Z</dcterms:created>
  <dcterms:modified xsi:type="dcterms:W3CDTF">2015-10-13T07:15:19Z</dcterms:modified>
</cp:coreProperties>
</file>