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978" autoAdjust="0"/>
    <p:restoredTop sz="89485" autoAdjust="0"/>
  </p:normalViewPr>
  <p:slideViewPr>
    <p:cSldViewPr>
      <p:cViewPr varScale="1">
        <p:scale>
          <a:sx n="68" d="100"/>
          <a:sy n="68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40" d="100"/>
          <a:sy n="40" d="100"/>
        </p:scale>
        <p:origin x="-2940" y="-61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56221-AC0C-4838-9DE8-D1213517F44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AF214-C6FA-4154-9E47-BCE1F40AC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AF214-C6FA-4154-9E47-BCE1F40ACD5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应收账款是公司因对外销售产品、材料、提供劳务等应向购货方或接受劳务方收取的款项。商品和劳务的赊销与赊供。</a:t>
            </a:r>
            <a:endParaRPr lang="en-US" altLang="zh-CN" sz="1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/>
          </a:p>
          <a:p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账款管理的实质就是对企业增加的收入和产生的成本之间进行决策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AF214-C6FA-4154-9E47-BCE1F40ACD5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AF214-C6FA-4154-9E47-BCE1F40ACD5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AF214-C6FA-4154-9E47-BCE1F40ACD5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133795" y="130977"/>
            <a:ext cx="8892884" cy="6572296"/>
          </a:xfrm>
          <a:prstGeom prst="roundRect">
            <a:avLst>
              <a:gd name="adj" fmla="val 29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" name="圆角矩形 9"/>
          <p:cNvSpPr/>
          <p:nvPr userDrawn="1"/>
        </p:nvSpPr>
        <p:spPr>
          <a:xfrm>
            <a:off x="321533" y="309478"/>
            <a:ext cx="8501122" cy="4476844"/>
          </a:xfrm>
          <a:prstGeom prst="roundRect">
            <a:avLst>
              <a:gd name="adj" fmla="val 371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人物图片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857232"/>
            <a:ext cx="5663184" cy="37917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3000372"/>
            <a:ext cx="7772400" cy="1470025"/>
          </a:xfrm>
        </p:spPr>
        <p:txBody>
          <a:bodyPr/>
          <a:lstStyle>
            <a:lvl1pPr>
              <a:defRPr i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圆角矩形 12"/>
          <p:cNvSpPr/>
          <p:nvPr userDrawn="1"/>
        </p:nvSpPr>
        <p:spPr>
          <a:xfrm>
            <a:off x="1785918" y="4572008"/>
            <a:ext cx="5643602" cy="4286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728" y="4572008"/>
            <a:ext cx="6400800" cy="42385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34000">
              <a:schemeClr val="bg1"/>
            </a:gs>
            <a:gs pos="55000">
              <a:schemeClr val="tx2">
                <a:lumMod val="20000"/>
                <a:lumOff val="80000"/>
              </a:schemeClr>
            </a:gs>
            <a:gs pos="64000">
              <a:schemeClr val="accent1">
                <a:lumMod val="40000"/>
                <a:lumOff val="60000"/>
              </a:schemeClr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人物图片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85720" y="214290"/>
            <a:ext cx="1428760" cy="95660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6ED16-F9A4-4C97-B643-60A52EB2FB3F}" type="datetimeFigureOut">
              <a:rPr lang="zh-CN" altLang="en-US" smtClean="0"/>
              <a:pPr/>
              <a:t>2008-10-18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1CF2A-FFA5-4C45-BCF3-CF883C0F781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42844" y="142852"/>
            <a:ext cx="8858312" cy="6215106"/>
          </a:xfrm>
          <a:prstGeom prst="roundRect">
            <a:avLst>
              <a:gd name="adj" fmla="val 3711"/>
            </a:avLst>
          </a:prstGeom>
          <a:noFill/>
          <a:ln w="38100" cap="flat" cmpd="sng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28596" y="1212834"/>
            <a:ext cx="8358246" cy="1588"/>
          </a:xfrm>
          <a:prstGeom prst="line">
            <a:avLst/>
          </a:prstGeom>
          <a:ln>
            <a:headEnd type="oval"/>
            <a:tailEnd type="oval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成本分析和风险防范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答辩人：王晓明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答辩结束</a:t>
            </a:r>
            <a:endParaRPr lang="zh-CN" altLang="en-US" dirty="0"/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619250" y="2924175"/>
            <a:ext cx="612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细黑" pitchFamily="2" charset="-122"/>
                <a:ea typeface="华文细黑" pitchFamily="2" charset="-122"/>
              </a:rPr>
              <a:t>请各位老师批评指正，谢谢！</a:t>
            </a:r>
          </a:p>
        </p:txBody>
      </p:sp>
      <p:pic>
        <p:nvPicPr>
          <p:cNvPr id="1026" name="Picture 2" descr="C:\Program Files\Microsoft Office 07\MEDIA\CAGCAT10\j029198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286256"/>
            <a:ext cx="1807769" cy="191383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 录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143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1500166" y="1643050"/>
            <a:ext cx="6194889" cy="452727"/>
            <a:chOff x="1520383" y="1906291"/>
            <a:chExt cx="6194889" cy="452727"/>
          </a:xfrm>
        </p:grpSpPr>
        <p:sp>
          <p:nvSpPr>
            <p:cNvPr id="6" name="矩形 5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523978" y="2952746"/>
            <a:ext cx="6194889" cy="452727"/>
            <a:chOff x="1520383" y="1906291"/>
            <a:chExt cx="6194889" cy="452727"/>
          </a:xfrm>
        </p:grpSpPr>
        <p:sp>
          <p:nvSpPr>
            <p:cNvPr id="37" name="矩形 36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535884" y="3607594"/>
            <a:ext cx="6194889" cy="452727"/>
            <a:chOff x="1520383" y="1906291"/>
            <a:chExt cx="6194889" cy="452727"/>
          </a:xfrm>
        </p:grpSpPr>
        <p:sp>
          <p:nvSpPr>
            <p:cNvPr id="40" name="矩形 39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1547790" y="4262442"/>
            <a:ext cx="6194889" cy="452727"/>
            <a:chOff x="1520383" y="1906291"/>
            <a:chExt cx="6194889" cy="452727"/>
          </a:xfrm>
        </p:grpSpPr>
        <p:sp>
          <p:nvSpPr>
            <p:cNvPr id="43" name="矩形 42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512072" y="2297898"/>
            <a:ext cx="6194889" cy="452727"/>
            <a:chOff x="1520383" y="1906291"/>
            <a:chExt cx="6194889" cy="452727"/>
          </a:xfrm>
        </p:grpSpPr>
        <p:sp>
          <p:nvSpPr>
            <p:cNvPr id="56" name="矩形 55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1571604" y="5572140"/>
            <a:ext cx="6194889" cy="452727"/>
            <a:chOff x="1520383" y="1906291"/>
            <a:chExt cx="6194889" cy="452727"/>
          </a:xfrm>
        </p:grpSpPr>
        <p:sp>
          <p:nvSpPr>
            <p:cNvPr id="68" name="矩形 67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559696" y="4917290"/>
            <a:ext cx="6194889" cy="452727"/>
            <a:chOff x="1520383" y="1906291"/>
            <a:chExt cx="6194889" cy="452727"/>
          </a:xfrm>
        </p:grpSpPr>
        <p:sp>
          <p:nvSpPr>
            <p:cNvPr id="71" name="矩形 70"/>
            <p:cNvSpPr/>
            <p:nvPr/>
          </p:nvSpPr>
          <p:spPr>
            <a:xfrm rot="19150137">
              <a:off x="1520383" y="1906291"/>
              <a:ext cx="518199" cy="403044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2000232" y="2357430"/>
              <a:ext cx="5715040" cy="1588"/>
            </a:xfrm>
            <a:prstGeom prst="line">
              <a:avLst/>
            </a:prstGeom>
            <a:ln cap="flat">
              <a:prstDash val="dash"/>
              <a:round/>
              <a:tailEnd type="diamon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矩形 76"/>
          <p:cNvSpPr/>
          <p:nvPr/>
        </p:nvSpPr>
        <p:spPr>
          <a:xfrm>
            <a:off x="2357422" y="1527008"/>
            <a:ext cx="17556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研究概述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357422" y="2189290"/>
            <a:ext cx="17556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研究意义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357422" y="2851572"/>
            <a:ext cx="17556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研究目标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357422" y="3513854"/>
            <a:ext cx="17556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研究框架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357422" y="4176136"/>
            <a:ext cx="489749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研究的展开思路和论文结构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357422" y="4838418"/>
            <a:ext cx="293381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研究方法与过程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357422" y="5500702"/>
            <a:ext cx="17556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主要结论</a:t>
            </a:r>
            <a:endParaRPr lang="zh-CN" altLang="en-US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1250950" y="1758962"/>
            <a:ext cx="6705600" cy="3041650"/>
            <a:chOff x="703" y="527"/>
            <a:chExt cx="4224" cy="1916"/>
          </a:xfrm>
        </p:grpSpPr>
        <p:grpSp>
          <p:nvGrpSpPr>
            <p:cNvPr id="35" name="Group 11"/>
            <p:cNvGrpSpPr>
              <a:grpSpLocks/>
            </p:cNvGrpSpPr>
            <p:nvPr/>
          </p:nvGrpSpPr>
          <p:grpSpPr bwMode="auto">
            <a:xfrm>
              <a:off x="703" y="1613"/>
              <a:ext cx="1440" cy="830"/>
              <a:chOff x="720" y="1998"/>
              <a:chExt cx="1440" cy="1278"/>
            </a:xfrm>
          </p:grpSpPr>
          <p:sp>
            <p:nvSpPr>
              <p:cNvPr id="52" name="AutoShape 12"/>
              <p:cNvSpPr>
                <a:spLocks noChangeArrowheads="1"/>
              </p:cNvSpPr>
              <p:nvPr/>
            </p:nvSpPr>
            <p:spPr bwMode="auto">
              <a:xfrm>
                <a:off x="720" y="1998"/>
                <a:ext cx="1440" cy="1126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zh-CN" altLang="en-US" sz="1800">
                  <a:latin typeface="Verdana" pitchFamily="34" charset="0"/>
                  <a:ea typeface="宋体" pitchFamily="2" charset="-122"/>
                </a:endParaRPr>
              </a:p>
            </p:txBody>
          </p:sp>
          <p:sp>
            <p:nvSpPr>
              <p:cNvPr id="53" name="Text Box 13"/>
              <p:cNvSpPr txBox="1">
                <a:spLocks noChangeArrowheads="1"/>
              </p:cNvSpPr>
              <p:nvPr/>
            </p:nvSpPr>
            <p:spPr bwMode="auto">
              <a:xfrm>
                <a:off x="780" y="2124"/>
                <a:ext cx="1284" cy="1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/>
                <a:r>
                  <a:rPr lang="zh-CN" altLang="en-US" dirty="0">
                    <a:ea typeface="宋体" pitchFamily="2" charset="-122"/>
                  </a:rPr>
                  <a:t>应收账款管理直接影响企业经营战略 </a:t>
                </a:r>
              </a:p>
            </p:txBody>
          </p:sp>
        </p:grpSp>
        <p:sp>
          <p:nvSpPr>
            <p:cNvPr id="36" name="Freeform 14"/>
            <p:cNvSpPr>
              <a:spLocks/>
            </p:cNvSpPr>
            <p:nvPr/>
          </p:nvSpPr>
          <p:spPr bwMode="gray">
            <a:xfrm>
              <a:off x="2013" y="1552"/>
              <a:ext cx="569" cy="702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AutoShape 15"/>
            <p:cNvSpPr>
              <a:spLocks noChangeAspect="1" noChangeArrowheads="1" noTextEdit="1"/>
            </p:cNvSpPr>
            <p:nvPr/>
          </p:nvSpPr>
          <p:spPr bwMode="gray">
            <a:xfrm flipH="1">
              <a:off x="3050" y="1550"/>
              <a:ext cx="573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" name="Group 16"/>
            <p:cNvGrpSpPr>
              <a:grpSpLocks/>
            </p:cNvGrpSpPr>
            <p:nvPr/>
          </p:nvGrpSpPr>
          <p:grpSpPr bwMode="auto">
            <a:xfrm>
              <a:off x="1903" y="527"/>
              <a:ext cx="1889" cy="1009"/>
              <a:chOff x="1920" y="912"/>
              <a:chExt cx="1889" cy="1009"/>
            </a:xfrm>
          </p:grpSpPr>
          <p:grpSp>
            <p:nvGrpSpPr>
              <p:cNvPr id="43" name="Group 17"/>
              <p:cNvGrpSpPr>
                <a:grpSpLocks/>
              </p:cNvGrpSpPr>
              <p:nvPr/>
            </p:nvGrpSpPr>
            <p:grpSpPr bwMode="auto">
              <a:xfrm>
                <a:off x="1920" y="912"/>
                <a:ext cx="1889" cy="1009"/>
                <a:chOff x="1997" y="1314"/>
                <a:chExt cx="1889" cy="1009"/>
              </a:xfrm>
            </p:grpSpPr>
            <p:grpSp>
              <p:nvGrpSpPr>
                <p:cNvPr id="45" name="Group 18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50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7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27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6" name="Oval 21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1" cy="8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Oval 22"/>
                <p:cNvSpPr>
                  <a:spLocks noChangeArrowheads="1"/>
                </p:cNvSpPr>
                <p:nvPr/>
              </p:nvSpPr>
              <p:spPr bwMode="gray">
                <a:xfrm>
                  <a:off x="2108" y="1319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Oval 23"/>
                <p:cNvSpPr>
                  <a:spLocks noChangeArrowheads="1"/>
                </p:cNvSpPr>
                <p:nvPr/>
              </p:nvSpPr>
              <p:spPr bwMode="gray">
                <a:xfrm>
                  <a:off x="2125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Oval 24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Text Box 25"/>
              <p:cNvSpPr txBox="1">
                <a:spLocks noChangeArrowheads="1"/>
              </p:cNvSpPr>
              <p:nvPr/>
            </p:nvSpPr>
            <p:spPr bwMode="auto">
              <a:xfrm>
                <a:off x="2194" y="1136"/>
                <a:ext cx="1274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b="1" dirty="0">
                    <a:ea typeface="宋体" pitchFamily="2" charset="-122"/>
                  </a:rPr>
                  <a:t>应收账款管理</a:t>
                </a:r>
              </a:p>
            </p:txBody>
          </p:sp>
        </p:grpSp>
        <p:grpSp>
          <p:nvGrpSpPr>
            <p:cNvPr id="39" name="Group 26"/>
            <p:cNvGrpSpPr>
              <a:grpSpLocks/>
            </p:cNvGrpSpPr>
            <p:nvPr/>
          </p:nvGrpSpPr>
          <p:grpSpPr bwMode="auto">
            <a:xfrm>
              <a:off x="3487" y="1612"/>
              <a:ext cx="1440" cy="731"/>
              <a:chOff x="3504" y="1998"/>
              <a:chExt cx="1440" cy="1127"/>
            </a:xfrm>
          </p:grpSpPr>
          <p:sp>
            <p:nvSpPr>
              <p:cNvPr id="41" name="AutoShape 27"/>
              <p:cNvSpPr>
                <a:spLocks noChangeArrowheads="1"/>
              </p:cNvSpPr>
              <p:nvPr/>
            </p:nvSpPr>
            <p:spPr bwMode="auto">
              <a:xfrm>
                <a:off x="3504" y="1998"/>
                <a:ext cx="1440" cy="1127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zh-CN" altLang="en-US" sz="1800">
                  <a:latin typeface="Verdana" pitchFamily="34" charset="0"/>
                  <a:ea typeface="宋体" pitchFamily="2" charset="-122"/>
                </a:endParaRPr>
              </a:p>
            </p:txBody>
          </p:sp>
          <p:sp>
            <p:nvSpPr>
              <p:cNvPr id="42" name="Text Box 28"/>
              <p:cNvSpPr txBox="1">
                <a:spLocks noChangeArrowheads="1"/>
              </p:cNvSpPr>
              <p:nvPr/>
            </p:nvSpPr>
            <p:spPr bwMode="auto">
              <a:xfrm>
                <a:off x="3600" y="2126"/>
                <a:ext cx="1284" cy="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lang="zh-CN" altLang="en-US" dirty="0">
                    <a:ea typeface="宋体" pitchFamily="2" charset="-122"/>
                  </a:rPr>
                  <a:t>应收账款</a:t>
                </a:r>
                <a:r>
                  <a:rPr lang="zh-CN" altLang="en-US" dirty="0" smtClean="0">
                    <a:ea typeface="宋体" pitchFamily="2" charset="-122"/>
                  </a:rPr>
                  <a:t>管理是企业生存的基础</a:t>
                </a:r>
                <a:endParaRPr lang="en-US" altLang="zh-CN" dirty="0">
                  <a:ea typeface="宋体" pitchFamily="2" charset="-122"/>
                </a:endParaRPr>
              </a:p>
            </p:txBody>
          </p:sp>
        </p:grpSp>
        <p:sp>
          <p:nvSpPr>
            <p:cNvPr id="55" name="Freeform 14"/>
            <p:cNvSpPr>
              <a:spLocks/>
            </p:cNvSpPr>
            <p:nvPr/>
          </p:nvSpPr>
          <p:spPr bwMode="gray">
            <a:xfrm flipH="1">
              <a:off x="3053" y="1534"/>
              <a:ext cx="569" cy="702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395288" y="4804816"/>
            <a:ext cx="8532812" cy="12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en-US" sz="1800" dirty="0" smtClean="0">
                <a:latin typeface="黑体" pitchFamily="2" charset="-122"/>
                <a:ea typeface="黑体" pitchFamily="2" charset="-122"/>
              </a:rPr>
              <a:t>   应收</a:t>
            </a:r>
            <a:r>
              <a:rPr lang="zh-CN" altLang="en-US" sz="1800" dirty="0">
                <a:latin typeface="黑体" pitchFamily="2" charset="-122"/>
                <a:ea typeface="黑体" pitchFamily="2" charset="-122"/>
              </a:rPr>
              <a:t>账款是公司因对外销售产品、材料、提供劳务等应向购货方或接受劳务方收取的款项。商品和劳务的赊销与赊供</a:t>
            </a:r>
            <a:r>
              <a:rPr lang="zh-CN" altLang="en-US" sz="18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1800" dirty="0"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en-US" sz="1800" dirty="0" smtClean="0">
                <a:latin typeface="黑体" pitchFamily="2" charset="-122"/>
                <a:ea typeface="黑体" pitchFamily="2" charset="-122"/>
              </a:rPr>
              <a:t>   应收</a:t>
            </a:r>
            <a:r>
              <a:rPr lang="zh-CN" altLang="en-US" sz="1800" dirty="0">
                <a:latin typeface="黑体" pitchFamily="2" charset="-122"/>
                <a:ea typeface="黑体" pitchFamily="2" charset="-122"/>
              </a:rPr>
              <a:t>账款管理的实质就是对企业增加的收入和产生的成本之间进行决策。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研究涉及的理论</a:t>
            </a:r>
            <a:endParaRPr lang="zh-CN" altLang="en-US" dirty="0"/>
          </a:p>
        </p:txBody>
      </p:sp>
      <p:grpSp>
        <p:nvGrpSpPr>
          <p:cNvPr id="13" name="Group 91"/>
          <p:cNvGrpSpPr>
            <a:grpSpLocks/>
          </p:cNvGrpSpPr>
          <p:nvPr/>
        </p:nvGrpSpPr>
        <p:grpSpPr bwMode="auto">
          <a:xfrm>
            <a:off x="428596" y="1571612"/>
            <a:ext cx="4464050" cy="4332288"/>
            <a:chOff x="1156" y="482"/>
            <a:chExt cx="3064" cy="3183"/>
          </a:xfrm>
        </p:grpSpPr>
        <p:sp>
          <p:nvSpPr>
            <p:cNvPr id="14" name="Freeform 82"/>
            <p:cNvSpPr>
              <a:spLocks/>
            </p:cNvSpPr>
            <p:nvPr/>
          </p:nvSpPr>
          <p:spPr bwMode="auto">
            <a:xfrm>
              <a:off x="1606" y="2290"/>
              <a:ext cx="2614" cy="1375"/>
            </a:xfrm>
            <a:custGeom>
              <a:avLst/>
              <a:gdLst/>
              <a:ahLst/>
              <a:cxnLst>
                <a:cxn ang="0">
                  <a:pos x="1206" y="1218"/>
                </a:cxn>
                <a:cxn ang="0">
                  <a:pos x="1271" y="1206"/>
                </a:cxn>
                <a:cxn ang="0">
                  <a:pos x="1321" y="1194"/>
                </a:cxn>
                <a:cxn ang="0">
                  <a:pos x="1375" y="1179"/>
                </a:cxn>
                <a:cxn ang="0">
                  <a:pos x="1426" y="1160"/>
                </a:cxn>
                <a:cxn ang="0">
                  <a:pos x="1488" y="1136"/>
                </a:cxn>
                <a:cxn ang="0">
                  <a:pos x="1546" y="1110"/>
                </a:cxn>
                <a:cxn ang="0">
                  <a:pos x="1602" y="1082"/>
                </a:cxn>
                <a:cxn ang="0">
                  <a:pos x="1649" y="1052"/>
                </a:cxn>
                <a:cxn ang="0">
                  <a:pos x="1698" y="1021"/>
                </a:cxn>
                <a:cxn ang="0">
                  <a:pos x="1752" y="983"/>
                </a:cxn>
                <a:cxn ang="0">
                  <a:pos x="1798" y="948"/>
                </a:cxn>
                <a:cxn ang="0">
                  <a:pos x="1869" y="889"/>
                </a:cxn>
                <a:cxn ang="0">
                  <a:pos x="1938" y="816"/>
                </a:cxn>
                <a:cxn ang="0">
                  <a:pos x="1989" y="756"/>
                </a:cxn>
                <a:cxn ang="0">
                  <a:pos x="2044" y="686"/>
                </a:cxn>
                <a:cxn ang="0">
                  <a:pos x="2098" y="605"/>
                </a:cxn>
                <a:cxn ang="0">
                  <a:pos x="2103" y="0"/>
                </a:cxn>
                <a:cxn ang="0">
                  <a:pos x="1570" y="296"/>
                </a:cxn>
                <a:cxn ang="0">
                  <a:pos x="1523" y="357"/>
                </a:cxn>
                <a:cxn ang="0">
                  <a:pos x="1474" y="412"/>
                </a:cxn>
                <a:cxn ang="0">
                  <a:pos x="1432" y="455"/>
                </a:cxn>
                <a:cxn ang="0">
                  <a:pos x="1381" y="494"/>
                </a:cxn>
                <a:cxn ang="0">
                  <a:pos x="1322" y="534"/>
                </a:cxn>
                <a:cxn ang="0">
                  <a:pos x="1265" y="566"/>
                </a:cxn>
                <a:cxn ang="0">
                  <a:pos x="1210" y="586"/>
                </a:cxn>
                <a:cxn ang="0">
                  <a:pos x="1144" y="606"/>
                </a:cxn>
                <a:cxn ang="0">
                  <a:pos x="1066" y="616"/>
                </a:cxn>
                <a:cxn ang="0">
                  <a:pos x="933" y="620"/>
                </a:cxn>
                <a:cxn ang="0">
                  <a:pos x="822" y="600"/>
                </a:cxn>
                <a:cxn ang="0">
                  <a:pos x="708" y="559"/>
                </a:cxn>
                <a:cxn ang="0">
                  <a:pos x="605" y="501"/>
                </a:cxn>
                <a:cxn ang="0">
                  <a:pos x="0" y="781"/>
                </a:cxn>
                <a:cxn ang="0">
                  <a:pos x="55" y="839"/>
                </a:cxn>
                <a:cxn ang="0">
                  <a:pos x="109" y="892"/>
                </a:cxn>
                <a:cxn ang="0">
                  <a:pos x="169" y="944"/>
                </a:cxn>
                <a:cxn ang="0">
                  <a:pos x="228" y="989"/>
                </a:cxn>
                <a:cxn ang="0">
                  <a:pos x="294" y="1033"/>
                </a:cxn>
                <a:cxn ang="0">
                  <a:pos x="359" y="1072"/>
                </a:cxn>
                <a:cxn ang="0">
                  <a:pos x="419" y="1105"/>
                </a:cxn>
                <a:cxn ang="0">
                  <a:pos x="497" y="1140"/>
                </a:cxn>
                <a:cxn ang="0">
                  <a:pos x="573" y="1168"/>
                </a:cxn>
                <a:cxn ang="0">
                  <a:pos x="640" y="1191"/>
                </a:cxn>
                <a:cxn ang="0">
                  <a:pos x="710" y="1208"/>
                </a:cxn>
                <a:cxn ang="0">
                  <a:pos x="791" y="1223"/>
                </a:cxn>
                <a:cxn ang="0">
                  <a:pos x="876" y="1233"/>
                </a:cxn>
                <a:cxn ang="0">
                  <a:pos x="953" y="1237"/>
                </a:cxn>
                <a:cxn ang="0">
                  <a:pos x="1032" y="1235"/>
                </a:cxn>
                <a:cxn ang="0">
                  <a:pos x="1112" y="1231"/>
                </a:cxn>
                <a:cxn ang="0">
                  <a:pos x="1182" y="1222"/>
                </a:cxn>
              </a:cxnLst>
              <a:rect l="0" t="0" r="r" b="b"/>
              <a:pathLst>
                <a:path w="2351" h="1237">
                  <a:moveTo>
                    <a:pt x="1182" y="1222"/>
                  </a:moveTo>
                  <a:lnTo>
                    <a:pt x="1206" y="1218"/>
                  </a:lnTo>
                  <a:lnTo>
                    <a:pt x="1238" y="1212"/>
                  </a:lnTo>
                  <a:lnTo>
                    <a:pt x="1271" y="1206"/>
                  </a:lnTo>
                  <a:lnTo>
                    <a:pt x="1294" y="1200"/>
                  </a:lnTo>
                  <a:lnTo>
                    <a:pt x="1321" y="1194"/>
                  </a:lnTo>
                  <a:lnTo>
                    <a:pt x="1348" y="1185"/>
                  </a:lnTo>
                  <a:lnTo>
                    <a:pt x="1375" y="1179"/>
                  </a:lnTo>
                  <a:lnTo>
                    <a:pt x="1399" y="1171"/>
                  </a:lnTo>
                  <a:lnTo>
                    <a:pt x="1426" y="1160"/>
                  </a:lnTo>
                  <a:lnTo>
                    <a:pt x="1459" y="1148"/>
                  </a:lnTo>
                  <a:lnTo>
                    <a:pt x="1488" y="1136"/>
                  </a:lnTo>
                  <a:lnTo>
                    <a:pt x="1515" y="1123"/>
                  </a:lnTo>
                  <a:lnTo>
                    <a:pt x="1546" y="1110"/>
                  </a:lnTo>
                  <a:lnTo>
                    <a:pt x="1575" y="1095"/>
                  </a:lnTo>
                  <a:lnTo>
                    <a:pt x="1602" y="1082"/>
                  </a:lnTo>
                  <a:lnTo>
                    <a:pt x="1626" y="1066"/>
                  </a:lnTo>
                  <a:lnTo>
                    <a:pt x="1649" y="1052"/>
                  </a:lnTo>
                  <a:lnTo>
                    <a:pt x="1672" y="1036"/>
                  </a:lnTo>
                  <a:lnTo>
                    <a:pt x="1698" y="1021"/>
                  </a:lnTo>
                  <a:lnTo>
                    <a:pt x="1726" y="1002"/>
                  </a:lnTo>
                  <a:lnTo>
                    <a:pt x="1752" y="983"/>
                  </a:lnTo>
                  <a:lnTo>
                    <a:pt x="1776" y="965"/>
                  </a:lnTo>
                  <a:lnTo>
                    <a:pt x="1798" y="948"/>
                  </a:lnTo>
                  <a:lnTo>
                    <a:pt x="1835" y="919"/>
                  </a:lnTo>
                  <a:lnTo>
                    <a:pt x="1869" y="889"/>
                  </a:lnTo>
                  <a:lnTo>
                    <a:pt x="1903" y="855"/>
                  </a:lnTo>
                  <a:lnTo>
                    <a:pt x="1938" y="816"/>
                  </a:lnTo>
                  <a:lnTo>
                    <a:pt x="1962" y="788"/>
                  </a:lnTo>
                  <a:lnTo>
                    <a:pt x="1989" y="756"/>
                  </a:lnTo>
                  <a:lnTo>
                    <a:pt x="2019" y="721"/>
                  </a:lnTo>
                  <a:lnTo>
                    <a:pt x="2044" y="686"/>
                  </a:lnTo>
                  <a:lnTo>
                    <a:pt x="2068" y="648"/>
                  </a:lnTo>
                  <a:lnTo>
                    <a:pt x="2098" y="605"/>
                  </a:lnTo>
                  <a:lnTo>
                    <a:pt x="2351" y="753"/>
                  </a:lnTo>
                  <a:lnTo>
                    <a:pt x="2103" y="0"/>
                  </a:lnTo>
                  <a:lnTo>
                    <a:pt x="1299" y="143"/>
                  </a:lnTo>
                  <a:lnTo>
                    <a:pt x="1570" y="296"/>
                  </a:lnTo>
                  <a:lnTo>
                    <a:pt x="1547" y="329"/>
                  </a:lnTo>
                  <a:lnTo>
                    <a:pt x="1523" y="357"/>
                  </a:lnTo>
                  <a:lnTo>
                    <a:pt x="1498" y="385"/>
                  </a:lnTo>
                  <a:lnTo>
                    <a:pt x="1474" y="412"/>
                  </a:lnTo>
                  <a:lnTo>
                    <a:pt x="1454" y="433"/>
                  </a:lnTo>
                  <a:lnTo>
                    <a:pt x="1432" y="455"/>
                  </a:lnTo>
                  <a:lnTo>
                    <a:pt x="1408" y="474"/>
                  </a:lnTo>
                  <a:lnTo>
                    <a:pt x="1381" y="494"/>
                  </a:lnTo>
                  <a:lnTo>
                    <a:pt x="1349" y="516"/>
                  </a:lnTo>
                  <a:lnTo>
                    <a:pt x="1322" y="534"/>
                  </a:lnTo>
                  <a:lnTo>
                    <a:pt x="1299" y="547"/>
                  </a:lnTo>
                  <a:lnTo>
                    <a:pt x="1265" y="566"/>
                  </a:lnTo>
                  <a:lnTo>
                    <a:pt x="1236" y="578"/>
                  </a:lnTo>
                  <a:lnTo>
                    <a:pt x="1210" y="586"/>
                  </a:lnTo>
                  <a:lnTo>
                    <a:pt x="1183" y="595"/>
                  </a:lnTo>
                  <a:lnTo>
                    <a:pt x="1144" y="606"/>
                  </a:lnTo>
                  <a:lnTo>
                    <a:pt x="1105" y="612"/>
                  </a:lnTo>
                  <a:lnTo>
                    <a:pt x="1066" y="616"/>
                  </a:lnTo>
                  <a:lnTo>
                    <a:pt x="1008" y="618"/>
                  </a:lnTo>
                  <a:lnTo>
                    <a:pt x="933" y="620"/>
                  </a:lnTo>
                  <a:lnTo>
                    <a:pt x="875" y="612"/>
                  </a:lnTo>
                  <a:lnTo>
                    <a:pt x="822" y="600"/>
                  </a:lnTo>
                  <a:lnTo>
                    <a:pt x="761" y="582"/>
                  </a:lnTo>
                  <a:lnTo>
                    <a:pt x="708" y="559"/>
                  </a:lnTo>
                  <a:lnTo>
                    <a:pt x="654" y="532"/>
                  </a:lnTo>
                  <a:lnTo>
                    <a:pt x="605" y="501"/>
                  </a:lnTo>
                  <a:lnTo>
                    <a:pt x="558" y="459"/>
                  </a:lnTo>
                  <a:lnTo>
                    <a:pt x="0" y="781"/>
                  </a:lnTo>
                  <a:lnTo>
                    <a:pt x="23" y="808"/>
                  </a:lnTo>
                  <a:lnTo>
                    <a:pt x="55" y="839"/>
                  </a:lnTo>
                  <a:lnTo>
                    <a:pt x="82" y="866"/>
                  </a:lnTo>
                  <a:lnTo>
                    <a:pt x="109" y="892"/>
                  </a:lnTo>
                  <a:lnTo>
                    <a:pt x="136" y="917"/>
                  </a:lnTo>
                  <a:lnTo>
                    <a:pt x="169" y="944"/>
                  </a:lnTo>
                  <a:lnTo>
                    <a:pt x="198" y="967"/>
                  </a:lnTo>
                  <a:lnTo>
                    <a:pt x="228" y="989"/>
                  </a:lnTo>
                  <a:lnTo>
                    <a:pt x="262" y="1010"/>
                  </a:lnTo>
                  <a:lnTo>
                    <a:pt x="294" y="1033"/>
                  </a:lnTo>
                  <a:lnTo>
                    <a:pt x="328" y="1055"/>
                  </a:lnTo>
                  <a:lnTo>
                    <a:pt x="359" y="1072"/>
                  </a:lnTo>
                  <a:lnTo>
                    <a:pt x="390" y="1090"/>
                  </a:lnTo>
                  <a:lnTo>
                    <a:pt x="419" y="1105"/>
                  </a:lnTo>
                  <a:lnTo>
                    <a:pt x="460" y="1123"/>
                  </a:lnTo>
                  <a:lnTo>
                    <a:pt x="497" y="1140"/>
                  </a:lnTo>
                  <a:lnTo>
                    <a:pt x="540" y="1156"/>
                  </a:lnTo>
                  <a:lnTo>
                    <a:pt x="573" y="1168"/>
                  </a:lnTo>
                  <a:lnTo>
                    <a:pt x="604" y="1180"/>
                  </a:lnTo>
                  <a:lnTo>
                    <a:pt x="640" y="1191"/>
                  </a:lnTo>
                  <a:lnTo>
                    <a:pt x="675" y="1200"/>
                  </a:lnTo>
                  <a:lnTo>
                    <a:pt x="710" y="1208"/>
                  </a:lnTo>
                  <a:lnTo>
                    <a:pt x="751" y="1216"/>
                  </a:lnTo>
                  <a:lnTo>
                    <a:pt x="791" y="1223"/>
                  </a:lnTo>
                  <a:lnTo>
                    <a:pt x="833" y="1229"/>
                  </a:lnTo>
                  <a:lnTo>
                    <a:pt x="876" y="1233"/>
                  </a:lnTo>
                  <a:lnTo>
                    <a:pt x="908" y="1234"/>
                  </a:lnTo>
                  <a:lnTo>
                    <a:pt x="953" y="1237"/>
                  </a:lnTo>
                  <a:lnTo>
                    <a:pt x="997" y="1237"/>
                  </a:lnTo>
                  <a:lnTo>
                    <a:pt x="1032" y="1235"/>
                  </a:lnTo>
                  <a:lnTo>
                    <a:pt x="1070" y="1234"/>
                  </a:lnTo>
                  <a:lnTo>
                    <a:pt x="1112" y="1231"/>
                  </a:lnTo>
                  <a:lnTo>
                    <a:pt x="1150" y="1226"/>
                  </a:lnTo>
                  <a:lnTo>
                    <a:pt x="1182" y="1222"/>
                  </a:lnTo>
                  <a:close/>
                </a:path>
              </a:pathLst>
            </a:custGeom>
            <a:gradFill rotWithShape="0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zh-CN" altLang="en-US" sz="2400"/>
            </a:p>
          </p:txBody>
        </p:sp>
        <p:sp>
          <p:nvSpPr>
            <p:cNvPr id="15" name="Freeform 84"/>
            <p:cNvSpPr>
              <a:spLocks/>
            </p:cNvSpPr>
            <p:nvPr/>
          </p:nvSpPr>
          <p:spPr bwMode="auto">
            <a:xfrm>
              <a:off x="1156" y="801"/>
              <a:ext cx="1325" cy="2452"/>
            </a:xfrm>
            <a:custGeom>
              <a:avLst/>
              <a:gdLst/>
              <a:ahLst/>
              <a:cxnLst>
                <a:cxn ang="0">
                  <a:pos x="1166" y="4"/>
                </a:cxn>
                <a:cxn ang="0">
                  <a:pos x="1106" y="16"/>
                </a:cxn>
                <a:cxn ang="0">
                  <a:pos x="1053" y="30"/>
                </a:cxn>
                <a:cxn ang="0">
                  <a:pos x="1001" y="45"/>
                </a:cxn>
                <a:cxn ang="0">
                  <a:pos x="948" y="64"/>
                </a:cxn>
                <a:cxn ang="0">
                  <a:pos x="889" y="88"/>
                </a:cxn>
                <a:cxn ang="0">
                  <a:pos x="831" y="113"/>
                </a:cxn>
                <a:cxn ang="0">
                  <a:pos x="774" y="142"/>
                </a:cxn>
                <a:cxn ang="0">
                  <a:pos x="726" y="171"/>
                </a:cxn>
                <a:cxn ang="0">
                  <a:pos x="677" y="202"/>
                </a:cxn>
                <a:cxn ang="0">
                  <a:pos x="623" y="241"/>
                </a:cxn>
                <a:cxn ang="0">
                  <a:pos x="576" y="276"/>
                </a:cxn>
                <a:cxn ang="0">
                  <a:pos x="501" y="344"/>
                </a:cxn>
                <a:cxn ang="0">
                  <a:pos x="436" y="410"/>
                </a:cxn>
                <a:cxn ang="0">
                  <a:pos x="385" y="470"/>
                </a:cxn>
                <a:cxn ang="0">
                  <a:pos x="331" y="540"/>
                </a:cxn>
                <a:cxn ang="0">
                  <a:pos x="283" y="617"/>
                </a:cxn>
                <a:cxn ang="0">
                  <a:pos x="238" y="693"/>
                </a:cxn>
                <a:cxn ang="0">
                  <a:pos x="200" y="777"/>
                </a:cxn>
                <a:cxn ang="0">
                  <a:pos x="168" y="868"/>
                </a:cxn>
                <a:cxn ang="0">
                  <a:pos x="134" y="980"/>
                </a:cxn>
                <a:cxn ang="0">
                  <a:pos x="114" y="1089"/>
                </a:cxn>
                <a:cxn ang="0">
                  <a:pos x="98" y="1230"/>
                </a:cxn>
                <a:cxn ang="0">
                  <a:pos x="98" y="1353"/>
                </a:cxn>
                <a:cxn ang="0">
                  <a:pos x="110" y="1464"/>
                </a:cxn>
                <a:cxn ang="0">
                  <a:pos x="129" y="1579"/>
                </a:cxn>
                <a:cxn ang="0">
                  <a:pos x="165" y="1704"/>
                </a:cxn>
                <a:cxn ang="0">
                  <a:pos x="208" y="1821"/>
                </a:cxn>
                <a:cxn ang="0">
                  <a:pos x="268" y="1932"/>
                </a:cxn>
                <a:cxn ang="0">
                  <a:pos x="817" y="2205"/>
                </a:cxn>
                <a:cxn ang="0">
                  <a:pos x="804" y="1622"/>
                </a:cxn>
                <a:cxn ang="0">
                  <a:pos x="754" y="1530"/>
                </a:cxn>
                <a:cxn ang="0">
                  <a:pos x="725" y="1442"/>
                </a:cxn>
                <a:cxn ang="0">
                  <a:pos x="714" y="1357"/>
                </a:cxn>
                <a:cxn ang="0">
                  <a:pos x="710" y="1273"/>
                </a:cxn>
                <a:cxn ang="0">
                  <a:pos x="718" y="1175"/>
                </a:cxn>
                <a:cxn ang="0">
                  <a:pos x="741" y="1078"/>
                </a:cxn>
                <a:cxn ang="0">
                  <a:pos x="776" y="988"/>
                </a:cxn>
                <a:cxn ang="0">
                  <a:pos x="817" y="916"/>
                </a:cxn>
                <a:cxn ang="0">
                  <a:pos x="855" y="865"/>
                </a:cxn>
                <a:cxn ang="0">
                  <a:pos x="900" y="813"/>
                </a:cxn>
                <a:cxn ang="0">
                  <a:pos x="943" y="769"/>
                </a:cxn>
                <a:cxn ang="0">
                  <a:pos x="993" y="730"/>
                </a:cxn>
                <a:cxn ang="0">
                  <a:pos x="1052" y="691"/>
                </a:cxn>
                <a:cxn ang="0">
                  <a:pos x="1109" y="659"/>
                </a:cxn>
                <a:cxn ang="0">
                  <a:pos x="1192" y="631"/>
                </a:cxn>
              </a:cxnLst>
              <a:rect l="0" t="0" r="r" b="b"/>
              <a:pathLst>
                <a:path w="1192" h="2205">
                  <a:moveTo>
                    <a:pt x="1192" y="0"/>
                  </a:moveTo>
                  <a:lnTo>
                    <a:pt x="1166" y="4"/>
                  </a:lnTo>
                  <a:lnTo>
                    <a:pt x="1141" y="8"/>
                  </a:lnTo>
                  <a:lnTo>
                    <a:pt x="1106" y="16"/>
                  </a:lnTo>
                  <a:lnTo>
                    <a:pt x="1080" y="22"/>
                  </a:lnTo>
                  <a:lnTo>
                    <a:pt x="1053" y="30"/>
                  </a:lnTo>
                  <a:lnTo>
                    <a:pt x="1028" y="38"/>
                  </a:lnTo>
                  <a:lnTo>
                    <a:pt x="1001" y="45"/>
                  </a:lnTo>
                  <a:lnTo>
                    <a:pt x="975" y="53"/>
                  </a:lnTo>
                  <a:lnTo>
                    <a:pt x="948" y="64"/>
                  </a:lnTo>
                  <a:lnTo>
                    <a:pt x="916" y="76"/>
                  </a:lnTo>
                  <a:lnTo>
                    <a:pt x="889" y="88"/>
                  </a:lnTo>
                  <a:lnTo>
                    <a:pt x="861" y="100"/>
                  </a:lnTo>
                  <a:lnTo>
                    <a:pt x="831" y="113"/>
                  </a:lnTo>
                  <a:lnTo>
                    <a:pt x="801" y="128"/>
                  </a:lnTo>
                  <a:lnTo>
                    <a:pt x="774" y="142"/>
                  </a:lnTo>
                  <a:lnTo>
                    <a:pt x="749" y="158"/>
                  </a:lnTo>
                  <a:lnTo>
                    <a:pt x="726" y="171"/>
                  </a:lnTo>
                  <a:lnTo>
                    <a:pt x="703" y="188"/>
                  </a:lnTo>
                  <a:lnTo>
                    <a:pt x="677" y="202"/>
                  </a:lnTo>
                  <a:lnTo>
                    <a:pt x="649" y="221"/>
                  </a:lnTo>
                  <a:lnTo>
                    <a:pt x="623" y="241"/>
                  </a:lnTo>
                  <a:lnTo>
                    <a:pt x="599" y="260"/>
                  </a:lnTo>
                  <a:lnTo>
                    <a:pt x="576" y="276"/>
                  </a:lnTo>
                  <a:lnTo>
                    <a:pt x="539" y="307"/>
                  </a:lnTo>
                  <a:lnTo>
                    <a:pt x="501" y="344"/>
                  </a:lnTo>
                  <a:lnTo>
                    <a:pt x="471" y="371"/>
                  </a:lnTo>
                  <a:lnTo>
                    <a:pt x="436" y="410"/>
                  </a:lnTo>
                  <a:lnTo>
                    <a:pt x="412" y="438"/>
                  </a:lnTo>
                  <a:lnTo>
                    <a:pt x="385" y="470"/>
                  </a:lnTo>
                  <a:lnTo>
                    <a:pt x="355" y="507"/>
                  </a:lnTo>
                  <a:lnTo>
                    <a:pt x="331" y="540"/>
                  </a:lnTo>
                  <a:lnTo>
                    <a:pt x="307" y="579"/>
                  </a:lnTo>
                  <a:lnTo>
                    <a:pt x="283" y="617"/>
                  </a:lnTo>
                  <a:lnTo>
                    <a:pt x="258" y="658"/>
                  </a:lnTo>
                  <a:lnTo>
                    <a:pt x="238" y="693"/>
                  </a:lnTo>
                  <a:lnTo>
                    <a:pt x="219" y="736"/>
                  </a:lnTo>
                  <a:lnTo>
                    <a:pt x="200" y="777"/>
                  </a:lnTo>
                  <a:lnTo>
                    <a:pt x="184" y="821"/>
                  </a:lnTo>
                  <a:lnTo>
                    <a:pt x="168" y="868"/>
                  </a:lnTo>
                  <a:lnTo>
                    <a:pt x="148" y="926"/>
                  </a:lnTo>
                  <a:lnTo>
                    <a:pt x="134" y="980"/>
                  </a:lnTo>
                  <a:lnTo>
                    <a:pt x="121" y="1035"/>
                  </a:lnTo>
                  <a:lnTo>
                    <a:pt x="114" y="1089"/>
                  </a:lnTo>
                  <a:lnTo>
                    <a:pt x="105" y="1152"/>
                  </a:lnTo>
                  <a:lnTo>
                    <a:pt x="98" y="1230"/>
                  </a:lnTo>
                  <a:lnTo>
                    <a:pt x="97" y="1292"/>
                  </a:lnTo>
                  <a:lnTo>
                    <a:pt x="98" y="1353"/>
                  </a:lnTo>
                  <a:lnTo>
                    <a:pt x="103" y="1411"/>
                  </a:lnTo>
                  <a:lnTo>
                    <a:pt x="110" y="1464"/>
                  </a:lnTo>
                  <a:lnTo>
                    <a:pt x="117" y="1521"/>
                  </a:lnTo>
                  <a:lnTo>
                    <a:pt x="129" y="1579"/>
                  </a:lnTo>
                  <a:lnTo>
                    <a:pt x="145" y="1641"/>
                  </a:lnTo>
                  <a:lnTo>
                    <a:pt x="165" y="1704"/>
                  </a:lnTo>
                  <a:lnTo>
                    <a:pt x="186" y="1763"/>
                  </a:lnTo>
                  <a:lnTo>
                    <a:pt x="208" y="1821"/>
                  </a:lnTo>
                  <a:lnTo>
                    <a:pt x="235" y="1878"/>
                  </a:lnTo>
                  <a:lnTo>
                    <a:pt x="268" y="1932"/>
                  </a:lnTo>
                  <a:lnTo>
                    <a:pt x="0" y="2084"/>
                  </a:lnTo>
                  <a:lnTo>
                    <a:pt x="817" y="2205"/>
                  </a:lnTo>
                  <a:lnTo>
                    <a:pt x="1118" y="1454"/>
                  </a:lnTo>
                  <a:lnTo>
                    <a:pt x="804" y="1622"/>
                  </a:lnTo>
                  <a:lnTo>
                    <a:pt x="773" y="1574"/>
                  </a:lnTo>
                  <a:lnTo>
                    <a:pt x="754" y="1530"/>
                  </a:lnTo>
                  <a:lnTo>
                    <a:pt x="737" y="1486"/>
                  </a:lnTo>
                  <a:lnTo>
                    <a:pt x="725" y="1442"/>
                  </a:lnTo>
                  <a:lnTo>
                    <a:pt x="716" y="1398"/>
                  </a:lnTo>
                  <a:lnTo>
                    <a:pt x="714" y="1357"/>
                  </a:lnTo>
                  <a:lnTo>
                    <a:pt x="710" y="1315"/>
                  </a:lnTo>
                  <a:lnTo>
                    <a:pt x="710" y="1273"/>
                  </a:lnTo>
                  <a:lnTo>
                    <a:pt x="712" y="1223"/>
                  </a:lnTo>
                  <a:lnTo>
                    <a:pt x="718" y="1175"/>
                  </a:lnTo>
                  <a:lnTo>
                    <a:pt x="729" y="1121"/>
                  </a:lnTo>
                  <a:lnTo>
                    <a:pt x="741" y="1078"/>
                  </a:lnTo>
                  <a:lnTo>
                    <a:pt x="760" y="1029"/>
                  </a:lnTo>
                  <a:lnTo>
                    <a:pt x="776" y="988"/>
                  </a:lnTo>
                  <a:lnTo>
                    <a:pt x="799" y="947"/>
                  </a:lnTo>
                  <a:lnTo>
                    <a:pt x="817" y="916"/>
                  </a:lnTo>
                  <a:lnTo>
                    <a:pt x="836" y="891"/>
                  </a:lnTo>
                  <a:lnTo>
                    <a:pt x="855" y="865"/>
                  </a:lnTo>
                  <a:lnTo>
                    <a:pt x="877" y="839"/>
                  </a:lnTo>
                  <a:lnTo>
                    <a:pt x="900" y="813"/>
                  </a:lnTo>
                  <a:lnTo>
                    <a:pt x="920" y="794"/>
                  </a:lnTo>
                  <a:lnTo>
                    <a:pt x="943" y="769"/>
                  </a:lnTo>
                  <a:lnTo>
                    <a:pt x="966" y="751"/>
                  </a:lnTo>
                  <a:lnTo>
                    <a:pt x="993" y="730"/>
                  </a:lnTo>
                  <a:lnTo>
                    <a:pt x="1025" y="709"/>
                  </a:lnTo>
                  <a:lnTo>
                    <a:pt x="1052" y="691"/>
                  </a:lnTo>
                  <a:lnTo>
                    <a:pt x="1075" y="678"/>
                  </a:lnTo>
                  <a:lnTo>
                    <a:pt x="1109" y="659"/>
                  </a:lnTo>
                  <a:lnTo>
                    <a:pt x="1141" y="645"/>
                  </a:lnTo>
                  <a:lnTo>
                    <a:pt x="1192" y="631"/>
                  </a:lnTo>
                  <a:lnTo>
                    <a:pt x="1192" y="0"/>
                  </a:ln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FFCC00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zh-CN" altLang="en-US" sz="2400"/>
            </a:p>
          </p:txBody>
        </p:sp>
        <p:sp>
          <p:nvSpPr>
            <p:cNvPr id="16" name="Freeform 85"/>
            <p:cNvSpPr>
              <a:spLocks/>
            </p:cNvSpPr>
            <p:nvPr/>
          </p:nvSpPr>
          <p:spPr bwMode="auto">
            <a:xfrm>
              <a:off x="2172" y="482"/>
              <a:ext cx="1970" cy="2219"/>
            </a:xfrm>
            <a:custGeom>
              <a:avLst/>
              <a:gdLst/>
              <a:ahLst/>
              <a:cxnLst>
                <a:cxn ang="0">
                  <a:pos x="699" y="297"/>
                </a:cxn>
                <a:cxn ang="0">
                  <a:pos x="764" y="310"/>
                </a:cxn>
                <a:cxn ang="0">
                  <a:pos x="814" y="322"/>
                </a:cxn>
                <a:cxn ang="0">
                  <a:pos x="866" y="338"/>
                </a:cxn>
                <a:cxn ang="0">
                  <a:pos x="919" y="356"/>
                </a:cxn>
                <a:cxn ang="0">
                  <a:pos x="979" y="380"/>
                </a:cxn>
                <a:cxn ang="0">
                  <a:pos x="1037" y="406"/>
                </a:cxn>
                <a:cxn ang="0">
                  <a:pos x="1094" y="434"/>
                </a:cxn>
                <a:cxn ang="0">
                  <a:pos x="1142" y="464"/>
                </a:cxn>
                <a:cxn ang="0">
                  <a:pos x="1191" y="495"/>
                </a:cxn>
                <a:cxn ang="0">
                  <a:pos x="1245" y="532"/>
                </a:cxn>
                <a:cxn ang="0">
                  <a:pos x="1292" y="569"/>
                </a:cxn>
                <a:cxn ang="0">
                  <a:pos x="1366" y="635"/>
                </a:cxn>
                <a:cxn ang="0">
                  <a:pos x="1431" y="701"/>
                </a:cxn>
                <a:cxn ang="0">
                  <a:pos x="1482" y="761"/>
                </a:cxn>
                <a:cxn ang="0">
                  <a:pos x="1536" y="833"/>
                </a:cxn>
                <a:cxn ang="0">
                  <a:pos x="1586" y="909"/>
                </a:cxn>
                <a:cxn ang="0">
                  <a:pos x="1629" y="985"/>
                </a:cxn>
                <a:cxn ang="0">
                  <a:pos x="1668" y="1070"/>
                </a:cxn>
                <a:cxn ang="0">
                  <a:pos x="1700" y="1160"/>
                </a:cxn>
                <a:cxn ang="0">
                  <a:pos x="1734" y="1272"/>
                </a:cxn>
                <a:cxn ang="0">
                  <a:pos x="1754" y="1381"/>
                </a:cxn>
                <a:cxn ang="0">
                  <a:pos x="1770" y="1522"/>
                </a:cxn>
                <a:cxn ang="0">
                  <a:pos x="1770" y="1644"/>
                </a:cxn>
                <a:cxn ang="0">
                  <a:pos x="1758" y="1755"/>
                </a:cxn>
                <a:cxn ang="0">
                  <a:pos x="1739" y="1870"/>
                </a:cxn>
                <a:cxn ang="0">
                  <a:pos x="1703" y="1996"/>
                </a:cxn>
                <a:cxn ang="0">
                  <a:pos x="1145" y="1711"/>
                </a:cxn>
                <a:cxn ang="0">
                  <a:pos x="1159" y="1607"/>
                </a:cxn>
                <a:cxn ang="0">
                  <a:pos x="1156" y="1514"/>
                </a:cxn>
                <a:cxn ang="0">
                  <a:pos x="1140" y="1413"/>
                </a:cxn>
                <a:cxn ang="0">
                  <a:pos x="1109" y="1322"/>
                </a:cxn>
                <a:cxn ang="0">
                  <a:pos x="1070" y="1239"/>
                </a:cxn>
                <a:cxn ang="0">
                  <a:pos x="1032" y="1183"/>
                </a:cxn>
                <a:cxn ang="0">
                  <a:pos x="992" y="1132"/>
                </a:cxn>
                <a:cxn ang="0">
                  <a:pos x="947" y="1086"/>
                </a:cxn>
                <a:cxn ang="0">
                  <a:pos x="901" y="1043"/>
                </a:cxn>
                <a:cxn ang="0">
                  <a:pos x="842" y="1002"/>
                </a:cxn>
                <a:cxn ang="0">
                  <a:pos x="792" y="971"/>
                </a:cxn>
                <a:cxn ang="0">
                  <a:pos x="729" y="940"/>
                </a:cxn>
                <a:cxn ang="0">
                  <a:pos x="676" y="922"/>
                </a:cxn>
                <a:cxn ang="0">
                  <a:pos x="598" y="905"/>
                </a:cxn>
                <a:cxn ang="0">
                  <a:pos x="520" y="899"/>
                </a:cxn>
                <a:cxn ang="0">
                  <a:pos x="498" y="1222"/>
                </a:cxn>
                <a:cxn ang="0">
                  <a:pos x="497" y="0"/>
                </a:cxn>
                <a:cxn ang="0">
                  <a:pos x="524" y="280"/>
                </a:cxn>
                <a:cxn ang="0">
                  <a:pos x="604" y="285"/>
                </a:cxn>
                <a:cxn ang="0">
                  <a:pos x="675" y="293"/>
                </a:cxn>
              </a:cxnLst>
              <a:rect l="0" t="0" r="r" b="b"/>
              <a:pathLst>
                <a:path w="1772" h="1996">
                  <a:moveTo>
                    <a:pt x="675" y="293"/>
                  </a:moveTo>
                  <a:lnTo>
                    <a:pt x="699" y="297"/>
                  </a:lnTo>
                  <a:lnTo>
                    <a:pt x="732" y="302"/>
                  </a:lnTo>
                  <a:lnTo>
                    <a:pt x="764" y="310"/>
                  </a:lnTo>
                  <a:lnTo>
                    <a:pt x="787" y="315"/>
                  </a:lnTo>
                  <a:lnTo>
                    <a:pt x="814" y="322"/>
                  </a:lnTo>
                  <a:lnTo>
                    <a:pt x="839" y="330"/>
                  </a:lnTo>
                  <a:lnTo>
                    <a:pt x="866" y="338"/>
                  </a:lnTo>
                  <a:lnTo>
                    <a:pt x="891" y="345"/>
                  </a:lnTo>
                  <a:lnTo>
                    <a:pt x="919" y="356"/>
                  </a:lnTo>
                  <a:lnTo>
                    <a:pt x="951" y="369"/>
                  </a:lnTo>
                  <a:lnTo>
                    <a:pt x="979" y="380"/>
                  </a:lnTo>
                  <a:lnTo>
                    <a:pt x="1006" y="392"/>
                  </a:lnTo>
                  <a:lnTo>
                    <a:pt x="1037" y="406"/>
                  </a:lnTo>
                  <a:lnTo>
                    <a:pt x="1067" y="421"/>
                  </a:lnTo>
                  <a:lnTo>
                    <a:pt x="1094" y="434"/>
                  </a:lnTo>
                  <a:lnTo>
                    <a:pt x="1120" y="450"/>
                  </a:lnTo>
                  <a:lnTo>
                    <a:pt x="1142" y="464"/>
                  </a:lnTo>
                  <a:lnTo>
                    <a:pt x="1165" y="480"/>
                  </a:lnTo>
                  <a:lnTo>
                    <a:pt x="1191" y="495"/>
                  </a:lnTo>
                  <a:lnTo>
                    <a:pt x="1219" y="513"/>
                  </a:lnTo>
                  <a:lnTo>
                    <a:pt x="1245" y="532"/>
                  </a:lnTo>
                  <a:lnTo>
                    <a:pt x="1269" y="551"/>
                  </a:lnTo>
                  <a:lnTo>
                    <a:pt x="1292" y="569"/>
                  </a:lnTo>
                  <a:lnTo>
                    <a:pt x="1328" y="600"/>
                  </a:lnTo>
                  <a:lnTo>
                    <a:pt x="1366" y="635"/>
                  </a:lnTo>
                  <a:lnTo>
                    <a:pt x="1396" y="662"/>
                  </a:lnTo>
                  <a:lnTo>
                    <a:pt x="1431" y="701"/>
                  </a:lnTo>
                  <a:lnTo>
                    <a:pt x="1455" y="729"/>
                  </a:lnTo>
                  <a:lnTo>
                    <a:pt x="1482" y="761"/>
                  </a:lnTo>
                  <a:lnTo>
                    <a:pt x="1512" y="798"/>
                  </a:lnTo>
                  <a:lnTo>
                    <a:pt x="1536" y="833"/>
                  </a:lnTo>
                  <a:lnTo>
                    <a:pt x="1560" y="872"/>
                  </a:lnTo>
                  <a:lnTo>
                    <a:pt x="1586" y="909"/>
                  </a:lnTo>
                  <a:lnTo>
                    <a:pt x="1607" y="950"/>
                  </a:lnTo>
                  <a:lnTo>
                    <a:pt x="1629" y="985"/>
                  </a:lnTo>
                  <a:lnTo>
                    <a:pt x="1649" y="1028"/>
                  </a:lnTo>
                  <a:lnTo>
                    <a:pt x="1668" y="1070"/>
                  </a:lnTo>
                  <a:lnTo>
                    <a:pt x="1684" y="1113"/>
                  </a:lnTo>
                  <a:lnTo>
                    <a:pt x="1700" y="1160"/>
                  </a:lnTo>
                  <a:lnTo>
                    <a:pt x="1720" y="1218"/>
                  </a:lnTo>
                  <a:lnTo>
                    <a:pt x="1734" y="1272"/>
                  </a:lnTo>
                  <a:lnTo>
                    <a:pt x="1747" y="1327"/>
                  </a:lnTo>
                  <a:lnTo>
                    <a:pt x="1754" y="1381"/>
                  </a:lnTo>
                  <a:lnTo>
                    <a:pt x="1764" y="1444"/>
                  </a:lnTo>
                  <a:lnTo>
                    <a:pt x="1770" y="1522"/>
                  </a:lnTo>
                  <a:lnTo>
                    <a:pt x="1772" y="1583"/>
                  </a:lnTo>
                  <a:lnTo>
                    <a:pt x="1770" y="1644"/>
                  </a:lnTo>
                  <a:lnTo>
                    <a:pt x="1765" y="1701"/>
                  </a:lnTo>
                  <a:lnTo>
                    <a:pt x="1758" y="1755"/>
                  </a:lnTo>
                  <a:lnTo>
                    <a:pt x="1751" y="1812"/>
                  </a:lnTo>
                  <a:lnTo>
                    <a:pt x="1739" y="1870"/>
                  </a:lnTo>
                  <a:lnTo>
                    <a:pt x="1723" y="1932"/>
                  </a:lnTo>
                  <a:lnTo>
                    <a:pt x="1703" y="1996"/>
                  </a:lnTo>
                  <a:lnTo>
                    <a:pt x="1587" y="1635"/>
                  </a:lnTo>
                  <a:lnTo>
                    <a:pt x="1145" y="1711"/>
                  </a:lnTo>
                  <a:lnTo>
                    <a:pt x="1155" y="1648"/>
                  </a:lnTo>
                  <a:lnTo>
                    <a:pt x="1159" y="1607"/>
                  </a:lnTo>
                  <a:lnTo>
                    <a:pt x="1159" y="1564"/>
                  </a:lnTo>
                  <a:lnTo>
                    <a:pt x="1156" y="1514"/>
                  </a:lnTo>
                  <a:lnTo>
                    <a:pt x="1149" y="1467"/>
                  </a:lnTo>
                  <a:lnTo>
                    <a:pt x="1140" y="1413"/>
                  </a:lnTo>
                  <a:lnTo>
                    <a:pt x="1128" y="1370"/>
                  </a:lnTo>
                  <a:lnTo>
                    <a:pt x="1109" y="1322"/>
                  </a:lnTo>
                  <a:lnTo>
                    <a:pt x="1091" y="1280"/>
                  </a:lnTo>
                  <a:lnTo>
                    <a:pt x="1070" y="1239"/>
                  </a:lnTo>
                  <a:lnTo>
                    <a:pt x="1051" y="1208"/>
                  </a:lnTo>
                  <a:lnTo>
                    <a:pt x="1032" y="1183"/>
                  </a:lnTo>
                  <a:lnTo>
                    <a:pt x="1013" y="1157"/>
                  </a:lnTo>
                  <a:lnTo>
                    <a:pt x="992" y="1132"/>
                  </a:lnTo>
                  <a:lnTo>
                    <a:pt x="967" y="1105"/>
                  </a:lnTo>
                  <a:lnTo>
                    <a:pt x="947" y="1086"/>
                  </a:lnTo>
                  <a:lnTo>
                    <a:pt x="924" y="1063"/>
                  </a:lnTo>
                  <a:lnTo>
                    <a:pt x="901" y="1043"/>
                  </a:lnTo>
                  <a:lnTo>
                    <a:pt x="874" y="1023"/>
                  </a:lnTo>
                  <a:lnTo>
                    <a:pt x="842" y="1002"/>
                  </a:lnTo>
                  <a:lnTo>
                    <a:pt x="815" y="984"/>
                  </a:lnTo>
                  <a:lnTo>
                    <a:pt x="792" y="971"/>
                  </a:lnTo>
                  <a:lnTo>
                    <a:pt x="758" y="951"/>
                  </a:lnTo>
                  <a:lnTo>
                    <a:pt x="729" y="940"/>
                  </a:lnTo>
                  <a:lnTo>
                    <a:pt x="703" y="931"/>
                  </a:lnTo>
                  <a:lnTo>
                    <a:pt x="676" y="922"/>
                  </a:lnTo>
                  <a:lnTo>
                    <a:pt x="636" y="912"/>
                  </a:lnTo>
                  <a:lnTo>
                    <a:pt x="598" y="905"/>
                  </a:lnTo>
                  <a:lnTo>
                    <a:pt x="559" y="901"/>
                  </a:lnTo>
                  <a:lnTo>
                    <a:pt x="520" y="899"/>
                  </a:lnTo>
                  <a:lnTo>
                    <a:pt x="498" y="897"/>
                  </a:lnTo>
                  <a:lnTo>
                    <a:pt x="498" y="1222"/>
                  </a:lnTo>
                  <a:lnTo>
                    <a:pt x="0" y="620"/>
                  </a:lnTo>
                  <a:lnTo>
                    <a:pt x="497" y="0"/>
                  </a:lnTo>
                  <a:lnTo>
                    <a:pt x="497" y="279"/>
                  </a:lnTo>
                  <a:lnTo>
                    <a:pt x="524" y="280"/>
                  </a:lnTo>
                  <a:lnTo>
                    <a:pt x="563" y="282"/>
                  </a:lnTo>
                  <a:lnTo>
                    <a:pt x="604" y="285"/>
                  </a:lnTo>
                  <a:lnTo>
                    <a:pt x="643" y="289"/>
                  </a:lnTo>
                  <a:lnTo>
                    <a:pt x="675" y="293"/>
                  </a:lnTo>
                  <a:close/>
                </a:path>
              </a:pathLst>
            </a:custGeom>
            <a:gradFill rotWithShape="0">
              <a:gsLst>
                <a:gs pos="0">
                  <a:srgbClr val="FF6600"/>
                </a:gs>
                <a:gs pos="100000">
                  <a:srgbClr val="FF6600">
                    <a:gamma/>
                    <a:shade val="36078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zh-CN" altLang="en-US" sz="2400"/>
            </a:p>
          </p:txBody>
        </p:sp>
      </p:grpSp>
      <p:sp>
        <p:nvSpPr>
          <p:cNvPr id="24" name="WordArt 86"/>
          <p:cNvSpPr>
            <a:spLocks noChangeArrowheads="1" noChangeShapeType="1" noTextEdit="1"/>
          </p:cNvSpPr>
          <p:nvPr/>
        </p:nvSpPr>
        <p:spPr bwMode="auto">
          <a:xfrm rot="2811262">
            <a:off x="2445932" y="2739863"/>
            <a:ext cx="2026634" cy="7590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775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noFill/>
                  <a:round/>
                  <a:headEnd/>
                  <a:tailEnd/>
                </a:ln>
                <a:latin typeface="Arial Black"/>
              </a:rPr>
              <a:t>客户信用度管理</a:t>
            </a:r>
          </a:p>
        </p:txBody>
      </p:sp>
      <p:sp>
        <p:nvSpPr>
          <p:cNvPr id="25" name="WordArt 87"/>
          <p:cNvSpPr>
            <a:spLocks noChangeArrowheads="1" noChangeShapeType="1" noTextEdit="1"/>
          </p:cNvSpPr>
          <p:nvPr/>
        </p:nvSpPr>
        <p:spPr bwMode="auto">
          <a:xfrm rot="9851429">
            <a:off x="1590730" y="4045603"/>
            <a:ext cx="2393745" cy="122360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768"/>
              </a:avLst>
            </a:prstTxWarp>
          </a:bodyPr>
          <a:lstStyle/>
          <a:p>
            <a:pPr algn="ctr"/>
            <a:r>
              <a:rPr lang="zh-CN" altLang="en-US" sz="2800" b="1" kern="10" dirty="0">
                <a:ln w="9525">
                  <a:noFill/>
                  <a:round/>
                  <a:headEnd/>
                  <a:tailEnd/>
                </a:ln>
                <a:latin typeface="Arial Black"/>
              </a:rPr>
              <a:t>客户动态资源管理</a:t>
            </a:r>
          </a:p>
        </p:txBody>
      </p:sp>
      <p:sp>
        <p:nvSpPr>
          <p:cNvPr id="26" name="WordArt 88"/>
          <p:cNvSpPr>
            <a:spLocks noChangeArrowheads="1" noChangeShapeType="1" noTextEdit="1"/>
          </p:cNvSpPr>
          <p:nvPr/>
        </p:nvSpPr>
        <p:spPr bwMode="auto">
          <a:xfrm rot="17028167">
            <a:off x="583107" y="3085717"/>
            <a:ext cx="2209018" cy="11684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442"/>
              </a:avLst>
            </a:prstTxWarp>
          </a:bodyPr>
          <a:lstStyle/>
          <a:p>
            <a:pPr algn="ctr"/>
            <a:r>
              <a:rPr lang="zh-CN" altLang="en-US" sz="2800" b="1" kern="10" dirty="0">
                <a:ln w="9525">
                  <a:noFill/>
                  <a:round/>
                  <a:headEnd/>
                  <a:tailEnd/>
                </a:ln>
                <a:latin typeface="Arial Black"/>
              </a:rPr>
              <a:t>应收账款监控体系</a:t>
            </a:r>
          </a:p>
        </p:txBody>
      </p:sp>
      <p:sp>
        <p:nvSpPr>
          <p:cNvPr id="27" name="Rectangle 93"/>
          <p:cNvSpPr>
            <a:spLocks noChangeArrowheads="1"/>
          </p:cNvSpPr>
          <p:nvPr/>
        </p:nvSpPr>
        <p:spPr bwMode="auto">
          <a:xfrm>
            <a:off x="5143504" y="1787771"/>
            <a:ext cx="3671888" cy="378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b="1" dirty="0" smtClean="0">
                <a:ea typeface="宋体" pitchFamily="2" charset="-122"/>
              </a:rPr>
              <a:t>建立</a:t>
            </a:r>
            <a:r>
              <a:rPr lang="zh-CN" altLang="en-US" sz="1800" b="1" dirty="0">
                <a:ea typeface="宋体" pitchFamily="2" charset="-122"/>
              </a:rPr>
              <a:t>专门的信用管理机构，对赊销进行管理。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b="1" dirty="0">
                <a:ea typeface="宋体" pitchFamily="2" charset="-122"/>
              </a:rPr>
              <a:t> 动态监督客户尤其是核心客户，了解客户的资信情况，给客户建立资信档案并根据收集的信息进行动态管理 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b="1" dirty="0">
                <a:ea typeface="宋体" pitchFamily="2" charset="-122"/>
              </a:rPr>
              <a:t> 应收账款的监控体系应包括赊销的发生、收账、逾期风险预警等各个环节</a:t>
            </a:r>
            <a:r>
              <a:rPr lang="zh-CN" altLang="en-US" sz="1800" b="1" dirty="0" smtClean="0">
                <a:ea typeface="宋体" pitchFamily="2" charset="-122"/>
              </a:rPr>
              <a:t>。</a:t>
            </a:r>
            <a:endParaRPr lang="zh-CN" altLang="en-US" sz="1800" b="1" dirty="0"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研究内外环境分析</a:t>
            </a:r>
            <a:endParaRPr lang="zh-CN" altLang="en-US" dirty="0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60392" y="2000240"/>
            <a:ext cx="8426450" cy="4260850"/>
            <a:chOff x="218" y="1117"/>
            <a:chExt cx="5308" cy="2684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605" y="1239"/>
              <a:ext cx="2562" cy="2562"/>
            </a:xfrm>
            <a:prstGeom prst="ellipse">
              <a:avLst/>
            </a:prstGeom>
            <a:gradFill rotWithShape="1">
              <a:gsLst>
                <a:gs pos="0">
                  <a:srgbClr val="4489B8">
                    <a:alpha val="70000"/>
                  </a:srgbClr>
                </a:gs>
                <a:gs pos="100000">
                  <a:srgbClr val="4489B8">
                    <a:gamma/>
                    <a:tint val="0"/>
                    <a:invGamma/>
                    <a:alpha val="0"/>
                  </a:srgb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862" y="1503"/>
              <a:ext cx="2046" cy="2046"/>
            </a:xfrm>
            <a:prstGeom prst="ellipse">
              <a:avLst/>
            </a:prstGeom>
            <a:gradFill rotWithShape="0">
              <a:gsLst>
                <a:gs pos="0">
                  <a:srgbClr val="FFFFFF">
                    <a:alpha val="60001"/>
                  </a:srgbClr>
                </a:gs>
                <a:gs pos="50000">
                  <a:srgbClr val="6681A4"/>
                </a:gs>
                <a:gs pos="100000">
                  <a:srgbClr val="FFFFFF">
                    <a:alpha val="60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endParaRPr kumimoji="1" lang="zh-CN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130" y="1779"/>
              <a:ext cx="1512" cy="1512"/>
            </a:xfrm>
            <a:prstGeom prst="ellipse">
              <a:avLst/>
            </a:prstGeom>
            <a:gradFill rotWithShape="0">
              <a:gsLst>
                <a:gs pos="0">
                  <a:srgbClr val="FFFFFF">
                    <a:alpha val="60001"/>
                  </a:srgbClr>
                </a:gs>
                <a:gs pos="50000">
                  <a:srgbClr val="6681A4"/>
                </a:gs>
                <a:gs pos="100000">
                  <a:srgbClr val="FFFFFF">
                    <a:alpha val="60001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810" y="2979"/>
              <a:ext cx="1716" cy="456"/>
            </a:xfrm>
            <a:prstGeom prst="rect">
              <a:avLst/>
            </a:prstGeom>
            <a:solidFill>
              <a:srgbClr val="54ABC6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TopLef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algn="l" latinLnBrk="1">
                <a:lnSpc>
                  <a:spcPct val="80000"/>
                </a:lnSpc>
              </a:pPr>
              <a:r>
                <a:rPr kumimoji="1" lang="zh-CN" altLang="en-US" sz="1600" b="1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信用体系</a:t>
              </a:r>
            </a:p>
            <a:p>
              <a:pPr algn="l" latinLnBrk="1">
                <a:lnSpc>
                  <a:spcPct val="80000"/>
                </a:lnSpc>
              </a:pPr>
              <a:r>
                <a:rPr kumimoji="1" lang="zh-CN" alt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我国信用体系建设不完善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810" y="1647"/>
              <a:ext cx="1716" cy="456"/>
            </a:xfrm>
            <a:prstGeom prst="rect">
              <a:avLst/>
            </a:prstGeom>
            <a:solidFill>
              <a:srgbClr val="54ABC6"/>
            </a:soli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Lef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algn="l" latinLnBrk="1"/>
              <a:r>
                <a:rPr kumimoji="1" lang="zh-CN" altLang="en-US" sz="16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竞  争</a:t>
              </a:r>
            </a:p>
            <a:p>
              <a:pPr algn="l" latinLnBrk="1"/>
              <a:r>
                <a:rPr kumimoji="1" lang="en-US" altLang="ko-KR" sz="1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 </a:t>
              </a:r>
              <a:r>
                <a:rPr kumimoji="1" lang="zh-CN" altLang="en-US" sz="1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电信业竞争空前激烈</a:t>
              </a:r>
              <a:r>
                <a:rPr kumimoji="1" lang="en-US" altLang="ko-KR" sz="11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.</a:t>
              </a:r>
              <a:r>
                <a:rPr kumimoji="1" lang="en-US" altLang="ko-KR" sz="11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Gulim" pitchFamily="34" charset="-127"/>
                </a:rPr>
                <a:t> 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810" y="2325"/>
              <a:ext cx="1716" cy="456"/>
            </a:xfrm>
            <a:prstGeom prst="rect">
              <a:avLst/>
            </a:prstGeom>
            <a:solidFill>
              <a:srgbClr val="54ABC6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Lef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algn="l" latinLnBrk="1"/>
              <a:r>
                <a:rPr kumimoji="1" lang="zh-CN" altLang="en-US" sz="16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支付能力</a:t>
              </a:r>
            </a:p>
            <a:p>
              <a:pPr algn="l" latinLnBrk="1"/>
              <a:r>
                <a:rPr kumimoji="1" lang="zh-CN" altLang="en-US" sz="1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部分企业支付能力不足</a:t>
              </a: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18" y="2979"/>
              <a:ext cx="1716" cy="456"/>
            </a:xfrm>
            <a:prstGeom prst="rect">
              <a:avLst/>
            </a:prstGeom>
            <a:solidFill>
              <a:srgbClr val="54ABC6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TopRigh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latinLnBrk="1"/>
              <a:r>
                <a:rPr kumimoji="1" lang="zh-CN" altLang="en-US" sz="16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考核体系</a:t>
              </a:r>
              <a:endParaRPr kumimoji="1" lang="zh-CN" altLang="en-US" sz="160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endParaRPr>
            </a:p>
            <a:p>
              <a:pPr latinLnBrk="1"/>
              <a:r>
                <a:rPr kumimoji="1" lang="zh-CN" altLang="en-US" sz="1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考核主要以收入为导向</a:t>
              </a: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25" y="1672"/>
              <a:ext cx="1716" cy="456"/>
            </a:xfrm>
            <a:prstGeom prst="rect">
              <a:avLst/>
            </a:prstGeom>
            <a:solidFill>
              <a:srgbClr val="54ABC6"/>
            </a:soli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Righ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latinLnBrk="1">
                <a:lnSpc>
                  <a:spcPct val="80000"/>
                </a:lnSpc>
              </a:pPr>
              <a:r>
                <a:rPr kumimoji="1" lang="zh-CN" altLang="en-US" sz="1600" b="1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管理水平</a:t>
              </a:r>
              <a:endParaRPr kumimoji="1" lang="zh-CN" altLang="en-US" sz="11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Gulim" pitchFamily="34" charset="-127"/>
              </a:endParaRPr>
            </a:p>
            <a:p>
              <a:pPr latinLnBrk="1">
                <a:lnSpc>
                  <a:spcPct val="80000"/>
                </a:lnSpc>
              </a:pPr>
              <a:r>
                <a:rPr kumimoji="1" lang="zh-CN" alt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企业整体管理水平不高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18" y="2328"/>
              <a:ext cx="1716" cy="456"/>
            </a:xfrm>
            <a:prstGeom prst="rect">
              <a:avLst/>
            </a:prstGeom>
            <a:solidFill>
              <a:srgbClr val="54ABC6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Right"/>
              <a:lightRig rig="legacyFlat3" dir="t"/>
            </a:scene3d>
            <a:sp3d extrusionH="12673000" prstMaterial="legacyMatte">
              <a:bevelT w="13500" h="13500" prst="angle"/>
              <a:bevelB w="13500" h="13500" prst="angle"/>
              <a:extrusionClr>
                <a:srgbClr val="54ABC6"/>
              </a:extrusionClr>
            </a:sp3d>
          </p:spPr>
          <p:txBody>
            <a:bodyPr wrap="none" anchor="ctr">
              <a:flatTx/>
            </a:bodyPr>
            <a:lstStyle/>
            <a:p>
              <a:pPr latinLnBrk="1"/>
              <a:r>
                <a:rPr kumimoji="1" lang="zh-CN" altLang="en-US" sz="16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认  识</a:t>
              </a:r>
              <a:endParaRPr kumimoji="1" lang="zh-CN" altLang="en-US" sz="1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Gulim" pitchFamily="34" charset="-127"/>
              </a:endParaRPr>
            </a:p>
            <a:p>
              <a:pPr latinLnBrk="1"/>
              <a:r>
                <a:rPr kumimoji="1" lang="zh-CN" altLang="en-US" sz="1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ulim" pitchFamily="34" charset="-127"/>
                </a:rPr>
                <a:t>对应收账款本质认识不足</a:t>
              </a: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2298" y="1960"/>
              <a:ext cx="1156" cy="115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lnSpc>
                  <a:spcPct val="80000"/>
                </a:lnSpc>
              </a:pPr>
              <a:r>
                <a:rPr kumimoji="1" lang="zh-CN" altLang="en-US" b="1">
                  <a:solidFill>
                    <a:srgbClr val="FFFFFF"/>
                  </a:solidFill>
                  <a:latin typeface="Times New Roman" pitchFamily="18" charset="0"/>
                  <a:ea typeface="GulimChe" pitchFamily="49" charset="-127"/>
                </a:rPr>
                <a:t>通信行业</a:t>
              </a:r>
            </a:p>
            <a:p>
              <a:pPr algn="ctr" latinLnBrk="1">
                <a:lnSpc>
                  <a:spcPct val="80000"/>
                </a:lnSpc>
              </a:pPr>
              <a:r>
                <a:rPr kumimoji="1" lang="zh-CN" altLang="en-US" b="1">
                  <a:solidFill>
                    <a:srgbClr val="FFFFFF"/>
                  </a:solidFill>
                  <a:latin typeface="Times New Roman" pitchFamily="18" charset="0"/>
                  <a:ea typeface="GulimChe" pitchFamily="49" charset="-127"/>
                </a:rPr>
                <a:t>应收账款</a:t>
              </a:r>
            </a:p>
            <a:p>
              <a:pPr algn="ctr" latinLnBrk="1">
                <a:lnSpc>
                  <a:spcPct val="80000"/>
                </a:lnSpc>
              </a:pPr>
              <a:r>
                <a:rPr kumimoji="1" lang="zh-CN" altLang="en-US" b="1">
                  <a:solidFill>
                    <a:srgbClr val="FFFFFF"/>
                  </a:solidFill>
                  <a:latin typeface="Times New Roman" pitchFamily="18" charset="0"/>
                  <a:ea typeface="GulimChe" pitchFamily="49" charset="-127"/>
                </a:rPr>
                <a:t>管理环境</a:t>
              </a:r>
            </a:p>
          </p:txBody>
        </p: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521" y="1117"/>
              <a:ext cx="1121" cy="3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kumimoji="1" lang="zh-CN" altLang="en-US" b="1">
                  <a:solidFill>
                    <a:srgbClr val="FFFFFF"/>
                  </a:solidFill>
                  <a:ea typeface="Dotum" pitchFamily="34" charset="-127"/>
                </a:rPr>
                <a:t>内部环境</a:t>
              </a:r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>
              <a:off x="3982" y="1117"/>
              <a:ext cx="1121" cy="3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kumimoji="1" lang="zh-CN" altLang="en-US" b="1">
                  <a:solidFill>
                    <a:srgbClr val="FFFFFF"/>
                  </a:solidFill>
                  <a:ea typeface="Dotum" pitchFamily="34" charset="-127"/>
                </a:rPr>
                <a:t>外部环境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研究意义</a:t>
            </a:r>
            <a:endParaRPr lang="zh-CN" alt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228104" y="1500174"/>
            <a:ext cx="6789195" cy="3697679"/>
            <a:chOff x="332" y="803"/>
            <a:chExt cx="5052" cy="271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350" y="1396"/>
              <a:ext cx="5034" cy="1908"/>
            </a:xfrm>
            <a:custGeom>
              <a:avLst/>
              <a:gdLst/>
              <a:ahLst/>
              <a:cxnLst>
                <a:cxn ang="0">
                  <a:pos x="2502" y="0"/>
                </a:cxn>
                <a:cxn ang="0">
                  <a:pos x="1465" y="383"/>
                </a:cxn>
                <a:cxn ang="0">
                  <a:pos x="1783" y="383"/>
                </a:cxn>
                <a:cxn ang="0">
                  <a:pos x="0" y="1908"/>
                </a:cxn>
                <a:cxn ang="0">
                  <a:pos x="5034" y="1908"/>
                </a:cxn>
                <a:cxn ang="0">
                  <a:pos x="3229" y="383"/>
                </a:cxn>
                <a:cxn ang="0">
                  <a:pos x="3613" y="395"/>
                </a:cxn>
                <a:cxn ang="0">
                  <a:pos x="2502" y="0"/>
                </a:cxn>
              </a:cxnLst>
              <a:rect l="0" t="0" r="r" b="b"/>
              <a:pathLst>
                <a:path w="5034" h="1908">
                  <a:moveTo>
                    <a:pt x="2502" y="0"/>
                  </a:moveTo>
                  <a:lnTo>
                    <a:pt x="1465" y="383"/>
                  </a:lnTo>
                  <a:lnTo>
                    <a:pt x="1783" y="383"/>
                  </a:lnTo>
                  <a:lnTo>
                    <a:pt x="0" y="1908"/>
                  </a:lnTo>
                  <a:lnTo>
                    <a:pt x="5034" y="1908"/>
                  </a:lnTo>
                  <a:lnTo>
                    <a:pt x="3229" y="383"/>
                  </a:lnTo>
                  <a:lnTo>
                    <a:pt x="3613" y="395"/>
                  </a:lnTo>
                  <a:lnTo>
                    <a:pt x="2502" y="0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1113" y="803"/>
              <a:ext cx="3492" cy="48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56078"/>
                    <a:invGamma/>
                  </a:srgb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  <a:effectLst>
              <a:outerShdw dist="107763" dir="2700000" algn="ctr" rotWithShape="0">
                <a:srgbClr val="0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latinLnBrk="1">
                <a:buFont typeface="Wingdings" pitchFamily="2" charset="2"/>
                <a:buNone/>
              </a:pPr>
              <a:r>
                <a:rPr kumimoji="1" lang="zh-CN" altLang="en-US" sz="3200" dirty="0">
                  <a:solidFill>
                    <a:srgbClr val="FFFFFF"/>
                  </a:solidFill>
                  <a:latin typeface="HY각헤드라인M" pitchFamily="18" charset="-127"/>
                  <a:ea typeface="HY각헤드라인M" pitchFamily="18" charset="-127"/>
                </a:rPr>
                <a:t>应收账款评价指标</a:t>
              </a:r>
              <a:r>
                <a:rPr kumimoji="1" lang="zh-CN" altLang="en-US" sz="3200" dirty="0" smtClean="0">
                  <a:solidFill>
                    <a:srgbClr val="FFFFFF"/>
                  </a:solidFill>
                  <a:latin typeface="HY각헤드라인M" pitchFamily="18" charset="-127"/>
                  <a:ea typeface="HY각헤드라인M" pitchFamily="18" charset="-127"/>
                </a:rPr>
                <a:t>的意义</a:t>
              </a:r>
              <a:endParaRPr kumimoji="1" lang="zh-CN" altLang="en-US" sz="3200" dirty="0">
                <a:solidFill>
                  <a:srgbClr val="FFFFFF"/>
                </a:solidFill>
                <a:latin typeface="HY각헤드라인M" pitchFamily="18" charset="-127"/>
                <a:ea typeface="HY각헤드라인M" pitchFamily="18" charset="-127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332" y="2589"/>
              <a:ext cx="929" cy="928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2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评价信用</a:t>
              </a:r>
            </a:p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政策结果</a:t>
              </a: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366" y="2589"/>
              <a:ext cx="929" cy="9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2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纵向对比</a:t>
              </a:r>
            </a:p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分析</a:t>
              </a: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325" y="2589"/>
              <a:ext cx="929" cy="928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2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600" b="1" dirty="0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考评人员</a:t>
              </a:r>
            </a:p>
            <a:p>
              <a:pPr algn="ctr" latinLnBrk="1"/>
              <a:r>
                <a:rPr kumimoji="1" lang="zh-CN" altLang="en-US" sz="1600" b="1" dirty="0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业绩</a:t>
              </a: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406" y="2589"/>
              <a:ext cx="929" cy="928"/>
            </a:xfrm>
            <a:prstGeom prst="ellipse">
              <a:avLst/>
            </a:prstGeom>
            <a:gradFill rotWithShape="1">
              <a:gsLst>
                <a:gs pos="0">
                  <a:srgbClr val="CC99FF"/>
                </a:gs>
                <a:gs pos="100000">
                  <a:srgbClr val="CC99FF">
                    <a:gamma/>
                    <a:shade val="2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横向对比</a:t>
              </a:r>
            </a:p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分析</a:t>
              </a: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455" y="2589"/>
              <a:ext cx="929" cy="928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2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利于预测</a:t>
              </a:r>
            </a:p>
            <a:p>
              <a:pPr algn="ctr" latinLnBrk="1"/>
              <a:r>
                <a:rPr kumimoji="1" lang="zh-CN" altLang="en-US" sz="1600" b="1">
                  <a:solidFill>
                    <a:srgbClr val="FFFFFF"/>
                  </a:solidFill>
                  <a:latin typeface="Times New Roman" pitchFamily="18" charset="0"/>
                  <a:ea typeface="HY각헤드라인M" pitchFamily="18" charset="-127"/>
                </a:rPr>
                <a:t>未来</a:t>
              </a:r>
            </a:p>
          </p:txBody>
        </p:sp>
        <p:sp>
          <p:nvSpPr>
            <p:cNvPr id="13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79" y="2137"/>
              <a:ext cx="2097" cy="254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03"/>
                </a:avLst>
              </a:prstTxWarp>
            </a:bodyPr>
            <a:lstStyle/>
            <a:p>
              <a:pPr algn="ctr"/>
              <a:r>
                <a:rPr lang="en-US" altLang="zh-CN" sz="3600" b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3333CC">
                        <a:alpha val="50000"/>
                      </a:srgbClr>
                    </a:outerShdw>
                  </a:effectLst>
                  <a:latin typeface="HY헤드라인M"/>
                </a:rPr>
                <a:t>5</a:t>
              </a:r>
              <a:r>
                <a:rPr lang="zh-CN" altLang="en-US" sz="3600" b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3333CC">
                        <a:alpha val="50000"/>
                      </a:srgbClr>
                    </a:outerShdw>
                  </a:effectLst>
                  <a:latin typeface="HY헤드라인M"/>
                </a:rPr>
                <a:t>个方面的作用</a:t>
              </a:r>
            </a:p>
          </p:txBody>
        </p:sp>
      </p:grp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214282" y="5313384"/>
            <a:ext cx="86788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>
                <a:ea typeface="宋体" charset="-122"/>
              </a:rPr>
              <a:t>       </a:t>
            </a:r>
            <a:r>
              <a:rPr lang="zh-CN" altLang="en-US" b="1" dirty="0">
                <a:ea typeface="宋体" charset="-122"/>
              </a:rPr>
              <a:t>常用指标有坏账损失率、净增坏账损失率、应收账款回收率、客户超期率、应收账款周转次数、帐龄分类指标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  <p:pic>
        <p:nvPicPr>
          <p:cNvPr id="4" name="Picture 35" descr="유리질감_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996" y="1555776"/>
            <a:ext cx="3729038" cy="3517900"/>
          </a:xfrm>
          <a:prstGeom prst="rect">
            <a:avLst/>
          </a:prstGeom>
          <a:noFill/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 rot="20042658">
            <a:off x="1167421" y="1955826"/>
            <a:ext cx="3524250" cy="3524250"/>
          </a:xfrm>
          <a:custGeom>
            <a:avLst/>
            <a:gdLst>
              <a:gd name="G0" fmla="+- 5587 0 0"/>
              <a:gd name="G1" fmla="+- 9671334 0 0"/>
              <a:gd name="G2" fmla="+- 0 0 9671334"/>
              <a:gd name="T0" fmla="*/ 0 256 1"/>
              <a:gd name="T1" fmla="*/ 180 256 1"/>
              <a:gd name="G3" fmla="+- 9671334 T0 T1"/>
              <a:gd name="T2" fmla="*/ 0 256 1"/>
              <a:gd name="T3" fmla="*/ 90 256 1"/>
              <a:gd name="G4" fmla="+- 9671334 T2 T3"/>
              <a:gd name="G5" fmla="*/ G4 2 1"/>
              <a:gd name="T4" fmla="*/ 90 256 1"/>
              <a:gd name="T5" fmla="*/ 0 256 1"/>
              <a:gd name="G6" fmla="+- 9671334 T4 T5"/>
              <a:gd name="G7" fmla="*/ G6 2 1"/>
              <a:gd name="G8" fmla="abs 967133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587"/>
              <a:gd name="G18" fmla="*/ 5587 1 2"/>
              <a:gd name="G19" fmla="+- G18 5400 0"/>
              <a:gd name="G20" fmla="cos G19 9671334"/>
              <a:gd name="G21" fmla="sin G19 9671334"/>
              <a:gd name="G22" fmla="+- G20 10800 0"/>
              <a:gd name="G23" fmla="+- G21 10800 0"/>
              <a:gd name="G24" fmla="+- 10800 0 G20"/>
              <a:gd name="G25" fmla="+- 5587 10800 0"/>
              <a:gd name="G26" fmla="?: G9 G17 G25"/>
              <a:gd name="G27" fmla="?: G9 0 21600"/>
              <a:gd name="G28" fmla="cos 10800 9671334"/>
              <a:gd name="G29" fmla="sin 10800 9671334"/>
              <a:gd name="G30" fmla="sin 5587 9671334"/>
              <a:gd name="G31" fmla="+- G28 10800 0"/>
              <a:gd name="G32" fmla="+- G29 10800 0"/>
              <a:gd name="G33" fmla="+- G30 10800 0"/>
              <a:gd name="G34" fmla="?: G4 0 G31"/>
              <a:gd name="G35" fmla="?: 9671334 G34 0"/>
              <a:gd name="G36" fmla="?: G6 G35 G31"/>
              <a:gd name="G37" fmla="+- 21600 0 G36"/>
              <a:gd name="G38" fmla="?: G4 0 G33"/>
              <a:gd name="G39" fmla="?: 9671334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3883 w 21600"/>
              <a:gd name="T15" fmla="*/ 15193 h 21600"/>
              <a:gd name="T16" fmla="*/ 10800 w 21600"/>
              <a:gd name="T17" fmla="*/ 5213 h 21600"/>
              <a:gd name="T18" fmla="*/ 17717 w 21600"/>
              <a:gd name="T19" fmla="*/ 15193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084" y="13795"/>
                </a:moveTo>
                <a:cubicBezTo>
                  <a:pt x="5515" y="12900"/>
                  <a:pt x="5213" y="11861"/>
                  <a:pt x="5213" y="10800"/>
                </a:cubicBezTo>
                <a:cubicBezTo>
                  <a:pt x="5213" y="7714"/>
                  <a:pt x="7714" y="5213"/>
                  <a:pt x="10800" y="5213"/>
                </a:cubicBezTo>
                <a:cubicBezTo>
                  <a:pt x="13885" y="5213"/>
                  <a:pt x="16387" y="7714"/>
                  <a:pt x="16387" y="10800"/>
                </a:cubicBezTo>
                <a:cubicBezTo>
                  <a:pt x="16387" y="11861"/>
                  <a:pt x="16084" y="12900"/>
                  <a:pt x="15515" y="13795"/>
                </a:cubicBezTo>
                <a:lnTo>
                  <a:pt x="19915" y="16591"/>
                </a:lnTo>
                <a:cubicBezTo>
                  <a:pt x="21015" y="14859"/>
                  <a:pt x="21600" y="1285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851"/>
                  <a:pt x="584" y="14859"/>
                  <a:pt x="1684" y="16591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shade val="46275"/>
                  <a:invGamma/>
                  <a:alpha val="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786421" y="1703413"/>
            <a:ext cx="4095750" cy="4095750"/>
          </a:xfrm>
          <a:custGeom>
            <a:avLst/>
            <a:gdLst>
              <a:gd name="G0" fmla="+- -551869 0 0"/>
              <a:gd name="G1" fmla="+- 5334542 0 0"/>
              <a:gd name="G2" fmla="+- -551869 0 5334542"/>
              <a:gd name="G3" fmla="+- 10800 0 0"/>
              <a:gd name="G4" fmla="+- 0 0 -55186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3427 0 0"/>
              <a:gd name="G9" fmla="+- 0 0 5334542"/>
              <a:gd name="G10" fmla="+- 3427 0 2700"/>
              <a:gd name="G11" fmla="cos G10 -551869"/>
              <a:gd name="G12" fmla="sin G10 -551869"/>
              <a:gd name="G13" fmla="cos 13500 -551869"/>
              <a:gd name="G14" fmla="sin 13500 -551869"/>
              <a:gd name="G15" fmla="+- G11 10800 0"/>
              <a:gd name="G16" fmla="+- G12 10800 0"/>
              <a:gd name="G17" fmla="+- G13 10800 0"/>
              <a:gd name="G18" fmla="+- G14 10800 0"/>
              <a:gd name="G19" fmla="*/ 3427 1 2"/>
              <a:gd name="G20" fmla="+- G19 5400 0"/>
              <a:gd name="G21" fmla="cos G20 -551869"/>
              <a:gd name="G22" fmla="sin G20 -551869"/>
              <a:gd name="G23" fmla="+- G21 10800 0"/>
              <a:gd name="G24" fmla="+- G12 G23 G22"/>
              <a:gd name="G25" fmla="+- G22 G23 G11"/>
              <a:gd name="G26" fmla="cos 10800 -551869"/>
              <a:gd name="G27" fmla="sin 10800 -551869"/>
              <a:gd name="G28" fmla="cos 3427 -551869"/>
              <a:gd name="G29" fmla="sin 3427 -55186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5334542"/>
              <a:gd name="G36" fmla="sin G34 5334542"/>
              <a:gd name="G37" fmla="+/ 5334542 -55186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3427 G39"/>
              <a:gd name="G43" fmla="sin 3427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117 w 21600"/>
              <a:gd name="T5" fmla="*/ 4377 h 21600"/>
              <a:gd name="T6" fmla="*/ 11863 w 21600"/>
              <a:gd name="T7" fmla="*/ 17833 h 21600"/>
              <a:gd name="T8" fmla="*/ 8044 w 21600"/>
              <a:gd name="T9" fmla="*/ 8762 h 21600"/>
              <a:gd name="T10" fmla="*/ 24154 w 21600"/>
              <a:gd name="T11" fmla="*/ 8823 h 21600"/>
              <a:gd name="T12" fmla="*/ 18772 w 21600"/>
              <a:gd name="T13" fmla="*/ 16076 h 21600"/>
              <a:gd name="T14" fmla="*/ 11519 w 21600"/>
              <a:gd name="T15" fmla="*/ 1069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4190" y="10298"/>
                </a:moveTo>
                <a:cubicBezTo>
                  <a:pt x="13941" y="8617"/>
                  <a:pt x="12498" y="7373"/>
                  <a:pt x="10800" y="7373"/>
                </a:cubicBezTo>
                <a:cubicBezTo>
                  <a:pt x="8907" y="7373"/>
                  <a:pt x="7373" y="8907"/>
                  <a:pt x="7373" y="10800"/>
                </a:cubicBezTo>
                <a:cubicBezTo>
                  <a:pt x="7373" y="12692"/>
                  <a:pt x="8907" y="14227"/>
                  <a:pt x="10800" y="14227"/>
                </a:cubicBezTo>
                <a:cubicBezTo>
                  <a:pt x="10971" y="14227"/>
                  <a:pt x="11142" y="14214"/>
                  <a:pt x="11312" y="14188"/>
                </a:cubicBezTo>
                <a:lnTo>
                  <a:pt x="12415" y="21478"/>
                </a:lnTo>
                <a:cubicBezTo>
                  <a:pt x="11880" y="21559"/>
                  <a:pt x="11340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153" y="-1"/>
                  <a:pt x="20699" y="3922"/>
                  <a:pt x="21483" y="9218"/>
                </a:cubicBezTo>
                <a:lnTo>
                  <a:pt x="24154" y="8823"/>
                </a:lnTo>
                <a:lnTo>
                  <a:pt x="18772" y="16076"/>
                </a:lnTo>
                <a:lnTo>
                  <a:pt x="11519" y="10693"/>
                </a:lnTo>
                <a:lnTo>
                  <a:pt x="14190" y="10298"/>
                </a:lnTo>
                <a:close/>
              </a:path>
            </a:pathLst>
          </a:custGeom>
          <a:gradFill rotWithShape="1">
            <a:gsLst>
              <a:gs pos="0">
                <a:srgbClr val="ADD6FF">
                  <a:alpha val="50000"/>
                </a:srgbClr>
              </a:gs>
              <a:gs pos="100000">
                <a:srgbClr val="ADD6FF">
                  <a:gamma/>
                  <a:shade val="46275"/>
                  <a:invGamma/>
                  <a:alpha val="50000"/>
                </a:srgb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ADD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rot="5400000">
            <a:off x="4091596" y="1647851"/>
            <a:ext cx="1079500" cy="8096250"/>
          </a:xfrm>
          <a:prstGeom prst="can">
            <a:avLst>
              <a:gd name="adj" fmla="val 23229"/>
            </a:avLst>
          </a:prstGeom>
          <a:gradFill rotWithShape="0">
            <a:gsLst>
              <a:gs pos="0">
                <a:srgbClr val="9FA5D1"/>
              </a:gs>
              <a:gs pos="50000">
                <a:srgbClr val="FFFFFF"/>
              </a:gs>
              <a:gs pos="100000">
                <a:srgbClr val="9FA5D1"/>
              </a:gs>
            </a:gsLst>
            <a:lin ang="5400000" scaled="1"/>
          </a:gradFill>
          <a:ln w="952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118709" y="5257826"/>
            <a:ext cx="2519362" cy="833437"/>
          </a:xfrm>
          <a:prstGeom prst="homePlate">
            <a:avLst>
              <a:gd name="adj" fmla="val 49023"/>
            </a:avLst>
          </a:prstGeom>
          <a:gradFill rotWithShape="0">
            <a:gsLst>
              <a:gs pos="0">
                <a:srgbClr val="99CCFF">
                  <a:gamma/>
                  <a:shade val="56078"/>
                  <a:invGamma/>
                </a:srgbClr>
              </a:gs>
              <a:gs pos="50000">
                <a:srgbClr val="99CCFF"/>
              </a:gs>
              <a:gs pos="100000">
                <a:srgbClr val="99CCFF">
                  <a:gamma/>
                  <a:shade val="5607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kumimoji="1" lang="zh-CN" altLang="en-GB" sz="1600" b="1" i="1" dirty="0">
                <a:solidFill>
                  <a:srgbClr val="FFFFFF"/>
                </a:solidFill>
                <a:ea typeface="Gulim" pitchFamily="34" charset="-127"/>
              </a:rPr>
              <a:t>建立社会信用体系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959709" y="5257826"/>
            <a:ext cx="2519362" cy="833437"/>
          </a:xfrm>
          <a:prstGeom prst="homePlate">
            <a:avLst>
              <a:gd name="adj" fmla="val 42936"/>
            </a:avLst>
          </a:prstGeom>
          <a:gradFill rotWithShape="0">
            <a:gsLst>
              <a:gs pos="0">
                <a:srgbClr val="6BAB8E">
                  <a:gamma/>
                  <a:shade val="56078"/>
                  <a:invGamma/>
                </a:srgbClr>
              </a:gs>
              <a:gs pos="50000">
                <a:srgbClr val="6BAB8E"/>
              </a:gs>
              <a:gs pos="100000">
                <a:srgbClr val="6BAB8E">
                  <a:gamma/>
                  <a:shade val="5607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kumimoji="1" lang="zh-CN" altLang="en-GB" sz="1600" b="1" i="1">
                <a:solidFill>
                  <a:srgbClr val="FFFFFF"/>
                </a:solidFill>
                <a:ea typeface="Gulim" pitchFamily="34" charset="-127"/>
              </a:rPr>
              <a:t>加强客户资信调查</a:t>
            </a:r>
          </a:p>
          <a:p>
            <a:pPr algn="ctr" latinLnBrk="1"/>
            <a:r>
              <a:rPr kumimoji="1" lang="zh-CN" altLang="en-GB" sz="1600" b="1" i="1">
                <a:solidFill>
                  <a:srgbClr val="FFFFFF"/>
                </a:solidFill>
                <a:ea typeface="Gulim" pitchFamily="34" charset="-127"/>
              </a:rPr>
              <a:t>减少外部风险</a:t>
            </a:r>
            <a:endParaRPr kumimoji="1" lang="zh-CN" altLang="en-US" sz="1600" b="1" i="1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821346" y="5246713"/>
            <a:ext cx="2519363" cy="833438"/>
          </a:xfrm>
          <a:prstGeom prst="homePlate">
            <a:avLst>
              <a:gd name="adj" fmla="val 42936"/>
            </a:avLst>
          </a:prstGeom>
          <a:gradFill rotWithShape="0">
            <a:gsLst>
              <a:gs pos="0">
                <a:srgbClr val="D593B6">
                  <a:gamma/>
                  <a:shade val="56078"/>
                  <a:invGamma/>
                </a:srgbClr>
              </a:gs>
              <a:gs pos="50000">
                <a:srgbClr val="D593B6"/>
              </a:gs>
              <a:gs pos="100000">
                <a:srgbClr val="D593B6">
                  <a:gamma/>
                  <a:shade val="5607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kumimoji="1" lang="en-GB" altLang="en-US" sz="1600" b="1" i="1">
                <a:solidFill>
                  <a:srgbClr val="FFFFFF"/>
                </a:solidFill>
                <a:ea typeface="Gulim" pitchFamily="34" charset="-127"/>
              </a:rPr>
              <a:t> </a:t>
            </a:r>
            <a:r>
              <a:rPr kumimoji="1" lang="zh-CN" altLang="en-GB" sz="1600" b="1" i="1">
                <a:solidFill>
                  <a:srgbClr val="FFFFFF"/>
                </a:solidFill>
                <a:ea typeface="Gulim" pitchFamily="34" charset="-127"/>
              </a:rPr>
              <a:t>通过政府应道和企业</a:t>
            </a:r>
          </a:p>
          <a:p>
            <a:pPr algn="ctr" latinLnBrk="1"/>
            <a:r>
              <a:rPr kumimoji="1" lang="zh-CN" altLang="en-GB" sz="1600" b="1" i="1">
                <a:solidFill>
                  <a:srgbClr val="FFFFFF"/>
                </a:solidFill>
                <a:ea typeface="Gulim" pitchFamily="34" charset="-127"/>
              </a:rPr>
              <a:t>自觉两方面消弱价格战</a:t>
            </a:r>
            <a:endParaRPr kumimoji="1" lang="zh-CN" altLang="en-US" sz="1600" b="1" i="1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799121" y="5275288"/>
            <a:ext cx="7461250" cy="280988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2512034" y="5341963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616559" y="5922988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1759559" y="1822476"/>
            <a:ext cx="1447800" cy="1520825"/>
            <a:chOff x="1969" y="1904"/>
            <a:chExt cx="829" cy="871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2022" y="2448"/>
              <a:ext cx="776" cy="3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auto">
            <a:xfrm>
              <a:off x="1969" y="1904"/>
              <a:ext cx="709" cy="708"/>
            </a:xfrm>
            <a:prstGeom prst="ellipse">
              <a:avLst/>
            </a:prstGeom>
            <a:gradFill rotWithShape="1">
              <a:gsLst>
                <a:gs pos="0">
                  <a:srgbClr val="6BA1C5"/>
                </a:gs>
                <a:gs pos="100000">
                  <a:srgbClr val="6BA1C5">
                    <a:gamma/>
                    <a:shade val="4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3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提高收缴能力</a:t>
              </a:r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2046" y="2000"/>
              <a:ext cx="163" cy="17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2926371" y="1909788"/>
            <a:ext cx="1447800" cy="1520825"/>
            <a:chOff x="1969" y="1904"/>
            <a:chExt cx="829" cy="871"/>
          </a:xfrm>
        </p:grpSpPr>
        <p:sp>
          <p:nvSpPr>
            <p:cNvPr id="19" name="Oval 20"/>
            <p:cNvSpPr>
              <a:spLocks noChangeArrowheads="1"/>
            </p:cNvSpPr>
            <p:nvPr/>
          </p:nvSpPr>
          <p:spPr bwMode="auto">
            <a:xfrm>
              <a:off x="2022" y="2448"/>
              <a:ext cx="776" cy="3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1969" y="1904"/>
              <a:ext cx="709" cy="708"/>
            </a:xfrm>
            <a:prstGeom prst="ellipse">
              <a:avLst/>
            </a:prstGeom>
            <a:gradFill rotWithShape="1">
              <a:gsLst>
                <a:gs pos="0">
                  <a:srgbClr val="6BA1C5"/>
                </a:gs>
                <a:gs pos="100000">
                  <a:srgbClr val="6BA1C5">
                    <a:gamma/>
                    <a:shade val="4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30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完善信息采集</a:t>
              </a:r>
            </a:p>
          </p:txBody>
        </p:sp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2046" y="2000"/>
              <a:ext cx="163" cy="17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23"/>
          <p:cNvGrpSpPr>
            <a:grpSpLocks/>
          </p:cNvGrpSpPr>
          <p:nvPr/>
        </p:nvGrpSpPr>
        <p:grpSpPr bwMode="auto">
          <a:xfrm>
            <a:off x="3566134" y="2762276"/>
            <a:ext cx="1447800" cy="1520825"/>
            <a:chOff x="1969" y="1904"/>
            <a:chExt cx="829" cy="871"/>
          </a:xfrm>
        </p:grpSpPr>
        <p:sp>
          <p:nvSpPr>
            <p:cNvPr id="23" name="Oval 24"/>
            <p:cNvSpPr>
              <a:spLocks noChangeArrowheads="1"/>
            </p:cNvSpPr>
            <p:nvPr/>
          </p:nvSpPr>
          <p:spPr bwMode="auto">
            <a:xfrm>
              <a:off x="2022" y="2448"/>
              <a:ext cx="776" cy="3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1969" y="1904"/>
              <a:ext cx="709" cy="708"/>
            </a:xfrm>
            <a:prstGeom prst="ellipse">
              <a:avLst/>
            </a:prstGeom>
            <a:gradFill rotWithShape="1">
              <a:gsLst>
                <a:gs pos="0">
                  <a:srgbClr val="6BA1C5"/>
                </a:gs>
                <a:gs pos="100000">
                  <a:srgbClr val="6BA1C5">
                    <a:gamma/>
                    <a:shade val="4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spcBef>
                  <a:spcPct val="50000"/>
                </a:spcBef>
              </a:pPr>
              <a:r>
                <a:rPr kumimoji="1" lang="zh-CN" altLang="en-US" sz="140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扩充缴费渠道</a:t>
              </a:r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2046" y="2000"/>
              <a:ext cx="163" cy="17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27"/>
          <p:cNvGrpSpPr>
            <a:grpSpLocks/>
          </p:cNvGrpSpPr>
          <p:nvPr/>
        </p:nvGrpSpPr>
        <p:grpSpPr bwMode="auto">
          <a:xfrm>
            <a:off x="981684" y="2670201"/>
            <a:ext cx="1447800" cy="1520825"/>
            <a:chOff x="1969" y="1904"/>
            <a:chExt cx="829" cy="871"/>
          </a:xfrm>
        </p:grpSpPr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2022" y="2448"/>
              <a:ext cx="776" cy="3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29"/>
            <p:cNvSpPr>
              <a:spLocks noChangeArrowheads="1"/>
            </p:cNvSpPr>
            <p:nvPr/>
          </p:nvSpPr>
          <p:spPr bwMode="auto">
            <a:xfrm>
              <a:off x="1969" y="1904"/>
              <a:ext cx="709" cy="708"/>
            </a:xfrm>
            <a:prstGeom prst="ellipse">
              <a:avLst/>
            </a:prstGeom>
            <a:gradFill rotWithShape="1">
              <a:gsLst>
                <a:gs pos="0">
                  <a:srgbClr val="6BA1C5"/>
                </a:gs>
                <a:gs pos="100000">
                  <a:srgbClr val="6BA1C5">
                    <a:gamma/>
                    <a:shade val="4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spcBef>
                  <a:spcPct val="50000"/>
                </a:spcBef>
              </a:pPr>
              <a:r>
                <a:rPr kumimoji="1" lang="zh-CN" altLang="en-US" sz="14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科学营销策划</a:t>
              </a:r>
            </a:p>
          </p:txBody>
        </p:sp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2046" y="2000"/>
              <a:ext cx="163" cy="17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Group 31"/>
          <p:cNvGrpSpPr>
            <a:grpSpLocks/>
          </p:cNvGrpSpPr>
          <p:nvPr/>
        </p:nvGrpSpPr>
        <p:grpSpPr bwMode="auto">
          <a:xfrm>
            <a:off x="1073759" y="3725888"/>
            <a:ext cx="1447800" cy="1520825"/>
            <a:chOff x="1969" y="1904"/>
            <a:chExt cx="829" cy="871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022" y="2448"/>
              <a:ext cx="776" cy="3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1969" y="1904"/>
              <a:ext cx="709" cy="708"/>
            </a:xfrm>
            <a:prstGeom prst="ellipse">
              <a:avLst/>
            </a:prstGeom>
            <a:gradFill rotWithShape="1">
              <a:gsLst>
                <a:gs pos="0">
                  <a:srgbClr val="6BA1C5"/>
                </a:gs>
                <a:gs pos="100000">
                  <a:srgbClr val="6BA1C5">
                    <a:gamma/>
                    <a:shade val="4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spcBef>
                  <a:spcPct val="50000"/>
                </a:spcBef>
              </a:pPr>
              <a:r>
                <a:rPr kumimoji="1" lang="zh-CN" altLang="en-US" sz="140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调整考核机制</a:t>
              </a:r>
            </a:p>
          </p:txBody>
        </p:sp>
        <p:sp>
          <p:nvSpPr>
            <p:cNvPr id="33" name="Oval 34"/>
            <p:cNvSpPr>
              <a:spLocks noChangeArrowheads="1"/>
            </p:cNvSpPr>
            <p:nvPr/>
          </p:nvSpPr>
          <p:spPr bwMode="auto">
            <a:xfrm>
              <a:off x="2046" y="2000"/>
              <a:ext cx="163" cy="17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5694971" y="4722838"/>
            <a:ext cx="15536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800" b="1" i="1" dirty="0">
                <a:solidFill>
                  <a:srgbClr val="FF0000"/>
                </a:solidFill>
                <a:ea typeface="Gulim" pitchFamily="34" charset="-127"/>
              </a:rPr>
              <a:t>外部风险防范</a:t>
            </a:r>
            <a:endParaRPr lang="zh-CN" altLang="en-GB" sz="1800" b="1" i="1" dirty="0">
              <a:solidFill>
                <a:srgbClr val="FF0000"/>
              </a:solidFill>
              <a:ea typeface="Gulim" pitchFamily="34" charset="-127"/>
            </a:endParaRPr>
          </a:p>
        </p:txBody>
      </p:sp>
      <p:sp>
        <p:nvSpPr>
          <p:cNvPr id="36" name="Arc 38"/>
          <p:cNvSpPr>
            <a:spLocks/>
          </p:cNvSpPr>
          <p:nvPr/>
        </p:nvSpPr>
        <p:spPr bwMode="auto">
          <a:xfrm>
            <a:off x="4759934" y="2440013"/>
            <a:ext cx="3857625" cy="4632325"/>
          </a:xfrm>
          <a:custGeom>
            <a:avLst/>
            <a:gdLst>
              <a:gd name="G0" fmla="+- 0 0 0"/>
              <a:gd name="G1" fmla="+- 21599 0 0"/>
              <a:gd name="G2" fmla="+- 21600 0 0"/>
              <a:gd name="T0" fmla="*/ 228 w 18010"/>
              <a:gd name="T1" fmla="*/ 0 h 21599"/>
              <a:gd name="T2" fmla="*/ 18010 w 18010"/>
              <a:gd name="T3" fmla="*/ 9675 h 21599"/>
              <a:gd name="T4" fmla="*/ 0 w 18010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10" h="21599" fill="none" extrusionOk="0">
                <a:moveTo>
                  <a:pt x="227" y="0"/>
                </a:moveTo>
                <a:cubicBezTo>
                  <a:pt x="7393" y="75"/>
                  <a:pt x="14054" y="3699"/>
                  <a:pt x="18010" y="9674"/>
                </a:cubicBezTo>
              </a:path>
              <a:path w="18010" h="21599" stroke="0" extrusionOk="0">
                <a:moveTo>
                  <a:pt x="227" y="0"/>
                </a:moveTo>
                <a:cubicBezTo>
                  <a:pt x="7393" y="75"/>
                  <a:pt x="14054" y="3699"/>
                  <a:pt x="18010" y="9674"/>
                </a:cubicBezTo>
                <a:lnTo>
                  <a:pt x="0" y="21599"/>
                </a:lnTo>
                <a:close/>
              </a:path>
            </a:pathLst>
          </a:custGeom>
          <a:noFill/>
          <a:ln w="28575">
            <a:solidFill>
              <a:srgbClr val="CC33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WordArt 39"/>
          <p:cNvSpPr>
            <a:spLocks noChangeArrowheads="1" noChangeShapeType="1" noTextEdit="1"/>
          </p:cNvSpPr>
          <p:nvPr/>
        </p:nvSpPr>
        <p:spPr bwMode="auto">
          <a:xfrm rot="1800000">
            <a:off x="3678846" y="2563838"/>
            <a:ext cx="5257800" cy="33813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441279"/>
              </a:avLst>
            </a:prstTxWarp>
          </a:bodyPr>
          <a:lstStyle/>
          <a:p>
            <a:pPr algn="ctr"/>
            <a:r>
              <a:rPr lang="zh-CN" altLang="en-US" sz="1000" kern="10" dirty="0">
                <a:ln w="9525">
                  <a:noFill/>
                  <a:round/>
                  <a:headEnd/>
                  <a:tailEnd/>
                </a:ln>
                <a:solidFill>
                  <a:srgbClr val="CA0026"/>
                </a:solidFill>
                <a:latin typeface="돋움"/>
                <a:ea typeface="돋움"/>
              </a:rPr>
              <a:t>内外部风险防范相结合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主要结论</a:t>
            </a:r>
            <a:endParaRPr lang="zh-CN" altLang="en-US" dirty="0">
              <a:ea typeface="宋体" charset="-122"/>
            </a:endParaRPr>
          </a:p>
        </p:txBody>
      </p:sp>
      <p:sp>
        <p:nvSpPr>
          <p:cNvPr id="133193" name="Oval 73"/>
          <p:cNvSpPr>
            <a:spLocks noChangeArrowheads="1"/>
          </p:cNvSpPr>
          <p:nvPr/>
        </p:nvSpPr>
        <p:spPr bwMode="auto">
          <a:xfrm>
            <a:off x="2643174" y="1460504"/>
            <a:ext cx="3621087" cy="2540000"/>
          </a:xfrm>
          <a:prstGeom prst="ellipse">
            <a:avLst/>
          </a:prstGeom>
          <a:gradFill rotWithShape="1">
            <a:gsLst>
              <a:gs pos="0">
                <a:srgbClr val="99FF33"/>
              </a:gs>
              <a:gs pos="100000">
                <a:srgbClr val="99FF33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4" name="Oval 74"/>
          <p:cNvSpPr>
            <a:spLocks noChangeArrowheads="1"/>
          </p:cNvSpPr>
          <p:nvPr/>
        </p:nvSpPr>
        <p:spPr bwMode="auto">
          <a:xfrm>
            <a:off x="2522549" y="4214818"/>
            <a:ext cx="3621087" cy="2540000"/>
          </a:xfrm>
          <a:prstGeom prst="ellipse">
            <a:avLst/>
          </a:prstGeom>
          <a:gradFill rotWithShape="1">
            <a:gsLst>
              <a:gs pos="0">
                <a:srgbClr val="99FF33"/>
              </a:gs>
              <a:gs pos="100000">
                <a:srgbClr val="99FF33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128"/>
          <p:cNvGrpSpPr>
            <a:grpSpLocks/>
          </p:cNvGrpSpPr>
          <p:nvPr/>
        </p:nvGrpSpPr>
        <p:grpSpPr bwMode="auto">
          <a:xfrm>
            <a:off x="785786" y="2214554"/>
            <a:ext cx="7059628" cy="3633598"/>
            <a:chOff x="-213" y="840"/>
            <a:chExt cx="6190" cy="3186"/>
          </a:xfrm>
        </p:grpSpPr>
        <p:sp>
          <p:nvSpPr>
            <p:cNvPr id="133199" name="Oval 79"/>
            <p:cNvSpPr>
              <a:spLocks noChangeArrowheads="1"/>
            </p:cNvSpPr>
            <p:nvPr/>
          </p:nvSpPr>
          <p:spPr bwMode="auto">
            <a:xfrm>
              <a:off x="-213" y="1625"/>
              <a:ext cx="2281" cy="1600"/>
            </a:xfrm>
            <a:prstGeom prst="ellipse">
              <a:avLst/>
            </a:prstGeom>
            <a:gradFill rotWithShape="1">
              <a:gsLst>
                <a:gs pos="0">
                  <a:srgbClr val="99FF33"/>
                </a:gs>
                <a:gs pos="100000">
                  <a:srgbClr val="99FF33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0" name="Oval 80"/>
            <p:cNvSpPr>
              <a:spLocks noChangeArrowheads="1"/>
            </p:cNvSpPr>
            <p:nvPr/>
          </p:nvSpPr>
          <p:spPr bwMode="auto">
            <a:xfrm>
              <a:off x="3696" y="1625"/>
              <a:ext cx="2281" cy="1600"/>
            </a:xfrm>
            <a:prstGeom prst="ellipse">
              <a:avLst/>
            </a:prstGeom>
            <a:gradFill rotWithShape="1">
              <a:gsLst>
                <a:gs pos="0">
                  <a:srgbClr val="99FF33"/>
                </a:gs>
                <a:gs pos="100000">
                  <a:srgbClr val="99FF33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1" name="Oval 81"/>
            <p:cNvSpPr>
              <a:spLocks noChangeArrowheads="1"/>
            </p:cNvSpPr>
            <p:nvPr/>
          </p:nvSpPr>
          <p:spPr bwMode="auto">
            <a:xfrm>
              <a:off x="1478" y="1679"/>
              <a:ext cx="2939" cy="1556"/>
            </a:xfrm>
            <a:prstGeom prst="ellipse">
              <a:avLst/>
            </a:prstGeom>
            <a:solidFill>
              <a:srgbClr val="99CC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2" name="Arc 82"/>
            <p:cNvSpPr>
              <a:spLocks/>
            </p:cNvSpPr>
            <p:nvPr/>
          </p:nvSpPr>
          <p:spPr bwMode="auto">
            <a:xfrm>
              <a:off x="803" y="1162"/>
              <a:ext cx="4231" cy="2538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8774 w 43200"/>
                <a:gd name="T1" fmla="*/ 43014 h 43014"/>
                <a:gd name="T2" fmla="*/ 26778 w 43200"/>
                <a:gd name="T3" fmla="*/ 42570 h 43014"/>
                <a:gd name="T4" fmla="*/ 21600 w 43200"/>
                <a:gd name="T5" fmla="*/ 21600 h 43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014" fill="none" extrusionOk="0">
                  <a:moveTo>
                    <a:pt x="18773" y="43014"/>
                  </a:moveTo>
                  <a:cubicBezTo>
                    <a:pt x="8030" y="41596"/>
                    <a:pt x="0" y="3243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534"/>
                    <a:pt x="36423" y="40188"/>
                    <a:pt x="26778" y="42570"/>
                  </a:cubicBezTo>
                </a:path>
                <a:path w="43200" h="43014" stroke="0" extrusionOk="0">
                  <a:moveTo>
                    <a:pt x="18773" y="43014"/>
                  </a:moveTo>
                  <a:cubicBezTo>
                    <a:pt x="8030" y="41596"/>
                    <a:pt x="0" y="3243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534"/>
                    <a:pt x="36423" y="40188"/>
                    <a:pt x="26778" y="4257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rgbClr val="FFCC00"/>
              </a:solidFill>
              <a:round/>
              <a:headEnd/>
              <a:tailEnd type="arrow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3" name="Line 83"/>
            <p:cNvSpPr>
              <a:spLocks noChangeShapeType="1"/>
            </p:cNvSpPr>
            <p:nvPr/>
          </p:nvSpPr>
          <p:spPr bwMode="auto">
            <a:xfrm>
              <a:off x="911" y="2447"/>
              <a:ext cx="4118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4" name="Line 84"/>
            <p:cNvSpPr>
              <a:spLocks noChangeShapeType="1"/>
            </p:cNvSpPr>
            <p:nvPr/>
          </p:nvSpPr>
          <p:spPr bwMode="auto">
            <a:xfrm>
              <a:off x="2948" y="1587"/>
              <a:ext cx="0" cy="1695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5" name="Line 85"/>
            <p:cNvSpPr>
              <a:spLocks noChangeShapeType="1"/>
            </p:cNvSpPr>
            <p:nvPr/>
          </p:nvSpPr>
          <p:spPr bwMode="auto">
            <a:xfrm>
              <a:off x="2104" y="1930"/>
              <a:ext cx="1774" cy="1092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6" name="Line 86"/>
            <p:cNvSpPr>
              <a:spLocks noChangeShapeType="1"/>
            </p:cNvSpPr>
            <p:nvPr/>
          </p:nvSpPr>
          <p:spPr bwMode="auto">
            <a:xfrm flipV="1">
              <a:off x="2036" y="2041"/>
              <a:ext cx="1924" cy="845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7" name="Line 87"/>
            <p:cNvSpPr>
              <a:spLocks noChangeShapeType="1"/>
            </p:cNvSpPr>
            <p:nvPr/>
          </p:nvSpPr>
          <p:spPr bwMode="auto">
            <a:xfrm>
              <a:off x="1016" y="1906"/>
              <a:ext cx="3327" cy="92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10" name="Oval 90"/>
            <p:cNvSpPr>
              <a:spLocks noChangeArrowheads="1"/>
            </p:cNvSpPr>
            <p:nvPr/>
          </p:nvSpPr>
          <p:spPr bwMode="auto">
            <a:xfrm>
              <a:off x="344" y="2055"/>
              <a:ext cx="1078" cy="785"/>
            </a:xfrm>
            <a:prstGeom prst="ellipse">
              <a:avLst/>
            </a:prstGeom>
            <a:gradFill rotWithShape="0">
              <a:gsLst>
                <a:gs pos="0">
                  <a:srgbClr val="33CCFF"/>
                </a:gs>
                <a:gs pos="100000">
                  <a:srgbClr val="33CCFF">
                    <a:gamma/>
                    <a:shade val="2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800" b="1">
                  <a:solidFill>
                    <a:srgbClr val="FFFFFF"/>
                  </a:solidFill>
                  <a:ea typeface="HY각헤드라인M" pitchFamily="18" charset="-127"/>
                </a:rPr>
                <a:t>管理提升</a:t>
              </a:r>
            </a:p>
          </p:txBody>
        </p:sp>
        <p:sp>
          <p:nvSpPr>
            <p:cNvPr id="133211" name="Oval 91"/>
            <p:cNvSpPr>
              <a:spLocks noChangeArrowheads="1"/>
            </p:cNvSpPr>
            <p:nvPr/>
          </p:nvSpPr>
          <p:spPr bwMode="auto">
            <a:xfrm>
              <a:off x="4442" y="2055"/>
              <a:ext cx="1078" cy="785"/>
            </a:xfrm>
            <a:prstGeom prst="ellipse">
              <a:avLst/>
            </a:prstGeom>
            <a:gradFill rotWithShape="0">
              <a:gsLst>
                <a:gs pos="0">
                  <a:srgbClr val="33CCFF"/>
                </a:gs>
                <a:gs pos="100000">
                  <a:srgbClr val="33CCFF">
                    <a:gamma/>
                    <a:shade val="2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800" b="1">
                  <a:solidFill>
                    <a:srgbClr val="FFFFFF"/>
                  </a:solidFill>
                  <a:ea typeface="HY각헤드라인M" pitchFamily="18" charset="-127"/>
                </a:rPr>
                <a:t>风险防范</a:t>
              </a:r>
            </a:p>
          </p:txBody>
        </p:sp>
        <p:sp>
          <p:nvSpPr>
            <p:cNvPr id="133212" name="Oval 92"/>
            <p:cNvSpPr>
              <a:spLocks noChangeArrowheads="1"/>
            </p:cNvSpPr>
            <p:nvPr/>
          </p:nvSpPr>
          <p:spPr bwMode="auto">
            <a:xfrm>
              <a:off x="2404" y="3241"/>
              <a:ext cx="1077" cy="785"/>
            </a:xfrm>
            <a:prstGeom prst="ellipse">
              <a:avLst/>
            </a:prstGeom>
            <a:gradFill rotWithShape="0">
              <a:gsLst>
                <a:gs pos="0">
                  <a:srgbClr val="33CCFF"/>
                </a:gs>
                <a:gs pos="100000">
                  <a:srgbClr val="33CCFF">
                    <a:gamma/>
                    <a:shade val="2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800" b="1">
                  <a:solidFill>
                    <a:srgbClr val="FFFFFF"/>
                  </a:solidFill>
                  <a:ea typeface="HY각헤드라인M" pitchFamily="18" charset="-127"/>
                </a:rPr>
                <a:t>信息化支撑</a:t>
              </a:r>
            </a:p>
          </p:txBody>
        </p:sp>
        <p:sp>
          <p:nvSpPr>
            <p:cNvPr id="133213" name="Oval 93"/>
            <p:cNvSpPr>
              <a:spLocks noChangeArrowheads="1"/>
            </p:cNvSpPr>
            <p:nvPr/>
          </p:nvSpPr>
          <p:spPr bwMode="auto">
            <a:xfrm>
              <a:off x="2397" y="840"/>
              <a:ext cx="1078" cy="785"/>
            </a:xfrm>
            <a:prstGeom prst="ellipse">
              <a:avLst/>
            </a:prstGeom>
            <a:gradFill rotWithShape="0">
              <a:gsLst>
                <a:gs pos="0">
                  <a:srgbClr val="33CCFF"/>
                </a:gs>
                <a:gs pos="100000">
                  <a:srgbClr val="33CCFF">
                    <a:gamma/>
                    <a:shade val="25882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zh-CN" altLang="en-US" sz="1800" b="1" dirty="0">
                  <a:solidFill>
                    <a:srgbClr val="FFFFFF"/>
                  </a:solidFill>
                  <a:ea typeface="HY각헤드라인M" pitchFamily="18" charset="-127"/>
                </a:rPr>
                <a:t>成本分析</a:t>
              </a:r>
            </a:p>
          </p:txBody>
        </p:sp>
        <p:sp>
          <p:nvSpPr>
            <p:cNvPr id="133214" name="Oval 94"/>
            <p:cNvSpPr>
              <a:spLocks noChangeArrowheads="1"/>
            </p:cNvSpPr>
            <p:nvPr/>
          </p:nvSpPr>
          <p:spPr bwMode="auto">
            <a:xfrm>
              <a:off x="2018" y="2016"/>
              <a:ext cx="1860" cy="864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15" name="Oval 95"/>
            <p:cNvSpPr>
              <a:spLocks noChangeArrowheads="1"/>
            </p:cNvSpPr>
            <p:nvPr/>
          </p:nvSpPr>
          <p:spPr bwMode="auto">
            <a:xfrm>
              <a:off x="2242" y="2158"/>
              <a:ext cx="1411" cy="722"/>
            </a:xfrm>
            <a:prstGeom prst="ellipse">
              <a:avLst/>
            </a:prstGeom>
            <a:gradFill rotWithShape="0">
              <a:gsLst>
                <a:gs pos="0">
                  <a:srgbClr val="FF6600"/>
                </a:gs>
                <a:gs pos="50000">
                  <a:srgbClr val="FF6600">
                    <a:gamma/>
                    <a:shade val="46275"/>
                    <a:invGamma/>
                  </a:srgbClr>
                </a:gs>
                <a:gs pos="100000">
                  <a:srgbClr val="FF66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lnSpc>
                  <a:spcPct val="90000"/>
                </a:lnSpc>
              </a:pPr>
              <a:r>
                <a:rPr lang="zh-CN" altLang="en-US" sz="2000" dirty="0" smtClean="0">
                  <a:solidFill>
                    <a:srgbClr val="FFFFFF"/>
                  </a:solidFill>
                  <a:latin typeface="Arial Black" pitchFamily="34" charset="0"/>
                  <a:ea typeface="HY견고딕" pitchFamily="18" charset="-127"/>
                </a:rPr>
                <a:t>应收</a:t>
              </a:r>
              <a:r>
                <a:rPr lang="zh-CN" altLang="en-US" sz="2000" dirty="0">
                  <a:solidFill>
                    <a:srgbClr val="FFFFFF"/>
                  </a:solidFill>
                  <a:latin typeface="Arial Black" pitchFamily="34" charset="0"/>
                  <a:ea typeface="HY견고딕" pitchFamily="18" charset="-127"/>
                </a:rPr>
                <a:t>账款</a:t>
              </a:r>
            </a:p>
            <a:p>
              <a:pPr algn="ctr" latinLnBrk="1">
                <a:lnSpc>
                  <a:spcPct val="9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Arial Black" pitchFamily="34" charset="0"/>
                  <a:ea typeface="HY견고딕" pitchFamily="18" charset="-127"/>
                </a:rPr>
                <a:t>管理方向</a:t>
              </a:r>
            </a:p>
          </p:txBody>
        </p:sp>
      </p:grpSp>
      <p:grpSp>
        <p:nvGrpSpPr>
          <p:cNvPr id="3" name="Group 129"/>
          <p:cNvGrpSpPr>
            <a:grpSpLocks/>
          </p:cNvGrpSpPr>
          <p:nvPr/>
        </p:nvGrpSpPr>
        <p:grpSpPr bwMode="auto">
          <a:xfrm>
            <a:off x="214282" y="1214422"/>
            <a:ext cx="8644607" cy="5902327"/>
            <a:chOff x="247" y="4566"/>
            <a:chExt cx="3830" cy="1431"/>
          </a:xfrm>
        </p:grpSpPr>
        <p:grpSp>
          <p:nvGrpSpPr>
            <p:cNvPr id="4" name="Group 130"/>
            <p:cNvGrpSpPr>
              <a:grpSpLocks/>
            </p:cNvGrpSpPr>
            <p:nvPr/>
          </p:nvGrpSpPr>
          <p:grpSpPr bwMode="auto">
            <a:xfrm>
              <a:off x="2161" y="4566"/>
              <a:ext cx="1916" cy="1431"/>
              <a:chOff x="2854" y="1824"/>
              <a:chExt cx="2623" cy="1882"/>
            </a:xfrm>
          </p:grpSpPr>
          <p:sp>
            <p:nvSpPr>
              <p:cNvPr id="133251" name="Line 13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2" name="Line 13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3" name="Line 13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4" name="Line 13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5" name="Line 13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6" name="Line 13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7" name="Line 13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8" name="Line 13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9" name="Line 13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0" name="Line 14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1" name="Line 14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2" name="Line 14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3" name="Line 14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4" name="Line 14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5" name="Line 145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6" name="Line 14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7" name="Line 147"/>
              <p:cNvSpPr>
                <a:spLocks noChangeShapeType="1"/>
              </p:cNvSpPr>
              <p:nvPr/>
            </p:nvSpPr>
            <p:spPr bwMode="auto">
              <a:xfrm>
                <a:off x="2855" y="1825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8" name="Line 148"/>
              <p:cNvSpPr>
                <a:spLocks noChangeShapeType="1"/>
              </p:cNvSpPr>
              <p:nvPr/>
            </p:nvSpPr>
            <p:spPr bwMode="auto">
              <a:xfrm>
                <a:off x="2855" y="1825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69" name="Line 14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0" name="Line 15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1" name="Line 15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152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133273" name="Line 15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4" name="Line 15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5" name="Line 15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6" name="Line 156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7" name="Line 157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8" name="Line 158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79" name="Line 159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0" name="Line 160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1" name="Line 161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2" name="Line 162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3" name="Line 16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4" name="Line 16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5" name="Line 16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6" name="Line 16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7" name="Line 16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8" name="Line 16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89" name="Line 16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90" name="Line 17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91" name="Line 17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92" name="Line 17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93" name="Line 17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808080">
                    <a:alpha val="2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174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7" name="Group 175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133296" name="Line 176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97" name="Line 177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98" name="Line 178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99" name="Line 179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Group 180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133301" name="Line 181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2" name="Line 182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3" name="Line 183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4" name="Line 184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5" name="Line 185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6" name="Line 186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7" name="Line 187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8" name="Line 188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808080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309" name="Line 189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333333">
                      <a:alpha val="2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 smtClean="0">
                <a:ea typeface="宋体" charset="-122"/>
              </a:rPr>
              <a:t>衷心感谢</a:t>
            </a:r>
            <a:endParaRPr lang="zh-CN" alt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28718" y="2038353"/>
            <a:ext cx="8001000" cy="3748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感谢各位老师、专家的指导！</a:t>
            </a: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感谢科大管理学院全体老师和同学！</a:t>
            </a: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感谢单位领导和同事！</a:t>
            </a: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感谢我的父母和亲人！</a:t>
            </a: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感谢所有给我机会和帮助的人！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</TotalTime>
  <Words>476</Words>
  <Application>Microsoft Office PowerPoint</Application>
  <PresentationFormat>全屏显示(4:3)</PresentationFormat>
  <Paragraphs>102</Paragraphs>
  <Slides>10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成本分析和风险防范</vt:lpstr>
      <vt:lpstr>目   录</vt:lpstr>
      <vt:lpstr>研究概述</vt:lpstr>
      <vt:lpstr>研究涉及的理论</vt:lpstr>
      <vt:lpstr>研究内外环境分析</vt:lpstr>
      <vt:lpstr>研究意义</vt:lpstr>
      <vt:lpstr>研究框架</vt:lpstr>
      <vt:lpstr>主要结论</vt:lpstr>
      <vt:lpstr>衷心感谢</vt:lpstr>
      <vt:lpstr>答辩结束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xiaotu</dc:creator>
  <cp:lastModifiedBy>xiaotu</cp:lastModifiedBy>
  <cp:revision>491</cp:revision>
  <dcterms:created xsi:type="dcterms:W3CDTF">2008-09-30T08:44:01Z</dcterms:created>
  <dcterms:modified xsi:type="dcterms:W3CDTF">2008-10-18T03:28:21Z</dcterms:modified>
</cp:coreProperties>
</file>