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5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2270;&#34920;/&#22270;10.10.ppt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10.12.pptx" TargetMode="External"/><Relationship Id="rId2" Type="http://schemas.openxmlformats.org/officeDocument/2006/relationships/hyperlink" Target="&#22270;&#34920;/&#22270;10.11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22270;&#34920;/&#22270;10.13.ppt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10.15.pptx" TargetMode="External"/><Relationship Id="rId2" Type="http://schemas.openxmlformats.org/officeDocument/2006/relationships/hyperlink" Target="&#22270;&#34920;/&#22270;10.14.ppt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10.17.pptx" TargetMode="External"/><Relationship Id="rId2" Type="http://schemas.openxmlformats.org/officeDocument/2006/relationships/hyperlink" Target="&#22270;&#34920;/&#22270;10.16.ppt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22270;&#34920;/&#22270;10.19.pptx" TargetMode="External"/><Relationship Id="rId4" Type="http://schemas.openxmlformats.org/officeDocument/2006/relationships/hyperlink" Target="&#22270;&#34920;/&#22270;10.18.pptx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10.21.pptx" TargetMode="External"/><Relationship Id="rId2" Type="http://schemas.openxmlformats.org/officeDocument/2006/relationships/hyperlink" Target="&#22270;&#34920;/&#22270;10.20.ppt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22270;&#34920;/&#22270;10.23.pptx" TargetMode="External"/><Relationship Id="rId4" Type="http://schemas.openxmlformats.org/officeDocument/2006/relationships/hyperlink" Target="&#22270;&#34920;/&#22270;10.22.pptx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2270;&#34920;/&#22270;10.25-10.28.pptx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2270;&#34920;/&#22270;10.29.pptx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10.30.pptx" TargetMode="External"/><Relationship Id="rId2" Type="http://schemas.openxmlformats.org/officeDocument/2006/relationships/hyperlink" Target="&#22270;&#34920;/&#22270;10.29.pptx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10.32.pptx" TargetMode="External"/><Relationship Id="rId2" Type="http://schemas.openxmlformats.org/officeDocument/2006/relationships/hyperlink" Target="&#22270;&#34920;/&#22270;10.31.ppt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22270;&#34920;/&#22270;10.34.pptx" TargetMode="External"/><Relationship Id="rId4" Type="http://schemas.openxmlformats.org/officeDocument/2006/relationships/hyperlink" Target="&#22270;&#34920;/&#22270;10.33.pptx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10.36.pptx" TargetMode="External"/><Relationship Id="rId2" Type="http://schemas.openxmlformats.org/officeDocument/2006/relationships/hyperlink" Target="&#22270;&#34920;/&#22270;10.35.pptx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22270;&#34920;/&#22270;10.1.ppt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10.3.pptx" TargetMode="External"/><Relationship Id="rId2" Type="http://schemas.openxmlformats.org/officeDocument/2006/relationships/hyperlink" Target="&#22270;&#34920;/&#22270;10.2.ppt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2270;&#34920;/&#22270;10.4.ppt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10.6.pptx" TargetMode="External"/><Relationship Id="rId2" Type="http://schemas.openxmlformats.org/officeDocument/2006/relationships/hyperlink" Target="&#22270;&#34920;/&#22270;10.5.ppt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10.8.pptx" TargetMode="External"/><Relationship Id="rId2" Type="http://schemas.openxmlformats.org/officeDocument/2006/relationships/hyperlink" Target="&#22270;&#34920;/&#22270;10.7.ppt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22270;&#34920;/&#22270;10.10.pptx" TargetMode="External"/><Relationship Id="rId2" Type="http://schemas.openxmlformats.org/officeDocument/2006/relationships/hyperlink" Target="&#22270;&#34920;/&#22270;10.9.ppt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400" dirty="0" smtClean="0"/>
              <a:t>Access</a:t>
            </a:r>
            <a:r>
              <a:rPr lang="zh-CN" altLang="en-US" sz="4400" dirty="0" smtClean="0"/>
              <a:t>基础教程（第四版）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长春师范大学计算机科学与技术学院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322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612000">
              <a:buNone/>
            </a:pPr>
            <a:r>
              <a:rPr lang="zh-CN" altLang="zh-CN" sz="2400" dirty="0"/>
              <a:t>在创建空白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数据库后，首要的工作是设计</a:t>
            </a:r>
            <a:r>
              <a:rPr lang="en-US" altLang="zh-CN" sz="2400" dirty="0"/>
              <a:t>Web</a:t>
            </a:r>
            <a:r>
              <a:rPr lang="zh-CN" altLang="zh-CN" sz="2400" dirty="0"/>
              <a:t>表的内容，在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数据库中表的视图只有“数据表视图”一种。下面以创建“</a:t>
            </a:r>
            <a:r>
              <a:rPr lang="en-US" altLang="zh-CN" sz="2400" dirty="0"/>
              <a:t>Web_</a:t>
            </a:r>
            <a:r>
              <a:rPr lang="zh-CN" altLang="zh-CN" sz="2400" dirty="0"/>
              <a:t>院系”和“</a:t>
            </a:r>
            <a:r>
              <a:rPr lang="en-US" altLang="zh-CN" sz="2400" dirty="0"/>
              <a:t>Web_</a:t>
            </a:r>
            <a:r>
              <a:rPr lang="zh-CN" altLang="zh-CN" sz="2400" dirty="0"/>
              <a:t>学生”表为例介绍其创建过程：</a:t>
            </a:r>
          </a:p>
          <a:p>
            <a:pPr marL="109728" indent="612000">
              <a:buNone/>
            </a:pPr>
            <a:r>
              <a:rPr lang="en-US" altLang="zh-CN" sz="2400" b="1" dirty="0"/>
              <a:t>1</a:t>
            </a:r>
            <a:r>
              <a:rPr lang="zh-CN" altLang="zh-CN" sz="2400" b="1" dirty="0"/>
              <a:t>．创建“</a:t>
            </a:r>
            <a:r>
              <a:rPr lang="en-US" altLang="zh-CN" sz="2400" b="1" dirty="0"/>
              <a:t>Web_</a:t>
            </a:r>
            <a:r>
              <a:rPr lang="zh-CN" altLang="zh-CN" sz="2400" b="1" dirty="0"/>
              <a:t>院系”表</a:t>
            </a:r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10.10</a:t>
            </a:r>
            <a:r>
              <a:rPr lang="zh-CN" altLang="zh-CN" sz="2400" dirty="0"/>
              <a:t>所示的“学生成绩发布</a:t>
            </a:r>
            <a:r>
              <a:rPr lang="en-US" altLang="zh-CN" sz="2400" dirty="0"/>
              <a:t>.</a:t>
            </a:r>
            <a:r>
              <a:rPr lang="en-US" altLang="zh-CN" sz="2400" dirty="0" err="1"/>
              <a:t>accdb</a:t>
            </a:r>
            <a:r>
              <a:rPr lang="zh-CN" altLang="zh-CN" sz="2400" dirty="0"/>
              <a:t>”数据库“表</a:t>
            </a:r>
            <a:r>
              <a:rPr lang="en-US" altLang="zh-CN" sz="2400" dirty="0"/>
              <a:t>1</a:t>
            </a:r>
            <a:r>
              <a:rPr lang="zh-CN" altLang="zh-CN" sz="2400" dirty="0"/>
              <a:t>”的数据表视图中，系统已经设计好了一个名为“</a:t>
            </a:r>
            <a:r>
              <a:rPr lang="en-US" altLang="zh-CN" sz="2400" dirty="0"/>
              <a:t>ID</a:t>
            </a:r>
            <a:r>
              <a:rPr lang="zh-CN" altLang="zh-CN" sz="2400" dirty="0"/>
              <a:t>”的字段”，该字段为“自动编号”数据类型，并且不能更改数据类型，也不能删除；单击“单击以添加”按钮，从快捷菜单中选择数据类型为“文本”，将新加“字段</a:t>
            </a:r>
            <a:r>
              <a:rPr lang="en-US" altLang="zh-CN" sz="2400" dirty="0"/>
              <a:t>1</a:t>
            </a:r>
            <a:r>
              <a:rPr lang="zh-CN" altLang="zh-CN" sz="2400" dirty="0"/>
              <a:t>”改名为“院系代码”，在功能区“表格工具</a:t>
            </a:r>
            <a:r>
              <a:rPr lang="en-US" altLang="zh-CN" sz="2400" dirty="0"/>
              <a:t>/</a:t>
            </a:r>
            <a:r>
              <a:rPr lang="zh-CN" altLang="zh-CN" sz="2400" dirty="0"/>
              <a:t>字段”选项卡下“属性”组中，将其字段大小改为</a:t>
            </a:r>
            <a:r>
              <a:rPr lang="en-US" altLang="zh-CN" sz="2400" dirty="0"/>
              <a:t>6</a:t>
            </a:r>
            <a:r>
              <a:rPr lang="zh-CN" altLang="zh-CN" sz="2400" dirty="0"/>
              <a:t>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10.2 </a:t>
            </a:r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设计</a:t>
            </a: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</a:t>
            </a:r>
            <a:endParaRPr lang="en-US" altLang="zh-CN" sz="4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175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）单击“单击以添加”按钮，继续添加一个“文本”数据类型字段“院系名称”，字段大小为</a:t>
            </a:r>
            <a:r>
              <a:rPr lang="en-US" altLang="zh-CN" sz="2400" dirty="0"/>
              <a:t>40</a:t>
            </a:r>
            <a:r>
              <a:rPr lang="zh-CN" altLang="zh-CN" sz="2400" dirty="0"/>
              <a:t>，如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10.11</a:t>
            </a:r>
            <a:r>
              <a:rPr lang="zh-CN" altLang="zh-CN" sz="2400" dirty="0"/>
              <a:t>所示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）添加“</a:t>
            </a:r>
            <a:r>
              <a:rPr lang="en-US" altLang="zh-CN" sz="2400" dirty="0"/>
              <a:t>Web_</a:t>
            </a:r>
            <a:r>
              <a:rPr lang="zh-CN" altLang="zh-CN" sz="2400" dirty="0"/>
              <a:t>院系”表中记录，如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10.12</a:t>
            </a:r>
            <a:r>
              <a:rPr lang="zh-CN" altLang="zh-CN" sz="2400" dirty="0"/>
              <a:t>所示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）单击快速访问工具栏中的“保存”按钮，在弹出的“另存为”对话框中为表指定名称为“</a:t>
            </a:r>
            <a:r>
              <a:rPr lang="en-US" altLang="zh-CN" sz="2400" dirty="0"/>
              <a:t>Web_</a:t>
            </a:r>
            <a:r>
              <a:rPr lang="zh-CN" altLang="zh-CN" sz="2400" dirty="0"/>
              <a:t>院系”，如</a:t>
            </a:r>
            <a:r>
              <a:rPr lang="zh-CN" altLang="zh-CN" sz="2400" dirty="0">
                <a:hlinkClick r:id="rId4" action="ppaction://hlinkpres?slideindex=1&amp;slidetitle="/>
              </a:rPr>
              <a:t>图</a:t>
            </a:r>
            <a:r>
              <a:rPr lang="en-US" altLang="zh-CN" sz="2400" dirty="0">
                <a:hlinkClick r:id="rId4" action="ppaction://hlinkpres?slideindex=1&amp;slidetitle="/>
              </a:rPr>
              <a:t>10.13</a:t>
            </a:r>
            <a:r>
              <a:rPr lang="zh-CN" altLang="zh-CN" sz="2400" dirty="0"/>
              <a:t>所示。单击“确定”按钮，完成“</a:t>
            </a:r>
            <a:r>
              <a:rPr lang="en-US" altLang="zh-CN" sz="2400" dirty="0"/>
              <a:t>Web_</a:t>
            </a:r>
            <a:r>
              <a:rPr lang="zh-CN" altLang="zh-CN" sz="2400" dirty="0"/>
              <a:t>院系”表的设计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10.2 </a:t>
            </a:r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设计</a:t>
            </a: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</a:t>
            </a:r>
            <a:endParaRPr lang="en-US" altLang="zh-CN" sz="4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889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en-US" altLang="zh-CN" sz="2400" b="1" dirty="0"/>
              <a:t>2</a:t>
            </a:r>
            <a:r>
              <a:rPr lang="zh-CN" altLang="zh-CN" sz="2400" b="1" dirty="0"/>
              <a:t>．创建“</a:t>
            </a:r>
            <a:r>
              <a:rPr lang="en-US" altLang="zh-CN" sz="2400" b="1" dirty="0"/>
              <a:t>Web_</a:t>
            </a:r>
            <a:r>
              <a:rPr lang="zh-CN" altLang="zh-CN" sz="2400" b="1" dirty="0"/>
              <a:t>学生”表</a:t>
            </a:r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）在功能区“创建”选项卡下“表格”组中，单击“表”按钮，打开名为“表</a:t>
            </a:r>
            <a:r>
              <a:rPr lang="en-US" altLang="zh-CN" sz="2400" dirty="0"/>
              <a:t>1</a:t>
            </a:r>
            <a:r>
              <a:rPr lang="zh-CN" altLang="zh-CN" sz="2400" dirty="0"/>
              <a:t>”的数据表视图，参照“</a:t>
            </a:r>
            <a:r>
              <a:rPr lang="en-US" altLang="zh-CN" sz="2400" dirty="0"/>
              <a:t>Web_</a:t>
            </a:r>
            <a:r>
              <a:rPr lang="zh-CN" altLang="zh-CN" sz="2400" dirty="0"/>
              <a:t>院系”表的创建方法，完成“学号”、“姓名”和“性别”字段的设计（数据类型均为“文本”，字段大小分别为</a:t>
            </a:r>
            <a:r>
              <a:rPr lang="en-US" altLang="zh-CN" sz="2400" dirty="0"/>
              <a:t>12</a:t>
            </a:r>
            <a:r>
              <a:rPr lang="zh-CN" altLang="zh-CN" sz="2400" dirty="0"/>
              <a:t>、</a:t>
            </a:r>
            <a:r>
              <a:rPr lang="en-US" altLang="zh-CN" sz="2400" dirty="0"/>
              <a:t>12</a:t>
            </a:r>
            <a:r>
              <a:rPr lang="zh-CN" altLang="zh-CN" sz="2400" dirty="0"/>
              <a:t>和</a:t>
            </a:r>
            <a:r>
              <a:rPr lang="en-US" altLang="zh-CN" sz="2400" dirty="0"/>
              <a:t>2</a:t>
            </a:r>
            <a:r>
              <a:rPr lang="zh-CN" altLang="zh-CN" sz="2400" dirty="0"/>
              <a:t>），如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10.14</a:t>
            </a:r>
            <a:r>
              <a:rPr lang="zh-CN" altLang="zh-CN" sz="2400" dirty="0"/>
              <a:t>所示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）单击功能区“表格工具</a:t>
            </a:r>
            <a:r>
              <a:rPr lang="en-US" altLang="zh-CN" sz="2400" dirty="0"/>
              <a:t>/</a:t>
            </a:r>
            <a:r>
              <a:rPr lang="zh-CN" altLang="zh-CN" sz="2400" dirty="0"/>
              <a:t>字段”选项卡下“添加和删除”组中</a:t>
            </a:r>
            <a:r>
              <a:rPr lang="zh-CN" altLang="zh-CN" sz="2400" dirty="0" smtClean="0"/>
              <a:t>的</a:t>
            </a:r>
            <a:r>
              <a:rPr lang="zh-CN" altLang="en-US" sz="2400" dirty="0" smtClean="0"/>
              <a:t>“其它字段”</a:t>
            </a:r>
            <a:r>
              <a:rPr lang="zh-CN" altLang="zh-CN" sz="2400" dirty="0" smtClean="0"/>
              <a:t>按钮</a:t>
            </a:r>
            <a:r>
              <a:rPr lang="zh-CN" altLang="zh-CN" sz="2400" dirty="0"/>
              <a:t>，在打开的下拉列表中</a:t>
            </a:r>
            <a:r>
              <a:rPr lang="zh-CN" altLang="zh-CN" sz="2400" dirty="0" smtClean="0"/>
              <a:t>选择</a:t>
            </a:r>
            <a:r>
              <a:rPr lang="zh-CN" altLang="en-US" sz="2400" dirty="0" smtClean="0"/>
              <a:t>“查阅和关系”</a:t>
            </a:r>
            <a:r>
              <a:rPr lang="zh-CN" altLang="zh-CN" sz="2400" dirty="0" smtClean="0"/>
              <a:t>命令</a:t>
            </a:r>
            <a:r>
              <a:rPr lang="zh-CN" altLang="zh-CN" sz="2400" dirty="0"/>
              <a:t>执行，在如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10.15</a:t>
            </a:r>
            <a:r>
              <a:rPr lang="zh-CN" altLang="zh-CN" sz="2400" dirty="0"/>
              <a:t>所示的查阅向导对话框</a:t>
            </a:r>
            <a:r>
              <a:rPr lang="en-US" altLang="zh-CN" sz="2400" dirty="0"/>
              <a:t>1</a:t>
            </a:r>
            <a:r>
              <a:rPr lang="zh-CN" altLang="zh-CN" sz="2400" dirty="0"/>
              <a:t>中选择“使用 查阅字段 获取其他表中的值”，单击“下一步”按钮。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10.2 </a:t>
            </a:r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设计</a:t>
            </a: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</a:t>
            </a:r>
            <a:endParaRPr lang="en-US" altLang="zh-CN" sz="4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506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10.16</a:t>
            </a:r>
            <a:r>
              <a:rPr lang="zh-CN" altLang="zh-CN" sz="2400" dirty="0"/>
              <a:t>所示的查阅向导对话框</a:t>
            </a:r>
            <a:r>
              <a:rPr lang="en-US" altLang="zh-CN" sz="2400" dirty="0"/>
              <a:t>2</a:t>
            </a:r>
            <a:r>
              <a:rPr lang="zh-CN" altLang="zh-CN" sz="2400" dirty="0"/>
              <a:t>中，从列表中选择“表：</a:t>
            </a:r>
            <a:r>
              <a:rPr lang="en-US" altLang="zh-CN" sz="2400" dirty="0"/>
              <a:t>Web_</a:t>
            </a:r>
            <a:r>
              <a:rPr lang="zh-CN" altLang="zh-CN" sz="2400" dirty="0"/>
              <a:t>院系”，单击“下一步”按钮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）在如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10.17</a:t>
            </a:r>
            <a:r>
              <a:rPr lang="zh-CN" altLang="zh-CN" sz="2400" dirty="0"/>
              <a:t>所示的查阅向导对话框</a:t>
            </a:r>
            <a:r>
              <a:rPr lang="en-US" altLang="zh-CN" sz="2400" dirty="0"/>
              <a:t>3</a:t>
            </a:r>
            <a:r>
              <a:rPr lang="zh-CN" altLang="zh-CN" sz="2400" dirty="0"/>
              <a:t>中，将“可用字段”列表框中的“</a:t>
            </a:r>
            <a:r>
              <a:rPr lang="en-US" altLang="zh-CN" sz="2400" dirty="0"/>
              <a:t>ID</a:t>
            </a:r>
            <a:r>
              <a:rPr lang="zh-CN" altLang="zh-CN" sz="2400" dirty="0"/>
              <a:t>”字段加入到“选定字段”列表框中，单击“下一步”按钮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5</a:t>
            </a:r>
            <a:r>
              <a:rPr lang="zh-CN" altLang="zh-CN" sz="2400" dirty="0"/>
              <a:t>）在如</a:t>
            </a:r>
            <a:r>
              <a:rPr lang="zh-CN" altLang="zh-CN" sz="2400" dirty="0">
                <a:hlinkClick r:id="rId4" action="ppaction://hlinkpres?slideindex=1&amp;slidetitle="/>
              </a:rPr>
              <a:t>图</a:t>
            </a:r>
            <a:r>
              <a:rPr lang="en-US" altLang="zh-CN" sz="2400" dirty="0">
                <a:hlinkClick r:id="rId4" action="ppaction://hlinkpres?slideindex=1&amp;slidetitle="/>
              </a:rPr>
              <a:t>10.18</a:t>
            </a:r>
            <a:r>
              <a:rPr lang="zh-CN" altLang="zh-CN" sz="2400" dirty="0"/>
              <a:t>所示的查阅向导对话框</a:t>
            </a:r>
            <a:r>
              <a:rPr lang="en-US" altLang="zh-CN" sz="2400" dirty="0"/>
              <a:t>4</a:t>
            </a:r>
            <a:r>
              <a:rPr lang="zh-CN" altLang="zh-CN" sz="2400" dirty="0"/>
              <a:t>中，从组合框中选择“</a:t>
            </a:r>
            <a:r>
              <a:rPr lang="en-US" altLang="zh-CN" sz="2400" dirty="0"/>
              <a:t>ID</a:t>
            </a:r>
            <a:r>
              <a:rPr lang="zh-CN" altLang="zh-CN" sz="2400" dirty="0"/>
              <a:t>”为排序字段，单击“下一步”按钮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6</a:t>
            </a:r>
            <a:r>
              <a:rPr lang="zh-CN" altLang="zh-CN" sz="2400" dirty="0"/>
              <a:t>）在如</a:t>
            </a:r>
            <a:r>
              <a:rPr lang="zh-CN" altLang="zh-CN" sz="2400" dirty="0">
                <a:hlinkClick r:id="rId5" action="ppaction://hlinkpres?slideindex=1&amp;slidetitle="/>
              </a:rPr>
              <a:t>图</a:t>
            </a:r>
            <a:r>
              <a:rPr lang="en-US" altLang="zh-CN" sz="2400" dirty="0">
                <a:hlinkClick r:id="rId5" action="ppaction://hlinkpres?slideindex=1&amp;slidetitle="/>
              </a:rPr>
              <a:t>10.19</a:t>
            </a:r>
            <a:r>
              <a:rPr lang="zh-CN" altLang="zh-CN" sz="2400" dirty="0"/>
              <a:t>所示的查阅向导对话框</a:t>
            </a:r>
            <a:r>
              <a:rPr lang="en-US" altLang="zh-CN" sz="2400" dirty="0"/>
              <a:t>5</a:t>
            </a:r>
            <a:r>
              <a:rPr lang="zh-CN" altLang="zh-CN" sz="2400" dirty="0"/>
              <a:t>中，选中“隐藏键列”复选框，并调整列宽，单击“下一步”按钮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10.2 </a:t>
            </a:r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设计</a:t>
            </a: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</a:t>
            </a:r>
            <a:endParaRPr lang="en-US" altLang="zh-CN" sz="4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772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7</a:t>
            </a:r>
            <a:r>
              <a:rPr lang="zh-CN" altLang="zh-CN" sz="2400" dirty="0"/>
              <a:t>）在如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10.20</a:t>
            </a:r>
            <a:r>
              <a:rPr lang="zh-CN" altLang="zh-CN" sz="2400" dirty="0"/>
              <a:t>所示的查阅向导对话框</a:t>
            </a:r>
            <a:r>
              <a:rPr lang="en-US" altLang="zh-CN" sz="2400" dirty="0"/>
              <a:t>6</a:t>
            </a:r>
            <a:r>
              <a:rPr lang="zh-CN" altLang="zh-CN" sz="2400" dirty="0"/>
              <a:t>中，为查阅字段指定标签为“院系”，单击“完成”按钮，在弹出的“另存为”对话框中为新表指定名称为“</a:t>
            </a:r>
            <a:r>
              <a:rPr lang="en-US" altLang="zh-CN" sz="2400" dirty="0"/>
              <a:t>Web_</a:t>
            </a:r>
            <a:r>
              <a:rPr lang="zh-CN" altLang="zh-CN" sz="2400" dirty="0"/>
              <a:t>学生”，如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10.21</a:t>
            </a:r>
            <a:r>
              <a:rPr lang="zh-CN" altLang="zh-CN" sz="2400" dirty="0"/>
              <a:t>所示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8</a:t>
            </a:r>
            <a:r>
              <a:rPr lang="zh-CN" altLang="zh-CN" sz="2400" dirty="0"/>
              <a:t>）单击“确定”按钮，返回数据表视图，如</a:t>
            </a:r>
            <a:r>
              <a:rPr lang="zh-CN" altLang="zh-CN" sz="2400" dirty="0">
                <a:hlinkClick r:id="rId4" action="ppaction://hlinkpres?slideindex=1&amp;slidetitle="/>
              </a:rPr>
              <a:t>图</a:t>
            </a:r>
            <a:r>
              <a:rPr lang="en-US" altLang="zh-CN" sz="2400" dirty="0">
                <a:hlinkClick r:id="rId4" action="ppaction://hlinkpres?slideindex=1&amp;slidetitle="/>
              </a:rPr>
              <a:t>10.22</a:t>
            </a:r>
            <a:r>
              <a:rPr lang="zh-CN" altLang="zh-CN" sz="2400" dirty="0"/>
              <a:t>所示。用户也可根据实际情况继续设计其它字段，字段设计完成后就可以输入记录（其中“院系</a:t>
            </a:r>
            <a:r>
              <a:rPr lang="en-US" altLang="zh-CN" sz="2400" dirty="0"/>
              <a:t>ID</a:t>
            </a:r>
            <a:r>
              <a:rPr lang="zh-CN" altLang="zh-CN" sz="2400" dirty="0"/>
              <a:t>”字段设置为“查阅和关系”，其值可从组合框列表中选择），如</a:t>
            </a:r>
            <a:r>
              <a:rPr lang="zh-CN" altLang="zh-CN" sz="2400" dirty="0">
                <a:hlinkClick r:id="rId5" action="ppaction://hlinkpres?slideindex=1&amp;slidetitle="/>
              </a:rPr>
              <a:t>图</a:t>
            </a:r>
            <a:r>
              <a:rPr lang="en-US" altLang="zh-CN" sz="2400" dirty="0">
                <a:hlinkClick r:id="rId5" action="ppaction://hlinkpres?slideindex=1&amp;slidetitle="/>
              </a:rPr>
              <a:t>10.23</a:t>
            </a:r>
            <a:r>
              <a:rPr lang="zh-CN" altLang="zh-CN" sz="2400" dirty="0"/>
              <a:t>所示。单击快速访问工具栏中的“保存”，完成“</a:t>
            </a:r>
            <a:r>
              <a:rPr lang="en-US" altLang="zh-CN" sz="2400" dirty="0"/>
              <a:t>Web_</a:t>
            </a:r>
            <a:r>
              <a:rPr lang="zh-CN" altLang="zh-CN" sz="2400" dirty="0"/>
              <a:t>学生”表的设计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10.2 </a:t>
            </a:r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设计</a:t>
            </a:r>
            <a:r>
              <a:rPr lang="en-US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</a:t>
            </a:r>
            <a:endParaRPr lang="en-US" altLang="zh-CN" sz="4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901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在</a:t>
            </a:r>
            <a:r>
              <a:rPr lang="en-US" altLang="zh-CN" sz="2400" dirty="0"/>
              <a:t>10.1</a:t>
            </a:r>
            <a:r>
              <a:rPr lang="zh-CN" altLang="zh-CN" sz="2400" dirty="0"/>
              <a:t>节中介绍过，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数据库中只能使用选择查询，需要关联表时必须使用查阅字段（当数据源为多张表时，建立关联关系的字段之一必须为查阅字段，如</a:t>
            </a:r>
            <a:r>
              <a:rPr lang="en-US" altLang="zh-CN" sz="2400" dirty="0"/>
              <a:t>10.2</a:t>
            </a:r>
            <a:r>
              <a:rPr lang="zh-CN" altLang="zh-CN" sz="2400" dirty="0"/>
              <a:t>节“</a:t>
            </a:r>
            <a:r>
              <a:rPr lang="en-US" altLang="zh-CN" sz="2400" dirty="0"/>
              <a:t>Web_</a:t>
            </a:r>
            <a:r>
              <a:rPr lang="zh-CN" altLang="zh-CN" sz="2400" dirty="0"/>
              <a:t>学生”表中的“院系</a:t>
            </a:r>
            <a:r>
              <a:rPr lang="en-US" altLang="zh-CN" sz="2400" dirty="0"/>
              <a:t>ID</a:t>
            </a:r>
            <a:r>
              <a:rPr lang="zh-CN" altLang="zh-CN" sz="2400" dirty="0"/>
              <a:t>”字段），且</a:t>
            </a:r>
            <a:r>
              <a:rPr lang="en-US" altLang="zh-CN" sz="2400" dirty="0"/>
              <a:t>Web</a:t>
            </a:r>
            <a:r>
              <a:rPr lang="zh-CN" altLang="zh-CN" sz="2400" dirty="0"/>
              <a:t>查询只有“数据表视图”和“设计视图”。在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数据库中创建</a:t>
            </a:r>
            <a:r>
              <a:rPr lang="en-US" altLang="zh-CN" sz="2400" dirty="0"/>
              <a:t>Web</a:t>
            </a:r>
            <a:r>
              <a:rPr lang="zh-CN" altLang="zh-CN" sz="2400" dirty="0"/>
              <a:t>查询的过程基本上同第</a:t>
            </a:r>
            <a:r>
              <a:rPr lang="en-US" altLang="zh-CN" sz="2400" dirty="0"/>
              <a:t>4</a:t>
            </a:r>
            <a:r>
              <a:rPr lang="zh-CN" altLang="zh-CN" sz="2400" dirty="0"/>
              <a:t>章查询中所介绍的选择查询一致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在如图</a:t>
            </a:r>
            <a:r>
              <a:rPr lang="en-US" altLang="zh-CN" sz="2400" dirty="0"/>
              <a:t>10.24</a:t>
            </a:r>
            <a:r>
              <a:rPr lang="zh-CN" altLang="zh-CN" sz="2400" dirty="0"/>
              <a:t>所示的数据库功能区“创建”选项卡下“查询”组中，有“查询”和“客户端查询”两个命令按钮，其中通过“查询”按钮创建的查询才是真正的</a:t>
            </a:r>
            <a:r>
              <a:rPr lang="en-US" altLang="zh-CN" sz="2400" dirty="0"/>
              <a:t>Web</a:t>
            </a:r>
            <a:r>
              <a:rPr lang="zh-CN" altLang="zh-CN" sz="2400" dirty="0"/>
              <a:t>查询，而通过“客户端查询”按钮创建的查询等同于本地数据库中查询，这一点需用户特别注意。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10.3 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查询</a:t>
            </a:r>
          </a:p>
        </p:txBody>
      </p:sp>
    </p:spTree>
    <p:extLst>
      <p:ext uri="{BB962C8B-B14F-4D97-AF65-F5344CB8AC3E}">
        <p14:creationId xmlns:p14="http://schemas.microsoft.com/office/powerpoint/2010/main" val="401099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下面以“</a:t>
            </a:r>
            <a:r>
              <a:rPr lang="en-US" altLang="zh-CN" sz="2400" dirty="0"/>
              <a:t>Web_</a:t>
            </a:r>
            <a:r>
              <a:rPr lang="zh-CN" altLang="zh-CN" sz="2400" dirty="0"/>
              <a:t>学生 查询”为例说明</a:t>
            </a:r>
            <a:r>
              <a:rPr lang="en-US" altLang="zh-CN" sz="2400" dirty="0"/>
              <a:t>Web</a:t>
            </a:r>
            <a:r>
              <a:rPr lang="zh-CN" altLang="zh-CN" sz="2400" dirty="0"/>
              <a:t>查询的创建过程</a:t>
            </a:r>
            <a:r>
              <a:rPr lang="zh-CN" altLang="zh-CN" sz="2400" dirty="0" smtClean="0"/>
              <a:t>。</a:t>
            </a:r>
            <a:r>
              <a:rPr lang="zh-CN" altLang="en-US" sz="2400" dirty="0" smtClean="0"/>
              <a:t>如</a:t>
            </a:r>
            <a:r>
              <a:rPr lang="zh-CN" altLang="en-US" sz="2400" dirty="0" smtClean="0">
                <a:hlinkClick r:id="rId2" action="ppaction://hlinkpres?slideindex=1&amp;slidetitle="/>
              </a:rPr>
              <a:t>图</a:t>
            </a:r>
            <a:r>
              <a:rPr lang="en-US" altLang="zh-CN" sz="2400" dirty="0" smtClean="0">
                <a:hlinkClick r:id="rId2" action="ppaction://hlinkpres?slideindex=1&amp;slidetitle="/>
              </a:rPr>
              <a:t>10.25-10.28</a:t>
            </a:r>
            <a:r>
              <a:rPr lang="zh-CN" altLang="en-US" sz="2400" dirty="0" smtClean="0"/>
              <a:t>所示。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10.3 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查询</a:t>
            </a:r>
          </a:p>
        </p:txBody>
      </p:sp>
    </p:spTree>
    <p:extLst>
      <p:ext uri="{BB962C8B-B14F-4D97-AF65-F5344CB8AC3E}">
        <p14:creationId xmlns:p14="http://schemas.microsoft.com/office/powerpoint/2010/main" val="216020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612000">
              <a:buNone/>
            </a:pPr>
            <a:r>
              <a:rPr lang="zh-CN" altLang="zh-CN" sz="2400" dirty="0"/>
              <a:t>在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数据库中</a:t>
            </a:r>
            <a:r>
              <a:rPr lang="en-US" altLang="zh-CN" sz="2400" dirty="0"/>
              <a:t>Web</a:t>
            </a:r>
            <a:r>
              <a:rPr lang="zh-CN" altLang="zh-CN" sz="2400" dirty="0"/>
              <a:t>窗体有“窗体视图”、“布局视图”和“数据表视图”三种视图方式，其中“布局视图”是用户创建和修改</a:t>
            </a:r>
            <a:r>
              <a:rPr lang="en-US" altLang="zh-CN" sz="2400" dirty="0"/>
              <a:t>Web</a:t>
            </a:r>
            <a:r>
              <a:rPr lang="zh-CN" altLang="zh-CN" sz="2400" dirty="0"/>
              <a:t>窗体设计的工具，而“数据表视图”类似于</a:t>
            </a:r>
            <a:r>
              <a:rPr lang="en-US" altLang="zh-CN" sz="2400" dirty="0"/>
              <a:t>Web</a:t>
            </a:r>
            <a:r>
              <a:rPr lang="zh-CN" altLang="zh-CN" sz="2400" dirty="0"/>
              <a:t>表的“数据表视图”，只有在使用“数据表”命令按钮创建的“数据表”式窗中才能看到（而且只有这一种视图）。</a:t>
            </a:r>
          </a:p>
          <a:p>
            <a:pPr marL="109728" indent="612000">
              <a:buNone/>
            </a:pPr>
            <a:r>
              <a:rPr lang="zh-CN" altLang="zh-CN" sz="2400" dirty="0"/>
              <a:t>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10.29</a:t>
            </a:r>
            <a:r>
              <a:rPr lang="zh-CN" altLang="zh-CN" sz="2400" dirty="0"/>
              <a:t>所示的功能区“创建”选项卡下“窗体”组中，有“窗体”、“多个项目”、“空白窗体”、“数据表”、“导航”和“客户表单”按钮。其中“窗体”、“多个项目”和“空白窗体”和“导航”是用户设计</a:t>
            </a:r>
            <a:r>
              <a:rPr lang="en-US" altLang="zh-CN" sz="2400" dirty="0"/>
              <a:t>Web</a:t>
            </a:r>
            <a:r>
              <a:rPr lang="zh-CN" altLang="zh-CN" sz="2400" dirty="0"/>
              <a:t>窗体时的常用工具，而使用“客户表单”创建的窗体等同于本地数据库中的窗体。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10.4 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窗体</a:t>
            </a:r>
          </a:p>
        </p:txBody>
      </p:sp>
    </p:spTree>
    <p:extLst>
      <p:ext uri="{BB962C8B-B14F-4D97-AF65-F5344CB8AC3E}">
        <p14:creationId xmlns:p14="http://schemas.microsoft.com/office/powerpoint/2010/main" val="269862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下面以使用“窗体”按钮创建“</a:t>
            </a:r>
            <a:r>
              <a:rPr lang="en-US" altLang="zh-CN" sz="2400" dirty="0"/>
              <a:t>Web_</a:t>
            </a:r>
            <a:r>
              <a:rPr lang="zh-CN" altLang="zh-CN" sz="2400" dirty="0"/>
              <a:t>学生 窗体”为例说明</a:t>
            </a:r>
            <a:r>
              <a:rPr lang="en-US" altLang="zh-CN" sz="2400" dirty="0"/>
              <a:t>Web</a:t>
            </a:r>
            <a:r>
              <a:rPr lang="zh-CN" altLang="zh-CN" sz="2400" dirty="0"/>
              <a:t>窗体的创建过程</a:t>
            </a:r>
            <a:r>
              <a:rPr lang="zh-CN" altLang="zh-CN" sz="2400" dirty="0" smtClean="0"/>
              <a:t>。</a:t>
            </a:r>
            <a:endParaRPr lang="en-US" altLang="zh-CN" sz="2400" dirty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）在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10.29</a:t>
            </a:r>
            <a:r>
              <a:rPr lang="zh-CN" altLang="zh-CN" sz="2400" dirty="0"/>
              <a:t>的“导航”窗格下“表”组中选中“</a:t>
            </a:r>
            <a:r>
              <a:rPr lang="en-US" altLang="zh-CN" sz="2400" dirty="0"/>
              <a:t>Web_</a:t>
            </a:r>
            <a:r>
              <a:rPr lang="zh-CN" altLang="zh-CN" sz="2400" dirty="0"/>
              <a:t>学生”。</a:t>
            </a:r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）单击功能区“创建”选项卡下“窗体”组中</a:t>
            </a:r>
            <a:r>
              <a:rPr lang="zh-CN" altLang="zh-CN" sz="2400" dirty="0" smtClean="0"/>
              <a:t>的</a:t>
            </a:r>
            <a:r>
              <a:rPr lang="zh-CN" altLang="zh-CN" sz="2400" dirty="0"/>
              <a:t>“窗体”</a:t>
            </a:r>
            <a:r>
              <a:rPr lang="zh-CN" altLang="zh-CN" sz="2400" dirty="0" smtClean="0"/>
              <a:t>按钮</a:t>
            </a:r>
            <a:r>
              <a:rPr lang="zh-CN" altLang="zh-CN" sz="2400" dirty="0"/>
              <a:t>，打开窗体的布局视图，如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10.30</a:t>
            </a:r>
            <a:r>
              <a:rPr lang="zh-CN" altLang="zh-CN" sz="2400" dirty="0"/>
              <a:t>所示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）在布局视图中，用户可修改窗体设计，完成后单击快速访问工具栏中的“保存”按钮，在“另存为”对话框中为新建</a:t>
            </a:r>
            <a:r>
              <a:rPr lang="en-US" altLang="zh-CN" sz="2400" dirty="0"/>
              <a:t>Web</a:t>
            </a:r>
            <a:r>
              <a:rPr lang="zh-CN" altLang="zh-CN" sz="2400" dirty="0"/>
              <a:t>窗体命名为“</a:t>
            </a:r>
            <a:r>
              <a:rPr lang="en-US" altLang="zh-CN" sz="2400" dirty="0"/>
              <a:t>Web_</a:t>
            </a:r>
            <a:r>
              <a:rPr lang="zh-CN" altLang="zh-CN" sz="2400" dirty="0"/>
              <a:t>学生 窗体”。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10.4 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窗体</a:t>
            </a:r>
          </a:p>
        </p:txBody>
      </p:sp>
    </p:spTree>
    <p:extLst>
      <p:ext uri="{BB962C8B-B14F-4D97-AF65-F5344CB8AC3E}">
        <p14:creationId xmlns:p14="http://schemas.microsoft.com/office/powerpoint/2010/main" val="301562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612000">
              <a:buNone/>
            </a:pPr>
            <a:r>
              <a:rPr lang="en-US" altLang="zh-CN" sz="2400" dirty="0"/>
              <a:t>Web</a:t>
            </a:r>
            <a:r>
              <a:rPr lang="zh-CN" altLang="zh-CN" sz="2400" dirty="0"/>
              <a:t>数据库中通常都设计有“导航”窗体，以引导用户的操作，下面以创建“学生成绩发布导航”窗体为例说明其创建过程。</a:t>
            </a:r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）在功能区“创建”选项卡下“窗体”组中，单击“导航”按钮，打开如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10.31</a:t>
            </a:r>
            <a:r>
              <a:rPr lang="zh-CN" altLang="zh-CN" sz="2400" dirty="0"/>
              <a:t>所示的导航窗体布局视图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）单击布局视图中的“新增”按钮，将其标题改名为“</a:t>
            </a:r>
            <a:r>
              <a:rPr lang="en-US" altLang="zh-CN" sz="2400" dirty="0"/>
              <a:t>Web_</a:t>
            </a:r>
            <a:r>
              <a:rPr lang="zh-CN" altLang="zh-CN" sz="2400" dirty="0"/>
              <a:t>学生 窗体”，以实现与“</a:t>
            </a:r>
            <a:r>
              <a:rPr lang="en-US" altLang="zh-CN" sz="2400" dirty="0"/>
              <a:t>Web_</a:t>
            </a:r>
            <a:r>
              <a:rPr lang="zh-CN" altLang="zh-CN" sz="2400" dirty="0"/>
              <a:t>学生 窗体”的关联，如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10.32</a:t>
            </a:r>
            <a:r>
              <a:rPr lang="zh-CN" altLang="zh-CN" sz="2400" dirty="0"/>
              <a:t>所示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）采用步骤（</a:t>
            </a:r>
            <a:r>
              <a:rPr lang="en-US" altLang="zh-CN" sz="2400" dirty="0"/>
              <a:t>2</a:t>
            </a:r>
            <a:r>
              <a:rPr lang="zh-CN" altLang="zh-CN" sz="2400" dirty="0"/>
              <a:t>）同样的方法新增“</a:t>
            </a:r>
            <a:r>
              <a:rPr lang="en-US" altLang="zh-CN" sz="2400" dirty="0"/>
              <a:t>Web_</a:t>
            </a:r>
            <a:r>
              <a:rPr lang="zh-CN" altLang="zh-CN" sz="2400" dirty="0"/>
              <a:t>院系”按钮，如</a:t>
            </a:r>
            <a:r>
              <a:rPr lang="zh-CN" altLang="zh-CN" sz="2400" dirty="0">
                <a:hlinkClick r:id="rId4" action="ppaction://hlinkpres?slideindex=1&amp;slidetitle="/>
              </a:rPr>
              <a:t>图</a:t>
            </a:r>
            <a:r>
              <a:rPr lang="en-US" altLang="zh-CN" sz="2400" dirty="0">
                <a:hlinkClick r:id="rId4" action="ppaction://hlinkpres?slideindex=1&amp;slidetitle="/>
              </a:rPr>
              <a:t>10.33</a:t>
            </a:r>
            <a:r>
              <a:rPr lang="zh-CN" altLang="zh-CN" sz="2400" dirty="0"/>
              <a:t>所示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）单击快速访问工具栏中的“保存”按钮，在“另存为”对话框中为窗体命名为“学生成绩发布导航”，单击“确定”按钮。该窗体的窗体视图如</a:t>
            </a:r>
            <a:r>
              <a:rPr lang="zh-CN" altLang="zh-CN" sz="2400" dirty="0">
                <a:hlinkClick r:id="rId5" action="ppaction://hlinkpres?slideindex=1&amp;slidetitle="/>
              </a:rPr>
              <a:t>图</a:t>
            </a:r>
            <a:r>
              <a:rPr lang="en-US" altLang="zh-CN" sz="2400" dirty="0">
                <a:hlinkClick r:id="rId5" action="ppaction://hlinkpres?slideindex=1&amp;slidetitle="/>
              </a:rPr>
              <a:t>10.34</a:t>
            </a:r>
            <a:r>
              <a:rPr lang="zh-CN" altLang="zh-CN" sz="2400" dirty="0"/>
              <a:t>所示，用户可单击“</a:t>
            </a:r>
            <a:r>
              <a:rPr lang="en-US" altLang="zh-CN" sz="2400" dirty="0"/>
              <a:t>Web_</a:t>
            </a:r>
            <a:r>
              <a:rPr lang="zh-CN" altLang="zh-CN" sz="2400" dirty="0"/>
              <a:t>学生 窗体”和“</a:t>
            </a:r>
            <a:r>
              <a:rPr lang="en-US" altLang="zh-CN" sz="2400" dirty="0"/>
              <a:t>Web_</a:t>
            </a:r>
            <a:r>
              <a:rPr lang="zh-CN" altLang="zh-CN" sz="2400" dirty="0"/>
              <a:t>院系 窗体”在不同选项卡页间进行切换。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10.4 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窗体</a:t>
            </a:r>
          </a:p>
        </p:txBody>
      </p:sp>
    </p:spTree>
    <p:extLst>
      <p:ext uri="{BB962C8B-B14F-4D97-AF65-F5344CB8AC3E}">
        <p14:creationId xmlns:p14="http://schemas.microsoft.com/office/powerpoint/2010/main" val="174413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altLang="zh-CN" sz="3200" b="1" dirty="0" smtClean="0"/>
              <a:t>10.1  </a:t>
            </a:r>
            <a:r>
              <a:rPr lang="zh-CN" altLang="zh-CN" sz="3200" b="1" dirty="0" smtClean="0"/>
              <a:t>创建</a:t>
            </a:r>
            <a:r>
              <a:rPr lang="en-US" altLang="zh-CN" sz="3200" b="1" dirty="0"/>
              <a:t>Web</a:t>
            </a:r>
            <a:r>
              <a:rPr lang="zh-CN" altLang="zh-CN" sz="3200" b="1" dirty="0" smtClean="0"/>
              <a:t>数据库</a:t>
            </a:r>
            <a:endParaRPr lang="en-US" altLang="zh-CN" sz="3200" b="1" dirty="0" smtClean="0"/>
          </a:p>
          <a:p>
            <a:pPr marL="0" lvl="1" indent="0">
              <a:buNone/>
            </a:pPr>
            <a:r>
              <a:rPr lang="en-US" altLang="zh-CN" sz="3200" b="1" dirty="0" smtClean="0"/>
              <a:t>10.2  </a:t>
            </a:r>
            <a:r>
              <a:rPr lang="zh-CN" altLang="zh-CN" sz="3200" b="1" dirty="0" smtClean="0"/>
              <a:t>设计</a:t>
            </a:r>
            <a:r>
              <a:rPr lang="en-US" altLang="zh-CN" sz="3200" b="1" dirty="0"/>
              <a:t>Web</a:t>
            </a:r>
            <a:r>
              <a:rPr lang="zh-CN" altLang="zh-CN" sz="3200" b="1" dirty="0"/>
              <a:t>表</a:t>
            </a:r>
            <a:endParaRPr lang="en-US" altLang="zh-CN" sz="3200" b="1" dirty="0" smtClean="0"/>
          </a:p>
          <a:p>
            <a:pPr marL="0" lvl="1" indent="0">
              <a:buNone/>
            </a:pPr>
            <a:r>
              <a:rPr lang="en-US" altLang="zh-CN" sz="3200" b="1" dirty="0" smtClean="0"/>
              <a:t>10.3  </a:t>
            </a:r>
            <a:r>
              <a:rPr lang="zh-CN" altLang="zh-CN" sz="3200" b="1" dirty="0" smtClean="0"/>
              <a:t>创建</a:t>
            </a:r>
            <a:r>
              <a:rPr lang="en-US" altLang="zh-CN" sz="3200" b="1" dirty="0"/>
              <a:t>Web</a:t>
            </a:r>
            <a:r>
              <a:rPr lang="zh-CN" altLang="zh-CN" sz="3200" b="1" dirty="0" smtClean="0"/>
              <a:t>查询</a:t>
            </a:r>
            <a:endParaRPr lang="en-US" altLang="zh-CN" sz="3200" b="1" dirty="0" smtClean="0"/>
          </a:p>
          <a:p>
            <a:pPr marL="0" lvl="1" indent="0">
              <a:buNone/>
            </a:pPr>
            <a:r>
              <a:rPr lang="en-US" altLang="zh-CN" sz="3200" b="1" dirty="0" smtClean="0"/>
              <a:t>10.4  </a:t>
            </a:r>
            <a:r>
              <a:rPr lang="zh-CN" altLang="zh-CN" sz="3200" b="1" dirty="0" smtClean="0"/>
              <a:t>创建</a:t>
            </a:r>
            <a:r>
              <a:rPr lang="en-US" altLang="zh-CN" sz="3200" b="1" dirty="0"/>
              <a:t>Web</a:t>
            </a:r>
            <a:r>
              <a:rPr lang="zh-CN" altLang="zh-CN" sz="3200" b="1" dirty="0" smtClean="0"/>
              <a:t>窗体</a:t>
            </a:r>
            <a:endParaRPr lang="en-US" altLang="zh-CN" sz="3200" b="1" dirty="0" smtClean="0"/>
          </a:p>
          <a:p>
            <a:pPr marL="0" lvl="1" indent="0">
              <a:buNone/>
            </a:pPr>
            <a:r>
              <a:rPr lang="en-US" altLang="zh-CN" sz="3200" b="1" dirty="0" smtClean="0"/>
              <a:t>10.5  </a:t>
            </a:r>
            <a:r>
              <a:rPr lang="en-US" altLang="zh-CN" sz="3200" b="1" dirty="0"/>
              <a:t>Web</a:t>
            </a:r>
            <a:r>
              <a:rPr lang="zh-CN" altLang="zh-CN" sz="3200" b="1" dirty="0"/>
              <a:t>数据库设计</a:t>
            </a:r>
            <a:r>
              <a:rPr lang="zh-CN" altLang="zh-CN" sz="3200" b="1" dirty="0" smtClean="0"/>
              <a:t>说明</a:t>
            </a:r>
            <a:endParaRPr lang="en-US" altLang="zh-CN" sz="3200" b="1" dirty="0" smtClean="0"/>
          </a:p>
          <a:p>
            <a:pPr marL="0" lvl="1" indent="0">
              <a:buNone/>
            </a:pPr>
            <a:endParaRPr lang="en-US" altLang="zh-CN" sz="3200" b="1" dirty="0" smtClean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Web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680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“导航”窗体通常都设置为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数据库的首页（即默认窗体），用户可通过如下方法完成其设置。</a:t>
            </a:r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）在功能区“文件”选项卡下单击“选项”按钮，打开如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10.35</a:t>
            </a:r>
            <a:r>
              <a:rPr lang="zh-CN" altLang="zh-CN" sz="2400" dirty="0"/>
              <a:t>所示的“</a:t>
            </a:r>
            <a:r>
              <a:rPr lang="en-US" altLang="zh-CN" sz="2400" dirty="0"/>
              <a:t>Access</a:t>
            </a:r>
            <a:r>
              <a:rPr lang="zh-CN" altLang="zh-CN" sz="2400" dirty="0"/>
              <a:t>选项”窗口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）在“</a:t>
            </a:r>
            <a:r>
              <a:rPr lang="en-US" altLang="zh-CN" sz="2400" dirty="0"/>
              <a:t>Access</a:t>
            </a:r>
            <a:r>
              <a:rPr lang="zh-CN" altLang="zh-CN" sz="2400" dirty="0"/>
              <a:t>选项”窗口左侧窗格中，选择“当前数据库”；然后在右侧窗格中，将“</a:t>
            </a:r>
            <a:r>
              <a:rPr lang="en-US" altLang="zh-CN" sz="2400" dirty="0"/>
              <a:t>Web</a:t>
            </a:r>
            <a:r>
              <a:rPr lang="zh-CN" altLang="zh-CN" sz="2400" dirty="0"/>
              <a:t>显示窗体”设置为“学生成绩发布导航”，如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10.36</a:t>
            </a:r>
            <a:r>
              <a:rPr lang="zh-CN" altLang="zh-CN" sz="2400" dirty="0"/>
              <a:t>所示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）单击“确定”按钮，完成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数据库启动设置。这样，当用户从服务器上访问该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数据库时，将直接显示“学生成绩发布导航”窗体。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10.4 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窗体</a:t>
            </a:r>
          </a:p>
        </p:txBody>
      </p:sp>
    </p:spTree>
    <p:extLst>
      <p:ext uri="{BB962C8B-B14F-4D97-AF65-F5344CB8AC3E}">
        <p14:creationId xmlns:p14="http://schemas.microsoft.com/office/powerpoint/2010/main" val="87355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尽管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数据库的发布性能强大，但与本地数据库相比在设计过程中还是有一定差异的，本节仅就一些注意事项做以简要说明，提醒用户在使用时注意。</a:t>
            </a:r>
          </a:p>
          <a:p>
            <a:pPr marL="109728" indent="612000">
              <a:buNone/>
            </a:pPr>
            <a:r>
              <a:rPr lang="en-US" altLang="zh-CN" sz="2400" b="1" dirty="0"/>
              <a:t>1</a:t>
            </a:r>
            <a:r>
              <a:rPr lang="zh-CN" altLang="zh-CN" sz="2400" b="1" dirty="0"/>
              <a:t>．</a:t>
            </a:r>
            <a:r>
              <a:rPr lang="en-US" altLang="zh-CN" sz="2400" b="1" dirty="0"/>
              <a:t>Web</a:t>
            </a:r>
            <a:r>
              <a:rPr lang="zh-CN" altLang="zh-CN" sz="2400" b="1" dirty="0"/>
              <a:t>表的数据类型</a:t>
            </a:r>
          </a:p>
          <a:p>
            <a:pPr marL="109728" indent="612000">
              <a:buNone/>
            </a:pPr>
            <a:r>
              <a:rPr lang="zh-CN" altLang="zh-CN" sz="2400" dirty="0"/>
              <a:t>并非所有字段数据类型都与</a:t>
            </a:r>
            <a:r>
              <a:rPr lang="en-US" altLang="zh-CN" sz="2400" dirty="0"/>
              <a:t>Web</a:t>
            </a:r>
            <a:r>
              <a:rPr lang="zh-CN" altLang="zh-CN" sz="2400" dirty="0"/>
              <a:t>兼容，另外包含</a:t>
            </a:r>
            <a:r>
              <a:rPr lang="en-US" altLang="zh-CN" sz="2400" dirty="0"/>
              <a:t>220</a:t>
            </a:r>
            <a:r>
              <a:rPr lang="zh-CN" altLang="zh-CN" sz="2400" dirty="0"/>
              <a:t>个以上字段的表与</a:t>
            </a:r>
            <a:r>
              <a:rPr lang="en-US" altLang="zh-CN" sz="2400" dirty="0"/>
              <a:t>Web</a:t>
            </a:r>
            <a:r>
              <a:rPr lang="zh-CN" altLang="zh-CN" sz="2400" dirty="0"/>
              <a:t>不兼容。</a:t>
            </a:r>
            <a:r>
              <a:rPr lang="en-US" altLang="zh-CN" sz="2400" dirty="0"/>
              <a:t>Web</a:t>
            </a:r>
            <a:r>
              <a:rPr lang="zh-CN" altLang="zh-CN" sz="2400" dirty="0"/>
              <a:t>表支持的字段数据类型如下所示</a:t>
            </a:r>
            <a:r>
              <a:rPr lang="zh-CN" altLang="zh-CN" sz="2400" dirty="0" smtClean="0"/>
              <a:t>：文本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数字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货币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是</a:t>
            </a:r>
            <a:r>
              <a:rPr lang="en-US" altLang="zh-CN" sz="2400" dirty="0"/>
              <a:t>/</a:t>
            </a:r>
            <a:r>
              <a:rPr lang="zh-CN" altLang="zh-CN" sz="2400" dirty="0" smtClean="0"/>
              <a:t>否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日期</a:t>
            </a:r>
            <a:r>
              <a:rPr lang="en-US" altLang="zh-CN" sz="2400" dirty="0"/>
              <a:t>/</a:t>
            </a:r>
            <a:r>
              <a:rPr lang="zh-CN" altLang="zh-CN" sz="2400" dirty="0" smtClean="0"/>
              <a:t>时间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计算字段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附件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超链接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备注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查阅向导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en-US" altLang="zh-CN" sz="2400" b="1" dirty="0"/>
              <a:t>2</a:t>
            </a:r>
            <a:r>
              <a:rPr lang="zh-CN" altLang="zh-CN" sz="2400" b="1" dirty="0"/>
              <a:t>．控件事件</a:t>
            </a:r>
          </a:p>
          <a:p>
            <a:pPr marL="109728" indent="612000">
              <a:buNone/>
            </a:pPr>
            <a:r>
              <a:rPr lang="en-US" altLang="zh-CN" sz="2400" dirty="0"/>
              <a:t>Web</a:t>
            </a:r>
            <a:r>
              <a:rPr lang="zh-CN" altLang="zh-CN" sz="2400" dirty="0"/>
              <a:t>数据库并不支持所有窗体（报表）的控件事件，其支持的控件事件如下所示</a:t>
            </a:r>
            <a:r>
              <a:rPr lang="zh-CN" altLang="zh-CN" sz="2400" dirty="0" smtClean="0"/>
              <a:t>：</a:t>
            </a:r>
            <a:r>
              <a:rPr lang="en-US" altLang="zh-CN" sz="2400" dirty="0"/>
              <a:t> </a:t>
            </a:r>
            <a:endParaRPr lang="zh-CN" altLang="zh-CN" sz="2400" dirty="0"/>
          </a:p>
          <a:p>
            <a:pPr marL="109728" lvl="0" indent="612000">
              <a:buNone/>
            </a:pPr>
            <a:r>
              <a:rPr lang="en-US" altLang="zh-CN" sz="2400" dirty="0" err="1" smtClean="0"/>
              <a:t>AfterUpdate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OnApplyFilt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OnChange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OnClick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OnCurrent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OnDblClick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OnDirty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OnLoad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10.5 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Web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数据库设计说明</a:t>
            </a:r>
          </a:p>
        </p:txBody>
      </p:sp>
    </p:spTree>
    <p:extLst>
      <p:ext uri="{BB962C8B-B14F-4D97-AF65-F5344CB8AC3E}">
        <p14:creationId xmlns:p14="http://schemas.microsoft.com/office/powerpoint/2010/main" val="276720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en-US" altLang="zh-CN" sz="2400" b="1" dirty="0"/>
              <a:t>3</a:t>
            </a:r>
            <a:r>
              <a:rPr lang="zh-CN" altLang="zh-CN" sz="2400" b="1" dirty="0"/>
              <a:t>．查阅字段数据类型</a:t>
            </a:r>
          </a:p>
          <a:p>
            <a:pPr marL="109728" indent="612000">
              <a:buNone/>
            </a:pPr>
            <a:r>
              <a:rPr lang="zh-CN" altLang="zh-CN" sz="2400" dirty="0"/>
              <a:t>包含查阅字段的表必须具有一个主键，并且该主键必须是</a:t>
            </a:r>
            <a:r>
              <a:rPr lang="en-US" altLang="zh-CN" sz="2400" dirty="0"/>
              <a:t> Long </a:t>
            </a:r>
            <a:r>
              <a:rPr lang="zh-CN" altLang="zh-CN" sz="2400" dirty="0"/>
              <a:t>数据类型。查阅的源字段和目标字段都必须是长整数。</a:t>
            </a:r>
          </a:p>
          <a:p>
            <a:pPr marL="109728" indent="612000">
              <a:buNone/>
            </a:pPr>
            <a:r>
              <a:rPr lang="zh-CN" altLang="zh-CN" sz="2400" dirty="0"/>
              <a:t>并非所有列数据类型都与</a:t>
            </a:r>
            <a:r>
              <a:rPr lang="en-US" altLang="zh-CN" sz="2400" dirty="0"/>
              <a:t> Web </a:t>
            </a:r>
            <a:r>
              <a:rPr lang="zh-CN" altLang="zh-CN" sz="2400" dirty="0"/>
              <a:t>查阅兼容。查阅字段必须是下列受支持的数据类型之一：</a:t>
            </a:r>
          </a:p>
          <a:p>
            <a:pPr lvl="0" indent="612000"/>
            <a:r>
              <a:rPr lang="zh-CN" altLang="zh-CN" sz="2400" dirty="0"/>
              <a:t>单行文本</a:t>
            </a:r>
          </a:p>
          <a:p>
            <a:pPr lvl="0" indent="612000"/>
            <a:r>
              <a:rPr lang="zh-CN" altLang="zh-CN" sz="2400" dirty="0"/>
              <a:t>日期</a:t>
            </a:r>
            <a:r>
              <a:rPr lang="en-US" altLang="zh-CN" sz="2400" dirty="0"/>
              <a:t>/</a:t>
            </a:r>
            <a:r>
              <a:rPr lang="zh-CN" altLang="zh-CN" sz="2400" dirty="0"/>
              <a:t>时间</a:t>
            </a:r>
          </a:p>
          <a:p>
            <a:pPr lvl="0" indent="612000"/>
            <a:r>
              <a:rPr lang="zh-CN" altLang="zh-CN" sz="2400" dirty="0"/>
              <a:t>数字</a:t>
            </a:r>
          </a:p>
          <a:p>
            <a:pPr indent="612000"/>
            <a:r>
              <a:rPr lang="zh-CN" altLang="zh-CN" sz="2400" dirty="0"/>
              <a:t>返回单行文本的计算字段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10.5 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Web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数据库设计说明</a:t>
            </a:r>
          </a:p>
        </p:txBody>
      </p:sp>
    </p:spTree>
    <p:extLst>
      <p:ext uri="{BB962C8B-B14F-4D97-AF65-F5344CB8AC3E}">
        <p14:creationId xmlns:p14="http://schemas.microsoft.com/office/powerpoint/2010/main" val="274795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en-US" altLang="zh-CN" sz="2400" b="1" dirty="0"/>
              <a:t>4</a:t>
            </a:r>
            <a:r>
              <a:rPr lang="zh-CN" altLang="zh-CN" sz="2400" b="1" dirty="0"/>
              <a:t>．命名规则</a:t>
            </a:r>
          </a:p>
          <a:p>
            <a:pPr marL="109728" indent="612000">
              <a:buNone/>
            </a:pPr>
            <a:r>
              <a:rPr lang="zh-CN" altLang="zh-CN" sz="2400" dirty="0"/>
              <a:t>属性值中使用的某些字符与</a:t>
            </a:r>
            <a:r>
              <a:rPr lang="en-US" altLang="zh-CN" sz="2400" dirty="0"/>
              <a:t> Web </a:t>
            </a:r>
            <a:r>
              <a:rPr lang="zh-CN" altLang="zh-CN" sz="2400" dirty="0"/>
              <a:t>不兼容。若要使对象或控件名称兼容，则它不得违反下列任一规则：</a:t>
            </a:r>
          </a:p>
          <a:p>
            <a:pPr lvl="0" indent="612000"/>
            <a:r>
              <a:rPr lang="zh-CN" altLang="zh-CN" sz="2400" dirty="0"/>
              <a:t>名称不得包含句点</a:t>
            </a:r>
            <a:r>
              <a:rPr lang="en-US" altLang="zh-CN" sz="2400" dirty="0"/>
              <a:t> (.)</a:t>
            </a:r>
            <a:r>
              <a:rPr lang="zh-CN" altLang="zh-CN" sz="2400" dirty="0"/>
              <a:t>、感叹号</a:t>
            </a:r>
            <a:r>
              <a:rPr lang="en-US" altLang="zh-CN" sz="2400" dirty="0"/>
              <a:t> (!)</a:t>
            </a:r>
            <a:r>
              <a:rPr lang="zh-CN" altLang="zh-CN" sz="2400" dirty="0"/>
              <a:t>、一组方括号</a:t>
            </a:r>
            <a:r>
              <a:rPr lang="en-US" altLang="zh-CN" sz="2400" dirty="0"/>
              <a:t> ([ ])</a:t>
            </a:r>
            <a:r>
              <a:rPr lang="zh-CN" altLang="zh-CN" sz="2400" dirty="0"/>
              <a:t>、前导空格或不可打印的字符（如回车）。</a:t>
            </a:r>
          </a:p>
          <a:p>
            <a:pPr lvl="0" indent="612000"/>
            <a:r>
              <a:rPr lang="zh-CN" altLang="zh-CN" sz="2400" dirty="0"/>
              <a:t>名称不得包含以下字符：</a:t>
            </a:r>
            <a:r>
              <a:rPr lang="en-US" altLang="zh-CN" sz="2400" dirty="0"/>
              <a:t>/ \ : * ? "" &lt; &gt; | # &lt;TAB&gt; { } % ~ &amp;</a:t>
            </a:r>
            <a:r>
              <a:rPr lang="zh-CN" altLang="zh-CN" sz="2400" dirty="0"/>
              <a:t>。</a:t>
            </a:r>
          </a:p>
          <a:p>
            <a:pPr lvl="0" indent="612000"/>
            <a:r>
              <a:rPr lang="zh-CN" altLang="zh-CN" sz="2400" dirty="0"/>
              <a:t>名称不得以等号</a:t>
            </a:r>
            <a:r>
              <a:rPr lang="en-US" altLang="zh-CN" sz="2400" dirty="0"/>
              <a:t> (=) </a:t>
            </a:r>
            <a:r>
              <a:rPr lang="zh-CN" altLang="zh-CN" sz="2400" dirty="0"/>
              <a:t>开头。</a:t>
            </a:r>
          </a:p>
          <a:p>
            <a:pPr indent="612000"/>
            <a:r>
              <a:rPr lang="zh-CN" altLang="zh-CN" sz="2400" dirty="0"/>
              <a:t>名称的长度必须介于</a:t>
            </a:r>
            <a:r>
              <a:rPr lang="en-US" altLang="zh-CN" sz="2400" dirty="0"/>
              <a:t> 1 </a:t>
            </a:r>
            <a:r>
              <a:rPr lang="zh-CN" altLang="zh-CN" sz="2400" dirty="0"/>
              <a:t>到</a:t>
            </a:r>
            <a:r>
              <a:rPr lang="en-US" altLang="zh-CN" sz="2400" dirty="0"/>
              <a:t> 64 </a:t>
            </a:r>
            <a:r>
              <a:rPr lang="zh-CN" altLang="zh-CN" sz="2400" dirty="0"/>
              <a:t>个字符之间。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10.5 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Web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数据库设计说明</a:t>
            </a:r>
          </a:p>
        </p:txBody>
      </p:sp>
    </p:spTree>
    <p:extLst>
      <p:ext uri="{BB962C8B-B14F-4D97-AF65-F5344CB8AC3E}">
        <p14:creationId xmlns:p14="http://schemas.microsoft.com/office/powerpoint/2010/main" val="363417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612000">
              <a:buNone/>
            </a:pPr>
            <a:r>
              <a:rPr lang="zh-CN" altLang="zh-CN" sz="2400" dirty="0"/>
              <a:t>本章介绍了</a:t>
            </a:r>
            <a:r>
              <a:rPr lang="en-US" altLang="zh-CN" sz="2400" dirty="0"/>
              <a:t>Access2010</a:t>
            </a:r>
            <a:r>
              <a:rPr lang="zh-CN" altLang="zh-CN" sz="2400" dirty="0"/>
              <a:t>的新增功能——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数据库的创建及发布过程，包括：创建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数据库、创建</a:t>
            </a:r>
            <a:r>
              <a:rPr lang="en-US" altLang="zh-CN" sz="2400" dirty="0"/>
              <a:t>Web</a:t>
            </a:r>
            <a:r>
              <a:rPr lang="zh-CN" altLang="zh-CN" sz="2400" dirty="0"/>
              <a:t>表、创建</a:t>
            </a:r>
            <a:r>
              <a:rPr lang="en-US" altLang="zh-CN" sz="2400" dirty="0"/>
              <a:t>Web</a:t>
            </a:r>
            <a:r>
              <a:rPr lang="zh-CN" altLang="zh-CN" sz="2400" dirty="0"/>
              <a:t>查询和创建</a:t>
            </a:r>
            <a:r>
              <a:rPr lang="en-US" altLang="zh-CN" sz="2400" dirty="0"/>
              <a:t>Web</a:t>
            </a:r>
            <a:r>
              <a:rPr lang="zh-CN" altLang="zh-CN" sz="2400" dirty="0"/>
              <a:t>窗体等内容。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数据库是</a:t>
            </a:r>
            <a:r>
              <a:rPr lang="en-US" altLang="zh-CN" sz="2400" dirty="0"/>
              <a:t>Access2010</a:t>
            </a:r>
            <a:r>
              <a:rPr lang="zh-CN" altLang="zh-CN" sz="2400" dirty="0"/>
              <a:t>对外发布的工具，其性能远远超过老版本中的数据访问页，熟练地掌握这些知识有助于用户在</a:t>
            </a:r>
            <a:r>
              <a:rPr lang="en-US" altLang="zh-CN" sz="2400" dirty="0"/>
              <a:t>Internet</a:t>
            </a:r>
            <a:r>
              <a:rPr lang="zh-CN" altLang="zh-CN" sz="2400" dirty="0"/>
              <a:t>飞速发展的现在，更好地利用网络来完成数据库的远程管理和</a:t>
            </a:r>
            <a:r>
              <a:rPr lang="zh-CN" altLang="zh-CN" sz="2400" dirty="0" smtClean="0"/>
              <a:t>使用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本章小结</a:t>
            </a:r>
          </a:p>
        </p:txBody>
      </p:sp>
    </p:spTree>
    <p:extLst>
      <p:ext uri="{BB962C8B-B14F-4D97-AF65-F5344CB8AC3E}">
        <p14:creationId xmlns:p14="http://schemas.microsoft.com/office/powerpoint/2010/main" val="205031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612000">
              <a:buNone/>
            </a:pPr>
            <a:r>
              <a:rPr lang="en-US" altLang="zh-CN" sz="2400" dirty="0"/>
              <a:t>Access2010</a:t>
            </a:r>
            <a:r>
              <a:rPr lang="zh-CN" altLang="zh-CN" sz="2400" dirty="0"/>
              <a:t>取消了</a:t>
            </a:r>
            <a:r>
              <a:rPr lang="en-US" altLang="zh-CN" sz="2400" dirty="0"/>
              <a:t>Access2000/2003</a:t>
            </a:r>
            <a:r>
              <a:rPr lang="zh-CN" altLang="zh-CN" sz="2400" dirty="0"/>
              <a:t>中的“页”对象，但新增了“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数据库”，在功能方面不仅没有减少，反而增强了</a:t>
            </a:r>
            <a:r>
              <a:rPr lang="en-US" altLang="zh-CN" sz="2400" dirty="0"/>
              <a:t>Access</a:t>
            </a:r>
            <a:r>
              <a:rPr lang="zh-CN" altLang="zh-CN" sz="2400" dirty="0"/>
              <a:t>的</a:t>
            </a:r>
            <a:r>
              <a:rPr lang="en-US" altLang="zh-CN" sz="2400" dirty="0"/>
              <a:t>Internet</a:t>
            </a:r>
            <a:r>
              <a:rPr lang="zh-CN" altLang="zh-CN" sz="2400" dirty="0"/>
              <a:t>发布性能。通过</a:t>
            </a:r>
            <a:r>
              <a:rPr lang="en-US" altLang="zh-CN" sz="2400" dirty="0"/>
              <a:t>Access Services</a:t>
            </a:r>
            <a:r>
              <a:rPr lang="zh-CN" altLang="zh-CN" sz="2400" dirty="0"/>
              <a:t>改进的与</a:t>
            </a:r>
            <a:r>
              <a:rPr lang="en-US" altLang="zh-CN" sz="2400" dirty="0"/>
              <a:t>SharePoint Server 2010</a:t>
            </a:r>
            <a:r>
              <a:rPr lang="zh-CN" altLang="zh-CN" sz="2400" dirty="0"/>
              <a:t>的集成，允许将</a:t>
            </a:r>
            <a:r>
              <a:rPr lang="en-US" altLang="zh-CN" sz="2400" dirty="0"/>
              <a:t>Access2010</a:t>
            </a:r>
            <a:r>
              <a:rPr lang="zh-CN" altLang="zh-CN" sz="2400" dirty="0"/>
              <a:t>数据库发布到</a:t>
            </a:r>
            <a:r>
              <a:rPr lang="en-US" altLang="zh-CN" sz="2400" dirty="0"/>
              <a:t>SharePoint</a:t>
            </a:r>
            <a:r>
              <a:rPr lang="zh-CN" altLang="zh-CN" sz="2400" dirty="0"/>
              <a:t>，这使得多个用户可以从任何符合标准的</a:t>
            </a:r>
            <a:r>
              <a:rPr lang="en-US" altLang="zh-CN" sz="2400" dirty="0"/>
              <a:t>Web</a:t>
            </a:r>
            <a:r>
              <a:rPr lang="zh-CN" altLang="zh-CN" sz="2400" dirty="0"/>
              <a:t>浏览器与数据库应用程序交互。需要强调的是，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数据库是完全独立的对象。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章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Web</a:t>
            </a:r>
            <a:r>
              <a:rPr lang="zh-CN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223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创建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数据库的方法有两种：使用模板和创建空白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数据库。</a:t>
            </a:r>
          </a:p>
          <a:p>
            <a:pPr marL="109728" indent="612000">
              <a:buNone/>
            </a:pPr>
            <a:r>
              <a:rPr lang="en-US" altLang="zh-CN" sz="2400" b="1" dirty="0"/>
              <a:t>1</a:t>
            </a:r>
            <a:r>
              <a:rPr lang="zh-CN" altLang="zh-CN" sz="2400" b="1" dirty="0"/>
              <a:t>．使用模板创建</a:t>
            </a:r>
            <a:r>
              <a:rPr lang="en-US" altLang="zh-CN" sz="2400" b="1" dirty="0"/>
              <a:t>Web</a:t>
            </a:r>
            <a:r>
              <a:rPr lang="zh-CN" altLang="zh-CN" sz="2400" b="1" dirty="0"/>
              <a:t>数据库</a:t>
            </a:r>
          </a:p>
          <a:p>
            <a:pPr marL="109728" indent="612000">
              <a:buNone/>
            </a:pPr>
            <a:r>
              <a:rPr lang="zh-CN" altLang="zh-CN" sz="2400" dirty="0"/>
              <a:t>在</a:t>
            </a:r>
            <a:r>
              <a:rPr lang="en-US" altLang="zh-CN" sz="2400" dirty="0"/>
              <a:t>Access2010</a:t>
            </a:r>
            <a:r>
              <a:rPr lang="zh-CN" altLang="zh-CN" sz="2400" dirty="0"/>
              <a:t>中，模板是可以下载的完整数据库，用户既可以立即使用模板也可以加以更改以适应具体的需求。</a:t>
            </a:r>
          </a:p>
          <a:p>
            <a:pPr marL="109728" indent="612000">
              <a:buNone/>
            </a:pPr>
            <a:r>
              <a:rPr lang="zh-CN" altLang="zh-CN" sz="2400" dirty="0"/>
              <a:t>用户可以在功能区单击“文件”选项卡进入</a:t>
            </a:r>
            <a:r>
              <a:rPr lang="en-US" altLang="zh-CN" sz="2400" dirty="0" err="1"/>
              <a:t>BackStage</a:t>
            </a:r>
            <a:r>
              <a:rPr lang="zh-CN" altLang="zh-CN" sz="2400" dirty="0"/>
              <a:t>视图，在左侧“导航”窗格“新建”选项卡下，</a:t>
            </a:r>
            <a:r>
              <a:rPr lang="en-US" altLang="zh-CN" sz="2400" dirty="0"/>
              <a:t> Access</a:t>
            </a:r>
            <a:r>
              <a:rPr lang="zh-CN" altLang="zh-CN" sz="2400" dirty="0"/>
              <a:t>提供了两种基本类型的模板：本地模板和</a:t>
            </a:r>
            <a:r>
              <a:rPr lang="en-US" altLang="zh-CN" sz="2400" dirty="0"/>
              <a:t>Office.com</a:t>
            </a:r>
            <a:r>
              <a:rPr lang="zh-CN" altLang="zh-CN" sz="2400" dirty="0"/>
              <a:t>模板，如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10.1</a:t>
            </a:r>
            <a:r>
              <a:rPr lang="zh-CN" altLang="zh-CN" sz="2400" dirty="0"/>
              <a:t>所示。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10.1  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</a:t>
            </a:r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</a:t>
            </a:r>
            <a:endParaRPr lang="en-US" altLang="zh-CN" sz="4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592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其中，“空数据库”和“空白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数据库”属于本地模板，随</a:t>
            </a:r>
            <a:r>
              <a:rPr lang="en-US" altLang="zh-CN" sz="2400" dirty="0"/>
              <a:t>Access</a:t>
            </a:r>
            <a:r>
              <a:rPr lang="zh-CN" altLang="zh-CN" sz="2400" dirty="0"/>
              <a:t>一起安装；而“</a:t>
            </a:r>
            <a:r>
              <a:rPr lang="en-US" altLang="zh-CN" sz="2400" dirty="0"/>
              <a:t>Office.com</a:t>
            </a:r>
            <a:r>
              <a:rPr lang="zh-CN" altLang="zh-CN" sz="2400" dirty="0"/>
              <a:t>模板”组下的模板是最新的，如果需要可单击该模板按钮连接至</a:t>
            </a:r>
            <a:r>
              <a:rPr lang="en-US" altLang="zh-CN" sz="2400" dirty="0"/>
              <a:t>Internet</a:t>
            </a:r>
            <a:r>
              <a:rPr lang="zh-CN" altLang="zh-CN" sz="2400" dirty="0"/>
              <a:t>，在如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10.2</a:t>
            </a:r>
            <a:r>
              <a:rPr lang="zh-CN" altLang="zh-CN" sz="2400" dirty="0"/>
              <a:t>所示的页面中重命名该模板，</a:t>
            </a:r>
            <a:r>
              <a:rPr lang="zh-CN" altLang="zh-CN" sz="2400" dirty="0" smtClean="0"/>
              <a:t>单击</a:t>
            </a:r>
            <a:r>
              <a:rPr lang="zh-CN" altLang="en-US" sz="2400" dirty="0" smtClean="0"/>
              <a:t>“打开”</a:t>
            </a:r>
            <a:r>
              <a:rPr lang="zh-CN" altLang="zh-CN" sz="2400" dirty="0" smtClean="0"/>
              <a:t>按钮</a:t>
            </a:r>
            <a:r>
              <a:rPr lang="zh-CN" altLang="zh-CN" sz="2400" dirty="0"/>
              <a:t>选择新的存盘路径，单击“下载”按钮可以将模板下载到本地，这些模板附带有使用方法的“帮助”文件及部分视频，可供用户学习参考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在单击“主页”组下的“样本模板”后，可看到如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10.3</a:t>
            </a:r>
            <a:r>
              <a:rPr lang="zh-CN" altLang="zh-CN" sz="2400" dirty="0"/>
              <a:t>所示的“样本模板”窗口，其中部分内容后加冠“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数据库”字样，用户可立即发布数据库也可以先进行更改。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10.1  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</a:t>
            </a:r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</a:t>
            </a:r>
            <a:endParaRPr lang="en-US" altLang="zh-CN" sz="4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802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使用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数据库，可以更轻松地将数据库分发到多个用户，需要注意的在使用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数据库时，功能区将突出显示一些与</a:t>
            </a:r>
            <a:r>
              <a:rPr lang="en-US" altLang="zh-CN" sz="2400" dirty="0"/>
              <a:t>Web</a:t>
            </a:r>
            <a:r>
              <a:rPr lang="zh-CN" altLang="zh-CN" sz="2400" dirty="0"/>
              <a:t>兼容的命令，如：</a:t>
            </a:r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）只能使用“布局视图”更改表单；</a:t>
            </a:r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）任何对象设计者都会使用一组名为“客户”的菜单，例如：“客户端查询”、“客户表单”、“客户报表”和“客户端对象”，如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10.4</a:t>
            </a:r>
            <a:r>
              <a:rPr lang="zh-CN" altLang="zh-CN" sz="2400" dirty="0"/>
              <a:t>所示</a:t>
            </a:r>
            <a:r>
              <a:rPr lang="zh-CN" altLang="zh-CN" sz="2400" dirty="0" smtClean="0"/>
              <a:t>；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）只能使用选择查询，需要关联表时必须使用查阅字段。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10.1  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</a:t>
            </a:r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</a:t>
            </a:r>
            <a:endParaRPr lang="en-US" altLang="zh-CN" sz="4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653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在</a:t>
            </a:r>
            <a:r>
              <a:rPr lang="en-US" altLang="zh-CN" sz="2400" dirty="0"/>
              <a:t>Access2010</a:t>
            </a:r>
            <a:r>
              <a:rPr lang="zh-CN" altLang="zh-CN" sz="2400" dirty="0"/>
              <a:t>中执行该操作的方法是：</a:t>
            </a:r>
          </a:p>
          <a:p>
            <a:pPr marL="109728" indent="612000">
              <a:buNone/>
            </a:pPr>
            <a:r>
              <a:rPr lang="en-US" altLang="zh-CN" sz="2400" dirty="0"/>
              <a:t>1</a:t>
            </a:r>
            <a:r>
              <a:rPr lang="zh-CN" altLang="zh-CN" sz="2400" dirty="0"/>
              <a:t>）在功能区“创建”选项卡下“表格”组中，单击“表”按钮；</a:t>
            </a:r>
          </a:p>
          <a:p>
            <a:pPr marL="109728" indent="612000">
              <a:buNone/>
            </a:pPr>
            <a:r>
              <a:rPr lang="en-US" altLang="zh-CN" sz="2400" dirty="0"/>
              <a:t>2</a:t>
            </a:r>
            <a:r>
              <a:rPr lang="zh-CN" altLang="zh-CN" sz="2400" dirty="0"/>
              <a:t>）在功能区“表格工具</a:t>
            </a:r>
            <a:r>
              <a:rPr lang="en-US" altLang="zh-CN" sz="2400" dirty="0"/>
              <a:t>/</a:t>
            </a:r>
            <a:r>
              <a:rPr lang="zh-CN" altLang="zh-CN" sz="2400" dirty="0"/>
              <a:t>字段”选项卡下“添加和删除”组中，单击“其他字段”按钮，从下拉列表中选择“查阅和关系”命令执行，如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10.5</a:t>
            </a:r>
            <a:r>
              <a:rPr lang="zh-CN" altLang="zh-CN" sz="2400" dirty="0"/>
              <a:t>所示</a:t>
            </a:r>
            <a:r>
              <a:rPr lang="zh-CN" altLang="zh-CN" sz="2400" dirty="0" smtClean="0"/>
              <a:t>；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en-US" altLang="zh-CN" sz="2400" dirty="0"/>
              <a:t>3</a:t>
            </a:r>
            <a:r>
              <a:rPr lang="zh-CN" altLang="zh-CN" sz="2400" dirty="0"/>
              <a:t>）启动“查阅向导”，如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10.6</a:t>
            </a:r>
            <a:r>
              <a:rPr lang="zh-CN" altLang="zh-CN" sz="2400" dirty="0"/>
              <a:t>所示，按照向导提示完成相应设置。</a:t>
            </a:r>
            <a:r>
              <a:rPr lang="en-US" altLang="zh-CN" sz="2400" dirty="0"/>
              <a:t>Access</a:t>
            </a:r>
            <a:r>
              <a:rPr lang="zh-CN" altLang="zh-CN" sz="2400" dirty="0"/>
              <a:t>进行这些更改的原因是，发布过程将数据转换为</a:t>
            </a:r>
            <a:r>
              <a:rPr lang="en-US" altLang="zh-CN" sz="2400" dirty="0"/>
              <a:t>Dynamic HTML</a:t>
            </a:r>
            <a:r>
              <a:rPr lang="zh-CN" altLang="zh-CN" sz="2400" dirty="0"/>
              <a:t>和</a:t>
            </a:r>
            <a:r>
              <a:rPr lang="en-US" altLang="zh-CN" sz="2400" dirty="0" err="1"/>
              <a:t>ECMAScript</a:t>
            </a:r>
            <a:r>
              <a:rPr lang="zh-CN" altLang="zh-CN" sz="2400" dirty="0"/>
              <a:t>，而客户端对象与这些语言不兼容，但生成了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数据库，发布就会变得非常简单。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10.1  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</a:t>
            </a:r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</a:t>
            </a:r>
            <a:endParaRPr lang="en-US" altLang="zh-CN" sz="4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685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）单击功能区“文件”选项卡进入</a:t>
            </a:r>
            <a:r>
              <a:rPr lang="en-US" altLang="zh-CN" sz="2400" dirty="0" err="1"/>
              <a:t>BackStage</a:t>
            </a:r>
            <a:r>
              <a:rPr lang="zh-CN" altLang="zh-CN" sz="2400" dirty="0"/>
              <a:t>视图，在“保存并发布”选项卡下单击“发布到</a:t>
            </a:r>
            <a:r>
              <a:rPr lang="en-US" altLang="zh-CN" sz="2400" dirty="0"/>
              <a:t>Access Services</a:t>
            </a:r>
            <a:r>
              <a:rPr lang="zh-CN" altLang="zh-CN" sz="2400" dirty="0"/>
              <a:t>”，然后单击“运行兼容性检查器”，如果发现问题，系统会将问题列在如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10.7</a:t>
            </a:r>
            <a:r>
              <a:rPr lang="zh-CN" altLang="zh-CN" sz="2400" dirty="0"/>
              <a:t>所示的“</a:t>
            </a:r>
            <a:r>
              <a:rPr lang="en-US" altLang="zh-CN" sz="2400" dirty="0"/>
              <a:t>Web</a:t>
            </a:r>
            <a:r>
              <a:rPr lang="zh-CN" altLang="zh-CN" sz="2400" dirty="0"/>
              <a:t>兼容性问题”按钮对应的表中。如果数据库无</a:t>
            </a:r>
            <a:r>
              <a:rPr lang="en-US" altLang="zh-CN" sz="2400" dirty="0"/>
              <a:t>Web</a:t>
            </a:r>
            <a:r>
              <a:rPr lang="zh-CN" altLang="zh-CN" sz="2400" dirty="0"/>
              <a:t>兼容性问题，那么该按钮呈灰度（不可用）显示，数据库可随时发布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5</a:t>
            </a:r>
            <a:r>
              <a:rPr lang="zh-CN" altLang="zh-CN" sz="2400" dirty="0"/>
              <a:t>）输入服务器的</a:t>
            </a:r>
            <a:r>
              <a:rPr lang="en-US" altLang="zh-CN" sz="2400" dirty="0"/>
              <a:t>URL</a:t>
            </a:r>
            <a:r>
              <a:rPr lang="zh-CN" altLang="zh-CN" sz="2400" dirty="0"/>
              <a:t>（根据实际情况而定），确保添写了“网站名称”，然后单击“发布到</a:t>
            </a:r>
            <a:r>
              <a:rPr lang="en-US" altLang="zh-CN" sz="2400" dirty="0"/>
              <a:t>Access Services</a:t>
            </a:r>
            <a:r>
              <a:rPr lang="zh-CN" altLang="zh-CN" sz="2400" dirty="0"/>
              <a:t>”按钮</a:t>
            </a:r>
            <a:r>
              <a:rPr lang="zh-CN" altLang="zh-CN" sz="2400" dirty="0" smtClean="0"/>
              <a:t>，</a:t>
            </a:r>
            <a:r>
              <a:rPr lang="zh-CN" altLang="en-US" sz="2400" dirty="0" smtClean="0"/>
              <a:t>如</a:t>
            </a:r>
            <a:r>
              <a:rPr lang="zh-CN" altLang="en-US" sz="2400" dirty="0" smtClean="0">
                <a:hlinkClick r:id="rId3" action="ppaction://hlinkpres?slideindex=1&amp;slidetitle="/>
              </a:rPr>
              <a:t>图</a:t>
            </a:r>
            <a:r>
              <a:rPr lang="en-US" altLang="zh-CN" sz="2400" dirty="0" smtClean="0">
                <a:hlinkClick r:id="rId3" action="ppaction://hlinkpres?slideindex=1&amp;slidetitle="/>
              </a:rPr>
              <a:t>10.8</a:t>
            </a:r>
            <a:r>
              <a:rPr lang="zh-CN" altLang="en-US" sz="2400" dirty="0" smtClean="0"/>
              <a:t>所示。</a:t>
            </a:r>
            <a:r>
              <a:rPr lang="zh-CN" altLang="zh-CN" sz="2400" dirty="0" smtClean="0"/>
              <a:t>这个</a:t>
            </a:r>
            <a:r>
              <a:rPr lang="zh-CN" altLang="zh-CN" sz="2400" dirty="0"/>
              <a:t>过程会需要一定时间；完成后会收到“发布成功”的</a:t>
            </a:r>
            <a:r>
              <a:rPr lang="zh-CN" altLang="zh-CN" sz="2400" dirty="0" smtClean="0"/>
              <a:t>提示。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10.1  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</a:t>
            </a:r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</a:t>
            </a:r>
            <a:endParaRPr lang="en-US" altLang="zh-CN" sz="4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290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612000">
              <a:buNone/>
            </a:pPr>
            <a:r>
              <a:rPr lang="en-US" altLang="zh-CN" sz="2400" b="1" dirty="0"/>
              <a:t>2</a:t>
            </a:r>
            <a:r>
              <a:rPr lang="zh-CN" altLang="zh-CN" sz="2400" b="1" dirty="0"/>
              <a:t>．创建空白</a:t>
            </a:r>
            <a:r>
              <a:rPr lang="en-US" altLang="zh-CN" sz="2400" b="1" dirty="0"/>
              <a:t>Web</a:t>
            </a:r>
            <a:r>
              <a:rPr lang="zh-CN" altLang="zh-CN" sz="2400" b="1" dirty="0"/>
              <a:t>数据库</a:t>
            </a:r>
          </a:p>
          <a:p>
            <a:pPr marL="109728" indent="612000">
              <a:buNone/>
            </a:pPr>
            <a:r>
              <a:rPr lang="zh-CN" altLang="zh-CN" sz="2400" dirty="0"/>
              <a:t>下面以创建名为“学生成绩发布”的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数据库为例，说明创建空白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数据库的过程。</a:t>
            </a:r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）在功能区单击“文件”选项卡进入</a:t>
            </a:r>
            <a:r>
              <a:rPr lang="en-US" altLang="zh-CN" sz="2400" dirty="0" err="1"/>
              <a:t>BackStage</a:t>
            </a:r>
            <a:r>
              <a:rPr lang="zh-CN" altLang="zh-CN" sz="2400" dirty="0"/>
              <a:t>视图，在左侧“导航”窗格中单击“新建”选项卡，然后单击“主页”组中的“空白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数据库”命令按钮；在如</a:t>
            </a:r>
            <a:r>
              <a:rPr lang="zh-CN" altLang="zh-CN" sz="2400" dirty="0">
                <a:hlinkClick r:id="rId2" action="ppaction://hlinkpres?slideindex=1&amp;slidetitle="/>
              </a:rPr>
              <a:t>图</a:t>
            </a:r>
            <a:r>
              <a:rPr lang="en-US" altLang="zh-CN" sz="2400" dirty="0">
                <a:hlinkClick r:id="rId2" action="ppaction://hlinkpres?slideindex=1&amp;slidetitle="/>
              </a:rPr>
              <a:t>10.9</a:t>
            </a:r>
            <a:r>
              <a:rPr lang="zh-CN" altLang="zh-CN" sz="2400" dirty="0"/>
              <a:t>所示的</a:t>
            </a:r>
            <a:r>
              <a:rPr lang="en-US" altLang="zh-CN" sz="2400" dirty="0"/>
              <a:t>Access</a:t>
            </a:r>
            <a:r>
              <a:rPr lang="zh-CN" altLang="zh-CN" sz="2400" dirty="0"/>
              <a:t>窗口中修改保存文件名及存盘</a:t>
            </a:r>
            <a:r>
              <a:rPr lang="zh-CN" altLang="zh-CN" sz="2400" dirty="0" smtClean="0"/>
              <a:t>路径。</a:t>
            </a:r>
            <a:endParaRPr lang="en-US" altLang="zh-CN" sz="2400" dirty="0" smtClean="0"/>
          </a:p>
          <a:p>
            <a:pPr marL="109728" indent="61200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）单击“创建”按钮，完成空</a:t>
            </a:r>
            <a:r>
              <a:rPr lang="en-US" altLang="zh-CN" sz="2400" dirty="0"/>
              <a:t>Web</a:t>
            </a:r>
            <a:r>
              <a:rPr lang="zh-CN" altLang="zh-CN" sz="2400" dirty="0"/>
              <a:t>数据库的创建。此时，</a:t>
            </a:r>
            <a:r>
              <a:rPr lang="en-US" altLang="zh-CN" sz="2400" dirty="0"/>
              <a:t>Access2010</a:t>
            </a:r>
            <a:r>
              <a:rPr lang="zh-CN" altLang="zh-CN" sz="2400" dirty="0"/>
              <a:t>将打开一张名为“表</a:t>
            </a:r>
            <a:r>
              <a:rPr lang="en-US" altLang="zh-CN" sz="2400" dirty="0"/>
              <a:t>1</a:t>
            </a:r>
            <a:r>
              <a:rPr lang="zh-CN" altLang="zh-CN" sz="2400" dirty="0"/>
              <a:t>”的数据表视图，如</a:t>
            </a:r>
            <a:r>
              <a:rPr lang="zh-CN" altLang="zh-CN" sz="2400" dirty="0">
                <a:hlinkClick r:id="rId3" action="ppaction://hlinkpres?slideindex=1&amp;slidetitle="/>
              </a:rPr>
              <a:t>图</a:t>
            </a:r>
            <a:r>
              <a:rPr lang="en-US" altLang="zh-CN" sz="2400" dirty="0">
                <a:hlinkClick r:id="rId3" action="ppaction://hlinkpres?slideindex=1&amp;slidetitle="/>
              </a:rPr>
              <a:t>10.10</a:t>
            </a:r>
            <a:r>
              <a:rPr lang="zh-CN" altLang="zh-CN" sz="2400" dirty="0"/>
              <a:t>所示用户可根据计划和需要进行后续设计工作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109728" indent="612000">
              <a:buNone/>
            </a:pP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1" indent="0"/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10.1  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创建</a:t>
            </a:r>
            <a:r>
              <a:rPr lang="en-US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r>
              <a:rPr lang="zh-CN" altLang="zh-CN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数据库</a:t>
            </a:r>
            <a:endParaRPr lang="en-US" altLang="zh-CN" sz="4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171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437</TotalTime>
  <Words>2733</Words>
  <Application>Microsoft Office PowerPoint</Application>
  <PresentationFormat>全屏显示(4:3)</PresentationFormat>
  <Paragraphs>104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聚合</vt:lpstr>
      <vt:lpstr>Access基础教程（第四版）</vt:lpstr>
      <vt:lpstr>第10章  Web数据库</vt:lpstr>
      <vt:lpstr>第10章  Web数据库</vt:lpstr>
      <vt:lpstr>10.1  创建Web数据库</vt:lpstr>
      <vt:lpstr>10.1  创建Web数据库</vt:lpstr>
      <vt:lpstr>10.1  创建Web数据库</vt:lpstr>
      <vt:lpstr>10.1  创建Web数据库</vt:lpstr>
      <vt:lpstr>10.1  创建Web数据库</vt:lpstr>
      <vt:lpstr>10.1  创建Web数据库</vt:lpstr>
      <vt:lpstr>10.2  设计Web表</vt:lpstr>
      <vt:lpstr>10.2  设计Web表</vt:lpstr>
      <vt:lpstr>10.2  设计Web表</vt:lpstr>
      <vt:lpstr>10.2  设计Web表</vt:lpstr>
      <vt:lpstr>10.2  设计Web表</vt:lpstr>
      <vt:lpstr>10.3  创建Web查询</vt:lpstr>
      <vt:lpstr>10.3  创建Web查询</vt:lpstr>
      <vt:lpstr>10.4  创建Web窗体</vt:lpstr>
      <vt:lpstr>10.4  创建Web窗体</vt:lpstr>
      <vt:lpstr>10.4  创建Web窗体</vt:lpstr>
      <vt:lpstr>10.4  创建Web窗体</vt:lpstr>
      <vt:lpstr>10.5  Web数据库设计说明</vt:lpstr>
      <vt:lpstr>10.5  Web数据库设计说明</vt:lpstr>
      <vt:lpstr>10.5  Web数据库设计说明</vt:lpstr>
      <vt:lpstr>本章小结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Access基础教程（第四版）</dc:title>
  <cp:lastModifiedBy>USER</cp:lastModifiedBy>
  <cp:revision>145</cp:revision>
  <dcterms:modified xsi:type="dcterms:W3CDTF">2014-03-18T04:52:54Z</dcterms:modified>
</cp:coreProperties>
</file>