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67EE8"/>
    <a:srgbClr val="FFC319"/>
    <a:srgbClr val="FDF58D"/>
    <a:srgbClr val="808080"/>
    <a:srgbClr val="FCFCFC"/>
    <a:srgbClr val="E8E8E8"/>
    <a:srgbClr val="FFD84B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9" autoAdjust="0"/>
  </p:normalViewPr>
  <p:slideViewPr>
    <p:cSldViewPr>
      <p:cViewPr>
        <p:scale>
          <a:sx n="66" d="100"/>
          <a:sy n="66" d="100"/>
        </p:scale>
        <p:origin x="-1176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75B056-18F2-41E3-A514-1526321A07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965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A8D27B-79DE-4ED1-88D0-D5781016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3591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510 h 510"/>
              <a:gd name="T4" fmla="*/ 1740 w 1740"/>
              <a:gd name="T5" fmla="*/ 510 h 510"/>
              <a:gd name="T6" fmla="*/ 1595 w 1740"/>
              <a:gd name="T7" fmla="*/ 30 h 510"/>
              <a:gd name="T8" fmla="*/ 0 w 1740"/>
              <a:gd name="T9" fmla="*/ 0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1116 w 4032"/>
              <a:gd name="T1" fmla="*/ 0 h 1356"/>
              <a:gd name="T2" fmla="*/ 3840 w 4032"/>
              <a:gd name="T3" fmla="*/ 636 h 1356"/>
              <a:gd name="T4" fmla="*/ 4032 w 4032"/>
              <a:gd name="T5" fmla="*/ 1356 h 1356"/>
              <a:gd name="T6" fmla="*/ 288 w 4032"/>
              <a:gd name="T7" fmla="*/ 1356 h 1356"/>
              <a:gd name="T8" fmla="*/ 0 w 4032"/>
              <a:gd name="T9" fmla="*/ 828 h 1356"/>
              <a:gd name="T10" fmla="*/ 1116 w 4032"/>
              <a:gd name="T11" fmla="*/ 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77578" y="730595"/>
            <a:ext cx="4743450" cy="5048250"/>
          </a:xfrm>
          <a:custGeom>
            <a:avLst/>
            <a:gdLst>
              <a:gd name="T0" fmla="*/ 510 w 2988"/>
              <a:gd name="T1" fmla="*/ 1098 h 3180"/>
              <a:gd name="T2" fmla="*/ 2280 w 2988"/>
              <a:gd name="T3" fmla="*/ 0 h 3180"/>
              <a:gd name="T4" fmla="*/ 2988 w 2988"/>
              <a:gd name="T5" fmla="*/ 342 h 3180"/>
              <a:gd name="T6" fmla="*/ 2988 w 2988"/>
              <a:gd name="T7" fmla="*/ 2772 h 3180"/>
              <a:gd name="T8" fmla="*/ 1452 w 2988"/>
              <a:gd name="T9" fmla="*/ 3060 h 3180"/>
              <a:gd name="T10" fmla="*/ 0 w 2988"/>
              <a:gd name="T11" fmla="*/ 2406 h 3180"/>
              <a:gd name="T12" fmla="*/ 510 w 2988"/>
              <a:gd name="T13" fmla="*/ 1098 h 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rgbClr val="F67EE8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76 w 2064"/>
              <a:gd name="T3" fmla="*/ 1518 h 1518"/>
              <a:gd name="T4" fmla="*/ 2064 w 2064"/>
              <a:gd name="T5" fmla="*/ 0 h 1518"/>
              <a:gd name="T6" fmla="*/ 0 w 2064"/>
              <a:gd name="T7" fmla="*/ 0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645 h 651"/>
              <a:gd name="T4" fmla="*/ 636 w 636"/>
              <a:gd name="T5" fmla="*/ 651 h 651"/>
              <a:gd name="T6" fmla="*/ 632 w 636"/>
              <a:gd name="T7" fmla="*/ 0 h 651"/>
              <a:gd name="T8" fmla="*/ 0 w 636"/>
              <a:gd name="T9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71" y="502830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52025B5F-882A-4CC4-ACEA-59857776F2E6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432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720 h 720"/>
                <a:gd name="T8" fmla="*/ 0 w 672"/>
                <a:gd name="T9" fmla="*/ 43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206 w 212"/>
                <a:gd name="T1" fmla="*/ 0 h 824"/>
                <a:gd name="T2" fmla="*/ 0 w 212"/>
                <a:gd name="T3" fmla="*/ 82 h 824"/>
                <a:gd name="T4" fmla="*/ 168 w 212"/>
                <a:gd name="T5" fmla="*/ 824 h 824"/>
                <a:gd name="T6" fmla="*/ 212 w 212"/>
                <a:gd name="T7" fmla="*/ 822 h 824"/>
                <a:gd name="T8" fmla="*/ 206 w 212"/>
                <a:gd name="T9" fmla="*/ 0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81794-6622-4FDB-8A3D-53F2C195AE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9464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751D6-629D-493A-9904-3D43B2DB3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016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C351BB3-03B1-456C-B16A-018F1D82C9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3339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42FC09-9375-4CA0-909A-6CA10ED8B3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58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A8DD16-1CF5-4202-BA93-6E36388082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26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/>
            </a:lvl2pPr>
            <a:lvl3pPr>
              <a:lnSpc>
                <a:spcPct val="110000"/>
              </a:lnSpc>
              <a:defRPr/>
            </a:lvl3pPr>
            <a:lvl4pPr>
              <a:lnSpc>
                <a:spcPct val="110000"/>
              </a:lnSpc>
              <a:defRPr/>
            </a:lvl4pPr>
            <a:lvl5pPr>
              <a:lnSpc>
                <a:spcPct val="11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F16-3815-41A7-AE91-8064A8A1BF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414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3EA8-7422-40C2-9CFB-01E309ED1B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299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A6E47-1B84-485D-B71C-7AFDC9A7FA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9021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25BB2-1B9D-4E2A-84E6-1CDAAB4EF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8720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B9060-D9C2-46CF-AAC3-B9F936D024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1667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5E52F9-2F74-4A00-AB13-1437F4F88A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4633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80805-7FB4-48B9-A2C9-4F9680E08C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7022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25C3-62ED-4B72-AC04-13CA1F730C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1641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60350" y="-3147574"/>
            <a:ext cx="36000" cy="9156700"/>
          </a:xfrm>
          <a:prstGeom prst="line">
            <a:avLst/>
          </a:prstGeom>
          <a:ln w="31750">
            <a:solidFill>
              <a:srgbClr val="FFC319"/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63808047-03A9-4ABB-A726-632DD2B29F8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隶书" pitchFamily="49" charset="-122"/>
          <a:ea typeface="隶书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 b="1">
          <a:solidFill>
            <a:schemeClr val="tx1"/>
          </a:solidFill>
          <a:latin typeface="楷体" pitchFamily="49" charset="-122"/>
          <a:ea typeface="楷体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179512" y="1844824"/>
            <a:ext cx="6431632" cy="208823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计算机应用基础实例</a:t>
            </a: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教程</a:t>
            </a:r>
            <a: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</a:br>
            <a:r>
              <a:rPr lang="zh-CN" altLang="zh-CN" sz="4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Windows 7+Office 2010</a:t>
            </a:r>
            <a:r>
              <a:rPr lang="zh-CN" altLang="zh-CN" sz="400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）</a:t>
            </a:r>
            <a:endParaRPr lang="en-US" altLang="zh-CN" sz="4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4221088"/>
            <a:ext cx="6696744" cy="864096"/>
          </a:xfrm>
        </p:spPr>
        <p:txBody>
          <a:bodyPr/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第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章　</a:t>
            </a:r>
            <a:r>
              <a:rPr lang="zh-CN" altLang="zh-CN" sz="3200" dirty="0"/>
              <a:t>电子表格软件</a:t>
            </a:r>
            <a:r>
              <a:rPr lang="en-US" altLang="zh-CN" sz="3200" dirty="0"/>
              <a:t>Excel 2010</a:t>
            </a:r>
            <a:endParaRPr lang="zh-CN" altLang="zh-CN" sz="3200" dirty="0"/>
          </a:p>
          <a:p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．撤消和恢复</a:t>
            </a:r>
            <a:r>
              <a:rPr lang="zh-CN" altLang="zh-CN" dirty="0" smtClean="0"/>
              <a:t>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编辑</a:t>
            </a:r>
            <a:r>
              <a:rPr lang="en-US" altLang="zh-CN" dirty="0"/>
              <a:t>Excel</a:t>
            </a:r>
            <a:r>
              <a:rPr lang="zh-CN" altLang="zh-CN" dirty="0"/>
              <a:t>工作表时，难免会出现错误操作，可利用</a:t>
            </a:r>
            <a:r>
              <a:rPr lang="en-US" altLang="zh-CN" dirty="0"/>
              <a:t>Excel</a:t>
            </a:r>
            <a:r>
              <a:rPr lang="zh-CN" altLang="zh-CN" dirty="0"/>
              <a:t>的“撤消”功能取消错误操作。取消的方法是：通过快速访问工具栏“撤消”按钮</a:t>
            </a:r>
            <a:r>
              <a:rPr lang="en-US" altLang="zh-CN" dirty="0"/>
              <a:t> </a:t>
            </a:r>
            <a:r>
              <a:rPr lang="zh-CN" altLang="zh-CN" dirty="0"/>
              <a:t>，可以撤消上一步的操作；要连续撤消多步操作，则连续单击“撤消”按钮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“恢复”按钮使用方法与“撤消”按钮一样。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96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zh-CN" altLang="zh-CN" dirty="0"/>
              <a:t>．插入</a:t>
            </a:r>
            <a:r>
              <a:rPr lang="zh-CN" altLang="zh-CN" dirty="0" smtClean="0"/>
              <a:t>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）执行下面操作之一：</a:t>
            </a:r>
          </a:p>
          <a:p>
            <a:pPr lvl="0"/>
            <a:r>
              <a:rPr lang="zh-CN" altLang="zh-CN" dirty="0"/>
              <a:t>插入单行，选择整行或行中的一个单元格。</a:t>
            </a:r>
          </a:p>
          <a:p>
            <a:pPr lvl="0"/>
            <a:r>
              <a:rPr lang="zh-CN" altLang="zh-CN" dirty="0"/>
              <a:t>要插入多行，选择多行。所选的行数应与要插入的行数相同。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）执行一面操作之一：</a:t>
            </a:r>
          </a:p>
          <a:p>
            <a:pPr lvl="0"/>
            <a:r>
              <a:rPr lang="zh-CN" altLang="zh-CN" dirty="0"/>
              <a:t>在“开始”选项卡上的“单元格”组中，单击“插入”箭头按钮，然后单击“插入工作表行”，如图</a:t>
            </a:r>
            <a:r>
              <a:rPr lang="en-US" altLang="zh-CN" dirty="0"/>
              <a:t>4-54</a:t>
            </a:r>
            <a:r>
              <a:rPr lang="zh-CN" altLang="zh-CN" dirty="0"/>
              <a:t>所示。</a:t>
            </a:r>
          </a:p>
          <a:p>
            <a:pPr lvl="0"/>
            <a:r>
              <a:rPr lang="zh-CN" altLang="zh-CN" dirty="0"/>
              <a:t>右键单击所选的单元格区域，然后在打开的快捷菜单中单击“插入”命令。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23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．插入</a:t>
            </a:r>
            <a:r>
              <a:rPr lang="zh-CN" altLang="zh-CN" dirty="0" smtClean="0"/>
              <a:t>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在</a:t>
            </a:r>
            <a:r>
              <a:rPr lang="zh-CN" altLang="zh-CN" dirty="0"/>
              <a:t>选定列的左边插入一列或多列。操作步骤如下：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）执行下面操作之一：</a:t>
            </a:r>
          </a:p>
          <a:p>
            <a:pPr lvl="0"/>
            <a:r>
              <a:rPr lang="zh-CN" altLang="zh-CN" dirty="0"/>
              <a:t>要插入单列，选一列或列中的一个单元格。</a:t>
            </a:r>
          </a:p>
          <a:p>
            <a:pPr lvl="0"/>
            <a:r>
              <a:rPr lang="zh-CN" altLang="zh-CN" dirty="0"/>
              <a:t>要插入多列，选择多列。所选的列数应与要插入的列数相同。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560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．插入列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）执行一面操作之一：</a:t>
            </a:r>
          </a:p>
          <a:p>
            <a:pPr lvl="0"/>
            <a:r>
              <a:rPr lang="zh-CN" altLang="zh-CN" dirty="0"/>
              <a:t>在“开始”选项卡上的“单元格”组中，单击“插入”箭头按钮，然后单击“插入工作表列”。</a:t>
            </a:r>
          </a:p>
          <a:p>
            <a:pPr lvl="0"/>
            <a:r>
              <a:rPr lang="zh-CN" altLang="zh-CN" dirty="0"/>
              <a:t>右键单击所选的单元格区域，然后在打开的快捷菜单中单击“插入”命令。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10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．插入空白</a:t>
            </a:r>
            <a:r>
              <a:rPr lang="zh-CN" altLang="zh-CN" dirty="0" smtClean="0"/>
              <a:t>单元格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）选择单元格或单元格区域。选择的单元格数量应与要插入的单元格数量相同。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）执行一面操作之一：</a:t>
            </a:r>
          </a:p>
          <a:p>
            <a:pPr lvl="0"/>
            <a:r>
              <a:rPr lang="zh-CN" altLang="zh-CN" dirty="0"/>
              <a:t>在“开始”选项卡“单元格”组中，单击“插入”按钮</a:t>
            </a:r>
            <a:r>
              <a:rPr lang="en-US" altLang="zh-CN" dirty="0"/>
              <a:t> </a:t>
            </a:r>
            <a:r>
              <a:rPr lang="zh-CN" altLang="zh-CN" dirty="0"/>
              <a:t>。</a:t>
            </a:r>
          </a:p>
          <a:p>
            <a:pPr lvl="0"/>
            <a:r>
              <a:rPr lang="zh-CN" altLang="zh-CN" dirty="0"/>
              <a:t>右键单击所选的单元格区域，然后在打开的快捷菜单中单击“插入”命令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8125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zh-CN" altLang="zh-CN" dirty="0"/>
              <a:t>．插入空白单元格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Excel</a:t>
            </a:r>
            <a:r>
              <a:rPr lang="zh-CN" altLang="zh-CN" dirty="0"/>
              <a:t>打开“插入”对话框，如图</a:t>
            </a:r>
            <a:r>
              <a:rPr lang="en-US" altLang="zh-CN" dirty="0"/>
              <a:t>4-55</a:t>
            </a:r>
            <a:r>
              <a:rPr lang="zh-CN" altLang="zh-CN" dirty="0"/>
              <a:t>所示。选择合适的操作，单击“确定”按钮。</a:t>
            </a:r>
          </a:p>
          <a:p>
            <a:r>
              <a:rPr lang="zh-CN" altLang="zh-CN" dirty="0"/>
              <a:t>操作实例：在单元格区域</a:t>
            </a:r>
            <a:r>
              <a:rPr lang="en-US" altLang="zh-CN" dirty="0"/>
              <a:t>F3:F5</a:t>
            </a:r>
            <a:r>
              <a:rPr lang="zh-CN" altLang="zh-CN" dirty="0"/>
              <a:t>左边添加三个单元格。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）选择单元格区域</a:t>
            </a:r>
            <a:r>
              <a:rPr lang="en-US" altLang="zh-CN" dirty="0"/>
              <a:t>F3:F5</a:t>
            </a:r>
            <a:r>
              <a:rPr lang="zh-CN" altLang="zh-CN" dirty="0"/>
              <a:t>，在快捷菜单中选择“插入”命令，系统弹出“插入”对话框。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）在对话框中选择“活动单元格右移”，然后单击“确定”按钮。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23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r>
              <a:rPr lang="zh-CN" altLang="zh-CN" dirty="0"/>
              <a:t>．删除行或</a:t>
            </a:r>
            <a:r>
              <a:rPr lang="zh-CN" altLang="zh-CN" dirty="0" smtClean="0"/>
              <a:t>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）选择要删除的单元格、行或列。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）执行一面操作之一：</a:t>
            </a:r>
          </a:p>
          <a:p>
            <a:pPr lvl="0"/>
            <a:r>
              <a:rPr lang="zh-CN" altLang="zh-CN" dirty="0"/>
              <a:t>在“开始”选项卡上的“单元格”组中，单击“删除”按钮。</a:t>
            </a:r>
          </a:p>
          <a:p>
            <a:pPr lvl="0"/>
            <a:r>
              <a:rPr lang="zh-CN" altLang="zh-CN" dirty="0"/>
              <a:t>右键单击所选的行或列，在打开的快捷菜单中单击“删除”命令。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901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zh-CN" altLang="zh-CN" dirty="0"/>
              <a:t>．删除</a:t>
            </a:r>
            <a:r>
              <a:rPr lang="zh-CN" altLang="zh-CN" dirty="0" smtClean="0"/>
              <a:t>单元格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zh-CN" altLang="zh-CN" sz="2400" dirty="0" smtClean="0"/>
              <a:t>删除</a:t>
            </a:r>
            <a:r>
              <a:rPr lang="zh-CN" altLang="zh-CN" sz="2400" dirty="0"/>
              <a:t>单元格操作与插入单元格操作类同。操作步骤为：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）选择要删除的单元格或单元格区域。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）执行一面操作之一：</a:t>
            </a:r>
          </a:p>
          <a:p>
            <a:pPr lvl="0"/>
            <a:r>
              <a:rPr lang="zh-CN" altLang="zh-CN" sz="2400" dirty="0"/>
              <a:t>在“开始”选项卡上的“单元格”组中，单击“删除”按钮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旁边的箭头，选择“删除单元格”。</a:t>
            </a:r>
          </a:p>
          <a:p>
            <a:pPr lvl="0"/>
            <a:r>
              <a:rPr lang="zh-CN" altLang="zh-CN" sz="2400" dirty="0"/>
              <a:t>右键单击所选的行或列，在打开的快捷菜单中单击“删除”命令。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</a:t>
            </a:r>
            <a:r>
              <a:rPr lang="en-US" altLang="zh-CN" sz="2400" dirty="0"/>
              <a:t>Excel</a:t>
            </a:r>
            <a:r>
              <a:rPr lang="zh-CN" altLang="zh-CN" sz="2400" dirty="0"/>
              <a:t>打开“删除”对话框，如图</a:t>
            </a:r>
            <a:r>
              <a:rPr lang="en-US" altLang="zh-CN" sz="2400" dirty="0"/>
              <a:t>4-56</a:t>
            </a:r>
            <a:r>
              <a:rPr lang="zh-CN" altLang="zh-CN" sz="2400" dirty="0"/>
              <a:t>所示。选择合适的操作，单击“确定”按钮。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10291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zh-CN" dirty="0"/>
              <a:t>．设置列</a:t>
            </a:r>
            <a:r>
              <a:rPr lang="zh-CN" altLang="zh-CN" dirty="0" smtClean="0"/>
              <a:t>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方法一：鼠标拖动法。移动鼠标到列标号的右边框处，鼠标指针变成左右箭头形状</a:t>
            </a:r>
            <a:r>
              <a:rPr lang="en-US" altLang="zh-CN" dirty="0"/>
              <a:t> </a:t>
            </a:r>
            <a:r>
              <a:rPr lang="zh-CN" altLang="zh-CN" dirty="0"/>
              <a:t>时，向左或向右拖动鼠标，列宽随之</a:t>
            </a:r>
            <a:r>
              <a:rPr lang="zh-CN" altLang="zh-CN" dirty="0" smtClean="0"/>
              <a:t>改变</a:t>
            </a:r>
            <a:endParaRPr lang="en-US" altLang="zh-CN" dirty="0" smtClean="0"/>
          </a:p>
          <a:p>
            <a:r>
              <a:rPr lang="zh-CN" altLang="zh-CN" dirty="0"/>
              <a:t>方法二：命令设置法。在选区上右击，</a:t>
            </a:r>
            <a:r>
              <a:rPr lang="en-US" altLang="zh-CN" dirty="0"/>
              <a:t>Excel</a:t>
            </a:r>
            <a:r>
              <a:rPr lang="zh-CN" altLang="zh-CN" dirty="0"/>
              <a:t>打开的快捷菜单，选择“列宽”命令，打开“列宽”对话框。输入合适的值，其单位为字符个数，单击“确定”按钮。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361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r>
              <a:rPr lang="zh-CN" altLang="zh-CN" dirty="0"/>
              <a:t>．设置列宽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方法三：</a:t>
            </a:r>
            <a:r>
              <a:rPr lang="en-US" altLang="zh-CN" dirty="0"/>
              <a:t>Excel</a:t>
            </a:r>
            <a:r>
              <a:rPr lang="zh-CN" altLang="zh-CN" dirty="0"/>
              <a:t>自动调整列宽。在“开始”选项卡“格式”组，单击“格式”按钮下方箭头，打开“单元格大小”菜单，选择“自动调整列宽”命令；或在本列列标的右边框处双击鼠标。自动调整列宽即</a:t>
            </a:r>
            <a:r>
              <a:rPr lang="en-US" altLang="zh-CN" dirty="0"/>
              <a:t>Excel</a:t>
            </a:r>
            <a:r>
              <a:rPr lang="zh-CN" altLang="zh-CN" dirty="0"/>
              <a:t>设置列宽刚好容纳本列中最宽的内容；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020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 </a:t>
            </a:r>
            <a:r>
              <a:rPr lang="zh-CN" altLang="zh-CN" dirty="0"/>
              <a:t>编辑“计算机应用</a:t>
            </a:r>
            <a:r>
              <a:rPr lang="en-US" altLang="zh-CN" dirty="0"/>
              <a:t>1</a:t>
            </a:r>
            <a:r>
              <a:rPr lang="zh-CN" altLang="zh-CN" dirty="0"/>
              <a:t>班成绩表”工作簿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rgbClr val="FF0000"/>
                </a:solidFill>
              </a:rPr>
              <a:t>主要学习内容：</a:t>
            </a:r>
          </a:p>
          <a:p>
            <a:pPr lvl="0"/>
            <a:r>
              <a:rPr lang="zh-CN" altLang="zh-CN" dirty="0"/>
              <a:t>打开工作簿</a:t>
            </a:r>
          </a:p>
          <a:p>
            <a:pPr lvl="0"/>
            <a:r>
              <a:rPr lang="zh-CN" altLang="zh-CN" dirty="0"/>
              <a:t>使用序列自动填充单元格</a:t>
            </a:r>
          </a:p>
          <a:p>
            <a:pPr lvl="0"/>
            <a:r>
              <a:rPr lang="zh-CN" altLang="zh-CN" dirty="0"/>
              <a:t>设置行高和列宽</a:t>
            </a:r>
          </a:p>
          <a:p>
            <a:pPr lvl="0"/>
            <a:r>
              <a:rPr lang="zh-CN" altLang="zh-CN" dirty="0"/>
              <a:t>剪切、复制、粘贴和清除单元格内容</a:t>
            </a:r>
          </a:p>
          <a:p>
            <a:pPr lvl="0"/>
            <a:r>
              <a:rPr lang="zh-CN" altLang="zh-CN" dirty="0"/>
              <a:t>插入、删除单元格、行或列</a:t>
            </a:r>
          </a:p>
          <a:p>
            <a:pPr lvl="0"/>
            <a:r>
              <a:rPr lang="zh-CN" altLang="zh-CN" dirty="0"/>
              <a:t>插入批注，冻结窗格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78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r>
              <a:rPr lang="zh-CN" altLang="zh-CN" dirty="0"/>
              <a:t>．设置行</a:t>
            </a:r>
            <a:r>
              <a:rPr lang="zh-CN" altLang="zh-CN" dirty="0" smtClean="0"/>
              <a:t>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方法一：鼠标拖动法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方法二：命令设置法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方法三：</a:t>
            </a:r>
            <a:r>
              <a:rPr lang="en-US" altLang="zh-CN" dirty="0"/>
              <a:t>Excel</a:t>
            </a:r>
            <a:r>
              <a:rPr lang="zh-CN" altLang="zh-CN" dirty="0"/>
              <a:t>自动调整行高。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6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r>
              <a:rPr lang="zh-CN" altLang="zh-CN" dirty="0"/>
              <a:t>．格式刷按钮</a:t>
            </a:r>
            <a:r>
              <a:rPr lang="en-US" altLang="zh-CN" dirty="0"/>
              <a:t> 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Word</a:t>
            </a:r>
            <a:r>
              <a:rPr lang="zh-CN" altLang="en-US" dirty="0" smtClean="0"/>
              <a:t>中使用方法类似</a:t>
            </a:r>
            <a:endParaRPr lang="zh-CN" altLang="en-US" dirty="0"/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4664"/>
            <a:ext cx="476274" cy="48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43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r>
              <a:rPr lang="zh-CN" altLang="zh-CN" dirty="0"/>
              <a:t>．移动或复制</a:t>
            </a:r>
            <a:r>
              <a:rPr lang="zh-CN" altLang="zh-CN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“移动”</a:t>
            </a:r>
            <a:r>
              <a:rPr lang="zh-CN" altLang="zh-CN" dirty="0"/>
              <a:t>、“复制”和“粘贴”命令可以移动或复制整个单元格区域或其内容。用户可以复制单元格的特定内容或属性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033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r>
              <a:rPr lang="zh-CN" altLang="zh-CN" dirty="0"/>
              <a:t>．移动或复制数据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使用剪贴板移动或复制整个单元格区域的操作步骤如下：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）选择要移动或复制的单元格。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）在“开始”选项卡上的“剪贴板”组，如图</a:t>
            </a:r>
            <a:r>
              <a:rPr lang="en-US" altLang="zh-CN" dirty="0"/>
              <a:t>4-57</a:t>
            </a:r>
            <a:r>
              <a:rPr lang="zh-CN" altLang="zh-CN" dirty="0"/>
              <a:t>所示，执行下列操作之一：</a:t>
            </a:r>
            <a:r>
              <a:rPr lang="en-US" altLang="zh-CN" dirty="0"/>
              <a:t> </a:t>
            </a:r>
            <a:endParaRPr lang="zh-CN" altLang="zh-CN" dirty="0"/>
          </a:p>
          <a:p>
            <a:pPr lvl="0"/>
            <a:r>
              <a:rPr lang="zh-CN" altLang="zh-CN" dirty="0"/>
              <a:t>若要移动单元格，则单击“剪切”</a:t>
            </a:r>
            <a:r>
              <a:rPr lang="en-US" altLang="zh-CN" dirty="0"/>
              <a:t> </a:t>
            </a:r>
            <a:r>
              <a:rPr lang="zh-CN" altLang="zh-CN" dirty="0"/>
              <a:t>，或按组合键</a:t>
            </a:r>
            <a:r>
              <a:rPr lang="en-US" altLang="zh-CN" dirty="0" err="1"/>
              <a:t>Ctrl+X</a:t>
            </a:r>
            <a:r>
              <a:rPr lang="zh-CN" altLang="zh-CN" dirty="0"/>
              <a:t>。</a:t>
            </a:r>
          </a:p>
          <a:p>
            <a:pPr lvl="0"/>
            <a:r>
              <a:rPr lang="zh-CN" altLang="zh-CN" dirty="0"/>
              <a:t>若要复制单元格，则单击“复制”</a:t>
            </a:r>
            <a:r>
              <a:rPr lang="en-US" altLang="zh-CN" dirty="0"/>
              <a:t> </a:t>
            </a:r>
            <a:r>
              <a:rPr lang="zh-CN" altLang="zh-CN" dirty="0"/>
              <a:t>，或按组合键</a:t>
            </a:r>
            <a:r>
              <a:rPr lang="en-US" altLang="zh-CN" dirty="0" err="1"/>
              <a:t>Ctrl+C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）选择位于粘贴区域左上角的单元格。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37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r>
              <a:rPr lang="zh-CN" altLang="zh-CN" dirty="0"/>
              <a:t>．移动或复制数据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使用鼠标移动或复制整个单元格区域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）选择要移动或复制的单元格或单元格</a:t>
            </a:r>
            <a:r>
              <a:rPr lang="en-US" altLang="zh-CN" dirty="0" err="1"/>
              <a:t>区域</a:t>
            </a:r>
            <a:r>
              <a:rPr lang="en-US" altLang="zh-CN" dirty="0"/>
              <a:t>。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）请执行下列操作之一：</a:t>
            </a:r>
            <a:r>
              <a:rPr lang="en-US" altLang="zh-CN" dirty="0"/>
              <a:t> </a:t>
            </a:r>
            <a:endParaRPr lang="zh-CN" altLang="zh-CN" dirty="0"/>
          </a:p>
          <a:p>
            <a:pPr lvl="0"/>
            <a:r>
              <a:rPr lang="zh-CN" altLang="zh-CN" dirty="0"/>
              <a:t>要移动单元格或单元格区域，则鼠标指向选定区域的边框。当指针变成移动指针</a:t>
            </a:r>
            <a:r>
              <a:rPr lang="en-US" altLang="zh-CN" dirty="0"/>
              <a:t> </a:t>
            </a:r>
            <a:r>
              <a:rPr lang="zh-CN" altLang="zh-CN" dirty="0"/>
              <a:t>时，将单元格或单元格区域拖到另一个位置。</a:t>
            </a:r>
          </a:p>
          <a:p>
            <a:pPr lvl="0"/>
            <a:r>
              <a:rPr lang="zh-CN" altLang="zh-CN" dirty="0"/>
              <a:t>要复制单元格或单元格区域，按下</a:t>
            </a:r>
            <a:r>
              <a:rPr lang="en-US" altLang="zh-CN" dirty="0"/>
              <a:t>Ctrl</a:t>
            </a:r>
            <a:r>
              <a:rPr lang="zh-CN" altLang="zh-CN" dirty="0"/>
              <a:t>键同时指向选定区域的边框。当指针变成复制指针</a:t>
            </a:r>
            <a:r>
              <a:rPr lang="en-US" altLang="zh-CN" dirty="0"/>
              <a:t> </a:t>
            </a:r>
            <a:r>
              <a:rPr lang="zh-CN" altLang="zh-CN" dirty="0"/>
              <a:t>时，将单元格或单元格区域拖到另一个位置。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158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</a:t>
            </a:r>
            <a:r>
              <a:rPr lang="zh-CN" altLang="zh-CN" dirty="0"/>
              <a:t>．清除单元格内容、格式、批注等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操作方法：选择单元格或单元格区域，在“开始”选项卡“编辑”组中，单击“清除”按钮</a:t>
            </a:r>
            <a:r>
              <a:rPr lang="en-US" altLang="zh-CN" dirty="0"/>
              <a:t> </a:t>
            </a:r>
            <a:r>
              <a:rPr lang="zh-CN" altLang="zh-CN" dirty="0"/>
              <a:t>旁边的箭头，打开“清除”工具菜单，如图</a:t>
            </a:r>
            <a:r>
              <a:rPr lang="en-US" altLang="zh-CN" dirty="0"/>
              <a:t>4-59</a:t>
            </a:r>
            <a:r>
              <a:rPr lang="zh-CN" altLang="zh-CN" dirty="0"/>
              <a:t>所示，单击相应的工具，即清除相应的项。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0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r>
              <a:rPr lang="zh-CN" altLang="zh-CN" dirty="0"/>
              <a:t>．插入或编辑</a:t>
            </a:r>
            <a:r>
              <a:rPr lang="zh-CN" altLang="zh-CN" dirty="0" smtClean="0"/>
              <a:t>批注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批注</a:t>
            </a:r>
            <a:r>
              <a:rPr lang="zh-CN" altLang="zh-CN" dirty="0"/>
              <a:t>是十分有用的提醒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r>
              <a:rPr lang="zh-CN" altLang="zh-CN" sz="2200" dirty="0"/>
              <a:t>为单元格添加（或编辑）批注的操作步骤为：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1</a:t>
            </a:r>
            <a:r>
              <a:rPr lang="zh-CN" altLang="zh-CN" sz="2200" dirty="0"/>
              <a:t>）选择单元格。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2</a:t>
            </a:r>
            <a:r>
              <a:rPr lang="zh-CN" altLang="zh-CN" sz="2200" dirty="0"/>
              <a:t>）请执行下列操作之一：</a:t>
            </a:r>
            <a:r>
              <a:rPr lang="en-US" altLang="zh-CN" sz="2200" dirty="0"/>
              <a:t> </a:t>
            </a:r>
            <a:endParaRPr lang="zh-CN" altLang="zh-CN" sz="2200" dirty="0"/>
          </a:p>
          <a:p>
            <a:pPr lvl="0"/>
            <a:r>
              <a:rPr lang="zh-CN" altLang="zh-CN" sz="2200" dirty="0"/>
              <a:t>右击单元格，在弹出的快捷菜单中单击“插入批注”（或编辑批注）命令。</a:t>
            </a:r>
          </a:p>
          <a:p>
            <a:pPr lvl="0"/>
            <a:r>
              <a:rPr lang="zh-CN" altLang="zh-CN" sz="2200" dirty="0"/>
              <a:t>在“审阅”选项卡的“批注”组，单击“新建批注”按钮</a:t>
            </a:r>
            <a:r>
              <a:rPr lang="en-US" altLang="zh-CN" sz="2200" dirty="0"/>
              <a:t> </a:t>
            </a:r>
            <a:r>
              <a:rPr lang="zh-CN" altLang="zh-CN" sz="2200" dirty="0"/>
              <a:t>（或“编辑批注”按钮</a:t>
            </a:r>
            <a:r>
              <a:rPr lang="en-US" altLang="zh-CN" sz="2200" dirty="0"/>
              <a:t> </a:t>
            </a:r>
            <a:r>
              <a:rPr lang="zh-CN" altLang="zh-CN" sz="2200" dirty="0"/>
              <a:t>）。</a:t>
            </a:r>
          </a:p>
          <a:p>
            <a:r>
              <a:rPr lang="zh-CN" altLang="zh-CN" sz="2200" dirty="0"/>
              <a:t>（</a:t>
            </a:r>
            <a:r>
              <a:rPr lang="en-US" altLang="zh-CN" sz="2200" dirty="0"/>
              <a:t>3</a:t>
            </a:r>
            <a:r>
              <a:rPr lang="zh-CN" altLang="zh-CN" sz="2200" dirty="0"/>
              <a:t>）在单元格右侧出现一个批注文本框，在文本框输入（或修改）批注内容，然后鼠标在批注框外单击，即完成批注的添加。</a:t>
            </a:r>
          </a:p>
          <a:p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69108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r>
              <a:rPr lang="zh-CN" altLang="zh-CN" dirty="0"/>
              <a:t>．冻结窗</a:t>
            </a:r>
            <a:r>
              <a:rPr lang="zh-CN" altLang="zh-CN" dirty="0" smtClean="0"/>
              <a:t>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冻结</a:t>
            </a:r>
            <a:r>
              <a:rPr lang="zh-CN" altLang="zh-CN" dirty="0"/>
              <a:t>窗格，是指锁定屏幕上的行和列。冻结窗格按钮“视图”选项卡。可以通过以下方法冻结窗体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）选定一个活动的单元格，然后单击“视图”选项卡“冻结窗格”下拉按钮，在弹出的下拉菜单中选择“冻结拆分窗体”，如图</a:t>
            </a:r>
            <a:r>
              <a:rPr lang="en-US" altLang="zh-CN" dirty="0"/>
              <a:t>4-60</a:t>
            </a:r>
            <a:r>
              <a:rPr lang="zh-CN" altLang="zh-CN" dirty="0"/>
              <a:t>所示。被选单元格上方所有行和左侧所有列都会被冻结。也可以冻结几行（或几列），选择要冻结几行下方的行（或几列右侧的列），执行“冻结拆分窗体”。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761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r>
              <a:rPr lang="zh-CN" altLang="zh-CN" dirty="0"/>
              <a:t>．冻结窗格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）要冻结工作表的顶行，选择下拉菜单中的“冻结首行”命令。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）要冻结工作表的首列，选择下拉菜单中的“冻结首列”命令。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49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15</a:t>
            </a:r>
            <a:r>
              <a:rPr lang="zh-CN" altLang="zh-CN" dirty="0"/>
              <a:t>．拆分窗</a:t>
            </a:r>
            <a:r>
              <a:rPr lang="zh-CN" altLang="zh-CN" dirty="0" smtClean="0"/>
              <a:t>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当</a:t>
            </a:r>
            <a:r>
              <a:rPr lang="zh-CN" altLang="zh-CN" dirty="0"/>
              <a:t>工作表的内容较多时，在一个窗口中不能全部浏览其内容，可使用“视图”选项卡的“窗口”组的“拆分”按钮</a:t>
            </a:r>
            <a:r>
              <a:rPr lang="en-US" altLang="zh-CN" dirty="0"/>
              <a:t> </a:t>
            </a:r>
            <a:r>
              <a:rPr lang="zh-CN" altLang="zh-CN" dirty="0"/>
              <a:t>拆分窗口。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0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打开</a:t>
            </a:r>
            <a:r>
              <a:rPr lang="zh-CN" altLang="zh-CN" dirty="0"/>
              <a:t>素材“计算机应用</a:t>
            </a:r>
            <a:r>
              <a:rPr lang="en-US" altLang="zh-CN" dirty="0"/>
              <a:t>1</a:t>
            </a:r>
            <a:r>
              <a:rPr lang="zh-CN" altLang="zh-CN" dirty="0"/>
              <a:t>班成绩表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”工作簿，按下面要求对工作表编辑，效果如图</a:t>
            </a:r>
            <a:r>
              <a:rPr lang="en-US" altLang="zh-CN" dirty="0"/>
              <a:t>4-33</a:t>
            </a:r>
            <a:r>
              <a:rPr lang="zh-CN" altLang="zh-CN" dirty="0"/>
              <a:t>所示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）在列标题行上面插入一空白行。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）设置行</a:t>
            </a:r>
            <a:r>
              <a:rPr lang="en-US" altLang="zh-CN" dirty="0"/>
              <a:t>2</a:t>
            </a:r>
            <a:r>
              <a:rPr lang="zh-CN" altLang="zh-CN" dirty="0"/>
              <a:t>（即表格主标题行）行高</a:t>
            </a:r>
            <a:r>
              <a:rPr lang="en-US" altLang="zh-CN" dirty="0"/>
              <a:t>30</a:t>
            </a:r>
            <a:r>
              <a:rPr lang="zh-CN" altLang="zh-CN" dirty="0"/>
              <a:t>，行</a:t>
            </a: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3</a:t>
            </a:r>
            <a:r>
              <a:rPr lang="zh-CN" altLang="zh-CN" dirty="0"/>
              <a:t>、</a:t>
            </a:r>
            <a:r>
              <a:rPr lang="en-US" altLang="zh-CN" dirty="0"/>
              <a:t>4</a:t>
            </a:r>
            <a:r>
              <a:rPr lang="zh-CN" altLang="zh-CN" dirty="0"/>
              <a:t>行以及数据区各行行高均为</a:t>
            </a:r>
            <a:r>
              <a:rPr lang="en-US" altLang="zh-CN" dirty="0"/>
              <a:t>25</a:t>
            </a:r>
            <a:r>
              <a:rPr lang="zh-CN" altLang="zh-CN" dirty="0"/>
              <a:t>；</a:t>
            </a:r>
            <a:r>
              <a:rPr lang="en-US" altLang="zh-CN" dirty="0"/>
              <a:t> </a:t>
            </a:r>
            <a:endParaRPr lang="zh-CN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55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</a:t>
            </a:r>
            <a:r>
              <a:rPr lang="zh-CN" altLang="zh-CN" dirty="0" smtClean="0"/>
              <a:t>要求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）在“姓名”列前增加两列。设置</a:t>
            </a:r>
            <a:r>
              <a:rPr lang="en-US" altLang="zh-CN" dirty="0"/>
              <a:t>A</a:t>
            </a:r>
            <a:r>
              <a:rPr lang="zh-CN" altLang="zh-CN" dirty="0"/>
              <a:t>列列宽为</a:t>
            </a:r>
            <a:r>
              <a:rPr lang="en-US" altLang="zh-CN" dirty="0"/>
              <a:t>6</a:t>
            </a:r>
            <a:r>
              <a:rPr lang="zh-CN" altLang="zh-CN" dirty="0"/>
              <a:t>；</a:t>
            </a:r>
            <a:r>
              <a:rPr lang="en-US" altLang="zh-CN" dirty="0"/>
              <a:t>B</a:t>
            </a:r>
            <a:r>
              <a:rPr lang="zh-CN" altLang="zh-CN" dirty="0"/>
              <a:t>列列标题为“学号”，第一个学生的学号 “</a:t>
            </a:r>
            <a:r>
              <a:rPr lang="en-US" altLang="zh-CN" dirty="0"/>
              <a:t>2014020101</a:t>
            </a:r>
            <a:r>
              <a:rPr lang="zh-CN" altLang="zh-CN" dirty="0"/>
              <a:t>”设置学号为文本型数据，其他学生学号依次增加</a:t>
            </a:r>
            <a:r>
              <a:rPr lang="en-US" altLang="zh-CN" dirty="0"/>
              <a:t>1</a:t>
            </a:r>
            <a:r>
              <a:rPr lang="zh-CN" altLang="zh-CN" dirty="0"/>
              <a:t>；设置学号标题与其他列标题格式一样。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98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）取消表格主标题合并居中及副标题跨列居中。删除单元格</a:t>
            </a:r>
            <a:r>
              <a:rPr lang="en-US" altLang="zh-CN" dirty="0"/>
              <a:t>B2</a:t>
            </a:r>
            <a:r>
              <a:rPr lang="zh-CN" altLang="zh-CN" dirty="0"/>
              <a:t>和</a:t>
            </a:r>
            <a:r>
              <a:rPr lang="en-US" altLang="zh-CN" dirty="0"/>
              <a:t>B3</a:t>
            </a:r>
            <a:r>
              <a:rPr lang="zh-CN" altLang="zh-CN" dirty="0"/>
              <a:t>，使标题内容分别移至单元格</a:t>
            </a:r>
            <a:r>
              <a:rPr lang="en-US" altLang="zh-CN" dirty="0"/>
              <a:t>B2</a:t>
            </a:r>
            <a:r>
              <a:rPr lang="zh-CN" altLang="zh-CN" dirty="0"/>
              <a:t>、</a:t>
            </a:r>
            <a:r>
              <a:rPr lang="en-US" altLang="zh-CN" dirty="0"/>
              <a:t>B3</a:t>
            </a:r>
            <a:r>
              <a:rPr lang="zh-CN" altLang="zh-CN" dirty="0"/>
              <a:t>。设置表格主副标题分别在单元格区域</a:t>
            </a:r>
            <a:r>
              <a:rPr lang="en-US" altLang="zh-CN" dirty="0"/>
              <a:t>B2:I2</a:t>
            </a:r>
            <a:r>
              <a:rPr lang="zh-CN" altLang="zh-CN" dirty="0"/>
              <a:t>、</a:t>
            </a:r>
            <a:r>
              <a:rPr lang="en-US" altLang="zh-CN" dirty="0"/>
              <a:t>B3:I3</a:t>
            </a:r>
            <a:r>
              <a:rPr lang="zh-CN" altLang="zh-CN" dirty="0"/>
              <a:t>跨列居中。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）将“高等数学”列与“密码学”列对调，并设置各成绩列列宽为</a:t>
            </a:r>
            <a:r>
              <a:rPr lang="en-US" altLang="zh-CN" dirty="0"/>
              <a:t>12</a:t>
            </a:r>
            <a:r>
              <a:rPr lang="zh-CN" altLang="zh-CN" dirty="0"/>
              <a:t>。设置“学号”、“姓名”和“性别”列宽为</a:t>
            </a:r>
            <a:r>
              <a:rPr lang="en-US" altLang="zh-CN" dirty="0"/>
              <a:t>Excel</a:t>
            </a:r>
            <a:r>
              <a:rPr lang="zh-CN" altLang="zh-CN" dirty="0"/>
              <a:t>自动调整列宽。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308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）为“江树明”单元格插入批注“班长”。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）删除“钟胜”所在行数据。将“蒋佳”单元格内容改为“蒋佳喻”，并将该单元格命名为“学习委员”。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）表格格式。设置表格外框为粗实线、内框线为细实线。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359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一、操作要求</a:t>
            </a:r>
            <a:r>
              <a:rPr lang="zh-CN" altLang="en-US" dirty="0"/>
              <a:t>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/>
              <a:t>9</a:t>
            </a:r>
            <a:r>
              <a:rPr lang="zh-CN" altLang="zh-CN" dirty="0"/>
              <a:t>）将行号为</a:t>
            </a:r>
            <a:r>
              <a:rPr lang="en-US" altLang="zh-CN" dirty="0"/>
              <a:t>1</a:t>
            </a:r>
            <a:r>
              <a:rPr lang="zh-CN" altLang="zh-CN" dirty="0"/>
              <a:t>至</a:t>
            </a:r>
            <a:r>
              <a:rPr lang="en-US" altLang="zh-CN" dirty="0"/>
              <a:t>5</a:t>
            </a:r>
            <a:r>
              <a:rPr lang="zh-CN" altLang="zh-CN" dirty="0"/>
              <a:t>各行冻结。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10</a:t>
            </a:r>
            <a:r>
              <a:rPr lang="zh-CN" altLang="zh-CN" dirty="0"/>
              <a:t>）将文件以“计算机应用</a:t>
            </a:r>
            <a:r>
              <a:rPr lang="en-US" altLang="zh-CN" dirty="0"/>
              <a:t>1</a:t>
            </a:r>
            <a:r>
              <a:rPr lang="zh-CN" altLang="zh-CN" dirty="0"/>
              <a:t>班第一学年下学期</a:t>
            </a:r>
            <a:r>
              <a:rPr lang="en-US" altLang="zh-CN" dirty="0"/>
              <a:t>.</a:t>
            </a:r>
            <a:r>
              <a:rPr lang="en-US" altLang="zh-CN" dirty="0" err="1"/>
              <a:t>xlsx</a:t>
            </a:r>
            <a:r>
              <a:rPr lang="zh-CN" altLang="zh-CN" dirty="0"/>
              <a:t>”文件名另保存一份。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003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三、知识技能</a:t>
            </a:r>
            <a:r>
              <a:rPr lang="zh-CN" altLang="zh-CN" dirty="0" smtClean="0"/>
              <a:t>要点</a:t>
            </a:r>
            <a:r>
              <a:rPr lang="en-US" altLang="zh-CN" dirty="0" smtClean="0"/>
              <a:t>--</a:t>
            </a:r>
            <a:r>
              <a:rPr lang="en-US" altLang="zh-CN" dirty="0"/>
              <a:t>1</a:t>
            </a:r>
            <a:r>
              <a:rPr lang="zh-CN" altLang="zh-CN" dirty="0"/>
              <a:t>．自动填充</a:t>
            </a:r>
            <a:r>
              <a:rPr lang="zh-CN" altLang="zh-CN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Excel </a:t>
            </a:r>
            <a:r>
              <a:rPr lang="en-US" altLang="zh-CN" dirty="0"/>
              <a:t>2010</a:t>
            </a:r>
            <a:r>
              <a:rPr lang="zh-CN" altLang="zh-CN" dirty="0"/>
              <a:t>中可自动填充等差序列、等比序列、日期和常见的一些连续数据序列，如第一季度、第二季度、第三季度、第四季度；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43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．自动填充数据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FF0000"/>
                </a:solidFill>
              </a:rPr>
              <a:t>操作方法</a:t>
            </a:r>
            <a:r>
              <a:rPr lang="zh-CN" altLang="zh-CN" dirty="0" smtClean="0"/>
              <a:t>是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一</a:t>
            </a:r>
            <a:r>
              <a:rPr lang="zh-CN" altLang="zh-CN" dirty="0"/>
              <a:t>个单元格中键入起始值，然后在下一个单元格中再键入一个值，建立一个模式。例如，如果要使用序列</a:t>
            </a:r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4</a:t>
            </a:r>
            <a:r>
              <a:rPr lang="zh-CN" altLang="zh-CN" dirty="0"/>
              <a:t>、</a:t>
            </a:r>
            <a:r>
              <a:rPr lang="en-US" altLang="zh-CN" dirty="0"/>
              <a:t>6</a:t>
            </a:r>
            <a:r>
              <a:rPr lang="zh-CN" altLang="zh-CN" dirty="0"/>
              <a:t>、</a:t>
            </a:r>
            <a:r>
              <a:rPr lang="en-US" altLang="zh-CN" dirty="0"/>
              <a:t>8</a:t>
            </a:r>
            <a:r>
              <a:rPr lang="zh-CN" altLang="zh-CN" dirty="0"/>
              <a:t>、</a:t>
            </a:r>
            <a:r>
              <a:rPr lang="en-US" altLang="zh-CN" dirty="0"/>
              <a:t>10...</a:t>
            </a:r>
            <a:r>
              <a:rPr lang="zh-CN" altLang="zh-CN" dirty="0"/>
              <a:t>，请在前两个单元格中键入</a:t>
            </a:r>
            <a:r>
              <a:rPr lang="en-US" altLang="zh-CN" dirty="0"/>
              <a:t> 2 </a:t>
            </a:r>
            <a:r>
              <a:rPr lang="zh-CN" altLang="zh-CN" dirty="0"/>
              <a:t>和</a:t>
            </a:r>
            <a:r>
              <a:rPr lang="en-US" altLang="zh-CN" dirty="0"/>
              <a:t> 4</a:t>
            </a:r>
            <a:r>
              <a:rPr lang="zh-CN" altLang="zh-CN" dirty="0"/>
              <a:t>。然后选择包含两个起始值的单元格，再拖动</a:t>
            </a:r>
            <a:r>
              <a:rPr lang="en-US" altLang="zh-CN" dirty="0" err="1"/>
              <a:t>填充柄</a:t>
            </a:r>
            <a:r>
              <a:rPr lang="zh-CN" altLang="zh-CN" dirty="0"/>
              <a:t>，涵盖要填充的整个范围，</a:t>
            </a:r>
            <a:r>
              <a:rPr lang="zh-CN" altLang="zh-CN" dirty="0" smtClean="0"/>
              <a:t>即按</a:t>
            </a:r>
            <a:r>
              <a:rPr lang="zh-CN" altLang="zh-CN" dirty="0"/>
              <a:t>要求填充所需数字。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906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">
  <a:themeElements>
    <a:clrScheme name="Default Design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black">
        <a:noFill/>
        <a:ln>
          <a:noFill/>
        </a:ln>
        <a:effectLst>
          <a:outerShdw dist="35921" dir="2700000" algn="ctr" rotWithShape="0">
            <a:srgbClr val="FFFFFF"/>
          </a:outerShdw>
        </a:effectLst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>
          <a:defRPr sz="2400" kern="0" dirty="0" smtClean="0"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</TotalTime>
  <Words>1926</Words>
  <Application>Microsoft Office PowerPoint</Application>
  <PresentationFormat>全屏显示(4:3)</PresentationFormat>
  <Paragraphs>116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12</vt:lpstr>
      <vt:lpstr>计算机应用基础实例教程 （Windows 7+Office 2010）</vt:lpstr>
      <vt:lpstr>4.2  编辑“计算机应用1班成绩表”工作簿</vt:lpstr>
      <vt:lpstr>一、操作要求</vt:lpstr>
      <vt:lpstr>一、操作要求（续）</vt:lpstr>
      <vt:lpstr>一、操作要求（续）</vt:lpstr>
      <vt:lpstr>一、操作要求（续）</vt:lpstr>
      <vt:lpstr>一、操作要求（续）</vt:lpstr>
      <vt:lpstr>三、知识技能要点--1．自动填充数据</vt:lpstr>
      <vt:lpstr>1．自动填充数据</vt:lpstr>
      <vt:lpstr>2．撤消和恢复操作</vt:lpstr>
      <vt:lpstr>3．插入行</vt:lpstr>
      <vt:lpstr>4．插入列</vt:lpstr>
      <vt:lpstr>4．插入列</vt:lpstr>
      <vt:lpstr>5．插入空白单元格</vt:lpstr>
      <vt:lpstr>5．插入空白单元格</vt:lpstr>
      <vt:lpstr>6．删除行或列</vt:lpstr>
      <vt:lpstr>7．删除单元格</vt:lpstr>
      <vt:lpstr>8．设置列宽</vt:lpstr>
      <vt:lpstr>8．设置列宽</vt:lpstr>
      <vt:lpstr>9．设置行高</vt:lpstr>
      <vt:lpstr>10．格式刷按钮  </vt:lpstr>
      <vt:lpstr>11．移动或复制数据</vt:lpstr>
      <vt:lpstr>11．移动或复制数据</vt:lpstr>
      <vt:lpstr>11．移动或复制数据</vt:lpstr>
      <vt:lpstr>12．清除单元格内容、格式、批注等 </vt:lpstr>
      <vt:lpstr>13．插入或编辑批注</vt:lpstr>
      <vt:lpstr>14．冻结窗格</vt:lpstr>
      <vt:lpstr>14．冻结窗格</vt:lpstr>
      <vt:lpstr>15．拆分窗格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shiliping</dc:creator>
  <cp:lastModifiedBy>Administrator</cp:lastModifiedBy>
  <cp:revision>212</cp:revision>
  <dcterms:created xsi:type="dcterms:W3CDTF">2013-08-06T02:48:58Z</dcterms:created>
  <dcterms:modified xsi:type="dcterms:W3CDTF">2014-11-09T14:03:45Z</dcterms:modified>
</cp:coreProperties>
</file>