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00"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2" r:id="rId4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2" d="100"/>
          <a:sy n="72" d="100"/>
        </p:scale>
        <p:origin x="-45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9"/>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组合 1"/>
          <p:cNvGrpSpPr>
            <a:grpSpLocks/>
          </p:cNvGrpSpPr>
          <p:nvPr/>
        </p:nvGrpSpPr>
        <p:grpSpPr bwMode="auto">
          <a:xfrm>
            <a:off x="-3175" y="4953000"/>
            <a:ext cx="9147175" cy="1911350"/>
            <a:chOff x="-3765" y="4832896"/>
            <a:chExt cx="9147765" cy="2032192"/>
          </a:xfrm>
        </p:grpSpPr>
        <p:sp>
          <p:nvSpPr>
            <p:cNvPr id="6" name="任意多边形 6"/>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任意多边形 7"/>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8"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smtClean="0">
                <a:solidFill>
                  <a:srgbClr val="FFFFFF"/>
                </a:solidFill>
              </a:defRPr>
            </a:lvl1pPr>
            <a:extLst/>
          </a:lstStyle>
          <a:p>
            <a:pPr>
              <a:defRPr/>
            </a:pPr>
            <a:fld id="{BE812070-CBDB-4F22-A6DF-23B3C9139B43}" type="datetimeFigureOut">
              <a:rPr lang="zh-CN" altLang="en-US"/>
              <a:pPr>
                <a:defRPr/>
              </a:pPr>
              <a:t>2010-5-26</a:t>
            </a:fld>
            <a:endParaRPr lang="zh-CN" altLang="en-US"/>
          </a:p>
        </p:txBody>
      </p:sp>
      <p:sp>
        <p:nvSpPr>
          <p:cNvPr id="12" name="页脚占位符 18"/>
          <p:cNvSpPr>
            <a:spLocks noGrp="1"/>
          </p:cNvSpPr>
          <p:nvPr>
            <p:ph type="ftr" sz="quarter" idx="11"/>
          </p:nvPr>
        </p:nvSpPr>
        <p:spPr/>
        <p:txBody>
          <a:bodyPr/>
          <a:lstStyle>
            <a:lvl1pPr>
              <a:defRPr>
                <a:solidFill>
                  <a:schemeClr val="accent1">
                    <a:tint val="20000"/>
                  </a:schemeClr>
                </a:solidFill>
              </a:defRPr>
            </a:lvl1pPr>
            <a:extLst/>
          </a:lstStyle>
          <a:p>
            <a:pPr>
              <a:defRPr/>
            </a:pPr>
            <a:endParaRPr lang="zh-CN" altLang="en-US"/>
          </a:p>
        </p:txBody>
      </p:sp>
      <p:sp>
        <p:nvSpPr>
          <p:cNvPr id="13" name="灯片编号占位符 26"/>
          <p:cNvSpPr>
            <a:spLocks noGrp="1"/>
          </p:cNvSpPr>
          <p:nvPr>
            <p:ph type="sldNum" sz="quarter" idx="12"/>
          </p:nvPr>
        </p:nvSpPr>
        <p:spPr/>
        <p:txBody>
          <a:bodyPr/>
          <a:lstStyle>
            <a:lvl1pPr>
              <a:defRPr smtClean="0">
                <a:solidFill>
                  <a:srgbClr val="FFFFFF"/>
                </a:solidFill>
              </a:defRPr>
            </a:lvl1pPr>
            <a:extLst/>
          </a:lstStyle>
          <a:p>
            <a:pPr>
              <a:defRPr/>
            </a:pPr>
            <a:fld id="{225236E8-3D1C-4A16-828E-049CB4AEB238}"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CBDF771E-E689-4FE3-B3A1-011DC90B3846}" type="datetimeFigureOut">
              <a:rPr lang="zh-CN" altLang="en-US"/>
              <a:pPr>
                <a:defRPr/>
              </a:pPr>
              <a:t>2010-5-26</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E1DC9EF1-CE29-4194-ADF4-7425535AC12C}"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7D97627E-20A4-41BD-91CF-A50927987875}" type="datetimeFigureOut">
              <a:rPr lang="zh-CN" altLang="en-US"/>
              <a:pPr>
                <a:defRPr/>
              </a:pPr>
              <a:t>2010-5-26</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76E3A2DC-DF8B-45C8-8460-9C76C1827609}"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fld id="{D5E8CB1A-0413-48B9-AC2E-E7C0D2AA8CB9}" type="datetimeFigureOut">
              <a:rPr lang="zh-CN" altLang="en-US"/>
              <a:pPr>
                <a:defRPr/>
              </a:pPr>
              <a:t>2010-5-26</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60FCF9D0-D370-4BBF-97E1-C8A63619A275}"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6"/>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燕尾形 7"/>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extLst/>
          </a:lstStyle>
          <a:p>
            <a:pPr>
              <a:defRPr/>
            </a:pPr>
            <a:fld id="{4446B5F3-BCAD-4162-8C20-C98A1816DF64}" type="datetimeFigureOut">
              <a:rPr lang="zh-CN" altLang="en-US"/>
              <a:pPr>
                <a:defRPr/>
              </a:pPr>
              <a:t>2010-5-26</a:t>
            </a:fld>
            <a:endParaRPr lang="zh-CN" altLang="en-US"/>
          </a:p>
        </p:txBody>
      </p:sp>
      <p:sp>
        <p:nvSpPr>
          <p:cNvPr id="7" name="页脚占位符 4"/>
          <p:cNvSpPr>
            <a:spLocks noGrp="1"/>
          </p:cNvSpPr>
          <p:nvPr>
            <p:ph type="ftr" sz="quarter" idx="11"/>
          </p:nvPr>
        </p:nvSpPr>
        <p:spPr/>
        <p:txBody>
          <a:bodyPr/>
          <a:lstStyle>
            <a:lvl1pPr>
              <a:defRPr/>
            </a:lvl1pPr>
            <a:extLst/>
          </a:lstStyle>
          <a:p>
            <a:pPr>
              <a:defRPr/>
            </a:pPr>
            <a:endParaRPr lang="zh-CN" altLang="en-US"/>
          </a:p>
        </p:txBody>
      </p:sp>
      <p:sp>
        <p:nvSpPr>
          <p:cNvPr id="8" name="灯片编号占位符 5"/>
          <p:cNvSpPr>
            <a:spLocks noGrp="1"/>
          </p:cNvSpPr>
          <p:nvPr>
            <p:ph type="sldNum" sz="quarter" idx="12"/>
          </p:nvPr>
        </p:nvSpPr>
        <p:spPr/>
        <p:txBody>
          <a:bodyPr/>
          <a:lstStyle>
            <a:lvl1pPr>
              <a:defRPr/>
            </a:lvl1pPr>
            <a:extLst/>
          </a:lstStyle>
          <a:p>
            <a:pPr>
              <a:defRPr/>
            </a:pPr>
            <a:fld id="{C7B0B4FB-2504-4A7B-98B8-841B468819DC}"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a:lvl1pPr>
            <a:extLst/>
          </a:lstStyle>
          <a:p>
            <a:pPr>
              <a:defRPr/>
            </a:pPr>
            <a:fld id="{B878FEC7-689B-453D-82C9-4CA6B31C281D}" type="datetimeFigureOut">
              <a:rPr lang="zh-CN" altLang="en-US"/>
              <a:pPr>
                <a:defRPr/>
              </a:pPr>
              <a:t>2010-5-26</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1CEFCF8D-7A3F-43DF-83BF-69FD6C5B94DB}"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defRPr/>
            </a:lvl1pPr>
            <a:extLst/>
          </a:lstStyle>
          <a:p>
            <a:pPr>
              <a:defRPr/>
            </a:pPr>
            <a:fld id="{74EB0792-ACB0-4525-868A-508F56DB0642}" type="datetimeFigureOut">
              <a:rPr lang="zh-CN" altLang="en-US"/>
              <a:pPr>
                <a:defRPr/>
              </a:pPr>
              <a:t>2010-5-26</a:t>
            </a:fld>
            <a:endParaRPr lang="zh-CN" altLang="en-US"/>
          </a:p>
        </p:txBody>
      </p:sp>
      <p:sp>
        <p:nvSpPr>
          <p:cNvPr id="8" name="页脚占位符 7"/>
          <p:cNvSpPr>
            <a:spLocks noGrp="1"/>
          </p:cNvSpPr>
          <p:nvPr>
            <p:ph type="ftr" sz="quarter" idx="11"/>
          </p:nvPr>
        </p:nvSpPr>
        <p:spPr/>
        <p:txBody>
          <a:bodyPr/>
          <a:lstStyle>
            <a:lvl1pPr>
              <a:defRPr/>
            </a:lvl1pPr>
            <a:extLst/>
          </a:lstStyle>
          <a:p>
            <a:pPr>
              <a:defRPr/>
            </a:pPr>
            <a:endParaRPr lang="zh-CN" altLang="en-US"/>
          </a:p>
        </p:txBody>
      </p:sp>
      <p:sp>
        <p:nvSpPr>
          <p:cNvPr id="9" name="灯片编号占位符 8"/>
          <p:cNvSpPr>
            <a:spLocks noGrp="1"/>
          </p:cNvSpPr>
          <p:nvPr>
            <p:ph type="sldNum" sz="quarter" idx="12"/>
          </p:nvPr>
        </p:nvSpPr>
        <p:spPr/>
        <p:txBody>
          <a:bodyPr/>
          <a:lstStyle>
            <a:lvl1pPr>
              <a:defRPr/>
            </a:lvl1pPr>
            <a:extLst/>
          </a:lstStyle>
          <a:p>
            <a:pPr>
              <a:defRPr/>
            </a:pPr>
            <a:fld id="{ADCA9F42-7064-4F64-AA9C-4F20B77B8AC9}"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extLst/>
          </a:lstStyle>
          <a:p>
            <a:pPr>
              <a:defRPr/>
            </a:pPr>
            <a:fld id="{DCCC1E92-6740-4C5A-ADC2-C03AA2A88DD3}" type="datetimeFigureOut">
              <a:rPr lang="zh-CN" altLang="en-US"/>
              <a:pPr>
                <a:defRPr/>
              </a:pPr>
              <a:t>2010-5-26</a:t>
            </a:fld>
            <a:endParaRPr lang="zh-CN" altLang="en-US"/>
          </a:p>
        </p:txBody>
      </p:sp>
      <p:sp>
        <p:nvSpPr>
          <p:cNvPr id="4" name="页脚占位符 3"/>
          <p:cNvSpPr>
            <a:spLocks noGrp="1"/>
          </p:cNvSpPr>
          <p:nvPr>
            <p:ph type="ftr" sz="quarter" idx="11"/>
          </p:nvPr>
        </p:nvSpPr>
        <p:spPr/>
        <p:txBody>
          <a:bodyPr/>
          <a:lstStyle>
            <a:lvl1pPr>
              <a:defRPr/>
            </a:lvl1pPr>
            <a:extLst/>
          </a:lstStyle>
          <a:p>
            <a:pPr>
              <a:defRPr/>
            </a:pPr>
            <a:endParaRPr lang="zh-CN" altLang="en-US"/>
          </a:p>
        </p:txBody>
      </p:sp>
      <p:sp>
        <p:nvSpPr>
          <p:cNvPr id="5" name="灯片编号占位符 4"/>
          <p:cNvSpPr>
            <a:spLocks noGrp="1"/>
          </p:cNvSpPr>
          <p:nvPr>
            <p:ph type="sldNum" sz="quarter" idx="12"/>
          </p:nvPr>
        </p:nvSpPr>
        <p:spPr/>
        <p:txBody>
          <a:bodyPr/>
          <a:lstStyle>
            <a:lvl1pPr>
              <a:defRPr/>
            </a:lvl1pPr>
            <a:extLst/>
          </a:lstStyle>
          <a:p>
            <a:pPr>
              <a:defRPr/>
            </a:pPr>
            <a:fld id="{840D0039-7093-46FF-8588-6FFC804B48F3}"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681B6FCF-F9AE-4B51-9B0A-359E03EBEF60}" type="datetimeFigureOut">
              <a:rPr lang="zh-CN" altLang="en-US"/>
              <a:pPr>
                <a:defRPr/>
              </a:pPr>
              <a:t>2010-5-26</a:t>
            </a:fld>
            <a:endParaRPr lang="zh-CN" altLang="en-US"/>
          </a:p>
        </p:txBody>
      </p:sp>
      <p:sp>
        <p:nvSpPr>
          <p:cNvPr id="3" name="页脚占位符 21"/>
          <p:cNvSpPr>
            <a:spLocks noGrp="1"/>
          </p:cNvSpPr>
          <p:nvPr>
            <p:ph type="ftr" sz="quarter" idx="11"/>
          </p:nvPr>
        </p:nvSpPr>
        <p:spPr/>
        <p:txBody>
          <a:bodyPr/>
          <a:lstStyle>
            <a:lvl1pPr>
              <a:defRPr/>
            </a:lvl1pPr>
          </a:lstStyle>
          <a:p>
            <a:pPr>
              <a:defRPr/>
            </a:pPr>
            <a:endParaRPr lang="zh-CN" altLang="en-US"/>
          </a:p>
        </p:txBody>
      </p:sp>
      <p:sp>
        <p:nvSpPr>
          <p:cNvPr id="4" name="灯片编号占位符 17"/>
          <p:cNvSpPr>
            <a:spLocks noGrp="1"/>
          </p:cNvSpPr>
          <p:nvPr>
            <p:ph type="sldNum" sz="quarter" idx="12"/>
          </p:nvPr>
        </p:nvSpPr>
        <p:spPr/>
        <p:txBody>
          <a:bodyPr/>
          <a:lstStyle>
            <a:lvl1pPr>
              <a:defRPr/>
            </a:lvl1pPr>
          </a:lstStyle>
          <a:p>
            <a:pPr>
              <a:defRPr/>
            </a:pPr>
            <a:fld id="{35958E7F-8992-441C-833E-C7625C5E2A89}"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extLst/>
          </a:lstStyle>
          <a:p>
            <a:pPr>
              <a:defRPr/>
            </a:pPr>
            <a:fld id="{C1057F7B-329F-4206-AEDC-1F81C90F7B23}" type="datetimeFigureOut">
              <a:rPr lang="zh-CN" altLang="en-US"/>
              <a:pPr>
                <a:defRPr/>
              </a:pPr>
              <a:t>2010-5-26</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70CA381D-9904-4219-A215-56B0E4F73EFA}"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7"/>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6" name="任意多边形 8"/>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直角三角形 9"/>
          <p:cNvSpPr>
            <a:spLocks/>
          </p:cNvSpPr>
          <p:nvPr/>
        </p:nvSpPr>
        <p:spPr bwMode="auto">
          <a:xfrm>
            <a:off x="-6042" y="5791253"/>
            <a:ext cx="3402314"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11"/>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燕尾形 12"/>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defRPr smtClean="0">
                <a:solidFill>
                  <a:schemeClr val="tx1"/>
                </a:solidFill>
              </a:defRPr>
            </a:lvl1pPr>
            <a:extLst/>
          </a:lstStyle>
          <a:p>
            <a:pPr>
              <a:defRPr/>
            </a:pPr>
            <a:fld id="{6725E7AD-FF39-4924-9E24-F39EAC18C5C4}" type="datetimeFigureOut">
              <a:rPr lang="zh-CN" altLang="en-US"/>
              <a:pPr>
                <a:defRPr/>
              </a:pPr>
              <a:t>2010-5-26</a:t>
            </a:fld>
            <a:endParaRPr lang="zh-CN" altLang="en-US"/>
          </a:p>
        </p:txBody>
      </p:sp>
      <p:sp>
        <p:nvSpPr>
          <p:cNvPr id="12" name="页脚占位符 5"/>
          <p:cNvSpPr>
            <a:spLocks noGrp="1"/>
          </p:cNvSpPr>
          <p:nvPr>
            <p:ph type="ftr" sz="quarter" idx="11"/>
          </p:nvPr>
        </p:nvSpPr>
        <p:spPr/>
        <p:txBody>
          <a:bodyPr/>
          <a:lstStyle>
            <a:lvl1pPr>
              <a:defRPr>
                <a:solidFill>
                  <a:schemeClr val="tx1"/>
                </a:solidFill>
              </a:defRPr>
            </a:lvl1pPr>
            <a:extLst/>
          </a:lstStyle>
          <a:p>
            <a:pPr>
              <a:defRPr/>
            </a:pPr>
            <a:endParaRPr lang="zh-CN" altLang="en-US"/>
          </a:p>
        </p:txBody>
      </p:sp>
      <p:sp>
        <p:nvSpPr>
          <p:cNvPr id="13" name="灯片编号占位符 6"/>
          <p:cNvSpPr>
            <a:spLocks noGrp="1"/>
          </p:cNvSpPr>
          <p:nvPr>
            <p:ph type="sldNum" sz="quarter" idx="12"/>
          </p:nvPr>
        </p:nvSpPr>
        <p:spPr/>
        <p:txBody>
          <a:bodyPr/>
          <a:lstStyle>
            <a:lvl1pPr>
              <a:defRPr smtClean="0">
                <a:solidFill>
                  <a:schemeClr val="tx1"/>
                </a:solidFill>
              </a:defRPr>
            </a:lvl1pPr>
            <a:extLst/>
          </a:lstStyle>
          <a:p>
            <a:pPr>
              <a:defRPr/>
            </a:pPr>
            <a:fld id="{56805521-4C04-4E29-8FB7-B27E02E075AE}"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2" name="任意多边形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smtClean="0">
                <a:solidFill>
                  <a:schemeClr val="tx1"/>
                </a:solidFill>
                <a:latin typeface="+mn-lt"/>
                <a:ea typeface="+mn-ea"/>
              </a:defRPr>
            </a:lvl1pPr>
            <a:extLst/>
          </a:lstStyle>
          <a:p>
            <a:pPr>
              <a:defRPr/>
            </a:pPr>
            <a:fld id="{A28EC4B0-B2BB-4C20-B607-E5B8B4C9A12A}" type="datetimeFigureOut">
              <a:rPr lang="zh-CN" altLang="en-US"/>
              <a:pPr>
                <a:defRPr/>
              </a:pPr>
              <a:t>2010-5-26</a:t>
            </a:fld>
            <a:endParaRPr lang="zh-CN" altLang="en-US"/>
          </a:p>
        </p:txBody>
      </p:sp>
      <p:sp>
        <p:nvSpPr>
          <p:cNvPr id="22" name="页脚占位符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ea typeface="+mn-ea"/>
              </a:defRPr>
            </a:lvl1pPr>
            <a:extLst/>
          </a:lstStyle>
          <a:p>
            <a:pPr>
              <a:defRPr/>
            </a:pPr>
            <a:endParaRPr lang="zh-CN" altLang="en-US"/>
          </a:p>
        </p:txBody>
      </p:sp>
      <p:sp>
        <p:nvSpPr>
          <p:cNvPr id="18" name="灯片编号占位符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smtClean="0">
                <a:solidFill>
                  <a:schemeClr val="tx1"/>
                </a:solidFill>
                <a:latin typeface="+mn-lt"/>
                <a:ea typeface="+mn-ea"/>
              </a:defRPr>
            </a:lvl1pPr>
            <a:extLst/>
          </a:lstStyle>
          <a:p>
            <a:pPr>
              <a:defRPr/>
            </a:pPr>
            <a:fld id="{3845EAC4-99BA-4EED-8790-395FAE98AD4D}"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3" r:id="rId3"/>
    <p:sldLayoutId id="2147483674" r:id="rId4"/>
    <p:sldLayoutId id="2147483675" r:id="rId5"/>
    <p:sldLayoutId id="2147483676" r:id="rId6"/>
    <p:sldLayoutId id="2147483670" r:id="rId7"/>
    <p:sldLayoutId id="2147483677" r:id="rId8"/>
    <p:sldLayoutId id="2147483678" r:id="rId9"/>
    <p:sldLayoutId id="2147483669" r:id="rId10"/>
    <p:sldLayoutId id="2147483668" r:id="rId11"/>
  </p:sldLayoutIdLst>
  <p:txStyles>
    <p:titleStyle>
      <a:lvl1pPr algn="l" rtl="0" fontAlgn="base">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fontAlgn="base">
        <a:spcBef>
          <a:spcPct val="0"/>
        </a:spcBef>
        <a:spcAft>
          <a:spcPct val="0"/>
        </a:spcAft>
        <a:defRPr sz="4100" b="1">
          <a:solidFill>
            <a:schemeClr val="tx2"/>
          </a:solidFill>
          <a:latin typeface="Lucida Sans Unicode" pitchFamily="34" charset="0"/>
          <a:ea typeface="黑体" pitchFamily="2" charset="-122"/>
        </a:defRPr>
      </a:lvl2pPr>
      <a:lvl3pPr algn="l" rtl="0" fontAlgn="base">
        <a:spcBef>
          <a:spcPct val="0"/>
        </a:spcBef>
        <a:spcAft>
          <a:spcPct val="0"/>
        </a:spcAft>
        <a:defRPr sz="4100" b="1">
          <a:solidFill>
            <a:schemeClr val="tx2"/>
          </a:solidFill>
          <a:latin typeface="Lucida Sans Unicode" pitchFamily="34" charset="0"/>
          <a:ea typeface="黑体" pitchFamily="2" charset="-122"/>
        </a:defRPr>
      </a:lvl3pPr>
      <a:lvl4pPr algn="l" rtl="0" fontAlgn="base">
        <a:spcBef>
          <a:spcPct val="0"/>
        </a:spcBef>
        <a:spcAft>
          <a:spcPct val="0"/>
        </a:spcAft>
        <a:defRPr sz="4100" b="1">
          <a:solidFill>
            <a:schemeClr val="tx2"/>
          </a:solidFill>
          <a:latin typeface="Lucida Sans Unicode" pitchFamily="34" charset="0"/>
          <a:ea typeface="黑体" pitchFamily="2" charset="-122"/>
        </a:defRPr>
      </a:lvl4pPr>
      <a:lvl5pPr algn="l" rtl="0" fontAlgn="base">
        <a:spcBef>
          <a:spcPct val="0"/>
        </a:spcBef>
        <a:spcAft>
          <a:spcPct val="0"/>
        </a:spcAft>
        <a:defRPr sz="4100" b="1">
          <a:solidFill>
            <a:schemeClr val="tx2"/>
          </a:solidFill>
          <a:latin typeface="Lucida Sans Unicode" pitchFamily="34" charset="0"/>
          <a:ea typeface="黑体" pitchFamily="2" charset="-122"/>
        </a:defRPr>
      </a:lvl5pPr>
      <a:lvl6pPr marL="457200" algn="l" rtl="0" fontAlgn="base">
        <a:spcBef>
          <a:spcPct val="0"/>
        </a:spcBef>
        <a:spcAft>
          <a:spcPct val="0"/>
        </a:spcAft>
        <a:defRPr sz="4100" b="1">
          <a:solidFill>
            <a:schemeClr val="tx2"/>
          </a:solidFill>
          <a:latin typeface="Lucida Sans Unicode" pitchFamily="34" charset="0"/>
          <a:ea typeface="黑体" pitchFamily="2" charset="-122"/>
        </a:defRPr>
      </a:lvl6pPr>
      <a:lvl7pPr marL="914400" algn="l" rtl="0" fontAlgn="base">
        <a:spcBef>
          <a:spcPct val="0"/>
        </a:spcBef>
        <a:spcAft>
          <a:spcPct val="0"/>
        </a:spcAft>
        <a:defRPr sz="4100" b="1">
          <a:solidFill>
            <a:schemeClr val="tx2"/>
          </a:solidFill>
          <a:latin typeface="Lucida Sans Unicode" pitchFamily="34" charset="0"/>
          <a:ea typeface="黑体" pitchFamily="2" charset="-122"/>
        </a:defRPr>
      </a:lvl7pPr>
      <a:lvl8pPr marL="1371600" algn="l" rtl="0" fontAlgn="base">
        <a:spcBef>
          <a:spcPct val="0"/>
        </a:spcBef>
        <a:spcAft>
          <a:spcPct val="0"/>
        </a:spcAft>
        <a:defRPr sz="4100" b="1">
          <a:solidFill>
            <a:schemeClr val="tx2"/>
          </a:solidFill>
          <a:latin typeface="Lucida Sans Unicode" pitchFamily="34" charset="0"/>
          <a:ea typeface="黑体" pitchFamily="2" charset="-122"/>
        </a:defRPr>
      </a:lvl8pPr>
      <a:lvl9pPr marL="1828800" algn="l" rtl="0" fontAlgn="base">
        <a:spcBef>
          <a:spcPct val="0"/>
        </a:spcBef>
        <a:spcAft>
          <a:spcPct val="0"/>
        </a:spcAft>
        <a:defRPr sz="4100" b="1">
          <a:solidFill>
            <a:schemeClr val="tx2"/>
          </a:solidFill>
          <a:latin typeface="Lucida Sans Unicode" pitchFamily="34" charset="0"/>
          <a:ea typeface="黑体" pitchFamily="2" charset="-122"/>
        </a:defRPr>
      </a:lvl9pPr>
      <a:extLst/>
    </p:titleStyle>
    <p:body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csai.cn/incsearch/search.asp?key=%D7%CA%D4%B4" TargetMode="External"/><Relationship Id="rId2" Type="http://schemas.openxmlformats.org/officeDocument/2006/relationships/hyperlink" Target="http://www.csai.cn/incsearch/search.asp?key=%B7%FE%CE%F1%C6%F7" TargetMode="External"/><Relationship Id="rId1" Type="http://schemas.openxmlformats.org/officeDocument/2006/relationships/slideLayout" Target="../slideLayouts/slideLayout2.xml"/><Relationship Id="rId6" Type="http://schemas.openxmlformats.org/officeDocument/2006/relationships/hyperlink" Target="http://www.csai.cn/incsearch/search.asp?key=%D0%C5%CF%A2%BB%AF" TargetMode="External"/><Relationship Id="rId5" Type="http://schemas.openxmlformats.org/officeDocument/2006/relationships/hyperlink" Target="http://www.csai.cn/incsearch/search.asp?key=%B5%E7%D7%D3%C9%CC%CE%F1" TargetMode="External"/><Relationship Id="rId4" Type="http://schemas.openxmlformats.org/officeDocument/2006/relationships/hyperlink" Target="http://www.csai.cn/incsearch/search.asp?key=%C6%BD%CC%A8"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www.lunwentianxia.com/class_free/147_1.shtml"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ww.csai.cn/incsearch/search.asp?key=%B3%CC%D0%F2%D4%B1"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www.lunwentianxia.com/class_free/135_1.shtml"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Autofit/>
          </a:bodyPr>
          <a:lstStyle/>
          <a:p>
            <a:pPr fontAlgn="auto">
              <a:spcAft>
                <a:spcPts val="0"/>
              </a:spcAft>
              <a:defRPr/>
            </a:pPr>
            <a:r>
              <a:rPr lang="zh-CN" altLang="en-US" sz="6000" dirty="0"/>
              <a:t>第</a:t>
            </a:r>
            <a:r>
              <a:rPr lang="en-US" sz="6000" dirty="0"/>
              <a:t>7</a:t>
            </a:r>
            <a:r>
              <a:rPr lang="zh-CN" altLang="en-US" sz="6000" dirty="0"/>
              <a:t>章</a:t>
            </a:r>
            <a:r>
              <a:rPr lang="en-US" sz="6000" dirty="0"/>
              <a:t> WWW</a:t>
            </a:r>
            <a:r>
              <a:rPr lang="zh-CN" altLang="en-US" sz="6000" dirty="0"/>
              <a:t>安全</a:t>
            </a:r>
            <a:br>
              <a:rPr lang="zh-CN" altLang="en-US" sz="6000" dirty="0"/>
            </a:br>
            <a:endParaRPr lang="zh-CN" altLang="en-US" sz="6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内容占位符 1"/>
          <p:cNvSpPr>
            <a:spLocks noGrp="1"/>
          </p:cNvSpPr>
          <p:nvPr>
            <p:ph idx="1"/>
          </p:nvPr>
        </p:nvSpPr>
        <p:spPr/>
        <p:txBody>
          <a:bodyPr/>
          <a:lstStyle/>
          <a:p>
            <a:r>
              <a:rPr lang="zh-CN" altLang="en-US" smtClean="0"/>
              <a:t>通常</a:t>
            </a:r>
            <a:r>
              <a:rPr lang="en-US" altLang="zh-CN" smtClean="0"/>
              <a:t>WWW</a:t>
            </a:r>
            <a:r>
              <a:rPr lang="zh-CN" altLang="en-US" smtClean="0"/>
              <a:t>服务器与浏览器之间的通信是以明文传输的，数据流经过的任何节点如</a:t>
            </a:r>
            <a:r>
              <a:rPr lang="en-US" altLang="zh-CN" smtClean="0"/>
              <a:t>WWW</a:t>
            </a:r>
            <a:r>
              <a:rPr lang="zh-CN" altLang="en-US" smtClean="0"/>
              <a:t>代理服务器、</a:t>
            </a:r>
            <a:r>
              <a:rPr lang="en-US" altLang="zh-CN" smtClean="0"/>
              <a:t>ISP</a:t>
            </a:r>
            <a:r>
              <a:rPr lang="zh-CN" altLang="en-US" smtClean="0"/>
              <a:t>都可以看到传输的内容。没有理由相信他们是可靠的，因而对于如口令、密钥及其他敏感信息在网络中传输时一定要利用密码技术以密文形式传输以防泄密。目前，大多数</a:t>
            </a:r>
            <a:r>
              <a:rPr lang="en-US" altLang="zh-CN" smtClean="0"/>
              <a:t>WWW</a:t>
            </a:r>
            <a:r>
              <a:rPr lang="zh-CN" altLang="en-US" smtClean="0"/>
              <a:t>服务器与浏览器都支持</a:t>
            </a:r>
            <a:r>
              <a:rPr lang="en-US" altLang="zh-CN" smtClean="0"/>
              <a:t>RC2</a:t>
            </a:r>
            <a:r>
              <a:rPr lang="zh-CN" altLang="en-US" smtClean="0"/>
              <a:t>、</a:t>
            </a:r>
            <a:r>
              <a:rPr lang="en-US" altLang="zh-CN" smtClean="0"/>
              <a:t>RC4</a:t>
            </a:r>
            <a:r>
              <a:rPr lang="zh-CN" altLang="en-US" smtClean="0"/>
              <a:t>、</a:t>
            </a:r>
            <a:r>
              <a:rPr lang="en-US" altLang="zh-CN" smtClean="0"/>
              <a:t>DES</a:t>
            </a:r>
            <a:r>
              <a:rPr lang="zh-CN" altLang="en-US" smtClean="0"/>
              <a:t>、</a:t>
            </a:r>
            <a:r>
              <a:rPr lang="en-US" altLang="zh-CN" smtClean="0"/>
              <a:t>3DES</a:t>
            </a:r>
            <a:r>
              <a:rPr lang="zh-CN" altLang="en-US" smtClean="0"/>
              <a:t>等密码算法。</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对通信信道的安全威胁</a:t>
            </a:r>
            <a:br>
              <a:rPr lang="zh-CN" altLang="en-US" dirty="0" smtClean="0"/>
            </a:b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365760" indent="-256032" fontAlgn="auto">
              <a:spcAft>
                <a:spcPts val="0"/>
              </a:spcAft>
              <a:buFont typeface="Wingdings 3"/>
              <a:buChar char=""/>
              <a:defRPr/>
            </a:pPr>
            <a:r>
              <a:rPr lang="zh-CN" altLang="en-US" dirty="0" smtClean="0"/>
              <a:t>现在，几乎所有的商业企业、大多数的政府机构和很多个人都有自己的</a:t>
            </a:r>
            <a:r>
              <a:rPr lang="en-US" dirty="0" smtClean="0"/>
              <a:t>Web</a:t>
            </a:r>
            <a:r>
              <a:rPr lang="zh-CN" altLang="en-US" dirty="0" smtClean="0"/>
              <a:t>站点。访问</a:t>
            </a:r>
            <a:r>
              <a:rPr lang="en-US" dirty="0" smtClean="0"/>
              <a:t>Internet</a:t>
            </a:r>
            <a:r>
              <a:rPr lang="zh-CN" altLang="en-US" dirty="0" smtClean="0"/>
              <a:t>的个人和公司的数量快速增长．并且都有图形的</a:t>
            </a:r>
            <a:r>
              <a:rPr lang="en-US" dirty="0" smtClean="0"/>
              <a:t>Web</a:t>
            </a:r>
            <a:r>
              <a:rPr lang="zh-CN" altLang="en-US" dirty="0" smtClean="0"/>
              <a:t>浏览器。商业企业热衷于在</a:t>
            </a:r>
            <a:r>
              <a:rPr lang="en-US" dirty="0" smtClean="0"/>
              <a:t>Web</a:t>
            </a:r>
            <a:r>
              <a:rPr lang="zh-CN" altLang="en-US" dirty="0" smtClean="0"/>
              <a:t>上建立设施来进行电子商务。但是，现实情况是</a:t>
            </a:r>
            <a:r>
              <a:rPr lang="en-US" dirty="0" smtClean="0"/>
              <a:t>Internet</a:t>
            </a:r>
            <a:r>
              <a:rPr lang="zh-CN" altLang="en-US" dirty="0" smtClean="0"/>
              <a:t>和</a:t>
            </a:r>
            <a:r>
              <a:rPr lang="en-US" dirty="0" smtClean="0"/>
              <a:t>Web</a:t>
            </a:r>
            <a:r>
              <a:rPr lang="zh-CN" altLang="en-US" dirty="0" smtClean="0"/>
              <a:t>对于各种泄密非常脆弱。当商业机构清醒地认识到这个现实时，对于安全</a:t>
            </a:r>
            <a:r>
              <a:rPr lang="en-US" dirty="0" smtClean="0"/>
              <a:t>Web</a:t>
            </a:r>
            <a:r>
              <a:rPr lang="zh-CN" altLang="en-US" dirty="0" smtClean="0"/>
              <a:t>服务的需求就增加了。不管你的公司规模有多大也不管它从事何种业务，在为所有的应用程序选择</a:t>
            </a:r>
            <a:r>
              <a:rPr lang="en-US" dirty="0" smtClean="0"/>
              <a:t>Web</a:t>
            </a:r>
            <a:r>
              <a:rPr lang="zh-CN" altLang="en-US" dirty="0" smtClean="0"/>
              <a:t>服务时安全都是需要考虑的头等大事。对于Ｗ</a:t>
            </a:r>
            <a:r>
              <a:rPr lang="en-US" dirty="0" err="1" smtClean="0"/>
              <a:t>eb</a:t>
            </a:r>
            <a:r>
              <a:rPr lang="zh-CN" altLang="en-US" dirty="0" smtClean="0"/>
              <a:t>的安全需求，关键的</a:t>
            </a:r>
            <a:r>
              <a:rPr lang="en-US" dirty="0" smtClean="0"/>
              <a:t>Web</a:t>
            </a:r>
            <a:r>
              <a:rPr lang="zh-CN" altLang="en-US" dirty="0" smtClean="0"/>
              <a:t>服务安全要求不外乎以下几个方面：认证、授权、数据保护和认可。</a:t>
            </a: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en-US" b="0" dirty="0" smtClean="0"/>
              <a:t>Web</a:t>
            </a:r>
            <a:r>
              <a:rPr lang="zh-CN" altLang="en-US" b="0" dirty="0" smtClean="0"/>
              <a:t>的安全需求</a:t>
            </a:r>
            <a:r>
              <a:rPr lang="zh-CN" altLang="en-US" dirty="0" smtClean="0"/>
              <a:t/>
            </a:r>
            <a:br>
              <a:rPr lang="zh-CN" altLang="en-US" dirty="0" smtClean="0"/>
            </a:b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en-US" dirty="0" smtClean="0"/>
              <a:t>1</a:t>
            </a:r>
            <a:r>
              <a:rPr lang="zh-CN" altLang="en-US" dirty="0" smtClean="0"/>
              <a:t>．认证</a:t>
            </a:r>
          </a:p>
          <a:p>
            <a:pPr marL="365760" indent="-256032" fontAlgn="auto">
              <a:spcAft>
                <a:spcPts val="0"/>
              </a:spcAft>
              <a:buFont typeface="Wingdings 3"/>
              <a:buChar char=""/>
              <a:defRPr/>
            </a:pPr>
            <a:r>
              <a:rPr lang="zh-CN" altLang="en-US" dirty="0" smtClean="0"/>
              <a:t>认证保证使用某种</a:t>
            </a:r>
            <a:r>
              <a:rPr lang="en-US" dirty="0" smtClean="0"/>
              <a:t>Web</a:t>
            </a:r>
            <a:r>
              <a:rPr lang="zh-CN" altLang="en-US" dirty="0" smtClean="0"/>
              <a:t>服务的每一实体，也就是所谓的请求者（</a:t>
            </a:r>
            <a:r>
              <a:rPr lang="en-US" dirty="0" smtClean="0"/>
              <a:t>requester</a:t>
            </a:r>
            <a:r>
              <a:rPr lang="zh-CN" altLang="en-US" dirty="0" smtClean="0"/>
              <a:t>）、供应商（</a:t>
            </a:r>
            <a:r>
              <a:rPr lang="en-US" dirty="0" smtClean="0"/>
              <a:t>provider</a:t>
            </a:r>
            <a:r>
              <a:rPr lang="zh-CN" altLang="en-US" dirty="0" smtClean="0"/>
              <a:t>）和经纪人（</a:t>
            </a:r>
            <a:r>
              <a:rPr lang="en-US" dirty="0" smtClean="0"/>
              <a:t>broker</a:t>
            </a:r>
            <a:r>
              <a:rPr lang="zh-CN" altLang="en-US" dirty="0" smtClean="0"/>
              <a:t>，如果有的话）</a:t>
            </a:r>
            <a:r>
              <a:rPr lang="en-US" dirty="0" smtClean="0"/>
              <a:t>——</a:t>
            </a:r>
            <a:r>
              <a:rPr lang="zh-CN" altLang="en-US" dirty="0" smtClean="0"/>
              <a:t>正是实际上宣称其身份的实体。认证涉及到从实体接受凭证以及通过权威认证机构对其进行检查等。</a:t>
            </a:r>
          </a:p>
          <a:p>
            <a:pPr marL="365760" indent="-256032" fontAlgn="auto">
              <a:spcAft>
                <a:spcPts val="0"/>
              </a:spcAft>
              <a:buFont typeface="Wingdings 3"/>
              <a:buChar char=""/>
              <a:defRPr/>
            </a:pPr>
            <a:r>
              <a:rPr lang="en-US" dirty="0" smtClean="0"/>
              <a:t>2</a:t>
            </a:r>
            <a:r>
              <a:rPr lang="zh-CN" altLang="en-US" dirty="0" smtClean="0"/>
              <a:t>．授权</a:t>
            </a:r>
          </a:p>
          <a:p>
            <a:pPr marL="365760" indent="-256032" fontAlgn="auto">
              <a:spcAft>
                <a:spcPts val="0"/>
              </a:spcAft>
              <a:buFont typeface="Wingdings 3"/>
              <a:buChar char=""/>
              <a:defRPr/>
            </a:pPr>
            <a:r>
              <a:rPr lang="zh-CN" altLang="en-US" dirty="0" smtClean="0"/>
              <a:t>授权决定服务供应商是否同意向请求者授予访问</a:t>
            </a:r>
            <a:r>
              <a:rPr lang="en-US" dirty="0" smtClean="0"/>
              <a:t>Web</a:t>
            </a:r>
            <a:r>
              <a:rPr lang="zh-CN" altLang="en-US" dirty="0" smtClean="0"/>
              <a:t>服务的权限。从本质上说，授权证实了服务请求者的凭证。它还确定服务请求者是否有权执行操作，其范围从调用</a:t>
            </a:r>
            <a:r>
              <a:rPr lang="en-US" dirty="0" smtClean="0"/>
              <a:t>Web</a:t>
            </a:r>
            <a:r>
              <a:rPr lang="zh-CN" altLang="en-US" dirty="0" smtClean="0"/>
              <a:t>服务到执行其功能不等。</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en-US" b="0" dirty="0" smtClean="0"/>
              <a:t>Web</a:t>
            </a:r>
            <a:r>
              <a:rPr lang="zh-CN" altLang="en-US" b="0" dirty="0" smtClean="0"/>
              <a:t>的安全需求</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内容占位符 1"/>
          <p:cNvSpPr>
            <a:spLocks noGrp="1"/>
          </p:cNvSpPr>
          <p:nvPr>
            <p:ph idx="1"/>
          </p:nvPr>
        </p:nvSpPr>
        <p:spPr/>
        <p:txBody>
          <a:bodyPr/>
          <a:lstStyle/>
          <a:p>
            <a:r>
              <a:rPr lang="en-US" altLang="zh-CN" smtClean="0"/>
              <a:t>3</a:t>
            </a:r>
            <a:r>
              <a:rPr lang="zh-CN" altLang="en-US" smtClean="0"/>
              <a:t>．数据保护</a:t>
            </a:r>
          </a:p>
          <a:p>
            <a:r>
              <a:rPr lang="zh-CN" altLang="en-US" smtClean="0"/>
              <a:t>数据保护的作用是保证</a:t>
            </a:r>
            <a:r>
              <a:rPr lang="en-US" altLang="zh-CN" smtClean="0"/>
              <a:t>Web</a:t>
            </a:r>
            <a:r>
              <a:rPr lang="zh-CN" altLang="en-US" smtClean="0"/>
              <a:t>服务请求和响应没有在它们的</a:t>
            </a:r>
            <a:r>
              <a:rPr lang="en-US" smtClean="0">
                <a:ea typeface="黑体" pitchFamily="2" charset="-122"/>
              </a:rPr>
              <a:t>“</a:t>
            </a:r>
            <a:r>
              <a:rPr lang="zh-CN" altLang="en-US" smtClean="0"/>
              <a:t>旅途</a:t>
            </a:r>
            <a:r>
              <a:rPr lang="en-US" smtClean="0">
                <a:ea typeface="黑体" pitchFamily="2" charset="-122"/>
              </a:rPr>
              <a:t>”</a:t>
            </a:r>
            <a:r>
              <a:rPr lang="zh-CN" altLang="en-US" smtClean="0"/>
              <a:t>中被截获乃至受到损害。它要求保护数据的完整性和私密性。值得注意的是数据保护并不保证消息发送者的身份。</a:t>
            </a:r>
          </a:p>
          <a:p>
            <a:r>
              <a:rPr lang="en-US" altLang="zh-CN" smtClean="0"/>
              <a:t>4</a:t>
            </a:r>
            <a:r>
              <a:rPr lang="zh-CN" altLang="en-US" smtClean="0"/>
              <a:t>．认可</a:t>
            </a:r>
          </a:p>
          <a:p>
            <a:r>
              <a:rPr lang="zh-CN" altLang="en-US" smtClean="0"/>
              <a:t>认可保证消息发送者与消息的创造者是一样的。到目前为止，既然我们已经了解了</a:t>
            </a:r>
            <a:r>
              <a:rPr lang="en-US" altLang="zh-CN" smtClean="0"/>
              <a:t>Web</a:t>
            </a:r>
            <a:r>
              <a:rPr lang="zh-CN" altLang="en-US" smtClean="0"/>
              <a:t>服务安全组成要素，接下来我们就看看影响</a:t>
            </a:r>
            <a:r>
              <a:rPr lang="en-US" altLang="zh-CN" smtClean="0"/>
              <a:t>Web</a:t>
            </a:r>
            <a:r>
              <a:rPr lang="zh-CN" altLang="en-US" smtClean="0"/>
              <a:t>服务实现最重要的</a:t>
            </a:r>
            <a:r>
              <a:rPr lang="en-US" altLang="zh-CN" smtClean="0"/>
              <a:t>10</a:t>
            </a:r>
            <a:r>
              <a:rPr lang="zh-CN" altLang="en-US" smtClean="0"/>
              <a:t>个安全因素到底有哪些。</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b="0" dirty="0" smtClean="0"/>
              <a:t>Web</a:t>
            </a:r>
            <a:r>
              <a:rPr lang="zh-CN" altLang="en-US" b="0" dirty="0" smtClean="0"/>
              <a:t>的安全需求</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内容占位符 1"/>
          <p:cNvSpPr>
            <a:spLocks noGrp="1"/>
          </p:cNvSpPr>
          <p:nvPr>
            <p:ph idx="1"/>
          </p:nvPr>
        </p:nvSpPr>
        <p:spPr/>
        <p:txBody>
          <a:bodyPr/>
          <a:lstStyle/>
          <a:p>
            <a:r>
              <a:rPr lang="zh-CN" altLang="en-US" smtClean="0"/>
              <a:t> </a:t>
            </a:r>
            <a:r>
              <a:rPr lang="en-US" altLang="zh-CN" smtClean="0"/>
              <a:t>1</a:t>
            </a:r>
            <a:r>
              <a:rPr lang="zh-CN" altLang="en-US" smtClean="0"/>
              <a:t>．</a:t>
            </a:r>
            <a:r>
              <a:rPr lang="en-US" altLang="zh-CN" smtClean="0"/>
              <a:t>Web</a:t>
            </a:r>
            <a:r>
              <a:rPr lang="zh-CN" altLang="en-US" smtClean="0"/>
              <a:t>服务器漏洞</a:t>
            </a:r>
          </a:p>
          <a:p>
            <a:r>
              <a:rPr lang="en-US" altLang="zh-CN" smtClean="0"/>
              <a:t>   </a:t>
            </a:r>
            <a:r>
              <a:rPr lang="zh-CN" altLang="en-US" smtClean="0"/>
              <a:t>（</a:t>
            </a:r>
            <a:r>
              <a:rPr lang="en-US" altLang="zh-CN" smtClean="0"/>
              <a:t>1</a:t>
            </a:r>
            <a:r>
              <a:rPr lang="zh-CN" altLang="en-US" smtClean="0"/>
              <a:t>）系统弱点和错误配置漏洞</a:t>
            </a:r>
            <a:r>
              <a:rPr lang="en-US" smtClean="0">
                <a:ea typeface="黑体" pitchFamily="2" charset="-122"/>
              </a:rPr>
              <a:t> </a:t>
            </a:r>
            <a:endParaRPr lang="zh-CN" altLang="en-US" smtClean="0"/>
          </a:p>
          <a:p>
            <a:r>
              <a:rPr lang="zh-CN" altLang="en-US" smtClean="0"/>
              <a:t>系统弱点包括</a:t>
            </a:r>
            <a:r>
              <a:rPr lang="en-US" altLang="zh-CN" smtClean="0"/>
              <a:t>Web</a:t>
            </a:r>
            <a:r>
              <a:rPr lang="zh-CN" altLang="en-US" smtClean="0"/>
              <a:t>应用使用的操作系统和第三方应用程序中的任何程式错误或能够被利用的漏洞。这个问题也涉及到错误配置，包含有不安全的默认配置或管理员没有进行安全配置的应用程式。一个很好的例子就是您的</a:t>
            </a:r>
            <a:r>
              <a:rPr lang="en-US" altLang="zh-CN" smtClean="0"/>
              <a:t>Web</a:t>
            </a:r>
            <a:r>
              <a:rPr lang="zh-CN" altLang="en-US" smtClean="0"/>
              <a:t>服务器被配置成能够让任何用户从系统上的任何目录路径通过，这样可能会导致泄露存储在</a:t>
            </a:r>
            <a:r>
              <a:rPr lang="en-US" altLang="zh-CN" smtClean="0"/>
              <a:t>Web</a:t>
            </a:r>
            <a:r>
              <a:rPr lang="zh-CN" altLang="en-US" smtClean="0"/>
              <a:t>服务器上的一些敏感信息，如口令、源代码或客户信息等。</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Ｗ</a:t>
            </a:r>
            <a:r>
              <a:rPr lang="en-US" b="0" dirty="0" err="1" smtClean="0"/>
              <a:t>eb</a:t>
            </a:r>
            <a:r>
              <a:rPr lang="zh-CN" altLang="en-US" b="0" dirty="0" smtClean="0"/>
              <a:t>的安全漏洞　</a:t>
            </a:r>
            <a:r>
              <a:rPr lang="zh-CN" altLang="en-US" dirty="0" smtClean="0"/>
              <a:t/>
            </a:r>
            <a:br>
              <a:rPr lang="zh-CN" altLang="en-US" dirty="0" smtClean="0"/>
            </a:b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内容占位符 1"/>
          <p:cNvSpPr>
            <a:spLocks noGrp="1"/>
          </p:cNvSpPr>
          <p:nvPr>
            <p:ph idx="1"/>
          </p:nvPr>
        </p:nvSpPr>
        <p:spPr/>
        <p:txBody>
          <a:bodyPr/>
          <a:lstStyle/>
          <a:p>
            <a:r>
              <a:rPr lang="zh-CN" altLang="en-US" smtClean="0"/>
              <a:t>（</a:t>
            </a:r>
            <a:r>
              <a:rPr lang="en-US" altLang="zh-CN" smtClean="0"/>
              <a:t>2</a:t>
            </a:r>
            <a:r>
              <a:rPr lang="zh-CN" altLang="en-US" smtClean="0"/>
              <a:t>）目录遍历</a:t>
            </a:r>
          </a:p>
          <a:p>
            <a:r>
              <a:rPr lang="zh-CN" altLang="en-US" smtClean="0"/>
              <a:t>目录遍历对于</a:t>
            </a:r>
            <a:r>
              <a:rPr lang="en-US" altLang="zh-CN" smtClean="0"/>
              <a:t>Web</a:t>
            </a:r>
            <a:r>
              <a:rPr lang="zh-CN" altLang="en-US" smtClean="0"/>
              <a:t>服务器来说并不多见，通过对任意目录附加</a:t>
            </a:r>
            <a:r>
              <a:rPr lang="en-US" smtClean="0">
                <a:ea typeface="黑体" pitchFamily="2" charset="-122"/>
              </a:rPr>
              <a:t>“</a:t>
            </a:r>
            <a:r>
              <a:rPr lang="en-US" altLang="zh-CN" smtClean="0"/>
              <a:t>../”</a:t>
            </a:r>
            <a:r>
              <a:rPr lang="zh-CN" altLang="en-US" smtClean="0"/>
              <a:t>，或者是在有特殊意义的目录附加</a:t>
            </a:r>
            <a:r>
              <a:rPr lang="en-US" smtClean="0">
                <a:ea typeface="黑体" pitchFamily="2" charset="-122"/>
              </a:rPr>
              <a:t>“</a:t>
            </a:r>
            <a:r>
              <a:rPr lang="en-US" altLang="zh-CN" smtClean="0"/>
              <a:t>../”</a:t>
            </a:r>
            <a:r>
              <a:rPr lang="zh-CN" altLang="en-US" smtClean="0"/>
              <a:t>，或者是附加</a:t>
            </a:r>
            <a:r>
              <a:rPr lang="en-US" smtClean="0">
                <a:ea typeface="黑体" pitchFamily="2" charset="-122"/>
              </a:rPr>
              <a:t>“</a:t>
            </a:r>
            <a:r>
              <a:rPr lang="en-US" altLang="zh-CN" smtClean="0"/>
              <a:t>../”</a:t>
            </a:r>
            <a:r>
              <a:rPr lang="zh-CN" altLang="en-US" smtClean="0"/>
              <a:t>的一些变形，如</a:t>
            </a:r>
            <a:r>
              <a:rPr lang="en-US" smtClean="0">
                <a:ea typeface="黑体" pitchFamily="2" charset="-122"/>
              </a:rPr>
              <a:t>“</a:t>
            </a:r>
            <a:r>
              <a:rPr lang="en-US" altLang="zh-CN" smtClean="0"/>
              <a:t>..\”</a:t>
            </a:r>
            <a:r>
              <a:rPr lang="zh-CN" altLang="en-US" smtClean="0"/>
              <a:t>或</a:t>
            </a:r>
            <a:r>
              <a:rPr lang="en-US" smtClean="0">
                <a:ea typeface="黑体" pitchFamily="2" charset="-122"/>
              </a:rPr>
              <a:t>“</a:t>
            </a:r>
            <a:r>
              <a:rPr lang="en-US" altLang="zh-CN" smtClean="0"/>
              <a:t>..//”</a:t>
            </a:r>
            <a:r>
              <a:rPr lang="zh-CN" altLang="en-US" smtClean="0"/>
              <a:t>甚至其编码，都可能导致目录遍历。前一种情况并不多见，但是后面的几种情况就常见得多，以前非常流行的</a:t>
            </a:r>
            <a:r>
              <a:rPr lang="en-US" altLang="zh-CN" smtClean="0"/>
              <a:t>IIS</a:t>
            </a:r>
            <a:r>
              <a:rPr lang="zh-CN" altLang="en-US" smtClean="0"/>
              <a:t>二次解码漏洞和</a:t>
            </a:r>
            <a:r>
              <a:rPr lang="en-US" altLang="zh-CN" smtClean="0"/>
              <a:t>Unicode</a:t>
            </a:r>
            <a:r>
              <a:rPr lang="zh-CN" altLang="en-US" smtClean="0"/>
              <a:t>解码漏洞都可以看作是变形后的编码。</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Ｗ</a:t>
            </a:r>
            <a:r>
              <a:rPr lang="en-US" b="0" dirty="0" err="1" smtClean="0"/>
              <a:t>eb</a:t>
            </a:r>
            <a:r>
              <a:rPr lang="zh-CN" altLang="en-US" b="0" dirty="0" smtClean="0"/>
              <a:t>的安全漏洞　</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内容占位符 1"/>
          <p:cNvSpPr>
            <a:spLocks noGrp="1"/>
          </p:cNvSpPr>
          <p:nvPr>
            <p:ph idx="1"/>
          </p:nvPr>
        </p:nvSpPr>
        <p:spPr/>
        <p:txBody>
          <a:bodyPr/>
          <a:lstStyle/>
          <a:p>
            <a:r>
              <a:rPr lang="zh-CN" altLang="en-US" smtClean="0"/>
              <a:t>（</a:t>
            </a:r>
            <a:r>
              <a:rPr lang="en-US" altLang="zh-CN" smtClean="0"/>
              <a:t>3</a:t>
            </a:r>
            <a:r>
              <a:rPr lang="zh-CN" altLang="en-US" smtClean="0"/>
              <a:t>）执行任意命令</a:t>
            </a:r>
          </a:p>
          <a:p>
            <a:r>
              <a:rPr lang="en-US" altLang="zh-CN" smtClean="0"/>
              <a:t>    </a:t>
            </a:r>
            <a:r>
              <a:rPr lang="zh-CN" altLang="en-US" smtClean="0"/>
              <a:t>执行任意命令即执行任意操作系统命令，主要包括两种情况。一是通过遍历目录，如前面提到的二次解码和</a:t>
            </a:r>
            <a:r>
              <a:rPr lang="en-US" altLang="zh-CN" smtClean="0"/>
              <a:t>UNICODE</a:t>
            </a:r>
            <a:r>
              <a:rPr lang="zh-CN" altLang="en-US" smtClean="0"/>
              <a:t>解码漏洞，来执行系统命令。另外一种就是</a:t>
            </a:r>
            <a:r>
              <a:rPr lang="en-US" altLang="zh-CN" smtClean="0"/>
              <a:t>Web</a:t>
            </a:r>
            <a:r>
              <a:rPr lang="zh-CN" altLang="en-US" smtClean="0"/>
              <a:t>服务器把用户提交的请求作为</a:t>
            </a:r>
            <a:r>
              <a:rPr lang="en-US" altLang="zh-CN" smtClean="0"/>
              <a:t>SSI</a:t>
            </a:r>
            <a:r>
              <a:rPr lang="zh-CN" altLang="en-US" smtClean="0"/>
              <a:t>指令解析，因此导致执行任意命令。</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Ｗ</a:t>
            </a:r>
            <a:r>
              <a:rPr lang="en-US" b="0" dirty="0" err="1" smtClean="0"/>
              <a:t>eb</a:t>
            </a:r>
            <a:r>
              <a:rPr lang="zh-CN" altLang="en-US" b="0" dirty="0" smtClean="0"/>
              <a:t>的安全漏洞　</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内容占位符 1"/>
          <p:cNvSpPr>
            <a:spLocks noGrp="1"/>
          </p:cNvSpPr>
          <p:nvPr>
            <p:ph idx="1"/>
          </p:nvPr>
        </p:nvSpPr>
        <p:spPr/>
        <p:txBody>
          <a:bodyPr/>
          <a:lstStyle/>
          <a:p>
            <a:r>
              <a:rPr lang="zh-CN" altLang="en-US" smtClean="0"/>
              <a:t>（</a:t>
            </a:r>
            <a:r>
              <a:rPr lang="en-US" altLang="zh-CN" smtClean="0"/>
              <a:t>4</a:t>
            </a:r>
            <a:r>
              <a:rPr lang="zh-CN" altLang="en-US" smtClean="0"/>
              <a:t>）缓冲区溢出</a:t>
            </a:r>
          </a:p>
          <a:p>
            <a:r>
              <a:rPr lang="en-US" altLang="zh-CN" smtClean="0"/>
              <a:t>    </a:t>
            </a:r>
            <a:r>
              <a:rPr lang="zh-CN" altLang="en-US" smtClean="0"/>
              <a:t>缓冲区溢出漏洞想必大家都很熟悉，无非是</a:t>
            </a:r>
            <a:r>
              <a:rPr lang="en-US" altLang="zh-CN" smtClean="0"/>
              <a:t>Web</a:t>
            </a:r>
            <a:r>
              <a:rPr lang="zh-CN" altLang="en-US" smtClean="0"/>
              <a:t>服务器没有对用户提交的超长请求没有进行合适的处理，这种请求可能包括超长</a:t>
            </a:r>
            <a:r>
              <a:rPr lang="en-US" altLang="zh-CN" smtClean="0"/>
              <a:t>URL</a:t>
            </a:r>
            <a:r>
              <a:rPr lang="zh-CN" altLang="en-US" smtClean="0"/>
              <a:t>，超长</a:t>
            </a:r>
            <a:r>
              <a:rPr lang="en-US" altLang="zh-CN" smtClean="0"/>
              <a:t>HTTP Header</a:t>
            </a:r>
            <a:r>
              <a:rPr lang="zh-CN" altLang="en-US" smtClean="0"/>
              <a:t>域，或者是其它超长的数据。这种漏洞可能导致执行任意命令或者是拒绝服务，这一般取决于构造的数据。</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Ｗ</a:t>
            </a:r>
            <a:r>
              <a:rPr lang="en-US" b="0" dirty="0" err="1" smtClean="0"/>
              <a:t>eb</a:t>
            </a:r>
            <a:r>
              <a:rPr lang="zh-CN" altLang="en-US" b="0" dirty="0" smtClean="0"/>
              <a:t>的安全漏洞　</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内容占位符 1"/>
          <p:cNvSpPr>
            <a:spLocks noGrp="1"/>
          </p:cNvSpPr>
          <p:nvPr>
            <p:ph idx="1"/>
          </p:nvPr>
        </p:nvSpPr>
        <p:spPr/>
        <p:txBody>
          <a:bodyPr/>
          <a:lstStyle/>
          <a:p>
            <a:r>
              <a:rPr lang="zh-CN" altLang="en-US" smtClean="0"/>
              <a:t>（</a:t>
            </a:r>
            <a:r>
              <a:rPr lang="en-US" altLang="zh-CN" smtClean="0"/>
              <a:t>5</a:t>
            </a:r>
            <a:r>
              <a:rPr lang="zh-CN" altLang="en-US" smtClean="0"/>
              <a:t>）拒绝服务</a:t>
            </a:r>
          </a:p>
          <a:p>
            <a:r>
              <a:rPr lang="en-US" altLang="zh-CN" smtClean="0"/>
              <a:t>    </a:t>
            </a:r>
            <a:r>
              <a:rPr lang="zh-CN" altLang="en-US" smtClean="0"/>
              <a:t>拒绝服务产生的原因多种多样，主要包括超长</a:t>
            </a:r>
            <a:r>
              <a:rPr lang="en-US" altLang="zh-CN" smtClean="0"/>
              <a:t>URL</a:t>
            </a:r>
            <a:r>
              <a:rPr lang="zh-CN" altLang="en-US" smtClean="0"/>
              <a:t>，特殊目录，超长</a:t>
            </a:r>
            <a:r>
              <a:rPr lang="en-US" altLang="zh-CN" smtClean="0"/>
              <a:t>HTTP Header</a:t>
            </a:r>
            <a:r>
              <a:rPr lang="zh-CN" altLang="en-US" smtClean="0"/>
              <a:t>域，畸形</a:t>
            </a:r>
            <a:r>
              <a:rPr lang="en-US" altLang="zh-CN" smtClean="0"/>
              <a:t>HTTP Header</a:t>
            </a:r>
            <a:r>
              <a:rPr lang="zh-CN" altLang="en-US" smtClean="0"/>
              <a:t>域或者是</a:t>
            </a:r>
            <a:r>
              <a:rPr lang="en-US" altLang="zh-CN" smtClean="0"/>
              <a:t>DOS</a:t>
            </a:r>
            <a:r>
              <a:rPr lang="zh-CN" altLang="en-US" smtClean="0"/>
              <a:t>设备文件等。由于</a:t>
            </a:r>
            <a:r>
              <a:rPr lang="en-US" altLang="zh-CN" smtClean="0"/>
              <a:t>Web</a:t>
            </a:r>
            <a:r>
              <a:rPr lang="zh-CN" altLang="en-US" smtClean="0"/>
              <a:t>服务器在处理这些特殊请求时不知所措或者是处理方式不当，因此出错终止或挂起。</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Ｗ</a:t>
            </a:r>
            <a:r>
              <a:rPr lang="en-US" b="0" dirty="0" err="1" smtClean="0"/>
              <a:t>eb</a:t>
            </a:r>
            <a:r>
              <a:rPr lang="zh-CN" altLang="en-US" b="0" dirty="0" smtClean="0"/>
              <a:t>的安全漏洞　</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内容占位符 1"/>
          <p:cNvSpPr>
            <a:spLocks noGrp="1"/>
          </p:cNvSpPr>
          <p:nvPr>
            <p:ph idx="1"/>
          </p:nvPr>
        </p:nvSpPr>
        <p:spPr/>
        <p:txBody>
          <a:bodyPr/>
          <a:lstStyle/>
          <a:p>
            <a:r>
              <a:rPr lang="en-US" altLang="zh-CN" smtClean="0"/>
              <a:t>2</a:t>
            </a:r>
            <a:r>
              <a:rPr lang="zh-CN" altLang="en-US" smtClean="0"/>
              <a:t>．</a:t>
            </a:r>
            <a:r>
              <a:rPr lang="en-US" altLang="zh-CN" smtClean="0"/>
              <a:t>Web</a:t>
            </a:r>
            <a:r>
              <a:rPr lang="zh-CN" altLang="en-US" smtClean="0"/>
              <a:t>编程漏洞</a:t>
            </a:r>
          </a:p>
          <a:p>
            <a:r>
              <a:rPr lang="zh-CN" altLang="en-US" smtClean="0"/>
              <a:t>（</a:t>
            </a:r>
            <a:r>
              <a:rPr lang="en-US" altLang="zh-CN" smtClean="0"/>
              <a:t>1</a:t>
            </a:r>
            <a:r>
              <a:rPr lang="zh-CN" altLang="en-US" smtClean="0"/>
              <a:t>）信息泄露</a:t>
            </a:r>
          </a:p>
          <a:p>
            <a:r>
              <a:rPr lang="en-US" altLang="zh-CN" smtClean="0"/>
              <a:t>    </a:t>
            </a:r>
            <a:r>
              <a:rPr lang="zh-CN" altLang="en-US" smtClean="0"/>
              <a:t>物理路径泄露一般是由于</a:t>
            </a:r>
            <a:r>
              <a:rPr lang="en-US" altLang="zh-CN" smtClean="0"/>
              <a:t>Web</a:t>
            </a:r>
            <a:r>
              <a:rPr lang="zh-CN" altLang="en-US" smtClean="0"/>
              <a:t>服务器处理用户请求出错导致的，如通过提交一个超长的请求，或者是某个精心构造的特殊请求，或是请求一个</a:t>
            </a:r>
            <a:r>
              <a:rPr lang="en-US" altLang="zh-CN" smtClean="0"/>
              <a:t>Web</a:t>
            </a:r>
            <a:r>
              <a:rPr lang="zh-CN" altLang="en-US" smtClean="0"/>
              <a:t>服务器上不存在的文件。</a:t>
            </a:r>
            <a:endParaRPr lang="en-US" altLang="zh-CN" smtClean="0"/>
          </a:p>
          <a:p>
            <a:r>
              <a:rPr lang="zh-CN" altLang="en-US" smtClean="0"/>
              <a:t>（</a:t>
            </a:r>
            <a:r>
              <a:rPr lang="en-US" altLang="zh-CN" smtClean="0"/>
              <a:t>2</a:t>
            </a:r>
            <a:r>
              <a:rPr lang="zh-CN" altLang="en-US" smtClean="0"/>
              <a:t>）</a:t>
            </a:r>
            <a:r>
              <a:rPr lang="en-US" altLang="zh-CN" smtClean="0"/>
              <a:t>SQL</a:t>
            </a:r>
            <a:r>
              <a:rPr lang="zh-CN" altLang="en-US" smtClean="0"/>
              <a:t>注入漏洞</a:t>
            </a:r>
          </a:p>
          <a:p>
            <a:r>
              <a:rPr lang="zh-CN" altLang="en-US" smtClean="0"/>
              <a:t>所谓</a:t>
            </a:r>
            <a:r>
              <a:rPr lang="en-US" altLang="zh-CN" smtClean="0"/>
              <a:t>SQL</a:t>
            </a:r>
            <a:r>
              <a:rPr lang="zh-CN" altLang="en-US" smtClean="0"/>
              <a:t>注入，就是通过把</a:t>
            </a:r>
            <a:r>
              <a:rPr lang="en-US" altLang="zh-CN" smtClean="0"/>
              <a:t>SQL</a:t>
            </a:r>
            <a:r>
              <a:rPr lang="zh-CN" altLang="en-US" smtClean="0"/>
              <a:t>命令插入到</a:t>
            </a:r>
            <a:r>
              <a:rPr lang="en-US" altLang="zh-CN" smtClean="0"/>
              <a:t>Web</a:t>
            </a:r>
            <a:r>
              <a:rPr lang="zh-CN" altLang="en-US" smtClean="0"/>
              <a:t>表单递交或输入域名或页面请求的查询字符串，最终达到欺骗服务器执行恶意的</a:t>
            </a:r>
            <a:r>
              <a:rPr lang="en-US" altLang="zh-CN" smtClean="0"/>
              <a:t>SQL</a:t>
            </a:r>
            <a:r>
              <a:rPr lang="zh-CN" altLang="en-US" smtClean="0"/>
              <a:t>命令。</a:t>
            </a:r>
          </a:p>
        </p:txBody>
      </p:sp>
      <p:sp>
        <p:nvSpPr>
          <p:cNvPr id="3" name="标题 2"/>
          <p:cNvSpPr>
            <a:spLocks noGrp="1"/>
          </p:cNvSpPr>
          <p:nvPr>
            <p:ph type="title"/>
          </p:nvPr>
        </p:nvSpPr>
        <p:spPr/>
        <p:txBody>
          <a:bodyPr/>
          <a:lstStyle/>
          <a:p>
            <a:pPr fontAlgn="auto">
              <a:spcAft>
                <a:spcPts val="0"/>
              </a:spcAft>
              <a:defRPr/>
            </a:pPr>
            <a:r>
              <a:rPr lang="zh-CN" altLang="en-US" b="0" dirty="0" smtClean="0"/>
              <a:t>Ｗ</a:t>
            </a:r>
            <a:r>
              <a:rPr lang="en-US" b="0" dirty="0" err="1" smtClean="0"/>
              <a:t>eb</a:t>
            </a:r>
            <a:r>
              <a:rPr lang="zh-CN" altLang="en-US" b="0" dirty="0" smtClean="0"/>
              <a:t>的安全漏洞　</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内容占位符 1"/>
          <p:cNvSpPr>
            <a:spLocks noGrp="1"/>
          </p:cNvSpPr>
          <p:nvPr>
            <p:ph idx="1"/>
          </p:nvPr>
        </p:nvSpPr>
        <p:spPr/>
        <p:txBody>
          <a:bodyPr/>
          <a:lstStyle/>
          <a:p>
            <a:r>
              <a:rPr lang="zh-CN" altLang="en-US" smtClean="0"/>
              <a:t>Ｗ</a:t>
            </a:r>
            <a:r>
              <a:rPr lang="en-US" altLang="zh-CN" smtClean="0"/>
              <a:t>eb</a:t>
            </a:r>
            <a:r>
              <a:rPr lang="zh-CN" altLang="en-US" smtClean="0"/>
              <a:t>的安全漏洞与面临的安全威胁。</a:t>
            </a:r>
          </a:p>
          <a:p>
            <a:r>
              <a:rPr lang="zh-CN" altLang="en-US" smtClean="0"/>
              <a:t>Ｗ</a:t>
            </a:r>
            <a:r>
              <a:rPr lang="en-US" altLang="zh-CN" smtClean="0"/>
              <a:t>eb</a:t>
            </a:r>
            <a:r>
              <a:rPr lang="zh-CN" altLang="en-US" smtClean="0"/>
              <a:t>服务器的安全配置原则与配置方法。</a:t>
            </a:r>
          </a:p>
          <a:p>
            <a:r>
              <a:rPr lang="zh-CN" altLang="en-US" smtClean="0"/>
              <a:t>增强</a:t>
            </a:r>
            <a:r>
              <a:rPr lang="en-US" altLang="zh-CN" smtClean="0"/>
              <a:t>Web</a:t>
            </a:r>
            <a:r>
              <a:rPr lang="zh-CN" altLang="en-US" smtClean="0"/>
              <a:t>安全性的措施。</a:t>
            </a:r>
          </a:p>
          <a:p>
            <a:r>
              <a:rPr lang="en-US" altLang="zh-CN" smtClean="0"/>
              <a:t>SSL</a:t>
            </a:r>
            <a:r>
              <a:rPr lang="zh-CN" altLang="en-US" smtClean="0"/>
              <a:t>安全协议的结构与实现。</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本章学习要点</a:t>
            </a:r>
            <a:r>
              <a:rPr lang="en-US" altLang="zh-CN" dirty="0" smtClean="0"/>
              <a:t>:</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内容占位符 1"/>
          <p:cNvSpPr>
            <a:spLocks noGrp="1"/>
          </p:cNvSpPr>
          <p:nvPr>
            <p:ph idx="1"/>
          </p:nvPr>
        </p:nvSpPr>
        <p:spPr/>
        <p:txBody>
          <a:bodyPr/>
          <a:lstStyle/>
          <a:p>
            <a:r>
              <a:rPr lang="en-US" altLang="zh-CN" smtClean="0"/>
              <a:t>(3) </a:t>
            </a:r>
            <a:r>
              <a:rPr lang="zh-CN" altLang="en-US" smtClean="0"/>
              <a:t>跨站脚本攻击</a:t>
            </a:r>
            <a:r>
              <a:rPr lang="en-US" altLang="zh-CN" smtClean="0"/>
              <a:t>(XSS)</a:t>
            </a:r>
            <a:endParaRPr lang="zh-CN" altLang="en-US" smtClean="0"/>
          </a:p>
          <a:p>
            <a:r>
              <a:rPr lang="zh-CN" altLang="en-US" smtClean="0"/>
              <a:t>跨站脚本攻击</a:t>
            </a:r>
            <a:r>
              <a:rPr lang="en-US" altLang="zh-CN" smtClean="0"/>
              <a:t>(</a:t>
            </a:r>
            <a:r>
              <a:rPr lang="zh-CN" altLang="en-US" smtClean="0"/>
              <a:t>通常简写为</a:t>
            </a:r>
            <a:r>
              <a:rPr lang="en-US" altLang="zh-CN" smtClean="0"/>
              <a:t>XSS)</a:t>
            </a:r>
            <a:r>
              <a:rPr lang="zh-CN" altLang="en-US" smtClean="0"/>
              <a:t>是指攻击者利用网站程序对用户输入过滤不足，输入可以显示在页面上对其他用户造成影响的</a:t>
            </a:r>
            <a:r>
              <a:rPr lang="en-US" altLang="zh-CN" smtClean="0"/>
              <a:t>HTML</a:t>
            </a:r>
            <a:r>
              <a:rPr lang="zh-CN" altLang="en-US" smtClean="0"/>
              <a:t>代码，从而盗取用户资料、利用用户身份进行某种动作或者对访问者进行病毒侵害的一种攻击方式。在网页中加入恶意代码，当访问者浏览网页时，恶意代码会被执行或者以通过给管理员发信息的方式诱使管理员浏览，从而获得管理员权限，控制整个网站。</a:t>
            </a:r>
          </a:p>
        </p:txBody>
      </p:sp>
      <p:sp>
        <p:nvSpPr>
          <p:cNvPr id="3" name="标题 2"/>
          <p:cNvSpPr>
            <a:spLocks noGrp="1"/>
          </p:cNvSpPr>
          <p:nvPr>
            <p:ph type="title"/>
          </p:nvPr>
        </p:nvSpPr>
        <p:spPr/>
        <p:txBody>
          <a:bodyPr/>
          <a:lstStyle/>
          <a:p>
            <a:pPr fontAlgn="auto">
              <a:spcAft>
                <a:spcPts val="0"/>
              </a:spcAft>
              <a:defRPr/>
            </a:pPr>
            <a:r>
              <a:rPr lang="zh-CN" altLang="en-US" b="0" dirty="0" smtClean="0"/>
              <a:t>Ｗ</a:t>
            </a:r>
            <a:r>
              <a:rPr lang="en-US" b="0" dirty="0" err="1" smtClean="0"/>
              <a:t>eb</a:t>
            </a:r>
            <a:r>
              <a:rPr lang="zh-CN" altLang="en-US" b="0" dirty="0" smtClean="0"/>
              <a:t>的安全漏洞　</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内容占位符 1"/>
          <p:cNvSpPr>
            <a:spLocks noGrp="1"/>
          </p:cNvSpPr>
          <p:nvPr>
            <p:ph idx="1"/>
          </p:nvPr>
        </p:nvSpPr>
        <p:spPr/>
        <p:txBody>
          <a:bodyPr/>
          <a:lstStyle/>
          <a:p>
            <a:r>
              <a:rPr lang="zh-CN" altLang="en-US" smtClean="0"/>
              <a:t>（</a:t>
            </a:r>
            <a:r>
              <a:rPr lang="en-US" altLang="zh-CN" smtClean="0"/>
              <a:t>4</a:t>
            </a:r>
            <a:r>
              <a:rPr lang="zh-CN" altLang="en-US" smtClean="0"/>
              <a:t>）</a:t>
            </a:r>
            <a:r>
              <a:rPr lang="en-US" altLang="zh-CN" smtClean="0"/>
              <a:t>CGI</a:t>
            </a:r>
            <a:r>
              <a:rPr lang="zh-CN" altLang="en-US" smtClean="0"/>
              <a:t>漏洞</a:t>
            </a:r>
          </a:p>
          <a:p>
            <a:r>
              <a:rPr lang="en-US" altLang="zh-CN" smtClean="0"/>
              <a:t>CGI</a:t>
            </a:r>
            <a:r>
              <a:rPr lang="zh-CN" altLang="en-US" smtClean="0"/>
              <a:t>程序的安全性是</a:t>
            </a:r>
            <a:r>
              <a:rPr lang="en-US" altLang="zh-CN" smtClean="0"/>
              <a:t>WEB</a:t>
            </a:r>
            <a:r>
              <a:rPr lang="zh-CN" altLang="en-US" smtClean="0"/>
              <a:t>安全中一个非常重要的部分，大部分的</a:t>
            </a:r>
            <a:r>
              <a:rPr lang="en-US" altLang="zh-CN" smtClean="0"/>
              <a:t>80</a:t>
            </a:r>
            <a:r>
              <a:rPr lang="zh-CN" altLang="en-US" smtClean="0"/>
              <a:t>端口入侵都是通过</a:t>
            </a:r>
            <a:r>
              <a:rPr lang="en-US" altLang="zh-CN" smtClean="0"/>
              <a:t>CGI</a:t>
            </a:r>
            <a:r>
              <a:rPr lang="zh-CN" altLang="en-US" smtClean="0"/>
              <a:t>程序漏洞来进行的，所谓</a:t>
            </a:r>
            <a:r>
              <a:rPr lang="en-US" altLang="zh-CN" smtClean="0"/>
              <a:t>CGI</a:t>
            </a:r>
            <a:r>
              <a:rPr lang="zh-CN" altLang="en-US" smtClean="0"/>
              <a:t>漏洞是指</a:t>
            </a:r>
            <a:r>
              <a:rPr lang="en-US" altLang="zh-CN" smtClean="0"/>
              <a:t>CGI</a:t>
            </a:r>
            <a:r>
              <a:rPr lang="zh-CN" altLang="en-US" smtClean="0"/>
              <a:t>程序开发人员在开发</a:t>
            </a:r>
            <a:r>
              <a:rPr lang="en-US" altLang="zh-CN" smtClean="0"/>
              <a:t>CGI</a:t>
            </a:r>
            <a:r>
              <a:rPr lang="zh-CN" altLang="en-US" smtClean="0"/>
              <a:t>程序过程中忽略了对某些变量的过滤或者在程序中的某些句柄参数中留有安全问题，因此留下</a:t>
            </a:r>
            <a:r>
              <a:rPr lang="en-US" altLang="zh-CN" smtClean="0"/>
              <a:t>CGI</a:t>
            </a:r>
            <a:r>
              <a:rPr lang="zh-CN" altLang="en-US" smtClean="0"/>
              <a:t>程序的安全隐患，导致入侵者可以从</a:t>
            </a:r>
            <a:r>
              <a:rPr lang="en-US" altLang="zh-CN" smtClean="0"/>
              <a:t>80</a:t>
            </a:r>
            <a:r>
              <a:rPr lang="zh-CN" altLang="en-US" smtClean="0"/>
              <a:t>端口进入服务器，进而获得对服务器的控制权。</a:t>
            </a:r>
          </a:p>
        </p:txBody>
      </p:sp>
      <p:sp>
        <p:nvSpPr>
          <p:cNvPr id="3" name="标题 2"/>
          <p:cNvSpPr>
            <a:spLocks noGrp="1"/>
          </p:cNvSpPr>
          <p:nvPr>
            <p:ph type="title"/>
          </p:nvPr>
        </p:nvSpPr>
        <p:spPr/>
        <p:txBody>
          <a:bodyPr/>
          <a:lstStyle/>
          <a:p>
            <a:pPr fontAlgn="auto">
              <a:spcAft>
                <a:spcPts val="0"/>
              </a:spcAft>
              <a:defRPr/>
            </a:pPr>
            <a:r>
              <a:rPr lang="zh-CN" altLang="en-US" b="0" dirty="0" smtClean="0"/>
              <a:t>Ｗ</a:t>
            </a:r>
            <a:r>
              <a:rPr lang="en-US" b="0" dirty="0" err="1" smtClean="0"/>
              <a:t>eb</a:t>
            </a:r>
            <a:r>
              <a:rPr lang="zh-CN" altLang="en-US" b="0" dirty="0" smtClean="0"/>
              <a:t>的安全漏洞　</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内容占位符 1"/>
          <p:cNvSpPr>
            <a:spLocks noGrp="1"/>
          </p:cNvSpPr>
          <p:nvPr>
            <p:ph idx="1"/>
          </p:nvPr>
        </p:nvSpPr>
        <p:spPr/>
        <p:txBody>
          <a:bodyPr/>
          <a:lstStyle/>
          <a:p>
            <a:r>
              <a:rPr lang="zh-CN" altLang="en-US" smtClean="0"/>
              <a:t>（</a:t>
            </a:r>
            <a:r>
              <a:rPr lang="en-US" altLang="zh-CN" smtClean="0"/>
              <a:t>5</a:t>
            </a:r>
            <a:r>
              <a:rPr lang="zh-CN" altLang="en-US" smtClean="0"/>
              <a:t>）</a:t>
            </a:r>
            <a:r>
              <a:rPr lang="en-US" altLang="zh-CN" smtClean="0"/>
              <a:t>Cookie </a:t>
            </a:r>
            <a:r>
              <a:rPr lang="zh-CN" altLang="en-US" smtClean="0"/>
              <a:t>欺骗攻击</a:t>
            </a:r>
          </a:p>
          <a:p>
            <a:r>
              <a:rPr lang="en-US" altLang="zh-CN" smtClean="0"/>
              <a:t>cookie</a:t>
            </a:r>
            <a:r>
              <a:rPr lang="zh-CN" altLang="en-US" smtClean="0"/>
              <a:t>欺骗攻击指的是修改存储在</a:t>
            </a:r>
            <a:r>
              <a:rPr lang="en-US" altLang="zh-CN" smtClean="0"/>
              <a:t>cookie</a:t>
            </a:r>
            <a:r>
              <a:rPr lang="zh-CN" altLang="en-US" smtClean="0"/>
              <a:t>中的数据。网站常常将一些包括用户</a:t>
            </a:r>
            <a:r>
              <a:rPr lang="en-US" altLang="zh-CN" smtClean="0"/>
              <a:t>ID</a:t>
            </a:r>
            <a:r>
              <a:rPr lang="zh-CN" altLang="en-US" smtClean="0"/>
              <a:t>、口令、帐号等的</a:t>
            </a:r>
            <a:r>
              <a:rPr lang="en-US" altLang="zh-CN" smtClean="0"/>
              <a:t>cookie</a:t>
            </a:r>
            <a:r>
              <a:rPr lang="zh-CN" altLang="en-US" smtClean="0"/>
              <a:t>存储到用户系统上。通过改变这些值，恶意的用户就能够访问不属于他们的帐户。攻击者也能够窃取用户的</a:t>
            </a:r>
            <a:r>
              <a:rPr lang="en-US" altLang="zh-CN" smtClean="0"/>
              <a:t>cookie</a:t>
            </a:r>
            <a:r>
              <a:rPr lang="zh-CN" altLang="en-US" smtClean="0"/>
              <a:t>并访问用户的帐户，而不必输入</a:t>
            </a:r>
            <a:r>
              <a:rPr lang="en-US" altLang="zh-CN" smtClean="0"/>
              <a:t>ID</a:t>
            </a:r>
            <a:r>
              <a:rPr lang="zh-CN" altLang="en-US" smtClean="0"/>
              <a:t>和口令或进行其他验证。</a:t>
            </a:r>
          </a:p>
        </p:txBody>
      </p:sp>
      <p:sp>
        <p:nvSpPr>
          <p:cNvPr id="3" name="标题 2"/>
          <p:cNvSpPr>
            <a:spLocks noGrp="1"/>
          </p:cNvSpPr>
          <p:nvPr>
            <p:ph type="title"/>
          </p:nvPr>
        </p:nvSpPr>
        <p:spPr/>
        <p:txBody>
          <a:bodyPr/>
          <a:lstStyle/>
          <a:p>
            <a:pPr fontAlgn="auto">
              <a:spcAft>
                <a:spcPts val="0"/>
              </a:spcAft>
              <a:defRPr/>
            </a:pPr>
            <a:r>
              <a:rPr lang="zh-CN" altLang="en-US" b="0" dirty="0" smtClean="0"/>
              <a:t>Ｗ</a:t>
            </a:r>
            <a:r>
              <a:rPr lang="en-US" b="0" dirty="0" err="1" smtClean="0"/>
              <a:t>eb</a:t>
            </a:r>
            <a:r>
              <a:rPr lang="zh-CN" altLang="en-US" b="0" dirty="0" smtClean="0"/>
              <a:t>的安全漏洞　</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内容占位符 1"/>
          <p:cNvSpPr>
            <a:spLocks noGrp="1"/>
          </p:cNvSpPr>
          <p:nvPr>
            <p:ph idx="1"/>
          </p:nvPr>
        </p:nvSpPr>
        <p:spPr/>
        <p:txBody>
          <a:bodyPr/>
          <a:lstStyle/>
          <a:p>
            <a:r>
              <a:rPr lang="en-US" altLang="zh-CN" smtClean="0"/>
              <a:t>1.</a:t>
            </a:r>
            <a:r>
              <a:rPr lang="zh-CN" altLang="en-US" smtClean="0"/>
              <a:t>漏洞扫描</a:t>
            </a:r>
          </a:p>
          <a:p>
            <a:r>
              <a:rPr lang="zh-CN" altLang="en-US" smtClean="0"/>
              <a:t>利用漏洞扫描工具扫描，网络漏洞扫描最为适合我们的</a:t>
            </a:r>
            <a:r>
              <a:rPr lang="en-US" altLang="zh-CN" smtClean="0"/>
              <a:t>Web</a:t>
            </a:r>
            <a:r>
              <a:rPr lang="zh-CN" altLang="en-US" smtClean="0"/>
              <a:t>信息系统的风险评估工作，其扫描原理和工作原理为：通过远程检测目标主机</a:t>
            </a:r>
            <a:r>
              <a:rPr lang="en-US" altLang="zh-CN" smtClean="0"/>
              <a:t>TCP/IP</a:t>
            </a:r>
            <a:r>
              <a:rPr lang="zh-CN" altLang="en-US" smtClean="0"/>
              <a:t>不同端口的服务，记录目标的回答。通过这种方法，可以搜集到很多目标主机的各种信息</a:t>
            </a:r>
            <a:r>
              <a:rPr lang="en-US" altLang="zh-CN" smtClean="0"/>
              <a:t>.</a:t>
            </a:r>
          </a:p>
          <a:p>
            <a:r>
              <a:rPr lang="en-US" altLang="zh-CN" smtClean="0"/>
              <a:t>2.</a:t>
            </a:r>
            <a:r>
              <a:rPr lang="zh-CN" altLang="en-US" smtClean="0"/>
              <a:t>白合检测与黑合检测</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 Ｗ</a:t>
            </a:r>
            <a:r>
              <a:rPr lang="en-US" b="0" dirty="0" err="1" smtClean="0"/>
              <a:t>eb</a:t>
            </a:r>
            <a:r>
              <a:rPr lang="zh-CN" altLang="en-US" b="0" dirty="0" smtClean="0"/>
              <a:t>安全漏洞的检测手段</a:t>
            </a:r>
            <a:r>
              <a:rPr lang="zh-CN" altLang="en-US" dirty="0" smtClean="0"/>
              <a:t/>
            </a:r>
            <a:br>
              <a:rPr lang="zh-CN" altLang="en-US" dirty="0" smtClean="0"/>
            </a:b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en-US" dirty="0" smtClean="0"/>
              <a:t>Microsoft</a:t>
            </a:r>
            <a:r>
              <a:rPr lang="zh-CN" altLang="en-US" dirty="0" smtClean="0"/>
              <a:t>的</a:t>
            </a:r>
            <a:r>
              <a:rPr lang="en-US" dirty="0" smtClean="0"/>
              <a:t>Web</a:t>
            </a:r>
            <a:r>
              <a:rPr lang="zh-CN" altLang="en-US" dirty="0" smtClean="0"/>
              <a:t>服务器产品为</a:t>
            </a:r>
            <a:r>
              <a:rPr lang="en-US" dirty="0" smtClean="0"/>
              <a:t>Internet Information Server(IIS)</a:t>
            </a:r>
            <a:r>
              <a:rPr lang="zh-CN" altLang="en-US" dirty="0" smtClean="0"/>
              <a:t>，</a:t>
            </a:r>
            <a:r>
              <a:rPr lang="en-US" dirty="0" smtClean="0"/>
              <a:t>IIS</a:t>
            </a:r>
            <a:r>
              <a:rPr lang="zh-CN" altLang="en-US" dirty="0" smtClean="0"/>
              <a:t>是目前最流行的</a:t>
            </a:r>
            <a:r>
              <a:rPr lang="en-US" dirty="0" smtClean="0"/>
              <a:t>Web</a:t>
            </a:r>
            <a:r>
              <a:rPr lang="zh-CN" altLang="en-US" dirty="0" smtClean="0"/>
              <a:t>服务器产品之一，很多著名的网站都是建立在</a:t>
            </a:r>
            <a:r>
              <a:rPr lang="en-US" dirty="0" smtClean="0"/>
              <a:t>IIS</a:t>
            </a:r>
            <a:r>
              <a:rPr lang="zh-CN" altLang="en-US" dirty="0" smtClean="0"/>
              <a:t>的平台上。</a:t>
            </a:r>
            <a:r>
              <a:rPr lang="en-US" dirty="0" smtClean="0"/>
              <a:t>IIS</a:t>
            </a:r>
            <a:r>
              <a:rPr lang="zh-CN" altLang="en-US" dirty="0" smtClean="0"/>
              <a:t>提供了一个图形界面的管理工具，称为</a:t>
            </a:r>
            <a:r>
              <a:rPr lang="en-US" dirty="0" smtClean="0"/>
              <a:t>Internet</a:t>
            </a:r>
            <a:r>
              <a:rPr lang="zh-CN" altLang="en-US" dirty="0" smtClean="0"/>
              <a:t>服务管理器，可用于监视配置和控制</a:t>
            </a:r>
            <a:r>
              <a:rPr lang="en-US" dirty="0" smtClean="0"/>
              <a:t>Internet</a:t>
            </a:r>
            <a:r>
              <a:rPr lang="zh-CN" altLang="en-US" dirty="0" smtClean="0"/>
              <a:t>服务。</a:t>
            </a:r>
            <a:r>
              <a:rPr lang="en-US" dirty="0" smtClean="0"/>
              <a:t>  </a:t>
            </a:r>
            <a:endParaRPr lang="zh-CN" altLang="en-US" dirty="0" smtClean="0"/>
          </a:p>
          <a:p>
            <a:pPr marL="365760" indent="-256032" fontAlgn="auto">
              <a:spcAft>
                <a:spcPts val="0"/>
              </a:spcAft>
              <a:buFont typeface="Wingdings 3"/>
              <a:buChar char=""/>
              <a:defRPr/>
            </a:pPr>
            <a:r>
              <a:rPr lang="en-US" dirty="0" smtClean="0"/>
              <a:t>IIS</a:t>
            </a:r>
            <a:r>
              <a:rPr lang="zh-CN" altLang="en-US" dirty="0" smtClean="0"/>
              <a:t>是一种</a:t>
            </a:r>
            <a:r>
              <a:rPr lang="en-US" dirty="0" smtClean="0"/>
              <a:t>Web</a:t>
            </a:r>
            <a:r>
              <a:rPr lang="zh-CN" altLang="en-US" dirty="0" smtClean="0"/>
              <a:t>服务组件，其中包括</a:t>
            </a:r>
            <a:r>
              <a:rPr lang="en-US" dirty="0" smtClean="0"/>
              <a:t>Web</a:t>
            </a:r>
            <a:r>
              <a:rPr lang="zh-CN" altLang="en-US" dirty="0" smtClean="0"/>
              <a:t>服务器、</a:t>
            </a:r>
            <a:r>
              <a:rPr lang="en-US" dirty="0" smtClean="0"/>
              <a:t>FTP</a:t>
            </a:r>
            <a:r>
              <a:rPr lang="zh-CN" altLang="en-US" dirty="0" smtClean="0"/>
              <a:t>服务器、</a:t>
            </a:r>
            <a:r>
              <a:rPr lang="en-US" dirty="0" smtClean="0"/>
              <a:t>NNTP</a:t>
            </a:r>
            <a:r>
              <a:rPr lang="zh-CN" altLang="en-US" dirty="0" smtClean="0"/>
              <a:t>服务器和</a:t>
            </a:r>
            <a:r>
              <a:rPr lang="en-US" dirty="0" smtClean="0"/>
              <a:t>SMTP</a:t>
            </a:r>
            <a:r>
              <a:rPr lang="zh-CN" altLang="en-US" dirty="0" smtClean="0"/>
              <a:t>服务器，分别用于网页浏览、文件传输、新闻服务和邮件发送等方面，它使得在网络上发布信息成了一件很容易的事。它提供</a:t>
            </a:r>
            <a:r>
              <a:rPr lang="en-US" dirty="0" smtClean="0"/>
              <a:t>ISAPI(Intranet Server API)</a:t>
            </a:r>
            <a:r>
              <a:rPr lang="zh-CN" altLang="en-US" dirty="0" smtClean="0"/>
              <a:t>作为扩展</a:t>
            </a:r>
            <a:r>
              <a:rPr lang="en-US" dirty="0" smtClean="0"/>
              <a:t>Web</a:t>
            </a:r>
            <a:r>
              <a:rPr lang="zh-CN" altLang="en-US" dirty="0" smtClean="0"/>
              <a:t>服务器功能的编程接口；同时，它还提供一个</a:t>
            </a:r>
            <a:r>
              <a:rPr lang="en-US" dirty="0" smtClean="0"/>
              <a:t>Internet</a:t>
            </a:r>
            <a:r>
              <a:rPr lang="zh-CN" altLang="en-US" dirty="0" smtClean="0"/>
              <a:t>数据库连接器，可以实现对数据库的查询和更新。</a:t>
            </a:r>
            <a:endParaRPr lang="zh-CN" altLang="en-US" dirty="0"/>
          </a:p>
        </p:txBody>
      </p:sp>
      <p:sp>
        <p:nvSpPr>
          <p:cNvPr id="3" name="标题 2"/>
          <p:cNvSpPr>
            <a:spLocks noGrp="1"/>
          </p:cNvSpPr>
          <p:nvPr>
            <p:ph type="title"/>
          </p:nvPr>
        </p:nvSpPr>
        <p:spPr/>
        <p:txBody>
          <a:bodyPr/>
          <a:lstStyle/>
          <a:p>
            <a:pPr fontAlgn="auto">
              <a:spcAft>
                <a:spcPts val="0"/>
              </a:spcAft>
              <a:defRPr/>
            </a:pPr>
            <a:r>
              <a:rPr lang="en-US" dirty="0" smtClean="0"/>
              <a:t>Web </a:t>
            </a:r>
            <a:r>
              <a:rPr lang="zh-CN" altLang="en-US" dirty="0" smtClean="0"/>
              <a:t>服务器的安全配置</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内容占位符 1"/>
          <p:cNvSpPr>
            <a:spLocks noGrp="1"/>
          </p:cNvSpPr>
          <p:nvPr>
            <p:ph idx="1"/>
          </p:nvPr>
        </p:nvSpPr>
        <p:spPr/>
        <p:txBody>
          <a:bodyPr/>
          <a:lstStyle/>
          <a:p>
            <a:r>
              <a:rPr lang="zh-CN" altLang="en-US" smtClean="0"/>
              <a:t>要构建一个安全的</a:t>
            </a:r>
            <a:r>
              <a:rPr lang="en-US" altLang="zh-CN" smtClean="0"/>
              <a:t>IIS</a:t>
            </a:r>
            <a:r>
              <a:rPr lang="zh-CN" altLang="en-US" smtClean="0"/>
              <a:t>服务器，必须从安装时就充分考虑安全问题。以下是几条安装策略：</a:t>
            </a:r>
          </a:p>
          <a:p>
            <a:r>
              <a:rPr lang="en-US" altLang="zh-CN" smtClean="0"/>
              <a:t>1</a:t>
            </a:r>
            <a:r>
              <a:rPr lang="zh-CN" altLang="en-US" smtClean="0"/>
              <a:t>．不要将</a:t>
            </a:r>
            <a:r>
              <a:rPr lang="en-US" altLang="zh-CN" smtClean="0"/>
              <a:t>IIS</a:t>
            </a:r>
            <a:r>
              <a:rPr lang="zh-CN" altLang="en-US" smtClean="0"/>
              <a:t>安装在系统分区上</a:t>
            </a:r>
          </a:p>
          <a:p>
            <a:r>
              <a:rPr lang="zh-CN" altLang="en-US" smtClean="0"/>
              <a:t>安装分区应该设为</a:t>
            </a:r>
            <a:r>
              <a:rPr lang="en-US" altLang="zh-CN" smtClean="0"/>
              <a:t>NTFS</a:t>
            </a:r>
            <a:r>
              <a:rPr lang="zh-CN" altLang="en-US" smtClean="0"/>
              <a:t>。把</a:t>
            </a:r>
            <a:r>
              <a:rPr lang="en-US" altLang="zh-CN" smtClean="0"/>
              <a:t>IIS</a:t>
            </a:r>
            <a:r>
              <a:rPr lang="zh-CN" altLang="en-US" smtClean="0"/>
              <a:t>安放在系统分区上，会使系统文件与</a:t>
            </a:r>
            <a:r>
              <a:rPr lang="en-US" altLang="zh-CN" smtClean="0"/>
              <a:t>IIS</a:t>
            </a:r>
            <a:r>
              <a:rPr lang="zh-CN" altLang="en-US" smtClean="0"/>
              <a:t>同样面临非法访问，容易使非法用户侵入系统分区。将</a:t>
            </a:r>
            <a:r>
              <a:rPr lang="en-US" altLang="zh-CN" smtClean="0"/>
              <a:t>IIS</a:t>
            </a:r>
            <a:r>
              <a:rPr lang="zh-CN" altLang="en-US" smtClean="0"/>
              <a:t>所在的分区与操作系统文件所在的系统分区分开，可以提高安全性；另外，</a:t>
            </a:r>
            <a:r>
              <a:rPr lang="en-US" altLang="zh-CN" smtClean="0"/>
              <a:t>NTFS</a:t>
            </a:r>
            <a:r>
              <a:rPr lang="zh-CN" altLang="en-US" smtClean="0"/>
              <a:t>比</a:t>
            </a:r>
            <a:r>
              <a:rPr lang="en-US" altLang="zh-CN" smtClean="0"/>
              <a:t>FAT</a:t>
            </a:r>
            <a:r>
              <a:rPr lang="zh-CN" altLang="en-US" smtClean="0"/>
              <a:t>分区多了安全控制功能，可以对不同的文件夹设置不同的访问权限，安全性增强。</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en-US" b="0" dirty="0" smtClean="0"/>
              <a:t> IIS</a:t>
            </a:r>
            <a:r>
              <a:rPr lang="zh-CN" altLang="en-US" b="0" dirty="0" smtClean="0"/>
              <a:t>服务器安全配置的基本原则</a:t>
            </a:r>
            <a:r>
              <a:rPr lang="zh-CN" altLang="en-US" dirty="0" smtClean="0"/>
              <a:t/>
            </a:r>
            <a:br>
              <a:rPr lang="zh-CN" altLang="en-US" dirty="0" smtClean="0"/>
            </a:b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内容占位符 1"/>
          <p:cNvSpPr>
            <a:spLocks noGrp="1"/>
          </p:cNvSpPr>
          <p:nvPr>
            <p:ph idx="1"/>
          </p:nvPr>
        </p:nvSpPr>
        <p:spPr/>
        <p:txBody>
          <a:bodyPr/>
          <a:lstStyle/>
          <a:p>
            <a:r>
              <a:rPr lang="en-US" altLang="zh-CN" smtClean="0"/>
              <a:t>2</a:t>
            </a:r>
            <a:r>
              <a:rPr lang="zh-CN" altLang="en-US" smtClean="0"/>
              <a:t>．修改</a:t>
            </a:r>
            <a:r>
              <a:rPr lang="en-US" altLang="zh-CN" smtClean="0"/>
              <a:t>IIS</a:t>
            </a:r>
            <a:r>
              <a:rPr lang="zh-CN" altLang="en-US" smtClean="0"/>
              <a:t>的默认安装路径</a:t>
            </a:r>
          </a:p>
          <a:p>
            <a:r>
              <a:rPr lang="en-US" altLang="zh-CN" smtClean="0"/>
              <a:t>IIS</a:t>
            </a:r>
            <a:r>
              <a:rPr lang="zh-CN" altLang="en-US" smtClean="0"/>
              <a:t>的默认安装路径是＼</a:t>
            </a:r>
            <a:r>
              <a:rPr lang="en-US" altLang="zh-CN" smtClean="0"/>
              <a:t>inetpub</a:t>
            </a:r>
            <a:r>
              <a:rPr lang="zh-CN" altLang="en-US" smtClean="0"/>
              <a:t>，</a:t>
            </a:r>
            <a:r>
              <a:rPr lang="en-US" altLang="zh-CN" smtClean="0"/>
              <a:t>Web</a:t>
            </a:r>
            <a:r>
              <a:rPr lang="zh-CN" altLang="en-US" smtClean="0"/>
              <a:t>服务的页面路径是＼</a:t>
            </a:r>
            <a:r>
              <a:rPr lang="en-US" altLang="zh-CN" smtClean="0"/>
              <a:t>inetpub\wwwroot</a:t>
            </a:r>
            <a:r>
              <a:rPr lang="zh-CN" altLang="en-US" smtClean="0"/>
              <a:t>，这是任何一个熟悉</a:t>
            </a:r>
            <a:r>
              <a:rPr lang="en-US" altLang="zh-CN" smtClean="0"/>
              <a:t>IIS</a:t>
            </a:r>
            <a:r>
              <a:rPr lang="zh-CN" altLang="en-US" smtClean="0"/>
              <a:t>的人都知道的，因此使用默认的安装路径就等于告诉了入侵者系统重要资料的位置，所以需要更改默认安装路径。</a:t>
            </a:r>
          </a:p>
          <a:p>
            <a:r>
              <a:rPr lang="en-US" altLang="zh-CN" smtClean="0"/>
              <a:t>3</a:t>
            </a:r>
            <a:r>
              <a:rPr lang="zh-CN" altLang="en-US" smtClean="0"/>
              <a:t>．打全</a:t>
            </a:r>
            <a:r>
              <a:rPr lang="en-US" altLang="zh-CN" smtClean="0"/>
              <a:t>Windows</a:t>
            </a:r>
            <a:r>
              <a:rPr lang="zh-CN" altLang="en-US" smtClean="0"/>
              <a:t>和</a:t>
            </a:r>
            <a:r>
              <a:rPr lang="en-US" altLang="zh-CN" smtClean="0"/>
              <a:t>IIS</a:t>
            </a:r>
            <a:r>
              <a:rPr lang="zh-CN" altLang="en-US" smtClean="0"/>
              <a:t>的最新补丁</a:t>
            </a:r>
          </a:p>
          <a:p>
            <a:r>
              <a:rPr lang="zh-CN" altLang="en-US" smtClean="0"/>
              <a:t>微软公布新的补丁程序，表示系统以前有重大漏洞，否则攻击者可能会利用低版本补丁的漏洞对系统造成威胁。</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b="0" dirty="0" smtClean="0"/>
              <a:t> IIS</a:t>
            </a:r>
            <a:r>
              <a:rPr lang="zh-CN" altLang="en-US" b="0" dirty="0" smtClean="0"/>
              <a:t>服务器安全配置的基本原则</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内容占位符 1"/>
          <p:cNvSpPr>
            <a:spLocks noGrp="1"/>
          </p:cNvSpPr>
          <p:nvPr>
            <p:ph idx="1"/>
          </p:nvPr>
        </p:nvSpPr>
        <p:spPr/>
        <p:txBody>
          <a:bodyPr/>
          <a:lstStyle/>
          <a:p>
            <a:r>
              <a:rPr lang="en-US" altLang="zh-CN" smtClean="0"/>
              <a:t>4</a:t>
            </a:r>
            <a:r>
              <a:rPr lang="zh-CN" altLang="en-US" smtClean="0"/>
              <a:t>．尽可能少的安装其他网络服务</a:t>
            </a:r>
          </a:p>
          <a:p>
            <a:r>
              <a:rPr lang="zh-CN" altLang="en-US" smtClean="0"/>
              <a:t>停止不相关的服务；并且只是安装需要的</a:t>
            </a:r>
            <a:r>
              <a:rPr lang="en-US" altLang="zh-CN" smtClean="0"/>
              <a:t>IIS</a:t>
            </a:r>
            <a:r>
              <a:rPr lang="zh-CN" altLang="en-US" smtClean="0"/>
              <a:t>组件。</a:t>
            </a:r>
          </a:p>
        </p:txBody>
      </p:sp>
      <p:sp>
        <p:nvSpPr>
          <p:cNvPr id="3" name="标题 2"/>
          <p:cNvSpPr>
            <a:spLocks noGrp="1"/>
          </p:cNvSpPr>
          <p:nvPr>
            <p:ph type="title"/>
          </p:nvPr>
        </p:nvSpPr>
        <p:spPr/>
        <p:txBody>
          <a:bodyPr/>
          <a:lstStyle/>
          <a:p>
            <a:pPr fontAlgn="auto">
              <a:spcAft>
                <a:spcPts val="0"/>
              </a:spcAft>
              <a:defRPr/>
            </a:pPr>
            <a:r>
              <a:rPr lang="en-US" b="0" dirty="0" smtClean="0"/>
              <a:t> IIS</a:t>
            </a:r>
            <a:r>
              <a:rPr lang="zh-CN" altLang="en-US" b="0" dirty="0" smtClean="0"/>
              <a:t>服务器安全配置的基本原则</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内容占位符 1"/>
          <p:cNvSpPr>
            <a:spLocks noGrp="1"/>
          </p:cNvSpPr>
          <p:nvPr>
            <p:ph idx="1"/>
          </p:nvPr>
        </p:nvSpPr>
        <p:spPr/>
        <p:txBody>
          <a:bodyPr/>
          <a:lstStyle/>
          <a:p>
            <a:r>
              <a:rPr lang="en-US" altLang="zh-CN" smtClean="0"/>
              <a:t>1</a:t>
            </a:r>
            <a:r>
              <a:rPr lang="zh-CN" altLang="en-US" smtClean="0"/>
              <a:t>．</a:t>
            </a:r>
            <a:r>
              <a:rPr lang="en-US" altLang="zh-CN" smtClean="0"/>
              <a:t>IIS</a:t>
            </a:r>
            <a:r>
              <a:rPr lang="zh-CN" altLang="en-US" smtClean="0"/>
              <a:t>设置策略</a:t>
            </a:r>
          </a:p>
          <a:p>
            <a:r>
              <a:rPr lang="zh-CN" altLang="en-US" smtClean="0"/>
              <a:t>（</a:t>
            </a:r>
            <a:r>
              <a:rPr lang="en-US" altLang="zh-CN" smtClean="0"/>
              <a:t>1</a:t>
            </a:r>
            <a:r>
              <a:rPr lang="zh-CN" altLang="en-US" smtClean="0"/>
              <a:t>） 安装</a:t>
            </a:r>
            <a:r>
              <a:rPr lang="en-US" altLang="zh-CN" smtClean="0"/>
              <a:t>IIS</a:t>
            </a:r>
            <a:r>
              <a:rPr lang="zh-CN" altLang="en-US" smtClean="0"/>
              <a:t>时应该注意只安装</a:t>
            </a:r>
            <a:r>
              <a:rPr lang="en-US" altLang="zh-CN" smtClean="0"/>
              <a:t>Option Pack</a:t>
            </a:r>
            <a:r>
              <a:rPr lang="zh-CN" altLang="en-US" smtClean="0"/>
              <a:t>中必须的服务，建议不要安装</a:t>
            </a:r>
            <a:r>
              <a:rPr lang="en-US" altLang="zh-CN" smtClean="0"/>
              <a:t>Index Server</a:t>
            </a:r>
            <a:r>
              <a:rPr lang="zh-CN" altLang="en-US" smtClean="0"/>
              <a:t>、</a:t>
            </a:r>
            <a:r>
              <a:rPr lang="en-US" altLang="zh-CN" smtClean="0"/>
              <a:t>FrontPage Server Extensions</a:t>
            </a:r>
            <a:r>
              <a:rPr lang="zh-CN" altLang="en-US" smtClean="0"/>
              <a:t>、示例</a:t>
            </a:r>
            <a:r>
              <a:rPr lang="en-US" altLang="zh-CN" smtClean="0"/>
              <a:t>WWW</a:t>
            </a:r>
            <a:r>
              <a:rPr lang="zh-CN" altLang="en-US" smtClean="0"/>
              <a:t>站点等功能。</a:t>
            </a:r>
          </a:p>
          <a:p>
            <a:r>
              <a:rPr lang="zh-CN" altLang="en-US" smtClean="0"/>
              <a:t>（</a:t>
            </a:r>
            <a:r>
              <a:rPr lang="en-US" altLang="zh-CN" smtClean="0"/>
              <a:t>2</a:t>
            </a:r>
            <a:r>
              <a:rPr lang="zh-CN" altLang="en-US" smtClean="0"/>
              <a:t>）关闭不必要的服务，服务开的多不是好事，将没必要的服务通通关掉，特别是连管理员都不知道的和一些危险的服务，免得给系统带来灾难，同时也能节约一些系统资源。</a:t>
            </a:r>
          </a:p>
        </p:txBody>
      </p:sp>
      <p:sp>
        <p:nvSpPr>
          <p:cNvPr id="3" name="标题 2"/>
          <p:cNvSpPr>
            <a:spLocks noGrp="1"/>
          </p:cNvSpPr>
          <p:nvPr>
            <p:ph type="title"/>
          </p:nvPr>
        </p:nvSpPr>
        <p:spPr/>
        <p:txBody>
          <a:bodyPr>
            <a:normAutofit fontScale="90000"/>
          </a:bodyPr>
          <a:lstStyle/>
          <a:p>
            <a:pPr fontAlgn="auto">
              <a:spcAft>
                <a:spcPts val="0"/>
              </a:spcAft>
              <a:defRPr/>
            </a:pPr>
            <a:r>
              <a:rPr lang="en-US" b="0" dirty="0" smtClean="0"/>
              <a:t>IIS</a:t>
            </a:r>
            <a:r>
              <a:rPr lang="zh-CN" altLang="en-US" b="0" dirty="0" smtClean="0"/>
              <a:t>的安全配置策略</a:t>
            </a:r>
            <a:r>
              <a:rPr lang="zh-CN" altLang="en-US" dirty="0" smtClean="0"/>
              <a:t/>
            </a:r>
            <a:br>
              <a:rPr lang="zh-CN" altLang="en-US" dirty="0" smtClean="0"/>
            </a:b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内容占位符 1"/>
          <p:cNvSpPr>
            <a:spLocks noGrp="1"/>
          </p:cNvSpPr>
          <p:nvPr>
            <p:ph idx="1"/>
          </p:nvPr>
        </p:nvSpPr>
        <p:spPr/>
        <p:txBody>
          <a:bodyPr/>
          <a:lstStyle/>
          <a:p>
            <a:r>
              <a:rPr lang="zh-CN" altLang="en-US" smtClean="0"/>
              <a:t>（</a:t>
            </a:r>
            <a:r>
              <a:rPr lang="en-US" altLang="zh-CN" smtClean="0"/>
              <a:t>3</a:t>
            </a:r>
            <a:r>
              <a:rPr lang="zh-CN" altLang="en-US" smtClean="0"/>
              <a:t>）打开管理工具中的</a:t>
            </a:r>
            <a:r>
              <a:rPr lang="en-US" altLang="zh-CN" smtClean="0"/>
              <a:t>Internet</a:t>
            </a:r>
            <a:r>
              <a:rPr lang="zh-CN" altLang="en-US" smtClean="0"/>
              <a:t>服务管理器，删除“默认</a:t>
            </a:r>
            <a:r>
              <a:rPr lang="en-US" altLang="zh-CN" smtClean="0"/>
              <a:t>Web</a:t>
            </a:r>
            <a:r>
              <a:rPr lang="zh-CN" altLang="en-US" smtClean="0"/>
              <a:t>站点”及其下的所有目</a:t>
            </a:r>
          </a:p>
          <a:p>
            <a:r>
              <a:rPr lang="zh-CN" altLang="en-US" smtClean="0"/>
              <a:t>录，并且将这些文件彻底清理出硬盘。在非系统分区建立</a:t>
            </a:r>
            <a:r>
              <a:rPr lang="en-US" altLang="zh-CN" smtClean="0"/>
              <a:t>Web</a:t>
            </a:r>
            <a:r>
              <a:rPr lang="zh-CN" altLang="en-US" smtClean="0"/>
              <a:t>根目录，假设为：</a:t>
            </a:r>
            <a:r>
              <a:rPr lang="en-US" altLang="zh-CN" smtClean="0"/>
              <a:t>D</a:t>
            </a:r>
            <a:r>
              <a:rPr lang="zh-CN" altLang="en-US" smtClean="0"/>
              <a:t>：</a:t>
            </a:r>
            <a:r>
              <a:rPr lang="en-US" altLang="zh-CN" smtClean="0"/>
              <a:t>\webroot\ </a:t>
            </a:r>
            <a:r>
              <a:rPr lang="zh-CN" altLang="en-US" smtClean="0"/>
              <a:t>。（</a:t>
            </a:r>
            <a:r>
              <a:rPr lang="en-US" altLang="zh-CN" smtClean="0"/>
              <a:t>4</a:t>
            </a:r>
            <a:r>
              <a:rPr lang="zh-CN" altLang="en-US" smtClean="0"/>
              <a:t>）在“管理</a:t>
            </a:r>
            <a:r>
              <a:rPr lang="en-US" altLang="zh-CN" smtClean="0"/>
              <a:t>Web</a:t>
            </a:r>
            <a:r>
              <a:rPr lang="zh-CN" altLang="en-US" smtClean="0"/>
              <a:t>站点”上单击鼠标右键，选择“新建站点”。根据提示操作，站点</a:t>
            </a:r>
          </a:p>
          <a:p>
            <a:r>
              <a:rPr lang="zh-CN" altLang="en-US" smtClean="0"/>
              <a:t>说明假设为“</a:t>
            </a:r>
            <a:r>
              <a:rPr lang="en-US" altLang="zh-CN" smtClean="0"/>
              <a:t>Web</a:t>
            </a:r>
            <a:r>
              <a:rPr lang="zh-CN" altLang="en-US" smtClean="0"/>
              <a:t>”，目录输入</a:t>
            </a:r>
            <a:r>
              <a:rPr lang="en-US" smtClean="0">
                <a:ea typeface="黑体" pitchFamily="2" charset="-122"/>
              </a:rPr>
              <a:t> </a:t>
            </a:r>
            <a:r>
              <a:rPr lang="en-US" altLang="zh-CN" smtClean="0"/>
              <a:t>D:\webroot\ </a:t>
            </a:r>
            <a:r>
              <a:rPr lang="zh-CN" altLang="en-US" smtClean="0"/>
              <a:t>，只给读取权限。</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b="0" dirty="0" smtClean="0"/>
              <a:t>IIS</a:t>
            </a:r>
            <a:r>
              <a:rPr lang="zh-CN" altLang="en-US" b="0" dirty="0" smtClean="0"/>
              <a:t>的安全配置策略</a:t>
            </a: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内容占位符 1"/>
          <p:cNvSpPr>
            <a:spLocks noGrp="1"/>
          </p:cNvSpPr>
          <p:nvPr>
            <p:ph idx="1"/>
          </p:nvPr>
        </p:nvSpPr>
        <p:spPr/>
        <p:txBody>
          <a:bodyPr/>
          <a:lstStyle/>
          <a:p>
            <a:r>
              <a:rPr lang="en-US" altLang="zh-CN" smtClean="0"/>
              <a:t>WWW</a:t>
            </a:r>
            <a:r>
              <a:rPr lang="zh-CN" altLang="en-US" smtClean="0"/>
              <a:t>是</a:t>
            </a:r>
            <a:r>
              <a:rPr lang="en-US" altLang="zh-CN" smtClean="0"/>
              <a:t>World Wide Web</a:t>
            </a:r>
            <a:r>
              <a:rPr lang="zh-CN" altLang="en-US" smtClean="0"/>
              <a:t>（</a:t>
            </a:r>
            <a:r>
              <a:rPr lang="en-US" altLang="zh-CN" smtClean="0"/>
              <a:t>Web</a:t>
            </a:r>
            <a:r>
              <a:rPr lang="zh-CN" altLang="en-US" smtClean="0"/>
              <a:t>、</a:t>
            </a:r>
            <a:r>
              <a:rPr lang="en-US" altLang="zh-CN" smtClean="0"/>
              <a:t>WWW </a:t>
            </a:r>
            <a:r>
              <a:rPr lang="zh-CN" altLang="en-US" smtClean="0"/>
              <a:t>或称全球宽域网）的英文缩写，是</a:t>
            </a:r>
            <a:r>
              <a:rPr lang="en-US" altLang="zh-CN" smtClean="0"/>
              <a:t>Internet</a:t>
            </a:r>
            <a:r>
              <a:rPr lang="zh-CN" altLang="en-US" smtClean="0"/>
              <a:t>上的一种最有活力的服务形式，也称为</a:t>
            </a:r>
            <a:r>
              <a:rPr lang="en-US" altLang="zh-CN" smtClean="0"/>
              <a:t>Web</a:t>
            </a:r>
            <a:r>
              <a:rPr lang="zh-CN" altLang="en-US" smtClean="0"/>
              <a:t>服务。</a:t>
            </a:r>
            <a:r>
              <a:rPr lang="en-US" altLang="zh-CN" smtClean="0"/>
              <a:t>WWW</a:t>
            </a:r>
            <a:r>
              <a:rPr lang="zh-CN" altLang="en-US" smtClean="0"/>
              <a:t>提供的信息形象、丰富，支持多媒体信息服务，是组织机构、个人在网上发布信息的主要形式。用户使用基于图形界面的浏览器访问</a:t>
            </a:r>
            <a:r>
              <a:rPr lang="en-US" altLang="zh-CN" smtClean="0"/>
              <a:t>Web</a:t>
            </a:r>
            <a:r>
              <a:rPr lang="zh-CN" altLang="en-US" smtClean="0"/>
              <a:t>服务，易学易用，只要点击鼠标，就能进入引人入胜的网上世界，获取丰富多彩的信息。</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en-US" b="0" dirty="0" smtClean="0"/>
              <a:t>WWW</a:t>
            </a:r>
            <a:r>
              <a:rPr lang="zh-CN" altLang="en-US" b="0" dirty="0" smtClean="0"/>
              <a:t>安全概述</a:t>
            </a:r>
            <a:r>
              <a:rPr lang="zh-CN" altLang="en-US" dirty="0" smtClean="0"/>
              <a:t/>
            </a:r>
            <a:br>
              <a:rPr lang="zh-CN" altLang="en-US" dirty="0" smtClean="0"/>
            </a:b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en-US" dirty="0" smtClean="0"/>
              <a:t>2</a:t>
            </a:r>
            <a:r>
              <a:rPr lang="zh-CN" altLang="en-US" dirty="0" smtClean="0"/>
              <a:t>．帐号设置策略</a:t>
            </a:r>
          </a:p>
          <a:p>
            <a:pPr marL="365760" indent="-256032" fontAlgn="auto">
              <a:spcAft>
                <a:spcPts val="0"/>
              </a:spcAft>
              <a:buFont typeface="Wingdings 3"/>
              <a:buChar char=""/>
              <a:defRPr/>
            </a:pPr>
            <a:r>
              <a:rPr lang="zh-CN" altLang="en-US" dirty="0" smtClean="0"/>
              <a:t>（</a:t>
            </a:r>
            <a:r>
              <a:rPr lang="en-US" dirty="0" smtClean="0"/>
              <a:t>1</a:t>
            </a:r>
            <a:r>
              <a:rPr lang="zh-CN" altLang="en-US" dirty="0" smtClean="0"/>
              <a:t>）帐号应尽可能少，且尽可能少用来登录；网站帐号一般只能用来做系统维护，多余的的帐号一个也不要，因为多一个帐号就多一分危险。</a:t>
            </a:r>
          </a:p>
          <a:p>
            <a:pPr marL="365760" indent="-256032" fontAlgn="auto">
              <a:spcAft>
                <a:spcPts val="0"/>
              </a:spcAft>
              <a:buFont typeface="Wingdings 3"/>
              <a:buChar char=""/>
              <a:defRPr/>
            </a:pPr>
            <a:r>
              <a:rPr lang="zh-CN" altLang="en-US" dirty="0" smtClean="0"/>
              <a:t>（</a:t>
            </a:r>
            <a:r>
              <a:rPr lang="en-US" dirty="0" smtClean="0"/>
              <a:t>2</a:t>
            </a:r>
            <a:r>
              <a:rPr lang="zh-CN" altLang="en-US" dirty="0" smtClean="0"/>
              <a:t>）除了</a:t>
            </a:r>
            <a:r>
              <a:rPr lang="en-US" dirty="0" smtClean="0"/>
              <a:t>Administrator</a:t>
            </a:r>
            <a:r>
              <a:rPr lang="zh-CN" altLang="en-US" dirty="0" smtClean="0"/>
              <a:t>外，有必要再增加一个属于管理员组的帐号；两个管理员组的帐号，一方面防止管理员忘记密码，两一方面，一旦黑客攻破了一个帐号，我们还有机会在短期内重新取得控制权。</a:t>
            </a:r>
          </a:p>
          <a:p>
            <a:pPr marL="365760" indent="-256032" fontAlgn="auto">
              <a:spcAft>
                <a:spcPts val="0"/>
              </a:spcAft>
              <a:buFont typeface="Wingdings 3"/>
              <a:buChar char=""/>
              <a:defRPr/>
            </a:pPr>
            <a:r>
              <a:rPr lang="zh-CN" altLang="en-US" dirty="0" smtClean="0"/>
              <a:t>（</a:t>
            </a:r>
            <a:r>
              <a:rPr lang="en-US" dirty="0" smtClean="0"/>
              <a:t>3</a:t>
            </a:r>
            <a:r>
              <a:rPr lang="zh-CN" altLang="en-US" dirty="0" smtClean="0"/>
              <a:t>）所有帐号权限需要严格控制，轻易不要给帐号以特殊权限。</a:t>
            </a:r>
          </a:p>
          <a:p>
            <a:pPr marL="365760" indent="-256032" fontAlgn="auto">
              <a:spcAft>
                <a:spcPts val="0"/>
              </a:spcAft>
              <a:buFont typeface="Wingdings 3"/>
              <a:buChar char=""/>
              <a:defRPr/>
            </a:pPr>
            <a:r>
              <a:rPr lang="zh-CN" altLang="en-US" dirty="0" smtClean="0"/>
              <a:t>（</a:t>
            </a:r>
            <a:r>
              <a:rPr lang="en-US" dirty="0" smtClean="0"/>
              <a:t>4</a:t>
            </a:r>
            <a:r>
              <a:rPr lang="zh-CN" altLang="en-US" dirty="0" smtClean="0"/>
              <a:t>）将</a:t>
            </a:r>
            <a:r>
              <a:rPr lang="en-US" dirty="0" smtClean="0"/>
              <a:t>Administrator</a:t>
            </a:r>
            <a:r>
              <a:rPr lang="zh-CN" altLang="en-US" dirty="0" smtClean="0"/>
              <a:t>重新命名，并且重命名为一个很复杂的名字。其他一般帐号也应遵循这一原则。</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en-US" b="0" dirty="0" smtClean="0"/>
              <a:t>IIS</a:t>
            </a:r>
            <a:r>
              <a:rPr lang="zh-CN" altLang="en-US" b="0" dirty="0" smtClean="0"/>
              <a:t>的安全配置策略</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365760" indent="-256032" fontAlgn="auto">
              <a:spcAft>
                <a:spcPts val="0"/>
              </a:spcAft>
              <a:buFont typeface="Wingdings 3"/>
              <a:buChar char=""/>
              <a:defRPr/>
            </a:pPr>
            <a:r>
              <a:rPr lang="zh-CN" altLang="en-US" dirty="0" smtClean="0"/>
              <a:t>（</a:t>
            </a:r>
            <a:r>
              <a:rPr lang="en-US" dirty="0" smtClean="0"/>
              <a:t>5</a:t>
            </a:r>
            <a:r>
              <a:rPr lang="zh-CN" altLang="en-US" dirty="0" smtClean="0"/>
              <a:t>）将</a:t>
            </a:r>
            <a:r>
              <a:rPr lang="en-US" dirty="0" smtClean="0"/>
              <a:t>Guest</a:t>
            </a:r>
            <a:r>
              <a:rPr lang="zh-CN" altLang="en-US" dirty="0" smtClean="0"/>
              <a:t>帐号禁用，并且重命名为一个复杂的名字，并将它从</a:t>
            </a:r>
            <a:r>
              <a:rPr lang="en-US" dirty="0" smtClean="0"/>
              <a:t>Guest</a:t>
            </a:r>
            <a:r>
              <a:rPr lang="zh-CN" altLang="en-US" dirty="0" smtClean="0"/>
              <a:t>组删除。</a:t>
            </a:r>
          </a:p>
          <a:p>
            <a:pPr marL="365760" indent="-256032" fontAlgn="auto">
              <a:spcAft>
                <a:spcPts val="0"/>
              </a:spcAft>
              <a:buFont typeface="Wingdings 3"/>
              <a:buChar char=""/>
              <a:defRPr/>
            </a:pPr>
            <a:r>
              <a:rPr lang="zh-CN" altLang="en-US" dirty="0" smtClean="0"/>
              <a:t>（</a:t>
            </a:r>
            <a:r>
              <a:rPr lang="en-US" dirty="0" smtClean="0"/>
              <a:t>6</a:t>
            </a:r>
            <a:r>
              <a:rPr lang="zh-CN" altLang="en-US" dirty="0" smtClean="0"/>
              <a:t>）创建一个帐号陷阱，就是说创建一个</a:t>
            </a:r>
            <a:r>
              <a:rPr lang="en-US" dirty="0" smtClean="0"/>
              <a:t>Administrator</a:t>
            </a:r>
            <a:r>
              <a:rPr lang="zh-CN" altLang="en-US" dirty="0" smtClean="0"/>
              <a:t>的本地帐号，把它的权限设置成最低，什么事也干不了的那种。</a:t>
            </a:r>
          </a:p>
          <a:p>
            <a:pPr marL="365760" indent="-256032" fontAlgn="auto">
              <a:spcAft>
                <a:spcPts val="0"/>
              </a:spcAft>
              <a:buFont typeface="Wingdings 3"/>
              <a:buChar char=""/>
              <a:defRPr/>
            </a:pPr>
            <a:r>
              <a:rPr lang="zh-CN" altLang="en-US" dirty="0" smtClean="0"/>
              <a:t>（</a:t>
            </a:r>
            <a:r>
              <a:rPr lang="en-US" dirty="0" smtClean="0"/>
              <a:t>7</a:t>
            </a:r>
            <a:r>
              <a:rPr lang="zh-CN" altLang="en-US" dirty="0" smtClean="0"/>
              <a:t>）给所有帐号加复杂口令，建议是字母、数字、特殊字符的组合。据测试，仅字母加数字的</a:t>
            </a:r>
            <a:r>
              <a:rPr lang="en-US" dirty="0" smtClean="0"/>
              <a:t>5</a:t>
            </a:r>
            <a:r>
              <a:rPr lang="zh-CN" altLang="en-US" dirty="0" smtClean="0"/>
              <a:t>位口令在几分钟内就会被攻破，而所推荐的方案则安全的多。</a:t>
            </a:r>
          </a:p>
          <a:p>
            <a:pPr marL="365760" indent="-256032" fontAlgn="auto">
              <a:spcAft>
                <a:spcPts val="0"/>
              </a:spcAft>
              <a:buFont typeface="Wingdings 3"/>
              <a:buChar char=""/>
              <a:defRPr/>
            </a:pPr>
            <a:r>
              <a:rPr lang="zh-CN" altLang="en-US" dirty="0" smtClean="0"/>
              <a:t>（</a:t>
            </a:r>
            <a:r>
              <a:rPr lang="en-US" dirty="0" smtClean="0"/>
              <a:t>8</a:t>
            </a:r>
            <a:r>
              <a:rPr lang="zh-CN" altLang="en-US" dirty="0" smtClean="0"/>
              <a:t>）定期修改口令。另外，如果在日志审核中发现某个帐号被连续尝试，应立即更改该帐号（包括用户名和密码）。</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en-US" b="0" dirty="0" smtClean="0"/>
              <a:t>IIS</a:t>
            </a:r>
            <a:r>
              <a:rPr lang="zh-CN" altLang="en-US" b="0" dirty="0" smtClean="0"/>
              <a:t>的安全配置策略</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zh-CN" altLang="en-US" dirty="0" smtClean="0"/>
              <a:t>（</a:t>
            </a:r>
            <a:r>
              <a:rPr lang="en-US" dirty="0" smtClean="0"/>
              <a:t>9</a:t>
            </a:r>
            <a:r>
              <a:rPr lang="zh-CN" altLang="en-US" dirty="0" smtClean="0"/>
              <a:t>）对于</a:t>
            </a:r>
            <a:r>
              <a:rPr lang="en-US" dirty="0" smtClean="0"/>
              <a:t>IIS</a:t>
            </a:r>
            <a:r>
              <a:rPr lang="zh-CN" altLang="en-US" dirty="0" smtClean="0"/>
              <a:t>服务器，建议不要使用帐户锁定策略，因为黑客可以通过对帐号的反复登录尝试使其锁定，其后果就是任何人都无法访问</a:t>
            </a:r>
            <a:r>
              <a:rPr lang="en-US" dirty="0" smtClean="0"/>
              <a:t>IIS</a:t>
            </a:r>
            <a:r>
              <a:rPr lang="zh-CN" altLang="en-US" dirty="0" smtClean="0"/>
              <a:t>服务器，目前还没有解决办法。</a:t>
            </a:r>
          </a:p>
          <a:p>
            <a:pPr marL="365760" indent="-256032" fontAlgn="auto">
              <a:spcAft>
                <a:spcPts val="0"/>
              </a:spcAft>
              <a:buFont typeface="Wingdings 3"/>
              <a:buChar char=""/>
              <a:defRPr/>
            </a:pPr>
            <a:r>
              <a:rPr lang="zh-CN" altLang="en-US" dirty="0" smtClean="0"/>
              <a:t>（</a:t>
            </a:r>
            <a:r>
              <a:rPr lang="en-US" dirty="0" smtClean="0"/>
              <a:t>10</a:t>
            </a:r>
            <a:r>
              <a:rPr lang="zh-CN" altLang="en-US" dirty="0" smtClean="0"/>
              <a:t>）在“本地策略”的“安全选项”里，把“</a:t>
            </a:r>
            <a:r>
              <a:rPr lang="en-US" dirty="0" err="1" smtClean="0"/>
              <a:t>Lan</a:t>
            </a:r>
            <a:r>
              <a:rPr lang="en-US" dirty="0" smtClean="0"/>
              <a:t> Manager</a:t>
            </a:r>
            <a:r>
              <a:rPr lang="zh-CN" altLang="en-US" dirty="0" smtClean="0"/>
              <a:t>身份验证级别”改为“仅发送</a:t>
            </a:r>
            <a:r>
              <a:rPr lang="en-US" dirty="0" smtClean="0"/>
              <a:t>NTLM</a:t>
            </a:r>
            <a:r>
              <a:rPr lang="zh-CN" altLang="en-US" dirty="0" smtClean="0"/>
              <a:t>响应”，这样即使入侵者借助</a:t>
            </a:r>
            <a:r>
              <a:rPr lang="en-US" dirty="0" smtClean="0"/>
              <a:t>Sniffer</a:t>
            </a:r>
            <a:r>
              <a:rPr lang="zh-CN" altLang="en-US" dirty="0" smtClean="0"/>
              <a:t>得到口令的</a:t>
            </a:r>
            <a:r>
              <a:rPr lang="en-US" dirty="0" smtClean="0"/>
              <a:t>hash</a:t>
            </a:r>
            <a:r>
              <a:rPr lang="zh-CN" altLang="en-US" dirty="0" smtClean="0"/>
              <a:t>也很难破解；还可以避免直接传递值的进攻方法，尽管这是一种较高级的技巧，但是已经有人写出了可以利用的程序。把“匿名连接的额外限制”设置为“没有显示匿名权限就无法访问”；启用“在关机时清理虚拟内存交换页面”；启用“登录屏幕上不要显示上次登录的用户名”。</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en-US" b="0" dirty="0" smtClean="0"/>
              <a:t>IIS</a:t>
            </a:r>
            <a:r>
              <a:rPr lang="zh-CN" altLang="en-US" b="0" dirty="0" smtClean="0"/>
              <a:t>的安全配置策略</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内容占位符 1"/>
          <p:cNvSpPr>
            <a:spLocks noGrp="1"/>
          </p:cNvSpPr>
          <p:nvPr>
            <p:ph idx="1"/>
          </p:nvPr>
        </p:nvSpPr>
        <p:spPr/>
        <p:txBody>
          <a:bodyPr/>
          <a:lstStyle/>
          <a:p>
            <a:r>
              <a:rPr lang="zh-CN" altLang="en-US" smtClean="0"/>
              <a:t>加强</a:t>
            </a:r>
            <a:r>
              <a:rPr lang="en-US" altLang="zh-CN" smtClean="0"/>
              <a:t>WWW</a:t>
            </a:r>
            <a:r>
              <a:rPr lang="zh-CN" altLang="en-US" smtClean="0"/>
              <a:t>安全的相关措施主要有：</a:t>
            </a:r>
          </a:p>
          <a:p>
            <a:r>
              <a:rPr lang="zh-CN" altLang="en-US" smtClean="0"/>
              <a:t>　　</a:t>
            </a:r>
            <a:r>
              <a:rPr lang="en-US" altLang="zh-CN" smtClean="0"/>
              <a:t>1</a:t>
            </a:r>
            <a:r>
              <a:rPr lang="zh-CN" altLang="en-US" smtClean="0"/>
              <a:t>．阻止对恶意软件服务器的访问</a:t>
            </a:r>
          </a:p>
          <a:p>
            <a:r>
              <a:rPr lang="zh-CN" altLang="en-US" smtClean="0"/>
              <a:t>　　当台式机用户从未知的恶意软件服务器请求</a:t>
            </a:r>
            <a:r>
              <a:rPr lang="en-US" altLang="zh-CN" smtClean="0"/>
              <a:t>HTTP</a:t>
            </a:r>
            <a:r>
              <a:rPr lang="zh-CN" altLang="en-US" smtClean="0"/>
              <a:t>和</a:t>
            </a:r>
            <a:r>
              <a:rPr lang="en-US" altLang="zh-CN" smtClean="0"/>
              <a:t>HTTPS</a:t>
            </a:r>
            <a:r>
              <a:rPr lang="zh-CN" altLang="en-US" smtClean="0"/>
              <a:t>网页时，立即阻止此请求，节约带宽并扫描资源。</a:t>
            </a:r>
          </a:p>
          <a:p>
            <a:r>
              <a:rPr lang="zh-CN" altLang="en-US" smtClean="0"/>
              <a:t>　　</a:t>
            </a:r>
            <a:r>
              <a:rPr lang="en-US" altLang="zh-CN" smtClean="0"/>
              <a:t>2</a:t>
            </a:r>
            <a:r>
              <a:rPr lang="zh-CN" altLang="en-US" smtClean="0"/>
              <a:t>．把移动代码限制到值得信任的网站</a:t>
            </a:r>
          </a:p>
          <a:p>
            <a:r>
              <a:rPr lang="zh-CN" altLang="en-US" smtClean="0"/>
              <a:t>　　脚本和活跃代码等移动代码可以让网络更加丰富有趣，但也黑客渗透桌面计算机和运行可执行代码或应用来执行文件中嵌入的脚本。</a:t>
            </a:r>
          </a:p>
          <a:p>
            <a:r>
              <a:rPr lang="zh-CN" altLang="en-US" smtClean="0"/>
              <a:t>　　</a:t>
            </a:r>
          </a:p>
        </p:txBody>
      </p:sp>
      <p:sp>
        <p:nvSpPr>
          <p:cNvPr id="3" name="标题 2"/>
          <p:cNvSpPr>
            <a:spLocks noGrp="1"/>
          </p:cNvSpPr>
          <p:nvPr>
            <p:ph type="title"/>
          </p:nvPr>
        </p:nvSpPr>
        <p:spPr/>
        <p:txBody>
          <a:bodyPr/>
          <a:lstStyle/>
          <a:p>
            <a:pPr fontAlgn="auto">
              <a:spcAft>
                <a:spcPts val="0"/>
              </a:spcAft>
              <a:defRPr/>
            </a:pPr>
            <a:r>
              <a:rPr lang="zh-CN" altLang="en-US" dirty="0" smtClean="0"/>
              <a:t> 增强</a:t>
            </a:r>
            <a:r>
              <a:rPr lang="en-US" dirty="0" smtClean="0"/>
              <a:t>Web</a:t>
            </a:r>
            <a:r>
              <a:rPr lang="zh-CN" altLang="en-US" dirty="0" smtClean="0"/>
              <a:t>的安全性的相关措施</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内容占位符 1"/>
          <p:cNvSpPr>
            <a:spLocks noGrp="1"/>
          </p:cNvSpPr>
          <p:nvPr>
            <p:ph idx="1"/>
          </p:nvPr>
        </p:nvSpPr>
        <p:spPr/>
        <p:txBody>
          <a:bodyPr/>
          <a:lstStyle/>
          <a:p>
            <a:r>
              <a:rPr lang="en-US" altLang="zh-CN" smtClean="0"/>
              <a:t>3</a:t>
            </a:r>
            <a:r>
              <a:rPr lang="zh-CN" altLang="en-US" smtClean="0"/>
              <a:t>．在</a:t>
            </a:r>
            <a:r>
              <a:rPr lang="en-US" altLang="zh-CN" smtClean="0"/>
              <a:t>Web</a:t>
            </a:r>
            <a:r>
              <a:rPr lang="zh-CN" altLang="en-US" smtClean="0"/>
              <a:t>网关处扫描</a:t>
            </a:r>
          </a:p>
          <a:p>
            <a:r>
              <a:rPr lang="zh-CN" altLang="en-US" smtClean="0"/>
              <a:t>　　不要认为您的所有桌面都是最新的，运行反病毒程序（</a:t>
            </a:r>
            <a:r>
              <a:rPr lang="en-US" altLang="zh-CN" smtClean="0"/>
              <a:t>AVP</a:t>
            </a:r>
            <a:r>
              <a:rPr lang="zh-CN" altLang="en-US" smtClean="0"/>
              <a:t>）或访问计算机管理完善。在恶意软件尝试进入您的网络而不是已经进入桌面之前就要进行集中扫描，从而轻松地控制所有进入的</a:t>
            </a:r>
            <a:r>
              <a:rPr lang="en-US" altLang="zh-CN" smtClean="0"/>
              <a:t>Web</a:t>
            </a:r>
            <a:r>
              <a:rPr lang="zh-CN" altLang="en-US" smtClean="0"/>
              <a:t>通信（</a:t>
            </a:r>
            <a:r>
              <a:rPr lang="en-US" altLang="zh-CN" smtClean="0"/>
              <a:t>HTTP</a:t>
            </a:r>
            <a:r>
              <a:rPr lang="zh-CN" altLang="en-US" smtClean="0"/>
              <a:t>、</a:t>
            </a:r>
            <a:r>
              <a:rPr lang="en-US" altLang="zh-CN" smtClean="0"/>
              <a:t>HTTPS</a:t>
            </a:r>
            <a:r>
              <a:rPr lang="zh-CN" altLang="en-US" smtClean="0"/>
              <a:t>和</a:t>
            </a:r>
            <a:r>
              <a:rPr lang="en-US" altLang="zh-CN" smtClean="0"/>
              <a:t>FTP</a:t>
            </a:r>
            <a:r>
              <a:rPr lang="zh-CN" altLang="en-US" smtClean="0"/>
              <a:t>）。</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增强</a:t>
            </a:r>
            <a:r>
              <a:rPr lang="en-US" dirty="0" smtClean="0"/>
              <a:t>Web</a:t>
            </a:r>
            <a:r>
              <a:rPr lang="zh-CN" altLang="en-US" dirty="0" smtClean="0"/>
              <a:t>的安全性的相关措施</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内容占位符 1"/>
          <p:cNvSpPr>
            <a:spLocks noGrp="1"/>
          </p:cNvSpPr>
          <p:nvPr>
            <p:ph idx="1"/>
          </p:nvPr>
        </p:nvSpPr>
        <p:spPr/>
        <p:txBody>
          <a:bodyPr/>
          <a:lstStyle/>
          <a:p>
            <a:r>
              <a:rPr lang="en-US" altLang="zh-CN" smtClean="0"/>
              <a:t>4</a:t>
            </a:r>
            <a:r>
              <a:rPr lang="zh-CN" altLang="en-US" smtClean="0"/>
              <a:t>．提高系统管理员安全意识与反黑水平</a:t>
            </a:r>
          </a:p>
          <a:p>
            <a:r>
              <a:rPr lang="zh-CN" altLang="en-US" smtClean="0"/>
              <a:t>尽量防止由于错误配置而给黑客留下可乘之机。当前有许多黑客论坛。黑客之间交流经验、切磋技艺真可谓红红火火，可见黑客的情绪是多么的高涨。但关于如何防御的论坛却不怎么红火，可见多数管理员并不是积极主动地提高自己的反黑水平。系统管理员必须系统地理解自己所管理的</a:t>
            </a:r>
            <a:r>
              <a:rPr lang="en-US" altLang="zh-CN" smtClean="0"/>
              <a:t>WWW</a:t>
            </a:r>
            <a:r>
              <a:rPr lang="zh-CN" altLang="en-US" smtClean="0"/>
              <a:t>平台的各项技术特征与安全问题。</a:t>
            </a:r>
          </a:p>
        </p:txBody>
      </p:sp>
      <p:sp>
        <p:nvSpPr>
          <p:cNvPr id="3" name="标题 2"/>
          <p:cNvSpPr>
            <a:spLocks noGrp="1"/>
          </p:cNvSpPr>
          <p:nvPr>
            <p:ph type="title"/>
          </p:nvPr>
        </p:nvSpPr>
        <p:spPr/>
        <p:txBody>
          <a:bodyPr/>
          <a:lstStyle/>
          <a:p>
            <a:pPr fontAlgn="auto">
              <a:spcAft>
                <a:spcPts val="0"/>
              </a:spcAft>
              <a:defRPr/>
            </a:pPr>
            <a:r>
              <a:rPr lang="zh-CN" altLang="en-US" dirty="0" smtClean="0"/>
              <a:t>增强</a:t>
            </a:r>
            <a:r>
              <a:rPr lang="en-US" dirty="0" smtClean="0"/>
              <a:t>Web</a:t>
            </a:r>
            <a:r>
              <a:rPr lang="zh-CN" altLang="en-US" dirty="0" smtClean="0"/>
              <a:t>的安全性的相关措施</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内容占位符 1"/>
          <p:cNvSpPr>
            <a:spLocks noGrp="1"/>
          </p:cNvSpPr>
          <p:nvPr>
            <p:ph idx="1"/>
          </p:nvPr>
        </p:nvSpPr>
        <p:spPr/>
        <p:txBody>
          <a:bodyPr/>
          <a:lstStyle/>
          <a:p>
            <a:r>
              <a:rPr lang="en-US" altLang="zh-CN" smtClean="0"/>
              <a:t>5</a:t>
            </a:r>
            <a:r>
              <a:rPr lang="zh-CN" altLang="en-US" smtClean="0"/>
              <a:t>．严格限制分配给</a:t>
            </a:r>
            <a:r>
              <a:rPr lang="en-US" altLang="zh-CN" smtClean="0"/>
              <a:t>IUSR_Systemname</a:t>
            </a:r>
            <a:r>
              <a:rPr lang="zh-CN" altLang="en-US" smtClean="0"/>
              <a:t>帐户的访问权限</a:t>
            </a:r>
          </a:p>
          <a:p>
            <a:r>
              <a:rPr lang="zh-CN" altLang="en-US" smtClean="0"/>
              <a:t>运行在服务器上的许多应用程序都调用</a:t>
            </a:r>
            <a:r>
              <a:rPr lang="en-US" altLang="zh-CN" smtClean="0"/>
              <a:t>IUSR(</a:t>
            </a:r>
            <a:r>
              <a:rPr lang="zh-CN" altLang="en-US" smtClean="0"/>
              <a:t>互联网用户</a:t>
            </a:r>
            <a:r>
              <a:rPr lang="en-US" altLang="zh-CN" smtClean="0"/>
              <a:t>)</a:t>
            </a:r>
            <a:r>
              <a:rPr lang="zh-CN" altLang="en-US" smtClean="0"/>
              <a:t>帐户，代表未经许可的网络用户与系统进行交互。这实际上限制了这个帐户对服务器必需的操作的权限。</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增强</a:t>
            </a:r>
            <a:r>
              <a:rPr lang="en-US" dirty="0" smtClean="0"/>
              <a:t>Web</a:t>
            </a:r>
            <a:r>
              <a:rPr lang="zh-CN" altLang="en-US" dirty="0" smtClean="0"/>
              <a:t>的安全性的相关措施</a:t>
            </a: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内容占位符 1"/>
          <p:cNvSpPr>
            <a:spLocks noGrp="1"/>
          </p:cNvSpPr>
          <p:nvPr>
            <p:ph idx="1"/>
          </p:nvPr>
        </p:nvSpPr>
        <p:spPr/>
        <p:txBody>
          <a:bodyPr/>
          <a:lstStyle/>
          <a:p>
            <a:r>
              <a:rPr lang="en-US" altLang="zh-CN" smtClean="0"/>
              <a:t>6</a:t>
            </a:r>
            <a:r>
              <a:rPr lang="zh-CN" altLang="en-US" smtClean="0"/>
              <a:t>．使用自动升级实时更新安全修补程序 </a:t>
            </a:r>
          </a:p>
          <a:p>
            <a:r>
              <a:rPr lang="zh-CN" altLang="en-US" smtClean="0"/>
              <a:t>尽管新版本比先前的版本在安全方面有显著的改进，如果历史重演</a:t>
            </a:r>
            <a:r>
              <a:rPr lang="en-US" altLang="zh-CN" smtClean="0"/>
              <a:t>(</a:t>
            </a:r>
            <a:r>
              <a:rPr lang="zh-CN" altLang="en-US" smtClean="0"/>
              <a:t>微软似乎经常如此</a:t>
            </a:r>
            <a:r>
              <a:rPr lang="en-US" altLang="zh-CN" smtClean="0"/>
              <a:t>)</a:t>
            </a:r>
            <a:r>
              <a:rPr lang="zh-CN" altLang="en-US" smtClean="0"/>
              <a:t>，释放的</a:t>
            </a:r>
            <a:r>
              <a:rPr lang="en-US" altLang="zh-CN" smtClean="0"/>
              <a:t>6.0</a:t>
            </a:r>
            <a:r>
              <a:rPr lang="zh-CN" altLang="en-US" smtClean="0"/>
              <a:t>版很快就会因为安全原因有一个或更多的修补程序。使能自动升级保证你尽快收到修补程序。</a:t>
            </a:r>
          </a:p>
          <a:p>
            <a:r>
              <a:rPr lang="en-US" altLang="zh-CN" smtClean="0"/>
              <a:t>7</a:t>
            </a:r>
            <a:r>
              <a:rPr lang="zh-CN" altLang="en-US" smtClean="0"/>
              <a:t>．使用快速失败保护</a:t>
            </a:r>
          </a:p>
          <a:p>
            <a:r>
              <a:rPr lang="zh-CN" altLang="en-US" smtClean="0"/>
              <a:t>新版本最显著的特点是你可以使能快速失败保护</a:t>
            </a:r>
            <a:r>
              <a:rPr lang="en-US" altLang="zh-CN" smtClean="0"/>
              <a:t>(Rapid-Fail Protection)</a:t>
            </a:r>
            <a:r>
              <a:rPr lang="zh-CN" altLang="en-US" smtClean="0"/>
              <a:t>功能。这会使你的服务器免受安全事故和性能的影响，通常是在很短的时间内失败太多次的进程造成的，例如故障或恶意攻击。</a:t>
            </a:r>
          </a:p>
        </p:txBody>
      </p:sp>
      <p:sp>
        <p:nvSpPr>
          <p:cNvPr id="3" name="标题 2"/>
          <p:cNvSpPr>
            <a:spLocks noGrp="1"/>
          </p:cNvSpPr>
          <p:nvPr>
            <p:ph type="title"/>
          </p:nvPr>
        </p:nvSpPr>
        <p:spPr/>
        <p:txBody>
          <a:bodyPr/>
          <a:lstStyle/>
          <a:p>
            <a:pPr fontAlgn="auto">
              <a:spcAft>
                <a:spcPts val="0"/>
              </a:spcAft>
              <a:defRPr/>
            </a:pPr>
            <a:r>
              <a:rPr lang="zh-CN" altLang="en-US" dirty="0" smtClean="0"/>
              <a:t>增强</a:t>
            </a:r>
            <a:r>
              <a:rPr lang="en-US" dirty="0" smtClean="0"/>
              <a:t>Web</a:t>
            </a:r>
            <a:r>
              <a:rPr lang="zh-CN" altLang="en-US" dirty="0" smtClean="0"/>
              <a:t>的安全性的相关措施</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内容占位符 1"/>
          <p:cNvSpPr>
            <a:spLocks noGrp="1"/>
          </p:cNvSpPr>
          <p:nvPr>
            <p:ph idx="1"/>
          </p:nvPr>
        </p:nvSpPr>
        <p:spPr/>
        <p:txBody>
          <a:bodyPr/>
          <a:lstStyle/>
          <a:p>
            <a:r>
              <a:rPr lang="en-US" altLang="zh-CN" smtClean="0"/>
              <a:t>8</a:t>
            </a:r>
            <a:r>
              <a:rPr lang="zh-CN" altLang="en-US" smtClean="0"/>
              <a:t>．对远程管理进行严格限制</a:t>
            </a:r>
          </a:p>
          <a:p>
            <a:r>
              <a:rPr lang="zh-CN" altLang="en-US" smtClean="0"/>
              <a:t>在任何地方都可以管理服务器很棒，但是你要确保只有授权的用户才可如此。你应该要求所有远程管理员使用静态</a:t>
            </a:r>
            <a:r>
              <a:rPr lang="en-US" altLang="zh-CN" smtClean="0"/>
              <a:t>IP</a:t>
            </a:r>
            <a:r>
              <a:rPr lang="zh-CN" altLang="en-US" smtClean="0"/>
              <a:t>地址登录，并且登录限制在预先指定的安全的</a:t>
            </a:r>
            <a:r>
              <a:rPr lang="en-US" altLang="zh-CN" smtClean="0"/>
              <a:t>IP</a:t>
            </a:r>
            <a:r>
              <a:rPr lang="zh-CN" altLang="en-US" smtClean="0"/>
              <a:t>地址。你还应该使用强有力的认证。</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增强</a:t>
            </a:r>
            <a:r>
              <a:rPr lang="en-US" dirty="0" smtClean="0"/>
              <a:t>Web</a:t>
            </a:r>
            <a:r>
              <a:rPr lang="zh-CN" altLang="en-US" dirty="0" smtClean="0"/>
              <a:t>的安全性的相关措施</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内容占位符 1"/>
          <p:cNvSpPr>
            <a:spLocks noGrp="1"/>
          </p:cNvSpPr>
          <p:nvPr>
            <p:ph idx="1"/>
          </p:nvPr>
        </p:nvSpPr>
        <p:spPr/>
        <p:txBody>
          <a:bodyPr/>
          <a:lstStyle/>
          <a:p>
            <a:r>
              <a:rPr lang="en-US" altLang="zh-CN" smtClean="0"/>
              <a:t> SSL</a:t>
            </a:r>
            <a:r>
              <a:rPr lang="zh-CN" altLang="en-US" smtClean="0"/>
              <a:t>安全协议最初是由</a:t>
            </a:r>
            <a:r>
              <a:rPr lang="en-US" altLang="zh-CN" smtClean="0"/>
              <a:t>Netscape Communication</a:t>
            </a:r>
            <a:r>
              <a:rPr lang="zh-CN" altLang="en-US" smtClean="0"/>
              <a:t>公司设计开发的，又叫“安全套接层（</a:t>
            </a:r>
            <a:r>
              <a:rPr lang="en-US" altLang="zh-CN" smtClean="0"/>
              <a:t>Secure Sockets Layer</a:t>
            </a:r>
            <a:r>
              <a:rPr lang="zh-CN" altLang="en-US" smtClean="0"/>
              <a:t>）协议”，主要用于提高应用程序之间数据的安全系数。</a:t>
            </a:r>
            <a:r>
              <a:rPr lang="en-US" altLang="zh-CN" smtClean="0"/>
              <a:t>SSL</a:t>
            </a:r>
            <a:r>
              <a:rPr lang="zh-CN" altLang="en-US" smtClean="0"/>
              <a:t>协议的整个概念可以被总结为：一个保证任何安装了安全套接字的客户和服务器间事务安全的协议，它涉及所有</a:t>
            </a:r>
            <a:r>
              <a:rPr lang="en-US" altLang="zh-CN" smtClean="0"/>
              <a:t>TC/IP</a:t>
            </a:r>
            <a:r>
              <a:rPr lang="zh-CN" altLang="en-US" smtClean="0"/>
              <a:t>应用程序。</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SSL</a:t>
            </a:r>
            <a:r>
              <a:rPr lang="zh-CN" altLang="en-US" dirty="0" smtClean="0"/>
              <a:t>安全协议</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内容占位符 1"/>
          <p:cNvSpPr>
            <a:spLocks noGrp="1"/>
          </p:cNvSpPr>
          <p:nvPr>
            <p:ph idx="1"/>
          </p:nvPr>
        </p:nvSpPr>
        <p:spPr/>
        <p:txBody>
          <a:bodyPr/>
          <a:lstStyle/>
          <a:p>
            <a:r>
              <a:rPr lang="en-US" altLang="zh-CN" smtClean="0"/>
              <a:t>Web</a:t>
            </a:r>
            <a:r>
              <a:rPr lang="zh-CN" altLang="en-US" smtClean="0"/>
              <a:t>服务主要解决基于分布在网络上不同</a:t>
            </a:r>
            <a:r>
              <a:rPr lang="en-US" smtClean="0">
                <a:ea typeface="黑体" pitchFamily="2" charset="-122"/>
                <a:hlinkClick r:id="rId2"/>
              </a:rPr>
              <a:t>服务器</a:t>
            </a:r>
            <a:r>
              <a:rPr lang="zh-CN" altLang="en-US" smtClean="0"/>
              <a:t>或终端之间的业务集成，面对海量的外部信息</a:t>
            </a:r>
            <a:r>
              <a:rPr lang="en-US" smtClean="0">
                <a:ea typeface="黑体" pitchFamily="2" charset="-122"/>
                <a:hlinkClick r:id="rId3"/>
              </a:rPr>
              <a:t>资源</a:t>
            </a:r>
            <a:r>
              <a:rPr lang="zh-CN" altLang="en-US" smtClean="0"/>
              <a:t>和应用资源提供一种中间的服务，使得所有用户可以得到方便的信息共享和应用共享。</a:t>
            </a:r>
            <a:r>
              <a:rPr lang="en-US" altLang="zh-CN" smtClean="0"/>
              <a:t>Web</a:t>
            </a:r>
            <a:r>
              <a:rPr lang="zh-CN" altLang="en-US" smtClean="0"/>
              <a:t>服务</a:t>
            </a:r>
            <a:r>
              <a:rPr lang="en-US" smtClean="0">
                <a:ea typeface="黑体" pitchFamily="2" charset="-122"/>
                <a:hlinkClick r:id="rId4"/>
              </a:rPr>
              <a:t>平台</a:t>
            </a:r>
            <a:r>
              <a:rPr lang="zh-CN" altLang="en-US" smtClean="0"/>
              <a:t>已经在</a:t>
            </a:r>
            <a:r>
              <a:rPr lang="en-US" smtClean="0">
                <a:ea typeface="黑体" pitchFamily="2" charset="-122"/>
                <a:hlinkClick r:id="rId5"/>
              </a:rPr>
              <a:t>电子商务</a:t>
            </a:r>
            <a:r>
              <a:rPr lang="zh-CN" altLang="en-US" smtClean="0"/>
              <a:t>、企业</a:t>
            </a:r>
            <a:r>
              <a:rPr lang="en-US" smtClean="0">
                <a:ea typeface="黑体" pitchFamily="2" charset="-122"/>
                <a:hlinkClick r:id="rId6"/>
              </a:rPr>
              <a:t>信息化</a:t>
            </a:r>
            <a:r>
              <a:rPr lang="zh-CN" altLang="en-US" smtClean="0"/>
              <a:t>中得到广泛的应用，很多企业都将应用架设在</a:t>
            </a:r>
            <a:r>
              <a:rPr lang="en-US" altLang="zh-CN" smtClean="0"/>
              <a:t>Web</a:t>
            </a:r>
            <a:r>
              <a:rPr lang="zh-CN" altLang="en-US" smtClean="0"/>
              <a:t>平台上，并不断完善和提高其功能和性能，为客户提供更为方便、快捷的服务支持。</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Web</a:t>
            </a:r>
            <a:r>
              <a:rPr lang="zh-CN" altLang="en-US" dirty="0" smtClean="0"/>
              <a:t>服务</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内容占位符 1"/>
          <p:cNvSpPr>
            <a:spLocks noGrp="1"/>
          </p:cNvSpPr>
          <p:nvPr>
            <p:ph idx="1"/>
          </p:nvPr>
        </p:nvSpPr>
        <p:spPr/>
        <p:txBody>
          <a:bodyPr/>
          <a:lstStyle/>
          <a:p>
            <a:r>
              <a:rPr lang="en-US" altLang="zh-CN" smtClean="0"/>
              <a:t>2</a:t>
            </a:r>
            <a:r>
              <a:rPr lang="zh-CN" altLang="en-US" smtClean="0"/>
              <a:t>．</a:t>
            </a:r>
            <a:r>
              <a:rPr lang="en-US" altLang="zh-CN" smtClean="0"/>
              <a:t>SSL</a:t>
            </a:r>
            <a:r>
              <a:rPr lang="zh-CN" altLang="en-US" smtClean="0"/>
              <a:t>安全协议主要提供的服务</a:t>
            </a:r>
          </a:p>
          <a:p>
            <a:r>
              <a:rPr lang="en-US" altLang="zh-CN" smtClean="0"/>
              <a:t>    </a:t>
            </a:r>
            <a:r>
              <a:rPr lang="zh-CN" altLang="en-US" smtClean="0"/>
              <a:t>（</a:t>
            </a:r>
            <a:r>
              <a:rPr lang="en-US" altLang="zh-CN" smtClean="0"/>
              <a:t>1</a:t>
            </a:r>
            <a:r>
              <a:rPr lang="zh-CN" altLang="en-US" smtClean="0"/>
              <a:t>）用户和服务器的合法性认证。认证用户和服务器的合法性，使得它们能够确信数据将被发送到正确的客户机和服务器上。客户机和服务器都是有各自的识别号，这些识别号由公开密钥进行编号，为了验证用户是否合法，安全套接层协议要求在握手交换数据时进行数字认证，以此来确保用户的合法性。</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SSL</a:t>
            </a:r>
            <a:r>
              <a:rPr lang="zh-CN" altLang="en-US" dirty="0" smtClean="0"/>
              <a:t>安全协议</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365760" indent="-256032" fontAlgn="auto">
              <a:spcAft>
                <a:spcPts val="0"/>
              </a:spcAft>
              <a:buFont typeface="Wingdings 3"/>
              <a:buChar char=""/>
              <a:defRPr/>
            </a:pPr>
            <a:r>
              <a:rPr lang="zh-CN" altLang="en-US" dirty="0" smtClean="0"/>
              <a:t>（</a:t>
            </a:r>
            <a:r>
              <a:rPr lang="en-US" dirty="0" smtClean="0"/>
              <a:t>2</a:t>
            </a:r>
            <a:r>
              <a:rPr lang="zh-CN" altLang="en-US" dirty="0" smtClean="0"/>
              <a:t>）加密数据以隐藏被传送的数据。安全套接层协议所采用的加密技术既有对称密钥技术，也有公开密钥技术。在客户机与服务器进行数据交换之前，交换</a:t>
            </a:r>
            <a:r>
              <a:rPr lang="en-US" dirty="0" smtClean="0"/>
              <a:t>SSL</a:t>
            </a:r>
            <a:r>
              <a:rPr lang="zh-CN" altLang="en-US" dirty="0" smtClean="0"/>
              <a:t>初始握手信息，在</a:t>
            </a:r>
            <a:r>
              <a:rPr lang="en-US" dirty="0" smtClean="0"/>
              <a:t>SSL</a:t>
            </a:r>
            <a:r>
              <a:rPr lang="zh-CN" altLang="en-US" dirty="0" smtClean="0"/>
              <a:t>握手情息中采用了各种加密技术对其加密，以保证其机密性和数据的完整性，并且用数字证书进行鉴别，这样就可以防止非法用户进行破译。</a:t>
            </a:r>
          </a:p>
          <a:p>
            <a:pPr marL="365760" indent="-256032" fontAlgn="auto">
              <a:spcAft>
                <a:spcPts val="0"/>
              </a:spcAft>
              <a:buFont typeface="Wingdings 3"/>
              <a:buChar char=""/>
              <a:defRPr/>
            </a:pPr>
            <a:r>
              <a:rPr lang="zh-CN" altLang="en-US" dirty="0" smtClean="0"/>
              <a:t>（</a:t>
            </a:r>
            <a:r>
              <a:rPr lang="en-US" dirty="0" smtClean="0"/>
              <a:t>3</a:t>
            </a:r>
            <a:r>
              <a:rPr lang="zh-CN" altLang="en-US" dirty="0" smtClean="0"/>
              <a:t>）保护数据的完整性。安全套接层协议采用</a:t>
            </a:r>
            <a:r>
              <a:rPr lang="en-US" dirty="0" smtClean="0"/>
              <a:t>Hash</a:t>
            </a:r>
            <a:r>
              <a:rPr lang="zh-CN" altLang="en-US" dirty="0" smtClean="0"/>
              <a:t>函数和机密共享的方法来提供信息的完整性服务，建立客户机与服务器之间的安全通道，使所有经过安全套接层协议处理的业务在传输过程中能全部完整准确无误地到达目的地。</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en-US" dirty="0" smtClean="0"/>
              <a:t>SSL</a:t>
            </a:r>
            <a:r>
              <a:rPr lang="zh-CN" altLang="en-US" dirty="0" smtClean="0"/>
              <a:t>安全协议</a:t>
            </a: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内容占位符 1"/>
          <p:cNvSpPr>
            <a:spLocks noGrp="1"/>
          </p:cNvSpPr>
          <p:nvPr>
            <p:ph idx="1"/>
          </p:nvPr>
        </p:nvSpPr>
        <p:spPr/>
        <p:txBody>
          <a:bodyPr/>
          <a:lstStyle/>
          <a:p>
            <a:r>
              <a:rPr lang="en-US" altLang="zh-CN" smtClean="0"/>
              <a:t>SSL</a:t>
            </a:r>
            <a:r>
              <a:rPr lang="zh-CN" altLang="en-US" smtClean="0"/>
              <a:t>协议位于</a:t>
            </a:r>
            <a:r>
              <a:rPr lang="en-US" altLang="zh-CN" smtClean="0"/>
              <a:t>TCP/IP</a:t>
            </a:r>
            <a:r>
              <a:rPr lang="zh-CN" altLang="en-US" smtClean="0"/>
              <a:t>协议模型的网络层和应用层之间</a:t>
            </a:r>
            <a:r>
              <a:rPr lang="en-US" altLang="zh-CN" smtClean="0"/>
              <a:t>,</a:t>
            </a:r>
            <a:r>
              <a:rPr lang="zh-CN" altLang="en-US" smtClean="0"/>
              <a:t>使用</a:t>
            </a:r>
            <a:r>
              <a:rPr lang="en-US" altLang="zh-CN" smtClean="0"/>
              <a:t>TCP</a:t>
            </a:r>
            <a:r>
              <a:rPr lang="zh-CN" altLang="en-US" smtClean="0"/>
              <a:t>来提供一种可靠的端到端的安全服务</a:t>
            </a:r>
            <a:r>
              <a:rPr lang="en-US" altLang="zh-CN" smtClean="0"/>
              <a:t>,</a:t>
            </a:r>
            <a:r>
              <a:rPr lang="zh-CN" altLang="en-US" smtClean="0"/>
              <a:t>它是客户</a:t>
            </a:r>
            <a:r>
              <a:rPr lang="en-US" altLang="zh-CN" smtClean="0"/>
              <a:t>/</a:t>
            </a:r>
            <a:r>
              <a:rPr lang="zh-CN" altLang="en-US" smtClean="0"/>
              <a:t>服务器应用之间的通信不被攻击窃听</a:t>
            </a:r>
            <a:r>
              <a:rPr lang="en-US" altLang="zh-CN" smtClean="0"/>
              <a:t>,</a:t>
            </a:r>
            <a:r>
              <a:rPr lang="zh-CN" altLang="en-US" smtClean="0"/>
              <a:t>并且始终对服务器进行认证</a:t>
            </a:r>
            <a:r>
              <a:rPr lang="en-US" altLang="zh-CN" smtClean="0"/>
              <a:t>,</a:t>
            </a:r>
            <a:r>
              <a:rPr lang="zh-CN" altLang="en-US" smtClean="0"/>
              <a:t>还可以选择对客户进行认证。</a:t>
            </a:r>
            <a:r>
              <a:rPr lang="en-US" altLang="zh-CN" smtClean="0"/>
              <a:t>SSL</a:t>
            </a:r>
            <a:r>
              <a:rPr lang="zh-CN" altLang="en-US" smtClean="0"/>
              <a:t>协议在应用层通信之前就已经完成加密算法、通信密钥的协商以及服务器认证工作</a:t>
            </a:r>
            <a:r>
              <a:rPr lang="en-US" altLang="zh-CN" smtClean="0"/>
              <a:t>,</a:t>
            </a:r>
            <a:r>
              <a:rPr lang="zh-CN" altLang="en-US" smtClean="0"/>
              <a:t>在此之后</a:t>
            </a:r>
            <a:r>
              <a:rPr lang="en-US" altLang="zh-CN" smtClean="0"/>
              <a:t>,</a:t>
            </a:r>
            <a:r>
              <a:rPr lang="zh-CN" altLang="en-US" smtClean="0"/>
              <a:t>应用层协议所传送的数据都被加密。</a:t>
            </a:r>
          </a:p>
        </p:txBody>
      </p:sp>
      <p:sp>
        <p:nvSpPr>
          <p:cNvPr id="3" name="标题 2"/>
          <p:cNvSpPr>
            <a:spLocks noGrp="1"/>
          </p:cNvSpPr>
          <p:nvPr>
            <p:ph type="title"/>
          </p:nvPr>
        </p:nvSpPr>
        <p:spPr/>
        <p:txBody>
          <a:bodyPr>
            <a:normAutofit fontScale="90000"/>
          </a:bodyPr>
          <a:lstStyle/>
          <a:p>
            <a:pPr fontAlgn="auto">
              <a:spcAft>
                <a:spcPts val="0"/>
              </a:spcAft>
              <a:defRPr/>
            </a:pPr>
            <a:r>
              <a:rPr lang="en-US" b="0" dirty="0" smtClean="0"/>
              <a:t>SSL</a:t>
            </a:r>
            <a:r>
              <a:rPr lang="zh-CN" altLang="en-US" b="0" dirty="0" smtClean="0"/>
              <a:t>的体系结构</a:t>
            </a:r>
            <a:r>
              <a:rPr lang="zh-CN" altLang="en-US" dirty="0" smtClean="0"/>
              <a:t/>
            </a:r>
            <a:br>
              <a:rPr lang="zh-CN" altLang="en-US" dirty="0" smtClean="0"/>
            </a:b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内容占位符 1"/>
          <p:cNvSpPr>
            <a:spLocks noGrp="1"/>
          </p:cNvSpPr>
          <p:nvPr>
            <p:ph idx="1"/>
          </p:nvPr>
        </p:nvSpPr>
        <p:spPr/>
        <p:txBody>
          <a:bodyPr/>
          <a:lstStyle/>
          <a:p>
            <a:r>
              <a:rPr lang="en-US" altLang="zh-CN" smtClean="0"/>
              <a:t>  SSL</a:t>
            </a:r>
            <a:r>
              <a:rPr lang="zh-CN" altLang="en-US" smtClean="0"/>
              <a:t>记录协议为</a:t>
            </a:r>
            <a:r>
              <a:rPr lang="en-US" altLang="zh-CN" smtClean="0"/>
              <a:t>SSL</a:t>
            </a:r>
            <a:r>
              <a:rPr lang="zh-CN" altLang="en-US" smtClean="0"/>
              <a:t>连接提供了两种服务</a:t>
            </a:r>
            <a:r>
              <a:rPr lang="en-US" altLang="zh-CN" smtClean="0"/>
              <a:t>:</a:t>
            </a:r>
            <a:r>
              <a:rPr lang="zh-CN" altLang="en-US" smtClean="0"/>
              <a:t>一是机密性</a:t>
            </a:r>
            <a:r>
              <a:rPr lang="en-US" altLang="zh-CN" smtClean="0"/>
              <a:t>,</a:t>
            </a:r>
            <a:r>
              <a:rPr lang="zh-CN" altLang="en-US" smtClean="0"/>
              <a:t>二是消息完整性。</a:t>
            </a:r>
          </a:p>
        </p:txBody>
      </p:sp>
      <p:sp>
        <p:nvSpPr>
          <p:cNvPr id="3" name="标题 2"/>
          <p:cNvSpPr>
            <a:spLocks noGrp="1"/>
          </p:cNvSpPr>
          <p:nvPr>
            <p:ph type="title"/>
          </p:nvPr>
        </p:nvSpPr>
        <p:spPr/>
        <p:txBody>
          <a:bodyPr/>
          <a:lstStyle/>
          <a:p>
            <a:pPr fontAlgn="auto">
              <a:spcAft>
                <a:spcPts val="0"/>
              </a:spcAft>
              <a:defRPr/>
            </a:pPr>
            <a:r>
              <a:rPr lang="en-US" b="0" dirty="0" smtClean="0"/>
              <a:t>SSL</a:t>
            </a:r>
            <a:r>
              <a:rPr lang="zh-CN" altLang="en-US" b="0" dirty="0" smtClean="0"/>
              <a:t>的体系结构</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zh-CN" altLang="en-US" dirty="0" smtClean="0"/>
              <a:t>基于</a:t>
            </a:r>
            <a:r>
              <a:rPr lang="en-US" dirty="0" err="1" smtClean="0"/>
              <a:t>OpenSSL</a:t>
            </a:r>
            <a:r>
              <a:rPr lang="zh-CN" altLang="en-US" dirty="0" smtClean="0"/>
              <a:t>的程序都要遵循以下几个步骤：</a:t>
            </a:r>
          </a:p>
          <a:p>
            <a:pPr marL="365760" indent="-256032" fontAlgn="auto">
              <a:spcAft>
                <a:spcPts val="0"/>
              </a:spcAft>
              <a:buFont typeface="Wingdings 3"/>
              <a:buChar char=""/>
              <a:defRPr/>
            </a:pPr>
            <a:r>
              <a:rPr lang="en-US" dirty="0" smtClean="0"/>
              <a:t>1</a:t>
            </a:r>
            <a:r>
              <a:rPr lang="zh-CN" altLang="en-US" dirty="0" smtClean="0"/>
              <a:t>．</a:t>
            </a:r>
            <a:r>
              <a:rPr lang="en-US" dirty="0" err="1" smtClean="0"/>
              <a:t>OpenSSL</a:t>
            </a:r>
            <a:r>
              <a:rPr lang="zh-CN" altLang="en-US" dirty="0" smtClean="0"/>
              <a:t>初始化</a:t>
            </a:r>
          </a:p>
          <a:p>
            <a:pPr marL="365760" indent="-256032" fontAlgn="auto">
              <a:spcAft>
                <a:spcPts val="0"/>
              </a:spcAft>
              <a:buFont typeface="Wingdings 3"/>
              <a:buChar char=""/>
              <a:defRPr/>
            </a:pPr>
            <a:r>
              <a:rPr lang="zh-CN" altLang="en-US" dirty="0" smtClean="0"/>
              <a:t>在使用</a:t>
            </a:r>
            <a:r>
              <a:rPr lang="en-US" dirty="0" err="1" smtClean="0"/>
              <a:t>OpenSSL</a:t>
            </a:r>
            <a:r>
              <a:rPr lang="zh-CN" altLang="en-US" dirty="0" smtClean="0"/>
              <a:t>之前，必须进行相应的协议初始化工作，这可以通过下面的函数实现：</a:t>
            </a:r>
          </a:p>
          <a:p>
            <a:pPr marL="365760" indent="-256032" fontAlgn="auto">
              <a:spcAft>
                <a:spcPts val="0"/>
              </a:spcAft>
              <a:buFont typeface="Wingdings 3"/>
              <a:buChar char=""/>
              <a:defRPr/>
            </a:pPr>
            <a:r>
              <a:rPr lang="en-US" dirty="0" err="1" smtClean="0"/>
              <a:t>int</a:t>
            </a:r>
            <a:r>
              <a:rPr lang="en-US" dirty="0" smtClean="0"/>
              <a:t> </a:t>
            </a:r>
            <a:r>
              <a:rPr lang="en-US" dirty="0" err="1" smtClean="0"/>
              <a:t>SSL_library_int</a:t>
            </a:r>
            <a:r>
              <a:rPr lang="en-US" dirty="0" smtClean="0"/>
              <a:t>(void)</a:t>
            </a:r>
            <a:r>
              <a:rPr lang="zh-CN" altLang="en-US" dirty="0" smtClean="0"/>
              <a:t>。</a:t>
            </a:r>
          </a:p>
          <a:p>
            <a:pPr marL="365760" indent="-256032" fontAlgn="auto">
              <a:spcAft>
                <a:spcPts val="0"/>
              </a:spcAft>
              <a:buFont typeface="Wingdings 3"/>
              <a:buChar char=""/>
              <a:defRPr/>
            </a:pPr>
            <a:r>
              <a:rPr lang="en-US" dirty="0" smtClean="0"/>
              <a:t>2</a:t>
            </a:r>
            <a:r>
              <a:rPr lang="zh-CN" altLang="en-US" dirty="0" smtClean="0"/>
              <a:t>．选择会话协议</a:t>
            </a:r>
          </a:p>
          <a:p>
            <a:pPr marL="365760" indent="-256032" fontAlgn="auto">
              <a:spcAft>
                <a:spcPts val="0"/>
              </a:spcAft>
              <a:buFont typeface="Wingdings 3"/>
              <a:buChar char=""/>
              <a:defRPr/>
            </a:pPr>
            <a:r>
              <a:rPr lang="zh-CN" altLang="en-US" dirty="0" smtClean="0"/>
              <a:t>在利用</a:t>
            </a:r>
            <a:r>
              <a:rPr lang="en-US" dirty="0" err="1" smtClean="0"/>
              <a:t>OpenSSL</a:t>
            </a:r>
            <a:r>
              <a:rPr lang="zh-CN" altLang="en-US" dirty="0" smtClean="0"/>
              <a:t>开始</a:t>
            </a:r>
            <a:r>
              <a:rPr lang="en-US" dirty="0" smtClean="0"/>
              <a:t>SSL</a:t>
            </a:r>
            <a:r>
              <a:rPr lang="zh-CN" altLang="en-US" dirty="0" smtClean="0"/>
              <a:t>会话之前，需要为客户端和服务器制定本次会话采用的协议，目前能够使用的协议包括</a:t>
            </a:r>
            <a:r>
              <a:rPr lang="en-US" dirty="0" smtClean="0"/>
              <a:t>TLSv1.0</a:t>
            </a:r>
            <a:r>
              <a:rPr lang="zh-CN" altLang="en-US" dirty="0" smtClean="0"/>
              <a:t>、</a:t>
            </a:r>
            <a:r>
              <a:rPr lang="en-US" dirty="0" smtClean="0"/>
              <a:t>SSLv2</a:t>
            </a:r>
            <a:r>
              <a:rPr lang="zh-CN" altLang="en-US" dirty="0" smtClean="0"/>
              <a:t>、</a:t>
            </a:r>
            <a:r>
              <a:rPr lang="en-US" dirty="0" smtClean="0"/>
              <a:t>SSLv3</a:t>
            </a:r>
            <a:r>
              <a:rPr lang="zh-CN" altLang="en-US" dirty="0" smtClean="0"/>
              <a:t>、</a:t>
            </a:r>
            <a:r>
              <a:rPr lang="en-US" dirty="0" smtClean="0"/>
              <a:t>SSLv2/v3</a:t>
            </a:r>
            <a:r>
              <a:rPr lang="zh-CN" altLang="en-US" dirty="0" smtClean="0"/>
              <a:t>。需要注意的是，客户端和服务器必须使用相互兼容的协议，否则</a:t>
            </a:r>
            <a:r>
              <a:rPr lang="en-US" dirty="0" smtClean="0"/>
              <a:t>SSL</a:t>
            </a:r>
            <a:r>
              <a:rPr lang="zh-CN" altLang="en-US" dirty="0" smtClean="0"/>
              <a:t>会话将无法正常进行。</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en-US" dirty="0" smtClean="0"/>
              <a:t>SSL</a:t>
            </a:r>
            <a:r>
              <a:rPr lang="zh-CN" altLang="en-US" dirty="0" smtClean="0"/>
              <a:t>协议的实现</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内容占位符 1"/>
          <p:cNvSpPr>
            <a:spLocks noGrp="1"/>
          </p:cNvSpPr>
          <p:nvPr>
            <p:ph idx="1"/>
          </p:nvPr>
        </p:nvSpPr>
        <p:spPr/>
        <p:txBody>
          <a:bodyPr/>
          <a:lstStyle/>
          <a:p>
            <a:r>
              <a:rPr lang="en-US" altLang="zh-CN" smtClean="0"/>
              <a:t>3</a:t>
            </a:r>
            <a:r>
              <a:rPr lang="zh-CN" altLang="en-US" smtClean="0"/>
              <a:t>．创建会话环境</a:t>
            </a:r>
          </a:p>
          <a:p>
            <a:r>
              <a:rPr lang="zh-CN" altLang="en-US" smtClean="0"/>
              <a:t>在</a:t>
            </a:r>
            <a:r>
              <a:rPr lang="en-US" altLang="zh-CN" smtClean="0"/>
              <a:t>OpenSSL</a:t>
            </a:r>
            <a:r>
              <a:rPr lang="zh-CN" altLang="en-US" smtClean="0"/>
              <a:t>中创建的</a:t>
            </a:r>
            <a:r>
              <a:rPr lang="en-US" altLang="zh-CN" smtClean="0"/>
              <a:t>SSL</a:t>
            </a:r>
            <a:r>
              <a:rPr lang="zh-CN" altLang="en-US" smtClean="0"/>
              <a:t>会话环境称为</a:t>
            </a:r>
            <a:r>
              <a:rPr lang="en-US" altLang="zh-CN" smtClean="0"/>
              <a:t>CTX</a:t>
            </a:r>
            <a:r>
              <a:rPr lang="zh-CN" altLang="en-US" smtClean="0"/>
              <a:t>，使用不同的协议会话，其环境也不一样的。</a:t>
            </a:r>
            <a:endParaRPr lang="en-US" altLang="zh-CN" smtClean="0"/>
          </a:p>
          <a:p>
            <a:r>
              <a:rPr lang="en-US" altLang="zh-CN" smtClean="0"/>
              <a:t>4</a:t>
            </a:r>
            <a:r>
              <a:rPr lang="zh-CN" altLang="en-US" smtClean="0"/>
              <a:t>．建立</a:t>
            </a:r>
            <a:r>
              <a:rPr lang="en-US" altLang="zh-CN" smtClean="0"/>
              <a:t>SSL</a:t>
            </a:r>
            <a:r>
              <a:rPr lang="zh-CN" altLang="en-US" smtClean="0"/>
              <a:t>套接字</a:t>
            </a:r>
          </a:p>
          <a:p>
            <a:r>
              <a:rPr lang="en-US" altLang="zh-CN" smtClean="0"/>
              <a:t>5</a:t>
            </a:r>
            <a:r>
              <a:rPr lang="zh-CN" altLang="en-US" smtClean="0"/>
              <a:t>．完成</a:t>
            </a:r>
            <a:r>
              <a:rPr lang="en-US" altLang="zh-CN" smtClean="0"/>
              <a:t>SSL</a:t>
            </a:r>
            <a:r>
              <a:rPr lang="zh-CN" altLang="en-US" smtClean="0"/>
              <a:t>握手</a:t>
            </a:r>
          </a:p>
          <a:p>
            <a:r>
              <a:rPr lang="en-US" altLang="zh-CN" smtClean="0"/>
              <a:t>6</a:t>
            </a:r>
            <a:r>
              <a:rPr lang="zh-CN" altLang="en-US" smtClean="0"/>
              <a:t>．进行数据传输</a:t>
            </a:r>
          </a:p>
          <a:p>
            <a:r>
              <a:rPr lang="en-US" altLang="zh-CN" smtClean="0"/>
              <a:t>7</a:t>
            </a:r>
            <a:r>
              <a:rPr lang="zh-CN" altLang="en-US" smtClean="0"/>
              <a:t>．结束</a:t>
            </a:r>
            <a:r>
              <a:rPr lang="en-US" altLang="zh-CN" smtClean="0"/>
              <a:t>SSL</a:t>
            </a:r>
            <a:r>
              <a:rPr lang="zh-CN" altLang="en-US" smtClean="0"/>
              <a:t>通信</a:t>
            </a:r>
          </a:p>
          <a:p>
            <a:endParaRPr lang="zh-CN" altLang="en-US" smtClean="0"/>
          </a:p>
        </p:txBody>
      </p:sp>
      <p:sp>
        <p:nvSpPr>
          <p:cNvPr id="3" name="标题 2"/>
          <p:cNvSpPr>
            <a:spLocks noGrp="1"/>
          </p:cNvSpPr>
          <p:nvPr>
            <p:ph type="title"/>
          </p:nvPr>
        </p:nvSpPr>
        <p:spPr/>
        <p:txBody>
          <a:bodyPr/>
          <a:lstStyle/>
          <a:p>
            <a:pPr fontAlgn="auto">
              <a:spcAft>
                <a:spcPts val="0"/>
              </a:spcAft>
              <a:defRPr/>
            </a:pPr>
            <a:endParaRPr lang="zh-CN"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3"/>
          <p:cNvSpPr>
            <a:spLocks noGrp="1"/>
          </p:cNvSpPr>
          <p:nvPr>
            <p:ph type="body" idx="4294967295"/>
          </p:nvPr>
        </p:nvSpPr>
        <p:spPr/>
        <p:txBody>
          <a:bodyPr/>
          <a:lstStyle/>
          <a:p>
            <a:endParaRPr lang="zh-CN" altLang="en-US" smtClean="0"/>
          </a:p>
          <a:p>
            <a:endParaRPr lang="zh-CN" altLang="en-US" smtClean="0"/>
          </a:p>
          <a:p>
            <a:pPr algn="ctr"/>
            <a:r>
              <a:rPr lang="zh-CN" altLang="en-US" sz="6600" b="1" smtClean="0"/>
              <a:t>本章结束</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en-US" dirty="0" smtClean="0"/>
              <a:t>1</a:t>
            </a:r>
            <a:r>
              <a:rPr lang="zh-CN" altLang="en-US" dirty="0" smtClean="0"/>
              <a:t>．</a:t>
            </a:r>
            <a:r>
              <a:rPr lang="en-US" dirty="0" smtClean="0"/>
              <a:t>Web</a:t>
            </a:r>
            <a:r>
              <a:rPr lang="zh-CN" altLang="en-US" dirty="0" smtClean="0"/>
              <a:t>技术核心</a:t>
            </a:r>
          </a:p>
          <a:p>
            <a:pPr marL="365760" indent="-256032" fontAlgn="auto">
              <a:spcAft>
                <a:spcPts val="0"/>
              </a:spcAft>
              <a:buFont typeface="Wingdings 3"/>
              <a:buChar char=""/>
              <a:defRPr/>
            </a:pPr>
            <a:r>
              <a:rPr lang="zh-CN" altLang="en-US" dirty="0" smtClean="0"/>
              <a:t>从技术层面看，</a:t>
            </a:r>
            <a:r>
              <a:rPr lang="en-US" dirty="0" smtClean="0"/>
              <a:t>Web</a:t>
            </a:r>
            <a:r>
              <a:rPr lang="zh-CN" altLang="en-US" dirty="0" smtClean="0"/>
              <a:t>技术核心有三点：</a:t>
            </a:r>
          </a:p>
          <a:p>
            <a:pPr marL="365760" indent="-256032" fontAlgn="auto">
              <a:spcAft>
                <a:spcPts val="0"/>
              </a:spcAft>
              <a:buFont typeface="Wingdings 3"/>
              <a:buChar char=""/>
              <a:defRPr/>
            </a:pPr>
            <a:r>
              <a:rPr lang="zh-CN" altLang="en-US" dirty="0" smtClean="0"/>
              <a:t>（</a:t>
            </a:r>
            <a:r>
              <a:rPr lang="en-US" dirty="0" smtClean="0"/>
              <a:t>1</a:t>
            </a:r>
            <a:r>
              <a:rPr lang="zh-CN" altLang="en-US" dirty="0" smtClean="0"/>
              <a:t>）超文本传输（</a:t>
            </a:r>
            <a:r>
              <a:rPr lang="en-US" dirty="0" smtClean="0"/>
              <a:t>HTTP</a:t>
            </a:r>
            <a:r>
              <a:rPr lang="zh-CN" altLang="en-US" dirty="0" smtClean="0"/>
              <a:t>）协议，实现万维网的信息传输。</a:t>
            </a:r>
          </a:p>
          <a:p>
            <a:pPr marL="365760" indent="-256032" fontAlgn="auto">
              <a:spcAft>
                <a:spcPts val="0"/>
              </a:spcAft>
              <a:buFont typeface="Wingdings 3"/>
              <a:buChar char=""/>
              <a:defRPr/>
            </a:pPr>
            <a:r>
              <a:rPr lang="zh-CN" altLang="en-US" dirty="0" smtClean="0"/>
              <a:t>（</a:t>
            </a:r>
            <a:r>
              <a:rPr lang="en-US" dirty="0" smtClean="0"/>
              <a:t>2</a:t>
            </a:r>
            <a:r>
              <a:rPr lang="zh-CN" altLang="en-US" dirty="0" smtClean="0"/>
              <a:t>）统一资源定位符（</a:t>
            </a:r>
            <a:r>
              <a:rPr lang="en-US" dirty="0" smtClean="0"/>
              <a:t>URL</a:t>
            </a:r>
            <a:r>
              <a:rPr lang="zh-CN" altLang="en-US" dirty="0" smtClean="0"/>
              <a:t>），实现互联网信息的定位统一标识。</a:t>
            </a:r>
          </a:p>
          <a:p>
            <a:pPr marL="365760" indent="-256032" fontAlgn="auto">
              <a:spcAft>
                <a:spcPts val="0"/>
              </a:spcAft>
              <a:buFont typeface="Wingdings 3"/>
              <a:buChar char=""/>
              <a:defRPr/>
            </a:pPr>
            <a:r>
              <a:rPr lang="zh-CN" altLang="en-US" dirty="0" smtClean="0"/>
              <a:t>（</a:t>
            </a:r>
            <a:r>
              <a:rPr lang="en-US" dirty="0" smtClean="0"/>
              <a:t>3</a:t>
            </a:r>
            <a:r>
              <a:rPr lang="zh-CN" altLang="en-US" dirty="0" smtClean="0"/>
              <a:t>）超文本标记语言（</a:t>
            </a:r>
            <a:r>
              <a:rPr lang="en-US" dirty="0" smtClean="0"/>
              <a:t>HTML</a:t>
            </a:r>
            <a:r>
              <a:rPr lang="zh-CN" altLang="en-US" dirty="0" smtClean="0"/>
              <a:t>），实现信息的表示与存储。</a:t>
            </a:r>
          </a:p>
          <a:p>
            <a:pPr marL="365760" indent="-256032" fontAlgn="auto">
              <a:spcAft>
                <a:spcPts val="0"/>
              </a:spcAft>
              <a:buFont typeface="Wingdings 3"/>
              <a:buChar char=""/>
              <a:defRPr/>
            </a:pPr>
            <a:r>
              <a:rPr lang="en-US" dirty="0" smtClean="0"/>
              <a:t>WWW</a:t>
            </a:r>
            <a:r>
              <a:rPr lang="zh-CN" altLang="en-US" dirty="0" smtClean="0"/>
              <a:t>是基于客户机／服务器模式，其中客户机就是</a:t>
            </a:r>
            <a:r>
              <a:rPr lang="en-US" dirty="0" smtClean="0"/>
              <a:t>Web</a:t>
            </a:r>
            <a:r>
              <a:rPr lang="zh-CN" altLang="en-US" dirty="0" smtClean="0"/>
              <a:t>浏览器，服务器指的是</a:t>
            </a:r>
            <a:r>
              <a:rPr lang="en-US" dirty="0" smtClean="0"/>
              <a:t>Web</a:t>
            </a:r>
            <a:r>
              <a:rPr lang="zh-CN" altLang="en-US" dirty="0" smtClean="0"/>
              <a:t>服务器。</a:t>
            </a:r>
            <a:r>
              <a:rPr lang="en-US" dirty="0" smtClean="0"/>
              <a:t>Web</a:t>
            </a:r>
            <a:r>
              <a:rPr lang="zh-CN" altLang="en-US" dirty="0" smtClean="0"/>
              <a:t>浏览器将请求发送到</a:t>
            </a:r>
            <a:r>
              <a:rPr lang="en-US" dirty="0" smtClean="0"/>
              <a:t>Web</a:t>
            </a:r>
            <a:r>
              <a:rPr lang="zh-CN" altLang="en-US" dirty="0" smtClean="0"/>
              <a:t>服务器，服务器响应这种请求，将其所请求的页面或文档传送给</a:t>
            </a:r>
            <a:r>
              <a:rPr lang="en-US" dirty="0" smtClean="0"/>
              <a:t>Web</a:t>
            </a:r>
            <a:r>
              <a:rPr lang="zh-CN" altLang="en-US" dirty="0" smtClean="0"/>
              <a:t>浏览器。</a:t>
            </a:r>
            <a:endParaRPr lang="zh-CN" altLang="en-US" dirty="0"/>
          </a:p>
        </p:txBody>
      </p:sp>
      <p:sp>
        <p:nvSpPr>
          <p:cNvPr id="3" name="标题 2"/>
          <p:cNvSpPr>
            <a:spLocks noGrp="1"/>
          </p:cNvSpPr>
          <p:nvPr>
            <p:ph type="title"/>
          </p:nvPr>
        </p:nvSpPr>
        <p:spPr/>
        <p:txBody>
          <a:bodyPr/>
          <a:lstStyle/>
          <a:p>
            <a:pPr fontAlgn="auto">
              <a:spcAft>
                <a:spcPts val="0"/>
              </a:spcAft>
              <a:defRPr/>
            </a:pPr>
            <a:r>
              <a:rPr lang="en-US" dirty="0" smtClean="0"/>
              <a:t>Web</a:t>
            </a:r>
            <a:r>
              <a:rPr lang="zh-CN" altLang="en-US" dirty="0" smtClean="0"/>
              <a:t>服务</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zh-CN" altLang="en-US" dirty="0" smtClean="0"/>
              <a:t>２．</a:t>
            </a:r>
            <a:r>
              <a:rPr lang="en-US" dirty="0" smtClean="0"/>
              <a:t>WWW</a:t>
            </a:r>
            <a:r>
              <a:rPr lang="zh-CN" altLang="en-US" dirty="0" smtClean="0"/>
              <a:t>的工作流程</a:t>
            </a:r>
          </a:p>
          <a:p>
            <a:pPr marL="365760" indent="-256032" fontAlgn="auto">
              <a:spcAft>
                <a:spcPts val="0"/>
              </a:spcAft>
              <a:buFont typeface="Wingdings 3"/>
              <a:buChar char=""/>
              <a:defRPr/>
            </a:pPr>
            <a:r>
              <a:rPr lang="en-US" dirty="0" smtClean="0"/>
              <a:t>WWW</a:t>
            </a:r>
            <a:r>
              <a:rPr lang="zh-CN" altLang="en-US" dirty="0" smtClean="0"/>
              <a:t>采用客户机</a:t>
            </a:r>
            <a:r>
              <a:rPr lang="en-US" dirty="0" smtClean="0"/>
              <a:t>/</a:t>
            </a:r>
            <a:r>
              <a:rPr lang="zh-CN" altLang="en-US" dirty="0" smtClean="0"/>
              <a:t>服务器的工作模式，具体如下：</a:t>
            </a:r>
          </a:p>
          <a:p>
            <a:pPr marL="365760" indent="-256032" fontAlgn="auto">
              <a:spcAft>
                <a:spcPts val="0"/>
              </a:spcAft>
              <a:buFont typeface="Wingdings 3"/>
              <a:buChar char=""/>
              <a:defRPr/>
            </a:pPr>
            <a:r>
              <a:rPr lang="zh-CN" altLang="en-US" dirty="0" smtClean="0"/>
              <a:t>（</a:t>
            </a:r>
            <a:r>
              <a:rPr lang="en-US" dirty="0" smtClean="0"/>
              <a:t>1</a:t>
            </a:r>
            <a:r>
              <a:rPr lang="zh-CN" altLang="en-US" dirty="0" smtClean="0"/>
              <a:t>）用户使用浏览器或其他程序建立客户机与服务器连接，并发送浏览请求。</a:t>
            </a:r>
          </a:p>
          <a:p>
            <a:pPr marL="365760" indent="-256032" fontAlgn="auto">
              <a:spcAft>
                <a:spcPts val="0"/>
              </a:spcAft>
              <a:buFont typeface="Wingdings 3"/>
              <a:buChar char=""/>
              <a:defRPr/>
            </a:pPr>
            <a:r>
              <a:rPr lang="zh-CN" altLang="en-US" dirty="0" smtClean="0"/>
              <a:t>（</a:t>
            </a:r>
            <a:r>
              <a:rPr lang="en-US" dirty="0" smtClean="0"/>
              <a:t>2</a:t>
            </a:r>
            <a:r>
              <a:rPr lang="zh-CN" altLang="en-US" dirty="0" smtClean="0"/>
              <a:t>）</a:t>
            </a:r>
            <a:r>
              <a:rPr lang="en-US" dirty="0" smtClean="0"/>
              <a:t>Web</a:t>
            </a:r>
            <a:r>
              <a:rPr lang="zh-CN" altLang="en-US" dirty="0" smtClean="0"/>
              <a:t>服务器接收到请求后，返回信息到客户机。</a:t>
            </a:r>
          </a:p>
          <a:p>
            <a:pPr marL="365760" indent="-256032" fontAlgn="auto">
              <a:spcAft>
                <a:spcPts val="0"/>
              </a:spcAft>
              <a:buFont typeface="Wingdings 3"/>
              <a:buChar char=""/>
              <a:defRPr/>
            </a:pPr>
            <a:r>
              <a:rPr lang="zh-CN" altLang="en-US" dirty="0" smtClean="0"/>
              <a:t>（</a:t>
            </a:r>
            <a:r>
              <a:rPr lang="en-US" dirty="0" smtClean="0"/>
              <a:t>3</a:t>
            </a:r>
            <a:r>
              <a:rPr lang="zh-CN" altLang="en-US" dirty="0" smtClean="0"/>
              <a:t>）通信完成，关闭连接。</a:t>
            </a:r>
          </a:p>
          <a:p>
            <a:pPr marL="365760" indent="-256032" fontAlgn="auto">
              <a:spcAft>
                <a:spcPts val="0"/>
              </a:spcAft>
              <a:buFont typeface="Wingdings 3"/>
              <a:buChar char=""/>
              <a:defRPr/>
            </a:pPr>
            <a:r>
              <a:rPr lang="en-US" dirty="0" smtClean="0"/>
              <a:t>HTTP</a:t>
            </a:r>
            <a:r>
              <a:rPr lang="zh-CN" altLang="en-US" dirty="0" smtClean="0"/>
              <a:t>协议</a:t>
            </a:r>
            <a:r>
              <a:rPr lang="en-US" dirty="0" smtClean="0"/>
              <a:t>(Hypertext Transfer Protocol</a:t>
            </a:r>
            <a:r>
              <a:rPr lang="zh-CN" altLang="en-US" dirty="0" smtClean="0"/>
              <a:t>，超文本传输协议是</a:t>
            </a:r>
            <a:r>
              <a:rPr lang="en-US" dirty="0" smtClean="0"/>
              <a:t>Web</a:t>
            </a:r>
            <a:r>
              <a:rPr lang="zh-CN" altLang="en-US" dirty="0" smtClean="0"/>
              <a:t>应用的核心协议，在</a:t>
            </a:r>
            <a:r>
              <a:rPr lang="en-US" dirty="0" smtClean="0"/>
              <a:t>TCP</a:t>
            </a:r>
            <a:r>
              <a:rPr lang="zh-CN" altLang="en-US" dirty="0" smtClean="0"/>
              <a:t>／</a:t>
            </a:r>
            <a:r>
              <a:rPr lang="en-US" dirty="0" smtClean="0"/>
              <a:t>IP</a:t>
            </a:r>
            <a:r>
              <a:rPr lang="zh-CN" altLang="en-US" dirty="0" smtClean="0"/>
              <a:t>协议栈中属于应用层，默认端口为</a:t>
            </a:r>
            <a:r>
              <a:rPr lang="en-US" dirty="0" smtClean="0"/>
              <a:t>80</a:t>
            </a:r>
            <a:r>
              <a:rPr lang="zh-CN" altLang="en-US" dirty="0" smtClean="0"/>
              <a:t>。它定义了</a:t>
            </a:r>
            <a:r>
              <a:rPr lang="en-US" dirty="0" smtClean="0"/>
              <a:t>Web</a:t>
            </a:r>
            <a:r>
              <a:rPr lang="zh-CN" altLang="en-US" dirty="0" smtClean="0"/>
              <a:t>浏览器向</a:t>
            </a:r>
            <a:r>
              <a:rPr lang="en-US" dirty="0" smtClean="0"/>
              <a:t>Web</a:t>
            </a:r>
            <a:r>
              <a:rPr lang="zh-CN" altLang="en-US" dirty="0" smtClean="0"/>
              <a:t>服务器发送</a:t>
            </a:r>
            <a:r>
              <a:rPr lang="en-US" dirty="0" smtClean="0"/>
              <a:t>Web</a:t>
            </a:r>
            <a:r>
              <a:rPr lang="zh-CN" altLang="en-US" dirty="0" smtClean="0"/>
              <a:t>页面请求的格式，以及</a:t>
            </a:r>
            <a:r>
              <a:rPr lang="en-US" dirty="0" smtClean="0"/>
              <a:t>Web</a:t>
            </a:r>
            <a:r>
              <a:rPr lang="zh-CN" altLang="en-US" dirty="0" smtClean="0"/>
              <a:t>页面在</a:t>
            </a:r>
            <a:r>
              <a:rPr lang="en-US" dirty="0" smtClean="0"/>
              <a:t>Internet</a:t>
            </a:r>
            <a:r>
              <a:rPr lang="zh-CN" altLang="en-US" dirty="0" smtClean="0"/>
              <a:t>上的传输方式。</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en-US" dirty="0" smtClean="0"/>
              <a:t>Web</a:t>
            </a:r>
            <a:r>
              <a:rPr lang="zh-CN" altLang="en-US" dirty="0" smtClean="0"/>
              <a:t>服务</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zh-CN" altLang="en-US" dirty="0" smtClean="0"/>
              <a:t>根据用户所选项的比重，将安全状况分为三个等级：</a:t>
            </a:r>
          </a:p>
          <a:p>
            <a:pPr marL="365760" indent="-256032" fontAlgn="auto">
              <a:spcAft>
                <a:spcPts val="0"/>
              </a:spcAft>
              <a:buFont typeface="Wingdings 3"/>
              <a:buChar char=""/>
              <a:defRPr/>
            </a:pPr>
            <a:r>
              <a:rPr lang="en-US" dirty="0" smtClean="0"/>
              <a:t>(</a:t>
            </a:r>
            <a:r>
              <a:rPr lang="zh-CN" altLang="en-US" dirty="0" smtClean="0"/>
              <a:t>１</a:t>
            </a:r>
            <a:r>
              <a:rPr lang="en-US" dirty="0" smtClean="0"/>
              <a:t>)</a:t>
            </a:r>
            <a:r>
              <a:rPr lang="zh-CN" altLang="en-US" dirty="0" smtClean="0"/>
              <a:t>低度风险</a:t>
            </a:r>
            <a:r>
              <a:rPr lang="en-US" dirty="0" smtClean="0"/>
              <a:t>: </a:t>
            </a:r>
            <a:r>
              <a:rPr lang="zh-CN" altLang="en-US" dirty="0" smtClean="0"/>
              <a:t>防护较为完善，遭遇</a:t>
            </a:r>
            <a:r>
              <a:rPr lang="en-US" dirty="0" smtClean="0"/>
              <a:t>Web</a:t>
            </a:r>
            <a:r>
              <a:rPr lang="zh-CN" altLang="en-US" dirty="0" smtClean="0"/>
              <a:t>威胁的可能性较低。</a:t>
            </a:r>
          </a:p>
          <a:p>
            <a:pPr marL="365760" indent="-256032" fontAlgn="auto">
              <a:spcAft>
                <a:spcPts val="0"/>
              </a:spcAft>
              <a:buFont typeface="Wingdings 3"/>
              <a:buChar char=""/>
              <a:defRPr/>
            </a:pPr>
            <a:r>
              <a:rPr lang="en-US" dirty="0" smtClean="0"/>
              <a:t>(</a:t>
            </a:r>
            <a:r>
              <a:rPr lang="zh-CN" altLang="en-US" dirty="0" smtClean="0"/>
              <a:t>２</a:t>
            </a:r>
            <a:r>
              <a:rPr lang="en-US" dirty="0" smtClean="0"/>
              <a:t>)</a:t>
            </a:r>
            <a:r>
              <a:rPr lang="zh-CN" altLang="en-US" dirty="0" smtClean="0"/>
              <a:t>中度风险</a:t>
            </a:r>
            <a:r>
              <a:rPr lang="en-US" dirty="0" smtClean="0"/>
              <a:t>: </a:t>
            </a:r>
            <a:r>
              <a:rPr lang="zh-CN" altLang="en-US" dirty="0" smtClean="0"/>
              <a:t>可能存在有明显漏洞，有较大可能性遭遇</a:t>
            </a:r>
            <a:r>
              <a:rPr lang="en-US" dirty="0" smtClean="0"/>
              <a:t>Web</a:t>
            </a:r>
            <a:r>
              <a:rPr lang="zh-CN" altLang="en-US" dirty="0" smtClean="0"/>
              <a:t>威胁。</a:t>
            </a:r>
          </a:p>
          <a:p>
            <a:pPr marL="365760" indent="-256032" fontAlgn="auto">
              <a:spcAft>
                <a:spcPts val="0"/>
              </a:spcAft>
              <a:buFont typeface="Wingdings 3"/>
              <a:buChar char=""/>
              <a:defRPr/>
            </a:pPr>
            <a:r>
              <a:rPr lang="en-US" dirty="0" smtClean="0"/>
              <a:t>(</a:t>
            </a:r>
            <a:r>
              <a:rPr lang="zh-CN" altLang="en-US" dirty="0" smtClean="0"/>
              <a:t>３</a:t>
            </a:r>
            <a:r>
              <a:rPr lang="en-US" dirty="0" smtClean="0"/>
              <a:t>)</a:t>
            </a:r>
            <a:r>
              <a:rPr lang="zh-CN" altLang="en-US" dirty="0" smtClean="0"/>
              <a:t>高度风险</a:t>
            </a:r>
            <a:r>
              <a:rPr lang="en-US" dirty="0" smtClean="0"/>
              <a:t>: </a:t>
            </a:r>
            <a:r>
              <a:rPr lang="zh-CN" altLang="en-US" dirty="0" smtClean="0"/>
              <a:t>存在较大安全隐患，很有可能被入侵，严重情况下可能会造成关键数据丢失。</a:t>
            </a:r>
          </a:p>
          <a:p>
            <a:pPr marL="365760" indent="-256032" fontAlgn="auto">
              <a:spcAft>
                <a:spcPts val="0"/>
              </a:spcAft>
              <a:buFont typeface="Wingdings 3"/>
              <a:buChar char=""/>
              <a:defRPr/>
            </a:pPr>
            <a:r>
              <a:rPr lang="zh-CN" altLang="en-US" dirty="0" smtClean="0"/>
              <a:t>调查结果显示：高度风险占</a:t>
            </a:r>
            <a:r>
              <a:rPr lang="en-US" dirty="0" smtClean="0"/>
              <a:t>63.6%</a:t>
            </a:r>
            <a:r>
              <a:rPr lang="zh-CN" altLang="en-US" dirty="0" smtClean="0"/>
              <a:t>，中度风险占</a:t>
            </a:r>
            <a:r>
              <a:rPr lang="en-US" dirty="0" smtClean="0"/>
              <a:t>26.4%,</a:t>
            </a:r>
            <a:r>
              <a:rPr lang="zh-CN" altLang="en-US" dirty="0" smtClean="0"/>
              <a:t>低度风险占</a:t>
            </a:r>
            <a:r>
              <a:rPr lang="en-US" dirty="0" smtClean="0"/>
              <a:t>10.0%</a:t>
            </a:r>
            <a:r>
              <a:rPr lang="zh-CN" altLang="en-US" dirty="0" smtClean="0"/>
              <a:t>，由此可见，Ｗ</a:t>
            </a:r>
            <a:r>
              <a:rPr lang="en-US" dirty="0" err="1" smtClean="0"/>
              <a:t>eb</a:t>
            </a:r>
            <a:r>
              <a:rPr lang="zh-CN" altLang="en-US" dirty="0" smtClean="0"/>
              <a:t>面临严重的安全威胁。来自网络上的安全威胁与攻击多种多样，依照</a:t>
            </a:r>
            <a:r>
              <a:rPr lang="en-US" dirty="0" smtClean="0"/>
              <a:t>Web</a:t>
            </a:r>
            <a:r>
              <a:rPr lang="zh-CN" altLang="en-US" dirty="0" smtClean="0"/>
              <a:t>访问的结构，可将其分类为对</a:t>
            </a:r>
            <a:r>
              <a:rPr lang="en-US" dirty="0" smtClean="0"/>
              <a:t>Web</a:t>
            </a:r>
            <a:r>
              <a:rPr lang="zh-CN" altLang="en-US" dirty="0" smtClean="0"/>
              <a:t>服务器的安全威胁、对</a:t>
            </a:r>
            <a:r>
              <a:rPr lang="en-US" dirty="0" smtClean="0"/>
              <a:t>Web</a:t>
            </a:r>
            <a:r>
              <a:rPr lang="zh-CN" altLang="en-US" dirty="0" smtClean="0"/>
              <a:t>客户机的安全威胁和对</a:t>
            </a:r>
            <a:r>
              <a:rPr lang="en-US" dirty="0" err="1" smtClean="0">
                <a:hlinkClick r:id="rId2"/>
              </a:rPr>
              <a:t>通信</a:t>
            </a:r>
            <a:r>
              <a:rPr lang="zh-CN" altLang="en-US" dirty="0" smtClean="0"/>
              <a:t>信道的安全威胁三类。</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en-US" b="0" dirty="0" smtClean="0"/>
              <a:t>WWW</a:t>
            </a:r>
            <a:r>
              <a:rPr lang="zh-CN" altLang="en-US" b="0" dirty="0" smtClean="0"/>
              <a:t>应用面临的安全威胁</a:t>
            </a:r>
            <a:r>
              <a:rPr lang="zh-CN" altLang="en-US" dirty="0" smtClean="0"/>
              <a:t/>
            </a:r>
            <a:br>
              <a:rPr lang="zh-CN" altLang="en-US" dirty="0" smtClean="0"/>
            </a:b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pPr marL="365760" indent="-256032" fontAlgn="auto">
              <a:spcAft>
                <a:spcPts val="0"/>
              </a:spcAft>
              <a:buFont typeface="Wingdings 3"/>
              <a:buChar char=""/>
              <a:defRPr/>
            </a:pPr>
            <a:r>
              <a:rPr lang="en-US" dirty="0" smtClean="0"/>
              <a:t>Web</a:t>
            </a:r>
            <a:r>
              <a:rPr lang="zh-CN" altLang="en-US" dirty="0" smtClean="0"/>
              <a:t>服务器上的漏洞可以从以下几方面考虑：</a:t>
            </a:r>
          </a:p>
          <a:p>
            <a:pPr marL="365760" indent="-256032" fontAlgn="auto">
              <a:spcAft>
                <a:spcPts val="0"/>
              </a:spcAft>
              <a:buFont typeface="Wingdings 3"/>
              <a:buChar char=""/>
              <a:defRPr/>
            </a:pPr>
            <a:r>
              <a:rPr lang="zh-CN" altLang="en-US" dirty="0" smtClean="0"/>
              <a:t>（</a:t>
            </a:r>
            <a:r>
              <a:rPr lang="en-US" dirty="0" smtClean="0"/>
              <a:t>1</a:t>
            </a:r>
            <a:r>
              <a:rPr lang="zh-CN" altLang="en-US" dirty="0" smtClean="0"/>
              <a:t>）在</a:t>
            </a:r>
            <a:r>
              <a:rPr lang="en-US" dirty="0" smtClean="0"/>
              <a:t>Web</a:t>
            </a:r>
            <a:r>
              <a:rPr lang="zh-CN" altLang="en-US" dirty="0" smtClean="0"/>
              <a:t>服务器上的机密文件或重要数据（如存放用户名、口令的文件）放置在不安全区域，被入侵后很容易得到。</a:t>
            </a:r>
          </a:p>
          <a:p>
            <a:pPr marL="365760" indent="-256032" fontAlgn="auto">
              <a:spcAft>
                <a:spcPts val="0"/>
              </a:spcAft>
              <a:buFont typeface="Wingdings 3"/>
              <a:buChar char=""/>
              <a:defRPr/>
            </a:pPr>
            <a:r>
              <a:rPr lang="zh-CN" altLang="en-US" dirty="0" smtClean="0"/>
              <a:t>（</a:t>
            </a:r>
            <a:r>
              <a:rPr lang="en-US" dirty="0" smtClean="0"/>
              <a:t>2</a:t>
            </a:r>
            <a:r>
              <a:rPr lang="zh-CN" altLang="en-US" dirty="0" smtClean="0"/>
              <a:t>）在</a:t>
            </a:r>
            <a:r>
              <a:rPr lang="en-US" dirty="0" smtClean="0"/>
              <a:t>Web</a:t>
            </a:r>
            <a:r>
              <a:rPr lang="zh-CN" altLang="en-US" dirty="0" smtClean="0"/>
              <a:t>数据库中，保存的有价值信息（如商业机密数据、用户信息等），如果数据库安全配置不当，很容易泄密。</a:t>
            </a:r>
          </a:p>
          <a:p>
            <a:pPr marL="365760" indent="-256032" fontAlgn="auto">
              <a:spcAft>
                <a:spcPts val="0"/>
              </a:spcAft>
              <a:buFont typeface="Wingdings 3"/>
              <a:buChar char=""/>
              <a:defRPr/>
            </a:pPr>
            <a:r>
              <a:rPr lang="zh-CN" altLang="en-US" dirty="0" smtClean="0"/>
              <a:t>（</a:t>
            </a:r>
            <a:r>
              <a:rPr lang="en-US" dirty="0" smtClean="0"/>
              <a:t>3</a:t>
            </a:r>
            <a:r>
              <a:rPr lang="zh-CN" altLang="en-US" dirty="0" smtClean="0"/>
              <a:t>）</a:t>
            </a:r>
            <a:r>
              <a:rPr lang="en-US" dirty="0" smtClean="0"/>
              <a:t>Web</a:t>
            </a:r>
            <a:r>
              <a:rPr lang="zh-CN" altLang="en-US" dirty="0" smtClean="0"/>
              <a:t>服务器本身存在一些漏洞，能被黑客利用侵入到系统，破坏一些重要的数据，甚至造成系统瘫痪。</a:t>
            </a:r>
          </a:p>
          <a:p>
            <a:pPr marL="365760" indent="-256032" fontAlgn="auto">
              <a:spcAft>
                <a:spcPts val="0"/>
              </a:spcAft>
              <a:buFont typeface="Wingdings 3"/>
              <a:buChar char=""/>
              <a:defRPr/>
            </a:pPr>
            <a:r>
              <a:rPr lang="zh-CN" altLang="en-US" dirty="0" smtClean="0"/>
              <a:t>（</a:t>
            </a:r>
            <a:r>
              <a:rPr lang="en-US" dirty="0" smtClean="0"/>
              <a:t>4</a:t>
            </a:r>
            <a:r>
              <a:rPr lang="zh-CN" altLang="en-US" dirty="0" smtClean="0"/>
              <a:t>）程序员的有意或无意在系统中遗漏</a:t>
            </a:r>
            <a:r>
              <a:rPr lang="en-US" dirty="0" smtClean="0"/>
              <a:t>Bugs</a:t>
            </a:r>
            <a:r>
              <a:rPr lang="zh-CN" altLang="en-US" dirty="0" smtClean="0"/>
              <a:t>给非法黑客创造条件。用</a:t>
            </a:r>
            <a:r>
              <a:rPr lang="en-US" dirty="0" smtClean="0"/>
              <a:t>CGI</a:t>
            </a:r>
            <a:r>
              <a:rPr lang="zh-CN" altLang="en-US" dirty="0" smtClean="0"/>
              <a:t>脚本编写的程序中的自身漏洞。</a:t>
            </a:r>
          </a:p>
          <a:p>
            <a:pPr marL="365760" indent="-256032" fontAlgn="auto">
              <a:spcAft>
                <a:spcPts val="0"/>
              </a:spcAft>
              <a:buFont typeface="Wingdings 3"/>
              <a:buChar char=""/>
              <a:defRPr/>
            </a:pPr>
            <a:r>
              <a:rPr lang="en-US" dirty="0" smtClean="0"/>
              <a:t>(5)SQL</a:t>
            </a:r>
            <a:r>
              <a:rPr lang="zh-CN" altLang="en-US" dirty="0" smtClean="0"/>
              <a:t>注入攻击</a:t>
            </a:r>
          </a:p>
          <a:p>
            <a:pPr marL="365760" indent="-256032" fontAlgn="auto">
              <a:spcAft>
                <a:spcPts val="0"/>
              </a:spcAft>
              <a:buFont typeface="Wingdings 3"/>
              <a:buChar char=""/>
              <a:defRPr/>
            </a:pPr>
            <a:r>
              <a:rPr lang="zh-CN" altLang="en-US" dirty="0" smtClean="0"/>
              <a:t>　　</a:t>
            </a:r>
            <a:r>
              <a:rPr lang="en-US" dirty="0" smtClean="0"/>
              <a:t>SQL</a:t>
            </a:r>
            <a:r>
              <a:rPr lang="zh-CN" altLang="en-US" dirty="0" smtClean="0"/>
              <a:t>注入的攻击原理是利用</a:t>
            </a:r>
            <a:r>
              <a:rPr lang="en-US" dirty="0" err="1" smtClean="0">
                <a:hlinkClick r:id="rId2"/>
              </a:rPr>
              <a:t>程序员</a:t>
            </a:r>
            <a:r>
              <a:rPr lang="zh-CN" altLang="en-US" dirty="0" smtClean="0"/>
              <a:t>在编写代码的时候，没有对用户输入数据的合法性进行判断，导致入侵者可以通过恶意</a:t>
            </a:r>
            <a:r>
              <a:rPr lang="en-US" dirty="0" smtClean="0"/>
              <a:t>SQL</a:t>
            </a:r>
            <a:r>
              <a:rPr lang="zh-CN" altLang="en-US" dirty="0" smtClean="0"/>
              <a:t>命令的执行，获得数据读取和修改的权限。</a:t>
            </a: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对</a:t>
            </a:r>
            <a:r>
              <a:rPr lang="en-US" dirty="0" smtClean="0"/>
              <a:t>Web</a:t>
            </a:r>
            <a:r>
              <a:rPr lang="zh-CN" altLang="en-US" dirty="0" smtClean="0"/>
              <a:t>服务器的安全威胁</a:t>
            </a:r>
            <a:br>
              <a:rPr lang="zh-CN" altLang="en-US" dirty="0" smtClean="0"/>
            </a:b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pPr marL="365760" indent="-256032" fontAlgn="auto">
              <a:spcAft>
                <a:spcPts val="0"/>
              </a:spcAft>
              <a:buFont typeface="Wingdings 3"/>
              <a:buChar char=""/>
              <a:defRPr/>
            </a:pPr>
            <a:r>
              <a:rPr lang="zh-CN" altLang="en-US" dirty="0" smtClean="0"/>
              <a:t>（</a:t>
            </a:r>
            <a:r>
              <a:rPr lang="en-US" dirty="0" smtClean="0"/>
              <a:t>1</a:t>
            </a:r>
            <a:r>
              <a:rPr lang="zh-CN" altLang="en-US" dirty="0" smtClean="0"/>
              <a:t>）</a:t>
            </a:r>
            <a:r>
              <a:rPr lang="en-US" dirty="0" smtClean="0"/>
              <a:t>Java Applet </a:t>
            </a:r>
            <a:r>
              <a:rPr lang="zh-CN" altLang="en-US" dirty="0" smtClean="0"/>
              <a:t>的不安全性</a:t>
            </a:r>
          </a:p>
          <a:p>
            <a:pPr marL="365760" indent="-256032" fontAlgn="auto">
              <a:spcAft>
                <a:spcPts val="0"/>
              </a:spcAft>
              <a:buFont typeface="Wingdings 3"/>
              <a:buChar char=""/>
              <a:defRPr/>
            </a:pPr>
            <a:r>
              <a:rPr lang="en-US" dirty="0" smtClean="0"/>
              <a:t>Java Applet</a:t>
            </a:r>
            <a:r>
              <a:rPr lang="zh-CN" altLang="en-US" dirty="0" smtClean="0"/>
              <a:t>使用</a:t>
            </a:r>
            <a:r>
              <a:rPr lang="en-US" dirty="0" err="1" smtClean="0"/>
              <a:t>Java</a:t>
            </a:r>
            <a:r>
              <a:rPr lang="en-US" dirty="0" err="1" smtClean="0">
                <a:hlinkClick r:id="rId2"/>
              </a:rPr>
              <a:t>语言</a:t>
            </a:r>
            <a:r>
              <a:rPr lang="zh-CN" altLang="en-US" dirty="0" smtClean="0"/>
              <a:t>开发，随页面下载，</a:t>
            </a:r>
            <a:r>
              <a:rPr lang="en-US" dirty="0" smtClean="0"/>
              <a:t>Java</a:t>
            </a:r>
            <a:r>
              <a:rPr lang="zh-CN" altLang="en-US" dirty="0" smtClean="0"/>
              <a:t>使用沙盒</a:t>
            </a:r>
            <a:r>
              <a:rPr lang="en-US" dirty="0" smtClean="0"/>
              <a:t>(Sandbox)</a:t>
            </a:r>
            <a:r>
              <a:rPr lang="zh-CN" altLang="en-US" dirty="0" smtClean="0"/>
              <a:t>根据安全模式所定义的规则来限制</a:t>
            </a:r>
            <a:r>
              <a:rPr lang="en-US" dirty="0" smtClean="0"/>
              <a:t>Java Applet</a:t>
            </a:r>
            <a:r>
              <a:rPr lang="zh-CN" altLang="en-US" dirty="0" smtClean="0"/>
              <a:t>的活动，它不会访问系统中规定安全范围之外的程序代码。但事实上</a:t>
            </a:r>
            <a:r>
              <a:rPr lang="en-US" dirty="0" smtClean="0"/>
              <a:t>Java Applet</a:t>
            </a:r>
            <a:r>
              <a:rPr lang="zh-CN" altLang="en-US" dirty="0" smtClean="0"/>
              <a:t>存在安全漏洞，可能被利用进行破坏。</a:t>
            </a:r>
          </a:p>
          <a:p>
            <a:pPr marL="365760" indent="-256032" fontAlgn="auto">
              <a:spcAft>
                <a:spcPts val="0"/>
              </a:spcAft>
              <a:buFont typeface="Wingdings 3"/>
              <a:buChar char=""/>
              <a:defRPr/>
            </a:pPr>
            <a:r>
              <a:rPr lang="zh-CN" altLang="en-US" dirty="0" smtClean="0"/>
              <a:t>（</a:t>
            </a:r>
            <a:r>
              <a:rPr lang="en-US" dirty="0" smtClean="0"/>
              <a:t>2</a:t>
            </a:r>
            <a:r>
              <a:rPr lang="zh-CN" altLang="en-US" dirty="0" smtClean="0"/>
              <a:t>）</a:t>
            </a:r>
            <a:r>
              <a:rPr lang="en-US" dirty="0" smtClean="0"/>
              <a:t>ActiveX </a:t>
            </a:r>
            <a:r>
              <a:rPr lang="zh-CN" altLang="en-US" dirty="0" smtClean="0"/>
              <a:t>的不安全性</a:t>
            </a:r>
          </a:p>
          <a:p>
            <a:pPr marL="365760" indent="-256032" fontAlgn="auto">
              <a:spcAft>
                <a:spcPts val="0"/>
              </a:spcAft>
              <a:buFont typeface="Wingdings 3"/>
              <a:buChar char=""/>
              <a:defRPr/>
            </a:pPr>
            <a:r>
              <a:rPr lang="en-US" dirty="0" smtClean="0"/>
              <a:t>ActiveX</a:t>
            </a:r>
            <a:r>
              <a:rPr lang="zh-CN" altLang="en-US" dirty="0" smtClean="0"/>
              <a:t>是微软的一个控件技术，它封装由网页设计者放在网页中来执行特定任务的程序，可以由微软支持的多种语言开发但只能运行在</a:t>
            </a:r>
            <a:r>
              <a:rPr lang="en-US" dirty="0" smtClean="0"/>
              <a:t>Windows</a:t>
            </a:r>
            <a:r>
              <a:rPr lang="zh-CN" altLang="en-US" dirty="0" smtClean="0"/>
              <a:t>平台。</a:t>
            </a:r>
            <a:r>
              <a:rPr lang="en-US" dirty="0" smtClean="0"/>
              <a:t>ActiveX</a:t>
            </a:r>
            <a:r>
              <a:rPr lang="zh-CN" altLang="en-US" dirty="0" smtClean="0"/>
              <a:t>在安全性上不如</a:t>
            </a:r>
            <a:r>
              <a:rPr lang="en-US" dirty="0" smtClean="0"/>
              <a:t>Java Applet</a:t>
            </a:r>
            <a:r>
              <a:rPr lang="zh-CN" altLang="en-US" dirty="0" smtClean="0"/>
              <a:t>，一旦下载，能像其他程序一样执行，访问包括操作系统代码在内的所有系统资源，这是非常危险的。</a:t>
            </a:r>
          </a:p>
          <a:p>
            <a:pPr marL="365760" indent="-256032" fontAlgn="auto">
              <a:spcAft>
                <a:spcPts val="0"/>
              </a:spcAft>
              <a:buFont typeface="Wingdings 3"/>
              <a:buChar char=""/>
              <a:defRPr/>
            </a:pPr>
            <a:r>
              <a:rPr lang="zh-CN" altLang="en-US" dirty="0" smtClean="0"/>
              <a:t>（</a:t>
            </a:r>
            <a:r>
              <a:rPr lang="en-US" dirty="0" smtClean="0"/>
              <a:t>3</a:t>
            </a:r>
            <a:r>
              <a:rPr lang="zh-CN" altLang="en-US" dirty="0" smtClean="0"/>
              <a:t>）</a:t>
            </a:r>
            <a:r>
              <a:rPr lang="en-US" dirty="0" smtClean="0"/>
              <a:t>Cookie</a:t>
            </a:r>
            <a:r>
              <a:rPr lang="zh-CN" altLang="en-US" dirty="0" smtClean="0"/>
              <a:t>的安全隐患</a:t>
            </a: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对</a:t>
            </a:r>
            <a:r>
              <a:rPr lang="en-US" dirty="0" smtClean="0"/>
              <a:t>Web</a:t>
            </a:r>
            <a:r>
              <a:rPr lang="zh-CN" altLang="en-US" dirty="0" smtClean="0"/>
              <a:t>客户机的安全威胁</a:t>
            </a: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35</TotalTime>
  <Words>6210</Words>
  <Application>Microsoft Office PowerPoint</Application>
  <PresentationFormat>全屏显示(4:3)</PresentationFormat>
  <Paragraphs>138</Paragraphs>
  <Slides>46</Slides>
  <Notes>0</Notes>
  <HiddenSlides>0</HiddenSlides>
  <MMClips>0</MMClips>
  <ScaleCrop>false</ScaleCrop>
  <HeadingPairs>
    <vt:vector size="6" baseType="variant">
      <vt:variant>
        <vt:lpstr>已用的字体</vt:lpstr>
      </vt:variant>
      <vt:variant>
        <vt:i4>8</vt:i4>
      </vt:variant>
      <vt:variant>
        <vt:lpstr>演示文稿设计模板</vt:lpstr>
      </vt:variant>
      <vt:variant>
        <vt:i4>8</vt:i4>
      </vt:variant>
      <vt:variant>
        <vt:lpstr>幻灯片标题</vt:lpstr>
      </vt:variant>
      <vt:variant>
        <vt:i4>46</vt:i4>
      </vt:variant>
    </vt:vector>
  </HeadingPairs>
  <TitlesOfParts>
    <vt:vector size="62" baseType="lpstr">
      <vt:lpstr>Lucida Sans Unicode</vt:lpstr>
      <vt:lpstr>黑体</vt:lpstr>
      <vt:lpstr>Arial</vt:lpstr>
      <vt:lpstr>Wingdings 3</vt:lpstr>
      <vt:lpstr>Verdana</vt:lpstr>
      <vt:lpstr>Wingdings 2</vt:lpstr>
      <vt:lpstr>Calibri</vt:lpstr>
      <vt:lpstr>宋体</vt:lpstr>
      <vt:lpstr>聚合</vt:lpstr>
      <vt:lpstr>聚合</vt:lpstr>
      <vt:lpstr>聚合</vt:lpstr>
      <vt:lpstr>聚合</vt:lpstr>
      <vt:lpstr>聚合</vt:lpstr>
      <vt:lpstr>聚合</vt:lpstr>
      <vt:lpstr>聚合</vt:lpstr>
      <vt:lpstr>聚合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第7章 WWW安全 </dc:title>
  <dc:creator>Administrator</dc:creator>
  <cp:lastModifiedBy>MS USER</cp:lastModifiedBy>
  <cp:revision>13</cp:revision>
  <dcterms:created xsi:type="dcterms:W3CDTF">2009-08-16T08:14:52Z</dcterms:created>
  <dcterms:modified xsi:type="dcterms:W3CDTF">2010-05-26T02:43:09Z</dcterms:modified>
</cp:coreProperties>
</file>