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466" r:id="rId2"/>
    <p:sldId id="373" r:id="rId3"/>
    <p:sldId id="374" r:id="rId4"/>
    <p:sldId id="375" r:id="rId5"/>
    <p:sldId id="376" r:id="rId6"/>
    <p:sldId id="377" r:id="rId7"/>
    <p:sldId id="452" r:id="rId8"/>
    <p:sldId id="453" r:id="rId9"/>
    <p:sldId id="462" r:id="rId10"/>
    <p:sldId id="463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3750" autoAdjust="0"/>
  </p:normalViewPr>
  <p:slideViewPr>
    <p:cSldViewPr>
      <p:cViewPr>
        <p:scale>
          <a:sx n="80" d="100"/>
          <a:sy n="80" d="100"/>
        </p:scale>
        <p:origin x="-37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重庆电子工程职业学院计算学院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D4E6207-57C6-4668-B7FB-07B1CFB8772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Excel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99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 bwMode="auto">
          <a:xfrm>
            <a:off x="1187624" y="1844824"/>
            <a:ext cx="7120880" cy="201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kumimoji="0" lang="zh-CN" altLang="en-US" kern="0" dirty="0" smtClean="0"/>
              <a:t>第</a:t>
            </a:r>
            <a:r>
              <a:rPr kumimoji="0" lang="en-US" altLang="zh-CN" kern="0" dirty="0" smtClean="0"/>
              <a:t>5</a:t>
            </a:r>
            <a:r>
              <a:rPr kumimoji="0" lang="zh-CN" altLang="en-US" kern="0" dirty="0" smtClean="0"/>
              <a:t>章  </a:t>
            </a:r>
            <a:r>
              <a:rPr kumimoji="0" lang="en-US" altLang="zh-CN" kern="0" dirty="0" smtClean="0"/>
              <a:t>Excel 2010</a:t>
            </a:r>
            <a:r>
              <a:rPr kumimoji="0" lang="zh-CN" altLang="en-US" kern="0" dirty="0" smtClean="0"/>
              <a:t>的使用</a:t>
            </a:r>
            <a:br>
              <a:rPr kumimoji="0" lang="zh-CN" altLang="en-US" kern="0" dirty="0" smtClean="0"/>
            </a:br>
            <a:r>
              <a:rPr kumimoji="0" lang="zh-CN" altLang="en-US" kern="0" dirty="0" smtClean="0"/>
              <a:t/>
            </a:r>
            <a:br>
              <a:rPr kumimoji="0" lang="zh-CN" altLang="en-US" kern="0" dirty="0" smtClean="0"/>
            </a:br>
            <a:r>
              <a:rPr kumimoji="0" lang="zh-CN" altLang="en-US" kern="0" dirty="0" smtClean="0">
                <a:solidFill>
                  <a:srgbClr val="00B050"/>
                </a:solidFill>
              </a:rPr>
              <a:t>第</a:t>
            </a:r>
            <a:r>
              <a:rPr kumimoji="0" lang="en-US" altLang="zh-CN" kern="0" dirty="0" smtClean="0">
                <a:solidFill>
                  <a:srgbClr val="00B050"/>
                </a:solidFill>
              </a:rPr>
              <a:t>6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讲   </a:t>
            </a:r>
            <a:r>
              <a:rPr kumimoji="0" lang="en-US" altLang="zh-CN" kern="0" dirty="0" smtClean="0">
                <a:solidFill>
                  <a:srgbClr val="00B050"/>
                </a:solidFill>
              </a:rPr>
              <a:t>Excel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能力测试</a:t>
            </a:r>
            <a:endParaRPr kumimoji="0" lang="zh-CN" altLang="en-US" kern="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0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00042"/>
            <a:ext cx="8215316" cy="64295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85860"/>
            <a:ext cx="8353425" cy="509589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/>
              <a:t>能力</a:t>
            </a:r>
            <a:r>
              <a:rPr lang="zh-CN" altLang="en-US" dirty="0" smtClean="0"/>
              <a:t>测试</a:t>
            </a:r>
            <a:r>
              <a:rPr lang="en-US" altLang="zh-CN" dirty="0" smtClean="0"/>
              <a:t>1-3</a:t>
            </a:r>
          </a:p>
          <a:p>
            <a:pPr algn="just" eaLnBrk="1" hangingPunct="1">
              <a:lnSpc>
                <a:spcPct val="150000"/>
              </a:lnSpc>
            </a:pPr>
            <a:endParaRPr lang="zh-CN" altLang="en-US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预习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6.1 </a:t>
            </a:r>
            <a:r>
              <a:rPr lang="zh-CN" altLang="en-US" dirty="0" smtClean="0"/>
              <a:t>演示文稿的基本操作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001002" cy="8572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任务一：应用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的公式和函数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85860"/>
            <a:ext cx="8353425" cy="5095890"/>
          </a:xfrm>
        </p:spPr>
        <p:txBody>
          <a:bodyPr/>
          <a:lstStyle/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b="0" dirty="0" smtClean="0"/>
              <a:t>打开</a:t>
            </a:r>
            <a:r>
              <a:rPr lang="zh-CN" altLang="en-US" sz="2800" b="0" dirty="0" smtClean="0"/>
              <a:t>工作簿“</a:t>
            </a:r>
            <a:r>
              <a:rPr lang="en-US" altLang="zh-CN" sz="2800" b="0" dirty="0" smtClean="0"/>
              <a:t>EX1.XLSX”</a:t>
            </a:r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b="0" dirty="0" smtClean="0"/>
              <a:t>将</a:t>
            </a:r>
            <a:r>
              <a:rPr lang="en-US" altLang="zh-CN" sz="2800" b="0" dirty="0" smtClean="0"/>
              <a:t>Sheet1</a:t>
            </a:r>
            <a:r>
              <a:rPr lang="zh-CN" altLang="en-US" sz="2800" b="0" dirty="0" smtClean="0"/>
              <a:t>改名为“水果销售统计表”</a:t>
            </a:r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b="0" dirty="0" smtClean="0"/>
              <a:t>针对</a:t>
            </a:r>
            <a:r>
              <a:rPr lang="zh-CN" altLang="en-US" sz="2800" b="0" dirty="0" smtClean="0"/>
              <a:t>水果销售表，用两种不同的方法计算总计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357166"/>
            <a:ext cx="8215316" cy="78583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任务二：应用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的编辑和排版 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85860"/>
            <a:ext cx="8353425" cy="5095890"/>
          </a:xfrm>
        </p:spPr>
        <p:txBody>
          <a:bodyPr/>
          <a:lstStyle/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0" dirty="0" smtClean="0"/>
              <a:t>参考</a:t>
            </a:r>
            <a:r>
              <a:rPr lang="zh-CN" altLang="en-US" sz="2400" b="0" dirty="0" smtClean="0"/>
              <a:t>设计模板，对水果销售统计表进行排版。将</a:t>
            </a:r>
            <a:r>
              <a:rPr lang="en-US" altLang="zh-CN" sz="2400" b="0" dirty="0" smtClean="0"/>
              <a:t>A1</a:t>
            </a:r>
            <a:r>
              <a:rPr lang="zh-CN" altLang="en-US" sz="2400" b="0" dirty="0" smtClean="0"/>
              <a:t>：</a:t>
            </a:r>
            <a:r>
              <a:rPr lang="en-US" altLang="zh-CN" sz="2400" b="0" dirty="0" smtClean="0"/>
              <a:t>F9</a:t>
            </a:r>
            <a:r>
              <a:rPr lang="zh-CN" altLang="en-US" sz="2400" b="0" dirty="0" smtClean="0"/>
              <a:t>单元格区域的内容设置为水平居中、垂直居中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0" dirty="0" smtClean="0"/>
              <a:t>将</a:t>
            </a:r>
            <a:r>
              <a:rPr lang="en-US" altLang="zh-CN" sz="2400" b="0" dirty="0" smtClean="0"/>
              <a:t>A1</a:t>
            </a:r>
            <a:r>
              <a:rPr lang="zh-CN" altLang="en-US" sz="2400" b="0" dirty="0" smtClean="0"/>
              <a:t>：</a:t>
            </a:r>
            <a:r>
              <a:rPr lang="en-US" altLang="zh-CN" sz="2400" b="0" dirty="0" smtClean="0"/>
              <a:t>F1</a:t>
            </a:r>
            <a:r>
              <a:rPr lang="zh-CN" altLang="en-US" sz="2400" b="0" dirty="0" smtClean="0"/>
              <a:t>单元格区域合并，设置字体格式为华文行楷、</a:t>
            </a:r>
            <a:r>
              <a:rPr lang="en-US" altLang="zh-CN" sz="2400" b="0" dirty="0" smtClean="0"/>
              <a:t>22</a:t>
            </a:r>
            <a:r>
              <a:rPr lang="zh-CN" altLang="en-US" sz="2400" b="0" dirty="0" smtClean="0"/>
              <a:t>磅、加粗、居中、红色，行高</a:t>
            </a:r>
            <a:r>
              <a:rPr lang="en-US" altLang="zh-CN" sz="2400" b="0" dirty="0" smtClean="0"/>
              <a:t>50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0" dirty="0" smtClean="0"/>
              <a:t>在</a:t>
            </a:r>
            <a:r>
              <a:rPr lang="zh-CN" altLang="en-US" sz="2400" b="0" dirty="0" smtClean="0"/>
              <a:t>标题的左右两侧各插入一幅你喜欢的图片，并将图片的大小和位置进行恰当的调节（图片存放于“水果”文件夹里</a:t>
            </a:r>
            <a:r>
              <a:rPr lang="zh-CN" altLang="en-US" sz="2400" b="0" dirty="0" smtClean="0"/>
              <a:t>）</a:t>
            </a:r>
            <a:endParaRPr lang="en-US" altLang="zh-CN" sz="2400" b="0" dirty="0" smtClean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0" dirty="0"/>
              <a:t>为</a:t>
            </a:r>
            <a:r>
              <a:rPr lang="en-US" altLang="zh-CN" sz="2400" b="0" dirty="0"/>
              <a:t>A3</a:t>
            </a:r>
            <a:r>
              <a:rPr lang="zh-CN" altLang="en-US" sz="2400" b="0" dirty="0"/>
              <a:t>：</a:t>
            </a:r>
            <a:r>
              <a:rPr lang="en-US" altLang="zh-CN" sz="2400" b="0" dirty="0"/>
              <a:t>F9</a:t>
            </a:r>
            <a:r>
              <a:rPr lang="zh-CN" altLang="en-US" sz="2400" b="0" dirty="0"/>
              <a:t>单元格区域添加边框：外框线为双窄线，表内线条为细</a:t>
            </a:r>
            <a:r>
              <a:rPr lang="zh-CN" altLang="en-US" sz="2400" b="0" dirty="0" smtClean="0"/>
              <a:t>实线</a:t>
            </a:r>
            <a:endParaRPr lang="zh-CN" altLang="en-US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356742"/>
            <a:ext cx="8391876" cy="1496194"/>
          </a:xfrm>
        </p:spPr>
        <p:txBody>
          <a:bodyPr/>
          <a:lstStyle/>
          <a:p>
            <a:pPr marL="514350" indent="-514350" eaLnBrk="1" hangingPunct="1">
              <a:lnSpc>
                <a:spcPct val="150000"/>
              </a:lnSpc>
              <a:spcBef>
                <a:spcPts val="300"/>
              </a:spcBef>
              <a:buFont typeface="+mj-lt"/>
              <a:buAutoNum type="arabicPeriod" startAt="5"/>
            </a:pPr>
            <a:r>
              <a:rPr lang="zh-CN" altLang="en-US" sz="2400" b="0" dirty="0" smtClean="0"/>
              <a:t>为</a:t>
            </a:r>
            <a:r>
              <a:rPr lang="zh-CN" altLang="en-US" sz="2400" b="0" dirty="0" smtClean="0"/>
              <a:t>表格内容的第一行和第一列添加底纹</a:t>
            </a:r>
          </a:p>
          <a:p>
            <a:pPr marL="514350" indent="-514350" eaLnBrk="1" hangingPunct="1">
              <a:lnSpc>
                <a:spcPct val="150000"/>
              </a:lnSpc>
              <a:spcBef>
                <a:spcPts val="300"/>
              </a:spcBef>
              <a:buFont typeface="+mj-lt"/>
              <a:buAutoNum type="arabicPeriod" startAt="5"/>
            </a:pPr>
            <a:r>
              <a:rPr lang="zh-CN" altLang="en-US" sz="2400" b="0" dirty="0" smtClean="0"/>
              <a:t>为</a:t>
            </a:r>
            <a:r>
              <a:rPr lang="en-US" altLang="zh-CN" sz="2400" b="0" dirty="0" smtClean="0"/>
              <a:t>F9</a:t>
            </a:r>
            <a:r>
              <a:rPr lang="zh-CN" altLang="en-US" sz="2400" b="0" dirty="0" smtClean="0"/>
              <a:t>单元格添加底纹图案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0" y="2433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627353"/>
              </p:ext>
            </p:extLst>
          </p:nvPr>
        </p:nvGraphicFramePr>
        <p:xfrm>
          <a:off x="1331640" y="3356992"/>
          <a:ext cx="6120159" cy="3066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位图图像" r:id="rId3" imgW="4648849" imgH="2486372" progId="PBrush">
                  <p:embed/>
                </p:oleObj>
              </mc:Choice>
              <mc:Fallback>
                <p:oleObj name="位图图像" r:id="rId3" imgW="4648849" imgH="2486372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3356992"/>
                        <a:ext cx="6120159" cy="306662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357166"/>
            <a:ext cx="8215316" cy="78583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任务二：应用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的编辑和排版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任务三：应用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的图表 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85860"/>
            <a:ext cx="8072438" cy="5095468"/>
          </a:xfrm>
        </p:spPr>
        <p:txBody>
          <a:bodyPr/>
          <a:lstStyle/>
          <a:p>
            <a:pPr marL="457200" indent="-457200" eaLnBrk="1" hangingPunct="1">
              <a:lnSpc>
                <a:spcPts val="35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打开</a:t>
            </a:r>
            <a:r>
              <a:rPr lang="zh-CN" altLang="en-US" sz="2400" b="0" dirty="0" smtClean="0"/>
              <a:t>工作簿“</a:t>
            </a:r>
            <a:r>
              <a:rPr lang="en-US" altLang="zh-CN" sz="2400" b="0" dirty="0" smtClean="0"/>
              <a:t>EX1.XLSX”</a:t>
            </a:r>
            <a:r>
              <a:rPr lang="zh-CN" altLang="en-US" sz="2400" b="0" dirty="0" smtClean="0"/>
              <a:t>，选择水果销售表中除总计以外的内容，绘制“三维堆积柱形图”</a:t>
            </a:r>
          </a:p>
          <a:p>
            <a:pPr marL="457200" indent="-457200" eaLnBrk="1" hangingPunct="1">
              <a:lnSpc>
                <a:spcPts val="35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系列</a:t>
            </a:r>
            <a:r>
              <a:rPr lang="zh-CN" altLang="en-US" sz="2400" b="0" dirty="0" smtClean="0"/>
              <a:t>产生在“行” （即水平轴标签为一季度、二季度、三季度、四季度） ，图表标题为“水果季节销售图”，</a:t>
            </a:r>
            <a:r>
              <a:rPr lang="en-US" altLang="zh-CN" sz="2400" b="0" dirty="0" smtClean="0"/>
              <a:t>X</a:t>
            </a:r>
            <a:r>
              <a:rPr lang="zh-CN" altLang="en-US" sz="2400" b="0" dirty="0" smtClean="0"/>
              <a:t>轴标题为“</a:t>
            </a:r>
            <a:r>
              <a:rPr lang="en-US" altLang="zh-CN" sz="2400" b="0" dirty="0" smtClean="0"/>
              <a:t>2002</a:t>
            </a:r>
            <a:r>
              <a:rPr lang="zh-CN" altLang="en-US" sz="2400" b="0" dirty="0" smtClean="0"/>
              <a:t>年”，</a:t>
            </a:r>
            <a:r>
              <a:rPr lang="en-US" altLang="zh-CN" sz="2400" b="0" dirty="0" smtClean="0"/>
              <a:t>Z</a:t>
            </a:r>
            <a:r>
              <a:rPr lang="zh-CN" altLang="en-US" sz="2400" b="0" dirty="0" smtClean="0"/>
              <a:t>轴标题为“公斤”</a:t>
            </a:r>
          </a:p>
          <a:p>
            <a:pPr marL="457200" indent="-457200" eaLnBrk="1" hangingPunct="1">
              <a:lnSpc>
                <a:spcPts val="35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将</a:t>
            </a:r>
            <a:r>
              <a:rPr lang="zh-CN" altLang="en-US" sz="2400" b="0" dirty="0" smtClean="0"/>
              <a:t>图表作为独立的新工作表插入，并将此图表工作表命名为“水果季节销售图”，放在“水果销售统计表”之后</a:t>
            </a:r>
          </a:p>
          <a:p>
            <a:pPr marL="457200" indent="-457200" eaLnBrk="1" hangingPunct="1">
              <a:lnSpc>
                <a:spcPts val="35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参考</a:t>
            </a:r>
            <a:r>
              <a:rPr lang="zh-CN" altLang="en-US" sz="2400" b="0" dirty="0" smtClean="0"/>
              <a:t>模板调整图表格式，主要包括图表区的背景、背景墙的背景、各标题字体</a:t>
            </a:r>
          </a:p>
          <a:p>
            <a:pPr marL="457200" indent="-457200" eaLnBrk="1" hangingPunct="1">
              <a:lnSpc>
                <a:spcPts val="35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保存 </a:t>
            </a:r>
            <a:endParaRPr lang="zh-CN" altLang="en-US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任务三：应用</a:t>
            </a:r>
            <a:r>
              <a:rPr lang="en-US" altLang="zh-CN" dirty="0"/>
              <a:t>Excel</a:t>
            </a:r>
            <a:r>
              <a:rPr lang="zh-CN" altLang="en-US" dirty="0"/>
              <a:t>的图表 </a:t>
            </a:r>
            <a:endParaRPr lang="zh-CN" altLang="en-US" dirty="0"/>
          </a:p>
        </p:txBody>
      </p:sp>
      <p:sp>
        <p:nvSpPr>
          <p:cNvPr id="114691" name="Rectangle 5"/>
          <p:cNvSpPr>
            <a:spLocks noChangeArrowheads="1"/>
          </p:cNvSpPr>
          <p:nvPr/>
        </p:nvSpPr>
        <p:spPr bwMode="auto">
          <a:xfrm>
            <a:off x="0" y="2414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1469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428736"/>
            <a:ext cx="714375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任务四：应用</a:t>
            </a:r>
            <a:r>
              <a:rPr altLang="zh-CN" dirty="0" smtClean="0"/>
              <a:t>Excel</a:t>
            </a:r>
            <a:r>
              <a:rPr lang="zh-CN" dirty="0" smtClean="0"/>
              <a:t>的数据管理</a:t>
            </a:r>
            <a:endParaRPr lang="zh-CN" altLang="en-US" dirty="0"/>
          </a:p>
        </p:txBody>
      </p:sp>
      <p:sp>
        <p:nvSpPr>
          <p:cNvPr id="115715" name="内容占位符 2"/>
          <p:cNvSpPr>
            <a:spLocks noGrp="1"/>
          </p:cNvSpPr>
          <p:nvPr>
            <p:ph idx="1"/>
          </p:nvPr>
        </p:nvSpPr>
        <p:spPr>
          <a:xfrm>
            <a:off x="571500" y="1285860"/>
            <a:ext cx="8072438" cy="5095468"/>
          </a:xfrm>
        </p:spPr>
        <p:txBody>
          <a:bodyPr/>
          <a:lstStyle/>
          <a:p>
            <a:pPr marL="457200" indent="-457200" eaLnBrk="1" hangingPunct="1">
              <a:lnSpc>
                <a:spcPts val="34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打开</a:t>
            </a:r>
            <a:r>
              <a:rPr lang="en-US" altLang="zh-CN" sz="2400" b="0" dirty="0" smtClean="0"/>
              <a:t>EX2.XLSX</a:t>
            </a:r>
            <a:r>
              <a:rPr lang="zh-CN" altLang="en-US" sz="2400" b="0" dirty="0" smtClean="0"/>
              <a:t>，其中包含一张“餐饮店库存统计表”</a:t>
            </a:r>
          </a:p>
          <a:p>
            <a:pPr marL="457200" indent="-457200" eaLnBrk="1" hangingPunct="1">
              <a:lnSpc>
                <a:spcPts val="34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将</a:t>
            </a:r>
            <a:r>
              <a:rPr lang="zh-CN" altLang="en-US" sz="2400" b="0" dirty="0" smtClean="0"/>
              <a:t>餐饮店库存统计表的内容分别复制到</a:t>
            </a:r>
            <a:r>
              <a:rPr lang="en-US" altLang="zh-CN" sz="2400" b="0" dirty="0" smtClean="0"/>
              <a:t>Sheet2</a:t>
            </a:r>
            <a:r>
              <a:rPr lang="zh-CN" altLang="en-US" sz="2400" b="0" dirty="0" smtClean="0"/>
              <a:t>和</a:t>
            </a:r>
            <a:r>
              <a:rPr lang="en-US" altLang="zh-CN" sz="2400" b="0" dirty="0" smtClean="0"/>
              <a:t>Sheet3</a:t>
            </a:r>
            <a:endParaRPr lang="zh-CN" altLang="en-US" sz="2400" b="0" dirty="0" smtClean="0"/>
          </a:p>
          <a:p>
            <a:pPr marL="457200" indent="-457200" eaLnBrk="1" hangingPunct="1">
              <a:lnSpc>
                <a:spcPts val="34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针对</a:t>
            </a:r>
            <a:r>
              <a:rPr lang="zh-CN" altLang="en-US" sz="2400" b="0" dirty="0" smtClean="0"/>
              <a:t>餐饮店库存统计表，先按“产品编号”升序排序，再用自动筛选的方式筛选出“库存量”小于</a:t>
            </a:r>
            <a:r>
              <a:rPr lang="en-US" altLang="zh-CN" sz="2400" b="0" dirty="0" smtClean="0"/>
              <a:t>30</a:t>
            </a:r>
            <a:r>
              <a:rPr lang="zh-CN" altLang="en-US" sz="2400" b="0" dirty="0" smtClean="0"/>
              <a:t>、“类别”为饮料的记录</a:t>
            </a:r>
          </a:p>
          <a:p>
            <a:pPr marL="457200" indent="-457200" eaLnBrk="1" hangingPunct="1">
              <a:lnSpc>
                <a:spcPts val="34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针对</a:t>
            </a:r>
            <a:r>
              <a:rPr lang="en-US" altLang="zh-CN" sz="2400" b="0" dirty="0" smtClean="0"/>
              <a:t>Sheet2</a:t>
            </a:r>
            <a:r>
              <a:rPr lang="zh-CN" altLang="en-US" sz="2400" b="0" dirty="0" smtClean="0"/>
              <a:t>，用高级筛选的方式筛选出“库存量”小于</a:t>
            </a:r>
            <a:r>
              <a:rPr lang="en-US" altLang="zh-CN" sz="2400" b="0" dirty="0" smtClean="0"/>
              <a:t>30</a:t>
            </a:r>
            <a:r>
              <a:rPr lang="zh-CN" altLang="en-US" sz="2400" b="0" dirty="0" smtClean="0"/>
              <a:t>、“单价”在</a:t>
            </a:r>
            <a:r>
              <a:rPr lang="en-US" altLang="zh-CN" sz="2400" b="0" dirty="0" smtClean="0"/>
              <a:t>30</a:t>
            </a:r>
            <a:r>
              <a:rPr lang="zh-CN" altLang="en-US" sz="2400" b="0" dirty="0" smtClean="0"/>
              <a:t>以上的记录</a:t>
            </a:r>
          </a:p>
          <a:p>
            <a:pPr marL="457200" indent="-457200" eaLnBrk="1" hangingPunct="1">
              <a:lnSpc>
                <a:spcPts val="34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针对</a:t>
            </a:r>
            <a:r>
              <a:rPr lang="en-US" altLang="zh-CN" sz="2400" b="0" dirty="0" smtClean="0"/>
              <a:t>Sheet3</a:t>
            </a:r>
            <a:r>
              <a:rPr lang="zh-CN" altLang="en-US" sz="2400" b="0" dirty="0" smtClean="0"/>
              <a:t>，按“类别”分类汇总“单价”和“库存量”</a:t>
            </a:r>
            <a:endParaRPr lang="en-US" altLang="zh-CN" sz="2400" b="0" dirty="0" smtClean="0"/>
          </a:p>
          <a:p>
            <a:pPr marL="457200" indent="-457200" eaLnBrk="1" hangingPunct="1">
              <a:lnSpc>
                <a:spcPts val="34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b="0" dirty="0" smtClean="0"/>
              <a:t>保存</a:t>
            </a:r>
            <a:endParaRPr lang="zh-CN" altLang="en-US" sz="2400" b="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zh-CN" altLang="en-US" sz="28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1588152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7"/>
            </a:pPr>
            <a:r>
              <a:rPr lang="zh-CN" altLang="en-US" sz="2400" b="0" dirty="0" smtClean="0"/>
              <a:t>打开</a:t>
            </a:r>
            <a:r>
              <a:rPr lang="en-US" altLang="zh-CN" sz="2400" b="0" dirty="0" smtClean="0"/>
              <a:t>EX3.XLSX</a:t>
            </a:r>
            <a:r>
              <a:rPr lang="zh-CN" altLang="en-US" sz="2400" b="0" dirty="0" smtClean="0"/>
              <a:t>，利用 “教师授课情况统计表”，以“姓名”为报表筛选字段，以“课程名称”为行字段，以“授课班级”为列字段，以“课时”为求和项，建立数据透视表，保存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1"/>
          <p:cNvGraphicFramePr>
            <a:graphicFrameLocks noChangeAspect="1"/>
          </p:cNvGraphicFramePr>
          <p:nvPr/>
        </p:nvGraphicFramePr>
        <p:xfrm>
          <a:off x="857250" y="3000372"/>
          <a:ext cx="3357563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位图图像" r:id="rId3" imgW="3982006" imgH="4001058" progId="PBrush">
                  <p:embed/>
                </p:oleObj>
              </mc:Choice>
              <mc:Fallback>
                <p:oleObj name="位图图像" r:id="rId3" imgW="3982006" imgH="4001058" progId="PBrus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3000372"/>
                        <a:ext cx="3357563" cy="335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5" y="3714747"/>
            <a:ext cx="3657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任务四：应用</a:t>
            </a:r>
            <a:r>
              <a:rPr altLang="zh-CN" dirty="0" smtClean="0"/>
              <a:t>Excel</a:t>
            </a:r>
            <a:r>
              <a:rPr lang="zh-CN" dirty="0" smtClean="0"/>
              <a:t>的数据管理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428604"/>
            <a:ext cx="8215316" cy="71439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85860"/>
            <a:ext cx="8353425" cy="5095890"/>
          </a:xfrm>
        </p:spPr>
        <p:txBody>
          <a:bodyPr/>
          <a:lstStyle/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800" b="0" dirty="0" smtClean="0"/>
              <a:t>Excel</a:t>
            </a:r>
            <a:r>
              <a:rPr lang="zh-CN" altLang="en-US" sz="2800" b="0" dirty="0" smtClean="0"/>
              <a:t>的编辑和排版</a:t>
            </a:r>
          </a:p>
          <a:p>
            <a:pPr marL="514350" indent="-51435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800" b="0" dirty="0" smtClean="0"/>
              <a:t>Excel</a:t>
            </a:r>
            <a:r>
              <a:rPr lang="zh-CN" altLang="en-US" sz="2800" b="0" dirty="0" smtClean="0"/>
              <a:t>的公式和函数</a:t>
            </a:r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800" b="0" dirty="0" smtClean="0"/>
              <a:t>Excel</a:t>
            </a:r>
            <a:r>
              <a:rPr lang="zh-CN" altLang="en-US" sz="2800" b="0" dirty="0" smtClean="0"/>
              <a:t>的图表</a:t>
            </a:r>
            <a:endParaRPr lang="en-US" altLang="zh-CN" sz="2800" b="0" dirty="0" smtClean="0"/>
          </a:p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800" b="0" dirty="0" smtClean="0"/>
              <a:t>Excel</a:t>
            </a:r>
            <a:r>
              <a:rPr lang="zh-CN" altLang="en-US" sz="2800" b="0" dirty="0" smtClean="0"/>
              <a:t>的数据管理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3572</TotalTime>
  <Words>486</Words>
  <Application>Microsoft Office PowerPoint</Application>
  <PresentationFormat>全屏显示(4:3)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主题1</vt:lpstr>
      <vt:lpstr>位图图像</vt:lpstr>
      <vt:lpstr>PowerPoint 演示文稿</vt:lpstr>
      <vt:lpstr>任务一：应用Excel的公式和函数 </vt:lpstr>
      <vt:lpstr>任务二：应用Excel的编辑和排版 </vt:lpstr>
      <vt:lpstr>任务二：应用Excel的编辑和排版 </vt:lpstr>
      <vt:lpstr>任务三：应用Excel的图表 </vt:lpstr>
      <vt:lpstr>任务三：应用Excel的图表 </vt:lpstr>
      <vt:lpstr>任务四：应用Excel的数据管理</vt:lpstr>
      <vt:lpstr>任务四：应用Excel的数据管理</vt:lpstr>
      <vt:lpstr>本次课重点内容小结 </vt:lpstr>
      <vt:lpstr>课外作业布置 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Excel 2007的使用</dc:title>
  <dc:creator>chenzhu</dc:creator>
  <cp:lastModifiedBy>段利文</cp:lastModifiedBy>
  <cp:revision>298</cp:revision>
  <cp:lastPrinted>1601-01-01T00:00:00Z</cp:lastPrinted>
  <dcterms:created xsi:type="dcterms:W3CDTF">2006-11-09T10:55:15Z</dcterms:created>
  <dcterms:modified xsi:type="dcterms:W3CDTF">2014-05-26T03:36:08Z</dcterms:modified>
</cp:coreProperties>
</file>