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1"/>
  </p:notesMasterIdLst>
  <p:sldIdLst>
    <p:sldId id="256" r:id="rId2"/>
    <p:sldId id="258" r:id="rId3"/>
    <p:sldId id="271" r:id="rId4"/>
    <p:sldId id="288" r:id="rId5"/>
    <p:sldId id="280" r:id="rId6"/>
    <p:sldId id="325" r:id="rId7"/>
    <p:sldId id="281" r:id="rId8"/>
    <p:sldId id="326" r:id="rId9"/>
    <p:sldId id="289" r:id="rId10"/>
    <p:sldId id="290" r:id="rId11"/>
    <p:sldId id="327" r:id="rId12"/>
    <p:sldId id="328" r:id="rId13"/>
    <p:sldId id="292" r:id="rId14"/>
    <p:sldId id="293" r:id="rId15"/>
    <p:sldId id="329" r:id="rId16"/>
    <p:sldId id="294" r:id="rId17"/>
    <p:sldId id="295" r:id="rId18"/>
    <p:sldId id="296" r:id="rId19"/>
    <p:sldId id="297" r:id="rId20"/>
    <p:sldId id="300" r:id="rId21"/>
    <p:sldId id="301" r:id="rId22"/>
    <p:sldId id="330" r:id="rId23"/>
    <p:sldId id="303" r:id="rId24"/>
    <p:sldId id="331" r:id="rId25"/>
    <p:sldId id="332" r:id="rId26"/>
    <p:sldId id="333" r:id="rId27"/>
    <p:sldId id="334" r:id="rId28"/>
    <p:sldId id="335" r:id="rId29"/>
    <p:sldId id="336" r:id="rId30"/>
    <p:sldId id="337" r:id="rId31"/>
    <p:sldId id="338" r:id="rId32"/>
    <p:sldId id="339" r:id="rId33"/>
    <p:sldId id="340" r:id="rId34"/>
    <p:sldId id="341" r:id="rId35"/>
    <p:sldId id="342" r:id="rId36"/>
    <p:sldId id="343" r:id="rId37"/>
    <p:sldId id="344" r:id="rId38"/>
    <p:sldId id="345" r:id="rId39"/>
    <p:sldId id="346" r:id="rId40"/>
    <p:sldId id="347" r:id="rId41"/>
    <p:sldId id="348" r:id="rId42"/>
    <p:sldId id="349" r:id="rId43"/>
    <p:sldId id="350" r:id="rId44"/>
    <p:sldId id="351" r:id="rId45"/>
    <p:sldId id="352" r:id="rId46"/>
    <p:sldId id="353" r:id="rId47"/>
    <p:sldId id="354" r:id="rId48"/>
    <p:sldId id="355" r:id="rId49"/>
    <p:sldId id="356" r:id="rId50"/>
    <p:sldId id="357" r:id="rId51"/>
    <p:sldId id="358" r:id="rId52"/>
    <p:sldId id="278" r:id="rId53"/>
    <p:sldId id="321" r:id="rId54"/>
    <p:sldId id="322" r:id="rId55"/>
    <p:sldId id="323" r:id="rId56"/>
    <p:sldId id="359" r:id="rId57"/>
    <p:sldId id="360" r:id="rId58"/>
    <p:sldId id="361" r:id="rId59"/>
    <p:sldId id="276" r:id="rId60"/>
  </p:sldIdLst>
  <p:sldSz cx="12192000" cy="6858000"/>
  <p:notesSz cx="6858000" cy="9144000"/>
  <p:defaultTextStyle>
    <a:defPPr>
      <a:defRPr lang="zh-CN"/>
    </a:defPPr>
    <a:lvl1pPr algn="l" rtl="0" fontAlgn="base">
      <a:spcBef>
        <a:spcPct val="0"/>
      </a:spcBef>
      <a:spcAft>
        <a:spcPct val="0"/>
      </a:spcAft>
      <a:buFont typeface="Arial" charset="0"/>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BFBFBF"/>
    <a:srgbClr val="000000"/>
    <a:srgbClr val="41719C"/>
    <a:srgbClr val="ABFFC7"/>
    <a:srgbClr val="26262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中度样式 3 - 强调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2838BEF-8BB2-4498-84A7-C5851F593DF1}" styleName="中度样式 4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324" autoAdjust="0"/>
    <p:restoredTop sz="94660" autoAdjust="0"/>
  </p:normalViewPr>
  <p:slideViewPr>
    <p:cSldViewPr snapToGrid="0">
      <p:cViewPr varScale="1">
        <p:scale>
          <a:sx n="71" d="100"/>
          <a:sy n="71" d="100"/>
        </p:scale>
        <p:origin x="-852" y="-96"/>
      </p:cViewPr>
      <p:guideLst>
        <p:guide orient="horz" pos="2160"/>
        <p:guide pos="3844"/>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buFontTx/>
              <a:buNone/>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buFontTx/>
              <a:buNone/>
              <a:defRPr sz="1200">
                <a:latin typeface="+mn-lt"/>
                <a:ea typeface="+mn-ea"/>
              </a:defRPr>
            </a:lvl1pPr>
          </a:lstStyle>
          <a:p>
            <a:pPr>
              <a:defRPr/>
            </a:pPr>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buFontTx/>
              <a:buNone/>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buFont typeface="Arial" pitchFamily="34" charset="0"/>
              <a:buNone/>
              <a:defRPr sz="1200"/>
            </a:lvl1pPr>
          </a:lstStyle>
          <a:p>
            <a:pPr>
              <a:defRPr/>
            </a:pPr>
            <a:fld id="{8A44DE2E-46B4-43D4-A6D2-1DFB3FF89474}" type="slidenum">
              <a:rPr lang="zh-CN" altLang="en-US"/>
              <a:pPr>
                <a:defRPr/>
              </a:pPr>
              <a:t>‹#›</a:t>
            </a:fld>
            <a:endParaRPr lang="zh-CN" altLang="en-US"/>
          </a:p>
        </p:txBody>
      </p:sp>
    </p:spTree>
    <p:extLst>
      <p:ext uri="{BB962C8B-B14F-4D97-AF65-F5344CB8AC3E}">
        <p14:creationId xmlns:p14="http://schemas.microsoft.com/office/powerpoint/2010/main" val="2447092172"/>
      </p:ext>
    </p:extLst>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vl1pPr>
          </a:lstStyle>
          <a:p>
            <a:pPr>
              <a:defRPr/>
            </a:pPr>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lvl1pPr>
          </a:lstStyle>
          <a:p>
            <a:pPr>
              <a:defRPr/>
            </a:pPr>
            <a:fld id="{229363A6-3D28-4615-B027-773492D3403F}" type="slidenum">
              <a:rPr lang="zh-CN" altLang="en-US"/>
              <a:pPr>
                <a:defRPr/>
              </a:pPr>
              <a:t>‹#›</a:t>
            </a:fld>
            <a:endParaRPr lang="zh-CN" altLang="en-US"/>
          </a:p>
        </p:txBody>
      </p:sp>
    </p:spTree>
    <p:extLst>
      <p:ext uri="{BB962C8B-B14F-4D97-AF65-F5344CB8AC3E}">
        <p14:creationId xmlns:p14="http://schemas.microsoft.com/office/powerpoint/2010/main" val="1355384248"/>
      </p:ext>
    </p:extLst>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节标题2">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1433246"/>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8" r:id="rId1"/>
    <p:sldLayoutId id="2147483679" r:id="rId2"/>
  </p:sldLayoutIdLst>
  <p:transition spd="slow">
    <p:wipe/>
  </p:transition>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5pPr>
      <a:lvl6pPr marL="457200" algn="l" rtl="0" fontAlgn="base">
        <a:lnSpc>
          <a:spcPct val="90000"/>
        </a:lnSpc>
        <a:spcBef>
          <a:spcPct val="0"/>
        </a:spcBef>
        <a:spcAft>
          <a:spcPct val="0"/>
        </a:spcAft>
        <a:defRPr sz="4400">
          <a:solidFill>
            <a:schemeClr val="tx1"/>
          </a:solidFill>
          <a:latin typeface="Calibri Light" pitchFamily="34" charset="0"/>
          <a:ea typeface="宋体" pitchFamily="2" charset="-122"/>
        </a:defRPr>
      </a:lvl6pPr>
      <a:lvl7pPr marL="914400" algn="l" rtl="0" fontAlgn="base">
        <a:lnSpc>
          <a:spcPct val="90000"/>
        </a:lnSpc>
        <a:spcBef>
          <a:spcPct val="0"/>
        </a:spcBef>
        <a:spcAft>
          <a:spcPct val="0"/>
        </a:spcAft>
        <a:defRPr sz="4400">
          <a:solidFill>
            <a:schemeClr val="tx1"/>
          </a:solidFill>
          <a:latin typeface="Calibri Light" pitchFamily="34" charset="0"/>
          <a:ea typeface="宋体" pitchFamily="2" charset="-122"/>
        </a:defRPr>
      </a:lvl7pPr>
      <a:lvl8pPr marL="1371600" algn="l" rtl="0" fontAlgn="base">
        <a:lnSpc>
          <a:spcPct val="90000"/>
        </a:lnSpc>
        <a:spcBef>
          <a:spcPct val="0"/>
        </a:spcBef>
        <a:spcAft>
          <a:spcPct val="0"/>
        </a:spcAft>
        <a:defRPr sz="4400">
          <a:solidFill>
            <a:schemeClr val="tx1"/>
          </a:solidFill>
          <a:latin typeface="Calibri Light" pitchFamily="34" charset="0"/>
          <a:ea typeface="宋体" pitchFamily="2" charset="-122"/>
        </a:defRPr>
      </a:lvl8pPr>
      <a:lvl9pPr marL="1828800" algn="l" rtl="0" fontAlgn="base">
        <a:lnSpc>
          <a:spcPct val="90000"/>
        </a:lnSpc>
        <a:spcBef>
          <a:spcPct val="0"/>
        </a:spcBef>
        <a:spcAft>
          <a:spcPct val="0"/>
        </a:spcAft>
        <a:defRPr sz="4400">
          <a:solidFill>
            <a:schemeClr val="tx1"/>
          </a:solidFill>
          <a:latin typeface="Calibri Light" pitchFamily="34" charset="0"/>
          <a:ea typeface="宋体" pitchFamily="2" charset="-122"/>
        </a:defRPr>
      </a:lvl9pPr>
    </p:titleStyle>
    <p:bodyStyle>
      <a:lvl1pPr marL="228600" indent="-228600" algn="l" rtl="0" eaLnBrk="0" fontAlgn="base" hangingPunct="0">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6.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slide" Target="slide15.xml"/></Relationships>
</file>

<file path=ppt/slides/_rels/slide1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slide" Target="slide15.xml"/></Relationships>
</file>

<file path=ppt/slides/_rels/slide18.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slide" Target="slide18.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slide" Target="slide20.xml"/><Relationship Id="rId1" Type="http://schemas.openxmlformats.org/officeDocument/2006/relationships/slideLayout" Target="../slideLayouts/slideLayout1.xml"/><Relationship Id="rId4" Type="http://schemas.openxmlformats.org/officeDocument/2006/relationships/image" Target="../media/image9.jpg"/></Relationships>
</file>

<file path=ppt/slides/_rels/slide22.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3.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slide" Target="slide22.xml"/></Relationships>
</file>

<file path=ppt/slides/_rels/slide2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slide" Target="slide22.xml"/></Relationships>
</file>

<file path=ppt/slides/_rels/slide2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slide" Target="slide2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9.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slide" Target="slide2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slide" Target="slide28.xml"/></Relationships>
</file>

<file path=ppt/slides/_rels/slide31.xml.rels><?xml version="1.0" encoding="UTF-8" standalone="yes"?>
<Relationships xmlns="http://schemas.openxmlformats.org/package/2006/relationships"><Relationship Id="rId2" Type="http://schemas.openxmlformats.org/officeDocument/2006/relationships/slide" Target="slide32.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slide" Target="slide31.xml"/></Relationships>
</file>

<file path=ppt/slides/_rels/slide33.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4.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slide" Target="slide33.xml"/></Relationships>
</file>

<file path=ppt/slides/_rels/slide3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slide" Target="slide33.xml"/></Relationships>
</file>

<file path=ppt/slides/_rels/slide36.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37.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slide" Target="slide36.xml"/></Relationships>
</file>

<file path=ppt/slides/_rels/slide3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slide" Target="slide3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slide" Target="slide41.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slide" Target="slide40.xml"/></Relationships>
</file>

<file path=ppt/slides/_rels/slide4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slide" Target="slide40.xml"/></Relationships>
</file>

<file path=ppt/slides/_rels/slide43.xml.rels><?xml version="1.0" encoding="UTF-8" standalone="yes"?>
<Relationships xmlns="http://schemas.openxmlformats.org/package/2006/relationships"><Relationship Id="rId2" Type="http://schemas.openxmlformats.org/officeDocument/2006/relationships/slide" Target="slide44.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slide" Target="slide4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slide" Target="slide47.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slide" Target="slide46.xml"/></Relationships>
</file>

<file path=ppt/slides/_rels/slide48.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slide" Target="slide46.xml"/></Relationships>
</file>

<file path=ppt/slides/_rels/slide49.xml.rels><?xml version="1.0" encoding="UTF-8" standalone="yes"?>
<Relationships xmlns="http://schemas.openxmlformats.org/package/2006/relationships"><Relationship Id="rId2" Type="http://schemas.openxmlformats.org/officeDocument/2006/relationships/slide" Target="slide50.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slide" Target="slide49.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框 28"/>
          <p:cNvSpPr txBox="1">
            <a:spLocks noChangeArrowheads="1"/>
          </p:cNvSpPr>
          <p:nvPr/>
        </p:nvSpPr>
        <p:spPr bwMode="auto">
          <a:xfrm>
            <a:off x="2843213" y="2312988"/>
            <a:ext cx="676116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ctr" eaLnBrk="1" hangingPunct="1"/>
            <a:r>
              <a:rPr lang="en-US" altLang="zh-CN" sz="3600">
                <a:latin typeface="华文琥珀" pitchFamily="2" charset="-122"/>
                <a:ea typeface="华文琥珀" pitchFamily="2" charset="-122"/>
              </a:rPr>
              <a:t>SQL Server 2008</a:t>
            </a:r>
            <a:r>
              <a:rPr lang="zh-CN" altLang="en-US" sz="3600">
                <a:latin typeface="华文琥珀" pitchFamily="2" charset="-122"/>
                <a:ea typeface="华文琥珀" pitchFamily="2" charset="-122"/>
              </a:rPr>
              <a:t>网络数据库</a:t>
            </a:r>
            <a:endParaRPr lang="en-US" altLang="zh-CN" sz="3600">
              <a:latin typeface="华文琥珀" pitchFamily="2" charset="-122"/>
              <a:ea typeface="华文琥珀" pitchFamily="2" charset="-122"/>
            </a:endParaRPr>
          </a:p>
          <a:p>
            <a:pPr algn="ctr" eaLnBrk="1" hangingPunct="1"/>
            <a:r>
              <a:rPr lang="zh-CN" altLang="en-US" sz="3600">
                <a:latin typeface="华文琥珀" pitchFamily="2" charset="-122"/>
                <a:ea typeface="华文琥珀" pitchFamily="2" charset="-122"/>
              </a:rPr>
              <a:t>管理项目教程</a:t>
            </a:r>
            <a:endParaRPr lang="zh-CN" altLang="en-US" sz="3600" b="1">
              <a:latin typeface="华文琥珀" pitchFamily="2" charset="-122"/>
              <a:ea typeface="华文琥珀" pitchFamily="2" charset="-122"/>
            </a:endParaRPr>
          </a:p>
        </p:txBody>
      </p:sp>
      <p:sp>
        <p:nvSpPr>
          <p:cNvPr id="38" name="文本框 37"/>
          <p:cNvSpPr txBox="1">
            <a:spLocks noChangeArrowheads="1"/>
          </p:cNvSpPr>
          <p:nvPr/>
        </p:nvSpPr>
        <p:spPr bwMode="auto">
          <a:xfrm>
            <a:off x="966788" y="612775"/>
            <a:ext cx="26670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1600" b="1">
                <a:solidFill>
                  <a:srgbClr val="595959"/>
                </a:solidFill>
              </a:rPr>
              <a:t>高等职业教育精品示范教材</a:t>
            </a:r>
          </a:p>
        </p:txBody>
      </p:sp>
      <p:sp>
        <p:nvSpPr>
          <p:cNvPr id="19" name="文本框 10"/>
          <p:cNvSpPr txBox="1">
            <a:spLocks noChangeArrowheads="1"/>
          </p:cNvSpPr>
          <p:nvPr/>
        </p:nvSpPr>
        <p:spPr bwMode="auto">
          <a:xfrm>
            <a:off x="4525963" y="4181475"/>
            <a:ext cx="393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2400" b="1">
                <a:latin typeface="幼圆" pitchFamily="49" charset="-122"/>
                <a:ea typeface="幼圆" pitchFamily="49" charset="-122"/>
              </a:rPr>
              <a:t>主编：李桂香 王昌云</a:t>
            </a:r>
          </a:p>
        </p:txBody>
      </p:sp>
      <p:sp>
        <p:nvSpPr>
          <p:cNvPr id="20" name="文本框 11"/>
          <p:cNvSpPr txBox="1">
            <a:spLocks noChangeArrowheads="1"/>
          </p:cNvSpPr>
          <p:nvPr/>
        </p:nvSpPr>
        <p:spPr bwMode="auto">
          <a:xfrm>
            <a:off x="8031163" y="5534025"/>
            <a:ext cx="3505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2400" b="1">
                <a:latin typeface="幼圆" pitchFamily="49" charset="-122"/>
                <a:ea typeface="幼圆" pitchFamily="49" charset="-122"/>
              </a:rPr>
              <a:t>中国水利水电出版社</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500"/>
                                        <p:tgtEl>
                                          <p:spTgt spid="38"/>
                                        </p:tgtEl>
                                      </p:cBhvr>
                                    </p:animEffect>
                                  </p:childTnLst>
                                </p:cTn>
                              </p:par>
                            </p:childTnLst>
                          </p:cTn>
                        </p:par>
                        <p:par>
                          <p:cTn id="12" fill="hold" nodeType="afterGroup">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ppt_x"/>
                                          </p:val>
                                        </p:tav>
                                        <p:tav tm="100000">
                                          <p:val>
                                            <p:strVal val="#ppt_x"/>
                                          </p:val>
                                        </p:tav>
                                      </p:tavLst>
                                    </p:anim>
                                    <p:anim calcmode="lin" valueType="num">
                                      <p:cBhvr additive="base">
                                        <p:cTn id="16" dur="500" fill="hold"/>
                                        <p:tgtEl>
                                          <p:spTgt spid="19"/>
                                        </p:tgtEl>
                                        <p:attrNameLst>
                                          <p:attrName>ppt_y</p:attrName>
                                        </p:attrNameLst>
                                      </p:cBhvr>
                                      <p:tavLst>
                                        <p:tav tm="0">
                                          <p:val>
                                            <p:strVal val="1+#ppt_h/2"/>
                                          </p:val>
                                        </p:tav>
                                        <p:tav tm="100000">
                                          <p:val>
                                            <p:strVal val="#ppt_y"/>
                                          </p:val>
                                        </p:tav>
                                      </p:tavLst>
                                    </p:anim>
                                  </p:childTnLst>
                                </p:cTn>
                              </p:par>
                            </p:childTnLst>
                          </p:cTn>
                        </p:par>
                        <p:par>
                          <p:cTn id="17" fill="hold" nodeType="afterGroup">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500" fill="hold"/>
                                        <p:tgtEl>
                                          <p:spTgt spid="20"/>
                                        </p:tgtEl>
                                        <p:attrNameLst>
                                          <p:attrName>ppt_x</p:attrName>
                                        </p:attrNameLst>
                                      </p:cBhvr>
                                      <p:tavLst>
                                        <p:tav tm="0">
                                          <p:val>
                                            <p:strVal val="#ppt_x"/>
                                          </p:val>
                                        </p:tav>
                                        <p:tav tm="100000">
                                          <p:val>
                                            <p:strVal val="#ppt_x"/>
                                          </p:val>
                                        </p:tav>
                                      </p:tavLst>
                                    </p:anim>
                                    <p:anim calcmode="lin" valueType="num">
                                      <p:cBhvr additive="base">
                                        <p:cTn id="21"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8" grpId="0"/>
      <p:bldP spid="19" grpId="0"/>
      <p:bldP spid="2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31162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5.2.1  </a:t>
            </a:r>
            <a:r>
              <a:rPr lang="zh-CN" altLang="zh-CN" sz="3200" b="1" dirty="0"/>
              <a:t>相关知识</a:t>
            </a:r>
          </a:p>
        </p:txBody>
      </p:sp>
      <p:sp>
        <p:nvSpPr>
          <p:cNvPr id="19" name="文本框 29"/>
          <p:cNvSpPr txBox="1"/>
          <p:nvPr/>
        </p:nvSpPr>
        <p:spPr>
          <a:xfrm>
            <a:off x="6400800" y="835025"/>
            <a:ext cx="4680857" cy="646331"/>
          </a:xfrm>
          <a:prstGeom prst="rect">
            <a:avLst/>
          </a:prstGeom>
          <a:noFill/>
        </p:spPr>
        <p:txBody>
          <a:bodyPr wrap="square">
            <a:spAutoFit/>
          </a:bodyPr>
          <a:lstStyle/>
          <a:p>
            <a:pPr fontAlgn="auto">
              <a:spcBef>
                <a:spcPts val="0"/>
              </a:spcBef>
              <a:spcAft>
                <a:spcPts val="0"/>
              </a:spcAft>
              <a:buFontTx/>
              <a:buNone/>
              <a:defRPr/>
            </a:pPr>
            <a:r>
              <a:rPr lang="zh-CN" altLang="zh-CN" sz="3600" b="1" dirty="0">
                <a:solidFill>
                  <a:schemeClr val="tx1">
                    <a:lumMod val="85000"/>
                    <a:lumOff val="15000"/>
                  </a:schemeClr>
                </a:solidFill>
                <a:latin typeface="微软雅黑" panose="020B0503020204020204" pitchFamily="34" charset="-122"/>
                <a:ea typeface="微软雅黑" panose="020B0503020204020204" pitchFamily="34" charset="-122"/>
              </a:rPr>
              <a:t>强制性</a:t>
            </a: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完</a:t>
            </a:r>
            <a:r>
              <a:rPr lang="zh-CN" altLang="zh-CN" sz="3600" b="1" dirty="0">
                <a:solidFill>
                  <a:schemeClr val="tx1">
                    <a:lumMod val="85000"/>
                    <a:lumOff val="15000"/>
                  </a:schemeClr>
                </a:solidFill>
                <a:latin typeface="微软雅黑" panose="020B0503020204020204" pitchFamily="34" charset="-122"/>
                <a:ea typeface="微软雅黑" panose="020B0503020204020204" pitchFamily="34" charset="-122"/>
              </a:rPr>
              <a:t>整性的选项</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979487" y="1952625"/>
            <a:ext cx="105314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2000" dirty="0"/>
              <a:t>强制性保障数据完整性的方式有很多，具体如表</a:t>
            </a:r>
            <a:r>
              <a:rPr lang="en-US" altLang="zh-CN" sz="2000" dirty="0"/>
              <a:t>5-1</a:t>
            </a:r>
            <a:r>
              <a:rPr lang="zh-CN" altLang="zh-CN" sz="2000" dirty="0"/>
              <a:t>所示：</a:t>
            </a:r>
          </a:p>
        </p:txBody>
      </p:sp>
      <p:graphicFrame>
        <p:nvGraphicFramePr>
          <p:cNvPr id="2" name="表格 1"/>
          <p:cNvGraphicFramePr>
            <a:graphicFrameLocks noGrp="1"/>
          </p:cNvGraphicFramePr>
          <p:nvPr>
            <p:extLst>
              <p:ext uri="{D42A27DB-BD31-4B8C-83A1-F6EECF244321}">
                <p14:modId xmlns:p14="http://schemas.microsoft.com/office/powerpoint/2010/main" val="1504621790"/>
              </p:ext>
            </p:extLst>
          </p:nvPr>
        </p:nvGraphicFramePr>
        <p:xfrm>
          <a:off x="848858" y="2838836"/>
          <a:ext cx="10662104" cy="3387792"/>
        </p:xfrm>
        <a:graphic>
          <a:graphicData uri="http://schemas.openxmlformats.org/drawingml/2006/table">
            <a:tbl>
              <a:tblPr firstRow="1" firstCol="1" bandRow="1">
                <a:tableStyleId>{5C22544A-7EE6-4342-B048-85BDC9FD1C3A}</a:tableStyleId>
              </a:tblPr>
              <a:tblGrid>
                <a:gridCol w="5331052"/>
                <a:gridCol w="5331052"/>
              </a:tblGrid>
              <a:tr h="564632">
                <a:tc>
                  <a:txBody>
                    <a:bodyPr/>
                    <a:lstStyle/>
                    <a:p>
                      <a:pPr algn="ctr">
                        <a:spcAft>
                          <a:spcPts val="0"/>
                        </a:spcAft>
                      </a:pPr>
                      <a:r>
                        <a:rPr lang="zh-CN" sz="2000" kern="100" dirty="0">
                          <a:effectLst/>
                        </a:rPr>
                        <a:t>方式</a:t>
                      </a:r>
                      <a:endParaRPr lang="zh-CN" sz="2000" kern="100" dirty="0">
                        <a:effectLst/>
                        <a:latin typeface="Calibri"/>
                        <a:ea typeface="宋体"/>
                        <a:cs typeface="黑体"/>
                      </a:endParaRPr>
                    </a:p>
                  </a:txBody>
                  <a:tcPr marL="68580" marR="68580" marT="0" marB="0" anchor="ctr"/>
                </a:tc>
                <a:tc>
                  <a:txBody>
                    <a:bodyPr/>
                    <a:lstStyle/>
                    <a:p>
                      <a:pPr algn="ctr">
                        <a:spcAft>
                          <a:spcPts val="0"/>
                        </a:spcAft>
                      </a:pPr>
                      <a:r>
                        <a:rPr lang="zh-CN" sz="2000" kern="100" dirty="0">
                          <a:effectLst/>
                        </a:rPr>
                        <a:t>说明</a:t>
                      </a:r>
                      <a:endParaRPr lang="zh-CN" sz="2000" kern="100" dirty="0">
                        <a:effectLst/>
                        <a:latin typeface="Calibri"/>
                        <a:ea typeface="宋体"/>
                        <a:cs typeface="黑体"/>
                      </a:endParaRPr>
                    </a:p>
                  </a:txBody>
                  <a:tcPr marL="68580" marR="68580" marT="0" marB="0" anchor="ctr"/>
                </a:tc>
              </a:tr>
              <a:tr h="564632">
                <a:tc>
                  <a:txBody>
                    <a:bodyPr/>
                    <a:lstStyle/>
                    <a:p>
                      <a:pPr algn="ctr">
                        <a:spcAft>
                          <a:spcPts val="0"/>
                        </a:spcAft>
                      </a:pPr>
                      <a:r>
                        <a:rPr lang="zh-CN" sz="2000" kern="100" dirty="0">
                          <a:effectLst/>
                        </a:rPr>
                        <a:t>数据类型</a:t>
                      </a:r>
                      <a:endParaRPr lang="zh-CN" sz="2000" kern="100" dirty="0">
                        <a:effectLst/>
                        <a:latin typeface="Calibri"/>
                        <a:ea typeface="宋体"/>
                        <a:cs typeface="黑体"/>
                      </a:endParaRPr>
                    </a:p>
                  </a:txBody>
                  <a:tcPr marL="68580" marR="68580" marT="0" marB="0" anchor="ctr"/>
                </a:tc>
                <a:tc>
                  <a:txBody>
                    <a:bodyPr/>
                    <a:lstStyle/>
                    <a:p>
                      <a:pPr algn="ctr">
                        <a:spcAft>
                          <a:spcPts val="0"/>
                        </a:spcAft>
                      </a:pPr>
                      <a:r>
                        <a:rPr lang="zh-CN" sz="2000" kern="100">
                          <a:effectLst/>
                        </a:rPr>
                        <a:t>用于定义可存储在列中的数据的类型</a:t>
                      </a:r>
                      <a:endParaRPr lang="zh-CN" sz="2000" kern="100">
                        <a:effectLst/>
                        <a:latin typeface="Calibri"/>
                        <a:ea typeface="宋体"/>
                        <a:cs typeface="黑体"/>
                      </a:endParaRPr>
                    </a:p>
                  </a:txBody>
                  <a:tcPr marL="68580" marR="68580" marT="0" marB="0" anchor="ctr"/>
                </a:tc>
              </a:tr>
              <a:tr h="564632">
                <a:tc>
                  <a:txBody>
                    <a:bodyPr/>
                    <a:lstStyle/>
                    <a:p>
                      <a:pPr algn="ctr">
                        <a:spcAft>
                          <a:spcPts val="0"/>
                        </a:spcAft>
                      </a:pPr>
                      <a:r>
                        <a:rPr lang="zh-CN" sz="2000" kern="100">
                          <a:effectLst/>
                        </a:rPr>
                        <a:t>规则</a:t>
                      </a:r>
                      <a:endParaRPr lang="zh-CN" sz="2000" kern="100">
                        <a:effectLst/>
                        <a:latin typeface="Calibri"/>
                        <a:ea typeface="宋体"/>
                        <a:cs typeface="黑体"/>
                      </a:endParaRPr>
                    </a:p>
                  </a:txBody>
                  <a:tcPr marL="68580" marR="68580" marT="0" marB="0" anchor="ctr"/>
                </a:tc>
                <a:tc>
                  <a:txBody>
                    <a:bodyPr/>
                    <a:lstStyle/>
                    <a:p>
                      <a:pPr algn="ctr">
                        <a:spcAft>
                          <a:spcPts val="0"/>
                        </a:spcAft>
                      </a:pPr>
                      <a:r>
                        <a:rPr lang="zh-CN" sz="2000" kern="100">
                          <a:effectLst/>
                        </a:rPr>
                        <a:t>定义可插入列中的可接受值</a:t>
                      </a:r>
                      <a:endParaRPr lang="zh-CN" sz="2000" kern="100">
                        <a:effectLst/>
                        <a:latin typeface="Calibri"/>
                        <a:ea typeface="宋体"/>
                        <a:cs typeface="黑体"/>
                      </a:endParaRPr>
                    </a:p>
                  </a:txBody>
                  <a:tcPr marL="68580" marR="68580" marT="0" marB="0" anchor="ctr"/>
                </a:tc>
              </a:tr>
              <a:tr h="564632">
                <a:tc>
                  <a:txBody>
                    <a:bodyPr/>
                    <a:lstStyle/>
                    <a:p>
                      <a:pPr algn="ctr">
                        <a:spcAft>
                          <a:spcPts val="0"/>
                        </a:spcAft>
                      </a:pPr>
                      <a:r>
                        <a:rPr lang="zh-CN" sz="2000" kern="100">
                          <a:effectLst/>
                        </a:rPr>
                        <a:t>默认值</a:t>
                      </a:r>
                      <a:endParaRPr lang="zh-CN" sz="2000" kern="100">
                        <a:effectLst/>
                        <a:latin typeface="Calibri"/>
                        <a:ea typeface="宋体"/>
                        <a:cs typeface="黑体"/>
                      </a:endParaRPr>
                    </a:p>
                  </a:txBody>
                  <a:tcPr marL="68580" marR="68580" marT="0" marB="0" anchor="ctr"/>
                </a:tc>
                <a:tc>
                  <a:txBody>
                    <a:bodyPr/>
                    <a:lstStyle/>
                    <a:p>
                      <a:pPr algn="ctr">
                        <a:spcAft>
                          <a:spcPts val="0"/>
                        </a:spcAft>
                      </a:pPr>
                      <a:r>
                        <a:rPr lang="zh-CN" sz="2000" kern="100">
                          <a:effectLst/>
                        </a:rPr>
                        <a:t>定义未指定列值时应取的列值</a:t>
                      </a:r>
                      <a:endParaRPr lang="zh-CN" sz="2000" kern="100">
                        <a:effectLst/>
                        <a:latin typeface="Calibri"/>
                        <a:ea typeface="宋体"/>
                        <a:cs typeface="黑体"/>
                      </a:endParaRPr>
                    </a:p>
                  </a:txBody>
                  <a:tcPr marL="68580" marR="68580" marT="0" marB="0" anchor="ctr"/>
                </a:tc>
              </a:tr>
              <a:tr h="564632">
                <a:tc>
                  <a:txBody>
                    <a:bodyPr/>
                    <a:lstStyle/>
                    <a:p>
                      <a:pPr algn="ctr">
                        <a:spcAft>
                          <a:spcPts val="0"/>
                        </a:spcAft>
                      </a:pPr>
                      <a:r>
                        <a:rPr lang="zh-CN" sz="2000" kern="100">
                          <a:effectLst/>
                        </a:rPr>
                        <a:t>约束</a:t>
                      </a:r>
                      <a:endParaRPr lang="zh-CN" sz="2000" kern="100">
                        <a:effectLst/>
                        <a:latin typeface="Calibri"/>
                        <a:ea typeface="宋体"/>
                        <a:cs typeface="黑体"/>
                      </a:endParaRPr>
                    </a:p>
                  </a:txBody>
                  <a:tcPr marL="68580" marR="68580" marT="0" marB="0" anchor="ctr"/>
                </a:tc>
                <a:tc>
                  <a:txBody>
                    <a:bodyPr/>
                    <a:lstStyle/>
                    <a:p>
                      <a:pPr algn="ctr">
                        <a:spcAft>
                          <a:spcPts val="0"/>
                        </a:spcAft>
                      </a:pPr>
                      <a:r>
                        <a:rPr lang="zh-CN" sz="2000" kern="100">
                          <a:effectLst/>
                        </a:rPr>
                        <a:t>定义数据库引擎如何强制实施数据完整性</a:t>
                      </a:r>
                      <a:endParaRPr lang="zh-CN" sz="2000" kern="100">
                        <a:effectLst/>
                        <a:latin typeface="Calibri"/>
                        <a:ea typeface="宋体"/>
                        <a:cs typeface="黑体"/>
                      </a:endParaRPr>
                    </a:p>
                  </a:txBody>
                  <a:tcPr marL="68580" marR="68580" marT="0" marB="0" anchor="ctr"/>
                </a:tc>
              </a:tr>
              <a:tr h="564632">
                <a:tc>
                  <a:txBody>
                    <a:bodyPr/>
                    <a:lstStyle/>
                    <a:p>
                      <a:pPr algn="ctr">
                        <a:spcAft>
                          <a:spcPts val="0"/>
                        </a:spcAft>
                      </a:pPr>
                      <a:r>
                        <a:rPr lang="zh-CN" sz="2000" kern="100">
                          <a:effectLst/>
                        </a:rPr>
                        <a:t>触发器</a:t>
                      </a:r>
                      <a:endParaRPr lang="zh-CN" sz="2000" kern="100">
                        <a:effectLst/>
                        <a:latin typeface="Calibri"/>
                        <a:ea typeface="宋体"/>
                        <a:cs typeface="黑体"/>
                      </a:endParaRPr>
                    </a:p>
                  </a:txBody>
                  <a:tcPr marL="68580" marR="68580" marT="0" marB="0" anchor="ctr"/>
                </a:tc>
                <a:tc>
                  <a:txBody>
                    <a:bodyPr/>
                    <a:lstStyle/>
                    <a:p>
                      <a:pPr algn="ctr">
                        <a:spcAft>
                          <a:spcPts val="0"/>
                        </a:spcAft>
                      </a:pPr>
                      <a:r>
                        <a:rPr lang="zh-CN" sz="2000" kern="100" dirty="0">
                          <a:effectLst/>
                        </a:rPr>
                        <a:t>定义在修改表时自动执行的代码</a:t>
                      </a:r>
                      <a:endParaRPr lang="zh-CN" sz="2000" kern="100" dirty="0">
                        <a:effectLst/>
                        <a:latin typeface="Calibri"/>
                        <a:ea typeface="宋体"/>
                        <a:cs typeface="黑体"/>
                      </a:endParaRPr>
                    </a:p>
                  </a:txBody>
                  <a:tcPr marL="68580" marR="68580" marT="0" marB="0" anchor="ctr"/>
                </a:tc>
              </a:tr>
            </a:tbl>
          </a:graphicData>
        </a:graphic>
      </p:graphicFrame>
      <p:sp>
        <p:nvSpPr>
          <p:cNvPr id="3" name="TextBox 2"/>
          <p:cNvSpPr txBox="1"/>
          <p:nvPr/>
        </p:nvSpPr>
        <p:spPr>
          <a:xfrm>
            <a:off x="4292301" y="2352735"/>
            <a:ext cx="3593054" cy="369332"/>
          </a:xfrm>
          <a:prstGeom prst="rect">
            <a:avLst/>
          </a:prstGeom>
          <a:noFill/>
        </p:spPr>
        <p:txBody>
          <a:bodyPr wrap="square" rtlCol="0">
            <a:spAutoFit/>
          </a:bodyPr>
          <a:lstStyle/>
          <a:p>
            <a:r>
              <a:rPr lang="zh-CN" altLang="zh-CN" dirty="0"/>
              <a:t>表</a:t>
            </a:r>
            <a:r>
              <a:rPr lang="en-US" altLang="zh-CN" dirty="0"/>
              <a:t>5-1 </a:t>
            </a:r>
            <a:r>
              <a:rPr lang="zh-CN" altLang="zh-CN" dirty="0"/>
              <a:t>强制性保障数据完整性</a:t>
            </a:r>
            <a:r>
              <a:rPr lang="zh-CN" altLang="zh-CN" dirty="0" smtClean="0"/>
              <a:t>方式</a:t>
            </a:r>
            <a:endParaRPr lang="zh-CN" altLang="zh-CN" dirty="0"/>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par>
                                <p:cTn id="20" presetID="10" presetClass="entr" presetSubtype="0"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003856" y="2659062"/>
            <a:ext cx="5505443" cy="769441"/>
          </a:xfrm>
          <a:prstGeom prst="rect">
            <a:avLst/>
          </a:prstGeom>
          <a:noFill/>
        </p:spPr>
        <p:txBody>
          <a:bodyPr wrap="square">
            <a:spAutoFit/>
          </a:bodyPr>
          <a:lstStyle/>
          <a:p>
            <a:pPr fontAlgn="auto">
              <a:spcBef>
                <a:spcPts val="0"/>
              </a:spcBef>
              <a:spcAft>
                <a:spcPts val="0"/>
              </a:spcAft>
              <a:buFontTx/>
              <a:buNone/>
              <a:defRPr/>
            </a:pPr>
            <a:r>
              <a:rPr lang="en-US" altLang="zh-CN" sz="4400" b="1" dirty="0" smtClean="0">
                <a:solidFill>
                  <a:schemeClr val="tx1">
                    <a:lumMod val="85000"/>
                    <a:lumOff val="15000"/>
                  </a:schemeClr>
                </a:solidFill>
                <a:latin typeface="微软雅黑" panose="020B0503020204020204" pitchFamily="34" charset="-122"/>
                <a:ea typeface="微软雅黑" panose="020B0503020204020204" pitchFamily="34" charset="-122"/>
              </a:rPr>
              <a:t>5.3   </a:t>
            </a:r>
            <a:r>
              <a:rPr lang="zh-CN" altLang="en-US" sz="4400" b="1" dirty="0" smtClean="0">
                <a:solidFill>
                  <a:schemeClr val="tx1">
                    <a:lumMod val="85000"/>
                    <a:lumOff val="15000"/>
                  </a:schemeClr>
                </a:solidFill>
                <a:latin typeface="微软雅黑" panose="020B0503020204020204" pitchFamily="34" charset="-122"/>
                <a:ea typeface="微软雅黑" panose="020B0503020204020204" pitchFamily="34" charset="-122"/>
              </a:rPr>
              <a:t>任务</a:t>
            </a:r>
            <a:r>
              <a:rPr lang="en-US" altLang="zh-CN" sz="4400" b="1" dirty="0" smtClean="0">
                <a:solidFill>
                  <a:schemeClr val="tx1">
                    <a:lumMod val="85000"/>
                    <a:lumOff val="15000"/>
                  </a:schemeClr>
                </a:solidFill>
                <a:latin typeface="微软雅黑" panose="020B0503020204020204" pitchFamily="34" charset="-122"/>
                <a:ea typeface="微软雅黑" panose="020B0503020204020204" pitchFamily="34" charset="-122"/>
              </a:rPr>
              <a:t>3:</a:t>
            </a:r>
            <a:r>
              <a:rPr lang="zh-CN" altLang="zh-CN" sz="4400" b="1" dirty="0">
                <a:solidFill>
                  <a:schemeClr val="tx1">
                    <a:lumMod val="85000"/>
                    <a:lumOff val="15000"/>
                  </a:schemeClr>
                </a:solidFill>
                <a:latin typeface="微软雅黑" panose="020B0503020204020204" pitchFamily="34" charset="-122"/>
                <a:ea typeface="微软雅黑" panose="020B0503020204020204" pitchFamily="34" charset="-122"/>
              </a:rPr>
              <a:t>实现约束</a:t>
            </a:r>
            <a:endParaRPr lang="zh-CN" altLang="en-US" sz="4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0711997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5.3.1</a:t>
            </a:r>
            <a:r>
              <a:rPr lang="zh-CN" altLang="zh-CN" sz="3200" b="1" dirty="0"/>
              <a:t>相关知识</a:t>
            </a:r>
          </a:p>
        </p:txBody>
      </p:sp>
      <p:sp>
        <p:nvSpPr>
          <p:cNvPr id="19" name="文本框 29"/>
          <p:cNvSpPr txBox="1"/>
          <p:nvPr/>
        </p:nvSpPr>
        <p:spPr>
          <a:xfrm>
            <a:off x="7610752" y="876171"/>
            <a:ext cx="2031325" cy="646331"/>
          </a:xfrm>
          <a:prstGeom prst="rect">
            <a:avLst/>
          </a:prstGeom>
          <a:noFill/>
        </p:spPr>
        <p:txBody>
          <a:bodyPr wrap="none">
            <a:spAutoFit/>
          </a:bodyPr>
          <a:lstStyle/>
          <a:p>
            <a:pPr fontAlgn="auto">
              <a:spcBef>
                <a:spcPts val="0"/>
              </a:spcBef>
              <a:spcAft>
                <a:spcPts val="0"/>
              </a:spcAft>
              <a:buFontTx/>
              <a:buNone/>
              <a:defRPr/>
            </a:pPr>
            <a:r>
              <a:rPr lang="zh-CN" altLang="zh-CN" sz="3600" b="1" dirty="0">
                <a:solidFill>
                  <a:schemeClr val="tx1">
                    <a:lumMod val="85000"/>
                    <a:lumOff val="15000"/>
                  </a:schemeClr>
                </a:solidFill>
                <a:latin typeface="微软雅黑" panose="020B0503020204020204" pitchFamily="34" charset="-122"/>
                <a:ea typeface="微软雅黑" panose="020B0503020204020204" pitchFamily="34" charset="-122"/>
              </a:rPr>
              <a:t>实现约束</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957262" y="2002796"/>
            <a:ext cx="10688398"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en-US" altLang="zh-CN" sz="2000" b="1" dirty="0"/>
              <a:t>1. </a:t>
            </a:r>
            <a:r>
              <a:rPr lang="zh-CN" altLang="zh-CN" sz="2000" b="1" dirty="0"/>
              <a:t>实现约束的主要类型</a:t>
            </a:r>
          </a:p>
          <a:p>
            <a:r>
              <a:rPr lang="zh-CN" altLang="zh-CN" sz="2000" dirty="0"/>
              <a:t>数据约束是实现数据完整性的首选方法。约束能确保有效的数据值输入列，并保持表间关系。</a:t>
            </a:r>
          </a:p>
          <a:p>
            <a:r>
              <a:rPr lang="zh-CN" altLang="zh-CN" sz="2000" dirty="0"/>
              <a:t>约束的类型有很多，总体来说数据库约束分为以下</a:t>
            </a:r>
            <a:r>
              <a:rPr lang="en-US" altLang="zh-CN" sz="2000" dirty="0"/>
              <a:t>5</a:t>
            </a:r>
            <a:r>
              <a:rPr lang="zh-CN" altLang="zh-CN" sz="2000" dirty="0"/>
              <a:t>种，总的来说有五种：唯一性和主键约束、外键约束、检查约束、空值约束、默认值约束。主要的关键词包括有五大关键词，</a:t>
            </a:r>
            <a:r>
              <a:rPr lang="en-US" altLang="zh-CN" sz="2000" dirty="0"/>
              <a:t>UNIQUE</a:t>
            </a:r>
            <a:r>
              <a:rPr lang="zh-CN" altLang="zh-CN" sz="2000" dirty="0"/>
              <a:t>和</a:t>
            </a:r>
            <a:r>
              <a:rPr lang="en-US" altLang="zh-CN" sz="2000" dirty="0"/>
              <a:t>Primary Key</a:t>
            </a:r>
            <a:r>
              <a:rPr lang="zh-CN" altLang="zh-CN" sz="2000" dirty="0"/>
              <a:t>，</a:t>
            </a:r>
            <a:r>
              <a:rPr lang="en-US" altLang="zh-CN" sz="2000" dirty="0"/>
              <a:t> Foreign Key</a:t>
            </a:r>
            <a:r>
              <a:rPr lang="zh-CN" altLang="zh-CN" sz="2000" dirty="0"/>
              <a:t>，</a:t>
            </a:r>
            <a:r>
              <a:rPr lang="en-US" altLang="zh-CN" sz="2000" dirty="0"/>
              <a:t> CHECK</a:t>
            </a:r>
            <a:r>
              <a:rPr lang="zh-CN" altLang="zh-CN" sz="2000" dirty="0"/>
              <a:t>，</a:t>
            </a:r>
            <a:r>
              <a:rPr lang="en-US" altLang="zh-CN" sz="2000" dirty="0"/>
              <a:t> NOT NULL</a:t>
            </a:r>
            <a:r>
              <a:rPr lang="zh-CN" altLang="zh-CN" sz="2000" dirty="0"/>
              <a:t>，</a:t>
            </a:r>
            <a:r>
              <a:rPr lang="en-US" altLang="zh-CN" sz="2000" dirty="0"/>
              <a:t> DEFAULT</a:t>
            </a:r>
            <a:r>
              <a:rPr lang="zh-CN" altLang="zh-CN" sz="2000" dirty="0"/>
              <a:t>。</a:t>
            </a:r>
          </a:p>
          <a:p>
            <a:r>
              <a:rPr lang="zh-CN" altLang="zh-CN" sz="2000" dirty="0"/>
              <a:t>约束的分类如表</a:t>
            </a:r>
            <a:r>
              <a:rPr lang="en-US" altLang="zh-CN" sz="2000" dirty="0"/>
              <a:t>5-2</a:t>
            </a:r>
            <a:r>
              <a:rPr lang="zh-CN" altLang="zh-CN" sz="2000" dirty="0"/>
              <a:t>所示：</a:t>
            </a:r>
          </a:p>
        </p:txBody>
      </p:sp>
      <p:graphicFrame>
        <p:nvGraphicFramePr>
          <p:cNvPr id="2" name="表格 1"/>
          <p:cNvGraphicFramePr>
            <a:graphicFrameLocks noGrp="1"/>
          </p:cNvGraphicFramePr>
          <p:nvPr>
            <p:extLst>
              <p:ext uri="{D42A27DB-BD31-4B8C-83A1-F6EECF244321}">
                <p14:modId xmlns:p14="http://schemas.microsoft.com/office/powerpoint/2010/main" val="2775299805"/>
              </p:ext>
            </p:extLst>
          </p:nvPr>
        </p:nvGraphicFramePr>
        <p:xfrm>
          <a:off x="1056490" y="4529264"/>
          <a:ext cx="10303584" cy="1980278"/>
        </p:xfrm>
        <a:graphic>
          <a:graphicData uri="http://schemas.openxmlformats.org/drawingml/2006/table">
            <a:tbl>
              <a:tblPr firstRow="1" firstCol="1" bandRow="1">
                <a:tableStyleId>{5C22544A-7EE6-4342-B048-85BDC9FD1C3A}</a:tableStyleId>
              </a:tblPr>
              <a:tblGrid>
                <a:gridCol w="2376688"/>
                <a:gridCol w="3963448"/>
                <a:gridCol w="3963448"/>
              </a:tblGrid>
              <a:tr h="175029">
                <a:tc>
                  <a:txBody>
                    <a:bodyPr/>
                    <a:lstStyle/>
                    <a:p>
                      <a:pPr algn="ctr">
                        <a:spcAft>
                          <a:spcPts val="0"/>
                        </a:spcAft>
                      </a:pPr>
                      <a:r>
                        <a:rPr lang="zh-CN" sz="1200" kern="100" dirty="0">
                          <a:effectLst/>
                        </a:rPr>
                        <a:t>完整性类型</a:t>
                      </a:r>
                      <a:endParaRPr lang="zh-CN" sz="1200" kern="100" dirty="0">
                        <a:effectLst/>
                        <a:latin typeface="Calibri"/>
                        <a:ea typeface="宋体"/>
                        <a:cs typeface="黑体"/>
                      </a:endParaRPr>
                    </a:p>
                  </a:txBody>
                  <a:tcPr marL="68580" marR="68580" marT="0" marB="0"/>
                </a:tc>
                <a:tc>
                  <a:txBody>
                    <a:bodyPr/>
                    <a:lstStyle/>
                    <a:p>
                      <a:pPr algn="ctr">
                        <a:spcAft>
                          <a:spcPts val="0"/>
                        </a:spcAft>
                      </a:pPr>
                      <a:r>
                        <a:rPr lang="zh-CN" sz="1200" kern="100">
                          <a:effectLst/>
                        </a:rPr>
                        <a:t>约束类型</a:t>
                      </a:r>
                      <a:endParaRPr lang="zh-CN" sz="1200" kern="100">
                        <a:effectLst/>
                        <a:latin typeface="Calibri"/>
                        <a:ea typeface="宋体"/>
                        <a:cs typeface="黑体"/>
                      </a:endParaRPr>
                    </a:p>
                  </a:txBody>
                  <a:tcPr marL="68580" marR="68580" marT="0" marB="0"/>
                </a:tc>
                <a:tc>
                  <a:txBody>
                    <a:bodyPr/>
                    <a:lstStyle/>
                    <a:p>
                      <a:pPr algn="ctr">
                        <a:spcAft>
                          <a:spcPts val="0"/>
                        </a:spcAft>
                      </a:pPr>
                      <a:r>
                        <a:rPr lang="zh-CN" sz="1200" kern="100">
                          <a:effectLst/>
                        </a:rPr>
                        <a:t>说明</a:t>
                      </a:r>
                      <a:endParaRPr lang="zh-CN" sz="1200" kern="100">
                        <a:effectLst/>
                        <a:latin typeface="Calibri"/>
                        <a:ea typeface="宋体"/>
                        <a:cs typeface="黑体"/>
                      </a:endParaRPr>
                    </a:p>
                  </a:txBody>
                  <a:tcPr marL="68580" marR="68580" marT="0" marB="0"/>
                </a:tc>
              </a:tr>
              <a:tr h="175029">
                <a:tc rowSpan="4">
                  <a:txBody>
                    <a:bodyPr/>
                    <a:lstStyle/>
                    <a:p>
                      <a:pPr algn="ctr">
                        <a:spcAft>
                          <a:spcPts val="0"/>
                        </a:spcAft>
                      </a:pPr>
                      <a:r>
                        <a:rPr lang="zh-CN" sz="1200" kern="100" dirty="0">
                          <a:effectLst/>
                        </a:rPr>
                        <a:t>域</a:t>
                      </a:r>
                      <a:endParaRPr lang="zh-CN" sz="1200" kern="100" dirty="0">
                        <a:effectLst/>
                        <a:latin typeface="Calibri"/>
                        <a:ea typeface="宋体"/>
                        <a:cs typeface="黑体"/>
                      </a:endParaRPr>
                    </a:p>
                  </a:txBody>
                  <a:tcPr marL="68580" marR="68580" marT="0" marB="0" anchor="ctr"/>
                </a:tc>
                <a:tc>
                  <a:txBody>
                    <a:bodyPr/>
                    <a:lstStyle/>
                    <a:p>
                      <a:pPr algn="ctr">
                        <a:spcAft>
                          <a:spcPts val="0"/>
                        </a:spcAft>
                      </a:pPr>
                      <a:r>
                        <a:rPr lang="en-US" sz="1200" kern="100">
                          <a:effectLst/>
                        </a:rPr>
                        <a:t>DEAULT</a:t>
                      </a:r>
                      <a:endParaRPr lang="zh-CN" sz="1200" kern="100">
                        <a:effectLst/>
                        <a:latin typeface="Calibri"/>
                        <a:ea typeface="宋体"/>
                        <a:cs typeface="黑体"/>
                      </a:endParaRPr>
                    </a:p>
                  </a:txBody>
                  <a:tcPr marL="68580" marR="68580" marT="0" marB="0"/>
                </a:tc>
                <a:tc>
                  <a:txBody>
                    <a:bodyPr/>
                    <a:lstStyle/>
                    <a:p>
                      <a:pPr algn="just">
                        <a:spcAft>
                          <a:spcPts val="0"/>
                        </a:spcAft>
                      </a:pPr>
                      <a:r>
                        <a:rPr lang="zh-CN" sz="1200" kern="100">
                          <a:effectLst/>
                        </a:rPr>
                        <a:t>指定列的默认值</a:t>
                      </a:r>
                      <a:endParaRPr lang="zh-CN" sz="1200" kern="100">
                        <a:effectLst/>
                        <a:latin typeface="Calibri"/>
                        <a:ea typeface="宋体"/>
                        <a:cs typeface="黑体"/>
                      </a:endParaRPr>
                    </a:p>
                  </a:txBody>
                  <a:tcPr marL="68580" marR="68580" marT="0" marB="0"/>
                </a:tc>
              </a:tr>
              <a:tr h="175029">
                <a:tc vMerge="1">
                  <a:txBody>
                    <a:bodyPr/>
                    <a:lstStyle/>
                    <a:p>
                      <a:endParaRPr lang="zh-CN" altLang="en-US"/>
                    </a:p>
                  </a:txBody>
                  <a:tcPr/>
                </a:tc>
                <a:tc>
                  <a:txBody>
                    <a:bodyPr/>
                    <a:lstStyle/>
                    <a:p>
                      <a:pPr algn="ctr">
                        <a:spcAft>
                          <a:spcPts val="0"/>
                        </a:spcAft>
                      </a:pPr>
                      <a:r>
                        <a:rPr lang="en-US" sz="1200" kern="100">
                          <a:effectLst/>
                        </a:rPr>
                        <a:t>CHECK</a:t>
                      </a:r>
                      <a:endParaRPr lang="zh-CN" sz="1200" kern="100">
                        <a:effectLst/>
                        <a:latin typeface="Calibri"/>
                        <a:ea typeface="宋体"/>
                        <a:cs typeface="黑体"/>
                      </a:endParaRPr>
                    </a:p>
                  </a:txBody>
                  <a:tcPr marL="68580" marR="68580" marT="0" marB="0"/>
                </a:tc>
                <a:tc>
                  <a:txBody>
                    <a:bodyPr/>
                    <a:lstStyle/>
                    <a:p>
                      <a:pPr algn="just">
                        <a:spcAft>
                          <a:spcPts val="0"/>
                        </a:spcAft>
                      </a:pPr>
                      <a:r>
                        <a:rPr lang="zh-CN" sz="1200" kern="100" dirty="0">
                          <a:effectLst/>
                        </a:rPr>
                        <a:t>指定列的允许值</a:t>
                      </a:r>
                      <a:endParaRPr lang="zh-CN" sz="1200" kern="100" dirty="0">
                        <a:effectLst/>
                        <a:latin typeface="Calibri"/>
                        <a:ea typeface="宋体"/>
                        <a:cs typeface="黑体"/>
                      </a:endParaRPr>
                    </a:p>
                  </a:txBody>
                  <a:tcPr marL="68580" marR="68580" marT="0" marB="0"/>
                </a:tc>
              </a:tr>
              <a:tr h="175029">
                <a:tc vMerge="1">
                  <a:txBody>
                    <a:bodyPr/>
                    <a:lstStyle/>
                    <a:p>
                      <a:endParaRPr lang="zh-CN" altLang="en-US"/>
                    </a:p>
                  </a:txBody>
                  <a:tcPr/>
                </a:tc>
                <a:tc>
                  <a:txBody>
                    <a:bodyPr/>
                    <a:lstStyle/>
                    <a:p>
                      <a:pPr algn="ctr">
                        <a:spcAft>
                          <a:spcPts val="0"/>
                        </a:spcAft>
                      </a:pPr>
                      <a:r>
                        <a:rPr lang="en-US" sz="1200" kern="100" dirty="0">
                          <a:effectLst/>
                        </a:rPr>
                        <a:t>FOREIGN</a:t>
                      </a:r>
                      <a:endParaRPr lang="zh-CN" sz="1200" kern="100" dirty="0">
                        <a:effectLst/>
                        <a:latin typeface="Calibri"/>
                        <a:ea typeface="宋体"/>
                        <a:cs typeface="黑体"/>
                      </a:endParaRPr>
                    </a:p>
                  </a:txBody>
                  <a:tcPr marL="68580" marR="68580" marT="0" marB="0"/>
                </a:tc>
                <a:tc>
                  <a:txBody>
                    <a:bodyPr/>
                    <a:lstStyle/>
                    <a:p>
                      <a:pPr algn="just">
                        <a:spcAft>
                          <a:spcPts val="0"/>
                        </a:spcAft>
                      </a:pPr>
                      <a:r>
                        <a:rPr lang="zh-CN" sz="1200" kern="100">
                          <a:effectLst/>
                        </a:rPr>
                        <a:t>指定必须有值存在的列</a:t>
                      </a:r>
                      <a:endParaRPr lang="zh-CN" sz="1200" kern="100">
                        <a:effectLst/>
                        <a:latin typeface="Calibri"/>
                        <a:ea typeface="宋体"/>
                        <a:cs typeface="黑体"/>
                      </a:endParaRPr>
                    </a:p>
                  </a:txBody>
                  <a:tcPr marL="68580" marR="68580" marT="0" marB="0"/>
                </a:tc>
              </a:tr>
              <a:tr h="175029">
                <a:tc vMerge="1">
                  <a:txBody>
                    <a:bodyPr/>
                    <a:lstStyle/>
                    <a:p>
                      <a:endParaRPr lang="zh-CN" altLang="en-US"/>
                    </a:p>
                  </a:txBody>
                  <a:tcPr/>
                </a:tc>
                <a:tc>
                  <a:txBody>
                    <a:bodyPr/>
                    <a:lstStyle/>
                    <a:p>
                      <a:pPr algn="ctr">
                        <a:spcAft>
                          <a:spcPts val="0"/>
                        </a:spcAft>
                      </a:pPr>
                      <a:r>
                        <a:rPr lang="en-US" sz="1200" kern="100" dirty="0">
                          <a:effectLst/>
                        </a:rPr>
                        <a:t>NULL</a:t>
                      </a:r>
                      <a:endParaRPr lang="zh-CN" sz="1200" kern="100" dirty="0">
                        <a:effectLst/>
                        <a:latin typeface="Calibri"/>
                        <a:ea typeface="宋体"/>
                        <a:cs typeface="黑体"/>
                      </a:endParaRPr>
                    </a:p>
                  </a:txBody>
                  <a:tcPr marL="68580" marR="68580" marT="0" marB="0"/>
                </a:tc>
                <a:tc>
                  <a:txBody>
                    <a:bodyPr/>
                    <a:lstStyle/>
                    <a:p>
                      <a:pPr algn="just">
                        <a:spcAft>
                          <a:spcPts val="0"/>
                        </a:spcAft>
                      </a:pPr>
                      <a:r>
                        <a:rPr lang="zh-CN" sz="1200" kern="100">
                          <a:effectLst/>
                        </a:rPr>
                        <a:t>指定是否允许</a:t>
                      </a:r>
                      <a:r>
                        <a:rPr lang="en-US" sz="1200" kern="100">
                          <a:effectLst/>
                        </a:rPr>
                        <a:t>NULL</a:t>
                      </a:r>
                      <a:endParaRPr lang="zh-CN" sz="1200" kern="100">
                        <a:effectLst/>
                        <a:latin typeface="Calibri"/>
                        <a:ea typeface="宋体"/>
                        <a:cs typeface="黑体"/>
                      </a:endParaRPr>
                    </a:p>
                  </a:txBody>
                  <a:tcPr marL="68580" marR="68580" marT="0" marB="0"/>
                </a:tc>
              </a:tr>
              <a:tr h="175029">
                <a:tc rowSpan="2">
                  <a:txBody>
                    <a:bodyPr/>
                    <a:lstStyle/>
                    <a:p>
                      <a:pPr algn="ctr">
                        <a:spcAft>
                          <a:spcPts val="0"/>
                        </a:spcAft>
                      </a:pPr>
                      <a:r>
                        <a:rPr lang="zh-CN" sz="1200" kern="100">
                          <a:effectLst/>
                        </a:rPr>
                        <a:t>实体</a:t>
                      </a:r>
                      <a:endParaRPr lang="zh-CN" sz="1200" kern="100">
                        <a:effectLst/>
                        <a:latin typeface="Calibri"/>
                        <a:ea typeface="宋体"/>
                        <a:cs typeface="黑体"/>
                      </a:endParaRPr>
                    </a:p>
                  </a:txBody>
                  <a:tcPr marL="68580" marR="68580" marT="0" marB="0" anchor="ctr"/>
                </a:tc>
                <a:tc>
                  <a:txBody>
                    <a:bodyPr/>
                    <a:lstStyle/>
                    <a:p>
                      <a:pPr algn="ctr">
                        <a:spcAft>
                          <a:spcPts val="0"/>
                        </a:spcAft>
                      </a:pPr>
                      <a:r>
                        <a:rPr lang="en-US" sz="1200" kern="100" dirty="0">
                          <a:effectLst/>
                        </a:rPr>
                        <a:t>PRIMARY</a:t>
                      </a:r>
                      <a:endParaRPr lang="zh-CN" sz="1200" kern="100" dirty="0">
                        <a:effectLst/>
                        <a:latin typeface="Calibri"/>
                        <a:ea typeface="宋体"/>
                        <a:cs typeface="黑体"/>
                      </a:endParaRPr>
                    </a:p>
                  </a:txBody>
                  <a:tcPr marL="68580" marR="68580" marT="0" marB="0"/>
                </a:tc>
                <a:tc>
                  <a:txBody>
                    <a:bodyPr/>
                    <a:lstStyle/>
                    <a:p>
                      <a:pPr algn="just">
                        <a:spcAft>
                          <a:spcPts val="0"/>
                        </a:spcAft>
                      </a:pPr>
                      <a:r>
                        <a:rPr lang="zh-CN" sz="1200" kern="100">
                          <a:effectLst/>
                        </a:rPr>
                        <a:t>唯一标识每一行</a:t>
                      </a:r>
                      <a:endParaRPr lang="zh-CN" sz="1200" kern="100">
                        <a:effectLst/>
                        <a:latin typeface="Calibri"/>
                        <a:ea typeface="宋体"/>
                        <a:cs typeface="黑体"/>
                      </a:endParaRPr>
                    </a:p>
                  </a:txBody>
                  <a:tcPr marL="68580" marR="68580" marT="0" marB="0"/>
                </a:tc>
              </a:tr>
              <a:tr h="175029">
                <a:tc vMerge="1">
                  <a:txBody>
                    <a:bodyPr/>
                    <a:lstStyle/>
                    <a:p>
                      <a:endParaRPr lang="zh-CN" altLang="en-US"/>
                    </a:p>
                  </a:txBody>
                  <a:tcPr/>
                </a:tc>
                <a:tc>
                  <a:txBody>
                    <a:bodyPr/>
                    <a:lstStyle/>
                    <a:p>
                      <a:pPr algn="ctr">
                        <a:spcAft>
                          <a:spcPts val="0"/>
                        </a:spcAft>
                      </a:pPr>
                      <a:r>
                        <a:rPr lang="en-US" sz="1200" kern="100" dirty="0">
                          <a:effectLst/>
                        </a:rPr>
                        <a:t>UNIQE</a:t>
                      </a:r>
                      <a:endParaRPr lang="zh-CN" sz="1200" kern="100" dirty="0">
                        <a:effectLst/>
                        <a:latin typeface="Calibri"/>
                        <a:ea typeface="宋体"/>
                        <a:cs typeface="黑体"/>
                      </a:endParaRPr>
                    </a:p>
                  </a:txBody>
                  <a:tcPr marL="68580" marR="68580" marT="0" marB="0"/>
                </a:tc>
                <a:tc>
                  <a:txBody>
                    <a:bodyPr/>
                    <a:lstStyle/>
                    <a:p>
                      <a:pPr algn="just">
                        <a:spcAft>
                          <a:spcPts val="0"/>
                        </a:spcAft>
                      </a:pPr>
                      <a:r>
                        <a:rPr lang="zh-CN" sz="1200" kern="100">
                          <a:effectLst/>
                        </a:rPr>
                        <a:t>防止非主键重复</a:t>
                      </a:r>
                      <a:endParaRPr lang="zh-CN" sz="1200" kern="100">
                        <a:effectLst/>
                        <a:latin typeface="Calibri"/>
                        <a:ea typeface="宋体"/>
                        <a:cs typeface="黑体"/>
                      </a:endParaRPr>
                    </a:p>
                  </a:txBody>
                  <a:tcPr marL="68580" marR="68580" marT="0" marB="0"/>
                </a:tc>
              </a:tr>
              <a:tr h="350059">
                <a:tc rowSpan="2">
                  <a:txBody>
                    <a:bodyPr/>
                    <a:lstStyle/>
                    <a:p>
                      <a:pPr algn="ctr">
                        <a:spcAft>
                          <a:spcPts val="0"/>
                        </a:spcAft>
                      </a:pPr>
                      <a:r>
                        <a:rPr lang="zh-CN" sz="1200" kern="100">
                          <a:effectLst/>
                        </a:rPr>
                        <a:t>引用</a:t>
                      </a:r>
                      <a:endParaRPr lang="zh-CN" sz="1200" kern="100">
                        <a:effectLst/>
                        <a:latin typeface="Calibri"/>
                        <a:ea typeface="宋体"/>
                        <a:cs typeface="黑体"/>
                      </a:endParaRPr>
                    </a:p>
                  </a:txBody>
                  <a:tcPr marL="68580" marR="68580" marT="0" marB="0" anchor="ctr"/>
                </a:tc>
                <a:tc>
                  <a:txBody>
                    <a:bodyPr/>
                    <a:lstStyle/>
                    <a:p>
                      <a:pPr algn="ctr">
                        <a:spcAft>
                          <a:spcPts val="0"/>
                        </a:spcAft>
                      </a:pPr>
                      <a:r>
                        <a:rPr lang="en-US" sz="1200" kern="100" dirty="0">
                          <a:effectLst/>
                        </a:rPr>
                        <a:t>FOREIGN KEY</a:t>
                      </a:r>
                      <a:endParaRPr lang="zh-CN" sz="1200" kern="100" dirty="0">
                        <a:effectLst/>
                        <a:latin typeface="Calibri"/>
                        <a:ea typeface="宋体"/>
                        <a:cs typeface="黑体"/>
                      </a:endParaRPr>
                    </a:p>
                  </a:txBody>
                  <a:tcPr marL="68580" marR="68580" marT="0" marB="0"/>
                </a:tc>
                <a:tc>
                  <a:txBody>
                    <a:bodyPr/>
                    <a:lstStyle/>
                    <a:p>
                      <a:pPr algn="just">
                        <a:spcAft>
                          <a:spcPts val="0"/>
                        </a:spcAft>
                      </a:pPr>
                      <a:r>
                        <a:rPr lang="zh-CN" sz="1200" kern="100" dirty="0">
                          <a:effectLst/>
                        </a:rPr>
                        <a:t>定义值必须与此表的主键匹配的列</a:t>
                      </a:r>
                      <a:endParaRPr lang="zh-CN" sz="1200" kern="100" dirty="0">
                        <a:effectLst/>
                        <a:latin typeface="Calibri"/>
                        <a:ea typeface="宋体"/>
                        <a:cs typeface="黑体"/>
                      </a:endParaRPr>
                    </a:p>
                  </a:txBody>
                  <a:tcPr marL="68580" marR="68580" marT="0" marB="0"/>
                </a:tc>
              </a:tr>
              <a:tr h="350059">
                <a:tc vMerge="1">
                  <a:txBody>
                    <a:bodyPr/>
                    <a:lstStyle/>
                    <a:p>
                      <a:endParaRPr lang="zh-CN" altLang="en-US"/>
                    </a:p>
                  </a:txBody>
                  <a:tcPr/>
                </a:tc>
                <a:tc>
                  <a:txBody>
                    <a:bodyPr/>
                    <a:lstStyle/>
                    <a:p>
                      <a:pPr algn="ctr">
                        <a:spcAft>
                          <a:spcPts val="0"/>
                        </a:spcAft>
                      </a:pPr>
                      <a:r>
                        <a:rPr lang="en-US" sz="1200" kern="100" dirty="0">
                          <a:effectLst/>
                        </a:rPr>
                        <a:t>CHECK</a:t>
                      </a:r>
                      <a:endParaRPr lang="zh-CN" sz="1200" kern="100" dirty="0">
                        <a:effectLst/>
                        <a:latin typeface="Calibri"/>
                        <a:ea typeface="宋体"/>
                        <a:cs typeface="黑体"/>
                      </a:endParaRPr>
                    </a:p>
                  </a:txBody>
                  <a:tcPr marL="68580" marR="68580" marT="0" marB="0"/>
                </a:tc>
                <a:tc>
                  <a:txBody>
                    <a:bodyPr/>
                    <a:lstStyle/>
                    <a:p>
                      <a:pPr algn="just">
                        <a:spcAft>
                          <a:spcPts val="0"/>
                        </a:spcAft>
                      </a:pPr>
                      <a:r>
                        <a:rPr lang="zh-CN" sz="1200" kern="100" dirty="0">
                          <a:effectLst/>
                        </a:rPr>
                        <a:t>指定列的允许值必须基于另一个列的内容</a:t>
                      </a:r>
                      <a:endParaRPr lang="zh-CN" sz="1200" kern="100" dirty="0">
                        <a:effectLst/>
                        <a:latin typeface="Calibri"/>
                        <a:ea typeface="宋体"/>
                        <a:cs typeface="黑体"/>
                      </a:endParaRPr>
                    </a:p>
                  </a:txBody>
                  <a:tcPr marL="68580" marR="68580" marT="0" marB="0"/>
                </a:tc>
              </a:tr>
            </a:tbl>
          </a:graphicData>
        </a:graphic>
      </p:graphicFrame>
      <p:sp>
        <p:nvSpPr>
          <p:cNvPr id="3" name="TextBox 2"/>
          <p:cNvSpPr txBox="1"/>
          <p:nvPr/>
        </p:nvSpPr>
        <p:spPr>
          <a:xfrm>
            <a:off x="5317136" y="4152452"/>
            <a:ext cx="1968649" cy="369332"/>
          </a:xfrm>
          <a:prstGeom prst="rect">
            <a:avLst/>
          </a:prstGeom>
          <a:noFill/>
        </p:spPr>
        <p:txBody>
          <a:bodyPr wrap="square" rtlCol="0">
            <a:spAutoFit/>
          </a:bodyPr>
          <a:lstStyle/>
          <a:p>
            <a:r>
              <a:rPr lang="zh-CN" altLang="zh-CN" dirty="0"/>
              <a:t>表</a:t>
            </a:r>
            <a:r>
              <a:rPr lang="en-US" altLang="zh-CN" dirty="0"/>
              <a:t>5-2</a:t>
            </a:r>
            <a:r>
              <a:rPr lang="zh-CN" altLang="zh-CN" dirty="0"/>
              <a:t>约束</a:t>
            </a:r>
            <a:r>
              <a:rPr lang="zh-CN" altLang="zh-CN" dirty="0" smtClean="0"/>
              <a:t>分类</a:t>
            </a:r>
            <a:endParaRPr lang="zh-CN" altLang="zh-CN" dirty="0"/>
          </a:p>
        </p:txBody>
      </p:sp>
    </p:spTree>
    <p:extLst>
      <p:ext uri="{BB962C8B-B14F-4D97-AF65-F5344CB8AC3E}">
        <p14:creationId xmlns:p14="http://schemas.microsoft.com/office/powerpoint/2010/main" val="265728145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par>
                                <p:cTn id="20" presetID="10" presetClass="entr" presetSubtype="0"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a:spLocks noChangeArrowheads="1"/>
          </p:cNvSpPr>
          <p:nvPr/>
        </p:nvSpPr>
        <p:spPr bwMode="auto">
          <a:xfrm>
            <a:off x="830263" y="160338"/>
            <a:ext cx="10531475" cy="6740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en-US" altLang="zh-CN" sz="1600" b="1" dirty="0"/>
              <a:t>2. </a:t>
            </a:r>
            <a:r>
              <a:rPr lang="zh-CN" altLang="zh-CN" sz="1600" b="1" dirty="0"/>
              <a:t>实现约束的主要方式</a:t>
            </a:r>
          </a:p>
          <a:p>
            <a:r>
              <a:rPr lang="zh-CN" altLang="zh-CN" sz="1600" dirty="0"/>
              <a:t>实现数据约束主要方式包括两种，即利用</a:t>
            </a:r>
            <a:r>
              <a:rPr lang="en-US" altLang="zh-CN" sz="1600" dirty="0"/>
              <a:t>SMSS</a:t>
            </a:r>
            <a:r>
              <a:rPr lang="zh-CN" altLang="zh-CN" sz="1600" dirty="0"/>
              <a:t>工具和</a:t>
            </a:r>
            <a:r>
              <a:rPr lang="en-US" altLang="zh-CN" sz="1600" dirty="0"/>
              <a:t>T-SQL</a:t>
            </a:r>
            <a:r>
              <a:rPr lang="zh-CN" altLang="zh-CN" sz="1600" dirty="0"/>
              <a:t>语句。</a:t>
            </a:r>
          </a:p>
          <a:p>
            <a:r>
              <a:rPr lang="en-US" altLang="zh-CN" sz="1600" b="1" dirty="0" smtClean="0"/>
              <a:t>3</a:t>
            </a:r>
            <a:r>
              <a:rPr lang="en-US" altLang="zh-CN" sz="1600" b="1" dirty="0"/>
              <a:t>. </a:t>
            </a:r>
            <a:r>
              <a:rPr lang="zh-CN" altLang="zh-CN" sz="1600" b="1" dirty="0"/>
              <a:t>创建约束的语法</a:t>
            </a:r>
          </a:p>
          <a:p>
            <a:r>
              <a:rPr lang="zh-CN" altLang="zh-CN" sz="1600" dirty="0"/>
              <a:t>创建约束的语法如下：</a:t>
            </a:r>
          </a:p>
          <a:p>
            <a:r>
              <a:rPr lang="zh-CN" altLang="zh-CN" sz="1600" dirty="0"/>
              <a:t>①创建主键约束：</a:t>
            </a:r>
          </a:p>
          <a:p>
            <a:r>
              <a:rPr lang="en-US" altLang="zh-CN" sz="1600" dirty="0"/>
              <a:t>CREATE TABLE</a:t>
            </a:r>
            <a:r>
              <a:rPr lang="zh-CN" altLang="zh-CN" sz="1600" dirty="0"/>
              <a:t>（</a:t>
            </a:r>
            <a:r>
              <a:rPr lang="en-US" altLang="zh-CN" sz="1600" dirty="0" err="1"/>
              <a:t>Table_Name</a:t>
            </a:r>
            <a:r>
              <a:rPr lang="zh-CN" altLang="zh-CN" sz="1600" dirty="0"/>
              <a:t>）</a:t>
            </a:r>
          </a:p>
          <a:p>
            <a:r>
              <a:rPr lang="en-US" altLang="zh-CN" sz="1600" dirty="0"/>
              <a:t>(……</a:t>
            </a:r>
            <a:endParaRPr lang="zh-CN" altLang="zh-CN" sz="1600" dirty="0"/>
          </a:p>
          <a:p>
            <a:r>
              <a:rPr lang="en-US" altLang="zh-CN" sz="1600" dirty="0"/>
              <a:t>Primary Key </a:t>
            </a:r>
            <a:r>
              <a:rPr lang="zh-CN" altLang="zh-CN" sz="1600" dirty="0"/>
              <a:t>（</a:t>
            </a:r>
            <a:r>
              <a:rPr lang="en-US" altLang="zh-CN" sz="1600" dirty="0" err="1"/>
              <a:t>Key_Name</a:t>
            </a:r>
            <a:r>
              <a:rPr lang="zh-CN" altLang="zh-CN" sz="1600" dirty="0"/>
              <a:t>）</a:t>
            </a:r>
          </a:p>
          <a:p>
            <a:r>
              <a:rPr lang="en-US" altLang="zh-CN" sz="1600" dirty="0"/>
              <a:t>……</a:t>
            </a:r>
            <a:r>
              <a:rPr lang="zh-CN" altLang="zh-CN" sz="1600" dirty="0"/>
              <a:t>）</a:t>
            </a:r>
          </a:p>
          <a:p>
            <a:r>
              <a:rPr lang="zh-CN" altLang="zh-CN" sz="1600" dirty="0"/>
              <a:t>②创建外键约束：</a:t>
            </a:r>
          </a:p>
          <a:p>
            <a:r>
              <a:rPr lang="en-US" altLang="zh-CN" sz="1600" dirty="0"/>
              <a:t>ALT TABLE</a:t>
            </a:r>
            <a:endParaRPr lang="zh-CN" altLang="zh-CN" sz="1600" dirty="0"/>
          </a:p>
          <a:p>
            <a:r>
              <a:rPr lang="en-US" altLang="zh-CN" sz="1600" dirty="0"/>
              <a:t>ALTER TABLE </a:t>
            </a:r>
            <a:r>
              <a:rPr lang="zh-CN" altLang="zh-CN" sz="1600" dirty="0"/>
              <a:t>（</a:t>
            </a:r>
            <a:r>
              <a:rPr lang="en-US" altLang="zh-CN" sz="1600" dirty="0" err="1"/>
              <a:t>Table_Name</a:t>
            </a:r>
            <a:r>
              <a:rPr lang="zh-CN" altLang="zh-CN" sz="1600" dirty="0"/>
              <a:t>）</a:t>
            </a:r>
          </a:p>
          <a:p>
            <a:r>
              <a:rPr lang="en-US" altLang="zh-CN" sz="1600" dirty="0"/>
              <a:t>ADD FOREIGN KEY (ID)</a:t>
            </a:r>
            <a:endParaRPr lang="zh-CN" altLang="zh-CN" sz="1600" dirty="0"/>
          </a:p>
          <a:p>
            <a:r>
              <a:rPr lang="en-US" altLang="zh-CN" sz="1600" dirty="0"/>
              <a:t>REFERENCES </a:t>
            </a:r>
            <a:r>
              <a:rPr lang="en-US" altLang="zh-CN" sz="1600" dirty="0" err="1"/>
              <a:t>Table_Name</a:t>
            </a:r>
            <a:r>
              <a:rPr lang="en-US" altLang="zh-CN" sz="1600" dirty="0"/>
              <a:t> (ID)</a:t>
            </a:r>
            <a:endParaRPr lang="zh-CN" altLang="zh-CN" sz="1600" dirty="0"/>
          </a:p>
          <a:p>
            <a:r>
              <a:rPr lang="zh-CN" altLang="zh-CN" sz="1600" dirty="0"/>
              <a:t>③创建</a:t>
            </a:r>
            <a:r>
              <a:rPr lang="en-US" altLang="zh-CN" sz="1600" dirty="0"/>
              <a:t>DEAULT</a:t>
            </a:r>
            <a:r>
              <a:rPr lang="zh-CN" altLang="zh-CN" sz="1600" dirty="0"/>
              <a:t>约束：</a:t>
            </a:r>
          </a:p>
          <a:p>
            <a:r>
              <a:rPr lang="en-US" altLang="zh-CN" sz="1600" dirty="0"/>
              <a:t>ALTER TABLE </a:t>
            </a:r>
            <a:r>
              <a:rPr lang="zh-CN" altLang="zh-CN" sz="1600" dirty="0"/>
              <a:t>（</a:t>
            </a:r>
            <a:r>
              <a:rPr lang="en-US" altLang="zh-CN" sz="1600" dirty="0" err="1"/>
              <a:t>Table_Name</a:t>
            </a:r>
            <a:r>
              <a:rPr lang="zh-CN" altLang="zh-CN" sz="1600" dirty="0"/>
              <a:t>）</a:t>
            </a:r>
          </a:p>
          <a:p>
            <a:r>
              <a:rPr lang="en-US" altLang="zh-CN" sz="1600" dirty="0"/>
              <a:t>ADD CONSTRAINT </a:t>
            </a:r>
            <a:r>
              <a:rPr lang="zh-CN" altLang="zh-CN" sz="1600" dirty="0"/>
              <a:t>字段名</a:t>
            </a:r>
            <a:r>
              <a:rPr lang="en-US" altLang="zh-CN" sz="1600" dirty="0"/>
              <a:t> DEFAULT '</a:t>
            </a:r>
            <a:r>
              <a:rPr lang="zh-CN" altLang="zh-CN" sz="1600" dirty="0"/>
              <a:t>值</a:t>
            </a:r>
            <a:r>
              <a:rPr lang="en-US" altLang="zh-CN" sz="1600" dirty="0"/>
              <a:t>'  FOR </a:t>
            </a:r>
            <a:r>
              <a:rPr lang="zh-CN" altLang="zh-CN" sz="1600" dirty="0"/>
              <a:t>字段名</a:t>
            </a:r>
          </a:p>
          <a:p>
            <a:r>
              <a:rPr lang="zh-CN" altLang="zh-CN" sz="1600" dirty="0"/>
              <a:t>④创建</a:t>
            </a:r>
            <a:r>
              <a:rPr lang="en-US" altLang="zh-CN" sz="1600" dirty="0"/>
              <a:t>CHECK</a:t>
            </a:r>
            <a:r>
              <a:rPr lang="zh-CN" altLang="zh-CN" sz="1600" dirty="0"/>
              <a:t>约束</a:t>
            </a:r>
          </a:p>
          <a:p>
            <a:r>
              <a:rPr lang="en-US" altLang="zh-CN" sz="1600" dirty="0"/>
              <a:t>ALTER TABLE </a:t>
            </a:r>
            <a:r>
              <a:rPr lang="zh-CN" altLang="zh-CN" sz="1600" dirty="0"/>
              <a:t>（</a:t>
            </a:r>
            <a:r>
              <a:rPr lang="en-US" altLang="zh-CN" sz="1600" dirty="0" err="1"/>
              <a:t>Table_Name</a:t>
            </a:r>
            <a:r>
              <a:rPr lang="zh-CN" altLang="zh-CN" sz="1600" dirty="0"/>
              <a:t>）</a:t>
            </a:r>
          </a:p>
          <a:p>
            <a:r>
              <a:rPr lang="en-US" altLang="zh-CN" sz="1600" dirty="0"/>
              <a:t>ADD CONSTRAINT </a:t>
            </a:r>
            <a:r>
              <a:rPr lang="zh-CN" altLang="zh-CN" sz="1600" dirty="0"/>
              <a:t>字段</a:t>
            </a:r>
            <a:r>
              <a:rPr lang="en-US" altLang="zh-CN" sz="1600" dirty="0"/>
              <a:t> CHECK (</a:t>
            </a:r>
            <a:r>
              <a:rPr lang="zh-CN" altLang="zh-CN" sz="1600" dirty="0"/>
              <a:t>性别</a:t>
            </a:r>
            <a:r>
              <a:rPr lang="en-US" altLang="zh-CN" sz="1600" dirty="0"/>
              <a:t>='</a:t>
            </a:r>
            <a:r>
              <a:rPr lang="zh-CN" altLang="zh-CN" sz="1600" dirty="0"/>
              <a:t>值</a:t>
            </a:r>
            <a:r>
              <a:rPr lang="en-US" altLang="zh-CN" sz="1600" dirty="0"/>
              <a:t>1' OR </a:t>
            </a:r>
            <a:r>
              <a:rPr lang="zh-CN" altLang="zh-CN" sz="1600" dirty="0"/>
              <a:t>性别</a:t>
            </a:r>
            <a:r>
              <a:rPr lang="en-US" altLang="zh-CN" sz="1600" dirty="0"/>
              <a:t>='</a:t>
            </a:r>
            <a:r>
              <a:rPr lang="zh-CN" altLang="zh-CN" sz="1600" dirty="0"/>
              <a:t>值</a:t>
            </a:r>
            <a:r>
              <a:rPr lang="en-US" altLang="zh-CN" sz="1600" dirty="0"/>
              <a:t>2' )</a:t>
            </a:r>
            <a:endParaRPr lang="zh-CN" altLang="zh-CN" sz="1600" dirty="0"/>
          </a:p>
          <a:p>
            <a:r>
              <a:rPr lang="zh-CN" altLang="zh-CN" sz="1600" dirty="0"/>
              <a:t>⑤创建</a:t>
            </a:r>
            <a:r>
              <a:rPr lang="en-US" altLang="zh-CN" sz="1600" dirty="0"/>
              <a:t>UNIQUE</a:t>
            </a:r>
            <a:r>
              <a:rPr lang="zh-CN" altLang="zh-CN" sz="1600" dirty="0"/>
              <a:t>约束</a:t>
            </a:r>
          </a:p>
          <a:p>
            <a:r>
              <a:rPr lang="en-US" altLang="zh-CN" sz="1600" dirty="0"/>
              <a:t>ALTER TABLE </a:t>
            </a:r>
            <a:r>
              <a:rPr lang="zh-CN" altLang="zh-CN" sz="1600" dirty="0"/>
              <a:t>（</a:t>
            </a:r>
            <a:r>
              <a:rPr lang="en-US" altLang="zh-CN" sz="1600" dirty="0" err="1"/>
              <a:t>Table_Name</a:t>
            </a:r>
            <a:r>
              <a:rPr lang="zh-CN" altLang="zh-CN" sz="1600" dirty="0"/>
              <a:t>）</a:t>
            </a:r>
          </a:p>
          <a:p>
            <a:r>
              <a:rPr lang="en-US" altLang="zh-CN" sz="1600" dirty="0"/>
              <a:t>ADD UNIQUE (</a:t>
            </a:r>
            <a:r>
              <a:rPr lang="zh-CN" altLang="zh-CN" sz="1600" dirty="0"/>
              <a:t>字段名</a:t>
            </a:r>
            <a:r>
              <a:rPr lang="en-US" altLang="zh-CN" sz="1600" dirty="0"/>
              <a:t>)</a:t>
            </a:r>
            <a:endParaRPr lang="zh-CN" altLang="zh-CN" sz="1600" dirty="0"/>
          </a:p>
          <a:p>
            <a:r>
              <a:rPr lang="en-US" altLang="zh-CN" sz="1600" b="1" dirty="0" smtClean="0"/>
              <a:t>4</a:t>
            </a:r>
            <a:r>
              <a:rPr lang="en-US" altLang="zh-CN" sz="1600" b="1" dirty="0"/>
              <a:t>. </a:t>
            </a:r>
            <a:r>
              <a:rPr lang="zh-CN" altLang="zh-CN" sz="1600" b="1" dirty="0"/>
              <a:t>删除约束的语法</a:t>
            </a:r>
          </a:p>
          <a:p>
            <a:r>
              <a:rPr lang="en-US" altLang="zh-CN" sz="1600" dirty="0"/>
              <a:t>ALTER TABLE </a:t>
            </a:r>
            <a:r>
              <a:rPr lang="zh-CN" altLang="zh-CN" sz="1600" dirty="0"/>
              <a:t>（</a:t>
            </a:r>
            <a:r>
              <a:rPr lang="en-US" altLang="zh-CN" sz="1600" dirty="0" err="1"/>
              <a:t>Table_Name</a:t>
            </a:r>
            <a:r>
              <a:rPr lang="zh-CN" altLang="zh-CN" sz="1600" dirty="0"/>
              <a:t>）</a:t>
            </a:r>
          </a:p>
          <a:p>
            <a:r>
              <a:rPr lang="en-US" altLang="zh-CN" sz="1600" dirty="0"/>
              <a:t>DROP PRIMARY KEY </a:t>
            </a:r>
            <a:r>
              <a:rPr lang="zh-CN" altLang="zh-CN" sz="1600" dirty="0"/>
              <a:t>约束名</a:t>
            </a:r>
          </a:p>
          <a:p>
            <a:r>
              <a:rPr lang="en-US" altLang="zh-CN" sz="1600" dirty="0"/>
              <a:t>DROP FOREIGN KEY</a:t>
            </a:r>
            <a:r>
              <a:rPr lang="zh-CN" altLang="zh-CN" sz="1600" dirty="0"/>
              <a:t>约束名</a:t>
            </a:r>
            <a:endParaRPr lang="zh-CN" altLang="zh-CN" sz="1600" dirty="0" smtClean="0"/>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文本框 4"/>
          <p:cNvSpPr txBox="1">
            <a:spLocks noChangeArrowheads="1"/>
          </p:cNvSpPr>
          <p:nvPr/>
        </p:nvSpPr>
        <p:spPr bwMode="auto">
          <a:xfrm>
            <a:off x="722313" y="1368425"/>
            <a:ext cx="33924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5.3.2  </a:t>
            </a:r>
            <a:r>
              <a:rPr lang="zh-CN" altLang="en-US" sz="3200" b="1" dirty="0"/>
              <a:t>任务实施</a:t>
            </a:r>
            <a:endParaRPr lang="zh-CN" altLang="zh-CN" sz="3200" b="1" dirty="0"/>
          </a:p>
        </p:txBody>
      </p:sp>
      <p:sp>
        <p:nvSpPr>
          <p:cNvPr id="19" name="文本框 29"/>
          <p:cNvSpPr txBox="1"/>
          <p:nvPr/>
        </p:nvSpPr>
        <p:spPr>
          <a:xfrm>
            <a:off x="8189913" y="835025"/>
            <a:ext cx="2032000" cy="646113"/>
          </a:xfrm>
          <a:prstGeom prst="rect">
            <a:avLst/>
          </a:prstGeom>
          <a:noFill/>
        </p:spPr>
        <p:txBody>
          <a:bodyPr wrap="none">
            <a:spAutoFit/>
          </a:bodyPr>
          <a:lstStyle/>
          <a:p>
            <a:pPr fontAlgn="auto">
              <a:spcBef>
                <a:spcPts val="0"/>
              </a:spcBef>
              <a:spcAft>
                <a:spcPts val="0"/>
              </a:spcAft>
              <a:buFontTx/>
              <a:buNone/>
              <a:defRPr/>
            </a:pPr>
            <a:r>
              <a:rPr lang="zh-CN" altLang="zh-CN" sz="3600" b="1" dirty="0">
                <a:solidFill>
                  <a:schemeClr val="tx1">
                    <a:lumMod val="85000"/>
                    <a:lumOff val="15000"/>
                  </a:schemeClr>
                </a:solidFill>
                <a:latin typeface="微软雅黑" panose="020B0503020204020204" pitchFamily="34" charset="-122"/>
                <a:ea typeface="微软雅黑" panose="020B0503020204020204" pitchFamily="34" charset="-122"/>
              </a:rPr>
              <a:t>实现约束</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4" name="TextBox 23"/>
          <p:cNvSpPr txBox="1">
            <a:spLocks noChangeArrowheads="1"/>
          </p:cNvSpPr>
          <p:nvPr/>
        </p:nvSpPr>
        <p:spPr bwMode="auto">
          <a:xfrm>
            <a:off x="979487" y="1973114"/>
            <a:ext cx="10531475"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2400" b="1" dirty="0"/>
              <a:t>（</a:t>
            </a:r>
            <a:r>
              <a:rPr lang="en-US" altLang="zh-CN" sz="2400" b="1" dirty="0"/>
              <a:t>1</a:t>
            </a:r>
            <a:r>
              <a:rPr lang="zh-CN" altLang="zh-CN" sz="2400" b="1" dirty="0"/>
              <a:t>）键约束</a:t>
            </a:r>
            <a:endParaRPr lang="zh-CN" altLang="zh-CN" sz="2400" dirty="0"/>
          </a:p>
          <a:p>
            <a:r>
              <a:rPr lang="en-US" altLang="zh-CN" sz="2400" dirty="0"/>
              <a:t>Primary Key</a:t>
            </a:r>
            <a:r>
              <a:rPr lang="zh-CN" altLang="zh-CN" sz="2400" dirty="0"/>
              <a:t>约束与</a:t>
            </a:r>
            <a:r>
              <a:rPr lang="en-US" altLang="zh-CN" sz="2400" dirty="0"/>
              <a:t>FOREIGN KEY</a:t>
            </a:r>
            <a:r>
              <a:rPr lang="zh-CN" altLang="zh-CN" sz="2400" dirty="0"/>
              <a:t>约束也被称为键约束，其中</a:t>
            </a:r>
            <a:r>
              <a:rPr lang="en-US" altLang="zh-CN" sz="2400" dirty="0"/>
              <a:t>Primary Key</a:t>
            </a:r>
            <a:r>
              <a:rPr lang="zh-CN" altLang="zh-CN" sz="2400" dirty="0"/>
              <a:t>约束又称主键约束，</a:t>
            </a:r>
            <a:r>
              <a:rPr lang="en-US" altLang="zh-CN" sz="2400" dirty="0"/>
              <a:t>FOREIGN KEY</a:t>
            </a:r>
            <a:r>
              <a:rPr lang="zh-CN" altLang="zh-CN" sz="2400" dirty="0"/>
              <a:t>约束称为外键约束。</a:t>
            </a:r>
          </a:p>
          <a:p>
            <a:r>
              <a:rPr lang="en-US" altLang="zh-CN" sz="2400" dirty="0"/>
              <a:t>Primary Key</a:t>
            </a:r>
            <a:r>
              <a:rPr lang="zh-CN" altLang="zh-CN" sz="2400" dirty="0"/>
              <a:t>约束定义表中构成主键的一列或多列。每个表只能有一个</a:t>
            </a:r>
            <a:r>
              <a:rPr lang="en-US" altLang="zh-CN" sz="2400" dirty="0"/>
              <a:t>Primary Key</a:t>
            </a:r>
            <a:r>
              <a:rPr lang="zh-CN" altLang="zh-CN" sz="2400" dirty="0"/>
              <a:t>约束，并不能允许</a:t>
            </a:r>
            <a:r>
              <a:rPr lang="en-US" altLang="zh-CN" sz="2400" dirty="0"/>
              <a:t>NULL</a:t>
            </a:r>
            <a:r>
              <a:rPr lang="zh-CN" altLang="zh-CN" sz="2400" dirty="0"/>
              <a:t>值。</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文本框 4"/>
          <p:cNvSpPr txBox="1">
            <a:spLocks noChangeArrowheads="1"/>
          </p:cNvSpPr>
          <p:nvPr/>
        </p:nvSpPr>
        <p:spPr bwMode="auto">
          <a:xfrm>
            <a:off x="722313" y="1368425"/>
            <a:ext cx="33924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5.3.2  </a:t>
            </a:r>
            <a:r>
              <a:rPr lang="zh-CN" altLang="en-US" sz="3200" b="1" dirty="0"/>
              <a:t>任务实施</a:t>
            </a:r>
            <a:endParaRPr lang="zh-CN" altLang="zh-CN" sz="3200" b="1" dirty="0"/>
          </a:p>
        </p:txBody>
      </p:sp>
      <p:sp>
        <p:nvSpPr>
          <p:cNvPr id="19" name="文本框 29"/>
          <p:cNvSpPr txBox="1"/>
          <p:nvPr/>
        </p:nvSpPr>
        <p:spPr>
          <a:xfrm>
            <a:off x="8189913" y="835025"/>
            <a:ext cx="2032000" cy="646113"/>
          </a:xfrm>
          <a:prstGeom prst="rect">
            <a:avLst/>
          </a:prstGeom>
          <a:noFill/>
        </p:spPr>
        <p:txBody>
          <a:bodyPr wrap="none">
            <a:spAutoFit/>
          </a:bodyPr>
          <a:lstStyle/>
          <a:p>
            <a:pPr fontAlgn="auto">
              <a:spcBef>
                <a:spcPts val="0"/>
              </a:spcBef>
              <a:spcAft>
                <a:spcPts val="0"/>
              </a:spcAft>
              <a:buFontTx/>
              <a:buNone/>
              <a:defRPr/>
            </a:pPr>
            <a:r>
              <a:rPr lang="zh-CN" altLang="zh-CN" sz="3600" b="1" dirty="0">
                <a:solidFill>
                  <a:schemeClr val="tx1">
                    <a:lumMod val="85000"/>
                    <a:lumOff val="15000"/>
                  </a:schemeClr>
                </a:solidFill>
                <a:latin typeface="微软雅黑" panose="020B0503020204020204" pitchFamily="34" charset="-122"/>
                <a:ea typeface="微软雅黑" panose="020B0503020204020204" pitchFamily="34" charset="-122"/>
              </a:rPr>
              <a:t>实现约束</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957263" y="2741613"/>
            <a:ext cx="1053147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2400" dirty="0"/>
              <a:t>步骤</a:t>
            </a:r>
            <a:r>
              <a:rPr lang="en-US" altLang="zh-CN" sz="2400" dirty="0"/>
              <a:t>1</a:t>
            </a:r>
            <a:r>
              <a:rPr lang="zh-CN" altLang="zh-CN" sz="2400" dirty="0"/>
              <a:t>：在“</a:t>
            </a:r>
            <a:r>
              <a:rPr lang="en-US" altLang="zh-CN" sz="2400" dirty="0"/>
              <a:t>SQL Server </a:t>
            </a:r>
            <a:r>
              <a:rPr lang="en-US" altLang="zh-CN" sz="2400" dirty="0" err="1"/>
              <a:t>Managerment</a:t>
            </a:r>
            <a:r>
              <a:rPr lang="en-US" altLang="zh-CN" sz="2400" dirty="0"/>
              <a:t> Studio</a:t>
            </a:r>
            <a:r>
              <a:rPr lang="zh-CN" altLang="zh-CN" sz="2400" dirty="0"/>
              <a:t>”管理工具中展开数据库对象文件夹，选择并展要创建视图的数据库如“</a:t>
            </a:r>
            <a:r>
              <a:rPr lang="en-US" altLang="zh-CN" sz="2400" dirty="0"/>
              <a:t>Student</a:t>
            </a:r>
            <a:r>
              <a:rPr lang="zh-CN" altLang="zh-CN" sz="2400" dirty="0"/>
              <a:t>”。新建表“社团”，包括“姓名”、“社团名称”、“社团编号”、“院系”、“性别”等字段。如图</a:t>
            </a:r>
            <a:r>
              <a:rPr lang="en-US" altLang="zh-CN" sz="2400" dirty="0"/>
              <a:t>5-2</a:t>
            </a:r>
            <a:r>
              <a:rPr lang="zh-CN" altLang="zh-CN" sz="2400" dirty="0"/>
              <a:t>所示。</a:t>
            </a:r>
          </a:p>
        </p:txBody>
      </p:sp>
      <p:sp>
        <p:nvSpPr>
          <p:cNvPr id="7" name="TextBox 6"/>
          <p:cNvSpPr txBox="1">
            <a:spLocks noChangeArrowheads="1"/>
          </p:cNvSpPr>
          <p:nvPr/>
        </p:nvSpPr>
        <p:spPr bwMode="auto">
          <a:xfrm>
            <a:off x="979488" y="1952625"/>
            <a:ext cx="511651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zh-CN" b="1" dirty="0"/>
              <a:t>主键</a:t>
            </a:r>
            <a:r>
              <a:rPr lang="zh-CN" altLang="zh-CN" b="1" dirty="0" smtClean="0"/>
              <a:t>约束</a:t>
            </a:r>
            <a:endParaRPr lang="en-US" altLang="zh-CN" b="1" dirty="0" smtClean="0"/>
          </a:p>
          <a:p>
            <a:pPr eaLnBrk="1" hangingPunct="1"/>
            <a:r>
              <a:rPr lang="zh-CN" altLang="zh-CN" b="1" dirty="0" smtClean="0"/>
              <a:t>方法</a:t>
            </a:r>
            <a:r>
              <a:rPr lang="en-US" altLang="zh-CN" b="1" dirty="0"/>
              <a:t>1</a:t>
            </a:r>
            <a:r>
              <a:rPr lang="zh-CN" altLang="zh-CN" b="1" dirty="0"/>
              <a:t>：使用“</a:t>
            </a:r>
            <a:r>
              <a:rPr lang="en-US" altLang="zh-CN" b="1" dirty="0"/>
              <a:t>SSMS</a:t>
            </a:r>
            <a:r>
              <a:rPr lang="zh-CN" altLang="zh-CN" b="1" dirty="0"/>
              <a:t>”管理工具创建索引</a:t>
            </a:r>
            <a:endParaRPr lang="zh-CN" altLang="zh-CN" dirty="0"/>
          </a:p>
        </p:txBody>
      </p:sp>
      <p:sp>
        <p:nvSpPr>
          <p:cNvPr id="8" name="圆角矩形 7"/>
          <p:cNvSpPr/>
          <p:nvPr/>
        </p:nvSpPr>
        <p:spPr>
          <a:xfrm>
            <a:off x="9544050" y="3971925"/>
            <a:ext cx="1355725" cy="5381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2" action="ppaction://hlinksldjump"/>
              </a:rPr>
              <a:t>操作图示</a:t>
            </a:r>
            <a:endParaRPr lang="zh-CN" altLang="en-US" b="1" dirty="0"/>
          </a:p>
        </p:txBody>
      </p:sp>
      <p:sp>
        <p:nvSpPr>
          <p:cNvPr id="24" name="TextBox 23"/>
          <p:cNvSpPr txBox="1">
            <a:spLocks noChangeArrowheads="1"/>
          </p:cNvSpPr>
          <p:nvPr/>
        </p:nvSpPr>
        <p:spPr bwMode="auto">
          <a:xfrm>
            <a:off x="979488" y="4732338"/>
            <a:ext cx="105314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2400" dirty="0"/>
              <a:t>步骤</a:t>
            </a:r>
            <a:r>
              <a:rPr lang="en-US" altLang="zh-CN" sz="2400" dirty="0"/>
              <a:t>2</a:t>
            </a:r>
            <a:r>
              <a:rPr lang="zh-CN" altLang="zh-CN" sz="2400" dirty="0"/>
              <a:t>：设置“社团编号”为主键，创建</a:t>
            </a:r>
            <a:r>
              <a:rPr lang="en-US" altLang="zh-CN" sz="2400" dirty="0"/>
              <a:t>Primary Key</a:t>
            </a:r>
            <a:r>
              <a:rPr lang="zh-CN" altLang="zh-CN" sz="2400" dirty="0"/>
              <a:t>约束。可以在“社团编号”上单击图标</a:t>
            </a:r>
            <a:r>
              <a:rPr lang="en-US" altLang="zh-CN" sz="2400" dirty="0"/>
              <a:t> </a:t>
            </a:r>
            <a:r>
              <a:rPr lang="zh-CN" altLang="zh-CN" sz="2400" dirty="0"/>
              <a:t>，也可以右击“社团编号”，点击设置主键，如图</a:t>
            </a:r>
            <a:r>
              <a:rPr lang="en-US" altLang="zh-CN" sz="2400" dirty="0"/>
              <a:t>5-3</a:t>
            </a:r>
            <a:r>
              <a:rPr lang="zh-CN" altLang="zh-CN" sz="2400" dirty="0"/>
              <a:t>所示。</a:t>
            </a:r>
          </a:p>
        </p:txBody>
      </p:sp>
      <p:sp>
        <p:nvSpPr>
          <p:cNvPr id="26" name="圆角矩形 25"/>
          <p:cNvSpPr/>
          <p:nvPr/>
        </p:nvSpPr>
        <p:spPr>
          <a:xfrm>
            <a:off x="9631363" y="5716588"/>
            <a:ext cx="1355725" cy="538162"/>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3" action="ppaction://hlinksldjump"/>
              </a:rPr>
              <a:t>操作图示</a:t>
            </a:r>
            <a:endParaRPr lang="zh-CN" altLang="en-US" b="1" dirty="0"/>
          </a:p>
        </p:txBody>
      </p:sp>
    </p:spTree>
    <p:extLst>
      <p:ext uri="{BB962C8B-B14F-4D97-AF65-F5344CB8AC3E}">
        <p14:creationId xmlns:p14="http://schemas.microsoft.com/office/powerpoint/2010/main" val="39888513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par>
                          <p:cTn id="15" fill="hold" nodeType="afterGroup">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500"/>
                                        <p:tgtEl>
                                          <p:spTgt spid="2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P spid="24" grpId="0"/>
      <p:bldP spid="26"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pic>
        <p:nvPicPr>
          <p:cNvPr id="18435"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0" y="3261"/>
            <a:ext cx="12192000" cy="6854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右弧形箭头 20">
            <a:hlinkClick r:id="rId4"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spTree>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pic>
        <p:nvPicPr>
          <p:cNvPr id="19459"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19027" y="1588"/>
            <a:ext cx="12195128"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右弧形箭头 20">
            <a:hlinkClick r:id="rId4"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spTree>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4"/>
          <p:cNvSpPr txBox="1">
            <a:spLocks noChangeArrowheads="1"/>
          </p:cNvSpPr>
          <p:nvPr/>
        </p:nvSpPr>
        <p:spPr bwMode="auto">
          <a:xfrm>
            <a:off x="722313" y="1368425"/>
            <a:ext cx="33924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3200" b="1" dirty="0" smtClean="0"/>
              <a:t>任务</a:t>
            </a:r>
            <a:r>
              <a:rPr lang="zh-CN" altLang="en-US" sz="3200" b="1" dirty="0"/>
              <a:t>实施</a:t>
            </a:r>
            <a:endParaRPr lang="zh-CN" altLang="zh-CN" sz="3200" b="1" dirty="0"/>
          </a:p>
        </p:txBody>
      </p:sp>
      <p:sp>
        <p:nvSpPr>
          <p:cNvPr id="19" name="文本框 29"/>
          <p:cNvSpPr txBox="1"/>
          <p:nvPr/>
        </p:nvSpPr>
        <p:spPr>
          <a:xfrm>
            <a:off x="8189913" y="835025"/>
            <a:ext cx="2032000" cy="646113"/>
          </a:xfrm>
          <a:prstGeom prst="rect">
            <a:avLst/>
          </a:prstGeom>
          <a:noFill/>
        </p:spPr>
        <p:txBody>
          <a:bodyPr wrap="none">
            <a:spAutoFit/>
          </a:bodyPr>
          <a:lstStyle/>
          <a:p>
            <a:pPr fontAlgn="auto">
              <a:spcBef>
                <a:spcPts val="0"/>
              </a:spcBef>
              <a:spcAft>
                <a:spcPts val="0"/>
              </a:spcAft>
              <a:buFontTx/>
              <a:buNone/>
              <a:defRPr/>
            </a:pPr>
            <a:r>
              <a:rPr lang="zh-CN" altLang="zh-CN" sz="3600" b="1" dirty="0">
                <a:solidFill>
                  <a:schemeClr val="tx1">
                    <a:lumMod val="85000"/>
                    <a:lumOff val="15000"/>
                  </a:schemeClr>
                </a:solidFill>
                <a:latin typeface="微软雅黑" panose="020B0503020204020204" pitchFamily="34" charset="-122"/>
                <a:ea typeface="微软雅黑" panose="020B0503020204020204" pitchFamily="34" charset="-122"/>
              </a:rPr>
              <a:t>实现约束</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979488" y="2464832"/>
            <a:ext cx="10531475"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2000" dirty="0"/>
              <a:t>在数据库（</a:t>
            </a:r>
            <a:r>
              <a:rPr lang="en-US" altLang="zh-CN" sz="2000" dirty="0"/>
              <a:t>Student</a:t>
            </a:r>
            <a:r>
              <a:rPr lang="zh-CN" altLang="zh-CN" sz="2000" dirty="0"/>
              <a:t>）中，创建“社团表”，并建立</a:t>
            </a:r>
            <a:r>
              <a:rPr lang="en-US" altLang="zh-CN" sz="2000" dirty="0"/>
              <a:t>Primary Key</a:t>
            </a:r>
            <a:r>
              <a:rPr lang="zh-CN" altLang="zh-CN" sz="2000" dirty="0"/>
              <a:t>约束，执行语句如下：</a:t>
            </a:r>
          </a:p>
          <a:p>
            <a:r>
              <a:rPr lang="en-US" altLang="zh-CN" sz="2000" dirty="0"/>
              <a:t>USE Student</a:t>
            </a:r>
            <a:endParaRPr lang="zh-CN" altLang="zh-CN" sz="2000" dirty="0"/>
          </a:p>
          <a:p>
            <a:r>
              <a:rPr lang="en-US" altLang="zh-CN" sz="2000" dirty="0"/>
              <a:t>GO</a:t>
            </a:r>
            <a:endParaRPr lang="zh-CN" altLang="zh-CN" sz="2000" dirty="0"/>
          </a:p>
          <a:p>
            <a:r>
              <a:rPr lang="en-US" altLang="zh-CN" sz="2000" dirty="0"/>
              <a:t>CREATE TABLE </a:t>
            </a:r>
            <a:r>
              <a:rPr lang="zh-CN" altLang="zh-CN" sz="2000" dirty="0"/>
              <a:t>社团</a:t>
            </a:r>
          </a:p>
          <a:p>
            <a:r>
              <a:rPr lang="en-US" altLang="zh-CN" sz="2000" dirty="0"/>
              <a:t>(</a:t>
            </a:r>
            <a:r>
              <a:rPr lang="zh-CN" altLang="zh-CN" sz="2000" dirty="0"/>
              <a:t>社团编号</a:t>
            </a:r>
            <a:r>
              <a:rPr lang="en-US" altLang="zh-CN" sz="2000" dirty="0"/>
              <a:t> </a:t>
            </a:r>
            <a:r>
              <a:rPr lang="en-US" altLang="zh-CN" sz="2000" dirty="0" err="1"/>
              <a:t>varchar</a:t>
            </a:r>
            <a:r>
              <a:rPr lang="en-US" altLang="zh-CN" sz="2000" dirty="0"/>
              <a:t>(3) NOT NULL,</a:t>
            </a:r>
            <a:endParaRPr lang="zh-CN" altLang="zh-CN" sz="2000" dirty="0"/>
          </a:p>
          <a:p>
            <a:r>
              <a:rPr lang="zh-CN" altLang="zh-CN" sz="2000" dirty="0"/>
              <a:t>社团名称</a:t>
            </a:r>
            <a:r>
              <a:rPr lang="en-US" altLang="zh-CN" sz="2000" dirty="0"/>
              <a:t> </a:t>
            </a:r>
            <a:r>
              <a:rPr lang="en-US" altLang="zh-CN" sz="2000" dirty="0" err="1"/>
              <a:t>nchar</a:t>
            </a:r>
            <a:r>
              <a:rPr lang="en-US" altLang="zh-CN" sz="2000" dirty="0"/>
              <a:t>(30) NOT NULL,</a:t>
            </a:r>
            <a:endParaRPr lang="zh-CN" altLang="zh-CN" sz="2000" dirty="0"/>
          </a:p>
          <a:p>
            <a:r>
              <a:rPr lang="zh-CN" altLang="zh-CN" sz="2000" dirty="0"/>
              <a:t>院系名称</a:t>
            </a:r>
            <a:r>
              <a:rPr lang="en-US" altLang="zh-CN" sz="2000" dirty="0"/>
              <a:t> </a:t>
            </a:r>
            <a:r>
              <a:rPr lang="en-US" altLang="zh-CN" sz="2000" dirty="0" err="1"/>
              <a:t>nchar</a:t>
            </a:r>
            <a:r>
              <a:rPr lang="en-US" altLang="zh-CN" sz="2000" dirty="0"/>
              <a:t>(30),</a:t>
            </a:r>
            <a:endParaRPr lang="zh-CN" altLang="zh-CN" sz="2000" dirty="0"/>
          </a:p>
          <a:p>
            <a:r>
              <a:rPr lang="zh-CN" altLang="zh-CN" sz="2000" dirty="0"/>
              <a:t>性别</a:t>
            </a:r>
            <a:r>
              <a:rPr lang="en-US" altLang="zh-CN" sz="2000" dirty="0"/>
              <a:t> char(2),</a:t>
            </a:r>
            <a:endParaRPr lang="zh-CN" altLang="zh-CN" sz="2000" dirty="0"/>
          </a:p>
          <a:p>
            <a:r>
              <a:rPr lang="zh-CN" altLang="zh-CN" sz="2000" dirty="0"/>
              <a:t>姓名</a:t>
            </a:r>
            <a:r>
              <a:rPr lang="en-US" altLang="zh-CN" sz="2000" dirty="0"/>
              <a:t> </a:t>
            </a:r>
            <a:r>
              <a:rPr lang="en-US" altLang="zh-CN" sz="2000" dirty="0" err="1"/>
              <a:t>nvarchar</a:t>
            </a:r>
            <a:r>
              <a:rPr lang="en-US" altLang="zh-CN" sz="2000" dirty="0"/>
              <a:t>(10),</a:t>
            </a:r>
            <a:endParaRPr lang="zh-CN" altLang="zh-CN" sz="2000" dirty="0"/>
          </a:p>
          <a:p>
            <a:r>
              <a:rPr lang="en-US" altLang="zh-CN" sz="2000" dirty="0"/>
              <a:t>PRIMARY KEY (</a:t>
            </a:r>
            <a:r>
              <a:rPr lang="zh-CN" altLang="zh-CN" sz="2000" dirty="0"/>
              <a:t>社团编号</a:t>
            </a:r>
            <a:r>
              <a:rPr lang="en-US" altLang="zh-CN" sz="2000" dirty="0"/>
              <a:t>)</a:t>
            </a:r>
            <a:endParaRPr lang="zh-CN" altLang="zh-CN" sz="2000" dirty="0"/>
          </a:p>
          <a:p>
            <a:r>
              <a:rPr lang="en-US" altLang="zh-CN" sz="2000" dirty="0"/>
              <a:t>)</a:t>
            </a:r>
            <a:endParaRPr lang="zh-CN" altLang="zh-CN" sz="2000" dirty="0"/>
          </a:p>
          <a:p>
            <a:r>
              <a:rPr lang="zh-CN" altLang="zh-CN" sz="2000" dirty="0"/>
              <a:t>更新数据库表节点，可以看到新建了一张社团表，并创建了相应的约束条件，如图</a:t>
            </a:r>
            <a:r>
              <a:rPr lang="en-US" altLang="zh-CN" sz="2000" dirty="0"/>
              <a:t>5-4</a:t>
            </a:r>
            <a:r>
              <a:rPr lang="zh-CN" altLang="zh-CN" sz="2000" dirty="0"/>
              <a:t>所示。</a:t>
            </a:r>
          </a:p>
        </p:txBody>
      </p:sp>
      <p:sp>
        <p:nvSpPr>
          <p:cNvPr id="7" name="TextBox 6"/>
          <p:cNvSpPr txBox="1">
            <a:spLocks noChangeArrowheads="1"/>
          </p:cNvSpPr>
          <p:nvPr/>
        </p:nvSpPr>
        <p:spPr bwMode="auto">
          <a:xfrm>
            <a:off x="979488" y="2095500"/>
            <a:ext cx="51165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b="1" dirty="0"/>
              <a:t>方法</a:t>
            </a:r>
            <a:r>
              <a:rPr lang="en-US" altLang="zh-CN" b="1" dirty="0"/>
              <a:t>2</a:t>
            </a:r>
            <a:r>
              <a:rPr lang="zh-CN" altLang="zh-CN" b="1" dirty="0"/>
              <a:t>：使用</a:t>
            </a:r>
            <a:r>
              <a:rPr lang="en-US" altLang="zh-CN" b="1" dirty="0"/>
              <a:t>T-SQL</a:t>
            </a:r>
            <a:r>
              <a:rPr lang="zh-CN" altLang="zh-CN" b="1" dirty="0"/>
              <a:t>创建主键约束</a:t>
            </a:r>
            <a:endParaRPr lang="zh-CN" altLang="zh-CN" dirty="0"/>
          </a:p>
        </p:txBody>
      </p:sp>
      <p:sp>
        <p:nvSpPr>
          <p:cNvPr id="8" name="圆角矩形 7"/>
          <p:cNvSpPr/>
          <p:nvPr/>
        </p:nvSpPr>
        <p:spPr>
          <a:xfrm>
            <a:off x="9651626" y="5101478"/>
            <a:ext cx="1355725" cy="5381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2" action="ppaction://hlinksldjump"/>
              </a:rPr>
              <a:t>操作图示</a:t>
            </a:r>
            <a:endParaRPr lang="zh-CN" altLang="en-US" b="1" dirty="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pic>
        <p:nvPicPr>
          <p:cNvPr id="21507"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0" y="3261"/>
            <a:ext cx="12192000" cy="6854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右弧形箭头 20">
            <a:hlinkClick r:id="rId4"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spTree>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sp>
        <p:nvSpPr>
          <p:cNvPr id="5" name="文本框 4"/>
          <p:cNvSpPr txBox="1"/>
          <p:nvPr/>
        </p:nvSpPr>
        <p:spPr>
          <a:xfrm>
            <a:off x="2928938" y="2659063"/>
            <a:ext cx="5028941" cy="769441"/>
          </a:xfrm>
          <a:prstGeom prst="rect">
            <a:avLst/>
          </a:prstGeom>
          <a:noFill/>
        </p:spPr>
        <p:txBody>
          <a:bodyPr wrap="none">
            <a:spAutoFit/>
          </a:bodyPr>
          <a:lstStyle/>
          <a:p>
            <a:pPr fontAlgn="auto">
              <a:spcBef>
                <a:spcPts val="0"/>
              </a:spcBef>
              <a:spcAft>
                <a:spcPts val="0"/>
              </a:spcAft>
              <a:buFontTx/>
              <a:buNone/>
              <a:defRPr/>
            </a:pPr>
            <a:r>
              <a:rPr lang="zh-CN" altLang="en-US" sz="4400" b="1" dirty="0" smtClean="0">
                <a:solidFill>
                  <a:schemeClr val="tx1">
                    <a:lumMod val="85000"/>
                    <a:lumOff val="15000"/>
                  </a:schemeClr>
                </a:solidFill>
                <a:latin typeface="微软雅黑" panose="020B0503020204020204" pitchFamily="34" charset="-122"/>
                <a:ea typeface="微软雅黑" panose="020B0503020204020204" pitchFamily="34" charset="-122"/>
              </a:rPr>
              <a:t>项目</a:t>
            </a:r>
            <a:r>
              <a:rPr lang="zh-CN" altLang="en-US" sz="4400" b="1" dirty="0">
                <a:solidFill>
                  <a:schemeClr val="tx1">
                    <a:lumMod val="85000"/>
                    <a:lumOff val="15000"/>
                  </a:schemeClr>
                </a:solidFill>
                <a:latin typeface="微软雅黑" panose="020B0503020204020204" pitchFamily="34" charset="-122"/>
                <a:ea typeface="微软雅黑" panose="020B0503020204020204" pitchFamily="34" charset="-122"/>
              </a:rPr>
              <a:t>五</a:t>
            </a:r>
            <a:r>
              <a:rPr lang="en-US" altLang="zh-CN" sz="4400" b="1" dirty="0" smtClean="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4400" b="1" dirty="0" smtClean="0">
                <a:solidFill>
                  <a:schemeClr val="tx1">
                    <a:lumMod val="85000"/>
                    <a:lumOff val="15000"/>
                  </a:schemeClr>
                </a:solidFill>
                <a:latin typeface="微软雅黑" panose="020B0503020204020204" pitchFamily="34" charset="-122"/>
                <a:ea typeface="微软雅黑" panose="020B0503020204020204" pitchFamily="34" charset="-122"/>
              </a:rPr>
              <a:t>数据完整性</a:t>
            </a:r>
            <a:endParaRPr lang="zh-CN" altLang="en-US" sz="4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文本框 4"/>
          <p:cNvSpPr txBox="1">
            <a:spLocks noChangeArrowheads="1"/>
          </p:cNvSpPr>
          <p:nvPr/>
        </p:nvSpPr>
        <p:spPr bwMode="auto">
          <a:xfrm>
            <a:off x="722313" y="1368425"/>
            <a:ext cx="33924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3200" b="1" dirty="0" smtClean="0"/>
              <a:t>任务</a:t>
            </a:r>
            <a:r>
              <a:rPr lang="zh-CN" altLang="en-US" sz="3200" b="1" dirty="0"/>
              <a:t>实施</a:t>
            </a:r>
            <a:endParaRPr lang="zh-CN" altLang="zh-CN" sz="3200" b="1" dirty="0"/>
          </a:p>
        </p:txBody>
      </p:sp>
      <p:sp>
        <p:nvSpPr>
          <p:cNvPr id="19" name="文本框 29"/>
          <p:cNvSpPr txBox="1"/>
          <p:nvPr/>
        </p:nvSpPr>
        <p:spPr>
          <a:xfrm>
            <a:off x="8189913" y="835025"/>
            <a:ext cx="2032000" cy="646113"/>
          </a:xfrm>
          <a:prstGeom prst="rect">
            <a:avLst/>
          </a:prstGeom>
          <a:noFill/>
        </p:spPr>
        <p:txBody>
          <a:bodyPr wrap="none">
            <a:spAutoFit/>
          </a:bodyPr>
          <a:lstStyle/>
          <a:p>
            <a:pPr fontAlgn="auto">
              <a:spcBef>
                <a:spcPts val="0"/>
              </a:spcBef>
              <a:spcAft>
                <a:spcPts val="0"/>
              </a:spcAft>
              <a:buFontTx/>
              <a:buNone/>
              <a:defRPr/>
            </a:pPr>
            <a:r>
              <a:rPr lang="zh-CN" altLang="zh-CN" sz="3600" b="1" dirty="0">
                <a:solidFill>
                  <a:schemeClr val="tx1">
                    <a:lumMod val="85000"/>
                    <a:lumOff val="15000"/>
                  </a:schemeClr>
                </a:solidFill>
                <a:latin typeface="微软雅黑" panose="020B0503020204020204" pitchFamily="34" charset="-122"/>
                <a:ea typeface="微软雅黑" panose="020B0503020204020204" pitchFamily="34" charset="-122"/>
              </a:rPr>
              <a:t>实现约束</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979488" y="3413528"/>
            <a:ext cx="1068180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2400" dirty="0"/>
              <a:t>在数据库中将班级表的主键（班级编号）作为学生表的外键并创建外键约束。</a:t>
            </a:r>
          </a:p>
          <a:p>
            <a:r>
              <a:rPr lang="zh-CN" altLang="zh-CN" sz="2400" dirty="0"/>
              <a:t>步骤</a:t>
            </a:r>
            <a:r>
              <a:rPr lang="en-US" altLang="zh-CN" sz="2400" dirty="0"/>
              <a:t>1</a:t>
            </a:r>
            <a:r>
              <a:rPr lang="zh-CN" altLang="zh-CN" sz="2400" dirty="0"/>
              <a:t>：打开班级表和学生表，确定要建立外键关系的列与主键表中的数据类型完全一致如图</a:t>
            </a:r>
            <a:r>
              <a:rPr lang="en-US" altLang="zh-CN" sz="2400" dirty="0"/>
              <a:t>5-5</a:t>
            </a:r>
            <a:r>
              <a:rPr lang="zh-CN" altLang="zh-CN" sz="2400" dirty="0"/>
              <a:t>、图</a:t>
            </a:r>
            <a:r>
              <a:rPr lang="en-US" altLang="zh-CN" sz="2400" dirty="0"/>
              <a:t>5-6</a:t>
            </a:r>
            <a:r>
              <a:rPr lang="zh-CN" altLang="zh-CN" sz="2400" dirty="0"/>
              <a:t>所示。</a:t>
            </a:r>
          </a:p>
        </p:txBody>
      </p:sp>
      <p:sp>
        <p:nvSpPr>
          <p:cNvPr id="7" name="TextBox 6"/>
          <p:cNvSpPr txBox="1">
            <a:spLocks noChangeArrowheads="1"/>
          </p:cNvSpPr>
          <p:nvPr/>
        </p:nvSpPr>
        <p:spPr bwMode="auto">
          <a:xfrm>
            <a:off x="979488" y="2095500"/>
            <a:ext cx="1011164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b="1" dirty="0"/>
              <a:t>外键</a:t>
            </a:r>
            <a:r>
              <a:rPr lang="zh-CN" altLang="zh-CN" b="1" dirty="0" smtClean="0"/>
              <a:t>约束</a:t>
            </a:r>
            <a:endParaRPr lang="en-US" altLang="zh-CN" b="1" dirty="0" smtClean="0"/>
          </a:p>
          <a:p>
            <a:r>
              <a:rPr lang="en-US" altLang="zh-CN" dirty="0"/>
              <a:t>FOREIGN KEY</a:t>
            </a:r>
            <a:r>
              <a:rPr lang="zh-CN" altLang="zh-CN" dirty="0"/>
              <a:t>约束，用于建立和强制实施两个表中数据之间的关联。主要用于同表或异表中的列之间的引用，此外</a:t>
            </a:r>
            <a:r>
              <a:rPr lang="en-US" altLang="zh-CN" dirty="0"/>
              <a:t>FOREIGN KEY</a:t>
            </a:r>
            <a:r>
              <a:rPr lang="zh-CN" altLang="zh-CN" dirty="0"/>
              <a:t>必须采</a:t>
            </a:r>
            <a:r>
              <a:rPr lang="en-US" altLang="zh-CN" dirty="0"/>
              <a:t>PRIMARY KEY</a:t>
            </a:r>
            <a:r>
              <a:rPr lang="zh-CN" altLang="zh-CN" dirty="0"/>
              <a:t>或</a:t>
            </a:r>
            <a:r>
              <a:rPr lang="en-US" altLang="zh-CN" dirty="0"/>
              <a:t>UNIQUE</a:t>
            </a:r>
            <a:r>
              <a:rPr lang="zh-CN" altLang="zh-CN" dirty="0"/>
              <a:t>约束。</a:t>
            </a:r>
          </a:p>
          <a:p>
            <a:endParaRPr lang="zh-CN" altLang="zh-CN" dirty="0"/>
          </a:p>
        </p:txBody>
      </p:sp>
      <p:sp>
        <p:nvSpPr>
          <p:cNvPr id="8" name="圆角矩形 7"/>
          <p:cNvSpPr/>
          <p:nvPr/>
        </p:nvSpPr>
        <p:spPr>
          <a:xfrm>
            <a:off x="9659938" y="4597866"/>
            <a:ext cx="1355725" cy="5381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2" action="ppaction://hlinksldjump"/>
              </a:rPr>
              <a:t>操作图示</a:t>
            </a:r>
            <a:endParaRPr lang="zh-CN" altLang="en-US" b="1" dirty="0"/>
          </a:p>
        </p:txBody>
      </p:sp>
      <p:sp>
        <p:nvSpPr>
          <p:cNvPr id="9" name="TextBox 8"/>
          <p:cNvSpPr txBox="1">
            <a:spLocks noChangeArrowheads="1"/>
          </p:cNvSpPr>
          <p:nvPr/>
        </p:nvSpPr>
        <p:spPr bwMode="auto">
          <a:xfrm>
            <a:off x="979488" y="2956529"/>
            <a:ext cx="51165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b="1" dirty="0" smtClean="0"/>
              <a:t>方法</a:t>
            </a:r>
            <a:r>
              <a:rPr lang="en-US" altLang="zh-CN" b="1" dirty="0" smtClean="0"/>
              <a:t>1</a:t>
            </a:r>
            <a:r>
              <a:rPr lang="zh-CN" altLang="zh-CN" b="1" dirty="0" smtClean="0"/>
              <a:t>：</a:t>
            </a:r>
            <a:r>
              <a:rPr lang="zh-CN" altLang="zh-CN" b="1" dirty="0"/>
              <a:t>使用</a:t>
            </a:r>
            <a:r>
              <a:rPr lang="en-US" altLang="zh-CN" b="1" dirty="0"/>
              <a:t>SMSS</a:t>
            </a:r>
            <a:r>
              <a:rPr lang="zh-CN" altLang="zh-CN" b="1" dirty="0"/>
              <a:t>创建外键约束</a:t>
            </a:r>
            <a:endParaRPr lang="zh-CN" altLang="zh-CN" dirty="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1" name="右弧形箭头 20">
            <a:hlinkClick r:id="rId2"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grpSp>
        <p:nvGrpSpPr>
          <p:cNvPr id="3" name="组合 2"/>
          <p:cNvGrpSpPr/>
          <p:nvPr/>
        </p:nvGrpSpPr>
        <p:grpSpPr>
          <a:xfrm>
            <a:off x="0" y="0"/>
            <a:ext cx="12192000" cy="5737398"/>
            <a:chOff x="0" y="0"/>
            <a:chExt cx="12192000" cy="5737398"/>
          </a:xfrm>
        </p:grpSpPr>
        <p:pic>
          <p:nvPicPr>
            <p:cNvPr id="24579"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0" y="0"/>
              <a:ext cx="12192000" cy="5291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4744123" y="5368066"/>
              <a:ext cx="4163209" cy="369332"/>
            </a:xfrm>
            <a:prstGeom prst="rect">
              <a:avLst/>
            </a:prstGeom>
            <a:noFill/>
          </p:spPr>
          <p:txBody>
            <a:bodyPr wrap="square" rtlCol="0">
              <a:spAutoFit/>
            </a:bodyPr>
            <a:lstStyle/>
            <a:p>
              <a:r>
                <a:rPr lang="zh-CN" altLang="zh-CN" dirty="0"/>
                <a:t>图 </a:t>
              </a:r>
              <a:r>
                <a:rPr lang="en-US" altLang="zh-CN" dirty="0"/>
                <a:t>5‑5 </a:t>
              </a:r>
              <a:r>
                <a:rPr lang="zh-CN" altLang="zh-CN" dirty="0"/>
                <a:t>主键表数据</a:t>
              </a:r>
              <a:r>
                <a:rPr lang="zh-CN" altLang="zh-CN" dirty="0" smtClean="0"/>
                <a:t>列</a:t>
              </a:r>
              <a:endParaRPr lang="zh-CN" altLang="zh-CN" dirty="0"/>
            </a:p>
          </p:txBody>
        </p:sp>
      </p:grpSp>
      <p:grpSp>
        <p:nvGrpSpPr>
          <p:cNvPr id="7" name="组合 6"/>
          <p:cNvGrpSpPr/>
          <p:nvPr/>
        </p:nvGrpSpPr>
        <p:grpSpPr>
          <a:xfrm>
            <a:off x="0" y="0"/>
            <a:ext cx="12192000" cy="5857596"/>
            <a:chOff x="2058409" y="2453247"/>
            <a:chExt cx="7981950" cy="3596822"/>
          </a:xfrm>
        </p:grpSpPr>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58409" y="2453247"/>
              <a:ext cx="7981950" cy="3523015"/>
            </a:xfrm>
            <a:prstGeom prst="rect">
              <a:avLst/>
            </a:prstGeom>
          </p:spPr>
        </p:pic>
        <p:sp>
          <p:nvSpPr>
            <p:cNvPr id="6" name="TextBox 5"/>
            <p:cNvSpPr txBox="1"/>
            <p:nvPr/>
          </p:nvSpPr>
          <p:spPr>
            <a:xfrm>
              <a:off x="4553837" y="5823283"/>
              <a:ext cx="4528969" cy="226786"/>
            </a:xfrm>
            <a:prstGeom prst="rect">
              <a:avLst/>
            </a:prstGeom>
            <a:noFill/>
          </p:spPr>
          <p:txBody>
            <a:bodyPr wrap="square" rtlCol="0">
              <a:spAutoFit/>
            </a:bodyPr>
            <a:lstStyle/>
            <a:p>
              <a:r>
                <a:rPr lang="en-US" altLang="zh-CN" dirty="0" smtClean="0"/>
                <a:t>                       </a:t>
              </a:r>
              <a:r>
                <a:rPr lang="zh-CN" altLang="zh-CN" dirty="0" smtClean="0"/>
                <a:t>图 </a:t>
              </a:r>
              <a:r>
                <a:rPr lang="en-US" altLang="zh-CN" dirty="0"/>
                <a:t>5‑6</a:t>
              </a:r>
              <a:r>
                <a:rPr lang="zh-CN" altLang="zh-CN" dirty="0"/>
                <a:t>外键表数据</a:t>
              </a:r>
              <a:r>
                <a:rPr lang="zh-CN" altLang="zh-CN" dirty="0" smtClean="0"/>
                <a:t>列</a:t>
              </a:r>
              <a:endParaRPr lang="zh-CN" altLang="zh-CN" dirty="0"/>
            </a:p>
          </p:txBody>
        </p:sp>
      </p:grpSp>
      <p:sp>
        <p:nvSpPr>
          <p:cNvPr id="8" name="右箭头 7"/>
          <p:cNvSpPr/>
          <p:nvPr/>
        </p:nvSpPr>
        <p:spPr>
          <a:xfrm>
            <a:off x="9589079" y="5948213"/>
            <a:ext cx="1140310" cy="613074"/>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nextCondLst>
                <p:cond evt="onClick" delay="0">
                  <p:tgtEl>
                    <p:spTgt spid="8"/>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文本框 4"/>
          <p:cNvSpPr txBox="1">
            <a:spLocks noChangeArrowheads="1"/>
          </p:cNvSpPr>
          <p:nvPr/>
        </p:nvSpPr>
        <p:spPr bwMode="auto">
          <a:xfrm>
            <a:off x="722313" y="1368425"/>
            <a:ext cx="33924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3200" b="1" dirty="0" smtClean="0"/>
              <a:t>任务</a:t>
            </a:r>
            <a:r>
              <a:rPr lang="zh-CN" altLang="en-US" sz="3200" b="1" dirty="0"/>
              <a:t>实施</a:t>
            </a:r>
            <a:endParaRPr lang="zh-CN" altLang="zh-CN" sz="3200" b="1" dirty="0"/>
          </a:p>
        </p:txBody>
      </p:sp>
      <p:sp>
        <p:nvSpPr>
          <p:cNvPr id="19" name="文本框 29"/>
          <p:cNvSpPr txBox="1"/>
          <p:nvPr/>
        </p:nvSpPr>
        <p:spPr>
          <a:xfrm>
            <a:off x="8189913" y="835025"/>
            <a:ext cx="2032000" cy="646113"/>
          </a:xfrm>
          <a:prstGeom prst="rect">
            <a:avLst/>
          </a:prstGeom>
          <a:noFill/>
        </p:spPr>
        <p:txBody>
          <a:bodyPr wrap="none">
            <a:spAutoFit/>
          </a:bodyPr>
          <a:lstStyle/>
          <a:p>
            <a:pPr fontAlgn="auto">
              <a:spcBef>
                <a:spcPts val="0"/>
              </a:spcBef>
              <a:spcAft>
                <a:spcPts val="0"/>
              </a:spcAft>
              <a:buFontTx/>
              <a:buNone/>
              <a:defRPr/>
            </a:pPr>
            <a:r>
              <a:rPr lang="zh-CN" altLang="zh-CN" sz="3600" b="1" dirty="0">
                <a:solidFill>
                  <a:schemeClr val="tx1">
                    <a:lumMod val="85000"/>
                    <a:lumOff val="15000"/>
                  </a:schemeClr>
                </a:solidFill>
                <a:latin typeface="微软雅黑" panose="020B0503020204020204" pitchFamily="34" charset="-122"/>
                <a:ea typeface="微软雅黑" panose="020B0503020204020204" pitchFamily="34" charset="-122"/>
              </a:rPr>
              <a:t>实现约束</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979484" y="1955979"/>
            <a:ext cx="1068180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2400" dirty="0"/>
              <a:t>步骤</a:t>
            </a:r>
            <a:r>
              <a:rPr lang="en-US" altLang="zh-CN" sz="2400" dirty="0"/>
              <a:t>2</a:t>
            </a:r>
            <a:r>
              <a:rPr lang="zh-CN" altLang="zh-CN" sz="2400" dirty="0"/>
              <a:t>：在外键表上任意列单击右键选择关系选项，进入外键关系对话框，如图</a:t>
            </a:r>
            <a:r>
              <a:rPr lang="en-US" altLang="zh-CN" sz="2400" dirty="0"/>
              <a:t>5-7</a:t>
            </a:r>
            <a:r>
              <a:rPr lang="zh-CN" altLang="zh-CN" sz="2400" dirty="0"/>
              <a:t>所示。</a:t>
            </a:r>
          </a:p>
        </p:txBody>
      </p:sp>
      <p:sp>
        <p:nvSpPr>
          <p:cNvPr id="8" name="圆角矩形 7"/>
          <p:cNvSpPr/>
          <p:nvPr/>
        </p:nvSpPr>
        <p:spPr>
          <a:xfrm>
            <a:off x="9789029" y="2480124"/>
            <a:ext cx="1355725" cy="5381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2" action="ppaction://hlinksldjump"/>
              </a:rPr>
              <a:t>操作图示</a:t>
            </a:r>
            <a:endParaRPr lang="zh-CN" altLang="en-US" b="1" dirty="0"/>
          </a:p>
        </p:txBody>
      </p:sp>
      <p:sp>
        <p:nvSpPr>
          <p:cNvPr id="10" name="TextBox 9"/>
          <p:cNvSpPr txBox="1">
            <a:spLocks noChangeArrowheads="1"/>
          </p:cNvSpPr>
          <p:nvPr/>
        </p:nvSpPr>
        <p:spPr bwMode="auto">
          <a:xfrm>
            <a:off x="979486" y="3201081"/>
            <a:ext cx="106818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2400" dirty="0"/>
              <a:t>步骤</a:t>
            </a:r>
            <a:r>
              <a:rPr lang="en-US" altLang="zh-CN" sz="2400" dirty="0"/>
              <a:t>3</a:t>
            </a:r>
            <a:r>
              <a:rPr lang="zh-CN" altLang="zh-CN" sz="2400" dirty="0"/>
              <a:t>：单击“添加”按钮，并在表和列规范中单击右侧按钮如图</a:t>
            </a:r>
            <a:r>
              <a:rPr lang="en-US" altLang="zh-CN" sz="2400" dirty="0"/>
              <a:t>5-8</a:t>
            </a:r>
            <a:r>
              <a:rPr lang="zh-CN" altLang="zh-CN" sz="2400" dirty="0"/>
              <a:t>所示。</a:t>
            </a:r>
          </a:p>
        </p:txBody>
      </p:sp>
      <p:sp>
        <p:nvSpPr>
          <p:cNvPr id="11" name="圆角矩形 10"/>
          <p:cNvSpPr/>
          <p:nvPr/>
        </p:nvSpPr>
        <p:spPr>
          <a:xfrm>
            <a:off x="9789030" y="3743195"/>
            <a:ext cx="1355725" cy="5381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3" action="ppaction://hlinksldjump"/>
              </a:rPr>
              <a:t>操作图示</a:t>
            </a:r>
            <a:endParaRPr lang="zh-CN" altLang="en-US" b="1" dirty="0"/>
          </a:p>
        </p:txBody>
      </p:sp>
      <p:sp>
        <p:nvSpPr>
          <p:cNvPr id="12" name="TextBox 11"/>
          <p:cNvSpPr txBox="1">
            <a:spLocks noChangeArrowheads="1"/>
          </p:cNvSpPr>
          <p:nvPr/>
        </p:nvSpPr>
        <p:spPr bwMode="auto">
          <a:xfrm>
            <a:off x="979485" y="4336938"/>
            <a:ext cx="1068180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2400" dirty="0"/>
              <a:t>步骤</a:t>
            </a:r>
            <a:r>
              <a:rPr lang="en-US" altLang="zh-CN" sz="2400" dirty="0"/>
              <a:t>4</a:t>
            </a:r>
            <a:r>
              <a:rPr lang="zh-CN" altLang="zh-CN" sz="2400" dirty="0"/>
              <a:t>：在表和列的对话框中选择主键表为“班级表”，并在下拉菜单中选择“班级编号”。在外键表中选择“学生表”，并在下拉菜单中选择“班级编号”。如图</a:t>
            </a:r>
            <a:r>
              <a:rPr lang="en-US" altLang="zh-CN" sz="2400" dirty="0"/>
              <a:t>5-9</a:t>
            </a:r>
            <a:r>
              <a:rPr lang="zh-CN" altLang="zh-CN" sz="2400" dirty="0"/>
              <a:t>所示。</a:t>
            </a:r>
          </a:p>
        </p:txBody>
      </p:sp>
      <p:sp>
        <p:nvSpPr>
          <p:cNvPr id="13" name="圆角矩形 12"/>
          <p:cNvSpPr/>
          <p:nvPr/>
        </p:nvSpPr>
        <p:spPr>
          <a:xfrm>
            <a:off x="9810546" y="5268185"/>
            <a:ext cx="1355725" cy="5381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3" action="ppaction://hlinksldjump"/>
              </a:rPr>
              <a:t>操作图示</a:t>
            </a:r>
            <a:endParaRPr lang="zh-CN" altLang="en-US" b="1" dirty="0"/>
          </a:p>
        </p:txBody>
      </p:sp>
      <p:sp>
        <p:nvSpPr>
          <p:cNvPr id="14" name="TextBox 13"/>
          <p:cNvSpPr txBox="1">
            <a:spLocks noChangeArrowheads="1"/>
          </p:cNvSpPr>
          <p:nvPr/>
        </p:nvSpPr>
        <p:spPr bwMode="auto">
          <a:xfrm>
            <a:off x="979486" y="5903044"/>
            <a:ext cx="106818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2400" dirty="0"/>
              <a:t>步骤</a:t>
            </a:r>
            <a:r>
              <a:rPr lang="en-US" altLang="zh-CN" sz="2400" dirty="0"/>
              <a:t>5</a:t>
            </a:r>
            <a:r>
              <a:rPr lang="zh-CN" altLang="zh-CN" sz="2400" dirty="0"/>
              <a:t>：单击“确定”，即成功创建外键约束。</a:t>
            </a:r>
          </a:p>
        </p:txBody>
      </p:sp>
    </p:spTree>
    <p:extLst>
      <p:ext uri="{BB962C8B-B14F-4D97-AF65-F5344CB8AC3E}">
        <p14:creationId xmlns:p14="http://schemas.microsoft.com/office/powerpoint/2010/main" val="353108495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P spid="10" grpId="0"/>
      <p:bldP spid="11" grpId="0" animBg="1"/>
      <p:bldP spid="12" grpId="0"/>
      <p:bldP spid="13" grpId="0" animBg="1"/>
      <p:bldP spid="14"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pic>
        <p:nvPicPr>
          <p:cNvPr id="26627"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1267124" y="3175"/>
            <a:ext cx="9657751" cy="685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右弧形箭头 20">
            <a:hlinkClick r:id="rId4"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spTree>
  </p:cSld>
  <p:clrMapOvr>
    <a:masterClrMapping/>
  </p:clrMapOvr>
  <p:transition spd="slow">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pic>
        <p:nvPicPr>
          <p:cNvPr id="26627"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1267124" y="3175"/>
            <a:ext cx="9657751" cy="6854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右弧形箭头 20">
            <a:hlinkClick r:id="rId4"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spTree>
    <p:extLst>
      <p:ext uri="{BB962C8B-B14F-4D97-AF65-F5344CB8AC3E}">
        <p14:creationId xmlns:p14="http://schemas.microsoft.com/office/powerpoint/2010/main" val="560732132"/>
      </p:ext>
    </p:extLst>
  </p:cSld>
  <p:clrMapOvr>
    <a:masterClrMapping/>
  </p:clrMapOvr>
  <p:transition spd="slow">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pic>
        <p:nvPicPr>
          <p:cNvPr id="26627"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2018947" y="3175"/>
            <a:ext cx="8154104" cy="6854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右弧形箭头 20">
            <a:hlinkClick r:id="rId4"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spTree>
    <p:extLst>
      <p:ext uri="{BB962C8B-B14F-4D97-AF65-F5344CB8AC3E}">
        <p14:creationId xmlns:p14="http://schemas.microsoft.com/office/powerpoint/2010/main" val="3488778983"/>
      </p:ext>
    </p:extLst>
  </p:cSld>
  <p:clrMapOvr>
    <a:masterClrMapping/>
  </p:clrMapOvr>
  <p:transition spd="slow">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4"/>
          <p:cNvSpPr txBox="1">
            <a:spLocks noChangeArrowheads="1"/>
          </p:cNvSpPr>
          <p:nvPr/>
        </p:nvSpPr>
        <p:spPr bwMode="auto">
          <a:xfrm>
            <a:off x="722313" y="1368425"/>
            <a:ext cx="33924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3200" b="1" dirty="0" smtClean="0"/>
              <a:t>任务</a:t>
            </a:r>
            <a:r>
              <a:rPr lang="zh-CN" altLang="en-US" sz="3200" b="1" dirty="0"/>
              <a:t>实施</a:t>
            </a:r>
            <a:endParaRPr lang="zh-CN" altLang="zh-CN" sz="3200" b="1" dirty="0"/>
          </a:p>
        </p:txBody>
      </p:sp>
      <p:sp>
        <p:nvSpPr>
          <p:cNvPr id="19" name="文本框 29"/>
          <p:cNvSpPr txBox="1"/>
          <p:nvPr/>
        </p:nvSpPr>
        <p:spPr>
          <a:xfrm>
            <a:off x="8189913" y="835025"/>
            <a:ext cx="2032000" cy="646113"/>
          </a:xfrm>
          <a:prstGeom prst="rect">
            <a:avLst/>
          </a:prstGeom>
          <a:noFill/>
        </p:spPr>
        <p:txBody>
          <a:bodyPr wrap="none">
            <a:spAutoFit/>
          </a:bodyPr>
          <a:lstStyle/>
          <a:p>
            <a:pPr fontAlgn="auto">
              <a:spcBef>
                <a:spcPts val="0"/>
              </a:spcBef>
              <a:spcAft>
                <a:spcPts val="0"/>
              </a:spcAft>
              <a:buFontTx/>
              <a:buNone/>
              <a:defRPr/>
            </a:pPr>
            <a:r>
              <a:rPr lang="zh-CN" altLang="zh-CN" sz="3600" b="1" dirty="0">
                <a:solidFill>
                  <a:schemeClr val="tx1">
                    <a:lumMod val="85000"/>
                    <a:lumOff val="15000"/>
                  </a:schemeClr>
                </a:solidFill>
                <a:latin typeface="微软雅黑" panose="020B0503020204020204" pitchFamily="34" charset="-122"/>
                <a:ea typeface="微软雅黑" panose="020B0503020204020204" pitchFamily="34" charset="-122"/>
              </a:rPr>
              <a:t>实现约束</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979488" y="2464832"/>
            <a:ext cx="10531475"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2000" dirty="0"/>
              <a:t>步骤</a:t>
            </a:r>
            <a:r>
              <a:rPr lang="en-US" altLang="zh-CN" sz="2000" dirty="0"/>
              <a:t>1</a:t>
            </a:r>
            <a:r>
              <a:rPr lang="zh-CN" altLang="zh-CN" sz="2000" dirty="0"/>
              <a:t>：在数据库（</a:t>
            </a:r>
            <a:r>
              <a:rPr lang="en-US" altLang="zh-CN" sz="2000" dirty="0"/>
              <a:t>Student</a:t>
            </a:r>
            <a:r>
              <a:rPr lang="zh-CN" altLang="zh-CN" sz="2000" dirty="0"/>
              <a:t>）中，修改班级表，并对“班级编号”建立</a:t>
            </a:r>
            <a:r>
              <a:rPr lang="en-US" altLang="zh-CN" sz="2000" dirty="0"/>
              <a:t>FOREIGN KEY</a:t>
            </a:r>
            <a:r>
              <a:rPr lang="zh-CN" altLang="zh-CN" sz="2000" dirty="0"/>
              <a:t>约束，执行语句如下：</a:t>
            </a:r>
          </a:p>
          <a:p>
            <a:r>
              <a:rPr lang="en-US" altLang="zh-CN" sz="2000" dirty="0"/>
              <a:t>USE Student</a:t>
            </a:r>
            <a:endParaRPr lang="zh-CN" altLang="zh-CN" sz="2000" dirty="0"/>
          </a:p>
          <a:p>
            <a:r>
              <a:rPr lang="en-US" altLang="zh-CN" sz="2000" dirty="0"/>
              <a:t>GO</a:t>
            </a:r>
            <a:endParaRPr lang="zh-CN" altLang="zh-CN" sz="2000" dirty="0"/>
          </a:p>
          <a:p>
            <a:r>
              <a:rPr lang="en-US" altLang="zh-CN" sz="2000" dirty="0"/>
              <a:t>ALTER TABLE </a:t>
            </a:r>
            <a:r>
              <a:rPr lang="zh-CN" altLang="zh-CN" sz="2000" dirty="0"/>
              <a:t>学生表</a:t>
            </a:r>
          </a:p>
          <a:p>
            <a:r>
              <a:rPr lang="en-US" altLang="zh-CN" sz="2000" dirty="0"/>
              <a:t>ADD FOREIGNKEY (</a:t>
            </a:r>
            <a:r>
              <a:rPr lang="zh-CN" altLang="zh-CN" sz="2000" dirty="0"/>
              <a:t>班级编号</a:t>
            </a:r>
            <a:r>
              <a:rPr lang="en-US" altLang="zh-CN" sz="2000" dirty="0"/>
              <a:t>)</a:t>
            </a:r>
            <a:endParaRPr lang="zh-CN" altLang="zh-CN" sz="2000" dirty="0"/>
          </a:p>
          <a:p>
            <a:r>
              <a:rPr lang="en-US" altLang="zh-CN" sz="2000" dirty="0"/>
              <a:t>REFERENCES </a:t>
            </a:r>
            <a:r>
              <a:rPr lang="zh-CN" altLang="zh-CN" sz="2000" dirty="0"/>
              <a:t>班级表</a:t>
            </a:r>
            <a:r>
              <a:rPr lang="en-US" altLang="zh-CN" sz="2000" dirty="0"/>
              <a:t>(</a:t>
            </a:r>
            <a:r>
              <a:rPr lang="zh-CN" altLang="zh-CN" sz="2000" dirty="0"/>
              <a:t>班级编号</a:t>
            </a:r>
            <a:r>
              <a:rPr lang="en-US" altLang="zh-CN" sz="2000" dirty="0"/>
              <a:t>)</a:t>
            </a:r>
            <a:endParaRPr lang="zh-CN" altLang="zh-CN" sz="2000" dirty="0"/>
          </a:p>
        </p:txBody>
      </p:sp>
      <p:sp>
        <p:nvSpPr>
          <p:cNvPr id="7" name="TextBox 6"/>
          <p:cNvSpPr txBox="1">
            <a:spLocks noChangeArrowheads="1"/>
          </p:cNvSpPr>
          <p:nvPr/>
        </p:nvSpPr>
        <p:spPr bwMode="auto">
          <a:xfrm>
            <a:off x="979488" y="2095500"/>
            <a:ext cx="51165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b="1" dirty="0"/>
              <a:t>方法</a:t>
            </a:r>
            <a:r>
              <a:rPr lang="en-US" altLang="zh-CN" b="1" dirty="0"/>
              <a:t>2</a:t>
            </a:r>
            <a:r>
              <a:rPr lang="zh-CN" altLang="zh-CN" b="1" dirty="0"/>
              <a:t>：使用</a:t>
            </a:r>
            <a:r>
              <a:rPr lang="en-US" altLang="zh-CN" b="1" dirty="0"/>
              <a:t>T-SQL</a:t>
            </a:r>
            <a:r>
              <a:rPr lang="zh-CN" altLang="zh-CN" b="1" dirty="0"/>
              <a:t>创建外键约束</a:t>
            </a:r>
            <a:endParaRPr lang="zh-CN" altLang="zh-CN" dirty="0"/>
          </a:p>
        </p:txBody>
      </p:sp>
    </p:spTree>
    <p:extLst>
      <p:ext uri="{BB962C8B-B14F-4D97-AF65-F5344CB8AC3E}">
        <p14:creationId xmlns:p14="http://schemas.microsoft.com/office/powerpoint/2010/main" val="108565514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文本框 4"/>
          <p:cNvSpPr txBox="1">
            <a:spLocks noChangeArrowheads="1"/>
          </p:cNvSpPr>
          <p:nvPr/>
        </p:nvSpPr>
        <p:spPr bwMode="auto">
          <a:xfrm>
            <a:off x="722313" y="1368425"/>
            <a:ext cx="33924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3200" b="1" dirty="0" smtClean="0"/>
              <a:t>任务</a:t>
            </a:r>
            <a:r>
              <a:rPr lang="zh-CN" altLang="en-US" sz="3200" b="1" dirty="0"/>
              <a:t>实施</a:t>
            </a:r>
            <a:endParaRPr lang="zh-CN" altLang="zh-CN" sz="3200" b="1" dirty="0"/>
          </a:p>
        </p:txBody>
      </p:sp>
      <p:sp>
        <p:nvSpPr>
          <p:cNvPr id="19" name="文本框 29"/>
          <p:cNvSpPr txBox="1"/>
          <p:nvPr/>
        </p:nvSpPr>
        <p:spPr>
          <a:xfrm>
            <a:off x="8189913" y="835025"/>
            <a:ext cx="2032000" cy="646113"/>
          </a:xfrm>
          <a:prstGeom prst="rect">
            <a:avLst/>
          </a:prstGeom>
          <a:noFill/>
        </p:spPr>
        <p:txBody>
          <a:bodyPr wrap="none">
            <a:spAutoFit/>
          </a:bodyPr>
          <a:lstStyle/>
          <a:p>
            <a:pPr fontAlgn="auto">
              <a:spcBef>
                <a:spcPts val="0"/>
              </a:spcBef>
              <a:spcAft>
                <a:spcPts val="0"/>
              </a:spcAft>
              <a:buFontTx/>
              <a:buNone/>
              <a:defRPr/>
            </a:pPr>
            <a:r>
              <a:rPr lang="zh-CN" altLang="zh-CN" sz="3600" b="1" dirty="0">
                <a:solidFill>
                  <a:schemeClr val="tx1">
                    <a:lumMod val="85000"/>
                    <a:lumOff val="15000"/>
                  </a:schemeClr>
                </a:solidFill>
                <a:latin typeface="微软雅黑" panose="020B0503020204020204" pitchFamily="34" charset="-122"/>
                <a:ea typeface="微软雅黑" panose="020B0503020204020204" pitchFamily="34" charset="-122"/>
              </a:rPr>
              <a:t>实现约束</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TextBox 6"/>
          <p:cNvSpPr txBox="1">
            <a:spLocks noChangeArrowheads="1"/>
          </p:cNvSpPr>
          <p:nvPr/>
        </p:nvSpPr>
        <p:spPr bwMode="auto">
          <a:xfrm>
            <a:off x="979488" y="2095500"/>
            <a:ext cx="1011164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b="1" dirty="0"/>
              <a:t>（</a:t>
            </a:r>
            <a:r>
              <a:rPr lang="en-US" altLang="zh-CN" b="1" dirty="0"/>
              <a:t>2</a:t>
            </a:r>
            <a:r>
              <a:rPr lang="zh-CN" altLang="zh-CN" b="1" dirty="0"/>
              <a:t>）其他约束</a:t>
            </a:r>
            <a:endParaRPr lang="zh-CN" altLang="zh-CN" dirty="0"/>
          </a:p>
          <a:p>
            <a:r>
              <a:rPr lang="zh-CN" altLang="zh-CN" dirty="0"/>
              <a:t>在创建其他约束时需要注意以下几个方面情况，如表</a:t>
            </a:r>
            <a:r>
              <a:rPr lang="en-US" altLang="zh-CN" dirty="0"/>
              <a:t>5-3</a:t>
            </a:r>
            <a:r>
              <a:rPr lang="zh-CN" altLang="zh-CN" dirty="0"/>
              <a:t>所示</a:t>
            </a:r>
          </a:p>
        </p:txBody>
      </p:sp>
      <p:graphicFrame>
        <p:nvGraphicFramePr>
          <p:cNvPr id="2" name="表格 1"/>
          <p:cNvGraphicFramePr>
            <a:graphicFrameLocks noGrp="1"/>
          </p:cNvGraphicFramePr>
          <p:nvPr>
            <p:extLst>
              <p:ext uri="{D42A27DB-BD31-4B8C-83A1-F6EECF244321}">
                <p14:modId xmlns:p14="http://schemas.microsoft.com/office/powerpoint/2010/main" val="2619707942"/>
              </p:ext>
            </p:extLst>
          </p:nvPr>
        </p:nvGraphicFramePr>
        <p:xfrm>
          <a:off x="979486" y="3134333"/>
          <a:ext cx="10397074" cy="3242720"/>
        </p:xfrm>
        <a:graphic>
          <a:graphicData uri="http://schemas.openxmlformats.org/drawingml/2006/table">
            <a:tbl>
              <a:tblPr firstRow="1" firstCol="1" bandRow="1">
                <a:tableStyleId>{5C22544A-7EE6-4342-B048-85BDC9FD1C3A}</a:tableStyleId>
              </a:tblPr>
              <a:tblGrid>
                <a:gridCol w="5198537"/>
                <a:gridCol w="5198537"/>
              </a:tblGrid>
              <a:tr h="324272">
                <a:tc>
                  <a:txBody>
                    <a:bodyPr/>
                    <a:lstStyle/>
                    <a:p>
                      <a:pPr algn="l">
                        <a:spcAft>
                          <a:spcPts val="0"/>
                        </a:spcAft>
                      </a:pPr>
                      <a:r>
                        <a:rPr lang="zh-CN" sz="1800" kern="100" dirty="0">
                          <a:effectLst/>
                        </a:rPr>
                        <a:t>约束</a:t>
                      </a:r>
                      <a:endParaRPr lang="zh-CN" sz="1800" kern="100" dirty="0">
                        <a:effectLst/>
                        <a:latin typeface="Calibri"/>
                        <a:ea typeface="宋体"/>
                        <a:cs typeface="黑体"/>
                      </a:endParaRPr>
                    </a:p>
                  </a:txBody>
                  <a:tcPr marL="68580" marR="68580" marT="0" marB="0" anchor="ctr"/>
                </a:tc>
                <a:tc>
                  <a:txBody>
                    <a:bodyPr/>
                    <a:lstStyle/>
                    <a:p>
                      <a:pPr algn="l">
                        <a:spcAft>
                          <a:spcPts val="0"/>
                        </a:spcAft>
                      </a:pPr>
                      <a:r>
                        <a:rPr lang="zh-CN" sz="1800" kern="100">
                          <a:effectLst/>
                        </a:rPr>
                        <a:t>注意事项</a:t>
                      </a:r>
                      <a:endParaRPr lang="zh-CN" sz="1800" kern="100">
                        <a:effectLst/>
                        <a:latin typeface="Calibri"/>
                        <a:ea typeface="宋体"/>
                        <a:cs typeface="黑体"/>
                      </a:endParaRPr>
                    </a:p>
                  </a:txBody>
                  <a:tcPr marL="68580" marR="68580" marT="0" marB="0" anchor="ctr"/>
                </a:tc>
              </a:tr>
              <a:tr h="324272">
                <a:tc rowSpan="3">
                  <a:txBody>
                    <a:bodyPr/>
                    <a:lstStyle/>
                    <a:p>
                      <a:pPr algn="l">
                        <a:spcAft>
                          <a:spcPts val="0"/>
                        </a:spcAft>
                      </a:pPr>
                      <a:r>
                        <a:rPr lang="en-US" sz="1800" kern="100" dirty="0">
                          <a:effectLst/>
                        </a:rPr>
                        <a:t>DEFAULT</a:t>
                      </a:r>
                      <a:r>
                        <a:rPr lang="zh-CN" sz="1800" kern="100" dirty="0">
                          <a:effectLst/>
                        </a:rPr>
                        <a:t>（用于向列中插入默认值，如果没有规定插入其他的值，那么会将默认值添加到所有的新记录）</a:t>
                      </a:r>
                      <a:endParaRPr lang="zh-CN" sz="1800" kern="100" dirty="0">
                        <a:effectLst/>
                        <a:latin typeface="Calibri"/>
                        <a:ea typeface="宋体"/>
                        <a:cs typeface="黑体"/>
                      </a:endParaRPr>
                    </a:p>
                  </a:txBody>
                  <a:tcPr marL="68580" marR="68580" marT="0" marB="0" anchor="ctr"/>
                </a:tc>
                <a:tc>
                  <a:txBody>
                    <a:bodyPr/>
                    <a:lstStyle/>
                    <a:p>
                      <a:pPr algn="l">
                        <a:spcAft>
                          <a:spcPts val="0"/>
                        </a:spcAft>
                      </a:pPr>
                      <a:r>
                        <a:rPr lang="zh-CN" sz="1800" kern="100">
                          <a:effectLst/>
                        </a:rPr>
                        <a:t>定义未指定列值时应取的列值</a:t>
                      </a:r>
                      <a:endParaRPr lang="zh-CN" sz="1800" kern="100">
                        <a:effectLst/>
                        <a:latin typeface="Calibri"/>
                        <a:ea typeface="宋体"/>
                        <a:cs typeface="黑体"/>
                      </a:endParaRPr>
                    </a:p>
                  </a:txBody>
                  <a:tcPr marL="68580" marR="68580" marT="0" marB="0" anchor="ctr"/>
                </a:tc>
              </a:tr>
              <a:tr h="324272">
                <a:tc vMerge="1">
                  <a:txBody>
                    <a:bodyPr/>
                    <a:lstStyle/>
                    <a:p>
                      <a:endParaRPr lang="zh-CN" altLang="en-US"/>
                    </a:p>
                  </a:txBody>
                  <a:tcPr/>
                </a:tc>
                <a:tc>
                  <a:txBody>
                    <a:bodyPr/>
                    <a:lstStyle/>
                    <a:p>
                      <a:pPr algn="l">
                        <a:spcAft>
                          <a:spcPts val="0"/>
                        </a:spcAft>
                      </a:pPr>
                      <a:r>
                        <a:rPr lang="zh-CN" sz="1800" kern="100">
                          <a:effectLst/>
                        </a:rPr>
                        <a:t>每列只有一个</a:t>
                      </a:r>
                      <a:r>
                        <a:rPr lang="en-US" sz="1800" kern="100">
                          <a:effectLst/>
                        </a:rPr>
                        <a:t>DEFAULT</a:t>
                      </a:r>
                      <a:endParaRPr lang="zh-CN" sz="1800" kern="100">
                        <a:effectLst/>
                        <a:latin typeface="Calibri"/>
                        <a:ea typeface="宋体"/>
                        <a:cs typeface="黑体"/>
                      </a:endParaRPr>
                    </a:p>
                  </a:txBody>
                  <a:tcPr marL="68580" marR="68580" marT="0" marB="0" anchor="ctr"/>
                </a:tc>
              </a:tr>
              <a:tr h="324272">
                <a:tc vMerge="1">
                  <a:txBody>
                    <a:bodyPr/>
                    <a:lstStyle/>
                    <a:p>
                      <a:endParaRPr lang="zh-CN" altLang="en-US"/>
                    </a:p>
                  </a:txBody>
                  <a:tcPr/>
                </a:tc>
                <a:tc>
                  <a:txBody>
                    <a:bodyPr/>
                    <a:lstStyle/>
                    <a:p>
                      <a:pPr algn="l">
                        <a:spcAft>
                          <a:spcPts val="0"/>
                        </a:spcAft>
                      </a:pPr>
                      <a:r>
                        <a:rPr lang="zh-CN" sz="1800" kern="100">
                          <a:effectLst/>
                        </a:rPr>
                        <a:t>允许某些系统函数</a:t>
                      </a:r>
                      <a:endParaRPr lang="zh-CN" sz="1800" kern="100">
                        <a:effectLst/>
                        <a:latin typeface="Calibri"/>
                        <a:ea typeface="宋体"/>
                        <a:cs typeface="黑体"/>
                      </a:endParaRPr>
                    </a:p>
                  </a:txBody>
                  <a:tcPr marL="68580" marR="68580" marT="0" marB="0" anchor="ctr"/>
                </a:tc>
              </a:tr>
              <a:tr h="324272">
                <a:tc rowSpan="3">
                  <a:txBody>
                    <a:bodyPr/>
                    <a:lstStyle/>
                    <a:p>
                      <a:pPr algn="l">
                        <a:lnSpc>
                          <a:spcPct val="150000"/>
                        </a:lnSpc>
                        <a:spcBef>
                          <a:spcPts val="900"/>
                        </a:spcBef>
                        <a:spcAft>
                          <a:spcPts val="0"/>
                        </a:spcAft>
                      </a:pPr>
                      <a:r>
                        <a:rPr lang="en-US" sz="1800" kern="100">
                          <a:effectLst/>
                        </a:rPr>
                        <a:t>CHECK</a:t>
                      </a:r>
                      <a:r>
                        <a:rPr lang="zh-CN" sz="1800" kern="100">
                          <a:effectLst/>
                        </a:rPr>
                        <a:t>（用于限制列中的值的范围）</a:t>
                      </a:r>
                    </a:p>
                    <a:p>
                      <a:pPr algn="l">
                        <a:spcAft>
                          <a:spcPts val="0"/>
                        </a:spcAft>
                      </a:pPr>
                      <a:r>
                        <a:rPr lang="en-US" sz="1800" kern="100">
                          <a:effectLst/>
                        </a:rPr>
                        <a:t> </a:t>
                      </a:r>
                      <a:endParaRPr lang="zh-CN" sz="1800" kern="100">
                        <a:effectLst/>
                        <a:latin typeface="Calibri"/>
                        <a:ea typeface="宋体"/>
                        <a:cs typeface="黑体"/>
                      </a:endParaRPr>
                    </a:p>
                  </a:txBody>
                  <a:tcPr marL="68580" marR="68580" marT="0" marB="0" anchor="ctr"/>
                </a:tc>
                <a:tc>
                  <a:txBody>
                    <a:bodyPr/>
                    <a:lstStyle/>
                    <a:p>
                      <a:pPr algn="l">
                        <a:spcAft>
                          <a:spcPts val="0"/>
                        </a:spcAft>
                      </a:pPr>
                      <a:r>
                        <a:rPr lang="zh-CN" sz="1800" kern="100">
                          <a:effectLst/>
                        </a:rPr>
                        <a:t>限制可输入列的值</a:t>
                      </a:r>
                      <a:endParaRPr lang="zh-CN" sz="1800" kern="100">
                        <a:effectLst/>
                        <a:latin typeface="Calibri"/>
                        <a:ea typeface="宋体"/>
                        <a:cs typeface="黑体"/>
                      </a:endParaRPr>
                    </a:p>
                  </a:txBody>
                  <a:tcPr marL="68580" marR="68580" marT="0" marB="0" anchor="ctr"/>
                </a:tc>
              </a:tr>
              <a:tr h="324272">
                <a:tc vMerge="1">
                  <a:txBody>
                    <a:bodyPr/>
                    <a:lstStyle/>
                    <a:p>
                      <a:endParaRPr lang="zh-CN" altLang="en-US"/>
                    </a:p>
                  </a:txBody>
                  <a:tcPr/>
                </a:tc>
                <a:tc>
                  <a:txBody>
                    <a:bodyPr/>
                    <a:lstStyle/>
                    <a:p>
                      <a:pPr algn="l">
                        <a:spcAft>
                          <a:spcPts val="0"/>
                        </a:spcAft>
                      </a:pPr>
                      <a:r>
                        <a:rPr lang="zh-CN" sz="1800" kern="100">
                          <a:effectLst/>
                        </a:rPr>
                        <a:t>每列允许多个</a:t>
                      </a:r>
                      <a:r>
                        <a:rPr lang="en-US" sz="1800" kern="100">
                          <a:effectLst/>
                        </a:rPr>
                        <a:t>CHECK</a:t>
                      </a:r>
                      <a:r>
                        <a:rPr lang="zh-CN" sz="1800" kern="100">
                          <a:effectLst/>
                        </a:rPr>
                        <a:t>约束</a:t>
                      </a:r>
                      <a:endParaRPr lang="zh-CN" sz="1800" kern="100">
                        <a:effectLst/>
                        <a:latin typeface="Calibri"/>
                        <a:ea typeface="宋体"/>
                        <a:cs typeface="黑体"/>
                      </a:endParaRPr>
                    </a:p>
                  </a:txBody>
                  <a:tcPr marL="68580" marR="68580" marT="0" marB="0" anchor="ctr"/>
                </a:tc>
              </a:tr>
              <a:tr h="324272">
                <a:tc vMerge="1">
                  <a:txBody>
                    <a:bodyPr/>
                    <a:lstStyle/>
                    <a:p>
                      <a:endParaRPr lang="zh-CN" altLang="en-US"/>
                    </a:p>
                  </a:txBody>
                  <a:tcPr/>
                </a:tc>
                <a:tc>
                  <a:txBody>
                    <a:bodyPr/>
                    <a:lstStyle/>
                    <a:p>
                      <a:pPr algn="l">
                        <a:spcAft>
                          <a:spcPts val="0"/>
                        </a:spcAft>
                      </a:pPr>
                      <a:r>
                        <a:rPr lang="zh-CN" sz="1800" kern="100">
                          <a:effectLst/>
                        </a:rPr>
                        <a:t>可引用同表中的列，无子查询</a:t>
                      </a:r>
                      <a:endParaRPr lang="zh-CN" sz="1800" kern="100">
                        <a:effectLst/>
                        <a:latin typeface="Calibri"/>
                        <a:ea typeface="宋体"/>
                        <a:cs typeface="黑体"/>
                      </a:endParaRPr>
                    </a:p>
                  </a:txBody>
                  <a:tcPr marL="68580" marR="68580" marT="0" marB="0" anchor="ctr"/>
                </a:tc>
              </a:tr>
              <a:tr h="324272">
                <a:tc rowSpan="3">
                  <a:txBody>
                    <a:bodyPr/>
                    <a:lstStyle/>
                    <a:p>
                      <a:pPr algn="l">
                        <a:spcAft>
                          <a:spcPts val="0"/>
                        </a:spcAft>
                      </a:pPr>
                      <a:r>
                        <a:rPr lang="en-US" sz="1800" kern="100">
                          <a:effectLst/>
                        </a:rPr>
                        <a:t>UNIQUE</a:t>
                      </a:r>
                      <a:r>
                        <a:rPr lang="zh-CN" sz="1800" kern="100">
                          <a:effectLst/>
                        </a:rPr>
                        <a:t>（用于约束唯一标识数据库表中的每条记录。每个表可以有多个</a:t>
                      </a:r>
                      <a:r>
                        <a:rPr lang="en-US" sz="1800" kern="100">
                          <a:effectLst/>
                        </a:rPr>
                        <a:t> UNIQUE </a:t>
                      </a:r>
                      <a:r>
                        <a:rPr lang="zh-CN" sz="1800" kern="100">
                          <a:effectLst/>
                        </a:rPr>
                        <a:t>约束，但是每个表只能有一个</a:t>
                      </a:r>
                      <a:r>
                        <a:rPr lang="en-US" sz="1800" kern="100">
                          <a:effectLst/>
                        </a:rPr>
                        <a:t> PRIMARY KEY </a:t>
                      </a:r>
                      <a:r>
                        <a:rPr lang="zh-CN" sz="1800" kern="100">
                          <a:effectLst/>
                        </a:rPr>
                        <a:t>约束）</a:t>
                      </a:r>
                      <a:endParaRPr lang="zh-CN" sz="1800" kern="100">
                        <a:effectLst/>
                        <a:latin typeface="Calibri"/>
                        <a:ea typeface="宋体"/>
                        <a:cs typeface="黑体"/>
                      </a:endParaRPr>
                    </a:p>
                  </a:txBody>
                  <a:tcPr marL="68580" marR="68580" marT="0" marB="0" anchor="ctr"/>
                </a:tc>
                <a:tc>
                  <a:txBody>
                    <a:bodyPr/>
                    <a:lstStyle/>
                    <a:p>
                      <a:pPr algn="l">
                        <a:spcAft>
                          <a:spcPts val="0"/>
                        </a:spcAft>
                      </a:pPr>
                      <a:r>
                        <a:rPr lang="zh-CN" sz="1800" kern="100">
                          <a:effectLst/>
                        </a:rPr>
                        <a:t>确保列中的每一个值都是唯一的</a:t>
                      </a:r>
                      <a:endParaRPr lang="zh-CN" sz="1800" kern="100">
                        <a:effectLst/>
                        <a:latin typeface="Calibri"/>
                        <a:ea typeface="宋体"/>
                        <a:cs typeface="黑体"/>
                      </a:endParaRPr>
                    </a:p>
                  </a:txBody>
                  <a:tcPr marL="68580" marR="68580" marT="0" marB="0" anchor="ctr"/>
                </a:tc>
              </a:tr>
              <a:tr h="324272">
                <a:tc vMerge="1">
                  <a:txBody>
                    <a:bodyPr/>
                    <a:lstStyle/>
                    <a:p>
                      <a:endParaRPr lang="zh-CN" altLang="en-US"/>
                    </a:p>
                  </a:txBody>
                  <a:tcPr/>
                </a:tc>
                <a:tc>
                  <a:txBody>
                    <a:bodyPr/>
                    <a:lstStyle/>
                    <a:p>
                      <a:pPr algn="l">
                        <a:spcAft>
                          <a:spcPts val="0"/>
                        </a:spcAft>
                      </a:pPr>
                      <a:r>
                        <a:rPr lang="zh-CN" sz="1800" kern="100">
                          <a:effectLst/>
                        </a:rPr>
                        <a:t>唯一列中只允许一个</a:t>
                      </a:r>
                      <a:r>
                        <a:rPr lang="en-US" sz="1800" kern="100">
                          <a:effectLst/>
                        </a:rPr>
                        <a:t>NULL</a:t>
                      </a:r>
                      <a:r>
                        <a:rPr lang="zh-CN" sz="1800" kern="100">
                          <a:effectLst/>
                        </a:rPr>
                        <a:t>值</a:t>
                      </a:r>
                      <a:endParaRPr lang="zh-CN" sz="1800" kern="100">
                        <a:effectLst/>
                        <a:latin typeface="Calibri"/>
                        <a:ea typeface="宋体"/>
                        <a:cs typeface="黑体"/>
                      </a:endParaRPr>
                    </a:p>
                  </a:txBody>
                  <a:tcPr marL="68580" marR="68580" marT="0" marB="0" anchor="ctr"/>
                </a:tc>
              </a:tr>
              <a:tr h="324272">
                <a:tc vMerge="1">
                  <a:txBody>
                    <a:bodyPr/>
                    <a:lstStyle/>
                    <a:p>
                      <a:endParaRPr lang="zh-CN" altLang="en-US"/>
                    </a:p>
                  </a:txBody>
                  <a:tcPr/>
                </a:tc>
                <a:tc>
                  <a:txBody>
                    <a:bodyPr/>
                    <a:lstStyle/>
                    <a:p>
                      <a:pPr algn="l">
                        <a:spcAft>
                          <a:spcPts val="0"/>
                        </a:spcAft>
                      </a:pPr>
                      <a:r>
                        <a:rPr lang="zh-CN" sz="1800" kern="100" dirty="0">
                          <a:effectLst/>
                        </a:rPr>
                        <a:t>可包含一列或多列</a:t>
                      </a:r>
                      <a:endParaRPr lang="zh-CN" sz="1800" kern="100" dirty="0">
                        <a:effectLst/>
                        <a:latin typeface="Calibri"/>
                        <a:ea typeface="宋体"/>
                        <a:cs typeface="黑体"/>
                      </a:endParaRPr>
                    </a:p>
                  </a:txBody>
                  <a:tcPr marL="68580" marR="68580" marT="0" marB="0" anchor="ctr"/>
                </a:tc>
              </a:tr>
            </a:tbl>
          </a:graphicData>
        </a:graphic>
      </p:graphicFrame>
      <p:sp>
        <p:nvSpPr>
          <p:cNvPr id="3" name="TextBox 2"/>
          <p:cNvSpPr txBox="1"/>
          <p:nvPr/>
        </p:nvSpPr>
        <p:spPr>
          <a:xfrm>
            <a:off x="4785756" y="2740462"/>
            <a:ext cx="4536374" cy="369332"/>
          </a:xfrm>
          <a:prstGeom prst="rect">
            <a:avLst/>
          </a:prstGeom>
          <a:noFill/>
        </p:spPr>
        <p:txBody>
          <a:bodyPr wrap="square" rtlCol="0">
            <a:spAutoFit/>
          </a:bodyPr>
          <a:lstStyle/>
          <a:p>
            <a:r>
              <a:rPr lang="zh-CN" altLang="zh-CN" dirty="0"/>
              <a:t>表</a:t>
            </a:r>
            <a:r>
              <a:rPr lang="en-US" altLang="zh-CN" dirty="0"/>
              <a:t>5‑3</a:t>
            </a:r>
            <a:r>
              <a:rPr lang="zh-CN" altLang="zh-CN" dirty="0"/>
              <a:t>其他约束注意事项</a:t>
            </a:r>
            <a:endParaRPr lang="zh-CN" altLang="en-US" dirty="0"/>
          </a:p>
        </p:txBody>
      </p:sp>
    </p:spTree>
    <p:extLst>
      <p:ext uri="{BB962C8B-B14F-4D97-AF65-F5344CB8AC3E}">
        <p14:creationId xmlns:p14="http://schemas.microsoft.com/office/powerpoint/2010/main" val="2653483287"/>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文本框 4"/>
          <p:cNvSpPr txBox="1">
            <a:spLocks noChangeArrowheads="1"/>
          </p:cNvSpPr>
          <p:nvPr/>
        </p:nvSpPr>
        <p:spPr bwMode="auto">
          <a:xfrm>
            <a:off x="722313" y="1368425"/>
            <a:ext cx="33924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3200" b="1" dirty="0" smtClean="0"/>
              <a:t>任务</a:t>
            </a:r>
            <a:r>
              <a:rPr lang="zh-CN" altLang="en-US" sz="3200" b="1" dirty="0"/>
              <a:t>实施</a:t>
            </a:r>
            <a:endParaRPr lang="zh-CN" altLang="zh-CN" sz="3200" b="1" dirty="0"/>
          </a:p>
        </p:txBody>
      </p:sp>
      <p:sp>
        <p:nvSpPr>
          <p:cNvPr id="19" name="文本框 29"/>
          <p:cNvSpPr txBox="1"/>
          <p:nvPr/>
        </p:nvSpPr>
        <p:spPr>
          <a:xfrm>
            <a:off x="8189913" y="835025"/>
            <a:ext cx="2032000" cy="646113"/>
          </a:xfrm>
          <a:prstGeom prst="rect">
            <a:avLst/>
          </a:prstGeom>
          <a:noFill/>
        </p:spPr>
        <p:txBody>
          <a:bodyPr wrap="none">
            <a:spAutoFit/>
          </a:bodyPr>
          <a:lstStyle/>
          <a:p>
            <a:pPr fontAlgn="auto">
              <a:spcBef>
                <a:spcPts val="0"/>
              </a:spcBef>
              <a:spcAft>
                <a:spcPts val="0"/>
              </a:spcAft>
              <a:buFontTx/>
              <a:buNone/>
              <a:defRPr/>
            </a:pPr>
            <a:r>
              <a:rPr lang="zh-CN" altLang="zh-CN" sz="3600" b="1" dirty="0">
                <a:solidFill>
                  <a:schemeClr val="tx1">
                    <a:lumMod val="85000"/>
                    <a:lumOff val="15000"/>
                  </a:schemeClr>
                </a:solidFill>
                <a:latin typeface="微软雅黑" panose="020B0503020204020204" pitchFamily="34" charset="-122"/>
                <a:ea typeface="微软雅黑" panose="020B0503020204020204" pitchFamily="34" charset="-122"/>
              </a:rPr>
              <a:t>实现约束</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956624" y="1965504"/>
            <a:ext cx="10681801"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en-US" altLang="zh-CN" sz="2400" b="1" dirty="0"/>
              <a:t>DEFAULT</a:t>
            </a:r>
            <a:r>
              <a:rPr lang="zh-CN" altLang="zh-CN" sz="2400" b="1" dirty="0"/>
              <a:t>约束</a:t>
            </a:r>
            <a:endParaRPr lang="zh-CN" altLang="zh-CN" sz="2400" dirty="0"/>
          </a:p>
          <a:p>
            <a:r>
              <a:rPr lang="zh-CN" altLang="zh-CN" sz="2400" b="1" dirty="0"/>
              <a:t>方法</a:t>
            </a:r>
            <a:r>
              <a:rPr lang="en-US" altLang="zh-CN" sz="2400" b="1" dirty="0"/>
              <a:t>1</a:t>
            </a:r>
            <a:r>
              <a:rPr lang="zh-CN" altLang="zh-CN" sz="2400" b="1" dirty="0"/>
              <a:t>：使用</a:t>
            </a:r>
            <a:r>
              <a:rPr lang="en-US" altLang="zh-CN" sz="2400" b="1" dirty="0"/>
              <a:t>SMSS</a:t>
            </a:r>
            <a:r>
              <a:rPr lang="zh-CN" altLang="zh-CN" sz="2400" b="1" dirty="0"/>
              <a:t>创建</a:t>
            </a:r>
            <a:r>
              <a:rPr lang="en-US" altLang="zh-CN" sz="2400" b="1" dirty="0"/>
              <a:t>DEFAULT</a:t>
            </a:r>
            <a:r>
              <a:rPr lang="zh-CN" altLang="zh-CN" sz="2400" b="1" dirty="0" smtClean="0"/>
              <a:t>约束</a:t>
            </a:r>
            <a:endParaRPr lang="en-US" altLang="zh-CN" sz="2400" b="1" dirty="0" smtClean="0"/>
          </a:p>
          <a:p>
            <a:r>
              <a:rPr lang="zh-CN" altLang="zh-CN" sz="2400" dirty="0"/>
              <a:t>在学生数据库（</a:t>
            </a:r>
            <a:r>
              <a:rPr lang="en-US" altLang="zh-CN" sz="2400" dirty="0"/>
              <a:t>Student</a:t>
            </a:r>
            <a:r>
              <a:rPr lang="zh-CN" altLang="zh-CN" sz="2400" dirty="0"/>
              <a:t>）中的表学生表，为邮编列设置为“</a:t>
            </a:r>
            <a:r>
              <a:rPr lang="en-US" altLang="zh-CN" sz="2400" dirty="0"/>
              <a:t>310000</a:t>
            </a:r>
            <a:r>
              <a:rPr lang="zh-CN" altLang="zh-CN" sz="2400" dirty="0"/>
              <a:t>”</a:t>
            </a:r>
          </a:p>
          <a:p>
            <a:endParaRPr lang="zh-CN" altLang="zh-CN" sz="2400" dirty="0"/>
          </a:p>
        </p:txBody>
      </p:sp>
      <p:sp>
        <p:nvSpPr>
          <p:cNvPr id="10" name="TextBox 9"/>
          <p:cNvSpPr txBox="1">
            <a:spLocks noChangeArrowheads="1"/>
          </p:cNvSpPr>
          <p:nvPr/>
        </p:nvSpPr>
        <p:spPr bwMode="auto">
          <a:xfrm>
            <a:off x="979486" y="3201081"/>
            <a:ext cx="1068180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2400" dirty="0"/>
              <a:t>步骤</a:t>
            </a:r>
            <a:r>
              <a:rPr lang="en-US" altLang="zh-CN" sz="2400" dirty="0"/>
              <a:t>1</a:t>
            </a:r>
            <a:r>
              <a:rPr lang="zh-CN" altLang="zh-CN" sz="2400" dirty="0"/>
              <a:t>：打开数据库（</a:t>
            </a:r>
            <a:r>
              <a:rPr lang="en-US" altLang="zh-CN" sz="2400" dirty="0"/>
              <a:t>Student</a:t>
            </a:r>
            <a:r>
              <a:rPr lang="zh-CN" altLang="zh-CN" sz="2400" dirty="0"/>
              <a:t>），右键单击学生表，选择设计，打开设计窗口。如图</a:t>
            </a:r>
            <a:r>
              <a:rPr lang="en-US" altLang="zh-CN" sz="2400" dirty="0"/>
              <a:t>5-10</a:t>
            </a:r>
            <a:r>
              <a:rPr lang="zh-CN" altLang="zh-CN" sz="2400" dirty="0"/>
              <a:t>所示</a:t>
            </a:r>
            <a:r>
              <a:rPr lang="zh-CN" altLang="zh-CN" sz="2400" dirty="0" smtClean="0"/>
              <a:t>。</a:t>
            </a:r>
            <a:endParaRPr lang="zh-CN" altLang="zh-CN" sz="2400" dirty="0"/>
          </a:p>
        </p:txBody>
      </p:sp>
      <p:sp>
        <p:nvSpPr>
          <p:cNvPr id="11" name="圆角矩形 10"/>
          <p:cNvSpPr/>
          <p:nvPr/>
        </p:nvSpPr>
        <p:spPr>
          <a:xfrm>
            <a:off x="9789030" y="3743195"/>
            <a:ext cx="1355725" cy="5381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2" action="ppaction://hlinksldjump"/>
              </a:rPr>
              <a:t>操作图示</a:t>
            </a:r>
            <a:endParaRPr lang="zh-CN" altLang="en-US" b="1" dirty="0"/>
          </a:p>
        </p:txBody>
      </p:sp>
      <p:sp>
        <p:nvSpPr>
          <p:cNvPr id="12" name="TextBox 11"/>
          <p:cNvSpPr txBox="1">
            <a:spLocks noChangeArrowheads="1"/>
          </p:cNvSpPr>
          <p:nvPr/>
        </p:nvSpPr>
        <p:spPr bwMode="auto">
          <a:xfrm>
            <a:off x="979485" y="4336938"/>
            <a:ext cx="1068180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2400" dirty="0"/>
              <a:t>步骤</a:t>
            </a:r>
            <a:r>
              <a:rPr lang="en-US" altLang="zh-CN" sz="2400" dirty="0"/>
              <a:t>2</a:t>
            </a:r>
            <a:r>
              <a:rPr lang="zh-CN" altLang="zh-CN" sz="2400" dirty="0"/>
              <a:t>：选择“邮编”列，在下方的列属性表中选择“默认值或绑定”，输入“</a:t>
            </a:r>
            <a:r>
              <a:rPr lang="en-US" altLang="zh-CN" sz="2400" dirty="0"/>
              <a:t>31000</a:t>
            </a:r>
            <a:r>
              <a:rPr lang="zh-CN" altLang="zh-CN" sz="2400" dirty="0"/>
              <a:t>”，即完成</a:t>
            </a:r>
            <a:r>
              <a:rPr lang="en-US" altLang="zh-CN" sz="2400" dirty="0"/>
              <a:t>DEFAULT</a:t>
            </a:r>
            <a:r>
              <a:rPr lang="zh-CN" altLang="zh-CN" sz="2400" dirty="0"/>
              <a:t>约束设置，如图</a:t>
            </a:r>
            <a:r>
              <a:rPr lang="en-US" altLang="zh-CN" sz="2400" dirty="0"/>
              <a:t>5-11</a:t>
            </a:r>
            <a:r>
              <a:rPr lang="zh-CN" altLang="zh-CN" sz="2400" dirty="0"/>
              <a:t>所示。</a:t>
            </a:r>
          </a:p>
        </p:txBody>
      </p:sp>
      <p:sp>
        <p:nvSpPr>
          <p:cNvPr id="13" name="圆角矩形 12"/>
          <p:cNvSpPr/>
          <p:nvPr/>
        </p:nvSpPr>
        <p:spPr>
          <a:xfrm>
            <a:off x="9810546" y="5268185"/>
            <a:ext cx="1355725" cy="5381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3" action="ppaction://hlinksldjump"/>
              </a:rPr>
              <a:t>操作图示</a:t>
            </a:r>
            <a:endParaRPr lang="zh-CN" altLang="en-US" b="1" dirty="0"/>
          </a:p>
        </p:txBody>
      </p:sp>
    </p:spTree>
    <p:extLst>
      <p:ext uri="{BB962C8B-B14F-4D97-AF65-F5344CB8AC3E}">
        <p14:creationId xmlns:p14="http://schemas.microsoft.com/office/powerpoint/2010/main" val="22527170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1" grpId="0" animBg="1"/>
      <p:bldP spid="12" grpId="0"/>
      <p:bldP spid="13" grpId="0" animBg="1"/>
    </p:bld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pic>
        <p:nvPicPr>
          <p:cNvPr id="26627"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0" y="0"/>
            <a:ext cx="12192000" cy="685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右弧形箭头 20">
            <a:hlinkClick r:id="rId4"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spTree>
    <p:extLst>
      <p:ext uri="{BB962C8B-B14F-4D97-AF65-F5344CB8AC3E}">
        <p14:creationId xmlns:p14="http://schemas.microsoft.com/office/powerpoint/2010/main" val="9915000"/>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6032500" y="0"/>
            <a:ext cx="53975" cy="68580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grpSp>
        <p:nvGrpSpPr>
          <p:cNvPr id="9" name="组合 8"/>
          <p:cNvGrpSpPr>
            <a:grpSpLocks/>
          </p:cNvGrpSpPr>
          <p:nvPr/>
        </p:nvGrpSpPr>
        <p:grpSpPr bwMode="auto">
          <a:xfrm>
            <a:off x="2460171" y="1754188"/>
            <a:ext cx="2753179" cy="503237"/>
            <a:chOff x="3524480" y="1753952"/>
            <a:chExt cx="1688869" cy="503237"/>
          </a:xfrm>
        </p:grpSpPr>
        <p:sp>
          <p:nvSpPr>
            <p:cNvPr id="6" name="矩形标注 5"/>
            <p:cNvSpPr/>
            <p:nvPr/>
          </p:nvSpPr>
          <p:spPr>
            <a:xfrm>
              <a:off x="3524480" y="1753952"/>
              <a:ext cx="1688869" cy="503237"/>
            </a:xfrm>
            <a:prstGeom prst="wedgeRectCallout">
              <a:avLst>
                <a:gd name="adj1" fmla="val 62449"/>
                <a:gd name="adj2" fmla="val -32913"/>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4115" name="文本框 21"/>
            <p:cNvSpPr txBox="1">
              <a:spLocks noChangeArrowheads="1"/>
            </p:cNvSpPr>
            <p:nvPr/>
          </p:nvSpPr>
          <p:spPr bwMode="auto">
            <a:xfrm>
              <a:off x="3524480" y="1820904"/>
              <a:ext cx="15264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r" eaLnBrk="1" hangingPunct="1">
                <a:buFontTx/>
                <a:buNone/>
              </a:pPr>
              <a:r>
                <a:rPr lang="zh-CN" altLang="en-US" b="1" dirty="0" smtClean="0">
                  <a:solidFill>
                    <a:srgbClr val="262626"/>
                  </a:solidFill>
                  <a:latin typeface="微软雅黑" pitchFamily="34" charset="-122"/>
                  <a:ea typeface="微软雅黑" pitchFamily="34" charset="-122"/>
                </a:rPr>
                <a:t>数据完整性的</a:t>
              </a:r>
              <a:r>
                <a:rPr lang="zh-CN" altLang="en-US" b="1" dirty="0">
                  <a:solidFill>
                    <a:srgbClr val="262626"/>
                  </a:solidFill>
                  <a:latin typeface="微软雅黑" pitchFamily="34" charset="-122"/>
                  <a:ea typeface="微软雅黑" pitchFamily="34" charset="-122"/>
                </a:rPr>
                <a:t>概念</a:t>
              </a:r>
            </a:p>
          </p:txBody>
        </p:sp>
      </p:grpSp>
      <p:grpSp>
        <p:nvGrpSpPr>
          <p:cNvPr id="8" name="组合 7"/>
          <p:cNvGrpSpPr>
            <a:grpSpLocks/>
          </p:cNvGrpSpPr>
          <p:nvPr/>
        </p:nvGrpSpPr>
        <p:grpSpPr bwMode="auto">
          <a:xfrm>
            <a:off x="6626225" y="3656697"/>
            <a:ext cx="2496004" cy="681256"/>
            <a:chOff x="6884037" y="2685536"/>
            <a:chExt cx="1775444" cy="541389"/>
          </a:xfrm>
        </p:grpSpPr>
        <p:sp>
          <p:nvSpPr>
            <p:cNvPr id="18" name="矩形标注 17"/>
            <p:cNvSpPr/>
            <p:nvPr/>
          </p:nvSpPr>
          <p:spPr>
            <a:xfrm>
              <a:off x="6884037" y="2685536"/>
              <a:ext cx="1775444" cy="315393"/>
            </a:xfrm>
            <a:prstGeom prst="wedgeRectCallout">
              <a:avLst>
                <a:gd name="adj1" fmla="val -62628"/>
                <a:gd name="adj2" fmla="val -31078"/>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24" name="文本框 23"/>
            <p:cNvSpPr txBox="1"/>
            <p:nvPr/>
          </p:nvSpPr>
          <p:spPr>
            <a:xfrm>
              <a:off x="6892432" y="2713291"/>
              <a:ext cx="1767049" cy="513634"/>
            </a:xfrm>
            <a:prstGeom prst="rect">
              <a:avLst/>
            </a:prstGeom>
            <a:noFill/>
          </p:spPr>
          <p:txBody>
            <a:bodyPr wrap="square">
              <a:spAutoFit/>
            </a:bodyPr>
            <a:lstStyle/>
            <a:p>
              <a:pPr fontAlgn="auto">
                <a:spcBef>
                  <a:spcPts val="0"/>
                </a:spcBef>
                <a:spcAft>
                  <a:spcPts val="0"/>
                </a:spcAft>
                <a:buFontTx/>
                <a:buNone/>
                <a:defRPr/>
              </a:pP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强制性完整性的选项</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5" name="组合 4"/>
          <p:cNvGrpSpPr>
            <a:grpSpLocks/>
          </p:cNvGrpSpPr>
          <p:nvPr/>
        </p:nvGrpSpPr>
        <p:grpSpPr bwMode="auto">
          <a:xfrm>
            <a:off x="2578573" y="5252131"/>
            <a:ext cx="2675392" cy="452438"/>
            <a:chOff x="3448870" y="3882385"/>
            <a:chExt cx="1686667" cy="452932"/>
          </a:xfrm>
        </p:grpSpPr>
        <p:sp>
          <p:nvSpPr>
            <p:cNvPr id="19" name="矩形标注 18"/>
            <p:cNvSpPr/>
            <p:nvPr/>
          </p:nvSpPr>
          <p:spPr>
            <a:xfrm>
              <a:off x="3448870" y="3882385"/>
              <a:ext cx="1686667" cy="452932"/>
            </a:xfrm>
            <a:prstGeom prst="wedgeRectCallout">
              <a:avLst>
                <a:gd name="adj1" fmla="val 62449"/>
                <a:gd name="adj2" fmla="val -32913"/>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25" name="文本框 24"/>
            <p:cNvSpPr txBox="1"/>
            <p:nvPr/>
          </p:nvSpPr>
          <p:spPr>
            <a:xfrm>
              <a:off x="3701393" y="3901456"/>
              <a:ext cx="1330910" cy="368702"/>
            </a:xfrm>
            <a:prstGeom prst="rect">
              <a:avLst/>
            </a:prstGeom>
            <a:noFill/>
          </p:spPr>
          <p:txBody>
            <a:bodyPr>
              <a:spAutoFit/>
            </a:bodyPr>
            <a:lstStyle/>
            <a:p>
              <a:pPr algn="r" fontAlgn="auto">
                <a:spcBef>
                  <a:spcPts val="0"/>
                </a:spcBef>
                <a:spcAft>
                  <a:spcPts val="0"/>
                </a:spcAft>
                <a:buFont typeface="Arial" pitchFamily="34" charset="0"/>
                <a:buNone/>
                <a:defRPr/>
              </a:pP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实现约束</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7" name="文本框 6"/>
          <p:cNvSpPr txBox="1"/>
          <p:nvPr/>
        </p:nvSpPr>
        <p:spPr>
          <a:xfrm>
            <a:off x="5595938" y="1787525"/>
            <a:ext cx="877887" cy="368300"/>
          </a:xfrm>
          <a:prstGeom prst="rect">
            <a:avLst/>
          </a:prstGeom>
          <a:noFill/>
        </p:spPr>
        <p:txBody>
          <a:bodyPr wrap="none">
            <a:spAutoFit/>
          </a:bodyPr>
          <a:lstStyle/>
          <a:p>
            <a:pPr fontAlgn="auto">
              <a:spcBef>
                <a:spcPts val="0"/>
              </a:spcBef>
              <a:spcAft>
                <a:spcPts val="0"/>
              </a:spcAft>
              <a:buFontTx/>
              <a:buNone/>
              <a:defRPr/>
            </a:pP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任务一</a:t>
            </a:r>
          </a:p>
        </p:txBody>
      </p:sp>
      <p:sp>
        <p:nvSpPr>
          <p:cNvPr id="27" name="文本框 26"/>
          <p:cNvSpPr txBox="1"/>
          <p:nvPr/>
        </p:nvSpPr>
        <p:spPr>
          <a:xfrm>
            <a:off x="5594350" y="3627438"/>
            <a:ext cx="876300" cy="369887"/>
          </a:xfrm>
          <a:prstGeom prst="rect">
            <a:avLst/>
          </a:prstGeom>
          <a:noFill/>
        </p:spPr>
        <p:txBody>
          <a:bodyPr wrap="none">
            <a:spAutoFit/>
          </a:bodyPr>
          <a:lstStyle/>
          <a:p>
            <a:pPr fontAlgn="auto">
              <a:spcBef>
                <a:spcPts val="0"/>
              </a:spcBef>
              <a:spcAft>
                <a:spcPts val="0"/>
              </a:spcAft>
              <a:buFontTx/>
              <a:buNone/>
              <a:defRPr/>
            </a:pP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任务二</a:t>
            </a:r>
          </a:p>
        </p:txBody>
      </p:sp>
      <p:sp>
        <p:nvSpPr>
          <p:cNvPr id="28" name="文本框 27"/>
          <p:cNvSpPr txBox="1"/>
          <p:nvPr/>
        </p:nvSpPr>
        <p:spPr>
          <a:xfrm>
            <a:off x="5620543" y="5252131"/>
            <a:ext cx="877887" cy="368300"/>
          </a:xfrm>
          <a:prstGeom prst="rect">
            <a:avLst/>
          </a:prstGeom>
          <a:noFill/>
        </p:spPr>
        <p:txBody>
          <a:bodyPr wrap="none">
            <a:spAutoFit/>
          </a:bodyPr>
          <a:lstStyle/>
          <a:p>
            <a:pPr fontAlgn="auto">
              <a:spcBef>
                <a:spcPts val="0"/>
              </a:spcBef>
              <a:spcAft>
                <a:spcPts val="0"/>
              </a:spcAft>
              <a:buFontTx/>
              <a:buNone/>
              <a:defRPr/>
            </a:pP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任务三</a:t>
            </a:r>
          </a:p>
        </p:txBody>
      </p:sp>
      <p:sp>
        <p:nvSpPr>
          <p:cNvPr id="2" name="矩形 1"/>
          <p:cNvSpPr/>
          <p:nvPr/>
        </p:nvSpPr>
        <p:spPr>
          <a:xfrm>
            <a:off x="8448756" y="849583"/>
            <a:ext cx="2492990" cy="646331"/>
          </a:xfrm>
          <a:prstGeom prst="rect">
            <a:avLst/>
          </a:prstGeom>
        </p:spPr>
        <p:txBody>
          <a:bodyPr wrap="none">
            <a:spAutoFit/>
          </a:bodyPr>
          <a:lstStyle/>
          <a:p>
            <a:pPr fontAlgn="auto">
              <a:spcBef>
                <a:spcPts val="0"/>
              </a:spcBef>
              <a:spcAft>
                <a:spcPts val="0"/>
              </a:spcAft>
              <a:buFontTx/>
              <a:buNone/>
              <a:defRPr/>
            </a:pPr>
            <a:r>
              <a:rPr lang="zh-CN" altLang="en-US" sz="3600" b="1" dirty="0">
                <a:latin typeface="微软雅黑" panose="020B0503020204020204" pitchFamily="34" charset="-122"/>
                <a:ea typeface="微软雅黑" panose="020B0503020204020204" pitchFamily="34" charset="-122"/>
              </a:rPr>
              <a:t>数据完整性</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par>
                          <p:cTn id="12" fill="hold" nodeType="afterGroup">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down)">
                                      <p:cBhvr>
                                        <p:cTn id="15" dur="500"/>
                                        <p:tgtEl>
                                          <p:spTgt spid="27"/>
                                        </p:tgtEl>
                                      </p:cBhvr>
                                    </p:animEffect>
                                  </p:childTnLst>
                                </p:cTn>
                              </p:par>
                            </p:childTnLst>
                          </p:cTn>
                        </p:par>
                        <p:par>
                          <p:cTn id="16" fill="hold" nodeType="afterGroup">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down)">
                                      <p:cBhvr>
                                        <p:cTn id="19" dur="500"/>
                                        <p:tgtEl>
                                          <p:spTgt spid="28"/>
                                        </p:tgtEl>
                                      </p:cBhvr>
                                    </p:animEffect>
                                  </p:childTnLst>
                                </p:cTn>
                              </p:par>
                            </p:childTnLst>
                          </p:cTn>
                        </p:par>
                        <p:par>
                          <p:cTn id="20" fill="hold" nodeType="afterGroup">
                            <p:stCondLst>
                              <p:cond delay="2000"/>
                            </p:stCondLst>
                            <p:childTnLst>
                              <p:par>
                                <p:cTn id="21" presetID="10"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nodeType="afterGroup">
                            <p:stCondLst>
                              <p:cond delay="2500"/>
                            </p:stCondLst>
                            <p:childTnLst>
                              <p:par>
                                <p:cTn id="25" presetID="10"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par>
                          <p:cTn id="28" fill="hold" nodeType="afterGroup">
                            <p:stCondLst>
                              <p:cond delay="3000"/>
                            </p:stCondLst>
                            <p:childTnLst>
                              <p:par>
                                <p:cTn id="29" presetID="10" presetClass="entr" presetSubtype="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7" grpId="0"/>
      <p:bldP spid="27" grpId="0"/>
      <p:bldP spid="28" grpId="0"/>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pic>
        <p:nvPicPr>
          <p:cNvPr id="26627"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0" y="0"/>
            <a:ext cx="12192000" cy="685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右弧形箭头 20">
            <a:hlinkClick r:id="rId4"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spTree>
    <p:extLst>
      <p:ext uri="{BB962C8B-B14F-4D97-AF65-F5344CB8AC3E}">
        <p14:creationId xmlns:p14="http://schemas.microsoft.com/office/powerpoint/2010/main" val="1993288840"/>
      </p:ext>
    </p:extLst>
  </p:cSld>
  <p:clrMapOvr>
    <a:masterClrMapping/>
  </p:clrMapOvr>
  <p:transition spd="slow">
    <p:wip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文本框 4"/>
          <p:cNvSpPr txBox="1">
            <a:spLocks noChangeArrowheads="1"/>
          </p:cNvSpPr>
          <p:nvPr/>
        </p:nvSpPr>
        <p:spPr bwMode="auto">
          <a:xfrm>
            <a:off x="722313" y="1368425"/>
            <a:ext cx="33924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3200" b="1" dirty="0" smtClean="0"/>
              <a:t>任务</a:t>
            </a:r>
            <a:r>
              <a:rPr lang="zh-CN" altLang="en-US" sz="3200" b="1" dirty="0"/>
              <a:t>实施</a:t>
            </a:r>
            <a:endParaRPr lang="zh-CN" altLang="zh-CN" sz="3200" b="1" dirty="0"/>
          </a:p>
        </p:txBody>
      </p:sp>
      <p:sp>
        <p:nvSpPr>
          <p:cNvPr id="19" name="文本框 29"/>
          <p:cNvSpPr txBox="1"/>
          <p:nvPr/>
        </p:nvSpPr>
        <p:spPr>
          <a:xfrm>
            <a:off x="8189913" y="835025"/>
            <a:ext cx="2032000" cy="646113"/>
          </a:xfrm>
          <a:prstGeom prst="rect">
            <a:avLst/>
          </a:prstGeom>
          <a:noFill/>
        </p:spPr>
        <p:txBody>
          <a:bodyPr wrap="none">
            <a:spAutoFit/>
          </a:bodyPr>
          <a:lstStyle/>
          <a:p>
            <a:pPr fontAlgn="auto">
              <a:spcBef>
                <a:spcPts val="0"/>
              </a:spcBef>
              <a:spcAft>
                <a:spcPts val="0"/>
              </a:spcAft>
              <a:buFontTx/>
              <a:buNone/>
              <a:defRPr/>
            </a:pPr>
            <a:r>
              <a:rPr lang="zh-CN" altLang="zh-CN" sz="3600" b="1" dirty="0">
                <a:solidFill>
                  <a:schemeClr val="tx1">
                    <a:lumMod val="85000"/>
                    <a:lumOff val="15000"/>
                  </a:schemeClr>
                </a:solidFill>
                <a:latin typeface="微软雅黑" panose="020B0503020204020204" pitchFamily="34" charset="-122"/>
                <a:ea typeface="微软雅黑" panose="020B0503020204020204" pitchFamily="34" charset="-122"/>
              </a:rPr>
              <a:t>实现约束</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956624" y="1965504"/>
            <a:ext cx="10681801"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en-US" altLang="zh-CN" sz="2400" b="1" dirty="0"/>
              <a:t>DEFAULT</a:t>
            </a:r>
            <a:r>
              <a:rPr lang="zh-CN" altLang="zh-CN" sz="2400" b="1" dirty="0"/>
              <a:t>约束</a:t>
            </a:r>
            <a:endParaRPr lang="zh-CN" altLang="zh-CN" sz="2400" dirty="0"/>
          </a:p>
          <a:p>
            <a:r>
              <a:rPr lang="zh-CN" altLang="zh-CN" sz="2400" b="1" dirty="0"/>
              <a:t>方法</a:t>
            </a:r>
            <a:r>
              <a:rPr lang="en-US" altLang="zh-CN" sz="2400" b="1" dirty="0"/>
              <a:t>2</a:t>
            </a:r>
            <a:r>
              <a:rPr lang="zh-CN" altLang="zh-CN" sz="2400" b="1" dirty="0"/>
              <a:t>：使用</a:t>
            </a:r>
            <a:r>
              <a:rPr lang="en-US" altLang="zh-CN" sz="2400" b="1" dirty="0"/>
              <a:t>T-SQL</a:t>
            </a:r>
            <a:r>
              <a:rPr lang="zh-CN" altLang="zh-CN" sz="2400" b="1" dirty="0"/>
              <a:t>语句创建</a:t>
            </a:r>
            <a:r>
              <a:rPr lang="en-US" altLang="zh-CN" sz="2400" b="1" dirty="0"/>
              <a:t>DEFAYLT</a:t>
            </a:r>
            <a:r>
              <a:rPr lang="zh-CN" altLang="zh-CN" sz="2400" b="1" dirty="0" smtClean="0"/>
              <a:t>约束</a:t>
            </a:r>
            <a:endParaRPr lang="en-US" altLang="zh-CN" sz="2400" b="1" dirty="0" smtClean="0"/>
          </a:p>
          <a:p>
            <a:endParaRPr lang="en-US" altLang="zh-CN" sz="2400" dirty="0" smtClean="0"/>
          </a:p>
          <a:p>
            <a:r>
              <a:rPr lang="zh-CN" altLang="zh-CN" sz="2400" dirty="0" smtClean="0"/>
              <a:t>在</a:t>
            </a:r>
            <a:r>
              <a:rPr lang="zh-CN" altLang="zh-CN" sz="2400" dirty="0"/>
              <a:t>学生数据库（</a:t>
            </a:r>
            <a:r>
              <a:rPr lang="en-US" altLang="zh-CN" sz="2400" dirty="0"/>
              <a:t>Student</a:t>
            </a:r>
            <a:r>
              <a:rPr lang="zh-CN" altLang="zh-CN" sz="2400" dirty="0"/>
              <a:t>）中的学生表，对列“性别”设置</a:t>
            </a:r>
            <a:r>
              <a:rPr lang="en-US" altLang="zh-CN" sz="2400" dirty="0"/>
              <a:t>DEFAULT</a:t>
            </a:r>
            <a:r>
              <a:rPr lang="zh-CN" altLang="zh-CN" sz="2400" dirty="0"/>
              <a:t>约束，将性别默认为“男”，执行语句如下：</a:t>
            </a:r>
          </a:p>
          <a:p>
            <a:r>
              <a:rPr lang="en-US" altLang="zh-CN" sz="2400" dirty="0"/>
              <a:t>USE Student</a:t>
            </a:r>
            <a:endParaRPr lang="zh-CN" altLang="zh-CN" sz="2400" dirty="0"/>
          </a:p>
          <a:p>
            <a:r>
              <a:rPr lang="en-US" altLang="zh-CN" sz="2400" dirty="0"/>
              <a:t>GO</a:t>
            </a:r>
            <a:endParaRPr lang="zh-CN" altLang="zh-CN" sz="2400" dirty="0"/>
          </a:p>
          <a:p>
            <a:r>
              <a:rPr lang="en-US" altLang="zh-CN" sz="2400" dirty="0"/>
              <a:t>ALTER TABLE </a:t>
            </a:r>
            <a:r>
              <a:rPr lang="zh-CN" altLang="zh-CN" sz="2400" dirty="0"/>
              <a:t>学生表</a:t>
            </a:r>
          </a:p>
          <a:p>
            <a:r>
              <a:rPr lang="en-US" altLang="zh-CN" sz="2400" dirty="0"/>
              <a:t>ADD CONSTRAINT</a:t>
            </a:r>
            <a:r>
              <a:rPr lang="zh-CN" altLang="zh-CN" sz="2400" dirty="0"/>
              <a:t>性别</a:t>
            </a:r>
            <a:r>
              <a:rPr lang="en-US" altLang="zh-CN" sz="2400" dirty="0"/>
              <a:t>DEFAULT '</a:t>
            </a:r>
            <a:r>
              <a:rPr lang="zh-CN" altLang="zh-CN" sz="2400" dirty="0"/>
              <a:t>男</a:t>
            </a:r>
            <a:r>
              <a:rPr lang="en-US" altLang="zh-CN" sz="2400" dirty="0"/>
              <a:t>' FOR </a:t>
            </a:r>
            <a:r>
              <a:rPr lang="zh-CN" altLang="zh-CN" sz="2400" dirty="0"/>
              <a:t>性别</a:t>
            </a:r>
          </a:p>
          <a:p>
            <a:r>
              <a:rPr lang="zh-CN" altLang="zh-CN" sz="2400" dirty="0"/>
              <a:t>如图</a:t>
            </a:r>
            <a:r>
              <a:rPr lang="en-US" altLang="zh-CN" sz="2400" dirty="0"/>
              <a:t>5-12</a:t>
            </a:r>
            <a:r>
              <a:rPr lang="zh-CN" altLang="zh-CN" sz="2400" dirty="0"/>
              <a:t>所示。</a:t>
            </a:r>
          </a:p>
          <a:p>
            <a:endParaRPr lang="zh-CN" altLang="zh-CN" sz="2400" dirty="0"/>
          </a:p>
        </p:txBody>
      </p:sp>
      <p:sp>
        <p:nvSpPr>
          <p:cNvPr id="11" name="圆角矩形 10"/>
          <p:cNvSpPr/>
          <p:nvPr/>
        </p:nvSpPr>
        <p:spPr>
          <a:xfrm>
            <a:off x="9789029" y="4520435"/>
            <a:ext cx="1355725" cy="5381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2" action="ppaction://hlinksldjump"/>
              </a:rPr>
              <a:t>操作图示</a:t>
            </a:r>
            <a:endParaRPr lang="zh-CN" altLang="en-US" b="1" dirty="0"/>
          </a:p>
        </p:txBody>
      </p:sp>
    </p:spTree>
    <p:extLst>
      <p:ext uri="{BB962C8B-B14F-4D97-AF65-F5344CB8AC3E}">
        <p14:creationId xmlns:p14="http://schemas.microsoft.com/office/powerpoint/2010/main" val="384748474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animBg="1"/>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pic>
        <p:nvPicPr>
          <p:cNvPr id="26627"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0" y="1629"/>
            <a:ext cx="12192000" cy="6854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右弧形箭头 20">
            <a:hlinkClick r:id="rId4"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spTree>
    <p:extLst>
      <p:ext uri="{BB962C8B-B14F-4D97-AF65-F5344CB8AC3E}">
        <p14:creationId xmlns:p14="http://schemas.microsoft.com/office/powerpoint/2010/main" val="4111593630"/>
      </p:ext>
    </p:extLst>
  </p:cSld>
  <p:clrMapOvr>
    <a:masterClrMapping/>
  </p:clrMapOvr>
  <p:transition spd="slow">
    <p:wip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文本框 4"/>
          <p:cNvSpPr txBox="1">
            <a:spLocks noChangeArrowheads="1"/>
          </p:cNvSpPr>
          <p:nvPr/>
        </p:nvSpPr>
        <p:spPr bwMode="auto">
          <a:xfrm>
            <a:off x="722313" y="1368425"/>
            <a:ext cx="33924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3200" b="1" dirty="0" smtClean="0"/>
              <a:t>任务</a:t>
            </a:r>
            <a:r>
              <a:rPr lang="zh-CN" altLang="en-US" sz="3200" b="1" dirty="0"/>
              <a:t>实施</a:t>
            </a:r>
            <a:endParaRPr lang="zh-CN" altLang="zh-CN" sz="3200" b="1" dirty="0"/>
          </a:p>
        </p:txBody>
      </p:sp>
      <p:sp>
        <p:nvSpPr>
          <p:cNvPr id="19" name="文本框 29"/>
          <p:cNvSpPr txBox="1"/>
          <p:nvPr/>
        </p:nvSpPr>
        <p:spPr>
          <a:xfrm>
            <a:off x="8189913" y="835025"/>
            <a:ext cx="2032000" cy="646113"/>
          </a:xfrm>
          <a:prstGeom prst="rect">
            <a:avLst/>
          </a:prstGeom>
          <a:noFill/>
        </p:spPr>
        <p:txBody>
          <a:bodyPr wrap="none">
            <a:spAutoFit/>
          </a:bodyPr>
          <a:lstStyle/>
          <a:p>
            <a:pPr fontAlgn="auto">
              <a:spcBef>
                <a:spcPts val="0"/>
              </a:spcBef>
              <a:spcAft>
                <a:spcPts val="0"/>
              </a:spcAft>
              <a:buFontTx/>
              <a:buNone/>
              <a:defRPr/>
            </a:pPr>
            <a:r>
              <a:rPr lang="zh-CN" altLang="zh-CN" sz="3600" b="1" dirty="0">
                <a:solidFill>
                  <a:schemeClr val="tx1">
                    <a:lumMod val="85000"/>
                    <a:lumOff val="15000"/>
                  </a:schemeClr>
                </a:solidFill>
                <a:latin typeface="微软雅黑" panose="020B0503020204020204" pitchFamily="34" charset="-122"/>
                <a:ea typeface="微软雅黑" panose="020B0503020204020204" pitchFamily="34" charset="-122"/>
              </a:rPr>
              <a:t>实现约束</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956624" y="1965504"/>
            <a:ext cx="10681801"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en-US" altLang="zh-CN" sz="2400" b="1" dirty="0"/>
              <a:t>CHECK</a:t>
            </a:r>
            <a:r>
              <a:rPr lang="zh-CN" altLang="zh-CN" sz="2400" b="1" dirty="0"/>
              <a:t>约束</a:t>
            </a:r>
            <a:endParaRPr lang="zh-CN" altLang="zh-CN" sz="2400" dirty="0"/>
          </a:p>
          <a:p>
            <a:r>
              <a:rPr lang="zh-CN" altLang="zh-CN" sz="2400" b="1" dirty="0"/>
              <a:t>方法</a:t>
            </a:r>
            <a:r>
              <a:rPr lang="en-US" altLang="zh-CN" sz="2400" b="1" dirty="0"/>
              <a:t>1</a:t>
            </a:r>
            <a:r>
              <a:rPr lang="zh-CN" altLang="zh-CN" sz="2400" b="1" dirty="0"/>
              <a:t>：使用</a:t>
            </a:r>
            <a:r>
              <a:rPr lang="en-US" altLang="zh-CN" sz="2400" b="1" dirty="0"/>
              <a:t>SMSS</a:t>
            </a:r>
            <a:r>
              <a:rPr lang="zh-CN" altLang="zh-CN" sz="2400" b="1" dirty="0"/>
              <a:t>创建</a:t>
            </a:r>
            <a:r>
              <a:rPr lang="en-US" altLang="zh-CN" sz="2400" b="1" dirty="0"/>
              <a:t>CHECK</a:t>
            </a:r>
            <a:r>
              <a:rPr lang="zh-CN" altLang="zh-CN" sz="2400" b="1" dirty="0"/>
              <a:t>约束</a:t>
            </a:r>
            <a:endParaRPr lang="zh-CN" altLang="zh-CN" sz="2400" dirty="0"/>
          </a:p>
          <a:p>
            <a:r>
              <a:rPr lang="zh-CN" altLang="zh-CN" sz="2400" dirty="0"/>
              <a:t>为“院系表”中的列“院系名称”添加</a:t>
            </a:r>
            <a:r>
              <a:rPr lang="en-US" altLang="zh-CN" sz="2400" dirty="0"/>
              <a:t>CHECK</a:t>
            </a:r>
            <a:r>
              <a:rPr lang="zh-CN" altLang="zh-CN" sz="2400" dirty="0"/>
              <a:t>约束，约束为只能是“建筑系”或“信息系”</a:t>
            </a:r>
            <a:r>
              <a:rPr lang="zh-CN" altLang="zh-CN" sz="2400" dirty="0" smtClean="0"/>
              <a:t>。</a:t>
            </a:r>
            <a:endParaRPr lang="zh-CN" altLang="zh-CN" sz="2400" dirty="0"/>
          </a:p>
        </p:txBody>
      </p:sp>
      <p:sp>
        <p:nvSpPr>
          <p:cNvPr id="10" name="TextBox 9"/>
          <p:cNvSpPr txBox="1">
            <a:spLocks noChangeArrowheads="1"/>
          </p:cNvSpPr>
          <p:nvPr/>
        </p:nvSpPr>
        <p:spPr bwMode="auto">
          <a:xfrm>
            <a:off x="956624" y="3645500"/>
            <a:ext cx="1068180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2400" dirty="0" smtClean="0"/>
              <a:t>步骤</a:t>
            </a:r>
            <a:r>
              <a:rPr lang="en-US" altLang="zh-CN" sz="2400" dirty="0" smtClean="0"/>
              <a:t>1</a:t>
            </a:r>
            <a:r>
              <a:rPr lang="zh-CN" altLang="zh-CN" sz="2400" dirty="0" smtClean="0"/>
              <a:t>：在学生数据库（</a:t>
            </a:r>
            <a:r>
              <a:rPr lang="en-US" altLang="zh-CN" sz="2400" dirty="0" smtClean="0"/>
              <a:t>Student</a:t>
            </a:r>
            <a:r>
              <a:rPr lang="zh-CN" altLang="zh-CN" sz="2400" dirty="0" smtClean="0"/>
              <a:t>）中单击“院系表”，打开表设计器。如图</a:t>
            </a:r>
            <a:r>
              <a:rPr lang="en-US" altLang="zh-CN" sz="2400" dirty="0" smtClean="0"/>
              <a:t>5-13</a:t>
            </a:r>
            <a:r>
              <a:rPr lang="zh-CN" altLang="zh-CN" sz="2400" dirty="0" smtClean="0"/>
              <a:t>所示。</a:t>
            </a:r>
            <a:endParaRPr lang="zh-CN" altLang="zh-CN" sz="2400" dirty="0"/>
          </a:p>
        </p:txBody>
      </p:sp>
      <p:sp>
        <p:nvSpPr>
          <p:cNvPr id="11" name="圆角矩形 10"/>
          <p:cNvSpPr/>
          <p:nvPr/>
        </p:nvSpPr>
        <p:spPr>
          <a:xfrm>
            <a:off x="9789029" y="4207415"/>
            <a:ext cx="1355725" cy="5381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2" action="ppaction://hlinksldjump"/>
              </a:rPr>
              <a:t>操作图示</a:t>
            </a:r>
            <a:endParaRPr lang="zh-CN" altLang="en-US" b="1" dirty="0"/>
          </a:p>
        </p:txBody>
      </p:sp>
      <p:sp>
        <p:nvSpPr>
          <p:cNvPr id="12" name="TextBox 11"/>
          <p:cNvSpPr txBox="1">
            <a:spLocks noChangeArrowheads="1"/>
          </p:cNvSpPr>
          <p:nvPr/>
        </p:nvSpPr>
        <p:spPr bwMode="auto">
          <a:xfrm>
            <a:off x="956623" y="4852686"/>
            <a:ext cx="1068180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2400" dirty="0" smtClean="0"/>
              <a:t>步骤</a:t>
            </a:r>
            <a:r>
              <a:rPr lang="en-US" altLang="zh-CN" sz="2400" dirty="0" smtClean="0"/>
              <a:t>2</a:t>
            </a:r>
            <a:r>
              <a:rPr lang="zh-CN" altLang="zh-CN" sz="2400" dirty="0" smtClean="0"/>
              <a:t>：右击“院系名称”列，选择</a:t>
            </a:r>
            <a:r>
              <a:rPr lang="en-US" altLang="zh-CN" sz="2400" dirty="0" smtClean="0"/>
              <a:t>CHECK</a:t>
            </a:r>
            <a:r>
              <a:rPr lang="zh-CN" altLang="zh-CN" sz="2400" dirty="0" smtClean="0"/>
              <a:t>约束，打开</a:t>
            </a:r>
            <a:r>
              <a:rPr lang="en-US" altLang="zh-CN" sz="2400" dirty="0" smtClean="0"/>
              <a:t>CHECK</a:t>
            </a:r>
            <a:r>
              <a:rPr lang="zh-CN" altLang="zh-CN" sz="2400" dirty="0" smtClean="0"/>
              <a:t>约束编辑器，如图</a:t>
            </a:r>
            <a:r>
              <a:rPr lang="en-US" altLang="zh-CN" sz="2400" dirty="0" smtClean="0"/>
              <a:t>5-14</a:t>
            </a:r>
            <a:r>
              <a:rPr lang="zh-CN" altLang="zh-CN" sz="2400" dirty="0" smtClean="0"/>
              <a:t>所示。</a:t>
            </a:r>
            <a:endParaRPr lang="zh-CN" altLang="zh-CN" sz="2400" dirty="0"/>
          </a:p>
        </p:txBody>
      </p:sp>
      <p:sp>
        <p:nvSpPr>
          <p:cNvPr id="13" name="圆角矩形 12"/>
          <p:cNvSpPr/>
          <p:nvPr/>
        </p:nvSpPr>
        <p:spPr>
          <a:xfrm>
            <a:off x="9789028" y="5683683"/>
            <a:ext cx="1355725" cy="5381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3" action="ppaction://hlinksldjump"/>
              </a:rPr>
              <a:t>操作图示</a:t>
            </a:r>
            <a:endParaRPr lang="zh-CN" altLang="en-US" b="1" dirty="0"/>
          </a:p>
        </p:txBody>
      </p:sp>
    </p:spTree>
    <p:extLst>
      <p:ext uri="{BB962C8B-B14F-4D97-AF65-F5344CB8AC3E}">
        <p14:creationId xmlns:p14="http://schemas.microsoft.com/office/powerpoint/2010/main" val="139632907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1" grpId="0" animBg="1"/>
      <p:bldP spid="12" grpId="0"/>
      <p:bldP spid="13" grpId="0" animBg="1"/>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pic>
        <p:nvPicPr>
          <p:cNvPr id="26627"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0" y="1629"/>
            <a:ext cx="12191999" cy="6854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右弧形箭头 20">
            <a:hlinkClick r:id="rId4"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spTree>
    <p:extLst>
      <p:ext uri="{BB962C8B-B14F-4D97-AF65-F5344CB8AC3E}">
        <p14:creationId xmlns:p14="http://schemas.microsoft.com/office/powerpoint/2010/main" val="3593110281"/>
      </p:ext>
    </p:extLst>
  </p:cSld>
  <p:clrMapOvr>
    <a:masterClrMapping/>
  </p:clrMapOvr>
  <p:transition spd="slow">
    <p:wip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pic>
        <p:nvPicPr>
          <p:cNvPr id="26627"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0" y="1629"/>
            <a:ext cx="12191999" cy="6854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右弧形箭头 20">
            <a:hlinkClick r:id="rId4"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spTree>
    <p:extLst>
      <p:ext uri="{BB962C8B-B14F-4D97-AF65-F5344CB8AC3E}">
        <p14:creationId xmlns:p14="http://schemas.microsoft.com/office/powerpoint/2010/main" val="3750393618"/>
      </p:ext>
    </p:extLst>
  </p:cSld>
  <p:clrMapOvr>
    <a:masterClrMapping/>
  </p:clrMapOvr>
  <p:transition spd="slow">
    <p:wip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文本框 4"/>
          <p:cNvSpPr txBox="1">
            <a:spLocks noChangeArrowheads="1"/>
          </p:cNvSpPr>
          <p:nvPr/>
        </p:nvSpPr>
        <p:spPr bwMode="auto">
          <a:xfrm>
            <a:off x="722313" y="1368425"/>
            <a:ext cx="33924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3200" b="1" dirty="0" smtClean="0"/>
              <a:t>任务</a:t>
            </a:r>
            <a:r>
              <a:rPr lang="zh-CN" altLang="en-US" sz="3200" b="1" dirty="0"/>
              <a:t>实施</a:t>
            </a:r>
            <a:endParaRPr lang="zh-CN" altLang="zh-CN" sz="3200" b="1" dirty="0"/>
          </a:p>
        </p:txBody>
      </p:sp>
      <p:sp>
        <p:nvSpPr>
          <p:cNvPr id="19" name="文本框 29"/>
          <p:cNvSpPr txBox="1"/>
          <p:nvPr/>
        </p:nvSpPr>
        <p:spPr>
          <a:xfrm>
            <a:off x="8189913" y="835025"/>
            <a:ext cx="2032000" cy="646113"/>
          </a:xfrm>
          <a:prstGeom prst="rect">
            <a:avLst/>
          </a:prstGeom>
          <a:noFill/>
        </p:spPr>
        <p:txBody>
          <a:bodyPr wrap="none">
            <a:spAutoFit/>
          </a:bodyPr>
          <a:lstStyle/>
          <a:p>
            <a:pPr fontAlgn="auto">
              <a:spcBef>
                <a:spcPts val="0"/>
              </a:spcBef>
              <a:spcAft>
                <a:spcPts val="0"/>
              </a:spcAft>
              <a:buFontTx/>
              <a:buNone/>
              <a:defRPr/>
            </a:pPr>
            <a:r>
              <a:rPr lang="zh-CN" altLang="zh-CN" sz="3600" b="1" dirty="0">
                <a:solidFill>
                  <a:schemeClr val="tx1">
                    <a:lumMod val="85000"/>
                    <a:lumOff val="15000"/>
                  </a:schemeClr>
                </a:solidFill>
                <a:latin typeface="微软雅黑" panose="020B0503020204020204" pitchFamily="34" charset="-122"/>
                <a:ea typeface="微软雅黑" panose="020B0503020204020204" pitchFamily="34" charset="-122"/>
              </a:rPr>
              <a:t>实现约束</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 name="TextBox 9"/>
          <p:cNvSpPr txBox="1">
            <a:spLocks noChangeArrowheads="1"/>
          </p:cNvSpPr>
          <p:nvPr/>
        </p:nvSpPr>
        <p:spPr bwMode="auto">
          <a:xfrm>
            <a:off x="956622" y="2251040"/>
            <a:ext cx="1068180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2400" dirty="0"/>
              <a:t>步骤</a:t>
            </a:r>
            <a:r>
              <a:rPr lang="en-US" altLang="zh-CN" sz="2400" dirty="0"/>
              <a:t>3</a:t>
            </a:r>
            <a:r>
              <a:rPr lang="zh-CN" altLang="zh-CN" sz="2400" dirty="0"/>
              <a:t>：在</a:t>
            </a:r>
            <a:r>
              <a:rPr lang="en-US" altLang="zh-CN" sz="2400" dirty="0"/>
              <a:t>CHECK</a:t>
            </a:r>
            <a:r>
              <a:rPr lang="zh-CN" altLang="zh-CN" sz="2400" dirty="0"/>
              <a:t>约束对话框中选择“添加”按钮，在表达式行中单击“编辑”按钮，打开表达式编辑对话框，如图</a:t>
            </a:r>
            <a:r>
              <a:rPr lang="en-US" altLang="zh-CN" sz="2400" dirty="0"/>
              <a:t>5-15</a:t>
            </a:r>
            <a:r>
              <a:rPr lang="zh-CN" altLang="zh-CN" sz="2400" dirty="0"/>
              <a:t>所示。</a:t>
            </a:r>
          </a:p>
        </p:txBody>
      </p:sp>
      <p:sp>
        <p:nvSpPr>
          <p:cNvPr id="11" name="圆角矩形 10"/>
          <p:cNvSpPr/>
          <p:nvPr/>
        </p:nvSpPr>
        <p:spPr>
          <a:xfrm>
            <a:off x="9789027" y="3082037"/>
            <a:ext cx="1355725" cy="5381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2" action="ppaction://hlinksldjump"/>
              </a:rPr>
              <a:t>操作图示</a:t>
            </a:r>
            <a:endParaRPr lang="zh-CN" altLang="en-US" b="1" dirty="0"/>
          </a:p>
        </p:txBody>
      </p:sp>
      <p:sp>
        <p:nvSpPr>
          <p:cNvPr id="12" name="TextBox 11"/>
          <p:cNvSpPr txBox="1">
            <a:spLocks noChangeArrowheads="1"/>
          </p:cNvSpPr>
          <p:nvPr/>
        </p:nvSpPr>
        <p:spPr bwMode="auto">
          <a:xfrm>
            <a:off x="956623" y="3982335"/>
            <a:ext cx="1068180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2400" dirty="0"/>
              <a:t>步骤</a:t>
            </a:r>
            <a:r>
              <a:rPr lang="en-US" altLang="zh-CN" sz="2400" dirty="0"/>
              <a:t>4</a:t>
            </a:r>
            <a:r>
              <a:rPr lang="zh-CN" altLang="zh-CN" sz="2400" dirty="0"/>
              <a:t>：在表达式编辑对话框中添加约束条件，并单击“确定”按钮。如图</a:t>
            </a:r>
            <a:r>
              <a:rPr lang="en-US" altLang="zh-CN" sz="2400" dirty="0"/>
              <a:t>5-16</a:t>
            </a:r>
            <a:r>
              <a:rPr lang="zh-CN" altLang="zh-CN" sz="2400" dirty="0"/>
              <a:t>所示。</a:t>
            </a:r>
          </a:p>
        </p:txBody>
      </p:sp>
      <p:sp>
        <p:nvSpPr>
          <p:cNvPr id="13" name="圆角矩形 12"/>
          <p:cNvSpPr/>
          <p:nvPr/>
        </p:nvSpPr>
        <p:spPr>
          <a:xfrm>
            <a:off x="9815381" y="5068483"/>
            <a:ext cx="1355725" cy="5381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3" action="ppaction://hlinksldjump"/>
              </a:rPr>
              <a:t>操作图示</a:t>
            </a:r>
            <a:endParaRPr lang="zh-CN" altLang="en-US" b="1" dirty="0"/>
          </a:p>
        </p:txBody>
      </p:sp>
    </p:spTree>
    <p:extLst>
      <p:ext uri="{BB962C8B-B14F-4D97-AF65-F5344CB8AC3E}">
        <p14:creationId xmlns:p14="http://schemas.microsoft.com/office/powerpoint/2010/main" val="357672487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2" grpId="0"/>
      <p:bldP spid="13" grpId="0" animBg="1"/>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pic>
        <p:nvPicPr>
          <p:cNvPr id="26627"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0" y="1629"/>
            <a:ext cx="12191999" cy="6854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右弧形箭头 20">
            <a:hlinkClick r:id="rId4"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spTree>
    <p:extLst>
      <p:ext uri="{BB962C8B-B14F-4D97-AF65-F5344CB8AC3E}">
        <p14:creationId xmlns:p14="http://schemas.microsoft.com/office/powerpoint/2010/main" val="1905005118"/>
      </p:ext>
    </p:extLst>
  </p:cSld>
  <p:clrMapOvr>
    <a:masterClrMapping/>
  </p:clrMapOvr>
  <p:transition spd="slow">
    <p:wip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pic>
        <p:nvPicPr>
          <p:cNvPr id="26627"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492196" y="1629"/>
            <a:ext cx="11207606" cy="6854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右弧形箭头 20">
            <a:hlinkClick r:id="rId4"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spTree>
    <p:extLst>
      <p:ext uri="{BB962C8B-B14F-4D97-AF65-F5344CB8AC3E}">
        <p14:creationId xmlns:p14="http://schemas.microsoft.com/office/powerpoint/2010/main" val="551715623"/>
      </p:ext>
    </p:extLst>
  </p:cSld>
  <p:clrMapOvr>
    <a:masterClrMapping/>
  </p:clrMapOvr>
  <p:transition spd="slow">
    <p:wip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文本框 4"/>
          <p:cNvSpPr txBox="1">
            <a:spLocks noChangeArrowheads="1"/>
          </p:cNvSpPr>
          <p:nvPr/>
        </p:nvSpPr>
        <p:spPr bwMode="auto">
          <a:xfrm>
            <a:off x="722313" y="1368425"/>
            <a:ext cx="33924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3200" b="1" dirty="0" smtClean="0"/>
              <a:t>任务</a:t>
            </a:r>
            <a:r>
              <a:rPr lang="zh-CN" altLang="en-US" sz="3200" b="1" dirty="0"/>
              <a:t>实施</a:t>
            </a:r>
            <a:endParaRPr lang="zh-CN" altLang="zh-CN" sz="3200" b="1" dirty="0"/>
          </a:p>
        </p:txBody>
      </p:sp>
      <p:sp>
        <p:nvSpPr>
          <p:cNvPr id="19" name="文本框 29"/>
          <p:cNvSpPr txBox="1"/>
          <p:nvPr/>
        </p:nvSpPr>
        <p:spPr>
          <a:xfrm>
            <a:off x="8189913" y="835025"/>
            <a:ext cx="2032000" cy="646113"/>
          </a:xfrm>
          <a:prstGeom prst="rect">
            <a:avLst/>
          </a:prstGeom>
          <a:noFill/>
        </p:spPr>
        <p:txBody>
          <a:bodyPr wrap="none">
            <a:spAutoFit/>
          </a:bodyPr>
          <a:lstStyle/>
          <a:p>
            <a:pPr fontAlgn="auto">
              <a:spcBef>
                <a:spcPts val="0"/>
              </a:spcBef>
              <a:spcAft>
                <a:spcPts val="0"/>
              </a:spcAft>
              <a:buFontTx/>
              <a:buNone/>
              <a:defRPr/>
            </a:pPr>
            <a:r>
              <a:rPr lang="zh-CN" altLang="zh-CN" sz="3600" b="1" dirty="0">
                <a:solidFill>
                  <a:schemeClr val="tx1">
                    <a:lumMod val="85000"/>
                    <a:lumOff val="15000"/>
                  </a:schemeClr>
                </a:solidFill>
                <a:latin typeface="微软雅黑" panose="020B0503020204020204" pitchFamily="34" charset="-122"/>
                <a:ea typeface="微软雅黑" panose="020B0503020204020204" pitchFamily="34" charset="-122"/>
              </a:rPr>
              <a:t>实现约束</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 name="TextBox 9"/>
          <p:cNvSpPr txBox="1">
            <a:spLocks noChangeArrowheads="1"/>
          </p:cNvSpPr>
          <p:nvPr/>
        </p:nvSpPr>
        <p:spPr bwMode="auto">
          <a:xfrm>
            <a:off x="956622" y="2251040"/>
            <a:ext cx="106818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2400" b="1" dirty="0"/>
              <a:t>方法</a:t>
            </a:r>
            <a:r>
              <a:rPr lang="en-US" altLang="zh-CN" sz="2400" b="1" dirty="0"/>
              <a:t>2</a:t>
            </a:r>
            <a:r>
              <a:rPr lang="zh-CN" altLang="zh-CN" sz="2400" b="1" dirty="0"/>
              <a:t>：使用</a:t>
            </a:r>
            <a:r>
              <a:rPr lang="en-US" altLang="zh-CN" sz="2400" b="1" dirty="0"/>
              <a:t>S-SQL</a:t>
            </a:r>
            <a:r>
              <a:rPr lang="zh-CN" altLang="zh-CN" sz="2400" b="1" dirty="0"/>
              <a:t>创建</a:t>
            </a:r>
            <a:r>
              <a:rPr lang="en-US" altLang="zh-CN" sz="2400" b="1" dirty="0"/>
              <a:t>CHECK</a:t>
            </a:r>
            <a:r>
              <a:rPr lang="zh-CN" altLang="zh-CN" sz="2400" b="1" dirty="0"/>
              <a:t>约束</a:t>
            </a:r>
            <a:endParaRPr lang="zh-CN" altLang="zh-CN" sz="2400" dirty="0"/>
          </a:p>
        </p:txBody>
      </p:sp>
      <p:sp>
        <p:nvSpPr>
          <p:cNvPr id="12" name="TextBox 11"/>
          <p:cNvSpPr txBox="1">
            <a:spLocks noChangeArrowheads="1"/>
          </p:cNvSpPr>
          <p:nvPr/>
        </p:nvSpPr>
        <p:spPr bwMode="auto">
          <a:xfrm>
            <a:off x="722312" y="3013738"/>
            <a:ext cx="10681801"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2400" dirty="0"/>
              <a:t>操作</a:t>
            </a:r>
            <a:r>
              <a:rPr lang="en-US" altLang="zh-CN" sz="2400" dirty="0"/>
              <a:t>1</a:t>
            </a:r>
            <a:r>
              <a:rPr lang="zh-CN" altLang="zh-CN" sz="2400" dirty="0"/>
              <a:t>：在学生数据库（</a:t>
            </a:r>
            <a:r>
              <a:rPr lang="en-US" altLang="zh-CN" sz="2400" dirty="0"/>
              <a:t>Student</a:t>
            </a:r>
            <a:r>
              <a:rPr lang="zh-CN" altLang="zh-CN" sz="2400" dirty="0"/>
              <a:t>）中的学生表，对性别设置</a:t>
            </a:r>
            <a:r>
              <a:rPr lang="en-US" altLang="zh-CN" sz="2400" dirty="0"/>
              <a:t>CHECK</a:t>
            </a:r>
            <a:r>
              <a:rPr lang="zh-CN" altLang="zh-CN" sz="2400" dirty="0"/>
              <a:t>约束，约束为“男”或者“女”，执行语句如下：</a:t>
            </a:r>
          </a:p>
          <a:p>
            <a:r>
              <a:rPr lang="en-US" altLang="zh-CN" sz="2400" dirty="0"/>
              <a:t>USE Student</a:t>
            </a:r>
            <a:endParaRPr lang="zh-CN" altLang="zh-CN" sz="2400" dirty="0"/>
          </a:p>
          <a:p>
            <a:r>
              <a:rPr lang="en-US" altLang="zh-CN" sz="2400" dirty="0"/>
              <a:t>GO</a:t>
            </a:r>
            <a:endParaRPr lang="zh-CN" altLang="zh-CN" sz="2400" dirty="0"/>
          </a:p>
          <a:p>
            <a:r>
              <a:rPr lang="en-US" altLang="zh-CN" sz="2400" dirty="0"/>
              <a:t>ALTER TABLE </a:t>
            </a:r>
            <a:r>
              <a:rPr lang="zh-CN" altLang="zh-CN" sz="2400" dirty="0"/>
              <a:t>学生表</a:t>
            </a:r>
          </a:p>
          <a:p>
            <a:r>
              <a:rPr lang="en-US" altLang="zh-CN" sz="2400" dirty="0"/>
              <a:t>ADD CONSTRAINT </a:t>
            </a:r>
            <a:r>
              <a:rPr lang="zh-CN" altLang="zh-CN" sz="2400" dirty="0"/>
              <a:t>性别 </a:t>
            </a:r>
            <a:r>
              <a:rPr lang="en-US" altLang="zh-CN" sz="2400" dirty="0"/>
              <a:t>CHECK (</a:t>
            </a:r>
            <a:r>
              <a:rPr lang="zh-CN" altLang="zh-CN" sz="2400" dirty="0"/>
              <a:t>性别</a:t>
            </a:r>
            <a:r>
              <a:rPr lang="en-US" altLang="zh-CN" sz="2400" dirty="0"/>
              <a:t>='</a:t>
            </a:r>
            <a:r>
              <a:rPr lang="zh-CN" altLang="zh-CN" sz="2400" dirty="0"/>
              <a:t>男</a:t>
            </a:r>
            <a:r>
              <a:rPr lang="en-US" altLang="zh-CN" sz="2400" dirty="0"/>
              <a:t>'OR</a:t>
            </a:r>
            <a:r>
              <a:rPr lang="zh-CN" altLang="zh-CN" sz="2400" dirty="0"/>
              <a:t>性别</a:t>
            </a:r>
            <a:r>
              <a:rPr lang="en-US" altLang="zh-CN" sz="2400" dirty="0"/>
              <a:t>='</a:t>
            </a:r>
            <a:r>
              <a:rPr lang="zh-CN" altLang="zh-CN" sz="2400" dirty="0"/>
              <a:t>女</a:t>
            </a:r>
            <a:r>
              <a:rPr lang="en-US" altLang="zh-CN" sz="2400" dirty="0"/>
              <a:t>')</a:t>
            </a:r>
            <a:endParaRPr lang="zh-CN" altLang="zh-CN" sz="2400" dirty="0"/>
          </a:p>
        </p:txBody>
      </p:sp>
    </p:spTree>
    <p:extLst>
      <p:ext uri="{BB962C8B-B14F-4D97-AF65-F5344CB8AC3E}">
        <p14:creationId xmlns:p14="http://schemas.microsoft.com/office/powerpoint/2010/main" val="291252730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306228" y="2659062"/>
            <a:ext cx="8372805" cy="769441"/>
          </a:xfrm>
          <a:prstGeom prst="rect">
            <a:avLst/>
          </a:prstGeom>
          <a:noFill/>
        </p:spPr>
        <p:txBody>
          <a:bodyPr wrap="none">
            <a:spAutoFit/>
          </a:bodyPr>
          <a:lstStyle/>
          <a:p>
            <a:pPr fontAlgn="auto">
              <a:spcBef>
                <a:spcPts val="0"/>
              </a:spcBef>
              <a:spcAft>
                <a:spcPts val="0"/>
              </a:spcAft>
              <a:buFontTx/>
              <a:buNone/>
              <a:defRPr/>
            </a:pPr>
            <a:r>
              <a:rPr lang="zh-CN" altLang="en-US" sz="4400" b="1" dirty="0" smtClean="0">
                <a:solidFill>
                  <a:schemeClr val="tx1">
                    <a:lumMod val="85000"/>
                    <a:lumOff val="15000"/>
                  </a:schemeClr>
                </a:solidFill>
                <a:latin typeface="微软雅黑" panose="020B0503020204020204" pitchFamily="34" charset="-122"/>
                <a:ea typeface="微软雅黑" panose="020B0503020204020204" pitchFamily="34" charset="-122"/>
              </a:rPr>
              <a:t>  </a:t>
            </a:r>
            <a:r>
              <a:rPr lang="en-US" altLang="zh-CN" sz="4400" b="1" dirty="0" smtClean="0">
                <a:solidFill>
                  <a:schemeClr val="tx1">
                    <a:lumMod val="85000"/>
                    <a:lumOff val="15000"/>
                  </a:schemeClr>
                </a:solidFill>
                <a:latin typeface="微软雅黑" panose="020B0503020204020204" pitchFamily="34" charset="-122"/>
                <a:ea typeface="微软雅黑" panose="020B0503020204020204" pitchFamily="34" charset="-122"/>
              </a:rPr>
              <a:t>5.1    </a:t>
            </a:r>
            <a:r>
              <a:rPr lang="zh-CN" altLang="en-US" sz="4400" b="1" dirty="0" smtClean="0">
                <a:solidFill>
                  <a:schemeClr val="tx1">
                    <a:lumMod val="85000"/>
                    <a:lumOff val="15000"/>
                  </a:schemeClr>
                </a:solidFill>
                <a:latin typeface="微软雅黑" panose="020B0503020204020204" pitchFamily="34" charset="-122"/>
                <a:ea typeface="微软雅黑" panose="020B0503020204020204" pitchFamily="34" charset="-122"/>
              </a:rPr>
              <a:t>任务</a:t>
            </a:r>
            <a:r>
              <a:rPr lang="en-US" altLang="zh-CN" sz="4400" b="1" dirty="0">
                <a:solidFill>
                  <a:schemeClr val="tx1">
                    <a:lumMod val="85000"/>
                    <a:lumOff val="15000"/>
                  </a:schemeClr>
                </a:solidFill>
                <a:latin typeface="微软雅黑" panose="020B0503020204020204" pitchFamily="34" charset="-122"/>
                <a:ea typeface="微软雅黑" panose="020B0503020204020204" pitchFamily="34" charset="-122"/>
              </a:rPr>
              <a:t>1: </a:t>
            </a:r>
            <a:r>
              <a:rPr lang="zh-CN" altLang="en-US" sz="4400" b="1" dirty="0" smtClean="0">
                <a:solidFill>
                  <a:schemeClr val="tx1">
                    <a:lumMod val="85000"/>
                    <a:lumOff val="15000"/>
                  </a:schemeClr>
                </a:solidFill>
                <a:latin typeface="微软雅黑" panose="020B0503020204020204" pitchFamily="34" charset="-122"/>
                <a:ea typeface="微软雅黑" panose="020B0503020204020204" pitchFamily="34" charset="-122"/>
              </a:rPr>
              <a:t>数据完整性的概念</a:t>
            </a:r>
            <a:endParaRPr lang="zh-CN" altLang="en-US" sz="4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文本框 4"/>
          <p:cNvSpPr txBox="1">
            <a:spLocks noChangeArrowheads="1"/>
          </p:cNvSpPr>
          <p:nvPr/>
        </p:nvSpPr>
        <p:spPr bwMode="auto">
          <a:xfrm>
            <a:off x="722313" y="1368425"/>
            <a:ext cx="33924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3200" b="1" dirty="0" smtClean="0"/>
              <a:t>任务</a:t>
            </a:r>
            <a:r>
              <a:rPr lang="zh-CN" altLang="en-US" sz="3200" b="1" dirty="0"/>
              <a:t>实施</a:t>
            </a:r>
            <a:endParaRPr lang="zh-CN" altLang="zh-CN" sz="3200" b="1" dirty="0"/>
          </a:p>
        </p:txBody>
      </p:sp>
      <p:sp>
        <p:nvSpPr>
          <p:cNvPr id="19" name="文本框 29"/>
          <p:cNvSpPr txBox="1"/>
          <p:nvPr/>
        </p:nvSpPr>
        <p:spPr>
          <a:xfrm>
            <a:off x="8189913" y="835025"/>
            <a:ext cx="2032000" cy="646113"/>
          </a:xfrm>
          <a:prstGeom prst="rect">
            <a:avLst/>
          </a:prstGeom>
          <a:noFill/>
        </p:spPr>
        <p:txBody>
          <a:bodyPr wrap="none">
            <a:spAutoFit/>
          </a:bodyPr>
          <a:lstStyle/>
          <a:p>
            <a:pPr fontAlgn="auto">
              <a:spcBef>
                <a:spcPts val="0"/>
              </a:spcBef>
              <a:spcAft>
                <a:spcPts val="0"/>
              </a:spcAft>
              <a:buFontTx/>
              <a:buNone/>
              <a:defRPr/>
            </a:pPr>
            <a:r>
              <a:rPr lang="zh-CN" altLang="zh-CN" sz="3600" b="1" dirty="0">
                <a:solidFill>
                  <a:schemeClr val="tx1">
                    <a:lumMod val="85000"/>
                    <a:lumOff val="15000"/>
                  </a:schemeClr>
                </a:solidFill>
                <a:latin typeface="微软雅黑" panose="020B0503020204020204" pitchFamily="34" charset="-122"/>
                <a:ea typeface="微软雅黑" panose="020B0503020204020204" pitchFamily="34" charset="-122"/>
              </a:rPr>
              <a:t>实现约束</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956621" y="1993925"/>
            <a:ext cx="10681801"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en-US" altLang="zh-CN" sz="2400" b="1" dirty="0"/>
              <a:t>UNIOUE</a:t>
            </a:r>
            <a:r>
              <a:rPr lang="zh-CN" altLang="zh-CN" sz="2400" b="1" dirty="0"/>
              <a:t>约束</a:t>
            </a:r>
            <a:endParaRPr lang="zh-CN" altLang="zh-CN" sz="2400" dirty="0"/>
          </a:p>
          <a:p>
            <a:r>
              <a:rPr lang="zh-CN" altLang="zh-CN" sz="2400" b="1" dirty="0" smtClean="0"/>
              <a:t>方法</a:t>
            </a:r>
            <a:r>
              <a:rPr lang="en-US" altLang="zh-CN" sz="2400" b="1" dirty="0"/>
              <a:t>1</a:t>
            </a:r>
            <a:r>
              <a:rPr lang="zh-CN" altLang="zh-CN" sz="2400" b="1" dirty="0"/>
              <a:t>：使用</a:t>
            </a:r>
            <a:r>
              <a:rPr lang="en-US" altLang="zh-CN" sz="2400" b="1" dirty="0"/>
              <a:t>SMSS</a:t>
            </a:r>
            <a:r>
              <a:rPr lang="zh-CN" altLang="zh-CN" sz="2400" b="1" dirty="0"/>
              <a:t>创建</a:t>
            </a:r>
            <a:r>
              <a:rPr lang="en-US" altLang="zh-CN" sz="2400" b="1" dirty="0"/>
              <a:t>CHECK</a:t>
            </a:r>
            <a:r>
              <a:rPr lang="zh-CN" altLang="zh-CN" sz="2400" b="1" dirty="0"/>
              <a:t>约束</a:t>
            </a:r>
            <a:endParaRPr lang="zh-CN" altLang="zh-CN" sz="2400" dirty="0"/>
          </a:p>
          <a:p>
            <a:r>
              <a:rPr lang="zh-CN" altLang="zh-CN" sz="2400" dirty="0"/>
              <a:t>在学生数据库（</a:t>
            </a:r>
            <a:r>
              <a:rPr lang="en-US" altLang="zh-CN" sz="2400" dirty="0"/>
              <a:t>Student</a:t>
            </a:r>
            <a:r>
              <a:rPr lang="zh-CN" altLang="zh-CN" sz="2400" dirty="0"/>
              <a:t>）中的“班级表”，为“班级名称”列设置</a:t>
            </a:r>
            <a:r>
              <a:rPr lang="en-US" altLang="zh-CN" sz="2400" dirty="0"/>
              <a:t>UNIQUE</a:t>
            </a:r>
            <a:r>
              <a:rPr lang="zh-CN" altLang="zh-CN" sz="2400" dirty="0"/>
              <a:t>约束。</a:t>
            </a:r>
          </a:p>
        </p:txBody>
      </p:sp>
      <p:sp>
        <p:nvSpPr>
          <p:cNvPr id="10" name="TextBox 9"/>
          <p:cNvSpPr txBox="1">
            <a:spLocks noChangeArrowheads="1"/>
          </p:cNvSpPr>
          <p:nvPr/>
        </p:nvSpPr>
        <p:spPr bwMode="auto">
          <a:xfrm>
            <a:off x="956624" y="3645500"/>
            <a:ext cx="1068180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2400" dirty="0"/>
              <a:t>步骤</a:t>
            </a:r>
            <a:r>
              <a:rPr lang="en-US" altLang="zh-CN" sz="2400" dirty="0"/>
              <a:t>1</a:t>
            </a:r>
            <a:r>
              <a:rPr lang="zh-CN" altLang="zh-CN" sz="2400" dirty="0"/>
              <a:t>：在学生数据库（</a:t>
            </a:r>
            <a:r>
              <a:rPr lang="en-US" altLang="zh-CN" sz="2400" dirty="0"/>
              <a:t>Student</a:t>
            </a:r>
            <a:r>
              <a:rPr lang="zh-CN" altLang="zh-CN" sz="2400" dirty="0"/>
              <a:t>）中单击班级表，打开表设计器。如图</a:t>
            </a:r>
            <a:r>
              <a:rPr lang="en-US" altLang="zh-CN" sz="2400" dirty="0"/>
              <a:t>5-17</a:t>
            </a:r>
            <a:r>
              <a:rPr lang="zh-CN" altLang="zh-CN" sz="2400" dirty="0"/>
              <a:t>所示。</a:t>
            </a:r>
          </a:p>
        </p:txBody>
      </p:sp>
      <p:sp>
        <p:nvSpPr>
          <p:cNvPr id="11" name="圆角矩形 10"/>
          <p:cNvSpPr/>
          <p:nvPr/>
        </p:nvSpPr>
        <p:spPr>
          <a:xfrm>
            <a:off x="9789027" y="4207415"/>
            <a:ext cx="1355725" cy="5381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2" action="ppaction://hlinksldjump"/>
              </a:rPr>
              <a:t>操作图示</a:t>
            </a:r>
            <a:endParaRPr lang="zh-CN" altLang="en-US" b="1" dirty="0"/>
          </a:p>
        </p:txBody>
      </p:sp>
      <p:sp>
        <p:nvSpPr>
          <p:cNvPr id="12" name="TextBox 11"/>
          <p:cNvSpPr txBox="1">
            <a:spLocks noChangeArrowheads="1"/>
          </p:cNvSpPr>
          <p:nvPr/>
        </p:nvSpPr>
        <p:spPr bwMode="auto">
          <a:xfrm>
            <a:off x="956623" y="4852686"/>
            <a:ext cx="106818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2400" dirty="0"/>
              <a:t>步骤</a:t>
            </a:r>
            <a:r>
              <a:rPr lang="en-US" altLang="zh-CN" sz="2400" dirty="0"/>
              <a:t>2</a:t>
            </a:r>
            <a:r>
              <a:rPr lang="zh-CN" altLang="zh-CN" sz="2400" dirty="0"/>
              <a:t>：右击“班级名称”列，选择“索引</a:t>
            </a:r>
            <a:r>
              <a:rPr lang="en-US" altLang="zh-CN" sz="2400" dirty="0"/>
              <a:t>/</a:t>
            </a:r>
            <a:r>
              <a:rPr lang="zh-CN" altLang="zh-CN" sz="2400" dirty="0"/>
              <a:t>键”选项，如图</a:t>
            </a:r>
            <a:r>
              <a:rPr lang="en-US" altLang="zh-CN" sz="2400" dirty="0"/>
              <a:t>5-18</a:t>
            </a:r>
            <a:r>
              <a:rPr lang="zh-CN" altLang="zh-CN" sz="2400" dirty="0"/>
              <a:t>所示。</a:t>
            </a:r>
          </a:p>
        </p:txBody>
      </p:sp>
      <p:sp>
        <p:nvSpPr>
          <p:cNvPr id="13" name="圆角矩形 12"/>
          <p:cNvSpPr/>
          <p:nvPr/>
        </p:nvSpPr>
        <p:spPr>
          <a:xfrm>
            <a:off x="9789028" y="5683683"/>
            <a:ext cx="1355725" cy="5381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3" action="ppaction://hlinksldjump"/>
              </a:rPr>
              <a:t>操作图示</a:t>
            </a:r>
            <a:endParaRPr lang="zh-CN" altLang="en-US" b="1" dirty="0"/>
          </a:p>
        </p:txBody>
      </p:sp>
    </p:spTree>
    <p:extLst>
      <p:ext uri="{BB962C8B-B14F-4D97-AF65-F5344CB8AC3E}">
        <p14:creationId xmlns:p14="http://schemas.microsoft.com/office/powerpoint/2010/main" val="309989579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1" grpId="0" animBg="1"/>
      <p:bldP spid="12" grpId="0"/>
      <p:bldP spid="13" grpId="0" animBg="1"/>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pic>
        <p:nvPicPr>
          <p:cNvPr id="26627"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3058" y="0"/>
            <a:ext cx="1219505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右弧形箭头 20">
            <a:hlinkClick r:id="rId4"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spTree>
    <p:extLst>
      <p:ext uri="{BB962C8B-B14F-4D97-AF65-F5344CB8AC3E}">
        <p14:creationId xmlns:p14="http://schemas.microsoft.com/office/powerpoint/2010/main" val="4009788358"/>
      </p:ext>
    </p:extLst>
  </p:cSld>
  <p:clrMapOvr>
    <a:masterClrMapping/>
  </p:clrMapOvr>
  <p:transition spd="slow">
    <p:wip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pic>
        <p:nvPicPr>
          <p:cNvPr id="26627"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3059" y="0"/>
            <a:ext cx="12195059"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右弧形箭头 20">
            <a:hlinkClick r:id="rId4"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spTree>
    <p:extLst>
      <p:ext uri="{BB962C8B-B14F-4D97-AF65-F5344CB8AC3E}">
        <p14:creationId xmlns:p14="http://schemas.microsoft.com/office/powerpoint/2010/main" val="2267239842"/>
      </p:ext>
    </p:extLst>
  </p:cSld>
  <p:clrMapOvr>
    <a:masterClrMapping/>
  </p:clrMapOvr>
  <p:transition spd="slow">
    <p:wip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文本框 4"/>
          <p:cNvSpPr txBox="1">
            <a:spLocks noChangeArrowheads="1"/>
          </p:cNvSpPr>
          <p:nvPr/>
        </p:nvSpPr>
        <p:spPr bwMode="auto">
          <a:xfrm>
            <a:off x="722313" y="1368425"/>
            <a:ext cx="33924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3200" b="1" dirty="0" smtClean="0"/>
              <a:t>任务</a:t>
            </a:r>
            <a:r>
              <a:rPr lang="zh-CN" altLang="en-US" sz="3200" b="1" dirty="0"/>
              <a:t>实施</a:t>
            </a:r>
            <a:endParaRPr lang="zh-CN" altLang="zh-CN" sz="3200" b="1" dirty="0"/>
          </a:p>
        </p:txBody>
      </p:sp>
      <p:sp>
        <p:nvSpPr>
          <p:cNvPr id="19" name="文本框 29"/>
          <p:cNvSpPr txBox="1"/>
          <p:nvPr/>
        </p:nvSpPr>
        <p:spPr>
          <a:xfrm>
            <a:off x="8189913" y="835025"/>
            <a:ext cx="2032000" cy="646113"/>
          </a:xfrm>
          <a:prstGeom prst="rect">
            <a:avLst/>
          </a:prstGeom>
          <a:noFill/>
        </p:spPr>
        <p:txBody>
          <a:bodyPr wrap="none">
            <a:spAutoFit/>
          </a:bodyPr>
          <a:lstStyle/>
          <a:p>
            <a:pPr fontAlgn="auto">
              <a:spcBef>
                <a:spcPts val="0"/>
              </a:spcBef>
              <a:spcAft>
                <a:spcPts val="0"/>
              </a:spcAft>
              <a:buFontTx/>
              <a:buNone/>
              <a:defRPr/>
            </a:pPr>
            <a:r>
              <a:rPr lang="zh-CN" altLang="zh-CN" sz="3600" b="1" dirty="0">
                <a:solidFill>
                  <a:schemeClr val="tx1">
                    <a:lumMod val="85000"/>
                    <a:lumOff val="15000"/>
                  </a:schemeClr>
                </a:solidFill>
                <a:latin typeface="微软雅黑" panose="020B0503020204020204" pitchFamily="34" charset="-122"/>
                <a:ea typeface="微软雅黑" panose="020B0503020204020204" pitchFamily="34" charset="-122"/>
              </a:rPr>
              <a:t>实现约束</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 name="TextBox 9"/>
          <p:cNvSpPr txBox="1">
            <a:spLocks noChangeArrowheads="1"/>
          </p:cNvSpPr>
          <p:nvPr/>
        </p:nvSpPr>
        <p:spPr bwMode="auto">
          <a:xfrm>
            <a:off x="722313" y="2182460"/>
            <a:ext cx="1068180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2400" dirty="0"/>
              <a:t>步骤</a:t>
            </a:r>
            <a:r>
              <a:rPr lang="en-US" altLang="zh-CN" sz="2400" dirty="0"/>
              <a:t>3</a:t>
            </a:r>
            <a:r>
              <a:rPr lang="zh-CN" altLang="zh-CN" sz="2400" dirty="0"/>
              <a:t>：在索引</a:t>
            </a:r>
            <a:r>
              <a:rPr lang="en-US" altLang="zh-CN" sz="2400" dirty="0"/>
              <a:t>/</a:t>
            </a:r>
            <a:r>
              <a:rPr lang="zh-CN" altLang="zh-CN" sz="2400" dirty="0"/>
              <a:t>键对话框中选择“班级名称”列，在右侧的常规选项卡中，单击“是唯一的”选项右侧的下拉菜单，选择是。即完成约束设置。如图</a:t>
            </a:r>
            <a:r>
              <a:rPr lang="en-US" altLang="zh-CN" sz="2400" dirty="0"/>
              <a:t>5-19</a:t>
            </a:r>
            <a:r>
              <a:rPr lang="zh-CN" altLang="zh-CN" sz="2400" dirty="0"/>
              <a:t>所示。</a:t>
            </a:r>
          </a:p>
        </p:txBody>
      </p:sp>
      <p:sp>
        <p:nvSpPr>
          <p:cNvPr id="11" name="圆角矩形 10"/>
          <p:cNvSpPr/>
          <p:nvPr/>
        </p:nvSpPr>
        <p:spPr>
          <a:xfrm>
            <a:off x="9789026" y="3382789"/>
            <a:ext cx="1355725" cy="5381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2" action="ppaction://hlinksldjump"/>
              </a:rPr>
              <a:t>操作图示</a:t>
            </a:r>
            <a:endParaRPr lang="zh-CN" altLang="en-US" b="1" dirty="0"/>
          </a:p>
        </p:txBody>
      </p:sp>
    </p:spTree>
    <p:extLst>
      <p:ext uri="{BB962C8B-B14F-4D97-AF65-F5344CB8AC3E}">
        <p14:creationId xmlns:p14="http://schemas.microsoft.com/office/powerpoint/2010/main" val="377529384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pic>
        <p:nvPicPr>
          <p:cNvPr id="26627"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3059" y="814"/>
            <a:ext cx="12195059" cy="6856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右弧形箭头 20">
            <a:hlinkClick r:id="rId4"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spTree>
    <p:extLst>
      <p:ext uri="{BB962C8B-B14F-4D97-AF65-F5344CB8AC3E}">
        <p14:creationId xmlns:p14="http://schemas.microsoft.com/office/powerpoint/2010/main" val="3575356630"/>
      </p:ext>
    </p:extLst>
  </p:cSld>
  <p:clrMapOvr>
    <a:masterClrMapping/>
  </p:clrMapOvr>
  <p:transition spd="slow">
    <p:wip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文本框 4"/>
          <p:cNvSpPr txBox="1">
            <a:spLocks noChangeArrowheads="1"/>
          </p:cNvSpPr>
          <p:nvPr/>
        </p:nvSpPr>
        <p:spPr bwMode="auto">
          <a:xfrm>
            <a:off x="722313" y="1368425"/>
            <a:ext cx="33924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3200" b="1" dirty="0" smtClean="0"/>
              <a:t>任务</a:t>
            </a:r>
            <a:r>
              <a:rPr lang="zh-CN" altLang="en-US" sz="3200" b="1" dirty="0"/>
              <a:t>实施</a:t>
            </a:r>
            <a:endParaRPr lang="zh-CN" altLang="zh-CN" sz="3200" b="1" dirty="0"/>
          </a:p>
        </p:txBody>
      </p:sp>
      <p:sp>
        <p:nvSpPr>
          <p:cNvPr id="19" name="文本框 29"/>
          <p:cNvSpPr txBox="1"/>
          <p:nvPr/>
        </p:nvSpPr>
        <p:spPr>
          <a:xfrm>
            <a:off x="8189913" y="835025"/>
            <a:ext cx="2032000" cy="646113"/>
          </a:xfrm>
          <a:prstGeom prst="rect">
            <a:avLst/>
          </a:prstGeom>
          <a:noFill/>
        </p:spPr>
        <p:txBody>
          <a:bodyPr wrap="none">
            <a:spAutoFit/>
          </a:bodyPr>
          <a:lstStyle/>
          <a:p>
            <a:pPr fontAlgn="auto">
              <a:spcBef>
                <a:spcPts val="0"/>
              </a:spcBef>
              <a:spcAft>
                <a:spcPts val="0"/>
              </a:spcAft>
              <a:buFontTx/>
              <a:buNone/>
              <a:defRPr/>
            </a:pPr>
            <a:r>
              <a:rPr lang="zh-CN" altLang="zh-CN" sz="3600" b="1" dirty="0">
                <a:solidFill>
                  <a:schemeClr val="tx1">
                    <a:lumMod val="85000"/>
                    <a:lumOff val="15000"/>
                  </a:schemeClr>
                </a:solidFill>
                <a:latin typeface="微软雅黑" panose="020B0503020204020204" pitchFamily="34" charset="-122"/>
                <a:ea typeface="微软雅黑" panose="020B0503020204020204" pitchFamily="34" charset="-122"/>
              </a:rPr>
              <a:t>实现约束</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 name="TextBox 9"/>
          <p:cNvSpPr txBox="1">
            <a:spLocks noChangeArrowheads="1"/>
          </p:cNvSpPr>
          <p:nvPr/>
        </p:nvSpPr>
        <p:spPr bwMode="auto">
          <a:xfrm>
            <a:off x="956622" y="2251040"/>
            <a:ext cx="106818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2400" b="1" dirty="0"/>
              <a:t>方法</a:t>
            </a:r>
            <a:r>
              <a:rPr lang="en-US" altLang="zh-CN" sz="2400" b="1" dirty="0"/>
              <a:t>2</a:t>
            </a:r>
            <a:r>
              <a:rPr lang="zh-CN" altLang="zh-CN" sz="2400" b="1" dirty="0"/>
              <a:t>：使用</a:t>
            </a:r>
            <a:r>
              <a:rPr lang="en-US" altLang="zh-CN" sz="2400" b="1" dirty="0"/>
              <a:t>S-SQL</a:t>
            </a:r>
            <a:r>
              <a:rPr lang="zh-CN" altLang="zh-CN" sz="2400" b="1" dirty="0"/>
              <a:t>创建</a:t>
            </a:r>
            <a:r>
              <a:rPr lang="en-US" altLang="zh-CN" sz="2400" b="1" dirty="0"/>
              <a:t>UNIQUE</a:t>
            </a:r>
            <a:r>
              <a:rPr lang="zh-CN" altLang="zh-CN" sz="2400" b="1" dirty="0"/>
              <a:t>约束</a:t>
            </a:r>
            <a:endParaRPr lang="zh-CN" altLang="zh-CN" sz="2400" dirty="0"/>
          </a:p>
        </p:txBody>
      </p:sp>
      <p:sp>
        <p:nvSpPr>
          <p:cNvPr id="12" name="TextBox 11"/>
          <p:cNvSpPr txBox="1">
            <a:spLocks noChangeArrowheads="1"/>
          </p:cNvSpPr>
          <p:nvPr/>
        </p:nvSpPr>
        <p:spPr bwMode="auto">
          <a:xfrm>
            <a:off x="722312" y="3013738"/>
            <a:ext cx="10681801"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2400" dirty="0"/>
              <a:t>学生数据库（</a:t>
            </a:r>
            <a:r>
              <a:rPr lang="en-US" altLang="zh-CN" sz="2400" dirty="0"/>
              <a:t>Student</a:t>
            </a:r>
            <a:r>
              <a:rPr lang="zh-CN" altLang="zh-CN" sz="2400" dirty="0"/>
              <a:t>）中的“院系表”，对列“院系编号”设置</a:t>
            </a:r>
            <a:r>
              <a:rPr lang="en-US" altLang="zh-CN" sz="2400" dirty="0"/>
              <a:t>UNIQUE</a:t>
            </a:r>
            <a:r>
              <a:rPr lang="zh-CN" altLang="zh-CN" sz="2400" dirty="0"/>
              <a:t>约束，执行语句如下：</a:t>
            </a:r>
          </a:p>
          <a:p>
            <a:r>
              <a:rPr lang="en-US" altLang="zh-CN" sz="2400" dirty="0"/>
              <a:t>USE Student</a:t>
            </a:r>
            <a:endParaRPr lang="zh-CN" altLang="zh-CN" sz="2400" dirty="0"/>
          </a:p>
          <a:p>
            <a:r>
              <a:rPr lang="en-US" altLang="zh-CN" sz="2400" dirty="0"/>
              <a:t>GO</a:t>
            </a:r>
            <a:endParaRPr lang="zh-CN" altLang="zh-CN" sz="2400" dirty="0"/>
          </a:p>
          <a:p>
            <a:r>
              <a:rPr lang="en-US" altLang="zh-CN" sz="2400" dirty="0"/>
              <a:t>ALTER TABLE </a:t>
            </a:r>
            <a:r>
              <a:rPr lang="zh-CN" altLang="zh-CN" sz="2400" dirty="0"/>
              <a:t>院系表</a:t>
            </a:r>
          </a:p>
          <a:p>
            <a:r>
              <a:rPr lang="en-US" altLang="zh-CN" sz="2400" dirty="0"/>
              <a:t>ADD UNIQUE(</a:t>
            </a:r>
            <a:r>
              <a:rPr lang="zh-CN" altLang="zh-CN" sz="2400" dirty="0"/>
              <a:t>院系编号</a:t>
            </a:r>
            <a:r>
              <a:rPr lang="en-US" altLang="zh-CN" sz="2400" dirty="0"/>
              <a:t>)</a:t>
            </a:r>
            <a:endParaRPr lang="zh-CN" altLang="zh-CN" sz="2400" dirty="0"/>
          </a:p>
        </p:txBody>
      </p:sp>
    </p:spTree>
    <p:extLst>
      <p:ext uri="{BB962C8B-B14F-4D97-AF65-F5344CB8AC3E}">
        <p14:creationId xmlns:p14="http://schemas.microsoft.com/office/powerpoint/2010/main" val="251689627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文本框 4"/>
          <p:cNvSpPr txBox="1">
            <a:spLocks noChangeArrowheads="1"/>
          </p:cNvSpPr>
          <p:nvPr/>
        </p:nvSpPr>
        <p:spPr bwMode="auto">
          <a:xfrm>
            <a:off x="722313" y="1368425"/>
            <a:ext cx="33924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3200" b="1" dirty="0" smtClean="0"/>
              <a:t>任务</a:t>
            </a:r>
            <a:r>
              <a:rPr lang="zh-CN" altLang="en-US" sz="3200" b="1" dirty="0"/>
              <a:t>实施</a:t>
            </a:r>
            <a:endParaRPr lang="zh-CN" altLang="zh-CN" sz="3200" b="1" dirty="0"/>
          </a:p>
        </p:txBody>
      </p:sp>
      <p:sp>
        <p:nvSpPr>
          <p:cNvPr id="19" name="文本框 29"/>
          <p:cNvSpPr txBox="1"/>
          <p:nvPr/>
        </p:nvSpPr>
        <p:spPr>
          <a:xfrm>
            <a:off x="8189913" y="835025"/>
            <a:ext cx="2032000" cy="646113"/>
          </a:xfrm>
          <a:prstGeom prst="rect">
            <a:avLst/>
          </a:prstGeom>
          <a:noFill/>
        </p:spPr>
        <p:txBody>
          <a:bodyPr wrap="none">
            <a:spAutoFit/>
          </a:bodyPr>
          <a:lstStyle/>
          <a:p>
            <a:pPr fontAlgn="auto">
              <a:spcBef>
                <a:spcPts val="0"/>
              </a:spcBef>
              <a:spcAft>
                <a:spcPts val="0"/>
              </a:spcAft>
              <a:buFontTx/>
              <a:buNone/>
              <a:defRPr/>
            </a:pPr>
            <a:r>
              <a:rPr lang="zh-CN" altLang="zh-CN" sz="3600" b="1" dirty="0">
                <a:solidFill>
                  <a:schemeClr val="tx1">
                    <a:lumMod val="85000"/>
                    <a:lumOff val="15000"/>
                  </a:schemeClr>
                </a:solidFill>
                <a:latin typeface="微软雅黑" panose="020B0503020204020204" pitchFamily="34" charset="-122"/>
                <a:ea typeface="微软雅黑" panose="020B0503020204020204" pitchFamily="34" charset="-122"/>
              </a:rPr>
              <a:t>实现约束</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979488" y="3578176"/>
            <a:ext cx="105314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2400" dirty="0"/>
              <a:t>步骤</a:t>
            </a:r>
            <a:r>
              <a:rPr lang="en-US" altLang="zh-CN" sz="2400" dirty="0"/>
              <a:t>1</a:t>
            </a:r>
            <a:r>
              <a:rPr lang="zh-CN" altLang="zh-CN" sz="2400" dirty="0"/>
              <a:t>：在学生数据库（</a:t>
            </a:r>
            <a:r>
              <a:rPr lang="en-US" altLang="zh-CN" sz="2400" dirty="0"/>
              <a:t>Student</a:t>
            </a:r>
            <a:r>
              <a:rPr lang="zh-CN" altLang="zh-CN" sz="2400" dirty="0"/>
              <a:t>）中单击班级表，打开表设计器。如图</a:t>
            </a:r>
            <a:r>
              <a:rPr lang="en-US" altLang="zh-CN" sz="2400" dirty="0"/>
              <a:t>5-20</a:t>
            </a:r>
            <a:r>
              <a:rPr lang="zh-CN" altLang="zh-CN" sz="2400" dirty="0"/>
              <a:t>所示。</a:t>
            </a:r>
          </a:p>
        </p:txBody>
      </p:sp>
      <p:sp>
        <p:nvSpPr>
          <p:cNvPr id="7" name="TextBox 6"/>
          <p:cNvSpPr txBox="1">
            <a:spLocks noChangeArrowheads="1"/>
          </p:cNvSpPr>
          <p:nvPr/>
        </p:nvSpPr>
        <p:spPr bwMode="auto">
          <a:xfrm>
            <a:off x="979488" y="1952625"/>
            <a:ext cx="10244772"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2400" b="1" dirty="0"/>
              <a:t>约束的删除</a:t>
            </a:r>
            <a:endParaRPr lang="zh-CN" altLang="zh-CN" sz="2400" dirty="0"/>
          </a:p>
          <a:p>
            <a:r>
              <a:rPr lang="zh-CN" altLang="zh-CN" sz="2400" b="1" dirty="0"/>
              <a:t>方法</a:t>
            </a:r>
            <a:r>
              <a:rPr lang="en-US" altLang="zh-CN" sz="2400" b="1" dirty="0"/>
              <a:t>1</a:t>
            </a:r>
            <a:r>
              <a:rPr lang="zh-CN" altLang="zh-CN" sz="2400" b="1" dirty="0"/>
              <a:t>：使用</a:t>
            </a:r>
            <a:r>
              <a:rPr lang="en-US" altLang="zh-CN" sz="2400" b="1" dirty="0"/>
              <a:t>SMSS</a:t>
            </a:r>
            <a:r>
              <a:rPr lang="zh-CN" altLang="zh-CN" sz="2400" b="1" dirty="0"/>
              <a:t>删除</a:t>
            </a:r>
            <a:r>
              <a:rPr lang="zh-CN" altLang="zh-CN" sz="2400" b="1" dirty="0" smtClean="0"/>
              <a:t>约束</a:t>
            </a:r>
            <a:endParaRPr lang="en-US" altLang="zh-CN" sz="2400" b="1" dirty="0" smtClean="0"/>
          </a:p>
          <a:p>
            <a:r>
              <a:rPr lang="zh-CN" altLang="zh-CN" sz="2400" dirty="0"/>
              <a:t>在学生数据库（</a:t>
            </a:r>
            <a:r>
              <a:rPr lang="en-US" altLang="zh-CN" sz="2400" dirty="0"/>
              <a:t>Student</a:t>
            </a:r>
            <a:r>
              <a:rPr lang="zh-CN" altLang="zh-CN" sz="2400" dirty="0"/>
              <a:t>）中的“班级表”，删除班级编号列的</a:t>
            </a:r>
            <a:r>
              <a:rPr lang="en-US" altLang="zh-CN" sz="2400" dirty="0"/>
              <a:t>PRIMARY KEY</a:t>
            </a:r>
            <a:r>
              <a:rPr lang="zh-CN" altLang="zh-CN" sz="2400" dirty="0"/>
              <a:t>约束。</a:t>
            </a:r>
          </a:p>
          <a:p>
            <a:endParaRPr lang="zh-CN" altLang="zh-CN" sz="2400" dirty="0"/>
          </a:p>
        </p:txBody>
      </p:sp>
      <p:sp>
        <p:nvSpPr>
          <p:cNvPr id="8" name="圆角矩形 7"/>
          <p:cNvSpPr/>
          <p:nvPr/>
        </p:nvSpPr>
        <p:spPr>
          <a:xfrm>
            <a:off x="9544050" y="4241006"/>
            <a:ext cx="1355725" cy="5381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2" action="ppaction://hlinksldjump"/>
              </a:rPr>
              <a:t>操作图示</a:t>
            </a:r>
            <a:endParaRPr lang="zh-CN" altLang="en-US" b="1" dirty="0"/>
          </a:p>
        </p:txBody>
      </p:sp>
      <p:sp>
        <p:nvSpPr>
          <p:cNvPr id="24" name="TextBox 23"/>
          <p:cNvSpPr txBox="1">
            <a:spLocks noChangeArrowheads="1"/>
          </p:cNvSpPr>
          <p:nvPr/>
        </p:nvSpPr>
        <p:spPr bwMode="auto">
          <a:xfrm>
            <a:off x="979488" y="5012778"/>
            <a:ext cx="105314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2400" dirty="0"/>
              <a:t>步骤</a:t>
            </a:r>
            <a:r>
              <a:rPr lang="en-US" altLang="zh-CN" sz="2400" dirty="0"/>
              <a:t>2</a:t>
            </a:r>
            <a:r>
              <a:rPr lang="zh-CN" altLang="zh-CN" sz="2400" dirty="0"/>
              <a:t>：右击“班级编号”列，选择“索引</a:t>
            </a:r>
            <a:r>
              <a:rPr lang="en-US" altLang="zh-CN" sz="2400" dirty="0"/>
              <a:t>/</a:t>
            </a:r>
            <a:r>
              <a:rPr lang="zh-CN" altLang="zh-CN" sz="2400" dirty="0"/>
              <a:t>键”选项，如图</a:t>
            </a:r>
            <a:r>
              <a:rPr lang="en-US" altLang="zh-CN" sz="2400" dirty="0"/>
              <a:t>5-21</a:t>
            </a:r>
            <a:r>
              <a:rPr lang="zh-CN" altLang="zh-CN" sz="2400" dirty="0"/>
              <a:t>所示。</a:t>
            </a:r>
          </a:p>
        </p:txBody>
      </p:sp>
      <p:sp>
        <p:nvSpPr>
          <p:cNvPr id="26" name="圆角矩形 25"/>
          <p:cNvSpPr/>
          <p:nvPr/>
        </p:nvSpPr>
        <p:spPr>
          <a:xfrm>
            <a:off x="9631363" y="5716588"/>
            <a:ext cx="1355725" cy="538162"/>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3" action="ppaction://hlinksldjump"/>
              </a:rPr>
              <a:t>操作图示</a:t>
            </a:r>
            <a:endParaRPr lang="zh-CN" altLang="en-US" b="1" dirty="0"/>
          </a:p>
        </p:txBody>
      </p:sp>
    </p:spTree>
    <p:extLst>
      <p:ext uri="{BB962C8B-B14F-4D97-AF65-F5344CB8AC3E}">
        <p14:creationId xmlns:p14="http://schemas.microsoft.com/office/powerpoint/2010/main" val="204999115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par>
                          <p:cTn id="15" fill="hold" nodeType="afterGroup">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500"/>
                                        <p:tgtEl>
                                          <p:spTgt spid="2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P spid="24" grpId="0"/>
      <p:bldP spid="26" grpId="0" animBg="1"/>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pic>
        <p:nvPicPr>
          <p:cNvPr id="26627"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3058" y="814"/>
            <a:ext cx="12195057" cy="6856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右弧形箭头 20">
            <a:hlinkClick r:id="rId4"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spTree>
    <p:extLst>
      <p:ext uri="{BB962C8B-B14F-4D97-AF65-F5344CB8AC3E}">
        <p14:creationId xmlns:p14="http://schemas.microsoft.com/office/powerpoint/2010/main" val="675959329"/>
      </p:ext>
    </p:extLst>
  </p:cSld>
  <p:clrMapOvr>
    <a:masterClrMapping/>
  </p:clrMapOvr>
  <p:transition spd="slow">
    <p:wip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pic>
        <p:nvPicPr>
          <p:cNvPr id="26627"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0" y="814"/>
            <a:ext cx="12191999" cy="6856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右弧形箭头 20">
            <a:hlinkClick r:id="rId4"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spTree>
    <p:extLst>
      <p:ext uri="{BB962C8B-B14F-4D97-AF65-F5344CB8AC3E}">
        <p14:creationId xmlns:p14="http://schemas.microsoft.com/office/powerpoint/2010/main" val="1767572331"/>
      </p:ext>
    </p:extLst>
  </p:cSld>
  <p:clrMapOvr>
    <a:masterClrMapping/>
  </p:clrMapOvr>
  <p:transition spd="slow">
    <p:wip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文本框 4"/>
          <p:cNvSpPr txBox="1">
            <a:spLocks noChangeArrowheads="1"/>
          </p:cNvSpPr>
          <p:nvPr/>
        </p:nvSpPr>
        <p:spPr bwMode="auto">
          <a:xfrm>
            <a:off x="722313" y="1368425"/>
            <a:ext cx="33924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3200" b="1" dirty="0" smtClean="0"/>
              <a:t>任务</a:t>
            </a:r>
            <a:r>
              <a:rPr lang="zh-CN" altLang="en-US" sz="3200" b="1" dirty="0"/>
              <a:t>实施</a:t>
            </a:r>
            <a:endParaRPr lang="zh-CN" altLang="zh-CN" sz="3200" b="1" dirty="0"/>
          </a:p>
        </p:txBody>
      </p:sp>
      <p:sp>
        <p:nvSpPr>
          <p:cNvPr id="19" name="文本框 29"/>
          <p:cNvSpPr txBox="1"/>
          <p:nvPr/>
        </p:nvSpPr>
        <p:spPr>
          <a:xfrm>
            <a:off x="8189913" y="835025"/>
            <a:ext cx="2032000" cy="646113"/>
          </a:xfrm>
          <a:prstGeom prst="rect">
            <a:avLst/>
          </a:prstGeom>
          <a:noFill/>
        </p:spPr>
        <p:txBody>
          <a:bodyPr wrap="none">
            <a:spAutoFit/>
          </a:bodyPr>
          <a:lstStyle/>
          <a:p>
            <a:pPr fontAlgn="auto">
              <a:spcBef>
                <a:spcPts val="0"/>
              </a:spcBef>
              <a:spcAft>
                <a:spcPts val="0"/>
              </a:spcAft>
              <a:buFontTx/>
              <a:buNone/>
              <a:defRPr/>
            </a:pPr>
            <a:r>
              <a:rPr lang="zh-CN" altLang="zh-CN" sz="3600" b="1" dirty="0">
                <a:solidFill>
                  <a:schemeClr val="tx1">
                    <a:lumMod val="85000"/>
                    <a:lumOff val="15000"/>
                  </a:schemeClr>
                </a:solidFill>
                <a:latin typeface="微软雅黑" panose="020B0503020204020204" pitchFamily="34" charset="-122"/>
                <a:ea typeface="微软雅黑" panose="020B0503020204020204" pitchFamily="34" charset="-122"/>
              </a:rPr>
              <a:t>实现约束</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722313" y="2206576"/>
            <a:ext cx="105314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2400" dirty="0"/>
              <a:t>步骤</a:t>
            </a:r>
            <a:r>
              <a:rPr lang="en-US" altLang="zh-CN" sz="2400" dirty="0"/>
              <a:t>3</a:t>
            </a:r>
            <a:r>
              <a:rPr lang="zh-CN" altLang="zh-CN" sz="2400" dirty="0"/>
              <a:t>：在索引</a:t>
            </a:r>
            <a:r>
              <a:rPr lang="en-US" altLang="zh-CN" sz="2400" dirty="0"/>
              <a:t>/</a:t>
            </a:r>
            <a:r>
              <a:rPr lang="zh-CN" altLang="zh-CN" sz="2400" dirty="0"/>
              <a:t>键对话框中选择索引，单击下方的删除按钮。即完成约束的删除。如图</a:t>
            </a:r>
            <a:r>
              <a:rPr lang="en-US" altLang="zh-CN" sz="2400" dirty="0" smtClean="0"/>
              <a:t>5-22</a:t>
            </a:r>
            <a:r>
              <a:rPr lang="zh-CN" altLang="zh-CN" sz="2400" dirty="0"/>
              <a:t>所示。</a:t>
            </a:r>
          </a:p>
        </p:txBody>
      </p:sp>
      <p:sp>
        <p:nvSpPr>
          <p:cNvPr id="8" name="圆角矩形 7"/>
          <p:cNvSpPr/>
          <p:nvPr/>
        </p:nvSpPr>
        <p:spPr>
          <a:xfrm>
            <a:off x="9544050" y="3037573"/>
            <a:ext cx="1355725" cy="5381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2" action="ppaction://hlinksldjump"/>
              </a:rPr>
              <a:t>操作图示</a:t>
            </a:r>
            <a:endParaRPr lang="zh-CN" altLang="en-US" b="1" dirty="0"/>
          </a:p>
        </p:txBody>
      </p:sp>
    </p:spTree>
    <p:extLst>
      <p:ext uri="{BB962C8B-B14F-4D97-AF65-F5344CB8AC3E}">
        <p14:creationId xmlns:p14="http://schemas.microsoft.com/office/powerpoint/2010/main" val="141680967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26892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5.1.1</a:t>
            </a:r>
            <a:r>
              <a:rPr lang="zh-CN" altLang="zh-CN" sz="3200" b="1" dirty="0"/>
              <a:t>相关知识</a:t>
            </a:r>
          </a:p>
        </p:txBody>
      </p:sp>
      <p:sp>
        <p:nvSpPr>
          <p:cNvPr id="19" name="文本框 29"/>
          <p:cNvSpPr txBox="1"/>
          <p:nvPr/>
        </p:nvSpPr>
        <p:spPr>
          <a:xfrm>
            <a:off x="7610752" y="876171"/>
            <a:ext cx="3877985" cy="646331"/>
          </a:xfrm>
          <a:prstGeom prst="rect">
            <a:avLst/>
          </a:prstGeom>
          <a:noFill/>
        </p:spPr>
        <p:txBody>
          <a:bodyPr wrap="none">
            <a:spAutoFit/>
          </a:bodyPr>
          <a:lstStyle/>
          <a:p>
            <a:pPr fontAlgn="auto">
              <a:spcBef>
                <a:spcPts val="0"/>
              </a:spcBef>
              <a:spcAft>
                <a:spcPts val="0"/>
              </a:spcAft>
              <a:buFontTx/>
              <a:buNone/>
              <a:defRPr/>
            </a:pPr>
            <a:r>
              <a:rPr lang="zh-CN" altLang="en-US" sz="3600" b="1" dirty="0">
                <a:latin typeface="微软雅黑" panose="020B0503020204020204" pitchFamily="34" charset="-122"/>
                <a:ea typeface="微软雅黑" panose="020B0503020204020204" pitchFamily="34" charset="-122"/>
              </a:rPr>
              <a:t>数据完整性的概念</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957262" y="2002796"/>
            <a:ext cx="10688398" cy="440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2000" dirty="0"/>
              <a:t>数据库中的数据质量很大程度上决定了依赖于这些数据的应用程序的有用程度和效率，它对企业或商业活动的成败起着重要作用，为了提高数据质量，需要采用某些特定的方式对数据进行约束，以保数据值的完整性，维护高质量数据。</a:t>
            </a:r>
          </a:p>
          <a:p>
            <a:r>
              <a:rPr lang="zh-CN" altLang="zh-CN" sz="2000" dirty="0"/>
              <a:t>不论是在首次输入信息或收集，直至存储，都应在数据的所有级别强制实施数据完整性</a:t>
            </a:r>
            <a:r>
              <a:rPr lang="zh-CN" altLang="zh-CN" sz="2000" dirty="0" smtClean="0"/>
              <a:t>。</a:t>
            </a:r>
            <a:endParaRPr lang="en-US" altLang="zh-CN" sz="2000" dirty="0" smtClean="0"/>
          </a:p>
          <a:p>
            <a:r>
              <a:rPr lang="en-US" altLang="zh-CN" sz="2000" b="1" dirty="0"/>
              <a:t>1.</a:t>
            </a:r>
            <a:r>
              <a:rPr lang="zh-CN" altLang="en-US" sz="2000" b="1" dirty="0"/>
              <a:t>数据完整性的概念</a:t>
            </a:r>
          </a:p>
          <a:p>
            <a:r>
              <a:rPr lang="zh-CN" altLang="en-US" sz="2000" dirty="0"/>
              <a:t>数据完整性是指数据是否正确和是否可靠。以防止数据库中的数据存在错误并防止因错误信息的输入输出造成数据库的无效操作或错误信息。</a:t>
            </a:r>
          </a:p>
          <a:p>
            <a:r>
              <a:rPr lang="en-US" altLang="zh-CN" sz="2000" b="1" dirty="0"/>
              <a:t>2.</a:t>
            </a:r>
            <a:r>
              <a:rPr lang="zh-CN" altLang="en-US" sz="2000" b="1" dirty="0"/>
              <a:t>数据完整性的分类</a:t>
            </a:r>
          </a:p>
          <a:p>
            <a:r>
              <a:rPr lang="zh-CN" altLang="en-US" sz="2000" dirty="0"/>
              <a:t>在</a:t>
            </a:r>
            <a:r>
              <a:rPr lang="en-US" altLang="zh-CN" sz="2000" dirty="0"/>
              <a:t>SQL Server2008</a:t>
            </a:r>
            <a:r>
              <a:rPr lang="zh-CN" altLang="en-US" sz="2000" dirty="0"/>
              <a:t>中，数据完整性主要分为以下三类：域完整性（列）、实体完整性（行）、引用完整性（表之间或同表的列之间）</a:t>
            </a:r>
            <a:r>
              <a:rPr lang="en-US" altLang="zh-CN" sz="2000" dirty="0"/>
              <a:t>,</a:t>
            </a:r>
            <a:r>
              <a:rPr lang="zh-CN" altLang="en-US" sz="2000" dirty="0"/>
              <a:t>其中：</a:t>
            </a:r>
          </a:p>
          <a:p>
            <a:r>
              <a:rPr lang="en-US" altLang="zh-CN" sz="2000" dirty="0"/>
              <a:t>(1)</a:t>
            </a:r>
            <a:r>
              <a:rPr lang="zh-CN" altLang="en-US" sz="2000" dirty="0"/>
              <a:t>域完整性</a:t>
            </a:r>
          </a:p>
          <a:p>
            <a:r>
              <a:rPr lang="zh-CN" altLang="en-US" sz="2000" dirty="0"/>
              <a:t>    域完整性也称为列完整性，它主要指定对列有效的一组数据值，并确定是否允许</a:t>
            </a:r>
            <a:r>
              <a:rPr lang="en-US" altLang="zh-CN" sz="2000" dirty="0"/>
              <a:t>NULL</a:t>
            </a:r>
            <a:r>
              <a:rPr lang="zh-CN" altLang="en-US" sz="2000" dirty="0"/>
              <a:t>空值。域完整性通常是使用验证检查实施的，并且可通过限制列允许的数据类型，格式或可能的值的范围来进行约束</a:t>
            </a:r>
            <a:r>
              <a:rPr lang="zh-CN" altLang="en-US" sz="2000" dirty="0" smtClean="0"/>
              <a:t>。</a:t>
            </a:r>
            <a:endParaRPr lang="zh-CN" altLang="en-US" sz="2000" dirty="0"/>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pic>
        <p:nvPicPr>
          <p:cNvPr id="26627"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0" y="814"/>
            <a:ext cx="12192000" cy="6856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右弧形箭头 20">
            <a:hlinkClick r:id="rId4"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spTree>
    <p:extLst>
      <p:ext uri="{BB962C8B-B14F-4D97-AF65-F5344CB8AC3E}">
        <p14:creationId xmlns:p14="http://schemas.microsoft.com/office/powerpoint/2010/main" val="3661938398"/>
      </p:ext>
    </p:extLst>
  </p:cSld>
  <p:clrMapOvr>
    <a:masterClrMapping/>
  </p:clrMapOvr>
  <p:transition spd="slow">
    <p:wip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文本框 4"/>
          <p:cNvSpPr txBox="1">
            <a:spLocks noChangeArrowheads="1"/>
          </p:cNvSpPr>
          <p:nvPr/>
        </p:nvSpPr>
        <p:spPr bwMode="auto">
          <a:xfrm>
            <a:off x="722313" y="1368425"/>
            <a:ext cx="33924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3200" b="1" dirty="0" smtClean="0"/>
              <a:t>任务</a:t>
            </a:r>
            <a:r>
              <a:rPr lang="zh-CN" altLang="en-US" sz="3200" b="1" dirty="0"/>
              <a:t>实施</a:t>
            </a:r>
            <a:endParaRPr lang="zh-CN" altLang="zh-CN" sz="3200" b="1" dirty="0"/>
          </a:p>
        </p:txBody>
      </p:sp>
      <p:sp>
        <p:nvSpPr>
          <p:cNvPr id="19" name="文本框 29"/>
          <p:cNvSpPr txBox="1"/>
          <p:nvPr/>
        </p:nvSpPr>
        <p:spPr>
          <a:xfrm>
            <a:off x="8189913" y="835025"/>
            <a:ext cx="2032000" cy="646113"/>
          </a:xfrm>
          <a:prstGeom prst="rect">
            <a:avLst/>
          </a:prstGeom>
          <a:noFill/>
        </p:spPr>
        <p:txBody>
          <a:bodyPr wrap="none">
            <a:spAutoFit/>
          </a:bodyPr>
          <a:lstStyle/>
          <a:p>
            <a:pPr fontAlgn="auto">
              <a:spcBef>
                <a:spcPts val="0"/>
              </a:spcBef>
              <a:spcAft>
                <a:spcPts val="0"/>
              </a:spcAft>
              <a:buFontTx/>
              <a:buNone/>
              <a:defRPr/>
            </a:pPr>
            <a:r>
              <a:rPr lang="zh-CN" altLang="zh-CN" sz="3600" b="1" dirty="0">
                <a:solidFill>
                  <a:schemeClr val="tx1">
                    <a:lumMod val="85000"/>
                    <a:lumOff val="15000"/>
                  </a:schemeClr>
                </a:solidFill>
                <a:latin typeface="微软雅黑" panose="020B0503020204020204" pitchFamily="34" charset="-122"/>
                <a:ea typeface="微软雅黑" panose="020B0503020204020204" pitchFamily="34" charset="-122"/>
              </a:rPr>
              <a:t>实现约束</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TextBox 6"/>
          <p:cNvSpPr txBox="1">
            <a:spLocks noChangeArrowheads="1"/>
          </p:cNvSpPr>
          <p:nvPr/>
        </p:nvSpPr>
        <p:spPr bwMode="auto">
          <a:xfrm>
            <a:off x="979488" y="1952625"/>
            <a:ext cx="10244772"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2400" b="1" dirty="0"/>
              <a:t>方法</a:t>
            </a:r>
            <a:r>
              <a:rPr lang="en-US" altLang="zh-CN" sz="2400" b="1" dirty="0"/>
              <a:t>2</a:t>
            </a:r>
            <a:r>
              <a:rPr lang="zh-CN" altLang="zh-CN" sz="2400" b="1" dirty="0"/>
              <a:t>：使用</a:t>
            </a:r>
            <a:r>
              <a:rPr lang="en-US" altLang="zh-CN" sz="2400" b="1" dirty="0"/>
              <a:t>S-SQL</a:t>
            </a:r>
            <a:r>
              <a:rPr lang="zh-CN" altLang="zh-CN" sz="2400" b="1" dirty="0"/>
              <a:t>删除约束</a:t>
            </a:r>
            <a:endParaRPr lang="zh-CN" altLang="zh-CN" sz="2400" dirty="0"/>
          </a:p>
          <a:p>
            <a:r>
              <a:rPr lang="zh-CN" altLang="zh-CN" sz="2400" dirty="0" smtClean="0"/>
              <a:t>在</a:t>
            </a:r>
            <a:r>
              <a:rPr lang="zh-CN" altLang="zh-CN" sz="2400" dirty="0"/>
              <a:t>学生数据库（</a:t>
            </a:r>
            <a:r>
              <a:rPr lang="en-US" altLang="zh-CN" sz="2400" dirty="0"/>
              <a:t>Student</a:t>
            </a:r>
            <a:r>
              <a:rPr lang="zh-CN" altLang="zh-CN" sz="2400" dirty="0"/>
              <a:t>）中的“班级表”，删除班级编号列的</a:t>
            </a:r>
            <a:r>
              <a:rPr lang="en-US" altLang="zh-CN" sz="2400" dirty="0"/>
              <a:t>PRIMARY KEY</a:t>
            </a:r>
            <a:r>
              <a:rPr lang="zh-CN" altLang="zh-CN" sz="2400" dirty="0"/>
              <a:t>约束</a:t>
            </a:r>
            <a:r>
              <a:rPr lang="zh-CN" altLang="zh-CN" sz="2400" dirty="0" smtClean="0"/>
              <a:t>。</a:t>
            </a:r>
            <a:r>
              <a:rPr lang="zh-CN" altLang="zh-CN" sz="2400" dirty="0"/>
              <a:t>学生数据库（</a:t>
            </a:r>
            <a:r>
              <a:rPr lang="en-US" altLang="zh-CN" sz="2400" dirty="0"/>
              <a:t>Student</a:t>
            </a:r>
            <a:r>
              <a:rPr lang="zh-CN" altLang="zh-CN" sz="2400" dirty="0"/>
              <a:t>）中的院系表，对列院系编号设置</a:t>
            </a:r>
            <a:r>
              <a:rPr lang="en-US" altLang="zh-CN" sz="2400" dirty="0"/>
              <a:t>UNIQUE</a:t>
            </a:r>
            <a:r>
              <a:rPr lang="zh-CN" altLang="zh-CN" sz="2400" dirty="0"/>
              <a:t>约束，执行语句如下：</a:t>
            </a:r>
          </a:p>
          <a:p>
            <a:r>
              <a:rPr lang="en-US" altLang="zh-CN" sz="2400" dirty="0"/>
              <a:t>USE Student</a:t>
            </a:r>
            <a:endParaRPr lang="zh-CN" altLang="zh-CN" sz="2400" dirty="0"/>
          </a:p>
          <a:p>
            <a:r>
              <a:rPr lang="en-US" altLang="zh-CN" sz="2400" dirty="0"/>
              <a:t>GO</a:t>
            </a:r>
            <a:endParaRPr lang="zh-CN" altLang="zh-CN" sz="2400" dirty="0"/>
          </a:p>
          <a:p>
            <a:r>
              <a:rPr lang="en-US" altLang="zh-CN" sz="2400" dirty="0"/>
              <a:t>ALTER TABLE </a:t>
            </a:r>
            <a:r>
              <a:rPr lang="zh-CN" altLang="zh-CN" sz="2400" dirty="0"/>
              <a:t>院系表</a:t>
            </a:r>
          </a:p>
          <a:p>
            <a:r>
              <a:rPr lang="en-US" altLang="zh-CN" sz="2400" dirty="0"/>
              <a:t>DROP  UNIQUE </a:t>
            </a:r>
            <a:r>
              <a:rPr lang="zh-CN" altLang="zh-CN" sz="2400" dirty="0"/>
              <a:t>约束</a:t>
            </a:r>
            <a:r>
              <a:rPr lang="zh-CN" altLang="zh-CN" sz="2400" dirty="0" smtClean="0"/>
              <a:t>名称</a:t>
            </a:r>
            <a:endParaRPr lang="zh-CN" altLang="zh-CN" sz="2400" dirty="0"/>
          </a:p>
          <a:p>
            <a:endParaRPr lang="zh-CN" altLang="zh-CN" sz="2400" dirty="0"/>
          </a:p>
        </p:txBody>
      </p:sp>
    </p:spTree>
    <p:extLst>
      <p:ext uri="{BB962C8B-B14F-4D97-AF65-F5344CB8AC3E}">
        <p14:creationId xmlns:p14="http://schemas.microsoft.com/office/powerpoint/2010/main" val="275463896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a:spLocks noChangeArrowheads="1"/>
          </p:cNvSpPr>
          <p:nvPr/>
        </p:nvSpPr>
        <p:spPr bwMode="auto">
          <a:xfrm>
            <a:off x="4900613" y="492125"/>
            <a:ext cx="20383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3600" b="1"/>
              <a:t>项目小结</a:t>
            </a:r>
          </a:p>
        </p:txBody>
      </p:sp>
      <p:sp>
        <p:nvSpPr>
          <p:cNvPr id="11" name="文本框 10"/>
          <p:cNvSpPr txBox="1"/>
          <p:nvPr/>
        </p:nvSpPr>
        <p:spPr>
          <a:xfrm>
            <a:off x="633413" y="1870075"/>
            <a:ext cx="10944225" cy="3539430"/>
          </a:xfrm>
          <a:prstGeom prst="rect">
            <a:avLst/>
          </a:prstGeom>
          <a:noFill/>
        </p:spPr>
        <p:txBody>
          <a:bodyPr>
            <a:spAutoFit/>
          </a:bodyPr>
          <a:lstStyle/>
          <a:p>
            <a:pPr indent="457200">
              <a:defRPr/>
            </a:pPr>
            <a:r>
              <a:rPr lang="zh-CN" altLang="zh-CN" sz="2800" dirty="0"/>
              <a:t>本章主要介绍了保证数据完整性的重要性，以及数据完整性的分类，同时介绍了数据完整性的主要保证手段，接着介绍了数据约束的分类，数据完整性总的来说有五种：唯一性和主键约束、外键约束、检查约束、空值约束、默认值约束。主要的关键词包括有五大关键词，</a:t>
            </a:r>
            <a:r>
              <a:rPr lang="en-US" altLang="zh-CN" sz="2800" dirty="0"/>
              <a:t>UNIQUE</a:t>
            </a:r>
            <a:r>
              <a:rPr lang="zh-CN" altLang="zh-CN" sz="2800" dirty="0"/>
              <a:t>和</a:t>
            </a:r>
            <a:r>
              <a:rPr lang="en-US" altLang="zh-CN" sz="2800" dirty="0"/>
              <a:t>Primary Key</a:t>
            </a:r>
            <a:r>
              <a:rPr lang="zh-CN" altLang="zh-CN" sz="2800" dirty="0"/>
              <a:t>、</a:t>
            </a:r>
            <a:r>
              <a:rPr lang="en-US" altLang="zh-CN" sz="2800" dirty="0"/>
              <a:t>Foreign Key</a:t>
            </a:r>
            <a:r>
              <a:rPr lang="zh-CN" altLang="zh-CN" sz="2800" dirty="0"/>
              <a:t>、</a:t>
            </a:r>
            <a:r>
              <a:rPr lang="en-US" altLang="zh-CN" sz="2800" dirty="0"/>
              <a:t>CHECK</a:t>
            </a:r>
            <a:r>
              <a:rPr lang="zh-CN" altLang="zh-CN" sz="2800" dirty="0"/>
              <a:t>、</a:t>
            </a:r>
            <a:r>
              <a:rPr lang="en-US" altLang="zh-CN" sz="2800" dirty="0"/>
              <a:t>NOT NULL</a:t>
            </a:r>
            <a:r>
              <a:rPr lang="zh-CN" altLang="zh-CN" sz="2800" dirty="0"/>
              <a:t>、</a:t>
            </a:r>
            <a:r>
              <a:rPr lang="en-US" altLang="zh-CN" sz="2800" dirty="0"/>
              <a:t>DEFAULT</a:t>
            </a:r>
            <a:r>
              <a:rPr lang="zh-CN" altLang="zh-CN" sz="2800" dirty="0"/>
              <a:t>。接下来主要介绍了如何使用</a:t>
            </a:r>
            <a:r>
              <a:rPr lang="en-US" altLang="zh-CN" sz="2800" dirty="0"/>
              <a:t>SMSS</a:t>
            </a:r>
            <a:r>
              <a:rPr lang="zh-CN" altLang="zh-CN" sz="2800" dirty="0"/>
              <a:t>以及</a:t>
            </a:r>
            <a:r>
              <a:rPr lang="en-US" altLang="zh-CN" sz="2800" dirty="0"/>
              <a:t>T-SQL</a:t>
            </a:r>
            <a:r>
              <a:rPr lang="zh-CN" altLang="zh-CN" sz="2800" dirty="0"/>
              <a:t>语句来创建约束，以及如何利用</a:t>
            </a:r>
            <a:r>
              <a:rPr lang="en-US" altLang="zh-CN" sz="2800" dirty="0"/>
              <a:t>SMSS</a:t>
            </a:r>
            <a:r>
              <a:rPr lang="zh-CN" altLang="zh-CN" sz="2800" dirty="0"/>
              <a:t>和</a:t>
            </a:r>
            <a:r>
              <a:rPr lang="en-US" altLang="zh-CN" sz="2800" dirty="0"/>
              <a:t>SQL</a:t>
            </a:r>
            <a:r>
              <a:rPr lang="zh-CN" altLang="zh-CN" sz="2800" dirty="0"/>
              <a:t>语句完成约束的</a:t>
            </a:r>
            <a:r>
              <a:rPr lang="zh-CN" altLang="zh-CN" sz="2800" dirty="0" smtClean="0"/>
              <a:t>删除。</a:t>
            </a:r>
            <a:endParaRPr lang="zh-CN" altLang="zh-CN" sz="2800" dirty="0" smtClean="0">
              <a:latin typeface="+mn-ea"/>
              <a:ea typeface="+mn-ea"/>
            </a:endParaRPr>
          </a:p>
          <a:p>
            <a:pPr fontAlgn="auto">
              <a:spcBef>
                <a:spcPts val="0"/>
              </a:spcBef>
              <a:spcAft>
                <a:spcPts val="0"/>
              </a:spcAft>
              <a:buFontTx/>
              <a:buNone/>
              <a:defRPr/>
            </a:pPr>
            <a:endParaRPr lang="zh-CN" altLang="en-US" sz="2800" b="1" dirty="0">
              <a:solidFill>
                <a:schemeClr val="bg2">
                  <a:lumMod val="1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down)">
                                      <p:cBhvr>
                                        <p:cTn id="7" dur="500"/>
                                        <p:tgtEl>
                                          <p:spTgt spid="9">
                                            <p:txEl>
                                              <p:pRg st="0" end="0"/>
                                            </p:txEl>
                                          </p:spTgt>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157538" y="2659063"/>
            <a:ext cx="6410325" cy="769937"/>
          </a:xfrm>
          <a:prstGeom prst="rect">
            <a:avLst/>
          </a:prstGeom>
          <a:noFill/>
        </p:spPr>
        <p:txBody>
          <a:bodyPr>
            <a:spAutoFit/>
          </a:bodyPr>
          <a:lstStyle/>
          <a:p>
            <a:pPr fontAlgn="auto">
              <a:spcBef>
                <a:spcPts val="0"/>
              </a:spcBef>
              <a:spcAft>
                <a:spcPts val="0"/>
              </a:spcAft>
              <a:buFontTx/>
              <a:buNone/>
              <a:defRPr/>
            </a:pPr>
            <a:r>
              <a:rPr lang="en-US" altLang="zh-CN" sz="4400" b="1" dirty="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4400" b="1" dirty="0">
                <a:solidFill>
                  <a:schemeClr val="tx1">
                    <a:lumMod val="85000"/>
                    <a:lumOff val="15000"/>
                  </a:schemeClr>
                </a:solidFill>
                <a:latin typeface="微软雅黑" panose="020B0503020204020204" pitchFamily="34" charset="-122"/>
                <a:ea typeface="微软雅黑" panose="020B0503020204020204" pitchFamily="34" charset="-122"/>
              </a:rPr>
              <a:t>实  训  项  目</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44513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en-US" sz="3200" b="1" dirty="0"/>
              <a:t>综合实训</a:t>
            </a:r>
            <a:r>
              <a:rPr lang="en-US" altLang="zh-CN" sz="3200" b="1" dirty="0"/>
              <a:t>1</a:t>
            </a:r>
            <a:r>
              <a:rPr lang="zh-CN" altLang="en-US" sz="3200" b="1" dirty="0" smtClean="0"/>
              <a:t>：</a:t>
            </a:r>
            <a:r>
              <a:rPr lang="zh-CN" altLang="zh-CN" sz="3200" b="1" dirty="0"/>
              <a:t>创建约束</a:t>
            </a:r>
            <a:endParaRPr lang="zh-CN" altLang="zh-CN" sz="3200" dirty="0"/>
          </a:p>
        </p:txBody>
      </p:sp>
      <p:sp>
        <p:nvSpPr>
          <p:cNvPr id="19" name="文本框 29"/>
          <p:cNvSpPr txBox="1"/>
          <p:nvPr/>
        </p:nvSpPr>
        <p:spPr>
          <a:xfrm>
            <a:off x="8189913" y="835025"/>
            <a:ext cx="2032000" cy="646113"/>
          </a:xfrm>
          <a:prstGeom prst="rect">
            <a:avLst/>
          </a:prstGeom>
          <a:noFill/>
        </p:spPr>
        <p:txBody>
          <a:bodyPr wrap="none">
            <a:spAutoFit/>
          </a:bodyPr>
          <a:lstStyle/>
          <a:p>
            <a:pPr fontAlgn="auto">
              <a:spcBef>
                <a:spcPts val="0"/>
              </a:spcBef>
              <a:spcAft>
                <a:spcPts val="0"/>
              </a:spcAft>
              <a:buFontTx/>
              <a:buNone/>
              <a:defRPr/>
            </a:pP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实训项目</a:t>
            </a:r>
          </a:p>
        </p:txBody>
      </p:sp>
      <p:sp>
        <p:nvSpPr>
          <p:cNvPr id="6" name="TextBox 5"/>
          <p:cNvSpPr txBox="1">
            <a:spLocks noChangeArrowheads="1"/>
          </p:cNvSpPr>
          <p:nvPr/>
        </p:nvSpPr>
        <p:spPr bwMode="auto">
          <a:xfrm>
            <a:off x="722313" y="1973263"/>
            <a:ext cx="10531475"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0"/>
            <a:r>
              <a:rPr lang="zh-CN" altLang="zh-CN" sz="2200" b="1" dirty="0"/>
              <a:t>实训目的：</a:t>
            </a:r>
          </a:p>
          <a:p>
            <a:pPr marL="457200" lvl="0" indent="-457200">
              <a:buFont typeface="+mj-lt"/>
              <a:buAutoNum type="arabicPeriod"/>
            </a:pPr>
            <a:r>
              <a:rPr lang="zh-CN" altLang="zh-CN" sz="2200" dirty="0"/>
              <a:t>掌握数据完整性的概念及分类，理解约束的概念和使用约束保证数据完整性的方法。</a:t>
            </a:r>
          </a:p>
          <a:p>
            <a:pPr marL="457200" lvl="0" indent="-457200">
              <a:buFont typeface="+mj-lt"/>
              <a:buAutoNum type="arabicPeriod"/>
            </a:pPr>
            <a:r>
              <a:rPr lang="zh-CN" altLang="zh-CN" sz="2200" dirty="0"/>
              <a:t>掌握运用</a:t>
            </a:r>
            <a:r>
              <a:rPr lang="en-US" altLang="zh-CN" sz="2200" dirty="0"/>
              <a:t>SMS</a:t>
            </a:r>
            <a:r>
              <a:rPr lang="zh-CN" altLang="zh-CN" sz="2200" dirty="0"/>
              <a:t>及</a:t>
            </a:r>
            <a:r>
              <a:rPr lang="en-US" altLang="zh-CN" sz="2200" dirty="0"/>
              <a:t>Transact-SQL</a:t>
            </a:r>
            <a:r>
              <a:rPr lang="zh-CN" altLang="zh-CN" sz="2200" dirty="0"/>
              <a:t>语言进行不同类型约束的创建及调试。</a:t>
            </a:r>
          </a:p>
          <a:p>
            <a:pPr indent="0"/>
            <a:r>
              <a:rPr lang="zh-CN" altLang="zh-CN" sz="2200" b="1" dirty="0"/>
              <a:t>实训内容：</a:t>
            </a:r>
          </a:p>
          <a:p>
            <a:r>
              <a:rPr lang="zh-CN" altLang="zh-CN" sz="2200" dirty="0"/>
              <a:t>在数据库“</a:t>
            </a:r>
            <a:r>
              <a:rPr lang="en-US" altLang="zh-CN" sz="2200" dirty="0"/>
              <a:t>Library</a:t>
            </a:r>
            <a:r>
              <a:rPr lang="zh-CN" altLang="zh-CN" sz="2200" dirty="0"/>
              <a:t>”中完成下列操作：</a:t>
            </a:r>
          </a:p>
          <a:p>
            <a:pPr marL="457200" lvl="0" indent="-457200">
              <a:buFont typeface="+mj-lt"/>
              <a:buAutoNum type="arabicPeriod"/>
            </a:pPr>
            <a:r>
              <a:rPr lang="zh-CN" altLang="zh-CN" sz="2200" dirty="0"/>
              <a:t>利于</a:t>
            </a:r>
            <a:r>
              <a:rPr lang="en-US" altLang="zh-CN" sz="2200" dirty="0"/>
              <a:t>T-SQL</a:t>
            </a:r>
            <a:r>
              <a:rPr lang="zh-CN" altLang="zh-CN" sz="2200" dirty="0"/>
              <a:t>创建</a:t>
            </a:r>
            <a:r>
              <a:rPr lang="en-US" altLang="zh-CN" sz="2200" dirty="0"/>
              <a:t>author</a:t>
            </a:r>
            <a:r>
              <a:rPr lang="zh-CN" altLang="zh-CN" sz="2200" dirty="0"/>
              <a:t>表，包括“</a:t>
            </a:r>
            <a:r>
              <a:rPr lang="en-US" altLang="zh-CN" sz="2200" dirty="0"/>
              <a:t>Name</a:t>
            </a:r>
            <a:r>
              <a:rPr lang="zh-CN" altLang="zh-CN" sz="2200" dirty="0"/>
              <a:t>”，“</a:t>
            </a:r>
            <a:r>
              <a:rPr lang="en-US" altLang="zh-CN" sz="2200" dirty="0" err="1"/>
              <a:t>Book_No</a:t>
            </a:r>
            <a:r>
              <a:rPr lang="zh-CN" altLang="zh-CN" sz="2200" dirty="0"/>
              <a:t>”，“</a:t>
            </a:r>
            <a:r>
              <a:rPr lang="en-US" altLang="zh-CN" sz="2200" dirty="0"/>
              <a:t>Sex</a:t>
            </a:r>
            <a:r>
              <a:rPr lang="zh-CN" altLang="zh-CN" sz="2200" dirty="0"/>
              <a:t>”，“</a:t>
            </a:r>
            <a:r>
              <a:rPr lang="en-US" altLang="zh-CN" sz="2200" dirty="0"/>
              <a:t>age</a:t>
            </a:r>
            <a:r>
              <a:rPr lang="zh-CN" altLang="zh-CN" sz="2200" dirty="0"/>
              <a:t>”，“</a:t>
            </a:r>
            <a:r>
              <a:rPr lang="en-US" altLang="zh-CN" sz="2200" dirty="0"/>
              <a:t>Country</a:t>
            </a:r>
            <a:r>
              <a:rPr lang="zh-CN" altLang="zh-CN" sz="2200" dirty="0"/>
              <a:t>”等</a:t>
            </a:r>
          </a:p>
          <a:p>
            <a:pPr marL="457200" lvl="0" indent="-457200">
              <a:buFont typeface="+mj-lt"/>
              <a:buAutoNum type="arabicPeriod"/>
            </a:pPr>
            <a:r>
              <a:rPr lang="zh-CN" altLang="zh-CN" sz="2200" dirty="0"/>
              <a:t>利用</a:t>
            </a:r>
            <a:r>
              <a:rPr lang="en-US" altLang="zh-CN" sz="2200" dirty="0"/>
              <a:t>T-SQL</a:t>
            </a:r>
            <a:r>
              <a:rPr lang="zh-CN" altLang="zh-CN" sz="2200" dirty="0"/>
              <a:t>，将</a:t>
            </a:r>
            <a:r>
              <a:rPr lang="en-US" altLang="zh-CN" sz="2200" dirty="0"/>
              <a:t>book</a:t>
            </a:r>
            <a:r>
              <a:rPr lang="zh-CN" altLang="zh-CN" sz="2200" dirty="0"/>
              <a:t>表中的“</a:t>
            </a:r>
            <a:r>
              <a:rPr lang="en-US" altLang="zh-CN" sz="2200" dirty="0" err="1"/>
              <a:t>Book_No</a:t>
            </a:r>
            <a:r>
              <a:rPr lang="zh-CN" altLang="zh-CN" sz="2200" dirty="0"/>
              <a:t>”作为</a:t>
            </a:r>
            <a:r>
              <a:rPr lang="en-US" altLang="zh-CN" sz="2200" dirty="0"/>
              <a:t>author</a:t>
            </a:r>
            <a:r>
              <a:rPr lang="zh-CN" altLang="zh-CN" sz="2200" dirty="0"/>
              <a:t>表的外键，并创建外键约束。</a:t>
            </a:r>
          </a:p>
          <a:p>
            <a:pPr marL="457200" lvl="0" indent="-457200">
              <a:buFont typeface="+mj-lt"/>
              <a:buAutoNum type="arabicPeriod"/>
            </a:pPr>
            <a:r>
              <a:rPr lang="zh-CN" altLang="zh-CN" sz="2200" dirty="0"/>
              <a:t>利用</a:t>
            </a:r>
            <a:r>
              <a:rPr lang="en-US" altLang="zh-CN" sz="2200" dirty="0"/>
              <a:t>T-SQL</a:t>
            </a:r>
            <a:r>
              <a:rPr lang="zh-CN" altLang="zh-CN" sz="2200" dirty="0"/>
              <a:t>，将</a:t>
            </a:r>
            <a:r>
              <a:rPr lang="en-US" altLang="zh-CN" sz="2200" dirty="0"/>
              <a:t>author</a:t>
            </a:r>
            <a:r>
              <a:rPr lang="zh-CN" altLang="zh-CN" sz="2200" dirty="0"/>
              <a:t>表中的“</a:t>
            </a:r>
            <a:r>
              <a:rPr lang="en-US" altLang="zh-CN" sz="2200" dirty="0"/>
              <a:t>Sex</a:t>
            </a:r>
            <a:r>
              <a:rPr lang="zh-CN" altLang="zh-CN" sz="2200" dirty="0"/>
              <a:t>”设置</a:t>
            </a:r>
            <a:r>
              <a:rPr lang="en-US" altLang="zh-CN" sz="2200" dirty="0"/>
              <a:t>DEFAULT</a:t>
            </a:r>
            <a:r>
              <a:rPr lang="zh-CN" altLang="zh-CN" sz="2200" dirty="0"/>
              <a:t>约束，默认约束条件为“</a:t>
            </a:r>
            <a:r>
              <a:rPr lang="en-US" altLang="zh-CN" sz="2200" dirty="0"/>
              <a:t>Man</a:t>
            </a:r>
            <a:r>
              <a:rPr lang="zh-CN" altLang="zh-CN" sz="2200" dirty="0"/>
              <a:t>”</a:t>
            </a:r>
          </a:p>
          <a:p>
            <a:pPr marL="457200" lvl="0" indent="-457200">
              <a:buFont typeface="+mj-lt"/>
              <a:buAutoNum type="arabicPeriod"/>
            </a:pPr>
            <a:r>
              <a:rPr lang="zh-CN" altLang="zh-CN" sz="2200" dirty="0"/>
              <a:t>利用</a:t>
            </a:r>
            <a:r>
              <a:rPr lang="en-US" altLang="zh-CN" sz="2200" dirty="0"/>
              <a:t>T-SQL</a:t>
            </a:r>
            <a:r>
              <a:rPr lang="zh-CN" altLang="zh-CN" sz="2200" dirty="0"/>
              <a:t>，将</a:t>
            </a:r>
            <a:r>
              <a:rPr lang="en-US" altLang="zh-CN" sz="2200" dirty="0"/>
              <a:t>book</a:t>
            </a:r>
            <a:r>
              <a:rPr lang="zh-CN" altLang="zh-CN" sz="2200" dirty="0"/>
              <a:t>表中的“</a:t>
            </a:r>
            <a:r>
              <a:rPr lang="en-US" altLang="zh-CN" sz="2200" dirty="0" err="1"/>
              <a:t>Is_Borrow</a:t>
            </a:r>
            <a:r>
              <a:rPr lang="zh-CN" altLang="zh-CN" sz="2200" dirty="0"/>
              <a:t>”设置</a:t>
            </a:r>
            <a:r>
              <a:rPr lang="en-US" altLang="zh-CN" sz="2200" dirty="0"/>
              <a:t>CHECK</a:t>
            </a:r>
            <a:r>
              <a:rPr lang="zh-CN" altLang="zh-CN" sz="2200" dirty="0"/>
              <a:t>约束，约束为只能填“是”或者</a:t>
            </a:r>
            <a:r>
              <a:rPr lang="zh-CN" altLang="zh-CN" sz="2200" dirty="0" smtClean="0"/>
              <a:t>“否”</a:t>
            </a:r>
            <a:endParaRPr lang="zh-CN" altLang="zh-CN" sz="2200" dirty="0"/>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48529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3200"/>
              <a:t>实训操作步骤：</a:t>
            </a:r>
          </a:p>
        </p:txBody>
      </p:sp>
      <p:sp>
        <p:nvSpPr>
          <p:cNvPr id="19" name="文本框 29"/>
          <p:cNvSpPr txBox="1"/>
          <p:nvPr/>
        </p:nvSpPr>
        <p:spPr>
          <a:xfrm>
            <a:off x="8189913" y="835025"/>
            <a:ext cx="2032000" cy="646113"/>
          </a:xfrm>
          <a:prstGeom prst="rect">
            <a:avLst/>
          </a:prstGeom>
          <a:noFill/>
        </p:spPr>
        <p:txBody>
          <a:bodyPr wrap="none">
            <a:spAutoFit/>
          </a:bodyPr>
          <a:lstStyle/>
          <a:p>
            <a:pPr fontAlgn="auto">
              <a:spcBef>
                <a:spcPts val="0"/>
              </a:spcBef>
              <a:spcAft>
                <a:spcPts val="0"/>
              </a:spcAft>
              <a:buFontTx/>
              <a:buNone/>
              <a:defRPr/>
            </a:pP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实训项目</a:t>
            </a:r>
          </a:p>
        </p:txBody>
      </p:sp>
      <p:sp>
        <p:nvSpPr>
          <p:cNvPr id="6" name="TextBox 5"/>
          <p:cNvSpPr txBox="1">
            <a:spLocks noChangeArrowheads="1"/>
          </p:cNvSpPr>
          <p:nvPr/>
        </p:nvSpPr>
        <p:spPr bwMode="auto">
          <a:xfrm>
            <a:off x="722313" y="2138828"/>
            <a:ext cx="10531475" cy="440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lvl="0"/>
            <a:r>
              <a:rPr lang="zh-CN" altLang="zh-CN" sz="2800" dirty="0"/>
              <a:t>主键创建语法如下：</a:t>
            </a:r>
          </a:p>
          <a:p>
            <a:r>
              <a:rPr lang="en-US" altLang="zh-CN" sz="2800" dirty="0"/>
              <a:t>USE Library</a:t>
            </a:r>
            <a:endParaRPr lang="zh-CN" altLang="zh-CN" sz="2800" dirty="0"/>
          </a:p>
          <a:p>
            <a:r>
              <a:rPr lang="en-US" altLang="zh-CN" sz="2800" dirty="0"/>
              <a:t>GO</a:t>
            </a:r>
            <a:endParaRPr lang="zh-CN" altLang="zh-CN" sz="2800" dirty="0"/>
          </a:p>
          <a:p>
            <a:r>
              <a:rPr lang="en-US" altLang="zh-CN" sz="2800" dirty="0"/>
              <a:t>CREATE TABLE author</a:t>
            </a:r>
            <a:endParaRPr lang="zh-CN" altLang="zh-CN" sz="2800" dirty="0"/>
          </a:p>
          <a:p>
            <a:r>
              <a:rPr lang="en-US" altLang="zh-CN" sz="2800" dirty="0"/>
              <a:t>(Name  </a:t>
            </a:r>
            <a:r>
              <a:rPr lang="en-US" altLang="zh-CN" sz="2800" dirty="0" err="1"/>
              <a:t>nchar</a:t>
            </a:r>
            <a:r>
              <a:rPr lang="en-US" altLang="zh-CN" sz="2800" dirty="0"/>
              <a:t>(30) NOT NULL,</a:t>
            </a:r>
            <a:endParaRPr lang="zh-CN" altLang="zh-CN" sz="2800" dirty="0"/>
          </a:p>
          <a:p>
            <a:r>
              <a:rPr lang="en-US" altLang="zh-CN" sz="2800" dirty="0" err="1"/>
              <a:t>Book_No</a:t>
            </a:r>
            <a:r>
              <a:rPr lang="en-US" altLang="zh-CN" sz="2800" dirty="0"/>
              <a:t>  </a:t>
            </a:r>
            <a:r>
              <a:rPr lang="en-US" altLang="zh-CN" sz="2800" dirty="0" err="1"/>
              <a:t>varchar</a:t>
            </a:r>
            <a:r>
              <a:rPr lang="en-US" altLang="zh-CN" sz="2800" dirty="0"/>
              <a:t>(8) NOT NULL,</a:t>
            </a:r>
            <a:endParaRPr lang="zh-CN" altLang="zh-CN" sz="2800" dirty="0"/>
          </a:p>
          <a:p>
            <a:r>
              <a:rPr lang="en-US" altLang="zh-CN" sz="2800" dirty="0"/>
              <a:t>Sex char(2),</a:t>
            </a:r>
            <a:endParaRPr lang="zh-CN" altLang="zh-CN" sz="2800" dirty="0"/>
          </a:p>
          <a:p>
            <a:r>
              <a:rPr lang="en-US" altLang="zh-CN" sz="2800" dirty="0"/>
              <a:t>age char(5),</a:t>
            </a:r>
            <a:endParaRPr lang="zh-CN" altLang="zh-CN" sz="2800" dirty="0"/>
          </a:p>
          <a:p>
            <a:r>
              <a:rPr lang="en-US" altLang="zh-CN" sz="2800" dirty="0"/>
              <a:t>Country  </a:t>
            </a:r>
            <a:r>
              <a:rPr lang="en-US" altLang="zh-CN" sz="2800" dirty="0" err="1"/>
              <a:t>nchar</a:t>
            </a:r>
            <a:r>
              <a:rPr lang="en-US" altLang="zh-CN" sz="2800" dirty="0"/>
              <a:t>(30),</a:t>
            </a:r>
            <a:endParaRPr lang="zh-CN" altLang="zh-CN" sz="2800" dirty="0"/>
          </a:p>
          <a:p>
            <a:r>
              <a:rPr lang="en-US" altLang="zh-CN" sz="2800" dirty="0"/>
              <a:t>PRIMARY KEY (Name)</a:t>
            </a:r>
            <a:endParaRPr lang="zh-CN" altLang="zh-CN" sz="2800" dirty="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48529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3200"/>
              <a:t>实训操作步骤：</a:t>
            </a:r>
          </a:p>
        </p:txBody>
      </p:sp>
      <p:sp>
        <p:nvSpPr>
          <p:cNvPr id="19" name="文本框 29"/>
          <p:cNvSpPr txBox="1"/>
          <p:nvPr/>
        </p:nvSpPr>
        <p:spPr>
          <a:xfrm>
            <a:off x="8189913" y="835025"/>
            <a:ext cx="2032000" cy="646113"/>
          </a:xfrm>
          <a:prstGeom prst="rect">
            <a:avLst/>
          </a:prstGeom>
          <a:noFill/>
        </p:spPr>
        <p:txBody>
          <a:bodyPr wrap="none">
            <a:spAutoFit/>
          </a:bodyPr>
          <a:lstStyle/>
          <a:p>
            <a:pPr fontAlgn="auto">
              <a:spcBef>
                <a:spcPts val="0"/>
              </a:spcBef>
              <a:spcAft>
                <a:spcPts val="0"/>
              </a:spcAft>
              <a:buFontTx/>
              <a:buNone/>
              <a:defRPr/>
            </a:pP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实训项目</a:t>
            </a:r>
          </a:p>
        </p:txBody>
      </p:sp>
      <p:sp>
        <p:nvSpPr>
          <p:cNvPr id="6" name="TextBox 5"/>
          <p:cNvSpPr txBox="1">
            <a:spLocks noChangeArrowheads="1"/>
          </p:cNvSpPr>
          <p:nvPr/>
        </p:nvSpPr>
        <p:spPr bwMode="auto">
          <a:xfrm>
            <a:off x="722313" y="2138828"/>
            <a:ext cx="10531475"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lvl="0"/>
            <a:r>
              <a:rPr lang="zh-CN" altLang="zh-CN" sz="2800" dirty="0"/>
              <a:t>外键创建语法如下：</a:t>
            </a:r>
          </a:p>
          <a:p>
            <a:r>
              <a:rPr lang="en-US" altLang="zh-CN" sz="2800" dirty="0"/>
              <a:t>USE Library</a:t>
            </a:r>
            <a:endParaRPr lang="zh-CN" altLang="zh-CN" sz="2800" dirty="0"/>
          </a:p>
          <a:p>
            <a:r>
              <a:rPr lang="en-US" altLang="zh-CN" sz="2800" dirty="0"/>
              <a:t>GO</a:t>
            </a:r>
            <a:endParaRPr lang="zh-CN" altLang="zh-CN" sz="2800" dirty="0"/>
          </a:p>
          <a:p>
            <a:r>
              <a:rPr lang="en-US" altLang="zh-CN" sz="2800" dirty="0"/>
              <a:t>ALTER TABLE author</a:t>
            </a:r>
            <a:endParaRPr lang="zh-CN" altLang="zh-CN" sz="2800" dirty="0"/>
          </a:p>
          <a:p>
            <a:r>
              <a:rPr lang="en-US" altLang="zh-CN" sz="2800" dirty="0"/>
              <a:t>ADD FOREIGNKEY (</a:t>
            </a:r>
            <a:r>
              <a:rPr lang="en-US" altLang="zh-CN" sz="2800" dirty="0" err="1"/>
              <a:t>Book_No</a:t>
            </a:r>
            <a:r>
              <a:rPr lang="en-US" altLang="zh-CN" sz="2800" dirty="0"/>
              <a:t>)</a:t>
            </a:r>
            <a:endParaRPr lang="zh-CN" altLang="zh-CN" sz="2800" dirty="0"/>
          </a:p>
          <a:p>
            <a:r>
              <a:rPr lang="en-US" altLang="zh-CN" sz="2800" dirty="0"/>
              <a:t>REFERENCES </a:t>
            </a:r>
            <a:r>
              <a:rPr lang="en-US" altLang="zh-CN" sz="2800" dirty="0" err="1"/>
              <a:t>Book_Info</a:t>
            </a:r>
            <a:r>
              <a:rPr lang="en-US" altLang="zh-CN" sz="2800" dirty="0"/>
              <a:t>(</a:t>
            </a:r>
            <a:r>
              <a:rPr lang="en-US" altLang="zh-CN" sz="2800" dirty="0" err="1"/>
              <a:t>Book_No</a:t>
            </a:r>
            <a:r>
              <a:rPr lang="en-US" altLang="zh-CN" sz="2800" dirty="0"/>
              <a:t>)</a:t>
            </a:r>
            <a:endParaRPr lang="zh-CN" altLang="zh-CN" sz="2800" dirty="0"/>
          </a:p>
        </p:txBody>
      </p:sp>
    </p:spTree>
    <p:extLst>
      <p:ext uri="{BB962C8B-B14F-4D97-AF65-F5344CB8AC3E}">
        <p14:creationId xmlns:p14="http://schemas.microsoft.com/office/powerpoint/2010/main" val="39796868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48529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3200"/>
              <a:t>实训操作步骤：</a:t>
            </a:r>
          </a:p>
        </p:txBody>
      </p:sp>
      <p:sp>
        <p:nvSpPr>
          <p:cNvPr id="19" name="文本框 29"/>
          <p:cNvSpPr txBox="1"/>
          <p:nvPr/>
        </p:nvSpPr>
        <p:spPr>
          <a:xfrm>
            <a:off x="8189913" y="835025"/>
            <a:ext cx="2032000" cy="646113"/>
          </a:xfrm>
          <a:prstGeom prst="rect">
            <a:avLst/>
          </a:prstGeom>
          <a:noFill/>
        </p:spPr>
        <p:txBody>
          <a:bodyPr wrap="none">
            <a:spAutoFit/>
          </a:bodyPr>
          <a:lstStyle/>
          <a:p>
            <a:pPr fontAlgn="auto">
              <a:spcBef>
                <a:spcPts val="0"/>
              </a:spcBef>
              <a:spcAft>
                <a:spcPts val="0"/>
              </a:spcAft>
              <a:buFontTx/>
              <a:buNone/>
              <a:defRPr/>
            </a:pP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实训项目</a:t>
            </a:r>
          </a:p>
        </p:txBody>
      </p:sp>
      <p:sp>
        <p:nvSpPr>
          <p:cNvPr id="6" name="TextBox 5"/>
          <p:cNvSpPr txBox="1">
            <a:spLocks noChangeArrowheads="1"/>
          </p:cNvSpPr>
          <p:nvPr/>
        </p:nvSpPr>
        <p:spPr bwMode="auto">
          <a:xfrm>
            <a:off x="722313" y="2138828"/>
            <a:ext cx="10531475"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lvl="0"/>
            <a:r>
              <a:rPr lang="zh-CN" altLang="zh-CN" sz="2800" dirty="0"/>
              <a:t>设置</a:t>
            </a:r>
            <a:r>
              <a:rPr lang="en-US" altLang="zh-CN" sz="2800" dirty="0"/>
              <a:t>DEFAULT</a:t>
            </a:r>
            <a:r>
              <a:rPr lang="zh-CN" altLang="zh-CN" sz="2800" dirty="0"/>
              <a:t>约束的语法如下：</a:t>
            </a:r>
          </a:p>
          <a:p>
            <a:r>
              <a:rPr lang="en-US" altLang="zh-CN" sz="2800" dirty="0"/>
              <a:t>USE Library</a:t>
            </a:r>
            <a:endParaRPr lang="zh-CN" altLang="zh-CN" sz="2800" dirty="0"/>
          </a:p>
          <a:p>
            <a:r>
              <a:rPr lang="en-US" altLang="zh-CN" sz="2800" dirty="0"/>
              <a:t>GO</a:t>
            </a:r>
            <a:endParaRPr lang="zh-CN" altLang="zh-CN" sz="2800" dirty="0"/>
          </a:p>
          <a:p>
            <a:r>
              <a:rPr lang="en-US" altLang="zh-CN" sz="2800" dirty="0"/>
              <a:t>ALTER TABLE author</a:t>
            </a:r>
            <a:endParaRPr lang="zh-CN" altLang="zh-CN" sz="2800" dirty="0"/>
          </a:p>
          <a:p>
            <a:r>
              <a:rPr lang="en-US" altLang="zh-CN" sz="2800" dirty="0"/>
              <a:t>ADD CONSTRAINT Sex DEFAULT 'Man' FOR Sex</a:t>
            </a:r>
            <a:endParaRPr lang="zh-CN" altLang="zh-CN" sz="2800" dirty="0"/>
          </a:p>
        </p:txBody>
      </p:sp>
    </p:spTree>
    <p:extLst>
      <p:ext uri="{BB962C8B-B14F-4D97-AF65-F5344CB8AC3E}">
        <p14:creationId xmlns:p14="http://schemas.microsoft.com/office/powerpoint/2010/main" val="353611830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48529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3200"/>
              <a:t>实训操作步骤：</a:t>
            </a:r>
          </a:p>
        </p:txBody>
      </p:sp>
      <p:sp>
        <p:nvSpPr>
          <p:cNvPr id="19" name="文本框 29"/>
          <p:cNvSpPr txBox="1"/>
          <p:nvPr/>
        </p:nvSpPr>
        <p:spPr>
          <a:xfrm>
            <a:off x="8189913" y="835025"/>
            <a:ext cx="2032000" cy="646113"/>
          </a:xfrm>
          <a:prstGeom prst="rect">
            <a:avLst/>
          </a:prstGeom>
          <a:noFill/>
        </p:spPr>
        <p:txBody>
          <a:bodyPr wrap="none">
            <a:spAutoFit/>
          </a:bodyPr>
          <a:lstStyle/>
          <a:p>
            <a:pPr fontAlgn="auto">
              <a:spcBef>
                <a:spcPts val="0"/>
              </a:spcBef>
              <a:spcAft>
                <a:spcPts val="0"/>
              </a:spcAft>
              <a:buFontTx/>
              <a:buNone/>
              <a:defRPr/>
            </a:pP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实训项目</a:t>
            </a:r>
          </a:p>
        </p:txBody>
      </p:sp>
      <p:sp>
        <p:nvSpPr>
          <p:cNvPr id="6" name="TextBox 5"/>
          <p:cNvSpPr txBox="1">
            <a:spLocks noChangeArrowheads="1"/>
          </p:cNvSpPr>
          <p:nvPr/>
        </p:nvSpPr>
        <p:spPr bwMode="auto">
          <a:xfrm>
            <a:off x="722313" y="2138828"/>
            <a:ext cx="10531475"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lvl="0"/>
            <a:r>
              <a:rPr lang="zh-CN" altLang="zh-CN" sz="2800" dirty="0"/>
              <a:t>设置</a:t>
            </a:r>
            <a:r>
              <a:rPr lang="en-US" altLang="zh-CN" sz="2800" dirty="0"/>
              <a:t>CHECK</a:t>
            </a:r>
            <a:r>
              <a:rPr lang="zh-CN" altLang="zh-CN" sz="2800" dirty="0"/>
              <a:t>约束的语法如下：</a:t>
            </a:r>
          </a:p>
          <a:p>
            <a:r>
              <a:rPr lang="en-US" altLang="zh-CN" sz="2800" dirty="0"/>
              <a:t>USE Library</a:t>
            </a:r>
            <a:endParaRPr lang="zh-CN" altLang="zh-CN" sz="2800" dirty="0"/>
          </a:p>
          <a:p>
            <a:r>
              <a:rPr lang="en-US" altLang="zh-CN" sz="2800" dirty="0"/>
              <a:t>GO</a:t>
            </a:r>
            <a:endParaRPr lang="zh-CN" altLang="zh-CN" sz="2800" dirty="0"/>
          </a:p>
          <a:p>
            <a:r>
              <a:rPr lang="en-US" altLang="zh-CN" sz="2800" dirty="0"/>
              <a:t>ALTERTABLE </a:t>
            </a:r>
            <a:r>
              <a:rPr lang="en-US" altLang="zh-CN" sz="2800" dirty="0" err="1"/>
              <a:t>Book_Info</a:t>
            </a:r>
            <a:endParaRPr lang="zh-CN" altLang="zh-CN" sz="2800" dirty="0"/>
          </a:p>
          <a:p>
            <a:r>
              <a:rPr lang="en-US" altLang="zh-CN" sz="2800" dirty="0"/>
              <a:t>ADD CONSTRAINT </a:t>
            </a:r>
            <a:r>
              <a:rPr lang="en-US" altLang="zh-CN" sz="2800" dirty="0" err="1"/>
              <a:t>Is_Borrow</a:t>
            </a:r>
            <a:r>
              <a:rPr lang="en-US" altLang="zh-CN" sz="2800" dirty="0"/>
              <a:t> CHECK (</a:t>
            </a:r>
            <a:r>
              <a:rPr lang="en-US" altLang="zh-CN" sz="2800" dirty="0" err="1"/>
              <a:t>Is_Borrow</a:t>
            </a:r>
            <a:r>
              <a:rPr lang="en-US" altLang="zh-CN" sz="2800" dirty="0"/>
              <a:t>='</a:t>
            </a:r>
            <a:r>
              <a:rPr lang="zh-CN" altLang="zh-CN" sz="2800" dirty="0"/>
              <a:t>是</a:t>
            </a:r>
            <a:r>
              <a:rPr lang="en-US" altLang="zh-CN" sz="2800" dirty="0"/>
              <a:t>'</a:t>
            </a:r>
            <a:r>
              <a:rPr lang="en-US" altLang="zh-CN" sz="2800" dirty="0" err="1"/>
              <a:t>ORIs_Borrow</a:t>
            </a:r>
            <a:r>
              <a:rPr lang="en-US" altLang="zh-CN" sz="2800" dirty="0"/>
              <a:t>='</a:t>
            </a:r>
            <a:r>
              <a:rPr lang="zh-CN" altLang="zh-CN" sz="2800" dirty="0"/>
              <a:t>否</a:t>
            </a:r>
            <a:r>
              <a:rPr lang="en-US" altLang="zh-CN" sz="2800" dirty="0"/>
              <a:t>')</a:t>
            </a:r>
            <a:endParaRPr lang="zh-CN" altLang="zh-CN" sz="2800" dirty="0"/>
          </a:p>
        </p:txBody>
      </p:sp>
    </p:spTree>
    <p:extLst>
      <p:ext uri="{BB962C8B-B14F-4D97-AF65-F5344CB8AC3E}">
        <p14:creationId xmlns:p14="http://schemas.microsoft.com/office/powerpoint/2010/main" val="162692893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grpSp>
        <p:nvGrpSpPr>
          <p:cNvPr id="2" name="组合 19"/>
          <p:cNvGrpSpPr>
            <a:grpSpLocks/>
          </p:cNvGrpSpPr>
          <p:nvPr/>
        </p:nvGrpSpPr>
        <p:grpSpPr bwMode="auto">
          <a:xfrm>
            <a:off x="-4408488" y="4373563"/>
            <a:ext cx="20821651" cy="13465175"/>
            <a:chOff x="449693" y="-3468012"/>
            <a:chExt cx="20821278" cy="13464349"/>
          </a:xfrm>
        </p:grpSpPr>
        <p:sp>
          <p:nvSpPr>
            <p:cNvPr id="21" name="椭圆 20"/>
            <p:cNvSpPr/>
            <p:nvPr/>
          </p:nvSpPr>
          <p:spPr>
            <a:xfrm rot="4413707">
              <a:off x="8191283" y="-3110338"/>
              <a:ext cx="13080198" cy="13079179"/>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dirty="0"/>
            </a:p>
          </p:txBody>
        </p:sp>
        <p:sp>
          <p:nvSpPr>
            <p:cNvPr id="22" name="椭圆 21"/>
            <p:cNvSpPr/>
            <p:nvPr/>
          </p:nvSpPr>
          <p:spPr>
            <a:xfrm rot="4413707">
              <a:off x="6425221" y="-3298444"/>
              <a:ext cx="13080198" cy="13080766"/>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23" name="椭圆 22"/>
            <p:cNvSpPr/>
            <p:nvPr/>
          </p:nvSpPr>
          <p:spPr>
            <a:xfrm rot="4413707">
              <a:off x="4509936" y="-3383370"/>
              <a:ext cx="13078610" cy="13080766"/>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24" name="椭圆 23"/>
            <p:cNvSpPr/>
            <p:nvPr/>
          </p:nvSpPr>
          <p:spPr>
            <a:xfrm rot="4413707">
              <a:off x="2365263" y="-3467503"/>
              <a:ext cx="13080198" cy="13079179"/>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25" name="椭圆 24"/>
            <p:cNvSpPr/>
            <p:nvPr/>
          </p:nvSpPr>
          <p:spPr>
            <a:xfrm rot="4413707">
              <a:off x="449184" y="-3083352"/>
              <a:ext cx="13080198" cy="13079179"/>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grpSp>
      <p:sp>
        <p:nvSpPr>
          <p:cNvPr id="10" name="椭圆 9"/>
          <p:cNvSpPr/>
          <p:nvPr/>
        </p:nvSpPr>
        <p:spPr>
          <a:xfrm>
            <a:off x="3756025" y="1089025"/>
            <a:ext cx="4679950" cy="4679950"/>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dirty="0"/>
          </a:p>
        </p:txBody>
      </p:sp>
      <p:sp>
        <p:nvSpPr>
          <p:cNvPr id="11" name="文本框 10"/>
          <p:cNvSpPr txBox="1"/>
          <p:nvPr/>
        </p:nvSpPr>
        <p:spPr>
          <a:xfrm>
            <a:off x="4778375" y="2659063"/>
            <a:ext cx="2635250" cy="769937"/>
          </a:xfrm>
          <a:prstGeom prst="rect">
            <a:avLst/>
          </a:prstGeom>
          <a:noFill/>
        </p:spPr>
        <p:txBody>
          <a:bodyPr wrap="none">
            <a:spAutoFit/>
          </a:bodyPr>
          <a:lstStyle/>
          <a:p>
            <a:pPr fontAlgn="auto">
              <a:spcBef>
                <a:spcPts val="0"/>
              </a:spcBef>
              <a:spcAft>
                <a:spcPts val="0"/>
              </a:spcAft>
              <a:buFontTx/>
              <a:buNone/>
              <a:defRPr/>
            </a:pPr>
            <a:r>
              <a:rPr lang="en-US" altLang="zh-CN" sz="4400" b="1" dirty="0">
                <a:solidFill>
                  <a:schemeClr val="tx1">
                    <a:lumMod val="85000"/>
                    <a:lumOff val="15000"/>
                  </a:schemeClr>
                </a:solidFill>
                <a:latin typeface="微软雅黑" panose="020B0503020204020204" pitchFamily="34" charset="-122"/>
                <a:ea typeface="微软雅黑" panose="020B0503020204020204" pitchFamily="34" charset="-122"/>
              </a:rPr>
              <a:t>THANKS</a:t>
            </a:r>
            <a:endParaRPr lang="zh-CN" altLang="en-US" sz="4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nodeType="afterGroup">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zh-CN" sz="3200" b="1" dirty="0" smtClean="0"/>
              <a:t>相关</a:t>
            </a:r>
            <a:r>
              <a:rPr lang="zh-CN" altLang="zh-CN" sz="3200" b="1" dirty="0"/>
              <a:t>知识</a:t>
            </a:r>
          </a:p>
        </p:txBody>
      </p:sp>
      <p:sp>
        <p:nvSpPr>
          <p:cNvPr id="19" name="文本框 29"/>
          <p:cNvSpPr txBox="1"/>
          <p:nvPr/>
        </p:nvSpPr>
        <p:spPr>
          <a:xfrm>
            <a:off x="7610752" y="876171"/>
            <a:ext cx="3877985" cy="646331"/>
          </a:xfrm>
          <a:prstGeom prst="rect">
            <a:avLst/>
          </a:prstGeom>
          <a:noFill/>
        </p:spPr>
        <p:txBody>
          <a:bodyPr wrap="none">
            <a:spAutoFit/>
          </a:bodyPr>
          <a:lstStyle/>
          <a:p>
            <a:pPr fontAlgn="auto">
              <a:spcBef>
                <a:spcPts val="0"/>
              </a:spcBef>
              <a:spcAft>
                <a:spcPts val="0"/>
              </a:spcAft>
              <a:buFontTx/>
              <a:buNone/>
              <a:defRPr/>
            </a:pPr>
            <a:r>
              <a:rPr lang="zh-CN" altLang="en-US" sz="3600" b="1" dirty="0">
                <a:latin typeface="微软雅黑" panose="020B0503020204020204" pitchFamily="34" charset="-122"/>
                <a:ea typeface="微软雅黑" panose="020B0503020204020204" pitchFamily="34" charset="-122"/>
              </a:rPr>
              <a:t>数据完整性的概念</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957262" y="2002796"/>
            <a:ext cx="10688398" cy="3170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en-US" altLang="zh-CN" sz="2000" dirty="0"/>
              <a:t>(2)</a:t>
            </a:r>
            <a:r>
              <a:rPr lang="zh-CN" altLang="zh-CN" sz="2000" dirty="0"/>
              <a:t>实体完整性</a:t>
            </a:r>
          </a:p>
          <a:p>
            <a:r>
              <a:rPr lang="en-US" altLang="zh-CN" sz="2000" dirty="0"/>
              <a:t>    </a:t>
            </a:r>
            <a:r>
              <a:rPr lang="zh-CN" altLang="zh-CN" sz="2000" dirty="0"/>
              <a:t>实体完整性也称为表完整性，主要要求表中的所有行都有唯一的标识符，也称为主键值。主键值是否可以更改，或者整行数据是否可以删除，都取决于主键与任何其它表之间所需的完整度级别。</a:t>
            </a:r>
          </a:p>
          <a:p>
            <a:r>
              <a:rPr lang="en-US" altLang="zh-CN" sz="2000" dirty="0"/>
              <a:t>(3)</a:t>
            </a:r>
            <a:r>
              <a:rPr lang="zh-CN" altLang="zh-CN" sz="2000" dirty="0"/>
              <a:t>引用完整性</a:t>
            </a:r>
          </a:p>
          <a:p>
            <a:r>
              <a:rPr lang="en-US" altLang="zh-CN" sz="2000" dirty="0"/>
              <a:t>    </a:t>
            </a:r>
            <a:r>
              <a:rPr lang="zh-CN" altLang="zh-CN" sz="2000" dirty="0"/>
              <a:t>引用完整性主要确保主键（在被引用表中）和外键（在引用表中）之间的关系是否总是得以维持。如果外键引用某一行数据，那么除非级联操作允许，否则不可以删除被引用表中这一行的数据，也不可以更改主键。引用完整性还可以被用来定义同表中或异表数据间的引用关系。</a:t>
            </a:r>
          </a:p>
          <a:p>
            <a:r>
              <a:rPr lang="zh-CN" altLang="zh-CN" sz="2000" dirty="0"/>
              <a:t>域完整性、实体完整性、引用完整性三者之间的关系如图</a:t>
            </a:r>
            <a:r>
              <a:rPr lang="en-US" altLang="zh-CN" sz="2000" dirty="0"/>
              <a:t>5-1</a:t>
            </a:r>
            <a:r>
              <a:rPr lang="zh-CN" altLang="zh-CN" sz="2000" dirty="0"/>
              <a:t>所示。</a:t>
            </a:r>
          </a:p>
        </p:txBody>
      </p:sp>
    </p:spTree>
    <p:extLst>
      <p:ext uri="{BB962C8B-B14F-4D97-AF65-F5344CB8AC3E}">
        <p14:creationId xmlns:p14="http://schemas.microsoft.com/office/powerpoint/2010/main" val="295915683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文本框 4"/>
          <p:cNvSpPr txBox="1">
            <a:spLocks noChangeArrowheads="1"/>
          </p:cNvSpPr>
          <p:nvPr/>
        </p:nvSpPr>
        <p:spPr bwMode="auto">
          <a:xfrm>
            <a:off x="722313" y="1368425"/>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zh-CN" sz="3200" b="1"/>
              <a:t>相关知识</a:t>
            </a:r>
          </a:p>
        </p:txBody>
      </p:sp>
      <p:sp>
        <p:nvSpPr>
          <p:cNvPr id="19" name="文本框 29"/>
          <p:cNvSpPr txBox="1"/>
          <p:nvPr/>
        </p:nvSpPr>
        <p:spPr>
          <a:xfrm>
            <a:off x="7301849" y="836332"/>
            <a:ext cx="3877985" cy="646331"/>
          </a:xfrm>
          <a:prstGeom prst="rect">
            <a:avLst/>
          </a:prstGeom>
          <a:noFill/>
        </p:spPr>
        <p:txBody>
          <a:bodyPr wrap="none">
            <a:spAutoFit/>
          </a:bodyPr>
          <a:lstStyle/>
          <a:p>
            <a:pPr fontAlgn="auto">
              <a:spcBef>
                <a:spcPts val="0"/>
              </a:spcBef>
              <a:spcAft>
                <a:spcPts val="0"/>
              </a:spcAft>
              <a:buFontTx/>
              <a:buNone/>
              <a:defRPr/>
            </a:pPr>
            <a:r>
              <a:rPr lang="zh-CN" altLang="en-US" sz="3600" b="1" dirty="0">
                <a:latin typeface="微软雅黑" panose="020B0503020204020204" pitchFamily="34" charset="-122"/>
                <a:ea typeface="微软雅黑" panose="020B0503020204020204" pitchFamily="34" charset="-122"/>
              </a:rPr>
              <a:t>数据完整性的概念</a:t>
            </a:r>
          </a:p>
        </p:txBody>
      </p:sp>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121434" y="2173857"/>
            <a:ext cx="10058400" cy="37586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a:spLocks noChangeArrowheads="1"/>
          </p:cNvSpPr>
          <p:nvPr/>
        </p:nvSpPr>
        <p:spPr bwMode="auto">
          <a:xfrm>
            <a:off x="4899804" y="5983438"/>
            <a:ext cx="34178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zh-CN" dirty="0"/>
              <a:t>图</a:t>
            </a:r>
            <a:r>
              <a:rPr lang="en-US" altLang="zh-CN" dirty="0"/>
              <a:t>5-1</a:t>
            </a:r>
            <a:r>
              <a:rPr lang="zh-CN" altLang="zh-CN" dirty="0"/>
              <a:t>数据完整性关系图</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24578"/>
                                        </p:tgtEl>
                                        <p:attrNameLst>
                                          <p:attrName>style.visibility</p:attrName>
                                        </p:attrNameLst>
                                      </p:cBhvr>
                                      <p:to>
                                        <p:strVal val="visible"/>
                                      </p:to>
                                    </p:set>
                                    <p:animEffect transition="in" filter="fade">
                                      <p:cBhvr>
                                        <p:cTn id="7" dur="500"/>
                                        <p:tgtEl>
                                          <p:spTgt spid="24578"/>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zh-CN" sz="3200" b="1" dirty="0" smtClean="0"/>
              <a:t>相关</a:t>
            </a:r>
            <a:r>
              <a:rPr lang="zh-CN" altLang="zh-CN" sz="3200" b="1" dirty="0"/>
              <a:t>知识</a:t>
            </a:r>
          </a:p>
        </p:txBody>
      </p:sp>
      <p:sp>
        <p:nvSpPr>
          <p:cNvPr id="19" name="文本框 29"/>
          <p:cNvSpPr txBox="1"/>
          <p:nvPr/>
        </p:nvSpPr>
        <p:spPr>
          <a:xfrm>
            <a:off x="7610752" y="876171"/>
            <a:ext cx="3877985" cy="646331"/>
          </a:xfrm>
          <a:prstGeom prst="rect">
            <a:avLst/>
          </a:prstGeom>
          <a:noFill/>
        </p:spPr>
        <p:txBody>
          <a:bodyPr wrap="none">
            <a:spAutoFit/>
          </a:bodyPr>
          <a:lstStyle/>
          <a:p>
            <a:pPr fontAlgn="auto">
              <a:spcBef>
                <a:spcPts val="0"/>
              </a:spcBef>
              <a:spcAft>
                <a:spcPts val="0"/>
              </a:spcAft>
              <a:buFontTx/>
              <a:buNone/>
              <a:defRPr/>
            </a:pPr>
            <a:r>
              <a:rPr lang="zh-CN" altLang="en-US" sz="3600" b="1" dirty="0">
                <a:latin typeface="微软雅黑" panose="020B0503020204020204" pitchFamily="34" charset="-122"/>
                <a:ea typeface="微软雅黑" panose="020B0503020204020204" pitchFamily="34" charset="-122"/>
              </a:rPr>
              <a:t>数据完整性的概念</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957262" y="2002796"/>
            <a:ext cx="10688398"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en-US" altLang="zh-CN" sz="2000" b="1" dirty="0"/>
              <a:t>3.</a:t>
            </a:r>
            <a:r>
              <a:rPr lang="zh-CN" altLang="zh-CN" sz="2000" b="1" dirty="0"/>
              <a:t>主键与外键</a:t>
            </a:r>
          </a:p>
          <a:p>
            <a:r>
              <a:rPr lang="en-US" altLang="zh-CN" sz="2000" dirty="0"/>
              <a:t>(1) </a:t>
            </a:r>
            <a:r>
              <a:rPr lang="zh-CN" altLang="zh-CN" sz="2000" dirty="0"/>
              <a:t>主键</a:t>
            </a:r>
          </a:p>
          <a:p>
            <a:r>
              <a:rPr lang="zh-CN" altLang="zh-CN" sz="2000" dirty="0"/>
              <a:t>主关键字是表中的一个或多个字段，它的值用于惟一的标识表中的某一条记录。在两个表的关系中，主关键字用来在一个表中引用来自于另一个表中的特定记录。主关键字是一种唯一关键字，表定义的一部分。一个表不能有多个主关键字，并且主关键字的列不能包含空值。主关键字是可选的，并且可在</a:t>
            </a:r>
            <a:r>
              <a:rPr lang="en-US" altLang="zh-CN" sz="2000" dirty="0"/>
              <a:t>CREATE TABLE</a:t>
            </a:r>
            <a:r>
              <a:rPr lang="zh-CN" altLang="zh-CN" sz="2000" dirty="0"/>
              <a:t>或</a:t>
            </a:r>
            <a:r>
              <a:rPr lang="en-US" altLang="zh-CN" sz="2000" dirty="0"/>
              <a:t>ALTER TABLE</a:t>
            </a:r>
            <a:r>
              <a:rPr lang="zh-CN" altLang="zh-CN" sz="2000" dirty="0"/>
              <a:t>语句中定义。</a:t>
            </a:r>
          </a:p>
          <a:p>
            <a:r>
              <a:rPr lang="en-US" altLang="zh-CN" sz="2000" dirty="0"/>
              <a:t>(2) </a:t>
            </a:r>
            <a:r>
              <a:rPr lang="zh-CN" altLang="zh-CN" sz="2000" dirty="0"/>
              <a:t>外键</a:t>
            </a:r>
          </a:p>
          <a:p>
            <a:r>
              <a:rPr lang="zh-CN" altLang="zh-CN" sz="2000" dirty="0"/>
              <a:t>如果</a:t>
            </a:r>
            <a:r>
              <a:rPr lang="en-US" altLang="zh-CN" sz="2000" dirty="0"/>
              <a:t>公共关键字</a:t>
            </a:r>
            <a:r>
              <a:rPr lang="zh-CN" altLang="zh-CN" sz="2000" dirty="0"/>
              <a:t>在一个关系中是</a:t>
            </a:r>
            <a:r>
              <a:rPr lang="en-US" altLang="zh-CN" sz="2000" dirty="0"/>
              <a:t>主关键字</a:t>
            </a:r>
            <a:r>
              <a:rPr lang="zh-CN" altLang="zh-CN" sz="2000" dirty="0"/>
              <a:t>，那么这个公共关键字被称为另一个关系的外键。由此可见，外键表示了两个关系之间的联系。以另一个关系的外键作主关键字的表被称为主表，具有此外键的表被称为主表的从表。外键又称作外关键字。换而言之，如果</a:t>
            </a:r>
            <a:r>
              <a:rPr lang="en-US" altLang="zh-CN" sz="2000" dirty="0"/>
              <a:t>关系模式R</a:t>
            </a:r>
            <a:r>
              <a:rPr lang="zh-CN" altLang="zh-CN" sz="2000" dirty="0"/>
              <a:t>中的某属性集不是</a:t>
            </a:r>
            <a:r>
              <a:rPr lang="en-US" altLang="zh-CN" sz="2000" dirty="0"/>
              <a:t>R</a:t>
            </a:r>
            <a:r>
              <a:rPr lang="zh-CN" altLang="zh-CN" sz="2000" dirty="0"/>
              <a:t>的主键，而是另一个关系</a:t>
            </a:r>
            <a:r>
              <a:rPr lang="en-US" altLang="zh-CN" sz="2000" dirty="0"/>
              <a:t>R1</a:t>
            </a:r>
            <a:r>
              <a:rPr lang="zh-CN" altLang="zh-CN" sz="2000" dirty="0"/>
              <a:t>的主键则该属性集是关系模式</a:t>
            </a:r>
            <a:r>
              <a:rPr lang="en-US" altLang="zh-CN" sz="2000" dirty="0"/>
              <a:t>R</a:t>
            </a:r>
            <a:r>
              <a:rPr lang="zh-CN" altLang="zh-CN" sz="2000" dirty="0"/>
              <a:t>的外键，通常在</a:t>
            </a:r>
            <a:r>
              <a:rPr lang="en-US" altLang="zh-CN" sz="2000" dirty="0"/>
              <a:t>数据库设计</a:t>
            </a:r>
            <a:r>
              <a:rPr lang="zh-CN" altLang="zh-CN" sz="2000" dirty="0"/>
              <a:t>中缩写为</a:t>
            </a:r>
            <a:r>
              <a:rPr lang="en-US" altLang="zh-CN" sz="2000" dirty="0"/>
              <a:t>FK</a:t>
            </a:r>
            <a:r>
              <a:rPr lang="zh-CN" altLang="zh-CN" sz="2000" dirty="0"/>
              <a:t>。</a:t>
            </a:r>
          </a:p>
        </p:txBody>
      </p:sp>
    </p:spTree>
    <p:extLst>
      <p:ext uri="{BB962C8B-B14F-4D97-AF65-F5344CB8AC3E}">
        <p14:creationId xmlns:p14="http://schemas.microsoft.com/office/powerpoint/2010/main" val="227120288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981880" y="2659063"/>
            <a:ext cx="8555492" cy="769441"/>
          </a:xfrm>
          <a:prstGeom prst="rect">
            <a:avLst/>
          </a:prstGeom>
          <a:noFill/>
        </p:spPr>
        <p:txBody>
          <a:bodyPr wrap="square">
            <a:spAutoFit/>
          </a:bodyPr>
          <a:lstStyle/>
          <a:p>
            <a:pPr fontAlgn="auto">
              <a:spcBef>
                <a:spcPts val="0"/>
              </a:spcBef>
              <a:spcAft>
                <a:spcPts val="0"/>
              </a:spcAft>
              <a:buFontTx/>
              <a:buNone/>
              <a:defRPr/>
            </a:pPr>
            <a:r>
              <a:rPr lang="en-US" altLang="zh-CN" sz="4400" b="1" dirty="0" smtClean="0">
                <a:solidFill>
                  <a:schemeClr val="tx1">
                    <a:lumMod val="85000"/>
                    <a:lumOff val="15000"/>
                  </a:schemeClr>
                </a:solidFill>
                <a:latin typeface="微软雅黑" panose="020B0503020204020204" pitchFamily="34" charset="-122"/>
                <a:ea typeface="微软雅黑" panose="020B0503020204020204" pitchFamily="34" charset="-122"/>
              </a:rPr>
              <a:t>5.2   </a:t>
            </a:r>
            <a:r>
              <a:rPr lang="zh-CN" altLang="en-US" sz="4400" b="1" dirty="0" smtClean="0">
                <a:solidFill>
                  <a:schemeClr val="tx1">
                    <a:lumMod val="85000"/>
                    <a:lumOff val="15000"/>
                  </a:schemeClr>
                </a:solidFill>
                <a:latin typeface="微软雅黑" panose="020B0503020204020204" pitchFamily="34" charset="-122"/>
                <a:ea typeface="微软雅黑" panose="020B0503020204020204" pitchFamily="34" charset="-122"/>
              </a:rPr>
              <a:t>任务</a:t>
            </a:r>
            <a:r>
              <a:rPr lang="en-US" altLang="zh-CN" sz="4400" b="1" dirty="0">
                <a:solidFill>
                  <a:schemeClr val="tx1">
                    <a:lumMod val="85000"/>
                    <a:lumOff val="15000"/>
                  </a:schemeClr>
                </a:solidFill>
                <a:latin typeface="微软雅黑" panose="020B0503020204020204" pitchFamily="34" charset="-122"/>
                <a:ea typeface="微软雅黑" panose="020B0503020204020204" pitchFamily="34" charset="-122"/>
              </a:rPr>
              <a:t>2:</a:t>
            </a:r>
            <a:r>
              <a:rPr lang="zh-CN" altLang="zh-CN" sz="4400" b="1" dirty="0" smtClean="0">
                <a:solidFill>
                  <a:schemeClr val="tx1">
                    <a:lumMod val="85000"/>
                    <a:lumOff val="15000"/>
                  </a:schemeClr>
                </a:solidFill>
                <a:latin typeface="微软雅黑" panose="020B0503020204020204" pitchFamily="34" charset="-122"/>
                <a:ea typeface="微软雅黑" panose="020B0503020204020204" pitchFamily="34" charset="-122"/>
              </a:rPr>
              <a:t>强制性</a:t>
            </a:r>
            <a:r>
              <a:rPr lang="zh-CN" altLang="en-US" sz="4400" b="1" dirty="0" smtClean="0">
                <a:solidFill>
                  <a:schemeClr val="tx1">
                    <a:lumMod val="85000"/>
                    <a:lumOff val="15000"/>
                  </a:schemeClr>
                </a:solidFill>
                <a:latin typeface="微软雅黑" panose="020B0503020204020204" pitchFamily="34" charset="-122"/>
                <a:ea typeface="微软雅黑" panose="020B0503020204020204" pitchFamily="34" charset="-122"/>
              </a:rPr>
              <a:t>完</a:t>
            </a:r>
            <a:r>
              <a:rPr lang="zh-CN" altLang="zh-CN" sz="4400" b="1" dirty="0" smtClean="0">
                <a:solidFill>
                  <a:schemeClr val="tx1">
                    <a:lumMod val="85000"/>
                    <a:lumOff val="15000"/>
                  </a:schemeClr>
                </a:solidFill>
                <a:latin typeface="微软雅黑" panose="020B0503020204020204" pitchFamily="34" charset="-122"/>
                <a:ea typeface="微软雅黑" panose="020B0503020204020204" pitchFamily="34" charset="-122"/>
              </a:rPr>
              <a:t>整性</a:t>
            </a:r>
            <a:r>
              <a:rPr lang="zh-CN" altLang="zh-CN" sz="4400" b="1" dirty="0">
                <a:solidFill>
                  <a:schemeClr val="tx1">
                    <a:lumMod val="85000"/>
                    <a:lumOff val="15000"/>
                  </a:schemeClr>
                </a:solidFill>
                <a:latin typeface="微软雅黑" panose="020B0503020204020204" pitchFamily="34" charset="-122"/>
                <a:ea typeface="微软雅黑" panose="020B0503020204020204" pitchFamily="34" charset="-122"/>
              </a:rPr>
              <a:t>的选项</a:t>
            </a:r>
            <a:endParaRPr lang="zh-CN" altLang="en-US" sz="4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Office 主题">
  <a:themeElements>
    <a:clrScheme name="自定义 2">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FFFFFF"/>
      </a:hlink>
      <a:folHlink>
        <a:srgbClr val="FFFFFF"/>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680</TotalTime>
  <Pages>0</Pages>
  <Words>3091</Words>
  <Characters>0</Characters>
  <Application>Microsoft Office PowerPoint</Application>
  <PresentationFormat>自定义</PresentationFormat>
  <Lines>0</Lines>
  <Paragraphs>327</Paragraphs>
  <Slides>59</Slides>
  <Notes>0</Notes>
  <HiddenSlides>20</HiddenSlides>
  <MMClips>0</MMClips>
  <ScaleCrop>false</ScaleCrop>
  <HeadingPairs>
    <vt:vector size="4" baseType="variant">
      <vt:variant>
        <vt:lpstr>主题</vt:lpstr>
      </vt:variant>
      <vt:variant>
        <vt:i4>1</vt:i4>
      </vt:variant>
      <vt:variant>
        <vt:lpstr>幻灯片标题</vt:lpstr>
      </vt:variant>
      <vt:variant>
        <vt:i4>59</vt:i4>
      </vt:variant>
    </vt:vector>
  </HeadingPairs>
  <TitlesOfParts>
    <vt:vector size="60"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PC</cp:lastModifiedBy>
  <cp:revision>94</cp:revision>
  <dcterms:created xsi:type="dcterms:W3CDTF">2016-03-29T09:34:52Z</dcterms:created>
  <dcterms:modified xsi:type="dcterms:W3CDTF">2016-12-16T16:16:32Z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2052-10.1.0.6028</vt:lpwstr>
  </property>
</Properties>
</file>