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3"/>
    <p:sldId id="259" r:id="rId4"/>
    <p:sldId id="260" r:id="rId5"/>
    <p:sldId id="261" r:id="rId6"/>
    <p:sldId id="262" r:id="rId7"/>
    <p:sldId id="263" r:id="rId8"/>
    <p:sldId id="265" r:id="rId9"/>
    <p:sldId id="266"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zh-CN" sz="5400"/>
              <a:t>第十三章  容积式流体机械</a:t>
            </a:r>
            <a:endParaRPr lang="zh-CN" altLang="zh-CN" sz="5400"/>
          </a:p>
        </p:txBody>
      </p:sp>
      <p:sp>
        <p:nvSpPr>
          <p:cNvPr id="3" name="内容占位符 2"/>
          <p:cNvSpPr>
            <a:spLocks noGrp="1"/>
          </p:cNvSpPr>
          <p:nvPr>
            <p:ph idx="1"/>
          </p:nvPr>
        </p:nvSpPr>
        <p:spPr>
          <a:xfrm>
            <a:off x="838835" y="1826260"/>
            <a:ext cx="8006715" cy="4351655"/>
          </a:xfrm>
        </p:spPr>
        <p:txBody>
          <a:bodyPr/>
          <a:p>
            <a:endParaRPr lang="zh-CN" altLang="en-US"/>
          </a:p>
          <a:p>
            <a:endParaRPr lang="zh-CN" altLang="en-US"/>
          </a:p>
          <a:p>
            <a:r>
              <a:rPr lang="zh-CN" altLang="en-US"/>
              <a:t>容积式流体机械是通过运动部件和静止部件之间，或者两个运动部件之间的容积的周期性变化来和流体进行能最交换的机械，机械和流体之间的相互作用力主要是静压力，可分为往复式和回转式两大类，主要用在高压小流量的场合。</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往复式流体机械</a:t>
            </a:r>
            <a:endParaRPr lang="zh-CN" altLang="en-US"/>
          </a:p>
        </p:txBody>
      </p:sp>
      <p:sp>
        <p:nvSpPr>
          <p:cNvPr id="3" name="内容占位符 2"/>
          <p:cNvSpPr>
            <a:spLocks noGrp="1"/>
          </p:cNvSpPr>
          <p:nvPr>
            <p:ph idx="1"/>
          </p:nvPr>
        </p:nvSpPr>
        <p:spPr>
          <a:xfrm>
            <a:off x="838200" y="1826260"/>
            <a:ext cx="9847580" cy="4664075"/>
          </a:xfrm>
        </p:spPr>
        <p:txBody>
          <a:bodyPr/>
          <a:p>
            <a:r>
              <a:rPr lang="en-US" altLang="zh-CN"/>
              <a:t>1.</a:t>
            </a:r>
            <a:r>
              <a:rPr lang="zh-CN" altLang="en-US"/>
              <a:t>工作介质为液体</a:t>
            </a:r>
            <a:endParaRPr lang="zh-CN" altLang="en-US"/>
          </a:p>
          <a:p>
            <a:pPr marL="0" indent="0">
              <a:buNone/>
            </a:pPr>
            <a:r>
              <a:rPr lang="zh-CN" altLang="en-US"/>
              <a:t>         </a:t>
            </a:r>
            <a:endParaRPr lang="zh-CN" altLang="en-US"/>
          </a:p>
          <a:p>
            <a:pPr marL="0" indent="0">
              <a:lnSpc>
                <a:spcPct val="150000"/>
              </a:lnSpc>
              <a:buNone/>
            </a:pPr>
            <a:r>
              <a:rPr lang="zh-CN" altLang="en-US"/>
              <a:t>         以液体的理想工作过程的示功图为例来说明往复式流体机械的工作原理。所谓理想工作过程是指液体在缸体内没有流动损失，没有泄漏并完全充满缸体。示功图的横轴为缸体的容积，纵轴为缸体内液体的压力。</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760"/>
            <a:ext cx="6155690" cy="6172200"/>
          </a:xfrm>
        </p:spPr>
        <p:txBody>
          <a:bodyPr>
            <a:normAutofit fontScale="90000"/>
          </a:bodyPr>
          <a:p>
            <a:pPr algn="just"/>
            <a:r>
              <a:rPr lang="zh-CN" altLang="en-US" sz="2800" b="1"/>
              <a:t>原理：</a:t>
            </a:r>
            <a:r>
              <a:rPr lang="zh-CN" altLang="en-US" sz="2800"/>
              <a:t>当用作工作机（液体输送机械）时，缸体内的压力沿点划线按逆时针方向变化。在活塞向右方移动的瞬间，缸体内的压力降到A点（p1），这时吸人阀开启，排出阀关闭， 随着活塞向右移动，低压液体被吸入缸体，其间缸体内的液体压力保持不变，吸入过程至活塞移动到缸体容积最大的后死点B为止。随后排出过程开始。在活塞向左移动的瞬间，缸体内的压力从B点上升到C点（p2），吸入阀关闭，排出阀开启，活塞继续向左移动并排出高压液体，至活塞到达缸体容积最小的前死点D为止。活塞往复一次完成一个工作循环。 当用作原动机（液体动力机械）时，循坏过程正好相反，缸体内的压力按顺时针方向变化。</a:t>
            </a:r>
            <a:endParaRPr lang="zh-CN" altLang="en-US" sz="2800"/>
          </a:p>
        </p:txBody>
      </p:sp>
      <p:pic>
        <p:nvPicPr>
          <p:cNvPr id="4" name="内容占位符 3"/>
          <p:cNvPicPr>
            <a:picLocks noChangeAspect="1"/>
          </p:cNvPicPr>
          <p:nvPr>
            <p:ph idx="1"/>
          </p:nvPr>
        </p:nvPicPr>
        <p:blipFill>
          <a:blip r:embed="rId1"/>
          <a:srcRect/>
          <a:stretch>
            <a:fillRect/>
          </a:stretch>
        </p:blipFill>
        <p:spPr>
          <a:xfrm>
            <a:off x="6979285" y="327660"/>
            <a:ext cx="4971415" cy="59499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835" y="365125"/>
            <a:ext cx="5323205" cy="6200140"/>
          </a:xfrm>
        </p:spPr>
        <p:txBody>
          <a:bodyPr/>
          <a:p>
            <a:pPr>
              <a:lnSpc>
                <a:spcPct val="150000"/>
              </a:lnSpc>
            </a:pPr>
            <a:r>
              <a:rPr lang="en-US" altLang="zh-CN" sz="2800"/>
              <a:t>2.</a:t>
            </a:r>
            <a:r>
              <a:rPr lang="zh-CN" altLang="en-US" sz="2800"/>
              <a:t>工作介质为气体</a:t>
            </a:r>
            <a:br>
              <a:rPr lang="zh-CN" altLang="en-US" sz="2800"/>
            </a:br>
            <a:r>
              <a:rPr lang="zh-CN" altLang="en-US" sz="2800"/>
              <a:t> </a:t>
            </a:r>
            <a:br>
              <a:rPr lang="zh-CN" altLang="en-US" sz="2800"/>
            </a:br>
            <a:r>
              <a:rPr lang="zh-CN" altLang="en-US" sz="2800"/>
              <a:t>         当工作介质是气体时，如右图所示，其容积因压缩和膨胀而发生变化。因此，即使是在理想工作状态下，吸入效率也不可能为1。</a:t>
            </a:r>
            <a:endParaRPr lang="zh-CN" altLang="en-US" sz="2800"/>
          </a:p>
        </p:txBody>
      </p:sp>
      <p:pic>
        <p:nvPicPr>
          <p:cNvPr id="6" name="内容占位符 5"/>
          <p:cNvPicPr>
            <a:picLocks noChangeAspect="1"/>
          </p:cNvPicPr>
          <p:nvPr>
            <p:ph idx="1"/>
          </p:nvPr>
        </p:nvPicPr>
        <p:blipFill>
          <a:blip r:embed="rId1"/>
          <a:srcRect/>
          <a:stretch>
            <a:fillRect/>
          </a:stretch>
        </p:blipFill>
        <p:spPr>
          <a:xfrm>
            <a:off x="6414135" y="570865"/>
            <a:ext cx="4517390" cy="5816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26770" y="277495"/>
            <a:ext cx="10515600" cy="1325563"/>
          </a:xfrm>
        </p:spPr>
        <p:txBody>
          <a:bodyPr/>
          <a:p>
            <a:endParaRPr lang="zh-CN" altLang="en-US"/>
          </a:p>
        </p:txBody>
      </p:sp>
      <p:sp>
        <p:nvSpPr>
          <p:cNvPr id="3" name="内容占位符 2"/>
          <p:cNvSpPr>
            <a:spLocks noGrp="1"/>
          </p:cNvSpPr>
          <p:nvPr>
            <p:ph idx="1"/>
          </p:nvPr>
        </p:nvSpPr>
        <p:spPr>
          <a:xfrm>
            <a:off x="2251075" y="918210"/>
            <a:ext cx="7613650" cy="5567045"/>
          </a:xfrm>
        </p:spPr>
        <p:txBody>
          <a:bodyPr/>
          <a:p>
            <a:pPr marL="0" indent="0" algn="just">
              <a:buNone/>
            </a:pPr>
            <a:endParaRPr lang="zh-CN" altLang="en-US"/>
          </a:p>
          <a:p>
            <a:pPr algn="just">
              <a:lnSpc>
                <a:spcPct val="150000"/>
              </a:lnSpc>
            </a:pPr>
            <a:r>
              <a:rPr lang="zh-CN" altLang="en-US"/>
              <a:t>往复式机械由于结构和工作特点必然产生流量和压力的脉动，振动和噪声都较大。为了减小脉动，可以采用空气室，也可以改进结构，采用单缸往复式, 或者采用能改变往复运动位相的多缸式。根据缸体的布置，多缸式又分为组合活塞式、轴向式和径向式。</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93445" y="826135"/>
            <a:ext cx="10504805" cy="1303655"/>
          </a:xfrm>
        </p:spPr>
        <p:txBody>
          <a:bodyPr>
            <a:normAutofit/>
          </a:bodyPr>
          <a:p>
            <a:r>
              <a:rPr lang="zh-CN" altLang="en-US" sz="3600"/>
              <a:t>下图依次为单缸往复式，多缸往复式，轴向多缸往复式，径向多缸往复式</a:t>
            </a:r>
            <a:endParaRPr lang="zh-CN" altLang="en-US" sz="3600"/>
          </a:p>
        </p:txBody>
      </p:sp>
      <p:pic>
        <p:nvPicPr>
          <p:cNvPr id="253" name="图片 253"/>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270" y="3004820"/>
            <a:ext cx="2783840" cy="2684145"/>
          </a:xfrm>
          <a:prstGeom prst="rect">
            <a:avLst/>
          </a:prstGeom>
          <a:noFill/>
          <a:ln>
            <a:noFill/>
          </a:ln>
        </p:spPr>
      </p:pic>
      <p:pic>
        <p:nvPicPr>
          <p:cNvPr id="257" name="图片 2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808980" y="3461385"/>
            <a:ext cx="3418840" cy="2036445"/>
          </a:xfrm>
          <a:prstGeom prst="rect">
            <a:avLst/>
          </a:prstGeom>
          <a:noFill/>
          <a:ln>
            <a:noFill/>
          </a:ln>
        </p:spPr>
      </p:pic>
      <p:pic>
        <p:nvPicPr>
          <p:cNvPr id="286" name="图片 2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771140" y="3030220"/>
            <a:ext cx="2942590" cy="2709545"/>
          </a:xfrm>
          <a:prstGeom prst="rect">
            <a:avLst/>
          </a:prstGeom>
          <a:noFill/>
          <a:ln>
            <a:noFill/>
          </a:ln>
        </p:spPr>
      </p:pic>
      <p:pic>
        <p:nvPicPr>
          <p:cNvPr id="287" name="图片 2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9297035" y="3332798"/>
            <a:ext cx="2514600" cy="2295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回转式流体机械</a:t>
            </a:r>
            <a:endParaRPr lang="zh-CN" altLang="en-US"/>
          </a:p>
        </p:txBody>
      </p:sp>
      <p:sp>
        <p:nvSpPr>
          <p:cNvPr id="3" name="内容占位符 2"/>
          <p:cNvSpPr>
            <a:spLocks noGrp="1"/>
          </p:cNvSpPr>
          <p:nvPr>
            <p:ph idx="1"/>
          </p:nvPr>
        </p:nvSpPr>
        <p:spPr/>
        <p:txBody>
          <a:bodyPr>
            <a:normAutofit lnSpcReduction="10000"/>
          </a:bodyPr>
          <a:p>
            <a:pPr>
              <a:lnSpc>
                <a:spcPct val="150000"/>
              </a:lnSpc>
            </a:pPr>
            <a:r>
              <a:rPr lang="zh-CN" altLang="en-US" sz="2400"/>
              <a:t>回转式流体机械的工作原理和往复式流体机械的工作原理相同，所谓的行程容积V0在这里指的是工作腔的最大容积和最小容积之差。在结构上，回转式流体机械不再设置吸入阀和排出阀，取而代之的是和叶片式机械相似的吸入口和排出口。当工作介质为液体时，在转子转动使容积开始变化的位置，工作腔和吸入口或者排出口相通。若转子转动一周所形成的工作腔的数目为z,转速为n,则理想行程流量qv,0为：</a:t>
            </a:r>
            <a:endParaRPr lang="zh-CN" altLang="en-US" sz="2400"/>
          </a:p>
          <a:p>
            <a:pPr marL="0" indent="0">
              <a:buNone/>
            </a:pPr>
            <a:r>
              <a:rPr lang="zh-CN" altLang="en-US"/>
              <a:t>                </a:t>
            </a:r>
            <a:endParaRPr lang="zh-CN" altLang="en-US"/>
          </a:p>
          <a:p>
            <a:pPr marL="0" indent="0">
              <a:buNone/>
            </a:pPr>
            <a:r>
              <a:rPr lang="zh-CN" altLang="en-US"/>
              <a:t>                              </a:t>
            </a:r>
            <a:endParaRPr lang="zh-CN" altLang="en-US"/>
          </a:p>
        </p:txBody>
      </p:sp>
      <p:graphicFrame>
        <p:nvGraphicFramePr>
          <p:cNvPr id="-2147482352" name="对象 -2147482353"/>
          <p:cNvGraphicFramePr>
            <a:graphicFrameLocks noChangeAspect="1"/>
          </p:cNvGraphicFramePr>
          <p:nvPr/>
        </p:nvGraphicFramePr>
        <p:xfrm>
          <a:off x="4127500" y="4932045"/>
          <a:ext cx="2423160" cy="829945"/>
        </p:xfrm>
        <a:graphic>
          <a:graphicData uri="http://schemas.openxmlformats.org/presentationml/2006/ole">
            <mc:AlternateContent xmlns:mc="http://schemas.openxmlformats.org/markup-compatibility/2006">
              <mc:Choice xmlns:v="urn:schemas-microsoft-com:vml" Requires="v">
                <p:oleObj spid="_x0000_s3076" name="" r:id="rId1" imgW="698500" imgH="241300" progId="Equation.DSMT4">
                  <p:embed/>
                </p:oleObj>
              </mc:Choice>
              <mc:Fallback>
                <p:oleObj name="" r:id="rId1" imgW="698500" imgH="241300" progId="Equation.DSMT4">
                  <p:embed/>
                  <p:pic>
                    <p:nvPicPr>
                      <p:cNvPr id="0" name="图片 3075"/>
                      <p:cNvPicPr/>
                      <p:nvPr/>
                    </p:nvPicPr>
                    <p:blipFill>
                      <a:blip r:embed="rId2"/>
                      <a:srcRect/>
                      <a:stretch>
                        <a:fillRect/>
                      </a:stretch>
                    </p:blipFill>
                    <p:spPr>
                      <a:xfrm>
                        <a:off x="4127500" y="4932045"/>
                        <a:ext cx="2423160" cy="829945"/>
                      </a:xfrm>
                      <a:prstGeom prst="rect">
                        <a:avLst/>
                      </a:prstGeom>
                      <a:noFill/>
                      <a:ln w="38100">
                        <a:noFill/>
                        <a:miter/>
                      </a:ln>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a:t>根据转子结构的不同，常用的回转式流体机械有以下几类：</a:t>
            </a:r>
            <a:endParaRPr lang="zh-CN" altLang="en-US" sz="2800"/>
          </a:p>
        </p:txBody>
      </p:sp>
      <p:sp>
        <p:nvSpPr>
          <p:cNvPr id="3" name="内容占位符 2"/>
          <p:cNvSpPr>
            <a:spLocks noGrp="1"/>
          </p:cNvSpPr>
          <p:nvPr>
            <p:ph idx="1"/>
          </p:nvPr>
        </p:nvSpPr>
        <p:spPr/>
        <p:txBody>
          <a:bodyPr/>
          <a:p>
            <a:r>
              <a:rPr lang="en-US" altLang="zh-CN"/>
              <a:t>1.啮合式</a:t>
            </a:r>
            <a:r>
              <a:rPr lang="zh-CN" altLang="en-US"/>
              <a:t>（啮合式包括齿轮式和多叶式）</a:t>
            </a:r>
            <a:endParaRPr lang="zh-CN" altLang="en-US"/>
          </a:p>
          <a:p>
            <a:pPr marL="0" indent="0">
              <a:buNone/>
            </a:pPr>
            <a:endParaRPr lang="zh-CN" altLang="en-US"/>
          </a:p>
          <a:p>
            <a:r>
              <a:rPr lang="en-US" altLang="zh-CN"/>
              <a:t>2.螺杆式</a:t>
            </a:r>
            <a:r>
              <a:rPr lang="zh-CN" altLang="en-US"/>
              <a:t>（</a:t>
            </a:r>
            <a:r>
              <a:rPr lang="en-US" altLang="zh-CN"/>
              <a:t>螺杆式包括单螺杆式、双螺杆式和三螺杆式</a:t>
            </a:r>
            <a:r>
              <a:rPr lang="zh-CN" altLang="en-US"/>
              <a:t>）</a:t>
            </a:r>
            <a:endParaRPr lang="zh-CN" altLang="en-US"/>
          </a:p>
          <a:p>
            <a:endParaRPr lang="zh-CN" altLang="en-US"/>
          </a:p>
          <a:p>
            <a:r>
              <a:rPr lang="en-US" altLang="zh-CN"/>
              <a:t>3.</a:t>
            </a:r>
            <a:r>
              <a:rPr lang="zh-CN" altLang="en-US"/>
              <a:t>偏心式（</a:t>
            </a:r>
            <a:r>
              <a:rPr lang="en-US" altLang="zh-CN"/>
              <a:t>偏心式包括滑片式、回转滑阀式和摇动滑阀式</a:t>
            </a:r>
            <a:r>
              <a:rPr lang="zh-CN" altLang="en-US"/>
              <a:t>）</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1093</Words>
  <Application>Kingsoft Office WPP</Application>
  <PresentationFormat>宽屏</PresentationFormat>
  <Paragraphs>33</Paragraphs>
  <Slides>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0" baseType="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LHCan</dc:creator>
  <cp:lastModifiedBy>bl</cp:lastModifiedBy>
  <cp:revision>6</cp:revision>
  <dcterms:created xsi:type="dcterms:W3CDTF">2015-05-05T08:02:00Z</dcterms:created>
  <dcterms:modified xsi:type="dcterms:W3CDTF">2016-03-07T06:53:04Z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