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32" r:id="rId2"/>
    <p:sldMasterId id="2147483744" r:id="rId3"/>
  </p:sldMasterIdLst>
  <p:notesMasterIdLst>
    <p:notesMasterId r:id="rId35"/>
  </p:notesMasterIdLst>
  <p:sldIdLst>
    <p:sldId id="263" r:id="rId4"/>
    <p:sldId id="264" r:id="rId5"/>
    <p:sldId id="290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2" r:id="rId15"/>
    <p:sldId id="303" r:id="rId16"/>
    <p:sldId id="301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  <p:sldId id="325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78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0BE0905-EC95-408C-BA78-E335DAB4189A}" type="datetimeFigureOut">
              <a:rPr lang="zh-CN" altLang="en-US"/>
              <a:pPr>
                <a:defRPr/>
              </a:pPr>
              <a:t>2013-12-27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758D7A6-0709-4785-85FB-DC7C7ADDA3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89D5AB8-5269-4C40-8A58-2228F4500E1B}" type="slidenum">
              <a:rPr lang="zh-CN" altLang="en-US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02F768-3C85-4E95-B1C5-55F5A061B78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65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D7979D7-3027-4F76-8BA0-D116A202355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gradFill rotWithShape="0">
          <a:gsLst>
            <a:gs pos="0">
              <a:schemeClr val="tx1">
                <a:gamma/>
                <a:shade val="90980"/>
                <a:invGamma/>
              </a:schemeClr>
            </a:gs>
            <a:gs pos="100000">
              <a:schemeClr val="tx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4"/>
          <p:cNvSpPr>
            <a:spLocks/>
          </p:cNvSpPr>
          <p:nvPr/>
        </p:nvSpPr>
        <p:spPr bwMode="invGray">
          <a:xfrm>
            <a:off x="-22225" y="-20638"/>
            <a:ext cx="9174163" cy="3906838"/>
          </a:xfrm>
          <a:custGeom>
            <a:avLst/>
            <a:gdLst>
              <a:gd name="T0" fmla="*/ 8 w 5771"/>
              <a:gd name="T1" fmla="*/ 13 h 2466"/>
              <a:gd name="T2" fmla="*/ 5766 w 5771"/>
              <a:gd name="T3" fmla="*/ 0 h 2466"/>
              <a:gd name="T4" fmla="*/ 5771 w 5771"/>
              <a:gd name="T5" fmla="*/ 1890 h 2466"/>
              <a:gd name="T6" fmla="*/ 0 w 5771"/>
              <a:gd name="T7" fmla="*/ 2466 h 2466"/>
              <a:gd name="T8" fmla="*/ 8 w 5771"/>
              <a:gd name="T9" fmla="*/ 13 h 2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71" h="2466">
                <a:moveTo>
                  <a:pt x="8" y="13"/>
                </a:moveTo>
                <a:lnTo>
                  <a:pt x="5766" y="0"/>
                </a:lnTo>
                <a:lnTo>
                  <a:pt x="5771" y="1890"/>
                </a:lnTo>
                <a:lnTo>
                  <a:pt x="0" y="2466"/>
                </a:lnTo>
                <a:lnTo>
                  <a:pt x="8" y="13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5" name="Freeform 50"/>
          <p:cNvSpPr>
            <a:spLocks/>
          </p:cNvSpPr>
          <p:nvPr/>
        </p:nvSpPr>
        <p:spPr bwMode="gray">
          <a:xfrm>
            <a:off x="0" y="1524000"/>
            <a:ext cx="9153525" cy="2132013"/>
          </a:xfrm>
          <a:custGeom>
            <a:avLst/>
            <a:gdLst>
              <a:gd name="T0" fmla="*/ 0 w 5771"/>
              <a:gd name="T1" fmla="*/ 0 h 1456"/>
              <a:gd name="T2" fmla="*/ 2147483647 w 5771"/>
              <a:gd name="T3" fmla="*/ 1691740601 h 1456"/>
              <a:gd name="T4" fmla="*/ 2147483647 w 5771"/>
              <a:gd name="T5" fmla="*/ 2147483647 h 1456"/>
              <a:gd name="T6" fmla="*/ 0 w 5771"/>
              <a:gd name="T7" fmla="*/ 984168537 h 1456"/>
              <a:gd name="T8" fmla="*/ 0 w 5771"/>
              <a:gd name="T9" fmla="*/ 0 h 14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71" h="1456">
                <a:moveTo>
                  <a:pt x="0" y="0"/>
                </a:moveTo>
                <a:lnTo>
                  <a:pt x="5760" y="789"/>
                </a:lnTo>
                <a:lnTo>
                  <a:pt x="5771" y="1456"/>
                </a:lnTo>
                <a:lnTo>
                  <a:pt x="0" y="45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gray">
          <a:xfrm>
            <a:off x="3962400" y="56388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defRPr/>
            </a:pPr>
            <a:r>
              <a:rPr lang="en-US" altLang="zh-CN" sz="2400" b="1" i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LOGO</a:t>
            </a:r>
          </a:p>
        </p:txBody>
      </p:sp>
      <p:sp>
        <p:nvSpPr>
          <p:cNvPr id="7" name="Freeform 48"/>
          <p:cNvSpPr>
            <a:spLocks/>
          </p:cNvSpPr>
          <p:nvPr/>
        </p:nvSpPr>
        <p:spPr bwMode="gray">
          <a:xfrm>
            <a:off x="-20638" y="1981200"/>
            <a:ext cx="9185276" cy="1400175"/>
          </a:xfrm>
          <a:custGeom>
            <a:avLst/>
            <a:gdLst>
              <a:gd name="T0" fmla="*/ 40322504 w 5786"/>
              <a:gd name="T1" fmla="*/ 1662841417 h 1179"/>
              <a:gd name="T2" fmla="*/ 2147483647 w 5786"/>
              <a:gd name="T3" fmla="*/ 1606425884 h 1179"/>
              <a:gd name="T4" fmla="*/ 2147483647 w 5786"/>
              <a:gd name="T5" fmla="*/ 0 h 1179"/>
              <a:gd name="T6" fmla="*/ 0 w 5786"/>
              <a:gd name="T7" fmla="*/ 1306014122 h 1179"/>
              <a:gd name="T8" fmla="*/ 40322504 w 5786"/>
              <a:gd name="T9" fmla="*/ 1662841417 h 11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86" h="1179">
                <a:moveTo>
                  <a:pt x="16" y="1179"/>
                </a:moveTo>
                <a:lnTo>
                  <a:pt x="5786" y="1139"/>
                </a:lnTo>
                <a:lnTo>
                  <a:pt x="5773" y="0"/>
                </a:lnTo>
                <a:lnTo>
                  <a:pt x="0" y="926"/>
                </a:lnTo>
                <a:lnTo>
                  <a:pt x="16" y="1179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8" name="Freeform 51"/>
          <p:cNvSpPr>
            <a:spLocks/>
          </p:cNvSpPr>
          <p:nvPr/>
        </p:nvSpPr>
        <p:spPr bwMode="gray">
          <a:xfrm>
            <a:off x="0" y="2133600"/>
            <a:ext cx="9164638" cy="1752600"/>
          </a:xfrm>
          <a:custGeom>
            <a:avLst/>
            <a:gdLst>
              <a:gd name="T0" fmla="*/ 10080626 w 5773"/>
              <a:gd name="T1" fmla="*/ 2147483647 h 1096"/>
              <a:gd name="T2" fmla="*/ 2147483647 w 5773"/>
              <a:gd name="T3" fmla="*/ 1971510294 h 1096"/>
              <a:gd name="T4" fmla="*/ 0 w 5773"/>
              <a:gd name="T5" fmla="*/ 0 h 10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73" h="1096">
                <a:moveTo>
                  <a:pt x="4" y="1096"/>
                </a:moveTo>
                <a:lnTo>
                  <a:pt x="5773" y="771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371600" y="4953000"/>
            <a:ext cx="6172200" cy="439738"/>
          </a:xfrm>
          <a:extLst>
            <a:ext uri="{909E8E84-426E-40DD-AFC4-6F175D3DCCD1}"/>
          </a:extLst>
        </p:spPr>
        <p:txBody>
          <a:bodyPr/>
          <a:lstStyle>
            <a:lvl1pPr marL="0" indent="0" algn="ctr">
              <a:buFont typeface="Wingdings" pitchFamily="2" charset="2"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ctrTitle"/>
          </p:nvPr>
        </p:nvSpPr>
        <p:spPr>
          <a:xfrm>
            <a:off x="609600" y="2209800"/>
            <a:ext cx="7620000" cy="914400"/>
          </a:xfrm>
          <a:extLst>
            <a:ext uri="{AF507438-7753-43E0-B8FC-AC1667EBCBE1}"/>
          </a:extLst>
        </p:spPr>
        <p:txBody>
          <a:bodyPr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609600" y="6400800"/>
            <a:ext cx="1524000" cy="2286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 bwMode="gray">
          <a:xfrm>
            <a:off x="6629400" y="6400800"/>
            <a:ext cx="2133600" cy="171450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4C716DE-3501-457A-B72B-BC9A594B43B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C6FE520-BC1C-4936-8FEF-8F78B7802A1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0850" y="228600"/>
            <a:ext cx="2038350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96265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3FD28D3-8E06-4079-BDCA-CD15E9081C8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gradFill rotWithShape="0">
          <a:gsLst>
            <a:gs pos="0">
              <a:schemeClr val="tx1">
                <a:gamma/>
                <a:shade val="90980"/>
                <a:invGamma/>
              </a:schemeClr>
            </a:gs>
            <a:gs pos="100000">
              <a:schemeClr val="tx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4"/>
          <p:cNvSpPr>
            <a:spLocks/>
          </p:cNvSpPr>
          <p:nvPr/>
        </p:nvSpPr>
        <p:spPr bwMode="invGray">
          <a:xfrm>
            <a:off x="-22225" y="-20638"/>
            <a:ext cx="9174163" cy="3906838"/>
          </a:xfrm>
          <a:custGeom>
            <a:avLst/>
            <a:gdLst>
              <a:gd name="T0" fmla="*/ 8 w 5771"/>
              <a:gd name="T1" fmla="*/ 13 h 2466"/>
              <a:gd name="T2" fmla="*/ 5766 w 5771"/>
              <a:gd name="T3" fmla="*/ 0 h 2466"/>
              <a:gd name="T4" fmla="*/ 5771 w 5771"/>
              <a:gd name="T5" fmla="*/ 1890 h 2466"/>
              <a:gd name="T6" fmla="*/ 0 w 5771"/>
              <a:gd name="T7" fmla="*/ 2466 h 2466"/>
              <a:gd name="T8" fmla="*/ 8 w 5771"/>
              <a:gd name="T9" fmla="*/ 13 h 2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71" h="2466">
                <a:moveTo>
                  <a:pt x="8" y="13"/>
                </a:moveTo>
                <a:lnTo>
                  <a:pt x="5766" y="0"/>
                </a:lnTo>
                <a:lnTo>
                  <a:pt x="5771" y="1890"/>
                </a:lnTo>
                <a:lnTo>
                  <a:pt x="0" y="2466"/>
                </a:lnTo>
                <a:lnTo>
                  <a:pt x="8" y="13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5" name="Freeform 50"/>
          <p:cNvSpPr>
            <a:spLocks/>
          </p:cNvSpPr>
          <p:nvPr/>
        </p:nvSpPr>
        <p:spPr bwMode="gray">
          <a:xfrm>
            <a:off x="0" y="1524000"/>
            <a:ext cx="9153525" cy="2132013"/>
          </a:xfrm>
          <a:custGeom>
            <a:avLst/>
            <a:gdLst>
              <a:gd name="T0" fmla="*/ 0 w 5771"/>
              <a:gd name="T1" fmla="*/ 0 h 1456"/>
              <a:gd name="T2" fmla="*/ 9136078 w 5771"/>
              <a:gd name="T3" fmla="*/ 1155328 h 1456"/>
              <a:gd name="T4" fmla="*/ 9153525 w 5771"/>
              <a:gd name="T5" fmla="*/ 2132013 h 1456"/>
              <a:gd name="T6" fmla="*/ 0 w 5771"/>
              <a:gd name="T7" fmla="*/ 672111 h 1456"/>
              <a:gd name="T8" fmla="*/ 0 w 5771"/>
              <a:gd name="T9" fmla="*/ 0 h 14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71" h="1456">
                <a:moveTo>
                  <a:pt x="0" y="0"/>
                </a:moveTo>
                <a:lnTo>
                  <a:pt x="5760" y="789"/>
                </a:lnTo>
                <a:lnTo>
                  <a:pt x="5771" y="1456"/>
                </a:lnTo>
                <a:lnTo>
                  <a:pt x="0" y="45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gray">
          <a:xfrm>
            <a:off x="3962400" y="56388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defRPr/>
            </a:pPr>
            <a:r>
              <a:rPr lang="en-US" altLang="zh-CN" sz="2400" b="1" i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LOGO</a:t>
            </a:r>
          </a:p>
        </p:txBody>
      </p:sp>
      <p:sp>
        <p:nvSpPr>
          <p:cNvPr id="7" name="Freeform 48"/>
          <p:cNvSpPr>
            <a:spLocks/>
          </p:cNvSpPr>
          <p:nvPr/>
        </p:nvSpPr>
        <p:spPr bwMode="gray">
          <a:xfrm>
            <a:off x="-20638" y="1981200"/>
            <a:ext cx="9185276" cy="1400175"/>
          </a:xfrm>
          <a:custGeom>
            <a:avLst/>
            <a:gdLst>
              <a:gd name="T0" fmla="*/ 25400 w 5786"/>
              <a:gd name="T1" fmla="*/ 1400175 h 1179"/>
              <a:gd name="T2" fmla="*/ 9185276 w 5786"/>
              <a:gd name="T3" fmla="*/ 1352671 h 1179"/>
              <a:gd name="T4" fmla="*/ 9164638 w 5786"/>
              <a:gd name="T5" fmla="*/ 0 h 1179"/>
              <a:gd name="T6" fmla="*/ 0 w 5786"/>
              <a:gd name="T7" fmla="*/ 1099713 h 1179"/>
              <a:gd name="T8" fmla="*/ 25400 w 5786"/>
              <a:gd name="T9" fmla="*/ 1400175 h 11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86" h="1179">
                <a:moveTo>
                  <a:pt x="16" y="1179"/>
                </a:moveTo>
                <a:lnTo>
                  <a:pt x="5786" y="1139"/>
                </a:lnTo>
                <a:lnTo>
                  <a:pt x="5773" y="0"/>
                </a:lnTo>
                <a:lnTo>
                  <a:pt x="0" y="926"/>
                </a:lnTo>
                <a:lnTo>
                  <a:pt x="16" y="1179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8" name="Freeform 51"/>
          <p:cNvSpPr>
            <a:spLocks/>
          </p:cNvSpPr>
          <p:nvPr/>
        </p:nvSpPr>
        <p:spPr bwMode="gray">
          <a:xfrm>
            <a:off x="0" y="2133600"/>
            <a:ext cx="9164638" cy="1752600"/>
          </a:xfrm>
          <a:custGeom>
            <a:avLst/>
            <a:gdLst>
              <a:gd name="T0" fmla="*/ 6350 w 5773"/>
              <a:gd name="T1" fmla="*/ 1752600 h 1096"/>
              <a:gd name="T2" fmla="*/ 9164638 w 5773"/>
              <a:gd name="T3" fmla="*/ 1232897 h 1096"/>
              <a:gd name="T4" fmla="*/ 0 w 5773"/>
              <a:gd name="T5" fmla="*/ 0 h 10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73" h="1096">
                <a:moveTo>
                  <a:pt x="4" y="1096"/>
                </a:moveTo>
                <a:lnTo>
                  <a:pt x="5773" y="771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371600" y="4953000"/>
            <a:ext cx="6172200" cy="439738"/>
          </a:xfrm>
          <a:extLst>
            <a:ext uri="{909E8E84-426E-40DD-AFC4-6F175D3DCCD1}"/>
          </a:extLst>
        </p:spPr>
        <p:txBody>
          <a:bodyPr/>
          <a:lstStyle>
            <a:lvl1pPr marL="0" indent="0" algn="ctr">
              <a:buFont typeface="Wingdings" pitchFamily="2" charset="2"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ctrTitle"/>
          </p:nvPr>
        </p:nvSpPr>
        <p:spPr>
          <a:xfrm>
            <a:off x="609600" y="2209800"/>
            <a:ext cx="7620000" cy="914400"/>
          </a:xfrm>
          <a:extLst>
            <a:ext uri="{AF507438-7753-43E0-B8FC-AC1667EBCBE1}"/>
          </a:extLst>
        </p:spPr>
        <p:txBody>
          <a:bodyPr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609600" y="6400800"/>
            <a:ext cx="1524000" cy="2286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 bwMode="gray">
          <a:xfrm>
            <a:off x="6629400" y="6400800"/>
            <a:ext cx="2133600" cy="171450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0CCDCD7E-F2E8-4CB0-9FE0-BF9456FF73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93E79BB-7724-4D6A-91BF-EBD391D7DA2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E13132B-0147-4529-A12F-BFBA3FFF98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387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64C0605-C68C-416D-AF36-60B04EFD17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F255E88-FBCD-479E-9A4C-26725E9B5B2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4CC7567-24CF-4E2E-B747-944F4CBEDD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E6E5A91-7C34-4773-8B3D-25F7BF7DA69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D61364F-5440-4DD4-A3A6-AB37E255679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862649E-7451-4F93-949C-B6C77EE7627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0513507-A65F-4A56-8090-F29A8471E5B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18DA6BE-F944-4B1E-BCB6-A6E9F274DBD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0850" y="228600"/>
            <a:ext cx="2038350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96265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74A96D8-AAE7-4ACF-A685-C4BD3970D2D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gradFill rotWithShape="0">
          <a:gsLst>
            <a:gs pos="0">
              <a:schemeClr val="tx1">
                <a:gamma/>
                <a:shade val="90980"/>
                <a:invGamma/>
              </a:schemeClr>
            </a:gs>
            <a:gs pos="100000">
              <a:schemeClr val="tx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4"/>
          <p:cNvSpPr>
            <a:spLocks/>
          </p:cNvSpPr>
          <p:nvPr/>
        </p:nvSpPr>
        <p:spPr bwMode="invGray">
          <a:xfrm>
            <a:off x="-22225" y="-20638"/>
            <a:ext cx="9174163" cy="3906838"/>
          </a:xfrm>
          <a:custGeom>
            <a:avLst/>
            <a:gdLst>
              <a:gd name="T0" fmla="*/ 8 w 5771"/>
              <a:gd name="T1" fmla="*/ 13 h 2466"/>
              <a:gd name="T2" fmla="*/ 5766 w 5771"/>
              <a:gd name="T3" fmla="*/ 0 h 2466"/>
              <a:gd name="T4" fmla="*/ 5771 w 5771"/>
              <a:gd name="T5" fmla="*/ 1890 h 2466"/>
              <a:gd name="T6" fmla="*/ 0 w 5771"/>
              <a:gd name="T7" fmla="*/ 2466 h 2466"/>
              <a:gd name="T8" fmla="*/ 8 w 5771"/>
              <a:gd name="T9" fmla="*/ 13 h 2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71" h="2466">
                <a:moveTo>
                  <a:pt x="8" y="13"/>
                </a:moveTo>
                <a:lnTo>
                  <a:pt x="5766" y="0"/>
                </a:lnTo>
                <a:lnTo>
                  <a:pt x="5771" y="1890"/>
                </a:lnTo>
                <a:lnTo>
                  <a:pt x="0" y="2466"/>
                </a:lnTo>
                <a:lnTo>
                  <a:pt x="8" y="13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5" name="Freeform 50"/>
          <p:cNvSpPr>
            <a:spLocks/>
          </p:cNvSpPr>
          <p:nvPr/>
        </p:nvSpPr>
        <p:spPr bwMode="gray">
          <a:xfrm>
            <a:off x="0" y="1524000"/>
            <a:ext cx="9153525" cy="2132013"/>
          </a:xfrm>
          <a:custGeom>
            <a:avLst/>
            <a:gdLst>
              <a:gd name="T0" fmla="*/ 0 w 5771"/>
              <a:gd name="T1" fmla="*/ 0 h 1456"/>
              <a:gd name="T2" fmla="*/ 9136078 w 5771"/>
              <a:gd name="T3" fmla="*/ 1155328 h 1456"/>
              <a:gd name="T4" fmla="*/ 9153525 w 5771"/>
              <a:gd name="T5" fmla="*/ 2132013 h 1456"/>
              <a:gd name="T6" fmla="*/ 0 w 5771"/>
              <a:gd name="T7" fmla="*/ 672111 h 1456"/>
              <a:gd name="T8" fmla="*/ 0 w 5771"/>
              <a:gd name="T9" fmla="*/ 0 h 14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71" h="1456">
                <a:moveTo>
                  <a:pt x="0" y="0"/>
                </a:moveTo>
                <a:lnTo>
                  <a:pt x="5760" y="789"/>
                </a:lnTo>
                <a:lnTo>
                  <a:pt x="5771" y="1456"/>
                </a:lnTo>
                <a:lnTo>
                  <a:pt x="0" y="45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gray">
          <a:xfrm>
            <a:off x="3962400" y="56388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defRPr/>
            </a:pPr>
            <a:r>
              <a:rPr lang="en-US" altLang="zh-CN" sz="2400" b="1" i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LOGO</a:t>
            </a:r>
          </a:p>
        </p:txBody>
      </p:sp>
      <p:sp>
        <p:nvSpPr>
          <p:cNvPr id="7" name="Freeform 48"/>
          <p:cNvSpPr>
            <a:spLocks/>
          </p:cNvSpPr>
          <p:nvPr/>
        </p:nvSpPr>
        <p:spPr bwMode="gray">
          <a:xfrm>
            <a:off x="-20638" y="1981200"/>
            <a:ext cx="9185276" cy="1400175"/>
          </a:xfrm>
          <a:custGeom>
            <a:avLst/>
            <a:gdLst>
              <a:gd name="T0" fmla="*/ 25400 w 5786"/>
              <a:gd name="T1" fmla="*/ 1400175 h 1179"/>
              <a:gd name="T2" fmla="*/ 9185276 w 5786"/>
              <a:gd name="T3" fmla="*/ 1352671 h 1179"/>
              <a:gd name="T4" fmla="*/ 9164638 w 5786"/>
              <a:gd name="T5" fmla="*/ 0 h 1179"/>
              <a:gd name="T6" fmla="*/ 0 w 5786"/>
              <a:gd name="T7" fmla="*/ 1099713 h 1179"/>
              <a:gd name="T8" fmla="*/ 25400 w 5786"/>
              <a:gd name="T9" fmla="*/ 1400175 h 11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86" h="1179">
                <a:moveTo>
                  <a:pt x="16" y="1179"/>
                </a:moveTo>
                <a:lnTo>
                  <a:pt x="5786" y="1139"/>
                </a:lnTo>
                <a:lnTo>
                  <a:pt x="5773" y="0"/>
                </a:lnTo>
                <a:lnTo>
                  <a:pt x="0" y="926"/>
                </a:lnTo>
                <a:lnTo>
                  <a:pt x="16" y="1179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8" name="Freeform 51"/>
          <p:cNvSpPr>
            <a:spLocks/>
          </p:cNvSpPr>
          <p:nvPr/>
        </p:nvSpPr>
        <p:spPr bwMode="gray">
          <a:xfrm>
            <a:off x="0" y="2133600"/>
            <a:ext cx="9164638" cy="1752600"/>
          </a:xfrm>
          <a:custGeom>
            <a:avLst/>
            <a:gdLst>
              <a:gd name="T0" fmla="*/ 6350 w 5773"/>
              <a:gd name="T1" fmla="*/ 1752600 h 1096"/>
              <a:gd name="T2" fmla="*/ 9164638 w 5773"/>
              <a:gd name="T3" fmla="*/ 1232897 h 1096"/>
              <a:gd name="T4" fmla="*/ 0 w 5773"/>
              <a:gd name="T5" fmla="*/ 0 h 10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73" h="1096">
                <a:moveTo>
                  <a:pt x="4" y="1096"/>
                </a:moveTo>
                <a:lnTo>
                  <a:pt x="5773" y="771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371600" y="4953000"/>
            <a:ext cx="6172200" cy="439738"/>
          </a:xfrm>
          <a:extLst>
            <a:ext uri="{909E8E84-426E-40DD-AFC4-6F175D3DCCD1}"/>
          </a:extLst>
        </p:spPr>
        <p:txBody>
          <a:bodyPr/>
          <a:lstStyle>
            <a:lvl1pPr marL="0" indent="0" algn="ctr">
              <a:buFont typeface="Wingdings" pitchFamily="2" charset="2"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ctrTitle"/>
          </p:nvPr>
        </p:nvSpPr>
        <p:spPr>
          <a:xfrm>
            <a:off x="609600" y="2209800"/>
            <a:ext cx="7620000" cy="914400"/>
          </a:xfrm>
          <a:extLst>
            <a:ext uri="{AF507438-7753-43E0-B8FC-AC1667EBCBE1}"/>
          </a:extLst>
        </p:spPr>
        <p:txBody>
          <a:bodyPr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609600" y="6400800"/>
            <a:ext cx="1524000" cy="2286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 bwMode="gray">
          <a:xfrm>
            <a:off x="6629400" y="6400800"/>
            <a:ext cx="2133600" cy="171450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A68075E-B495-4C28-86B1-3071B19434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6C6C947-D114-475F-AFB6-4592DCC62DB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110B51D-C2A2-40AE-9E2F-32E2F2ECEE9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387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75FA98D-67BC-4845-8D00-76629F5532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337413D-E579-4C2E-8A66-978F13AA225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38C0AB8-252D-400A-A21F-E5B79A6C2F5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FA1A6AC-3B25-4D4A-9977-B899DB8DF09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034BB5A-3644-4B5B-A85C-ECEDB231978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D9CFB07-9142-46EF-AB8B-C71D3AC3958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98C73B8-9CE2-482F-913B-E89298A0F36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092248E-1D0F-4384-8B7D-E17CC78BC3B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0850" y="228600"/>
            <a:ext cx="2038350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96265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1448BA1-492C-4B61-84E5-37A162AC261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387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B094D3D-90B7-4B21-A9FC-3226E348D7E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E745FA5-F5DC-4CC4-B8DB-8607B275AC1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38E8BCA-E8DC-49CB-8257-9467E8EE02D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79C88B0-7539-4D2B-A19C-11742464667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1ADC739-8343-4AC5-A50A-6C88C6BBFC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BAB645E-6C01-446E-8585-1982743F373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Rectangle 41"/>
          <p:cNvSpPr>
            <a:spLocks noChangeArrowheads="1"/>
          </p:cNvSpPr>
          <p:nvPr/>
        </p:nvSpPr>
        <p:spPr bwMode="gray">
          <a:xfrm>
            <a:off x="0" y="0"/>
            <a:ext cx="9144000" cy="923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228600"/>
            <a:ext cx="754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black">
          <a:xfrm>
            <a:off x="7620000" y="6461125"/>
            <a:ext cx="1219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black">
          <a:xfrm>
            <a:off x="6324600" y="6461125"/>
            <a:ext cx="990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0324CA5B-A146-4E91-841C-098E3D780E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Rectangle 42"/>
          <p:cNvSpPr>
            <a:spLocks noChangeArrowheads="1"/>
          </p:cNvSpPr>
          <p:nvPr/>
        </p:nvSpPr>
        <p:spPr bwMode="gray">
          <a:xfrm>
            <a:off x="0" y="838200"/>
            <a:ext cx="9144000" cy="11430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5D5D5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black">
          <a:xfrm>
            <a:off x="609600" y="6477000"/>
            <a:ext cx="35814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2" name="Freeform 52"/>
          <p:cNvSpPr>
            <a:spLocks/>
          </p:cNvSpPr>
          <p:nvPr/>
        </p:nvSpPr>
        <p:spPr bwMode="hidden">
          <a:xfrm>
            <a:off x="-60325" y="4719638"/>
            <a:ext cx="9234488" cy="2093912"/>
          </a:xfrm>
          <a:custGeom>
            <a:avLst/>
            <a:gdLst>
              <a:gd name="T0" fmla="*/ 0 w 5817"/>
              <a:gd name="T1" fmla="*/ 0 h 1319"/>
              <a:gd name="T2" fmla="*/ 2147483647 w 5817"/>
              <a:gd name="T3" fmla="*/ 1383564657 h 1319"/>
              <a:gd name="T4" fmla="*/ 2147483647 w 5817"/>
              <a:gd name="T5" fmla="*/ 2147483647 h 1319"/>
              <a:gd name="T6" fmla="*/ 95765943 w 5817"/>
              <a:gd name="T7" fmla="*/ 425905511 h 1319"/>
              <a:gd name="T8" fmla="*/ 0 w 5817"/>
              <a:gd name="T9" fmla="*/ 0 h 13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817" h="1319">
                <a:moveTo>
                  <a:pt x="0" y="0"/>
                </a:moveTo>
                <a:lnTo>
                  <a:pt x="5806" y="549"/>
                </a:lnTo>
                <a:lnTo>
                  <a:pt x="5817" y="1319"/>
                </a:lnTo>
                <a:lnTo>
                  <a:pt x="38" y="1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30196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033" name="Freeform 53"/>
          <p:cNvSpPr>
            <a:spLocks/>
          </p:cNvSpPr>
          <p:nvPr/>
        </p:nvSpPr>
        <p:spPr bwMode="hidden">
          <a:xfrm>
            <a:off x="0" y="4495800"/>
            <a:ext cx="9174163" cy="2403475"/>
          </a:xfrm>
          <a:custGeom>
            <a:avLst/>
            <a:gdLst>
              <a:gd name="T0" fmla="*/ 7561263 w 5779"/>
              <a:gd name="T1" fmla="*/ 2147483647 h 1514"/>
              <a:gd name="T2" fmla="*/ 2147483647 w 5779"/>
              <a:gd name="T3" fmla="*/ 2147483647 h 1514"/>
              <a:gd name="T4" fmla="*/ 2147483647 w 5779"/>
              <a:gd name="T5" fmla="*/ 0 h 1514"/>
              <a:gd name="T6" fmla="*/ 0 w 5779"/>
              <a:gd name="T7" fmla="*/ 2147483647 h 1514"/>
              <a:gd name="T8" fmla="*/ 7561263 w 5779"/>
              <a:gd name="T9" fmla="*/ 2147483647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79" h="1514">
                <a:moveTo>
                  <a:pt x="3" y="1514"/>
                </a:moveTo>
                <a:lnTo>
                  <a:pt x="5779" y="1504"/>
                </a:lnTo>
                <a:lnTo>
                  <a:pt x="5773" y="0"/>
                </a:lnTo>
                <a:lnTo>
                  <a:pt x="0" y="1319"/>
                </a:lnTo>
                <a:lnTo>
                  <a:pt x="3" y="1514"/>
                </a:lnTo>
                <a:close/>
              </a:path>
            </a:pathLst>
          </a:custGeom>
          <a:solidFill>
            <a:schemeClr val="accent2">
              <a:alpha val="30196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034" name="Freeform 54"/>
          <p:cNvSpPr>
            <a:spLocks/>
          </p:cNvSpPr>
          <p:nvPr/>
        </p:nvSpPr>
        <p:spPr bwMode="hidden">
          <a:xfrm>
            <a:off x="-20638" y="4791075"/>
            <a:ext cx="9205913" cy="2022475"/>
          </a:xfrm>
          <a:custGeom>
            <a:avLst/>
            <a:gdLst>
              <a:gd name="T0" fmla="*/ 68045016 w 5799"/>
              <a:gd name="T1" fmla="*/ 2147483647 h 1274"/>
              <a:gd name="T2" fmla="*/ 2147483647 w 5799"/>
              <a:gd name="T3" fmla="*/ 1988404075 h 1274"/>
              <a:gd name="T4" fmla="*/ 0 w 5799"/>
              <a:gd name="T5" fmla="*/ 0 h 127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99" h="1274">
                <a:moveTo>
                  <a:pt x="27" y="1274"/>
                </a:moveTo>
                <a:lnTo>
                  <a:pt x="5799" y="789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19200"/>
            <a:ext cx="8153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Rectangle 41"/>
          <p:cNvSpPr>
            <a:spLocks noChangeArrowheads="1"/>
          </p:cNvSpPr>
          <p:nvPr/>
        </p:nvSpPr>
        <p:spPr bwMode="gray">
          <a:xfrm>
            <a:off x="0" y="0"/>
            <a:ext cx="9144000" cy="923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228600"/>
            <a:ext cx="754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black">
          <a:xfrm>
            <a:off x="7620000" y="6461125"/>
            <a:ext cx="1219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black">
          <a:xfrm>
            <a:off x="6324600" y="6461125"/>
            <a:ext cx="990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11B02F99-5299-41CA-B408-32ACE8A2849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Rectangle 42"/>
          <p:cNvSpPr>
            <a:spLocks noChangeArrowheads="1"/>
          </p:cNvSpPr>
          <p:nvPr/>
        </p:nvSpPr>
        <p:spPr bwMode="gray">
          <a:xfrm>
            <a:off x="0" y="838200"/>
            <a:ext cx="9144000" cy="11430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5D5D5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black">
          <a:xfrm>
            <a:off x="609600" y="6477000"/>
            <a:ext cx="35814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2" name="Freeform 52"/>
          <p:cNvSpPr>
            <a:spLocks/>
          </p:cNvSpPr>
          <p:nvPr/>
        </p:nvSpPr>
        <p:spPr bwMode="hidden">
          <a:xfrm>
            <a:off x="-60325" y="4719638"/>
            <a:ext cx="9234488" cy="2093912"/>
          </a:xfrm>
          <a:custGeom>
            <a:avLst/>
            <a:gdLst>
              <a:gd name="T0" fmla="*/ 0 w 5817"/>
              <a:gd name="T1" fmla="*/ 0 h 1319"/>
              <a:gd name="T2" fmla="*/ 9217025 w 5817"/>
              <a:gd name="T3" fmla="*/ 871537 h 1319"/>
              <a:gd name="T4" fmla="*/ 9234488 w 5817"/>
              <a:gd name="T5" fmla="*/ 2093912 h 1319"/>
              <a:gd name="T6" fmla="*/ 60325 w 5817"/>
              <a:gd name="T7" fmla="*/ 268287 h 1319"/>
              <a:gd name="T8" fmla="*/ 0 w 5817"/>
              <a:gd name="T9" fmla="*/ 0 h 13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817" h="1319">
                <a:moveTo>
                  <a:pt x="0" y="0"/>
                </a:moveTo>
                <a:lnTo>
                  <a:pt x="5806" y="549"/>
                </a:lnTo>
                <a:lnTo>
                  <a:pt x="5817" y="1319"/>
                </a:lnTo>
                <a:lnTo>
                  <a:pt x="38" y="1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30196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033" name="Freeform 53"/>
          <p:cNvSpPr>
            <a:spLocks/>
          </p:cNvSpPr>
          <p:nvPr/>
        </p:nvSpPr>
        <p:spPr bwMode="hidden">
          <a:xfrm>
            <a:off x="0" y="4495800"/>
            <a:ext cx="9174163" cy="2403475"/>
          </a:xfrm>
          <a:custGeom>
            <a:avLst/>
            <a:gdLst>
              <a:gd name="T0" fmla="*/ 4763 w 5779"/>
              <a:gd name="T1" fmla="*/ 2403475 h 1514"/>
              <a:gd name="T2" fmla="*/ 9174163 w 5779"/>
              <a:gd name="T3" fmla="*/ 2387600 h 1514"/>
              <a:gd name="T4" fmla="*/ 9164638 w 5779"/>
              <a:gd name="T5" fmla="*/ 0 h 1514"/>
              <a:gd name="T6" fmla="*/ 0 w 5779"/>
              <a:gd name="T7" fmla="*/ 2093913 h 1514"/>
              <a:gd name="T8" fmla="*/ 4763 w 5779"/>
              <a:gd name="T9" fmla="*/ 2403475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79" h="1514">
                <a:moveTo>
                  <a:pt x="3" y="1514"/>
                </a:moveTo>
                <a:lnTo>
                  <a:pt x="5779" y="1504"/>
                </a:lnTo>
                <a:lnTo>
                  <a:pt x="5773" y="0"/>
                </a:lnTo>
                <a:lnTo>
                  <a:pt x="0" y="1319"/>
                </a:lnTo>
                <a:lnTo>
                  <a:pt x="3" y="1514"/>
                </a:lnTo>
                <a:close/>
              </a:path>
            </a:pathLst>
          </a:custGeom>
          <a:solidFill>
            <a:schemeClr val="accent2">
              <a:alpha val="30196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034" name="Freeform 54"/>
          <p:cNvSpPr>
            <a:spLocks/>
          </p:cNvSpPr>
          <p:nvPr/>
        </p:nvSpPr>
        <p:spPr bwMode="hidden">
          <a:xfrm>
            <a:off x="-20638" y="4791075"/>
            <a:ext cx="9205913" cy="2022475"/>
          </a:xfrm>
          <a:custGeom>
            <a:avLst/>
            <a:gdLst>
              <a:gd name="T0" fmla="*/ 42863 w 5799"/>
              <a:gd name="T1" fmla="*/ 2022475 h 1274"/>
              <a:gd name="T2" fmla="*/ 9205913 w 5799"/>
              <a:gd name="T3" fmla="*/ 1252538 h 1274"/>
              <a:gd name="T4" fmla="*/ 0 w 5799"/>
              <a:gd name="T5" fmla="*/ 0 h 127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99" h="1274">
                <a:moveTo>
                  <a:pt x="27" y="1274"/>
                </a:moveTo>
                <a:lnTo>
                  <a:pt x="5799" y="789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3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19200"/>
            <a:ext cx="8153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Rectangle 41"/>
          <p:cNvSpPr>
            <a:spLocks noChangeArrowheads="1"/>
          </p:cNvSpPr>
          <p:nvPr/>
        </p:nvSpPr>
        <p:spPr bwMode="gray">
          <a:xfrm>
            <a:off x="0" y="0"/>
            <a:ext cx="9144000" cy="923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228600"/>
            <a:ext cx="754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black">
          <a:xfrm>
            <a:off x="7620000" y="6461125"/>
            <a:ext cx="1219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black">
          <a:xfrm>
            <a:off x="6324600" y="6461125"/>
            <a:ext cx="990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08505935-39F4-4BE8-B6A7-A106E9BE42E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Rectangle 42"/>
          <p:cNvSpPr>
            <a:spLocks noChangeArrowheads="1"/>
          </p:cNvSpPr>
          <p:nvPr/>
        </p:nvSpPr>
        <p:spPr bwMode="gray">
          <a:xfrm>
            <a:off x="0" y="838200"/>
            <a:ext cx="9144000" cy="11430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5D5D5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black">
          <a:xfrm>
            <a:off x="609600" y="6477000"/>
            <a:ext cx="35814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2" name="Freeform 52"/>
          <p:cNvSpPr>
            <a:spLocks/>
          </p:cNvSpPr>
          <p:nvPr/>
        </p:nvSpPr>
        <p:spPr bwMode="hidden">
          <a:xfrm>
            <a:off x="-60325" y="4719638"/>
            <a:ext cx="9234488" cy="2093912"/>
          </a:xfrm>
          <a:custGeom>
            <a:avLst/>
            <a:gdLst>
              <a:gd name="T0" fmla="*/ 0 w 5817"/>
              <a:gd name="T1" fmla="*/ 0 h 1319"/>
              <a:gd name="T2" fmla="*/ 9217025 w 5817"/>
              <a:gd name="T3" fmla="*/ 871537 h 1319"/>
              <a:gd name="T4" fmla="*/ 9234488 w 5817"/>
              <a:gd name="T5" fmla="*/ 2093912 h 1319"/>
              <a:gd name="T6" fmla="*/ 60325 w 5817"/>
              <a:gd name="T7" fmla="*/ 268287 h 1319"/>
              <a:gd name="T8" fmla="*/ 0 w 5817"/>
              <a:gd name="T9" fmla="*/ 0 h 13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817" h="1319">
                <a:moveTo>
                  <a:pt x="0" y="0"/>
                </a:moveTo>
                <a:lnTo>
                  <a:pt x="5806" y="549"/>
                </a:lnTo>
                <a:lnTo>
                  <a:pt x="5817" y="1319"/>
                </a:lnTo>
                <a:lnTo>
                  <a:pt x="38" y="1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30196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033" name="Freeform 53"/>
          <p:cNvSpPr>
            <a:spLocks/>
          </p:cNvSpPr>
          <p:nvPr/>
        </p:nvSpPr>
        <p:spPr bwMode="hidden">
          <a:xfrm>
            <a:off x="0" y="4495800"/>
            <a:ext cx="9174163" cy="2403475"/>
          </a:xfrm>
          <a:custGeom>
            <a:avLst/>
            <a:gdLst>
              <a:gd name="T0" fmla="*/ 4763 w 5779"/>
              <a:gd name="T1" fmla="*/ 2403475 h 1514"/>
              <a:gd name="T2" fmla="*/ 9174163 w 5779"/>
              <a:gd name="T3" fmla="*/ 2387600 h 1514"/>
              <a:gd name="T4" fmla="*/ 9164638 w 5779"/>
              <a:gd name="T5" fmla="*/ 0 h 1514"/>
              <a:gd name="T6" fmla="*/ 0 w 5779"/>
              <a:gd name="T7" fmla="*/ 2093913 h 1514"/>
              <a:gd name="T8" fmla="*/ 4763 w 5779"/>
              <a:gd name="T9" fmla="*/ 2403475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79" h="1514">
                <a:moveTo>
                  <a:pt x="3" y="1514"/>
                </a:moveTo>
                <a:lnTo>
                  <a:pt x="5779" y="1504"/>
                </a:lnTo>
                <a:lnTo>
                  <a:pt x="5773" y="0"/>
                </a:lnTo>
                <a:lnTo>
                  <a:pt x="0" y="1319"/>
                </a:lnTo>
                <a:lnTo>
                  <a:pt x="3" y="1514"/>
                </a:lnTo>
                <a:close/>
              </a:path>
            </a:pathLst>
          </a:custGeom>
          <a:solidFill>
            <a:schemeClr val="accent2">
              <a:alpha val="30196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034" name="Freeform 54"/>
          <p:cNvSpPr>
            <a:spLocks/>
          </p:cNvSpPr>
          <p:nvPr/>
        </p:nvSpPr>
        <p:spPr bwMode="hidden">
          <a:xfrm>
            <a:off x="-20638" y="4791075"/>
            <a:ext cx="9205913" cy="2022475"/>
          </a:xfrm>
          <a:custGeom>
            <a:avLst/>
            <a:gdLst>
              <a:gd name="T0" fmla="*/ 42863 w 5799"/>
              <a:gd name="T1" fmla="*/ 2022475 h 1274"/>
              <a:gd name="T2" fmla="*/ 9205913 w 5799"/>
              <a:gd name="T3" fmla="*/ 1252538 h 1274"/>
              <a:gd name="T4" fmla="*/ 0 w 5799"/>
              <a:gd name="T5" fmla="*/ 0 h 127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99" h="1274">
                <a:moveTo>
                  <a:pt x="27" y="1274"/>
                </a:moveTo>
                <a:lnTo>
                  <a:pt x="5799" y="789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256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19200"/>
            <a:ext cx="8153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8"/>
          <p:cNvSpPr>
            <a:spLocks noChangeArrowheads="1"/>
          </p:cNvSpPr>
          <p:nvPr/>
        </p:nvSpPr>
        <p:spPr bwMode="gray">
          <a:xfrm>
            <a:off x="3886200" y="5562600"/>
            <a:ext cx="1371600" cy="533400"/>
          </a:xfrm>
          <a:prstGeom prst="rect">
            <a:avLst/>
          </a:prstGeom>
          <a:solidFill>
            <a:schemeClr val="tx1"/>
          </a:solidFill>
          <a:ln w="381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38914" name="矩形 2"/>
          <p:cNvSpPr>
            <a:spLocks noChangeArrowheads="1"/>
          </p:cNvSpPr>
          <p:nvPr/>
        </p:nvSpPr>
        <p:spPr bwMode="auto">
          <a:xfrm>
            <a:off x="2700338" y="2595563"/>
            <a:ext cx="46085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/>
              <a:t>第</a:t>
            </a:r>
            <a:r>
              <a:rPr lang="en-US" altLang="zh-CN" sz="3200" b="1"/>
              <a:t>3</a:t>
            </a:r>
            <a:r>
              <a:rPr lang="zh-CN" altLang="zh-CN" sz="3200" b="1"/>
              <a:t>章 </a:t>
            </a:r>
            <a:r>
              <a:rPr lang="zh-CN" altLang="en-US" sz="3200" b="1"/>
              <a:t> </a:t>
            </a:r>
            <a:r>
              <a:rPr lang="zh-CN" altLang="zh-CN" sz="3200" b="1"/>
              <a:t>信息化教学设计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834313" cy="457200"/>
          </a:xfrm>
        </p:spPr>
        <p:txBody>
          <a:bodyPr/>
          <a:lstStyle/>
          <a:p>
            <a:r>
              <a:rPr lang="en-US" altLang="zh-CN" sz="2800" smtClean="0">
                <a:ea typeface="宋体" charset="-122"/>
              </a:rPr>
              <a:t>3.2.1 </a:t>
            </a:r>
            <a:r>
              <a:rPr lang="zh-CN" altLang="zh-CN" sz="2800" smtClean="0">
                <a:ea typeface="宋体" charset="-122"/>
              </a:rPr>
              <a:t>以教为主的信息化教学过程设计的一般</a:t>
            </a:r>
            <a:r>
              <a:rPr lang="zh-CN" altLang="en-US" sz="2800" smtClean="0">
                <a:ea typeface="宋体" charset="-122"/>
              </a:rPr>
              <a:t>模式</a:t>
            </a:r>
            <a:r>
              <a:rPr lang="en-US" altLang="zh-CN" sz="2800" smtClean="0">
                <a:ea typeface="宋体" charset="-122"/>
              </a:rPr>
              <a:t>  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49154" name="矩形 3"/>
          <p:cNvSpPr>
            <a:spLocks noChangeArrowheads="1"/>
          </p:cNvSpPr>
          <p:nvPr/>
        </p:nvSpPr>
        <p:spPr bwMode="auto">
          <a:xfrm>
            <a:off x="250825" y="981075"/>
            <a:ext cx="8532813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【任务描述】掌握肯普模式以及史密斯－雷根模式的特征以及内容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【任务实施】以</a:t>
            </a:r>
            <a:r>
              <a:rPr lang="en-US" altLang="zh-CN" b="1"/>
              <a:t>“</a:t>
            </a:r>
            <a:r>
              <a:rPr lang="zh-CN" altLang="zh-CN" b="1"/>
              <a:t>教</a:t>
            </a:r>
            <a:r>
              <a:rPr lang="en-US" altLang="zh-CN" b="1"/>
              <a:t>”</a:t>
            </a:r>
            <a:r>
              <a:rPr lang="zh-CN" altLang="zh-CN" b="1"/>
              <a:t>为主的教学系统设计模式</a:t>
            </a:r>
          </a:p>
        </p:txBody>
      </p:sp>
      <p:sp>
        <p:nvSpPr>
          <p:cNvPr id="5" name="矩形 4"/>
          <p:cNvSpPr/>
          <p:nvPr/>
        </p:nvSpPr>
        <p:spPr>
          <a:xfrm>
            <a:off x="684213" y="2349500"/>
            <a:ext cx="7704137" cy="3683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基于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“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教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”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的教学系统设计模式中，比较有名的是肯普模式和凯迪拉克模式。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49156" name="Picture 2" descr="图3-1 肯普模式"/>
          <p:cNvPicPr>
            <a:picLocks noChangeAspect="1" noChangeArrowheads="1"/>
          </p:cNvPicPr>
          <p:nvPr/>
        </p:nvPicPr>
        <p:blipFill>
          <a:blip r:embed="rId2"/>
          <a:srcRect l="10489" t="24039" r="8318" b="23340"/>
          <a:stretch>
            <a:fillRect/>
          </a:stretch>
        </p:blipFill>
        <p:spPr bwMode="auto">
          <a:xfrm>
            <a:off x="2270125" y="2986088"/>
            <a:ext cx="4494213" cy="291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矩形 5"/>
          <p:cNvSpPr>
            <a:spLocks noChangeArrowheads="1"/>
          </p:cNvSpPr>
          <p:nvPr/>
        </p:nvSpPr>
        <p:spPr bwMode="auto">
          <a:xfrm>
            <a:off x="3446463" y="6092825"/>
            <a:ext cx="1673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3-1</a:t>
            </a:r>
            <a:r>
              <a:rPr lang="zh-CN" altLang="zh-CN"/>
              <a:t>肯普模式</a:t>
            </a: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0178" name="矩形 2"/>
          <p:cNvSpPr>
            <a:spLocks noChangeArrowheads="1"/>
          </p:cNvSpPr>
          <p:nvPr/>
        </p:nvSpPr>
        <p:spPr bwMode="auto">
          <a:xfrm>
            <a:off x="250825" y="981075"/>
            <a:ext cx="8532813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【任务描述】掌握肯普模式以及史密斯－雷根模式的特征以及内容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【任务实施】以</a:t>
            </a:r>
            <a:r>
              <a:rPr lang="en-US" altLang="zh-CN" b="1"/>
              <a:t>“</a:t>
            </a:r>
            <a:r>
              <a:rPr lang="zh-CN" altLang="zh-CN" b="1"/>
              <a:t>教</a:t>
            </a:r>
            <a:r>
              <a:rPr lang="en-US" altLang="zh-CN" b="1"/>
              <a:t>”</a:t>
            </a:r>
            <a:r>
              <a:rPr lang="zh-CN" altLang="zh-CN" b="1"/>
              <a:t>为主的教学系统设计模式</a:t>
            </a:r>
          </a:p>
        </p:txBody>
      </p:sp>
      <p:sp>
        <p:nvSpPr>
          <p:cNvPr id="4" name="矩形 3"/>
          <p:cNvSpPr/>
          <p:nvPr/>
        </p:nvSpPr>
        <p:spPr>
          <a:xfrm>
            <a:off x="827088" y="2133600"/>
            <a:ext cx="7632700" cy="3683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史密斯－雷根把教学设计模式划分为三个阶段：分析、策略和评价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50180" name="Picture 2" descr="图3-2史密斯雷根模式"/>
          <p:cNvPicPr>
            <a:picLocks noChangeAspect="1" noChangeArrowheads="1"/>
          </p:cNvPicPr>
          <p:nvPr/>
        </p:nvPicPr>
        <p:blipFill>
          <a:blip r:embed="rId2"/>
          <a:srcRect l="14247" t="5920" r="17485" b="20804"/>
          <a:stretch>
            <a:fillRect/>
          </a:stretch>
        </p:blipFill>
        <p:spPr bwMode="auto">
          <a:xfrm>
            <a:off x="2916238" y="2852738"/>
            <a:ext cx="2276475" cy="321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矩形 4"/>
          <p:cNvSpPr>
            <a:spLocks noChangeArrowheads="1"/>
          </p:cNvSpPr>
          <p:nvPr/>
        </p:nvSpPr>
        <p:spPr bwMode="auto">
          <a:xfrm>
            <a:off x="2879725" y="6237288"/>
            <a:ext cx="2595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3-2</a:t>
            </a:r>
            <a:r>
              <a:rPr lang="zh-CN" altLang="zh-CN"/>
              <a:t>史密斯—雷根模式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3.2.2 </a:t>
            </a:r>
            <a:r>
              <a:rPr lang="zh-CN" altLang="zh-CN" smtClean="0">
                <a:ea typeface="宋体" charset="-122"/>
              </a:rPr>
              <a:t>以教为主的典型教学策略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51202" name="矩形 2"/>
          <p:cNvSpPr>
            <a:spLocks noChangeArrowheads="1"/>
          </p:cNvSpPr>
          <p:nvPr/>
        </p:nvSpPr>
        <p:spPr bwMode="auto">
          <a:xfrm>
            <a:off x="442913" y="1125538"/>
            <a:ext cx="8208962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【任务描述】掌握几种常见以教为主的教学策略实施步骤。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【任务实施】以教为主的教学模式有先行组织者教学策略</a:t>
            </a:r>
            <a:r>
              <a:rPr lang="zh-CN" altLang="en-US" b="1"/>
              <a:t>。</a:t>
            </a:r>
          </a:p>
        </p:txBody>
      </p:sp>
      <p:pic>
        <p:nvPicPr>
          <p:cNvPr id="51203" name="Picture 2" descr="3-3先行组织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9875" y="2492375"/>
            <a:ext cx="5335588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矩形 3"/>
          <p:cNvSpPr>
            <a:spLocks noChangeArrowheads="1"/>
          </p:cNvSpPr>
          <p:nvPr/>
        </p:nvSpPr>
        <p:spPr bwMode="auto">
          <a:xfrm>
            <a:off x="2627313" y="5949950"/>
            <a:ext cx="28273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3-3</a:t>
            </a:r>
            <a:r>
              <a:rPr lang="zh-CN" altLang="zh-CN"/>
              <a:t>先行组织者教学过程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2226" name="矩形 2"/>
          <p:cNvSpPr>
            <a:spLocks noChangeArrowheads="1"/>
          </p:cNvSpPr>
          <p:nvPr/>
        </p:nvSpPr>
        <p:spPr bwMode="auto">
          <a:xfrm>
            <a:off x="442913" y="1125538"/>
            <a:ext cx="8208962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【任务描述】掌握几种常见以教为主的教学策略实施步骤。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【任务实施】以教为主的教学模式有</a:t>
            </a:r>
            <a:r>
              <a:rPr lang="zh-CN" altLang="en-US" b="1"/>
              <a:t>讲授法</a:t>
            </a:r>
            <a:r>
              <a:rPr lang="zh-CN" altLang="zh-CN" b="1"/>
              <a:t>策略</a:t>
            </a:r>
            <a:r>
              <a:rPr lang="zh-CN" altLang="en-US" b="1"/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1403350" y="2587625"/>
            <a:ext cx="2557463" cy="3698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讲授法的基本程序是：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 </a:t>
            </a:r>
          </a:p>
        </p:txBody>
      </p:sp>
      <p:grpSp>
        <p:nvGrpSpPr>
          <p:cNvPr id="52228" name="组合 17"/>
          <p:cNvGrpSpPr>
            <a:grpSpLocks/>
          </p:cNvGrpSpPr>
          <p:nvPr/>
        </p:nvGrpSpPr>
        <p:grpSpPr bwMode="auto">
          <a:xfrm>
            <a:off x="1039813" y="3406775"/>
            <a:ext cx="6816725" cy="1514475"/>
            <a:chOff x="1383660" y="3044932"/>
            <a:chExt cx="6816616" cy="1514130"/>
          </a:xfrm>
        </p:grpSpPr>
        <p:sp>
          <p:nvSpPr>
            <p:cNvPr id="52229" name="矩形 3"/>
            <p:cNvSpPr>
              <a:spLocks noChangeArrowheads="1"/>
            </p:cNvSpPr>
            <p:nvPr/>
          </p:nvSpPr>
          <p:spPr bwMode="auto">
            <a:xfrm>
              <a:off x="6963586" y="4189730"/>
              <a:ext cx="110799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zh-CN" b="1"/>
                <a:t>布置作业</a:t>
              </a:r>
              <a:endParaRPr lang="zh-CN" altLang="en-US" b="1"/>
            </a:p>
          </p:txBody>
        </p:sp>
        <p:cxnSp>
          <p:nvCxnSpPr>
            <p:cNvPr id="6" name="直接箭头连接符 5"/>
            <p:cNvCxnSpPr/>
            <p:nvPr/>
          </p:nvCxnSpPr>
          <p:spPr bwMode="auto">
            <a:xfrm>
              <a:off x="2555216" y="3229040"/>
              <a:ext cx="720713" cy="0"/>
            </a:xfrm>
            <a:prstGeom prst="straightConnector1">
              <a:avLst/>
            </a:prstGeom>
            <a:ln>
              <a:headEnd type="none" w="med" len="med"/>
              <a:tailEnd type="arrow"/>
            </a:ln>
            <a:extLst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 bwMode="auto">
            <a:xfrm>
              <a:off x="6255619" y="3244911"/>
              <a:ext cx="720713" cy="0"/>
            </a:xfrm>
            <a:prstGeom prst="straightConnector1">
              <a:avLst/>
            </a:prstGeom>
            <a:ln>
              <a:headEnd type="none" w="med" len="med"/>
              <a:tailEnd type="arrow"/>
            </a:ln>
            <a:extLst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52232" name="矩形 8"/>
            <p:cNvSpPr>
              <a:spLocks noChangeArrowheads="1"/>
            </p:cNvSpPr>
            <p:nvPr/>
          </p:nvSpPr>
          <p:spPr bwMode="auto">
            <a:xfrm>
              <a:off x="1383660" y="3044932"/>
              <a:ext cx="117211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zh-CN" b="1"/>
                <a:t>组织教学</a:t>
              </a:r>
              <a:r>
                <a:rPr lang="en-US" altLang="zh-CN" b="1"/>
                <a:t> </a:t>
              </a:r>
              <a:endParaRPr lang="zh-CN" altLang="en-US" b="1"/>
            </a:p>
          </p:txBody>
        </p:sp>
        <p:sp>
          <p:nvSpPr>
            <p:cNvPr id="52233" name="矩形 9"/>
            <p:cNvSpPr>
              <a:spLocks noChangeArrowheads="1"/>
            </p:cNvSpPr>
            <p:nvPr/>
          </p:nvSpPr>
          <p:spPr bwMode="auto">
            <a:xfrm>
              <a:off x="3275856" y="3059668"/>
              <a:ext cx="117211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zh-CN" b="1"/>
                <a:t>导入新课</a:t>
              </a:r>
              <a:r>
                <a:rPr lang="en-US" altLang="zh-CN" b="1"/>
                <a:t> </a:t>
              </a:r>
              <a:endParaRPr lang="zh-CN" altLang="en-US" b="1"/>
            </a:p>
          </p:txBody>
        </p:sp>
        <p:sp>
          <p:nvSpPr>
            <p:cNvPr id="52234" name="矩形 10"/>
            <p:cNvSpPr>
              <a:spLocks noChangeArrowheads="1"/>
            </p:cNvSpPr>
            <p:nvPr/>
          </p:nvSpPr>
          <p:spPr bwMode="auto">
            <a:xfrm>
              <a:off x="5148064" y="3059668"/>
              <a:ext cx="110799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zh-CN" b="1"/>
                <a:t>讲授新课</a:t>
              </a:r>
              <a:endParaRPr lang="zh-CN" altLang="en-US" b="1"/>
            </a:p>
          </p:txBody>
        </p:sp>
        <p:cxnSp>
          <p:nvCxnSpPr>
            <p:cNvPr id="12" name="直接箭头连接符 11"/>
            <p:cNvCxnSpPr/>
            <p:nvPr/>
          </p:nvCxnSpPr>
          <p:spPr bwMode="auto">
            <a:xfrm>
              <a:off x="4428436" y="3244911"/>
              <a:ext cx="719126" cy="0"/>
            </a:xfrm>
            <a:prstGeom prst="straightConnector1">
              <a:avLst/>
            </a:prstGeom>
            <a:ln>
              <a:headEnd type="none" w="med" len="med"/>
              <a:tailEnd type="arrow"/>
            </a:ln>
            <a:extLst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52236" name="矩形 12"/>
            <p:cNvSpPr>
              <a:spLocks noChangeArrowheads="1"/>
            </p:cNvSpPr>
            <p:nvPr/>
          </p:nvSpPr>
          <p:spPr bwMode="auto">
            <a:xfrm>
              <a:off x="7092280" y="3059668"/>
              <a:ext cx="110799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zh-CN" b="1"/>
                <a:t>巩固新课</a:t>
              </a:r>
              <a:endParaRPr lang="zh-CN" altLang="en-US" b="1"/>
            </a:p>
          </p:txBody>
        </p:sp>
        <p:cxnSp>
          <p:nvCxnSpPr>
            <p:cNvPr id="17" name="直接箭头连接符 16"/>
            <p:cNvCxnSpPr/>
            <p:nvPr/>
          </p:nvCxnSpPr>
          <p:spPr bwMode="auto">
            <a:xfrm>
              <a:off x="7452575" y="3429019"/>
              <a:ext cx="0" cy="760240"/>
            </a:xfrm>
            <a:prstGeom prst="straightConnector1">
              <a:avLst/>
            </a:prstGeom>
            <a:ln>
              <a:headEnd type="none" w="med" len="med"/>
              <a:tailEnd type="arrow"/>
            </a:ln>
            <a:extLst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3250" name="矩形 2"/>
          <p:cNvSpPr>
            <a:spLocks noChangeArrowheads="1"/>
          </p:cNvSpPr>
          <p:nvPr/>
        </p:nvSpPr>
        <p:spPr bwMode="auto">
          <a:xfrm>
            <a:off x="442913" y="1125538"/>
            <a:ext cx="8208962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【任务描述】掌握几种常见以教为主的教学策略实施步骤。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【任务实施】以教为主的教学模式有</a:t>
            </a:r>
            <a:r>
              <a:rPr lang="zh-CN" altLang="en-US" b="1"/>
              <a:t>九段教学</a:t>
            </a:r>
            <a:r>
              <a:rPr lang="zh-CN" altLang="zh-CN" b="1"/>
              <a:t>策略</a:t>
            </a:r>
            <a:r>
              <a:rPr lang="zh-CN" altLang="en-US" b="1"/>
              <a:t>。</a:t>
            </a:r>
          </a:p>
        </p:txBody>
      </p:sp>
      <p:pic>
        <p:nvPicPr>
          <p:cNvPr id="53251" name="Picture 2" descr="3-4九段教学"/>
          <p:cNvPicPr>
            <a:picLocks noChangeAspect="1" noChangeArrowheads="1"/>
          </p:cNvPicPr>
          <p:nvPr/>
        </p:nvPicPr>
        <p:blipFill>
          <a:blip r:embed="rId3"/>
          <a:srcRect l="6711" t="8206" r="5592" b="7903"/>
          <a:stretch>
            <a:fillRect/>
          </a:stretch>
        </p:blipFill>
        <p:spPr bwMode="auto">
          <a:xfrm>
            <a:off x="1619250" y="2349500"/>
            <a:ext cx="5256213" cy="38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矩形 3"/>
          <p:cNvSpPr>
            <a:spLocks noChangeArrowheads="1"/>
          </p:cNvSpPr>
          <p:nvPr/>
        </p:nvSpPr>
        <p:spPr bwMode="auto">
          <a:xfrm>
            <a:off x="2771775" y="6308725"/>
            <a:ext cx="2133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3-4</a:t>
            </a:r>
            <a:r>
              <a:rPr lang="zh-CN" altLang="zh-CN"/>
              <a:t>九段教学策略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5298" name="矩形 3"/>
          <p:cNvSpPr>
            <a:spLocks noChangeArrowheads="1"/>
          </p:cNvSpPr>
          <p:nvPr/>
        </p:nvSpPr>
        <p:spPr bwMode="auto">
          <a:xfrm>
            <a:off x="917575" y="1341438"/>
            <a:ext cx="4949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【拓展知识与训练】如何编写教案</a:t>
            </a:r>
            <a:endParaRPr lang="zh-CN" altLang="en-US" b="1"/>
          </a:p>
        </p:txBody>
      </p:sp>
      <p:grpSp>
        <p:nvGrpSpPr>
          <p:cNvPr id="55299" name="组合 10"/>
          <p:cNvGrpSpPr>
            <a:grpSpLocks/>
          </p:cNvGrpSpPr>
          <p:nvPr/>
        </p:nvGrpSpPr>
        <p:grpSpPr bwMode="auto">
          <a:xfrm>
            <a:off x="4122738" y="2413000"/>
            <a:ext cx="2492375" cy="1860550"/>
            <a:chOff x="1629789" y="2081497"/>
            <a:chExt cx="2492990" cy="1860851"/>
          </a:xfrm>
        </p:grpSpPr>
        <p:sp>
          <p:nvSpPr>
            <p:cNvPr id="5" name="矩形 4"/>
            <p:cNvSpPr/>
            <p:nvPr/>
          </p:nvSpPr>
          <p:spPr>
            <a:xfrm>
              <a:off x="2091865" y="2081497"/>
              <a:ext cx="1568837" cy="369948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编写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前的准备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806044" y="2821392"/>
              <a:ext cx="2030914" cy="369948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教案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的内容和形式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629789" y="3572401"/>
              <a:ext cx="2492990" cy="369947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编写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教案应注意的问题</a:t>
              </a:r>
            </a:p>
          </p:txBody>
        </p:sp>
        <p:sp>
          <p:nvSpPr>
            <p:cNvPr id="8" name="下箭头 7"/>
            <p:cNvSpPr/>
            <p:nvPr/>
          </p:nvSpPr>
          <p:spPr bwMode="auto">
            <a:xfrm>
              <a:off x="2820708" y="2451445"/>
              <a:ext cx="311227" cy="369947"/>
            </a:xfrm>
            <a:prstGeom prst="downArrow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latin typeface="Verdana" pitchFamily="34" charset="0"/>
                <a:ea typeface="+mn-ea"/>
              </a:endParaRPr>
            </a:p>
          </p:txBody>
        </p:sp>
      </p:grpSp>
      <p:sp>
        <p:nvSpPr>
          <p:cNvPr id="9" name="下箭头 8"/>
          <p:cNvSpPr/>
          <p:nvPr/>
        </p:nvSpPr>
        <p:spPr bwMode="auto">
          <a:xfrm>
            <a:off x="5327650" y="3546475"/>
            <a:ext cx="309563" cy="371475"/>
          </a:xfrm>
          <a:prstGeom prst="downArrow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Verdana" pitchFamily="34" charset="0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43113" y="4724400"/>
            <a:ext cx="45720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zh-CN" dirty="0">
                <a:latin typeface="+mn-lt"/>
                <a:ea typeface="+mn-ea"/>
              </a:rPr>
              <a:t>教案</a:t>
            </a:r>
            <a:r>
              <a:rPr lang="zh-CN" altLang="zh-CN" dirty="0">
                <a:latin typeface="+mn-lt"/>
                <a:ea typeface="+mn-ea"/>
              </a:rPr>
              <a:t>编写</a:t>
            </a:r>
            <a:r>
              <a:rPr lang="zh-CN" altLang="zh-CN" dirty="0">
                <a:latin typeface="+mn-lt"/>
                <a:ea typeface="+mn-ea"/>
              </a:rPr>
              <a:t>案例</a:t>
            </a:r>
            <a:endParaRPr lang="en-US" altLang="zh-CN" dirty="0">
              <a:latin typeface="+mn-lt"/>
              <a:ea typeface="+mn-ea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endParaRPr lang="zh-CN" altLang="zh-CN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latin typeface="+mn-lt"/>
                <a:ea typeface="+mn-ea"/>
              </a:rPr>
              <a:t>课题：二元一次方程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3.3.1</a:t>
            </a:r>
            <a:r>
              <a:rPr lang="zh-CN" altLang="zh-CN" smtClean="0">
                <a:ea typeface="宋体" charset="-122"/>
              </a:rPr>
              <a:t>发现教学模式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56322" name="矩形 2"/>
          <p:cNvSpPr>
            <a:spLocks noChangeArrowheads="1"/>
          </p:cNvSpPr>
          <p:nvPr/>
        </p:nvSpPr>
        <p:spPr bwMode="auto">
          <a:xfrm>
            <a:off x="468313" y="1196975"/>
            <a:ext cx="84963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【任务描述】掌握发现教学模式的定义及其实施步骤。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【任务实施】（</a:t>
            </a:r>
            <a:r>
              <a:rPr lang="en-US" altLang="zh-CN" b="1"/>
              <a:t>1</a:t>
            </a:r>
            <a:r>
              <a:rPr lang="zh-CN" altLang="zh-CN" b="1"/>
              <a:t>）定义</a:t>
            </a:r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827088" y="2997200"/>
            <a:ext cx="7058025" cy="17541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</a:rPr>
              <a:t>发现教学模式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是指教师在学生学习概念和原理时，不是将学习的内容直接提供给学生，而是向学生提供一种问题情境，只是给学生一些事实（例）和问题，让学生积极思考，独立探究，自行发现并掌握相应的原理和结论的一种方法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7346" name="矩形 2"/>
          <p:cNvSpPr>
            <a:spLocks noChangeArrowheads="1"/>
          </p:cNvSpPr>
          <p:nvPr/>
        </p:nvSpPr>
        <p:spPr bwMode="auto">
          <a:xfrm>
            <a:off x="468313" y="1196975"/>
            <a:ext cx="84963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【任务描述】掌握发现教学模式的定义及其实施步骤。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</a:t>
            </a:r>
            <a:r>
              <a:rPr lang="zh-CN" altLang="en-US" b="1"/>
              <a:t>（</a:t>
            </a:r>
            <a:r>
              <a:rPr lang="en-US" altLang="zh-CN" b="1"/>
              <a:t>2</a:t>
            </a:r>
            <a:r>
              <a:rPr lang="zh-CN" altLang="en-US" b="1"/>
              <a:t>）</a:t>
            </a:r>
            <a:r>
              <a:rPr lang="zh-CN" altLang="zh-CN" b="1"/>
              <a:t>发现学习模式理论基础 </a:t>
            </a:r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900113" y="2636838"/>
            <a:ext cx="5492750" cy="36988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发现学习的理论基础源自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于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布鲁纳的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认知学习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理论。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09750" y="3573463"/>
            <a:ext cx="5283200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zh-CN" dirty="0">
                <a:latin typeface="+mn-lt"/>
                <a:ea typeface="+mn-ea"/>
              </a:rPr>
              <a:t>布鲁纳认为学习包含三种几乎同时发生的过程：首先是新知的获得</a:t>
            </a:r>
            <a:r>
              <a:rPr lang="zh-CN" altLang="zh-CN" dirty="0">
                <a:latin typeface="+mn-lt"/>
                <a:ea typeface="+mn-ea"/>
              </a:rPr>
              <a:t>；</a:t>
            </a:r>
            <a:endParaRPr lang="en-US" altLang="zh-CN" dirty="0"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    </a:t>
            </a:r>
            <a:r>
              <a:rPr lang="zh-CN" altLang="zh-CN" dirty="0">
                <a:latin typeface="+mn-lt"/>
                <a:ea typeface="+mn-ea"/>
              </a:rPr>
              <a:t>其次</a:t>
            </a:r>
            <a:r>
              <a:rPr lang="zh-CN" altLang="zh-CN" dirty="0">
                <a:latin typeface="+mn-lt"/>
                <a:ea typeface="+mn-ea"/>
              </a:rPr>
              <a:t>是知识的改造</a:t>
            </a:r>
            <a:r>
              <a:rPr lang="zh-CN" altLang="zh-CN" dirty="0">
                <a:latin typeface="+mn-lt"/>
                <a:ea typeface="+mn-ea"/>
              </a:rPr>
              <a:t>；</a:t>
            </a:r>
            <a:endParaRPr lang="en-US" altLang="zh-CN" dirty="0">
              <a:latin typeface="+mn-lt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    </a:t>
            </a:r>
            <a:r>
              <a:rPr lang="zh-CN" altLang="zh-CN" dirty="0">
                <a:latin typeface="+mn-lt"/>
                <a:ea typeface="+mn-ea"/>
              </a:rPr>
              <a:t>第三</a:t>
            </a:r>
            <a:r>
              <a:rPr lang="zh-CN" altLang="zh-CN" dirty="0">
                <a:latin typeface="+mn-lt"/>
                <a:ea typeface="+mn-ea"/>
              </a:rPr>
              <a:t>是检查知识是否恰当和充足。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8370" name="矩形 2"/>
          <p:cNvSpPr>
            <a:spLocks noChangeArrowheads="1"/>
          </p:cNvSpPr>
          <p:nvPr/>
        </p:nvSpPr>
        <p:spPr bwMode="auto">
          <a:xfrm>
            <a:off x="468313" y="1196975"/>
            <a:ext cx="84963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【任务描述】掌握发现教学模式的定义及其实施步骤。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【任务实施】（</a:t>
            </a:r>
            <a:r>
              <a:rPr lang="en-US" altLang="zh-CN" b="1"/>
              <a:t>3</a:t>
            </a:r>
            <a:r>
              <a:rPr lang="zh-CN" altLang="zh-CN" b="1"/>
              <a:t>）发现学习模式的实施阶段</a:t>
            </a:r>
            <a:endParaRPr lang="zh-CN" altLang="en-US" b="1"/>
          </a:p>
        </p:txBody>
      </p:sp>
      <p:grpSp>
        <p:nvGrpSpPr>
          <p:cNvPr id="58371" name="组合 10"/>
          <p:cNvGrpSpPr>
            <a:grpSpLocks/>
          </p:cNvGrpSpPr>
          <p:nvPr/>
        </p:nvGrpSpPr>
        <p:grpSpPr bwMode="auto">
          <a:xfrm>
            <a:off x="701675" y="3500438"/>
            <a:ext cx="7408863" cy="557212"/>
            <a:chOff x="683568" y="3717032"/>
            <a:chExt cx="7409096" cy="557684"/>
          </a:xfrm>
        </p:grpSpPr>
        <p:sp>
          <p:nvSpPr>
            <p:cNvPr id="4" name="矩形 3"/>
            <p:cNvSpPr/>
            <p:nvPr/>
          </p:nvSpPr>
          <p:spPr>
            <a:xfrm>
              <a:off x="6948264" y="3766885"/>
              <a:ext cx="1144400" cy="507831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dirty="0"/>
                <a:t>总结运用</a:t>
              </a:r>
              <a:endParaRPr lang="zh-CN" altLang="zh-CN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683568" y="3717032"/>
              <a:ext cx="1569660" cy="507831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dirty="0"/>
                <a:t>创设</a:t>
              </a:r>
              <a:r>
                <a:rPr lang="zh-CN" altLang="zh-CN" dirty="0"/>
                <a:t>问题情境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3059832" y="3717032"/>
              <a:ext cx="1107996" cy="507831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dirty="0"/>
                <a:t>提出</a:t>
              </a:r>
              <a:r>
                <a:rPr lang="zh-CN" altLang="zh-CN" dirty="0"/>
                <a:t>假设</a:t>
              </a:r>
              <a:endParaRPr lang="en-US" altLang="zh-CN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4982185" y="3756814"/>
              <a:ext cx="1107996" cy="507831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dirty="0"/>
                <a:t>检验</a:t>
              </a:r>
              <a:r>
                <a:rPr lang="zh-CN" altLang="zh-CN" dirty="0"/>
                <a:t>假设</a:t>
              </a:r>
              <a:endParaRPr lang="en-US" altLang="zh-CN" dirty="0"/>
            </a:p>
          </p:txBody>
        </p:sp>
        <p:sp>
          <p:nvSpPr>
            <p:cNvPr id="8" name="右箭头 7"/>
            <p:cNvSpPr/>
            <p:nvPr/>
          </p:nvSpPr>
          <p:spPr bwMode="auto">
            <a:xfrm>
              <a:off x="2253655" y="3971247"/>
              <a:ext cx="806475" cy="49254"/>
            </a:xfrm>
            <a:prstGeom prst="rightArrow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latin typeface="Verdana" pitchFamily="34" charset="0"/>
                <a:ea typeface="+mn-ea"/>
              </a:endParaRPr>
            </a:p>
          </p:txBody>
        </p:sp>
        <p:sp>
          <p:nvSpPr>
            <p:cNvPr id="9" name="右箭头 8"/>
            <p:cNvSpPr/>
            <p:nvPr/>
          </p:nvSpPr>
          <p:spPr bwMode="auto">
            <a:xfrm>
              <a:off x="4168241" y="3971247"/>
              <a:ext cx="806475" cy="49254"/>
            </a:xfrm>
            <a:prstGeom prst="rightArrow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latin typeface="Verdana" pitchFamily="34" charset="0"/>
                <a:ea typeface="+mn-ea"/>
              </a:endParaRPr>
            </a:p>
          </p:txBody>
        </p:sp>
        <p:sp>
          <p:nvSpPr>
            <p:cNvPr id="10" name="右箭头 9"/>
            <p:cNvSpPr/>
            <p:nvPr/>
          </p:nvSpPr>
          <p:spPr bwMode="auto">
            <a:xfrm>
              <a:off x="6084413" y="4010968"/>
              <a:ext cx="806475" cy="49255"/>
            </a:xfrm>
            <a:prstGeom prst="rightArrow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latin typeface="Verdana" pitchFamily="34" charset="0"/>
                <a:ea typeface="+mn-ea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u="sng" smtClean="0">
                <a:ea typeface="宋体" charset="-122"/>
              </a:rPr>
              <a:t>3.3.2</a:t>
            </a:r>
            <a:r>
              <a:rPr lang="zh-CN" altLang="zh-CN" smtClean="0">
                <a:ea typeface="宋体" charset="-122"/>
              </a:rPr>
              <a:t>支架式教学模式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59394" name="矩形 2"/>
          <p:cNvSpPr>
            <a:spLocks noChangeArrowheads="1"/>
          </p:cNvSpPr>
          <p:nvPr/>
        </p:nvSpPr>
        <p:spPr bwMode="auto">
          <a:xfrm>
            <a:off x="611188" y="1233488"/>
            <a:ext cx="8027987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【任务描述】掌握支架式教学模式的理论基础以及实施步骤。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【任务实施】（</a:t>
            </a:r>
            <a:r>
              <a:rPr lang="en-US" altLang="zh-CN" b="1"/>
              <a:t>1</a:t>
            </a:r>
            <a:r>
              <a:rPr lang="zh-CN" altLang="zh-CN" b="1"/>
              <a:t>）定义 </a:t>
            </a:r>
          </a:p>
        </p:txBody>
      </p:sp>
      <p:sp>
        <p:nvSpPr>
          <p:cNvPr id="4" name="矩形 3"/>
          <p:cNvSpPr/>
          <p:nvPr/>
        </p:nvSpPr>
        <p:spPr>
          <a:xfrm>
            <a:off x="1042988" y="2565400"/>
            <a:ext cx="7200900" cy="9223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</a:rPr>
              <a:t>支架式教学被定义为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：支架式教学应当为学习者建构对知识的理解提供一种概念框架。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1600" y="4490830"/>
            <a:ext cx="7272808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支架教学中的“支架”只有根据学生的最近发展区来建立，并通过支架作用，才能不停地将学生的智力从一个水平引导到另一个更高的水平。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本章主要内容</a:t>
            </a:r>
          </a:p>
        </p:txBody>
      </p:sp>
      <p:grpSp>
        <p:nvGrpSpPr>
          <p:cNvPr id="40962" name="组合 2"/>
          <p:cNvGrpSpPr>
            <a:grpSpLocks/>
          </p:cNvGrpSpPr>
          <p:nvPr/>
        </p:nvGrpSpPr>
        <p:grpSpPr bwMode="auto">
          <a:xfrm>
            <a:off x="1906588" y="1557338"/>
            <a:ext cx="4968875" cy="460375"/>
            <a:chOff x="1333500" y="1304924"/>
            <a:chExt cx="4648200" cy="462959"/>
          </a:xfrm>
        </p:grpSpPr>
        <p:sp>
          <p:nvSpPr>
            <p:cNvPr id="96262" name="AutoShape 6"/>
            <p:cNvSpPr>
              <a:spLocks noChangeArrowheads="1"/>
            </p:cNvSpPr>
            <p:nvPr/>
          </p:nvSpPr>
          <p:spPr bwMode="auto">
            <a:xfrm>
              <a:off x="1333500" y="1304924"/>
              <a:ext cx="4648200" cy="456573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4143" name="Rectangle 7"/>
            <p:cNvSpPr>
              <a:spLocks noChangeArrowheads="1"/>
            </p:cNvSpPr>
            <p:nvPr/>
          </p:nvSpPr>
          <p:spPr bwMode="auto">
            <a:xfrm>
              <a:off x="1838416" y="1304924"/>
              <a:ext cx="3755686" cy="462959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sz="2400" b="1" dirty="0">
                  <a:solidFill>
                    <a:srgbClr val="FFFF00"/>
                  </a:solidFill>
                  <a:latin typeface="+mn-lt"/>
                  <a:ea typeface="宋体" pitchFamily="2" charset="-122"/>
                </a:rPr>
                <a:t>信息化教学设计概述</a:t>
              </a:r>
            </a:p>
          </p:txBody>
        </p:sp>
      </p:grpSp>
      <p:sp>
        <p:nvSpPr>
          <p:cNvPr id="4100" name="Oval 8"/>
          <p:cNvSpPr>
            <a:spLocks noChangeArrowheads="1"/>
          </p:cNvSpPr>
          <p:nvPr/>
        </p:nvSpPr>
        <p:spPr bwMode="auto">
          <a:xfrm>
            <a:off x="1679575" y="1831975"/>
            <a:ext cx="228600" cy="228600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9B491B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  <a:effectLst>
            <a:outerShdw dist="63500" dir="221219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4101" name="Oval 12"/>
          <p:cNvSpPr>
            <a:spLocks noChangeArrowheads="1"/>
          </p:cNvSpPr>
          <p:nvPr/>
        </p:nvSpPr>
        <p:spPr bwMode="auto">
          <a:xfrm>
            <a:off x="2535238" y="2781300"/>
            <a:ext cx="228600" cy="228600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93933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  <a:effectLst>
            <a:outerShdw dist="63500" dir="221219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96272" name="Oval 16"/>
          <p:cNvSpPr>
            <a:spLocks noChangeArrowheads="1"/>
          </p:cNvSpPr>
          <p:nvPr/>
        </p:nvSpPr>
        <p:spPr bwMode="auto">
          <a:xfrm>
            <a:off x="2765070" y="3695269"/>
            <a:ext cx="228600" cy="2286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endParaRPr lang="zh-CN" altLang="en-US" smtClean="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05" name="Rectangle 19"/>
          <p:cNvSpPr>
            <a:spLocks noChangeArrowheads="1"/>
          </p:cNvSpPr>
          <p:nvPr/>
        </p:nvSpPr>
        <p:spPr bwMode="auto">
          <a:xfrm>
            <a:off x="3657600" y="4076700"/>
            <a:ext cx="184150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zh-CN" altLang="en-US" sz="2400" b="1">
              <a:solidFill>
                <a:srgbClr val="FFFF00"/>
              </a:solidFill>
              <a:latin typeface="+mn-lt"/>
              <a:ea typeface="宋体" pitchFamily="2" charset="-122"/>
            </a:endParaRPr>
          </a:p>
        </p:txBody>
      </p:sp>
      <p:grpSp>
        <p:nvGrpSpPr>
          <p:cNvPr id="40969" name="Group 40"/>
          <p:cNvGrpSpPr>
            <a:grpSpLocks/>
          </p:cNvGrpSpPr>
          <p:nvPr/>
        </p:nvGrpSpPr>
        <p:grpSpPr bwMode="auto">
          <a:xfrm>
            <a:off x="304800" y="2868613"/>
            <a:ext cx="1209675" cy="587375"/>
            <a:chOff x="1440" y="1392"/>
            <a:chExt cx="624" cy="240"/>
          </a:xfrm>
        </p:grpSpPr>
        <p:sp>
          <p:nvSpPr>
            <p:cNvPr id="40994" name="Line 26"/>
            <p:cNvSpPr>
              <a:spLocks noChangeShapeType="1"/>
            </p:cNvSpPr>
            <p:nvPr/>
          </p:nvSpPr>
          <p:spPr bwMode="auto">
            <a:xfrm flipV="1">
              <a:off x="1440" y="1392"/>
              <a:ext cx="240" cy="24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5" name="Line 29"/>
            <p:cNvSpPr>
              <a:spLocks noChangeShapeType="1"/>
            </p:cNvSpPr>
            <p:nvPr/>
          </p:nvSpPr>
          <p:spPr bwMode="auto">
            <a:xfrm>
              <a:off x="1680" y="1392"/>
              <a:ext cx="384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70" name="Group 39"/>
          <p:cNvGrpSpPr>
            <a:grpSpLocks/>
          </p:cNvGrpSpPr>
          <p:nvPr/>
        </p:nvGrpSpPr>
        <p:grpSpPr bwMode="auto">
          <a:xfrm>
            <a:off x="287338" y="4452938"/>
            <a:ext cx="1357312" cy="444500"/>
            <a:chOff x="1392" y="2976"/>
            <a:chExt cx="672" cy="192"/>
          </a:xfrm>
        </p:grpSpPr>
        <p:sp>
          <p:nvSpPr>
            <p:cNvPr id="40992" name="Line 27"/>
            <p:cNvSpPr>
              <a:spLocks noChangeShapeType="1"/>
            </p:cNvSpPr>
            <p:nvPr/>
          </p:nvSpPr>
          <p:spPr bwMode="auto">
            <a:xfrm>
              <a:off x="1392" y="2976"/>
              <a:ext cx="288" cy="192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3" name="Line 30"/>
            <p:cNvSpPr>
              <a:spLocks noChangeShapeType="1"/>
            </p:cNvSpPr>
            <p:nvPr/>
          </p:nvSpPr>
          <p:spPr bwMode="auto">
            <a:xfrm>
              <a:off x="1680" y="3168"/>
              <a:ext cx="384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71" name="Line 32"/>
          <p:cNvSpPr>
            <a:spLocks noChangeShapeType="1"/>
          </p:cNvSpPr>
          <p:nvPr/>
        </p:nvSpPr>
        <p:spPr bwMode="auto">
          <a:xfrm>
            <a:off x="769938" y="3914775"/>
            <a:ext cx="6096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0972" name="组合 1"/>
          <p:cNvGrpSpPr>
            <a:grpSpLocks/>
          </p:cNvGrpSpPr>
          <p:nvPr/>
        </p:nvGrpSpPr>
        <p:grpSpPr bwMode="auto">
          <a:xfrm>
            <a:off x="2800350" y="2606675"/>
            <a:ext cx="5011738" cy="461963"/>
            <a:chOff x="3372825" y="2195506"/>
            <a:chExt cx="4648200" cy="461663"/>
          </a:xfrm>
        </p:grpSpPr>
        <p:sp>
          <p:nvSpPr>
            <p:cNvPr id="96266" name="AutoShape 10"/>
            <p:cNvSpPr>
              <a:spLocks noChangeArrowheads="1"/>
            </p:cNvSpPr>
            <p:nvPr/>
          </p:nvSpPr>
          <p:spPr bwMode="auto">
            <a:xfrm>
              <a:off x="3372825" y="2200266"/>
              <a:ext cx="4648200" cy="456903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96298" name="Text Box 42"/>
            <p:cNvSpPr txBox="1">
              <a:spLocks noChangeArrowheads="1"/>
            </p:cNvSpPr>
            <p:nvPr/>
          </p:nvSpPr>
          <p:spPr bwMode="gray">
            <a:xfrm>
              <a:off x="3424358" y="2195506"/>
              <a:ext cx="4596667" cy="461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宋体" pitchFamily="2" charset="-122"/>
                </a:rPr>
                <a:t>以教为主的信息化教学设计</a:t>
              </a:r>
              <a:endPara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宋体" pitchFamily="2" charset="-122"/>
              </a:endParaRPr>
            </a:p>
          </p:txBody>
        </p:sp>
      </p:grpSp>
      <p:sp>
        <p:nvSpPr>
          <p:cNvPr id="27" name="AutoShape 3"/>
          <p:cNvSpPr>
            <a:spLocks noChangeArrowheads="1"/>
          </p:cNvSpPr>
          <p:nvPr/>
        </p:nvSpPr>
        <p:spPr bwMode="ltGray">
          <a:xfrm rot="5400000">
            <a:off x="-2417764" y="1145991"/>
            <a:ext cx="4824413" cy="5537566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endParaRPr lang="zh-CN" altLang="en-US" smtClean="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AutoShape 4"/>
          <p:cNvSpPr>
            <a:spLocks noChangeArrowheads="1"/>
          </p:cNvSpPr>
          <p:nvPr/>
        </p:nvSpPr>
        <p:spPr bwMode="ltGray">
          <a:xfrm rot="5400000" flipH="1">
            <a:off x="-2021682" y="1634331"/>
            <a:ext cx="4032250" cy="4560890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endParaRPr lang="zh-CN" altLang="en-US" smtClean="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40979" name="组合 3"/>
          <p:cNvGrpSpPr>
            <a:grpSpLocks/>
          </p:cNvGrpSpPr>
          <p:nvPr/>
        </p:nvGrpSpPr>
        <p:grpSpPr bwMode="auto">
          <a:xfrm>
            <a:off x="3019425" y="3616325"/>
            <a:ext cx="4648200" cy="461963"/>
            <a:chOff x="2800721" y="3184158"/>
            <a:chExt cx="4648200" cy="460793"/>
          </a:xfrm>
        </p:grpSpPr>
        <p:sp>
          <p:nvSpPr>
            <p:cNvPr id="96270" name="AutoShape 14"/>
            <p:cNvSpPr>
              <a:spLocks noChangeArrowheads="1"/>
            </p:cNvSpPr>
            <p:nvPr/>
          </p:nvSpPr>
          <p:spPr bwMode="auto">
            <a:xfrm>
              <a:off x="2800721" y="3185742"/>
              <a:ext cx="4648200" cy="457625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29" name="Text Box 42"/>
            <p:cNvSpPr txBox="1">
              <a:spLocks noChangeArrowheads="1"/>
            </p:cNvSpPr>
            <p:nvPr/>
          </p:nvSpPr>
          <p:spPr bwMode="gray">
            <a:xfrm>
              <a:off x="3129334" y="3184158"/>
              <a:ext cx="3914775" cy="4607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宋体" pitchFamily="2" charset="-122"/>
                </a:rPr>
                <a:t>以学为主的信息化教学设计</a:t>
              </a:r>
              <a:endPara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宋体" pitchFamily="2" charset="-122"/>
              </a:endParaRPr>
            </a:p>
          </p:txBody>
        </p:sp>
      </p:grpSp>
      <p:grpSp>
        <p:nvGrpSpPr>
          <p:cNvPr id="40980" name="组合 4"/>
          <p:cNvGrpSpPr>
            <a:grpSpLocks/>
          </p:cNvGrpSpPr>
          <p:nvPr/>
        </p:nvGrpSpPr>
        <p:grpSpPr bwMode="auto">
          <a:xfrm>
            <a:off x="2743200" y="4657725"/>
            <a:ext cx="4706938" cy="508000"/>
            <a:chOff x="2970329" y="3914775"/>
            <a:chExt cx="4648200" cy="506761"/>
          </a:xfrm>
        </p:grpSpPr>
        <p:sp>
          <p:nvSpPr>
            <p:cNvPr id="30" name="AutoShape 14"/>
            <p:cNvSpPr>
              <a:spLocks noChangeArrowheads="1"/>
            </p:cNvSpPr>
            <p:nvPr/>
          </p:nvSpPr>
          <p:spPr bwMode="auto">
            <a:xfrm>
              <a:off x="2970329" y="3914775"/>
              <a:ext cx="4648200" cy="457669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33" name="Text Box 42"/>
            <p:cNvSpPr txBox="1">
              <a:spLocks noChangeArrowheads="1"/>
            </p:cNvSpPr>
            <p:nvPr/>
          </p:nvSpPr>
          <p:spPr bwMode="gray">
            <a:xfrm>
              <a:off x="3069094" y="3960701"/>
              <a:ext cx="4549435" cy="4608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宋体" pitchFamily="2" charset="-122"/>
                </a:rPr>
                <a:t>信息化教案设计</a:t>
              </a:r>
              <a:endPara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宋体" pitchFamily="2" charset="-122"/>
              </a:endParaRPr>
            </a:p>
          </p:txBody>
        </p:sp>
      </p:grpSp>
      <p:sp>
        <p:nvSpPr>
          <p:cNvPr id="35" name="Oval 16"/>
          <p:cNvSpPr>
            <a:spLocks noChangeArrowheads="1"/>
          </p:cNvSpPr>
          <p:nvPr/>
        </p:nvSpPr>
        <p:spPr bwMode="auto">
          <a:xfrm>
            <a:off x="2471738" y="4783138"/>
            <a:ext cx="228600" cy="2286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  <a:effectLst>
            <a:outerShdw dist="63500" dir="221219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grpSp>
        <p:nvGrpSpPr>
          <p:cNvPr id="40982" name="组合 6"/>
          <p:cNvGrpSpPr>
            <a:grpSpLocks/>
          </p:cNvGrpSpPr>
          <p:nvPr/>
        </p:nvGrpSpPr>
        <p:grpSpPr bwMode="auto">
          <a:xfrm>
            <a:off x="1868488" y="5732463"/>
            <a:ext cx="4648200" cy="463550"/>
            <a:chOff x="2238864" y="5410200"/>
            <a:chExt cx="4648200" cy="461665"/>
          </a:xfrm>
        </p:grpSpPr>
        <p:sp>
          <p:nvSpPr>
            <p:cNvPr id="38" name="AutoShape 14"/>
            <p:cNvSpPr>
              <a:spLocks noChangeArrowheads="1"/>
            </p:cNvSpPr>
            <p:nvPr/>
          </p:nvSpPr>
          <p:spPr bwMode="auto">
            <a:xfrm>
              <a:off x="2238864" y="5410200"/>
              <a:ext cx="4648200" cy="456921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41" name="Text Box 42"/>
            <p:cNvSpPr txBox="1">
              <a:spLocks noChangeArrowheads="1"/>
            </p:cNvSpPr>
            <p:nvPr/>
          </p:nvSpPr>
          <p:spPr bwMode="gray">
            <a:xfrm>
              <a:off x="2823064" y="5410200"/>
              <a:ext cx="367188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宋体" pitchFamily="2" charset="-122"/>
                </a:rPr>
                <a:t>学习活动</a:t>
              </a:r>
              <a:endPara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宋体" pitchFamily="2" charset="-122"/>
              </a:endParaRPr>
            </a:p>
          </p:txBody>
        </p:sp>
      </p:grpSp>
      <p:sp>
        <p:nvSpPr>
          <p:cNvPr id="4124" name="Oval 12"/>
          <p:cNvSpPr>
            <a:spLocks noChangeArrowheads="1"/>
          </p:cNvSpPr>
          <p:nvPr/>
        </p:nvSpPr>
        <p:spPr bwMode="auto">
          <a:xfrm>
            <a:off x="1681163" y="5808663"/>
            <a:ext cx="228600" cy="228600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93933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  <a:effectLst>
            <a:outerShdw dist="63500" dir="221219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0418" name="矩形 2"/>
          <p:cNvSpPr>
            <a:spLocks noChangeArrowheads="1"/>
          </p:cNvSpPr>
          <p:nvPr/>
        </p:nvSpPr>
        <p:spPr bwMode="auto">
          <a:xfrm>
            <a:off x="611188" y="1233488"/>
            <a:ext cx="8027987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【任务描述】掌握支架式教学模式的理论基础以及实施步骤。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【任务实施】（</a:t>
            </a:r>
            <a:r>
              <a:rPr lang="en-US" altLang="zh-CN" b="1"/>
              <a:t>2</a:t>
            </a:r>
            <a:r>
              <a:rPr lang="zh-CN" altLang="zh-CN" b="1"/>
              <a:t>）</a:t>
            </a:r>
            <a:r>
              <a:rPr lang="zh-CN" altLang="en-US" b="1"/>
              <a:t>理论基础</a:t>
            </a:r>
            <a:endParaRPr lang="zh-CN" altLang="zh-CN" b="1"/>
          </a:p>
        </p:txBody>
      </p:sp>
      <p:sp>
        <p:nvSpPr>
          <p:cNvPr id="4" name="矩形 3"/>
          <p:cNvSpPr/>
          <p:nvPr/>
        </p:nvSpPr>
        <p:spPr>
          <a:xfrm>
            <a:off x="946150" y="2762250"/>
            <a:ext cx="7559675" cy="3698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支架式教学思想来源于苏联著名心理学家维果斯基的“最邻近发展区”理论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3381" y="4149080"/>
            <a:ext cx="7632848" cy="13388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维果斯基认为，在儿童智力活动中，所要解决的问题和儿童的能力之间可能存在差异，通过教学，儿童在教师的帮助下可以消除这种差异，这个差异就是“最邻近发展区”。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1442" name="矩形 2"/>
          <p:cNvSpPr>
            <a:spLocks noChangeArrowheads="1"/>
          </p:cNvSpPr>
          <p:nvPr/>
        </p:nvSpPr>
        <p:spPr bwMode="auto">
          <a:xfrm>
            <a:off x="611188" y="1233488"/>
            <a:ext cx="8027987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【任务描述】掌握支架式教学模式的理论基础以及实施步骤。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【任务实施】（</a:t>
            </a:r>
            <a:r>
              <a:rPr lang="en-US" altLang="zh-CN" b="1"/>
              <a:t>3</a:t>
            </a:r>
            <a:r>
              <a:rPr lang="zh-CN" altLang="zh-CN" b="1"/>
              <a:t>）支架式教学模式实施步骤</a:t>
            </a:r>
          </a:p>
        </p:txBody>
      </p:sp>
      <p:sp>
        <p:nvSpPr>
          <p:cNvPr id="4" name="矩形 3"/>
          <p:cNvSpPr/>
          <p:nvPr/>
        </p:nvSpPr>
        <p:spPr>
          <a:xfrm>
            <a:off x="6545143" y="4715852"/>
            <a:ext cx="1483241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效果</a:t>
            </a:r>
            <a:r>
              <a:rPr lang="zh-CN" altLang="zh-CN" dirty="0"/>
              <a:t>评价</a:t>
            </a:r>
          </a:p>
        </p:txBody>
      </p:sp>
      <p:sp>
        <p:nvSpPr>
          <p:cNvPr id="5" name="矩形 4"/>
          <p:cNvSpPr/>
          <p:nvPr/>
        </p:nvSpPr>
        <p:spPr>
          <a:xfrm>
            <a:off x="971600" y="3052802"/>
            <a:ext cx="1512168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搭脚手架</a:t>
            </a:r>
          </a:p>
        </p:txBody>
      </p:sp>
      <p:sp>
        <p:nvSpPr>
          <p:cNvPr id="6" name="矩形 5"/>
          <p:cNvSpPr/>
          <p:nvPr/>
        </p:nvSpPr>
        <p:spPr>
          <a:xfrm>
            <a:off x="2372162" y="3491716"/>
            <a:ext cx="1605518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　进入情境</a:t>
            </a:r>
          </a:p>
        </p:txBody>
      </p:sp>
      <p:sp>
        <p:nvSpPr>
          <p:cNvPr id="7" name="矩形 6"/>
          <p:cNvSpPr/>
          <p:nvPr/>
        </p:nvSpPr>
        <p:spPr>
          <a:xfrm>
            <a:off x="3808693" y="3933056"/>
            <a:ext cx="1634118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独立探索</a:t>
            </a:r>
          </a:p>
        </p:txBody>
      </p:sp>
      <p:sp>
        <p:nvSpPr>
          <p:cNvPr id="8" name="矩形 7"/>
          <p:cNvSpPr/>
          <p:nvPr/>
        </p:nvSpPr>
        <p:spPr>
          <a:xfrm>
            <a:off x="5292080" y="4302388"/>
            <a:ext cx="142480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合作学习</a:t>
            </a:r>
          </a:p>
        </p:txBody>
      </p:sp>
      <p:cxnSp>
        <p:nvCxnSpPr>
          <p:cNvPr id="10" name="直接箭头连接符 9"/>
          <p:cNvCxnSpPr/>
          <p:nvPr/>
        </p:nvCxnSpPr>
        <p:spPr bwMode="auto">
          <a:xfrm>
            <a:off x="1482725" y="4243388"/>
            <a:ext cx="3960813" cy="1214437"/>
          </a:xfrm>
          <a:prstGeom prst="straightConnector1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/>
          </a:extLst>
        </p:spPr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u="sng" smtClean="0">
                <a:ea typeface="宋体" charset="-122"/>
              </a:rPr>
              <a:t>3.3.3</a:t>
            </a:r>
            <a:r>
              <a:rPr lang="zh-CN" altLang="zh-CN" smtClean="0">
                <a:ea typeface="宋体" charset="-122"/>
              </a:rPr>
              <a:t>抛锚式教学模式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62466" name="矩形 2"/>
          <p:cNvSpPr>
            <a:spLocks noChangeArrowheads="1"/>
          </p:cNvSpPr>
          <p:nvPr/>
        </p:nvSpPr>
        <p:spPr bwMode="auto">
          <a:xfrm>
            <a:off x="395288" y="1052513"/>
            <a:ext cx="6985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【任务描述】掌握抛锚式教学模式的定义以及实施步骤。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（</a:t>
            </a:r>
            <a:r>
              <a:rPr lang="en-US" altLang="zh-CN" b="1">
                <a:solidFill>
                  <a:srgbClr val="FFFF00"/>
                </a:solidFill>
              </a:rPr>
              <a:t>1</a:t>
            </a:r>
            <a:r>
              <a:rPr lang="zh-CN" altLang="zh-CN" b="1">
                <a:solidFill>
                  <a:srgbClr val="FFFF00"/>
                </a:solidFill>
              </a:rPr>
              <a:t>）</a:t>
            </a:r>
            <a:r>
              <a:rPr lang="zh-CN" altLang="en-US" b="1">
                <a:solidFill>
                  <a:srgbClr val="FFFF00"/>
                </a:solidFill>
              </a:rPr>
              <a:t>定义</a:t>
            </a:r>
            <a:endParaRPr lang="zh-CN" altLang="zh-CN" b="1">
              <a:solidFill>
                <a:srgbClr val="FFFF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1338" y="2997200"/>
            <a:ext cx="7705725" cy="17541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</a:rPr>
              <a:t>“抛锚式”教学模式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是建立在有感染力的真实事件或真实问题的基础上。确定这类真实事件或问题被形象地比喻为“抛锚”，因为一旦这类事件或问题被确定了，整个教学内容和教学进程也就被确定了（就像轮船被锚固定一样）。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3490" name="矩形 2"/>
          <p:cNvSpPr>
            <a:spLocks noChangeArrowheads="1"/>
          </p:cNvSpPr>
          <p:nvPr/>
        </p:nvSpPr>
        <p:spPr bwMode="auto">
          <a:xfrm>
            <a:off x="395288" y="1196975"/>
            <a:ext cx="69850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【任务描述】掌握抛锚式教学模式的定义以及实施步骤。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【任务实施】（</a:t>
            </a:r>
            <a:r>
              <a:rPr lang="en-US" altLang="zh-CN" b="1"/>
              <a:t>2</a:t>
            </a:r>
            <a:r>
              <a:rPr lang="zh-CN" altLang="zh-CN" b="1"/>
              <a:t>）理论基础</a:t>
            </a:r>
          </a:p>
        </p:txBody>
      </p:sp>
      <p:sp>
        <p:nvSpPr>
          <p:cNvPr id="4" name="矩形 3"/>
          <p:cNvSpPr/>
          <p:nvPr/>
        </p:nvSpPr>
        <p:spPr>
          <a:xfrm>
            <a:off x="889000" y="3141663"/>
            <a:ext cx="7416800" cy="13382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建构主义作为对认知主义的发展，更加重视结构、建构和认知主体的核心地位，重视通过“情境创设”、“意义建构”、“协作”和“会话”等活动来建构知识的过程。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4514" name="矩形 2"/>
          <p:cNvSpPr>
            <a:spLocks noChangeArrowheads="1"/>
          </p:cNvSpPr>
          <p:nvPr/>
        </p:nvSpPr>
        <p:spPr bwMode="auto">
          <a:xfrm>
            <a:off x="395288" y="1052513"/>
            <a:ext cx="6985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【任务描述】掌握抛锚式教学模式的定义以及实施步骤。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【任务实施】（</a:t>
            </a:r>
            <a:r>
              <a:rPr lang="en-US" altLang="zh-CN" b="1"/>
              <a:t>3</a:t>
            </a:r>
            <a:r>
              <a:rPr lang="zh-CN" altLang="zh-CN" b="1"/>
              <a:t>）抛锚式教学实施步骤</a:t>
            </a:r>
          </a:p>
        </p:txBody>
      </p:sp>
      <p:sp>
        <p:nvSpPr>
          <p:cNvPr id="4" name="矩形 3"/>
          <p:cNvSpPr/>
          <p:nvPr/>
        </p:nvSpPr>
        <p:spPr>
          <a:xfrm>
            <a:off x="6358585" y="4581128"/>
            <a:ext cx="1296144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效果评价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35338" y="2564904"/>
            <a:ext cx="1274078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创设情境</a:t>
            </a:r>
          </a:p>
        </p:txBody>
      </p:sp>
      <p:sp>
        <p:nvSpPr>
          <p:cNvPr id="6" name="矩形 5"/>
          <p:cNvSpPr/>
          <p:nvPr/>
        </p:nvSpPr>
        <p:spPr>
          <a:xfrm>
            <a:off x="2515050" y="3059668"/>
            <a:ext cx="1346086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确定问题</a:t>
            </a:r>
            <a:endParaRPr lang="en-US" altLang="zh-CN" dirty="0"/>
          </a:p>
        </p:txBody>
      </p:sp>
      <p:sp>
        <p:nvSpPr>
          <p:cNvPr id="7" name="矩形 6"/>
          <p:cNvSpPr/>
          <p:nvPr/>
        </p:nvSpPr>
        <p:spPr>
          <a:xfrm>
            <a:off x="3861136" y="3534304"/>
            <a:ext cx="1286928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自主学习</a:t>
            </a:r>
          </a:p>
        </p:txBody>
      </p:sp>
      <p:sp>
        <p:nvSpPr>
          <p:cNvPr id="8" name="矩形 7"/>
          <p:cNvSpPr/>
          <p:nvPr/>
        </p:nvSpPr>
        <p:spPr>
          <a:xfrm>
            <a:off x="5114528" y="4077808"/>
            <a:ext cx="1274078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协作学习</a:t>
            </a:r>
            <a:endParaRPr lang="en-US" altLang="zh-CN" dirty="0"/>
          </a:p>
        </p:txBody>
      </p:sp>
      <p:cxnSp>
        <p:nvCxnSpPr>
          <p:cNvPr id="10" name="直接箭头连接符 9"/>
          <p:cNvCxnSpPr/>
          <p:nvPr/>
        </p:nvCxnSpPr>
        <p:spPr bwMode="auto">
          <a:xfrm>
            <a:off x="1619250" y="3944938"/>
            <a:ext cx="3875088" cy="1766887"/>
          </a:xfrm>
          <a:prstGeom prst="straightConnector1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/>
          </a:extLst>
        </p:spPr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u="sng" smtClean="0">
                <a:ea typeface="宋体" charset="-122"/>
              </a:rPr>
              <a:t>3.3.4</a:t>
            </a:r>
            <a:r>
              <a:rPr lang="zh-CN" altLang="zh-CN" smtClean="0">
                <a:ea typeface="宋体" charset="-122"/>
              </a:rPr>
              <a:t>随机进入教学模式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65538" name="矩形 2"/>
          <p:cNvSpPr>
            <a:spLocks noChangeArrowheads="1"/>
          </p:cNvSpPr>
          <p:nvPr/>
        </p:nvSpPr>
        <p:spPr bwMode="auto">
          <a:xfrm>
            <a:off x="539750" y="1268413"/>
            <a:ext cx="74882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【任务描述】掌握随机进入教学模式的定义、理论基础以及实施步骤。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（</a:t>
            </a:r>
            <a:r>
              <a:rPr lang="en-US" altLang="zh-CN" b="1">
                <a:solidFill>
                  <a:srgbClr val="FFFF00"/>
                </a:solidFill>
              </a:rPr>
              <a:t>1</a:t>
            </a:r>
            <a:r>
              <a:rPr lang="zh-CN" altLang="zh-CN" b="1">
                <a:solidFill>
                  <a:srgbClr val="FFFF00"/>
                </a:solidFill>
              </a:rPr>
              <a:t>）</a:t>
            </a:r>
            <a:r>
              <a:rPr lang="zh-CN" altLang="en-US" b="1">
                <a:solidFill>
                  <a:srgbClr val="FFFF00"/>
                </a:solidFill>
              </a:rPr>
              <a:t>定义</a:t>
            </a:r>
            <a:endParaRPr lang="zh-CN" altLang="zh-CN" b="1">
              <a:solidFill>
                <a:srgbClr val="FFFF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2988" y="2828925"/>
            <a:ext cx="6985000" cy="13382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学习者可以随意通过不同途径、不同方式进入同样教学内容的学习，从而获得对同一事物或同一问题的多方面的认识与理解，这就是所谓 “</a:t>
            </a: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</a:rPr>
              <a:t>随机进入教学”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7586" name="矩形 2"/>
          <p:cNvSpPr>
            <a:spLocks noChangeArrowheads="1"/>
          </p:cNvSpPr>
          <p:nvPr/>
        </p:nvSpPr>
        <p:spPr bwMode="auto">
          <a:xfrm>
            <a:off x="539750" y="1268413"/>
            <a:ext cx="74882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【任务描述】掌握随机进入教学模式的定义、理论基础以及实施步骤。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【任务实施】（</a:t>
            </a:r>
            <a:r>
              <a:rPr lang="en-US" altLang="zh-CN" b="1"/>
              <a:t>2</a:t>
            </a:r>
            <a:r>
              <a:rPr lang="zh-CN" altLang="zh-CN" b="1"/>
              <a:t>）理论基础</a:t>
            </a:r>
          </a:p>
        </p:txBody>
      </p:sp>
      <p:sp>
        <p:nvSpPr>
          <p:cNvPr id="4" name="矩形 3"/>
          <p:cNvSpPr/>
          <p:nvPr/>
        </p:nvSpPr>
        <p:spPr>
          <a:xfrm>
            <a:off x="1006475" y="2852738"/>
            <a:ext cx="7343775" cy="923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随机进入教学的基本思想源自建构主义学习理论的一个新分支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-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“弹性认知理论”（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cognitive flexibility theory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）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8610" name="矩形 2"/>
          <p:cNvSpPr>
            <a:spLocks noChangeArrowheads="1"/>
          </p:cNvSpPr>
          <p:nvPr/>
        </p:nvSpPr>
        <p:spPr bwMode="auto">
          <a:xfrm>
            <a:off x="539750" y="1268413"/>
            <a:ext cx="74882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【任务描述】掌握随机进入教学模式的定义、理论基础以及实施步骤。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</a:t>
            </a:r>
            <a:r>
              <a:rPr lang="zh-CN" altLang="zh-CN"/>
              <a:t>（</a:t>
            </a:r>
            <a:r>
              <a:rPr lang="en-US" altLang="zh-CN" b="1"/>
              <a:t>3</a:t>
            </a:r>
            <a:r>
              <a:rPr lang="zh-CN" altLang="zh-CN" b="1"/>
              <a:t>）随机进入教学模式实施步骤</a:t>
            </a:r>
          </a:p>
        </p:txBody>
      </p:sp>
      <p:sp>
        <p:nvSpPr>
          <p:cNvPr id="5" name="矩形 4"/>
          <p:cNvSpPr/>
          <p:nvPr/>
        </p:nvSpPr>
        <p:spPr>
          <a:xfrm>
            <a:off x="827584" y="3059668"/>
            <a:ext cx="156966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呈现基本情境</a:t>
            </a:r>
            <a:endParaRPr lang="en-US" altLang="zh-CN" dirty="0"/>
          </a:p>
        </p:txBody>
      </p:sp>
      <p:sp>
        <p:nvSpPr>
          <p:cNvPr id="6" name="矩形 5"/>
          <p:cNvSpPr/>
          <p:nvPr/>
        </p:nvSpPr>
        <p:spPr>
          <a:xfrm>
            <a:off x="2387237" y="3613666"/>
            <a:ext cx="156966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随机进入教学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39566" y="4149080"/>
            <a:ext cx="156966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思维发展训练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38935" y="4653136"/>
            <a:ext cx="156966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小组协作学习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732240" y="5200344"/>
            <a:ext cx="156966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学习效果评价</a:t>
            </a:r>
            <a:endParaRPr lang="zh-CN" altLang="en-US" dirty="0"/>
          </a:p>
        </p:txBody>
      </p:sp>
      <p:cxnSp>
        <p:nvCxnSpPr>
          <p:cNvPr id="11" name="直接箭头连接符 10"/>
          <p:cNvCxnSpPr/>
          <p:nvPr/>
        </p:nvCxnSpPr>
        <p:spPr bwMode="auto">
          <a:xfrm>
            <a:off x="1331913" y="3983038"/>
            <a:ext cx="4679950" cy="1893887"/>
          </a:xfrm>
          <a:prstGeom prst="straightConnector1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/>
          </a:extLst>
        </p:spPr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051050" y="4005263"/>
          <a:ext cx="5113338" cy="1944687"/>
        </p:xfrm>
        <a:graphic>
          <a:graphicData uri="http://schemas.openxmlformats.org/drawingml/2006/table">
            <a:tbl>
              <a:tblPr/>
              <a:tblGrid>
                <a:gridCol w="565605"/>
                <a:gridCol w="1237399"/>
                <a:gridCol w="796419"/>
                <a:gridCol w="839190"/>
                <a:gridCol w="839190"/>
                <a:gridCol w="834765"/>
              </a:tblGrid>
              <a:tr h="648072"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评价内容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宋体"/>
                        </a:rPr>
                        <a:t>自我评价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宋体"/>
                        </a:rPr>
                        <a:t>伙伴评价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宋体"/>
                        </a:rPr>
                        <a:t>教师评价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宋体"/>
                        </a:rPr>
                        <a:t>综合评价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宋体"/>
                        </a:rPr>
                        <a:t>页面整体效果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宋体"/>
                          <a:ea typeface="宋体"/>
                          <a:cs typeface="宋体"/>
                        </a:rPr>
                        <a:t> 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宋体"/>
                          <a:ea typeface="宋体"/>
                          <a:cs typeface="宋体"/>
                        </a:rPr>
                        <a:t> 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宋体"/>
                          <a:ea typeface="宋体"/>
                          <a:cs typeface="宋体"/>
                        </a:rPr>
                        <a:t> 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宋体"/>
                          <a:ea typeface="宋体"/>
                          <a:cs typeface="宋体"/>
                        </a:rPr>
                        <a:t> 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宋体"/>
                        </a:rPr>
                        <a:t>页面颜色搭配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宋体"/>
                          <a:ea typeface="宋体"/>
                          <a:cs typeface="宋体"/>
                        </a:rPr>
                        <a:t> 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宋体"/>
                          <a:ea typeface="宋体"/>
                          <a:cs typeface="宋体"/>
                        </a:rPr>
                        <a:t> 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宋体"/>
                          <a:ea typeface="宋体"/>
                          <a:cs typeface="宋体"/>
                        </a:rPr>
                        <a:t> 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宋体"/>
                          <a:ea typeface="宋体"/>
                          <a:cs typeface="宋体"/>
                        </a:rPr>
                        <a:t> 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宋体"/>
                          <a:ea typeface="宋体"/>
                          <a:cs typeface="宋体"/>
                        </a:rPr>
                        <a:t>3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页面元素布局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宋体"/>
                          <a:ea typeface="宋体"/>
                          <a:cs typeface="宋体"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宋体"/>
                          <a:ea typeface="宋体"/>
                          <a:cs typeface="宋体"/>
                        </a:rPr>
                        <a:t> 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宋体"/>
                          <a:ea typeface="宋体"/>
                          <a:cs typeface="宋体"/>
                        </a:rPr>
                        <a:t> 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宋体"/>
                          <a:ea typeface="宋体"/>
                          <a:cs typeface="宋体"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9671" name="Rectangle 1"/>
          <p:cNvSpPr>
            <a:spLocks noChangeArrowheads="1"/>
          </p:cNvSpPr>
          <p:nvPr/>
        </p:nvSpPr>
        <p:spPr bwMode="auto">
          <a:xfrm>
            <a:off x="604838" y="1700213"/>
            <a:ext cx="83534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 eaLnBrk="0" hangingPunct="0"/>
            <a:r>
              <a:rPr lang="zh-CN" altLang="en-US">
                <a:latin typeface="Times New Roman" pitchFamily="18" charset="0"/>
              </a:rPr>
              <a:t> 教师：李雁    四川内江市高坡小学</a:t>
            </a:r>
            <a:endParaRPr lang="zh-CN" altLang="en-US"/>
          </a:p>
          <a:p>
            <a:pPr indent="266700" eaLnBrk="0" hangingPunct="0"/>
            <a:r>
              <a:rPr lang="zh-CN" altLang="en-US">
                <a:latin typeface="Times New Roman" pitchFamily="18" charset="0"/>
              </a:rPr>
              <a:t> 对象：高坡小学三年级（</a:t>
            </a:r>
            <a:r>
              <a:rPr lang="en-US" altLang="zh-CN">
                <a:latin typeface="Times New Roman" pitchFamily="18" charset="0"/>
              </a:rPr>
              <a:t>2</a:t>
            </a:r>
            <a:r>
              <a:rPr lang="zh-CN" altLang="en-US">
                <a:latin typeface="Times New Roman" pitchFamily="18" charset="0"/>
              </a:rPr>
              <a:t>）班学生</a:t>
            </a:r>
            <a:endParaRPr lang="zh-CN" altLang="en-US"/>
          </a:p>
          <a:p>
            <a:pPr indent="266700" eaLnBrk="0" hangingPunct="0"/>
            <a:r>
              <a:rPr lang="zh-CN" altLang="en-US">
                <a:latin typeface="Times New Roman" pitchFamily="18" charset="0"/>
              </a:rPr>
              <a:t> 教学准备：准备二幅图画轮廓，一是学校大门的，另一个是教室门，并发送到每台学生机。</a:t>
            </a:r>
            <a:endParaRPr lang="zh-CN" altLang="en-US"/>
          </a:p>
        </p:txBody>
      </p:sp>
      <p:sp>
        <p:nvSpPr>
          <p:cNvPr id="69672" name="矩形 4"/>
          <p:cNvSpPr>
            <a:spLocks noChangeArrowheads="1"/>
          </p:cNvSpPr>
          <p:nvPr/>
        </p:nvSpPr>
        <p:spPr bwMode="auto">
          <a:xfrm>
            <a:off x="1835150" y="3141663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 eaLnBrk="0" hangingPunct="0"/>
            <a:r>
              <a:rPr lang="zh-CN" altLang="en-US">
                <a:latin typeface="Times New Roman" pitchFamily="18" charset="0"/>
              </a:rPr>
              <a:t>作品评价表：</a:t>
            </a:r>
            <a:endParaRPr lang="zh-CN" altLang="en-US" sz="1400"/>
          </a:p>
          <a:p>
            <a:pPr indent="266700" eaLnBrk="0" hangingPunct="0"/>
            <a:r>
              <a:rPr lang="zh-CN" altLang="en-US">
                <a:latin typeface="Times New Roman" pitchFamily="18" charset="0"/>
              </a:rPr>
              <a:t>评分标准为：优、良、中、下、</a:t>
            </a:r>
            <a:endParaRPr lang="zh-CN" altLang="en-US" sz="4000"/>
          </a:p>
        </p:txBody>
      </p:sp>
      <p:sp>
        <p:nvSpPr>
          <p:cNvPr id="69673" name="矩形 5"/>
          <p:cNvSpPr>
            <a:spLocks noChangeArrowheads="1"/>
          </p:cNvSpPr>
          <p:nvPr/>
        </p:nvSpPr>
        <p:spPr bwMode="auto">
          <a:xfrm>
            <a:off x="604838" y="1125538"/>
            <a:ext cx="5191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>
                <a:latin typeface="Times New Roman" pitchFamily="18" charset="0"/>
              </a:rPr>
              <a:t>【拓展知识与训练】支架式教学实践案例</a:t>
            </a:r>
            <a:endParaRPr lang="zh-CN" altLang="en-US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3.4.1</a:t>
            </a:r>
            <a:r>
              <a:rPr lang="zh-CN" altLang="zh-CN" smtClean="0">
                <a:ea typeface="宋体" charset="-122"/>
              </a:rPr>
              <a:t>信息化教学教案设计的要点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70658" name="矩形 2"/>
          <p:cNvSpPr>
            <a:spLocks noChangeArrowheads="1"/>
          </p:cNvSpPr>
          <p:nvPr/>
        </p:nvSpPr>
        <p:spPr bwMode="auto">
          <a:xfrm>
            <a:off x="179388" y="1074738"/>
            <a:ext cx="8640762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【任务描述】说出信息化教学设计的要点有哪些</a:t>
            </a:r>
            <a:r>
              <a:rPr lang="zh-CN" altLang="en-US" b="1"/>
              <a:t>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【任务实施】何克抗教授提出的“学教并重”的教学设计汲取了两种教学</a:t>
            </a:r>
            <a:r>
              <a:rPr lang="zh-CN" altLang="en-US" b="1"/>
              <a:t>的设计过程。</a:t>
            </a:r>
          </a:p>
        </p:txBody>
      </p:sp>
      <p:sp>
        <p:nvSpPr>
          <p:cNvPr id="4" name="矩形 3"/>
          <p:cNvSpPr/>
          <p:nvPr/>
        </p:nvSpPr>
        <p:spPr>
          <a:xfrm>
            <a:off x="1259632" y="3284984"/>
            <a:ext cx="6840760" cy="258532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）教学目标分析——确定教学内容及知识点顺序；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）学习者特征分析——确定教学起点，以便因材施教；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）教学模式与策略的选择和设计；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）学习情境与学习任务设计；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）教学媒体与教学资源的选择和设计；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）教学评价设计。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3.1.1</a:t>
            </a:r>
            <a:r>
              <a:rPr lang="zh-CN" altLang="zh-CN" smtClean="0">
                <a:ea typeface="宋体" charset="-122"/>
              </a:rPr>
              <a:t>信息化教学设计概念分析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41986" name="矩形 2"/>
          <p:cNvSpPr>
            <a:spLocks noChangeArrowheads="1"/>
          </p:cNvSpPr>
          <p:nvPr/>
        </p:nvSpPr>
        <p:spPr bwMode="auto">
          <a:xfrm>
            <a:off x="179388" y="1090613"/>
            <a:ext cx="8964612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【任务描述】通过本节的学习，能够描述出教学系统设计、信息化教学设计的概念。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【任务实施】关于教学系统设计概念</a:t>
            </a:r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663575" y="3068638"/>
            <a:ext cx="7993063" cy="13398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</a:rPr>
              <a:t>教学系统设计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instruction design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，简称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ID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）是指运用系统方法，将学习理论与教学理论的原理转换成对</a:t>
            </a: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</a:rPr>
              <a:t>教学目标（或教学目的）、教学条件、教学方法、教学评价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等教学环节进行具体计划的系统化过程（何克抗，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2001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）。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3.4.2</a:t>
            </a:r>
            <a:r>
              <a:rPr lang="zh-CN" altLang="zh-CN" smtClean="0">
                <a:ea typeface="宋体" charset="-122"/>
              </a:rPr>
              <a:t>信息化教学教案设计的编写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71682" name="矩形 3"/>
          <p:cNvSpPr>
            <a:spLocks noChangeArrowheads="1"/>
          </p:cNvSpPr>
          <p:nvPr/>
        </p:nvSpPr>
        <p:spPr bwMode="auto">
          <a:xfrm>
            <a:off x="323850" y="1268413"/>
            <a:ext cx="8712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【任务描述】知道信息化教学教案编写方法，并能根据它设计出不同类型的教案。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【任务实施】信息化教学设计方案主要有两种编写格式，即叙述式和表格式</a:t>
            </a:r>
            <a:r>
              <a:rPr lang="zh-CN" altLang="en-US" b="1"/>
              <a:t>。</a:t>
            </a:r>
            <a:endParaRPr lang="zh-CN" altLang="zh-CN" b="1"/>
          </a:p>
        </p:txBody>
      </p:sp>
      <p:sp>
        <p:nvSpPr>
          <p:cNvPr id="9" name="矩形 8"/>
          <p:cNvSpPr/>
          <p:nvPr/>
        </p:nvSpPr>
        <p:spPr>
          <a:xfrm>
            <a:off x="1763713" y="4086225"/>
            <a:ext cx="882650" cy="92233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dirty="0"/>
              <a:t>叙述</a:t>
            </a:r>
            <a:r>
              <a:rPr lang="zh-CN" altLang="zh-CN" b="1" dirty="0"/>
              <a:t>式</a:t>
            </a:r>
            <a:endParaRPr lang="en-US" altLang="zh-CN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dirty="0"/>
              <a:t>表格式</a:t>
            </a:r>
            <a:endParaRPr lang="zh-CN" altLang="en-US" dirty="0"/>
          </a:p>
        </p:txBody>
      </p:sp>
      <p:grpSp>
        <p:nvGrpSpPr>
          <p:cNvPr id="71684" name="组合 19"/>
          <p:cNvGrpSpPr>
            <a:grpSpLocks/>
          </p:cNvGrpSpPr>
          <p:nvPr/>
        </p:nvGrpSpPr>
        <p:grpSpPr bwMode="auto">
          <a:xfrm>
            <a:off x="4037013" y="2982913"/>
            <a:ext cx="4619625" cy="3074987"/>
            <a:chOff x="3995936" y="3244334"/>
            <a:chExt cx="4619800" cy="3074278"/>
          </a:xfrm>
        </p:grpSpPr>
        <p:sp>
          <p:nvSpPr>
            <p:cNvPr id="12" name="矩形 11"/>
            <p:cNvSpPr/>
            <p:nvPr/>
          </p:nvSpPr>
          <p:spPr>
            <a:xfrm>
              <a:off x="4014987" y="3244334"/>
              <a:ext cx="1114467" cy="36980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b="1" dirty="0">
                  <a:solidFill>
                    <a:schemeClr val="accent4">
                      <a:lumMod val="10000"/>
                    </a:schemeClr>
                  </a:solidFill>
                </a:rPr>
                <a:t>学习目标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4014987" y="3690318"/>
              <a:ext cx="1579622" cy="369803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b="1" dirty="0">
                  <a:solidFill>
                    <a:schemeClr val="accent4">
                      <a:lumMod val="10000"/>
                    </a:schemeClr>
                  </a:solidFill>
                </a:rPr>
                <a:t>教学内容描述</a:t>
              </a:r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4014987" y="4150587"/>
              <a:ext cx="1811406" cy="369803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b="1" dirty="0">
                  <a:solidFill>
                    <a:schemeClr val="accent4">
                      <a:lumMod val="10000"/>
                    </a:schemeClr>
                  </a:solidFill>
                </a:rPr>
                <a:t>学习者特征分析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4014987" y="4614030"/>
              <a:ext cx="4600749" cy="36821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b="1" dirty="0">
                  <a:solidFill>
                    <a:schemeClr val="accent4">
                      <a:lumMod val="10000"/>
                    </a:schemeClr>
                  </a:solidFill>
                </a:rPr>
                <a:t>教学模式与教学策略的</a:t>
              </a:r>
              <a:r>
                <a:rPr lang="zh-CN" altLang="zh-CN" b="1" dirty="0">
                  <a:solidFill>
                    <a:schemeClr val="accent4">
                      <a:lumMod val="10000"/>
                    </a:schemeClr>
                  </a:solidFill>
                </a:rPr>
                <a:t>选择</a:t>
              </a:r>
              <a:r>
                <a:rPr lang="zh-CN" altLang="en-US" b="1" dirty="0">
                  <a:solidFill>
                    <a:schemeClr val="accent4">
                      <a:lumMod val="10000"/>
                    </a:schemeClr>
                  </a:solidFill>
                </a:rPr>
                <a:t>或</a:t>
              </a:r>
              <a:r>
                <a:rPr lang="zh-CN" altLang="zh-CN" b="1" dirty="0">
                  <a:solidFill>
                    <a:schemeClr val="accent4">
                      <a:lumMod val="10000"/>
                    </a:schemeClr>
                  </a:solidFill>
                </a:rPr>
                <a:t>学习任务</a:t>
              </a:r>
              <a:r>
                <a:rPr lang="zh-CN" altLang="zh-CN" b="1" dirty="0">
                  <a:solidFill>
                    <a:schemeClr val="accent4">
                      <a:lumMod val="10000"/>
                    </a:schemeClr>
                  </a:solidFill>
                </a:rPr>
                <a:t>设计</a:t>
              </a:r>
              <a:endParaRPr lang="zh-CN" altLang="en-US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4014987" y="5085409"/>
              <a:ext cx="3670439" cy="36980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b="1" dirty="0">
                  <a:solidFill>
                    <a:schemeClr val="accent4">
                      <a:lumMod val="10000"/>
                    </a:schemeClr>
                  </a:solidFill>
                </a:rPr>
                <a:t>教学媒体和教学资源的选择与设计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4014987" y="5517110"/>
              <a:ext cx="1114467" cy="36980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b="1" dirty="0">
                  <a:solidFill>
                    <a:schemeClr val="accent4">
                      <a:lumMod val="10000"/>
                    </a:schemeClr>
                  </a:solidFill>
                </a:rPr>
                <a:t>教学评价</a:t>
              </a:r>
              <a:endParaRPr lang="zh-CN" altLang="en-US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3995936" y="5948810"/>
              <a:ext cx="1114467" cy="36980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b="1" dirty="0">
                  <a:solidFill>
                    <a:schemeClr val="accent4">
                      <a:lumMod val="10000"/>
                    </a:schemeClr>
                  </a:solidFill>
                </a:rPr>
                <a:t>教学过程</a:t>
              </a:r>
              <a:endParaRPr lang="zh-CN" altLang="en-US" dirty="0"/>
            </a:p>
          </p:txBody>
        </p:sp>
      </p:grpSp>
      <p:sp>
        <p:nvSpPr>
          <p:cNvPr id="21" name="左大括号 20"/>
          <p:cNvSpPr/>
          <p:nvPr/>
        </p:nvSpPr>
        <p:spPr bwMode="auto">
          <a:xfrm>
            <a:off x="3059113" y="2982913"/>
            <a:ext cx="504825" cy="3074987"/>
          </a:xfrm>
          <a:prstGeom prst="leftBrac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Verdana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72706" name="矩形 2"/>
          <p:cNvSpPr>
            <a:spLocks noChangeArrowheads="1"/>
          </p:cNvSpPr>
          <p:nvPr/>
        </p:nvSpPr>
        <p:spPr bwMode="auto">
          <a:xfrm>
            <a:off x="250825" y="1268413"/>
            <a:ext cx="7705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【拓展知识与训练】以学为主信息化教学设计实践</a:t>
            </a:r>
          </a:p>
        </p:txBody>
      </p:sp>
      <p:grpSp>
        <p:nvGrpSpPr>
          <p:cNvPr id="72707" name="组合 22"/>
          <p:cNvGrpSpPr>
            <a:grpSpLocks/>
          </p:cNvGrpSpPr>
          <p:nvPr/>
        </p:nvGrpSpPr>
        <p:grpSpPr bwMode="auto">
          <a:xfrm>
            <a:off x="3173413" y="2684463"/>
            <a:ext cx="2130425" cy="3165475"/>
            <a:chOff x="3261478" y="1916832"/>
            <a:chExt cx="2130362" cy="3164778"/>
          </a:xfrm>
        </p:grpSpPr>
        <p:sp>
          <p:nvSpPr>
            <p:cNvPr id="5" name="矩形 4"/>
            <p:cNvSpPr/>
            <p:nvPr/>
          </p:nvSpPr>
          <p:spPr>
            <a:xfrm>
              <a:off x="3719454" y="1916832"/>
              <a:ext cx="1107996" cy="369332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dirty="0"/>
                <a:t>任务</a:t>
              </a:r>
              <a:r>
                <a:rPr lang="zh-CN" altLang="zh-CN" dirty="0"/>
                <a:t>概述</a:t>
              </a:r>
            </a:p>
          </p:txBody>
        </p:sp>
        <p:sp>
          <p:nvSpPr>
            <p:cNvPr id="15" name="下箭头 14"/>
            <p:cNvSpPr/>
            <p:nvPr/>
          </p:nvSpPr>
          <p:spPr bwMode="auto">
            <a:xfrm>
              <a:off x="4207600" y="2273940"/>
              <a:ext cx="168270" cy="277752"/>
            </a:xfrm>
            <a:prstGeom prst="downArrow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latin typeface="Verdana" pitchFamily="34" charset="0"/>
                <a:ea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360515" y="2614754"/>
              <a:ext cx="2031325" cy="369332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dirty="0"/>
                <a:t>实践的知识点内容</a:t>
              </a:r>
            </a:p>
          </p:txBody>
        </p:sp>
        <p:sp>
          <p:nvSpPr>
            <p:cNvPr id="17" name="下箭头 16"/>
            <p:cNvSpPr/>
            <p:nvPr/>
          </p:nvSpPr>
          <p:spPr bwMode="auto">
            <a:xfrm>
              <a:off x="4207600" y="2983397"/>
              <a:ext cx="168270" cy="288861"/>
            </a:xfrm>
            <a:prstGeom prst="downArrow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latin typeface="Verdana" pitchFamily="34" charset="0"/>
                <a:ea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671243" y="3334834"/>
              <a:ext cx="1107996" cy="369332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dirty="0"/>
                <a:t>学习</a:t>
              </a:r>
              <a:r>
                <a:rPr lang="zh-CN" altLang="zh-CN" dirty="0"/>
                <a:t>目标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261478" y="3992198"/>
              <a:ext cx="2031325" cy="369332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dirty="0"/>
                <a:t>相关教学资源列表</a:t>
              </a:r>
            </a:p>
          </p:txBody>
        </p:sp>
        <p:sp>
          <p:nvSpPr>
            <p:cNvPr id="20" name="下箭头 19"/>
            <p:cNvSpPr/>
            <p:nvPr/>
          </p:nvSpPr>
          <p:spPr bwMode="auto">
            <a:xfrm>
              <a:off x="4193312" y="3703963"/>
              <a:ext cx="168270" cy="288861"/>
            </a:xfrm>
            <a:prstGeom prst="downArrow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latin typeface="Verdana" pitchFamily="34" charset="0"/>
                <a:ea typeface="+mn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492311" y="4712278"/>
              <a:ext cx="1569660" cy="369332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dirty="0"/>
                <a:t>教学活动建议</a:t>
              </a:r>
              <a:endParaRPr lang="zh-CN" altLang="en-US" dirty="0"/>
            </a:p>
          </p:txBody>
        </p:sp>
        <p:sp>
          <p:nvSpPr>
            <p:cNvPr id="22" name="下箭头 21"/>
            <p:cNvSpPr/>
            <p:nvPr/>
          </p:nvSpPr>
          <p:spPr bwMode="auto">
            <a:xfrm>
              <a:off x="4193312" y="4361044"/>
              <a:ext cx="168270" cy="350760"/>
            </a:xfrm>
            <a:prstGeom prst="downArrow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latin typeface="Verdana" pitchFamily="34" charset="0"/>
                <a:ea typeface="+mn-ea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3.1.2</a:t>
            </a:r>
            <a:r>
              <a:rPr lang="zh-CN" altLang="zh-CN" smtClean="0">
                <a:ea typeface="宋体" charset="-122"/>
              </a:rPr>
              <a:t>信息化教学设计要素分析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43010" name="矩形 3"/>
          <p:cNvSpPr>
            <a:spLocks noChangeArrowheads="1"/>
          </p:cNvSpPr>
          <p:nvPr/>
        </p:nvSpPr>
        <p:spPr bwMode="auto">
          <a:xfrm>
            <a:off x="0" y="1125538"/>
            <a:ext cx="896461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　通过本节的学习，能够说出信息化教学设计各要素的特点以及内容。</a:t>
            </a:r>
          </a:p>
          <a:p>
            <a:r>
              <a:rPr lang="en-US" altLang="zh-CN" b="1"/>
              <a:t>    </a:t>
            </a:r>
          </a:p>
          <a:p>
            <a:r>
              <a:rPr lang="zh-CN" altLang="zh-CN" b="1"/>
              <a:t>【任务实施】信息化教学设计的要素</a:t>
            </a:r>
            <a:r>
              <a:rPr lang="zh-CN" altLang="en-US" b="1"/>
              <a:t>之</a:t>
            </a:r>
            <a:r>
              <a:rPr lang="zh-CN" altLang="zh-CN" b="1"/>
              <a:t>教学分析</a:t>
            </a:r>
            <a:endParaRPr lang="zh-CN" altLang="en-US" b="1"/>
          </a:p>
        </p:txBody>
      </p:sp>
      <p:grpSp>
        <p:nvGrpSpPr>
          <p:cNvPr id="43011" name="组合 24"/>
          <p:cNvGrpSpPr>
            <a:grpSpLocks/>
          </p:cNvGrpSpPr>
          <p:nvPr/>
        </p:nvGrpSpPr>
        <p:grpSpPr bwMode="auto">
          <a:xfrm>
            <a:off x="520700" y="2573338"/>
            <a:ext cx="2087563" cy="3251200"/>
            <a:chOff x="539552" y="2172493"/>
            <a:chExt cx="2088232" cy="3252062"/>
          </a:xfrm>
        </p:grpSpPr>
        <p:sp>
          <p:nvSpPr>
            <p:cNvPr id="9" name="菱形 8"/>
            <p:cNvSpPr/>
            <p:nvPr/>
          </p:nvSpPr>
          <p:spPr bwMode="auto">
            <a:xfrm>
              <a:off x="539552" y="3141125"/>
              <a:ext cx="1440324" cy="1440244"/>
            </a:xfrm>
            <a:prstGeom prst="diamond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zh-CN" altLang="en-US" dirty="0">
                  <a:solidFill>
                    <a:schemeClr val="accent4">
                      <a:lumMod val="10000"/>
                    </a:schemeClr>
                  </a:solidFill>
                  <a:latin typeface="Verdana" pitchFamily="34" charset="0"/>
                </a:rPr>
                <a:t>教学分析</a:t>
              </a:r>
            </a:p>
          </p:txBody>
        </p:sp>
        <p:sp>
          <p:nvSpPr>
            <p:cNvPr id="10" name="左大括号 9"/>
            <p:cNvSpPr/>
            <p:nvPr/>
          </p:nvSpPr>
          <p:spPr bwMode="auto">
            <a:xfrm>
              <a:off x="1908416" y="2172493"/>
              <a:ext cx="719368" cy="3252062"/>
            </a:xfrm>
            <a:prstGeom prst="leftBrace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latin typeface="Verdana" pitchFamily="34" charset="0"/>
              </a:endParaRPr>
            </a:p>
          </p:txBody>
        </p:sp>
      </p:grpSp>
      <p:grpSp>
        <p:nvGrpSpPr>
          <p:cNvPr id="43012" name="组合 18"/>
          <p:cNvGrpSpPr>
            <a:grpSpLocks/>
          </p:cNvGrpSpPr>
          <p:nvPr/>
        </p:nvGrpSpPr>
        <p:grpSpPr bwMode="auto">
          <a:xfrm>
            <a:off x="4683125" y="2474913"/>
            <a:ext cx="4244975" cy="1889125"/>
            <a:chOff x="4126214" y="2084751"/>
            <a:chExt cx="4244841" cy="1889157"/>
          </a:xfrm>
        </p:grpSpPr>
        <p:sp>
          <p:nvSpPr>
            <p:cNvPr id="14" name="左大括号 13"/>
            <p:cNvSpPr/>
            <p:nvPr/>
          </p:nvSpPr>
          <p:spPr bwMode="auto">
            <a:xfrm>
              <a:off x="4126214" y="2084751"/>
              <a:ext cx="792138" cy="1889157"/>
            </a:xfrm>
            <a:prstGeom prst="leftBrace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latin typeface="Verdana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897715" y="2168889"/>
              <a:ext cx="3011393" cy="36989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确定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教学目标的学习类型</a:t>
              </a:r>
              <a:endParaRPr lang="zh-CN" altLang="en-US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897715" y="2637210"/>
              <a:ext cx="3473340" cy="36830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对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教学目标进行信息加工分析</a:t>
              </a:r>
              <a:endParaRPr lang="zh-CN" altLang="en-US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897715" y="3102355"/>
              <a:ext cx="2549445" cy="36989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进行先决技能的分析</a:t>
              </a:r>
              <a:endParaRPr lang="zh-CN" altLang="en-US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897715" y="3570676"/>
              <a:ext cx="2089084" cy="36830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学习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内容的组织</a:t>
              </a:r>
              <a:endParaRPr lang="zh-CN" altLang="en-US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43013" name="组合 23"/>
          <p:cNvGrpSpPr>
            <a:grpSpLocks/>
          </p:cNvGrpSpPr>
          <p:nvPr/>
        </p:nvGrpSpPr>
        <p:grpSpPr bwMode="auto">
          <a:xfrm>
            <a:off x="2463800" y="2746375"/>
            <a:ext cx="2251075" cy="2906713"/>
            <a:chOff x="2477141" y="2331931"/>
            <a:chExt cx="2250819" cy="2906561"/>
          </a:xfrm>
        </p:grpSpPr>
        <p:sp>
          <p:nvSpPr>
            <p:cNvPr id="11" name="矩形 10"/>
            <p:cNvSpPr/>
            <p:nvPr/>
          </p:nvSpPr>
          <p:spPr>
            <a:xfrm>
              <a:off x="2483490" y="2331931"/>
              <a:ext cx="2201613" cy="369869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1</a:t>
              </a:r>
              <a:r>
                <a:rPr lang="zh-CN" altLang="en-US" dirty="0">
                  <a:solidFill>
                    <a:schemeClr val="accent4">
                      <a:lumMod val="10000"/>
                    </a:schemeClr>
                  </a:solidFill>
                </a:rPr>
                <a:t>、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学习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需要分析</a:t>
              </a:r>
              <a:endParaRPr lang="zh-CN" altLang="en-US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515237" y="2781171"/>
              <a:ext cx="2212723" cy="369868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2</a:t>
              </a:r>
              <a:r>
                <a:rPr lang="zh-CN" altLang="en-US" dirty="0">
                  <a:solidFill>
                    <a:schemeClr val="accent4">
                      <a:lumMod val="10000"/>
                    </a:schemeClr>
                  </a:solidFill>
                </a:rPr>
                <a:t>、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学习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内容分析</a:t>
              </a: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 </a:t>
              </a:r>
              <a:endParaRPr lang="zh-CN" altLang="zh-CN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508887" y="3227234"/>
              <a:ext cx="2219073" cy="369869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3</a:t>
              </a:r>
              <a:r>
                <a:rPr lang="zh-CN" altLang="en-US" dirty="0">
                  <a:solidFill>
                    <a:schemeClr val="accent4">
                      <a:lumMod val="10000"/>
                    </a:schemeClr>
                  </a:solidFill>
                </a:rPr>
                <a:t>、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学习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者特征分析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2477141" y="3679649"/>
              <a:ext cx="2219073" cy="64766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4</a:t>
              </a:r>
              <a:r>
                <a:rPr lang="zh-CN" altLang="en-US" dirty="0">
                  <a:solidFill>
                    <a:schemeClr val="accent4">
                      <a:lumMod val="10000"/>
                    </a:schemeClr>
                  </a:solidFill>
                </a:rPr>
                <a:t>、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学生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的初始能力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和教学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起点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2488253" y="4398748"/>
              <a:ext cx="2236533" cy="369869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5</a:t>
              </a:r>
              <a:r>
                <a:rPr lang="zh-CN" altLang="en-US" dirty="0">
                  <a:solidFill>
                    <a:schemeClr val="accent4">
                      <a:lumMod val="10000"/>
                    </a:schemeClr>
                  </a:solidFill>
                </a:rPr>
                <a:t>、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学生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的一般特征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2491427" y="4868623"/>
              <a:ext cx="2223834" cy="369869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6</a:t>
              </a:r>
              <a:r>
                <a:rPr lang="zh-CN" altLang="en-US" dirty="0">
                  <a:solidFill>
                    <a:schemeClr val="accent4">
                      <a:lumMod val="10000"/>
                    </a:schemeClr>
                  </a:solidFill>
                </a:rPr>
                <a:t>、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学生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的学习风格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4034" name="矩形 3"/>
          <p:cNvSpPr>
            <a:spLocks noChangeArrowheads="1"/>
          </p:cNvSpPr>
          <p:nvPr/>
        </p:nvSpPr>
        <p:spPr bwMode="auto">
          <a:xfrm>
            <a:off x="0" y="1125538"/>
            <a:ext cx="896461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　通过本节的学习，能够说出信息化教学设计各要素的特点以及内容。</a:t>
            </a:r>
          </a:p>
          <a:p>
            <a:r>
              <a:rPr lang="en-US" altLang="zh-CN" b="1"/>
              <a:t>    </a:t>
            </a:r>
          </a:p>
          <a:p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信息化教学设计的要素</a:t>
            </a:r>
            <a:r>
              <a:rPr lang="zh-CN" altLang="en-US" b="1">
                <a:solidFill>
                  <a:srgbClr val="FFFF00"/>
                </a:solidFill>
              </a:rPr>
              <a:t>之</a:t>
            </a:r>
            <a:r>
              <a:rPr lang="zh-CN" altLang="zh-CN" b="1">
                <a:solidFill>
                  <a:srgbClr val="FFFF00"/>
                </a:solidFill>
              </a:rPr>
              <a:t>教学</a:t>
            </a:r>
            <a:r>
              <a:rPr lang="zh-CN" altLang="en-US" b="1">
                <a:solidFill>
                  <a:srgbClr val="FFFF00"/>
                </a:solidFill>
              </a:rPr>
              <a:t>目标</a:t>
            </a:r>
          </a:p>
        </p:txBody>
      </p:sp>
      <p:sp>
        <p:nvSpPr>
          <p:cNvPr id="6" name="菱形 5"/>
          <p:cNvSpPr/>
          <p:nvPr/>
        </p:nvSpPr>
        <p:spPr bwMode="auto">
          <a:xfrm>
            <a:off x="900113" y="3413125"/>
            <a:ext cx="1439862" cy="1439863"/>
          </a:xfrm>
          <a:prstGeom prst="diamond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  <a:latin typeface="Verdana" pitchFamily="34" charset="0"/>
              </a:rPr>
              <a:t>教学目标</a:t>
            </a:r>
          </a:p>
        </p:txBody>
      </p:sp>
      <p:sp>
        <p:nvSpPr>
          <p:cNvPr id="7" name="左大括号 6"/>
          <p:cNvSpPr/>
          <p:nvPr/>
        </p:nvSpPr>
        <p:spPr bwMode="auto">
          <a:xfrm>
            <a:off x="2268538" y="3068638"/>
            <a:ext cx="719137" cy="2192337"/>
          </a:xfrm>
          <a:prstGeom prst="leftBrac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Verdana" pitchFamily="34" charset="0"/>
            </a:endParaRPr>
          </a:p>
        </p:txBody>
      </p:sp>
      <p:grpSp>
        <p:nvGrpSpPr>
          <p:cNvPr id="44037" name="组合 4"/>
          <p:cNvGrpSpPr>
            <a:grpSpLocks/>
          </p:cNvGrpSpPr>
          <p:nvPr/>
        </p:nvGrpSpPr>
        <p:grpSpPr bwMode="auto">
          <a:xfrm>
            <a:off x="2894013" y="3262313"/>
            <a:ext cx="2232025" cy="1820862"/>
            <a:chOff x="2451493" y="3181520"/>
            <a:chExt cx="2231799" cy="1819679"/>
          </a:xfrm>
        </p:grpSpPr>
        <p:sp>
          <p:nvSpPr>
            <p:cNvPr id="9" name="矩形 8"/>
            <p:cNvSpPr/>
            <p:nvPr/>
          </p:nvSpPr>
          <p:spPr>
            <a:xfrm>
              <a:off x="2483240" y="3181520"/>
              <a:ext cx="2200052" cy="36964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1</a:t>
              </a:r>
              <a:r>
                <a:rPr lang="zh-CN" altLang="en-US" dirty="0">
                  <a:solidFill>
                    <a:schemeClr val="accent4">
                      <a:lumMod val="10000"/>
                    </a:schemeClr>
                  </a:solidFill>
                </a:rPr>
                <a:t>、认知领域目标</a:t>
              </a:r>
              <a:endParaRPr lang="zh-CN" altLang="en-US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470541" y="3900190"/>
              <a:ext cx="2212751" cy="369648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2</a:t>
              </a:r>
              <a:r>
                <a:rPr lang="zh-CN" altLang="en-US" dirty="0">
                  <a:solidFill>
                    <a:schemeClr val="accent4">
                      <a:lumMod val="10000"/>
                    </a:schemeClr>
                  </a:solidFill>
                </a:rPr>
                <a:t>、动作技能目标</a:t>
              </a:r>
              <a:endParaRPr lang="zh-CN" altLang="zh-CN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451493" y="4631552"/>
              <a:ext cx="2219100" cy="36964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3</a:t>
              </a:r>
              <a:r>
                <a:rPr lang="zh-CN" altLang="en-US" dirty="0">
                  <a:solidFill>
                    <a:schemeClr val="accent4">
                      <a:lumMod val="10000"/>
                    </a:schemeClr>
                  </a:solidFill>
                </a:rPr>
                <a:t>、情感目标</a:t>
              </a:r>
              <a:endParaRPr lang="zh-CN" altLang="zh-CN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sp>
        <p:nvSpPr>
          <p:cNvPr id="16" name="左大括号 15"/>
          <p:cNvSpPr/>
          <p:nvPr/>
        </p:nvSpPr>
        <p:spPr bwMode="auto">
          <a:xfrm>
            <a:off x="5218113" y="2698750"/>
            <a:ext cx="608012" cy="1435100"/>
          </a:xfrm>
          <a:prstGeom prst="leftBrac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Verdana" pitchFamily="34" charset="0"/>
            </a:endParaRPr>
          </a:p>
        </p:txBody>
      </p:sp>
      <p:grpSp>
        <p:nvGrpSpPr>
          <p:cNvPr id="44039" name="组合 2"/>
          <p:cNvGrpSpPr>
            <a:grpSpLocks/>
          </p:cNvGrpSpPr>
          <p:nvPr/>
        </p:nvGrpSpPr>
        <p:grpSpPr bwMode="auto">
          <a:xfrm>
            <a:off x="5846763" y="2830513"/>
            <a:ext cx="1395412" cy="1243012"/>
            <a:chOff x="5148064" y="2771636"/>
            <a:chExt cx="1396536" cy="1242720"/>
          </a:xfrm>
        </p:grpSpPr>
        <p:sp>
          <p:nvSpPr>
            <p:cNvPr id="17" name="矩形 16"/>
            <p:cNvSpPr/>
            <p:nvPr/>
          </p:nvSpPr>
          <p:spPr>
            <a:xfrm>
              <a:off x="5148064" y="2771636"/>
              <a:ext cx="1396536" cy="3698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dirty="0">
                  <a:solidFill>
                    <a:schemeClr val="accent4">
                      <a:lumMod val="10000"/>
                    </a:schemeClr>
                  </a:solidFill>
                </a:rPr>
                <a:t>语言信息</a:t>
              </a:r>
              <a:endParaRPr lang="zh-CN" altLang="en-US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148064" y="3203335"/>
              <a:ext cx="1396536" cy="3698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dirty="0">
                  <a:solidFill>
                    <a:schemeClr val="accent4">
                      <a:lumMod val="10000"/>
                    </a:schemeClr>
                  </a:solidFill>
                </a:rPr>
                <a:t>智力技能</a:t>
              </a:r>
              <a:endParaRPr lang="zh-CN" altLang="en-US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148064" y="3644556"/>
              <a:ext cx="1396536" cy="3698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dirty="0">
                  <a:solidFill>
                    <a:schemeClr val="accent4">
                      <a:lumMod val="10000"/>
                    </a:schemeClr>
                  </a:solidFill>
                </a:rPr>
                <a:t>认知策略</a:t>
              </a:r>
              <a:endParaRPr lang="zh-CN" altLang="en-US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5058" name="矩形 3"/>
          <p:cNvSpPr>
            <a:spLocks noChangeArrowheads="1"/>
          </p:cNvSpPr>
          <p:nvPr/>
        </p:nvSpPr>
        <p:spPr bwMode="auto">
          <a:xfrm>
            <a:off x="0" y="1125538"/>
            <a:ext cx="896461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　通过本节的学习，能够说出信息化教学设计各要素的特点以及内容。</a:t>
            </a:r>
          </a:p>
          <a:p>
            <a:r>
              <a:rPr lang="en-US" altLang="zh-CN" b="1"/>
              <a:t>    </a:t>
            </a:r>
          </a:p>
          <a:p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信息化教学设计的要素</a:t>
            </a:r>
            <a:r>
              <a:rPr lang="zh-CN" altLang="en-US" b="1">
                <a:solidFill>
                  <a:srgbClr val="FFFF00"/>
                </a:solidFill>
              </a:rPr>
              <a:t>之教学模式</a:t>
            </a:r>
          </a:p>
        </p:txBody>
      </p:sp>
      <p:sp>
        <p:nvSpPr>
          <p:cNvPr id="5" name="矩形 4"/>
          <p:cNvSpPr/>
          <p:nvPr/>
        </p:nvSpPr>
        <p:spPr>
          <a:xfrm>
            <a:off x="684213" y="3429000"/>
            <a:ext cx="7866062" cy="13382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</a:rPr>
              <a:t>教学模式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是在一定的教育思想、教学理论、学习理论的指导下，在一定环境下展开的教学活动进程的稳定结构形式，是开展教学活动的一套方法论体系，是基于一定教学理论而建立起来的较稳定的教学活动的框架和程序。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6082" name="矩形 3"/>
          <p:cNvSpPr>
            <a:spLocks noChangeArrowheads="1"/>
          </p:cNvSpPr>
          <p:nvPr/>
        </p:nvSpPr>
        <p:spPr bwMode="auto">
          <a:xfrm>
            <a:off x="0" y="1125538"/>
            <a:ext cx="896461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　通过本节的学习，能够说出信息化教学设计各要素的特点以及内容。</a:t>
            </a:r>
          </a:p>
          <a:p>
            <a:r>
              <a:rPr lang="en-US" altLang="zh-CN" b="1"/>
              <a:t>    </a:t>
            </a:r>
          </a:p>
          <a:p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信息化教学设计的要素</a:t>
            </a:r>
            <a:r>
              <a:rPr lang="zh-CN" altLang="en-US" b="1">
                <a:solidFill>
                  <a:srgbClr val="FFFF00"/>
                </a:solidFill>
              </a:rPr>
              <a:t>之</a:t>
            </a:r>
            <a:r>
              <a:rPr lang="zh-CN" altLang="zh-CN" b="1">
                <a:solidFill>
                  <a:srgbClr val="FFFF00"/>
                </a:solidFill>
              </a:rPr>
              <a:t>教学媒体与资源</a:t>
            </a:r>
            <a:endParaRPr lang="zh-CN" altLang="en-US" b="1">
              <a:solidFill>
                <a:srgbClr val="FFFF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650" y="4619625"/>
            <a:ext cx="1800225" cy="3698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教学媒体的选择</a:t>
            </a:r>
          </a:p>
        </p:txBody>
      </p:sp>
      <p:sp>
        <p:nvSpPr>
          <p:cNvPr id="6" name="矩形 5"/>
          <p:cNvSpPr/>
          <p:nvPr/>
        </p:nvSpPr>
        <p:spPr>
          <a:xfrm>
            <a:off x="3235325" y="4619625"/>
            <a:ext cx="2493963" cy="3698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助教型教学资源的设计</a:t>
            </a:r>
            <a:endParaRPr lang="zh-CN" altLang="zh-CN" dirty="0"/>
          </a:p>
        </p:txBody>
      </p:sp>
      <p:sp>
        <p:nvSpPr>
          <p:cNvPr id="7" name="矩形 6"/>
          <p:cNvSpPr/>
          <p:nvPr/>
        </p:nvSpPr>
        <p:spPr>
          <a:xfrm>
            <a:off x="6300788" y="4656138"/>
            <a:ext cx="2492375" cy="3698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助学型教学资源的设计</a:t>
            </a:r>
          </a:p>
        </p:txBody>
      </p:sp>
      <p:sp>
        <p:nvSpPr>
          <p:cNvPr id="8" name="菱形 7"/>
          <p:cNvSpPr/>
          <p:nvPr/>
        </p:nvSpPr>
        <p:spPr bwMode="auto">
          <a:xfrm>
            <a:off x="3581400" y="2565400"/>
            <a:ext cx="2286000" cy="1439863"/>
          </a:xfrm>
          <a:prstGeom prst="diamond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zh-CN" altLang="en-US" dirty="0">
                <a:solidFill>
                  <a:schemeClr val="tx1"/>
                </a:solidFill>
                <a:latin typeface="Verdana" pitchFamily="34" charset="0"/>
              </a:rPr>
              <a:t>教学媒体与资源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7106" name="矩形 3"/>
          <p:cNvSpPr>
            <a:spLocks noChangeArrowheads="1"/>
          </p:cNvSpPr>
          <p:nvPr/>
        </p:nvSpPr>
        <p:spPr bwMode="auto">
          <a:xfrm>
            <a:off x="0" y="1125538"/>
            <a:ext cx="896461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　通过本节的学习，能够说出信息化教学设计各要素的特点以及内容。</a:t>
            </a:r>
          </a:p>
          <a:p>
            <a:r>
              <a:rPr lang="en-US" altLang="zh-CN" b="1"/>
              <a:t>    </a:t>
            </a:r>
          </a:p>
          <a:p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信息化教学设计的要素</a:t>
            </a:r>
            <a:r>
              <a:rPr lang="zh-CN" altLang="en-US" b="1">
                <a:solidFill>
                  <a:srgbClr val="FFFF00"/>
                </a:solidFill>
              </a:rPr>
              <a:t>之</a:t>
            </a:r>
            <a:r>
              <a:rPr lang="zh-CN" altLang="zh-CN" b="1">
                <a:solidFill>
                  <a:srgbClr val="FFFF00"/>
                </a:solidFill>
              </a:rPr>
              <a:t>互动教学活动</a:t>
            </a:r>
            <a:r>
              <a:rPr lang="zh-CN" altLang="en-US" b="1">
                <a:solidFill>
                  <a:srgbClr val="FFFF00"/>
                </a:solidFill>
              </a:rPr>
              <a:t>和</a:t>
            </a:r>
            <a:r>
              <a:rPr lang="zh-CN" altLang="zh-CN" b="1">
                <a:solidFill>
                  <a:srgbClr val="FFFF00"/>
                </a:solidFill>
              </a:rPr>
              <a:t>信息化教学评价</a:t>
            </a:r>
            <a:endParaRPr lang="zh-CN" altLang="en-US" b="1">
              <a:solidFill>
                <a:srgbClr val="FFFF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6450" y="2651125"/>
            <a:ext cx="7127875" cy="64611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互动式教学是指教师和学生在教学中为了达到一定的目标，相互影响、相互作用、共同推动教学的过程。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58888" y="4267200"/>
            <a:ext cx="6891337" cy="64611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教学评价是指根据教学目标，对学习者在教学活动中所发生的变化进行测量，收集有关资料，并做出价值判断的过程。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8130" name="矩形 3"/>
          <p:cNvSpPr>
            <a:spLocks noChangeArrowheads="1"/>
          </p:cNvSpPr>
          <p:nvPr/>
        </p:nvSpPr>
        <p:spPr bwMode="auto">
          <a:xfrm>
            <a:off x="684213" y="1782763"/>
            <a:ext cx="71278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【拓展知识与训练】教学目标编写是</a:t>
            </a:r>
            <a:r>
              <a:rPr lang="en-US" altLang="zh-CN" b="1"/>
              <a:t>ABCD</a:t>
            </a:r>
            <a:r>
              <a:rPr lang="zh-CN" altLang="zh-CN" b="1"/>
              <a:t>法</a:t>
            </a:r>
            <a:endParaRPr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1403350" y="3141663"/>
            <a:ext cx="5545138" cy="1754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A 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→ 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教学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对象 （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audience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）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B 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→ 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行为 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behavior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） 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C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 →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条件 （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condition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）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D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 →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标准 （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de-</a:t>
            </a:r>
            <a:r>
              <a:rPr lang="en-US" altLang="zh-CN" dirty="0" err="1">
                <a:solidFill>
                  <a:schemeClr val="accent4">
                    <a:lumMod val="10000"/>
                  </a:schemeClr>
                </a:solidFill>
              </a:rPr>
              <a:t>gree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）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217tgp_cube_dark">
  <a:themeElements>
    <a:clrScheme name="217tgp_cube_dark 5">
      <a:dk1>
        <a:srgbClr val="969696"/>
      </a:dk1>
      <a:lt1>
        <a:srgbClr val="FFFFFF"/>
      </a:lt1>
      <a:dk2>
        <a:srgbClr val="244F94"/>
      </a:dk2>
      <a:lt2>
        <a:srgbClr val="B09EDE"/>
      </a:lt2>
      <a:accent1>
        <a:srgbClr val="5AB14B"/>
      </a:accent1>
      <a:accent2>
        <a:srgbClr val="2F7ADF"/>
      </a:accent2>
      <a:accent3>
        <a:srgbClr val="ACB2C8"/>
      </a:accent3>
      <a:accent4>
        <a:srgbClr val="DADADA"/>
      </a:accent4>
      <a:accent5>
        <a:srgbClr val="B5D5B1"/>
      </a:accent5>
      <a:accent6>
        <a:srgbClr val="2A6ECA"/>
      </a:accent6>
      <a:hlink>
        <a:srgbClr val="FDFEE8"/>
      </a:hlink>
      <a:folHlink>
        <a:srgbClr val="F7FC1A"/>
      </a:folHlink>
    </a:clrScheme>
    <a:fontScheme name="217tgp_cube_da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2">
                <a:gamma/>
                <a:shade val="46275"/>
                <a:invGamma/>
              </a:schemeClr>
            </a:gs>
            <a:gs pos="5000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0" scaled="1"/>
        </a:gra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2">
                <a:gamma/>
                <a:shade val="46275"/>
                <a:invGamma/>
              </a:schemeClr>
            </a:gs>
            <a:gs pos="5000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0" scaled="1"/>
        </a:gra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17tgp_cube_dark 1">
        <a:dk1>
          <a:srgbClr val="969696"/>
        </a:dk1>
        <a:lt1>
          <a:srgbClr val="FFFFFF"/>
        </a:lt1>
        <a:dk2>
          <a:srgbClr val="336267"/>
        </a:dk2>
        <a:lt2>
          <a:srgbClr val="DAEEA2"/>
        </a:lt2>
        <a:accent1>
          <a:srgbClr val="5D8F4F"/>
        </a:accent1>
        <a:accent2>
          <a:srgbClr val="43A98E"/>
        </a:accent2>
        <a:accent3>
          <a:srgbClr val="ADB7B8"/>
        </a:accent3>
        <a:accent4>
          <a:srgbClr val="DADADA"/>
        </a:accent4>
        <a:accent5>
          <a:srgbClr val="B6C6B2"/>
        </a:accent5>
        <a:accent6>
          <a:srgbClr val="3C9980"/>
        </a:accent6>
        <a:hlink>
          <a:srgbClr val="D8A642"/>
        </a:hlink>
        <a:folHlink>
          <a:srgbClr val="B370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2">
        <a:dk1>
          <a:srgbClr val="B2B2B2"/>
        </a:dk1>
        <a:lt1>
          <a:srgbClr val="FFFFFF"/>
        </a:lt1>
        <a:dk2>
          <a:srgbClr val="572A70"/>
        </a:dk2>
        <a:lt2>
          <a:srgbClr val="DAEEA2"/>
        </a:lt2>
        <a:accent1>
          <a:srgbClr val="CC76EE"/>
        </a:accent1>
        <a:accent2>
          <a:srgbClr val="6F60CC"/>
        </a:accent2>
        <a:accent3>
          <a:srgbClr val="B4ACBB"/>
        </a:accent3>
        <a:accent4>
          <a:srgbClr val="DADADA"/>
        </a:accent4>
        <a:accent5>
          <a:srgbClr val="E2BDF5"/>
        </a:accent5>
        <a:accent6>
          <a:srgbClr val="6456B9"/>
        </a:accent6>
        <a:hlink>
          <a:srgbClr val="3E7EDC"/>
        </a:hlink>
        <a:folHlink>
          <a:srgbClr val="28AD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3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44A9D6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4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F2F723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5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FDFEE8"/>
        </a:hlink>
        <a:folHlink>
          <a:srgbClr val="F7FC1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6_217tgp_cube_dark">
  <a:themeElements>
    <a:clrScheme name="217tgp_cube_dark 5">
      <a:dk1>
        <a:srgbClr val="969696"/>
      </a:dk1>
      <a:lt1>
        <a:srgbClr val="FFFFFF"/>
      </a:lt1>
      <a:dk2>
        <a:srgbClr val="244F94"/>
      </a:dk2>
      <a:lt2>
        <a:srgbClr val="B09EDE"/>
      </a:lt2>
      <a:accent1>
        <a:srgbClr val="5AB14B"/>
      </a:accent1>
      <a:accent2>
        <a:srgbClr val="2F7ADF"/>
      </a:accent2>
      <a:accent3>
        <a:srgbClr val="ACB2C8"/>
      </a:accent3>
      <a:accent4>
        <a:srgbClr val="DADADA"/>
      </a:accent4>
      <a:accent5>
        <a:srgbClr val="B5D5B1"/>
      </a:accent5>
      <a:accent6>
        <a:srgbClr val="2A6ECA"/>
      </a:accent6>
      <a:hlink>
        <a:srgbClr val="FDFEE8"/>
      </a:hlink>
      <a:folHlink>
        <a:srgbClr val="F7FC1A"/>
      </a:folHlink>
    </a:clrScheme>
    <a:fontScheme name="217tgp_cube_da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2">
                <a:gamma/>
                <a:shade val="46275"/>
                <a:invGamma/>
              </a:schemeClr>
            </a:gs>
            <a:gs pos="5000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0" scaled="1"/>
        </a:gra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2">
                <a:gamma/>
                <a:shade val="46275"/>
                <a:invGamma/>
              </a:schemeClr>
            </a:gs>
            <a:gs pos="5000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0" scaled="1"/>
        </a:gra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17tgp_cube_dark 1">
        <a:dk1>
          <a:srgbClr val="969696"/>
        </a:dk1>
        <a:lt1>
          <a:srgbClr val="FFFFFF"/>
        </a:lt1>
        <a:dk2>
          <a:srgbClr val="336267"/>
        </a:dk2>
        <a:lt2>
          <a:srgbClr val="DAEEA2"/>
        </a:lt2>
        <a:accent1>
          <a:srgbClr val="5D8F4F"/>
        </a:accent1>
        <a:accent2>
          <a:srgbClr val="43A98E"/>
        </a:accent2>
        <a:accent3>
          <a:srgbClr val="ADB7B8"/>
        </a:accent3>
        <a:accent4>
          <a:srgbClr val="DADADA"/>
        </a:accent4>
        <a:accent5>
          <a:srgbClr val="B6C6B2"/>
        </a:accent5>
        <a:accent6>
          <a:srgbClr val="3C9980"/>
        </a:accent6>
        <a:hlink>
          <a:srgbClr val="D8A642"/>
        </a:hlink>
        <a:folHlink>
          <a:srgbClr val="B370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2">
        <a:dk1>
          <a:srgbClr val="B2B2B2"/>
        </a:dk1>
        <a:lt1>
          <a:srgbClr val="FFFFFF"/>
        </a:lt1>
        <a:dk2>
          <a:srgbClr val="572A70"/>
        </a:dk2>
        <a:lt2>
          <a:srgbClr val="DAEEA2"/>
        </a:lt2>
        <a:accent1>
          <a:srgbClr val="CC76EE"/>
        </a:accent1>
        <a:accent2>
          <a:srgbClr val="6F60CC"/>
        </a:accent2>
        <a:accent3>
          <a:srgbClr val="B4ACBB"/>
        </a:accent3>
        <a:accent4>
          <a:srgbClr val="DADADA"/>
        </a:accent4>
        <a:accent5>
          <a:srgbClr val="E2BDF5"/>
        </a:accent5>
        <a:accent6>
          <a:srgbClr val="6456B9"/>
        </a:accent6>
        <a:hlink>
          <a:srgbClr val="3E7EDC"/>
        </a:hlink>
        <a:folHlink>
          <a:srgbClr val="28AD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3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44A9D6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4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F2F723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5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FDFEE8"/>
        </a:hlink>
        <a:folHlink>
          <a:srgbClr val="F7FC1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217tgp_cube_dark">
  <a:themeElements>
    <a:clrScheme name="217tgp_cube_dark 5">
      <a:dk1>
        <a:srgbClr val="969696"/>
      </a:dk1>
      <a:lt1>
        <a:srgbClr val="FFFFFF"/>
      </a:lt1>
      <a:dk2>
        <a:srgbClr val="244F94"/>
      </a:dk2>
      <a:lt2>
        <a:srgbClr val="B09EDE"/>
      </a:lt2>
      <a:accent1>
        <a:srgbClr val="5AB14B"/>
      </a:accent1>
      <a:accent2>
        <a:srgbClr val="2F7ADF"/>
      </a:accent2>
      <a:accent3>
        <a:srgbClr val="ACB2C8"/>
      </a:accent3>
      <a:accent4>
        <a:srgbClr val="DADADA"/>
      </a:accent4>
      <a:accent5>
        <a:srgbClr val="B5D5B1"/>
      </a:accent5>
      <a:accent6>
        <a:srgbClr val="2A6ECA"/>
      </a:accent6>
      <a:hlink>
        <a:srgbClr val="FDFEE8"/>
      </a:hlink>
      <a:folHlink>
        <a:srgbClr val="F7FC1A"/>
      </a:folHlink>
    </a:clrScheme>
    <a:fontScheme name="217tgp_cube_da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2">
                <a:gamma/>
                <a:shade val="46275"/>
                <a:invGamma/>
              </a:schemeClr>
            </a:gs>
            <a:gs pos="5000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0" scaled="1"/>
        </a:gra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2">
                <a:gamma/>
                <a:shade val="46275"/>
                <a:invGamma/>
              </a:schemeClr>
            </a:gs>
            <a:gs pos="5000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0" scaled="1"/>
        </a:gra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17tgp_cube_dark 1">
        <a:dk1>
          <a:srgbClr val="969696"/>
        </a:dk1>
        <a:lt1>
          <a:srgbClr val="FFFFFF"/>
        </a:lt1>
        <a:dk2>
          <a:srgbClr val="336267"/>
        </a:dk2>
        <a:lt2>
          <a:srgbClr val="DAEEA2"/>
        </a:lt2>
        <a:accent1>
          <a:srgbClr val="5D8F4F"/>
        </a:accent1>
        <a:accent2>
          <a:srgbClr val="43A98E"/>
        </a:accent2>
        <a:accent3>
          <a:srgbClr val="ADB7B8"/>
        </a:accent3>
        <a:accent4>
          <a:srgbClr val="DADADA"/>
        </a:accent4>
        <a:accent5>
          <a:srgbClr val="B6C6B2"/>
        </a:accent5>
        <a:accent6>
          <a:srgbClr val="3C9980"/>
        </a:accent6>
        <a:hlink>
          <a:srgbClr val="D8A642"/>
        </a:hlink>
        <a:folHlink>
          <a:srgbClr val="B370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2">
        <a:dk1>
          <a:srgbClr val="B2B2B2"/>
        </a:dk1>
        <a:lt1>
          <a:srgbClr val="FFFFFF"/>
        </a:lt1>
        <a:dk2>
          <a:srgbClr val="572A70"/>
        </a:dk2>
        <a:lt2>
          <a:srgbClr val="DAEEA2"/>
        </a:lt2>
        <a:accent1>
          <a:srgbClr val="CC76EE"/>
        </a:accent1>
        <a:accent2>
          <a:srgbClr val="6F60CC"/>
        </a:accent2>
        <a:accent3>
          <a:srgbClr val="B4ACBB"/>
        </a:accent3>
        <a:accent4>
          <a:srgbClr val="DADADA"/>
        </a:accent4>
        <a:accent5>
          <a:srgbClr val="E2BDF5"/>
        </a:accent5>
        <a:accent6>
          <a:srgbClr val="6456B9"/>
        </a:accent6>
        <a:hlink>
          <a:srgbClr val="3E7EDC"/>
        </a:hlink>
        <a:folHlink>
          <a:srgbClr val="28AD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3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44A9D6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4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F2F723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5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FDFEE8"/>
        </a:hlink>
        <a:folHlink>
          <a:srgbClr val="F7FC1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2896</Words>
  <Application>Microsoft Office PowerPoint</Application>
  <PresentationFormat>全屏显示(4:3)</PresentationFormat>
  <Paragraphs>229</Paragraphs>
  <Slides>31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36</vt:i4>
      </vt:variant>
      <vt:variant>
        <vt:lpstr>幻灯片标题</vt:lpstr>
      </vt:variant>
      <vt:variant>
        <vt:i4>31</vt:i4>
      </vt:variant>
    </vt:vector>
  </HeadingPairs>
  <TitlesOfParts>
    <vt:vector size="73" baseType="lpstr">
      <vt:lpstr>Arial</vt:lpstr>
      <vt:lpstr>宋体</vt:lpstr>
      <vt:lpstr>Wingdings</vt:lpstr>
      <vt:lpstr>Calibri</vt:lpstr>
      <vt:lpstr>Verdana</vt:lpstr>
      <vt:lpstr>Times New Roman</vt:lpstr>
      <vt:lpstr>1_217tgp_cube_dark</vt:lpstr>
      <vt:lpstr>6_217tgp_cube_dark</vt:lpstr>
      <vt:lpstr>4_217tgp_cube_dark</vt:lpstr>
      <vt:lpstr>1_217tgp_cube_dark</vt:lpstr>
      <vt:lpstr>1_217tgp_cube_dark</vt:lpstr>
      <vt:lpstr>1_217tgp_cube_dark</vt:lpstr>
      <vt:lpstr>1_217tgp_cube_dark</vt:lpstr>
      <vt:lpstr>1_217tgp_cube_dark</vt:lpstr>
      <vt:lpstr>1_217tgp_cube_dark</vt:lpstr>
      <vt:lpstr>1_217tgp_cube_dark</vt:lpstr>
      <vt:lpstr>1_217tgp_cube_dark</vt:lpstr>
      <vt:lpstr>1_217tgp_cube_dark</vt:lpstr>
      <vt:lpstr>1_217tgp_cube_dark</vt:lpstr>
      <vt:lpstr>1_217tgp_cube_dark</vt:lpstr>
      <vt:lpstr>6_217tgp_cube_dark</vt:lpstr>
      <vt:lpstr>6_217tgp_cube_dark</vt:lpstr>
      <vt:lpstr>6_217tgp_cube_dark</vt:lpstr>
      <vt:lpstr>6_217tgp_cube_dark</vt:lpstr>
      <vt:lpstr>6_217tgp_cube_dark</vt:lpstr>
      <vt:lpstr>6_217tgp_cube_dark</vt:lpstr>
      <vt:lpstr>6_217tgp_cube_dark</vt:lpstr>
      <vt:lpstr>6_217tgp_cube_dark</vt:lpstr>
      <vt:lpstr>6_217tgp_cube_dark</vt:lpstr>
      <vt:lpstr>6_217tgp_cube_dark</vt:lpstr>
      <vt:lpstr>6_217tgp_cube_dark</vt:lpstr>
      <vt:lpstr>4_217tgp_cube_dark</vt:lpstr>
      <vt:lpstr>4_217tgp_cube_dark</vt:lpstr>
      <vt:lpstr>4_217tgp_cube_dark</vt:lpstr>
      <vt:lpstr>4_217tgp_cube_dark</vt:lpstr>
      <vt:lpstr>4_217tgp_cube_dark</vt:lpstr>
      <vt:lpstr>4_217tgp_cube_dark</vt:lpstr>
      <vt:lpstr>4_217tgp_cube_dark</vt:lpstr>
      <vt:lpstr>4_217tgp_cube_dark</vt:lpstr>
      <vt:lpstr>4_217tgp_cube_dark</vt:lpstr>
      <vt:lpstr>4_217tgp_cube_dark</vt:lpstr>
      <vt:lpstr>4_217tgp_cube_dark</vt:lpstr>
      <vt:lpstr>幻灯片 1</vt:lpstr>
      <vt:lpstr>本章主要内容</vt:lpstr>
      <vt:lpstr>3.1.1信息化教学设计概念分析</vt:lpstr>
      <vt:lpstr>3.1.2信息化教学设计要素分析</vt:lpstr>
      <vt:lpstr>幻灯片 5</vt:lpstr>
      <vt:lpstr>幻灯片 6</vt:lpstr>
      <vt:lpstr>幻灯片 7</vt:lpstr>
      <vt:lpstr>幻灯片 8</vt:lpstr>
      <vt:lpstr>幻灯片 9</vt:lpstr>
      <vt:lpstr>3.2.1 以教为主的信息化教学过程设计的一般模式  </vt:lpstr>
      <vt:lpstr>幻灯片 11</vt:lpstr>
      <vt:lpstr>3.2.2 以教为主的典型教学策略</vt:lpstr>
      <vt:lpstr>幻灯片 13</vt:lpstr>
      <vt:lpstr>幻灯片 14</vt:lpstr>
      <vt:lpstr>幻灯片 15</vt:lpstr>
      <vt:lpstr>3.3.1发现教学模式</vt:lpstr>
      <vt:lpstr>幻灯片 17</vt:lpstr>
      <vt:lpstr>幻灯片 18</vt:lpstr>
      <vt:lpstr>3.3.2支架式教学模式</vt:lpstr>
      <vt:lpstr>幻灯片 20</vt:lpstr>
      <vt:lpstr>幻灯片 21</vt:lpstr>
      <vt:lpstr>3.3.3抛锚式教学模式</vt:lpstr>
      <vt:lpstr>幻灯片 23</vt:lpstr>
      <vt:lpstr>幻灯片 24</vt:lpstr>
      <vt:lpstr>3.3.4随机进入教学模式</vt:lpstr>
      <vt:lpstr>幻灯片 26</vt:lpstr>
      <vt:lpstr>幻灯片 27</vt:lpstr>
      <vt:lpstr>幻灯片 28</vt:lpstr>
      <vt:lpstr>3.4.1信息化教学教案设计的要点</vt:lpstr>
      <vt:lpstr>3.4.2信息化教学教案设计的编写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罗玲</dc:creator>
  <cp:lastModifiedBy>user</cp:lastModifiedBy>
  <cp:revision>79</cp:revision>
  <dcterms:created xsi:type="dcterms:W3CDTF">2013-12-02T13:26:52Z</dcterms:created>
  <dcterms:modified xsi:type="dcterms:W3CDTF">2013-12-27T03:35:36Z</dcterms:modified>
</cp:coreProperties>
</file>