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72" r:id="rId6"/>
    <p:sldId id="273" r:id="rId7"/>
    <p:sldId id="276" r:id="rId8"/>
    <p:sldId id="274" r:id="rId9"/>
    <p:sldId id="281" r:id="rId10"/>
    <p:sldId id="280" r:id="rId11"/>
    <p:sldId id="260" r:id="rId12"/>
    <p:sldId id="277" r:id="rId13"/>
    <p:sldId id="278" r:id="rId14"/>
    <p:sldId id="282" r:id="rId15"/>
    <p:sldId id="284" r:id="rId16"/>
    <p:sldId id="287" r:id="rId17"/>
    <p:sldId id="288" r:id="rId18"/>
    <p:sldId id="296" r:id="rId19"/>
    <p:sldId id="297" r:id="rId20"/>
    <p:sldId id="299" r:id="rId21"/>
    <p:sldId id="291" r:id="rId22"/>
    <p:sldId id="298" r:id="rId23"/>
    <p:sldId id="289" r:id="rId24"/>
    <p:sldId id="293" r:id="rId25"/>
    <p:sldId id="294" r:id="rId26"/>
    <p:sldId id="300" r:id="rId27"/>
    <p:sldId id="261" r:id="rId28"/>
    <p:sldId id="301" r:id="rId29"/>
    <p:sldId id="295" r:id="rId30"/>
    <p:sldId id="262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35" autoAdjust="0"/>
    <p:restoredTop sz="86438" autoAdjust="0"/>
  </p:normalViewPr>
  <p:slideViewPr>
    <p:cSldViewPr>
      <p:cViewPr varScale="1">
        <p:scale>
          <a:sx n="38" d="100"/>
          <a:sy n="38" d="100"/>
        </p:scale>
        <p:origin x="-102" y="-666"/>
      </p:cViewPr>
      <p:guideLst>
        <p:guide orient="horz" pos="2172"/>
        <p:guide pos="2841"/>
      </p:guideLst>
    </p:cSldViewPr>
  </p:slideViewPr>
  <p:outlineViewPr>
    <p:cViewPr>
      <p:scale>
        <a:sx n="33" d="100"/>
        <a:sy n="33" d="100"/>
      </p:scale>
      <p:origin x="96" y="53226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887D07D-C8FD-4CFC-A583-EBF529365F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44885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7F7A761B-E4CE-4F7B-86F9-DC30BFF64147}" type="slidenum">
              <a:rPr lang="en-US" altLang="zh-CN" smtClean="0"/>
              <a:pPr eaLnBrk="1" hangingPunct="1">
                <a:buFont typeface="Arial" charset="0"/>
                <a:buNone/>
              </a:pPr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任意多边形 1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1332767423 h 528"/>
                <a:gd name="T6" fmla="*/ 12001943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374C24C-8929-4695-995C-7C7A966D76CF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5098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05F5A-325B-4B5C-A846-DB960FB39D36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5371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F8C88-E539-40B4-9B9C-FABDD3E414D0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845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7680F-99FA-4B15-8A9D-18A83E9944F0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006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燕尾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mtClean="0"/>
            </a:lvl1pPr>
            <a:extLst/>
          </a:lstStyle>
          <a:p>
            <a:pPr>
              <a:defRPr/>
            </a:pPr>
            <a:fld id="{ED2A9166-0A0D-434D-8D7F-41FB0A3C28EB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mtClean="0"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26815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mtClean="0"/>
            </a:lvl1pPr>
            <a:extLst/>
          </a:lstStyle>
          <a:p>
            <a:pPr>
              <a:defRPr/>
            </a:pPr>
            <a:fld id="{AABD3706-B6EB-45CA-B51F-555B09AE3110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806958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mtClean="0"/>
            </a:lvl1pPr>
            <a:extLst/>
          </a:lstStyle>
          <a:p>
            <a:pPr>
              <a:defRPr/>
            </a:pPr>
            <a:fld id="{C72C0AD5-D7E4-4B86-A130-0A56D61CFEA2}" type="datetime1">
              <a:rPr lang="zh-CN" altLang="en-US"/>
              <a:pPr>
                <a:defRPr/>
              </a:pPr>
              <a:t>2014-11-17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5868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06E78420-57CF-4234-B8E2-50EB9AA19E9A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49712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00DEC6F5-09F1-4676-B415-5B8A287662A9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323850" y="6408738"/>
            <a:ext cx="640715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2355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27D9BBAB-DEA3-4447-81A8-CCD7D67AE5CA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246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任意多边形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燕尾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4167B2D-E0E7-46B3-ADAF-731548CF0DEC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23850" y="6408738"/>
            <a:ext cx="6407150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7684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7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buFont typeface="Arial" charset="0"/>
              <a:buNone/>
              <a:defRPr kumimoji="0" sz="1100" smtClean="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fld id="{B7F3244A-9A4C-4CB3-9BDC-D48542856954}" type="datetime1">
              <a:rPr lang="zh-CN" altLang="en-US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85775" y="6408738"/>
            <a:ext cx="6245225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buFont typeface="Arial" charset="0"/>
              <a:buNone/>
              <a:defRPr kumimoji="0" sz="1100" smtClean="0">
                <a:solidFill>
                  <a:schemeClr val="tx1"/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1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n/" TargetMode="Externa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&#20363;&#22914;Username@Mailserver.Domain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isou.com/" TargetMode="External"/><Relationship Id="rId3" Type="http://schemas.openxmlformats.org/officeDocument/2006/relationships/hyperlink" Target="http://www.google.com.hk/" TargetMode="External"/><Relationship Id="rId7" Type="http://schemas.openxmlformats.org/officeDocument/2006/relationships/hyperlink" Target="http://dir.sogou.com/" TargetMode="External"/><Relationship Id="rId2" Type="http://schemas.openxmlformats.org/officeDocument/2006/relationships/hyperlink" Target="http://www.baidu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earch.sina.com.cn/" TargetMode="External"/><Relationship Id="rId5" Type="http://schemas.openxmlformats.org/officeDocument/2006/relationships/hyperlink" Target="http://so.166.com/" TargetMode="External"/><Relationship Id="rId4" Type="http://schemas.openxmlformats.org/officeDocument/2006/relationships/hyperlink" Target="http://gbchinese.yahoo.com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baidu.com/baidu.php?url=HbTK00K9zhy9cWvISwqnx78luV8cF-AiOOZAIoUkv9VAkGLp9PNSQiqzjZvgX1NejxjfWlpLFb0WuGDflKCcSASXRUhF-XfQ9gebK5b.7D_jDl5A1a-DAEC4JN0.THLyYQMlY_pvoexFYnR0T1Yk0Z0qn0KW5H00UHYs00.UAsqnWfk0Atqn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ftp://211.84.208.33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398.htm" TargetMode="External"/><Relationship Id="rId2" Type="http://schemas.openxmlformats.org/officeDocument/2006/relationships/hyperlink" Target="http://baike.baidu.com/view/11165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dirty="0" smtClean="0"/>
              <a:t>办公信息化实例教程</a:t>
            </a:r>
            <a:endParaRPr lang="zh-CN" altLang="en-US" sz="6000" dirty="0" smtClean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r>
              <a:rPr lang="zh-CN" altLang="zh-CN" sz="2000" smtClean="0"/>
              <a:t>第</a:t>
            </a:r>
            <a:r>
              <a:rPr lang="en-US" altLang="zh-CN" sz="2000" smtClean="0"/>
              <a:t>8</a:t>
            </a:r>
            <a:r>
              <a:rPr lang="zh-CN" altLang="zh-CN" sz="2000" smtClean="0"/>
              <a:t>章  </a:t>
            </a:r>
            <a:r>
              <a:rPr lang="en-US" altLang="zh-CN" sz="2000" smtClean="0"/>
              <a:t> Internet</a:t>
            </a:r>
            <a:r>
              <a:rPr lang="zh-CN" altLang="zh-CN" sz="2000" smtClean="0"/>
              <a:t>网络资源的应用</a:t>
            </a:r>
          </a:p>
        </p:txBody>
      </p:sp>
      <p:sp>
        <p:nvSpPr>
          <p:cNvPr id="1024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687B1F68-2F46-4A08-96F3-85A6E3DCFF15}" type="datetime1">
              <a:rPr lang="zh-CN" altLang="en-US" sz="1100">
                <a:solidFill>
                  <a:srgbClr val="FFFFFF"/>
                </a:solidFill>
                <a:latin typeface="Arial" charset="0"/>
                <a:ea typeface="宋体" pitchFamily="2" charset="-122"/>
              </a:rPr>
              <a:pPr/>
              <a:t>2014-11-17</a:t>
            </a:fld>
            <a:endParaRPr lang="en-US" altLang="zh-CN" sz="1100">
              <a:solidFill>
                <a:srgbClr val="FFFFFF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7950" indent="0">
              <a:buFont typeface="Wingdings 3" pitchFamily="18" charset="2"/>
              <a:buNone/>
            </a:pPr>
            <a:r>
              <a:rPr lang="zh-CN" altLang="zh-CN" sz="2000" dirty="0" smtClean="0"/>
              <a:t>根据接入后数据传输的速度，</a:t>
            </a:r>
            <a:r>
              <a:rPr lang="en-US" altLang="zh-CN" sz="2000" dirty="0" smtClean="0"/>
              <a:t>Internet</a:t>
            </a:r>
            <a:r>
              <a:rPr lang="zh-CN" altLang="zh-CN" sz="2000" dirty="0" smtClean="0"/>
              <a:t>的接入方式可分为宽带接入和窄频接入。</a:t>
            </a:r>
          </a:p>
          <a:p>
            <a:pPr marL="107950" indent="0">
              <a:buFont typeface="Wingdings 3" pitchFamily="18" charset="2"/>
              <a:buNone/>
            </a:pPr>
            <a:r>
              <a:rPr lang="en-US" altLang="zh-CN" sz="2000" b="1" dirty="0" smtClean="0"/>
              <a:t>1</a:t>
            </a:r>
            <a:r>
              <a:rPr lang="zh-CN" altLang="zh-CN" sz="2000" b="1" dirty="0" smtClean="0"/>
              <a:t>．常见的宽带接入方式</a:t>
            </a:r>
          </a:p>
          <a:p>
            <a:pPr marL="107950" indent="0">
              <a:buFont typeface="Wingdings 3" pitchFamily="18" charset="2"/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ADSL</a:t>
            </a:r>
            <a:r>
              <a:rPr lang="zh-CN" altLang="zh-CN" sz="2000" dirty="0" smtClean="0"/>
              <a:t>接入（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）有线电视上网接入（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）光纤接入（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）无线（使用</a:t>
            </a:r>
            <a:r>
              <a:rPr lang="en-US" altLang="zh-CN" sz="2000" dirty="0" smtClean="0"/>
              <a:t>IEEE 802.11</a:t>
            </a:r>
            <a:r>
              <a:rPr lang="zh-CN" altLang="zh-CN" sz="2000" dirty="0" smtClean="0"/>
              <a:t>协议或使用</a:t>
            </a:r>
            <a:r>
              <a:rPr lang="en-US" altLang="zh-CN" sz="2000" dirty="0" smtClean="0"/>
              <a:t>3G</a:t>
            </a:r>
            <a:r>
              <a:rPr lang="zh-CN" altLang="zh-CN" sz="2000" dirty="0" smtClean="0"/>
              <a:t>技术）宽带接入（</a:t>
            </a:r>
            <a:r>
              <a:rPr lang="en-US" altLang="zh-CN" sz="2000" dirty="0" smtClean="0"/>
              <a:t>5</a:t>
            </a:r>
            <a:r>
              <a:rPr lang="zh-CN" altLang="zh-CN" sz="2000" dirty="0" smtClean="0"/>
              <a:t>）卫星宽带接入</a:t>
            </a:r>
            <a:endParaRPr lang="en-US" altLang="zh-CN" sz="2000" dirty="0" smtClean="0"/>
          </a:p>
          <a:p>
            <a:pPr marL="107950" indent="0">
              <a:buFont typeface="Wingdings 3" pitchFamily="18" charset="2"/>
              <a:buNone/>
            </a:pPr>
            <a:r>
              <a:rPr lang="en-US" altLang="zh-CN" sz="2000" b="1" dirty="0" smtClean="0"/>
              <a:t>2</a:t>
            </a:r>
            <a:r>
              <a:rPr lang="zh-CN" altLang="zh-CN" sz="2000" b="1" dirty="0" smtClean="0"/>
              <a:t>．常见的窄频接入方式</a:t>
            </a:r>
          </a:p>
          <a:p>
            <a:pPr marL="107950" indent="0">
              <a:buFont typeface="Wingdings 3" pitchFamily="18" charset="2"/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）电话拨号接入（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）窄频</a:t>
            </a:r>
            <a:r>
              <a:rPr lang="en-US" altLang="zh-CN" sz="2000" dirty="0" smtClean="0"/>
              <a:t>ISDN</a:t>
            </a:r>
            <a:r>
              <a:rPr lang="zh-CN" altLang="zh-CN" sz="2000" dirty="0" smtClean="0"/>
              <a:t>接入（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GPRS</a:t>
            </a:r>
            <a:r>
              <a:rPr lang="zh-CN" altLang="zh-CN" sz="2000" dirty="0" smtClean="0"/>
              <a:t>手机上网（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UMTS</a:t>
            </a:r>
            <a:r>
              <a:rPr lang="zh-CN" altLang="zh-CN" sz="2000" dirty="0" smtClean="0"/>
              <a:t>手机上网（</a:t>
            </a:r>
            <a:r>
              <a:rPr lang="en-US" altLang="zh-CN" sz="2000" dirty="0" smtClean="0"/>
              <a:t>5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CDMA</a:t>
            </a:r>
            <a:r>
              <a:rPr lang="zh-CN" altLang="zh-CN" sz="2000" dirty="0" smtClean="0"/>
              <a:t>手机上网</a:t>
            </a:r>
          </a:p>
          <a:p>
            <a:pPr marL="107950" indent="0">
              <a:buFont typeface="Wingdings 3" pitchFamily="18" charset="2"/>
              <a:buNone/>
            </a:pPr>
            <a:endParaRPr lang="zh-CN" altLang="zh-CN" dirty="0" smtClean="0"/>
          </a:p>
          <a:p>
            <a:pPr marL="107950" indent="0">
              <a:buFont typeface="Wingdings 3" pitchFamily="18" charset="2"/>
              <a:buNone/>
            </a:pPr>
            <a:endParaRPr lang="zh-CN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8.1.3  </a:t>
            </a:r>
            <a:r>
              <a:rPr lang="zh-CN" altLang="zh-CN" dirty="0" smtClean="0"/>
              <a:t>接入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的方式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19460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A9CA8CBF-BE8F-403F-868F-9085A7AB6B06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9461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8.2.1  Internet</a:t>
            </a:r>
            <a:r>
              <a:rPr lang="zh-CN" altLang="zh-CN" dirty="0" smtClean="0"/>
              <a:t>的应用实例</a:t>
            </a:r>
          </a:p>
          <a:p>
            <a:r>
              <a:rPr lang="en-US" altLang="zh-CN" dirty="0" smtClean="0"/>
              <a:t>8.2.2  </a:t>
            </a:r>
            <a:r>
              <a:rPr lang="zh-CN" altLang="zh-CN" dirty="0" smtClean="0"/>
              <a:t>操作步骤</a:t>
            </a:r>
          </a:p>
          <a:p>
            <a:r>
              <a:rPr lang="en-US" altLang="zh-CN" dirty="0" smtClean="0"/>
              <a:t>8.2.3  </a:t>
            </a:r>
            <a:r>
              <a:rPr lang="zh-CN" altLang="zh-CN" dirty="0" smtClean="0"/>
              <a:t>主要知识点</a:t>
            </a:r>
          </a:p>
          <a:p>
            <a:endParaRPr lang="zh-CN" altLang="en-US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>8</a:t>
            </a:r>
            <a:r>
              <a:rPr lang="zh-CN" altLang="zh-CN" sz="4000" b="0" dirty="0" smtClean="0">
                <a:solidFill>
                  <a:srgbClr val="000000"/>
                </a:solidFill>
                <a:effectLst/>
                <a:ea typeface="Lucida Sans Unicode"/>
              </a:rPr>
              <a:t>.</a:t>
            </a: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>2</a:t>
            </a:r>
            <a:r>
              <a:rPr lang="zh-CN" altLang="zh-CN" sz="4000" b="0" dirty="0" smtClean="0">
                <a:solidFill>
                  <a:srgbClr val="000000"/>
                </a:solidFill>
                <a:effectLst/>
                <a:ea typeface="Lucida Sans Unicode"/>
              </a:rPr>
              <a:t> </a:t>
            </a: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>Internet</a:t>
            </a:r>
            <a:r>
              <a:rPr lang="zh-CN" altLang="zh-CN" sz="4000" b="0" dirty="0" smtClean="0">
                <a:solidFill>
                  <a:srgbClr val="000000"/>
                </a:solidFill>
                <a:effectLst/>
              </a:rPr>
              <a:t>的基本应用</a:t>
            </a:r>
            <a:endParaRPr lang="zh-CN" altLang="zh-CN" sz="4000" b="0" dirty="0" smtClean="0">
              <a:effectLst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2048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5E8CC01B-EA44-4BA2-B834-B95CB33463BC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0485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850" y="1484313"/>
            <a:ext cx="8218488" cy="4525962"/>
          </a:xfrm>
        </p:spPr>
        <p:txBody>
          <a:bodyPr/>
          <a:lstStyle/>
          <a:p>
            <a:pPr>
              <a:defRPr/>
            </a:pPr>
            <a:r>
              <a:rPr lang="en-US" altLang="zh-CN" sz="2800" dirty="0"/>
              <a:t>2012</a:t>
            </a:r>
            <a:r>
              <a:rPr lang="zh-CN" altLang="zh-CN" sz="2800" dirty="0"/>
              <a:t>奥运，朋友想知道中国历届奥运会获得金牌的情况，托我通过电子邮箱发给她。我自己也想打印一份金牌榜，那就首先在</a:t>
            </a:r>
            <a:r>
              <a:rPr lang="en-US" altLang="zh-CN" sz="2800" dirty="0"/>
              <a:t>Internet</a:t>
            </a:r>
            <a:r>
              <a:rPr lang="zh-CN" altLang="zh-CN" sz="2800" dirty="0"/>
              <a:t>上搜索</a:t>
            </a:r>
            <a:r>
              <a:rPr lang="zh-CN" altLang="zh-CN" sz="2800" dirty="0" smtClean="0"/>
              <a:t>看看。</a:t>
            </a:r>
            <a:endParaRPr lang="zh-CN" altLang="zh-CN" sz="2800" dirty="0"/>
          </a:p>
          <a:p>
            <a:pPr>
              <a:defRPr/>
            </a:pPr>
            <a:r>
              <a:rPr lang="zh-CN" altLang="zh-CN" sz="2800" dirty="0"/>
              <a:t>本实例中，主要解决如下问题：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zh-CN" altLang="zh-CN" sz="2800" dirty="0"/>
              <a:t>如何在</a:t>
            </a:r>
            <a:r>
              <a:rPr lang="en-US" altLang="zh-CN" sz="2800" dirty="0"/>
              <a:t>Internet</a:t>
            </a:r>
            <a:r>
              <a:rPr lang="zh-CN" altLang="zh-CN" sz="2800" dirty="0"/>
              <a:t>上搜索需要的信息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zh-CN" altLang="zh-CN" sz="2800" dirty="0"/>
              <a:t>如何实现网页的保存、打印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zh-CN" altLang="zh-CN" sz="2800" dirty="0"/>
              <a:t>如何使用电子邮箱发送邮件</a:t>
            </a:r>
          </a:p>
          <a:p>
            <a:pPr marL="623887" indent="-514350">
              <a:buFont typeface="+mj-lt"/>
              <a:buAutoNum type="arabicPeriod"/>
              <a:defRPr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8.2.1  Internet</a:t>
            </a:r>
            <a:r>
              <a:rPr lang="zh-CN" altLang="zh-CN" dirty="0" smtClean="0"/>
              <a:t>的应用实例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21508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BEA9EAD-5FBD-40C8-BFF5-B27160B55739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1509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 3" pitchFamily="18" charset="2"/>
              <a:buNone/>
            </a:pPr>
            <a:r>
              <a:rPr lang="en-US" altLang="zh-CN" b="1" dirty="0" smtClean="0"/>
              <a:t>1</a:t>
            </a:r>
            <a:r>
              <a:rPr lang="zh-CN" altLang="zh-CN" b="1" dirty="0" smtClean="0"/>
              <a:t>．搜索信息</a:t>
            </a:r>
            <a:endParaRPr lang="en-US" altLang="zh-CN" b="1" dirty="0" smtClean="0"/>
          </a:p>
          <a:p>
            <a:pPr>
              <a:lnSpc>
                <a:spcPct val="150000"/>
              </a:lnSpc>
              <a:buFont typeface="Wingdings 3" pitchFamily="18" charset="2"/>
              <a:buNone/>
            </a:pPr>
            <a:r>
              <a:rPr lang="zh-CN" altLang="en-US" b="1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）启动</a:t>
            </a:r>
            <a:r>
              <a:rPr lang="en-US" altLang="zh-CN" sz="2800" dirty="0" smtClean="0"/>
              <a:t>IE10 </a:t>
            </a:r>
          </a:p>
          <a:p>
            <a:pPr>
              <a:lnSpc>
                <a:spcPct val="150000"/>
              </a:lnSpc>
              <a:buFont typeface="Wingdings 3" pitchFamily="18" charset="2"/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）在地址栏中输入</a:t>
            </a:r>
            <a:r>
              <a:rPr lang="zh-CN" altLang="en-US" sz="2800" dirty="0" smtClean="0">
                <a:hlinkClick r:id="rId2" action="ppaction://hlinksldjump"/>
              </a:rPr>
              <a:t>搜索引擎</a:t>
            </a:r>
            <a:r>
              <a:rPr lang="zh-CN" altLang="en-US" sz="2800" dirty="0" smtClean="0"/>
              <a:t>的网址（</a:t>
            </a:r>
            <a:r>
              <a:rPr lang="zh-CN" altLang="zh-CN" sz="2800" dirty="0" smtClean="0"/>
              <a:t>例如：</a:t>
            </a:r>
            <a:r>
              <a:rPr lang="en-US" altLang="zh-CN" sz="2800" dirty="0" smtClean="0">
                <a:hlinkClick r:id="rId3"/>
              </a:rPr>
              <a:t>www.google.cn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 3" pitchFamily="18" charset="2"/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</a:t>
            </a:r>
            <a:r>
              <a:rPr lang="zh-CN" altLang="zh-CN" sz="2800" dirty="0" smtClean="0"/>
              <a:t>在网站中央的文本框中输入要搜索的关键字</a:t>
            </a:r>
            <a:r>
              <a:rPr lang="zh-CN" altLang="en-US" sz="2800" dirty="0" smtClean="0"/>
              <a:t>，搜索即可。</a:t>
            </a:r>
          </a:p>
          <a:p>
            <a:endParaRPr lang="zh-CN" altLang="zh-CN" b="1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8.2.2  </a:t>
            </a:r>
            <a:r>
              <a:rPr lang="zh-CN" altLang="zh-CN" dirty="0" smtClean="0"/>
              <a:t>操作步骤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22532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63162BED-09D6-419E-816F-FC705AF98DB5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2533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640217" cy="390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938" y="1268760"/>
            <a:ext cx="728652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1B2A4157-9F21-4914-AC0A-66AFDC57EA89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4579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468313" y="404813"/>
            <a:ext cx="8218487" cy="5602287"/>
          </a:xfrm>
        </p:spPr>
        <p:txBody>
          <a:bodyPr/>
          <a:lstStyle/>
          <a:p>
            <a:pPr marL="109537" indent="0">
              <a:buFont typeface="Wingdings 3" pitchFamily="18" charset="2"/>
              <a:buNone/>
              <a:defRPr/>
            </a:pPr>
            <a:endParaRPr lang="en-US" altLang="zh-CN" b="1" dirty="0" smtClean="0"/>
          </a:p>
          <a:p>
            <a:pPr marL="109537" indent="0">
              <a:buFont typeface="Wingdings 3" pitchFamily="18" charset="2"/>
              <a:buNone/>
              <a:defRPr/>
            </a:pPr>
            <a:r>
              <a:rPr lang="en-US" altLang="zh-CN" b="1" dirty="0" smtClean="0"/>
              <a:t>2</a:t>
            </a:r>
            <a:r>
              <a:rPr lang="zh-CN" altLang="zh-CN" b="1" dirty="0" smtClean="0"/>
              <a:t>．打印、保存网页</a:t>
            </a:r>
            <a:endParaRPr lang="en-US" altLang="zh-CN" b="1" dirty="0" smtClean="0"/>
          </a:p>
          <a:p>
            <a:pPr>
              <a:defRPr/>
            </a:pPr>
            <a:r>
              <a:rPr lang="en-US" altLang="zh-CN" sz="2400" dirty="0" smtClean="0"/>
              <a:t>IE</a:t>
            </a:r>
            <a:r>
              <a:rPr lang="zh-CN" altLang="zh-CN" sz="2400" dirty="0" smtClean="0"/>
              <a:t>浏览器工具栏中的按钮进行操作，</a:t>
            </a:r>
            <a:r>
              <a:rPr lang="zh-CN" altLang="en-US" sz="2400" dirty="0" smtClean="0"/>
              <a:t>或</a:t>
            </a:r>
            <a:r>
              <a:rPr lang="zh-CN" altLang="zh-CN" sz="2400" dirty="0" smtClean="0"/>
              <a:t>使用菜单命令进行操作。</a:t>
            </a:r>
            <a:r>
              <a:rPr lang="en-US" altLang="zh-CN" sz="2400" dirty="0" smtClean="0"/>
              <a:t>IE</a:t>
            </a:r>
            <a:r>
              <a:rPr lang="zh-CN" altLang="zh-CN" sz="2400" dirty="0" smtClean="0"/>
              <a:t>浏览器的菜单栏默认情况下是隐藏的，在工具栏的空白处右击，在弹出的菜单中选择“菜单栏”命令，就可以把菜单栏显示在窗口中。</a:t>
            </a:r>
          </a:p>
          <a:p>
            <a:pPr>
              <a:defRPr/>
            </a:pPr>
            <a:r>
              <a:rPr lang="zh-CN" altLang="zh-CN" sz="2400" dirty="0" smtClean="0"/>
              <a:t>要打印网页，首先要进行必要的页面设置。选择“文件”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“页面设置”命令，在弹出的</a:t>
            </a:r>
            <a:r>
              <a:rPr lang="zh-CN" altLang="zh-CN" sz="2400" dirty="0" smtClean="0">
                <a:hlinkClick r:id="rId2" action="ppaction://hlinksldjump"/>
              </a:rPr>
              <a:t>对话框</a:t>
            </a:r>
            <a:r>
              <a:rPr lang="zh-CN" altLang="zh-CN" sz="2400" dirty="0" smtClean="0"/>
              <a:t>中设置纸张、页眉和页脚、方向、页边距等，然后再选择“文件”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“打印预览”命令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defRPr/>
            </a:pPr>
            <a:r>
              <a:rPr lang="zh-CN" altLang="zh-CN" sz="2400" dirty="0" smtClean="0"/>
              <a:t>要把该网页发送给别人，则首先要把网页保存。选择“文件”</a:t>
            </a:r>
            <a:r>
              <a:rPr lang="en-US" altLang="zh-CN" sz="2400" dirty="0" smtClean="0"/>
              <a:t>/</a:t>
            </a:r>
            <a:r>
              <a:rPr lang="zh-CN" altLang="zh-CN" sz="2400" dirty="0" smtClean="0"/>
              <a:t>“另存为”命令，打开 “保存网页”对话框，选择要保存的文件的路径，输入文件名，选择文件类型，单击“保存”按钮即可。</a:t>
            </a:r>
          </a:p>
          <a:p>
            <a:pPr>
              <a:defRPr/>
            </a:pPr>
            <a:endParaRPr lang="en-US" altLang="zh-CN" sz="2400" dirty="0" smtClean="0"/>
          </a:p>
          <a:p>
            <a:pPr>
              <a:defRPr/>
            </a:pPr>
            <a:endParaRPr lang="zh-CN" altLang="zh-CN" sz="2400" b="1" dirty="0" smtClean="0"/>
          </a:p>
          <a:p>
            <a:pPr>
              <a:defRPr/>
            </a:pP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562462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700143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没有</a:t>
            </a:r>
            <a:r>
              <a:rPr lang="zh-CN" altLang="zh-CN" sz="2000" dirty="0"/>
              <a:t>自己的电子邮箱</a:t>
            </a:r>
            <a:r>
              <a:rPr lang="zh-CN" altLang="zh-CN" sz="2000" dirty="0" smtClean="0"/>
              <a:t>？先</a:t>
            </a:r>
            <a:r>
              <a:rPr lang="zh-CN" altLang="zh-CN" sz="2000" dirty="0"/>
              <a:t>申请</a:t>
            </a:r>
            <a:r>
              <a:rPr lang="zh-CN" altLang="zh-CN" sz="2000" dirty="0" smtClean="0"/>
              <a:t>注册。</a:t>
            </a:r>
            <a:endParaRPr lang="en-US" altLang="zh-CN" sz="2000" dirty="0" smtClean="0"/>
          </a:p>
          <a:p>
            <a:r>
              <a:rPr lang="zh-CN" altLang="zh-CN" sz="2000" dirty="0"/>
              <a:t>如果已经有邮箱的话，直接输入邮箱地址和密码登录即可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/>
              <a:t>在这里我们注册一个新</a:t>
            </a:r>
            <a:r>
              <a:rPr lang="zh-CN" altLang="zh-CN" sz="2000" dirty="0" smtClean="0"/>
              <a:t>的</a:t>
            </a:r>
            <a:r>
              <a:rPr lang="zh-CN" altLang="zh-CN" sz="2000" dirty="0"/>
              <a:t>网易免</a:t>
            </a:r>
            <a:r>
              <a:rPr lang="zh-CN" altLang="zh-CN" sz="2000" dirty="0" smtClean="0"/>
              <a:t>邮箱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填入</a:t>
            </a:r>
            <a:r>
              <a:rPr lang="zh-CN" altLang="zh-CN" sz="2000" dirty="0"/>
              <a:t>必要的信息之后，提交注册即可使用新的邮箱</a:t>
            </a:r>
            <a:r>
              <a:rPr lang="zh-CN" altLang="zh-CN" sz="2000" dirty="0" smtClean="0"/>
              <a:t>了</a:t>
            </a:r>
            <a:r>
              <a:rPr lang="zh-CN" altLang="en-US" sz="2000" dirty="0" smtClean="0"/>
              <a:t>。在邮箱界面简单介绍如何收发邮件。</a:t>
            </a:r>
            <a:endParaRPr lang="zh-CN" altLang="zh-CN" sz="2000" dirty="0"/>
          </a:p>
          <a:p>
            <a:endParaRPr lang="zh-CN" altLang="en-US" sz="20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2700" dirty="0" smtClean="0">
                <a:solidFill>
                  <a:srgbClr val="000000"/>
                </a:solidFill>
                <a:effectLst/>
              </a:rPr>
              <a:t/>
            </a:r>
            <a:br>
              <a:rPr lang="en-US" altLang="zh-CN" sz="2700" dirty="0" smtClean="0">
                <a:solidFill>
                  <a:srgbClr val="000000"/>
                </a:solidFill>
                <a:effectLst/>
              </a:rPr>
            </a:br>
            <a:r>
              <a:rPr lang="en-US" altLang="zh-CN" sz="2700" dirty="0">
                <a:solidFill>
                  <a:srgbClr val="000000"/>
                </a:solidFill>
                <a:effectLst/>
              </a:rPr>
              <a:t/>
            </a:r>
            <a:br>
              <a:rPr lang="en-US" altLang="zh-CN" sz="2700" dirty="0">
                <a:solidFill>
                  <a:srgbClr val="000000"/>
                </a:solidFill>
                <a:effectLst/>
              </a:rPr>
            </a:br>
            <a:r>
              <a:rPr lang="en-US" altLang="zh-CN" dirty="0">
                <a:effectLst/>
              </a:rPr>
              <a:t>3</a:t>
            </a:r>
            <a:r>
              <a:rPr lang="zh-CN" altLang="zh-CN" dirty="0">
                <a:effectLst/>
              </a:rPr>
              <a:t>．发送电子邮件</a:t>
            </a:r>
            <a:br>
              <a:rPr lang="zh-CN" altLang="zh-CN" dirty="0">
                <a:effectLst/>
              </a:rPr>
            </a:br>
            <a:endParaRPr lang="zh-CN" altLang="en-US" dirty="0"/>
          </a:p>
        </p:txBody>
      </p:sp>
      <p:sp>
        <p:nvSpPr>
          <p:cNvPr id="26626" name="日期占位符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5CA4870D-80C7-45CB-A679-2DC02361BC06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6627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137143" cy="388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68" y="1700808"/>
            <a:ext cx="7431357" cy="449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8313" y="1557338"/>
            <a:ext cx="8147050" cy="4827587"/>
          </a:xfrm>
        </p:spPr>
        <p:txBody>
          <a:bodyPr/>
          <a:lstStyle/>
          <a:p>
            <a:pPr marL="0" indent="0">
              <a:buFont typeface="Wingdings 3" pitchFamily="18" charset="2"/>
              <a:buNone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）将</a:t>
            </a:r>
            <a:r>
              <a:rPr lang="en-US" altLang="zh-CN" dirty="0" smtClean="0"/>
              <a:t>IE 10</a:t>
            </a:r>
            <a:r>
              <a:rPr lang="zh-CN" altLang="en-US" dirty="0" smtClean="0"/>
              <a:t>的起始页设置为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新浪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主页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latin typeface="宋体" panose="02010600030101010101" pitchFamily="2" charset="-122"/>
              </a:rPr>
              <a:t>启动</a:t>
            </a:r>
            <a:r>
              <a:rPr lang="en-US" altLang="zh-CN" dirty="0" smtClean="0">
                <a:latin typeface="宋体" panose="02010600030101010101" pitchFamily="2" charset="-122"/>
              </a:rPr>
              <a:t>IE</a:t>
            </a:r>
            <a:r>
              <a:rPr lang="zh-CN" altLang="en-US" dirty="0" smtClean="0">
                <a:latin typeface="宋体" panose="02010600030101010101" pitchFamily="2" charset="-122"/>
              </a:rPr>
              <a:t>浏览器。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latin typeface="宋体" panose="02010600030101010101" pitchFamily="2" charset="-122"/>
              </a:rPr>
              <a:t>单击工具栏或者菜单栏的“工具”→“</a:t>
            </a:r>
            <a:r>
              <a:rPr lang="en-US" altLang="zh-CN" dirty="0" smtClean="0">
                <a:latin typeface="宋体" panose="02010600030101010101" pitchFamily="2" charset="-122"/>
              </a:rPr>
              <a:t>Internet</a:t>
            </a:r>
            <a:r>
              <a:rPr lang="zh-CN" altLang="en-US" dirty="0" smtClean="0">
                <a:latin typeface="宋体" panose="02010600030101010101" pitchFamily="2" charset="-122"/>
              </a:rPr>
              <a:t>选项”命令，在弹出的对话框中单击“常规”选项卡。</a:t>
            </a:r>
            <a:endParaRPr lang="en-US" altLang="zh-CN" dirty="0" smtClean="0">
              <a:latin typeface="宋体" panose="02010600030101010101" pitchFamily="2" charset="-122"/>
            </a:endParaRP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latin typeface="宋体" panose="02010600030101010101" pitchFamily="2" charset="-122"/>
              </a:rPr>
              <a:t>在“地址”栏中输入一个网址（</a:t>
            </a:r>
            <a:r>
              <a:rPr lang="en-US" altLang="zh-CN" dirty="0" smtClean="0">
                <a:latin typeface="宋体" panose="02010600030101010101" pitchFamily="2" charset="-122"/>
              </a:rPr>
              <a:t>www.sina.com.cn</a:t>
            </a:r>
            <a:r>
              <a:rPr lang="zh-CN" altLang="en-US" dirty="0" smtClean="0">
                <a:latin typeface="宋体" panose="02010600030101010101" pitchFamily="2" charset="-122"/>
              </a:rPr>
              <a:t>）。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latin typeface="宋体" panose="02010600030101010101" pitchFamily="2" charset="-122"/>
              </a:rPr>
              <a:t> </a:t>
            </a:r>
            <a:r>
              <a:rPr lang="en-US" altLang="zh-CN" dirty="0" smtClean="0">
                <a:latin typeface="宋体" panose="02010600030101010101" pitchFamily="2" charset="-122"/>
              </a:rPr>
              <a:t>IE10</a:t>
            </a:r>
            <a:r>
              <a:rPr lang="zh-CN" altLang="en-US" dirty="0" smtClean="0">
                <a:latin typeface="宋体" panose="02010600030101010101" pitchFamily="2" charset="-122"/>
              </a:rPr>
              <a:t>允许创建多个主页选项卡，可以在每行输入一个地址来创建多个主页选项卡。这样当你打开一个新选项卡的时候会启动设置好的主页。</a:t>
            </a:r>
          </a:p>
          <a:p>
            <a:pPr marL="914400" lvl="1" indent="-457200">
              <a:lnSpc>
                <a:spcPts val="36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latin typeface="宋体" panose="02010600030101010101" pitchFamily="2" charset="-122"/>
              </a:rPr>
              <a:t>单击“确定”按钮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8.2.3  </a:t>
            </a:r>
            <a:r>
              <a:rPr lang="zh-CN" altLang="zh-CN" dirty="0" smtClean="0"/>
              <a:t>主要知识点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2970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3E9001C-3960-40EC-A49E-0E788309988C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29701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00052"/>
            <a:ext cx="4405605" cy="335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607" y="661583"/>
            <a:ext cx="4550961" cy="509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设置</a:t>
            </a:r>
            <a:r>
              <a:rPr lang="zh-CN" altLang="zh-CN" dirty="0"/>
              <a:t>单页面浏览模式（标签功能）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“选项卡”区域中单击“设置”按钮。在打开的“选项卡浏览设置”对话框中勾选“打开新选项卡后，打开空白页”和“始终在新选项卡中打开弹出窗口</a:t>
            </a:r>
            <a:r>
              <a:rPr lang="zh-CN" altLang="zh-CN" dirty="0" smtClean="0"/>
              <a:t>”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然后</a:t>
            </a:r>
            <a:r>
              <a:rPr lang="zh-CN" altLang="zh-CN" dirty="0"/>
              <a:t>单击“确定”按钮，关闭</a:t>
            </a:r>
            <a:r>
              <a:rPr lang="en-US" altLang="zh-CN" dirty="0"/>
              <a:t>IE</a:t>
            </a:r>
            <a:r>
              <a:rPr lang="zh-CN" altLang="zh-CN" dirty="0"/>
              <a:t>浏览器。再次打开后设置即可生效。</a:t>
            </a:r>
          </a:p>
          <a:p>
            <a:pPr marL="0" indent="0">
              <a:buNone/>
            </a:pPr>
            <a:endParaRPr lang="zh-CN" altLang="en-US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072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32D62CB-066C-44B5-9ACB-BEA62D18BA2F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0725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92696"/>
            <a:ext cx="4116326" cy="473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）网上信息的浏览</a:t>
            </a:r>
          </a:p>
          <a:p>
            <a:pPr marL="109537" indent="0">
              <a:buNone/>
            </a:pPr>
            <a:r>
              <a:rPr lang="zh-CN" altLang="zh-CN" dirty="0"/>
              <a:t>① 通过地址栏浏览网页。在</a:t>
            </a:r>
            <a:r>
              <a:rPr lang="en-US" altLang="zh-CN" dirty="0"/>
              <a:t>IE</a:t>
            </a:r>
            <a:r>
              <a:rPr lang="zh-CN" altLang="zh-CN" dirty="0"/>
              <a:t>主窗口的地址栏中输入某一网页的网址，然后按【</a:t>
            </a:r>
            <a:r>
              <a:rPr lang="en-US" altLang="zh-CN" dirty="0"/>
              <a:t>Enter</a:t>
            </a:r>
            <a:r>
              <a:rPr lang="zh-CN" altLang="zh-CN" dirty="0"/>
              <a:t>】键即可进入该</a:t>
            </a:r>
            <a:r>
              <a:rPr lang="en-US" altLang="zh-CN" dirty="0"/>
              <a:t>Web</a:t>
            </a:r>
            <a:r>
              <a:rPr lang="zh-CN" altLang="zh-CN" dirty="0"/>
              <a:t>页。</a:t>
            </a:r>
          </a:p>
          <a:p>
            <a:pPr marL="109537" indent="0">
              <a:buNone/>
            </a:pPr>
            <a:r>
              <a:rPr lang="zh-CN" altLang="zh-CN" dirty="0"/>
              <a:t>② 通过超级链接浏览网页。</a:t>
            </a:r>
          </a:p>
          <a:p>
            <a:pPr marL="109537" indent="0">
              <a:buNone/>
            </a:pPr>
            <a:r>
              <a:rPr lang="zh-CN" altLang="zh-CN" dirty="0"/>
              <a:t>③ 通过历史记录浏览网页。</a:t>
            </a:r>
          </a:p>
          <a:p>
            <a:pPr marL="109537" indent="0">
              <a:buNone/>
            </a:pPr>
            <a:r>
              <a:rPr lang="zh-CN" altLang="zh-CN" dirty="0"/>
              <a:t>④ 使用收藏夹</a:t>
            </a:r>
            <a:r>
              <a:rPr lang="zh-CN" altLang="zh-CN" dirty="0" smtClean="0"/>
              <a:t>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/>
              </a:rPr>
              <a:t>2</a:t>
            </a:r>
            <a:r>
              <a:rPr lang="zh-CN" altLang="zh-CN" dirty="0">
                <a:effectLst/>
              </a:rPr>
              <a:t>．网上信息的浏览、保存和</a:t>
            </a:r>
            <a:r>
              <a:rPr lang="zh-CN" altLang="zh-CN" dirty="0" smtClean="0">
                <a:effectLst/>
              </a:rPr>
              <a:t>打印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A7680F-99FA-4B15-8A9D-18A83E9944F0}" type="datetime1">
              <a:rPr lang="zh-CN" altLang="en-US" smtClean="0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                 </a:t>
            </a:r>
            <a:r>
              <a:rPr lang="en-US" altLang="zh-CN" smtClean="0"/>
              <a:t>Internet</a:t>
            </a:r>
            <a:r>
              <a:rPr lang="zh-CN" altLang="en-US" smtClean="0"/>
              <a:t>网络资源的应用</a:t>
            </a:r>
            <a:endParaRPr lang="en-US" altLang="zh-CN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215933" cy="513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36" y="2492896"/>
            <a:ext cx="9301476" cy="400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85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1124744"/>
            <a:ext cx="8136904" cy="5040560"/>
          </a:xfrm>
        </p:spPr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）网上信息的保存</a:t>
            </a:r>
          </a:p>
          <a:p>
            <a:pPr marL="109537" indent="0">
              <a:buNone/>
            </a:pPr>
            <a:r>
              <a:rPr lang="zh-CN" altLang="zh-CN" dirty="0"/>
              <a:t>① 保存当前整个网页</a:t>
            </a:r>
            <a:r>
              <a:rPr lang="zh-CN" altLang="zh-CN" dirty="0" smtClean="0"/>
              <a:t>。选择</a:t>
            </a:r>
            <a:r>
              <a:rPr lang="zh-CN" altLang="zh-CN" dirty="0"/>
              <a:t>“文件”</a:t>
            </a:r>
            <a:r>
              <a:rPr lang="en-US" altLang="zh-CN" dirty="0"/>
              <a:t>/</a:t>
            </a:r>
            <a:r>
              <a:rPr lang="zh-CN" altLang="zh-CN" dirty="0"/>
              <a:t>“另存为”命令，在弹出的“保存网页”对话框中选定保存文件的路径、保存文件的文件名、文件类型</a:t>
            </a:r>
            <a:r>
              <a:rPr lang="zh-CN" altLang="zh-CN" dirty="0" smtClean="0"/>
              <a:t>。</a:t>
            </a:r>
            <a:r>
              <a:rPr lang="zh-CN" altLang="zh-CN" dirty="0"/>
              <a:t>设置好之后，单击“保存”按钮即可。</a:t>
            </a:r>
            <a:endParaRPr lang="zh-CN" altLang="zh-CN" dirty="0"/>
          </a:p>
          <a:p>
            <a:pPr marL="109537" indent="0">
              <a:buNone/>
            </a:pPr>
            <a:r>
              <a:rPr lang="zh-CN" altLang="zh-CN" dirty="0"/>
              <a:t>② 保存网页中的文本信息。</a:t>
            </a:r>
          </a:p>
          <a:p>
            <a:pPr marL="109537" indent="0">
              <a:buNone/>
            </a:pPr>
            <a:r>
              <a:rPr lang="zh-CN" altLang="zh-CN" dirty="0"/>
              <a:t>③ 保存网页中的图片</a:t>
            </a:r>
            <a:r>
              <a:rPr lang="zh-CN" altLang="zh-CN" dirty="0" smtClean="0"/>
              <a:t>。</a:t>
            </a:r>
            <a:r>
              <a:rPr lang="zh-CN" altLang="en-US" dirty="0" smtClean="0"/>
              <a:t>在</a:t>
            </a:r>
            <a:r>
              <a:rPr lang="zh-CN" altLang="zh-CN" dirty="0" smtClean="0"/>
              <a:t>保存</a:t>
            </a:r>
            <a:r>
              <a:rPr lang="zh-CN" altLang="zh-CN" dirty="0"/>
              <a:t>的图片</a:t>
            </a:r>
            <a:r>
              <a:rPr lang="zh-CN" altLang="zh-CN" dirty="0" smtClean="0"/>
              <a:t>上右击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在</a:t>
            </a:r>
            <a:r>
              <a:rPr lang="zh-CN" altLang="zh-CN" dirty="0"/>
              <a:t>弹出的快捷菜单中选择“图片另存为”命令，在弹出的“保存图片”对话框中指定该图片要存放的路径名与文件名，单击“保存”按钮即可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109537" indent="0">
              <a:buNone/>
            </a:pPr>
            <a:r>
              <a:rPr lang="zh-CN" altLang="zh-CN" dirty="0"/>
              <a:t>④ 直接保存网页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09537" indent="0">
              <a:buNone/>
            </a:pPr>
            <a:endParaRPr lang="zh-CN" altLang="zh-CN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2</a:t>
            </a:r>
            <a:r>
              <a:rPr lang="zh-CN" altLang="zh-CN" sz="3600" dirty="0"/>
              <a:t>．网上信息的浏览、保存和</a:t>
            </a:r>
            <a:r>
              <a:rPr lang="zh-CN" altLang="zh-CN" sz="3600" dirty="0" smtClean="0"/>
              <a:t>打印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A7680F-99FA-4B15-8A9D-18A83E9944F0}" type="datetime1">
              <a:rPr lang="zh-CN" altLang="en-US" smtClean="0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                 </a:t>
            </a:r>
            <a:r>
              <a:rPr lang="en-US" altLang="zh-CN" smtClean="0"/>
              <a:t>Internet</a:t>
            </a:r>
            <a:r>
              <a:rPr lang="zh-CN" altLang="en-US" smtClean="0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9002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脚占位符 3"/>
          <p:cNvSpPr txBox="1">
            <a:spLocks noGrp="1" noChangeArrowheads="1"/>
          </p:cNvSpPr>
          <p:nvPr/>
        </p:nvSpPr>
        <p:spPr bwMode="auto">
          <a:xfrm>
            <a:off x="5651500" y="6381750"/>
            <a:ext cx="32400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pPr algn="r"/>
            <a:endParaRPr lang="en-US" altLang="zh-CN" sz="1200">
              <a:solidFill>
                <a:srgbClr val="CC33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22238"/>
            <a:ext cx="7543800" cy="1295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学习目标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19263"/>
            <a:ext cx="8229600" cy="4411662"/>
          </a:xfrm>
        </p:spPr>
        <p:txBody>
          <a:bodyPr/>
          <a:lstStyle/>
          <a:p>
            <a:r>
              <a:rPr lang="zh-CN" altLang="zh-CN" dirty="0" smtClean="0"/>
              <a:t>熟悉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的基本知识</a:t>
            </a:r>
          </a:p>
          <a:p>
            <a:r>
              <a:rPr lang="zh-CN" altLang="zh-CN" dirty="0" smtClean="0"/>
              <a:t>掌握网络信息的搜索、保存，从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网络中下载资源、使用电子邮箱收发邮件等操作。</a:t>
            </a:r>
          </a:p>
        </p:txBody>
      </p:sp>
      <p:sp>
        <p:nvSpPr>
          <p:cNvPr id="11269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29743C85-E211-4D7D-947E-6762394ADE0C}" type="datetime1">
              <a:rPr lang="zh-CN" altLang="en-US" sz="1100">
                <a:latin typeface="Arial" charset="0"/>
                <a:ea typeface="宋体" pitchFamily="2" charset="-122"/>
              </a:rPr>
              <a:pPr/>
              <a:t>2014-11-17</a:t>
            </a:fld>
            <a:endParaRPr lang="en-US" altLang="zh-CN" sz="1100">
              <a:latin typeface="Arial" charset="0"/>
              <a:ea typeface="宋体" pitchFamily="2" charset="-122"/>
            </a:endParaRPr>
          </a:p>
        </p:txBody>
      </p:sp>
      <p:sp>
        <p:nvSpPr>
          <p:cNvPr id="11270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>
                <a:latin typeface="Arial" charset="0"/>
                <a:ea typeface="宋体" pitchFamily="2" charset="-122"/>
              </a:rPr>
              <a:t>制作人：王惠斌  孟晓峰                                                         </a:t>
            </a:r>
            <a:r>
              <a:rPr lang="en-US" altLang="zh-CN" sz="1100">
                <a:latin typeface="Arial" charset="0"/>
                <a:ea typeface="宋体" pitchFamily="2" charset="-122"/>
              </a:rPr>
              <a:t>Internet</a:t>
            </a:r>
            <a:r>
              <a:rPr lang="zh-CN" altLang="en-US" sz="1100">
                <a:latin typeface="Arial" charset="0"/>
                <a:ea typeface="宋体" pitchFamily="2" charset="-122"/>
              </a:rPr>
              <a:t>网络资源的应用</a:t>
            </a:r>
            <a:endParaRPr lang="en-US" altLang="zh-CN" sz="110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14350" y="620713"/>
            <a:ext cx="8229600" cy="4525962"/>
          </a:xfrm>
        </p:spPr>
        <p:txBody>
          <a:bodyPr/>
          <a:lstStyle/>
          <a:p>
            <a:pPr marL="109537" indent="0">
              <a:buFont typeface="Wingdings 3" pitchFamily="18" charset="2"/>
              <a:buNone/>
              <a:defRPr/>
            </a:pPr>
            <a:r>
              <a:rPr lang="zh-CN" altLang="en-US" dirty="0" smtClean="0"/>
              <a:t>保存</a:t>
            </a:r>
            <a:r>
              <a:rPr lang="zh-CN" altLang="en-US" dirty="0" smtClean="0"/>
              <a:t>网页文件</a:t>
            </a:r>
            <a:endParaRPr lang="en-US" altLang="zh-CN" dirty="0" smtClean="0"/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单击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文件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→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另存为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命令，弹出如下图所示的对话框。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单击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保存类型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下拉列表框选择保存类型，其中有四种保存类型可供选择，如下图所示。</a:t>
            </a:r>
          </a:p>
          <a:p>
            <a:pPr marL="914400" lvl="1" indent="-4572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dirty="0" smtClean="0"/>
              <a:t>选择好要保存的网页类型后，单击</a:t>
            </a:r>
            <a:r>
              <a:rPr lang="zh-CN" altLang="en-US" sz="2000" dirty="0" smtClean="0">
                <a:latin typeface="Arial"/>
              </a:rPr>
              <a:t>“</a:t>
            </a:r>
            <a:r>
              <a:rPr lang="zh-CN" altLang="en-US" sz="2000" dirty="0" smtClean="0"/>
              <a:t>保存</a:t>
            </a:r>
            <a:r>
              <a:rPr lang="zh-CN" altLang="en-US" sz="2000" dirty="0" smtClean="0">
                <a:latin typeface="Arial"/>
              </a:rPr>
              <a:t>”</a:t>
            </a:r>
            <a:r>
              <a:rPr lang="zh-CN" altLang="en-US" sz="2000" dirty="0" smtClean="0"/>
              <a:t>按钮。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513" cy="20161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32772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33CD9834-12BB-4BB1-B877-72D0619ED4F0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2773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068638"/>
            <a:ext cx="446405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68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1"/>
          <p:cNvSpPr>
            <a:spLocks noGrp="1"/>
          </p:cNvSpPr>
          <p:nvPr>
            <p:ph idx="1"/>
          </p:nvPr>
        </p:nvSpPr>
        <p:spPr>
          <a:xfrm>
            <a:off x="250825" y="1125538"/>
            <a:ext cx="8507413" cy="2595562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FontTx/>
              <a:buAutoNum type="circleNumDbPlain"/>
            </a:pPr>
            <a:r>
              <a:rPr lang="zh-CN" altLang="en-US" sz="2000" dirty="0" smtClean="0"/>
              <a:t>右击网页中的图片，在弹出的快捷菜单中选择</a:t>
            </a:r>
            <a:r>
              <a:rPr lang="zh-CN" altLang="en-US" sz="2000" dirty="0" smtClean="0">
                <a:latin typeface="Arial" charset="0"/>
              </a:rPr>
              <a:t>“</a:t>
            </a:r>
            <a:r>
              <a:rPr lang="zh-CN" altLang="en-US" sz="2000" dirty="0" smtClean="0"/>
              <a:t>图片另存为</a:t>
            </a:r>
            <a:r>
              <a:rPr lang="zh-CN" altLang="en-US" sz="2000" dirty="0" smtClean="0">
                <a:latin typeface="Arial" charset="0"/>
              </a:rPr>
              <a:t>”</a:t>
            </a:r>
            <a:r>
              <a:rPr lang="zh-CN" altLang="en-US" sz="2000" dirty="0" smtClean="0"/>
              <a:t>选项，弹出如下图所示的对话框。</a:t>
            </a:r>
          </a:p>
          <a:p>
            <a:pPr marL="857250" lvl="1" indent="-457200">
              <a:lnSpc>
                <a:spcPct val="150000"/>
              </a:lnSpc>
              <a:buFontTx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>
                <a:latin typeface="Arial" charset="0"/>
              </a:rPr>
              <a:t>“</a:t>
            </a:r>
            <a:r>
              <a:rPr lang="zh-CN" altLang="en-US" sz="2000" dirty="0" smtClean="0"/>
              <a:t>保存类型</a:t>
            </a:r>
            <a:r>
              <a:rPr lang="zh-CN" altLang="en-US" sz="2000" dirty="0" smtClean="0">
                <a:latin typeface="Arial" charset="0"/>
              </a:rPr>
              <a:t>”</a:t>
            </a:r>
            <a:r>
              <a:rPr lang="zh-CN" altLang="en-US" sz="2000" dirty="0" smtClean="0"/>
              <a:t>下拉列表框选择保存类型，其中有两种保存类型可供选择：</a:t>
            </a:r>
            <a:r>
              <a:rPr lang="en-US" altLang="zh-CN" sz="2000" dirty="0" smtClean="0"/>
              <a:t>GIF</a:t>
            </a:r>
            <a:r>
              <a:rPr lang="zh-CN" altLang="en-US" sz="2000" dirty="0" smtClean="0"/>
              <a:t>（*</a:t>
            </a:r>
            <a:r>
              <a:rPr lang="en-US" altLang="zh-CN" sz="2000" dirty="0" smtClean="0"/>
              <a:t>.gif</a:t>
            </a:r>
            <a:r>
              <a:rPr lang="zh-CN" altLang="en-US" sz="2000" dirty="0" smtClean="0"/>
              <a:t>）和位图（*</a:t>
            </a:r>
            <a:r>
              <a:rPr lang="en-US" altLang="zh-CN" sz="2000" dirty="0" smtClean="0"/>
              <a:t>.bmp</a:t>
            </a:r>
            <a:r>
              <a:rPr lang="zh-CN" altLang="en-US" sz="2000" dirty="0" smtClean="0"/>
              <a:t>）。</a:t>
            </a:r>
          </a:p>
          <a:p>
            <a:pPr marL="857250" lvl="1" indent="-457200">
              <a:lnSpc>
                <a:spcPct val="150000"/>
              </a:lnSpc>
              <a:buFontTx/>
              <a:buAutoNum type="circleNumDbPlain"/>
            </a:pPr>
            <a:r>
              <a:rPr lang="zh-CN" altLang="en-US" sz="2000" dirty="0" smtClean="0"/>
              <a:t>单击</a:t>
            </a:r>
            <a:r>
              <a:rPr lang="zh-CN" altLang="en-US" sz="2000" dirty="0" smtClean="0">
                <a:latin typeface="Arial" charset="0"/>
              </a:rPr>
              <a:t>“</a:t>
            </a:r>
            <a:r>
              <a:rPr lang="zh-CN" altLang="en-US" sz="2000" dirty="0" smtClean="0"/>
              <a:t>保存</a:t>
            </a:r>
            <a:r>
              <a:rPr lang="zh-CN" altLang="en-US" sz="2000" dirty="0" smtClean="0">
                <a:latin typeface="Arial" charset="0"/>
              </a:rPr>
              <a:t>”</a:t>
            </a:r>
            <a:r>
              <a:rPr lang="zh-CN" altLang="en-US" sz="2000" dirty="0" smtClean="0"/>
              <a:t>按钮。</a:t>
            </a:r>
          </a:p>
          <a:p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8856" cy="922114"/>
          </a:xfrm>
        </p:spPr>
        <p:txBody>
          <a:bodyPr/>
          <a:lstStyle/>
          <a:p>
            <a:pPr>
              <a:defRPr/>
            </a:pPr>
            <a:r>
              <a:rPr lang="zh-CN" altLang="en-US" sz="2800" dirty="0" smtClean="0"/>
              <a:t>保存</a:t>
            </a:r>
            <a:r>
              <a:rPr lang="zh-CN" altLang="en-US" sz="2800" dirty="0" smtClean="0"/>
              <a:t>网页中的图片</a:t>
            </a:r>
            <a:endParaRPr lang="zh-CN" altLang="en-US" sz="2800" dirty="0"/>
          </a:p>
        </p:txBody>
      </p:sp>
      <p:sp>
        <p:nvSpPr>
          <p:cNvPr id="33796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6D48EC1-6DA3-4D3B-B4B1-E66AA8E578A9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3797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141663"/>
            <a:ext cx="4537075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）网上信息的</a:t>
            </a:r>
            <a:r>
              <a:rPr lang="zh-CN" altLang="zh-CN" sz="2000" dirty="0" smtClean="0"/>
              <a:t>打印</a:t>
            </a:r>
            <a:endParaRPr lang="en-US" altLang="zh-CN" sz="2000" dirty="0" smtClean="0"/>
          </a:p>
          <a:p>
            <a:r>
              <a:rPr lang="zh-CN" altLang="zh-CN" sz="2000" dirty="0"/>
              <a:t>对网页进行打印之前，首先要进行页面设置。操作步骤如下：</a:t>
            </a:r>
          </a:p>
          <a:p>
            <a:r>
              <a:rPr lang="zh-CN" altLang="zh-CN" sz="2000" dirty="0"/>
              <a:t>① 打开需要进行打印的网页。</a:t>
            </a:r>
          </a:p>
          <a:p>
            <a:r>
              <a:rPr lang="zh-CN" altLang="zh-CN" sz="2000" dirty="0"/>
              <a:t>② 单击浏览器工具按钮栏里的“打印”按钮，选择其中的“页面设置”命令，打开如图</a:t>
            </a:r>
            <a:r>
              <a:rPr lang="en-US" altLang="zh-CN" sz="2000" dirty="0"/>
              <a:t>8-4</a:t>
            </a:r>
            <a:r>
              <a:rPr lang="zh-CN" altLang="zh-CN" sz="2000" dirty="0"/>
              <a:t>所示的“页面设置”对话框。</a:t>
            </a:r>
          </a:p>
          <a:p>
            <a:r>
              <a:rPr lang="zh-CN" altLang="zh-CN" sz="2000" dirty="0"/>
              <a:t>③ 在“页边距”区域中，输入页边距大小（以毫米为单位）。</a:t>
            </a:r>
          </a:p>
          <a:p>
            <a:r>
              <a:rPr lang="zh-CN" altLang="zh-CN" sz="2000" dirty="0"/>
              <a:t>④ 在“方向”区域中，选择“纵向”或“横向”，指定页面打印时的方向。</a:t>
            </a:r>
          </a:p>
          <a:p>
            <a:r>
              <a:rPr lang="zh-CN" altLang="zh-CN" sz="2000" dirty="0"/>
              <a:t>⑤ 进行必要的设置之后，可以选择“打印预览”命令，如果对效果满意的话，就可以选择“打印”命令打印输出了。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2</a:t>
            </a:r>
            <a:r>
              <a:rPr lang="zh-CN" altLang="zh-CN" sz="3600" dirty="0" smtClean="0"/>
              <a:t>．</a:t>
            </a:r>
            <a:r>
              <a:rPr lang="zh-CN" altLang="zh-CN" sz="3600" dirty="0"/>
              <a:t>网上信息的浏览、保存和打印</a:t>
            </a:r>
            <a:r>
              <a:rPr lang="zh-CN" altLang="en-US" sz="3600" dirty="0"/>
              <a:t/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A7680F-99FA-4B15-8A9D-18A83E9944F0}" type="datetime1">
              <a:rPr lang="zh-CN" altLang="en-US" smtClean="0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                 </a:t>
            </a:r>
            <a:r>
              <a:rPr lang="en-US" altLang="zh-CN" smtClean="0"/>
              <a:t>Internet</a:t>
            </a:r>
            <a:r>
              <a:rPr lang="zh-CN" altLang="en-US" smtClean="0"/>
              <a:t>网络资源的应用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02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4"/>
          <p:cNvSpPr>
            <a:spLocks noGrp="1"/>
          </p:cNvSpPr>
          <p:nvPr>
            <p:ph idx="1"/>
          </p:nvPr>
        </p:nvSpPr>
        <p:spPr>
          <a:xfrm>
            <a:off x="0" y="1052513"/>
            <a:ext cx="8892480" cy="5400823"/>
          </a:xfrm>
        </p:spPr>
        <p:txBody>
          <a:bodyPr/>
          <a:lstStyle/>
          <a:p>
            <a:r>
              <a:rPr lang="zh-CN" altLang="zh-CN" sz="2800" dirty="0"/>
              <a:t>电子邮箱的格式由用户名和邮件服务器组成。</a:t>
            </a:r>
            <a:r>
              <a:rPr lang="en-US" altLang="zh-CN" sz="2800" dirty="0" err="1">
                <a:hlinkClick r:id="rId2"/>
              </a:rPr>
              <a:t>例如Username@Mailserver.Domain</a:t>
            </a:r>
            <a:r>
              <a:rPr lang="zh-CN" altLang="zh-CN" sz="2800" dirty="0"/>
              <a:t>，其中，“</a:t>
            </a:r>
            <a:r>
              <a:rPr lang="en-US" altLang="zh-CN" sz="2800" dirty="0"/>
              <a:t>Username</a:t>
            </a:r>
            <a:r>
              <a:rPr lang="zh-CN" altLang="zh-CN" sz="2800" dirty="0"/>
              <a:t>”是用户名，“</a:t>
            </a:r>
            <a:r>
              <a:rPr lang="en-US" altLang="zh-CN" sz="2800" dirty="0"/>
              <a:t>@</a:t>
            </a:r>
            <a:r>
              <a:rPr lang="zh-CN" altLang="zh-CN" sz="2800" dirty="0"/>
              <a:t>”是电子邮件称号，“</a:t>
            </a:r>
            <a:r>
              <a:rPr lang="en-US" altLang="zh-CN" sz="2800" dirty="0" err="1"/>
              <a:t>Mailserver.Domain</a:t>
            </a:r>
            <a:r>
              <a:rPr lang="zh-CN" altLang="zh-CN" sz="2800" dirty="0"/>
              <a:t>”为邮件服务器，形式为“主机</a:t>
            </a:r>
            <a:r>
              <a:rPr lang="en-US" altLang="zh-CN" sz="2800" dirty="0"/>
              <a:t>.</a:t>
            </a:r>
            <a:r>
              <a:rPr lang="zh-CN" altLang="zh-CN" sz="2800" dirty="0"/>
              <a:t>域”。</a:t>
            </a:r>
          </a:p>
          <a:p>
            <a:r>
              <a:rPr lang="zh-CN" altLang="zh-CN" sz="2800" dirty="0"/>
              <a:t>电子邮件系统的常用功能如下：</a:t>
            </a:r>
          </a:p>
          <a:p>
            <a:pPr marL="109537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）写信和发信（回复</a:t>
            </a:r>
            <a:r>
              <a:rPr lang="en-US" altLang="zh-CN" sz="2800" dirty="0"/>
              <a:t>/</a:t>
            </a:r>
            <a:r>
              <a:rPr lang="zh-CN" altLang="zh-CN" sz="2800" dirty="0"/>
              <a:t>转发</a:t>
            </a:r>
            <a:r>
              <a:rPr lang="en-US" altLang="zh-CN" sz="2800" dirty="0"/>
              <a:t>/</a:t>
            </a:r>
            <a:r>
              <a:rPr lang="zh-CN" altLang="zh-CN" sz="2800" dirty="0"/>
              <a:t>抄送</a:t>
            </a:r>
            <a:r>
              <a:rPr lang="en-US" altLang="zh-CN" sz="2800" dirty="0"/>
              <a:t>/</a:t>
            </a:r>
            <a:r>
              <a:rPr lang="zh-CN" altLang="zh-CN" sz="2800" dirty="0"/>
              <a:t>密送</a:t>
            </a:r>
            <a:r>
              <a:rPr lang="en-US" altLang="zh-CN" sz="2800" dirty="0"/>
              <a:t>/</a:t>
            </a:r>
            <a:r>
              <a:rPr lang="zh-CN" altLang="zh-CN" sz="2800" dirty="0"/>
              <a:t>重发）</a:t>
            </a:r>
          </a:p>
          <a:p>
            <a:pPr marL="109537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）收信和读信</a:t>
            </a:r>
          </a:p>
          <a:p>
            <a:pPr marL="109537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3</a:t>
            </a:r>
            <a:r>
              <a:rPr lang="zh-CN" altLang="zh-CN" sz="2800" dirty="0"/>
              <a:t>）通信录（地址薄）功能</a:t>
            </a:r>
          </a:p>
          <a:p>
            <a:pPr marL="109537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4</a:t>
            </a:r>
            <a:r>
              <a:rPr lang="zh-CN" altLang="zh-CN" sz="2800" dirty="0"/>
              <a:t>）邮件管理功能</a:t>
            </a:r>
            <a:r>
              <a:rPr lang="en-US" altLang="zh-CN" sz="2800" dirty="0"/>
              <a:t>(</a:t>
            </a:r>
            <a:r>
              <a:rPr lang="zh-CN" altLang="zh-CN" sz="2800" dirty="0"/>
              <a:t>分文件夹</a:t>
            </a:r>
            <a:r>
              <a:rPr lang="en-US" altLang="zh-CN" sz="2800" dirty="0"/>
              <a:t>/</a:t>
            </a:r>
            <a:r>
              <a:rPr lang="zh-CN" altLang="zh-CN" sz="2800" dirty="0"/>
              <a:t>分帐户</a:t>
            </a:r>
            <a:r>
              <a:rPr lang="en-US" altLang="zh-CN" sz="2800" dirty="0"/>
              <a:t>)</a:t>
            </a:r>
            <a:endParaRPr lang="zh-CN" altLang="zh-CN" sz="2800" dirty="0"/>
          </a:p>
          <a:p>
            <a:pPr marL="109537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5</a:t>
            </a:r>
            <a:r>
              <a:rPr lang="zh-CN" altLang="zh-CN" sz="2800" dirty="0"/>
              <a:t>）远程信息管理功能</a:t>
            </a:r>
          </a:p>
          <a:p>
            <a:pPr marL="857250" lvl="1" indent="-457200">
              <a:lnSpc>
                <a:spcPct val="150000"/>
              </a:lnSpc>
              <a:buFontTx/>
              <a:buAutoNum type="circleNumDbPlain"/>
            </a:pPr>
            <a:endParaRPr lang="zh-CN" altLang="en-US" sz="2000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CN" sz="3600" dirty="0" smtClean="0"/>
              <a:t>3</a:t>
            </a:r>
            <a:r>
              <a:rPr lang="zh-CN" altLang="en-US" sz="3600" dirty="0" smtClean="0"/>
              <a:t>、电子邮件</a:t>
            </a:r>
            <a:endParaRPr lang="zh-CN" altLang="en-US" sz="3600" dirty="0"/>
          </a:p>
        </p:txBody>
      </p:sp>
      <p:sp>
        <p:nvSpPr>
          <p:cNvPr id="31748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66758FFA-1D5A-483D-A3AB-EC18D5E74145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1749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2400" dirty="0" smtClean="0"/>
              <a:t>搜索引擎</a:t>
            </a:r>
            <a:endParaRPr lang="en-US" altLang="zh-CN" sz="2400" dirty="0" smtClean="0"/>
          </a:p>
          <a:p>
            <a:pPr lvl="1">
              <a:defRPr/>
            </a:pPr>
            <a:r>
              <a:rPr lang="zh-CN" altLang="en-US" sz="2000" dirty="0" smtClean="0"/>
              <a:t>是一种交互式的数据库检索系统，用来帮助我们方便地查询网上信息，用户可通过输入关键词来检索数据库中的信息。 </a:t>
            </a:r>
          </a:p>
          <a:p>
            <a:pPr>
              <a:defRPr/>
            </a:pPr>
            <a:r>
              <a:rPr lang="zh-CN" altLang="en-US" sz="2400" dirty="0" smtClean="0"/>
              <a:t>常用的搜索引擎</a:t>
            </a:r>
            <a:endParaRPr lang="en-US" altLang="zh-CN" sz="24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百度（</a:t>
            </a:r>
            <a:r>
              <a:rPr lang="en-US" altLang="zh-CN" sz="2000" dirty="0" smtClean="0">
                <a:hlinkClick r:id="rId2"/>
              </a:rPr>
              <a:t>http://www.baidu.com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en-US" altLang="zh-CN" sz="2000" dirty="0" smtClean="0"/>
              <a:t>google</a:t>
            </a:r>
            <a:r>
              <a:rPr lang="zh-CN" altLang="en-US" sz="2000" dirty="0" smtClean="0"/>
              <a:t>（</a:t>
            </a:r>
            <a:r>
              <a:rPr lang="en-US" altLang="zh-CN" sz="2000" dirty="0" smtClean="0">
                <a:hlinkClick r:id="rId3"/>
              </a:rPr>
              <a:t>http://www.google.com.hk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中文雅虎（</a:t>
            </a:r>
            <a:r>
              <a:rPr lang="en-US" altLang="zh-CN" sz="2000" dirty="0" smtClean="0">
                <a:hlinkClick r:id="rId4"/>
              </a:rPr>
              <a:t>http://cn. yahoo.com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网易（</a:t>
            </a:r>
            <a:r>
              <a:rPr lang="en-US" altLang="zh-CN" sz="2000" dirty="0" smtClean="0">
                <a:hlinkClick r:id="rId5"/>
              </a:rPr>
              <a:t>http://so.166.com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en-US" altLang="zh-CN" sz="2000" dirty="0" smtClean="0"/>
              <a:t>21CN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http://search. 21cn.com/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新浪（</a:t>
            </a:r>
            <a:r>
              <a:rPr lang="en-US" altLang="zh-CN" sz="2000" dirty="0" smtClean="0">
                <a:hlinkClick r:id="rId6"/>
              </a:rPr>
              <a:t>http://search.sina.com.cn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搜狐（</a:t>
            </a:r>
            <a:r>
              <a:rPr lang="en-US" altLang="zh-CN" sz="2000" dirty="0" smtClean="0">
                <a:hlinkClick r:id="rId7"/>
              </a:rPr>
              <a:t>http://dir.sogou.com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849313" lvl="1" indent="-457200">
              <a:buFont typeface="+mj-lt"/>
              <a:buAutoNum type="arabicPeriod"/>
              <a:defRPr/>
            </a:pPr>
            <a:r>
              <a:rPr lang="zh-CN" altLang="en-US" sz="2000" dirty="0" smtClean="0"/>
              <a:t>一搜（</a:t>
            </a:r>
            <a:r>
              <a:rPr lang="en-US" altLang="zh-CN" sz="2000" dirty="0" smtClean="0">
                <a:hlinkClick r:id="rId8"/>
              </a:rPr>
              <a:t>http://www.yisou.com/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3100" dirty="0" smtClean="0"/>
              <a:t>4</a:t>
            </a:r>
            <a:r>
              <a:rPr lang="zh-CN" altLang="en-US" sz="3100" dirty="0" smtClean="0"/>
              <a:t>、</a:t>
            </a:r>
            <a:r>
              <a:rPr lang="zh-CN" altLang="zh-CN" sz="3100" dirty="0">
                <a:effectLst/>
              </a:rPr>
              <a:t>网上信息的搜索及常用的搜索网站介绍</a:t>
            </a:r>
            <a:r>
              <a:rPr lang="zh-CN" altLang="zh-CN" dirty="0">
                <a:effectLst/>
              </a:rPr>
              <a:t/>
            </a:r>
            <a:br>
              <a:rPr lang="zh-CN" altLang="zh-CN" dirty="0">
                <a:effectLst/>
              </a:rPr>
            </a:br>
            <a:endParaRPr lang="zh-CN" altLang="en-US" dirty="0"/>
          </a:p>
        </p:txBody>
      </p:sp>
      <p:sp>
        <p:nvSpPr>
          <p:cNvPr id="35844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906FFC42-3792-4085-98D6-537A6A8A2BEE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5845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1"/>
          <p:cNvSpPr>
            <a:spLocks noGrp="1"/>
          </p:cNvSpPr>
          <p:nvPr>
            <p:ph idx="1"/>
          </p:nvPr>
        </p:nvSpPr>
        <p:spPr>
          <a:xfrm>
            <a:off x="468313" y="981075"/>
            <a:ext cx="7920037" cy="5040313"/>
          </a:xfrm>
        </p:spPr>
        <p:txBody>
          <a:bodyPr/>
          <a:lstStyle/>
          <a:p>
            <a:pPr>
              <a:lnSpc>
                <a:spcPts val="2800"/>
              </a:lnSpc>
            </a:pPr>
            <a:r>
              <a:rPr lang="en-US" altLang="zh-CN" sz="2000" dirty="0" smtClean="0"/>
              <a:t>BBS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Bulletin Board Service,</a:t>
            </a:r>
            <a:r>
              <a:rPr lang="zh-CN" altLang="zh-CN" sz="2000" dirty="0" smtClean="0"/>
              <a:t>公告牌服务）是</a:t>
            </a:r>
            <a:r>
              <a:rPr lang="en-US" altLang="zh-CN" sz="2000" dirty="0" smtClean="0"/>
              <a:t>Internet</a:t>
            </a:r>
            <a:r>
              <a:rPr lang="zh-CN" altLang="zh-CN" sz="2000" dirty="0" smtClean="0"/>
              <a:t>上的一种电子信息服务系统。它提供一块公共电子白板，每个用户都可以在上面书写，可发布信息或提出看法。</a:t>
            </a:r>
            <a:endParaRPr lang="en-US" altLang="zh-CN" sz="2000" dirty="0" smtClean="0"/>
          </a:p>
          <a:p>
            <a:pPr>
              <a:lnSpc>
                <a:spcPts val="2800"/>
              </a:lnSpc>
            </a:pPr>
            <a:r>
              <a:rPr lang="zh-CN" altLang="zh-CN" sz="2000" dirty="0" smtClean="0"/>
              <a:t>网络传播的速度快，范围广，成本低是</a:t>
            </a:r>
            <a:r>
              <a:rPr lang="en-US" altLang="zh-CN" sz="2000" dirty="0" smtClean="0"/>
              <a:t>BBS</a:t>
            </a:r>
            <a:r>
              <a:rPr lang="zh-CN" altLang="zh-CN" sz="2000" dirty="0" smtClean="0"/>
              <a:t>的特点；资讯是交互的而不象传统媒体是单向的，这也是</a:t>
            </a:r>
            <a:r>
              <a:rPr lang="en-US" altLang="zh-CN" sz="2000" dirty="0" smtClean="0"/>
              <a:t>BBS</a:t>
            </a:r>
            <a:r>
              <a:rPr lang="zh-CN" altLang="zh-CN" sz="2000" dirty="0" smtClean="0"/>
              <a:t>风行的一个原因。但是它的优点也正是它的致命伤，正由于</a:t>
            </a:r>
            <a:r>
              <a:rPr lang="en-US" altLang="zh-CN" sz="2000" dirty="0" smtClean="0"/>
              <a:t>BBS</a:t>
            </a:r>
            <a:r>
              <a:rPr lang="zh-CN" altLang="zh-CN" sz="2000" dirty="0" smtClean="0"/>
              <a:t>的开放性，一个劣质的资讯在网络上造成的伤害也就更大，在目前的社会上还没有一个专业机构来帮大家筛选资讯，所以大家都应该要学会自我判断，才能够从</a:t>
            </a:r>
            <a:r>
              <a:rPr lang="en-US" altLang="zh-CN" sz="2000" dirty="0" smtClean="0"/>
              <a:t>Internet</a:t>
            </a:r>
            <a:r>
              <a:rPr lang="zh-CN" altLang="zh-CN" sz="2000" dirty="0" smtClean="0"/>
              <a:t>上得到益处，而不是接收了一堆网络垃圾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ts val="2800"/>
              </a:lnSpc>
            </a:pPr>
            <a:r>
              <a:rPr lang="zh-CN" altLang="zh-CN" sz="2000" dirty="0"/>
              <a:t>以登录百度贴吧</a:t>
            </a:r>
            <a:r>
              <a:rPr lang="en-US" altLang="zh-CN" sz="2000" dirty="0"/>
              <a:t>BBS</a:t>
            </a:r>
            <a:r>
              <a:rPr lang="zh-CN" altLang="zh-CN" sz="2000" dirty="0"/>
              <a:t>站为例介绍利用浏览器登录</a:t>
            </a:r>
            <a:r>
              <a:rPr lang="en-US" altLang="zh-CN" sz="2000" dirty="0"/>
              <a:t>BBS</a:t>
            </a:r>
            <a:r>
              <a:rPr lang="zh-CN" altLang="zh-CN" sz="2000" dirty="0"/>
              <a:t>的方法</a:t>
            </a:r>
            <a:endParaRPr lang="zh-CN" altLang="zh-CN" sz="2000" dirty="0" smtClean="0"/>
          </a:p>
          <a:p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3100" dirty="0" smtClean="0"/>
              <a:t>5.</a:t>
            </a:r>
            <a:r>
              <a:rPr lang="en-US" altLang="zh-CN" sz="3100" dirty="0" smtClean="0">
                <a:effectLst/>
              </a:rPr>
              <a:t> </a:t>
            </a:r>
            <a:r>
              <a:rPr lang="en-US" altLang="zh-CN" sz="3100" dirty="0">
                <a:effectLst/>
              </a:rPr>
              <a:t>BBS</a:t>
            </a:r>
            <a:r>
              <a:rPr lang="zh-CN" altLang="zh-CN" sz="3100" dirty="0">
                <a:effectLst/>
              </a:rPr>
              <a:t>的使用</a:t>
            </a:r>
            <a:r>
              <a:rPr lang="zh-CN" altLang="zh-CN" dirty="0">
                <a:effectLst/>
              </a:rPr>
              <a:t/>
            </a:r>
            <a:br>
              <a:rPr lang="zh-CN" altLang="zh-CN" dirty="0">
                <a:effectLst/>
              </a:rPr>
            </a:br>
            <a:endParaRPr lang="zh-CN" altLang="en-US" dirty="0"/>
          </a:p>
        </p:txBody>
      </p:sp>
      <p:sp>
        <p:nvSpPr>
          <p:cNvPr id="36868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92219865-F3BB-4523-B272-78B12F192C5E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6869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）在浏览器的地址栏中输入</a:t>
            </a:r>
            <a:r>
              <a:rPr lang="en-US" altLang="zh-CN" dirty="0"/>
              <a:t>http://tieba.baidu.com</a:t>
            </a:r>
            <a:r>
              <a:rPr lang="zh-CN" altLang="zh-CN" dirty="0"/>
              <a:t>，按【</a:t>
            </a:r>
            <a:r>
              <a:rPr lang="en-US" altLang="zh-CN" dirty="0"/>
              <a:t>Enter</a:t>
            </a:r>
            <a:r>
              <a:rPr lang="zh-CN" altLang="zh-CN" dirty="0"/>
              <a:t>】</a:t>
            </a:r>
            <a:r>
              <a:rPr lang="zh-CN" altLang="zh-CN" dirty="0" smtClean="0"/>
              <a:t>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）如果要发布信息，则需要输入自己的账号和密码，登录之后才能发表看法。如果只是查看</a:t>
            </a:r>
            <a:r>
              <a:rPr lang="en-US" altLang="zh-CN" dirty="0"/>
              <a:t>BBS</a:t>
            </a:r>
            <a:r>
              <a:rPr lang="zh-CN" altLang="zh-CN" dirty="0"/>
              <a:t>内的内容，则可用鼠标单击页面左方的贴吧</a:t>
            </a:r>
            <a:r>
              <a:rPr lang="zh-CN" altLang="zh-CN" dirty="0" smtClean="0"/>
              <a:t>分类</a:t>
            </a:r>
            <a:r>
              <a:rPr lang="zh-CN" altLang="en-US" dirty="0" smtClean="0"/>
              <a:t>即可。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）点击某一贴吧标题即可打开该内容进行阅读，登录之后，单击“回复”按钮即可对已有的帖子内容进行讨论。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4400" dirty="0"/>
              <a:t>以登录百度贴吧</a:t>
            </a:r>
            <a:r>
              <a:rPr lang="en-US" altLang="zh-CN" sz="4400" dirty="0"/>
              <a:t>BBS</a:t>
            </a:r>
            <a:r>
              <a:rPr lang="zh-CN" altLang="zh-CN" sz="4400" dirty="0"/>
              <a:t>站为例介绍利用浏览器登录</a:t>
            </a:r>
            <a:r>
              <a:rPr lang="en-US" altLang="zh-CN" sz="4400" dirty="0"/>
              <a:t>BBS</a:t>
            </a:r>
            <a:r>
              <a:rPr lang="zh-CN" altLang="zh-CN" sz="4400" dirty="0"/>
              <a:t>的</a:t>
            </a:r>
            <a:r>
              <a:rPr lang="zh-CN" altLang="zh-CN" sz="4400" dirty="0" smtClean="0"/>
              <a:t>方法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A7680F-99FA-4B15-8A9D-18A83E9944F0}" type="datetime1">
              <a:rPr lang="zh-CN" altLang="en-US" smtClean="0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                 </a:t>
            </a:r>
            <a:r>
              <a:rPr lang="en-US" altLang="zh-CN" smtClean="0"/>
              <a:t>Internet</a:t>
            </a:r>
            <a:r>
              <a:rPr lang="zh-CN" altLang="en-US" smtClean="0"/>
              <a:t>网络资源的应用</a:t>
            </a:r>
            <a:endParaRPr lang="en-US" altLang="zh-CN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81733"/>
            <a:ext cx="10243526" cy="637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24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288" y="1412875"/>
            <a:ext cx="8229600" cy="4525963"/>
          </a:xfrm>
        </p:spPr>
        <p:txBody>
          <a:bodyPr/>
          <a:lstStyle/>
          <a:p>
            <a:pPr marL="109537" indent="0">
              <a:buFont typeface="Wingdings 3" pitchFamily="18" charset="2"/>
              <a:buNone/>
              <a:defRPr/>
            </a:pPr>
            <a:r>
              <a:rPr lang="en-US" altLang="zh-CN" b="1" dirty="0"/>
              <a:t>8.3.1  </a:t>
            </a:r>
            <a:r>
              <a:rPr lang="zh-CN" altLang="zh-CN" b="1" dirty="0"/>
              <a:t>利用</a:t>
            </a:r>
            <a:r>
              <a:rPr lang="en-US" altLang="zh-CN" b="1" dirty="0"/>
              <a:t>HTTP</a:t>
            </a:r>
            <a:r>
              <a:rPr lang="zh-CN" altLang="zh-CN" b="1" dirty="0"/>
              <a:t>协议直接</a:t>
            </a:r>
            <a:r>
              <a:rPr lang="zh-CN" altLang="zh-CN" b="1" dirty="0" smtClean="0"/>
              <a:t>下载</a:t>
            </a:r>
            <a:endParaRPr lang="en-US" altLang="zh-CN" b="1" dirty="0" smtClean="0"/>
          </a:p>
          <a:p>
            <a:pPr>
              <a:defRPr/>
            </a:pPr>
            <a:r>
              <a:rPr lang="en-US" altLang="zh-CN" sz="2400" dirty="0"/>
              <a:t>HTTP</a:t>
            </a:r>
            <a:r>
              <a:rPr lang="zh-CN" altLang="zh-CN" sz="2400" dirty="0"/>
              <a:t>是超文本传输协议，</a:t>
            </a:r>
          </a:p>
          <a:p>
            <a:pPr>
              <a:defRPr/>
            </a:pPr>
            <a:r>
              <a:rPr lang="zh-CN" altLang="zh-CN" sz="2400" dirty="0" smtClean="0"/>
              <a:t>以</a:t>
            </a:r>
            <a:r>
              <a:rPr lang="zh-CN" altLang="zh-CN" sz="2400" dirty="0"/>
              <a:t>从在互联网上下载“中国移动飞信”的</a:t>
            </a:r>
            <a:r>
              <a:rPr lang="en-US" altLang="zh-CN" sz="2400" dirty="0"/>
              <a:t>PC</a:t>
            </a:r>
            <a:r>
              <a:rPr lang="zh-CN" altLang="zh-CN" sz="2400" dirty="0"/>
              <a:t>客户端为例对其作详细的使用</a:t>
            </a:r>
            <a:r>
              <a:rPr lang="zh-CN" altLang="zh-CN" sz="2400" dirty="0" smtClean="0"/>
              <a:t>说明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109537" indent="0">
              <a:buFont typeface="Wingdings 3" pitchFamily="18" charset="2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400" dirty="0" smtClean="0">
                <a:solidFill>
                  <a:srgbClr val="000000"/>
                </a:solidFill>
                <a:effectLst/>
              </a:rPr>
              <a:t/>
            </a:r>
            <a:br>
              <a:rPr lang="en-US" altLang="zh-CN" sz="2400" dirty="0" smtClean="0">
                <a:solidFill>
                  <a:srgbClr val="000000"/>
                </a:solidFill>
                <a:effectLst/>
              </a:rPr>
            </a:b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>8</a:t>
            </a:r>
            <a:r>
              <a:rPr lang="zh-CN" altLang="zh-CN" sz="4000" b="0" dirty="0" smtClean="0">
                <a:solidFill>
                  <a:srgbClr val="000000"/>
                </a:solidFill>
                <a:effectLst/>
                <a:ea typeface="Lucida Sans Unicode"/>
              </a:rPr>
              <a:t>.</a:t>
            </a: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>3</a:t>
            </a:r>
            <a:r>
              <a:rPr lang="zh-CN" altLang="zh-CN" sz="4000" b="0" dirty="0" smtClean="0">
                <a:solidFill>
                  <a:srgbClr val="000000"/>
                </a:solidFill>
                <a:effectLst/>
              </a:rPr>
              <a:t>网络资源下载</a:t>
            </a:r>
            <a:endParaRPr lang="zh-CN" altLang="zh-CN" sz="4000" b="0" dirty="0" smtClean="0">
              <a:effectLst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7892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E59C87FB-53D9-4881-92A9-B1DB5D9AC4E0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7893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/>
              <a:t>．打开</a:t>
            </a:r>
            <a:r>
              <a:rPr lang="en-US" altLang="zh-CN" sz="2400" dirty="0"/>
              <a:t>google</a:t>
            </a:r>
            <a:r>
              <a:rPr lang="zh-CN" altLang="zh-CN" sz="2400" dirty="0" smtClean="0"/>
              <a:t>站点</a:t>
            </a:r>
            <a:r>
              <a:rPr lang="zh-CN" altLang="en-US" sz="2400" dirty="0" smtClean="0"/>
              <a:t>；</a:t>
            </a:r>
            <a:endParaRPr lang="zh-CN" altLang="zh-CN" sz="2400" dirty="0"/>
          </a:p>
          <a:p>
            <a:r>
              <a:rPr lang="en-US" altLang="zh-CN" sz="2400" dirty="0"/>
              <a:t>2</a:t>
            </a:r>
            <a:r>
              <a:rPr lang="zh-CN" altLang="zh-CN" sz="2400" dirty="0"/>
              <a:t>．在查找框中输入“中国移动飞信”，用鼠标单击“</a:t>
            </a:r>
            <a:r>
              <a:rPr lang="en-US" altLang="zh-CN" sz="2400" dirty="0"/>
              <a:t>google</a:t>
            </a:r>
            <a:r>
              <a:rPr lang="zh-CN" altLang="zh-CN" sz="2400" dirty="0"/>
              <a:t>搜索”</a:t>
            </a:r>
            <a:r>
              <a:rPr lang="zh-CN" altLang="zh-CN" sz="2400" dirty="0" smtClean="0"/>
              <a:t>按钮</a:t>
            </a:r>
            <a:r>
              <a:rPr lang="zh-CN" altLang="en-US" sz="2400" dirty="0"/>
              <a:t>；</a:t>
            </a:r>
            <a:endParaRPr lang="en-US" altLang="zh-CN" sz="2400" dirty="0" smtClean="0"/>
          </a:p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．选择“</a:t>
            </a:r>
            <a:r>
              <a:rPr lang="en-US" altLang="zh-CN" sz="2400" dirty="0" err="1" smtClean="0">
                <a:hlinkClick r:id="rId2"/>
              </a:rPr>
              <a:t>中国移动飞信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”搜索结果 ，单击链接进入下一页面</a:t>
            </a:r>
            <a:r>
              <a:rPr lang="zh-CN" altLang="en-US" sz="2400" dirty="0" smtClean="0"/>
              <a:t>；</a:t>
            </a:r>
            <a:endParaRPr lang="zh-CN" altLang="zh-CN" sz="2400" dirty="0" smtClean="0"/>
          </a:p>
          <a:p>
            <a:r>
              <a:rPr lang="en-US" altLang="zh-CN" sz="2400" dirty="0" smtClean="0"/>
              <a:t>4</a:t>
            </a:r>
            <a:r>
              <a:rPr lang="zh-CN" altLang="zh-CN" sz="2400" dirty="0"/>
              <a:t>．从这些信息可知这就是我们所要查找的软件。单击“立即下载飞信”</a:t>
            </a:r>
            <a:r>
              <a:rPr lang="zh-CN" altLang="zh-CN" sz="2400" dirty="0" smtClean="0"/>
              <a:t>按钮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en-US" altLang="zh-CN" sz="2400" dirty="0" smtClean="0"/>
              <a:t>5</a:t>
            </a:r>
            <a:r>
              <a:rPr lang="zh-CN" altLang="zh-CN" sz="2400" dirty="0"/>
              <a:t>．单击“浏览”按钮后，指定文件的保存路径，单击“确定”按钮，弹出下载进程显示对话框。下载的的文件名可以更改。</a:t>
            </a:r>
          </a:p>
          <a:p>
            <a:r>
              <a:rPr lang="en-US" altLang="zh-CN" sz="2400" dirty="0"/>
              <a:t>6</a:t>
            </a:r>
            <a:r>
              <a:rPr lang="zh-CN" altLang="zh-CN" sz="2400" dirty="0"/>
              <a:t>．下载完毕后，在“下载完毕”对话框中，单击“关闭”按钮，关闭该对话框。</a:t>
            </a:r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从在互联网上下载“中国移动飞信</a:t>
            </a:r>
            <a:r>
              <a:rPr lang="zh-CN" altLang="zh-CN" dirty="0" smtClean="0"/>
              <a:t>”的</a:t>
            </a:r>
            <a:r>
              <a:rPr lang="en-US" altLang="zh-CN" dirty="0" smtClean="0"/>
              <a:t>PC</a:t>
            </a:r>
            <a:r>
              <a:rPr lang="zh-CN" altLang="zh-CN" dirty="0" smtClean="0"/>
              <a:t>客户端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A7680F-99FA-4B15-8A9D-18A83E9944F0}" type="datetime1">
              <a:rPr lang="zh-CN" altLang="en-US" smtClean="0"/>
              <a:pPr>
                <a:defRPr/>
              </a:pPr>
              <a:t>2014-11-17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制作人：王惠斌  孟晓峰                                                         </a:t>
            </a:r>
            <a:r>
              <a:rPr lang="en-US" altLang="zh-CN" smtClean="0"/>
              <a:t>Internet</a:t>
            </a:r>
            <a:r>
              <a:rPr lang="zh-CN" altLang="en-US" smtClean="0"/>
              <a:t>网络资源的应用</a:t>
            </a:r>
            <a:endParaRPr lang="en-US" altLang="zh-CN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7085673" cy="4983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1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FTP </a:t>
            </a:r>
            <a:r>
              <a:rPr lang="zh-CN" altLang="zh-CN" sz="2400" dirty="0" smtClean="0"/>
              <a:t>是</a:t>
            </a:r>
            <a:r>
              <a:rPr lang="en-US" altLang="zh-CN" sz="2400" dirty="0" smtClean="0"/>
              <a:t> TCP/IP </a:t>
            </a:r>
            <a:r>
              <a:rPr lang="zh-CN" altLang="zh-CN" sz="2400" dirty="0" smtClean="0"/>
              <a:t>协议组中的协议之一，该协议是</a:t>
            </a:r>
            <a:r>
              <a:rPr lang="en-US" altLang="zh-CN" sz="2400" dirty="0" smtClean="0"/>
              <a:t>Internet</a:t>
            </a:r>
            <a:r>
              <a:rPr lang="zh-CN" altLang="zh-CN" sz="2400" dirty="0" smtClean="0"/>
              <a:t>文件传送的基础，它由一系列规格说明文档组成，目的是提高文件的共享性，提供非直接使用远程计算机，使存储介质对用户透明和可靠高效地传送数据。简单的说，</a:t>
            </a:r>
            <a:r>
              <a:rPr lang="en-US" altLang="zh-CN" sz="2400" dirty="0" smtClean="0"/>
              <a:t>FTP</a:t>
            </a:r>
            <a:r>
              <a:rPr lang="zh-CN" altLang="zh-CN" sz="2400" dirty="0" smtClean="0"/>
              <a:t>就是完成两台计算机之间的拷贝，从远程计算机拷贝文件至自己的计算机上，称之为</a:t>
            </a:r>
            <a:r>
              <a:rPr lang="en-US" altLang="zh-CN" sz="2400" dirty="0" smtClean="0"/>
              <a:t>“</a:t>
            </a:r>
            <a:r>
              <a:rPr lang="zh-CN" altLang="zh-CN" sz="2400" dirty="0" smtClean="0"/>
              <a:t>下载</a:t>
            </a:r>
            <a:r>
              <a:rPr lang="en-US" altLang="zh-CN" sz="2400" dirty="0" smtClean="0"/>
              <a:t>”</a:t>
            </a:r>
            <a:r>
              <a:rPr lang="zh-CN" altLang="zh-CN" sz="2400" dirty="0" smtClean="0"/>
              <a:t>。若将文件从自己计算机中拷贝至远程计算机上，则称之为</a:t>
            </a:r>
            <a:r>
              <a:rPr lang="en-US" altLang="zh-CN" sz="2400" dirty="0" smtClean="0"/>
              <a:t>“</a:t>
            </a:r>
            <a:r>
              <a:rPr lang="zh-CN" altLang="zh-CN" sz="2400" dirty="0" smtClean="0"/>
              <a:t>上传</a:t>
            </a:r>
            <a:r>
              <a:rPr lang="en-US" altLang="zh-CN" sz="2400" dirty="0" smtClean="0"/>
              <a:t>”</a:t>
            </a:r>
            <a:r>
              <a:rPr lang="zh-CN" altLang="zh-CN" sz="2400" dirty="0" smtClean="0"/>
              <a:t>。 </a:t>
            </a:r>
          </a:p>
          <a:p>
            <a:r>
              <a:rPr lang="zh-CN" altLang="zh-CN" sz="2400" dirty="0" smtClean="0"/>
              <a:t>通过使用浏览器访问</a:t>
            </a:r>
            <a:r>
              <a:rPr lang="en-US" altLang="zh-CN" sz="2400" dirty="0" smtClean="0"/>
              <a:t>FTP</a:t>
            </a:r>
            <a:r>
              <a:rPr lang="zh-CN" altLang="zh-CN" sz="2400" dirty="0" smtClean="0"/>
              <a:t>服务器方式，登录到</a:t>
            </a:r>
            <a:r>
              <a:rPr lang="en-US" altLang="zh-CN" sz="2400" dirty="0" smtClean="0">
                <a:hlinkClick r:id="rId2"/>
              </a:rPr>
              <a:t>ftp://211.84.208.33</a:t>
            </a:r>
            <a:r>
              <a:rPr lang="zh-CN" altLang="zh-CN" sz="2400" dirty="0" smtClean="0"/>
              <a:t>（河南司法警官职业学院教学资源）服务器，并从“计算机系教学课件”目录下载办公自动化课件到自己的计算机中。</a:t>
            </a:r>
          </a:p>
          <a:p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>8.3.2  </a:t>
            </a:r>
            <a:r>
              <a:rPr lang="zh-CN" altLang="zh-CN" dirty="0" smtClean="0"/>
              <a:t>利用</a:t>
            </a:r>
            <a:r>
              <a:rPr lang="en-US" altLang="zh-CN" dirty="0" smtClean="0"/>
              <a:t>FTP</a:t>
            </a:r>
            <a:r>
              <a:rPr lang="zh-CN" altLang="zh-CN" dirty="0" smtClean="0"/>
              <a:t>协议直接下载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8916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7AB490D-DFB8-46D0-BDF5-C45BD2572126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8917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611560" y="476672"/>
            <a:ext cx="7461250" cy="930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章节内容</a:t>
            </a:r>
          </a:p>
        </p:txBody>
      </p:sp>
      <p:sp>
        <p:nvSpPr>
          <p:cNvPr id="12291" name="内容占位符 2"/>
          <p:cNvSpPr>
            <a:spLocks noGrp="1"/>
          </p:cNvSpPr>
          <p:nvPr>
            <p:ph idx="4294967295"/>
          </p:nvPr>
        </p:nvSpPr>
        <p:spPr>
          <a:xfrm>
            <a:off x="812800" y="1689100"/>
            <a:ext cx="7775575" cy="4752975"/>
          </a:xfrm>
        </p:spPr>
        <p:txBody>
          <a:bodyPr/>
          <a:lstStyle/>
          <a:p>
            <a:pPr>
              <a:lnSpc>
                <a:spcPts val="3125"/>
              </a:lnSpc>
            </a:pPr>
            <a:r>
              <a:rPr lang="en-US" altLang="zh-CN" sz="2600" dirty="0" smtClean="0">
                <a:hlinkClick r:id="rId2" action="ppaction://hlinksldjump"/>
              </a:rPr>
              <a:t>8</a:t>
            </a:r>
            <a:r>
              <a:rPr lang="zh-CN" altLang="en-US" sz="2600" dirty="0" smtClean="0">
                <a:hlinkClick r:id="rId2" action="ppaction://hlinksldjump"/>
              </a:rPr>
              <a:t>.1 </a:t>
            </a:r>
            <a:r>
              <a:rPr lang="en-US" altLang="zh-CN" sz="2400" dirty="0" smtClean="0">
                <a:hlinkClick r:id="rId2" action="ppaction://hlinksldjump"/>
              </a:rPr>
              <a:t>Internet</a:t>
            </a:r>
            <a:r>
              <a:rPr lang="zh-CN" altLang="zh-CN" sz="2400" dirty="0" smtClean="0">
                <a:hlinkClick r:id="rId2" action="ppaction://hlinksldjump"/>
              </a:rPr>
              <a:t>基础知识</a:t>
            </a:r>
            <a:endParaRPr lang="zh-CN" altLang="zh-CN" sz="2400" dirty="0" smtClean="0"/>
          </a:p>
          <a:p>
            <a:pPr>
              <a:lnSpc>
                <a:spcPts val="3125"/>
              </a:lnSpc>
            </a:pPr>
            <a:r>
              <a:rPr lang="en-US" altLang="zh-CN" sz="2400" dirty="0" smtClean="0">
                <a:hlinkClick r:id="rId3" action="ppaction://hlinksldjump"/>
              </a:rPr>
              <a:t>8</a:t>
            </a:r>
            <a:r>
              <a:rPr lang="zh-CN" altLang="en-US" sz="2400" dirty="0" smtClean="0">
                <a:hlinkClick r:id="rId3" action="ppaction://hlinksldjump"/>
              </a:rPr>
              <a:t>.</a:t>
            </a:r>
            <a:r>
              <a:rPr lang="en-US" altLang="zh-CN" sz="2400" dirty="0" smtClean="0">
                <a:hlinkClick r:id="rId3" action="ppaction://hlinksldjump"/>
              </a:rPr>
              <a:t>2</a:t>
            </a:r>
            <a:r>
              <a:rPr lang="zh-CN" altLang="en-US" sz="2400" dirty="0" smtClean="0">
                <a:hlinkClick r:id="rId3" action="ppaction://hlinksldjump"/>
              </a:rPr>
              <a:t> </a:t>
            </a:r>
            <a:r>
              <a:rPr lang="en-US" altLang="zh-CN" sz="2400" dirty="0" smtClean="0">
                <a:hlinkClick r:id="rId3" action="ppaction://hlinksldjump"/>
              </a:rPr>
              <a:t>Internet</a:t>
            </a:r>
            <a:r>
              <a:rPr lang="zh-CN" altLang="zh-CN" sz="2400" dirty="0" smtClean="0">
                <a:hlinkClick r:id="rId3" action="ppaction://hlinksldjump"/>
              </a:rPr>
              <a:t>的基本应用</a:t>
            </a:r>
            <a:endParaRPr lang="zh-CN" altLang="zh-CN" sz="2400" dirty="0" smtClean="0"/>
          </a:p>
          <a:p>
            <a:pPr>
              <a:lnSpc>
                <a:spcPts val="3125"/>
              </a:lnSpc>
            </a:pPr>
            <a:r>
              <a:rPr lang="en-US" altLang="zh-CN" sz="2400" dirty="0" smtClean="0">
                <a:hlinkClick r:id="rId4" action="ppaction://hlinksldjump"/>
              </a:rPr>
              <a:t>8</a:t>
            </a:r>
            <a:r>
              <a:rPr lang="zh-CN" altLang="en-US" sz="2400" dirty="0" smtClean="0">
                <a:hlinkClick r:id="rId4" action="ppaction://hlinksldjump"/>
              </a:rPr>
              <a:t>.</a:t>
            </a:r>
            <a:r>
              <a:rPr lang="en-US" altLang="zh-CN" sz="2400" dirty="0" smtClean="0">
                <a:hlinkClick r:id="rId4" action="ppaction://hlinksldjump"/>
              </a:rPr>
              <a:t>3</a:t>
            </a:r>
            <a:r>
              <a:rPr lang="zh-CN" altLang="zh-CN" sz="2400" dirty="0" smtClean="0">
                <a:hlinkClick r:id="rId4" action="ppaction://hlinksldjump"/>
              </a:rPr>
              <a:t>网络资源下载</a:t>
            </a:r>
            <a:endParaRPr lang="zh-CN" altLang="zh-CN" sz="2400" dirty="0" smtClean="0"/>
          </a:p>
          <a:p>
            <a:pPr>
              <a:lnSpc>
                <a:spcPts val="3125"/>
              </a:lnSpc>
            </a:pPr>
            <a:r>
              <a:rPr lang="zh-CN" altLang="zh-CN" sz="2400" dirty="0" smtClean="0">
                <a:hlinkClick r:id="rId5" action="ppaction://hlinksldjump"/>
              </a:rPr>
              <a:t>实训</a:t>
            </a:r>
            <a:endParaRPr lang="zh-CN" altLang="zh-CN" sz="2400" dirty="0" smtClean="0"/>
          </a:p>
        </p:txBody>
      </p:sp>
      <p:sp>
        <p:nvSpPr>
          <p:cNvPr id="12292" name="页脚占位符 3"/>
          <p:cNvSpPr txBox="1">
            <a:spLocks noGrp="1" noChangeArrowheads="1"/>
          </p:cNvSpPr>
          <p:nvPr/>
        </p:nvSpPr>
        <p:spPr bwMode="auto">
          <a:xfrm>
            <a:off x="5508625" y="6453188"/>
            <a:ext cx="32400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pPr algn="r"/>
            <a:endParaRPr lang="en-US" altLang="zh-CN" sz="1200">
              <a:solidFill>
                <a:srgbClr val="CC33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2293" name="灯片编号占位符 4"/>
          <p:cNvSpPr txBox="1">
            <a:spLocks noGrp="1" noChangeArrowheads="1"/>
          </p:cNvSpPr>
          <p:nvPr/>
        </p:nvSpPr>
        <p:spPr bwMode="auto">
          <a:xfrm>
            <a:off x="107950" y="6596063"/>
            <a:ext cx="7191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endParaRPr lang="en-US" altLang="zh-CN" sz="1000">
              <a:solidFill>
                <a:srgbClr val="000000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229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fld id="{2BE608AD-3BF3-460B-B68D-66B4E8229C15}" type="datetime1">
              <a:rPr lang="zh-CN" altLang="en-US" sz="1100">
                <a:latin typeface="Arial" charset="0"/>
                <a:ea typeface="宋体" pitchFamily="2" charset="-122"/>
              </a:rPr>
              <a:pPr/>
              <a:t>2014-11-17</a:t>
            </a:fld>
            <a:endParaRPr lang="en-US" altLang="zh-CN" sz="1100">
              <a:latin typeface="Arial" charset="0"/>
              <a:ea typeface="宋体" pitchFamily="2" charset="-122"/>
            </a:endParaRPr>
          </a:p>
        </p:txBody>
      </p:sp>
      <p:sp>
        <p:nvSpPr>
          <p:cNvPr id="12295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 sz="27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2pPr>
            <a:lvl3pPr marL="1143000">
              <a:defRPr sz="21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3pPr>
            <a:lvl4pPr marL="1600200">
              <a:defRPr sz="1900"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4pPr>
            <a:lvl5pPr marL="2057400"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7pPr>
            <a:lvl8pPr marL="34290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8pPr>
            <a:lvl9pPr marL="3886200" eaLnBrk="0" fontAlgn="base" hangingPunct="0"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  <a:ea typeface="黑体" pitchFamily="2" charset="-122"/>
              </a:defRPr>
            </a:lvl9pPr>
          </a:lstStyle>
          <a:p>
            <a:r>
              <a:rPr lang="zh-CN" altLang="en-US" sz="1100">
                <a:latin typeface="Arial" charset="0"/>
                <a:ea typeface="宋体" pitchFamily="2" charset="-122"/>
              </a:rPr>
              <a:t>制作人：王惠斌  孟晓峰                                                         </a:t>
            </a:r>
            <a:r>
              <a:rPr lang="en-US" altLang="zh-CN" sz="1100">
                <a:latin typeface="Arial" charset="0"/>
                <a:ea typeface="宋体" pitchFamily="2" charset="-122"/>
              </a:rPr>
              <a:t>Internet</a:t>
            </a:r>
            <a:r>
              <a:rPr lang="zh-CN" altLang="en-US" sz="1100">
                <a:latin typeface="Arial" charset="0"/>
                <a:ea typeface="宋体" pitchFamily="2" charset="-122"/>
              </a:rPr>
              <a:t>网络资源的应用</a:t>
            </a:r>
            <a:endParaRPr lang="en-US" altLang="zh-CN" sz="110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smtClean="0"/>
              <a:t>实训一：搜索网页并发送电子邮件</a:t>
            </a:r>
          </a:p>
          <a:p>
            <a:r>
              <a:rPr lang="zh-CN" altLang="zh-CN" b="1" smtClean="0"/>
              <a:t>实训二：网络资源的上传和下载</a:t>
            </a:r>
          </a:p>
          <a:p>
            <a:endParaRPr lang="zh-CN" altLang="en-US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4000" b="0" dirty="0" smtClean="0">
                <a:solidFill>
                  <a:srgbClr val="000000"/>
                </a:solidFill>
                <a:effectLst/>
              </a:rPr>
              <a:t/>
            </a:r>
            <a:br>
              <a:rPr lang="en-US" altLang="zh-CN" sz="4000" b="0" dirty="0" smtClean="0">
                <a:solidFill>
                  <a:srgbClr val="000000"/>
                </a:solidFill>
                <a:effectLst/>
              </a:rPr>
            </a:br>
            <a:r>
              <a:rPr lang="zh-CN" altLang="zh-CN" sz="4000" b="0" dirty="0" smtClean="0">
                <a:solidFill>
                  <a:srgbClr val="000000"/>
                </a:solidFill>
                <a:effectLst/>
              </a:rPr>
              <a:t>实训</a:t>
            </a:r>
            <a:endParaRPr lang="zh-CN" altLang="zh-CN" sz="4000" b="0" dirty="0" smtClean="0">
              <a:effectLst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9940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5FFF0A0-1A4D-46DA-8B5D-20255DE18C33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39941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8.1.1  Internet</a:t>
            </a:r>
            <a:r>
              <a:rPr lang="zh-CN" altLang="zh-CN" dirty="0"/>
              <a:t>简介</a:t>
            </a:r>
          </a:p>
          <a:p>
            <a:pPr>
              <a:defRPr/>
            </a:pPr>
            <a:r>
              <a:rPr lang="en-US" altLang="zh-CN" dirty="0"/>
              <a:t>8.1.2  Internet</a:t>
            </a:r>
            <a:r>
              <a:rPr lang="zh-CN" altLang="zh-CN" dirty="0"/>
              <a:t>常用术语</a:t>
            </a:r>
          </a:p>
          <a:p>
            <a:pPr>
              <a:defRPr/>
            </a:pPr>
            <a:r>
              <a:rPr lang="en-US" altLang="zh-CN" dirty="0"/>
              <a:t>8.1.3  </a:t>
            </a:r>
            <a:r>
              <a:rPr lang="zh-CN" altLang="zh-CN" dirty="0"/>
              <a:t>接入</a:t>
            </a:r>
            <a:r>
              <a:rPr lang="en-US" altLang="zh-CN" dirty="0"/>
              <a:t>Internet</a:t>
            </a:r>
            <a:r>
              <a:rPr lang="zh-CN" altLang="zh-CN" dirty="0"/>
              <a:t>的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 marL="109537" indent="0">
              <a:buFont typeface="Wingdings 3" pitchFamily="18" charset="2"/>
              <a:buNone/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600" dirty="0" smtClean="0">
                <a:solidFill>
                  <a:srgbClr val="000000"/>
                </a:solidFill>
                <a:effectLst/>
              </a:rPr>
              <a:t/>
            </a:r>
            <a:br>
              <a:rPr lang="en-US" altLang="zh-CN" sz="2600" dirty="0" smtClean="0">
                <a:solidFill>
                  <a:srgbClr val="000000"/>
                </a:solidFill>
                <a:effectLst/>
              </a:rPr>
            </a:br>
            <a:r>
              <a:rPr lang="en-US" altLang="zh-CN" sz="4000" b="0" dirty="0">
                <a:solidFill>
                  <a:srgbClr val="000000"/>
                </a:solidFill>
                <a:effectLst/>
              </a:rPr>
              <a:t>8</a:t>
            </a:r>
            <a:r>
              <a:rPr lang="zh-CN" altLang="zh-CN" sz="4000" b="0" dirty="0">
                <a:solidFill>
                  <a:srgbClr val="000000"/>
                </a:solidFill>
                <a:effectLst/>
              </a:rPr>
              <a:t>.1 </a:t>
            </a:r>
            <a:r>
              <a:rPr lang="en-US" altLang="zh-CN" sz="4000" b="0" dirty="0">
                <a:solidFill>
                  <a:srgbClr val="000000"/>
                </a:solidFill>
                <a:effectLst/>
              </a:rPr>
              <a:t>Internet</a:t>
            </a:r>
            <a:r>
              <a:rPr lang="zh-CN" altLang="zh-CN" sz="4000" b="0" dirty="0">
                <a:solidFill>
                  <a:srgbClr val="000000"/>
                </a:solidFill>
                <a:effectLst/>
              </a:rPr>
              <a:t>基础知识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3316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F2A1EAB1-64B1-40A2-B867-7C05D3641CBE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3317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800"/>
              </a:lnSpc>
            </a:pPr>
            <a:r>
              <a:rPr lang="en-US" altLang="zh-CN" sz="2400" dirty="0" smtClean="0">
                <a:latin typeface="宋体" pitchFamily="2" charset="-122"/>
                <a:hlinkClick r:id="rId2"/>
              </a:rPr>
              <a:t>Internet</a:t>
            </a:r>
            <a:r>
              <a:rPr lang="zh-CN" altLang="zh-CN" sz="2400" dirty="0" smtClean="0">
                <a:latin typeface="宋体" pitchFamily="2" charset="-122"/>
              </a:rPr>
              <a:t>最早来源于</a:t>
            </a:r>
            <a:r>
              <a:rPr lang="en-US" altLang="zh-CN" sz="2400" dirty="0" err="1" smtClean="0">
                <a:latin typeface="宋体" pitchFamily="2" charset="-122"/>
                <a:hlinkClick r:id="rId3"/>
              </a:rPr>
              <a:t>美国</a:t>
            </a:r>
            <a:r>
              <a:rPr lang="zh-CN" altLang="zh-CN" sz="2400" dirty="0" smtClean="0">
                <a:latin typeface="宋体" pitchFamily="2" charset="-122"/>
              </a:rPr>
              <a:t>国防部高级研究计划局建立的</a:t>
            </a:r>
            <a:r>
              <a:rPr lang="en-US" altLang="zh-CN" sz="2400" dirty="0" smtClean="0">
                <a:latin typeface="宋体" pitchFamily="2" charset="-122"/>
              </a:rPr>
              <a:t>ARPANET</a:t>
            </a:r>
            <a:r>
              <a:rPr lang="zh-CN" altLang="zh-CN" sz="2400" dirty="0" smtClean="0">
                <a:latin typeface="宋体" pitchFamily="2" charset="-122"/>
              </a:rPr>
              <a:t>，该网于</a:t>
            </a:r>
            <a:r>
              <a:rPr lang="en-US" altLang="zh-CN" sz="2400" dirty="0" smtClean="0">
                <a:latin typeface="宋体" pitchFamily="2" charset="-122"/>
              </a:rPr>
              <a:t>1969</a:t>
            </a:r>
            <a:r>
              <a:rPr lang="zh-CN" altLang="zh-CN" sz="2400" dirty="0" smtClean="0">
                <a:latin typeface="宋体" pitchFamily="2" charset="-122"/>
              </a:rPr>
              <a:t>年投入使用</a:t>
            </a:r>
            <a:r>
              <a:rPr lang="zh-CN" altLang="en-US" sz="2400" dirty="0" smtClean="0">
                <a:latin typeface="宋体" pitchFamily="2" charset="-122"/>
              </a:rPr>
              <a:t>。主要用于</a:t>
            </a:r>
            <a:r>
              <a:rPr lang="zh-CN" altLang="zh-CN" sz="2400" dirty="0" smtClean="0">
                <a:latin typeface="宋体" pitchFamily="2" charset="-122"/>
              </a:rPr>
              <a:t>连接国防部军事项目的研究机构与大专院校的工具，达到信息交换的目的。</a:t>
            </a:r>
            <a:endParaRPr lang="en-US" altLang="zh-CN" sz="2400" dirty="0" smtClean="0">
              <a:latin typeface="宋体" pitchFamily="2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latin typeface="宋体" pitchFamily="2" charset="-122"/>
              </a:rPr>
              <a:t>1983</a:t>
            </a:r>
            <a:r>
              <a:rPr lang="zh-CN" altLang="zh-CN" sz="2400" dirty="0" smtClean="0">
                <a:latin typeface="宋体" pitchFamily="2" charset="-122"/>
              </a:rPr>
              <a:t>年，</a:t>
            </a:r>
            <a:r>
              <a:rPr lang="en-US" altLang="zh-CN" sz="2400" dirty="0" smtClean="0">
                <a:latin typeface="宋体" pitchFamily="2" charset="-122"/>
              </a:rPr>
              <a:t>ARPANET</a:t>
            </a:r>
            <a:r>
              <a:rPr lang="zh-CN" altLang="zh-CN" sz="2400" dirty="0" smtClean="0">
                <a:latin typeface="宋体" pitchFamily="2" charset="-122"/>
              </a:rPr>
              <a:t>分成两部分：一部分军用，称为</a:t>
            </a:r>
            <a:r>
              <a:rPr lang="en-US" altLang="zh-CN" sz="2400" dirty="0" smtClean="0">
                <a:latin typeface="宋体" pitchFamily="2" charset="-122"/>
              </a:rPr>
              <a:t>MILNET</a:t>
            </a:r>
            <a:r>
              <a:rPr lang="zh-CN" altLang="zh-CN" sz="2400" dirty="0" smtClean="0">
                <a:latin typeface="宋体" pitchFamily="2" charset="-122"/>
              </a:rPr>
              <a:t>；另一部分仍称</a:t>
            </a:r>
            <a:r>
              <a:rPr lang="en-US" altLang="zh-CN" sz="2400" dirty="0" smtClean="0">
                <a:latin typeface="宋体" pitchFamily="2" charset="-122"/>
              </a:rPr>
              <a:t>ARPANET</a:t>
            </a:r>
            <a:r>
              <a:rPr lang="zh-CN" altLang="zh-CN" sz="2400" dirty="0" smtClean="0">
                <a:latin typeface="宋体" pitchFamily="2" charset="-122"/>
              </a:rPr>
              <a:t>，供民用。</a:t>
            </a:r>
            <a:r>
              <a:rPr lang="en-US" altLang="zh-CN" sz="2400" dirty="0" smtClean="0">
                <a:latin typeface="宋体" pitchFamily="2" charset="-122"/>
              </a:rPr>
              <a:t>90</a:t>
            </a:r>
            <a:r>
              <a:rPr lang="zh-CN" altLang="zh-CN" sz="2400" dirty="0" smtClean="0">
                <a:latin typeface="宋体" pitchFamily="2" charset="-122"/>
              </a:rPr>
              <a:t>年代，整个网络向公众开放。</a:t>
            </a:r>
          </a:p>
          <a:p>
            <a:pPr>
              <a:lnSpc>
                <a:spcPts val="2800"/>
              </a:lnSpc>
            </a:pPr>
            <a:r>
              <a:rPr lang="zh-CN" altLang="zh-CN" sz="2400" dirty="0" smtClean="0">
                <a:latin typeface="宋体" pitchFamily="2" charset="-122"/>
              </a:rPr>
              <a:t>从</a:t>
            </a:r>
            <a:r>
              <a:rPr lang="en-US" altLang="zh-CN" sz="2400" dirty="0" smtClean="0">
                <a:latin typeface="宋体" pitchFamily="2" charset="-122"/>
              </a:rPr>
              <a:t>1994</a:t>
            </a:r>
            <a:r>
              <a:rPr lang="zh-CN" altLang="zh-CN" sz="2400" dirty="0" smtClean="0">
                <a:latin typeface="宋体" pitchFamily="2" charset="-122"/>
              </a:rPr>
              <a:t>年开始至今，中国实现了和互联网的连接，从而逐步开通了互联网的全功能服务，互联网在我国进入飞速发展时期。</a:t>
            </a:r>
          </a:p>
          <a:p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smtClean="0"/>
              <a:t>8.1.1  Internet</a:t>
            </a:r>
            <a:r>
              <a:rPr lang="zh-CN" altLang="zh-CN" dirty="0" smtClean="0"/>
              <a:t>简介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14340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BB4ADF5-3E89-44EC-A168-3F8701127070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4341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0825" y="1481138"/>
            <a:ext cx="8497888" cy="4468812"/>
          </a:xfrm>
        </p:spPr>
        <p:txBody>
          <a:bodyPr/>
          <a:lstStyle/>
          <a:p>
            <a:pPr marL="109537" indent="0">
              <a:buNone/>
              <a:defRPr/>
            </a:pPr>
            <a:r>
              <a:rPr lang="en-US" altLang="zh-CN" sz="2800" b="1" dirty="0" smtClean="0"/>
              <a:t>IP</a:t>
            </a:r>
            <a:r>
              <a:rPr lang="zh-CN" altLang="zh-CN" sz="2800" b="1" dirty="0" smtClean="0"/>
              <a:t>地址</a:t>
            </a:r>
            <a:endParaRPr lang="en-US" altLang="zh-CN" sz="2800" b="1" dirty="0" smtClean="0"/>
          </a:p>
          <a:p>
            <a:pPr marL="630238" lvl="2" indent="0" eaLnBrk="1" hangingPunct="1">
              <a:lnSpc>
                <a:spcPct val="150000"/>
              </a:lnSpc>
              <a:buNone/>
              <a:defRPr/>
            </a:pP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en-US" sz="2000" dirty="0" smtClean="0">
                <a:latin typeface="+mn-ea"/>
              </a:rPr>
              <a:t>、全球</a:t>
            </a:r>
            <a:r>
              <a:rPr lang="zh-CN" altLang="en-US" sz="2000" dirty="0" smtClean="0">
                <a:latin typeface="+mn-ea"/>
              </a:rPr>
              <a:t>连接于</a:t>
            </a:r>
            <a:r>
              <a:rPr lang="en-US" altLang="zh-CN" sz="2000" dirty="0" smtClean="0">
                <a:latin typeface="+mn-ea"/>
              </a:rPr>
              <a:t>Internet</a:t>
            </a:r>
            <a:r>
              <a:rPr lang="zh-CN" altLang="en-US" sz="2000" dirty="0" smtClean="0">
                <a:latin typeface="+mn-ea"/>
              </a:rPr>
              <a:t>的主机有几千万乃至上亿台，怎样识别每个主机呢</a:t>
            </a:r>
            <a:r>
              <a:rPr lang="en-US" altLang="zh-CN" sz="2000" dirty="0" smtClean="0">
                <a:latin typeface="+mn-ea"/>
              </a:rPr>
              <a:t>?</a:t>
            </a:r>
          </a:p>
          <a:p>
            <a:pPr marL="630238" lvl="2" indent="0" eaLnBrk="1" hangingPunct="1">
              <a:lnSpc>
                <a:spcPct val="150000"/>
              </a:lnSpc>
              <a:buNone/>
              <a:defRPr/>
            </a:pPr>
            <a:r>
              <a:rPr lang="en-US" altLang="zh-CN" sz="2000" dirty="0" smtClean="0">
                <a:latin typeface="+mn-ea"/>
              </a:rPr>
              <a:t>2</a:t>
            </a:r>
            <a:r>
              <a:rPr lang="zh-CN" altLang="en-US" sz="2000" dirty="0" smtClean="0">
                <a:latin typeface="+mn-ea"/>
              </a:rPr>
              <a:t>、连接</a:t>
            </a:r>
            <a:r>
              <a:rPr lang="zh-CN" altLang="en-US" sz="2000" dirty="0" smtClean="0">
                <a:latin typeface="+mn-ea"/>
              </a:rPr>
              <a:t>互联网的主机都采用的</a:t>
            </a:r>
            <a:r>
              <a:rPr lang="en-US" altLang="zh-CN" sz="2000" dirty="0" smtClean="0">
                <a:latin typeface="+mn-ea"/>
              </a:rPr>
              <a:t>TCP</a:t>
            </a:r>
            <a:r>
              <a:rPr lang="zh-CN" altLang="en-US" sz="2000" dirty="0" smtClean="0">
                <a:latin typeface="+mn-ea"/>
              </a:rPr>
              <a:t>／</a:t>
            </a:r>
            <a:r>
              <a:rPr lang="en-US" altLang="zh-CN" sz="2000" dirty="0" smtClean="0">
                <a:latin typeface="+mn-ea"/>
              </a:rPr>
              <a:t>IP</a:t>
            </a:r>
            <a:r>
              <a:rPr lang="zh-CN" altLang="en-US" sz="2000" dirty="0" smtClean="0">
                <a:latin typeface="+mn-ea"/>
              </a:rPr>
              <a:t>通信协议，在</a:t>
            </a:r>
            <a:r>
              <a:rPr lang="en-US" altLang="zh-CN" sz="2000" dirty="0" smtClean="0">
                <a:latin typeface="+mn-ea"/>
              </a:rPr>
              <a:t>TCP</a:t>
            </a:r>
            <a:r>
              <a:rPr lang="zh-CN" altLang="en-US" sz="2000" dirty="0" smtClean="0">
                <a:latin typeface="+mn-ea"/>
              </a:rPr>
              <a:t>／</a:t>
            </a:r>
            <a:r>
              <a:rPr lang="en-US" altLang="zh-CN" sz="2000" dirty="0" smtClean="0">
                <a:latin typeface="+mn-ea"/>
              </a:rPr>
              <a:t>IP</a:t>
            </a:r>
            <a:r>
              <a:rPr lang="zh-CN" altLang="en-US" sz="2000" dirty="0" smtClean="0">
                <a:latin typeface="+mn-ea"/>
              </a:rPr>
              <a:t>网络上的每一台设备和计算机</a:t>
            </a:r>
            <a:r>
              <a:rPr lang="en-US" altLang="zh-CN" sz="2000" dirty="0" smtClean="0">
                <a:latin typeface="+mn-ea"/>
              </a:rPr>
              <a:t>(</a:t>
            </a:r>
            <a:r>
              <a:rPr lang="zh-CN" altLang="en-US" sz="2000" dirty="0" smtClean="0">
                <a:latin typeface="+mn-ea"/>
              </a:rPr>
              <a:t>称为主机或网络节点</a:t>
            </a:r>
            <a:r>
              <a:rPr lang="en-US" altLang="zh-CN" sz="2000" dirty="0" smtClean="0">
                <a:latin typeface="+mn-ea"/>
              </a:rPr>
              <a:t>)</a:t>
            </a:r>
            <a:r>
              <a:rPr lang="zh-CN" altLang="en-US" sz="2000" dirty="0" smtClean="0">
                <a:latin typeface="+mn-ea"/>
              </a:rPr>
              <a:t>都由一个惟一的</a:t>
            </a:r>
            <a:r>
              <a:rPr lang="en-US" altLang="zh-CN" sz="2000" dirty="0" smtClean="0">
                <a:latin typeface="+mn-ea"/>
              </a:rPr>
              <a:t>IP</a:t>
            </a:r>
            <a:r>
              <a:rPr lang="zh-CN" altLang="en-US" sz="2000" dirty="0" smtClean="0">
                <a:latin typeface="+mn-ea"/>
              </a:rPr>
              <a:t>地址来标识。</a:t>
            </a:r>
          </a:p>
          <a:p>
            <a:pPr marL="630238" lvl="2" indent="0" eaLnBrk="1" hangingPunct="1">
              <a:lnSpc>
                <a:spcPct val="150000"/>
              </a:lnSpc>
              <a:buNone/>
              <a:defRPr/>
            </a:pPr>
            <a:r>
              <a:rPr lang="en-US" altLang="zh-CN" sz="2000" dirty="0" smtClean="0">
                <a:latin typeface="+mn-ea"/>
              </a:rPr>
              <a:t>3</a:t>
            </a:r>
            <a:r>
              <a:rPr lang="zh-CN" altLang="en-US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IP</a:t>
            </a:r>
            <a:r>
              <a:rPr lang="zh-CN" altLang="en-US" sz="2000" dirty="0" smtClean="0">
                <a:latin typeface="+mn-ea"/>
              </a:rPr>
              <a:t>地址由一个</a:t>
            </a:r>
            <a:r>
              <a:rPr lang="en-US" altLang="zh-CN" sz="2000" dirty="0" smtClean="0">
                <a:latin typeface="+mn-ea"/>
              </a:rPr>
              <a:t>32</a:t>
            </a:r>
            <a:r>
              <a:rPr lang="zh-CN" altLang="en-US" sz="2000" dirty="0" smtClean="0">
                <a:latin typeface="+mn-ea"/>
              </a:rPr>
              <a:t>位二进制的值</a:t>
            </a:r>
            <a:r>
              <a:rPr lang="en-US" altLang="zh-CN" sz="2000" dirty="0" smtClean="0">
                <a:latin typeface="+mn-ea"/>
              </a:rPr>
              <a:t>(4B)</a:t>
            </a:r>
            <a:r>
              <a:rPr lang="zh-CN" altLang="en-US" sz="2000" dirty="0" smtClean="0">
                <a:latin typeface="+mn-ea"/>
              </a:rPr>
              <a:t>表示，这个值一般由</a:t>
            </a:r>
            <a:r>
              <a:rPr lang="en-US" altLang="zh-CN" sz="2000" dirty="0" smtClean="0">
                <a:latin typeface="+mn-ea"/>
              </a:rPr>
              <a:t>4</a:t>
            </a:r>
            <a:r>
              <a:rPr lang="zh-CN" altLang="en-US" sz="2000" dirty="0" smtClean="0">
                <a:latin typeface="+mn-ea"/>
              </a:rPr>
              <a:t>个十进制数组成，每个数之间用“．”号分隔，如：</a:t>
            </a:r>
            <a:r>
              <a:rPr lang="en-US" altLang="zh-CN" sz="2000" dirty="0" smtClean="0">
                <a:latin typeface="+mn-ea"/>
              </a:rPr>
              <a:t>218.28.138.35</a:t>
            </a:r>
          </a:p>
          <a:p>
            <a:pPr marL="630238" lvl="2" indent="0" eaLnBrk="1" hangingPunct="1">
              <a:lnSpc>
                <a:spcPct val="150000"/>
              </a:lnSpc>
              <a:buNone/>
              <a:defRPr/>
            </a:pPr>
            <a:r>
              <a:rPr lang="en-US" altLang="zh-CN" sz="2000" dirty="0" smtClean="0">
                <a:latin typeface="+mn-ea"/>
              </a:rPr>
              <a:t>4</a:t>
            </a:r>
            <a:r>
              <a:rPr lang="zh-CN" altLang="en-US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IP</a:t>
            </a:r>
            <a:r>
              <a:rPr lang="zh-CN" altLang="en-US" sz="2000" dirty="0">
                <a:latin typeface="+mn-ea"/>
              </a:rPr>
              <a:t>地址由两部分组成，即网络号和主机号</a:t>
            </a:r>
            <a:endParaRPr lang="en-US" altLang="zh-CN" sz="2000" dirty="0" smtClean="0">
              <a:latin typeface="+mn-ea"/>
            </a:endParaRPr>
          </a:p>
          <a:p>
            <a:pPr marL="630238" lvl="2" indent="0" eaLnBrk="1" hangingPunct="1">
              <a:lnSpc>
                <a:spcPct val="150000"/>
              </a:lnSpc>
              <a:buFont typeface="Wingdings 2" pitchFamily="18" charset="2"/>
              <a:buNone/>
              <a:defRPr/>
            </a:pPr>
            <a:endParaRPr lang="en-US" altLang="zh-CN" sz="2000" dirty="0" smtClean="0">
              <a:latin typeface="宋体" pitchFamily="2" charset="-122"/>
            </a:endParaRPr>
          </a:p>
          <a:p>
            <a:pPr marL="514350" lvl="1" indent="0" eaLnBrk="1" hangingPunct="1">
              <a:lnSpc>
                <a:spcPts val="2000"/>
              </a:lnSpc>
              <a:buFont typeface="Verdana" pitchFamily="34" charset="0"/>
              <a:buNone/>
              <a:defRPr/>
            </a:pPr>
            <a:endParaRPr lang="zh-CN" altLang="zh-CN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8.1.2  Internet</a:t>
            </a:r>
            <a:r>
              <a:rPr lang="zh-CN" altLang="zh-CN" dirty="0" smtClean="0"/>
              <a:t>常用术语</a:t>
            </a:r>
            <a:endParaRPr lang="zh-CN" altLang="zh-CN" dirty="0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4C49199C-61AF-4222-807B-9112468510BA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5365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87438" lvl="2" indent="-4572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dirty="0" smtClean="0">
                <a:latin typeface="宋体" pitchFamily="2" charset="-122"/>
              </a:rPr>
              <a:t>网络</a:t>
            </a:r>
            <a:r>
              <a:rPr lang="zh-CN" altLang="en-US" sz="2000" dirty="0">
                <a:latin typeface="宋体" pitchFamily="2" charset="-122"/>
              </a:rPr>
              <a:t>号标识的是</a:t>
            </a:r>
            <a:r>
              <a:rPr lang="en-US" altLang="zh-CN" sz="2000" dirty="0">
                <a:latin typeface="宋体" pitchFamily="2" charset="-122"/>
              </a:rPr>
              <a:t>Internet</a:t>
            </a:r>
            <a:r>
              <a:rPr lang="zh-CN" altLang="en-US" sz="2000" dirty="0">
                <a:latin typeface="宋体" pitchFamily="2" charset="-122"/>
              </a:rPr>
              <a:t>上的一个子网，而主机号标识的是子网中的某台主机</a:t>
            </a:r>
            <a:r>
              <a:rPr lang="zh-CN" altLang="en-US" sz="2000" dirty="0" smtClean="0">
                <a:latin typeface="宋体" pitchFamily="2" charset="-122"/>
              </a:rPr>
              <a:t>。</a:t>
            </a:r>
            <a:endParaRPr lang="en-US" altLang="zh-CN" sz="2000" dirty="0" smtClean="0">
              <a:latin typeface="宋体" pitchFamily="2" charset="-122"/>
            </a:endParaRPr>
          </a:p>
          <a:p>
            <a:pPr marL="1087438" lvl="2" indent="-4572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en-US" altLang="zh-CN" sz="2000" dirty="0" smtClean="0">
                <a:latin typeface="宋体" pitchFamily="2" charset="-122"/>
              </a:rPr>
              <a:t>IP</a:t>
            </a:r>
            <a:r>
              <a:rPr lang="zh-CN" altLang="en-US" sz="2000" dirty="0">
                <a:latin typeface="宋体" pitchFamily="2" charset="-122"/>
              </a:rPr>
              <a:t>地址根据网络号和主机号的数量而分为五类：</a:t>
            </a:r>
            <a:r>
              <a:rPr lang="en-US" altLang="zh-CN" sz="2000" dirty="0">
                <a:latin typeface="宋体" pitchFamily="2" charset="-122"/>
              </a:rPr>
              <a:t>A</a:t>
            </a:r>
            <a:r>
              <a:rPr lang="zh-CN" altLang="en-US" sz="2000" dirty="0">
                <a:latin typeface="宋体" pitchFamily="2" charset="-122"/>
              </a:rPr>
              <a:t>类、</a:t>
            </a:r>
            <a:r>
              <a:rPr lang="en-US" altLang="zh-CN" sz="2000" dirty="0">
                <a:latin typeface="宋体" pitchFamily="2" charset="-122"/>
              </a:rPr>
              <a:t>B</a:t>
            </a:r>
            <a:r>
              <a:rPr lang="zh-CN" altLang="en-US" sz="2000" dirty="0">
                <a:latin typeface="宋体" pitchFamily="2" charset="-122"/>
              </a:rPr>
              <a:t>类、</a:t>
            </a:r>
            <a:r>
              <a:rPr lang="en-US" altLang="zh-CN" sz="2000" dirty="0">
                <a:latin typeface="宋体" pitchFamily="2" charset="-122"/>
              </a:rPr>
              <a:t>C</a:t>
            </a:r>
            <a:r>
              <a:rPr lang="zh-CN" altLang="en-US" sz="2000" dirty="0">
                <a:latin typeface="宋体" pitchFamily="2" charset="-122"/>
              </a:rPr>
              <a:t>类、</a:t>
            </a:r>
            <a:r>
              <a:rPr lang="en-US" altLang="zh-CN" sz="2000" dirty="0">
                <a:latin typeface="宋体" pitchFamily="2" charset="-122"/>
              </a:rPr>
              <a:t>D</a:t>
            </a:r>
            <a:r>
              <a:rPr lang="zh-CN" altLang="en-US" sz="2000" dirty="0">
                <a:latin typeface="宋体" pitchFamily="2" charset="-122"/>
              </a:rPr>
              <a:t>类、</a:t>
            </a:r>
            <a:r>
              <a:rPr lang="en-US" altLang="zh-CN" sz="2000" dirty="0">
                <a:latin typeface="宋体" pitchFamily="2" charset="-122"/>
              </a:rPr>
              <a:t>E</a:t>
            </a:r>
            <a:r>
              <a:rPr lang="zh-CN" altLang="en-US" sz="2000" dirty="0">
                <a:latin typeface="宋体" pitchFamily="2" charset="-122"/>
              </a:rPr>
              <a:t>类。</a:t>
            </a:r>
            <a:endParaRPr lang="en-US" altLang="zh-CN" sz="2000" dirty="0">
              <a:latin typeface="宋体" pitchFamily="2" charset="-122"/>
            </a:endParaRPr>
          </a:p>
          <a:p>
            <a:pPr lvl="2" eaLnBrk="1" hangingPunct="1">
              <a:lnSpc>
                <a:spcPct val="150000"/>
              </a:lnSpc>
              <a:defRPr/>
            </a:pPr>
            <a:endParaRPr lang="en-US" altLang="zh-CN" sz="1600" dirty="0">
              <a:latin typeface="宋体" pitchFamily="2" charset="-122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800" dirty="0" smtClean="0">
                <a:latin typeface="宋体" pitchFamily="2" charset="-122"/>
              </a:rPr>
              <a:t>IP</a:t>
            </a:r>
            <a:r>
              <a:rPr lang="zh-CN" altLang="en-US" sz="2800" dirty="0" smtClean="0">
                <a:latin typeface="宋体" pitchFamily="2" charset="-122"/>
              </a:rPr>
              <a:t>地址由两部分组成，即网络号和主机号</a:t>
            </a:r>
            <a:endParaRPr lang="zh-CN" altLang="en-US" sz="2800" dirty="0"/>
          </a:p>
        </p:txBody>
      </p:sp>
      <p:sp>
        <p:nvSpPr>
          <p:cNvPr id="16388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2467F904-438A-4583-BEB7-362B407AC0DE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6389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6" name="Picture 4" descr="C:\Users\lenovo\AppData\Roaming\Tencent\Users\28328058\QQ\WinTemp\RichOle\~C0@MK3J`)~WSICM8[WJQ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455988"/>
            <a:ext cx="6264275" cy="2867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3529013"/>
          </a:xfrm>
        </p:spPr>
        <p:txBody>
          <a:bodyPr/>
          <a:lstStyle/>
          <a:p>
            <a:pPr marL="849313" lvl="1" indent="0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en-US" sz="2800" dirty="0" smtClean="0"/>
              <a:t>域名</a:t>
            </a:r>
            <a:endParaRPr lang="en-US" altLang="zh-CN" sz="2800" dirty="0" smtClean="0"/>
          </a:p>
          <a:p>
            <a:pPr marL="1306513" lvl="1" indent="-457200" algn="just">
              <a:lnSpc>
                <a:spcPts val="2800"/>
              </a:lnSpc>
              <a:spcBef>
                <a:spcPct val="0"/>
              </a:spcBef>
              <a:buFont typeface="Lucida Sans Unicode" pitchFamily="34" charset="0"/>
              <a:buAutoNum type="arabicPeriod"/>
            </a:pPr>
            <a:r>
              <a:rPr lang="zh-CN" altLang="en-US" sz="2000" dirty="0" smtClean="0"/>
              <a:t>是用字符表示的主机的名字，直观、易记忆，例如</a:t>
            </a:r>
            <a:r>
              <a:rPr lang="en-US" altLang="zh-CN" sz="2000" dirty="0" smtClean="0"/>
              <a:t>www.cqcet.com.cn</a:t>
            </a:r>
            <a:r>
              <a:rPr lang="zh-CN" altLang="en-US" sz="2000" dirty="0" smtClean="0"/>
              <a:t>。域名地址与</a:t>
            </a:r>
            <a:r>
              <a:rPr lang="en-US" altLang="zh-CN" sz="2000" dirty="0" smtClean="0"/>
              <a:t>IP</a:t>
            </a:r>
            <a:r>
              <a:rPr lang="zh-CN" altLang="en-US" sz="2000" dirty="0" smtClean="0"/>
              <a:t>地址之间存在着对应关系，就好像人的姓名与身份证号码之间的关系一样。在实际运行时，域名地址由专用的域名服务器即</a:t>
            </a:r>
            <a:r>
              <a:rPr lang="en-US" altLang="zh-CN" sz="2000" dirty="0" smtClean="0"/>
              <a:t>DNS</a:t>
            </a:r>
            <a:r>
              <a:rPr lang="zh-CN" altLang="en-US" sz="2000" dirty="0" smtClean="0"/>
              <a:t>服务器转换为</a:t>
            </a:r>
            <a:r>
              <a:rPr lang="en-US" altLang="zh-CN" sz="2000" dirty="0" smtClean="0"/>
              <a:t>IP</a:t>
            </a:r>
            <a:r>
              <a:rPr lang="zh-CN" altLang="en-US" sz="2000" dirty="0" smtClean="0"/>
              <a:t>地址。</a:t>
            </a:r>
            <a:endParaRPr lang="en-US" altLang="zh-CN" sz="2000" dirty="0" smtClean="0"/>
          </a:p>
          <a:p>
            <a:pPr marL="1306513" lvl="1" indent="-457200" algn="just">
              <a:lnSpc>
                <a:spcPts val="2800"/>
              </a:lnSpc>
              <a:spcBef>
                <a:spcPct val="0"/>
              </a:spcBef>
              <a:buFont typeface="Lucida Sans Unicode" pitchFamily="34" charset="0"/>
              <a:buAutoNum type="arabicPeriod"/>
            </a:pPr>
            <a:r>
              <a:rPr lang="zh-CN" altLang="en-US" sz="2000" dirty="0" smtClean="0"/>
              <a:t>域名系统采用层次结构，按地理域或机构域进行分层。每层之间用圆点分隔，从右到左依次为最高层次域、次高层次域等，最左边一个字段为主机名，它与</a:t>
            </a:r>
            <a:r>
              <a:rPr lang="en-US" altLang="zh-CN" sz="2000" dirty="0" smtClean="0"/>
              <a:t>IP</a:t>
            </a:r>
            <a:r>
              <a:rPr lang="zh-CN" altLang="en-US" sz="2000" dirty="0" smtClean="0"/>
              <a:t>地址相反。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8.1.2  Internet</a:t>
            </a:r>
            <a:r>
              <a:rPr lang="zh-CN" altLang="zh-CN" dirty="0" smtClean="0"/>
              <a:t>常用术语</a:t>
            </a:r>
            <a:endParaRPr lang="zh-CN" altLang="en-US" dirty="0"/>
          </a:p>
        </p:txBody>
      </p:sp>
      <p:sp>
        <p:nvSpPr>
          <p:cNvPr id="17412" name="日期占位符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4A654EEC-A6FD-44F3-9AE4-7C37E373D46A}" type="datetime1">
              <a:rPr lang="zh-CN" altLang="en-US"/>
              <a:pPr eaLnBrk="1" hangingPunct="1"/>
              <a:t>2014-11-17</a:t>
            </a:fld>
            <a:endParaRPr lang="en-US" altLang="zh-CN"/>
          </a:p>
        </p:txBody>
      </p:sp>
      <p:sp>
        <p:nvSpPr>
          <p:cNvPr id="17413" name="页脚占位符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制作人：王惠斌  孟晓峰                                                         </a:t>
            </a:r>
            <a:r>
              <a:rPr lang="en-US" altLang="zh-CN"/>
              <a:t>Internet</a:t>
            </a:r>
            <a:r>
              <a:rPr lang="zh-CN" altLang="en-US"/>
              <a:t>网络资源的应用</a:t>
            </a:r>
            <a:endParaRPr lang="en-US" altLang="zh-CN"/>
          </a:p>
        </p:txBody>
      </p:sp>
      <p:pic>
        <p:nvPicPr>
          <p:cNvPr id="6" name="图片 6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724400"/>
            <a:ext cx="4797425" cy="1293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2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eaLnBrk="1" hangingPunct="1">
              <a:defRPr/>
            </a:pP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dirty="0" smtClean="0">
                <a:latin typeface="华文中宋" pitchFamily="2" charset="-122"/>
                <a:ea typeface="华文中宋" pitchFamily="2" charset="-122"/>
              </a:rPr>
            </a:b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Internet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的域名系统</a:t>
            </a:r>
            <a:br>
              <a:rPr lang="zh-CN" altLang="en-US" dirty="0">
                <a:latin typeface="华文中宋" pitchFamily="2" charset="-122"/>
                <a:ea typeface="华文中宋" pitchFamily="2" charset="-122"/>
              </a:rPr>
            </a:br>
            <a:endParaRPr dirty="0" smtClean="0"/>
          </a:p>
        </p:txBody>
      </p:sp>
      <p:sp>
        <p:nvSpPr>
          <p:cNvPr id="70042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92113" lvl="1" indent="0" eaLnBrk="1" hangingPunct="1">
              <a:buFont typeface="Verdana" pitchFamily="34" charset="0"/>
              <a:buNone/>
            </a:pPr>
            <a:endParaRPr lang="zh-CN" altLang="en-US" smtClean="0">
              <a:latin typeface="华文中宋" pitchFamily="2" charset="-122"/>
              <a:ea typeface="华文中宋" pitchFamily="2" charset="-122"/>
            </a:endParaRPr>
          </a:p>
        </p:txBody>
      </p:sp>
      <p:graphicFrame>
        <p:nvGraphicFramePr>
          <p:cNvPr id="68817" name="Group 209"/>
          <p:cNvGraphicFramePr>
            <a:graphicFrameLocks noGrp="1"/>
          </p:cNvGraphicFramePr>
          <p:nvPr>
            <p:ph type="tbl" idx="4294967295"/>
          </p:nvPr>
        </p:nvGraphicFramePr>
        <p:xfrm>
          <a:off x="1042988" y="2492375"/>
          <a:ext cx="7142162" cy="3776665"/>
        </p:xfrm>
        <a:graphic>
          <a:graphicData uri="http://schemas.openxmlformats.org/drawingml/2006/table">
            <a:tbl>
              <a:tblPr/>
              <a:tblGrid>
                <a:gridCol w="1141412"/>
                <a:gridCol w="2644775"/>
                <a:gridCol w="1284288"/>
                <a:gridCol w="2071687"/>
              </a:tblGrid>
              <a:tr h="4714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域名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含义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域名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含义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com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商业机构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firm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公司企业机构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edu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教育机构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shop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销售公司和企业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gov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政府部门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web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万维网机构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int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国际机构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arts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文化娱乐机构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mil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军事机构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rec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消遣娱乐机构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net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网络机构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info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信息服务机构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org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网络机构非赢利组织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nom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rgbClr val="0000CC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Comic Sans MS" pitchFamily="66" charset="0"/>
                          <a:ea typeface="黑体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itchFamily="66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CC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华文中宋" pitchFamily="2" charset="-122"/>
                          <a:cs typeface="Times New Roman" pitchFamily="18" charset="0"/>
                        </a:rPr>
                        <a:t>个人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0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421" grpId="0" build="p" bldLvl="2" autoUpdateAnimBg="0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168</TotalTime>
  <Pages>0</Pages>
  <Words>2728</Words>
  <Characters>0</Characters>
  <Application>Microsoft Office PowerPoint</Application>
  <DocSecurity>0</DocSecurity>
  <PresentationFormat>全屏显示(4:3)</PresentationFormat>
  <Lines>0</Lines>
  <Paragraphs>244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聚合</vt:lpstr>
      <vt:lpstr>办公信息化实例教程</vt:lpstr>
      <vt:lpstr>学习目标</vt:lpstr>
      <vt:lpstr>章节内容</vt:lpstr>
      <vt:lpstr> 8.1 Internet基础知识 </vt:lpstr>
      <vt:lpstr>8.1.1  Internet简介 </vt:lpstr>
      <vt:lpstr>8.1.2  Internet常用术语</vt:lpstr>
      <vt:lpstr>IP地址由两部分组成，即网络号和主机号</vt:lpstr>
      <vt:lpstr>8.1.2  Internet常用术语</vt:lpstr>
      <vt:lpstr> Internet的域名系统 </vt:lpstr>
      <vt:lpstr> 8.1.3  接入Internet的方式 </vt:lpstr>
      <vt:lpstr>8.2 Internet的基本应用 </vt:lpstr>
      <vt:lpstr> 8.2.1  Internet的应用实例 </vt:lpstr>
      <vt:lpstr> 8.2.2  操作步骤 </vt:lpstr>
      <vt:lpstr>PowerPoint 演示文稿</vt:lpstr>
      <vt:lpstr>  3．发送电子邮件 </vt:lpstr>
      <vt:lpstr> 8.2.3  主要知识点 </vt:lpstr>
      <vt:lpstr> </vt:lpstr>
      <vt:lpstr>2．网上信息的浏览、保存和打印</vt:lpstr>
      <vt:lpstr>2．网上信息的浏览、保存和打印</vt:lpstr>
      <vt:lpstr>PowerPoint 演示文稿</vt:lpstr>
      <vt:lpstr>保存网页中的图片</vt:lpstr>
      <vt:lpstr> 2．网上信息的浏览、保存和打印 </vt:lpstr>
      <vt:lpstr>3、电子邮件</vt:lpstr>
      <vt:lpstr>4、网上信息的搜索及常用的搜索网站介绍 </vt:lpstr>
      <vt:lpstr>5. BBS的使用 </vt:lpstr>
      <vt:lpstr>以登录百度贴吧BBS站为例介绍利用浏览器登录BBS的方法</vt:lpstr>
      <vt:lpstr> 8.3网络资源下载 </vt:lpstr>
      <vt:lpstr>从在互联网上下载“中国移动飞信”的PC客户端</vt:lpstr>
      <vt:lpstr>8.3.2  利用FTP协议直接下载 </vt:lpstr>
      <vt:lpstr> 实训 </vt:lpstr>
    </vt:vector>
  </TitlesOfParts>
  <Manager/>
  <Company>Sky123.Org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微软用户</cp:lastModifiedBy>
  <cp:revision>52</cp:revision>
  <dcterms:created xsi:type="dcterms:W3CDTF">2002-01-05T13:59:54Z</dcterms:created>
  <dcterms:modified xsi:type="dcterms:W3CDTF">2014-11-17T09:22:15Z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2052-9.1.0.4715</vt:lpwstr>
  </property>
</Properties>
</file>