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62" r:id="rId4"/>
    <p:sldId id="389" r:id="rId5"/>
    <p:sldId id="263" r:id="rId6"/>
    <p:sldId id="364" r:id="rId7"/>
    <p:sldId id="365" r:id="rId8"/>
    <p:sldId id="366" r:id="rId9"/>
    <p:sldId id="367" r:id="rId10"/>
    <p:sldId id="368" r:id="rId11"/>
    <p:sldId id="369" r:id="rId12"/>
    <p:sldId id="370" r:id="rId13"/>
    <p:sldId id="371" r:id="rId14"/>
    <p:sldId id="372" r:id="rId15"/>
    <p:sldId id="373" r:id="rId16"/>
    <p:sldId id="374" r:id="rId17"/>
    <p:sldId id="375" r:id="rId18"/>
    <p:sldId id="376" r:id="rId19"/>
    <p:sldId id="377" r:id="rId20"/>
    <p:sldId id="378" r:id="rId21"/>
    <p:sldId id="442" r:id="rId22"/>
    <p:sldId id="379" r:id="rId23"/>
    <p:sldId id="380" r:id="rId24"/>
    <p:sldId id="381" r:id="rId25"/>
    <p:sldId id="382" r:id="rId26"/>
    <p:sldId id="383" r:id="rId27"/>
    <p:sldId id="384" r:id="rId28"/>
    <p:sldId id="385" r:id="rId29"/>
    <p:sldId id="390" r:id="rId30"/>
    <p:sldId id="391" r:id="rId31"/>
    <p:sldId id="392" r:id="rId32"/>
    <p:sldId id="393" r:id="rId33"/>
    <p:sldId id="394" r:id="rId34"/>
    <p:sldId id="395" r:id="rId35"/>
    <p:sldId id="396" r:id="rId36"/>
    <p:sldId id="397" r:id="rId37"/>
    <p:sldId id="398" r:id="rId38"/>
    <p:sldId id="399" r:id="rId39"/>
    <p:sldId id="400" r:id="rId40"/>
    <p:sldId id="403" r:id="rId41"/>
    <p:sldId id="409" r:id="rId42"/>
    <p:sldId id="410" r:id="rId43"/>
    <p:sldId id="411" r:id="rId44"/>
    <p:sldId id="412" r:id="rId45"/>
    <p:sldId id="413" r:id="rId46"/>
    <p:sldId id="414" r:id="rId47"/>
    <p:sldId id="415" r:id="rId48"/>
    <p:sldId id="416" r:id="rId49"/>
    <p:sldId id="417" r:id="rId50"/>
    <p:sldId id="418" r:id="rId51"/>
    <p:sldId id="419" r:id="rId52"/>
    <p:sldId id="420" r:id="rId53"/>
    <p:sldId id="421" r:id="rId54"/>
    <p:sldId id="422" r:id="rId55"/>
    <p:sldId id="423" r:id="rId56"/>
    <p:sldId id="424" r:id="rId57"/>
    <p:sldId id="425" r:id="rId58"/>
    <p:sldId id="426" r:id="rId59"/>
    <p:sldId id="432" r:id="rId60"/>
    <p:sldId id="433" r:id="rId61"/>
    <p:sldId id="434" r:id="rId62"/>
    <p:sldId id="435" r:id="rId63"/>
    <p:sldId id="436" r:id="rId64"/>
    <p:sldId id="437" r:id="rId65"/>
    <p:sldId id="438" r:id="rId66"/>
    <p:sldId id="439" r:id="rId67"/>
    <p:sldId id="261" r:id="rId68"/>
  </p:sldIdLst>
  <p:sldSz cx="12192000" cy="6858000"/>
  <p:notesSz cx="6858000" cy="9144000"/>
  <p:embeddedFontLst>
    <p:embeddedFont>
      <p:font typeface="Calibri" panose="020F0502020204030204" pitchFamily="34" charset="0"/>
      <p:regular r:id="rId69"/>
      <p:bold r:id="rId70"/>
      <p:italic r:id="rId71"/>
      <p:boldItalic r:id="rId72"/>
    </p:embeddedFont>
    <p:embeddedFont>
      <p:font typeface="Calibri Light" panose="020F0302020204030204" pitchFamily="34" charset="0"/>
      <p:regular r:id="rId73"/>
      <p:italic r:id="rId74"/>
    </p:embeddedFont>
    <p:embeddedFont>
      <p:font typeface="黑体" panose="02010609060101010101" pitchFamily="49" charset="-122"/>
      <p:regular r:id="rId75"/>
    </p:embeddedFont>
    <p:embeddedFont>
      <p:font typeface="微软雅黑" panose="020B0503020204020204" pitchFamily="34" charset="-122"/>
      <p:regular r:id="rId76"/>
      <p:bold r:id="rId7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73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5299"/>
    <a:srgbClr val="60F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7" autoAdjust="0"/>
  </p:normalViewPr>
  <p:slideViewPr>
    <p:cSldViewPr snapToGrid="0" showGuides="1">
      <p:cViewPr varScale="1">
        <p:scale>
          <a:sx n="87" d="100"/>
          <a:sy n="87" d="100"/>
        </p:scale>
        <p:origin x="528" y="77"/>
      </p:cViewPr>
      <p:guideLst>
        <p:guide orient="horz" pos="2159"/>
        <p:guide pos="3738"/>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font" Target="fonts/font8.fntdata"/><Relationship Id="rId7" Type="http://schemas.openxmlformats.org/officeDocument/2006/relationships/slide" Target="slides/slide6.xml"/><Relationship Id="rId71"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font" Target="fonts/font6.fntdata"/><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5.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1.fntdata"/><Relationship Id="rId77"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4.fntdata"/><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2.fntdata"/><Relationship Id="rId75"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474470-3ABE-4CF4-AC58-637F366A407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0" y="1962681"/>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0" y="2087163"/>
            <a:ext cx="12192000" cy="3248167"/>
          </a:xfrm>
          <a:prstGeom prst="rect">
            <a:avLst/>
          </a:prstGeom>
          <a:solidFill>
            <a:srgbClr val="315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191807" y="487680"/>
            <a:ext cx="7650480" cy="21447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0" y="5460623"/>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583300" y="2837573"/>
            <a:ext cx="6282489" cy="769441"/>
          </a:xfrm>
          <a:prstGeom prst="rect">
            <a:avLst/>
          </a:prstGeom>
          <a:noFill/>
        </p:spPr>
        <p:txBody>
          <a:bodyPr wrap="none" rtlCol="0">
            <a:spAutoFit/>
          </a:bodyPr>
          <a:lstStyle/>
          <a:p>
            <a:r>
              <a:rPr lang="zh-CN" altLang="zh-CN" sz="4400" dirty="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4400" dirty="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Java </a:t>
            </a:r>
            <a:r>
              <a:rPr lang="zh-CN" altLang="en-US" sz="4400" dirty="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程序设计</a:t>
            </a:r>
            <a:r>
              <a:rPr lang="zh-CN" altLang="zh-CN" sz="4400" dirty="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4400" dirty="0"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课程</a:t>
            </a:r>
            <a:endParaRPr lang="en-US" altLang="zh-CN" sz="4400" dirty="0"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1" name="矩形 20"/>
          <p:cNvSpPr/>
          <p:nvPr/>
        </p:nvSpPr>
        <p:spPr>
          <a:xfrm>
            <a:off x="7114441" y="4489658"/>
            <a:ext cx="3653790" cy="678815"/>
          </a:xfrm>
          <a:prstGeom prst="rect">
            <a:avLst/>
          </a:prstGeom>
        </p:spPr>
        <p:txBody>
          <a:bodyPr wrap="none">
            <a:spAutoFit/>
          </a:bodyPr>
          <a:lstStyle/>
          <a:p>
            <a:r>
              <a:rPr lang="zh-CN" altLang="en-US"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主讲人</a:t>
            </a:r>
            <a:r>
              <a:rPr lang="zh-CN" altLang="en-US" sz="3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谢先伟</a:t>
            </a:r>
          </a:p>
        </p:txBody>
      </p:sp>
      <p:sp>
        <p:nvSpPr>
          <p:cNvPr id="10" name="矩形 9"/>
          <p:cNvSpPr/>
          <p:nvPr/>
        </p:nvSpPr>
        <p:spPr>
          <a:xfrm>
            <a:off x="5279330" y="3600029"/>
            <a:ext cx="5262979" cy="769441"/>
          </a:xfrm>
          <a:prstGeom prst="rect">
            <a:avLst/>
          </a:prstGeom>
          <a:noFill/>
        </p:spPr>
        <p:txBody>
          <a:bodyPr wrap="none" rtlCol="0">
            <a:spAutoFit/>
          </a:bodyPr>
          <a:lstStyle/>
          <a:p>
            <a:pPr algn="l"/>
            <a:r>
              <a:rPr lang="zh-CN" altLang="en-US" sz="4400" dirty="0"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第1章 JAVA基础编程</a:t>
            </a:r>
          </a:p>
        </p:txBody>
      </p:sp>
      <p:sp>
        <p:nvSpPr>
          <p:cNvPr id="31" name="矩形 30"/>
          <p:cNvSpPr/>
          <p:nvPr/>
        </p:nvSpPr>
        <p:spPr>
          <a:xfrm>
            <a:off x="8640499" y="5575220"/>
            <a:ext cx="1935480" cy="548640"/>
          </a:xfrm>
          <a:prstGeom prst="rect">
            <a:avLst/>
          </a:prstGeom>
        </p:spPr>
        <p:txBody>
          <a:bodyPr wrap="none">
            <a:spAutoFit/>
          </a:bodyPr>
          <a:lstStyle/>
          <a:p>
            <a:r>
              <a:rPr lang="en-US" altLang="zh-CN" sz="2800" dirty="0" smtClean="0">
                <a:solidFill>
                  <a:srgbClr val="0070C0"/>
                </a:solidFill>
                <a:latin typeface="微软雅黑" panose="020B0503020204020204" pitchFamily="34" charset="-122"/>
                <a:ea typeface="微软雅黑" panose="020B0503020204020204" pitchFamily="34" charset="-122"/>
              </a:rPr>
              <a:t>2017</a:t>
            </a:r>
            <a:r>
              <a:rPr lang="zh-CN" altLang="en-US" sz="2800" dirty="0" smtClean="0">
                <a:solidFill>
                  <a:srgbClr val="0070C0"/>
                </a:solidFill>
                <a:latin typeface="微软雅黑" panose="020B0503020204020204" pitchFamily="34" charset="-122"/>
                <a:ea typeface="微软雅黑" panose="020B0503020204020204" pitchFamily="34" charset="-122"/>
              </a:rPr>
              <a:t>年</a:t>
            </a:r>
            <a:r>
              <a:rPr lang="en-US" altLang="zh-CN" sz="2800" dirty="0" smtClean="0">
                <a:solidFill>
                  <a:srgbClr val="0070C0"/>
                </a:solidFill>
                <a:latin typeface="微软雅黑" panose="020B0503020204020204" pitchFamily="34" charset="-122"/>
                <a:ea typeface="微软雅黑" panose="020B0503020204020204" pitchFamily="34" charset="-122"/>
              </a:rPr>
              <a:t>3</a:t>
            </a:r>
            <a:r>
              <a:rPr lang="zh-CN" altLang="en-US" sz="2800" dirty="0" smtClean="0">
                <a:solidFill>
                  <a:srgbClr val="0070C0"/>
                </a:solidFill>
                <a:latin typeface="微软雅黑" panose="020B0503020204020204" pitchFamily="34" charset="-122"/>
                <a:ea typeface="微软雅黑" panose="020B0503020204020204" pitchFamily="34" charset="-122"/>
              </a:rPr>
              <a:t>月</a:t>
            </a:r>
            <a:endParaRPr lang="zh-CN" altLang="en-US" sz="2800" dirty="0">
              <a:solidFill>
                <a:srgbClr val="0070C0"/>
              </a:solidFill>
              <a:latin typeface="微软雅黑" panose="020B0503020204020204" pitchFamily="34" charset="-122"/>
              <a:ea typeface="微软雅黑" panose="020B0503020204020204" pitchFamily="34" charset="-122"/>
            </a:endParaRPr>
          </a:p>
        </p:txBody>
      </p:sp>
      <p:pic>
        <p:nvPicPr>
          <p:cNvPr id="9" name="图片 8" descr="timg"/>
          <p:cNvPicPr>
            <a:picLocks noChangeAspect="1"/>
          </p:cNvPicPr>
          <p:nvPr/>
        </p:nvPicPr>
        <p:blipFill>
          <a:blip r:embed="rId2"/>
          <a:stretch>
            <a:fillRect/>
          </a:stretch>
        </p:blipFill>
        <p:spPr>
          <a:xfrm>
            <a:off x="80645" y="344805"/>
            <a:ext cx="2829560" cy="742315"/>
          </a:xfrm>
          <a:prstGeom prst="rect">
            <a:avLst/>
          </a:prstGeom>
        </p:spPr>
      </p:pic>
      <p:pic>
        <p:nvPicPr>
          <p:cNvPr id="12" name="图片 11" descr="u=3068836537,896708926&amp;fm=23&amp;gp=0"/>
          <p:cNvPicPr>
            <a:picLocks noChangeAspect="1"/>
          </p:cNvPicPr>
          <p:nvPr/>
        </p:nvPicPr>
        <p:blipFill>
          <a:blip r:embed="rId3"/>
          <a:srcRect l="-883" r="883"/>
          <a:stretch>
            <a:fillRect/>
          </a:stretch>
        </p:blipFill>
        <p:spPr>
          <a:xfrm>
            <a:off x="4217035" y="53340"/>
            <a:ext cx="5390515" cy="245554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459740" y="987425"/>
            <a:ext cx="11283315" cy="1188720"/>
          </a:xfrm>
          <a:prstGeom prst="rect">
            <a:avLst/>
          </a:prstGeom>
          <a:noFill/>
          <a:ln w="9525">
            <a:noFill/>
          </a:ln>
        </p:spPr>
        <p:txBody>
          <a:bodyPr wrap="square">
            <a:spAutoFit/>
          </a:bodyPr>
          <a:lstStyle/>
          <a:p>
            <a:pPr marL="26670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①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关系运算符</a:t>
            </a:r>
          </a:p>
          <a:p>
            <a:pPr marL="26670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关系运算是用来比较两个数的大小，并返回布尔型值</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true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或</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false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，关系操作符是双目操作符。其中“</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只能用于数值类型的数据比较，而“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可用于所有基础数据类型和引用数据类型的比较。常用的关系运算符见表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p:txBody>
      </p:sp>
      <p:graphicFrame>
        <p:nvGraphicFramePr>
          <p:cNvPr id="2" name="表格 -1"/>
          <p:cNvGraphicFramePr/>
          <p:nvPr/>
        </p:nvGraphicFramePr>
        <p:xfrm>
          <a:off x="2410460" y="2415540"/>
          <a:ext cx="8919845" cy="3573780"/>
        </p:xfrm>
        <a:graphic>
          <a:graphicData uri="http://schemas.openxmlformats.org/drawingml/2006/table">
            <a:tbl>
              <a:tblPr firstRow="1" bandRow="1">
                <a:tableStyleId>{5940675A-B579-460E-94D1-54222C63F5DA}</a:tableStyleId>
              </a:tblPr>
              <a:tblGrid>
                <a:gridCol w="2106295">
                  <a:extLst>
                    <a:ext uri="{9D8B030D-6E8A-4147-A177-3AD203B41FA5}">
                      <a16:colId xmlns:a16="http://schemas.microsoft.com/office/drawing/2014/main" val="20000"/>
                    </a:ext>
                  </a:extLst>
                </a:gridCol>
                <a:gridCol w="3550920">
                  <a:extLst>
                    <a:ext uri="{9D8B030D-6E8A-4147-A177-3AD203B41FA5}">
                      <a16:colId xmlns:a16="http://schemas.microsoft.com/office/drawing/2014/main" val="20001"/>
                    </a:ext>
                  </a:extLst>
                </a:gridCol>
                <a:gridCol w="3262630">
                  <a:extLst>
                    <a:ext uri="{9D8B030D-6E8A-4147-A177-3AD203B41FA5}">
                      <a16:colId xmlns:a16="http://schemas.microsoft.com/office/drawing/2014/main" val="20002"/>
                    </a:ext>
                  </a:extLst>
                </a:gridCol>
              </a:tblGrid>
              <a:tr h="571500">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操作符</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用  法</a:t>
                      </a:r>
                    </a:p>
                  </a:txBody>
                  <a:tcPr marL="0" marR="0" marT="0" marB="1">
                    <a:lnL w="1905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描  述</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038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905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等于</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0038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905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不等于</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0038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op1&gt;op2</a:t>
                      </a:r>
                    </a:p>
                  </a:txBody>
                  <a:tcPr marL="0" marR="0" marT="0" marB="1">
                    <a:lnL w="1905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大于</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0038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op1&gt;=op2</a:t>
                      </a:r>
                    </a:p>
                  </a:txBody>
                  <a:tcPr marL="0" marR="0" marT="0" marB="1">
                    <a:lnL w="1905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大于等于</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0038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&lt;</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op1&lt;op2</a:t>
                      </a:r>
                    </a:p>
                  </a:txBody>
                  <a:tcPr marL="0" marR="0" marT="0" marB="1">
                    <a:lnL w="1905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小于</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0038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&lt;=</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op1&lt;=op2</a:t>
                      </a:r>
                    </a:p>
                  </a:txBody>
                  <a:tcPr marL="0" marR="0" marT="0" marB="1">
                    <a:lnL w="1905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小于等于</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338455" y="977265"/>
            <a:ext cx="11431905" cy="914400"/>
          </a:xfrm>
          <a:prstGeom prst="rect">
            <a:avLst/>
          </a:prstGeom>
          <a:noFill/>
          <a:ln w="9525">
            <a:noFill/>
          </a:ln>
        </p:spPr>
        <p:txBody>
          <a:bodyPr wrap="square">
            <a:spAutoFit/>
          </a:bodyPr>
          <a:lstStyle/>
          <a:p>
            <a:pPr marL="26670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①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逻辑运算符</a:t>
            </a:r>
          </a:p>
          <a:p>
            <a:pPr marL="26670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逻辑运算符用于进行逻辑运算，运算的结果仍然是布尔型数值。逻辑运算符常与关系运算符一起使用，作为流程控制语句的判断条件。</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中的逻辑运算符见表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p:txBody>
      </p:sp>
      <p:graphicFrame>
        <p:nvGraphicFramePr>
          <p:cNvPr id="2" name="表格 -1"/>
          <p:cNvGraphicFramePr/>
          <p:nvPr/>
        </p:nvGraphicFramePr>
        <p:xfrm>
          <a:off x="2454910" y="2176145"/>
          <a:ext cx="7678420" cy="3490600"/>
        </p:xfrm>
        <a:graphic>
          <a:graphicData uri="http://schemas.openxmlformats.org/drawingml/2006/table">
            <a:tbl>
              <a:tblPr firstRow="1" bandRow="1">
                <a:tableStyleId>{5940675A-B579-460E-94D1-54222C63F5DA}</a:tableStyleId>
              </a:tblPr>
              <a:tblGrid>
                <a:gridCol w="882015">
                  <a:extLst>
                    <a:ext uri="{9D8B030D-6E8A-4147-A177-3AD203B41FA5}">
                      <a16:colId xmlns:a16="http://schemas.microsoft.com/office/drawing/2014/main" val="20000"/>
                    </a:ext>
                  </a:extLst>
                </a:gridCol>
                <a:gridCol w="1172210">
                  <a:extLst>
                    <a:ext uri="{9D8B030D-6E8A-4147-A177-3AD203B41FA5}">
                      <a16:colId xmlns:a16="http://schemas.microsoft.com/office/drawing/2014/main" val="20001"/>
                    </a:ext>
                  </a:extLst>
                </a:gridCol>
                <a:gridCol w="5624195">
                  <a:extLst>
                    <a:ext uri="{9D8B030D-6E8A-4147-A177-3AD203B41FA5}">
                      <a16:colId xmlns:a16="http://schemas.microsoft.com/office/drawing/2014/main" val="20002"/>
                    </a:ext>
                  </a:extLst>
                </a:gridCol>
              </a:tblGrid>
              <a:tr h="373380">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运算符</a:t>
                      </a:r>
                    </a:p>
                  </a:txBody>
                  <a:tcPr marL="0" marR="0" marT="0" marB="1">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用  法</a:t>
                      </a:r>
                    </a:p>
                  </a:txBody>
                  <a:tcPr marL="0" marR="0" marT="0" marB="1">
                    <a:lnL w="1905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描        述</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7338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&amp;&amp;</a:t>
                      </a:r>
                    </a:p>
                  </a:txBody>
                  <a:tcPr marL="0" marR="0" marT="0" marB="1">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op1&amp;&amp;op2</a:t>
                      </a:r>
                    </a:p>
                  </a:txBody>
                  <a:tcPr marL="0" marR="0" marT="0" marB="1">
                    <a:lnL w="1905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逻辑与，若</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op2</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都为</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true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，返回</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true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，否则返回</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false</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7338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905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逻辑或，若</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op2</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都为</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false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，返回</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false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，否则返回</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true</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74015">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a:t>
                      </a:r>
                    </a:p>
                  </a:txBody>
                  <a:tcPr marL="0" marR="0" marT="0" marB="1">
                    <a:lnL w="1905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逻辑非，若</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为</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false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，返回</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true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，否则返回</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false</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7338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&amp;</a:t>
                      </a:r>
                    </a:p>
                  </a:txBody>
                  <a:tcPr marL="0" marR="0" marT="0" marB="1">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op1&amp;op2</a:t>
                      </a:r>
                    </a:p>
                  </a:txBody>
                  <a:tcPr marL="0" marR="0" marT="0" marB="1">
                    <a:lnL w="1905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布尔逻辑与，若</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op2</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都为</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true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，返回</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true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，否则返回</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false</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7338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905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布尔逻辑或，若</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op2</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都为</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false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，返回</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false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，否则返回</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true</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7338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905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布尔逻辑异或，若</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op2</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布尔值不同，返回</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true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，否则返回</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false</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338455" y="1062355"/>
            <a:ext cx="11299825" cy="4206240"/>
          </a:xfrm>
          <a:prstGeom prst="rect">
            <a:avLst/>
          </a:prstGeom>
          <a:noFill/>
          <a:ln w="9525">
            <a:noFill/>
          </a:ln>
        </p:spPr>
        <p:txBody>
          <a:bodyPr wrap="square">
            <a:spAutoFit/>
          </a:bodyPr>
          <a:lstStyle/>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“&amp;&amp;”</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与“</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是短路</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(Short-Circuit)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逻辑运算符，它们的运算顺序是从左向右进行的，如果左边已经满足了可执行的条件，则后面有的所有条件都会跳过去而不会再执行，所以称它们为短路逻辑运算符。</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&amp;”</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与“</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被称为非简洁运算符，它们需要把所有条件全部执行一遍。</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很显然，为了提高程序执行效率，应优先使用逻辑与“</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&amp;&amp;”</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和逻辑或“</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运算符，而且对于逻辑与“</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&amp;&amp;”</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，应尽可能预见性地把条件值为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false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的语句写在逻辑表达式的前边；对于逻辑非“</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，就尽可能地把条件值为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true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的语句写在逻辑表达式的前边。但是，如果需要每个条件都必须运行时，则只能选择使用布尔逻辑与“</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&amp;”</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、布尔逻辑或“</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了。</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下面比较说明“</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&amp;&amp;”</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与“</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&amp;”</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的区别，例：</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左边程序使用“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&amp;&amp;”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右边程序使用“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&amp;”</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int  a=5,  b=7;                    int a=5,   b=7;</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boolean  x=a&gt;b&amp;&amp;a++= =b--;         boolean  x=a&gt;b&amp;a++= =b--;</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运算结果：</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 =7</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x</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flase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运算结果：</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a=6</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b=6</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x</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flase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因为在计算布尔型的变量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x</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的取值时，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&amp;(</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非简洁与</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两边的表达式的值无论真或假，都必须被计算；而对于</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&amp;&amp;</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，当判断表达式左边</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(5&gt;7)</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已经为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false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时，根据逻辑与的同时为真（</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true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）结果才为真</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(true)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的规则，就已经知道整个表达式的值为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false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，所以不用再判断运行后面的其它条件了。</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338455" y="1113155"/>
            <a:ext cx="11300460" cy="1188720"/>
          </a:xfrm>
          <a:prstGeom prst="rect">
            <a:avLst/>
          </a:prstGeom>
          <a:noFill/>
          <a:ln w="9525">
            <a:noFill/>
          </a:ln>
        </p:spPr>
        <p:txBody>
          <a:bodyPr wrap="square">
            <a:spAutoFit/>
          </a:bodyPr>
          <a:lstStyle/>
          <a:p>
            <a:pPr marL="26670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①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位运算符</a:t>
            </a:r>
          </a:p>
          <a:p>
            <a:pPr marL="26670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在计算机内部，数据是以二进制编码方式存储的，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编程语言允许编程人员直接对二进制编码位运算，在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中提供的所有位操作符中，除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操作符以外，其余均为二元操作符。位操作符的操作数只能为整型和字符型数据，</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中的位运算符如表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p:txBody>
      </p:sp>
      <p:graphicFrame>
        <p:nvGraphicFramePr>
          <p:cNvPr id="2" name="表格 -1"/>
          <p:cNvGraphicFramePr/>
          <p:nvPr/>
        </p:nvGraphicFramePr>
        <p:xfrm>
          <a:off x="3471545" y="2489835"/>
          <a:ext cx="5825490" cy="3835403"/>
        </p:xfrm>
        <a:graphic>
          <a:graphicData uri="http://schemas.openxmlformats.org/drawingml/2006/table">
            <a:tbl>
              <a:tblPr firstRow="1" bandRow="1">
                <a:tableStyleId>{5940675A-B579-460E-94D1-54222C63F5DA}</a:tableStyleId>
              </a:tblPr>
              <a:tblGrid>
                <a:gridCol w="848995">
                  <a:extLst>
                    <a:ext uri="{9D8B030D-6E8A-4147-A177-3AD203B41FA5}">
                      <a16:colId xmlns:a16="http://schemas.microsoft.com/office/drawing/2014/main" val="20000"/>
                    </a:ext>
                  </a:extLst>
                </a:gridCol>
                <a:gridCol w="1112520">
                  <a:extLst>
                    <a:ext uri="{9D8B030D-6E8A-4147-A177-3AD203B41FA5}">
                      <a16:colId xmlns:a16="http://schemas.microsoft.com/office/drawing/2014/main" val="20001"/>
                    </a:ext>
                  </a:extLst>
                </a:gridCol>
                <a:gridCol w="3863975">
                  <a:extLst>
                    <a:ext uri="{9D8B030D-6E8A-4147-A177-3AD203B41FA5}">
                      <a16:colId xmlns:a16="http://schemas.microsoft.com/office/drawing/2014/main" val="20002"/>
                    </a:ext>
                  </a:extLst>
                </a:gridCol>
              </a:tblGrid>
              <a:tr h="438150">
                <a:tc>
                  <a:txBody>
                    <a:bodyPr/>
                    <a:lstStyle/>
                    <a:p>
                      <a:pPr marL="0" indent="0" algn="l">
                        <a:buNone/>
                      </a:pPr>
                      <a:r>
                        <a:rPr lang="zh-CN" altLang="en-US" sz="1800" b="0" u="none">
                          <a:solidFill>
                            <a:srgbClr val="315299"/>
                          </a:solidFill>
                          <a:highlight>
                            <a:srgbClr val="FFFFFF"/>
                          </a:highlight>
                          <a:latin typeface="黑体" panose="02010609060101010101" pitchFamily="2" charset="-122"/>
                          <a:ea typeface="黑体" panose="02010609060101010101" pitchFamily="2" charset="-122"/>
                          <a:cs typeface="宋体" panose="02010600030101010101" pitchFamily="2" charset="-122"/>
                        </a:rPr>
                        <a:t>操作符</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800" b="0" u="none">
                          <a:solidFill>
                            <a:srgbClr val="315299"/>
                          </a:solidFill>
                          <a:highlight>
                            <a:srgbClr val="FFFFFF"/>
                          </a:highlight>
                          <a:latin typeface="黑体" panose="02010609060101010101" pitchFamily="2" charset="-122"/>
                          <a:ea typeface="黑体" panose="02010609060101010101" pitchFamily="2" charset="-122"/>
                          <a:cs typeface="宋体" panose="02010600030101010101" pitchFamily="2" charset="-122"/>
                        </a:rPr>
                        <a:t>用 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800" b="0" u="none">
                          <a:solidFill>
                            <a:srgbClr val="315299"/>
                          </a:solidFill>
                          <a:highlight>
                            <a:srgbClr val="FFFFFF"/>
                          </a:highlight>
                          <a:latin typeface="黑体" panose="02010609060101010101" pitchFamily="2" charset="-122"/>
                          <a:ea typeface="黑体" panose="02010609060101010101" pitchFamily="2" charset="-122"/>
                          <a:cs typeface="宋体" panose="02010600030101010101" pitchFamily="2" charset="-122"/>
                        </a:rPr>
                        <a:t>描   述</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0"/>
                  </a:ext>
                </a:extLst>
              </a:tr>
              <a:tr h="437515">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对操作数</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按位取反</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3815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&amp;</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op1&amp;op2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op2</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按位与运算</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37515">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op2</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按位或运算</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3815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op2</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按位异或运算</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37515">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&gt;&gt;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op1&gt;&gt;op2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的二进制编码右移</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op2</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位；前面的位填符号位</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3815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&lt;&lt;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op1&lt;&lt;op2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的二进制编码左移</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op2</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位；后面的位填</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0</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37515">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&gt;&gt;&gt;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op1&gt;&gt;&gt;op3</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的二进制编码右移</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op2</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位；前面的位填</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0</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338455" y="1032510"/>
            <a:ext cx="11120120" cy="5029200"/>
          </a:xfrm>
          <a:prstGeom prst="rect">
            <a:avLst/>
          </a:prstGeom>
          <a:noFill/>
          <a:ln w="9525">
            <a:noFill/>
          </a:ln>
        </p:spPr>
        <p:txBody>
          <a:bodyPr wrap="square">
            <a:spAutoFit/>
          </a:bodyPr>
          <a:lstStyle/>
          <a:p>
            <a:pPr marL="0" indent="26670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位操作符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&gt;&gt;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与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&gt;&gt;&gt;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的比较：用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&gt;&gt;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操作符时，如果符号位为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，则右移后，符号位保持为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；与此类似，如符号位为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0</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，则右移后符号位保持为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0</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&gt;&gt;&gt;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操作符时，右移后，左边总是填</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0</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p>
            <a:pPr marL="0" indent="26670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当两个不同长度的数（比如</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byte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型和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型）进行位运算时，系统会将数据先转变为较长的类型，使两数对齐，再进行位运算。比如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为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byte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型而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型，则将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先扩展为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型再运算。</a:t>
            </a:r>
          </a:p>
          <a:p>
            <a:pPr marL="0" indent="26670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二进制数左移、右移的特点是：向左移一位相当于把原数乘以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，向左移</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位，相当于把原数乘以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次方；同理，向右移相当于把原数除以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，向右移</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位，相当于把原数除以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n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次方。不过，由于移位时可能使最高位符号位发生变化，所以一般不建议采用移位的方法实现乘除运算。</a:t>
            </a:r>
          </a:p>
          <a:p>
            <a:pPr marL="0" indent="26670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例：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11010110^01011001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结果为：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10001111</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11011101&lt;&lt;3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结果为：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11101000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左移时，高位舍弃，低位补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0</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00011101&gt;&gt;3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结果为：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00000011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右移时，低位舍弃，高位补符号</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10011101&gt;&gt;3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结果为：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11100011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右移时，低位舍弃，高位补符号位</a:t>
            </a:r>
          </a:p>
          <a:p>
            <a:pPr marL="0" indent="26670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无符号右移时，低位舍弃，高位补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0</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，如：</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10011100&gt;&gt;&gt;2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结果为：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00100111</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338455" y="939800"/>
            <a:ext cx="5080000" cy="640080"/>
          </a:xfrm>
          <a:prstGeom prst="rect">
            <a:avLst/>
          </a:prstGeom>
          <a:noFill/>
          <a:ln w="9525">
            <a:noFill/>
          </a:ln>
        </p:spPr>
        <p:txBody>
          <a:bodyPr>
            <a:spAutoFit/>
          </a:bodyPr>
          <a:lstStyle/>
          <a:p>
            <a:pPr marL="26670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①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其他类型运算符</a:t>
            </a:r>
          </a:p>
          <a:p>
            <a:pPr marL="26670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语言中还提供了如下一些操作符，表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1.6</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p:txBody>
      </p:sp>
      <p:graphicFrame>
        <p:nvGraphicFramePr>
          <p:cNvPr id="2" name="表格 -1"/>
          <p:cNvGraphicFramePr/>
          <p:nvPr/>
        </p:nvGraphicFramePr>
        <p:xfrm>
          <a:off x="3672205" y="1929765"/>
          <a:ext cx="4487863" cy="4114810"/>
        </p:xfrm>
        <a:graphic>
          <a:graphicData uri="http://schemas.openxmlformats.org/drawingml/2006/table">
            <a:tbl>
              <a:tblPr firstRow="1" bandRow="1">
                <a:tableStyleId>{5940675A-B579-460E-94D1-54222C63F5DA}</a:tableStyleId>
              </a:tblPr>
              <a:tblGrid>
                <a:gridCol w="1092200">
                  <a:extLst>
                    <a:ext uri="{9D8B030D-6E8A-4147-A177-3AD203B41FA5}">
                      <a16:colId xmlns:a16="http://schemas.microsoft.com/office/drawing/2014/main" val="20000"/>
                    </a:ext>
                  </a:extLst>
                </a:gridCol>
                <a:gridCol w="3395663">
                  <a:extLst>
                    <a:ext uri="{9D8B030D-6E8A-4147-A177-3AD203B41FA5}">
                      <a16:colId xmlns:a16="http://schemas.microsoft.com/office/drawing/2014/main" val="20001"/>
                    </a:ext>
                  </a:extLst>
                </a:gridCol>
              </a:tblGrid>
              <a:tr h="0">
                <a:tc>
                  <a:txBody>
                    <a:bodyPr/>
                    <a:lstStyle/>
                    <a:p>
                      <a:pPr marL="0" indent="0" algn="l">
                        <a:buNone/>
                      </a:pPr>
                      <a:r>
                        <a:rPr lang="zh-CN" altLang="en-US" sz="1800" b="0" u="none">
                          <a:solidFill>
                            <a:srgbClr val="315299"/>
                          </a:solidFill>
                          <a:highlight>
                            <a:srgbClr val="FFFFFF"/>
                          </a:highlight>
                          <a:latin typeface="黑体" panose="02010609060101010101" pitchFamily="2" charset="-122"/>
                          <a:ea typeface="黑体" panose="02010609060101010101" pitchFamily="2" charset="-122"/>
                          <a:cs typeface="宋体" panose="02010600030101010101" pitchFamily="2" charset="-122"/>
                        </a:rPr>
                        <a:t>操作符</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800" b="0" u="none">
                          <a:solidFill>
                            <a:srgbClr val="315299"/>
                          </a:solidFill>
                          <a:highlight>
                            <a:srgbClr val="FFFFFF"/>
                          </a:highlight>
                          <a:latin typeface="黑体" panose="02010609060101010101" pitchFamily="2" charset="-122"/>
                          <a:ea typeface="黑体" panose="02010609060101010101" pitchFamily="2" charset="-122"/>
                          <a:cs typeface="宋体" panose="02010600030101010101" pitchFamily="2" charset="-122"/>
                        </a:rPr>
                        <a:t>功  能  描   述</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求两个表达式的值并返回第二个表达式的值</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访问类成员变量、实例成员变量</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用于声明、创建数组，访问数组中的特定元素</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参数</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用于声明</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定义</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或调用一个方法</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数据类型</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强制类型转换，将一个数据类型转化为另一个数据类型</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delete </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删除一个对象的属性或一个数组索引处的元素</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new</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创建一个对象</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类的实例</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instanceOf</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判断对象是否为某个类的实例，返回布尔型值</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typeof </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返回表示操作数类型的字符串值</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382270" y="883285"/>
            <a:ext cx="11426825" cy="585216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例：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a=(5+3)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(2*30);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结果：</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a=60</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delete   Array[8];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结果：删除</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Array</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数组的第九个元素。</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double  abc=12.345;</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ABC=(int)abc;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结果：</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ABC=12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String   st1=new  String("A test string.");</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 = typeof  234;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结果：</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所赋的值是</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number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①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数据类型转换</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是一种强制类型的转换，在编译时它会检测数据类型的兼容性。赋值和参数传递时，都要求数据类型的匹配。常数或变量从一种数据类型转换到另外一种数据类型即为类型转换。</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中的数据类型转换有三种情况：隐式转换（自动类型转换）、显示转换</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强制类型转换</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和使用类的方法转换。 </a:t>
            </a:r>
          </a:p>
          <a:p>
            <a:pPr marL="0" indent="266700" algn="l"/>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隐式转换(自动类型转换)允许在赋值和计算时由编译系统按一定的优先次序自动完成,通常，低精度类型到高精度的缺省类型转换由系统自动转换。</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例如：</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int i=20;</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long j=i;</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隐式转换从低级到高级的转换顺序如下：</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byte→short、int、long、float、double</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short→int、long、float、double</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char→int、long、float、double</a:t>
            </a:r>
          </a:p>
          <a:p>
            <a:pPr marL="0" indent="266700" algn="l"/>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
        <p:nvSpPr>
          <p:cNvPr id="3" name="文本框 2"/>
          <p:cNvSpPr txBox="1"/>
          <p:nvPr/>
        </p:nvSpPr>
        <p:spPr>
          <a:xfrm>
            <a:off x="6296025" y="5546725"/>
            <a:ext cx="3902075" cy="1188720"/>
          </a:xfrm>
          <a:prstGeom prst="rect">
            <a:avLst/>
          </a:prstGeom>
          <a:noFill/>
        </p:spPr>
        <p:txBody>
          <a:bodyPr wrap="square" rtlCol="0">
            <a:spAutoFit/>
          </a:bodyPr>
          <a:lstStyle/>
          <a:p>
            <a:pPr marL="0" indent="26670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int→long、float、double</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long→float、double</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float→double</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338455" y="903605"/>
            <a:ext cx="11407775" cy="36576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显然，</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byte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short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不能隐式地转换为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char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。算术运算返回值与操作数类型之间的关系如表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1.7</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p:txBody>
      </p:sp>
      <p:graphicFrame>
        <p:nvGraphicFramePr>
          <p:cNvPr id="2" name="表格 -1"/>
          <p:cNvGraphicFramePr/>
          <p:nvPr/>
        </p:nvGraphicFramePr>
        <p:xfrm>
          <a:off x="3239770" y="1461135"/>
          <a:ext cx="6432550" cy="4321810"/>
        </p:xfrm>
        <a:graphic>
          <a:graphicData uri="http://schemas.openxmlformats.org/drawingml/2006/table">
            <a:tbl>
              <a:tblPr firstRow="1" bandRow="1">
                <a:tableStyleId>{5940675A-B579-460E-94D1-54222C63F5DA}</a:tableStyleId>
              </a:tblPr>
              <a:tblGrid>
                <a:gridCol w="1332865">
                  <a:extLst>
                    <a:ext uri="{9D8B030D-6E8A-4147-A177-3AD203B41FA5}">
                      <a16:colId xmlns:a16="http://schemas.microsoft.com/office/drawing/2014/main" val="20000"/>
                    </a:ext>
                  </a:extLst>
                </a:gridCol>
                <a:gridCol w="5099685">
                  <a:extLst>
                    <a:ext uri="{9D8B030D-6E8A-4147-A177-3AD203B41FA5}">
                      <a16:colId xmlns:a16="http://schemas.microsoft.com/office/drawing/2014/main" val="20001"/>
                    </a:ext>
                  </a:extLst>
                </a:gridCol>
              </a:tblGrid>
              <a:tr h="1296670">
                <a:tc>
                  <a:txBody>
                    <a:bodyPr/>
                    <a:lstStyle/>
                    <a:p>
                      <a:pPr marL="0" indent="0" algn="l">
                        <a:buNone/>
                      </a:pPr>
                      <a:r>
                        <a:rPr lang="zh-CN" altLang="en-US" sz="1800" b="0" u="none">
                          <a:solidFill>
                            <a:srgbClr val="315299"/>
                          </a:solidFill>
                          <a:highlight>
                            <a:srgbClr val="FFFFFF"/>
                          </a:highlight>
                          <a:latin typeface="黑体" panose="02010609060101010101" pitchFamily="2" charset="-122"/>
                          <a:ea typeface="黑体" panose="02010609060101010101" pitchFamily="2" charset="-122"/>
                          <a:cs typeface="宋体" panose="02010600030101010101" pitchFamily="2" charset="-122"/>
                        </a:rPr>
                        <a:t>算术运算结果的数据类型</a:t>
                      </a:r>
                    </a:p>
                  </a:txBody>
                  <a:tcPr marL="0" marR="0" marT="0" marB="1" anchor="ct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800" b="0" u="none">
                          <a:solidFill>
                            <a:srgbClr val="315299"/>
                          </a:solidFill>
                          <a:highlight>
                            <a:srgbClr val="FFFFFF"/>
                          </a:highlight>
                          <a:latin typeface="黑体" panose="02010609060101010101" pitchFamily="2" charset="-122"/>
                          <a:ea typeface="黑体" panose="02010609060101010101" pitchFamily="2" charset="-122"/>
                          <a:cs typeface="宋体" panose="02010600030101010101" pitchFamily="2" charset="-122"/>
                        </a:rPr>
                        <a:t>操作数数据类型</a:t>
                      </a:r>
                    </a:p>
                  </a:txBody>
                  <a:tcPr marL="0" marR="0" marT="0" marB="1" anchor="ctr">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0"/>
                  </a:ext>
                </a:extLst>
              </a:tr>
              <a:tr h="43180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double</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至少有一个操作数是</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double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型</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6487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float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至少有一个操作数是</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float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型，并且没有操作数是</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double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型</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64235">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int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操作数中没有</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long</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float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double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数据类型</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64235">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long</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操作数中没有</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float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double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数据类型，但至少有一个是</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long</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数据类型</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338455" y="944245"/>
            <a:ext cx="11516360" cy="420624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显示转换是将高精度数据类型转换到低精度数据类型，它是通过赋值语句来实现。其一般格式如下：</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（数据类型）变量名或表达式</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显示转换从高级到低级的转换顺序如下：</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byte→char</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short→byte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char</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int→byte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short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char</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long→byte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short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char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float→byte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short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char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long</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double→byte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short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char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long</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float</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当把高精度数据类型转化为低精度数据类型时，数据的表达范围降低，所以，这种由高到低的转换一方面可能会导致丢失部分信息，除非高精度数据类型所表达的数据值在低精度数据类型表达的数据范围之内；另一方面可能转换不能正确进行。例如不能将一个很大的整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500000</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转化</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char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型，因为它超过了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char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范围（</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65535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），结果会出现错误！</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以下是</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中的数据类型之间合法转换关系，实线箭头表示在转换时不会丢失信息，虚线箭头表示在转换时可能丢失精度。</a:t>
            </a:r>
          </a:p>
        </p:txBody>
      </p:sp>
      <p:pic>
        <p:nvPicPr>
          <p:cNvPr id="2" name="图片 7"/>
          <p:cNvPicPr>
            <a:picLocks noChangeAspect="1"/>
          </p:cNvPicPr>
          <p:nvPr/>
        </p:nvPicPr>
        <p:blipFill>
          <a:blip r:embed="rId2"/>
          <a:stretch>
            <a:fillRect/>
          </a:stretch>
        </p:blipFill>
        <p:spPr>
          <a:xfrm>
            <a:off x="4265930" y="5150485"/>
            <a:ext cx="2876550" cy="1181735"/>
          </a:xfrm>
          <a:prstGeom prst="rect">
            <a:avLst/>
          </a:prstGeom>
          <a:noFill/>
          <a:ln w="9525">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487045" y="675640"/>
            <a:ext cx="11228705" cy="420624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例：</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float  f=2.345f;         int  i=(int)f;      //i</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的值为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long   j=9;              int  k=(int)j;      //k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的值为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9</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double  abc=123.45;      int  ABC=(int)abc;  //ABC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的值为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123</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类方法转换</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使用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Integer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类的方法</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parseInt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String</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转换为对应的整数。</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String str = "123";   //123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为字符串型，关于</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String</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Integer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在后面介绍。</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a = Integer.parseInt(str);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值为数值型的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123</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String</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类型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基本类型</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使用基本类型的包装类（如：</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byte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的包装类为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Byte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的包装类为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Integer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等等）的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parseXXXXX(String</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类型参数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方法。</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XXXXX</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为相应包装类名，可以将字符串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String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转换成整数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，有以下两个方法：</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String   str = "123";</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 int  i = Integer.parseInt(str);</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 int  i = Integer.valueOf(str).intValue(); </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类似的，把字符串转成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Double, Float, Long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的方法大同小异。</a:t>
            </a:r>
          </a:p>
        </p:txBody>
      </p:sp>
      <p:sp>
        <p:nvSpPr>
          <p:cNvPr id="2" name="文本框 1"/>
          <p:cNvSpPr txBox="1"/>
          <p:nvPr/>
        </p:nvSpPr>
        <p:spPr>
          <a:xfrm>
            <a:off x="481330" y="4865370"/>
            <a:ext cx="11013440" cy="173736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使用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String</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类的重载方法</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valueOf(</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基本类型参数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可以将整数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转换成字串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String</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，有以下三种方法：</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1)String s = String.valueOf(i);</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 String s = Integer.toString(i);</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 String s = "" + i; </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关于</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String</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类型还会在本章</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小节里详细讲解。</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类似的，把</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Double, Float, Long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转成字符串的方法也大同小异。</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33" name="Group 26"/>
          <p:cNvGrpSpPr/>
          <p:nvPr/>
        </p:nvGrpSpPr>
        <p:grpSpPr bwMode="auto">
          <a:xfrm>
            <a:off x="5420403" y="2358310"/>
            <a:ext cx="5565775" cy="433387"/>
            <a:chOff x="1042" y="1011"/>
            <a:chExt cx="3506" cy="273"/>
          </a:xfrm>
        </p:grpSpPr>
        <p:sp>
          <p:nvSpPr>
            <p:cNvPr id="34"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35" name="组合 6"/>
            <p:cNvGrpSpPr/>
            <p:nvPr/>
          </p:nvGrpSpPr>
          <p:grpSpPr bwMode="auto">
            <a:xfrm>
              <a:off x="1138" y="1079"/>
              <a:ext cx="227" cy="137"/>
              <a:chOff x="611560" y="990749"/>
              <a:chExt cx="360040" cy="288032"/>
            </a:xfrm>
          </p:grpSpPr>
          <p:sp>
            <p:nvSpPr>
              <p:cNvPr id="37"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38"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36"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sz="2000" dirty="0">
                  <a:solidFill>
                    <a:srgbClr val="076EAD"/>
                  </a:solidFill>
                  <a:latin typeface="黑体" panose="02010609060101010101" pitchFamily="2" charset="-122"/>
                  <a:ea typeface="黑体" panose="02010609060101010101" pitchFamily="2" charset="-122"/>
                </a:rPr>
                <a:t>1</a:t>
              </a:r>
              <a:r>
                <a:rPr lang="zh-CN" altLang="en-US" sz="2000" dirty="0">
                  <a:solidFill>
                    <a:srgbClr val="076EAD"/>
                  </a:solidFill>
                  <a:latin typeface="黑体" panose="02010609060101010101" pitchFamily="2" charset="-122"/>
                  <a:ea typeface="黑体" panose="02010609060101010101" pitchFamily="2" charset="-122"/>
                </a:rPr>
                <a:t>、</a:t>
              </a:r>
              <a:r>
                <a:rPr sz="2000" dirty="0">
                  <a:solidFill>
                    <a:srgbClr val="076EAD"/>
                  </a:solidFill>
                  <a:latin typeface="黑体" panose="02010609060101010101" pitchFamily="2" charset="-122"/>
                  <a:ea typeface="黑体" panose="02010609060101010101" pitchFamily="2" charset="-122"/>
                </a:rPr>
                <a:t>变量、运算符和表达式；</a:t>
              </a:r>
            </a:p>
          </p:txBody>
        </p:sp>
      </p:grpSp>
      <p:sp>
        <p:nvSpPr>
          <p:cNvPr id="39" name="Rectangle 6"/>
          <p:cNvSpPr>
            <a:spLocks noChangeArrowheads="1"/>
          </p:cNvSpPr>
          <p:nvPr/>
        </p:nvSpPr>
        <p:spPr bwMode="auto">
          <a:xfrm>
            <a:off x="5204756" y="1417875"/>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rgbClr val="0D5BA6"/>
                </a:solidFill>
                <a:latin typeface="黑体" panose="02010609060101010101" pitchFamily="49" charset="-122"/>
                <a:ea typeface="黑体" panose="02010609060101010101" pitchFamily="49" charset="-122"/>
              </a:rPr>
              <a:t>  </a:t>
            </a:r>
            <a:r>
              <a:rPr lang="zh-CN" altLang="en-US" sz="3200" dirty="0" smtClean="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主要内容</a:t>
            </a:r>
          </a:p>
        </p:txBody>
      </p:sp>
      <p:pic>
        <p:nvPicPr>
          <p:cNvPr id="40" name="Picture 59" descr="line"/>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0656" y="1913175"/>
            <a:ext cx="6478587" cy="2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Group 27"/>
          <p:cNvGrpSpPr/>
          <p:nvPr/>
        </p:nvGrpSpPr>
        <p:grpSpPr bwMode="auto">
          <a:xfrm>
            <a:off x="5426436" y="3048237"/>
            <a:ext cx="5580062" cy="431800"/>
            <a:chOff x="1043" y="1454"/>
            <a:chExt cx="3515" cy="272"/>
          </a:xfrm>
        </p:grpSpPr>
        <p:sp>
          <p:nvSpPr>
            <p:cNvPr id="42" name="矩形 80"/>
            <p:cNvSpPr>
              <a:spLocks noChangeArrowheads="1"/>
            </p:cNvSpPr>
            <p:nvPr/>
          </p:nvSpPr>
          <p:spPr bwMode="auto">
            <a:xfrm>
              <a:off x="1043" y="1454"/>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3" name="Rectangle 6"/>
            <p:cNvSpPr>
              <a:spLocks noChangeArrowheads="1"/>
            </p:cNvSpPr>
            <p:nvPr/>
          </p:nvSpPr>
          <p:spPr bwMode="auto">
            <a:xfrm>
              <a:off x="1451" y="1489"/>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2</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单边选择、双边选择和多边选择结构；</a:t>
              </a:r>
            </a:p>
          </p:txBody>
        </p:sp>
        <p:grpSp>
          <p:nvGrpSpPr>
            <p:cNvPr id="44" name="组合 6"/>
            <p:cNvGrpSpPr/>
            <p:nvPr/>
          </p:nvGrpSpPr>
          <p:grpSpPr bwMode="auto">
            <a:xfrm>
              <a:off x="1132" y="1530"/>
              <a:ext cx="227" cy="136"/>
              <a:chOff x="611560" y="990749"/>
              <a:chExt cx="360040" cy="288032"/>
            </a:xfrm>
          </p:grpSpPr>
          <p:sp>
            <p:nvSpPr>
              <p:cNvPr id="45" name="燕尾形 11"/>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46" name="燕尾形 12"/>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grpSp>
        <p:nvGrpSpPr>
          <p:cNvPr id="47" name="Group 28"/>
          <p:cNvGrpSpPr/>
          <p:nvPr/>
        </p:nvGrpSpPr>
        <p:grpSpPr bwMode="auto">
          <a:xfrm>
            <a:off x="5426436" y="3745150"/>
            <a:ext cx="5580062" cy="431800"/>
            <a:chOff x="1043" y="1893"/>
            <a:chExt cx="3515" cy="272"/>
          </a:xfrm>
        </p:grpSpPr>
        <p:sp>
          <p:nvSpPr>
            <p:cNvPr id="48" name="矩形 80"/>
            <p:cNvSpPr>
              <a:spLocks noChangeArrowheads="1"/>
            </p:cNvSpPr>
            <p:nvPr/>
          </p:nvSpPr>
          <p:spPr bwMode="auto">
            <a:xfrm>
              <a:off x="1043" y="1893"/>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9" name="Rectangle 6"/>
            <p:cNvSpPr>
              <a:spLocks noChangeArrowheads="1"/>
            </p:cNvSpPr>
            <p:nvPr/>
          </p:nvSpPr>
          <p:spPr bwMode="auto">
            <a:xfrm>
              <a:off x="1451" y="1926"/>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3</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循环结构及语句；</a:t>
              </a:r>
            </a:p>
          </p:txBody>
        </p:sp>
        <p:grpSp>
          <p:nvGrpSpPr>
            <p:cNvPr id="50" name="组合 6"/>
            <p:cNvGrpSpPr/>
            <p:nvPr/>
          </p:nvGrpSpPr>
          <p:grpSpPr bwMode="auto">
            <a:xfrm>
              <a:off x="1132" y="1967"/>
              <a:ext cx="227" cy="136"/>
              <a:chOff x="611560" y="990749"/>
              <a:chExt cx="360040" cy="288032"/>
            </a:xfrm>
          </p:grpSpPr>
          <p:sp>
            <p:nvSpPr>
              <p:cNvPr id="51" name="燕尾形 16"/>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52" name="燕尾形 17"/>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sp>
        <p:nvSpPr>
          <p:cNvPr id="2" name="矩形 1"/>
          <p:cNvSpPr/>
          <p:nvPr/>
        </p:nvSpPr>
        <p:spPr>
          <a:xfrm>
            <a:off x="1050473" y="3678187"/>
            <a:ext cx="3094807" cy="579120"/>
          </a:xfrm>
          <a:prstGeom prst="rect">
            <a:avLst/>
          </a:prstGeom>
        </p:spPr>
        <p:txBody>
          <a:bodyPr wrap="square">
            <a:spAutoFit/>
          </a:bodyPr>
          <a:lstStyle/>
          <a:p>
            <a:r>
              <a:rPr lang="en-US" altLang="zh-CN" sz="3200" dirty="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Java</a:t>
            </a:r>
            <a:r>
              <a:rPr lang="zh-CN" altLang="en-US" sz="320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程</a:t>
            </a:r>
            <a:r>
              <a:rPr lang="zh-CN" altLang="en-US" sz="3200" smtClean="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序设计</a:t>
            </a:r>
            <a:endParaRPr lang="zh-CN" altLang="en-US" sz="3200" dirty="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pSp>
        <p:nvGrpSpPr>
          <p:cNvPr id="29" name="Group 26"/>
          <p:cNvGrpSpPr/>
          <p:nvPr/>
        </p:nvGrpSpPr>
        <p:grpSpPr bwMode="auto">
          <a:xfrm>
            <a:off x="5424848" y="4423102"/>
            <a:ext cx="5565775" cy="433387"/>
            <a:chOff x="1042" y="1011"/>
            <a:chExt cx="3506" cy="273"/>
          </a:xfrm>
        </p:grpSpPr>
        <p:sp>
          <p:nvSpPr>
            <p:cNvPr id="30"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31" name="组合 6"/>
            <p:cNvGrpSpPr/>
            <p:nvPr/>
          </p:nvGrpSpPr>
          <p:grpSpPr bwMode="auto">
            <a:xfrm>
              <a:off x="1138" y="1079"/>
              <a:ext cx="227" cy="137"/>
              <a:chOff x="611560" y="990749"/>
              <a:chExt cx="360040" cy="288032"/>
            </a:xfrm>
          </p:grpSpPr>
          <p:sp>
            <p:nvSpPr>
              <p:cNvPr id="54"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55"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53"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4</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一维数组；</a:t>
              </a:r>
            </a:p>
          </p:txBody>
        </p:sp>
      </p:grpSp>
      <p:pic>
        <p:nvPicPr>
          <p:cNvPr id="3" name="图片 2" descr="timg"/>
          <p:cNvPicPr>
            <a:picLocks noChangeAspect="1"/>
          </p:cNvPicPr>
          <p:nvPr/>
        </p:nvPicPr>
        <p:blipFill>
          <a:blip r:embed="rId3"/>
          <a:stretch>
            <a:fillRect/>
          </a:stretch>
        </p:blipFill>
        <p:spPr>
          <a:xfrm>
            <a:off x="889000" y="1670050"/>
            <a:ext cx="3256280" cy="1809750"/>
          </a:xfrm>
          <a:prstGeom prst="rect">
            <a:avLst/>
          </a:prstGeom>
        </p:spPr>
      </p:pic>
      <p:grpSp>
        <p:nvGrpSpPr>
          <p:cNvPr id="9" name="Group 26"/>
          <p:cNvGrpSpPr/>
          <p:nvPr/>
        </p:nvGrpSpPr>
        <p:grpSpPr bwMode="auto">
          <a:xfrm>
            <a:off x="5400083" y="5136435"/>
            <a:ext cx="5565775" cy="433387"/>
            <a:chOff x="1042" y="1011"/>
            <a:chExt cx="3506" cy="273"/>
          </a:xfrm>
        </p:grpSpPr>
        <p:sp>
          <p:nvSpPr>
            <p:cNvPr id="10"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11" name="组合 6"/>
            <p:cNvGrpSpPr/>
            <p:nvPr/>
          </p:nvGrpSpPr>
          <p:grpSpPr bwMode="auto">
            <a:xfrm>
              <a:off x="1138" y="1079"/>
              <a:ext cx="227" cy="137"/>
              <a:chOff x="611560" y="990749"/>
              <a:chExt cx="360040" cy="288032"/>
            </a:xfrm>
          </p:grpSpPr>
          <p:sp>
            <p:nvSpPr>
              <p:cNvPr id="12"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13"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14"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sz="2000" dirty="0">
                  <a:solidFill>
                    <a:srgbClr val="076EAD"/>
                  </a:solidFill>
                  <a:latin typeface="黑体" panose="02010609060101010101" pitchFamily="2" charset="-122"/>
                  <a:ea typeface="黑体" panose="02010609060101010101" pitchFamily="2" charset="-122"/>
                </a:rPr>
                <a:t>5</a:t>
              </a:r>
              <a:r>
                <a:rPr lang="zh-CN" altLang="en-US" sz="2000" dirty="0">
                  <a:solidFill>
                    <a:srgbClr val="076EAD"/>
                  </a:solidFill>
                  <a:latin typeface="黑体" panose="02010609060101010101" pitchFamily="2" charset="-122"/>
                  <a:ea typeface="黑体" panose="02010609060101010101" pitchFamily="2" charset="-122"/>
                </a:rPr>
                <a:t>、</a:t>
              </a:r>
              <a:r>
                <a:rPr sz="2000" dirty="0">
                  <a:solidFill>
                    <a:srgbClr val="076EAD"/>
                  </a:solidFill>
                  <a:latin typeface="黑体" panose="02010609060101010101" pitchFamily="2" charset="-122"/>
                  <a:ea typeface="黑体" panose="02010609060101010101" pitchFamily="2" charset="-122"/>
                </a:rPr>
                <a:t>二维数组。</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1000"/>
                                        <p:tgtEl>
                                          <p:spTgt spid="4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10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612310" y="1460114"/>
            <a:ext cx="10967378" cy="2520370"/>
          </a:xfrm>
          <a:prstGeom prst="rect">
            <a:avLst/>
          </a:prstGeom>
          <a:noFill/>
          <a:ln w="9525">
            <a:noFill/>
          </a:ln>
        </p:spPr>
        <p:txBody>
          <a:bodyPr wrap="square">
            <a:spAutoFit/>
          </a:bodyPr>
          <a:lstStyle/>
          <a:p>
            <a:pPr marL="266700" indent="-266700" algn="l">
              <a:lnSpc>
                <a:spcPct val="150000"/>
              </a:lnSpc>
            </a:pPr>
            <a:r>
              <a:rPr lang="en-US" altLang="zh-CN" b="0" u="none">
                <a:solidFill>
                  <a:srgbClr val="315299"/>
                </a:solidFill>
                <a:latin typeface="黑体" panose="02010609060101010101" pitchFamily="49" charset="-122"/>
                <a:ea typeface="黑体" panose="02010609060101010101" pitchFamily="49" charset="-122"/>
                <a:cs typeface="宋体" panose="02010600030101010101" pitchFamily="2" charset="-122"/>
              </a:rPr>
              <a:t>① </a:t>
            </a:r>
            <a:r>
              <a:rPr lang="zh-CN" altLang="en-US" b="0" u="none">
                <a:solidFill>
                  <a:srgbClr val="315299"/>
                </a:solidFill>
                <a:latin typeface="黑体" panose="02010609060101010101" pitchFamily="49" charset="-122"/>
                <a:ea typeface="黑体" panose="02010609060101010101" pitchFamily="49" charset="-122"/>
                <a:cs typeface="宋体" panose="02010600030101010101" pitchFamily="2" charset="-122"/>
              </a:rPr>
              <a:t>操作符优先级</a:t>
            </a:r>
          </a:p>
          <a:p>
            <a:pPr marL="266700" indent="-266700" algn="l">
              <a:lnSpc>
                <a:spcPct val="150000"/>
              </a:lnSpc>
            </a:pPr>
            <a:r>
              <a:rPr lang="zh-CN" altLang="en-US" b="0" u="none">
                <a:solidFill>
                  <a:srgbClr val="315299"/>
                </a:solidFill>
                <a:latin typeface="黑体" panose="02010609060101010101" pitchFamily="49" charset="-122"/>
                <a:ea typeface="黑体" panose="02010609060101010101" pitchFamily="49" charset="-122"/>
                <a:cs typeface="宋体" panose="02010600030101010101" pitchFamily="2" charset="-122"/>
              </a:rPr>
              <a:t>操作符的优先级决定了在同一个表达式中多个操作符被执行的先后顺序，同一级里的操作符具有相同的优先级，同级的操作符则以从左到右的顺序进行；操作符的结合性决定了相同的优先级的操作符的执行顺序。表</a:t>
            </a:r>
            <a:r>
              <a:rPr lang="en-US" altLang="zh-CN" b="0" u="none">
                <a:solidFill>
                  <a:srgbClr val="315299"/>
                </a:solidFill>
                <a:latin typeface="黑体" panose="02010609060101010101" pitchFamily="49" charset="-122"/>
                <a:ea typeface="黑体" panose="02010609060101010101" pitchFamily="49" charset="-122"/>
                <a:cs typeface="宋体" panose="02010600030101010101" pitchFamily="2" charset="-122"/>
              </a:rPr>
              <a:t>2-12 </a:t>
            </a:r>
            <a:r>
              <a:rPr lang="zh-CN" altLang="en-US" b="0" u="none">
                <a:solidFill>
                  <a:srgbClr val="315299"/>
                </a:solidFill>
                <a:latin typeface="黑体" panose="02010609060101010101" pitchFamily="49" charset="-122"/>
                <a:ea typeface="黑体" panose="02010609060101010101" pitchFamily="49" charset="-122"/>
                <a:cs typeface="宋体" panose="02010600030101010101" pitchFamily="2" charset="-122"/>
              </a:rPr>
              <a:t>列出了</a:t>
            </a:r>
            <a:r>
              <a:rPr lang="en-US" altLang="zh-CN" b="0" u="none">
                <a:solidFill>
                  <a:srgbClr val="315299"/>
                </a:solidFill>
                <a:latin typeface="黑体" panose="02010609060101010101" pitchFamily="49" charset="-122"/>
                <a:ea typeface="黑体" panose="02010609060101010101" pitchFamily="49" charset="-122"/>
                <a:cs typeface="宋体" panose="02010600030101010101" pitchFamily="2" charset="-122"/>
              </a:rPr>
              <a:t>Java </a:t>
            </a:r>
            <a:r>
              <a:rPr lang="zh-CN" altLang="en-US" b="0" u="none">
                <a:solidFill>
                  <a:srgbClr val="315299"/>
                </a:solidFill>
                <a:latin typeface="黑体" panose="02010609060101010101" pitchFamily="49" charset="-122"/>
                <a:ea typeface="黑体" panose="02010609060101010101" pitchFamily="49" charset="-122"/>
                <a:cs typeface="宋体" panose="02010600030101010101" pitchFamily="2" charset="-122"/>
              </a:rPr>
              <a:t>操作符从最高到最低的优先级，其中，第一行显示的是特殊的操作符</a:t>
            </a:r>
            <a:r>
              <a:rPr lang="en-US" altLang="zh-CN" b="0" u="none">
                <a:solidFill>
                  <a:srgbClr val="315299"/>
                </a:solidFill>
                <a:latin typeface="黑体" panose="02010609060101010101" pitchFamily="49" charset="-122"/>
                <a:ea typeface="黑体" panose="02010609060101010101" pitchFamily="49" charset="-122"/>
                <a:cs typeface="宋体" panose="02010600030101010101" pitchFamily="2" charset="-122"/>
              </a:rPr>
              <a:t>(</a:t>
            </a:r>
            <a:r>
              <a:rPr lang="zh-CN" altLang="en-US" b="0" u="none">
                <a:solidFill>
                  <a:srgbClr val="315299"/>
                </a:solidFill>
                <a:latin typeface="黑体" panose="02010609060101010101" pitchFamily="49" charset="-122"/>
                <a:ea typeface="黑体" panose="02010609060101010101" pitchFamily="49" charset="-122"/>
                <a:cs typeface="宋体" panose="02010600030101010101" pitchFamily="2" charset="-122"/>
              </a:rPr>
              <a:t>后缀操作符</a:t>
            </a:r>
            <a:r>
              <a:rPr lang="en-US" altLang="zh-CN" b="0" u="none">
                <a:solidFill>
                  <a:srgbClr val="315299"/>
                </a:solidFill>
                <a:latin typeface="黑体" panose="02010609060101010101" pitchFamily="49" charset="-122"/>
                <a:ea typeface="黑体" panose="02010609060101010101" pitchFamily="49" charset="-122"/>
                <a:cs typeface="宋体" panose="02010600030101010101" pitchFamily="2" charset="-122"/>
              </a:rPr>
              <a:t>)</a:t>
            </a:r>
            <a:r>
              <a:rPr lang="zh-CN" altLang="en-US" b="0" u="none">
                <a:solidFill>
                  <a:srgbClr val="315299"/>
                </a:solidFill>
                <a:latin typeface="黑体" panose="02010609060101010101" pitchFamily="49" charset="-122"/>
                <a:ea typeface="黑体" panose="02010609060101010101" pitchFamily="49" charset="-122"/>
                <a:cs typeface="宋体" panose="02010600030101010101" pitchFamily="2" charset="-122"/>
              </a:rPr>
              <a:t>：圆括号、方括号、点。圆括号被用于改变运算的优先级，方括号用于表示数组的下标，点用于将对象名和成员名连接起来。</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graphicFrame>
        <p:nvGraphicFramePr>
          <p:cNvPr id="2" name="表格 -1"/>
          <p:cNvGraphicFramePr/>
          <p:nvPr>
            <p:extLst>
              <p:ext uri="{D42A27DB-BD31-4B8C-83A1-F6EECF244321}">
                <p14:modId xmlns:p14="http://schemas.microsoft.com/office/powerpoint/2010/main" val="3973599525"/>
              </p:ext>
            </p:extLst>
          </p:nvPr>
        </p:nvGraphicFramePr>
        <p:xfrm>
          <a:off x="338377" y="1530720"/>
          <a:ext cx="11554460" cy="4708537"/>
        </p:xfrm>
        <a:graphic>
          <a:graphicData uri="http://schemas.openxmlformats.org/drawingml/2006/table">
            <a:tbl>
              <a:tblPr firstRow="1" bandRow="1">
                <a:tableStyleId>{5940675A-B579-460E-94D1-54222C63F5DA}</a:tableStyleId>
              </a:tblPr>
              <a:tblGrid>
                <a:gridCol w="1831340">
                  <a:extLst>
                    <a:ext uri="{9D8B030D-6E8A-4147-A177-3AD203B41FA5}">
                      <a16:colId xmlns:a16="http://schemas.microsoft.com/office/drawing/2014/main" val="20000"/>
                    </a:ext>
                  </a:extLst>
                </a:gridCol>
                <a:gridCol w="5883910">
                  <a:extLst>
                    <a:ext uri="{9D8B030D-6E8A-4147-A177-3AD203B41FA5}">
                      <a16:colId xmlns:a16="http://schemas.microsoft.com/office/drawing/2014/main" val="20001"/>
                    </a:ext>
                  </a:extLst>
                </a:gridCol>
                <a:gridCol w="3839210">
                  <a:extLst>
                    <a:ext uri="{9D8B030D-6E8A-4147-A177-3AD203B41FA5}">
                      <a16:colId xmlns:a16="http://schemas.microsoft.com/office/drawing/2014/main" val="20002"/>
                    </a:ext>
                  </a:extLst>
                </a:gridCol>
              </a:tblGrid>
              <a:tr h="274320">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优先顺序</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运  算  符</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结 合 性</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7432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1</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    . []  ()</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左</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右</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7244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2</a:t>
                      </a:r>
                    </a:p>
                  </a:txBody>
                  <a:tcPr marL="0" marR="0" marT="0" marB="1" anchor="ct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typeof</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new</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void</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delete</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右</a:t>
                      </a:r>
                    </a:p>
                  </a:txBody>
                  <a:tcPr marL="0" marR="0" marT="0" marB="1" anchor="ctr">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7432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3</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左</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432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4</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左</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7432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5</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&lt;&lt;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&gt;&gt;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&gt;&gt;&gt;</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左</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7432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6</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&lt;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&lt;=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左</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7244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7</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 = =(</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严格等于</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严格不等于</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左</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7432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8</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&amp;</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左</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7432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9</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左</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7432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10</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左</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7432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11</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&amp;&amp;</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左</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7432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12</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左</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7432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13</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左</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471805">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14</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&lt;&lt;=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&gt;&gt;=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&gt;&gt;&gt;=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&amp;=</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右</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27025831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338455" y="730250"/>
            <a:ext cx="11515090" cy="5440680"/>
          </a:xfrm>
          <a:prstGeom prst="rect">
            <a:avLst/>
          </a:prstGeom>
          <a:noFill/>
          <a:ln w="9525">
            <a:noFill/>
          </a:ln>
        </p:spPr>
        <p:txBody>
          <a:bodyPr wrap="square">
            <a:spAutoFit/>
          </a:bodyPr>
          <a:lstStyle/>
          <a:p>
            <a:pPr marL="0" indent="26670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）表达式</a:t>
            </a:r>
          </a:p>
          <a:p>
            <a:pPr marL="0" indent="26670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表达式由操作数</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常量、变量、方法调用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和操作符按照一定的语法格式组成的符号序列。即操作符可以用来构建表达式，用表达式来计算值；而表达式又是语句的核心成分；语句又可以按照一定的形式分为多个语句块。</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①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表达式</a:t>
            </a:r>
          </a:p>
          <a:p>
            <a:pPr marL="0" indent="26670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表达式</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(expression)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是由常量、变量、操作符和方法调用构成的结构，表达式是按照</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语言的语法构成的，它计算出单一值。</a:t>
            </a:r>
          </a:p>
          <a:p>
            <a:pPr marL="0" indent="26670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在使用表达式时要注意以下几点：</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Wingdings" panose="05000000000000000000" charset="0"/>
              </a:rPr>
              <a:t>Ø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表达式的返回值的数据类型取决于表达式中使用的操作符及操作数的原始数据类型；</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Wingdings" panose="05000000000000000000" charset="0"/>
              </a:rPr>
              <a:t>Ø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在组成表达式时各个部分的数据类型一定要互相匹配，否则可能导致异常发生；</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Wingdings" panose="05000000000000000000" charset="0"/>
              </a:rPr>
              <a:t>Ø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表达式在计算过程中可能导致数据类型的转换；</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Wingdings" panose="05000000000000000000" charset="0"/>
              </a:rPr>
              <a:t>Ø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几个简单的表达式可以构成更为复杂的表达式；</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Wingdings" panose="05000000000000000000" charset="0"/>
              </a:rPr>
              <a:t>Ø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在构成复杂表达式时一定要注意不同的操作符之间不同的优先级，通常会使用圆括号来明确指定哪些操作符被优先计算。</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338455" y="1051560"/>
            <a:ext cx="11282680" cy="4754880"/>
          </a:xfrm>
          <a:prstGeom prst="rect">
            <a:avLst/>
          </a:prstGeom>
          <a:noFill/>
          <a:ln w="9525">
            <a:noFill/>
          </a:ln>
        </p:spPr>
        <p:txBody>
          <a:bodyPr wrap="square">
            <a:spAutoFit/>
          </a:bodyPr>
          <a:lstStyle/>
          <a:p>
            <a:pPr marL="26670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①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p>
          <a:p>
            <a:pPr marL="26670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(statement)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相当于自然语言中的一个完整的句子，它组成了一个完整的执行单元。下面的表达式类型以一个分号</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结尾时可以组成一个语句：</a:t>
            </a:r>
          </a:p>
          <a:p>
            <a:pPr marL="26670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①</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赋值表达式</a:t>
            </a:r>
          </a:p>
          <a:p>
            <a:pPr marL="26670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②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或</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26670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③</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方法调用</a:t>
            </a:r>
          </a:p>
          <a:p>
            <a:pPr marL="26670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④</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对象创建表达式</a:t>
            </a:r>
          </a:p>
          <a:p>
            <a:pPr marL="26670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这些语句类型被称为表达式语句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(expression statement)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26670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例：</a:t>
            </a:r>
          </a:p>
          <a:p>
            <a:pPr marL="26670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userage = 12.5;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赋值语句</a:t>
            </a:r>
          </a:p>
          <a:p>
            <a:pPr marL="26670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theyear++;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累加语句</a:t>
            </a:r>
          </a:p>
          <a:p>
            <a:pPr marL="26670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System.out.println("Hello World!");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方法调用语句</a:t>
            </a:r>
          </a:p>
          <a:p>
            <a:pPr marL="26670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FindUser  myFind = new FindUser();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对象创建语句</a:t>
            </a:r>
          </a:p>
          <a:p>
            <a:pPr marL="26670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当然，除了以上这些表达式语句，还有另外的两种语句：声明语句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(declaration statement)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和控制流语句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(control flow statement)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。声明语句通常用于定义</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声明</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一个或一些变量。</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26670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例：</a:t>
            </a:r>
          </a:p>
          <a:p>
            <a:pPr marL="26670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int  theyear = 2008;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声明语句</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504190" y="1104265"/>
            <a:ext cx="11194415" cy="4206240"/>
          </a:xfrm>
          <a:prstGeom prst="rect">
            <a:avLst/>
          </a:prstGeom>
          <a:noFill/>
          <a:ln w="9525">
            <a:noFill/>
          </a:ln>
        </p:spPr>
        <p:txBody>
          <a:bodyPr wrap="square">
            <a:spAutoFit/>
          </a:bodyPr>
          <a:lstStyle/>
          <a:p>
            <a:pPr marL="26670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①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块</a:t>
            </a:r>
          </a:p>
          <a:p>
            <a:pPr marL="26670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块</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(block)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是位于成对花括号</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之间的零个或者多个语句的语句组，可以在允许使用单一语句的任何位置使用块。</a:t>
            </a:r>
          </a:p>
          <a:p>
            <a:pPr marL="266700" indent="-26670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例：</a:t>
            </a:r>
          </a:p>
          <a:p>
            <a:pPr marL="26670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class BlockDemo {</a:t>
            </a:r>
          </a:p>
          <a:p>
            <a:pPr marL="26670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static void main(String[] args) {</a:t>
            </a:r>
          </a:p>
          <a:p>
            <a:pPr marL="26670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boolean condition = true;</a:t>
            </a:r>
          </a:p>
          <a:p>
            <a:pPr marL="26670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if (condition)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第一个块的开始</a:t>
            </a:r>
          </a:p>
          <a:p>
            <a:pPr marL="266700" indent="-26670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System.out.println("The ondition is true.");</a:t>
            </a:r>
          </a:p>
          <a:p>
            <a:pPr marL="26670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第一个块结束</a:t>
            </a:r>
          </a:p>
          <a:p>
            <a:pPr marL="266700" indent="-26670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else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第二个块的开始</a:t>
            </a:r>
          </a:p>
          <a:p>
            <a:pPr marL="266700" indent="-26670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System.out.println("The condition is false.");</a:t>
            </a:r>
          </a:p>
          <a:p>
            <a:pPr marL="26670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第二个块结束</a:t>
            </a:r>
          </a:p>
          <a:p>
            <a:pPr marL="266700" indent="-26670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26670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338455" y="730250"/>
            <a:ext cx="11193145" cy="228600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1.1.3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项目实施</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）分析通过分析题目可以得出以下信息：</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①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产生随机数；</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②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需要六个变量，原始数，逆数，个位数，十位数，百位数，千位数；</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③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通过运算，分别获得个位数，十位数，百位数和千位数。</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④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计算得出逆序数</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）编码：</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通过以上分析我们可以编写以下代码实现功能：</a:t>
            </a:r>
          </a:p>
        </p:txBody>
      </p:sp>
      <p:sp>
        <p:nvSpPr>
          <p:cNvPr id="2" name="文本框 1"/>
          <p:cNvSpPr txBox="1"/>
          <p:nvPr/>
        </p:nvSpPr>
        <p:spPr>
          <a:xfrm>
            <a:off x="159385" y="3016250"/>
            <a:ext cx="11551285" cy="3657600"/>
          </a:xfrm>
          <a:prstGeom prst="rect">
            <a:avLst/>
          </a:prstGeom>
          <a:noFill/>
          <a:ln w="9525">
            <a:noFill/>
          </a:ln>
        </p:spPr>
        <p:txBody>
          <a:bodyPr wrap="square">
            <a:spAutoFit/>
          </a:bodyPr>
          <a:lstStyle/>
          <a:p>
            <a:pPr marL="0" indent="0" algn="l"/>
            <a:r>
              <a:rPr lang="en-US" altLang="zh-CN" b="0" u="none">
                <a:solidFill>
                  <a:srgbClr val="55007F"/>
                </a:solidFill>
                <a:latin typeface="黑体" panose="02010609060101010101" pitchFamily="2" charset="-122"/>
                <a:ea typeface="黑体" panose="02010609060101010101" pitchFamily="2" charset="-122"/>
                <a:cs typeface="Times New Roman" panose="02020603050405020304" charset="0"/>
              </a:rPr>
              <a:t>package  cn.cqvie.chapter01.project1</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a:t>
            </a:r>
            <a:endParaRPr lang="en-US" altLang="zh-CN" b="0" u="none">
              <a:solidFill>
                <a:srgbClr val="55007F"/>
              </a:solidFill>
              <a:latin typeface="黑体" panose="02010609060101010101" pitchFamily="2" charset="-122"/>
              <a:ea typeface="黑体" panose="02010609060101010101" pitchFamily="2" charset="-122"/>
              <a:cs typeface="Times New Roman" panose="02020603050405020304" charset="0"/>
            </a:endParaRPr>
          </a:p>
          <a:p>
            <a:pPr marL="0" indent="0" algn="l"/>
            <a:r>
              <a:rPr lang="en-US" altLang="zh-CN" b="0" u="none">
                <a:solidFill>
                  <a:srgbClr val="55007F"/>
                </a:solidFill>
                <a:latin typeface="黑体" panose="02010609060101010101" pitchFamily="2" charset="-122"/>
                <a:ea typeface="黑体" panose="02010609060101010101" pitchFamily="2" charset="-122"/>
                <a:cs typeface="Times New Roman" panose="02020603050405020304" charset="0"/>
              </a:rPr>
              <a:t>public</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55007F"/>
                </a:solidFill>
                <a:latin typeface="黑体" panose="02010609060101010101" pitchFamily="2" charset="-122"/>
                <a:ea typeface="黑体" panose="02010609060101010101" pitchFamily="2" charset="-122"/>
                <a:cs typeface="Times New Roman" panose="02020603050405020304" charset="0"/>
              </a:rPr>
              <a:t>class</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Project1 {</a:t>
            </a:r>
          </a:p>
          <a:p>
            <a:pPr marL="0" indent="0" algn="l"/>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55007F"/>
                </a:solidFill>
                <a:latin typeface="黑体" panose="02010609060101010101" pitchFamily="2" charset="-122"/>
                <a:ea typeface="黑体" panose="02010609060101010101" pitchFamily="2" charset="-122"/>
                <a:cs typeface="Times New Roman" panose="02020603050405020304" charset="0"/>
              </a:rPr>
              <a:t>public</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55007F"/>
                </a:solidFill>
                <a:latin typeface="黑体" panose="02010609060101010101" pitchFamily="2" charset="-122"/>
                <a:ea typeface="黑体" panose="02010609060101010101" pitchFamily="2" charset="-122"/>
                <a:cs typeface="Times New Roman" panose="02020603050405020304" charset="0"/>
              </a:rPr>
              <a:t>static</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55007F"/>
                </a:solidFill>
                <a:latin typeface="黑体" panose="02010609060101010101" pitchFamily="2" charset="-122"/>
                <a:ea typeface="黑体" panose="02010609060101010101" pitchFamily="2" charset="-122"/>
                <a:cs typeface="Times New Roman" panose="02020603050405020304" charset="0"/>
              </a:rPr>
              <a:t>void</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main(String[] </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args</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5F7F3F"/>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BF9F7F"/>
                </a:solidFill>
                <a:latin typeface="黑体" panose="02010609060101010101" pitchFamily="2" charset="-122"/>
                <a:ea typeface="黑体" panose="02010609060101010101" pitchFamily="2" charset="-122"/>
                <a:cs typeface="Times New Roman" panose="02020603050405020304" charset="0"/>
              </a:rPr>
              <a:t>TODO</a:t>
            </a:r>
            <a:r>
              <a:rPr lang="en-US" altLang="zh-CN" b="0" u="none">
                <a:solidFill>
                  <a:srgbClr val="5F7F3F"/>
                </a:solidFill>
                <a:latin typeface="黑体" panose="02010609060101010101" pitchFamily="2" charset="-122"/>
                <a:ea typeface="黑体" panose="02010609060101010101" pitchFamily="2" charset="-122"/>
                <a:cs typeface="Times New Roman" panose="02020603050405020304" charset="0"/>
              </a:rPr>
              <a:t> Auto-generated method stub</a:t>
            </a:r>
            <a:endPar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endParaRPr>
          </a:p>
          <a:p>
            <a:pPr marL="0" indent="0" algn="l"/>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55007F"/>
                </a:solidFill>
                <a:latin typeface="黑体" panose="02010609060101010101" pitchFamily="2" charset="-122"/>
                <a:ea typeface="黑体" panose="02010609060101010101" pitchFamily="2" charset="-122"/>
                <a:cs typeface="Times New Roman" panose="02020603050405020304" charset="0"/>
              </a:rPr>
              <a:t>int</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x</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y</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a</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b</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c</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d</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x</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 (</a:t>
            </a:r>
            <a:r>
              <a:rPr lang="en-US" altLang="zh-CN" b="0" u="none">
                <a:solidFill>
                  <a:srgbClr val="55007F"/>
                </a:solidFill>
                <a:latin typeface="黑体" panose="02010609060101010101" pitchFamily="2" charset="-122"/>
                <a:ea typeface="黑体" panose="02010609060101010101" pitchFamily="2" charset="-122"/>
                <a:cs typeface="Times New Roman" panose="02020603050405020304" charset="0"/>
              </a:rPr>
              <a:t>int</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(Math.</a:t>
            </a:r>
            <a:r>
              <a:rPr lang="en-US" altLang="zh-CN" b="0" i="1" u="none">
                <a:solidFill>
                  <a:srgbClr val="000000"/>
                </a:solidFill>
                <a:latin typeface="黑体" panose="02010609060101010101" pitchFamily="2" charset="-122"/>
                <a:ea typeface="黑体" panose="02010609060101010101" pitchFamily="2" charset="-122"/>
                <a:cs typeface="Times New Roman" panose="02020603050405020304" charset="0"/>
              </a:rPr>
              <a:t>random</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()*10000);</a:t>
            </a:r>
            <a:r>
              <a:rPr lang="en-US" altLang="zh-CN" b="0" u="none">
                <a:solidFill>
                  <a:srgbClr val="5F7F3F"/>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5F7F3F"/>
                </a:solidFill>
                <a:latin typeface="黑体" panose="02010609060101010101" pitchFamily="2" charset="-122"/>
                <a:ea typeface="黑体" panose="02010609060101010101" pitchFamily="2" charset="-122"/>
                <a:cs typeface="宋体" panose="02010600030101010101" pitchFamily="2" charset="-122"/>
              </a:rPr>
              <a:t>产生一个</a:t>
            </a:r>
            <a:r>
              <a:rPr lang="en-US" altLang="zh-CN" b="0" u="none">
                <a:solidFill>
                  <a:srgbClr val="5F7F3F"/>
                </a:solidFill>
                <a:latin typeface="黑体" panose="02010609060101010101" pitchFamily="2" charset="-122"/>
                <a:ea typeface="黑体" panose="02010609060101010101" pitchFamily="2" charset="-122"/>
                <a:cs typeface="Times New Roman" panose="02020603050405020304" charset="0"/>
              </a:rPr>
              <a:t>10000</a:t>
            </a:r>
            <a:r>
              <a:rPr lang="zh-CN" altLang="en-US" b="0" u="none">
                <a:solidFill>
                  <a:srgbClr val="5F7F3F"/>
                </a:solidFill>
                <a:latin typeface="黑体" panose="02010609060101010101" pitchFamily="2" charset="-122"/>
                <a:ea typeface="黑体" panose="02010609060101010101" pitchFamily="2" charset="-122"/>
                <a:cs typeface="宋体" panose="02010600030101010101" pitchFamily="2" charset="-122"/>
              </a:rPr>
              <a:t>以内的</a:t>
            </a:r>
            <a:r>
              <a:rPr lang="en-US" altLang="zh-CN" b="0" u="none">
                <a:solidFill>
                  <a:srgbClr val="5F7F3F"/>
                </a:solidFill>
                <a:latin typeface="黑体" panose="02010609060101010101" pitchFamily="2" charset="-122"/>
                <a:ea typeface="黑体" panose="02010609060101010101" pitchFamily="2" charset="-122"/>
                <a:cs typeface="Times New Roman" panose="02020603050405020304" charset="0"/>
              </a:rPr>
              <a:t>4</a:t>
            </a:r>
            <a:r>
              <a:rPr lang="zh-CN" altLang="en-US" b="0" u="none">
                <a:solidFill>
                  <a:srgbClr val="5F7F3F"/>
                </a:solidFill>
                <a:latin typeface="黑体" panose="02010609060101010101" pitchFamily="2" charset="-122"/>
                <a:ea typeface="黑体" panose="02010609060101010101" pitchFamily="2" charset="-122"/>
                <a:cs typeface="宋体" panose="02010600030101010101" pitchFamily="2" charset="-122"/>
              </a:rPr>
              <a:t>位数</a:t>
            </a:r>
            <a:endParaRPr lang="zh-CN" altLang="en-US" b="0" u="none">
              <a:solidFill>
                <a:srgbClr val="000000"/>
              </a:solidFill>
              <a:latin typeface="黑体" panose="02010609060101010101" pitchFamily="2" charset="-122"/>
              <a:ea typeface="黑体" panose="02010609060101010101" pitchFamily="2" charset="-122"/>
              <a:cs typeface="Times New Roman" panose="02020603050405020304" charset="0"/>
            </a:endParaRPr>
          </a:p>
          <a:p>
            <a:pPr marL="0" indent="0" algn="l"/>
            <a:r>
              <a:rPr lang="zh-CN" altLang="en-US" b="0" u="none">
                <a:solidFill>
                  <a:srgbClr val="000000"/>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a</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 </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x</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%10;</a:t>
            </a:r>
            <a:r>
              <a:rPr lang="en-US" altLang="zh-CN" b="0" u="none">
                <a:solidFill>
                  <a:srgbClr val="5F7F3F"/>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5F7F3F"/>
                </a:solidFill>
                <a:latin typeface="黑体" panose="02010609060101010101" pitchFamily="2" charset="-122"/>
                <a:ea typeface="黑体" panose="02010609060101010101" pitchFamily="2" charset="-122"/>
                <a:cs typeface="宋体" panose="02010600030101010101" pitchFamily="2" charset="-122"/>
              </a:rPr>
              <a:t>个位</a:t>
            </a:r>
            <a:endParaRPr lang="zh-CN" altLang="en-US" b="0" u="none">
              <a:solidFill>
                <a:srgbClr val="000000"/>
              </a:solidFill>
              <a:latin typeface="黑体" panose="02010609060101010101" pitchFamily="2" charset="-122"/>
              <a:ea typeface="黑体" panose="02010609060101010101" pitchFamily="2" charset="-122"/>
              <a:cs typeface="Times New Roman" panose="02020603050405020304" charset="0"/>
            </a:endParaRPr>
          </a:p>
          <a:p>
            <a:pPr marL="0" indent="0" algn="l"/>
            <a:r>
              <a:rPr lang="zh-CN" altLang="en-US" b="0" u="none">
                <a:solidFill>
                  <a:srgbClr val="000000"/>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b</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 </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x</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/10%10;</a:t>
            </a:r>
            <a:r>
              <a:rPr lang="en-US" altLang="zh-CN" b="0" u="none">
                <a:solidFill>
                  <a:srgbClr val="5F7F3F"/>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5F7F3F"/>
                </a:solidFill>
                <a:latin typeface="黑体" panose="02010609060101010101" pitchFamily="2" charset="-122"/>
                <a:ea typeface="黑体" panose="02010609060101010101" pitchFamily="2" charset="-122"/>
                <a:cs typeface="宋体" panose="02010600030101010101" pitchFamily="2" charset="-122"/>
              </a:rPr>
              <a:t>十位</a:t>
            </a:r>
            <a:endParaRPr lang="zh-CN" altLang="en-US" b="0" u="none">
              <a:solidFill>
                <a:srgbClr val="000000"/>
              </a:solidFill>
              <a:latin typeface="黑体" panose="02010609060101010101" pitchFamily="2" charset="-122"/>
              <a:ea typeface="黑体" panose="02010609060101010101" pitchFamily="2" charset="-122"/>
              <a:cs typeface="Times New Roman" panose="02020603050405020304" charset="0"/>
            </a:endParaRPr>
          </a:p>
          <a:p>
            <a:pPr marL="0" indent="0" algn="l"/>
            <a:r>
              <a:rPr lang="zh-CN" altLang="en-US" b="0" u="none">
                <a:solidFill>
                  <a:srgbClr val="000000"/>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c</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 </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x</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/100%10;</a:t>
            </a:r>
            <a:r>
              <a:rPr lang="en-US" altLang="zh-CN" b="0" u="none">
                <a:solidFill>
                  <a:srgbClr val="5F7F3F"/>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5F7F3F"/>
                </a:solidFill>
                <a:latin typeface="黑体" panose="02010609060101010101" pitchFamily="2" charset="-122"/>
                <a:ea typeface="黑体" panose="02010609060101010101" pitchFamily="2" charset="-122"/>
                <a:cs typeface="宋体" panose="02010600030101010101" pitchFamily="2" charset="-122"/>
              </a:rPr>
              <a:t>百位</a:t>
            </a:r>
            <a:endParaRPr lang="zh-CN" altLang="en-US" b="0" u="none">
              <a:solidFill>
                <a:srgbClr val="000000"/>
              </a:solidFill>
              <a:latin typeface="黑体" panose="02010609060101010101" pitchFamily="2" charset="-122"/>
              <a:ea typeface="黑体" panose="02010609060101010101" pitchFamily="2" charset="-122"/>
              <a:cs typeface="Times New Roman" panose="02020603050405020304" charset="0"/>
            </a:endParaRPr>
          </a:p>
          <a:p>
            <a:pPr marL="0" indent="0" algn="l"/>
            <a:r>
              <a:rPr lang="zh-CN" altLang="en-US" b="0" u="none">
                <a:solidFill>
                  <a:srgbClr val="000000"/>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d</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 </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x</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/1000%10;</a:t>
            </a:r>
            <a:r>
              <a:rPr lang="en-US" altLang="zh-CN" b="0" u="none">
                <a:solidFill>
                  <a:srgbClr val="5F7F3F"/>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5F7F3F"/>
                </a:solidFill>
                <a:latin typeface="黑体" panose="02010609060101010101" pitchFamily="2" charset="-122"/>
                <a:ea typeface="黑体" panose="02010609060101010101" pitchFamily="2" charset="-122"/>
                <a:cs typeface="宋体" panose="02010600030101010101" pitchFamily="2" charset="-122"/>
              </a:rPr>
              <a:t>千位</a:t>
            </a:r>
            <a:endParaRPr lang="zh-CN" altLang="en-US" b="0" u="none">
              <a:solidFill>
                <a:srgbClr val="000000"/>
              </a:solidFill>
              <a:latin typeface="黑体" panose="02010609060101010101" pitchFamily="2" charset="-122"/>
              <a:ea typeface="黑体" panose="02010609060101010101" pitchFamily="2" charset="-122"/>
              <a:cs typeface="Times New Roman" panose="02020603050405020304" charset="0"/>
            </a:endParaRPr>
          </a:p>
          <a:p>
            <a:pPr marL="0" indent="0" algn="l"/>
            <a:r>
              <a:rPr lang="zh-CN" altLang="en-US" b="0" u="none">
                <a:solidFill>
                  <a:srgbClr val="000000"/>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y</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 </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a</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*1000+</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b</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*100+</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c</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*10+</a:t>
            </a:r>
            <a:r>
              <a:rPr lang="en-US" altLang="zh-CN" b="0" u="none">
                <a:solidFill>
                  <a:srgbClr val="3E3E6A"/>
                </a:solidFill>
                <a:latin typeface="黑体" panose="02010609060101010101" pitchFamily="2" charset="-122"/>
                <a:ea typeface="黑体" panose="02010609060101010101" pitchFamily="2" charset="-122"/>
                <a:cs typeface="Times New Roman" panose="02020603050405020304" charset="0"/>
              </a:rPr>
              <a:t>d</a:t>
            </a:r>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000000"/>
                </a:solidFill>
                <a:latin typeface="黑体" panose="02010609060101010101" pitchFamily="2" charset="-122"/>
                <a:ea typeface="黑体" panose="02010609060101010101" pitchFamily="2" charset="-122"/>
                <a:cs typeface="Times New Roman" panose="02020603050405020304" charset="0"/>
              </a:rPr>
              <a:t>		</a:t>
            </a:r>
            <a:endParaRPr lang="zh-CN" altLang="en-US">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2" name="文本框 1"/>
          <p:cNvSpPr txBox="1"/>
          <p:nvPr/>
        </p:nvSpPr>
        <p:spPr>
          <a:xfrm>
            <a:off x="448310" y="937260"/>
            <a:ext cx="6583680" cy="2286000"/>
          </a:xfrm>
          <a:prstGeom prst="rect">
            <a:avLst/>
          </a:prstGeom>
          <a:noFill/>
        </p:spPr>
        <p:txBody>
          <a:bodyPr wrap="none" rtlCol="0" anchor="t">
            <a:spAutoFit/>
          </a:bodyPr>
          <a:lstStyle/>
          <a:p>
            <a:pPr marL="0" indent="0" algn="l"/>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System.</a:t>
            </a:r>
            <a:r>
              <a:rPr lang="en-US" altLang="zh-CN" i="1">
                <a:solidFill>
                  <a:srgbClr val="C00000"/>
                </a:solidFill>
                <a:latin typeface="黑体" panose="02010609060101010101" pitchFamily="2" charset="-122"/>
                <a:ea typeface="黑体" panose="02010609060101010101" pitchFamily="2" charset="-122"/>
                <a:cs typeface="Times New Roman" panose="02020603050405020304" charset="0"/>
                <a:sym typeface="+mn-ea"/>
              </a:rPr>
              <a:t>out</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.println(</a:t>
            </a:r>
            <a:r>
              <a:rPr lang="en-US" altLang="zh-CN">
                <a:solidFill>
                  <a:srgbClr val="FF002A"/>
                </a:solidFill>
                <a:latin typeface="黑体" panose="02010609060101010101" pitchFamily="2" charset="-122"/>
                <a:ea typeface="黑体" panose="02010609060101010101" pitchFamily="2" charset="-122"/>
                <a:cs typeface="Times New Roman" panose="02020603050405020304" charset="0"/>
                <a:sym typeface="+mn-ea"/>
              </a:rPr>
              <a:t>"</a:t>
            </a:r>
            <a:r>
              <a:rPr lang="zh-CN" altLang="en-US">
                <a:solidFill>
                  <a:srgbClr val="FF002A"/>
                </a:solidFill>
                <a:latin typeface="黑体" panose="02010609060101010101" pitchFamily="2" charset="-122"/>
                <a:ea typeface="黑体" panose="02010609060101010101" pitchFamily="2" charset="-122"/>
                <a:cs typeface="宋体" panose="02010600030101010101" pitchFamily="2" charset="-122"/>
                <a:sym typeface="+mn-ea"/>
              </a:rPr>
              <a:t>原来的数</a:t>
            </a:r>
            <a:r>
              <a:rPr lang="en-US" altLang="zh-CN">
                <a:solidFill>
                  <a:srgbClr val="FF002A"/>
                </a:solidFill>
                <a:latin typeface="黑体" panose="02010609060101010101" pitchFamily="2" charset="-122"/>
                <a:ea typeface="黑体" panose="02010609060101010101" pitchFamily="2" charset="-122"/>
                <a:cs typeface="Times New Roman" panose="02020603050405020304" charset="0"/>
                <a:sym typeface="+mn-ea"/>
              </a:rPr>
              <a:t>x="</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a:t>
            </a:r>
            <a:r>
              <a:rPr lang="en-US" altLang="zh-CN">
                <a:solidFill>
                  <a:srgbClr val="3E3E6A"/>
                </a:solidFill>
                <a:latin typeface="黑体" panose="02010609060101010101" pitchFamily="2" charset="-122"/>
                <a:ea typeface="黑体" panose="02010609060101010101" pitchFamily="2" charset="-122"/>
                <a:cs typeface="Times New Roman" panose="02020603050405020304" charset="0"/>
                <a:sym typeface="+mn-ea"/>
              </a:rPr>
              <a:t>x</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		System.</a:t>
            </a:r>
            <a:r>
              <a:rPr lang="en-US" altLang="zh-CN" i="1">
                <a:solidFill>
                  <a:srgbClr val="C00000"/>
                </a:solidFill>
                <a:latin typeface="黑体" panose="02010609060101010101" pitchFamily="2" charset="-122"/>
                <a:ea typeface="黑体" panose="02010609060101010101" pitchFamily="2" charset="-122"/>
                <a:cs typeface="Times New Roman" panose="02020603050405020304" charset="0"/>
                <a:sym typeface="+mn-ea"/>
              </a:rPr>
              <a:t>out</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.println(</a:t>
            </a:r>
            <a:r>
              <a:rPr lang="en-US" altLang="zh-CN">
                <a:solidFill>
                  <a:srgbClr val="FF002A"/>
                </a:solidFill>
                <a:latin typeface="黑体" panose="02010609060101010101" pitchFamily="2" charset="-122"/>
                <a:ea typeface="黑体" panose="02010609060101010101" pitchFamily="2" charset="-122"/>
                <a:cs typeface="Times New Roman" panose="02020603050405020304" charset="0"/>
                <a:sym typeface="+mn-ea"/>
              </a:rPr>
              <a:t>"a="</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a:t>
            </a:r>
            <a:r>
              <a:rPr lang="en-US" altLang="zh-CN">
                <a:solidFill>
                  <a:srgbClr val="3E3E6A"/>
                </a:solidFill>
                <a:latin typeface="黑体" panose="02010609060101010101" pitchFamily="2" charset="-122"/>
                <a:ea typeface="黑体" panose="02010609060101010101" pitchFamily="2" charset="-122"/>
                <a:cs typeface="Times New Roman" panose="02020603050405020304" charset="0"/>
                <a:sym typeface="+mn-ea"/>
              </a:rPr>
              <a:t>a</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		System.</a:t>
            </a:r>
            <a:r>
              <a:rPr lang="en-US" altLang="zh-CN" i="1">
                <a:solidFill>
                  <a:srgbClr val="C00000"/>
                </a:solidFill>
                <a:latin typeface="黑体" panose="02010609060101010101" pitchFamily="2" charset="-122"/>
                <a:ea typeface="黑体" panose="02010609060101010101" pitchFamily="2" charset="-122"/>
                <a:cs typeface="Times New Roman" panose="02020603050405020304" charset="0"/>
                <a:sym typeface="+mn-ea"/>
              </a:rPr>
              <a:t>out</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.println(</a:t>
            </a:r>
            <a:r>
              <a:rPr lang="en-US" altLang="zh-CN">
                <a:solidFill>
                  <a:srgbClr val="FF002A"/>
                </a:solidFill>
                <a:latin typeface="黑体" panose="02010609060101010101" pitchFamily="2" charset="-122"/>
                <a:ea typeface="黑体" panose="02010609060101010101" pitchFamily="2" charset="-122"/>
                <a:cs typeface="Times New Roman" panose="02020603050405020304" charset="0"/>
                <a:sym typeface="+mn-ea"/>
              </a:rPr>
              <a:t>"b="</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a:t>
            </a:r>
            <a:r>
              <a:rPr lang="en-US" altLang="zh-CN">
                <a:solidFill>
                  <a:srgbClr val="3E3E6A"/>
                </a:solidFill>
                <a:latin typeface="黑体" panose="02010609060101010101" pitchFamily="2" charset="-122"/>
                <a:ea typeface="黑体" panose="02010609060101010101" pitchFamily="2" charset="-122"/>
                <a:cs typeface="Times New Roman" panose="02020603050405020304" charset="0"/>
                <a:sym typeface="+mn-ea"/>
              </a:rPr>
              <a:t>b</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		System.</a:t>
            </a:r>
            <a:r>
              <a:rPr lang="en-US" altLang="zh-CN" i="1">
                <a:solidFill>
                  <a:srgbClr val="C00000"/>
                </a:solidFill>
                <a:latin typeface="黑体" panose="02010609060101010101" pitchFamily="2" charset="-122"/>
                <a:ea typeface="黑体" panose="02010609060101010101" pitchFamily="2" charset="-122"/>
                <a:cs typeface="Times New Roman" panose="02020603050405020304" charset="0"/>
                <a:sym typeface="+mn-ea"/>
              </a:rPr>
              <a:t>out</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.println(</a:t>
            </a:r>
            <a:r>
              <a:rPr lang="en-US" altLang="zh-CN">
                <a:solidFill>
                  <a:srgbClr val="FF002A"/>
                </a:solidFill>
                <a:latin typeface="黑体" panose="02010609060101010101" pitchFamily="2" charset="-122"/>
                <a:ea typeface="黑体" panose="02010609060101010101" pitchFamily="2" charset="-122"/>
                <a:cs typeface="Times New Roman" panose="02020603050405020304" charset="0"/>
                <a:sym typeface="+mn-ea"/>
              </a:rPr>
              <a:t>"c="</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a:t>
            </a:r>
            <a:r>
              <a:rPr lang="en-US" altLang="zh-CN">
                <a:solidFill>
                  <a:srgbClr val="3E3E6A"/>
                </a:solidFill>
                <a:latin typeface="黑体" panose="02010609060101010101" pitchFamily="2" charset="-122"/>
                <a:ea typeface="黑体" panose="02010609060101010101" pitchFamily="2" charset="-122"/>
                <a:cs typeface="Times New Roman" panose="02020603050405020304" charset="0"/>
                <a:sym typeface="+mn-ea"/>
              </a:rPr>
              <a:t>c</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		System.</a:t>
            </a:r>
            <a:r>
              <a:rPr lang="en-US" altLang="zh-CN" i="1">
                <a:solidFill>
                  <a:srgbClr val="C00000"/>
                </a:solidFill>
                <a:latin typeface="黑体" panose="02010609060101010101" pitchFamily="2" charset="-122"/>
                <a:ea typeface="黑体" panose="02010609060101010101" pitchFamily="2" charset="-122"/>
                <a:cs typeface="Times New Roman" panose="02020603050405020304" charset="0"/>
                <a:sym typeface="+mn-ea"/>
              </a:rPr>
              <a:t>out</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.println(</a:t>
            </a:r>
            <a:r>
              <a:rPr lang="en-US" altLang="zh-CN">
                <a:solidFill>
                  <a:srgbClr val="FF002A"/>
                </a:solidFill>
                <a:latin typeface="黑体" panose="02010609060101010101" pitchFamily="2" charset="-122"/>
                <a:ea typeface="黑体" panose="02010609060101010101" pitchFamily="2" charset="-122"/>
                <a:cs typeface="Times New Roman" panose="02020603050405020304" charset="0"/>
                <a:sym typeface="+mn-ea"/>
              </a:rPr>
              <a:t>"d="</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a:t>
            </a:r>
            <a:r>
              <a:rPr lang="en-US" altLang="zh-CN">
                <a:solidFill>
                  <a:srgbClr val="3E3E6A"/>
                </a:solidFill>
                <a:latin typeface="黑体" panose="02010609060101010101" pitchFamily="2" charset="-122"/>
                <a:ea typeface="黑体" panose="02010609060101010101" pitchFamily="2" charset="-122"/>
                <a:cs typeface="Times New Roman" panose="02020603050405020304" charset="0"/>
                <a:sym typeface="+mn-ea"/>
              </a:rPr>
              <a:t>d</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		System.</a:t>
            </a:r>
            <a:r>
              <a:rPr lang="en-US" altLang="zh-CN" i="1">
                <a:solidFill>
                  <a:srgbClr val="C00000"/>
                </a:solidFill>
                <a:latin typeface="黑体" panose="02010609060101010101" pitchFamily="2" charset="-122"/>
                <a:ea typeface="黑体" panose="02010609060101010101" pitchFamily="2" charset="-122"/>
                <a:cs typeface="Times New Roman" panose="02020603050405020304" charset="0"/>
                <a:sym typeface="+mn-ea"/>
              </a:rPr>
              <a:t>out</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.println(</a:t>
            </a:r>
            <a:r>
              <a:rPr lang="en-US" altLang="zh-CN">
                <a:solidFill>
                  <a:srgbClr val="FF002A"/>
                </a:solidFill>
                <a:latin typeface="黑体" panose="02010609060101010101" pitchFamily="2" charset="-122"/>
                <a:ea typeface="黑体" panose="02010609060101010101" pitchFamily="2" charset="-122"/>
                <a:cs typeface="Times New Roman" panose="02020603050405020304" charset="0"/>
                <a:sym typeface="+mn-ea"/>
              </a:rPr>
              <a:t>"</a:t>
            </a:r>
            <a:r>
              <a:rPr lang="zh-CN" altLang="en-US">
                <a:solidFill>
                  <a:srgbClr val="FF002A"/>
                </a:solidFill>
                <a:latin typeface="黑体" panose="02010609060101010101" pitchFamily="2" charset="-122"/>
                <a:ea typeface="黑体" panose="02010609060101010101" pitchFamily="2" charset="-122"/>
                <a:cs typeface="宋体" panose="02010600030101010101" pitchFamily="2" charset="-122"/>
                <a:sym typeface="+mn-ea"/>
              </a:rPr>
              <a:t>逆序数</a:t>
            </a:r>
            <a:r>
              <a:rPr lang="en-US" altLang="zh-CN">
                <a:solidFill>
                  <a:srgbClr val="FF002A"/>
                </a:solidFill>
                <a:latin typeface="黑体" panose="02010609060101010101" pitchFamily="2" charset="-122"/>
                <a:ea typeface="黑体" panose="02010609060101010101" pitchFamily="2" charset="-122"/>
                <a:cs typeface="Times New Roman" panose="02020603050405020304" charset="0"/>
                <a:sym typeface="+mn-ea"/>
              </a:rPr>
              <a:t>y="</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a:t>
            </a:r>
            <a:r>
              <a:rPr lang="en-US" altLang="zh-CN">
                <a:solidFill>
                  <a:srgbClr val="3E3E6A"/>
                </a:solidFill>
                <a:latin typeface="黑体" panose="02010609060101010101" pitchFamily="2" charset="-122"/>
                <a:ea typeface="黑体" panose="02010609060101010101" pitchFamily="2" charset="-122"/>
                <a:cs typeface="Times New Roman" panose="02020603050405020304" charset="0"/>
                <a:sym typeface="+mn-ea"/>
              </a:rPr>
              <a:t>y</a:t>
            </a:r>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000000"/>
                </a:solidFill>
                <a:latin typeface="黑体" panose="02010609060101010101" pitchFamily="2" charset="-122"/>
                <a:ea typeface="黑体" panose="02010609060101010101" pitchFamily="2" charset="-122"/>
                <a:cs typeface="Times New Roman" panose="02020603050405020304" charset="0"/>
                <a:sym typeface="+mn-ea"/>
              </a:rPr>
              <a:t>}</a:t>
            </a:r>
            <a:endParaRPr lang="zh-CN" altLang="en-US"/>
          </a:p>
        </p:txBody>
      </p:sp>
      <p:sp>
        <p:nvSpPr>
          <p:cNvPr id="100" name="文本框 99"/>
          <p:cNvSpPr txBox="1"/>
          <p:nvPr/>
        </p:nvSpPr>
        <p:spPr>
          <a:xfrm>
            <a:off x="448310" y="3223260"/>
            <a:ext cx="8187690" cy="64008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）调试运行，显示结果</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该程序的运行结果如图</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所示：</a:t>
            </a:r>
          </a:p>
        </p:txBody>
      </p:sp>
      <p:pic>
        <p:nvPicPr>
          <p:cNvPr id="3" name="图片 -2147482621"/>
          <p:cNvPicPr>
            <a:picLocks noChangeAspect="1"/>
          </p:cNvPicPr>
          <p:nvPr/>
        </p:nvPicPr>
        <p:blipFill>
          <a:blip r:embed="rId2"/>
          <a:stretch>
            <a:fillRect/>
          </a:stretch>
        </p:blipFill>
        <p:spPr>
          <a:xfrm>
            <a:off x="3834130" y="3971290"/>
            <a:ext cx="4271645" cy="2317115"/>
          </a:xfrm>
          <a:prstGeom prst="rect">
            <a:avLst/>
          </a:prstGeom>
          <a:noFill/>
          <a:ln w="9525">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463550" y="1107440"/>
            <a:ext cx="10941685" cy="502920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1.1.4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能力拓展</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简述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语言对标识符的几个规定。判断以下几个变量定义语句的正确性。</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  int 0IntFirst;    (2)   char ch%ar1; (3)  float f_FistNum;</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(4)  byte  b=32768;  (5);  boolean   true;</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说明下面常量是什么类型的常量？</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 true     (2) –66          (3)  042          (4) 0x11  </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  0L     (6)  3.14E-5      (7)  ‘\\’           (8)  “\\”</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3.float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型常量和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double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型常量在表示上有什么区别</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编写程序，完成对两个变量分别赋值为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，计算</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的最终结果？</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什么是运算符</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什么是表达式？</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6.</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若已知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a=3,b=4,c=false;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试计算下列表达式的值。</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 d=a^y</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 d=a&lt;b&amp;&amp;c</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 d=~c</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4) d=a+++b</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 d=a&gt;b||!c</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7.</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编写一个程序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ComputeArea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，当程序运行时，从键盘上输入圆的半径，在控制台输出圆的周长和面积。要求：圆的周长只保留整数部分，舍掉小数部分。</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1.2 分支流程</a:t>
            </a:r>
          </a:p>
        </p:txBody>
      </p:sp>
      <p:sp>
        <p:nvSpPr>
          <p:cNvPr id="100" name="文本框 99"/>
          <p:cNvSpPr txBox="1"/>
          <p:nvPr/>
        </p:nvSpPr>
        <p:spPr>
          <a:xfrm>
            <a:off x="549275" y="948690"/>
            <a:ext cx="11104245" cy="393192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1.2.1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a:t>
            </a:r>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描述</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根据输入的百分制考试成绩打印出等级。当成绩为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90~100</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，打印</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；成绩</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80~89</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，打印；成绩为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70~79</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，打印</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；成绩为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60~69</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，打印</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D</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；成绩</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&lt;60</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，打印</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；其他情况则打印出错信息。</a:t>
            </a:r>
          </a:p>
          <a:p>
            <a:pPr marL="0" indent="0" algn="l"/>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1.2.2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项目知识准备</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if</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If</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语句用于进行条件判断，根据判断的结果，选择执行相应的语句或语句块，主要分为单分支结构、双分支结构和多分支结构。</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单分支结构语法形式：</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if(</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表达式</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双分支结构语法形式：</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if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表达式</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else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2</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单分支与双分支的比较如图</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和图</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p:txBody>
      </p:sp>
      <p:grpSp>
        <p:nvGrpSpPr>
          <p:cNvPr id="1073742870" name="组合 1073742869"/>
          <p:cNvGrpSpPr/>
          <p:nvPr/>
        </p:nvGrpSpPr>
        <p:grpSpPr>
          <a:xfrm>
            <a:off x="5080000" y="4041775"/>
            <a:ext cx="3038475" cy="2106930"/>
            <a:chOff x="0" y="0"/>
            <a:chExt cx="3256" cy="2808"/>
          </a:xfrm>
        </p:grpSpPr>
        <p:sp>
          <p:nvSpPr>
            <p:cNvPr id="1073742871" name="直接连接符 1073742870"/>
            <p:cNvSpPr/>
            <p:nvPr/>
          </p:nvSpPr>
          <p:spPr>
            <a:xfrm flipH="1" flipV="1">
              <a:off x="1289" y="1998"/>
              <a:ext cx="1309" cy="16"/>
            </a:xfrm>
            <a:prstGeom prst="line">
              <a:avLst/>
            </a:prstGeom>
            <a:ln w="9525" cap="flat" cmpd="sng">
              <a:solidFill>
                <a:srgbClr val="000000"/>
              </a:solidFill>
              <a:prstDash val="solid"/>
              <a:headEnd type="none" w="med" len="med"/>
              <a:tailEnd type="triangle" w="med" len="med"/>
            </a:ln>
          </p:spPr>
        </p:sp>
        <p:grpSp>
          <p:nvGrpSpPr>
            <p:cNvPr id="1073742872" name="组合 1073742871"/>
            <p:cNvGrpSpPr/>
            <p:nvPr/>
          </p:nvGrpSpPr>
          <p:grpSpPr>
            <a:xfrm>
              <a:off x="0" y="0"/>
              <a:ext cx="3256" cy="2808"/>
              <a:chOff x="0" y="0"/>
              <a:chExt cx="2912" cy="2808"/>
            </a:xfrm>
          </p:grpSpPr>
          <p:sp>
            <p:nvSpPr>
              <p:cNvPr id="1073742873" name="直接连接符 1073742872"/>
              <p:cNvSpPr/>
              <p:nvPr/>
            </p:nvSpPr>
            <p:spPr>
              <a:xfrm>
                <a:off x="1154" y="950"/>
                <a:ext cx="1" cy="452"/>
              </a:xfrm>
              <a:prstGeom prst="line">
                <a:avLst/>
              </a:prstGeom>
              <a:ln w="9525" cap="flat" cmpd="sng">
                <a:solidFill>
                  <a:srgbClr val="000000"/>
                </a:solidFill>
                <a:prstDash val="solid"/>
                <a:headEnd type="none" w="med" len="med"/>
                <a:tailEnd type="triangle" w="med" len="med"/>
              </a:ln>
            </p:spPr>
          </p:sp>
          <p:grpSp>
            <p:nvGrpSpPr>
              <p:cNvPr id="1073742874" name="组合 1073742873"/>
              <p:cNvGrpSpPr/>
              <p:nvPr/>
            </p:nvGrpSpPr>
            <p:grpSpPr>
              <a:xfrm>
                <a:off x="1949" y="629"/>
                <a:ext cx="374" cy="1364"/>
                <a:chOff x="0" y="0"/>
                <a:chExt cx="720" cy="780"/>
              </a:xfrm>
            </p:grpSpPr>
            <p:sp>
              <p:nvSpPr>
                <p:cNvPr id="1073742875" name="直接连接符 1073742874"/>
                <p:cNvSpPr/>
                <p:nvPr/>
              </p:nvSpPr>
              <p:spPr>
                <a:xfrm flipV="1">
                  <a:off x="720" y="0"/>
                  <a:ext cx="0" cy="780"/>
                </a:xfrm>
                <a:prstGeom prst="line">
                  <a:avLst/>
                </a:prstGeom>
                <a:ln w="9525" cap="flat" cmpd="sng">
                  <a:solidFill>
                    <a:srgbClr val="000000"/>
                  </a:solidFill>
                  <a:prstDash val="solid"/>
                  <a:headEnd type="none" w="med" len="med"/>
                  <a:tailEnd type="none" w="med" len="med"/>
                </a:ln>
              </p:spPr>
            </p:sp>
            <p:sp>
              <p:nvSpPr>
                <p:cNvPr id="1073742876" name="直接连接符 1073742875"/>
                <p:cNvSpPr/>
                <p:nvPr/>
              </p:nvSpPr>
              <p:spPr>
                <a:xfrm>
                  <a:off x="0" y="0"/>
                  <a:ext cx="720" cy="0"/>
                </a:xfrm>
                <a:prstGeom prst="line">
                  <a:avLst/>
                </a:prstGeom>
                <a:ln w="9525" cap="flat" cmpd="sng">
                  <a:solidFill>
                    <a:srgbClr val="000000"/>
                  </a:solidFill>
                  <a:prstDash val="solid"/>
                  <a:headEnd type="none" w="med" len="med"/>
                  <a:tailEnd type="none" w="med" len="med"/>
                </a:ln>
              </p:spPr>
            </p:sp>
          </p:grpSp>
          <p:sp>
            <p:nvSpPr>
              <p:cNvPr id="1073742877" name="流程图: 决策 1073742876"/>
              <p:cNvSpPr/>
              <p:nvPr/>
            </p:nvSpPr>
            <p:spPr>
              <a:xfrm>
                <a:off x="345" y="312"/>
                <a:ext cx="1618" cy="622"/>
              </a:xfrm>
              <a:prstGeom prst="flowChartDecision">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a:p>
            </p:txBody>
          </p:sp>
          <p:sp>
            <p:nvSpPr>
              <p:cNvPr id="1073742878" name="直接连接符 1073742877"/>
              <p:cNvSpPr/>
              <p:nvPr/>
            </p:nvSpPr>
            <p:spPr>
              <a:xfrm>
                <a:off x="1154" y="0"/>
                <a:ext cx="1" cy="310"/>
              </a:xfrm>
              <a:prstGeom prst="line">
                <a:avLst/>
              </a:prstGeom>
              <a:ln w="9525" cap="flat" cmpd="sng">
                <a:solidFill>
                  <a:srgbClr val="000000"/>
                </a:solidFill>
                <a:prstDash val="solid"/>
                <a:headEnd type="none" w="med" len="med"/>
                <a:tailEnd type="triangle" w="med" len="med"/>
              </a:ln>
            </p:spPr>
          </p:sp>
          <p:sp>
            <p:nvSpPr>
              <p:cNvPr id="1073742879" name="流程图: 过程 1073742878"/>
              <p:cNvSpPr/>
              <p:nvPr/>
            </p:nvSpPr>
            <p:spPr>
              <a:xfrm>
                <a:off x="600" y="1425"/>
                <a:ext cx="1078" cy="466"/>
              </a:xfrm>
              <a:prstGeom prst="flowChartProcess">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a:p>
            </p:txBody>
          </p:sp>
          <p:sp>
            <p:nvSpPr>
              <p:cNvPr id="1073742880" name="文本框 1073742879"/>
              <p:cNvSpPr txBox="1"/>
              <p:nvPr/>
            </p:nvSpPr>
            <p:spPr>
              <a:xfrm>
                <a:off x="689" y="416"/>
                <a:ext cx="1034" cy="522"/>
              </a:xfrm>
              <a:prstGeom prst="rect">
                <a:avLst/>
              </a:prstGeom>
              <a:noFill/>
              <a:ln w="9525">
                <a:noFill/>
              </a:ln>
            </p:spPr>
            <p:txBody>
              <a:bodyPr anchor="t"/>
              <a:lstStyle/>
              <a:p>
                <a:r>
                  <a:rPr lang="zh-CN" altLang="en-US"/>
                  <a:t>表达式?</a:t>
                </a:r>
              </a:p>
              <a:p>
                <a:endParaRPr lang="zh-CN" altLang="en-US"/>
              </a:p>
            </p:txBody>
          </p:sp>
          <p:sp>
            <p:nvSpPr>
              <p:cNvPr id="1073742881" name="文本框 1073742880"/>
              <p:cNvSpPr txBox="1"/>
              <p:nvPr/>
            </p:nvSpPr>
            <p:spPr>
              <a:xfrm>
                <a:off x="735" y="1439"/>
                <a:ext cx="812" cy="454"/>
              </a:xfrm>
              <a:prstGeom prst="rect">
                <a:avLst/>
              </a:prstGeom>
              <a:noFill/>
              <a:ln w="9525">
                <a:noFill/>
              </a:ln>
            </p:spPr>
            <p:txBody>
              <a:bodyPr anchor="t"/>
              <a:lstStyle/>
              <a:p>
                <a:r>
                  <a:rPr lang="zh-CN" altLang="en-US"/>
                  <a:t>语 句</a:t>
                </a:r>
              </a:p>
              <a:p>
                <a:endParaRPr lang="zh-CN" altLang="en-US"/>
              </a:p>
            </p:txBody>
          </p:sp>
          <p:sp>
            <p:nvSpPr>
              <p:cNvPr id="1073742882" name="直接连接符 1073742881"/>
              <p:cNvSpPr/>
              <p:nvPr/>
            </p:nvSpPr>
            <p:spPr>
              <a:xfrm>
                <a:off x="1154" y="1883"/>
                <a:ext cx="1" cy="466"/>
              </a:xfrm>
              <a:prstGeom prst="line">
                <a:avLst/>
              </a:prstGeom>
              <a:ln w="9525" cap="flat" cmpd="sng">
                <a:solidFill>
                  <a:srgbClr val="000000"/>
                </a:solidFill>
                <a:prstDash val="solid"/>
                <a:headEnd type="none" w="med" len="med"/>
                <a:tailEnd type="triangle" w="med" len="med"/>
              </a:ln>
            </p:spPr>
          </p:sp>
          <p:sp>
            <p:nvSpPr>
              <p:cNvPr id="1073742883" name="文本框 1073742882"/>
              <p:cNvSpPr txBox="1"/>
              <p:nvPr/>
            </p:nvSpPr>
            <p:spPr>
              <a:xfrm>
                <a:off x="1890" y="245"/>
                <a:ext cx="478" cy="454"/>
              </a:xfrm>
              <a:prstGeom prst="rect">
                <a:avLst/>
              </a:prstGeom>
              <a:noFill/>
              <a:ln w="9525">
                <a:noFill/>
              </a:ln>
            </p:spPr>
            <p:txBody>
              <a:bodyPr/>
              <a:lstStyle/>
              <a:p>
                <a:r>
                  <a:rPr lang="zh-CN" altLang="en-US"/>
                  <a:t>假</a:t>
                </a:r>
              </a:p>
              <a:p>
                <a:endParaRPr lang="zh-CN" altLang="en-US"/>
              </a:p>
            </p:txBody>
          </p:sp>
          <p:sp>
            <p:nvSpPr>
              <p:cNvPr id="1073742884" name="文本框 1073742883"/>
              <p:cNvSpPr txBox="1"/>
              <p:nvPr/>
            </p:nvSpPr>
            <p:spPr>
              <a:xfrm>
                <a:off x="619" y="890"/>
                <a:ext cx="355" cy="454"/>
              </a:xfrm>
              <a:prstGeom prst="rect">
                <a:avLst/>
              </a:prstGeom>
              <a:noFill/>
              <a:ln w="9525">
                <a:noFill/>
              </a:ln>
            </p:spPr>
            <p:txBody>
              <a:bodyPr/>
              <a:lstStyle/>
              <a:p>
                <a:pPr algn="ctr"/>
                <a:r>
                  <a:rPr lang="zh-CN" altLang="en-US"/>
                  <a:t>真</a:t>
                </a:r>
              </a:p>
              <a:p>
                <a:endParaRPr lang="zh-CN" altLang="en-US"/>
              </a:p>
            </p:txBody>
          </p:sp>
          <p:sp>
            <p:nvSpPr>
              <p:cNvPr id="1073742885" name="文本框 1073742884"/>
              <p:cNvSpPr txBox="1"/>
              <p:nvPr/>
            </p:nvSpPr>
            <p:spPr>
              <a:xfrm>
                <a:off x="0" y="2340"/>
                <a:ext cx="2912" cy="468"/>
              </a:xfrm>
              <a:prstGeom prst="rect">
                <a:avLst/>
              </a:prstGeom>
              <a:noFill/>
              <a:ln w="9525">
                <a:noFill/>
              </a:ln>
            </p:spPr>
            <p:txBody>
              <a:bodyPr/>
              <a:lstStyle/>
              <a:p>
                <a:r>
                  <a:rPr lang="zh-CN" altLang="en-US"/>
                  <a:t>图 1.4  if语句的单分支结构 </a:t>
                </a:r>
              </a:p>
              <a:p>
                <a:endParaRPr lang="zh-CN" altLang="en-US"/>
              </a:p>
            </p:txBody>
          </p:sp>
        </p:grpSp>
      </p:grpSp>
      <p:grpSp>
        <p:nvGrpSpPr>
          <p:cNvPr id="1073742851" name="组合 1073742850"/>
          <p:cNvGrpSpPr/>
          <p:nvPr/>
        </p:nvGrpSpPr>
        <p:grpSpPr>
          <a:xfrm>
            <a:off x="8261985" y="4103370"/>
            <a:ext cx="3092450" cy="1844675"/>
            <a:chOff x="0" y="0"/>
            <a:chExt cx="3256" cy="2808"/>
          </a:xfrm>
        </p:grpSpPr>
        <p:sp>
          <p:nvSpPr>
            <p:cNvPr id="1073742852" name="文本框 1073742851"/>
            <p:cNvSpPr txBox="1"/>
            <p:nvPr/>
          </p:nvSpPr>
          <p:spPr>
            <a:xfrm>
              <a:off x="737" y="890"/>
              <a:ext cx="396" cy="454"/>
            </a:xfrm>
            <a:prstGeom prst="rect">
              <a:avLst/>
            </a:prstGeom>
            <a:noFill/>
            <a:ln w="9525">
              <a:noFill/>
            </a:ln>
          </p:spPr>
          <p:txBody>
            <a:bodyPr/>
            <a:lstStyle/>
            <a:p>
              <a:pPr algn="ctr"/>
              <a:r>
                <a:rPr lang="zh-CN" altLang="en-US"/>
                <a:t>真</a:t>
              </a:r>
            </a:p>
            <a:p>
              <a:endParaRPr lang="zh-CN" altLang="en-US"/>
            </a:p>
          </p:txBody>
        </p:sp>
        <p:grpSp>
          <p:nvGrpSpPr>
            <p:cNvPr id="1073742853" name="组合 1073742852"/>
            <p:cNvGrpSpPr/>
            <p:nvPr/>
          </p:nvGrpSpPr>
          <p:grpSpPr>
            <a:xfrm>
              <a:off x="0" y="0"/>
              <a:ext cx="3256" cy="2808"/>
              <a:chOff x="0" y="0"/>
              <a:chExt cx="3256" cy="2808"/>
            </a:xfrm>
          </p:grpSpPr>
          <p:sp>
            <p:nvSpPr>
              <p:cNvPr id="1073742854" name="直接连接符 1073742853"/>
              <p:cNvSpPr/>
              <p:nvPr/>
            </p:nvSpPr>
            <p:spPr>
              <a:xfrm flipH="1" flipV="1">
                <a:off x="1289" y="1998"/>
                <a:ext cx="1308" cy="16"/>
              </a:xfrm>
              <a:prstGeom prst="line">
                <a:avLst/>
              </a:prstGeom>
              <a:ln w="9525" cap="flat" cmpd="sng">
                <a:solidFill>
                  <a:srgbClr val="000000"/>
                </a:solidFill>
                <a:prstDash val="solid"/>
                <a:headEnd type="none" w="med" len="med"/>
                <a:tailEnd type="triangle" w="med" len="med"/>
              </a:ln>
            </p:spPr>
          </p:sp>
          <p:sp>
            <p:nvSpPr>
              <p:cNvPr id="1073742855" name="直接连接符 1073742854"/>
              <p:cNvSpPr/>
              <p:nvPr/>
            </p:nvSpPr>
            <p:spPr>
              <a:xfrm>
                <a:off x="1290" y="950"/>
                <a:ext cx="1" cy="452"/>
              </a:xfrm>
              <a:prstGeom prst="line">
                <a:avLst/>
              </a:prstGeom>
              <a:ln w="9525" cap="flat" cmpd="sng">
                <a:solidFill>
                  <a:srgbClr val="000000"/>
                </a:solidFill>
                <a:prstDash val="solid"/>
                <a:headEnd type="none" w="med" len="med"/>
                <a:tailEnd type="triangle" w="med" len="med"/>
              </a:ln>
            </p:spPr>
          </p:sp>
          <p:grpSp>
            <p:nvGrpSpPr>
              <p:cNvPr id="1073742856" name="组合 1073742855"/>
              <p:cNvGrpSpPr/>
              <p:nvPr/>
            </p:nvGrpSpPr>
            <p:grpSpPr>
              <a:xfrm>
                <a:off x="2179" y="629"/>
                <a:ext cx="418" cy="1364"/>
                <a:chOff x="0" y="0"/>
                <a:chExt cx="720" cy="780"/>
              </a:xfrm>
            </p:grpSpPr>
            <p:sp>
              <p:nvSpPr>
                <p:cNvPr id="1073742857" name="直接连接符 1073742856"/>
                <p:cNvSpPr/>
                <p:nvPr/>
              </p:nvSpPr>
              <p:spPr>
                <a:xfrm flipV="1">
                  <a:off x="720" y="0"/>
                  <a:ext cx="0" cy="780"/>
                </a:xfrm>
                <a:prstGeom prst="line">
                  <a:avLst/>
                </a:prstGeom>
                <a:ln w="9525" cap="flat" cmpd="sng">
                  <a:solidFill>
                    <a:srgbClr val="000000"/>
                  </a:solidFill>
                  <a:prstDash val="solid"/>
                  <a:headEnd type="none" w="med" len="med"/>
                  <a:tailEnd type="none" w="med" len="med"/>
                </a:ln>
              </p:spPr>
            </p:sp>
            <p:sp>
              <p:nvSpPr>
                <p:cNvPr id="1073742858" name="直接连接符 1073742857"/>
                <p:cNvSpPr/>
                <p:nvPr/>
              </p:nvSpPr>
              <p:spPr>
                <a:xfrm>
                  <a:off x="0" y="0"/>
                  <a:ext cx="720" cy="0"/>
                </a:xfrm>
                <a:prstGeom prst="line">
                  <a:avLst/>
                </a:prstGeom>
                <a:ln w="9525" cap="flat" cmpd="sng">
                  <a:solidFill>
                    <a:srgbClr val="000000"/>
                  </a:solidFill>
                  <a:prstDash val="solid"/>
                  <a:headEnd type="none" w="med" len="med"/>
                  <a:tailEnd type="none" w="med" len="med"/>
                </a:ln>
              </p:spPr>
            </p:sp>
          </p:grpSp>
          <p:sp>
            <p:nvSpPr>
              <p:cNvPr id="1073742859" name="流程图: 决策 1073742858"/>
              <p:cNvSpPr/>
              <p:nvPr/>
            </p:nvSpPr>
            <p:spPr>
              <a:xfrm>
                <a:off x="386" y="312"/>
                <a:ext cx="1808" cy="622"/>
              </a:xfrm>
              <a:prstGeom prst="flowChartDecision">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a:p>
            </p:txBody>
          </p:sp>
          <p:sp>
            <p:nvSpPr>
              <p:cNvPr id="1073742860" name="直接连接符 1073742859"/>
              <p:cNvSpPr/>
              <p:nvPr/>
            </p:nvSpPr>
            <p:spPr>
              <a:xfrm>
                <a:off x="1290" y="0"/>
                <a:ext cx="1" cy="310"/>
              </a:xfrm>
              <a:prstGeom prst="line">
                <a:avLst/>
              </a:prstGeom>
              <a:ln w="9525" cap="flat" cmpd="sng">
                <a:solidFill>
                  <a:srgbClr val="000000"/>
                </a:solidFill>
                <a:prstDash val="solid"/>
                <a:headEnd type="none" w="med" len="med"/>
                <a:tailEnd type="triangle" w="med" len="med"/>
              </a:ln>
            </p:spPr>
          </p:sp>
          <p:sp>
            <p:nvSpPr>
              <p:cNvPr id="1073742861" name="流程图: 过程 1073742860"/>
              <p:cNvSpPr/>
              <p:nvPr/>
            </p:nvSpPr>
            <p:spPr>
              <a:xfrm>
                <a:off x="671" y="1425"/>
                <a:ext cx="1204" cy="466"/>
              </a:xfrm>
              <a:prstGeom prst="flowChartProcess">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a:p>
            </p:txBody>
          </p:sp>
          <p:sp>
            <p:nvSpPr>
              <p:cNvPr id="1073742862" name="文本框 1073742861"/>
              <p:cNvSpPr txBox="1"/>
              <p:nvPr/>
            </p:nvSpPr>
            <p:spPr>
              <a:xfrm>
                <a:off x="770" y="416"/>
                <a:ext cx="1156" cy="522"/>
              </a:xfrm>
              <a:prstGeom prst="rect">
                <a:avLst/>
              </a:prstGeom>
              <a:noFill/>
              <a:ln w="9525">
                <a:noFill/>
              </a:ln>
            </p:spPr>
            <p:txBody>
              <a:bodyPr anchor="t"/>
              <a:lstStyle/>
              <a:p>
                <a:r>
                  <a:rPr lang="zh-CN" altLang="en-US"/>
                  <a:t>表达式?</a:t>
                </a:r>
              </a:p>
              <a:p>
                <a:endParaRPr lang="zh-CN" altLang="en-US"/>
              </a:p>
            </p:txBody>
          </p:sp>
          <p:sp>
            <p:nvSpPr>
              <p:cNvPr id="1073742863" name="文本框 1073742862"/>
              <p:cNvSpPr txBox="1"/>
              <p:nvPr/>
            </p:nvSpPr>
            <p:spPr>
              <a:xfrm>
                <a:off x="822" y="1439"/>
                <a:ext cx="906" cy="454"/>
              </a:xfrm>
              <a:prstGeom prst="rect">
                <a:avLst/>
              </a:prstGeom>
              <a:noFill/>
              <a:ln w="9525">
                <a:noFill/>
              </a:ln>
            </p:spPr>
            <p:txBody>
              <a:bodyPr anchor="t"/>
              <a:lstStyle/>
              <a:p>
                <a:r>
                  <a:rPr lang="zh-CN" altLang="en-US"/>
                  <a:t>语句1</a:t>
                </a:r>
              </a:p>
              <a:p>
                <a:endParaRPr lang="zh-CN" altLang="en-US"/>
              </a:p>
            </p:txBody>
          </p:sp>
          <p:sp>
            <p:nvSpPr>
              <p:cNvPr id="1073742864" name="直接连接符 1073742863"/>
              <p:cNvSpPr/>
              <p:nvPr/>
            </p:nvSpPr>
            <p:spPr>
              <a:xfrm>
                <a:off x="1290" y="1883"/>
                <a:ext cx="1" cy="466"/>
              </a:xfrm>
              <a:prstGeom prst="line">
                <a:avLst/>
              </a:prstGeom>
              <a:ln w="9525" cap="flat" cmpd="sng">
                <a:solidFill>
                  <a:srgbClr val="000000"/>
                </a:solidFill>
                <a:prstDash val="solid"/>
                <a:headEnd type="none" w="med" len="med"/>
                <a:tailEnd type="triangle" w="med" len="med"/>
              </a:ln>
            </p:spPr>
          </p:sp>
          <p:sp>
            <p:nvSpPr>
              <p:cNvPr id="1073742865" name="文本框 1073742864"/>
              <p:cNvSpPr txBox="1"/>
              <p:nvPr/>
            </p:nvSpPr>
            <p:spPr>
              <a:xfrm>
                <a:off x="2113" y="245"/>
                <a:ext cx="534" cy="454"/>
              </a:xfrm>
              <a:prstGeom prst="rect">
                <a:avLst/>
              </a:prstGeom>
              <a:noFill/>
              <a:ln w="9525">
                <a:noFill/>
              </a:ln>
            </p:spPr>
            <p:txBody>
              <a:bodyPr/>
              <a:lstStyle/>
              <a:p>
                <a:r>
                  <a:rPr lang="zh-CN" altLang="en-US"/>
                  <a:t>假</a:t>
                </a:r>
              </a:p>
              <a:p>
                <a:endParaRPr lang="zh-CN" altLang="en-US"/>
              </a:p>
            </p:txBody>
          </p:sp>
          <p:sp>
            <p:nvSpPr>
              <p:cNvPr id="1073742866" name="文本框 1073742865"/>
              <p:cNvSpPr txBox="1"/>
              <p:nvPr/>
            </p:nvSpPr>
            <p:spPr>
              <a:xfrm>
                <a:off x="0" y="2340"/>
                <a:ext cx="3256" cy="468"/>
              </a:xfrm>
              <a:prstGeom prst="rect">
                <a:avLst/>
              </a:prstGeom>
              <a:noFill/>
              <a:ln w="9525">
                <a:noFill/>
              </a:ln>
            </p:spPr>
            <p:txBody>
              <a:bodyPr/>
              <a:lstStyle/>
              <a:p>
                <a:r>
                  <a:rPr lang="zh-CN" altLang="en-US"/>
                  <a:t>图 1.5  if语句的双分支结构 </a:t>
                </a:r>
              </a:p>
              <a:p>
                <a:endParaRPr lang="zh-CN" altLang="en-US"/>
              </a:p>
            </p:txBody>
          </p:sp>
          <p:sp>
            <p:nvSpPr>
              <p:cNvPr id="1073742867" name="流程图: 过程 1073742866"/>
              <p:cNvSpPr/>
              <p:nvPr/>
            </p:nvSpPr>
            <p:spPr>
              <a:xfrm>
                <a:off x="1976" y="1080"/>
                <a:ext cx="1204" cy="466"/>
              </a:xfrm>
              <a:prstGeom prst="flowChartProcess">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a:p>
            </p:txBody>
          </p:sp>
          <p:sp>
            <p:nvSpPr>
              <p:cNvPr id="1073742868" name="直接连接符 1073742867"/>
              <p:cNvSpPr/>
              <p:nvPr/>
            </p:nvSpPr>
            <p:spPr>
              <a:xfrm>
                <a:off x="2595" y="635"/>
                <a:ext cx="1" cy="452"/>
              </a:xfrm>
              <a:prstGeom prst="line">
                <a:avLst/>
              </a:prstGeom>
              <a:ln w="9525" cap="flat" cmpd="sng">
                <a:solidFill>
                  <a:srgbClr val="000000"/>
                </a:solidFill>
                <a:prstDash val="solid"/>
                <a:headEnd type="none" w="med" len="med"/>
                <a:tailEnd type="triangle" w="med" len="med"/>
              </a:ln>
            </p:spPr>
          </p:sp>
          <p:sp>
            <p:nvSpPr>
              <p:cNvPr id="1073742869" name="文本框 1073742868"/>
              <p:cNvSpPr txBox="1"/>
              <p:nvPr/>
            </p:nvSpPr>
            <p:spPr>
              <a:xfrm>
                <a:off x="2127" y="1094"/>
                <a:ext cx="906" cy="454"/>
              </a:xfrm>
              <a:prstGeom prst="rect">
                <a:avLst/>
              </a:prstGeom>
              <a:noFill/>
              <a:ln w="9525">
                <a:noFill/>
              </a:ln>
            </p:spPr>
            <p:txBody>
              <a:bodyPr anchor="t"/>
              <a:lstStyle/>
              <a:p>
                <a:r>
                  <a:rPr lang="zh-CN" altLang="en-US"/>
                  <a:t>语句2</a:t>
                </a:r>
              </a:p>
              <a:p>
                <a:endParaRPr lang="zh-CN" altLang="en-US"/>
              </a:p>
            </p:txBody>
          </p:sp>
        </p:gr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1.2 分支流程</a:t>
            </a:r>
          </a:p>
        </p:txBody>
      </p:sp>
      <p:sp>
        <p:nvSpPr>
          <p:cNvPr id="100" name="文本框 99"/>
          <p:cNvSpPr txBox="1"/>
          <p:nvPr/>
        </p:nvSpPr>
        <p:spPr>
          <a:xfrm>
            <a:off x="499110" y="875665"/>
            <a:ext cx="8406130" cy="5577840"/>
          </a:xfrm>
          <a:prstGeom prst="rect">
            <a:avLst/>
          </a:prstGeom>
          <a:noFill/>
          <a:ln w="9525">
            <a:noFill/>
          </a:ln>
        </p:spPr>
        <p:txBody>
          <a:bodyPr wrap="square">
            <a:spAutoFit/>
          </a:bodyPr>
          <a:lstStyle/>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1-1 TestIf1.java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比较两个数的大小，并按从大到小的次序输出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代码如下。</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package cn.cqvie.chapter01.exam1;</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import java.util.Scanner;</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class TestIf1 {</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public static void main(String[] args) {</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 TODO Auto-generated method stub		</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Scanner in = new Scanner(System.in);</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int x,y;</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System.out.println("请输入第一个整数:");</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x = in.nextInt();</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System.out.println("请输入第二个整数:");</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y = in.nextInt();</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if(x &gt;= y){</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System.out.println(x+"&gt;="+y);</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else{</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System.out.println(y+"&gt;="+x);</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				</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p:txBody>
      </p:sp>
      <p:pic>
        <p:nvPicPr>
          <p:cNvPr id="2" name="图片 75"/>
          <p:cNvPicPr>
            <a:picLocks noChangeAspect="1"/>
          </p:cNvPicPr>
          <p:nvPr/>
        </p:nvPicPr>
        <p:blipFill>
          <a:blip r:embed="rId2"/>
          <a:stretch>
            <a:fillRect/>
          </a:stretch>
        </p:blipFill>
        <p:spPr>
          <a:xfrm>
            <a:off x="7347585" y="3163570"/>
            <a:ext cx="4304665" cy="1333500"/>
          </a:xfrm>
          <a:prstGeom prst="rect">
            <a:avLst/>
          </a:prstGeom>
          <a:noFill/>
          <a:ln w="9525">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学习目标</a:t>
            </a:r>
          </a:p>
        </p:txBody>
      </p:sp>
      <p:sp>
        <p:nvSpPr>
          <p:cNvPr id="2" name="文本框 1"/>
          <p:cNvSpPr txBox="1"/>
          <p:nvPr/>
        </p:nvSpPr>
        <p:spPr>
          <a:xfrm>
            <a:off x="725805" y="969645"/>
            <a:ext cx="11117580" cy="3749040"/>
          </a:xfrm>
          <a:prstGeom prst="rect">
            <a:avLst/>
          </a:prstGeom>
          <a:noFill/>
        </p:spPr>
        <p:txBody>
          <a:bodyPr wrap="square" rtlCol="0">
            <a:spAutoFit/>
          </a:bodyPr>
          <a:lstStyle/>
          <a:p>
            <a:pPr>
              <a:lnSpc>
                <a:spcPct val="200000"/>
              </a:lnSpc>
            </a:pPr>
            <a:r>
              <a:rPr sz="2000">
                <a:solidFill>
                  <a:srgbClr val="315299"/>
                </a:solidFill>
                <a:latin typeface="黑体" panose="02010609060101010101" pitchFamily="2" charset="-122"/>
                <a:ea typeface="黑体" panose="02010609060101010101" pitchFamily="2" charset="-122"/>
              </a:rPr>
              <a:t>能了解JAVA的变量、运算符和表达式；</a:t>
            </a:r>
          </a:p>
          <a:p>
            <a:pPr>
              <a:lnSpc>
                <a:spcPct val="200000"/>
              </a:lnSpc>
            </a:pPr>
            <a:r>
              <a:rPr sz="2000">
                <a:solidFill>
                  <a:srgbClr val="315299"/>
                </a:solidFill>
                <a:latin typeface="黑体" panose="02010609060101010101" pitchFamily="2" charset="-122"/>
                <a:ea typeface="黑体" panose="02010609060101010101" pitchFamily="2" charset="-122"/>
              </a:rPr>
              <a:t>能理解JAVA的顺序、选择和循环结构；</a:t>
            </a:r>
          </a:p>
          <a:p>
            <a:pPr>
              <a:lnSpc>
                <a:spcPct val="200000"/>
              </a:lnSpc>
            </a:pPr>
            <a:r>
              <a:rPr sz="2000">
                <a:solidFill>
                  <a:srgbClr val="315299"/>
                </a:solidFill>
                <a:latin typeface="黑体" panose="02010609060101010101" pitchFamily="2" charset="-122"/>
                <a:ea typeface="黑体" panose="02010609060101010101" pitchFamily="2" charset="-122"/>
              </a:rPr>
              <a:t>能正确运用if,if-else和switch case；</a:t>
            </a:r>
          </a:p>
          <a:p>
            <a:pPr>
              <a:lnSpc>
                <a:spcPct val="200000"/>
              </a:lnSpc>
            </a:pPr>
            <a:r>
              <a:rPr sz="2000">
                <a:solidFill>
                  <a:srgbClr val="315299"/>
                </a:solidFill>
                <a:latin typeface="黑体" panose="02010609060101010101" pitchFamily="2" charset="-122"/>
                <a:ea typeface="黑体" panose="02010609060101010101" pitchFamily="2" charset="-122"/>
              </a:rPr>
              <a:t>掌握while,do-while,for循环语句的应用；</a:t>
            </a:r>
          </a:p>
          <a:p>
            <a:pPr>
              <a:lnSpc>
                <a:spcPct val="200000"/>
              </a:lnSpc>
            </a:pPr>
            <a:r>
              <a:rPr sz="2000">
                <a:solidFill>
                  <a:srgbClr val="315299"/>
                </a:solidFill>
                <a:latin typeface="黑体" panose="02010609060101010101" pitchFamily="2" charset="-122"/>
                <a:ea typeface="黑体" panose="02010609060101010101" pitchFamily="2" charset="-122"/>
              </a:rPr>
              <a:t>能正确使用break和continue语句；</a:t>
            </a:r>
          </a:p>
          <a:p>
            <a:pPr>
              <a:lnSpc>
                <a:spcPct val="200000"/>
              </a:lnSpc>
            </a:pPr>
            <a:r>
              <a:rPr sz="2000">
                <a:solidFill>
                  <a:srgbClr val="315299"/>
                </a:solidFill>
                <a:latin typeface="黑体" panose="02010609060101010101" pitchFamily="2" charset="-122"/>
                <a:ea typeface="黑体" panose="02010609060101010101" pitchFamily="2" charset="-122"/>
              </a:rPr>
              <a:t>能运用JAVA的数组编程。</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1.2 分支流程</a:t>
            </a:r>
          </a:p>
        </p:txBody>
      </p:sp>
      <p:sp>
        <p:nvSpPr>
          <p:cNvPr id="100" name="文本框 99"/>
          <p:cNvSpPr txBox="1"/>
          <p:nvPr/>
        </p:nvSpPr>
        <p:spPr>
          <a:xfrm>
            <a:off x="338455" y="872490"/>
            <a:ext cx="10690225" cy="91440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多分支选择结构语法形式：</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if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表达式</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else  if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表达式</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2)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2</a:t>
            </a:r>
          </a:p>
        </p:txBody>
      </p:sp>
      <p:pic>
        <p:nvPicPr>
          <p:cNvPr id="2" name="图片 1"/>
          <p:cNvPicPr/>
          <p:nvPr/>
        </p:nvPicPr>
        <p:blipFill>
          <a:blip r:embed="rId2"/>
          <a:stretch>
            <a:fillRect/>
          </a:stretch>
        </p:blipFill>
        <p:spPr>
          <a:xfrm>
            <a:off x="3556000" y="3044190"/>
            <a:ext cx="133350" cy="266700"/>
          </a:xfrm>
          <a:prstGeom prst="rect">
            <a:avLst/>
          </a:prstGeom>
          <a:noFill/>
          <a:ln w="9525">
            <a:noFill/>
          </a:ln>
        </p:spPr>
      </p:pic>
      <p:sp>
        <p:nvSpPr>
          <p:cNvPr id="101" name="文本框 100"/>
          <p:cNvSpPr txBox="1"/>
          <p:nvPr/>
        </p:nvSpPr>
        <p:spPr>
          <a:xfrm>
            <a:off x="338455" y="1710690"/>
            <a:ext cx="10690225" cy="1737360"/>
          </a:xfrm>
          <a:prstGeom prst="rect">
            <a:avLst/>
          </a:prstGeom>
          <a:noFill/>
          <a:ln w="9525">
            <a:noFill/>
          </a:ln>
        </p:spPr>
        <p:txBody>
          <a:bodyPr wrap="square">
            <a:spAutoFit/>
          </a:bodyPr>
          <a:lstStyle/>
          <a:p>
            <a:pPr marL="0" indent="266700" algn="l"/>
            <a:endPar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endParaRP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else  if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表达式</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n)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n</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else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n +1</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if</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语句构成的多分支选择结构的执行顺序如图</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1.7</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所示：</a:t>
            </a:r>
          </a:p>
        </p:txBody>
      </p:sp>
      <p:pic>
        <p:nvPicPr>
          <p:cNvPr id="3" name="图片 -2147482619"/>
          <p:cNvPicPr>
            <a:picLocks noChangeAspect="1"/>
          </p:cNvPicPr>
          <p:nvPr/>
        </p:nvPicPr>
        <p:blipFill>
          <a:blip r:embed="rId3"/>
          <a:srcRect r="-1015" b="6743"/>
          <a:stretch>
            <a:fillRect/>
          </a:stretch>
        </p:blipFill>
        <p:spPr>
          <a:xfrm>
            <a:off x="3556000" y="3448050"/>
            <a:ext cx="4329430" cy="2912110"/>
          </a:xfrm>
          <a:prstGeom prst="rect">
            <a:avLst/>
          </a:prstGeom>
          <a:noFill/>
          <a:ln w="9525">
            <a:noFill/>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1.2 分支流程</a:t>
            </a:r>
          </a:p>
        </p:txBody>
      </p:sp>
      <p:sp>
        <p:nvSpPr>
          <p:cNvPr id="101" name="文本框 100"/>
          <p:cNvSpPr txBox="1"/>
          <p:nvPr/>
        </p:nvSpPr>
        <p:spPr>
          <a:xfrm>
            <a:off x="338455" y="918210"/>
            <a:ext cx="5888990" cy="365760"/>
          </a:xfrm>
          <a:prstGeom prst="rect">
            <a:avLst/>
          </a:prstGeom>
          <a:noFill/>
          <a:ln w="9525">
            <a:noFill/>
          </a:ln>
        </p:spPr>
        <p:txBody>
          <a:bodyPr wrap="square">
            <a:spAutoFit/>
          </a:bodyPr>
          <a:lstStyle/>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1-2 TestIF2.java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比较三个数，输出的最大值。</a:t>
            </a:r>
          </a:p>
        </p:txBody>
      </p:sp>
      <p:pic>
        <p:nvPicPr>
          <p:cNvPr id="2" name="图片 3"/>
          <p:cNvPicPr>
            <a:picLocks noChangeAspect="1"/>
          </p:cNvPicPr>
          <p:nvPr/>
        </p:nvPicPr>
        <p:blipFill>
          <a:blip r:embed="rId2"/>
          <a:stretch>
            <a:fillRect/>
          </a:stretch>
        </p:blipFill>
        <p:spPr>
          <a:xfrm>
            <a:off x="2827020" y="2559050"/>
            <a:ext cx="7690485" cy="2680335"/>
          </a:xfrm>
          <a:prstGeom prst="rect">
            <a:avLst/>
          </a:prstGeom>
          <a:noFill/>
          <a:ln w="9525">
            <a:noFill/>
          </a:ln>
        </p:spPr>
      </p:pic>
      <p:sp>
        <p:nvSpPr>
          <p:cNvPr id="3" name="文本框 2"/>
          <p:cNvSpPr txBox="1"/>
          <p:nvPr/>
        </p:nvSpPr>
        <p:spPr>
          <a:xfrm>
            <a:off x="338455" y="1461770"/>
            <a:ext cx="5080000" cy="365760"/>
          </a:xfrm>
          <a:prstGeom prst="rect">
            <a:avLst/>
          </a:prstGeom>
          <a:noFill/>
          <a:ln w="9525">
            <a:noFill/>
          </a:ln>
        </p:spPr>
        <p:txBody>
          <a:bodyPr>
            <a:spAutoFit/>
          </a:bodyPr>
          <a:lstStyle/>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编译及运行结果如图</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1.8</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所示：</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1.2 分支流程</a:t>
            </a:r>
          </a:p>
        </p:txBody>
      </p:sp>
      <p:sp>
        <p:nvSpPr>
          <p:cNvPr id="2" name="文本框 1"/>
          <p:cNvSpPr txBox="1"/>
          <p:nvPr/>
        </p:nvSpPr>
        <p:spPr>
          <a:xfrm>
            <a:off x="117475" y="730250"/>
            <a:ext cx="11551285" cy="612648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package cn.cqvie.chapter01.exam2;</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import java.util.Scanner;</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class TestIf2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static void main(String[] args)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TODO Auto-generated method stub</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Scanner </a:t>
            </a:r>
            <a:r>
              <a:rPr lang="en-US" altLang="zh-CN" b="0" u="sng">
                <a:solidFill>
                  <a:srgbClr val="315299"/>
                </a:solidFill>
                <a:latin typeface="黑体" panose="02010609060101010101" pitchFamily="2" charset="-122"/>
                <a:ea typeface="黑体" panose="02010609060101010101" pitchFamily="2" charset="-122"/>
                <a:cs typeface="Times New Roman" panose="02020603050405020304" charset="0"/>
              </a:rPr>
              <a:t>in</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new Scanner(System.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in</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int x,y,z;</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请输入第一个整数</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x = in.nextInt();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请输入第二个整数</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y = in.nextInt();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请输入第三个整数</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z = in.nextInt();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if(x&gt;y){</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if(x&gt;z){</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最大数</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:"+x);</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else{</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p:txBody>
      </p:sp>
      <p:sp>
        <p:nvSpPr>
          <p:cNvPr id="3" name="文本框 2"/>
          <p:cNvSpPr txBox="1"/>
          <p:nvPr/>
        </p:nvSpPr>
        <p:spPr>
          <a:xfrm>
            <a:off x="7717155" y="1141730"/>
            <a:ext cx="4225925" cy="5303520"/>
          </a:xfrm>
          <a:prstGeom prst="rect">
            <a:avLst/>
          </a:prstGeom>
          <a:noFill/>
        </p:spPr>
        <p:txBody>
          <a:bodyPr wrap="square" rtlCol="0">
            <a:spAutoFit/>
          </a:bodyPr>
          <a:lstStyle/>
          <a:p>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a:t>
            </a:r>
            <a:r>
              <a:rPr lang="en-US" altLang="zh-CN" i="1">
                <a:solidFill>
                  <a:srgbClr val="315299"/>
                </a:solidFill>
                <a:latin typeface="黑体" panose="02010609060101010101" pitchFamily="2" charset="-122"/>
                <a:ea typeface="黑体" panose="02010609060101010101" pitchFamily="2" charset="-122"/>
                <a:cs typeface="Times New Roman" panose="02020603050405020304" charset="0"/>
                <a:sym typeface="+mn-ea"/>
              </a:rPr>
              <a:t>out</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最大数</a:t>
            </a:r>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"+z);</a:t>
            </a:r>
          </a:p>
          <a:p>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else{</a:t>
            </a:r>
          </a:p>
          <a:p>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if(y&gt;z){</a:t>
            </a:r>
          </a:p>
          <a:p>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a:t>
            </a:r>
            <a:r>
              <a:rPr lang="en-US" altLang="zh-CN" i="1">
                <a:solidFill>
                  <a:srgbClr val="315299"/>
                </a:solidFill>
                <a:latin typeface="黑体" panose="02010609060101010101" pitchFamily="2" charset="-122"/>
                <a:ea typeface="黑体" panose="02010609060101010101" pitchFamily="2" charset="-122"/>
                <a:cs typeface="Times New Roman" panose="02020603050405020304" charset="0"/>
                <a:sym typeface="+mn-ea"/>
              </a:rPr>
              <a:t>out</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最大数</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:"+y);</a:t>
            </a:r>
          </a:p>
          <a:p>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else{</a:t>
            </a:r>
          </a:p>
          <a:p>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a:t>
            </a:r>
            <a:r>
              <a:rPr lang="en-US" altLang="zh-CN" i="1">
                <a:solidFill>
                  <a:srgbClr val="315299"/>
                </a:solidFill>
                <a:latin typeface="黑体" panose="02010609060101010101" pitchFamily="2" charset="-122"/>
                <a:ea typeface="黑体" panose="02010609060101010101" pitchFamily="2" charset="-122"/>
                <a:cs typeface="Times New Roman" panose="02020603050405020304" charset="0"/>
                <a:sym typeface="+mn-ea"/>
              </a:rPr>
              <a:t>out</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最大数</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:"+z);</a:t>
            </a:r>
          </a:p>
          <a:p>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a:t>
            </a:r>
          </a:p>
          <a:p>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endPar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endParaRPr>
          </a:p>
          <a:p>
            <a:endParaRPr lang="zh-CN"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1.2 分支流程</a:t>
            </a:r>
          </a:p>
        </p:txBody>
      </p:sp>
      <p:sp>
        <p:nvSpPr>
          <p:cNvPr id="101" name="文本框 100"/>
          <p:cNvSpPr txBox="1"/>
          <p:nvPr/>
        </p:nvSpPr>
        <p:spPr>
          <a:xfrm>
            <a:off x="117475" y="739775"/>
            <a:ext cx="11772900" cy="5852160"/>
          </a:xfrm>
          <a:prstGeom prst="rect">
            <a:avLst/>
          </a:prstGeom>
          <a:noFill/>
          <a:ln w="9525">
            <a:noFill/>
          </a:ln>
        </p:spPr>
        <p:txBody>
          <a:bodyPr wrap="square">
            <a:spAutoFit/>
          </a:bodyPr>
          <a:lstStyle/>
          <a:p>
            <a:pPr marL="0" indent="0" algn="ct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图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1.8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输出的最大值（</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switch</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p>
          <a:p>
            <a:pPr marL="0" indent="0" algn="ct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前面我们了解到，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if</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语句的多分支结构际上是一种</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if</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语句的多层次嵌套，但这种程序的可读性较差，所以，在更多的时候我们更愿意选择</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语言提供的另一个专门的多分支语句：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switch</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，它可根据</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switch</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中表达式的值，来匹配执行多个操作中的某一个操作。</a:t>
            </a:r>
          </a:p>
          <a:p>
            <a:pPr marL="0" indent="0" algn="ct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语句形式：</a:t>
            </a:r>
          </a:p>
          <a:p>
            <a:pPr marL="0" indent="0" algn="ct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switch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表达式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0" algn="ct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case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常量表达式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                      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0" algn="ct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case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常量表达式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                      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0" algn="ct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p>
            <a:pPr marL="0" indent="0" algn="ct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case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常量表达式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n: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n                      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0" algn="ct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[default: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n+1 ]</a:t>
            </a:r>
          </a:p>
          <a:p>
            <a:pPr marL="0" indent="0" algn="ct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0" algn="ct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switch</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多分支选择结构的执行顺序如图</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1.9</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所示：</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ct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①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表达式”应该是可以返回任一简单类型的值</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如整型、字符型</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，多分支语句把表达式返回的值与每个</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case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子句中的值（一个常量）相比。如果匹配成功，则执行该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case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子句后的语句序列。</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ct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② default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子句是任选的：当“表达式”的值与任一</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case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子句中的值都不匹配时，程序执行</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default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后面的语句。如果表达式的值与任一</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case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子句中的值都不匹配且没有</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default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子句，则程序不做任何操作，直接跳出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switch</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ct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③ 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语句用来在执行完一个</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case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分支后，使程序跳出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switch</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语句，即终止</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switch</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语句的执行；如果在某一</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case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分支后省略了</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语句，那么程序将继续执行下一</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case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子语句后面的语句，而不管相应的</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case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子句中的值是否与</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switch</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表达式的值相等，直到碰到</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为止。</a:t>
            </a:r>
          </a:p>
          <a:p>
            <a:pPr marL="0" indent="0" algn="ct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④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多个</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case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子句可以共用一个跟在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case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后的语句。</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1.2 分支流程</a:t>
            </a:r>
          </a:p>
        </p:txBody>
      </p:sp>
      <p:pic>
        <p:nvPicPr>
          <p:cNvPr id="2" name="图片 9"/>
          <p:cNvPicPr>
            <a:picLocks noChangeAspect="1"/>
          </p:cNvPicPr>
          <p:nvPr/>
        </p:nvPicPr>
        <p:blipFill>
          <a:blip r:embed="rId2"/>
          <a:srcRect b="5037"/>
          <a:stretch>
            <a:fillRect/>
          </a:stretch>
        </p:blipFill>
        <p:spPr>
          <a:xfrm>
            <a:off x="3223260" y="1064260"/>
            <a:ext cx="4866640" cy="5449570"/>
          </a:xfrm>
          <a:prstGeom prst="rect">
            <a:avLst/>
          </a:prstGeom>
          <a:noFill/>
          <a:ln w="9525">
            <a:noFill/>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1.2 分支流程</a:t>
            </a:r>
          </a:p>
        </p:txBody>
      </p:sp>
      <p:sp>
        <p:nvSpPr>
          <p:cNvPr id="101" name="文本框 100"/>
          <p:cNvSpPr txBox="1"/>
          <p:nvPr/>
        </p:nvSpPr>
        <p:spPr>
          <a:xfrm>
            <a:off x="338455" y="730250"/>
            <a:ext cx="6266180" cy="365760"/>
          </a:xfrm>
          <a:prstGeom prst="rect">
            <a:avLst/>
          </a:prstGeom>
          <a:noFill/>
          <a:ln w="9525">
            <a:noFill/>
          </a:ln>
        </p:spPr>
        <p:txBody>
          <a:bodyPr wrap="square">
            <a:spAutoFit/>
          </a:bodyPr>
          <a:lstStyle/>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1-3 TestSwitch.java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测试</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Switch</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流程，代码如下。</a:t>
            </a:r>
          </a:p>
        </p:txBody>
      </p:sp>
      <p:sp>
        <p:nvSpPr>
          <p:cNvPr id="2" name="文本框 1"/>
          <p:cNvSpPr txBox="1"/>
          <p:nvPr/>
        </p:nvSpPr>
        <p:spPr>
          <a:xfrm>
            <a:off x="1038225" y="1096010"/>
            <a:ext cx="10114915" cy="612648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package cn.cqvie.chapter01.exam3;</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class TestSwitch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@param args</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static void main(String[] args)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TODO Auto-generated method stub</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int a = 1;</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switch (a)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case 1:</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 + a);</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case 2:</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 + a);</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break;</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default: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测试</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Switch");</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1.2 分支流程</a:t>
            </a:r>
          </a:p>
        </p:txBody>
      </p:sp>
      <p:sp>
        <p:nvSpPr>
          <p:cNvPr id="101" name="文本框 100"/>
          <p:cNvSpPr txBox="1"/>
          <p:nvPr/>
        </p:nvSpPr>
        <p:spPr>
          <a:xfrm>
            <a:off x="338455" y="882650"/>
            <a:ext cx="5080000" cy="365760"/>
          </a:xfrm>
          <a:prstGeom prst="rect">
            <a:avLst/>
          </a:prstGeom>
          <a:noFill/>
          <a:ln w="9525">
            <a:noFill/>
          </a:ln>
        </p:spPr>
        <p:txBody>
          <a:bodyPr>
            <a:spAutoFit/>
          </a:bodyPr>
          <a:lstStyle/>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程序运行结果如图</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1.10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所示：</a:t>
            </a:r>
          </a:p>
        </p:txBody>
      </p:sp>
      <p:pic>
        <p:nvPicPr>
          <p:cNvPr id="2" name="图片 -2147482616"/>
          <p:cNvPicPr>
            <a:picLocks noChangeAspect="1"/>
          </p:cNvPicPr>
          <p:nvPr/>
        </p:nvPicPr>
        <p:blipFill>
          <a:blip r:embed="rId2"/>
          <a:stretch>
            <a:fillRect/>
          </a:stretch>
        </p:blipFill>
        <p:spPr>
          <a:xfrm>
            <a:off x="2756535" y="2155825"/>
            <a:ext cx="6689725" cy="1526540"/>
          </a:xfrm>
          <a:prstGeom prst="rect">
            <a:avLst/>
          </a:prstGeom>
          <a:noFill/>
          <a:ln w="9525">
            <a:noFill/>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1.2 分支流程</a:t>
            </a:r>
          </a:p>
        </p:txBody>
      </p:sp>
      <p:sp>
        <p:nvSpPr>
          <p:cNvPr id="101" name="文本框 100"/>
          <p:cNvSpPr txBox="1"/>
          <p:nvPr/>
        </p:nvSpPr>
        <p:spPr>
          <a:xfrm>
            <a:off x="338455" y="730250"/>
            <a:ext cx="11156315" cy="612648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1.2.3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项目实施</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）分析通过分析题目可以得出以下信息：</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输入成绩；</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根据成绩进行判断，多种情况，采用多分支处理；</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输出结果。</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）代码如下：</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package cn.cqvie.chapter01.project2;</a:t>
            </a:r>
          </a:p>
          <a:p>
            <a:pPr marL="0" indent="0" algn="l"/>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import java.util.Scanner;</a:t>
            </a:r>
          </a:p>
          <a:p>
            <a:pPr marL="0" indent="0" algn="l"/>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class Project2 {</a:t>
            </a:r>
          </a:p>
          <a:p>
            <a:pPr marL="0" indent="0" algn="l"/>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 @param args</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public static void main(String[] args) {</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 TODO Auto-generated method stub</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Scanner in = new Scanner(System.in);</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int x;</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char grade;</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1.2 分支流程</a:t>
            </a:r>
          </a:p>
        </p:txBody>
      </p:sp>
      <p:sp>
        <p:nvSpPr>
          <p:cNvPr id="2" name="文本框 1"/>
          <p:cNvSpPr txBox="1"/>
          <p:nvPr/>
        </p:nvSpPr>
        <p:spPr>
          <a:xfrm>
            <a:off x="0" y="675640"/>
            <a:ext cx="11887200" cy="6126480"/>
          </a:xfrm>
          <a:prstGeom prst="rect">
            <a:avLst/>
          </a:prstGeom>
          <a:noFill/>
        </p:spPr>
        <p:txBody>
          <a:bodyPr wrap="square" rtlCol="0" anchor="t">
            <a:spAutoFit/>
          </a:bodyPr>
          <a:lstStyle/>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System.out.println("请输入成绩：");</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x = in.nextInt();</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switch(x/10){			</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case 1:</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case 2:</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case 3:</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case 4:</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case 5:</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grade='E';break;</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case 6:</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grade='D';break;</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case 7:</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grade='C';break;</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case 8:</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grade='B';break;</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case 9:</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case 10:</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grade='A';break;</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default:</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grade='F';break;		</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endParaRPr lang="zh-CN" altLang="en-US"/>
          </a:p>
        </p:txBody>
      </p:sp>
      <p:sp>
        <p:nvSpPr>
          <p:cNvPr id="3" name="文本框 2"/>
          <p:cNvSpPr txBox="1"/>
          <p:nvPr/>
        </p:nvSpPr>
        <p:spPr>
          <a:xfrm>
            <a:off x="6913245" y="2581910"/>
            <a:ext cx="5283835" cy="3931920"/>
          </a:xfrm>
          <a:prstGeom prst="rect">
            <a:avLst/>
          </a:prstGeom>
          <a:noFill/>
        </p:spPr>
        <p:txBody>
          <a:bodyPr wrap="square" rtlCol="0">
            <a:spAutoFit/>
          </a:bodyPr>
          <a:lstStyle/>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if(grade!='F'){			</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System.out.println("等级是:"+grade);			</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else{</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System.out.println("请输入正确的成绩!");</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endParaRPr lang="zh-CN" altLang="en-US"/>
          </a:p>
          <a:p>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1.2 分支流程</a:t>
            </a:r>
          </a:p>
        </p:txBody>
      </p:sp>
      <p:sp>
        <p:nvSpPr>
          <p:cNvPr id="101" name="文本框 100"/>
          <p:cNvSpPr txBox="1"/>
          <p:nvPr/>
        </p:nvSpPr>
        <p:spPr>
          <a:xfrm>
            <a:off x="641985" y="849313"/>
            <a:ext cx="5080000" cy="640080"/>
          </a:xfrm>
          <a:prstGeom prst="rect">
            <a:avLst/>
          </a:prstGeom>
          <a:noFill/>
          <a:ln w="9525">
            <a:noFill/>
          </a:ln>
        </p:spPr>
        <p:txBody>
          <a:bodyPr>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）调试运行，显示结果</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该程序的运行结果如图</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1.11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所示：</a:t>
            </a:r>
          </a:p>
        </p:txBody>
      </p:sp>
      <p:pic>
        <p:nvPicPr>
          <p:cNvPr id="2" name="图片 1"/>
          <p:cNvPicPr/>
          <p:nvPr/>
        </p:nvPicPr>
        <p:blipFill>
          <a:blip r:embed="rId2"/>
          <a:stretch>
            <a:fillRect/>
          </a:stretch>
        </p:blipFill>
        <p:spPr>
          <a:xfrm>
            <a:off x="2423160" y="1489710"/>
            <a:ext cx="5770245" cy="1929130"/>
          </a:xfrm>
          <a:prstGeom prst="rect">
            <a:avLst/>
          </a:prstGeom>
          <a:noFill/>
          <a:ln w="9525">
            <a:noFill/>
          </a:ln>
        </p:spPr>
      </p:pic>
      <p:sp>
        <p:nvSpPr>
          <p:cNvPr id="102" name="文本框 101"/>
          <p:cNvSpPr txBox="1"/>
          <p:nvPr/>
        </p:nvSpPr>
        <p:spPr>
          <a:xfrm>
            <a:off x="641985" y="3843972"/>
            <a:ext cx="5080000" cy="1188720"/>
          </a:xfrm>
          <a:prstGeom prst="rect">
            <a:avLst/>
          </a:prstGeom>
          <a:noFill/>
          <a:ln w="9525">
            <a:noFill/>
          </a:ln>
        </p:spPr>
        <p:txBody>
          <a:bodyPr>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1.2.4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能力拓展</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）请画出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if,if-else,switch</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语句的处理流程。</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）请说出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的作用。</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）对项目</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if-else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语句实现</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338455" y="950595"/>
            <a:ext cx="11300460" cy="146304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1.1.1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a:t>
            </a:r>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描述</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随机产生一个</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位自然数，输出它的逆数。如设某数</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2016</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，则其逆数为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6102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0" algn="l"/>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1.1.2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项目知识准备</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）数据类型</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语言有两种类型的数据：基本类型和引用类型，如图</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p:txBody>
      </p:sp>
      <p:pic>
        <p:nvPicPr>
          <p:cNvPr id="3" name="图片 6"/>
          <p:cNvPicPr>
            <a:picLocks noChangeAspect="1"/>
          </p:cNvPicPr>
          <p:nvPr/>
        </p:nvPicPr>
        <p:blipFill>
          <a:blip r:embed="rId2"/>
          <a:stretch>
            <a:fillRect/>
          </a:stretch>
        </p:blipFill>
        <p:spPr>
          <a:xfrm>
            <a:off x="4096385" y="2947670"/>
            <a:ext cx="4010025" cy="2133600"/>
          </a:xfrm>
          <a:prstGeom prst="rect">
            <a:avLst/>
          </a:prstGeom>
          <a:noFill/>
          <a:ln w="9525">
            <a:noFill/>
          </a:ln>
        </p:spPr>
      </p:pic>
      <p:sp>
        <p:nvSpPr>
          <p:cNvPr id="2" name="文本框 1"/>
          <p:cNvSpPr txBox="1"/>
          <p:nvPr/>
        </p:nvSpPr>
        <p:spPr>
          <a:xfrm>
            <a:off x="3448685" y="5388610"/>
            <a:ext cx="5080000" cy="365760"/>
          </a:xfrm>
          <a:prstGeom prst="rect">
            <a:avLst/>
          </a:prstGeom>
          <a:noFill/>
          <a:ln w="9525">
            <a:noFill/>
          </a:ln>
        </p:spPr>
        <p:txBody>
          <a:bodyPr>
            <a:spAutoFit/>
          </a:bodyPr>
          <a:lstStyle/>
          <a:p>
            <a:pPr marL="0" indent="266700" algn="ct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图</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1.1 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数据类型</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2" name="文本框 1"/>
          <p:cNvSpPr txBox="1"/>
          <p:nvPr/>
        </p:nvSpPr>
        <p:spPr>
          <a:xfrm>
            <a:off x="401320" y="1087120"/>
            <a:ext cx="11389360" cy="420624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1.3.1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a:t>
            </a:r>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描述</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猜字游戏，给出一个真实的值，如果猜的数字大于真实值，输出大了；如果猜的数字小于真实值，输出小了；如果猜的数字为真实值，输出猜对了；最多不能超过</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次。</a:t>
            </a:r>
          </a:p>
          <a:p>
            <a:pPr marL="0" indent="0" algn="l"/>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1.3.2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项目知识准备</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）循环结构程序设计</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循环结构使程序可以反复地执行某一段程序代码，直到满足终止循环的条件为止。</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语言提供了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种不同形式的循环语句：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循环语句、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do</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循环语句和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语句，我们可以把它们分为两类：确定性循环和不确定性循环，前者指的是可以确定一个循环结构要执行多少次循环；后者指的是一个循环结构不能够确定要执行多少次循环。循环结构一般包括以下几个部分：</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初始化部分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(initialization)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：主要完成循环前的准备工作，如：设置循环变量的初始值以及循环体中用到的相关变量的初始值。</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条件部分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(condition)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：通过判断该条件部分返回的布尔值来判断是否要执行每一次循环。</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循环部分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(repetition)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：这部分又叫做循环体，是被反复执行的一段代码。</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迭代部分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(iteration)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：它通过改变循环记数器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如：对记数器进行加</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或减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操作等</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的值，以改变循环控制条件。</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102" name="文本框 101"/>
          <p:cNvSpPr txBox="1"/>
          <p:nvPr/>
        </p:nvSpPr>
        <p:spPr>
          <a:xfrm>
            <a:off x="643255" y="1177925"/>
            <a:ext cx="10168255" cy="420624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while/do ... 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属于不确定性循环，它的一般格式为：</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循环前的初始化</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条件表达式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循环体部分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迭代部分；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循环的执行过程是：首先检查条件表达式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循环条件</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的值，若为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false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，则执行花括号之后的语句，即退出循环结构；若为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true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，则执行花括号中的语句，当花括号中的语句执行结束后，又重新回到前面的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，再次检查条件表达式的值，反复执行上述操作，直到逻条件达式的值为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false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，退出循环结构为止。显然，</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循环的循环体被执行的次数是大于或等于零的。</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TestWhile.java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测试</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循环，完成计算前</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10</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个数的和。</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102" name="文本框 101"/>
          <p:cNvSpPr txBox="1"/>
          <p:nvPr/>
        </p:nvSpPr>
        <p:spPr>
          <a:xfrm>
            <a:off x="117475" y="730250"/>
            <a:ext cx="12560300" cy="640080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package cn.cqvie.chapter01.exam4;</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import java.util.Scanner;</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class TestWhile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static void main(String[] args)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TODO Auto-generated method stub</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int i = 1;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定义变量并初始化</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int S = 0;</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请输入第</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个数</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Scanner </a:t>
            </a:r>
            <a:r>
              <a:rPr lang="en-US" altLang="zh-CN" b="0" u="sng">
                <a:solidFill>
                  <a:srgbClr val="315299"/>
                </a:solidFill>
                <a:latin typeface="黑体" panose="02010609060101010101" pitchFamily="2" charset="-122"/>
                <a:ea typeface="黑体" panose="02010609060101010101" pitchFamily="2" charset="-122"/>
                <a:cs typeface="Times New Roman" panose="02020603050405020304" charset="0"/>
              </a:rPr>
              <a:t>in</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new Scanner(System.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in</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int n = in.nextInt();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进入循环之前</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 + i + "   S=" + S);</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while (i &lt;= n)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循环第</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i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次</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打印循环次数</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 = S + i;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累计求和，该语句等价于：</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S+=i;</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改变循环条件，该语句等价于：</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i=i+1;</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.println("i=" + i + "   S=" + S);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打印每次循环后的结果</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退出循环时</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 + i + "   S=" + S);</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计算结果：</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S);</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exit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(0);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正常退出。</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Courier New" panose="020703090202050204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Courier New" panose="02070309020205020404" charset="0"/>
              </a:rPr>
              <a:t>}	</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102" name="文本框 101"/>
          <p:cNvSpPr txBox="1"/>
          <p:nvPr/>
        </p:nvSpPr>
        <p:spPr>
          <a:xfrm>
            <a:off x="786765" y="971550"/>
            <a:ext cx="5080000" cy="365760"/>
          </a:xfrm>
          <a:prstGeom prst="rect">
            <a:avLst/>
          </a:prstGeom>
          <a:noFill/>
          <a:ln w="9525">
            <a:noFill/>
          </a:ln>
        </p:spPr>
        <p:txBody>
          <a:bodyPr>
            <a:spAutoFit/>
          </a:bodyPr>
          <a:lstStyle/>
          <a:p>
            <a:pPr marL="0" indent="3048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运行结果如图</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1.12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所示。</a:t>
            </a:r>
          </a:p>
        </p:txBody>
      </p:sp>
      <p:pic>
        <p:nvPicPr>
          <p:cNvPr id="2" name="图片 -2147482614"/>
          <p:cNvPicPr>
            <a:picLocks noChangeAspect="1"/>
          </p:cNvPicPr>
          <p:nvPr/>
        </p:nvPicPr>
        <p:blipFill>
          <a:blip r:embed="rId2"/>
          <a:stretch>
            <a:fillRect/>
          </a:stretch>
        </p:blipFill>
        <p:spPr>
          <a:xfrm>
            <a:off x="2263140" y="1824990"/>
            <a:ext cx="7675880" cy="3594100"/>
          </a:xfrm>
          <a:prstGeom prst="rect">
            <a:avLst/>
          </a:prstGeom>
          <a:noFill/>
          <a:ln w="9525">
            <a:no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102" name="文本框 101"/>
          <p:cNvSpPr txBox="1"/>
          <p:nvPr/>
        </p:nvSpPr>
        <p:spPr>
          <a:xfrm>
            <a:off x="577215" y="1193800"/>
            <a:ext cx="11048365" cy="393192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do ... 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do…while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循环与</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非常相似，也属于不确定性循环，它的一般格式为：</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循环前的初始化</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do</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循环体部分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迭代部分；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while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条件表达式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do…while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循环语句执行的特点是先执行循环体，后判断循环控制条件。执行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do…while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语句的过程为：先执行给定循环体语句块，然后再计算判断逻辑表达式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循环条件</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，若表达式值为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flse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，则结束循环，执行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后的语句；否则重复执行循环体，直到逻辑表达式的值为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false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时才跳出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do…while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循环。与</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语句比较，</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do…while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语句的循环体至少要被执行一次，它的循环次数是大于或等于</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次。</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TestDoWhile.java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完成了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TestWhile.java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的相同功能，代码如下。</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102" name="文本框 101"/>
          <p:cNvSpPr txBox="1"/>
          <p:nvPr/>
        </p:nvSpPr>
        <p:spPr>
          <a:xfrm>
            <a:off x="585470" y="730250"/>
            <a:ext cx="11031220" cy="694944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package cn.cqvie.chapter01.exam5;</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import java.util.Scanner;</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class TestDoWhile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static void main(String[] args)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TODO Auto-generated method stub</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int i = 1;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定义变量并初始化</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int S = 0;</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请输入第</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个数</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Scanner </a:t>
            </a:r>
            <a:r>
              <a:rPr lang="en-US" altLang="zh-CN" b="0" u="sng">
                <a:solidFill>
                  <a:srgbClr val="315299"/>
                </a:solidFill>
                <a:latin typeface="黑体" panose="02010609060101010101" pitchFamily="2" charset="-122"/>
                <a:ea typeface="黑体" panose="02010609060101010101" pitchFamily="2" charset="-122"/>
                <a:cs typeface="Times New Roman" panose="02020603050405020304" charset="0"/>
              </a:rPr>
              <a:t>in</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new Scanner(System.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in</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int n = in.nextInt();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进入循环之前</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 + i + "   S=" + S);</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do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循环第</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i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次</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打印循环次数</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 = S + i;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累计求和，该语句等价于：</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S+=i;</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改变循环条件，该语句等价于：</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i=i+1;</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.println("i=" + i + "   S=" + S);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打印每次循环后的结果</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while (i &lt;= n);</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退出循环时</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 + i + "   S=" + S);</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计算结果：</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S);</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exit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(0);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正常退出。</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102" name="文本框 101"/>
          <p:cNvSpPr txBox="1"/>
          <p:nvPr/>
        </p:nvSpPr>
        <p:spPr>
          <a:xfrm>
            <a:off x="696595" y="1043305"/>
            <a:ext cx="5080000" cy="365760"/>
          </a:xfrm>
          <a:prstGeom prst="rect">
            <a:avLst/>
          </a:prstGeom>
          <a:noFill/>
          <a:ln w="9525">
            <a:noFill/>
          </a:ln>
        </p:spPr>
        <p:txBody>
          <a:bodyPr>
            <a:spAutoFit/>
          </a:bodyPr>
          <a:lstStyle/>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程序运行结果如图</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1.13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所示：</a:t>
            </a:r>
          </a:p>
        </p:txBody>
      </p:sp>
      <p:pic>
        <p:nvPicPr>
          <p:cNvPr id="2" name="图片 -2147482613"/>
          <p:cNvPicPr>
            <a:picLocks noChangeAspect="1"/>
          </p:cNvPicPr>
          <p:nvPr/>
        </p:nvPicPr>
        <p:blipFill>
          <a:blip r:embed="rId2"/>
          <a:stretch>
            <a:fillRect/>
          </a:stretch>
        </p:blipFill>
        <p:spPr>
          <a:xfrm>
            <a:off x="2340610" y="1922145"/>
            <a:ext cx="7345045" cy="3345815"/>
          </a:xfrm>
          <a:prstGeom prst="rect">
            <a:avLst/>
          </a:prstGeom>
          <a:noFill/>
          <a:ln w="9525">
            <a:noFill/>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102" name="文本框 101"/>
          <p:cNvSpPr txBox="1"/>
          <p:nvPr/>
        </p:nvSpPr>
        <p:spPr>
          <a:xfrm>
            <a:off x="1003935" y="1110615"/>
            <a:ext cx="10491470" cy="310896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循环属于确定性循环语句，它最适合用于实现计数型循环结构，在使用上也非常灵活，</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循环的一般格式为：</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 ([&lt;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初值表达式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循环结束条件表达式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迭代部分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 </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循环体</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执行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语句时，先计算执行初值表达式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只计算一次，省略时表示无初始内容</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，接着检查循环结束条件逻辑表达式的值，若为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false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，则不执行循环体，退出循环；若为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true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，就执行给定的循环体语句块后，再计算执行迭代部分的表达式，然后，再检查逻辑表达式的值，决定是否继续执行循环体。</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TestFor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实现了前面两个案例相同的功能，代码如下。</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102" name="文本框 101"/>
          <p:cNvSpPr txBox="1"/>
          <p:nvPr/>
        </p:nvSpPr>
        <p:spPr>
          <a:xfrm>
            <a:off x="338455" y="913130"/>
            <a:ext cx="11604625" cy="612648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package cn.cqvie.chapter01.exam6;</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import java.util.Scanner;</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class TestFor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static void main(String[] args)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TODO Auto-generated method stub</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int i ,S;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定义变量并初始化</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请输入第</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个数</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Scanner </a:t>
            </a:r>
            <a:r>
              <a:rPr lang="en-US" altLang="zh-CN" b="0" u="sng">
                <a:solidFill>
                  <a:srgbClr val="315299"/>
                </a:solidFill>
                <a:latin typeface="黑体" panose="02010609060101010101" pitchFamily="2" charset="-122"/>
                <a:ea typeface="黑体" panose="02010609060101010101" pitchFamily="2" charset="-122"/>
                <a:cs typeface="Times New Roman" panose="02020603050405020304" charset="0"/>
              </a:rPr>
              <a:t>in</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new Scanner(System.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in</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int n = in.nextInt();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for(i=1,S=0;i&lt;=n;i++){</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循环第</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i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次</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打印循环次数</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 = S + i;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累计求和，该语句等价于：</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S+=i;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.println("i=" + i + "   S=" + S);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打印每次循环后的结果</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退出循环时</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 + i + "   S=" + S);</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计算结果：</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S);</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exit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(0);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正常退出。</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102" name="文本框 101"/>
          <p:cNvSpPr txBox="1"/>
          <p:nvPr/>
        </p:nvSpPr>
        <p:spPr>
          <a:xfrm>
            <a:off x="570865" y="1061720"/>
            <a:ext cx="5080000" cy="365760"/>
          </a:xfrm>
          <a:prstGeom prst="rect">
            <a:avLst/>
          </a:prstGeom>
          <a:noFill/>
          <a:ln w="9525">
            <a:noFill/>
          </a:ln>
        </p:spPr>
        <p:txBody>
          <a:bodyPr>
            <a:spAutoFit/>
          </a:bodyPr>
          <a:lstStyle/>
          <a:p>
            <a:pPr marL="0" indent="3048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运行结果如图</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1.14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所示：</a:t>
            </a:r>
          </a:p>
        </p:txBody>
      </p:sp>
      <p:pic>
        <p:nvPicPr>
          <p:cNvPr id="2" name="图片 15"/>
          <p:cNvPicPr>
            <a:picLocks noChangeAspect="1"/>
          </p:cNvPicPr>
          <p:nvPr/>
        </p:nvPicPr>
        <p:blipFill>
          <a:blip r:embed="rId2"/>
          <a:stretch>
            <a:fillRect/>
          </a:stretch>
        </p:blipFill>
        <p:spPr>
          <a:xfrm>
            <a:off x="2157730" y="1691640"/>
            <a:ext cx="7887335" cy="3474085"/>
          </a:xfrm>
          <a:prstGeom prst="rect">
            <a:avLst/>
          </a:prstGeom>
          <a:noFill/>
          <a:ln w="9525">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338455" y="964565"/>
            <a:ext cx="11300460" cy="118872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基本类型包括</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8</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种：布尔型（</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boolean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）、字节型（</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byte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）、字符型</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(char)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、短整型</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(short)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、整型（</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integer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）、长整型</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(long)</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、浮点型</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(float)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和双精度型</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(double)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引用数据类型包括</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种：类（</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class</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）、接口</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(interface)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、数组（</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array</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每一种数据类型都有其特定的取值范围，</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基本数据类型的取值范围如表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所示。</a:t>
            </a:r>
          </a:p>
        </p:txBody>
      </p:sp>
      <p:graphicFrame>
        <p:nvGraphicFramePr>
          <p:cNvPr id="2" name="表格 -1"/>
          <p:cNvGraphicFramePr/>
          <p:nvPr/>
        </p:nvGraphicFramePr>
        <p:xfrm>
          <a:off x="2492375" y="2278380"/>
          <a:ext cx="7637145" cy="3938274"/>
        </p:xfrm>
        <a:graphic>
          <a:graphicData uri="http://schemas.openxmlformats.org/drawingml/2006/table">
            <a:tbl>
              <a:tblPr firstRow="1" bandRow="1">
                <a:tableStyleId>{5940675A-B579-460E-94D1-54222C63F5DA}</a:tableStyleId>
              </a:tblPr>
              <a:tblGrid>
                <a:gridCol w="1491615">
                  <a:extLst>
                    <a:ext uri="{9D8B030D-6E8A-4147-A177-3AD203B41FA5}">
                      <a16:colId xmlns:a16="http://schemas.microsoft.com/office/drawing/2014/main" val="20000"/>
                    </a:ext>
                  </a:extLst>
                </a:gridCol>
                <a:gridCol w="1111250">
                  <a:extLst>
                    <a:ext uri="{9D8B030D-6E8A-4147-A177-3AD203B41FA5}">
                      <a16:colId xmlns:a16="http://schemas.microsoft.com/office/drawing/2014/main" val="20001"/>
                    </a:ext>
                  </a:extLst>
                </a:gridCol>
                <a:gridCol w="1553845">
                  <a:extLst>
                    <a:ext uri="{9D8B030D-6E8A-4147-A177-3AD203B41FA5}">
                      <a16:colId xmlns:a16="http://schemas.microsoft.com/office/drawing/2014/main" val="20002"/>
                    </a:ext>
                  </a:extLst>
                </a:gridCol>
                <a:gridCol w="2289810">
                  <a:extLst>
                    <a:ext uri="{9D8B030D-6E8A-4147-A177-3AD203B41FA5}">
                      <a16:colId xmlns:a16="http://schemas.microsoft.com/office/drawing/2014/main" val="20003"/>
                    </a:ext>
                  </a:extLst>
                </a:gridCol>
                <a:gridCol w="1190625">
                  <a:extLst>
                    <a:ext uri="{9D8B030D-6E8A-4147-A177-3AD203B41FA5}">
                      <a16:colId xmlns:a16="http://schemas.microsoft.com/office/drawing/2014/main" val="20004"/>
                    </a:ext>
                  </a:extLst>
                </a:gridCol>
              </a:tblGrid>
              <a:tr h="403860">
                <a:tc>
                  <a:txBody>
                    <a:bodyPr/>
                    <a:lstStyle/>
                    <a:p>
                      <a:pPr marL="0" indent="0" algn="ctr">
                        <a:buNone/>
                      </a:pPr>
                      <a:r>
                        <a:rPr lang="zh-CN" altLang="en-US" sz="1800" b="1" u="none">
                          <a:solidFill>
                            <a:srgbClr val="315299"/>
                          </a:solidFill>
                          <a:latin typeface="黑体" panose="02010609060101010101" pitchFamily="2" charset="-122"/>
                          <a:ea typeface="黑体" panose="02010609060101010101" pitchFamily="2" charset="-122"/>
                          <a:cs typeface="宋体" panose="02010600030101010101" pitchFamily="2" charset="-122"/>
                        </a:rPr>
                        <a:t>数据类型</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1" u="none">
                          <a:solidFill>
                            <a:srgbClr val="315299"/>
                          </a:solidFill>
                          <a:latin typeface="黑体" panose="02010609060101010101" pitchFamily="2" charset="-122"/>
                          <a:ea typeface="黑体" panose="02010609060101010101" pitchFamily="2" charset="-122"/>
                          <a:cs typeface="宋体" panose="02010600030101010101" pitchFamily="2" charset="-122"/>
                        </a:rPr>
                        <a:t>关键字</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1" u="none">
                          <a:solidFill>
                            <a:srgbClr val="315299"/>
                          </a:solidFill>
                          <a:latin typeface="黑体" panose="02010609060101010101" pitchFamily="2" charset="-122"/>
                          <a:ea typeface="黑体" panose="02010609060101010101" pitchFamily="2" charset="-122"/>
                          <a:cs typeface="宋体" panose="02010600030101010101" pitchFamily="2" charset="-122"/>
                        </a:rPr>
                        <a:t>所占存储空间</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1" u="none">
                          <a:solidFill>
                            <a:srgbClr val="315299"/>
                          </a:solidFill>
                          <a:latin typeface="黑体" panose="02010609060101010101" pitchFamily="2" charset="-122"/>
                          <a:ea typeface="黑体" panose="02010609060101010101" pitchFamily="2" charset="-122"/>
                          <a:cs typeface="宋体" panose="02010600030101010101" pitchFamily="2" charset="-122"/>
                        </a:rPr>
                        <a:t>取值范围</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1" u="none">
                          <a:solidFill>
                            <a:srgbClr val="315299"/>
                          </a:solidFill>
                          <a:latin typeface="黑体" panose="02010609060101010101" pitchFamily="2" charset="-122"/>
                          <a:ea typeface="黑体" panose="02010609060101010101" pitchFamily="2" charset="-122"/>
                          <a:cs typeface="宋体" panose="02010600030101010101" pitchFamily="2" charset="-122"/>
                        </a:rPr>
                        <a:t>缺省数值 </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02895">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布尔型</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boolean </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1</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true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false </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false </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05155">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字符型</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char </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2</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'\u0000'</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'\uffff'   0--65535 </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'\u0'</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74320">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字节整型</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byte</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1</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-128—127</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0 </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2895">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短整型</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short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2 </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-32768—32767</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0 </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48640">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整型</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int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4</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-2147483648--2147483647</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0 </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03225">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长整型</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long</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8 </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-9.22E18--9.22E18</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0 </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548640">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单精度浮点型</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float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4 </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1.4013E-45--3.4028E+38 </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0.0F </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548640">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双精度浮点型</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double </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8 </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2.22551E-208--1.7977E+308 </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0.0D </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3" name="文本框 2"/>
          <p:cNvSpPr txBox="1"/>
          <p:nvPr/>
        </p:nvSpPr>
        <p:spPr>
          <a:xfrm>
            <a:off x="3661410" y="4753610"/>
            <a:ext cx="4989830" cy="274320"/>
          </a:xfrm>
          <a:prstGeom prst="rect">
            <a:avLst/>
          </a:prstGeom>
          <a:noFill/>
          <a:ln w="9525">
            <a:noFill/>
          </a:ln>
        </p:spPr>
        <p:txBody>
          <a:bodyPr wrap="square">
            <a:spAutoFit/>
          </a:bodyPr>
          <a:lstStyle/>
          <a:p>
            <a:pPr marL="0" indent="266700" algn="l"/>
            <a:r>
              <a:rPr lang="en-US" altLang="zh-CN" sz="1200" b="0" u="none">
                <a:latin typeface="宋体" panose="02010600030101010101" pitchFamily="2" charset="-122"/>
                <a:ea typeface="宋体" panose="02010600030101010101" pitchFamily="2" charset="-122"/>
                <a:cs typeface="宋体" panose="02010600030101010101" pitchFamily="2" charset="-122"/>
              </a:rPr>
              <a:t> </a:t>
            </a:r>
            <a:endParaRPr lang="zh-CN" alt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102" name="文本框 101"/>
          <p:cNvSpPr txBox="1"/>
          <p:nvPr/>
        </p:nvSpPr>
        <p:spPr>
          <a:xfrm>
            <a:off x="351790" y="730250"/>
            <a:ext cx="11845290" cy="557784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前面提到，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语句中除了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个分号外，其它可部分或全部省略，从而增加了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语句应用上的灵活性。可以将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语句改写为下面几种形式。</a:t>
            </a:r>
          </a:p>
          <a:p>
            <a:pPr marL="0" indent="266700" algn="l"/>
            <a:r>
              <a:rPr lang="en-US" altLang="zh-CN" b="0" u="none">
                <a:solidFill>
                  <a:srgbClr val="315299"/>
                </a:solidFill>
                <a:latin typeface="黑体" panose="02010609060101010101" pitchFamily="2" charset="-122"/>
                <a:ea typeface="黑体" panose="02010609060101010101" pitchFamily="2" charset="-122"/>
                <a:cs typeface="Wingdings" panose="05000000000000000000" charset="0"/>
              </a:rPr>
              <a:t>Ø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省略语句中的初值表达式，将初始化循环变量的功能置于</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语句之前，此时程序的相关部分为：</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i=1,S=0;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初始化循环变量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的工作放在进入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语句之前</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 (;i&lt;=n;i++) </a:t>
            </a:r>
          </a:p>
          <a:p>
            <a:pPr marL="0" indent="266700" algn="l"/>
            <a:r>
              <a:rPr lang="en-US" altLang="zh-CN" b="0" u="none">
                <a:solidFill>
                  <a:srgbClr val="315299"/>
                </a:solidFill>
                <a:latin typeface="黑体" panose="02010609060101010101" pitchFamily="2" charset="-122"/>
                <a:ea typeface="黑体" panose="02010609060101010101" pitchFamily="2" charset="-122"/>
                <a:cs typeface="Wingdings" panose="05000000000000000000" charset="0"/>
              </a:rPr>
              <a:t>Ø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省略语句中的逻辑表达式，这时</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语句本身构成</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个死循环，需要在循环体中增加判断控制循环的功能才能使循环正常执行，此时程序的相关部分为：</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S=0,i;for (i=1; ;i++) </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if (i&gt;n) break;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判断控制循环部分放在循环体中</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Wingdings" panose="05000000000000000000" charset="0"/>
              </a:rPr>
              <a:t>Ø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省略语句中的过程表达式，这时因为循环变量的值得不到更新，不仅得不到正确的结果，而且仍然构成</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个死循环，需要在循环体中增加修改循环变量的功能才能使循环正常执行，此时程序的相关部分为：</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S=0,i;</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 (i=1;i&lt;=n;) </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修改循环变量部分放在循环体中</a:t>
            </a:r>
          </a:p>
          <a:p>
            <a:pPr marL="0" indent="266700" algn="l"/>
            <a:r>
              <a:rPr lang="en-US" altLang="zh-CN" b="0" u="none">
                <a:solidFill>
                  <a:srgbClr val="315299"/>
                </a:solidFill>
                <a:latin typeface="黑体" panose="02010609060101010101" pitchFamily="2" charset="-122"/>
                <a:ea typeface="黑体" panose="02010609060101010101" pitchFamily="2" charset="-122"/>
                <a:cs typeface="Wingdings" panose="05000000000000000000" charset="0"/>
              </a:rPr>
              <a:t>Ø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省略语句中的全部表达式，只要在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语句之前和循环体中合理设置循环结构的各个部分，仍然能构成</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个能正常执行的循环，此时程序的相关部分为：</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S=0,i =1;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初始化循环变量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的工作放在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语句之前</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 ( ;  ; ) </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if (i&gt;=n) break;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判断控制循环部分放在循环体中</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i++;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修改循环变量部分放在循环体中</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102" name="文本框 101"/>
          <p:cNvSpPr txBox="1"/>
          <p:nvPr/>
        </p:nvSpPr>
        <p:spPr>
          <a:xfrm>
            <a:off x="823595" y="1051560"/>
            <a:ext cx="10186035" cy="4754880"/>
          </a:xfrm>
          <a:prstGeom prst="rect">
            <a:avLst/>
          </a:prstGeom>
          <a:noFill/>
          <a:ln w="9525">
            <a:noFill/>
          </a:ln>
        </p:spPr>
        <p:txBody>
          <a:bodyPr wrap="square">
            <a:spAutoFit/>
          </a:bodyPr>
          <a:lstStyle/>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4)break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continue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语言提供了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种具有跳转功能的语句：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Continue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语句，通过与语句标号的配合使用，很好地增强了对程序流程控制的灵活性。</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①.break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语句和下一节的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continue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语句可以看成结构化的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goto</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语句的功能是终止执行包含</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语句的一个语句块，</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语句可以单独使用，但主要应用于前面介绍的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switch</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语句和各种循环语句中。</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语句的格式如下：</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break [&lt;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标号</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不带标号的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语句。执行不带标号的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语句，将强制结束</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所在语句块的执行，使流程跳转到执行该语句块之后的语句处。例如：求</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n!&gt;=5000</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的最小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值的程序代码如下：</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class exp</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public static void main(String[] args)</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 int i=1,js=1;</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for ( ; ;i++)</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{js*=i;if (js&gt;=5000) break;}</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System.out.println(i+"!="+js);}</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102" name="文本框 101"/>
          <p:cNvSpPr txBox="1"/>
          <p:nvPr/>
        </p:nvSpPr>
        <p:spPr>
          <a:xfrm>
            <a:off x="481330" y="1058545"/>
            <a:ext cx="11192510" cy="365760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程序中的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循环本身是</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个不能自动终止的死循环结构，但循环体中的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if</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语句会检查每个自然数的阶乘</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js</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，一旦</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js</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大于等于</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5000</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就执行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退出循环结构。</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带标号的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语句。不带标号的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语句只能跳转到包含它的最小程序块之后，如果需要跳转到更外层的程序块之后，使用带标号的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语句，可以将执行流程转移到标号指定层次的程序块之后去执行。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语句指明的标号应事先定义在转移目标程序块的开始处。</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②continue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continue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语句只能用于循环体中，它的功能是立即结束这次循环体的执行，提前返回到循环入口处进入下一次循环的执行。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continue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语句的格式如下：</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continue [&lt;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标号</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不带标号的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continue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语句使流程直接跳到所在层循环条件的判断上，决定是进入下次循环或退出本层循环；带标号的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continue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语句使流程从内层直接跳到标号所在层循环条件的判断上，决定该进入下次循环或退出标号层循环。</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TestContinue.java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求出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位数中百位与个位相同的所有素数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代码如下。</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102" name="文本框 101"/>
          <p:cNvSpPr txBox="1"/>
          <p:nvPr/>
        </p:nvSpPr>
        <p:spPr>
          <a:xfrm>
            <a:off x="944880" y="970280"/>
            <a:ext cx="10312400" cy="530352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package cn.cqvie.chapter01.exam7;</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class TestContinue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static void main(String[] args)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int n = 0, c = 1;</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for (int i = 1; i &lt;= 9; i++)</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外层循环，提供百位上的数字</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Lp2: for (int j = 0; j &lt;= 9; j++)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中层循环，提供十位上的数</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n = 100 * i + 10 * j + i;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算出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个百位与个位相同的整数</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for (int k = 2; k &lt; n; k++)</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内层循环，判断</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是否素数</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if (n % k == 0)</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continue Lp2; // 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不是素数，跳转到中层循环的下</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次</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   " + n);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输出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个满足要求的素数</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if (c++ % 5 == 0)</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a:t>
            </a:r>
            <a:r>
              <a:rPr lang="en-US" altLang="zh-CN" b="0" i="1" u="none">
                <a:solidFill>
                  <a:srgbClr val="315299"/>
                </a:solidFill>
                <a:latin typeface="黑体" panose="02010609060101010101" pitchFamily="2" charset="-122"/>
                <a:ea typeface="黑体" panose="02010609060101010101" pitchFamily="2" charset="-122"/>
                <a:cs typeface="Times New Roman" panose="02020603050405020304" charset="0"/>
              </a:rPr>
              <a:t>out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.println();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每行打印</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个数</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102" name="文本框 101"/>
          <p:cNvSpPr txBox="1"/>
          <p:nvPr/>
        </p:nvSpPr>
        <p:spPr>
          <a:xfrm>
            <a:off x="499110" y="911225"/>
            <a:ext cx="5080000" cy="365760"/>
          </a:xfrm>
          <a:prstGeom prst="rect">
            <a:avLst/>
          </a:prstGeom>
          <a:noFill/>
          <a:ln w="9525">
            <a:noFill/>
          </a:ln>
        </p:spPr>
        <p:txBody>
          <a:bodyPr>
            <a:spAutoFit/>
          </a:bodyPr>
          <a:lstStyle/>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运行结果如图</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1.15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所示。</a:t>
            </a:r>
          </a:p>
        </p:txBody>
      </p:sp>
      <p:pic>
        <p:nvPicPr>
          <p:cNvPr id="2" name="图片 18"/>
          <p:cNvPicPr>
            <a:picLocks noChangeAspect="1"/>
          </p:cNvPicPr>
          <p:nvPr/>
        </p:nvPicPr>
        <p:blipFill>
          <a:blip r:embed="rId2"/>
          <a:stretch>
            <a:fillRect/>
          </a:stretch>
        </p:blipFill>
        <p:spPr>
          <a:xfrm>
            <a:off x="1302385" y="1899285"/>
            <a:ext cx="10213975" cy="2284095"/>
          </a:xfrm>
          <a:prstGeom prst="rect">
            <a:avLst/>
          </a:prstGeom>
          <a:noFill/>
          <a:ln w="9525">
            <a:noFill/>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102" name="文本框 101"/>
          <p:cNvSpPr txBox="1"/>
          <p:nvPr/>
        </p:nvSpPr>
        <p:spPr>
          <a:xfrm>
            <a:off x="571500" y="730250"/>
            <a:ext cx="10097135" cy="2560320"/>
          </a:xfrm>
          <a:prstGeom prst="rect">
            <a:avLst/>
          </a:prstGeom>
          <a:noFill/>
          <a:ln w="9525">
            <a:noFill/>
          </a:ln>
        </p:spPr>
        <p:txBody>
          <a:bodyPr wrap="square">
            <a:spAutoFit/>
          </a:bodyPr>
          <a:lstStyle/>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1.3.3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项目实施</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）分析通过分析题目可以得出以下信息：</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①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预先设置数的真实值；</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②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接收数的输入；</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③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次，每次不同输入做不同判断。</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）代码如下，本例用了输入对话框，请同学们自己查阅相关</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API</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p:txBody>
      </p:sp>
      <p:sp>
        <p:nvSpPr>
          <p:cNvPr id="2" name="文本框 1"/>
          <p:cNvSpPr txBox="1"/>
          <p:nvPr/>
        </p:nvSpPr>
        <p:spPr>
          <a:xfrm>
            <a:off x="571500" y="3401060"/>
            <a:ext cx="11246485" cy="338328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Courier New" panose="02070309020205020404" charset="0"/>
              </a:rPr>
              <a:t>package cn.cqvie.chapter01.project3;</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import javax.swing.JOptionPane;</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class Project3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@param args</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static void main(String[] args)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TODO Auto-generated method stub</a:t>
            </a:r>
          </a:p>
          <a:p>
            <a:pPr marL="0" indent="0" algn="l"/>
            <a:endPar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2" name="文本框 1"/>
          <p:cNvSpPr txBox="1"/>
          <p:nvPr/>
        </p:nvSpPr>
        <p:spPr>
          <a:xfrm>
            <a:off x="519430" y="739775"/>
            <a:ext cx="11403965" cy="6126480"/>
          </a:xfrm>
          <a:prstGeom prst="rect">
            <a:avLst/>
          </a:prstGeom>
          <a:noFill/>
        </p:spPr>
        <p:txBody>
          <a:bodyPr wrap="square" rtlCol="0" anchor="t">
            <a:spAutoFit/>
          </a:bodyPr>
          <a:lstStyle/>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int realN=20,count=0,gussN = 0;</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u="sng">
                <a:solidFill>
                  <a:srgbClr val="315299"/>
                </a:solidFill>
                <a:latin typeface="黑体" panose="02010609060101010101" pitchFamily="2" charset="-122"/>
                <a:ea typeface="黑体" panose="02010609060101010101" pitchFamily="2" charset="-122"/>
                <a:cs typeface="Times New Roman" panose="02020603050405020304" charset="0"/>
                <a:sym typeface="+mn-ea"/>
              </a:rPr>
              <a:t>int</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realN=(</a:t>
            </a:r>
            <a:r>
              <a:rPr lang="en-US" altLang="zh-CN" u="sng">
                <a:solidFill>
                  <a:srgbClr val="315299"/>
                </a:solidFill>
                <a:latin typeface="黑体" panose="02010609060101010101" pitchFamily="2" charset="-122"/>
                <a:ea typeface="黑体" panose="02010609060101010101" pitchFamily="2" charset="-122"/>
                <a:cs typeface="Times New Roman" panose="02020603050405020304" charset="0"/>
                <a:sym typeface="+mn-ea"/>
              </a:rPr>
              <a:t>int</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)(Math.random()*100+1);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其中</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Math</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类的</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random()</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方法随机产生一个</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0</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到</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1</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之间的数</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while(count&lt;3){</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++count;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gussN = Integer.</a:t>
            </a:r>
            <a:r>
              <a:rPr lang="en-US" altLang="zh-CN" i="1">
                <a:solidFill>
                  <a:srgbClr val="315299"/>
                </a:solidFill>
                <a:latin typeface="黑体" panose="02010609060101010101" pitchFamily="2" charset="-122"/>
                <a:ea typeface="黑体" panose="02010609060101010101" pitchFamily="2" charset="-122"/>
                <a:cs typeface="Times New Roman" panose="02020603050405020304" charset="0"/>
                <a:sym typeface="+mn-ea"/>
              </a:rPr>
              <a:t>parseInt</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(JOptionPane.</a:t>
            </a:r>
            <a:r>
              <a:rPr lang="en-US" altLang="zh-CN" i="1">
                <a:solidFill>
                  <a:srgbClr val="315299"/>
                </a:solidFill>
                <a:latin typeface="黑体" panose="02010609060101010101" pitchFamily="2" charset="-122"/>
                <a:ea typeface="黑体" panose="02010609060101010101" pitchFamily="2" charset="-122"/>
                <a:cs typeface="Times New Roman" panose="02020603050405020304" charset="0"/>
                <a:sym typeface="+mn-ea"/>
              </a:rPr>
              <a:t>showInputDialog</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请输入所猜数字</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最大次数为</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3</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次</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new Integer(gussN)));</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if(gussN&gt;realN)</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JOptionPane.</a:t>
            </a:r>
            <a:r>
              <a:rPr lang="en-US" altLang="zh-CN" i="1">
                <a:solidFill>
                  <a:srgbClr val="315299"/>
                </a:solidFill>
                <a:latin typeface="黑体" panose="02010609060101010101" pitchFamily="2" charset="-122"/>
                <a:ea typeface="黑体" panose="02010609060101010101" pitchFamily="2" charset="-122"/>
                <a:cs typeface="Times New Roman" panose="02020603050405020304" charset="0"/>
                <a:sym typeface="+mn-ea"/>
              </a:rPr>
              <a:t>showMessageDialog</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(null,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大了！</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else if(gussN&lt;realN)</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JOptionPane.</a:t>
            </a:r>
            <a:r>
              <a:rPr lang="en-US" altLang="zh-CN" i="1">
                <a:solidFill>
                  <a:srgbClr val="315299"/>
                </a:solidFill>
                <a:latin typeface="黑体" panose="02010609060101010101" pitchFamily="2" charset="-122"/>
                <a:ea typeface="黑体" panose="02010609060101010101" pitchFamily="2" charset="-122"/>
                <a:cs typeface="Times New Roman" panose="02020603050405020304" charset="0"/>
                <a:sym typeface="+mn-ea"/>
              </a:rPr>
              <a:t>showMessageDialog</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(null,"</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小了</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else if(gussN==realN){</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JOptionPane.</a:t>
            </a:r>
            <a:r>
              <a:rPr lang="en-US" altLang="zh-CN" i="1">
                <a:solidFill>
                  <a:srgbClr val="315299"/>
                </a:solidFill>
                <a:latin typeface="黑体" panose="02010609060101010101" pitchFamily="2" charset="-122"/>
                <a:ea typeface="黑体" panose="02010609060101010101" pitchFamily="2" charset="-122"/>
                <a:cs typeface="Times New Roman" panose="02020603050405020304" charset="0"/>
                <a:sym typeface="+mn-ea"/>
              </a:rPr>
              <a:t>showMessageDialog</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(null,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猜对了</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break;</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JOptionPane.</a:t>
            </a:r>
            <a:r>
              <a:rPr lang="en-US" altLang="zh-CN" i="1">
                <a:solidFill>
                  <a:srgbClr val="315299"/>
                </a:solidFill>
                <a:latin typeface="黑体" panose="02010609060101010101" pitchFamily="2" charset="-122"/>
                <a:ea typeface="黑体" panose="02010609060101010101" pitchFamily="2" charset="-122"/>
                <a:cs typeface="Times New Roman" panose="02020603050405020304" charset="0"/>
                <a:sym typeface="+mn-ea"/>
              </a:rPr>
              <a:t>showMessageDialog</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(null,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总共猜了</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:"+count+"</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次</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endParaRPr lang="zh-CN" alt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1.3循环流程</a:t>
            </a:r>
          </a:p>
        </p:txBody>
      </p:sp>
      <p:sp>
        <p:nvSpPr>
          <p:cNvPr id="102" name="文本框 101"/>
          <p:cNvSpPr txBox="1"/>
          <p:nvPr/>
        </p:nvSpPr>
        <p:spPr>
          <a:xfrm>
            <a:off x="948055" y="1219200"/>
            <a:ext cx="9808845" cy="1737360"/>
          </a:xfrm>
          <a:prstGeom prst="rect">
            <a:avLst/>
          </a:prstGeom>
          <a:noFill/>
          <a:ln w="9525">
            <a:noFill/>
          </a:ln>
        </p:spPr>
        <p:txBody>
          <a:bodyPr wrap="square">
            <a:spAutoFit/>
          </a:bodyPr>
          <a:lstStyle/>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1.3.4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能力拓展</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）编写一个用来打印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Fibonacci</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数列前</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项的程序，要求每行打印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8</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个数据项。</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）编写一个打印乘法口诀表的程序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）总结</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break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continue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的用法。</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1.4数组</a:t>
            </a:r>
          </a:p>
        </p:txBody>
      </p:sp>
      <p:sp>
        <p:nvSpPr>
          <p:cNvPr id="2" name="文本框 1"/>
          <p:cNvSpPr txBox="1"/>
          <p:nvPr/>
        </p:nvSpPr>
        <p:spPr>
          <a:xfrm>
            <a:off x="1110615" y="1120140"/>
            <a:ext cx="9036050" cy="4617720"/>
          </a:xfrm>
          <a:prstGeom prst="rect">
            <a:avLst/>
          </a:prstGeom>
          <a:noFill/>
          <a:ln w="9525">
            <a:noFill/>
          </a:ln>
        </p:spPr>
        <p:txBody>
          <a:bodyPr wrap="square">
            <a:spAutoFit/>
          </a:bodyPr>
          <a:lstStyle/>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1.4.1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a:t>
            </a:r>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描述</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输入</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个成绩，求其平均分。</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1.4.2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项目知识准备</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一维数组</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下面是</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中两种合法的数组声明方法：</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变量类型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   &lt;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变量名</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或</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变量类型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   &lt;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变量名</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它们都是定义或声明了一个数组，很类似于定义或声明一个普通变量，所不同的是多加了一对</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表示所声明的变量是一个数组，类似的，我们也可以声明其他类型的数组。</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1.4数组</a:t>
            </a:r>
          </a:p>
        </p:txBody>
      </p:sp>
      <p:sp>
        <p:nvSpPr>
          <p:cNvPr id="102" name="文本框 101"/>
          <p:cNvSpPr txBox="1"/>
          <p:nvPr/>
        </p:nvSpPr>
        <p:spPr>
          <a:xfrm>
            <a:off x="459105" y="892175"/>
            <a:ext cx="11327765" cy="4206240"/>
          </a:xfrm>
          <a:prstGeom prst="rect">
            <a:avLst/>
          </a:prstGeom>
          <a:noFill/>
          <a:ln w="9525">
            <a:noFill/>
          </a:ln>
        </p:spPr>
        <p:txBody>
          <a:bodyPr wrap="square">
            <a:spAutoFit/>
          </a:bodyPr>
          <a:lstStyle/>
          <a:p>
            <a:pPr marL="0" indent="26670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例：</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 ]  aIntArray;         //int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数组</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double [ ]  aDoubleArray;  //double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数组</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float [ ]  aFloatArray1;     //float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数组</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float   aFloatArray2[ ];</a:t>
            </a:r>
          </a:p>
          <a:p>
            <a:pPr marL="0" indent="26670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在声明一个变量为某一数据类型的数组变量时，并没有为它分配用以存放数组元素的内在空间，也没有为数组分配元素。甚至连数组的大小都可以不必在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中指定出来。通常为数组分配空间，用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new</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操作符：</a:t>
            </a:r>
          </a:p>
          <a:p>
            <a:pPr marL="0" indent="26670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为上面的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aDoubleArray</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分配一个长度为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的数组</a:t>
            </a:r>
          </a:p>
          <a:p>
            <a:pPr marL="0" indent="26670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aDoubleArray = new double[5];</a:t>
            </a:r>
          </a:p>
          <a:p>
            <a:pPr marL="0" indent="26670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当数组创建完毕后就可以对数组元素进行数据存取访问：给数组元素赋值或从数组元素中读取数据值。</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732790" y="1098550"/>
            <a:ext cx="10401935" cy="256032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）常量和变量</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常量是指在整个运行过程中其值始终保持不变的量。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中的常量分为整型常量、浮点型常量、布尔常量和字符常量。</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常量的定义格式如下：</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final &lt;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数据类型名</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  &lt;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常量名称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常量值</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常量名称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常量值</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例如：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final  int    a=10,    b=20;       </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final  char   f1='f',   d='F';</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final  float  f1=2.5f</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f2=8.7e-2;</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final  double d1=3.14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d2=2.1E8</a:t>
            </a:r>
          </a:p>
        </p:txBody>
      </p:sp>
      <p:sp>
        <p:nvSpPr>
          <p:cNvPr id="2" name="文本框 1"/>
          <p:cNvSpPr txBox="1"/>
          <p:nvPr/>
        </p:nvSpPr>
        <p:spPr>
          <a:xfrm>
            <a:off x="732790" y="4180205"/>
            <a:ext cx="10815955" cy="146304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量是由标识符命名的数据项，它是</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程序中的存储单元，在该存储单元中存储的数据值在程序的执行过程中可以发生改变。每个变量都必须声明数据类型，变量的数据类型决定了它所能表示值的类型以及可以对其进行什么样的操作。变量既可以表示基本数据类型，又可以表示对象类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如字符串</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的数据。当变量表示的是基本数据类型时，变量中存储的是数据的值；当变量是对象</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引用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类型时，变量中存储的是对象的地址，该地址指向对象在内存中的位置。</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1.4数组</a:t>
            </a:r>
          </a:p>
        </p:txBody>
      </p:sp>
      <p:sp>
        <p:nvSpPr>
          <p:cNvPr id="102" name="文本框 101"/>
          <p:cNvSpPr txBox="1"/>
          <p:nvPr/>
        </p:nvSpPr>
        <p:spPr>
          <a:xfrm>
            <a:off x="572770" y="1022350"/>
            <a:ext cx="11057255" cy="5029200"/>
          </a:xfrm>
          <a:prstGeom prst="rect">
            <a:avLst/>
          </a:prstGeom>
          <a:noFill/>
          <a:ln w="9525">
            <a:noFill/>
          </a:ln>
        </p:spPr>
        <p:txBody>
          <a:bodyPr wrap="square">
            <a:spAutoFit/>
          </a:bodyPr>
          <a:lstStyle/>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 ]  testarray = new  int[5];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声明数组变量，同时分配空间</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 int i=0;  i&lt;testarray.length;  i++ ){     //testarray.length</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取得数组长度</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testarray[i] = i+1;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为对应的数组元素赋值</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System.out.print(“testarray[“ + i + ”]” + testarray[i] + ”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打印每个数组元素中的值</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在以上代码中，</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testarray</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数组有</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个元素，通过数组名加下标的方式访问数组元素，如：</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testarray[2]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，是访问的第三个元素。我们也可以在创建数组的同时进行赋值。</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例：</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 ]  testint = {1,  6,  8,  3,  9,  8};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数组长度为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6</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，下标从</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0</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显然，数组长度由大括号之间的数组元素的个数决定，而且数组一旦创建，不能再改变其长度。</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以上我们看到的基本上都是基本数据类型作为定义数组的数据类型，也可以把类名称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包括用户自定义类</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作为数组定义时的数据类型，这就意味着在数组中存放的就是一些具有相同类名的一系列对象。</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例如元素为用户定义类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Student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的数组定义如下：</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Student[ ]  student = new  Student [5];</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在这里创建了数组对象</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student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本身，并没有创建数组对象中的每一个数组元素里存放的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Student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对象。类似的，我们可以通过</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new</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操作符创建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Student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对象。</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例如：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student[0] = new Student( );    ……   student[4] = new Student( );</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1.4数组</a:t>
            </a:r>
          </a:p>
        </p:txBody>
      </p:sp>
      <p:sp>
        <p:nvSpPr>
          <p:cNvPr id="102" name="文本框 101"/>
          <p:cNvSpPr txBox="1"/>
          <p:nvPr/>
        </p:nvSpPr>
        <p:spPr>
          <a:xfrm>
            <a:off x="459105" y="964565"/>
            <a:ext cx="11525885" cy="2834640"/>
          </a:xfrm>
          <a:prstGeom prst="rect">
            <a:avLst/>
          </a:prstGeom>
          <a:noFill/>
          <a:ln w="9525">
            <a:noFill/>
          </a:ln>
        </p:spPr>
        <p:txBody>
          <a:bodyPr wrap="square">
            <a:spAutoFit/>
          </a:bodyPr>
          <a:lstStyle/>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）多维数组</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数组中的数组元素可以是基本数据类型的值，也可以是对象类型的值。由于数组本身也是对象，所以，数组中的每个元素也可以是一个其他的数组，这样就可以构成二维数组。如</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m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是一个长度为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的数组，而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m</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数组的每一个元素里存放的又是一个长度为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的数组，这就构成了一个</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的二维数组，其定义方式如下：</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 ][ ]   m = new  int[3][5];</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也可以用以下方式进行定义：</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 ][ ]  m = new  int[3][];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先定义一个长度为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的数组</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 (int i=0; i&lt;m.length;i++)</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m[i] = new int[5];   //m</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的每个元素是一个长度为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的数组</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如果已经知道二维数组中需要存储的具体数据，就可以在生成二维数组的同时行进赋值：</a:t>
            </a:r>
          </a:p>
        </p:txBody>
      </p:sp>
      <p:sp>
        <p:nvSpPr>
          <p:cNvPr id="2" name="文本框 1"/>
          <p:cNvSpPr txBox="1"/>
          <p:nvPr/>
        </p:nvSpPr>
        <p:spPr>
          <a:xfrm>
            <a:off x="459105" y="3799205"/>
            <a:ext cx="11184890" cy="2286000"/>
          </a:xfrm>
          <a:prstGeom prst="rect">
            <a:avLst/>
          </a:prstGeom>
          <a:noFill/>
          <a:ln w="9525">
            <a:noFill/>
          </a:ln>
        </p:spPr>
        <p:txBody>
          <a:bodyPr wrap="square">
            <a:spAutoFit/>
          </a:bodyPr>
          <a:lstStyle/>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 ][ ] m = {{2,3,5,7,2}, {5,5,6,8,0}, {4,6,8,3,8}};</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Integer [ ][ ] arrayForInteger = {</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 new Integer(1), new Integer(2)},</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 new Integer(3), new Integer(4)},</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 new Integer(5), new Integer(6)},</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通过</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new</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创建非基本数据类型的对象数组</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以上我们看到的是标准的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的矩阵来存储数据，该矩阵共三行五列，其实在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中也可以定义不规则的多维数组。</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1.4数组</a:t>
            </a:r>
          </a:p>
        </p:txBody>
      </p:sp>
      <p:sp>
        <p:nvSpPr>
          <p:cNvPr id="102" name="文本框 101"/>
          <p:cNvSpPr txBox="1"/>
          <p:nvPr/>
        </p:nvSpPr>
        <p:spPr>
          <a:xfrm>
            <a:off x="788035" y="1244600"/>
            <a:ext cx="10626725" cy="475488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例如：</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 ][ ]  m = new  int[3][];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先定义一个长度为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的数组</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m[0] = new int[2];   //m</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的第一个元素里是一个长度为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的数组</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m[1] = new int[5];   //m</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的第二个元素里是一个长度为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的数组</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m[2] = new int[3];   //m</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的第三个元素里是一个长度为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的数组</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同样的，我们也可以直接在定义时就往不规则二维数组里存放数据值：</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 ][ ]  m = {{2,3}, {5,5,6,8,0}, {4,6,8}};</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通常我们用一个双重循环来实现对一个二维数组的遍历存取：</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for(int i = 0; i &lt; m.length; i++)</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for(int j = 0; j &lt; m[i].length; j++)</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System.out.println ("m["+i+"]["+j+"]="+m[i][j]);</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这段代码用了两个</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for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循环来实现了对二维数组的遍历，外循环用于控制访问二维数组的每一行，内循环用于控制访问行中的每一个元素值</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访问行中的每列元素值</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。由于在外、内两层循环中都是通过数组的属性</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length</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取得的数组长度值，所以，这段代码不管</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m</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是标准的矩阵数组或不规则的二维数组，它都可以实现对二维数组的遍历。</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类似的，如果在二维数组中的每个元素中再存放一个数组，那么我们就构造了一个三维数组，依此类推，可以构造出更高维数的数组。</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1.4数组</a:t>
            </a:r>
          </a:p>
        </p:txBody>
      </p:sp>
      <p:sp>
        <p:nvSpPr>
          <p:cNvPr id="102" name="文本框 101"/>
          <p:cNvSpPr txBox="1"/>
          <p:nvPr/>
        </p:nvSpPr>
        <p:spPr>
          <a:xfrm>
            <a:off x="338455" y="1016635"/>
            <a:ext cx="11854180" cy="64008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1.4.3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项目实施</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的代码如下。</a:t>
            </a:r>
          </a:p>
        </p:txBody>
      </p:sp>
      <p:sp>
        <p:nvSpPr>
          <p:cNvPr id="2" name="文本框 1"/>
          <p:cNvSpPr txBox="1"/>
          <p:nvPr/>
        </p:nvSpPr>
        <p:spPr>
          <a:xfrm>
            <a:off x="408305" y="1656715"/>
            <a:ext cx="11375390" cy="502920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package cn.cqvie.chapter01.project4;</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import javax.swing.JOptionPane;</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class Project4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@param args</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static void main(String[] args)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TODO Auto-generated method stub</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TODO Auto-generated method stub</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a:t>
            </a:r>
            <a:r>
              <a:rPr lang="en-US" altLang="zh-CN" b="0" u="sng">
                <a:solidFill>
                  <a:srgbClr val="315299"/>
                </a:solidFill>
                <a:latin typeface="黑体" panose="02010609060101010101" pitchFamily="2" charset="-122"/>
                <a:ea typeface="黑体" panose="02010609060101010101" pitchFamily="2" charset="-122"/>
                <a:cs typeface="Times New Roman" panose="02020603050405020304" charset="0"/>
              </a:rPr>
              <a:t>int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score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{60,80,90,70,85};//score[0]=60,score[1]=80,score[2]=90,score[3]=70,score[4]=85</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int[] score;//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声明整型数组</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double avg, sum = 0;</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1.4数组</a:t>
            </a:r>
          </a:p>
        </p:txBody>
      </p:sp>
      <p:sp>
        <p:nvSpPr>
          <p:cNvPr id="2" name="文本框 1"/>
          <p:cNvSpPr txBox="1"/>
          <p:nvPr/>
        </p:nvSpPr>
        <p:spPr>
          <a:xfrm>
            <a:off x="410210" y="914400"/>
            <a:ext cx="11381740" cy="5029200"/>
          </a:xfrm>
          <a:prstGeom prst="rect">
            <a:avLst/>
          </a:prstGeom>
          <a:noFill/>
        </p:spPr>
        <p:txBody>
          <a:bodyPr wrap="square" rtlCol="0" anchor="t">
            <a:spAutoFit/>
          </a:bodyPr>
          <a:lstStyle/>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int </a:t>
            </a:r>
            <a:r>
              <a:rPr lang="en-US" altLang="zh-CN">
                <a:solidFill>
                  <a:srgbClr val="315299"/>
                </a:solidFill>
                <a:highlight>
                  <a:srgbClr val="C0C0C0"/>
                </a:highlight>
                <a:latin typeface="黑体" panose="02010609060101010101" pitchFamily="2" charset="-122"/>
                <a:ea typeface="黑体" panose="02010609060101010101" pitchFamily="2" charset="-122"/>
                <a:cs typeface="Times New Roman" panose="02020603050405020304" charset="0"/>
                <a:sym typeface="+mn-ea"/>
              </a:rPr>
              <a:t>i</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score = new int[5];//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创建</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5</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个元素</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Scanner input = new Scanner(System.in);</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for (</a:t>
            </a:r>
            <a:r>
              <a:rPr lang="en-US" altLang="zh-CN">
                <a:solidFill>
                  <a:srgbClr val="315299"/>
                </a:solidFill>
                <a:highlight>
                  <a:srgbClr val="FFFF00"/>
                </a:highlight>
                <a:latin typeface="黑体" panose="02010609060101010101" pitchFamily="2" charset="-122"/>
                <a:ea typeface="黑体" panose="02010609060101010101" pitchFamily="2" charset="-122"/>
                <a:cs typeface="Times New Roman" panose="02020603050405020304" charset="0"/>
                <a:sym typeface="+mn-ea"/>
              </a:rPr>
              <a:t>i</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0; </a:t>
            </a:r>
            <a:r>
              <a:rPr lang="en-US" altLang="zh-CN">
                <a:solidFill>
                  <a:srgbClr val="315299"/>
                </a:solidFill>
                <a:highlight>
                  <a:srgbClr val="C0C0C0"/>
                </a:highlight>
                <a:latin typeface="黑体" panose="02010609060101010101" pitchFamily="2" charset="-122"/>
                <a:ea typeface="黑体" panose="02010609060101010101" pitchFamily="2" charset="-122"/>
                <a:cs typeface="Times New Roman" panose="02020603050405020304" charset="0"/>
                <a:sym typeface="+mn-ea"/>
              </a:rPr>
              <a:t>i</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&lt; score.length; </a:t>
            </a:r>
            <a:r>
              <a:rPr lang="en-US" altLang="zh-CN">
                <a:solidFill>
                  <a:srgbClr val="315299"/>
                </a:solidFill>
                <a:highlight>
                  <a:srgbClr val="FFFF00"/>
                </a:highlight>
                <a:latin typeface="黑体" panose="02010609060101010101" pitchFamily="2" charset="-122"/>
                <a:ea typeface="黑体" panose="02010609060101010101" pitchFamily="2" charset="-122"/>
                <a:cs typeface="Times New Roman" panose="02020603050405020304" charset="0"/>
                <a:sym typeface="+mn-ea"/>
              </a:rPr>
              <a:t>i</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System.out.println("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请输入成绩</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score[i] = input.nextInt();//</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获取键盘上输入的成绩</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score[</a:t>
            </a:r>
            <a:r>
              <a:rPr lang="en-US" altLang="zh-CN">
                <a:solidFill>
                  <a:srgbClr val="315299"/>
                </a:solidFill>
                <a:highlight>
                  <a:srgbClr val="C0C0C0"/>
                </a:highlight>
                <a:latin typeface="黑体" panose="02010609060101010101" pitchFamily="2" charset="-122"/>
                <a:ea typeface="黑体" panose="02010609060101010101" pitchFamily="2" charset="-122"/>
                <a:cs typeface="Times New Roman" panose="02020603050405020304" charset="0"/>
                <a:sym typeface="+mn-ea"/>
              </a:rPr>
              <a:t>i</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Integer.</a:t>
            </a:r>
            <a:r>
              <a:rPr lang="en-US" altLang="zh-CN" i="1">
                <a:solidFill>
                  <a:srgbClr val="315299"/>
                </a:solidFill>
                <a:latin typeface="黑体" panose="02010609060101010101" pitchFamily="2" charset="-122"/>
                <a:ea typeface="黑体" panose="02010609060101010101" pitchFamily="2" charset="-122"/>
                <a:cs typeface="Times New Roman" panose="02020603050405020304" charset="0"/>
                <a:sym typeface="+mn-ea"/>
              </a:rPr>
              <a:t>parseInt</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(JOptionPane.</a:t>
            </a:r>
            <a:r>
              <a:rPr lang="en-US" altLang="zh-CN" i="1">
                <a:solidFill>
                  <a:srgbClr val="315299"/>
                </a:solidFill>
                <a:latin typeface="黑体" panose="02010609060101010101" pitchFamily="2" charset="-122"/>
                <a:ea typeface="黑体" panose="02010609060101010101" pitchFamily="2" charset="-122"/>
                <a:cs typeface="Times New Roman" panose="02020603050405020304" charset="0"/>
                <a:sym typeface="+mn-ea"/>
              </a:rPr>
              <a:t>showInputDialog</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请输入成绩</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new Integer(score[</a:t>
            </a:r>
            <a:r>
              <a:rPr lang="en-US" altLang="zh-CN">
                <a:solidFill>
                  <a:srgbClr val="315299"/>
                </a:solidFill>
                <a:highlight>
                  <a:srgbClr val="C0C0C0"/>
                </a:highlight>
                <a:latin typeface="黑体" panose="02010609060101010101" pitchFamily="2" charset="-122"/>
                <a:ea typeface="黑体" panose="02010609060101010101" pitchFamily="2" charset="-122"/>
                <a:cs typeface="Times New Roman" panose="02020603050405020304" charset="0"/>
                <a:sym typeface="+mn-ea"/>
              </a:rPr>
              <a:t>i</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sum = sum + score[</a:t>
            </a:r>
            <a:r>
              <a:rPr lang="en-US" altLang="zh-CN">
                <a:solidFill>
                  <a:srgbClr val="315299"/>
                </a:solidFill>
                <a:highlight>
                  <a:srgbClr val="C0C0C0"/>
                </a:highlight>
                <a:latin typeface="黑体" panose="02010609060101010101" pitchFamily="2" charset="-122"/>
                <a:ea typeface="黑体" panose="02010609060101010101" pitchFamily="2" charset="-122"/>
                <a:cs typeface="Times New Roman" panose="02020603050405020304" charset="0"/>
                <a:sym typeface="+mn-ea"/>
              </a:rPr>
              <a:t>i</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求和</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avg = sum / (score.length);</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a:t>
            </a:r>
            <a:r>
              <a:rPr lang="en-US" altLang="zh-CN" u="sng">
                <a:solidFill>
                  <a:srgbClr val="315299"/>
                </a:solidFill>
                <a:latin typeface="黑体" panose="02010609060101010101" pitchFamily="2" charset="-122"/>
                <a:ea typeface="黑体" panose="02010609060101010101" pitchFamily="2" charset="-122"/>
                <a:cs typeface="Times New Roman" panose="02020603050405020304" charset="0"/>
                <a:sym typeface="+mn-ea"/>
              </a:rPr>
              <a:t>avg</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(score[0] + score[1] + score[2] + score[3] + score[4])/5;</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a:t>
            </a:r>
            <a:r>
              <a:rPr lang="en-US" altLang="zh-CN" i="1">
                <a:solidFill>
                  <a:srgbClr val="315299"/>
                </a:solidFill>
                <a:latin typeface="黑体" panose="02010609060101010101" pitchFamily="2" charset="-122"/>
                <a:ea typeface="黑体" panose="02010609060101010101" pitchFamily="2" charset="-122"/>
                <a:cs typeface="Times New Roman" panose="02020603050405020304" charset="0"/>
                <a:sym typeface="+mn-ea"/>
              </a:rPr>
              <a:t>out</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数组的长度</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score.length);</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a:t>
            </a:r>
            <a:r>
              <a:rPr lang="en-US" altLang="zh-CN" i="1">
                <a:solidFill>
                  <a:srgbClr val="315299"/>
                </a:solidFill>
                <a:latin typeface="黑体" panose="02010609060101010101" pitchFamily="2" charset="-122"/>
                <a:ea typeface="黑体" panose="02010609060101010101" pitchFamily="2" charset="-122"/>
                <a:cs typeface="Times New Roman" panose="02020603050405020304" charset="0"/>
                <a:sym typeface="+mn-ea"/>
              </a:rPr>
              <a:t>out</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平均分为</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avg);</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endParaRPr lang="zh-CN" alt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1.4数组</a:t>
            </a:r>
          </a:p>
        </p:txBody>
      </p:sp>
      <p:sp>
        <p:nvSpPr>
          <p:cNvPr id="102" name="文本框 101"/>
          <p:cNvSpPr txBox="1"/>
          <p:nvPr/>
        </p:nvSpPr>
        <p:spPr>
          <a:xfrm>
            <a:off x="458470" y="1016000"/>
            <a:ext cx="5080000" cy="365760"/>
          </a:xfrm>
          <a:prstGeom prst="rect">
            <a:avLst/>
          </a:prstGeom>
          <a:noFill/>
          <a:ln w="9525">
            <a:noFill/>
          </a:ln>
        </p:spPr>
        <p:txBody>
          <a:bodyPr>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该程序的运行结果如图</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1.17</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所示：</a:t>
            </a:r>
          </a:p>
        </p:txBody>
      </p:sp>
      <p:pic>
        <p:nvPicPr>
          <p:cNvPr id="2" name="图片 -2147482609"/>
          <p:cNvPicPr>
            <a:picLocks noChangeAspect="1"/>
          </p:cNvPicPr>
          <p:nvPr/>
        </p:nvPicPr>
        <p:blipFill>
          <a:blip r:embed="rId2"/>
          <a:stretch>
            <a:fillRect/>
          </a:stretch>
        </p:blipFill>
        <p:spPr>
          <a:xfrm>
            <a:off x="1664970" y="2604770"/>
            <a:ext cx="2667000" cy="1181100"/>
          </a:xfrm>
          <a:prstGeom prst="rect">
            <a:avLst/>
          </a:prstGeom>
          <a:noFill/>
          <a:ln w="9525">
            <a:noFill/>
          </a:ln>
        </p:spPr>
      </p:pic>
      <p:pic>
        <p:nvPicPr>
          <p:cNvPr id="3" name="图片 27"/>
          <p:cNvPicPr>
            <a:picLocks noChangeAspect="1"/>
          </p:cNvPicPr>
          <p:nvPr/>
        </p:nvPicPr>
        <p:blipFill>
          <a:blip r:embed="rId3"/>
          <a:stretch>
            <a:fillRect/>
          </a:stretch>
        </p:blipFill>
        <p:spPr>
          <a:xfrm>
            <a:off x="7279005" y="2604770"/>
            <a:ext cx="2724150" cy="1181100"/>
          </a:xfrm>
          <a:prstGeom prst="rect">
            <a:avLst/>
          </a:prstGeom>
          <a:noFill/>
          <a:ln w="9525">
            <a:noFill/>
          </a:ln>
        </p:spPr>
      </p:pic>
      <p:pic>
        <p:nvPicPr>
          <p:cNvPr id="4" name="图片 24"/>
          <p:cNvPicPr>
            <a:picLocks noChangeAspect="1"/>
          </p:cNvPicPr>
          <p:nvPr/>
        </p:nvPicPr>
        <p:blipFill>
          <a:blip r:embed="rId4"/>
          <a:srcRect r="48201"/>
          <a:stretch>
            <a:fillRect/>
          </a:stretch>
        </p:blipFill>
        <p:spPr>
          <a:xfrm>
            <a:off x="4739005" y="4585335"/>
            <a:ext cx="2724150" cy="1362075"/>
          </a:xfrm>
          <a:prstGeom prst="rect">
            <a:avLst/>
          </a:prstGeom>
          <a:noFill/>
          <a:ln w="9525">
            <a:noFill/>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1.4数组</a:t>
            </a:r>
          </a:p>
        </p:txBody>
      </p:sp>
      <p:sp>
        <p:nvSpPr>
          <p:cNvPr id="102" name="文本框 101"/>
          <p:cNvSpPr txBox="1"/>
          <p:nvPr/>
        </p:nvSpPr>
        <p:spPr>
          <a:xfrm>
            <a:off x="782955" y="1004887"/>
            <a:ext cx="5080000" cy="4206240"/>
          </a:xfrm>
          <a:prstGeom prst="rect">
            <a:avLst/>
          </a:prstGeom>
          <a:noFill/>
          <a:ln w="9525">
            <a:noFill/>
          </a:ln>
        </p:spPr>
        <p:txBody>
          <a:bodyPr>
            <a:spAutoFit/>
          </a:bodyPr>
          <a:lstStyle/>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1.4.4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能力拓展</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）输入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个成绩，并对其排序，按照由小到大输出来。</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）一小组有</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人，每个人有三门课的成绩。求全组各科的平均成绩和总平均成绩。</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成绩姓名</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Java    C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English</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张一　　</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85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75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92</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王二　　　　</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71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65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77</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李三　　　</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50</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60</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62</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赵四　　</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85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95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92</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074463"/>
            <a:ext cx="12192000" cy="3248167"/>
          </a:xfrm>
          <a:prstGeom prst="rect">
            <a:avLst/>
          </a:prstGeom>
          <a:solidFill>
            <a:srgbClr val="315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0" y="5460623"/>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5" name="文本框 16"/>
          <p:cNvSpPr txBox="1"/>
          <p:nvPr/>
        </p:nvSpPr>
        <p:spPr>
          <a:xfrm>
            <a:off x="3191807" y="2834390"/>
            <a:ext cx="3724096" cy="2215991"/>
          </a:xfrm>
          <a:prstGeom prst="rect">
            <a:avLst/>
          </a:prstGeom>
          <a:noFill/>
        </p:spPr>
        <p:txBody>
          <a:bodyPr wrap="none" rtlCol="0">
            <a:spAutoFit/>
          </a:bodyPr>
          <a:lstStyle/>
          <a:p>
            <a:r>
              <a:rPr lang="zh-CN" altLang="en-US" sz="13800" dirty="0" smtClean="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a:t>
            </a:r>
            <a:endParaRPr lang="zh-CN" altLang="en-US" sz="13800"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0" y="1962681"/>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191807" y="487680"/>
            <a:ext cx="7650480" cy="21447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u=3068836537,896708926&amp;fm=23&amp;gp=0"/>
          <p:cNvPicPr>
            <a:picLocks noChangeAspect="1"/>
          </p:cNvPicPr>
          <p:nvPr/>
        </p:nvPicPr>
        <p:blipFill>
          <a:blip r:embed="rId2"/>
          <a:srcRect l="-883" r="883"/>
          <a:stretch>
            <a:fillRect/>
          </a:stretch>
        </p:blipFill>
        <p:spPr>
          <a:xfrm>
            <a:off x="4217035" y="53340"/>
            <a:ext cx="5390515" cy="2455545"/>
          </a:xfrm>
          <a:prstGeom prst="rect">
            <a:avLst/>
          </a:prstGeom>
        </p:spPr>
      </p:pic>
      <p:pic>
        <p:nvPicPr>
          <p:cNvPr id="9" name="图片 8" descr="timg"/>
          <p:cNvPicPr>
            <a:picLocks noChangeAspect="1"/>
          </p:cNvPicPr>
          <p:nvPr/>
        </p:nvPicPr>
        <p:blipFill>
          <a:blip r:embed="rId3"/>
          <a:stretch>
            <a:fillRect/>
          </a:stretch>
        </p:blipFill>
        <p:spPr>
          <a:xfrm>
            <a:off x="80645" y="344805"/>
            <a:ext cx="2829560" cy="74231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338455" y="892810"/>
            <a:ext cx="11354435" cy="2834640"/>
          </a:xfrm>
          <a:prstGeom prst="rect">
            <a:avLst/>
          </a:prstGeom>
          <a:noFill/>
          <a:ln w="9525">
            <a:noFill/>
          </a:ln>
        </p:spPr>
        <p:txBody>
          <a:bodyPr wrap="square">
            <a:spAutoFit/>
          </a:bodyPr>
          <a:lstStyle/>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中的变量在使用前必须先声明，其声明格式为：	</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数据类型名</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  &lt;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变量名称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变量名称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变量名称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数据类型名</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  &lt;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变量名称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初始值</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变量名称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&gt;=&lt;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初始值</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&gt;][……]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例如：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a,  b,  c;</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float  f1=2.16f;</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double a1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a2=0.0;</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其中，多个变量间用逗号隔开，</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a2=0.0</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是对双精度型变量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赋初值</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0.0</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，末尾的分号是不能少的，只有这样才够成一个完整的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任何变量都有其固有的作用范围，即作用域。当声明一个变量的同时，就也指明了它的有效作用范围。有关变量的作用域还将在后续章节里讲解</a:t>
            </a:r>
          </a:p>
        </p:txBody>
      </p:sp>
      <p:sp>
        <p:nvSpPr>
          <p:cNvPr id="2" name="文本框 1"/>
          <p:cNvSpPr txBox="1"/>
          <p:nvPr/>
        </p:nvSpPr>
        <p:spPr>
          <a:xfrm>
            <a:off x="117475" y="3935730"/>
            <a:ext cx="11692890" cy="283464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）运算符</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①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赋值操作符</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赋值运算符“＝”把右边的数据赋值给左加的变量，左边只能是变量，右边可以是变量也可以是表达示。 </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赋值运算的一般格式为：</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变量＝数据或表达式</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例如：</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a;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定义整型变量</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float b;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定义</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float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型变量</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char  ch;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定义字符型变量</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p:txBody>
      </p:sp>
      <p:sp>
        <p:nvSpPr>
          <p:cNvPr id="3" name="文本框 2"/>
          <p:cNvSpPr txBox="1"/>
          <p:nvPr/>
        </p:nvSpPr>
        <p:spPr>
          <a:xfrm>
            <a:off x="4858385" y="5300345"/>
            <a:ext cx="8108950" cy="1463040"/>
          </a:xfrm>
          <a:prstGeom prst="rect">
            <a:avLst/>
          </a:prstGeom>
          <a:noFill/>
        </p:spPr>
        <p:txBody>
          <a:bodyPr wrap="square" rtlCol="0">
            <a:spAutoFit/>
          </a:bodyPr>
          <a:lstStyle/>
          <a:p>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 = 123;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变量赋值</a:t>
            </a:r>
          </a:p>
          <a:p>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 = 123.5f;    //123.5f</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为</a:t>
            </a: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float</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型，不能赋给整型变量，无法存储</a:t>
            </a:r>
          </a:p>
          <a:p>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b = 123;       //123</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先转换成</a:t>
            </a: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123.0</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再赋给</a:t>
            </a: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b</a:t>
            </a:r>
          </a:p>
          <a:p>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ch = ‘A’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字符变量赋值</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338455" y="913130"/>
            <a:ext cx="11497945" cy="91440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扩展赋值运算符</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在赋值符“＝”前加上其他运算符，即构成扩展赋值运算符，它将运算的结果直接存到左边的已命名变量中去。</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支持的扩展赋值运算符如表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p:txBody>
      </p:sp>
      <p:graphicFrame>
        <p:nvGraphicFramePr>
          <p:cNvPr id="2" name="表格 -1"/>
          <p:cNvGraphicFramePr/>
          <p:nvPr/>
        </p:nvGraphicFramePr>
        <p:xfrm>
          <a:off x="3783013" y="2514600"/>
          <a:ext cx="4625975" cy="3291852"/>
        </p:xfrm>
        <a:graphic>
          <a:graphicData uri="http://schemas.openxmlformats.org/drawingml/2006/table">
            <a:tbl>
              <a:tblPr firstRow="1" bandRow="1">
                <a:tableStyleId>{5940675A-B579-460E-94D1-54222C63F5DA}</a:tableStyleId>
              </a:tblPr>
              <a:tblGrid>
                <a:gridCol w="1219200">
                  <a:extLst>
                    <a:ext uri="{9D8B030D-6E8A-4147-A177-3AD203B41FA5}">
                      <a16:colId xmlns:a16="http://schemas.microsoft.com/office/drawing/2014/main" val="20000"/>
                    </a:ext>
                  </a:extLst>
                </a:gridCol>
                <a:gridCol w="1657350">
                  <a:extLst>
                    <a:ext uri="{9D8B030D-6E8A-4147-A177-3AD203B41FA5}">
                      <a16:colId xmlns:a16="http://schemas.microsoft.com/office/drawing/2014/main" val="20001"/>
                    </a:ext>
                  </a:extLst>
                </a:gridCol>
                <a:gridCol w="1749425">
                  <a:extLst>
                    <a:ext uri="{9D8B030D-6E8A-4147-A177-3AD203B41FA5}">
                      <a16:colId xmlns:a16="http://schemas.microsoft.com/office/drawing/2014/main" val="20002"/>
                    </a:ext>
                  </a:extLst>
                </a:gridCol>
              </a:tblGrid>
              <a:tr h="0">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运算符</a:t>
                      </a:r>
                    </a:p>
                  </a:txBody>
                  <a:tcPr marL="0" marR="0" marT="0" marB="1" anchor="ct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用 法</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等价用法</a:t>
                      </a:r>
                    </a:p>
                  </a:txBody>
                  <a:tcPr marL="0" marR="0" marT="0" marB="1" anchor="ctr">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op1=op1+op2</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op1=op1-op2</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op1=op1*op2</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op1=op1/op2</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op1=op1%op2</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&amp;=</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op1&amp;=op2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op1=op1&amp;op2</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op1=op1|op2</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op1=op1^op2</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&gt;&gt;=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op1&gt;&gt;=op2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op1=op1&gt;&gt;op2</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&lt;&lt;=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op1&lt;&lt;=op2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op1=op1&lt;&lt;op2</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&gt;&gt;&gt;=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op1&gt;&gt;&gt;op2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op1=op1&gt;&gt;&gt;op2</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49" charset="-122"/>
                <a:ea typeface="黑体" panose="02010609060101010101" pitchFamily="49" charset="-122"/>
              </a:rPr>
              <a:t> </a:t>
            </a:r>
            <a:r>
              <a:rPr sz="3200" dirty="0" smtClean="0">
                <a:solidFill>
                  <a:schemeClr val="bg1"/>
                </a:solidFill>
                <a:latin typeface="黑体" panose="02010609060101010101" pitchFamily="49" charset="-122"/>
                <a:ea typeface="黑体" panose="02010609060101010101" pitchFamily="49" charset="-122"/>
              </a:rPr>
              <a:t>1.1变量、运算符和表达式</a:t>
            </a:r>
          </a:p>
        </p:txBody>
      </p:sp>
      <p:sp>
        <p:nvSpPr>
          <p:cNvPr id="100" name="文本框 99"/>
          <p:cNvSpPr txBox="1"/>
          <p:nvPr/>
        </p:nvSpPr>
        <p:spPr>
          <a:xfrm>
            <a:off x="338455" y="873760"/>
            <a:ext cx="11551285" cy="914400"/>
          </a:xfrm>
          <a:prstGeom prst="rect">
            <a:avLst/>
          </a:prstGeom>
          <a:noFill/>
          <a:ln w="9525">
            <a:noFill/>
          </a:ln>
        </p:spPr>
        <p:txBody>
          <a:bodyPr wrap="square">
            <a:spAutoFit/>
          </a:bodyPr>
          <a:lstStyle/>
          <a:p>
            <a:pPr marL="26670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①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算术运算符</a:t>
            </a:r>
          </a:p>
          <a:p>
            <a:pPr marL="26670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算术运算符用于数值类型数据</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整数或浮点数</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的运算，算术运算符符根据需要的操作数个数的不同，可以分为单目操作符</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三个</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和双目操作符</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五个</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两种。如表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2.6</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p:txBody>
      </p:sp>
      <p:graphicFrame>
        <p:nvGraphicFramePr>
          <p:cNvPr id="3" name="表格 -1"/>
          <p:cNvGraphicFramePr/>
          <p:nvPr/>
        </p:nvGraphicFramePr>
        <p:xfrm>
          <a:off x="1763395" y="1788160"/>
          <a:ext cx="9410700" cy="2630176"/>
        </p:xfrm>
        <a:graphic>
          <a:graphicData uri="http://schemas.openxmlformats.org/drawingml/2006/table">
            <a:tbl>
              <a:tblPr firstRow="1" bandRow="1">
                <a:tableStyleId>{5940675A-B579-460E-94D1-54222C63F5DA}</a:tableStyleId>
              </a:tblPr>
              <a:tblGrid>
                <a:gridCol w="1605280">
                  <a:extLst>
                    <a:ext uri="{9D8B030D-6E8A-4147-A177-3AD203B41FA5}">
                      <a16:colId xmlns:a16="http://schemas.microsoft.com/office/drawing/2014/main" val="20000"/>
                    </a:ext>
                  </a:extLst>
                </a:gridCol>
                <a:gridCol w="2233295">
                  <a:extLst>
                    <a:ext uri="{9D8B030D-6E8A-4147-A177-3AD203B41FA5}">
                      <a16:colId xmlns:a16="http://schemas.microsoft.com/office/drawing/2014/main" val="20001"/>
                    </a:ext>
                  </a:extLst>
                </a:gridCol>
                <a:gridCol w="5572125">
                  <a:extLst>
                    <a:ext uri="{9D8B030D-6E8A-4147-A177-3AD203B41FA5}">
                      <a16:colId xmlns:a16="http://schemas.microsoft.com/office/drawing/2014/main" val="20002"/>
                    </a:ext>
                  </a:extLst>
                </a:gridCol>
              </a:tblGrid>
              <a:tr h="274320">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操作符</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用  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描 述</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4544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或</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单目操作符，</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加</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（自增），等价于：</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 = op + 1</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19405">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或</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单目操作符，</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减</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（自减）</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等价于：</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 = op - 1</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7432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单目操作符，对</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取负数</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432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双目操作符，两个操作数相加</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7432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双目操作符，两个操作数相减</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7432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双目操作符，两个操作数相乘</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432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双目操作符，两个操作数相除</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19405">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op1%op2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双目操作符，操作数</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op1</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除以</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op2</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的余数</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取模</a:t>
                      </a: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2" name="文本框 1"/>
          <p:cNvSpPr txBox="1"/>
          <p:nvPr/>
        </p:nvSpPr>
        <p:spPr>
          <a:xfrm>
            <a:off x="339090" y="4538345"/>
            <a:ext cx="11550650" cy="201168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下面以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操作符为例，说明单目操作符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和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的前缀式后缀式在使用上的区别：</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例：</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int a, b, x=2, y=2;</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 = (++x) * 2;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先对</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x</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加</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，再做乘法；前缀方式相当于“先增加，再使用”。</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 = (y++) * 2;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先做乘法，再对</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y</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加</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；后缀方式相当于“先使用，再增加”。</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执行之后的结果是</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a=6,b=4,x=3,y=3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。显然，单目操作符的前缀式和后缀式会影响到单目操作符与整个表达式运算的先后顺序，进而影响到整个表达式的最终结果。</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11484</Words>
  <Application>Microsoft Office PowerPoint</Application>
  <PresentationFormat>宽屏</PresentationFormat>
  <Paragraphs>1117</Paragraphs>
  <Slides>67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67</vt:i4>
      </vt:variant>
    </vt:vector>
  </HeadingPairs>
  <TitlesOfParts>
    <vt:vector size="77" baseType="lpstr">
      <vt:lpstr>宋体</vt:lpstr>
      <vt:lpstr>Wingdings</vt:lpstr>
      <vt:lpstr>Calibri</vt:lpstr>
      <vt:lpstr>Times New Roman</vt:lpstr>
      <vt:lpstr>Calibri Light</vt:lpstr>
      <vt:lpstr>黑体</vt:lpstr>
      <vt:lpstr>Courier New</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刘万辉</dc:creator>
  <cp:lastModifiedBy>王卫</cp:lastModifiedBy>
  <cp:revision>72</cp:revision>
  <dcterms:created xsi:type="dcterms:W3CDTF">2014-07-13T07:15:00Z</dcterms:created>
  <dcterms:modified xsi:type="dcterms:W3CDTF">2017-03-13T08:40:56Z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