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8" r:id="rId1"/>
  </p:sldMasterIdLst>
  <p:notesMasterIdLst>
    <p:notesMasterId r:id="rId20"/>
  </p:notesMasterIdLst>
  <p:sldIdLst>
    <p:sldId id="256" r:id="rId2"/>
    <p:sldId id="257" r:id="rId3"/>
    <p:sldId id="259" r:id="rId4"/>
    <p:sldId id="260" r:id="rId5"/>
    <p:sldId id="258" r:id="rId6"/>
    <p:sldId id="335" r:id="rId7"/>
    <p:sldId id="336" r:id="rId8"/>
    <p:sldId id="337" r:id="rId9"/>
    <p:sldId id="338" r:id="rId10"/>
    <p:sldId id="339" r:id="rId11"/>
    <p:sldId id="340" r:id="rId12"/>
    <p:sldId id="341" r:id="rId13"/>
    <p:sldId id="342" r:id="rId14"/>
    <p:sldId id="343" r:id="rId15"/>
    <p:sldId id="344" r:id="rId16"/>
    <p:sldId id="345" r:id="rId17"/>
    <p:sldId id="347" r:id="rId18"/>
    <p:sldId id="315" r:id="rId1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7" d="100"/>
          <a:sy n="67" d="100"/>
        </p:scale>
        <p:origin x="-1218"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6ACA1FA-30FB-47E9-8C10-7298A9DAF803}" type="datetimeFigureOut">
              <a:rPr lang="zh-CN" altLang="en-US" smtClean="0"/>
              <a:t>2015/5/28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6610911-CD3E-4F73-A26F-1FFD826539EA}" type="slidenum">
              <a:rPr lang="zh-CN" altLang="en-US" smtClean="0"/>
              <a:t>‹#›</a:t>
            </a:fld>
            <a:endParaRPr lang="zh-CN" altLang="en-US"/>
          </a:p>
        </p:txBody>
      </p:sp>
    </p:spTree>
    <p:extLst>
      <p:ext uri="{BB962C8B-B14F-4D97-AF65-F5344CB8AC3E}">
        <p14:creationId xmlns:p14="http://schemas.microsoft.com/office/powerpoint/2010/main" val="16751987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3" name="矩形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矩形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矩形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矩形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7" name="矩形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useBgFill="1">
        <p:nvSpPr>
          <p:cNvPr id="30" name="圆角矩形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useBgFill="1">
        <p:nvSpPr>
          <p:cNvPr id="31" name="圆角矩形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7" name="矩形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矩形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矩形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矩形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标题 7"/>
          <p:cNvSpPr>
            <a:spLocks noGrp="1"/>
          </p:cNvSpPr>
          <p:nvPr>
            <p:ph type="ctrTitle"/>
          </p:nvPr>
        </p:nvSpPr>
        <p:spPr>
          <a:xfrm>
            <a:off x="457200" y="2217927"/>
            <a:ext cx="8458200" cy="1470025"/>
          </a:xfrm>
        </p:spPr>
        <p:txBody>
          <a:bodyPr anchor="b"/>
          <a:lstStyle>
            <a:lvl1pPr>
              <a:defRPr sz="4400">
                <a:solidFill>
                  <a:schemeClr val="bg1"/>
                </a:solidFill>
              </a:defRPr>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457200" y="3926064"/>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a:xfrm>
            <a:off x="6705600" y="4206240"/>
            <a:ext cx="960120" cy="457200"/>
          </a:xfrm>
        </p:spPr>
        <p:txBody>
          <a:bodyPr/>
          <a:lstStyle/>
          <a:p>
            <a:fld id="{530820CF-B880-4189-942D-D702A7CBA730}" type="datetimeFigureOut">
              <a:rPr lang="zh-CN" altLang="en-US" smtClean="0"/>
              <a:t>2015/5/28</a:t>
            </a:fld>
            <a:endParaRPr lang="zh-CN" altLang="en-US"/>
          </a:p>
        </p:txBody>
      </p:sp>
      <p:sp>
        <p:nvSpPr>
          <p:cNvPr id="17" name="页脚占位符 16"/>
          <p:cNvSpPr>
            <a:spLocks noGrp="1"/>
          </p:cNvSpPr>
          <p:nvPr>
            <p:ph type="ftr" sz="quarter" idx="11"/>
          </p:nvPr>
        </p:nvSpPr>
        <p:spPr>
          <a:xfrm>
            <a:off x="5410200" y="4205288"/>
            <a:ext cx="1295400" cy="457200"/>
          </a:xfrm>
        </p:spPr>
        <p:txBody>
          <a:bodyPr/>
          <a:lstStyle/>
          <a:p>
            <a:endParaRPr lang="zh-CN" altLang="en-US"/>
          </a:p>
        </p:txBody>
      </p:sp>
      <p:sp>
        <p:nvSpPr>
          <p:cNvPr id="29" name="灯片编号占位符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81800" y="1143000"/>
            <a:ext cx="1905000" cy="5486400"/>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143000"/>
            <a:ext cx="6248400" cy="5486400"/>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476672"/>
            <a:ext cx="8229600" cy="1066800"/>
          </a:xfrm>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457200" y="1556792"/>
            <a:ext cx="8229600" cy="4824536"/>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2015/5/28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2015/5/28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381000" y="1143000"/>
            <a:ext cx="8382000" cy="1069848"/>
          </a:xfrm>
        </p:spPr>
        <p:txBody>
          <a:bodyPr anchor="ctr"/>
          <a:lstStyle>
            <a:lvl1pPr>
              <a:defRPr sz="4000" b="0" i="0" cap="none"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6" name="日期占位符 25"/>
          <p:cNvSpPr>
            <a:spLocks noGrp="1"/>
          </p:cNvSpPr>
          <p:nvPr>
            <p:ph type="dt" sz="half" idx="10"/>
          </p:nvPr>
        </p:nvSpPr>
        <p:spPr/>
        <p:txBody>
          <a:bodyPr rtlCol="0"/>
          <a:lstStyle/>
          <a:p>
            <a:fld id="{530820CF-B880-4189-942D-D702A7CBA730}" type="datetimeFigureOut">
              <a:rPr lang="zh-CN" altLang="en-US" smtClean="0"/>
              <a:t>2015/5/28</a:t>
            </a:fld>
            <a:endParaRPr lang="zh-CN" altLang="en-US"/>
          </a:p>
        </p:txBody>
      </p:sp>
      <p:sp>
        <p:nvSpPr>
          <p:cNvPr id="27" name="灯片编号占位符 26"/>
          <p:cNvSpPr>
            <a:spLocks noGrp="1"/>
          </p:cNvSpPr>
          <p:nvPr>
            <p:ph type="sldNum" sz="quarter" idx="11"/>
          </p:nvPr>
        </p:nvSpPr>
        <p:spPr/>
        <p:txBody>
          <a:bodyPr rtlCol="0"/>
          <a:lstStyle/>
          <a:p>
            <a:fld id="{0C913308-F349-4B6D-A68A-DD1791B4A57B}" type="slidenum">
              <a:rPr lang="zh-CN" altLang="en-US" smtClean="0"/>
              <a:t>‹#›</a:t>
            </a:fld>
            <a:endParaRPr lang="zh-CN" altLang="en-US"/>
          </a:p>
        </p:txBody>
      </p:sp>
      <p:sp>
        <p:nvSpPr>
          <p:cNvPr id="28" name="页脚占位符 27"/>
          <p:cNvSpPr>
            <a:spLocks noGrp="1"/>
          </p:cNvSpPr>
          <p:nvPr>
            <p:ph type="ftr" sz="quarter" idx="12"/>
          </p:nvPr>
        </p:nvSpPr>
        <p:spPr/>
        <p:txBody>
          <a:bodyPr rtlCol="0"/>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a:xfrm>
            <a:off x="6583680" y="612648"/>
            <a:ext cx="957264" cy="457200"/>
          </a:xfrm>
        </p:spPr>
        <p:txBody>
          <a:bodyPr/>
          <a:lstStyle/>
          <a:p>
            <a:fld id="{530820CF-B880-4189-942D-D702A7CBA730}" type="datetimeFigureOut">
              <a:rPr lang="zh-CN" altLang="en-US" smtClean="0"/>
              <a:t>2015/5/28</a:t>
            </a:fld>
            <a:endParaRPr lang="zh-CN" altLang="en-US"/>
          </a:p>
        </p:txBody>
      </p:sp>
      <p:sp>
        <p:nvSpPr>
          <p:cNvPr id="4" name="页脚占位符 3"/>
          <p:cNvSpPr>
            <a:spLocks noGrp="1"/>
          </p:cNvSpPr>
          <p:nvPr>
            <p:ph type="ftr" sz="quarter" idx="11"/>
          </p:nvPr>
        </p:nvSpPr>
        <p:spPr>
          <a:xfrm>
            <a:off x="5257800" y="612648"/>
            <a:ext cx="1325880" cy="457200"/>
          </a:xfrm>
        </p:spPr>
        <p:txBody>
          <a:bodyPr/>
          <a:lstStyle/>
          <a:p>
            <a:endParaRPr lang="zh-CN" altLang="en-US"/>
          </a:p>
        </p:txBody>
      </p:sp>
      <p:sp>
        <p:nvSpPr>
          <p:cNvPr id="5" name="灯片编号占位符 4"/>
          <p:cNvSpPr>
            <a:spLocks noGrp="1"/>
          </p:cNvSpPr>
          <p:nvPr>
            <p:ph type="sldNum" sz="quarter" idx="12"/>
          </p:nvPr>
        </p:nvSpPr>
        <p:spPr>
          <a:xfrm>
            <a:off x="8174736" y="2272"/>
            <a:ext cx="762000" cy="365760"/>
          </a:xfr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2015/5/28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353496" y="1101970"/>
            <a:ext cx="3383280" cy="877824"/>
          </a:xfrm>
        </p:spPr>
        <p:txBody>
          <a:bodyPr anchor="b"/>
          <a:lstStyle>
            <a:lvl1pPr algn="l">
              <a:buNone/>
              <a:defRPr sz="1800" b="1"/>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2015/5/28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zh-CN" altLang="en-US" smtClean="0"/>
              <a:t>单击图标添加图片</a:t>
            </a:r>
            <a:endParaRPr kumimoji="0" lang="en-US" dirty="0"/>
          </a:p>
        </p:txBody>
      </p:sp>
      <p:sp>
        <p:nvSpPr>
          <p:cNvPr id="4" name="文本占位符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2015/5/28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矩形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矩形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0" name="矩形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1" name="矩形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2" name="矩形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useBgFill="1">
        <p:nvSpPr>
          <p:cNvPr id="33" name="圆角矩形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useBgFill="1">
        <p:nvSpPr>
          <p:cNvPr id="34" name="圆角矩形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5" name="矩形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矩形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矩形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8" name="矩形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9" name="矩形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0" name="矩形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标题占位符 21"/>
          <p:cNvSpPr>
            <a:spLocks noGrp="1"/>
          </p:cNvSpPr>
          <p:nvPr>
            <p:ph type="title"/>
          </p:nvPr>
        </p:nvSpPr>
        <p:spPr>
          <a:xfrm>
            <a:off x="457200" y="1143000"/>
            <a:ext cx="8229600" cy="1066800"/>
          </a:xfrm>
          <a:prstGeom prst="rect">
            <a:avLst/>
          </a:prstGeom>
        </p:spPr>
        <p:txBody>
          <a:bodyPr vert="horz" anchor="ctr">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530820CF-B880-4189-942D-D702A7CBA730}" type="datetimeFigureOut">
              <a:rPr lang="zh-CN" altLang="en-US" smtClean="0"/>
              <a:t>2015/5/28</a:t>
            </a:fld>
            <a:endParaRPr lang="zh-CN" altLang="en-US"/>
          </a:p>
        </p:txBody>
      </p:sp>
      <p:sp>
        <p:nvSpPr>
          <p:cNvPr id="3" name="页脚占位符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zh-CN" altLang="en-US"/>
          </a:p>
        </p:txBody>
      </p:sp>
      <p:sp>
        <p:nvSpPr>
          <p:cNvPr id="23" name="灯片编号占位符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57200" y="2276872"/>
            <a:ext cx="8458200" cy="1470025"/>
          </a:xfrm>
        </p:spPr>
        <p:txBody>
          <a:bodyPr>
            <a:normAutofit/>
          </a:bodyPr>
          <a:lstStyle/>
          <a:p>
            <a:r>
              <a:rPr lang="en-US" altLang="zh-CN" sz="5000" b="1" dirty="0" smtClean="0"/>
              <a:t>Java</a:t>
            </a:r>
            <a:r>
              <a:rPr lang="zh-CN" altLang="en-US" sz="5000" b="1" smtClean="0"/>
              <a:t>高级程序设计</a:t>
            </a:r>
            <a:endParaRPr lang="zh-CN" altLang="en-US" sz="5000" b="1"/>
          </a:p>
        </p:txBody>
      </p:sp>
      <p:sp>
        <p:nvSpPr>
          <p:cNvPr id="3" name="副标题 2"/>
          <p:cNvSpPr>
            <a:spLocks noGrp="1"/>
          </p:cNvSpPr>
          <p:nvPr>
            <p:ph type="subTitle" idx="1"/>
          </p:nvPr>
        </p:nvSpPr>
        <p:spPr>
          <a:xfrm>
            <a:off x="457200" y="4052664"/>
            <a:ext cx="4953000" cy="1752600"/>
          </a:xfrm>
        </p:spPr>
        <p:txBody>
          <a:bodyPr>
            <a:normAutofit/>
          </a:bodyPr>
          <a:lstStyle/>
          <a:p>
            <a:r>
              <a:rPr lang="zh-CN" altLang="en-US" sz="3200" b="1"/>
              <a:t>第</a:t>
            </a:r>
            <a:r>
              <a:rPr lang="en-US" altLang="zh-CN" sz="3200" b="1"/>
              <a:t>7</a:t>
            </a:r>
            <a:r>
              <a:rPr lang="zh-CN" altLang="en-US" sz="3200" b="1"/>
              <a:t>章 多线程</a:t>
            </a:r>
            <a:endParaRPr lang="zh-CN" altLang="en-US" sz="3200" b="1"/>
          </a:p>
        </p:txBody>
      </p:sp>
    </p:spTree>
    <p:extLst>
      <p:ext uri="{BB962C8B-B14F-4D97-AF65-F5344CB8AC3E}">
        <p14:creationId xmlns:p14="http://schemas.microsoft.com/office/powerpoint/2010/main" val="16324007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109728" indent="0">
              <a:buNone/>
            </a:pPr>
            <a:r>
              <a:rPr lang="en-US" altLang="zh-CN"/>
              <a:t>2</a:t>
            </a:r>
            <a:r>
              <a:rPr lang="zh-CN" altLang="zh-CN"/>
              <a:t>、使用</a:t>
            </a:r>
            <a:r>
              <a:rPr lang="en-US" altLang="zh-CN"/>
              <a:t>Runnable</a:t>
            </a:r>
            <a:r>
              <a:rPr lang="zh-CN" altLang="zh-CN"/>
              <a:t>接口</a:t>
            </a:r>
            <a:r>
              <a:rPr lang="zh-CN" altLang="zh-CN"/>
              <a:t>创建</a:t>
            </a:r>
            <a:r>
              <a:rPr lang="zh-CN" altLang="zh-CN" smtClean="0"/>
              <a:t>线程</a:t>
            </a:r>
            <a:endParaRPr lang="en-US" altLang="zh-CN" smtClean="0"/>
          </a:p>
          <a:p>
            <a:pPr marL="109728" indent="0">
              <a:buNone/>
            </a:pPr>
            <a:endParaRPr lang="en-US" altLang="zh-CN"/>
          </a:p>
          <a:p>
            <a:pPr>
              <a:lnSpc>
                <a:spcPct val="200000"/>
              </a:lnSpc>
            </a:pPr>
            <a:r>
              <a:rPr lang="zh-CN" altLang="en-US" sz="2400" smtClean="0"/>
              <a:t>可</a:t>
            </a:r>
            <a:r>
              <a:rPr lang="zh-CN" altLang="zh-CN" sz="2400" smtClean="0"/>
              <a:t>以</a:t>
            </a:r>
            <a:r>
              <a:rPr lang="zh-CN" altLang="zh-CN" sz="2400"/>
              <a:t>通过向</a:t>
            </a:r>
            <a:r>
              <a:rPr lang="en-US" altLang="zh-CN" sz="2400"/>
              <a:t>Thread</a:t>
            </a:r>
            <a:r>
              <a:rPr lang="zh-CN" altLang="zh-CN" sz="2400"/>
              <a:t>类的构造方法</a:t>
            </a:r>
            <a:r>
              <a:rPr lang="en-US" altLang="zh-CN" sz="2400"/>
              <a:t>Thread(Runnable target)</a:t>
            </a:r>
            <a:r>
              <a:rPr lang="zh-CN" altLang="zh-CN" sz="2400"/>
              <a:t>传递一个</a:t>
            </a:r>
            <a:r>
              <a:rPr lang="en-US" altLang="zh-CN" sz="2400"/>
              <a:t>Runnable</a:t>
            </a:r>
            <a:r>
              <a:rPr lang="zh-CN" altLang="zh-CN" sz="2400"/>
              <a:t>类型的参数来创建一个</a:t>
            </a:r>
            <a:r>
              <a:rPr lang="en-US" altLang="zh-CN" sz="2400"/>
              <a:t>Thread</a:t>
            </a:r>
            <a:r>
              <a:rPr lang="zh-CN" altLang="zh-CN" sz="2400"/>
              <a:t>类的对象即一</a:t>
            </a:r>
            <a:r>
              <a:rPr lang="zh-CN" altLang="zh-CN" sz="2400"/>
              <a:t>个</a:t>
            </a:r>
            <a:r>
              <a:rPr lang="zh-CN" altLang="zh-CN" sz="2400" smtClean="0"/>
              <a:t>线程</a:t>
            </a:r>
            <a:endParaRPr lang="en-US" altLang="zh-CN" sz="2400" smtClean="0"/>
          </a:p>
          <a:p>
            <a:pPr>
              <a:lnSpc>
                <a:spcPct val="200000"/>
              </a:lnSpc>
            </a:pPr>
            <a:r>
              <a:rPr lang="zh-CN" altLang="zh-CN" sz="2400" smtClean="0"/>
              <a:t>然后</a:t>
            </a:r>
            <a:r>
              <a:rPr lang="zh-CN" altLang="zh-CN" sz="2400"/>
              <a:t>调用该对象的</a:t>
            </a:r>
            <a:r>
              <a:rPr lang="en-US" altLang="zh-CN" sz="2400"/>
              <a:t>start()</a:t>
            </a:r>
            <a:r>
              <a:rPr lang="zh-CN" altLang="zh-CN" sz="2400"/>
              <a:t>方法来实现线程操作，其中</a:t>
            </a:r>
            <a:r>
              <a:rPr lang="en-US" altLang="zh-CN" sz="2400"/>
              <a:t>target</a:t>
            </a:r>
            <a:r>
              <a:rPr lang="zh-CN" altLang="zh-CN" sz="2400"/>
              <a:t>是</a:t>
            </a:r>
            <a:r>
              <a:rPr lang="en-US" altLang="zh-CN" sz="2400"/>
              <a:t>Runnable</a:t>
            </a:r>
            <a:r>
              <a:rPr lang="zh-CN" altLang="zh-CN" sz="2400"/>
              <a:t>接口的实现类</a:t>
            </a:r>
            <a:r>
              <a:rPr lang="zh-CN" altLang="zh-CN" sz="2400"/>
              <a:t>的</a:t>
            </a:r>
            <a:r>
              <a:rPr lang="zh-CN" altLang="zh-CN" sz="2400" smtClean="0"/>
              <a:t>对象</a:t>
            </a:r>
            <a:endParaRPr lang="zh-CN" altLang="zh-CN"/>
          </a:p>
          <a:p>
            <a:endParaRPr lang="zh-CN" altLang="en-US"/>
          </a:p>
        </p:txBody>
      </p:sp>
    </p:spTree>
    <p:extLst>
      <p:ext uri="{BB962C8B-B14F-4D97-AF65-F5344CB8AC3E}">
        <p14:creationId xmlns:p14="http://schemas.microsoft.com/office/powerpoint/2010/main" val="360108892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pPr>
            <a:r>
              <a:rPr lang="zh-CN" altLang="zh-CN" sz="2600"/>
              <a:t>使用</a:t>
            </a:r>
            <a:r>
              <a:rPr lang="en-US" altLang="zh-CN" sz="2600"/>
              <a:t>Runnable</a:t>
            </a:r>
            <a:r>
              <a:rPr lang="zh-CN" altLang="zh-CN" sz="2600"/>
              <a:t>接口的方式实现多线程在开发过程中能够在一个类中包容所有的代码，以便</a:t>
            </a:r>
            <a:r>
              <a:rPr lang="zh-CN" altLang="zh-CN" sz="2600"/>
              <a:t>封装</a:t>
            </a:r>
            <a:r>
              <a:rPr lang="zh-CN" altLang="zh-CN" sz="2600" smtClean="0"/>
              <a:t>。</a:t>
            </a:r>
            <a:endParaRPr lang="en-US" altLang="zh-CN" sz="2600" smtClean="0"/>
          </a:p>
          <a:p>
            <a:pPr>
              <a:lnSpc>
                <a:spcPct val="150000"/>
              </a:lnSpc>
            </a:pPr>
            <a:endParaRPr lang="en-US" altLang="zh-CN" sz="2600"/>
          </a:p>
          <a:p>
            <a:pPr>
              <a:lnSpc>
                <a:spcPct val="150000"/>
              </a:lnSpc>
            </a:pPr>
            <a:r>
              <a:rPr lang="zh-CN" altLang="zh-CN" sz="2600" smtClean="0"/>
              <a:t>使用</a:t>
            </a:r>
            <a:r>
              <a:rPr lang="en-US" altLang="zh-CN" sz="2600"/>
              <a:t>Runnable</a:t>
            </a:r>
            <a:r>
              <a:rPr lang="zh-CN" altLang="zh-CN" sz="2600"/>
              <a:t>接口的方式的缺点在于：如果想创建多个线程并使各个线程执行不同的代码，就必须创建额外的对象，这样的话在某些情况下不如直接用多个类分别继承</a:t>
            </a:r>
            <a:r>
              <a:rPr lang="en-US" altLang="zh-CN" sz="2600"/>
              <a:t>Thread</a:t>
            </a:r>
            <a:r>
              <a:rPr lang="zh-CN" altLang="zh-CN" sz="2600"/>
              <a:t>紧凑。</a:t>
            </a:r>
          </a:p>
          <a:p>
            <a:endParaRPr lang="zh-CN" altLang="en-US"/>
          </a:p>
        </p:txBody>
      </p:sp>
    </p:spTree>
    <p:extLst>
      <p:ext uri="{BB962C8B-B14F-4D97-AF65-F5344CB8AC3E}">
        <p14:creationId xmlns:p14="http://schemas.microsoft.com/office/powerpoint/2010/main" val="2464908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a:t>7.2	</a:t>
            </a:r>
            <a:r>
              <a:rPr lang="zh-CN" altLang="zh-CN" b="1"/>
              <a:t>线程</a:t>
            </a:r>
            <a:r>
              <a:rPr lang="zh-CN" altLang="zh-CN" b="1"/>
              <a:t>的</a:t>
            </a:r>
            <a:r>
              <a:rPr lang="zh-CN" altLang="zh-CN" b="1" smtClean="0"/>
              <a:t>生命周期</a:t>
            </a:r>
            <a:endParaRPr lang="zh-CN" altLang="en-US"/>
          </a:p>
        </p:txBody>
      </p:sp>
      <p:sp>
        <p:nvSpPr>
          <p:cNvPr id="3" name="内容占位符 2"/>
          <p:cNvSpPr>
            <a:spLocks noGrp="1"/>
          </p:cNvSpPr>
          <p:nvPr>
            <p:ph idx="1"/>
          </p:nvPr>
        </p:nvSpPr>
        <p:spPr/>
        <p:txBody>
          <a:bodyPr/>
          <a:lstStyle/>
          <a:p>
            <a:r>
              <a:rPr lang="zh-CN" altLang="en-US" smtClean="0"/>
              <a:t>线程的生命周期</a:t>
            </a:r>
            <a:endParaRPr lang="zh-CN" alt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08923" y="2493256"/>
            <a:ext cx="6531429" cy="324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1749450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a:t>7.3	</a:t>
            </a:r>
            <a:r>
              <a:rPr lang="zh-CN" altLang="zh-CN" b="1"/>
              <a:t>线程</a:t>
            </a:r>
            <a:r>
              <a:rPr lang="zh-CN" altLang="zh-CN" b="1"/>
              <a:t>的</a:t>
            </a:r>
            <a:r>
              <a:rPr lang="zh-CN" altLang="zh-CN" b="1" smtClean="0"/>
              <a:t>优先级</a:t>
            </a:r>
            <a:endParaRPr lang="zh-CN" altLang="en-US"/>
          </a:p>
        </p:txBody>
      </p:sp>
      <p:sp>
        <p:nvSpPr>
          <p:cNvPr id="3" name="内容占位符 2"/>
          <p:cNvSpPr>
            <a:spLocks noGrp="1"/>
          </p:cNvSpPr>
          <p:nvPr>
            <p:ph idx="1"/>
          </p:nvPr>
        </p:nvSpPr>
        <p:spPr/>
        <p:txBody>
          <a:bodyPr/>
          <a:lstStyle/>
          <a:p>
            <a:pPr>
              <a:lnSpc>
                <a:spcPct val="150000"/>
              </a:lnSpc>
            </a:pPr>
            <a:r>
              <a:rPr lang="en-US" altLang="zh-CN" sz="2600"/>
              <a:t>Java</a:t>
            </a:r>
            <a:r>
              <a:rPr lang="zh-CN" altLang="zh-CN" sz="2600"/>
              <a:t>中每一个线程都有一个优先级（</a:t>
            </a:r>
            <a:r>
              <a:rPr lang="en-US" altLang="zh-CN" sz="2600"/>
              <a:t>Priority</a:t>
            </a:r>
            <a:r>
              <a:rPr lang="zh-CN" altLang="zh-CN" sz="2600"/>
              <a:t>），线程的优先级告诉线程调度程序该线程的重要程度有多</a:t>
            </a:r>
            <a:r>
              <a:rPr lang="zh-CN" altLang="zh-CN" sz="2600"/>
              <a:t>大</a:t>
            </a:r>
            <a:r>
              <a:rPr lang="zh-CN" altLang="zh-CN" sz="2600" smtClean="0"/>
              <a:t>。</a:t>
            </a:r>
            <a:endParaRPr lang="en-US" altLang="zh-CN" sz="2600" smtClean="0"/>
          </a:p>
          <a:p>
            <a:pPr>
              <a:lnSpc>
                <a:spcPct val="150000"/>
              </a:lnSpc>
            </a:pPr>
            <a:endParaRPr lang="en-US" altLang="zh-CN" sz="2600"/>
          </a:p>
          <a:p>
            <a:pPr>
              <a:lnSpc>
                <a:spcPct val="150000"/>
              </a:lnSpc>
            </a:pPr>
            <a:r>
              <a:rPr lang="zh-CN" altLang="zh-CN" sz="2600" smtClean="0"/>
              <a:t>默认</a:t>
            </a:r>
            <a:r>
              <a:rPr lang="zh-CN" altLang="zh-CN" sz="2600"/>
              <a:t>情况下，一个线程继承其父线程的优先级，一个线程的父线程就是启动它的那个线程。</a:t>
            </a:r>
          </a:p>
          <a:p>
            <a:endParaRPr lang="zh-CN" altLang="en-US"/>
          </a:p>
        </p:txBody>
      </p:sp>
    </p:spTree>
    <p:extLst>
      <p:ext uri="{BB962C8B-B14F-4D97-AF65-F5344CB8AC3E}">
        <p14:creationId xmlns:p14="http://schemas.microsoft.com/office/powerpoint/2010/main" val="23526462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150000"/>
              </a:lnSpc>
            </a:pPr>
            <a:r>
              <a:rPr lang="en-US" altLang="zh-CN" sz="2400"/>
              <a:t>Java</a:t>
            </a:r>
            <a:r>
              <a:rPr lang="zh-CN" altLang="zh-CN" sz="2400"/>
              <a:t>线程的优先级是从</a:t>
            </a:r>
            <a:r>
              <a:rPr lang="en-US" altLang="zh-CN" sz="2400"/>
              <a:t>MIN_PRIORITY</a:t>
            </a:r>
            <a:r>
              <a:rPr lang="zh-CN" altLang="zh-CN" sz="2400"/>
              <a:t>（在</a:t>
            </a:r>
            <a:r>
              <a:rPr lang="en-US" altLang="zh-CN" sz="2400"/>
              <a:t>Thread</a:t>
            </a:r>
            <a:r>
              <a:rPr lang="zh-CN" altLang="zh-CN" sz="2400"/>
              <a:t>中定义为</a:t>
            </a:r>
            <a:r>
              <a:rPr lang="en-US" altLang="zh-CN" sz="2400"/>
              <a:t>1</a:t>
            </a:r>
            <a:r>
              <a:rPr lang="zh-CN" altLang="zh-CN" sz="2400"/>
              <a:t>）到</a:t>
            </a:r>
            <a:r>
              <a:rPr lang="en-US" altLang="zh-CN" sz="2400"/>
              <a:t>MAX_PRIORITY</a:t>
            </a:r>
            <a:r>
              <a:rPr lang="zh-CN" altLang="zh-CN" sz="2400"/>
              <a:t>（在</a:t>
            </a:r>
            <a:r>
              <a:rPr lang="en-US" altLang="zh-CN" sz="2400"/>
              <a:t>Thread</a:t>
            </a:r>
            <a:r>
              <a:rPr lang="zh-CN" altLang="zh-CN" sz="2400"/>
              <a:t>中定义为</a:t>
            </a:r>
            <a:r>
              <a:rPr lang="en-US" altLang="zh-CN" sz="2400"/>
              <a:t>10</a:t>
            </a:r>
            <a:r>
              <a:rPr lang="zh-CN" altLang="zh-CN" sz="2400"/>
              <a:t>）之间的值，数字越大表明任务越紧急，缺省值是</a:t>
            </a:r>
            <a:r>
              <a:rPr lang="en-US" altLang="zh-CN" sz="2400"/>
              <a:t>NORM_PRIORITY</a:t>
            </a:r>
            <a:r>
              <a:rPr lang="zh-CN" altLang="zh-CN" sz="2400"/>
              <a:t>（在</a:t>
            </a:r>
            <a:r>
              <a:rPr lang="en-US" altLang="zh-CN" sz="2400"/>
              <a:t>Thread</a:t>
            </a:r>
            <a:r>
              <a:rPr lang="zh-CN" altLang="zh-CN" sz="2400"/>
              <a:t>中定义为</a:t>
            </a:r>
            <a:r>
              <a:rPr lang="en-US" altLang="zh-CN" sz="2400"/>
              <a:t>5</a:t>
            </a:r>
            <a:r>
              <a:rPr lang="zh-CN" altLang="zh-CN" sz="2400" smtClean="0"/>
              <a:t>）</a:t>
            </a:r>
            <a:endParaRPr lang="en-US" altLang="zh-CN" sz="2400" smtClean="0"/>
          </a:p>
          <a:p>
            <a:pPr>
              <a:lnSpc>
                <a:spcPct val="150000"/>
              </a:lnSpc>
            </a:pPr>
            <a:endParaRPr lang="en-US" altLang="zh-CN" sz="2400"/>
          </a:p>
          <a:p>
            <a:pPr>
              <a:lnSpc>
                <a:spcPct val="150000"/>
              </a:lnSpc>
            </a:pPr>
            <a:r>
              <a:rPr lang="zh-CN" altLang="zh-CN" sz="2400" smtClean="0"/>
              <a:t>可以</a:t>
            </a:r>
            <a:r>
              <a:rPr lang="zh-CN" altLang="zh-CN" sz="2400"/>
              <a:t>使用</a:t>
            </a:r>
            <a:r>
              <a:rPr lang="en-US" altLang="zh-CN" sz="2400"/>
              <a:t>setPriority()</a:t>
            </a:r>
            <a:r>
              <a:rPr lang="zh-CN" altLang="zh-CN" sz="2400"/>
              <a:t>方法来提高或降低线程的优先级，可以使用</a:t>
            </a:r>
            <a:r>
              <a:rPr lang="en-US" altLang="zh-CN" sz="2400"/>
              <a:t>getPriority()</a:t>
            </a:r>
            <a:r>
              <a:rPr lang="zh-CN" altLang="zh-CN" sz="2400"/>
              <a:t>方法来获知线程</a:t>
            </a:r>
            <a:r>
              <a:rPr lang="zh-CN" altLang="zh-CN" sz="2400"/>
              <a:t>的</a:t>
            </a:r>
            <a:r>
              <a:rPr lang="zh-CN" altLang="zh-CN" sz="2400" smtClean="0"/>
              <a:t>优先级</a:t>
            </a:r>
            <a:endParaRPr lang="zh-CN" altLang="zh-CN" sz="2400"/>
          </a:p>
          <a:p>
            <a:endParaRPr lang="zh-CN" altLang="en-US"/>
          </a:p>
        </p:txBody>
      </p:sp>
    </p:spTree>
    <p:extLst>
      <p:ext uri="{BB962C8B-B14F-4D97-AF65-F5344CB8AC3E}">
        <p14:creationId xmlns:p14="http://schemas.microsoft.com/office/powerpoint/2010/main" val="7815591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a:t>7.4	</a:t>
            </a:r>
            <a:r>
              <a:rPr lang="zh-CN" altLang="zh-CN" b="1"/>
              <a:t>线程</a:t>
            </a:r>
            <a:r>
              <a:rPr lang="zh-CN" altLang="zh-CN" b="1" smtClean="0"/>
              <a:t>同步</a:t>
            </a:r>
            <a:endParaRPr lang="zh-CN" altLang="en-US"/>
          </a:p>
        </p:txBody>
      </p:sp>
      <p:sp>
        <p:nvSpPr>
          <p:cNvPr id="3" name="内容占位符 2"/>
          <p:cNvSpPr>
            <a:spLocks noGrp="1"/>
          </p:cNvSpPr>
          <p:nvPr>
            <p:ph idx="1"/>
          </p:nvPr>
        </p:nvSpPr>
        <p:spPr/>
        <p:txBody>
          <a:bodyPr/>
          <a:lstStyle/>
          <a:p>
            <a:pPr marL="109728" indent="0">
              <a:buNone/>
            </a:pPr>
            <a:r>
              <a:rPr lang="zh-CN" altLang="zh-CN" b="1"/>
              <a:t>任务</a:t>
            </a:r>
            <a:r>
              <a:rPr lang="en-US" altLang="zh-CN" b="1"/>
              <a:t>2  </a:t>
            </a:r>
            <a:r>
              <a:rPr lang="zh-CN" altLang="zh-CN" b="1"/>
              <a:t>模拟多窗口售票</a:t>
            </a:r>
          </a:p>
          <a:p>
            <a:pPr marL="109728" indent="0">
              <a:buNone/>
            </a:pPr>
            <a:endParaRPr lang="en-US" altLang="zh-CN" smtClean="0"/>
          </a:p>
          <a:p>
            <a:pPr marL="109728" indent="0">
              <a:lnSpc>
                <a:spcPct val="150000"/>
              </a:lnSpc>
              <a:buNone/>
            </a:pPr>
            <a:r>
              <a:rPr lang="zh-CN" altLang="zh-CN" sz="2200"/>
              <a:t>编程模拟电影院多窗口售票过程，多位售票员同时售票，每位售票员每卖出一张票即显示出票一张的信息。运行效果</a:t>
            </a:r>
            <a:r>
              <a:rPr lang="zh-CN" altLang="zh-CN" sz="2200"/>
              <a:t>如</a:t>
            </a:r>
            <a:r>
              <a:rPr lang="zh-CN" altLang="zh-CN" sz="2200" smtClean="0"/>
              <a:t>图所</a:t>
            </a:r>
            <a:r>
              <a:rPr lang="zh-CN" altLang="zh-CN" sz="2200"/>
              <a:t>示。</a:t>
            </a:r>
          </a:p>
          <a:p>
            <a:pPr marL="109728" indent="0">
              <a:buNone/>
            </a:pPr>
            <a:endParaRPr lang="zh-CN" altLang="en-US"/>
          </a:p>
        </p:txBody>
      </p:sp>
      <p:pic>
        <p:nvPicPr>
          <p:cNvPr id="3074" name="Picture 2" descr="图7-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38558" y="3861048"/>
            <a:ext cx="3833642" cy="216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8460217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a:t>知识点：线程</a:t>
            </a:r>
            <a:r>
              <a:rPr lang="zh-CN" altLang="zh-CN" b="1"/>
              <a:t>同步</a:t>
            </a:r>
            <a:r>
              <a:rPr lang="en-US" altLang="zh-CN" b="1"/>
              <a:t> </a:t>
            </a:r>
            <a:endParaRPr lang="zh-CN" altLang="en-US"/>
          </a:p>
        </p:txBody>
      </p:sp>
      <p:sp>
        <p:nvSpPr>
          <p:cNvPr id="3" name="内容占位符 2"/>
          <p:cNvSpPr>
            <a:spLocks noGrp="1"/>
          </p:cNvSpPr>
          <p:nvPr>
            <p:ph idx="1"/>
          </p:nvPr>
        </p:nvSpPr>
        <p:spPr/>
        <p:txBody>
          <a:bodyPr>
            <a:normAutofit/>
          </a:bodyPr>
          <a:lstStyle/>
          <a:p>
            <a:pPr>
              <a:lnSpc>
                <a:spcPct val="150000"/>
              </a:lnSpc>
            </a:pPr>
            <a:r>
              <a:rPr lang="zh-CN" altLang="zh-CN" sz="2400"/>
              <a:t>线程同步是通过对象内部的锁</a:t>
            </a:r>
            <a:r>
              <a:rPr lang="zh-CN" altLang="zh-CN" sz="2400"/>
              <a:t>实现</a:t>
            </a:r>
            <a:r>
              <a:rPr lang="zh-CN" altLang="zh-CN" sz="2400" smtClean="0"/>
              <a:t>的</a:t>
            </a:r>
            <a:r>
              <a:rPr lang="zh-CN" altLang="en-US" sz="2400" smtClean="0"/>
              <a:t>。</a:t>
            </a:r>
            <a:r>
              <a:rPr lang="zh-CN" altLang="zh-CN" sz="2400" smtClean="0"/>
              <a:t>每</a:t>
            </a:r>
            <a:r>
              <a:rPr lang="zh-CN" altLang="zh-CN" sz="2400"/>
              <a:t>一个</a:t>
            </a:r>
            <a:r>
              <a:rPr lang="en-US" altLang="zh-CN" sz="2400"/>
              <a:t>Java</a:t>
            </a:r>
            <a:r>
              <a:rPr lang="zh-CN" altLang="zh-CN" sz="2400"/>
              <a:t>对象都具有一个内置的锁，只有当对象包含同步代码的时候，对象的内置锁才会</a:t>
            </a:r>
            <a:r>
              <a:rPr lang="zh-CN" altLang="zh-CN" sz="2400"/>
              <a:t>起</a:t>
            </a:r>
            <a:r>
              <a:rPr lang="zh-CN" altLang="zh-CN" sz="2400" smtClean="0"/>
              <a:t>效果</a:t>
            </a:r>
            <a:endParaRPr lang="en-US" altLang="zh-CN" sz="2400" smtClean="0"/>
          </a:p>
          <a:p>
            <a:pPr>
              <a:lnSpc>
                <a:spcPct val="150000"/>
              </a:lnSpc>
            </a:pPr>
            <a:endParaRPr lang="en-US" altLang="zh-CN" sz="2400" smtClean="0"/>
          </a:p>
          <a:p>
            <a:pPr>
              <a:lnSpc>
                <a:spcPct val="150000"/>
              </a:lnSpc>
            </a:pPr>
            <a:r>
              <a:rPr lang="zh-CN" altLang="zh-CN" sz="2400" smtClean="0"/>
              <a:t>当</a:t>
            </a:r>
            <a:r>
              <a:rPr lang="zh-CN" altLang="zh-CN" sz="2400"/>
              <a:t>多个线程希望调用对象里的同步方法时，先进入的线程会拿到这个锁，后面的线程只有等待这个线程执行完毕释放内置锁后才能进入同步方法执行，同样的后面的线程只有一个能拿</a:t>
            </a:r>
            <a:r>
              <a:rPr lang="zh-CN" altLang="zh-CN" sz="2400"/>
              <a:t>到</a:t>
            </a:r>
            <a:r>
              <a:rPr lang="zh-CN" altLang="zh-CN" sz="2400" smtClean="0"/>
              <a:t>锁</a:t>
            </a:r>
            <a:endParaRPr lang="zh-CN" altLang="zh-CN" sz="2400"/>
          </a:p>
          <a:p>
            <a:endParaRPr lang="zh-CN" altLang="en-US"/>
          </a:p>
        </p:txBody>
      </p:sp>
    </p:spTree>
    <p:extLst>
      <p:ext uri="{BB962C8B-B14F-4D97-AF65-F5344CB8AC3E}">
        <p14:creationId xmlns:p14="http://schemas.microsoft.com/office/powerpoint/2010/main" val="119152195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a:t>7.5	</a:t>
            </a:r>
            <a:r>
              <a:rPr lang="zh-CN" altLang="zh-CN" b="1"/>
              <a:t>线程</a:t>
            </a:r>
            <a:r>
              <a:rPr lang="zh-CN" altLang="zh-CN" b="1" smtClean="0"/>
              <a:t>通信</a:t>
            </a:r>
            <a:endParaRPr lang="zh-CN" altLang="en-US"/>
          </a:p>
        </p:txBody>
      </p:sp>
      <p:sp>
        <p:nvSpPr>
          <p:cNvPr id="3" name="内容占位符 2"/>
          <p:cNvSpPr>
            <a:spLocks noGrp="1"/>
          </p:cNvSpPr>
          <p:nvPr>
            <p:ph idx="1"/>
          </p:nvPr>
        </p:nvSpPr>
        <p:spPr/>
        <p:txBody>
          <a:bodyPr>
            <a:normAutofit/>
          </a:bodyPr>
          <a:lstStyle/>
          <a:p>
            <a:pPr>
              <a:lnSpc>
                <a:spcPct val="150000"/>
              </a:lnSpc>
            </a:pPr>
            <a:r>
              <a:rPr lang="zh-CN" altLang="zh-CN" sz="2400"/>
              <a:t>程序中经常创建不同的线程来执行不同的任务，然而，有时它们所执行的任务是有某种联系的、需要协作的，为此程序必须令多个线程相互之间</a:t>
            </a:r>
            <a:r>
              <a:rPr lang="zh-CN" altLang="zh-CN" sz="2400"/>
              <a:t>可以</a:t>
            </a:r>
            <a:r>
              <a:rPr lang="zh-CN" altLang="zh-CN" sz="2400" smtClean="0"/>
              <a:t>通信</a:t>
            </a:r>
            <a:endParaRPr lang="en-US" altLang="zh-CN" sz="2400" smtClean="0"/>
          </a:p>
          <a:p>
            <a:pPr>
              <a:lnSpc>
                <a:spcPct val="150000"/>
              </a:lnSpc>
            </a:pPr>
            <a:endParaRPr lang="en-US" altLang="zh-CN" sz="2400"/>
          </a:p>
          <a:p>
            <a:pPr>
              <a:lnSpc>
                <a:spcPct val="150000"/>
              </a:lnSpc>
            </a:pPr>
            <a:r>
              <a:rPr lang="en-US" altLang="zh-CN" sz="2400"/>
              <a:t>Java</a:t>
            </a:r>
            <a:r>
              <a:rPr lang="zh-CN" altLang="zh-CN" sz="2400"/>
              <a:t>通过</a:t>
            </a:r>
            <a:r>
              <a:rPr lang="en-US" altLang="zh-CN" sz="2400"/>
              <a:t>wait()</a:t>
            </a:r>
            <a:r>
              <a:rPr lang="zh-CN" altLang="zh-CN" sz="2400"/>
              <a:t>，</a:t>
            </a:r>
            <a:r>
              <a:rPr lang="en-US" altLang="zh-CN" sz="2400"/>
              <a:t>notify()</a:t>
            </a:r>
            <a:r>
              <a:rPr lang="zh-CN" altLang="zh-CN" sz="2400"/>
              <a:t>和</a:t>
            </a:r>
            <a:r>
              <a:rPr lang="en-US" altLang="zh-CN" sz="2400"/>
              <a:t>notifyAll()</a:t>
            </a:r>
            <a:r>
              <a:rPr lang="zh-CN" altLang="zh-CN" sz="2400"/>
              <a:t>方法实现线程间的</a:t>
            </a:r>
            <a:r>
              <a:rPr lang="zh-CN" altLang="zh-CN" sz="2400"/>
              <a:t>通信</a:t>
            </a:r>
            <a:r>
              <a:rPr lang="zh-CN" altLang="zh-CN" sz="2400" smtClean="0"/>
              <a:t>机制</a:t>
            </a:r>
            <a:endParaRPr lang="zh-CN" altLang="en-US" sz="2400"/>
          </a:p>
        </p:txBody>
      </p:sp>
    </p:spTree>
    <p:extLst>
      <p:ext uri="{BB962C8B-B14F-4D97-AF65-F5344CB8AC3E}">
        <p14:creationId xmlns:p14="http://schemas.microsoft.com/office/powerpoint/2010/main" val="137888123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a:t>实训任务</a:t>
            </a:r>
            <a:endParaRPr lang="zh-CN" altLang="en-US"/>
          </a:p>
        </p:txBody>
      </p:sp>
      <p:sp>
        <p:nvSpPr>
          <p:cNvPr id="3" name="内容占位符 2"/>
          <p:cNvSpPr>
            <a:spLocks noGrp="1"/>
          </p:cNvSpPr>
          <p:nvPr>
            <p:ph idx="1"/>
          </p:nvPr>
        </p:nvSpPr>
        <p:spPr/>
        <p:txBody>
          <a:bodyPr>
            <a:normAutofit fontScale="92500" lnSpcReduction="10000"/>
          </a:bodyPr>
          <a:lstStyle/>
          <a:p>
            <a:pPr marL="109728" indent="0">
              <a:lnSpc>
                <a:spcPct val="200000"/>
              </a:lnSpc>
              <a:buNone/>
            </a:pPr>
            <a:r>
              <a:rPr lang="en-US" altLang="zh-CN" sz="1800"/>
              <a:t>[</a:t>
            </a:r>
            <a:r>
              <a:rPr lang="zh-CN" altLang="en-US" sz="1800"/>
              <a:t>实训 </a:t>
            </a:r>
            <a:r>
              <a:rPr lang="en-US" altLang="zh-CN" sz="1800"/>
              <a:t>7-1] </a:t>
            </a:r>
            <a:r>
              <a:rPr lang="zh-CN" altLang="en-US" sz="1800"/>
              <a:t>编写一个</a:t>
            </a:r>
            <a:r>
              <a:rPr lang="en-US" altLang="zh-CN" sz="1800"/>
              <a:t>Java Application</a:t>
            </a:r>
            <a:r>
              <a:rPr lang="zh-CN" altLang="en-US" sz="1800"/>
              <a:t>程序，以说明在较高优先级的线程执行时，它将延迟所有较低优先级线程的</a:t>
            </a:r>
            <a:r>
              <a:rPr lang="zh-CN" altLang="en-US" sz="1800"/>
              <a:t>执行</a:t>
            </a:r>
            <a:r>
              <a:rPr lang="zh-CN" altLang="en-US" sz="1800" smtClean="0"/>
              <a:t>。</a:t>
            </a:r>
            <a:endParaRPr lang="en-US" altLang="zh-CN" sz="1800" smtClean="0"/>
          </a:p>
          <a:p>
            <a:pPr marL="109728" indent="0">
              <a:lnSpc>
                <a:spcPct val="200000"/>
              </a:lnSpc>
              <a:buNone/>
            </a:pPr>
            <a:endParaRPr lang="zh-CN" altLang="en-US" sz="1800"/>
          </a:p>
          <a:p>
            <a:pPr marL="109728" indent="0">
              <a:lnSpc>
                <a:spcPct val="200000"/>
              </a:lnSpc>
              <a:buNone/>
            </a:pPr>
            <a:r>
              <a:rPr lang="en-US" altLang="zh-CN" sz="1800"/>
              <a:t>[</a:t>
            </a:r>
            <a:r>
              <a:rPr lang="zh-CN" altLang="en-US" sz="1800"/>
              <a:t>实训 </a:t>
            </a:r>
            <a:r>
              <a:rPr lang="en-US" altLang="zh-CN" sz="1800"/>
              <a:t>7-2] </a:t>
            </a:r>
            <a:r>
              <a:rPr lang="zh-CN" altLang="en-US" sz="1800"/>
              <a:t>编写一个</a:t>
            </a:r>
            <a:r>
              <a:rPr lang="en-US" altLang="zh-CN" sz="1800"/>
              <a:t>Java Application</a:t>
            </a:r>
            <a:r>
              <a:rPr lang="zh-CN" altLang="en-US" sz="1800"/>
              <a:t>程序，以说明较高优先级的线程通过调用</a:t>
            </a:r>
            <a:r>
              <a:rPr lang="en-US" altLang="zh-CN" sz="1800"/>
              <a:t>sleep</a:t>
            </a:r>
            <a:r>
              <a:rPr lang="zh-CN" altLang="en-US" sz="1800"/>
              <a:t>方法，使较低优先级获得运行的</a:t>
            </a:r>
            <a:r>
              <a:rPr lang="zh-CN" altLang="en-US" sz="1800"/>
              <a:t>机会</a:t>
            </a:r>
            <a:r>
              <a:rPr lang="zh-CN" altLang="en-US" sz="1800" smtClean="0"/>
              <a:t>。</a:t>
            </a:r>
            <a:endParaRPr lang="en-US" altLang="zh-CN" sz="1800" smtClean="0"/>
          </a:p>
          <a:p>
            <a:pPr marL="109728" indent="0">
              <a:lnSpc>
                <a:spcPct val="200000"/>
              </a:lnSpc>
              <a:buNone/>
            </a:pPr>
            <a:endParaRPr lang="zh-CN" altLang="en-US" sz="1800"/>
          </a:p>
          <a:p>
            <a:pPr marL="109728" indent="0">
              <a:lnSpc>
                <a:spcPct val="200000"/>
              </a:lnSpc>
              <a:buNone/>
            </a:pPr>
            <a:r>
              <a:rPr lang="en-US" altLang="zh-CN" sz="1800"/>
              <a:t>[</a:t>
            </a:r>
            <a:r>
              <a:rPr lang="zh-CN" altLang="en-US" sz="1800"/>
              <a:t>实训 </a:t>
            </a:r>
            <a:r>
              <a:rPr lang="en-US" altLang="zh-CN" sz="1800"/>
              <a:t>7-3] </a:t>
            </a:r>
            <a:r>
              <a:rPr lang="zh-CN" altLang="en-US" sz="1800"/>
              <a:t>设有一个缓冲区空间为</a:t>
            </a:r>
            <a:r>
              <a:rPr lang="en-US" altLang="zh-CN" sz="1800"/>
              <a:t>10</a:t>
            </a:r>
            <a:r>
              <a:rPr lang="zh-CN" altLang="en-US" sz="1800"/>
              <a:t>，编写一个</a:t>
            </a:r>
            <a:r>
              <a:rPr lang="en-US" altLang="zh-CN" sz="1800"/>
              <a:t>Java Application</a:t>
            </a:r>
            <a:r>
              <a:rPr lang="zh-CN" altLang="en-US" sz="1800"/>
              <a:t>程序模拟以下情形：线程</a:t>
            </a:r>
            <a:r>
              <a:rPr lang="en-US" altLang="zh-CN" sz="1800"/>
              <a:t>A</a:t>
            </a:r>
            <a:r>
              <a:rPr lang="zh-CN" altLang="en-US" sz="1800"/>
              <a:t>的实例负责每</a:t>
            </a:r>
            <a:r>
              <a:rPr lang="en-US" altLang="zh-CN" sz="1800"/>
              <a:t>2</a:t>
            </a:r>
            <a:r>
              <a:rPr lang="zh-CN" altLang="en-US" sz="1800"/>
              <a:t>秒向缓冲区放入一个物品，线程</a:t>
            </a:r>
            <a:r>
              <a:rPr lang="en-US" altLang="zh-CN" sz="1800"/>
              <a:t>B</a:t>
            </a:r>
            <a:r>
              <a:rPr lang="zh-CN" altLang="en-US" sz="1800"/>
              <a:t>的实例负责每</a:t>
            </a:r>
            <a:r>
              <a:rPr lang="en-US" altLang="zh-CN" sz="1800"/>
              <a:t>3</a:t>
            </a:r>
            <a:r>
              <a:rPr lang="zh-CN" altLang="en-US" sz="1800"/>
              <a:t>秒从缓冲区取走一件物品，要求缓冲区中的物品数不能超过</a:t>
            </a:r>
            <a:r>
              <a:rPr lang="en-US" altLang="zh-CN" sz="1800"/>
              <a:t>10</a:t>
            </a:r>
            <a:r>
              <a:rPr lang="zh-CN" altLang="en-US" sz="1800"/>
              <a:t>或者少于</a:t>
            </a:r>
            <a:r>
              <a:rPr lang="en-US" altLang="zh-CN" sz="1800"/>
              <a:t>0</a:t>
            </a:r>
            <a:r>
              <a:rPr lang="zh-CN" altLang="en-US" sz="1800"/>
              <a:t>。</a:t>
            </a:r>
          </a:p>
        </p:txBody>
      </p:sp>
    </p:spTree>
    <p:extLst>
      <p:ext uri="{BB962C8B-B14F-4D97-AF65-F5344CB8AC3E}">
        <p14:creationId xmlns:p14="http://schemas.microsoft.com/office/powerpoint/2010/main" val="30703551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a:t>第</a:t>
            </a:r>
            <a:r>
              <a:rPr lang="en-US" altLang="zh-CN" b="1"/>
              <a:t>7</a:t>
            </a:r>
            <a:r>
              <a:rPr lang="zh-CN" altLang="en-US" b="1"/>
              <a:t>章 多线程</a:t>
            </a:r>
            <a:endParaRPr lang="zh-CN" altLang="en-US" b="1"/>
          </a:p>
        </p:txBody>
      </p:sp>
      <p:sp>
        <p:nvSpPr>
          <p:cNvPr id="3" name="内容占位符 2"/>
          <p:cNvSpPr>
            <a:spLocks noGrp="1"/>
          </p:cNvSpPr>
          <p:nvPr>
            <p:ph idx="1"/>
          </p:nvPr>
        </p:nvSpPr>
        <p:spPr/>
        <p:txBody>
          <a:bodyPr>
            <a:normAutofit/>
          </a:bodyPr>
          <a:lstStyle/>
          <a:p>
            <a:pPr marL="109728" indent="0">
              <a:lnSpc>
                <a:spcPct val="200000"/>
              </a:lnSpc>
              <a:buNone/>
            </a:pPr>
            <a:r>
              <a:rPr lang="en-US" altLang="zh-CN" b="1"/>
              <a:t>7.1	</a:t>
            </a:r>
            <a:r>
              <a:rPr lang="zh-CN" altLang="en-US" b="1"/>
              <a:t>线程</a:t>
            </a:r>
            <a:r>
              <a:rPr lang="zh-CN" altLang="en-US" b="1" smtClean="0"/>
              <a:t>概述</a:t>
            </a:r>
            <a:endParaRPr lang="en-US" altLang="zh-CN" b="1" smtClean="0"/>
          </a:p>
          <a:p>
            <a:pPr marL="109728" indent="0">
              <a:lnSpc>
                <a:spcPct val="200000"/>
              </a:lnSpc>
              <a:buNone/>
            </a:pPr>
            <a:r>
              <a:rPr lang="en-US" altLang="zh-CN" b="1"/>
              <a:t>7.2	</a:t>
            </a:r>
            <a:r>
              <a:rPr lang="zh-CN" altLang="en-US" b="1"/>
              <a:t>线程</a:t>
            </a:r>
            <a:r>
              <a:rPr lang="zh-CN" altLang="en-US" b="1"/>
              <a:t>的</a:t>
            </a:r>
            <a:r>
              <a:rPr lang="zh-CN" altLang="en-US" b="1" smtClean="0"/>
              <a:t>生命周期</a:t>
            </a:r>
            <a:endParaRPr lang="en-US" altLang="zh-CN" b="1" smtClean="0"/>
          </a:p>
          <a:p>
            <a:pPr marL="109728" indent="0">
              <a:lnSpc>
                <a:spcPct val="200000"/>
              </a:lnSpc>
              <a:buNone/>
            </a:pPr>
            <a:r>
              <a:rPr lang="en-US" altLang="zh-CN" b="1"/>
              <a:t>7.3	</a:t>
            </a:r>
            <a:r>
              <a:rPr lang="zh-CN" altLang="en-US" b="1"/>
              <a:t>线程</a:t>
            </a:r>
            <a:r>
              <a:rPr lang="zh-CN" altLang="en-US" b="1"/>
              <a:t>的</a:t>
            </a:r>
            <a:r>
              <a:rPr lang="zh-CN" altLang="en-US" b="1" smtClean="0"/>
              <a:t>优先级</a:t>
            </a:r>
            <a:endParaRPr lang="en-US" altLang="zh-CN" b="1" smtClean="0"/>
          </a:p>
          <a:p>
            <a:pPr marL="109728" indent="0">
              <a:lnSpc>
                <a:spcPct val="200000"/>
              </a:lnSpc>
              <a:buNone/>
            </a:pPr>
            <a:r>
              <a:rPr lang="en-US" altLang="zh-CN" b="1"/>
              <a:t>7.4	</a:t>
            </a:r>
            <a:r>
              <a:rPr lang="zh-CN" altLang="zh-CN" b="1"/>
              <a:t>线程同步</a:t>
            </a:r>
          </a:p>
          <a:p>
            <a:pPr marL="109728" indent="0">
              <a:lnSpc>
                <a:spcPct val="200000"/>
              </a:lnSpc>
              <a:buNone/>
            </a:pPr>
            <a:r>
              <a:rPr lang="en-US" altLang="zh-CN" b="1"/>
              <a:t>7.5	</a:t>
            </a:r>
            <a:r>
              <a:rPr lang="zh-CN" altLang="zh-CN" b="1"/>
              <a:t>线程</a:t>
            </a:r>
            <a:r>
              <a:rPr lang="zh-CN" altLang="zh-CN" b="1" smtClean="0"/>
              <a:t>通信</a:t>
            </a:r>
            <a:endParaRPr lang="zh-CN" altLang="zh-CN" b="1"/>
          </a:p>
        </p:txBody>
      </p:sp>
    </p:spTree>
    <p:extLst>
      <p:ext uri="{BB962C8B-B14F-4D97-AF65-F5344CB8AC3E}">
        <p14:creationId xmlns:p14="http://schemas.microsoft.com/office/powerpoint/2010/main" val="33088014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a:t>本章目标</a:t>
            </a:r>
            <a:endParaRPr lang="zh-CN" altLang="en-US"/>
          </a:p>
        </p:txBody>
      </p:sp>
      <p:sp>
        <p:nvSpPr>
          <p:cNvPr id="3" name="内容占位符 2"/>
          <p:cNvSpPr>
            <a:spLocks noGrp="1"/>
          </p:cNvSpPr>
          <p:nvPr>
            <p:ph idx="1"/>
          </p:nvPr>
        </p:nvSpPr>
        <p:spPr/>
        <p:txBody>
          <a:bodyPr/>
          <a:lstStyle/>
          <a:p>
            <a:pPr lvl="0">
              <a:lnSpc>
                <a:spcPct val="200000"/>
              </a:lnSpc>
              <a:buFont typeface="Wingdings" panose="05000000000000000000" pitchFamily="2" charset="2"/>
              <a:buChar char="Ø"/>
            </a:pPr>
            <a:r>
              <a:rPr lang="zh-CN" altLang="en-US" smtClean="0"/>
              <a:t>  线程</a:t>
            </a:r>
            <a:r>
              <a:rPr lang="zh-CN" altLang="en-US"/>
              <a:t>的概念</a:t>
            </a:r>
          </a:p>
          <a:p>
            <a:pPr lvl="0">
              <a:lnSpc>
                <a:spcPct val="200000"/>
              </a:lnSpc>
              <a:buFont typeface="Wingdings" panose="05000000000000000000" pitchFamily="2" charset="2"/>
              <a:buChar char="Ø"/>
            </a:pPr>
            <a:r>
              <a:rPr lang="zh-CN" altLang="en-US" smtClean="0"/>
              <a:t>  线程</a:t>
            </a:r>
            <a:r>
              <a:rPr lang="zh-CN" altLang="en-US"/>
              <a:t>的生命周期、创建和启动</a:t>
            </a:r>
          </a:p>
          <a:p>
            <a:pPr lvl="0">
              <a:lnSpc>
                <a:spcPct val="200000"/>
              </a:lnSpc>
              <a:buFont typeface="Wingdings" panose="05000000000000000000" pitchFamily="2" charset="2"/>
              <a:buChar char="Ø"/>
            </a:pPr>
            <a:r>
              <a:rPr lang="zh-CN" altLang="en-US" smtClean="0"/>
              <a:t>  线程</a:t>
            </a:r>
            <a:r>
              <a:rPr lang="zh-CN" altLang="en-US"/>
              <a:t>同步</a:t>
            </a:r>
          </a:p>
          <a:p>
            <a:pPr marL="109728" indent="0">
              <a:buNone/>
            </a:pPr>
            <a:endParaRPr lang="zh-CN" altLang="en-US"/>
          </a:p>
        </p:txBody>
      </p:sp>
    </p:spTree>
    <p:extLst>
      <p:ext uri="{BB962C8B-B14F-4D97-AF65-F5344CB8AC3E}">
        <p14:creationId xmlns:p14="http://schemas.microsoft.com/office/powerpoint/2010/main" val="33705444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a:t>本章</a:t>
            </a:r>
            <a:r>
              <a:rPr lang="zh-CN" altLang="zh-CN" b="1" smtClean="0"/>
              <a:t>任务</a:t>
            </a:r>
            <a:endParaRPr lang="zh-CN" altLang="en-US"/>
          </a:p>
        </p:txBody>
      </p:sp>
      <p:sp>
        <p:nvSpPr>
          <p:cNvPr id="3" name="内容占位符 2"/>
          <p:cNvSpPr>
            <a:spLocks noGrp="1"/>
          </p:cNvSpPr>
          <p:nvPr>
            <p:ph idx="1"/>
          </p:nvPr>
        </p:nvSpPr>
        <p:spPr/>
        <p:txBody>
          <a:bodyPr>
            <a:normAutofit/>
          </a:bodyPr>
          <a:lstStyle/>
          <a:p>
            <a:pPr lvl="0">
              <a:lnSpc>
                <a:spcPct val="250000"/>
              </a:lnSpc>
            </a:pPr>
            <a:r>
              <a:rPr lang="zh-CN" altLang="zh-CN" sz="2400"/>
              <a:t>任务</a:t>
            </a:r>
            <a:r>
              <a:rPr lang="en-US" altLang="zh-CN" sz="2400"/>
              <a:t>1  </a:t>
            </a:r>
            <a:r>
              <a:rPr lang="zh-CN" altLang="zh-CN" sz="2400"/>
              <a:t>创建并启动多个线程</a:t>
            </a:r>
          </a:p>
          <a:p>
            <a:pPr lvl="0">
              <a:lnSpc>
                <a:spcPct val="250000"/>
              </a:lnSpc>
            </a:pPr>
            <a:r>
              <a:rPr lang="zh-CN" altLang="zh-CN" sz="2400"/>
              <a:t>任务</a:t>
            </a:r>
            <a:r>
              <a:rPr lang="en-US" altLang="zh-CN" sz="2400"/>
              <a:t>2  </a:t>
            </a:r>
            <a:r>
              <a:rPr lang="zh-CN" altLang="zh-CN" sz="2400"/>
              <a:t>模拟多窗口售票</a:t>
            </a:r>
          </a:p>
        </p:txBody>
      </p:sp>
    </p:spTree>
    <p:extLst>
      <p:ext uri="{BB962C8B-B14F-4D97-AF65-F5344CB8AC3E}">
        <p14:creationId xmlns:p14="http://schemas.microsoft.com/office/powerpoint/2010/main" val="12474313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a:t>7.1	</a:t>
            </a:r>
            <a:r>
              <a:rPr lang="zh-CN" altLang="zh-CN" b="1"/>
              <a:t>线程概述</a:t>
            </a:r>
          </a:p>
        </p:txBody>
      </p:sp>
      <p:sp>
        <p:nvSpPr>
          <p:cNvPr id="3" name="内容占位符 2"/>
          <p:cNvSpPr>
            <a:spLocks noGrp="1"/>
          </p:cNvSpPr>
          <p:nvPr>
            <p:ph idx="1"/>
          </p:nvPr>
        </p:nvSpPr>
        <p:spPr>
          <a:xfrm>
            <a:off x="457200" y="1799120"/>
            <a:ext cx="8229600" cy="2998032"/>
          </a:xfrm>
        </p:spPr>
        <p:txBody>
          <a:bodyPr/>
          <a:lstStyle/>
          <a:p>
            <a:pPr marL="109728" indent="0">
              <a:buNone/>
            </a:pPr>
            <a:r>
              <a:rPr lang="zh-CN" altLang="en-US" b="1"/>
              <a:t>任务</a:t>
            </a:r>
            <a:r>
              <a:rPr lang="en-US" altLang="zh-CN" b="1"/>
              <a:t>1  </a:t>
            </a:r>
            <a:r>
              <a:rPr lang="zh-CN" altLang="en-US" b="1"/>
              <a:t>创建并启动多</a:t>
            </a:r>
            <a:r>
              <a:rPr lang="zh-CN" altLang="en-US" b="1"/>
              <a:t>个</a:t>
            </a:r>
            <a:r>
              <a:rPr lang="zh-CN" altLang="en-US" b="1" smtClean="0"/>
              <a:t>线程</a:t>
            </a:r>
            <a:endParaRPr lang="en-US" altLang="zh-CN" b="1" smtClean="0"/>
          </a:p>
          <a:p>
            <a:pPr marL="109728" indent="0">
              <a:buNone/>
            </a:pPr>
            <a:endParaRPr lang="en-US" altLang="zh-CN" sz="2400" smtClean="0"/>
          </a:p>
          <a:p>
            <a:pPr marL="109728" indent="0">
              <a:lnSpc>
                <a:spcPct val="150000"/>
              </a:lnSpc>
              <a:buNone/>
            </a:pPr>
            <a:r>
              <a:rPr lang="zh-CN" altLang="en-US" sz="2000"/>
              <a:t>编程实现：模拟多种动物同时发声，叫声此起彼伏，运行效果</a:t>
            </a:r>
            <a:r>
              <a:rPr lang="zh-CN" altLang="en-US" sz="2000"/>
              <a:t>如</a:t>
            </a:r>
            <a:r>
              <a:rPr lang="zh-CN" altLang="en-US" sz="2000" smtClean="0"/>
              <a:t>图所</a:t>
            </a:r>
            <a:r>
              <a:rPr lang="zh-CN" altLang="en-US" sz="2000"/>
              <a:t>示。</a:t>
            </a:r>
            <a:endParaRPr lang="zh-CN" altLang="en-US"/>
          </a:p>
        </p:txBody>
      </p:sp>
      <p:pic>
        <p:nvPicPr>
          <p:cNvPr id="4" name="Picture 2" descr="图7-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60852" y="3429280"/>
            <a:ext cx="4055364" cy="25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565667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b="1"/>
              <a:t>知识点：线程概念、线程的创建</a:t>
            </a:r>
            <a:r>
              <a:rPr lang="zh-CN" altLang="zh-CN" b="1"/>
              <a:t>和</a:t>
            </a:r>
            <a:r>
              <a:rPr lang="zh-CN" altLang="zh-CN" b="1" smtClean="0"/>
              <a:t>启动</a:t>
            </a:r>
            <a:endParaRPr lang="zh-CN" altLang="en-US"/>
          </a:p>
        </p:txBody>
      </p:sp>
      <p:sp>
        <p:nvSpPr>
          <p:cNvPr id="3" name="内容占位符 2"/>
          <p:cNvSpPr>
            <a:spLocks noGrp="1"/>
          </p:cNvSpPr>
          <p:nvPr>
            <p:ph idx="1"/>
          </p:nvPr>
        </p:nvSpPr>
        <p:spPr/>
        <p:txBody>
          <a:bodyPr/>
          <a:lstStyle/>
          <a:p>
            <a:pPr marL="109728" indent="0">
              <a:buNone/>
            </a:pPr>
            <a:r>
              <a:rPr lang="zh-CN" altLang="zh-CN" b="1"/>
              <a:t>一、</a:t>
            </a:r>
            <a:r>
              <a:rPr lang="zh-CN" altLang="zh-CN" b="1"/>
              <a:t>线程</a:t>
            </a:r>
            <a:r>
              <a:rPr lang="zh-CN" altLang="zh-CN" b="1" smtClean="0"/>
              <a:t>概念</a:t>
            </a:r>
            <a:endParaRPr lang="en-US" altLang="zh-CN" b="1" smtClean="0"/>
          </a:p>
          <a:p>
            <a:pPr marL="109728" indent="0">
              <a:buNone/>
            </a:pPr>
            <a:endParaRPr lang="en-US" altLang="zh-CN" b="1"/>
          </a:p>
          <a:p>
            <a:pPr marL="109728" indent="0">
              <a:lnSpc>
                <a:spcPct val="150000"/>
              </a:lnSpc>
              <a:buNone/>
            </a:pPr>
            <a:r>
              <a:rPr lang="en-US" altLang="zh-CN" smtClean="0"/>
              <a:t>	</a:t>
            </a:r>
            <a:r>
              <a:rPr lang="zh-CN" altLang="zh-CN" sz="2400" smtClean="0"/>
              <a:t>线程</a:t>
            </a:r>
            <a:r>
              <a:rPr lang="zh-CN" altLang="zh-CN" sz="2400"/>
              <a:t>与进程相似，是一段完成某个特定功能的代码，是程序中单个顺序的</a:t>
            </a:r>
            <a:r>
              <a:rPr lang="zh-CN" altLang="zh-CN" sz="2400"/>
              <a:t>流控制</a:t>
            </a:r>
            <a:r>
              <a:rPr lang="zh-CN" altLang="zh-CN" sz="2400" smtClean="0"/>
              <a:t>；</a:t>
            </a:r>
            <a:endParaRPr lang="en-US" altLang="zh-CN" sz="2400" smtClean="0"/>
          </a:p>
          <a:p>
            <a:pPr marL="109728" indent="0">
              <a:lnSpc>
                <a:spcPct val="150000"/>
              </a:lnSpc>
              <a:buNone/>
            </a:pPr>
            <a:r>
              <a:rPr lang="en-US" altLang="zh-CN" sz="2400"/>
              <a:t>	</a:t>
            </a:r>
            <a:r>
              <a:rPr lang="zh-CN" altLang="zh-CN" sz="2400" smtClean="0"/>
              <a:t>但</a:t>
            </a:r>
            <a:r>
              <a:rPr lang="zh-CN" altLang="zh-CN" sz="2400"/>
              <a:t>与进程不同的是，同类的多个线程是共享一块内存空间和一组系统资源，而线程本身的数据通常只有微处理器的寄存器数据，以及一个供程序执行时使用的堆栈。</a:t>
            </a:r>
            <a:endParaRPr lang="zh-CN" altLang="zh-CN" sz="2400" b="1"/>
          </a:p>
          <a:p>
            <a:endParaRPr lang="zh-CN" altLang="en-US"/>
          </a:p>
        </p:txBody>
      </p:sp>
    </p:spTree>
    <p:extLst>
      <p:ext uri="{BB962C8B-B14F-4D97-AF65-F5344CB8AC3E}">
        <p14:creationId xmlns:p14="http://schemas.microsoft.com/office/powerpoint/2010/main" val="210691902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Autofit/>
          </a:bodyPr>
          <a:lstStyle/>
          <a:p>
            <a:pPr>
              <a:lnSpc>
                <a:spcPct val="150000"/>
              </a:lnSpc>
            </a:pPr>
            <a:r>
              <a:rPr lang="zh-CN" altLang="zh-CN" sz="2600"/>
              <a:t>一个进程在其执行过程中，可以产生多个线程，形成多条</a:t>
            </a:r>
            <a:r>
              <a:rPr lang="zh-CN" altLang="zh-CN" sz="2600"/>
              <a:t>执行</a:t>
            </a:r>
            <a:r>
              <a:rPr lang="zh-CN" altLang="zh-CN" sz="2600" smtClean="0"/>
              <a:t>线索</a:t>
            </a:r>
            <a:endParaRPr lang="en-US" altLang="zh-CN" sz="2600" smtClean="0"/>
          </a:p>
          <a:p>
            <a:pPr>
              <a:lnSpc>
                <a:spcPct val="150000"/>
              </a:lnSpc>
            </a:pPr>
            <a:endParaRPr lang="en-US" altLang="zh-CN" sz="2600"/>
          </a:p>
          <a:p>
            <a:pPr>
              <a:lnSpc>
                <a:spcPct val="150000"/>
              </a:lnSpc>
            </a:pPr>
            <a:r>
              <a:rPr lang="zh-CN" altLang="zh-CN" sz="2600" smtClean="0"/>
              <a:t>每</a:t>
            </a:r>
            <a:r>
              <a:rPr lang="zh-CN" altLang="zh-CN" sz="2600"/>
              <a:t>条线索，即</a:t>
            </a:r>
            <a:r>
              <a:rPr lang="zh-CN" altLang="zh-CN" sz="2600"/>
              <a:t>每个</a:t>
            </a:r>
            <a:r>
              <a:rPr lang="zh-CN" altLang="zh-CN" sz="2600" smtClean="0"/>
              <a:t>线程有</a:t>
            </a:r>
            <a:r>
              <a:rPr lang="zh-CN" altLang="zh-CN" sz="2600"/>
              <a:t>它自身的产生、存在和消亡</a:t>
            </a:r>
            <a:r>
              <a:rPr lang="zh-CN" altLang="zh-CN" sz="2600"/>
              <a:t>的</a:t>
            </a:r>
            <a:r>
              <a:rPr lang="zh-CN" altLang="zh-CN" sz="2600" smtClean="0"/>
              <a:t>过程</a:t>
            </a:r>
            <a:endParaRPr lang="en-US" altLang="zh-CN" sz="2600" smtClean="0"/>
          </a:p>
          <a:p>
            <a:pPr>
              <a:lnSpc>
                <a:spcPct val="150000"/>
              </a:lnSpc>
            </a:pPr>
            <a:endParaRPr lang="en-US" altLang="zh-CN" sz="2600"/>
          </a:p>
          <a:p>
            <a:pPr>
              <a:lnSpc>
                <a:spcPct val="150000"/>
              </a:lnSpc>
            </a:pPr>
            <a:r>
              <a:rPr lang="zh-CN" altLang="zh-CN" sz="2600"/>
              <a:t>线程可以利用这些共享单元来实现数据交换，实时通信与必要</a:t>
            </a:r>
            <a:r>
              <a:rPr lang="zh-CN" altLang="zh-CN" sz="2600"/>
              <a:t>的</a:t>
            </a:r>
            <a:r>
              <a:rPr lang="zh-CN" altLang="zh-CN" sz="2600" smtClean="0"/>
              <a:t>同步操作</a:t>
            </a:r>
            <a:endParaRPr lang="zh-CN" altLang="en-US" sz="2600"/>
          </a:p>
        </p:txBody>
      </p:sp>
    </p:spTree>
    <p:extLst>
      <p:ext uri="{BB962C8B-B14F-4D97-AF65-F5344CB8AC3E}">
        <p14:creationId xmlns:p14="http://schemas.microsoft.com/office/powerpoint/2010/main" val="13550169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109728" indent="0">
              <a:buNone/>
            </a:pPr>
            <a:r>
              <a:rPr lang="zh-CN" altLang="zh-CN" b="1"/>
              <a:t>二、线程的创建</a:t>
            </a:r>
            <a:r>
              <a:rPr lang="zh-CN" altLang="zh-CN" b="1"/>
              <a:t>和</a:t>
            </a:r>
            <a:r>
              <a:rPr lang="zh-CN" altLang="zh-CN" b="1" smtClean="0"/>
              <a:t>启动</a:t>
            </a:r>
            <a:endParaRPr lang="en-US" altLang="zh-CN" b="1" smtClean="0"/>
          </a:p>
          <a:p>
            <a:pPr marL="109728" indent="0">
              <a:buNone/>
            </a:pPr>
            <a:endParaRPr lang="en-US" altLang="zh-CN" b="1"/>
          </a:p>
          <a:p>
            <a:pPr marL="109728" indent="0">
              <a:buNone/>
            </a:pPr>
            <a:r>
              <a:rPr lang="en-US" altLang="zh-CN"/>
              <a:t>1</a:t>
            </a:r>
            <a:r>
              <a:rPr lang="zh-CN" altLang="zh-CN"/>
              <a:t>、继承</a:t>
            </a:r>
            <a:r>
              <a:rPr lang="en-US" altLang="zh-CN"/>
              <a:t>Thread</a:t>
            </a:r>
            <a:r>
              <a:rPr lang="zh-CN" altLang="zh-CN"/>
              <a:t>类创建线程类</a:t>
            </a:r>
          </a:p>
          <a:p>
            <a:pPr marL="109728" indent="0">
              <a:buNone/>
            </a:pPr>
            <a:endParaRPr lang="en-US" altLang="zh-CN" b="1" smtClean="0"/>
          </a:p>
          <a:p>
            <a:pPr>
              <a:lnSpc>
                <a:spcPct val="150000"/>
              </a:lnSpc>
            </a:pPr>
            <a:r>
              <a:rPr lang="zh-CN" altLang="zh-CN" sz="2400"/>
              <a:t>为创建一个自己的线程，最简单的方法就是继承</a:t>
            </a:r>
            <a:r>
              <a:rPr lang="en-US" altLang="zh-CN" sz="2400"/>
              <a:t>java.lang.Thread</a:t>
            </a:r>
            <a:r>
              <a:rPr lang="zh-CN" altLang="zh-CN" sz="2400"/>
              <a:t>类，实例化一个</a:t>
            </a:r>
            <a:r>
              <a:rPr lang="en-US" altLang="zh-CN" sz="2400"/>
              <a:t>Thread</a:t>
            </a:r>
            <a:r>
              <a:rPr lang="zh-CN" altLang="zh-CN" sz="2400"/>
              <a:t>类包含了创建和运行线程所需的</a:t>
            </a:r>
            <a:r>
              <a:rPr lang="zh-CN" altLang="zh-CN" sz="2400"/>
              <a:t>一切</a:t>
            </a:r>
            <a:r>
              <a:rPr lang="zh-CN" altLang="zh-CN" sz="2400" smtClean="0"/>
              <a:t>东西</a:t>
            </a:r>
            <a:endParaRPr lang="en-US" altLang="zh-CN" sz="2400" smtClean="0"/>
          </a:p>
          <a:p>
            <a:pPr marL="109728" indent="0">
              <a:lnSpc>
                <a:spcPct val="150000"/>
              </a:lnSpc>
              <a:buNone/>
            </a:pPr>
            <a:endParaRPr lang="en-US" altLang="zh-CN" sz="2400"/>
          </a:p>
          <a:p>
            <a:pPr>
              <a:lnSpc>
                <a:spcPct val="150000"/>
              </a:lnSpc>
            </a:pPr>
            <a:r>
              <a:rPr lang="en-US" altLang="zh-CN" sz="2400" smtClean="0"/>
              <a:t>Thread</a:t>
            </a:r>
            <a:r>
              <a:rPr lang="zh-CN" altLang="zh-CN" sz="2400"/>
              <a:t>类的</a:t>
            </a:r>
            <a:r>
              <a:rPr lang="zh-CN" altLang="zh-CN" sz="2400"/>
              <a:t>常用</a:t>
            </a:r>
            <a:r>
              <a:rPr lang="zh-CN" altLang="zh-CN" sz="2400" smtClean="0"/>
              <a:t>方法</a:t>
            </a:r>
            <a:r>
              <a:rPr lang="zh-CN" altLang="en-US" sz="2400" smtClean="0"/>
              <a:t>，见教材</a:t>
            </a:r>
            <a:r>
              <a:rPr lang="zh-CN" altLang="zh-CN" sz="2400" smtClean="0"/>
              <a:t>表</a:t>
            </a:r>
            <a:r>
              <a:rPr lang="en-US" altLang="zh-CN" sz="2400" smtClean="0"/>
              <a:t>7-1</a:t>
            </a:r>
            <a:endParaRPr lang="zh-CN" altLang="zh-CN" b="1"/>
          </a:p>
          <a:p>
            <a:endParaRPr lang="zh-CN" altLang="en-US"/>
          </a:p>
        </p:txBody>
      </p:sp>
    </p:spTree>
    <p:extLst>
      <p:ext uri="{BB962C8B-B14F-4D97-AF65-F5344CB8AC3E}">
        <p14:creationId xmlns:p14="http://schemas.microsoft.com/office/powerpoint/2010/main" val="38523818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200000"/>
              </a:lnSpc>
            </a:pPr>
            <a:r>
              <a:rPr lang="zh-CN" altLang="zh-CN" sz="2400"/>
              <a:t>通过继承</a:t>
            </a:r>
            <a:r>
              <a:rPr lang="en-US" altLang="zh-CN" sz="2400"/>
              <a:t>Thread</a:t>
            </a:r>
            <a:r>
              <a:rPr lang="zh-CN" altLang="zh-CN" sz="2400"/>
              <a:t>类的方式创建自己的线程子类时，可以通过重写父类的</a:t>
            </a:r>
            <a:r>
              <a:rPr lang="en-US" altLang="zh-CN" sz="2400"/>
              <a:t>run()</a:t>
            </a:r>
            <a:r>
              <a:rPr lang="zh-CN" altLang="zh-CN" sz="2400"/>
              <a:t>方法来使其执行我们指定的</a:t>
            </a:r>
            <a:r>
              <a:rPr lang="zh-CN" altLang="zh-CN" sz="2400"/>
              <a:t>操作</a:t>
            </a:r>
            <a:r>
              <a:rPr lang="zh-CN" altLang="zh-CN" sz="2400" smtClean="0"/>
              <a:t>。</a:t>
            </a:r>
            <a:endParaRPr lang="en-US" altLang="zh-CN" sz="2400" smtClean="0"/>
          </a:p>
          <a:p>
            <a:pPr>
              <a:lnSpc>
                <a:spcPct val="200000"/>
              </a:lnSpc>
            </a:pPr>
            <a:endParaRPr lang="en-US" altLang="zh-CN" sz="2400"/>
          </a:p>
          <a:p>
            <a:pPr>
              <a:lnSpc>
                <a:spcPct val="200000"/>
              </a:lnSpc>
            </a:pPr>
            <a:r>
              <a:rPr lang="zh-CN" altLang="zh-CN" sz="2400" smtClean="0"/>
              <a:t>启动</a:t>
            </a:r>
            <a:r>
              <a:rPr lang="zh-CN" altLang="zh-CN" sz="2400"/>
              <a:t>线程的方式是：创建一个已经定义好的</a:t>
            </a:r>
            <a:r>
              <a:rPr lang="en-US" altLang="zh-CN" sz="2400"/>
              <a:t>Thread</a:t>
            </a:r>
            <a:r>
              <a:rPr lang="zh-CN" altLang="zh-CN" sz="2400"/>
              <a:t>的子类的对象，然后调用</a:t>
            </a:r>
            <a:r>
              <a:rPr lang="en-US" altLang="zh-CN" sz="2400"/>
              <a:t>start()</a:t>
            </a:r>
            <a:r>
              <a:rPr lang="zh-CN" altLang="zh-CN" sz="2400"/>
              <a:t>方法开始执行线程，而不是直接调用</a:t>
            </a:r>
            <a:r>
              <a:rPr lang="en-US" altLang="zh-CN" sz="2400"/>
              <a:t>run()</a:t>
            </a:r>
            <a:r>
              <a:rPr lang="zh-CN" altLang="zh-CN" sz="2400"/>
              <a:t>方法，</a:t>
            </a:r>
            <a:r>
              <a:rPr lang="en-US" altLang="zh-CN" sz="2400"/>
              <a:t>run()</a:t>
            </a:r>
            <a:r>
              <a:rPr lang="zh-CN" altLang="zh-CN" sz="2400"/>
              <a:t>方法由</a:t>
            </a:r>
            <a:r>
              <a:rPr lang="en-US" altLang="zh-CN" sz="2400"/>
              <a:t>start()</a:t>
            </a:r>
            <a:r>
              <a:rPr lang="zh-CN" altLang="zh-CN" sz="2400"/>
              <a:t>方法去自动调用。</a:t>
            </a:r>
          </a:p>
          <a:p>
            <a:endParaRPr lang="zh-CN" altLang="en-US"/>
          </a:p>
        </p:txBody>
      </p:sp>
    </p:spTree>
    <p:extLst>
      <p:ext uri="{BB962C8B-B14F-4D97-AF65-F5344CB8AC3E}">
        <p14:creationId xmlns:p14="http://schemas.microsoft.com/office/powerpoint/2010/main" val="199946315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都市">
  <a:themeElements>
    <a:clrScheme name="都市">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都市">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都市">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411</TotalTime>
  <Words>883</Words>
  <Application>Microsoft Office PowerPoint</Application>
  <PresentationFormat>全屏显示(4:3)</PresentationFormat>
  <Paragraphs>73</Paragraphs>
  <Slides>18</Slides>
  <Notes>0</Notes>
  <HiddenSlides>0</HiddenSlides>
  <MMClips>0</MMClips>
  <ScaleCrop>false</ScaleCrop>
  <HeadingPairs>
    <vt:vector size="4" baseType="variant">
      <vt:variant>
        <vt:lpstr>主题</vt:lpstr>
      </vt:variant>
      <vt:variant>
        <vt:i4>1</vt:i4>
      </vt:variant>
      <vt:variant>
        <vt:lpstr>幻灯片标题</vt:lpstr>
      </vt:variant>
      <vt:variant>
        <vt:i4>18</vt:i4>
      </vt:variant>
    </vt:vector>
  </HeadingPairs>
  <TitlesOfParts>
    <vt:vector size="19" baseType="lpstr">
      <vt:lpstr>都市</vt:lpstr>
      <vt:lpstr>Java高级程序设计</vt:lpstr>
      <vt:lpstr>第7章 多线程</vt:lpstr>
      <vt:lpstr>本章目标</vt:lpstr>
      <vt:lpstr>本章任务</vt:lpstr>
      <vt:lpstr>7.1 线程概述</vt:lpstr>
      <vt:lpstr>知识点：线程概念、线程的创建和启动</vt:lpstr>
      <vt:lpstr>PowerPoint 演示文稿</vt:lpstr>
      <vt:lpstr>PowerPoint 演示文稿</vt:lpstr>
      <vt:lpstr>PowerPoint 演示文稿</vt:lpstr>
      <vt:lpstr>PowerPoint 演示文稿</vt:lpstr>
      <vt:lpstr>PowerPoint 演示文稿</vt:lpstr>
      <vt:lpstr>7.2 线程的生命周期</vt:lpstr>
      <vt:lpstr>7.3 线程的优先级</vt:lpstr>
      <vt:lpstr>PowerPoint 演示文稿</vt:lpstr>
      <vt:lpstr>7.4 线程同步</vt:lpstr>
      <vt:lpstr>知识点：线程同步 </vt:lpstr>
      <vt:lpstr>7.5 线程通信</vt:lpstr>
      <vt:lpstr>实训任务</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Java入门基础</dc:title>
  <dc:creator>xyy</dc:creator>
  <cp:lastModifiedBy>xyy</cp:lastModifiedBy>
  <cp:revision>149</cp:revision>
  <dcterms:created xsi:type="dcterms:W3CDTF">2015-05-21T00:11:37Z</dcterms:created>
  <dcterms:modified xsi:type="dcterms:W3CDTF">2015-05-28T06:21:52Z</dcterms:modified>
</cp:coreProperties>
</file>