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Lst>
  <p:notesMasterIdLst>
    <p:notesMasterId r:id="rId32"/>
  </p:notesMasterIdLst>
  <p:sldIdLst>
    <p:sldId id="256" r:id="rId8"/>
    <p:sldId id="257" r:id="rId9"/>
    <p:sldId id="260" r:id="rId10"/>
    <p:sldId id="261" r:id="rId11"/>
    <p:sldId id="322" r:id="rId12"/>
    <p:sldId id="323" r:id="rId13"/>
    <p:sldId id="326" r:id="rId14"/>
    <p:sldId id="262" r:id="rId15"/>
    <p:sldId id="324" r:id="rId16"/>
    <p:sldId id="325" r:id="rId17"/>
    <p:sldId id="327" r:id="rId18"/>
    <p:sldId id="328" r:id="rId19"/>
    <p:sldId id="329" r:id="rId20"/>
    <p:sldId id="330" r:id="rId21"/>
    <p:sldId id="331" r:id="rId22"/>
    <p:sldId id="332" r:id="rId23"/>
    <p:sldId id="333" r:id="rId24"/>
    <p:sldId id="334" r:id="rId25"/>
    <p:sldId id="335" r:id="rId26"/>
    <p:sldId id="336" r:id="rId27"/>
    <p:sldId id="337" r:id="rId28"/>
    <p:sldId id="338" r:id="rId29"/>
    <p:sldId id="339" r:id="rId30"/>
    <p:sldId id="340" r:id="rId3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456BBEA-CDDA-4B16-9922-09F48E095244}">
          <p14:sldIdLst>
            <p14:sldId id="256"/>
            <p14:sldId id="257"/>
            <p14:sldId id="260"/>
            <p14:sldId id="261"/>
            <p14:sldId id="322"/>
            <p14:sldId id="323"/>
            <p14:sldId id="326"/>
            <p14:sldId id="262"/>
            <p14:sldId id="324"/>
            <p14:sldId id="325"/>
            <p14:sldId id="327"/>
            <p14:sldId id="328"/>
            <p14:sldId id="329"/>
            <p14:sldId id="330"/>
            <p14:sldId id="331"/>
            <p14:sldId id="332"/>
            <p14:sldId id="333"/>
            <p14:sldId id="334"/>
            <p14:sldId id="335"/>
            <p14:sldId id="336"/>
            <p14:sldId id="337"/>
            <p14:sldId id="338"/>
            <p14:sldId id="339"/>
            <p14:sldId id="34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8" autoAdjust="0"/>
    <p:restoredTop sz="86303" autoAdjust="0"/>
  </p:normalViewPr>
  <p:slideViewPr>
    <p:cSldViewPr>
      <p:cViewPr varScale="1">
        <p:scale>
          <a:sx n="95" d="100"/>
          <a:sy n="95" d="100"/>
        </p:scale>
        <p:origin x="-1374" y="-90"/>
      </p:cViewPr>
      <p:guideLst>
        <p:guide orient="horz" pos="2160"/>
        <p:guide pos="2880"/>
      </p:guideLst>
    </p:cSldViewPr>
  </p:slideViewPr>
  <p:outlineViewPr>
    <p:cViewPr>
      <p:scale>
        <a:sx n="33" d="100"/>
        <a:sy n="33" d="100"/>
      </p:scale>
      <p:origin x="0" y="10200"/>
    </p:cViewPr>
  </p:outlineViewPr>
  <p:notesTextViewPr>
    <p:cViewPr>
      <p:scale>
        <a:sx n="1" d="1"/>
        <a:sy n="1" d="1"/>
      </p:scale>
      <p:origin x="0" y="0"/>
    </p:cViewPr>
  </p:notesTextViewPr>
  <p:sorterViewPr>
    <p:cViewPr>
      <p:scale>
        <a:sx n="100" d="100"/>
        <a:sy n="100" d="100"/>
      </p:scale>
      <p:origin x="0" y="60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E76D88-5A8B-42AB-9F78-33BECFE747D0}" type="datetimeFigureOut">
              <a:rPr lang="zh-CN" altLang="en-US" smtClean="0"/>
              <a:t>2015/1/3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9F3584-0073-4A19-BE5D-216F7773C641}" type="slidenum">
              <a:rPr lang="zh-CN" altLang="en-US" smtClean="0"/>
              <a:t>‹#›</a:t>
            </a:fld>
            <a:endParaRPr lang="zh-CN" altLang="en-US"/>
          </a:p>
        </p:txBody>
      </p:sp>
    </p:spTree>
    <p:extLst>
      <p:ext uri="{BB962C8B-B14F-4D97-AF65-F5344CB8AC3E}">
        <p14:creationId xmlns:p14="http://schemas.microsoft.com/office/powerpoint/2010/main" val="2964744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758893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685453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240370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81373850-78D2-4147-AB71-ED2A49DBD274}" type="slidenum">
              <a:rPr lang="en-US" altLang="zh-CN"/>
              <a:pPr>
                <a:defRPr/>
              </a:pPr>
              <a:t>‹#›</a:t>
            </a:fld>
            <a:endParaRPr lang="en-US" altLang="zh-CN"/>
          </a:p>
        </p:txBody>
      </p:sp>
    </p:spTree>
    <p:extLst>
      <p:ext uri="{BB962C8B-B14F-4D97-AF65-F5344CB8AC3E}">
        <p14:creationId xmlns:p14="http://schemas.microsoft.com/office/powerpoint/2010/main" val="2559694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CB467627-4A75-45D1-98AB-A5F88045CE96}" type="slidenum">
              <a:rPr lang="en-US" altLang="zh-CN"/>
              <a:pPr>
                <a:defRPr/>
              </a:pPr>
              <a:t>‹#›</a:t>
            </a:fld>
            <a:endParaRPr lang="en-US" altLang="zh-CN"/>
          </a:p>
        </p:txBody>
      </p:sp>
    </p:spTree>
    <p:extLst>
      <p:ext uri="{BB962C8B-B14F-4D97-AF65-F5344CB8AC3E}">
        <p14:creationId xmlns:p14="http://schemas.microsoft.com/office/powerpoint/2010/main" val="4145563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86A4BC91-E212-44D9-9423-26BF71A63032}" type="slidenum">
              <a:rPr lang="en-US" altLang="zh-CN"/>
              <a:pPr>
                <a:defRPr/>
              </a:pPr>
              <a:t>‹#›</a:t>
            </a:fld>
            <a:endParaRPr lang="en-US" altLang="zh-CN"/>
          </a:p>
        </p:txBody>
      </p:sp>
    </p:spTree>
    <p:extLst>
      <p:ext uri="{BB962C8B-B14F-4D97-AF65-F5344CB8AC3E}">
        <p14:creationId xmlns:p14="http://schemas.microsoft.com/office/powerpoint/2010/main" val="40626243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B75F9A4-DF7F-4B59-A293-829F9E2C16E3}" type="slidenum">
              <a:rPr lang="en-US" altLang="zh-CN"/>
              <a:pPr>
                <a:defRPr/>
              </a:pPr>
              <a:t>‹#›</a:t>
            </a:fld>
            <a:endParaRPr lang="en-US" altLang="zh-CN"/>
          </a:p>
        </p:txBody>
      </p:sp>
    </p:spTree>
    <p:extLst>
      <p:ext uri="{BB962C8B-B14F-4D97-AF65-F5344CB8AC3E}">
        <p14:creationId xmlns:p14="http://schemas.microsoft.com/office/powerpoint/2010/main" val="2508688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7B5CAB90-35E1-4BF3-A3E5-3A30F5CB05AB}" type="slidenum">
              <a:rPr lang="en-US" altLang="zh-CN"/>
              <a:pPr>
                <a:defRPr/>
              </a:pPr>
              <a:t>‹#›</a:t>
            </a:fld>
            <a:endParaRPr lang="en-US" altLang="zh-CN"/>
          </a:p>
        </p:txBody>
      </p:sp>
    </p:spTree>
    <p:extLst>
      <p:ext uri="{BB962C8B-B14F-4D97-AF65-F5344CB8AC3E}">
        <p14:creationId xmlns:p14="http://schemas.microsoft.com/office/powerpoint/2010/main" val="36319224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39880533-45D7-4866-A975-99F8231614CE}" type="slidenum">
              <a:rPr lang="en-US" altLang="zh-CN"/>
              <a:pPr>
                <a:defRPr/>
              </a:pPr>
              <a:t>‹#›</a:t>
            </a:fld>
            <a:endParaRPr lang="en-US" altLang="zh-CN"/>
          </a:p>
        </p:txBody>
      </p:sp>
    </p:spTree>
    <p:extLst>
      <p:ext uri="{BB962C8B-B14F-4D97-AF65-F5344CB8AC3E}">
        <p14:creationId xmlns:p14="http://schemas.microsoft.com/office/powerpoint/2010/main" val="3636939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0256328B-3D9D-4222-BECD-0967761E2D42}" type="slidenum">
              <a:rPr lang="en-US" altLang="zh-CN"/>
              <a:pPr>
                <a:defRPr/>
              </a:pPr>
              <a:t>‹#›</a:t>
            </a:fld>
            <a:endParaRPr lang="en-US" altLang="zh-CN"/>
          </a:p>
        </p:txBody>
      </p:sp>
    </p:spTree>
    <p:extLst>
      <p:ext uri="{BB962C8B-B14F-4D97-AF65-F5344CB8AC3E}">
        <p14:creationId xmlns:p14="http://schemas.microsoft.com/office/powerpoint/2010/main" val="1141074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8ABD47EC-DCC0-42C8-ACE6-6BF9093C3087}" type="slidenum">
              <a:rPr lang="en-US" altLang="zh-CN"/>
              <a:pPr>
                <a:defRPr/>
              </a:pPr>
              <a:t>‹#›</a:t>
            </a:fld>
            <a:endParaRPr lang="en-US" altLang="zh-CN"/>
          </a:p>
        </p:txBody>
      </p:sp>
    </p:spTree>
    <p:extLst>
      <p:ext uri="{BB962C8B-B14F-4D97-AF65-F5344CB8AC3E}">
        <p14:creationId xmlns:p14="http://schemas.microsoft.com/office/powerpoint/2010/main" val="2010546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2471250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22878EF-5390-4E35-991C-89020693415F}" type="slidenum">
              <a:rPr lang="en-US" altLang="zh-CN"/>
              <a:pPr>
                <a:defRPr/>
              </a:pPr>
              <a:t>‹#›</a:t>
            </a:fld>
            <a:endParaRPr lang="en-US" altLang="zh-CN"/>
          </a:p>
        </p:txBody>
      </p:sp>
    </p:spTree>
    <p:extLst>
      <p:ext uri="{BB962C8B-B14F-4D97-AF65-F5344CB8AC3E}">
        <p14:creationId xmlns:p14="http://schemas.microsoft.com/office/powerpoint/2010/main" val="18353491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51DAA1-E51B-4C2A-93F8-254ABB4CDE75}" type="slidenum">
              <a:rPr lang="en-US" altLang="zh-CN"/>
              <a:pPr>
                <a:defRPr/>
              </a:pPr>
              <a:t>‹#›</a:t>
            </a:fld>
            <a:endParaRPr lang="en-US" altLang="zh-CN"/>
          </a:p>
        </p:txBody>
      </p:sp>
    </p:spTree>
    <p:extLst>
      <p:ext uri="{BB962C8B-B14F-4D97-AF65-F5344CB8AC3E}">
        <p14:creationId xmlns:p14="http://schemas.microsoft.com/office/powerpoint/2010/main" val="29802446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A687B4-8A62-400B-915B-23D296794641}" type="slidenum">
              <a:rPr lang="en-US" altLang="zh-CN"/>
              <a:pPr>
                <a:defRPr/>
              </a:pPr>
              <a:t>‹#›</a:t>
            </a:fld>
            <a:endParaRPr lang="en-US" altLang="zh-CN"/>
          </a:p>
        </p:txBody>
      </p:sp>
    </p:spTree>
    <p:extLst>
      <p:ext uri="{BB962C8B-B14F-4D97-AF65-F5344CB8AC3E}">
        <p14:creationId xmlns:p14="http://schemas.microsoft.com/office/powerpoint/2010/main" val="30606147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E9080B7-0C99-4E37-A5FB-3D5CC779EF6D}" type="slidenum">
              <a:rPr lang="en-US" altLang="zh-CN"/>
              <a:pPr>
                <a:defRPr/>
              </a:pPr>
              <a:t>‹#›</a:t>
            </a:fld>
            <a:endParaRPr lang="en-US" altLang="zh-CN"/>
          </a:p>
        </p:txBody>
      </p:sp>
    </p:spTree>
    <p:extLst>
      <p:ext uri="{BB962C8B-B14F-4D97-AF65-F5344CB8AC3E}">
        <p14:creationId xmlns:p14="http://schemas.microsoft.com/office/powerpoint/2010/main" val="551022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1FB05D7-5023-42CA-AC8F-A4B073DCB4EE}" type="slidenum">
              <a:rPr lang="en-US" altLang="zh-CN"/>
              <a:pPr>
                <a:defRPr/>
              </a:pPr>
              <a:t>‹#›</a:t>
            </a:fld>
            <a:endParaRPr lang="en-US" altLang="zh-CN"/>
          </a:p>
        </p:txBody>
      </p:sp>
    </p:spTree>
    <p:extLst>
      <p:ext uri="{BB962C8B-B14F-4D97-AF65-F5344CB8AC3E}">
        <p14:creationId xmlns:p14="http://schemas.microsoft.com/office/powerpoint/2010/main" val="11036430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6E014C27-0895-4284-B477-707C80BEB510}" type="slidenum">
              <a:rPr lang="en-US" altLang="zh-CN"/>
              <a:pPr>
                <a:defRPr/>
              </a:pPr>
              <a:t>‹#›</a:t>
            </a:fld>
            <a:endParaRPr lang="en-US" altLang="zh-CN"/>
          </a:p>
        </p:txBody>
      </p:sp>
    </p:spTree>
    <p:extLst>
      <p:ext uri="{BB962C8B-B14F-4D97-AF65-F5344CB8AC3E}">
        <p14:creationId xmlns:p14="http://schemas.microsoft.com/office/powerpoint/2010/main" val="10369650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9A959655-85F0-4675-8B79-B4B4557F6058}" type="slidenum">
              <a:rPr lang="en-US" altLang="zh-CN"/>
              <a:pPr>
                <a:defRPr/>
              </a:pPr>
              <a:t>‹#›</a:t>
            </a:fld>
            <a:endParaRPr lang="en-US" altLang="zh-CN"/>
          </a:p>
        </p:txBody>
      </p:sp>
    </p:spTree>
    <p:extLst>
      <p:ext uri="{BB962C8B-B14F-4D97-AF65-F5344CB8AC3E}">
        <p14:creationId xmlns:p14="http://schemas.microsoft.com/office/powerpoint/2010/main" val="2363643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DA60D281-79E3-4ECF-B61A-9B2083C41AB4}" type="slidenum">
              <a:rPr lang="en-US" altLang="zh-CN"/>
              <a:pPr>
                <a:defRPr/>
              </a:pPr>
              <a:t>‹#›</a:t>
            </a:fld>
            <a:endParaRPr lang="en-US" altLang="zh-CN"/>
          </a:p>
        </p:txBody>
      </p:sp>
    </p:spTree>
    <p:extLst>
      <p:ext uri="{BB962C8B-B14F-4D97-AF65-F5344CB8AC3E}">
        <p14:creationId xmlns:p14="http://schemas.microsoft.com/office/powerpoint/2010/main" val="18779455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C5A2884C-70C6-47FE-9397-99E6BCB37528}" type="slidenum">
              <a:rPr lang="en-US" altLang="zh-CN"/>
              <a:pPr>
                <a:defRPr/>
              </a:pPr>
              <a:t>‹#›</a:t>
            </a:fld>
            <a:endParaRPr lang="en-US" altLang="zh-CN"/>
          </a:p>
        </p:txBody>
      </p:sp>
    </p:spTree>
    <p:extLst>
      <p:ext uri="{BB962C8B-B14F-4D97-AF65-F5344CB8AC3E}">
        <p14:creationId xmlns:p14="http://schemas.microsoft.com/office/powerpoint/2010/main" val="39302197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2BC46FCF-D355-463F-858C-F72CE7F506BD}" type="slidenum">
              <a:rPr lang="en-US" altLang="zh-CN"/>
              <a:pPr>
                <a:defRPr/>
              </a:pPr>
              <a:t>‹#›</a:t>
            </a:fld>
            <a:endParaRPr lang="en-US" altLang="zh-CN"/>
          </a:p>
        </p:txBody>
      </p:sp>
    </p:spTree>
    <p:extLst>
      <p:ext uri="{BB962C8B-B14F-4D97-AF65-F5344CB8AC3E}">
        <p14:creationId xmlns:p14="http://schemas.microsoft.com/office/powerpoint/2010/main" val="2037965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5650582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783DD18-4090-48A4-AC01-39EE5B97E74F}" type="slidenum">
              <a:rPr lang="en-US" altLang="zh-CN"/>
              <a:pPr>
                <a:defRPr/>
              </a:pPr>
              <a:t>‹#›</a:t>
            </a:fld>
            <a:endParaRPr lang="en-US" altLang="zh-CN"/>
          </a:p>
        </p:txBody>
      </p:sp>
    </p:spTree>
    <p:extLst>
      <p:ext uri="{BB962C8B-B14F-4D97-AF65-F5344CB8AC3E}">
        <p14:creationId xmlns:p14="http://schemas.microsoft.com/office/powerpoint/2010/main" val="2922745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64771F77-F8E4-41F8-9BE6-8908E4EDF506}" type="slidenum">
              <a:rPr lang="en-US" altLang="zh-CN"/>
              <a:pPr>
                <a:defRPr/>
              </a:pPr>
              <a:t>‹#›</a:t>
            </a:fld>
            <a:endParaRPr lang="en-US" altLang="zh-CN"/>
          </a:p>
        </p:txBody>
      </p:sp>
    </p:spTree>
    <p:extLst>
      <p:ext uri="{BB962C8B-B14F-4D97-AF65-F5344CB8AC3E}">
        <p14:creationId xmlns:p14="http://schemas.microsoft.com/office/powerpoint/2010/main" val="25209888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6812A5D-A1ED-4F90-9C94-A37DFE3868EE}" type="slidenum">
              <a:rPr lang="en-US" altLang="zh-CN"/>
              <a:pPr>
                <a:defRPr/>
              </a:pPr>
              <a:t>‹#›</a:t>
            </a:fld>
            <a:endParaRPr lang="en-US" altLang="zh-CN"/>
          </a:p>
        </p:txBody>
      </p:sp>
    </p:spTree>
    <p:extLst>
      <p:ext uri="{BB962C8B-B14F-4D97-AF65-F5344CB8AC3E}">
        <p14:creationId xmlns:p14="http://schemas.microsoft.com/office/powerpoint/2010/main" val="763662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C2D70F-3867-4EA0-A02A-978820A1C734}" type="slidenum">
              <a:rPr lang="en-US" altLang="zh-CN"/>
              <a:pPr>
                <a:defRPr/>
              </a:pPr>
              <a:t>‹#›</a:t>
            </a:fld>
            <a:endParaRPr lang="en-US" altLang="zh-CN"/>
          </a:p>
        </p:txBody>
      </p:sp>
    </p:spTree>
    <p:extLst>
      <p:ext uri="{BB962C8B-B14F-4D97-AF65-F5344CB8AC3E}">
        <p14:creationId xmlns:p14="http://schemas.microsoft.com/office/powerpoint/2010/main" val="40060405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DB641FC-0423-4938-9C62-D6107B058A28}" type="slidenum">
              <a:rPr lang="en-US" altLang="zh-CN"/>
              <a:pPr>
                <a:defRPr/>
              </a:pPr>
              <a:t>‹#›</a:t>
            </a:fld>
            <a:endParaRPr lang="en-US" altLang="zh-CN"/>
          </a:p>
        </p:txBody>
      </p:sp>
    </p:spTree>
    <p:extLst>
      <p:ext uri="{BB962C8B-B14F-4D97-AF65-F5344CB8AC3E}">
        <p14:creationId xmlns:p14="http://schemas.microsoft.com/office/powerpoint/2010/main" val="3866368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C9D4313-11C1-442F-A6D3-D2EC63BCCB26}" type="slidenum">
              <a:rPr lang="en-US" altLang="zh-CN"/>
              <a:pPr>
                <a:defRPr/>
              </a:pPr>
              <a:t>‹#›</a:t>
            </a:fld>
            <a:endParaRPr lang="en-US" altLang="zh-CN"/>
          </a:p>
        </p:txBody>
      </p:sp>
    </p:spTree>
    <p:extLst>
      <p:ext uri="{BB962C8B-B14F-4D97-AF65-F5344CB8AC3E}">
        <p14:creationId xmlns:p14="http://schemas.microsoft.com/office/powerpoint/2010/main" val="8046891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38E6A176-E78B-4BBD-AD90-833CF526E9F3}" type="slidenum">
              <a:rPr lang="en-US" altLang="zh-CN"/>
              <a:pPr>
                <a:defRPr/>
              </a:pPr>
              <a:t>‹#›</a:t>
            </a:fld>
            <a:endParaRPr lang="en-US" altLang="zh-CN"/>
          </a:p>
        </p:txBody>
      </p:sp>
    </p:spTree>
    <p:extLst>
      <p:ext uri="{BB962C8B-B14F-4D97-AF65-F5344CB8AC3E}">
        <p14:creationId xmlns:p14="http://schemas.microsoft.com/office/powerpoint/2010/main" val="6405565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2F4C87A0-EE60-467A-849F-4A6563338F75}" type="slidenum">
              <a:rPr lang="en-US" altLang="zh-CN"/>
              <a:pPr>
                <a:defRPr/>
              </a:pPr>
              <a:t>‹#›</a:t>
            </a:fld>
            <a:endParaRPr lang="en-US" altLang="zh-CN"/>
          </a:p>
        </p:txBody>
      </p:sp>
    </p:spTree>
    <p:extLst>
      <p:ext uri="{BB962C8B-B14F-4D97-AF65-F5344CB8AC3E}">
        <p14:creationId xmlns:p14="http://schemas.microsoft.com/office/powerpoint/2010/main" val="7616460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FFBFB70A-4965-4F18-82D0-1357B7AF182A}" type="slidenum">
              <a:rPr lang="en-US" altLang="zh-CN"/>
              <a:pPr>
                <a:defRPr/>
              </a:pPr>
              <a:t>‹#›</a:t>
            </a:fld>
            <a:endParaRPr lang="en-US" altLang="zh-CN"/>
          </a:p>
        </p:txBody>
      </p:sp>
    </p:spTree>
    <p:extLst>
      <p:ext uri="{BB962C8B-B14F-4D97-AF65-F5344CB8AC3E}">
        <p14:creationId xmlns:p14="http://schemas.microsoft.com/office/powerpoint/2010/main" val="38249283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60575971-DDCA-4308-A2ED-B862B72A724F}" type="slidenum">
              <a:rPr lang="en-US" altLang="zh-CN"/>
              <a:pPr>
                <a:defRPr/>
              </a:pPr>
              <a:t>‹#›</a:t>
            </a:fld>
            <a:endParaRPr lang="en-US" altLang="zh-CN"/>
          </a:p>
        </p:txBody>
      </p:sp>
    </p:spTree>
    <p:extLst>
      <p:ext uri="{BB962C8B-B14F-4D97-AF65-F5344CB8AC3E}">
        <p14:creationId xmlns:p14="http://schemas.microsoft.com/office/powerpoint/2010/main" val="2579025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42573686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D2579C5C-C350-46B3-BF44-0A050AD2B135}" type="slidenum">
              <a:rPr lang="en-US" altLang="zh-CN"/>
              <a:pPr>
                <a:defRPr/>
              </a:pPr>
              <a:t>‹#›</a:t>
            </a:fld>
            <a:endParaRPr lang="en-US" altLang="zh-CN"/>
          </a:p>
        </p:txBody>
      </p:sp>
    </p:spTree>
    <p:extLst>
      <p:ext uri="{BB962C8B-B14F-4D97-AF65-F5344CB8AC3E}">
        <p14:creationId xmlns:p14="http://schemas.microsoft.com/office/powerpoint/2010/main" val="26508347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1F86801-DD8A-4D98-BC58-151F8B23259F}" type="slidenum">
              <a:rPr lang="en-US" altLang="zh-CN"/>
              <a:pPr>
                <a:defRPr/>
              </a:pPr>
              <a:t>‹#›</a:t>
            </a:fld>
            <a:endParaRPr lang="en-US" altLang="zh-CN"/>
          </a:p>
        </p:txBody>
      </p:sp>
    </p:spTree>
    <p:extLst>
      <p:ext uri="{BB962C8B-B14F-4D97-AF65-F5344CB8AC3E}">
        <p14:creationId xmlns:p14="http://schemas.microsoft.com/office/powerpoint/2010/main" val="26541890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99F82D8-122A-41C3-9ACB-F4ADF0B91FE7}" type="slidenum">
              <a:rPr lang="en-US" altLang="zh-CN"/>
              <a:pPr>
                <a:defRPr/>
              </a:pPr>
              <a:t>‹#›</a:t>
            </a:fld>
            <a:endParaRPr lang="en-US" altLang="zh-CN"/>
          </a:p>
        </p:txBody>
      </p:sp>
    </p:spTree>
    <p:extLst>
      <p:ext uri="{BB962C8B-B14F-4D97-AF65-F5344CB8AC3E}">
        <p14:creationId xmlns:p14="http://schemas.microsoft.com/office/powerpoint/2010/main" val="5004486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19BB108-B15B-4399-B637-424C99624F8A}" type="slidenum">
              <a:rPr lang="en-US" altLang="zh-CN"/>
              <a:pPr>
                <a:defRPr/>
              </a:pPr>
              <a:t>‹#›</a:t>
            </a:fld>
            <a:endParaRPr lang="en-US" altLang="zh-CN"/>
          </a:p>
        </p:txBody>
      </p:sp>
    </p:spTree>
    <p:extLst>
      <p:ext uri="{BB962C8B-B14F-4D97-AF65-F5344CB8AC3E}">
        <p14:creationId xmlns:p14="http://schemas.microsoft.com/office/powerpoint/2010/main" val="29529756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B8C0EC5-F6F0-4616-B128-E5B5FCCD63B8}" type="slidenum">
              <a:rPr lang="en-US" altLang="zh-CN"/>
              <a:pPr>
                <a:defRPr/>
              </a:pPr>
              <a:t>‹#›</a:t>
            </a:fld>
            <a:endParaRPr lang="en-US" altLang="zh-CN"/>
          </a:p>
        </p:txBody>
      </p:sp>
    </p:spTree>
    <p:extLst>
      <p:ext uri="{BB962C8B-B14F-4D97-AF65-F5344CB8AC3E}">
        <p14:creationId xmlns:p14="http://schemas.microsoft.com/office/powerpoint/2010/main" val="28542395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7D54A5C-3925-400D-A381-2AA87F77FAD8}" type="slidenum">
              <a:rPr lang="en-US" altLang="zh-CN"/>
              <a:pPr>
                <a:defRPr/>
              </a:pPr>
              <a:t>‹#›</a:t>
            </a:fld>
            <a:endParaRPr lang="en-US" altLang="zh-CN"/>
          </a:p>
        </p:txBody>
      </p:sp>
    </p:spTree>
    <p:extLst>
      <p:ext uri="{BB962C8B-B14F-4D97-AF65-F5344CB8AC3E}">
        <p14:creationId xmlns:p14="http://schemas.microsoft.com/office/powerpoint/2010/main" val="19532414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14EC084-5A13-4577-B23A-5222C3ED4A04}" type="slidenum">
              <a:rPr lang="en-US" altLang="zh-CN"/>
              <a:pPr>
                <a:defRPr/>
              </a:pPr>
              <a:t>‹#›</a:t>
            </a:fld>
            <a:endParaRPr lang="en-US" altLang="zh-CN"/>
          </a:p>
        </p:txBody>
      </p:sp>
    </p:spTree>
    <p:extLst>
      <p:ext uri="{BB962C8B-B14F-4D97-AF65-F5344CB8AC3E}">
        <p14:creationId xmlns:p14="http://schemas.microsoft.com/office/powerpoint/2010/main" val="15560251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B18033-7AB2-46C8-BA0A-E7272A5CA17C}" type="slidenum">
              <a:rPr lang="en-US" altLang="zh-CN"/>
              <a:pPr>
                <a:defRPr/>
              </a:pPr>
              <a:t>‹#›</a:t>
            </a:fld>
            <a:endParaRPr lang="en-US" altLang="zh-CN"/>
          </a:p>
        </p:txBody>
      </p:sp>
    </p:spTree>
    <p:extLst>
      <p:ext uri="{BB962C8B-B14F-4D97-AF65-F5344CB8AC3E}">
        <p14:creationId xmlns:p14="http://schemas.microsoft.com/office/powerpoint/2010/main" val="24972047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8A0B49B5-0291-40D5-8901-4F4AE7E93F6A}" type="slidenum">
              <a:rPr lang="en-US" altLang="zh-CN"/>
              <a:pPr>
                <a:defRPr/>
              </a:pPr>
              <a:t>‹#›</a:t>
            </a:fld>
            <a:endParaRPr lang="en-US" altLang="zh-CN"/>
          </a:p>
        </p:txBody>
      </p:sp>
    </p:spTree>
    <p:extLst>
      <p:ext uri="{BB962C8B-B14F-4D97-AF65-F5344CB8AC3E}">
        <p14:creationId xmlns:p14="http://schemas.microsoft.com/office/powerpoint/2010/main" val="2478867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7BB7CDD1-17A9-4C47-94B9-02BBF2B2E8A3}" type="slidenum">
              <a:rPr lang="en-US" altLang="zh-CN"/>
              <a:pPr>
                <a:defRPr/>
              </a:pPr>
              <a:t>‹#›</a:t>
            </a:fld>
            <a:endParaRPr lang="en-US" altLang="zh-CN"/>
          </a:p>
        </p:txBody>
      </p:sp>
    </p:spTree>
    <p:extLst>
      <p:ext uri="{BB962C8B-B14F-4D97-AF65-F5344CB8AC3E}">
        <p14:creationId xmlns:p14="http://schemas.microsoft.com/office/powerpoint/2010/main" val="393963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6624886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97DC9553-D422-4FF6-AD73-3AA6030A6013}" type="slidenum">
              <a:rPr lang="en-US" altLang="zh-CN"/>
              <a:pPr>
                <a:defRPr/>
              </a:pPr>
              <a:t>‹#›</a:t>
            </a:fld>
            <a:endParaRPr lang="en-US" altLang="zh-CN"/>
          </a:p>
        </p:txBody>
      </p:sp>
    </p:spTree>
    <p:extLst>
      <p:ext uri="{BB962C8B-B14F-4D97-AF65-F5344CB8AC3E}">
        <p14:creationId xmlns:p14="http://schemas.microsoft.com/office/powerpoint/2010/main" val="540507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63B827BA-0DC0-4C9A-97BA-9B4127A9CD0F}" type="slidenum">
              <a:rPr lang="en-US" altLang="zh-CN"/>
              <a:pPr>
                <a:defRPr/>
              </a:pPr>
              <a:t>‹#›</a:t>
            </a:fld>
            <a:endParaRPr lang="en-US" altLang="zh-CN"/>
          </a:p>
        </p:txBody>
      </p:sp>
    </p:spTree>
    <p:extLst>
      <p:ext uri="{BB962C8B-B14F-4D97-AF65-F5344CB8AC3E}">
        <p14:creationId xmlns:p14="http://schemas.microsoft.com/office/powerpoint/2010/main" val="20270949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A48ED8E-5F1F-4A4D-AE92-5592D51155AD}" type="slidenum">
              <a:rPr lang="en-US" altLang="zh-CN"/>
              <a:pPr>
                <a:defRPr/>
              </a:pPr>
              <a:t>‹#›</a:t>
            </a:fld>
            <a:endParaRPr lang="en-US" altLang="zh-CN"/>
          </a:p>
        </p:txBody>
      </p:sp>
    </p:spTree>
    <p:extLst>
      <p:ext uri="{BB962C8B-B14F-4D97-AF65-F5344CB8AC3E}">
        <p14:creationId xmlns:p14="http://schemas.microsoft.com/office/powerpoint/2010/main" val="306251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A0A56D0-FE27-44E3-9A8D-B8C9E2D3BD13}" type="slidenum">
              <a:rPr lang="en-US" altLang="zh-CN"/>
              <a:pPr>
                <a:defRPr/>
              </a:pPr>
              <a:t>‹#›</a:t>
            </a:fld>
            <a:endParaRPr lang="en-US" altLang="zh-CN"/>
          </a:p>
        </p:txBody>
      </p:sp>
    </p:spTree>
    <p:extLst>
      <p:ext uri="{BB962C8B-B14F-4D97-AF65-F5344CB8AC3E}">
        <p14:creationId xmlns:p14="http://schemas.microsoft.com/office/powerpoint/2010/main" val="7525974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586C60A-7A6E-43ED-8BA4-EE3F2034D8B0}" type="slidenum">
              <a:rPr lang="en-US" altLang="zh-CN"/>
              <a:pPr>
                <a:defRPr/>
              </a:pPr>
              <a:t>‹#›</a:t>
            </a:fld>
            <a:endParaRPr lang="en-US" altLang="zh-CN"/>
          </a:p>
        </p:txBody>
      </p:sp>
    </p:spTree>
    <p:extLst>
      <p:ext uri="{BB962C8B-B14F-4D97-AF65-F5344CB8AC3E}">
        <p14:creationId xmlns:p14="http://schemas.microsoft.com/office/powerpoint/2010/main" val="38227731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A6F0660-FFB7-40E2-93D3-791A7D2F47C7}" type="slidenum">
              <a:rPr lang="en-US" altLang="zh-CN"/>
              <a:pPr>
                <a:defRPr/>
              </a:pPr>
              <a:t>‹#›</a:t>
            </a:fld>
            <a:endParaRPr lang="en-US" altLang="zh-CN"/>
          </a:p>
        </p:txBody>
      </p:sp>
    </p:spTree>
    <p:extLst>
      <p:ext uri="{BB962C8B-B14F-4D97-AF65-F5344CB8AC3E}">
        <p14:creationId xmlns:p14="http://schemas.microsoft.com/office/powerpoint/2010/main" val="41090428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EC5DA03-568D-4BF1-97D8-1A89E1DAAA1F}" type="slidenum">
              <a:rPr lang="en-US" altLang="zh-CN"/>
              <a:pPr>
                <a:defRPr/>
              </a:pPr>
              <a:t>‹#›</a:t>
            </a:fld>
            <a:endParaRPr lang="en-US" altLang="zh-CN"/>
          </a:p>
        </p:txBody>
      </p:sp>
    </p:spTree>
    <p:extLst>
      <p:ext uri="{BB962C8B-B14F-4D97-AF65-F5344CB8AC3E}">
        <p14:creationId xmlns:p14="http://schemas.microsoft.com/office/powerpoint/2010/main" val="38452318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015C7E0-544C-46BD-945B-BBA4A006C66B}" type="slidenum">
              <a:rPr lang="en-US" altLang="zh-CN"/>
              <a:pPr>
                <a:defRPr/>
              </a:pPr>
              <a:t>‹#›</a:t>
            </a:fld>
            <a:endParaRPr lang="en-US" altLang="zh-CN"/>
          </a:p>
        </p:txBody>
      </p:sp>
    </p:spTree>
    <p:extLst>
      <p:ext uri="{BB962C8B-B14F-4D97-AF65-F5344CB8AC3E}">
        <p14:creationId xmlns:p14="http://schemas.microsoft.com/office/powerpoint/2010/main" val="1143517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1608529-441B-4A93-B799-A80D178A1B0C}" type="slidenum">
              <a:rPr lang="en-US" altLang="zh-CN"/>
              <a:pPr>
                <a:defRPr/>
              </a:pPr>
              <a:t>‹#›</a:t>
            </a:fld>
            <a:endParaRPr lang="en-US" altLang="zh-CN"/>
          </a:p>
        </p:txBody>
      </p:sp>
    </p:spTree>
    <p:extLst>
      <p:ext uri="{BB962C8B-B14F-4D97-AF65-F5344CB8AC3E}">
        <p14:creationId xmlns:p14="http://schemas.microsoft.com/office/powerpoint/2010/main" val="18240699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4F95650F-769B-4B0D-9FBB-9687557BCDDB}" type="slidenum">
              <a:rPr lang="en-US" altLang="zh-CN"/>
              <a:pPr>
                <a:defRPr/>
              </a:pPr>
              <a:t>‹#›</a:t>
            </a:fld>
            <a:endParaRPr lang="en-US" altLang="zh-CN"/>
          </a:p>
        </p:txBody>
      </p:sp>
    </p:spTree>
    <p:extLst>
      <p:ext uri="{BB962C8B-B14F-4D97-AF65-F5344CB8AC3E}">
        <p14:creationId xmlns:p14="http://schemas.microsoft.com/office/powerpoint/2010/main" val="347330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978059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ECC6BF07-8031-4E85-802B-4203C99EF66B}" type="slidenum">
              <a:rPr lang="en-US" altLang="zh-CN"/>
              <a:pPr>
                <a:defRPr/>
              </a:pPr>
              <a:t>‹#›</a:t>
            </a:fld>
            <a:endParaRPr lang="en-US" altLang="zh-CN"/>
          </a:p>
        </p:txBody>
      </p:sp>
    </p:spTree>
    <p:extLst>
      <p:ext uri="{BB962C8B-B14F-4D97-AF65-F5344CB8AC3E}">
        <p14:creationId xmlns:p14="http://schemas.microsoft.com/office/powerpoint/2010/main" val="34775718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86A3EF24-185B-4D69-A08A-1919DC91A787}" type="slidenum">
              <a:rPr lang="en-US" altLang="zh-CN"/>
              <a:pPr>
                <a:defRPr/>
              </a:pPr>
              <a:t>‹#›</a:t>
            </a:fld>
            <a:endParaRPr lang="en-US" altLang="zh-CN"/>
          </a:p>
        </p:txBody>
      </p:sp>
    </p:spTree>
    <p:extLst>
      <p:ext uri="{BB962C8B-B14F-4D97-AF65-F5344CB8AC3E}">
        <p14:creationId xmlns:p14="http://schemas.microsoft.com/office/powerpoint/2010/main" val="12380411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9FEA4819-EDC7-49E5-8EC1-0AE70C202491}" type="slidenum">
              <a:rPr lang="en-US" altLang="zh-CN"/>
              <a:pPr>
                <a:defRPr/>
              </a:pPr>
              <a:t>‹#›</a:t>
            </a:fld>
            <a:endParaRPr lang="en-US" altLang="zh-CN"/>
          </a:p>
        </p:txBody>
      </p:sp>
    </p:spTree>
    <p:extLst>
      <p:ext uri="{BB962C8B-B14F-4D97-AF65-F5344CB8AC3E}">
        <p14:creationId xmlns:p14="http://schemas.microsoft.com/office/powerpoint/2010/main" val="229392686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4315FCB-ED56-4287-9BF5-C82A215367DD}" type="slidenum">
              <a:rPr lang="en-US" altLang="zh-CN"/>
              <a:pPr>
                <a:defRPr/>
              </a:pPr>
              <a:t>‹#›</a:t>
            </a:fld>
            <a:endParaRPr lang="en-US" altLang="zh-CN"/>
          </a:p>
        </p:txBody>
      </p:sp>
    </p:spTree>
    <p:extLst>
      <p:ext uri="{BB962C8B-B14F-4D97-AF65-F5344CB8AC3E}">
        <p14:creationId xmlns:p14="http://schemas.microsoft.com/office/powerpoint/2010/main" val="26627601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966660C1-B120-41E0-963F-2B6AC4074E44}" type="slidenum">
              <a:rPr lang="en-US" altLang="zh-CN"/>
              <a:pPr>
                <a:defRPr/>
              </a:pPr>
              <a:t>‹#›</a:t>
            </a:fld>
            <a:endParaRPr lang="en-US" altLang="zh-CN"/>
          </a:p>
        </p:txBody>
      </p:sp>
    </p:spTree>
    <p:extLst>
      <p:ext uri="{BB962C8B-B14F-4D97-AF65-F5344CB8AC3E}">
        <p14:creationId xmlns:p14="http://schemas.microsoft.com/office/powerpoint/2010/main" val="6961613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FF9BA81-9ED1-4F04-8198-1D5B088BE866}" type="slidenum">
              <a:rPr lang="en-US" altLang="zh-CN"/>
              <a:pPr>
                <a:defRPr/>
              </a:pPr>
              <a:t>‹#›</a:t>
            </a:fld>
            <a:endParaRPr lang="en-US" altLang="zh-CN"/>
          </a:p>
        </p:txBody>
      </p:sp>
    </p:spTree>
    <p:extLst>
      <p:ext uri="{BB962C8B-B14F-4D97-AF65-F5344CB8AC3E}">
        <p14:creationId xmlns:p14="http://schemas.microsoft.com/office/powerpoint/2010/main" val="35905768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54E52CA-29FB-405C-9A2C-F5A9E2F36DA4}" type="slidenum">
              <a:rPr lang="en-US" altLang="zh-CN"/>
              <a:pPr>
                <a:defRPr/>
              </a:pPr>
              <a:t>‹#›</a:t>
            </a:fld>
            <a:endParaRPr lang="en-US" altLang="zh-CN"/>
          </a:p>
        </p:txBody>
      </p:sp>
    </p:spTree>
    <p:extLst>
      <p:ext uri="{BB962C8B-B14F-4D97-AF65-F5344CB8AC3E}">
        <p14:creationId xmlns:p14="http://schemas.microsoft.com/office/powerpoint/2010/main" val="7638111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85934940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0000762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6"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7" name="灯片编号占位符 5"/>
          <p:cNvSpPr>
            <a:spLocks noGrp="1"/>
          </p:cNvSpPr>
          <p:nvPr>
            <p:ph type="sldNum" sz="quarter" idx="12"/>
          </p:nvPr>
        </p:nvSpPr>
        <p:spPr>
          <a:xfrm>
            <a:off x="6553200" y="6207125"/>
            <a:ext cx="2133600" cy="365125"/>
          </a:xfrm>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239640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6726059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4"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40845665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6"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87446727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25322879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9278955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14313"/>
            <a:ext cx="8229600" cy="1143000"/>
          </a:xfrm>
        </p:spPr>
        <p:txBody>
          <a:bodyPr/>
          <a:lstStyle>
            <a:lvl1pPr>
              <a:defRPr sz="3200"/>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600200"/>
            <a:ext cx="8229600" cy="4525963"/>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468080560"/>
      </p:ext>
    </p:extLst>
  </p:cSld>
  <p:clrMapOvr>
    <a:masterClrMapping/>
  </p:clrMapOvr>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3"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742466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94029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2015/1/3</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467473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3.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image" Target="../media/image2.jpeg"/><Relationship Id="rId5" Type="http://schemas.openxmlformats.org/officeDocument/2006/relationships/slideLayout" Target="../slideLayouts/slideLayout71.xml"/><Relationship Id="rId10" Type="http://schemas.openxmlformats.org/officeDocument/2006/relationships/theme" Target="../theme/theme7.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482"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48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fld id="{C77508A5-E9CA-40A7-A76C-5F08B7D13220}" type="datetimeFigureOut">
              <a:rPr lang="zh-CN" altLang="en-US" smtClean="0"/>
              <a:t>2015/1/3</a:t>
            </a:fld>
            <a:endParaRPr lang="zh-CN" altLang="en-US"/>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endParaRPr lang="zh-CN" altLang="en-US"/>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56DF4703-D3AD-4DDD-A02A-2C9A18098E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2530"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253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5"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6"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6D402D26-F695-4E58-9EF3-50B1D649BCD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3554"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3555"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91C5BCD3-FEDB-443B-9249-7FB18E2F626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4578"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4579"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07125"/>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B6A85631-5C0A-4846-9B99-F8025A759D0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560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189EEA07-834B-4040-8D17-D4A5FE89388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6626"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66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AF05C718-12B0-4363-8E21-F25231809BAC}"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fld id="{C77508A5-E9CA-40A7-A76C-5F08B7D13220}" type="datetimeFigureOut">
              <a:rPr lang="zh-CN" altLang="en-US" smtClean="0"/>
              <a:t>2015/1/3</a:t>
            </a:fld>
            <a:endParaRPr lang="zh-CN" altLang="en-US"/>
          </a:p>
        </p:txBody>
      </p:sp>
      <p:sp>
        <p:nvSpPr>
          <p:cNvPr id="6"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56DF4703-D3AD-4DDD-A02A-2C9A18098E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Lst>
  <p:txStyles>
    <p:titleStyle>
      <a:lvl1pPr algn="ctr" rtl="0" eaLnBrk="1" fontAlgn="base" hangingPunct="1">
        <a:spcBef>
          <a:spcPct val="0"/>
        </a:spcBef>
        <a:spcAft>
          <a:spcPct val="0"/>
        </a:spcAft>
        <a:defRPr sz="4000" kern="12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kern="1200">
          <a:solidFill>
            <a:schemeClr val="tx1"/>
          </a:solidFill>
          <a:latin typeface="宋体" pitchFamily="2" charset="-122"/>
          <a:ea typeface="宋体" pitchFamily="2" charset="-122"/>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kern="1200">
          <a:solidFill>
            <a:schemeClr val="tx1"/>
          </a:solidFill>
          <a:latin typeface="宋体" pitchFamily="2" charset="-122"/>
          <a:ea typeface="宋体" pitchFamily="2" charset="-122"/>
          <a:cs typeface="+mn-cs"/>
        </a:defRPr>
      </a:lvl2pPr>
      <a:lvl3pPr marL="1143000" indent="-228600" algn="l" rtl="0" eaLnBrk="1" fontAlgn="base" hangingPunct="1">
        <a:lnSpc>
          <a:spcPct val="125000"/>
        </a:lnSpc>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lnSpc>
          <a:spcPct val="125000"/>
        </a:lnSpc>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lnSpc>
          <a:spcPct val="125000"/>
        </a:lnSpc>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4.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4.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7</a:t>
            </a:r>
            <a:r>
              <a:rPr lang="zh-CN" altLang="zh-CN" dirty="0"/>
              <a:t>章</a:t>
            </a:r>
            <a:r>
              <a:rPr lang="en-US" altLang="zh-CN" dirty="0"/>
              <a:t>  Excel</a:t>
            </a:r>
            <a:r>
              <a:rPr lang="zh-CN" altLang="zh-CN" dirty="0"/>
              <a:t>高级应用</a:t>
            </a:r>
            <a:r>
              <a:rPr lang="en-US" altLang="zh-CN" dirty="0" smtClean="0"/>
              <a:t>1</a:t>
            </a:r>
            <a:br>
              <a:rPr lang="en-US" altLang="zh-CN" dirty="0" smtClean="0"/>
            </a:br>
            <a:r>
              <a:rPr lang="en-US" altLang="zh-CN" dirty="0" smtClean="0"/>
              <a:t>-</a:t>
            </a:r>
            <a:r>
              <a:rPr lang="zh-CN" altLang="zh-CN" dirty="0"/>
              <a:t>人事档案管理分析</a:t>
            </a:r>
            <a:endParaRPr lang="zh-CN" altLang="en-US" dirty="0"/>
          </a:p>
        </p:txBody>
      </p:sp>
      <p:sp>
        <p:nvSpPr>
          <p:cNvPr id="3" name="副标题 2"/>
          <p:cNvSpPr>
            <a:spLocks noGrp="1"/>
          </p:cNvSpPr>
          <p:nvPr>
            <p:ph type="subTitle" idx="1"/>
          </p:nvPr>
        </p:nvSpPr>
        <p:spPr/>
        <p:txBody>
          <a:bodyPr/>
          <a:lstStyle/>
          <a:p>
            <a:r>
              <a:rPr lang="en-US" altLang="zh-CN" dirty="0" smtClean="0"/>
              <a:t>2015</a:t>
            </a:r>
            <a:r>
              <a:rPr lang="zh-CN" altLang="en-US" dirty="0" smtClean="0"/>
              <a:t>年</a:t>
            </a:r>
            <a:r>
              <a:rPr lang="en-US" altLang="zh-CN" dirty="0" smtClean="0"/>
              <a:t>1</a:t>
            </a:r>
            <a:r>
              <a:rPr lang="zh-CN" altLang="en-US" dirty="0" smtClean="0"/>
              <a:t>月</a:t>
            </a:r>
            <a:endParaRPr lang="zh-CN" altLang="en-US" dirty="0"/>
          </a:p>
        </p:txBody>
      </p:sp>
    </p:spTree>
    <p:extLst>
      <p:ext uri="{BB962C8B-B14F-4D97-AF65-F5344CB8AC3E}">
        <p14:creationId xmlns:p14="http://schemas.microsoft.com/office/powerpoint/2010/main" val="20491738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 </a:t>
            </a:r>
            <a:r>
              <a:rPr lang="zh-CN" altLang="zh-CN" b="1" dirty="0"/>
              <a:t>任务实现</a:t>
            </a:r>
            <a:r>
              <a:rPr lang="zh-CN" altLang="zh-CN" b="1" dirty="0" smtClean="0"/>
              <a:t>步骤</a:t>
            </a:r>
            <a:endParaRPr lang="zh-CN" altLang="en-US" dirty="0"/>
          </a:p>
        </p:txBody>
      </p:sp>
      <p:sp>
        <p:nvSpPr>
          <p:cNvPr id="3" name="内容占位符 2"/>
          <p:cNvSpPr>
            <a:spLocks noGrp="1"/>
          </p:cNvSpPr>
          <p:nvPr>
            <p:ph idx="1"/>
          </p:nvPr>
        </p:nvSpPr>
        <p:spPr/>
        <p:txBody>
          <a:bodyPr/>
          <a:lstStyle/>
          <a:p>
            <a:r>
              <a:rPr lang="en-US" altLang="zh-CN" dirty="0"/>
              <a:t>1</a:t>
            </a:r>
            <a:r>
              <a:rPr lang="en-US" altLang="zh-CN" dirty="0" smtClean="0"/>
              <a:t>.</a:t>
            </a:r>
            <a:r>
              <a:rPr lang="zh-CN" altLang="en-US" dirty="0"/>
              <a:t> </a:t>
            </a:r>
            <a:r>
              <a:rPr lang="zh-CN" altLang="en-US" dirty="0" smtClean="0"/>
              <a:t>统计</a:t>
            </a:r>
            <a:r>
              <a:rPr lang="zh-CN" altLang="en-US" dirty="0"/>
              <a:t>新入职男女员工的平均年龄及各职称的平均年龄。</a:t>
            </a:r>
          </a:p>
          <a:p>
            <a:r>
              <a:rPr lang="en-US" altLang="zh-CN" dirty="0" smtClean="0"/>
              <a:t>2. </a:t>
            </a:r>
            <a:r>
              <a:rPr lang="zh-CN" altLang="en-US" dirty="0" smtClean="0"/>
              <a:t>利用</a:t>
            </a:r>
            <a:r>
              <a:rPr lang="zh-CN" altLang="en-US" dirty="0"/>
              <a:t>分类汇总统计各二级学院新入职员工的安置费和科研启动资金总额，并找出科研启动资金最高的</a:t>
            </a:r>
            <a:r>
              <a:rPr lang="zh-CN" altLang="en-US" dirty="0" smtClean="0"/>
              <a:t>学院</a:t>
            </a:r>
            <a:endParaRPr lang="en-US" altLang="zh-CN" dirty="0" smtClean="0"/>
          </a:p>
          <a:p>
            <a:endParaRPr lang="zh-CN" altLang="en-US" dirty="0"/>
          </a:p>
        </p:txBody>
      </p:sp>
    </p:spTree>
    <p:extLst>
      <p:ext uri="{BB962C8B-B14F-4D97-AF65-F5344CB8AC3E}">
        <p14:creationId xmlns:p14="http://schemas.microsoft.com/office/powerpoint/2010/main" val="15139921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总结</a:t>
            </a:r>
            <a:r>
              <a:rPr lang="zh-CN" altLang="zh-CN" dirty="0"/>
              <a:t>与</a:t>
            </a:r>
            <a:r>
              <a:rPr lang="zh-CN" altLang="zh-CN" dirty="0" smtClean="0"/>
              <a:t>提高</a:t>
            </a:r>
            <a:endParaRPr lang="zh-CN" altLang="en-US" dirty="0"/>
          </a:p>
        </p:txBody>
      </p:sp>
      <p:sp>
        <p:nvSpPr>
          <p:cNvPr id="3" name="内容占位符 2"/>
          <p:cNvSpPr>
            <a:spLocks noGrp="1"/>
          </p:cNvSpPr>
          <p:nvPr>
            <p:ph idx="1"/>
          </p:nvPr>
        </p:nvSpPr>
        <p:spPr/>
        <p:txBody>
          <a:bodyPr/>
          <a:lstStyle/>
          <a:p>
            <a:r>
              <a:rPr lang="zh-CN" altLang="zh-CN" dirty="0"/>
              <a:t>多重分类汇总。</a:t>
            </a:r>
          </a:p>
          <a:p>
            <a:r>
              <a:rPr lang="zh-CN" altLang="zh-CN" dirty="0"/>
              <a:t>实际工作中有时需要汇总多种结果，此时需要进行多重分类汇总，可以是多字段的也可以是多重计算的多重分类汇总。</a:t>
            </a:r>
          </a:p>
          <a:p>
            <a:pPr marL="0" indent="0">
              <a:buNone/>
            </a:pPr>
            <a:endParaRPr lang="zh-CN" altLang="en-US" dirty="0"/>
          </a:p>
        </p:txBody>
      </p:sp>
    </p:spTree>
    <p:extLst>
      <p:ext uri="{BB962C8B-B14F-4D97-AF65-F5344CB8AC3E}">
        <p14:creationId xmlns:p14="http://schemas.microsoft.com/office/powerpoint/2010/main" val="23489992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7.4  </a:t>
            </a:r>
            <a:r>
              <a:rPr lang="zh-CN" altLang="zh-CN" dirty="0"/>
              <a:t>任务三：自动筛选</a:t>
            </a:r>
            <a:r>
              <a:rPr lang="en-US" altLang="zh-CN" dirty="0"/>
              <a:t>	</a:t>
            </a:r>
            <a:endParaRPr lang="zh-CN" altLang="zh-CN" dirty="0"/>
          </a:p>
        </p:txBody>
      </p:sp>
      <p:sp>
        <p:nvSpPr>
          <p:cNvPr id="3" name="内容占位符 2"/>
          <p:cNvSpPr>
            <a:spLocks noGrp="1"/>
          </p:cNvSpPr>
          <p:nvPr>
            <p:ph idx="1"/>
          </p:nvPr>
        </p:nvSpPr>
        <p:spPr>
          <a:xfrm>
            <a:off x="457200" y="1600200"/>
            <a:ext cx="8229600" cy="4637111"/>
          </a:xfrm>
        </p:spPr>
        <p:txBody>
          <a:bodyPr/>
          <a:lstStyle/>
          <a:p>
            <a:pPr lvl="1"/>
            <a:r>
              <a:rPr lang="zh-CN" altLang="zh-CN" dirty="0"/>
              <a:t>任务要求与效果</a:t>
            </a:r>
          </a:p>
          <a:p>
            <a:r>
              <a:rPr lang="zh-CN" altLang="en-US" sz="1600" dirty="0" smtClean="0"/>
              <a:t>需要</a:t>
            </a:r>
            <a:r>
              <a:rPr lang="zh-CN" altLang="en-US" sz="1600" dirty="0"/>
              <a:t>从新入职的员工记录中筛选出具有高级职称而且笔试成绩在</a:t>
            </a:r>
            <a:r>
              <a:rPr lang="en-US" altLang="zh-CN" sz="1600" dirty="0"/>
              <a:t>80-90</a:t>
            </a:r>
            <a:r>
              <a:rPr lang="zh-CN" altLang="en-US" sz="1600" dirty="0"/>
              <a:t>（包含</a:t>
            </a:r>
            <a:r>
              <a:rPr lang="en-US" altLang="zh-CN" sz="1600" dirty="0"/>
              <a:t>90</a:t>
            </a:r>
            <a:r>
              <a:rPr lang="zh-CN" altLang="en-US" sz="1600" dirty="0"/>
              <a:t>）的女职工的记录</a:t>
            </a:r>
            <a:r>
              <a:rPr lang="zh-CN" altLang="en-US" sz="1600" dirty="0" smtClean="0"/>
              <a:t>。效果如图</a:t>
            </a:r>
            <a:endParaRPr lang="en-US" altLang="zh-CN" sz="1600" dirty="0"/>
          </a:p>
          <a:p>
            <a:endParaRPr lang="zh-CN" altLang="zh-CN" sz="1600" dirty="0"/>
          </a:p>
          <a:p>
            <a:endParaRPr lang="en-US" altLang="zh-CN" dirty="0" smtClean="0"/>
          </a:p>
        </p:txBody>
      </p:sp>
      <p:pic>
        <p:nvPicPr>
          <p:cNvPr id="6" name="图片 5"/>
          <p:cNvPicPr/>
          <p:nvPr/>
        </p:nvPicPr>
        <p:blipFill rotWithShape="1">
          <a:blip r:embed="rId2"/>
          <a:srcRect t="28221" b="15951"/>
          <a:stretch/>
        </p:blipFill>
        <p:spPr bwMode="auto">
          <a:xfrm>
            <a:off x="1403648" y="3429000"/>
            <a:ext cx="6408712" cy="200709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254450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知识点解析</a:t>
            </a:r>
            <a:endParaRPr lang="zh-CN" altLang="en-US" dirty="0"/>
          </a:p>
        </p:txBody>
      </p:sp>
      <p:sp>
        <p:nvSpPr>
          <p:cNvPr id="3" name="内容占位符 2"/>
          <p:cNvSpPr>
            <a:spLocks noGrp="1"/>
          </p:cNvSpPr>
          <p:nvPr>
            <p:ph idx="1"/>
          </p:nvPr>
        </p:nvSpPr>
        <p:spPr/>
        <p:txBody>
          <a:bodyPr/>
          <a:lstStyle/>
          <a:p>
            <a:r>
              <a:rPr lang="en-US" altLang="zh-CN" dirty="0"/>
              <a:t>Excel</a:t>
            </a:r>
            <a:r>
              <a:rPr lang="zh-CN" altLang="zh-CN" dirty="0"/>
              <a:t>的自动筛选功能可以根据需要（即筛选的条件）大工作表中只显示想要查看的内容，而隐藏其余内容。筛选不会以任何方式更改数据。一旦移除筛选，所有数据就会重新显示。从而达到根据不同需求只查看到要关注的记录。</a:t>
            </a:r>
          </a:p>
          <a:p>
            <a:pPr marL="0" indent="0">
              <a:buNone/>
            </a:pPr>
            <a:endParaRPr lang="zh-CN" altLang="en-US" dirty="0"/>
          </a:p>
        </p:txBody>
      </p:sp>
    </p:spTree>
    <p:extLst>
      <p:ext uri="{BB962C8B-B14F-4D97-AF65-F5344CB8AC3E}">
        <p14:creationId xmlns:p14="http://schemas.microsoft.com/office/powerpoint/2010/main" val="3390860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 </a:t>
            </a:r>
            <a:r>
              <a:rPr lang="zh-CN" altLang="zh-CN" b="1" dirty="0"/>
              <a:t>任务实现</a:t>
            </a:r>
            <a:r>
              <a:rPr lang="zh-CN" altLang="zh-CN" b="1" dirty="0" smtClean="0"/>
              <a:t>步骤</a:t>
            </a:r>
            <a:endParaRPr lang="zh-CN" altLang="en-US" dirty="0"/>
          </a:p>
        </p:txBody>
      </p:sp>
      <p:sp>
        <p:nvSpPr>
          <p:cNvPr id="3" name="内容占位符 2"/>
          <p:cNvSpPr>
            <a:spLocks noGrp="1"/>
          </p:cNvSpPr>
          <p:nvPr>
            <p:ph idx="1"/>
          </p:nvPr>
        </p:nvSpPr>
        <p:spPr/>
        <p:txBody>
          <a:bodyPr/>
          <a:lstStyle/>
          <a:p>
            <a:r>
              <a:rPr lang="zh-CN" altLang="zh-CN" dirty="0" smtClean="0"/>
              <a:t>筛选</a:t>
            </a:r>
            <a:r>
              <a:rPr lang="zh-CN" altLang="zh-CN" dirty="0"/>
              <a:t>特别关注的员工</a:t>
            </a:r>
            <a:r>
              <a:rPr lang="zh-CN" altLang="zh-CN" dirty="0" smtClean="0"/>
              <a:t>信息</a:t>
            </a:r>
            <a:endParaRPr lang="en-US" altLang="zh-CN" dirty="0" smtClean="0"/>
          </a:p>
          <a:p>
            <a:r>
              <a:rPr lang="zh-CN" altLang="zh-CN" dirty="0" smtClean="0"/>
              <a:t>从新</a:t>
            </a:r>
            <a:r>
              <a:rPr lang="zh-CN" altLang="zh-CN" dirty="0"/>
              <a:t>入职的员工记录中筛选出具有高级职称而且笔试成绩在</a:t>
            </a:r>
            <a:r>
              <a:rPr lang="en-US" altLang="zh-CN" dirty="0"/>
              <a:t>80-90</a:t>
            </a:r>
            <a:r>
              <a:rPr lang="zh-CN" altLang="zh-CN" dirty="0"/>
              <a:t>（包含</a:t>
            </a:r>
            <a:r>
              <a:rPr lang="en-US" altLang="zh-CN" dirty="0"/>
              <a:t>90</a:t>
            </a:r>
            <a:r>
              <a:rPr lang="zh-CN" altLang="zh-CN" dirty="0"/>
              <a:t>）的女职工的记录。</a:t>
            </a:r>
          </a:p>
          <a:p>
            <a:endParaRPr lang="zh-CN" altLang="en-US" dirty="0"/>
          </a:p>
        </p:txBody>
      </p:sp>
    </p:spTree>
    <p:extLst>
      <p:ext uri="{BB962C8B-B14F-4D97-AF65-F5344CB8AC3E}">
        <p14:creationId xmlns:p14="http://schemas.microsoft.com/office/powerpoint/2010/main" val="21408239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总结</a:t>
            </a:r>
            <a:r>
              <a:rPr lang="zh-CN" altLang="zh-CN" dirty="0"/>
              <a:t>与</a:t>
            </a:r>
            <a:r>
              <a:rPr lang="zh-CN" altLang="zh-CN" dirty="0" smtClean="0"/>
              <a:t>提高</a:t>
            </a:r>
            <a:endParaRPr lang="zh-CN" altLang="en-US" dirty="0"/>
          </a:p>
        </p:txBody>
      </p:sp>
      <p:sp>
        <p:nvSpPr>
          <p:cNvPr id="3" name="内容占位符 2"/>
          <p:cNvSpPr>
            <a:spLocks noGrp="1"/>
          </p:cNvSpPr>
          <p:nvPr>
            <p:ph idx="1"/>
          </p:nvPr>
        </p:nvSpPr>
        <p:spPr/>
        <p:txBody>
          <a:bodyPr/>
          <a:lstStyle/>
          <a:p>
            <a:r>
              <a:rPr lang="zh-CN" altLang="zh-CN" dirty="0" smtClean="0"/>
              <a:t>当</a:t>
            </a:r>
            <a:r>
              <a:rPr lang="zh-CN" altLang="zh-CN" dirty="0"/>
              <a:t>进行筛选条件比较复杂的多条件查询或者需要将筛选结果复制到其它位置时需要利用高级筛选完成。</a:t>
            </a:r>
          </a:p>
          <a:p>
            <a:pPr marL="0" indent="0">
              <a:buNone/>
            </a:pPr>
            <a:endParaRPr lang="zh-CN" altLang="en-US" dirty="0"/>
          </a:p>
        </p:txBody>
      </p:sp>
    </p:spTree>
    <p:extLst>
      <p:ext uri="{BB962C8B-B14F-4D97-AF65-F5344CB8AC3E}">
        <p14:creationId xmlns:p14="http://schemas.microsoft.com/office/powerpoint/2010/main" val="33713818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7.5  </a:t>
            </a:r>
            <a:r>
              <a:rPr lang="zh-CN" altLang="zh-CN" dirty="0"/>
              <a:t>任务三：数据透视表</a:t>
            </a:r>
            <a:endParaRPr lang="zh-CN" altLang="en-US" dirty="0"/>
          </a:p>
        </p:txBody>
      </p:sp>
      <p:sp>
        <p:nvSpPr>
          <p:cNvPr id="3" name="内容占位符 2"/>
          <p:cNvSpPr>
            <a:spLocks noGrp="1"/>
          </p:cNvSpPr>
          <p:nvPr>
            <p:ph idx="1"/>
          </p:nvPr>
        </p:nvSpPr>
        <p:spPr>
          <a:xfrm>
            <a:off x="457200" y="1600200"/>
            <a:ext cx="8229600" cy="4637111"/>
          </a:xfrm>
        </p:spPr>
        <p:txBody>
          <a:bodyPr/>
          <a:lstStyle/>
          <a:p>
            <a:pPr lvl="1"/>
            <a:r>
              <a:rPr lang="zh-CN" altLang="zh-CN" dirty="0"/>
              <a:t>任务要求与效果</a:t>
            </a:r>
          </a:p>
          <a:p>
            <a:r>
              <a:rPr lang="en-US" altLang="zh-CN" sz="1600" dirty="0" smtClean="0"/>
              <a:t>1</a:t>
            </a:r>
            <a:r>
              <a:rPr lang="zh-CN" altLang="en-US" sz="1600" dirty="0"/>
              <a:t>）能够分析出各学院各种职称等级的学历层次， </a:t>
            </a:r>
          </a:p>
          <a:p>
            <a:r>
              <a:rPr lang="en-US" altLang="zh-CN" sz="1600" dirty="0"/>
              <a:t>2</a:t>
            </a:r>
            <a:r>
              <a:rPr lang="zh-CN" altLang="en-US" sz="1600" dirty="0"/>
              <a:t>）改变数据透视表的布局、透视关系，分析各不同学历层次不同职称级别的笔试成绩。</a:t>
            </a:r>
          </a:p>
          <a:p>
            <a:r>
              <a:rPr lang="en-US" altLang="zh-CN" sz="1600" dirty="0"/>
              <a:t>3</a:t>
            </a:r>
            <a:r>
              <a:rPr lang="zh-CN" altLang="en-US" sz="1600" dirty="0"/>
              <a:t>）设置字段显示方式，分析各职称在新入职员工的占比情况。</a:t>
            </a:r>
          </a:p>
          <a:p>
            <a:endParaRPr lang="en-US" altLang="zh-CN" sz="1600" dirty="0"/>
          </a:p>
          <a:p>
            <a:endParaRPr lang="zh-CN" altLang="zh-CN" sz="1600" dirty="0"/>
          </a:p>
          <a:p>
            <a:endParaRPr lang="en-US" altLang="zh-CN" dirty="0" smtClean="0"/>
          </a:p>
        </p:txBody>
      </p:sp>
      <p:pic>
        <p:nvPicPr>
          <p:cNvPr id="6" name="图片 5"/>
          <p:cNvPicPr/>
          <p:nvPr/>
        </p:nvPicPr>
        <p:blipFill>
          <a:blip r:embed="rId2"/>
          <a:stretch>
            <a:fillRect/>
          </a:stretch>
        </p:blipFill>
        <p:spPr>
          <a:xfrm>
            <a:off x="1187624" y="3195751"/>
            <a:ext cx="3324225" cy="1704975"/>
          </a:xfrm>
          <a:prstGeom prst="rect">
            <a:avLst/>
          </a:prstGeom>
        </p:spPr>
      </p:pic>
      <p:pic>
        <p:nvPicPr>
          <p:cNvPr id="7" name="图片 6"/>
          <p:cNvPicPr/>
          <p:nvPr/>
        </p:nvPicPr>
        <p:blipFill>
          <a:blip r:embed="rId3"/>
          <a:stretch>
            <a:fillRect/>
          </a:stretch>
        </p:blipFill>
        <p:spPr>
          <a:xfrm>
            <a:off x="6084168" y="3362439"/>
            <a:ext cx="2475230" cy="1371600"/>
          </a:xfrm>
          <a:prstGeom prst="rect">
            <a:avLst/>
          </a:prstGeom>
        </p:spPr>
      </p:pic>
      <p:pic>
        <p:nvPicPr>
          <p:cNvPr id="8" name="图片 7"/>
          <p:cNvPicPr/>
          <p:nvPr/>
        </p:nvPicPr>
        <p:blipFill>
          <a:blip r:embed="rId4"/>
          <a:stretch>
            <a:fillRect/>
          </a:stretch>
        </p:blipFill>
        <p:spPr>
          <a:xfrm>
            <a:off x="1907704" y="5013176"/>
            <a:ext cx="4780915" cy="1332865"/>
          </a:xfrm>
          <a:prstGeom prst="rect">
            <a:avLst/>
          </a:prstGeom>
        </p:spPr>
      </p:pic>
    </p:spTree>
    <p:extLst>
      <p:ext uri="{BB962C8B-B14F-4D97-AF65-F5344CB8AC3E}">
        <p14:creationId xmlns:p14="http://schemas.microsoft.com/office/powerpoint/2010/main" val="41611827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知识点解析</a:t>
            </a:r>
            <a:endParaRPr lang="zh-CN" altLang="en-US" dirty="0"/>
          </a:p>
        </p:txBody>
      </p:sp>
      <p:sp>
        <p:nvSpPr>
          <p:cNvPr id="3" name="内容占位符 2"/>
          <p:cNvSpPr>
            <a:spLocks noGrp="1"/>
          </p:cNvSpPr>
          <p:nvPr>
            <p:ph idx="1"/>
          </p:nvPr>
        </p:nvSpPr>
        <p:spPr>
          <a:xfrm>
            <a:off x="395536" y="1268760"/>
            <a:ext cx="8229600" cy="5256584"/>
          </a:xfrm>
        </p:spPr>
        <p:txBody>
          <a:bodyPr/>
          <a:lstStyle/>
          <a:p>
            <a:r>
              <a:rPr lang="en-US" altLang="zh-CN" sz="1200" dirty="0" smtClean="0"/>
              <a:t>1</a:t>
            </a:r>
            <a:r>
              <a:rPr lang="en-US" altLang="zh-CN" sz="1200" dirty="0"/>
              <a:t>. </a:t>
            </a:r>
            <a:r>
              <a:rPr lang="zh-CN" altLang="zh-CN" sz="1200" dirty="0"/>
              <a:t>什么是数据透视表</a:t>
            </a:r>
          </a:p>
          <a:p>
            <a:r>
              <a:rPr lang="zh-CN" altLang="zh-CN" sz="1200" dirty="0"/>
              <a:t>数据透视表是用来从</a:t>
            </a:r>
            <a:r>
              <a:rPr lang="en-US" altLang="zh-CN" sz="1200" dirty="0"/>
              <a:t>excel </a:t>
            </a:r>
            <a:r>
              <a:rPr lang="zh-CN" altLang="zh-CN" sz="1200" dirty="0"/>
              <a:t>数据列表、关系数据库或</a:t>
            </a:r>
            <a:r>
              <a:rPr lang="en-US" altLang="zh-CN" sz="1200" dirty="0"/>
              <a:t>OLAP</a:t>
            </a:r>
            <a:r>
              <a:rPr lang="zh-CN" altLang="zh-CN" sz="1200" dirty="0"/>
              <a:t>多维数据集中的字段中总结信息的分析工具。是一种交互式报表，可以快速汇总、分析大量数据表格的交互式工具。</a:t>
            </a:r>
          </a:p>
          <a:p>
            <a:r>
              <a:rPr lang="zh-CN" altLang="zh-CN" sz="1200" dirty="0"/>
              <a:t>按照数据表格的不同字段从多个角度进行透视，并建立交叉表格，用以查看数据表格不同层面。只需动动鼠标移动字段位置便可变换出各种类型的报表。</a:t>
            </a:r>
          </a:p>
          <a:p>
            <a:r>
              <a:rPr lang="en-US" altLang="zh-CN" sz="1200" dirty="0" smtClean="0"/>
              <a:t>2</a:t>
            </a:r>
            <a:r>
              <a:rPr lang="en-US" altLang="zh-CN" sz="1200" dirty="0"/>
              <a:t>. </a:t>
            </a:r>
            <a:r>
              <a:rPr lang="zh-CN" altLang="zh-CN" sz="1200" dirty="0"/>
              <a:t>数据透视表的用途</a:t>
            </a:r>
          </a:p>
          <a:p>
            <a:r>
              <a:rPr lang="zh-CN" altLang="zh-CN" sz="1200" dirty="0"/>
              <a:t>数据透视表功能，可以被认为是</a:t>
            </a:r>
            <a:r>
              <a:rPr lang="en-US" altLang="zh-CN" sz="1200" dirty="0"/>
              <a:t> Excel</a:t>
            </a:r>
            <a:r>
              <a:rPr lang="zh-CN" altLang="zh-CN" sz="1200" dirty="0"/>
              <a:t>的精华所在。使用数据透视表可以深入分析数值数据，以帮助用户发现关键数据，并做出有关企业中关键数据的决策。</a:t>
            </a:r>
          </a:p>
          <a:p>
            <a:r>
              <a:rPr lang="zh-CN" altLang="zh-CN" sz="1200" dirty="0"/>
              <a:t>数据透视表有机综合了数据排序、筛选、分类汇总等数据分析的优点，具有所谓“透视”功能。可以将纷繁的数据化为有价值的信息，提供研究和决策所用。</a:t>
            </a:r>
          </a:p>
          <a:p>
            <a:r>
              <a:rPr lang="en-US" altLang="zh-CN" sz="1200" dirty="0" smtClean="0"/>
              <a:t>3</a:t>
            </a:r>
            <a:r>
              <a:rPr lang="en-US" altLang="zh-CN" sz="1200" dirty="0"/>
              <a:t>. </a:t>
            </a:r>
            <a:r>
              <a:rPr lang="zh-CN" altLang="zh-CN" sz="1200" dirty="0"/>
              <a:t>数据透视表的结构</a:t>
            </a:r>
          </a:p>
          <a:p>
            <a:r>
              <a:rPr lang="zh-CN" altLang="zh-CN" sz="1200" dirty="0"/>
              <a:t>如图</a:t>
            </a:r>
            <a:r>
              <a:rPr lang="en-US" altLang="zh-CN" sz="1200" dirty="0"/>
              <a:t>7-46</a:t>
            </a:r>
            <a:r>
              <a:rPr lang="zh-CN" altLang="zh-CN" sz="1200" dirty="0"/>
              <a:t>所示。对于“员工信息表</a:t>
            </a:r>
            <a:r>
              <a:rPr lang="en-US" altLang="zh-CN" sz="1200" dirty="0"/>
              <a:t>2</a:t>
            </a:r>
            <a:r>
              <a:rPr lang="zh-CN" altLang="zh-CN" sz="1200" dirty="0"/>
              <a:t>”中大量员工流水数据，如果需要按二级学院统计各级别职称中员工的学历层次情况，可以建如图</a:t>
            </a:r>
            <a:r>
              <a:rPr lang="en-US" altLang="zh-CN" sz="1200" dirty="0"/>
              <a:t>7-46</a:t>
            </a:r>
            <a:r>
              <a:rPr lang="zh-CN" altLang="zh-CN" sz="1200" dirty="0"/>
              <a:t>所示的透视表。</a:t>
            </a:r>
          </a:p>
          <a:p>
            <a:r>
              <a:rPr lang="zh-CN" altLang="zh-CN" sz="1200" dirty="0"/>
              <a:t>从结构看，数据透视表分为四个部分。行区域、列区域、数据区域、报表筛选区域</a:t>
            </a:r>
            <a:r>
              <a:rPr lang="zh-CN" altLang="zh-CN" sz="1200" dirty="0" smtClean="0"/>
              <a:t>。</a:t>
            </a:r>
            <a:endParaRPr lang="en-US" altLang="zh-CN" sz="1200" dirty="0" smtClean="0"/>
          </a:p>
          <a:p>
            <a:r>
              <a:rPr lang="en-US" altLang="zh-CN" sz="1200" dirty="0" smtClean="0"/>
              <a:t>4</a:t>
            </a:r>
            <a:r>
              <a:rPr lang="en-US" altLang="zh-CN" sz="1200" dirty="0"/>
              <a:t>. </a:t>
            </a:r>
            <a:r>
              <a:rPr lang="zh-CN" altLang="en-US" sz="1200" dirty="0"/>
              <a:t>几个名词的含义</a:t>
            </a:r>
          </a:p>
          <a:p>
            <a:r>
              <a:rPr lang="zh-CN" altLang="en-US" sz="1200" dirty="0"/>
              <a:t>行标签：作为横向分类依据的字段</a:t>
            </a:r>
          </a:p>
          <a:p>
            <a:r>
              <a:rPr lang="zh-CN" altLang="en-US" sz="1200" dirty="0"/>
              <a:t>列标签：作为纵向分类依据的字段。</a:t>
            </a:r>
          </a:p>
          <a:p>
            <a:r>
              <a:rPr lang="zh-CN" altLang="en-US" sz="1200" dirty="0"/>
              <a:t>数值：拖至此处的字段是计算的依据，</a:t>
            </a:r>
            <a:r>
              <a:rPr lang="en-US" altLang="zh-CN" sz="1200" dirty="0"/>
              <a:t>Excel</a:t>
            </a:r>
            <a:r>
              <a:rPr lang="zh-CN" altLang="en-US" sz="1200" dirty="0"/>
              <a:t>将用某种算法，对其进行计算，然后将计算结果（汇总数值）显示出来</a:t>
            </a:r>
          </a:p>
          <a:p>
            <a:r>
              <a:rPr lang="zh-CN" altLang="en-US" sz="1200" dirty="0"/>
              <a:t>报表筛选：作为分类显示（筛选）依据的字段，可以将一个或多个字段拖至此处。此区域中的字段是分类筛选的首要条件。</a:t>
            </a:r>
          </a:p>
          <a:p>
            <a:endParaRPr lang="zh-CN" altLang="zh-CN" sz="1200" dirty="0"/>
          </a:p>
          <a:p>
            <a:endParaRPr lang="zh-CN" altLang="en-US" sz="1200" dirty="0"/>
          </a:p>
        </p:txBody>
      </p:sp>
    </p:spTree>
    <p:extLst>
      <p:ext uri="{BB962C8B-B14F-4D97-AF65-F5344CB8AC3E}">
        <p14:creationId xmlns:p14="http://schemas.microsoft.com/office/powerpoint/2010/main" val="34363364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 </a:t>
            </a:r>
            <a:r>
              <a:rPr lang="zh-CN" altLang="zh-CN" b="1" dirty="0"/>
              <a:t>任务实现</a:t>
            </a:r>
            <a:r>
              <a:rPr lang="zh-CN" altLang="zh-CN" b="1" dirty="0" smtClean="0"/>
              <a:t>步骤</a:t>
            </a:r>
            <a:endParaRPr lang="zh-CN" altLang="en-US" dirty="0"/>
          </a:p>
        </p:txBody>
      </p:sp>
      <p:sp>
        <p:nvSpPr>
          <p:cNvPr id="3" name="内容占位符 2"/>
          <p:cNvSpPr>
            <a:spLocks noGrp="1"/>
          </p:cNvSpPr>
          <p:nvPr>
            <p:ph idx="1"/>
          </p:nvPr>
        </p:nvSpPr>
        <p:spPr/>
        <p:txBody>
          <a:bodyPr/>
          <a:lstStyle/>
          <a:p>
            <a:r>
              <a:rPr lang="en-US" altLang="zh-CN" dirty="0"/>
              <a:t>1</a:t>
            </a:r>
            <a:r>
              <a:rPr lang="en-US" altLang="zh-CN" dirty="0" smtClean="0"/>
              <a:t>.</a:t>
            </a:r>
            <a:r>
              <a:rPr lang="zh-CN" altLang="en-US" dirty="0"/>
              <a:t> </a:t>
            </a:r>
            <a:r>
              <a:rPr lang="zh-CN" altLang="en-US" dirty="0" smtClean="0"/>
              <a:t>创建</a:t>
            </a:r>
            <a:r>
              <a:rPr lang="zh-CN" altLang="en-US" dirty="0"/>
              <a:t>数据透视表</a:t>
            </a:r>
          </a:p>
          <a:p>
            <a:r>
              <a:rPr lang="en-US" altLang="zh-CN" dirty="0"/>
              <a:t>2. </a:t>
            </a:r>
            <a:r>
              <a:rPr lang="zh-CN" altLang="en-US" dirty="0"/>
              <a:t>改变数据透视表的布局、透视关系</a:t>
            </a:r>
          </a:p>
          <a:p>
            <a:r>
              <a:rPr lang="en-US" altLang="zh-CN" dirty="0"/>
              <a:t>3. </a:t>
            </a:r>
            <a:r>
              <a:rPr lang="zh-CN" altLang="en-US" dirty="0"/>
              <a:t>改变数据透视表的值显示方式</a:t>
            </a:r>
          </a:p>
          <a:p>
            <a:r>
              <a:rPr lang="en-US" altLang="zh-CN" dirty="0"/>
              <a:t>4. </a:t>
            </a:r>
            <a:r>
              <a:rPr lang="zh-CN" altLang="en-US" dirty="0"/>
              <a:t>添加切片器用于查看透视表中不同部门的职称学历分布</a:t>
            </a:r>
          </a:p>
          <a:p>
            <a:endParaRPr lang="zh-CN" altLang="en-US" dirty="0"/>
          </a:p>
        </p:txBody>
      </p:sp>
    </p:spTree>
    <p:extLst>
      <p:ext uri="{BB962C8B-B14F-4D97-AF65-F5344CB8AC3E}">
        <p14:creationId xmlns:p14="http://schemas.microsoft.com/office/powerpoint/2010/main" val="22504634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总结</a:t>
            </a:r>
            <a:r>
              <a:rPr lang="zh-CN" altLang="zh-CN" dirty="0"/>
              <a:t>与</a:t>
            </a:r>
            <a:r>
              <a:rPr lang="zh-CN" altLang="zh-CN" dirty="0" smtClean="0"/>
              <a:t>提高</a:t>
            </a:r>
            <a:endParaRPr lang="zh-CN" altLang="en-US" dirty="0"/>
          </a:p>
        </p:txBody>
      </p:sp>
      <p:sp>
        <p:nvSpPr>
          <p:cNvPr id="3" name="内容占位符 2"/>
          <p:cNvSpPr>
            <a:spLocks noGrp="1"/>
          </p:cNvSpPr>
          <p:nvPr>
            <p:ph idx="1"/>
          </p:nvPr>
        </p:nvSpPr>
        <p:spPr/>
        <p:txBody>
          <a:bodyPr/>
          <a:lstStyle/>
          <a:p>
            <a:r>
              <a:rPr lang="zh-CN" altLang="zh-CN" dirty="0"/>
              <a:t>制作数据</a:t>
            </a:r>
            <a:r>
              <a:rPr lang="zh-CN" altLang="zh-CN" dirty="0" smtClean="0"/>
              <a:t>透视图</a:t>
            </a:r>
            <a:endParaRPr lang="en-US" altLang="zh-CN" dirty="0" smtClean="0"/>
          </a:p>
          <a:p>
            <a:r>
              <a:rPr lang="zh-CN" altLang="zh-CN" dirty="0" smtClean="0"/>
              <a:t>直观</a:t>
            </a:r>
            <a:r>
              <a:rPr lang="zh-CN" altLang="zh-CN" dirty="0"/>
              <a:t>显示各职称类别人数的占比情况。</a:t>
            </a:r>
          </a:p>
          <a:p>
            <a:pPr marL="0" indent="0">
              <a:buNone/>
            </a:pPr>
            <a:endParaRPr lang="zh-CN" altLang="en-US" dirty="0"/>
          </a:p>
        </p:txBody>
      </p:sp>
    </p:spTree>
    <p:extLst>
      <p:ext uri="{BB962C8B-B14F-4D97-AF65-F5344CB8AC3E}">
        <p14:creationId xmlns:p14="http://schemas.microsoft.com/office/powerpoint/2010/main" val="14787101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7.1.1 </a:t>
            </a:r>
            <a:r>
              <a:rPr lang="zh-CN" altLang="zh-CN" dirty="0" smtClean="0"/>
              <a:t>项目分析</a:t>
            </a:r>
            <a:endParaRPr lang="zh-CN" altLang="en-US" dirty="0"/>
          </a:p>
        </p:txBody>
      </p:sp>
      <p:sp>
        <p:nvSpPr>
          <p:cNvPr id="3" name="内容占位符 2"/>
          <p:cNvSpPr>
            <a:spLocks noGrp="1"/>
          </p:cNvSpPr>
          <p:nvPr>
            <p:ph idx="1"/>
          </p:nvPr>
        </p:nvSpPr>
        <p:spPr>
          <a:xfrm>
            <a:off x="457200" y="1268760"/>
            <a:ext cx="8229600" cy="5112568"/>
          </a:xfrm>
        </p:spPr>
        <p:txBody>
          <a:bodyPr/>
          <a:lstStyle/>
          <a:p>
            <a:pPr marL="0" indent="0">
              <a:buNone/>
            </a:pPr>
            <a:r>
              <a:rPr lang="zh-CN" altLang="en-US" sz="2000" dirty="0"/>
              <a:t>利用</a:t>
            </a:r>
            <a:r>
              <a:rPr lang="en-US" altLang="zh-CN" sz="2000" dirty="0"/>
              <a:t>EXCEL</a:t>
            </a:r>
            <a:r>
              <a:rPr lang="zh-CN" altLang="en-US" sz="2000" dirty="0"/>
              <a:t>函数动态</a:t>
            </a:r>
            <a:r>
              <a:rPr lang="zh-CN" altLang="en-US" sz="2000" dirty="0" smtClean="0"/>
              <a:t>提取员工的档案</a:t>
            </a:r>
            <a:r>
              <a:rPr lang="zh-CN" altLang="en-US" sz="2000" dirty="0"/>
              <a:t>数据。实现随时动态查看，随时打印</a:t>
            </a:r>
            <a:r>
              <a:rPr lang="zh-CN" altLang="zh-CN" sz="2000" dirty="0" smtClean="0"/>
              <a:t>。</a:t>
            </a:r>
            <a:endParaRPr lang="en-US" altLang="zh-CN" sz="2000" dirty="0" smtClean="0"/>
          </a:p>
          <a:p>
            <a:pPr marL="400050" lvl="1" indent="0">
              <a:buNone/>
            </a:pPr>
            <a:r>
              <a:rPr lang="zh-CN" altLang="en-US" sz="1400" b="1" dirty="0"/>
              <a:t>（</a:t>
            </a:r>
            <a:r>
              <a:rPr lang="en-US" altLang="zh-CN" sz="1400" b="1" dirty="0"/>
              <a:t>1</a:t>
            </a:r>
            <a:r>
              <a:rPr lang="zh-CN" altLang="en-US" sz="1400" b="1" dirty="0"/>
              <a:t>）设计用于职工信息浏览和打印的模板</a:t>
            </a:r>
          </a:p>
          <a:p>
            <a:pPr marL="400050" lvl="1" indent="0">
              <a:buNone/>
            </a:pPr>
            <a:r>
              <a:rPr lang="zh-CN" altLang="en-US" sz="1400" b="1" dirty="0"/>
              <a:t>（</a:t>
            </a:r>
            <a:r>
              <a:rPr lang="en-US" altLang="zh-CN" sz="1400" b="1" dirty="0"/>
              <a:t>2</a:t>
            </a:r>
            <a:r>
              <a:rPr lang="zh-CN" altLang="en-US" sz="1400" b="1" dirty="0"/>
              <a:t>）利用数据有效性在“职工档案”工作表中列出新入职员工的入职编号等常规固定信息。</a:t>
            </a:r>
          </a:p>
          <a:p>
            <a:pPr marL="400050" lvl="1" indent="0">
              <a:buNone/>
            </a:pPr>
            <a:r>
              <a:rPr lang="zh-CN" altLang="en-US" sz="1400" b="1" dirty="0"/>
              <a:t>（</a:t>
            </a:r>
            <a:r>
              <a:rPr lang="en-US" altLang="zh-CN" sz="1400" b="1" dirty="0"/>
              <a:t>3</a:t>
            </a:r>
            <a:r>
              <a:rPr lang="zh-CN" altLang="en-US" sz="1400" b="1" dirty="0"/>
              <a:t>）带有红色“</a:t>
            </a:r>
            <a:r>
              <a:rPr lang="en-US" altLang="zh-CN" sz="1400" b="1" dirty="0"/>
              <a:t>×”</a:t>
            </a:r>
            <a:r>
              <a:rPr lang="zh-CN" altLang="en-US" sz="1400" b="1" dirty="0"/>
              <a:t>的为非原始信息（如入编渠道等），是根据报到及录取情况由人事部门来填写。为了防止误输入，对于某些信息（比如编制类型应该只可以输入职员编制、雇员编制、工勤编制、其他），为能够限定其输入内容的准确，需要设置数据有效性。同样，对于身份类别、岗位类别都需要根据表下方的说明信息来限定输入内容。 </a:t>
            </a:r>
          </a:p>
          <a:p>
            <a:pPr marL="400050" lvl="1" indent="0">
              <a:buNone/>
            </a:pPr>
            <a:r>
              <a:rPr lang="zh-CN" altLang="en-US" sz="1400" b="1" dirty="0"/>
              <a:t>（</a:t>
            </a:r>
            <a:r>
              <a:rPr lang="en-US" altLang="zh-CN" sz="1400" b="1" dirty="0"/>
              <a:t>4</a:t>
            </a:r>
            <a:r>
              <a:rPr lang="zh-CN" altLang="en-US" sz="1400" b="1" dirty="0"/>
              <a:t>）根据入职编号自动计算出需要提取的员工其他信息（姓名、入职部门，性别，身份证号、联系方式</a:t>
            </a:r>
            <a:r>
              <a:rPr lang="en-US" altLang="zh-CN" sz="1400" b="1" dirty="0"/>
              <a:t>……</a:t>
            </a:r>
            <a:r>
              <a:rPr lang="zh-CN" altLang="en-US" sz="1400" b="1" dirty="0"/>
              <a:t>）。在“职工档案”工作表中根据所选择职工编号动态抽取出其他信息。并能够根据抽取到的员工的姓名提取他的电子档照片显示出来并方便打印其档案。</a:t>
            </a:r>
          </a:p>
          <a:p>
            <a:pPr marL="400050" lvl="1" indent="0">
              <a:buNone/>
            </a:pPr>
            <a:r>
              <a:rPr lang="zh-CN" altLang="en-US" sz="1400" b="1" dirty="0"/>
              <a:t>（</a:t>
            </a:r>
            <a:r>
              <a:rPr lang="en-US" altLang="zh-CN" sz="1400" b="1" dirty="0"/>
              <a:t>5</a:t>
            </a:r>
            <a:r>
              <a:rPr lang="zh-CN" altLang="en-US" sz="1400" b="1" dirty="0"/>
              <a:t>）利用自动筛选来快速查找数据记录。</a:t>
            </a:r>
          </a:p>
          <a:p>
            <a:pPr marL="400050" lvl="1" indent="0">
              <a:buNone/>
            </a:pPr>
            <a:r>
              <a:rPr lang="zh-CN" altLang="en-US" sz="1400" b="1" dirty="0"/>
              <a:t>（</a:t>
            </a:r>
            <a:r>
              <a:rPr lang="en-US" altLang="zh-CN" sz="1400" b="1" dirty="0"/>
              <a:t>6</a:t>
            </a:r>
            <a:r>
              <a:rPr lang="zh-CN" altLang="en-US" sz="1400" b="1" dirty="0"/>
              <a:t>）利用分类汇总进行数据统计：新入职员工男女的平均年龄、各职称的平均年龄等</a:t>
            </a:r>
          </a:p>
          <a:p>
            <a:pPr marL="400050" lvl="1" indent="0">
              <a:buNone/>
            </a:pPr>
            <a:r>
              <a:rPr lang="zh-CN" altLang="en-US" sz="1400" b="1" dirty="0"/>
              <a:t>（</a:t>
            </a:r>
            <a:r>
              <a:rPr lang="en-US" altLang="zh-CN" sz="1400" b="1" dirty="0"/>
              <a:t>7</a:t>
            </a:r>
            <a:r>
              <a:rPr lang="zh-CN" altLang="en-US" sz="1400" b="1" dirty="0"/>
              <a:t>）制作数据透视表实现交互式动态查询，查询各职称的占比情况等。</a:t>
            </a:r>
          </a:p>
          <a:p>
            <a:pPr marL="400050" lvl="1" indent="0">
              <a:buNone/>
            </a:pPr>
            <a:r>
              <a:rPr lang="zh-CN" altLang="en-US" sz="1400" b="1" dirty="0"/>
              <a:t>（</a:t>
            </a:r>
            <a:r>
              <a:rPr lang="en-US" altLang="zh-CN" sz="1400" b="1" dirty="0"/>
              <a:t>8</a:t>
            </a:r>
            <a:r>
              <a:rPr lang="zh-CN" altLang="en-US" sz="1400" b="1" dirty="0"/>
              <a:t>）制作动态图表表现数据从而更加直接直观反映出数据的变化。</a:t>
            </a:r>
          </a:p>
          <a:p>
            <a:pPr marL="400050" lvl="1" indent="0">
              <a:buNone/>
            </a:pPr>
            <a:r>
              <a:rPr lang="zh-CN" altLang="en-US" sz="1400" b="1" dirty="0"/>
              <a:t>（</a:t>
            </a:r>
            <a:r>
              <a:rPr lang="en-US" altLang="zh-CN" sz="1400" b="1" dirty="0"/>
              <a:t>9</a:t>
            </a:r>
            <a:r>
              <a:rPr lang="zh-CN" altLang="en-US" sz="1400" b="1" dirty="0"/>
              <a:t>）按部门统计安置费用及科研启动资金总和</a:t>
            </a:r>
          </a:p>
          <a:p>
            <a:pPr marL="400050" lvl="1" indent="0">
              <a:buNone/>
            </a:pPr>
            <a:r>
              <a:rPr lang="zh-CN" altLang="en-US" sz="1400" b="1" dirty="0"/>
              <a:t>（</a:t>
            </a:r>
            <a:r>
              <a:rPr lang="en-US" altLang="zh-CN" sz="1400" b="1" dirty="0"/>
              <a:t>10</a:t>
            </a:r>
            <a:r>
              <a:rPr lang="zh-CN" altLang="en-US" sz="1400" b="1" dirty="0"/>
              <a:t>）利用开发工具</a:t>
            </a:r>
            <a:r>
              <a:rPr lang="en-US" altLang="zh-CN" sz="1400" b="1" dirty="0"/>
              <a:t>VBA</a:t>
            </a:r>
            <a:r>
              <a:rPr lang="zh-CN" altLang="en-US" sz="1400" b="1" dirty="0"/>
              <a:t>来提取显示员工照片。 </a:t>
            </a:r>
          </a:p>
          <a:p>
            <a:pPr marL="400050" lvl="1" indent="0">
              <a:buNone/>
            </a:pPr>
            <a:endParaRPr lang="en-US" altLang="zh-CN" sz="2000" dirty="0" smtClean="0">
              <a:solidFill>
                <a:srgbClr val="FF0000"/>
              </a:solidFill>
            </a:endParaRPr>
          </a:p>
          <a:p>
            <a:pPr marL="400050" lvl="1" indent="0">
              <a:buNone/>
            </a:pPr>
            <a:endParaRPr lang="zh-CN" altLang="zh-CN" sz="2000" dirty="0">
              <a:solidFill>
                <a:srgbClr val="FF0000"/>
              </a:solidFill>
            </a:endParaRPr>
          </a:p>
          <a:p>
            <a:pPr marL="400050" lvl="1" indent="0">
              <a:buNone/>
            </a:pPr>
            <a:endParaRPr lang="zh-CN" altLang="zh-CN" sz="2200" b="1" dirty="0"/>
          </a:p>
        </p:txBody>
      </p:sp>
    </p:spTree>
    <p:extLst>
      <p:ext uri="{BB962C8B-B14F-4D97-AF65-F5344CB8AC3E}">
        <p14:creationId xmlns:p14="http://schemas.microsoft.com/office/powerpoint/2010/main" val="32158083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7.6  </a:t>
            </a:r>
            <a:r>
              <a:rPr lang="zh-CN" altLang="zh-CN" dirty="0"/>
              <a:t>任务四：制作动态图表</a:t>
            </a:r>
            <a:r>
              <a:rPr lang="en-US" altLang="zh-CN" dirty="0"/>
              <a:t>	</a:t>
            </a:r>
            <a:endParaRPr lang="zh-CN" altLang="zh-CN" dirty="0"/>
          </a:p>
        </p:txBody>
      </p:sp>
      <p:sp>
        <p:nvSpPr>
          <p:cNvPr id="3" name="内容占位符 2"/>
          <p:cNvSpPr>
            <a:spLocks noGrp="1"/>
          </p:cNvSpPr>
          <p:nvPr>
            <p:ph idx="1"/>
          </p:nvPr>
        </p:nvSpPr>
        <p:spPr>
          <a:xfrm>
            <a:off x="457200" y="1600200"/>
            <a:ext cx="8229600" cy="4637111"/>
          </a:xfrm>
        </p:spPr>
        <p:txBody>
          <a:bodyPr/>
          <a:lstStyle/>
          <a:p>
            <a:pPr lvl="1"/>
            <a:r>
              <a:rPr lang="zh-CN" altLang="zh-CN" dirty="0"/>
              <a:t>任务要求与效果</a:t>
            </a:r>
          </a:p>
          <a:p>
            <a:r>
              <a:rPr lang="en-US" altLang="zh-CN" sz="1600" dirty="0"/>
              <a:t>1</a:t>
            </a:r>
            <a:r>
              <a:rPr lang="zh-CN" altLang="en-US" sz="1600" dirty="0"/>
              <a:t>）利用自动筛选制作动态图表以更方便查看调查结果，效果如</a:t>
            </a:r>
            <a:r>
              <a:rPr lang="zh-CN" altLang="en-US" sz="1600" dirty="0" smtClean="0"/>
              <a:t>图</a:t>
            </a:r>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r>
              <a:rPr lang="en-US" altLang="zh-CN" sz="1600" dirty="0" smtClean="0"/>
              <a:t>2</a:t>
            </a:r>
            <a:r>
              <a:rPr lang="zh-CN" altLang="en-US" sz="1600" dirty="0"/>
              <a:t>）利用</a:t>
            </a:r>
            <a:r>
              <a:rPr lang="en-US" altLang="zh-CN" sz="1600" dirty="0"/>
              <a:t>VLOOKUP</a:t>
            </a:r>
            <a:r>
              <a:rPr lang="zh-CN" altLang="en-US" sz="1600" dirty="0"/>
              <a:t>函数制作动态</a:t>
            </a:r>
            <a:r>
              <a:rPr lang="zh-CN" altLang="en-US" sz="1600" dirty="0" smtClean="0"/>
              <a:t>图表</a:t>
            </a:r>
            <a:endParaRPr lang="en-US" altLang="zh-CN" sz="1600" dirty="0" smtClean="0"/>
          </a:p>
          <a:p>
            <a:pPr marL="0" indent="0">
              <a:buNone/>
            </a:pPr>
            <a:r>
              <a:rPr lang="zh-CN" altLang="en-US" sz="1600" dirty="0" smtClean="0"/>
              <a:t>效果</a:t>
            </a:r>
            <a:r>
              <a:rPr lang="zh-CN" altLang="en-US" sz="1600" dirty="0"/>
              <a:t>如</a:t>
            </a:r>
            <a:r>
              <a:rPr lang="zh-CN" altLang="en-US" sz="1600" dirty="0" smtClean="0"/>
              <a:t>图</a:t>
            </a:r>
            <a:endParaRPr lang="en-US" altLang="zh-CN" sz="1600" dirty="0"/>
          </a:p>
          <a:p>
            <a:endParaRPr lang="zh-CN" altLang="zh-CN" sz="1600" dirty="0"/>
          </a:p>
          <a:p>
            <a:pPr marL="0" indent="0">
              <a:buNone/>
            </a:pPr>
            <a:endParaRPr lang="en-US" altLang="zh-CN" dirty="0" smtClean="0"/>
          </a:p>
        </p:txBody>
      </p:sp>
      <p:pic>
        <p:nvPicPr>
          <p:cNvPr id="7" name="图片 6"/>
          <p:cNvPicPr/>
          <p:nvPr/>
        </p:nvPicPr>
        <p:blipFill>
          <a:blip r:embed="rId2"/>
          <a:stretch>
            <a:fillRect/>
          </a:stretch>
        </p:blipFill>
        <p:spPr>
          <a:xfrm>
            <a:off x="797822" y="2492895"/>
            <a:ext cx="5274310" cy="2016225"/>
          </a:xfrm>
          <a:prstGeom prst="rect">
            <a:avLst/>
          </a:prstGeom>
        </p:spPr>
      </p:pic>
      <p:pic>
        <p:nvPicPr>
          <p:cNvPr id="8" name="图片 7"/>
          <p:cNvPicPr/>
          <p:nvPr/>
        </p:nvPicPr>
        <p:blipFill>
          <a:blip r:embed="rId3"/>
          <a:stretch>
            <a:fillRect/>
          </a:stretch>
        </p:blipFill>
        <p:spPr>
          <a:xfrm>
            <a:off x="4293954" y="4581128"/>
            <a:ext cx="3914775" cy="1676400"/>
          </a:xfrm>
          <a:prstGeom prst="rect">
            <a:avLst/>
          </a:prstGeom>
          <a:ln w="127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62573853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知识点解析</a:t>
            </a:r>
            <a:endParaRPr lang="zh-CN" altLang="en-US" dirty="0"/>
          </a:p>
        </p:txBody>
      </p:sp>
      <p:sp>
        <p:nvSpPr>
          <p:cNvPr id="3" name="内容占位符 2"/>
          <p:cNvSpPr>
            <a:spLocks noGrp="1"/>
          </p:cNvSpPr>
          <p:nvPr>
            <p:ph idx="1"/>
          </p:nvPr>
        </p:nvSpPr>
        <p:spPr/>
        <p:txBody>
          <a:bodyPr/>
          <a:lstStyle/>
          <a:p>
            <a:r>
              <a:rPr lang="en-US" altLang="zh-CN" sz="2000" dirty="0" smtClean="0"/>
              <a:t>1.</a:t>
            </a:r>
            <a:r>
              <a:rPr lang="zh-CN" altLang="zh-CN" sz="2000" dirty="0" smtClean="0"/>
              <a:t>什么</a:t>
            </a:r>
            <a:r>
              <a:rPr lang="zh-CN" altLang="zh-CN" sz="2000" dirty="0"/>
              <a:t>是动态图表</a:t>
            </a:r>
          </a:p>
          <a:p>
            <a:r>
              <a:rPr lang="zh-CN" altLang="zh-CN" sz="2000" dirty="0"/>
              <a:t>动态图表，即交互图表，可以让用户通过鼠标来选择不同的预设项目从而在图表中动态显示对应的数据。这里学习两种动态图表的设计方法</a:t>
            </a:r>
          </a:p>
          <a:p>
            <a:r>
              <a:rPr lang="en-US" altLang="zh-CN" sz="2000" dirty="0" smtClean="0"/>
              <a:t>2</a:t>
            </a:r>
            <a:r>
              <a:rPr lang="en-US" altLang="zh-CN" sz="2000" dirty="0"/>
              <a:t>. </a:t>
            </a:r>
            <a:r>
              <a:rPr lang="zh-CN" altLang="zh-CN" sz="2000" dirty="0"/>
              <a:t>利用自动筛选法制作动态图表</a:t>
            </a:r>
          </a:p>
          <a:p>
            <a:r>
              <a:rPr lang="zh-CN" altLang="zh-CN" sz="2000" dirty="0"/>
              <a:t>利用自动筛选是实现动态图表最简单的方法，只要选择全部数据制作图表再利用自动筛选挑出感兴趣的数据项即可实现动态查看。</a:t>
            </a:r>
          </a:p>
          <a:p>
            <a:r>
              <a:rPr lang="en-US" altLang="zh-CN" sz="2000" dirty="0" smtClean="0"/>
              <a:t>3</a:t>
            </a:r>
            <a:r>
              <a:rPr lang="en-US" altLang="zh-CN" sz="2000" dirty="0"/>
              <a:t>. </a:t>
            </a:r>
            <a:r>
              <a:rPr lang="zh-CN" altLang="zh-CN" sz="2000" dirty="0"/>
              <a:t>利用函数公式法制作动态图表</a:t>
            </a:r>
          </a:p>
          <a:p>
            <a:r>
              <a:rPr lang="zh-CN" altLang="zh-CN" sz="2000" dirty="0"/>
              <a:t>在数据区域以外通过添加辅助行，利用</a:t>
            </a:r>
            <a:r>
              <a:rPr lang="en-US" altLang="zh-CN" sz="2000" dirty="0"/>
              <a:t>VLOOKUP(</a:t>
            </a:r>
            <a:r>
              <a:rPr lang="zh-CN" altLang="zh-CN" sz="2000" dirty="0"/>
              <a:t>也可以利用其他查询和引用函数</a:t>
            </a:r>
            <a:r>
              <a:rPr lang="en-US" altLang="zh-CN" sz="2000" dirty="0"/>
              <a:t>)</a:t>
            </a:r>
            <a:r>
              <a:rPr lang="zh-CN" altLang="zh-CN" sz="2000" dirty="0"/>
              <a:t>函数取得项目的数据。再利用</a:t>
            </a:r>
            <a:r>
              <a:rPr lang="en-US" altLang="zh-CN" sz="2000" dirty="0"/>
              <a:t>EXCEL</a:t>
            </a:r>
            <a:r>
              <a:rPr lang="zh-CN" altLang="zh-CN" sz="2000" dirty="0"/>
              <a:t>的数据有效性功能设置下拉列表来选择项目从而实现动态选择数据制作动态图表。</a:t>
            </a:r>
          </a:p>
          <a:p>
            <a:endParaRPr lang="zh-CN" altLang="en-US" sz="2000" dirty="0"/>
          </a:p>
        </p:txBody>
      </p:sp>
    </p:spTree>
    <p:extLst>
      <p:ext uri="{BB962C8B-B14F-4D97-AF65-F5344CB8AC3E}">
        <p14:creationId xmlns:p14="http://schemas.microsoft.com/office/powerpoint/2010/main" val="16079053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 </a:t>
            </a:r>
            <a:r>
              <a:rPr lang="zh-CN" altLang="zh-CN" b="1" dirty="0"/>
              <a:t>任务实现</a:t>
            </a:r>
            <a:r>
              <a:rPr lang="zh-CN" altLang="zh-CN" b="1" dirty="0" smtClean="0"/>
              <a:t>步骤</a:t>
            </a:r>
            <a:endParaRPr lang="zh-CN" altLang="en-US" dirty="0"/>
          </a:p>
        </p:txBody>
      </p:sp>
      <p:sp>
        <p:nvSpPr>
          <p:cNvPr id="3" name="内容占位符 2"/>
          <p:cNvSpPr>
            <a:spLocks noGrp="1"/>
          </p:cNvSpPr>
          <p:nvPr>
            <p:ph idx="1"/>
          </p:nvPr>
        </p:nvSpPr>
        <p:spPr/>
        <p:txBody>
          <a:bodyPr/>
          <a:lstStyle/>
          <a:p>
            <a:r>
              <a:rPr lang="en-US" altLang="zh-CN" dirty="0"/>
              <a:t>1</a:t>
            </a:r>
            <a:r>
              <a:rPr lang="en-US" altLang="zh-CN" dirty="0" smtClean="0"/>
              <a:t>.</a:t>
            </a:r>
            <a:r>
              <a:rPr lang="zh-CN" altLang="zh-CN" dirty="0" smtClean="0"/>
              <a:t>自动</a:t>
            </a:r>
            <a:r>
              <a:rPr lang="zh-CN" altLang="zh-CN" dirty="0"/>
              <a:t>筛选法制作动态图表</a:t>
            </a:r>
          </a:p>
          <a:p>
            <a:r>
              <a:rPr lang="en-US" altLang="zh-CN" dirty="0"/>
              <a:t>2.</a:t>
            </a:r>
            <a:r>
              <a:rPr lang="zh-CN" altLang="zh-CN" dirty="0"/>
              <a:t>公式法制作动态图表</a:t>
            </a:r>
          </a:p>
          <a:p>
            <a:endParaRPr lang="zh-CN" altLang="en-US" dirty="0"/>
          </a:p>
        </p:txBody>
      </p:sp>
    </p:spTree>
    <p:extLst>
      <p:ext uri="{BB962C8B-B14F-4D97-AF65-F5344CB8AC3E}">
        <p14:creationId xmlns:p14="http://schemas.microsoft.com/office/powerpoint/2010/main" val="10488898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总结</a:t>
            </a:r>
            <a:r>
              <a:rPr lang="zh-CN" altLang="zh-CN" dirty="0"/>
              <a:t>与</a:t>
            </a:r>
            <a:r>
              <a:rPr lang="zh-CN" altLang="zh-CN" dirty="0" smtClean="0"/>
              <a:t>提高</a:t>
            </a:r>
            <a:endParaRPr lang="zh-CN" altLang="en-US" dirty="0"/>
          </a:p>
        </p:txBody>
      </p:sp>
      <p:sp>
        <p:nvSpPr>
          <p:cNvPr id="3" name="内容占位符 2"/>
          <p:cNvSpPr>
            <a:spLocks noGrp="1"/>
          </p:cNvSpPr>
          <p:nvPr>
            <p:ph idx="1"/>
          </p:nvPr>
        </p:nvSpPr>
        <p:spPr/>
        <p:txBody>
          <a:bodyPr/>
          <a:lstStyle/>
          <a:p>
            <a:r>
              <a:rPr lang="zh-CN" altLang="zh-CN" sz="2400" dirty="0" smtClean="0"/>
              <a:t>利用</a:t>
            </a:r>
            <a:r>
              <a:rPr lang="zh-CN" altLang="zh-CN" sz="2400" dirty="0"/>
              <a:t>定义名称法制作动态图表</a:t>
            </a:r>
            <a:r>
              <a:rPr lang="zh-CN" altLang="zh-CN" sz="2400" dirty="0" smtClean="0"/>
              <a:t>，</a:t>
            </a:r>
            <a:endParaRPr lang="en-US" altLang="zh-CN" sz="2400" dirty="0" smtClean="0"/>
          </a:p>
          <a:p>
            <a:r>
              <a:rPr lang="zh-CN" altLang="zh-CN" sz="2400" dirty="0" smtClean="0"/>
              <a:t>图表</a:t>
            </a:r>
            <a:r>
              <a:rPr lang="zh-CN" altLang="zh-CN" sz="2400" dirty="0"/>
              <a:t>引用的数据区域由</a:t>
            </a:r>
            <a:r>
              <a:rPr lang="en-US" altLang="zh-CN" sz="2400" dirty="0"/>
              <a:t>OFFSET</a:t>
            </a:r>
            <a:r>
              <a:rPr lang="zh-CN" altLang="zh-CN" sz="2400" dirty="0"/>
              <a:t>函数生成，不必出现在工作表中，这时工作表页面简洁，数据也不会被查看到。</a:t>
            </a:r>
          </a:p>
          <a:p>
            <a:r>
              <a:rPr lang="zh-CN" altLang="zh-CN" sz="2400" dirty="0"/>
              <a:t>使用</a:t>
            </a:r>
            <a:r>
              <a:rPr lang="en-US" altLang="zh-CN" sz="2400" dirty="0"/>
              <a:t>OFFSET</a:t>
            </a:r>
            <a:r>
              <a:rPr lang="zh-CN" altLang="zh-CN" sz="2400" dirty="0"/>
              <a:t>函数定义一个名称，图表的数据区域指向名称所在位置，当</a:t>
            </a:r>
            <a:r>
              <a:rPr lang="en-US" altLang="zh-CN" sz="2400" dirty="0"/>
              <a:t>OFFSET</a:t>
            </a:r>
            <a:r>
              <a:rPr lang="zh-CN" altLang="zh-CN" sz="2400" dirty="0"/>
              <a:t>中参数值发生变化，那么名称所指定的区域也发生变化，最终使图表形状改变</a:t>
            </a:r>
            <a:r>
              <a:rPr lang="zh-CN" altLang="zh-CN" sz="2400" dirty="0" smtClean="0"/>
              <a:t>。</a:t>
            </a:r>
            <a:endParaRPr lang="zh-CN" altLang="zh-CN" sz="2400" dirty="0"/>
          </a:p>
          <a:p>
            <a:pPr marL="0" indent="0">
              <a:buNone/>
            </a:pPr>
            <a:endParaRPr lang="zh-CN" altLang="zh-CN" sz="2400" dirty="0"/>
          </a:p>
          <a:p>
            <a:pPr marL="0" indent="0">
              <a:buNone/>
            </a:pPr>
            <a:endParaRPr lang="zh-CN" altLang="en-US" sz="2400" dirty="0"/>
          </a:p>
        </p:txBody>
      </p:sp>
    </p:spTree>
    <p:extLst>
      <p:ext uri="{BB962C8B-B14F-4D97-AF65-F5344CB8AC3E}">
        <p14:creationId xmlns:p14="http://schemas.microsoft.com/office/powerpoint/2010/main" val="32957720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7.7  </a:t>
            </a:r>
            <a:r>
              <a:rPr lang="zh-CN" altLang="zh-CN" dirty="0"/>
              <a:t>知识拓展</a:t>
            </a:r>
          </a:p>
        </p:txBody>
      </p:sp>
      <p:sp>
        <p:nvSpPr>
          <p:cNvPr id="3" name="内容占位符 2"/>
          <p:cNvSpPr>
            <a:spLocks noGrp="1"/>
          </p:cNvSpPr>
          <p:nvPr>
            <p:ph idx="1"/>
          </p:nvPr>
        </p:nvSpPr>
        <p:spPr>
          <a:xfrm>
            <a:off x="457200" y="1600200"/>
            <a:ext cx="8229600" cy="4637111"/>
          </a:xfrm>
        </p:spPr>
        <p:txBody>
          <a:bodyPr/>
          <a:lstStyle/>
          <a:p>
            <a:r>
              <a:rPr lang="zh-CN" altLang="zh-CN" dirty="0" smtClean="0"/>
              <a:t>利用</a:t>
            </a:r>
            <a:r>
              <a:rPr lang="en-US" altLang="zh-CN" dirty="0"/>
              <a:t>VBA</a:t>
            </a:r>
            <a:r>
              <a:rPr lang="zh-CN" altLang="zh-CN" dirty="0"/>
              <a:t>实现动态提取员工照片</a:t>
            </a:r>
          </a:p>
          <a:p>
            <a:r>
              <a:rPr lang="en-US" altLang="zh-CN" dirty="0"/>
              <a:t>VBA</a:t>
            </a:r>
            <a:r>
              <a:rPr lang="zh-CN" altLang="zh-CN" dirty="0"/>
              <a:t>是</a:t>
            </a:r>
            <a:r>
              <a:rPr lang="en-US" altLang="zh-CN" dirty="0"/>
              <a:t>Visual Basic For Application</a:t>
            </a:r>
            <a:r>
              <a:rPr lang="zh-CN" altLang="zh-CN" dirty="0"/>
              <a:t>的简称，换句话说，就是将</a:t>
            </a:r>
            <a:r>
              <a:rPr lang="en-US" altLang="zh-CN" dirty="0"/>
              <a:t>VB</a:t>
            </a:r>
            <a:r>
              <a:rPr lang="zh-CN" altLang="zh-CN" dirty="0"/>
              <a:t>应用于</a:t>
            </a:r>
            <a:r>
              <a:rPr lang="en-US" altLang="zh-CN" dirty="0"/>
              <a:t>Application</a:t>
            </a:r>
            <a:r>
              <a:rPr lang="zh-CN" altLang="zh-CN" dirty="0"/>
              <a:t>应用程序，此处的</a:t>
            </a:r>
            <a:r>
              <a:rPr lang="en-US" altLang="zh-CN" dirty="0"/>
              <a:t>Application</a:t>
            </a:r>
            <a:r>
              <a:rPr lang="zh-CN" altLang="zh-CN" dirty="0"/>
              <a:t>指的是微软的</a:t>
            </a:r>
            <a:r>
              <a:rPr lang="en-US" altLang="zh-CN" dirty="0"/>
              <a:t>Excel</a:t>
            </a:r>
            <a:r>
              <a:rPr lang="zh-CN" altLang="zh-CN" dirty="0"/>
              <a:t>，</a:t>
            </a:r>
            <a:r>
              <a:rPr lang="en-US" altLang="zh-CN" dirty="0"/>
              <a:t>word</a:t>
            </a:r>
            <a:r>
              <a:rPr lang="zh-CN" altLang="zh-CN" dirty="0"/>
              <a:t>等应用程序。</a:t>
            </a:r>
          </a:p>
          <a:p>
            <a:endParaRPr lang="en-US" altLang="zh-CN" sz="1600" dirty="0"/>
          </a:p>
          <a:p>
            <a:endParaRPr lang="zh-CN" altLang="zh-CN" sz="1600" dirty="0"/>
          </a:p>
          <a:p>
            <a:endParaRPr lang="en-US" altLang="zh-CN" dirty="0" smtClean="0"/>
          </a:p>
        </p:txBody>
      </p:sp>
    </p:spTree>
    <p:extLst>
      <p:ext uri="{BB962C8B-B14F-4D97-AF65-F5344CB8AC3E}">
        <p14:creationId xmlns:p14="http://schemas.microsoft.com/office/powerpoint/2010/main" val="27736582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7.1  </a:t>
            </a:r>
            <a:r>
              <a:rPr lang="zh-CN" altLang="zh-CN" dirty="0" smtClean="0"/>
              <a:t>项目分析</a:t>
            </a:r>
            <a:endParaRPr lang="zh-CN" altLang="en-US" dirty="0"/>
          </a:p>
        </p:txBody>
      </p:sp>
      <p:pic>
        <p:nvPicPr>
          <p:cNvPr id="11" name="图片 10"/>
          <p:cNvPicPr/>
          <p:nvPr/>
        </p:nvPicPr>
        <p:blipFill>
          <a:blip r:embed="rId2"/>
          <a:stretch>
            <a:fillRect/>
          </a:stretch>
        </p:blipFill>
        <p:spPr>
          <a:xfrm>
            <a:off x="403239" y="1484784"/>
            <a:ext cx="2289175" cy="3153410"/>
          </a:xfrm>
          <a:prstGeom prst="rect">
            <a:avLst/>
          </a:prstGeom>
          <a:ln w="3175">
            <a:solidFill>
              <a:schemeClr val="tx1"/>
            </a:solidFill>
          </a:ln>
        </p:spPr>
      </p:pic>
      <p:pic>
        <p:nvPicPr>
          <p:cNvPr id="13" name="图片 12"/>
          <p:cNvPicPr/>
          <p:nvPr/>
        </p:nvPicPr>
        <p:blipFill>
          <a:blip r:embed="rId3"/>
          <a:stretch>
            <a:fillRect/>
          </a:stretch>
        </p:blipFill>
        <p:spPr>
          <a:xfrm>
            <a:off x="1043608" y="3212976"/>
            <a:ext cx="2286000" cy="3153410"/>
          </a:xfrm>
          <a:prstGeom prst="rect">
            <a:avLst/>
          </a:prstGeom>
          <a:ln w="9525" cap="sq" cmpd="thickThin">
            <a:solidFill>
              <a:srgbClr val="000000"/>
            </a:solidFill>
            <a:prstDash val="solid"/>
            <a:miter lim="800000"/>
          </a:ln>
          <a:effectLst>
            <a:innerShdw blurRad="76200">
              <a:srgbClr val="000000"/>
            </a:innerShdw>
          </a:effectLst>
        </p:spPr>
      </p:pic>
      <p:pic>
        <p:nvPicPr>
          <p:cNvPr id="14" name="图片 13"/>
          <p:cNvPicPr/>
          <p:nvPr/>
        </p:nvPicPr>
        <p:blipFill>
          <a:blip r:embed="rId4"/>
          <a:stretch>
            <a:fillRect/>
          </a:stretch>
        </p:blipFill>
        <p:spPr>
          <a:xfrm>
            <a:off x="3478523" y="1469869"/>
            <a:ext cx="5274310" cy="2403475"/>
          </a:xfrm>
          <a:prstGeom prst="rect">
            <a:avLst/>
          </a:prstGeom>
        </p:spPr>
      </p:pic>
      <p:pic>
        <p:nvPicPr>
          <p:cNvPr id="15" name="图片 14"/>
          <p:cNvPicPr/>
          <p:nvPr/>
        </p:nvPicPr>
        <p:blipFill>
          <a:blip r:embed="rId5"/>
          <a:stretch>
            <a:fillRect/>
          </a:stretch>
        </p:blipFill>
        <p:spPr>
          <a:xfrm>
            <a:off x="4158290" y="4365104"/>
            <a:ext cx="3914775" cy="1676400"/>
          </a:xfrm>
          <a:prstGeom prst="rect">
            <a:avLst/>
          </a:prstGeom>
          <a:ln w="127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4034892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7.2  </a:t>
            </a:r>
            <a:r>
              <a:rPr lang="zh-CN" altLang="zh-CN" sz="3600" dirty="0" smtClean="0"/>
              <a:t>任务</a:t>
            </a:r>
            <a:r>
              <a:rPr lang="zh-CN" altLang="zh-CN" sz="3600" dirty="0"/>
              <a:t>一：设计制作职工档案</a:t>
            </a:r>
            <a:r>
              <a:rPr lang="zh-CN" altLang="zh-CN" sz="3600" dirty="0" smtClean="0"/>
              <a:t>模板</a:t>
            </a:r>
            <a:endParaRPr lang="zh-CN" altLang="en-US" sz="3600" dirty="0"/>
          </a:p>
        </p:txBody>
      </p:sp>
      <p:sp>
        <p:nvSpPr>
          <p:cNvPr id="3" name="内容占位符 2"/>
          <p:cNvSpPr>
            <a:spLocks noGrp="1"/>
          </p:cNvSpPr>
          <p:nvPr>
            <p:ph idx="1"/>
          </p:nvPr>
        </p:nvSpPr>
        <p:spPr>
          <a:xfrm>
            <a:off x="457200" y="1600200"/>
            <a:ext cx="8229600" cy="4565103"/>
          </a:xfrm>
        </p:spPr>
        <p:txBody>
          <a:bodyPr/>
          <a:lstStyle/>
          <a:p>
            <a:pPr lvl="1"/>
            <a:r>
              <a:rPr lang="zh-CN" altLang="en-US" dirty="0" smtClean="0"/>
              <a:t>任务要求与效果：</a:t>
            </a:r>
          </a:p>
          <a:p>
            <a:pPr lvl="2"/>
            <a:r>
              <a:rPr lang="en-US" altLang="zh-CN" dirty="0" smtClean="0"/>
              <a:t>1</a:t>
            </a:r>
            <a:r>
              <a:rPr lang="zh-CN" altLang="en-US" dirty="0" smtClean="0"/>
              <a:t>）美化并规范职工档案模板。</a:t>
            </a:r>
            <a:endParaRPr lang="en-US" altLang="zh-CN" dirty="0" smtClean="0"/>
          </a:p>
          <a:p>
            <a:pPr lvl="2"/>
            <a:r>
              <a:rPr lang="en-US" altLang="zh-CN" dirty="0" smtClean="0"/>
              <a:t>2</a:t>
            </a:r>
            <a:r>
              <a:rPr lang="zh-CN" altLang="en-US" dirty="0" smtClean="0"/>
              <a:t>）自定义单元格格式</a:t>
            </a:r>
          </a:p>
          <a:p>
            <a:pPr lvl="2"/>
            <a:r>
              <a:rPr lang="en-US" altLang="zh-CN" dirty="0" smtClean="0"/>
              <a:t>3</a:t>
            </a:r>
            <a:r>
              <a:rPr lang="zh-CN" altLang="en-US" dirty="0" smtClean="0"/>
              <a:t>）利用</a:t>
            </a:r>
            <a:r>
              <a:rPr lang="en-US" altLang="zh-CN" dirty="0" smtClean="0"/>
              <a:t>VLOOKUP</a:t>
            </a:r>
            <a:r>
              <a:rPr lang="zh-CN" altLang="en-US" dirty="0" smtClean="0"/>
              <a:t>函数动态抽取员工各项信息并根据身份证号码提取归属地</a:t>
            </a:r>
          </a:p>
          <a:p>
            <a:pPr lvl="2"/>
            <a:r>
              <a:rPr lang="en-US" altLang="zh-CN" dirty="0" smtClean="0"/>
              <a:t>4</a:t>
            </a:r>
            <a:r>
              <a:rPr lang="zh-CN" altLang="en-US" dirty="0" smtClean="0"/>
              <a:t>）利用</a:t>
            </a:r>
            <a:r>
              <a:rPr lang="en-US" altLang="zh-CN" dirty="0" smtClean="0"/>
              <a:t>SUMIF</a:t>
            </a:r>
            <a:r>
              <a:rPr lang="zh-CN" altLang="en-US" dirty="0" smtClean="0"/>
              <a:t>函数的计算各学院所有新入职员工的安置费总和以及所得科研启动资金的总额。</a:t>
            </a:r>
          </a:p>
          <a:p>
            <a:pPr lvl="2"/>
            <a:endParaRPr lang="zh-CN" altLang="en-US" dirty="0" smtClean="0"/>
          </a:p>
        </p:txBody>
      </p:sp>
    </p:spTree>
    <p:extLst>
      <p:ext uri="{BB962C8B-B14F-4D97-AF65-F5344CB8AC3E}">
        <p14:creationId xmlns:p14="http://schemas.microsoft.com/office/powerpoint/2010/main" val="2224830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知识点解析</a:t>
            </a:r>
          </a:p>
        </p:txBody>
      </p:sp>
      <p:sp>
        <p:nvSpPr>
          <p:cNvPr id="3" name="内容占位符 2"/>
          <p:cNvSpPr>
            <a:spLocks noGrp="1"/>
          </p:cNvSpPr>
          <p:nvPr>
            <p:ph idx="1"/>
          </p:nvPr>
        </p:nvSpPr>
        <p:spPr>
          <a:xfrm>
            <a:off x="323528" y="1268760"/>
            <a:ext cx="8229600" cy="5256584"/>
          </a:xfrm>
        </p:spPr>
        <p:txBody>
          <a:bodyPr/>
          <a:lstStyle/>
          <a:p>
            <a:r>
              <a:rPr lang="en-US" altLang="zh-CN" sz="1400" dirty="0"/>
              <a:t>1. </a:t>
            </a:r>
            <a:r>
              <a:rPr lang="zh-CN" altLang="en-US" sz="1400" dirty="0"/>
              <a:t>完善工作表格式</a:t>
            </a:r>
          </a:p>
          <a:p>
            <a:r>
              <a:rPr lang="en-US" altLang="zh-CN" sz="1400" dirty="0"/>
              <a:t>2. VLOOKUP</a:t>
            </a:r>
            <a:r>
              <a:rPr lang="zh-CN" altLang="en-US" sz="1400" dirty="0"/>
              <a:t>函数的应用</a:t>
            </a:r>
          </a:p>
          <a:p>
            <a:r>
              <a:rPr lang="en-US" altLang="zh-CN" sz="1400" dirty="0"/>
              <a:t>VLOOKUP</a:t>
            </a:r>
            <a:r>
              <a:rPr lang="zh-CN" altLang="en-US" sz="1400" dirty="0"/>
              <a:t>函数的功能：在数据区域的第一列中查找指定的数值，并返回数据区域当前行中指定列处的数值。</a:t>
            </a:r>
          </a:p>
          <a:p>
            <a:r>
              <a:rPr lang="en-US" altLang="zh-CN" sz="1400" dirty="0"/>
              <a:t>VLOOKUP</a:t>
            </a:r>
            <a:r>
              <a:rPr lang="zh-CN" altLang="en-US" sz="1400" dirty="0"/>
              <a:t>函数的语法：</a:t>
            </a:r>
          </a:p>
          <a:p>
            <a:r>
              <a:rPr lang="en-US" altLang="zh-CN" sz="1400" dirty="0"/>
              <a:t>VLOOKUP (</a:t>
            </a:r>
            <a:r>
              <a:rPr lang="en-US" altLang="zh-CN" sz="1400" dirty="0" err="1"/>
              <a:t>lookup_value</a:t>
            </a:r>
            <a:r>
              <a:rPr lang="zh-CN" altLang="en-US" sz="1400" dirty="0"/>
              <a:t>，</a:t>
            </a:r>
            <a:r>
              <a:rPr lang="en-US" altLang="zh-CN" sz="1400" dirty="0" err="1"/>
              <a:t>table_array</a:t>
            </a:r>
            <a:r>
              <a:rPr lang="zh-CN" altLang="en-US" sz="1400" dirty="0"/>
              <a:t>，</a:t>
            </a:r>
            <a:r>
              <a:rPr lang="en-US" altLang="zh-CN" sz="1400" dirty="0" err="1"/>
              <a:t>col_index_num</a:t>
            </a:r>
            <a:r>
              <a:rPr lang="zh-CN" altLang="en-US" sz="1400" dirty="0"/>
              <a:t>，</a:t>
            </a:r>
            <a:r>
              <a:rPr lang="en-US" altLang="zh-CN" sz="1400" dirty="0" err="1"/>
              <a:t>range_lookup</a:t>
            </a:r>
            <a:r>
              <a:rPr lang="en-US" altLang="zh-CN" sz="1400" dirty="0" smtClean="0"/>
              <a:t>)</a:t>
            </a:r>
          </a:p>
          <a:p>
            <a:r>
              <a:rPr lang="en-US" altLang="zh-CN" sz="1400" dirty="0" smtClean="0"/>
              <a:t>3. </a:t>
            </a:r>
            <a:r>
              <a:rPr lang="en-US" altLang="zh-CN" sz="1400" dirty="0"/>
              <a:t>SUMIF</a:t>
            </a:r>
            <a:r>
              <a:rPr lang="zh-CN" altLang="zh-CN" sz="1400" dirty="0"/>
              <a:t>函数的应用</a:t>
            </a:r>
          </a:p>
          <a:p>
            <a:r>
              <a:rPr lang="en-US" altLang="zh-CN" sz="1400" dirty="0"/>
              <a:t>SUMIF</a:t>
            </a:r>
            <a:r>
              <a:rPr lang="zh-CN" altLang="zh-CN" sz="1400" dirty="0"/>
              <a:t>函数与</a:t>
            </a:r>
            <a:r>
              <a:rPr lang="en-US" altLang="zh-CN" sz="1400" dirty="0"/>
              <a:t>COUNTIF</a:t>
            </a:r>
            <a:r>
              <a:rPr lang="zh-CN" altLang="zh-CN" sz="1400" dirty="0"/>
              <a:t>函数用法相似，</a:t>
            </a:r>
            <a:r>
              <a:rPr lang="en-US" altLang="zh-CN" sz="1400" dirty="0"/>
              <a:t>SUMIF</a:t>
            </a:r>
            <a:r>
              <a:rPr lang="zh-CN" altLang="zh-CN" sz="1400" dirty="0"/>
              <a:t>主要是针对单个条件的统计求和。</a:t>
            </a:r>
          </a:p>
          <a:p>
            <a:r>
              <a:rPr lang="en-US" altLang="zh-CN" sz="1400" dirty="0"/>
              <a:t>SUMIF</a:t>
            </a:r>
            <a:r>
              <a:rPr lang="zh-CN" altLang="zh-CN" sz="1400" dirty="0"/>
              <a:t>函数的功能：用于按指定条件在查找区域进行查找，并返回对应于查找区域的另外一个数据区域中数值的和。</a:t>
            </a:r>
          </a:p>
          <a:p>
            <a:r>
              <a:rPr lang="en-US" altLang="zh-CN" sz="1400" dirty="0"/>
              <a:t>SUMIF</a:t>
            </a:r>
            <a:r>
              <a:rPr lang="zh-CN" altLang="zh-CN" sz="1400" dirty="0"/>
              <a:t>函数语法是： </a:t>
            </a:r>
            <a:r>
              <a:rPr lang="en-US" altLang="zh-CN" sz="1400" dirty="0"/>
              <a:t>SUMIF(range</a:t>
            </a:r>
            <a:r>
              <a:rPr lang="zh-CN" altLang="zh-CN" sz="1400" dirty="0"/>
              <a:t>，</a:t>
            </a:r>
            <a:r>
              <a:rPr lang="en-US" altLang="zh-CN" sz="1400" dirty="0"/>
              <a:t>criteria</a:t>
            </a:r>
            <a:r>
              <a:rPr lang="zh-CN" altLang="zh-CN" sz="1400" dirty="0"/>
              <a:t>，</a:t>
            </a:r>
            <a:r>
              <a:rPr lang="en-US" altLang="zh-CN" sz="1400" dirty="0" err="1"/>
              <a:t>sum_range</a:t>
            </a:r>
            <a:r>
              <a:rPr lang="en-US" altLang="zh-CN" sz="1400" dirty="0"/>
              <a:t>) </a:t>
            </a:r>
            <a:endParaRPr lang="zh-CN" altLang="zh-CN" sz="1400" dirty="0"/>
          </a:p>
          <a:p>
            <a:r>
              <a:rPr lang="en-US" altLang="zh-CN" sz="1400" dirty="0"/>
              <a:t>SUMIF</a:t>
            </a:r>
            <a:r>
              <a:rPr lang="zh-CN" altLang="zh-CN" sz="1400" dirty="0"/>
              <a:t>函数的参参数的函义：</a:t>
            </a:r>
          </a:p>
          <a:p>
            <a:r>
              <a:rPr lang="zh-CN" altLang="zh-CN" sz="1400" dirty="0"/>
              <a:t>第一个参数：</a:t>
            </a:r>
            <a:r>
              <a:rPr lang="en-US" altLang="zh-CN" sz="1400" dirty="0"/>
              <a:t>Range</a:t>
            </a:r>
            <a:r>
              <a:rPr lang="zh-CN" altLang="zh-CN" sz="1400" dirty="0"/>
              <a:t>为条件区域，用于条件判断的单元格区域。</a:t>
            </a:r>
          </a:p>
          <a:p>
            <a:r>
              <a:rPr lang="zh-CN" altLang="zh-CN" sz="1400" dirty="0"/>
              <a:t>第二个参数：</a:t>
            </a:r>
            <a:r>
              <a:rPr lang="en-US" altLang="zh-CN" sz="1400" dirty="0"/>
              <a:t>Criteria</a:t>
            </a:r>
            <a:r>
              <a:rPr lang="zh-CN" altLang="zh-CN" sz="1400" dirty="0"/>
              <a:t>是求和条件，为确定哪些单元格将被相加求和的条件，其形式可以由数字、逻辑表达式等组成的判定条件。例如，条件可以表示为</a:t>
            </a:r>
            <a:r>
              <a:rPr lang="en-US" altLang="zh-CN" sz="1400" dirty="0"/>
              <a:t> 32</a:t>
            </a:r>
            <a:r>
              <a:rPr lang="zh-CN" altLang="zh-CN" sz="1400" dirty="0"/>
              <a:t>、</a:t>
            </a:r>
            <a:r>
              <a:rPr lang="en-US" altLang="zh-CN" sz="1400" dirty="0"/>
              <a:t>"32"</a:t>
            </a:r>
            <a:r>
              <a:rPr lang="zh-CN" altLang="zh-CN" sz="1400" dirty="0"/>
              <a:t>、</a:t>
            </a:r>
            <a:r>
              <a:rPr lang="en-US" altLang="zh-CN" sz="1400" dirty="0"/>
              <a:t>"&gt;32" </a:t>
            </a:r>
            <a:r>
              <a:rPr lang="zh-CN" altLang="zh-CN" sz="1400" dirty="0"/>
              <a:t>或</a:t>
            </a:r>
            <a:r>
              <a:rPr lang="en-US" altLang="zh-CN" sz="1400" dirty="0"/>
              <a:t> "</a:t>
            </a:r>
            <a:r>
              <a:rPr lang="zh-CN" altLang="zh-CN" sz="1400" dirty="0"/>
              <a:t>木材</a:t>
            </a:r>
            <a:r>
              <a:rPr lang="en-US" altLang="zh-CN" sz="1400" dirty="0"/>
              <a:t>"</a:t>
            </a:r>
            <a:r>
              <a:rPr lang="zh-CN" altLang="zh-CN" sz="1400" dirty="0"/>
              <a:t>。</a:t>
            </a:r>
          </a:p>
          <a:p>
            <a:r>
              <a:rPr lang="zh-CN" altLang="zh-CN" sz="1400" dirty="0"/>
              <a:t>第三个参数：</a:t>
            </a:r>
            <a:r>
              <a:rPr lang="en-US" altLang="zh-CN" sz="1400" dirty="0" err="1"/>
              <a:t>Sum_range</a:t>
            </a:r>
            <a:r>
              <a:rPr lang="en-US" altLang="zh-CN" sz="1400" dirty="0"/>
              <a:t> </a:t>
            </a:r>
            <a:r>
              <a:rPr lang="zh-CN" altLang="zh-CN" sz="1400" dirty="0"/>
              <a:t>为实际求和区域，需要求和的单元格、区域或引用。是真正进行求和计算的区域</a:t>
            </a:r>
            <a:r>
              <a:rPr lang="zh-CN" altLang="zh-CN" sz="1400" dirty="0" smtClean="0"/>
              <a:t>。</a:t>
            </a:r>
            <a:endParaRPr lang="zh-CN" altLang="zh-CN" sz="1400" dirty="0"/>
          </a:p>
        </p:txBody>
      </p:sp>
    </p:spTree>
    <p:extLst>
      <p:ext uri="{BB962C8B-B14F-4D97-AF65-F5344CB8AC3E}">
        <p14:creationId xmlns:p14="http://schemas.microsoft.com/office/powerpoint/2010/main" val="42211708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 </a:t>
            </a:r>
            <a:r>
              <a:rPr lang="zh-CN" altLang="zh-CN" b="1" dirty="0"/>
              <a:t>任务实现</a:t>
            </a:r>
            <a:r>
              <a:rPr lang="zh-CN" altLang="zh-CN" b="1" dirty="0" smtClean="0"/>
              <a:t>步骤</a:t>
            </a:r>
            <a:endParaRPr lang="zh-CN" altLang="en-US" dirty="0"/>
          </a:p>
        </p:txBody>
      </p:sp>
      <p:sp>
        <p:nvSpPr>
          <p:cNvPr id="3" name="内容占位符 2"/>
          <p:cNvSpPr>
            <a:spLocks noGrp="1"/>
          </p:cNvSpPr>
          <p:nvPr>
            <p:ph idx="1"/>
          </p:nvPr>
        </p:nvSpPr>
        <p:spPr/>
        <p:txBody>
          <a:bodyPr/>
          <a:lstStyle/>
          <a:p>
            <a:r>
              <a:rPr lang="en-US" altLang="zh-CN" dirty="0"/>
              <a:t>1.</a:t>
            </a:r>
            <a:r>
              <a:rPr lang="zh-CN" altLang="en-US" dirty="0"/>
              <a:t>制作员工档案模板</a:t>
            </a:r>
          </a:p>
          <a:p>
            <a:r>
              <a:rPr lang="en-US" altLang="zh-CN" dirty="0"/>
              <a:t>2.</a:t>
            </a:r>
            <a:r>
              <a:rPr lang="zh-CN" altLang="en-US" dirty="0"/>
              <a:t>利用</a:t>
            </a:r>
            <a:r>
              <a:rPr lang="en-US" altLang="zh-CN" dirty="0"/>
              <a:t>VLOOKUP</a:t>
            </a:r>
            <a:r>
              <a:rPr lang="zh-CN" altLang="en-US" dirty="0"/>
              <a:t>函数动态抽取员工档案各项信息</a:t>
            </a:r>
          </a:p>
          <a:p>
            <a:r>
              <a:rPr lang="en-US" altLang="zh-CN" dirty="0"/>
              <a:t>3.</a:t>
            </a:r>
            <a:r>
              <a:rPr lang="zh-CN" altLang="en-US" dirty="0"/>
              <a:t>利用</a:t>
            </a:r>
            <a:r>
              <a:rPr lang="en-US" altLang="zh-CN" dirty="0"/>
              <a:t>VLOOKUP</a:t>
            </a:r>
            <a:r>
              <a:rPr lang="zh-CN" altLang="en-US" dirty="0"/>
              <a:t>函数查询出员工身份归属地</a:t>
            </a:r>
          </a:p>
          <a:p>
            <a:r>
              <a:rPr lang="en-US" altLang="zh-CN" dirty="0"/>
              <a:t>4.</a:t>
            </a:r>
            <a:r>
              <a:rPr lang="zh-CN" altLang="en-US" dirty="0"/>
              <a:t>利用</a:t>
            </a:r>
            <a:r>
              <a:rPr lang="en-US" altLang="zh-CN" dirty="0" err="1"/>
              <a:t>SUMif</a:t>
            </a:r>
            <a:r>
              <a:rPr lang="zh-CN" altLang="en-US" dirty="0"/>
              <a:t>函数统计各部门员工获得的安置费用及科研启动资金的</a:t>
            </a:r>
            <a:r>
              <a:rPr lang="zh-CN" altLang="en-US" dirty="0" smtClean="0"/>
              <a:t>总额</a:t>
            </a:r>
            <a:endParaRPr lang="en-US" altLang="zh-CN" dirty="0" smtClean="0"/>
          </a:p>
        </p:txBody>
      </p:sp>
    </p:spTree>
    <p:extLst>
      <p:ext uri="{BB962C8B-B14F-4D97-AF65-F5344CB8AC3E}">
        <p14:creationId xmlns:p14="http://schemas.microsoft.com/office/powerpoint/2010/main" val="33393612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总结</a:t>
            </a:r>
            <a:r>
              <a:rPr lang="zh-CN" altLang="zh-CN" dirty="0"/>
              <a:t>与</a:t>
            </a:r>
            <a:r>
              <a:rPr lang="zh-CN" altLang="zh-CN" dirty="0" smtClean="0"/>
              <a:t>提高</a:t>
            </a:r>
            <a:endParaRPr lang="zh-CN" altLang="en-US" dirty="0"/>
          </a:p>
        </p:txBody>
      </p:sp>
      <p:sp>
        <p:nvSpPr>
          <p:cNvPr id="3" name="内容占位符 2"/>
          <p:cNvSpPr>
            <a:spLocks noGrp="1"/>
          </p:cNvSpPr>
          <p:nvPr>
            <p:ph idx="1"/>
          </p:nvPr>
        </p:nvSpPr>
        <p:spPr/>
        <p:txBody>
          <a:bodyPr/>
          <a:lstStyle/>
          <a:p>
            <a:r>
              <a:rPr lang="en-US" altLang="zh-CN" dirty="0"/>
              <a:t>1. VLOOKUP</a:t>
            </a:r>
            <a:r>
              <a:rPr lang="zh-CN" altLang="zh-CN" dirty="0"/>
              <a:t>近似查询：</a:t>
            </a:r>
          </a:p>
          <a:p>
            <a:r>
              <a:rPr lang="en-US" altLang="zh-CN" dirty="0"/>
              <a:t>2. SUMIFS</a:t>
            </a:r>
            <a:r>
              <a:rPr lang="zh-CN" altLang="zh-CN" dirty="0"/>
              <a:t>函数：</a:t>
            </a:r>
          </a:p>
          <a:p>
            <a:pPr marL="0" indent="0">
              <a:buNone/>
            </a:pPr>
            <a:endParaRPr lang="zh-CN" altLang="en-US" dirty="0"/>
          </a:p>
        </p:txBody>
      </p:sp>
    </p:spTree>
    <p:extLst>
      <p:ext uri="{BB962C8B-B14F-4D97-AF65-F5344CB8AC3E}">
        <p14:creationId xmlns:p14="http://schemas.microsoft.com/office/powerpoint/2010/main" val="2010894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7.3  </a:t>
            </a:r>
            <a:r>
              <a:rPr lang="zh-CN" altLang="en-US" b="1" dirty="0"/>
              <a:t>任务二：分类</a:t>
            </a:r>
            <a:r>
              <a:rPr lang="zh-CN" altLang="en-US" b="1" dirty="0" smtClean="0"/>
              <a:t>汇总</a:t>
            </a:r>
            <a:endParaRPr lang="zh-CN" altLang="en-US" dirty="0"/>
          </a:p>
        </p:txBody>
      </p:sp>
      <p:sp>
        <p:nvSpPr>
          <p:cNvPr id="3" name="内容占位符 2"/>
          <p:cNvSpPr>
            <a:spLocks noGrp="1"/>
          </p:cNvSpPr>
          <p:nvPr>
            <p:ph idx="1"/>
          </p:nvPr>
        </p:nvSpPr>
        <p:spPr>
          <a:xfrm>
            <a:off x="457200" y="1600200"/>
            <a:ext cx="8229600" cy="4637111"/>
          </a:xfrm>
        </p:spPr>
        <p:txBody>
          <a:bodyPr/>
          <a:lstStyle/>
          <a:p>
            <a:pPr lvl="1"/>
            <a:r>
              <a:rPr lang="zh-CN" altLang="zh-CN" dirty="0"/>
              <a:t>任务要求与效果</a:t>
            </a:r>
          </a:p>
          <a:p>
            <a:r>
              <a:rPr lang="en-US" altLang="zh-CN" sz="1600" dirty="0"/>
              <a:t>1</a:t>
            </a:r>
            <a:r>
              <a:rPr lang="zh-CN" altLang="zh-CN" sz="1600" dirty="0"/>
              <a:t>）利用分类汇总的操作。统计新入职男女员工的平均年龄及各职称等的平均年龄，各部门的入职人数。结果如</a:t>
            </a:r>
            <a:r>
              <a:rPr lang="zh-CN" altLang="zh-CN" sz="1600" dirty="0" smtClean="0"/>
              <a:t>图所</a:t>
            </a:r>
            <a:r>
              <a:rPr lang="zh-CN" altLang="zh-CN" sz="1600" dirty="0"/>
              <a:t>示</a:t>
            </a:r>
            <a:r>
              <a:rPr lang="zh-CN" altLang="zh-CN" sz="1600" dirty="0" smtClean="0"/>
              <a:t>。</a:t>
            </a:r>
            <a:endParaRPr lang="en-US" altLang="zh-CN" sz="1600" dirty="0" smtClean="0"/>
          </a:p>
          <a:p>
            <a:endParaRPr lang="en-US" altLang="zh-CN" sz="1600" dirty="0"/>
          </a:p>
          <a:p>
            <a:endParaRPr lang="zh-CN" altLang="zh-CN" sz="1600" dirty="0"/>
          </a:p>
          <a:p>
            <a:r>
              <a:rPr lang="en-US" altLang="zh-CN" sz="1600" dirty="0"/>
              <a:t>2</a:t>
            </a:r>
            <a:r>
              <a:rPr lang="zh-CN" altLang="zh-CN" sz="1600" dirty="0"/>
              <a:t>）利用分类汇总统计各二级学院新入职员工的安置费和科研启动资金总额，并找出科研启动资金最高的学院</a:t>
            </a:r>
          </a:p>
          <a:p>
            <a:endParaRPr lang="en-US" altLang="zh-CN" dirty="0" smtClean="0"/>
          </a:p>
        </p:txBody>
      </p:sp>
      <p:pic>
        <p:nvPicPr>
          <p:cNvPr id="4" name="图片 3"/>
          <p:cNvPicPr/>
          <p:nvPr/>
        </p:nvPicPr>
        <p:blipFill>
          <a:blip r:embed="rId2"/>
          <a:stretch>
            <a:fillRect/>
          </a:stretch>
        </p:blipFill>
        <p:spPr>
          <a:xfrm>
            <a:off x="4067944" y="2492896"/>
            <a:ext cx="4038600" cy="828675"/>
          </a:xfrm>
          <a:prstGeom prst="rect">
            <a:avLst/>
          </a:prstGeom>
        </p:spPr>
      </p:pic>
      <p:pic>
        <p:nvPicPr>
          <p:cNvPr id="5" name="图片 4"/>
          <p:cNvPicPr/>
          <p:nvPr/>
        </p:nvPicPr>
        <p:blipFill>
          <a:blip r:embed="rId3"/>
          <a:stretch>
            <a:fillRect/>
          </a:stretch>
        </p:blipFill>
        <p:spPr>
          <a:xfrm>
            <a:off x="3275856" y="3933056"/>
            <a:ext cx="5274310" cy="2461895"/>
          </a:xfrm>
          <a:prstGeom prst="rect">
            <a:avLst/>
          </a:prstGeom>
        </p:spPr>
      </p:pic>
    </p:spTree>
    <p:extLst>
      <p:ext uri="{BB962C8B-B14F-4D97-AF65-F5344CB8AC3E}">
        <p14:creationId xmlns:p14="http://schemas.microsoft.com/office/powerpoint/2010/main" val="34016324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zh-CN" dirty="0" smtClean="0"/>
              <a:t>知识点解析</a:t>
            </a:r>
            <a:endParaRPr lang="zh-CN" altLang="en-US" dirty="0"/>
          </a:p>
        </p:txBody>
      </p:sp>
      <p:sp>
        <p:nvSpPr>
          <p:cNvPr id="3" name="内容占位符 2"/>
          <p:cNvSpPr>
            <a:spLocks noGrp="1"/>
          </p:cNvSpPr>
          <p:nvPr>
            <p:ph idx="1"/>
          </p:nvPr>
        </p:nvSpPr>
        <p:spPr/>
        <p:txBody>
          <a:bodyPr/>
          <a:lstStyle/>
          <a:p>
            <a:r>
              <a:rPr lang="zh-CN" altLang="zh-CN" dirty="0" smtClean="0"/>
              <a:t>分类汇总是以某一个字段做为分类的项，对工作表数据区域的其他字段进行各种统计计算，如求和、计数、求平均值、最大值等。</a:t>
            </a:r>
            <a:endParaRPr lang="en-US" altLang="zh-CN" dirty="0" smtClean="0"/>
          </a:p>
          <a:p>
            <a:endParaRPr lang="zh-CN" altLang="en-US" dirty="0"/>
          </a:p>
        </p:txBody>
      </p:sp>
    </p:spTree>
    <p:extLst>
      <p:ext uri="{BB962C8B-B14F-4D97-AF65-F5344CB8AC3E}">
        <p14:creationId xmlns:p14="http://schemas.microsoft.com/office/powerpoint/2010/main" val="259507514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多媒体课件制作技术漫谈">
  <a:themeElements>
    <a:clrScheme name="1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1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多媒体课件制作技术漫谈">
  <a:themeElements>
    <a:clrScheme name="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多媒体课件制作技术漫谈">
  <a:themeElements>
    <a:clrScheme name="2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fontScheme name="2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2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多媒体课件制作技术漫谈">
  <a:themeElements>
    <a:clrScheme name="3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3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多媒体课件制作技术漫谈">
  <a:themeElements>
    <a:clrScheme name="4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4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多媒体课件制作技术漫谈">
  <a:themeElements>
    <a:clrScheme name="5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5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JAV程序员核心课程</Template>
  <TotalTime>964</TotalTime>
  <Words>1901</Words>
  <Application>Microsoft Office PowerPoint</Application>
  <PresentationFormat>全屏显示(4:3)</PresentationFormat>
  <Paragraphs>126</Paragraphs>
  <Slides>24</Slides>
  <Notes>0</Notes>
  <HiddenSlides>0</HiddenSlides>
  <MMClips>0</MMClips>
  <ScaleCrop>false</ScaleCrop>
  <HeadingPairs>
    <vt:vector size="4" baseType="variant">
      <vt:variant>
        <vt:lpstr>主题</vt:lpstr>
      </vt:variant>
      <vt:variant>
        <vt:i4>7</vt:i4>
      </vt:variant>
      <vt:variant>
        <vt:lpstr>幻灯片标题</vt:lpstr>
      </vt:variant>
      <vt:variant>
        <vt:i4>24</vt:i4>
      </vt:variant>
    </vt:vector>
  </HeadingPairs>
  <TitlesOfParts>
    <vt:vector size="31" baseType="lpstr">
      <vt:lpstr>1_多媒体课件制作技术漫谈</vt:lpstr>
      <vt:lpstr>多媒体课件制作技术漫谈</vt:lpstr>
      <vt:lpstr>2_多媒体课件制作技术漫谈</vt:lpstr>
      <vt:lpstr>3_多媒体课件制作技术漫谈</vt:lpstr>
      <vt:lpstr>4_多媒体课件制作技术漫谈</vt:lpstr>
      <vt:lpstr>5_多媒体课件制作技术漫谈</vt:lpstr>
      <vt:lpstr>Office 主题</vt:lpstr>
      <vt:lpstr>第7章  Excel高级应用1 -人事档案管理分析</vt:lpstr>
      <vt:lpstr>7.1.1 项目分析</vt:lpstr>
      <vt:lpstr>7.1  项目分析</vt:lpstr>
      <vt:lpstr>7.2  任务一：设计制作职工档案模板</vt:lpstr>
      <vt:lpstr>知识点解析</vt:lpstr>
      <vt:lpstr> 任务实现步骤</vt:lpstr>
      <vt:lpstr>总结与提高</vt:lpstr>
      <vt:lpstr>7.3  任务二：分类汇总</vt:lpstr>
      <vt:lpstr>知识点解析</vt:lpstr>
      <vt:lpstr> 任务实现步骤</vt:lpstr>
      <vt:lpstr>总结与提高</vt:lpstr>
      <vt:lpstr>7.4  任务三：自动筛选 </vt:lpstr>
      <vt:lpstr>知识点解析</vt:lpstr>
      <vt:lpstr> 任务实现步骤</vt:lpstr>
      <vt:lpstr>总结与提高</vt:lpstr>
      <vt:lpstr>7.5  任务三：数据透视表</vt:lpstr>
      <vt:lpstr>知识点解析</vt:lpstr>
      <vt:lpstr> 任务实现步骤</vt:lpstr>
      <vt:lpstr>总结与提高</vt:lpstr>
      <vt:lpstr>7.6  任务四：制作动态图表 </vt:lpstr>
      <vt:lpstr>知识点解析</vt:lpstr>
      <vt:lpstr> 任务实现步骤</vt:lpstr>
      <vt:lpstr>总结与提高</vt:lpstr>
      <vt:lpstr>7.7  知识拓展</vt:lpstr>
    </vt:vector>
  </TitlesOfParts>
  <Company>Lenovo (Beijing)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Excel基本应用</dc:title>
  <dc:creator>Lenovo User</dc:creator>
  <cp:lastModifiedBy>zyy</cp:lastModifiedBy>
  <cp:revision>84</cp:revision>
  <dcterms:created xsi:type="dcterms:W3CDTF">2013-05-17T02:56:54Z</dcterms:created>
  <dcterms:modified xsi:type="dcterms:W3CDTF">2015-01-03T15:39:51Z</dcterms:modified>
</cp:coreProperties>
</file>