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4"/>
  </p:notesMasterIdLst>
  <p:sldIdLst>
    <p:sldId id="300" r:id="rId2"/>
    <p:sldId id="277" r:id="rId3"/>
    <p:sldId id="302" r:id="rId4"/>
    <p:sldId id="328" r:id="rId5"/>
    <p:sldId id="329" r:id="rId6"/>
    <p:sldId id="330" r:id="rId7"/>
    <p:sldId id="378" r:id="rId8"/>
    <p:sldId id="331" r:id="rId9"/>
    <p:sldId id="303" r:id="rId10"/>
    <p:sldId id="332" r:id="rId11"/>
    <p:sldId id="333" r:id="rId12"/>
    <p:sldId id="334" r:id="rId13"/>
    <p:sldId id="335" r:id="rId14"/>
    <p:sldId id="336" r:id="rId15"/>
    <p:sldId id="337" r:id="rId16"/>
    <p:sldId id="338" r:id="rId17"/>
    <p:sldId id="349" r:id="rId18"/>
    <p:sldId id="339" r:id="rId19"/>
    <p:sldId id="340" r:id="rId20"/>
    <p:sldId id="341" r:id="rId21"/>
    <p:sldId id="342" r:id="rId22"/>
    <p:sldId id="343" r:id="rId23"/>
    <p:sldId id="344" r:id="rId24"/>
    <p:sldId id="347" r:id="rId25"/>
    <p:sldId id="345" r:id="rId26"/>
    <p:sldId id="348" r:id="rId27"/>
    <p:sldId id="351" r:id="rId28"/>
    <p:sldId id="353" r:id="rId29"/>
    <p:sldId id="354" r:id="rId30"/>
    <p:sldId id="356" r:id="rId31"/>
    <p:sldId id="357" r:id="rId32"/>
    <p:sldId id="355" r:id="rId33"/>
    <p:sldId id="358" r:id="rId34"/>
    <p:sldId id="359" r:id="rId35"/>
    <p:sldId id="360" r:id="rId36"/>
    <p:sldId id="361" r:id="rId37"/>
    <p:sldId id="362" r:id="rId38"/>
    <p:sldId id="363" r:id="rId39"/>
    <p:sldId id="364" r:id="rId40"/>
    <p:sldId id="365" r:id="rId41"/>
    <p:sldId id="366" r:id="rId42"/>
    <p:sldId id="367" r:id="rId43"/>
    <p:sldId id="369" r:id="rId44"/>
    <p:sldId id="370" r:id="rId45"/>
    <p:sldId id="368" r:id="rId46"/>
    <p:sldId id="376" r:id="rId47"/>
    <p:sldId id="377" r:id="rId48"/>
    <p:sldId id="371" r:id="rId49"/>
    <p:sldId id="372" r:id="rId50"/>
    <p:sldId id="373" r:id="rId51"/>
    <p:sldId id="375" r:id="rId52"/>
    <p:sldId id="301" r:id="rId53"/>
  </p:sldIdLst>
  <p:sldSz cx="9144000" cy="6858000" type="screen4x3"/>
  <p:notesSz cx="6858000" cy="9144000"/>
  <p:defaultTextStyle>
    <a:defPPr>
      <a:defRPr lang="zh-CN"/>
    </a:defPPr>
    <a:lvl1pPr algn="l" rtl="0" fontAlgn="base">
      <a:spcBef>
        <a:spcPct val="0"/>
      </a:spcBef>
      <a:spcAft>
        <a:spcPct val="0"/>
      </a:spcAft>
      <a:defRPr sz="2000" b="1" kern="1200">
        <a:solidFill>
          <a:schemeClr val="tx1"/>
        </a:solidFill>
        <a:latin typeface="Arial" charset="0"/>
        <a:ea typeface="楷体_GB2312" pitchFamily="49" charset="-122"/>
        <a:cs typeface="+mn-cs"/>
      </a:defRPr>
    </a:lvl1pPr>
    <a:lvl2pPr marL="457200" algn="l" rtl="0" fontAlgn="base">
      <a:spcBef>
        <a:spcPct val="0"/>
      </a:spcBef>
      <a:spcAft>
        <a:spcPct val="0"/>
      </a:spcAft>
      <a:defRPr sz="2000" b="1" kern="1200">
        <a:solidFill>
          <a:schemeClr val="tx1"/>
        </a:solidFill>
        <a:latin typeface="Arial" charset="0"/>
        <a:ea typeface="楷体_GB2312" pitchFamily="49" charset="-122"/>
        <a:cs typeface="+mn-cs"/>
      </a:defRPr>
    </a:lvl2pPr>
    <a:lvl3pPr marL="914400" algn="l" rtl="0" fontAlgn="base">
      <a:spcBef>
        <a:spcPct val="0"/>
      </a:spcBef>
      <a:spcAft>
        <a:spcPct val="0"/>
      </a:spcAft>
      <a:defRPr sz="2000" b="1" kern="1200">
        <a:solidFill>
          <a:schemeClr val="tx1"/>
        </a:solidFill>
        <a:latin typeface="Arial" charset="0"/>
        <a:ea typeface="楷体_GB2312" pitchFamily="49" charset="-122"/>
        <a:cs typeface="+mn-cs"/>
      </a:defRPr>
    </a:lvl3pPr>
    <a:lvl4pPr marL="1371600" algn="l" rtl="0" fontAlgn="base">
      <a:spcBef>
        <a:spcPct val="0"/>
      </a:spcBef>
      <a:spcAft>
        <a:spcPct val="0"/>
      </a:spcAft>
      <a:defRPr sz="2000" b="1" kern="1200">
        <a:solidFill>
          <a:schemeClr val="tx1"/>
        </a:solidFill>
        <a:latin typeface="Arial" charset="0"/>
        <a:ea typeface="楷体_GB2312" pitchFamily="49" charset="-122"/>
        <a:cs typeface="+mn-cs"/>
      </a:defRPr>
    </a:lvl4pPr>
    <a:lvl5pPr marL="1828800" algn="l" rtl="0" fontAlgn="base">
      <a:spcBef>
        <a:spcPct val="0"/>
      </a:spcBef>
      <a:spcAft>
        <a:spcPct val="0"/>
      </a:spcAft>
      <a:defRPr sz="2000" b="1" kern="1200">
        <a:solidFill>
          <a:schemeClr val="tx1"/>
        </a:solidFill>
        <a:latin typeface="Arial" charset="0"/>
        <a:ea typeface="楷体_GB2312" pitchFamily="49" charset="-122"/>
        <a:cs typeface="+mn-cs"/>
      </a:defRPr>
    </a:lvl5pPr>
    <a:lvl6pPr marL="2286000" algn="l" defTabSz="914400" rtl="0" eaLnBrk="1" latinLnBrk="0" hangingPunct="1">
      <a:defRPr sz="2000" b="1" kern="1200">
        <a:solidFill>
          <a:schemeClr val="tx1"/>
        </a:solidFill>
        <a:latin typeface="Arial" charset="0"/>
        <a:ea typeface="楷体_GB2312" pitchFamily="49" charset="-122"/>
        <a:cs typeface="+mn-cs"/>
      </a:defRPr>
    </a:lvl6pPr>
    <a:lvl7pPr marL="2743200" algn="l" defTabSz="914400" rtl="0" eaLnBrk="1" latinLnBrk="0" hangingPunct="1">
      <a:defRPr sz="2000" b="1" kern="1200">
        <a:solidFill>
          <a:schemeClr val="tx1"/>
        </a:solidFill>
        <a:latin typeface="Arial" charset="0"/>
        <a:ea typeface="楷体_GB2312" pitchFamily="49" charset="-122"/>
        <a:cs typeface="+mn-cs"/>
      </a:defRPr>
    </a:lvl7pPr>
    <a:lvl8pPr marL="3200400" algn="l" defTabSz="914400" rtl="0" eaLnBrk="1" latinLnBrk="0" hangingPunct="1">
      <a:defRPr sz="2000" b="1" kern="1200">
        <a:solidFill>
          <a:schemeClr val="tx1"/>
        </a:solidFill>
        <a:latin typeface="Arial" charset="0"/>
        <a:ea typeface="楷体_GB2312" pitchFamily="49" charset="-122"/>
        <a:cs typeface="+mn-cs"/>
      </a:defRPr>
    </a:lvl8pPr>
    <a:lvl9pPr marL="3657600" algn="l" defTabSz="914400" rtl="0" eaLnBrk="1" latinLnBrk="0" hangingPunct="1">
      <a:defRPr sz="2000" b="1" kern="1200">
        <a:solidFill>
          <a:schemeClr val="tx1"/>
        </a:solidFill>
        <a:latin typeface="Arial" charset="0"/>
        <a:ea typeface="楷体_GB2312"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E5D"/>
    <a:srgbClr val="FFD28F"/>
    <a:srgbClr val="743A00"/>
    <a:srgbClr val="5F5F5F"/>
    <a:srgbClr val="EAEAEA"/>
    <a:srgbClr val="B2B2B2"/>
    <a:srgbClr val="DE8400"/>
    <a:srgbClr val="D40A2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00" autoAdjust="0"/>
    <p:restoredTop sz="94660"/>
  </p:normalViewPr>
  <p:slideViewPr>
    <p:cSldViewPr>
      <p:cViewPr varScale="1">
        <p:scale>
          <a:sx n="60" d="100"/>
          <a:sy n="60" d="100"/>
        </p:scale>
        <p:origin x="-1836" y="-60"/>
      </p:cViewPr>
      <p:guideLst>
        <p:guide orient="horz" pos="2069"/>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smtClean="0">
                <a:ea typeface="宋体" charset="-122"/>
              </a:defRPr>
            </a:lvl1pPr>
          </a:lstStyle>
          <a:p>
            <a:pPr>
              <a:defRPr/>
            </a:pPr>
            <a:endParaRPr lang="en-US" altLang="zh-CN"/>
          </a:p>
        </p:txBody>
      </p:sp>
      <p:sp>
        <p:nvSpPr>
          <p:cNvPr id="16387"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smtClean="0">
                <a:ea typeface="宋体" charset="-122"/>
              </a:defRPr>
            </a:lvl1pPr>
          </a:lstStyle>
          <a:p>
            <a:pPr>
              <a:defRPr/>
            </a:pPr>
            <a:endParaRPr lang="en-US" altLang="zh-CN"/>
          </a:p>
        </p:txBody>
      </p:sp>
      <p:sp>
        <p:nvSpPr>
          <p:cNvPr id="27652" name="矩形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6389"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6390"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smtClean="0">
                <a:ea typeface="宋体" charset="-122"/>
              </a:defRPr>
            </a:lvl1pPr>
          </a:lstStyle>
          <a:p>
            <a:pPr>
              <a:defRPr/>
            </a:pPr>
            <a:endParaRPr lang="en-US" altLang="zh-CN"/>
          </a:p>
        </p:txBody>
      </p:sp>
      <p:sp>
        <p:nvSpPr>
          <p:cNvPr id="16391"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smtClean="0">
                <a:ea typeface="宋体" charset="-122"/>
              </a:defRPr>
            </a:lvl1pPr>
          </a:lstStyle>
          <a:p>
            <a:pPr>
              <a:defRPr/>
            </a:pPr>
            <a:fld id="{736AED5F-78EF-48B1-97F3-3483E2053D2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7DF7AA7-0B7B-412E-9AA6-35A39F4846CD}"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74C00BD-1400-487A-90AB-C797022633D3}"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5A9F0FE3-5D66-4CA9-91A7-EF2C45D22E1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F22A3241-131F-4A36-96C9-6EAB40CF4E6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ADE0E268-D602-4D54-9FAF-F256A5ECE66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A667BED9-150C-40C4-9FB5-C6699D0D8BA9}"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25693455-B37B-406D-8810-D898FA26478F}"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47F29220-14F0-4D00-9145-5B0915B7F240}"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8D9F55A3-B346-4902-9BEC-0CD9B26B6FA9}"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8EDAD7CE-ED6E-43FF-8EDB-676D8DC585C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6DED581A-5BE0-4FC5-8742-F11FF2E0AB6C}"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65B09EFD-8A51-4EA4-A064-9CFC100BEF23}" type="slidenum">
              <a:rPr lang="en-US" altLang="zh-CN"/>
              <a:pPr>
                <a:defRPr/>
              </a:pPr>
              <a:t>‹#›</a:t>
            </a:fld>
            <a:endParaRPr lang="en-US" altLang="zh-CN"/>
          </a:p>
        </p:txBody>
      </p:sp>
      <p:sp>
        <p:nvSpPr>
          <p:cNvPr id="1031" name="文本框 7"/>
          <p:cNvSpPr txBox="1">
            <a:spLocks noChangeArrowheads="1"/>
          </p:cNvSpPr>
          <p:nvPr userDrawn="1"/>
        </p:nvSpPr>
        <p:spPr bwMode="auto">
          <a:xfrm>
            <a:off x="5580063" y="188913"/>
            <a:ext cx="3382962" cy="396875"/>
          </a:xfrm>
          <a:prstGeom prst="rect">
            <a:avLst/>
          </a:prstGeom>
          <a:noFill/>
          <a:ln w="9525">
            <a:noFill/>
            <a:miter lim="800000"/>
            <a:headEnd/>
            <a:tailEnd/>
          </a:ln>
          <a:effectLst/>
        </p:spPr>
        <p:txBody>
          <a:bodyPr>
            <a:spAutoFit/>
          </a:bodyPr>
          <a:lstStyle/>
          <a:p>
            <a:pPr algn="ctr">
              <a:spcBef>
                <a:spcPct val="50000"/>
              </a:spcBef>
            </a:pPr>
            <a:r>
              <a:rPr lang="zh-CN" altLang="en-US">
                <a:solidFill>
                  <a:schemeClr val="bg1"/>
                </a:solidFill>
                <a:latin typeface="楷体_GB2312" pitchFamily="49" charset="-122"/>
              </a:rPr>
              <a:t>第八章  汽车与经济</a:t>
            </a:r>
          </a:p>
        </p:txBody>
      </p:sp>
      <p:sp>
        <p:nvSpPr>
          <p:cNvPr id="1032" name="文本框 8"/>
          <p:cNvSpPr txBox="1">
            <a:spLocks noChangeArrowheads="1"/>
          </p:cNvSpPr>
          <p:nvPr userDrawn="1"/>
        </p:nvSpPr>
        <p:spPr bwMode="auto">
          <a:xfrm>
            <a:off x="755650" y="1052513"/>
            <a:ext cx="6985000" cy="396875"/>
          </a:xfrm>
          <a:prstGeom prst="rect">
            <a:avLst/>
          </a:prstGeom>
          <a:noFill/>
          <a:ln w="9525">
            <a:noFill/>
            <a:miter lim="800000"/>
            <a:headEnd/>
            <a:tailEnd/>
          </a:ln>
          <a:effectLst/>
        </p:spPr>
        <p:txBody>
          <a:bodyPr lIns="90000" tIns="46800" rIns="90000" bIns="46800">
            <a:spAutoFit/>
          </a:bodyPr>
          <a:lstStyle/>
          <a:p>
            <a:pPr>
              <a:spcBef>
                <a:spcPct val="50000"/>
              </a:spcBef>
            </a:pPr>
            <a:endParaRPr lang="zh-CN"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google.com.hk/url?sa=i&amp;rct=j&amp;q=%E9%9B%AA%E4%BD%9B%E5%85%B0&amp;source=images&amp;cd=&amp;cad=rja&amp;docid=aueu3fgUUz5uEM&amp;tbnid=jorNxJopX0eHIM:&amp;ved=0CAUQjRw&amp;url=http://028.teambuy.com.cn/tb/hd555.html&amp;ei=NPEBUr_HEMPdkAXn04H4Cw&amp;psig=AFQjCNF_syskr7RMfTo0nJxk1EV4N1JkGQ&amp;ust=1375945387795055"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www.google.com.hk/url?sa=i&amp;rct=j&amp;q=Louis+Chevrolet&amp;source=images&amp;cd=&amp;cad=rja&amp;docid=ah6jAPZNeTdHZM&amp;tbnid=jUR42y6uCwvROM:&amp;ved=&amp;url=http://www.carscoops.com/2011/05/gm-celebrates-100-years-of-chevrolet.html&amp;ei=QvMBUqT8G4G4kgXB0YGYCw&amp;psig=AFQjCNHE5NmFSo73P_7rFV5bNAYI1BIbvw&amp;ust=1375945922885341" TargetMode="External"/><Relationship Id="rId2" Type="http://schemas.openxmlformats.org/officeDocument/2006/relationships/image" Target="../media/image23.jpeg"/><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www.google.com.hk/url?sa=i&amp;rct=j&amp;q=Louis+Chevrolet&amp;source=images&amp;cd=&amp;cad=rja&amp;docid=cVRtIcndK8z_ZM&amp;tbnid=zj-UjB86tezxZM:&amp;ved=&amp;url=http://blog.nwautos.com/2011/10/chevys_history_is_a_mix_of_economy_luxury_and_power.html&amp;ei=QvMBUqT8G4G4kgXB0YGYCw&amp;psig=AFQjCNHE5NmFSo73P_7rFV5bNAYI1BIbvw&amp;ust=1375945922885341"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www.google.com.hk/url?sa=i&amp;rct=j&amp;q=William+C.+Durant&amp;source=images&amp;cd=&amp;cad=rja&amp;docid=x0Bid5Lkr7eZZM&amp;tbnid=mf-D5qo_Bpu3vM:&amp;ved=0CAUQjRw&amp;url=http://bbs.qichelian.com/post_3024120_1.html&amp;ei=p_QBUraFKIfjkgWgmIGQCA&amp;psig=AFQjCNGDOGtXxe3ue91V21kQq7-FcoET8A&amp;ust=1375946209837656"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www.google.com.hk/url?sa=i&amp;rct=j&amp;q=%E5%88%AB%E5%85%8B+%E5%9B%BE%E6%A0%87%E6%BC%94%E5%8F%98&amp;source=images&amp;cd=&amp;cad=rja&amp;docid=veF4QNatF_AF_M&amp;tbnid=PD1LD1DaLq8IRM:&amp;ved=0CAUQjRw&amp;url=http://www.sortol.com/bd/909235.htm&amp;ei=ePkBUrX9Ko3rkgX3pYE4&amp;psig=AFQjCNF2pSCkhvZWRwzpyv35H8GClfDXxA&amp;ust=1375947487418151"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hyperlink" Target="http://www.google.com.hk/url?sa=i&amp;rct=j&amp;q=%E4%B8%AD%E5%9B%BD%E7%AC%AC%E4%B8%80%E8%BE%86%E9%9B%AA%E4%BD%9B%E5%85%B0%E8%BD%A6&amp;source=images&amp;cd=&amp;cad=rja&amp;docid=G8SJFV5YmLRVPM&amp;tbnid=ueMiLRQbq9UlAM:&amp;ved=0CAUQjRw&amp;url=http://auto.gasgoo.com/News/2013/04/16105020502060201122729_2.shtml&amp;ei=Z_YBUpOTBISnlAXkooGQAQ&amp;psig=AFQjCNHiyLviuw-eIwAVOl-mSw53HuLaNg&amp;ust=1375946708936294"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www.google.com.hk/url?sa=i&amp;rct=j&amp;q=%E5%A4%A7%E5%8D%AB+%E9%82%93%E5%B7%B4+%E5%88%AB%E5%85%8B&amp;source=images&amp;cd=&amp;cad=rja&amp;docid=SQor8tHfhf832M&amp;tbnid=JrTkhuRxwcnmiM:&amp;ved=0CAUQjRw&amp;url=http://www.candabuick.com/brands/creaters/&amp;ei=0PcBUqbRCMeGkQXauoGABg&amp;psig=AFQjCNFX9Cs8aXLAusy3BorNVBTsPUe8OQ&amp;ust=1375947085375874" TargetMode="External"/><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www.google.com.hk/url?sa=i&amp;rct=j&amp;q=%E5%A4%A7%E5%8D%AB+%E9%82%93%E5%B7%B4+%E5%88%AB%E5%85%8B&amp;source=images&amp;cd=&amp;cad=rja&amp;docid=RLOmJVW3k8ol6M&amp;tbnid=Q5IgVL2FkgtNSM:&amp;ved=0CAUQjRw&amp;url=http://www.bangzhaoshang.com/item/Buick/&amp;ei=BPgBUujtEIeUkgWUwYCQAQ&amp;psig=AFQjCNFX9Cs8aXLAusy3BorNVBTsPUe8OQ&amp;ust=1375947085375874"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www.google.com.hk/url?sa=i&amp;rct=j&amp;q=%E5%A4%A7%E5%8D%AB+%E9%82%93%E5%B7%B4+%E5%88%AB%E5%85%8B&amp;source=images&amp;cd=&amp;cad=rja&amp;docid=2tAl-x2zoC9DtM&amp;tbnid=noE56zjKYrP8EM:&amp;ved=0CAUQjRw&amp;url=http://auto.huanqiu.com/autoculture/2013-04/3845844.html&amp;ei=kfgBUpmpOoaBkQXs3oGoDA&amp;psig=AFQjCNFX9Cs8aXLAusy3BorNVBTsPUe8OQ&amp;ust=1375947085375874" TargetMode="Externa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jpeg"/><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8.jpeg"/><Relationship Id="rId7" Type="http://schemas.openxmlformats.org/officeDocument/2006/relationships/image" Target="../media/image52.png"/><Relationship Id="rId2" Type="http://schemas.openxmlformats.org/officeDocument/2006/relationships/image" Target="../media/image47.jpeg"/><Relationship Id="rId1" Type="http://schemas.openxmlformats.org/officeDocument/2006/relationships/slideLayout" Target="../slideLayouts/slideLayout7.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 Id="rId9" Type="http://schemas.openxmlformats.org/officeDocument/2006/relationships/image" Target="../media/image54.jpeg"/></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oleObject" Target="../embeddings/oleObject1.bin"/><Relationship Id="rId7" Type="http://schemas.openxmlformats.org/officeDocument/2006/relationships/image" Target="../media/image62.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32.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59.jpeg"/><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hyperlink" Target="http://www.google.com.hk/url?sa=i&amp;rct=j&amp;q=%E5%87%AF%E8%BF%AA%E6%8B%89%E5%85%8B&amp;source=images&amp;cd=&amp;cad=rja&amp;docid=nPBsG301ouwuMM&amp;tbnid=_qUq_r999S-fCM:&amp;ved=0CAUQjRw&amp;url=http://www.auto-abc.cn/chexinglishi/6072009-7-16.html&amp;ei=zf8BUum4CIS3lQXH6YE4&amp;psig=AFQjCNHBXg0ytc2EYpGu4VVG2vz9Yertdw&amp;ust=1375949130920781"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hyperlink" Target="http://www.google.com.hk/url?sa=i&amp;rct=j&amp;q=%E5%87%AF%E8%BF%AA%E6%8B%89%E5%85%8B&amp;source=images&amp;cd=&amp;cad=rja&amp;docid=FW4OGBUw0gbdQM&amp;tbnid=wyl0t-S33CyOBM:&amp;ved=0CAUQjRw&amp;url=http://news.xinhuanet.com/auto/2007-11/26/content_7144656.htm&amp;ei=CwACUvisI8uUkgXIgoDYAg&amp;psig=AFQjCNHBXg0ytc2EYpGu4VVG2vz9Yertdw&amp;ust=1375949130920781"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hyperlink" Target="http://www.autohome.com.cn/img/?img=2012/9/23/23-17-42-35-139077206.jpg" TargetMode="External"/><Relationship Id="rId1" Type="http://schemas.openxmlformats.org/officeDocument/2006/relationships/slideLayout" Target="../slideLayouts/slideLayout7.xml"/><Relationship Id="rId4" Type="http://schemas.openxmlformats.org/officeDocument/2006/relationships/image" Target="../media/image82.jpeg"/></Relationships>
</file>

<file path=ppt/slides/_rels/slide4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hyperlink" Target="http://www.autohome.com.cn/img/?img=2012/9/23/23-17-42-43-278621192.jpg" TargetMode="External"/><Relationship Id="rId1" Type="http://schemas.openxmlformats.org/officeDocument/2006/relationships/slideLayout" Target="../slideLayouts/slideLayout7.xml"/><Relationship Id="rId5" Type="http://schemas.openxmlformats.org/officeDocument/2006/relationships/image" Target="../media/image84.jpeg"/><Relationship Id="rId4" Type="http://schemas.openxmlformats.org/officeDocument/2006/relationships/hyperlink" Target="http://www.autohome.com.cn/img/?img=2012/9/24/24-20-17-3-567615084.jpg" TargetMode="External"/></Relationships>
</file>

<file path=ppt/slides/_rels/slide47.xml.rels><?xml version="1.0" encoding="UTF-8" standalone="yes"?>
<Relationships xmlns="http://schemas.openxmlformats.org/package/2006/relationships"><Relationship Id="rId8" Type="http://schemas.openxmlformats.org/officeDocument/2006/relationships/image" Target="../media/image88.jpeg"/><Relationship Id="rId3" Type="http://schemas.openxmlformats.org/officeDocument/2006/relationships/hyperlink" Target="http://www.google.com.hk/url?sa=i&amp;rct=j&amp;q=GMC+%E5%8E%86%E5%8F%B2&amp;source=images&amp;cd=&amp;cad=rja&amp;docid=zPP2jUOsr8bXFM&amp;tbnid=NW4WLYix39R1JM:&amp;ved=0CAUQjRw&amp;url=http://www.gmc.net.cn/&amp;ei=GAUCUre8FMaqkgXZ7IFI&amp;psig=AFQjCNHq1i6WJZ8DtcXWS5A3uI-wbDU_Cg&amp;ust=1375949787149563" TargetMode="External"/><Relationship Id="rId7" Type="http://schemas.openxmlformats.org/officeDocument/2006/relationships/hyperlink" Target="http://www.google.com.hk/url?sa=i&amp;rct=j&amp;q=GMC+%E5%8E%86%E5%8F%B2&amp;source=images&amp;cd=&amp;cad=rja&amp;docid=x3d5jXKaMB39fM&amp;tbnid=MNDLf28-kO8FfM:&amp;ved=0CAUQjRw&amp;url=http://autos.cn.yahoo.com/ypen/20110214/210375.html&amp;ei=0QYCUp2RAonIkgW2vYC4Dw&amp;psig=AFQjCNHq1i6WJZ8DtcXWS5A3uI-wbDU_Cg&amp;ust=1375949787149563" TargetMode="External"/><Relationship Id="rId2" Type="http://schemas.openxmlformats.org/officeDocument/2006/relationships/image" Target="../media/image85.png"/><Relationship Id="rId1" Type="http://schemas.openxmlformats.org/officeDocument/2006/relationships/slideLayout" Target="../slideLayouts/slideLayout7.xml"/><Relationship Id="rId6" Type="http://schemas.openxmlformats.org/officeDocument/2006/relationships/image" Target="../media/image87.jpeg"/><Relationship Id="rId5" Type="http://schemas.openxmlformats.org/officeDocument/2006/relationships/hyperlink" Target="http://www.google.com.hk/url?sa=i&amp;rct=j&amp;q=GMC+%E5%8E%86%E5%8F%B2&amp;source=images&amp;cd=&amp;cad=rja&amp;docid=4wpeV4QjAEs4NM&amp;tbnid=nzS1hzbLQAldcM:&amp;ved=&amp;url=http://forum.yorkbbs.ca/showtopic-2459890.aspx&amp;ei=WgICUrqbJ8WekAXRwYGoCQ&amp;psig=AFQjCNHq1i6WJZ8DtcXWS5A3uI-wbDU_Cg&amp;ust=1375949787149563" TargetMode="External"/><Relationship Id="rId4" Type="http://schemas.openxmlformats.org/officeDocument/2006/relationships/image" Target="../media/image86.jpeg"/></Relationships>
</file>

<file path=ppt/slides/_rels/slide48.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hyperlink" Target="http://www.google.com.hk/url?sa=i&amp;rct=j&amp;q=GMC+%E5%8E%86%E5%8F%B2&amp;source=images&amp;cd=&amp;cad=rja&amp;docid=7uDRsQn_VCJjjM&amp;tbnid=bKBzmsnAFnDBiM:&amp;ved=0CAUQjRw&amp;url=http://dealer.bitauto.com/100004857/news/201304/4544067.html&amp;ei=ZQICUrPIMsXNkwWt1YHYDQ&amp;psig=AFQjCNHq1i6WJZ8DtcXWS5A3uI-wbDU_Cg&amp;ust=1375949787149563" TargetMode="Externa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zh.wikipedia.org/wiki/File:Flag_of_Detroit,_Michigan.svg" TargetMode="Externa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hyperlink" Target="http://zh.wikipedia.org/wiki/File:Seal_of_Detroit,_Michigan.svg"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http://carsp.org/wp-content/uploads/2011/12/-gm-456345-640x430.jpg" TargetMode="External"/><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http://carsp.org/wp-content/uploads/2011/12/-gm-logo-456457-640x615.jpg" TargetMode="Externa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2" descr="CollageGlobalT"/>
          <p:cNvPicPr>
            <a:picLocks noChangeAspect="1" noChangeArrowheads="1"/>
          </p:cNvPicPr>
          <p:nvPr/>
        </p:nvPicPr>
        <p:blipFill>
          <a:blip r:embed="rId2" cstate="print"/>
          <a:srcRect/>
          <a:stretch>
            <a:fillRect/>
          </a:stretch>
        </p:blipFill>
        <p:spPr bwMode="auto">
          <a:xfrm>
            <a:off x="22225" y="2819400"/>
            <a:ext cx="4349750" cy="3616325"/>
          </a:xfrm>
          <a:prstGeom prst="rect">
            <a:avLst/>
          </a:prstGeom>
          <a:noFill/>
          <a:ln w="9525">
            <a:noFill/>
            <a:miter lim="800000"/>
            <a:headEnd/>
            <a:tailEnd/>
          </a:ln>
        </p:spPr>
      </p:pic>
      <p:sp>
        <p:nvSpPr>
          <p:cNvPr id="4" name="矩形​​ 3"/>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 name="内容占位符 2"/>
          <p:cNvSpPr>
            <a:spLocks noGrp="1"/>
          </p:cNvSpPr>
          <p:nvPr>
            <p:ph idx="1"/>
          </p:nvPr>
        </p:nvSpPr>
        <p:spPr>
          <a:xfrm>
            <a:off x="838200" y="1524000"/>
            <a:ext cx="7315200" cy="2438400"/>
          </a:xfrm>
        </p:spPr>
        <p:txBody>
          <a:bodyPr rtlCol="0">
            <a:normAutofit/>
          </a:bodyPr>
          <a:lstStyle/>
          <a:p>
            <a:pPr marL="0" indent="0" algn="ctr" fontAlgn="auto">
              <a:spcAft>
                <a:spcPts val="0"/>
              </a:spcAft>
              <a:buFont typeface="Arial" pitchFamily="34" charset="0"/>
              <a:buNone/>
              <a:defRPr/>
            </a:pPr>
            <a:r>
              <a:rPr lang="zh-CN" altLang="en-US" sz="4800" b="1" dirty="0" smtClean="0">
                <a:solidFill>
                  <a:schemeClr val="accent1">
                    <a:lumMod val="50000"/>
                  </a:schemeClr>
                </a:solidFill>
                <a:effectLst>
                  <a:outerShdw blurRad="38100" dist="38100" dir="2700000" algn="tl">
                    <a:srgbClr val="000000">
                      <a:alpha val="43137"/>
                    </a:srgbClr>
                  </a:outerShdw>
                </a:effectLst>
              </a:rPr>
              <a:t>汽车文化</a:t>
            </a:r>
            <a:endParaRPr lang="en-US" altLang="zh-CN" sz="4800" b="1" dirty="0" smtClean="0">
              <a:solidFill>
                <a:schemeClr val="accent1">
                  <a:lumMod val="50000"/>
                </a:schemeClr>
              </a:solidFill>
              <a:effectLst>
                <a:outerShdw blurRad="38100" dist="38100" dir="2700000" algn="tl">
                  <a:srgbClr val="000000">
                    <a:alpha val="43137"/>
                  </a:srgbClr>
                </a:outerShdw>
              </a:effectLst>
            </a:endParaRPr>
          </a:p>
          <a:p>
            <a:pPr marL="0" indent="0" algn="r" fontAlgn="auto">
              <a:spcAft>
                <a:spcPts val="0"/>
              </a:spcAft>
              <a:buFont typeface="Arial" pitchFamily="34" charset="0"/>
              <a:buNone/>
              <a:defRPr/>
            </a:pPr>
            <a:r>
              <a:rPr lang="en-US" altLang="zh-CN" sz="3600" b="1" dirty="0" smtClean="0">
                <a:solidFill>
                  <a:schemeClr val="accent1">
                    <a:lumMod val="50000"/>
                  </a:schemeClr>
                </a:solidFill>
                <a:effectLst>
                  <a:outerShdw blurRad="38100" dist="38100" dir="2700000" algn="tl">
                    <a:srgbClr val="000000">
                      <a:alpha val="43137"/>
                    </a:srgbClr>
                  </a:outerShdw>
                </a:effectLst>
              </a:rPr>
              <a:t>——</a:t>
            </a:r>
            <a:r>
              <a:rPr lang="zh-CN" altLang="en-US" sz="3600" b="1" dirty="0" smtClean="0">
                <a:solidFill>
                  <a:schemeClr val="accent1">
                    <a:lumMod val="50000"/>
                  </a:schemeClr>
                </a:solidFill>
                <a:effectLst>
                  <a:outerShdw blurRad="38100" dist="38100" dir="2700000" algn="tl">
                    <a:srgbClr val="000000">
                      <a:alpha val="43137"/>
                    </a:srgbClr>
                  </a:outerShdw>
                </a:effectLst>
              </a:rPr>
              <a:t>美国车系</a:t>
            </a:r>
            <a:endParaRPr lang="zh-CN" altLang="en-US" sz="3600" b="1" dirty="0">
              <a:solidFill>
                <a:schemeClr val="accent1">
                  <a:lumMod val="50000"/>
                </a:schemeClr>
              </a:solidFill>
              <a:effectLst>
                <a:outerShdw blurRad="38100" dist="38100" dir="2700000" algn="tl">
                  <a:srgbClr val="000000">
                    <a:alpha val="43137"/>
                  </a:srgbClr>
                </a:outerShdw>
              </a:effectLst>
            </a:endParaRPr>
          </a:p>
        </p:txBody>
      </p:sp>
      <p:sp>
        <p:nvSpPr>
          <p:cNvPr id="6" name="矩形​​ 5"/>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2058" name="矩形​​ 8"/>
          <p:cNvSpPr>
            <a:spLocks noChangeArrowheads="1"/>
          </p:cNvSpPr>
          <p:nvPr/>
        </p:nvSpPr>
        <p:spPr bwMode="auto">
          <a:xfrm>
            <a:off x="3276600" y="3429000"/>
            <a:ext cx="3048000" cy="1323975"/>
          </a:xfrm>
          <a:prstGeom prst="rect">
            <a:avLst/>
          </a:prstGeom>
          <a:noFill/>
          <a:ln w="9525">
            <a:noFill/>
            <a:miter lim="800000"/>
            <a:headEnd/>
            <a:tailEnd/>
          </a:ln>
        </p:spPr>
        <p:txBody>
          <a:bodyPr>
            <a:spAutoFit/>
          </a:bodyPr>
          <a:lstStyle/>
          <a:p>
            <a:pPr algn="ctr"/>
            <a:r>
              <a:rPr lang="zh-CN" altLang="en-US" sz="2800" dirty="0">
                <a:latin typeface="华文楷体" pitchFamily="2" charset="-122"/>
                <a:ea typeface="华文楷体" pitchFamily="2" charset="-122"/>
              </a:rPr>
              <a:t>主讲：方晓汾</a:t>
            </a:r>
            <a:endParaRPr lang="en-US" altLang="zh-CN" sz="2800" dirty="0">
              <a:latin typeface="华文楷体" pitchFamily="2" charset="-122"/>
              <a:ea typeface="华文楷体" pitchFamily="2" charset="-122"/>
            </a:endParaRPr>
          </a:p>
          <a:p>
            <a:endParaRPr lang="en-US" altLang="zh-CN" sz="2800" dirty="0">
              <a:latin typeface="华文楷体" pitchFamily="2" charset="-122"/>
              <a:ea typeface="华文楷体" pitchFamily="2" charset="-122"/>
            </a:endParaRPr>
          </a:p>
          <a:p>
            <a:pPr algn="ctr"/>
            <a:r>
              <a:rPr lang="en-US" altLang="zh-CN" sz="2400" dirty="0" smtClean="0">
                <a:latin typeface="Times New Roman" pitchFamily="18" charset="0"/>
                <a:ea typeface="华文楷体" pitchFamily="2" charset="-122"/>
                <a:cs typeface="Times New Roman" pitchFamily="18" charset="0"/>
              </a:rPr>
              <a:t>2013</a:t>
            </a:r>
            <a:r>
              <a:rPr lang="zh-CN" altLang="en-US" sz="2400" dirty="0" smtClean="0">
                <a:latin typeface="Times New Roman" pitchFamily="18" charset="0"/>
                <a:ea typeface="华文楷体" pitchFamily="2" charset="-122"/>
                <a:cs typeface="Times New Roman" pitchFamily="18" charset="0"/>
              </a:rPr>
              <a:t>年</a:t>
            </a:r>
            <a:r>
              <a:rPr lang="en-US" altLang="zh-CN" sz="2400" dirty="0">
                <a:latin typeface="Times New Roman" pitchFamily="18" charset="0"/>
                <a:ea typeface="华文楷体" pitchFamily="2" charset="-122"/>
                <a:cs typeface="Times New Roman" pitchFamily="18" charset="0"/>
              </a:rPr>
              <a:t>12</a:t>
            </a:r>
            <a:r>
              <a:rPr lang="zh-CN" altLang="en-US" sz="2400" dirty="0">
                <a:latin typeface="Times New Roman" pitchFamily="18" charset="0"/>
                <a:ea typeface="华文楷体" pitchFamily="2" charset="-122"/>
                <a:cs typeface="Times New Roman" pitchFamily="18" charset="0"/>
              </a:rPr>
              <a:t>月</a:t>
            </a:r>
          </a:p>
        </p:txBody>
      </p:sp>
      <p:pic>
        <p:nvPicPr>
          <p:cNvPr id="2059" name="图片 6" descr="http://www.72sc.com/png/UploadFiles_4404/200810/2008100412164178.png"/>
          <p:cNvPicPr>
            <a:picLocks noChangeAspect="1" noChangeArrowheads="1"/>
          </p:cNvPicPr>
          <p:nvPr/>
        </p:nvPicPr>
        <p:blipFill>
          <a:blip r:embed="rId3" cstate="print"/>
          <a:srcRect/>
          <a:stretch>
            <a:fillRect/>
          </a:stretch>
        </p:blipFill>
        <p:spPr bwMode="auto">
          <a:xfrm>
            <a:off x="5867400" y="3878263"/>
            <a:ext cx="29718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活动一通用汽车发展历程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9937" name="Rectangle 1"/>
          <p:cNvSpPr>
            <a:spLocks noChangeArrowheads="1"/>
          </p:cNvSpPr>
          <p:nvPr/>
        </p:nvSpPr>
        <p:spPr bwMode="auto">
          <a:xfrm>
            <a:off x="3275856" y="833804"/>
            <a:ext cx="5436096"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通用汽车公司</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(GM)</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成立于</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1908</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9</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月</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16</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日</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自从</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威廉</a:t>
            </a:r>
            <a:r>
              <a:rPr kumimoji="0" lang="en-US" alt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杜兰特</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创建了美国通用汽车公司以来，先后联合或兼并了别克、凯迪拉克、雪佛兰、奥兹莫比尔、庞帝亚克、克尔维特等公司</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拥有铃木</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(Suzuki)</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、五十铃</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(Isuzu)</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和斯巴鲁</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(Subaru)</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的股份。使原来的小公司成为它的分部。从</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1927</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年以来一直是全世界最大的汽车公司。</a:t>
            </a:r>
            <a:endPar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pic>
        <p:nvPicPr>
          <p:cNvPr id="39938" name="Picture 2"/>
          <p:cNvPicPr>
            <a:picLocks noChangeAspect="1" noChangeArrowheads="1"/>
          </p:cNvPicPr>
          <p:nvPr/>
        </p:nvPicPr>
        <p:blipFill>
          <a:blip r:embed="rId2" cstate="print"/>
          <a:srcRect/>
          <a:stretch>
            <a:fillRect/>
          </a:stretch>
        </p:blipFill>
        <p:spPr bwMode="auto">
          <a:xfrm>
            <a:off x="395536" y="4219038"/>
            <a:ext cx="8424936" cy="1993148"/>
          </a:xfrm>
          <a:prstGeom prst="rect">
            <a:avLst/>
          </a:prstGeom>
          <a:noFill/>
          <a:ln w="9525">
            <a:noFill/>
            <a:miter lim="800000"/>
            <a:headEnd/>
            <a:tailEnd/>
          </a:ln>
        </p:spPr>
      </p:pic>
      <p:pic>
        <p:nvPicPr>
          <p:cNvPr id="39940" name="Picture 4" descr="http://img.pingluntuan.com/dp247711-59.jpg"/>
          <p:cNvPicPr>
            <a:picLocks noChangeAspect="1" noChangeArrowheads="1"/>
          </p:cNvPicPr>
          <p:nvPr/>
        </p:nvPicPr>
        <p:blipFill>
          <a:blip r:embed="rId3" cstate="print"/>
          <a:srcRect/>
          <a:stretch>
            <a:fillRect/>
          </a:stretch>
        </p:blipFill>
        <p:spPr bwMode="auto">
          <a:xfrm>
            <a:off x="755576" y="908720"/>
            <a:ext cx="2088232" cy="3046937"/>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活动一通用汽车发展历程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3009" name="图片 13" descr="品牌星空-1"/>
          <p:cNvPicPr>
            <a:picLocks noChangeAspect="1" noChangeArrowheads="1"/>
          </p:cNvPicPr>
          <p:nvPr/>
        </p:nvPicPr>
        <p:blipFill>
          <a:blip r:embed="rId2" cstate="print"/>
          <a:srcRect/>
          <a:stretch>
            <a:fillRect/>
          </a:stretch>
        </p:blipFill>
        <p:spPr bwMode="auto">
          <a:xfrm>
            <a:off x="323528" y="836712"/>
            <a:ext cx="8424936" cy="5386704"/>
          </a:xfrm>
          <a:prstGeom prst="rect">
            <a:avLst/>
          </a:prstGeom>
          <a:noFill/>
          <a:ln w="9525">
            <a:noFill/>
            <a:miter lim="800000"/>
            <a:headEnd/>
            <a:tailEnd/>
          </a:ln>
        </p:spPr>
      </p:pic>
      <p:sp>
        <p:nvSpPr>
          <p:cNvPr id="43010" name="Rectangle 2"/>
          <p:cNvSpPr>
            <a:spLocks noChangeArrowheads="1"/>
          </p:cNvSpPr>
          <p:nvPr/>
        </p:nvSpPr>
        <p:spPr bwMode="auto">
          <a:xfrm>
            <a:off x="3923928" y="5517232"/>
            <a:ext cx="4896544"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GM</a:t>
            </a:r>
            <a:r>
              <a:rPr kumimoji="0" lang="zh-CN" b="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在</a:t>
            </a:r>
            <a:r>
              <a:rPr kumimoji="0" lang="zh-CN" altLang="zh-CN" b="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2009</a:t>
            </a:r>
            <a:r>
              <a:rPr kumimoji="0" lang="zh-CN" b="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年之前的品牌体系</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b="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新通用经过破产之后仍保留四大汽车品牌</a:t>
            </a:r>
            <a:r>
              <a:rPr kumimoji="0" lang="zh-CN" b="0" i="0" u="none" strike="noStrike" cap="none" normalizeH="0" baseline="0" dirty="0" smtClean="0">
                <a:ln>
                  <a:noFill/>
                </a:ln>
                <a:solidFill>
                  <a:srgbClr val="FF0000"/>
                </a:solidFill>
                <a:effectLst/>
                <a:latin typeface="Adobe 仿宋 Std R" pitchFamily="18" charset="-122"/>
                <a:ea typeface="Adobe 仿宋 Std R" pitchFamily="18" charset="-122"/>
                <a:cs typeface="宋体" pitchFamily="2" charset="-122"/>
              </a:rPr>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1986" name="Picture 2" descr="http://img1.teambuy.com.cn/upload/2011/07/19/054449_8466.jpg">
            <a:hlinkClick r:id="rId2"/>
          </p:cNvPr>
          <p:cNvPicPr>
            <a:picLocks noChangeAspect="1" noChangeArrowheads="1"/>
          </p:cNvPicPr>
          <p:nvPr/>
        </p:nvPicPr>
        <p:blipFill>
          <a:blip r:embed="rId3" cstate="print"/>
          <a:srcRect/>
          <a:stretch>
            <a:fillRect/>
          </a:stretch>
        </p:blipFill>
        <p:spPr bwMode="auto">
          <a:xfrm>
            <a:off x="179512" y="1196752"/>
            <a:ext cx="8715167" cy="4536504"/>
          </a:xfrm>
          <a:prstGeom prst="rect">
            <a:avLst/>
          </a:prstGeom>
          <a:noFill/>
        </p:spPr>
      </p:pic>
      <p:sp>
        <p:nvSpPr>
          <p:cNvPr id="12" name="矩形 11"/>
          <p:cNvSpPr/>
          <p:nvPr/>
        </p:nvSpPr>
        <p:spPr>
          <a:xfrm>
            <a:off x="2843808" y="5805264"/>
            <a:ext cx="3456384" cy="400110"/>
          </a:xfrm>
          <a:prstGeom prst="rect">
            <a:avLst/>
          </a:prstGeom>
        </p:spPr>
        <p:txBody>
          <a:bodyPr wrap="square">
            <a:spAutoFit/>
          </a:bodyPr>
          <a:lstStyle/>
          <a:p>
            <a:r>
              <a:rPr lang="zh-CN" altLang="zh-CN" dirty="0" smtClean="0">
                <a:latin typeface="Adobe 仿宋 Std R" pitchFamily="18" charset="-122"/>
                <a:ea typeface="Adobe 仿宋 Std R" pitchFamily="18" charset="-122"/>
              </a:rPr>
              <a:t>雪佛兰</a:t>
            </a:r>
            <a:r>
              <a:rPr lang="en-US" altLang="zh-CN" dirty="0" smtClean="0">
                <a:latin typeface="Adobe 仿宋 Std R" pitchFamily="18" charset="-122"/>
                <a:ea typeface="Adobe 仿宋 Std R" pitchFamily="18" charset="-122"/>
              </a:rPr>
              <a:t> (Chevrolet)</a:t>
            </a:r>
            <a:r>
              <a:rPr lang="zh-CN" altLang="en-US" dirty="0" smtClean="0">
                <a:latin typeface="Adobe 仿宋 Std R" pitchFamily="18" charset="-122"/>
                <a:ea typeface="Adobe 仿宋 Std R" pitchFamily="18" charset="-122"/>
              </a:rPr>
              <a:t>广告</a:t>
            </a:r>
            <a:endParaRPr lang="zh-CN" altLang="en-US" dirty="0">
              <a:latin typeface="Adobe 仿宋 Std R" pitchFamily="18" charset="-122"/>
              <a:ea typeface="Adobe 仿宋 Std R"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4034" name="Picture 2" descr="1"/>
          <p:cNvPicPr>
            <a:picLocks noChangeAspect="1" noChangeArrowheads="1"/>
          </p:cNvPicPr>
          <p:nvPr/>
        </p:nvPicPr>
        <p:blipFill>
          <a:blip r:embed="rId2" cstate="print"/>
          <a:srcRect/>
          <a:stretch>
            <a:fillRect/>
          </a:stretch>
        </p:blipFill>
        <p:spPr bwMode="auto">
          <a:xfrm>
            <a:off x="323528" y="1268760"/>
            <a:ext cx="8453113" cy="2592288"/>
          </a:xfrm>
          <a:prstGeom prst="rect">
            <a:avLst/>
          </a:prstGeom>
          <a:noFill/>
          <a:ln w="9525">
            <a:noFill/>
            <a:miter lim="800000"/>
            <a:headEnd/>
            <a:tailEnd/>
          </a:ln>
        </p:spPr>
      </p:pic>
      <p:sp>
        <p:nvSpPr>
          <p:cNvPr id="44035" name="Rectangle 3"/>
          <p:cNvSpPr>
            <a:spLocks noChangeArrowheads="1"/>
          </p:cNvSpPr>
          <p:nvPr/>
        </p:nvSpPr>
        <p:spPr bwMode="auto">
          <a:xfrm>
            <a:off x="395536" y="4045714"/>
            <a:ext cx="8352928"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当第一辆雪佛兰于</a:t>
            </a:r>
            <a:r>
              <a:rPr kumimoji="0" lang="en-US" alt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1911</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年</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在底特律市中心</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一个租来的车库</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里诞生时，雪佛兰就开始了驶往这个星球各个角落的征途。一百年的历史，超过</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2.09</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亿辆轿车和卡车的销售业绩，使雪佛兰成为世界上最大的汽车品牌之一，足迹遍及全球</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140</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多个国家。</a:t>
            </a:r>
            <a:endPar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6081" name="Picture 1" descr="1"/>
          <p:cNvPicPr>
            <a:picLocks noChangeAspect="1" noChangeArrowheads="1"/>
          </p:cNvPicPr>
          <p:nvPr/>
        </p:nvPicPr>
        <p:blipFill>
          <a:blip r:embed="rId2" cstate="print"/>
          <a:srcRect/>
          <a:stretch>
            <a:fillRect/>
          </a:stretch>
        </p:blipFill>
        <p:spPr bwMode="auto">
          <a:xfrm>
            <a:off x="2843808" y="2060848"/>
            <a:ext cx="3600400" cy="1632181"/>
          </a:xfrm>
          <a:prstGeom prst="rect">
            <a:avLst/>
          </a:prstGeom>
          <a:noFill/>
          <a:ln w="9525">
            <a:noFill/>
            <a:miter lim="800000"/>
            <a:headEnd/>
            <a:tailEnd/>
          </a:ln>
        </p:spPr>
      </p:pic>
      <p:sp>
        <p:nvSpPr>
          <p:cNvPr id="46082" name="Rectangle 2"/>
          <p:cNvSpPr>
            <a:spLocks noChangeArrowheads="1"/>
          </p:cNvSpPr>
          <p:nvPr/>
        </p:nvSpPr>
        <p:spPr bwMode="auto">
          <a:xfrm>
            <a:off x="467544" y="4499248"/>
            <a:ext cx="8424936"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1911</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a:t>
            </a:r>
            <a:r>
              <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11</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月</a:t>
            </a:r>
            <a:r>
              <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3</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日 身兼高级技师和机械工程师角色的优秀赛车手</a:t>
            </a:r>
            <a:r>
              <a:rPr kumimoji="0" lang="zh-CN" altLang="en-US"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路易斯 </a:t>
            </a:r>
            <a:r>
              <a:rPr kumimoji="0" lang="en-US" altLang="zh-CN"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 </a:t>
            </a:r>
            <a:r>
              <a:rPr kumimoji="0" lang="zh-CN" altLang="en-US"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雪佛兰</a:t>
            </a:r>
            <a:r>
              <a:rPr kumimoji="0" lang="en-US" altLang="zh-CN"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(Louis Chevrolet)</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与极具远见的汽车营销大师</a:t>
            </a:r>
            <a:r>
              <a:rPr kumimoji="0" lang="zh-CN" altLang="en-US"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威廉 </a:t>
            </a:r>
            <a:r>
              <a:rPr kumimoji="0" lang="en-US" altLang="zh-CN"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 </a:t>
            </a:r>
            <a:r>
              <a:rPr kumimoji="0" lang="zh-CN" altLang="en-US"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杜兰特</a:t>
            </a:r>
            <a:r>
              <a:rPr kumimoji="0" lang="en-US" altLang="zh-CN"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(William C. Durant)</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创立雪佛兰汽车公司。</a:t>
            </a:r>
            <a:endPar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自</a:t>
            </a:r>
            <a:r>
              <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1911</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年诞生至今，雪佛兰品牌各类车型的销量合共超过</a:t>
            </a:r>
            <a:r>
              <a:rPr kumimoji="0" lang="en-US" altLang="zh-CN"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2.09</a:t>
            </a:r>
            <a:r>
              <a:rPr kumimoji="0" lang="zh-CN" altLang="en-US"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亿</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辆。</a:t>
            </a:r>
            <a:endPar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pic>
        <p:nvPicPr>
          <p:cNvPr id="46084" name="Picture 4" descr="http://t0.gstatic.com/images?q=tbn:ANd9GcRs5pOiGHh5vhHkPwq439DKWDNMfGAp8T1o6aCnz2PCgW_gpxzhLw">
            <a:hlinkClick r:id="rId3"/>
          </p:cNvPr>
          <p:cNvPicPr>
            <a:picLocks noChangeAspect="1" noChangeArrowheads="1"/>
          </p:cNvPicPr>
          <p:nvPr/>
        </p:nvPicPr>
        <p:blipFill>
          <a:blip r:embed="rId4" cstate="print"/>
          <a:srcRect/>
          <a:stretch>
            <a:fillRect/>
          </a:stretch>
        </p:blipFill>
        <p:spPr bwMode="auto">
          <a:xfrm>
            <a:off x="323528" y="764704"/>
            <a:ext cx="2495550" cy="3743325"/>
          </a:xfrm>
          <a:prstGeom prst="rect">
            <a:avLst/>
          </a:prstGeom>
          <a:noFill/>
        </p:spPr>
      </p:pic>
      <p:pic>
        <p:nvPicPr>
          <p:cNvPr id="46088" name="Picture 8" descr="http://img.autofan.com.cn/2013-03-13/12/020130313122114892.jpg"/>
          <p:cNvPicPr>
            <a:picLocks noChangeAspect="1" noChangeArrowheads="1"/>
          </p:cNvPicPr>
          <p:nvPr/>
        </p:nvPicPr>
        <p:blipFill>
          <a:blip r:embed="rId5" cstate="print"/>
          <a:srcRect/>
          <a:stretch>
            <a:fillRect/>
          </a:stretch>
        </p:blipFill>
        <p:spPr bwMode="auto">
          <a:xfrm>
            <a:off x="6516216" y="1052736"/>
            <a:ext cx="2220642" cy="3184401"/>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9" name="Picture 6" descr="http://blog.nwautos.com/102811_louis_chevrolet_604x372.jpg">
            <a:hlinkClick r:id="rId2"/>
          </p:cNvPr>
          <p:cNvPicPr>
            <a:picLocks noChangeAspect="1" noChangeArrowheads="1"/>
          </p:cNvPicPr>
          <p:nvPr/>
        </p:nvPicPr>
        <p:blipFill>
          <a:blip r:embed="rId3" cstate="print"/>
          <a:srcRect/>
          <a:stretch>
            <a:fillRect/>
          </a:stretch>
        </p:blipFill>
        <p:spPr bwMode="auto">
          <a:xfrm>
            <a:off x="404827" y="980727"/>
            <a:ext cx="8199621" cy="5050097"/>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7106" name="Picture 2" descr="http://i164.photobucket.com/albums/u28/wiking1016/ar/.jpg">
            <a:hlinkClick r:id="rId2"/>
          </p:cNvPr>
          <p:cNvPicPr>
            <a:picLocks noChangeAspect="1" noChangeArrowheads="1"/>
          </p:cNvPicPr>
          <p:nvPr/>
        </p:nvPicPr>
        <p:blipFill>
          <a:blip r:embed="rId3" cstate="print"/>
          <a:srcRect/>
          <a:stretch>
            <a:fillRect/>
          </a:stretch>
        </p:blipFill>
        <p:spPr bwMode="auto">
          <a:xfrm>
            <a:off x="1043608" y="731254"/>
            <a:ext cx="6768752" cy="5720688"/>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55298" name="Picture 2" descr="http://www.pppoo.com/blog/upload/Chevrolet.jpg">
            <a:hlinkClick r:id="rId2"/>
          </p:cNvPr>
          <p:cNvPicPr>
            <a:picLocks noChangeAspect="1" noChangeArrowheads="1"/>
          </p:cNvPicPr>
          <p:nvPr/>
        </p:nvPicPr>
        <p:blipFill>
          <a:blip r:embed="rId3" cstate="print"/>
          <a:srcRect/>
          <a:stretch>
            <a:fillRect/>
          </a:stretch>
        </p:blipFill>
        <p:spPr bwMode="auto">
          <a:xfrm>
            <a:off x="0" y="1104726"/>
            <a:ext cx="9144000" cy="4667002"/>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8130" name="Picture 2" descr="1"/>
          <p:cNvPicPr>
            <a:picLocks noChangeAspect="1" noChangeArrowheads="1"/>
          </p:cNvPicPr>
          <p:nvPr/>
        </p:nvPicPr>
        <p:blipFill>
          <a:blip r:embed="rId2" cstate="print"/>
          <a:srcRect/>
          <a:stretch>
            <a:fillRect/>
          </a:stretch>
        </p:blipFill>
        <p:spPr bwMode="auto">
          <a:xfrm>
            <a:off x="971600" y="1124743"/>
            <a:ext cx="7128792" cy="4360445"/>
          </a:xfrm>
          <a:prstGeom prst="rect">
            <a:avLst/>
          </a:prstGeom>
          <a:noFill/>
          <a:ln w="9525">
            <a:noFill/>
            <a:miter lim="800000"/>
            <a:headEnd/>
            <a:tailEnd/>
          </a:ln>
        </p:spPr>
      </p:pic>
      <p:sp>
        <p:nvSpPr>
          <p:cNvPr id="11" name="矩形 10"/>
          <p:cNvSpPr/>
          <p:nvPr/>
        </p:nvSpPr>
        <p:spPr>
          <a:xfrm>
            <a:off x="3131840" y="5661248"/>
            <a:ext cx="3400290" cy="400110"/>
          </a:xfrm>
          <a:prstGeom prst="rect">
            <a:avLst/>
          </a:prstGeom>
        </p:spPr>
        <p:txBody>
          <a:bodyPr wrap="none">
            <a:spAutoFit/>
          </a:bodyPr>
          <a:lstStyle/>
          <a:p>
            <a:r>
              <a:rPr lang="en-US" altLang="zh-CN" dirty="0" smtClean="0">
                <a:latin typeface="Adobe 仿宋 Std R" pitchFamily="18" charset="-122"/>
                <a:ea typeface="Adobe 仿宋 Std R" pitchFamily="18" charset="-122"/>
              </a:rPr>
              <a:t>1912 Chevrolet Classic Six</a:t>
            </a:r>
            <a:endParaRPr lang="zh-CN" altLang="en-US" dirty="0">
              <a:latin typeface="Adobe 仿宋 Std R" pitchFamily="18" charset="-122"/>
              <a:ea typeface="Adobe 仿宋 Std R" pitchFamily="18"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2915816" y="5805264"/>
            <a:ext cx="3296095" cy="400110"/>
          </a:xfrm>
          <a:prstGeom prst="rect">
            <a:avLst/>
          </a:prstGeom>
        </p:spPr>
        <p:txBody>
          <a:bodyPr wrap="none">
            <a:spAutoFit/>
          </a:bodyPr>
          <a:lstStyle/>
          <a:p>
            <a:r>
              <a:rPr lang="en-US" altLang="zh-CN" dirty="0" smtClean="0">
                <a:latin typeface="Adobe 仿宋 Std R" pitchFamily="18" charset="-122"/>
                <a:ea typeface="Adobe 仿宋 Std R" pitchFamily="18" charset="-122"/>
              </a:rPr>
              <a:t>1936 Chevrolet Suburban</a:t>
            </a:r>
            <a:endParaRPr lang="zh-CN" altLang="en-US" dirty="0">
              <a:latin typeface="Adobe 仿宋 Std R" pitchFamily="18" charset="-122"/>
              <a:ea typeface="Adobe 仿宋 Std R" pitchFamily="18" charset="-122"/>
            </a:endParaRPr>
          </a:p>
        </p:txBody>
      </p:sp>
      <p:pic>
        <p:nvPicPr>
          <p:cNvPr id="49154" name="Picture 2" descr="1"/>
          <p:cNvPicPr>
            <a:picLocks noChangeAspect="1" noChangeArrowheads="1"/>
          </p:cNvPicPr>
          <p:nvPr/>
        </p:nvPicPr>
        <p:blipFill>
          <a:blip r:embed="rId2" cstate="print"/>
          <a:srcRect/>
          <a:stretch>
            <a:fillRect/>
          </a:stretch>
        </p:blipFill>
        <p:spPr bwMode="auto">
          <a:xfrm>
            <a:off x="899592" y="1124744"/>
            <a:ext cx="7344816" cy="459051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3081"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Line 2"/>
          <p:cNvSpPr>
            <a:spLocks noChangeShapeType="1"/>
          </p:cNvSpPr>
          <p:nvPr/>
        </p:nvSpPr>
        <p:spPr bwMode="black">
          <a:xfrm>
            <a:off x="2914130" y="510237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3" name="Rectangle 3"/>
          <p:cNvSpPr>
            <a:spLocks noChangeArrowheads="1"/>
          </p:cNvSpPr>
          <p:nvPr/>
        </p:nvSpPr>
        <p:spPr bwMode="black">
          <a:xfrm>
            <a:off x="3491880" y="468507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通用在中国</a:t>
            </a:r>
            <a:r>
              <a:rPr lang="en-US" altLang="zh-CN" dirty="0" smtClean="0">
                <a:latin typeface="Adobe 仿宋 Std R" pitchFamily="18" charset="-122"/>
                <a:ea typeface="Adobe 仿宋 Std R" pitchFamily="18" charset="-122"/>
              </a:rPr>
              <a:t>&amp;</a:t>
            </a:r>
            <a:r>
              <a:rPr lang="zh-CN" altLang="en-US" dirty="0" smtClean="0">
                <a:latin typeface="Adobe 仿宋 Std R" pitchFamily="18" charset="-122"/>
                <a:ea typeface="Adobe 仿宋 Std R" pitchFamily="18" charset="-122"/>
              </a:rPr>
              <a:t>总结提升</a:t>
            </a:r>
            <a:endParaRPr lang="en-US" altLang="zh-CN" dirty="0">
              <a:latin typeface="Adobe 仿宋 Std R" pitchFamily="18" charset="-122"/>
              <a:ea typeface="Adobe 仿宋 Std R" pitchFamily="18" charset="-122"/>
            </a:endParaRPr>
          </a:p>
        </p:txBody>
      </p:sp>
      <p:sp>
        <p:nvSpPr>
          <p:cNvPr id="14" name="Line 4"/>
          <p:cNvSpPr>
            <a:spLocks noChangeShapeType="1"/>
          </p:cNvSpPr>
          <p:nvPr/>
        </p:nvSpPr>
        <p:spPr bwMode="black">
          <a:xfrm>
            <a:off x="2956992" y="23020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5" name="Rectangle 8"/>
          <p:cNvSpPr>
            <a:spLocks noChangeArrowheads="1"/>
          </p:cNvSpPr>
          <p:nvPr/>
        </p:nvSpPr>
        <p:spPr bwMode="black">
          <a:xfrm>
            <a:off x="3642792" y="19210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引言：案例一 </a:t>
            </a:r>
            <a:endParaRPr lang="en-US" altLang="zh-CN" dirty="0">
              <a:latin typeface="Adobe 仿宋 Std R" pitchFamily="18" charset="-122"/>
              <a:ea typeface="Adobe 仿宋 Std R" pitchFamily="18" charset="-122"/>
            </a:endParaRPr>
          </a:p>
        </p:txBody>
      </p:sp>
      <p:sp>
        <p:nvSpPr>
          <p:cNvPr id="16" name="Line 9"/>
          <p:cNvSpPr>
            <a:spLocks noChangeShapeType="1"/>
          </p:cNvSpPr>
          <p:nvPr/>
        </p:nvSpPr>
        <p:spPr bwMode="black">
          <a:xfrm>
            <a:off x="3447530" y="29878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7" name="Rectangle 10"/>
          <p:cNvSpPr>
            <a:spLocks noChangeArrowheads="1"/>
          </p:cNvSpPr>
          <p:nvPr/>
        </p:nvSpPr>
        <p:spPr bwMode="black">
          <a:xfrm>
            <a:off x="4099992" y="26068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活动一 通用汽车发展历程</a:t>
            </a:r>
            <a:endParaRPr lang="en-US" altLang="zh-CN" dirty="0">
              <a:latin typeface="Adobe 仿宋 Std R" pitchFamily="18" charset="-122"/>
              <a:ea typeface="Adobe 仿宋 Std R" pitchFamily="18" charset="-122"/>
            </a:endParaRPr>
          </a:p>
        </p:txBody>
      </p:sp>
      <p:sp>
        <p:nvSpPr>
          <p:cNvPr id="18" name="Line 11"/>
          <p:cNvSpPr>
            <a:spLocks noChangeShapeType="1"/>
          </p:cNvSpPr>
          <p:nvPr/>
        </p:nvSpPr>
        <p:spPr bwMode="black">
          <a:xfrm>
            <a:off x="3642792" y="3713312"/>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9" name="Rectangle 12"/>
          <p:cNvSpPr>
            <a:spLocks noChangeArrowheads="1"/>
          </p:cNvSpPr>
          <p:nvPr/>
        </p:nvSpPr>
        <p:spPr bwMode="black">
          <a:xfrm>
            <a:off x="4328592" y="3332312"/>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活动二 雪佛兰</a:t>
            </a:r>
            <a:r>
              <a:rPr lang="en-US" altLang="zh-CN" dirty="0" smtClean="0">
                <a:latin typeface="Adobe 仿宋 Std R" pitchFamily="18" charset="-122"/>
                <a:ea typeface="Adobe 仿宋 Std R" pitchFamily="18" charset="-122"/>
              </a:rPr>
              <a:t>&amp;</a:t>
            </a:r>
            <a:r>
              <a:rPr lang="zh-CN" altLang="en-US" dirty="0" smtClean="0">
                <a:latin typeface="Adobe 仿宋 Std R" pitchFamily="18" charset="-122"/>
                <a:ea typeface="Adobe 仿宋 Std R" pitchFamily="18" charset="-122"/>
              </a:rPr>
              <a:t>别克</a:t>
            </a:r>
            <a:endParaRPr lang="en-US" altLang="zh-CN" dirty="0">
              <a:latin typeface="Adobe 仿宋 Std R" pitchFamily="18" charset="-122"/>
              <a:ea typeface="Adobe 仿宋 Std R" pitchFamily="18" charset="-122"/>
            </a:endParaRPr>
          </a:p>
        </p:txBody>
      </p:sp>
      <p:sp>
        <p:nvSpPr>
          <p:cNvPr id="20" name="Line 13"/>
          <p:cNvSpPr>
            <a:spLocks noChangeShapeType="1"/>
          </p:cNvSpPr>
          <p:nvPr/>
        </p:nvSpPr>
        <p:spPr bwMode="black">
          <a:xfrm>
            <a:off x="3447530" y="44356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21" name="Rectangle 14"/>
          <p:cNvSpPr>
            <a:spLocks noChangeArrowheads="1"/>
          </p:cNvSpPr>
          <p:nvPr/>
        </p:nvSpPr>
        <p:spPr bwMode="black">
          <a:xfrm>
            <a:off x="4099992" y="40546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活动三 凯迪拉克</a:t>
            </a:r>
            <a:r>
              <a:rPr lang="en-US" altLang="zh-CN" dirty="0" smtClean="0">
                <a:latin typeface="Adobe 仿宋 Std R" pitchFamily="18" charset="-122"/>
                <a:ea typeface="Adobe 仿宋 Std R" pitchFamily="18" charset="-122"/>
              </a:rPr>
              <a:t>&amp;GMC</a:t>
            </a:r>
            <a:endParaRPr lang="en-US" altLang="zh-CN" dirty="0">
              <a:latin typeface="Adobe 仿宋 Std R" pitchFamily="18" charset="-122"/>
              <a:ea typeface="Adobe 仿宋 Std R" pitchFamily="18" charset="-122"/>
            </a:endParaRPr>
          </a:p>
        </p:txBody>
      </p:sp>
      <p:grpSp>
        <p:nvGrpSpPr>
          <p:cNvPr id="22" name="Group 94"/>
          <p:cNvGrpSpPr>
            <a:grpSpLocks/>
          </p:cNvGrpSpPr>
          <p:nvPr/>
        </p:nvGrpSpPr>
        <p:grpSpPr bwMode="auto">
          <a:xfrm>
            <a:off x="2776017" y="1921024"/>
            <a:ext cx="393700" cy="393700"/>
            <a:chOff x="2543" y="1006"/>
            <a:chExt cx="416" cy="416"/>
          </a:xfrm>
        </p:grpSpPr>
        <p:sp>
          <p:nvSpPr>
            <p:cNvPr id="23"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24" name="Group 53"/>
            <p:cNvGrpSpPr>
              <a:grpSpLocks/>
            </p:cNvGrpSpPr>
            <p:nvPr/>
          </p:nvGrpSpPr>
          <p:grpSpPr bwMode="auto">
            <a:xfrm rot="-2288454">
              <a:off x="2578" y="1034"/>
              <a:ext cx="348" cy="356"/>
              <a:chOff x="887" y="2040"/>
              <a:chExt cx="433" cy="422"/>
            </a:xfrm>
          </p:grpSpPr>
          <p:pic>
            <p:nvPicPr>
              <p:cNvPr id="26" name="Picture 5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27" name="Oval 55"/>
              <p:cNvSpPr>
                <a:spLocks noChangeArrowheads="1"/>
              </p:cNvSpPr>
              <p:nvPr/>
            </p:nvSpPr>
            <p:spPr bwMode="gray">
              <a:xfrm>
                <a:off x="887" y="2040"/>
                <a:ext cx="433"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28" name="Picture 5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25" name="Picture 57"/>
            <p:cNvPicPr>
              <a:picLocks noChangeAspect="1" noChangeArrowheads="1"/>
            </p:cNvPicPr>
            <p:nvPr/>
          </p:nvPicPr>
          <p:blipFill>
            <a:blip r:embed="rId4" cstate="print"/>
            <a:srcRect l="12015" t="9302" r="12404" b="12598"/>
            <a:stretch>
              <a:fillRect/>
            </a:stretch>
          </p:blipFill>
          <p:spPr bwMode="gray">
            <a:xfrm>
              <a:off x="2570" y="1020"/>
              <a:ext cx="359" cy="370"/>
            </a:xfrm>
            <a:prstGeom prst="rect">
              <a:avLst/>
            </a:prstGeom>
            <a:noFill/>
            <a:ln w="9525">
              <a:noFill/>
              <a:miter lim="800000"/>
              <a:headEnd/>
              <a:tailEnd/>
            </a:ln>
            <a:effectLst/>
          </p:spPr>
        </p:pic>
      </p:grpSp>
      <p:grpSp>
        <p:nvGrpSpPr>
          <p:cNvPr id="29" name="Group 93"/>
          <p:cNvGrpSpPr>
            <a:grpSpLocks/>
          </p:cNvGrpSpPr>
          <p:nvPr/>
        </p:nvGrpSpPr>
        <p:grpSpPr bwMode="auto">
          <a:xfrm>
            <a:off x="3311005" y="2608412"/>
            <a:ext cx="393700" cy="393700"/>
            <a:chOff x="3071" y="1006"/>
            <a:chExt cx="416" cy="416"/>
          </a:xfrm>
        </p:grpSpPr>
        <p:sp>
          <p:nvSpPr>
            <p:cNvPr id="30" name="Oval 62"/>
            <p:cNvSpPr>
              <a:spLocks noChangeArrowheads="1"/>
            </p:cNvSpPr>
            <p:nvPr/>
          </p:nvSpPr>
          <p:spPr bwMode="gray">
            <a:xfrm>
              <a:off x="3071"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1" name="Group 63"/>
            <p:cNvGrpSpPr>
              <a:grpSpLocks/>
            </p:cNvGrpSpPr>
            <p:nvPr/>
          </p:nvGrpSpPr>
          <p:grpSpPr bwMode="auto">
            <a:xfrm rot="-2288454">
              <a:off x="3106" y="1034"/>
              <a:ext cx="348" cy="356"/>
              <a:chOff x="887" y="2040"/>
              <a:chExt cx="433" cy="422"/>
            </a:xfrm>
          </p:grpSpPr>
          <p:pic>
            <p:nvPicPr>
              <p:cNvPr id="33" name="Picture 6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34" name="Oval 65"/>
              <p:cNvSpPr>
                <a:spLocks noChangeArrowheads="1"/>
              </p:cNvSpPr>
              <p:nvPr/>
            </p:nvSpPr>
            <p:spPr bwMode="gray">
              <a:xfrm>
                <a:off x="887" y="2040"/>
                <a:ext cx="433" cy="422"/>
              </a:xfrm>
              <a:prstGeom prst="ellipse">
                <a:avLst/>
              </a:prstGeom>
              <a:gradFill rotWithShape="1">
                <a:gsLst>
                  <a:gs pos="0">
                    <a:schemeClr val="accent2">
                      <a:gamma/>
                      <a:shade val="34902"/>
                      <a:invGamma/>
                      <a:alpha val="89999"/>
                    </a:schemeClr>
                  </a:gs>
                  <a:gs pos="50000">
                    <a:schemeClr val="accent2">
                      <a:alpha val="75000"/>
                    </a:schemeClr>
                  </a:gs>
                  <a:gs pos="100000">
                    <a:schemeClr val="accent2">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35" name="Picture 6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32" name="Picture 86"/>
            <p:cNvPicPr>
              <a:picLocks noChangeAspect="1" noChangeArrowheads="1"/>
            </p:cNvPicPr>
            <p:nvPr/>
          </p:nvPicPr>
          <p:blipFill>
            <a:blip r:embed="rId4" cstate="print"/>
            <a:srcRect l="12015" t="9302" r="12404" b="12598"/>
            <a:stretch>
              <a:fillRect/>
            </a:stretch>
          </p:blipFill>
          <p:spPr bwMode="gray">
            <a:xfrm>
              <a:off x="3098" y="1020"/>
              <a:ext cx="359" cy="370"/>
            </a:xfrm>
            <a:prstGeom prst="rect">
              <a:avLst/>
            </a:prstGeom>
            <a:noFill/>
            <a:ln w="9525">
              <a:noFill/>
              <a:miter lim="800000"/>
              <a:headEnd/>
              <a:tailEnd/>
            </a:ln>
            <a:effectLst/>
          </p:spPr>
        </p:pic>
      </p:grpSp>
      <p:grpSp>
        <p:nvGrpSpPr>
          <p:cNvPr id="36" name="Group 92"/>
          <p:cNvGrpSpPr>
            <a:grpSpLocks/>
          </p:cNvGrpSpPr>
          <p:nvPr/>
        </p:nvGrpSpPr>
        <p:grpSpPr bwMode="auto">
          <a:xfrm>
            <a:off x="3479280" y="3330724"/>
            <a:ext cx="393700" cy="393700"/>
            <a:chOff x="3647" y="1006"/>
            <a:chExt cx="416" cy="416"/>
          </a:xfrm>
        </p:grpSpPr>
        <p:sp>
          <p:nvSpPr>
            <p:cNvPr id="37" name="Oval 67"/>
            <p:cNvSpPr>
              <a:spLocks noChangeArrowheads="1"/>
            </p:cNvSpPr>
            <p:nvPr/>
          </p:nvSpPr>
          <p:spPr bwMode="gray">
            <a:xfrm>
              <a:off x="3647"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8" name="Group 68"/>
            <p:cNvGrpSpPr>
              <a:grpSpLocks/>
            </p:cNvGrpSpPr>
            <p:nvPr/>
          </p:nvGrpSpPr>
          <p:grpSpPr bwMode="auto">
            <a:xfrm rot="-2288454">
              <a:off x="3682" y="1034"/>
              <a:ext cx="348" cy="356"/>
              <a:chOff x="887" y="2040"/>
              <a:chExt cx="433" cy="422"/>
            </a:xfrm>
          </p:grpSpPr>
          <p:pic>
            <p:nvPicPr>
              <p:cNvPr id="40" name="Picture 69"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41" name="Oval 70"/>
              <p:cNvSpPr>
                <a:spLocks noChangeArrowheads="1"/>
              </p:cNvSpPr>
              <p:nvPr/>
            </p:nvSpPr>
            <p:spPr bwMode="gray">
              <a:xfrm>
                <a:off x="887" y="2040"/>
                <a:ext cx="433" cy="422"/>
              </a:xfrm>
              <a:prstGeom prst="ellipse">
                <a:avLst/>
              </a:prstGeom>
              <a:gradFill rotWithShape="1">
                <a:gsLst>
                  <a:gs pos="0">
                    <a:schemeClr val="hlink">
                      <a:gamma/>
                      <a:shade val="34902"/>
                      <a:invGamma/>
                      <a:alpha val="89999"/>
                    </a:schemeClr>
                  </a:gs>
                  <a:gs pos="50000">
                    <a:schemeClr val="hlink">
                      <a:alpha val="75000"/>
                    </a:schemeClr>
                  </a:gs>
                  <a:gs pos="100000">
                    <a:schemeClr val="hlink">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42" name="Picture 71"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39" name="Picture 87"/>
            <p:cNvPicPr>
              <a:picLocks noChangeAspect="1" noChangeArrowheads="1"/>
            </p:cNvPicPr>
            <p:nvPr/>
          </p:nvPicPr>
          <p:blipFill>
            <a:blip r:embed="rId4" cstate="print"/>
            <a:srcRect l="12015" t="9302" r="12404" b="12598"/>
            <a:stretch>
              <a:fillRect/>
            </a:stretch>
          </p:blipFill>
          <p:spPr bwMode="gray">
            <a:xfrm>
              <a:off x="3676" y="1020"/>
              <a:ext cx="359" cy="370"/>
            </a:xfrm>
            <a:prstGeom prst="rect">
              <a:avLst/>
            </a:prstGeom>
            <a:noFill/>
            <a:ln w="9525">
              <a:noFill/>
              <a:miter lim="800000"/>
              <a:headEnd/>
              <a:tailEnd/>
            </a:ln>
            <a:effectLst/>
          </p:spPr>
        </p:pic>
      </p:grpSp>
      <p:grpSp>
        <p:nvGrpSpPr>
          <p:cNvPr id="43" name="Group 91"/>
          <p:cNvGrpSpPr>
            <a:grpSpLocks/>
          </p:cNvGrpSpPr>
          <p:nvPr/>
        </p:nvGrpSpPr>
        <p:grpSpPr bwMode="auto">
          <a:xfrm>
            <a:off x="3261792" y="4043512"/>
            <a:ext cx="393700" cy="393700"/>
            <a:chOff x="4213" y="1006"/>
            <a:chExt cx="416" cy="416"/>
          </a:xfrm>
        </p:grpSpPr>
        <p:sp>
          <p:nvSpPr>
            <p:cNvPr id="44" name="Oval 72"/>
            <p:cNvSpPr>
              <a:spLocks noChangeArrowheads="1"/>
            </p:cNvSpPr>
            <p:nvPr/>
          </p:nvSpPr>
          <p:spPr bwMode="gray">
            <a:xfrm>
              <a:off x="421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45" name="Group 73"/>
            <p:cNvGrpSpPr>
              <a:grpSpLocks/>
            </p:cNvGrpSpPr>
            <p:nvPr/>
          </p:nvGrpSpPr>
          <p:grpSpPr bwMode="auto">
            <a:xfrm rot="-2288454">
              <a:off x="4248" y="1034"/>
              <a:ext cx="348" cy="356"/>
              <a:chOff x="887" y="2040"/>
              <a:chExt cx="433" cy="422"/>
            </a:xfrm>
          </p:grpSpPr>
          <p:pic>
            <p:nvPicPr>
              <p:cNvPr id="47" name="Picture 7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48" name="Oval 75"/>
              <p:cNvSpPr>
                <a:spLocks noChangeArrowheads="1"/>
              </p:cNvSpPr>
              <p:nvPr/>
            </p:nvSpPr>
            <p:spPr bwMode="gray">
              <a:xfrm>
                <a:off x="887" y="2040"/>
                <a:ext cx="433" cy="422"/>
              </a:xfrm>
              <a:prstGeom prst="ellipse">
                <a:avLst/>
              </a:prstGeom>
              <a:gradFill rotWithShape="1">
                <a:gsLst>
                  <a:gs pos="0">
                    <a:schemeClr val="folHlink">
                      <a:gamma/>
                      <a:shade val="34902"/>
                      <a:invGamma/>
                      <a:alpha val="89999"/>
                    </a:schemeClr>
                  </a:gs>
                  <a:gs pos="50000">
                    <a:schemeClr val="folHlink">
                      <a:alpha val="75000"/>
                    </a:schemeClr>
                  </a:gs>
                  <a:gs pos="100000">
                    <a:schemeClr val="folHlink">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49" name="Picture 7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46" name="Picture 88"/>
            <p:cNvPicPr>
              <a:picLocks noChangeAspect="1" noChangeArrowheads="1"/>
            </p:cNvPicPr>
            <p:nvPr/>
          </p:nvPicPr>
          <p:blipFill>
            <a:blip r:embed="rId4" cstate="print"/>
            <a:srcRect l="12015" t="9302" r="12404" b="12598"/>
            <a:stretch>
              <a:fillRect/>
            </a:stretch>
          </p:blipFill>
          <p:spPr bwMode="gray">
            <a:xfrm>
              <a:off x="4240" y="1020"/>
              <a:ext cx="359" cy="370"/>
            </a:xfrm>
            <a:prstGeom prst="rect">
              <a:avLst/>
            </a:prstGeom>
            <a:noFill/>
            <a:ln w="9525">
              <a:noFill/>
              <a:miter lim="800000"/>
              <a:headEnd/>
              <a:tailEnd/>
            </a:ln>
            <a:effectLst/>
          </p:spPr>
        </p:pic>
      </p:grpSp>
      <p:grpSp>
        <p:nvGrpSpPr>
          <p:cNvPr id="50" name="Group 90"/>
          <p:cNvGrpSpPr>
            <a:grpSpLocks/>
          </p:cNvGrpSpPr>
          <p:nvPr/>
        </p:nvGrpSpPr>
        <p:grpSpPr bwMode="auto">
          <a:xfrm>
            <a:off x="2717280" y="4707087"/>
            <a:ext cx="393700" cy="393700"/>
            <a:chOff x="4803" y="1006"/>
            <a:chExt cx="416" cy="416"/>
          </a:xfrm>
        </p:grpSpPr>
        <p:sp>
          <p:nvSpPr>
            <p:cNvPr id="51" name="Oval 81"/>
            <p:cNvSpPr>
              <a:spLocks noChangeArrowheads="1"/>
            </p:cNvSpPr>
            <p:nvPr/>
          </p:nvSpPr>
          <p:spPr bwMode="gray">
            <a:xfrm>
              <a:off x="480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52" name="Group 82"/>
            <p:cNvGrpSpPr>
              <a:grpSpLocks/>
            </p:cNvGrpSpPr>
            <p:nvPr/>
          </p:nvGrpSpPr>
          <p:grpSpPr bwMode="auto">
            <a:xfrm rot="-2288454">
              <a:off x="4838" y="1034"/>
              <a:ext cx="348" cy="356"/>
              <a:chOff x="887" y="2040"/>
              <a:chExt cx="433" cy="422"/>
            </a:xfrm>
          </p:grpSpPr>
          <p:pic>
            <p:nvPicPr>
              <p:cNvPr id="54" name="Picture 83"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55" name="Oval 84"/>
              <p:cNvSpPr>
                <a:spLocks noChangeArrowheads="1"/>
              </p:cNvSpPr>
              <p:nvPr/>
            </p:nvSpPr>
            <p:spPr bwMode="gray">
              <a:xfrm>
                <a:off x="887" y="2040"/>
                <a:ext cx="433" cy="422"/>
              </a:xfrm>
              <a:prstGeom prst="ellipse">
                <a:avLst/>
              </a:prstGeom>
              <a:solidFill>
                <a:srgbClr val="FB4F2D">
                  <a:alpha val="75000"/>
                </a:srgbClr>
              </a:soli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56" name="Picture 85"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53" name="Picture 89"/>
            <p:cNvPicPr>
              <a:picLocks noChangeAspect="1" noChangeArrowheads="1"/>
            </p:cNvPicPr>
            <p:nvPr/>
          </p:nvPicPr>
          <p:blipFill>
            <a:blip r:embed="rId4" cstate="print"/>
            <a:srcRect l="12015" t="9302" r="12404" b="12598"/>
            <a:stretch>
              <a:fillRect/>
            </a:stretch>
          </p:blipFill>
          <p:spPr bwMode="gray">
            <a:xfrm>
              <a:off x="4830" y="1020"/>
              <a:ext cx="359" cy="370"/>
            </a:xfrm>
            <a:prstGeom prst="rect">
              <a:avLst/>
            </a:prstGeom>
            <a:noFill/>
            <a:ln w="9525">
              <a:noFill/>
              <a:miter lim="800000"/>
              <a:headEnd/>
              <a:tailEnd/>
            </a:ln>
            <a:effectLst/>
          </p:spPr>
        </p:pic>
      </p:grpSp>
      <p:pic>
        <p:nvPicPr>
          <p:cNvPr id="3090" name="Picture 18" descr="http://www.52design.com/pic/20096/200969165254234.png"/>
          <p:cNvPicPr>
            <a:picLocks noChangeAspect="1" noChangeArrowheads="1"/>
          </p:cNvPicPr>
          <p:nvPr/>
        </p:nvPicPr>
        <p:blipFill>
          <a:blip r:embed="rId5" cstate="print"/>
          <a:srcRect/>
          <a:stretch>
            <a:fillRect/>
          </a:stretch>
        </p:blipFill>
        <p:spPr bwMode="auto">
          <a:xfrm>
            <a:off x="0" y="2132856"/>
            <a:ext cx="3436640" cy="3436640"/>
          </a:xfrm>
          <a:prstGeom prst="rect">
            <a:avLst/>
          </a:prstGeom>
          <a:noFill/>
        </p:spPr>
      </p:pic>
      <p:sp>
        <p:nvSpPr>
          <p:cNvPr id="59" name="TextBox 58"/>
          <p:cNvSpPr txBox="1"/>
          <p:nvPr/>
        </p:nvSpPr>
        <p:spPr>
          <a:xfrm>
            <a:off x="2339752" y="0"/>
            <a:ext cx="4464496" cy="769441"/>
          </a:xfrm>
          <a:prstGeom prst="rect">
            <a:avLst/>
          </a:prstGeom>
          <a:noFill/>
        </p:spPr>
        <p:txBody>
          <a:bodyPr wrap="square" rtlCol="0">
            <a:spAutoFit/>
          </a:bodyPr>
          <a:lstStyle/>
          <a:p>
            <a:pPr algn="ctr"/>
            <a:r>
              <a:rPr lang="en-US" altLang="zh-CN" sz="4400" dirty="0" smtClean="0">
                <a:latin typeface="Adobe Gothic Std B" pitchFamily="34" charset="-128"/>
                <a:ea typeface="Adobe Gothic Std B" pitchFamily="34" charset="-128"/>
              </a:rPr>
              <a:t>Contents</a:t>
            </a:r>
            <a:endParaRPr lang="zh-CN" altLang="en-US" sz="4400" dirty="0">
              <a:latin typeface="Adobe Gothic Std B" pitchFamily="34"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50178" name="Picture 2" descr="1"/>
          <p:cNvPicPr>
            <a:picLocks noChangeAspect="1" noChangeArrowheads="1"/>
          </p:cNvPicPr>
          <p:nvPr/>
        </p:nvPicPr>
        <p:blipFill>
          <a:blip r:embed="rId2" cstate="print"/>
          <a:srcRect/>
          <a:stretch>
            <a:fillRect/>
          </a:stretch>
        </p:blipFill>
        <p:spPr bwMode="auto">
          <a:xfrm>
            <a:off x="1403648" y="908719"/>
            <a:ext cx="6480720" cy="5065763"/>
          </a:xfrm>
          <a:prstGeom prst="rect">
            <a:avLst/>
          </a:prstGeom>
          <a:noFill/>
          <a:ln w="9525">
            <a:noFill/>
            <a:miter lim="800000"/>
            <a:headEnd/>
            <a:tailEnd/>
          </a:ln>
        </p:spPr>
      </p:pic>
      <p:sp>
        <p:nvSpPr>
          <p:cNvPr id="11" name="矩形 10"/>
          <p:cNvSpPr/>
          <p:nvPr/>
        </p:nvSpPr>
        <p:spPr>
          <a:xfrm>
            <a:off x="2915816" y="6021288"/>
            <a:ext cx="2957861" cy="400110"/>
          </a:xfrm>
          <a:prstGeom prst="rect">
            <a:avLst/>
          </a:prstGeom>
        </p:spPr>
        <p:txBody>
          <a:bodyPr wrap="none">
            <a:spAutoFit/>
          </a:bodyPr>
          <a:lstStyle/>
          <a:p>
            <a:r>
              <a:rPr lang="en-US" altLang="zh-CN" dirty="0" smtClean="0">
                <a:latin typeface="Adobe 仿宋 Std R" pitchFamily="18" charset="-122"/>
                <a:ea typeface="Adobe 仿宋 Std R" pitchFamily="18" charset="-122"/>
              </a:rPr>
              <a:t>1957 Chevrolet </a:t>
            </a:r>
            <a:r>
              <a:rPr lang="en-US" altLang="zh-CN" dirty="0" err="1" smtClean="0">
                <a:latin typeface="Adobe 仿宋 Std R" pitchFamily="18" charset="-122"/>
                <a:ea typeface="Adobe 仿宋 Std R" pitchFamily="18" charset="-122"/>
              </a:rPr>
              <a:t>Bel</a:t>
            </a:r>
            <a:r>
              <a:rPr lang="en-US" altLang="zh-CN" dirty="0" smtClean="0">
                <a:latin typeface="Adobe 仿宋 Std R" pitchFamily="18" charset="-122"/>
                <a:ea typeface="Adobe 仿宋 Std R" pitchFamily="18" charset="-122"/>
              </a:rPr>
              <a:t> Air</a:t>
            </a:r>
            <a:endParaRPr lang="zh-CN" altLang="en-US" dirty="0">
              <a:latin typeface="Adobe 仿宋 Std R" pitchFamily="18" charset="-122"/>
              <a:ea typeface="Adobe 仿宋 Std R" pitchFamily="18"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http://auto.gasgoo.com/Upload/Files/201304161042401article.jpg">
            <a:hlinkClick r:id="rId2"/>
          </p:cNvPr>
          <p:cNvPicPr>
            <a:picLocks noChangeAspect="1" noChangeArrowheads="1"/>
          </p:cNvPicPr>
          <p:nvPr/>
        </p:nvPicPr>
        <p:blipFill>
          <a:blip r:embed="rId3" cstate="print"/>
          <a:srcRect/>
          <a:stretch>
            <a:fillRect/>
          </a:stretch>
        </p:blipFill>
        <p:spPr bwMode="auto">
          <a:xfrm>
            <a:off x="1619671" y="549770"/>
            <a:ext cx="5567165" cy="4175374"/>
          </a:xfrm>
          <a:prstGeom prst="rect">
            <a:avLst/>
          </a:prstGeom>
          <a:noFill/>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395536" y="4725144"/>
            <a:ext cx="8280920" cy="1631216"/>
          </a:xfrm>
          <a:prstGeom prst="rect">
            <a:avLst/>
          </a:prstGeom>
        </p:spPr>
        <p:txBody>
          <a:bodyPr wrap="square">
            <a:spAutoFit/>
          </a:bodyPr>
          <a:lstStyle/>
          <a:p>
            <a:r>
              <a:rPr lang="zh-CN" altLang="zh-CN" dirty="0" smtClean="0">
                <a:latin typeface="Adobe 仿宋 Std R" pitchFamily="18" charset="-122"/>
                <a:ea typeface="Adobe 仿宋 Std R" pitchFamily="18" charset="-122"/>
              </a:rPr>
              <a:t>统计显示，</a:t>
            </a:r>
            <a:r>
              <a:rPr lang="en-US" altLang="zh-CN" dirty="0" smtClean="0">
                <a:latin typeface="Adobe 仿宋 Std R" pitchFamily="18" charset="-122"/>
                <a:ea typeface="Adobe 仿宋 Std R" pitchFamily="18" charset="-122"/>
              </a:rPr>
              <a:t>2010</a:t>
            </a:r>
            <a:r>
              <a:rPr lang="zh-CN" altLang="zh-CN" dirty="0" smtClean="0">
                <a:latin typeface="Adobe 仿宋 Std R" pitchFamily="18" charset="-122"/>
                <a:ea typeface="Adobe 仿宋 Std R" pitchFamily="18" charset="-122"/>
              </a:rPr>
              <a:t>年，上海通用雪佛兰凭借</a:t>
            </a:r>
            <a:r>
              <a:rPr lang="en-US" altLang="zh-CN" dirty="0" smtClean="0">
                <a:solidFill>
                  <a:srgbClr val="FF0000"/>
                </a:solidFill>
                <a:latin typeface="Adobe 仿宋 Std R" pitchFamily="18" charset="-122"/>
                <a:ea typeface="Adobe 仿宋 Std R" pitchFamily="18" charset="-122"/>
              </a:rPr>
              <a:t>543,709</a:t>
            </a:r>
            <a:r>
              <a:rPr lang="zh-CN" altLang="zh-CN" dirty="0" smtClean="0">
                <a:solidFill>
                  <a:srgbClr val="FF0000"/>
                </a:solidFill>
                <a:latin typeface="Adobe 仿宋 Std R" pitchFamily="18" charset="-122"/>
                <a:ea typeface="Adobe 仿宋 Std R" pitchFamily="18" charset="-122"/>
              </a:rPr>
              <a:t>辆</a:t>
            </a:r>
            <a:r>
              <a:rPr lang="zh-CN" altLang="zh-CN" dirty="0" smtClean="0">
                <a:latin typeface="Adobe 仿宋 Std R" pitchFamily="18" charset="-122"/>
                <a:ea typeface="Adobe 仿宋 Std R" pitchFamily="18" charset="-122"/>
              </a:rPr>
              <a:t>的惊人业绩，使销售增长飙升到史无前例的</a:t>
            </a:r>
            <a:r>
              <a:rPr lang="en-US" altLang="zh-CN" dirty="0" smtClean="0">
                <a:latin typeface="Adobe 仿宋 Std R" pitchFamily="18" charset="-122"/>
                <a:ea typeface="Adobe 仿宋 Std R" pitchFamily="18" charset="-122"/>
              </a:rPr>
              <a:t>63.4</a:t>
            </a:r>
            <a:r>
              <a:rPr lang="zh-CN" altLang="zh-CN" dirty="0" smtClean="0">
                <a:latin typeface="Adobe 仿宋 Std R" pitchFamily="18" charset="-122"/>
                <a:ea typeface="Adobe 仿宋 Std R" pitchFamily="18" charset="-122"/>
              </a:rPr>
              <a:t>％。这一年，中国成为雪佛兰继美国和巴西以后的第三大市场。进入中国</a:t>
            </a:r>
            <a:r>
              <a:rPr lang="en-US" altLang="zh-CN" dirty="0" smtClean="0">
                <a:latin typeface="Adobe 仿宋 Std R" pitchFamily="18" charset="-122"/>
                <a:ea typeface="Adobe 仿宋 Std R" pitchFamily="18" charset="-122"/>
              </a:rPr>
              <a:t>6</a:t>
            </a:r>
            <a:r>
              <a:rPr lang="zh-CN" altLang="zh-CN" dirty="0" smtClean="0">
                <a:latin typeface="Adobe 仿宋 Std R" pitchFamily="18" charset="-122"/>
                <a:ea typeface="Adobe 仿宋 Std R" pitchFamily="18" charset="-122"/>
              </a:rPr>
              <a:t>年时间，凭借扎实的产品力与极富感染力的品牌力，雪佛兰迅速成为中国汽车市场的中坚力量，在中国已经拥有超过</a:t>
            </a:r>
            <a:r>
              <a:rPr lang="en-US" altLang="zh-CN" dirty="0" smtClean="0">
                <a:latin typeface="Adobe 仿宋 Std R" pitchFamily="18" charset="-122"/>
                <a:ea typeface="Adobe 仿宋 Std R" pitchFamily="18" charset="-122"/>
              </a:rPr>
              <a:t>160</a:t>
            </a:r>
            <a:r>
              <a:rPr lang="zh-CN" altLang="zh-CN" dirty="0" smtClean="0">
                <a:latin typeface="Adobe 仿宋 Std R" pitchFamily="18" charset="-122"/>
                <a:ea typeface="Adobe 仿宋 Std R" pitchFamily="18" charset="-122"/>
              </a:rPr>
              <a:t>万的车主。</a:t>
            </a:r>
            <a:endParaRPr lang="zh-CN" altLang="en-US" dirty="0">
              <a:latin typeface="Adobe 仿宋 Std R" pitchFamily="18" charset="-122"/>
              <a:ea typeface="Adobe 仿宋 Std R" pitchFamily="18"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539552" y="1196752"/>
            <a:ext cx="3672408" cy="4893647"/>
          </a:xfrm>
          <a:prstGeom prst="rect">
            <a:avLst/>
          </a:prstGeom>
        </p:spPr>
        <p:txBody>
          <a:bodyPr wrap="square">
            <a:spAutoFit/>
          </a:bodyPr>
          <a:lstStyle/>
          <a:p>
            <a:r>
              <a:rPr lang="zh-CN" altLang="zh-CN" sz="2400" dirty="0" smtClean="0">
                <a:solidFill>
                  <a:srgbClr val="FF0000"/>
                </a:solidFill>
                <a:latin typeface="Adobe 仿宋 Std R" pitchFamily="18" charset="-122"/>
                <a:ea typeface="Adobe 仿宋 Std R" pitchFamily="18" charset="-122"/>
              </a:rPr>
              <a:t>别克</a:t>
            </a:r>
            <a:r>
              <a:rPr lang="en-US" altLang="zh-CN" sz="2400" dirty="0" smtClean="0">
                <a:solidFill>
                  <a:srgbClr val="FF0000"/>
                </a:solidFill>
                <a:latin typeface="Adobe 仿宋 Std R" pitchFamily="18" charset="-122"/>
                <a:ea typeface="Adobe 仿宋 Std R" pitchFamily="18" charset="-122"/>
              </a:rPr>
              <a:t>BUICK</a:t>
            </a:r>
            <a:r>
              <a:rPr lang="zh-CN" altLang="zh-CN" sz="2400" dirty="0" smtClean="0">
                <a:solidFill>
                  <a:srgbClr val="FF0000"/>
                </a:solidFill>
                <a:latin typeface="Adobe 仿宋 Std R" pitchFamily="18" charset="-122"/>
                <a:ea typeface="Adobe 仿宋 Std R" pitchFamily="18" charset="-122"/>
              </a:rPr>
              <a:t>品牌</a:t>
            </a:r>
            <a:r>
              <a:rPr lang="en-US" altLang="zh-CN" sz="2400" dirty="0" smtClean="0">
                <a:latin typeface="Adobe 仿宋 Std R" pitchFamily="18" charset="-122"/>
                <a:ea typeface="Adobe 仿宋 Std R" pitchFamily="18" charset="-122"/>
              </a:rPr>
              <a:t>( www.buick.com )</a:t>
            </a:r>
            <a:r>
              <a:rPr lang="zh-CN" altLang="zh-CN" sz="2400" dirty="0" smtClean="0">
                <a:latin typeface="Adobe 仿宋 Std R" pitchFamily="18" charset="-122"/>
                <a:ea typeface="Adobe 仿宋 Std R" pitchFamily="18" charset="-122"/>
              </a:rPr>
              <a:t>始于</a:t>
            </a:r>
            <a:r>
              <a:rPr lang="en-US" altLang="zh-CN" sz="2400" dirty="0" smtClean="0">
                <a:latin typeface="Adobe 仿宋 Std R" pitchFamily="18" charset="-122"/>
                <a:ea typeface="Adobe 仿宋 Std R" pitchFamily="18" charset="-122"/>
              </a:rPr>
              <a:t>1900</a:t>
            </a:r>
            <a:r>
              <a:rPr lang="zh-CN" altLang="zh-CN" sz="2400" dirty="0" smtClean="0">
                <a:latin typeface="Adobe 仿宋 Std R" pitchFamily="18" charset="-122"/>
                <a:ea typeface="Adobe 仿宋 Std R" pitchFamily="18" charset="-122"/>
              </a:rPr>
              <a:t>年。在美国密歇根州底特律市，苏格兰人</a:t>
            </a:r>
            <a:r>
              <a:rPr lang="en-US" altLang="zh-CN" sz="2400" dirty="0" smtClean="0">
                <a:solidFill>
                  <a:srgbClr val="FF0000"/>
                </a:solidFill>
                <a:latin typeface="Adobe 仿宋 Std R" pitchFamily="18" charset="-122"/>
                <a:ea typeface="Adobe 仿宋 Std R" pitchFamily="18" charset="-122"/>
              </a:rPr>
              <a:t>David Dunbar Buick</a:t>
            </a:r>
            <a:r>
              <a:rPr lang="zh-CN" altLang="zh-CN" sz="2400" dirty="0" smtClean="0">
                <a:latin typeface="Adobe 仿宋 Std R" pitchFamily="18" charset="-122"/>
                <a:ea typeface="Adobe 仿宋 Std R" pitchFamily="18" charset="-122"/>
              </a:rPr>
              <a:t>和他的总工程师</a:t>
            </a:r>
            <a:r>
              <a:rPr lang="en-US" altLang="zh-CN" sz="2400" dirty="0" smtClean="0">
                <a:solidFill>
                  <a:srgbClr val="FF0000"/>
                </a:solidFill>
                <a:latin typeface="Adobe 仿宋 Std R" pitchFamily="18" charset="-122"/>
                <a:ea typeface="Adobe 仿宋 Std R" pitchFamily="18" charset="-122"/>
              </a:rPr>
              <a:t>Walter </a:t>
            </a:r>
            <a:r>
              <a:rPr lang="en-US" altLang="zh-CN" sz="2400" dirty="0" err="1" smtClean="0">
                <a:solidFill>
                  <a:srgbClr val="FF0000"/>
                </a:solidFill>
                <a:latin typeface="Adobe 仿宋 Std R" pitchFamily="18" charset="-122"/>
                <a:ea typeface="Adobe 仿宋 Std R" pitchFamily="18" charset="-122"/>
              </a:rPr>
              <a:t>L.Marr</a:t>
            </a:r>
            <a:r>
              <a:rPr lang="zh-CN" altLang="zh-CN" sz="2400" dirty="0" smtClean="0">
                <a:latin typeface="Adobe 仿宋 Std R" pitchFamily="18" charset="-122"/>
                <a:ea typeface="Adobe 仿宋 Std R" pitchFamily="18" charset="-122"/>
              </a:rPr>
              <a:t>离开了他们朝夕相处的船机及农机修理行，开始着手制造第一辆试验汽车</a:t>
            </a:r>
            <a:r>
              <a:rPr lang="en-US" altLang="zh-CN" sz="2400" dirty="0" smtClean="0">
                <a:latin typeface="Adobe 仿宋 Std R" pitchFamily="18" charset="-122"/>
                <a:ea typeface="Adobe 仿宋 Std R" pitchFamily="18" charset="-122"/>
              </a:rPr>
              <a:t>(</a:t>
            </a:r>
            <a:r>
              <a:rPr lang="zh-CN" altLang="zh-CN" sz="2400" dirty="0" smtClean="0">
                <a:latin typeface="Adobe 仿宋 Std R" pitchFamily="18" charset="-122"/>
                <a:ea typeface="Adobe 仿宋 Std R" pitchFamily="18" charset="-122"/>
              </a:rPr>
              <a:t>当时马车是主要交通工具</a:t>
            </a:r>
            <a:r>
              <a:rPr lang="en-US" altLang="zh-CN" sz="2400" dirty="0" smtClean="0">
                <a:latin typeface="Adobe 仿宋 Std R" pitchFamily="18" charset="-122"/>
                <a:ea typeface="Adobe 仿宋 Std R" pitchFamily="18" charset="-122"/>
              </a:rPr>
              <a:t>)</a:t>
            </a:r>
            <a:r>
              <a:rPr lang="zh-CN" altLang="zh-CN" sz="2400" dirty="0" smtClean="0">
                <a:latin typeface="Adobe 仿宋 Std R" pitchFamily="18" charset="-122"/>
                <a:ea typeface="Adobe 仿宋 Std R" pitchFamily="18" charset="-122"/>
              </a:rPr>
              <a:t>。</a:t>
            </a:r>
            <a:r>
              <a:rPr lang="en-US" altLang="zh-CN" sz="2400" dirty="0" smtClean="0">
                <a:solidFill>
                  <a:srgbClr val="FF0000"/>
                </a:solidFill>
                <a:latin typeface="Adobe 仿宋 Std R" pitchFamily="18" charset="-122"/>
                <a:ea typeface="Adobe 仿宋 Std R" pitchFamily="18" charset="-122"/>
              </a:rPr>
              <a:t>1903</a:t>
            </a:r>
            <a:r>
              <a:rPr lang="zh-CN" altLang="zh-CN" sz="2400" dirty="0" smtClean="0">
                <a:solidFill>
                  <a:srgbClr val="FF0000"/>
                </a:solidFill>
                <a:latin typeface="Adobe 仿宋 Std R" pitchFamily="18" charset="-122"/>
                <a:ea typeface="Adobe 仿宋 Std R" pitchFamily="18" charset="-122"/>
              </a:rPr>
              <a:t>年，他们成立了别克</a:t>
            </a:r>
            <a:r>
              <a:rPr lang="en-US" altLang="zh-CN" sz="2400" dirty="0" smtClean="0">
                <a:solidFill>
                  <a:srgbClr val="FF0000"/>
                </a:solidFill>
                <a:latin typeface="Adobe 仿宋 Std R" pitchFamily="18" charset="-122"/>
                <a:ea typeface="Adobe 仿宋 Std R" pitchFamily="18" charset="-122"/>
              </a:rPr>
              <a:t>BUICK</a:t>
            </a:r>
            <a:r>
              <a:rPr lang="zh-CN" altLang="zh-CN" sz="2400" dirty="0" smtClean="0">
                <a:solidFill>
                  <a:srgbClr val="FF0000"/>
                </a:solidFill>
                <a:latin typeface="Adobe 仿宋 Std R" pitchFamily="18" charset="-122"/>
                <a:ea typeface="Adobe 仿宋 Std R" pitchFamily="18" charset="-122"/>
              </a:rPr>
              <a:t>汽车公司</a:t>
            </a:r>
            <a:r>
              <a:rPr lang="zh-CN" altLang="zh-CN" sz="2400" dirty="0" smtClean="0">
                <a:latin typeface="Adobe 仿宋 Std R" pitchFamily="18" charset="-122"/>
                <a:ea typeface="Adobe 仿宋 Std R" pitchFamily="18" charset="-122"/>
              </a:rPr>
              <a:t>。</a:t>
            </a:r>
            <a:endParaRPr lang="zh-CN" altLang="en-US" sz="2400" dirty="0">
              <a:latin typeface="Adobe 仿宋 Std R" pitchFamily="18" charset="-122"/>
              <a:ea typeface="Adobe 仿宋 Std R" pitchFamily="18" charset="-122"/>
            </a:endParaRPr>
          </a:p>
        </p:txBody>
      </p:sp>
      <p:pic>
        <p:nvPicPr>
          <p:cNvPr id="51203" name="图片 3" descr="buick"/>
          <p:cNvPicPr>
            <a:picLocks noChangeAspect="1" noChangeArrowheads="1"/>
          </p:cNvPicPr>
          <p:nvPr/>
        </p:nvPicPr>
        <p:blipFill>
          <a:blip r:embed="rId2" cstate="print"/>
          <a:srcRect/>
          <a:stretch>
            <a:fillRect/>
          </a:stretch>
        </p:blipFill>
        <p:spPr bwMode="auto">
          <a:xfrm>
            <a:off x="5076056" y="1340768"/>
            <a:ext cx="2667000" cy="1952625"/>
          </a:xfrm>
          <a:prstGeom prst="rect">
            <a:avLst/>
          </a:prstGeom>
          <a:noFill/>
          <a:ln w="9525">
            <a:noFill/>
            <a:miter lim="800000"/>
            <a:headEnd/>
            <a:tailEnd/>
          </a:ln>
        </p:spPr>
      </p:pic>
      <p:pic>
        <p:nvPicPr>
          <p:cNvPr id="51205" name="Picture 5" descr="http://www.candabuick.com/brands/images/david_photo.jpg">
            <a:hlinkClick r:id="rId3"/>
          </p:cNvPr>
          <p:cNvPicPr>
            <a:picLocks noChangeAspect="1" noChangeArrowheads="1"/>
          </p:cNvPicPr>
          <p:nvPr/>
        </p:nvPicPr>
        <p:blipFill>
          <a:blip r:embed="rId4" cstate="print"/>
          <a:srcRect/>
          <a:stretch>
            <a:fillRect/>
          </a:stretch>
        </p:blipFill>
        <p:spPr bwMode="auto">
          <a:xfrm>
            <a:off x="5436096" y="3429000"/>
            <a:ext cx="1905000" cy="2524126"/>
          </a:xfrm>
          <a:prstGeom prst="rect">
            <a:avLst/>
          </a:prstGeom>
          <a:noFill/>
        </p:spPr>
      </p:pic>
      <p:sp>
        <p:nvSpPr>
          <p:cNvPr id="13" name="矩形 12"/>
          <p:cNvSpPr/>
          <p:nvPr/>
        </p:nvSpPr>
        <p:spPr>
          <a:xfrm>
            <a:off x="5076056" y="5949280"/>
            <a:ext cx="2565126" cy="400110"/>
          </a:xfrm>
          <a:prstGeom prst="rect">
            <a:avLst/>
          </a:prstGeom>
        </p:spPr>
        <p:txBody>
          <a:bodyPr wrap="none">
            <a:spAutoFit/>
          </a:bodyPr>
          <a:lstStyle/>
          <a:p>
            <a:r>
              <a:rPr lang="en-US" altLang="zh-CN" dirty="0" smtClean="0">
                <a:latin typeface="Adobe 仿宋 Std R" pitchFamily="18" charset="-122"/>
                <a:ea typeface="Adobe 仿宋 Std R" pitchFamily="18" charset="-122"/>
              </a:rPr>
              <a:t>David Dunbar Buick</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57346" name="Picture 2" descr="http://www.bangzhaoshang.com/upload/2013-07-15/114426146.jpg">
            <a:hlinkClick r:id="rId2"/>
          </p:cNvPr>
          <p:cNvPicPr>
            <a:picLocks noChangeAspect="1" noChangeArrowheads="1"/>
          </p:cNvPicPr>
          <p:nvPr/>
        </p:nvPicPr>
        <p:blipFill>
          <a:blip r:embed="rId3" cstate="print"/>
          <a:srcRect/>
          <a:stretch>
            <a:fillRect/>
          </a:stretch>
        </p:blipFill>
        <p:spPr bwMode="auto">
          <a:xfrm>
            <a:off x="3131840" y="1340768"/>
            <a:ext cx="5675440" cy="4248472"/>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9" name="Picture 5" descr="C:\Users\Administrator\AppData\Local\Microsoft\Windows\Temporary Internet Files\Content.IE5\0RF4E6PD\84214835932[1].gif"/>
          <p:cNvPicPr>
            <a:picLocks noChangeAspect="1" noChangeArrowheads="1"/>
          </p:cNvPicPr>
          <p:nvPr/>
        </p:nvPicPr>
        <p:blipFill>
          <a:blip r:embed="rId2" cstate="print"/>
          <a:srcRect/>
          <a:stretch>
            <a:fillRect/>
          </a:stretch>
        </p:blipFill>
        <p:spPr bwMode="auto">
          <a:xfrm>
            <a:off x="539552" y="988335"/>
            <a:ext cx="8136904" cy="504488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9" name="Picture 4" descr="http://himg2.huanqiu.com/attachment2010/2013/0418/20130418022410107.jpg">
            <a:hlinkClick r:id="rId2"/>
          </p:cNvPr>
          <p:cNvPicPr>
            <a:picLocks noChangeAspect="1" noChangeArrowheads="1"/>
          </p:cNvPicPr>
          <p:nvPr/>
        </p:nvPicPr>
        <p:blipFill>
          <a:blip r:embed="rId3" cstate="print"/>
          <a:srcRect/>
          <a:stretch>
            <a:fillRect/>
          </a:stretch>
        </p:blipFill>
        <p:spPr bwMode="auto">
          <a:xfrm>
            <a:off x="5192355" y="764704"/>
            <a:ext cx="3951645" cy="5688632"/>
          </a:xfrm>
          <a:prstGeom prst="rect">
            <a:avLst/>
          </a:prstGeom>
          <a:noFill/>
        </p:spPr>
      </p:pic>
      <p:pic>
        <p:nvPicPr>
          <p:cNvPr id="56321" name="Picture 1"/>
          <p:cNvPicPr>
            <a:picLocks noChangeAspect="1" noChangeArrowheads="1"/>
          </p:cNvPicPr>
          <p:nvPr/>
        </p:nvPicPr>
        <p:blipFill>
          <a:blip r:embed="rId4" cstate="print"/>
          <a:srcRect/>
          <a:stretch>
            <a:fillRect/>
          </a:stretch>
        </p:blipFill>
        <p:spPr bwMode="auto">
          <a:xfrm>
            <a:off x="539552" y="1052736"/>
            <a:ext cx="4248472" cy="5230931"/>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10"/>
          <p:cNvSpPr>
            <a:spLocks noChangeArrowheads="1"/>
          </p:cNvSpPr>
          <p:nvPr/>
        </p:nvSpPr>
        <p:spPr bwMode="auto">
          <a:xfrm>
            <a:off x="2600325" y="1557486"/>
            <a:ext cx="2979738" cy="719138"/>
          </a:xfrm>
          <a:prstGeom prst="rect">
            <a:avLst/>
          </a:prstGeom>
          <a:noFill/>
          <a:ln w="9525" algn="ctr">
            <a:noFill/>
            <a:miter lim="800000"/>
            <a:headEnd/>
            <a:tailEnd/>
          </a:ln>
        </p:spPr>
        <p:txBody>
          <a:bodyPr/>
          <a:lstStyle/>
          <a:p>
            <a:pPr marL="342900" indent="-342900">
              <a:lnSpc>
                <a:spcPct val="120000"/>
              </a:lnSpc>
              <a:spcBef>
                <a:spcPct val="20000"/>
              </a:spcBef>
              <a:buFontTx/>
              <a:buChar char="•"/>
            </a:pPr>
            <a:r>
              <a:rPr lang="en-US" altLang="zh-CN" sz="1400">
                <a:latin typeface="Times New Roman" pitchFamily="18" charset="0"/>
              </a:rPr>
              <a:t>1904</a:t>
            </a:r>
            <a:r>
              <a:rPr lang="zh-CN" altLang="en-US" sz="1400">
                <a:latin typeface="Times New Roman" pitchFamily="18" charset="0"/>
              </a:rPr>
              <a:t>年</a:t>
            </a:r>
            <a:r>
              <a:rPr lang="en-US" altLang="zh-CN" sz="1400">
                <a:latin typeface="Times New Roman" pitchFamily="18" charset="0"/>
              </a:rPr>
              <a:t>11</a:t>
            </a:r>
            <a:r>
              <a:rPr lang="zh-CN" altLang="en-US" sz="1400">
                <a:latin typeface="Times New Roman" pitchFamily="18" charset="0"/>
              </a:rPr>
              <a:t>月，杜兰特入主别克。对别克乃至美国汽车业产生了深远的影响。</a:t>
            </a:r>
          </a:p>
        </p:txBody>
      </p:sp>
      <p:pic>
        <p:nvPicPr>
          <p:cNvPr id="11" name="Picture 11"/>
          <p:cNvPicPr>
            <a:picLocks noChangeAspect="1" noChangeArrowheads="1"/>
          </p:cNvPicPr>
          <p:nvPr/>
        </p:nvPicPr>
        <p:blipFill>
          <a:blip r:embed="rId2" cstate="print"/>
          <a:srcRect/>
          <a:stretch>
            <a:fillRect/>
          </a:stretch>
        </p:blipFill>
        <p:spPr bwMode="auto">
          <a:xfrm>
            <a:off x="6084888" y="909786"/>
            <a:ext cx="1871662" cy="1409700"/>
          </a:xfrm>
          <a:prstGeom prst="rect">
            <a:avLst/>
          </a:prstGeom>
          <a:noFill/>
          <a:ln w="9525">
            <a:noFill/>
            <a:miter lim="800000"/>
            <a:headEnd/>
            <a:tailEnd/>
          </a:ln>
        </p:spPr>
      </p:pic>
      <p:pic>
        <p:nvPicPr>
          <p:cNvPr id="12" name="Picture 12"/>
          <p:cNvPicPr>
            <a:picLocks noChangeAspect="1" noChangeArrowheads="1"/>
          </p:cNvPicPr>
          <p:nvPr/>
        </p:nvPicPr>
        <p:blipFill>
          <a:blip r:embed="rId3" cstate="print"/>
          <a:srcRect/>
          <a:stretch>
            <a:fillRect/>
          </a:stretch>
        </p:blipFill>
        <p:spPr bwMode="auto">
          <a:xfrm>
            <a:off x="755650" y="1486049"/>
            <a:ext cx="1439863" cy="1384300"/>
          </a:xfrm>
          <a:prstGeom prst="rect">
            <a:avLst/>
          </a:prstGeom>
          <a:noFill/>
          <a:ln w="9525">
            <a:noFill/>
            <a:miter lim="800000"/>
            <a:headEnd/>
            <a:tailEnd/>
          </a:ln>
        </p:spPr>
      </p:pic>
      <p:sp>
        <p:nvSpPr>
          <p:cNvPr id="13" name="Text Box 13"/>
          <p:cNvSpPr txBox="1">
            <a:spLocks noChangeArrowheads="1"/>
          </p:cNvSpPr>
          <p:nvPr/>
        </p:nvSpPr>
        <p:spPr bwMode="auto">
          <a:xfrm>
            <a:off x="755650" y="893088"/>
            <a:ext cx="4392414" cy="400110"/>
          </a:xfrm>
          <a:prstGeom prst="rect">
            <a:avLst/>
          </a:prstGeom>
          <a:solidFill>
            <a:srgbClr val="EAEAEA"/>
          </a:solidFill>
          <a:ln w="9525" algn="ctr">
            <a:noFill/>
            <a:miter lim="800000"/>
            <a:headEnd/>
            <a:tailEnd/>
          </a:ln>
          <a:effectLst>
            <a:outerShdw dist="81320" dir="3080412" algn="ctr" rotWithShape="0">
              <a:schemeClr val="bg2">
                <a:alpha val="50000"/>
              </a:schemeClr>
            </a:outerShdw>
          </a:effectLst>
        </p:spPr>
        <p:txBody>
          <a:bodyPr wrap="square" lIns="0" rIns="72000" anchor="ctr">
            <a:spAutoFit/>
          </a:bodyPr>
          <a:lstStyle/>
          <a:p>
            <a:pPr fontAlgn="auto">
              <a:spcBef>
                <a:spcPts val="0"/>
              </a:spcBef>
              <a:spcAft>
                <a:spcPts val="0"/>
              </a:spcAft>
              <a:defRPr/>
            </a:pPr>
            <a:r>
              <a:rPr kumimoji="1" lang="en-US" altLang="zh-CN" b="1" dirty="0">
                <a:solidFill>
                  <a:srgbClr val="E68900"/>
                </a:solidFill>
                <a:latin typeface="Times New Roman" pitchFamily="18" charset="0"/>
                <a:ea typeface="+mn-ea"/>
              </a:rPr>
              <a:t>William C. ‘Billy’ Durant </a:t>
            </a:r>
            <a:r>
              <a:rPr kumimoji="1" lang="zh-CN" altLang="en-US" b="1" dirty="0">
                <a:solidFill>
                  <a:srgbClr val="E68900"/>
                </a:solidFill>
                <a:latin typeface="Times New Roman" pitchFamily="18" charset="0"/>
                <a:ea typeface="+mn-ea"/>
              </a:rPr>
              <a:t>威廉</a:t>
            </a:r>
            <a:r>
              <a:rPr kumimoji="1" lang="en-US" altLang="zh-CN" b="1" dirty="0">
                <a:solidFill>
                  <a:srgbClr val="E68900"/>
                </a:solidFill>
                <a:latin typeface="Times New Roman" pitchFamily="18" charset="0"/>
                <a:ea typeface="+mn-ea"/>
              </a:rPr>
              <a:t>.</a:t>
            </a:r>
            <a:r>
              <a:rPr kumimoji="1" lang="zh-CN" altLang="en-US" b="1" dirty="0">
                <a:solidFill>
                  <a:srgbClr val="E68900"/>
                </a:solidFill>
                <a:latin typeface="Times New Roman" pitchFamily="18" charset="0"/>
                <a:ea typeface="+mn-ea"/>
              </a:rPr>
              <a:t>杜兰特</a:t>
            </a:r>
          </a:p>
        </p:txBody>
      </p:sp>
      <p:sp>
        <p:nvSpPr>
          <p:cNvPr id="14" name="Rectangle 15"/>
          <p:cNvSpPr txBox="1">
            <a:spLocks noChangeArrowheads="1"/>
          </p:cNvSpPr>
          <p:nvPr/>
        </p:nvSpPr>
        <p:spPr bwMode="auto">
          <a:xfrm>
            <a:off x="755650" y="3572024"/>
            <a:ext cx="4032250" cy="1081087"/>
          </a:xfrm>
          <a:prstGeom prst="rect">
            <a:avLst/>
          </a:prstGeom>
          <a:noFill/>
          <a:ln w="9525">
            <a:noFill/>
            <a:miter lim="800000"/>
            <a:headEnd/>
            <a:tailEnd/>
          </a:ln>
        </p:spPr>
        <p:txBody>
          <a:bodyPr/>
          <a:lstStyle/>
          <a:p>
            <a:pPr marL="342900" indent="-342900">
              <a:lnSpc>
                <a:spcPct val="120000"/>
              </a:lnSpc>
              <a:spcBef>
                <a:spcPct val="20000"/>
              </a:spcBef>
              <a:buFont typeface="Arial" pitchFamily="34" charset="0"/>
              <a:buChar char="•"/>
            </a:pPr>
            <a:r>
              <a:rPr lang="zh-CN" altLang="en-US" sz="1400">
                <a:latin typeface="Times New Roman" pitchFamily="18" charset="0"/>
              </a:rPr>
              <a:t>杜兰特的加入，使别克的成功得到保证。</a:t>
            </a:r>
          </a:p>
          <a:p>
            <a:pPr marL="342900" indent="-342900">
              <a:lnSpc>
                <a:spcPct val="120000"/>
              </a:lnSpc>
              <a:spcBef>
                <a:spcPct val="20000"/>
              </a:spcBef>
              <a:buFont typeface="Arial" pitchFamily="34" charset="0"/>
              <a:buChar char="•"/>
            </a:pPr>
            <a:r>
              <a:rPr lang="en-US" altLang="zh-CN" sz="1400">
                <a:latin typeface="Times New Roman" pitchFamily="18" charset="0"/>
              </a:rPr>
              <a:t>1905</a:t>
            </a:r>
            <a:r>
              <a:rPr lang="zh-CN" altLang="en-US" sz="1400">
                <a:latin typeface="Times New Roman" pitchFamily="18" charset="0"/>
              </a:rPr>
              <a:t>年</a:t>
            </a:r>
            <a:r>
              <a:rPr lang="en-US" altLang="zh-CN" sz="1400">
                <a:latin typeface="Times New Roman" pitchFamily="18" charset="0"/>
              </a:rPr>
              <a:t>1</a:t>
            </a:r>
            <a:r>
              <a:rPr lang="zh-CN" altLang="en-US" sz="1400">
                <a:latin typeface="Times New Roman" pitchFamily="18" charset="0"/>
              </a:rPr>
              <a:t>月，他前往纽约汽车展，拿回了</a:t>
            </a:r>
            <a:r>
              <a:rPr lang="en-US" altLang="zh-CN" sz="1400">
                <a:latin typeface="Times New Roman" pitchFamily="18" charset="0"/>
              </a:rPr>
              <a:t>1108</a:t>
            </a:r>
            <a:r>
              <a:rPr lang="zh-CN" altLang="en-US" sz="1400">
                <a:latin typeface="Times New Roman" pitchFamily="18" charset="0"/>
              </a:rPr>
              <a:t>辆订单，而此时公司仅制造了</a:t>
            </a:r>
            <a:r>
              <a:rPr lang="en-US" altLang="zh-CN" sz="1400">
                <a:latin typeface="Times New Roman" pitchFamily="18" charset="0"/>
              </a:rPr>
              <a:t>40</a:t>
            </a:r>
            <a:r>
              <a:rPr lang="zh-CN" altLang="en-US" sz="1400">
                <a:latin typeface="Times New Roman" pitchFamily="18" charset="0"/>
              </a:rPr>
              <a:t>辆车。</a:t>
            </a:r>
          </a:p>
        </p:txBody>
      </p:sp>
      <p:pic>
        <p:nvPicPr>
          <p:cNvPr id="15" name="Picture 16"/>
          <p:cNvPicPr>
            <a:picLocks noChangeAspect="1" noChangeArrowheads="1"/>
          </p:cNvPicPr>
          <p:nvPr/>
        </p:nvPicPr>
        <p:blipFill>
          <a:blip r:embed="rId4" cstate="print"/>
          <a:srcRect l="1341" t="4639" r="2292" b="2802"/>
          <a:stretch>
            <a:fillRect/>
          </a:stretch>
        </p:blipFill>
        <p:spPr bwMode="auto">
          <a:xfrm>
            <a:off x="4972050" y="2925911"/>
            <a:ext cx="2984500" cy="1725613"/>
          </a:xfrm>
          <a:prstGeom prst="rect">
            <a:avLst/>
          </a:prstGeom>
          <a:noFill/>
          <a:ln w="9525">
            <a:noFill/>
            <a:miter lim="800000"/>
            <a:headEnd/>
            <a:tailEnd/>
          </a:ln>
        </p:spPr>
      </p:pic>
      <p:sp>
        <p:nvSpPr>
          <p:cNvPr id="16" name="Text Box 17"/>
          <p:cNvSpPr txBox="1">
            <a:spLocks noChangeArrowheads="1"/>
          </p:cNvSpPr>
          <p:nvPr/>
        </p:nvSpPr>
        <p:spPr bwMode="auto">
          <a:xfrm>
            <a:off x="755650" y="3123525"/>
            <a:ext cx="2592214" cy="400110"/>
          </a:xfrm>
          <a:prstGeom prst="rect">
            <a:avLst/>
          </a:prstGeom>
          <a:solidFill>
            <a:srgbClr val="EAEAEA"/>
          </a:solidFill>
          <a:ln w="9525" algn="ctr">
            <a:noFill/>
            <a:miter lim="800000"/>
            <a:headEnd/>
            <a:tailEnd/>
          </a:ln>
          <a:effectLst>
            <a:outerShdw dist="81320" dir="3080412" algn="ctr" rotWithShape="0">
              <a:schemeClr val="bg2">
                <a:alpha val="50000"/>
              </a:schemeClr>
            </a:outerShdw>
          </a:effectLst>
        </p:spPr>
        <p:txBody>
          <a:bodyPr wrap="square" lIns="0" rIns="72000" anchor="ctr">
            <a:spAutoFit/>
          </a:bodyPr>
          <a:lstStyle/>
          <a:p>
            <a:pPr fontAlgn="auto">
              <a:spcBef>
                <a:spcPts val="0"/>
              </a:spcBef>
              <a:spcAft>
                <a:spcPts val="0"/>
              </a:spcAft>
              <a:defRPr/>
            </a:pPr>
            <a:r>
              <a:rPr kumimoji="1" lang="en-US" altLang="zh-CN" b="1">
                <a:solidFill>
                  <a:srgbClr val="E68900"/>
                </a:solidFill>
                <a:latin typeface="Times New Roman" pitchFamily="18" charset="0"/>
                <a:ea typeface="+mn-ea"/>
              </a:rPr>
              <a:t>1905</a:t>
            </a:r>
            <a:r>
              <a:rPr kumimoji="1" lang="zh-CN" altLang="en-US" b="1">
                <a:solidFill>
                  <a:srgbClr val="E68900"/>
                </a:solidFill>
                <a:latin typeface="Times New Roman" pitchFamily="18" charset="0"/>
                <a:ea typeface="+mn-ea"/>
              </a:rPr>
              <a:t>年纽约汽车展</a:t>
            </a:r>
          </a:p>
        </p:txBody>
      </p:sp>
      <p:sp>
        <p:nvSpPr>
          <p:cNvPr id="17" name="Rectangle 18"/>
          <p:cNvSpPr>
            <a:spLocks noChangeArrowheads="1"/>
          </p:cNvSpPr>
          <p:nvPr/>
        </p:nvSpPr>
        <p:spPr bwMode="auto">
          <a:xfrm>
            <a:off x="3636963" y="5302399"/>
            <a:ext cx="4319587" cy="1081087"/>
          </a:xfrm>
          <a:prstGeom prst="rect">
            <a:avLst/>
          </a:prstGeom>
          <a:noFill/>
          <a:ln w="9525" algn="ctr">
            <a:noFill/>
            <a:miter lim="800000"/>
            <a:headEnd/>
            <a:tailEnd/>
          </a:ln>
        </p:spPr>
        <p:txBody>
          <a:bodyPr/>
          <a:lstStyle/>
          <a:p>
            <a:pPr marL="342900" indent="-342900">
              <a:lnSpc>
                <a:spcPct val="120000"/>
              </a:lnSpc>
              <a:spcBef>
                <a:spcPct val="20000"/>
              </a:spcBef>
              <a:buFontTx/>
              <a:buChar char="•"/>
            </a:pPr>
            <a:r>
              <a:rPr lang="en-US" altLang="zh-CN" sz="1400">
                <a:latin typeface="Times New Roman" pitchFamily="18" charset="0"/>
              </a:rPr>
              <a:t>1908</a:t>
            </a:r>
            <a:r>
              <a:rPr lang="zh-CN" altLang="en-US" sz="1400">
                <a:latin typeface="Times New Roman" pitchFamily="18" charset="0"/>
              </a:rPr>
              <a:t>年，杜兰特创立了别克的第一支正式赛车队，在鲍勃</a:t>
            </a:r>
            <a:r>
              <a:rPr lang="en-US" altLang="zh-CN" sz="1400">
                <a:latin typeface="Times New Roman" pitchFamily="18" charset="0"/>
              </a:rPr>
              <a:t>.</a:t>
            </a:r>
            <a:r>
              <a:rPr lang="zh-CN" altLang="en-US" sz="1400">
                <a:latin typeface="Times New Roman" pitchFamily="18" charset="0"/>
              </a:rPr>
              <a:t>波曼与路易</a:t>
            </a:r>
            <a:r>
              <a:rPr lang="en-US" altLang="zh-CN" sz="1400">
                <a:latin typeface="Times New Roman" pitchFamily="18" charset="0"/>
              </a:rPr>
              <a:t>.</a:t>
            </a:r>
            <a:r>
              <a:rPr lang="zh-CN" altLang="en-US" sz="1400">
                <a:latin typeface="Times New Roman" pitchFamily="18" charset="0"/>
              </a:rPr>
              <a:t>雪弗兰的领导下，这支队伍在</a:t>
            </a:r>
            <a:r>
              <a:rPr lang="en-US" altLang="zh-CN" sz="1400">
                <a:latin typeface="Times New Roman" pitchFamily="18" charset="0"/>
              </a:rPr>
              <a:t>1908 ~1910</a:t>
            </a:r>
            <a:r>
              <a:rPr lang="zh-CN" altLang="en-US" sz="1400">
                <a:latin typeface="Times New Roman" pitchFamily="18" charset="0"/>
              </a:rPr>
              <a:t>年间共取得了</a:t>
            </a:r>
            <a:r>
              <a:rPr lang="en-US" altLang="zh-CN" sz="1400">
                <a:latin typeface="Times New Roman" pitchFamily="18" charset="0"/>
              </a:rPr>
              <a:t>500</a:t>
            </a:r>
            <a:r>
              <a:rPr lang="zh-CN" altLang="en-US" sz="1400">
                <a:latin typeface="Times New Roman" pitchFamily="18" charset="0"/>
              </a:rPr>
              <a:t>项桂冠。</a:t>
            </a:r>
          </a:p>
        </p:txBody>
      </p:sp>
      <p:pic>
        <p:nvPicPr>
          <p:cNvPr id="18" name="Picture 19"/>
          <p:cNvPicPr>
            <a:picLocks noChangeAspect="1" noChangeArrowheads="1"/>
          </p:cNvPicPr>
          <p:nvPr/>
        </p:nvPicPr>
        <p:blipFill>
          <a:blip r:embed="rId5" cstate="print"/>
          <a:srcRect l="2139" t="4959" r="2417" b="5785"/>
          <a:stretch>
            <a:fillRect/>
          </a:stretch>
        </p:blipFill>
        <p:spPr bwMode="auto">
          <a:xfrm>
            <a:off x="755650" y="5229374"/>
            <a:ext cx="2687638" cy="1223962"/>
          </a:xfrm>
          <a:prstGeom prst="rect">
            <a:avLst/>
          </a:prstGeom>
          <a:noFill/>
          <a:ln w="9525">
            <a:noFill/>
            <a:miter lim="800000"/>
            <a:headEnd/>
            <a:tailEnd/>
          </a:ln>
        </p:spPr>
      </p:pic>
      <p:sp>
        <p:nvSpPr>
          <p:cNvPr id="19" name="Text Box 20"/>
          <p:cNvSpPr txBox="1">
            <a:spLocks noChangeArrowheads="1"/>
          </p:cNvSpPr>
          <p:nvPr/>
        </p:nvSpPr>
        <p:spPr bwMode="auto">
          <a:xfrm>
            <a:off x="755650" y="4726136"/>
            <a:ext cx="1604963" cy="366713"/>
          </a:xfrm>
          <a:prstGeom prst="rect">
            <a:avLst/>
          </a:prstGeom>
          <a:solidFill>
            <a:srgbClr val="EAEAEA"/>
          </a:solidFill>
          <a:ln w="9525" algn="ctr">
            <a:noFill/>
            <a:miter lim="800000"/>
            <a:headEnd/>
            <a:tailEnd/>
          </a:ln>
          <a:effectLst>
            <a:outerShdw dist="81320" dir="3080412" algn="ctr" rotWithShape="0">
              <a:schemeClr val="bg2">
                <a:alpha val="50000"/>
              </a:schemeClr>
            </a:outerShdw>
          </a:effectLst>
        </p:spPr>
        <p:txBody>
          <a:bodyPr lIns="0" rIns="72000" anchor="ctr">
            <a:spAutoFit/>
          </a:bodyPr>
          <a:lstStyle/>
          <a:p>
            <a:pPr fontAlgn="auto">
              <a:spcBef>
                <a:spcPts val="0"/>
              </a:spcBef>
              <a:spcAft>
                <a:spcPts val="0"/>
              </a:spcAft>
              <a:defRPr/>
            </a:pPr>
            <a:r>
              <a:rPr kumimoji="1" lang="zh-CN" altLang="en-US" b="1">
                <a:solidFill>
                  <a:srgbClr val="E68900"/>
                </a:solidFill>
                <a:latin typeface="Times New Roman" pitchFamily="18" charset="0"/>
                <a:ea typeface="+mn-ea"/>
              </a:rPr>
              <a:t>别克赛车队</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 name="Rectangle 18"/>
          <p:cNvSpPr txBox="1">
            <a:spLocks noChangeArrowheads="1"/>
          </p:cNvSpPr>
          <p:nvPr/>
        </p:nvSpPr>
        <p:spPr>
          <a:xfrm>
            <a:off x="3779838" y="1490240"/>
            <a:ext cx="4321175" cy="1008063"/>
          </a:xfrm>
          <a:prstGeom prst="rect">
            <a:avLst/>
          </a:prstGeom>
        </p:spPr>
        <p:txBody>
          <a:bodyPr/>
          <a:lstStyle/>
          <a:p>
            <a:pPr marL="342900" indent="-342900">
              <a:lnSpc>
                <a:spcPct val="120000"/>
              </a:lnSpc>
              <a:spcBef>
                <a:spcPct val="20000"/>
              </a:spcBef>
              <a:buFont typeface="Arial" pitchFamily="34" charset="0"/>
              <a:buChar char="•"/>
              <a:defRPr/>
            </a:pPr>
            <a:r>
              <a:rPr lang="zh-CN" altLang="en-US" sz="1400">
                <a:latin typeface="Times New Roman" pitchFamily="18" charset="0"/>
                <a:ea typeface="+mn-ea"/>
              </a:rPr>
              <a:t>早在</a:t>
            </a:r>
            <a:r>
              <a:rPr lang="en-US" altLang="zh-CN" sz="1400">
                <a:latin typeface="Times New Roman" pitchFamily="18" charset="0"/>
                <a:ea typeface="+mn-ea"/>
              </a:rPr>
              <a:t>1905</a:t>
            </a:r>
            <a:r>
              <a:rPr lang="zh-CN" altLang="en-US" sz="1400">
                <a:latin typeface="Times New Roman" pitchFamily="18" charset="0"/>
                <a:ea typeface="+mn-ea"/>
              </a:rPr>
              <a:t>年，别克就开始出口英国。</a:t>
            </a:r>
            <a:r>
              <a:rPr lang="en-US" altLang="zh-CN" sz="1400">
                <a:latin typeface="Times New Roman" pitchFamily="18" charset="0"/>
                <a:ea typeface="+mn-ea"/>
              </a:rPr>
              <a:t>1925</a:t>
            </a:r>
            <a:r>
              <a:rPr lang="zh-CN" altLang="en-US" sz="1400">
                <a:latin typeface="Times New Roman" pitchFamily="18" charset="0"/>
                <a:ea typeface="+mn-ea"/>
              </a:rPr>
              <a:t>年，别克推动经销商走遍全球，来展示别克的可靠性能以及服务。</a:t>
            </a:r>
          </a:p>
        </p:txBody>
      </p:sp>
      <p:pic>
        <p:nvPicPr>
          <p:cNvPr id="21" name="Picture 19"/>
          <p:cNvPicPr>
            <a:picLocks noChangeAspect="1" noChangeArrowheads="1"/>
          </p:cNvPicPr>
          <p:nvPr/>
        </p:nvPicPr>
        <p:blipFill>
          <a:blip r:embed="rId2" cstate="print"/>
          <a:srcRect l="1372" t="1085" r="8061" b="5206"/>
          <a:stretch>
            <a:fillRect/>
          </a:stretch>
        </p:blipFill>
        <p:spPr bwMode="auto">
          <a:xfrm>
            <a:off x="7451725" y="909215"/>
            <a:ext cx="395288" cy="647700"/>
          </a:xfrm>
          <a:prstGeom prst="rect">
            <a:avLst/>
          </a:prstGeom>
          <a:noFill/>
          <a:ln w="9525">
            <a:noFill/>
            <a:miter lim="800000"/>
            <a:headEnd/>
            <a:tailEnd/>
          </a:ln>
        </p:spPr>
      </p:pic>
      <p:pic>
        <p:nvPicPr>
          <p:cNvPr id="22" name="Picture 20"/>
          <p:cNvPicPr>
            <a:picLocks noChangeAspect="1" noChangeArrowheads="1"/>
          </p:cNvPicPr>
          <p:nvPr/>
        </p:nvPicPr>
        <p:blipFill>
          <a:blip r:embed="rId3" cstate="print"/>
          <a:srcRect l="1471" t="2504" r="2911" b="4851"/>
          <a:stretch>
            <a:fillRect/>
          </a:stretch>
        </p:blipFill>
        <p:spPr bwMode="auto">
          <a:xfrm>
            <a:off x="900113" y="1490240"/>
            <a:ext cx="2376487" cy="1352550"/>
          </a:xfrm>
          <a:prstGeom prst="rect">
            <a:avLst/>
          </a:prstGeom>
          <a:noFill/>
          <a:ln w="9525">
            <a:noFill/>
            <a:miter lim="800000"/>
            <a:headEnd/>
            <a:tailEnd/>
          </a:ln>
        </p:spPr>
      </p:pic>
      <p:sp>
        <p:nvSpPr>
          <p:cNvPr id="23" name="Text Box 21"/>
          <p:cNvSpPr txBox="1">
            <a:spLocks noChangeArrowheads="1"/>
          </p:cNvSpPr>
          <p:nvPr/>
        </p:nvSpPr>
        <p:spPr bwMode="auto">
          <a:xfrm>
            <a:off x="900113" y="842540"/>
            <a:ext cx="3095625" cy="366713"/>
          </a:xfrm>
          <a:prstGeom prst="rect">
            <a:avLst/>
          </a:prstGeom>
          <a:solidFill>
            <a:srgbClr val="EAEAEA"/>
          </a:solidFill>
          <a:ln w="9525" algn="ctr">
            <a:noFill/>
            <a:miter lim="800000"/>
            <a:headEnd/>
            <a:tailEnd/>
          </a:ln>
          <a:effectLst>
            <a:outerShdw dist="81320" dir="3080412" algn="ctr" rotWithShape="0">
              <a:schemeClr val="bg2">
                <a:alpha val="50000"/>
              </a:schemeClr>
            </a:outerShdw>
          </a:effectLst>
        </p:spPr>
        <p:txBody>
          <a:bodyPr lIns="0" rIns="72000" anchor="ctr">
            <a:spAutoFit/>
          </a:bodyPr>
          <a:lstStyle/>
          <a:p>
            <a:pPr>
              <a:defRPr/>
            </a:pPr>
            <a:r>
              <a:rPr kumimoji="1" lang="zh-CN" altLang="en-US" b="1">
                <a:solidFill>
                  <a:srgbClr val="E68900"/>
                </a:solidFill>
                <a:latin typeface="Times New Roman" pitchFamily="18" charset="0"/>
              </a:rPr>
              <a:t>全球到处都有别克的身影</a:t>
            </a:r>
          </a:p>
        </p:txBody>
      </p:sp>
      <p:sp>
        <p:nvSpPr>
          <p:cNvPr id="24" name="Rectangle 22"/>
          <p:cNvSpPr>
            <a:spLocks noChangeArrowheads="1"/>
          </p:cNvSpPr>
          <p:nvPr/>
        </p:nvSpPr>
        <p:spPr bwMode="auto">
          <a:xfrm>
            <a:off x="900113" y="3657178"/>
            <a:ext cx="4464050" cy="1152525"/>
          </a:xfrm>
          <a:prstGeom prst="rect">
            <a:avLst/>
          </a:prstGeom>
          <a:noFill/>
          <a:ln w="9525" algn="ctr">
            <a:noFill/>
            <a:miter lim="800000"/>
            <a:headEnd/>
            <a:tailEnd/>
          </a:ln>
        </p:spPr>
        <p:txBody>
          <a:bodyPr/>
          <a:lstStyle/>
          <a:p>
            <a:pPr marL="342900" indent="-342900">
              <a:lnSpc>
                <a:spcPct val="120000"/>
              </a:lnSpc>
              <a:spcBef>
                <a:spcPct val="20000"/>
              </a:spcBef>
              <a:buFontTx/>
              <a:buChar char="•"/>
            </a:pPr>
            <a:r>
              <a:rPr lang="zh-CN" altLang="en-US" sz="1400">
                <a:latin typeface="Times New Roman" pitchFamily="18" charset="0"/>
              </a:rPr>
              <a:t>二战期间，别克停止了汽车的生产，转而生产飞机发动机、反坦克武器和其他军用品。这张照片显示了</a:t>
            </a:r>
            <a:r>
              <a:rPr lang="en-US" altLang="zh-CN" sz="1400">
                <a:latin typeface="Times New Roman" pitchFamily="18" charset="0"/>
              </a:rPr>
              <a:t>1942</a:t>
            </a:r>
            <a:r>
              <a:rPr lang="zh-CN" altLang="en-US" sz="1400">
                <a:latin typeface="Times New Roman" pitchFamily="18" charset="0"/>
              </a:rPr>
              <a:t>年</a:t>
            </a:r>
            <a:r>
              <a:rPr lang="en-US" altLang="zh-CN" sz="1400">
                <a:latin typeface="Times New Roman" pitchFamily="18" charset="0"/>
              </a:rPr>
              <a:t>12</a:t>
            </a:r>
            <a:r>
              <a:rPr lang="zh-CN" altLang="en-US" sz="1400">
                <a:latin typeface="Times New Roman" pitchFamily="18" charset="0"/>
              </a:rPr>
              <a:t>月</a:t>
            </a:r>
            <a:r>
              <a:rPr lang="en-US" altLang="zh-CN" sz="1400">
                <a:latin typeface="Times New Roman" pitchFamily="18" charset="0"/>
              </a:rPr>
              <a:t>3</a:t>
            </a:r>
            <a:r>
              <a:rPr lang="zh-CN" altLang="en-US" sz="1400">
                <a:latin typeface="Times New Roman" pitchFamily="18" charset="0"/>
              </a:rPr>
              <a:t>日最后一辆别克下线的情景。</a:t>
            </a:r>
          </a:p>
        </p:txBody>
      </p:sp>
      <p:pic>
        <p:nvPicPr>
          <p:cNvPr id="25" name="Picture 23"/>
          <p:cNvPicPr>
            <a:picLocks noChangeAspect="1" noChangeArrowheads="1"/>
          </p:cNvPicPr>
          <p:nvPr/>
        </p:nvPicPr>
        <p:blipFill>
          <a:blip r:embed="rId4" cstate="print"/>
          <a:srcRect l="2281" t="2505" r="3369" b="4802"/>
          <a:stretch>
            <a:fillRect/>
          </a:stretch>
        </p:blipFill>
        <p:spPr bwMode="auto">
          <a:xfrm>
            <a:off x="5724525" y="3219028"/>
            <a:ext cx="2376488" cy="1570037"/>
          </a:xfrm>
          <a:prstGeom prst="rect">
            <a:avLst/>
          </a:prstGeom>
          <a:noFill/>
          <a:ln w="9525">
            <a:noFill/>
            <a:miter lim="800000"/>
            <a:headEnd/>
            <a:tailEnd/>
          </a:ln>
        </p:spPr>
      </p:pic>
      <p:sp>
        <p:nvSpPr>
          <p:cNvPr id="26" name="Text Box 24"/>
          <p:cNvSpPr txBox="1">
            <a:spLocks noChangeArrowheads="1"/>
          </p:cNvSpPr>
          <p:nvPr/>
        </p:nvSpPr>
        <p:spPr bwMode="auto">
          <a:xfrm>
            <a:off x="900113" y="3074565"/>
            <a:ext cx="3095625" cy="366713"/>
          </a:xfrm>
          <a:prstGeom prst="rect">
            <a:avLst/>
          </a:prstGeom>
          <a:solidFill>
            <a:srgbClr val="EAEAEA"/>
          </a:solidFill>
          <a:ln w="9525" algn="ctr">
            <a:noFill/>
            <a:miter lim="800000"/>
            <a:headEnd/>
            <a:tailEnd/>
          </a:ln>
          <a:effectLst>
            <a:outerShdw dist="81320" dir="3080412" algn="ctr" rotWithShape="0">
              <a:schemeClr val="bg2">
                <a:alpha val="50000"/>
              </a:schemeClr>
            </a:outerShdw>
          </a:effectLst>
        </p:spPr>
        <p:txBody>
          <a:bodyPr lIns="0" rIns="72000" anchor="ctr">
            <a:spAutoFit/>
          </a:bodyPr>
          <a:lstStyle/>
          <a:p>
            <a:pPr>
              <a:defRPr/>
            </a:pPr>
            <a:r>
              <a:rPr kumimoji="1" lang="zh-CN" altLang="en-US" b="1">
                <a:solidFill>
                  <a:srgbClr val="E68900"/>
                </a:solidFill>
                <a:latin typeface="Times New Roman" pitchFamily="18" charset="0"/>
              </a:rPr>
              <a:t>二战前的最后一辆车</a:t>
            </a:r>
          </a:p>
        </p:txBody>
      </p:sp>
      <p:sp>
        <p:nvSpPr>
          <p:cNvPr id="27" name="Rectangle 25"/>
          <p:cNvSpPr>
            <a:spLocks noChangeArrowheads="1"/>
          </p:cNvSpPr>
          <p:nvPr/>
        </p:nvSpPr>
        <p:spPr bwMode="auto">
          <a:xfrm>
            <a:off x="3643313" y="5090690"/>
            <a:ext cx="4457700" cy="1290638"/>
          </a:xfrm>
          <a:prstGeom prst="rect">
            <a:avLst/>
          </a:prstGeom>
          <a:noFill/>
          <a:ln w="9525" algn="ctr">
            <a:noFill/>
            <a:miter lim="800000"/>
            <a:headEnd/>
            <a:tailEnd/>
          </a:ln>
        </p:spPr>
        <p:txBody>
          <a:bodyPr/>
          <a:lstStyle/>
          <a:p>
            <a:pPr marL="342900" indent="-342900">
              <a:lnSpc>
                <a:spcPct val="120000"/>
              </a:lnSpc>
              <a:spcBef>
                <a:spcPct val="20000"/>
              </a:spcBef>
              <a:buFontTx/>
              <a:buChar char="•"/>
            </a:pPr>
            <a:r>
              <a:rPr lang="zh-CN" altLang="en-US" sz="1400" dirty="0">
                <a:latin typeface="Times New Roman" pitchFamily="18" charset="0"/>
              </a:rPr>
              <a:t>二战后，是别克在造型、技术与销售都快速成长的年代。这款</a:t>
            </a:r>
            <a:r>
              <a:rPr lang="en-US" altLang="zh-CN" sz="1400" dirty="0">
                <a:latin typeface="Times New Roman" pitchFamily="18" charset="0"/>
              </a:rPr>
              <a:t>53</a:t>
            </a:r>
            <a:r>
              <a:rPr lang="zh-CN" altLang="en-US" sz="1400" dirty="0">
                <a:latin typeface="Times New Roman" pitchFamily="18" charset="0"/>
              </a:rPr>
              <a:t>年限量生产的云雀，配有高压缩比</a:t>
            </a:r>
            <a:r>
              <a:rPr lang="en-US" altLang="zh-CN" sz="1400" dirty="0">
                <a:latin typeface="Times New Roman" pitchFamily="18" charset="0"/>
              </a:rPr>
              <a:t>V-8</a:t>
            </a:r>
            <a:r>
              <a:rPr lang="zh-CN" altLang="en-US" sz="1400" dirty="0">
                <a:latin typeface="Times New Roman" pitchFamily="18" charset="0"/>
              </a:rPr>
              <a:t>发动机，是为了庆祝别克成立五十周年而设计制造的。在</a:t>
            </a:r>
            <a:r>
              <a:rPr lang="en-US" altLang="zh-CN" sz="1400" dirty="0">
                <a:latin typeface="Times New Roman" pitchFamily="18" charset="0"/>
              </a:rPr>
              <a:t>1958</a:t>
            </a:r>
            <a:r>
              <a:rPr lang="zh-CN" altLang="en-US" sz="1400" dirty="0">
                <a:latin typeface="Times New Roman" pitchFamily="18" charset="0"/>
              </a:rPr>
              <a:t>年别克销量达到</a:t>
            </a:r>
            <a:r>
              <a:rPr lang="en-US" altLang="zh-CN" sz="1400" dirty="0">
                <a:latin typeface="Times New Roman" pitchFamily="18" charset="0"/>
              </a:rPr>
              <a:t>74.5</a:t>
            </a:r>
            <a:r>
              <a:rPr lang="zh-CN" altLang="en-US" sz="1400" dirty="0">
                <a:latin typeface="Times New Roman" pitchFamily="18" charset="0"/>
              </a:rPr>
              <a:t>万辆。</a:t>
            </a:r>
          </a:p>
        </p:txBody>
      </p:sp>
      <p:pic>
        <p:nvPicPr>
          <p:cNvPr id="28" name="Picture 26" descr="SKYLARK"/>
          <p:cNvPicPr>
            <a:picLocks noChangeAspect="1" noChangeArrowheads="1"/>
          </p:cNvPicPr>
          <p:nvPr/>
        </p:nvPicPr>
        <p:blipFill>
          <a:blip r:embed="rId5" cstate="print"/>
          <a:srcRect/>
          <a:stretch>
            <a:fillRect/>
          </a:stretch>
        </p:blipFill>
        <p:spPr bwMode="auto">
          <a:xfrm>
            <a:off x="900113" y="5163715"/>
            <a:ext cx="2305050" cy="1152525"/>
          </a:xfrm>
          <a:prstGeom prst="rect">
            <a:avLst/>
          </a:prstGeom>
          <a:noFill/>
          <a:ln w="9525">
            <a:noFill/>
            <a:miter lim="800000"/>
            <a:headEnd/>
            <a:tailEnd/>
          </a:ln>
        </p:spPr>
      </p:pic>
      <p:sp>
        <p:nvSpPr>
          <p:cNvPr id="29" name="Text Box 27"/>
          <p:cNvSpPr txBox="1">
            <a:spLocks noChangeArrowheads="1"/>
          </p:cNvSpPr>
          <p:nvPr/>
        </p:nvSpPr>
        <p:spPr bwMode="auto">
          <a:xfrm>
            <a:off x="900113" y="4570754"/>
            <a:ext cx="3671887" cy="400110"/>
          </a:xfrm>
          <a:prstGeom prst="rect">
            <a:avLst/>
          </a:prstGeom>
          <a:solidFill>
            <a:srgbClr val="EAEAEA"/>
          </a:solidFill>
          <a:ln w="9525" algn="ctr">
            <a:noFill/>
            <a:miter lim="800000"/>
            <a:headEnd/>
            <a:tailEnd/>
          </a:ln>
          <a:effectLst>
            <a:outerShdw dist="81320" dir="3080412" algn="ctr" rotWithShape="0">
              <a:schemeClr val="bg2">
                <a:alpha val="50000"/>
              </a:schemeClr>
            </a:outerShdw>
          </a:effectLst>
        </p:spPr>
        <p:txBody>
          <a:bodyPr wrap="square" lIns="0" rIns="72000" anchor="ctr">
            <a:spAutoFit/>
          </a:bodyPr>
          <a:lstStyle/>
          <a:p>
            <a:pPr>
              <a:defRPr/>
            </a:pPr>
            <a:r>
              <a:rPr kumimoji="1" lang="en-US" altLang="zh-CN" b="1" dirty="0">
                <a:solidFill>
                  <a:srgbClr val="E68900"/>
                </a:solidFill>
                <a:latin typeface="Times New Roman" pitchFamily="18" charset="0"/>
              </a:rPr>
              <a:t>1953</a:t>
            </a:r>
            <a:r>
              <a:rPr kumimoji="1" lang="zh-CN" altLang="en-US" b="1" dirty="0">
                <a:solidFill>
                  <a:srgbClr val="E68900"/>
                </a:solidFill>
                <a:latin typeface="Times New Roman" pitchFamily="18" charset="0"/>
              </a:rPr>
              <a:t>年，别克云雀（</a:t>
            </a:r>
            <a:r>
              <a:rPr kumimoji="1" lang="en-US" altLang="zh-CN" b="1" dirty="0">
                <a:solidFill>
                  <a:srgbClr val="E68900"/>
                </a:solidFill>
                <a:latin typeface="Times New Roman" pitchFamily="18" charset="0"/>
              </a:rPr>
              <a:t>Skylark</a:t>
            </a:r>
            <a:r>
              <a:rPr kumimoji="1" lang="zh-CN" altLang="en-US" b="1" dirty="0">
                <a:solidFill>
                  <a:srgbClr val="E68900"/>
                </a:solidFill>
                <a:latin typeface="Times New Roman" pitchFamily="18" charset="0"/>
              </a:rPr>
              <a: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9" name="Picture 28" descr="royaum_pic03"/>
          <p:cNvPicPr>
            <a:picLocks noChangeAspect="1" noChangeArrowheads="1"/>
          </p:cNvPicPr>
          <p:nvPr/>
        </p:nvPicPr>
        <p:blipFill>
          <a:blip r:embed="rId2" cstate="print"/>
          <a:srcRect/>
          <a:stretch>
            <a:fillRect/>
          </a:stretch>
        </p:blipFill>
        <p:spPr bwMode="auto">
          <a:xfrm>
            <a:off x="971550" y="1052513"/>
            <a:ext cx="2179638" cy="1284287"/>
          </a:xfrm>
          <a:prstGeom prst="rect">
            <a:avLst/>
          </a:prstGeom>
          <a:noFill/>
          <a:ln w="9525">
            <a:solidFill>
              <a:schemeClr val="bg2"/>
            </a:solidFill>
            <a:miter lim="800000"/>
            <a:headEnd/>
            <a:tailEnd/>
          </a:ln>
        </p:spPr>
      </p:pic>
      <p:pic>
        <p:nvPicPr>
          <p:cNvPr id="30" name="Picture 29" descr="LaCrosse_3_800_600"/>
          <p:cNvPicPr>
            <a:picLocks noChangeAspect="1" noChangeArrowheads="1"/>
          </p:cNvPicPr>
          <p:nvPr/>
        </p:nvPicPr>
        <p:blipFill>
          <a:blip r:embed="rId3" cstate="print"/>
          <a:srcRect/>
          <a:stretch>
            <a:fillRect/>
          </a:stretch>
        </p:blipFill>
        <p:spPr bwMode="auto">
          <a:xfrm>
            <a:off x="3376613" y="1052513"/>
            <a:ext cx="2201862" cy="1282700"/>
          </a:xfrm>
          <a:prstGeom prst="rect">
            <a:avLst/>
          </a:prstGeom>
          <a:noFill/>
          <a:ln w="9525">
            <a:noFill/>
            <a:miter lim="800000"/>
            <a:headEnd/>
            <a:tailEnd/>
          </a:ln>
        </p:spPr>
      </p:pic>
      <p:pic>
        <p:nvPicPr>
          <p:cNvPr id="31" name="Picture 30" descr="regal_30_0_005_1024_wa"/>
          <p:cNvPicPr>
            <a:picLocks noChangeAspect="1" noChangeArrowheads="1"/>
          </p:cNvPicPr>
          <p:nvPr/>
        </p:nvPicPr>
        <p:blipFill>
          <a:blip r:embed="rId4" cstate="print"/>
          <a:srcRect l="7362" t="28537" r="37758" b="32097"/>
          <a:stretch>
            <a:fillRect/>
          </a:stretch>
        </p:blipFill>
        <p:spPr bwMode="auto">
          <a:xfrm>
            <a:off x="5776913" y="1052513"/>
            <a:ext cx="2395537" cy="1287462"/>
          </a:xfrm>
          <a:prstGeom prst="rect">
            <a:avLst/>
          </a:prstGeom>
          <a:noFill/>
          <a:ln w="9525">
            <a:noFill/>
            <a:miter lim="800000"/>
            <a:headEnd/>
            <a:tailEnd/>
          </a:ln>
        </p:spPr>
      </p:pic>
      <p:pic>
        <p:nvPicPr>
          <p:cNvPr id="32" name="Picture 35" descr="hrv"/>
          <p:cNvPicPr>
            <a:picLocks noChangeAspect="1" noChangeArrowheads="1"/>
          </p:cNvPicPr>
          <p:nvPr/>
        </p:nvPicPr>
        <p:blipFill>
          <a:blip r:embed="rId5" cstate="print"/>
          <a:srcRect l="6999" r="6580"/>
          <a:stretch>
            <a:fillRect/>
          </a:stretch>
        </p:blipFill>
        <p:spPr bwMode="auto">
          <a:xfrm>
            <a:off x="5994400" y="4665663"/>
            <a:ext cx="2627313" cy="1284287"/>
          </a:xfrm>
          <a:prstGeom prst="rect">
            <a:avLst/>
          </a:prstGeom>
          <a:noFill/>
          <a:ln w="9525">
            <a:noFill/>
            <a:miter lim="800000"/>
            <a:headEnd/>
            <a:tailEnd/>
          </a:ln>
        </p:spPr>
      </p:pic>
      <p:pic>
        <p:nvPicPr>
          <p:cNvPr id="33" name="Picture 36" descr="gl8陆尊"/>
          <p:cNvPicPr>
            <a:picLocks noChangeAspect="1" noChangeArrowheads="1"/>
          </p:cNvPicPr>
          <p:nvPr/>
        </p:nvPicPr>
        <p:blipFill>
          <a:blip r:embed="rId6" cstate="print"/>
          <a:srcRect l="2788" t="6602" r="11694" b="4951"/>
          <a:stretch>
            <a:fillRect/>
          </a:stretch>
        </p:blipFill>
        <p:spPr bwMode="auto">
          <a:xfrm>
            <a:off x="1692275" y="2852738"/>
            <a:ext cx="2644775" cy="1282700"/>
          </a:xfrm>
          <a:prstGeom prst="rect">
            <a:avLst/>
          </a:prstGeom>
          <a:noFill/>
          <a:ln w="9525">
            <a:noFill/>
            <a:miter lim="800000"/>
            <a:headEnd/>
            <a:tailEnd/>
          </a:ln>
        </p:spPr>
      </p:pic>
      <p:pic>
        <p:nvPicPr>
          <p:cNvPr id="34" name="Picture 37" descr="gl8_25"/>
          <p:cNvPicPr>
            <a:picLocks noChangeAspect="1" noChangeArrowheads="1"/>
          </p:cNvPicPr>
          <p:nvPr/>
        </p:nvPicPr>
        <p:blipFill>
          <a:blip r:embed="rId7" cstate="print"/>
          <a:srcRect l="13512" t="20444" r="13643"/>
          <a:stretch>
            <a:fillRect/>
          </a:stretch>
        </p:blipFill>
        <p:spPr bwMode="auto">
          <a:xfrm>
            <a:off x="4957763" y="2881313"/>
            <a:ext cx="2422525" cy="1285875"/>
          </a:xfrm>
          <a:prstGeom prst="rect">
            <a:avLst/>
          </a:prstGeom>
          <a:noFill/>
          <a:ln w="9525">
            <a:noFill/>
            <a:miter lim="800000"/>
            <a:headEnd/>
            <a:tailEnd/>
          </a:ln>
        </p:spPr>
      </p:pic>
      <p:pic>
        <p:nvPicPr>
          <p:cNvPr id="35" name="Picture 38" descr="EXCELLE"/>
          <p:cNvPicPr>
            <a:picLocks noChangeAspect="1" noChangeArrowheads="1"/>
          </p:cNvPicPr>
          <p:nvPr/>
        </p:nvPicPr>
        <p:blipFill>
          <a:blip r:embed="rId8" cstate="print"/>
          <a:srcRect/>
          <a:stretch>
            <a:fillRect/>
          </a:stretch>
        </p:blipFill>
        <p:spPr bwMode="auto">
          <a:xfrm>
            <a:off x="468313" y="4664075"/>
            <a:ext cx="2678112" cy="1285875"/>
          </a:xfrm>
          <a:prstGeom prst="rect">
            <a:avLst/>
          </a:prstGeom>
          <a:noFill/>
          <a:ln w="9525">
            <a:noFill/>
            <a:miter lim="800000"/>
            <a:headEnd/>
            <a:tailEnd/>
          </a:ln>
        </p:spPr>
      </p:pic>
      <p:pic>
        <p:nvPicPr>
          <p:cNvPr id="36" name="Picture 39" descr="EXCELLE旅行车"/>
          <p:cNvPicPr>
            <a:picLocks noChangeAspect="1" noChangeArrowheads="1"/>
          </p:cNvPicPr>
          <p:nvPr/>
        </p:nvPicPr>
        <p:blipFill>
          <a:blip r:embed="rId9" cstate="print"/>
          <a:srcRect/>
          <a:stretch>
            <a:fillRect/>
          </a:stretch>
        </p:blipFill>
        <p:spPr bwMode="auto">
          <a:xfrm>
            <a:off x="3219450" y="4665663"/>
            <a:ext cx="2720975" cy="1284287"/>
          </a:xfrm>
          <a:prstGeom prst="rect">
            <a:avLst/>
          </a:prstGeom>
          <a:noFill/>
          <a:ln w="9525">
            <a:noFill/>
            <a:miter lim="800000"/>
            <a:headEnd/>
            <a:tailEnd/>
          </a:ln>
        </p:spPr>
      </p:pic>
      <p:sp>
        <p:nvSpPr>
          <p:cNvPr id="37" name="Text Box 40"/>
          <p:cNvSpPr txBox="1">
            <a:spLocks noChangeArrowheads="1"/>
          </p:cNvSpPr>
          <p:nvPr/>
        </p:nvSpPr>
        <p:spPr bwMode="auto">
          <a:xfrm>
            <a:off x="1287463" y="2354263"/>
            <a:ext cx="1555750" cy="366712"/>
          </a:xfrm>
          <a:prstGeom prst="rect">
            <a:avLst/>
          </a:prstGeom>
          <a:noFill/>
          <a:ln w="38100" algn="ctr">
            <a:noFill/>
            <a:miter lim="800000"/>
            <a:headEnd/>
            <a:tailEnd/>
          </a:ln>
        </p:spPr>
        <p:txBody>
          <a:bodyPr wrap="none">
            <a:spAutoFit/>
          </a:bodyPr>
          <a:lstStyle/>
          <a:p>
            <a:r>
              <a:rPr lang="en-US" altLang="zh-CN">
                <a:ea typeface="华文细黑" pitchFamily="2" charset="-122"/>
              </a:rPr>
              <a:t>Royaum </a:t>
            </a:r>
            <a:r>
              <a:rPr lang="zh-CN" altLang="en-US">
                <a:ea typeface="华文细黑" pitchFamily="2" charset="-122"/>
              </a:rPr>
              <a:t>荣御</a:t>
            </a:r>
          </a:p>
        </p:txBody>
      </p:sp>
      <p:sp>
        <p:nvSpPr>
          <p:cNvPr id="38" name="Text Box 41"/>
          <p:cNvSpPr txBox="1">
            <a:spLocks noChangeArrowheads="1"/>
          </p:cNvSpPr>
          <p:nvPr/>
        </p:nvSpPr>
        <p:spPr bwMode="auto">
          <a:xfrm>
            <a:off x="3492500" y="2354263"/>
            <a:ext cx="1924050" cy="366712"/>
          </a:xfrm>
          <a:prstGeom prst="rect">
            <a:avLst/>
          </a:prstGeom>
          <a:noFill/>
          <a:ln w="38100" algn="ctr">
            <a:noFill/>
            <a:miter lim="800000"/>
            <a:headEnd/>
            <a:tailEnd/>
          </a:ln>
        </p:spPr>
        <p:txBody>
          <a:bodyPr wrap="none">
            <a:spAutoFit/>
          </a:bodyPr>
          <a:lstStyle/>
          <a:p>
            <a:r>
              <a:rPr lang="en-US" altLang="zh-CN">
                <a:ea typeface="华文细黑" pitchFamily="2" charset="-122"/>
              </a:rPr>
              <a:t>LaCROSSE </a:t>
            </a:r>
            <a:r>
              <a:rPr lang="zh-CN" altLang="en-US">
                <a:ea typeface="华文细黑" pitchFamily="2" charset="-122"/>
              </a:rPr>
              <a:t>君越</a:t>
            </a:r>
          </a:p>
        </p:txBody>
      </p:sp>
      <p:sp>
        <p:nvSpPr>
          <p:cNvPr id="39" name="Text Box 42"/>
          <p:cNvSpPr txBox="1">
            <a:spLocks noChangeArrowheads="1"/>
          </p:cNvSpPr>
          <p:nvPr/>
        </p:nvSpPr>
        <p:spPr bwMode="auto">
          <a:xfrm>
            <a:off x="6294438" y="2349500"/>
            <a:ext cx="1301750" cy="366713"/>
          </a:xfrm>
          <a:prstGeom prst="rect">
            <a:avLst/>
          </a:prstGeom>
          <a:noFill/>
          <a:ln w="38100" algn="ctr">
            <a:noFill/>
            <a:miter lim="800000"/>
            <a:headEnd/>
            <a:tailEnd/>
          </a:ln>
        </p:spPr>
        <p:txBody>
          <a:bodyPr wrap="none">
            <a:spAutoFit/>
          </a:bodyPr>
          <a:lstStyle/>
          <a:p>
            <a:r>
              <a:rPr lang="en-US" altLang="zh-CN">
                <a:ea typeface="华文细黑" pitchFamily="2" charset="-122"/>
              </a:rPr>
              <a:t>Regal </a:t>
            </a:r>
            <a:r>
              <a:rPr lang="zh-CN" altLang="en-US">
                <a:ea typeface="华文细黑" pitchFamily="2" charset="-122"/>
              </a:rPr>
              <a:t>君威</a:t>
            </a:r>
          </a:p>
        </p:txBody>
      </p:sp>
      <p:sp>
        <p:nvSpPr>
          <p:cNvPr id="40" name="Text Box 43"/>
          <p:cNvSpPr txBox="1">
            <a:spLocks noChangeArrowheads="1"/>
          </p:cNvSpPr>
          <p:nvPr/>
        </p:nvSpPr>
        <p:spPr bwMode="auto">
          <a:xfrm>
            <a:off x="2347913" y="4149725"/>
            <a:ext cx="1136650" cy="366713"/>
          </a:xfrm>
          <a:prstGeom prst="rect">
            <a:avLst/>
          </a:prstGeom>
          <a:noFill/>
          <a:ln w="38100" algn="ctr">
            <a:noFill/>
            <a:miter lim="800000"/>
            <a:headEnd/>
            <a:tailEnd/>
          </a:ln>
        </p:spPr>
        <p:txBody>
          <a:bodyPr wrap="none">
            <a:spAutoFit/>
          </a:bodyPr>
          <a:lstStyle/>
          <a:p>
            <a:r>
              <a:rPr lang="en-US" altLang="zh-CN">
                <a:ea typeface="华文细黑" pitchFamily="2" charset="-122"/>
              </a:rPr>
              <a:t>GL8 </a:t>
            </a:r>
            <a:r>
              <a:rPr lang="zh-CN" altLang="en-US">
                <a:ea typeface="华文细黑" pitchFamily="2" charset="-122"/>
              </a:rPr>
              <a:t>陆尊</a:t>
            </a:r>
          </a:p>
        </p:txBody>
      </p:sp>
      <p:sp>
        <p:nvSpPr>
          <p:cNvPr id="41" name="Text Box 44"/>
          <p:cNvSpPr txBox="1">
            <a:spLocks noChangeArrowheads="1"/>
          </p:cNvSpPr>
          <p:nvPr/>
        </p:nvSpPr>
        <p:spPr bwMode="auto">
          <a:xfrm>
            <a:off x="5595938" y="4149725"/>
            <a:ext cx="996950" cy="366713"/>
          </a:xfrm>
          <a:prstGeom prst="rect">
            <a:avLst/>
          </a:prstGeom>
          <a:noFill/>
          <a:ln w="38100" algn="ctr">
            <a:noFill/>
            <a:miter lim="800000"/>
            <a:headEnd/>
            <a:tailEnd/>
          </a:ln>
        </p:spPr>
        <p:txBody>
          <a:bodyPr wrap="none">
            <a:spAutoFit/>
          </a:bodyPr>
          <a:lstStyle/>
          <a:p>
            <a:r>
              <a:rPr lang="en-US" altLang="zh-CN">
                <a:ea typeface="华文细黑" pitchFamily="2" charset="-122"/>
              </a:rPr>
              <a:t>GL8 2.5</a:t>
            </a:r>
          </a:p>
        </p:txBody>
      </p:sp>
      <p:sp>
        <p:nvSpPr>
          <p:cNvPr id="42" name="Rectangle 45"/>
          <p:cNvSpPr>
            <a:spLocks noChangeArrowheads="1"/>
          </p:cNvSpPr>
          <p:nvPr/>
        </p:nvSpPr>
        <p:spPr bwMode="auto">
          <a:xfrm>
            <a:off x="971550" y="2349500"/>
            <a:ext cx="7200900" cy="371475"/>
          </a:xfrm>
          <a:prstGeom prst="rect">
            <a:avLst/>
          </a:prstGeom>
          <a:solidFill>
            <a:srgbClr val="D0C4A4">
              <a:alpha val="27843"/>
            </a:srgbClr>
          </a:solidFill>
          <a:ln w="3175" algn="ctr">
            <a:solidFill>
              <a:srgbClr val="808080"/>
            </a:solidFill>
            <a:miter lim="800000"/>
            <a:headEnd/>
            <a:tailEnd/>
          </a:ln>
        </p:spPr>
        <p:txBody>
          <a:bodyPr wrap="none" anchor="ctr"/>
          <a:lstStyle/>
          <a:p>
            <a:endParaRPr lang="zh-CN" altLang="en-US"/>
          </a:p>
        </p:txBody>
      </p:sp>
      <p:sp>
        <p:nvSpPr>
          <p:cNvPr id="43" name="Text Box 48"/>
          <p:cNvSpPr txBox="1">
            <a:spLocks noChangeArrowheads="1"/>
          </p:cNvSpPr>
          <p:nvPr/>
        </p:nvSpPr>
        <p:spPr bwMode="auto">
          <a:xfrm>
            <a:off x="952500" y="5949950"/>
            <a:ext cx="1733550" cy="366713"/>
          </a:xfrm>
          <a:prstGeom prst="rect">
            <a:avLst/>
          </a:prstGeom>
          <a:noFill/>
          <a:ln w="38100" algn="ctr">
            <a:noFill/>
            <a:miter lim="800000"/>
            <a:headEnd/>
            <a:tailEnd/>
          </a:ln>
        </p:spPr>
        <p:txBody>
          <a:bodyPr wrap="none">
            <a:spAutoFit/>
          </a:bodyPr>
          <a:lstStyle/>
          <a:p>
            <a:r>
              <a:rPr lang="en-US" altLang="zh-CN">
                <a:ea typeface="华文细黑" pitchFamily="2" charset="-122"/>
              </a:rPr>
              <a:t>EXCELLE </a:t>
            </a:r>
            <a:r>
              <a:rPr lang="zh-CN" altLang="en-US">
                <a:ea typeface="华文细黑" pitchFamily="2" charset="-122"/>
              </a:rPr>
              <a:t>凯越</a:t>
            </a:r>
          </a:p>
        </p:txBody>
      </p:sp>
      <p:sp>
        <p:nvSpPr>
          <p:cNvPr id="44" name="Rectangle 46"/>
          <p:cNvSpPr>
            <a:spLocks noChangeArrowheads="1"/>
          </p:cNvSpPr>
          <p:nvPr/>
        </p:nvSpPr>
        <p:spPr bwMode="auto">
          <a:xfrm>
            <a:off x="1708150" y="4164013"/>
            <a:ext cx="5684838" cy="371475"/>
          </a:xfrm>
          <a:prstGeom prst="rect">
            <a:avLst/>
          </a:prstGeom>
          <a:solidFill>
            <a:srgbClr val="D0C4A4">
              <a:alpha val="27843"/>
            </a:srgbClr>
          </a:solidFill>
          <a:ln w="3175" algn="ctr">
            <a:solidFill>
              <a:srgbClr val="808080"/>
            </a:solidFill>
            <a:miter lim="800000"/>
            <a:headEnd/>
            <a:tailEnd/>
          </a:ln>
        </p:spPr>
        <p:txBody>
          <a:bodyPr wrap="none" anchor="ctr"/>
          <a:lstStyle/>
          <a:p>
            <a:endParaRPr lang="zh-CN" altLang="en-US"/>
          </a:p>
        </p:txBody>
      </p:sp>
      <p:sp>
        <p:nvSpPr>
          <p:cNvPr id="45" name="Text Box 49"/>
          <p:cNvSpPr txBox="1">
            <a:spLocks noChangeArrowheads="1"/>
          </p:cNvSpPr>
          <p:nvPr/>
        </p:nvSpPr>
        <p:spPr bwMode="auto">
          <a:xfrm>
            <a:off x="3676650" y="5949950"/>
            <a:ext cx="1758950" cy="366713"/>
          </a:xfrm>
          <a:prstGeom prst="rect">
            <a:avLst/>
          </a:prstGeom>
          <a:noFill/>
          <a:ln w="38100" algn="ctr">
            <a:noFill/>
            <a:miter lim="800000"/>
            <a:headEnd/>
            <a:tailEnd/>
          </a:ln>
        </p:spPr>
        <p:txBody>
          <a:bodyPr wrap="none">
            <a:spAutoFit/>
          </a:bodyPr>
          <a:lstStyle/>
          <a:p>
            <a:r>
              <a:rPr lang="en-US" altLang="zh-CN">
                <a:ea typeface="华文细黑" pitchFamily="2" charset="-122"/>
              </a:rPr>
              <a:t>SW </a:t>
            </a:r>
            <a:r>
              <a:rPr lang="zh-CN" altLang="en-US">
                <a:ea typeface="华文细黑" pitchFamily="2" charset="-122"/>
              </a:rPr>
              <a:t>凯越旅行车</a:t>
            </a:r>
          </a:p>
        </p:txBody>
      </p:sp>
      <p:sp>
        <p:nvSpPr>
          <p:cNvPr id="46" name="Text Box 50"/>
          <p:cNvSpPr txBox="1">
            <a:spLocks noChangeArrowheads="1"/>
          </p:cNvSpPr>
          <p:nvPr/>
        </p:nvSpPr>
        <p:spPr bwMode="auto">
          <a:xfrm>
            <a:off x="6804025" y="5949950"/>
            <a:ext cx="1123950" cy="366713"/>
          </a:xfrm>
          <a:prstGeom prst="rect">
            <a:avLst/>
          </a:prstGeom>
          <a:noFill/>
          <a:ln w="38100" algn="ctr">
            <a:noFill/>
            <a:miter lim="800000"/>
            <a:headEnd/>
            <a:tailEnd/>
          </a:ln>
        </p:spPr>
        <p:txBody>
          <a:bodyPr wrap="none">
            <a:spAutoFit/>
          </a:bodyPr>
          <a:lstStyle/>
          <a:p>
            <a:r>
              <a:rPr lang="zh-CN" altLang="en-US">
                <a:ea typeface="华文细黑" pitchFamily="2" charset="-122"/>
              </a:rPr>
              <a:t>凯越</a:t>
            </a:r>
            <a:r>
              <a:rPr lang="en-US" altLang="zh-CN">
                <a:ea typeface="华文细黑" pitchFamily="2" charset="-122"/>
              </a:rPr>
              <a:t>HRV</a:t>
            </a:r>
          </a:p>
        </p:txBody>
      </p:sp>
      <p:sp>
        <p:nvSpPr>
          <p:cNvPr id="47" name="Rectangle 51"/>
          <p:cNvSpPr>
            <a:spLocks noChangeArrowheads="1"/>
          </p:cNvSpPr>
          <p:nvPr/>
        </p:nvSpPr>
        <p:spPr bwMode="auto">
          <a:xfrm>
            <a:off x="468313" y="5949950"/>
            <a:ext cx="8153400" cy="371475"/>
          </a:xfrm>
          <a:prstGeom prst="rect">
            <a:avLst/>
          </a:prstGeom>
          <a:solidFill>
            <a:srgbClr val="D0C4A4">
              <a:alpha val="27843"/>
            </a:srgbClr>
          </a:solidFill>
          <a:ln w="3175" algn="ctr">
            <a:solidFill>
              <a:srgbClr val="808080"/>
            </a:solidFill>
            <a:miter lim="800000"/>
            <a:headEnd/>
            <a:tailEnd/>
          </a:ln>
        </p:spPr>
        <p:txBody>
          <a:bodyPr wrap="none" anchor="ctr"/>
          <a:lstStyle/>
          <a:p>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8" name="Rectangle 13"/>
          <p:cNvSpPr>
            <a:spLocks noChangeArrowheads="1"/>
          </p:cNvSpPr>
          <p:nvPr/>
        </p:nvSpPr>
        <p:spPr bwMode="auto">
          <a:xfrm>
            <a:off x="3563938" y="1197123"/>
            <a:ext cx="4824412" cy="1439863"/>
          </a:xfrm>
          <a:prstGeom prst="rect">
            <a:avLst/>
          </a:prstGeom>
          <a:noFill/>
          <a:ln w="9525" algn="ctr">
            <a:noFill/>
            <a:miter lim="800000"/>
            <a:headEnd/>
            <a:tailEnd/>
          </a:ln>
        </p:spPr>
        <p:txBody>
          <a:bodyPr lIns="54000" rIns="54000"/>
          <a:lstStyle/>
          <a:p>
            <a:pPr marL="342900" indent="-342900">
              <a:lnSpc>
                <a:spcPct val="120000"/>
              </a:lnSpc>
              <a:spcBef>
                <a:spcPct val="20000"/>
              </a:spcBef>
              <a:buFontTx/>
              <a:buChar char="•"/>
            </a:pPr>
            <a:r>
              <a:rPr lang="zh-CN" altLang="en-US" sz="1400">
                <a:latin typeface="Times New Roman" pitchFamily="18" charset="0"/>
              </a:rPr>
              <a:t>早在</a:t>
            </a:r>
            <a:r>
              <a:rPr lang="en-US" altLang="zh-CN" sz="1400">
                <a:latin typeface="Times New Roman" pitchFamily="18" charset="0"/>
              </a:rPr>
              <a:t>1912</a:t>
            </a:r>
            <a:r>
              <a:rPr lang="zh-CN" altLang="en-US" sz="1400">
                <a:latin typeface="Times New Roman" pitchFamily="18" charset="0"/>
              </a:rPr>
              <a:t>年上海街头就已出现了别克的身影，</a:t>
            </a:r>
            <a:r>
              <a:rPr lang="en-US" altLang="zh-CN" sz="1400">
                <a:latin typeface="Times New Roman" pitchFamily="18" charset="0"/>
              </a:rPr>
              <a:t>1924</a:t>
            </a:r>
            <a:r>
              <a:rPr lang="zh-CN" altLang="en-US" sz="1400">
                <a:latin typeface="Times New Roman" pitchFamily="18" charset="0"/>
              </a:rPr>
              <a:t>年末代皇帝傅仪购买了</a:t>
            </a:r>
            <a:r>
              <a:rPr lang="en-US" altLang="zh-CN" sz="1400">
                <a:latin typeface="Times New Roman" pitchFamily="18" charset="0"/>
              </a:rPr>
              <a:t>2</a:t>
            </a:r>
            <a:r>
              <a:rPr lang="zh-CN" altLang="en-US" sz="1400">
                <a:latin typeface="Times New Roman" pitchFamily="18" charset="0"/>
              </a:rPr>
              <a:t>辆别克轿车，别克轿车驶进了深宫帝苑。</a:t>
            </a:r>
            <a:r>
              <a:rPr lang="en-US" altLang="zh-CN" sz="1400">
                <a:latin typeface="Times New Roman" pitchFamily="18" charset="0"/>
              </a:rPr>
              <a:t>1929</a:t>
            </a:r>
            <a:r>
              <a:rPr lang="zh-CN" altLang="en-US" sz="1400">
                <a:latin typeface="Times New Roman" pitchFamily="18" charset="0"/>
              </a:rPr>
              <a:t>年别克在上海设立了销售代表处在</a:t>
            </a:r>
            <a:r>
              <a:rPr lang="en-US" altLang="zh-CN" sz="1400">
                <a:latin typeface="Times New Roman" pitchFamily="18" charset="0"/>
              </a:rPr>
              <a:t>1930</a:t>
            </a:r>
            <a:r>
              <a:rPr lang="zh-CN" altLang="en-US" sz="1400">
                <a:latin typeface="Times New Roman" pitchFamily="18" charset="0"/>
              </a:rPr>
              <a:t>年</a:t>
            </a:r>
            <a:r>
              <a:rPr lang="en-US" altLang="zh-CN" sz="1400">
                <a:latin typeface="Times New Roman" pitchFamily="18" charset="0"/>
              </a:rPr>
              <a:t>8</a:t>
            </a:r>
            <a:r>
              <a:rPr lang="zh-CN" altLang="en-US" sz="1400">
                <a:latin typeface="Times New Roman" pitchFamily="18" charset="0"/>
              </a:rPr>
              <a:t>月，别克汽车在中国站稳脚跟。</a:t>
            </a:r>
          </a:p>
        </p:txBody>
      </p:sp>
      <p:pic>
        <p:nvPicPr>
          <p:cNvPr id="29" name="Picture 14"/>
          <p:cNvPicPr>
            <a:picLocks noChangeAspect="1" noChangeArrowheads="1"/>
          </p:cNvPicPr>
          <p:nvPr/>
        </p:nvPicPr>
        <p:blipFill>
          <a:blip r:embed="rId2" cstate="print"/>
          <a:srcRect/>
          <a:stretch>
            <a:fillRect/>
          </a:stretch>
        </p:blipFill>
        <p:spPr bwMode="auto">
          <a:xfrm>
            <a:off x="971550" y="1268561"/>
            <a:ext cx="2376488" cy="1323975"/>
          </a:xfrm>
          <a:prstGeom prst="rect">
            <a:avLst/>
          </a:prstGeom>
          <a:noFill/>
          <a:ln w="12700">
            <a:noFill/>
            <a:miter lim="800000"/>
            <a:headEnd type="none" w="sm" len="sm"/>
            <a:tailEnd type="none" w="sm" len="sm"/>
          </a:ln>
        </p:spPr>
      </p:pic>
      <p:sp>
        <p:nvSpPr>
          <p:cNvPr id="48" name="Text Box 15"/>
          <p:cNvSpPr txBox="1">
            <a:spLocks noChangeArrowheads="1"/>
          </p:cNvSpPr>
          <p:nvPr/>
        </p:nvSpPr>
        <p:spPr bwMode="auto">
          <a:xfrm>
            <a:off x="971550" y="830039"/>
            <a:ext cx="2879725" cy="366713"/>
          </a:xfrm>
          <a:prstGeom prst="rect">
            <a:avLst/>
          </a:prstGeom>
          <a:solidFill>
            <a:srgbClr val="EAEAEA"/>
          </a:solidFill>
          <a:ln w="9525" algn="ctr">
            <a:noFill/>
            <a:miter lim="800000"/>
            <a:headEnd type="none" w="sm" len="sm"/>
            <a:tailEnd type="none" w="sm" len="sm"/>
          </a:ln>
          <a:effectLst>
            <a:outerShdw dist="81320" dir="3080412" algn="ctr" rotWithShape="0">
              <a:schemeClr val="bg2">
                <a:alpha val="50000"/>
              </a:schemeClr>
            </a:outerShdw>
          </a:effectLst>
        </p:spPr>
        <p:txBody>
          <a:bodyPr lIns="0" rIns="72000" anchor="ctr">
            <a:spAutoFit/>
          </a:bodyPr>
          <a:lstStyle/>
          <a:p>
            <a:pPr>
              <a:defRPr/>
            </a:pPr>
            <a:r>
              <a:rPr kumimoji="1" lang="en-US" altLang="zh-CN" b="1" dirty="0">
                <a:solidFill>
                  <a:srgbClr val="E68900"/>
                </a:solidFill>
                <a:latin typeface="Times New Roman" pitchFamily="18" charset="0"/>
              </a:rPr>
              <a:t>1929</a:t>
            </a:r>
            <a:r>
              <a:rPr kumimoji="1" lang="zh-CN" altLang="en-US" b="1" dirty="0">
                <a:solidFill>
                  <a:srgbClr val="E68900"/>
                </a:solidFill>
                <a:latin typeface="Times New Roman" pitchFamily="18" charset="0"/>
              </a:rPr>
              <a:t>年的上海</a:t>
            </a:r>
          </a:p>
        </p:txBody>
      </p:sp>
      <p:sp>
        <p:nvSpPr>
          <p:cNvPr id="49" name="Rectangle 20"/>
          <p:cNvSpPr txBox="1">
            <a:spLocks noChangeArrowheads="1"/>
          </p:cNvSpPr>
          <p:nvPr/>
        </p:nvSpPr>
        <p:spPr bwMode="auto">
          <a:xfrm>
            <a:off x="971550" y="3213248"/>
            <a:ext cx="4537075" cy="1512888"/>
          </a:xfrm>
          <a:prstGeom prst="rect">
            <a:avLst/>
          </a:prstGeom>
          <a:noFill/>
          <a:ln w="9525">
            <a:noFill/>
            <a:miter lim="800000"/>
            <a:headEnd/>
            <a:tailEnd/>
          </a:ln>
        </p:spPr>
        <p:txBody>
          <a:bodyPr/>
          <a:lstStyle/>
          <a:p>
            <a:pPr>
              <a:lnSpc>
                <a:spcPct val="120000"/>
              </a:lnSpc>
              <a:spcBef>
                <a:spcPct val="20000"/>
              </a:spcBef>
              <a:buFont typeface="Arial" pitchFamily="34" charset="0"/>
              <a:buNone/>
              <a:defRPr/>
            </a:pPr>
            <a:r>
              <a:rPr lang="zh-CN" altLang="en-US" sz="1400" dirty="0">
                <a:latin typeface="Times New Roman" pitchFamily="18" charset="0"/>
                <a:ea typeface="+mn-ea"/>
              </a:rPr>
              <a:t>这是一辆中国共产党代表团梅园新村纪念馆收藏的别克轿车，据考证是</a:t>
            </a:r>
            <a:r>
              <a:rPr lang="en-US" altLang="zh-CN" sz="1400" dirty="0">
                <a:latin typeface="Times New Roman" pitchFamily="18" charset="0"/>
                <a:ea typeface="+mn-ea"/>
              </a:rPr>
              <a:t>41</a:t>
            </a:r>
            <a:r>
              <a:rPr lang="zh-CN" altLang="en-US" sz="1400" dirty="0">
                <a:latin typeface="Times New Roman" pitchFamily="18" charset="0"/>
                <a:ea typeface="+mn-ea"/>
              </a:rPr>
              <a:t>年的别克世纪</a:t>
            </a:r>
            <a:r>
              <a:rPr lang="en-US" altLang="zh-CN" sz="1400" dirty="0">
                <a:latin typeface="Times New Roman" pitchFamily="18" charset="0"/>
                <a:ea typeface="+mn-ea"/>
              </a:rPr>
              <a:t>60</a:t>
            </a:r>
            <a:r>
              <a:rPr lang="zh-CN" altLang="en-US" sz="1400" dirty="0">
                <a:latin typeface="Times New Roman" pitchFamily="18" charset="0"/>
                <a:ea typeface="+mn-ea"/>
              </a:rPr>
              <a:t>系列车，这是代表团到南京后，根据工作需要安排专人去上海购买的。该车已被定为国家一级革命历史文物，现保存完好，仍能启动、行驶</a:t>
            </a:r>
            <a:r>
              <a:rPr lang="en-US" altLang="zh-CN" sz="1400" dirty="0">
                <a:latin typeface="Times New Roman" pitchFamily="18" charset="0"/>
                <a:ea typeface="+mn-ea"/>
              </a:rPr>
              <a:t>.</a:t>
            </a:r>
          </a:p>
        </p:txBody>
      </p:sp>
      <p:pic>
        <p:nvPicPr>
          <p:cNvPr id="50" name="Picture 21"/>
          <p:cNvPicPr>
            <a:picLocks noChangeAspect="1" noChangeArrowheads="1"/>
          </p:cNvPicPr>
          <p:nvPr/>
        </p:nvPicPr>
        <p:blipFill>
          <a:blip r:embed="rId3" cstate="print"/>
          <a:srcRect/>
          <a:stretch>
            <a:fillRect/>
          </a:stretch>
        </p:blipFill>
        <p:spPr bwMode="auto">
          <a:xfrm>
            <a:off x="5508129" y="2867173"/>
            <a:ext cx="2808287" cy="1571625"/>
          </a:xfrm>
          <a:prstGeom prst="rect">
            <a:avLst/>
          </a:prstGeom>
          <a:noFill/>
          <a:ln w="12700">
            <a:noFill/>
            <a:miter lim="800000"/>
            <a:headEnd type="none" w="sm" len="sm"/>
            <a:tailEnd type="none" w="sm" len="sm"/>
          </a:ln>
        </p:spPr>
      </p:pic>
      <p:sp>
        <p:nvSpPr>
          <p:cNvPr id="51" name="Text Box 22"/>
          <p:cNvSpPr txBox="1">
            <a:spLocks noChangeArrowheads="1"/>
          </p:cNvSpPr>
          <p:nvPr/>
        </p:nvSpPr>
        <p:spPr bwMode="auto">
          <a:xfrm>
            <a:off x="971550" y="2764750"/>
            <a:ext cx="3240410" cy="400110"/>
          </a:xfrm>
          <a:prstGeom prst="rect">
            <a:avLst/>
          </a:prstGeom>
          <a:solidFill>
            <a:srgbClr val="EAEAEA"/>
          </a:solidFill>
          <a:ln w="9525" algn="ctr">
            <a:noFill/>
            <a:miter lim="800000"/>
            <a:headEnd type="none" w="sm" len="sm"/>
            <a:tailEnd type="none" w="sm" len="sm"/>
          </a:ln>
          <a:effectLst>
            <a:outerShdw dist="81320" dir="3080412" algn="ctr" rotWithShape="0">
              <a:schemeClr val="bg2">
                <a:alpha val="50000"/>
              </a:schemeClr>
            </a:outerShdw>
          </a:effectLst>
        </p:spPr>
        <p:txBody>
          <a:bodyPr wrap="square" lIns="0" rIns="72000" anchor="ctr">
            <a:spAutoFit/>
          </a:bodyPr>
          <a:lstStyle/>
          <a:p>
            <a:pPr>
              <a:defRPr/>
            </a:pPr>
            <a:r>
              <a:rPr kumimoji="1" lang="zh-CN" altLang="en-US" b="1" dirty="0">
                <a:solidFill>
                  <a:srgbClr val="E68900"/>
                </a:solidFill>
                <a:latin typeface="Times New Roman" pitchFamily="18" charset="0"/>
              </a:rPr>
              <a:t>周恩来乘坐过的别克轿车</a:t>
            </a:r>
          </a:p>
        </p:txBody>
      </p:sp>
      <p:sp>
        <p:nvSpPr>
          <p:cNvPr id="52" name="Rectangle 23"/>
          <p:cNvSpPr>
            <a:spLocks noChangeArrowheads="1"/>
          </p:cNvSpPr>
          <p:nvPr/>
        </p:nvSpPr>
        <p:spPr bwMode="auto">
          <a:xfrm>
            <a:off x="3059113" y="5013473"/>
            <a:ext cx="5113337" cy="1439863"/>
          </a:xfrm>
          <a:prstGeom prst="rect">
            <a:avLst/>
          </a:prstGeom>
          <a:noFill/>
          <a:ln w="9525" algn="ctr">
            <a:noFill/>
            <a:miter lim="800000"/>
            <a:headEnd/>
            <a:tailEnd/>
          </a:ln>
        </p:spPr>
        <p:txBody>
          <a:bodyPr lIns="18000" rIns="18000"/>
          <a:lstStyle/>
          <a:p>
            <a:pPr marL="342900" indent="-342900">
              <a:lnSpc>
                <a:spcPct val="120000"/>
              </a:lnSpc>
              <a:spcBef>
                <a:spcPct val="20000"/>
              </a:spcBef>
              <a:buFontTx/>
              <a:buChar char="•"/>
            </a:pPr>
            <a:r>
              <a:rPr lang="zh-CN" altLang="en-US" sz="1400">
                <a:latin typeface="Times New Roman" pitchFamily="18" charset="0"/>
              </a:rPr>
              <a:t>美龄宫于</a:t>
            </a:r>
            <a:r>
              <a:rPr lang="en-US" altLang="zh-CN" sz="1400">
                <a:latin typeface="Times New Roman" pitchFamily="18" charset="0"/>
              </a:rPr>
              <a:t>1931</a:t>
            </a:r>
            <a:r>
              <a:rPr lang="zh-CN" altLang="en-US" sz="1400">
                <a:latin typeface="Times New Roman" pitchFamily="18" charset="0"/>
              </a:rPr>
              <a:t>年建成，原为国民政府主席官邸，蒋介石夫人宋美龄的别克轿车就存放在这里。据说这是美国总统罗斯福在蒋夫人</a:t>
            </a:r>
            <a:r>
              <a:rPr lang="en-US" altLang="zh-CN" sz="1400">
                <a:latin typeface="Times New Roman" pitchFamily="18" charset="0"/>
              </a:rPr>
              <a:t>1942</a:t>
            </a:r>
            <a:r>
              <a:rPr lang="zh-CN" altLang="en-US" sz="1400">
                <a:latin typeface="Times New Roman" pitchFamily="18" charset="0"/>
              </a:rPr>
              <a:t>年访美时赠送她的礼物。据当时接触过别克车的人回忆，别克车在当时是配给部长级以上官员的，属于高档轿车。</a:t>
            </a:r>
          </a:p>
        </p:txBody>
      </p:sp>
      <p:pic>
        <p:nvPicPr>
          <p:cNvPr id="53" name="Picture 24"/>
          <p:cNvPicPr>
            <a:picLocks noChangeAspect="1" noChangeArrowheads="1"/>
          </p:cNvPicPr>
          <p:nvPr/>
        </p:nvPicPr>
        <p:blipFill>
          <a:blip r:embed="rId4" cstate="print"/>
          <a:srcRect/>
          <a:stretch>
            <a:fillRect/>
          </a:stretch>
        </p:blipFill>
        <p:spPr bwMode="auto">
          <a:xfrm>
            <a:off x="971550" y="5156348"/>
            <a:ext cx="2016125" cy="1217613"/>
          </a:xfrm>
          <a:prstGeom prst="rect">
            <a:avLst/>
          </a:prstGeom>
          <a:noFill/>
          <a:ln w="12700">
            <a:noFill/>
            <a:miter lim="800000"/>
            <a:headEnd type="none" w="sm" len="sm"/>
            <a:tailEnd type="none" w="sm" len="sm"/>
          </a:ln>
        </p:spPr>
      </p:pic>
      <p:sp>
        <p:nvSpPr>
          <p:cNvPr id="54" name="Text Box 25"/>
          <p:cNvSpPr txBox="1">
            <a:spLocks noChangeArrowheads="1"/>
          </p:cNvSpPr>
          <p:nvPr/>
        </p:nvSpPr>
        <p:spPr bwMode="auto">
          <a:xfrm>
            <a:off x="971550" y="4653111"/>
            <a:ext cx="2879725" cy="366712"/>
          </a:xfrm>
          <a:prstGeom prst="rect">
            <a:avLst/>
          </a:prstGeom>
          <a:solidFill>
            <a:srgbClr val="EAEAEA"/>
          </a:solidFill>
          <a:ln w="9525" algn="ctr">
            <a:noFill/>
            <a:miter lim="800000"/>
            <a:headEnd type="none" w="sm" len="sm"/>
            <a:tailEnd type="none" w="sm" len="sm"/>
          </a:ln>
          <a:effectLst>
            <a:outerShdw dist="81320" dir="3080412" algn="ctr" rotWithShape="0">
              <a:schemeClr val="bg2">
                <a:alpha val="50000"/>
              </a:schemeClr>
            </a:outerShdw>
          </a:effectLst>
        </p:spPr>
        <p:txBody>
          <a:bodyPr lIns="0" rIns="72000" anchor="ctr">
            <a:spAutoFit/>
          </a:bodyPr>
          <a:lstStyle/>
          <a:p>
            <a:pPr>
              <a:defRPr/>
            </a:pPr>
            <a:r>
              <a:rPr kumimoji="1" lang="zh-CN" altLang="en-US" b="1">
                <a:solidFill>
                  <a:srgbClr val="E68900"/>
                </a:solidFill>
                <a:latin typeface="Times New Roman" pitchFamily="18" charset="0"/>
              </a:rPr>
              <a:t>美龄宫</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案例一</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sp>
        <p:nvSpPr>
          <p:cNvPr id="17409" name="Rectangle 1"/>
          <p:cNvSpPr>
            <a:spLocks noChangeArrowheads="1"/>
          </p:cNvSpPr>
          <p:nvPr/>
        </p:nvSpPr>
        <p:spPr bwMode="auto">
          <a:xfrm>
            <a:off x="179512" y="1290827"/>
            <a:ext cx="4968552"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美国是世界汽车工业强国。美国的汽车工业历史悠久，产业发达，产销量很大。在历史上相当一段时期里，美国的汽车产量占</a:t>
            </a:r>
            <a:r>
              <a:rPr kumimoji="0" 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全球产量的近</a:t>
            </a:r>
            <a:r>
              <a:rPr kumimoji="0" lang="en-US" alt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1/4</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；销售量接近</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全世界销量的</a:t>
            </a:r>
            <a:r>
              <a:rPr kumimoji="0" lang="en-US" alt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1/3</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。美国汽车工业的发展，在很大程度上，代表了世界汽车工业发展的主流。 </a:t>
            </a:r>
            <a:endPar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纵观美国汽车业的历史和现状，可以找出其发展的特点和经验。</a:t>
            </a:r>
            <a:endPar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endParaRPr lang="en-US" altLang="zh-CN" sz="2400" dirty="0" smtClean="0">
              <a:latin typeface="Adobe 仿宋 Std R" pitchFamily="18" charset="-122"/>
              <a:ea typeface="Adobe 仿宋 Std R" pitchFamily="18"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你眼里的美国？</a:t>
            </a:r>
            <a:endPar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宋体" pitchFamily="2" charset="-122"/>
            </a:endParaRPr>
          </a:p>
        </p:txBody>
      </p:sp>
      <p:pic>
        <p:nvPicPr>
          <p:cNvPr id="11" name="Picture 4" descr="纽约自由女神像2"/>
          <p:cNvPicPr>
            <a:picLocks noChangeAspect="1" noChangeArrowheads="1"/>
          </p:cNvPicPr>
          <p:nvPr/>
        </p:nvPicPr>
        <p:blipFill>
          <a:blip r:embed="rId2" cstate="print"/>
          <a:srcRect/>
          <a:stretch>
            <a:fillRect/>
          </a:stretch>
        </p:blipFill>
        <p:spPr bwMode="auto">
          <a:xfrm>
            <a:off x="5148064" y="1988840"/>
            <a:ext cx="3803915" cy="2852936"/>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8" name="Group 3"/>
          <p:cNvGrpSpPr>
            <a:grpSpLocks/>
          </p:cNvGrpSpPr>
          <p:nvPr/>
        </p:nvGrpSpPr>
        <p:grpSpPr bwMode="auto">
          <a:xfrm>
            <a:off x="1" y="1052736"/>
            <a:ext cx="8532440" cy="5112568"/>
            <a:chOff x="340" y="935"/>
            <a:chExt cx="4893" cy="2960"/>
          </a:xfrm>
        </p:grpSpPr>
        <p:sp>
          <p:nvSpPr>
            <p:cNvPr id="29" name="Text Box 4"/>
            <p:cNvSpPr txBox="1">
              <a:spLocks noChangeArrowheads="1"/>
            </p:cNvSpPr>
            <p:nvPr/>
          </p:nvSpPr>
          <p:spPr bwMode="auto">
            <a:xfrm>
              <a:off x="340" y="3480"/>
              <a:ext cx="700" cy="173"/>
            </a:xfrm>
            <a:prstGeom prst="rect">
              <a:avLst/>
            </a:prstGeom>
            <a:noFill/>
            <a:ln w="38100">
              <a:noFill/>
              <a:miter lim="800000"/>
              <a:headEnd/>
              <a:tailEnd/>
            </a:ln>
          </p:spPr>
          <p:txBody>
            <a:bodyPr>
              <a:spAutoFit/>
            </a:bodyPr>
            <a:lstStyle/>
            <a:p>
              <a:pPr algn="ctr">
                <a:spcBef>
                  <a:spcPct val="50000"/>
                </a:spcBef>
              </a:pPr>
              <a:r>
                <a:rPr kumimoji="1" lang="zh-CN" sz="1200" b="1">
                  <a:solidFill>
                    <a:schemeClr val="accent2"/>
                  </a:solidFill>
                  <a:latin typeface="华文细黑" pitchFamily="2" charset="-122"/>
                  <a:ea typeface="华文细黑" pitchFamily="2" charset="-122"/>
                </a:rPr>
                <a:t>品牌定位</a:t>
              </a:r>
            </a:p>
          </p:txBody>
        </p:sp>
        <p:sp>
          <p:nvSpPr>
            <p:cNvPr id="30" name="AutoShape 5"/>
            <p:cNvSpPr>
              <a:spLocks noChangeArrowheads="1"/>
            </p:cNvSpPr>
            <p:nvPr/>
          </p:nvSpPr>
          <p:spPr bwMode="auto">
            <a:xfrm>
              <a:off x="824" y="935"/>
              <a:ext cx="4409" cy="2960"/>
            </a:xfrm>
            <a:prstGeom prst="triangle">
              <a:avLst>
                <a:gd name="adj" fmla="val 50019"/>
              </a:avLst>
            </a:prstGeom>
            <a:noFill/>
            <a:ln w="57150">
              <a:solidFill>
                <a:srgbClr val="666699"/>
              </a:solidFill>
              <a:miter lim="800000"/>
              <a:headEnd/>
              <a:tailEnd/>
            </a:ln>
          </p:spPr>
          <p:txBody>
            <a:bodyPr wrap="none" anchor="ctr"/>
            <a:lstStyle/>
            <a:p>
              <a:pPr algn="ctr"/>
              <a:endParaRPr kumimoji="1" lang="en-US" altLang="zh-CN" sz="1200">
                <a:latin typeface="华文细黑" pitchFamily="2" charset="-122"/>
                <a:ea typeface="华文细黑" pitchFamily="2" charset="-122"/>
              </a:endParaRPr>
            </a:p>
          </p:txBody>
        </p:sp>
        <p:sp>
          <p:nvSpPr>
            <p:cNvPr id="31" name="Text Box 6"/>
            <p:cNvSpPr txBox="1">
              <a:spLocks noChangeArrowheads="1"/>
            </p:cNvSpPr>
            <p:nvPr/>
          </p:nvSpPr>
          <p:spPr bwMode="auto">
            <a:xfrm>
              <a:off x="771" y="2639"/>
              <a:ext cx="754" cy="346"/>
            </a:xfrm>
            <a:prstGeom prst="rect">
              <a:avLst/>
            </a:prstGeom>
            <a:noFill/>
            <a:ln w="38100">
              <a:noFill/>
              <a:miter lim="800000"/>
              <a:headEnd/>
              <a:tailEnd/>
            </a:ln>
          </p:spPr>
          <p:txBody>
            <a:bodyPr>
              <a:spAutoFit/>
            </a:bodyPr>
            <a:lstStyle/>
            <a:p>
              <a:pPr algn="ctr">
                <a:spcBef>
                  <a:spcPct val="50000"/>
                </a:spcBef>
              </a:pPr>
              <a:r>
                <a:rPr kumimoji="1" lang="zh-CN" sz="1200" b="1">
                  <a:solidFill>
                    <a:schemeClr val="accent2"/>
                  </a:solidFill>
                  <a:latin typeface="华文细黑" pitchFamily="2" charset="-122"/>
                  <a:ea typeface="华文细黑" pitchFamily="2" charset="-122"/>
                </a:rPr>
                <a:t>产品和服务的</a:t>
              </a:r>
              <a:endParaRPr kumimoji="1" lang="zh-CN" altLang="en-US" sz="1200" b="1">
                <a:solidFill>
                  <a:schemeClr val="accent2"/>
                </a:solidFill>
                <a:latin typeface="华文细黑" pitchFamily="2" charset="-122"/>
                <a:ea typeface="华文细黑" pitchFamily="2" charset="-122"/>
              </a:endParaRPr>
            </a:p>
            <a:p>
              <a:pPr algn="ctr">
                <a:spcBef>
                  <a:spcPct val="50000"/>
                </a:spcBef>
              </a:pPr>
              <a:r>
                <a:rPr kumimoji="1" lang="zh-CN" sz="1200" b="1">
                  <a:solidFill>
                    <a:schemeClr val="accent2"/>
                  </a:solidFill>
                  <a:latin typeface="华文细黑" pitchFamily="2" charset="-122"/>
                  <a:ea typeface="华文细黑" pitchFamily="2" charset="-122"/>
                </a:rPr>
                <a:t>差异化特性</a:t>
              </a:r>
            </a:p>
          </p:txBody>
        </p:sp>
        <p:sp>
          <p:nvSpPr>
            <p:cNvPr id="32" name="Text Box 7"/>
            <p:cNvSpPr txBox="1">
              <a:spLocks noChangeArrowheads="1"/>
            </p:cNvSpPr>
            <p:nvPr/>
          </p:nvSpPr>
          <p:spPr bwMode="auto">
            <a:xfrm>
              <a:off x="1363" y="1939"/>
              <a:ext cx="826" cy="173"/>
            </a:xfrm>
            <a:prstGeom prst="rect">
              <a:avLst/>
            </a:prstGeom>
            <a:noFill/>
            <a:ln w="38100">
              <a:noFill/>
              <a:miter lim="800000"/>
              <a:headEnd/>
              <a:tailEnd/>
            </a:ln>
          </p:spPr>
          <p:txBody>
            <a:bodyPr>
              <a:spAutoFit/>
            </a:bodyPr>
            <a:lstStyle/>
            <a:p>
              <a:pPr algn="ctr">
                <a:spcBef>
                  <a:spcPct val="50000"/>
                </a:spcBef>
              </a:pPr>
              <a:r>
                <a:rPr kumimoji="1" lang="zh-CN" sz="1200" b="1">
                  <a:solidFill>
                    <a:schemeClr val="accent2"/>
                  </a:solidFill>
                  <a:latin typeface="华文细黑" pitchFamily="2" charset="-122"/>
                  <a:ea typeface="华文细黑" pitchFamily="2" charset="-122"/>
                </a:rPr>
                <a:t>设计理念与风格</a:t>
              </a:r>
            </a:p>
          </p:txBody>
        </p:sp>
        <p:sp>
          <p:nvSpPr>
            <p:cNvPr id="33" name="Text Box 8"/>
            <p:cNvSpPr txBox="1">
              <a:spLocks noChangeArrowheads="1"/>
            </p:cNvSpPr>
            <p:nvPr/>
          </p:nvSpPr>
          <p:spPr bwMode="auto">
            <a:xfrm>
              <a:off x="1578" y="1508"/>
              <a:ext cx="1026" cy="174"/>
            </a:xfrm>
            <a:prstGeom prst="rect">
              <a:avLst/>
            </a:prstGeom>
            <a:noFill/>
            <a:ln w="38100">
              <a:noFill/>
              <a:miter lim="800000"/>
              <a:headEnd/>
              <a:tailEnd/>
            </a:ln>
          </p:spPr>
          <p:txBody>
            <a:bodyPr>
              <a:spAutoFit/>
            </a:bodyPr>
            <a:lstStyle/>
            <a:p>
              <a:pPr algn="ctr">
                <a:spcBef>
                  <a:spcPct val="50000"/>
                </a:spcBef>
              </a:pPr>
              <a:r>
                <a:rPr kumimoji="1" lang="zh-CN" sz="1200" b="1">
                  <a:solidFill>
                    <a:schemeClr val="accent2"/>
                  </a:solidFill>
                  <a:latin typeface="华文细黑" pitchFamily="2" charset="-122"/>
                  <a:ea typeface="华文细黑" pitchFamily="2" charset="-122"/>
                </a:rPr>
                <a:t>品牌个性</a:t>
              </a:r>
            </a:p>
          </p:txBody>
        </p:sp>
        <p:sp>
          <p:nvSpPr>
            <p:cNvPr id="34" name="Text Box 9"/>
            <p:cNvSpPr txBox="1">
              <a:spLocks noChangeArrowheads="1"/>
            </p:cNvSpPr>
            <p:nvPr/>
          </p:nvSpPr>
          <p:spPr bwMode="auto">
            <a:xfrm>
              <a:off x="1846" y="1164"/>
              <a:ext cx="1025" cy="173"/>
            </a:xfrm>
            <a:prstGeom prst="rect">
              <a:avLst/>
            </a:prstGeom>
            <a:noFill/>
            <a:ln w="38100">
              <a:noFill/>
              <a:miter lim="800000"/>
              <a:headEnd/>
              <a:tailEnd/>
            </a:ln>
          </p:spPr>
          <p:txBody>
            <a:bodyPr>
              <a:spAutoFit/>
            </a:bodyPr>
            <a:lstStyle/>
            <a:p>
              <a:pPr algn="ctr">
                <a:spcBef>
                  <a:spcPct val="50000"/>
                </a:spcBef>
              </a:pPr>
              <a:r>
                <a:rPr kumimoji="1" lang="zh-CN" sz="1200" b="1">
                  <a:solidFill>
                    <a:schemeClr val="accent2"/>
                  </a:solidFill>
                  <a:latin typeface="华文细黑" pitchFamily="2" charset="-122"/>
                  <a:ea typeface="华文细黑" pitchFamily="2" charset="-122"/>
                </a:rPr>
                <a:t>品牌利益点</a:t>
              </a:r>
            </a:p>
          </p:txBody>
        </p:sp>
        <p:sp>
          <p:nvSpPr>
            <p:cNvPr id="35" name="Line 10"/>
            <p:cNvSpPr>
              <a:spLocks noChangeShapeType="1"/>
            </p:cNvSpPr>
            <p:nvPr/>
          </p:nvSpPr>
          <p:spPr bwMode="auto">
            <a:xfrm flipV="1">
              <a:off x="2379" y="1778"/>
              <a:ext cx="1299" cy="0"/>
            </a:xfrm>
            <a:prstGeom prst="line">
              <a:avLst/>
            </a:prstGeom>
            <a:noFill/>
            <a:ln w="57150">
              <a:solidFill>
                <a:schemeClr val="bg2"/>
              </a:solidFill>
              <a:round/>
              <a:headEnd type="none" w="sm" len="sm"/>
              <a:tailEnd type="none" w="sm" len="sm"/>
            </a:ln>
          </p:spPr>
          <p:txBody>
            <a:bodyPr wrap="none" anchor="ctr"/>
            <a:lstStyle/>
            <a:p>
              <a:endParaRPr lang="zh-CN" altLang="en-US"/>
            </a:p>
          </p:txBody>
        </p:sp>
        <p:sp>
          <p:nvSpPr>
            <p:cNvPr id="36" name="Text Box 11"/>
            <p:cNvSpPr txBox="1">
              <a:spLocks noChangeArrowheads="1"/>
            </p:cNvSpPr>
            <p:nvPr/>
          </p:nvSpPr>
          <p:spPr bwMode="auto">
            <a:xfrm>
              <a:off x="2167" y="1541"/>
              <a:ext cx="1371" cy="173"/>
            </a:xfrm>
            <a:prstGeom prst="rect">
              <a:avLst/>
            </a:prstGeom>
            <a:noFill/>
            <a:ln w="9525">
              <a:noFill/>
              <a:miter lim="800000"/>
              <a:headEnd/>
              <a:tailEnd/>
            </a:ln>
          </p:spPr>
          <p:txBody>
            <a:bodyPr>
              <a:spAutoFit/>
            </a:bodyPr>
            <a:lstStyle/>
            <a:p>
              <a:pPr marL="457200">
                <a:spcBef>
                  <a:spcPct val="50000"/>
                </a:spcBef>
              </a:pPr>
              <a:r>
                <a:rPr kumimoji="1" lang="zh-CN" altLang="en-US" sz="1200" b="1">
                  <a:latin typeface="宋体" pitchFamily="2" charset="-122"/>
                </a:rPr>
                <a:t>大气沉稳，激情进取</a:t>
              </a:r>
            </a:p>
          </p:txBody>
        </p:sp>
        <p:sp>
          <p:nvSpPr>
            <p:cNvPr id="37" name="Text Box 12"/>
            <p:cNvSpPr txBox="1">
              <a:spLocks noChangeArrowheads="1"/>
            </p:cNvSpPr>
            <p:nvPr/>
          </p:nvSpPr>
          <p:spPr bwMode="auto">
            <a:xfrm>
              <a:off x="2268" y="1239"/>
              <a:ext cx="1197" cy="127"/>
            </a:xfrm>
            <a:prstGeom prst="rect">
              <a:avLst/>
            </a:prstGeom>
            <a:noFill/>
            <a:ln w="9525" algn="ctr">
              <a:noFill/>
              <a:miter lim="800000"/>
              <a:headEnd/>
              <a:tailEnd/>
            </a:ln>
          </p:spPr>
          <p:txBody>
            <a:bodyPr>
              <a:spAutoFit/>
            </a:bodyPr>
            <a:lstStyle/>
            <a:p>
              <a:pPr marL="457200" algn="ctr">
                <a:lnSpc>
                  <a:spcPct val="60000"/>
                </a:lnSpc>
                <a:spcBef>
                  <a:spcPct val="50000"/>
                </a:spcBef>
              </a:pPr>
              <a:r>
                <a:rPr kumimoji="1" lang="zh-CN" altLang="en-US" sz="1200" b="1">
                  <a:solidFill>
                    <a:srgbClr val="FF0000"/>
                  </a:solidFill>
                  <a:latin typeface="宋体" pitchFamily="2" charset="-122"/>
                </a:rPr>
                <a:t>动静合一</a:t>
              </a:r>
            </a:p>
          </p:txBody>
        </p:sp>
        <p:sp>
          <p:nvSpPr>
            <p:cNvPr id="38" name="Text Box 13"/>
            <p:cNvSpPr txBox="1">
              <a:spLocks noChangeArrowheads="1"/>
            </p:cNvSpPr>
            <p:nvPr/>
          </p:nvSpPr>
          <p:spPr bwMode="auto">
            <a:xfrm>
              <a:off x="1956" y="1778"/>
              <a:ext cx="1830" cy="633"/>
            </a:xfrm>
            <a:prstGeom prst="rect">
              <a:avLst/>
            </a:prstGeom>
            <a:noFill/>
            <a:ln w="9525">
              <a:noFill/>
              <a:miter lim="800000"/>
              <a:headEnd/>
              <a:tailEnd/>
            </a:ln>
          </p:spPr>
          <p:txBody>
            <a:bodyPr>
              <a:spAutoFit/>
            </a:bodyPr>
            <a:lstStyle/>
            <a:p>
              <a:pPr marL="457200" algn="ctr">
                <a:spcBef>
                  <a:spcPct val="50000"/>
                </a:spcBef>
              </a:pPr>
              <a:r>
                <a:rPr kumimoji="1" lang="zh-CN" altLang="en-US" sz="1200" b="1" dirty="0">
                  <a:latin typeface="宋体" pitchFamily="2" charset="-122"/>
                </a:rPr>
                <a:t>别克整体造型风格大气、舒展、稳健，以和谐的比例、流畅的线条、舒展大度的三维形态、精致的细节营造符合东方审美观的中国别克品牌设计特征</a:t>
              </a:r>
            </a:p>
          </p:txBody>
        </p:sp>
        <p:sp>
          <p:nvSpPr>
            <p:cNvPr id="39" name="Text Box 14"/>
            <p:cNvSpPr txBox="1">
              <a:spLocks noChangeArrowheads="1"/>
            </p:cNvSpPr>
            <p:nvPr/>
          </p:nvSpPr>
          <p:spPr bwMode="auto">
            <a:xfrm>
              <a:off x="1292" y="3430"/>
              <a:ext cx="3441" cy="403"/>
            </a:xfrm>
            <a:prstGeom prst="rect">
              <a:avLst/>
            </a:prstGeom>
            <a:noFill/>
            <a:ln w="9525" algn="ctr">
              <a:noFill/>
              <a:miter lim="800000"/>
              <a:headEnd/>
              <a:tailEnd/>
            </a:ln>
          </p:spPr>
          <p:txBody>
            <a:bodyPr>
              <a:spAutoFit/>
            </a:bodyPr>
            <a:lstStyle/>
            <a:p>
              <a:pPr algn="ctr"/>
              <a:r>
                <a:rPr kumimoji="1" lang="zh-CN" altLang="en-US" sz="1200" b="1">
                  <a:latin typeface="宋体" pitchFamily="2" charset="-122"/>
                </a:rPr>
                <a:t>别克是专为渴望在成功基础上再求超越的中国公商务精英打造的座驾。它以大气现代的设计、领先的动态舒适科技及贵宾式的别克关怀服务，体现他们的卓越身份和成就感，既满足其尽享生活的热望，又激发其再创新成就的动力。</a:t>
              </a:r>
            </a:p>
          </p:txBody>
        </p:sp>
        <p:sp>
          <p:nvSpPr>
            <p:cNvPr id="40" name="Line 15"/>
            <p:cNvSpPr>
              <a:spLocks noChangeShapeType="1"/>
            </p:cNvSpPr>
            <p:nvPr/>
          </p:nvSpPr>
          <p:spPr bwMode="auto">
            <a:xfrm flipV="1">
              <a:off x="1210" y="3385"/>
              <a:ext cx="3599" cy="0"/>
            </a:xfrm>
            <a:prstGeom prst="line">
              <a:avLst/>
            </a:prstGeom>
            <a:noFill/>
            <a:ln w="57150">
              <a:solidFill>
                <a:schemeClr val="bg2"/>
              </a:solidFill>
              <a:round/>
              <a:headEnd type="none" w="sm" len="sm"/>
              <a:tailEnd type="none" w="sm" len="sm"/>
            </a:ln>
          </p:spPr>
          <p:txBody>
            <a:bodyPr wrap="none" anchor="ctr"/>
            <a:lstStyle/>
            <a:p>
              <a:endParaRPr lang="zh-CN" altLang="en-US"/>
            </a:p>
          </p:txBody>
        </p:sp>
        <p:sp>
          <p:nvSpPr>
            <p:cNvPr id="41" name="Line 16"/>
            <p:cNvSpPr>
              <a:spLocks noChangeShapeType="1"/>
            </p:cNvSpPr>
            <p:nvPr/>
          </p:nvSpPr>
          <p:spPr bwMode="auto">
            <a:xfrm>
              <a:off x="1931" y="2419"/>
              <a:ext cx="2178" cy="4"/>
            </a:xfrm>
            <a:prstGeom prst="line">
              <a:avLst/>
            </a:prstGeom>
            <a:noFill/>
            <a:ln w="57150">
              <a:solidFill>
                <a:schemeClr val="bg2"/>
              </a:solidFill>
              <a:round/>
              <a:headEnd type="none" w="sm" len="sm"/>
              <a:tailEnd type="none" w="sm" len="sm"/>
            </a:ln>
          </p:spPr>
          <p:txBody>
            <a:bodyPr wrap="none" anchor="ctr"/>
            <a:lstStyle/>
            <a:p>
              <a:endParaRPr lang="zh-CN" altLang="en-US"/>
            </a:p>
          </p:txBody>
        </p:sp>
        <p:sp>
          <p:nvSpPr>
            <p:cNvPr id="42" name="Rectangle 17"/>
            <p:cNvSpPr>
              <a:spLocks noChangeArrowheads="1"/>
            </p:cNvSpPr>
            <p:nvPr/>
          </p:nvSpPr>
          <p:spPr bwMode="auto">
            <a:xfrm>
              <a:off x="2805" y="2510"/>
              <a:ext cx="755" cy="725"/>
            </a:xfrm>
            <a:prstGeom prst="rect">
              <a:avLst/>
            </a:prstGeom>
            <a:noFill/>
            <a:ln w="9525">
              <a:noFill/>
              <a:miter lim="800000"/>
              <a:headEnd/>
              <a:tailEnd/>
            </a:ln>
          </p:spPr>
          <p:txBody>
            <a:bodyPr lIns="18000" tIns="36000" rIns="18000" bIns="36000">
              <a:spAutoFit/>
            </a:bodyPr>
            <a:lstStyle/>
            <a:p>
              <a:pPr algn="ctr">
                <a:lnSpc>
                  <a:spcPct val="60000"/>
                </a:lnSpc>
                <a:spcBef>
                  <a:spcPct val="50000"/>
                </a:spcBef>
              </a:pPr>
              <a:r>
                <a:rPr kumimoji="1" lang="zh-CN" altLang="en-US" sz="1200" b="1" u="sng">
                  <a:latin typeface="华文细黑" pitchFamily="2" charset="-122"/>
                  <a:ea typeface="华文细黑" pitchFamily="2" charset="-122"/>
                </a:rPr>
                <a:t>动态舒适科技</a:t>
              </a:r>
            </a:p>
            <a:p>
              <a:pPr>
                <a:lnSpc>
                  <a:spcPct val="80000"/>
                </a:lnSpc>
                <a:spcBef>
                  <a:spcPct val="50000"/>
                </a:spcBef>
              </a:pPr>
              <a:r>
                <a:rPr kumimoji="1" lang="zh-CN" altLang="en-US" sz="1200" b="1">
                  <a:latin typeface="宋体" pitchFamily="2" charset="-122"/>
                </a:rPr>
                <a:t>体贴用户需求，以领先科技整合动力、宁静、平顺及人性化空间，创造行驶中的非凡舒适感受</a:t>
              </a:r>
            </a:p>
          </p:txBody>
        </p:sp>
        <p:sp>
          <p:nvSpPr>
            <p:cNvPr id="43" name="Rectangle 18"/>
            <p:cNvSpPr>
              <a:spLocks noChangeArrowheads="1"/>
            </p:cNvSpPr>
            <p:nvPr/>
          </p:nvSpPr>
          <p:spPr bwMode="auto">
            <a:xfrm>
              <a:off x="3617" y="2489"/>
              <a:ext cx="533" cy="748"/>
            </a:xfrm>
            <a:prstGeom prst="rect">
              <a:avLst/>
            </a:prstGeom>
            <a:noFill/>
            <a:ln w="9525">
              <a:noFill/>
              <a:miter lim="800000"/>
              <a:headEnd/>
              <a:tailEnd/>
            </a:ln>
          </p:spPr>
          <p:txBody>
            <a:bodyPr lIns="18000" tIns="36000" rIns="18000" bIns="36000">
              <a:spAutoFit/>
            </a:bodyPr>
            <a:lstStyle/>
            <a:p>
              <a:pPr marL="87313" algn="ctr">
                <a:lnSpc>
                  <a:spcPct val="80000"/>
                </a:lnSpc>
                <a:spcBef>
                  <a:spcPct val="50000"/>
                </a:spcBef>
              </a:pPr>
              <a:r>
                <a:rPr kumimoji="1" lang="zh-CN" altLang="en-US" sz="1200" b="1" u="sng">
                  <a:latin typeface="华文细黑" pitchFamily="2" charset="-122"/>
                  <a:ea typeface="华文细黑" pitchFamily="2" charset="-122"/>
                </a:rPr>
                <a:t>别克关怀</a:t>
              </a:r>
            </a:p>
            <a:p>
              <a:pPr marL="87313">
                <a:lnSpc>
                  <a:spcPct val="80000"/>
                </a:lnSpc>
                <a:spcBef>
                  <a:spcPct val="50000"/>
                </a:spcBef>
              </a:pPr>
              <a:r>
                <a:rPr kumimoji="1" lang="zh-CN" altLang="en-US" sz="1200" b="1">
                  <a:latin typeface="宋体" pitchFamily="2" charset="-122"/>
                </a:rPr>
                <a:t>始终如一的主动、热诚、全程透明的关怀由车及人</a:t>
              </a:r>
            </a:p>
          </p:txBody>
        </p:sp>
        <p:sp>
          <p:nvSpPr>
            <p:cNvPr id="44" name="Rectangle 19"/>
            <p:cNvSpPr>
              <a:spLocks noChangeArrowheads="1"/>
            </p:cNvSpPr>
            <p:nvPr/>
          </p:nvSpPr>
          <p:spPr bwMode="auto">
            <a:xfrm>
              <a:off x="1740" y="2490"/>
              <a:ext cx="1049" cy="959"/>
            </a:xfrm>
            <a:prstGeom prst="rect">
              <a:avLst/>
            </a:prstGeom>
            <a:noFill/>
            <a:ln w="9525">
              <a:noFill/>
              <a:miter lim="800000"/>
              <a:headEnd/>
              <a:tailEnd/>
            </a:ln>
          </p:spPr>
          <p:txBody>
            <a:bodyPr lIns="18000" tIns="36000" rIns="18000" bIns="36000">
              <a:spAutoFit/>
            </a:bodyPr>
            <a:lstStyle/>
            <a:p>
              <a:pPr algn="ctr">
                <a:lnSpc>
                  <a:spcPct val="80000"/>
                </a:lnSpc>
                <a:spcBef>
                  <a:spcPct val="50000"/>
                </a:spcBef>
              </a:pPr>
              <a:r>
                <a:rPr kumimoji="1" lang="zh-CN" altLang="en-US" sz="1200" b="1" u="sng">
                  <a:latin typeface="华文细黑" pitchFamily="2" charset="-122"/>
                  <a:ea typeface="华文细黑" pitchFamily="2" charset="-122"/>
                </a:rPr>
                <a:t>大气现代设计</a:t>
              </a:r>
            </a:p>
            <a:p>
              <a:pPr>
                <a:lnSpc>
                  <a:spcPct val="90000"/>
                </a:lnSpc>
                <a:spcBef>
                  <a:spcPct val="5000"/>
                </a:spcBef>
              </a:pPr>
              <a:r>
                <a:rPr kumimoji="1" lang="zh-CN" altLang="en-US" sz="1200" b="1">
                  <a:latin typeface="宋体" pitchFamily="2" charset="-122"/>
                </a:rPr>
                <a:t>用饱满、简洁有力的曲面、适度硬朗而富于雕塑感的线条勾勒出气度不凡的外形；内饰线条设计柔和、舒展，高视觉材质体现精致工艺，色彩搭配典雅、温馨</a:t>
              </a:r>
            </a:p>
            <a:p>
              <a:pPr>
                <a:lnSpc>
                  <a:spcPct val="70000"/>
                </a:lnSpc>
                <a:spcBef>
                  <a:spcPct val="5000"/>
                </a:spcBef>
              </a:pPr>
              <a:endParaRPr kumimoji="1" lang="en-US" altLang="zh-CN" sz="1200">
                <a:latin typeface="华文细黑" pitchFamily="2" charset="-122"/>
                <a:ea typeface="华文细黑" pitchFamily="2" charset="-122"/>
              </a:endParaRPr>
            </a:p>
          </p:txBody>
        </p:sp>
        <p:sp>
          <p:nvSpPr>
            <p:cNvPr id="45" name="Line 20"/>
            <p:cNvSpPr>
              <a:spLocks noChangeShapeType="1"/>
            </p:cNvSpPr>
            <p:nvPr/>
          </p:nvSpPr>
          <p:spPr bwMode="auto">
            <a:xfrm>
              <a:off x="2656" y="1455"/>
              <a:ext cx="754" cy="0"/>
            </a:xfrm>
            <a:prstGeom prst="line">
              <a:avLst/>
            </a:prstGeom>
            <a:noFill/>
            <a:ln w="57150">
              <a:solidFill>
                <a:schemeClr val="bg2"/>
              </a:solidFill>
              <a:round/>
              <a:headEnd type="none" w="sm" len="sm"/>
              <a:tailEnd type="none" w="sm" len="sm"/>
            </a:ln>
          </p:spPr>
          <p:txBody>
            <a:bodyPr wrap="none" anchor="ctr"/>
            <a:lstStyle/>
            <a:p>
              <a:endParaRPr lang="zh-CN" altLang="en-US"/>
            </a:p>
          </p:txBody>
        </p:sp>
      </p:grpSp>
      <p:sp>
        <p:nvSpPr>
          <p:cNvPr id="46" name="Text Box 21"/>
          <p:cNvSpPr txBox="1">
            <a:spLocks noChangeArrowheads="1"/>
          </p:cNvSpPr>
          <p:nvPr/>
        </p:nvSpPr>
        <p:spPr bwMode="auto">
          <a:xfrm>
            <a:off x="843976" y="890990"/>
            <a:ext cx="2688948" cy="400110"/>
          </a:xfrm>
          <a:prstGeom prst="rect">
            <a:avLst/>
          </a:prstGeom>
          <a:solidFill>
            <a:srgbClr val="EAEAEA"/>
          </a:solidFill>
          <a:ln w="9525" algn="ctr">
            <a:noFill/>
            <a:miter lim="800000"/>
            <a:headEnd type="none" w="sm" len="sm"/>
            <a:tailEnd type="none" w="sm" len="sm"/>
          </a:ln>
          <a:effectLst>
            <a:outerShdw dist="81320" dir="3080412" algn="ctr" rotWithShape="0">
              <a:schemeClr val="bg2">
                <a:alpha val="50000"/>
              </a:schemeClr>
            </a:outerShdw>
          </a:effectLst>
        </p:spPr>
        <p:txBody>
          <a:bodyPr wrap="square" lIns="0" rIns="72000" anchor="ctr">
            <a:spAutoFit/>
          </a:bodyPr>
          <a:lstStyle/>
          <a:p>
            <a:pPr algn="ctr">
              <a:defRPr/>
            </a:pPr>
            <a:r>
              <a:rPr kumimoji="1" lang="zh-CN" altLang="zh-CN" b="1" dirty="0">
                <a:solidFill>
                  <a:srgbClr val="E68900"/>
                </a:solidFill>
                <a:latin typeface="Times New Roman" pitchFamily="18" charset="0"/>
              </a:rPr>
              <a:t>别克定位金字塔</a:t>
            </a:r>
            <a:endParaRPr kumimoji="1" lang="zh-CN" altLang="en-US" b="1" dirty="0">
              <a:solidFill>
                <a:srgbClr val="E68900"/>
              </a:solidFill>
              <a:latin typeface="Times New Roman"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Object 2"/>
          <p:cNvGraphicFramePr>
            <a:graphicFrameLocks noChangeAspect="1"/>
          </p:cNvGraphicFramePr>
          <p:nvPr/>
        </p:nvGraphicFramePr>
        <p:xfrm>
          <a:off x="7043738" y="5214938"/>
          <a:ext cx="1222375" cy="661987"/>
        </p:xfrm>
        <a:graphic>
          <a:graphicData uri="http://schemas.openxmlformats.org/presentationml/2006/ole">
            <p:oleObj spid="_x0000_s62466" name="位图图像" r:id="rId3" imgW="4352381" imgH="2448267" progId="PBrush">
              <p:embed/>
            </p:oleObj>
          </a:graphicData>
        </a:graphic>
      </p:graphicFrame>
      <p:sp>
        <p:nvSpPr>
          <p:cNvPr id="11" name="Text Box 4"/>
          <p:cNvSpPr txBox="1">
            <a:spLocks noChangeArrowheads="1"/>
          </p:cNvSpPr>
          <p:nvPr/>
        </p:nvSpPr>
        <p:spPr bwMode="auto">
          <a:xfrm>
            <a:off x="935038" y="1052513"/>
            <a:ext cx="3276600" cy="1096962"/>
          </a:xfrm>
          <a:prstGeom prst="rect">
            <a:avLst/>
          </a:prstGeom>
          <a:noFill/>
          <a:ln w="12700">
            <a:noFill/>
            <a:miter lim="800000"/>
            <a:headEnd/>
            <a:tailEnd/>
          </a:ln>
        </p:spPr>
        <p:txBody>
          <a:bodyPr lIns="85268" tIns="42634" rIns="85268" bIns="42634">
            <a:spAutoFit/>
          </a:bodyPr>
          <a:lstStyle/>
          <a:p>
            <a:pPr defTabSz="852488"/>
            <a:r>
              <a:rPr kumimoji="1" lang="en-US" altLang="zh-CN" sz="1900" b="1">
                <a:solidFill>
                  <a:srgbClr val="FF0066"/>
                </a:solidFill>
                <a:latin typeface="Times New Roman" pitchFamily="18" charset="0"/>
              </a:rPr>
              <a:t>“</a:t>
            </a:r>
            <a:r>
              <a:rPr kumimoji="1" lang="zh-CN" altLang="en-US" sz="1900" b="1">
                <a:solidFill>
                  <a:srgbClr val="FF0066"/>
                </a:solidFill>
                <a:latin typeface="Times New Roman" pitchFamily="18" charset="0"/>
              </a:rPr>
              <a:t>舒适展厅”</a:t>
            </a:r>
          </a:p>
          <a:p>
            <a:pPr defTabSz="852488">
              <a:spcBef>
                <a:spcPct val="50000"/>
              </a:spcBef>
            </a:pPr>
            <a:r>
              <a:rPr kumimoji="1" lang="zh-CN" altLang="en-US" sz="1900">
                <a:latin typeface="Times New Roman" pitchFamily="18" charset="0"/>
                <a:ea typeface="华文细黑" pitchFamily="2" charset="-122"/>
              </a:rPr>
              <a:t>高贵、明亮、整洁、气氛良好的别克专属展厅</a:t>
            </a:r>
          </a:p>
        </p:txBody>
      </p:sp>
      <p:sp>
        <p:nvSpPr>
          <p:cNvPr id="12" name="Text Box 5"/>
          <p:cNvSpPr txBox="1">
            <a:spLocks noChangeArrowheads="1"/>
          </p:cNvSpPr>
          <p:nvPr/>
        </p:nvSpPr>
        <p:spPr bwMode="auto">
          <a:xfrm>
            <a:off x="4795838" y="1052513"/>
            <a:ext cx="3541712" cy="808037"/>
          </a:xfrm>
          <a:prstGeom prst="rect">
            <a:avLst/>
          </a:prstGeom>
          <a:noFill/>
          <a:ln w="12700">
            <a:noFill/>
            <a:miter lim="800000"/>
            <a:headEnd/>
            <a:tailEnd/>
          </a:ln>
        </p:spPr>
        <p:txBody>
          <a:bodyPr lIns="85268" tIns="42634" rIns="85268" bIns="42634">
            <a:spAutoFit/>
          </a:bodyPr>
          <a:lstStyle/>
          <a:p>
            <a:pPr defTabSz="852488"/>
            <a:r>
              <a:rPr kumimoji="1" lang="en-US" altLang="zh-CN" sz="1900" b="1">
                <a:solidFill>
                  <a:srgbClr val="FF0066"/>
                </a:solidFill>
                <a:latin typeface="Times New Roman" pitchFamily="18" charset="0"/>
              </a:rPr>
              <a:t>“</a:t>
            </a:r>
            <a:r>
              <a:rPr kumimoji="1" lang="zh-CN" altLang="en-US" sz="1900" b="1">
                <a:solidFill>
                  <a:srgbClr val="FF0066"/>
                </a:solidFill>
                <a:latin typeface="Times New Roman" pitchFamily="18" charset="0"/>
              </a:rPr>
              <a:t>主动热忱”</a:t>
            </a:r>
          </a:p>
          <a:p>
            <a:pPr defTabSz="852488">
              <a:spcBef>
                <a:spcPct val="50000"/>
              </a:spcBef>
            </a:pPr>
            <a:r>
              <a:rPr kumimoji="1" lang="zh-CN" altLang="en-US" sz="1900">
                <a:latin typeface="Times New Roman" pitchFamily="18" charset="0"/>
                <a:ea typeface="华文细黑" pitchFamily="2" charset="-122"/>
              </a:rPr>
              <a:t>主动热忱的接待礼节</a:t>
            </a:r>
          </a:p>
        </p:txBody>
      </p:sp>
      <p:sp>
        <p:nvSpPr>
          <p:cNvPr id="13" name="Text Box 6"/>
          <p:cNvSpPr txBox="1">
            <a:spLocks noChangeArrowheads="1"/>
          </p:cNvSpPr>
          <p:nvPr/>
        </p:nvSpPr>
        <p:spPr bwMode="auto">
          <a:xfrm>
            <a:off x="935038" y="2360613"/>
            <a:ext cx="3276600" cy="1096962"/>
          </a:xfrm>
          <a:prstGeom prst="rect">
            <a:avLst/>
          </a:prstGeom>
          <a:noFill/>
          <a:ln w="12700">
            <a:noFill/>
            <a:miter lim="800000"/>
            <a:headEnd/>
            <a:tailEnd/>
          </a:ln>
        </p:spPr>
        <p:txBody>
          <a:bodyPr lIns="85268" tIns="42634" rIns="85268" bIns="42634">
            <a:spAutoFit/>
          </a:bodyPr>
          <a:lstStyle/>
          <a:p>
            <a:pPr defTabSz="852488"/>
            <a:r>
              <a:rPr kumimoji="1" lang="en-US" altLang="zh-CN" sz="1900" b="1">
                <a:solidFill>
                  <a:srgbClr val="FF0066"/>
                </a:solidFill>
                <a:latin typeface="Times New Roman" pitchFamily="18" charset="0"/>
              </a:rPr>
              <a:t>“</a:t>
            </a:r>
            <a:r>
              <a:rPr kumimoji="1" lang="zh-CN" altLang="en-US" sz="1900" b="1">
                <a:solidFill>
                  <a:srgbClr val="FF0066"/>
                </a:solidFill>
                <a:latin typeface="Times New Roman" pitchFamily="18" charset="0"/>
              </a:rPr>
              <a:t>专业咨询”</a:t>
            </a:r>
            <a:endParaRPr kumimoji="1" lang="zh-CN" altLang="en-US" sz="1900">
              <a:latin typeface="Times New Roman" pitchFamily="18" charset="0"/>
              <a:ea typeface="华文细黑" pitchFamily="2" charset="-122"/>
            </a:endParaRPr>
          </a:p>
          <a:p>
            <a:pPr defTabSz="852488">
              <a:spcBef>
                <a:spcPct val="50000"/>
              </a:spcBef>
            </a:pPr>
            <a:r>
              <a:rPr kumimoji="1" lang="zh-CN" altLang="en-US" sz="1900">
                <a:latin typeface="Times New Roman" pitchFamily="18" charset="0"/>
                <a:ea typeface="华文细黑" pitchFamily="2" charset="-122"/>
              </a:rPr>
              <a:t>尊重客户购买需求，提供专业咨询服务</a:t>
            </a:r>
          </a:p>
        </p:txBody>
      </p:sp>
      <p:sp>
        <p:nvSpPr>
          <p:cNvPr id="14" name="Text Box 8"/>
          <p:cNvSpPr txBox="1">
            <a:spLocks noChangeArrowheads="1"/>
          </p:cNvSpPr>
          <p:nvPr/>
        </p:nvSpPr>
        <p:spPr bwMode="auto">
          <a:xfrm>
            <a:off x="4792663" y="2360613"/>
            <a:ext cx="3473450" cy="1385887"/>
          </a:xfrm>
          <a:prstGeom prst="rect">
            <a:avLst/>
          </a:prstGeom>
          <a:noFill/>
          <a:ln w="12700">
            <a:noFill/>
            <a:miter lim="800000"/>
            <a:headEnd/>
            <a:tailEnd/>
          </a:ln>
        </p:spPr>
        <p:txBody>
          <a:bodyPr lIns="85268" tIns="42634" rIns="85268" bIns="42634">
            <a:spAutoFit/>
          </a:bodyPr>
          <a:lstStyle/>
          <a:p>
            <a:pPr defTabSz="852488"/>
            <a:r>
              <a:rPr kumimoji="1" lang="en-US" altLang="zh-CN" sz="1900" b="1" dirty="0">
                <a:solidFill>
                  <a:srgbClr val="FF0066"/>
                </a:solidFill>
                <a:latin typeface="Times New Roman" pitchFamily="18" charset="0"/>
              </a:rPr>
              <a:t>“</a:t>
            </a:r>
            <a:r>
              <a:rPr kumimoji="1" lang="zh-CN" altLang="en-US" sz="1900" b="1" dirty="0">
                <a:solidFill>
                  <a:srgbClr val="FF0066"/>
                </a:solidFill>
                <a:latin typeface="Times New Roman" pitchFamily="18" charset="0"/>
              </a:rPr>
              <a:t>完美体验”</a:t>
            </a:r>
            <a:endParaRPr kumimoji="1" lang="zh-CN" altLang="en-US" sz="1900" dirty="0">
              <a:latin typeface="Times New Roman" pitchFamily="18" charset="0"/>
              <a:ea typeface="华文细黑" pitchFamily="2" charset="-122"/>
            </a:endParaRPr>
          </a:p>
          <a:p>
            <a:pPr defTabSz="852488">
              <a:spcBef>
                <a:spcPct val="50000"/>
              </a:spcBef>
            </a:pPr>
            <a:r>
              <a:rPr kumimoji="1" lang="zh-CN" altLang="en-US" sz="1900" dirty="0">
                <a:latin typeface="Times New Roman" pitchFamily="18" charset="0"/>
                <a:ea typeface="华文细黑" pitchFamily="2" charset="-122"/>
              </a:rPr>
              <a:t>遵循</a:t>
            </a:r>
            <a:r>
              <a:rPr kumimoji="1" lang="en-US" altLang="zh-CN" sz="1900" dirty="0">
                <a:latin typeface="Times New Roman" pitchFamily="18" charset="0"/>
                <a:ea typeface="华文细黑" pitchFamily="2" charset="-122"/>
              </a:rPr>
              <a:t>SGM</a:t>
            </a:r>
            <a:r>
              <a:rPr kumimoji="1" lang="zh-CN" altLang="en-US" sz="1900" dirty="0">
                <a:latin typeface="Times New Roman" pitchFamily="18" charset="0"/>
                <a:ea typeface="华文细黑" pitchFamily="2" charset="-122"/>
              </a:rPr>
              <a:t>交车程序运作，并给客户愉快、最佳的交车体验与感受</a:t>
            </a:r>
          </a:p>
        </p:txBody>
      </p:sp>
      <p:sp>
        <p:nvSpPr>
          <p:cNvPr id="15" name="Text Box 9"/>
          <p:cNvSpPr txBox="1">
            <a:spLocks noChangeArrowheads="1"/>
          </p:cNvSpPr>
          <p:nvPr/>
        </p:nvSpPr>
        <p:spPr bwMode="auto">
          <a:xfrm>
            <a:off x="971550" y="3860800"/>
            <a:ext cx="3384550" cy="1096963"/>
          </a:xfrm>
          <a:prstGeom prst="rect">
            <a:avLst/>
          </a:prstGeom>
          <a:noFill/>
          <a:ln w="12700">
            <a:noFill/>
            <a:miter lim="800000"/>
            <a:headEnd/>
            <a:tailEnd/>
          </a:ln>
        </p:spPr>
        <p:txBody>
          <a:bodyPr lIns="85268" tIns="42634" rIns="85268" bIns="42634">
            <a:spAutoFit/>
          </a:bodyPr>
          <a:lstStyle/>
          <a:p>
            <a:pPr defTabSz="852488"/>
            <a:r>
              <a:rPr kumimoji="1" lang="en-US" altLang="zh-CN" sz="1900" b="1">
                <a:solidFill>
                  <a:srgbClr val="FF0066"/>
                </a:solidFill>
                <a:latin typeface="Times New Roman" pitchFamily="18" charset="0"/>
              </a:rPr>
              <a:t>“</a:t>
            </a:r>
            <a:r>
              <a:rPr kumimoji="1" lang="zh-CN" altLang="en-US" sz="1900" b="1">
                <a:solidFill>
                  <a:srgbClr val="FF0066"/>
                </a:solidFill>
                <a:latin typeface="Times New Roman" pitchFamily="18" charset="0"/>
              </a:rPr>
              <a:t>终生关注”</a:t>
            </a:r>
            <a:endParaRPr kumimoji="1" lang="zh-CN" altLang="en-US" sz="1900">
              <a:latin typeface="Times New Roman" pitchFamily="18" charset="0"/>
              <a:ea typeface="华文细黑" pitchFamily="2" charset="-122"/>
            </a:endParaRPr>
          </a:p>
          <a:p>
            <a:pPr defTabSz="852488">
              <a:spcBef>
                <a:spcPct val="50000"/>
              </a:spcBef>
            </a:pPr>
            <a:r>
              <a:rPr kumimoji="1" lang="zh-CN" altLang="en-US" sz="1900">
                <a:latin typeface="Times New Roman" pitchFamily="18" charset="0"/>
                <a:ea typeface="华文细黑" pitchFamily="2" charset="-122"/>
              </a:rPr>
              <a:t>关心客户售前</a:t>
            </a:r>
            <a:r>
              <a:rPr kumimoji="1" lang="en-US" altLang="zh-CN" sz="1900">
                <a:latin typeface="Times New Roman" pitchFamily="18" charset="0"/>
                <a:ea typeface="华文细黑" pitchFamily="2" charset="-122"/>
              </a:rPr>
              <a:t>/</a:t>
            </a:r>
            <a:r>
              <a:rPr kumimoji="1" lang="zh-CN" altLang="en-US" sz="1900">
                <a:latin typeface="Times New Roman" pitchFamily="18" charset="0"/>
                <a:ea typeface="华文细黑" pitchFamily="2" charset="-122"/>
              </a:rPr>
              <a:t>售后的追踪访问，并迅速反映客户关心事项</a:t>
            </a:r>
          </a:p>
        </p:txBody>
      </p:sp>
      <p:pic>
        <p:nvPicPr>
          <p:cNvPr id="16" name="Picture 10"/>
          <p:cNvPicPr>
            <a:picLocks noChangeAspect="1" noChangeArrowheads="1"/>
          </p:cNvPicPr>
          <p:nvPr/>
        </p:nvPicPr>
        <p:blipFill>
          <a:blip r:embed="rId4" cstate="print"/>
          <a:srcRect/>
          <a:stretch>
            <a:fillRect/>
          </a:stretch>
        </p:blipFill>
        <p:spPr bwMode="auto">
          <a:xfrm>
            <a:off x="935038" y="5214938"/>
            <a:ext cx="1222375" cy="661987"/>
          </a:xfrm>
          <a:prstGeom prst="rect">
            <a:avLst/>
          </a:prstGeom>
          <a:noFill/>
          <a:ln w="9525">
            <a:noFill/>
            <a:miter lim="800000"/>
            <a:headEnd/>
            <a:tailEnd/>
          </a:ln>
        </p:spPr>
      </p:pic>
      <p:pic>
        <p:nvPicPr>
          <p:cNvPr id="17" name="Picture 11"/>
          <p:cNvPicPr>
            <a:picLocks noChangeAspect="1" noChangeArrowheads="1"/>
          </p:cNvPicPr>
          <p:nvPr/>
        </p:nvPicPr>
        <p:blipFill>
          <a:blip r:embed="rId5" cstate="print"/>
          <a:srcRect/>
          <a:stretch>
            <a:fillRect/>
          </a:stretch>
        </p:blipFill>
        <p:spPr bwMode="auto">
          <a:xfrm>
            <a:off x="4598988" y="5214938"/>
            <a:ext cx="1222375" cy="661987"/>
          </a:xfrm>
          <a:prstGeom prst="rect">
            <a:avLst/>
          </a:prstGeom>
          <a:noFill/>
          <a:ln w="9525">
            <a:noFill/>
            <a:miter lim="800000"/>
            <a:headEnd/>
            <a:tailEnd/>
          </a:ln>
        </p:spPr>
      </p:pic>
      <p:pic>
        <p:nvPicPr>
          <p:cNvPr id="18" name="Picture 12"/>
          <p:cNvPicPr>
            <a:picLocks noChangeAspect="1" noChangeArrowheads="1"/>
          </p:cNvPicPr>
          <p:nvPr/>
        </p:nvPicPr>
        <p:blipFill>
          <a:blip r:embed="rId6" cstate="print"/>
          <a:srcRect/>
          <a:stretch>
            <a:fillRect/>
          </a:stretch>
        </p:blipFill>
        <p:spPr bwMode="auto">
          <a:xfrm>
            <a:off x="5821363" y="5214938"/>
            <a:ext cx="1222375" cy="661987"/>
          </a:xfrm>
          <a:prstGeom prst="rect">
            <a:avLst/>
          </a:prstGeom>
          <a:noFill/>
          <a:ln w="9525">
            <a:noFill/>
            <a:miter lim="800000"/>
            <a:headEnd/>
            <a:tailEnd/>
          </a:ln>
        </p:spPr>
      </p:pic>
      <p:pic>
        <p:nvPicPr>
          <p:cNvPr id="19" name="Picture 13"/>
          <p:cNvPicPr>
            <a:picLocks noChangeAspect="1" noChangeArrowheads="1"/>
          </p:cNvPicPr>
          <p:nvPr/>
        </p:nvPicPr>
        <p:blipFill>
          <a:blip r:embed="rId7" cstate="print"/>
          <a:srcRect/>
          <a:stretch>
            <a:fillRect/>
          </a:stretch>
        </p:blipFill>
        <p:spPr bwMode="auto">
          <a:xfrm>
            <a:off x="3379788" y="5214938"/>
            <a:ext cx="1219200" cy="661987"/>
          </a:xfrm>
          <a:prstGeom prst="rect">
            <a:avLst/>
          </a:prstGeom>
          <a:noFill/>
          <a:ln w="9525">
            <a:noFill/>
            <a:miter lim="800000"/>
            <a:headEnd/>
            <a:tailEnd/>
          </a:ln>
        </p:spPr>
      </p:pic>
      <p:pic>
        <p:nvPicPr>
          <p:cNvPr id="20" name="Picture 14"/>
          <p:cNvPicPr>
            <a:picLocks noChangeAspect="1" noChangeArrowheads="1"/>
          </p:cNvPicPr>
          <p:nvPr/>
        </p:nvPicPr>
        <p:blipFill>
          <a:blip r:embed="rId8" cstate="print"/>
          <a:srcRect/>
          <a:stretch>
            <a:fillRect/>
          </a:stretch>
        </p:blipFill>
        <p:spPr bwMode="auto">
          <a:xfrm>
            <a:off x="2157413" y="5214938"/>
            <a:ext cx="1222375" cy="661987"/>
          </a:xfrm>
          <a:prstGeom prst="rect">
            <a:avLst/>
          </a:prstGeom>
          <a:noFill/>
          <a:ln w="9525">
            <a:noFill/>
            <a:miter lim="800000"/>
            <a:headEnd/>
            <a:tailEnd/>
          </a:ln>
        </p:spPr>
      </p:pic>
      <p:sp>
        <p:nvSpPr>
          <p:cNvPr id="21" name="Rectangle 18"/>
          <p:cNvSpPr>
            <a:spLocks noChangeArrowheads="1"/>
          </p:cNvSpPr>
          <p:nvPr/>
        </p:nvSpPr>
        <p:spPr bwMode="auto">
          <a:xfrm>
            <a:off x="971550" y="1052513"/>
            <a:ext cx="7200900" cy="327025"/>
          </a:xfrm>
          <a:prstGeom prst="rect">
            <a:avLst/>
          </a:prstGeom>
          <a:solidFill>
            <a:srgbClr val="D0C4A4">
              <a:alpha val="27843"/>
            </a:srgbClr>
          </a:solidFill>
          <a:ln w="3175" algn="ctr">
            <a:solidFill>
              <a:srgbClr val="808080"/>
            </a:solidFill>
            <a:miter lim="800000"/>
            <a:headEnd/>
            <a:tailEnd/>
          </a:ln>
        </p:spPr>
        <p:txBody>
          <a:bodyPr wrap="none" anchor="ctr"/>
          <a:lstStyle/>
          <a:p>
            <a:endParaRPr lang="zh-CN" altLang="en-US">
              <a:latin typeface="Calibri" pitchFamily="34" charset="0"/>
            </a:endParaRPr>
          </a:p>
        </p:txBody>
      </p:sp>
      <p:sp>
        <p:nvSpPr>
          <p:cNvPr id="22" name="Rectangle 19"/>
          <p:cNvSpPr>
            <a:spLocks noChangeArrowheads="1"/>
          </p:cNvSpPr>
          <p:nvPr/>
        </p:nvSpPr>
        <p:spPr bwMode="auto">
          <a:xfrm>
            <a:off x="949325" y="2374900"/>
            <a:ext cx="7200900" cy="327025"/>
          </a:xfrm>
          <a:prstGeom prst="rect">
            <a:avLst/>
          </a:prstGeom>
          <a:solidFill>
            <a:srgbClr val="D0C4A4">
              <a:alpha val="27843"/>
            </a:srgbClr>
          </a:solidFill>
          <a:ln w="3175" algn="ctr">
            <a:solidFill>
              <a:srgbClr val="808080"/>
            </a:solidFill>
            <a:miter lim="800000"/>
            <a:headEnd/>
            <a:tailEnd/>
          </a:ln>
        </p:spPr>
        <p:txBody>
          <a:bodyPr wrap="none" anchor="ctr"/>
          <a:lstStyle/>
          <a:p>
            <a:endParaRPr lang="zh-CN" altLang="en-US">
              <a:latin typeface="Calibri" pitchFamily="34" charset="0"/>
            </a:endParaRPr>
          </a:p>
        </p:txBody>
      </p:sp>
      <p:sp>
        <p:nvSpPr>
          <p:cNvPr id="23" name="Rectangle 20"/>
          <p:cNvSpPr>
            <a:spLocks noChangeArrowheads="1"/>
          </p:cNvSpPr>
          <p:nvPr/>
        </p:nvSpPr>
        <p:spPr bwMode="auto">
          <a:xfrm>
            <a:off x="971550" y="3881438"/>
            <a:ext cx="7200900" cy="327025"/>
          </a:xfrm>
          <a:prstGeom prst="rect">
            <a:avLst/>
          </a:prstGeom>
          <a:solidFill>
            <a:srgbClr val="D0C4A4">
              <a:alpha val="27843"/>
            </a:srgbClr>
          </a:solidFill>
          <a:ln w="3175" algn="ctr">
            <a:solidFill>
              <a:srgbClr val="808080"/>
            </a:solidFill>
            <a:miter lim="800000"/>
            <a:headEnd/>
            <a:tailEnd/>
          </a:ln>
        </p:spPr>
        <p:txBody>
          <a:bodyPr wrap="none" anchor="ctr"/>
          <a:lstStyle/>
          <a:p>
            <a:endParaRPr lang="zh-CN" altLang="en-US">
              <a:latin typeface="Calibri"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雪佛兰</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别克</a:t>
            </a: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 Box 2"/>
          <p:cNvSpPr txBox="1">
            <a:spLocks noChangeArrowheads="1"/>
          </p:cNvSpPr>
          <p:nvPr/>
        </p:nvSpPr>
        <p:spPr bwMode="auto">
          <a:xfrm>
            <a:off x="939800" y="908050"/>
            <a:ext cx="3487738" cy="1484313"/>
          </a:xfrm>
          <a:prstGeom prst="rect">
            <a:avLst/>
          </a:prstGeom>
          <a:noFill/>
          <a:ln w="9525">
            <a:noFill/>
            <a:miter lim="800000"/>
            <a:headEnd/>
            <a:tailEnd/>
          </a:ln>
        </p:spPr>
        <p:txBody>
          <a:bodyPr lIns="36000" tIns="36000" rIns="36000" bIns="36000">
            <a:spAutoFit/>
          </a:bodyPr>
          <a:lstStyle/>
          <a:p>
            <a:pPr marL="87313" indent="-87313" defTabSz="852488">
              <a:spcAft>
                <a:spcPct val="50000"/>
              </a:spcAft>
            </a:pPr>
            <a:r>
              <a:rPr kumimoji="1" lang="zh-CN" altLang="en-US" sz="1900" b="1">
                <a:solidFill>
                  <a:srgbClr val="FF0066"/>
                </a:solidFill>
                <a:latin typeface="Times New Roman" pitchFamily="18" charset="0"/>
              </a:rPr>
              <a:t>主动提醒</a:t>
            </a:r>
            <a:r>
              <a:rPr kumimoji="1" lang="en-US" altLang="zh-CN" sz="1900" b="1">
                <a:solidFill>
                  <a:srgbClr val="FF0066"/>
                </a:solidFill>
                <a:latin typeface="Times New Roman" pitchFamily="18" charset="0"/>
              </a:rPr>
              <a:t>/</a:t>
            </a:r>
            <a:r>
              <a:rPr kumimoji="1" lang="zh-CN" altLang="en-US" sz="1900" b="1">
                <a:solidFill>
                  <a:srgbClr val="FF0066"/>
                </a:solidFill>
                <a:latin typeface="Times New Roman" pitchFamily="18" charset="0"/>
              </a:rPr>
              <a:t>问候</a:t>
            </a:r>
          </a:p>
          <a:p>
            <a:pPr marL="87313" indent="-87313" defTabSz="852488">
              <a:buFontTx/>
              <a:buChar char="•"/>
            </a:pPr>
            <a:r>
              <a:rPr kumimoji="1" lang="zh-CN" altLang="en-US" sz="1600">
                <a:latin typeface="华文细黑" pitchFamily="2" charset="-122"/>
                <a:ea typeface="华文细黑" pitchFamily="2" charset="-122"/>
              </a:rPr>
              <a:t>根据客户车况记录，主动提醒车主作保养，真正作到</a:t>
            </a:r>
            <a:r>
              <a:rPr kumimoji="1" lang="zh-CN" altLang="en-US" sz="1600">
                <a:latin typeface="Times New Roman" pitchFamily="18" charset="0"/>
                <a:ea typeface="华文细黑" pitchFamily="2" charset="-122"/>
              </a:rPr>
              <a:t>“</a:t>
            </a:r>
            <a:r>
              <a:rPr kumimoji="1" lang="zh-CN" altLang="en-US" sz="1600">
                <a:latin typeface="华文细黑" pitchFamily="2" charset="-122"/>
                <a:ea typeface="华文细黑" pitchFamily="2" charset="-122"/>
              </a:rPr>
              <a:t>以养代修</a:t>
            </a:r>
            <a:r>
              <a:rPr kumimoji="1" lang="zh-CN" altLang="en-US" sz="1600">
                <a:latin typeface="Times New Roman" pitchFamily="18" charset="0"/>
                <a:ea typeface="华文细黑" pitchFamily="2" charset="-122"/>
              </a:rPr>
              <a:t>”</a:t>
            </a:r>
            <a:endParaRPr kumimoji="1" lang="zh-CN" altLang="en-US" sz="1600">
              <a:latin typeface="华文细黑" pitchFamily="2" charset="-122"/>
              <a:ea typeface="华文细黑" pitchFamily="2" charset="-122"/>
            </a:endParaRPr>
          </a:p>
          <a:p>
            <a:pPr marL="87313" indent="-87313" defTabSz="852488">
              <a:buFontTx/>
              <a:buChar char="•"/>
            </a:pPr>
            <a:r>
              <a:rPr kumimoji="1" lang="zh-CN" altLang="en-US" sz="1600">
                <a:latin typeface="华文细黑" pitchFamily="2" charset="-122"/>
                <a:ea typeface="华文细黑" pitchFamily="2" charset="-122"/>
              </a:rPr>
              <a:t>维修后一周内，主动致电车主询问维修质量</a:t>
            </a:r>
          </a:p>
        </p:txBody>
      </p:sp>
      <p:sp>
        <p:nvSpPr>
          <p:cNvPr id="11" name="Rectangle 4"/>
          <p:cNvSpPr>
            <a:spLocks noChangeArrowheads="1"/>
          </p:cNvSpPr>
          <p:nvPr/>
        </p:nvSpPr>
        <p:spPr bwMode="auto">
          <a:xfrm>
            <a:off x="4603750" y="908050"/>
            <a:ext cx="3568700" cy="995363"/>
          </a:xfrm>
          <a:prstGeom prst="rect">
            <a:avLst/>
          </a:prstGeom>
          <a:noFill/>
          <a:ln w="9525">
            <a:noFill/>
            <a:miter lim="800000"/>
            <a:headEnd/>
            <a:tailEnd/>
          </a:ln>
        </p:spPr>
        <p:txBody>
          <a:bodyPr lIns="36000" tIns="36000" rIns="36000" bIns="36000">
            <a:spAutoFit/>
          </a:bodyPr>
          <a:lstStyle/>
          <a:p>
            <a:pPr marL="87313" indent="-87313" defTabSz="852488">
              <a:spcAft>
                <a:spcPct val="50000"/>
              </a:spcAft>
            </a:pPr>
            <a:r>
              <a:rPr kumimoji="1" lang="zh-CN" altLang="en-US" sz="1900" b="1">
                <a:solidFill>
                  <a:srgbClr val="FF0066"/>
                </a:solidFill>
                <a:latin typeface="Times New Roman" pitchFamily="18" charset="0"/>
              </a:rPr>
              <a:t>专业技术维修认证</a:t>
            </a:r>
          </a:p>
          <a:p>
            <a:pPr marL="87313" indent="-87313" defTabSz="852488">
              <a:buFontTx/>
              <a:buChar char="•"/>
            </a:pPr>
            <a:r>
              <a:rPr kumimoji="1" lang="zh-CN" altLang="en-US" sz="1600">
                <a:latin typeface="华文细黑" pitchFamily="2" charset="-122"/>
                <a:ea typeface="华文细黑" pitchFamily="2" charset="-122"/>
              </a:rPr>
              <a:t>所有售后技师美国通用专业技术培训，获得维修论证</a:t>
            </a:r>
          </a:p>
        </p:txBody>
      </p:sp>
      <p:pic>
        <p:nvPicPr>
          <p:cNvPr id="12" name="Picture 5"/>
          <p:cNvPicPr>
            <a:picLocks noChangeAspect="1" noChangeArrowheads="1"/>
          </p:cNvPicPr>
          <p:nvPr/>
        </p:nvPicPr>
        <p:blipFill>
          <a:blip r:embed="rId2" cstate="print"/>
          <a:srcRect/>
          <a:stretch>
            <a:fillRect/>
          </a:stretch>
        </p:blipFill>
        <p:spPr bwMode="auto">
          <a:xfrm>
            <a:off x="935038" y="5430838"/>
            <a:ext cx="1222375" cy="661987"/>
          </a:xfrm>
          <a:prstGeom prst="rect">
            <a:avLst/>
          </a:prstGeom>
          <a:noFill/>
          <a:ln w="9525">
            <a:noFill/>
            <a:miter lim="800000"/>
            <a:headEnd/>
            <a:tailEnd/>
          </a:ln>
        </p:spPr>
      </p:pic>
      <p:pic>
        <p:nvPicPr>
          <p:cNvPr id="13" name="Picture 6"/>
          <p:cNvPicPr>
            <a:picLocks noChangeAspect="1" noChangeArrowheads="1"/>
          </p:cNvPicPr>
          <p:nvPr/>
        </p:nvPicPr>
        <p:blipFill>
          <a:blip r:embed="rId3" cstate="print"/>
          <a:srcRect/>
          <a:stretch>
            <a:fillRect/>
          </a:stretch>
        </p:blipFill>
        <p:spPr bwMode="auto">
          <a:xfrm>
            <a:off x="4598988" y="5430838"/>
            <a:ext cx="1222375" cy="661987"/>
          </a:xfrm>
          <a:prstGeom prst="rect">
            <a:avLst/>
          </a:prstGeom>
          <a:noFill/>
          <a:ln w="9525">
            <a:noFill/>
            <a:miter lim="800000"/>
            <a:headEnd/>
            <a:tailEnd/>
          </a:ln>
        </p:spPr>
      </p:pic>
      <p:pic>
        <p:nvPicPr>
          <p:cNvPr id="14" name="Picture 7"/>
          <p:cNvPicPr>
            <a:picLocks noChangeAspect="1" noChangeArrowheads="1"/>
          </p:cNvPicPr>
          <p:nvPr/>
        </p:nvPicPr>
        <p:blipFill>
          <a:blip r:embed="rId4" cstate="print"/>
          <a:srcRect/>
          <a:stretch>
            <a:fillRect/>
          </a:stretch>
        </p:blipFill>
        <p:spPr bwMode="auto">
          <a:xfrm>
            <a:off x="7043738" y="5430838"/>
            <a:ext cx="1222375" cy="661987"/>
          </a:xfrm>
          <a:prstGeom prst="rect">
            <a:avLst/>
          </a:prstGeom>
          <a:noFill/>
          <a:ln w="9525">
            <a:noFill/>
            <a:miter lim="800000"/>
            <a:headEnd/>
            <a:tailEnd/>
          </a:ln>
        </p:spPr>
      </p:pic>
      <p:pic>
        <p:nvPicPr>
          <p:cNvPr id="15" name="Picture 8"/>
          <p:cNvPicPr>
            <a:picLocks noChangeAspect="1" noChangeArrowheads="1"/>
          </p:cNvPicPr>
          <p:nvPr/>
        </p:nvPicPr>
        <p:blipFill>
          <a:blip r:embed="rId5" cstate="print"/>
          <a:srcRect/>
          <a:stretch>
            <a:fillRect/>
          </a:stretch>
        </p:blipFill>
        <p:spPr bwMode="auto">
          <a:xfrm>
            <a:off x="5821363" y="5430838"/>
            <a:ext cx="1222375" cy="661987"/>
          </a:xfrm>
          <a:prstGeom prst="rect">
            <a:avLst/>
          </a:prstGeom>
          <a:noFill/>
          <a:ln w="9525">
            <a:noFill/>
            <a:miter lim="800000"/>
            <a:headEnd/>
            <a:tailEnd/>
          </a:ln>
        </p:spPr>
      </p:pic>
      <p:pic>
        <p:nvPicPr>
          <p:cNvPr id="16" name="Picture 9"/>
          <p:cNvPicPr>
            <a:picLocks noChangeAspect="1" noChangeArrowheads="1"/>
          </p:cNvPicPr>
          <p:nvPr/>
        </p:nvPicPr>
        <p:blipFill>
          <a:blip r:embed="rId6" cstate="print"/>
          <a:srcRect/>
          <a:stretch>
            <a:fillRect/>
          </a:stretch>
        </p:blipFill>
        <p:spPr bwMode="auto">
          <a:xfrm>
            <a:off x="3379788" y="5430838"/>
            <a:ext cx="1219200" cy="661987"/>
          </a:xfrm>
          <a:prstGeom prst="rect">
            <a:avLst/>
          </a:prstGeom>
          <a:noFill/>
          <a:ln w="9525">
            <a:noFill/>
            <a:miter lim="800000"/>
            <a:headEnd/>
            <a:tailEnd/>
          </a:ln>
        </p:spPr>
      </p:pic>
      <p:pic>
        <p:nvPicPr>
          <p:cNvPr id="17" name="Picture 10"/>
          <p:cNvPicPr>
            <a:picLocks noChangeAspect="1" noChangeArrowheads="1"/>
          </p:cNvPicPr>
          <p:nvPr/>
        </p:nvPicPr>
        <p:blipFill>
          <a:blip r:embed="rId7" cstate="print"/>
          <a:srcRect/>
          <a:stretch>
            <a:fillRect/>
          </a:stretch>
        </p:blipFill>
        <p:spPr bwMode="auto">
          <a:xfrm>
            <a:off x="2157413" y="5430838"/>
            <a:ext cx="1222375" cy="661987"/>
          </a:xfrm>
          <a:prstGeom prst="rect">
            <a:avLst/>
          </a:prstGeom>
          <a:noFill/>
          <a:ln w="9525">
            <a:noFill/>
            <a:miter lim="800000"/>
            <a:headEnd/>
            <a:tailEnd/>
          </a:ln>
        </p:spPr>
      </p:pic>
      <p:sp>
        <p:nvSpPr>
          <p:cNvPr id="18" name="Rectangle 14"/>
          <p:cNvSpPr>
            <a:spLocks noChangeArrowheads="1"/>
          </p:cNvSpPr>
          <p:nvPr/>
        </p:nvSpPr>
        <p:spPr bwMode="auto">
          <a:xfrm>
            <a:off x="971550" y="2492375"/>
            <a:ext cx="3455988" cy="1239838"/>
          </a:xfrm>
          <a:prstGeom prst="rect">
            <a:avLst/>
          </a:prstGeom>
          <a:noFill/>
          <a:ln w="38100" algn="ctr">
            <a:noFill/>
            <a:miter lim="800000"/>
            <a:headEnd/>
            <a:tailEnd/>
          </a:ln>
        </p:spPr>
        <p:txBody>
          <a:bodyPr lIns="36000" tIns="36000" rIns="36000" bIns="36000">
            <a:spAutoFit/>
          </a:bodyPr>
          <a:lstStyle/>
          <a:p>
            <a:pPr marL="87313" indent="-87313">
              <a:spcAft>
                <a:spcPct val="50000"/>
              </a:spcAft>
            </a:pPr>
            <a:r>
              <a:rPr kumimoji="1" lang="zh-CN" altLang="en-US" sz="1900" b="1">
                <a:solidFill>
                  <a:srgbClr val="FF0066"/>
                </a:solidFill>
                <a:latin typeface="Times New Roman" pitchFamily="18" charset="0"/>
              </a:rPr>
              <a:t>配件价格，工时透明</a:t>
            </a:r>
          </a:p>
          <a:p>
            <a:pPr marL="87313" indent="-87313">
              <a:buFontTx/>
              <a:buChar char="•"/>
            </a:pPr>
            <a:r>
              <a:rPr kumimoji="1" lang="zh-CN" altLang="en-US" sz="1600">
                <a:latin typeface="华文细黑" pitchFamily="2" charset="-122"/>
                <a:ea typeface="华文细黑" pitchFamily="2" charset="-122"/>
              </a:rPr>
              <a:t>配件，服务工时明码标价</a:t>
            </a:r>
          </a:p>
          <a:p>
            <a:pPr marL="87313" indent="-87313">
              <a:buFontTx/>
              <a:buChar char="•"/>
            </a:pPr>
            <a:r>
              <a:rPr kumimoji="1" lang="zh-CN" altLang="en-US" sz="1600">
                <a:latin typeface="华文细黑" pitchFamily="2" charset="-122"/>
                <a:ea typeface="华文细黑" pitchFamily="2" charset="-122"/>
              </a:rPr>
              <a:t>封闭式配件运作体系，所有配件确保原厂供应，价格更具有竞争力</a:t>
            </a:r>
          </a:p>
        </p:txBody>
      </p:sp>
      <p:sp>
        <p:nvSpPr>
          <p:cNvPr id="19" name="Rectangle 16"/>
          <p:cNvSpPr>
            <a:spLocks noChangeArrowheads="1"/>
          </p:cNvSpPr>
          <p:nvPr/>
        </p:nvSpPr>
        <p:spPr bwMode="auto">
          <a:xfrm>
            <a:off x="971550" y="3924300"/>
            <a:ext cx="3455988" cy="1239838"/>
          </a:xfrm>
          <a:prstGeom prst="rect">
            <a:avLst/>
          </a:prstGeom>
          <a:noFill/>
          <a:ln w="38100" algn="ctr">
            <a:noFill/>
            <a:miter lim="800000"/>
            <a:headEnd/>
            <a:tailEnd/>
          </a:ln>
        </p:spPr>
        <p:txBody>
          <a:bodyPr lIns="36000" tIns="36000" rIns="36000" bIns="36000">
            <a:spAutoFit/>
          </a:bodyPr>
          <a:lstStyle/>
          <a:p>
            <a:pPr marL="87313" indent="-87313">
              <a:spcAft>
                <a:spcPct val="50000"/>
              </a:spcAft>
            </a:pPr>
            <a:r>
              <a:rPr kumimoji="1" lang="zh-CN" altLang="en-US" sz="1900" b="1">
                <a:solidFill>
                  <a:srgbClr val="FF0066"/>
                </a:solidFill>
                <a:latin typeface="Times New Roman" pitchFamily="18" charset="0"/>
              </a:rPr>
              <a:t>一对一顾问式服务</a:t>
            </a:r>
          </a:p>
          <a:p>
            <a:pPr marL="87313" indent="-87313">
              <a:buFontTx/>
              <a:buChar char="•"/>
            </a:pPr>
            <a:r>
              <a:rPr kumimoji="1" lang="zh-CN" altLang="en-US" sz="1600">
                <a:latin typeface="华文细黑" pitchFamily="2" charset="-122"/>
                <a:ea typeface="华文细黑" pitchFamily="2" charset="-122"/>
              </a:rPr>
              <a:t>维修保养前，度身定制</a:t>
            </a:r>
            <a:r>
              <a:rPr kumimoji="1" lang="zh-CN" altLang="en-US" sz="1600">
                <a:latin typeface="Times New Roman" pitchFamily="18" charset="0"/>
                <a:ea typeface="华文细黑" pitchFamily="2" charset="-122"/>
              </a:rPr>
              <a:t>“</a:t>
            </a:r>
            <a:r>
              <a:rPr kumimoji="1" lang="zh-CN" altLang="en-US" sz="1600">
                <a:latin typeface="华文细黑" pitchFamily="2" charset="-122"/>
                <a:ea typeface="华文细黑" pitchFamily="2" charset="-122"/>
              </a:rPr>
              <a:t>爱车计划</a:t>
            </a:r>
            <a:r>
              <a:rPr kumimoji="1" lang="zh-CN" altLang="en-US" sz="1600">
                <a:latin typeface="Times New Roman" pitchFamily="18" charset="0"/>
                <a:ea typeface="华文细黑" pitchFamily="2" charset="-122"/>
              </a:rPr>
              <a:t>”</a:t>
            </a:r>
            <a:r>
              <a:rPr kumimoji="1" lang="zh-CN" altLang="en-US" sz="1600">
                <a:latin typeface="华文细黑" pitchFamily="2" charset="-122"/>
                <a:ea typeface="华文细黑" pitchFamily="2" charset="-122"/>
              </a:rPr>
              <a:t>，详细解释维修内容及费用支出</a:t>
            </a:r>
          </a:p>
          <a:p>
            <a:pPr marL="87313" indent="-87313">
              <a:buFontTx/>
              <a:buChar char="•"/>
            </a:pPr>
            <a:r>
              <a:rPr kumimoji="1" lang="zh-CN" altLang="en-US" sz="1600">
                <a:latin typeface="华文细黑" pitchFamily="2" charset="-122"/>
                <a:ea typeface="华文细黑" pitchFamily="2" charset="-122"/>
              </a:rPr>
              <a:t>维修后，主动出示替换配件</a:t>
            </a:r>
          </a:p>
        </p:txBody>
      </p:sp>
      <p:sp>
        <p:nvSpPr>
          <p:cNvPr id="20" name="Rectangle 18"/>
          <p:cNvSpPr>
            <a:spLocks noChangeArrowheads="1"/>
          </p:cNvSpPr>
          <p:nvPr/>
        </p:nvSpPr>
        <p:spPr bwMode="auto">
          <a:xfrm>
            <a:off x="4598988" y="2492375"/>
            <a:ext cx="3667125" cy="1239838"/>
          </a:xfrm>
          <a:prstGeom prst="rect">
            <a:avLst/>
          </a:prstGeom>
          <a:noFill/>
          <a:ln w="38100" algn="ctr">
            <a:noFill/>
            <a:miter lim="800000"/>
            <a:headEnd/>
            <a:tailEnd/>
          </a:ln>
        </p:spPr>
        <p:txBody>
          <a:bodyPr lIns="36000" tIns="36000" rIns="36000" bIns="36000">
            <a:spAutoFit/>
          </a:bodyPr>
          <a:lstStyle/>
          <a:p>
            <a:pPr marL="87313" indent="-87313">
              <a:spcAft>
                <a:spcPct val="50000"/>
              </a:spcAft>
            </a:pPr>
            <a:r>
              <a:rPr kumimoji="1" lang="zh-CN" altLang="en-US" sz="1900" b="1">
                <a:solidFill>
                  <a:srgbClr val="FF0066"/>
                </a:solidFill>
                <a:latin typeface="Times New Roman" pitchFamily="18" charset="0"/>
              </a:rPr>
              <a:t>快速保养通道</a:t>
            </a:r>
          </a:p>
          <a:p>
            <a:pPr marL="87313" indent="-87313">
              <a:buFontTx/>
              <a:buChar char="•"/>
            </a:pPr>
            <a:r>
              <a:rPr kumimoji="1" lang="zh-CN" altLang="en-US" sz="1600">
                <a:latin typeface="华文细黑" pitchFamily="2" charset="-122"/>
                <a:ea typeface="华文细黑" pitchFamily="2" charset="-122"/>
              </a:rPr>
              <a:t>预约制度，提高工作效率及服务品质</a:t>
            </a:r>
          </a:p>
          <a:p>
            <a:pPr marL="87313" indent="-87313">
              <a:buFontTx/>
              <a:buChar char="•"/>
            </a:pPr>
            <a:r>
              <a:rPr kumimoji="1" lang="zh-CN" altLang="en-US" sz="1600">
                <a:latin typeface="华文细黑" pitchFamily="2" charset="-122"/>
                <a:ea typeface="华文细黑" pitchFamily="2" charset="-122"/>
              </a:rPr>
              <a:t>专设保养工位，保证快速接待</a:t>
            </a:r>
          </a:p>
          <a:p>
            <a:pPr marL="87313" indent="-87313">
              <a:buFontTx/>
              <a:buChar char="•"/>
            </a:pPr>
            <a:r>
              <a:rPr kumimoji="1" lang="zh-CN" altLang="en-US" sz="1600">
                <a:latin typeface="华文细黑" pitchFamily="2" charset="-122"/>
                <a:ea typeface="华文细黑" pitchFamily="2" charset="-122"/>
              </a:rPr>
              <a:t>规定时间内完成常规保修保养车辆工作</a:t>
            </a:r>
          </a:p>
        </p:txBody>
      </p:sp>
      <p:sp>
        <p:nvSpPr>
          <p:cNvPr id="21" name="Rectangle 20"/>
          <p:cNvSpPr>
            <a:spLocks noChangeArrowheads="1"/>
          </p:cNvSpPr>
          <p:nvPr/>
        </p:nvSpPr>
        <p:spPr bwMode="auto">
          <a:xfrm>
            <a:off x="4603750" y="3919538"/>
            <a:ext cx="3568700" cy="995362"/>
          </a:xfrm>
          <a:prstGeom prst="rect">
            <a:avLst/>
          </a:prstGeom>
          <a:noFill/>
          <a:ln w="38100" algn="ctr">
            <a:noFill/>
            <a:miter lim="800000"/>
            <a:headEnd/>
            <a:tailEnd/>
          </a:ln>
        </p:spPr>
        <p:txBody>
          <a:bodyPr lIns="36000" tIns="36000" rIns="36000" bIns="36000">
            <a:spAutoFit/>
          </a:bodyPr>
          <a:lstStyle/>
          <a:p>
            <a:pPr marL="87313" indent="-87313">
              <a:spcAft>
                <a:spcPct val="50000"/>
              </a:spcAft>
            </a:pPr>
            <a:r>
              <a:rPr kumimoji="1" lang="zh-CN" altLang="en-US" sz="1900" b="1">
                <a:solidFill>
                  <a:srgbClr val="FF0066"/>
                </a:solidFill>
                <a:latin typeface="Times New Roman" pitchFamily="18" charset="0"/>
              </a:rPr>
              <a:t>两年或四万公里质量担保</a:t>
            </a:r>
          </a:p>
          <a:p>
            <a:pPr marL="87313" indent="-87313">
              <a:buFontTx/>
              <a:buChar char="•"/>
            </a:pPr>
            <a:r>
              <a:rPr kumimoji="1" lang="zh-CN" altLang="en-US" sz="1600">
                <a:latin typeface="华文细黑" pitchFamily="2" charset="-122"/>
                <a:ea typeface="华文细黑" pitchFamily="2" charset="-122"/>
              </a:rPr>
              <a:t>所有新车提供</a:t>
            </a:r>
            <a:r>
              <a:rPr kumimoji="1" lang="en-US" altLang="zh-CN" sz="1600">
                <a:latin typeface="华文细黑" pitchFamily="2" charset="-122"/>
                <a:ea typeface="华文细黑" pitchFamily="2" charset="-122"/>
              </a:rPr>
              <a:t>2</a:t>
            </a:r>
            <a:r>
              <a:rPr kumimoji="1" lang="zh-CN" altLang="en-US" sz="1600">
                <a:latin typeface="华文细黑" pitchFamily="2" charset="-122"/>
                <a:ea typeface="华文细黑" pitchFamily="2" charset="-122"/>
              </a:rPr>
              <a:t>年或</a:t>
            </a:r>
            <a:r>
              <a:rPr kumimoji="1" lang="en-US" altLang="zh-CN" sz="1600">
                <a:latin typeface="华文细黑" pitchFamily="2" charset="-122"/>
                <a:ea typeface="华文细黑" pitchFamily="2" charset="-122"/>
              </a:rPr>
              <a:t>4</a:t>
            </a:r>
            <a:r>
              <a:rPr kumimoji="1" lang="zh-CN" altLang="en-US" sz="1600">
                <a:latin typeface="华文细黑" pitchFamily="2" charset="-122"/>
                <a:ea typeface="华文细黑" pitchFamily="2" charset="-122"/>
              </a:rPr>
              <a:t>万公里质量担保，及</a:t>
            </a:r>
            <a:r>
              <a:rPr kumimoji="1" lang="en-US" altLang="zh-CN" sz="1600">
                <a:latin typeface="华文细黑" pitchFamily="2" charset="-122"/>
                <a:ea typeface="华文细黑" pitchFamily="2" charset="-122"/>
              </a:rPr>
              <a:t>2</a:t>
            </a:r>
            <a:r>
              <a:rPr kumimoji="1" lang="zh-CN" altLang="en-US" sz="1600">
                <a:latin typeface="华文细黑" pitchFamily="2" charset="-122"/>
                <a:ea typeface="华文细黑" pitchFamily="2" charset="-122"/>
              </a:rPr>
              <a:t>次或</a:t>
            </a:r>
            <a:r>
              <a:rPr kumimoji="1" lang="en-US" altLang="zh-CN" sz="1600">
                <a:latin typeface="华文细黑" pitchFamily="2" charset="-122"/>
                <a:ea typeface="华文细黑" pitchFamily="2" charset="-122"/>
              </a:rPr>
              <a:t>4</a:t>
            </a:r>
            <a:r>
              <a:rPr kumimoji="1" lang="zh-CN" altLang="en-US" sz="1600">
                <a:latin typeface="华文细黑" pitchFamily="2" charset="-122"/>
                <a:ea typeface="华文细黑" pitchFamily="2" charset="-122"/>
              </a:rPr>
              <a:t>次免费换原配机油</a:t>
            </a:r>
          </a:p>
        </p:txBody>
      </p:sp>
      <p:sp>
        <p:nvSpPr>
          <p:cNvPr id="22" name="Rectangle 21"/>
          <p:cNvSpPr>
            <a:spLocks noChangeArrowheads="1"/>
          </p:cNvSpPr>
          <p:nvPr/>
        </p:nvSpPr>
        <p:spPr bwMode="auto">
          <a:xfrm>
            <a:off x="971550" y="908050"/>
            <a:ext cx="7200900" cy="327025"/>
          </a:xfrm>
          <a:prstGeom prst="rect">
            <a:avLst/>
          </a:prstGeom>
          <a:solidFill>
            <a:srgbClr val="D0C4A4">
              <a:alpha val="27843"/>
            </a:srgbClr>
          </a:solidFill>
          <a:ln w="3175" algn="ctr">
            <a:solidFill>
              <a:srgbClr val="808080"/>
            </a:solidFill>
            <a:miter lim="800000"/>
            <a:headEnd/>
            <a:tailEnd/>
          </a:ln>
        </p:spPr>
        <p:txBody>
          <a:bodyPr wrap="none" anchor="ctr"/>
          <a:lstStyle/>
          <a:p>
            <a:endParaRPr lang="zh-CN" altLang="en-US"/>
          </a:p>
        </p:txBody>
      </p:sp>
      <p:sp>
        <p:nvSpPr>
          <p:cNvPr id="23" name="Rectangle 22"/>
          <p:cNvSpPr>
            <a:spLocks noChangeArrowheads="1"/>
          </p:cNvSpPr>
          <p:nvPr/>
        </p:nvSpPr>
        <p:spPr bwMode="auto">
          <a:xfrm>
            <a:off x="971550" y="2525713"/>
            <a:ext cx="7200900" cy="327025"/>
          </a:xfrm>
          <a:prstGeom prst="rect">
            <a:avLst/>
          </a:prstGeom>
          <a:solidFill>
            <a:srgbClr val="D0C4A4">
              <a:alpha val="27843"/>
            </a:srgbClr>
          </a:solidFill>
          <a:ln w="3175" algn="ctr">
            <a:solidFill>
              <a:srgbClr val="808080"/>
            </a:solidFill>
            <a:miter lim="800000"/>
            <a:headEnd/>
            <a:tailEnd/>
          </a:ln>
        </p:spPr>
        <p:txBody>
          <a:bodyPr wrap="none" anchor="ctr"/>
          <a:lstStyle/>
          <a:p>
            <a:endParaRPr lang="zh-CN" altLang="en-US"/>
          </a:p>
        </p:txBody>
      </p:sp>
      <p:sp>
        <p:nvSpPr>
          <p:cNvPr id="24" name="Rectangle 23"/>
          <p:cNvSpPr>
            <a:spLocks noChangeArrowheads="1"/>
          </p:cNvSpPr>
          <p:nvPr/>
        </p:nvSpPr>
        <p:spPr bwMode="auto">
          <a:xfrm>
            <a:off x="971550" y="3932238"/>
            <a:ext cx="7200900" cy="327025"/>
          </a:xfrm>
          <a:prstGeom prst="rect">
            <a:avLst/>
          </a:prstGeom>
          <a:solidFill>
            <a:srgbClr val="D0C4A4">
              <a:alpha val="27843"/>
            </a:srgbClr>
          </a:solidFill>
          <a:ln w="3175" algn="ctr">
            <a:solidFill>
              <a:srgbClr val="808080"/>
            </a:solidFill>
            <a:miter lim="800000"/>
            <a:headEnd/>
            <a:tailEnd/>
          </a:ln>
        </p:spPr>
        <p:txBody>
          <a:bodyPr wrap="none" anchor="ctr"/>
          <a:lstStyle/>
          <a:p>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63490" name="Picture 2" descr="http://www.auto-abc.cn/uploadfile/200907/16/13224422725.jpg">
            <a:hlinkClick r:id="rId2"/>
          </p:cNvPr>
          <p:cNvPicPr>
            <a:picLocks noChangeAspect="1" noChangeArrowheads="1"/>
          </p:cNvPicPr>
          <p:nvPr/>
        </p:nvPicPr>
        <p:blipFill>
          <a:blip r:embed="rId3" cstate="print"/>
          <a:srcRect/>
          <a:stretch>
            <a:fillRect/>
          </a:stretch>
        </p:blipFill>
        <p:spPr bwMode="auto">
          <a:xfrm>
            <a:off x="683568" y="1170886"/>
            <a:ext cx="7704856" cy="4798152"/>
          </a:xfrm>
          <a:prstGeom prst="rect">
            <a:avLst/>
          </a:prstGeom>
          <a:ln>
            <a:noFill/>
          </a:ln>
          <a:effectLst>
            <a:softEdge rad="112500"/>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1" name="Picture 4" descr="http://news.xinhuanet.com/auto/2007-11/26/xin_5121104260758546031619.jpg">
            <a:hlinkClick r:id="rId2"/>
          </p:cNvPr>
          <p:cNvPicPr>
            <a:picLocks noChangeAspect="1" noChangeArrowheads="1"/>
          </p:cNvPicPr>
          <p:nvPr/>
        </p:nvPicPr>
        <p:blipFill>
          <a:blip r:embed="rId3" cstate="print"/>
          <a:srcRect/>
          <a:stretch>
            <a:fillRect/>
          </a:stretch>
        </p:blipFill>
        <p:spPr bwMode="auto">
          <a:xfrm>
            <a:off x="0" y="1124744"/>
            <a:ext cx="9144000" cy="4921136"/>
          </a:xfrm>
          <a:prstGeom prst="rect">
            <a:avLst/>
          </a:prstGeom>
          <a:noFill/>
        </p:spPr>
      </p:pic>
      <p:sp>
        <p:nvSpPr>
          <p:cNvPr id="12" name="矩形 11"/>
          <p:cNvSpPr/>
          <p:nvPr/>
        </p:nvSpPr>
        <p:spPr>
          <a:xfrm>
            <a:off x="3563888" y="6093296"/>
            <a:ext cx="1731564" cy="400110"/>
          </a:xfrm>
          <a:prstGeom prst="rect">
            <a:avLst/>
          </a:prstGeom>
        </p:spPr>
        <p:txBody>
          <a:bodyPr wrap="none">
            <a:spAutoFit/>
          </a:bodyPr>
          <a:lstStyle/>
          <a:p>
            <a:r>
              <a:rPr lang="zh-CN" altLang="en-US" dirty="0" smtClean="0">
                <a:latin typeface="Adobe 仿宋 Std R" pitchFamily="18" charset="-122"/>
                <a:ea typeface="Adobe 仿宋 Std R" pitchFamily="18" charset="-122"/>
              </a:rPr>
              <a:t>凯迪拉克</a:t>
            </a:r>
            <a:r>
              <a:rPr lang="en-US" altLang="zh-CN" dirty="0" smtClean="0">
                <a:latin typeface="Adobe 仿宋 Std R" pitchFamily="18" charset="-122"/>
                <a:ea typeface="Adobe 仿宋 Std R" pitchFamily="18" charset="-122"/>
              </a:rPr>
              <a:t>CTS</a:t>
            </a:r>
            <a:endParaRPr lang="zh-CN" altLang="en-US" dirty="0">
              <a:latin typeface="Adobe 仿宋 Std R" pitchFamily="18" charset="-122"/>
              <a:ea typeface="Adobe 仿宋 Std R" pitchFamily="18"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74753" name="Picture 1" descr="逐格详解奥巴马座驾－凯迪拉克DTS当场抛锚之细节"/>
          <p:cNvPicPr>
            <a:picLocks noChangeAspect="1" noChangeArrowheads="1"/>
          </p:cNvPicPr>
          <p:nvPr/>
        </p:nvPicPr>
        <p:blipFill>
          <a:blip r:embed="rId2" cstate="print"/>
          <a:srcRect b="3547"/>
          <a:stretch>
            <a:fillRect/>
          </a:stretch>
        </p:blipFill>
        <p:spPr bwMode="auto">
          <a:xfrm>
            <a:off x="611560" y="758866"/>
            <a:ext cx="8208912" cy="569447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73729" name="Picture 1"/>
          <p:cNvPicPr>
            <a:picLocks noChangeAspect="1" noChangeArrowheads="1"/>
          </p:cNvPicPr>
          <p:nvPr/>
        </p:nvPicPr>
        <p:blipFill>
          <a:blip r:embed="rId2" cstate="print"/>
          <a:srcRect/>
          <a:stretch>
            <a:fillRect/>
          </a:stretch>
        </p:blipFill>
        <p:spPr bwMode="auto">
          <a:xfrm>
            <a:off x="323528" y="980728"/>
            <a:ext cx="8568952" cy="4948268"/>
          </a:xfrm>
          <a:prstGeom prst="rect">
            <a:avLst/>
          </a:prstGeom>
          <a:noFill/>
          <a:ln w="9525">
            <a:noFill/>
            <a:miter lim="800000"/>
            <a:headEnd/>
            <a:tailEnd/>
          </a:ln>
        </p:spPr>
      </p:pic>
      <p:sp>
        <p:nvSpPr>
          <p:cNvPr id="11" name="矩形 10"/>
          <p:cNvSpPr/>
          <p:nvPr/>
        </p:nvSpPr>
        <p:spPr>
          <a:xfrm>
            <a:off x="1763688" y="5949280"/>
            <a:ext cx="5832648" cy="400110"/>
          </a:xfrm>
          <a:prstGeom prst="rect">
            <a:avLst/>
          </a:prstGeom>
        </p:spPr>
        <p:txBody>
          <a:bodyPr wrap="square">
            <a:spAutoFit/>
          </a:bodyPr>
          <a:lstStyle/>
          <a:p>
            <a:r>
              <a:rPr lang="zh-CN" altLang="zh-CN" dirty="0" smtClean="0">
                <a:latin typeface="Adobe 仿宋 Std R" pitchFamily="18" charset="-122"/>
                <a:ea typeface="Adobe 仿宋 Std R" pitchFamily="18" charset="-122"/>
              </a:rPr>
              <a:t>美国总统的座驾“美国一号”</a:t>
            </a:r>
            <a:r>
              <a:rPr lang="en-US" altLang="zh-CN" dirty="0" smtClean="0">
                <a:latin typeface="Adobe 仿宋 Std R" pitchFamily="18" charset="-122"/>
                <a:ea typeface="Adobe 仿宋 Std R" pitchFamily="18" charset="-122"/>
              </a:rPr>
              <a:t>Cadillac DTS</a:t>
            </a:r>
            <a:endParaRPr lang="zh-CN" altLang="en-US" dirty="0">
              <a:latin typeface="Adobe 仿宋 Std R" pitchFamily="18" charset="-122"/>
              <a:ea typeface="Adobe 仿宋 Std R" pitchFamily="18"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1" name="Picture 2"/>
          <p:cNvPicPr>
            <a:picLocks noChangeAspect="1" noChangeArrowheads="1"/>
          </p:cNvPicPr>
          <p:nvPr/>
        </p:nvPicPr>
        <p:blipFill>
          <a:blip r:embed="rId2" cstate="print"/>
          <a:srcRect/>
          <a:stretch>
            <a:fillRect/>
          </a:stretch>
        </p:blipFill>
        <p:spPr bwMode="auto">
          <a:xfrm>
            <a:off x="371475" y="957263"/>
            <a:ext cx="8401050" cy="494347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71681" name="Picture 1"/>
          <p:cNvPicPr>
            <a:picLocks noChangeAspect="1" noChangeArrowheads="1"/>
          </p:cNvPicPr>
          <p:nvPr/>
        </p:nvPicPr>
        <p:blipFill>
          <a:blip r:embed="rId2" cstate="print"/>
          <a:srcRect/>
          <a:stretch>
            <a:fillRect/>
          </a:stretch>
        </p:blipFill>
        <p:spPr bwMode="auto">
          <a:xfrm>
            <a:off x="395536" y="1124744"/>
            <a:ext cx="8208912" cy="4682340"/>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70657" name="Picture 1" descr="1927 Cadillac La Salle"/>
          <p:cNvPicPr>
            <a:picLocks noChangeAspect="1" noChangeArrowheads="1"/>
          </p:cNvPicPr>
          <p:nvPr/>
        </p:nvPicPr>
        <p:blipFill>
          <a:blip r:embed="rId2" cstate="print"/>
          <a:srcRect/>
          <a:stretch>
            <a:fillRect/>
          </a:stretch>
        </p:blipFill>
        <p:spPr bwMode="auto">
          <a:xfrm>
            <a:off x="1115616" y="836712"/>
            <a:ext cx="6624736" cy="5252888"/>
          </a:xfrm>
          <a:prstGeom prst="rect">
            <a:avLst/>
          </a:prstGeom>
          <a:noFill/>
          <a:ln w="9525">
            <a:noFill/>
            <a:miter lim="800000"/>
            <a:headEnd/>
            <a:tailEnd/>
          </a:ln>
        </p:spPr>
      </p:pic>
      <p:sp>
        <p:nvSpPr>
          <p:cNvPr id="70658" name="Rectangle 2"/>
          <p:cNvSpPr>
            <a:spLocks noChangeArrowheads="1"/>
          </p:cNvSpPr>
          <p:nvPr/>
        </p:nvSpPr>
        <p:spPr bwMode="auto">
          <a:xfrm>
            <a:off x="1656184" y="6053226"/>
            <a:ext cx="493204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1927 Cadillac La Salle</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车型</a:t>
            </a:r>
            <a:r>
              <a:rPr kumimoji="0" lang="zh-CN" altLang="en-US"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案例一</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pic>
        <p:nvPicPr>
          <p:cNvPr id="12" name="Picture 3" descr="图片一"/>
          <p:cNvPicPr>
            <a:picLocks noChangeAspect="1" noChangeArrowheads="1"/>
          </p:cNvPicPr>
          <p:nvPr/>
        </p:nvPicPr>
        <p:blipFill>
          <a:blip r:embed="rId2" cstate="print">
            <a:lum bright="-12000" contrast="18000"/>
          </a:blip>
          <a:srcRect/>
          <a:stretch>
            <a:fillRect/>
          </a:stretch>
        </p:blipFill>
        <p:spPr bwMode="auto">
          <a:xfrm>
            <a:off x="152400" y="836712"/>
            <a:ext cx="8991600" cy="5419725"/>
          </a:xfrm>
          <a:prstGeom prst="rect">
            <a:avLst/>
          </a:prstGeom>
          <a:noFill/>
        </p:spPr>
      </p:pic>
      <p:pic>
        <p:nvPicPr>
          <p:cNvPr id="13" name="Picture 4" descr="1"/>
          <p:cNvPicPr>
            <a:picLocks noChangeAspect="1" noChangeArrowheads="1"/>
          </p:cNvPicPr>
          <p:nvPr/>
        </p:nvPicPr>
        <p:blipFill>
          <a:blip r:embed="rId3" cstate="print">
            <a:clrChange>
              <a:clrFrom>
                <a:srgbClr val="FFFFFF"/>
              </a:clrFrom>
              <a:clrTo>
                <a:srgbClr val="FFFFFF">
                  <a:alpha val="0"/>
                </a:srgbClr>
              </a:clrTo>
            </a:clrChange>
            <a:lum bright="-12000" contrast="18000"/>
          </a:blip>
          <a:srcRect/>
          <a:stretch>
            <a:fillRect/>
          </a:stretch>
        </p:blipFill>
        <p:spPr bwMode="auto">
          <a:xfrm>
            <a:off x="827584" y="1672381"/>
            <a:ext cx="906463" cy="3052763"/>
          </a:xfrm>
          <a:prstGeom prst="rect">
            <a:avLst/>
          </a:prstGeom>
          <a:noFill/>
        </p:spPr>
      </p:pic>
      <p:pic>
        <p:nvPicPr>
          <p:cNvPr id="14" name="Picture 5" descr="2"/>
          <p:cNvPicPr>
            <a:picLocks noChangeAspect="1" noChangeArrowheads="1"/>
          </p:cNvPicPr>
          <p:nvPr/>
        </p:nvPicPr>
        <p:blipFill>
          <a:blip r:embed="rId4" cstate="print">
            <a:clrChange>
              <a:clrFrom>
                <a:srgbClr val="FFFFFF"/>
              </a:clrFrom>
              <a:clrTo>
                <a:srgbClr val="FFFFFF">
                  <a:alpha val="0"/>
                </a:srgbClr>
              </a:clrTo>
            </a:clrChange>
            <a:lum bright="-12000" contrast="18000"/>
          </a:blip>
          <a:srcRect/>
          <a:stretch>
            <a:fillRect/>
          </a:stretch>
        </p:blipFill>
        <p:spPr bwMode="auto">
          <a:xfrm>
            <a:off x="6012160" y="1169541"/>
            <a:ext cx="2538413" cy="2403475"/>
          </a:xfrm>
          <a:prstGeom prst="rect">
            <a:avLst/>
          </a:prstGeom>
          <a:noFill/>
        </p:spPr>
      </p:pic>
      <p:pic>
        <p:nvPicPr>
          <p:cNvPr id="15" name="Picture 6" descr="31"/>
          <p:cNvPicPr>
            <a:picLocks noChangeAspect="1" noChangeArrowheads="1"/>
          </p:cNvPicPr>
          <p:nvPr/>
        </p:nvPicPr>
        <p:blipFill>
          <a:blip r:embed="rId5" cstate="print">
            <a:clrChange>
              <a:clrFrom>
                <a:srgbClr val="FFFFFF"/>
              </a:clrFrom>
              <a:clrTo>
                <a:srgbClr val="FFFFFF">
                  <a:alpha val="0"/>
                </a:srgbClr>
              </a:clrTo>
            </a:clrChange>
            <a:lum bright="-12000" contrast="18000"/>
          </a:blip>
          <a:srcRect/>
          <a:stretch>
            <a:fillRect/>
          </a:stretch>
        </p:blipFill>
        <p:spPr bwMode="auto">
          <a:xfrm>
            <a:off x="4770635" y="4412009"/>
            <a:ext cx="3165475" cy="1465263"/>
          </a:xfrm>
          <a:prstGeom prst="rect">
            <a:avLst/>
          </a:prstGeom>
          <a:noFill/>
        </p:spPr>
      </p:pic>
      <p:sp>
        <p:nvSpPr>
          <p:cNvPr id="16" name="矩形 15"/>
          <p:cNvSpPr/>
          <p:nvPr/>
        </p:nvSpPr>
        <p:spPr>
          <a:xfrm>
            <a:off x="1907704" y="3429000"/>
            <a:ext cx="4572000" cy="1015663"/>
          </a:xfrm>
          <a:prstGeom prst="rect">
            <a:avLst/>
          </a:prstGeom>
        </p:spPr>
        <p:txBody>
          <a:bodyPr>
            <a:spAutoFit/>
          </a:bodyPr>
          <a:lstStyle/>
          <a:p>
            <a:r>
              <a:rPr lang="zh-CN" altLang="en-US" dirty="0" smtClean="0">
                <a:ea typeface="华文行楷" pitchFamily="2" charset="-122"/>
              </a:rPr>
              <a:t>说到美国的经济，特别是产业，大家能想到哪些具有代表性的产业和有影响力的公司？</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Bottom)">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slide(fromBottom)">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lide(fromBottom)">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69633" name="Picture 1"/>
          <p:cNvPicPr>
            <a:picLocks noChangeAspect="1" noChangeArrowheads="1"/>
          </p:cNvPicPr>
          <p:nvPr/>
        </p:nvPicPr>
        <p:blipFill>
          <a:blip r:embed="rId2" cstate="print"/>
          <a:srcRect/>
          <a:stretch>
            <a:fillRect/>
          </a:stretch>
        </p:blipFill>
        <p:spPr bwMode="auto">
          <a:xfrm>
            <a:off x="611560" y="1196752"/>
            <a:ext cx="7992888" cy="4856438"/>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68609" name="Picture 1"/>
          <p:cNvPicPr>
            <a:picLocks noChangeAspect="1" noChangeArrowheads="1"/>
          </p:cNvPicPr>
          <p:nvPr/>
        </p:nvPicPr>
        <p:blipFill>
          <a:blip r:embed="rId2" cstate="print"/>
          <a:srcRect/>
          <a:stretch>
            <a:fillRect/>
          </a:stretch>
        </p:blipFill>
        <p:spPr bwMode="auto">
          <a:xfrm>
            <a:off x="467544" y="1124744"/>
            <a:ext cx="7920880" cy="5047059"/>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76802" name="Picture 2"/>
          <p:cNvPicPr>
            <a:picLocks noChangeAspect="1" noChangeArrowheads="1"/>
          </p:cNvPicPr>
          <p:nvPr/>
        </p:nvPicPr>
        <p:blipFill>
          <a:blip r:embed="rId2" cstate="print"/>
          <a:srcRect/>
          <a:stretch>
            <a:fillRect/>
          </a:stretch>
        </p:blipFill>
        <p:spPr bwMode="auto">
          <a:xfrm>
            <a:off x="171979" y="1124744"/>
            <a:ext cx="8504477" cy="499811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77826" name="Picture 2"/>
          <p:cNvPicPr>
            <a:picLocks noChangeAspect="1" noChangeArrowheads="1"/>
          </p:cNvPicPr>
          <p:nvPr/>
        </p:nvPicPr>
        <p:blipFill>
          <a:blip r:embed="rId2" cstate="print"/>
          <a:srcRect/>
          <a:stretch>
            <a:fillRect/>
          </a:stretch>
        </p:blipFill>
        <p:spPr bwMode="auto">
          <a:xfrm>
            <a:off x="395536" y="980728"/>
            <a:ext cx="8280920" cy="5022363"/>
          </a:xfrm>
          <a:prstGeom prst="rect">
            <a:avLst/>
          </a:prstGeom>
          <a:noFill/>
          <a:ln w="9525">
            <a:noFill/>
            <a:miter lim="800000"/>
            <a:headEnd/>
            <a:tailEnd/>
          </a:ln>
        </p:spPr>
      </p:pic>
      <p:sp>
        <p:nvSpPr>
          <p:cNvPr id="11" name="矩形 10"/>
          <p:cNvSpPr/>
          <p:nvPr/>
        </p:nvSpPr>
        <p:spPr>
          <a:xfrm>
            <a:off x="2267744" y="6053226"/>
            <a:ext cx="4557658" cy="400110"/>
          </a:xfrm>
          <a:prstGeom prst="rect">
            <a:avLst/>
          </a:prstGeom>
        </p:spPr>
        <p:txBody>
          <a:bodyPr wrap="none">
            <a:spAutoFit/>
          </a:bodyPr>
          <a:lstStyle/>
          <a:p>
            <a:r>
              <a:rPr lang="en-US" altLang="zh-CN" dirty="0" smtClean="0">
                <a:latin typeface="Adobe 仿宋 Std R" pitchFamily="18" charset="-122"/>
                <a:ea typeface="Adobe 仿宋 Std R" pitchFamily="18" charset="-122"/>
              </a:rPr>
              <a:t>2012</a:t>
            </a:r>
            <a:r>
              <a:rPr lang="zh-CN" altLang="zh-CN" dirty="0" smtClean="0">
                <a:latin typeface="Adobe 仿宋 Std R" pitchFamily="18" charset="-122"/>
                <a:ea typeface="Adobe 仿宋 Std R" pitchFamily="18" charset="-122"/>
              </a:rPr>
              <a:t>款 凯迪拉克</a:t>
            </a:r>
            <a:r>
              <a:rPr lang="en-US" altLang="zh-CN" dirty="0" smtClean="0">
                <a:latin typeface="Adobe 仿宋 Std R" pitchFamily="18" charset="-122"/>
                <a:ea typeface="Adobe 仿宋 Std R" pitchFamily="18" charset="-122"/>
              </a:rPr>
              <a:t> CTS 3.0</a:t>
            </a:r>
            <a:r>
              <a:rPr lang="zh-CN" altLang="zh-CN" dirty="0" smtClean="0">
                <a:latin typeface="Adobe 仿宋 Std R" pitchFamily="18" charset="-122"/>
                <a:ea typeface="Adobe 仿宋 Std R" pitchFamily="18" charset="-122"/>
              </a:rPr>
              <a:t>精英运动版</a:t>
            </a:r>
            <a:endParaRPr lang="zh-CN" altLang="en-US" dirty="0">
              <a:latin typeface="Adobe 仿宋 Std R" pitchFamily="18" charset="-122"/>
              <a:ea typeface="Adobe 仿宋 Std R" pitchFamily="18"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78850" name="Picture 2"/>
          <p:cNvPicPr>
            <a:picLocks noChangeAspect="1" noChangeArrowheads="1"/>
          </p:cNvPicPr>
          <p:nvPr/>
        </p:nvPicPr>
        <p:blipFill>
          <a:blip r:embed="rId2" cstate="print"/>
          <a:srcRect/>
          <a:stretch>
            <a:fillRect/>
          </a:stretch>
        </p:blipFill>
        <p:spPr bwMode="auto">
          <a:xfrm>
            <a:off x="0" y="980728"/>
            <a:ext cx="9144000" cy="4877902"/>
          </a:xfrm>
          <a:prstGeom prst="rect">
            <a:avLst/>
          </a:prstGeom>
          <a:noFill/>
          <a:ln w="9525">
            <a:noFill/>
            <a:miter lim="800000"/>
            <a:headEnd/>
            <a:tailEnd/>
          </a:ln>
        </p:spPr>
      </p:pic>
      <p:sp>
        <p:nvSpPr>
          <p:cNvPr id="11" name="矩形 10"/>
          <p:cNvSpPr/>
          <p:nvPr/>
        </p:nvSpPr>
        <p:spPr>
          <a:xfrm>
            <a:off x="3203848" y="5877272"/>
            <a:ext cx="2601994" cy="400110"/>
          </a:xfrm>
          <a:prstGeom prst="rect">
            <a:avLst/>
          </a:prstGeom>
        </p:spPr>
        <p:txBody>
          <a:bodyPr wrap="none">
            <a:spAutoFit/>
          </a:bodyPr>
          <a:lstStyle/>
          <a:p>
            <a:r>
              <a:rPr lang="zh-CN" altLang="zh-CN" dirty="0" smtClean="0">
                <a:latin typeface="Adobe 仿宋 Std R" pitchFamily="18" charset="-122"/>
                <a:ea typeface="Adobe 仿宋 Std R" pitchFamily="18" charset="-122"/>
              </a:rPr>
              <a:t>凯迪拉克</a:t>
            </a:r>
            <a:r>
              <a:rPr lang="x-none" altLang="zh-CN" dirty="0" smtClean="0">
                <a:latin typeface="Adobe 仿宋 Std R" pitchFamily="18" charset="-122"/>
                <a:ea typeface="Adobe 仿宋 Std R" pitchFamily="18" charset="-122"/>
              </a:rPr>
              <a:t>CTS Coupe</a:t>
            </a:r>
            <a:endParaRPr lang="zh-CN" altLang="en-US" dirty="0">
              <a:latin typeface="Adobe 仿宋 Std R" pitchFamily="18" charset="-122"/>
              <a:ea typeface="Adobe 仿宋 Std R" pitchFamily="18"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2945" name="Rectangle 1"/>
          <p:cNvSpPr>
            <a:spLocks noChangeArrowheads="1"/>
          </p:cNvSpPr>
          <p:nvPr/>
        </p:nvSpPr>
        <p:spPr bwMode="auto">
          <a:xfrm>
            <a:off x="0" y="1966188"/>
            <a:ext cx="3312368"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GMC</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是通用集团旗下的</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MPV</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部门。现有使节（</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Envoy</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）、峡谷（</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Canyon</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）、西拉（</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Sierra</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）、育空河（</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Yukon</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）、旅行（</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Safari</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en-US" altLang="zh-CN" sz="2400" i="0" u="none" strike="noStrike" cap="none" normalizeH="0" baseline="0" dirty="0" err="1" smtClean="0">
                <a:ln>
                  <a:noFill/>
                </a:ln>
                <a:solidFill>
                  <a:schemeClr val="tx1"/>
                </a:solidFill>
                <a:effectLst/>
                <a:latin typeface="Adobe 仿宋 Std R" pitchFamily="18" charset="-122"/>
                <a:ea typeface="Adobe 仿宋 Std R" pitchFamily="18" charset="-122"/>
                <a:cs typeface="Times New Roman" pitchFamily="18" charset="0"/>
              </a:rPr>
              <a:t>Savana</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等一系列车型。</a:t>
            </a:r>
            <a:endPar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pic>
        <p:nvPicPr>
          <p:cNvPr id="82947" name="Picture 3" descr="汽车之家">
            <a:hlinkClick r:id="rId2"/>
          </p:cNvPr>
          <p:cNvPicPr>
            <a:picLocks noChangeAspect="1" noChangeArrowheads="1"/>
          </p:cNvPicPr>
          <p:nvPr/>
        </p:nvPicPr>
        <p:blipFill>
          <a:blip r:embed="rId3" cstate="print"/>
          <a:srcRect/>
          <a:stretch>
            <a:fillRect/>
          </a:stretch>
        </p:blipFill>
        <p:spPr bwMode="auto">
          <a:xfrm>
            <a:off x="3419872" y="764704"/>
            <a:ext cx="5486321" cy="2304256"/>
          </a:xfrm>
          <a:prstGeom prst="rect">
            <a:avLst/>
          </a:prstGeom>
          <a:noFill/>
        </p:spPr>
      </p:pic>
      <p:pic>
        <p:nvPicPr>
          <p:cNvPr id="82948" name="Picture 4" descr="20110329150938653131"/>
          <p:cNvPicPr>
            <a:picLocks noChangeAspect="1" noChangeArrowheads="1"/>
          </p:cNvPicPr>
          <p:nvPr/>
        </p:nvPicPr>
        <p:blipFill>
          <a:blip r:embed="rId4" cstate="print"/>
          <a:srcRect/>
          <a:stretch>
            <a:fillRect/>
          </a:stretch>
        </p:blipFill>
        <p:spPr bwMode="auto">
          <a:xfrm>
            <a:off x="3779912" y="3140968"/>
            <a:ext cx="4762500" cy="3181350"/>
          </a:xfrm>
          <a:prstGeom prst="rect">
            <a:avLst/>
          </a:prstGeom>
          <a:noFill/>
          <a:ln w="9525">
            <a:noFill/>
            <a:miter lim="800000"/>
            <a:headEnd/>
            <a:tailEnd/>
          </a:ln>
        </p:spPr>
      </p:pic>
      <p:sp>
        <p:nvSpPr>
          <p:cNvPr id="82949" name="Rectangle 5"/>
          <p:cNvSpPr>
            <a:spLocks noChangeArrowheads="1"/>
          </p:cNvSpPr>
          <p:nvPr/>
        </p:nvSpPr>
        <p:spPr bwMode="auto">
          <a:xfrm>
            <a:off x="179512" y="5682153"/>
            <a:ext cx="3528392"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GMC1500 SIERRA</a:t>
            </a:r>
            <a:r>
              <a:rPr kumimoji="0" 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皮卡搭载</a:t>
            </a:r>
            <a:r>
              <a:rPr kumimoji="0" lang="zh-CN"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6.2L V8</a:t>
            </a:r>
            <a:r>
              <a:rPr kumimoji="0" 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发动机</a:t>
            </a:r>
            <a:r>
              <a:rPr kumimoji="0" lang="zh-CN" altLang="zh-CN"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(2011)</a:t>
            </a:r>
            <a:r>
              <a:rPr kumimoji="0" lang="zh-CN" altLang="zh-CN"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rPr>
              <a:t>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40" name="Picture 4" descr="汽车之家">
            <a:hlinkClick r:id="rId2"/>
          </p:cNvPr>
          <p:cNvPicPr>
            <a:picLocks noChangeAspect="1" noChangeArrowheads="1"/>
          </p:cNvPicPr>
          <p:nvPr/>
        </p:nvPicPr>
        <p:blipFill>
          <a:blip r:embed="rId3" cstate="print"/>
          <a:srcRect l="4188" b="7469"/>
          <a:stretch>
            <a:fillRect/>
          </a:stretch>
        </p:blipFill>
        <p:spPr bwMode="auto">
          <a:xfrm>
            <a:off x="0" y="620688"/>
            <a:ext cx="5777414" cy="3816424"/>
          </a:xfrm>
          <a:prstGeom prst="rect">
            <a:avLst/>
          </a:prstGeom>
          <a:noFill/>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16742" name="Picture 6" descr="汽车之家">
            <a:hlinkClick r:id="rId4"/>
          </p:cNvPr>
          <p:cNvPicPr>
            <a:picLocks noChangeAspect="1" noChangeArrowheads="1"/>
          </p:cNvPicPr>
          <p:nvPr/>
        </p:nvPicPr>
        <p:blipFill>
          <a:blip r:embed="rId5" cstate="print"/>
          <a:srcRect/>
          <a:stretch>
            <a:fillRect/>
          </a:stretch>
        </p:blipFill>
        <p:spPr bwMode="auto">
          <a:xfrm>
            <a:off x="3229372" y="3501008"/>
            <a:ext cx="5914628" cy="2957314"/>
          </a:xfrm>
          <a:prstGeom prst="rect">
            <a:avLst/>
          </a:prstGeom>
          <a:noFill/>
        </p:spPr>
      </p:pic>
      <p:sp>
        <p:nvSpPr>
          <p:cNvPr id="17" name="矩形 16"/>
          <p:cNvSpPr/>
          <p:nvPr/>
        </p:nvSpPr>
        <p:spPr>
          <a:xfrm>
            <a:off x="5724128" y="1988840"/>
            <a:ext cx="2975623" cy="400110"/>
          </a:xfrm>
          <a:prstGeom prst="rect">
            <a:avLst/>
          </a:prstGeom>
        </p:spPr>
        <p:txBody>
          <a:bodyPr wrap="none">
            <a:spAutoFit/>
          </a:bodyPr>
          <a:lstStyle/>
          <a:p>
            <a:r>
              <a:rPr lang="en-US" altLang="zh-CN" dirty="0" smtClean="0"/>
              <a:t>http://www.gmc.net.cn/</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9" name="Picture 3"/>
          <p:cNvPicPr>
            <a:picLocks noChangeAspect="1" noChangeArrowheads="1"/>
          </p:cNvPicPr>
          <p:nvPr/>
        </p:nvPicPr>
        <p:blipFill>
          <a:blip r:embed="rId2" cstate="print"/>
          <a:srcRect/>
          <a:stretch>
            <a:fillRect/>
          </a:stretch>
        </p:blipFill>
        <p:spPr bwMode="auto">
          <a:xfrm>
            <a:off x="2627784" y="3933056"/>
            <a:ext cx="2469847" cy="1749202"/>
          </a:xfrm>
          <a:prstGeom prst="rect">
            <a:avLst/>
          </a:prstGeom>
          <a:noFill/>
          <a:ln w="9525">
            <a:noFill/>
            <a:miter lim="800000"/>
            <a:headEnd/>
            <a:tailEnd/>
          </a:ln>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16738" name="Picture 2" descr="http://www.gmc.net.cn/images/images/2.jpg">
            <a:hlinkClick r:id="rId3"/>
          </p:cNvPr>
          <p:cNvPicPr>
            <a:picLocks noChangeAspect="1" noChangeArrowheads="1"/>
          </p:cNvPicPr>
          <p:nvPr/>
        </p:nvPicPr>
        <p:blipFill>
          <a:blip r:embed="rId4" cstate="print"/>
          <a:srcRect/>
          <a:stretch>
            <a:fillRect/>
          </a:stretch>
        </p:blipFill>
        <p:spPr bwMode="auto">
          <a:xfrm>
            <a:off x="467544" y="836712"/>
            <a:ext cx="7924800" cy="3076575"/>
          </a:xfrm>
          <a:prstGeom prst="rect">
            <a:avLst/>
          </a:prstGeom>
          <a:noFill/>
        </p:spPr>
      </p:pic>
      <p:pic>
        <p:nvPicPr>
          <p:cNvPr id="11" name="Picture 10" descr="http://forum.img1.ybbs.ca/upload/2013/01/231/124072830526775.jpg">
            <a:hlinkClick r:id="rId5"/>
          </p:cNvPr>
          <p:cNvPicPr>
            <a:picLocks noChangeAspect="1" noChangeArrowheads="1"/>
          </p:cNvPicPr>
          <p:nvPr/>
        </p:nvPicPr>
        <p:blipFill>
          <a:blip r:embed="rId6" cstate="print"/>
          <a:srcRect/>
          <a:stretch>
            <a:fillRect/>
          </a:stretch>
        </p:blipFill>
        <p:spPr bwMode="auto">
          <a:xfrm>
            <a:off x="467544" y="3933056"/>
            <a:ext cx="2185301" cy="2479949"/>
          </a:xfrm>
          <a:prstGeom prst="rect">
            <a:avLst/>
          </a:prstGeom>
          <a:noFill/>
        </p:spPr>
      </p:pic>
      <p:pic>
        <p:nvPicPr>
          <p:cNvPr id="126978" name="Picture 2" descr="http://x.limgs.cn/f1/c1/up201102/cbc9442f07718f0b6b2f2a1c2afd02bc.jpg">
            <a:hlinkClick r:id="rId7"/>
          </p:cNvPr>
          <p:cNvPicPr>
            <a:picLocks noChangeAspect="1" noChangeArrowheads="1"/>
          </p:cNvPicPr>
          <p:nvPr/>
        </p:nvPicPr>
        <p:blipFill>
          <a:blip r:embed="rId8" cstate="print"/>
          <a:srcRect/>
          <a:stretch>
            <a:fillRect/>
          </a:stretch>
        </p:blipFill>
        <p:spPr bwMode="auto">
          <a:xfrm>
            <a:off x="5076056" y="4005064"/>
            <a:ext cx="3261767" cy="2444813"/>
          </a:xfrm>
          <a:prstGeom prst="rect">
            <a:avLst/>
          </a:prstGeom>
          <a:noFill/>
        </p:spPr>
      </p:pic>
      <p:sp>
        <p:nvSpPr>
          <p:cNvPr id="14" name="矩形 13"/>
          <p:cNvSpPr/>
          <p:nvPr/>
        </p:nvSpPr>
        <p:spPr>
          <a:xfrm>
            <a:off x="2627784" y="5661248"/>
            <a:ext cx="2531468" cy="704111"/>
          </a:xfrm>
          <a:prstGeom prst="rect">
            <a:avLst/>
          </a:prstGeom>
        </p:spPr>
        <p:txBody>
          <a:bodyPr wrap="square">
            <a:spAutoFit/>
          </a:bodyPr>
          <a:lstStyle/>
          <a:p>
            <a:pPr algn="ctr"/>
            <a:r>
              <a:rPr lang="zh-CN" altLang="en-US" b="0" dirty="0" smtClean="0">
                <a:latin typeface="Adobe 仿宋 Std R" pitchFamily="18" charset="-122"/>
                <a:ea typeface="Adobe 仿宋 Std R" pitchFamily="18" charset="-122"/>
              </a:rPr>
              <a:t>最小的</a:t>
            </a:r>
            <a:r>
              <a:rPr lang="en-US" altLang="zh-CN" b="0" dirty="0" smtClean="0">
                <a:latin typeface="Adobe 仿宋 Std R" pitchFamily="18" charset="-122"/>
                <a:ea typeface="Adobe 仿宋 Std R" pitchFamily="18" charset="-122"/>
              </a:rPr>
              <a:t>GMC</a:t>
            </a:r>
            <a:r>
              <a:rPr lang="zh-CN" altLang="en-US" b="0" dirty="0" smtClean="0">
                <a:latin typeface="Adobe 仿宋 Std R" pitchFamily="18" charset="-122"/>
                <a:ea typeface="Adobe 仿宋 Std R" pitchFamily="18" charset="-122"/>
              </a:rPr>
              <a:t>车型</a:t>
            </a:r>
            <a:r>
              <a:rPr lang="en-US" altLang="zh-CN" dirty="0" smtClean="0">
                <a:solidFill>
                  <a:srgbClr val="FF0000"/>
                </a:solidFill>
                <a:latin typeface="Adobe 仿宋 Std R" pitchFamily="18" charset="-122"/>
                <a:ea typeface="Adobe 仿宋 Std R" pitchFamily="18" charset="-122"/>
              </a:rPr>
              <a:t>GMC Granite</a:t>
            </a:r>
            <a:r>
              <a:rPr lang="zh-CN" altLang="en-US" b="0" dirty="0" smtClean="0">
                <a:latin typeface="Adobe 仿宋 Std R" pitchFamily="18" charset="-122"/>
                <a:ea typeface="Adobe 仿宋 Std R" pitchFamily="18" charset="-122"/>
              </a:rPr>
              <a:t>概念车</a:t>
            </a:r>
            <a:endParaRPr lang="zh-CN" altLang="en-US" b="0" dirty="0">
              <a:latin typeface="Adobe 仿宋 Std R" pitchFamily="18" charset="-122"/>
              <a:ea typeface="Adobe 仿宋 Std R" pitchFamily="18"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http://img1.bitautoimg.com/bitauto/2012/07/02/f56ded85-20bd-41c4-8d17-11ecd1f51f9d.jpg">
            <a:hlinkClick r:id="rId2"/>
          </p:cNvPr>
          <p:cNvPicPr>
            <a:picLocks noChangeAspect="1" noChangeArrowheads="1"/>
          </p:cNvPicPr>
          <p:nvPr/>
        </p:nvPicPr>
        <p:blipFill>
          <a:blip r:embed="rId3" cstate="print"/>
          <a:srcRect/>
          <a:stretch>
            <a:fillRect/>
          </a:stretch>
        </p:blipFill>
        <p:spPr bwMode="auto">
          <a:xfrm>
            <a:off x="0" y="419715"/>
            <a:ext cx="8892480" cy="6438285"/>
          </a:xfrm>
          <a:prstGeom prst="rect">
            <a:avLst/>
          </a:prstGeom>
          <a:noFill/>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80897" name="Picture 1"/>
          <p:cNvPicPr>
            <a:picLocks noChangeAspect="1" noChangeArrowheads="1"/>
          </p:cNvPicPr>
          <p:nvPr/>
        </p:nvPicPr>
        <p:blipFill>
          <a:blip r:embed="rId2" cstate="print"/>
          <a:srcRect/>
          <a:stretch>
            <a:fillRect/>
          </a:stretch>
        </p:blipFill>
        <p:spPr bwMode="auto">
          <a:xfrm>
            <a:off x="827584" y="980728"/>
            <a:ext cx="7128792" cy="4627914"/>
          </a:xfrm>
          <a:prstGeom prst="rect">
            <a:avLst/>
          </a:prstGeom>
          <a:noFill/>
          <a:ln w="9525">
            <a:noFill/>
            <a:miter lim="800000"/>
            <a:headEnd/>
            <a:tailEnd/>
          </a:ln>
        </p:spPr>
      </p:pic>
      <p:sp>
        <p:nvSpPr>
          <p:cNvPr id="80898" name="Rectangle 2"/>
          <p:cNvSpPr>
            <a:spLocks noChangeArrowheads="1"/>
          </p:cNvSpPr>
          <p:nvPr/>
        </p:nvSpPr>
        <p:spPr bwMode="auto">
          <a:xfrm>
            <a:off x="1331640" y="5733256"/>
            <a:ext cx="6192688"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图</a:t>
            </a:r>
            <a:r>
              <a:rPr kumimoji="0" lang="zh-CN"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2.43</a:t>
            </a: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GMC</a:t>
            </a: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商务之星</a:t>
            </a:r>
            <a:r>
              <a:rPr kumimoji="0" lang="zh-CN"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(2011</a:t>
            </a: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118</a:t>
            </a: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万</a:t>
            </a:r>
            <a:r>
              <a:rPr kumimoji="0" lang="zh-CN"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endParaRPr kumimoji="0" lang="zh-CN"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案例一</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sp>
        <p:nvSpPr>
          <p:cNvPr id="17" name="Rectangle 2"/>
          <p:cNvSpPr>
            <a:spLocks noChangeArrowheads="1"/>
          </p:cNvSpPr>
          <p:nvPr/>
        </p:nvSpPr>
        <p:spPr bwMode="auto">
          <a:xfrm>
            <a:off x="4213225" y="4431506"/>
            <a:ext cx="4679950" cy="1798638"/>
          </a:xfrm>
          <a:prstGeom prst="rect">
            <a:avLst/>
          </a:prstGeom>
          <a:noFill/>
          <a:ln w="9525">
            <a:noFill/>
            <a:miter lim="800000"/>
            <a:headEnd/>
            <a:tailEnd/>
          </a:ln>
          <a:effectLst/>
        </p:spPr>
        <p:txBody>
          <a:bodyPr/>
          <a:lstStyle/>
          <a:p>
            <a:pPr latinLnBrk="0" hangingPunct="1">
              <a:lnSpc>
                <a:spcPct val="100000"/>
              </a:lnSpc>
              <a:spcBef>
                <a:spcPct val="20000"/>
              </a:spcBef>
              <a:buClr>
                <a:schemeClr val="hlink"/>
              </a:buClr>
              <a:buSzPct val="75000"/>
              <a:buFont typeface="Wingdings" pitchFamily="2" charset="2"/>
              <a:buNone/>
            </a:pPr>
            <a:r>
              <a:rPr kumimoji="0" lang="zh-CN" altLang="en-US" sz="2800">
                <a:solidFill>
                  <a:srgbClr val="FF0000"/>
                </a:solidFill>
                <a:latin typeface="Adobe 仿宋 Std R" pitchFamily="18" charset="-122"/>
                <a:ea typeface="Adobe 仿宋 Std R" pitchFamily="18" charset="-122"/>
              </a:rPr>
              <a:t>旧金山（“硅谷”电子工业中心，华人最多的地区）、洛杉矶（美国西部最大城市，好莱坞影视中心）</a:t>
            </a:r>
          </a:p>
        </p:txBody>
      </p:sp>
      <p:sp>
        <p:nvSpPr>
          <p:cNvPr id="18" name="Rectangle 3"/>
          <p:cNvSpPr>
            <a:spLocks noChangeArrowheads="1"/>
          </p:cNvSpPr>
          <p:nvPr/>
        </p:nvSpPr>
        <p:spPr bwMode="auto">
          <a:xfrm>
            <a:off x="1765300" y="4431506"/>
            <a:ext cx="2447925" cy="1798638"/>
          </a:xfrm>
          <a:prstGeom prst="rect">
            <a:avLst/>
          </a:prstGeom>
          <a:noFill/>
          <a:ln w="9525">
            <a:noFill/>
            <a:miter lim="800000"/>
            <a:headEnd/>
            <a:tailEnd/>
          </a:ln>
          <a:effectLst/>
        </p:spPr>
        <p:txBody>
          <a:bodyPr anchor="ctr"/>
          <a:lstStyle/>
          <a:p>
            <a:pPr latinLnBrk="0" hangingPunct="1">
              <a:lnSpc>
                <a:spcPct val="100000"/>
              </a:lnSpc>
              <a:spcBef>
                <a:spcPct val="20000"/>
              </a:spcBef>
              <a:buClr>
                <a:schemeClr val="hlink"/>
              </a:buClr>
              <a:buSzPct val="75000"/>
              <a:buFont typeface="Wingdings" pitchFamily="2" charset="2"/>
              <a:buNone/>
            </a:pPr>
            <a:r>
              <a:rPr kumimoji="0" lang="zh-CN" altLang="en-US" sz="2800">
                <a:solidFill>
                  <a:srgbClr val="0000FF"/>
                </a:solidFill>
                <a:latin typeface="Adobe 仿宋 Std R" pitchFamily="18" charset="-122"/>
                <a:ea typeface="Adobe 仿宋 Std R" pitchFamily="18" charset="-122"/>
              </a:rPr>
              <a:t>宇航、电子、飞机制造等</a:t>
            </a:r>
          </a:p>
        </p:txBody>
      </p:sp>
      <p:sp>
        <p:nvSpPr>
          <p:cNvPr id="19" name="Rectangle 4"/>
          <p:cNvSpPr>
            <a:spLocks noChangeArrowheads="1"/>
          </p:cNvSpPr>
          <p:nvPr/>
        </p:nvSpPr>
        <p:spPr bwMode="auto">
          <a:xfrm>
            <a:off x="323850" y="4431506"/>
            <a:ext cx="1441450" cy="1798638"/>
          </a:xfrm>
          <a:prstGeom prst="rect">
            <a:avLst/>
          </a:prstGeom>
          <a:noFill/>
          <a:ln w="9525">
            <a:noFill/>
            <a:miter lim="800000"/>
            <a:headEnd/>
            <a:tailEnd/>
          </a:ln>
          <a:effectLst/>
        </p:spPr>
        <p:txBody>
          <a:bodyPr anchor="ctr"/>
          <a:lstStyle/>
          <a:p>
            <a:pPr algn="ctr" latinLnBrk="0" hangingPunct="1">
              <a:lnSpc>
                <a:spcPct val="100000"/>
              </a:lnSpc>
              <a:spcBef>
                <a:spcPct val="20000"/>
              </a:spcBef>
              <a:buClr>
                <a:schemeClr val="hlink"/>
              </a:buClr>
              <a:buSzPct val="75000"/>
              <a:buFont typeface="Wingdings" pitchFamily="2" charset="2"/>
              <a:buNone/>
            </a:pPr>
            <a:r>
              <a:rPr kumimoji="0" lang="zh-CN" altLang="en-US" sz="2800">
                <a:solidFill>
                  <a:srgbClr val="000000"/>
                </a:solidFill>
                <a:latin typeface="Adobe 仿宋 Std R" pitchFamily="18" charset="-122"/>
                <a:ea typeface="Adobe 仿宋 Std R" pitchFamily="18" charset="-122"/>
              </a:rPr>
              <a:t>西  部</a:t>
            </a:r>
          </a:p>
          <a:p>
            <a:pPr algn="ctr" latinLnBrk="0" hangingPunct="1">
              <a:lnSpc>
                <a:spcPct val="100000"/>
              </a:lnSpc>
              <a:spcBef>
                <a:spcPct val="20000"/>
              </a:spcBef>
              <a:buClr>
                <a:schemeClr val="hlink"/>
              </a:buClr>
              <a:buSzPct val="75000"/>
              <a:buFont typeface="Wingdings" pitchFamily="2" charset="2"/>
              <a:buNone/>
            </a:pPr>
            <a:r>
              <a:rPr kumimoji="0" lang="zh-CN" altLang="en-US" sz="2800">
                <a:solidFill>
                  <a:srgbClr val="000000"/>
                </a:solidFill>
                <a:latin typeface="Adobe 仿宋 Std R" pitchFamily="18" charset="-122"/>
                <a:ea typeface="Adobe 仿宋 Std R" pitchFamily="18" charset="-122"/>
              </a:rPr>
              <a:t>地  区</a:t>
            </a:r>
          </a:p>
        </p:txBody>
      </p:sp>
      <p:sp>
        <p:nvSpPr>
          <p:cNvPr id="20" name="Rectangle 5"/>
          <p:cNvSpPr>
            <a:spLocks noChangeArrowheads="1"/>
          </p:cNvSpPr>
          <p:nvPr/>
        </p:nvSpPr>
        <p:spPr bwMode="auto">
          <a:xfrm>
            <a:off x="4267200" y="3440906"/>
            <a:ext cx="4679950" cy="990600"/>
          </a:xfrm>
          <a:prstGeom prst="rect">
            <a:avLst/>
          </a:prstGeom>
          <a:noFill/>
          <a:ln w="9525">
            <a:noFill/>
            <a:miter lim="800000"/>
            <a:headEnd/>
            <a:tailEnd/>
          </a:ln>
          <a:effectLst/>
        </p:spPr>
        <p:txBody>
          <a:bodyPr/>
          <a:lstStyle/>
          <a:p>
            <a:pPr latinLnBrk="0" hangingPunct="1">
              <a:lnSpc>
                <a:spcPct val="100000"/>
              </a:lnSpc>
              <a:spcBef>
                <a:spcPct val="20000"/>
              </a:spcBef>
              <a:buClr>
                <a:schemeClr val="hlink"/>
              </a:buClr>
              <a:buSzPct val="75000"/>
              <a:buFont typeface="Wingdings" pitchFamily="2" charset="2"/>
              <a:buNone/>
            </a:pPr>
            <a:r>
              <a:rPr kumimoji="0" lang="zh-CN" altLang="en-US" sz="2800">
                <a:solidFill>
                  <a:srgbClr val="FF0000"/>
                </a:solidFill>
                <a:latin typeface="Adobe 仿宋 Std R" pitchFamily="18" charset="-122"/>
                <a:ea typeface="Adobe 仿宋 Std R" pitchFamily="18" charset="-122"/>
              </a:rPr>
              <a:t>休斯敦（石油化工、航天研究和发展中心）</a:t>
            </a:r>
          </a:p>
        </p:txBody>
      </p:sp>
      <p:sp>
        <p:nvSpPr>
          <p:cNvPr id="21" name="Rectangle 6"/>
          <p:cNvSpPr>
            <a:spLocks noChangeArrowheads="1"/>
          </p:cNvSpPr>
          <p:nvPr/>
        </p:nvSpPr>
        <p:spPr bwMode="auto">
          <a:xfrm>
            <a:off x="1765300" y="3440906"/>
            <a:ext cx="2447925" cy="990600"/>
          </a:xfrm>
          <a:prstGeom prst="rect">
            <a:avLst/>
          </a:prstGeom>
          <a:noFill/>
          <a:ln w="9525">
            <a:noFill/>
            <a:miter lim="800000"/>
            <a:headEnd/>
            <a:tailEnd/>
          </a:ln>
          <a:effectLst/>
        </p:spPr>
        <p:txBody>
          <a:bodyPr anchor="ctr"/>
          <a:lstStyle/>
          <a:p>
            <a:pPr latinLnBrk="0" hangingPunct="1">
              <a:lnSpc>
                <a:spcPct val="100000"/>
              </a:lnSpc>
              <a:spcBef>
                <a:spcPct val="20000"/>
              </a:spcBef>
              <a:buClr>
                <a:schemeClr val="hlink"/>
              </a:buClr>
              <a:buSzPct val="75000"/>
              <a:buFont typeface="Wingdings" pitchFamily="2" charset="2"/>
              <a:buNone/>
            </a:pPr>
            <a:r>
              <a:rPr kumimoji="0" lang="zh-CN" altLang="en-US" sz="2800">
                <a:solidFill>
                  <a:srgbClr val="0000FF"/>
                </a:solidFill>
                <a:latin typeface="Adobe 仿宋 Std R" pitchFamily="18" charset="-122"/>
                <a:ea typeface="Adobe 仿宋 Std R" pitchFamily="18" charset="-122"/>
              </a:rPr>
              <a:t>石油、飞机、宇航等</a:t>
            </a:r>
          </a:p>
        </p:txBody>
      </p:sp>
      <p:sp>
        <p:nvSpPr>
          <p:cNvPr id="22" name="Rectangle 7"/>
          <p:cNvSpPr>
            <a:spLocks noChangeArrowheads="1"/>
          </p:cNvSpPr>
          <p:nvPr/>
        </p:nvSpPr>
        <p:spPr bwMode="auto">
          <a:xfrm>
            <a:off x="304800" y="3440906"/>
            <a:ext cx="1441450" cy="990600"/>
          </a:xfrm>
          <a:prstGeom prst="rect">
            <a:avLst/>
          </a:prstGeom>
          <a:noFill/>
          <a:ln w="9525">
            <a:noFill/>
            <a:miter lim="800000"/>
            <a:headEnd/>
            <a:tailEnd/>
          </a:ln>
          <a:effectLst/>
        </p:spPr>
        <p:txBody>
          <a:bodyPr anchor="ctr"/>
          <a:lstStyle/>
          <a:p>
            <a:pPr algn="ctr" latinLnBrk="0" hangingPunct="1">
              <a:lnSpc>
                <a:spcPct val="100000"/>
              </a:lnSpc>
              <a:spcBef>
                <a:spcPct val="20000"/>
              </a:spcBef>
              <a:buClr>
                <a:schemeClr val="hlink"/>
              </a:buClr>
              <a:buSzPct val="75000"/>
              <a:buFont typeface="Wingdings" pitchFamily="2" charset="2"/>
              <a:buNone/>
            </a:pPr>
            <a:r>
              <a:rPr kumimoji="0" lang="zh-CN" altLang="en-US" sz="2800">
                <a:solidFill>
                  <a:srgbClr val="000000"/>
                </a:solidFill>
                <a:latin typeface="Adobe 仿宋 Std R" pitchFamily="18" charset="-122"/>
                <a:ea typeface="Adobe 仿宋 Std R" pitchFamily="18" charset="-122"/>
              </a:rPr>
              <a:t>南  部</a:t>
            </a:r>
          </a:p>
          <a:p>
            <a:pPr algn="ctr" latinLnBrk="0" hangingPunct="1">
              <a:lnSpc>
                <a:spcPct val="100000"/>
              </a:lnSpc>
              <a:spcBef>
                <a:spcPct val="20000"/>
              </a:spcBef>
              <a:buClr>
                <a:schemeClr val="hlink"/>
              </a:buClr>
              <a:buSzPct val="75000"/>
              <a:buFont typeface="Wingdings" pitchFamily="2" charset="2"/>
              <a:buNone/>
            </a:pPr>
            <a:r>
              <a:rPr kumimoji="0" lang="zh-CN" altLang="en-US" sz="2800">
                <a:solidFill>
                  <a:srgbClr val="000000"/>
                </a:solidFill>
                <a:latin typeface="Adobe 仿宋 Std R" pitchFamily="18" charset="-122"/>
                <a:ea typeface="Adobe 仿宋 Std R" pitchFamily="18" charset="-122"/>
              </a:rPr>
              <a:t>地  区</a:t>
            </a:r>
          </a:p>
        </p:txBody>
      </p:sp>
      <p:sp>
        <p:nvSpPr>
          <p:cNvPr id="23" name="Rectangle 8"/>
          <p:cNvSpPr>
            <a:spLocks noChangeArrowheads="1"/>
          </p:cNvSpPr>
          <p:nvPr/>
        </p:nvSpPr>
        <p:spPr bwMode="auto">
          <a:xfrm>
            <a:off x="4213225" y="1642269"/>
            <a:ext cx="4473575" cy="1722437"/>
          </a:xfrm>
          <a:prstGeom prst="rect">
            <a:avLst/>
          </a:prstGeom>
          <a:noFill/>
          <a:ln w="9525">
            <a:noFill/>
            <a:miter lim="800000"/>
            <a:headEnd/>
            <a:tailEnd/>
          </a:ln>
          <a:effectLst/>
        </p:spPr>
        <p:txBody>
          <a:bodyPr/>
          <a:lstStyle/>
          <a:p>
            <a:pPr latinLnBrk="0" hangingPunct="1">
              <a:lnSpc>
                <a:spcPct val="100000"/>
              </a:lnSpc>
              <a:spcBef>
                <a:spcPct val="20000"/>
              </a:spcBef>
              <a:buClr>
                <a:schemeClr val="hlink"/>
              </a:buClr>
              <a:buSzPct val="75000"/>
              <a:buFont typeface="Wingdings" pitchFamily="2" charset="2"/>
              <a:buNone/>
            </a:pPr>
            <a:r>
              <a:rPr kumimoji="0" lang="zh-CN" altLang="en-US" sz="2800" dirty="0">
                <a:solidFill>
                  <a:srgbClr val="FF0000"/>
                </a:solidFill>
                <a:latin typeface="Adobe 仿宋 Std R" pitchFamily="18" charset="-122"/>
                <a:ea typeface="Adobe 仿宋 Std R" pitchFamily="18" charset="-122"/>
              </a:rPr>
              <a:t>纽约（美国最大的工商业中心和港口）、芝加哥（中部交通、工业中心）、底特律（汽车城）</a:t>
            </a:r>
          </a:p>
        </p:txBody>
      </p:sp>
      <p:sp>
        <p:nvSpPr>
          <p:cNvPr id="24" name="Rectangle 9"/>
          <p:cNvSpPr>
            <a:spLocks noChangeArrowheads="1"/>
          </p:cNvSpPr>
          <p:nvPr/>
        </p:nvSpPr>
        <p:spPr bwMode="auto">
          <a:xfrm>
            <a:off x="1765300" y="1642269"/>
            <a:ext cx="2447925" cy="1798637"/>
          </a:xfrm>
          <a:prstGeom prst="rect">
            <a:avLst/>
          </a:prstGeom>
          <a:noFill/>
          <a:ln w="9525">
            <a:noFill/>
            <a:miter lim="800000"/>
            <a:headEnd/>
            <a:tailEnd/>
          </a:ln>
          <a:effectLst/>
        </p:spPr>
        <p:txBody>
          <a:bodyPr anchor="ctr"/>
          <a:lstStyle/>
          <a:p>
            <a:pPr latinLnBrk="0" hangingPunct="1">
              <a:lnSpc>
                <a:spcPct val="100000"/>
              </a:lnSpc>
              <a:spcBef>
                <a:spcPct val="20000"/>
              </a:spcBef>
              <a:buClr>
                <a:schemeClr val="hlink"/>
              </a:buClr>
              <a:buSzPct val="75000"/>
              <a:buFont typeface="Wingdings" pitchFamily="2" charset="2"/>
              <a:buNone/>
            </a:pPr>
            <a:r>
              <a:rPr kumimoji="0" lang="zh-CN" altLang="en-US" sz="2800">
                <a:solidFill>
                  <a:srgbClr val="0000FF"/>
                </a:solidFill>
                <a:latin typeface="Adobe 仿宋 Std R" pitchFamily="18" charset="-122"/>
                <a:ea typeface="Adobe 仿宋 Std R" pitchFamily="18" charset="-122"/>
              </a:rPr>
              <a:t>钢铁、汽车、机械等</a:t>
            </a:r>
          </a:p>
        </p:txBody>
      </p:sp>
      <p:sp>
        <p:nvSpPr>
          <p:cNvPr id="25" name="Rectangle 10"/>
          <p:cNvSpPr>
            <a:spLocks noChangeArrowheads="1"/>
          </p:cNvSpPr>
          <p:nvPr/>
        </p:nvSpPr>
        <p:spPr bwMode="auto">
          <a:xfrm>
            <a:off x="323850" y="1642269"/>
            <a:ext cx="1441450" cy="1798637"/>
          </a:xfrm>
          <a:prstGeom prst="rect">
            <a:avLst/>
          </a:prstGeom>
          <a:noFill/>
          <a:ln w="9525">
            <a:noFill/>
            <a:miter lim="800000"/>
            <a:headEnd/>
            <a:tailEnd/>
          </a:ln>
          <a:effectLst/>
        </p:spPr>
        <p:txBody>
          <a:bodyPr anchor="ctr"/>
          <a:lstStyle/>
          <a:p>
            <a:pPr latinLnBrk="0" hangingPunct="1">
              <a:lnSpc>
                <a:spcPct val="100000"/>
              </a:lnSpc>
              <a:spcBef>
                <a:spcPct val="20000"/>
              </a:spcBef>
              <a:buClr>
                <a:schemeClr val="hlink"/>
              </a:buClr>
              <a:buSzPct val="75000"/>
              <a:buFont typeface="Wingdings" pitchFamily="2" charset="2"/>
              <a:buNone/>
            </a:pPr>
            <a:r>
              <a:rPr kumimoji="0" lang="zh-CN" altLang="en-US" sz="2800">
                <a:solidFill>
                  <a:srgbClr val="000000"/>
                </a:solidFill>
                <a:latin typeface="Adobe 仿宋 Std R" pitchFamily="18" charset="-122"/>
                <a:ea typeface="Adobe 仿宋 Std R" pitchFamily="18" charset="-122"/>
              </a:rPr>
              <a:t>东北部地    区</a:t>
            </a:r>
          </a:p>
        </p:txBody>
      </p:sp>
      <p:sp>
        <p:nvSpPr>
          <p:cNvPr id="26" name="Rectangle 11"/>
          <p:cNvSpPr>
            <a:spLocks noChangeArrowheads="1"/>
          </p:cNvSpPr>
          <p:nvPr/>
        </p:nvSpPr>
        <p:spPr bwMode="auto">
          <a:xfrm>
            <a:off x="4464050" y="1078706"/>
            <a:ext cx="4679950" cy="517525"/>
          </a:xfrm>
          <a:prstGeom prst="rect">
            <a:avLst/>
          </a:prstGeom>
          <a:noFill/>
          <a:ln w="9525">
            <a:noFill/>
            <a:miter lim="800000"/>
            <a:headEnd/>
            <a:tailEnd/>
          </a:ln>
          <a:effectLst/>
        </p:spPr>
        <p:txBody>
          <a:bodyPr/>
          <a:lstStyle/>
          <a:p>
            <a:pPr algn="ctr" latinLnBrk="0" hangingPunct="1">
              <a:lnSpc>
                <a:spcPct val="100000"/>
              </a:lnSpc>
              <a:spcBef>
                <a:spcPct val="20000"/>
              </a:spcBef>
              <a:buClr>
                <a:schemeClr val="hlink"/>
              </a:buClr>
              <a:buSzPct val="75000"/>
              <a:buFont typeface="Wingdings" pitchFamily="2" charset="2"/>
              <a:buNone/>
            </a:pPr>
            <a:r>
              <a:rPr kumimoji="0" lang="zh-CN" altLang="en-US" sz="2800">
                <a:solidFill>
                  <a:srgbClr val="000000"/>
                </a:solidFill>
                <a:latin typeface="Adobe 仿宋 Std R" pitchFamily="18" charset="-122"/>
                <a:ea typeface="Adobe 仿宋 Std R" pitchFamily="18" charset="-122"/>
              </a:rPr>
              <a:t>主要工业中心</a:t>
            </a:r>
          </a:p>
        </p:txBody>
      </p:sp>
      <p:sp>
        <p:nvSpPr>
          <p:cNvPr id="27" name="Rectangle 12"/>
          <p:cNvSpPr>
            <a:spLocks noChangeArrowheads="1"/>
          </p:cNvSpPr>
          <p:nvPr/>
        </p:nvSpPr>
        <p:spPr bwMode="auto">
          <a:xfrm>
            <a:off x="1765300" y="1124744"/>
            <a:ext cx="2447925" cy="517525"/>
          </a:xfrm>
          <a:prstGeom prst="rect">
            <a:avLst/>
          </a:prstGeom>
          <a:noFill/>
          <a:ln w="9525">
            <a:noFill/>
            <a:miter lim="800000"/>
            <a:headEnd/>
            <a:tailEnd/>
          </a:ln>
          <a:effectLst/>
        </p:spPr>
        <p:txBody>
          <a:bodyPr/>
          <a:lstStyle/>
          <a:p>
            <a:pPr algn="ctr" latinLnBrk="0" hangingPunct="1">
              <a:lnSpc>
                <a:spcPct val="100000"/>
              </a:lnSpc>
              <a:spcBef>
                <a:spcPct val="20000"/>
              </a:spcBef>
              <a:buClr>
                <a:schemeClr val="hlink"/>
              </a:buClr>
              <a:buSzPct val="75000"/>
              <a:buFont typeface="Wingdings" pitchFamily="2" charset="2"/>
              <a:buNone/>
            </a:pPr>
            <a:r>
              <a:rPr kumimoji="0" lang="zh-CN" altLang="en-US" sz="2800" dirty="0">
                <a:solidFill>
                  <a:srgbClr val="000000"/>
                </a:solidFill>
                <a:latin typeface="Adobe 仿宋 Std R" pitchFamily="18" charset="-122"/>
                <a:ea typeface="Adobe 仿宋 Std R" pitchFamily="18" charset="-122"/>
              </a:rPr>
              <a:t>工业部门</a:t>
            </a:r>
          </a:p>
        </p:txBody>
      </p:sp>
      <p:sp>
        <p:nvSpPr>
          <p:cNvPr id="28" name="Rectangle 13"/>
          <p:cNvSpPr>
            <a:spLocks noChangeArrowheads="1"/>
          </p:cNvSpPr>
          <p:nvPr/>
        </p:nvSpPr>
        <p:spPr bwMode="auto">
          <a:xfrm>
            <a:off x="323850" y="1124744"/>
            <a:ext cx="1441450" cy="517525"/>
          </a:xfrm>
          <a:prstGeom prst="rect">
            <a:avLst/>
          </a:prstGeom>
          <a:noFill/>
          <a:ln w="9525">
            <a:noFill/>
            <a:miter lim="800000"/>
            <a:headEnd/>
            <a:tailEnd/>
          </a:ln>
          <a:effectLst/>
        </p:spPr>
        <p:txBody>
          <a:bodyPr/>
          <a:lstStyle/>
          <a:p>
            <a:pPr algn="ctr" latinLnBrk="0" hangingPunct="1">
              <a:lnSpc>
                <a:spcPct val="100000"/>
              </a:lnSpc>
              <a:spcBef>
                <a:spcPct val="20000"/>
              </a:spcBef>
              <a:buClr>
                <a:schemeClr val="hlink"/>
              </a:buClr>
              <a:buSzPct val="75000"/>
              <a:buFont typeface="Wingdings" pitchFamily="2" charset="2"/>
              <a:buNone/>
            </a:pPr>
            <a:r>
              <a:rPr kumimoji="0" lang="zh-CN" altLang="en-US" sz="2800">
                <a:solidFill>
                  <a:srgbClr val="000000"/>
                </a:solidFill>
                <a:latin typeface="Adobe 仿宋 Std R" pitchFamily="18" charset="-122"/>
                <a:ea typeface="Adobe 仿宋 Std R" pitchFamily="18" charset="-122"/>
              </a:rPr>
              <a:t>工业区</a:t>
            </a:r>
          </a:p>
        </p:txBody>
      </p:sp>
      <p:sp>
        <p:nvSpPr>
          <p:cNvPr id="29" name="Line 14"/>
          <p:cNvSpPr>
            <a:spLocks noChangeShapeType="1"/>
          </p:cNvSpPr>
          <p:nvPr/>
        </p:nvSpPr>
        <p:spPr bwMode="auto">
          <a:xfrm>
            <a:off x="323850" y="1124744"/>
            <a:ext cx="8569325" cy="0"/>
          </a:xfrm>
          <a:prstGeom prst="line">
            <a:avLst/>
          </a:prstGeom>
          <a:noFill/>
          <a:ln w="28575" cap="sq">
            <a:solidFill>
              <a:schemeClr val="tx1"/>
            </a:solidFill>
            <a:round/>
            <a:headEnd/>
            <a:tailEnd/>
          </a:ln>
          <a:effectLst/>
        </p:spPr>
        <p:txBody>
          <a:bodyPr/>
          <a:lstStyle/>
          <a:p>
            <a:endParaRPr lang="zh-CN" altLang="en-US">
              <a:latin typeface="Adobe 仿宋 Std R" pitchFamily="18" charset="-122"/>
              <a:ea typeface="Adobe 仿宋 Std R" pitchFamily="18" charset="-122"/>
            </a:endParaRPr>
          </a:p>
        </p:txBody>
      </p:sp>
      <p:sp>
        <p:nvSpPr>
          <p:cNvPr id="30" name="Line 15"/>
          <p:cNvSpPr>
            <a:spLocks noChangeShapeType="1"/>
          </p:cNvSpPr>
          <p:nvPr/>
        </p:nvSpPr>
        <p:spPr bwMode="auto">
          <a:xfrm>
            <a:off x="323850" y="1642269"/>
            <a:ext cx="8569325" cy="0"/>
          </a:xfrm>
          <a:prstGeom prst="line">
            <a:avLst/>
          </a:prstGeom>
          <a:noFill/>
          <a:ln w="12700">
            <a:solidFill>
              <a:schemeClr val="tx1"/>
            </a:solidFill>
            <a:round/>
            <a:headEnd/>
            <a:tailEnd/>
          </a:ln>
          <a:effectLst/>
        </p:spPr>
        <p:txBody>
          <a:bodyPr/>
          <a:lstStyle/>
          <a:p>
            <a:endParaRPr lang="zh-CN" altLang="en-US">
              <a:latin typeface="Adobe 仿宋 Std R" pitchFamily="18" charset="-122"/>
              <a:ea typeface="Adobe 仿宋 Std R" pitchFamily="18" charset="-122"/>
            </a:endParaRPr>
          </a:p>
        </p:txBody>
      </p:sp>
      <p:sp>
        <p:nvSpPr>
          <p:cNvPr id="31" name="Line 16"/>
          <p:cNvSpPr>
            <a:spLocks noChangeShapeType="1"/>
          </p:cNvSpPr>
          <p:nvPr/>
        </p:nvSpPr>
        <p:spPr bwMode="auto">
          <a:xfrm>
            <a:off x="228600" y="3440906"/>
            <a:ext cx="8569325" cy="0"/>
          </a:xfrm>
          <a:prstGeom prst="line">
            <a:avLst/>
          </a:prstGeom>
          <a:noFill/>
          <a:ln w="12700">
            <a:solidFill>
              <a:schemeClr val="tx1"/>
            </a:solidFill>
            <a:round/>
            <a:headEnd/>
            <a:tailEnd/>
          </a:ln>
          <a:effectLst/>
        </p:spPr>
        <p:txBody>
          <a:bodyPr/>
          <a:lstStyle/>
          <a:p>
            <a:endParaRPr lang="zh-CN" altLang="en-US">
              <a:latin typeface="Adobe 仿宋 Std R" pitchFamily="18" charset="-122"/>
              <a:ea typeface="Adobe 仿宋 Std R" pitchFamily="18" charset="-122"/>
            </a:endParaRPr>
          </a:p>
        </p:txBody>
      </p:sp>
      <p:sp>
        <p:nvSpPr>
          <p:cNvPr id="32" name="Line 17"/>
          <p:cNvSpPr>
            <a:spLocks noChangeShapeType="1"/>
          </p:cNvSpPr>
          <p:nvPr/>
        </p:nvSpPr>
        <p:spPr bwMode="auto">
          <a:xfrm>
            <a:off x="323850" y="4431506"/>
            <a:ext cx="8569325" cy="0"/>
          </a:xfrm>
          <a:prstGeom prst="line">
            <a:avLst/>
          </a:prstGeom>
          <a:noFill/>
          <a:ln w="12700">
            <a:solidFill>
              <a:schemeClr val="tx1"/>
            </a:solidFill>
            <a:round/>
            <a:headEnd/>
            <a:tailEnd/>
          </a:ln>
          <a:effectLst/>
        </p:spPr>
        <p:txBody>
          <a:bodyPr/>
          <a:lstStyle/>
          <a:p>
            <a:endParaRPr lang="zh-CN" altLang="en-US">
              <a:latin typeface="Adobe 仿宋 Std R" pitchFamily="18" charset="-122"/>
              <a:ea typeface="Adobe 仿宋 Std R" pitchFamily="18" charset="-122"/>
            </a:endParaRPr>
          </a:p>
        </p:txBody>
      </p:sp>
      <p:sp>
        <p:nvSpPr>
          <p:cNvPr id="33" name="Line 18"/>
          <p:cNvSpPr>
            <a:spLocks noChangeShapeType="1"/>
          </p:cNvSpPr>
          <p:nvPr/>
        </p:nvSpPr>
        <p:spPr bwMode="auto">
          <a:xfrm>
            <a:off x="323850" y="6230144"/>
            <a:ext cx="8569325" cy="0"/>
          </a:xfrm>
          <a:prstGeom prst="line">
            <a:avLst/>
          </a:prstGeom>
          <a:noFill/>
          <a:ln w="28575" cap="sq">
            <a:solidFill>
              <a:schemeClr val="tx1"/>
            </a:solidFill>
            <a:round/>
            <a:headEnd/>
            <a:tailEnd/>
          </a:ln>
          <a:effectLst/>
        </p:spPr>
        <p:txBody>
          <a:bodyPr/>
          <a:lstStyle/>
          <a:p>
            <a:endParaRPr lang="zh-CN" altLang="en-US">
              <a:latin typeface="Adobe 仿宋 Std R" pitchFamily="18" charset="-122"/>
              <a:ea typeface="Adobe 仿宋 Std R" pitchFamily="18" charset="-122"/>
            </a:endParaRPr>
          </a:p>
        </p:txBody>
      </p:sp>
      <p:sp>
        <p:nvSpPr>
          <p:cNvPr id="34" name="Line 19"/>
          <p:cNvSpPr>
            <a:spLocks noChangeShapeType="1"/>
          </p:cNvSpPr>
          <p:nvPr/>
        </p:nvSpPr>
        <p:spPr bwMode="auto">
          <a:xfrm>
            <a:off x="323850" y="1124744"/>
            <a:ext cx="0" cy="5105400"/>
          </a:xfrm>
          <a:prstGeom prst="line">
            <a:avLst/>
          </a:prstGeom>
          <a:noFill/>
          <a:ln w="28575" cap="sq">
            <a:solidFill>
              <a:schemeClr val="tx1"/>
            </a:solidFill>
            <a:round/>
            <a:headEnd/>
            <a:tailEnd/>
          </a:ln>
          <a:effectLst/>
        </p:spPr>
        <p:txBody>
          <a:bodyPr/>
          <a:lstStyle/>
          <a:p>
            <a:endParaRPr lang="zh-CN" altLang="en-US">
              <a:latin typeface="Adobe 仿宋 Std R" pitchFamily="18" charset="-122"/>
              <a:ea typeface="Adobe 仿宋 Std R" pitchFamily="18" charset="-122"/>
            </a:endParaRPr>
          </a:p>
        </p:txBody>
      </p:sp>
      <p:sp>
        <p:nvSpPr>
          <p:cNvPr id="35" name="Line 20"/>
          <p:cNvSpPr>
            <a:spLocks noChangeShapeType="1"/>
          </p:cNvSpPr>
          <p:nvPr/>
        </p:nvSpPr>
        <p:spPr bwMode="auto">
          <a:xfrm>
            <a:off x="1765300" y="1124744"/>
            <a:ext cx="0" cy="5105400"/>
          </a:xfrm>
          <a:prstGeom prst="line">
            <a:avLst/>
          </a:prstGeom>
          <a:noFill/>
          <a:ln w="12700">
            <a:solidFill>
              <a:schemeClr val="tx1"/>
            </a:solidFill>
            <a:round/>
            <a:headEnd/>
            <a:tailEnd/>
          </a:ln>
          <a:effectLst/>
        </p:spPr>
        <p:txBody>
          <a:bodyPr/>
          <a:lstStyle/>
          <a:p>
            <a:endParaRPr lang="zh-CN" altLang="en-US">
              <a:latin typeface="Adobe 仿宋 Std R" pitchFamily="18" charset="-122"/>
              <a:ea typeface="Adobe 仿宋 Std R" pitchFamily="18" charset="-122"/>
            </a:endParaRPr>
          </a:p>
        </p:txBody>
      </p:sp>
      <p:sp>
        <p:nvSpPr>
          <p:cNvPr id="36" name="Line 21"/>
          <p:cNvSpPr>
            <a:spLocks noChangeShapeType="1"/>
          </p:cNvSpPr>
          <p:nvPr/>
        </p:nvSpPr>
        <p:spPr bwMode="auto">
          <a:xfrm>
            <a:off x="4213225" y="1124744"/>
            <a:ext cx="0" cy="5105400"/>
          </a:xfrm>
          <a:prstGeom prst="line">
            <a:avLst/>
          </a:prstGeom>
          <a:noFill/>
          <a:ln w="12700">
            <a:solidFill>
              <a:schemeClr val="tx1"/>
            </a:solidFill>
            <a:round/>
            <a:headEnd/>
            <a:tailEnd/>
          </a:ln>
          <a:effectLst/>
        </p:spPr>
        <p:txBody>
          <a:bodyPr/>
          <a:lstStyle/>
          <a:p>
            <a:endParaRPr lang="zh-CN" altLang="en-US">
              <a:latin typeface="Adobe 仿宋 Std R" pitchFamily="18" charset="-122"/>
              <a:ea typeface="Adobe 仿宋 Std R" pitchFamily="18" charset="-122"/>
            </a:endParaRPr>
          </a:p>
        </p:txBody>
      </p:sp>
      <p:sp>
        <p:nvSpPr>
          <p:cNvPr id="37" name="Line 22"/>
          <p:cNvSpPr>
            <a:spLocks noChangeShapeType="1"/>
          </p:cNvSpPr>
          <p:nvPr/>
        </p:nvSpPr>
        <p:spPr bwMode="auto">
          <a:xfrm>
            <a:off x="8893175" y="1124744"/>
            <a:ext cx="0" cy="5105400"/>
          </a:xfrm>
          <a:prstGeom prst="line">
            <a:avLst/>
          </a:prstGeom>
          <a:noFill/>
          <a:ln w="28575" cap="sq">
            <a:solidFill>
              <a:schemeClr val="tx1"/>
            </a:solidFill>
            <a:round/>
            <a:headEnd/>
            <a:tailEnd/>
          </a:ln>
          <a:effectLst/>
        </p:spPr>
        <p:txBody>
          <a:bodyPr/>
          <a:lstStyle/>
          <a:p>
            <a:endParaRPr lang="zh-CN" altLang="en-US">
              <a:latin typeface="Adobe 仿宋 Std R" pitchFamily="18" charset="-122"/>
              <a:ea typeface="Adobe 仿宋 Std R"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lide(fromBottom)">
                                      <p:cBhvr>
                                        <p:cTn id="7" dur="500"/>
                                        <p:tgtEl>
                                          <p:spTgt spid="25"/>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slide(fromBottom)">
                                      <p:cBhvr>
                                        <p:cTn id="10" dur="500"/>
                                        <p:tgtEl>
                                          <p:spTgt spid="22"/>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slide(fromBottom)">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slide(fromBottom)">
                                      <p:cBhvr>
                                        <p:cTn id="18" dur="500"/>
                                        <p:tgtEl>
                                          <p:spTgt spid="24"/>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slide(fromBottom)">
                                      <p:cBhvr>
                                        <p:cTn id="21" dur="500"/>
                                        <p:tgtEl>
                                          <p:spTgt spid="21"/>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slide(fromBottom)">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p:bldP spid="22" grpId="0"/>
      <p:bldP spid="24" grpId="0"/>
      <p:bldP spid="2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凯迪拉克</a:t>
            </a:r>
            <a:r>
              <a:rPr lang="en-US" altLang="zh-CN" sz="3200" dirty="0" smtClean="0">
                <a:effectLst>
                  <a:outerShdw blurRad="38100" dist="38100" dir="2700000" algn="tl">
                    <a:srgbClr val="000000">
                      <a:alpha val="43137"/>
                    </a:srgbClr>
                  </a:outerShdw>
                </a:effectLst>
                <a:latin typeface="Adobe 仿宋 Std R" pitchFamily="18" charset="-122"/>
                <a:ea typeface="Adobe 仿宋 Std R" pitchFamily="18" charset="-122"/>
              </a:rPr>
              <a:t>&amp;GMC</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79873" name="Picture 1"/>
          <p:cNvPicPr>
            <a:picLocks noChangeAspect="1" noChangeArrowheads="1"/>
          </p:cNvPicPr>
          <p:nvPr/>
        </p:nvPicPr>
        <p:blipFill>
          <a:blip r:embed="rId2" cstate="print"/>
          <a:srcRect/>
          <a:stretch>
            <a:fillRect/>
          </a:stretch>
        </p:blipFill>
        <p:spPr bwMode="auto">
          <a:xfrm>
            <a:off x="1403648" y="836712"/>
            <a:ext cx="6192688" cy="4949671"/>
          </a:xfrm>
          <a:prstGeom prst="rect">
            <a:avLst/>
          </a:prstGeom>
          <a:noFill/>
          <a:ln w="9525">
            <a:noFill/>
            <a:miter lim="800000"/>
            <a:headEnd/>
            <a:tailEnd/>
          </a:ln>
        </p:spPr>
      </p:pic>
      <p:sp>
        <p:nvSpPr>
          <p:cNvPr id="11" name="矩形 10"/>
          <p:cNvSpPr/>
          <p:nvPr/>
        </p:nvSpPr>
        <p:spPr>
          <a:xfrm>
            <a:off x="1835696" y="5805264"/>
            <a:ext cx="5526360" cy="400110"/>
          </a:xfrm>
          <a:prstGeom prst="rect">
            <a:avLst/>
          </a:prstGeom>
        </p:spPr>
        <p:txBody>
          <a:bodyPr wrap="square">
            <a:spAutoFit/>
          </a:bodyPr>
          <a:lstStyle/>
          <a:p>
            <a:r>
              <a:rPr lang="zh-CN" altLang="zh-CN" dirty="0" smtClean="0">
                <a:latin typeface="Adobe 仿宋 Std R" pitchFamily="18" charset="-122"/>
                <a:ea typeface="Adobe 仿宋 Std R" pitchFamily="18" charset="-122"/>
              </a:rPr>
              <a:t>图</a:t>
            </a:r>
            <a:r>
              <a:rPr lang="en-US" altLang="zh-CN" dirty="0" smtClean="0">
                <a:latin typeface="Adobe 仿宋 Std R" pitchFamily="18" charset="-122"/>
                <a:ea typeface="Adobe 仿宋 Std R" pitchFamily="18" charset="-122"/>
              </a:rPr>
              <a:t>2.44</a:t>
            </a:r>
            <a:r>
              <a:rPr lang="zh-CN" altLang="zh-CN" dirty="0" smtClean="0">
                <a:latin typeface="Adobe 仿宋 Std R" pitchFamily="18" charset="-122"/>
                <a:ea typeface="Adobe 仿宋 Std R" pitchFamily="18" charset="-122"/>
              </a:rPr>
              <a:t>：</a:t>
            </a:r>
            <a:r>
              <a:rPr lang="x-none" altLang="zh-CN" dirty="0" smtClean="0">
                <a:latin typeface="Adobe 仿宋 Std R" pitchFamily="18" charset="-122"/>
                <a:ea typeface="Adobe 仿宋 Std R" pitchFamily="18" charset="-122"/>
              </a:rPr>
              <a:t>GMC</a:t>
            </a:r>
            <a:r>
              <a:rPr lang="zh-CN" altLang="zh-CN" dirty="0" smtClean="0">
                <a:latin typeface="Adobe 仿宋 Std R" pitchFamily="18" charset="-122"/>
                <a:ea typeface="Adobe 仿宋 Std R" pitchFamily="18" charset="-122"/>
              </a:rPr>
              <a:t>商务之星</a:t>
            </a:r>
            <a:r>
              <a:rPr lang="x-none" altLang="zh-CN" dirty="0" smtClean="0">
                <a:latin typeface="Adobe 仿宋 Std R" pitchFamily="18" charset="-122"/>
                <a:ea typeface="Adobe 仿宋 Std R" pitchFamily="18" charset="-122"/>
              </a:rPr>
              <a:t>(2011)</a:t>
            </a:r>
            <a:r>
              <a:rPr lang="zh-CN" altLang="zh-CN" dirty="0" smtClean="0">
                <a:latin typeface="Adobe 仿宋 Std R" pitchFamily="18" charset="-122"/>
                <a:ea typeface="Adobe 仿宋 Std R" pitchFamily="18" charset="-122"/>
              </a:rPr>
              <a:t>的内部空间</a:t>
            </a:r>
            <a:endParaRPr lang="zh-CN" altLang="en-US" dirty="0">
              <a:latin typeface="Adobe 仿宋 Std R" pitchFamily="18" charset="-122"/>
              <a:ea typeface="Adobe 仿宋 Std R" pitchFamily="18"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通用在中国</a:t>
            </a:r>
          </a:p>
        </p:txBody>
      </p:sp>
      <p:sp>
        <p:nvSpPr>
          <p:cNvPr id="12" name="Text Box 4"/>
          <p:cNvSpPr txBox="1">
            <a:spLocks noChangeArrowheads="1"/>
          </p:cNvSpPr>
          <p:nvPr/>
        </p:nvSpPr>
        <p:spPr bwMode="auto">
          <a:xfrm>
            <a:off x="539750" y="884455"/>
            <a:ext cx="3600202" cy="400110"/>
          </a:xfrm>
          <a:prstGeom prst="rect">
            <a:avLst/>
          </a:prstGeom>
          <a:solidFill>
            <a:srgbClr val="EAEAEA"/>
          </a:solidFill>
          <a:ln w="9525" algn="ctr">
            <a:noFill/>
            <a:miter lim="800000"/>
            <a:headEnd/>
            <a:tailEnd/>
          </a:ln>
          <a:effectLst>
            <a:outerShdw dist="81320" dir="3080412" algn="ctr" rotWithShape="0">
              <a:schemeClr val="bg2">
                <a:alpha val="50000"/>
              </a:schemeClr>
            </a:outerShdw>
          </a:effectLst>
        </p:spPr>
        <p:txBody>
          <a:bodyPr wrap="square" lIns="72000" rIns="72000" anchor="ctr">
            <a:spAutoFit/>
          </a:bodyPr>
          <a:lstStyle/>
          <a:p>
            <a:pPr algn="ctr" fontAlgn="auto">
              <a:spcBef>
                <a:spcPts val="0"/>
              </a:spcBef>
              <a:spcAft>
                <a:spcPts val="0"/>
              </a:spcAft>
              <a:defRPr/>
            </a:pPr>
            <a:r>
              <a:rPr kumimoji="1" lang="zh-CN" altLang="en-US" b="1" dirty="0" smtClean="0">
                <a:latin typeface="Times New Roman" pitchFamily="18" charset="0"/>
                <a:ea typeface="+mn-ea"/>
              </a:rPr>
              <a:t>扩展阅读</a:t>
            </a:r>
            <a:r>
              <a:rPr kumimoji="1" lang="zh-CN" altLang="en-US" b="1" dirty="0" smtClean="0">
                <a:solidFill>
                  <a:srgbClr val="E68900"/>
                </a:solidFill>
                <a:latin typeface="Times New Roman" pitchFamily="18" charset="0"/>
                <a:ea typeface="+mn-ea"/>
              </a:rPr>
              <a:t>：上海</a:t>
            </a:r>
            <a:r>
              <a:rPr kumimoji="1" lang="zh-CN" altLang="en-US" b="1" dirty="0">
                <a:solidFill>
                  <a:srgbClr val="E68900"/>
                </a:solidFill>
                <a:latin typeface="Times New Roman" pitchFamily="18" charset="0"/>
                <a:ea typeface="+mn-ea"/>
              </a:rPr>
              <a:t>通用汽车</a:t>
            </a:r>
          </a:p>
        </p:txBody>
      </p:sp>
      <p:sp>
        <p:nvSpPr>
          <p:cNvPr id="13" name="AutoShape 5"/>
          <p:cNvSpPr>
            <a:spLocks noChangeArrowheads="1"/>
          </p:cNvSpPr>
          <p:nvPr/>
        </p:nvSpPr>
        <p:spPr bwMode="auto">
          <a:xfrm>
            <a:off x="531813" y="1571079"/>
            <a:ext cx="8140700" cy="2111375"/>
          </a:xfrm>
          <a:prstGeom prst="roundRect">
            <a:avLst>
              <a:gd name="adj" fmla="val 11144"/>
            </a:avLst>
          </a:prstGeom>
          <a:solidFill>
            <a:srgbClr val="FFFFFF"/>
          </a:solidFill>
          <a:ln w="9525" algn="ctr">
            <a:solidFill>
              <a:srgbClr val="99CCFF"/>
            </a:solidFill>
            <a:round/>
            <a:headEnd/>
            <a:tailEnd/>
          </a:ln>
          <a:effectLst>
            <a:outerShdw dist="107763" dir="2700000" algn="ctr" rotWithShape="0">
              <a:srgbClr val="666699">
                <a:alpha val="50000"/>
              </a:srgbClr>
            </a:outerShdw>
          </a:effectLst>
        </p:spPr>
        <p:txBody>
          <a:bodyPr>
            <a:spAutoFit/>
          </a:bodyPr>
          <a:lstStyle/>
          <a:p>
            <a:pPr fontAlgn="auto">
              <a:lnSpc>
                <a:spcPct val="110000"/>
              </a:lnSpc>
              <a:spcBef>
                <a:spcPct val="50000"/>
              </a:spcBef>
              <a:spcAft>
                <a:spcPts val="0"/>
              </a:spcAft>
              <a:buFont typeface="Wingdings" pitchFamily="2" charset="2"/>
              <a:buNone/>
              <a:defRPr/>
            </a:pPr>
            <a:r>
              <a:rPr lang="zh-CN" altLang="en-US" sz="1600" b="1" dirty="0">
                <a:latin typeface="+mn-lt"/>
                <a:ea typeface="华文细黑" pitchFamily="2" charset="-122"/>
              </a:rPr>
              <a:t>上海通用是国内建厂投资最大</a:t>
            </a:r>
            <a:r>
              <a:rPr lang="en-US" altLang="zh-CN" sz="1600" b="1" dirty="0">
                <a:latin typeface="+mn-lt"/>
                <a:ea typeface="华文细黑" pitchFamily="2" charset="-122"/>
              </a:rPr>
              <a:t>(</a:t>
            </a:r>
            <a:r>
              <a:rPr lang="zh-CN" altLang="en-US" sz="1600" b="1" dirty="0">
                <a:latin typeface="+mn-lt"/>
                <a:ea typeface="华文细黑" pitchFamily="2" charset="-122"/>
              </a:rPr>
              <a:t>投资</a:t>
            </a:r>
            <a:r>
              <a:rPr lang="en-US" altLang="zh-CN" sz="1600" b="1" dirty="0">
                <a:latin typeface="+mn-lt"/>
                <a:ea typeface="华文细黑" pitchFamily="2" charset="-122"/>
              </a:rPr>
              <a:t>&gt;15</a:t>
            </a:r>
            <a:r>
              <a:rPr lang="zh-CN" altLang="en-US" sz="1600" b="1" dirty="0">
                <a:latin typeface="+mn-lt"/>
                <a:ea typeface="华文细黑" pitchFamily="2" charset="-122"/>
              </a:rPr>
              <a:t>亿美元</a:t>
            </a:r>
            <a:r>
              <a:rPr lang="en-US" altLang="zh-CN" sz="1600" b="1" dirty="0">
                <a:latin typeface="+mn-lt"/>
                <a:ea typeface="华文细黑" pitchFamily="2" charset="-122"/>
              </a:rPr>
              <a:t>)</a:t>
            </a:r>
            <a:r>
              <a:rPr lang="zh-CN" altLang="en-US" sz="1600" b="1" dirty="0">
                <a:latin typeface="+mn-lt"/>
                <a:ea typeface="华文细黑" pitchFamily="2" charset="-122"/>
              </a:rPr>
              <a:t>的汽车生产企业，基于精益生产理念建立了一套完整的采购、物流、制造、销售与售后服务体系和质量管理体系，并在生产和管理中大量采用计算机控制技术。拥有全亚洲科技水平最先进的、最人性化的全套柔性生产流水线，涵盖了冲压、车身、油漆、总装等整车制造环节以及发动机、变速箱等动力总成制造过程，在同一条流水线上能够同时制造多种车型，保证按客户需求提供高品质的产品。已通过</a:t>
            </a:r>
            <a:r>
              <a:rPr lang="en-US" altLang="zh-CN" sz="1600" b="1" dirty="0">
                <a:latin typeface="+mn-lt"/>
                <a:ea typeface="华文细黑" pitchFamily="2" charset="-122"/>
              </a:rPr>
              <a:t>ISO—9002</a:t>
            </a:r>
            <a:r>
              <a:rPr lang="zh-CN" altLang="en-US" sz="1600" b="1" dirty="0">
                <a:latin typeface="+mn-lt"/>
                <a:ea typeface="华文细黑" pitchFamily="2" charset="-122"/>
              </a:rPr>
              <a:t>、</a:t>
            </a:r>
            <a:r>
              <a:rPr lang="en-US" altLang="zh-CN" sz="1600" b="1" dirty="0">
                <a:latin typeface="+mn-lt"/>
                <a:ea typeface="华文细黑" pitchFamily="2" charset="-122"/>
              </a:rPr>
              <a:t>QS—9000</a:t>
            </a:r>
            <a:r>
              <a:rPr lang="zh-CN" altLang="en-US" sz="1600" b="1" dirty="0">
                <a:latin typeface="+mn-lt"/>
                <a:ea typeface="华文细黑" pitchFamily="2" charset="-122"/>
              </a:rPr>
              <a:t>、</a:t>
            </a:r>
            <a:r>
              <a:rPr lang="en-US" altLang="zh-CN" sz="1600" b="1" dirty="0">
                <a:latin typeface="+mn-lt"/>
                <a:ea typeface="华文细黑" pitchFamily="2" charset="-122"/>
              </a:rPr>
              <a:t>QS14001</a:t>
            </a:r>
            <a:r>
              <a:rPr lang="zh-CN" altLang="en-US" sz="1600" b="1" dirty="0">
                <a:latin typeface="+mn-lt"/>
                <a:ea typeface="华文细黑" pitchFamily="2" charset="-122"/>
              </a:rPr>
              <a:t>、</a:t>
            </a:r>
            <a:r>
              <a:rPr lang="en-US" altLang="zh-CN" sz="1600" b="1" dirty="0">
                <a:latin typeface="+mn-lt"/>
                <a:ea typeface="华文细黑" pitchFamily="2" charset="-122"/>
              </a:rPr>
              <a:t>QS18000</a:t>
            </a:r>
            <a:r>
              <a:rPr lang="zh-CN" altLang="en-US" sz="1600" b="1" dirty="0">
                <a:latin typeface="+mn-lt"/>
                <a:ea typeface="华文细黑" pitchFamily="2" charset="-122"/>
              </a:rPr>
              <a:t>国际认证，在所有国内整车生产厂家中</a:t>
            </a:r>
            <a:r>
              <a:rPr lang="zh-CN" altLang="en-US" sz="1600" b="1">
                <a:latin typeface="+mn-lt"/>
                <a:ea typeface="华文细黑" pitchFamily="2" charset="-122"/>
              </a:rPr>
              <a:t>独占鳌头。</a:t>
            </a:r>
            <a:endParaRPr lang="en-US" altLang="zh-CN" sz="1600" dirty="0">
              <a:solidFill>
                <a:srgbClr val="A50021"/>
              </a:solidFill>
              <a:latin typeface="+mn-lt"/>
              <a:ea typeface="华文细黑" pitchFamily="2" charset="-122"/>
            </a:endParaRPr>
          </a:p>
        </p:txBody>
      </p:sp>
      <p:sp>
        <p:nvSpPr>
          <p:cNvPr id="14" name="AutoShape 6"/>
          <p:cNvSpPr>
            <a:spLocks noChangeArrowheads="1"/>
          </p:cNvSpPr>
          <p:nvPr/>
        </p:nvSpPr>
        <p:spPr bwMode="auto">
          <a:xfrm>
            <a:off x="3962400" y="3872954"/>
            <a:ext cx="1260475" cy="823912"/>
          </a:xfrm>
          <a:prstGeom prst="downArrow">
            <a:avLst>
              <a:gd name="adj1" fmla="val 50000"/>
              <a:gd name="adj2" fmla="val 25000"/>
            </a:avLst>
          </a:prstGeom>
          <a:gradFill rotWithShape="1">
            <a:gsLst>
              <a:gs pos="0">
                <a:srgbClr val="FFFFFF"/>
              </a:gs>
              <a:gs pos="100000">
                <a:srgbClr val="99CCFF"/>
              </a:gs>
            </a:gsLst>
            <a:lin ang="5400000" scaled="1"/>
          </a:gradFill>
          <a:ln w="9525">
            <a:miter lim="800000"/>
            <a:headEnd/>
            <a:tailEnd/>
          </a:ln>
          <a:scene3d>
            <a:camera prst="legacyPerspectiveTopRight"/>
            <a:lightRig rig="legacyFlat4" dir="t"/>
          </a:scene3d>
          <a:sp3d extrusionH="430200" prstMaterial="legacyPlastic">
            <a:bevelT w="13500" h="13500" prst="angle"/>
            <a:bevelB w="13500" h="13500" prst="angle"/>
            <a:extrusionClr>
              <a:srgbClr val="99CCFF"/>
            </a:extrusionClr>
          </a:sp3d>
        </p:spPr>
        <p:txBody>
          <a:bodyPr wrap="none" anchor="ctr">
            <a:flatTx/>
          </a:bodyPr>
          <a:lstStyle/>
          <a:p>
            <a:endParaRPr lang="zh-CN" altLang="en-US">
              <a:latin typeface="Calibri" pitchFamily="34" charset="0"/>
            </a:endParaRPr>
          </a:p>
        </p:txBody>
      </p:sp>
      <p:pic>
        <p:nvPicPr>
          <p:cNvPr id="15" name="Picture 7" descr="未标题-1 拷贝"/>
          <p:cNvPicPr>
            <a:picLocks noChangeAspect="1" noChangeArrowheads="1"/>
          </p:cNvPicPr>
          <p:nvPr/>
        </p:nvPicPr>
        <p:blipFill>
          <a:blip r:embed="rId2" cstate="print"/>
          <a:srcRect/>
          <a:stretch>
            <a:fillRect/>
          </a:stretch>
        </p:blipFill>
        <p:spPr bwMode="auto">
          <a:xfrm>
            <a:off x="6781800" y="4680991"/>
            <a:ext cx="1174750" cy="1195388"/>
          </a:xfrm>
          <a:prstGeom prst="rect">
            <a:avLst/>
          </a:prstGeom>
          <a:noFill/>
          <a:ln w="9525">
            <a:noFill/>
            <a:miter lim="800000"/>
            <a:headEnd/>
            <a:tailEnd/>
          </a:ln>
        </p:spPr>
      </p:pic>
      <p:pic>
        <p:nvPicPr>
          <p:cNvPr id="16" name="Picture 8" descr="xuefoulan"/>
          <p:cNvPicPr>
            <a:picLocks noChangeAspect="1" noChangeArrowheads="1"/>
          </p:cNvPicPr>
          <p:nvPr/>
        </p:nvPicPr>
        <p:blipFill>
          <a:blip r:embed="rId3" cstate="print"/>
          <a:srcRect/>
          <a:stretch>
            <a:fillRect/>
          </a:stretch>
        </p:blipFill>
        <p:spPr bwMode="auto">
          <a:xfrm>
            <a:off x="838200" y="4787354"/>
            <a:ext cx="1728788" cy="1092200"/>
          </a:xfrm>
          <a:prstGeom prst="rect">
            <a:avLst/>
          </a:prstGeom>
          <a:noFill/>
          <a:ln w="9525">
            <a:noFill/>
            <a:miter lim="800000"/>
            <a:headEnd/>
            <a:tailEnd/>
          </a:ln>
        </p:spPr>
      </p:pic>
      <p:sp>
        <p:nvSpPr>
          <p:cNvPr id="17" name="Text Box 9"/>
          <p:cNvSpPr txBox="1">
            <a:spLocks noChangeArrowheads="1"/>
          </p:cNvSpPr>
          <p:nvPr/>
        </p:nvSpPr>
        <p:spPr bwMode="auto">
          <a:xfrm>
            <a:off x="609600" y="5854154"/>
            <a:ext cx="2089150" cy="304800"/>
          </a:xfrm>
          <a:prstGeom prst="rect">
            <a:avLst/>
          </a:prstGeom>
          <a:solidFill>
            <a:srgbClr val="F3D589"/>
          </a:solidFill>
          <a:ln w="9525">
            <a:noFill/>
            <a:miter lim="800000"/>
            <a:headEnd/>
            <a:tailEnd/>
          </a:ln>
        </p:spPr>
        <p:txBody>
          <a:bodyPr>
            <a:spAutoFit/>
          </a:bodyPr>
          <a:lstStyle/>
          <a:p>
            <a:pPr algn="ctr">
              <a:spcBef>
                <a:spcPct val="50000"/>
              </a:spcBef>
            </a:pPr>
            <a:r>
              <a:rPr lang="en-US" altLang="zh-CN" sz="1400">
                <a:solidFill>
                  <a:srgbClr val="000099"/>
                </a:solidFill>
                <a:latin typeface="Calibri" pitchFamily="34" charset="0"/>
              </a:rPr>
              <a:t>150</a:t>
            </a:r>
            <a:r>
              <a:rPr lang="zh-CN" altLang="en-US" sz="1400">
                <a:solidFill>
                  <a:srgbClr val="000099"/>
                </a:solidFill>
                <a:latin typeface="Calibri" pitchFamily="34" charset="0"/>
              </a:rPr>
              <a:t>家经销商及服务网点</a:t>
            </a:r>
          </a:p>
        </p:txBody>
      </p:sp>
      <p:sp>
        <p:nvSpPr>
          <p:cNvPr id="18" name="Text Box 10"/>
          <p:cNvSpPr txBox="1">
            <a:spLocks noChangeArrowheads="1"/>
          </p:cNvSpPr>
          <p:nvPr/>
        </p:nvSpPr>
        <p:spPr bwMode="auto">
          <a:xfrm>
            <a:off x="3429000" y="5860504"/>
            <a:ext cx="2308225" cy="304800"/>
          </a:xfrm>
          <a:prstGeom prst="rect">
            <a:avLst/>
          </a:prstGeom>
          <a:solidFill>
            <a:srgbClr val="F3D589"/>
          </a:solidFill>
          <a:ln w="9525" algn="ctr">
            <a:noFill/>
            <a:miter lim="800000"/>
            <a:headEnd/>
            <a:tailEnd/>
          </a:ln>
        </p:spPr>
        <p:txBody>
          <a:bodyPr>
            <a:spAutoFit/>
          </a:bodyPr>
          <a:lstStyle/>
          <a:p>
            <a:pPr algn="ctr">
              <a:spcBef>
                <a:spcPct val="50000"/>
              </a:spcBef>
            </a:pPr>
            <a:r>
              <a:rPr lang="en-US" altLang="zh-CN" sz="1400">
                <a:solidFill>
                  <a:srgbClr val="000099"/>
                </a:solidFill>
                <a:latin typeface="Calibri" pitchFamily="34" charset="0"/>
              </a:rPr>
              <a:t>300</a:t>
            </a:r>
            <a:r>
              <a:rPr lang="zh-CN" altLang="en-US" sz="1400">
                <a:solidFill>
                  <a:srgbClr val="000099"/>
                </a:solidFill>
                <a:latin typeface="Calibri" pitchFamily="34" charset="0"/>
              </a:rPr>
              <a:t>家经销商及服务网点</a:t>
            </a:r>
          </a:p>
        </p:txBody>
      </p:sp>
      <p:sp>
        <p:nvSpPr>
          <p:cNvPr id="19" name="Text Box 11"/>
          <p:cNvSpPr txBox="1">
            <a:spLocks noChangeArrowheads="1"/>
          </p:cNvSpPr>
          <p:nvPr/>
        </p:nvSpPr>
        <p:spPr bwMode="auto">
          <a:xfrm>
            <a:off x="6477000" y="5860504"/>
            <a:ext cx="1981200" cy="304800"/>
          </a:xfrm>
          <a:prstGeom prst="rect">
            <a:avLst/>
          </a:prstGeom>
          <a:solidFill>
            <a:srgbClr val="F3D589"/>
          </a:solidFill>
          <a:ln w="9525" algn="ctr">
            <a:noFill/>
            <a:miter lim="800000"/>
            <a:headEnd/>
            <a:tailEnd/>
          </a:ln>
        </p:spPr>
        <p:txBody>
          <a:bodyPr>
            <a:spAutoFit/>
          </a:bodyPr>
          <a:lstStyle/>
          <a:p>
            <a:pPr algn="ctr">
              <a:spcBef>
                <a:spcPct val="50000"/>
              </a:spcBef>
            </a:pPr>
            <a:r>
              <a:rPr lang="en-US" altLang="zh-CN" sz="1400">
                <a:solidFill>
                  <a:srgbClr val="000099"/>
                </a:solidFill>
                <a:latin typeface="Calibri" pitchFamily="34" charset="0"/>
              </a:rPr>
              <a:t>15</a:t>
            </a:r>
            <a:r>
              <a:rPr lang="zh-CN" altLang="en-US" sz="1400">
                <a:solidFill>
                  <a:srgbClr val="000099"/>
                </a:solidFill>
                <a:latin typeface="Calibri" pitchFamily="34" charset="0"/>
              </a:rPr>
              <a:t>家经销商及服务网点</a:t>
            </a:r>
          </a:p>
        </p:txBody>
      </p:sp>
      <p:pic>
        <p:nvPicPr>
          <p:cNvPr id="20" name="Picture 12" descr="buick"/>
          <p:cNvPicPr>
            <a:picLocks noChangeAspect="1" noChangeArrowheads="1"/>
          </p:cNvPicPr>
          <p:nvPr/>
        </p:nvPicPr>
        <p:blipFill>
          <a:blip r:embed="rId4" cstate="print"/>
          <a:srcRect/>
          <a:stretch>
            <a:fillRect/>
          </a:stretch>
        </p:blipFill>
        <p:spPr bwMode="auto">
          <a:xfrm>
            <a:off x="3886200" y="4711154"/>
            <a:ext cx="1441450" cy="1096962"/>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6629" name="组合 7"/>
          <p:cNvGrpSpPr>
            <a:grpSpLocks/>
          </p:cNvGrpSpPr>
          <p:nvPr/>
        </p:nvGrpSpPr>
        <p:grpSpPr bwMode="auto">
          <a:xfrm>
            <a:off x="-1588" y="6450013"/>
            <a:ext cx="9145588" cy="431800"/>
            <a:chOff x="-2241" y="6450568"/>
            <a:chExt cx="9146241" cy="430887"/>
          </a:xfrm>
        </p:grpSpPr>
        <p:sp>
          <p:nvSpPr>
            <p:cNvPr id="9" name="矩形​​ 8"/>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26635" name="TextBox 9"/>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26636" name="矩形​​ 10"/>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26631" name="TextBox 1"/>
          <p:cNvSpPr txBox="1">
            <a:spLocks noChangeArrowheads="1"/>
          </p:cNvSpPr>
          <p:nvPr/>
        </p:nvSpPr>
        <p:spPr bwMode="auto">
          <a:xfrm>
            <a:off x="1866900" y="1340768"/>
            <a:ext cx="5410200" cy="4031873"/>
          </a:xfrm>
          <a:prstGeom prst="rect">
            <a:avLst/>
          </a:prstGeom>
          <a:noFill/>
          <a:ln w="9525">
            <a:noFill/>
            <a:miter lim="800000"/>
            <a:headEnd/>
            <a:tailEnd/>
          </a:ln>
        </p:spPr>
        <p:txBody>
          <a:bodyPr>
            <a:spAutoFit/>
          </a:bodyPr>
          <a:lstStyle/>
          <a:p>
            <a:pPr algn="ctr"/>
            <a:r>
              <a:rPr lang="zh-CN" altLang="en-US" sz="5400" dirty="0">
                <a:solidFill>
                  <a:srgbClr val="000000"/>
                </a:solidFill>
                <a:ea typeface="宋体" charset="-122"/>
              </a:rPr>
              <a:t> </a:t>
            </a:r>
            <a:endParaRPr lang="en-US" altLang="zh-CN" sz="5400" dirty="0">
              <a:solidFill>
                <a:srgbClr val="000000"/>
              </a:solidFill>
            </a:endParaRPr>
          </a:p>
          <a:p>
            <a:pPr algn="ctr"/>
            <a:r>
              <a:rPr lang="en-US" altLang="zh-CN" sz="5400" dirty="0" smtClean="0">
                <a:solidFill>
                  <a:srgbClr val="000000"/>
                </a:solidFill>
              </a:rPr>
              <a:t>Q/A</a:t>
            </a:r>
          </a:p>
          <a:p>
            <a:pPr algn="ctr"/>
            <a:r>
              <a:rPr lang="en-US" altLang="zh-CN" sz="5400" dirty="0" smtClean="0">
                <a:solidFill>
                  <a:srgbClr val="000000"/>
                </a:solidFill>
              </a:rPr>
              <a:t>Thank </a:t>
            </a:r>
            <a:r>
              <a:rPr lang="en-US" altLang="zh-CN" sz="5400" dirty="0">
                <a:solidFill>
                  <a:srgbClr val="000000"/>
                </a:solidFill>
              </a:rPr>
              <a:t>You!</a:t>
            </a:r>
          </a:p>
          <a:p>
            <a:pPr algn="ctr"/>
            <a:r>
              <a:rPr lang="en-US" altLang="zh-CN" sz="5400" dirty="0" err="1">
                <a:solidFill>
                  <a:srgbClr val="000000"/>
                </a:solidFill>
              </a:rPr>
              <a:t>Vielen</a:t>
            </a:r>
            <a:r>
              <a:rPr lang="en-US" altLang="zh-CN" sz="5400" dirty="0">
                <a:solidFill>
                  <a:srgbClr val="000000"/>
                </a:solidFill>
              </a:rPr>
              <a:t> </a:t>
            </a:r>
            <a:r>
              <a:rPr lang="en-US" altLang="zh-CN" sz="5400" dirty="0" err="1">
                <a:solidFill>
                  <a:srgbClr val="000000"/>
                </a:solidFill>
              </a:rPr>
              <a:t>Danke</a:t>
            </a:r>
            <a:r>
              <a:rPr lang="en-US" altLang="zh-CN" sz="5400" dirty="0">
                <a:solidFill>
                  <a:srgbClr val="000000"/>
                </a:solidFill>
              </a:rPr>
              <a:t>!</a:t>
            </a:r>
          </a:p>
          <a:p>
            <a:endParaRPr lang="en-US" altLang="zh-CN" dirty="0">
              <a:solidFill>
                <a:srgbClr val="000000"/>
              </a:solidFill>
            </a:endParaRPr>
          </a:p>
          <a:p>
            <a:pPr algn="ctr"/>
            <a:r>
              <a:rPr lang="en-US" altLang="zh-CN" dirty="0">
                <a:solidFill>
                  <a:srgbClr val="000000"/>
                </a:solidFill>
              </a:rPr>
              <a:t>Email: </a:t>
            </a:r>
            <a:r>
              <a:rPr lang="en-US" altLang="zh-CN" dirty="0" smtClean="0">
                <a:solidFill>
                  <a:srgbClr val="000000"/>
                </a:solidFill>
              </a:rPr>
              <a:t>fangxiaofen1985@hotmail.com</a:t>
            </a:r>
            <a:endParaRPr lang="zh-CN" altLang="en-US" dirty="0">
              <a:solidFill>
                <a:srgbClr val="000000"/>
              </a:solidFill>
              <a:ea typeface="宋体" charset="-122"/>
            </a:endParaRPr>
          </a:p>
        </p:txBody>
      </p:sp>
      <p:sp>
        <p:nvSpPr>
          <p:cNvPr id="10" name="TextBox 9"/>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总结提升</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案例一</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sp>
        <p:nvSpPr>
          <p:cNvPr id="38" name="矩形 37"/>
          <p:cNvSpPr/>
          <p:nvPr/>
        </p:nvSpPr>
        <p:spPr>
          <a:xfrm>
            <a:off x="4716016" y="1340768"/>
            <a:ext cx="4104456" cy="4893647"/>
          </a:xfrm>
          <a:prstGeom prst="rect">
            <a:avLst/>
          </a:prstGeom>
        </p:spPr>
        <p:txBody>
          <a:bodyPr wrap="square">
            <a:spAutoFit/>
          </a:bodyPr>
          <a:lstStyle/>
          <a:p>
            <a:r>
              <a:rPr lang="zh-CN" altLang="en-US" sz="2400" dirty="0" smtClean="0">
                <a:solidFill>
                  <a:srgbClr val="FF0000"/>
                </a:solidFill>
                <a:latin typeface="Adobe 仿宋 Std R" pitchFamily="18" charset="-122"/>
                <a:ea typeface="Adobe 仿宋 Std R" pitchFamily="18" charset="-122"/>
              </a:rPr>
              <a:t>美国支柱产业，</a:t>
            </a:r>
          </a:p>
          <a:p>
            <a:r>
              <a:rPr lang="zh-CN" altLang="en-US" sz="2400" dirty="0" smtClean="0">
                <a:solidFill>
                  <a:srgbClr val="000000"/>
                </a:solidFill>
                <a:latin typeface="Adobe 仿宋 Std R" pitchFamily="18" charset="-122"/>
                <a:ea typeface="Adobe 仿宋 Std R" pitchFamily="18" charset="-122"/>
              </a:rPr>
              <a:t>汽车工业分布集中，</a:t>
            </a:r>
          </a:p>
          <a:p>
            <a:r>
              <a:rPr lang="zh-CN" altLang="en-US" sz="2400" dirty="0" smtClean="0">
                <a:solidFill>
                  <a:srgbClr val="000000"/>
                </a:solidFill>
                <a:latin typeface="Adobe 仿宋 Std R" pitchFamily="18" charset="-122"/>
                <a:ea typeface="Adobe 仿宋 Std R" pitchFamily="18" charset="-122"/>
              </a:rPr>
              <a:t>汽车工业主要分布在</a:t>
            </a:r>
            <a:r>
              <a:rPr lang="zh-CN" altLang="en-US" sz="2400" i="1" dirty="0" smtClean="0">
                <a:solidFill>
                  <a:srgbClr val="FF0000"/>
                </a:solidFill>
                <a:latin typeface="Adobe 仿宋 Std R" pitchFamily="18" charset="-122"/>
                <a:ea typeface="Adobe 仿宋 Std R" pitchFamily="18" charset="-122"/>
              </a:rPr>
              <a:t>五大湖周围各州，底特律</a:t>
            </a:r>
            <a:r>
              <a:rPr lang="en-US" altLang="zh-CN" sz="2400" i="1" dirty="0" smtClean="0">
                <a:solidFill>
                  <a:srgbClr val="FF0000"/>
                </a:solidFill>
                <a:latin typeface="Adobe 仿宋 Std R" pitchFamily="18" charset="-122"/>
                <a:ea typeface="Adobe 仿宋 Std R" pitchFamily="18" charset="-122"/>
              </a:rPr>
              <a:t>(Detroit)</a:t>
            </a:r>
            <a:r>
              <a:rPr lang="zh-CN" altLang="en-US" sz="2400" i="1" dirty="0" smtClean="0">
                <a:solidFill>
                  <a:srgbClr val="FF0000"/>
                </a:solidFill>
                <a:latin typeface="Adobe 仿宋 Std R" pitchFamily="18" charset="-122"/>
                <a:ea typeface="Adobe 仿宋 Std R" pitchFamily="18" charset="-122"/>
              </a:rPr>
              <a:t>是全国最大中心，有“汽车城” 之称</a:t>
            </a:r>
            <a:r>
              <a:rPr lang="zh-CN" altLang="en-US" sz="2400" i="1" dirty="0" smtClean="0">
                <a:solidFill>
                  <a:srgbClr val="000000"/>
                </a:solidFill>
                <a:latin typeface="Adobe 仿宋 Std R" pitchFamily="18" charset="-122"/>
                <a:ea typeface="Adobe 仿宋 Std R" pitchFamily="18" charset="-122"/>
              </a:rPr>
              <a:t>，</a:t>
            </a:r>
            <a:r>
              <a:rPr lang="zh-CN" altLang="en-US" sz="2400" dirty="0" smtClean="0">
                <a:solidFill>
                  <a:srgbClr val="FF0000"/>
                </a:solidFill>
                <a:latin typeface="Adobe 仿宋 Std R" pitchFamily="18" charset="-122"/>
                <a:ea typeface="Adobe 仿宋 Std R" pitchFamily="18" charset="-122"/>
              </a:rPr>
              <a:t>汽车工业的垄断程度高。</a:t>
            </a:r>
            <a:r>
              <a:rPr lang="zh-CN" altLang="en-US" sz="2400" dirty="0" smtClean="0">
                <a:solidFill>
                  <a:srgbClr val="000000"/>
                </a:solidFill>
                <a:latin typeface="Adobe 仿宋 Std R" pitchFamily="18" charset="-122"/>
                <a:ea typeface="Adobe 仿宋 Std R" pitchFamily="18" charset="-122"/>
              </a:rPr>
              <a:t>“通用”、“福特”和“克莱斯勒”三大公司的产量和销售额占全国的</a:t>
            </a:r>
            <a:r>
              <a:rPr lang="en-US" altLang="zh-CN" sz="2400" dirty="0" smtClean="0">
                <a:solidFill>
                  <a:srgbClr val="000000"/>
                </a:solidFill>
                <a:latin typeface="Adobe 仿宋 Std R" pitchFamily="18" charset="-122"/>
                <a:ea typeface="Adobe 仿宋 Std R" pitchFamily="18" charset="-122"/>
              </a:rPr>
              <a:t>80%</a:t>
            </a:r>
            <a:r>
              <a:rPr lang="zh-CN" altLang="en-US" sz="2400" dirty="0" smtClean="0">
                <a:solidFill>
                  <a:srgbClr val="000000"/>
                </a:solidFill>
                <a:latin typeface="Adobe 仿宋 Std R" pitchFamily="18" charset="-122"/>
                <a:ea typeface="Adobe 仿宋 Std R" pitchFamily="18" charset="-122"/>
              </a:rPr>
              <a:t>以上。</a:t>
            </a:r>
            <a:endParaRPr lang="en-US" altLang="zh-CN" sz="2400" dirty="0" smtClean="0">
              <a:solidFill>
                <a:srgbClr val="000000"/>
              </a:solidFill>
              <a:latin typeface="Adobe 仿宋 Std R" pitchFamily="18" charset="-122"/>
              <a:ea typeface="Adobe 仿宋 Std R" pitchFamily="18" charset="-122"/>
            </a:endParaRPr>
          </a:p>
          <a:p>
            <a:endParaRPr lang="en-US" altLang="zh-CN" sz="2400" dirty="0" smtClean="0">
              <a:solidFill>
                <a:srgbClr val="000000"/>
              </a:solidFill>
              <a:latin typeface="Adobe 仿宋 Std R" pitchFamily="18" charset="-122"/>
              <a:ea typeface="Adobe 仿宋 Std R" pitchFamily="18" charset="-122"/>
            </a:endParaRPr>
          </a:p>
          <a:p>
            <a:r>
              <a:rPr lang="zh-CN" altLang="zh-CN" sz="2400" dirty="0" smtClean="0">
                <a:solidFill>
                  <a:srgbClr val="FF0000"/>
                </a:solidFill>
                <a:latin typeface="Adobe 仿宋 Std R" pitchFamily="18" charset="-122"/>
                <a:ea typeface="Adobe 仿宋 Std R" pitchFamily="18" charset="-122"/>
              </a:rPr>
              <a:t>2013年7月18日，底特律宣布破产</a:t>
            </a:r>
            <a:r>
              <a:rPr lang="zh-CN" altLang="zh-CN" sz="2400" dirty="0" smtClean="0">
                <a:solidFill>
                  <a:srgbClr val="FF0000"/>
                </a:solidFill>
              </a:rPr>
              <a:t>。</a:t>
            </a:r>
            <a:endParaRPr lang="zh-CN" altLang="en-US" sz="2400" dirty="0">
              <a:solidFill>
                <a:srgbClr val="FF0000"/>
              </a:solidFill>
              <a:latin typeface="Adobe 仿宋 Std R" pitchFamily="18" charset="-122"/>
              <a:ea typeface="Adobe 仿宋 Std R" pitchFamily="18" charset="-122"/>
            </a:endParaRPr>
          </a:p>
        </p:txBody>
      </p:sp>
      <p:pic>
        <p:nvPicPr>
          <p:cNvPr id="35844" name="Picture 4" descr="Flag of Detroit, Michigan.svg">
            <a:hlinkClick r:id="rId2"/>
          </p:cNvPr>
          <p:cNvPicPr>
            <a:picLocks noChangeAspect="1" noChangeArrowheads="1"/>
          </p:cNvPicPr>
          <p:nvPr/>
        </p:nvPicPr>
        <p:blipFill>
          <a:blip r:embed="rId3" cstate="print"/>
          <a:srcRect/>
          <a:stretch>
            <a:fillRect/>
          </a:stretch>
        </p:blipFill>
        <p:spPr bwMode="auto">
          <a:xfrm>
            <a:off x="539552" y="4293096"/>
            <a:ext cx="1800200" cy="1080120"/>
          </a:xfrm>
          <a:prstGeom prst="rect">
            <a:avLst/>
          </a:prstGeom>
          <a:noFill/>
        </p:spPr>
      </p:pic>
      <p:pic>
        <p:nvPicPr>
          <p:cNvPr id="35846" name="Picture 6" descr="Seal of Detroit, Michigan.svg">
            <a:hlinkClick r:id="rId4"/>
          </p:cNvPr>
          <p:cNvPicPr>
            <a:picLocks noChangeAspect="1" noChangeArrowheads="1"/>
          </p:cNvPicPr>
          <p:nvPr/>
        </p:nvPicPr>
        <p:blipFill>
          <a:blip r:embed="rId5" cstate="print"/>
          <a:srcRect/>
          <a:stretch>
            <a:fillRect/>
          </a:stretch>
        </p:blipFill>
        <p:spPr bwMode="auto">
          <a:xfrm>
            <a:off x="2627784" y="4293096"/>
            <a:ext cx="1190625" cy="1200150"/>
          </a:xfrm>
          <a:prstGeom prst="rect">
            <a:avLst/>
          </a:prstGeom>
          <a:noFill/>
        </p:spPr>
      </p:pic>
      <p:pic>
        <p:nvPicPr>
          <p:cNvPr id="35847" name="Picture 7"/>
          <p:cNvPicPr>
            <a:picLocks noChangeAspect="1" noChangeArrowheads="1"/>
          </p:cNvPicPr>
          <p:nvPr/>
        </p:nvPicPr>
        <p:blipFill>
          <a:blip r:embed="rId6" cstate="print"/>
          <a:srcRect/>
          <a:stretch>
            <a:fillRect/>
          </a:stretch>
        </p:blipFill>
        <p:spPr bwMode="auto">
          <a:xfrm>
            <a:off x="323528" y="1412776"/>
            <a:ext cx="4171950" cy="2724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案例一</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sp>
        <p:nvSpPr>
          <p:cNvPr id="12" name="Rectangle 3"/>
          <p:cNvSpPr txBox="1">
            <a:spLocks noChangeArrowheads="1"/>
          </p:cNvSpPr>
          <p:nvPr/>
        </p:nvSpPr>
        <p:spPr>
          <a:xfrm>
            <a:off x="0" y="764704"/>
            <a:ext cx="5508104" cy="3240360"/>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r>
              <a:rPr kumimoji="0" lang="zh-CN" altLang="en-US" sz="2400" b="1" i="0" u="none" strike="noStrike" kern="1200" cap="none" spc="0" normalizeH="0" baseline="0" noProof="0" dirty="0" smtClean="0">
                <a:ln>
                  <a:noFill/>
                </a:ln>
                <a:solidFill>
                  <a:schemeClr val="tx1"/>
                </a:solidFill>
                <a:effectLst/>
                <a:uLnTx/>
                <a:uFillTx/>
                <a:latin typeface="Adobe 仿宋 Std R" pitchFamily="18" charset="-122"/>
                <a:ea typeface="Adobe 仿宋 Std R" pitchFamily="18" charset="-122"/>
              </a:rPr>
              <a:t>实现产业化</a:t>
            </a:r>
          </a:p>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r>
              <a:rPr kumimoji="0" lang="zh-CN" altLang="en-US" sz="2400" b="1" i="0" u="none" strike="noStrike" kern="1200" cap="none" spc="0" normalizeH="0" baseline="0" noProof="0" dirty="0" smtClean="0">
                <a:ln>
                  <a:noFill/>
                </a:ln>
                <a:solidFill>
                  <a:schemeClr val="tx1"/>
                </a:solidFill>
                <a:effectLst/>
                <a:uLnTx/>
                <a:uFillTx/>
                <a:latin typeface="Adobe 仿宋 Std R" pitchFamily="18" charset="-122"/>
                <a:ea typeface="Adobe 仿宋 Std R" pitchFamily="18" charset="-122"/>
              </a:rPr>
              <a:t>鼓励消费、扩大市场</a:t>
            </a:r>
          </a:p>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r>
              <a:rPr kumimoji="0" lang="zh-CN" altLang="en-US" sz="2400" b="1" i="0" u="none" strike="noStrike" kern="1200" cap="none" spc="0" normalizeH="0" baseline="0" noProof="0" dirty="0" smtClean="0">
                <a:ln>
                  <a:noFill/>
                </a:ln>
                <a:solidFill>
                  <a:schemeClr val="tx1"/>
                </a:solidFill>
                <a:effectLst/>
                <a:uLnTx/>
                <a:uFillTx/>
                <a:latin typeface="Adobe 仿宋 Std R" pitchFamily="18" charset="-122"/>
                <a:ea typeface="Adobe 仿宋 Std R" pitchFamily="18" charset="-122"/>
              </a:rPr>
              <a:t>经济技术素质高</a:t>
            </a:r>
          </a:p>
          <a:p>
            <a:pPr marL="742950" marR="0" lvl="1" indent="-285750" algn="l" defTabSz="914400" rtl="0" eaLnBrk="1" fontAlgn="base" latinLnBrk="0" hangingPunct="1">
              <a:lnSpc>
                <a:spcPct val="100000"/>
              </a:lnSpc>
              <a:spcBef>
                <a:spcPct val="20000"/>
              </a:spcBef>
              <a:spcAft>
                <a:spcPct val="0"/>
              </a:spcAft>
              <a:buClrTx/>
              <a:buSzTx/>
              <a:buFont typeface="Arial" charset="0"/>
              <a:buChar char="–"/>
              <a:tabLst/>
              <a:defRPr/>
            </a:pPr>
            <a:r>
              <a:rPr kumimoji="0" lang="zh-CN" altLang="en-US" sz="2400" b="1" i="0" u="none" strike="noStrike" kern="1200" cap="none" spc="0" normalizeH="0" baseline="0" noProof="0" dirty="0" smtClean="0">
                <a:ln>
                  <a:noFill/>
                </a:ln>
                <a:solidFill>
                  <a:schemeClr val="tx1"/>
                </a:solidFill>
                <a:effectLst/>
                <a:uLnTx/>
                <a:uFillTx/>
                <a:latin typeface="Adobe 仿宋 Std R" pitchFamily="18" charset="-122"/>
                <a:ea typeface="Adobe 仿宋 Std R" pitchFamily="18" charset="-122"/>
              </a:rPr>
              <a:t>美国汽车工业</a:t>
            </a:r>
            <a:r>
              <a:rPr kumimoji="0" lang="zh-CN" altLang="en-US" sz="2400" b="1" i="0" u="none" strike="noStrike" kern="1200" cap="none" spc="0" normalizeH="0" baseline="0" noProof="0" dirty="0" smtClean="0">
                <a:ln>
                  <a:noFill/>
                </a:ln>
                <a:solidFill>
                  <a:srgbClr val="FF0000"/>
                </a:solidFill>
                <a:effectLst/>
                <a:uLnTx/>
                <a:uFillTx/>
                <a:latin typeface="Adobe 仿宋 Std R" pitchFamily="18" charset="-122"/>
                <a:ea typeface="Adobe 仿宋 Std R" pitchFamily="18" charset="-122"/>
              </a:rPr>
              <a:t>生产集中度高</a:t>
            </a:r>
          </a:p>
          <a:p>
            <a:pPr marL="742950" marR="0" lvl="1" indent="-285750" algn="l" defTabSz="914400" rtl="0" eaLnBrk="1" fontAlgn="base" latinLnBrk="0" hangingPunct="1">
              <a:lnSpc>
                <a:spcPct val="100000"/>
              </a:lnSpc>
              <a:spcBef>
                <a:spcPct val="20000"/>
              </a:spcBef>
              <a:spcAft>
                <a:spcPct val="0"/>
              </a:spcAft>
              <a:buClrTx/>
              <a:buSzTx/>
              <a:buFont typeface="Arial" charset="0"/>
              <a:buChar char="–"/>
              <a:tabLst/>
              <a:defRPr/>
            </a:pPr>
            <a:r>
              <a:rPr kumimoji="0" lang="zh-CN" altLang="en-US" sz="2400" b="1" i="0" u="none" strike="noStrike" kern="1200" cap="none" spc="0" normalizeH="0" baseline="0" noProof="0" dirty="0" smtClean="0">
                <a:ln>
                  <a:noFill/>
                </a:ln>
                <a:solidFill>
                  <a:srgbClr val="FF0000"/>
                </a:solidFill>
                <a:effectLst/>
                <a:uLnTx/>
                <a:uFillTx/>
                <a:latin typeface="Adobe 仿宋 Std R" pitchFamily="18" charset="-122"/>
                <a:ea typeface="Adobe 仿宋 Std R" pitchFamily="18" charset="-122"/>
              </a:rPr>
              <a:t>专业化程度高</a:t>
            </a:r>
          </a:p>
          <a:p>
            <a:pPr marL="742950" marR="0" lvl="1" indent="-285750" algn="l" defTabSz="914400" rtl="0" eaLnBrk="1" fontAlgn="base" latinLnBrk="0" hangingPunct="1">
              <a:lnSpc>
                <a:spcPct val="100000"/>
              </a:lnSpc>
              <a:spcBef>
                <a:spcPct val="20000"/>
              </a:spcBef>
              <a:spcAft>
                <a:spcPct val="0"/>
              </a:spcAft>
              <a:buClrTx/>
              <a:buSzTx/>
              <a:buFont typeface="Arial" charset="0"/>
              <a:buChar char="–"/>
              <a:tabLst/>
              <a:defRPr/>
            </a:pPr>
            <a:r>
              <a:rPr kumimoji="0" lang="zh-CN" altLang="en-US" sz="2400" b="1" i="0" u="none" strike="noStrike" kern="1200" cap="none" spc="0" normalizeH="0" baseline="0" noProof="0" dirty="0" smtClean="0">
                <a:ln>
                  <a:noFill/>
                </a:ln>
                <a:solidFill>
                  <a:srgbClr val="FF0000"/>
                </a:solidFill>
                <a:effectLst/>
                <a:uLnTx/>
                <a:uFillTx/>
                <a:latin typeface="Adobe 仿宋 Std R" pitchFamily="18" charset="-122"/>
                <a:ea typeface="Adobe 仿宋 Std R" pitchFamily="18" charset="-122"/>
              </a:rPr>
              <a:t>规模经济</a:t>
            </a:r>
          </a:p>
          <a:p>
            <a:pPr marL="742950" marR="0" lvl="1" indent="-285750" algn="l" defTabSz="914400" rtl="0" eaLnBrk="1" fontAlgn="base" latinLnBrk="0" hangingPunct="1">
              <a:lnSpc>
                <a:spcPct val="100000"/>
              </a:lnSpc>
              <a:spcBef>
                <a:spcPct val="20000"/>
              </a:spcBef>
              <a:spcAft>
                <a:spcPct val="0"/>
              </a:spcAft>
              <a:buClrTx/>
              <a:buSzTx/>
              <a:buFont typeface="Arial" charset="0"/>
              <a:buChar char="–"/>
              <a:tabLst/>
              <a:defRPr/>
            </a:pPr>
            <a:r>
              <a:rPr kumimoji="0" lang="zh-CN" altLang="en-US" sz="2400" b="1" i="0" u="none" strike="noStrike" kern="1200" cap="none" spc="0" normalizeH="0" baseline="0" noProof="0" dirty="0" smtClean="0">
                <a:ln>
                  <a:noFill/>
                </a:ln>
                <a:solidFill>
                  <a:srgbClr val="FF0000"/>
                </a:solidFill>
                <a:effectLst/>
                <a:uLnTx/>
                <a:uFillTx/>
                <a:latin typeface="Adobe 仿宋 Std R" pitchFamily="18" charset="-122"/>
                <a:ea typeface="Adobe 仿宋 Std R" pitchFamily="18" charset="-122"/>
              </a:rPr>
              <a:t>技术推动</a:t>
            </a:r>
            <a:r>
              <a:rPr kumimoji="0" lang="zh-CN" altLang="en-US" sz="2400" b="1" i="0" u="none" strike="noStrike" kern="1200" cap="none" spc="0" normalizeH="0" baseline="0" noProof="0" dirty="0" smtClean="0">
                <a:ln>
                  <a:noFill/>
                </a:ln>
                <a:solidFill>
                  <a:schemeClr val="tx1"/>
                </a:solidFill>
                <a:effectLst/>
                <a:uLnTx/>
                <a:uFillTx/>
                <a:latin typeface="Adobe 仿宋 Std R" pitchFamily="18" charset="-122"/>
                <a:ea typeface="Adobe 仿宋 Std R" pitchFamily="18" charset="-122"/>
              </a:rPr>
              <a:t>和可持续发展</a:t>
            </a:r>
            <a:endParaRPr kumimoji="0" lang="zh-CN" altLang="en-US" sz="2400" b="1" i="0" u="none" strike="noStrike" kern="1200" cap="none" spc="0" normalizeH="0" baseline="0" noProof="0" dirty="0">
              <a:ln>
                <a:noFill/>
              </a:ln>
              <a:solidFill>
                <a:schemeClr val="tx1"/>
              </a:solidFill>
              <a:effectLst/>
              <a:uLnTx/>
              <a:uFillTx/>
              <a:latin typeface="Adobe 仿宋 Std R" pitchFamily="18" charset="-122"/>
              <a:ea typeface="Adobe 仿宋 Std R" pitchFamily="18" charset="-122"/>
            </a:endParaRPr>
          </a:p>
        </p:txBody>
      </p:sp>
      <p:pic>
        <p:nvPicPr>
          <p:cNvPr id="13" name="Picture 6" descr="3e4943e702000kyh"/>
          <p:cNvPicPr>
            <a:picLocks noChangeAspect="1" noChangeArrowheads="1"/>
          </p:cNvPicPr>
          <p:nvPr/>
        </p:nvPicPr>
        <p:blipFill>
          <a:blip r:embed="rId2" cstate="print"/>
          <a:srcRect/>
          <a:stretch>
            <a:fillRect/>
          </a:stretch>
        </p:blipFill>
        <p:spPr bwMode="auto">
          <a:xfrm>
            <a:off x="395536" y="3789040"/>
            <a:ext cx="4020319" cy="2615324"/>
          </a:xfrm>
          <a:prstGeom prst="rect">
            <a:avLst/>
          </a:prstGeom>
          <a:noFill/>
        </p:spPr>
      </p:pic>
      <p:sp>
        <p:nvSpPr>
          <p:cNvPr id="14" name="矩形 13"/>
          <p:cNvSpPr/>
          <p:nvPr/>
        </p:nvSpPr>
        <p:spPr>
          <a:xfrm>
            <a:off x="5076056" y="1319740"/>
            <a:ext cx="3672408" cy="4413516"/>
          </a:xfrm>
          <a:prstGeom prst="rect">
            <a:avLst/>
          </a:prstGeom>
          <a:solidFill>
            <a:schemeClr val="accent1">
              <a:lumMod val="20000"/>
              <a:lumOff val="80000"/>
            </a:schemeClr>
          </a:solidFill>
        </p:spPr>
        <p:txBody>
          <a:bodyPr wrap="square">
            <a:spAutoFit/>
          </a:bodyPr>
          <a:lstStyle/>
          <a:p>
            <a:pPr>
              <a:lnSpc>
                <a:spcPct val="90000"/>
              </a:lnSpc>
            </a:pPr>
            <a:r>
              <a:rPr lang="zh-CN" altLang="en-US" sz="2400" dirty="0" smtClean="0">
                <a:latin typeface="Adobe 仿宋 Std R" pitchFamily="18" charset="-122"/>
                <a:ea typeface="Adobe 仿宋 Std R" pitchFamily="18" charset="-122"/>
              </a:rPr>
              <a:t>二次大战前，欧洲和日本都为物资的匮乏而烦恼，美国却已经提出每个家庭都要有一辆汽车的口号 </a:t>
            </a:r>
          </a:p>
          <a:p>
            <a:pPr>
              <a:lnSpc>
                <a:spcPct val="90000"/>
              </a:lnSpc>
            </a:pPr>
            <a:r>
              <a:rPr lang="zh-CN" altLang="en-US" sz="2400" dirty="0" smtClean="0">
                <a:latin typeface="Adobe 仿宋 Std R" pitchFamily="18" charset="-122"/>
                <a:ea typeface="Adobe 仿宋 Std R" pitchFamily="18" charset="-122"/>
              </a:rPr>
              <a:t>二次大战期间，美国本土没有受到战争的破坏，汽车工业在完成</a:t>
            </a:r>
            <a:r>
              <a:rPr lang="zh-CN" altLang="en-US" sz="2400" dirty="0" smtClean="0">
                <a:solidFill>
                  <a:srgbClr val="FF0000"/>
                </a:solidFill>
                <a:latin typeface="Adobe 仿宋 Std R" pitchFamily="18" charset="-122"/>
                <a:ea typeface="Adobe 仿宋 Std R" pitchFamily="18" charset="-122"/>
              </a:rPr>
              <a:t>军工订货</a:t>
            </a:r>
            <a:r>
              <a:rPr lang="zh-CN" altLang="en-US" sz="2400" dirty="0" smtClean="0">
                <a:latin typeface="Adobe 仿宋 Std R" pitchFamily="18" charset="-122"/>
                <a:ea typeface="Adobe 仿宋 Std R" pitchFamily="18" charset="-122"/>
              </a:rPr>
              <a:t>中也获得了巨大的利润；战争时的其他国家的汽车工业成为一片片瓦砾，美国汽车工业不但开足马力满足国内需求，还大量向欧洲出口。 </a:t>
            </a:r>
            <a:endParaRPr lang="zh-CN" altLang="en-US" sz="2400" dirty="0">
              <a:latin typeface="Adobe 仿宋 Std R" pitchFamily="18" charset="-122"/>
              <a:ea typeface="Adobe 仿宋 Std R"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案例一</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sp>
        <p:nvSpPr>
          <p:cNvPr id="12" name="矩形 11"/>
          <p:cNvSpPr/>
          <p:nvPr/>
        </p:nvSpPr>
        <p:spPr>
          <a:xfrm>
            <a:off x="467544" y="2132856"/>
            <a:ext cx="8280920" cy="3046988"/>
          </a:xfrm>
          <a:prstGeom prst="rect">
            <a:avLst/>
          </a:prstGeom>
        </p:spPr>
        <p:txBody>
          <a:bodyPr wrap="square">
            <a:spAutoFit/>
          </a:bodyPr>
          <a:lstStyle/>
          <a:p>
            <a:pPr>
              <a:buFont typeface="Wingdings" pitchFamily="2" charset="2"/>
              <a:buNone/>
            </a:pPr>
            <a:r>
              <a:rPr lang="en-US" altLang="zh-CN" sz="2400" dirty="0" smtClean="0">
                <a:solidFill>
                  <a:srgbClr val="000000"/>
                </a:solidFill>
                <a:latin typeface="Adobe 仿宋 Std R" pitchFamily="18" charset="-122"/>
                <a:ea typeface="Adobe 仿宋 Std R" pitchFamily="18" charset="-122"/>
              </a:rPr>
              <a:t>1.</a:t>
            </a:r>
            <a:r>
              <a:rPr lang="zh-CN" altLang="en-US" sz="2400" dirty="0" smtClean="0">
                <a:solidFill>
                  <a:srgbClr val="000000"/>
                </a:solidFill>
                <a:latin typeface="Adobe 仿宋 Std R" pitchFamily="18" charset="-122"/>
                <a:ea typeface="Adobe 仿宋 Std R" pitchFamily="18" charset="-122"/>
              </a:rPr>
              <a:t>技术先进、门类齐全、生产力雄厚、劳动生产率高</a:t>
            </a:r>
            <a:r>
              <a:rPr lang="en-US" altLang="zh-CN" sz="2400" dirty="0" smtClean="0">
                <a:solidFill>
                  <a:srgbClr val="000000"/>
                </a:solidFill>
                <a:latin typeface="Adobe 仿宋 Std R" pitchFamily="18" charset="-122"/>
                <a:ea typeface="Adobe 仿宋 Std R" pitchFamily="18" charset="-122"/>
              </a:rPr>
              <a:t>,</a:t>
            </a:r>
            <a:r>
              <a:rPr lang="zh-CN" altLang="en-US" sz="2400" dirty="0" smtClean="0">
                <a:solidFill>
                  <a:srgbClr val="000000"/>
                </a:solidFill>
                <a:latin typeface="Adobe 仿宋 Std R" pitchFamily="18" charset="-122"/>
                <a:ea typeface="Adobe 仿宋 Std R" pitchFamily="18" charset="-122"/>
              </a:rPr>
              <a:t>世界第一工业国。</a:t>
            </a:r>
          </a:p>
          <a:p>
            <a:pPr>
              <a:buFont typeface="Wingdings" pitchFamily="2" charset="2"/>
              <a:buNone/>
            </a:pPr>
            <a:r>
              <a:rPr lang="en-US" altLang="zh-CN" sz="2400" dirty="0" smtClean="0">
                <a:solidFill>
                  <a:srgbClr val="000000"/>
                </a:solidFill>
                <a:latin typeface="Adobe 仿宋 Std R" pitchFamily="18" charset="-122"/>
                <a:ea typeface="Adobe 仿宋 Std R" pitchFamily="18" charset="-122"/>
              </a:rPr>
              <a:t>2.</a:t>
            </a:r>
            <a:r>
              <a:rPr lang="zh-CN" altLang="en-US" sz="2400" dirty="0" smtClean="0">
                <a:solidFill>
                  <a:srgbClr val="000000"/>
                </a:solidFill>
                <a:latin typeface="Adobe 仿宋 Std R" pitchFamily="18" charset="-122"/>
                <a:ea typeface="Adobe 仿宋 Std R" pitchFamily="18" charset="-122"/>
              </a:rPr>
              <a:t>地区分布上不平衡，主要集中在西起密西西比河，东至大西洋沿岸，南起俄亥俄河和波托马河，北至五大湖沿岸，这里是著名的</a:t>
            </a:r>
            <a:r>
              <a:rPr lang="zh-CN" altLang="zh-CN" sz="2400" dirty="0" smtClean="0">
                <a:latin typeface="Adobe 仿宋 Std R" pitchFamily="18" charset="-122"/>
                <a:ea typeface="Adobe 仿宋 Std R" pitchFamily="18" charset="-122"/>
              </a:rPr>
              <a:t>“</a:t>
            </a:r>
            <a:r>
              <a:rPr lang="zh-CN" altLang="en-US" sz="2400" dirty="0" smtClean="0">
                <a:solidFill>
                  <a:srgbClr val="FF0066"/>
                </a:solidFill>
                <a:latin typeface="Adobe 仿宋 Std R" pitchFamily="18" charset="-122"/>
                <a:ea typeface="Adobe 仿宋 Std R" pitchFamily="18" charset="-122"/>
              </a:rPr>
              <a:t>制造业中心</a:t>
            </a:r>
            <a:r>
              <a:rPr lang="zh-CN" altLang="zh-CN" sz="2400" dirty="0" smtClean="0">
                <a:latin typeface="Adobe 仿宋 Std R" pitchFamily="18" charset="-122"/>
                <a:ea typeface="Adobe 仿宋 Std R" pitchFamily="18" charset="-122"/>
              </a:rPr>
              <a:t>”</a:t>
            </a:r>
            <a:r>
              <a:rPr lang="zh-CN" altLang="en-US" sz="2400" dirty="0" smtClean="0">
                <a:latin typeface="Adobe 仿宋 Std R" pitchFamily="18" charset="-122"/>
                <a:ea typeface="Adobe 仿宋 Std R" pitchFamily="18" charset="-122"/>
              </a:rPr>
              <a:t>。</a:t>
            </a:r>
            <a:endParaRPr lang="zh-CN" altLang="en-US" sz="2400" dirty="0" smtClean="0">
              <a:solidFill>
                <a:srgbClr val="FF0066"/>
              </a:solidFill>
              <a:latin typeface="Adobe 仿宋 Std R" pitchFamily="18" charset="-122"/>
              <a:ea typeface="Adobe 仿宋 Std R" pitchFamily="18" charset="-122"/>
            </a:endParaRPr>
          </a:p>
          <a:p>
            <a:pPr>
              <a:buFont typeface="Wingdings" pitchFamily="2" charset="2"/>
              <a:buNone/>
            </a:pPr>
            <a:r>
              <a:rPr lang="en-US" altLang="zh-CN" sz="2400" dirty="0" smtClean="0">
                <a:solidFill>
                  <a:srgbClr val="000000"/>
                </a:solidFill>
                <a:latin typeface="Adobe 仿宋 Std R" pitchFamily="18" charset="-122"/>
                <a:ea typeface="Adobe 仿宋 Std R" pitchFamily="18" charset="-122"/>
              </a:rPr>
              <a:t>3.20</a:t>
            </a:r>
            <a:r>
              <a:rPr lang="zh-CN" altLang="en-US" sz="2400" dirty="0" smtClean="0">
                <a:solidFill>
                  <a:srgbClr val="000000"/>
                </a:solidFill>
                <a:latin typeface="Adobe 仿宋 Std R" pitchFamily="18" charset="-122"/>
                <a:ea typeface="Adobe 仿宋 Std R" pitchFamily="18" charset="-122"/>
              </a:rPr>
              <a:t>世纪</a:t>
            </a:r>
            <a:r>
              <a:rPr lang="en-US" altLang="zh-CN" sz="2400" dirty="0" smtClean="0">
                <a:solidFill>
                  <a:srgbClr val="000000"/>
                </a:solidFill>
                <a:latin typeface="Adobe 仿宋 Std R" pitchFamily="18" charset="-122"/>
                <a:ea typeface="Adobe 仿宋 Std R" pitchFamily="18" charset="-122"/>
              </a:rPr>
              <a:t>70</a:t>
            </a:r>
            <a:r>
              <a:rPr lang="zh-CN" altLang="en-US" sz="2400" dirty="0" smtClean="0">
                <a:solidFill>
                  <a:srgbClr val="000000"/>
                </a:solidFill>
                <a:latin typeface="Adobe 仿宋 Std R" pitchFamily="18" charset="-122"/>
                <a:ea typeface="Adobe 仿宋 Std R" pitchFamily="18" charset="-122"/>
              </a:rPr>
              <a:t>年代以来，南部和西部工业有较快发展。形成</a:t>
            </a:r>
            <a:r>
              <a:rPr lang="zh-CN" altLang="en-US" sz="2400" dirty="0" smtClean="0">
                <a:solidFill>
                  <a:srgbClr val="FF0066"/>
                </a:solidFill>
                <a:latin typeface="Adobe 仿宋 Std R" pitchFamily="18" charset="-122"/>
                <a:ea typeface="Adobe 仿宋 Std R" pitchFamily="18" charset="-122"/>
              </a:rPr>
              <a:t>“阳光地带”</a:t>
            </a:r>
            <a:r>
              <a:rPr lang="en-US" altLang="zh-CN" sz="2400" dirty="0" smtClean="0">
                <a:solidFill>
                  <a:srgbClr val="FF0066"/>
                </a:solidFill>
                <a:latin typeface="Adobe 仿宋 Std R" pitchFamily="18" charset="-122"/>
                <a:ea typeface="Adobe 仿宋 Std R" pitchFamily="18" charset="-122"/>
              </a:rPr>
              <a:t>, </a:t>
            </a:r>
            <a:r>
              <a:rPr lang="zh-CN" altLang="en-US" sz="2400" dirty="0" smtClean="0">
                <a:solidFill>
                  <a:srgbClr val="FF0066"/>
                </a:solidFill>
                <a:latin typeface="Adobe 仿宋 Std R" pitchFamily="18" charset="-122"/>
                <a:ea typeface="Adobe 仿宋 Std R" pitchFamily="18" charset="-122"/>
              </a:rPr>
              <a:t>高科技工业中心。</a:t>
            </a:r>
          </a:p>
          <a:p>
            <a:pPr>
              <a:buFont typeface="Wingdings" pitchFamily="2" charset="2"/>
              <a:buNone/>
            </a:pPr>
            <a:r>
              <a:rPr lang="en-US" altLang="zh-CN" sz="2400" dirty="0" smtClean="0">
                <a:solidFill>
                  <a:srgbClr val="000000"/>
                </a:solidFill>
                <a:latin typeface="Adobe 仿宋 Std R" pitchFamily="18" charset="-122"/>
                <a:ea typeface="Adobe 仿宋 Std R" pitchFamily="18" charset="-122"/>
              </a:rPr>
              <a:t>4.</a:t>
            </a:r>
            <a:r>
              <a:rPr lang="zh-CN" altLang="en-US" sz="2400" dirty="0" smtClean="0">
                <a:solidFill>
                  <a:srgbClr val="000000"/>
                </a:solidFill>
                <a:latin typeface="Adobe 仿宋 Std R" pitchFamily="18" charset="-122"/>
                <a:ea typeface="Adobe 仿宋 Std R" pitchFamily="18" charset="-122"/>
              </a:rPr>
              <a:t>目前呈现三大工业区。</a:t>
            </a:r>
            <a:endParaRPr lang="zh-CN" altLang="en-US" sz="2400" dirty="0">
              <a:solidFill>
                <a:srgbClr val="000000"/>
              </a:solidFill>
              <a:latin typeface="Adobe 仿宋 Std R" pitchFamily="18" charset="-122"/>
              <a:ea typeface="Adobe 仿宋 Std R" pitchFamily="18" charset="-122"/>
            </a:endParaRPr>
          </a:p>
        </p:txBody>
      </p:sp>
      <p:sp>
        <p:nvSpPr>
          <p:cNvPr id="13" name="矩形 12"/>
          <p:cNvSpPr/>
          <p:nvPr/>
        </p:nvSpPr>
        <p:spPr>
          <a:xfrm>
            <a:off x="467544" y="1340768"/>
            <a:ext cx="2709396" cy="523220"/>
          </a:xfrm>
          <a:prstGeom prst="rect">
            <a:avLst/>
          </a:prstGeom>
        </p:spPr>
        <p:txBody>
          <a:bodyPr wrap="none">
            <a:spAutoFit/>
          </a:bodyPr>
          <a:lstStyle/>
          <a:p>
            <a:r>
              <a:rPr lang="zh-CN" altLang="en-US" sz="2800" dirty="0" smtClean="0">
                <a:solidFill>
                  <a:srgbClr val="FF0000"/>
                </a:solidFill>
              </a:rPr>
              <a:t>美国工业特点：</a:t>
            </a:r>
            <a:endParaRPr lang="zh-CN" altLang="en-US" sz="2800" dirty="0">
              <a:solidFill>
                <a:srgbClr val="FF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活动一通用汽车发展历程</a:t>
            </a:r>
          </a:p>
        </p:txBody>
      </p:sp>
      <p:pic>
        <p:nvPicPr>
          <p:cNvPr id="16386" name="Picture 2" descr="通用汽车图片 GM"/>
          <p:cNvPicPr>
            <a:picLocks noChangeAspect="1" noChangeArrowheads="1"/>
          </p:cNvPicPr>
          <p:nvPr/>
        </p:nvPicPr>
        <p:blipFill>
          <a:blip r:embed="rId2" r:link="rId3" cstate="print"/>
          <a:srcRect/>
          <a:stretch>
            <a:fillRect/>
          </a:stretch>
        </p:blipFill>
        <p:spPr bwMode="auto">
          <a:xfrm>
            <a:off x="251520" y="1556792"/>
            <a:ext cx="5686624" cy="3816424"/>
          </a:xfrm>
          <a:prstGeom prst="rect">
            <a:avLst/>
          </a:prstGeom>
          <a:noFill/>
        </p:spPr>
      </p:pic>
      <p:pic>
        <p:nvPicPr>
          <p:cNvPr id="16385" name="Picture 1" descr="通用汽车公司 GM Logo"/>
          <p:cNvPicPr>
            <a:picLocks noChangeAspect="1" noChangeArrowheads="1"/>
          </p:cNvPicPr>
          <p:nvPr/>
        </p:nvPicPr>
        <p:blipFill>
          <a:blip r:embed="rId4" r:link="rId5" cstate="print"/>
          <a:srcRect r="3462"/>
          <a:stretch>
            <a:fillRect/>
          </a:stretch>
        </p:blipFill>
        <p:spPr bwMode="auto">
          <a:xfrm>
            <a:off x="6156176" y="2132856"/>
            <a:ext cx="2771800" cy="2771800"/>
          </a:xfrm>
          <a:prstGeom prst="rect">
            <a:avLst/>
          </a:prstGeom>
          <a:noFill/>
        </p:spPr>
      </p:pic>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88" name="Rectangle 4"/>
          <p:cNvSpPr>
            <a:spLocks noChangeArrowheads="1"/>
          </p:cNvSpPr>
          <p:nvPr/>
        </p:nvSpPr>
        <p:spPr bwMode="auto">
          <a:xfrm>
            <a:off x="0" y="2847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 name="矩形 14"/>
          <p:cNvSpPr/>
          <p:nvPr/>
        </p:nvSpPr>
        <p:spPr>
          <a:xfrm>
            <a:off x="1403648" y="5517232"/>
            <a:ext cx="5739072" cy="400110"/>
          </a:xfrm>
          <a:prstGeom prst="rect">
            <a:avLst/>
          </a:prstGeom>
        </p:spPr>
        <p:txBody>
          <a:bodyPr wrap="none">
            <a:spAutoFit/>
          </a:bodyPr>
          <a:lstStyle/>
          <a:p>
            <a:r>
              <a:rPr lang="zh-CN" altLang="zh-CN" dirty="0" smtClean="0">
                <a:latin typeface="Adobe 仿宋 Std R" pitchFamily="18" charset="-122"/>
                <a:ea typeface="Adobe 仿宋 Std R" pitchFamily="18" charset="-122"/>
              </a:rPr>
              <a:t>美国通用汽车公司</a:t>
            </a:r>
            <a:r>
              <a:rPr lang="en-US" altLang="zh-CN" dirty="0" smtClean="0">
                <a:latin typeface="Adobe 仿宋 Std R" pitchFamily="18" charset="-122"/>
                <a:ea typeface="Adobe 仿宋 Std R" pitchFamily="18" charset="-122"/>
              </a:rPr>
              <a:t> General Motors Corporation</a:t>
            </a:r>
            <a:endParaRPr lang="zh-CN" altLang="en-US" dirty="0">
              <a:latin typeface="Adobe 仿宋 Std R" pitchFamily="18" charset="-122"/>
              <a:ea typeface="Adobe 仿宋 Std R" pitchFamily="18"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1698</TotalTime>
  <Words>3188</Words>
  <Application>Microsoft Office PowerPoint</Application>
  <PresentationFormat>全屏显示(4:3)</PresentationFormat>
  <Paragraphs>309</Paragraphs>
  <Slides>52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52</vt:i4>
      </vt:variant>
    </vt:vector>
  </HeadingPairs>
  <TitlesOfParts>
    <vt:vector size="54" baseType="lpstr">
      <vt:lpstr>Office 主题​​</vt:lpstr>
      <vt:lpstr>位图图像</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LXY</dc:creator>
  <cp:lastModifiedBy>方晓汾</cp:lastModifiedBy>
  <cp:revision>808</cp:revision>
  <dcterms:created xsi:type="dcterms:W3CDTF">2008-11-29T01:41:59Z</dcterms:created>
  <dcterms:modified xsi:type="dcterms:W3CDTF">2013-08-07T09:18:48Z</dcterms:modified>
</cp:coreProperties>
</file>