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300" r:id="rId2"/>
    <p:sldId id="277" r:id="rId3"/>
    <p:sldId id="302" r:id="rId4"/>
    <p:sldId id="364" r:id="rId5"/>
    <p:sldId id="366" r:id="rId6"/>
    <p:sldId id="365" r:id="rId7"/>
    <p:sldId id="303" r:id="rId8"/>
    <p:sldId id="367" r:id="rId9"/>
    <p:sldId id="368" r:id="rId10"/>
    <p:sldId id="369" r:id="rId11"/>
    <p:sldId id="370" r:id="rId12"/>
    <p:sldId id="371" r:id="rId13"/>
    <p:sldId id="372" r:id="rId14"/>
    <p:sldId id="373" r:id="rId15"/>
    <p:sldId id="374" r:id="rId16"/>
    <p:sldId id="376" r:id="rId17"/>
    <p:sldId id="381" r:id="rId18"/>
    <p:sldId id="375" r:id="rId19"/>
    <p:sldId id="382" r:id="rId20"/>
    <p:sldId id="383" r:id="rId21"/>
    <p:sldId id="377" r:id="rId22"/>
    <p:sldId id="378" r:id="rId23"/>
    <p:sldId id="379" r:id="rId24"/>
    <p:sldId id="380" r:id="rId25"/>
    <p:sldId id="385" r:id="rId26"/>
    <p:sldId id="384" r:id="rId27"/>
    <p:sldId id="386" r:id="rId28"/>
    <p:sldId id="387" r:id="rId29"/>
    <p:sldId id="389" r:id="rId30"/>
    <p:sldId id="388" r:id="rId31"/>
    <p:sldId id="390" r:id="rId32"/>
    <p:sldId id="391" r:id="rId33"/>
    <p:sldId id="392" r:id="rId34"/>
    <p:sldId id="301" r:id="rId35"/>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00" autoAdjust="0"/>
    <p:restoredTop sz="94660"/>
  </p:normalViewPr>
  <p:slideViewPr>
    <p:cSldViewPr>
      <p:cViewPr varScale="1">
        <p:scale>
          <a:sx n="65" d="100"/>
          <a:sy n="65" d="100"/>
        </p:scale>
        <p:origin x="-1704" y="-114"/>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jpeg"/><Relationship Id="rId3" Type="http://schemas.openxmlformats.org/officeDocument/2006/relationships/image" Target="../media/image24.pn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5" Type="http://schemas.openxmlformats.org/officeDocument/2006/relationships/image" Target="../media/image36.pn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 Id="rId14" Type="http://schemas.openxmlformats.org/officeDocument/2006/relationships/image" Target="../media/image35.jpeg"/></Relationships>
</file>

<file path=ppt/slides/_rels/slide11.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jpeg"/><Relationship Id="rId3" Type="http://schemas.openxmlformats.org/officeDocument/2006/relationships/image" Target="../media/image38.jpeg"/><Relationship Id="rId7" Type="http://schemas.openxmlformats.org/officeDocument/2006/relationships/image" Target="../media/image41.png"/><Relationship Id="rId12" Type="http://schemas.openxmlformats.org/officeDocument/2006/relationships/image" Target="../media/image46.emf"/><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hyperlink" Target="http://searchui.search.mainone.com/cpa-100-20-0-20-1-2--1--1.htm?cat_id=1007621" TargetMode="External"/><Relationship Id="rId10" Type="http://schemas.openxmlformats.org/officeDocument/2006/relationships/image" Target="../media/image44.png"/><Relationship Id="rId4" Type="http://schemas.openxmlformats.org/officeDocument/2006/relationships/image" Target="../media/image39.jpeg"/><Relationship Id="rId9" Type="http://schemas.openxmlformats.org/officeDocument/2006/relationships/image" Target="../media/image43.png"/><Relationship Id="rId14" Type="http://schemas.openxmlformats.org/officeDocument/2006/relationships/image" Target="../media/image48.png"/></Relationships>
</file>

<file path=ppt/slides/_rels/slide1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5" Type="http://schemas.openxmlformats.org/officeDocument/2006/relationships/image" Target="../media/image59.jpeg"/><Relationship Id="rId4" Type="http://schemas.openxmlformats.org/officeDocument/2006/relationships/image" Target="../media/image58.jpe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12" Type="http://schemas.openxmlformats.org/officeDocument/2006/relationships/image" Target="../media/image78.jpeg"/><Relationship Id="rId2"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70.jpeg"/><Relationship Id="rId9" Type="http://schemas.openxmlformats.org/officeDocument/2006/relationships/image" Target="../media/image75.jpeg"/></Relationships>
</file>

<file path=ppt/slides/_rels/slide2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3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news.naver.com/main/read.nhn?mode=LPOD&amp;mid=tvh&amp;oid=057&amp;aid=0000127232" TargetMode="External"/><Relationship Id="rId1" Type="http://schemas.openxmlformats.org/officeDocument/2006/relationships/slideLayout" Target="../slideLayouts/slideLayout7.xml"/><Relationship Id="rId5" Type="http://schemas.openxmlformats.org/officeDocument/2006/relationships/image" Target="../media/image87.jpeg"/><Relationship Id="rId4" Type="http://schemas.openxmlformats.org/officeDocument/2006/relationships/image" Target="../media/image86.jpeg"/></Relationships>
</file>

<file path=ppt/slides/_rels/slide3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中国车系</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sp>
        <p:nvSpPr>
          <p:cNvPr id="44" name="Text Box 7"/>
          <p:cNvSpPr txBox="1">
            <a:spLocks noChangeArrowheads="1"/>
          </p:cNvSpPr>
          <p:nvPr/>
        </p:nvSpPr>
        <p:spPr bwMode="gray">
          <a:xfrm>
            <a:off x="1908175" y="1268413"/>
            <a:ext cx="1341438" cy="852487"/>
          </a:xfrm>
          <a:prstGeom prst="rect">
            <a:avLst/>
          </a:prstGeom>
          <a:solidFill>
            <a:schemeClr val="accent1"/>
          </a:solidFill>
          <a:ln w="9525" algn="ctr">
            <a:noFill/>
            <a:miter lim="800000"/>
            <a:headEnd/>
            <a:tailEnd/>
          </a:ln>
        </p:spPr>
        <p:txBody>
          <a:bodyPr>
            <a:spAutoFit/>
          </a:bodyPr>
          <a:lstStyle/>
          <a:p>
            <a:pPr algn="ctr"/>
            <a:endParaRPr lang="zh-CN" altLang="en-US" sz="1200">
              <a:solidFill>
                <a:srgbClr val="000000"/>
              </a:solidFill>
              <a:latin typeface="Verdana" pitchFamily="34" charset="0"/>
            </a:endParaRPr>
          </a:p>
          <a:p>
            <a:pPr algn="ctr"/>
            <a:r>
              <a:rPr lang="zh-CN" altLang="en-US" sz="1400" b="1">
                <a:solidFill>
                  <a:srgbClr val="000000"/>
                </a:solidFill>
                <a:latin typeface="Calibri" pitchFamily="34" charset="0"/>
              </a:rPr>
              <a:t>小型客车</a:t>
            </a:r>
            <a:endParaRPr lang="zh-CN" altLang="en-US" sz="1200">
              <a:solidFill>
                <a:srgbClr val="000000"/>
              </a:solidFill>
              <a:latin typeface="Calibri" pitchFamily="34" charset="0"/>
            </a:endParaRPr>
          </a:p>
          <a:p>
            <a:pPr algn="ctr"/>
            <a:endParaRPr lang="zh-CN" altLang="en-US" sz="1200">
              <a:latin typeface="Calibri" pitchFamily="34" charset="0"/>
            </a:endParaRPr>
          </a:p>
          <a:p>
            <a:pPr algn="ctr"/>
            <a:r>
              <a:rPr lang="zh-CN" altLang="en-US" sz="1200">
                <a:latin typeface="Calibri" pitchFamily="34" charset="0"/>
              </a:rPr>
              <a:t>车长≤</a:t>
            </a:r>
            <a:r>
              <a:rPr lang="en-US" altLang="zh-CN" sz="1200">
                <a:latin typeface="Calibri" pitchFamily="34" charset="0"/>
              </a:rPr>
              <a:t>4m</a:t>
            </a:r>
            <a:endParaRPr lang="en-US" altLang="zh-CN">
              <a:latin typeface="Calibri" pitchFamily="34" charset="0"/>
            </a:endParaRPr>
          </a:p>
        </p:txBody>
      </p:sp>
      <p:grpSp>
        <p:nvGrpSpPr>
          <p:cNvPr id="45" name="Group 35"/>
          <p:cNvGrpSpPr>
            <a:grpSpLocks/>
          </p:cNvGrpSpPr>
          <p:nvPr/>
        </p:nvGrpSpPr>
        <p:grpSpPr bwMode="auto">
          <a:xfrm>
            <a:off x="2260600" y="968375"/>
            <a:ext cx="657225" cy="528638"/>
            <a:chOff x="275" y="893"/>
            <a:chExt cx="465" cy="400"/>
          </a:xfrm>
        </p:grpSpPr>
        <p:sp>
          <p:nvSpPr>
            <p:cNvPr id="46" name="Oval 36"/>
            <p:cNvSpPr>
              <a:spLocks noChangeArrowheads="1"/>
            </p:cNvSpPr>
            <p:nvPr/>
          </p:nvSpPr>
          <p:spPr bwMode="gray">
            <a:xfrm>
              <a:off x="275" y="953"/>
              <a:ext cx="465" cy="282"/>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zh-CN" sz="1300">
                <a:solidFill>
                  <a:srgbClr val="000000"/>
                </a:solidFill>
                <a:latin typeface="Calibri" pitchFamily="34" charset="0"/>
              </a:endParaRPr>
            </a:p>
          </p:txBody>
        </p:sp>
        <p:sp>
          <p:nvSpPr>
            <p:cNvPr id="47" name="Oval 37"/>
            <p:cNvSpPr>
              <a:spLocks noChangeArrowheads="1"/>
            </p:cNvSpPr>
            <p:nvPr/>
          </p:nvSpPr>
          <p:spPr bwMode="gray">
            <a:xfrm>
              <a:off x="278"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48" name="Oval 38"/>
            <p:cNvSpPr>
              <a:spLocks noChangeArrowheads="1"/>
            </p:cNvSpPr>
            <p:nvPr/>
          </p:nvSpPr>
          <p:spPr bwMode="gray">
            <a:xfrm>
              <a:off x="284"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49" name="Oval 39"/>
            <p:cNvSpPr>
              <a:spLocks noChangeArrowheads="1"/>
            </p:cNvSpPr>
            <p:nvPr/>
          </p:nvSpPr>
          <p:spPr bwMode="gray">
            <a:xfrm>
              <a:off x="299"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50" name="Oval 40"/>
            <p:cNvSpPr>
              <a:spLocks noChangeArrowheads="1"/>
            </p:cNvSpPr>
            <p:nvPr/>
          </p:nvSpPr>
          <p:spPr bwMode="gray">
            <a:xfrm>
              <a:off x="314"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51" name="Text Box 41"/>
            <p:cNvSpPr txBox="1">
              <a:spLocks noChangeArrowheads="1"/>
            </p:cNvSpPr>
            <p:nvPr/>
          </p:nvSpPr>
          <p:spPr bwMode="gray">
            <a:xfrm>
              <a:off x="373" y="948"/>
              <a:ext cx="261" cy="345"/>
            </a:xfrm>
            <a:prstGeom prst="rect">
              <a:avLst/>
            </a:prstGeom>
            <a:noFill/>
            <a:ln w="9525" algn="ctr">
              <a:noFill/>
              <a:miter lim="800000"/>
              <a:headEnd/>
              <a:tailEnd/>
            </a:ln>
          </p:spPr>
          <p:txBody>
            <a:bodyPr wrap="none">
              <a:spAutoFit/>
            </a:bodyPr>
            <a:lstStyle/>
            <a:p>
              <a:pPr algn="ctr"/>
              <a:r>
                <a:rPr lang="en-US" altLang="zh-CN" sz="2400" b="1">
                  <a:solidFill>
                    <a:srgbClr val="000000"/>
                  </a:solidFill>
                  <a:latin typeface="Calibri" pitchFamily="34" charset="0"/>
                </a:rPr>
                <a:t>F</a:t>
              </a:r>
              <a:endParaRPr lang="en-US" altLang="zh-CN" b="1">
                <a:latin typeface="Calibri" pitchFamily="34" charset="0"/>
              </a:endParaRPr>
            </a:p>
          </p:txBody>
        </p:sp>
      </p:grpSp>
      <p:sp>
        <p:nvSpPr>
          <p:cNvPr id="52" name="Line 47"/>
          <p:cNvSpPr>
            <a:spLocks noChangeShapeType="1"/>
          </p:cNvSpPr>
          <p:nvPr/>
        </p:nvSpPr>
        <p:spPr bwMode="auto">
          <a:xfrm flipH="1">
            <a:off x="6224588" y="2171700"/>
            <a:ext cx="0" cy="3478213"/>
          </a:xfrm>
          <a:prstGeom prst="line">
            <a:avLst/>
          </a:prstGeom>
          <a:noFill/>
          <a:ln w="28575">
            <a:solidFill>
              <a:srgbClr val="FF00FF"/>
            </a:solidFill>
            <a:round/>
            <a:headEnd/>
            <a:tailEnd/>
          </a:ln>
        </p:spPr>
        <p:txBody>
          <a:bodyPr wrap="none" anchor="ctr"/>
          <a:lstStyle/>
          <a:p>
            <a:endParaRPr lang="zh-CN" altLang="en-US"/>
          </a:p>
        </p:txBody>
      </p:sp>
      <p:sp>
        <p:nvSpPr>
          <p:cNvPr id="53" name="Line 47"/>
          <p:cNvSpPr>
            <a:spLocks noChangeShapeType="1"/>
          </p:cNvSpPr>
          <p:nvPr/>
        </p:nvSpPr>
        <p:spPr bwMode="auto">
          <a:xfrm flipH="1">
            <a:off x="7742238" y="2171700"/>
            <a:ext cx="9525" cy="2455863"/>
          </a:xfrm>
          <a:prstGeom prst="line">
            <a:avLst/>
          </a:prstGeom>
          <a:noFill/>
          <a:ln w="28575">
            <a:solidFill>
              <a:srgbClr val="99CC00"/>
            </a:solidFill>
            <a:round/>
            <a:headEnd/>
            <a:tailEnd/>
          </a:ln>
        </p:spPr>
        <p:txBody>
          <a:bodyPr wrap="none" anchor="ctr"/>
          <a:lstStyle/>
          <a:p>
            <a:endParaRPr lang="zh-CN" altLang="en-US"/>
          </a:p>
        </p:txBody>
      </p:sp>
      <p:sp>
        <p:nvSpPr>
          <p:cNvPr id="54" name="Line 51"/>
          <p:cNvSpPr>
            <a:spLocks noChangeShapeType="1"/>
          </p:cNvSpPr>
          <p:nvPr/>
        </p:nvSpPr>
        <p:spPr bwMode="auto">
          <a:xfrm flipH="1">
            <a:off x="5033963" y="2171700"/>
            <a:ext cx="0" cy="3478213"/>
          </a:xfrm>
          <a:prstGeom prst="line">
            <a:avLst/>
          </a:prstGeom>
          <a:noFill/>
          <a:ln w="28575">
            <a:solidFill>
              <a:srgbClr val="FFFF00"/>
            </a:solidFill>
            <a:round/>
            <a:headEnd/>
            <a:tailEnd/>
          </a:ln>
        </p:spPr>
        <p:txBody>
          <a:bodyPr wrap="none" anchor="ctr"/>
          <a:lstStyle/>
          <a:p>
            <a:endParaRPr lang="zh-CN" altLang="en-US"/>
          </a:p>
        </p:txBody>
      </p:sp>
      <p:sp>
        <p:nvSpPr>
          <p:cNvPr id="55" name="Line 42"/>
          <p:cNvSpPr>
            <a:spLocks noChangeShapeType="1"/>
          </p:cNvSpPr>
          <p:nvPr/>
        </p:nvSpPr>
        <p:spPr bwMode="auto">
          <a:xfrm flipH="1">
            <a:off x="4130675" y="2171700"/>
            <a:ext cx="0" cy="3478213"/>
          </a:xfrm>
          <a:prstGeom prst="line">
            <a:avLst/>
          </a:prstGeom>
          <a:noFill/>
          <a:ln w="28575">
            <a:solidFill>
              <a:srgbClr val="0000FF"/>
            </a:solidFill>
            <a:round/>
            <a:headEnd/>
            <a:tailEnd/>
          </a:ln>
        </p:spPr>
        <p:txBody>
          <a:bodyPr wrap="none" anchor="ctr"/>
          <a:lstStyle/>
          <a:p>
            <a:endParaRPr lang="zh-CN" altLang="en-US"/>
          </a:p>
        </p:txBody>
      </p:sp>
      <p:sp>
        <p:nvSpPr>
          <p:cNvPr id="56" name="Line 33"/>
          <p:cNvSpPr>
            <a:spLocks noChangeShapeType="1"/>
          </p:cNvSpPr>
          <p:nvPr/>
        </p:nvSpPr>
        <p:spPr bwMode="auto">
          <a:xfrm>
            <a:off x="3376613" y="2171700"/>
            <a:ext cx="0" cy="1023938"/>
          </a:xfrm>
          <a:prstGeom prst="line">
            <a:avLst/>
          </a:prstGeom>
          <a:noFill/>
          <a:ln w="28575">
            <a:solidFill>
              <a:srgbClr val="00CCFF"/>
            </a:solidFill>
            <a:round/>
            <a:headEnd/>
            <a:tailEnd/>
          </a:ln>
        </p:spPr>
        <p:txBody>
          <a:bodyPr wrap="none" anchor="ctr"/>
          <a:lstStyle/>
          <a:p>
            <a:endParaRPr lang="zh-CN" altLang="en-US"/>
          </a:p>
        </p:txBody>
      </p:sp>
      <p:sp>
        <p:nvSpPr>
          <p:cNvPr id="57" name="Line 2"/>
          <p:cNvSpPr>
            <a:spLocks noChangeShapeType="1"/>
          </p:cNvSpPr>
          <p:nvPr/>
        </p:nvSpPr>
        <p:spPr bwMode="auto">
          <a:xfrm>
            <a:off x="1206500" y="2171700"/>
            <a:ext cx="7089775" cy="3175"/>
          </a:xfrm>
          <a:prstGeom prst="line">
            <a:avLst/>
          </a:prstGeom>
          <a:noFill/>
          <a:ln w="28575">
            <a:solidFill>
              <a:schemeClr val="tx2"/>
            </a:solidFill>
            <a:round/>
            <a:headEnd/>
            <a:tailEnd/>
          </a:ln>
        </p:spPr>
        <p:txBody>
          <a:bodyPr lIns="0" tIns="0" rIns="0" bIns="0" anchor="ctr">
            <a:spAutoFit/>
          </a:bodyPr>
          <a:lstStyle/>
          <a:p>
            <a:endParaRPr lang="zh-CN" altLang="en-US"/>
          </a:p>
        </p:txBody>
      </p:sp>
      <p:sp>
        <p:nvSpPr>
          <p:cNvPr id="58" name="Line 3"/>
          <p:cNvSpPr>
            <a:spLocks noChangeShapeType="1"/>
          </p:cNvSpPr>
          <p:nvPr/>
        </p:nvSpPr>
        <p:spPr bwMode="auto">
          <a:xfrm flipH="1">
            <a:off x="1916113" y="2171700"/>
            <a:ext cx="26987" cy="3478213"/>
          </a:xfrm>
          <a:prstGeom prst="line">
            <a:avLst/>
          </a:prstGeom>
          <a:noFill/>
          <a:ln w="28575">
            <a:solidFill>
              <a:srgbClr val="FF0000"/>
            </a:solidFill>
            <a:round/>
            <a:headEnd/>
            <a:tailEnd/>
          </a:ln>
        </p:spPr>
        <p:txBody>
          <a:bodyPr wrap="none" anchor="ctr"/>
          <a:lstStyle/>
          <a:p>
            <a:endParaRPr lang="zh-CN" altLang="en-US"/>
          </a:p>
        </p:txBody>
      </p:sp>
      <p:sp>
        <p:nvSpPr>
          <p:cNvPr id="60" name="AutoShape 4"/>
          <p:cNvSpPr>
            <a:spLocks noChangeArrowheads="1"/>
          </p:cNvSpPr>
          <p:nvPr/>
        </p:nvSpPr>
        <p:spPr bwMode="auto">
          <a:xfrm>
            <a:off x="1490663" y="2232025"/>
            <a:ext cx="777875" cy="242888"/>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en-US" altLang="zh-CN" sz="1200" b="1">
                <a:solidFill>
                  <a:srgbClr val="000000"/>
                </a:solidFill>
                <a:latin typeface="Calibri" pitchFamily="34" charset="0"/>
              </a:rPr>
              <a:t>F1</a:t>
            </a:r>
            <a:r>
              <a:rPr lang="zh-CN" altLang="en-US" sz="1200" b="1">
                <a:solidFill>
                  <a:srgbClr val="000000"/>
                </a:solidFill>
                <a:latin typeface="Calibri" pitchFamily="34" charset="0"/>
              </a:rPr>
              <a:t>平台</a:t>
            </a:r>
          </a:p>
        </p:txBody>
      </p:sp>
      <p:sp>
        <p:nvSpPr>
          <p:cNvPr id="61" name="Rectangle 13"/>
          <p:cNvSpPr>
            <a:spLocks noChangeArrowheads="1"/>
          </p:cNvSpPr>
          <p:nvPr/>
        </p:nvSpPr>
        <p:spPr bwMode="auto">
          <a:xfrm>
            <a:off x="2065338" y="2965450"/>
            <a:ext cx="769937" cy="234950"/>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zh-CN" altLang="en-US" sz="1000" b="1">
                <a:solidFill>
                  <a:srgbClr val="000000"/>
                </a:solidFill>
                <a:latin typeface="Calibri" pitchFamily="34" charset="0"/>
              </a:rPr>
              <a:t>长安之星</a:t>
            </a:r>
            <a:r>
              <a:rPr lang="en-US" altLang="zh-CN" sz="1000" b="1">
                <a:solidFill>
                  <a:srgbClr val="000000"/>
                </a:solidFill>
                <a:latin typeface="Calibri" pitchFamily="34" charset="0"/>
              </a:rPr>
              <a:t>II</a:t>
            </a:r>
            <a:r>
              <a:rPr lang="zh-CN" altLang="en-US" sz="1000" b="1">
                <a:solidFill>
                  <a:srgbClr val="000000"/>
                </a:solidFill>
                <a:latin typeface="Calibri" pitchFamily="34" charset="0"/>
              </a:rPr>
              <a:t>代</a:t>
            </a:r>
          </a:p>
        </p:txBody>
      </p:sp>
      <p:sp>
        <p:nvSpPr>
          <p:cNvPr id="62" name="Rectangle 16"/>
          <p:cNvSpPr>
            <a:spLocks noChangeArrowheads="1"/>
          </p:cNvSpPr>
          <p:nvPr/>
        </p:nvSpPr>
        <p:spPr bwMode="auto">
          <a:xfrm>
            <a:off x="1538288" y="5300663"/>
            <a:ext cx="509587" cy="206375"/>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6335</a:t>
            </a:r>
          </a:p>
        </p:txBody>
      </p:sp>
      <p:pic>
        <p:nvPicPr>
          <p:cNvPr id="63" name="Picture 17" descr="63352"/>
          <p:cNvPicPr>
            <a:picLocks noChangeAspect="1" noChangeArrowheads="1"/>
          </p:cNvPicPr>
          <p:nvPr/>
        </p:nvPicPr>
        <p:blipFill>
          <a:blip r:embed="rId2" cstate="print"/>
          <a:srcRect/>
          <a:stretch>
            <a:fillRect/>
          </a:stretch>
        </p:blipFill>
        <p:spPr bwMode="auto">
          <a:xfrm>
            <a:off x="1473200" y="5592763"/>
            <a:ext cx="641350" cy="460375"/>
          </a:xfrm>
          <a:prstGeom prst="rect">
            <a:avLst/>
          </a:prstGeom>
          <a:noFill/>
          <a:ln w="9525">
            <a:solidFill>
              <a:schemeClr val="accent2"/>
            </a:solidFill>
            <a:miter lim="800000"/>
            <a:headEnd/>
            <a:tailEnd/>
          </a:ln>
        </p:spPr>
      </p:pic>
      <p:pic>
        <p:nvPicPr>
          <p:cNvPr id="64" name="Picture 18"/>
          <p:cNvPicPr>
            <a:picLocks noChangeAspect="1" noChangeArrowheads="1"/>
          </p:cNvPicPr>
          <p:nvPr/>
        </p:nvPicPr>
        <p:blipFill>
          <a:blip r:embed="rId3" cstate="print"/>
          <a:srcRect/>
          <a:stretch>
            <a:fillRect/>
          </a:stretch>
        </p:blipFill>
        <p:spPr bwMode="auto">
          <a:xfrm>
            <a:off x="2044700" y="3271838"/>
            <a:ext cx="833438" cy="557212"/>
          </a:xfrm>
          <a:prstGeom prst="rect">
            <a:avLst/>
          </a:prstGeom>
          <a:noFill/>
          <a:ln w="9525">
            <a:noFill/>
            <a:miter lim="800000"/>
            <a:headEnd/>
            <a:tailEnd/>
          </a:ln>
        </p:spPr>
      </p:pic>
      <p:pic>
        <p:nvPicPr>
          <p:cNvPr id="65" name="Picture 19" descr="20060523151454c17f9"/>
          <p:cNvPicPr>
            <a:picLocks noChangeAspect="1" noChangeArrowheads="1"/>
          </p:cNvPicPr>
          <p:nvPr/>
        </p:nvPicPr>
        <p:blipFill>
          <a:blip r:embed="rId4" cstate="print"/>
          <a:srcRect/>
          <a:stretch>
            <a:fillRect/>
          </a:stretch>
        </p:blipFill>
        <p:spPr bwMode="auto">
          <a:xfrm>
            <a:off x="6611938" y="5635625"/>
            <a:ext cx="674687" cy="473075"/>
          </a:xfrm>
          <a:prstGeom prst="rect">
            <a:avLst/>
          </a:prstGeom>
          <a:noFill/>
          <a:ln w="9525">
            <a:solidFill>
              <a:schemeClr val="accent2"/>
            </a:solidFill>
            <a:miter lim="800000"/>
            <a:headEnd/>
            <a:tailEnd/>
          </a:ln>
        </p:spPr>
      </p:pic>
      <p:sp>
        <p:nvSpPr>
          <p:cNvPr id="66" name="Rectangle 20"/>
          <p:cNvSpPr>
            <a:spLocks noChangeArrowheads="1"/>
          </p:cNvSpPr>
          <p:nvPr/>
        </p:nvSpPr>
        <p:spPr bwMode="auto">
          <a:xfrm>
            <a:off x="6610350" y="5256213"/>
            <a:ext cx="563563" cy="204787"/>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6391/93</a:t>
            </a:r>
          </a:p>
        </p:txBody>
      </p:sp>
      <p:sp>
        <p:nvSpPr>
          <p:cNvPr id="67" name="Rectangle 21"/>
          <p:cNvSpPr>
            <a:spLocks noChangeArrowheads="1"/>
          </p:cNvSpPr>
          <p:nvPr/>
        </p:nvSpPr>
        <p:spPr bwMode="auto">
          <a:xfrm>
            <a:off x="4535488" y="5256213"/>
            <a:ext cx="577850" cy="206375"/>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1016</a:t>
            </a:r>
          </a:p>
        </p:txBody>
      </p:sp>
      <p:pic>
        <p:nvPicPr>
          <p:cNvPr id="68" name="Picture 22" descr="3310ar"/>
          <p:cNvPicPr>
            <a:picLocks noChangeAspect="1" noChangeArrowheads="1"/>
          </p:cNvPicPr>
          <p:nvPr/>
        </p:nvPicPr>
        <p:blipFill>
          <a:blip r:embed="rId5" cstate="print"/>
          <a:srcRect/>
          <a:stretch>
            <a:fillRect/>
          </a:stretch>
        </p:blipFill>
        <p:spPr bwMode="auto">
          <a:xfrm>
            <a:off x="5932488" y="5648325"/>
            <a:ext cx="636587" cy="436563"/>
          </a:xfrm>
          <a:prstGeom prst="rect">
            <a:avLst/>
          </a:prstGeom>
          <a:noFill/>
          <a:ln w="9525">
            <a:solidFill>
              <a:schemeClr val="accent2"/>
            </a:solidFill>
            <a:miter lim="800000"/>
            <a:headEnd/>
            <a:tailEnd/>
          </a:ln>
        </p:spPr>
      </p:pic>
      <p:sp>
        <p:nvSpPr>
          <p:cNvPr id="69" name="Rectangle 23"/>
          <p:cNvSpPr>
            <a:spLocks noChangeArrowheads="1"/>
          </p:cNvSpPr>
          <p:nvPr/>
        </p:nvSpPr>
        <p:spPr bwMode="auto">
          <a:xfrm>
            <a:off x="5241925" y="5256213"/>
            <a:ext cx="509588" cy="207962"/>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6390/95</a:t>
            </a:r>
          </a:p>
        </p:txBody>
      </p:sp>
      <p:pic>
        <p:nvPicPr>
          <p:cNvPr id="70" name="Picture 24" descr="200605231517219851a"/>
          <p:cNvPicPr>
            <a:picLocks noChangeAspect="1" noChangeArrowheads="1"/>
          </p:cNvPicPr>
          <p:nvPr/>
        </p:nvPicPr>
        <p:blipFill>
          <a:blip r:embed="rId6" cstate="print"/>
          <a:srcRect/>
          <a:stretch>
            <a:fillRect/>
          </a:stretch>
        </p:blipFill>
        <p:spPr bwMode="auto">
          <a:xfrm>
            <a:off x="5191125" y="5638800"/>
            <a:ext cx="704850" cy="458788"/>
          </a:xfrm>
          <a:prstGeom prst="rect">
            <a:avLst/>
          </a:prstGeom>
          <a:noFill/>
          <a:ln w="9525">
            <a:solidFill>
              <a:schemeClr val="accent2"/>
            </a:solidFill>
            <a:miter lim="800000"/>
            <a:headEnd/>
            <a:tailEnd/>
          </a:ln>
        </p:spPr>
      </p:pic>
      <p:pic>
        <p:nvPicPr>
          <p:cNvPr id="71" name="Picture 31" descr="3030ck"/>
          <p:cNvPicPr>
            <a:picLocks noChangeAspect="1" noChangeArrowheads="1"/>
          </p:cNvPicPr>
          <p:nvPr/>
        </p:nvPicPr>
        <p:blipFill>
          <a:blip r:embed="rId7" cstate="print"/>
          <a:srcRect/>
          <a:stretch>
            <a:fillRect/>
          </a:stretch>
        </p:blipFill>
        <p:spPr bwMode="auto">
          <a:xfrm>
            <a:off x="4513263" y="5610225"/>
            <a:ext cx="623887" cy="449263"/>
          </a:xfrm>
          <a:prstGeom prst="rect">
            <a:avLst/>
          </a:prstGeom>
          <a:noFill/>
          <a:ln w="9525">
            <a:solidFill>
              <a:schemeClr val="accent2"/>
            </a:solidFill>
            <a:miter lim="800000"/>
            <a:headEnd/>
            <a:tailEnd/>
          </a:ln>
        </p:spPr>
      </p:pic>
      <p:sp>
        <p:nvSpPr>
          <p:cNvPr id="72" name="AutoShape 32"/>
          <p:cNvSpPr>
            <a:spLocks noChangeArrowheads="1"/>
          </p:cNvSpPr>
          <p:nvPr/>
        </p:nvSpPr>
        <p:spPr bwMode="auto">
          <a:xfrm>
            <a:off x="2967038" y="2233613"/>
            <a:ext cx="777875" cy="242887"/>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en-US" altLang="zh-CN" sz="1200" b="1">
                <a:solidFill>
                  <a:srgbClr val="000000"/>
                </a:solidFill>
                <a:latin typeface="Calibri" pitchFamily="34" charset="0"/>
              </a:rPr>
              <a:t>F2</a:t>
            </a:r>
            <a:r>
              <a:rPr lang="zh-CN" altLang="en-US" sz="1200" b="1">
                <a:solidFill>
                  <a:srgbClr val="000000"/>
                </a:solidFill>
                <a:latin typeface="Calibri" pitchFamily="34" charset="0"/>
              </a:rPr>
              <a:t>平台</a:t>
            </a:r>
          </a:p>
        </p:txBody>
      </p:sp>
      <p:pic>
        <p:nvPicPr>
          <p:cNvPr id="73" name="Picture 36" descr="c_f45"/>
          <p:cNvPicPr>
            <a:picLocks noChangeAspect="1" noChangeArrowheads="1"/>
          </p:cNvPicPr>
          <p:nvPr/>
        </p:nvPicPr>
        <p:blipFill>
          <a:blip r:embed="rId8" cstate="print"/>
          <a:srcRect/>
          <a:stretch>
            <a:fillRect/>
          </a:stretch>
        </p:blipFill>
        <p:spPr bwMode="auto">
          <a:xfrm>
            <a:off x="3195638" y="3271838"/>
            <a:ext cx="755650" cy="493712"/>
          </a:xfrm>
          <a:prstGeom prst="rect">
            <a:avLst/>
          </a:prstGeom>
          <a:solidFill>
            <a:srgbClr val="339966"/>
          </a:solidFill>
          <a:ln w="9525" algn="ctr">
            <a:solidFill>
              <a:srgbClr val="6666FF"/>
            </a:solidFill>
            <a:miter lim="800000"/>
            <a:headEnd/>
            <a:tailEnd/>
          </a:ln>
        </p:spPr>
      </p:pic>
      <p:sp>
        <p:nvSpPr>
          <p:cNvPr id="74" name="Rectangle 38"/>
          <p:cNvSpPr>
            <a:spLocks noChangeArrowheads="1"/>
          </p:cNvSpPr>
          <p:nvPr/>
        </p:nvSpPr>
        <p:spPr bwMode="auto">
          <a:xfrm>
            <a:off x="3159125" y="2965450"/>
            <a:ext cx="836613" cy="228600"/>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zh-CN" altLang="en-US" sz="1000" b="1">
                <a:solidFill>
                  <a:srgbClr val="000000"/>
                </a:solidFill>
                <a:latin typeface="Calibri" pitchFamily="34" charset="0"/>
              </a:rPr>
              <a:t>长安之星</a:t>
            </a:r>
            <a:r>
              <a:rPr lang="en-US" altLang="zh-CN" sz="1000" b="1">
                <a:solidFill>
                  <a:srgbClr val="000000"/>
                </a:solidFill>
                <a:latin typeface="Calibri" pitchFamily="34" charset="0"/>
              </a:rPr>
              <a:t>S460</a:t>
            </a:r>
            <a:endParaRPr lang="en-US" altLang="zh-CN" sz="1000">
              <a:solidFill>
                <a:srgbClr val="000000"/>
              </a:solidFill>
              <a:latin typeface="Calibri" pitchFamily="34" charset="0"/>
            </a:endParaRPr>
          </a:p>
        </p:txBody>
      </p:sp>
      <p:sp>
        <p:nvSpPr>
          <p:cNvPr id="75" name="AutoShape 39"/>
          <p:cNvSpPr>
            <a:spLocks noChangeArrowheads="1"/>
          </p:cNvSpPr>
          <p:nvPr/>
        </p:nvSpPr>
        <p:spPr bwMode="auto">
          <a:xfrm>
            <a:off x="3792538" y="2217738"/>
            <a:ext cx="487362" cy="242887"/>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en-US" altLang="zh-CN" sz="1200" b="1">
                <a:solidFill>
                  <a:srgbClr val="000000"/>
                </a:solidFill>
                <a:latin typeface="Calibri" pitchFamily="34" charset="0"/>
              </a:rPr>
              <a:t>G1</a:t>
            </a:r>
          </a:p>
        </p:txBody>
      </p:sp>
      <p:sp>
        <p:nvSpPr>
          <p:cNvPr id="76" name="Rectangle 40"/>
          <p:cNvSpPr>
            <a:spLocks noChangeArrowheads="1"/>
          </p:cNvSpPr>
          <p:nvPr/>
        </p:nvSpPr>
        <p:spPr bwMode="auto">
          <a:xfrm>
            <a:off x="3884613" y="5256213"/>
            <a:ext cx="512762" cy="206375"/>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zh-CN" altLang="en-US" sz="800" b="1">
                <a:solidFill>
                  <a:srgbClr val="000000"/>
                </a:solidFill>
                <a:latin typeface="Calibri" pitchFamily="34" charset="0"/>
              </a:rPr>
              <a:t>长安星光</a:t>
            </a:r>
          </a:p>
          <a:p>
            <a:pPr algn="ctr" eaLnBrk="0" hangingPunct="0"/>
            <a:r>
              <a:rPr lang="en-US" altLang="zh-CN" sz="800" b="1">
                <a:solidFill>
                  <a:srgbClr val="000000"/>
                </a:solidFill>
                <a:latin typeface="Calibri" pitchFamily="34" charset="0"/>
              </a:rPr>
              <a:t>4500</a:t>
            </a:r>
            <a:endParaRPr lang="en-US" altLang="zh-CN" sz="800">
              <a:solidFill>
                <a:srgbClr val="000000"/>
              </a:solidFill>
              <a:latin typeface="Calibri" pitchFamily="34" charset="0"/>
            </a:endParaRPr>
          </a:p>
        </p:txBody>
      </p:sp>
      <p:pic>
        <p:nvPicPr>
          <p:cNvPr id="77" name="Picture 41" descr="cm10效前"/>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3814763" y="5597525"/>
            <a:ext cx="650875" cy="503238"/>
          </a:xfrm>
          <a:prstGeom prst="rect">
            <a:avLst/>
          </a:prstGeom>
          <a:noFill/>
          <a:ln w="9525">
            <a:solidFill>
              <a:schemeClr val="accent2"/>
            </a:solidFill>
            <a:miter lim="800000"/>
            <a:headEnd/>
            <a:tailEnd/>
          </a:ln>
        </p:spPr>
      </p:pic>
      <p:sp>
        <p:nvSpPr>
          <p:cNvPr id="78" name="AutoShape 43"/>
          <p:cNvSpPr>
            <a:spLocks noChangeArrowheads="1"/>
          </p:cNvSpPr>
          <p:nvPr/>
        </p:nvSpPr>
        <p:spPr bwMode="auto">
          <a:xfrm>
            <a:off x="5851525" y="2232025"/>
            <a:ext cx="808038" cy="242888"/>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en-US" altLang="zh-CN" sz="1200" b="1">
                <a:solidFill>
                  <a:srgbClr val="000000"/>
                </a:solidFill>
                <a:latin typeface="Calibri" pitchFamily="34" charset="0"/>
              </a:rPr>
              <a:t>P3</a:t>
            </a:r>
            <a:r>
              <a:rPr lang="zh-CN" altLang="en-US" sz="1200" b="1">
                <a:solidFill>
                  <a:srgbClr val="000000"/>
                </a:solidFill>
                <a:latin typeface="Calibri" pitchFamily="34" charset="0"/>
              </a:rPr>
              <a:t>平台</a:t>
            </a:r>
          </a:p>
        </p:txBody>
      </p:sp>
      <p:sp>
        <p:nvSpPr>
          <p:cNvPr id="79" name="Rectangle 44"/>
          <p:cNvSpPr>
            <a:spLocks noChangeArrowheads="1"/>
          </p:cNvSpPr>
          <p:nvPr/>
        </p:nvSpPr>
        <p:spPr bwMode="auto">
          <a:xfrm>
            <a:off x="5900738" y="5256213"/>
            <a:ext cx="579437" cy="204787"/>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1022/1026</a:t>
            </a:r>
          </a:p>
        </p:txBody>
      </p:sp>
      <p:sp>
        <p:nvSpPr>
          <p:cNvPr id="80" name="AutoShape 45"/>
          <p:cNvSpPr>
            <a:spLocks noChangeArrowheads="1"/>
          </p:cNvSpPr>
          <p:nvPr/>
        </p:nvSpPr>
        <p:spPr bwMode="auto">
          <a:xfrm>
            <a:off x="7326313" y="2233613"/>
            <a:ext cx="777875" cy="242887"/>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en-US" altLang="zh-CN" sz="1200" b="1">
                <a:solidFill>
                  <a:srgbClr val="000000"/>
                </a:solidFill>
                <a:latin typeface="Calibri" pitchFamily="34" charset="0"/>
              </a:rPr>
              <a:t>Q2</a:t>
            </a:r>
            <a:r>
              <a:rPr lang="zh-CN" altLang="en-US" sz="1200" b="1">
                <a:solidFill>
                  <a:srgbClr val="000000"/>
                </a:solidFill>
                <a:latin typeface="Calibri" pitchFamily="34" charset="0"/>
              </a:rPr>
              <a:t>平台</a:t>
            </a:r>
          </a:p>
        </p:txBody>
      </p:sp>
      <p:sp>
        <p:nvSpPr>
          <p:cNvPr id="81" name="AutoShape 50"/>
          <p:cNvSpPr>
            <a:spLocks noChangeArrowheads="1"/>
          </p:cNvSpPr>
          <p:nvPr/>
        </p:nvSpPr>
        <p:spPr bwMode="auto">
          <a:xfrm>
            <a:off x="4922838" y="2232025"/>
            <a:ext cx="808037" cy="242888"/>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en-US" altLang="zh-CN" sz="1200" b="1">
                <a:solidFill>
                  <a:srgbClr val="000000"/>
                </a:solidFill>
                <a:latin typeface="Calibri" pitchFamily="34" charset="0"/>
              </a:rPr>
              <a:t>P2</a:t>
            </a:r>
            <a:r>
              <a:rPr lang="zh-CN" altLang="en-US" sz="1200" b="1">
                <a:solidFill>
                  <a:srgbClr val="000000"/>
                </a:solidFill>
                <a:latin typeface="Calibri" pitchFamily="34" charset="0"/>
              </a:rPr>
              <a:t>平台</a:t>
            </a:r>
          </a:p>
        </p:txBody>
      </p:sp>
      <p:sp>
        <p:nvSpPr>
          <p:cNvPr id="82" name="Rectangle 55"/>
          <p:cNvSpPr>
            <a:spLocks noChangeArrowheads="1"/>
          </p:cNvSpPr>
          <p:nvPr/>
        </p:nvSpPr>
        <p:spPr bwMode="auto">
          <a:xfrm>
            <a:off x="1231900" y="2965450"/>
            <a:ext cx="511175" cy="207963"/>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CM8</a:t>
            </a:r>
          </a:p>
        </p:txBody>
      </p:sp>
      <p:sp>
        <p:nvSpPr>
          <p:cNvPr id="83" name="AutoShape 56"/>
          <p:cNvSpPr>
            <a:spLocks noChangeArrowheads="1"/>
          </p:cNvSpPr>
          <p:nvPr/>
        </p:nvSpPr>
        <p:spPr bwMode="auto">
          <a:xfrm>
            <a:off x="457200" y="3400425"/>
            <a:ext cx="439738" cy="242888"/>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zh-CN" altLang="en-US" sz="1200" b="1">
                <a:solidFill>
                  <a:srgbClr val="000000"/>
                </a:solidFill>
                <a:latin typeface="Calibri" pitchFamily="34" charset="0"/>
              </a:rPr>
              <a:t>重庆</a:t>
            </a:r>
          </a:p>
        </p:txBody>
      </p:sp>
      <p:sp>
        <p:nvSpPr>
          <p:cNvPr id="84" name="AutoShape 57"/>
          <p:cNvSpPr>
            <a:spLocks noChangeArrowheads="1"/>
          </p:cNvSpPr>
          <p:nvPr/>
        </p:nvSpPr>
        <p:spPr bwMode="auto">
          <a:xfrm>
            <a:off x="438150" y="5551488"/>
            <a:ext cx="439738" cy="242887"/>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zh-CN" altLang="en-US" sz="1200" b="1">
                <a:solidFill>
                  <a:srgbClr val="000000"/>
                </a:solidFill>
                <a:latin typeface="Calibri" pitchFamily="34" charset="0"/>
              </a:rPr>
              <a:t>河北</a:t>
            </a:r>
          </a:p>
        </p:txBody>
      </p:sp>
      <p:sp>
        <p:nvSpPr>
          <p:cNvPr id="85" name="AutoShape 58"/>
          <p:cNvSpPr>
            <a:spLocks noChangeArrowheads="1"/>
          </p:cNvSpPr>
          <p:nvPr/>
        </p:nvSpPr>
        <p:spPr bwMode="auto">
          <a:xfrm>
            <a:off x="387350" y="4322763"/>
            <a:ext cx="519113" cy="242887"/>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zh-CN" altLang="en-US" sz="1200" b="1">
                <a:solidFill>
                  <a:srgbClr val="000000"/>
                </a:solidFill>
                <a:latin typeface="Calibri" pitchFamily="34" charset="0"/>
              </a:rPr>
              <a:t>南京</a:t>
            </a:r>
          </a:p>
        </p:txBody>
      </p:sp>
      <p:sp>
        <p:nvSpPr>
          <p:cNvPr id="86" name="Rectangle 59"/>
          <p:cNvSpPr>
            <a:spLocks noChangeArrowheads="1"/>
          </p:cNvSpPr>
          <p:nvPr/>
        </p:nvSpPr>
        <p:spPr bwMode="auto">
          <a:xfrm>
            <a:off x="1006475" y="2922588"/>
            <a:ext cx="3124200" cy="1046162"/>
          </a:xfrm>
          <a:prstGeom prst="rect">
            <a:avLst/>
          </a:prstGeom>
          <a:noFill/>
          <a:ln w="28575" algn="ctr">
            <a:solidFill>
              <a:schemeClr val="tx1"/>
            </a:solidFill>
            <a:miter lim="800000"/>
            <a:headEnd/>
            <a:tailEnd/>
          </a:ln>
        </p:spPr>
        <p:txBody>
          <a:bodyPr wrap="none" anchor="ctr"/>
          <a:lstStyle/>
          <a:p>
            <a:pPr eaLnBrk="0" hangingPunct="0"/>
            <a:endParaRPr kumimoji="1" lang="zh-CN" altLang="zh-CN" b="1">
              <a:latin typeface="Calibri" pitchFamily="34" charset="0"/>
            </a:endParaRPr>
          </a:p>
        </p:txBody>
      </p:sp>
      <p:sp>
        <p:nvSpPr>
          <p:cNvPr id="87" name="Line 9"/>
          <p:cNvSpPr>
            <a:spLocks noChangeShapeType="1"/>
          </p:cNvSpPr>
          <p:nvPr/>
        </p:nvSpPr>
        <p:spPr bwMode="auto">
          <a:xfrm>
            <a:off x="5527675" y="4940300"/>
            <a:ext cx="1320800" cy="4763"/>
          </a:xfrm>
          <a:prstGeom prst="line">
            <a:avLst/>
          </a:prstGeom>
          <a:noFill/>
          <a:ln w="28575">
            <a:solidFill>
              <a:srgbClr val="FF00FF"/>
            </a:solidFill>
            <a:round/>
            <a:headEnd/>
            <a:tailEnd/>
          </a:ln>
        </p:spPr>
        <p:txBody>
          <a:bodyPr wrap="none" anchor="ctr"/>
          <a:lstStyle/>
          <a:p>
            <a:endParaRPr lang="zh-CN" altLang="en-US"/>
          </a:p>
        </p:txBody>
      </p:sp>
      <p:sp>
        <p:nvSpPr>
          <p:cNvPr id="88" name="Rectangle 10"/>
          <p:cNvSpPr>
            <a:spLocks noChangeArrowheads="1"/>
          </p:cNvSpPr>
          <p:nvPr/>
        </p:nvSpPr>
        <p:spPr bwMode="auto">
          <a:xfrm>
            <a:off x="1173163" y="4178300"/>
            <a:ext cx="571500" cy="300038"/>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zh-CN" altLang="en-US" sz="1000" b="1">
                <a:solidFill>
                  <a:srgbClr val="000000"/>
                </a:solidFill>
                <a:latin typeface="Calibri" pitchFamily="34" charset="0"/>
              </a:rPr>
              <a:t>长安之星</a:t>
            </a:r>
          </a:p>
          <a:p>
            <a:pPr algn="ctr" eaLnBrk="0" hangingPunct="0"/>
            <a:r>
              <a:rPr lang="zh-CN" altLang="en-US" sz="1000" b="1">
                <a:solidFill>
                  <a:srgbClr val="000000"/>
                </a:solidFill>
                <a:latin typeface="Calibri" pitchFamily="34" charset="0"/>
              </a:rPr>
              <a:t>平地板</a:t>
            </a:r>
          </a:p>
        </p:txBody>
      </p:sp>
      <p:sp>
        <p:nvSpPr>
          <p:cNvPr id="89" name="Rectangle 11"/>
          <p:cNvSpPr>
            <a:spLocks noChangeArrowheads="1"/>
          </p:cNvSpPr>
          <p:nvPr/>
        </p:nvSpPr>
        <p:spPr bwMode="auto">
          <a:xfrm>
            <a:off x="2071688" y="4178300"/>
            <a:ext cx="698500" cy="300038"/>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zh-CN" altLang="en-US" sz="1000" b="1">
                <a:solidFill>
                  <a:srgbClr val="000000"/>
                </a:solidFill>
                <a:latin typeface="Calibri" pitchFamily="34" charset="0"/>
              </a:rPr>
              <a:t>长安之星</a:t>
            </a:r>
          </a:p>
        </p:txBody>
      </p:sp>
      <p:pic>
        <p:nvPicPr>
          <p:cNvPr id="90" name="Picture 15" descr="SC6363图一"/>
          <p:cNvPicPr>
            <a:picLocks noChangeAspect="1" noChangeArrowheads="1"/>
          </p:cNvPicPr>
          <p:nvPr/>
        </p:nvPicPr>
        <p:blipFill>
          <a:blip r:embed="rId10" cstate="print"/>
          <a:srcRect/>
          <a:stretch>
            <a:fillRect/>
          </a:stretch>
        </p:blipFill>
        <p:spPr bwMode="auto">
          <a:xfrm>
            <a:off x="1074738" y="4575175"/>
            <a:ext cx="674687" cy="434975"/>
          </a:xfrm>
          <a:prstGeom prst="rect">
            <a:avLst/>
          </a:prstGeom>
          <a:noFill/>
          <a:ln w="9525">
            <a:noFill/>
            <a:miter lim="800000"/>
            <a:headEnd/>
            <a:tailEnd/>
          </a:ln>
        </p:spPr>
      </p:pic>
      <p:pic>
        <p:nvPicPr>
          <p:cNvPr id="91" name="Picture 30" descr="长安运动星(SC6371豪华款)"/>
          <p:cNvPicPr>
            <a:picLocks noChangeAspect="1" noChangeArrowheads="1"/>
          </p:cNvPicPr>
          <p:nvPr/>
        </p:nvPicPr>
        <p:blipFill>
          <a:blip r:embed="rId11" cstate="print"/>
          <a:srcRect/>
          <a:stretch>
            <a:fillRect/>
          </a:stretch>
        </p:blipFill>
        <p:spPr bwMode="auto">
          <a:xfrm>
            <a:off x="1978025" y="4491038"/>
            <a:ext cx="895350" cy="574675"/>
          </a:xfrm>
          <a:prstGeom prst="rect">
            <a:avLst/>
          </a:prstGeom>
          <a:solidFill>
            <a:srgbClr val="33CC33"/>
          </a:solidFill>
          <a:ln w="9525" algn="ctr">
            <a:noFill/>
            <a:miter lim="800000"/>
            <a:headEnd/>
            <a:tailEnd/>
          </a:ln>
        </p:spPr>
      </p:pic>
      <p:sp>
        <p:nvSpPr>
          <p:cNvPr id="92" name="Rectangle 64"/>
          <p:cNvSpPr>
            <a:spLocks noChangeArrowheads="1"/>
          </p:cNvSpPr>
          <p:nvPr/>
        </p:nvSpPr>
        <p:spPr bwMode="auto">
          <a:xfrm>
            <a:off x="1004888" y="4984750"/>
            <a:ext cx="7446962" cy="1158875"/>
          </a:xfrm>
          <a:prstGeom prst="rect">
            <a:avLst/>
          </a:prstGeom>
          <a:noFill/>
          <a:ln w="28575" algn="ctr">
            <a:solidFill>
              <a:schemeClr val="tx1"/>
            </a:solidFill>
            <a:miter lim="800000"/>
            <a:headEnd/>
            <a:tailEnd/>
          </a:ln>
        </p:spPr>
        <p:txBody>
          <a:bodyPr wrap="none" anchor="ctr"/>
          <a:lstStyle/>
          <a:p>
            <a:pPr eaLnBrk="0" hangingPunct="0"/>
            <a:endParaRPr lang="zh-CN" altLang="zh-CN" sz="1300" b="1">
              <a:solidFill>
                <a:srgbClr val="FF0000"/>
              </a:solidFill>
              <a:latin typeface="Calibri" pitchFamily="34" charset="0"/>
            </a:endParaRPr>
          </a:p>
        </p:txBody>
      </p:sp>
      <p:sp>
        <p:nvSpPr>
          <p:cNvPr id="93" name="Text Box 7"/>
          <p:cNvSpPr txBox="1">
            <a:spLocks noChangeArrowheads="1"/>
          </p:cNvSpPr>
          <p:nvPr/>
        </p:nvSpPr>
        <p:spPr bwMode="gray">
          <a:xfrm>
            <a:off x="3506788" y="1284288"/>
            <a:ext cx="1339850" cy="852487"/>
          </a:xfrm>
          <a:prstGeom prst="rect">
            <a:avLst/>
          </a:prstGeom>
          <a:solidFill>
            <a:schemeClr val="accent1"/>
          </a:solidFill>
          <a:ln w="9525" algn="ctr">
            <a:noFill/>
            <a:miter lim="800000"/>
            <a:headEnd/>
            <a:tailEnd/>
          </a:ln>
        </p:spPr>
        <p:txBody>
          <a:bodyPr>
            <a:spAutoFit/>
          </a:bodyPr>
          <a:lstStyle/>
          <a:p>
            <a:pPr algn="ctr"/>
            <a:endParaRPr lang="zh-CN" altLang="en-US" sz="1200">
              <a:solidFill>
                <a:srgbClr val="000000"/>
              </a:solidFill>
              <a:latin typeface="Verdana" pitchFamily="34" charset="0"/>
            </a:endParaRPr>
          </a:p>
          <a:p>
            <a:pPr algn="ctr"/>
            <a:r>
              <a:rPr lang="zh-CN" altLang="en-US" sz="1400" b="1">
                <a:solidFill>
                  <a:srgbClr val="000000"/>
                </a:solidFill>
                <a:latin typeface="Calibri" pitchFamily="34" charset="0"/>
              </a:rPr>
              <a:t>轻型客车</a:t>
            </a:r>
            <a:endParaRPr lang="zh-CN" altLang="en-US" sz="1200">
              <a:solidFill>
                <a:srgbClr val="000000"/>
              </a:solidFill>
              <a:latin typeface="Calibri" pitchFamily="34" charset="0"/>
            </a:endParaRPr>
          </a:p>
          <a:p>
            <a:pPr algn="ctr"/>
            <a:endParaRPr lang="zh-CN" altLang="en-US" sz="1200">
              <a:latin typeface="Calibri" pitchFamily="34" charset="0"/>
            </a:endParaRPr>
          </a:p>
          <a:p>
            <a:pPr algn="ctr"/>
            <a:r>
              <a:rPr lang="en-US" altLang="zh-CN" sz="1200">
                <a:latin typeface="Calibri" pitchFamily="34" charset="0"/>
              </a:rPr>
              <a:t>4m&lt;</a:t>
            </a:r>
            <a:r>
              <a:rPr lang="zh-CN" altLang="en-US" sz="1200">
                <a:latin typeface="Calibri" pitchFamily="34" charset="0"/>
              </a:rPr>
              <a:t>车长≤</a:t>
            </a:r>
            <a:r>
              <a:rPr lang="en-US" altLang="zh-CN" sz="1200">
                <a:latin typeface="Calibri" pitchFamily="34" charset="0"/>
              </a:rPr>
              <a:t>7m</a:t>
            </a:r>
            <a:endParaRPr lang="en-US" altLang="zh-CN">
              <a:latin typeface="Calibri" pitchFamily="34" charset="0"/>
            </a:endParaRPr>
          </a:p>
        </p:txBody>
      </p:sp>
      <p:grpSp>
        <p:nvGrpSpPr>
          <p:cNvPr id="94" name="Group 35"/>
          <p:cNvGrpSpPr>
            <a:grpSpLocks/>
          </p:cNvGrpSpPr>
          <p:nvPr/>
        </p:nvGrpSpPr>
        <p:grpSpPr bwMode="auto">
          <a:xfrm>
            <a:off x="3736975" y="968375"/>
            <a:ext cx="657225" cy="528638"/>
            <a:chOff x="275" y="893"/>
            <a:chExt cx="466" cy="400"/>
          </a:xfrm>
        </p:grpSpPr>
        <p:sp>
          <p:nvSpPr>
            <p:cNvPr id="95" name="Oval 36"/>
            <p:cNvSpPr>
              <a:spLocks noChangeArrowheads="1"/>
            </p:cNvSpPr>
            <p:nvPr/>
          </p:nvSpPr>
          <p:spPr bwMode="gray">
            <a:xfrm>
              <a:off x="275" y="953"/>
              <a:ext cx="466" cy="282"/>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zh-CN" sz="1300">
                <a:solidFill>
                  <a:srgbClr val="000000"/>
                </a:solidFill>
                <a:latin typeface="Calibri" pitchFamily="34" charset="0"/>
              </a:endParaRPr>
            </a:p>
          </p:txBody>
        </p:sp>
        <p:sp>
          <p:nvSpPr>
            <p:cNvPr id="96" name="Oval 37"/>
            <p:cNvSpPr>
              <a:spLocks noChangeArrowheads="1"/>
            </p:cNvSpPr>
            <p:nvPr/>
          </p:nvSpPr>
          <p:spPr bwMode="gray">
            <a:xfrm>
              <a:off x="278"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97" name="Oval 38"/>
            <p:cNvSpPr>
              <a:spLocks noChangeArrowheads="1"/>
            </p:cNvSpPr>
            <p:nvPr/>
          </p:nvSpPr>
          <p:spPr bwMode="gray">
            <a:xfrm>
              <a:off x="284"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98" name="Oval 39"/>
            <p:cNvSpPr>
              <a:spLocks noChangeArrowheads="1"/>
            </p:cNvSpPr>
            <p:nvPr/>
          </p:nvSpPr>
          <p:spPr bwMode="gray">
            <a:xfrm>
              <a:off x="299"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99" name="Oval 40"/>
            <p:cNvSpPr>
              <a:spLocks noChangeArrowheads="1"/>
            </p:cNvSpPr>
            <p:nvPr/>
          </p:nvSpPr>
          <p:spPr bwMode="gray">
            <a:xfrm>
              <a:off x="314"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00" name="Text Box 41"/>
            <p:cNvSpPr txBox="1">
              <a:spLocks noChangeArrowheads="1"/>
            </p:cNvSpPr>
            <p:nvPr/>
          </p:nvSpPr>
          <p:spPr bwMode="gray">
            <a:xfrm>
              <a:off x="356" y="948"/>
              <a:ext cx="298" cy="345"/>
            </a:xfrm>
            <a:prstGeom prst="rect">
              <a:avLst/>
            </a:prstGeom>
            <a:noFill/>
            <a:ln w="9525" algn="ctr">
              <a:noFill/>
              <a:miter lim="800000"/>
              <a:headEnd/>
              <a:tailEnd/>
            </a:ln>
          </p:spPr>
          <p:txBody>
            <a:bodyPr wrap="none">
              <a:spAutoFit/>
            </a:bodyPr>
            <a:lstStyle/>
            <a:p>
              <a:pPr algn="ctr"/>
              <a:r>
                <a:rPr lang="en-US" altLang="zh-CN" sz="2400" b="1">
                  <a:solidFill>
                    <a:srgbClr val="000000"/>
                  </a:solidFill>
                  <a:latin typeface="Calibri" pitchFamily="34" charset="0"/>
                </a:rPr>
                <a:t>G</a:t>
              </a:r>
              <a:endParaRPr lang="en-US" altLang="zh-CN" b="1">
                <a:latin typeface="Calibri" pitchFamily="34" charset="0"/>
              </a:endParaRPr>
            </a:p>
          </p:txBody>
        </p:sp>
      </p:grpSp>
      <p:sp>
        <p:nvSpPr>
          <p:cNvPr id="101" name="Text Box 7"/>
          <p:cNvSpPr txBox="1">
            <a:spLocks noChangeArrowheads="1"/>
          </p:cNvSpPr>
          <p:nvPr/>
        </p:nvSpPr>
        <p:spPr bwMode="gray">
          <a:xfrm>
            <a:off x="5172075" y="1284288"/>
            <a:ext cx="1341438" cy="852487"/>
          </a:xfrm>
          <a:prstGeom prst="rect">
            <a:avLst/>
          </a:prstGeom>
          <a:solidFill>
            <a:schemeClr val="accent1"/>
          </a:solidFill>
          <a:ln w="9525" algn="ctr">
            <a:noFill/>
            <a:miter lim="800000"/>
            <a:headEnd/>
            <a:tailEnd/>
          </a:ln>
        </p:spPr>
        <p:txBody>
          <a:bodyPr>
            <a:spAutoFit/>
          </a:bodyPr>
          <a:lstStyle/>
          <a:p>
            <a:pPr algn="ctr"/>
            <a:endParaRPr lang="zh-CN" altLang="en-US" sz="1200">
              <a:solidFill>
                <a:srgbClr val="000000"/>
              </a:solidFill>
              <a:latin typeface="Verdana" pitchFamily="34" charset="0"/>
            </a:endParaRPr>
          </a:p>
          <a:p>
            <a:pPr algn="ctr"/>
            <a:r>
              <a:rPr lang="zh-CN" altLang="en-US" sz="1400" b="1">
                <a:solidFill>
                  <a:srgbClr val="000000"/>
                </a:solidFill>
                <a:latin typeface="Calibri" pitchFamily="34" charset="0"/>
              </a:rPr>
              <a:t>小型货车</a:t>
            </a:r>
            <a:endParaRPr lang="zh-CN" altLang="en-US" sz="1200">
              <a:solidFill>
                <a:srgbClr val="000000"/>
              </a:solidFill>
              <a:latin typeface="Calibri" pitchFamily="34" charset="0"/>
            </a:endParaRPr>
          </a:p>
          <a:p>
            <a:pPr algn="ctr"/>
            <a:r>
              <a:rPr lang="zh-CN" altLang="en-US" sz="1200">
                <a:latin typeface="Calibri" pitchFamily="34" charset="0"/>
              </a:rPr>
              <a:t>总质量≤</a:t>
            </a:r>
            <a:r>
              <a:rPr lang="en-US" altLang="zh-CN" sz="1200">
                <a:latin typeface="Calibri" pitchFamily="34" charset="0"/>
              </a:rPr>
              <a:t>2.0T</a:t>
            </a:r>
          </a:p>
          <a:p>
            <a:pPr algn="ctr"/>
            <a:r>
              <a:rPr lang="zh-CN" altLang="en-US" sz="1200">
                <a:latin typeface="Calibri" pitchFamily="34" charset="0"/>
              </a:rPr>
              <a:t>车长≤</a:t>
            </a:r>
            <a:r>
              <a:rPr lang="en-US" altLang="zh-CN" sz="1200">
                <a:latin typeface="Calibri" pitchFamily="34" charset="0"/>
              </a:rPr>
              <a:t>3.5m</a:t>
            </a:r>
          </a:p>
        </p:txBody>
      </p:sp>
      <p:grpSp>
        <p:nvGrpSpPr>
          <p:cNvPr id="102" name="Group 35"/>
          <p:cNvGrpSpPr>
            <a:grpSpLocks/>
          </p:cNvGrpSpPr>
          <p:nvPr/>
        </p:nvGrpSpPr>
        <p:grpSpPr bwMode="auto">
          <a:xfrm>
            <a:off x="5402263" y="968375"/>
            <a:ext cx="657225" cy="528638"/>
            <a:chOff x="275" y="893"/>
            <a:chExt cx="465" cy="400"/>
          </a:xfrm>
        </p:grpSpPr>
        <p:sp>
          <p:nvSpPr>
            <p:cNvPr id="103" name="Oval 36"/>
            <p:cNvSpPr>
              <a:spLocks noChangeArrowheads="1"/>
            </p:cNvSpPr>
            <p:nvPr/>
          </p:nvSpPr>
          <p:spPr bwMode="gray">
            <a:xfrm>
              <a:off x="275" y="953"/>
              <a:ext cx="465" cy="282"/>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zh-CN" sz="1300">
                <a:solidFill>
                  <a:srgbClr val="000000"/>
                </a:solidFill>
                <a:latin typeface="Calibri" pitchFamily="34" charset="0"/>
              </a:endParaRPr>
            </a:p>
          </p:txBody>
        </p:sp>
        <p:sp>
          <p:nvSpPr>
            <p:cNvPr id="104" name="Oval 37"/>
            <p:cNvSpPr>
              <a:spLocks noChangeArrowheads="1"/>
            </p:cNvSpPr>
            <p:nvPr/>
          </p:nvSpPr>
          <p:spPr bwMode="gray">
            <a:xfrm>
              <a:off x="278"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05" name="Oval 38"/>
            <p:cNvSpPr>
              <a:spLocks noChangeArrowheads="1"/>
            </p:cNvSpPr>
            <p:nvPr/>
          </p:nvSpPr>
          <p:spPr bwMode="gray">
            <a:xfrm>
              <a:off x="284"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06" name="Oval 39"/>
            <p:cNvSpPr>
              <a:spLocks noChangeArrowheads="1"/>
            </p:cNvSpPr>
            <p:nvPr/>
          </p:nvSpPr>
          <p:spPr bwMode="gray">
            <a:xfrm>
              <a:off x="299"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07" name="Oval 40"/>
            <p:cNvSpPr>
              <a:spLocks noChangeArrowheads="1"/>
            </p:cNvSpPr>
            <p:nvPr/>
          </p:nvSpPr>
          <p:spPr bwMode="gray">
            <a:xfrm>
              <a:off x="314"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08" name="Text Box 41"/>
            <p:cNvSpPr txBox="1">
              <a:spLocks noChangeArrowheads="1"/>
            </p:cNvSpPr>
            <p:nvPr/>
          </p:nvSpPr>
          <p:spPr bwMode="gray">
            <a:xfrm>
              <a:off x="366" y="948"/>
              <a:ext cx="274" cy="345"/>
            </a:xfrm>
            <a:prstGeom prst="rect">
              <a:avLst/>
            </a:prstGeom>
            <a:noFill/>
            <a:ln w="9525" algn="ctr">
              <a:noFill/>
              <a:miter lim="800000"/>
              <a:headEnd/>
              <a:tailEnd/>
            </a:ln>
          </p:spPr>
          <p:txBody>
            <a:bodyPr wrap="none">
              <a:spAutoFit/>
            </a:bodyPr>
            <a:lstStyle/>
            <a:p>
              <a:pPr algn="ctr"/>
              <a:r>
                <a:rPr lang="en-US" altLang="zh-CN" sz="2400" b="1">
                  <a:solidFill>
                    <a:srgbClr val="000000"/>
                  </a:solidFill>
                  <a:latin typeface="Calibri" pitchFamily="34" charset="0"/>
                </a:rPr>
                <a:t>P</a:t>
              </a:r>
              <a:endParaRPr lang="en-US" altLang="zh-CN" b="1">
                <a:latin typeface="Calibri" pitchFamily="34" charset="0"/>
              </a:endParaRPr>
            </a:p>
          </p:txBody>
        </p:sp>
      </p:grpSp>
      <p:sp>
        <p:nvSpPr>
          <p:cNvPr id="109" name="Text Box 7"/>
          <p:cNvSpPr txBox="1">
            <a:spLocks noChangeArrowheads="1"/>
          </p:cNvSpPr>
          <p:nvPr/>
        </p:nvSpPr>
        <p:spPr bwMode="gray">
          <a:xfrm>
            <a:off x="6770688" y="1284288"/>
            <a:ext cx="1597025" cy="852487"/>
          </a:xfrm>
          <a:prstGeom prst="rect">
            <a:avLst/>
          </a:prstGeom>
          <a:solidFill>
            <a:schemeClr val="accent1"/>
          </a:solidFill>
          <a:ln w="9525" algn="ctr">
            <a:noFill/>
            <a:miter lim="800000"/>
            <a:headEnd/>
            <a:tailEnd/>
          </a:ln>
        </p:spPr>
        <p:txBody>
          <a:bodyPr>
            <a:spAutoFit/>
          </a:bodyPr>
          <a:lstStyle/>
          <a:p>
            <a:pPr algn="ctr"/>
            <a:endParaRPr lang="zh-CN" altLang="en-US" sz="1200">
              <a:solidFill>
                <a:srgbClr val="000000"/>
              </a:solidFill>
              <a:latin typeface="Verdana" pitchFamily="34" charset="0"/>
            </a:endParaRPr>
          </a:p>
          <a:p>
            <a:pPr algn="ctr"/>
            <a:r>
              <a:rPr lang="zh-CN" altLang="en-US" sz="1400" b="1">
                <a:solidFill>
                  <a:srgbClr val="000000"/>
                </a:solidFill>
                <a:latin typeface="Calibri" pitchFamily="34" charset="0"/>
              </a:rPr>
              <a:t>轻型货车</a:t>
            </a:r>
            <a:endParaRPr lang="zh-CN" altLang="en-US" sz="1200">
              <a:solidFill>
                <a:srgbClr val="000000"/>
              </a:solidFill>
              <a:latin typeface="Calibri" pitchFamily="34" charset="0"/>
            </a:endParaRPr>
          </a:p>
          <a:p>
            <a:pPr algn="ctr"/>
            <a:r>
              <a:rPr lang="en-US" altLang="zh-CN" sz="1200">
                <a:latin typeface="Calibri" pitchFamily="34" charset="0"/>
              </a:rPr>
              <a:t>2.0&lt;</a:t>
            </a:r>
            <a:r>
              <a:rPr lang="zh-CN" altLang="en-US" sz="1200">
                <a:latin typeface="Calibri" pitchFamily="34" charset="0"/>
              </a:rPr>
              <a:t>总质量≤</a:t>
            </a:r>
            <a:r>
              <a:rPr lang="en-US" altLang="zh-CN" sz="1200">
                <a:latin typeface="Calibri" pitchFamily="34" charset="0"/>
              </a:rPr>
              <a:t>4.5T</a:t>
            </a:r>
          </a:p>
          <a:p>
            <a:pPr algn="ctr"/>
            <a:r>
              <a:rPr lang="en-US" altLang="zh-CN" sz="1200">
                <a:latin typeface="Calibri" pitchFamily="34" charset="0"/>
              </a:rPr>
              <a:t>3.5m&lt;</a:t>
            </a:r>
            <a:r>
              <a:rPr lang="zh-CN" altLang="en-US" sz="1200">
                <a:latin typeface="Calibri" pitchFamily="34" charset="0"/>
              </a:rPr>
              <a:t>车长≤</a:t>
            </a:r>
            <a:r>
              <a:rPr lang="en-US" altLang="zh-CN" sz="1200">
                <a:latin typeface="Calibri" pitchFamily="34" charset="0"/>
              </a:rPr>
              <a:t>6.5m</a:t>
            </a:r>
          </a:p>
        </p:txBody>
      </p:sp>
      <p:grpSp>
        <p:nvGrpSpPr>
          <p:cNvPr id="110" name="Group 35"/>
          <p:cNvGrpSpPr>
            <a:grpSpLocks/>
          </p:cNvGrpSpPr>
          <p:nvPr/>
        </p:nvGrpSpPr>
        <p:grpSpPr bwMode="auto">
          <a:xfrm>
            <a:off x="7208838" y="968375"/>
            <a:ext cx="657225" cy="528638"/>
            <a:chOff x="275" y="893"/>
            <a:chExt cx="466" cy="400"/>
          </a:xfrm>
        </p:grpSpPr>
        <p:sp>
          <p:nvSpPr>
            <p:cNvPr id="111" name="Oval 36"/>
            <p:cNvSpPr>
              <a:spLocks noChangeArrowheads="1"/>
            </p:cNvSpPr>
            <p:nvPr/>
          </p:nvSpPr>
          <p:spPr bwMode="gray">
            <a:xfrm>
              <a:off x="275" y="953"/>
              <a:ext cx="466" cy="282"/>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zh-CN" sz="1300">
                <a:solidFill>
                  <a:srgbClr val="000000"/>
                </a:solidFill>
                <a:latin typeface="Calibri" pitchFamily="34" charset="0"/>
              </a:endParaRPr>
            </a:p>
          </p:txBody>
        </p:sp>
        <p:sp>
          <p:nvSpPr>
            <p:cNvPr id="112" name="Oval 37"/>
            <p:cNvSpPr>
              <a:spLocks noChangeArrowheads="1"/>
            </p:cNvSpPr>
            <p:nvPr/>
          </p:nvSpPr>
          <p:spPr bwMode="gray">
            <a:xfrm>
              <a:off x="278"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13" name="Oval 38"/>
            <p:cNvSpPr>
              <a:spLocks noChangeArrowheads="1"/>
            </p:cNvSpPr>
            <p:nvPr/>
          </p:nvSpPr>
          <p:spPr bwMode="gray">
            <a:xfrm>
              <a:off x="284"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14" name="Oval 39"/>
            <p:cNvSpPr>
              <a:spLocks noChangeArrowheads="1"/>
            </p:cNvSpPr>
            <p:nvPr/>
          </p:nvSpPr>
          <p:spPr bwMode="gray">
            <a:xfrm>
              <a:off x="299"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15" name="Oval 40"/>
            <p:cNvSpPr>
              <a:spLocks noChangeArrowheads="1"/>
            </p:cNvSpPr>
            <p:nvPr/>
          </p:nvSpPr>
          <p:spPr bwMode="gray">
            <a:xfrm>
              <a:off x="314"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zh-CN" sz="1300">
                <a:solidFill>
                  <a:srgbClr val="000000"/>
                </a:solidFill>
                <a:latin typeface="Calibri" pitchFamily="34" charset="0"/>
              </a:endParaRPr>
            </a:p>
          </p:txBody>
        </p:sp>
        <p:sp>
          <p:nvSpPr>
            <p:cNvPr id="116" name="Text Box 41"/>
            <p:cNvSpPr txBox="1">
              <a:spLocks noChangeArrowheads="1"/>
            </p:cNvSpPr>
            <p:nvPr/>
          </p:nvSpPr>
          <p:spPr bwMode="gray">
            <a:xfrm>
              <a:off x="356" y="948"/>
              <a:ext cx="298" cy="345"/>
            </a:xfrm>
            <a:prstGeom prst="rect">
              <a:avLst/>
            </a:prstGeom>
            <a:noFill/>
            <a:ln w="9525" algn="ctr">
              <a:noFill/>
              <a:miter lim="800000"/>
              <a:headEnd/>
              <a:tailEnd/>
            </a:ln>
          </p:spPr>
          <p:txBody>
            <a:bodyPr wrap="none">
              <a:spAutoFit/>
            </a:bodyPr>
            <a:lstStyle/>
            <a:p>
              <a:pPr algn="ctr"/>
              <a:r>
                <a:rPr lang="en-US" altLang="zh-CN" sz="2400" b="1">
                  <a:solidFill>
                    <a:srgbClr val="000000"/>
                  </a:solidFill>
                  <a:latin typeface="Calibri" pitchFamily="34" charset="0"/>
                </a:rPr>
                <a:t>Q</a:t>
              </a:r>
              <a:endParaRPr lang="en-US" altLang="zh-CN" b="1">
                <a:latin typeface="Calibri" pitchFamily="34" charset="0"/>
              </a:endParaRPr>
            </a:p>
          </p:txBody>
        </p:sp>
      </p:grpSp>
      <p:sp>
        <p:nvSpPr>
          <p:cNvPr id="117" name="Line 98"/>
          <p:cNvSpPr>
            <a:spLocks noChangeShapeType="1"/>
          </p:cNvSpPr>
          <p:nvPr/>
        </p:nvSpPr>
        <p:spPr bwMode="auto">
          <a:xfrm>
            <a:off x="1985963" y="2581275"/>
            <a:ext cx="1249362" cy="0"/>
          </a:xfrm>
          <a:prstGeom prst="line">
            <a:avLst/>
          </a:prstGeom>
          <a:noFill/>
          <a:ln w="25400">
            <a:solidFill>
              <a:schemeClr val="tx1"/>
            </a:solidFill>
            <a:prstDash val="dashDot"/>
            <a:round/>
            <a:headEnd/>
            <a:tailEnd type="triangle" w="med" len="med"/>
          </a:ln>
        </p:spPr>
        <p:txBody>
          <a:bodyPr/>
          <a:lstStyle/>
          <a:p>
            <a:endParaRPr lang="zh-CN" altLang="en-US"/>
          </a:p>
        </p:txBody>
      </p:sp>
      <p:sp>
        <p:nvSpPr>
          <p:cNvPr id="118" name="Text Box 99"/>
          <p:cNvSpPr txBox="1">
            <a:spLocks noChangeArrowheads="1"/>
          </p:cNvSpPr>
          <p:nvPr/>
        </p:nvSpPr>
        <p:spPr bwMode="auto">
          <a:xfrm>
            <a:off x="2262188" y="2301875"/>
            <a:ext cx="833437" cy="274638"/>
          </a:xfrm>
          <a:prstGeom prst="rect">
            <a:avLst/>
          </a:prstGeom>
          <a:noFill/>
          <a:ln w="9525">
            <a:noFill/>
            <a:miter lim="800000"/>
            <a:headEnd/>
            <a:tailEnd/>
          </a:ln>
        </p:spPr>
        <p:txBody>
          <a:bodyPr>
            <a:spAutoFit/>
          </a:bodyPr>
          <a:lstStyle/>
          <a:p>
            <a:pPr>
              <a:spcBef>
                <a:spcPct val="50000"/>
              </a:spcBef>
            </a:pPr>
            <a:r>
              <a:rPr lang="zh-CN" altLang="en-US" sz="1200">
                <a:latin typeface="Calibri" pitchFamily="34" charset="0"/>
              </a:rPr>
              <a:t>加宽加大</a:t>
            </a:r>
          </a:p>
        </p:txBody>
      </p:sp>
      <p:sp>
        <p:nvSpPr>
          <p:cNvPr id="119" name="Line 100"/>
          <p:cNvSpPr>
            <a:spLocks noChangeShapeType="1"/>
          </p:cNvSpPr>
          <p:nvPr/>
        </p:nvSpPr>
        <p:spPr bwMode="auto">
          <a:xfrm>
            <a:off x="4208463" y="4603750"/>
            <a:ext cx="3541712" cy="0"/>
          </a:xfrm>
          <a:prstGeom prst="line">
            <a:avLst/>
          </a:prstGeom>
          <a:noFill/>
          <a:ln w="25400">
            <a:solidFill>
              <a:schemeClr val="tx1"/>
            </a:solidFill>
            <a:prstDash val="dashDot"/>
            <a:round/>
            <a:headEnd/>
            <a:tailEnd type="triangle" w="med" len="med"/>
          </a:ln>
        </p:spPr>
        <p:txBody>
          <a:bodyPr/>
          <a:lstStyle/>
          <a:p>
            <a:endParaRPr lang="zh-CN" altLang="en-US"/>
          </a:p>
        </p:txBody>
      </p:sp>
      <p:sp>
        <p:nvSpPr>
          <p:cNvPr id="120" name="Text Box 101"/>
          <p:cNvSpPr txBox="1">
            <a:spLocks noChangeArrowheads="1"/>
          </p:cNvSpPr>
          <p:nvPr/>
        </p:nvSpPr>
        <p:spPr bwMode="auto">
          <a:xfrm>
            <a:off x="6499225" y="4273550"/>
            <a:ext cx="1944688" cy="274638"/>
          </a:xfrm>
          <a:prstGeom prst="rect">
            <a:avLst/>
          </a:prstGeom>
          <a:noFill/>
          <a:ln w="9525">
            <a:noFill/>
            <a:miter lim="800000"/>
            <a:headEnd/>
            <a:tailEnd/>
          </a:ln>
        </p:spPr>
        <p:txBody>
          <a:bodyPr>
            <a:spAutoFit/>
          </a:bodyPr>
          <a:lstStyle/>
          <a:p>
            <a:pPr>
              <a:spcBef>
                <a:spcPct val="50000"/>
              </a:spcBef>
            </a:pPr>
            <a:r>
              <a:rPr lang="zh-CN" altLang="en-US" sz="1200">
                <a:latin typeface="Calibri" pitchFamily="34" charset="0"/>
              </a:rPr>
              <a:t>在</a:t>
            </a:r>
            <a:r>
              <a:rPr lang="en-US" altLang="zh-CN" sz="1200">
                <a:latin typeface="Calibri" pitchFamily="34" charset="0"/>
              </a:rPr>
              <a:t>G1</a:t>
            </a:r>
            <a:r>
              <a:rPr lang="zh-CN" altLang="en-US" sz="1200">
                <a:latin typeface="Calibri" pitchFamily="34" charset="0"/>
              </a:rPr>
              <a:t>基础上开发</a:t>
            </a:r>
          </a:p>
        </p:txBody>
      </p:sp>
      <p:sp>
        <p:nvSpPr>
          <p:cNvPr id="121" name="Line 102"/>
          <p:cNvSpPr>
            <a:spLocks noChangeShapeType="1"/>
          </p:cNvSpPr>
          <p:nvPr/>
        </p:nvSpPr>
        <p:spPr bwMode="auto">
          <a:xfrm>
            <a:off x="1925638" y="2760663"/>
            <a:ext cx="4237037" cy="0"/>
          </a:xfrm>
          <a:prstGeom prst="line">
            <a:avLst/>
          </a:prstGeom>
          <a:noFill/>
          <a:ln w="25400">
            <a:solidFill>
              <a:schemeClr val="tx1"/>
            </a:solidFill>
            <a:prstDash val="dashDot"/>
            <a:round/>
            <a:headEnd/>
            <a:tailEnd type="triangle" w="med" len="med"/>
          </a:ln>
        </p:spPr>
        <p:txBody>
          <a:bodyPr/>
          <a:lstStyle/>
          <a:p>
            <a:endParaRPr lang="zh-CN" altLang="en-US"/>
          </a:p>
        </p:txBody>
      </p:sp>
      <p:sp>
        <p:nvSpPr>
          <p:cNvPr id="122" name="Text Box 103"/>
          <p:cNvSpPr txBox="1">
            <a:spLocks noChangeArrowheads="1"/>
          </p:cNvSpPr>
          <p:nvPr/>
        </p:nvSpPr>
        <p:spPr bwMode="auto">
          <a:xfrm>
            <a:off x="5054600" y="2489200"/>
            <a:ext cx="1873250" cy="274638"/>
          </a:xfrm>
          <a:prstGeom prst="rect">
            <a:avLst/>
          </a:prstGeom>
          <a:noFill/>
          <a:ln w="9525">
            <a:noFill/>
            <a:miter lim="800000"/>
            <a:headEnd/>
            <a:tailEnd/>
          </a:ln>
        </p:spPr>
        <p:txBody>
          <a:bodyPr>
            <a:spAutoFit/>
          </a:bodyPr>
          <a:lstStyle/>
          <a:p>
            <a:pPr>
              <a:spcBef>
                <a:spcPct val="50000"/>
              </a:spcBef>
            </a:pPr>
            <a:r>
              <a:rPr lang="zh-CN" altLang="en-US" sz="1200">
                <a:latin typeface="Calibri" pitchFamily="34" charset="0"/>
              </a:rPr>
              <a:t>在</a:t>
            </a:r>
            <a:r>
              <a:rPr lang="en-US" altLang="zh-CN" sz="1200">
                <a:latin typeface="Calibri" pitchFamily="34" charset="0"/>
              </a:rPr>
              <a:t>F1</a:t>
            </a:r>
            <a:r>
              <a:rPr lang="zh-CN" altLang="en-US" sz="1200">
                <a:latin typeface="Calibri" pitchFamily="34" charset="0"/>
              </a:rPr>
              <a:t>基础上开发</a:t>
            </a:r>
          </a:p>
        </p:txBody>
      </p:sp>
      <p:sp>
        <p:nvSpPr>
          <p:cNvPr id="123" name="Line 9"/>
          <p:cNvSpPr>
            <a:spLocks noChangeShapeType="1"/>
          </p:cNvSpPr>
          <p:nvPr/>
        </p:nvSpPr>
        <p:spPr bwMode="auto">
          <a:xfrm>
            <a:off x="1774825" y="3098800"/>
            <a:ext cx="273050" cy="1588"/>
          </a:xfrm>
          <a:prstGeom prst="line">
            <a:avLst/>
          </a:prstGeom>
          <a:noFill/>
          <a:ln w="28575">
            <a:solidFill>
              <a:srgbClr val="FF0000"/>
            </a:solidFill>
            <a:round/>
            <a:headEnd/>
            <a:tailEnd/>
          </a:ln>
        </p:spPr>
        <p:txBody>
          <a:bodyPr wrap="none" anchor="ctr"/>
          <a:lstStyle/>
          <a:p>
            <a:endParaRPr lang="zh-CN" altLang="en-US"/>
          </a:p>
        </p:txBody>
      </p:sp>
      <p:sp>
        <p:nvSpPr>
          <p:cNvPr id="124" name="Line 33"/>
          <p:cNvSpPr>
            <a:spLocks noChangeShapeType="1"/>
          </p:cNvSpPr>
          <p:nvPr/>
        </p:nvSpPr>
        <p:spPr bwMode="auto">
          <a:xfrm flipH="1">
            <a:off x="5518150" y="4945063"/>
            <a:ext cx="9525" cy="242887"/>
          </a:xfrm>
          <a:prstGeom prst="line">
            <a:avLst/>
          </a:prstGeom>
          <a:noFill/>
          <a:ln w="28575">
            <a:solidFill>
              <a:srgbClr val="FF00FF"/>
            </a:solidFill>
            <a:round/>
            <a:headEnd/>
            <a:tailEnd/>
          </a:ln>
        </p:spPr>
        <p:txBody>
          <a:bodyPr wrap="none" anchor="ctr"/>
          <a:lstStyle/>
          <a:p>
            <a:endParaRPr lang="zh-CN" altLang="en-US"/>
          </a:p>
        </p:txBody>
      </p:sp>
      <p:sp>
        <p:nvSpPr>
          <p:cNvPr id="125" name="Line 9"/>
          <p:cNvSpPr>
            <a:spLocks noChangeShapeType="1"/>
          </p:cNvSpPr>
          <p:nvPr/>
        </p:nvSpPr>
        <p:spPr bwMode="auto">
          <a:xfrm>
            <a:off x="1778000" y="4329113"/>
            <a:ext cx="274638" cy="1587"/>
          </a:xfrm>
          <a:prstGeom prst="line">
            <a:avLst/>
          </a:prstGeom>
          <a:noFill/>
          <a:ln w="28575">
            <a:solidFill>
              <a:srgbClr val="FF0000"/>
            </a:solidFill>
            <a:round/>
            <a:headEnd/>
            <a:tailEnd/>
          </a:ln>
        </p:spPr>
        <p:txBody>
          <a:bodyPr wrap="none" anchor="ctr"/>
          <a:lstStyle/>
          <a:p>
            <a:endParaRPr lang="zh-CN" altLang="en-US"/>
          </a:p>
        </p:txBody>
      </p:sp>
      <p:sp>
        <p:nvSpPr>
          <p:cNvPr id="126" name="AutoShape 39"/>
          <p:cNvSpPr>
            <a:spLocks noChangeArrowheads="1"/>
          </p:cNvSpPr>
          <p:nvPr/>
        </p:nvSpPr>
        <p:spPr bwMode="auto">
          <a:xfrm>
            <a:off x="4270375" y="2217738"/>
            <a:ext cx="487363" cy="242887"/>
          </a:xfrm>
          <a:prstGeom prst="cube">
            <a:avLst>
              <a:gd name="adj" fmla="val 25000"/>
            </a:avLst>
          </a:prstGeom>
          <a:solidFill>
            <a:srgbClr val="C0C0C0"/>
          </a:solidFill>
          <a:ln w="9525">
            <a:noFill/>
            <a:miter lim="800000"/>
            <a:headEnd/>
            <a:tailEnd/>
          </a:ln>
          <a:effectLst>
            <a:prstShdw prst="shdw17" dist="17961" dir="13500000">
              <a:srgbClr val="737373"/>
            </a:prstShdw>
          </a:effectLst>
        </p:spPr>
        <p:txBody>
          <a:bodyPr lIns="0" tIns="0" rIns="0" bIns="0" anchor="ctr">
            <a:spAutoFit/>
          </a:bodyPr>
          <a:lstStyle/>
          <a:p>
            <a:pPr algn="ctr" eaLnBrk="0" hangingPunct="0"/>
            <a:r>
              <a:rPr lang="en-US" altLang="zh-CN" sz="1200" b="1">
                <a:solidFill>
                  <a:srgbClr val="000000"/>
                </a:solidFill>
                <a:latin typeface="Calibri" pitchFamily="34" charset="0"/>
              </a:rPr>
              <a:t>G2</a:t>
            </a:r>
          </a:p>
        </p:txBody>
      </p:sp>
      <p:pic>
        <p:nvPicPr>
          <p:cNvPr id="127" name="Picture 84" descr="CM8白"/>
          <p:cNvPicPr>
            <a:picLocks noChangeAspect="1" noChangeArrowheads="1"/>
          </p:cNvPicPr>
          <p:nvPr/>
        </p:nvPicPr>
        <p:blipFill>
          <a:blip r:embed="rId12" cstate="print"/>
          <a:srcRect/>
          <a:stretch>
            <a:fillRect/>
          </a:stretch>
        </p:blipFill>
        <p:spPr bwMode="auto">
          <a:xfrm>
            <a:off x="1006475" y="3263900"/>
            <a:ext cx="903288" cy="525463"/>
          </a:xfrm>
          <a:prstGeom prst="rect">
            <a:avLst/>
          </a:prstGeom>
          <a:noFill/>
          <a:ln w="9525">
            <a:noFill/>
            <a:miter lim="800000"/>
            <a:headEnd/>
            <a:tailEnd/>
          </a:ln>
        </p:spPr>
      </p:pic>
      <p:sp>
        <p:nvSpPr>
          <p:cNvPr id="128" name="Line 33"/>
          <p:cNvSpPr>
            <a:spLocks noChangeShapeType="1"/>
          </p:cNvSpPr>
          <p:nvPr/>
        </p:nvSpPr>
        <p:spPr bwMode="auto">
          <a:xfrm flipH="1">
            <a:off x="6837363" y="4984750"/>
            <a:ext cx="9525" cy="242888"/>
          </a:xfrm>
          <a:prstGeom prst="line">
            <a:avLst/>
          </a:prstGeom>
          <a:noFill/>
          <a:ln w="28575">
            <a:solidFill>
              <a:srgbClr val="FF00FF"/>
            </a:solidFill>
            <a:round/>
            <a:headEnd/>
            <a:tailEnd/>
          </a:ln>
        </p:spPr>
        <p:txBody>
          <a:bodyPr wrap="none" anchor="ctr"/>
          <a:lstStyle/>
          <a:p>
            <a:endParaRPr lang="zh-CN" altLang="en-US"/>
          </a:p>
        </p:txBody>
      </p:sp>
      <p:sp>
        <p:nvSpPr>
          <p:cNvPr id="129" name="Rectangle 20"/>
          <p:cNvSpPr>
            <a:spLocks noChangeArrowheads="1"/>
          </p:cNvSpPr>
          <p:nvPr/>
        </p:nvSpPr>
        <p:spPr bwMode="auto">
          <a:xfrm>
            <a:off x="7443788" y="5241925"/>
            <a:ext cx="563562" cy="204788"/>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G101</a:t>
            </a:r>
            <a:r>
              <a:rPr lang="zh-CN" altLang="en-US" sz="1000" b="1">
                <a:solidFill>
                  <a:srgbClr val="000000"/>
                </a:solidFill>
                <a:latin typeface="Calibri" pitchFamily="34" charset="0"/>
              </a:rPr>
              <a:t>货</a:t>
            </a:r>
          </a:p>
        </p:txBody>
      </p:sp>
      <p:pic>
        <p:nvPicPr>
          <p:cNvPr id="130" name="Picture 48" descr="1副本"/>
          <p:cNvPicPr>
            <a:picLocks noChangeAspect="1" noChangeArrowheads="1"/>
          </p:cNvPicPr>
          <p:nvPr/>
        </p:nvPicPr>
        <p:blipFill>
          <a:blip r:embed="rId13" cstate="print">
            <a:lum bright="-12000"/>
          </a:blip>
          <a:srcRect/>
          <a:stretch>
            <a:fillRect/>
          </a:stretch>
        </p:blipFill>
        <p:spPr bwMode="auto">
          <a:xfrm>
            <a:off x="7389813" y="5618163"/>
            <a:ext cx="695325" cy="471487"/>
          </a:xfrm>
          <a:prstGeom prst="rect">
            <a:avLst/>
          </a:prstGeom>
          <a:noFill/>
          <a:ln w="9525">
            <a:solidFill>
              <a:schemeClr val="accent2"/>
            </a:solidFill>
            <a:miter lim="800000"/>
            <a:headEnd/>
            <a:tailEnd/>
          </a:ln>
        </p:spPr>
      </p:pic>
      <p:sp>
        <p:nvSpPr>
          <p:cNvPr id="131" name="Rectangle 38"/>
          <p:cNvSpPr>
            <a:spLocks noChangeArrowheads="1"/>
          </p:cNvSpPr>
          <p:nvPr/>
        </p:nvSpPr>
        <p:spPr bwMode="auto">
          <a:xfrm>
            <a:off x="4183063" y="2959100"/>
            <a:ext cx="720725" cy="215900"/>
          </a:xfrm>
          <a:prstGeom prst="rect">
            <a:avLst/>
          </a:prstGeom>
          <a:solidFill>
            <a:srgbClr val="DDDDDD"/>
          </a:solidFill>
          <a:ln w="19050" algn="ctr">
            <a:solidFill>
              <a:srgbClr val="000000"/>
            </a:solidFill>
            <a:miter lim="800000"/>
            <a:headEnd/>
            <a:tailEnd/>
          </a:ln>
        </p:spPr>
        <p:txBody>
          <a:bodyPr wrap="none" lIns="0" tIns="0" rIns="0" bIns="0" anchor="ctr" anchorCtr="1"/>
          <a:lstStyle/>
          <a:p>
            <a:pPr algn="ctr" eaLnBrk="0" hangingPunct="0"/>
            <a:r>
              <a:rPr lang="en-US" altLang="zh-CN" sz="1000" b="1">
                <a:solidFill>
                  <a:srgbClr val="000000"/>
                </a:solidFill>
                <a:latin typeface="Calibri" pitchFamily="34" charset="0"/>
              </a:rPr>
              <a:t>G401</a:t>
            </a:r>
            <a:endParaRPr lang="en-US" altLang="zh-CN" sz="1000">
              <a:solidFill>
                <a:srgbClr val="000000"/>
              </a:solidFill>
              <a:latin typeface="Calibri" pitchFamily="34" charset="0"/>
            </a:endParaRPr>
          </a:p>
        </p:txBody>
      </p:sp>
      <p:pic>
        <p:nvPicPr>
          <p:cNvPr id="132" name="Picture 92" descr="bef9b01c2dc0"/>
          <p:cNvPicPr>
            <a:picLocks noChangeAspect="1" noChangeArrowheads="1"/>
          </p:cNvPicPr>
          <p:nvPr/>
        </p:nvPicPr>
        <p:blipFill>
          <a:blip r:embed="rId14" cstate="print"/>
          <a:srcRect/>
          <a:stretch>
            <a:fillRect/>
          </a:stretch>
        </p:blipFill>
        <p:spPr bwMode="auto">
          <a:xfrm>
            <a:off x="4127500" y="3259138"/>
            <a:ext cx="865188" cy="473075"/>
          </a:xfrm>
          <a:prstGeom prst="rect">
            <a:avLst/>
          </a:prstGeom>
          <a:noFill/>
          <a:ln w="9525">
            <a:solidFill>
              <a:schemeClr val="accent2"/>
            </a:solidFill>
            <a:miter lim="800000"/>
            <a:headEnd/>
            <a:tailEnd/>
          </a:ln>
        </p:spPr>
      </p:pic>
      <p:pic>
        <p:nvPicPr>
          <p:cNvPr id="133" name="Picture 93"/>
          <p:cNvPicPr>
            <a:picLocks noChangeAspect="1" noChangeArrowheads="1"/>
          </p:cNvPicPr>
          <p:nvPr/>
        </p:nvPicPr>
        <p:blipFill>
          <a:blip r:embed="rId15" cstate="print"/>
          <a:srcRect/>
          <a:stretch>
            <a:fillRect/>
          </a:stretch>
        </p:blipFill>
        <p:spPr bwMode="auto">
          <a:xfrm>
            <a:off x="531813" y="1184275"/>
            <a:ext cx="792162" cy="635000"/>
          </a:xfrm>
          <a:prstGeom prst="rect">
            <a:avLst/>
          </a:prstGeom>
          <a:noFill/>
          <a:ln w="9525">
            <a:noFill/>
            <a:miter lim="800000"/>
            <a:headEnd/>
            <a:tailEnd/>
          </a:ln>
        </p:spPr>
      </p:pic>
      <p:sp>
        <p:nvSpPr>
          <p:cNvPr id="134" name="矩形 92"/>
          <p:cNvSpPr>
            <a:spLocks noChangeArrowheads="1"/>
          </p:cNvSpPr>
          <p:nvPr/>
        </p:nvSpPr>
        <p:spPr bwMode="auto">
          <a:xfrm>
            <a:off x="6227763" y="3213100"/>
            <a:ext cx="2482850" cy="381000"/>
          </a:xfrm>
          <a:prstGeom prst="rect">
            <a:avLst/>
          </a:prstGeom>
          <a:noFill/>
          <a:ln w="9525">
            <a:noFill/>
            <a:miter lim="800000"/>
            <a:headEnd/>
            <a:tailEnd/>
          </a:ln>
        </p:spPr>
        <p:txBody>
          <a:bodyPr wrap="none">
            <a:spAutoFit/>
          </a:bodyPr>
          <a:lstStyle/>
          <a:p>
            <a:pPr eaLnBrk="0" hangingPunct="0">
              <a:lnSpc>
                <a:spcPct val="120000"/>
              </a:lnSpc>
              <a:spcBef>
                <a:spcPct val="20000"/>
              </a:spcBef>
              <a:buClr>
                <a:schemeClr val="accent2"/>
              </a:buClr>
              <a:buFont typeface="Wingdings" pitchFamily="2" charset="2"/>
              <a:buChar char="p"/>
            </a:pPr>
            <a:r>
              <a:rPr lang="zh-CN" altLang="en-US" b="1">
                <a:solidFill>
                  <a:srgbClr val="0070C0"/>
                </a:solidFill>
                <a:latin typeface="黑体" pitchFamily="2" charset="-122"/>
                <a:ea typeface="黑体" pitchFamily="2" charset="-122"/>
              </a:rPr>
              <a:t>自主品牌商用车产品</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sp>
        <p:nvSpPr>
          <p:cNvPr id="9" name="Text Box 12"/>
          <p:cNvSpPr txBox="1">
            <a:spLocks noChangeArrowheads="1"/>
          </p:cNvSpPr>
          <p:nvPr/>
        </p:nvSpPr>
        <p:spPr bwMode="gray">
          <a:xfrm>
            <a:off x="2227263" y="1949450"/>
            <a:ext cx="1541462" cy="822325"/>
          </a:xfrm>
          <a:prstGeom prst="rect">
            <a:avLst/>
          </a:prstGeom>
          <a:solidFill>
            <a:schemeClr val="accent1"/>
          </a:solidFill>
          <a:ln w="9525" algn="ctr">
            <a:noFill/>
            <a:miter lim="800000"/>
            <a:headEnd/>
            <a:tailEnd/>
          </a:ln>
        </p:spPr>
        <p:txBody>
          <a:bodyPr>
            <a:spAutoFit/>
          </a:bodyPr>
          <a:lstStyle/>
          <a:p>
            <a:pPr algn="ctr"/>
            <a:endParaRPr lang="zh-CN" altLang="en-US" sz="1200"/>
          </a:p>
          <a:p>
            <a:pPr algn="ctr"/>
            <a:r>
              <a:rPr lang="zh-CN" altLang="en-US" sz="1200"/>
              <a:t>经济型车</a:t>
            </a:r>
          </a:p>
          <a:p>
            <a:pPr algn="ctr"/>
            <a:r>
              <a:rPr lang="en-US" altLang="zh-CN" sz="1200"/>
              <a:t>1.3L</a:t>
            </a:r>
            <a:r>
              <a:rPr lang="zh-CN" altLang="en-US" sz="1200"/>
              <a:t>＜排量≤</a:t>
            </a:r>
            <a:r>
              <a:rPr lang="en-US" altLang="zh-CN" sz="1200"/>
              <a:t>1.5L</a:t>
            </a:r>
          </a:p>
          <a:p>
            <a:pPr algn="ctr"/>
            <a:r>
              <a:rPr lang="en-US" altLang="zh-CN" sz="1200"/>
              <a:t>3.7m</a:t>
            </a:r>
            <a:r>
              <a:rPr lang="zh-CN" altLang="en-US" sz="1200"/>
              <a:t>＜车长≤</a:t>
            </a:r>
            <a:r>
              <a:rPr lang="en-US" altLang="zh-CN" sz="1200"/>
              <a:t>4.2m</a:t>
            </a:r>
          </a:p>
        </p:txBody>
      </p:sp>
      <p:grpSp>
        <p:nvGrpSpPr>
          <p:cNvPr id="11" name="Group 42"/>
          <p:cNvGrpSpPr>
            <a:grpSpLocks/>
          </p:cNvGrpSpPr>
          <p:nvPr/>
        </p:nvGrpSpPr>
        <p:grpSpPr bwMode="auto">
          <a:xfrm>
            <a:off x="2660650" y="1590675"/>
            <a:ext cx="752475" cy="530225"/>
            <a:chOff x="1318" y="893"/>
            <a:chExt cx="465" cy="398"/>
          </a:xfrm>
        </p:grpSpPr>
        <p:sp>
          <p:nvSpPr>
            <p:cNvPr id="12" name="Oval 43"/>
            <p:cNvSpPr>
              <a:spLocks noChangeArrowheads="1"/>
            </p:cNvSpPr>
            <p:nvPr/>
          </p:nvSpPr>
          <p:spPr bwMode="gray">
            <a:xfrm>
              <a:off x="1318" y="954"/>
              <a:ext cx="465" cy="280"/>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en-US" sz="1300">
                <a:solidFill>
                  <a:srgbClr val="000000"/>
                </a:solidFill>
              </a:endParaRPr>
            </a:p>
          </p:txBody>
        </p:sp>
        <p:sp>
          <p:nvSpPr>
            <p:cNvPr id="13" name="Oval 44"/>
            <p:cNvSpPr>
              <a:spLocks noChangeArrowheads="1"/>
            </p:cNvSpPr>
            <p:nvPr/>
          </p:nvSpPr>
          <p:spPr bwMode="gray">
            <a:xfrm>
              <a:off x="1321"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14" name="Oval 45"/>
            <p:cNvSpPr>
              <a:spLocks noChangeArrowheads="1"/>
            </p:cNvSpPr>
            <p:nvPr/>
          </p:nvSpPr>
          <p:spPr bwMode="gray">
            <a:xfrm>
              <a:off x="1327"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15" name="Oval 46"/>
            <p:cNvSpPr>
              <a:spLocks noChangeArrowheads="1"/>
            </p:cNvSpPr>
            <p:nvPr/>
          </p:nvSpPr>
          <p:spPr bwMode="gray">
            <a:xfrm>
              <a:off x="1342"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16" name="Oval 47"/>
            <p:cNvSpPr>
              <a:spLocks noChangeArrowheads="1"/>
            </p:cNvSpPr>
            <p:nvPr/>
          </p:nvSpPr>
          <p:spPr bwMode="gray">
            <a:xfrm>
              <a:off x="1357"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17" name="Text Box 48"/>
            <p:cNvSpPr txBox="1">
              <a:spLocks noChangeArrowheads="1"/>
            </p:cNvSpPr>
            <p:nvPr/>
          </p:nvSpPr>
          <p:spPr bwMode="gray">
            <a:xfrm>
              <a:off x="1420" y="948"/>
              <a:ext cx="250" cy="343"/>
            </a:xfrm>
            <a:prstGeom prst="rect">
              <a:avLst/>
            </a:prstGeom>
            <a:noFill/>
            <a:ln w="9525" algn="ctr">
              <a:noFill/>
              <a:miter lim="800000"/>
              <a:headEnd/>
              <a:tailEnd/>
            </a:ln>
          </p:spPr>
          <p:txBody>
            <a:bodyPr wrap="none">
              <a:spAutoFit/>
            </a:bodyPr>
            <a:lstStyle/>
            <a:p>
              <a:pPr algn="ctr"/>
              <a:r>
                <a:rPr lang="en-US" altLang="zh-CN" sz="2400" b="1">
                  <a:solidFill>
                    <a:srgbClr val="000000"/>
                  </a:solidFill>
                </a:rPr>
                <a:t>B</a:t>
              </a:r>
              <a:endParaRPr lang="en-US" altLang="zh-CN" b="1"/>
            </a:p>
          </p:txBody>
        </p:sp>
      </p:grpSp>
      <p:sp>
        <p:nvSpPr>
          <p:cNvPr id="18" name="Text Box 17"/>
          <p:cNvSpPr txBox="1">
            <a:spLocks noChangeArrowheads="1"/>
          </p:cNvSpPr>
          <p:nvPr/>
        </p:nvSpPr>
        <p:spPr bwMode="gray">
          <a:xfrm>
            <a:off x="4171950" y="1949450"/>
            <a:ext cx="1539875" cy="822325"/>
          </a:xfrm>
          <a:prstGeom prst="rect">
            <a:avLst/>
          </a:prstGeom>
          <a:solidFill>
            <a:schemeClr val="accent1"/>
          </a:solidFill>
          <a:ln w="9525" algn="ctr">
            <a:noFill/>
            <a:miter lim="800000"/>
            <a:headEnd/>
            <a:tailEnd/>
          </a:ln>
        </p:spPr>
        <p:txBody>
          <a:bodyPr>
            <a:spAutoFit/>
          </a:bodyPr>
          <a:lstStyle/>
          <a:p>
            <a:pPr algn="ctr"/>
            <a:endParaRPr lang="zh-CN" altLang="en-US" sz="1200"/>
          </a:p>
          <a:p>
            <a:pPr algn="ctr"/>
            <a:r>
              <a:rPr lang="zh-CN" altLang="en-US" sz="1200"/>
              <a:t>中级车</a:t>
            </a:r>
          </a:p>
          <a:p>
            <a:pPr algn="ctr"/>
            <a:r>
              <a:rPr lang="en-US" altLang="zh-CN" sz="1200"/>
              <a:t>1.5L</a:t>
            </a:r>
            <a:r>
              <a:rPr lang="zh-CN" altLang="en-US" sz="1200"/>
              <a:t>＜排量≤</a:t>
            </a:r>
            <a:r>
              <a:rPr lang="en-US" altLang="zh-CN" sz="1200"/>
              <a:t>2.2L</a:t>
            </a:r>
          </a:p>
          <a:p>
            <a:pPr algn="ctr"/>
            <a:r>
              <a:rPr lang="en-US" altLang="zh-CN" sz="1200"/>
              <a:t>4.0m</a:t>
            </a:r>
            <a:r>
              <a:rPr lang="zh-CN" altLang="en-US" sz="1200"/>
              <a:t>＜车长≤</a:t>
            </a:r>
            <a:r>
              <a:rPr lang="en-US" altLang="zh-CN" sz="1200"/>
              <a:t>4.7m</a:t>
            </a:r>
          </a:p>
        </p:txBody>
      </p:sp>
      <p:grpSp>
        <p:nvGrpSpPr>
          <p:cNvPr id="19" name="Group 49"/>
          <p:cNvGrpSpPr>
            <a:grpSpLocks/>
          </p:cNvGrpSpPr>
          <p:nvPr/>
        </p:nvGrpSpPr>
        <p:grpSpPr bwMode="auto">
          <a:xfrm>
            <a:off x="4606925" y="1590675"/>
            <a:ext cx="749300" cy="528638"/>
            <a:chOff x="2362" y="893"/>
            <a:chExt cx="463" cy="403"/>
          </a:xfrm>
        </p:grpSpPr>
        <p:sp>
          <p:nvSpPr>
            <p:cNvPr id="20" name="Oval 50"/>
            <p:cNvSpPr>
              <a:spLocks noChangeArrowheads="1"/>
            </p:cNvSpPr>
            <p:nvPr/>
          </p:nvSpPr>
          <p:spPr bwMode="gray">
            <a:xfrm>
              <a:off x="2362" y="952"/>
              <a:ext cx="463" cy="285"/>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en-US" sz="1300">
                <a:solidFill>
                  <a:srgbClr val="000000"/>
                </a:solidFill>
              </a:endParaRPr>
            </a:p>
          </p:txBody>
        </p:sp>
        <p:sp>
          <p:nvSpPr>
            <p:cNvPr id="21" name="Oval 51"/>
            <p:cNvSpPr>
              <a:spLocks noChangeArrowheads="1"/>
            </p:cNvSpPr>
            <p:nvPr/>
          </p:nvSpPr>
          <p:spPr bwMode="gray">
            <a:xfrm>
              <a:off x="2364"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22" name="Oval 52"/>
            <p:cNvSpPr>
              <a:spLocks noChangeArrowheads="1"/>
            </p:cNvSpPr>
            <p:nvPr/>
          </p:nvSpPr>
          <p:spPr bwMode="gray">
            <a:xfrm>
              <a:off x="2370"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23" name="Oval 53"/>
            <p:cNvSpPr>
              <a:spLocks noChangeArrowheads="1"/>
            </p:cNvSpPr>
            <p:nvPr/>
          </p:nvSpPr>
          <p:spPr bwMode="gray">
            <a:xfrm>
              <a:off x="2385"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24" name="Oval 54"/>
            <p:cNvSpPr>
              <a:spLocks noChangeArrowheads="1"/>
            </p:cNvSpPr>
            <p:nvPr/>
          </p:nvSpPr>
          <p:spPr bwMode="gray">
            <a:xfrm>
              <a:off x="2400"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25" name="Text Box 55"/>
            <p:cNvSpPr txBox="1">
              <a:spLocks noChangeArrowheads="1"/>
            </p:cNvSpPr>
            <p:nvPr/>
          </p:nvSpPr>
          <p:spPr bwMode="gray">
            <a:xfrm>
              <a:off x="2465" y="947"/>
              <a:ext cx="250" cy="349"/>
            </a:xfrm>
            <a:prstGeom prst="rect">
              <a:avLst/>
            </a:prstGeom>
            <a:noFill/>
            <a:ln w="9525" algn="ctr">
              <a:noFill/>
              <a:miter lim="800000"/>
              <a:headEnd/>
              <a:tailEnd/>
            </a:ln>
          </p:spPr>
          <p:txBody>
            <a:bodyPr wrap="none">
              <a:spAutoFit/>
            </a:bodyPr>
            <a:lstStyle/>
            <a:p>
              <a:pPr algn="ctr"/>
              <a:r>
                <a:rPr lang="en-US" altLang="zh-CN" sz="2400" b="1">
                  <a:solidFill>
                    <a:srgbClr val="000000"/>
                  </a:solidFill>
                </a:rPr>
                <a:t>C</a:t>
              </a:r>
              <a:endParaRPr lang="en-US" altLang="zh-CN" b="1"/>
            </a:p>
          </p:txBody>
        </p:sp>
      </p:grpSp>
      <p:sp>
        <p:nvSpPr>
          <p:cNvPr id="26" name="Text Box 32"/>
          <p:cNvSpPr txBox="1">
            <a:spLocks noChangeArrowheads="1"/>
          </p:cNvSpPr>
          <p:nvPr/>
        </p:nvSpPr>
        <p:spPr bwMode="gray">
          <a:xfrm>
            <a:off x="7404100" y="1984375"/>
            <a:ext cx="1509713" cy="822325"/>
          </a:xfrm>
          <a:prstGeom prst="rect">
            <a:avLst/>
          </a:prstGeom>
          <a:solidFill>
            <a:schemeClr val="accent1"/>
          </a:solidFill>
          <a:ln w="9525" algn="ctr">
            <a:noFill/>
            <a:miter lim="800000"/>
            <a:headEnd/>
            <a:tailEnd/>
          </a:ln>
        </p:spPr>
        <p:txBody>
          <a:bodyPr>
            <a:spAutoFit/>
          </a:bodyPr>
          <a:lstStyle/>
          <a:p>
            <a:pPr algn="ctr"/>
            <a:endParaRPr lang="zh-CN" altLang="en-US" sz="1200"/>
          </a:p>
          <a:p>
            <a:pPr algn="ctr"/>
            <a:r>
              <a:rPr lang="zh-CN" altLang="en-US" sz="1200"/>
              <a:t>越野车</a:t>
            </a:r>
          </a:p>
          <a:p>
            <a:pPr algn="ctr"/>
            <a:r>
              <a:rPr lang="en-US" altLang="zh-CN" sz="1200"/>
              <a:t>2.0L</a:t>
            </a:r>
            <a:r>
              <a:rPr lang="zh-CN" altLang="en-US" sz="1200"/>
              <a:t>＜排量≤</a:t>
            </a:r>
            <a:r>
              <a:rPr lang="en-US" altLang="zh-CN" sz="1200"/>
              <a:t>3.0L</a:t>
            </a:r>
          </a:p>
          <a:p>
            <a:pPr algn="ctr"/>
            <a:r>
              <a:rPr lang="en-US" altLang="zh-CN" sz="1200"/>
              <a:t>4.0m</a:t>
            </a:r>
            <a:r>
              <a:rPr lang="zh-CN" altLang="en-US" sz="1200"/>
              <a:t>＜车长≤</a:t>
            </a:r>
            <a:r>
              <a:rPr lang="en-US" altLang="zh-CN" sz="1200"/>
              <a:t>4.9m</a:t>
            </a:r>
          </a:p>
        </p:txBody>
      </p:sp>
      <p:grpSp>
        <p:nvGrpSpPr>
          <p:cNvPr id="27" name="Group 70"/>
          <p:cNvGrpSpPr>
            <a:grpSpLocks/>
          </p:cNvGrpSpPr>
          <p:nvPr/>
        </p:nvGrpSpPr>
        <p:grpSpPr bwMode="auto">
          <a:xfrm>
            <a:off x="7886700" y="1697038"/>
            <a:ext cx="722313" cy="528637"/>
            <a:chOff x="5490" y="893"/>
            <a:chExt cx="466" cy="417"/>
          </a:xfrm>
        </p:grpSpPr>
        <p:sp>
          <p:nvSpPr>
            <p:cNvPr id="28" name="Oval 71"/>
            <p:cNvSpPr>
              <a:spLocks noChangeArrowheads="1"/>
            </p:cNvSpPr>
            <p:nvPr/>
          </p:nvSpPr>
          <p:spPr bwMode="gray">
            <a:xfrm>
              <a:off x="5490" y="947"/>
              <a:ext cx="466" cy="294"/>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en-US" sz="1300">
                <a:solidFill>
                  <a:srgbClr val="000000"/>
                </a:solidFill>
              </a:endParaRPr>
            </a:p>
          </p:txBody>
        </p:sp>
        <p:sp>
          <p:nvSpPr>
            <p:cNvPr id="29" name="Oval 72"/>
            <p:cNvSpPr>
              <a:spLocks noChangeArrowheads="1"/>
            </p:cNvSpPr>
            <p:nvPr/>
          </p:nvSpPr>
          <p:spPr bwMode="gray">
            <a:xfrm>
              <a:off x="5494"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30" name="Oval 73"/>
            <p:cNvSpPr>
              <a:spLocks noChangeArrowheads="1"/>
            </p:cNvSpPr>
            <p:nvPr/>
          </p:nvSpPr>
          <p:spPr bwMode="gray">
            <a:xfrm>
              <a:off x="5500"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31" name="Oval 74"/>
            <p:cNvSpPr>
              <a:spLocks noChangeArrowheads="1"/>
            </p:cNvSpPr>
            <p:nvPr/>
          </p:nvSpPr>
          <p:spPr bwMode="gray">
            <a:xfrm>
              <a:off x="5515"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32" name="Oval 75"/>
            <p:cNvSpPr>
              <a:spLocks noChangeArrowheads="1"/>
            </p:cNvSpPr>
            <p:nvPr/>
          </p:nvSpPr>
          <p:spPr bwMode="gray">
            <a:xfrm>
              <a:off x="5530"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33" name="Text Box 76"/>
            <p:cNvSpPr txBox="1">
              <a:spLocks noChangeArrowheads="1"/>
            </p:cNvSpPr>
            <p:nvPr/>
          </p:nvSpPr>
          <p:spPr bwMode="gray">
            <a:xfrm>
              <a:off x="5593" y="949"/>
              <a:ext cx="250" cy="361"/>
            </a:xfrm>
            <a:prstGeom prst="rect">
              <a:avLst/>
            </a:prstGeom>
            <a:noFill/>
            <a:ln w="9525" algn="ctr">
              <a:noFill/>
              <a:miter lim="800000"/>
              <a:headEnd/>
              <a:tailEnd/>
            </a:ln>
          </p:spPr>
          <p:txBody>
            <a:bodyPr wrap="none">
              <a:spAutoFit/>
            </a:bodyPr>
            <a:lstStyle/>
            <a:p>
              <a:pPr algn="ctr"/>
              <a:r>
                <a:rPr lang="en-US" altLang="zh-CN" sz="2400" b="1">
                  <a:solidFill>
                    <a:srgbClr val="000000"/>
                  </a:solidFill>
                </a:rPr>
                <a:t>E</a:t>
              </a:r>
              <a:endParaRPr lang="en-US" altLang="zh-CN" b="1"/>
            </a:p>
          </p:txBody>
        </p:sp>
      </p:grpSp>
      <p:sp>
        <p:nvSpPr>
          <p:cNvPr id="34" name="Text Box 7"/>
          <p:cNvSpPr txBox="1">
            <a:spLocks noChangeArrowheads="1"/>
          </p:cNvSpPr>
          <p:nvPr/>
        </p:nvSpPr>
        <p:spPr bwMode="gray">
          <a:xfrm>
            <a:off x="428625" y="1949450"/>
            <a:ext cx="1543050" cy="822325"/>
          </a:xfrm>
          <a:prstGeom prst="rect">
            <a:avLst/>
          </a:prstGeom>
          <a:solidFill>
            <a:schemeClr val="accent1"/>
          </a:solidFill>
          <a:ln w="9525" algn="ctr">
            <a:noFill/>
            <a:miter lim="800000"/>
            <a:headEnd/>
            <a:tailEnd/>
          </a:ln>
        </p:spPr>
        <p:txBody>
          <a:bodyPr>
            <a:spAutoFit/>
          </a:bodyPr>
          <a:lstStyle/>
          <a:p>
            <a:pPr algn="ctr"/>
            <a:endParaRPr lang="zh-CN" altLang="en-US" sz="1200"/>
          </a:p>
          <a:p>
            <a:pPr algn="ctr"/>
            <a:r>
              <a:rPr lang="zh-CN" altLang="en-US" sz="1200"/>
              <a:t>小型车</a:t>
            </a:r>
          </a:p>
          <a:p>
            <a:pPr algn="ctr"/>
            <a:r>
              <a:rPr lang="zh-CN" altLang="en-US" sz="1200"/>
              <a:t>排量≤</a:t>
            </a:r>
            <a:r>
              <a:rPr lang="en-US" altLang="zh-CN" sz="1200"/>
              <a:t>1.5L</a:t>
            </a:r>
          </a:p>
          <a:p>
            <a:pPr algn="ctr"/>
            <a:r>
              <a:rPr lang="zh-CN" altLang="en-US" sz="1200"/>
              <a:t>车长≤</a:t>
            </a:r>
            <a:r>
              <a:rPr lang="en-US" altLang="zh-CN" sz="1200"/>
              <a:t>3.8m</a:t>
            </a:r>
          </a:p>
        </p:txBody>
      </p:sp>
      <p:sp>
        <p:nvSpPr>
          <p:cNvPr id="35" name="Oval 36"/>
          <p:cNvSpPr>
            <a:spLocks noChangeArrowheads="1"/>
          </p:cNvSpPr>
          <p:nvPr/>
        </p:nvSpPr>
        <p:spPr bwMode="gray">
          <a:xfrm>
            <a:off x="901700" y="1730375"/>
            <a:ext cx="695325" cy="373063"/>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en-US" sz="1300">
              <a:solidFill>
                <a:srgbClr val="000000"/>
              </a:solidFill>
            </a:endParaRPr>
          </a:p>
        </p:txBody>
      </p:sp>
      <p:sp>
        <p:nvSpPr>
          <p:cNvPr id="36" name="Oval 37"/>
          <p:cNvSpPr>
            <a:spLocks noChangeArrowheads="1"/>
          </p:cNvSpPr>
          <p:nvPr/>
        </p:nvSpPr>
        <p:spPr bwMode="gray">
          <a:xfrm>
            <a:off x="906463" y="1662113"/>
            <a:ext cx="677862" cy="49688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37" name="Oval 38"/>
          <p:cNvSpPr>
            <a:spLocks noChangeArrowheads="1"/>
          </p:cNvSpPr>
          <p:nvPr/>
        </p:nvSpPr>
        <p:spPr bwMode="gray">
          <a:xfrm>
            <a:off x="917575" y="1665288"/>
            <a:ext cx="657225" cy="484187"/>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38" name="Oval 39"/>
          <p:cNvSpPr>
            <a:spLocks noChangeArrowheads="1"/>
          </p:cNvSpPr>
          <p:nvPr/>
        </p:nvSpPr>
        <p:spPr bwMode="gray">
          <a:xfrm>
            <a:off x="938213" y="1670050"/>
            <a:ext cx="627062" cy="452438"/>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39" name="Oval 40"/>
          <p:cNvSpPr>
            <a:spLocks noChangeArrowheads="1"/>
          </p:cNvSpPr>
          <p:nvPr/>
        </p:nvSpPr>
        <p:spPr bwMode="gray">
          <a:xfrm>
            <a:off x="962025" y="1682750"/>
            <a:ext cx="555625" cy="36671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40" name="Text Box 41"/>
          <p:cNvSpPr txBox="1">
            <a:spLocks noChangeArrowheads="1"/>
          </p:cNvSpPr>
          <p:nvPr/>
        </p:nvSpPr>
        <p:spPr bwMode="gray">
          <a:xfrm>
            <a:off x="1042988" y="1700213"/>
            <a:ext cx="404812" cy="457200"/>
          </a:xfrm>
          <a:prstGeom prst="rect">
            <a:avLst/>
          </a:prstGeom>
          <a:noFill/>
          <a:ln w="9525" algn="ctr">
            <a:noFill/>
            <a:miter lim="800000"/>
            <a:headEnd/>
            <a:tailEnd/>
          </a:ln>
        </p:spPr>
        <p:txBody>
          <a:bodyPr wrap="none">
            <a:spAutoFit/>
          </a:bodyPr>
          <a:lstStyle/>
          <a:p>
            <a:pPr algn="ctr"/>
            <a:r>
              <a:rPr lang="en-US" altLang="zh-CN" sz="2400" b="1">
                <a:solidFill>
                  <a:srgbClr val="000000"/>
                </a:solidFill>
              </a:rPr>
              <a:t>A</a:t>
            </a:r>
            <a:endParaRPr lang="en-US" altLang="zh-CN" b="1"/>
          </a:p>
        </p:txBody>
      </p:sp>
      <p:pic>
        <p:nvPicPr>
          <p:cNvPr id="41" name="Picture 94"/>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1035050" y="3698875"/>
            <a:ext cx="722313" cy="523875"/>
          </a:xfrm>
          <a:prstGeom prst="rect">
            <a:avLst/>
          </a:prstGeom>
          <a:noFill/>
          <a:ln w="9525" algn="ctr">
            <a:solidFill>
              <a:srgbClr val="660033"/>
            </a:solidFill>
            <a:miter lim="800000"/>
            <a:headEnd/>
            <a:tailEnd/>
          </a:ln>
        </p:spPr>
      </p:pic>
      <p:sp>
        <p:nvSpPr>
          <p:cNvPr id="42" name="Rectangle 84"/>
          <p:cNvSpPr>
            <a:spLocks noChangeArrowheads="1"/>
          </p:cNvSpPr>
          <p:nvPr/>
        </p:nvSpPr>
        <p:spPr bwMode="auto">
          <a:xfrm>
            <a:off x="1211263" y="3409950"/>
            <a:ext cx="527050" cy="215900"/>
          </a:xfrm>
          <a:prstGeom prst="rect">
            <a:avLst/>
          </a:prstGeom>
          <a:solidFill>
            <a:srgbClr val="DDDDDD"/>
          </a:solidFill>
          <a:ln w="12700" algn="ctr">
            <a:solidFill>
              <a:schemeClr val="tx1"/>
            </a:solidFill>
            <a:miter lim="800000"/>
            <a:headEnd/>
            <a:tailEnd/>
          </a:ln>
        </p:spPr>
        <p:txBody>
          <a:bodyPr lIns="0" tIns="0" rIns="0" bIns="0" anchor="ctr"/>
          <a:lstStyle/>
          <a:p>
            <a:pPr algn="ctr" eaLnBrk="0" hangingPunct="0"/>
            <a:r>
              <a:rPr lang="zh-CN" altLang="en-US" sz="1000" b="1"/>
              <a:t>奔奔</a:t>
            </a:r>
          </a:p>
        </p:txBody>
      </p:sp>
      <p:sp>
        <p:nvSpPr>
          <p:cNvPr id="43" name="Rectangle 268"/>
          <p:cNvSpPr>
            <a:spLocks noChangeArrowheads="1"/>
          </p:cNvSpPr>
          <p:nvPr/>
        </p:nvSpPr>
        <p:spPr bwMode="auto">
          <a:xfrm>
            <a:off x="2905125" y="3411538"/>
            <a:ext cx="522288" cy="215900"/>
          </a:xfrm>
          <a:prstGeom prst="rect">
            <a:avLst/>
          </a:prstGeom>
          <a:solidFill>
            <a:srgbClr val="DDDDDD"/>
          </a:solidFill>
          <a:ln w="12700">
            <a:solidFill>
              <a:schemeClr val="tx1"/>
            </a:solidFill>
            <a:miter lim="800000"/>
            <a:headEnd/>
            <a:tailEnd/>
          </a:ln>
        </p:spPr>
        <p:txBody>
          <a:bodyPr lIns="0" tIns="0" rIns="0" bIns="0" anchor="ctr"/>
          <a:lstStyle/>
          <a:p>
            <a:pPr algn="ctr" eaLnBrk="0" hangingPunct="0"/>
            <a:r>
              <a:rPr lang="zh-CN" altLang="en-US" sz="1000" b="1"/>
              <a:t>悦翔</a:t>
            </a:r>
          </a:p>
        </p:txBody>
      </p:sp>
      <p:sp>
        <p:nvSpPr>
          <p:cNvPr id="44" name="Rectangle 321"/>
          <p:cNvSpPr>
            <a:spLocks noChangeArrowheads="1"/>
          </p:cNvSpPr>
          <p:nvPr/>
        </p:nvSpPr>
        <p:spPr bwMode="auto">
          <a:xfrm>
            <a:off x="2041525" y="3409950"/>
            <a:ext cx="569913" cy="215900"/>
          </a:xfrm>
          <a:prstGeom prst="rect">
            <a:avLst/>
          </a:prstGeom>
          <a:solidFill>
            <a:srgbClr val="DDDDDD"/>
          </a:solidFill>
          <a:ln w="12700">
            <a:solidFill>
              <a:schemeClr val="tx1"/>
            </a:solidFill>
            <a:miter lim="800000"/>
            <a:headEnd/>
            <a:tailEnd/>
          </a:ln>
        </p:spPr>
        <p:txBody>
          <a:bodyPr lIns="0" tIns="0" rIns="0" bIns="0" anchor="ctr"/>
          <a:lstStyle/>
          <a:p>
            <a:pPr algn="ctr" eaLnBrk="0" hangingPunct="0"/>
            <a:r>
              <a:rPr lang="zh-CN" altLang="en-US" sz="1000" b="1"/>
              <a:t>陆风风华</a:t>
            </a:r>
          </a:p>
        </p:txBody>
      </p:sp>
      <p:pic>
        <p:nvPicPr>
          <p:cNvPr id="45" name="Picture 277" descr="d6"/>
          <p:cNvPicPr>
            <a:picLocks noChangeAspect="1" noChangeArrowheads="1"/>
          </p:cNvPicPr>
          <p:nvPr/>
        </p:nvPicPr>
        <p:blipFill>
          <a:blip r:embed="rId3" cstate="print">
            <a:clrChange>
              <a:clrFrom>
                <a:srgbClr val="DEDDE3"/>
              </a:clrFrom>
              <a:clrTo>
                <a:srgbClr val="DEDDE3">
                  <a:alpha val="0"/>
                </a:srgbClr>
              </a:clrTo>
            </a:clrChange>
          </a:blip>
          <a:srcRect t="17670" r="-5984" b="11845"/>
          <a:stretch>
            <a:fillRect/>
          </a:stretch>
        </p:blipFill>
        <p:spPr bwMode="auto">
          <a:xfrm>
            <a:off x="4346575" y="4635500"/>
            <a:ext cx="792163" cy="466725"/>
          </a:xfrm>
          <a:prstGeom prst="rect">
            <a:avLst/>
          </a:prstGeom>
          <a:noFill/>
          <a:ln w="9525">
            <a:solidFill>
              <a:srgbClr val="660033"/>
            </a:solidFill>
            <a:miter lim="800000"/>
            <a:headEnd/>
            <a:tailEnd/>
          </a:ln>
        </p:spPr>
      </p:pic>
      <p:pic>
        <p:nvPicPr>
          <p:cNvPr id="46" name="Picture 279" descr="PC210062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333875" y="3698875"/>
            <a:ext cx="792163" cy="520700"/>
          </a:xfrm>
          <a:prstGeom prst="rect">
            <a:avLst/>
          </a:prstGeom>
          <a:noFill/>
          <a:ln w="9525">
            <a:solidFill>
              <a:srgbClr val="660033"/>
            </a:solidFill>
            <a:miter lim="800000"/>
            <a:headEnd/>
            <a:tailEnd/>
          </a:ln>
        </p:spPr>
      </p:pic>
      <p:sp>
        <p:nvSpPr>
          <p:cNvPr id="47" name="Rectangle 285"/>
          <p:cNvSpPr>
            <a:spLocks noChangeArrowheads="1"/>
          </p:cNvSpPr>
          <p:nvPr/>
        </p:nvSpPr>
        <p:spPr bwMode="auto">
          <a:xfrm>
            <a:off x="4491038" y="3409950"/>
            <a:ext cx="523875" cy="215900"/>
          </a:xfrm>
          <a:prstGeom prst="rect">
            <a:avLst/>
          </a:prstGeom>
          <a:solidFill>
            <a:srgbClr val="DDDDDD"/>
          </a:solidFill>
          <a:ln w="12700">
            <a:solidFill>
              <a:schemeClr val="tx1"/>
            </a:solidFill>
            <a:miter lim="800000"/>
            <a:headEnd/>
            <a:tailEnd/>
          </a:ln>
        </p:spPr>
        <p:txBody>
          <a:bodyPr lIns="0" tIns="0" rIns="0" bIns="0" anchor="ctr"/>
          <a:lstStyle/>
          <a:p>
            <a:pPr algn="ctr" eaLnBrk="0" hangingPunct="0"/>
            <a:r>
              <a:rPr lang="zh-CN" altLang="en-US" sz="1000" b="1"/>
              <a:t>志翔</a:t>
            </a:r>
          </a:p>
        </p:txBody>
      </p:sp>
      <p:sp>
        <p:nvSpPr>
          <p:cNvPr id="48" name="Rectangle 291"/>
          <p:cNvSpPr>
            <a:spLocks noChangeArrowheads="1"/>
          </p:cNvSpPr>
          <p:nvPr/>
        </p:nvSpPr>
        <p:spPr bwMode="auto">
          <a:xfrm>
            <a:off x="4491038" y="4346575"/>
            <a:ext cx="523875" cy="215900"/>
          </a:xfrm>
          <a:prstGeom prst="rect">
            <a:avLst/>
          </a:prstGeom>
          <a:solidFill>
            <a:srgbClr val="DDDDDD"/>
          </a:solidFill>
          <a:ln w="3175" algn="ctr">
            <a:solidFill>
              <a:schemeClr val="tx1"/>
            </a:solidFill>
            <a:miter lim="800000"/>
            <a:headEnd/>
            <a:tailEnd/>
          </a:ln>
        </p:spPr>
        <p:txBody>
          <a:bodyPr lIns="0" tIns="0" rIns="0" bIns="0" anchor="ctr"/>
          <a:lstStyle/>
          <a:p>
            <a:pPr algn="ctr" eaLnBrk="0" hangingPunct="0"/>
            <a:r>
              <a:rPr lang="zh-CN" altLang="en-US" sz="1000" b="1"/>
              <a:t>杰勋</a:t>
            </a:r>
          </a:p>
        </p:txBody>
      </p:sp>
      <p:sp>
        <p:nvSpPr>
          <p:cNvPr id="49" name="Text Box 22"/>
          <p:cNvSpPr txBox="1">
            <a:spLocks noChangeArrowheads="1"/>
          </p:cNvSpPr>
          <p:nvPr/>
        </p:nvSpPr>
        <p:spPr bwMode="gray">
          <a:xfrm>
            <a:off x="5819775" y="1949450"/>
            <a:ext cx="1473200" cy="852488"/>
          </a:xfrm>
          <a:prstGeom prst="rect">
            <a:avLst/>
          </a:prstGeom>
          <a:solidFill>
            <a:schemeClr val="accent1"/>
          </a:solidFill>
          <a:ln w="9525" algn="ctr">
            <a:noFill/>
            <a:miter lim="800000"/>
            <a:headEnd/>
            <a:tailEnd/>
          </a:ln>
        </p:spPr>
        <p:txBody>
          <a:bodyPr>
            <a:spAutoFit/>
          </a:bodyPr>
          <a:lstStyle/>
          <a:p>
            <a:pPr algn="ctr"/>
            <a:endParaRPr lang="zh-CN" altLang="en-US" sz="1200">
              <a:solidFill>
                <a:srgbClr val="000000"/>
              </a:solidFill>
              <a:latin typeface="Verdana" pitchFamily="34" charset="0"/>
            </a:endParaRPr>
          </a:p>
          <a:p>
            <a:pPr algn="ctr"/>
            <a:r>
              <a:rPr lang="zh-CN" altLang="en-US" sz="1400" b="1">
                <a:solidFill>
                  <a:srgbClr val="000000"/>
                </a:solidFill>
              </a:rPr>
              <a:t>中高级车</a:t>
            </a:r>
          </a:p>
          <a:p>
            <a:pPr algn="ctr"/>
            <a:r>
              <a:rPr lang="en-US" altLang="zh-CN" sz="1200"/>
              <a:t>1.8L</a:t>
            </a:r>
            <a:r>
              <a:rPr lang="zh-CN" altLang="en-US" sz="1200"/>
              <a:t>＜排量≤</a:t>
            </a:r>
            <a:r>
              <a:rPr lang="en-US" altLang="zh-CN" sz="1200"/>
              <a:t>2.5L</a:t>
            </a:r>
          </a:p>
          <a:p>
            <a:pPr algn="ctr" eaLnBrk="0" hangingPunct="0"/>
            <a:r>
              <a:rPr lang="en-US" altLang="zh-CN" sz="1200"/>
              <a:t>4.4m</a:t>
            </a:r>
            <a:r>
              <a:rPr lang="zh-CN" altLang="en-US" sz="1200"/>
              <a:t>＜车长≤</a:t>
            </a:r>
            <a:r>
              <a:rPr lang="en-US" altLang="zh-CN" sz="1200"/>
              <a:t>4.9m</a:t>
            </a:r>
          </a:p>
        </p:txBody>
      </p:sp>
      <p:grpSp>
        <p:nvGrpSpPr>
          <p:cNvPr id="50" name="Group 56"/>
          <p:cNvGrpSpPr>
            <a:grpSpLocks/>
          </p:cNvGrpSpPr>
          <p:nvPr/>
        </p:nvGrpSpPr>
        <p:grpSpPr bwMode="auto">
          <a:xfrm>
            <a:off x="6118225" y="1590675"/>
            <a:ext cx="749300" cy="530225"/>
            <a:chOff x="3405" y="893"/>
            <a:chExt cx="463" cy="399"/>
          </a:xfrm>
        </p:grpSpPr>
        <p:sp>
          <p:nvSpPr>
            <p:cNvPr id="51" name="Oval 57"/>
            <p:cNvSpPr>
              <a:spLocks noChangeArrowheads="1"/>
            </p:cNvSpPr>
            <p:nvPr/>
          </p:nvSpPr>
          <p:spPr bwMode="gray">
            <a:xfrm>
              <a:off x="3405" y="952"/>
              <a:ext cx="463" cy="280"/>
            </a:xfrm>
            <a:prstGeom prst="ellipse">
              <a:avLst/>
            </a:prstGeom>
            <a:solidFill>
              <a:srgbClr val="333333"/>
            </a:solidFill>
            <a:ln w="38100" algn="ctr">
              <a:noFill/>
              <a:round/>
              <a:headEnd/>
              <a:tailEnd/>
            </a:ln>
          </p:spPr>
          <p:txBody>
            <a:bodyPr anchor="ctr">
              <a:spAutoFit/>
            </a:bodyPr>
            <a:lstStyle/>
            <a:p>
              <a:pPr algn="ctr" eaLnBrk="0" hangingPunct="0"/>
              <a:endParaRPr kumimoji="1" lang="zh-CN" altLang="en-US" sz="1300">
                <a:solidFill>
                  <a:srgbClr val="000000"/>
                </a:solidFill>
              </a:endParaRPr>
            </a:p>
          </p:txBody>
        </p:sp>
        <p:sp>
          <p:nvSpPr>
            <p:cNvPr id="52" name="Oval 58"/>
            <p:cNvSpPr>
              <a:spLocks noChangeArrowheads="1"/>
            </p:cNvSpPr>
            <p:nvPr/>
          </p:nvSpPr>
          <p:spPr bwMode="gray">
            <a:xfrm>
              <a:off x="3407" y="893"/>
              <a:ext cx="45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53" name="Oval 59"/>
            <p:cNvSpPr>
              <a:spLocks noChangeArrowheads="1"/>
            </p:cNvSpPr>
            <p:nvPr/>
          </p:nvSpPr>
          <p:spPr bwMode="gray">
            <a:xfrm>
              <a:off x="3413" y="895"/>
              <a:ext cx="441"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54" name="Oval 60"/>
            <p:cNvSpPr>
              <a:spLocks noChangeArrowheads="1"/>
            </p:cNvSpPr>
            <p:nvPr/>
          </p:nvSpPr>
          <p:spPr bwMode="gray">
            <a:xfrm>
              <a:off x="3428" y="899"/>
              <a:ext cx="419"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55" name="Oval 61"/>
            <p:cNvSpPr>
              <a:spLocks noChangeArrowheads="1"/>
            </p:cNvSpPr>
            <p:nvPr/>
          </p:nvSpPr>
          <p:spPr bwMode="gray">
            <a:xfrm>
              <a:off x="3443" y="909"/>
              <a:ext cx="372"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eaLnBrk="0" hangingPunct="0"/>
              <a:endParaRPr kumimoji="1" lang="zh-CN" altLang="en-US" sz="1300">
                <a:solidFill>
                  <a:srgbClr val="000000"/>
                </a:solidFill>
              </a:endParaRPr>
            </a:p>
          </p:txBody>
        </p:sp>
        <p:sp>
          <p:nvSpPr>
            <p:cNvPr id="56" name="Text Box 62"/>
            <p:cNvSpPr txBox="1">
              <a:spLocks noChangeArrowheads="1"/>
            </p:cNvSpPr>
            <p:nvPr/>
          </p:nvSpPr>
          <p:spPr bwMode="gray">
            <a:xfrm>
              <a:off x="3439" y="948"/>
              <a:ext cx="386" cy="344"/>
            </a:xfrm>
            <a:prstGeom prst="rect">
              <a:avLst/>
            </a:prstGeom>
            <a:noFill/>
            <a:ln w="9525" algn="ctr">
              <a:noFill/>
              <a:miter lim="800000"/>
              <a:headEnd/>
              <a:tailEnd/>
            </a:ln>
          </p:spPr>
          <p:txBody>
            <a:bodyPr wrap="none">
              <a:spAutoFit/>
            </a:bodyPr>
            <a:lstStyle/>
            <a:p>
              <a:pPr algn="ctr"/>
              <a:r>
                <a:rPr lang="en-US" altLang="zh-CN" sz="2400" b="1">
                  <a:solidFill>
                    <a:srgbClr val="000000"/>
                  </a:solidFill>
                </a:rPr>
                <a:t>CD</a:t>
              </a:r>
              <a:endParaRPr lang="en-US" altLang="zh-CN" b="1"/>
            </a:p>
          </p:txBody>
        </p:sp>
      </p:grpSp>
      <p:sp>
        <p:nvSpPr>
          <p:cNvPr id="57" name="Rectangle 49"/>
          <p:cNvSpPr>
            <a:spLocks noChangeArrowheads="1"/>
          </p:cNvSpPr>
          <p:nvPr/>
        </p:nvSpPr>
        <p:spPr bwMode="auto">
          <a:xfrm>
            <a:off x="428625" y="3100388"/>
            <a:ext cx="501650" cy="180975"/>
          </a:xfrm>
          <a:prstGeom prst="rect">
            <a:avLst/>
          </a:prstGeom>
          <a:solidFill>
            <a:srgbClr val="DEDEDE"/>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DEDEDE"/>
            </a:extrusionClr>
          </a:sp3d>
        </p:spPr>
        <p:txBody>
          <a:bodyPr>
            <a:flatTx/>
          </a:bodyPr>
          <a:lstStyle/>
          <a:p>
            <a:pPr algn="ctr"/>
            <a:r>
              <a:rPr lang="en-US" altLang="zh-CN" sz="900" b="1">
                <a:solidFill>
                  <a:srgbClr val="000000"/>
                </a:solidFill>
              </a:rPr>
              <a:t>A1</a:t>
            </a:r>
          </a:p>
        </p:txBody>
      </p:sp>
      <p:sp>
        <p:nvSpPr>
          <p:cNvPr id="58" name="Rectangle 50"/>
          <p:cNvSpPr>
            <a:spLocks noChangeArrowheads="1"/>
          </p:cNvSpPr>
          <p:nvPr/>
        </p:nvSpPr>
        <p:spPr bwMode="auto">
          <a:xfrm>
            <a:off x="1219200" y="3100388"/>
            <a:ext cx="504825" cy="180975"/>
          </a:xfrm>
          <a:prstGeom prst="rect">
            <a:avLst/>
          </a:prstGeom>
          <a:solidFill>
            <a:srgbClr val="DEDEDE"/>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DEDEDE"/>
            </a:extrusionClr>
          </a:sp3d>
        </p:spPr>
        <p:txBody>
          <a:bodyPr>
            <a:flatTx/>
          </a:bodyPr>
          <a:lstStyle/>
          <a:p>
            <a:pPr algn="ctr"/>
            <a:r>
              <a:rPr lang="en-US" altLang="zh-CN" sz="900" b="1">
                <a:solidFill>
                  <a:srgbClr val="000000"/>
                </a:solidFill>
              </a:rPr>
              <a:t>A2</a:t>
            </a:r>
          </a:p>
        </p:txBody>
      </p:sp>
      <p:sp>
        <p:nvSpPr>
          <p:cNvPr id="60" name="Rectangle 51"/>
          <p:cNvSpPr>
            <a:spLocks noChangeArrowheads="1"/>
          </p:cNvSpPr>
          <p:nvPr/>
        </p:nvSpPr>
        <p:spPr bwMode="auto">
          <a:xfrm>
            <a:off x="2011363" y="3100388"/>
            <a:ext cx="503237" cy="180975"/>
          </a:xfrm>
          <a:prstGeom prst="rect">
            <a:avLst/>
          </a:prstGeom>
          <a:solidFill>
            <a:srgbClr val="DEDEDE"/>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DEDEDE"/>
            </a:extrusionClr>
          </a:sp3d>
        </p:spPr>
        <p:txBody>
          <a:bodyPr>
            <a:flatTx/>
          </a:bodyPr>
          <a:lstStyle/>
          <a:p>
            <a:pPr algn="ctr"/>
            <a:r>
              <a:rPr lang="en-US" altLang="zh-CN" sz="900" b="1">
                <a:solidFill>
                  <a:srgbClr val="000000"/>
                </a:solidFill>
              </a:rPr>
              <a:t>B1</a:t>
            </a:r>
          </a:p>
        </p:txBody>
      </p:sp>
      <p:sp>
        <p:nvSpPr>
          <p:cNvPr id="61" name="Rectangle 52"/>
          <p:cNvSpPr>
            <a:spLocks noChangeArrowheads="1"/>
          </p:cNvSpPr>
          <p:nvPr/>
        </p:nvSpPr>
        <p:spPr bwMode="auto">
          <a:xfrm>
            <a:off x="2803525" y="3100388"/>
            <a:ext cx="503238" cy="180975"/>
          </a:xfrm>
          <a:prstGeom prst="rect">
            <a:avLst/>
          </a:prstGeom>
          <a:solidFill>
            <a:srgbClr val="DEDEDE"/>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DEDEDE"/>
            </a:extrusionClr>
          </a:sp3d>
        </p:spPr>
        <p:txBody>
          <a:bodyPr>
            <a:flatTx/>
          </a:bodyPr>
          <a:lstStyle/>
          <a:p>
            <a:pPr algn="ctr"/>
            <a:r>
              <a:rPr lang="en-US" altLang="zh-CN" sz="900" b="1">
                <a:solidFill>
                  <a:srgbClr val="000000"/>
                </a:solidFill>
              </a:rPr>
              <a:t>B2</a:t>
            </a:r>
          </a:p>
        </p:txBody>
      </p:sp>
      <p:sp>
        <p:nvSpPr>
          <p:cNvPr id="62" name="Rectangle 53"/>
          <p:cNvSpPr>
            <a:spLocks noChangeArrowheads="1"/>
          </p:cNvSpPr>
          <p:nvPr/>
        </p:nvSpPr>
        <p:spPr bwMode="auto">
          <a:xfrm>
            <a:off x="3597275" y="3100388"/>
            <a:ext cx="501650" cy="180975"/>
          </a:xfrm>
          <a:prstGeom prst="rect">
            <a:avLst/>
          </a:prstGeom>
          <a:solidFill>
            <a:srgbClr val="DEDEDE"/>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DEDEDE"/>
            </a:extrusionClr>
          </a:sp3d>
        </p:spPr>
        <p:txBody>
          <a:bodyPr>
            <a:flatTx/>
          </a:bodyPr>
          <a:lstStyle/>
          <a:p>
            <a:pPr algn="ctr"/>
            <a:r>
              <a:rPr lang="en-US" altLang="zh-CN" sz="900" b="1">
                <a:solidFill>
                  <a:srgbClr val="000000"/>
                </a:solidFill>
              </a:rPr>
              <a:t>B3</a:t>
            </a:r>
          </a:p>
        </p:txBody>
      </p:sp>
      <p:sp>
        <p:nvSpPr>
          <p:cNvPr id="63" name="Rectangle 54"/>
          <p:cNvSpPr>
            <a:spLocks noChangeArrowheads="1"/>
          </p:cNvSpPr>
          <p:nvPr/>
        </p:nvSpPr>
        <p:spPr bwMode="auto">
          <a:xfrm>
            <a:off x="4443413" y="3051175"/>
            <a:ext cx="506412" cy="180975"/>
          </a:xfrm>
          <a:prstGeom prst="rect">
            <a:avLst/>
          </a:prstGeom>
          <a:solidFill>
            <a:srgbClr val="DEDEDE"/>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DEDEDE"/>
            </a:extrusionClr>
          </a:sp3d>
        </p:spPr>
        <p:txBody>
          <a:bodyPr>
            <a:flatTx/>
          </a:bodyPr>
          <a:lstStyle/>
          <a:p>
            <a:pPr algn="ctr"/>
            <a:r>
              <a:rPr lang="en-US" altLang="zh-CN" sz="900" b="1">
                <a:solidFill>
                  <a:srgbClr val="000000"/>
                </a:solidFill>
              </a:rPr>
              <a:t>C1</a:t>
            </a:r>
          </a:p>
        </p:txBody>
      </p:sp>
      <p:sp>
        <p:nvSpPr>
          <p:cNvPr id="64" name="AutoShape 283"/>
          <p:cNvSpPr>
            <a:spLocks noChangeArrowheads="1"/>
          </p:cNvSpPr>
          <p:nvPr/>
        </p:nvSpPr>
        <p:spPr bwMode="auto">
          <a:xfrm>
            <a:off x="6259513" y="3028950"/>
            <a:ext cx="544512" cy="233363"/>
          </a:xfrm>
          <a:prstGeom prst="cube">
            <a:avLst>
              <a:gd name="adj" fmla="val 25000"/>
            </a:avLst>
          </a:prstGeom>
          <a:solidFill>
            <a:srgbClr val="C0C0C0"/>
          </a:solidFill>
          <a:ln w="9525">
            <a:noFill/>
            <a:miter lim="800000"/>
            <a:headEnd/>
            <a:tailEnd/>
          </a:ln>
        </p:spPr>
        <p:txBody>
          <a:bodyPr/>
          <a:lstStyle/>
          <a:p>
            <a:pPr algn="ctr"/>
            <a:r>
              <a:rPr lang="en-US" altLang="zh-CN" sz="900" b="1">
                <a:solidFill>
                  <a:srgbClr val="000000"/>
                </a:solidFill>
              </a:rPr>
              <a:t>CD1</a:t>
            </a:r>
          </a:p>
        </p:txBody>
      </p:sp>
      <p:sp>
        <p:nvSpPr>
          <p:cNvPr id="65" name="Rectangle 56"/>
          <p:cNvSpPr>
            <a:spLocks noChangeArrowheads="1"/>
          </p:cNvSpPr>
          <p:nvPr/>
        </p:nvSpPr>
        <p:spPr bwMode="auto">
          <a:xfrm>
            <a:off x="7899400" y="3122613"/>
            <a:ext cx="504825" cy="180975"/>
          </a:xfrm>
          <a:prstGeom prst="rect">
            <a:avLst/>
          </a:prstGeom>
          <a:solidFill>
            <a:srgbClr val="DEDEDE"/>
          </a:solidFill>
          <a:ln w="9525">
            <a:miter lim="800000"/>
            <a:headEnd/>
            <a:tailEnd/>
          </a:ln>
          <a:scene3d>
            <a:camera prst="legacyObliqueTopRight"/>
            <a:lightRig rig="legacyFlat3" dir="b"/>
          </a:scene3d>
          <a:sp3d extrusionH="163500" prstMaterial="legacyMatte">
            <a:bevelT w="13500" h="13500" prst="angle"/>
            <a:bevelB w="13500" h="13500" prst="angle"/>
            <a:extrusionClr>
              <a:srgbClr val="DEDEDE"/>
            </a:extrusionClr>
          </a:sp3d>
        </p:spPr>
        <p:txBody>
          <a:bodyPr>
            <a:flatTx/>
          </a:bodyPr>
          <a:lstStyle/>
          <a:p>
            <a:pPr algn="ctr"/>
            <a:r>
              <a:rPr lang="en-US" altLang="zh-CN" sz="1000" b="1">
                <a:solidFill>
                  <a:srgbClr val="000000"/>
                </a:solidFill>
              </a:rPr>
              <a:t>E3</a:t>
            </a:r>
          </a:p>
        </p:txBody>
      </p:sp>
      <p:cxnSp>
        <p:nvCxnSpPr>
          <p:cNvPr id="66" name="AutoShape 57"/>
          <p:cNvCxnSpPr>
            <a:cxnSpLocks noChangeShapeType="1"/>
            <a:stCxn id="34" idx="2"/>
            <a:endCxn id="57" idx="0"/>
          </p:cNvCxnSpPr>
          <p:nvPr/>
        </p:nvCxnSpPr>
        <p:spPr bwMode="auto">
          <a:xfrm rot="5400000">
            <a:off x="775493" y="2675732"/>
            <a:ext cx="328613" cy="520700"/>
          </a:xfrm>
          <a:prstGeom prst="bentConnector3">
            <a:avLst>
              <a:gd name="adj1" fmla="val 49759"/>
            </a:avLst>
          </a:prstGeom>
          <a:noFill/>
          <a:ln w="9525">
            <a:solidFill>
              <a:schemeClr val="tx1"/>
            </a:solidFill>
            <a:miter lim="800000"/>
            <a:headEnd/>
            <a:tailEnd/>
          </a:ln>
        </p:spPr>
      </p:cxnSp>
      <p:cxnSp>
        <p:nvCxnSpPr>
          <p:cNvPr id="67" name="AutoShape 58"/>
          <p:cNvCxnSpPr>
            <a:cxnSpLocks noChangeShapeType="1"/>
            <a:stCxn id="34" idx="2"/>
            <a:endCxn id="58" idx="0"/>
          </p:cNvCxnSpPr>
          <p:nvPr/>
        </p:nvCxnSpPr>
        <p:spPr bwMode="auto">
          <a:xfrm rot="16200000" flipH="1">
            <a:off x="1171575" y="2800350"/>
            <a:ext cx="328613" cy="271463"/>
          </a:xfrm>
          <a:prstGeom prst="bentConnector3">
            <a:avLst>
              <a:gd name="adj1" fmla="val 49759"/>
            </a:avLst>
          </a:prstGeom>
          <a:noFill/>
          <a:ln w="9525">
            <a:solidFill>
              <a:schemeClr val="tx1"/>
            </a:solidFill>
            <a:miter lim="800000"/>
            <a:headEnd/>
            <a:tailEnd/>
          </a:ln>
        </p:spPr>
      </p:cxnSp>
      <p:cxnSp>
        <p:nvCxnSpPr>
          <p:cNvPr id="68" name="AutoShape 59"/>
          <p:cNvCxnSpPr>
            <a:cxnSpLocks noChangeShapeType="1"/>
            <a:stCxn id="58" idx="2"/>
            <a:endCxn id="42" idx="0"/>
          </p:cNvCxnSpPr>
          <p:nvPr/>
        </p:nvCxnSpPr>
        <p:spPr bwMode="auto">
          <a:xfrm>
            <a:off x="1471613" y="3281363"/>
            <a:ext cx="3175" cy="128587"/>
          </a:xfrm>
          <a:prstGeom prst="straightConnector1">
            <a:avLst/>
          </a:prstGeom>
          <a:noFill/>
          <a:ln w="9525">
            <a:solidFill>
              <a:schemeClr val="tx1"/>
            </a:solidFill>
            <a:round/>
            <a:headEnd/>
            <a:tailEnd/>
          </a:ln>
        </p:spPr>
      </p:cxnSp>
      <p:cxnSp>
        <p:nvCxnSpPr>
          <p:cNvPr id="69" name="AutoShape 60"/>
          <p:cNvCxnSpPr>
            <a:cxnSpLocks noChangeShapeType="1"/>
            <a:stCxn id="9" idx="2"/>
            <a:endCxn id="60" idx="0"/>
          </p:cNvCxnSpPr>
          <p:nvPr/>
        </p:nvCxnSpPr>
        <p:spPr bwMode="auto">
          <a:xfrm rot="5400000">
            <a:off x="2466975" y="2568575"/>
            <a:ext cx="328613" cy="735013"/>
          </a:xfrm>
          <a:prstGeom prst="bentConnector3">
            <a:avLst>
              <a:gd name="adj1" fmla="val 49759"/>
            </a:avLst>
          </a:prstGeom>
          <a:noFill/>
          <a:ln w="9525">
            <a:solidFill>
              <a:schemeClr val="tx1"/>
            </a:solidFill>
            <a:miter lim="800000"/>
            <a:headEnd/>
            <a:tailEnd/>
          </a:ln>
        </p:spPr>
      </p:cxnSp>
      <p:cxnSp>
        <p:nvCxnSpPr>
          <p:cNvPr id="70" name="AutoShape 61"/>
          <p:cNvCxnSpPr>
            <a:cxnSpLocks noChangeShapeType="1"/>
            <a:stCxn id="9" idx="2"/>
            <a:endCxn id="61" idx="0"/>
          </p:cNvCxnSpPr>
          <p:nvPr/>
        </p:nvCxnSpPr>
        <p:spPr bwMode="auto">
          <a:xfrm rot="16200000" flipH="1">
            <a:off x="2863056" y="2907507"/>
            <a:ext cx="328613" cy="57150"/>
          </a:xfrm>
          <a:prstGeom prst="bentConnector3">
            <a:avLst>
              <a:gd name="adj1" fmla="val 49759"/>
            </a:avLst>
          </a:prstGeom>
          <a:noFill/>
          <a:ln w="9525">
            <a:solidFill>
              <a:schemeClr val="tx1"/>
            </a:solidFill>
            <a:miter lim="800000"/>
            <a:headEnd/>
            <a:tailEnd/>
          </a:ln>
        </p:spPr>
      </p:cxnSp>
      <p:cxnSp>
        <p:nvCxnSpPr>
          <p:cNvPr id="71" name="AutoShape 62"/>
          <p:cNvCxnSpPr>
            <a:cxnSpLocks noChangeShapeType="1"/>
            <a:stCxn id="9" idx="2"/>
            <a:endCxn id="62" idx="0"/>
          </p:cNvCxnSpPr>
          <p:nvPr/>
        </p:nvCxnSpPr>
        <p:spPr bwMode="auto">
          <a:xfrm rot="16200000" flipH="1">
            <a:off x="3259137" y="2511426"/>
            <a:ext cx="328613" cy="849312"/>
          </a:xfrm>
          <a:prstGeom prst="bentConnector3">
            <a:avLst>
              <a:gd name="adj1" fmla="val 49759"/>
            </a:avLst>
          </a:prstGeom>
          <a:noFill/>
          <a:ln w="9525">
            <a:solidFill>
              <a:schemeClr val="tx1"/>
            </a:solidFill>
            <a:miter lim="800000"/>
            <a:headEnd/>
            <a:tailEnd/>
          </a:ln>
        </p:spPr>
      </p:cxnSp>
      <p:cxnSp>
        <p:nvCxnSpPr>
          <p:cNvPr id="72" name="AutoShape 63"/>
          <p:cNvCxnSpPr>
            <a:cxnSpLocks noChangeShapeType="1"/>
            <a:stCxn id="26" idx="2"/>
            <a:endCxn id="65" idx="0"/>
          </p:cNvCxnSpPr>
          <p:nvPr/>
        </p:nvCxnSpPr>
        <p:spPr bwMode="auto">
          <a:xfrm rot="5400000">
            <a:off x="7997825" y="2960688"/>
            <a:ext cx="315913" cy="7937"/>
          </a:xfrm>
          <a:prstGeom prst="bentConnector3">
            <a:avLst>
              <a:gd name="adj1" fmla="val 49750"/>
            </a:avLst>
          </a:prstGeom>
          <a:noFill/>
          <a:ln w="9525">
            <a:solidFill>
              <a:schemeClr val="tx1"/>
            </a:solidFill>
            <a:miter lim="800000"/>
            <a:headEnd/>
            <a:tailEnd/>
          </a:ln>
        </p:spPr>
      </p:cxnSp>
      <p:cxnSp>
        <p:nvCxnSpPr>
          <p:cNvPr id="73" name="AutoShape 64"/>
          <p:cNvCxnSpPr>
            <a:cxnSpLocks noChangeShapeType="1"/>
            <a:stCxn id="49" idx="2"/>
            <a:endCxn id="64" idx="0"/>
          </p:cNvCxnSpPr>
          <p:nvPr/>
        </p:nvCxnSpPr>
        <p:spPr bwMode="auto">
          <a:xfrm rot="16200000" flipH="1">
            <a:off x="6445251" y="2913062"/>
            <a:ext cx="227012" cy="4763"/>
          </a:xfrm>
          <a:prstGeom prst="bentConnector3">
            <a:avLst>
              <a:gd name="adj1" fmla="val 49648"/>
            </a:avLst>
          </a:prstGeom>
          <a:noFill/>
          <a:ln w="9525">
            <a:solidFill>
              <a:schemeClr val="tx1"/>
            </a:solidFill>
            <a:miter lim="800000"/>
            <a:headEnd/>
            <a:tailEnd/>
          </a:ln>
        </p:spPr>
      </p:cxnSp>
      <p:sp>
        <p:nvSpPr>
          <p:cNvPr id="74" name="AutoShape 307"/>
          <p:cNvSpPr>
            <a:spLocks noChangeArrowheads="1"/>
          </p:cNvSpPr>
          <p:nvPr/>
        </p:nvSpPr>
        <p:spPr bwMode="auto">
          <a:xfrm>
            <a:off x="5253038" y="2957513"/>
            <a:ext cx="574675" cy="288925"/>
          </a:xfrm>
          <a:prstGeom prst="cube">
            <a:avLst>
              <a:gd name="adj" fmla="val 25000"/>
            </a:avLst>
          </a:prstGeom>
          <a:solidFill>
            <a:srgbClr val="C0C0C0"/>
          </a:solidFill>
          <a:ln w="9525">
            <a:noFill/>
            <a:miter lim="800000"/>
            <a:headEnd/>
            <a:tailEnd/>
          </a:ln>
        </p:spPr>
        <p:txBody>
          <a:bodyPr/>
          <a:lstStyle/>
          <a:p>
            <a:pPr algn="ctr"/>
            <a:r>
              <a:rPr lang="en-US" altLang="zh-CN" sz="900" b="1">
                <a:solidFill>
                  <a:srgbClr val="000000"/>
                </a:solidFill>
              </a:rPr>
              <a:t>C2</a:t>
            </a:r>
          </a:p>
        </p:txBody>
      </p:sp>
      <p:cxnSp>
        <p:nvCxnSpPr>
          <p:cNvPr id="75" name="AutoShape 66"/>
          <p:cNvCxnSpPr>
            <a:cxnSpLocks noChangeShapeType="1"/>
            <a:stCxn id="18" idx="2"/>
          </p:cNvCxnSpPr>
          <p:nvPr/>
        </p:nvCxnSpPr>
        <p:spPr bwMode="auto">
          <a:xfrm rot="16200000" flipH="1">
            <a:off x="5108576" y="2605087"/>
            <a:ext cx="247650" cy="581025"/>
          </a:xfrm>
          <a:prstGeom prst="bentConnector3">
            <a:avLst>
              <a:gd name="adj1" fmla="val 50000"/>
            </a:avLst>
          </a:prstGeom>
          <a:noFill/>
          <a:ln w="9525">
            <a:solidFill>
              <a:schemeClr val="tx1"/>
            </a:solidFill>
            <a:miter lim="800000"/>
            <a:headEnd/>
            <a:tailEnd/>
          </a:ln>
        </p:spPr>
      </p:cxnSp>
      <p:cxnSp>
        <p:nvCxnSpPr>
          <p:cNvPr id="76" name="AutoShape 67"/>
          <p:cNvCxnSpPr>
            <a:cxnSpLocks noChangeShapeType="1"/>
            <a:stCxn id="18" idx="2"/>
            <a:endCxn id="63" idx="0"/>
          </p:cNvCxnSpPr>
          <p:nvPr/>
        </p:nvCxnSpPr>
        <p:spPr bwMode="auto">
          <a:xfrm rot="5400000">
            <a:off x="4679951" y="2789237"/>
            <a:ext cx="279400" cy="244475"/>
          </a:xfrm>
          <a:prstGeom prst="bentConnector3">
            <a:avLst>
              <a:gd name="adj1" fmla="val 50000"/>
            </a:avLst>
          </a:prstGeom>
          <a:noFill/>
          <a:ln w="9525">
            <a:solidFill>
              <a:schemeClr val="tx1"/>
            </a:solidFill>
            <a:miter lim="800000"/>
            <a:headEnd/>
            <a:tailEnd/>
          </a:ln>
        </p:spPr>
      </p:cxnSp>
      <p:sp>
        <p:nvSpPr>
          <p:cNvPr id="77" name="Rectangle 291"/>
          <p:cNvSpPr>
            <a:spLocks noChangeArrowheads="1"/>
          </p:cNvSpPr>
          <p:nvPr/>
        </p:nvSpPr>
        <p:spPr bwMode="auto">
          <a:xfrm>
            <a:off x="4491038" y="5283200"/>
            <a:ext cx="523875" cy="215900"/>
          </a:xfrm>
          <a:prstGeom prst="rect">
            <a:avLst/>
          </a:prstGeom>
          <a:solidFill>
            <a:srgbClr val="DDDDDD"/>
          </a:solidFill>
          <a:ln w="3175" algn="ctr">
            <a:solidFill>
              <a:schemeClr val="tx1"/>
            </a:solidFill>
            <a:miter lim="800000"/>
            <a:headEnd/>
            <a:tailEnd/>
          </a:ln>
        </p:spPr>
        <p:txBody>
          <a:bodyPr lIns="0" tIns="0" rIns="0" bIns="0" anchor="ctr"/>
          <a:lstStyle/>
          <a:p>
            <a:pPr algn="ctr" eaLnBrk="0" hangingPunct="0"/>
            <a:r>
              <a:rPr lang="zh-CN" altLang="en-US" sz="1000" b="1"/>
              <a:t>陆风风尚</a:t>
            </a:r>
          </a:p>
        </p:txBody>
      </p:sp>
      <p:pic>
        <p:nvPicPr>
          <p:cNvPr id="78" name="Picture 69" descr="170058672">
            <a:hlinkClick r:id="rId5"/>
          </p:cNvPr>
          <p:cNvPicPr>
            <a:picLocks noChangeAspect="1" noChangeArrowheads="1"/>
          </p:cNvPicPr>
          <p:nvPr/>
        </p:nvPicPr>
        <p:blipFill>
          <a:blip r:embed="rId6" cstate="print"/>
          <a:srcRect/>
          <a:stretch>
            <a:fillRect/>
          </a:stretch>
        </p:blipFill>
        <p:spPr bwMode="auto">
          <a:xfrm>
            <a:off x="1814513" y="3698875"/>
            <a:ext cx="855662" cy="536575"/>
          </a:xfrm>
          <a:prstGeom prst="rect">
            <a:avLst/>
          </a:prstGeom>
          <a:noFill/>
          <a:ln w="9525">
            <a:solidFill>
              <a:srgbClr val="660033"/>
            </a:solidFill>
            <a:miter lim="800000"/>
            <a:headEnd/>
            <a:tailEnd/>
          </a:ln>
        </p:spPr>
      </p:pic>
      <p:pic>
        <p:nvPicPr>
          <p:cNvPr id="79" name="Picture 70" descr="图片2"/>
          <p:cNvPicPr>
            <a:picLocks noChangeAspect="1" noChangeArrowheads="1"/>
          </p:cNvPicPr>
          <p:nvPr/>
        </p:nvPicPr>
        <p:blipFill>
          <a:blip r:embed="rId7" cstate="print">
            <a:clrChange>
              <a:clrFrom>
                <a:srgbClr val="FDFDFD"/>
              </a:clrFrom>
              <a:clrTo>
                <a:srgbClr val="FDFDFD">
                  <a:alpha val="0"/>
                </a:srgbClr>
              </a:clrTo>
            </a:clrChange>
          </a:blip>
          <a:srcRect/>
          <a:stretch>
            <a:fillRect/>
          </a:stretch>
        </p:blipFill>
        <p:spPr bwMode="auto">
          <a:xfrm>
            <a:off x="2690813" y="3698875"/>
            <a:ext cx="723900" cy="519113"/>
          </a:xfrm>
          <a:prstGeom prst="rect">
            <a:avLst/>
          </a:prstGeom>
          <a:noFill/>
          <a:ln w="9525">
            <a:solidFill>
              <a:srgbClr val="660033"/>
            </a:solidFill>
            <a:miter lim="800000"/>
            <a:headEnd/>
            <a:tailEnd/>
          </a:ln>
        </p:spPr>
      </p:pic>
      <p:pic>
        <p:nvPicPr>
          <p:cNvPr id="80" name="Picture 71" descr="1153892233989"/>
          <p:cNvPicPr>
            <a:picLocks noChangeAspect="1" noChangeArrowheads="1"/>
          </p:cNvPicPr>
          <p:nvPr/>
        </p:nvPicPr>
        <p:blipFill>
          <a:blip r:embed="rId8" cstate="print"/>
          <a:srcRect/>
          <a:stretch>
            <a:fillRect/>
          </a:stretch>
        </p:blipFill>
        <p:spPr bwMode="auto">
          <a:xfrm>
            <a:off x="468313" y="4508500"/>
            <a:ext cx="598487" cy="792163"/>
          </a:xfrm>
          <a:prstGeom prst="rect">
            <a:avLst/>
          </a:prstGeom>
          <a:noFill/>
          <a:ln w="9525">
            <a:noFill/>
            <a:miter lim="800000"/>
            <a:headEnd/>
            <a:tailEnd/>
          </a:ln>
        </p:spPr>
      </p:pic>
      <p:sp>
        <p:nvSpPr>
          <p:cNvPr id="81" name="Rectangle 73"/>
          <p:cNvSpPr>
            <a:spLocks noChangeArrowheads="1"/>
          </p:cNvSpPr>
          <p:nvPr/>
        </p:nvSpPr>
        <p:spPr bwMode="auto">
          <a:xfrm>
            <a:off x="179388" y="1114425"/>
            <a:ext cx="4175125" cy="442913"/>
          </a:xfrm>
          <a:prstGeom prst="rect">
            <a:avLst/>
          </a:prstGeom>
          <a:noFill/>
          <a:ln w="9525" algn="ctr">
            <a:noFill/>
            <a:miter lim="800000"/>
            <a:headEnd/>
            <a:tailEnd/>
          </a:ln>
        </p:spPr>
        <p:txBody>
          <a:bodyPr/>
          <a:lstStyle/>
          <a:p>
            <a:pPr eaLnBrk="0" hangingPunct="0">
              <a:lnSpc>
                <a:spcPct val="120000"/>
              </a:lnSpc>
              <a:spcBef>
                <a:spcPct val="20000"/>
              </a:spcBef>
              <a:buClr>
                <a:schemeClr val="accent2"/>
              </a:buClr>
              <a:buFont typeface="Wingdings" pitchFamily="2" charset="2"/>
              <a:buChar char="p"/>
            </a:pPr>
            <a:r>
              <a:rPr lang="zh-CN" altLang="en-US" sz="2400">
                <a:solidFill>
                  <a:schemeClr val="accent2"/>
                </a:solidFill>
                <a:latin typeface="黑体" pitchFamily="2" charset="-122"/>
                <a:ea typeface="黑体" pitchFamily="2" charset="-122"/>
              </a:rPr>
              <a:t>自主品牌轿车产品</a:t>
            </a:r>
          </a:p>
        </p:txBody>
      </p:sp>
      <p:pic>
        <p:nvPicPr>
          <p:cNvPr id="82" name="Picture 85"/>
          <p:cNvPicPr>
            <a:picLocks noChangeAspect="1" noChangeArrowheads="1"/>
          </p:cNvPicPr>
          <p:nvPr/>
        </p:nvPicPr>
        <p:blipFill>
          <a:blip r:embed="rId9" cstate="print">
            <a:clrChange>
              <a:clrFrom>
                <a:srgbClr val="FEFEFE"/>
              </a:clrFrom>
              <a:clrTo>
                <a:srgbClr val="FEFEFE">
                  <a:alpha val="0"/>
                </a:srgbClr>
              </a:clrTo>
            </a:clrChange>
          </a:blip>
          <a:srcRect/>
          <a:stretch>
            <a:fillRect/>
          </a:stretch>
        </p:blipFill>
        <p:spPr bwMode="auto">
          <a:xfrm>
            <a:off x="169863" y="3698875"/>
            <a:ext cx="792162" cy="525463"/>
          </a:xfrm>
          <a:prstGeom prst="rect">
            <a:avLst/>
          </a:prstGeom>
          <a:noFill/>
          <a:ln w="9525">
            <a:solidFill>
              <a:srgbClr val="660033"/>
            </a:solidFill>
            <a:miter lim="800000"/>
            <a:headEnd/>
            <a:tailEnd/>
          </a:ln>
        </p:spPr>
      </p:pic>
      <p:sp>
        <p:nvSpPr>
          <p:cNvPr id="83" name="Rectangle 84"/>
          <p:cNvSpPr>
            <a:spLocks noChangeArrowheads="1"/>
          </p:cNvSpPr>
          <p:nvPr/>
        </p:nvSpPr>
        <p:spPr bwMode="auto">
          <a:xfrm>
            <a:off x="417513" y="3400425"/>
            <a:ext cx="527050" cy="215900"/>
          </a:xfrm>
          <a:prstGeom prst="rect">
            <a:avLst/>
          </a:prstGeom>
          <a:solidFill>
            <a:srgbClr val="DDDDDD"/>
          </a:solidFill>
          <a:ln w="12700" algn="ctr">
            <a:solidFill>
              <a:schemeClr val="tx1"/>
            </a:solidFill>
            <a:miter lim="800000"/>
            <a:headEnd/>
            <a:tailEnd/>
          </a:ln>
        </p:spPr>
        <p:txBody>
          <a:bodyPr lIns="0" tIns="0" rIns="0" bIns="0" anchor="ctr"/>
          <a:lstStyle/>
          <a:p>
            <a:pPr algn="ctr" eaLnBrk="0" hangingPunct="0"/>
            <a:r>
              <a:rPr lang="zh-CN" altLang="en-US" sz="1000" b="1"/>
              <a:t>奔奔迷你</a:t>
            </a:r>
          </a:p>
        </p:txBody>
      </p:sp>
      <p:cxnSp>
        <p:nvCxnSpPr>
          <p:cNvPr id="84" name="AutoShape 76"/>
          <p:cNvCxnSpPr>
            <a:cxnSpLocks noChangeShapeType="1"/>
            <a:stCxn id="57" idx="2"/>
            <a:endCxn id="83" idx="0"/>
          </p:cNvCxnSpPr>
          <p:nvPr/>
        </p:nvCxnSpPr>
        <p:spPr bwMode="auto">
          <a:xfrm>
            <a:off x="679450" y="3281363"/>
            <a:ext cx="1588" cy="119062"/>
          </a:xfrm>
          <a:prstGeom prst="straightConnector1">
            <a:avLst/>
          </a:prstGeom>
          <a:noFill/>
          <a:ln w="9525">
            <a:solidFill>
              <a:schemeClr val="tx1"/>
            </a:solidFill>
            <a:round/>
            <a:headEnd/>
            <a:tailEnd/>
          </a:ln>
        </p:spPr>
      </p:cxnSp>
      <p:pic>
        <p:nvPicPr>
          <p:cNvPr id="85" name="Picture 77"/>
          <p:cNvPicPr>
            <a:picLocks noChangeAspect="1" noChangeArrowheads="1"/>
          </p:cNvPicPr>
          <p:nvPr/>
        </p:nvPicPr>
        <p:blipFill>
          <a:blip r:embed="rId10" cstate="print">
            <a:clrChange>
              <a:clrFrom>
                <a:srgbClr val="FBFBFB"/>
              </a:clrFrom>
              <a:clrTo>
                <a:srgbClr val="FBFBFB">
                  <a:alpha val="0"/>
                </a:srgbClr>
              </a:clrTo>
            </a:clrChange>
          </a:blip>
          <a:srcRect/>
          <a:stretch>
            <a:fillRect/>
          </a:stretch>
        </p:blipFill>
        <p:spPr bwMode="auto">
          <a:xfrm>
            <a:off x="3470275" y="3698875"/>
            <a:ext cx="828675" cy="519113"/>
          </a:xfrm>
          <a:prstGeom prst="rect">
            <a:avLst/>
          </a:prstGeom>
          <a:noFill/>
          <a:ln w="9525" algn="ctr">
            <a:solidFill>
              <a:srgbClr val="660033"/>
            </a:solidFill>
            <a:miter lim="800000"/>
            <a:headEnd/>
            <a:tailEnd/>
          </a:ln>
        </p:spPr>
      </p:pic>
      <p:sp>
        <p:nvSpPr>
          <p:cNvPr id="86" name="Rectangle 268"/>
          <p:cNvSpPr>
            <a:spLocks noChangeArrowheads="1"/>
          </p:cNvSpPr>
          <p:nvPr/>
        </p:nvSpPr>
        <p:spPr bwMode="auto">
          <a:xfrm>
            <a:off x="3625850" y="3411538"/>
            <a:ext cx="522288" cy="215900"/>
          </a:xfrm>
          <a:prstGeom prst="rect">
            <a:avLst/>
          </a:prstGeom>
          <a:solidFill>
            <a:srgbClr val="DDDDDD"/>
          </a:solidFill>
          <a:ln w="12700" algn="ctr">
            <a:solidFill>
              <a:schemeClr val="tx1"/>
            </a:solidFill>
            <a:miter lim="800000"/>
            <a:headEnd/>
            <a:tailEnd/>
          </a:ln>
        </p:spPr>
        <p:txBody>
          <a:bodyPr lIns="0" tIns="0" rIns="0" bIns="0" anchor="ctr"/>
          <a:lstStyle/>
          <a:p>
            <a:pPr algn="ctr" eaLnBrk="0" hangingPunct="0"/>
            <a:r>
              <a:rPr lang="en-US" altLang="zh-CN" sz="1000" b="1"/>
              <a:t>B301</a:t>
            </a:r>
          </a:p>
        </p:txBody>
      </p:sp>
      <p:pic>
        <p:nvPicPr>
          <p:cNvPr id="87" name="Picture 79" descr="风尚"/>
          <p:cNvPicPr>
            <a:picLocks noChangeAspect="1" noChangeArrowheads="1"/>
          </p:cNvPicPr>
          <p:nvPr/>
        </p:nvPicPr>
        <p:blipFill>
          <a:blip r:embed="rId11" cstate="print"/>
          <a:srcRect/>
          <a:stretch>
            <a:fillRect/>
          </a:stretch>
        </p:blipFill>
        <p:spPr bwMode="auto">
          <a:xfrm>
            <a:off x="4346575" y="5570538"/>
            <a:ext cx="865188" cy="547687"/>
          </a:xfrm>
          <a:prstGeom prst="rect">
            <a:avLst/>
          </a:prstGeom>
          <a:noFill/>
          <a:ln w="9525">
            <a:solidFill>
              <a:srgbClr val="660033"/>
            </a:solidFill>
            <a:miter lim="800000"/>
            <a:headEnd/>
            <a:tailEnd/>
          </a:ln>
        </p:spPr>
      </p:pic>
      <p:sp>
        <p:nvSpPr>
          <p:cNvPr id="88" name="Rectangle 309"/>
          <p:cNvSpPr>
            <a:spLocks noChangeArrowheads="1"/>
          </p:cNvSpPr>
          <p:nvPr/>
        </p:nvSpPr>
        <p:spPr bwMode="auto">
          <a:xfrm>
            <a:off x="7875588" y="3409950"/>
            <a:ext cx="520700" cy="236538"/>
          </a:xfrm>
          <a:prstGeom prst="rect">
            <a:avLst/>
          </a:prstGeom>
          <a:solidFill>
            <a:srgbClr val="DDDDDD"/>
          </a:solidFill>
          <a:ln w="12700" algn="ctr">
            <a:solidFill>
              <a:schemeClr val="tx1"/>
            </a:solidFill>
            <a:miter lim="800000"/>
            <a:headEnd/>
            <a:tailEnd/>
          </a:ln>
        </p:spPr>
        <p:txBody>
          <a:bodyPr lIns="0" tIns="0" rIns="0" bIns="0" anchor="ctr"/>
          <a:lstStyle/>
          <a:p>
            <a:pPr algn="ctr" eaLnBrk="0" hangingPunct="0"/>
            <a:r>
              <a:rPr lang="en-US" altLang="zh-CN" sz="1000" b="1"/>
              <a:t>E301</a:t>
            </a:r>
          </a:p>
        </p:txBody>
      </p:sp>
      <p:sp>
        <p:nvSpPr>
          <p:cNvPr id="89" name="Rectangle 289"/>
          <p:cNvSpPr>
            <a:spLocks noChangeArrowheads="1"/>
          </p:cNvSpPr>
          <p:nvPr/>
        </p:nvSpPr>
        <p:spPr bwMode="auto">
          <a:xfrm>
            <a:off x="5314950" y="3411538"/>
            <a:ext cx="615950" cy="238125"/>
          </a:xfrm>
          <a:prstGeom prst="rect">
            <a:avLst/>
          </a:prstGeom>
          <a:solidFill>
            <a:srgbClr val="DDDDDD"/>
          </a:solidFill>
          <a:ln w="12700" algn="ctr">
            <a:solidFill>
              <a:schemeClr val="tx1"/>
            </a:solidFill>
            <a:miter lim="800000"/>
            <a:headEnd/>
            <a:tailEnd/>
          </a:ln>
        </p:spPr>
        <p:txBody>
          <a:bodyPr lIns="0" tIns="0" rIns="0" bIns="0" anchor="ctr"/>
          <a:lstStyle/>
          <a:p>
            <a:pPr algn="ctr" eaLnBrk="0" hangingPunct="0"/>
            <a:r>
              <a:rPr lang="en-US" altLang="zh-CN" sz="1000" b="1"/>
              <a:t>C201</a:t>
            </a:r>
          </a:p>
        </p:txBody>
      </p:sp>
      <p:sp>
        <p:nvSpPr>
          <p:cNvPr id="90" name="Rectangle 300"/>
          <p:cNvSpPr>
            <a:spLocks noChangeArrowheads="1"/>
          </p:cNvSpPr>
          <p:nvPr/>
        </p:nvSpPr>
        <p:spPr bwMode="auto">
          <a:xfrm>
            <a:off x="6291263" y="3409950"/>
            <a:ext cx="557212" cy="238125"/>
          </a:xfrm>
          <a:prstGeom prst="rect">
            <a:avLst/>
          </a:prstGeom>
          <a:solidFill>
            <a:srgbClr val="DDDDDD"/>
          </a:solidFill>
          <a:ln w="12700" algn="ctr">
            <a:solidFill>
              <a:schemeClr val="tx1"/>
            </a:solidFill>
            <a:miter lim="800000"/>
            <a:headEnd/>
            <a:tailEnd/>
          </a:ln>
        </p:spPr>
        <p:txBody>
          <a:bodyPr lIns="0" tIns="0" rIns="0" bIns="0" anchor="ctr"/>
          <a:lstStyle/>
          <a:p>
            <a:pPr algn="ctr" eaLnBrk="0" hangingPunct="0"/>
            <a:r>
              <a:rPr lang="en-US" altLang="zh-CN" sz="1000" b="1"/>
              <a:t>CD101</a:t>
            </a:r>
          </a:p>
        </p:txBody>
      </p:sp>
      <p:pic>
        <p:nvPicPr>
          <p:cNvPr id="91" name="Picture 84"/>
          <p:cNvPicPr>
            <a:picLocks noChangeAspect="1" noChangeArrowheads="1"/>
          </p:cNvPicPr>
          <p:nvPr/>
        </p:nvPicPr>
        <p:blipFill>
          <a:blip r:embed="rId12" cstate="print"/>
          <a:srcRect/>
          <a:stretch>
            <a:fillRect/>
          </a:stretch>
        </p:blipFill>
        <p:spPr bwMode="auto">
          <a:xfrm>
            <a:off x="7658100" y="3698875"/>
            <a:ext cx="863600" cy="484188"/>
          </a:xfrm>
          <a:prstGeom prst="rect">
            <a:avLst/>
          </a:prstGeom>
          <a:noFill/>
          <a:ln w="9525">
            <a:solidFill>
              <a:srgbClr val="660033"/>
            </a:solidFill>
            <a:miter lim="800000"/>
            <a:headEnd/>
            <a:tailEnd/>
          </a:ln>
        </p:spPr>
      </p:pic>
      <p:pic>
        <p:nvPicPr>
          <p:cNvPr id="92" name="Picture 85" descr="111"/>
          <p:cNvPicPr>
            <a:picLocks noChangeAspect="1" noChangeArrowheads="1"/>
          </p:cNvPicPr>
          <p:nvPr/>
        </p:nvPicPr>
        <p:blipFill>
          <a:blip r:embed="rId13" cstate="print"/>
          <a:srcRect/>
          <a:stretch>
            <a:fillRect/>
          </a:stretch>
        </p:blipFill>
        <p:spPr bwMode="auto">
          <a:xfrm>
            <a:off x="5210175" y="3698875"/>
            <a:ext cx="792163" cy="458788"/>
          </a:xfrm>
          <a:prstGeom prst="rect">
            <a:avLst/>
          </a:prstGeom>
          <a:noFill/>
          <a:ln w="9525">
            <a:solidFill>
              <a:srgbClr val="660033"/>
            </a:solidFill>
            <a:miter lim="800000"/>
            <a:headEnd/>
            <a:tailEnd/>
          </a:ln>
        </p:spPr>
      </p:pic>
      <p:pic>
        <p:nvPicPr>
          <p:cNvPr id="93" name="Picture 86"/>
          <p:cNvPicPr>
            <a:picLocks noChangeAspect="1" noChangeArrowheads="1"/>
          </p:cNvPicPr>
          <p:nvPr/>
        </p:nvPicPr>
        <p:blipFill>
          <a:blip r:embed="rId14" cstate="print"/>
          <a:srcRect/>
          <a:stretch>
            <a:fillRect/>
          </a:stretch>
        </p:blipFill>
        <p:spPr bwMode="auto">
          <a:xfrm>
            <a:off x="6218238" y="3698875"/>
            <a:ext cx="792162" cy="473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pic>
        <p:nvPicPr>
          <p:cNvPr id="9" name="图片 8" descr="9_203706_1.jpg"/>
          <p:cNvPicPr>
            <a:picLocks noChangeAspect="1"/>
          </p:cNvPicPr>
          <p:nvPr/>
        </p:nvPicPr>
        <p:blipFill>
          <a:blip r:embed="rId2" cstate="print"/>
          <a:srcRect/>
          <a:stretch>
            <a:fillRect/>
          </a:stretch>
        </p:blipFill>
        <p:spPr bwMode="auto">
          <a:xfrm>
            <a:off x="955675" y="1516063"/>
            <a:ext cx="5805488" cy="3217862"/>
          </a:xfrm>
          <a:prstGeom prst="rect">
            <a:avLst/>
          </a:prstGeom>
          <a:noFill/>
          <a:ln w="9525">
            <a:noFill/>
            <a:miter lim="800000"/>
            <a:headEnd/>
            <a:tailEnd/>
          </a:ln>
        </p:spPr>
      </p:pic>
      <p:grpSp>
        <p:nvGrpSpPr>
          <p:cNvPr id="11" name="组合 19"/>
          <p:cNvGrpSpPr>
            <a:grpSpLocks/>
          </p:cNvGrpSpPr>
          <p:nvPr/>
        </p:nvGrpSpPr>
        <p:grpSpPr bwMode="auto">
          <a:xfrm>
            <a:off x="4919663" y="2749550"/>
            <a:ext cx="654050" cy="504825"/>
            <a:chOff x="7189229" y="3256032"/>
            <a:chExt cx="500066" cy="408218"/>
          </a:xfrm>
        </p:grpSpPr>
        <p:cxnSp>
          <p:nvCxnSpPr>
            <p:cNvPr id="12" name="直接连接符 11"/>
            <p:cNvCxnSpPr/>
            <p:nvPr/>
          </p:nvCxnSpPr>
          <p:spPr>
            <a:xfrm>
              <a:off x="7189229" y="3444737"/>
              <a:ext cx="500066" cy="1283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215126" y="3452252"/>
              <a:ext cx="408218" cy="15779"/>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7266909" y="3317650"/>
              <a:ext cx="286446" cy="286266"/>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tx1">
                      <a:lumMod val="85000"/>
                      <a:lumOff val="15000"/>
                    </a:schemeClr>
                  </a:solidFill>
                </a:ln>
              </a:endParaRPr>
            </a:p>
          </p:txBody>
        </p:sp>
      </p:grpSp>
      <p:grpSp>
        <p:nvGrpSpPr>
          <p:cNvPr id="15" name="组合 25"/>
          <p:cNvGrpSpPr>
            <a:grpSpLocks/>
          </p:cNvGrpSpPr>
          <p:nvPr/>
        </p:nvGrpSpPr>
        <p:grpSpPr bwMode="auto">
          <a:xfrm>
            <a:off x="4919663" y="3365500"/>
            <a:ext cx="260350" cy="336550"/>
            <a:chOff x="7143768" y="3095950"/>
            <a:chExt cx="500066" cy="714380"/>
          </a:xfrm>
        </p:grpSpPr>
        <p:cxnSp>
          <p:nvCxnSpPr>
            <p:cNvPr id="16" name="直接连接符 15"/>
            <p:cNvCxnSpPr/>
            <p:nvPr/>
          </p:nvCxnSpPr>
          <p:spPr>
            <a:xfrm>
              <a:off x="7143768" y="3446401"/>
              <a:ext cx="500066" cy="1011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7039659" y="3453140"/>
              <a:ext cx="71438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7247440" y="3318351"/>
              <a:ext cx="286623" cy="286427"/>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tx1">
                      <a:lumMod val="85000"/>
                      <a:lumOff val="15000"/>
                    </a:schemeClr>
                  </a:solidFill>
                </a:ln>
              </a:endParaRPr>
            </a:p>
          </p:txBody>
        </p:sp>
      </p:grpSp>
      <p:grpSp>
        <p:nvGrpSpPr>
          <p:cNvPr id="19" name="组合 45"/>
          <p:cNvGrpSpPr>
            <a:grpSpLocks/>
          </p:cNvGrpSpPr>
          <p:nvPr/>
        </p:nvGrpSpPr>
        <p:grpSpPr bwMode="auto">
          <a:xfrm>
            <a:off x="2011363" y="2693988"/>
            <a:ext cx="296862" cy="392112"/>
            <a:chOff x="7143768" y="3095950"/>
            <a:chExt cx="500066" cy="714380"/>
          </a:xfrm>
        </p:grpSpPr>
        <p:cxnSp>
          <p:nvCxnSpPr>
            <p:cNvPr id="20" name="直接连接符 19"/>
            <p:cNvCxnSpPr/>
            <p:nvPr/>
          </p:nvCxnSpPr>
          <p:spPr>
            <a:xfrm>
              <a:off x="7143768" y="3445909"/>
              <a:ext cx="500066" cy="11569"/>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7039286" y="3451802"/>
              <a:ext cx="714380" cy="267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7248059" y="3318651"/>
              <a:ext cx="286135" cy="286332"/>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tx1">
                      <a:lumMod val="85000"/>
                      <a:lumOff val="15000"/>
                    </a:schemeClr>
                  </a:solidFill>
                </a:ln>
              </a:endParaRPr>
            </a:p>
          </p:txBody>
        </p:sp>
      </p:grpSp>
      <p:sp>
        <p:nvSpPr>
          <p:cNvPr id="23" name="矩形 22"/>
          <p:cNvSpPr/>
          <p:nvPr/>
        </p:nvSpPr>
        <p:spPr>
          <a:xfrm>
            <a:off x="6600825" y="2465388"/>
            <a:ext cx="400050" cy="1319212"/>
          </a:xfrm>
          <a:prstGeom prst="rect">
            <a:avLst/>
          </a:prstGeom>
          <a:solidFill>
            <a:srgbClr val="002060"/>
          </a:solidFill>
          <a:effectLst>
            <a:outerShdw blurRad="50800" dist="38100" dir="5400000" algn="t" rotWithShape="0">
              <a:prstClr val="black">
                <a:alpha val="40000"/>
              </a:prstClr>
            </a:outerShdw>
          </a:effectLst>
        </p:spPr>
        <p:txBody>
          <a:bodyPr vert="eaVert">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中国生产基地</a:t>
            </a:r>
          </a:p>
        </p:txBody>
      </p:sp>
      <p:cxnSp>
        <p:nvCxnSpPr>
          <p:cNvPr id="24" name="直接连接符 23"/>
          <p:cNvCxnSpPr/>
          <p:nvPr/>
        </p:nvCxnSpPr>
        <p:spPr>
          <a:xfrm flipV="1">
            <a:off x="5395913" y="2998788"/>
            <a:ext cx="1176337" cy="47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endCxn id="26" idx="0"/>
          </p:cNvCxnSpPr>
          <p:nvPr/>
        </p:nvCxnSpPr>
        <p:spPr>
          <a:xfrm rot="5400000">
            <a:off x="3974306" y="3728244"/>
            <a:ext cx="1165225" cy="8778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435854" y="4749014"/>
            <a:ext cx="1365674" cy="518289"/>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马来西亚生产基地</a:t>
            </a:r>
          </a:p>
        </p:txBody>
      </p:sp>
      <p:grpSp>
        <p:nvGrpSpPr>
          <p:cNvPr id="27" name="组合 45"/>
          <p:cNvGrpSpPr>
            <a:grpSpLocks/>
          </p:cNvGrpSpPr>
          <p:nvPr/>
        </p:nvGrpSpPr>
        <p:grpSpPr bwMode="auto">
          <a:xfrm>
            <a:off x="5038725" y="3141663"/>
            <a:ext cx="200025" cy="258762"/>
            <a:chOff x="7143768" y="3095950"/>
            <a:chExt cx="500066" cy="714380"/>
          </a:xfrm>
        </p:grpSpPr>
        <p:cxnSp>
          <p:nvCxnSpPr>
            <p:cNvPr id="28" name="直接连接符 27"/>
            <p:cNvCxnSpPr/>
            <p:nvPr/>
          </p:nvCxnSpPr>
          <p:spPr>
            <a:xfrm>
              <a:off x="7143768" y="3446567"/>
              <a:ext cx="500066" cy="876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7038597" y="3451155"/>
              <a:ext cx="714380" cy="396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7246956" y="3319467"/>
              <a:ext cx="285752" cy="284877"/>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tx1">
                      <a:lumMod val="85000"/>
                      <a:lumOff val="15000"/>
                    </a:schemeClr>
                  </a:solidFill>
                </a:ln>
              </a:endParaRPr>
            </a:p>
          </p:txBody>
        </p:sp>
      </p:grpSp>
      <p:cxnSp>
        <p:nvCxnSpPr>
          <p:cNvPr id="31" name="直接连接符 30"/>
          <p:cNvCxnSpPr>
            <a:endCxn id="32" idx="0"/>
          </p:cNvCxnSpPr>
          <p:nvPr/>
        </p:nvCxnSpPr>
        <p:spPr>
          <a:xfrm rot="16200000" flipH="1">
            <a:off x="5137944" y="3352006"/>
            <a:ext cx="1455738" cy="1374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989070" y="4766289"/>
            <a:ext cx="1128166" cy="518289"/>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越南生产</a:t>
            </a:r>
            <a:endParaRPr lang="en-US" altLang="zh-CN" sz="1400" dirty="0">
              <a:solidFill>
                <a:schemeClr val="bg1"/>
              </a:solidFill>
              <a:latin typeface="方正粗圆简体" pitchFamily="65" charset="-122"/>
              <a:ea typeface="方正粗圆简体" pitchFamily="65" charset="-122"/>
            </a:endParaRPr>
          </a:p>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基地</a:t>
            </a:r>
          </a:p>
        </p:txBody>
      </p:sp>
      <p:sp>
        <p:nvSpPr>
          <p:cNvPr id="33" name="矩形 32"/>
          <p:cNvSpPr/>
          <p:nvPr/>
        </p:nvSpPr>
        <p:spPr>
          <a:xfrm>
            <a:off x="466997" y="2788006"/>
            <a:ext cx="1187543" cy="518289"/>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美国生产</a:t>
            </a:r>
            <a:endParaRPr lang="en-US" altLang="zh-CN" sz="1400" dirty="0">
              <a:solidFill>
                <a:schemeClr val="bg1"/>
              </a:solidFill>
              <a:latin typeface="方正粗圆简体" pitchFamily="65" charset="-122"/>
              <a:ea typeface="方正粗圆简体" pitchFamily="65" charset="-122"/>
            </a:endParaRPr>
          </a:p>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基地</a:t>
            </a:r>
          </a:p>
        </p:txBody>
      </p:sp>
      <p:grpSp>
        <p:nvGrpSpPr>
          <p:cNvPr id="34" name="组合 45"/>
          <p:cNvGrpSpPr>
            <a:grpSpLocks/>
          </p:cNvGrpSpPr>
          <p:nvPr/>
        </p:nvGrpSpPr>
        <p:grpSpPr bwMode="auto">
          <a:xfrm>
            <a:off x="4249738" y="2862263"/>
            <a:ext cx="255587" cy="334962"/>
            <a:chOff x="7143768" y="3095950"/>
            <a:chExt cx="500066" cy="714380"/>
          </a:xfrm>
        </p:grpSpPr>
        <p:cxnSp>
          <p:nvCxnSpPr>
            <p:cNvPr id="35" name="直接连接符 34"/>
            <p:cNvCxnSpPr/>
            <p:nvPr/>
          </p:nvCxnSpPr>
          <p:spPr>
            <a:xfrm>
              <a:off x="7143768" y="3444675"/>
              <a:ext cx="500066" cy="1354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7039717" y="3451587"/>
              <a:ext cx="714380" cy="310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7246265" y="3319406"/>
              <a:ext cx="285753" cy="284398"/>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tx1">
                      <a:lumMod val="85000"/>
                      <a:lumOff val="15000"/>
                    </a:schemeClr>
                  </a:solidFill>
                </a:ln>
              </a:endParaRPr>
            </a:p>
          </p:txBody>
        </p:sp>
      </p:grpSp>
      <p:grpSp>
        <p:nvGrpSpPr>
          <p:cNvPr id="38" name="组合 45"/>
          <p:cNvGrpSpPr>
            <a:grpSpLocks/>
          </p:cNvGrpSpPr>
          <p:nvPr/>
        </p:nvGrpSpPr>
        <p:grpSpPr bwMode="auto">
          <a:xfrm>
            <a:off x="3732213" y="2973388"/>
            <a:ext cx="255587" cy="336550"/>
            <a:chOff x="7143768" y="3095950"/>
            <a:chExt cx="500066" cy="714380"/>
          </a:xfrm>
        </p:grpSpPr>
        <p:cxnSp>
          <p:nvCxnSpPr>
            <p:cNvPr id="39" name="直接连接符 38"/>
            <p:cNvCxnSpPr/>
            <p:nvPr/>
          </p:nvCxnSpPr>
          <p:spPr>
            <a:xfrm>
              <a:off x="7143768" y="3446401"/>
              <a:ext cx="500066" cy="1010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a:off x="7039717" y="3451587"/>
              <a:ext cx="714380" cy="310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7246265" y="3318351"/>
              <a:ext cx="285753" cy="286425"/>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tx1">
                      <a:lumMod val="85000"/>
                      <a:lumOff val="15000"/>
                    </a:schemeClr>
                  </a:solidFill>
                </a:ln>
              </a:endParaRPr>
            </a:p>
          </p:txBody>
        </p:sp>
      </p:grpSp>
      <p:grpSp>
        <p:nvGrpSpPr>
          <p:cNvPr id="42" name="组合 45"/>
          <p:cNvGrpSpPr>
            <a:grpSpLocks/>
          </p:cNvGrpSpPr>
          <p:nvPr/>
        </p:nvGrpSpPr>
        <p:grpSpPr bwMode="auto">
          <a:xfrm>
            <a:off x="2011363" y="3028950"/>
            <a:ext cx="254000" cy="336550"/>
            <a:chOff x="7143768" y="3095950"/>
            <a:chExt cx="500066" cy="714380"/>
          </a:xfrm>
        </p:grpSpPr>
        <p:cxnSp>
          <p:nvCxnSpPr>
            <p:cNvPr id="43" name="直接连接符 42"/>
            <p:cNvCxnSpPr/>
            <p:nvPr/>
          </p:nvCxnSpPr>
          <p:spPr>
            <a:xfrm>
              <a:off x="7143768" y="3446401"/>
              <a:ext cx="500066" cy="1011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5400000">
              <a:off x="7039735" y="3453140"/>
              <a:ext cx="714380"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7246906" y="3318351"/>
              <a:ext cx="287538" cy="286427"/>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tx1">
                      <a:lumMod val="85000"/>
                      <a:lumOff val="15000"/>
                    </a:schemeClr>
                  </a:solidFill>
                </a:ln>
              </a:endParaRPr>
            </a:p>
          </p:txBody>
        </p:sp>
      </p:grpSp>
      <p:sp>
        <p:nvSpPr>
          <p:cNvPr id="46" name="矩形 45"/>
          <p:cNvSpPr/>
          <p:nvPr/>
        </p:nvSpPr>
        <p:spPr>
          <a:xfrm>
            <a:off x="466997" y="3365568"/>
            <a:ext cx="1187543" cy="518289"/>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墨西哥生产基地</a:t>
            </a:r>
          </a:p>
        </p:txBody>
      </p:sp>
      <p:sp>
        <p:nvSpPr>
          <p:cNvPr id="47" name="矩形 46"/>
          <p:cNvSpPr/>
          <p:nvPr/>
        </p:nvSpPr>
        <p:spPr>
          <a:xfrm>
            <a:off x="466997" y="4188725"/>
            <a:ext cx="1187543" cy="518289"/>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埃及生产</a:t>
            </a:r>
            <a:endParaRPr lang="en-US" altLang="zh-CN" sz="1400" dirty="0">
              <a:solidFill>
                <a:schemeClr val="bg1"/>
              </a:solidFill>
              <a:latin typeface="方正粗圆简体" pitchFamily="65" charset="-122"/>
              <a:ea typeface="方正粗圆简体" pitchFamily="65" charset="-122"/>
            </a:endParaRPr>
          </a:p>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基地</a:t>
            </a:r>
          </a:p>
        </p:txBody>
      </p:sp>
      <p:sp>
        <p:nvSpPr>
          <p:cNvPr id="48" name="矩形 47"/>
          <p:cNvSpPr/>
          <p:nvPr/>
        </p:nvSpPr>
        <p:spPr>
          <a:xfrm>
            <a:off x="1773294" y="4749014"/>
            <a:ext cx="1187543" cy="518289"/>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伊朗生产</a:t>
            </a:r>
            <a:endParaRPr lang="en-US" altLang="zh-CN" sz="1400" dirty="0">
              <a:solidFill>
                <a:schemeClr val="bg1"/>
              </a:solidFill>
              <a:latin typeface="方正粗圆简体" pitchFamily="65" charset="-122"/>
              <a:ea typeface="方正粗圆简体" pitchFamily="65" charset="-122"/>
            </a:endParaRPr>
          </a:p>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基地</a:t>
            </a:r>
          </a:p>
        </p:txBody>
      </p:sp>
      <p:cxnSp>
        <p:nvCxnSpPr>
          <p:cNvPr id="49" name="直接连接符 48"/>
          <p:cNvCxnSpPr>
            <a:endCxn id="48" idx="0"/>
          </p:cNvCxnSpPr>
          <p:nvPr/>
        </p:nvCxnSpPr>
        <p:spPr>
          <a:xfrm rot="10800000" flipV="1">
            <a:off x="2366963" y="3100388"/>
            <a:ext cx="2008187" cy="16494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7" idx="3"/>
          </p:cNvCxnSpPr>
          <p:nvPr/>
        </p:nvCxnSpPr>
        <p:spPr>
          <a:xfrm rot="10800000" flipV="1">
            <a:off x="1654175" y="3097213"/>
            <a:ext cx="2255838" cy="13509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46" idx="3"/>
          </p:cNvCxnSpPr>
          <p:nvPr/>
        </p:nvCxnSpPr>
        <p:spPr>
          <a:xfrm rot="10800000" flipV="1">
            <a:off x="1654175" y="3268663"/>
            <a:ext cx="482600" cy="3556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33" idx="3"/>
          </p:cNvCxnSpPr>
          <p:nvPr/>
        </p:nvCxnSpPr>
        <p:spPr>
          <a:xfrm rot="10800000" flipV="1">
            <a:off x="1654175" y="2894013"/>
            <a:ext cx="417513" cy="1539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3" name="矩形 41"/>
          <p:cNvSpPr>
            <a:spLocks noChangeArrowheads="1"/>
          </p:cNvSpPr>
          <p:nvPr/>
        </p:nvSpPr>
        <p:spPr bwMode="auto">
          <a:xfrm>
            <a:off x="214313" y="1196975"/>
            <a:ext cx="3146425" cy="396875"/>
          </a:xfrm>
          <a:prstGeom prst="rect">
            <a:avLst/>
          </a:prstGeom>
          <a:noFill/>
          <a:ln w="9525">
            <a:noFill/>
            <a:miter lim="800000"/>
            <a:headEnd/>
            <a:tailEnd/>
          </a:ln>
        </p:spPr>
        <p:txBody>
          <a:bodyPr>
            <a:spAutoFit/>
          </a:bodyPr>
          <a:lstStyle/>
          <a:p>
            <a:pPr>
              <a:buFont typeface="Wingdings" pitchFamily="2" charset="2"/>
              <a:buChar char="l"/>
            </a:pPr>
            <a:r>
              <a:rPr lang="zh-CN" altLang="en-US">
                <a:solidFill>
                  <a:srgbClr val="3333FF"/>
                </a:solidFill>
                <a:latin typeface="微软雅黑" pitchFamily="34" charset="-122"/>
                <a:ea typeface="微软雅黑" pitchFamily="34" charset="-122"/>
              </a:rPr>
              <a:t>全球产业布局</a:t>
            </a:r>
          </a:p>
        </p:txBody>
      </p:sp>
      <p:sp>
        <p:nvSpPr>
          <p:cNvPr id="54" name="矩形 53"/>
          <p:cNvSpPr/>
          <p:nvPr/>
        </p:nvSpPr>
        <p:spPr>
          <a:xfrm>
            <a:off x="7358082" y="2476472"/>
            <a:ext cx="1071570" cy="307777"/>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河北基地</a:t>
            </a:r>
          </a:p>
        </p:txBody>
      </p:sp>
      <p:sp>
        <p:nvSpPr>
          <p:cNvPr id="55" name="矩形 54"/>
          <p:cNvSpPr/>
          <p:nvPr/>
        </p:nvSpPr>
        <p:spPr>
          <a:xfrm>
            <a:off x="7358082" y="2762224"/>
            <a:ext cx="1071570" cy="307777"/>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江苏基地</a:t>
            </a:r>
          </a:p>
        </p:txBody>
      </p:sp>
      <p:sp>
        <p:nvSpPr>
          <p:cNvPr id="56" name="矩形 55"/>
          <p:cNvSpPr/>
          <p:nvPr/>
        </p:nvSpPr>
        <p:spPr>
          <a:xfrm>
            <a:off x="7358082" y="3047976"/>
            <a:ext cx="1071570" cy="307777"/>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江西基地</a:t>
            </a:r>
          </a:p>
        </p:txBody>
      </p:sp>
      <p:sp>
        <p:nvSpPr>
          <p:cNvPr id="57" name="矩形 56"/>
          <p:cNvSpPr/>
          <p:nvPr/>
        </p:nvSpPr>
        <p:spPr>
          <a:xfrm>
            <a:off x="7358082" y="3333728"/>
            <a:ext cx="1071570" cy="307777"/>
          </a:xfrm>
          <a:prstGeom prst="rect">
            <a:avLst/>
          </a:prstGeom>
          <a:solidFill>
            <a:srgbClr val="002060"/>
          </a:solidFill>
          <a:effectLst>
            <a:outerShdw blurRad="50800" dist="38100" dir="5400000" algn="t" rotWithShape="0">
              <a:prstClr val="black">
                <a:alpha val="40000"/>
              </a:prstClr>
            </a:outerShdw>
            <a:reflection blurRad="6350" stA="50000" endA="300" endPos="55000" dir="5400000" sy="-100000" algn="bl" rotWithShape="0"/>
          </a:effectLst>
        </p:spPr>
        <p:txBody>
          <a:bodyPr>
            <a:spAutoFit/>
          </a:bodyPr>
          <a:lstStyle/>
          <a:p>
            <a:pPr algn="ctr" fontAlgn="auto">
              <a:spcBef>
                <a:spcPts val="0"/>
              </a:spcBef>
              <a:spcAft>
                <a:spcPts val="0"/>
              </a:spcAft>
              <a:defRPr/>
            </a:pPr>
            <a:r>
              <a:rPr lang="zh-CN" altLang="en-US" sz="1400" dirty="0">
                <a:solidFill>
                  <a:schemeClr val="bg1"/>
                </a:solidFill>
                <a:latin typeface="方正粗圆简体" pitchFamily="65" charset="-122"/>
                <a:ea typeface="方正粗圆简体" pitchFamily="65" charset="-122"/>
              </a:rPr>
              <a:t>重庆基地</a:t>
            </a:r>
          </a:p>
        </p:txBody>
      </p:sp>
      <p:cxnSp>
        <p:nvCxnSpPr>
          <p:cNvPr id="58" name="直接连接符 57"/>
          <p:cNvCxnSpPr/>
          <p:nvPr/>
        </p:nvCxnSpPr>
        <p:spPr>
          <a:xfrm>
            <a:off x="7000875" y="2641600"/>
            <a:ext cx="357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000875" y="2927350"/>
            <a:ext cx="357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000875" y="3213100"/>
            <a:ext cx="357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000875" y="3498850"/>
            <a:ext cx="357188" cy="0"/>
          </a:xfrm>
          <a:prstGeom prst="line">
            <a:avLst/>
          </a:prstGeom>
        </p:spPr>
        <p:style>
          <a:lnRef idx="1">
            <a:schemeClr val="accent1"/>
          </a:lnRef>
          <a:fillRef idx="0">
            <a:schemeClr val="accent1"/>
          </a:fillRef>
          <a:effectRef idx="0">
            <a:schemeClr val="accent1"/>
          </a:effectRef>
          <a:fontRef idx="minor">
            <a:schemeClr val="tx1"/>
          </a:fontRef>
        </p:style>
      </p:cxnSp>
      <p:sp>
        <p:nvSpPr>
          <p:cNvPr id="63" name="TextBox 102"/>
          <p:cNvSpPr txBox="1">
            <a:spLocks noChangeArrowheads="1"/>
          </p:cNvSpPr>
          <p:nvPr/>
        </p:nvSpPr>
        <p:spPr bwMode="auto">
          <a:xfrm>
            <a:off x="428625" y="5499100"/>
            <a:ext cx="8715375" cy="641350"/>
          </a:xfrm>
          <a:prstGeom prst="rect">
            <a:avLst/>
          </a:prstGeom>
          <a:noFill/>
          <a:ln w="9525">
            <a:noFill/>
            <a:miter lim="800000"/>
            <a:headEnd/>
            <a:tailEnd/>
          </a:ln>
        </p:spPr>
        <p:txBody>
          <a:bodyPr>
            <a:spAutoFit/>
          </a:bodyPr>
          <a:lstStyle/>
          <a:p>
            <a:r>
              <a:rPr lang="zh-CN" altLang="en-US">
                <a:latin typeface="黑体" pitchFamily="2" charset="-122"/>
                <a:ea typeface="黑体" pitchFamily="2" charset="-122"/>
                <a:cs typeface="方正准圆简体"/>
              </a:rPr>
              <a:t>中国：以重庆为中心的四大生产基地。</a:t>
            </a:r>
            <a:endParaRPr lang="en-US" altLang="zh-CN">
              <a:latin typeface="黑体" pitchFamily="2" charset="-122"/>
              <a:ea typeface="黑体" pitchFamily="2" charset="-122"/>
              <a:cs typeface="方正准圆简体"/>
            </a:endParaRPr>
          </a:p>
          <a:p>
            <a:r>
              <a:rPr lang="zh-CN" altLang="en-US">
                <a:latin typeface="黑体" pitchFamily="2" charset="-122"/>
                <a:ea typeface="黑体" pitchFamily="2" charset="-122"/>
                <a:cs typeface="方正准圆简体"/>
              </a:rPr>
              <a:t>海外：已建或在建</a:t>
            </a:r>
            <a:r>
              <a:rPr lang="en-US" altLang="zh-CN">
                <a:latin typeface="黑体" pitchFamily="2" charset="-122"/>
                <a:ea typeface="黑体" pitchFamily="2" charset="-122"/>
                <a:cs typeface="方正准圆简体"/>
              </a:rPr>
              <a:t>6</a:t>
            </a:r>
            <a:r>
              <a:rPr lang="zh-CN" altLang="en-US">
                <a:latin typeface="黑体" pitchFamily="2" charset="-122"/>
                <a:ea typeface="黑体" pitchFamily="2" charset="-122"/>
                <a:cs typeface="方正准圆简体"/>
              </a:rPr>
              <a:t>条海外生产线。</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pic>
        <p:nvPicPr>
          <p:cNvPr id="102402" name="Picture 2" descr="http://www.zfcg.com/2010-12-16/img_17046538374d095b8351739.jpg"/>
          <p:cNvPicPr>
            <a:picLocks noChangeAspect="1" noChangeArrowheads="1"/>
          </p:cNvPicPr>
          <p:nvPr/>
        </p:nvPicPr>
        <p:blipFill>
          <a:blip r:embed="rId2" cstate="print"/>
          <a:srcRect/>
          <a:stretch>
            <a:fillRect/>
          </a:stretch>
        </p:blipFill>
        <p:spPr bwMode="auto">
          <a:xfrm>
            <a:off x="1043608" y="980728"/>
            <a:ext cx="6811717" cy="4248472"/>
          </a:xfrm>
          <a:prstGeom prst="rect">
            <a:avLst/>
          </a:prstGeom>
          <a:noFill/>
        </p:spPr>
      </p:pic>
      <p:sp>
        <p:nvSpPr>
          <p:cNvPr id="102403" name="Rectangle 3"/>
          <p:cNvSpPr>
            <a:spLocks noChangeArrowheads="1"/>
          </p:cNvSpPr>
          <p:nvPr/>
        </p:nvSpPr>
        <p:spPr bwMode="auto">
          <a:xfrm>
            <a:off x="611560" y="4913873"/>
            <a:ext cx="799288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长安汽车迎来企业发展史上的重要历史性时刻第</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1000</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万辆汽车交车。从</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1983</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年进入汽车行业以来，长安汽车仅用</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28</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年时间就实现累计产销突破</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1000</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万辆，这也是继</a:t>
            </a:r>
            <a:r>
              <a:rPr kumimoji="0" lang="zh-CN" altLang="en-US"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一汽、上汽</a:t>
            </a:r>
            <a:r>
              <a:rPr kumimoji="0" lang="zh-CN" altLang="en-US" i="0" u="none" strike="noStrike" cap="none" normalizeH="0" baseline="0" dirty="0" smtClean="0">
                <a:ln>
                  <a:noFill/>
                </a:ln>
                <a:effectLst/>
                <a:latin typeface="Adobe 仿宋 Std R" pitchFamily="18" charset="-122"/>
                <a:ea typeface="Adobe 仿宋 Std R" pitchFamily="18" charset="-122"/>
                <a:cs typeface="Times New Roman" pitchFamily="18" charset="0"/>
              </a:rPr>
              <a:t>和</a:t>
            </a:r>
            <a:r>
              <a:rPr kumimoji="0" lang="zh-CN" altLang="en-US"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东风</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之后，第四家产销突破千万的汽车企业。 </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pic>
        <p:nvPicPr>
          <p:cNvPr id="101378" name="Picture 2" descr="http://img.635che.com/photos/images/2010/12/22/201012221713489205272777.jpg"/>
          <p:cNvPicPr>
            <a:picLocks noChangeAspect="1" noChangeArrowheads="1"/>
          </p:cNvPicPr>
          <p:nvPr/>
        </p:nvPicPr>
        <p:blipFill>
          <a:blip r:embed="rId2" cstate="print"/>
          <a:srcRect b="6008"/>
          <a:stretch>
            <a:fillRect/>
          </a:stretch>
        </p:blipFill>
        <p:spPr bwMode="auto">
          <a:xfrm>
            <a:off x="971600" y="908719"/>
            <a:ext cx="7056784" cy="4968553"/>
          </a:xfrm>
          <a:prstGeom prst="rect">
            <a:avLst/>
          </a:prstGeom>
          <a:noFill/>
        </p:spPr>
      </p:pic>
      <p:sp>
        <p:nvSpPr>
          <p:cNvPr id="9" name="Rectangle 3"/>
          <p:cNvSpPr>
            <a:spLocks noChangeArrowheads="1"/>
          </p:cNvSpPr>
          <p:nvPr/>
        </p:nvSpPr>
        <p:spPr bwMode="auto">
          <a:xfrm>
            <a:off x="3203848" y="5909210"/>
            <a:ext cx="237626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长安</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福特嘉年华</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sp>
        <p:nvSpPr>
          <p:cNvPr id="9" name="矩形 8"/>
          <p:cNvSpPr/>
          <p:nvPr/>
        </p:nvSpPr>
        <p:spPr>
          <a:xfrm>
            <a:off x="72008" y="872128"/>
            <a:ext cx="4355976" cy="5509200"/>
          </a:xfrm>
          <a:prstGeom prst="rect">
            <a:avLst/>
          </a:prstGeom>
        </p:spPr>
        <p:txBody>
          <a:bodyPr wrap="square">
            <a:spAutoFit/>
          </a:bodyPr>
          <a:lstStyle/>
          <a:p>
            <a:r>
              <a:rPr lang="zh-CN" altLang="en-US" sz="2200" dirty="0" smtClean="0">
                <a:solidFill>
                  <a:srgbClr val="FF0000"/>
                </a:solidFill>
                <a:latin typeface="Adobe 仿宋 Std R" pitchFamily="18" charset="-122"/>
                <a:ea typeface="Adobe 仿宋 Std R" pitchFamily="18" charset="-122"/>
              </a:rPr>
              <a:t>上海汽车工业（集团）总公司</a:t>
            </a:r>
            <a:r>
              <a:rPr lang="zh-CN" altLang="en-US" sz="2200" dirty="0" smtClean="0">
                <a:latin typeface="Adobe 仿宋 Std R" pitchFamily="18" charset="-122"/>
                <a:ea typeface="Adobe 仿宋 Std R" pitchFamily="18" charset="-122"/>
              </a:rPr>
              <a:t>（简称“上汽集团”）是中国三大汽车集团之一，主要从事乘用车、商用车和汽车零部件的生产、销售、开发、投资及相关的汽车服务贸易和金融业务。集团持有上海汽车集团股份有限公司（简称“上海汽车”）</a:t>
            </a:r>
            <a:r>
              <a:rPr lang="en-US" altLang="zh-CN" sz="2200" dirty="0" smtClean="0">
                <a:latin typeface="Adobe 仿宋 Std R" pitchFamily="18" charset="-122"/>
                <a:ea typeface="Adobe 仿宋 Std R" pitchFamily="18" charset="-122"/>
              </a:rPr>
              <a:t>78.94%</a:t>
            </a:r>
            <a:r>
              <a:rPr lang="zh-CN" altLang="en-US" sz="2200" dirty="0" smtClean="0">
                <a:latin typeface="Adobe 仿宋 Std R" pitchFamily="18" charset="-122"/>
                <a:ea typeface="Adobe 仿宋 Std R" pitchFamily="18" charset="-122"/>
              </a:rPr>
              <a:t>的股份；同时持有独立供应汽车零部件业务上市公司</a:t>
            </a:r>
            <a:r>
              <a:rPr lang="en-US" altLang="zh-CN" sz="2200" dirty="0" smtClean="0">
                <a:latin typeface="Adobe 仿宋 Std R" pitchFamily="18" charset="-122"/>
                <a:ea typeface="Adobe 仿宋 Std R" pitchFamily="18" charset="-122"/>
              </a:rPr>
              <a:t>——</a:t>
            </a:r>
            <a:r>
              <a:rPr lang="zh-CN" altLang="en-US" sz="2200" dirty="0" smtClean="0">
                <a:latin typeface="Adobe 仿宋 Std R" pitchFamily="18" charset="-122"/>
                <a:ea typeface="Adobe 仿宋 Std R" pitchFamily="18" charset="-122"/>
              </a:rPr>
              <a:t>华域汽车系统股份有限公司（简称“华域汽车”）</a:t>
            </a:r>
            <a:r>
              <a:rPr lang="en-US" altLang="zh-CN" sz="2200" dirty="0" smtClean="0">
                <a:latin typeface="Adobe 仿宋 Std R" pitchFamily="18" charset="-122"/>
                <a:ea typeface="Adobe 仿宋 Std R" pitchFamily="18" charset="-122"/>
              </a:rPr>
              <a:t>60.10%</a:t>
            </a:r>
            <a:r>
              <a:rPr lang="zh-CN" altLang="en-US" sz="2200" dirty="0" smtClean="0">
                <a:latin typeface="Adobe 仿宋 Std R" pitchFamily="18" charset="-122"/>
                <a:ea typeface="Adobe 仿宋 Std R" pitchFamily="18" charset="-122"/>
              </a:rPr>
              <a:t>的股份。</a:t>
            </a:r>
            <a:r>
              <a:rPr lang="en-US" altLang="zh-CN" sz="2200" dirty="0" smtClean="0">
                <a:latin typeface="Adobe 仿宋 Std R" pitchFamily="18" charset="-122"/>
                <a:ea typeface="Adobe 仿宋 Std R" pitchFamily="18" charset="-122"/>
              </a:rPr>
              <a:t>2008</a:t>
            </a:r>
            <a:r>
              <a:rPr lang="zh-CN" altLang="en-US" sz="2200" dirty="0" smtClean="0">
                <a:latin typeface="Adobe 仿宋 Std R" pitchFamily="18" charset="-122"/>
                <a:ea typeface="Adobe 仿宋 Std R" pitchFamily="18" charset="-122"/>
              </a:rPr>
              <a:t>年，上汽集团整车销售超过</a:t>
            </a:r>
            <a:r>
              <a:rPr lang="en-US" altLang="zh-CN" sz="2200" dirty="0" smtClean="0">
                <a:latin typeface="Adobe 仿宋 Std R" pitchFamily="18" charset="-122"/>
                <a:ea typeface="Adobe 仿宋 Std R" pitchFamily="18" charset="-122"/>
              </a:rPr>
              <a:t>182.6</a:t>
            </a:r>
            <a:r>
              <a:rPr lang="zh-CN" altLang="en-US" sz="2200" dirty="0" smtClean="0">
                <a:latin typeface="Adobe 仿宋 Std R" pitchFamily="18" charset="-122"/>
                <a:ea typeface="Adobe 仿宋 Std R" pitchFamily="18" charset="-122"/>
              </a:rPr>
              <a:t>万辆，其中乘用车销售</a:t>
            </a:r>
            <a:r>
              <a:rPr lang="en-US" altLang="zh-CN" sz="2200" dirty="0" smtClean="0">
                <a:latin typeface="Adobe 仿宋 Std R" pitchFamily="18" charset="-122"/>
                <a:ea typeface="Adobe 仿宋 Std R" pitchFamily="18" charset="-122"/>
              </a:rPr>
              <a:t>111.8</a:t>
            </a:r>
            <a:r>
              <a:rPr lang="zh-CN" altLang="en-US" sz="2200" dirty="0" smtClean="0">
                <a:latin typeface="Adobe 仿宋 Std R" pitchFamily="18" charset="-122"/>
                <a:ea typeface="Adobe 仿宋 Std R" pitchFamily="18" charset="-122"/>
              </a:rPr>
              <a:t>万辆，商用车销售</a:t>
            </a:r>
            <a:r>
              <a:rPr lang="en-US" altLang="zh-CN" sz="2200" dirty="0" smtClean="0">
                <a:latin typeface="Adobe 仿宋 Std R" pitchFamily="18" charset="-122"/>
                <a:ea typeface="Adobe 仿宋 Std R" pitchFamily="18" charset="-122"/>
              </a:rPr>
              <a:t>70.8</a:t>
            </a:r>
            <a:r>
              <a:rPr lang="zh-CN" altLang="en-US" sz="2200" dirty="0" smtClean="0">
                <a:latin typeface="Adobe 仿宋 Std R" pitchFamily="18" charset="-122"/>
                <a:ea typeface="Adobe 仿宋 Std R" pitchFamily="18" charset="-122"/>
              </a:rPr>
              <a:t>万辆，在国内汽车集团排名中继续保持第一位。</a:t>
            </a:r>
            <a:endParaRPr lang="zh-CN" altLang="en-US" sz="2200" dirty="0">
              <a:latin typeface="Adobe 仿宋 Std R" pitchFamily="18" charset="-122"/>
              <a:ea typeface="Adobe 仿宋 Std R" pitchFamily="18" charset="-122"/>
            </a:endParaRPr>
          </a:p>
        </p:txBody>
      </p:sp>
      <p:pic>
        <p:nvPicPr>
          <p:cNvPr id="11" name="Picture 7" descr="2547"/>
          <p:cNvPicPr>
            <a:picLocks noChangeAspect="1" noChangeArrowheads="1"/>
          </p:cNvPicPr>
          <p:nvPr/>
        </p:nvPicPr>
        <p:blipFill>
          <a:blip r:embed="rId2" cstate="print"/>
          <a:srcRect l="13034" r="14191"/>
          <a:stretch>
            <a:fillRect/>
          </a:stretch>
        </p:blipFill>
        <p:spPr bwMode="auto">
          <a:xfrm>
            <a:off x="4319464" y="1124744"/>
            <a:ext cx="4824536" cy="480377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pic>
        <p:nvPicPr>
          <p:cNvPr id="9" name="Picture 4" descr="2558"/>
          <p:cNvPicPr>
            <a:picLocks noChangeAspect="1" noChangeArrowheads="1"/>
          </p:cNvPicPr>
          <p:nvPr/>
        </p:nvPicPr>
        <p:blipFill>
          <a:blip r:embed="rId2" cstate="print"/>
          <a:srcRect/>
          <a:stretch>
            <a:fillRect/>
          </a:stretch>
        </p:blipFill>
        <p:spPr bwMode="auto">
          <a:xfrm>
            <a:off x="0" y="990600"/>
            <a:ext cx="8991600" cy="3638550"/>
          </a:xfrm>
          <a:prstGeom prst="rect">
            <a:avLst/>
          </a:prstGeom>
          <a:noFill/>
        </p:spPr>
      </p:pic>
      <p:sp>
        <p:nvSpPr>
          <p:cNvPr id="11" name="Rectangle 5"/>
          <p:cNvSpPr>
            <a:spLocks noChangeArrowheads="1"/>
          </p:cNvSpPr>
          <p:nvPr/>
        </p:nvSpPr>
        <p:spPr bwMode="auto">
          <a:xfrm>
            <a:off x="381000" y="4855558"/>
            <a:ext cx="8229600" cy="1569660"/>
          </a:xfrm>
          <a:prstGeom prst="rect">
            <a:avLst/>
          </a:prstGeom>
          <a:noFill/>
          <a:ln w="9525">
            <a:noFill/>
            <a:miter lim="800000"/>
            <a:headEnd/>
            <a:tailEnd/>
          </a:ln>
          <a:effectLst/>
        </p:spPr>
        <p:txBody>
          <a:bodyPr anchor="ctr">
            <a:spAutoFit/>
          </a:bodyPr>
          <a:lstStyle/>
          <a:p>
            <a:r>
              <a:rPr lang="zh-CN" altLang="en-US" sz="2400" b="1" dirty="0">
                <a:latin typeface="Adobe 仿宋 Std R" pitchFamily="18" charset="-122"/>
                <a:ea typeface="Adobe 仿宋 Std R" pitchFamily="18" charset="-122"/>
              </a:rPr>
              <a:t>上汽集团除在上海当地发展外，还在柳州、重庆、烟台、沈阳、青岛、仪征、南京、英国长桥等地建立了自己的生产基地；拥有韩国通用大宇</a:t>
            </a:r>
            <a:r>
              <a:rPr lang="en-US" altLang="zh-CN" sz="2400" b="1" dirty="0">
                <a:latin typeface="Adobe 仿宋 Std R" pitchFamily="18" charset="-122"/>
                <a:ea typeface="Adobe 仿宋 Std R" pitchFamily="18" charset="-122"/>
              </a:rPr>
              <a:t>10%</a:t>
            </a:r>
            <a:r>
              <a:rPr lang="zh-CN" altLang="en-US" sz="2400" b="1" dirty="0">
                <a:latin typeface="Adobe 仿宋 Std R" pitchFamily="18" charset="-122"/>
                <a:ea typeface="Adobe 仿宋 Std R" pitchFamily="18" charset="-122"/>
              </a:rPr>
              <a:t>的股份；在美国、欧洲、香港、日本和韩国设有海外公司。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sp>
        <p:nvSpPr>
          <p:cNvPr id="9" name="Rectangle 4"/>
          <p:cNvSpPr>
            <a:spLocks noChangeArrowheads="1"/>
          </p:cNvSpPr>
          <p:nvPr/>
        </p:nvSpPr>
        <p:spPr bwMode="auto">
          <a:xfrm>
            <a:off x="304800" y="963385"/>
            <a:ext cx="8534400" cy="2246769"/>
          </a:xfrm>
          <a:prstGeom prst="rect">
            <a:avLst/>
          </a:prstGeom>
          <a:noFill/>
          <a:ln w="9525">
            <a:noFill/>
            <a:miter lim="800000"/>
            <a:headEnd/>
            <a:tailEnd/>
          </a:ln>
          <a:effectLst/>
        </p:spPr>
        <p:txBody>
          <a:bodyPr anchor="ctr">
            <a:spAutoFit/>
          </a:bodyPr>
          <a:lstStyle/>
          <a:p>
            <a:r>
              <a:rPr lang="zh-CN" altLang="en-US" sz="2400" b="1" dirty="0" smtClean="0">
                <a:latin typeface="Adobe 仿宋 Std R" pitchFamily="18" charset="-122"/>
                <a:ea typeface="Adobe 仿宋 Std R" pitchFamily="18" charset="-122"/>
              </a:rPr>
              <a:t>上海</a:t>
            </a:r>
            <a:r>
              <a:rPr lang="zh-CN" altLang="en-US" sz="2400" b="1" dirty="0">
                <a:latin typeface="Adobe 仿宋 Std R" pitchFamily="18" charset="-122"/>
                <a:ea typeface="Adobe 仿宋 Std R" pitchFamily="18" charset="-122"/>
              </a:rPr>
              <a:t>成为“</a:t>
            </a:r>
            <a:r>
              <a:rPr lang="zh-CN" altLang="en-US" sz="2400" b="1" dirty="0">
                <a:solidFill>
                  <a:srgbClr val="FF0000"/>
                </a:solidFill>
                <a:latin typeface="Adobe 仿宋 Std R" pitchFamily="18" charset="-122"/>
                <a:ea typeface="Adobe 仿宋 Std R" pitchFamily="18" charset="-122"/>
              </a:rPr>
              <a:t>万国汽车博览</a:t>
            </a:r>
            <a:r>
              <a:rPr lang="zh-CN" altLang="en-US" sz="2400" b="1" dirty="0">
                <a:latin typeface="Adobe 仿宋 Std R" pitchFamily="18" charset="-122"/>
                <a:ea typeface="Adobe 仿宋 Std R" pitchFamily="18" charset="-122"/>
              </a:rPr>
              <a:t>”</a:t>
            </a:r>
            <a:br>
              <a:rPr lang="zh-CN" altLang="en-US" sz="2400" b="1" dirty="0">
                <a:latin typeface="Adobe 仿宋 Std R" pitchFamily="18" charset="-122"/>
                <a:ea typeface="Adobe 仿宋 Std R" pitchFamily="18" charset="-122"/>
              </a:rPr>
            </a:br>
            <a:r>
              <a:rPr lang="zh-CN" altLang="en-US" dirty="0">
                <a:latin typeface="Adobe 仿宋 Std R" pitchFamily="18" charset="-122"/>
                <a:ea typeface="Adobe 仿宋 Std R" pitchFamily="18" charset="-122"/>
              </a:rPr>
              <a:t/>
            </a:r>
            <a:br>
              <a:rPr lang="zh-CN" altLang="en-US" dirty="0">
                <a:latin typeface="Adobe 仿宋 Std R" pitchFamily="18" charset="-122"/>
                <a:ea typeface="Adobe 仿宋 Std R" pitchFamily="18" charset="-122"/>
              </a:rPr>
            </a:br>
            <a:r>
              <a:rPr lang="zh-CN" altLang="en-US" dirty="0">
                <a:latin typeface="Adobe 仿宋 Std R" pitchFamily="18" charset="-122"/>
                <a:ea typeface="Adobe 仿宋 Std R" pitchFamily="18" charset="-122"/>
              </a:rPr>
              <a:t>      </a:t>
            </a:r>
            <a:r>
              <a:rPr lang="zh-CN" altLang="en-US" sz="2400" b="1" dirty="0">
                <a:latin typeface="Adobe 仿宋 Std R" pitchFamily="18" charset="-122"/>
                <a:ea typeface="Adobe 仿宋 Std R" pitchFamily="18" charset="-122"/>
              </a:rPr>
              <a:t>二十世纪二、三十年代，外商在上海经销汽车。至四十年代，上海的机动车已有</a:t>
            </a:r>
            <a:r>
              <a:rPr lang="en-US" altLang="zh-CN" sz="2400" b="1" dirty="0">
                <a:latin typeface="Adobe 仿宋 Std R" pitchFamily="18" charset="-122"/>
                <a:ea typeface="Adobe 仿宋 Std R" pitchFamily="18" charset="-122"/>
              </a:rPr>
              <a:t>3</a:t>
            </a:r>
            <a:r>
              <a:rPr lang="zh-CN" altLang="en-US" sz="2400" b="1" dirty="0">
                <a:latin typeface="Adobe 仿宋 Std R" pitchFamily="18" charset="-122"/>
                <a:ea typeface="Adobe 仿宋 Std R" pitchFamily="18" charset="-122"/>
              </a:rPr>
              <a:t>万辆，上海被称为“万国汽车博览”。 </a:t>
            </a:r>
            <a:br>
              <a:rPr lang="zh-CN" altLang="en-US" sz="2400" b="1" dirty="0">
                <a:latin typeface="Adobe 仿宋 Std R" pitchFamily="18" charset="-122"/>
                <a:ea typeface="Adobe 仿宋 Std R" pitchFamily="18" charset="-122"/>
              </a:rPr>
            </a:br>
            <a:r>
              <a:rPr lang="en-US" altLang="zh-CN" sz="2400" b="1" dirty="0">
                <a:latin typeface="Adobe 仿宋 Std R" pitchFamily="18" charset="-122"/>
                <a:ea typeface="Adobe 仿宋 Std R" pitchFamily="18" charset="-122"/>
              </a:rPr>
              <a:t>1</a:t>
            </a:r>
            <a:r>
              <a:rPr lang="zh-CN" altLang="en-US" sz="2400" b="1" dirty="0">
                <a:latin typeface="Adobe 仿宋 Std R" pitchFamily="18" charset="-122"/>
                <a:ea typeface="Adobe 仿宋 Std R" pitchFamily="18" charset="-122"/>
              </a:rPr>
              <a:t>、 二十世纪</a:t>
            </a:r>
            <a:r>
              <a:rPr lang="en-US" altLang="zh-CN" sz="2400" b="1" dirty="0">
                <a:latin typeface="Adobe 仿宋 Std R" pitchFamily="18" charset="-122"/>
                <a:ea typeface="Adobe 仿宋 Std R" pitchFamily="18" charset="-122"/>
              </a:rPr>
              <a:t>30</a:t>
            </a:r>
            <a:r>
              <a:rPr lang="zh-CN" altLang="en-US" sz="2400" b="1" dirty="0">
                <a:latin typeface="Adobe 仿宋 Std R" pitchFamily="18" charset="-122"/>
                <a:ea typeface="Adobe 仿宋 Std R" pitchFamily="18" charset="-122"/>
              </a:rPr>
              <a:t>年代行驶在</a:t>
            </a:r>
            <a:r>
              <a:rPr lang="zh-CN" altLang="en-US" sz="2400" b="1" dirty="0">
                <a:solidFill>
                  <a:srgbClr val="FF0000"/>
                </a:solidFill>
                <a:latin typeface="Adobe 仿宋 Std R" pitchFamily="18" charset="-122"/>
                <a:ea typeface="Adobe 仿宋 Std R" pitchFamily="18" charset="-122"/>
              </a:rPr>
              <a:t>上海法租界</a:t>
            </a:r>
            <a:r>
              <a:rPr lang="zh-CN" altLang="en-US" sz="2400" b="1" dirty="0">
                <a:latin typeface="Adobe 仿宋 Std R" pitchFamily="18" charset="-122"/>
                <a:ea typeface="Adobe 仿宋 Std R" pitchFamily="18" charset="-122"/>
              </a:rPr>
              <a:t>的</a:t>
            </a:r>
            <a:r>
              <a:rPr lang="zh-CN" altLang="en-US" sz="2400" b="1" dirty="0" smtClean="0">
                <a:latin typeface="Adobe 仿宋 Std R" pitchFamily="18" charset="-122"/>
                <a:ea typeface="Adobe 仿宋 Std R" pitchFamily="18" charset="-122"/>
              </a:rPr>
              <a:t>车辆。</a:t>
            </a:r>
            <a:r>
              <a:rPr lang="zh-CN" altLang="en-US" sz="2400" b="1" dirty="0">
                <a:latin typeface="Adobe 仿宋 Std R" pitchFamily="18" charset="-122"/>
                <a:ea typeface="Adobe 仿宋 Std R" pitchFamily="18" charset="-122"/>
              </a:rPr>
              <a:t/>
            </a:r>
            <a:br>
              <a:rPr lang="zh-CN" altLang="en-US" sz="2400" b="1" dirty="0">
                <a:latin typeface="Adobe 仿宋 Std R" pitchFamily="18" charset="-122"/>
                <a:ea typeface="Adobe 仿宋 Std R" pitchFamily="18" charset="-122"/>
              </a:rPr>
            </a:br>
            <a:r>
              <a:rPr lang="en-US" altLang="zh-CN" sz="2400" b="1" dirty="0">
                <a:latin typeface="Adobe 仿宋 Std R" pitchFamily="18" charset="-122"/>
                <a:ea typeface="Adobe 仿宋 Std R" pitchFamily="18" charset="-122"/>
              </a:rPr>
              <a:t>2</a:t>
            </a:r>
            <a:r>
              <a:rPr lang="zh-CN" altLang="en-US" sz="2400" b="1" dirty="0">
                <a:latin typeface="Adobe 仿宋 Std R" pitchFamily="18" charset="-122"/>
                <a:ea typeface="Adobe 仿宋 Std R" pitchFamily="18" charset="-122"/>
              </a:rPr>
              <a:t>、 二十世纪</a:t>
            </a:r>
            <a:r>
              <a:rPr lang="en-US" altLang="zh-CN" sz="2400" b="1" dirty="0">
                <a:latin typeface="Adobe 仿宋 Std R" pitchFamily="18" charset="-122"/>
                <a:ea typeface="Adobe 仿宋 Std R" pitchFamily="18" charset="-122"/>
              </a:rPr>
              <a:t>30</a:t>
            </a:r>
            <a:r>
              <a:rPr lang="zh-CN" altLang="en-US" sz="2400" b="1" dirty="0">
                <a:latin typeface="Adobe 仿宋 Std R" pitchFamily="18" charset="-122"/>
                <a:ea typeface="Adobe 仿宋 Std R" pitchFamily="18" charset="-122"/>
              </a:rPr>
              <a:t>年代停靠在</a:t>
            </a:r>
            <a:r>
              <a:rPr lang="zh-CN" altLang="en-US" sz="2400" b="1" dirty="0">
                <a:solidFill>
                  <a:srgbClr val="FF0000"/>
                </a:solidFill>
                <a:latin typeface="Adobe 仿宋 Std R" pitchFamily="18" charset="-122"/>
                <a:ea typeface="Adobe 仿宋 Std R" pitchFamily="18" charset="-122"/>
              </a:rPr>
              <a:t>上海外滩街头</a:t>
            </a:r>
            <a:r>
              <a:rPr lang="zh-CN" altLang="en-US" sz="2400" b="1" dirty="0">
                <a:latin typeface="Adobe 仿宋 Std R" pitchFamily="18" charset="-122"/>
                <a:ea typeface="Adobe 仿宋 Std R" pitchFamily="18" charset="-122"/>
              </a:rPr>
              <a:t>的</a:t>
            </a:r>
            <a:r>
              <a:rPr lang="zh-CN" altLang="en-US" sz="2400" b="1" dirty="0" smtClean="0">
                <a:latin typeface="Adobe 仿宋 Std R" pitchFamily="18" charset="-122"/>
                <a:ea typeface="Adobe 仿宋 Std R" pitchFamily="18" charset="-122"/>
              </a:rPr>
              <a:t>车辆。 </a:t>
            </a:r>
            <a:endParaRPr lang="zh-CN" altLang="en-US" sz="2400" b="1" dirty="0">
              <a:latin typeface="Adobe 仿宋 Std R" pitchFamily="18" charset="-122"/>
              <a:ea typeface="Adobe 仿宋 Std R" pitchFamily="18" charset="-122"/>
            </a:endParaRPr>
          </a:p>
        </p:txBody>
      </p:sp>
      <p:pic>
        <p:nvPicPr>
          <p:cNvPr id="11" name="Picture 5" descr="1_2_1"/>
          <p:cNvPicPr>
            <a:picLocks noChangeAspect="1" noChangeArrowheads="1"/>
          </p:cNvPicPr>
          <p:nvPr/>
        </p:nvPicPr>
        <p:blipFill>
          <a:blip r:embed="rId2" cstate="print"/>
          <a:srcRect/>
          <a:stretch>
            <a:fillRect/>
          </a:stretch>
        </p:blipFill>
        <p:spPr bwMode="auto">
          <a:xfrm>
            <a:off x="141138" y="3573016"/>
            <a:ext cx="4188146" cy="2732112"/>
          </a:xfrm>
          <a:prstGeom prst="rect">
            <a:avLst/>
          </a:prstGeom>
          <a:noFill/>
        </p:spPr>
      </p:pic>
      <p:pic>
        <p:nvPicPr>
          <p:cNvPr id="12" name="Picture 6" descr="1_2_2"/>
          <p:cNvPicPr>
            <a:picLocks noChangeAspect="1" noChangeArrowheads="1"/>
          </p:cNvPicPr>
          <p:nvPr/>
        </p:nvPicPr>
        <p:blipFill>
          <a:blip r:embed="rId3" cstate="print"/>
          <a:srcRect/>
          <a:stretch>
            <a:fillRect/>
          </a:stretch>
        </p:blipFill>
        <p:spPr bwMode="auto">
          <a:xfrm>
            <a:off x="4419600" y="3581400"/>
            <a:ext cx="4184848" cy="272996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grpSp>
        <p:nvGrpSpPr>
          <p:cNvPr id="12" name="Group 111"/>
          <p:cNvGrpSpPr>
            <a:grpSpLocks/>
          </p:cNvGrpSpPr>
          <p:nvPr/>
        </p:nvGrpSpPr>
        <p:grpSpPr bwMode="auto">
          <a:xfrm>
            <a:off x="395683" y="1649415"/>
            <a:ext cx="8470593" cy="309563"/>
            <a:chOff x="265" y="719"/>
            <a:chExt cx="5673" cy="195"/>
          </a:xfrm>
        </p:grpSpPr>
        <p:sp>
          <p:nvSpPr>
            <p:cNvPr id="13" name="Rectangle 6"/>
            <p:cNvSpPr>
              <a:spLocks noChangeArrowheads="1"/>
            </p:cNvSpPr>
            <p:nvPr/>
          </p:nvSpPr>
          <p:spPr bwMode="auto">
            <a:xfrm>
              <a:off x="1307" y="719"/>
              <a:ext cx="4631" cy="194"/>
            </a:xfrm>
            <a:prstGeom prst="rect">
              <a:avLst/>
            </a:prstGeom>
            <a:noFill/>
            <a:ln w="9525">
              <a:noFill/>
              <a:miter lim="800000"/>
              <a:headEnd/>
              <a:tailEnd/>
            </a:ln>
            <a:effectLst/>
          </p:spPr>
          <p:txBody>
            <a:bodyPr wrap="none" anchor="ctr">
              <a:spAutoFit/>
            </a:bodyPr>
            <a:lstStyle/>
            <a:p>
              <a:r>
                <a:rPr lang="zh-CN" altLang="en-US" sz="1400">
                  <a:latin typeface="Adobe 仿宋 Std R" pitchFamily="18" charset="-122"/>
                  <a:ea typeface="Adobe 仿宋 Std R" pitchFamily="18" charset="-122"/>
                </a:rPr>
                <a:t>上海公交修造厂（后为上海汽车发动机厂、上海客车厂）试制成</a:t>
              </a:r>
              <a:r>
                <a:rPr lang="en-US" altLang="zh-CN" sz="1400">
                  <a:latin typeface="Adobe 仿宋 Std R" pitchFamily="18" charset="-122"/>
                  <a:ea typeface="Adobe 仿宋 Std R" pitchFamily="18" charset="-122"/>
                </a:rPr>
                <a:t>1000</a:t>
              </a:r>
              <a:r>
                <a:rPr lang="zh-CN" altLang="en-US" sz="1400">
                  <a:latin typeface="Adobe 仿宋 Std R" pitchFamily="18" charset="-122"/>
                  <a:ea typeface="Adobe 仿宋 Std R" pitchFamily="18" charset="-122"/>
                </a:rPr>
                <a:t>型无轨电车；</a:t>
              </a:r>
            </a:p>
          </p:txBody>
        </p:sp>
        <p:sp>
          <p:nvSpPr>
            <p:cNvPr id="14" name="Rectangle 7"/>
            <p:cNvSpPr>
              <a:spLocks noChangeArrowheads="1"/>
            </p:cNvSpPr>
            <p:nvPr/>
          </p:nvSpPr>
          <p:spPr bwMode="auto">
            <a:xfrm>
              <a:off x="265" y="720"/>
              <a:ext cx="556"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1951</a:t>
              </a:r>
              <a:r>
                <a:rPr lang="zh-CN" altLang="en-US" sz="1400" dirty="0">
                  <a:latin typeface="Adobe 仿宋 Std R" pitchFamily="18" charset="-122"/>
                  <a:ea typeface="Adobe 仿宋 Std R" pitchFamily="18" charset="-122"/>
                </a:rPr>
                <a:t>年</a:t>
              </a:r>
            </a:p>
          </p:txBody>
        </p:sp>
      </p:grpSp>
      <p:grpSp>
        <p:nvGrpSpPr>
          <p:cNvPr id="15" name="Group 112"/>
          <p:cNvGrpSpPr>
            <a:grpSpLocks/>
          </p:cNvGrpSpPr>
          <p:nvPr/>
        </p:nvGrpSpPr>
        <p:grpSpPr bwMode="auto">
          <a:xfrm>
            <a:off x="395683" y="2030415"/>
            <a:ext cx="8524346" cy="309563"/>
            <a:chOff x="265" y="959"/>
            <a:chExt cx="5709" cy="195"/>
          </a:xfrm>
        </p:grpSpPr>
        <p:sp>
          <p:nvSpPr>
            <p:cNvPr id="16" name="Rectangle 8"/>
            <p:cNvSpPr>
              <a:spLocks noChangeArrowheads="1"/>
            </p:cNvSpPr>
            <p:nvPr/>
          </p:nvSpPr>
          <p:spPr bwMode="auto">
            <a:xfrm>
              <a:off x="1307" y="959"/>
              <a:ext cx="4667"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上海汽车装配厂试制成第一辆</a:t>
              </a:r>
              <a:r>
                <a:rPr lang="zh-CN" altLang="en-US" sz="1400" dirty="0">
                  <a:solidFill>
                    <a:srgbClr val="FF0000"/>
                  </a:solidFill>
                  <a:latin typeface="Adobe 仿宋 Std R" pitchFamily="18" charset="-122"/>
                  <a:ea typeface="Adobe 仿宋 Std R" pitchFamily="18" charset="-122"/>
                </a:rPr>
                <a:t>凤凰牌轿车</a:t>
              </a:r>
              <a:r>
                <a:rPr lang="zh-CN" altLang="en-US" sz="1400" dirty="0">
                  <a:latin typeface="Adobe 仿宋 Std R" pitchFamily="18" charset="-122"/>
                  <a:ea typeface="Adobe 仿宋 Std R" pitchFamily="18" charset="-122"/>
                </a:rPr>
                <a:t>，</a:t>
              </a:r>
              <a:r>
                <a:rPr lang="en-US" altLang="zh-CN" sz="1400" dirty="0">
                  <a:latin typeface="Adobe 仿宋 Std R" pitchFamily="18" charset="-122"/>
                  <a:ea typeface="Adobe 仿宋 Std R" pitchFamily="18" charset="-122"/>
                </a:rPr>
                <a:t>1964</a:t>
              </a:r>
              <a:r>
                <a:rPr lang="zh-CN" altLang="en-US" sz="1400" dirty="0">
                  <a:latin typeface="Adobe 仿宋 Std R" pitchFamily="18" charset="-122"/>
                  <a:ea typeface="Adobe 仿宋 Std R" pitchFamily="18" charset="-122"/>
                </a:rPr>
                <a:t>年凤凰牌轿车改名为</a:t>
              </a:r>
              <a:r>
                <a:rPr lang="zh-CN" altLang="en-US" sz="1400" dirty="0">
                  <a:solidFill>
                    <a:srgbClr val="FF0000"/>
                  </a:solidFill>
                  <a:latin typeface="Adobe 仿宋 Std R" pitchFamily="18" charset="-122"/>
                  <a:ea typeface="Adobe 仿宋 Std R" pitchFamily="18" charset="-122"/>
                </a:rPr>
                <a:t>上海牌轿车</a:t>
              </a:r>
              <a:r>
                <a:rPr lang="zh-CN" altLang="en-US" sz="1400" dirty="0">
                  <a:latin typeface="Adobe 仿宋 Std R" pitchFamily="18" charset="-122"/>
                  <a:ea typeface="Adobe 仿宋 Std R" pitchFamily="18" charset="-122"/>
                </a:rPr>
                <a:t>； </a:t>
              </a:r>
            </a:p>
          </p:txBody>
        </p:sp>
        <p:sp>
          <p:nvSpPr>
            <p:cNvPr id="17" name="Rectangle 9"/>
            <p:cNvSpPr>
              <a:spLocks noChangeArrowheads="1"/>
            </p:cNvSpPr>
            <p:nvPr/>
          </p:nvSpPr>
          <p:spPr bwMode="auto">
            <a:xfrm>
              <a:off x="265" y="960"/>
              <a:ext cx="1035"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1958</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9</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28</a:t>
              </a:r>
              <a:r>
                <a:rPr lang="zh-CN" altLang="en-US" sz="1400" dirty="0">
                  <a:latin typeface="Adobe 仿宋 Std R" pitchFamily="18" charset="-122"/>
                  <a:ea typeface="Adobe 仿宋 Std R" pitchFamily="18" charset="-122"/>
                </a:rPr>
                <a:t>日</a:t>
              </a:r>
            </a:p>
          </p:txBody>
        </p:sp>
      </p:grpSp>
      <p:grpSp>
        <p:nvGrpSpPr>
          <p:cNvPr id="18" name="Group 113"/>
          <p:cNvGrpSpPr>
            <a:grpSpLocks/>
          </p:cNvGrpSpPr>
          <p:nvPr/>
        </p:nvGrpSpPr>
        <p:grpSpPr bwMode="auto">
          <a:xfrm>
            <a:off x="395683" y="2411416"/>
            <a:ext cx="4191248" cy="309563"/>
            <a:chOff x="265" y="1199"/>
            <a:chExt cx="2807" cy="195"/>
          </a:xfrm>
        </p:grpSpPr>
        <p:sp>
          <p:nvSpPr>
            <p:cNvPr id="19" name="Rectangle 13"/>
            <p:cNvSpPr>
              <a:spLocks noChangeArrowheads="1"/>
            </p:cNvSpPr>
            <p:nvPr/>
          </p:nvSpPr>
          <p:spPr bwMode="auto">
            <a:xfrm>
              <a:off x="1307" y="1199"/>
              <a:ext cx="1765"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上海大众汽车有限公司成立； </a:t>
              </a:r>
            </a:p>
          </p:txBody>
        </p:sp>
        <p:sp>
          <p:nvSpPr>
            <p:cNvPr id="20" name="Rectangle 14"/>
            <p:cNvSpPr>
              <a:spLocks noChangeArrowheads="1"/>
            </p:cNvSpPr>
            <p:nvPr/>
          </p:nvSpPr>
          <p:spPr bwMode="auto">
            <a:xfrm>
              <a:off x="265" y="1200"/>
              <a:ext cx="1035"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1985</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3</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21</a:t>
              </a:r>
              <a:r>
                <a:rPr lang="zh-CN" altLang="en-US" sz="1400" dirty="0">
                  <a:latin typeface="Adobe 仿宋 Std R" pitchFamily="18" charset="-122"/>
                  <a:ea typeface="Adobe 仿宋 Std R" pitchFamily="18" charset="-122"/>
                </a:rPr>
                <a:t>日</a:t>
              </a:r>
            </a:p>
          </p:txBody>
        </p:sp>
      </p:grpSp>
      <p:grpSp>
        <p:nvGrpSpPr>
          <p:cNvPr id="21" name="Group 115"/>
          <p:cNvGrpSpPr>
            <a:grpSpLocks/>
          </p:cNvGrpSpPr>
          <p:nvPr/>
        </p:nvGrpSpPr>
        <p:grpSpPr bwMode="auto">
          <a:xfrm>
            <a:off x="395683" y="3175000"/>
            <a:ext cx="4745204" cy="307975"/>
            <a:chOff x="265" y="1680"/>
            <a:chExt cx="3178" cy="194"/>
          </a:xfrm>
        </p:grpSpPr>
        <p:sp>
          <p:nvSpPr>
            <p:cNvPr id="22" name="Rectangle 16"/>
            <p:cNvSpPr>
              <a:spLocks noChangeArrowheads="1"/>
            </p:cNvSpPr>
            <p:nvPr/>
          </p:nvSpPr>
          <p:spPr bwMode="auto">
            <a:xfrm>
              <a:off x="1307" y="1680"/>
              <a:ext cx="2136" cy="194"/>
            </a:xfrm>
            <a:prstGeom prst="rect">
              <a:avLst/>
            </a:prstGeom>
            <a:noFill/>
            <a:ln w="9525">
              <a:noFill/>
              <a:miter lim="800000"/>
              <a:headEnd/>
              <a:tailEnd/>
            </a:ln>
            <a:effectLst/>
          </p:spPr>
          <p:txBody>
            <a:bodyPr wrap="none">
              <a:spAutoFit/>
            </a:bodyPr>
            <a:lstStyle/>
            <a:p>
              <a:r>
                <a:rPr lang="zh-CN" altLang="en-US" sz="1400" dirty="0">
                  <a:latin typeface="Adobe 仿宋 Std R" pitchFamily="18" charset="-122"/>
                  <a:ea typeface="Adobe 仿宋 Std R" pitchFamily="18" charset="-122"/>
                </a:rPr>
                <a:t>成立</a:t>
              </a:r>
              <a:r>
                <a:rPr lang="zh-CN" altLang="en-US" sz="1400" dirty="0">
                  <a:solidFill>
                    <a:srgbClr val="FF0000"/>
                  </a:solidFill>
                  <a:latin typeface="Adobe 仿宋 Std R" pitchFamily="18" charset="-122"/>
                  <a:ea typeface="Adobe 仿宋 Std R" pitchFamily="18" charset="-122"/>
                </a:rPr>
                <a:t>上海汽车工业（集团）总公司</a:t>
              </a:r>
              <a:r>
                <a:rPr lang="zh-CN" altLang="en-US" sz="1400" dirty="0">
                  <a:latin typeface="Adobe 仿宋 Std R" pitchFamily="18" charset="-122"/>
                  <a:ea typeface="Adobe 仿宋 Std R" pitchFamily="18" charset="-122"/>
                </a:rPr>
                <a:t>； </a:t>
              </a:r>
            </a:p>
          </p:txBody>
        </p:sp>
        <p:sp>
          <p:nvSpPr>
            <p:cNvPr id="23" name="Rectangle 18"/>
            <p:cNvSpPr>
              <a:spLocks noChangeArrowheads="1"/>
            </p:cNvSpPr>
            <p:nvPr/>
          </p:nvSpPr>
          <p:spPr bwMode="auto">
            <a:xfrm>
              <a:off x="265" y="1680"/>
              <a:ext cx="958"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1995</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9</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1</a:t>
              </a:r>
              <a:r>
                <a:rPr lang="zh-CN" altLang="en-US" sz="1400" dirty="0">
                  <a:latin typeface="Adobe 仿宋 Std R" pitchFamily="18" charset="-122"/>
                  <a:ea typeface="Adobe 仿宋 Std R" pitchFamily="18" charset="-122"/>
                </a:rPr>
                <a:t>日</a:t>
              </a:r>
            </a:p>
          </p:txBody>
        </p:sp>
      </p:grpSp>
      <p:grpSp>
        <p:nvGrpSpPr>
          <p:cNvPr id="24" name="Group 116"/>
          <p:cNvGrpSpPr>
            <a:grpSpLocks/>
          </p:cNvGrpSpPr>
          <p:nvPr/>
        </p:nvGrpSpPr>
        <p:grpSpPr bwMode="auto">
          <a:xfrm>
            <a:off x="395683" y="3554418"/>
            <a:ext cx="6956546" cy="309563"/>
            <a:chOff x="265" y="1919"/>
            <a:chExt cx="4659" cy="195"/>
          </a:xfrm>
        </p:grpSpPr>
        <p:sp>
          <p:nvSpPr>
            <p:cNvPr id="25" name="Rectangle 19"/>
            <p:cNvSpPr>
              <a:spLocks noChangeArrowheads="1"/>
            </p:cNvSpPr>
            <p:nvPr/>
          </p:nvSpPr>
          <p:spPr bwMode="auto">
            <a:xfrm>
              <a:off x="1307" y="1919"/>
              <a:ext cx="3617"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上海通用汽车有限公司、泛亚汽车技术中心有限公司正式成立。 </a:t>
              </a:r>
            </a:p>
          </p:txBody>
        </p:sp>
        <p:sp>
          <p:nvSpPr>
            <p:cNvPr id="26" name="Rectangle 20"/>
            <p:cNvSpPr>
              <a:spLocks noChangeArrowheads="1"/>
            </p:cNvSpPr>
            <p:nvPr/>
          </p:nvSpPr>
          <p:spPr bwMode="auto">
            <a:xfrm>
              <a:off x="265" y="1920"/>
              <a:ext cx="1035"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1997</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6</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12</a:t>
              </a:r>
              <a:r>
                <a:rPr lang="zh-CN" altLang="en-US" sz="1400" dirty="0">
                  <a:latin typeface="Adobe 仿宋 Std R" pitchFamily="18" charset="-122"/>
                  <a:ea typeface="Adobe 仿宋 Std R" pitchFamily="18" charset="-122"/>
                </a:rPr>
                <a:t>日</a:t>
              </a:r>
            </a:p>
          </p:txBody>
        </p:sp>
      </p:grpSp>
      <p:grpSp>
        <p:nvGrpSpPr>
          <p:cNvPr id="27" name="Group 114"/>
          <p:cNvGrpSpPr>
            <a:grpSpLocks/>
          </p:cNvGrpSpPr>
          <p:nvPr/>
        </p:nvGrpSpPr>
        <p:grpSpPr bwMode="auto">
          <a:xfrm>
            <a:off x="395682" y="2792417"/>
            <a:ext cx="7509010" cy="331788"/>
            <a:chOff x="265" y="1439"/>
            <a:chExt cx="5029" cy="209"/>
          </a:xfrm>
        </p:grpSpPr>
        <p:sp>
          <p:nvSpPr>
            <p:cNvPr id="28" name="Rectangle 21"/>
            <p:cNvSpPr>
              <a:spLocks noChangeArrowheads="1"/>
            </p:cNvSpPr>
            <p:nvPr/>
          </p:nvSpPr>
          <p:spPr bwMode="auto">
            <a:xfrm>
              <a:off x="1307" y="1439"/>
              <a:ext cx="3987"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上海开始推进汽车工业企业结构调整，将中小企业重组为总厂或公司； </a:t>
              </a:r>
            </a:p>
          </p:txBody>
        </p:sp>
        <p:sp>
          <p:nvSpPr>
            <p:cNvPr id="29" name="Rectangle 22"/>
            <p:cNvSpPr>
              <a:spLocks noChangeArrowheads="1"/>
            </p:cNvSpPr>
            <p:nvPr/>
          </p:nvSpPr>
          <p:spPr bwMode="auto">
            <a:xfrm>
              <a:off x="265" y="1454"/>
              <a:ext cx="834"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1989</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12</a:t>
              </a:r>
              <a:r>
                <a:rPr lang="zh-CN" altLang="en-US" sz="1400" dirty="0">
                  <a:latin typeface="Adobe 仿宋 Std R" pitchFamily="18" charset="-122"/>
                  <a:ea typeface="Adobe 仿宋 Std R" pitchFamily="18" charset="-122"/>
                </a:rPr>
                <a:t>月</a:t>
              </a:r>
            </a:p>
          </p:txBody>
        </p:sp>
      </p:grpSp>
      <p:grpSp>
        <p:nvGrpSpPr>
          <p:cNvPr id="30" name="Group 117"/>
          <p:cNvGrpSpPr>
            <a:grpSpLocks/>
          </p:cNvGrpSpPr>
          <p:nvPr/>
        </p:nvGrpSpPr>
        <p:grpSpPr bwMode="auto">
          <a:xfrm>
            <a:off x="395682" y="3935419"/>
            <a:ext cx="5297667" cy="309563"/>
            <a:chOff x="265" y="2159"/>
            <a:chExt cx="3548" cy="195"/>
          </a:xfrm>
        </p:grpSpPr>
        <p:sp>
          <p:nvSpPr>
            <p:cNvPr id="31" name="Rectangle 26"/>
            <p:cNvSpPr>
              <a:spLocks noChangeArrowheads="1"/>
            </p:cNvSpPr>
            <p:nvPr/>
          </p:nvSpPr>
          <p:spPr bwMode="auto">
            <a:xfrm>
              <a:off x="1307" y="2159"/>
              <a:ext cx="2506"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上海汽车股份有限公司成立，进入证券市场 </a:t>
              </a:r>
            </a:p>
          </p:txBody>
        </p:sp>
        <p:sp>
          <p:nvSpPr>
            <p:cNvPr id="32" name="Rectangle 31"/>
            <p:cNvSpPr>
              <a:spLocks noChangeArrowheads="1"/>
            </p:cNvSpPr>
            <p:nvPr/>
          </p:nvSpPr>
          <p:spPr bwMode="auto">
            <a:xfrm>
              <a:off x="265" y="2160"/>
              <a:ext cx="834"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1997</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11</a:t>
              </a:r>
              <a:r>
                <a:rPr lang="zh-CN" altLang="en-US" sz="1400" dirty="0">
                  <a:latin typeface="Adobe 仿宋 Std R" pitchFamily="18" charset="-122"/>
                  <a:ea typeface="Adobe 仿宋 Std R" pitchFamily="18" charset="-122"/>
                </a:rPr>
                <a:t>月</a:t>
              </a:r>
            </a:p>
          </p:txBody>
        </p:sp>
      </p:grpSp>
      <p:grpSp>
        <p:nvGrpSpPr>
          <p:cNvPr id="33" name="Group 118"/>
          <p:cNvGrpSpPr>
            <a:grpSpLocks/>
          </p:cNvGrpSpPr>
          <p:nvPr/>
        </p:nvGrpSpPr>
        <p:grpSpPr bwMode="auto">
          <a:xfrm>
            <a:off x="324012" y="4313251"/>
            <a:ext cx="4816875" cy="311151"/>
            <a:chOff x="217" y="2397"/>
            <a:chExt cx="3226" cy="196"/>
          </a:xfrm>
        </p:grpSpPr>
        <p:sp>
          <p:nvSpPr>
            <p:cNvPr id="34" name="Rectangle 25"/>
            <p:cNvSpPr>
              <a:spLocks noChangeArrowheads="1"/>
            </p:cNvSpPr>
            <p:nvPr/>
          </p:nvSpPr>
          <p:spPr bwMode="auto">
            <a:xfrm>
              <a:off x="1307" y="2399"/>
              <a:ext cx="2136"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上汽通用五菱汽车股份有限公司成立 </a:t>
              </a:r>
            </a:p>
          </p:txBody>
        </p:sp>
        <p:sp>
          <p:nvSpPr>
            <p:cNvPr id="35" name="Rectangle 32"/>
            <p:cNvSpPr>
              <a:spLocks noChangeArrowheads="1"/>
            </p:cNvSpPr>
            <p:nvPr/>
          </p:nvSpPr>
          <p:spPr bwMode="auto">
            <a:xfrm>
              <a:off x="217" y="2397"/>
              <a:ext cx="1149" cy="194"/>
            </a:xfrm>
            <a:prstGeom prst="rect">
              <a:avLst/>
            </a:prstGeom>
            <a:noFill/>
            <a:ln w="9525">
              <a:noFill/>
              <a:miter lim="800000"/>
              <a:headEnd/>
              <a:tailEnd/>
            </a:ln>
            <a:effectLst/>
          </p:spPr>
          <p:txBody>
            <a:bodyPr wrap="none" anchor="ctr">
              <a:spAutoFit/>
            </a:bodyPr>
            <a:lstStyle/>
            <a:p>
              <a:r>
                <a:rPr lang="en-US" altLang="zh-CN" sz="1400" dirty="0">
                  <a:latin typeface="Adobe 仿宋 Std R" pitchFamily="18" charset="-122"/>
                  <a:ea typeface="Adobe 仿宋 Std R" pitchFamily="18" charset="-122"/>
                </a:rPr>
                <a:t>2002</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11</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18</a:t>
              </a:r>
              <a:r>
                <a:rPr lang="zh-CN" altLang="en-US" sz="1400" dirty="0">
                  <a:latin typeface="Adobe 仿宋 Std R" pitchFamily="18" charset="-122"/>
                  <a:ea typeface="Adobe 仿宋 Std R" pitchFamily="18" charset="-122"/>
                </a:rPr>
                <a:t>日 </a:t>
              </a:r>
            </a:p>
          </p:txBody>
        </p:sp>
      </p:grpSp>
      <p:grpSp>
        <p:nvGrpSpPr>
          <p:cNvPr id="36" name="Group 119"/>
          <p:cNvGrpSpPr>
            <a:grpSpLocks/>
          </p:cNvGrpSpPr>
          <p:nvPr/>
        </p:nvGrpSpPr>
        <p:grpSpPr bwMode="auto">
          <a:xfrm>
            <a:off x="323098" y="4697420"/>
            <a:ext cx="7849447" cy="309563"/>
            <a:chOff x="246" y="2639"/>
            <a:chExt cx="5257" cy="195"/>
          </a:xfrm>
        </p:grpSpPr>
        <p:sp>
          <p:nvSpPr>
            <p:cNvPr id="37" name="Rectangle 27"/>
            <p:cNvSpPr>
              <a:spLocks noChangeArrowheads="1"/>
            </p:cNvSpPr>
            <p:nvPr/>
          </p:nvSpPr>
          <p:spPr bwMode="auto">
            <a:xfrm>
              <a:off x="1274" y="2639"/>
              <a:ext cx="4229" cy="194"/>
            </a:xfrm>
            <a:prstGeom prst="rect">
              <a:avLst/>
            </a:prstGeom>
            <a:noFill/>
            <a:ln w="9525">
              <a:noFill/>
              <a:miter lim="800000"/>
              <a:headEnd/>
              <a:tailEnd/>
            </a:ln>
            <a:effectLst/>
          </p:spPr>
          <p:txBody>
            <a:bodyPr wrap="none" anchor="ctr">
              <a:spAutoFit/>
            </a:bodyPr>
            <a:lstStyle/>
            <a:p>
              <a:pPr algn="ctr"/>
              <a:r>
                <a:rPr lang="zh-CN" altLang="en-US" sz="1400" dirty="0">
                  <a:latin typeface="Adobe 仿宋 Std R" pitchFamily="18" charset="-122"/>
                  <a:ea typeface="Adobe 仿宋 Std R" pitchFamily="18" charset="-122"/>
                </a:rPr>
                <a:t>上汽集团以</a:t>
              </a:r>
              <a:r>
                <a:rPr lang="en-US" altLang="zh-CN" sz="1400" dirty="0">
                  <a:latin typeface="Adobe 仿宋 Std R" pitchFamily="18" charset="-122"/>
                  <a:ea typeface="Adobe 仿宋 Std R" pitchFamily="18" charset="-122"/>
                </a:rPr>
                <a:t>2003</a:t>
              </a:r>
              <a:r>
                <a:rPr lang="zh-CN" altLang="en-US" sz="1400" dirty="0">
                  <a:latin typeface="Adobe 仿宋 Std R" pitchFamily="18" charset="-122"/>
                  <a:ea typeface="Adobe 仿宋 Std R" pitchFamily="18" charset="-122"/>
                </a:rPr>
                <a:t>年度</a:t>
              </a:r>
              <a:r>
                <a:rPr lang="en-US" altLang="zh-CN" sz="1400" dirty="0">
                  <a:latin typeface="Adobe 仿宋 Std R" pitchFamily="18" charset="-122"/>
                  <a:ea typeface="Adobe 仿宋 Std R" pitchFamily="18" charset="-122"/>
                </a:rPr>
                <a:t>117.2</a:t>
              </a:r>
              <a:r>
                <a:rPr lang="zh-CN" altLang="en-US" sz="1400" dirty="0">
                  <a:latin typeface="Adobe 仿宋 Std R" pitchFamily="18" charset="-122"/>
                  <a:ea typeface="Adobe 仿宋 Std R" pitchFamily="18" charset="-122"/>
                </a:rPr>
                <a:t>亿美元的销售收入首次进入</a:t>
              </a:r>
              <a:r>
                <a:rPr lang="en-US" altLang="zh-CN" sz="1400" dirty="0">
                  <a:latin typeface="Adobe 仿宋 Std R" pitchFamily="18" charset="-122"/>
                  <a:ea typeface="Adobe 仿宋 Std R" pitchFamily="18" charset="-122"/>
                </a:rPr>
                <a:t>《</a:t>
              </a:r>
              <a:r>
                <a:rPr lang="zh-CN" altLang="en-US" sz="1400" dirty="0">
                  <a:latin typeface="Adobe 仿宋 Std R" pitchFamily="18" charset="-122"/>
                  <a:ea typeface="Adobe 仿宋 Std R" pitchFamily="18" charset="-122"/>
                </a:rPr>
                <a:t>财富</a:t>
              </a:r>
              <a:r>
                <a:rPr lang="en-US" altLang="zh-CN" sz="1400" dirty="0">
                  <a:latin typeface="Adobe 仿宋 Std R" pitchFamily="18" charset="-122"/>
                  <a:ea typeface="Adobe 仿宋 Std R" pitchFamily="18" charset="-122"/>
                </a:rPr>
                <a:t>》</a:t>
              </a:r>
              <a:r>
                <a:rPr lang="zh-CN" altLang="en-US" sz="1400" dirty="0">
                  <a:latin typeface="Adobe 仿宋 Std R" pitchFamily="18" charset="-122"/>
                  <a:ea typeface="Adobe 仿宋 Std R" pitchFamily="18" charset="-122"/>
                </a:rPr>
                <a:t>世界五百强</a:t>
              </a:r>
            </a:p>
          </p:txBody>
        </p:sp>
        <p:sp>
          <p:nvSpPr>
            <p:cNvPr id="38" name="Rectangle 33"/>
            <p:cNvSpPr>
              <a:spLocks noChangeArrowheads="1"/>
            </p:cNvSpPr>
            <p:nvPr/>
          </p:nvSpPr>
          <p:spPr bwMode="auto">
            <a:xfrm>
              <a:off x="246" y="2640"/>
              <a:ext cx="1112"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2004</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07</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12</a:t>
              </a:r>
              <a:r>
                <a:rPr lang="zh-CN" altLang="en-US" sz="1400" dirty="0">
                  <a:latin typeface="Adobe 仿宋 Std R" pitchFamily="18" charset="-122"/>
                  <a:ea typeface="Adobe 仿宋 Std R" pitchFamily="18" charset="-122"/>
                </a:rPr>
                <a:t>日</a:t>
              </a:r>
            </a:p>
          </p:txBody>
        </p:sp>
      </p:grpSp>
      <p:grpSp>
        <p:nvGrpSpPr>
          <p:cNvPr id="39" name="Group 120"/>
          <p:cNvGrpSpPr>
            <a:grpSpLocks/>
          </p:cNvGrpSpPr>
          <p:nvPr/>
        </p:nvGrpSpPr>
        <p:grpSpPr bwMode="auto">
          <a:xfrm>
            <a:off x="324011" y="5065707"/>
            <a:ext cx="5078176" cy="320674"/>
            <a:chOff x="217" y="2871"/>
            <a:chExt cx="3401" cy="202"/>
          </a:xfrm>
        </p:grpSpPr>
        <p:sp>
          <p:nvSpPr>
            <p:cNvPr id="40" name="Rectangle 28"/>
            <p:cNvSpPr>
              <a:spLocks noChangeArrowheads="1"/>
            </p:cNvSpPr>
            <p:nvPr/>
          </p:nvSpPr>
          <p:spPr bwMode="auto">
            <a:xfrm>
              <a:off x="1374" y="2879"/>
              <a:ext cx="2244"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首款自主品牌产品荣威</a:t>
              </a:r>
              <a:r>
                <a:rPr lang="en-US" altLang="zh-CN" sz="1400" dirty="0">
                  <a:latin typeface="Adobe 仿宋 Std R" pitchFamily="18" charset="-122"/>
                  <a:ea typeface="Adobe 仿宋 Std R" pitchFamily="18" charset="-122"/>
                </a:rPr>
                <a:t>750</a:t>
              </a:r>
              <a:r>
                <a:rPr lang="zh-CN" altLang="en-US" sz="1400" dirty="0">
                  <a:latin typeface="Adobe 仿宋 Std R" pitchFamily="18" charset="-122"/>
                  <a:ea typeface="Adobe 仿宋 Std R" pitchFamily="18" charset="-122"/>
                </a:rPr>
                <a:t>轿车上市； </a:t>
              </a:r>
            </a:p>
          </p:txBody>
        </p:sp>
        <p:sp>
          <p:nvSpPr>
            <p:cNvPr id="41" name="Rectangle 34"/>
            <p:cNvSpPr>
              <a:spLocks noChangeArrowheads="1"/>
            </p:cNvSpPr>
            <p:nvPr/>
          </p:nvSpPr>
          <p:spPr bwMode="auto">
            <a:xfrm>
              <a:off x="217" y="2871"/>
              <a:ext cx="1112"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2006</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11</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16</a:t>
              </a:r>
              <a:r>
                <a:rPr lang="zh-CN" altLang="en-US" sz="1400" dirty="0">
                  <a:latin typeface="Adobe 仿宋 Std R" pitchFamily="18" charset="-122"/>
                  <a:ea typeface="Adobe 仿宋 Std R" pitchFamily="18" charset="-122"/>
                </a:rPr>
                <a:t>日</a:t>
              </a:r>
            </a:p>
          </p:txBody>
        </p:sp>
      </p:grpSp>
      <p:grpSp>
        <p:nvGrpSpPr>
          <p:cNvPr id="42" name="Group 121"/>
          <p:cNvGrpSpPr>
            <a:grpSpLocks/>
          </p:cNvGrpSpPr>
          <p:nvPr/>
        </p:nvGrpSpPr>
        <p:grpSpPr bwMode="auto">
          <a:xfrm>
            <a:off x="324013" y="5459421"/>
            <a:ext cx="6106949" cy="309563"/>
            <a:chOff x="217" y="3119"/>
            <a:chExt cx="4090" cy="195"/>
          </a:xfrm>
        </p:grpSpPr>
        <p:sp>
          <p:nvSpPr>
            <p:cNvPr id="43" name="Rectangle 29"/>
            <p:cNvSpPr>
              <a:spLocks noChangeArrowheads="1"/>
            </p:cNvSpPr>
            <p:nvPr/>
          </p:nvSpPr>
          <p:spPr bwMode="auto">
            <a:xfrm>
              <a:off x="1307" y="3119"/>
              <a:ext cx="3000"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上海汽车完成定向增发，实现上汽集团股份整体上市 </a:t>
              </a:r>
            </a:p>
          </p:txBody>
        </p:sp>
        <p:sp>
          <p:nvSpPr>
            <p:cNvPr id="44" name="Rectangle 35"/>
            <p:cNvSpPr>
              <a:spLocks noChangeArrowheads="1"/>
            </p:cNvSpPr>
            <p:nvPr/>
          </p:nvSpPr>
          <p:spPr bwMode="auto">
            <a:xfrm>
              <a:off x="217" y="3120"/>
              <a:ext cx="1112" cy="194"/>
            </a:xfrm>
            <a:prstGeom prst="rect">
              <a:avLst/>
            </a:prstGeom>
            <a:noFill/>
            <a:ln w="9525">
              <a:noFill/>
              <a:miter lim="800000"/>
              <a:headEnd/>
              <a:tailEnd/>
            </a:ln>
            <a:effectLst/>
          </p:spPr>
          <p:txBody>
            <a:bodyPr wrap="none">
              <a:spAutoFit/>
            </a:bodyPr>
            <a:lstStyle/>
            <a:p>
              <a:r>
                <a:rPr lang="en-US" altLang="zh-CN" sz="1400" dirty="0">
                  <a:latin typeface="Adobe 仿宋 Std R" pitchFamily="18" charset="-122"/>
                  <a:ea typeface="Adobe 仿宋 Std R" pitchFamily="18" charset="-122"/>
                </a:rPr>
                <a:t>2006</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12</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20</a:t>
              </a:r>
              <a:r>
                <a:rPr lang="zh-CN" altLang="en-US" sz="1400" dirty="0">
                  <a:latin typeface="Adobe 仿宋 Std R" pitchFamily="18" charset="-122"/>
                  <a:ea typeface="Adobe 仿宋 Std R" pitchFamily="18" charset="-122"/>
                </a:rPr>
                <a:t>日</a:t>
              </a:r>
            </a:p>
          </p:txBody>
        </p:sp>
      </p:grpSp>
      <p:grpSp>
        <p:nvGrpSpPr>
          <p:cNvPr id="45" name="Group 122"/>
          <p:cNvGrpSpPr>
            <a:grpSpLocks/>
          </p:cNvGrpSpPr>
          <p:nvPr/>
        </p:nvGrpSpPr>
        <p:grpSpPr bwMode="auto">
          <a:xfrm>
            <a:off x="324013" y="5840413"/>
            <a:ext cx="3471555" cy="307975"/>
            <a:chOff x="217" y="3359"/>
            <a:chExt cx="2325" cy="194"/>
          </a:xfrm>
        </p:grpSpPr>
        <p:sp>
          <p:nvSpPr>
            <p:cNvPr id="46" name="Rectangle 36"/>
            <p:cNvSpPr>
              <a:spLocks noChangeArrowheads="1"/>
            </p:cNvSpPr>
            <p:nvPr/>
          </p:nvSpPr>
          <p:spPr bwMode="auto">
            <a:xfrm>
              <a:off x="217" y="3359"/>
              <a:ext cx="1149" cy="194"/>
            </a:xfrm>
            <a:prstGeom prst="rect">
              <a:avLst/>
            </a:prstGeom>
            <a:noFill/>
            <a:ln w="9525">
              <a:noFill/>
              <a:miter lim="800000"/>
              <a:headEnd/>
              <a:tailEnd/>
            </a:ln>
            <a:effectLst/>
          </p:spPr>
          <p:txBody>
            <a:bodyPr wrap="none" anchor="ctr">
              <a:spAutoFit/>
            </a:bodyPr>
            <a:lstStyle/>
            <a:p>
              <a:r>
                <a:rPr lang="en-US" altLang="zh-CN" sz="1400" dirty="0">
                  <a:latin typeface="Adobe 仿宋 Std R" pitchFamily="18" charset="-122"/>
                  <a:ea typeface="Adobe 仿宋 Std R" pitchFamily="18" charset="-122"/>
                </a:rPr>
                <a:t>2007</a:t>
              </a:r>
              <a:r>
                <a:rPr lang="zh-CN" altLang="en-US" sz="1400" dirty="0">
                  <a:latin typeface="Adobe 仿宋 Std R" pitchFamily="18" charset="-122"/>
                  <a:ea typeface="Adobe 仿宋 Std R" pitchFamily="18" charset="-122"/>
                </a:rPr>
                <a:t>年</a:t>
              </a:r>
              <a:r>
                <a:rPr lang="en-US" altLang="zh-CN" sz="1400" dirty="0">
                  <a:latin typeface="Adobe 仿宋 Std R" pitchFamily="18" charset="-122"/>
                  <a:ea typeface="Adobe 仿宋 Std R" pitchFamily="18" charset="-122"/>
                </a:rPr>
                <a:t>12</a:t>
              </a:r>
              <a:r>
                <a:rPr lang="zh-CN" altLang="en-US" sz="1400" dirty="0">
                  <a:latin typeface="Adobe 仿宋 Std R" pitchFamily="18" charset="-122"/>
                  <a:ea typeface="Adobe 仿宋 Std R" pitchFamily="18" charset="-122"/>
                </a:rPr>
                <a:t>月</a:t>
              </a:r>
              <a:r>
                <a:rPr lang="en-US" altLang="zh-CN" sz="1400" dirty="0">
                  <a:latin typeface="Adobe 仿宋 Std R" pitchFamily="18" charset="-122"/>
                  <a:ea typeface="Adobe 仿宋 Std R" pitchFamily="18" charset="-122"/>
                </a:rPr>
                <a:t>26</a:t>
              </a:r>
              <a:r>
                <a:rPr lang="zh-CN" altLang="en-US" sz="1400" dirty="0">
                  <a:latin typeface="Adobe 仿宋 Std R" pitchFamily="18" charset="-122"/>
                  <a:ea typeface="Adobe 仿宋 Std R" pitchFamily="18" charset="-122"/>
                </a:rPr>
                <a:t>日 </a:t>
              </a:r>
            </a:p>
          </p:txBody>
        </p:sp>
        <p:sp>
          <p:nvSpPr>
            <p:cNvPr id="47" name="Rectangle 37"/>
            <p:cNvSpPr>
              <a:spLocks noChangeArrowheads="1"/>
            </p:cNvSpPr>
            <p:nvPr/>
          </p:nvSpPr>
          <p:spPr bwMode="auto">
            <a:xfrm>
              <a:off x="1307" y="3359"/>
              <a:ext cx="1235" cy="194"/>
            </a:xfrm>
            <a:prstGeom prst="rect">
              <a:avLst/>
            </a:prstGeom>
            <a:noFill/>
            <a:ln w="9525">
              <a:noFill/>
              <a:miter lim="800000"/>
              <a:headEnd/>
              <a:tailEnd/>
            </a:ln>
            <a:effectLst/>
          </p:spPr>
          <p:txBody>
            <a:bodyPr wrap="none" anchor="ctr">
              <a:spAutoFit/>
            </a:bodyPr>
            <a:lstStyle/>
            <a:p>
              <a:r>
                <a:rPr lang="zh-CN" altLang="en-US" sz="1400" dirty="0">
                  <a:latin typeface="Adobe 仿宋 Std R" pitchFamily="18" charset="-122"/>
                  <a:ea typeface="Adobe 仿宋 Std R" pitchFamily="18" charset="-122"/>
                </a:rPr>
                <a:t>上南合并正式签约；</a:t>
              </a:r>
            </a:p>
          </p:txBody>
        </p:sp>
      </p:grpSp>
      <p:grpSp>
        <p:nvGrpSpPr>
          <p:cNvPr id="48" name="Group 124"/>
          <p:cNvGrpSpPr>
            <a:grpSpLocks/>
          </p:cNvGrpSpPr>
          <p:nvPr/>
        </p:nvGrpSpPr>
        <p:grpSpPr bwMode="auto">
          <a:xfrm>
            <a:off x="1879866" y="1600200"/>
            <a:ext cx="77643" cy="4724400"/>
            <a:chOff x="1259" y="688"/>
            <a:chExt cx="52" cy="2976"/>
          </a:xfrm>
        </p:grpSpPr>
        <p:sp>
          <p:nvSpPr>
            <p:cNvPr id="49" name="Line 5"/>
            <p:cNvSpPr>
              <a:spLocks noChangeShapeType="1"/>
            </p:cNvSpPr>
            <p:nvPr/>
          </p:nvSpPr>
          <p:spPr bwMode="auto">
            <a:xfrm>
              <a:off x="1286" y="688"/>
              <a:ext cx="0" cy="2976"/>
            </a:xfrm>
            <a:prstGeom prst="line">
              <a:avLst/>
            </a:prstGeom>
            <a:noFill/>
            <a:ln w="38100">
              <a:solidFill>
                <a:srgbClr val="FF99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grpSp>
          <p:nvGrpSpPr>
            <p:cNvPr id="50" name="Group 38"/>
            <p:cNvGrpSpPr>
              <a:grpSpLocks noChangeAspect="1"/>
            </p:cNvGrpSpPr>
            <p:nvPr/>
          </p:nvGrpSpPr>
          <p:grpSpPr bwMode="auto">
            <a:xfrm>
              <a:off x="1259" y="793"/>
              <a:ext cx="52" cy="53"/>
              <a:chOff x="1931" y="1841"/>
              <a:chExt cx="82" cy="85"/>
            </a:xfrm>
          </p:grpSpPr>
          <p:sp>
            <p:nvSpPr>
              <p:cNvPr id="118" name="Oval 39"/>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19" name="Oval 40"/>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20" name="Freeform 41"/>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21" name="Freeform 42"/>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22" name="Freeform 43"/>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1" name="Group 44"/>
            <p:cNvGrpSpPr>
              <a:grpSpLocks noChangeAspect="1"/>
            </p:cNvGrpSpPr>
            <p:nvPr/>
          </p:nvGrpSpPr>
          <p:grpSpPr bwMode="auto">
            <a:xfrm>
              <a:off x="1259" y="1026"/>
              <a:ext cx="52" cy="53"/>
              <a:chOff x="1931" y="1841"/>
              <a:chExt cx="82" cy="85"/>
            </a:xfrm>
          </p:grpSpPr>
          <p:sp>
            <p:nvSpPr>
              <p:cNvPr id="113" name="Oval 45"/>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14" name="Oval 46"/>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15" name="Freeform 47"/>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16" name="Freeform 48"/>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17" name="Freeform 49"/>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2" name="Group 50"/>
            <p:cNvGrpSpPr>
              <a:grpSpLocks noChangeAspect="1"/>
            </p:cNvGrpSpPr>
            <p:nvPr/>
          </p:nvGrpSpPr>
          <p:grpSpPr bwMode="auto">
            <a:xfrm>
              <a:off x="1259" y="1270"/>
              <a:ext cx="52" cy="53"/>
              <a:chOff x="1931" y="1841"/>
              <a:chExt cx="82" cy="85"/>
            </a:xfrm>
          </p:grpSpPr>
          <p:sp>
            <p:nvSpPr>
              <p:cNvPr id="108" name="Oval 51"/>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09" name="Oval 52"/>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10" name="Freeform 53"/>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11" name="Freeform 54"/>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12" name="Freeform 55"/>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3" name="Group 56"/>
            <p:cNvGrpSpPr>
              <a:grpSpLocks noChangeAspect="1"/>
            </p:cNvGrpSpPr>
            <p:nvPr/>
          </p:nvGrpSpPr>
          <p:grpSpPr bwMode="auto">
            <a:xfrm>
              <a:off x="1259" y="1506"/>
              <a:ext cx="52" cy="53"/>
              <a:chOff x="1931" y="1841"/>
              <a:chExt cx="82" cy="85"/>
            </a:xfrm>
          </p:grpSpPr>
          <p:sp>
            <p:nvSpPr>
              <p:cNvPr id="103" name="Oval 57"/>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04" name="Oval 58"/>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05" name="Freeform 59"/>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06" name="Freeform 60"/>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07" name="Freeform 61"/>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4" name="Group 62"/>
            <p:cNvGrpSpPr>
              <a:grpSpLocks noChangeAspect="1"/>
            </p:cNvGrpSpPr>
            <p:nvPr/>
          </p:nvGrpSpPr>
          <p:grpSpPr bwMode="auto">
            <a:xfrm>
              <a:off x="1259" y="1732"/>
              <a:ext cx="52" cy="53"/>
              <a:chOff x="1931" y="1841"/>
              <a:chExt cx="82" cy="85"/>
            </a:xfrm>
          </p:grpSpPr>
          <p:sp>
            <p:nvSpPr>
              <p:cNvPr id="98" name="Oval 63"/>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99" name="Oval 64"/>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00" name="Freeform 65"/>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01" name="Freeform 66"/>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102" name="Freeform 67"/>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5" name="Group 68"/>
            <p:cNvGrpSpPr>
              <a:grpSpLocks noChangeAspect="1"/>
            </p:cNvGrpSpPr>
            <p:nvPr/>
          </p:nvGrpSpPr>
          <p:grpSpPr bwMode="auto">
            <a:xfrm>
              <a:off x="1259" y="1986"/>
              <a:ext cx="52" cy="53"/>
              <a:chOff x="1931" y="1841"/>
              <a:chExt cx="82" cy="85"/>
            </a:xfrm>
          </p:grpSpPr>
          <p:sp>
            <p:nvSpPr>
              <p:cNvPr id="93" name="Oval 69"/>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94" name="Oval 70"/>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95" name="Freeform 71"/>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96" name="Freeform 72"/>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97" name="Freeform 73"/>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6" name="Group 74"/>
            <p:cNvGrpSpPr>
              <a:grpSpLocks noChangeAspect="1"/>
            </p:cNvGrpSpPr>
            <p:nvPr/>
          </p:nvGrpSpPr>
          <p:grpSpPr bwMode="auto">
            <a:xfrm>
              <a:off x="1259" y="2217"/>
              <a:ext cx="52" cy="53"/>
              <a:chOff x="1931" y="1841"/>
              <a:chExt cx="82" cy="85"/>
            </a:xfrm>
          </p:grpSpPr>
          <p:sp>
            <p:nvSpPr>
              <p:cNvPr id="88" name="Oval 75"/>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89" name="Oval 76"/>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90" name="Freeform 77"/>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91" name="Freeform 78"/>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92" name="Freeform 79"/>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7" name="Group 80"/>
            <p:cNvGrpSpPr>
              <a:grpSpLocks noChangeAspect="1"/>
            </p:cNvGrpSpPr>
            <p:nvPr/>
          </p:nvGrpSpPr>
          <p:grpSpPr bwMode="auto">
            <a:xfrm>
              <a:off x="1259" y="2461"/>
              <a:ext cx="52" cy="53"/>
              <a:chOff x="1931" y="1841"/>
              <a:chExt cx="82" cy="85"/>
            </a:xfrm>
          </p:grpSpPr>
          <p:sp>
            <p:nvSpPr>
              <p:cNvPr id="83" name="Oval 81"/>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84" name="Oval 82"/>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85" name="Freeform 83"/>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86" name="Freeform 84"/>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87" name="Freeform 85"/>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58" name="Group 86"/>
            <p:cNvGrpSpPr>
              <a:grpSpLocks noChangeAspect="1"/>
            </p:cNvGrpSpPr>
            <p:nvPr/>
          </p:nvGrpSpPr>
          <p:grpSpPr bwMode="auto">
            <a:xfrm>
              <a:off x="1259" y="2701"/>
              <a:ext cx="52" cy="53"/>
              <a:chOff x="1931" y="1841"/>
              <a:chExt cx="82" cy="85"/>
            </a:xfrm>
          </p:grpSpPr>
          <p:sp>
            <p:nvSpPr>
              <p:cNvPr id="78" name="Oval 87"/>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79" name="Oval 88"/>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80" name="Freeform 89"/>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81" name="Freeform 90"/>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82" name="Freeform 91"/>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60" name="Group 92"/>
            <p:cNvGrpSpPr>
              <a:grpSpLocks noChangeAspect="1"/>
            </p:cNvGrpSpPr>
            <p:nvPr/>
          </p:nvGrpSpPr>
          <p:grpSpPr bwMode="auto">
            <a:xfrm>
              <a:off x="1259" y="2941"/>
              <a:ext cx="52" cy="53"/>
              <a:chOff x="1931" y="1841"/>
              <a:chExt cx="82" cy="85"/>
            </a:xfrm>
          </p:grpSpPr>
          <p:sp>
            <p:nvSpPr>
              <p:cNvPr id="73" name="Oval 93"/>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74" name="Oval 94"/>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75" name="Freeform 95"/>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76" name="Freeform 96"/>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77" name="Freeform 97"/>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61" name="Group 98"/>
            <p:cNvGrpSpPr>
              <a:grpSpLocks noChangeAspect="1"/>
            </p:cNvGrpSpPr>
            <p:nvPr/>
          </p:nvGrpSpPr>
          <p:grpSpPr bwMode="auto">
            <a:xfrm>
              <a:off x="1259" y="3181"/>
              <a:ext cx="52" cy="53"/>
              <a:chOff x="1931" y="1841"/>
              <a:chExt cx="82" cy="85"/>
            </a:xfrm>
          </p:grpSpPr>
          <p:sp>
            <p:nvSpPr>
              <p:cNvPr id="68" name="Oval 99"/>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69" name="Oval 100"/>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70" name="Freeform 101"/>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71" name="Freeform 102"/>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72" name="Freeform 103"/>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nvGrpSpPr>
            <p:cNvPr id="62" name="Group 104"/>
            <p:cNvGrpSpPr>
              <a:grpSpLocks noChangeAspect="1"/>
            </p:cNvGrpSpPr>
            <p:nvPr/>
          </p:nvGrpSpPr>
          <p:grpSpPr bwMode="auto">
            <a:xfrm>
              <a:off x="1259" y="3426"/>
              <a:ext cx="52" cy="53"/>
              <a:chOff x="1931" y="1841"/>
              <a:chExt cx="82" cy="85"/>
            </a:xfrm>
          </p:grpSpPr>
          <p:sp>
            <p:nvSpPr>
              <p:cNvPr id="63" name="Oval 105"/>
              <p:cNvSpPr>
                <a:spLocks noChangeAspect="1" noChangeArrowheads="1"/>
              </p:cNvSpPr>
              <p:nvPr/>
            </p:nvSpPr>
            <p:spPr bwMode="auto">
              <a:xfrm>
                <a:off x="1940" y="1855"/>
                <a:ext cx="73" cy="71"/>
              </a:xfrm>
              <a:prstGeom prst="ellipse">
                <a:avLst/>
              </a:prstGeom>
              <a:solidFill>
                <a:srgbClr val="000000"/>
              </a:solidFill>
              <a:ln w="9366">
                <a:solidFill>
                  <a:srgbClr val="0000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64" name="Oval 106"/>
              <p:cNvSpPr>
                <a:spLocks noChangeAspect="1" noChangeArrowheads="1"/>
              </p:cNvSpPr>
              <p:nvPr/>
            </p:nvSpPr>
            <p:spPr bwMode="auto">
              <a:xfrm>
                <a:off x="1931" y="1841"/>
                <a:ext cx="74" cy="76"/>
              </a:xfrm>
              <a:prstGeom prst="ellipse">
                <a:avLst/>
              </a:prstGeom>
              <a:gradFill rotWithShape="0">
                <a:gsLst>
                  <a:gs pos="0">
                    <a:srgbClr val="FF00FF"/>
                  </a:gs>
                  <a:gs pos="100000">
                    <a:srgbClr val="800080"/>
                  </a:gs>
                </a:gsLst>
                <a:lin ang="5400000" scaled="1"/>
              </a:gradFill>
              <a:ln w="9525">
                <a:no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65" name="Freeform 107"/>
              <p:cNvSpPr>
                <a:spLocks noChangeAspect="1"/>
              </p:cNvSpPr>
              <p:nvPr/>
            </p:nvSpPr>
            <p:spPr bwMode="auto">
              <a:xfrm>
                <a:off x="1940" y="1885"/>
                <a:ext cx="60" cy="30"/>
              </a:xfrm>
              <a:custGeom>
                <a:avLst/>
                <a:gdLst/>
                <a:ahLst/>
                <a:cxnLst>
                  <a:cxn ang="0">
                    <a:pos x="4" y="17"/>
                  </a:cxn>
                  <a:cxn ang="0">
                    <a:pos x="7" y="19"/>
                  </a:cxn>
                  <a:cxn ang="0">
                    <a:pos x="11" y="20"/>
                  </a:cxn>
                  <a:cxn ang="0">
                    <a:pos x="14" y="21"/>
                  </a:cxn>
                  <a:cxn ang="0">
                    <a:pos x="18" y="21"/>
                  </a:cxn>
                  <a:cxn ang="0">
                    <a:pos x="22" y="22"/>
                  </a:cxn>
                  <a:cxn ang="0">
                    <a:pos x="25" y="22"/>
                  </a:cxn>
                  <a:cxn ang="0">
                    <a:pos x="29" y="22"/>
                  </a:cxn>
                  <a:cxn ang="0">
                    <a:pos x="33" y="20"/>
                  </a:cxn>
                  <a:cxn ang="0">
                    <a:pos x="34" y="20"/>
                  </a:cxn>
                  <a:cxn ang="0">
                    <a:pos x="38" y="18"/>
                  </a:cxn>
                  <a:cxn ang="0">
                    <a:pos x="42" y="17"/>
                  </a:cxn>
                  <a:cxn ang="0">
                    <a:pos x="46" y="15"/>
                  </a:cxn>
                  <a:cxn ang="0">
                    <a:pos x="48" y="13"/>
                  </a:cxn>
                  <a:cxn ang="0">
                    <a:pos x="52" y="11"/>
                  </a:cxn>
                  <a:cxn ang="0">
                    <a:pos x="55" y="9"/>
                  </a:cxn>
                  <a:cxn ang="0">
                    <a:pos x="58" y="5"/>
                  </a:cxn>
                  <a:cxn ang="0">
                    <a:pos x="59" y="0"/>
                  </a:cxn>
                  <a:cxn ang="0">
                    <a:pos x="58" y="5"/>
                  </a:cxn>
                  <a:cxn ang="0">
                    <a:pos x="56" y="11"/>
                  </a:cxn>
                  <a:cxn ang="0">
                    <a:pos x="52" y="15"/>
                  </a:cxn>
                  <a:cxn ang="0">
                    <a:pos x="50" y="18"/>
                  </a:cxn>
                  <a:cxn ang="0">
                    <a:pos x="46" y="22"/>
                  </a:cxn>
                  <a:cxn ang="0">
                    <a:pos x="42" y="25"/>
                  </a:cxn>
                  <a:cxn ang="0">
                    <a:pos x="37" y="27"/>
                  </a:cxn>
                  <a:cxn ang="0">
                    <a:pos x="34" y="28"/>
                  </a:cxn>
                  <a:cxn ang="0">
                    <a:pos x="28" y="29"/>
                  </a:cxn>
                  <a:cxn ang="0">
                    <a:pos x="24" y="29"/>
                  </a:cxn>
                  <a:cxn ang="0">
                    <a:pos x="19" y="28"/>
                  </a:cxn>
                  <a:cxn ang="0">
                    <a:pos x="15" y="26"/>
                  </a:cxn>
                  <a:cxn ang="0">
                    <a:pos x="10" y="25"/>
                  </a:cxn>
                  <a:cxn ang="0">
                    <a:pos x="6" y="22"/>
                  </a:cxn>
                  <a:cxn ang="0">
                    <a:pos x="2" y="18"/>
                  </a:cxn>
                  <a:cxn ang="0">
                    <a:pos x="0" y="12"/>
                  </a:cxn>
                  <a:cxn ang="0">
                    <a:pos x="0" y="14"/>
                  </a:cxn>
                  <a:cxn ang="0">
                    <a:pos x="0" y="14"/>
                  </a:cxn>
                  <a:cxn ang="0">
                    <a:pos x="0" y="14"/>
                  </a:cxn>
                  <a:cxn ang="0">
                    <a:pos x="0" y="14"/>
                  </a:cxn>
                  <a:cxn ang="0">
                    <a:pos x="0" y="15"/>
                  </a:cxn>
                  <a:cxn ang="0">
                    <a:pos x="0" y="15"/>
                  </a:cxn>
                  <a:cxn ang="0">
                    <a:pos x="0" y="15"/>
                  </a:cxn>
                  <a:cxn ang="0">
                    <a:pos x="1" y="15"/>
                  </a:cxn>
                  <a:cxn ang="0">
                    <a:pos x="1" y="17"/>
                  </a:cxn>
                  <a:cxn ang="0">
                    <a:pos x="1" y="17"/>
                  </a:cxn>
                  <a:cxn ang="0">
                    <a:pos x="1" y="17"/>
                  </a:cxn>
                  <a:cxn ang="0">
                    <a:pos x="2" y="17"/>
                  </a:cxn>
                  <a:cxn ang="0">
                    <a:pos x="2" y="17"/>
                  </a:cxn>
                  <a:cxn ang="0">
                    <a:pos x="2" y="17"/>
                  </a:cxn>
                  <a:cxn ang="0">
                    <a:pos x="2" y="17"/>
                  </a:cxn>
                  <a:cxn ang="0">
                    <a:pos x="4" y="17"/>
                  </a:cxn>
                  <a:cxn ang="0">
                    <a:pos x="4" y="17"/>
                  </a:cxn>
                </a:cxnLst>
                <a:rect l="0" t="0" r="r" b="b"/>
                <a:pathLst>
                  <a:path w="60" h="30">
                    <a:moveTo>
                      <a:pt x="4" y="17"/>
                    </a:moveTo>
                    <a:lnTo>
                      <a:pt x="7" y="19"/>
                    </a:lnTo>
                    <a:lnTo>
                      <a:pt x="11" y="20"/>
                    </a:lnTo>
                    <a:lnTo>
                      <a:pt x="14" y="21"/>
                    </a:lnTo>
                    <a:lnTo>
                      <a:pt x="18" y="21"/>
                    </a:lnTo>
                    <a:lnTo>
                      <a:pt x="22" y="22"/>
                    </a:lnTo>
                    <a:lnTo>
                      <a:pt x="25" y="22"/>
                    </a:lnTo>
                    <a:lnTo>
                      <a:pt x="29" y="22"/>
                    </a:lnTo>
                    <a:lnTo>
                      <a:pt x="33" y="20"/>
                    </a:lnTo>
                    <a:lnTo>
                      <a:pt x="34" y="20"/>
                    </a:lnTo>
                    <a:lnTo>
                      <a:pt x="38" y="18"/>
                    </a:lnTo>
                    <a:lnTo>
                      <a:pt x="42" y="17"/>
                    </a:lnTo>
                    <a:lnTo>
                      <a:pt x="46" y="15"/>
                    </a:lnTo>
                    <a:lnTo>
                      <a:pt x="48" y="13"/>
                    </a:lnTo>
                    <a:lnTo>
                      <a:pt x="52" y="11"/>
                    </a:lnTo>
                    <a:lnTo>
                      <a:pt x="55" y="9"/>
                    </a:lnTo>
                    <a:lnTo>
                      <a:pt x="58" y="5"/>
                    </a:lnTo>
                    <a:lnTo>
                      <a:pt x="59" y="0"/>
                    </a:lnTo>
                    <a:lnTo>
                      <a:pt x="58" y="5"/>
                    </a:lnTo>
                    <a:lnTo>
                      <a:pt x="56" y="11"/>
                    </a:lnTo>
                    <a:lnTo>
                      <a:pt x="52" y="15"/>
                    </a:lnTo>
                    <a:lnTo>
                      <a:pt x="50" y="18"/>
                    </a:lnTo>
                    <a:lnTo>
                      <a:pt x="46" y="22"/>
                    </a:lnTo>
                    <a:lnTo>
                      <a:pt x="42" y="25"/>
                    </a:lnTo>
                    <a:lnTo>
                      <a:pt x="37" y="27"/>
                    </a:lnTo>
                    <a:lnTo>
                      <a:pt x="34" y="28"/>
                    </a:lnTo>
                    <a:lnTo>
                      <a:pt x="28" y="29"/>
                    </a:lnTo>
                    <a:lnTo>
                      <a:pt x="24" y="29"/>
                    </a:lnTo>
                    <a:lnTo>
                      <a:pt x="19" y="28"/>
                    </a:lnTo>
                    <a:lnTo>
                      <a:pt x="15" y="26"/>
                    </a:lnTo>
                    <a:lnTo>
                      <a:pt x="10" y="25"/>
                    </a:lnTo>
                    <a:lnTo>
                      <a:pt x="6" y="22"/>
                    </a:lnTo>
                    <a:lnTo>
                      <a:pt x="2" y="18"/>
                    </a:lnTo>
                    <a:lnTo>
                      <a:pt x="0" y="12"/>
                    </a:lnTo>
                    <a:lnTo>
                      <a:pt x="0" y="14"/>
                    </a:lnTo>
                    <a:lnTo>
                      <a:pt x="0" y="14"/>
                    </a:lnTo>
                    <a:lnTo>
                      <a:pt x="0" y="14"/>
                    </a:lnTo>
                    <a:lnTo>
                      <a:pt x="0" y="14"/>
                    </a:lnTo>
                    <a:lnTo>
                      <a:pt x="0" y="15"/>
                    </a:lnTo>
                    <a:lnTo>
                      <a:pt x="0" y="15"/>
                    </a:lnTo>
                    <a:lnTo>
                      <a:pt x="0" y="15"/>
                    </a:lnTo>
                    <a:lnTo>
                      <a:pt x="1" y="15"/>
                    </a:lnTo>
                    <a:lnTo>
                      <a:pt x="1" y="17"/>
                    </a:lnTo>
                    <a:lnTo>
                      <a:pt x="1" y="17"/>
                    </a:lnTo>
                    <a:lnTo>
                      <a:pt x="1" y="17"/>
                    </a:lnTo>
                    <a:lnTo>
                      <a:pt x="2" y="17"/>
                    </a:lnTo>
                    <a:lnTo>
                      <a:pt x="2" y="17"/>
                    </a:lnTo>
                    <a:lnTo>
                      <a:pt x="2" y="17"/>
                    </a:lnTo>
                    <a:lnTo>
                      <a:pt x="2" y="17"/>
                    </a:lnTo>
                    <a:lnTo>
                      <a:pt x="4" y="17"/>
                    </a:lnTo>
                    <a:lnTo>
                      <a:pt x="4" y="17"/>
                    </a:lnTo>
                  </a:path>
                </a:pathLst>
              </a:custGeom>
              <a:solidFill>
                <a:srgbClr val="820040"/>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66" name="Freeform 108"/>
              <p:cNvSpPr>
                <a:spLocks noChangeAspect="1"/>
              </p:cNvSpPr>
              <p:nvPr/>
            </p:nvSpPr>
            <p:spPr bwMode="auto">
              <a:xfrm>
                <a:off x="1944" y="1844"/>
                <a:ext cx="28" cy="18"/>
              </a:xfrm>
              <a:custGeom>
                <a:avLst/>
                <a:gdLst/>
                <a:ahLst/>
                <a:cxnLst>
                  <a:cxn ang="0">
                    <a:pos x="5" y="5"/>
                  </a:cxn>
                  <a:cxn ang="0">
                    <a:pos x="10" y="0"/>
                  </a:cxn>
                  <a:cxn ang="0">
                    <a:pos x="16" y="2"/>
                  </a:cxn>
                  <a:cxn ang="0">
                    <a:pos x="22" y="2"/>
                  </a:cxn>
                  <a:cxn ang="0">
                    <a:pos x="26" y="4"/>
                  </a:cxn>
                  <a:cxn ang="0">
                    <a:pos x="27" y="10"/>
                  </a:cxn>
                  <a:cxn ang="0">
                    <a:pos x="23" y="15"/>
                  </a:cxn>
                  <a:cxn ang="0">
                    <a:pos x="18" y="17"/>
                  </a:cxn>
                  <a:cxn ang="0">
                    <a:pos x="11" y="17"/>
                  </a:cxn>
                  <a:cxn ang="0">
                    <a:pos x="6" y="16"/>
                  </a:cxn>
                  <a:cxn ang="0">
                    <a:pos x="0" y="10"/>
                  </a:cxn>
                  <a:cxn ang="0">
                    <a:pos x="5" y="5"/>
                  </a:cxn>
                  <a:cxn ang="0">
                    <a:pos x="5" y="5"/>
                  </a:cxn>
                </a:cxnLst>
                <a:rect l="0" t="0" r="r" b="b"/>
                <a:pathLst>
                  <a:path w="28" h="18">
                    <a:moveTo>
                      <a:pt x="5" y="5"/>
                    </a:moveTo>
                    <a:lnTo>
                      <a:pt x="10" y="0"/>
                    </a:lnTo>
                    <a:lnTo>
                      <a:pt x="16" y="2"/>
                    </a:lnTo>
                    <a:lnTo>
                      <a:pt x="22" y="2"/>
                    </a:lnTo>
                    <a:lnTo>
                      <a:pt x="26" y="4"/>
                    </a:lnTo>
                    <a:lnTo>
                      <a:pt x="27" y="10"/>
                    </a:lnTo>
                    <a:lnTo>
                      <a:pt x="23" y="15"/>
                    </a:lnTo>
                    <a:lnTo>
                      <a:pt x="18" y="17"/>
                    </a:lnTo>
                    <a:lnTo>
                      <a:pt x="11" y="17"/>
                    </a:lnTo>
                    <a:lnTo>
                      <a:pt x="6" y="16"/>
                    </a:lnTo>
                    <a:lnTo>
                      <a:pt x="0" y="10"/>
                    </a:lnTo>
                    <a:lnTo>
                      <a:pt x="5" y="5"/>
                    </a:lnTo>
                    <a:lnTo>
                      <a:pt x="5" y="5"/>
                    </a:lnTo>
                  </a:path>
                </a:pathLst>
              </a:custGeom>
              <a:solidFill>
                <a:srgbClr val="FF42F9"/>
              </a:solidFill>
              <a:ln w="9366" cap="flat" cmpd="sng">
                <a:solidFill>
                  <a:srgbClr val="FF42F9"/>
                </a:solidFill>
                <a:prstDash val="solid"/>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sp>
            <p:nvSpPr>
              <p:cNvPr id="67" name="Freeform 109"/>
              <p:cNvSpPr>
                <a:spLocks noChangeAspect="1"/>
              </p:cNvSpPr>
              <p:nvPr/>
            </p:nvSpPr>
            <p:spPr bwMode="auto">
              <a:xfrm>
                <a:off x="1952" y="1848"/>
                <a:ext cx="15" cy="9"/>
              </a:xfrm>
              <a:custGeom>
                <a:avLst/>
                <a:gdLst/>
                <a:ahLst/>
                <a:cxnLst>
                  <a:cxn ang="0">
                    <a:pos x="0" y="4"/>
                  </a:cxn>
                  <a:cxn ang="0">
                    <a:pos x="5" y="1"/>
                  </a:cxn>
                  <a:cxn ang="0">
                    <a:pos x="8" y="0"/>
                  </a:cxn>
                  <a:cxn ang="0">
                    <a:pos x="12" y="2"/>
                  </a:cxn>
                  <a:cxn ang="0">
                    <a:pos x="14" y="4"/>
                  </a:cxn>
                  <a:cxn ang="0">
                    <a:pos x="13" y="6"/>
                  </a:cxn>
                  <a:cxn ang="0">
                    <a:pos x="9" y="6"/>
                  </a:cxn>
                  <a:cxn ang="0">
                    <a:pos x="6" y="8"/>
                  </a:cxn>
                  <a:cxn ang="0">
                    <a:pos x="0" y="6"/>
                  </a:cxn>
                  <a:cxn ang="0">
                    <a:pos x="0" y="4"/>
                  </a:cxn>
                  <a:cxn ang="0">
                    <a:pos x="0" y="4"/>
                  </a:cxn>
                </a:cxnLst>
                <a:rect l="0" t="0" r="r" b="b"/>
                <a:pathLst>
                  <a:path w="15" h="9">
                    <a:moveTo>
                      <a:pt x="0" y="4"/>
                    </a:moveTo>
                    <a:lnTo>
                      <a:pt x="5" y="1"/>
                    </a:lnTo>
                    <a:lnTo>
                      <a:pt x="8" y="0"/>
                    </a:lnTo>
                    <a:lnTo>
                      <a:pt x="12" y="2"/>
                    </a:lnTo>
                    <a:lnTo>
                      <a:pt x="14" y="4"/>
                    </a:lnTo>
                    <a:lnTo>
                      <a:pt x="13" y="6"/>
                    </a:lnTo>
                    <a:lnTo>
                      <a:pt x="9" y="6"/>
                    </a:lnTo>
                    <a:lnTo>
                      <a:pt x="6" y="8"/>
                    </a:lnTo>
                    <a:lnTo>
                      <a:pt x="0" y="6"/>
                    </a:lnTo>
                    <a:lnTo>
                      <a:pt x="0" y="4"/>
                    </a:lnTo>
                    <a:lnTo>
                      <a:pt x="0" y="4"/>
                    </a:lnTo>
                  </a:path>
                </a:pathLst>
              </a:custGeom>
              <a:solidFill>
                <a:srgbClr val="FFE0FF"/>
              </a:solidFill>
              <a:ln w="9525">
                <a:noFill/>
                <a:round/>
                <a:headEnd type="none" w="med" len="med"/>
                <a:tailEnd type="none" w="med" len="med"/>
              </a:ln>
              <a:effectLst/>
            </p:spPr>
            <p:txBody>
              <a:bodyPr/>
              <a:lstStyle/>
              <a:p>
                <a:endParaRPr lang="zh-CN" altLang="en-US">
                  <a:latin typeface="Adobe 仿宋 Std R" pitchFamily="18" charset="-122"/>
                  <a:ea typeface="Adobe 仿宋 Std R" pitchFamily="18" charset="-122"/>
                </a:endParaRPr>
              </a:p>
            </p:txBody>
          </p:sp>
        </p:grpSp>
      </p:grpSp>
      <p:sp>
        <p:nvSpPr>
          <p:cNvPr id="123" name="Text Box 125"/>
          <p:cNvSpPr txBox="1">
            <a:spLocks noChangeArrowheads="1"/>
          </p:cNvSpPr>
          <p:nvPr/>
        </p:nvSpPr>
        <p:spPr bwMode="auto">
          <a:xfrm>
            <a:off x="558435" y="809626"/>
            <a:ext cx="8170472" cy="714375"/>
          </a:xfrm>
          <a:prstGeom prst="rect">
            <a:avLst/>
          </a:prstGeom>
          <a:noFill/>
          <a:ln w="9525">
            <a:noFill/>
            <a:miter lim="800000"/>
            <a:headEnd/>
            <a:tailEnd/>
          </a:ln>
          <a:effectLst/>
        </p:spPr>
        <p:txBody>
          <a:bodyPr>
            <a:spAutoFit/>
          </a:bodyPr>
          <a:lstStyle/>
          <a:p>
            <a:pPr algn="just">
              <a:lnSpc>
                <a:spcPct val="120000"/>
              </a:lnSpc>
              <a:spcBef>
                <a:spcPct val="50000"/>
              </a:spcBef>
            </a:pPr>
            <a:r>
              <a:rPr lang="en-US" altLang="zh-CN" sz="1700" b="1">
                <a:effectLst>
                  <a:outerShdw blurRad="38100" dist="38100" dir="2700000" algn="tl">
                    <a:srgbClr val="C0C0C0"/>
                  </a:outerShdw>
                </a:effectLst>
                <a:latin typeface="Adobe 仿宋 Std R" pitchFamily="18" charset="-122"/>
                <a:ea typeface="Adobe 仿宋 Std R" pitchFamily="18" charset="-122"/>
              </a:rPr>
              <a:t>     </a:t>
            </a:r>
            <a:r>
              <a:rPr lang="zh-CN" altLang="en-US" sz="1700" b="1">
                <a:effectLst>
                  <a:outerShdw blurRad="38100" dist="38100" dir="2700000" algn="tl">
                    <a:srgbClr val="C0C0C0"/>
                  </a:outerShdw>
                </a:effectLst>
                <a:latin typeface="Adobe 仿宋 Std R" pitchFamily="18" charset="-122"/>
                <a:ea typeface="Adobe 仿宋 Std R" pitchFamily="18" charset="-122"/>
              </a:rPr>
              <a:t>上海汽车工业（集团）总公司（以下简称“上汽集团”，</a:t>
            </a:r>
            <a:r>
              <a:rPr lang="en-US" altLang="zh-CN" sz="1700" b="1">
                <a:effectLst>
                  <a:outerShdw blurRad="38100" dist="38100" dir="2700000" algn="tl">
                    <a:srgbClr val="C0C0C0"/>
                  </a:outerShdw>
                </a:effectLst>
                <a:latin typeface="Adobe 仿宋 Std R" pitchFamily="18" charset="-122"/>
                <a:ea typeface="Adobe 仿宋 Std R" pitchFamily="18" charset="-122"/>
              </a:rPr>
              <a:t>SAIC</a:t>
            </a:r>
            <a:r>
              <a:rPr lang="zh-CN" altLang="en-US" sz="1700" b="1">
                <a:effectLst>
                  <a:outerShdw blurRad="38100" dist="38100" dir="2700000" algn="tl">
                    <a:srgbClr val="C0C0C0"/>
                  </a:outerShdw>
                </a:effectLst>
                <a:latin typeface="Adobe 仿宋 Std R" pitchFamily="18" charset="-122"/>
                <a:ea typeface="Adobe 仿宋 Std R" pitchFamily="18" charset="-122"/>
              </a:rPr>
              <a:t>），是上海市国资委的下属企业，于</a:t>
            </a:r>
            <a:r>
              <a:rPr lang="en-US" altLang="zh-CN" sz="1700" b="1">
                <a:effectLst>
                  <a:outerShdw blurRad="38100" dist="38100" dir="2700000" algn="tl">
                    <a:srgbClr val="C0C0C0"/>
                  </a:outerShdw>
                </a:effectLst>
                <a:latin typeface="Adobe 仿宋 Std R" pitchFamily="18" charset="-122"/>
                <a:ea typeface="Adobe 仿宋 Std R" pitchFamily="18" charset="-122"/>
              </a:rPr>
              <a:t>1995</a:t>
            </a:r>
            <a:r>
              <a:rPr lang="zh-CN" altLang="en-US" sz="1700" b="1">
                <a:effectLst>
                  <a:outerShdw blurRad="38100" dist="38100" dir="2700000" algn="tl">
                    <a:srgbClr val="C0C0C0"/>
                  </a:outerShdw>
                </a:effectLst>
                <a:latin typeface="Adobe 仿宋 Std R" pitchFamily="18" charset="-122"/>
                <a:ea typeface="Adobe 仿宋 Std R" pitchFamily="18" charset="-122"/>
              </a:rPr>
              <a:t>年经过改组改制而成立的。</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pic>
        <p:nvPicPr>
          <p:cNvPr id="9" name="Picture 4" descr="2_2_1"/>
          <p:cNvPicPr>
            <a:picLocks noChangeAspect="1" noChangeArrowheads="1"/>
          </p:cNvPicPr>
          <p:nvPr/>
        </p:nvPicPr>
        <p:blipFill>
          <a:blip r:embed="rId2" cstate="print"/>
          <a:srcRect/>
          <a:stretch>
            <a:fillRect/>
          </a:stretch>
        </p:blipFill>
        <p:spPr bwMode="auto">
          <a:xfrm>
            <a:off x="323528" y="764704"/>
            <a:ext cx="3886200" cy="2533650"/>
          </a:xfrm>
          <a:prstGeom prst="rect">
            <a:avLst/>
          </a:prstGeom>
          <a:noFill/>
        </p:spPr>
      </p:pic>
      <p:pic>
        <p:nvPicPr>
          <p:cNvPr id="11" name="Picture 5" descr="2_2_2_a"/>
          <p:cNvPicPr>
            <a:picLocks noChangeAspect="1" noChangeArrowheads="1"/>
          </p:cNvPicPr>
          <p:nvPr/>
        </p:nvPicPr>
        <p:blipFill>
          <a:blip r:embed="rId3" cstate="print"/>
          <a:srcRect/>
          <a:stretch>
            <a:fillRect/>
          </a:stretch>
        </p:blipFill>
        <p:spPr bwMode="auto">
          <a:xfrm>
            <a:off x="4572000" y="764704"/>
            <a:ext cx="3902968" cy="2545799"/>
          </a:xfrm>
          <a:prstGeom prst="rect">
            <a:avLst/>
          </a:prstGeom>
          <a:noFill/>
        </p:spPr>
      </p:pic>
      <p:sp>
        <p:nvSpPr>
          <p:cNvPr id="12" name="矩形 11"/>
          <p:cNvSpPr/>
          <p:nvPr/>
        </p:nvSpPr>
        <p:spPr>
          <a:xfrm>
            <a:off x="395536" y="3284984"/>
            <a:ext cx="8748464" cy="584775"/>
          </a:xfrm>
          <a:prstGeom prst="rect">
            <a:avLst/>
          </a:prstGeom>
        </p:spPr>
        <p:txBody>
          <a:bodyPr wrap="square">
            <a:spAutoFit/>
          </a:bodyPr>
          <a:lstStyle/>
          <a:p>
            <a:r>
              <a:rPr lang="zh-CN" altLang="en-US" sz="1600" dirty="0" smtClean="0">
                <a:latin typeface="Adobe 仿宋 Std R" pitchFamily="18" charset="-122"/>
                <a:ea typeface="Adobe 仿宋 Std R" pitchFamily="18" charset="-122"/>
              </a:rPr>
              <a:t>上海公交修造厂（后为上海汽车发动机厂、上海客车厂）试制成</a:t>
            </a:r>
            <a:r>
              <a:rPr lang="en-US" altLang="zh-CN" sz="1600" dirty="0" smtClean="0">
                <a:latin typeface="Adobe 仿宋 Std R" pitchFamily="18" charset="-122"/>
                <a:ea typeface="Adobe 仿宋 Std R" pitchFamily="18" charset="-122"/>
              </a:rPr>
              <a:t>1000</a:t>
            </a:r>
            <a:r>
              <a:rPr lang="zh-CN" altLang="en-US" sz="1600" dirty="0" smtClean="0">
                <a:latin typeface="Adobe 仿宋 Std R" pitchFamily="18" charset="-122"/>
                <a:ea typeface="Adobe 仿宋 Std R" pitchFamily="18" charset="-122"/>
              </a:rPr>
              <a:t>型无轨电车</a:t>
            </a:r>
            <a:r>
              <a:rPr lang="en-US" altLang="zh-CN" sz="1600" dirty="0" smtClean="0">
                <a:latin typeface="Adobe 仿宋 Std R" pitchFamily="18" charset="-122"/>
                <a:ea typeface="Adobe 仿宋 Std R" pitchFamily="18" charset="-122"/>
              </a:rPr>
              <a:t>.</a:t>
            </a:r>
            <a:r>
              <a:rPr lang="zh-CN" altLang="en-US" sz="1600" dirty="0" smtClean="0">
                <a:latin typeface="Adobe 仿宋 Std R" pitchFamily="18" charset="-122"/>
                <a:ea typeface="Adobe 仿宋 Std R" pitchFamily="18" charset="-122"/>
              </a:rPr>
              <a:t>（</a:t>
            </a:r>
            <a:r>
              <a:rPr lang="en-US" altLang="zh-CN" sz="1600" dirty="0" smtClean="0">
                <a:latin typeface="Adobe 仿宋 Std R" pitchFamily="18" charset="-122"/>
                <a:ea typeface="Adobe 仿宋 Std R" pitchFamily="18" charset="-122"/>
              </a:rPr>
              <a:t>1951</a:t>
            </a:r>
            <a:r>
              <a:rPr lang="zh-CN" altLang="en-US" sz="1600" dirty="0" smtClean="0">
                <a:latin typeface="Adobe 仿宋 Std R" pitchFamily="18" charset="-122"/>
                <a:ea typeface="Adobe 仿宋 Std R" pitchFamily="18" charset="-122"/>
              </a:rPr>
              <a:t>） </a:t>
            </a:r>
            <a:br>
              <a:rPr lang="zh-CN" altLang="en-US" sz="1600" dirty="0" smtClean="0">
                <a:latin typeface="Adobe 仿宋 Std R" pitchFamily="18" charset="-122"/>
                <a:ea typeface="Adobe 仿宋 Std R" pitchFamily="18" charset="-122"/>
              </a:rPr>
            </a:br>
            <a:r>
              <a:rPr lang="zh-CN" altLang="en-US" sz="1600" dirty="0" smtClean="0">
                <a:latin typeface="Adobe 仿宋 Std R" pitchFamily="18" charset="-122"/>
                <a:ea typeface="Adobe 仿宋 Std R" pitchFamily="18" charset="-122"/>
              </a:rPr>
              <a:t>上海汽车装修厂</a:t>
            </a:r>
            <a:r>
              <a:rPr lang="en-US" altLang="zh-CN" sz="1600" dirty="0" smtClean="0">
                <a:latin typeface="Adobe 仿宋 Std R" pitchFamily="18" charset="-122"/>
                <a:ea typeface="Adobe 仿宋 Std R" pitchFamily="18" charset="-122"/>
              </a:rPr>
              <a:t>〔</a:t>
            </a:r>
            <a:r>
              <a:rPr lang="zh-CN" altLang="en-US" sz="1600" dirty="0" smtClean="0">
                <a:latin typeface="Adobe 仿宋 Std R" pitchFamily="18" charset="-122"/>
                <a:ea typeface="Adobe 仿宋 Std R" pitchFamily="18" charset="-122"/>
              </a:rPr>
              <a:t>后为上海汽车厂</a:t>
            </a:r>
            <a:r>
              <a:rPr lang="en-US" altLang="zh-CN" sz="1600" dirty="0" smtClean="0">
                <a:latin typeface="Adobe 仿宋 Std R" pitchFamily="18" charset="-122"/>
                <a:ea typeface="Adobe 仿宋 Std R" pitchFamily="18" charset="-122"/>
              </a:rPr>
              <a:t>〕</a:t>
            </a:r>
            <a:r>
              <a:rPr lang="zh-CN" altLang="en-US" sz="1600" dirty="0" smtClean="0">
                <a:latin typeface="Adobe 仿宋 Std R" pitchFamily="18" charset="-122"/>
                <a:ea typeface="Adobe 仿宋 Std R" pitchFamily="18" charset="-122"/>
              </a:rPr>
              <a:t>试制成第一辆</a:t>
            </a:r>
            <a:r>
              <a:rPr lang="en-US" altLang="zh-CN" sz="1600" dirty="0" smtClean="0">
                <a:latin typeface="Adobe 仿宋 Std R" pitchFamily="18" charset="-122"/>
                <a:ea typeface="Adobe 仿宋 Std R" pitchFamily="18" charset="-122"/>
              </a:rPr>
              <a:t>58</a:t>
            </a:r>
            <a:r>
              <a:rPr lang="zh-CN" altLang="en-US" sz="1600" dirty="0" smtClean="0">
                <a:latin typeface="Adobe 仿宋 Std R" pitchFamily="18" charset="-122"/>
                <a:ea typeface="Adobe 仿宋 Std R" pitchFamily="18" charset="-122"/>
              </a:rPr>
              <a:t>型越野车</a:t>
            </a:r>
            <a:r>
              <a:rPr lang="en-US" altLang="zh-CN" sz="1600" dirty="0" smtClean="0">
                <a:latin typeface="Adobe 仿宋 Std R" pitchFamily="18" charset="-122"/>
                <a:ea typeface="Adobe 仿宋 Std R" pitchFamily="18" charset="-122"/>
              </a:rPr>
              <a:t>.(1957.9</a:t>
            </a:r>
            <a:r>
              <a:rPr lang="zh-CN" altLang="en-US" sz="1600" dirty="0" smtClean="0">
                <a:latin typeface="Adobe 仿宋 Std R" pitchFamily="18" charset="-122"/>
                <a:ea typeface="Adobe 仿宋 Std R" pitchFamily="18" charset="-122"/>
              </a:rPr>
              <a:t>） </a:t>
            </a:r>
            <a:endParaRPr lang="zh-CN" altLang="en-US" sz="1600" dirty="0">
              <a:latin typeface="Adobe 仿宋 Std R" pitchFamily="18" charset="-122"/>
              <a:ea typeface="Adobe 仿宋 Std R" pitchFamily="18" charset="-122"/>
            </a:endParaRPr>
          </a:p>
        </p:txBody>
      </p:sp>
      <p:pic>
        <p:nvPicPr>
          <p:cNvPr id="13" name="Picture 5" descr="2_2_2_b"/>
          <p:cNvPicPr>
            <a:picLocks noChangeAspect="1" noChangeArrowheads="1"/>
          </p:cNvPicPr>
          <p:nvPr/>
        </p:nvPicPr>
        <p:blipFill>
          <a:blip r:embed="rId4" cstate="print"/>
          <a:srcRect/>
          <a:stretch>
            <a:fillRect/>
          </a:stretch>
        </p:blipFill>
        <p:spPr bwMode="auto">
          <a:xfrm>
            <a:off x="376808" y="3861048"/>
            <a:ext cx="3516445" cy="2293681"/>
          </a:xfrm>
          <a:prstGeom prst="rect">
            <a:avLst/>
          </a:prstGeom>
          <a:noFill/>
        </p:spPr>
      </p:pic>
      <p:pic>
        <p:nvPicPr>
          <p:cNvPr id="14" name="Picture 6" descr="2_2_2_c"/>
          <p:cNvPicPr>
            <a:picLocks noChangeAspect="1" noChangeArrowheads="1"/>
          </p:cNvPicPr>
          <p:nvPr/>
        </p:nvPicPr>
        <p:blipFill>
          <a:blip r:embed="rId5" cstate="print"/>
          <a:srcRect/>
          <a:stretch>
            <a:fillRect/>
          </a:stretch>
        </p:blipFill>
        <p:spPr bwMode="auto">
          <a:xfrm>
            <a:off x="4644009" y="3861048"/>
            <a:ext cx="3456384" cy="2253724"/>
          </a:xfrm>
          <a:prstGeom prst="rect">
            <a:avLst/>
          </a:prstGeom>
          <a:noFill/>
        </p:spPr>
      </p:pic>
      <p:sp>
        <p:nvSpPr>
          <p:cNvPr id="15" name="矩形 14"/>
          <p:cNvSpPr/>
          <p:nvPr/>
        </p:nvSpPr>
        <p:spPr>
          <a:xfrm>
            <a:off x="683568" y="6021288"/>
            <a:ext cx="7992888" cy="584775"/>
          </a:xfrm>
          <a:prstGeom prst="rect">
            <a:avLst/>
          </a:prstGeom>
        </p:spPr>
        <p:txBody>
          <a:bodyPr wrap="square">
            <a:spAutoFit/>
          </a:bodyPr>
          <a:lstStyle/>
          <a:p>
            <a:r>
              <a:rPr lang="en-US" altLang="zh-CN" sz="1600" dirty="0" smtClean="0">
                <a:latin typeface="Adobe 仿宋 Std R" pitchFamily="18" charset="-122"/>
                <a:ea typeface="Adobe 仿宋 Std R" pitchFamily="18" charset="-122"/>
              </a:rPr>
              <a:t>1957</a:t>
            </a:r>
            <a:r>
              <a:rPr lang="zh-CN" altLang="en-US" sz="1600" dirty="0" smtClean="0">
                <a:latin typeface="Adobe 仿宋 Std R" pitchFamily="18" charset="-122"/>
                <a:ea typeface="Adobe 仿宋 Std R" pitchFamily="18" charset="-122"/>
              </a:rPr>
              <a:t>年</a:t>
            </a:r>
            <a:r>
              <a:rPr lang="en-US" altLang="zh-CN" sz="1600" dirty="0" smtClean="0">
                <a:latin typeface="Adobe 仿宋 Std R" pitchFamily="18" charset="-122"/>
                <a:ea typeface="Adobe 仿宋 Std R" pitchFamily="18" charset="-122"/>
              </a:rPr>
              <a:t>12</a:t>
            </a:r>
            <a:r>
              <a:rPr lang="zh-CN" altLang="en-US" sz="1600" dirty="0" smtClean="0">
                <a:latin typeface="Adobe 仿宋 Std R" pitchFamily="18" charset="-122"/>
                <a:ea typeface="Adobe 仿宋 Std R" pitchFamily="18" charset="-122"/>
              </a:rPr>
              <a:t>月，上海汽车装修厂试制成第一辆</a:t>
            </a:r>
            <a:r>
              <a:rPr lang="en-US" altLang="zh-CN" sz="1600" dirty="0" smtClean="0">
                <a:latin typeface="Adobe 仿宋 Std R" pitchFamily="18" charset="-122"/>
                <a:ea typeface="Adobe 仿宋 Std R" pitchFamily="18" charset="-122"/>
              </a:rPr>
              <a:t>58-Ⅰ</a:t>
            </a:r>
            <a:r>
              <a:rPr lang="zh-CN" altLang="en-US" sz="1600" dirty="0" smtClean="0">
                <a:latin typeface="Adobe 仿宋 Std R" pitchFamily="18" charset="-122"/>
                <a:ea typeface="Adobe 仿宋 Std R" pitchFamily="18" charset="-122"/>
              </a:rPr>
              <a:t>型三轮汽车。 </a:t>
            </a:r>
            <a:br>
              <a:rPr lang="zh-CN" altLang="en-US" sz="1600" dirty="0" smtClean="0">
                <a:latin typeface="Adobe 仿宋 Std R" pitchFamily="18" charset="-122"/>
                <a:ea typeface="Adobe 仿宋 Std R" pitchFamily="18" charset="-122"/>
              </a:rPr>
            </a:br>
            <a:r>
              <a:rPr lang="en-US" altLang="zh-CN" sz="1600" dirty="0" smtClean="0">
                <a:latin typeface="Adobe 仿宋 Std R" pitchFamily="18" charset="-122"/>
                <a:ea typeface="Adobe 仿宋 Std R" pitchFamily="18" charset="-122"/>
              </a:rPr>
              <a:t>1957</a:t>
            </a:r>
            <a:r>
              <a:rPr lang="zh-CN" altLang="en-US" sz="1600" dirty="0" smtClean="0">
                <a:latin typeface="Adobe 仿宋 Std R" pitchFamily="18" charset="-122"/>
                <a:ea typeface="Adobe 仿宋 Std R" pitchFamily="18" charset="-122"/>
              </a:rPr>
              <a:t>年，上海客车厂试制成第一辆</a:t>
            </a:r>
            <a:r>
              <a:rPr lang="en-US" altLang="zh-CN" sz="1600" dirty="0" smtClean="0">
                <a:latin typeface="Adobe 仿宋 Std R" pitchFamily="18" charset="-122"/>
                <a:ea typeface="Adobe 仿宋 Std R" pitchFamily="18" charset="-122"/>
              </a:rPr>
              <a:t>57</a:t>
            </a:r>
            <a:r>
              <a:rPr lang="zh-CN" altLang="en-US" sz="1600" dirty="0" smtClean="0">
                <a:latin typeface="Adobe 仿宋 Std R" pitchFamily="18" charset="-122"/>
                <a:ea typeface="Adobe 仿宋 Std R" pitchFamily="18" charset="-122"/>
              </a:rPr>
              <a:t>型</a:t>
            </a:r>
            <a:r>
              <a:rPr lang="zh-CN" altLang="en-US" sz="1600" dirty="0" smtClean="0">
                <a:latin typeface="Adobe 仿宋 Std R" pitchFamily="18" charset="-122"/>
                <a:ea typeface="Adobe 仿宋 Std R" pitchFamily="18" charset="-122"/>
              </a:rPr>
              <a:t>公共汽车</a:t>
            </a:r>
            <a:endParaRPr lang="zh-CN" altLang="en-US" sz="1600"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总结提升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引言：案例二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活动一 长安汽车</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上海汽车</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吉利汽车</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pic>
        <p:nvPicPr>
          <p:cNvPr id="57" name="Picture 8" descr="http://www.52design.com/pic/20096/20096916530669.png"/>
          <p:cNvPicPr>
            <a:picLocks noChangeAspect="1" noChangeArrowheads="1"/>
          </p:cNvPicPr>
          <p:nvPr/>
        </p:nvPicPr>
        <p:blipFill>
          <a:blip r:embed="rId5" cstate="print"/>
          <a:srcRect/>
          <a:stretch>
            <a:fillRect/>
          </a:stretch>
        </p:blipFill>
        <p:spPr bwMode="auto">
          <a:xfrm>
            <a:off x="179512" y="2132856"/>
            <a:ext cx="3329136" cy="332913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sp>
        <p:nvSpPr>
          <p:cNvPr id="9" name="Rectangle 4"/>
          <p:cNvSpPr>
            <a:spLocks noChangeArrowheads="1"/>
          </p:cNvSpPr>
          <p:nvPr/>
        </p:nvSpPr>
        <p:spPr bwMode="auto">
          <a:xfrm>
            <a:off x="3200400" y="1232843"/>
            <a:ext cx="3105337" cy="461665"/>
          </a:xfrm>
          <a:prstGeom prst="rect">
            <a:avLst/>
          </a:prstGeom>
          <a:noFill/>
          <a:ln w="9525">
            <a:noFill/>
            <a:miter lim="800000"/>
            <a:headEnd/>
            <a:tailEnd/>
          </a:ln>
          <a:effectLst/>
        </p:spPr>
        <p:txBody>
          <a:bodyPr wrap="none" anchor="ctr">
            <a:spAutoFit/>
          </a:bodyPr>
          <a:lstStyle/>
          <a:p>
            <a:r>
              <a:rPr lang="zh-CN" altLang="en-US" sz="2400" b="1">
                <a:latin typeface="Adobe 仿宋 Std R" pitchFamily="18" charset="-122"/>
                <a:ea typeface="Adobe 仿宋 Std R" pitchFamily="18" charset="-122"/>
              </a:rPr>
              <a:t>上海牌轿车形成系列</a:t>
            </a:r>
            <a:r>
              <a:rPr lang="zh-CN" altLang="en-US">
                <a:latin typeface="Adobe 仿宋 Std R" pitchFamily="18" charset="-122"/>
                <a:ea typeface="Adobe 仿宋 Std R" pitchFamily="18" charset="-122"/>
              </a:rPr>
              <a:t> </a:t>
            </a:r>
          </a:p>
        </p:txBody>
      </p:sp>
      <p:pic>
        <p:nvPicPr>
          <p:cNvPr id="11" name="Picture 5" descr="3_3_1_d"/>
          <p:cNvPicPr>
            <a:picLocks noChangeAspect="1" noChangeArrowheads="1"/>
          </p:cNvPicPr>
          <p:nvPr/>
        </p:nvPicPr>
        <p:blipFill>
          <a:blip r:embed="rId2" cstate="print"/>
          <a:srcRect/>
          <a:stretch>
            <a:fillRect/>
          </a:stretch>
        </p:blipFill>
        <p:spPr bwMode="auto">
          <a:xfrm>
            <a:off x="152400" y="1828800"/>
            <a:ext cx="2971800" cy="2043113"/>
          </a:xfrm>
          <a:prstGeom prst="rect">
            <a:avLst/>
          </a:prstGeom>
          <a:noFill/>
        </p:spPr>
      </p:pic>
      <p:sp>
        <p:nvSpPr>
          <p:cNvPr id="12" name="Rectangle 6"/>
          <p:cNvSpPr>
            <a:spLocks noChangeArrowheads="1"/>
          </p:cNvSpPr>
          <p:nvPr/>
        </p:nvSpPr>
        <p:spPr bwMode="auto">
          <a:xfrm>
            <a:off x="533400" y="4250502"/>
            <a:ext cx="2664512" cy="400110"/>
          </a:xfrm>
          <a:prstGeom prst="rect">
            <a:avLst/>
          </a:prstGeom>
          <a:noFill/>
          <a:ln w="9525">
            <a:noFill/>
            <a:miter lim="800000"/>
            <a:headEnd/>
            <a:tailEnd/>
          </a:ln>
          <a:effectLst/>
        </p:spPr>
        <p:txBody>
          <a:bodyPr wrap="none" anchor="ctr">
            <a:spAutoFit/>
          </a:bodyPr>
          <a:lstStyle/>
          <a:p>
            <a:r>
              <a:rPr lang="zh-CN" altLang="en-US" b="1">
                <a:latin typeface="Adobe 仿宋 Std R" pitchFamily="18" charset="-122"/>
                <a:ea typeface="Adobe 仿宋 Std R" pitchFamily="18" charset="-122"/>
              </a:rPr>
              <a:t>上海牌</a:t>
            </a:r>
            <a:r>
              <a:rPr lang="en-US" altLang="zh-CN" b="1">
                <a:latin typeface="Adobe 仿宋 Std R" pitchFamily="18" charset="-122"/>
                <a:ea typeface="Adobe 仿宋 Std R" pitchFamily="18" charset="-122"/>
              </a:rPr>
              <a:t>SH770</a:t>
            </a:r>
            <a:r>
              <a:rPr lang="zh-CN" altLang="en-US" b="1">
                <a:latin typeface="Adobe 仿宋 Std R" pitchFamily="18" charset="-122"/>
                <a:ea typeface="Adobe 仿宋 Std R" pitchFamily="18" charset="-122"/>
              </a:rPr>
              <a:t>防弹车 </a:t>
            </a:r>
          </a:p>
        </p:txBody>
      </p:sp>
      <p:pic>
        <p:nvPicPr>
          <p:cNvPr id="13" name="Picture 7" descr="3_3_1_e"/>
          <p:cNvPicPr>
            <a:picLocks noChangeAspect="1" noChangeArrowheads="1"/>
          </p:cNvPicPr>
          <p:nvPr/>
        </p:nvPicPr>
        <p:blipFill>
          <a:blip r:embed="rId3" cstate="print"/>
          <a:srcRect/>
          <a:stretch>
            <a:fillRect/>
          </a:stretch>
        </p:blipFill>
        <p:spPr bwMode="auto">
          <a:xfrm>
            <a:off x="3124200" y="2286000"/>
            <a:ext cx="3124200" cy="2147888"/>
          </a:xfrm>
          <a:prstGeom prst="rect">
            <a:avLst/>
          </a:prstGeom>
          <a:noFill/>
        </p:spPr>
      </p:pic>
      <p:pic>
        <p:nvPicPr>
          <p:cNvPr id="14" name="Picture 8" descr="3_3_1_f"/>
          <p:cNvPicPr>
            <a:picLocks noChangeAspect="1" noChangeArrowheads="1"/>
          </p:cNvPicPr>
          <p:nvPr/>
        </p:nvPicPr>
        <p:blipFill>
          <a:blip r:embed="rId4" cstate="print"/>
          <a:srcRect/>
          <a:stretch>
            <a:fillRect/>
          </a:stretch>
        </p:blipFill>
        <p:spPr bwMode="auto">
          <a:xfrm>
            <a:off x="6172200" y="3352800"/>
            <a:ext cx="2971800" cy="2043113"/>
          </a:xfrm>
          <a:prstGeom prst="rect">
            <a:avLst/>
          </a:prstGeom>
          <a:noFill/>
        </p:spPr>
      </p:pic>
      <p:sp>
        <p:nvSpPr>
          <p:cNvPr id="15" name="Rectangle 9"/>
          <p:cNvSpPr>
            <a:spLocks noChangeArrowheads="1"/>
          </p:cNvSpPr>
          <p:nvPr/>
        </p:nvSpPr>
        <p:spPr bwMode="auto">
          <a:xfrm>
            <a:off x="3124200" y="4631502"/>
            <a:ext cx="3190297" cy="400110"/>
          </a:xfrm>
          <a:prstGeom prst="rect">
            <a:avLst/>
          </a:prstGeom>
          <a:noFill/>
          <a:ln w="9525">
            <a:noFill/>
            <a:miter lim="800000"/>
            <a:headEnd/>
            <a:tailEnd/>
          </a:ln>
          <a:effectLst/>
        </p:spPr>
        <p:txBody>
          <a:bodyPr wrap="none" anchor="ctr">
            <a:spAutoFit/>
          </a:bodyPr>
          <a:lstStyle/>
          <a:p>
            <a:r>
              <a:rPr lang="zh-CN" altLang="en-US">
                <a:latin typeface="Adobe 仿宋 Std R" pitchFamily="18" charset="-122"/>
                <a:ea typeface="Adobe 仿宋 Std R" pitchFamily="18" charset="-122"/>
              </a:rPr>
              <a:t>上海牌</a:t>
            </a:r>
            <a:r>
              <a:rPr lang="en-US" altLang="zh-CN">
                <a:latin typeface="Adobe 仿宋 Std R" pitchFamily="18" charset="-122"/>
                <a:ea typeface="Adobe 仿宋 Std R" pitchFamily="18" charset="-122"/>
              </a:rPr>
              <a:t>SH771</a:t>
            </a:r>
            <a:r>
              <a:rPr lang="zh-CN" altLang="en-US">
                <a:latin typeface="Adobe 仿宋 Std R" pitchFamily="18" charset="-122"/>
                <a:ea typeface="Adobe 仿宋 Std R" pitchFamily="18" charset="-122"/>
              </a:rPr>
              <a:t>中高级轿车 </a:t>
            </a:r>
          </a:p>
        </p:txBody>
      </p:sp>
      <p:sp>
        <p:nvSpPr>
          <p:cNvPr id="16" name="Rectangle 10"/>
          <p:cNvSpPr>
            <a:spLocks noChangeArrowheads="1"/>
          </p:cNvSpPr>
          <p:nvPr/>
        </p:nvSpPr>
        <p:spPr bwMode="auto">
          <a:xfrm>
            <a:off x="6477000" y="5469702"/>
            <a:ext cx="2664512" cy="400110"/>
          </a:xfrm>
          <a:prstGeom prst="rect">
            <a:avLst/>
          </a:prstGeom>
          <a:noFill/>
          <a:ln w="9525">
            <a:noFill/>
            <a:miter lim="800000"/>
            <a:headEnd/>
            <a:tailEnd/>
          </a:ln>
          <a:effectLst/>
        </p:spPr>
        <p:txBody>
          <a:bodyPr wrap="none" anchor="ctr">
            <a:spAutoFit/>
          </a:bodyPr>
          <a:lstStyle/>
          <a:p>
            <a:r>
              <a:rPr lang="zh-CN" altLang="en-US">
                <a:latin typeface="Adobe 仿宋 Std R" pitchFamily="18" charset="-122"/>
                <a:ea typeface="Adobe 仿宋 Std R" pitchFamily="18" charset="-122"/>
              </a:rPr>
              <a:t>上海牌</a:t>
            </a:r>
            <a:r>
              <a:rPr lang="en-US" altLang="zh-CN">
                <a:latin typeface="Adobe 仿宋 Std R" pitchFamily="18" charset="-122"/>
                <a:ea typeface="Adobe 仿宋 Std R" pitchFamily="18" charset="-122"/>
              </a:rPr>
              <a:t>SH761</a:t>
            </a:r>
            <a:r>
              <a:rPr lang="zh-CN" altLang="en-US">
                <a:latin typeface="Adobe 仿宋 Std R" pitchFamily="18" charset="-122"/>
                <a:ea typeface="Adobe 仿宋 Std R" pitchFamily="18" charset="-122"/>
              </a:rPr>
              <a:t>变形车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sp>
        <p:nvSpPr>
          <p:cNvPr id="9" name="Text Box 5"/>
          <p:cNvSpPr txBox="1">
            <a:spLocks noChangeArrowheads="1"/>
          </p:cNvSpPr>
          <p:nvPr/>
        </p:nvSpPr>
        <p:spPr bwMode="auto">
          <a:xfrm>
            <a:off x="630106" y="1111250"/>
            <a:ext cx="8027130" cy="707886"/>
          </a:xfrm>
          <a:prstGeom prst="rect">
            <a:avLst/>
          </a:prstGeom>
          <a:noFill/>
          <a:ln w="9525">
            <a:noFill/>
            <a:miter lim="800000"/>
            <a:headEnd/>
            <a:tailEnd/>
          </a:ln>
          <a:effectLst/>
        </p:spPr>
        <p:txBody>
          <a:bodyPr>
            <a:spAutoFit/>
          </a:bodyPr>
          <a:lstStyle/>
          <a:p>
            <a:pPr>
              <a:spcBef>
                <a:spcPct val="50000"/>
              </a:spcBef>
            </a:pPr>
            <a:r>
              <a:rPr lang="en-US" altLang="zh-CN" b="1" dirty="0">
                <a:effectLst>
                  <a:outerShdw blurRad="38100" dist="38100" dir="2700000" algn="tl">
                    <a:srgbClr val="C0C0C0"/>
                  </a:outerShdw>
                </a:effectLst>
                <a:latin typeface="Adobe 仿宋 Std R" pitchFamily="18" charset="-122"/>
                <a:ea typeface="Adobe 仿宋 Std R" pitchFamily="18" charset="-122"/>
              </a:rPr>
              <a:t>    </a:t>
            </a:r>
            <a:r>
              <a:rPr lang="zh-CN" altLang="en-US" b="1" dirty="0">
                <a:effectLst>
                  <a:outerShdw blurRad="38100" dist="38100" dir="2700000" algn="tl">
                    <a:srgbClr val="C0C0C0"/>
                  </a:outerShdw>
                </a:effectLst>
                <a:latin typeface="Adobe 仿宋 Std R" pitchFamily="18" charset="-122"/>
                <a:ea typeface="Adobe 仿宋 Std R" pitchFamily="18" charset="-122"/>
              </a:rPr>
              <a:t>上汽集团主要业务包括三大块，即</a:t>
            </a:r>
            <a:r>
              <a:rPr lang="zh-CN" altLang="en-US" b="1" dirty="0">
                <a:solidFill>
                  <a:srgbClr val="FF0000"/>
                </a:solidFill>
                <a:effectLst>
                  <a:outerShdw blurRad="38100" dist="38100" dir="2700000" algn="tl">
                    <a:srgbClr val="C0C0C0"/>
                  </a:outerShdw>
                </a:effectLst>
                <a:latin typeface="Adobe 仿宋 Std R" pitchFamily="18" charset="-122"/>
                <a:ea typeface="Adobe 仿宋 Std R" pitchFamily="18" charset="-122"/>
              </a:rPr>
              <a:t>整车及紧密零部件业务</a:t>
            </a:r>
            <a:r>
              <a:rPr lang="zh-CN" altLang="en-US" b="1" dirty="0">
                <a:effectLst>
                  <a:outerShdw blurRad="38100" dist="38100" dir="2700000" algn="tl">
                    <a:srgbClr val="C0C0C0"/>
                  </a:outerShdw>
                </a:effectLst>
                <a:latin typeface="Adobe 仿宋 Std R" pitchFamily="18" charset="-122"/>
                <a:ea typeface="Adobe 仿宋 Std R" pitchFamily="18" charset="-122"/>
              </a:rPr>
              <a:t>、</a:t>
            </a:r>
            <a:r>
              <a:rPr lang="zh-CN" altLang="en-US" b="1" dirty="0">
                <a:solidFill>
                  <a:srgbClr val="FF0000"/>
                </a:solidFill>
                <a:effectLst>
                  <a:outerShdw blurRad="38100" dist="38100" dir="2700000" algn="tl">
                    <a:srgbClr val="C0C0C0"/>
                  </a:outerShdw>
                </a:effectLst>
                <a:latin typeface="Adobe 仿宋 Std R" pitchFamily="18" charset="-122"/>
                <a:ea typeface="Adobe 仿宋 Std R" pitchFamily="18" charset="-122"/>
              </a:rPr>
              <a:t>非紧密零部件业务</a:t>
            </a:r>
            <a:r>
              <a:rPr lang="zh-CN" altLang="en-US" b="1" dirty="0">
                <a:effectLst>
                  <a:outerShdw blurRad="38100" dist="38100" dir="2700000" algn="tl">
                    <a:srgbClr val="C0C0C0"/>
                  </a:outerShdw>
                </a:effectLst>
                <a:latin typeface="Adobe 仿宋 Std R" pitchFamily="18" charset="-122"/>
                <a:ea typeface="Adobe 仿宋 Std R" pitchFamily="18" charset="-122"/>
              </a:rPr>
              <a:t>和</a:t>
            </a:r>
            <a:r>
              <a:rPr lang="zh-CN" altLang="en-US" b="1" dirty="0">
                <a:solidFill>
                  <a:srgbClr val="FF0000"/>
                </a:solidFill>
                <a:effectLst>
                  <a:outerShdw blurRad="38100" dist="38100" dir="2700000" algn="tl">
                    <a:srgbClr val="C0C0C0"/>
                  </a:outerShdw>
                </a:effectLst>
                <a:latin typeface="Adobe 仿宋 Std R" pitchFamily="18" charset="-122"/>
                <a:ea typeface="Adobe 仿宋 Std R" pitchFamily="18" charset="-122"/>
              </a:rPr>
              <a:t>服务贸易业务</a:t>
            </a:r>
            <a:r>
              <a:rPr lang="zh-CN" altLang="en-US" b="1" dirty="0">
                <a:effectLst>
                  <a:outerShdw blurRad="38100" dist="38100" dir="2700000" algn="tl">
                    <a:srgbClr val="C0C0C0"/>
                  </a:outerShdw>
                </a:effectLst>
                <a:latin typeface="Adobe 仿宋 Std R" pitchFamily="18" charset="-122"/>
                <a:ea typeface="Adobe 仿宋 Std R" pitchFamily="18" charset="-122"/>
              </a:rPr>
              <a:t>。    </a:t>
            </a:r>
          </a:p>
        </p:txBody>
      </p:sp>
      <p:grpSp>
        <p:nvGrpSpPr>
          <p:cNvPr id="11" name="Group 6"/>
          <p:cNvGrpSpPr>
            <a:grpSpLocks/>
          </p:cNvGrpSpPr>
          <p:nvPr/>
        </p:nvGrpSpPr>
        <p:grpSpPr bwMode="auto">
          <a:xfrm>
            <a:off x="2915816" y="5486400"/>
            <a:ext cx="2808312" cy="1016000"/>
            <a:chOff x="2235" y="3312"/>
            <a:chExt cx="1122" cy="640"/>
          </a:xfrm>
        </p:grpSpPr>
        <p:sp>
          <p:nvSpPr>
            <p:cNvPr id="12" name="AutoShape 7"/>
            <p:cNvSpPr>
              <a:spLocks noChangeArrowheads="1"/>
            </p:cNvSpPr>
            <p:nvPr/>
          </p:nvSpPr>
          <p:spPr bwMode="auto">
            <a:xfrm>
              <a:off x="2235" y="3312"/>
              <a:ext cx="1122" cy="480"/>
            </a:xfrm>
            <a:prstGeom prst="roundRect">
              <a:avLst>
                <a:gd name="adj" fmla="val 16667"/>
              </a:avLst>
            </a:prstGeom>
            <a:solidFill>
              <a:srgbClr val="99CCFF"/>
            </a:solid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3" name="Text Box 8"/>
            <p:cNvSpPr txBox="1">
              <a:spLocks noChangeArrowheads="1"/>
            </p:cNvSpPr>
            <p:nvPr/>
          </p:nvSpPr>
          <p:spPr bwMode="auto">
            <a:xfrm>
              <a:off x="2318" y="3370"/>
              <a:ext cx="969" cy="582"/>
            </a:xfrm>
            <a:prstGeom prst="rect">
              <a:avLst/>
            </a:prstGeom>
            <a:noFill/>
            <a:ln w="9525">
              <a:noFill/>
              <a:miter lim="800000"/>
              <a:headEnd/>
              <a:tailEnd/>
            </a:ln>
            <a:effectLst/>
          </p:spPr>
          <p:txBody>
            <a:bodyPr lIns="0" tIns="0" rIns="0" bIns="0">
              <a:spAutoFit/>
            </a:bodyPr>
            <a:lstStyle/>
            <a:p>
              <a:pPr algn="ctr">
                <a:spcBef>
                  <a:spcPct val="50000"/>
                </a:spcBef>
              </a:pPr>
              <a:r>
                <a:rPr lang="zh-CN" altLang="en-US" b="1">
                  <a:effectLst>
                    <a:outerShdw blurRad="38100" dist="38100" dir="2700000" algn="tl">
                      <a:srgbClr val="C0C0C0"/>
                    </a:outerShdw>
                  </a:effectLst>
                  <a:latin typeface="Adobe 仿宋 Std R" pitchFamily="18" charset="-122"/>
                  <a:ea typeface="Adobe 仿宋 Std R" pitchFamily="18" charset="-122"/>
                </a:rPr>
                <a:t>上海汽车集团股份有限公司</a:t>
              </a:r>
            </a:p>
          </p:txBody>
        </p:sp>
      </p:grpSp>
      <p:grpSp>
        <p:nvGrpSpPr>
          <p:cNvPr id="14" name="Group 9"/>
          <p:cNvGrpSpPr>
            <a:grpSpLocks/>
          </p:cNvGrpSpPr>
          <p:nvPr/>
        </p:nvGrpSpPr>
        <p:grpSpPr bwMode="auto">
          <a:xfrm>
            <a:off x="2051720" y="2057401"/>
            <a:ext cx="4536504" cy="693738"/>
            <a:chOff x="1680" y="699"/>
            <a:chExt cx="2016" cy="437"/>
          </a:xfrm>
        </p:grpSpPr>
        <p:sp>
          <p:nvSpPr>
            <p:cNvPr id="15" name="Text Box 10"/>
            <p:cNvSpPr txBox="1">
              <a:spLocks noChangeArrowheads="1"/>
            </p:cNvSpPr>
            <p:nvPr/>
          </p:nvSpPr>
          <p:spPr bwMode="auto">
            <a:xfrm>
              <a:off x="1725" y="748"/>
              <a:ext cx="1920" cy="388"/>
            </a:xfrm>
            <a:prstGeom prst="rect">
              <a:avLst/>
            </a:prstGeom>
            <a:noFill/>
            <a:ln w="9525">
              <a:noFill/>
              <a:miter lim="800000"/>
              <a:headEnd/>
              <a:tailEnd/>
            </a:ln>
            <a:effectLst/>
          </p:spPr>
          <p:txBody>
            <a:bodyPr lIns="0" tIns="0" rIns="0" bIns="0">
              <a:spAutoFit/>
            </a:bodyPr>
            <a:lstStyle/>
            <a:p>
              <a:pPr algn="ctr">
                <a:spcBef>
                  <a:spcPct val="50000"/>
                </a:spcBef>
              </a:pPr>
              <a:r>
                <a:rPr lang="zh-CN" altLang="en-US" b="1" dirty="0">
                  <a:effectLst>
                    <a:outerShdw blurRad="38100" dist="38100" dir="2700000" algn="tl">
                      <a:srgbClr val="C0C0C0"/>
                    </a:outerShdw>
                  </a:effectLst>
                  <a:latin typeface="Adobe 仿宋 Std R" pitchFamily="18" charset="-122"/>
                  <a:ea typeface="Adobe 仿宋 Std R" pitchFamily="18" charset="-122"/>
                </a:rPr>
                <a:t>上海汽车工业（集团）总公司</a:t>
              </a:r>
            </a:p>
          </p:txBody>
        </p:sp>
        <p:sp>
          <p:nvSpPr>
            <p:cNvPr id="16" name="AutoShape 11"/>
            <p:cNvSpPr>
              <a:spLocks noChangeArrowheads="1"/>
            </p:cNvSpPr>
            <p:nvPr/>
          </p:nvSpPr>
          <p:spPr bwMode="auto">
            <a:xfrm>
              <a:off x="1680" y="699"/>
              <a:ext cx="2016" cy="288"/>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grpSp>
      <p:grpSp>
        <p:nvGrpSpPr>
          <p:cNvPr id="17" name="Group 12"/>
          <p:cNvGrpSpPr>
            <a:grpSpLocks/>
          </p:cNvGrpSpPr>
          <p:nvPr/>
        </p:nvGrpSpPr>
        <p:grpSpPr bwMode="auto">
          <a:xfrm>
            <a:off x="933214" y="3810000"/>
            <a:ext cx="537531" cy="1447800"/>
            <a:chOff x="522" y="2256"/>
            <a:chExt cx="338" cy="912"/>
          </a:xfrm>
        </p:grpSpPr>
        <p:sp>
          <p:nvSpPr>
            <p:cNvPr id="18" name="AutoShape 13"/>
            <p:cNvSpPr>
              <a:spLocks noChangeArrowheads="1"/>
            </p:cNvSpPr>
            <p:nvPr/>
          </p:nvSpPr>
          <p:spPr bwMode="auto">
            <a:xfrm>
              <a:off x="522" y="2256"/>
              <a:ext cx="336" cy="912"/>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9" name="Text Box 14"/>
            <p:cNvSpPr txBox="1">
              <a:spLocks noChangeArrowheads="1"/>
            </p:cNvSpPr>
            <p:nvPr/>
          </p:nvSpPr>
          <p:spPr bwMode="auto">
            <a:xfrm>
              <a:off x="550" y="2352"/>
              <a:ext cx="310"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驻京联络处总裁办公室</a:t>
              </a:r>
            </a:p>
          </p:txBody>
        </p:sp>
      </p:grpSp>
      <p:grpSp>
        <p:nvGrpSpPr>
          <p:cNvPr id="20" name="Group 15"/>
          <p:cNvGrpSpPr>
            <a:grpSpLocks/>
          </p:cNvGrpSpPr>
          <p:nvPr/>
        </p:nvGrpSpPr>
        <p:grpSpPr bwMode="auto">
          <a:xfrm>
            <a:off x="1800730" y="3810000"/>
            <a:ext cx="536038" cy="1447800"/>
            <a:chOff x="1068" y="2256"/>
            <a:chExt cx="338" cy="912"/>
          </a:xfrm>
        </p:grpSpPr>
        <p:sp>
          <p:nvSpPr>
            <p:cNvPr id="21" name="AutoShape 16"/>
            <p:cNvSpPr>
              <a:spLocks noChangeArrowheads="1"/>
            </p:cNvSpPr>
            <p:nvPr/>
          </p:nvSpPr>
          <p:spPr bwMode="auto">
            <a:xfrm>
              <a:off x="1068" y="2256"/>
              <a:ext cx="336" cy="912"/>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22" name="Text Box 17"/>
            <p:cNvSpPr txBox="1">
              <a:spLocks noChangeArrowheads="1"/>
            </p:cNvSpPr>
            <p:nvPr/>
          </p:nvSpPr>
          <p:spPr bwMode="auto">
            <a:xfrm>
              <a:off x="1095" y="2352"/>
              <a:ext cx="311"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对外合作部规   划    与 </a:t>
              </a:r>
            </a:p>
          </p:txBody>
        </p:sp>
      </p:grpSp>
      <p:grpSp>
        <p:nvGrpSpPr>
          <p:cNvPr id="23" name="Group 18"/>
          <p:cNvGrpSpPr>
            <a:grpSpLocks/>
          </p:cNvGrpSpPr>
          <p:nvPr/>
        </p:nvGrpSpPr>
        <p:grpSpPr bwMode="auto">
          <a:xfrm>
            <a:off x="2638382" y="3810000"/>
            <a:ext cx="533051" cy="1447800"/>
            <a:chOff x="1596" y="2256"/>
            <a:chExt cx="336" cy="912"/>
          </a:xfrm>
        </p:grpSpPr>
        <p:sp>
          <p:nvSpPr>
            <p:cNvPr id="24" name="AutoShape 19"/>
            <p:cNvSpPr>
              <a:spLocks noChangeArrowheads="1"/>
            </p:cNvSpPr>
            <p:nvPr/>
          </p:nvSpPr>
          <p:spPr bwMode="auto">
            <a:xfrm>
              <a:off x="1596" y="2256"/>
              <a:ext cx="336" cy="912"/>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25" name="Text Box 20"/>
            <p:cNvSpPr txBox="1">
              <a:spLocks noChangeArrowheads="1"/>
            </p:cNvSpPr>
            <p:nvPr/>
          </p:nvSpPr>
          <p:spPr bwMode="auto">
            <a:xfrm>
              <a:off x="1685" y="2352"/>
              <a:ext cx="155"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财  务  部</a:t>
              </a:r>
            </a:p>
          </p:txBody>
        </p:sp>
      </p:grpSp>
      <p:grpSp>
        <p:nvGrpSpPr>
          <p:cNvPr id="26" name="Group 21"/>
          <p:cNvGrpSpPr>
            <a:grpSpLocks/>
          </p:cNvGrpSpPr>
          <p:nvPr/>
        </p:nvGrpSpPr>
        <p:grpSpPr bwMode="auto">
          <a:xfrm>
            <a:off x="3477528" y="3810000"/>
            <a:ext cx="536037" cy="1447800"/>
            <a:chOff x="2124" y="2256"/>
            <a:chExt cx="338" cy="912"/>
          </a:xfrm>
        </p:grpSpPr>
        <p:sp>
          <p:nvSpPr>
            <p:cNvPr id="27" name="AutoShape 22"/>
            <p:cNvSpPr>
              <a:spLocks noChangeArrowheads="1"/>
            </p:cNvSpPr>
            <p:nvPr/>
          </p:nvSpPr>
          <p:spPr bwMode="auto">
            <a:xfrm>
              <a:off x="2124" y="2256"/>
              <a:ext cx="336" cy="912"/>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28" name="Text Box 23"/>
            <p:cNvSpPr txBox="1">
              <a:spLocks noChangeArrowheads="1"/>
            </p:cNvSpPr>
            <p:nvPr/>
          </p:nvSpPr>
          <p:spPr bwMode="auto">
            <a:xfrm>
              <a:off x="2151" y="2352"/>
              <a:ext cx="311"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经济运行部质   量    与</a:t>
              </a:r>
            </a:p>
          </p:txBody>
        </p:sp>
      </p:grpSp>
      <p:grpSp>
        <p:nvGrpSpPr>
          <p:cNvPr id="29" name="Group 24"/>
          <p:cNvGrpSpPr>
            <a:grpSpLocks/>
          </p:cNvGrpSpPr>
          <p:nvPr/>
        </p:nvGrpSpPr>
        <p:grpSpPr bwMode="auto">
          <a:xfrm>
            <a:off x="4622767" y="3810000"/>
            <a:ext cx="533052" cy="1447800"/>
            <a:chOff x="2688" y="2256"/>
            <a:chExt cx="336" cy="912"/>
          </a:xfrm>
        </p:grpSpPr>
        <p:sp>
          <p:nvSpPr>
            <p:cNvPr id="30" name="AutoShape 25"/>
            <p:cNvSpPr>
              <a:spLocks noChangeArrowheads="1"/>
            </p:cNvSpPr>
            <p:nvPr/>
          </p:nvSpPr>
          <p:spPr bwMode="auto">
            <a:xfrm>
              <a:off x="2688" y="2256"/>
              <a:ext cx="336" cy="912"/>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31" name="Text Box 26"/>
            <p:cNvSpPr txBox="1">
              <a:spLocks noChangeArrowheads="1"/>
            </p:cNvSpPr>
            <p:nvPr/>
          </p:nvSpPr>
          <p:spPr bwMode="auto">
            <a:xfrm>
              <a:off x="2777" y="2352"/>
              <a:ext cx="155"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人力资源部</a:t>
              </a:r>
            </a:p>
          </p:txBody>
        </p:sp>
      </p:grpSp>
      <p:grpSp>
        <p:nvGrpSpPr>
          <p:cNvPr id="32" name="Group 27"/>
          <p:cNvGrpSpPr>
            <a:grpSpLocks/>
          </p:cNvGrpSpPr>
          <p:nvPr/>
        </p:nvGrpSpPr>
        <p:grpSpPr bwMode="auto">
          <a:xfrm>
            <a:off x="5527611" y="3810000"/>
            <a:ext cx="533052" cy="1447800"/>
            <a:chOff x="3258" y="2256"/>
            <a:chExt cx="336" cy="912"/>
          </a:xfrm>
        </p:grpSpPr>
        <p:sp>
          <p:nvSpPr>
            <p:cNvPr id="33" name="AutoShape 28"/>
            <p:cNvSpPr>
              <a:spLocks noChangeArrowheads="1"/>
            </p:cNvSpPr>
            <p:nvPr/>
          </p:nvSpPr>
          <p:spPr bwMode="auto">
            <a:xfrm>
              <a:off x="3258" y="2256"/>
              <a:ext cx="336" cy="912"/>
            </a:xfrm>
            <a:prstGeom prst="roundRect">
              <a:avLst>
                <a:gd name="adj" fmla="val 16667"/>
              </a:avLst>
            </a:prstGeom>
            <a:solidFill>
              <a:srgbClr val="99CCFF"/>
            </a:solid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34" name="Text Box 29"/>
            <p:cNvSpPr txBox="1">
              <a:spLocks noChangeArrowheads="1"/>
            </p:cNvSpPr>
            <p:nvPr/>
          </p:nvSpPr>
          <p:spPr bwMode="auto">
            <a:xfrm>
              <a:off x="3293" y="2352"/>
              <a:ext cx="155"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制造事业部</a:t>
              </a:r>
            </a:p>
          </p:txBody>
        </p:sp>
        <p:sp>
          <p:nvSpPr>
            <p:cNvPr id="35" name="Text Box 30"/>
            <p:cNvSpPr txBox="1">
              <a:spLocks noChangeArrowheads="1"/>
            </p:cNvSpPr>
            <p:nvPr/>
          </p:nvSpPr>
          <p:spPr bwMode="auto">
            <a:xfrm>
              <a:off x="3313" y="2256"/>
              <a:ext cx="272" cy="912"/>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400">
                  <a:latin typeface="Adobe 仿宋 Std R" pitchFamily="18" charset="-122"/>
                  <a:ea typeface="Adobe 仿宋 Std R" pitchFamily="18" charset="-122"/>
                </a:rPr>
                <a:t>零部件业务董事局</a:t>
              </a:r>
            </a:p>
          </p:txBody>
        </p:sp>
      </p:grpSp>
      <p:grpSp>
        <p:nvGrpSpPr>
          <p:cNvPr id="36" name="Group 31"/>
          <p:cNvGrpSpPr>
            <a:grpSpLocks/>
          </p:cNvGrpSpPr>
          <p:nvPr/>
        </p:nvGrpSpPr>
        <p:grpSpPr bwMode="auto">
          <a:xfrm>
            <a:off x="6365264" y="3810000"/>
            <a:ext cx="533051" cy="1447800"/>
            <a:chOff x="3785" y="2256"/>
            <a:chExt cx="336" cy="912"/>
          </a:xfrm>
        </p:grpSpPr>
        <p:sp>
          <p:nvSpPr>
            <p:cNvPr id="37" name="AutoShape 32"/>
            <p:cNvSpPr>
              <a:spLocks noChangeArrowheads="1"/>
            </p:cNvSpPr>
            <p:nvPr/>
          </p:nvSpPr>
          <p:spPr bwMode="auto">
            <a:xfrm>
              <a:off x="3785" y="2256"/>
              <a:ext cx="336" cy="912"/>
            </a:xfrm>
            <a:prstGeom prst="roundRect">
              <a:avLst>
                <a:gd name="adj" fmla="val 16667"/>
              </a:avLst>
            </a:prstGeom>
            <a:solidFill>
              <a:srgbClr val="99CCFF"/>
            </a:solid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38" name="Text Box 33"/>
            <p:cNvSpPr txBox="1">
              <a:spLocks noChangeArrowheads="1"/>
            </p:cNvSpPr>
            <p:nvPr/>
          </p:nvSpPr>
          <p:spPr bwMode="auto">
            <a:xfrm>
              <a:off x="3976" y="2352"/>
              <a:ext cx="136" cy="720"/>
            </a:xfrm>
            <a:prstGeom prst="rect">
              <a:avLst/>
            </a:prstGeom>
            <a:solidFill>
              <a:srgbClr val="99CCFF"/>
            </a:solidFill>
            <a:ln w="9525">
              <a:noFill/>
              <a:miter lim="800000"/>
              <a:headEnd/>
              <a:tailEnd/>
            </a:ln>
            <a:effectLst/>
          </p:spPr>
          <p:txBody>
            <a:bodyPr vert="eaVert" lIns="0" tIns="0" rIns="0" bIns="0">
              <a:spAutoFit/>
            </a:bodyPr>
            <a:lstStyle/>
            <a:p>
              <a:pPr algn="ctr">
                <a:spcBef>
                  <a:spcPct val="50000"/>
                </a:spcBef>
              </a:pPr>
              <a:r>
                <a:rPr lang="zh-CN" altLang="en-US" sz="1400">
                  <a:latin typeface="Adobe 仿宋 Std R" pitchFamily="18" charset="-122"/>
                  <a:ea typeface="Adobe 仿宋 Std R" pitchFamily="18" charset="-122"/>
                </a:rPr>
                <a:t>事业部</a:t>
              </a:r>
            </a:p>
          </p:txBody>
        </p:sp>
        <p:sp>
          <p:nvSpPr>
            <p:cNvPr id="39" name="Text Box 34"/>
            <p:cNvSpPr txBox="1">
              <a:spLocks noChangeArrowheads="1"/>
            </p:cNvSpPr>
            <p:nvPr/>
          </p:nvSpPr>
          <p:spPr bwMode="auto">
            <a:xfrm>
              <a:off x="3832" y="2322"/>
              <a:ext cx="136" cy="768"/>
            </a:xfrm>
            <a:prstGeom prst="rect">
              <a:avLst/>
            </a:prstGeom>
            <a:solidFill>
              <a:srgbClr val="99CCFF"/>
            </a:solidFill>
            <a:ln w="9525">
              <a:noFill/>
              <a:miter lim="800000"/>
              <a:headEnd/>
              <a:tailEnd/>
            </a:ln>
            <a:effectLst/>
          </p:spPr>
          <p:txBody>
            <a:bodyPr vert="eaVert" lIns="0" tIns="0" rIns="0" bIns="0">
              <a:spAutoFit/>
            </a:bodyPr>
            <a:lstStyle/>
            <a:p>
              <a:pPr algn="ctr">
                <a:spcBef>
                  <a:spcPct val="50000"/>
                </a:spcBef>
              </a:pPr>
              <a:r>
                <a:rPr lang="zh-CN" altLang="en-US" sz="1400" dirty="0">
                  <a:latin typeface="Adobe 仿宋 Std R" pitchFamily="18" charset="-122"/>
                  <a:ea typeface="Adobe 仿宋 Std R" pitchFamily="18" charset="-122"/>
                </a:rPr>
                <a:t>汽车服务贸易</a:t>
              </a:r>
            </a:p>
          </p:txBody>
        </p:sp>
      </p:grpSp>
      <p:grpSp>
        <p:nvGrpSpPr>
          <p:cNvPr id="40" name="Group 35"/>
          <p:cNvGrpSpPr>
            <a:grpSpLocks/>
          </p:cNvGrpSpPr>
          <p:nvPr/>
        </p:nvGrpSpPr>
        <p:grpSpPr bwMode="auto">
          <a:xfrm>
            <a:off x="7213369" y="3810000"/>
            <a:ext cx="534545" cy="1447800"/>
            <a:chOff x="4320" y="2256"/>
            <a:chExt cx="336" cy="912"/>
          </a:xfrm>
        </p:grpSpPr>
        <p:sp>
          <p:nvSpPr>
            <p:cNvPr id="41" name="AutoShape 36"/>
            <p:cNvSpPr>
              <a:spLocks noChangeArrowheads="1"/>
            </p:cNvSpPr>
            <p:nvPr/>
          </p:nvSpPr>
          <p:spPr bwMode="auto">
            <a:xfrm>
              <a:off x="4320" y="2256"/>
              <a:ext cx="336" cy="912"/>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42" name="Text Box 37"/>
            <p:cNvSpPr txBox="1">
              <a:spLocks noChangeArrowheads="1"/>
            </p:cNvSpPr>
            <p:nvPr/>
          </p:nvSpPr>
          <p:spPr bwMode="auto">
            <a:xfrm>
              <a:off x="4409" y="2352"/>
              <a:ext cx="155"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审  计  室</a:t>
              </a:r>
            </a:p>
          </p:txBody>
        </p:sp>
      </p:grpSp>
      <p:grpSp>
        <p:nvGrpSpPr>
          <p:cNvPr id="43" name="Group 38"/>
          <p:cNvGrpSpPr>
            <a:grpSpLocks/>
          </p:cNvGrpSpPr>
          <p:nvPr/>
        </p:nvGrpSpPr>
        <p:grpSpPr bwMode="auto">
          <a:xfrm>
            <a:off x="8052514" y="3810000"/>
            <a:ext cx="533051" cy="1447800"/>
            <a:chOff x="4848" y="2256"/>
            <a:chExt cx="336" cy="912"/>
          </a:xfrm>
        </p:grpSpPr>
        <p:sp>
          <p:nvSpPr>
            <p:cNvPr id="44" name="AutoShape 39"/>
            <p:cNvSpPr>
              <a:spLocks noChangeArrowheads="1"/>
            </p:cNvSpPr>
            <p:nvPr/>
          </p:nvSpPr>
          <p:spPr bwMode="auto">
            <a:xfrm>
              <a:off x="4848" y="2256"/>
              <a:ext cx="336" cy="912"/>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45" name="Text Box 40"/>
            <p:cNvSpPr txBox="1">
              <a:spLocks noChangeArrowheads="1"/>
            </p:cNvSpPr>
            <p:nvPr/>
          </p:nvSpPr>
          <p:spPr bwMode="auto">
            <a:xfrm>
              <a:off x="4937" y="2352"/>
              <a:ext cx="155" cy="72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a:latin typeface="Adobe 仿宋 Std R" pitchFamily="18" charset="-122"/>
                  <a:ea typeface="Adobe 仿宋 Std R" pitchFamily="18" charset="-122"/>
                </a:rPr>
                <a:t>监  察  室</a:t>
              </a:r>
            </a:p>
          </p:txBody>
        </p:sp>
      </p:grpSp>
      <p:grpSp>
        <p:nvGrpSpPr>
          <p:cNvPr id="46" name="Group 41"/>
          <p:cNvGrpSpPr>
            <a:grpSpLocks/>
          </p:cNvGrpSpPr>
          <p:nvPr/>
        </p:nvGrpSpPr>
        <p:grpSpPr bwMode="auto">
          <a:xfrm>
            <a:off x="3598472" y="2819400"/>
            <a:ext cx="1448347" cy="457200"/>
            <a:chOff x="2379" y="1872"/>
            <a:chExt cx="912" cy="288"/>
          </a:xfrm>
        </p:grpSpPr>
        <p:sp>
          <p:nvSpPr>
            <p:cNvPr id="47" name="AutoShape 42"/>
            <p:cNvSpPr>
              <a:spLocks noChangeArrowheads="1"/>
            </p:cNvSpPr>
            <p:nvPr/>
          </p:nvSpPr>
          <p:spPr bwMode="auto">
            <a:xfrm>
              <a:off x="2379" y="1872"/>
              <a:ext cx="912" cy="288"/>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48" name="Text Box 43"/>
            <p:cNvSpPr txBox="1">
              <a:spLocks noChangeArrowheads="1"/>
            </p:cNvSpPr>
            <p:nvPr/>
          </p:nvSpPr>
          <p:spPr bwMode="auto">
            <a:xfrm>
              <a:off x="2571" y="1929"/>
              <a:ext cx="528" cy="194"/>
            </a:xfrm>
            <a:prstGeom prst="rect">
              <a:avLst/>
            </a:prstGeom>
            <a:noFill/>
            <a:ln w="9525">
              <a:noFill/>
              <a:miter lim="800000"/>
              <a:headEnd/>
              <a:tailEnd/>
            </a:ln>
            <a:effectLst/>
          </p:spPr>
          <p:txBody>
            <a:bodyPr lIns="0" tIns="0" rIns="0" bIns="0">
              <a:spAutoFit/>
            </a:bodyPr>
            <a:lstStyle/>
            <a:p>
              <a:pPr algn="ctr">
                <a:spcBef>
                  <a:spcPct val="50000"/>
                </a:spcBef>
              </a:pPr>
              <a:r>
                <a:rPr lang="zh-CN" altLang="en-US" b="1">
                  <a:effectLst>
                    <a:outerShdw blurRad="38100" dist="38100" dir="2700000" algn="tl">
                      <a:srgbClr val="C0C0C0"/>
                    </a:outerShdw>
                  </a:effectLst>
                  <a:latin typeface="Adobe 仿宋 Std R" pitchFamily="18" charset="-122"/>
                  <a:ea typeface="Adobe 仿宋 Std R" pitchFamily="18" charset="-122"/>
                </a:rPr>
                <a:t>董事会</a:t>
              </a:r>
            </a:p>
          </p:txBody>
        </p:sp>
      </p:grpSp>
      <p:cxnSp>
        <p:nvCxnSpPr>
          <p:cNvPr id="49" name="AutoShape 44"/>
          <p:cNvCxnSpPr>
            <a:cxnSpLocks noChangeShapeType="1"/>
            <a:stCxn id="16" idx="2"/>
            <a:endCxn id="47" idx="0"/>
          </p:cNvCxnSpPr>
          <p:nvPr/>
        </p:nvCxnSpPr>
        <p:spPr bwMode="auto">
          <a:xfrm>
            <a:off x="4319972" y="2514601"/>
            <a:ext cx="2674" cy="304799"/>
          </a:xfrm>
          <a:prstGeom prst="straightConnector1">
            <a:avLst/>
          </a:prstGeom>
          <a:noFill/>
          <a:ln w="9525">
            <a:solidFill>
              <a:schemeClr val="tx1"/>
            </a:solidFill>
            <a:round/>
            <a:headEnd/>
            <a:tailEnd/>
          </a:ln>
          <a:effectLst/>
        </p:spPr>
      </p:cxnSp>
      <p:grpSp>
        <p:nvGrpSpPr>
          <p:cNvPr id="50" name="Group 45"/>
          <p:cNvGrpSpPr>
            <a:grpSpLocks/>
          </p:cNvGrpSpPr>
          <p:nvPr/>
        </p:nvGrpSpPr>
        <p:grpSpPr bwMode="auto">
          <a:xfrm>
            <a:off x="5918814" y="2827784"/>
            <a:ext cx="1446855" cy="457200"/>
            <a:chOff x="2379" y="1872"/>
            <a:chExt cx="912" cy="288"/>
          </a:xfrm>
        </p:grpSpPr>
        <p:sp>
          <p:nvSpPr>
            <p:cNvPr id="51" name="AutoShape 46"/>
            <p:cNvSpPr>
              <a:spLocks noChangeArrowheads="1"/>
            </p:cNvSpPr>
            <p:nvPr/>
          </p:nvSpPr>
          <p:spPr bwMode="auto">
            <a:xfrm>
              <a:off x="2379" y="1872"/>
              <a:ext cx="912" cy="288"/>
            </a:xfrm>
            <a:prstGeom prst="roundRect">
              <a:avLst>
                <a:gd name="adj" fmla="val 16667"/>
              </a:avLst>
            </a:prstGeom>
            <a:noFill/>
            <a:ln w="9525">
              <a:solidFill>
                <a:schemeClr val="tx1"/>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52" name="Text Box 47"/>
            <p:cNvSpPr txBox="1">
              <a:spLocks noChangeArrowheads="1"/>
            </p:cNvSpPr>
            <p:nvPr/>
          </p:nvSpPr>
          <p:spPr bwMode="auto">
            <a:xfrm>
              <a:off x="2571" y="1929"/>
              <a:ext cx="528" cy="194"/>
            </a:xfrm>
            <a:prstGeom prst="rect">
              <a:avLst/>
            </a:prstGeom>
            <a:noFill/>
            <a:ln w="9525">
              <a:noFill/>
              <a:miter lim="800000"/>
              <a:headEnd/>
              <a:tailEnd/>
            </a:ln>
            <a:effectLst/>
          </p:spPr>
          <p:txBody>
            <a:bodyPr lIns="0" tIns="0" rIns="0" bIns="0">
              <a:spAutoFit/>
            </a:bodyPr>
            <a:lstStyle/>
            <a:p>
              <a:pPr algn="ctr">
                <a:spcBef>
                  <a:spcPct val="50000"/>
                </a:spcBef>
              </a:pPr>
              <a:r>
                <a:rPr lang="zh-CN" altLang="en-US" b="1">
                  <a:effectLst>
                    <a:outerShdw blurRad="38100" dist="38100" dir="2700000" algn="tl">
                      <a:srgbClr val="C0C0C0"/>
                    </a:outerShdw>
                  </a:effectLst>
                  <a:latin typeface="Adobe 仿宋 Std R" pitchFamily="18" charset="-122"/>
                  <a:ea typeface="Adobe 仿宋 Std R" pitchFamily="18" charset="-122"/>
                </a:rPr>
                <a:t>监事会</a:t>
              </a:r>
            </a:p>
          </p:txBody>
        </p:sp>
      </p:grpSp>
      <p:cxnSp>
        <p:nvCxnSpPr>
          <p:cNvPr id="53" name="AutoShape 48"/>
          <p:cNvCxnSpPr>
            <a:cxnSpLocks noChangeShapeType="1"/>
            <a:stCxn id="47" idx="2"/>
            <a:endCxn id="18" idx="0"/>
          </p:cNvCxnSpPr>
          <p:nvPr/>
        </p:nvCxnSpPr>
        <p:spPr bwMode="auto">
          <a:xfrm rot="5400000">
            <a:off x="2494866" y="1982220"/>
            <a:ext cx="533400" cy="3122160"/>
          </a:xfrm>
          <a:prstGeom prst="bentConnector3">
            <a:avLst>
              <a:gd name="adj1" fmla="val 50000"/>
            </a:avLst>
          </a:prstGeom>
          <a:noFill/>
          <a:ln w="9525">
            <a:solidFill>
              <a:schemeClr val="tx1"/>
            </a:solidFill>
            <a:miter lim="800000"/>
            <a:headEnd/>
            <a:tailEnd/>
          </a:ln>
          <a:effectLst/>
        </p:spPr>
      </p:cxnSp>
      <p:cxnSp>
        <p:nvCxnSpPr>
          <p:cNvPr id="54" name="AutoShape 49"/>
          <p:cNvCxnSpPr>
            <a:cxnSpLocks noChangeShapeType="1"/>
            <a:stCxn id="47" idx="2"/>
            <a:endCxn id="21" idx="0"/>
          </p:cNvCxnSpPr>
          <p:nvPr/>
        </p:nvCxnSpPr>
        <p:spPr bwMode="auto">
          <a:xfrm rot="5400000">
            <a:off x="2928624" y="2415978"/>
            <a:ext cx="533400" cy="2254644"/>
          </a:xfrm>
          <a:prstGeom prst="bentConnector3">
            <a:avLst>
              <a:gd name="adj1" fmla="val 50000"/>
            </a:avLst>
          </a:prstGeom>
          <a:noFill/>
          <a:ln w="9525">
            <a:solidFill>
              <a:schemeClr val="tx1"/>
            </a:solidFill>
            <a:miter lim="800000"/>
            <a:headEnd/>
            <a:tailEnd/>
          </a:ln>
          <a:effectLst/>
        </p:spPr>
      </p:cxnSp>
      <p:cxnSp>
        <p:nvCxnSpPr>
          <p:cNvPr id="55" name="AutoShape 50"/>
          <p:cNvCxnSpPr>
            <a:cxnSpLocks noChangeShapeType="1"/>
            <a:stCxn id="47" idx="2"/>
            <a:endCxn id="24" idx="0"/>
          </p:cNvCxnSpPr>
          <p:nvPr/>
        </p:nvCxnSpPr>
        <p:spPr bwMode="auto">
          <a:xfrm rot="5400000">
            <a:off x="3347450" y="2834804"/>
            <a:ext cx="533400" cy="1416992"/>
          </a:xfrm>
          <a:prstGeom prst="bentConnector3">
            <a:avLst>
              <a:gd name="adj1" fmla="val 50000"/>
            </a:avLst>
          </a:prstGeom>
          <a:noFill/>
          <a:ln w="9525">
            <a:solidFill>
              <a:schemeClr val="tx1"/>
            </a:solidFill>
            <a:miter lim="800000"/>
            <a:headEnd/>
            <a:tailEnd/>
          </a:ln>
          <a:effectLst/>
        </p:spPr>
      </p:cxnSp>
      <p:cxnSp>
        <p:nvCxnSpPr>
          <p:cNvPr id="56" name="AutoShape 51"/>
          <p:cNvCxnSpPr>
            <a:cxnSpLocks noChangeShapeType="1"/>
            <a:stCxn id="47" idx="2"/>
            <a:endCxn id="27" idx="0"/>
          </p:cNvCxnSpPr>
          <p:nvPr/>
        </p:nvCxnSpPr>
        <p:spPr bwMode="auto">
          <a:xfrm rot="5400000">
            <a:off x="3767023" y="3254377"/>
            <a:ext cx="533400" cy="577846"/>
          </a:xfrm>
          <a:prstGeom prst="bentConnector3">
            <a:avLst>
              <a:gd name="adj1" fmla="val 50000"/>
            </a:avLst>
          </a:prstGeom>
          <a:noFill/>
          <a:ln w="9525">
            <a:solidFill>
              <a:schemeClr val="tx1"/>
            </a:solidFill>
            <a:miter lim="800000"/>
            <a:headEnd/>
            <a:tailEnd/>
          </a:ln>
          <a:effectLst/>
        </p:spPr>
      </p:cxnSp>
      <p:cxnSp>
        <p:nvCxnSpPr>
          <p:cNvPr id="57" name="AutoShape 52"/>
          <p:cNvCxnSpPr>
            <a:cxnSpLocks noChangeShapeType="1"/>
            <a:stCxn id="47" idx="2"/>
            <a:endCxn id="30" idx="0"/>
          </p:cNvCxnSpPr>
          <p:nvPr/>
        </p:nvCxnSpPr>
        <p:spPr bwMode="auto">
          <a:xfrm rot="16200000" flipH="1">
            <a:off x="4339643" y="3259603"/>
            <a:ext cx="533400" cy="567394"/>
          </a:xfrm>
          <a:prstGeom prst="bentConnector3">
            <a:avLst>
              <a:gd name="adj1" fmla="val 50000"/>
            </a:avLst>
          </a:prstGeom>
          <a:noFill/>
          <a:ln w="9525">
            <a:solidFill>
              <a:schemeClr val="tx1"/>
            </a:solidFill>
            <a:miter lim="800000"/>
            <a:headEnd/>
            <a:tailEnd/>
          </a:ln>
          <a:effectLst/>
        </p:spPr>
      </p:cxnSp>
      <p:cxnSp>
        <p:nvCxnSpPr>
          <p:cNvPr id="58" name="AutoShape 53"/>
          <p:cNvCxnSpPr>
            <a:cxnSpLocks noChangeShapeType="1"/>
            <a:stCxn id="47" idx="2"/>
            <a:endCxn id="33" idx="0"/>
          </p:cNvCxnSpPr>
          <p:nvPr/>
        </p:nvCxnSpPr>
        <p:spPr bwMode="auto">
          <a:xfrm rot="16200000" flipH="1">
            <a:off x="4792065" y="2807181"/>
            <a:ext cx="533400" cy="1472238"/>
          </a:xfrm>
          <a:prstGeom prst="bentConnector3">
            <a:avLst>
              <a:gd name="adj1" fmla="val 50000"/>
            </a:avLst>
          </a:prstGeom>
          <a:noFill/>
          <a:ln w="9525">
            <a:solidFill>
              <a:schemeClr val="tx1"/>
            </a:solidFill>
            <a:miter lim="800000"/>
            <a:headEnd/>
            <a:tailEnd/>
          </a:ln>
          <a:effectLst/>
        </p:spPr>
      </p:cxnSp>
      <p:cxnSp>
        <p:nvCxnSpPr>
          <p:cNvPr id="60" name="AutoShape 54"/>
          <p:cNvCxnSpPr>
            <a:cxnSpLocks noChangeShapeType="1"/>
            <a:stCxn id="47" idx="2"/>
            <a:endCxn id="37" idx="0"/>
          </p:cNvCxnSpPr>
          <p:nvPr/>
        </p:nvCxnSpPr>
        <p:spPr bwMode="auto">
          <a:xfrm rot="16200000" flipH="1">
            <a:off x="5210891" y="2388355"/>
            <a:ext cx="533400" cy="2309890"/>
          </a:xfrm>
          <a:prstGeom prst="bentConnector3">
            <a:avLst>
              <a:gd name="adj1" fmla="val 50000"/>
            </a:avLst>
          </a:prstGeom>
          <a:noFill/>
          <a:ln w="9525">
            <a:solidFill>
              <a:schemeClr val="tx1"/>
            </a:solidFill>
            <a:miter lim="800000"/>
            <a:headEnd/>
            <a:tailEnd/>
          </a:ln>
          <a:effectLst/>
        </p:spPr>
      </p:cxnSp>
      <p:cxnSp>
        <p:nvCxnSpPr>
          <p:cNvPr id="61" name="AutoShape 55"/>
          <p:cNvCxnSpPr>
            <a:cxnSpLocks noChangeShapeType="1"/>
            <a:stCxn id="47" idx="2"/>
            <a:endCxn id="41" idx="0"/>
          </p:cNvCxnSpPr>
          <p:nvPr/>
        </p:nvCxnSpPr>
        <p:spPr bwMode="auto">
          <a:xfrm rot="16200000" flipH="1">
            <a:off x="5634943" y="1964303"/>
            <a:ext cx="533400" cy="3157994"/>
          </a:xfrm>
          <a:prstGeom prst="bentConnector3">
            <a:avLst>
              <a:gd name="adj1" fmla="val 50000"/>
            </a:avLst>
          </a:prstGeom>
          <a:noFill/>
          <a:ln w="9525">
            <a:solidFill>
              <a:schemeClr val="tx1"/>
            </a:solidFill>
            <a:miter lim="800000"/>
            <a:headEnd/>
            <a:tailEnd/>
          </a:ln>
          <a:effectLst/>
        </p:spPr>
      </p:cxnSp>
      <p:cxnSp>
        <p:nvCxnSpPr>
          <p:cNvPr id="62" name="AutoShape 56"/>
          <p:cNvCxnSpPr>
            <a:cxnSpLocks noChangeShapeType="1"/>
            <a:stCxn id="47" idx="2"/>
            <a:endCxn id="44" idx="0"/>
          </p:cNvCxnSpPr>
          <p:nvPr/>
        </p:nvCxnSpPr>
        <p:spPr bwMode="auto">
          <a:xfrm rot="16200000" flipH="1">
            <a:off x="6054516" y="1544730"/>
            <a:ext cx="533400" cy="3997140"/>
          </a:xfrm>
          <a:prstGeom prst="bentConnector3">
            <a:avLst>
              <a:gd name="adj1" fmla="val 50000"/>
            </a:avLst>
          </a:prstGeom>
          <a:noFill/>
          <a:ln w="9525">
            <a:solidFill>
              <a:schemeClr val="tx1"/>
            </a:solidFill>
            <a:miter lim="800000"/>
            <a:headEnd/>
            <a:tailEnd/>
          </a:ln>
          <a:effectLst/>
        </p:spPr>
      </p:cxnSp>
      <p:cxnSp>
        <p:nvCxnSpPr>
          <p:cNvPr id="63" name="AutoShape 57"/>
          <p:cNvCxnSpPr>
            <a:cxnSpLocks noChangeShapeType="1"/>
            <a:stCxn id="47" idx="2"/>
            <a:endCxn id="12" idx="0"/>
          </p:cNvCxnSpPr>
          <p:nvPr/>
        </p:nvCxnSpPr>
        <p:spPr bwMode="auto">
          <a:xfrm flipH="1">
            <a:off x="4319972" y="3276600"/>
            <a:ext cx="2674" cy="2209800"/>
          </a:xfrm>
          <a:prstGeom prst="straightConnector1">
            <a:avLst/>
          </a:prstGeom>
          <a:noFill/>
          <a:ln w="9525">
            <a:solidFill>
              <a:schemeClr val="tx1"/>
            </a:solidFill>
            <a:round/>
            <a:headEnd/>
            <a:tailEnd/>
          </a:ln>
          <a:effectLst/>
        </p:spPr>
      </p:cxnSp>
      <p:cxnSp>
        <p:nvCxnSpPr>
          <p:cNvPr id="64" name="AutoShape 58"/>
          <p:cNvCxnSpPr>
            <a:cxnSpLocks noChangeShapeType="1"/>
            <a:stCxn id="47" idx="3"/>
            <a:endCxn id="51" idx="1"/>
          </p:cNvCxnSpPr>
          <p:nvPr/>
        </p:nvCxnSpPr>
        <p:spPr bwMode="auto">
          <a:xfrm>
            <a:off x="5046819" y="3048000"/>
            <a:ext cx="871995" cy="8384"/>
          </a:xfrm>
          <a:prstGeom prst="bentConnector3">
            <a:avLst>
              <a:gd name="adj1" fmla="val 50000"/>
            </a:avLst>
          </a:prstGeom>
          <a:noFill/>
          <a:ln w="9525">
            <a:solidFill>
              <a:schemeClr val="tx1"/>
            </a:solidFill>
            <a:miter lim="800000"/>
            <a:headEnd/>
            <a:tailEnd/>
          </a:ln>
          <a:effectLst/>
        </p:spPr>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sp>
        <p:nvSpPr>
          <p:cNvPr id="9" name="Text Box 4"/>
          <p:cNvSpPr txBox="1">
            <a:spLocks noChangeArrowheads="1"/>
          </p:cNvSpPr>
          <p:nvPr/>
        </p:nvSpPr>
        <p:spPr bwMode="auto">
          <a:xfrm>
            <a:off x="558435" y="990601"/>
            <a:ext cx="3225186" cy="400110"/>
          </a:xfrm>
          <a:prstGeom prst="rect">
            <a:avLst/>
          </a:prstGeom>
          <a:noFill/>
          <a:ln w="9525">
            <a:noFill/>
            <a:miter lim="800000"/>
            <a:headEnd/>
            <a:tailEnd/>
          </a:ln>
          <a:effectLst/>
        </p:spPr>
        <p:txBody>
          <a:bodyPr>
            <a:spAutoFit/>
          </a:bodyPr>
          <a:lstStyle/>
          <a:p>
            <a:pPr>
              <a:spcBef>
                <a:spcPct val="50000"/>
              </a:spcBef>
            </a:pPr>
            <a:r>
              <a:rPr lang="zh-CN" altLang="en-US" b="1" dirty="0" smtClean="0">
                <a:effectLst>
                  <a:outerShdw blurRad="38100" dist="38100" dir="2700000" algn="tl">
                    <a:srgbClr val="C0C0C0"/>
                  </a:outerShdw>
                </a:effectLst>
                <a:latin typeface="Adobe 仿宋 Std R" pitchFamily="18" charset="-122"/>
                <a:ea typeface="Adobe 仿宋 Std R" pitchFamily="18" charset="-122"/>
              </a:rPr>
              <a:t>服务</a:t>
            </a:r>
            <a:r>
              <a:rPr lang="zh-CN" altLang="en-US" b="1" dirty="0">
                <a:effectLst>
                  <a:outerShdw blurRad="38100" dist="38100" dir="2700000" algn="tl">
                    <a:srgbClr val="C0C0C0"/>
                  </a:outerShdw>
                </a:effectLst>
                <a:latin typeface="Adobe 仿宋 Std R" pitchFamily="18" charset="-122"/>
                <a:ea typeface="Adobe 仿宋 Std R" pitchFamily="18" charset="-122"/>
              </a:rPr>
              <a:t>贸易业务</a:t>
            </a:r>
          </a:p>
        </p:txBody>
      </p:sp>
      <p:sp>
        <p:nvSpPr>
          <p:cNvPr id="11" name="Rectangle 8"/>
          <p:cNvSpPr>
            <a:spLocks noChangeArrowheads="1"/>
          </p:cNvSpPr>
          <p:nvPr/>
        </p:nvSpPr>
        <p:spPr bwMode="auto">
          <a:xfrm>
            <a:off x="630106" y="1447800"/>
            <a:ext cx="8027130" cy="973138"/>
          </a:xfrm>
          <a:prstGeom prst="rect">
            <a:avLst/>
          </a:prstGeom>
          <a:noFill/>
          <a:ln w="9525">
            <a:noFill/>
            <a:miter lim="800000"/>
            <a:headEnd/>
            <a:tailEnd/>
          </a:ln>
          <a:effectLst/>
        </p:spPr>
        <p:txBody>
          <a:bodyPr anchor="ctr">
            <a:spAutoFit/>
          </a:bodyPr>
          <a:lstStyle/>
          <a:p>
            <a:pPr algn="just">
              <a:lnSpc>
                <a:spcPct val="120000"/>
              </a:lnSpc>
            </a:pPr>
            <a:r>
              <a:rPr lang="en-US" altLang="zh-CN" sz="1600" b="1" dirty="0">
                <a:latin typeface="Adobe 仿宋 Std R" pitchFamily="18" charset="-122"/>
                <a:ea typeface="Adobe 仿宋 Std R" pitchFamily="18" charset="-122"/>
              </a:rPr>
              <a:t>   </a:t>
            </a:r>
            <a:r>
              <a:rPr lang="zh-CN" altLang="en-US" sz="1600" b="1" dirty="0">
                <a:latin typeface="Adobe 仿宋 Std R" pitchFamily="18" charset="-122"/>
                <a:ea typeface="Adobe 仿宋 Std R" pitchFamily="18" charset="-122"/>
              </a:rPr>
              <a:t>上汽集团服务贸易业务板块，按照“围绕先进制造业、发展现代服务业”的发展思路，已经形成较为完整的发展架构，覆盖了物流、销售、服务、国际贸易、房地产、资产经营、信息和物资一体化等二十三个领域。</a:t>
            </a:r>
          </a:p>
        </p:txBody>
      </p:sp>
      <p:graphicFrame>
        <p:nvGraphicFramePr>
          <p:cNvPr id="12" name="Group 161"/>
          <p:cNvGraphicFramePr>
            <a:graphicFrameLocks noGrp="1"/>
          </p:cNvGraphicFramePr>
          <p:nvPr/>
        </p:nvGraphicFramePr>
        <p:xfrm>
          <a:off x="630106" y="2564904"/>
          <a:ext cx="7955459" cy="3846960"/>
        </p:xfrm>
        <a:graphic>
          <a:graphicData uri="http://schemas.openxmlformats.org/drawingml/2006/table">
            <a:tbl>
              <a:tblPr/>
              <a:tblGrid>
                <a:gridCol w="1218404"/>
                <a:gridCol w="2795161"/>
                <a:gridCol w="3941894"/>
              </a:tblGrid>
              <a:tr h="1222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dirty="0" smtClean="0">
                          <a:ln>
                            <a:noFill/>
                          </a:ln>
                          <a:solidFill>
                            <a:schemeClr val="tx1"/>
                          </a:solidFill>
                          <a:effectLst>
                            <a:outerShdw blurRad="38100" dist="38100" dir="2700000" algn="tl">
                              <a:srgbClr val="C0C0C0"/>
                            </a:outerShdw>
                          </a:effectLst>
                          <a:latin typeface="Arial" charset="0"/>
                          <a:ea typeface="楷体_GB2312" pitchFamily="49" charset="-122"/>
                        </a:rPr>
                        <a:t>业务</a:t>
                      </a:r>
                    </a:p>
                  </a:txBody>
                  <a:tcPr marL="86005" marR="8600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outerShdw blurRad="38100" dist="38100" dir="2700000" algn="tl">
                              <a:srgbClr val="C0C0C0"/>
                            </a:outerShdw>
                          </a:effectLst>
                          <a:latin typeface="Arial" charset="0"/>
                          <a:ea typeface="楷体_GB2312" pitchFamily="49" charset="-122"/>
                        </a:rPr>
                        <a:t>企业名称</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outerShdw blurRad="38100" dist="38100" dir="2700000" algn="tl">
                              <a:srgbClr val="C0C0C0"/>
                            </a:outerShdw>
                          </a:effectLst>
                          <a:latin typeface="Arial" charset="0"/>
                          <a:ea typeface="楷体_GB2312" pitchFamily="49" charset="-122"/>
                        </a:rPr>
                        <a:t>备注</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物流及销售服务</a:t>
                      </a:r>
                    </a:p>
                  </a:txBody>
                  <a:tcPr marL="84651" marR="8465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上海汽车工业销售有限公司</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Arial" charset="0"/>
                          <a:ea typeface="楷体_GB2312" pitchFamily="49" charset="-122"/>
                        </a:rPr>
                        <a:t>业务包括汽车物流、汽车销售、汽车服务和汽车物资</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上海国际汽车城发展有限公司</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成立于</a:t>
                      </a:r>
                      <a:r>
                        <a:rPr kumimoji="0" lang="en-US" altLang="zh-CN" sz="1200" b="1" i="0" u="none" strike="noStrike" cap="none" normalizeH="0" baseline="0" smtClean="0">
                          <a:ln>
                            <a:noFill/>
                          </a:ln>
                          <a:solidFill>
                            <a:schemeClr val="tx1"/>
                          </a:solidFill>
                          <a:effectLst/>
                          <a:latin typeface="Arial" charset="0"/>
                          <a:ea typeface="楷体_GB2312" pitchFamily="49" charset="-122"/>
                        </a:rPr>
                        <a:t>2001</a:t>
                      </a:r>
                      <a:r>
                        <a:rPr kumimoji="0" lang="zh-CN" altLang="en-US" sz="1200" b="1" i="0" u="none" strike="noStrike" cap="none" normalizeH="0" baseline="0" smtClean="0">
                          <a:ln>
                            <a:noFill/>
                          </a:ln>
                          <a:solidFill>
                            <a:schemeClr val="tx1"/>
                          </a:solidFill>
                          <a:effectLst/>
                          <a:latin typeface="Arial" charset="0"/>
                          <a:ea typeface="楷体_GB2312" pitchFamily="49" charset="-122"/>
                        </a:rPr>
                        <a:t>年</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上海汽车集团（北京）有限公司</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Arial" charset="0"/>
                          <a:ea typeface="楷体_GB2312" pitchFamily="49" charset="-122"/>
                        </a:rPr>
                        <a:t>成立于</a:t>
                      </a:r>
                      <a:r>
                        <a:rPr kumimoji="0" lang="en-US" altLang="zh-CN" sz="1200" b="1" i="0" u="none" strike="noStrike" cap="none" normalizeH="0" baseline="0" dirty="0" smtClean="0">
                          <a:ln>
                            <a:noFill/>
                          </a:ln>
                          <a:solidFill>
                            <a:schemeClr val="tx1"/>
                          </a:solidFill>
                          <a:effectLst/>
                          <a:latin typeface="Arial" charset="0"/>
                          <a:ea typeface="楷体_GB2312" pitchFamily="49" charset="-122"/>
                        </a:rPr>
                        <a:t>2004</a:t>
                      </a:r>
                      <a:r>
                        <a:rPr kumimoji="0" lang="zh-CN" altLang="en-US" sz="1200" b="1" i="0" u="none" strike="noStrike" cap="none" normalizeH="0" baseline="0" dirty="0" smtClean="0">
                          <a:ln>
                            <a:noFill/>
                          </a:ln>
                          <a:solidFill>
                            <a:schemeClr val="tx1"/>
                          </a:solidFill>
                          <a:effectLst/>
                          <a:latin typeface="Arial" charset="0"/>
                          <a:ea typeface="楷体_GB2312" pitchFamily="49" charset="-122"/>
                        </a:rPr>
                        <a:t>年，初始注册资本</a:t>
                      </a:r>
                      <a:r>
                        <a:rPr kumimoji="0" lang="en-US" altLang="zh-CN" sz="1200" b="1" i="0" u="none" strike="noStrike" cap="none" normalizeH="0" baseline="0" dirty="0" smtClean="0">
                          <a:ln>
                            <a:noFill/>
                          </a:ln>
                          <a:solidFill>
                            <a:schemeClr val="tx1"/>
                          </a:solidFill>
                          <a:effectLst/>
                          <a:latin typeface="Arial" charset="0"/>
                          <a:ea typeface="楷体_GB2312" pitchFamily="49" charset="-122"/>
                        </a:rPr>
                        <a:t>2</a:t>
                      </a:r>
                      <a:r>
                        <a:rPr kumimoji="0" lang="zh-CN" altLang="en-US" sz="1200" b="1" i="0" u="none" strike="noStrike" cap="none" normalizeH="0" baseline="0" dirty="0" smtClean="0">
                          <a:ln>
                            <a:noFill/>
                          </a:ln>
                          <a:solidFill>
                            <a:schemeClr val="tx1"/>
                          </a:solidFill>
                          <a:effectLst/>
                          <a:latin typeface="Arial" charset="0"/>
                          <a:ea typeface="楷体_GB2312" pitchFamily="49" charset="-122"/>
                        </a:rPr>
                        <a:t>亿元人民币</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国际贸易</a:t>
                      </a:r>
                    </a:p>
                  </a:txBody>
                  <a:tcPr marL="84651" marR="8465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上海汽车进出口有限公司</a:t>
                      </a:r>
                    </a:p>
                  </a:txBody>
                  <a:tcPr marL="84651" marR="84651"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从事汽车及其零部件、附件以及其他机电产品等的出口，国外整车进口及其批发、零售和维修，汽车生产用技术、设备、零部件及原材料的进口。</a:t>
                      </a:r>
                      <a:r>
                        <a:rPr kumimoji="0" lang="zh-CN" altLang="en-US" sz="1200" b="1" i="0" u="none" strike="noStrike" cap="none" normalizeH="0" baseline="0" smtClean="0">
                          <a:ln>
                            <a:noFill/>
                          </a:ln>
                          <a:solidFill>
                            <a:schemeClr val="tx1"/>
                          </a:solidFill>
                          <a:effectLst/>
                          <a:latin typeface="Arial" charset="0"/>
                          <a:ea typeface="宋体" pitchFamily="2" charset="-122"/>
                        </a:rPr>
                        <a:t> </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房地产</a:t>
                      </a:r>
                    </a:p>
                  </a:txBody>
                  <a:tcPr marL="84651" marR="8465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上海汽车工业开发发展公司</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成立于</a:t>
                      </a:r>
                      <a:r>
                        <a:rPr kumimoji="0" lang="en-US" altLang="zh-CN" sz="1200" b="1" i="0" u="none" strike="noStrike" cap="none" normalizeH="0" baseline="0" smtClean="0">
                          <a:ln>
                            <a:noFill/>
                          </a:ln>
                          <a:solidFill>
                            <a:schemeClr val="tx1"/>
                          </a:solidFill>
                          <a:effectLst/>
                          <a:latin typeface="Arial" charset="0"/>
                          <a:ea typeface="楷体_GB2312" pitchFamily="49" charset="-122"/>
                        </a:rPr>
                        <a:t>1993</a:t>
                      </a:r>
                      <a:r>
                        <a:rPr kumimoji="0" lang="zh-CN" altLang="en-US" sz="1200" b="1" i="0" u="none" strike="noStrike" cap="none" normalizeH="0" baseline="0" smtClean="0">
                          <a:ln>
                            <a:noFill/>
                          </a:ln>
                          <a:solidFill>
                            <a:schemeClr val="tx1"/>
                          </a:solidFill>
                          <a:effectLst/>
                          <a:latin typeface="Arial" charset="0"/>
                          <a:ea typeface="楷体_GB2312" pitchFamily="49" charset="-122"/>
                        </a:rPr>
                        <a:t>年，房地产开发经营、物流服务、后勤服务</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信息</a:t>
                      </a:r>
                    </a:p>
                  </a:txBody>
                  <a:tcPr marL="84651" marR="8465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上海汽车信息产业投资有限公司</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成立于</a:t>
                      </a:r>
                      <a:r>
                        <a:rPr kumimoji="0" lang="en-US" altLang="zh-CN" sz="1200" b="1" i="0" u="none" strike="noStrike" cap="none" normalizeH="0" baseline="0" smtClean="0">
                          <a:ln>
                            <a:noFill/>
                          </a:ln>
                          <a:solidFill>
                            <a:schemeClr val="tx1"/>
                          </a:solidFill>
                          <a:effectLst/>
                          <a:latin typeface="Arial" charset="0"/>
                          <a:ea typeface="楷体_GB2312" pitchFamily="49" charset="-122"/>
                        </a:rPr>
                        <a:t>2000</a:t>
                      </a:r>
                      <a:r>
                        <a:rPr kumimoji="0" lang="zh-CN" altLang="en-US" sz="1200" b="1" i="0" u="none" strike="noStrike" cap="none" normalizeH="0" baseline="0" smtClean="0">
                          <a:ln>
                            <a:noFill/>
                          </a:ln>
                          <a:solidFill>
                            <a:schemeClr val="tx1"/>
                          </a:solidFill>
                          <a:effectLst/>
                          <a:latin typeface="Arial" charset="0"/>
                          <a:ea typeface="楷体_GB2312" pitchFamily="49" charset="-122"/>
                        </a:rPr>
                        <a:t>年</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资产经营</a:t>
                      </a:r>
                    </a:p>
                  </a:txBody>
                  <a:tcPr marL="84651" marR="8465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上海汽车资产经营有限公司</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资产处置、资本运作、债券处置、产权经纪、咨询服务等</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物资</a:t>
                      </a:r>
                    </a:p>
                  </a:txBody>
                  <a:tcPr marL="84651" marR="8465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上海国际汽车零部件采购中心</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成立于</a:t>
                      </a:r>
                      <a:r>
                        <a:rPr kumimoji="0" lang="en-US" altLang="zh-CN" sz="1200" b="1" i="0" u="none" strike="noStrike" cap="none" normalizeH="0" baseline="0" smtClean="0">
                          <a:ln>
                            <a:noFill/>
                          </a:ln>
                          <a:solidFill>
                            <a:schemeClr val="tx1"/>
                          </a:solidFill>
                          <a:effectLst/>
                          <a:latin typeface="Arial" charset="0"/>
                          <a:ea typeface="楷体_GB2312" pitchFamily="49" charset="-122"/>
                        </a:rPr>
                        <a:t>2005</a:t>
                      </a:r>
                      <a:r>
                        <a:rPr kumimoji="0" lang="zh-CN" altLang="en-US" sz="1200" b="1" i="0" u="none" strike="noStrike" cap="none" normalizeH="0" baseline="0" smtClean="0">
                          <a:ln>
                            <a:noFill/>
                          </a:ln>
                          <a:solidFill>
                            <a:schemeClr val="tx1"/>
                          </a:solidFill>
                          <a:effectLst/>
                          <a:latin typeface="Arial" charset="0"/>
                          <a:ea typeface="楷体_GB2312" pitchFamily="49" charset="-122"/>
                        </a:rPr>
                        <a:t>年</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row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其他</a:t>
                      </a:r>
                    </a:p>
                  </a:txBody>
                  <a:tcPr marL="84651" marR="84651"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上海汽车报社</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创刊于</a:t>
                      </a:r>
                      <a:r>
                        <a:rPr kumimoji="0" lang="en-US" altLang="zh-CN" sz="1200" b="1" i="0" u="none" strike="noStrike" cap="none" normalizeH="0" baseline="0" smtClean="0">
                          <a:ln>
                            <a:noFill/>
                          </a:ln>
                          <a:solidFill>
                            <a:schemeClr val="tx1"/>
                          </a:solidFill>
                          <a:effectLst/>
                          <a:latin typeface="Arial" charset="0"/>
                          <a:ea typeface="楷体_GB2312" pitchFamily="49" charset="-122"/>
                        </a:rPr>
                        <a:t>1985</a:t>
                      </a:r>
                      <a:r>
                        <a:rPr kumimoji="0" lang="zh-CN" altLang="en-US" sz="1200" b="1" i="0" u="none" strike="noStrike" cap="none" normalizeH="0" baseline="0" smtClean="0">
                          <a:ln>
                            <a:noFill/>
                          </a:ln>
                          <a:solidFill>
                            <a:schemeClr val="tx1"/>
                          </a:solidFill>
                          <a:effectLst/>
                          <a:latin typeface="Arial" charset="0"/>
                          <a:ea typeface="楷体_GB2312" pitchFamily="49" charset="-122"/>
                        </a:rPr>
                        <a:t>年</a:t>
                      </a:r>
                      <a:r>
                        <a:rPr kumimoji="0" lang="en-US" altLang="zh-CN" sz="1200" b="1" i="0" u="none" strike="noStrike" cap="none" normalizeH="0" baseline="0" smtClean="0">
                          <a:ln>
                            <a:noFill/>
                          </a:ln>
                          <a:solidFill>
                            <a:schemeClr val="tx1"/>
                          </a:solidFill>
                          <a:effectLst/>
                          <a:latin typeface="Arial" charset="0"/>
                          <a:ea typeface="楷体_GB2312" pitchFamily="49" charset="-122"/>
                        </a:rPr>
                        <a:t>1</a:t>
                      </a:r>
                      <a:r>
                        <a:rPr kumimoji="0" lang="zh-CN" altLang="en-US" sz="1200" b="1" i="0" u="none" strike="noStrike" cap="none" normalizeH="0" baseline="0" smtClean="0">
                          <a:ln>
                            <a:noFill/>
                          </a:ln>
                          <a:solidFill>
                            <a:schemeClr val="tx1"/>
                          </a:solidFill>
                          <a:effectLst/>
                          <a:latin typeface="Arial" charset="0"/>
                          <a:ea typeface="楷体_GB2312" pitchFamily="49" charset="-122"/>
                        </a:rPr>
                        <a:t>月</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上海内燃机研究所</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始建于</a:t>
                      </a:r>
                      <a:r>
                        <a:rPr kumimoji="0" lang="en-US" altLang="zh-CN" sz="1200" b="1" i="0" u="none" strike="noStrike" cap="none" normalizeH="0" baseline="0" smtClean="0">
                          <a:ln>
                            <a:noFill/>
                          </a:ln>
                          <a:solidFill>
                            <a:schemeClr val="tx1"/>
                          </a:solidFill>
                          <a:effectLst/>
                          <a:latin typeface="Arial" charset="0"/>
                          <a:ea typeface="楷体_GB2312" pitchFamily="49" charset="-122"/>
                        </a:rPr>
                        <a:t>1956</a:t>
                      </a:r>
                      <a:r>
                        <a:rPr kumimoji="0" lang="zh-CN" altLang="en-US" sz="1200" b="1" i="0" u="none" strike="noStrike" cap="none" normalizeH="0" baseline="0" smtClean="0">
                          <a:ln>
                            <a:noFill/>
                          </a:ln>
                          <a:solidFill>
                            <a:schemeClr val="tx1"/>
                          </a:solidFill>
                          <a:effectLst/>
                          <a:latin typeface="Arial" charset="0"/>
                          <a:ea typeface="楷体_GB2312" pitchFamily="49" charset="-122"/>
                        </a:rPr>
                        <a:t>年</a:t>
                      </a:r>
                      <a:r>
                        <a:rPr kumimoji="0" lang="en-US" altLang="zh-CN" sz="1200" b="1" i="0" u="none" strike="noStrike" cap="none" normalizeH="0" baseline="0" smtClean="0">
                          <a:ln>
                            <a:noFill/>
                          </a:ln>
                          <a:solidFill>
                            <a:schemeClr val="tx1"/>
                          </a:solidFill>
                          <a:effectLst/>
                          <a:latin typeface="Arial" charset="0"/>
                          <a:ea typeface="楷体_GB2312" pitchFamily="49" charset="-122"/>
                        </a:rPr>
                        <a:t>6</a:t>
                      </a:r>
                      <a:r>
                        <a:rPr kumimoji="0" lang="zh-CN" altLang="en-US" sz="1200" b="1" i="0" u="none" strike="noStrike" cap="none" normalizeH="0" baseline="0" smtClean="0">
                          <a:ln>
                            <a:noFill/>
                          </a:ln>
                          <a:solidFill>
                            <a:schemeClr val="tx1"/>
                          </a:solidFill>
                          <a:effectLst/>
                          <a:latin typeface="Arial" charset="0"/>
                          <a:ea typeface="楷体_GB2312" pitchFamily="49" charset="-122"/>
                        </a:rPr>
                        <a:t>月，动力产品开发</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65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Arial" charset="0"/>
                          <a:ea typeface="楷体_GB2312" pitchFamily="49" charset="-122"/>
                        </a:rPr>
                        <a:t>上海汽车工业（集团）总公司培训中心</a:t>
                      </a:r>
                    </a:p>
                  </a:txBody>
                  <a:tcPr marL="86005" marR="860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Arial" charset="0"/>
                          <a:ea typeface="楷体_GB2312" pitchFamily="49" charset="-122"/>
                        </a:rPr>
                        <a:t>建立于</a:t>
                      </a:r>
                      <a:r>
                        <a:rPr kumimoji="0" lang="en-US" altLang="zh-CN" sz="1200" b="1" i="0" u="none" strike="noStrike" cap="none" normalizeH="0" baseline="0" dirty="0" smtClean="0">
                          <a:ln>
                            <a:noFill/>
                          </a:ln>
                          <a:solidFill>
                            <a:schemeClr val="tx1"/>
                          </a:solidFill>
                          <a:effectLst/>
                          <a:latin typeface="Arial" charset="0"/>
                          <a:ea typeface="楷体_GB2312" pitchFamily="49" charset="-122"/>
                        </a:rPr>
                        <a:t>1980</a:t>
                      </a:r>
                      <a:r>
                        <a:rPr kumimoji="0" lang="zh-CN" altLang="en-US" sz="1200" b="1" i="0" u="none" strike="noStrike" cap="none" normalizeH="0" baseline="0" dirty="0" smtClean="0">
                          <a:ln>
                            <a:noFill/>
                          </a:ln>
                          <a:solidFill>
                            <a:schemeClr val="tx1"/>
                          </a:solidFill>
                          <a:effectLst/>
                          <a:latin typeface="Arial" charset="0"/>
                          <a:ea typeface="楷体_GB2312" pitchFamily="49" charset="-122"/>
                        </a:rPr>
                        <a:t>年，高级管理、技术、技能人员培训中心</a:t>
                      </a:r>
                    </a:p>
                  </a:txBody>
                  <a:tcPr marL="86005" marR="8600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sp>
        <p:nvSpPr>
          <p:cNvPr id="9" name="Text Box 3"/>
          <p:cNvSpPr txBox="1">
            <a:spLocks noChangeArrowheads="1"/>
          </p:cNvSpPr>
          <p:nvPr/>
        </p:nvSpPr>
        <p:spPr bwMode="auto">
          <a:xfrm>
            <a:off x="558435" y="990600"/>
            <a:ext cx="3667289" cy="400110"/>
          </a:xfrm>
          <a:prstGeom prst="rect">
            <a:avLst/>
          </a:prstGeom>
          <a:noFill/>
          <a:ln w="9525">
            <a:noFill/>
            <a:miter lim="800000"/>
            <a:headEnd/>
            <a:tailEnd/>
          </a:ln>
          <a:effectLst/>
        </p:spPr>
        <p:txBody>
          <a:bodyPr wrap="square">
            <a:spAutoFit/>
          </a:bodyPr>
          <a:lstStyle/>
          <a:p>
            <a:pPr>
              <a:spcBef>
                <a:spcPct val="50000"/>
              </a:spcBef>
            </a:pPr>
            <a:r>
              <a:rPr lang="zh-CN" altLang="en-US" b="1" dirty="0" smtClean="0">
                <a:effectLst>
                  <a:outerShdw blurRad="38100" dist="38100" dir="2700000" algn="tl">
                    <a:srgbClr val="C0C0C0"/>
                  </a:outerShdw>
                </a:effectLst>
                <a:latin typeface="Adobe 仿宋 Std R" pitchFamily="18" charset="-122"/>
                <a:ea typeface="Adobe 仿宋 Std R" pitchFamily="18" charset="-122"/>
              </a:rPr>
              <a:t>上</a:t>
            </a:r>
            <a:r>
              <a:rPr lang="zh-CN" altLang="en-US" b="1" dirty="0">
                <a:effectLst>
                  <a:outerShdw blurRad="38100" dist="38100" dir="2700000" algn="tl">
                    <a:srgbClr val="C0C0C0"/>
                  </a:outerShdw>
                </a:effectLst>
                <a:latin typeface="Adobe 仿宋 Std R" pitchFamily="18" charset="-122"/>
                <a:ea typeface="Adobe 仿宋 Std R" pitchFamily="18" charset="-122"/>
              </a:rPr>
              <a:t>汽集团高层管理人员</a:t>
            </a:r>
          </a:p>
        </p:txBody>
      </p:sp>
      <p:grpSp>
        <p:nvGrpSpPr>
          <p:cNvPr id="11" name="Group 4"/>
          <p:cNvGrpSpPr>
            <a:grpSpLocks/>
          </p:cNvGrpSpPr>
          <p:nvPr/>
        </p:nvGrpSpPr>
        <p:grpSpPr bwMode="auto">
          <a:xfrm>
            <a:off x="4858683" y="914400"/>
            <a:ext cx="4125699" cy="2510026"/>
            <a:chOff x="3350" y="576"/>
            <a:chExt cx="2592" cy="1528"/>
          </a:xfrm>
        </p:grpSpPr>
        <p:grpSp>
          <p:nvGrpSpPr>
            <p:cNvPr id="12" name="Group 5"/>
            <p:cNvGrpSpPr>
              <a:grpSpLocks/>
            </p:cNvGrpSpPr>
            <p:nvPr/>
          </p:nvGrpSpPr>
          <p:grpSpPr bwMode="auto">
            <a:xfrm>
              <a:off x="3350" y="960"/>
              <a:ext cx="2592" cy="1144"/>
              <a:chOff x="3350" y="960"/>
              <a:chExt cx="2592" cy="1144"/>
            </a:xfrm>
          </p:grpSpPr>
          <p:sp>
            <p:nvSpPr>
              <p:cNvPr id="16" name="Rectangle 6"/>
              <p:cNvSpPr>
                <a:spLocks noChangeArrowheads="1"/>
              </p:cNvSpPr>
              <p:nvPr/>
            </p:nvSpPr>
            <p:spPr bwMode="auto">
              <a:xfrm>
                <a:off x="3350" y="960"/>
                <a:ext cx="2592" cy="912"/>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17" name="Rectangle 7"/>
              <p:cNvSpPr>
                <a:spLocks noChangeArrowheads="1"/>
              </p:cNvSpPr>
              <p:nvPr/>
            </p:nvSpPr>
            <p:spPr bwMode="auto">
              <a:xfrm>
                <a:off x="3376" y="999"/>
                <a:ext cx="2540" cy="1105"/>
              </a:xfrm>
              <a:prstGeom prst="rect">
                <a:avLst/>
              </a:prstGeom>
              <a:noFill/>
              <a:ln w="9525">
                <a:noFill/>
                <a:miter lim="800000"/>
                <a:headEnd/>
                <a:tailEnd/>
              </a:ln>
              <a:effectLst/>
            </p:spPr>
            <p:txBody>
              <a:bodyPr>
                <a:spAutoFit/>
              </a:bodyPr>
              <a:lstStyle/>
              <a:p>
                <a:pPr algn="just">
                  <a:buClr>
                    <a:srgbClr val="FF0000"/>
                  </a:buClr>
                  <a:buFont typeface="Wingdings" pitchFamily="2" charset="2"/>
                  <a:buChar char="Ø"/>
                </a:pPr>
                <a:r>
                  <a:rPr lang="en-US" altLang="zh-CN" sz="1200">
                    <a:latin typeface="Adobe 仿宋 Std R" pitchFamily="18" charset="-122"/>
                    <a:ea typeface="Adobe 仿宋 Std R" pitchFamily="18" charset="-122"/>
                  </a:rPr>
                  <a:t> 1951</a:t>
                </a:r>
                <a:r>
                  <a:rPr lang="zh-CN" altLang="en-US" sz="1200">
                    <a:latin typeface="Adobe 仿宋 Std R" pitchFamily="18" charset="-122"/>
                    <a:ea typeface="Adobe 仿宋 Std R" pitchFamily="18" charset="-122"/>
                  </a:rPr>
                  <a:t>年生于上海，</a:t>
                </a:r>
                <a:r>
                  <a:rPr lang="en-US" altLang="zh-CN" sz="1200">
                    <a:latin typeface="Adobe 仿宋 Std R" pitchFamily="18" charset="-122"/>
                    <a:ea typeface="Adobe 仿宋 Std R" pitchFamily="18" charset="-122"/>
                  </a:rPr>
                  <a:t>1983</a:t>
                </a:r>
                <a:r>
                  <a:rPr lang="zh-CN" altLang="en-US" sz="1200">
                    <a:latin typeface="Adobe 仿宋 Std R" pitchFamily="18" charset="-122"/>
                    <a:ea typeface="Adobe 仿宋 Std R" pitchFamily="18" charset="-122"/>
                  </a:rPr>
                  <a:t>毕业于上海交通大学机电分校，</a:t>
                </a:r>
                <a:r>
                  <a:rPr lang="en-US" altLang="zh-CN" sz="1200">
                    <a:latin typeface="Adobe 仿宋 Std R" pitchFamily="18" charset="-122"/>
                    <a:ea typeface="Adobe 仿宋 Std R" pitchFamily="18" charset="-122"/>
                  </a:rPr>
                  <a:t>1968</a:t>
                </a:r>
                <a:r>
                  <a:rPr lang="zh-CN" altLang="en-US" sz="1200">
                    <a:latin typeface="Adobe 仿宋 Std R" pitchFamily="18" charset="-122"/>
                    <a:ea typeface="Adobe 仿宋 Std R" pitchFamily="18" charset="-122"/>
                  </a:rPr>
                  <a:t>年参加工作</a:t>
                </a:r>
                <a:r>
                  <a:rPr lang="en-US" altLang="zh-CN" sz="1200">
                    <a:latin typeface="Adobe 仿宋 Std R" pitchFamily="18" charset="-122"/>
                    <a:ea typeface="Adobe 仿宋 Std R" pitchFamily="18" charset="-122"/>
                  </a:rPr>
                  <a:t>;</a:t>
                </a:r>
              </a:p>
              <a:p>
                <a:pPr algn="just">
                  <a:buClr>
                    <a:srgbClr val="FF0000"/>
                  </a:buClr>
                  <a:buFont typeface="Wingdings" pitchFamily="2" charset="2"/>
                  <a:buChar char="Ø"/>
                </a:pPr>
                <a:r>
                  <a:rPr lang="en-US" altLang="zh-CN" sz="1200">
                    <a:latin typeface="Adobe 仿宋 Std R" pitchFamily="18" charset="-122"/>
                    <a:ea typeface="Adobe 仿宋 Std R" pitchFamily="18" charset="-122"/>
                  </a:rPr>
                  <a:t> </a:t>
                </a:r>
                <a:r>
                  <a:rPr lang="zh-CN" altLang="en-US" sz="1200">
                    <a:latin typeface="Adobe 仿宋 Std R" pitchFamily="18" charset="-122"/>
                    <a:ea typeface="Adobe 仿宋 Std R" pitchFamily="18" charset="-122"/>
                  </a:rPr>
                  <a:t>自</a:t>
                </a:r>
                <a:r>
                  <a:rPr lang="en-US" altLang="zh-CN" sz="1200">
                    <a:latin typeface="Adobe 仿宋 Std R" pitchFamily="18" charset="-122"/>
                    <a:ea typeface="Adobe 仿宋 Std R" pitchFamily="18" charset="-122"/>
                  </a:rPr>
                  <a:t>1983</a:t>
                </a:r>
                <a:r>
                  <a:rPr lang="zh-CN" altLang="en-US" sz="1200">
                    <a:latin typeface="Adobe 仿宋 Std R" pitchFamily="18" charset="-122"/>
                    <a:ea typeface="Adobe 仿宋 Std R" pitchFamily="18" charset="-122"/>
                  </a:rPr>
                  <a:t>年</a:t>
                </a:r>
                <a:r>
                  <a:rPr lang="en-US" altLang="zh-CN" sz="1200">
                    <a:latin typeface="Adobe 仿宋 Std R" pitchFamily="18" charset="-122"/>
                    <a:ea typeface="Adobe 仿宋 Std R" pitchFamily="18" charset="-122"/>
                  </a:rPr>
                  <a:t>2</a:t>
                </a:r>
                <a:r>
                  <a:rPr lang="zh-CN" altLang="en-US" sz="1200">
                    <a:latin typeface="Adobe 仿宋 Std R" pitchFamily="18" charset="-122"/>
                    <a:ea typeface="Adobe 仿宋 Std R" pitchFamily="18" charset="-122"/>
                  </a:rPr>
                  <a:t>月起曾先后担任上海拖拉机厂厂长，上海汽车工业总公司副总裁、总裁，期间曾兼任上海汇众汽车制造有限公司和上海通用汽车有限公司第一任总经理；</a:t>
                </a:r>
              </a:p>
              <a:p>
                <a:pPr algn="just">
                  <a:buClr>
                    <a:srgbClr val="FF0000"/>
                  </a:buClr>
                  <a:buFont typeface="Wingdings" pitchFamily="2" charset="2"/>
                  <a:buChar char="Ø"/>
                </a:pPr>
                <a:r>
                  <a:rPr lang="zh-CN" altLang="en-US" sz="1200">
                    <a:latin typeface="Adobe 仿宋 Std R" pitchFamily="18" charset="-122"/>
                    <a:ea typeface="Adobe 仿宋 Std R" pitchFamily="18" charset="-122"/>
                  </a:rPr>
                  <a:t> 现任上海汽车工业（集团）总公司董事长、党委书记，上海汽车集团股份有限公司董事长、党委书记。</a:t>
                </a:r>
              </a:p>
            </p:txBody>
          </p:sp>
        </p:grpSp>
        <p:grpSp>
          <p:nvGrpSpPr>
            <p:cNvPr id="13" name="Group 8"/>
            <p:cNvGrpSpPr>
              <a:grpSpLocks/>
            </p:cNvGrpSpPr>
            <p:nvPr/>
          </p:nvGrpSpPr>
          <p:grpSpPr bwMode="auto">
            <a:xfrm>
              <a:off x="4136" y="576"/>
              <a:ext cx="1008" cy="288"/>
              <a:chOff x="2630" y="816"/>
              <a:chExt cx="1008" cy="288"/>
            </a:xfrm>
          </p:grpSpPr>
          <p:sp>
            <p:nvSpPr>
              <p:cNvPr id="14" name="AutoShape 9"/>
              <p:cNvSpPr>
                <a:spLocks noChangeArrowheads="1"/>
              </p:cNvSpPr>
              <p:nvPr/>
            </p:nvSpPr>
            <p:spPr bwMode="auto">
              <a:xfrm>
                <a:off x="2630" y="816"/>
                <a:ext cx="1008" cy="288"/>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00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15" name="Text Box 10"/>
              <p:cNvSpPr txBox="1">
                <a:spLocks noChangeArrowheads="1"/>
              </p:cNvSpPr>
              <p:nvPr/>
            </p:nvSpPr>
            <p:spPr bwMode="auto">
              <a:xfrm>
                <a:off x="2822" y="873"/>
                <a:ext cx="624" cy="154"/>
              </a:xfrm>
              <a:prstGeom prst="rect">
                <a:avLst/>
              </a:prstGeom>
              <a:noFill/>
              <a:ln w="9525">
                <a:noFill/>
                <a:miter lim="800000"/>
                <a:headEnd/>
                <a:tailEnd/>
              </a:ln>
              <a:effectLst/>
            </p:spPr>
            <p:txBody>
              <a:bodyPr lIns="0" tIns="0" rIns="0" bIns="0">
                <a:spAutoFit/>
              </a:bodyPr>
              <a:lstStyle/>
              <a:p>
                <a:pPr algn="ctr">
                  <a:spcBef>
                    <a:spcPct val="50000"/>
                  </a:spcBef>
                </a:pPr>
                <a:r>
                  <a:rPr lang="zh-CN" altLang="en-US" sz="1600" b="1">
                    <a:solidFill>
                      <a:srgbClr val="FF0000"/>
                    </a:solidFill>
                    <a:effectLst>
                      <a:outerShdw blurRad="38100" dist="38100" dir="2700000" algn="tl">
                        <a:srgbClr val="C0C0C0"/>
                      </a:outerShdw>
                    </a:effectLst>
                    <a:latin typeface="Adobe 仿宋 Std R" pitchFamily="18" charset="-122"/>
                    <a:ea typeface="Adobe 仿宋 Std R" pitchFamily="18" charset="-122"/>
                  </a:rPr>
                  <a:t>胡茂元</a:t>
                </a:r>
              </a:p>
            </p:txBody>
          </p:sp>
        </p:grpSp>
      </p:grpSp>
      <p:grpSp>
        <p:nvGrpSpPr>
          <p:cNvPr id="18" name="Group 11"/>
          <p:cNvGrpSpPr>
            <a:grpSpLocks/>
          </p:cNvGrpSpPr>
          <p:nvPr/>
        </p:nvGrpSpPr>
        <p:grpSpPr bwMode="auto">
          <a:xfrm>
            <a:off x="773446" y="3167062"/>
            <a:ext cx="1222429" cy="394245"/>
            <a:chOff x="2677" y="1920"/>
            <a:chExt cx="768" cy="240"/>
          </a:xfrm>
        </p:grpSpPr>
        <p:sp>
          <p:nvSpPr>
            <p:cNvPr id="19" name="AutoShape 12"/>
            <p:cNvSpPr>
              <a:spLocks noChangeArrowheads="1"/>
            </p:cNvSpPr>
            <p:nvPr/>
          </p:nvSpPr>
          <p:spPr bwMode="auto">
            <a:xfrm>
              <a:off x="2677" y="1920"/>
              <a:ext cx="768" cy="24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00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0" name="Text Box 13"/>
            <p:cNvSpPr txBox="1">
              <a:spLocks noChangeArrowheads="1"/>
            </p:cNvSpPr>
            <p:nvPr/>
          </p:nvSpPr>
          <p:spPr bwMode="auto">
            <a:xfrm>
              <a:off x="2779" y="1959"/>
              <a:ext cx="564" cy="154"/>
            </a:xfrm>
            <a:prstGeom prst="rect">
              <a:avLst/>
            </a:prstGeom>
            <a:noFill/>
            <a:ln w="9525">
              <a:noFill/>
              <a:miter lim="800000"/>
              <a:headEnd/>
              <a:tailEnd/>
            </a:ln>
            <a:effectLst/>
          </p:spPr>
          <p:txBody>
            <a:bodyPr lIns="0" tIns="0" rIns="0" bIns="0">
              <a:spAutoFit/>
            </a:bodyPr>
            <a:lstStyle/>
            <a:p>
              <a:pPr algn="ctr">
                <a:spcBef>
                  <a:spcPct val="50000"/>
                </a:spcBef>
              </a:pPr>
              <a:r>
                <a:rPr lang="zh-CN" altLang="en-US" sz="1600" b="1">
                  <a:solidFill>
                    <a:srgbClr val="FF0000"/>
                  </a:solidFill>
                  <a:effectLst>
                    <a:outerShdw blurRad="38100" dist="38100" dir="2700000" algn="tl">
                      <a:srgbClr val="C0C0C0"/>
                    </a:outerShdw>
                  </a:effectLst>
                  <a:latin typeface="Adobe 仿宋 Std R" pitchFamily="18" charset="-122"/>
                  <a:ea typeface="Adobe 仿宋 Std R" pitchFamily="18" charset="-122"/>
                </a:rPr>
                <a:t>陈虹</a:t>
              </a:r>
            </a:p>
          </p:txBody>
        </p:sp>
      </p:grpSp>
      <p:sp>
        <p:nvSpPr>
          <p:cNvPr id="21" name="Rectangle 14"/>
          <p:cNvSpPr>
            <a:spLocks noChangeArrowheads="1"/>
          </p:cNvSpPr>
          <p:nvPr/>
        </p:nvSpPr>
        <p:spPr bwMode="auto">
          <a:xfrm>
            <a:off x="379258" y="3700462"/>
            <a:ext cx="2062850" cy="2680866"/>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2" name="Rectangle 15"/>
          <p:cNvSpPr>
            <a:spLocks noChangeArrowheads="1"/>
          </p:cNvSpPr>
          <p:nvPr/>
        </p:nvSpPr>
        <p:spPr bwMode="auto">
          <a:xfrm>
            <a:off x="379258" y="3776663"/>
            <a:ext cx="2062850" cy="2579655"/>
          </a:xfrm>
          <a:prstGeom prst="rect">
            <a:avLst/>
          </a:prstGeom>
          <a:noFill/>
          <a:ln w="9525">
            <a:noFill/>
            <a:miter lim="800000"/>
            <a:headEnd/>
            <a:tailEnd/>
          </a:ln>
          <a:effectLst/>
        </p:spPr>
        <p:txBody>
          <a:bodyPr wrap="square">
            <a:spAutoFit/>
          </a:bodyPr>
          <a:lstStyle/>
          <a:p>
            <a:pPr algn="just">
              <a:buClr>
                <a:srgbClr val="FF0000"/>
              </a:buClr>
              <a:buFont typeface="Wingdings" pitchFamily="2" charset="2"/>
              <a:buChar char="Ø"/>
            </a:pPr>
            <a:r>
              <a:rPr lang="en-US" altLang="zh-CN" sz="1200">
                <a:latin typeface="Adobe 仿宋 Std R" pitchFamily="18" charset="-122"/>
                <a:ea typeface="Adobe 仿宋 Std R" pitchFamily="18" charset="-122"/>
              </a:rPr>
              <a:t> 1961</a:t>
            </a:r>
            <a:r>
              <a:rPr lang="zh-CN" altLang="en-US" sz="1200">
                <a:latin typeface="Adobe 仿宋 Std R" pitchFamily="18" charset="-122"/>
                <a:ea typeface="Adobe 仿宋 Std R" pitchFamily="18" charset="-122"/>
              </a:rPr>
              <a:t>年</a:t>
            </a:r>
            <a:r>
              <a:rPr lang="en-US" altLang="zh-CN" sz="1200">
                <a:latin typeface="Adobe 仿宋 Std R" pitchFamily="18" charset="-122"/>
                <a:ea typeface="Adobe 仿宋 Std R" pitchFamily="18" charset="-122"/>
              </a:rPr>
              <a:t>3</a:t>
            </a:r>
            <a:r>
              <a:rPr lang="zh-CN" altLang="en-US" sz="1200">
                <a:latin typeface="Adobe 仿宋 Std R" pitchFamily="18" charset="-122"/>
                <a:ea typeface="Adobe 仿宋 Std R" pitchFamily="18" charset="-122"/>
              </a:rPr>
              <a:t>月出生于浙江嘉善，</a:t>
            </a:r>
            <a:r>
              <a:rPr lang="en-US" altLang="zh-CN" sz="1200">
                <a:latin typeface="Adobe 仿宋 Std R" pitchFamily="18" charset="-122"/>
                <a:ea typeface="Adobe 仿宋 Std R" pitchFamily="18" charset="-122"/>
              </a:rPr>
              <a:t>1984</a:t>
            </a:r>
            <a:r>
              <a:rPr lang="zh-CN" altLang="en-US" sz="1200">
                <a:latin typeface="Adobe 仿宋 Std R" pitchFamily="18" charset="-122"/>
                <a:ea typeface="Adobe 仿宋 Std R" pitchFamily="18" charset="-122"/>
              </a:rPr>
              <a:t>年</a:t>
            </a:r>
            <a:r>
              <a:rPr lang="en-US" altLang="zh-CN" sz="1200">
                <a:latin typeface="Adobe 仿宋 Std R" pitchFamily="18" charset="-122"/>
                <a:ea typeface="Adobe 仿宋 Std R" pitchFamily="18" charset="-122"/>
              </a:rPr>
              <a:t>7</a:t>
            </a:r>
            <a:r>
              <a:rPr lang="zh-CN" altLang="en-US" sz="1200">
                <a:latin typeface="Adobe 仿宋 Std R" pitchFamily="18" charset="-122"/>
                <a:ea typeface="Adobe 仿宋 Std R" pitchFamily="18" charset="-122"/>
              </a:rPr>
              <a:t>月毕业于同济大学工业自动化专业；</a:t>
            </a:r>
          </a:p>
          <a:p>
            <a:pPr algn="just">
              <a:buClr>
                <a:srgbClr val="FF0000"/>
              </a:buClr>
              <a:buFont typeface="Wingdings" pitchFamily="2" charset="2"/>
              <a:buChar char="Ø"/>
            </a:pPr>
            <a:r>
              <a:rPr lang="zh-CN" altLang="en-US" sz="1200">
                <a:latin typeface="Adobe 仿宋 Std R" pitchFamily="18" charset="-122"/>
                <a:ea typeface="Adobe 仿宋 Std R" pitchFamily="18" charset="-122"/>
              </a:rPr>
              <a:t> </a:t>
            </a:r>
            <a:r>
              <a:rPr lang="en-US" altLang="zh-CN" sz="1200">
                <a:latin typeface="Adobe 仿宋 Std R" pitchFamily="18" charset="-122"/>
                <a:ea typeface="Adobe 仿宋 Std R" pitchFamily="18" charset="-122"/>
              </a:rPr>
              <a:t>1984</a:t>
            </a:r>
            <a:r>
              <a:rPr lang="zh-CN" altLang="en-US" sz="1200">
                <a:latin typeface="Adobe 仿宋 Std R" pitchFamily="18" charset="-122"/>
                <a:ea typeface="Adobe 仿宋 Std R" pitchFamily="18" charset="-122"/>
              </a:rPr>
              <a:t>年进入上海汽车拖拉机工业联营公司工作，历任上海大众发动机厂厂长、上海通用汽车有限公司总经理；</a:t>
            </a:r>
          </a:p>
          <a:p>
            <a:pPr algn="just">
              <a:buClr>
                <a:srgbClr val="FF0000"/>
              </a:buClr>
              <a:buFont typeface="Wingdings" pitchFamily="2" charset="2"/>
              <a:buChar char="Ø"/>
            </a:pPr>
            <a:r>
              <a:rPr lang="zh-CN" altLang="en-US" sz="1200">
                <a:latin typeface="Adobe 仿宋 Std R" pitchFamily="18" charset="-122"/>
                <a:ea typeface="Adobe 仿宋 Std R" pitchFamily="18" charset="-122"/>
              </a:rPr>
              <a:t> 现任上海汽车工业（集团）总公司副董事长、党委副书记，上海汽车集团股份有限公司总裁、党委副书记。</a:t>
            </a:r>
          </a:p>
        </p:txBody>
      </p:sp>
      <p:grpSp>
        <p:nvGrpSpPr>
          <p:cNvPr id="23" name="Group 16"/>
          <p:cNvGrpSpPr>
            <a:grpSpLocks/>
          </p:cNvGrpSpPr>
          <p:nvPr/>
        </p:nvGrpSpPr>
        <p:grpSpPr bwMode="auto">
          <a:xfrm>
            <a:off x="2923570" y="3167062"/>
            <a:ext cx="1222429" cy="394245"/>
            <a:chOff x="2677" y="1920"/>
            <a:chExt cx="768" cy="240"/>
          </a:xfrm>
        </p:grpSpPr>
        <p:sp>
          <p:nvSpPr>
            <p:cNvPr id="24" name="AutoShape 17"/>
            <p:cNvSpPr>
              <a:spLocks noChangeArrowheads="1"/>
            </p:cNvSpPr>
            <p:nvPr/>
          </p:nvSpPr>
          <p:spPr bwMode="auto">
            <a:xfrm>
              <a:off x="2677" y="1920"/>
              <a:ext cx="768" cy="24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00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5" name="Text Box 18"/>
            <p:cNvSpPr txBox="1">
              <a:spLocks noChangeArrowheads="1"/>
            </p:cNvSpPr>
            <p:nvPr/>
          </p:nvSpPr>
          <p:spPr bwMode="auto">
            <a:xfrm>
              <a:off x="2779" y="1959"/>
              <a:ext cx="564" cy="154"/>
            </a:xfrm>
            <a:prstGeom prst="rect">
              <a:avLst/>
            </a:prstGeom>
            <a:noFill/>
            <a:ln w="9525">
              <a:noFill/>
              <a:miter lim="800000"/>
              <a:headEnd/>
              <a:tailEnd/>
            </a:ln>
            <a:effectLst/>
          </p:spPr>
          <p:txBody>
            <a:bodyPr lIns="0" tIns="0" rIns="0" bIns="0">
              <a:spAutoFit/>
            </a:bodyPr>
            <a:lstStyle/>
            <a:p>
              <a:pPr algn="ctr">
                <a:spcBef>
                  <a:spcPct val="50000"/>
                </a:spcBef>
              </a:pPr>
              <a:r>
                <a:rPr lang="zh-CN" altLang="en-US" sz="1600" b="1">
                  <a:solidFill>
                    <a:srgbClr val="FF0000"/>
                  </a:solidFill>
                  <a:effectLst>
                    <a:outerShdw blurRad="38100" dist="38100" dir="2700000" algn="tl">
                      <a:srgbClr val="C0C0C0"/>
                    </a:outerShdw>
                  </a:effectLst>
                  <a:latin typeface="Adobe 仿宋 Std R" pitchFamily="18" charset="-122"/>
                  <a:ea typeface="Adobe 仿宋 Std R" pitchFamily="18" charset="-122"/>
                </a:rPr>
                <a:t>沈建华</a:t>
              </a:r>
            </a:p>
          </p:txBody>
        </p:sp>
      </p:grpSp>
      <p:sp>
        <p:nvSpPr>
          <p:cNvPr id="26" name="Rectangle 19"/>
          <p:cNvSpPr>
            <a:spLocks noChangeArrowheads="1"/>
          </p:cNvSpPr>
          <p:nvPr/>
        </p:nvSpPr>
        <p:spPr bwMode="auto">
          <a:xfrm>
            <a:off x="2529382" y="3700462"/>
            <a:ext cx="2062850" cy="2680866"/>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7" name="Rectangle 20"/>
          <p:cNvSpPr>
            <a:spLocks noChangeArrowheads="1"/>
          </p:cNvSpPr>
          <p:nvPr/>
        </p:nvSpPr>
        <p:spPr bwMode="auto">
          <a:xfrm>
            <a:off x="2529382" y="3776663"/>
            <a:ext cx="1986448" cy="2561801"/>
          </a:xfrm>
          <a:prstGeom prst="rect">
            <a:avLst/>
          </a:prstGeom>
          <a:noFill/>
          <a:ln w="9525">
            <a:noFill/>
            <a:miter lim="800000"/>
            <a:headEnd/>
            <a:tailEnd/>
          </a:ln>
          <a:effectLst/>
        </p:spPr>
        <p:txBody>
          <a:bodyPr wrap="square">
            <a:spAutoFit/>
          </a:bodyPr>
          <a:lstStyle/>
          <a:p>
            <a:pPr algn="just">
              <a:buClr>
                <a:srgbClr val="FF0000"/>
              </a:buClr>
              <a:buFont typeface="Wingdings" pitchFamily="2" charset="2"/>
              <a:buChar char="Ø"/>
            </a:pPr>
            <a:r>
              <a:rPr lang="en-US" altLang="zh-CN" sz="1200">
                <a:latin typeface="Adobe 仿宋 Std R" pitchFamily="18" charset="-122"/>
                <a:ea typeface="Adobe 仿宋 Std R" pitchFamily="18" charset="-122"/>
              </a:rPr>
              <a:t> 1953</a:t>
            </a:r>
            <a:r>
              <a:rPr lang="zh-CN" altLang="en-US" sz="1200">
                <a:latin typeface="Adobe 仿宋 Std R" pitchFamily="18" charset="-122"/>
                <a:ea typeface="Adobe 仿宋 Std R" pitchFamily="18" charset="-122"/>
              </a:rPr>
              <a:t>年</a:t>
            </a:r>
            <a:r>
              <a:rPr lang="en-US" altLang="zh-CN" sz="1200">
                <a:latin typeface="Adobe 仿宋 Std R" pitchFamily="18" charset="-122"/>
                <a:ea typeface="Adobe 仿宋 Std R" pitchFamily="18" charset="-122"/>
              </a:rPr>
              <a:t>3</a:t>
            </a:r>
            <a:r>
              <a:rPr lang="zh-CN" altLang="en-US" sz="1200">
                <a:latin typeface="Adobe 仿宋 Std R" pitchFamily="18" charset="-122"/>
                <a:ea typeface="Adobe 仿宋 Std R" pitchFamily="18" charset="-122"/>
              </a:rPr>
              <a:t>月出生于江苏盐城；</a:t>
            </a:r>
          </a:p>
          <a:p>
            <a:pPr algn="just">
              <a:buClr>
                <a:srgbClr val="FF0000"/>
              </a:buClr>
              <a:buFont typeface="Wingdings" pitchFamily="2" charset="2"/>
              <a:buChar char="Ø"/>
            </a:pPr>
            <a:r>
              <a:rPr lang="zh-CN" altLang="en-US" sz="1200">
                <a:latin typeface="Adobe 仿宋 Std R" pitchFamily="18" charset="-122"/>
                <a:ea typeface="Adobe 仿宋 Std R" pitchFamily="18" charset="-122"/>
              </a:rPr>
              <a:t> 曾任上海摩托车厂办公室主任，上海汽车拖拉机工业联营公司总经理办副主任，深圳中瑞汽车机械工业有限公司总经理，上海汽车工业（集团）总公司副总裁，上海汽车集团股份有限公司副总裁席。</a:t>
            </a:r>
          </a:p>
          <a:p>
            <a:pPr algn="just">
              <a:buClr>
                <a:srgbClr val="FF0000"/>
              </a:buClr>
              <a:buFont typeface="Wingdings" pitchFamily="2" charset="2"/>
              <a:buChar char="Ø"/>
            </a:pPr>
            <a:r>
              <a:rPr lang="zh-CN" altLang="en-US" sz="1200">
                <a:latin typeface="Adobe 仿宋 Std R" pitchFamily="18" charset="-122"/>
                <a:ea typeface="Adobe 仿宋 Std R" pitchFamily="18" charset="-122"/>
              </a:rPr>
              <a:t> 现任上海汽车工业（集团）总公司总裁、党委副书记。</a:t>
            </a:r>
          </a:p>
        </p:txBody>
      </p:sp>
      <p:sp>
        <p:nvSpPr>
          <p:cNvPr id="28" name="Rectangle 21"/>
          <p:cNvSpPr>
            <a:spLocks noChangeArrowheads="1"/>
          </p:cNvSpPr>
          <p:nvPr/>
        </p:nvSpPr>
        <p:spPr bwMode="auto">
          <a:xfrm>
            <a:off x="4679506" y="3700462"/>
            <a:ext cx="2062850" cy="2680866"/>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9" name="Rectangle 22"/>
          <p:cNvSpPr>
            <a:spLocks noChangeArrowheads="1"/>
          </p:cNvSpPr>
          <p:nvPr/>
        </p:nvSpPr>
        <p:spPr bwMode="auto">
          <a:xfrm>
            <a:off x="6829630" y="3700462"/>
            <a:ext cx="2062850" cy="2680866"/>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0" name="Group 23"/>
          <p:cNvGrpSpPr>
            <a:grpSpLocks/>
          </p:cNvGrpSpPr>
          <p:nvPr/>
        </p:nvGrpSpPr>
        <p:grpSpPr bwMode="auto">
          <a:xfrm>
            <a:off x="5073695" y="3167062"/>
            <a:ext cx="1222429" cy="394245"/>
            <a:chOff x="2677" y="1920"/>
            <a:chExt cx="768" cy="240"/>
          </a:xfrm>
        </p:grpSpPr>
        <p:sp>
          <p:nvSpPr>
            <p:cNvPr id="31" name="AutoShape 24"/>
            <p:cNvSpPr>
              <a:spLocks noChangeArrowheads="1"/>
            </p:cNvSpPr>
            <p:nvPr/>
          </p:nvSpPr>
          <p:spPr bwMode="auto">
            <a:xfrm>
              <a:off x="2677" y="1920"/>
              <a:ext cx="768" cy="24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00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32" name="Text Box 25"/>
            <p:cNvSpPr txBox="1">
              <a:spLocks noChangeArrowheads="1"/>
            </p:cNvSpPr>
            <p:nvPr/>
          </p:nvSpPr>
          <p:spPr bwMode="auto">
            <a:xfrm>
              <a:off x="2779" y="1959"/>
              <a:ext cx="564" cy="154"/>
            </a:xfrm>
            <a:prstGeom prst="rect">
              <a:avLst/>
            </a:prstGeom>
            <a:noFill/>
            <a:ln w="9525">
              <a:noFill/>
              <a:miter lim="800000"/>
              <a:headEnd/>
              <a:tailEnd/>
            </a:ln>
            <a:effectLst/>
          </p:spPr>
          <p:txBody>
            <a:bodyPr lIns="0" tIns="0" rIns="0" bIns="0">
              <a:spAutoFit/>
            </a:bodyPr>
            <a:lstStyle/>
            <a:p>
              <a:pPr algn="ctr">
                <a:spcBef>
                  <a:spcPct val="50000"/>
                </a:spcBef>
              </a:pPr>
              <a:r>
                <a:rPr lang="zh-CN" altLang="en-US" sz="1600" b="1">
                  <a:solidFill>
                    <a:srgbClr val="FF0000"/>
                  </a:solidFill>
                  <a:effectLst>
                    <a:outerShdw blurRad="38100" dist="38100" dir="2700000" algn="tl">
                      <a:srgbClr val="C0C0C0"/>
                    </a:outerShdw>
                  </a:effectLst>
                  <a:latin typeface="Adobe 仿宋 Std R" pitchFamily="18" charset="-122"/>
                  <a:ea typeface="Adobe 仿宋 Std R" pitchFamily="18" charset="-122"/>
                </a:rPr>
                <a:t>叶永明</a:t>
              </a:r>
            </a:p>
          </p:txBody>
        </p:sp>
      </p:grpSp>
      <p:grpSp>
        <p:nvGrpSpPr>
          <p:cNvPr id="33" name="Group 26"/>
          <p:cNvGrpSpPr>
            <a:grpSpLocks/>
          </p:cNvGrpSpPr>
          <p:nvPr/>
        </p:nvGrpSpPr>
        <p:grpSpPr bwMode="auto">
          <a:xfrm>
            <a:off x="7223819" y="3167062"/>
            <a:ext cx="1222429" cy="394245"/>
            <a:chOff x="2677" y="1920"/>
            <a:chExt cx="768" cy="240"/>
          </a:xfrm>
        </p:grpSpPr>
        <p:sp>
          <p:nvSpPr>
            <p:cNvPr id="34" name="AutoShape 27"/>
            <p:cNvSpPr>
              <a:spLocks noChangeArrowheads="1"/>
            </p:cNvSpPr>
            <p:nvPr/>
          </p:nvSpPr>
          <p:spPr bwMode="auto">
            <a:xfrm>
              <a:off x="2677" y="1920"/>
              <a:ext cx="768" cy="24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00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35" name="Text Box 28"/>
            <p:cNvSpPr txBox="1">
              <a:spLocks noChangeArrowheads="1"/>
            </p:cNvSpPr>
            <p:nvPr/>
          </p:nvSpPr>
          <p:spPr bwMode="auto">
            <a:xfrm>
              <a:off x="2779" y="1959"/>
              <a:ext cx="564" cy="154"/>
            </a:xfrm>
            <a:prstGeom prst="rect">
              <a:avLst/>
            </a:prstGeom>
            <a:noFill/>
            <a:ln w="9525">
              <a:noFill/>
              <a:miter lim="800000"/>
              <a:headEnd/>
              <a:tailEnd/>
            </a:ln>
            <a:effectLst/>
          </p:spPr>
          <p:txBody>
            <a:bodyPr lIns="0" tIns="0" rIns="0" bIns="0">
              <a:spAutoFit/>
            </a:bodyPr>
            <a:lstStyle/>
            <a:p>
              <a:pPr algn="ctr">
                <a:spcBef>
                  <a:spcPct val="50000"/>
                </a:spcBef>
              </a:pPr>
              <a:r>
                <a:rPr lang="zh-CN" altLang="en-US" sz="1600" b="1">
                  <a:solidFill>
                    <a:srgbClr val="FF0000"/>
                  </a:solidFill>
                  <a:effectLst>
                    <a:outerShdw blurRad="38100" dist="38100" dir="2700000" algn="tl">
                      <a:srgbClr val="C0C0C0"/>
                    </a:outerShdw>
                  </a:effectLst>
                  <a:latin typeface="Adobe 仿宋 Std R" pitchFamily="18" charset="-122"/>
                  <a:ea typeface="Adobe 仿宋 Std R" pitchFamily="18" charset="-122"/>
                </a:rPr>
                <a:t>朱根林</a:t>
              </a:r>
            </a:p>
          </p:txBody>
        </p:sp>
      </p:grpSp>
      <p:sp>
        <p:nvSpPr>
          <p:cNvPr id="36" name="Rectangle 29"/>
          <p:cNvSpPr>
            <a:spLocks noChangeArrowheads="1"/>
          </p:cNvSpPr>
          <p:nvPr/>
        </p:nvSpPr>
        <p:spPr bwMode="auto">
          <a:xfrm>
            <a:off x="4619780" y="3676649"/>
            <a:ext cx="2124927" cy="2677656"/>
          </a:xfrm>
          <a:prstGeom prst="rect">
            <a:avLst/>
          </a:prstGeom>
          <a:noFill/>
          <a:ln w="9525">
            <a:noFill/>
            <a:miter lim="800000"/>
            <a:headEnd/>
            <a:tailEnd/>
          </a:ln>
          <a:effectLst/>
        </p:spPr>
        <p:txBody>
          <a:bodyPr wrap="square">
            <a:spAutoFit/>
          </a:bodyPr>
          <a:lstStyle/>
          <a:p>
            <a:pPr algn="just">
              <a:buClr>
                <a:srgbClr val="FF0000"/>
              </a:buClr>
              <a:buFont typeface="Wingdings" pitchFamily="2" charset="2"/>
              <a:buChar char="Ø"/>
            </a:pPr>
            <a:r>
              <a:rPr lang="en-US" altLang="zh-CN" sz="1200" dirty="0">
                <a:latin typeface="Adobe 仿宋 Std R" pitchFamily="18" charset="-122"/>
                <a:ea typeface="Adobe 仿宋 Std R" pitchFamily="18" charset="-122"/>
              </a:rPr>
              <a:t> </a:t>
            </a:r>
            <a:r>
              <a:rPr lang="zh-CN" altLang="en-US" sz="1200" dirty="0">
                <a:latin typeface="Adobe 仿宋 Std R" pitchFamily="18" charset="-122"/>
                <a:ea typeface="Adobe 仿宋 Std R" pitchFamily="18" charset="-122"/>
              </a:rPr>
              <a:t>出生于</a:t>
            </a:r>
            <a:r>
              <a:rPr lang="en-US" altLang="zh-CN" sz="1200" dirty="0">
                <a:latin typeface="Adobe 仿宋 Std R" pitchFamily="18" charset="-122"/>
                <a:ea typeface="Adobe 仿宋 Std R" pitchFamily="18" charset="-122"/>
              </a:rPr>
              <a:t>1964</a:t>
            </a:r>
            <a:r>
              <a:rPr lang="zh-CN" altLang="en-US" sz="1200" dirty="0">
                <a:latin typeface="Adobe 仿宋 Std R" pitchFamily="18" charset="-122"/>
                <a:ea typeface="Adobe 仿宋 Std R" pitchFamily="18" charset="-122"/>
              </a:rPr>
              <a:t>年</a:t>
            </a:r>
            <a:r>
              <a:rPr lang="en-US" altLang="zh-CN" sz="1200" dirty="0">
                <a:latin typeface="Adobe 仿宋 Std R" pitchFamily="18" charset="-122"/>
                <a:ea typeface="Adobe 仿宋 Std R" pitchFamily="18" charset="-122"/>
              </a:rPr>
              <a:t>11</a:t>
            </a:r>
            <a:r>
              <a:rPr lang="zh-CN" altLang="en-US" sz="1200" dirty="0">
                <a:latin typeface="Adobe 仿宋 Std R" pitchFamily="18" charset="-122"/>
                <a:ea typeface="Adobe 仿宋 Std R" pitchFamily="18" charset="-122"/>
              </a:rPr>
              <a:t>月，经济师，硕士学位；</a:t>
            </a:r>
          </a:p>
          <a:p>
            <a:pPr algn="just">
              <a:buClr>
                <a:srgbClr val="FF0000"/>
              </a:buClr>
              <a:buFont typeface="Wingdings" pitchFamily="2" charset="2"/>
              <a:buChar char="Ø"/>
            </a:pPr>
            <a:r>
              <a:rPr lang="zh-CN" altLang="en-US" sz="1200" dirty="0">
                <a:latin typeface="Adobe 仿宋 Std R" pitchFamily="18" charset="-122"/>
                <a:ea typeface="Adobe 仿宋 Std R" pitchFamily="18" charset="-122"/>
              </a:rPr>
              <a:t> </a:t>
            </a:r>
            <a:r>
              <a:rPr lang="en-US" altLang="zh-CN" sz="1200" dirty="0">
                <a:latin typeface="Adobe 仿宋 Std R" pitchFamily="18" charset="-122"/>
                <a:ea typeface="Adobe 仿宋 Std R" pitchFamily="18" charset="-122"/>
              </a:rPr>
              <a:t>1981</a:t>
            </a:r>
            <a:r>
              <a:rPr lang="zh-CN" altLang="en-US" sz="1200" dirty="0">
                <a:latin typeface="Adobe 仿宋 Std R" pitchFamily="18" charset="-122"/>
                <a:ea typeface="Adobe 仿宋 Std R" pitchFamily="18" charset="-122"/>
              </a:rPr>
              <a:t>年于上海内燃机油泵厂参加工作；</a:t>
            </a:r>
            <a:r>
              <a:rPr lang="en-US" altLang="zh-CN" sz="1200" dirty="0">
                <a:latin typeface="Adobe 仿宋 Std R" pitchFamily="18" charset="-122"/>
                <a:ea typeface="Adobe 仿宋 Std R" pitchFamily="18" charset="-122"/>
              </a:rPr>
              <a:t>1996</a:t>
            </a:r>
            <a:r>
              <a:rPr lang="zh-CN" altLang="en-US" sz="1200" dirty="0">
                <a:latin typeface="Adobe 仿宋 Std R" pitchFamily="18" charset="-122"/>
                <a:ea typeface="Adobe 仿宋 Std R" pitchFamily="18" charset="-122"/>
              </a:rPr>
              <a:t>年</a:t>
            </a:r>
            <a:r>
              <a:rPr lang="en-US" altLang="zh-CN" sz="1200" dirty="0">
                <a:latin typeface="Adobe 仿宋 Std R" pitchFamily="18" charset="-122"/>
                <a:ea typeface="Adobe 仿宋 Std R" pitchFamily="18" charset="-122"/>
              </a:rPr>
              <a:t>8</a:t>
            </a:r>
            <a:r>
              <a:rPr lang="zh-CN" altLang="en-US" sz="1200" dirty="0">
                <a:latin typeface="Adobe 仿宋 Std R" pitchFamily="18" charset="-122"/>
                <a:ea typeface="Adobe 仿宋 Std R" pitchFamily="18" charset="-122"/>
              </a:rPr>
              <a:t>月调入上汽集团总部，任经济运行部副经理；</a:t>
            </a:r>
            <a:r>
              <a:rPr lang="en-US" altLang="zh-CN" sz="1200" dirty="0">
                <a:latin typeface="Adobe 仿宋 Std R" pitchFamily="18" charset="-122"/>
                <a:ea typeface="Adobe 仿宋 Std R" pitchFamily="18" charset="-122"/>
              </a:rPr>
              <a:t>1997</a:t>
            </a:r>
            <a:r>
              <a:rPr lang="zh-CN" altLang="en-US" sz="1200" dirty="0">
                <a:latin typeface="Adobe 仿宋 Std R" pitchFamily="18" charset="-122"/>
                <a:ea typeface="Adobe 仿宋 Std R" pitchFamily="18" charset="-122"/>
              </a:rPr>
              <a:t>年</a:t>
            </a:r>
            <a:r>
              <a:rPr lang="en-US" altLang="zh-CN" sz="1200" dirty="0">
                <a:latin typeface="Adobe 仿宋 Std R" pitchFamily="18" charset="-122"/>
                <a:ea typeface="Adobe 仿宋 Std R" pitchFamily="18" charset="-122"/>
              </a:rPr>
              <a:t>6</a:t>
            </a:r>
            <a:r>
              <a:rPr lang="zh-CN" altLang="en-US" sz="1200" dirty="0">
                <a:latin typeface="Adobe 仿宋 Std R" pitchFamily="18" charset="-122"/>
                <a:ea typeface="Adobe 仿宋 Std R" pitchFamily="18" charset="-122"/>
              </a:rPr>
              <a:t>月调入上海汽车工业销售总公司，先后担任副总经理、总经理；</a:t>
            </a:r>
            <a:r>
              <a:rPr lang="en-US" altLang="zh-CN" sz="1200" dirty="0">
                <a:latin typeface="Adobe 仿宋 Std R" pitchFamily="18" charset="-122"/>
                <a:ea typeface="Adobe 仿宋 Std R" pitchFamily="18" charset="-122"/>
              </a:rPr>
              <a:t>2004</a:t>
            </a:r>
            <a:r>
              <a:rPr lang="zh-CN" altLang="en-US" sz="1200" dirty="0">
                <a:latin typeface="Adobe 仿宋 Std R" pitchFamily="18" charset="-122"/>
                <a:ea typeface="Adobe 仿宋 Std R" pitchFamily="18" charset="-122"/>
              </a:rPr>
              <a:t>年</a:t>
            </a:r>
            <a:r>
              <a:rPr lang="en-US" altLang="zh-CN" sz="1200" dirty="0">
                <a:latin typeface="Adobe 仿宋 Std R" pitchFamily="18" charset="-122"/>
                <a:ea typeface="Adobe 仿宋 Std R" pitchFamily="18" charset="-122"/>
              </a:rPr>
              <a:t>7</a:t>
            </a:r>
            <a:r>
              <a:rPr lang="zh-CN" altLang="en-US" sz="1200" dirty="0">
                <a:latin typeface="Adobe 仿宋 Std R" pitchFamily="18" charset="-122"/>
                <a:ea typeface="Adobe 仿宋 Std R" pitchFamily="18" charset="-122"/>
              </a:rPr>
              <a:t>月起出任上海大众汽车有限公司销售与市场执行经理；</a:t>
            </a:r>
          </a:p>
          <a:p>
            <a:pPr algn="just">
              <a:buClr>
                <a:srgbClr val="FF0000"/>
              </a:buClr>
              <a:buFont typeface="Wingdings" pitchFamily="2" charset="2"/>
              <a:buChar char="Ø"/>
            </a:pPr>
            <a:r>
              <a:rPr lang="zh-CN" altLang="en-US" sz="1200" dirty="0">
                <a:latin typeface="Adobe 仿宋 Std R" pitchFamily="18" charset="-122"/>
                <a:ea typeface="Adobe 仿宋 Std R" pitchFamily="18" charset="-122"/>
              </a:rPr>
              <a:t> 现任上海汽车工业（集团）总公司副总裁，分管服务贸易。 </a:t>
            </a:r>
          </a:p>
        </p:txBody>
      </p:sp>
      <p:sp>
        <p:nvSpPr>
          <p:cNvPr id="37" name="Text Box 30"/>
          <p:cNvSpPr txBox="1">
            <a:spLocks noChangeArrowheads="1"/>
          </p:cNvSpPr>
          <p:nvPr/>
        </p:nvSpPr>
        <p:spPr bwMode="auto">
          <a:xfrm>
            <a:off x="539552" y="1519237"/>
            <a:ext cx="4053988" cy="1384995"/>
          </a:xfrm>
          <a:prstGeom prst="rect">
            <a:avLst/>
          </a:prstGeom>
          <a:noFill/>
          <a:ln w="9525">
            <a:solidFill>
              <a:srgbClr val="FF6600"/>
            </a:solidFill>
            <a:miter lim="800000"/>
            <a:headEnd/>
            <a:tailEnd/>
          </a:ln>
          <a:effectLst/>
        </p:spPr>
        <p:txBody>
          <a:bodyPr wrap="square">
            <a:spAutoFit/>
          </a:bodyPr>
          <a:lstStyle/>
          <a:p>
            <a:pPr algn="just">
              <a:lnSpc>
                <a:spcPct val="80000"/>
              </a:lnSpc>
              <a:spcBef>
                <a:spcPct val="50000"/>
              </a:spcBef>
            </a:pPr>
            <a:r>
              <a:rPr lang="zh-CN" altLang="en-US" sz="1400" b="1" dirty="0">
                <a:latin typeface="Adobe 仿宋 Std R" pitchFamily="18" charset="-122"/>
                <a:ea typeface="Adobe 仿宋 Std R" pitchFamily="18" charset="-122"/>
              </a:rPr>
              <a:t>董  事  长：胡茂元</a:t>
            </a:r>
          </a:p>
          <a:p>
            <a:pPr algn="just">
              <a:lnSpc>
                <a:spcPct val="80000"/>
              </a:lnSpc>
              <a:spcBef>
                <a:spcPct val="50000"/>
              </a:spcBef>
            </a:pPr>
            <a:r>
              <a:rPr lang="zh-CN" altLang="en-US" sz="1400" b="1" dirty="0">
                <a:latin typeface="Adobe 仿宋 Std R" pitchFamily="18" charset="-122"/>
                <a:ea typeface="Adobe 仿宋 Std R" pitchFamily="18" charset="-122"/>
              </a:rPr>
              <a:t>副董事长：陈虹、张广生</a:t>
            </a:r>
          </a:p>
          <a:p>
            <a:pPr algn="just">
              <a:lnSpc>
                <a:spcPct val="80000"/>
              </a:lnSpc>
              <a:spcBef>
                <a:spcPct val="50000"/>
              </a:spcBef>
            </a:pPr>
            <a:r>
              <a:rPr lang="zh-CN" altLang="en-US" sz="1400" b="1" dirty="0">
                <a:latin typeface="Adobe 仿宋 Std R" pitchFamily="18" charset="-122"/>
                <a:ea typeface="Adobe 仿宋 Std R" pitchFamily="18" charset="-122"/>
              </a:rPr>
              <a:t>董       事：沈建华、江绵恒、蒋志伟、吴诗仲</a:t>
            </a:r>
          </a:p>
          <a:p>
            <a:pPr algn="just">
              <a:lnSpc>
                <a:spcPct val="80000"/>
              </a:lnSpc>
              <a:spcBef>
                <a:spcPct val="50000"/>
              </a:spcBef>
            </a:pPr>
            <a:r>
              <a:rPr lang="zh-CN" altLang="en-US" sz="1400" b="1" dirty="0">
                <a:latin typeface="Adobe 仿宋 Std R" pitchFamily="18" charset="-122"/>
                <a:ea typeface="Adobe 仿宋 Std R" pitchFamily="18" charset="-122"/>
              </a:rPr>
              <a:t>总       裁：沈建华</a:t>
            </a:r>
          </a:p>
          <a:p>
            <a:pPr algn="just">
              <a:lnSpc>
                <a:spcPct val="80000"/>
              </a:lnSpc>
              <a:spcBef>
                <a:spcPct val="50000"/>
              </a:spcBef>
            </a:pPr>
            <a:r>
              <a:rPr lang="zh-CN" altLang="en-US" sz="1400" b="1" dirty="0">
                <a:latin typeface="Adobe 仿宋 Std R" pitchFamily="18" charset="-122"/>
                <a:ea typeface="Adobe 仿宋 Std R" pitchFamily="18" charset="-122"/>
              </a:rPr>
              <a:t>副  总 裁：蒋志伟、李积荣、叶永明、朱根林</a:t>
            </a:r>
          </a:p>
        </p:txBody>
      </p:sp>
      <p:sp>
        <p:nvSpPr>
          <p:cNvPr id="38" name="Rectangle 31"/>
          <p:cNvSpPr>
            <a:spLocks noChangeArrowheads="1"/>
          </p:cNvSpPr>
          <p:nvPr/>
        </p:nvSpPr>
        <p:spPr bwMode="auto">
          <a:xfrm>
            <a:off x="6865466" y="3843338"/>
            <a:ext cx="1910046" cy="2388570"/>
          </a:xfrm>
          <a:prstGeom prst="rect">
            <a:avLst/>
          </a:prstGeom>
          <a:noFill/>
          <a:ln w="9525">
            <a:noFill/>
            <a:miter lim="800000"/>
            <a:headEnd/>
            <a:tailEnd/>
          </a:ln>
          <a:effectLst/>
        </p:spPr>
        <p:txBody>
          <a:bodyPr wrap="square">
            <a:spAutoFit/>
          </a:bodyPr>
          <a:lstStyle/>
          <a:p>
            <a:pPr algn="just">
              <a:buClr>
                <a:srgbClr val="FF0000"/>
              </a:buClr>
              <a:buFont typeface="Wingdings" pitchFamily="2" charset="2"/>
              <a:buChar char="Ø"/>
            </a:pPr>
            <a:r>
              <a:rPr lang="en-US" altLang="zh-CN" sz="1200">
                <a:latin typeface="Adobe 仿宋 Std R" pitchFamily="18" charset="-122"/>
                <a:ea typeface="Adobe 仿宋 Std R" pitchFamily="18" charset="-122"/>
              </a:rPr>
              <a:t> 1955</a:t>
            </a:r>
            <a:r>
              <a:rPr lang="zh-CN" altLang="en-US" sz="1200">
                <a:latin typeface="Adobe 仿宋 Std R" pitchFamily="18" charset="-122"/>
                <a:ea typeface="Adobe 仿宋 Std R" pitchFamily="18" charset="-122"/>
              </a:rPr>
              <a:t>年</a:t>
            </a:r>
            <a:r>
              <a:rPr lang="en-US" altLang="zh-CN" sz="1200">
                <a:latin typeface="Adobe 仿宋 Std R" pitchFamily="18" charset="-122"/>
                <a:ea typeface="Adobe 仿宋 Std R" pitchFamily="18" charset="-122"/>
              </a:rPr>
              <a:t>9</a:t>
            </a:r>
            <a:r>
              <a:rPr lang="zh-CN" altLang="en-US" sz="1200">
                <a:latin typeface="Adobe 仿宋 Std R" pitchFamily="18" charset="-122"/>
                <a:ea typeface="Adobe 仿宋 Std R" pitchFamily="18" charset="-122"/>
              </a:rPr>
              <a:t>月出生，</a:t>
            </a:r>
            <a:r>
              <a:rPr lang="en-US" altLang="zh-CN" sz="1200">
                <a:solidFill>
                  <a:srgbClr val="000000"/>
                </a:solidFill>
                <a:latin typeface="Adobe 仿宋 Std R" pitchFamily="18" charset="-122"/>
                <a:ea typeface="Adobe 仿宋 Std R" pitchFamily="18" charset="-122"/>
              </a:rPr>
              <a:t>1983 </a:t>
            </a:r>
            <a:r>
              <a:rPr lang="zh-CN" altLang="en-US" sz="1200">
                <a:solidFill>
                  <a:srgbClr val="000000"/>
                </a:solidFill>
                <a:latin typeface="Adobe 仿宋 Std R" pitchFamily="18" charset="-122"/>
                <a:ea typeface="Adobe 仿宋 Std R" pitchFamily="18" charset="-122"/>
              </a:rPr>
              <a:t>年毕业于上海财经大学</a:t>
            </a:r>
            <a:r>
              <a:rPr lang="zh-CN" altLang="en-US" sz="1200">
                <a:latin typeface="Adobe 仿宋 Std R" pitchFamily="18" charset="-122"/>
                <a:ea typeface="Adobe 仿宋 Std R" pitchFamily="18" charset="-122"/>
              </a:rPr>
              <a:t>，高级经济师；</a:t>
            </a:r>
          </a:p>
          <a:p>
            <a:pPr algn="just">
              <a:buClr>
                <a:srgbClr val="FF0000"/>
              </a:buClr>
              <a:buFont typeface="Wingdings" pitchFamily="2" charset="2"/>
              <a:buChar char="Ø"/>
            </a:pPr>
            <a:r>
              <a:rPr lang="zh-CN" altLang="en-US" sz="1200">
                <a:latin typeface="Adobe 仿宋 Std R" pitchFamily="18" charset="-122"/>
                <a:ea typeface="Adobe 仿宋 Std R" pitchFamily="18" charset="-122"/>
              </a:rPr>
              <a:t> 曾任上海财经大学教师、上海国际信托投资公司计划部经理、基金投资管理部经理、上投投资管理公司总经理、上海汽车集团财务有限责任公司总经理。</a:t>
            </a:r>
          </a:p>
          <a:p>
            <a:pPr algn="just">
              <a:buClr>
                <a:srgbClr val="FF0000"/>
              </a:buClr>
              <a:buFont typeface="Wingdings" pitchFamily="2" charset="2"/>
              <a:buChar char="Ø"/>
            </a:pPr>
            <a:r>
              <a:rPr lang="zh-CN" altLang="en-US" sz="1200">
                <a:latin typeface="Adobe 仿宋 Std R" pitchFamily="18" charset="-122"/>
                <a:ea typeface="Adobe 仿宋 Std R" pitchFamily="18" charset="-122"/>
              </a:rPr>
              <a:t> 现任上海汽车工业</a:t>
            </a:r>
            <a:r>
              <a:rPr lang="en-US" altLang="zh-CN" sz="1200">
                <a:latin typeface="Adobe 仿宋 Std R" pitchFamily="18" charset="-122"/>
                <a:ea typeface="Adobe 仿宋 Std R" pitchFamily="18" charset="-122"/>
              </a:rPr>
              <a:t>(</a:t>
            </a:r>
            <a:r>
              <a:rPr lang="zh-CN" altLang="en-US" sz="1200">
                <a:latin typeface="Adobe 仿宋 Std R" pitchFamily="18" charset="-122"/>
                <a:ea typeface="Adobe 仿宋 Std R" pitchFamily="18" charset="-122"/>
              </a:rPr>
              <a:t>集团</a:t>
            </a:r>
            <a:r>
              <a:rPr lang="en-US" altLang="zh-CN" sz="1200">
                <a:latin typeface="Adobe 仿宋 Std R" pitchFamily="18" charset="-122"/>
                <a:ea typeface="Adobe 仿宋 Std R" pitchFamily="18" charset="-122"/>
              </a:rPr>
              <a:t>)</a:t>
            </a:r>
            <a:r>
              <a:rPr lang="zh-CN" altLang="en-US" sz="1200">
                <a:latin typeface="Adobe 仿宋 Std R" pitchFamily="18" charset="-122"/>
                <a:ea typeface="Adobe 仿宋 Std R" pitchFamily="18" charset="-122"/>
              </a:rPr>
              <a:t>总公司财务总监。</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上海汽车</a:t>
            </a:r>
          </a:p>
        </p:txBody>
      </p:sp>
      <p:sp>
        <p:nvSpPr>
          <p:cNvPr id="9" name="Text Box 4"/>
          <p:cNvSpPr txBox="1">
            <a:spLocks noChangeArrowheads="1"/>
          </p:cNvSpPr>
          <p:nvPr/>
        </p:nvSpPr>
        <p:spPr bwMode="auto">
          <a:xfrm>
            <a:off x="701777" y="1004888"/>
            <a:ext cx="2150124" cy="400110"/>
          </a:xfrm>
          <a:prstGeom prst="rect">
            <a:avLst/>
          </a:prstGeom>
          <a:noFill/>
          <a:ln w="9525">
            <a:noFill/>
            <a:miter lim="800000"/>
            <a:headEnd/>
            <a:tailEnd/>
          </a:ln>
          <a:effectLst/>
        </p:spPr>
        <p:txBody>
          <a:bodyPr>
            <a:spAutoFit/>
          </a:bodyPr>
          <a:lstStyle/>
          <a:p>
            <a:pPr>
              <a:spcBef>
                <a:spcPct val="50000"/>
              </a:spcBef>
            </a:pPr>
            <a:r>
              <a:rPr lang="zh-CN" altLang="en-US" b="1" dirty="0" smtClean="0">
                <a:effectLst>
                  <a:outerShdw blurRad="38100" dist="38100" dir="2700000" algn="tl">
                    <a:srgbClr val="C0C0C0"/>
                  </a:outerShdw>
                </a:effectLst>
                <a:latin typeface="Adobe 仿宋 Std R" pitchFamily="18" charset="-122"/>
                <a:ea typeface="Adobe 仿宋 Std R" pitchFamily="18" charset="-122"/>
              </a:rPr>
              <a:t>研发</a:t>
            </a:r>
            <a:r>
              <a:rPr lang="zh-CN" altLang="en-US" b="1" dirty="0">
                <a:effectLst>
                  <a:outerShdw blurRad="38100" dist="38100" dir="2700000" algn="tl">
                    <a:srgbClr val="C0C0C0"/>
                  </a:outerShdw>
                </a:effectLst>
                <a:latin typeface="Adobe 仿宋 Std R" pitchFamily="18" charset="-122"/>
                <a:ea typeface="Adobe 仿宋 Std R" pitchFamily="18" charset="-122"/>
              </a:rPr>
              <a:t>体系布局</a:t>
            </a:r>
          </a:p>
        </p:txBody>
      </p:sp>
      <p:grpSp>
        <p:nvGrpSpPr>
          <p:cNvPr id="11" name="Group 14"/>
          <p:cNvGrpSpPr>
            <a:grpSpLocks/>
          </p:cNvGrpSpPr>
          <p:nvPr/>
        </p:nvGrpSpPr>
        <p:grpSpPr bwMode="auto">
          <a:xfrm>
            <a:off x="1639470" y="2139950"/>
            <a:ext cx="710735" cy="755650"/>
            <a:chOff x="2826" y="1922"/>
            <a:chExt cx="476" cy="476"/>
          </a:xfrm>
        </p:grpSpPr>
        <p:sp>
          <p:nvSpPr>
            <p:cNvPr id="12" name="Oval 12"/>
            <p:cNvSpPr>
              <a:spLocks noChangeAspect="1" noChangeArrowheads="1"/>
            </p:cNvSpPr>
            <p:nvPr/>
          </p:nvSpPr>
          <p:spPr bwMode="auto">
            <a:xfrm>
              <a:off x="2826" y="1922"/>
              <a:ext cx="476" cy="476"/>
            </a:xfrm>
            <a:prstGeom prst="ellipse">
              <a:avLst/>
            </a:prstGeom>
            <a:gradFill rotWithShape="1">
              <a:gsLst>
                <a:gs pos="0">
                  <a:schemeClr val="bg1"/>
                </a:gs>
                <a:gs pos="100000">
                  <a:srgbClr val="66CCFF"/>
                </a:gs>
              </a:gsLst>
              <a:path path="shape">
                <a:fillToRect l="50000" t="50000" r="50000" b="50000"/>
              </a:path>
            </a:gradFill>
            <a:ln w="12700">
              <a:solidFill>
                <a:schemeClr val="tx1"/>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13" name="Text Box 13"/>
            <p:cNvSpPr txBox="1">
              <a:spLocks noChangeArrowheads="1"/>
            </p:cNvSpPr>
            <p:nvPr/>
          </p:nvSpPr>
          <p:spPr bwMode="auto">
            <a:xfrm>
              <a:off x="2892" y="1963"/>
              <a:ext cx="344" cy="388"/>
            </a:xfrm>
            <a:prstGeom prst="rect">
              <a:avLst/>
            </a:prstGeom>
            <a:noFill/>
            <a:ln w="9525">
              <a:noFill/>
              <a:miter lim="800000"/>
              <a:headEnd/>
              <a:tailEnd/>
            </a:ln>
            <a:effectLst/>
          </p:spPr>
          <p:txBody>
            <a:bodyPr lIns="0" tIns="0" rIns="0" bIns="0">
              <a:spAutoFit/>
            </a:bodyPr>
            <a:lstStyle/>
            <a:p>
              <a:pPr algn="ctr">
                <a:spcBef>
                  <a:spcPct val="50000"/>
                </a:spcBef>
              </a:pPr>
              <a:r>
                <a:rPr lang="zh-CN" altLang="en-US" b="1" dirty="0">
                  <a:solidFill>
                    <a:srgbClr val="FF0000"/>
                  </a:solidFill>
                  <a:effectLst>
                    <a:outerShdw blurRad="38100" dist="38100" dir="2700000" algn="tl">
                      <a:srgbClr val="C0C0C0"/>
                    </a:outerShdw>
                  </a:effectLst>
                  <a:latin typeface="Adobe 仿宋 Std R" pitchFamily="18" charset="-122"/>
                  <a:ea typeface="Adobe 仿宋 Std R" pitchFamily="18" charset="-122"/>
                </a:rPr>
                <a:t>中国</a:t>
              </a:r>
            </a:p>
          </p:txBody>
        </p:sp>
      </p:grpSp>
      <p:grpSp>
        <p:nvGrpSpPr>
          <p:cNvPr id="14" name="Group 15"/>
          <p:cNvGrpSpPr>
            <a:grpSpLocks/>
          </p:cNvGrpSpPr>
          <p:nvPr/>
        </p:nvGrpSpPr>
        <p:grpSpPr bwMode="auto">
          <a:xfrm>
            <a:off x="1639470" y="4273550"/>
            <a:ext cx="710735" cy="755650"/>
            <a:chOff x="2826" y="1922"/>
            <a:chExt cx="476" cy="476"/>
          </a:xfrm>
        </p:grpSpPr>
        <p:sp>
          <p:nvSpPr>
            <p:cNvPr id="15" name="Oval 16"/>
            <p:cNvSpPr>
              <a:spLocks noChangeAspect="1" noChangeArrowheads="1"/>
            </p:cNvSpPr>
            <p:nvPr/>
          </p:nvSpPr>
          <p:spPr bwMode="auto">
            <a:xfrm>
              <a:off x="2826" y="1922"/>
              <a:ext cx="476" cy="476"/>
            </a:xfrm>
            <a:prstGeom prst="ellipse">
              <a:avLst/>
            </a:prstGeom>
            <a:gradFill rotWithShape="1">
              <a:gsLst>
                <a:gs pos="0">
                  <a:schemeClr val="bg1"/>
                </a:gs>
                <a:gs pos="100000">
                  <a:srgbClr val="66CCFF"/>
                </a:gs>
              </a:gsLst>
              <a:path path="shape">
                <a:fillToRect l="50000" t="50000" r="50000" b="50000"/>
              </a:path>
            </a:gradFill>
            <a:ln w="12700">
              <a:solidFill>
                <a:schemeClr val="tx1"/>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16" name="Text Box 17"/>
            <p:cNvSpPr txBox="1">
              <a:spLocks noChangeArrowheads="1"/>
            </p:cNvSpPr>
            <p:nvPr/>
          </p:nvSpPr>
          <p:spPr bwMode="auto">
            <a:xfrm>
              <a:off x="2892" y="1980"/>
              <a:ext cx="344" cy="388"/>
            </a:xfrm>
            <a:prstGeom prst="rect">
              <a:avLst/>
            </a:prstGeom>
            <a:noFill/>
            <a:ln w="9525">
              <a:noFill/>
              <a:miter lim="800000"/>
              <a:headEnd/>
              <a:tailEnd/>
            </a:ln>
            <a:effectLst/>
          </p:spPr>
          <p:txBody>
            <a:bodyPr lIns="0" tIns="0" rIns="0" bIns="0">
              <a:spAutoFit/>
            </a:bodyPr>
            <a:lstStyle/>
            <a:p>
              <a:pPr algn="ctr">
                <a:spcBef>
                  <a:spcPct val="50000"/>
                </a:spcBef>
              </a:pPr>
              <a:r>
                <a:rPr lang="zh-CN" altLang="en-US" b="1" dirty="0">
                  <a:solidFill>
                    <a:srgbClr val="FF0000"/>
                  </a:solidFill>
                  <a:effectLst>
                    <a:outerShdw blurRad="38100" dist="38100" dir="2700000" algn="tl">
                      <a:srgbClr val="C0C0C0"/>
                    </a:outerShdw>
                  </a:effectLst>
                  <a:latin typeface="Adobe 仿宋 Std R" pitchFamily="18" charset="-122"/>
                  <a:ea typeface="Adobe 仿宋 Std R" pitchFamily="18" charset="-122"/>
                </a:rPr>
                <a:t>英国</a:t>
              </a:r>
            </a:p>
          </p:txBody>
        </p:sp>
      </p:grpSp>
      <p:grpSp>
        <p:nvGrpSpPr>
          <p:cNvPr id="17" name="Group 18"/>
          <p:cNvGrpSpPr>
            <a:grpSpLocks/>
          </p:cNvGrpSpPr>
          <p:nvPr/>
        </p:nvGrpSpPr>
        <p:grpSpPr bwMode="auto">
          <a:xfrm>
            <a:off x="1639470" y="5568950"/>
            <a:ext cx="710735" cy="755650"/>
            <a:chOff x="2826" y="1922"/>
            <a:chExt cx="476" cy="476"/>
          </a:xfrm>
        </p:grpSpPr>
        <p:sp>
          <p:nvSpPr>
            <p:cNvPr id="18" name="Oval 19"/>
            <p:cNvSpPr>
              <a:spLocks noChangeAspect="1" noChangeArrowheads="1"/>
            </p:cNvSpPr>
            <p:nvPr/>
          </p:nvSpPr>
          <p:spPr bwMode="auto">
            <a:xfrm>
              <a:off x="2826" y="1922"/>
              <a:ext cx="476" cy="476"/>
            </a:xfrm>
            <a:prstGeom prst="ellipse">
              <a:avLst/>
            </a:prstGeom>
            <a:gradFill rotWithShape="1">
              <a:gsLst>
                <a:gs pos="0">
                  <a:schemeClr val="bg1"/>
                </a:gs>
                <a:gs pos="100000">
                  <a:srgbClr val="66CCFF"/>
                </a:gs>
              </a:gsLst>
              <a:path path="shape">
                <a:fillToRect l="50000" t="50000" r="50000" b="50000"/>
              </a:path>
            </a:gradFill>
            <a:ln w="12700">
              <a:solidFill>
                <a:schemeClr val="tx1"/>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19" name="Text Box 20"/>
            <p:cNvSpPr txBox="1">
              <a:spLocks noChangeArrowheads="1"/>
            </p:cNvSpPr>
            <p:nvPr/>
          </p:nvSpPr>
          <p:spPr bwMode="auto">
            <a:xfrm>
              <a:off x="2892" y="1980"/>
              <a:ext cx="344" cy="388"/>
            </a:xfrm>
            <a:prstGeom prst="rect">
              <a:avLst/>
            </a:prstGeom>
            <a:noFill/>
            <a:ln w="9525">
              <a:noFill/>
              <a:miter lim="800000"/>
              <a:headEnd/>
              <a:tailEnd/>
            </a:ln>
            <a:effectLst/>
          </p:spPr>
          <p:txBody>
            <a:bodyPr lIns="0" tIns="0" rIns="0" bIns="0">
              <a:spAutoFit/>
            </a:bodyPr>
            <a:lstStyle/>
            <a:p>
              <a:pPr algn="ctr">
                <a:spcBef>
                  <a:spcPct val="50000"/>
                </a:spcBef>
              </a:pPr>
              <a:r>
                <a:rPr lang="zh-CN" altLang="en-US" b="1" dirty="0">
                  <a:solidFill>
                    <a:srgbClr val="FF0000"/>
                  </a:solidFill>
                  <a:effectLst>
                    <a:outerShdw blurRad="38100" dist="38100" dir="2700000" algn="tl">
                      <a:srgbClr val="C0C0C0"/>
                    </a:outerShdw>
                  </a:effectLst>
                  <a:latin typeface="Adobe 仿宋 Std R" pitchFamily="18" charset="-122"/>
                  <a:ea typeface="Adobe 仿宋 Std R" pitchFamily="18" charset="-122"/>
                </a:rPr>
                <a:t>韩国</a:t>
              </a:r>
            </a:p>
          </p:txBody>
        </p:sp>
      </p:grpSp>
      <p:sp>
        <p:nvSpPr>
          <p:cNvPr id="20" name="AutoShape 21"/>
          <p:cNvSpPr>
            <a:spLocks noChangeArrowheads="1"/>
          </p:cNvSpPr>
          <p:nvPr/>
        </p:nvSpPr>
        <p:spPr bwMode="auto">
          <a:xfrm>
            <a:off x="2792175" y="1524000"/>
            <a:ext cx="2078453" cy="38100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66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1" name="Text Box 22"/>
          <p:cNvSpPr txBox="1">
            <a:spLocks noChangeArrowheads="1"/>
          </p:cNvSpPr>
          <p:nvPr/>
        </p:nvSpPr>
        <p:spPr bwMode="auto">
          <a:xfrm>
            <a:off x="2887736" y="1600201"/>
            <a:ext cx="1863441" cy="215444"/>
          </a:xfrm>
          <a:prstGeom prst="rect">
            <a:avLst/>
          </a:prstGeom>
          <a:noFill/>
          <a:ln w="9525">
            <a:noFill/>
            <a:miter lim="800000"/>
            <a:headEnd/>
            <a:tailEnd/>
          </a:ln>
          <a:effectLst/>
        </p:spPr>
        <p:txBody>
          <a:bodyPr lIns="0" tIns="0" rIns="0" bIns="0">
            <a:spAutoFit/>
          </a:bodyPr>
          <a:lstStyle/>
          <a:p>
            <a:pPr>
              <a:spcBef>
                <a:spcPct val="50000"/>
              </a:spcBef>
            </a:pPr>
            <a:r>
              <a:rPr lang="zh-CN" altLang="en-US" sz="1400" b="1">
                <a:effectLst>
                  <a:outerShdw blurRad="38100" dist="38100" dir="2700000" algn="tl">
                    <a:srgbClr val="C0C0C0"/>
                  </a:outerShdw>
                </a:effectLst>
                <a:latin typeface="Adobe 仿宋 Std R" pitchFamily="18" charset="-122"/>
                <a:ea typeface="Adobe 仿宋 Std R" pitchFamily="18" charset="-122"/>
              </a:rPr>
              <a:t>上海汽车技术中心</a:t>
            </a:r>
          </a:p>
        </p:txBody>
      </p:sp>
      <p:sp>
        <p:nvSpPr>
          <p:cNvPr id="22" name="AutoShape 23"/>
          <p:cNvSpPr>
            <a:spLocks noChangeArrowheads="1"/>
          </p:cNvSpPr>
          <p:nvPr/>
        </p:nvSpPr>
        <p:spPr bwMode="auto">
          <a:xfrm>
            <a:off x="2792175" y="2057400"/>
            <a:ext cx="2078453" cy="38100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66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3" name="Text Box 24"/>
          <p:cNvSpPr txBox="1">
            <a:spLocks noChangeArrowheads="1"/>
          </p:cNvSpPr>
          <p:nvPr/>
        </p:nvSpPr>
        <p:spPr bwMode="auto">
          <a:xfrm>
            <a:off x="2887736" y="2133601"/>
            <a:ext cx="1863441" cy="430887"/>
          </a:xfrm>
          <a:prstGeom prst="rect">
            <a:avLst/>
          </a:prstGeom>
          <a:noFill/>
          <a:ln w="9525">
            <a:noFill/>
            <a:miter lim="800000"/>
            <a:headEnd/>
            <a:tailEnd/>
          </a:ln>
          <a:effectLst/>
        </p:spPr>
        <p:txBody>
          <a:bodyPr lIns="0" tIns="0" rIns="0" bIns="0">
            <a:spAutoFit/>
          </a:bodyPr>
          <a:lstStyle/>
          <a:p>
            <a:pPr algn="ctr">
              <a:spcBef>
                <a:spcPct val="50000"/>
              </a:spcBef>
            </a:pPr>
            <a:r>
              <a:rPr lang="zh-CN" altLang="en-US" sz="1400" b="1">
                <a:effectLst>
                  <a:outerShdw blurRad="38100" dist="38100" dir="2700000" algn="tl">
                    <a:srgbClr val="C0C0C0"/>
                  </a:outerShdw>
                </a:effectLst>
                <a:latin typeface="Adobe 仿宋 Std R" pitchFamily="18" charset="-122"/>
                <a:ea typeface="Adobe 仿宋 Std R" pitchFamily="18" charset="-122"/>
              </a:rPr>
              <a:t>上海汽车商用车技术中心</a:t>
            </a:r>
          </a:p>
        </p:txBody>
      </p:sp>
      <p:grpSp>
        <p:nvGrpSpPr>
          <p:cNvPr id="24" name="Group 37"/>
          <p:cNvGrpSpPr>
            <a:grpSpLocks/>
          </p:cNvGrpSpPr>
          <p:nvPr/>
        </p:nvGrpSpPr>
        <p:grpSpPr bwMode="auto">
          <a:xfrm>
            <a:off x="2780230" y="3162303"/>
            <a:ext cx="2078453" cy="506413"/>
            <a:chOff x="1766" y="1704"/>
            <a:chExt cx="1392" cy="319"/>
          </a:xfrm>
        </p:grpSpPr>
        <p:sp>
          <p:nvSpPr>
            <p:cNvPr id="25" name="AutoShape 25"/>
            <p:cNvSpPr>
              <a:spLocks noChangeArrowheads="1"/>
            </p:cNvSpPr>
            <p:nvPr/>
          </p:nvSpPr>
          <p:spPr bwMode="auto">
            <a:xfrm>
              <a:off x="1766" y="1704"/>
              <a:ext cx="1392" cy="24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66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26" name="Text Box 26"/>
            <p:cNvSpPr txBox="1">
              <a:spLocks noChangeArrowheads="1"/>
            </p:cNvSpPr>
            <p:nvPr/>
          </p:nvSpPr>
          <p:spPr bwMode="auto">
            <a:xfrm>
              <a:off x="1830" y="1752"/>
              <a:ext cx="1248" cy="271"/>
            </a:xfrm>
            <a:prstGeom prst="rect">
              <a:avLst/>
            </a:prstGeom>
            <a:noFill/>
            <a:ln w="9525">
              <a:noFill/>
              <a:miter lim="800000"/>
              <a:headEnd/>
              <a:tailEnd/>
            </a:ln>
            <a:effectLst/>
          </p:spPr>
          <p:txBody>
            <a:bodyPr lIns="0" tIns="0" rIns="0" bIns="0">
              <a:spAutoFit/>
            </a:bodyPr>
            <a:lstStyle/>
            <a:p>
              <a:pPr>
                <a:spcBef>
                  <a:spcPct val="50000"/>
                </a:spcBef>
              </a:pPr>
              <a:r>
                <a:rPr lang="zh-CN" altLang="en-US" sz="1400" b="1">
                  <a:effectLst>
                    <a:outerShdw blurRad="38100" dist="38100" dir="2700000" algn="tl">
                      <a:srgbClr val="C0C0C0"/>
                    </a:outerShdw>
                  </a:effectLst>
                  <a:latin typeface="Adobe 仿宋 Std R" pitchFamily="18" charset="-122"/>
                  <a:ea typeface="Adobe 仿宋 Std R" pitchFamily="18" charset="-122"/>
                </a:rPr>
                <a:t>上汽依维柯红岩技术中心</a:t>
              </a:r>
            </a:p>
          </p:txBody>
        </p:sp>
      </p:grpSp>
      <p:cxnSp>
        <p:nvCxnSpPr>
          <p:cNvPr id="27" name="AutoShape 27"/>
          <p:cNvCxnSpPr>
            <a:cxnSpLocks noChangeShapeType="1"/>
            <a:stCxn id="12" idx="6"/>
            <a:endCxn id="20" idx="1"/>
          </p:cNvCxnSpPr>
          <p:nvPr/>
        </p:nvCxnSpPr>
        <p:spPr bwMode="auto">
          <a:xfrm flipV="1">
            <a:off x="2350205" y="1714501"/>
            <a:ext cx="441970" cy="803275"/>
          </a:xfrm>
          <a:prstGeom prst="straightConnector1">
            <a:avLst/>
          </a:prstGeom>
          <a:noFill/>
          <a:ln w="28575">
            <a:solidFill>
              <a:schemeClr val="tx1"/>
            </a:solidFill>
            <a:prstDash val="sysDot"/>
            <a:round/>
            <a:headEnd/>
            <a:tailEnd/>
          </a:ln>
          <a:effectLst/>
        </p:spPr>
      </p:cxnSp>
      <p:cxnSp>
        <p:nvCxnSpPr>
          <p:cNvPr id="28" name="AutoShape 28"/>
          <p:cNvCxnSpPr>
            <a:cxnSpLocks noChangeShapeType="1"/>
            <a:stCxn id="12" idx="6"/>
            <a:endCxn id="22" idx="1"/>
          </p:cNvCxnSpPr>
          <p:nvPr/>
        </p:nvCxnSpPr>
        <p:spPr bwMode="auto">
          <a:xfrm flipV="1">
            <a:off x="2350205" y="2247901"/>
            <a:ext cx="441970" cy="269875"/>
          </a:xfrm>
          <a:prstGeom prst="straightConnector1">
            <a:avLst/>
          </a:prstGeom>
          <a:noFill/>
          <a:ln w="28575">
            <a:solidFill>
              <a:schemeClr val="tx1"/>
            </a:solidFill>
            <a:prstDash val="sysDot"/>
            <a:round/>
            <a:headEnd/>
            <a:tailEnd/>
          </a:ln>
          <a:effectLst/>
        </p:spPr>
      </p:cxnSp>
      <p:cxnSp>
        <p:nvCxnSpPr>
          <p:cNvPr id="29" name="AutoShape 29"/>
          <p:cNvCxnSpPr>
            <a:cxnSpLocks noChangeShapeType="1"/>
            <a:stCxn id="12" idx="6"/>
            <a:endCxn id="25" idx="1"/>
          </p:cNvCxnSpPr>
          <p:nvPr/>
        </p:nvCxnSpPr>
        <p:spPr bwMode="auto">
          <a:xfrm>
            <a:off x="2350205" y="2517776"/>
            <a:ext cx="430025" cy="835025"/>
          </a:xfrm>
          <a:prstGeom prst="straightConnector1">
            <a:avLst/>
          </a:prstGeom>
          <a:noFill/>
          <a:ln w="28575">
            <a:solidFill>
              <a:schemeClr val="tx1"/>
            </a:solidFill>
            <a:prstDash val="sysDot"/>
            <a:round/>
            <a:headEnd/>
            <a:tailEnd/>
          </a:ln>
          <a:effectLst/>
        </p:spPr>
      </p:cxnSp>
      <p:sp>
        <p:nvSpPr>
          <p:cNvPr id="30" name="AutoShape 30"/>
          <p:cNvSpPr>
            <a:spLocks noChangeArrowheads="1"/>
          </p:cNvSpPr>
          <p:nvPr/>
        </p:nvSpPr>
        <p:spPr bwMode="auto">
          <a:xfrm>
            <a:off x="2780230" y="4457700"/>
            <a:ext cx="2078453" cy="38100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66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31" name="Text Box 31"/>
          <p:cNvSpPr txBox="1">
            <a:spLocks noChangeArrowheads="1"/>
          </p:cNvSpPr>
          <p:nvPr/>
        </p:nvSpPr>
        <p:spPr bwMode="auto">
          <a:xfrm>
            <a:off x="2875791" y="4533901"/>
            <a:ext cx="1863441" cy="215444"/>
          </a:xfrm>
          <a:prstGeom prst="rect">
            <a:avLst/>
          </a:prstGeom>
          <a:noFill/>
          <a:ln w="9525">
            <a:noFill/>
            <a:miter lim="800000"/>
            <a:headEnd/>
            <a:tailEnd/>
          </a:ln>
          <a:effectLst/>
        </p:spPr>
        <p:txBody>
          <a:bodyPr lIns="0" tIns="0" rIns="0" bIns="0">
            <a:spAutoFit/>
          </a:bodyPr>
          <a:lstStyle/>
          <a:p>
            <a:pPr>
              <a:spcBef>
                <a:spcPct val="50000"/>
              </a:spcBef>
            </a:pPr>
            <a:r>
              <a:rPr lang="zh-CN" altLang="en-US" sz="1400" b="1">
                <a:effectLst>
                  <a:outerShdw blurRad="38100" dist="38100" dir="2700000" algn="tl">
                    <a:srgbClr val="C0C0C0"/>
                  </a:outerShdw>
                </a:effectLst>
                <a:latin typeface="Adobe 仿宋 Std R" pitchFamily="18" charset="-122"/>
                <a:ea typeface="Adobe 仿宋 Std R" pitchFamily="18" charset="-122"/>
              </a:rPr>
              <a:t>上海汽车欧洲技术中心</a:t>
            </a:r>
          </a:p>
        </p:txBody>
      </p:sp>
      <p:cxnSp>
        <p:nvCxnSpPr>
          <p:cNvPr id="32" name="AutoShape 32"/>
          <p:cNvCxnSpPr>
            <a:cxnSpLocks noChangeShapeType="1"/>
            <a:stCxn id="15" idx="6"/>
            <a:endCxn id="30" idx="1"/>
          </p:cNvCxnSpPr>
          <p:nvPr/>
        </p:nvCxnSpPr>
        <p:spPr bwMode="auto">
          <a:xfrm flipV="1">
            <a:off x="2350205" y="4648201"/>
            <a:ext cx="430025" cy="3175"/>
          </a:xfrm>
          <a:prstGeom prst="straightConnector1">
            <a:avLst/>
          </a:prstGeom>
          <a:noFill/>
          <a:ln w="28575">
            <a:solidFill>
              <a:schemeClr val="tx1"/>
            </a:solidFill>
            <a:prstDash val="sysDot"/>
            <a:round/>
            <a:headEnd/>
            <a:tailEnd/>
          </a:ln>
          <a:effectLst/>
        </p:spPr>
      </p:cxnSp>
      <p:sp>
        <p:nvSpPr>
          <p:cNvPr id="33" name="AutoShape 33"/>
          <p:cNvSpPr>
            <a:spLocks noChangeArrowheads="1"/>
          </p:cNvSpPr>
          <p:nvPr/>
        </p:nvSpPr>
        <p:spPr bwMode="auto">
          <a:xfrm>
            <a:off x="2780230" y="5753100"/>
            <a:ext cx="2078453" cy="38100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66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34" name="Text Box 34"/>
          <p:cNvSpPr txBox="1">
            <a:spLocks noChangeArrowheads="1"/>
          </p:cNvSpPr>
          <p:nvPr/>
        </p:nvSpPr>
        <p:spPr bwMode="auto">
          <a:xfrm>
            <a:off x="2875791" y="5829301"/>
            <a:ext cx="1863441" cy="215444"/>
          </a:xfrm>
          <a:prstGeom prst="rect">
            <a:avLst/>
          </a:prstGeom>
          <a:noFill/>
          <a:ln w="9525">
            <a:noFill/>
            <a:miter lim="800000"/>
            <a:headEnd/>
            <a:tailEnd/>
          </a:ln>
          <a:effectLst/>
        </p:spPr>
        <p:txBody>
          <a:bodyPr lIns="0" tIns="0" rIns="0" bIns="0">
            <a:spAutoFit/>
          </a:bodyPr>
          <a:lstStyle/>
          <a:p>
            <a:pPr>
              <a:spcBef>
                <a:spcPct val="50000"/>
              </a:spcBef>
            </a:pPr>
            <a:r>
              <a:rPr lang="zh-CN" altLang="en-US" sz="1400" b="1">
                <a:effectLst>
                  <a:outerShdw blurRad="38100" dist="38100" dir="2700000" algn="tl">
                    <a:srgbClr val="C0C0C0"/>
                  </a:outerShdw>
                </a:effectLst>
                <a:latin typeface="Adobe 仿宋 Std R" pitchFamily="18" charset="-122"/>
                <a:ea typeface="Adobe 仿宋 Std R" pitchFamily="18" charset="-122"/>
              </a:rPr>
              <a:t>韩国双龙汽车技术中心</a:t>
            </a:r>
          </a:p>
        </p:txBody>
      </p:sp>
      <p:cxnSp>
        <p:nvCxnSpPr>
          <p:cNvPr id="35" name="AutoShape 35"/>
          <p:cNvCxnSpPr>
            <a:cxnSpLocks noChangeShapeType="1"/>
            <a:stCxn id="18" idx="6"/>
            <a:endCxn id="33" idx="1"/>
          </p:cNvCxnSpPr>
          <p:nvPr/>
        </p:nvCxnSpPr>
        <p:spPr bwMode="auto">
          <a:xfrm flipV="1">
            <a:off x="2350205" y="5943601"/>
            <a:ext cx="430025" cy="3175"/>
          </a:xfrm>
          <a:prstGeom prst="straightConnector1">
            <a:avLst/>
          </a:prstGeom>
          <a:noFill/>
          <a:ln w="28575">
            <a:solidFill>
              <a:schemeClr val="tx1"/>
            </a:solidFill>
            <a:prstDash val="sysDot"/>
            <a:round/>
            <a:headEnd/>
            <a:tailEnd/>
          </a:ln>
          <a:effectLst/>
        </p:spPr>
      </p:cxnSp>
      <p:sp>
        <p:nvSpPr>
          <p:cNvPr id="36" name="AutoShape 36"/>
          <p:cNvSpPr>
            <a:spLocks noChangeArrowheads="1"/>
          </p:cNvSpPr>
          <p:nvPr/>
        </p:nvSpPr>
        <p:spPr bwMode="auto">
          <a:xfrm>
            <a:off x="5002025" y="1143000"/>
            <a:ext cx="3941894" cy="2743200"/>
          </a:xfrm>
          <a:prstGeom prst="horizontalScroll">
            <a:avLst>
              <a:gd name="adj" fmla="val 3588"/>
            </a:avLst>
          </a:prstGeom>
          <a:gradFill rotWithShape="1">
            <a:gsLst>
              <a:gs pos="0">
                <a:schemeClr val="bg1"/>
              </a:gs>
              <a:gs pos="100000">
                <a:schemeClr val="accent1"/>
              </a:gs>
            </a:gsLst>
            <a:lin ang="5400000" scaled="1"/>
          </a:gradFill>
          <a:ln w="9525">
            <a:solidFill>
              <a:srgbClr val="FF66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37" name="Rectangle 7"/>
          <p:cNvSpPr>
            <a:spLocks noChangeArrowheads="1"/>
          </p:cNvSpPr>
          <p:nvPr/>
        </p:nvSpPr>
        <p:spPr bwMode="auto">
          <a:xfrm>
            <a:off x="5181202" y="1339851"/>
            <a:ext cx="3655211" cy="2400657"/>
          </a:xfrm>
          <a:prstGeom prst="rect">
            <a:avLst/>
          </a:prstGeom>
          <a:noFill/>
          <a:ln w="9525">
            <a:noFill/>
            <a:miter lim="800000"/>
            <a:headEnd/>
            <a:tailEnd/>
          </a:ln>
          <a:effectLst/>
        </p:spPr>
        <p:txBody>
          <a:bodyPr lIns="0" tIns="0" rIns="0" bIns="0">
            <a:spAutoFit/>
          </a:bodyPr>
          <a:lstStyle/>
          <a:p>
            <a:pPr algn="just">
              <a:buClr>
                <a:srgbClr val="FF0000"/>
              </a:buClr>
              <a:buFont typeface="Wingdings" pitchFamily="2" charset="2"/>
              <a:buChar char="Ø"/>
            </a:pPr>
            <a:r>
              <a:rPr lang="en-US" altLang="zh-CN" sz="1200">
                <a:solidFill>
                  <a:srgbClr val="000000"/>
                </a:solidFill>
                <a:latin typeface="Adobe 仿宋 Std R" pitchFamily="18" charset="-122"/>
                <a:ea typeface="Adobe 仿宋 Std R" pitchFamily="18" charset="-122"/>
              </a:rPr>
              <a:t> </a:t>
            </a:r>
            <a:r>
              <a:rPr lang="zh-CN" altLang="en-US" sz="1200" u="sng">
                <a:solidFill>
                  <a:srgbClr val="0000FF"/>
                </a:solidFill>
                <a:latin typeface="Adobe 仿宋 Std R" pitchFamily="18" charset="-122"/>
                <a:ea typeface="Adobe 仿宋 Std R" pitchFamily="18" charset="-122"/>
              </a:rPr>
              <a:t>上海汽车技术中心</a:t>
            </a:r>
            <a:r>
              <a:rPr lang="zh-CN" altLang="en-US" sz="1200">
                <a:solidFill>
                  <a:srgbClr val="000000"/>
                </a:solidFill>
                <a:latin typeface="Adobe 仿宋 Std R" pitchFamily="18" charset="-122"/>
                <a:ea typeface="Adobe 仿宋 Std R" pitchFamily="18" charset="-122"/>
              </a:rPr>
              <a:t>，国家级企业技术中心，</a:t>
            </a:r>
            <a:r>
              <a:rPr lang="zh-CN" altLang="en-US" sz="1200">
                <a:latin typeface="Adobe 仿宋 Std R" pitchFamily="18" charset="-122"/>
                <a:ea typeface="Adobe 仿宋 Std R" pitchFamily="18" charset="-122"/>
              </a:rPr>
              <a:t>位于上海安亭，以原上汽工程研究院为基础建立，包括安亭总部和南京分部。目前，上海汽车技术中心拥有工程技术人员约</a:t>
            </a:r>
            <a:r>
              <a:rPr lang="en-US" altLang="zh-CN" sz="1200">
                <a:latin typeface="Adobe 仿宋 Std R" pitchFamily="18" charset="-122"/>
                <a:ea typeface="Adobe 仿宋 Std R" pitchFamily="18" charset="-122"/>
              </a:rPr>
              <a:t>1700</a:t>
            </a:r>
            <a:r>
              <a:rPr lang="zh-CN" altLang="en-US" sz="1200">
                <a:latin typeface="Adobe 仿宋 Std R" pitchFamily="18" charset="-122"/>
                <a:ea typeface="Adobe 仿宋 Std R" pitchFamily="18" charset="-122"/>
              </a:rPr>
              <a:t>人。</a:t>
            </a:r>
          </a:p>
          <a:p>
            <a:pPr algn="just">
              <a:buClr>
                <a:srgbClr val="FF0000"/>
              </a:buClr>
              <a:buFont typeface="Wingdings" pitchFamily="2" charset="2"/>
              <a:buChar char="Ø"/>
            </a:pPr>
            <a:r>
              <a:rPr lang="zh-CN" altLang="en-US" sz="1200">
                <a:solidFill>
                  <a:srgbClr val="000000"/>
                </a:solidFill>
                <a:latin typeface="Adobe 仿宋 Std R" pitchFamily="18" charset="-122"/>
                <a:ea typeface="Adobe 仿宋 Std R" pitchFamily="18" charset="-122"/>
                <a:cs typeface="Times New Roman" pitchFamily="18" charset="0"/>
              </a:rPr>
              <a:t> </a:t>
            </a:r>
            <a:r>
              <a:rPr lang="zh-CN" altLang="en-US" sz="1200" u="sng">
                <a:solidFill>
                  <a:srgbClr val="0000FF"/>
                </a:solidFill>
                <a:latin typeface="Adobe 仿宋 Std R" pitchFamily="18" charset="-122"/>
                <a:ea typeface="Adobe 仿宋 Std R" pitchFamily="18" charset="-122"/>
                <a:cs typeface="Times New Roman" pitchFamily="18" charset="0"/>
              </a:rPr>
              <a:t>商用车技术中心</a:t>
            </a:r>
            <a:r>
              <a:rPr lang="zh-CN" altLang="en-US" sz="1200">
                <a:solidFill>
                  <a:srgbClr val="000000"/>
                </a:solidFill>
                <a:latin typeface="Adobe 仿宋 Std R" pitchFamily="18" charset="-122"/>
                <a:ea typeface="Adobe 仿宋 Std R" pitchFamily="18" charset="-122"/>
                <a:cs typeface="Times New Roman" pitchFamily="18" charset="0"/>
              </a:rPr>
              <a:t>于</a:t>
            </a:r>
            <a:r>
              <a:rPr lang="en-US" altLang="zh-CN" sz="1200">
                <a:solidFill>
                  <a:srgbClr val="000000"/>
                </a:solidFill>
                <a:latin typeface="Adobe 仿宋 Std R" pitchFamily="18" charset="-122"/>
                <a:ea typeface="Adobe 仿宋 Std R" pitchFamily="18" charset="-122"/>
                <a:cs typeface="Times New Roman" pitchFamily="18" charset="0"/>
              </a:rPr>
              <a:t>2007</a:t>
            </a:r>
            <a:r>
              <a:rPr lang="zh-CN" altLang="en-US" sz="1200">
                <a:solidFill>
                  <a:srgbClr val="000000"/>
                </a:solidFill>
                <a:latin typeface="Adobe 仿宋 Std R" pitchFamily="18" charset="-122"/>
                <a:ea typeface="Adobe 仿宋 Std R" pitchFamily="18" charset="-122"/>
                <a:cs typeface="Times New Roman" pitchFamily="18" charset="0"/>
              </a:rPr>
              <a:t>年</a:t>
            </a:r>
            <a:r>
              <a:rPr lang="en-US" altLang="zh-CN" sz="1200">
                <a:solidFill>
                  <a:srgbClr val="000000"/>
                </a:solidFill>
                <a:latin typeface="Adobe 仿宋 Std R" pitchFamily="18" charset="-122"/>
                <a:ea typeface="Adobe 仿宋 Std R" pitchFamily="18" charset="-122"/>
                <a:cs typeface="Times New Roman" pitchFamily="18" charset="0"/>
              </a:rPr>
              <a:t>6</a:t>
            </a:r>
            <a:r>
              <a:rPr lang="zh-CN" altLang="en-US" sz="1200">
                <a:solidFill>
                  <a:srgbClr val="000000"/>
                </a:solidFill>
                <a:latin typeface="Adobe 仿宋 Std R" pitchFamily="18" charset="-122"/>
                <a:ea typeface="Adobe 仿宋 Std R" pitchFamily="18" charset="-122"/>
                <a:cs typeface="Times New Roman" pitchFamily="18" charset="0"/>
              </a:rPr>
              <a:t>月成立，包含上海总部和南汽研究院。南汽研究院，国家级技术中心，是上海汽车轻型商用车的研发基地，中、重型商用车开发的重要组成部分，占地面积</a:t>
            </a:r>
            <a:r>
              <a:rPr lang="en-US" altLang="zh-CN" sz="1200">
                <a:solidFill>
                  <a:srgbClr val="000000"/>
                </a:solidFill>
                <a:latin typeface="Adobe 仿宋 Std R" pitchFamily="18" charset="-122"/>
                <a:ea typeface="Adobe 仿宋 Std R" pitchFamily="18" charset="-122"/>
                <a:cs typeface="Times New Roman" pitchFamily="18" charset="0"/>
              </a:rPr>
              <a:t>4.6</a:t>
            </a:r>
            <a:r>
              <a:rPr lang="zh-CN" altLang="en-US" sz="1200">
                <a:solidFill>
                  <a:srgbClr val="000000"/>
                </a:solidFill>
                <a:latin typeface="Adobe 仿宋 Std R" pitchFamily="18" charset="-122"/>
                <a:ea typeface="Adobe 仿宋 Std R" pitchFamily="18" charset="-122"/>
                <a:cs typeface="Times New Roman" pitchFamily="18" charset="0"/>
              </a:rPr>
              <a:t>万</a:t>
            </a:r>
            <a:r>
              <a:rPr lang="zh-CN" altLang="en-US" sz="1200">
                <a:latin typeface="Adobe 仿宋 Std R" pitchFamily="18" charset="-122"/>
                <a:ea typeface="Adobe 仿宋 Std R" pitchFamily="18" charset="-122"/>
              </a:rPr>
              <a:t>㎡</a:t>
            </a:r>
            <a:r>
              <a:rPr lang="zh-CN" altLang="en-US" sz="1200">
                <a:solidFill>
                  <a:srgbClr val="000000"/>
                </a:solidFill>
                <a:latin typeface="Adobe 仿宋 Std R" pitchFamily="18" charset="-122"/>
                <a:ea typeface="Adobe 仿宋 Std R" pitchFamily="18" charset="-122"/>
              </a:rPr>
              <a:t>，资产近</a:t>
            </a:r>
            <a:r>
              <a:rPr lang="en-US" altLang="zh-CN" sz="1200">
                <a:solidFill>
                  <a:srgbClr val="000000"/>
                </a:solidFill>
                <a:latin typeface="Adobe 仿宋 Std R" pitchFamily="18" charset="-122"/>
                <a:ea typeface="Adobe 仿宋 Std R" pitchFamily="18" charset="-122"/>
              </a:rPr>
              <a:t>2</a:t>
            </a:r>
            <a:r>
              <a:rPr lang="zh-CN" altLang="en-US" sz="1200">
                <a:solidFill>
                  <a:srgbClr val="000000"/>
                </a:solidFill>
                <a:latin typeface="Adobe 仿宋 Std R" pitchFamily="18" charset="-122"/>
                <a:ea typeface="Adobe 仿宋 Std R" pitchFamily="18" charset="-122"/>
              </a:rPr>
              <a:t>亿元。</a:t>
            </a:r>
          </a:p>
          <a:p>
            <a:pPr algn="just">
              <a:buClr>
                <a:srgbClr val="FF0000"/>
              </a:buClr>
              <a:buFont typeface="Wingdings" pitchFamily="2" charset="2"/>
              <a:buChar char="Ø"/>
            </a:pPr>
            <a:r>
              <a:rPr lang="zh-CN" altLang="en-US" sz="1200">
                <a:solidFill>
                  <a:srgbClr val="000000"/>
                </a:solidFill>
                <a:latin typeface="Adobe 仿宋 Std R" pitchFamily="18" charset="-122"/>
                <a:ea typeface="Adobe 仿宋 Std R" pitchFamily="18" charset="-122"/>
              </a:rPr>
              <a:t> </a:t>
            </a:r>
            <a:r>
              <a:rPr lang="zh-CN" altLang="en-US" sz="1200" u="sng">
                <a:solidFill>
                  <a:srgbClr val="0000FF"/>
                </a:solidFill>
                <a:latin typeface="Adobe 仿宋 Std R" pitchFamily="18" charset="-122"/>
                <a:ea typeface="Adobe 仿宋 Std R" pitchFamily="18" charset="-122"/>
              </a:rPr>
              <a:t>泛亚汽车技术中心</a:t>
            </a:r>
            <a:r>
              <a:rPr lang="zh-CN" altLang="en-US" sz="1200">
                <a:solidFill>
                  <a:srgbClr val="000000"/>
                </a:solidFill>
                <a:latin typeface="Adobe 仿宋 Std R" pitchFamily="18" charset="-122"/>
                <a:ea typeface="Adobe 仿宋 Std R" pitchFamily="18" charset="-122"/>
              </a:rPr>
              <a:t>成立于</a:t>
            </a:r>
            <a:r>
              <a:rPr lang="en-US" altLang="zh-CN" sz="1200">
                <a:solidFill>
                  <a:srgbClr val="000000"/>
                </a:solidFill>
                <a:latin typeface="Adobe 仿宋 Std R" pitchFamily="18" charset="-122"/>
                <a:ea typeface="Adobe 仿宋 Std R" pitchFamily="18" charset="-122"/>
              </a:rPr>
              <a:t>1997</a:t>
            </a:r>
            <a:r>
              <a:rPr lang="zh-CN" altLang="en-US" sz="1200">
                <a:solidFill>
                  <a:srgbClr val="000000"/>
                </a:solidFill>
                <a:latin typeface="Adobe 仿宋 Std R" pitchFamily="18" charset="-122"/>
                <a:ea typeface="Adobe 仿宋 Std R" pitchFamily="18" charset="-122"/>
              </a:rPr>
              <a:t>年，主要负责上海通用车型的开发和上汽自主车型的部分开发任务。拥有工程技术人员</a:t>
            </a:r>
            <a:r>
              <a:rPr lang="en-US" altLang="zh-CN" sz="1200">
                <a:solidFill>
                  <a:srgbClr val="000000"/>
                </a:solidFill>
                <a:latin typeface="Adobe 仿宋 Std R" pitchFamily="18" charset="-122"/>
                <a:ea typeface="Adobe 仿宋 Std R" pitchFamily="18" charset="-122"/>
              </a:rPr>
              <a:t>1200</a:t>
            </a:r>
            <a:r>
              <a:rPr lang="zh-CN" altLang="en-US" sz="1200">
                <a:solidFill>
                  <a:srgbClr val="000000"/>
                </a:solidFill>
                <a:latin typeface="Adobe 仿宋 Std R" pitchFamily="18" charset="-122"/>
                <a:ea typeface="Adobe 仿宋 Std R" pitchFamily="18" charset="-122"/>
              </a:rPr>
              <a:t>名，其中近</a:t>
            </a:r>
            <a:r>
              <a:rPr lang="en-US" altLang="zh-CN" sz="1200">
                <a:solidFill>
                  <a:srgbClr val="000000"/>
                </a:solidFill>
                <a:latin typeface="Adobe 仿宋 Std R" pitchFamily="18" charset="-122"/>
                <a:ea typeface="Adobe 仿宋 Std R" pitchFamily="18" charset="-122"/>
              </a:rPr>
              <a:t>1/3</a:t>
            </a:r>
            <a:r>
              <a:rPr lang="zh-CN" altLang="en-US" sz="1200">
                <a:solidFill>
                  <a:srgbClr val="000000"/>
                </a:solidFill>
                <a:latin typeface="Adobe 仿宋 Std R" pitchFamily="18" charset="-122"/>
                <a:ea typeface="Adobe 仿宋 Std R" pitchFamily="18" charset="-122"/>
              </a:rPr>
              <a:t>是硕士、博士。</a:t>
            </a:r>
          </a:p>
          <a:p>
            <a:pPr algn="just">
              <a:buClr>
                <a:srgbClr val="FF0000"/>
              </a:buClr>
              <a:buFont typeface="Wingdings" pitchFamily="2" charset="2"/>
              <a:buChar char="Ø"/>
            </a:pPr>
            <a:r>
              <a:rPr lang="zh-CN" altLang="en-US" sz="1200">
                <a:solidFill>
                  <a:srgbClr val="000000"/>
                </a:solidFill>
                <a:latin typeface="Adobe 仿宋 Std R" pitchFamily="18" charset="-122"/>
                <a:ea typeface="Adobe 仿宋 Std R" pitchFamily="18" charset="-122"/>
              </a:rPr>
              <a:t> </a:t>
            </a:r>
            <a:r>
              <a:rPr lang="zh-CN" altLang="en-US" sz="1200" u="sng">
                <a:solidFill>
                  <a:srgbClr val="0000FF"/>
                </a:solidFill>
                <a:latin typeface="Adobe 仿宋 Std R" pitchFamily="18" charset="-122"/>
                <a:ea typeface="Adobe 仿宋 Std R" pitchFamily="18" charset="-122"/>
              </a:rPr>
              <a:t>上汽依维柯红岩技术中心</a:t>
            </a:r>
            <a:r>
              <a:rPr lang="zh-CN" altLang="en-US" sz="1200">
                <a:solidFill>
                  <a:srgbClr val="000000"/>
                </a:solidFill>
                <a:latin typeface="Adobe 仿宋 Std R" pitchFamily="18" charset="-122"/>
                <a:ea typeface="Adobe 仿宋 Std R" pitchFamily="18" charset="-122"/>
              </a:rPr>
              <a:t>有专业技术人员</a:t>
            </a:r>
            <a:r>
              <a:rPr lang="en-US" altLang="zh-CN" sz="1200">
                <a:solidFill>
                  <a:srgbClr val="000000"/>
                </a:solidFill>
                <a:latin typeface="Adobe 仿宋 Std R" pitchFamily="18" charset="-122"/>
                <a:ea typeface="Adobe 仿宋 Std R" pitchFamily="18" charset="-122"/>
              </a:rPr>
              <a:t>1100</a:t>
            </a:r>
            <a:r>
              <a:rPr lang="zh-CN" altLang="en-US" sz="1200">
                <a:solidFill>
                  <a:srgbClr val="000000"/>
                </a:solidFill>
                <a:latin typeface="Adobe 仿宋 Std R" pitchFamily="18" charset="-122"/>
                <a:ea typeface="Adobe 仿宋 Std R" pitchFamily="18" charset="-122"/>
              </a:rPr>
              <a:t>多人，其中高级工程师</a:t>
            </a:r>
            <a:r>
              <a:rPr lang="en-US" altLang="zh-CN" sz="1200">
                <a:solidFill>
                  <a:srgbClr val="000000"/>
                </a:solidFill>
                <a:latin typeface="Adobe 仿宋 Std R" pitchFamily="18" charset="-122"/>
                <a:ea typeface="Adobe 仿宋 Std R" pitchFamily="18" charset="-122"/>
              </a:rPr>
              <a:t>180</a:t>
            </a:r>
            <a:r>
              <a:rPr lang="zh-CN" altLang="en-US" sz="1200">
                <a:solidFill>
                  <a:srgbClr val="000000"/>
                </a:solidFill>
                <a:latin typeface="Adobe 仿宋 Std R" pitchFamily="18" charset="-122"/>
                <a:ea typeface="Adobe 仿宋 Std R" pitchFamily="18" charset="-122"/>
              </a:rPr>
              <a:t>多人，国家汽车专家</a:t>
            </a:r>
            <a:r>
              <a:rPr lang="en-US" altLang="zh-CN" sz="1200">
                <a:solidFill>
                  <a:srgbClr val="000000"/>
                </a:solidFill>
                <a:latin typeface="Adobe 仿宋 Std R" pitchFamily="18" charset="-122"/>
                <a:ea typeface="Adobe 仿宋 Std R" pitchFamily="18" charset="-122"/>
              </a:rPr>
              <a:t>6</a:t>
            </a:r>
            <a:r>
              <a:rPr lang="zh-CN" altLang="en-US" sz="1200">
                <a:solidFill>
                  <a:srgbClr val="000000"/>
                </a:solidFill>
                <a:latin typeface="Adobe 仿宋 Std R" pitchFamily="18" charset="-122"/>
                <a:ea typeface="Adobe 仿宋 Std R" pitchFamily="18" charset="-122"/>
              </a:rPr>
              <a:t>人。</a:t>
            </a:r>
          </a:p>
        </p:txBody>
      </p:sp>
      <p:grpSp>
        <p:nvGrpSpPr>
          <p:cNvPr id="38" name="Group 38"/>
          <p:cNvGrpSpPr>
            <a:grpSpLocks/>
          </p:cNvGrpSpPr>
          <p:nvPr/>
        </p:nvGrpSpPr>
        <p:grpSpPr bwMode="auto">
          <a:xfrm>
            <a:off x="2780230" y="2590800"/>
            <a:ext cx="2078453" cy="381000"/>
            <a:chOff x="1766" y="1704"/>
            <a:chExt cx="1392" cy="240"/>
          </a:xfrm>
        </p:grpSpPr>
        <p:sp>
          <p:nvSpPr>
            <p:cNvPr id="39" name="AutoShape 39"/>
            <p:cNvSpPr>
              <a:spLocks noChangeArrowheads="1"/>
            </p:cNvSpPr>
            <p:nvPr/>
          </p:nvSpPr>
          <p:spPr bwMode="auto">
            <a:xfrm>
              <a:off x="1766" y="1704"/>
              <a:ext cx="1392" cy="240"/>
            </a:xfrm>
            <a:prstGeom prst="roundRect">
              <a:avLst>
                <a:gd name="adj" fmla="val 16667"/>
              </a:avLst>
            </a:prstGeom>
            <a:gradFill rotWithShape="1">
              <a:gsLst>
                <a:gs pos="0">
                  <a:srgbClr val="66CCFF"/>
                </a:gs>
                <a:gs pos="50000">
                  <a:schemeClr val="bg1"/>
                </a:gs>
                <a:gs pos="100000">
                  <a:srgbClr val="66CCFF"/>
                </a:gs>
              </a:gsLst>
              <a:lin ang="5400000" scaled="1"/>
            </a:gradFill>
            <a:ln w="9525">
              <a:solidFill>
                <a:srgbClr val="FF6600"/>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40" name="Text Box 40"/>
            <p:cNvSpPr txBox="1">
              <a:spLocks noChangeArrowheads="1"/>
            </p:cNvSpPr>
            <p:nvPr/>
          </p:nvSpPr>
          <p:spPr bwMode="auto">
            <a:xfrm>
              <a:off x="1830" y="1752"/>
              <a:ext cx="1248" cy="136"/>
            </a:xfrm>
            <a:prstGeom prst="rect">
              <a:avLst/>
            </a:prstGeom>
            <a:noFill/>
            <a:ln w="9525">
              <a:noFill/>
              <a:miter lim="800000"/>
              <a:headEnd/>
              <a:tailEnd/>
            </a:ln>
            <a:effectLst/>
          </p:spPr>
          <p:txBody>
            <a:bodyPr lIns="0" tIns="0" rIns="0" bIns="0">
              <a:spAutoFit/>
            </a:bodyPr>
            <a:lstStyle/>
            <a:p>
              <a:pPr>
                <a:spcBef>
                  <a:spcPct val="50000"/>
                </a:spcBef>
              </a:pPr>
              <a:r>
                <a:rPr lang="zh-CN" altLang="en-US" sz="1400" b="1">
                  <a:effectLst>
                    <a:outerShdw blurRad="38100" dist="38100" dir="2700000" algn="tl">
                      <a:srgbClr val="C0C0C0"/>
                    </a:outerShdw>
                  </a:effectLst>
                  <a:latin typeface="Adobe 仿宋 Std R" pitchFamily="18" charset="-122"/>
                  <a:ea typeface="Adobe 仿宋 Std R" pitchFamily="18" charset="-122"/>
                </a:rPr>
                <a:t>泛亚汽车技术中心</a:t>
              </a:r>
            </a:p>
          </p:txBody>
        </p:sp>
      </p:grpSp>
      <p:cxnSp>
        <p:nvCxnSpPr>
          <p:cNvPr id="41" name="AutoShape 42"/>
          <p:cNvCxnSpPr>
            <a:cxnSpLocks noChangeShapeType="1"/>
            <a:stCxn id="12" idx="6"/>
            <a:endCxn id="39" idx="1"/>
          </p:cNvCxnSpPr>
          <p:nvPr/>
        </p:nvCxnSpPr>
        <p:spPr bwMode="auto">
          <a:xfrm>
            <a:off x="2350205" y="2517776"/>
            <a:ext cx="430025" cy="263525"/>
          </a:xfrm>
          <a:prstGeom prst="straightConnector1">
            <a:avLst/>
          </a:prstGeom>
          <a:noFill/>
          <a:ln w="28575">
            <a:solidFill>
              <a:schemeClr val="tx1"/>
            </a:solidFill>
            <a:prstDash val="sysDot"/>
            <a:round/>
            <a:headEnd/>
            <a:tailEnd/>
          </a:ln>
          <a:effectLst/>
        </p:spPr>
      </p:cxnSp>
      <p:sp>
        <p:nvSpPr>
          <p:cNvPr id="42" name="AutoShape 43"/>
          <p:cNvSpPr>
            <a:spLocks noChangeArrowheads="1"/>
          </p:cNvSpPr>
          <p:nvPr/>
        </p:nvSpPr>
        <p:spPr bwMode="auto">
          <a:xfrm>
            <a:off x="5002025" y="3886200"/>
            <a:ext cx="3941894" cy="1524000"/>
          </a:xfrm>
          <a:prstGeom prst="horizontalScroll">
            <a:avLst>
              <a:gd name="adj" fmla="val 7500"/>
            </a:avLst>
          </a:prstGeom>
          <a:gradFill rotWithShape="1">
            <a:gsLst>
              <a:gs pos="0">
                <a:schemeClr val="bg1"/>
              </a:gs>
              <a:gs pos="100000">
                <a:schemeClr val="accent1"/>
              </a:gs>
            </a:gsLst>
            <a:lin ang="5400000" scaled="1"/>
          </a:gradFill>
          <a:ln w="9525">
            <a:solidFill>
              <a:srgbClr val="FF66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43" name="Rectangle 9"/>
          <p:cNvSpPr>
            <a:spLocks noChangeArrowheads="1"/>
          </p:cNvSpPr>
          <p:nvPr/>
        </p:nvSpPr>
        <p:spPr bwMode="auto">
          <a:xfrm>
            <a:off x="5217037" y="4098926"/>
            <a:ext cx="3655211" cy="1107996"/>
          </a:xfrm>
          <a:prstGeom prst="rect">
            <a:avLst/>
          </a:prstGeom>
          <a:noFill/>
          <a:ln w="9525">
            <a:noFill/>
            <a:miter lim="800000"/>
            <a:headEnd/>
            <a:tailEnd/>
          </a:ln>
          <a:effectLst/>
        </p:spPr>
        <p:txBody>
          <a:bodyPr lIns="0" tIns="0" rIns="0" bIns="0">
            <a:spAutoFit/>
          </a:bodyPr>
          <a:lstStyle/>
          <a:p>
            <a:pPr algn="just"/>
            <a:r>
              <a:rPr lang="zh-CN" altLang="en-US" sz="1200" u="sng">
                <a:solidFill>
                  <a:srgbClr val="0000FF"/>
                </a:solidFill>
                <a:latin typeface="Adobe 仿宋 Std R" pitchFamily="18" charset="-122"/>
                <a:ea typeface="Adobe 仿宋 Std R" pitchFamily="18" charset="-122"/>
              </a:rPr>
              <a:t>欧洲技术中心</a:t>
            </a:r>
            <a:r>
              <a:rPr lang="zh-CN" altLang="en-US" sz="1200">
                <a:latin typeface="Adobe 仿宋 Std R" pitchFamily="18" charset="-122"/>
                <a:ea typeface="Adobe 仿宋 Std R" pitchFamily="18" charset="-122"/>
              </a:rPr>
              <a:t>位于英国雷明顿，成立于</a:t>
            </a:r>
            <a:r>
              <a:rPr lang="en-US" altLang="zh-CN" sz="1200">
                <a:latin typeface="Adobe 仿宋 Std R" pitchFamily="18" charset="-122"/>
                <a:ea typeface="Adobe 仿宋 Std R" pitchFamily="18" charset="-122"/>
              </a:rPr>
              <a:t>2005</a:t>
            </a:r>
            <a:r>
              <a:rPr lang="zh-CN" altLang="en-US" sz="1200">
                <a:latin typeface="Adobe 仿宋 Std R" pitchFamily="18" charset="-122"/>
                <a:ea typeface="Adobe 仿宋 Std R" pitchFamily="18" charset="-122"/>
              </a:rPr>
              <a:t>年</a:t>
            </a:r>
            <a:r>
              <a:rPr lang="en-US" altLang="zh-CN" sz="1200">
                <a:latin typeface="Adobe 仿宋 Std R" pitchFamily="18" charset="-122"/>
                <a:ea typeface="Adobe 仿宋 Std R" pitchFamily="18" charset="-122"/>
              </a:rPr>
              <a:t>5</a:t>
            </a:r>
            <a:r>
              <a:rPr lang="zh-CN" altLang="en-US" sz="1200">
                <a:latin typeface="Adobe 仿宋 Std R" pitchFamily="18" charset="-122"/>
                <a:ea typeface="Adobe 仿宋 Std R" pitchFamily="18" charset="-122"/>
              </a:rPr>
              <a:t>月。技术中心拥有</a:t>
            </a:r>
            <a:r>
              <a:rPr lang="en-US" altLang="zh-CN" sz="1200">
                <a:latin typeface="Adobe 仿宋 Std R" pitchFamily="18" charset="-122"/>
                <a:ea typeface="Adobe 仿宋 Std R" pitchFamily="18" charset="-122"/>
              </a:rPr>
              <a:t>200</a:t>
            </a:r>
            <a:r>
              <a:rPr lang="zh-CN" altLang="en-US" sz="1200">
                <a:latin typeface="Adobe 仿宋 Std R" pitchFamily="18" charset="-122"/>
                <a:ea typeface="Adobe 仿宋 Std R" pitchFamily="18" charset="-122"/>
              </a:rPr>
              <a:t>多名工程师，其中</a:t>
            </a:r>
            <a:r>
              <a:rPr lang="en-US" altLang="zh-CN" sz="1200">
                <a:latin typeface="Adobe 仿宋 Std R" pitchFamily="18" charset="-122"/>
                <a:ea typeface="Adobe 仿宋 Std R" pitchFamily="18" charset="-122"/>
              </a:rPr>
              <a:t>150</a:t>
            </a:r>
            <a:r>
              <a:rPr lang="zh-CN" altLang="en-US" sz="1200">
                <a:latin typeface="Adobe 仿宋 Std R" pitchFamily="18" charset="-122"/>
                <a:ea typeface="Adobe 仿宋 Std R" pitchFamily="18" charset="-122"/>
              </a:rPr>
              <a:t>名是欧洲籍工程师，另外</a:t>
            </a:r>
            <a:r>
              <a:rPr lang="en-US" altLang="zh-CN" sz="1200">
                <a:latin typeface="Adobe 仿宋 Std R" pitchFamily="18" charset="-122"/>
                <a:ea typeface="Adobe 仿宋 Std R" pitchFamily="18" charset="-122"/>
              </a:rPr>
              <a:t>50</a:t>
            </a:r>
            <a:r>
              <a:rPr lang="zh-CN" altLang="en-US" sz="1200">
                <a:latin typeface="Adobe 仿宋 Std R" pitchFamily="18" charset="-122"/>
                <a:ea typeface="Adobe 仿宋 Std R" pitchFamily="18" charset="-122"/>
              </a:rPr>
              <a:t>名是国内工程师；在</a:t>
            </a:r>
            <a:r>
              <a:rPr lang="en-US" altLang="zh-CN" sz="1200">
                <a:latin typeface="Adobe 仿宋 Std R" pitchFamily="18" charset="-122"/>
                <a:ea typeface="Adobe 仿宋 Std R" pitchFamily="18" charset="-122"/>
              </a:rPr>
              <a:t>150</a:t>
            </a:r>
            <a:r>
              <a:rPr lang="zh-CN" altLang="en-US" sz="1200">
                <a:latin typeface="Adobe 仿宋 Std R" pitchFamily="18" charset="-122"/>
                <a:ea typeface="Adobe 仿宋 Std R" pitchFamily="18" charset="-122"/>
              </a:rPr>
              <a:t>名欧洲工程师中，</a:t>
            </a:r>
            <a:r>
              <a:rPr lang="en-US" altLang="zh-CN" sz="1200">
                <a:latin typeface="Adobe 仿宋 Std R" pitchFamily="18" charset="-122"/>
                <a:ea typeface="Adobe 仿宋 Std R" pitchFamily="18" charset="-122"/>
              </a:rPr>
              <a:t>80%</a:t>
            </a:r>
            <a:r>
              <a:rPr lang="zh-CN" altLang="en-US" sz="1200">
                <a:latin typeface="Adobe 仿宋 Std R" pitchFamily="18" charset="-122"/>
                <a:ea typeface="Adobe 仿宋 Std R" pitchFamily="18" charset="-122"/>
              </a:rPr>
              <a:t>是原英国罗孚的研发团队，将主要从事产品的前期设计和研究。目前，欧洲技术中心主要负责产品</a:t>
            </a:r>
            <a:r>
              <a:rPr lang="zh-CN" altLang="en-US" sz="1200">
                <a:latin typeface="Adobe 仿宋 Std R" pitchFamily="18" charset="-122"/>
                <a:ea typeface="Adobe 仿宋 Std R" pitchFamily="18" charset="-122"/>
                <a:cs typeface="Times New Roman" pitchFamily="18" charset="0"/>
              </a:rPr>
              <a:t>预开发、策略制定、概念开发。</a:t>
            </a:r>
            <a:r>
              <a:rPr lang="zh-CN" altLang="en-US" sz="1200">
                <a:latin typeface="Adobe 仿宋 Std R" pitchFamily="18" charset="-122"/>
                <a:ea typeface="Adobe 仿宋 Std R" pitchFamily="18" charset="-122"/>
              </a:rPr>
              <a:t> </a:t>
            </a:r>
          </a:p>
        </p:txBody>
      </p:sp>
      <p:sp>
        <p:nvSpPr>
          <p:cNvPr id="44" name="AutoShape 44"/>
          <p:cNvSpPr>
            <a:spLocks noChangeArrowheads="1"/>
          </p:cNvSpPr>
          <p:nvPr/>
        </p:nvSpPr>
        <p:spPr bwMode="auto">
          <a:xfrm>
            <a:off x="5002025" y="5435600"/>
            <a:ext cx="3941894" cy="965200"/>
          </a:xfrm>
          <a:prstGeom prst="horizontalScroll">
            <a:avLst>
              <a:gd name="adj" fmla="val 11514"/>
            </a:avLst>
          </a:prstGeom>
          <a:gradFill rotWithShape="1">
            <a:gsLst>
              <a:gs pos="0">
                <a:schemeClr val="bg1"/>
              </a:gs>
              <a:gs pos="100000">
                <a:schemeClr val="accent1"/>
              </a:gs>
            </a:gsLst>
            <a:lin ang="5400000" scaled="1"/>
          </a:gradFill>
          <a:ln w="9525">
            <a:solidFill>
              <a:srgbClr val="FF6600"/>
            </a:solidFill>
            <a:round/>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45" name="Rectangle 45"/>
          <p:cNvSpPr>
            <a:spLocks noChangeArrowheads="1"/>
          </p:cNvSpPr>
          <p:nvPr/>
        </p:nvSpPr>
        <p:spPr bwMode="auto">
          <a:xfrm>
            <a:off x="5181202" y="5649914"/>
            <a:ext cx="3655211" cy="553998"/>
          </a:xfrm>
          <a:prstGeom prst="rect">
            <a:avLst/>
          </a:prstGeom>
          <a:noFill/>
          <a:ln w="9525">
            <a:noFill/>
            <a:miter lim="800000"/>
            <a:headEnd/>
            <a:tailEnd/>
          </a:ln>
          <a:effectLst/>
        </p:spPr>
        <p:txBody>
          <a:bodyPr lIns="0" tIns="0" rIns="0" bIns="0">
            <a:spAutoFit/>
          </a:bodyPr>
          <a:lstStyle/>
          <a:p>
            <a:pPr algn="just"/>
            <a:r>
              <a:rPr lang="zh-CN" altLang="en-US" sz="1200" u="sng">
                <a:solidFill>
                  <a:srgbClr val="0000FF"/>
                </a:solidFill>
                <a:latin typeface="Adobe 仿宋 Std R" pitchFamily="18" charset="-122"/>
                <a:ea typeface="Adobe 仿宋 Std R" pitchFamily="18" charset="-122"/>
              </a:rPr>
              <a:t>双龙技术中心</a:t>
            </a:r>
            <a:r>
              <a:rPr lang="zh-CN" altLang="en-US" sz="1200">
                <a:latin typeface="Adobe 仿宋 Std R" pitchFamily="18" charset="-122"/>
                <a:ea typeface="Adobe 仿宋 Std R" pitchFamily="18" charset="-122"/>
              </a:rPr>
              <a:t>拥有超过</a:t>
            </a:r>
            <a:r>
              <a:rPr lang="en-US" altLang="zh-CN" sz="1200">
                <a:latin typeface="Adobe 仿宋 Std R" pitchFamily="18" charset="-122"/>
                <a:ea typeface="Adobe 仿宋 Std R" pitchFamily="18" charset="-122"/>
              </a:rPr>
              <a:t>800</a:t>
            </a:r>
            <a:r>
              <a:rPr lang="zh-CN" altLang="en-US" sz="1200">
                <a:latin typeface="Adobe 仿宋 Std R" pitchFamily="18" charset="-122"/>
                <a:ea typeface="Adobe 仿宋 Std R" pitchFamily="18" charset="-122"/>
              </a:rPr>
              <a:t>名员工</a:t>
            </a:r>
            <a:r>
              <a:rPr lang="en-US" altLang="zh-CN" sz="1200">
                <a:latin typeface="Adobe 仿宋 Std R" pitchFamily="18" charset="-122"/>
                <a:ea typeface="Adobe 仿宋 Std R" pitchFamily="18" charset="-122"/>
              </a:rPr>
              <a:t>, </a:t>
            </a:r>
            <a:r>
              <a:rPr lang="zh-CN" altLang="en-US" sz="1200">
                <a:latin typeface="Adobe 仿宋 Std R" pitchFamily="18" charset="-122"/>
                <a:ea typeface="Adobe 仿宋 Std R" pitchFamily="18" charset="-122"/>
              </a:rPr>
              <a:t>设有造型、整车设计、试验和动力总成等</a:t>
            </a:r>
            <a:r>
              <a:rPr lang="en-US" altLang="zh-CN" sz="1200">
                <a:latin typeface="Adobe 仿宋 Std R" pitchFamily="18" charset="-122"/>
                <a:ea typeface="Adobe 仿宋 Std R" pitchFamily="18" charset="-122"/>
              </a:rPr>
              <a:t>4</a:t>
            </a:r>
            <a:r>
              <a:rPr lang="zh-CN" altLang="en-US" sz="1200">
                <a:latin typeface="Adobe 仿宋 Std R" pitchFamily="18" charset="-122"/>
                <a:ea typeface="Adobe 仿宋 Std R" pitchFamily="18" charset="-122"/>
              </a:rPr>
              <a:t>个中心。在乘用车、</a:t>
            </a:r>
            <a:r>
              <a:rPr lang="en-US" altLang="zh-CN" sz="1200">
                <a:latin typeface="Adobe 仿宋 Std R" pitchFamily="18" charset="-122"/>
                <a:ea typeface="Adobe 仿宋 Std R" pitchFamily="18" charset="-122"/>
              </a:rPr>
              <a:t>SUV</a:t>
            </a:r>
            <a:r>
              <a:rPr lang="zh-CN" altLang="en-US" sz="1200">
                <a:latin typeface="Adobe 仿宋 Std R" pitchFamily="18" charset="-122"/>
                <a:ea typeface="Adobe 仿宋 Std R" pitchFamily="18" charset="-122"/>
              </a:rPr>
              <a:t>和</a:t>
            </a:r>
            <a:r>
              <a:rPr lang="en-US" altLang="zh-CN" sz="1200">
                <a:latin typeface="Adobe 仿宋 Std R" pitchFamily="18" charset="-122"/>
                <a:ea typeface="Adobe 仿宋 Std R" pitchFamily="18" charset="-122"/>
              </a:rPr>
              <a:t>MPV</a:t>
            </a:r>
            <a:r>
              <a:rPr lang="zh-CN" altLang="en-US" sz="1200">
                <a:latin typeface="Adobe 仿宋 Std R" pitchFamily="18" charset="-122"/>
                <a:ea typeface="Adobe 仿宋 Std R" pitchFamily="18" charset="-122"/>
              </a:rPr>
              <a:t>方面具有长期的专业研发经验。</a:t>
            </a:r>
          </a:p>
        </p:txBody>
      </p:sp>
      <p:sp>
        <p:nvSpPr>
          <p:cNvPr id="46" name="Oval 47"/>
          <p:cNvSpPr>
            <a:spLocks noChangeArrowheads="1"/>
          </p:cNvSpPr>
          <p:nvPr/>
        </p:nvSpPr>
        <p:spPr bwMode="auto">
          <a:xfrm>
            <a:off x="558435" y="2971800"/>
            <a:ext cx="573366" cy="2362200"/>
          </a:xfrm>
          <a:prstGeom prst="ellipse">
            <a:avLst/>
          </a:prstGeom>
          <a:gradFill rotWithShape="1">
            <a:gsLst>
              <a:gs pos="0">
                <a:schemeClr val="bg1"/>
              </a:gs>
              <a:gs pos="100000">
                <a:srgbClr val="FF9966"/>
              </a:gs>
            </a:gsLst>
            <a:path path="shape">
              <a:fillToRect l="50000" t="50000" r="50000" b="50000"/>
            </a:path>
          </a:gradFill>
          <a:ln w="9525">
            <a:solidFill>
              <a:schemeClr val="tx1"/>
            </a:solidFill>
            <a:round/>
            <a:headEnd/>
            <a:tailEnd/>
          </a:ln>
          <a:effectLst>
            <a:outerShdw dist="35921" dir="2700000" algn="ctr" rotWithShape="0">
              <a:schemeClr val="bg2"/>
            </a:outerShdw>
          </a:effectLst>
        </p:spPr>
        <p:txBody>
          <a:bodyPr wrap="none" anchor="ctr"/>
          <a:lstStyle/>
          <a:p>
            <a:endParaRPr lang="zh-CN" altLang="en-US">
              <a:latin typeface="Adobe 仿宋 Std R" pitchFamily="18" charset="-122"/>
              <a:ea typeface="Adobe 仿宋 Std R" pitchFamily="18" charset="-122"/>
            </a:endParaRPr>
          </a:p>
        </p:txBody>
      </p:sp>
      <p:sp>
        <p:nvSpPr>
          <p:cNvPr id="47" name="Text Box 48"/>
          <p:cNvSpPr txBox="1">
            <a:spLocks noChangeArrowheads="1"/>
          </p:cNvSpPr>
          <p:nvPr/>
        </p:nvSpPr>
        <p:spPr bwMode="auto">
          <a:xfrm>
            <a:off x="718349" y="3327400"/>
            <a:ext cx="246221" cy="1676400"/>
          </a:xfrm>
          <a:prstGeom prst="rect">
            <a:avLst/>
          </a:prstGeom>
          <a:noFill/>
          <a:ln w="9525">
            <a:noFill/>
            <a:miter lim="800000"/>
            <a:headEnd/>
            <a:tailEnd/>
          </a:ln>
          <a:effectLst/>
        </p:spPr>
        <p:txBody>
          <a:bodyPr vert="eaVert" lIns="0" tIns="0" rIns="0" bIns="0">
            <a:spAutoFit/>
          </a:bodyPr>
          <a:lstStyle/>
          <a:p>
            <a:pPr algn="ctr">
              <a:spcBef>
                <a:spcPct val="50000"/>
              </a:spcBef>
            </a:pPr>
            <a:r>
              <a:rPr lang="zh-CN" altLang="en-US" sz="1600" b="1">
                <a:effectLst>
                  <a:outerShdw blurRad="38100" dist="38100" dir="2700000" algn="tl">
                    <a:srgbClr val="C0C0C0"/>
                  </a:outerShdw>
                </a:effectLst>
                <a:latin typeface="Adobe 仿宋 Std R" pitchFamily="18" charset="-122"/>
                <a:ea typeface="Adobe 仿宋 Std R" pitchFamily="18" charset="-122"/>
              </a:rPr>
              <a:t>上海汽车研发体系</a:t>
            </a:r>
          </a:p>
        </p:txBody>
      </p:sp>
      <p:cxnSp>
        <p:nvCxnSpPr>
          <p:cNvPr id="48" name="AutoShape 49"/>
          <p:cNvCxnSpPr>
            <a:cxnSpLocks noChangeShapeType="1"/>
            <a:stCxn id="46" idx="6"/>
            <a:endCxn id="12" idx="2"/>
          </p:cNvCxnSpPr>
          <p:nvPr/>
        </p:nvCxnSpPr>
        <p:spPr bwMode="auto">
          <a:xfrm flipV="1">
            <a:off x="1131802" y="2517776"/>
            <a:ext cx="507668" cy="1635125"/>
          </a:xfrm>
          <a:prstGeom prst="straightConnector1">
            <a:avLst/>
          </a:prstGeom>
          <a:noFill/>
          <a:ln w="28575">
            <a:solidFill>
              <a:schemeClr val="tx1"/>
            </a:solidFill>
            <a:prstDash val="sysDot"/>
            <a:round/>
            <a:headEnd/>
            <a:tailEnd/>
          </a:ln>
          <a:effectLst/>
        </p:spPr>
      </p:cxnSp>
      <p:cxnSp>
        <p:nvCxnSpPr>
          <p:cNvPr id="49" name="AutoShape 50"/>
          <p:cNvCxnSpPr>
            <a:cxnSpLocks noChangeShapeType="1"/>
            <a:stCxn id="46" idx="6"/>
            <a:endCxn id="15" idx="2"/>
          </p:cNvCxnSpPr>
          <p:nvPr/>
        </p:nvCxnSpPr>
        <p:spPr bwMode="auto">
          <a:xfrm>
            <a:off x="1131802" y="4152901"/>
            <a:ext cx="507668" cy="498475"/>
          </a:xfrm>
          <a:prstGeom prst="straightConnector1">
            <a:avLst/>
          </a:prstGeom>
          <a:noFill/>
          <a:ln w="28575">
            <a:solidFill>
              <a:schemeClr val="tx1"/>
            </a:solidFill>
            <a:prstDash val="sysDot"/>
            <a:round/>
            <a:headEnd/>
            <a:tailEnd/>
          </a:ln>
          <a:effectLst/>
        </p:spPr>
      </p:cxnSp>
      <p:cxnSp>
        <p:nvCxnSpPr>
          <p:cNvPr id="50" name="AutoShape 51"/>
          <p:cNvCxnSpPr>
            <a:cxnSpLocks noChangeShapeType="1"/>
            <a:stCxn id="46" idx="6"/>
            <a:endCxn id="18" idx="2"/>
          </p:cNvCxnSpPr>
          <p:nvPr/>
        </p:nvCxnSpPr>
        <p:spPr bwMode="auto">
          <a:xfrm>
            <a:off x="1131802" y="4152901"/>
            <a:ext cx="507668" cy="1793875"/>
          </a:xfrm>
          <a:prstGeom prst="straightConnector1">
            <a:avLst/>
          </a:prstGeom>
          <a:noFill/>
          <a:ln w="28575">
            <a:solidFill>
              <a:schemeClr val="tx1"/>
            </a:solidFill>
            <a:prstDash val="sysDot"/>
            <a:round/>
            <a:headEnd/>
            <a:tailEnd/>
          </a:ln>
          <a:effectLst/>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矩形 8"/>
          <p:cNvSpPr/>
          <p:nvPr/>
        </p:nvSpPr>
        <p:spPr>
          <a:xfrm>
            <a:off x="179512" y="764704"/>
            <a:ext cx="5976664" cy="5632311"/>
          </a:xfrm>
          <a:prstGeom prst="rect">
            <a:avLst/>
          </a:prstGeom>
        </p:spPr>
        <p:txBody>
          <a:bodyPr wrap="square">
            <a:spAutoFit/>
          </a:bodyPr>
          <a:lstStyle/>
          <a:p>
            <a:r>
              <a:rPr lang="zh-CN" altLang="zh-CN" sz="2400" dirty="0" smtClean="0">
                <a:latin typeface="Adobe 仿宋 Std R" pitchFamily="18" charset="-122"/>
                <a:ea typeface="Adobe 仿宋 Std R" pitchFamily="18" charset="-122"/>
              </a:rPr>
              <a:t>浙江吉利控股集团是中国汽车行业十强企业。</a:t>
            </a:r>
            <a:r>
              <a:rPr lang="en-US" altLang="zh-CN" sz="2400" dirty="0" smtClean="0">
                <a:latin typeface="Adobe 仿宋 Std R" pitchFamily="18" charset="-122"/>
                <a:ea typeface="Adobe 仿宋 Std R" pitchFamily="18" charset="-122"/>
              </a:rPr>
              <a:t>1997</a:t>
            </a:r>
            <a:r>
              <a:rPr lang="zh-CN" altLang="zh-CN" sz="2400" dirty="0" smtClean="0">
                <a:latin typeface="Adobe 仿宋 Std R" pitchFamily="18" charset="-122"/>
                <a:ea typeface="Adobe 仿宋 Std R" pitchFamily="18" charset="-122"/>
              </a:rPr>
              <a:t>年进入轿车领域以来，凭借灵活的经营机制和持续的自主创新，取得了快速的发展，现资产总值超过</a:t>
            </a:r>
            <a:r>
              <a:rPr lang="en-US" altLang="zh-CN" sz="2400" dirty="0" smtClean="0">
                <a:latin typeface="Adobe 仿宋 Std R" pitchFamily="18" charset="-122"/>
                <a:ea typeface="Adobe 仿宋 Std R" pitchFamily="18" charset="-122"/>
              </a:rPr>
              <a:t>1000</a:t>
            </a:r>
            <a:r>
              <a:rPr lang="zh-CN" altLang="zh-CN" sz="2400" dirty="0" smtClean="0">
                <a:latin typeface="Adobe 仿宋 Std R" pitchFamily="18" charset="-122"/>
                <a:ea typeface="Adobe 仿宋 Std R" pitchFamily="18" charset="-122"/>
              </a:rPr>
              <a:t>亿元（含沃尔沃），连续九年进入中国企业</a:t>
            </a:r>
            <a:r>
              <a:rPr lang="en-US" altLang="zh-CN" sz="2400" dirty="0" smtClean="0">
                <a:latin typeface="Adobe 仿宋 Std R" pitchFamily="18" charset="-122"/>
                <a:ea typeface="Adobe 仿宋 Std R" pitchFamily="18" charset="-122"/>
              </a:rPr>
              <a:t>500</a:t>
            </a:r>
            <a:r>
              <a:rPr lang="zh-CN" altLang="zh-CN" sz="2400" dirty="0" smtClean="0">
                <a:latin typeface="Adobe 仿宋 Std R" pitchFamily="18" charset="-122"/>
                <a:ea typeface="Adobe 仿宋 Std R" pitchFamily="18" charset="-122"/>
              </a:rPr>
              <a:t>强</a:t>
            </a:r>
            <a:r>
              <a:rPr lang="en-US" altLang="zh-CN" sz="2400" dirty="0" smtClean="0">
                <a:latin typeface="Adobe 仿宋 Std R" pitchFamily="18" charset="-122"/>
                <a:ea typeface="Adobe 仿宋 Std R" pitchFamily="18" charset="-122"/>
              </a:rPr>
              <a:t>,</a:t>
            </a:r>
            <a:r>
              <a:rPr lang="zh-CN" altLang="zh-CN" sz="2400" dirty="0" smtClean="0">
                <a:latin typeface="Adobe 仿宋 Std R" pitchFamily="18" charset="-122"/>
                <a:ea typeface="Adobe 仿宋 Std R" pitchFamily="18" charset="-122"/>
              </a:rPr>
              <a:t>连续七年进入中国汽车行业十强，被评为首批国家</a:t>
            </a:r>
            <a:r>
              <a:rPr lang="en-US" altLang="zh-CN" sz="2400" dirty="0" smtClean="0">
                <a:latin typeface="Adobe 仿宋 Std R" pitchFamily="18" charset="-122"/>
                <a:ea typeface="Adobe 仿宋 Std R" pitchFamily="18" charset="-122"/>
              </a:rPr>
              <a:t>"</a:t>
            </a:r>
            <a:r>
              <a:rPr lang="zh-CN" altLang="zh-CN" sz="2400" dirty="0" smtClean="0">
                <a:solidFill>
                  <a:srgbClr val="FF0000"/>
                </a:solidFill>
                <a:latin typeface="Adobe 仿宋 Std R" pitchFamily="18" charset="-122"/>
                <a:ea typeface="Adobe 仿宋 Std R" pitchFamily="18" charset="-122"/>
              </a:rPr>
              <a:t>创新型企业</a:t>
            </a:r>
            <a:r>
              <a:rPr lang="en-US" altLang="zh-CN" sz="2400" dirty="0" smtClean="0">
                <a:latin typeface="Adobe 仿宋 Std R" pitchFamily="18" charset="-122"/>
                <a:ea typeface="Adobe 仿宋 Std R" pitchFamily="18" charset="-122"/>
              </a:rPr>
              <a:t>"</a:t>
            </a:r>
            <a:r>
              <a:rPr lang="zh-CN" altLang="zh-CN" sz="2400" dirty="0" smtClean="0">
                <a:latin typeface="Adobe 仿宋 Std R" pitchFamily="18" charset="-122"/>
                <a:ea typeface="Adobe 仿宋 Std R" pitchFamily="18" charset="-122"/>
              </a:rPr>
              <a:t>和</a:t>
            </a:r>
            <a:r>
              <a:rPr lang="en-US" altLang="zh-CN" sz="2400" dirty="0" smtClean="0">
                <a:latin typeface="Adobe 仿宋 Std R" pitchFamily="18" charset="-122"/>
                <a:ea typeface="Adobe 仿宋 Std R" pitchFamily="18" charset="-122"/>
              </a:rPr>
              <a:t>"</a:t>
            </a:r>
            <a:r>
              <a:rPr lang="zh-CN" altLang="zh-CN" sz="2400" dirty="0" smtClean="0">
                <a:solidFill>
                  <a:srgbClr val="FF0000"/>
                </a:solidFill>
                <a:latin typeface="Adobe 仿宋 Std R" pitchFamily="18" charset="-122"/>
                <a:ea typeface="Adobe 仿宋 Std R" pitchFamily="18" charset="-122"/>
              </a:rPr>
              <a:t>国家汽车整车出口基地企业</a:t>
            </a:r>
            <a:r>
              <a:rPr lang="en-US" altLang="zh-CN" sz="2400" dirty="0" smtClean="0">
                <a:latin typeface="Adobe 仿宋 Std R" pitchFamily="18" charset="-122"/>
                <a:ea typeface="Adobe 仿宋 Std R" pitchFamily="18" charset="-122"/>
              </a:rPr>
              <a:t>"</a:t>
            </a:r>
            <a:r>
              <a:rPr lang="zh-CN" altLang="zh-CN" sz="2400" dirty="0" smtClean="0">
                <a:latin typeface="Adobe 仿宋 Std R" pitchFamily="18" charset="-122"/>
                <a:ea typeface="Adobe 仿宋 Std R" pitchFamily="18" charset="-122"/>
              </a:rPr>
              <a:t>。</a:t>
            </a:r>
            <a:endParaRPr lang="en-US" altLang="zh-CN" sz="2400" dirty="0" smtClean="0">
              <a:latin typeface="Adobe 仿宋 Std R" pitchFamily="18" charset="-122"/>
              <a:ea typeface="Adobe 仿宋 Std R" pitchFamily="18" charset="-122"/>
            </a:endParaRPr>
          </a:p>
          <a:p>
            <a:r>
              <a:rPr lang="zh-CN" altLang="zh-CN" sz="2400" dirty="0" smtClean="0">
                <a:latin typeface="Adobe 仿宋 Std R" pitchFamily="18" charset="-122"/>
                <a:ea typeface="Adobe 仿宋 Std R" pitchFamily="18" charset="-122"/>
              </a:rPr>
              <a:t>总部</a:t>
            </a:r>
            <a:r>
              <a:rPr lang="zh-CN" altLang="zh-CN" sz="2400" dirty="0" smtClean="0">
                <a:latin typeface="Adobe 仿宋 Std R" pitchFamily="18" charset="-122"/>
                <a:ea typeface="Adobe 仿宋 Std R" pitchFamily="18" charset="-122"/>
              </a:rPr>
              <a:t>设在</a:t>
            </a:r>
            <a:r>
              <a:rPr lang="zh-CN" altLang="zh-CN" sz="2400" dirty="0" smtClean="0">
                <a:solidFill>
                  <a:srgbClr val="FF0000"/>
                </a:solidFill>
                <a:latin typeface="Adobe 仿宋 Std R" pitchFamily="18" charset="-122"/>
                <a:ea typeface="Adobe 仿宋 Std R" pitchFamily="18" charset="-122"/>
              </a:rPr>
              <a:t>杭州</a:t>
            </a:r>
            <a:r>
              <a:rPr lang="zh-CN" altLang="zh-CN" sz="2400" dirty="0" smtClean="0">
                <a:latin typeface="Adobe 仿宋 Std R" pitchFamily="18" charset="-122"/>
                <a:ea typeface="Adobe 仿宋 Std R" pitchFamily="18" charset="-122"/>
              </a:rPr>
              <a:t>，在浙江</a:t>
            </a:r>
            <a:r>
              <a:rPr lang="zh-CN" altLang="zh-CN" sz="2400" dirty="0" smtClean="0">
                <a:solidFill>
                  <a:srgbClr val="FF0000"/>
                </a:solidFill>
                <a:latin typeface="Adobe 仿宋 Std R" pitchFamily="18" charset="-122"/>
                <a:ea typeface="Adobe 仿宋 Std R" pitchFamily="18" charset="-122"/>
              </a:rPr>
              <a:t>临海、宁波、路桥和上海、兰州、湘潭、济南、成都</a:t>
            </a:r>
            <a:r>
              <a:rPr lang="zh-CN" altLang="zh-CN" sz="2400" dirty="0" smtClean="0">
                <a:latin typeface="Adobe 仿宋 Std R" pitchFamily="18" charset="-122"/>
                <a:ea typeface="Adobe 仿宋 Std R" pitchFamily="18" charset="-122"/>
              </a:rPr>
              <a:t>等地建有汽车整车和动力总成制造基地，在澳大利亚拥有</a:t>
            </a:r>
            <a:r>
              <a:rPr lang="en-US" altLang="zh-CN" sz="2400" dirty="0" smtClean="0">
                <a:latin typeface="Adobe 仿宋 Std R" pitchFamily="18" charset="-122"/>
                <a:ea typeface="Adobe 仿宋 Std R" pitchFamily="18" charset="-122"/>
              </a:rPr>
              <a:t>DSI</a:t>
            </a:r>
            <a:r>
              <a:rPr lang="zh-CN" altLang="zh-CN" sz="2400" dirty="0" smtClean="0">
                <a:latin typeface="Adobe 仿宋 Std R" pitchFamily="18" charset="-122"/>
                <a:ea typeface="Adobe 仿宋 Std R" pitchFamily="18" charset="-122"/>
              </a:rPr>
              <a:t>自动变速器研发中心和生产厂。现有帝豪、全球鹰、英伦等三大品牌</a:t>
            </a:r>
            <a:r>
              <a:rPr lang="en-US" altLang="zh-CN" sz="2400" dirty="0" smtClean="0">
                <a:latin typeface="Adobe 仿宋 Std R" pitchFamily="18" charset="-122"/>
                <a:ea typeface="Adobe 仿宋 Std R" pitchFamily="18" charset="-122"/>
              </a:rPr>
              <a:t>30</a:t>
            </a:r>
            <a:r>
              <a:rPr lang="zh-CN" altLang="zh-CN" sz="2400" dirty="0" smtClean="0">
                <a:latin typeface="Adobe 仿宋 Std R" pitchFamily="18" charset="-122"/>
                <a:ea typeface="Adobe 仿宋 Std R" pitchFamily="18" charset="-122"/>
              </a:rPr>
              <a:t>多款整车产品，拥有</a:t>
            </a:r>
            <a:r>
              <a:rPr lang="en-US" altLang="zh-CN" sz="2400" dirty="0" smtClean="0">
                <a:latin typeface="Adobe 仿宋 Std R" pitchFamily="18" charset="-122"/>
                <a:ea typeface="Adobe 仿宋 Std R" pitchFamily="18" charset="-122"/>
              </a:rPr>
              <a:t>1.0L-2.4L</a:t>
            </a:r>
            <a:r>
              <a:rPr lang="zh-CN" altLang="zh-CN" sz="2400" dirty="0" smtClean="0">
                <a:latin typeface="Adobe 仿宋 Std R" pitchFamily="18" charset="-122"/>
                <a:ea typeface="Adobe 仿宋 Std R" pitchFamily="18" charset="-122"/>
              </a:rPr>
              <a:t>全系列发动机及相匹配的手动</a:t>
            </a:r>
            <a:r>
              <a:rPr lang="en-US" altLang="zh-CN" sz="2400" dirty="0" smtClean="0">
                <a:latin typeface="Adobe 仿宋 Std R" pitchFamily="18" charset="-122"/>
                <a:ea typeface="Adobe 仿宋 Std R" pitchFamily="18" charset="-122"/>
              </a:rPr>
              <a:t>/</a:t>
            </a:r>
            <a:r>
              <a:rPr lang="zh-CN" altLang="zh-CN" sz="2400" dirty="0" smtClean="0">
                <a:latin typeface="Adobe 仿宋 Std R" pitchFamily="18" charset="-122"/>
                <a:ea typeface="Adobe 仿宋 Std R" pitchFamily="18" charset="-122"/>
              </a:rPr>
              <a:t>自动变速器。</a:t>
            </a:r>
            <a:endParaRPr lang="zh-CN" altLang="en-US" sz="2400" dirty="0" smtClean="0">
              <a:latin typeface="Adobe 仿宋 Std R" pitchFamily="18" charset="-122"/>
              <a:ea typeface="Adobe 仿宋 Std R" pitchFamily="18" charset="-122"/>
            </a:endParaRPr>
          </a:p>
        </p:txBody>
      </p:sp>
      <p:pic>
        <p:nvPicPr>
          <p:cNvPr id="1026" name="Picture 2"/>
          <p:cNvPicPr>
            <a:picLocks noChangeAspect="1" noChangeArrowheads="1"/>
          </p:cNvPicPr>
          <p:nvPr/>
        </p:nvPicPr>
        <p:blipFill>
          <a:blip r:embed="rId2" cstate="print"/>
          <a:srcRect/>
          <a:stretch>
            <a:fillRect/>
          </a:stretch>
        </p:blipFill>
        <p:spPr bwMode="auto">
          <a:xfrm>
            <a:off x="5940152" y="3789040"/>
            <a:ext cx="2840057" cy="2016224"/>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084168" y="1340768"/>
            <a:ext cx="24860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 name="图片 8" descr="shufu.jpg"/>
          <p:cNvPicPr>
            <a:picLocks noChangeAspect="1"/>
          </p:cNvPicPr>
          <p:nvPr/>
        </p:nvPicPr>
        <p:blipFill>
          <a:blip r:embed="rId2" cstate="print"/>
          <a:stretch>
            <a:fillRect/>
          </a:stretch>
        </p:blipFill>
        <p:spPr>
          <a:xfrm>
            <a:off x="1214414" y="3641604"/>
            <a:ext cx="3071834" cy="2595700"/>
          </a:xfrm>
          <a:prstGeom prst="rect">
            <a:avLst/>
          </a:prstGeom>
          <a:effectLst>
            <a:glow rad="101600">
              <a:schemeClr val="accent1">
                <a:satMod val="175000"/>
                <a:alpha val="40000"/>
              </a:schemeClr>
            </a:glow>
            <a:outerShdw blurRad="50800" dist="38100" dir="5400000"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pic>
      <p:sp>
        <p:nvSpPr>
          <p:cNvPr id="11" name="椭圆形标注 10"/>
          <p:cNvSpPr/>
          <p:nvPr/>
        </p:nvSpPr>
        <p:spPr>
          <a:xfrm>
            <a:off x="1643063" y="1052736"/>
            <a:ext cx="6889377" cy="3017490"/>
          </a:xfrm>
          <a:prstGeom prst="wedgeEllipseCallou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r>
              <a:rPr kumimoji="0" lang="zh-CN" altLang="en-US" sz="2000" b="1" dirty="0">
                <a:solidFill>
                  <a:schemeClr val="bg1"/>
                </a:solidFill>
                <a:latin typeface="Adobe 仿宋 Std R" pitchFamily="18" charset="-122"/>
                <a:ea typeface="Adobe 仿宋 Std R" pitchFamily="18" charset="-122"/>
              </a:rPr>
              <a:t>我们必须明确，理想和信念是我们各项事业成功之魂，吉利集团将永远传承红军精神并在我们的各项工作中继续发扬光大，努力加快实现自已的历史使命，造最安全、最环保、最节能的好车，让吉利汽车走遍全世界而不是让全世界汽车走遍全中国。 </a:t>
            </a:r>
          </a:p>
        </p:txBody>
      </p:sp>
      <p:sp>
        <p:nvSpPr>
          <p:cNvPr id="12" name="左箭头 11"/>
          <p:cNvSpPr/>
          <p:nvPr/>
        </p:nvSpPr>
        <p:spPr>
          <a:xfrm>
            <a:off x="4429125" y="4784601"/>
            <a:ext cx="1214438" cy="571500"/>
          </a:xfrm>
          <a:prstGeom prst="leftArrow">
            <a:avLst/>
          </a:prstGeom>
        </p:spPr>
        <p:style>
          <a:lnRef idx="1">
            <a:schemeClr val="accent1"/>
          </a:lnRef>
          <a:fillRef idx="2">
            <a:schemeClr val="accent1"/>
          </a:fillRef>
          <a:effectRef idx="1">
            <a:schemeClr val="accent1"/>
          </a:effectRef>
          <a:fontRef idx="minor">
            <a:schemeClr val="dk1"/>
          </a:fontRef>
        </p:style>
        <p:txBody>
          <a:bodyPr anchor="ctr"/>
          <a:lstStyle/>
          <a:p>
            <a:pPr fontAlgn="auto">
              <a:spcBef>
                <a:spcPts val="0"/>
              </a:spcBef>
              <a:spcAft>
                <a:spcPts val="0"/>
              </a:spcAft>
              <a:defRPr/>
            </a:pPr>
            <a:endParaRPr kumimoji="0" lang="zh-CN" altLang="en-US"/>
          </a:p>
        </p:txBody>
      </p:sp>
      <p:sp>
        <p:nvSpPr>
          <p:cNvPr id="13" name="TextBox 12"/>
          <p:cNvSpPr txBox="1"/>
          <p:nvPr/>
        </p:nvSpPr>
        <p:spPr>
          <a:xfrm>
            <a:off x="5580112" y="4869160"/>
            <a:ext cx="3672582" cy="400110"/>
          </a:xfrm>
          <a:prstGeom prst="rect">
            <a:avLst/>
          </a:prstGeom>
          <a:noFill/>
        </p:spPr>
        <p:txBody>
          <a:bodyPr wrap="square">
            <a:spAutoFit/>
          </a:bodyPr>
          <a:lstStyle/>
          <a:p>
            <a:pPr algn="l"/>
            <a:r>
              <a:rPr kumimoji="0" lang="zh-CN" altLang="en-US" b="1" dirty="0">
                <a:solidFill>
                  <a:srgbClr val="1FAECD"/>
                </a:solidFill>
                <a:latin typeface="Adobe 仿宋 Std R" pitchFamily="18" charset="-122"/>
                <a:ea typeface="Adobe 仿宋 Std R" pitchFamily="18" charset="-122"/>
                <a:cs typeface="宋体" pitchFamily="2" charset="-122"/>
              </a:rPr>
              <a:t>李书福 现任吉利集团董事长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box(in)">
                                      <p:cBhvr>
                                        <p:cTn id="25" dur="500"/>
                                        <p:tgtEl>
                                          <p:spTgt spid="1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grpId="1" nodeType="clickEffect">
                                  <p:stCondLst>
                                    <p:cond delay="0"/>
                                  </p:stCondLst>
                                  <p:childTnLst>
                                    <p:anim calcmode="lin" valueType="num">
                                      <p:cBhvr additive="base">
                                        <p:cTn id="29" dur="500"/>
                                        <p:tgtEl>
                                          <p:spTgt spid="11"/>
                                        </p:tgtEl>
                                        <p:attrNameLst>
                                          <p:attrName>ppt_x</p:attrName>
                                        </p:attrNameLst>
                                      </p:cBhvr>
                                      <p:tavLst>
                                        <p:tav tm="0">
                                          <p:val>
                                            <p:strVal val="ppt_x"/>
                                          </p:val>
                                        </p:tav>
                                        <p:tav tm="100000">
                                          <p:val>
                                            <p:strVal val="ppt_x"/>
                                          </p:val>
                                        </p:tav>
                                      </p:tavLst>
                                    </p:anim>
                                    <p:anim calcmode="lin" valueType="num">
                                      <p:cBhvr additive="base">
                                        <p:cTn id="30" dur="500"/>
                                        <p:tgtEl>
                                          <p:spTgt spid="11"/>
                                        </p:tgtEl>
                                        <p:attrNameLst>
                                          <p:attrName>ppt_y</p:attrName>
                                        </p:attrNameLst>
                                      </p:cBhvr>
                                      <p:tavLst>
                                        <p:tav tm="0">
                                          <p:val>
                                            <p:strVal val="ppt_y"/>
                                          </p:val>
                                        </p:tav>
                                        <p:tav tm="100000">
                                          <p:val>
                                            <p:strVal val="1+ppt_h/2"/>
                                          </p:val>
                                        </p:tav>
                                      </p:tavLst>
                                    </p:anim>
                                    <p:set>
                                      <p:cBhvr>
                                        <p:cTn id="3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4" name="图片 2" descr="盛产基地.jpg"/>
          <p:cNvPicPr>
            <a:picLocks noChangeAspect="1"/>
          </p:cNvPicPr>
          <p:nvPr/>
        </p:nvPicPr>
        <p:blipFill>
          <a:blip r:embed="rId2" cstate="print"/>
          <a:srcRect/>
          <a:stretch>
            <a:fillRect/>
          </a:stretch>
        </p:blipFill>
        <p:spPr bwMode="auto">
          <a:xfrm>
            <a:off x="250825" y="830088"/>
            <a:ext cx="4956175" cy="4143375"/>
          </a:xfrm>
          <a:prstGeom prst="rect">
            <a:avLst/>
          </a:prstGeom>
          <a:noFill/>
          <a:ln w="9525">
            <a:noFill/>
            <a:miter lim="800000"/>
            <a:headEnd/>
            <a:tailEnd/>
          </a:ln>
        </p:spPr>
      </p:pic>
      <p:sp>
        <p:nvSpPr>
          <p:cNvPr id="15" name="Rectangle 1"/>
          <p:cNvSpPr>
            <a:spLocks noChangeArrowheads="1"/>
          </p:cNvSpPr>
          <p:nvPr/>
        </p:nvSpPr>
        <p:spPr bwMode="auto">
          <a:xfrm>
            <a:off x="5214938" y="864686"/>
            <a:ext cx="3749550" cy="1938992"/>
          </a:xfrm>
          <a:prstGeom prst="rect">
            <a:avLst/>
          </a:prstGeom>
          <a:noFill/>
          <a:ln w="9525">
            <a:noFill/>
            <a:miter lim="800000"/>
            <a:headEnd/>
            <a:tailEnd/>
          </a:ln>
        </p:spPr>
        <p:txBody>
          <a:bodyPr wrap="square" anchor="ctr">
            <a:spAutoFit/>
          </a:bodyPr>
          <a:lstStyle/>
          <a:p>
            <a:pPr algn="l"/>
            <a:r>
              <a:rPr kumimoji="0" lang="zh-CN" altLang="en-US" b="1" dirty="0">
                <a:solidFill>
                  <a:schemeClr val="accent1"/>
                </a:solidFill>
                <a:latin typeface="Adobe 仿宋 Std R" pitchFamily="18" charset="-122"/>
                <a:ea typeface="Adobe 仿宋 Std R" pitchFamily="18" charset="-122"/>
              </a:rPr>
              <a:t>集团总部设在杭州，在浙江临海、宁波、路桥和上海、兰州、湘潭、济南等地建有汽车整车和动力总成制造基地，拥有年产</a:t>
            </a:r>
            <a:r>
              <a:rPr kumimoji="0" lang="en-US" altLang="zh-CN" b="1" dirty="0">
                <a:solidFill>
                  <a:schemeClr val="accent1"/>
                </a:solidFill>
                <a:latin typeface="Adobe 仿宋 Std R" pitchFamily="18" charset="-122"/>
                <a:ea typeface="Adobe 仿宋 Std R" pitchFamily="18" charset="-122"/>
              </a:rPr>
              <a:t>40</a:t>
            </a:r>
            <a:r>
              <a:rPr kumimoji="0" lang="zh-CN" altLang="en-US" b="1" dirty="0">
                <a:solidFill>
                  <a:schemeClr val="accent1"/>
                </a:solidFill>
                <a:latin typeface="Adobe 仿宋 Std R" pitchFamily="18" charset="-122"/>
                <a:ea typeface="Adobe 仿宋 Std R" pitchFamily="18" charset="-122"/>
              </a:rPr>
              <a:t>万辆整车、</a:t>
            </a:r>
            <a:r>
              <a:rPr kumimoji="0" lang="en-US" altLang="zh-CN" b="1" dirty="0">
                <a:solidFill>
                  <a:schemeClr val="accent1"/>
                </a:solidFill>
                <a:latin typeface="Adobe 仿宋 Std R" pitchFamily="18" charset="-122"/>
                <a:ea typeface="Adobe 仿宋 Std R" pitchFamily="18" charset="-122"/>
              </a:rPr>
              <a:t>40</a:t>
            </a:r>
            <a:r>
              <a:rPr kumimoji="0" lang="zh-CN" altLang="en-US" b="1" dirty="0">
                <a:solidFill>
                  <a:schemeClr val="accent1"/>
                </a:solidFill>
                <a:latin typeface="Adobe 仿宋 Std R" pitchFamily="18" charset="-122"/>
                <a:ea typeface="Adobe 仿宋 Std R" pitchFamily="18" charset="-122"/>
              </a:rPr>
              <a:t>万台发动机、</a:t>
            </a:r>
            <a:r>
              <a:rPr kumimoji="0" lang="en-US" altLang="zh-CN" b="1" dirty="0">
                <a:solidFill>
                  <a:schemeClr val="accent1"/>
                </a:solidFill>
                <a:latin typeface="Adobe 仿宋 Std R" pitchFamily="18" charset="-122"/>
                <a:ea typeface="Adobe 仿宋 Std R" pitchFamily="18" charset="-122"/>
              </a:rPr>
              <a:t>40</a:t>
            </a:r>
            <a:r>
              <a:rPr kumimoji="0" lang="zh-CN" altLang="en-US" b="1" dirty="0">
                <a:solidFill>
                  <a:schemeClr val="accent1"/>
                </a:solidFill>
                <a:latin typeface="Adobe 仿宋 Std R" pitchFamily="18" charset="-122"/>
                <a:ea typeface="Adobe 仿宋 Std R" pitchFamily="18" charset="-122"/>
              </a:rPr>
              <a:t>万台变速器的生产能力。</a:t>
            </a:r>
            <a:r>
              <a:rPr kumimoji="0" lang="zh-CN" altLang="en-US" b="1" dirty="0">
                <a:latin typeface="Adobe 仿宋 Std R" pitchFamily="18" charset="-122"/>
                <a:ea typeface="Adobe 仿宋 Std R" pitchFamily="18" charset="-122"/>
              </a:rPr>
              <a:t> </a:t>
            </a:r>
            <a:endParaRPr kumimoji="0" lang="en-US" altLang="ko-KR" b="1" dirty="0">
              <a:latin typeface="Adobe 仿宋 Std R" pitchFamily="18" charset="-122"/>
              <a:ea typeface="Adobe 仿宋 Std R" pitchFamily="18" charset="-122"/>
            </a:endParaRPr>
          </a:p>
        </p:txBody>
      </p:sp>
      <p:sp>
        <p:nvSpPr>
          <p:cNvPr id="16" name="右箭头 15"/>
          <p:cNvSpPr/>
          <p:nvPr/>
        </p:nvSpPr>
        <p:spPr>
          <a:xfrm>
            <a:off x="4500563" y="1639713"/>
            <a:ext cx="714375" cy="214313"/>
          </a:xfrm>
          <a:prstGeom prst="rightArrow">
            <a:avLst/>
          </a:prstGeom>
        </p:spPr>
        <p:style>
          <a:lnRef idx="1">
            <a:schemeClr val="accent1"/>
          </a:lnRef>
          <a:fillRef idx="2">
            <a:schemeClr val="accent1"/>
          </a:fillRef>
          <a:effectRef idx="1">
            <a:schemeClr val="accent1"/>
          </a:effectRef>
          <a:fontRef idx="minor">
            <a:schemeClr val="dk1"/>
          </a:fontRef>
        </p:style>
        <p:txBody>
          <a:bodyPr anchor="ctr"/>
          <a:lstStyle/>
          <a:p>
            <a:pPr fontAlgn="auto">
              <a:spcBef>
                <a:spcPts val="0"/>
              </a:spcBef>
              <a:spcAft>
                <a:spcPts val="0"/>
              </a:spcAft>
              <a:defRPr/>
            </a:pPr>
            <a:endParaRPr kumimoji="0" lang="zh-CN" altLang="en-US"/>
          </a:p>
        </p:txBody>
      </p:sp>
      <p:pic>
        <p:nvPicPr>
          <p:cNvPr id="17" name="图片 16" descr="吉利.jpg"/>
          <p:cNvPicPr>
            <a:picLocks noChangeAspect="1"/>
          </p:cNvPicPr>
          <p:nvPr/>
        </p:nvPicPr>
        <p:blipFill>
          <a:blip r:embed="rId3" cstate="print"/>
          <a:srcRect t="34502" b="15683"/>
          <a:stretch>
            <a:fillRect/>
          </a:stretch>
        </p:blipFill>
        <p:spPr bwMode="auto">
          <a:xfrm>
            <a:off x="0" y="4646438"/>
            <a:ext cx="9144000" cy="1136650"/>
          </a:xfrm>
          <a:prstGeom prst="rect">
            <a:avLst/>
          </a:prstGeom>
          <a:noFill/>
          <a:ln w="9525">
            <a:noFill/>
            <a:miter lim="800000"/>
            <a:headEnd/>
            <a:tailEnd/>
          </a:ln>
        </p:spPr>
      </p:pic>
      <p:sp>
        <p:nvSpPr>
          <p:cNvPr id="18" name="TextBox 17"/>
          <p:cNvSpPr txBox="1">
            <a:spLocks noChangeArrowheads="1"/>
          </p:cNvSpPr>
          <p:nvPr/>
        </p:nvSpPr>
        <p:spPr bwMode="auto">
          <a:xfrm>
            <a:off x="0" y="5786680"/>
            <a:ext cx="9252520" cy="738664"/>
          </a:xfrm>
          <a:prstGeom prst="rect">
            <a:avLst/>
          </a:prstGeom>
          <a:noFill/>
          <a:ln w="9525">
            <a:noFill/>
            <a:miter lim="800000"/>
            <a:headEnd/>
            <a:tailEnd/>
          </a:ln>
        </p:spPr>
        <p:txBody>
          <a:bodyPr wrap="square">
            <a:spAutoFit/>
          </a:bodyPr>
          <a:lstStyle/>
          <a:p>
            <a:pPr algn="l"/>
            <a:r>
              <a:rPr kumimoji="0" lang="zh-CN" altLang="en-US" sz="1400" b="1" dirty="0">
                <a:solidFill>
                  <a:schemeClr val="accent1"/>
                </a:solidFill>
                <a:latin typeface="Adobe 仿宋 Std R" pitchFamily="18" charset="-122"/>
                <a:ea typeface="Adobe 仿宋 Std R" pitchFamily="18" charset="-122"/>
              </a:rPr>
              <a:t>现有吉利自由舰、吉利金刚、吉利远景、吉利熊猫、上海华普、中国龙等八大系列</a:t>
            </a:r>
            <a:r>
              <a:rPr kumimoji="0" lang="en-US" altLang="zh-CN" sz="1400" b="1" dirty="0">
                <a:solidFill>
                  <a:schemeClr val="accent1"/>
                </a:solidFill>
                <a:latin typeface="Adobe 仿宋 Std R" pitchFamily="18" charset="-122"/>
                <a:ea typeface="Adobe 仿宋 Std R" pitchFamily="18" charset="-122"/>
              </a:rPr>
              <a:t>30</a:t>
            </a:r>
            <a:r>
              <a:rPr kumimoji="0" lang="zh-CN" altLang="en-US" sz="1400" b="1" dirty="0">
                <a:solidFill>
                  <a:schemeClr val="accent1"/>
                </a:solidFill>
                <a:latin typeface="Adobe 仿宋 Std R" pitchFamily="18" charset="-122"/>
                <a:ea typeface="Adobe 仿宋 Std R" pitchFamily="18" charset="-122"/>
              </a:rPr>
              <a:t>多个品种整车产品；拥有 </a:t>
            </a:r>
            <a:r>
              <a:rPr kumimoji="0" lang="en-US" altLang="zh-CN" sz="1400" b="1" dirty="0">
                <a:solidFill>
                  <a:schemeClr val="accent1"/>
                </a:solidFill>
                <a:latin typeface="Adobe 仿宋 Std R" pitchFamily="18" charset="-122"/>
                <a:ea typeface="Adobe 仿宋 Std R" pitchFamily="18" charset="-122"/>
              </a:rPr>
              <a:t>1.0L-1.8L</a:t>
            </a:r>
            <a:r>
              <a:rPr kumimoji="0" lang="zh-CN" altLang="en-US" sz="1400" b="1" dirty="0">
                <a:solidFill>
                  <a:schemeClr val="accent1"/>
                </a:solidFill>
                <a:latin typeface="Adobe 仿宋 Std R" pitchFamily="18" charset="-122"/>
                <a:ea typeface="Adobe 仿宋 Std R" pitchFamily="18" charset="-122"/>
              </a:rPr>
              <a:t>八大系列发动机及八大系列手动与自动变速器。上述产品全部通过国家的</a:t>
            </a:r>
            <a:r>
              <a:rPr kumimoji="0" lang="en-US" altLang="zh-CN" sz="1400" b="1" dirty="0">
                <a:solidFill>
                  <a:schemeClr val="accent1"/>
                </a:solidFill>
                <a:latin typeface="Adobe 仿宋 Std R" pitchFamily="18" charset="-122"/>
                <a:ea typeface="Adobe 仿宋 Std R" pitchFamily="18" charset="-122"/>
              </a:rPr>
              <a:t>3C</a:t>
            </a:r>
            <a:r>
              <a:rPr kumimoji="0" lang="zh-CN" altLang="en-US" sz="1400" b="1" dirty="0">
                <a:solidFill>
                  <a:schemeClr val="accent1"/>
                </a:solidFill>
                <a:latin typeface="Adobe 仿宋 Std R" pitchFamily="18" charset="-122"/>
                <a:ea typeface="Adobe 仿宋 Std R" pitchFamily="18" charset="-122"/>
              </a:rPr>
              <a:t>认证，并达到欧</a:t>
            </a:r>
            <a:r>
              <a:rPr kumimoji="0" lang="en-US" altLang="zh-CN" sz="1400" b="1" dirty="0">
                <a:solidFill>
                  <a:schemeClr val="accent1"/>
                </a:solidFill>
                <a:latin typeface="Adobe 仿宋 Std R" pitchFamily="18" charset="-122"/>
                <a:ea typeface="Adobe 仿宋 Std R" pitchFamily="18" charset="-122"/>
              </a:rPr>
              <a:t>Ⅲ</a:t>
            </a:r>
            <a:r>
              <a:rPr kumimoji="0" lang="zh-CN" altLang="en-US" sz="1400" b="1" dirty="0">
                <a:solidFill>
                  <a:schemeClr val="accent1"/>
                </a:solidFill>
                <a:latin typeface="Adobe 仿宋 Std R" pitchFamily="18" charset="-122"/>
                <a:ea typeface="Adobe 仿宋 Std R" pitchFamily="18" charset="-122"/>
              </a:rPr>
              <a:t>排放标准，部分产品达到欧</a:t>
            </a:r>
            <a:r>
              <a:rPr kumimoji="0" lang="en-US" altLang="zh-CN" sz="1400" b="1" dirty="0">
                <a:solidFill>
                  <a:schemeClr val="accent1"/>
                </a:solidFill>
                <a:latin typeface="Adobe 仿宋 Std R" pitchFamily="18" charset="-122"/>
                <a:ea typeface="Adobe 仿宋 Std R" pitchFamily="18" charset="-122"/>
              </a:rPr>
              <a:t>Ⅳ</a:t>
            </a:r>
            <a:r>
              <a:rPr kumimoji="0" lang="zh-CN" altLang="en-US" sz="1400" b="1" dirty="0">
                <a:solidFill>
                  <a:schemeClr val="accent1"/>
                </a:solidFill>
                <a:latin typeface="Adobe 仿宋 Std R" pitchFamily="18" charset="-122"/>
                <a:ea typeface="Adobe 仿宋 Std R" pitchFamily="18" charset="-122"/>
              </a:rPr>
              <a:t>准，吉利拥有上述产品的完全知识产权。 </a:t>
            </a:r>
          </a:p>
        </p:txBody>
      </p:sp>
      <p:sp>
        <p:nvSpPr>
          <p:cNvPr id="19" name="TextBox 13"/>
          <p:cNvSpPr txBox="1">
            <a:spLocks noChangeArrowheads="1"/>
          </p:cNvSpPr>
          <p:nvPr/>
        </p:nvSpPr>
        <p:spPr bwMode="auto">
          <a:xfrm>
            <a:off x="5220072" y="3139901"/>
            <a:ext cx="3579116" cy="1231106"/>
          </a:xfrm>
          <a:prstGeom prst="rect">
            <a:avLst/>
          </a:prstGeom>
          <a:noFill/>
          <a:ln w="9525">
            <a:noFill/>
            <a:miter lim="800000"/>
            <a:headEnd/>
            <a:tailEnd/>
          </a:ln>
        </p:spPr>
        <p:txBody>
          <a:bodyPr wrap="square">
            <a:spAutoFit/>
          </a:bodyPr>
          <a:lstStyle/>
          <a:p>
            <a:pPr algn="l"/>
            <a:r>
              <a:rPr kumimoji="0" lang="zh-CN" altLang="en-US" b="1">
                <a:solidFill>
                  <a:schemeClr val="accent1"/>
                </a:solidFill>
                <a:latin typeface="Adobe 仿宋 Std R" pitchFamily="18" charset="-122"/>
                <a:ea typeface="Adobe 仿宋 Std R" pitchFamily="18" charset="-122"/>
              </a:rPr>
              <a:t>在乌克兰 科威特 印尼</a:t>
            </a:r>
          </a:p>
          <a:p>
            <a:pPr algn="l"/>
            <a:r>
              <a:rPr kumimoji="0" lang="zh-CN" altLang="en-US" b="1">
                <a:solidFill>
                  <a:schemeClr val="accent1"/>
                </a:solidFill>
                <a:latin typeface="Adobe 仿宋 Std R" pitchFamily="18" charset="-122"/>
                <a:ea typeface="Adobe 仿宋 Std R" pitchFamily="18" charset="-122"/>
              </a:rPr>
              <a:t>设有工厂生产金刚、远景</a:t>
            </a:r>
            <a:br>
              <a:rPr kumimoji="0" lang="zh-CN" altLang="en-US" b="1">
                <a:solidFill>
                  <a:schemeClr val="accent1"/>
                </a:solidFill>
                <a:latin typeface="Adobe 仿宋 Std R" pitchFamily="18" charset="-122"/>
                <a:ea typeface="Adobe 仿宋 Std R" pitchFamily="18" charset="-122"/>
              </a:rPr>
            </a:br>
            <a:r>
              <a:rPr kumimoji="0" lang="zh-CN" altLang="en-US" b="1">
                <a:solidFill>
                  <a:schemeClr val="accent1"/>
                </a:solidFill>
                <a:latin typeface="Adobe 仿宋 Std R" pitchFamily="18" charset="-122"/>
                <a:ea typeface="Adobe 仿宋 Std R" pitchFamily="18" charset="-122"/>
              </a:rPr>
              <a:t>等小型轿车俄罗斯工厂将建立 </a:t>
            </a:r>
            <a:endParaRPr kumimoji="0" lang="en-US" altLang="ko-KR" sz="1400" b="1">
              <a:solidFill>
                <a:schemeClr val="accent1"/>
              </a:solidFill>
              <a:latin typeface="Adobe 仿宋 Std R" pitchFamily="18" charset="-122"/>
              <a:ea typeface="Adobe 仿宋 Std R" pitchFamily="18" charset="-122"/>
            </a:endParaRPr>
          </a:p>
          <a:p>
            <a:pPr algn="l"/>
            <a:endParaRPr kumimoji="0" lang="zh-CN" altLang="en-US" sz="1400" b="1">
              <a:solidFill>
                <a:schemeClr val="accent1"/>
              </a:solidFill>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 name="图片 8" descr="帝豪.gif"/>
          <p:cNvPicPr>
            <a:picLocks noChangeAspect="1"/>
          </p:cNvPicPr>
          <p:nvPr/>
        </p:nvPicPr>
        <p:blipFill>
          <a:blip r:embed="rId2" cstate="print"/>
          <a:srcRect/>
          <a:stretch>
            <a:fillRect/>
          </a:stretch>
        </p:blipFill>
        <p:spPr bwMode="auto">
          <a:xfrm>
            <a:off x="0" y="791543"/>
            <a:ext cx="2495550" cy="1557337"/>
          </a:xfrm>
          <a:prstGeom prst="rect">
            <a:avLst/>
          </a:prstGeom>
          <a:noFill/>
          <a:ln w="9525">
            <a:noFill/>
            <a:miter lim="800000"/>
            <a:headEnd/>
            <a:tailEnd/>
          </a:ln>
        </p:spPr>
      </p:pic>
      <p:pic>
        <p:nvPicPr>
          <p:cNvPr id="11" name="图片 10" descr="吉利fce.jpg"/>
          <p:cNvPicPr>
            <a:picLocks noChangeAspect="1"/>
          </p:cNvPicPr>
          <p:nvPr/>
        </p:nvPicPr>
        <p:blipFill>
          <a:blip r:embed="rId3" cstate="print"/>
          <a:srcRect/>
          <a:stretch>
            <a:fillRect/>
          </a:stretch>
        </p:blipFill>
        <p:spPr bwMode="auto">
          <a:xfrm>
            <a:off x="2555776" y="764704"/>
            <a:ext cx="2143125" cy="1543050"/>
          </a:xfrm>
          <a:prstGeom prst="rect">
            <a:avLst/>
          </a:prstGeom>
          <a:noFill/>
          <a:ln w="9525">
            <a:noFill/>
            <a:miter lim="800000"/>
            <a:headEnd/>
            <a:tailEnd/>
          </a:ln>
        </p:spPr>
      </p:pic>
      <p:pic>
        <p:nvPicPr>
          <p:cNvPr id="12" name="图片 11" descr="吉利mvp.jpg"/>
          <p:cNvPicPr>
            <a:picLocks noChangeAspect="1"/>
          </p:cNvPicPr>
          <p:nvPr/>
        </p:nvPicPr>
        <p:blipFill>
          <a:blip r:embed="rId4" cstate="print"/>
          <a:srcRect/>
          <a:stretch>
            <a:fillRect/>
          </a:stretch>
        </p:blipFill>
        <p:spPr bwMode="auto">
          <a:xfrm>
            <a:off x="4788024" y="764704"/>
            <a:ext cx="2076450" cy="1554163"/>
          </a:xfrm>
          <a:prstGeom prst="rect">
            <a:avLst/>
          </a:prstGeom>
          <a:noFill/>
          <a:ln w="9525">
            <a:noFill/>
            <a:miter lim="800000"/>
            <a:headEnd/>
            <a:tailEnd/>
          </a:ln>
        </p:spPr>
      </p:pic>
      <p:pic>
        <p:nvPicPr>
          <p:cNvPr id="13" name="图片 12" descr="吉利suv.jpg"/>
          <p:cNvPicPr>
            <a:picLocks noChangeAspect="1"/>
          </p:cNvPicPr>
          <p:nvPr/>
        </p:nvPicPr>
        <p:blipFill>
          <a:blip r:embed="rId5" cstate="print"/>
          <a:srcRect t="7056" b="14110"/>
          <a:stretch>
            <a:fillRect/>
          </a:stretch>
        </p:blipFill>
        <p:spPr bwMode="auto">
          <a:xfrm>
            <a:off x="0" y="2383085"/>
            <a:ext cx="2500313" cy="1477963"/>
          </a:xfrm>
          <a:prstGeom prst="rect">
            <a:avLst/>
          </a:prstGeom>
          <a:noFill/>
          <a:ln w="9525">
            <a:noFill/>
            <a:miter lim="800000"/>
            <a:headEnd/>
            <a:tailEnd/>
          </a:ln>
        </p:spPr>
      </p:pic>
      <p:pic>
        <p:nvPicPr>
          <p:cNvPr id="14" name="图片 13" descr="吉利金刚.jpg"/>
          <p:cNvPicPr>
            <a:picLocks noChangeAspect="1"/>
          </p:cNvPicPr>
          <p:nvPr/>
        </p:nvPicPr>
        <p:blipFill>
          <a:blip r:embed="rId6" cstate="print"/>
          <a:srcRect/>
          <a:stretch>
            <a:fillRect/>
          </a:stretch>
        </p:blipFill>
        <p:spPr bwMode="auto">
          <a:xfrm>
            <a:off x="2555776" y="4293096"/>
            <a:ext cx="2428875" cy="1824037"/>
          </a:xfrm>
          <a:prstGeom prst="rect">
            <a:avLst/>
          </a:prstGeom>
          <a:noFill/>
          <a:ln w="9525">
            <a:noFill/>
            <a:miter lim="800000"/>
            <a:headEnd/>
            <a:tailEnd/>
          </a:ln>
        </p:spPr>
      </p:pic>
      <p:pic>
        <p:nvPicPr>
          <p:cNvPr id="15" name="图片 14" descr="吉利新车.jpg"/>
          <p:cNvPicPr>
            <a:picLocks noChangeAspect="1"/>
          </p:cNvPicPr>
          <p:nvPr/>
        </p:nvPicPr>
        <p:blipFill>
          <a:blip r:embed="rId7" cstate="print"/>
          <a:srcRect/>
          <a:stretch>
            <a:fillRect/>
          </a:stretch>
        </p:blipFill>
        <p:spPr bwMode="auto">
          <a:xfrm>
            <a:off x="5292080" y="2348880"/>
            <a:ext cx="2749550" cy="1847850"/>
          </a:xfrm>
          <a:prstGeom prst="rect">
            <a:avLst/>
          </a:prstGeom>
          <a:noFill/>
          <a:ln w="9525">
            <a:noFill/>
            <a:miter lim="800000"/>
            <a:headEnd/>
            <a:tailEnd/>
          </a:ln>
        </p:spPr>
      </p:pic>
      <p:pic>
        <p:nvPicPr>
          <p:cNvPr id="16" name="图片 15" descr="吉利熊猫cross.jpg"/>
          <p:cNvPicPr>
            <a:picLocks noChangeAspect="1"/>
          </p:cNvPicPr>
          <p:nvPr/>
        </p:nvPicPr>
        <p:blipFill>
          <a:blip r:embed="rId8" cstate="print"/>
          <a:srcRect/>
          <a:stretch>
            <a:fillRect/>
          </a:stretch>
        </p:blipFill>
        <p:spPr bwMode="auto">
          <a:xfrm>
            <a:off x="6921946" y="764704"/>
            <a:ext cx="2114550" cy="1585912"/>
          </a:xfrm>
          <a:prstGeom prst="rect">
            <a:avLst/>
          </a:prstGeom>
          <a:noFill/>
          <a:ln w="9525">
            <a:noFill/>
            <a:miter lim="800000"/>
            <a:headEnd/>
            <a:tailEnd/>
          </a:ln>
        </p:spPr>
      </p:pic>
      <p:pic>
        <p:nvPicPr>
          <p:cNvPr id="17" name="图片 16" descr="吉利熊猫.jpg"/>
          <p:cNvPicPr>
            <a:picLocks noChangeAspect="1"/>
          </p:cNvPicPr>
          <p:nvPr/>
        </p:nvPicPr>
        <p:blipFill>
          <a:blip r:embed="rId9" cstate="print"/>
          <a:srcRect l="2835" t="21417" r="2835" b="16377"/>
          <a:stretch>
            <a:fillRect/>
          </a:stretch>
        </p:blipFill>
        <p:spPr bwMode="auto">
          <a:xfrm>
            <a:off x="0" y="5445224"/>
            <a:ext cx="2224088" cy="1100138"/>
          </a:xfrm>
          <a:prstGeom prst="rect">
            <a:avLst/>
          </a:prstGeom>
          <a:noFill/>
          <a:ln w="9525">
            <a:noFill/>
            <a:miter lim="800000"/>
            <a:headEnd/>
            <a:tailEnd/>
          </a:ln>
        </p:spPr>
      </p:pic>
      <p:pic>
        <p:nvPicPr>
          <p:cNvPr id="18" name="图片 17" descr="吉利自由舰.jpg"/>
          <p:cNvPicPr>
            <a:picLocks noChangeAspect="1"/>
          </p:cNvPicPr>
          <p:nvPr/>
        </p:nvPicPr>
        <p:blipFill>
          <a:blip r:embed="rId10" cstate="print"/>
          <a:srcRect l="16631" t="1294" r="3780"/>
          <a:stretch>
            <a:fillRect/>
          </a:stretch>
        </p:blipFill>
        <p:spPr bwMode="auto">
          <a:xfrm>
            <a:off x="5076056" y="4221088"/>
            <a:ext cx="2671762" cy="1935162"/>
          </a:xfrm>
          <a:prstGeom prst="rect">
            <a:avLst/>
          </a:prstGeom>
          <a:noFill/>
          <a:ln w="9525">
            <a:noFill/>
            <a:miter lim="800000"/>
            <a:headEnd/>
            <a:tailEnd/>
          </a:ln>
        </p:spPr>
      </p:pic>
      <p:pic>
        <p:nvPicPr>
          <p:cNvPr id="19" name="图片 18" descr="吉利跑车.jpg"/>
          <p:cNvPicPr>
            <a:picLocks noChangeAspect="1"/>
          </p:cNvPicPr>
          <p:nvPr/>
        </p:nvPicPr>
        <p:blipFill>
          <a:blip r:embed="rId11" cstate="print"/>
          <a:srcRect b="7838"/>
          <a:stretch>
            <a:fillRect/>
          </a:stretch>
        </p:blipFill>
        <p:spPr bwMode="auto">
          <a:xfrm>
            <a:off x="2555776" y="2357438"/>
            <a:ext cx="2684463" cy="1857375"/>
          </a:xfrm>
          <a:prstGeom prst="rect">
            <a:avLst/>
          </a:prstGeom>
          <a:noFill/>
          <a:ln w="9525">
            <a:noFill/>
            <a:miter lim="800000"/>
            <a:headEnd/>
            <a:tailEnd/>
          </a:ln>
        </p:spPr>
      </p:pic>
      <p:pic>
        <p:nvPicPr>
          <p:cNvPr id="20" name="图片 19" descr="英国.jpg"/>
          <p:cNvPicPr>
            <a:picLocks noChangeAspect="1"/>
          </p:cNvPicPr>
          <p:nvPr/>
        </p:nvPicPr>
        <p:blipFill>
          <a:blip r:embed="rId12" cstate="print"/>
          <a:srcRect/>
          <a:stretch>
            <a:fillRect/>
          </a:stretch>
        </p:blipFill>
        <p:spPr bwMode="auto">
          <a:xfrm>
            <a:off x="0" y="3865662"/>
            <a:ext cx="2357437" cy="1579562"/>
          </a:xfrm>
          <a:prstGeom prst="rect">
            <a:avLst/>
          </a:prstGeom>
          <a:noFill/>
          <a:ln w="9525">
            <a:noFill/>
            <a:miter lim="800000"/>
            <a:headEnd/>
            <a:tailEnd/>
          </a:ln>
        </p:spPr>
      </p:pic>
      <p:sp>
        <p:nvSpPr>
          <p:cNvPr id="21" name="TextBox 20"/>
          <p:cNvSpPr txBox="1"/>
          <p:nvPr/>
        </p:nvSpPr>
        <p:spPr>
          <a:xfrm>
            <a:off x="4788024" y="6197242"/>
            <a:ext cx="4355976" cy="400110"/>
          </a:xfrm>
          <a:prstGeom prst="rect">
            <a:avLst/>
          </a:prstGeom>
          <a:noFill/>
        </p:spPr>
        <p:txBody>
          <a:bodyPr wrap="square" rtlCol="0">
            <a:spAutoFit/>
          </a:bodyPr>
          <a:lstStyle/>
          <a:p>
            <a:r>
              <a:rPr lang="zh-CN" altLang="en-US" dirty="0" smtClean="0">
                <a:solidFill>
                  <a:srgbClr val="FF0000"/>
                </a:solidFill>
                <a:latin typeface="Adobe 仿宋 Std R" pitchFamily="18" charset="-122"/>
                <a:ea typeface="Adobe 仿宋 Std R" pitchFamily="18" charset="-122"/>
              </a:rPr>
              <a:t>你认识哪辆汽车？</a:t>
            </a:r>
            <a:endParaRPr lang="zh-CN" altLang="en-US" dirty="0">
              <a:solidFill>
                <a:srgbClr val="FF0000"/>
              </a:solidFill>
              <a:latin typeface="Adobe 仿宋 Std R" pitchFamily="18" charset="-122"/>
              <a:ea typeface="Adobe 仿宋 Std R"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amond(in)">
                                      <p:cBhvr>
                                        <p:cTn id="31" dur="2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slide(fromBottom)">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edge">
                                      <p:cBhvr>
                                        <p:cTn id="41" dur="20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3" presetClass="entr" presetSubtype="16"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plus(in)">
                                      <p:cBhvr>
                                        <p:cTn id="46" dur="20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randombar(horizontal)">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0" fill="hold" nodeType="click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6"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barn(inHorizontal)">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TextBox 3"/>
          <p:cNvSpPr txBox="1">
            <a:spLocks noChangeArrowheads="1"/>
          </p:cNvSpPr>
          <p:nvPr/>
        </p:nvSpPr>
        <p:spPr bwMode="auto">
          <a:xfrm>
            <a:off x="899592" y="1340768"/>
            <a:ext cx="7531019" cy="1446550"/>
          </a:xfrm>
          <a:prstGeom prst="rect">
            <a:avLst/>
          </a:prstGeom>
          <a:noFill/>
          <a:ln w="9525">
            <a:noFill/>
            <a:miter lim="800000"/>
            <a:headEnd/>
            <a:tailEnd/>
          </a:ln>
        </p:spPr>
        <p:txBody>
          <a:bodyPr wrap="square">
            <a:spAutoFit/>
          </a:bodyPr>
          <a:lstStyle/>
          <a:p>
            <a:pPr algn="l" latinLnBrk="1"/>
            <a:r>
              <a:rPr lang="zh-CN" altLang="en-US" sz="2200" dirty="0">
                <a:latin typeface="Adobe 仿宋 Std R" pitchFamily="18" charset="-122"/>
                <a:ea typeface="Adobe 仿宋 Std R" pitchFamily="18" charset="-122"/>
              </a:rPr>
              <a:t>      </a:t>
            </a:r>
            <a:r>
              <a:rPr lang="zh-CN" altLang="en-US" sz="2200" b="1" dirty="0">
                <a:solidFill>
                  <a:schemeClr val="folHlink"/>
                </a:solidFill>
                <a:latin typeface="Adobe 仿宋 Std R" pitchFamily="18" charset="-122"/>
                <a:ea typeface="Adobe 仿宋 Std R" pitchFamily="18" charset="-122"/>
              </a:rPr>
              <a:t>当前，吉利集团投入数亿资金于杭州汽车研究所，研发具有国际水平的发动机，变速箱，</a:t>
            </a:r>
            <a:r>
              <a:rPr lang="en-US" altLang="zh-CN" sz="2200" b="1" dirty="0">
                <a:solidFill>
                  <a:schemeClr val="folHlink"/>
                </a:solidFill>
                <a:latin typeface="Adobe 仿宋 Std R" pitchFamily="18" charset="-122"/>
                <a:ea typeface="Adobe 仿宋 Std R" pitchFamily="18" charset="-122"/>
              </a:rPr>
              <a:t>BMBS</a:t>
            </a:r>
            <a:r>
              <a:rPr lang="zh-CN" altLang="en-US" sz="2200" b="1" dirty="0">
                <a:solidFill>
                  <a:schemeClr val="folHlink"/>
                </a:solidFill>
                <a:latin typeface="Adobe 仿宋 Std R" pitchFamily="18" charset="-122"/>
                <a:ea typeface="Adobe 仿宋 Std R" pitchFamily="18" charset="-122"/>
              </a:rPr>
              <a:t>系统，车载电子智能系统及设备，开发的电动汽车。 计划于</a:t>
            </a:r>
            <a:r>
              <a:rPr lang="en-US" altLang="zh-CN" sz="2200" b="1" dirty="0">
                <a:solidFill>
                  <a:schemeClr val="folHlink"/>
                </a:solidFill>
                <a:latin typeface="Adobe 仿宋 Std R" pitchFamily="18" charset="-122"/>
                <a:ea typeface="Adobe 仿宋 Std R" pitchFamily="18" charset="-122"/>
              </a:rPr>
              <a:t>4-6</a:t>
            </a:r>
            <a:r>
              <a:rPr lang="zh-CN" altLang="en-US" sz="2200" b="1" dirty="0">
                <a:solidFill>
                  <a:schemeClr val="folHlink"/>
                </a:solidFill>
                <a:latin typeface="Adobe 仿宋 Std R" pitchFamily="18" charset="-122"/>
                <a:ea typeface="Adobe 仿宋 Std R" pitchFamily="18" charset="-122"/>
              </a:rPr>
              <a:t>年后研发出一种新车型和发动机模型。</a:t>
            </a:r>
          </a:p>
        </p:txBody>
      </p:sp>
      <p:pic>
        <p:nvPicPr>
          <p:cNvPr id="11" name="Picture 2" descr="D:\DOCUME~1\sky\LOCALS~1\Temp\H8OU615~EKVNH6A93N{61GK.jpg"/>
          <p:cNvPicPr>
            <a:picLocks noChangeAspect="1" noChangeArrowheads="1"/>
          </p:cNvPicPr>
          <p:nvPr/>
        </p:nvPicPr>
        <p:blipFill>
          <a:blip r:embed="rId2" cstate="print"/>
          <a:srcRect l="1552" r="62863"/>
          <a:stretch>
            <a:fillRect/>
          </a:stretch>
        </p:blipFill>
        <p:spPr bwMode="auto">
          <a:xfrm>
            <a:off x="395536" y="2996952"/>
            <a:ext cx="2536764" cy="2590576"/>
          </a:xfrm>
          <a:prstGeom prst="rect">
            <a:avLst/>
          </a:prstGeom>
          <a:noFill/>
          <a:ln w="9525">
            <a:noFill/>
            <a:miter lim="800000"/>
            <a:headEnd/>
            <a:tailEnd/>
          </a:ln>
        </p:spPr>
      </p:pic>
      <p:sp>
        <p:nvSpPr>
          <p:cNvPr id="12" name="Text Box 7"/>
          <p:cNvSpPr txBox="1">
            <a:spLocks noChangeArrowheads="1"/>
          </p:cNvSpPr>
          <p:nvPr/>
        </p:nvSpPr>
        <p:spPr bwMode="auto">
          <a:xfrm>
            <a:off x="2987824" y="2780928"/>
            <a:ext cx="5832797" cy="3477875"/>
          </a:xfrm>
          <a:prstGeom prst="rect">
            <a:avLst/>
          </a:prstGeom>
          <a:noFill/>
          <a:ln w="9525">
            <a:noFill/>
            <a:miter lim="800000"/>
            <a:headEnd/>
            <a:tailEnd/>
          </a:ln>
          <a:effectLst/>
        </p:spPr>
        <p:txBody>
          <a:bodyPr wrap="square">
            <a:spAutoFit/>
          </a:bodyPr>
          <a:lstStyle/>
          <a:p>
            <a:pPr algn="l">
              <a:spcBef>
                <a:spcPct val="50000"/>
              </a:spcBef>
            </a:pPr>
            <a:r>
              <a:rPr lang="zh-CN" altLang="en-US" sz="2200" b="1" dirty="0">
                <a:solidFill>
                  <a:schemeClr val="folHlink"/>
                </a:solidFill>
                <a:latin typeface="Adobe 仿宋 Std R" pitchFamily="18" charset="-122"/>
                <a:ea typeface="Adobe 仿宋 Std R" pitchFamily="18" charset="-122"/>
              </a:rPr>
              <a:t>      </a:t>
            </a:r>
            <a:r>
              <a:rPr lang="zh-CN" altLang="en-US" sz="2200" b="1" dirty="0">
                <a:solidFill>
                  <a:srgbClr val="FF0000"/>
                </a:solidFill>
                <a:latin typeface="Adobe 仿宋 Std R" pitchFamily="18" charset="-122"/>
                <a:ea typeface="Adobe 仿宋 Std R" pitchFamily="18" charset="-122"/>
              </a:rPr>
              <a:t>吉利</a:t>
            </a:r>
            <a:r>
              <a:rPr lang="en-US" altLang="zh-CN" sz="2200" b="1" dirty="0">
                <a:solidFill>
                  <a:srgbClr val="FF0000"/>
                </a:solidFill>
                <a:latin typeface="Adobe 仿宋 Std R" pitchFamily="18" charset="-122"/>
                <a:ea typeface="Adobe 仿宋 Std R" pitchFamily="18" charset="-122"/>
              </a:rPr>
              <a:t>CVVT—JL4G18</a:t>
            </a:r>
            <a:r>
              <a:rPr lang="zh-CN" altLang="en-US" sz="2200" b="1" dirty="0">
                <a:solidFill>
                  <a:srgbClr val="FF0000"/>
                </a:solidFill>
                <a:latin typeface="Adobe 仿宋 Std R" pitchFamily="18" charset="-122"/>
                <a:ea typeface="Adobe 仿宋 Std R" pitchFamily="18" charset="-122"/>
              </a:rPr>
              <a:t>发动机</a:t>
            </a:r>
            <a:r>
              <a:rPr lang="zh-CN" altLang="en-US" sz="2200" b="1" dirty="0">
                <a:solidFill>
                  <a:schemeClr val="folHlink"/>
                </a:solidFill>
                <a:latin typeface="Adobe 仿宋 Std R" pitchFamily="18" charset="-122"/>
                <a:ea typeface="Adobe 仿宋 Std R" pitchFamily="18" charset="-122"/>
              </a:rPr>
              <a:t>各项性能指标都明显优于国内自主品牌同排量各类发动机，尤其作为发动机核心技术的最大功率、升功率、扭矩、油耗、排放等方面的综合匹配指数都遥遥领先于国内同类发动机，天津大学姚教授在接受记者采访时认为，</a:t>
            </a:r>
            <a:r>
              <a:rPr lang="en-US" altLang="zh-CN" sz="2200" b="1" dirty="0">
                <a:solidFill>
                  <a:schemeClr val="folHlink"/>
                </a:solidFill>
                <a:latin typeface="Adobe 仿宋 Std R" pitchFamily="18" charset="-122"/>
                <a:ea typeface="Adobe 仿宋 Std R" pitchFamily="18" charset="-122"/>
              </a:rPr>
              <a:t>1.8</a:t>
            </a:r>
            <a:r>
              <a:rPr lang="zh-CN" altLang="en-US" sz="2200" b="1" dirty="0">
                <a:solidFill>
                  <a:schemeClr val="folHlink"/>
                </a:solidFill>
                <a:latin typeface="Adobe 仿宋 Std R" pitchFamily="18" charset="-122"/>
                <a:ea typeface="Adobe 仿宋 Std R" pitchFamily="18" charset="-122"/>
              </a:rPr>
              <a:t>升</a:t>
            </a:r>
            <a:r>
              <a:rPr lang="en-US" altLang="zh-CN" sz="2200" b="1" dirty="0">
                <a:solidFill>
                  <a:schemeClr val="folHlink"/>
                </a:solidFill>
                <a:latin typeface="Adobe 仿宋 Std R" pitchFamily="18" charset="-122"/>
                <a:ea typeface="Adobe 仿宋 Std R" pitchFamily="18" charset="-122"/>
              </a:rPr>
              <a:t>60km/h</a:t>
            </a:r>
            <a:r>
              <a:rPr lang="zh-CN" altLang="en-US" sz="2200" b="1" dirty="0">
                <a:solidFill>
                  <a:schemeClr val="folHlink"/>
                </a:solidFill>
                <a:latin typeface="Adobe 仿宋 Std R" pitchFamily="18" charset="-122"/>
                <a:ea typeface="Adobe 仿宋 Std R" pitchFamily="18" charset="-122"/>
              </a:rPr>
              <a:t>等速油耗为</a:t>
            </a:r>
            <a:r>
              <a:rPr lang="en-US" altLang="zh-CN" sz="2200" b="1" dirty="0">
                <a:solidFill>
                  <a:schemeClr val="folHlink"/>
                </a:solidFill>
                <a:latin typeface="Adobe 仿宋 Std R" pitchFamily="18" charset="-122"/>
                <a:ea typeface="Adobe 仿宋 Std R" pitchFamily="18" charset="-122"/>
              </a:rPr>
              <a:t>4.35L</a:t>
            </a:r>
            <a:r>
              <a:rPr lang="zh-CN" altLang="en-US" sz="2200" b="1" dirty="0">
                <a:solidFill>
                  <a:schemeClr val="folHlink"/>
                </a:solidFill>
                <a:latin typeface="Adobe 仿宋 Std R" pitchFamily="18" charset="-122"/>
                <a:ea typeface="Adobe 仿宋 Std R" pitchFamily="18" charset="-122"/>
              </a:rPr>
              <a:t>是令人相当惊讶的。吉利</a:t>
            </a:r>
            <a:r>
              <a:rPr lang="en-US" altLang="zh-CN" sz="2200" b="1" dirty="0">
                <a:solidFill>
                  <a:schemeClr val="folHlink"/>
                </a:solidFill>
                <a:latin typeface="Adobe 仿宋 Std R" pitchFamily="18" charset="-122"/>
                <a:ea typeface="Adobe 仿宋 Std R" pitchFamily="18" charset="-122"/>
              </a:rPr>
              <a:t>CVVT—JL4G18</a:t>
            </a:r>
            <a:r>
              <a:rPr lang="zh-CN" altLang="en-US" sz="2200" b="1" dirty="0">
                <a:solidFill>
                  <a:schemeClr val="folHlink"/>
                </a:solidFill>
                <a:latin typeface="Adobe 仿宋 Std R" pitchFamily="18" charset="-122"/>
                <a:ea typeface="Adobe 仿宋 Std R" pitchFamily="18" charset="-122"/>
              </a:rPr>
              <a:t>发动机完全可以说是世界先进，在中国发动机领域是当之无愧的“中国领先”。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5120805" y="4005064"/>
            <a:ext cx="4005743" cy="1872208"/>
          </a:xfrm>
          <a:prstGeom prst="rect">
            <a:avLst/>
          </a:prstGeom>
          <a:noFill/>
          <a:ln w="9525">
            <a:noFill/>
            <a:miter lim="800000"/>
            <a:headEnd/>
            <a:tailEnd/>
          </a:ln>
        </p:spPr>
      </p:pic>
      <p:pic>
        <p:nvPicPr>
          <p:cNvPr id="47105" name="Picture 1"/>
          <p:cNvPicPr>
            <a:picLocks noChangeAspect="1" noChangeArrowheads="1"/>
          </p:cNvPicPr>
          <p:nvPr/>
        </p:nvPicPr>
        <p:blipFill>
          <a:blip r:embed="rId3" cstate="print"/>
          <a:srcRect b="10746"/>
          <a:stretch>
            <a:fillRect/>
          </a:stretch>
        </p:blipFill>
        <p:spPr bwMode="auto">
          <a:xfrm>
            <a:off x="5184576" y="980728"/>
            <a:ext cx="3851920" cy="2952328"/>
          </a:xfrm>
          <a:prstGeom prst="rect">
            <a:avLst/>
          </a:prstGeom>
          <a:noFill/>
          <a:ln w="9525">
            <a:noFill/>
            <a:miter lim="800000"/>
            <a:headEnd/>
            <a:tailEnd/>
          </a:ln>
        </p:spPr>
      </p:pic>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案例二</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57" name="矩形 56"/>
          <p:cNvSpPr/>
          <p:nvPr/>
        </p:nvSpPr>
        <p:spPr>
          <a:xfrm>
            <a:off x="179512" y="917912"/>
            <a:ext cx="5040560" cy="5324535"/>
          </a:xfrm>
          <a:prstGeom prst="rect">
            <a:avLst/>
          </a:prstGeom>
        </p:spPr>
        <p:txBody>
          <a:bodyPr wrap="square">
            <a:spAutoFit/>
          </a:bodyPr>
          <a:lstStyle/>
          <a:p>
            <a:r>
              <a:rPr lang="zh-CN" altLang="en-US" dirty="0" smtClean="0">
                <a:latin typeface="Adobe 仿宋 Std R" pitchFamily="18" charset="-122"/>
                <a:ea typeface="Adobe 仿宋 Std R" pitchFamily="18" charset="-122"/>
              </a:rPr>
              <a:t>纵观世界知名汽车品牌，无不具有明显的差异化特征：德国车的规矩严谨，日本车的精工细造，美国车的豪华风格，法国车的浪漫情调，无不蕴含着深厚的民族精神；而观中国自主品牌的汽车，缺少的恰恰是中国元素。不少销售业绩很好的自主品牌汽车，总是摆脱不了模仿的印记，就连中国汽车品牌的领军红旗轿车，也带着奥迪、劳斯莱斯甚至皇冠的影子。</a:t>
            </a:r>
            <a:r>
              <a:rPr lang="zh-CN" altLang="en-US" dirty="0" smtClean="0">
                <a:solidFill>
                  <a:srgbClr val="FF0000"/>
                </a:solidFill>
                <a:latin typeface="Adobe 仿宋 Std R" pitchFamily="18" charset="-122"/>
                <a:ea typeface="Adobe 仿宋 Std R" pitchFamily="18" charset="-122"/>
              </a:rPr>
              <a:t>于是我们会问：中国车应该是什么样的风格呢？我们有什么样的汽车文化呢？</a:t>
            </a:r>
          </a:p>
          <a:p>
            <a:r>
              <a:rPr lang="zh-CN" altLang="en-US" dirty="0" smtClean="0">
                <a:latin typeface="Adobe 仿宋 Std R" pitchFamily="18" charset="-122"/>
                <a:ea typeface="Adobe 仿宋 Std R" pitchFamily="18" charset="-122"/>
              </a:rPr>
              <a:t>在汽车技术竞争越来越趋于</a:t>
            </a:r>
            <a:r>
              <a:rPr lang="zh-CN" altLang="en-US" dirty="0" smtClean="0">
                <a:solidFill>
                  <a:srgbClr val="FF0000"/>
                </a:solidFill>
                <a:latin typeface="Adobe 仿宋 Std R" pitchFamily="18" charset="-122"/>
                <a:ea typeface="Adobe 仿宋 Std R" pitchFamily="18" charset="-122"/>
              </a:rPr>
              <a:t>同质化</a:t>
            </a:r>
            <a:r>
              <a:rPr lang="zh-CN" altLang="en-US" dirty="0" smtClean="0">
                <a:latin typeface="Adobe 仿宋 Std R" pitchFamily="18" charset="-122"/>
                <a:ea typeface="Adobe 仿宋 Std R" pitchFamily="18" charset="-122"/>
              </a:rPr>
              <a:t>的今天，产品个性就越来越成为真正的核心竞争力，成为品牌成长的基础。</a:t>
            </a:r>
            <a:endParaRPr lang="en-US" altLang="zh-CN" dirty="0" smtClean="0">
              <a:latin typeface="Adobe 仿宋 Std R" pitchFamily="18" charset="-122"/>
              <a:ea typeface="Adobe 仿宋 Std R" pitchFamily="18" charset="-122"/>
            </a:endParaRPr>
          </a:p>
          <a:p>
            <a:r>
              <a:rPr lang="zh-CN" altLang="en-US" dirty="0" smtClean="0">
                <a:latin typeface="Adobe 仿宋 Std R" pitchFamily="18" charset="-122"/>
                <a:ea typeface="Adobe 仿宋 Std R" pitchFamily="18" charset="-122"/>
              </a:rPr>
              <a:t>中国的汽车工业起步太晚，汽车文化史比较少。汽车文化对我们来说是一种外来文化，是</a:t>
            </a:r>
            <a:r>
              <a:rPr lang="zh-CN" altLang="en-US" dirty="0" smtClean="0">
                <a:solidFill>
                  <a:srgbClr val="FF0000"/>
                </a:solidFill>
                <a:latin typeface="Adobe 仿宋 Std R" pitchFamily="18" charset="-122"/>
                <a:ea typeface="Adobe 仿宋 Std R" pitchFamily="18" charset="-122"/>
              </a:rPr>
              <a:t>引进文化</a:t>
            </a:r>
            <a:r>
              <a:rPr lang="zh-CN" altLang="en-US"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舶来文化</a:t>
            </a:r>
            <a:r>
              <a:rPr lang="zh-CN" altLang="en-US" dirty="0" smtClean="0">
                <a:latin typeface="Adobe 仿宋 Std R" pitchFamily="18" charset="-122"/>
                <a:ea typeface="Adobe 仿宋 Std R" pitchFamily="18" charset="-122"/>
              </a:rPr>
              <a:t>。</a:t>
            </a:r>
          </a:p>
        </p:txBody>
      </p:sp>
      <p:sp>
        <p:nvSpPr>
          <p:cNvPr id="11" name="矩形 10"/>
          <p:cNvSpPr/>
          <p:nvPr/>
        </p:nvSpPr>
        <p:spPr>
          <a:xfrm>
            <a:off x="5466923" y="5909210"/>
            <a:ext cx="3209533" cy="400110"/>
          </a:xfrm>
          <a:prstGeom prst="rect">
            <a:avLst/>
          </a:prstGeom>
        </p:spPr>
        <p:txBody>
          <a:bodyPr wrap="none">
            <a:spAutoFit/>
          </a:bodyPr>
          <a:lstStyle/>
          <a:p>
            <a:r>
              <a:rPr lang="en-US" altLang="zh-CN" dirty="0" smtClean="0">
                <a:solidFill>
                  <a:schemeClr val="tx2">
                    <a:lumMod val="60000"/>
                    <a:lumOff val="40000"/>
                  </a:schemeClr>
                </a:solidFill>
                <a:latin typeface="Adobe 仿宋 Std R" pitchFamily="18" charset="-122"/>
                <a:ea typeface="Adobe 仿宋 Std R" pitchFamily="18" charset="-122"/>
              </a:rPr>
              <a:t>BMW</a:t>
            </a:r>
            <a:r>
              <a:rPr lang="zh-CN" altLang="zh-CN" dirty="0" smtClean="0">
                <a:solidFill>
                  <a:schemeClr val="tx2">
                    <a:lumMod val="60000"/>
                    <a:lumOff val="40000"/>
                  </a:schemeClr>
                </a:solidFill>
                <a:latin typeface="Adobe 仿宋 Std R" pitchFamily="18" charset="-122"/>
                <a:ea typeface="Adobe 仿宋 Std R" pitchFamily="18" charset="-122"/>
              </a:rPr>
              <a:t>宝马之悦与中国元素</a:t>
            </a:r>
            <a:endParaRPr lang="zh-CN" altLang="en-US" dirty="0">
              <a:solidFill>
                <a:schemeClr val="tx2">
                  <a:lumMod val="60000"/>
                  <a:lumOff val="40000"/>
                </a:schemeClr>
              </a:solidFill>
              <a:latin typeface="Adobe 仿宋 Std R" pitchFamily="18" charset="-122"/>
              <a:ea typeface="Adobe 仿宋 Std R" pitchFamily="18"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logo3.jpg"/>
          <p:cNvPicPr>
            <a:picLocks noChangeAspect="1"/>
          </p:cNvPicPr>
          <p:nvPr/>
        </p:nvPicPr>
        <p:blipFill>
          <a:blip r:embed="rId2" cstate="print"/>
          <a:srcRect/>
          <a:stretch>
            <a:fillRect/>
          </a:stretch>
        </p:blipFill>
        <p:spPr bwMode="auto">
          <a:xfrm>
            <a:off x="4283968" y="5589240"/>
            <a:ext cx="1515850" cy="1009278"/>
          </a:xfrm>
          <a:prstGeom prst="rect">
            <a:avLst/>
          </a:prstGeom>
          <a:noFill/>
          <a:ln w="9525">
            <a:noFill/>
            <a:miter lim="800000"/>
            <a:headEnd/>
            <a:tailEnd/>
          </a:ln>
        </p:spPr>
      </p:pic>
      <p:pic>
        <p:nvPicPr>
          <p:cNvPr id="13" name="图片 12" descr="2010317144744.jpg"/>
          <p:cNvPicPr>
            <a:picLocks noChangeAspect="1"/>
          </p:cNvPicPr>
          <p:nvPr/>
        </p:nvPicPr>
        <p:blipFill>
          <a:blip r:embed="rId3" cstate="print"/>
          <a:srcRect/>
          <a:stretch>
            <a:fillRect/>
          </a:stretch>
        </p:blipFill>
        <p:spPr bwMode="auto">
          <a:xfrm>
            <a:off x="3929063" y="1782564"/>
            <a:ext cx="2387600" cy="2222500"/>
          </a:xfrm>
          <a:prstGeom prst="rect">
            <a:avLst/>
          </a:prstGeom>
          <a:noFill/>
          <a:ln w="9525">
            <a:noFill/>
            <a:miter lim="800000"/>
            <a:headEnd/>
            <a:tailEnd/>
          </a:ln>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 name="图片 8" descr="logo1.jpg"/>
          <p:cNvPicPr>
            <a:picLocks noChangeAspect="1"/>
          </p:cNvPicPr>
          <p:nvPr/>
        </p:nvPicPr>
        <p:blipFill>
          <a:blip r:embed="rId4" cstate="print"/>
          <a:srcRect/>
          <a:stretch>
            <a:fillRect/>
          </a:stretch>
        </p:blipFill>
        <p:spPr bwMode="auto">
          <a:xfrm>
            <a:off x="468313" y="2949649"/>
            <a:ext cx="1550987" cy="1571625"/>
          </a:xfrm>
          <a:prstGeom prst="rect">
            <a:avLst/>
          </a:prstGeom>
          <a:noFill/>
          <a:ln w="9525">
            <a:noFill/>
            <a:miter lim="800000"/>
            <a:headEnd/>
            <a:tailEnd/>
          </a:ln>
        </p:spPr>
      </p:pic>
      <p:pic>
        <p:nvPicPr>
          <p:cNvPr id="11" name="图片 10" descr="logo2.jpg"/>
          <p:cNvPicPr>
            <a:picLocks noChangeAspect="1"/>
          </p:cNvPicPr>
          <p:nvPr/>
        </p:nvPicPr>
        <p:blipFill>
          <a:blip r:embed="rId5" cstate="print"/>
          <a:srcRect t="2448" b="44456"/>
          <a:stretch>
            <a:fillRect/>
          </a:stretch>
        </p:blipFill>
        <p:spPr bwMode="auto">
          <a:xfrm>
            <a:off x="4140200" y="789062"/>
            <a:ext cx="2051050" cy="1182687"/>
          </a:xfrm>
          <a:prstGeom prst="rect">
            <a:avLst/>
          </a:prstGeom>
          <a:noFill/>
          <a:ln w="9525">
            <a:noFill/>
            <a:miter lim="800000"/>
            <a:headEnd/>
            <a:tailEnd/>
          </a:ln>
        </p:spPr>
      </p:pic>
      <p:pic>
        <p:nvPicPr>
          <p:cNvPr id="12" name="图片 11" descr="logo7.jpg"/>
          <p:cNvPicPr>
            <a:picLocks noChangeAspect="1"/>
          </p:cNvPicPr>
          <p:nvPr/>
        </p:nvPicPr>
        <p:blipFill>
          <a:blip r:embed="rId6" cstate="print"/>
          <a:srcRect/>
          <a:stretch>
            <a:fillRect/>
          </a:stretch>
        </p:blipFill>
        <p:spPr bwMode="auto">
          <a:xfrm>
            <a:off x="4286250" y="4005064"/>
            <a:ext cx="1643063" cy="1457325"/>
          </a:xfrm>
          <a:prstGeom prst="rect">
            <a:avLst/>
          </a:prstGeom>
          <a:noFill/>
          <a:ln w="9525">
            <a:noFill/>
            <a:miter lim="800000"/>
            <a:headEnd/>
            <a:tailEnd/>
          </a:ln>
        </p:spPr>
      </p:pic>
      <p:cxnSp>
        <p:nvCxnSpPr>
          <p:cNvPr id="14" name="直接箭头连接符 13"/>
          <p:cNvCxnSpPr/>
          <p:nvPr/>
        </p:nvCxnSpPr>
        <p:spPr>
          <a:xfrm>
            <a:off x="1928813" y="4457774"/>
            <a:ext cx="2143125" cy="19288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2143125" y="3743399"/>
            <a:ext cx="2214563" cy="857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2143125" y="2814712"/>
            <a:ext cx="2071688" cy="6429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endCxn id="11" idx="1"/>
          </p:cNvCxnSpPr>
          <p:nvPr/>
        </p:nvCxnSpPr>
        <p:spPr>
          <a:xfrm flipV="1">
            <a:off x="1928813" y="1335162"/>
            <a:ext cx="2214562" cy="16938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79512" y="1076399"/>
            <a:ext cx="4320480" cy="2492990"/>
          </a:xfrm>
          <a:prstGeom prst="rect">
            <a:avLst/>
          </a:prstGeom>
          <a:noFill/>
        </p:spPr>
        <p:txBody>
          <a:bodyPr wrap="square">
            <a:spAutoFit/>
          </a:bodyPr>
          <a:lstStyle/>
          <a:p>
            <a:pPr algn="l"/>
            <a:r>
              <a:rPr kumimoji="0" lang="zh-CN" altLang="en-US" sz="3600" b="1" dirty="0">
                <a:solidFill>
                  <a:srgbClr val="1FAECD"/>
                </a:solidFill>
                <a:latin typeface="Adobe 仿宋 Std R" pitchFamily="18" charset="-122"/>
                <a:ea typeface="Adobe 仿宋 Std R" pitchFamily="18" charset="-122"/>
              </a:rPr>
              <a:t>  品牌战略</a:t>
            </a:r>
            <a:endParaRPr kumimoji="0" lang="en-US" altLang="zh-CN" sz="3600" b="1" dirty="0">
              <a:solidFill>
                <a:srgbClr val="1FAECD"/>
              </a:solidFill>
              <a:latin typeface="Adobe 仿宋 Std R" pitchFamily="18" charset="-122"/>
              <a:ea typeface="Adobe 仿宋 Std R" pitchFamily="18" charset="-122"/>
            </a:endParaRPr>
          </a:p>
          <a:p>
            <a:pPr algn="l"/>
            <a:endParaRPr kumimoji="0" lang="zh-CN" altLang="en-US" b="1" dirty="0">
              <a:solidFill>
                <a:schemeClr val="folHlink"/>
              </a:solidFill>
              <a:latin typeface="Adobe 仿宋 Std R" pitchFamily="18" charset="-122"/>
              <a:ea typeface="Adobe 仿宋 Std R" pitchFamily="18" charset="-122"/>
            </a:endParaRPr>
          </a:p>
          <a:p>
            <a:pPr algn="l"/>
            <a:r>
              <a:rPr kumimoji="0" lang="zh-CN" altLang="en-US" b="1" dirty="0">
                <a:solidFill>
                  <a:schemeClr val="folHlink"/>
                </a:solidFill>
                <a:latin typeface="Adobe 仿宋 Std R" pitchFamily="18" charset="-122"/>
                <a:ea typeface="Adobe 仿宋 Std R" pitchFamily="18" charset="-122"/>
              </a:rPr>
              <a:t>吉利旗下的车型是分品牌销售，在服务上以技术服务平台化、品牌服务差异化的模式来开展服务的。</a:t>
            </a:r>
            <a:r>
              <a:rPr kumimoji="0" lang="zh-CN" altLang="en-US" dirty="0">
                <a:solidFill>
                  <a:schemeClr val="folHlink"/>
                </a:solidFill>
                <a:latin typeface="Adobe 仿宋 Std R" pitchFamily="18" charset="-122"/>
                <a:ea typeface="Adobe 仿宋 Std R" pitchFamily="18" charset="-122"/>
              </a:rPr>
              <a:t> </a:t>
            </a:r>
            <a:endParaRPr kumimoji="0" lang="en-US" altLang="zh-CN" b="1" dirty="0">
              <a:solidFill>
                <a:schemeClr val="folHlink"/>
              </a:solidFill>
              <a:latin typeface="Adobe 仿宋 Std R" pitchFamily="18" charset="-122"/>
              <a:ea typeface="Adobe 仿宋 Std R" pitchFamily="18" charset="-122"/>
            </a:endParaRPr>
          </a:p>
          <a:p>
            <a:pPr algn="l"/>
            <a:endParaRPr kumimoji="0" lang="en-US" altLang="zh-CN" b="1" dirty="0">
              <a:solidFill>
                <a:schemeClr val="folHlink"/>
              </a:solidFill>
              <a:latin typeface="Adobe 仿宋 Std R" pitchFamily="18" charset="-122"/>
              <a:ea typeface="Adobe 仿宋 Std R" pitchFamily="18" charset="-122"/>
            </a:endParaRPr>
          </a:p>
          <a:p>
            <a:pPr algn="l"/>
            <a:endParaRPr kumimoji="0" lang="zh-CN" altLang="en-US" b="1" dirty="0">
              <a:solidFill>
                <a:schemeClr val="folHlink"/>
              </a:solidFill>
              <a:latin typeface="Adobe 仿宋 Std R" pitchFamily="18" charset="-122"/>
              <a:ea typeface="Adobe 仿宋 Std R" pitchFamily="18" charset="-122"/>
            </a:endParaRPr>
          </a:p>
        </p:txBody>
      </p:sp>
      <p:sp>
        <p:nvSpPr>
          <p:cNvPr id="19" name="TextBox 18"/>
          <p:cNvSpPr txBox="1"/>
          <p:nvPr/>
        </p:nvSpPr>
        <p:spPr>
          <a:xfrm>
            <a:off x="6156176" y="836712"/>
            <a:ext cx="2987824" cy="1569660"/>
          </a:xfrm>
          <a:prstGeom prst="rect">
            <a:avLst/>
          </a:prstGeom>
          <a:noFill/>
        </p:spPr>
        <p:txBody>
          <a:bodyPr wrap="square">
            <a:spAutoFit/>
          </a:bodyPr>
          <a:lstStyle/>
          <a:p>
            <a:pPr algn="l"/>
            <a:r>
              <a:rPr kumimoji="0" lang="zh-CN" altLang="en-US" sz="1600" b="1" dirty="0">
                <a:solidFill>
                  <a:schemeClr val="folHlink"/>
                </a:solidFill>
                <a:latin typeface="Adobe 仿宋 Std R" pitchFamily="18" charset="-122"/>
                <a:ea typeface="Adobe 仿宋 Std R" pitchFamily="18" charset="-122"/>
              </a:rPr>
              <a:t>帝豪，英文是</a:t>
            </a:r>
            <a:r>
              <a:rPr kumimoji="0" lang="en-US" altLang="zh-CN" sz="1600" b="1" dirty="0">
                <a:solidFill>
                  <a:schemeClr val="folHlink"/>
                </a:solidFill>
                <a:latin typeface="Adobe 仿宋 Std R" pitchFamily="18" charset="-122"/>
                <a:ea typeface="Adobe 仿宋 Std R" pitchFamily="18" charset="-122"/>
              </a:rPr>
              <a:t>EMGRAND,</a:t>
            </a:r>
            <a:r>
              <a:rPr kumimoji="0" lang="zh-CN" altLang="en-US" sz="1600" b="1" dirty="0">
                <a:solidFill>
                  <a:schemeClr val="folHlink"/>
                </a:solidFill>
                <a:latin typeface="Adobe 仿宋 Std R" pitchFamily="18" charset="-122"/>
                <a:ea typeface="Adobe 仿宋 Std R" pitchFamily="18" charset="-122"/>
              </a:rPr>
              <a:t>传递“豪华、稳健、力量”的产品</a:t>
            </a:r>
            <a:r>
              <a:rPr kumimoji="0" lang="zh-CN" altLang="en-US" sz="1600" b="1" dirty="0" smtClean="0">
                <a:solidFill>
                  <a:schemeClr val="folHlink"/>
                </a:solidFill>
                <a:latin typeface="Adobe 仿宋 Std R" pitchFamily="18" charset="-122"/>
                <a:ea typeface="Adobe 仿宋 Std R" pitchFamily="18" charset="-122"/>
              </a:rPr>
              <a:t>理念</a:t>
            </a:r>
            <a:r>
              <a:rPr kumimoji="0" lang="zh-CN" altLang="en-US" sz="1600" b="1" dirty="0">
                <a:solidFill>
                  <a:schemeClr val="folHlink"/>
                </a:solidFill>
                <a:latin typeface="Adobe 仿宋 Std R" pitchFamily="18" charset="-122"/>
                <a:ea typeface="Adobe 仿宋 Std R" pitchFamily="18" charset="-122"/>
              </a:rPr>
              <a:t>，已上市车型包括帝豪</a:t>
            </a:r>
            <a:r>
              <a:rPr kumimoji="0" lang="en-US" altLang="zh-CN" sz="1600" b="1" dirty="0">
                <a:solidFill>
                  <a:schemeClr val="folHlink"/>
                </a:solidFill>
                <a:latin typeface="Adobe 仿宋 Std R" pitchFamily="18" charset="-122"/>
                <a:ea typeface="Adobe 仿宋 Std R" pitchFamily="18" charset="-122"/>
              </a:rPr>
              <a:t>EC718</a:t>
            </a:r>
            <a:r>
              <a:rPr kumimoji="0" lang="zh-CN" altLang="en-US" sz="1600" b="1" dirty="0">
                <a:solidFill>
                  <a:schemeClr val="folHlink"/>
                </a:solidFill>
                <a:latin typeface="Adobe 仿宋 Std R" pitchFamily="18" charset="-122"/>
                <a:ea typeface="Adobe 仿宋 Std R" pitchFamily="18" charset="-122"/>
              </a:rPr>
              <a:t>，</a:t>
            </a:r>
            <a:r>
              <a:rPr kumimoji="0" lang="en-US" altLang="zh-CN" sz="1600" b="1" dirty="0">
                <a:solidFill>
                  <a:schemeClr val="folHlink"/>
                </a:solidFill>
                <a:latin typeface="Adobe 仿宋 Std R" pitchFamily="18" charset="-122"/>
                <a:ea typeface="Adobe 仿宋 Std R" pitchFamily="18" charset="-122"/>
              </a:rPr>
              <a:t>EC718-RV</a:t>
            </a:r>
            <a:r>
              <a:rPr kumimoji="0" lang="zh-CN" altLang="en-US" sz="1600" b="1" dirty="0">
                <a:solidFill>
                  <a:schemeClr val="folHlink"/>
                </a:solidFill>
                <a:latin typeface="Adobe 仿宋 Std R" pitchFamily="18" charset="-122"/>
                <a:ea typeface="Adobe 仿宋 Std R" pitchFamily="18" charset="-122"/>
              </a:rPr>
              <a:t>，</a:t>
            </a:r>
            <a:r>
              <a:rPr kumimoji="0" lang="en-US" altLang="zh-CN" sz="1600" b="1" dirty="0">
                <a:solidFill>
                  <a:schemeClr val="folHlink"/>
                </a:solidFill>
                <a:latin typeface="Adobe 仿宋 Std R" pitchFamily="18" charset="-122"/>
                <a:ea typeface="Adobe 仿宋 Std R" pitchFamily="18" charset="-122"/>
              </a:rPr>
              <a:t>EC715</a:t>
            </a:r>
            <a:r>
              <a:rPr kumimoji="0" lang="zh-CN" altLang="en-US" sz="1600" b="1" dirty="0">
                <a:solidFill>
                  <a:schemeClr val="folHlink"/>
                </a:solidFill>
                <a:latin typeface="Adobe 仿宋 Std R" pitchFamily="18" charset="-122"/>
                <a:ea typeface="Adobe 仿宋 Std R" pitchFamily="18" charset="-122"/>
              </a:rPr>
              <a:t>，</a:t>
            </a:r>
            <a:r>
              <a:rPr kumimoji="0" lang="en-US" altLang="zh-CN" sz="1600" b="1" dirty="0">
                <a:solidFill>
                  <a:schemeClr val="folHlink"/>
                </a:solidFill>
                <a:latin typeface="Adobe 仿宋 Std R" pitchFamily="18" charset="-122"/>
                <a:ea typeface="Adobe 仿宋 Std R" pitchFamily="18" charset="-122"/>
              </a:rPr>
              <a:t>EC715-RV</a:t>
            </a:r>
            <a:r>
              <a:rPr kumimoji="0" lang="zh-CN" altLang="en-US" sz="1600" b="1" dirty="0">
                <a:solidFill>
                  <a:schemeClr val="folHlink"/>
                </a:solidFill>
                <a:latin typeface="Adobe 仿宋 Std R" pitchFamily="18" charset="-122"/>
                <a:ea typeface="Adobe 仿宋 Std R" pitchFamily="18" charset="-122"/>
              </a:rPr>
              <a:t>，</a:t>
            </a:r>
            <a:r>
              <a:rPr kumimoji="0" lang="en-US" altLang="zh-CN" sz="1600" b="1" dirty="0">
                <a:solidFill>
                  <a:schemeClr val="folHlink"/>
                </a:solidFill>
                <a:latin typeface="Adobe 仿宋 Std R" pitchFamily="18" charset="-122"/>
                <a:ea typeface="Adobe 仿宋 Std R" pitchFamily="18" charset="-122"/>
              </a:rPr>
              <a:t>2010</a:t>
            </a:r>
            <a:r>
              <a:rPr kumimoji="0" lang="zh-CN" altLang="en-US" sz="1600" b="1" dirty="0">
                <a:solidFill>
                  <a:schemeClr val="folHlink"/>
                </a:solidFill>
                <a:latin typeface="Adobe 仿宋 Std R" pitchFamily="18" charset="-122"/>
                <a:ea typeface="Adobe 仿宋 Std R" pitchFamily="18" charset="-122"/>
              </a:rPr>
              <a:t>年上市车型是</a:t>
            </a:r>
            <a:r>
              <a:rPr kumimoji="0" lang="en-US" altLang="zh-CN" sz="1600" b="1" dirty="0">
                <a:solidFill>
                  <a:schemeClr val="folHlink"/>
                </a:solidFill>
                <a:latin typeface="Adobe 仿宋 Std R" pitchFamily="18" charset="-122"/>
                <a:ea typeface="Adobe 仿宋 Std R" pitchFamily="18" charset="-122"/>
              </a:rPr>
              <a:t>EC825</a:t>
            </a:r>
            <a:r>
              <a:rPr kumimoji="0" lang="zh-CN" altLang="en-US" sz="1600" b="1" dirty="0">
                <a:solidFill>
                  <a:schemeClr val="folHlink"/>
                </a:solidFill>
                <a:latin typeface="Adobe 仿宋 Std R" pitchFamily="18" charset="-122"/>
                <a:ea typeface="Adobe 仿宋 Std R" pitchFamily="18" charset="-122"/>
              </a:rPr>
              <a:t>。 </a:t>
            </a:r>
          </a:p>
        </p:txBody>
      </p:sp>
      <p:sp>
        <p:nvSpPr>
          <p:cNvPr id="20" name="TextBox 19"/>
          <p:cNvSpPr txBox="1"/>
          <p:nvPr/>
        </p:nvSpPr>
        <p:spPr>
          <a:xfrm>
            <a:off x="6228184" y="2708920"/>
            <a:ext cx="2714625" cy="400110"/>
          </a:xfrm>
          <a:prstGeom prst="rect">
            <a:avLst/>
          </a:prstGeom>
          <a:noFill/>
        </p:spPr>
        <p:txBody>
          <a:bodyPr>
            <a:spAutoFit/>
          </a:bodyPr>
          <a:lstStyle/>
          <a:p>
            <a:pPr algn="l"/>
            <a:r>
              <a:rPr kumimoji="0" lang="zh-CN" altLang="en-US" dirty="0">
                <a:solidFill>
                  <a:srgbClr val="1FAECD"/>
                </a:solidFill>
                <a:latin typeface="Adobe 仿宋 Std R" pitchFamily="18" charset="-122"/>
                <a:ea typeface="Adobe 仿宋 Std R" pitchFamily="18" charset="-122"/>
              </a:rPr>
              <a:t>华普</a:t>
            </a:r>
            <a:r>
              <a:rPr kumimoji="0" lang="ko-KR" altLang="zh-CN" dirty="0">
                <a:solidFill>
                  <a:srgbClr val="1FAECD"/>
                </a:solidFill>
                <a:latin typeface="Adobe 仿宋 Std R" pitchFamily="18" charset="-122"/>
                <a:ea typeface="Malgun Gothic" pitchFamily="34" charset="-127"/>
              </a:rPr>
              <a:t> </a:t>
            </a:r>
            <a:r>
              <a:rPr kumimoji="0" lang="zh-CN" altLang="en-US" dirty="0">
                <a:solidFill>
                  <a:srgbClr val="1FAECD"/>
                </a:solidFill>
                <a:latin typeface="Adobe 仿宋 Std R" pitchFamily="18" charset="-122"/>
                <a:ea typeface="Adobe 仿宋 Std R" pitchFamily="18" charset="-122"/>
              </a:rPr>
              <a:t>民用小轿车</a:t>
            </a:r>
          </a:p>
        </p:txBody>
      </p:sp>
      <p:sp>
        <p:nvSpPr>
          <p:cNvPr id="21" name="TextBox 20"/>
          <p:cNvSpPr txBox="1"/>
          <p:nvPr/>
        </p:nvSpPr>
        <p:spPr>
          <a:xfrm>
            <a:off x="5940153" y="3689737"/>
            <a:ext cx="3203848" cy="1323439"/>
          </a:xfrm>
          <a:prstGeom prst="rect">
            <a:avLst/>
          </a:prstGeom>
          <a:noFill/>
        </p:spPr>
        <p:txBody>
          <a:bodyPr wrap="square">
            <a:spAutoFit/>
          </a:bodyPr>
          <a:lstStyle/>
          <a:p>
            <a:pPr algn="l"/>
            <a:r>
              <a:rPr kumimoji="0" lang="zh-CN" altLang="en-US" sz="1600" b="1" dirty="0">
                <a:solidFill>
                  <a:schemeClr val="folHlink"/>
                </a:solidFill>
                <a:latin typeface="Adobe 仿宋 Std R" pitchFamily="18" charset="-122"/>
                <a:ea typeface="Adobe 仿宋 Std R" pitchFamily="18" charset="-122"/>
                <a:cs typeface="Arial" pitchFamily="34" charset="0"/>
              </a:rPr>
              <a:t>英伦汽车，英文是</a:t>
            </a:r>
            <a:r>
              <a:rPr kumimoji="0" lang="en-US" altLang="zh-CN" sz="1600" b="1" dirty="0">
                <a:solidFill>
                  <a:schemeClr val="folHlink"/>
                </a:solidFill>
                <a:latin typeface="Adobe 仿宋 Std R" pitchFamily="18" charset="-122"/>
                <a:ea typeface="Adobe 仿宋 Std R" pitchFamily="18" charset="-122"/>
                <a:cs typeface="Arial" pitchFamily="34" charset="0"/>
              </a:rPr>
              <a:t>ENGLONCAR,</a:t>
            </a:r>
            <a:r>
              <a:rPr kumimoji="0" lang="zh-CN" altLang="en-US" sz="1600" b="1" dirty="0">
                <a:solidFill>
                  <a:schemeClr val="folHlink"/>
                </a:solidFill>
                <a:latin typeface="Adobe 仿宋 Std R" pitchFamily="18" charset="-122"/>
                <a:ea typeface="Adobe 仿宋 Std R" pitchFamily="18" charset="-122"/>
                <a:cs typeface="Arial" pitchFamily="34" charset="0"/>
              </a:rPr>
              <a:t>传递“英伦、经典、亲切”的产品理念，已上市车型包括</a:t>
            </a:r>
            <a:r>
              <a:rPr kumimoji="0" lang="en-US" altLang="zh-CN" sz="1600" b="1" dirty="0">
                <a:solidFill>
                  <a:schemeClr val="folHlink"/>
                </a:solidFill>
                <a:latin typeface="Adobe 仿宋 Std R" pitchFamily="18" charset="-122"/>
                <a:ea typeface="Adobe 仿宋 Std R" pitchFamily="18" charset="-122"/>
                <a:cs typeface="Arial" pitchFamily="34" charset="0"/>
              </a:rPr>
              <a:t>TX4</a:t>
            </a:r>
            <a:r>
              <a:rPr kumimoji="0" lang="zh-CN" altLang="en-US" sz="1600" b="1" dirty="0">
                <a:solidFill>
                  <a:schemeClr val="folHlink"/>
                </a:solidFill>
                <a:latin typeface="Adobe 仿宋 Std R" pitchFamily="18" charset="-122"/>
                <a:ea typeface="Adobe 仿宋 Std R" pitchFamily="18" charset="-122"/>
                <a:cs typeface="Arial" pitchFamily="34" charset="0"/>
              </a:rPr>
              <a:t>经典出租车和英伦</a:t>
            </a:r>
            <a:r>
              <a:rPr kumimoji="0" lang="en-US" altLang="zh-CN" sz="1600" b="1" dirty="0">
                <a:solidFill>
                  <a:schemeClr val="folHlink"/>
                </a:solidFill>
                <a:latin typeface="Adobe 仿宋 Std R" pitchFamily="18" charset="-122"/>
                <a:ea typeface="Adobe 仿宋 Std R" pitchFamily="18" charset="-122"/>
                <a:cs typeface="Arial" pitchFamily="34" charset="0"/>
              </a:rPr>
              <a:t>SC7</a:t>
            </a:r>
            <a:r>
              <a:rPr kumimoji="0" lang="zh-CN" altLang="en-US" sz="1600" b="1" dirty="0">
                <a:solidFill>
                  <a:schemeClr val="folHlink"/>
                </a:solidFill>
                <a:latin typeface="Adobe 仿宋 Std R" pitchFamily="18" charset="-122"/>
                <a:ea typeface="Adobe 仿宋 Std R" pitchFamily="18" charset="-122"/>
                <a:cs typeface="Arial" pitchFamily="34" charset="0"/>
              </a:rPr>
              <a:t>系，</a:t>
            </a:r>
            <a:r>
              <a:rPr kumimoji="0" lang="en-US" altLang="zh-CN" sz="1600" b="1" dirty="0">
                <a:solidFill>
                  <a:schemeClr val="folHlink"/>
                </a:solidFill>
                <a:latin typeface="Adobe 仿宋 Std R" pitchFamily="18" charset="-122"/>
                <a:ea typeface="Adobe 仿宋 Std R" pitchFamily="18" charset="-122"/>
                <a:cs typeface="Arial" pitchFamily="34" charset="0"/>
              </a:rPr>
              <a:t>2010</a:t>
            </a:r>
            <a:r>
              <a:rPr kumimoji="0" lang="zh-CN" altLang="en-US" sz="1600" b="1" dirty="0">
                <a:solidFill>
                  <a:schemeClr val="folHlink"/>
                </a:solidFill>
                <a:latin typeface="Adobe 仿宋 Std R" pitchFamily="18" charset="-122"/>
                <a:ea typeface="Adobe 仿宋 Std R" pitchFamily="18" charset="-122"/>
                <a:cs typeface="Arial" pitchFamily="34" charset="0"/>
              </a:rPr>
              <a:t>上市车型</a:t>
            </a:r>
            <a:r>
              <a:rPr kumimoji="0" lang="en-US" altLang="zh-CN" sz="1600" b="1" dirty="0">
                <a:solidFill>
                  <a:schemeClr val="folHlink"/>
                </a:solidFill>
                <a:latin typeface="Adobe 仿宋 Std R" pitchFamily="18" charset="-122"/>
                <a:ea typeface="Adobe 仿宋 Std R" pitchFamily="18" charset="-122"/>
                <a:cs typeface="Arial" pitchFamily="34" charset="0"/>
              </a:rPr>
              <a:t>SC5-RV</a:t>
            </a:r>
            <a:r>
              <a:rPr kumimoji="0" lang="zh-CN" altLang="en-US" sz="1600" b="1" dirty="0">
                <a:solidFill>
                  <a:schemeClr val="folHlink"/>
                </a:solidFill>
                <a:latin typeface="Adobe 仿宋 Std R" pitchFamily="18" charset="-122"/>
                <a:ea typeface="Adobe 仿宋 Std R" pitchFamily="18" charset="-122"/>
                <a:cs typeface="Arial" pitchFamily="34" charset="0"/>
              </a:rPr>
              <a:t>。</a:t>
            </a:r>
            <a:r>
              <a:rPr kumimoji="0" lang="zh-CN" altLang="en-US" sz="1600" dirty="0">
                <a:solidFill>
                  <a:schemeClr val="folHlink"/>
                </a:solidFill>
                <a:latin typeface="Adobe 仿宋 Std R" pitchFamily="18" charset="-122"/>
                <a:ea typeface="Adobe 仿宋 Std R" pitchFamily="18" charset="-122"/>
                <a:cs typeface="Arial" pitchFamily="34" charset="0"/>
              </a:rPr>
              <a:t> </a:t>
            </a:r>
          </a:p>
        </p:txBody>
      </p:sp>
      <p:sp>
        <p:nvSpPr>
          <p:cNvPr id="22" name="TextBox 21"/>
          <p:cNvSpPr txBox="1"/>
          <p:nvPr/>
        </p:nvSpPr>
        <p:spPr>
          <a:xfrm>
            <a:off x="5940152" y="5099700"/>
            <a:ext cx="3203848" cy="1323439"/>
          </a:xfrm>
          <a:prstGeom prst="rect">
            <a:avLst/>
          </a:prstGeom>
          <a:noFill/>
        </p:spPr>
        <p:txBody>
          <a:bodyPr wrap="square">
            <a:spAutoFit/>
          </a:bodyPr>
          <a:lstStyle/>
          <a:p>
            <a:pPr algn="l"/>
            <a:r>
              <a:rPr kumimoji="0" lang="zh-CN" altLang="en-US" sz="1600" b="1" dirty="0">
                <a:solidFill>
                  <a:schemeClr val="folHlink"/>
                </a:solidFill>
                <a:latin typeface="Adobe 仿宋 Std R" pitchFamily="18" charset="-122"/>
                <a:ea typeface="Adobe 仿宋 Std R" pitchFamily="18" charset="-122"/>
              </a:rPr>
              <a:t>全球鹰全球鹰，英文是</a:t>
            </a:r>
            <a:r>
              <a:rPr kumimoji="0" lang="en-US" altLang="zh-CN" sz="1600" b="1" dirty="0">
                <a:solidFill>
                  <a:schemeClr val="folHlink"/>
                </a:solidFill>
                <a:latin typeface="Adobe 仿宋 Std R" pitchFamily="18" charset="-122"/>
                <a:ea typeface="Adobe 仿宋 Std R" pitchFamily="18" charset="-122"/>
              </a:rPr>
              <a:t>GLEAGLE</a:t>
            </a:r>
            <a:r>
              <a:rPr kumimoji="0" lang="zh-CN" altLang="en-US" sz="1600" b="1" dirty="0">
                <a:solidFill>
                  <a:schemeClr val="folHlink"/>
                </a:solidFill>
                <a:latin typeface="Adobe 仿宋 Std R" pitchFamily="18" charset="-122"/>
                <a:ea typeface="Adobe 仿宋 Std R" pitchFamily="18" charset="-122"/>
              </a:rPr>
              <a:t>，传递“时尚、激情、梦想”的产品理念，已上市车型是吉利熊猫，全球鹰</a:t>
            </a:r>
            <a:r>
              <a:rPr kumimoji="0" lang="en-US" altLang="zh-CN" sz="1600" b="1" dirty="0">
                <a:solidFill>
                  <a:schemeClr val="folHlink"/>
                </a:solidFill>
                <a:latin typeface="Adobe 仿宋 Std R" pitchFamily="18" charset="-122"/>
                <a:ea typeface="Adobe 仿宋 Std R" pitchFamily="18" charset="-122"/>
              </a:rPr>
              <a:t>GX310</a:t>
            </a:r>
            <a:r>
              <a:rPr kumimoji="0" lang="zh-CN" altLang="en-US" sz="1600" b="1" dirty="0">
                <a:solidFill>
                  <a:schemeClr val="folHlink"/>
                </a:solidFill>
                <a:latin typeface="Adobe 仿宋 Std R" pitchFamily="18" charset="-122"/>
                <a:ea typeface="Adobe 仿宋 Std R" pitchFamily="18" charset="-122"/>
              </a:rPr>
              <a:t>，即将上市车型包括</a:t>
            </a:r>
            <a:r>
              <a:rPr kumimoji="0" lang="en-US" altLang="zh-CN" sz="1600" b="1" dirty="0">
                <a:solidFill>
                  <a:schemeClr val="folHlink"/>
                </a:solidFill>
                <a:latin typeface="Adobe 仿宋 Std R" pitchFamily="18" charset="-122"/>
                <a:ea typeface="Adobe 仿宋 Std R" pitchFamily="18" charset="-122"/>
              </a:rPr>
              <a:t>GX718</a:t>
            </a:r>
            <a:r>
              <a:rPr kumimoji="0" lang="zh-CN" altLang="en-US" sz="1600" b="1" dirty="0">
                <a:solidFill>
                  <a:schemeClr val="folHlink"/>
                </a:solidFill>
                <a:latin typeface="Adobe 仿宋 Std R" pitchFamily="18" charset="-122"/>
                <a:ea typeface="Adobe 仿宋 Std R" pitchFamily="18" charset="-122"/>
              </a:rPr>
              <a:t>，</a:t>
            </a:r>
            <a:r>
              <a:rPr kumimoji="0" lang="en-US" altLang="zh-CN" sz="1600" b="1" dirty="0">
                <a:solidFill>
                  <a:schemeClr val="folHlink"/>
                </a:solidFill>
                <a:latin typeface="Adobe 仿宋 Std R" pitchFamily="18" charset="-122"/>
                <a:ea typeface="Adobe 仿宋 Std R" pitchFamily="18" charset="-122"/>
              </a:rPr>
              <a:t>GC515,GC515-RV</a:t>
            </a:r>
            <a:r>
              <a:rPr kumimoji="0" lang="zh-CN" altLang="en-US" sz="1600" b="1" dirty="0">
                <a:solidFill>
                  <a:schemeClr val="folHlink"/>
                </a:solidFill>
                <a:latin typeface="Adobe 仿宋 Std R" pitchFamily="18" charset="-122"/>
                <a:ea typeface="Adobe 仿宋 Std R" pitchFamily="18" charset="-122"/>
              </a:rPr>
              <a:t>。 </a:t>
            </a:r>
          </a:p>
        </p:txBody>
      </p:sp>
      <p:sp>
        <p:nvSpPr>
          <p:cNvPr id="23" name="下箭头 22"/>
          <p:cNvSpPr/>
          <p:nvPr/>
        </p:nvSpPr>
        <p:spPr>
          <a:xfrm>
            <a:off x="1071563" y="4529212"/>
            <a:ext cx="285750" cy="928687"/>
          </a:xfrm>
          <a:prstGeom prst="downArrow">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endParaRPr kumimoji="0" lang="zh-CN" altLang="en-US">
              <a:latin typeface="Adobe 仿宋 Std R" pitchFamily="18" charset="-122"/>
              <a:ea typeface="Adobe 仿宋 Std R" pitchFamily="18" charset="-122"/>
            </a:endParaRPr>
          </a:p>
        </p:txBody>
      </p:sp>
      <p:sp>
        <p:nvSpPr>
          <p:cNvPr id="24" name="TextBox 23"/>
          <p:cNvSpPr txBox="1"/>
          <p:nvPr/>
        </p:nvSpPr>
        <p:spPr>
          <a:xfrm>
            <a:off x="251520" y="5672212"/>
            <a:ext cx="2160240" cy="400110"/>
          </a:xfrm>
          <a:prstGeom prst="rect">
            <a:avLst/>
          </a:prstGeom>
          <a:noFill/>
        </p:spPr>
        <p:txBody>
          <a:bodyPr wrap="square">
            <a:spAutoFit/>
          </a:bodyPr>
          <a:lstStyle/>
          <a:p>
            <a:pPr algn="ctr"/>
            <a:r>
              <a:rPr kumimoji="0" lang="zh-CN" altLang="en-US" dirty="0">
                <a:solidFill>
                  <a:srgbClr val="1FAECD"/>
                </a:solidFill>
                <a:latin typeface="Adobe 仿宋 Std R" pitchFamily="18" charset="-122"/>
                <a:ea typeface="Adobe 仿宋 Std R" pitchFamily="18" charset="-122"/>
              </a:rPr>
              <a:t>一般民用小型车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0" presetClass="entr" presetSubtype="0" fill="hold" nodeType="withEffect">
                                  <p:stCondLst>
                                    <p:cond delay="0"/>
                                  </p:stCondLst>
                                  <p:childTnLst>
                                    <p:set>
                                      <p:cBhvr>
                                        <p:cTn id="10" dur="1" fill="hold">
                                          <p:stCondLst>
                                            <p:cond delay="0"/>
                                          </p:stCondLst>
                                        </p:cTn>
                                        <p:tgtEl>
                                          <p:spTgt spid="24">
                                            <p:txEl>
                                              <p:pRg st="0" end="0"/>
                                            </p:txEl>
                                          </p:spTgt>
                                        </p:tgtEl>
                                        <p:attrNameLst>
                                          <p:attrName>style.visibility</p:attrName>
                                        </p:attrNameLst>
                                      </p:cBhvr>
                                      <p:to>
                                        <p:strVal val="visible"/>
                                      </p:to>
                                    </p:set>
                                    <p:animEffect transition="in" filter="wedge">
                                      <p:cBhvr>
                                        <p:cTn id="11" dur="2000"/>
                                        <p:tgtEl>
                                          <p:spTgt spid="2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Bottom)">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9">
                                            <p:txEl>
                                              <p:pRg st="0" end="0"/>
                                            </p:txEl>
                                          </p:spTgt>
                                        </p:tgtEl>
                                        <p:attrNameLst>
                                          <p:attrName>style.visibility</p:attrName>
                                        </p:attrNameLst>
                                      </p:cBhvr>
                                      <p:to>
                                        <p:strVal val="visible"/>
                                      </p:to>
                                    </p:set>
                                    <p:animEffect transition="in" filter="diamond(in)">
                                      <p:cBhvr>
                                        <p:cTn id="27" dur="2000"/>
                                        <p:tgtEl>
                                          <p:spTgt spid="1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6" fill="hold" nodeType="clickEffect">
                                  <p:stCondLst>
                                    <p:cond delay="0"/>
                                  </p:stCondLst>
                                  <p:childTnLst>
                                    <p:set>
                                      <p:cBhvr>
                                        <p:cTn id="43" dur="1" fill="hold">
                                          <p:stCondLst>
                                            <p:cond delay="0"/>
                                          </p:stCondLst>
                                        </p:cTn>
                                        <p:tgtEl>
                                          <p:spTgt spid="20">
                                            <p:txEl>
                                              <p:pRg st="0" end="0"/>
                                            </p:txEl>
                                          </p:spTgt>
                                        </p:tgtEl>
                                        <p:attrNameLst>
                                          <p:attrName>style.visibility</p:attrName>
                                        </p:attrNameLst>
                                      </p:cBhvr>
                                      <p:to>
                                        <p:strVal val="visible"/>
                                      </p:to>
                                    </p:set>
                                    <p:animEffect transition="in" filter="barn(inHorizontal)">
                                      <p:cBhvr>
                                        <p:cTn id="44" dur="500"/>
                                        <p:tgtEl>
                                          <p:spTgt spid="20">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slide(fromBottom)">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3" presetClass="entr" presetSubtype="16" fill="hold" nodeType="clickEffect">
                                  <p:stCondLst>
                                    <p:cond delay="0"/>
                                  </p:stCondLst>
                                  <p:childTnLst>
                                    <p:set>
                                      <p:cBhvr>
                                        <p:cTn id="59" dur="1" fill="hold">
                                          <p:stCondLst>
                                            <p:cond delay="0"/>
                                          </p:stCondLst>
                                        </p:cTn>
                                        <p:tgtEl>
                                          <p:spTgt spid="21">
                                            <p:txEl>
                                              <p:pRg st="0" end="0"/>
                                            </p:txEl>
                                          </p:spTgt>
                                        </p:tgtEl>
                                        <p:attrNameLst>
                                          <p:attrName>style.visibility</p:attrName>
                                        </p:attrNameLst>
                                      </p:cBhvr>
                                      <p:to>
                                        <p:strVal val="visible"/>
                                      </p:to>
                                    </p:set>
                                    <p:animEffect transition="in" filter="plus(in)">
                                      <p:cBhvr>
                                        <p:cTn id="60" dur="2000"/>
                                        <p:tgtEl>
                                          <p:spTgt spid="21">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nodeType="clickEffect">
                                  <p:stCondLst>
                                    <p:cond delay="0"/>
                                  </p:stCondLst>
                                  <p:childTnLst>
                                    <p:set>
                                      <p:cBhvr>
                                        <p:cTn id="70"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71" dur="500"/>
                                        <p:tgtEl>
                                          <p:spTgt spid="22">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slide(fromBottom)">
                                      <p:cBhvr>
                                        <p:cTn id="76" dur="500"/>
                                        <p:tgtEl>
                                          <p:spTgt spid="23"/>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1" descr="fdsfds.png">
            <a:hlinkClick r:id="rId2"/>
          </p:cNvPr>
          <p:cNvPicPr>
            <a:picLocks noChangeAspect="1"/>
          </p:cNvPicPr>
          <p:nvPr/>
        </p:nvPicPr>
        <p:blipFill>
          <a:blip r:embed="rId3" cstate="print"/>
          <a:srcRect/>
          <a:stretch>
            <a:fillRect/>
          </a:stretch>
        </p:blipFill>
        <p:spPr bwMode="auto">
          <a:xfrm>
            <a:off x="4286250" y="3238649"/>
            <a:ext cx="4348163" cy="3214687"/>
          </a:xfrm>
          <a:prstGeom prst="rect">
            <a:avLst/>
          </a:prstGeom>
          <a:noFill/>
          <a:ln w="9525">
            <a:noFill/>
            <a:miter lim="800000"/>
            <a:headEnd/>
            <a:tailEnd/>
          </a:ln>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26" name="图片 25" descr="吉利一.jpg"/>
          <p:cNvPicPr>
            <a:picLocks noChangeAspect="1"/>
          </p:cNvPicPr>
          <p:nvPr/>
        </p:nvPicPr>
        <p:blipFill>
          <a:blip r:embed="rId4" cstate="print"/>
          <a:srcRect/>
          <a:stretch>
            <a:fillRect/>
          </a:stretch>
        </p:blipFill>
        <p:spPr bwMode="auto">
          <a:xfrm>
            <a:off x="0" y="973821"/>
            <a:ext cx="4139952" cy="5335499"/>
          </a:xfrm>
          <a:prstGeom prst="rect">
            <a:avLst/>
          </a:prstGeom>
          <a:noFill/>
          <a:ln w="9525">
            <a:noFill/>
            <a:miter lim="800000"/>
            <a:headEnd/>
            <a:tailEnd/>
          </a:ln>
        </p:spPr>
      </p:pic>
      <p:pic>
        <p:nvPicPr>
          <p:cNvPr id="27" name="图片 26" descr="吉利2.jpg"/>
          <p:cNvPicPr>
            <a:picLocks noChangeAspect="1"/>
          </p:cNvPicPr>
          <p:nvPr/>
        </p:nvPicPr>
        <p:blipFill>
          <a:blip r:embed="rId5" cstate="print"/>
          <a:srcRect/>
          <a:stretch>
            <a:fillRect/>
          </a:stretch>
        </p:blipFill>
        <p:spPr bwMode="auto">
          <a:xfrm>
            <a:off x="4283968" y="2626866"/>
            <a:ext cx="2190750" cy="946150"/>
          </a:xfrm>
          <a:prstGeom prst="rect">
            <a:avLst/>
          </a:prstGeom>
          <a:noFill/>
          <a:ln w="9525">
            <a:noFill/>
            <a:miter lim="800000"/>
            <a:headEnd/>
            <a:tailEnd/>
          </a:ln>
        </p:spPr>
      </p:pic>
      <p:sp>
        <p:nvSpPr>
          <p:cNvPr id="28" name="矩形 8"/>
          <p:cNvSpPr>
            <a:spLocks noChangeArrowheads="1"/>
          </p:cNvSpPr>
          <p:nvPr/>
        </p:nvSpPr>
        <p:spPr bwMode="auto">
          <a:xfrm>
            <a:off x="4067944" y="836712"/>
            <a:ext cx="5003800" cy="1785104"/>
          </a:xfrm>
          <a:prstGeom prst="rect">
            <a:avLst/>
          </a:prstGeom>
          <a:noFill/>
          <a:ln w="9525">
            <a:noFill/>
            <a:miter lim="800000"/>
            <a:headEnd/>
            <a:tailEnd/>
          </a:ln>
        </p:spPr>
        <p:txBody>
          <a:bodyPr>
            <a:spAutoFit/>
          </a:bodyPr>
          <a:lstStyle/>
          <a:p>
            <a:pPr algn="l" latinLnBrk="1"/>
            <a:r>
              <a:rPr lang="zh-CN" altLang="en-US" sz="2200" b="1" dirty="0">
                <a:latin typeface="Adobe 仿宋 Std R" pitchFamily="18" charset="-122"/>
                <a:ea typeface="Adobe 仿宋 Std R" pitchFamily="18" charset="-122"/>
              </a:rPr>
              <a:t>中国浙江吉利控股集团有限公司和大庆市国有资产经营有限公司对瑞典沃尔沃轿车公司的收购。这是迄今为止中国企业对外国汽车企业最大规模的收购项目，收购总资金达</a:t>
            </a:r>
            <a:r>
              <a:rPr lang="en-US" altLang="zh-CN" sz="2200" b="1" dirty="0">
                <a:latin typeface="Adobe 仿宋 Std R" pitchFamily="18" charset="-122"/>
                <a:ea typeface="Adobe 仿宋 Std R" pitchFamily="18" charset="-122"/>
              </a:rPr>
              <a:t>18</a:t>
            </a:r>
            <a:r>
              <a:rPr lang="zh-CN" altLang="en-US" sz="2200" b="1" dirty="0">
                <a:latin typeface="Adobe 仿宋 Std R" pitchFamily="18" charset="-122"/>
                <a:ea typeface="Adobe 仿宋 Std R" pitchFamily="18" charset="-122"/>
              </a:rPr>
              <a:t>亿美元。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lide(fromBottom)">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arn(inHorizontal)">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 name="图片 7" descr="2972482_287718.jpg"/>
          <p:cNvPicPr>
            <a:picLocks noChangeAspect="1"/>
          </p:cNvPicPr>
          <p:nvPr/>
        </p:nvPicPr>
        <p:blipFill>
          <a:blip r:embed="rId2" cstate="print"/>
          <a:srcRect t="-1674" b="8369"/>
          <a:stretch>
            <a:fillRect/>
          </a:stretch>
        </p:blipFill>
        <p:spPr bwMode="auto">
          <a:xfrm>
            <a:off x="144016" y="1280814"/>
            <a:ext cx="2843808" cy="4492924"/>
          </a:xfrm>
          <a:prstGeom prst="rect">
            <a:avLst/>
          </a:prstGeom>
          <a:noFill/>
          <a:ln w="9525">
            <a:noFill/>
            <a:miter lim="800000"/>
            <a:headEnd/>
            <a:tailEnd/>
          </a:ln>
        </p:spPr>
      </p:pic>
      <p:sp>
        <p:nvSpPr>
          <p:cNvPr id="11" name="云形标注 10"/>
          <p:cNvSpPr>
            <a:spLocks noChangeArrowheads="1"/>
          </p:cNvSpPr>
          <p:nvPr/>
        </p:nvSpPr>
        <p:spPr bwMode="auto">
          <a:xfrm>
            <a:off x="2843808" y="908720"/>
            <a:ext cx="3024336" cy="1052463"/>
          </a:xfrm>
          <a:prstGeom prst="cloudCallout">
            <a:avLst>
              <a:gd name="adj1" fmla="val -26644"/>
              <a:gd name="adj2" fmla="val 8477"/>
            </a:avLst>
          </a:prstGeom>
          <a:solidFill>
            <a:schemeClr val="accent1"/>
          </a:solidFill>
          <a:ln w="55000" cmpd="thickThin" algn="ctr">
            <a:solidFill>
              <a:srgbClr val="1E768C"/>
            </a:solidFill>
            <a:round/>
            <a:headEnd/>
            <a:tailEnd/>
          </a:ln>
        </p:spPr>
        <p:txBody>
          <a:bodyPr anchor="ctr"/>
          <a:lstStyle/>
          <a:p>
            <a:pPr fontAlgn="auto">
              <a:spcBef>
                <a:spcPts val="0"/>
              </a:spcBef>
              <a:spcAft>
                <a:spcPts val="0"/>
              </a:spcAft>
              <a:defRPr/>
            </a:pPr>
            <a:endParaRPr kumimoji="0" lang="zh-CN" altLang="en-US" sz="1800">
              <a:solidFill>
                <a:schemeClr val="lt1"/>
              </a:solidFill>
              <a:latin typeface="Adobe 仿宋 Std R" pitchFamily="18" charset="-122"/>
              <a:ea typeface="Adobe 仿宋 Std R" pitchFamily="18" charset="-122"/>
            </a:endParaRPr>
          </a:p>
        </p:txBody>
      </p:sp>
      <p:sp>
        <p:nvSpPr>
          <p:cNvPr id="12" name="TextBox 11"/>
          <p:cNvSpPr txBox="1">
            <a:spLocks noChangeArrowheads="1"/>
          </p:cNvSpPr>
          <p:nvPr/>
        </p:nvSpPr>
        <p:spPr bwMode="auto">
          <a:xfrm>
            <a:off x="3347864" y="1196752"/>
            <a:ext cx="2287587" cy="369332"/>
          </a:xfrm>
          <a:prstGeom prst="rect">
            <a:avLst/>
          </a:prstGeom>
          <a:noFill/>
          <a:ln w="9525">
            <a:noFill/>
            <a:miter lim="800000"/>
            <a:headEnd/>
            <a:tailEnd/>
          </a:ln>
        </p:spPr>
        <p:txBody>
          <a:bodyPr>
            <a:spAutoFit/>
          </a:bodyPr>
          <a:lstStyle/>
          <a:p>
            <a:pPr algn="l"/>
            <a:r>
              <a:rPr kumimoji="0" lang="zh-CN" altLang="en-US" sz="1800" b="1" dirty="0">
                <a:solidFill>
                  <a:schemeClr val="bg1"/>
                </a:solidFill>
                <a:latin typeface="Adobe 仿宋 Std R" pitchFamily="18" charset="-122"/>
                <a:ea typeface="Adobe 仿宋 Std R" pitchFamily="18" charset="-122"/>
              </a:rPr>
              <a:t>收购沃尔沃的意义</a:t>
            </a:r>
            <a:r>
              <a:rPr kumimoji="0" lang="ko-KR" altLang="en-US" sz="1800" b="1" dirty="0">
                <a:solidFill>
                  <a:schemeClr val="bg1"/>
                </a:solidFill>
                <a:latin typeface="Adobe 仿宋 Std R" pitchFamily="18" charset="-122"/>
                <a:ea typeface="Malgun Gothic" pitchFamily="34" charset="-127"/>
              </a:rPr>
              <a:t> </a:t>
            </a:r>
            <a:endParaRPr kumimoji="0" lang="zh-CN" altLang="en-US" sz="1800" b="1" dirty="0">
              <a:solidFill>
                <a:schemeClr val="bg1"/>
              </a:solidFill>
              <a:latin typeface="Adobe 仿宋 Std R" pitchFamily="18" charset="-122"/>
              <a:ea typeface="Adobe 仿宋 Std R" pitchFamily="18" charset="-122"/>
            </a:endParaRPr>
          </a:p>
        </p:txBody>
      </p:sp>
      <p:sp>
        <p:nvSpPr>
          <p:cNvPr id="13" name="Rectangle 10"/>
          <p:cNvSpPr>
            <a:spLocks noChangeArrowheads="1"/>
          </p:cNvSpPr>
          <p:nvPr/>
        </p:nvSpPr>
        <p:spPr bwMode="auto">
          <a:xfrm>
            <a:off x="3779838" y="2276475"/>
            <a:ext cx="5040634" cy="1008063"/>
          </a:xfrm>
          <a:prstGeom prst="rect">
            <a:avLst/>
          </a:prstGeom>
          <a:solidFill>
            <a:schemeClr val="hlink"/>
          </a:solidFill>
          <a:ln w="9525" algn="ctr">
            <a:noFill/>
            <a:miter lim="800000"/>
            <a:headEnd/>
            <a:tailEnd/>
          </a:ln>
          <a:effectLst/>
        </p:spPr>
        <p:txBody>
          <a:bodyPr wrap="none" anchor="ctr"/>
          <a:lstStyle/>
          <a:p>
            <a:pPr algn="l"/>
            <a:endParaRPr lang="zh-CN" altLang="en-US" sz="1800" dirty="0">
              <a:solidFill>
                <a:schemeClr val="bg1"/>
              </a:solidFill>
              <a:latin typeface="Adobe 仿宋 Std R" pitchFamily="18" charset="-122"/>
              <a:ea typeface="Adobe 仿宋 Std R" pitchFamily="18" charset="-122"/>
            </a:endParaRPr>
          </a:p>
          <a:p>
            <a:pPr algn="l"/>
            <a:r>
              <a:rPr lang="zh-CN" altLang="en-US" sz="1800" b="1" dirty="0">
                <a:solidFill>
                  <a:schemeClr val="bg1"/>
                </a:solidFill>
                <a:latin typeface="Adobe 仿宋 Std R" pitchFamily="18" charset="-122"/>
                <a:ea typeface="Adobe 仿宋 Std R" pitchFamily="18" charset="-122"/>
              </a:rPr>
              <a:t>吉利成中国首个汽车跨国企业是中国汽车企业，</a:t>
            </a:r>
          </a:p>
          <a:p>
            <a:pPr algn="l"/>
            <a:r>
              <a:rPr lang="zh-CN" altLang="en-US" sz="1800" b="1" dirty="0">
                <a:solidFill>
                  <a:schemeClr val="bg1"/>
                </a:solidFill>
                <a:latin typeface="Adobe 仿宋 Std R" pitchFamily="18" charset="-122"/>
                <a:ea typeface="Adobe 仿宋 Std R" pitchFamily="18" charset="-122"/>
              </a:rPr>
              <a:t>乃至中国的所有企业开始走向国际化以及全面</a:t>
            </a:r>
          </a:p>
          <a:p>
            <a:pPr algn="l"/>
            <a:r>
              <a:rPr lang="zh-CN" altLang="en-US" sz="1800" b="1" dirty="0">
                <a:solidFill>
                  <a:schemeClr val="bg1"/>
                </a:solidFill>
                <a:latin typeface="Adobe 仿宋 Std R" pitchFamily="18" charset="-122"/>
                <a:ea typeface="Adobe 仿宋 Std R" pitchFamily="18" charset="-122"/>
              </a:rPr>
              <a:t>提升转型的良好开端。 </a:t>
            </a:r>
          </a:p>
          <a:p>
            <a:pPr algn="l"/>
            <a:endParaRPr lang="zh-CN" altLang="en-US" sz="1800" b="1" dirty="0">
              <a:solidFill>
                <a:schemeClr val="bg1"/>
              </a:solidFill>
              <a:latin typeface="Adobe 仿宋 Std R" pitchFamily="18" charset="-122"/>
              <a:ea typeface="Adobe 仿宋 Std R" pitchFamily="18" charset="-122"/>
            </a:endParaRPr>
          </a:p>
        </p:txBody>
      </p:sp>
      <p:sp>
        <p:nvSpPr>
          <p:cNvPr id="14" name="Rectangle 11"/>
          <p:cNvSpPr>
            <a:spLocks noChangeArrowheads="1"/>
          </p:cNvSpPr>
          <p:nvPr/>
        </p:nvSpPr>
        <p:spPr bwMode="auto">
          <a:xfrm>
            <a:off x="2916238" y="3644900"/>
            <a:ext cx="5256162" cy="1152525"/>
          </a:xfrm>
          <a:prstGeom prst="rect">
            <a:avLst/>
          </a:prstGeom>
          <a:solidFill>
            <a:schemeClr val="accent2"/>
          </a:solidFill>
          <a:ln w="9525" algn="ctr">
            <a:noFill/>
            <a:miter lim="800000"/>
            <a:headEnd/>
            <a:tailEnd/>
          </a:ln>
          <a:effectLst/>
        </p:spPr>
        <p:txBody>
          <a:bodyPr wrap="none" anchor="ctr"/>
          <a:lstStyle/>
          <a:p>
            <a:endParaRPr lang="zh-CN" altLang="en-US" sz="1800">
              <a:latin typeface="Adobe 仿宋 Std R" pitchFamily="18" charset="-122"/>
              <a:ea typeface="Adobe 仿宋 Std R" pitchFamily="18" charset="-122"/>
            </a:endParaRPr>
          </a:p>
        </p:txBody>
      </p:sp>
      <p:sp>
        <p:nvSpPr>
          <p:cNvPr id="15" name="Rectangle 12"/>
          <p:cNvSpPr>
            <a:spLocks noChangeArrowheads="1"/>
          </p:cNvSpPr>
          <p:nvPr/>
        </p:nvSpPr>
        <p:spPr bwMode="auto">
          <a:xfrm>
            <a:off x="2843809" y="5013325"/>
            <a:ext cx="5760442" cy="1223963"/>
          </a:xfrm>
          <a:prstGeom prst="rect">
            <a:avLst/>
          </a:prstGeom>
          <a:solidFill>
            <a:srgbClr val="99CC00"/>
          </a:solidFill>
          <a:ln w="9525" algn="ctr">
            <a:noFill/>
            <a:miter lim="800000"/>
            <a:headEnd/>
            <a:tailEnd/>
          </a:ln>
          <a:effectLst/>
        </p:spPr>
        <p:txBody>
          <a:bodyPr wrap="none" anchor="ctr"/>
          <a:lstStyle/>
          <a:p>
            <a:endParaRPr lang="zh-CN" altLang="en-US" sz="1800">
              <a:latin typeface="Adobe 仿宋 Std R" pitchFamily="18" charset="-122"/>
              <a:ea typeface="Adobe 仿宋 Std R" pitchFamily="18" charset="-122"/>
            </a:endParaRPr>
          </a:p>
        </p:txBody>
      </p:sp>
      <p:sp>
        <p:nvSpPr>
          <p:cNvPr id="16" name="Rectangle 13"/>
          <p:cNvSpPr>
            <a:spLocks noChangeArrowheads="1"/>
          </p:cNvSpPr>
          <p:nvPr/>
        </p:nvSpPr>
        <p:spPr bwMode="auto">
          <a:xfrm>
            <a:off x="2987674" y="3645024"/>
            <a:ext cx="5112717" cy="1200329"/>
          </a:xfrm>
          <a:prstGeom prst="rect">
            <a:avLst/>
          </a:prstGeom>
          <a:noFill/>
          <a:ln w="9525" algn="ctr">
            <a:noFill/>
            <a:miter lim="800000"/>
            <a:headEnd/>
            <a:tailEnd/>
          </a:ln>
          <a:effectLst/>
        </p:spPr>
        <p:txBody>
          <a:bodyPr wrap="square">
            <a:spAutoFit/>
          </a:bodyPr>
          <a:lstStyle/>
          <a:p>
            <a:r>
              <a:rPr lang="zh-CN" altLang="en-US" sz="1800" dirty="0">
                <a:solidFill>
                  <a:schemeClr val="bg1"/>
                </a:solidFill>
                <a:latin typeface="Adobe 仿宋 Std R" pitchFamily="18" charset="-122"/>
                <a:ea typeface="Adobe 仿宋 Std R" pitchFamily="18" charset="-122"/>
              </a:rPr>
              <a:t>    </a:t>
            </a:r>
            <a:r>
              <a:rPr lang="zh-CN" altLang="en-US" sz="1800" b="1" dirty="0">
                <a:solidFill>
                  <a:schemeClr val="bg1"/>
                </a:solidFill>
                <a:latin typeface="Adobe 仿宋 Std R" pitchFamily="18" charset="-122"/>
                <a:ea typeface="Adobe 仿宋 Std R" pitchFamily="18" charset="-122"/>
              </a:rPr>
              <a:t>吉利收购沃尔沃从形式上来看，是一种外延式的并购，但是从内涵上来讲，则是一种中国企业全面提升自己增长方式、提高国际市场管理水平的实际体验。 </a:t>
            </a:r>
          </a:p>
        </p:txBody>
      </p:sp>
      <p:sp>
        <p:nvSpPr>
          <p:cNvPr id="17" name="Rectangle 14"/>
          <p:cNvSpPr>
            <a:spLocks noChangeArrowheads="1"/>
          </p:cNvSpPr>
          <p:nvPr/>
        </p:nvSpPr>
        <p:spPr bwMode="auto">
          <a:xfrm>
            <a:off x="3059832" y="5157192"/>
            <a:ext cx="5327377" cy="923330"/>
          </a:xfrm>
          <a:prstGeom prst="rect">
            <a:avLst/>
          </a:prstGeom>
          <a:noFill/>
          <a:ln w="9525" algn="ctr">
            <a:noFill/>
            <a:miter lim="800000"/>
            <a:headEnd/>
            <a:tailEnd/>
          </a:ln>
          <a:effectLst/>
        </p:spPr>
        <p:txBody>
          <a:bodyPr wrap="square" anchor="ctr">
            <a:spAutoFit/>
          </a:bodyPr>
          <a:lstStyle/>
          <a:p>
            <a:pPr indent="200025" algn="l" latinLnBrk="1"/>
            <a:r>
              <a:rPr lang="zh-CN" altLang="en-US" sz="1800" b="1" dirty="0">
                <a:solidFill>
                  <a:schemeClr val="bg1"/>
                </a:solidFill>
                <a:latin typeface="Adobe 仿宋 Std R" pitchFamily="18" charset="-122"/>
                <a:ea typeface="Adobe 仿宋 Std R" pitchFamily="18" charset="-122"/>
              </a:rPr>
              <a:t>吉利不仅收购了沃尔沃的全部股权</a:t>
            </a:r>
            <a:r>
              <a:rPr lang="en-US" altLang="zh-CN" sz="1800" b="1" dirty="0">
                <a:solidFill>
                  <a:schemeClr val="bg1"/>
                </a:solidFill>
                <a:latin typeface="Adobe 仿宋 Std R" pitchFamily="18" charset="-122"/>
                <a:ea typeface="Adobe 仿宋 Std R" pitchFamily="18" charset="-122"/>
              </a:rPr>
              <a:t>,</a:t>
            </a:r>
            <a:r>
              <a:rPr lang="zh-CN" altLang="en-US" sz="1800" b="1" dirty="0">
                <a:solidFill>
                  <a:schemeClr val="bg1"/>
                </a:solidFill>
                <a:latin typeface="Adobe 仿宋 Std R" pitchFamily="18" charset="-122"/>
                <a:ea typeface="Adobe 仿宋 Std R" pitchFamily="18" charset="-122"/>
              </a:rPr>
              <a:t>买到了沃尔沃的核心技术、专利等知识产权和制造设施</a:t>
            </a:r>
            <a:r>
              <a:rPr lang="en-US" altLang="zh-CN" sz="1800" b="1" dirty="0">
                <a:solidFill>
                  <a:schemeClr val="bg1"/>
                </a:solidFill>
                <a:latin typeface="Adobe 仿宋 Std R" pitchFamily="18" charset="-122"/>
                <a:ea typeface="Adobe 仿宋 Std R" pitchFamily="18" charset="-122"/>
              </a:rPr>
              <a:t>,</a:t>
            </a:r>
            <a:r>
              <a:rPr lang="zh-CN" altLang="en-US" sz="1800" b="1" dirty="0">
                <a:solidFill>
                  <a:schemeClr val="bg1"/>
                </a:solidFill>
                <a:latin typeface="Adobe 仿宋 Std R" pitchFamily="18" charset="-122"/>
                <a:ea typeface="Adobe 仿宋 Std R" pitchFamily="18" charset="-122"/>
              </a:rPr>
              <a:t>还获得了沃尔沃在全球的经销渠道。</a:t>
            </a:r>
            <a:r>
              <a:rPr lang="zh-CN" altLang="en-US" sz="1800" dirty="0">
                <a:latin typeface="Adobe 仿宋 Std R" pitchFamily="18" charset="-122"/>
                <a:ea typeface="Adobe 仿宋 Std R" pitchFamily="18" charset="-122"/>
              </a:rPr>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525592"/>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活动三吉利汽车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8" name="Picture 5"/>
          <p:cNvPicPr>
            <a:picLocks noChangeAspect="1" noChangeArrowheads="1"/>
          </p:cNvPicPr>
          <p:nvPr/>
        </p:nvPicPr>
        <p:blipFill>
          <a:blip r:embed="rId2" cstate="print"/>
          <a:srcRect/>
          <a:stretch>
            <a:fillRect/>
          </a:stretch>
        </p:blipFill>
        <p:spPr bwMode="auto">
          <a:xfrm>
            <a:off x="468313" y="909215"/>
            <a:ext cx="6335712" cy="5472113"/>
          </a:xfrm>
          <a:prstGeom prst="rect">
            <a:avLst/>
          </a:prstGeom>
          <a:noFill/>
          <a:ln w="9525" algn="ctr">
            <a:noFill/>
            <a:miter lim="800000"/>
            <a:headEnd/>
            <a:tailEnd/>
          </a:ln>
          <a:effectLst/>
        </p:spPr>
      </p:pic>
      <p:pic>
        <p:nvPicPr>
          <p:cNvPr id="19" name="Picture 6"/>
          <p:cNvPicPr>
            <a:picLocks noChangeAspect="1" noChangeArrowheads="1"/>
          </p:cNvPicPr>
          <p:nvPr/>
        </p:nvPicPr>
        <p:blipFill>
          <a:blip r:embed="rId3" cstate="print"/>
          <a:srcRect/>
          <a:stretch>
            <a:fillRect/>
          </a:stretch>
        </p:blipFill>
        <p:spPr bwMode="auto">
          <a:xfrm>
            <a:off x="7019925" y="1556914"/>
            <a:ext cx="1656531" cy="1666949"/>
          </a:xfrm>
          <a:prstGeom prst="rect">
            <a:avLst/>
          </a:prstGeom>
          <a:noFill/>
          <a:ln w="9525" algn="ctr">
            <a:noFill/>
            <a:miter lim="800000"/>
            <a:headEnd/>
            <a:tailEnd/>
          </a:ln>
          <a:effectLst/>
        </p:spPr>
      </p:pic>
      <p:sp>
        <p:nvSpPr>
          <p:cNvPr id="20" name="Text Box 7"/>
          <p:cNvSpPr txBox="1">
            <a:spLocks noChangeArrowheads="1"/>
          </p:cNvSpPr>
          <p:nvPr/>
        </p:nvSpPr>
        <p:spPr bwMode="auto">
          <a:xfrm>
            <a:off x="6696075" y="3357140"/>
            <a:ext cx="2447925" cy="1338828"/>
          </a:xfrm>
          <a:prstGeom prst="rect">
            <a:avLst/>
          </a:prstGeom>
          <a:noFill/>
          <a:ln w="9525" algn="ctr">
            <a:noFill/>
            <a:miter lim="800000"/>
            <a:headEnd/>
            <a:tailEnd/>
          </a:ln>
          <a:effectLst/>
        </p:spPr>
        <p:txBody>
          <a:bodyPr>
            <a:spAutoFit/>
          </a:bodyPr>
          <a:lstStyle/>
          <a:p>
            <a:pPr algn="ctr">
              <a:spcBef>
                <a:spcPct val="50000"/>
              </a:spcBef>
            </a:pPr>
            <a:r>
              <a:rPr lang="zh-CN" altLang="en-US" sz="1800" b="1" dirty="0">
                <a:latin typeface="Adobe 仿宋 Std R" pitchFamily="18" charset="-122"/>
                <a:ea typeface="Adobe 仿宋 Std R" pitchFamily="18" charset="-122"/>
                <a:cs typeface="宋体" pitchFamily="2" charset="-122"/>
              </a:rPr>
              <a:t>吉利并购沃尔沃的财务顾问：</a:t>
            </a:r>
            <a:r>
              <a:rPr lang="zh-CN" altLang="en-US" sz="1800" b="1" dirty="0">
                <a:solidFill>
                  <a:srgbClr val="FF0000"/>
                </a:solidFill>
                <a:latin typeface="Adobe 仿宋 Std R" pitchFamily="18" charset="-122"/>
                <a:ea typeface="Adobe 仿宋 Std R" pitchFamily="18" charset="-122"/>
                <a:cs typeface="宋体" pitchFamily="2" charset="-122"/>
              </a:rPr>
              <a:t>罗斯柴尔德</a:t>
            </a:r>
            <a:r>
              <a:rPr lang="zh-CN" altLang="en-US" sz="1800" b="1" dirty="0">
                <a:latin typeface="Adobe 仿宋 Std R" pitchFamily="18" charset="-122"/>
                <a:ea typeface="Adobe 仿宋 Std R" pitchFamily="18" charset="-122"/>
                <a:cs typeface="宋体" pitchFamily="2" charset="-122"/>
              </a:rPr>
              <a:t>家族集团</a:t>
            </a:r>
          </a:p>
          <a:p>
            <a:pPr algn="ctr">
              <a:spcBef>
                <a:spcPct val="50000"/>
              </a:spcBef>
            </a:pPr>
            <a:endParaRPr lang="zh-CN" altLang="en-US" sz="1800" b="1" dirty="0">
              <a:latin typeface="Adobe 仿宋 Std R" pitchFamily="18" charset="-122"/>
              <a:ea typeface="Adobe 仿宋 Std R" pitchFamily="18" charset="-122"/>
              <a:cs typeface="宋体"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案例二</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57" name="矩形 56"/>
          <p:cNvSpPr/>
          <p:nvPr/>
        </p:nvSpPr>
        <p:spPr>
          <a:xfrm>
            <a:off x="179512" y="917912"/>
            <a:ext cx="5040560" cy="5324535"/>
          </a:xfrm>
          <a:prstGeom prst="rect">
            <a:avLst/>
          </a:prstGeom>
        </p:spPr>
        <p:txBody>
          <a:bodyPr wrap="square">
            <a:spAutoFit/>
          </a:bodyPr>
          <a:lstStyle/>
          <a:p>
            <a:r>
              <a:rPr lang="zh-CN" altLang="en-US" dirty="0" smtClean="0">
                <a:latin typeface="Adobe 仿宋 Std R" pitchFamily="18" charset="-122"/>
                <a:ea typeface="Adobe 仿宋 Std R" pitchFamily="18" charset="-122"/>
              </a:rPr>
              <a:t>毛泽东曾说过：</a:t>
            </a:r>
            <a:r>
              <a:rPr lang="zh-CN" altLang="en-US" dirty="0" smtClean="0">
                <a:solidFill>
                  <a:srgbClr val="FF0000"/>
                </a:solidFill>
                <a:latin typeface="Adobe 仿宋 Std R" pitchFamily="18" charset="-122"/>
                <a:ea typeface="Adobe 仿宋 Std R" pitchFamily="18" charset="-122"/>
              </a:rPr>
              <a:t>古为中用，洋为中用</a:t>
            </a:r>
            <a:r>
              <a:rPr lang="zh-CN" altLang="en-US" dirty="0" smtClean="0">
                <a:latin typeface="Adobe 仿宋 Std R" pitchFamily="18" charset="-122"/>
                <a:ea typeface="Adobe 仿宋 Std R" pitchFamily="18" charset="-122"/>
              </a:rPr>
              <a:t>。对待外来文化，我们要吸收精华，去其糟粕。那么对于中国汽车的文化，我从以下及方面来简述：</a:t>
            </a:r>
            <a:r>
              <a:rPr lang="zh-CN" altLang="en-US" dirty="0" smtClean="0">
                <a:solidFill>
                  <a:srgbClr val="FF0000"/>
                </a:solidFill>
                <a:latin typeface="Adobe 仿宋 Std R" pitchFamily="18" charset="-122"/>
                <a:ea typeface="Adobe 仿宋 Std R" pitchFamily="18" charset="-122"/>
              </a:rPr>
              <a:t>首先讲述我们国家汽车的发展史，虽然我们汽车工业起步晚，但是也有它的发展历程的；然后是中国的汽车品牌，它们为中国的汽车文化做出了很大贡献。</a:t>
            </a:r>
            <a:endParaRPr lang="en-US" altLang="zh-CN" dirty="0" smtClean="0">
              <a:solidFill>
                <a:srgbClr val="FF0000"/>
              </a:solidFill>
              <a:latin typeface="Adobe 仿宋 Std R" pitchFamily="18" charset="-122"/>
              <a:ea typeface="Adobe 仿宋 Std R" pitchFamily="18" charset="-122"/>
            </a:endParaRPr>
          </a:p>
          <a:p>
            <a:r>
              <a:rPr lang="zh-CN" altLang="en-US" dirty="0" smtClean="0">
                <a:latin typeface="Adobe 仿宋 Std R" pitchFamily="18" charset="-122"/>
                <a:ea typeface="Adobe 仿宋 Std R" pitchFamily="18" charset="-122"/>
              </a:rPr>
              <a:t>在汽车文化中，</a:t>
            </a:r>
            <a:r>
              <a:rPr lang="zh-CN" altLang="en-US" dirty="0" smtClean="0">
                <a:solidFill>
                  <a:srgbClr val="FF0000"/>
                </a:solidFill>
                <a:latin typeface="Adobe 仿宋 Std R" pitchFamily="18" charset="-122"/>
                <a:ea typeface="Adobe 仿宋 Std R" pitchFamily="18" charset="-122"/>
              </a:rPr>
              <a:t>交通法规和驾驶员的交通基本礼仪</a:t>
            </a:r>
            <a:r>
              <a:rPr lang="zh-CN" altLang="en-US" dirty="0" smtClean="0">
                <a:latin typeface="Adobe 仿宋 Std R" pitchFamily="18" charset="-122"/>
                <a:ea typeface="Adobe 仿宋 Std R" pitchFamily="18" charset="-122"/>
              </a:rPr>
              <a:t>也很重要。而我们国家对于这方面的关注却不高。例如，</a:t>
            </a:r>
            <a:r>
              <a:rPr lang="zh-CN" altLang="en-US" dirty="0" smtClean="0">
                <a:solidFill>
                  <a:srgbClr val="FF0000"/>
                </a:solidFill>
                <a:latin typeface="Adobe 仿宋 Std R" pitchFamily="18" charset="-122"/>
                <a:ea typeface="Adobe 仿宋 Std R" pitchFamily="18" charset="-122"/>
              </a:rPr>
              <a:t>驾驶员闯红灯、违规驾驶、酒后驾车</a:t>
            </a:r>
            <a:r>
              <a:rPr lang="zh-CN" altLang="en-US" dirty="0" smtClean="0">
                <a:latin typeface="Adobe 仿宋 Std R" pitchFamily="18" charset="-122"/>
                <a:ea typeface="Adobe 仿宋 Std R" pitchFamily="18" charset="-122"/>
              </a:rPr>
              <a:t>等行为，还有</a:t>
            </a:r>
            <a:r>
              <a:rPr lang="zh-CN" altLang="en-US" dirty="0" smtClean="0">
                <a:solidFill>
                  <a:srgbClr val="FF0000"/>
                </a:solidFill>
                <a:latin typeface="Adobe 仿宋 Std R" pitchFamily="18" charset="-122"/>
                <a:ea typeface="Adobe 仿宋 Std R" pitchFamily="18" charset="-122"/>
              </a:rPr>
              <a:t>开“斗气车、开“霸王车”、开“特权车”</a:t>
            </a:r>
            <a:r>
              <a:rPr lang="zh-CN" altLang="en-US" dirty="0" smtClean="0">
                <a:latin typeface="Adobe 仿宋 Std R" pitchFamily="18" charset="-122"/>
                <a:ea typeface="Adobe 仿宋 Std R" pitchFamily="18" charset="-122"/>
              </a:rPr>
              <a:t>等。这些的行为都是</a:t>
            </a:r>
            <a:r>
              <a:rPr lang="zh-CN" altLang="en-US" dirty="0" smtClean="0">
                <a:solidFill>
                  <a:srgbClr val="FF0000"/>
                </a:solidFill>
                <a:latin typeface="Adobe 仿宋 Std R" pitchFamily="18" charset="-122"/>
                <a:ea typeface="Adobe 仿宋 Std R" pitchFamily="18" charset="-122"/>
              </a:rPr>
              <a:t>低俗汽车文化</a:t>
            </a:r>
            <a:r>
              <a:rPr lang="zh-CN" altLang="en-US" dirty="0" smtClean="0">
                <a:latin typeface="Adobe 仿宋 Std R" pitchFamily="18" charset="-122"/>
                <a:ea typeface="Adobe 仿宋 Std R" pitchFamily="18" charset="-122"/>
              </a:rPr>
              <a:t>的极端表现，也是诱发交通事故的主要因素。为了建立我们成熟的汽车文化，我们国家应该加强这方面的培训和违规处罚，而我们驾驶员也应该提高自己的素质，做到</a:t>
            </a:r>
            <a:r>
              <a:rPr lang="zh-CN" altLang="en-US" dirty="0" smtClean="0">
                <a:solidFill>
                  <a:srgbClr val="FF0000"/>
                </a:solidFill>
                <a:latin typeface="Adobe 仿宋 Std R" pitchFamily="18" charset="-122"/>
                <a:ea typeface="Adobe 仿宋 Std R" pitchFamily="18" charset="-122"/>
              </a:rPr>
              <a:t>文明驾驶</a:t>
            </a:r>
            <a:r>
              <a:rPr lang="zh-CN" altLang="en-US" dirty="0" smtClean="0">
                <a:latin typeface="Adobe 仿宋 Std R" pitchFamily="18" charset="-122"/>
                <a:ea typeface="Adobe 仿宋 Std R" pitchFamily="18" charset="-122"/>
              </a:rPr>
              <a:t>。</a:t>
            </a:r>
          </a:p>
        </p:txBody>
      </p:sp>
      <p:sp>
        <p:nvSpPr>
          <p:cNvPr id="11" name="矩形 10"/>
          <p:cNvSpPr/>
          <p:nvPr/>
        </p:nvSpPr>
        <p:spPr>
          <a:xfrm>
            <a:off x="5466923" y="5909210"/>
            <a:ext cx="2550698" cy="400110"/>
          </a:xfrm>
          <a:prstGeom prst="rect">
            <a:avLst/>
          </a:prstGeom>
        </p:spPr>
        <p:txBody>
          <a:bodyPr wrap="none">
            <a:spAutoFit/>
          </a:bodyPr>
          <a:lstStyle/>
          <a:p>
            <a:r>
              <a:rPr lang="zh-CN" altLang="en-US" dirty="0" smtClean="0">
                <a:solidFill>
                  <a:schemeClr val="tx2">
                    <a:lumMod val="60000"/>
                    <a:lumOff val="40000"/>
                  </a:schemeClr>
                </a:solidFill>
                <a:latin typeface="Adobe 仿宋 Std R" pitchFamily="18" charset="-122"/>
                <a:ea typeface="Adobe 仿宋 Std R" pitchFamily="18" charset="-122"/>
              </a:rPr>
              <a:t>行驶安全与交通安全</a:t>
            </a:r>
            <a:endParaRPr lang="zh-CN" altLang="en-US" dirty="0">
              <a:solidFill>
                <a:schemeClr val="tx2">
                  <a:lumMod val="60000"/>
                  <a:lumOff val="40000"/>
                </a:schemeClr>
              </a:solidFill>
              <a:latin typeface="Adobe 仿宋 Std R" pitchFamily="18" charset="-122"/>
              <a:ea typeface="Adobe 仿宋 Std R" pitchFamily="18" charset="-122"/>
            </a:endParaRPr>
          </a:p>
        </p:txBody>
      </p:sp>
      <p:pic>
        <p:nvPicPr>
          <p:cNvPr id="63490" name="Picture 2" descr="http://www.jamabj.cn/children/encyclopedia/images/04_03.png"/>
          <p:cNvPicPr>
            <a:picLocks noChangeAspect="1" noChangeArrowheads="1"/>
          </p:cNvPicPr>
          <p:nvPr/>
        </p:nvPicPr>
        <p:blipFill>
          <a:blip r:embed="rId2" cstate="print"/>
          <a:srcRect/>
          <a:stretch>
            <a:fillRect/>
          </a:stretch>
        </p:blipFill>
        <p:spPr bwMode="auto">
          <a:xfrm>
            <a:off x="4857750" y="908720"/>
            <a:ext cx="4286250" cy="467677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案例二</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pic>
        <p:nvPicPr>
          <p:cNvPr id="63492" name="Picture 4" descr="http://www.jamabj.cn/children/encyclopedia/images/04_08.png"/>
          <p:cNvPicPr>
            <a:picLocks noChangeAspect="1" noChangeArrowheads="1"/>
          </p:cNvPicPr>
          <p:nvPr/>
        </p:nvPicPr>
        <p:blipFill>
          <a:blip r:embed="rId2" cstate="print"/>
          <a:srcRect/>
          <a:stretch>
            <a:fillRect/>
          </a:stretch>
        </p:blipFill>
        <p:spPr bwMode="auto">
          <a:xfrm>
            <a:off x="467544" y="784000"/>
            <a:ext cx="8208912" cy="5237288"/>
          </a:xfrm>
          <a:prstGeom prst="rect">
            <a:avLst/>
          </a:prstGeom>
          <a:noFill/>
        </p:spPr>
      </p:pic>
      <p:sp>
        <p:nvSpPr>
          <p:cNvPr id="12" name="矩形 11"/>
          <p:cNvSpPr/>
          <p:nvPr/>
        </p:nvSpPr>
        <p:spPr>
          <a:xfrm>
            <a:off x="3602067" y="6021288"/>
            <a:ext cx="1762021" cy="400110"/>
          </a:xfrm>
          <a:prstGeom prst="rect">
            <a:avLst/>
          </a:prstGeom>
        </p:spPr>
        <p:txBody>
          <a:bodyPr wrap="none">
            <a:spAutoFit/>
          </a:bodyPr>
          <a:lstStyle/>
          <a:p>
            <a:r>
              <a:rPr lang="zh-CN" altLang="en-US" dirty="0" smtClean="0">
                <a:solidFill>
                  <a:schemeClr val="tx2">
                    <a:lumMod val="60000"/>
                    <a:lumOff val="40000"/>
                  </a:schemeClr>
                </a:solidFill>
                <a:latin typeface="Adobe 仿宋 Std R" pitchFamily="18" charset="-122"/>
                <a:ea typeface="Adobe 仿宋 Std R" pitchFamily="18" charset="-122"/>
              </a:rPr>
              <a:t>参与交通改善</a:t>
            </a:r>
            <a:endParaRPr lang="zh-CN" altLang="en-US" dirty="0">
              <a:solidFill>
                <a:schemeClr val="tx2">
                  <a:lumMod val="60000"/>
                  <a:lumOff val="40000"/>
                </a:schemeClr>
              </a:solidFill>
              <a:latin typeface="Adobe 仿宋 Std R" pitchFamily="18" charset="-122"/>
              <a:ea typeface="Adobe 仿宋 Std R"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案例二</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57" name="矩形 56"/>
          <p:cNvSpPr/>
          <p:nvPr/>
        </p:nvSpPr>
        <p:spPr>
          <a:xfrm>
            <a:off x="179512" y="1076538"/>
            <a:ext cx="5256584" cy="5016758"/>
          </a:xfrm>
          <a:prstGeom prst="rect">
            <a:avLst/>
          </a:prstGeom>
        </p:spPr>
        <p:txBody>
          <a:bodyPr wrap="square">
            <a:spAutoFit/>
          </a:bodyPr>
          <a:lstStyle/>
          <a:p>
            <a:r>
              <a:rPr lang="zh-CN" altLang="en-US" dirty="0" smtClean="0">
                <a:latin typeface="Adobe 仿宋 Std R" pitchFamily="18" charset="-122"/>
                <a:ea typeface="Adobe 仿宋 Std R" pitchFamily="18" charset="-122"/>
              </a:rPr>
              <a:t>中国从有了自己的汽车到今天，打着“自主”名号的汽车制造厂遍地开花，貌似各个都忙碌却幸福着不亦乐乎。但是，想过另一个不那么务实的问题的国人却少之又少</a:t>
            </a:r>
            <a:r>
              <a:rPr lang="en-US" altLang="zh-CN"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中国什么时候也造得出来自己的汽车文化呀</a:t>
            </a:r>
            <a:r>
              <a:rPr lang="zh-CN" altLang="en-US" dirty="0" smtClean="0">
                <a:latin typeface="Adobe 仿宋 Std R" pitchFamily="18" charset="-122"/>
                <a:ea typeface="Adobe 仿宋 Std R" pitchFamily="18" charset="-122"/>
              </a:rPr>
              <a:t>？”</a:t>
            </a:r>
          </a:p>
          <a:p>
            <a:r>
              <a:rPr lang="zh-CN" altLang="en-US" dirty="0" smtClean="0">
                <a:latin typeface="Adobe 仿宋 Std R" pitchFamily="18" charset="-122"/>
                <a:ea typeface="Adobe 仿宋 Std R" pitchFamily="18" charset="-122"/>
              </a:rPr>
              <a:t>关于这个问题，关于整个汽车领域的问题，说得上话的本就不多，现有的言论多是一些“老总的话”。他们的确很热心地推广着中国汽车文化的一点点微步前进，说得也极正确，但是无奈总显得声音太小</a:t>
            </a:r>
            <a:r>
              <a:rPr lang="en-US" altLang="zh-CN" dirty="0" smtClean="0">
                <a:latin typeface="Adobe 仿宋 Std R" pitchFamily="18" charset="-122"/>
                <a:ea typeface="Adobe 仿宋 Std R" pitchFamily="18" charset="-122"/>
              </a:rPr>
              <a:t>……</a:t>
            </a:r>
          </a:p>
          <a:p>
            <a:r>
              <a:rPr lang="zh-CN" altLang="en-US" dirty="0" smtClean="0">
                <a:solidFill>
                  <a:srgbClr val="FF0000"/>
                </a:solidFill>
                <a:latin typeface="Adobe 仿宋 Std R" pitchFamily="18" charset="-122"/>
                <a:ea typeface="Adobe 仿宋 Std R" pitchFamily="18" charset="-122"/>
              </a:rPr>
              <a:t>汽车产品的竞争</a:t>
            </a:r>
            <a:r>
              <a:rPr lang="zh-CN" altLang="en-US" dirty="0" smtClean="0">
                <a:latin typeface="Adobe 仿宋 Std R" pitchFamily="18" charset="-122"/>
                <a:ea typeface="Adobe 仿宋 Std R" pitchFamily="18" charset="-122"/>
              </a:rPr>
              <a:t>，归根到底是人的竞争，表面的技术经济战背后是文化之战。缺乏尊重人的企业文化，缺乏有独立人格与思想的汽车设计大师，中国元素就会永远苍白，中国汽车品牌也只能是“植物人”。</a:t>
            </a:r>
            <a:endParaRPr lang="en-US" altLang="zh-CN" dirty="0" smtClean="0">
              <a:latin typeface="Adobe 仿宋 Std R" pitchFamily="18" charset="-122"/>
              <a:ea typeface="Adobe 仿宋 Std R" pitchFamily="18" charset="-122"/>
            </a:endParaRPr>
          </a:p>
          <a:p>
            <a:r>
              <a:rPr lang="zh-CN" altLang="en-US" dirty="0" smtClean="0">
                <a:solidFill>
                  <a:srgbClr val="FF0000"/>
                </a:solidFill>
                <a:latin typeface="Adobe 仿宋 Std R" pitchFamily="18" charset="-122"/>
                <a:ea typeface="Adobe 仿宋 Std R" pitchFamily="18" charset="-122"/>
              </a:rPr>
              <a:t>经济战归根是文化战。</a:t>
            </a:r>
          </a:p>
        </p:txBody>
      </p:sp>
      <p:pic>
        <p:nvPicPr>
          <p:cNvPr id="98306" name="Picture 2"/>
          <p:cNvPicPr>
            <a:picLocks noChangeAspect="1" noChangeArrowheads="1"/>
          </p:cNvPicPr>
          <p:nvPr/>
        </p:nvPicPr>
        <p:blipFill>
          <a:blip r:embed="rId2" cstate="print"/>
          <a:srcRect b="10638"/>
          <a:stretch>
            <a:fillRect/>
          </a:stretch>
        </p:blipFill>
        <p:spPr bwMode="auto">
          <a:xfrm>
            <a:off x="5195562" y="908720"/>
            <a:ext cx="3948438" cy="3024336"/>
          </a:xfrm>
          <a:prstGeom prst="rect">
            <a:avLst/>
          </a:prstGeom>
          <a:noFill/>
          <a:ln w="9525">
            <a:noFill/>
            <a:miter lim="800000"/>
            <a:headEnd/>
            <a:tailEnd/>
          </a:ln>
        </p:spPr>
      </p:pic>
      <p:pic>
        <p:nvPicPr>
          <p:cNvPr id="98307" name="Picture 3"/>
          <p:cNvPicPr>
            <a:picLocks noChangeAspect="1" noChangeArrowheads="1"/>
          </p:cNvPicPr>
          <p:nvPr/>
        </p:nvPicPr>
        <p:blipFill>
          <a:blip r:embed="rId3" cstate="print"/>
          <a:srcRect/>
          <a:stretch>
            <a:fillRect/>
          </a:stretch>
        </p:blipFill>
        <p:spPr bwMode="auto">
          <a:xfrm>
            <a:off x="5508104" y="3961042"/>
            <a:ext cx="3312368" cy="2418029"/>
          </a:xfrm>
          <a:prstGeom prst="rect">
            <a:avLst/>
          </a:prstGeom>
          <a:noFill/>
          <a:ln w="9525">
            <a:noFill/>
            <a:miter lim="800000"/>
            <a:headEnd/>
            <a:tailEnd/>
          </a:ln>
        </p:spPr>
      </p:pic>
      <p:sp>
        <p:nvSpPr>
          <p:cNvPr id="11" name="矩形 10"/>
          <p:cNvSpPr/>
          <p:nvPr/>
        </p:nvSpPr>
        <p:spPr>
          <a:xfrm>
            <a:off x="6593302" y="836712"/>
            <a:ext cx="2550698" cy="400110"/>
          </a:xfrm>
          <a:prstGeom prst="rect">
            <a:avLst/>
          </a:prstGeom>
          <a:solidFill>
            <a:schemeClr val="tx2">
              <a:lumMod val="20000"/>
              <a:lumOff val="80000"/>
            </a:schemeClr>
          </a:solidFill>
        </p:spPr>
        <p:txBody>
          <a:bodyPr wrap="none">
            <a:spAutoFit/>
          </a:bodyPr>
          <a:lstStyle/>
          <a:p>
            <a:r>
              <a:rPr lang="zh-CN" altLang="en-US" dirty="0" smtClean="0">
                <a:solidFill>
                  <a:schemeClr val="tx2">
                    <a:lumMod val="60000"/>
                    <a:lumOff val="40000"/>
                  </a:schemeClr>
                </a:solidFill>
                <a:latin typeface="Adobe 仿宋 Std R" pitchFamily="18" charset="-122"/>
                <a:ea typeface="Adobe 仿宋 Std R" pitchFamily="18" charset="-122"/>
              </a:rPr>
              <a:t>大排量、气派的追求</a:t>
            </a:r>
            <a:endParaRPr lang="zh-CN" altLang="en-US" dirty="0">
              <a:solidFill>
                <a:schemeClr val="tx2">
                  <a:lumMod val="60000"/>
                  <a:lumOff val="40000"/>
                </a:schemeClr>
              </a:solidFill>
              <a:latin typeface="Adobe 仿宋 Std R" pitchFamily="18" charset="-122"/>
              <a:ea typeface="Adobe 仿宋 Std R"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sp>
        <p:nvSpPr>
          <p:cNvPr id="13" name="Rectangle 3"/>
          <p:cNvSpPr>
            <a:spLocks noChangeArrowheads="1"/>
          </p:cNvSpPr>
          <p:nvPr/>
        </p:nvSpPr>
        <p:spPr bwMode="auto">
          <a:xfrm>
            <a:off x="395288" y="1138238"/>
            <a:ext cx="6696992" cy="1647825"/>
          </a:xfrm>
          <a:prstGeom prst="rect">
            <a:avLst/>
          </a:prstGeom>
          <a:noFill/>
          <a:ln w="9525" algn="ctr">
            <a:noFill/>
            <a:miter lim="800000"/>
            <a:headEnd/>
            <a:tailEnd/>
          </a:ln>
        </p:spPr>
        <p:txBody>
          <a:bodyPr wrap="square" lIns="92075" tIns="46038" rIns="92075" bIns="46038">
            <a:spAutoFit/>
          </a:bodyPr>
          <a:lstStyle/>
          <a:p>
            <a:pPr>
              <a:lnSpc>
                <a:spcPct val="90000"/>
              </a:lnSpc>
              <a:spcBef>
                <a:spcPct val="50000"/>
              </a:spcBef>
              <a:buFont typeface="Wingdings" pitchFamily="2" charset="2"/>
              <a:buChar char="l"/>
            </a:pPr>
            <a:r>
              <a:rPr kumimoji="1" lang="zh-CN" altLang="en-US">
                <a:solidFill>
                  <a:schemeClr val="accent2"/>
                </a:solidFill>
                <a:latin typeface="Adobe 仿宋 Std R" pitchFamily="18" charset="-122"/>
                <a:ea typeface="Adobe 仿宋 Std R" pitchFamily="18" charset="-122"/>
              </a:rPr>
              <a:t>长安创建于</a:t>
            </a:r>
            <a:r>
              <a:rPr kumimoji="1" lang="en-US" altLang="zh-CN">
                <a:solidFill>
                  <a:schemeClr val="accent2"/>
                </a:solidFill>
                <a:latin typeface="Adobe 仿宋 Std R" pitchFamily="18" charset="-122"/>
                <a:ea typeface="Adobe 仿宋 Std R" pitchFamily="18" charset="-122"/>
              </a:rPr>
              <a:t>1862</a:t>
            </a:r>
            <a:r>
              <a:rPr kumimoji="1" lang="zh-CN" altLang="en-US">
                <a:solidFill>
                  <a:schemeClr val="accent2"/>
                </a:solidFill>
                <a:latin typeface="Adobe 仿宋 Std R" pitchFamily="18" charset="-122"/>
                <a:ea typeface="Adobe 仿宋 Std R" pitchFamily="18" charset="-122"/>
              </a:rPr>
              <a:t>年，横跨三个世纪，</a:t>
            </a:r>
            <a:r>
              <a:rPr kumimoji="1" lang="en-US" altLang="zh-CN">
                <a:solidFill>
                  <a:schemeClr val="accent2"/>
                </a:solidFill>
                <a:latin typeface="Adobe 仿宋 Std R" pitchFamily="18" charset="-122"/>
                <a:ea typeface="Adobe 仿宋 Std R" pitchFamily="18" charset="-122"/>
              </a:rPr>
              <a:t>148</a:t>
            </a:r>
            <a:r>
              <a:rPr kumimoji="1" lang="zh-CN" altLang="en-US">
                <a:solidFill>
                  <a:schemeClr val="accent2"/>
                </a:solidFill>
                <a:latin typeface="Adobe 仿宋 Std R" pitchFamily="18" charset="-122"/>
                <a:ea typeface="Adobe 仿宋 Std R" pitchFamily="18" charset="-122"/>
              </a:rPr>
              <a:t>年历史；</a:t>
            </a:r>
          </a:p>
          <a:p>
            <a:pPr>
              <a:lnSpc>
                <a:spcPct val="90000"/>
              </a:lnSpc>
              <a:spcBef>
                <a:spcPct val="50000"/>
              </a:spcBef>
              <a:buFont typeface="Wingdings" pitchFamily="2" charset="2"/>
              <a:buChar char="l"/>
            </a:pPr>
            <a:r>
              <a:rPr kumimoji="1" lang="zh-CN" altLang="en-US">
                <a:solidFill>
                  <a:schemeClr val="accent2"/>
                </a:solidFill>
                <a:latin typeface="Adobe 仿宋 Std R" pitchFamily="18" charset="-122"/>
                <a:ea typeface="Adobe 仿宋 Std R" pitchFamily="18" charset="-122"/>
              </a:rPr>
              <a:t>李鸿章创建，前身为上海洋炮局；</a:t>
            </a:r>
          </a:p>
          <a:p>
            <a:pPr>
              <a:lnSpc>
                <a:spcPct val="90000"/>
              </a:lnSpc>
              <a:spcBef>
                <a:spcPct val="50000"/>
              </a:spcBef>
              <a:buFont typeface="Wingdings" pitchFamily="2" charset="2"/>
              <a:buChar char="l"/>
            </a:pPr>
            <a:r>
              <a:rPr kumimoji="1" lang="zh-CN" altLang="en-US">
                <a:solidFill>
                  <a:schemeClr val="accent2"/>
                </a:solidFill>
                <a:latin typeface="Adobe 仿宋 Std R" pitchFamily="18" charset="-122"/>
                <a:ea typeface="Adobe 仿宋 Std R" pitchFamily="18" charset="-122"/>
              </a:rPr>
              <a:t>诞生之日，开放之时，“师夷长技以制夷”；</a:t>
            </a:r>
          </a:p>
          <a:p>
            <a:pPr>
              <a:lnSpc>
                <a:spcPct val="90000"/>
              </a:lnSpc>
              <a:spcBef>
                <a:spcPct val="50000"/>
              </a:spcBef>
              <a:buFont typeface="Wingdings" pitchFamily="2" charset="2"/>
              <a:buChar char="l"/>
            </a:pPr>
            <a:r>
              <a:rPr kumimoji="1" lang="zh-CN" altLang="en-US">
                <a:solidFill>
                  <a:schemeClr val="accent2"/>
                </a:solidFill>
                <a:latin typeface="Adobe 仿宋 Std R" pitchFamily="18" charset="-122"/>
                <a:ea typeface="Adobe 仿宋 Std R" pitchFamily="18" charset="-122"/>
              </a:rPr>
              <a:t>中国近代工业的先驱，中国工业发展的缩影。</a:t>
            </a:r>
          </a:p>
        </p:txBody>
      </p:sp>
      <p:pic>
        <p:nvPicPr>
          <p:cNvPr id="15" name="Picture 4" descr="李鸿章"/>
          <p:cNvPicPr>
            <a:picLocks noChangeAspect="1" noChangeArrowheads="1"/>
          </p:cNvPicPr>
          <p:nvPr/>
        </p:nvPicPr>
        <p:blipFill>
          <a:blip r:embed="rId2" cstate="print"/>
          <a:srcRect/>
          <a:stretch>
            <a:fillRect/>
          </a:stretch>
        </p:blipFill>
        <p:spPr bwMode="auto">
          <a:xfrm>
            <a:off x="971550" y="2773363"/>
            <a:ext cx="3230563" cy="3384550"/>
          </a:xfrm>
          <a:prstGeom prst="rect">
            <a:avLst/>
          </a:prstGeom>
          <a:noFill/>
          <a:ln w="9525">
            <a:noFill/>
            <a:miter lim="800000"/>
            <a:headEnd/>
            <a:tailEnd/>
          </a:ln>
        </p:spPr>
      </p:pic>
      <p:sp>
        <p:nvSpPr>
          <p:cNvPr id="16" name="Text Box 17"/>
          <p:cNvSpPr txBox="1">
            <a:spLocks noChangeArrowheads="1"/>
          </p:cNvSpPr>
          <p:nvPr/>
        </p:nvSpPr>
        <p:spPr bwMode="auto">
          <a:xfrm>
            <a:off x="2495550" y="2247900"/>
            <a:ext cx="184150" cy="457200"/>
          </a:xfrm>
          <a:prstGeom prst="rect">
            <a:avLst/>
          </a:prstGeom>
          <a:noFill/>
          <a:ln w="9525">
            <a:noFill/>
            <a:miter lim="800000"/>
            <a:headEnd/>
            <a:tailEnd/>
          </a:ln>
        </p:spPr>
        <p:txBody>
          <a:bodyPr wrap="none">
            <a:spAutoFit/>
          </a:bodyPr>
          <a:lstStyle/>
          <a:p>
            <a:endParaRPr kumimoji="1" lang="zh-CN" altLang="zh-CN">
              <a:latin typeface="Times New Roman" pitchFamily="18" charset="0"/>
            </a:endParaRPr>
          </a:p>
        </p:txBody>
      </p:sp>
      <p:pic>
        <p:nvPicPr>
          <p:cNvPr id="17" name="Picture 18" descr="马格里－英国工程师"/>
          <p:cNvPicPr>
            <a:picLocks noChangeAspect="1" noChangeArrowheads="1"/>
          </p:cNvPicPr>
          <p:nvPr/>
        </p:nvPicPr>
        <p:blipFill>
          <a:blip r:embed="rId3" cstate="print"/>
          <a:srcRect/>
          <a:stretch>
            <a:fillRect/>
          </a:stretch>
        </p:blipFill>
        <p:spPr bwMode="auto">
          <a:xfrm>
            <a:off x="5219700" y="2808288"/>
            <a:ext cx="2667000" cy="3300412"/>
          </a:xfrm>
          <a:prstGeom prst="rect">
            <a:avLst/>
          </a:prstGeom>
          <a:noFill/>
          <a:ln w="9525">
            <a:noFill/>
            <a:miter lim="800000"/>
            <a:headEnd/>
            <a:tailEnd/>
          </a:ln>
        </p:spPr>
      </p:pic>
      <p:sp>
        <p:nvSpPr>
          <p:cNvPr id="18" name="Text Box 19"/>
          <p:cNvSpPr txBox="1">
            <a:spLocks noChangeArrowheads="1"/>
          </p:cNvSpPr>
          <p:nvPr/>
        </p:nvSpPr>
        <p:spPr bwMode="auto">
          <a:xfrm>
            <a:off x="4572000" y="6145213"/>
            <a:ext cx="4103688" cy="396875"/>
          </a:xfrm>
          <a:prstGeom prst="rect">
            <a:avLst/>
          </a:prstGeom>
          <a:noFill/>
          <a:ln w="9525">
            <a:noFill/>
            <a:miter lim="800000"/>
            <a:headEnd/>
            <a:tailEnd/>
          </a:ln>
        </p:spPr>
        <p:txBody>
          <a:bodyPr>
            <a:spAutoFit/>
          </a:bodyPr>
          <a:lstStyle/>
          <a:p>
            <a:pPr>
              <a:spcBef>
                <a:spcPct val="50000"/>
              </a:spcBef>
            </a:pPr>
            <a:r>
              <a:rPr kumimoji="1" lang="zh-CN" altLang="en-US" dirty="0">
                <a:latin typeface="Adobe 仿宋 Std R" pitchFamily="18" charset="-122"/>
                <a:ea typeface="Adobe 仿宋 Std R" pitchFamily="18" charset="-122"/>
              </a:rPr>
              <a:t>第一任总工程师：马格里（英国人）</a:t>
            </a:r>
          </a:p>
        </p:txBody>
      </p:sp>
      <p:sp>
        <p:nvSpPr>
          <p:cNvPr id="19" name="Text Box 20"/>
          <p:cNvSpPr txBox="1">
            <a:spLocks noChangeArrowheads="1"/>
          </p:cNvSpPr>
          <p:nvPr/>
        </p:nvSpPr>
        <p:spPr bwMode="auto">
          <a:xfrm>
            <a:off x="1260475" y="6145213"/>
            <a:ext cx="2449513" cy="396875"/>
          </a:xfrm>
          <a:prstGeom prst="rect">
            <a:avLst/>
          </a:prstGeom>
          <a:noFill/>
          <a:ln w="9525" algn="ctr">
            <a:noFill/>
            <a:miter lim="800000"/>
            <a:headEnd/>
            <a:tailEnd/>
          </a:ln>
        </p:spPr>
        <p:txBody>
          <a:bodyPr>
            <a:spAutoFit/>
          </a:bodyPr>
          <a:lstStyle/>
          <a:p>
            <a:pPr>
              <a:spcBef>
                <a:spcPct val="50000"/>
              </a:spcBef>
            </a:pPr>
            <a:r>
              <a:rPr kumimoji="1" lang="zh-CN" altLang="en-US">
                <a:latin typeface="Adobe 仿宋 Std R" pitchFamily="18" charset="-122"/>
                <a:ea typeface="Adobe 仿宋 Std R" pitchFamily="18" charset="-122"/>
              </a:rPr>
              <a:t>创始人：李鸿章</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pic>
        <p:nvPicPr>
          <p:cNvPr id="20" name="Picture 5" descr="中国地图"/>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39750" y="1484313"/>
            <a:ext cx="5614988" cy="4492625"/>
          </a:xfrm>
          <a:prstGeom prst="rect">
            <a:avLst/>
          </a:prstGeom>
          <a:noFill/>
          <a:ln w="9525">
            <a:noFill/>
            <a:miter lim="800000"/>
            <a:headEnd/>
            <a:tailEnd/>
          </a:ln>
        </p:spPr>
      </p:pic>
      <p:sp>
        <p:nvSpPr>
          <p:cNvPr id="21" name="AutoShape 6"/>
          <p:cNvSpPr>
            <a:spLocks noChangeArrowheads="1"/>
          </p:cNvSpPr>
          <p:nvPr/>
        </p:nvSpPr>
        <p:spPr bwMode="auto">
          <a:xfrm rot="5979677" flipH="1">
            <a:off x="5059363" y="3805238"/>
            <a:ext cx="263525" cy="517525"/>
          </a:xfrm>
          <a:custGeom>
            <a:avLst/>
            <a:gdLst>
              <a:gd name="T0" fmla="*/ 30386239 w 21600"/>
              <a:gd name="T1" fmla="*/ 24413496 h 21600"/>
              <a:gd name="T2" fmla="*/ 13781322 w 21600"/>
              <a:gd name="T3" fmla="*/ 46255230 h 21600"/>
              <a:gd name="T4" fmla="*/ 24998320 w 21600"/>
              <a:gd name="T5" fmla="*/ 86471951 h 21600"/>
              <a:gd name="T6" fmla="*/ 44127672 w 21600"/>
              <a:gd name="T7" fmla="*/ 148544716 h 21600"/>
              <a:gd name="T8" fmla="*/ 34321423 w 21600"/>
              <a:gd name="T9" fmla="*/ 222816762 h 21600"/>
              <a:gd name="T10" fmla="*/ 24515325 w 21600"/>
              <a:gd name="T11" fmla="*/ 1485447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063" y="5399"/>
                  <a:pt x="9335" y="5550"/>
                  <a:pt x="8659" y="5842"/>
                </a:cubicBezTo>
                <a:lnTo>
                  <a:pt x="6519" y="884"/>
                </a:lnTo>
                <a:cubicBezTo>
                  <a:pt x="7871" y="301"/>
                  <a:pt x="932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000FF"/>
          </a:solidFill>
          <a:ln w="9525" algn="ctr">
            <a:solidFill>
              <a:srgbClr val="0000FF"/>
            </a:solidFill>
            <a:miter lim="800000"/>
            <a:headEnd/>
            <a:tailEnd/>
          </a:ln>
        </p:spPr>
        <p:txBody>
          <a:bodyPr wrap="none" anchor="ctr"/>
          <a:lstStyle/>
          <a:p>
            <a:endParaRPr lang="zh-CN" altLang="en-US"/>
          </a:p>
        </p:txBody>
      </p:sp>
      <p:sp>
        <p:nvSpPr>
          <p:cNvPr id="22" name="Freeform 32"/>
          <p:cNvSpPr>
            <a:spLocks/>
          </p:cNvSpPr>
          <p:nvPr/>
        </p:nvSpPr>
        <p:spPr bwMode="auto">
          <a:xfrm>
            <a:off x="3840163" y="4170363"/>
            <a:ext cx="893762" cy="474662"/>
          </a:xfrm>
          <a:custGeom>
            <a:avLst/>
            <a:gdLst>
              <a:gd name="T0" fmla="*/ 1257969179 w 635"/>
              <a:gd name="T1" fmla="*/ 0 h 279"/>
              <a:gd name="T2" fmla="*/ 897417282 w 635"/>
              <a:gd name="T3" fmla="*/ 526782932 h 279"/>
              <a:gd name="T4" fmla="*/ 358570227 w 635"/>
              <a:gd name="T5" fmla="*/ 787280386 h 279"/>
              <a:gd name="T6" fmla="*/ 0 w 635"/>
              <a:gd name="T7" fmla="*/ 657030808 h 279"/>
              <a:gd name="T8" fmla="*/ 0 60000 65536"/>
              <a:gd name="T9" fmla="*/ 0 60000 65536"/>
              <a:gd name="T10" fmla="*/ 0 60000 65536"/>
              <a:gd name="T11" fmla="*/ 0 60000 65536"/>
              <a:gd name="T12" fmla="*/ 0 w 635"/>
              <a:gd name="T13" fmla="*/ 0 h 279"/>
              <a:gd name="T14" fmla="*/ 635 w 635"/>
              <a:gd name="T15" fmla="*/ 279 h 279"/>
            </a:gdLst>
            <a:ahLst/>
            <a:cxnLst>
              <a:cxn ang="T8">
                <a:pos x="T0" y="T1"/>
              </a:cxn>
              <a:cxn ang="T9">
                <a:pos x="T2" y="T3"/>
              </a:cxn>
              <a:cxn ang="T10">
                <a:pos x="T4" y="T5"/>
              </a:cxn>
              <a:cxn ang="T11">
                <a:pos x="T6" y="T7"/>
              </a:cxn>
            </a:cxnLst>
            <a:rect l="T12" t="T13" r="T14" b="T15"/>
            <a:pathLst>
              <a:path w="635" h="279">
                <a:moveTo>
                  <a:pt x="635" y="0"/>
                </a:moveTo>
                <a:cubicBezTo>
                  <a:pt x="582" y="68"/>
                  <a:pt x="529" y="137"/>
                  <a:pt x="453" y="182"/>
                </a:cubicBezTo>
                <a:cubicBezTo>
                  <a:pt x="377" y="227"/>
                  <a:pt x="256" y="265"/>
                  <a:pt x="181" y="272"/>
                </a:cubicBezTo>
                <a:cubicBezTo>
                  <a:pt x="106" y="279"/>
                  <a:pt x="30" y="234"/>
                  <a:pt x="0" y="227"/>
                </a:cubicBezTo>
              </a:path>
            </a:pathLst>
          </a:custGeom>
          <a:noFill/>
          <a:ln w="88900">
            <a:solidFill>
              <a:srgbClr val="0000FF"/>
            </a:solidFill>
            <a:round/>
            <a:headEnd/>
            <a:tailEnd type="triangle" w="med" len="med"/>
          </a:ln>
        </p:spPr>
        <p:txBody>
          <a:bodyPr wrap="none" anchor="ctr"/>
          <a:lstStyle/>
          <a:p>
            <a:endParaRPr lang="zh-CN" altLang="en-US"/>
          </a:p>
        </p:txBody>
      </p:sp>
      <p:sp>
        <p:nvSpPr>
          <p:cNvPr id="23" name="Freeform 38"/>
          <p:cNvSpPr>
            <a:spLocks/>
          </p:cNvSpPr>
          <p:nvPr/>
        </p:nvSpPr>
        <p:spPr bwMode="auto">
          <a:xfrm rot="878416">
            <a:off x="4721225" y="3889375"/>
            <a:ext cx="319088" cy="274638"/>
          </a:xfrm>
          <a:custGeom>
            <a:avLst/>
            <a:gdLst>
              <a:gd name="T0" fmla="*/ 448533763 w 227"/>
              <a:gd name="T1" fmla="*/ 0 h 136"/>
              <a:gd name="T2" fmla="*/ 179808192 w 227"/>
              <a:gd name="T3" fmla="*/ 183508650 h 136"/>
              <a:gd name="T4" fmla="*/ 0 w 227"/>
              <a:gd name="T5" fmla="*/ 554603173 h 136"/>
              <a:gd name="T6" fmla="*/ 0 60000 65536"/>
              <a:gd name="T7" fmla="*/ 0 60000 65536"/>
              <a:gd name="T8" fmla="*/ 0 60000 65536"/>
              <a:gd name="T9" fmla="*/ 0 w 227"/>
              <a:gd name="T10" fmla="*/ 0 h 136"/>
              <a:gd name="T11" fmla="*/ 227 w 227"/>
              <a:gd name="T12" fmla="*/ 136 h 136"/>
            </a:gdLst>
            <a:ahLst/>
            <a:cxnLst>
              <a:cxn ang="T6">
                <a:pos x="T0" y="T1"/>
              </a:cxn>
              <a:cxn ang="T7">
                <a:pos x="T2" y="T3"/>
              </a:cxn>
              <a:cxn ang="T8">
                <a:pos x="T4" y="T5"/>
              </a:cxn>
            </a:cxnLst>
            <a:rect l="T9" t="T10" r="T11" b="T12"/>
            <a:pathLst>
              <a:path w="227" h="136">
                <a:moveTo>
                  <a:pt x="227" y="0"/>
                </a:moveTo>
                <a:cubicBezTo>
                  <a:pt x="178" y="11"/>
                  <a:pt x="129" y="22"/>
                  <a:pt x="91" y="45"/>
                </a:cubicBezTo>
                <a:cubicBezTo>
                  <a:pt x="53" y="68"/>
                  <a:pt x="15" y="121"/>
                  <a:pt x="0" y="136"/>
                </a:cubicBezTo>
              </a:path>
            </a:pathLst>
          </a:custGeom>
          <a:noFill/>
          <a:ln w="76200">
            <a:solidFill>
              <a:srgbClr val="0000FF"/>
            </a:solidFill>
            <a:round/>
            <a:headEnd/>
            <a:tailEnd type="triangle" w="med" len="med"/>
          </a:ln>
        </p:spPr>
        <p:txBody>
          <a:bodyPr wrap="none" anchor="ctr"/>
          <a:lstStyle/>
          <a:p>
            <a:endParaRPr lang="zh-CN" altLang="en-US"/>
          </a:p>
        </p:txBody>
      </p:sp>
      <p:pic>
        <p:nvPicPr>
          <p:cNvPr id="24" name="Picture 68"/>
          <p:cNvPicPr>
            <a:picLocks noChangeAspect="1" noChangeArrowheads="1"/>
          </p:cNvPicPr>
          <p:nvPr/>
        </p:nvPicPr>
        <p:blipFill>
          <a:blip r:embed="rId3" cstate="print"/>
          <a:srcRect/>
          <a:stretch>
            <a:fillRect/>
          </a:stretch>
        </p:blipFill>
        <p:spPr bwMode="auto">
          <a:xfrm>
            <a:off x="4716463" y="3644900"/>
            <a:ext cx="261937" cy="285750"/>
          </a:xfrm>
          <a:prstGeom prst="rect">
            <a:avLst/>
          </a:prstGeom>
          <a:noFill/>
          <a:ln w="9525">
            <a:noFill/>
            <a:miter lim="800000"/>
            <a:headEnd/>
            <a:tailEnd/>
          </a:ln>
        </p:spPr>
      </p:pic>
      <p:pic>
        <p:nvPicPr>
          <p:cNvPr id="25" name="Picture 67"/>
          <p:cNvPicPr>
            <a:picLocks noChangeAspect="1" noChangeArrowheads="1"/>
          </p:cNvPicPr>
          <p:nvPr/>
        </p:nvPicPr>
        <p:blipFill>
          <a:blip r:embed="rId3" cstate="print"/>
          <a:srcRect/>
          <a:stretch>
            <a:fillRect/>
          </a:stretch>
        </p:blipFill>
        <p:spPr bwMode="auto">
          <a:xfrm>
            <a:off x="5102225" y="3646488"/>
            <a:ext cx="261938" cy="285750"/>
          </a:xfrm>
          <a:prstGeom prst="rect">
            <a:avLst/>
          </a:prstGeom>
          <a:noFill/>
          <a:ln w="9525">
            <a:noFill/>
            <a:miter lim="800000"/>
            <a:headEnd/>
            <a:tailEnd/>
          </a:ln>
        </p:spPr>
      </p:pic>
      <p:pic>
        <p:nvPicPr>
          <p:cNvPr id="26" name="Picture 66"/>
          <p:cNvPicPr>
            <a:picLocks noChangeAspect="1" noChangeArrowheads="1"/>
          </p:cNvPicPr>
          <p:nvPr/>
        </p:nvPicPr>
        <p:blipFill>
          <a:blip r:embed="rId3" cstate="print"/>
          <a:srcRect/>
          <a:stretch>
            <a:fillRect/>
          </a:stretch>
        </p:blipFill>
        <p:spPr bwMode="auto">
          <a:xfrm>
            <a:off x="5389563" y="4151313"/>
            <a:ext cx="261937" cy="285750"/>
          </a:xfrm>
          <a:prstGeom prst="rect">
            <a:avLst/>
          </a:prstGeom>
          <a:noFill/>
          <a:ln w="9525">
            <a:noFill/>
            <a:miter lim="800000"/>
            <a:headEnd/>
            <a:tailEnd/>
          </a:ln>
        </p:spPr>
      </p:pic>
      <p:pic>
        <p:nvPicPr>
          <p:cNvPr id="27" name="Picture 70"/>
          <p:cNvPicPr>
            <a:picLocks noChangeAspect="1" noChangeArrowheads="1"/>
          </p:cNvPicPr>
          <p:nvPr/>
        </p:nvPicPr>
        <p:blipFill>
          <a:blip r:embed="rId3" cstate="print"/>
          <a:srcRect/>
          <a:stretch>
            <a:fillRect/>
          </a:stretch>
        </p:blipFill>
        <p:spPr bwMode="auto">
          <a:xfrm>
            <a:off x="4454525" y="3140075"/>
            <a:ext cx="261938" cy="285750"/>
          </a:xfrm>
          <a:prstGeom prst="rect">
            <a:avLst/>
          </a:prstGeom>
          <a:noFill/>
          <a:ln w="9525">
            <a:noFill/>
            <a:miter lim="800000"/>
            <a:headEnd/>
            <a:tailEnd/>
          </a:ln>
        </p:spPr>
      </p:pic>
      <p:pic>
        <p:nvPicPr>
          <p:cNvPr id="28" name="Picture 71"/>
          <p:cNvPicPr>
            <a:picLocks noChangeAspect="1" noChangeArrowheads="1"/>
          </p:cNvPicPr>
          <p:nvPr/>
        </p:nvPicPr>
        <p:blipFill>
          <a:blip r:embed="rId3" cstate="print"/>
          <a:srcRect/>
          <a:stretch>
            <a:fillRect/>
          </a:stretch>
        </p:blipFill>
        <p:spPr bwMode="auto">
          <a:xfrm>
            <a:off x="4643438" y="4579938"/>
            <a:ext cx="261937" cy="285750"/>
          </a:xfrm>
          <a:prstGeom prst="rect">
            <a:avLst/>
          </a:prstGeom>
          <a:noFill/>
          <a:ln w="9525">
            <a:noFill/>
            <a:miter lim="800000"/>
            <a:headEnd/>
            <a:tailEnd/>
          </a:ln>
        </p:spPr>
      </p:pic>
      <p:sp>
        <p:nvSpPr>
          <p:cNvPr id="29" name="AutoShape 72"/>
          <p:cNvSpPr>
            <a:spLocks noChangeArrowheads="1"/>
          </p:cNvSpPr>
          <p:nvPr/>
        </p:nvSpPr>
        <p:spPr bwMode="auto">
          <a:xfrm>
            <a:off x="5508625" y="4724400"/>
            <a:ext cx="719138" cy="433388"/>
          </a:xfrm>
          <a:prstGeom prst="wedgeRoundRectCallout">
            <a:avLst>
              <a:gd name="adj1" fmla="val -52648"/>
              <a:gd name="adj2" fmla="val -107509"/>
              <a:gd name="adj3" fmla="val 16667"/>
            </a:avLst>
          </a:prstGeom>
          <a:solidFill>
            <a:srgbClr val="CCFFFF"/>
          </a:solidFill>
          <a:ln w="9525" algn="ctr">
            <a:noFill/>
            <a:miter lim="800000"/>
            <a:headEnd/>
            <a:tailEnd/>
          </a:ln>
        </p:spPr>
        <p:txBody>
          <a:bodyPr anchor="ctr"/>
          <a:lstStyle/>
          <a:p>
            <a:r>
              <a:rPr kumimoji="1" lang="zh-CN" altLang="en-US" sz="1600">
                <a:solidFill>
                  <a:schemeClr val="tx2"/>
                </a:solidFill>
                <a:latin typeface="Calibri" pitchFamily="34" charset="0"/>
              </a:rPr>
              <a:t>上海</a:t>
            </a:r>
          </a:p>
        </p:txBody>
      </p:sp>
      <p:sp>
        <p:nvSpPr>
          <p:cNvPr id="30" name="AutoShape 73"/>
          <p:cNvSpPr>
            <a:spLocks noChangeArrowheads="1"/>
          </p:cNvSpPr>
          <p:nvPr/>
        </p:nvSpPr>
        <p:spPr bwMode="auto">
          <a:xfrm>
            <a:off x="3635375" y="2779713"/>
            <a:ext cx="719138" cy="360362"/>
          </a:xfrm>
          <a:prstGeom prst="wedgeRoundRectCallout">
            <a:avLst>
              <a:gd name="adj1" fmla="val 70528"/>
              <a:gd name="adj2" fmla="val 50000"/>
              <a:gd name="adj3" fmla="val 16667"/>
            </a:avLst>
          </a:prstGeom>
          <a:solidFill>
            <a:srgbClr val="CCFFFF"/>
          </a:solidFill>
          <a:ln w="9525" algn="ctr">
            <a:noFill/>
            <a:miter lim="800000"/>
            <a:headEnd/>
            <a:tailEnd/>
          </a:ln>
        </p:spPr>
        <p:txBody>
          <a:bodyPr anchor="ctr"/>
          <a:lstStyle/>
          <a:p>
            <a:r>
              <a:rPr kumimoji="1" lang="zh-CN" altLang="en-US" sz="1600">
                <a:solidFill>
                  <a:schemeClr val="tx2"/>
                </a:solidFill>
                <a:latin typeface="Calibri" pitchFamily="34" charset="0"/>
              </a:rPr>
              <a:t>河北</a:t>
            </a:r>
          </a:p>
        </p:txBody>
      </p:sp>
      <p:sp>
        <p:nvSpPr>
          <p:cNvPr id="31" name="AutoShape 74"/>
          <p:cNvSpPr>
            <a:spLocks noChangeArrowheads="1"/>
          </p:cNvSpPr>
          <p:nvPr/>
        </p:nvSpPr>
        <p:spPr bwMode="auto">
          <a:xfrm>
            <a:off x="2844800" y="3860800"/>
            <a:ext cx="719138" cy="360363"/>
          </a:xfrm>
          <a:prstGeom prst="wedgeRoundRectCallout">
            <a:avLst>
              <a:gd name="adj1" fmla="val 70528"/>
              <a:gd name="adj2" fmla="val 50000"/>
              <a:gd name="adj3" fmla="val 16667"/>
            </a:avLst>
          </a:prstGeom>
          <a:solidFill>
            <a:srgbClr val="CCFFFF"/>
          </a:solidFill>
          <a:ln w="9525" algn="ctr">
            <a:noFill/>
            <a:miter lim="800000"/>
            <a:headEnd/>
            <a:tailEnd/>
          </a:ln>
        </p:spPr>
        <p:txBody>
          <a:bodyPr anchor="ctr"/>
          <a:lstStyle/>
          <a:p>
            <a:r>
              <a:rPr kumimoji="1" lang="zh-CN" altLang="en-US" sz="1600">
                <a:solidFill>
                  <a:schemeClr val="tx2"/>
                </a:solidFill>
                <a:latin typeface="Calibri" pitchFamily="34" charset="0"/>
              </a:rPr>
              <a:t>重庆</a:t>
            </a:r>
          </a:p>
        </p:txBody>
      </p:sp>
      <p:sp>
        <p:nvSpPr>
          <p:cNvPr id="32" name="AutoShape 75"/>
          <p:cNvSpPr>
            <a:spLocks noChangeArrowheads="1"/>
          </p:cNvSpPr>
          <p:nvPr/>
        </p:nvSpPr>
        <p:spPr bwMode="auto">
          <a:xfrm>
            <a:off x="4932363" y="3284538"/>
            <a:ext cx="719137" cy="360362"/>
          </a:xfrm>
          <a:prstGeom prst="wedgeRoundRectCallout">
            <a:avLst>
              <a:gd name="adj1" fmla="val -49338"/>
              <a:gd name="adj2" fmla="val 109912"/>
              <a:gd name="adj3" fmla="val 16667"/>
            </a:avLst>
          </a:prstGeom>
          <a:solidFill>
            <a:srgbClr val="CCFFFF"/>
          </a:solidFill>
          <a:ln w="9525" algn="ctr">
            <a:noFill/>
            <a:miter lim="800000"/>
            <a:headEnd/>
            <a:tailEnd/>
          </a:ln>
        </p:spPr>
        <p:txBody>
          <a:bodyPr anchor="ctr"/>
          <a:lstStyle/>
          <a:p>
            <a:r>
              <a:rPr kumimoji="1" lang="zh-CN" altLang="en-US" sz="1600">
                <a:solidFill>
                  <a:schemeClr val="tx2"/>
                </a:solidFill>
                <a:latin typeface="Calibri" pitchFamily="34" charset="0"/>
              </a:rPr>
              <a:t>南京</a:t>
            </a:r>
          </a:p>
        </p:txBody>
      </p:sp>
      <p:sp>
        <p:nvSpPr>
          <p:cNvPr id="33" name="AutoShape 76"/>
          <p:cNvSpPr>
            <a:spLocks noChangeArrowheads="1"/>
          </p:cNvSpPr>
          <p:nvPr/>
        </p:nvSpPr>
        <p:spPr bwMode="auto">
          <a:xfrm>
            <a:off x="4067175" y="4868863"/>
            <a:ext cx="719138" cy="360362"/>
          </a:xfrm>
          <a:prstGeom prst="wedgeRoundRectCallout">
            <a:avLst>
              <a:gd name="adj1" fmla="val 39403"/>
              <a:gd name="adj2" fmla="val -87444"/>
              <a:gd name="adj3" fmla="val 16667"/>
            </a:avLst>
          </a:prstGeom>
          <a:solidFill>
            <a:srgbClr val="CCFFFF"/>
          </a:solidFill>
          <a:ln w="9525" algn="ctr">
            <a:noFill/>
            <a:miter lim="800000"/>
            <a:headEnd/>
            <a:tailEnd/>
          </a:ln>
        </p:spPr>
        <p:txBody>
          <a:bodyPr anchor="ctr"/>
          <a:lstStyle/>
          <a:p>
            <a:r>
              <a:rPr kumimoji="1" lang="zh-CN" altLang="en-US" sz="1600">
                <a:solidFill>
                  <a:schemeClr val="tx2"/>
                </a:solidFill>
                <a:latin typeface="Calibri" pitchFamily="34" charset="0"/>
              </a:rPr>
              <a:t>南昌</a:t>
            </a:r>
          </a:p>
        </p:txBody>
      </p:sp>
      <p:sp>
        <p:nvSpPr>
          <p:cNvPr id="34" name="Freeform 77"/>
          <p:cNvSpPr>
            <a:spLocks/>
          </p:cNvSpPr>
          <p:nvPr/>
        </p:nvSpPr>
        <p:spPr bwMode="auto">
          <a:xfrm>
            <a:off x="3900488" y="3213100"/>
            <a:ext cx="527050" cy="1223963"/>
          </a:xfrm>
          <a:custGeom>
            <a:avLst/>
            <a:gdLst>
              <a:gd name="T0" fmla="*/ 37801549 w 332"/>
              <a:gd name="T1" fmla="*/ 1943042235 h 771"/>
              <a:gd name="T2" fmla="*/ 37801549 w 332"/>
              <a:gd name="T3" fmla="*/ 1028224241 h 771"/>
              <a:gd name="T4" fmla="*/ 264615614 w 332"/>
              <a:gd name="T5" fmla="*/ 342741381 h 771"/>
              <a:gd name="T6" fmla="*/ 836691964 w 332"/>
              <a:gd name="T7" fmla="*/ 0 h 771"/>
              <a:gd name="T8" fmla="*/ 0 60000 65536"/>
              <a:gd name="T9" fmla="*/ 0 60000 65536"/>
              <a:gd name="T10" fmla="*/ 0 60000 65536"/>
              <a:gd name="T11" fmla="*/ 0 60000 65536"/>
              <a:gd name="T12" fmla="*/ 0 w 332"/>
              <a:gd name="T13" fmla="*/ 0 h 771"/>
              <a:gd name="T14" fmla="*/ 332 w 332"/>
              <a:gd name="T15" fmla="*/ 771 h 771"/>
            </a:gdLst>
            <a:ahLst/>
            <a:cxnLst>
              <a:cxn ang="T8">
                <a:pos x="T0" y="T1"/>
              </a:cxn>
              <a:cxn ang="T9">
                <a:pos x="T2" y="T3"/>
              </a:cxn>
              <a:cxn ang="T10">
                <a:pos x="T4" y="T5"/>
              </a:cxn>
              <a:cxn ang="T11">
                <a:pos x="T6" y="T7"/>
              </a:cxn>
            </a:cxnLst>
            <a:rect l="T12" t="T13" r="T14" b="T15"/>
            <a:pathLst>
              <a:path w="332" h="771">
                <a:moveTo>
                  <a:pt x="15" y="771"/>
                </a:moveTo>
                <a:cubicBezTo>
                  <a:pt x="7" y="642"/>
                  <a:pt x="0" y="514"/>
                  <a:pt x="15" y="408"/>
                </a:cubicBezTo>
                <a:cubicBezTo>
                  <a:pt x="30" y="302"/>
                  <a:pt x="52" y="204"/>
                  <a:pt x="105" y="136"/>
                </a:cubicBezTo>
                <a:cubicBezTo>
                  <a:pt x="158" y="68"/>
                  <a:pt x="294" y="23"/>
                  <a:pt x="332" y="0"/>
                </a:cubicBezTo>
              </a:path>
            </a:pathLst>
          </a:custGeom>
          <a:noFill/>
          <a:ln w="88900">
            <a:solidFill>
              <a:srgbClr val="FF0000"/>
            </a:solidFill>
            <a:round/>
            <a:headEnd/>
            <a:tailEnd type="stealth" w="med" len="med"/>
          </a:ln>
        </p:spPr>
        <p:txBody>
          <a:bodyPr wrap="none" anchor="ctr"/>
          <a:lstStyle/>
          <a:p>
            <a:endParaRPr lang="zh-CN" altLang="en-US"/>
          </a:p>
        </p:txBody>
      </p:sp>
      <p:sp>
        <p:nvSpPr>
          <p:cNvPr id="35" name="Freeform 78"/>
          <p:cNvSpPr>
            <a:spLocks/>
          </p:cNvSpPr>
          <p:nvPr/>
        </p:nvSpPr>
        <p:spPr bwMode="auto">
          <a:xfrm>
            <a:off x="3995738" y="3860800"/>
            <a:ext cx="720725" cy="647700"/>
          </a:xfrm>
          <a:custGeom>
            <a:avLst/>
            <a:gdLst>
              <a:gd name="T0" fmla="*/ 0 w 454"/>
              <a:gd name="T1" fmla="*/ 1028223839 h 408"/>
              <a:gd name="T2" fmla="*/ 342741257 w 454"/>
              <a:gd name="T3" fmla="*/ 456149137 h 408"/>
              <a:gd name="T4" fmla="*/ 1144151027 w 454"/>
              <a:gd name="T5" fmla="*/ 0 h 408"/>
              <a:gd name="T6" fmla="*/ 0 60000 65536"/>
              <a:gd name="T7" fmla="*/ 0 60000 65536"/>
              <a:gd name="T8" fmla="*/ 0 60000 65536"/>
              <a:gd name="T9" fmla="*/ 0 w 454"/>
              <a:gd name="T10" fmla="*/ 0 h 408"/>
              <a:gd name="T11" fmla="*/ 454 w 454"/>
              <a:gd name="T12" fmla="*/ 408 h 408"/>
            </a:gdLst>
            <a:ahLst/>
            <a:cxnLst>
              <a:cxn ang="T6">
                <a:pos x="T0" y="T1"/>
              </a:cxn>
              <a:cxn ang="T7">
                <a:pos x="T2" y="T3"/>
              </a:cxn>
              <a:cxn ang="T8">
                <a:pos x="T4" y="T5"/>
              </a:cxn>
            </a:cxnLst>
            <a:rect l="T9" t="T10" r="T11" b="T12"/>
            <a:pathLst>
              <a:path w="454" h="408">
                <a:moveTo>
                  <a:pt x="0" y="408"/>
                </a:moveTo>
                <a:cubicBezTo>
                  <a:pt x="30" y="328"/>
                  <a:pt x="60" y="249"/>
                  <a:pt x="136" y="181"/>
                </a:cubicBezTo>
                <a:cubicBezTo>
                  <a:pt x="212" y="113"/>
                  <a:pt x="333" y="56"/>
                  <a:pt x="454" y="0"/>
                </a:cubicBezTo>
              </a:path>
            </a:pathLst>
          </a:custGeom>
          <a:noFill/>
          <a:ln w="88900">
            <a:solidFill>
              <a:srgbClr val="FF0000"/>
            </a:solidFill>
            <a:round/>
            <a:headEnd/>
            <a:tailEnd type="stealth" w="med" len="med"/>
          </a:ln>
        </p:spPr>
        <p:txBody>
          <a:bodyPr wrap="none" anchor="ctr"/>
          <a:lstStyle/>
          <a:p>
            <a:endParaRPr lang="zh-CN" altLang="en-US"/>
          </a:p>
        </p:txBody>
      </p:sp>
      <p:sp>
        <p:nvSpPr>
          <p:cNvPr id="36" name="Freeform 79"/>
          <p:cNvSpPr>
            <a:spLocks/>
          </p:cNvSpPr>
          <p:nvPr/>
        </p:nvSpPr>
        <p:spPr bwMode="auto">
          <a:xfrm>
            <a:off x="3924300" y="4652963"/>
            <a:ext cx="719138" cy="144462"/>
          </a:xfrm>
          <a:custGeom>
            <a:avLst/>
            <a:gdLst>
              <a:gd name="T0" fmla="*/ 0 w 453"/>
              <a:gd name="T1" fmla="*/ 0 h 91"/>
              <a:gd name="T2" fmla="*/ 456149468 w 453"/>
              <a:gd name="T3" fmla="*/ 229332654 h 91"/>
              <a:gd name="T4" fmla="*/ 1141632458 w 453"/>
              <a:gd name="T5" fmla="*/ 0 h 91"/>
              <a:gd name="T6" fmla="*/ 0 60000 65536"/>
              <a:gd name="T7" fmla="*/ 0 60000 65536"/>
              <a:gd name="T8" fmla="*/ 0 60000 65536"/>
              <a:gd name="T9" fmla="*/ 0 w 453"/>
              <a:gd name="T10" fmla="*/ 0 h 91"/>
              <a:gd name="T11" fmla="*/ 453 w 453"/>
              <a:gd name="T12" fmla="*/ 91 h 91"/>
            </a:gdLst>
            <a:ahLst/>
            <a:cxnLst>
              <a:cxn ang="T6">
                <a:pos x="T0" y="T1"/>
              </a:cxn>
              <a:cxn ang="T7">
                <a:pos x="T2" y="T3"/>
              </a:cxn>
              <a:cxn ang="T8">
                <a:pos x="T4" y="T5"/>
              </a:cxn>
            </a:cxnLst>
            <a:rect l="T9" t="T10" r="T11" b="T12"/>
            <a:pathLst>
              <a:path w="453" h="91">
                <a:moveTo>
                  <a:pt x="0" y="0"/>
                </a:moveTo>
                <a:cubicBezTo>
                  <a:pt x="53" y="45"/>
                  <a:pt x="106" y="91"/>
                  <a:pt x="181" y="91"/>
                </a:cubicBezTo>
                <a:cubicBezTo>
                  <a:pt x="256" y="91"/>
                  <a:pt x="354" y="45"/>
                  <a:pt x="453" y="0"/>
                </a:cubicBezTo>
              </a:path>
            </a:pathLst>
          </a:custGeom>
          <a:noFill/>
          <a:ln w="88900">
            <a:solidFill>
              <a:srgbClr val="FF0000"/>
            </a:solidFill>
            <a:round/>
            <a:headEnd/>
            <a:tailEnd type="stealth" w="med" len="med"/>
          </a:ln>
        </p:spPr>
        <p:txBody>
          <a:bodyPr wrap="none" anchor="ctr"/>
          <a:lstStyle/>
          <a:p>
            <a:endParaRPr lang="zh-CN" altLang="en-US"/>
          </a:p>
        </p:txBody>
      </p:sp>
      <p:pic>
        <p:nvPicPr>
          <p:cNvPr id="37" name="Picture 69"/>
          <p:cNvPicPr>
            <a:picLocks noChangeAspect="1" noChangeArrowheads="1"/>
          </p:cNvPicPr>
          <p:nvPr/>
        </p:nvPicPr>
        <p:blipFill>
          <a:blip r:embed="rId3" cstate="print"/>
          <a:srcRect/>
          <a:stretch>
            <a:fillRect/>
          </a:stretch>
        </p:blipFill>
        <p:spPr bwMode="auto">
          <a:xfrm>
            <a:off x="3530600" y="4367213"/>
            <a:ext cx="393700" cy="430212"/>
          </a:xfrm>
          <a:prstGeom prst="rect">
            <a:avLst/>
          </a:prstGeom>
          <a:noFill/>
          <a:ln w="9525">
            <a:noFill/>
            <a:miter lim="800000"/>
            <a:headEnd/>
            <a:tailEnd/>
          </a:ln>
        </p:spPr>
      </p:pic>
      <p:sp>
        <p:nvSpPr>
          <p:cNvPr id="38" name="Text Box 80"/>
          <p:cNvSpPr txBox="1">
            <a:spLocks noChangeArrowheads="1"/>
          </p:cNvSpPr>
          <p:nvPr/>
        </p:nvSpPr>
        <p:spPr bwMode="auto">
          <a:xfrm>
            <a:off x="323850" y="4941888"/>
            <a:ext cx="3024014" cy="1600438"/>
          </a:xfrm>
          <a:prstGeom prst="rect">
            <a:avLst/>
          </a:prstGeom>
          <a:noFill/>
          <a:ln w="9525" algn="ctr">
            <a:noFill/>
            <a:miter lim="800000"/>
            <a:headEnd/>
            <a:tailEnd/>
          </a:ln>
        </p:spPr>
        <p:txBody>
          <a:bodyPr wrap="square">
            <a:spAutoFit/>
          </a:bodyPr>
          <a:lstStyle/>
          <a:p>
            <a:pPr>
              <a:spcBef>
                <a:spcPct val="30000"/>
              </a:spcBef>
              <a:buFontTx/>
              <a:buChar char="•"/>
            </a:pPr>
            <a:r>
              <a:rPr kumimoji="1" lang="zh-CN" altLang="en-US" dirty="0">
                <a:solidFill>
                  <a:srgbClr val="FF3300"/>
                </a:solidFill>
                <a:latin typeface="Adobe 仿宋 Std R" pitchFamily="18" charset="-122"/>
                <a:ea typeface="Adobe 仿宋 Std R" pitchFamily="18" charset="-122"/>
              </a:rPr>
              <a:t>诞生于洋务运动</a:t>
            </a:r>
          </a:p>
          <a:p>
            <a:pPr>
              <a:spcBef>
                <a:spcPct val="30000"/>
              </a:spcBef>
              <a:buFontTx/>
              <a:buChar char="•"/>
            </a:pPr>
            <a:r>
              <a:rPr kumimoji="1" lang="zh-CN" altLang="en-US" dirty="0">
                <a:solidFill>
                  <a:srgbClr val="FF3300"/>
                </a:solidFill>
                <a:latin typeface="Adobe 仿宋 Std R" pitchFamily="18" charset="-122"/>
                <a:ea typeface="Adobe 仿宋 Std R" pitchFamily="18" charset="-122"/>
              </a:rPr>
              <a:t>扬名于抗日战争</a:t>
            </a:r>
          </a:p>
          <a:p>
            <a:pPr>
              <a:spcBef>
                <a:spcPct val="30000"/>
              </a:spcBef>
              <a:buFontTx/>
              <a:buChar char="•"/>
            </a:pPr>
            <a:r>
              <a:rPr kumimoji="1" lang="zh-CN" altLang="en-US" dirty="0">
                <a:solidFill>
                  <a:srgbClr val="FF3300"/>
                </a:solidFill>
                <a:latin typeface="Adobe 仿宋 Std R" pitchFamily="18" charset="-122"/>
                <a:ea typeface="Adobe 仿宋 Std R" pitchFamily="18" charset="-122"/>
              </a:rPr>
              <a:t>成长于新中国</a:t>
            </a:r>
          </a:p>
          <a:p>
            <a:pPr>
              <a:spcBef>
                <a:spcPct val="30000"/>
              </a:spcBef>
              <a:buFontTx/>
              <a:buChar char="•"/>
            </a:pPr>
            <a:r>
              <a:rPr kumimoji="1" lang="zh-CN" altLang="en-US" dirty="0">
                <a:solidFill>
                  <a:srgbClr val="FF3300"/>
                </a:solidFill>
                <a:latin typeface="Adobe 仿宋 Std R" pitchFamily="18" charset="-122"/>
                <a:ea typeface="Adobe 仿宋 Std R" pitchFamily="18" charset="-122"/>
              </a:rPr>
              <a:t>兴盛于改革开放</a:t>
            </a:r>
            <a:endParaRPr lang="zh-CN" altLang="en-US" dirty="0">
              <a:solidFill>
                <a:srgbClr val="FF3300"/>
              </a:solidFill>
              <a:latin typeface="Adobe 仿宋 Std R" pitchFamily="18" charset="-122"/>
              <a:ea typeface="Adobe 仿宋 Std R" pitchFamily="18" charset="-122"/>
            </a:endParaRPr>
          </a:p>
        </p:txBody>
      </p:sp>
      <p:sp>
        <p:nvSpPr>
          <p:cNvPr id="39" name="Line 40"/>
          <p:cNvSpPr>
            <a:spLocks noChangeShapeType="1"/>
          </p:cNvSpPr>
          <p:nvPr/>
        </p:nvSpPr>
        <p:spPr bwMode="auto">
          <a:xfrm flipH="1">
            <a:off x="6362700" y="1249363"/>
            <a:ext cx="0" cy="5105400"/>
          </a:xfrm>
          <a:prstGeom prst="line">
            <a:avLst/>
          </a:prstGeom>
          <a:noFill/>
          <a:ln w="190500" cmpd="dbl">
            <a:solidFill>
              <a:srgbClr val="808080"/>
            </a:solidFill>
            <a:round/>
            <a:headEnd/>
            <a:tailEnd/>
          </a:ln>
        </p:spPr>
        <p:txBody>
          <a:bodyPr wrap="none" anchor="ctr"/>
          <a:lstStyle/>
          <a:p>
            <a:endParaRPr lang="zh-CN" altLang="en-US"/>
          </a:p>
        </p:txBody>
      </p:sp>
      <p:sp>
        <p:nvSpPr>
          <p:cNvPr id="40" name="Line 43"/>
          <p:cNvSpPr>
            <a:spLocks noChangeShapeType="1"/>
          </p:cNvSpPr>
          <p:nvPr/>
        </p:nvSpPr>
        <p:spPr bwMode="auto">
          <a:xfrm>
            <a:off x="6416675" y="1519238"/>
            <a:ext cx="1020763" cy="0"/>
          </a:xfrm>
          <a:prstGeom prst="line">
            <a:avLst/>
          </a:prstGeom>
          <a:noFill/>
          <a:ln w="76200">
            <a:solidFill>
              <a:srgbClr val="808080"/>
            </a:solidFill>
            <a:round/>
            <a:headEnd/>
            <a:tailEnd/>
          </a:ln>
        </p:spPr>
        <p:txBody>
          <a:bodyPr wrap="none" anchor="ctr"/>
          <a:lstStyle/>
          <a:p>
            <a:endParaRPr lang="zh-CN" altLang="en-US"/>
          </a:p>
        </p:txBody>
      </p:sp>
      <p:sp>
        <p:nvSpPr>
          <p:cNvPr id="41" name="Text Box 44"/>
          <p:cNvSpPr txBox="1">
            <a:spLocks noChangeArrowheads="1"/>
          </p:cNvSpPr>
          <p:nvPr/>
        </p:nvSpPr>
        <p:spPr bwMode="auto">
          <a:xfrm>
            <a:off x="6343650" y="1158875"/>
            <a:ext cx="1054100" cy="336550"/>
          </a:xfrm>
          <a:prstGeom prst="rect">
            <a:avLst/>
          </a:prstGeom>
          <a:noFill/>
          <a:ln w="9525" algn="ctr">
            <a:noFill/>
            <a:miter lim="800000"/>
            <a:headEnd/>
            <a:tailEnd/>
          </a:ln>
        </p:spPr>
        <p:txBody>
          <a:bodyPr>
            <a:spAutoFit/>
          </a:bodyPr>
          <a:lstStyle/>
          <a:p>
            <a:pPr>
              <a:spcBef>
                <a:spcPct val="50000"/>
              </a:spcBef>
              <a:buFontTx/>
              <a:buChar char="•"/>
            </a:pPr>
            <a:r>
              <a:rPr kumimoji="1" lang="en-US" altLang="zh-CN" sz="1600">
                <a:solidFill>
                  <a:schemeClr val="tx2"/>
                </a:solidFill>
                <a:latin typeface="Calibri" pitchFamily="34" charset="0"/>
              </a:rPr>
              <a:t>1862</a:t>
            </a:r>
            <a:r>
              <a:rPr kumimoji="1" lang="zh-CN" altLang="en-US" sz="1600">
                <a:solidFill>
                  <a:schemeClr val="tx2"/>
                </a:solidFill>
                <a:latin typeface="Calibri" pitchFamily="34" charset="0"/>
              </a:rPr>
              <a:t>年</a:t>
            </a:r>
          </a:p>
        </p:txBody>
      </p:sp>
      <p:sp>
        <p:nvSpPr>
          <p:cNvPr id="42" name="Rectangle 45"/>
          <p:cNvSpPr>
            <a:spLocks noChangeArrowheads="1"/>
          </p:cNvSpPr>
          <p:nvPr/>
        </p:nvSpPr>
        <p:spPr bwMode="auto">
          <a:xfrm>
            <a:off x="7440613" y="1252538"/>
            <a:ext cx="1609725" cy="554037"/>
          </a:xfrm>
          <a:prstGeom prst="rect">
            <a:avLst/>
          </a:prstGeom>
          <a:noFill/>
          <a:ln w="9525" algn="ctr">
            <a:solidFill>
              <a:schemeClr val="tx1"/>
            </a:solidFill>
            <a:miter lim="800000"/>
            <a:headEnd/>
            <a:tailEnd/>
          </a:ln>
        </p:spPr>
        <p:txBody>
          <a:bodyPr anchor="ctr"/>
          <a:lstStyle/>
          <a:p>
            <a:r>
              <a:rPr kumimoji="1" lang="zh-CN" altLang="en-US" sz="1600">
                <a:solidFill>
                  <a:schemeClr val="tx2"/>
                </a:solidFill>
                <a:latin typeface="Calibri" pitchFamily="34" charset="0"/>
              </a:rPr>
              <a:t>上海洋炮局</a:t>
            </a:r>
          </a:p>
        </p:txBody>
      </p:sp>
      <p:sp>
        <p:nvSpPr>
          <p:cNvPr id="43" name="Line 46"/>
          <p:cNvSpPr>
            <a:spLocks noChangeShapeType="1"/>
          </p:cNvSpPr>
          <p:nvPr/>
        </p:nvSpPr>
        <p:spPr bwMode="auto">
          <a:xfrm>
            <a:off x="6430963" y="2239963"/>
            <a:ext cx="1050925" cy="0"/>
          </a:xfrm>
          <a:prstGeom prst="line">
            <a:avLst/>
          </a:prstGeom>
          <a:noFill/>
          <a:ln w="76200">
            <a:solidFill>
              <a:srgbClr val="808080"/>
            </a:solidFill>
            <a:round/>
            <a:headEnd/>
            <a:tailEnd/>
          </a:ln>
        </p:spPr>
        <p:txBody>
          <a:bodyPr wrap="none" anchor="ctr"/>
          <a:lstStyle/>
          <a:p>
            <a:endParaRPr lang="zh-CN" altLang="en-US"/>
          </a:p>
        </p:txBody>
      </p:sp>
      <p:sp>
        <p:nvSpPr>
          <p:cNvPr id="44" name="Text Box 47"/>
          <p:cNvSpPr txBox="1">
            <a:spLocks noChangeArrowheads="1"/>
          </p:cNvSpPr>
          <p:nvPr/>
        </p:nvSpPr>
        <p:spPr bwMode="auto">
          <a:xfrm>
            <a:off x="6354763" y="1822450"/>
            <a:ext cx="1054100" cy="703263"/>
          </a:xfrm>
          <a:prstGeom prst="rect">
            <a:avLst/>
          </a:prstGeom>
          <a:noFill/>
          <a:ln w="9525" algn="ctr">
            <a:noFill/>
            <a:miter lim="800000"/>
            <a:headEnd/>
            <a:tailEnd/>
          </a:ln>
        </p:spPr>
        <p:txBody>
          <a:bodyPr>
            <a:spAutoFit/>
          </a:bodyPr>
          <a:lstStyle/>
          <a:p>
            <a:pPr>
              <a:spcBef>
                <a:spcPct val="50000"/>
              </a:spcBef>
              <a:buFontTx/>
              <a:buChar char="•"/>
            </a:pPr>
            <a:r>
              <a:rPr kumimoji="1" lang="en-US" altLang="zh-CN" sz="1600">
                <a:solidFill>
                  <a:schemeClr val="tx2"/>
                </a:solidFill>
                <a:latin typeface="Calibri" pitchFamily="34" charset="0"/>
              </a:rPr>
              <a:t>1864</a:t>
            </a:r>
            <a:r>
              <a:rPr kumimoji="1" lang="zh-CN" altLang="en-US" sz="1600">
                <a:solidFill>
                  <a:schemeClr val="tx2"/>
                </a:solidFill>
                <a:latin typeface="Calibri" pitchFamily="34" charset="0"/>
              </a:rPr>
              <a:t>年</a:t>
            </a:r>
          </a:p>
          <a:p>
            <a:pPr>
              <a:spcBef>
                <a:spcPct val="50000"/>
              </a:spcBef>
              <a:buFontTx/>
              <a:buChar char="•"/>
            </a:pPr>
            <a:r>
              <a:rPr kumimoji="1" lang="en-US" altLang="zh-CN" sz="1600">
                <a:solidFill>
                  <a:schemeClr val="tx2"/>
                </a:solidFill>
                <a:latin typeface="Calibri" pitchFamily="34" charset="0"/>
              </a:rPr>
              <a:t>1865</a:t>
            </a:r>
            <a:r>
              <a:rPr kumimoji="1" lang="zh-CN" altLang="en-US" sz="1600">
                <a:solidFill>
                  <a:schemeClr val="tx2"/>
                </a:solidFill>
                <a:latin typeface="Calibri" pitchFamily="34" charset="0"/>
              </a:rPr>
              <a:t>年</a:t>
            </a:r>
          </a:p>
        </p:txBody>
      </p:sp>
      <p:sp>
        <p:nvSpPr>
          <p:cNvPr id="45" name="Rectangle 48"/>
          <p:cNvSpPr>
            <a:spLocks noChangeArrowheads="1"/>
          </p:cNvSpPr>
          <p:nvPr/>
        </p:nvSpPr>
        <p:spPr bwMode="auto">
          <a:xfrm>
            <a:off x="7470775" y="1951038"/>
            <a:ext cx="1609725" cy="554037"/>
          </a:xfrm>
          <a:prstGeom prst="rect">
            <a:avLst/>
          </a:prstGeom>
          <a:noFill/>
          <a:ln w="9525" algn="ctr">
            <a:solidFill>
              <a:schemeClr val="tx1"/>
            </a:solidFill>
            <a:miter lim="800000"/>
            <a:headEnd/>
            <a:tailEnd/>
          </a:ln>
        </p:spPr>
        <p:txBody>
          <a:bodyPr anchor="ctr"/>
          <a:lstStyle/>
          <a:p>
            <a:r>
              <a:rPr kumimoji="1" lang="zh-CN" altLang="en-US" sz="1600">
                <a:solidFill>
                  <a:schemeClr val="tx2"/>
                </a:solidFill>
                <a:latin typeface="Calibri" pitchFamily="34" charset="0"/>
              </a:rPr>
              <a:t>苏州炮局</a:t>
            </a:r>
          </a:p>
        </p:txBody>
      </p:sp>
      <p:sp>
        <p:nvSpPr>
          <p:cNvPr id="46" name="Text Box 49"/>
          <p:cNvSpPr txBox="1">
            <a:spLocks noChangeArrowheads="1"/>
          </p:cNvSpPr>
          <p:nvPr/>
        </p:nvSpPr>
        <p:spPr bwMode="auto">
          <a:xfrm>
            <a:off x="6286500" y="2759075"/>
            <a:ext cx="1054100" cy="703263"/>
          </a:xfrm>
          <a:prstGeom prst="rect">
            <a:avLst/>
          </a:prstGeom>
          <a:noFill/>
          <a:ln w="9525" algn="ctr">
            <a:noFill/>
            <a:miter lim="800000"/>
            <a:headEnd/>
            <a:tailEnd/>
          </a:ln>
        </p:spPr>
        <p:txBody>
          <a:bodyPr>
            <a:spAutoFit/>
          </a:bodyPr>
          <a:lstStyle/>
          <a:p>
            <a:pPr>
              <a:spcBef>
                <a:spcPct val="50000"/>
              </a:spcBef>
              <a:buFontTx/>
              <a:buChar char="•"/>
            </a:pPr>
            <a:r>
              <a:rPr kumimoji="1" lang="en-US" altLang="zh-CN" sz="1600">
                <a:solidFill>
                  <a:schemeClr val="tx2"/>
                </a:solidFill>
                <a:latin typeface="Calibri" pitchFamily="34" charset="0"/>
              </a:rPr>
              <a:t>1865</a:t>
            </a:r>
            <a:r>
              <a:rPr kumimoji="1" lang="zh-CN" altLang="en-US" sz="1600">
                <a:solidFill>
                  <a:schemeClr val="tx2"/>
                </a:solidFill>
                <a:latin typeface="Calibri" pitchFamily="34" charset="0"/>
              </a:rPr>
              <a:t>年</a:t>
            </a:r>
          </a:p>
          <a:p>
            <a:pPr>
              <a:spcBef>
                <a:spcPct val="50000"/>
              </a:spcBef>
              <a:buFontTx/>
              <a:buChar char="•"/>
            </a:pPr>
            <a:r>
              <a:rPr kumimoji="1" lang="en-US" altLang="zh-CN" sz="1600">
                <a:solidFill>
                  <a:schemeClr val="tx2"/>
                </a:solidFill>
                <a:latin typeface="Calibri" pitchFamily="34" charset="0"/>
              </a:rPr>
              <a:t>1937</a:t>
            </a:r>
            <a:r>
              <a:rPr kumimoji="1" lang="zh-CN" altLang="en-US" sz="1600">
                <a:solidFill>
                  <a:schemeClr val="tx2"/>
                </a:solidFill>
                <a:latin typeface="Calibri" pitchFamily="34" charset="0"/>
              </a:rPr>
              <a:t>年</a:t>
            </a:r>
          </a:p>
        </p:txBody>
      </p:sp>
      <p:sp>
        <p:nvSpPr>
          <p:cNvPr id="47" name="Rectangle 51"/>
          <p:cNvSpPr>
            <a:spLocks noChangeArrowheads="1"/>
          </p:cNvSpPr>
          <p:nvPr/>
        </p:nvSpPr>
        <p:spPr bwMode="auto">
          <a:xfrm>
            <a:off x="7442200" y="2859088"/>
            <a:ext cx="1609725" cy="554037"/>
          </a:xfrm>
          <a:prstGeom prst="rect">
            <a:avLst/>
          </a:prstGeom>
          <a:noFill/>
          <a:ln w="9525" algn="ctr">
            <a:solidFill>
              <a:schemeClr val="tx1"/>
            </a:solidFill>
            <a:miter lim="800000"/>
            <a:headEnd/>
            <a:tailEnd/>
          </a:ln>
        </p:spPr>
        <p:txBody>
          <a:bodyPr anchor="ctr"/>
          <a:lstStyle/>
          <a:p>
            <a:r>
              <a:rPr lang="zh-CN" altLang="en-US" sz="1600">
                <a:solidFill>
                  <a:schemeClr val="tx2"/>
                </a:solidFill>
                <a:latin typeface="Calibri" pitchFamily="34" charset="0"/>
              </a:rPr>
              <a:t>南京金</a:t>
            </a:r>
            <a:r>
              <a:rPr kumimoji="1" lang="zh-CN" altLang="en-US" sz="1600">
                <a:solidFill>
                  <a:schemeClr val="tx2"/>
                </a:solidFill>
                <a:latin typeface="Calibri" pitchFamily="34" charset="0"/>
              </a:rPr>
              <a:t>陵</a:t>
            </a:r>
          </a:p>
          <a:p>
            <a:r>
              <a:rPr kumimoji="1" lang="zh-CN" altLang="en-US" sz="1600">
                <a:solidFill>
                  <a:schemeClr val="tx2"/>
                </a:solidFill>
                <a:latin typeface="Calibri" pitchFamily="34" charset="0"/>
              </a:rPr>
              <a:t>兵工厂</a:t>
            </a:r>
          </a:p>
        </p:txBody>
      </p:sp>
      <p:sp>
        <p:nvSpPr>
          <p:cNvPr id="48" name="Text Box 53"/>
          <p:cNvSpPr txBox="1">
            <a:spLocks noChangeArrowheads="1"/>
          </p:cNvSpPr>
          <p:nvPr/>
        </p:nvSpPr>
        <p:spPr bwMode="auto">
          <a:xfrm>
            <a:off x="6389688" y="3751263"/>
            <a:ext cx="935037" cy="336550"/>
          </a:xfrm>
          <a:prstGeom prst="rect">
            <a:avLst/>
          </a:prstGeom>
          <a:noFill/>
          <a:ln w="9525" algn="ctr">
            <a:noFill/>
            <a:miter lim="800000"/>
            <a:headEnd/>
            <a:tailEnd/>
          </a:ln>
        </p:spPr>
        <p:txBody>
          <a:bodyPr>
            <a:spAutoFit/>
          </a:bodyPr>
          <a:lstStyle/>
          <a:p>
            <a:pPr>
              <a:spcBef>
                <a:spcPct val="50000"/>
              </a:spcBef>
              <a:buFontTx/>
              <a:buChar char="•"/>
            </a:pPr>
            <a:r>
              <a:rPr kumimoji="1" lang="en-US" altLang="zh-CN" sz="1600">
                <a:solidFill>
                  <a:schemeClr val="tx2"/>
                </a:solidFill>
                <a:latin typeface="Calibri" pitchFamily="34" charset="0"/>
              </a:rPr>
              <a:t>1937</a:t>
            </a:r>
            <a:r>
              <a:rPr kumimoji="1" lang="zh-CN" altLang="en-US" sz="1600">
                <a:solidFill>
                  <a:schemeClr val="tx2"/>
                </a:solidFill>
                <a:latin typeface="Calibri" pitchFamily="34" charset="0"/>
              </a:rPr>
              <a:t>年</a:t>
            </a:r>
          </a:p>
        </p:txBody>
      </p:sp>
      <p:sp>
        <p:nvSpPr>
          <p:cNvPr id="49" name="Rectangle 54"/>
          <p:cNvSpPr>
            <a:spLocks noChangeArrowheads="1"/>
          </p:cNvSpPr>
          <p:nvPr/>
        </p:nvSpPr>
        <p:spPr bwMode="auto">
          <a:xfrm>
            <a:off x="7454900" y="3751263"/>
            <a:ext cx="1555750" cy="554037"/>
          </a:xfrm>
          <a:prstGeom prst="rect">
            <a:avLst/>
          </a:prstGeom>
          <a:solidFill>
            <a:srgbClr val="FF0000"/>
          </a:solidFill>
          <a:ln w="9525" algn="ctr">
            <a:solidFill>
              <a:srgbClr val="FF0000"/>
            </a:solidFill>
            <a:miter lim="800000"/>
            <a:headEnd/>
            <a:tailEnd/>
          </a:ln>
        </p:spPr>
        <p:txBody>
          <a:bodyPr anchor="ctr"/>
          <a:lstStyle/>
          <a:p>
            <a:r>
              <a:rPr kumimoji="1" lang="zh-CN" altLang="en-US" sz="1600">
                <a:solidFill>
                  <a:schemeClr val="bg1"/>
                </a:solidFill>
                <a:latin typeface="Calibri" pitchFamily="34" charset="0"/>
              </a:rPr>
              <a:t>重庆基地</a:t>
            </a:r>
          </a:p>
        </p:txBody>
      </p:sp>
      <p:sp>
        <p:nvSpPr>
          <p:cNvPr id="50" name="Line 55"/>
          <p:cNvSpPr>
            <a:spLocks noChangeShapeType="1"/>
          </p:cNvSpPr>
          <p:nvPr/>
        </p:nvSpPr>
        <p:spPr bwMode="auto">
          <a:xfrm>
            <a:off x="6403975" y="4759325"/>
            <a:ext cx="1008063" cy="0"/>
          </a:xfrm>
          <a:prstGeom prst="line">
            <a:avLst/>
          </a:prstGeom>
          <a:noFill/>
          <a:ln w="76200">
            <a:solidFill>
              <a:srgbClr val="808080"/>
            </a:solidFill>
            <a:round/>
            <a:headEnd/>
            <a:tailEnd/>
          </a:ln>
        </p:spPr>
        <p:txBody>
          <a:bodyPr wrap="none" anchor="ctr"/>
          <a:lstStyle/>
          <a:p>
            <a:endParaRPr lang="zh-CN" altLang="en-US"/>
          </a:p>
        </p:txBody>
      </p:sp>
      <p:sp>
        <p:nvSpPr>
          <p:cNvPr id="51" name="Line 56"/>
          <p:cNvSpPr>
            <a:spLocks noChangeShapeType="1"/>
          </p:cNvSpPr>
          <p:nvPr/>
        </p:nvSpPr>
        <p:spPr bwMode="auto">
          <a:xfrm>
            <a:off x="6403975" y="5335588"/>
            <a:ext cx="1008063" cy="0"/>
          </a:xfrm>
          <a:prstGeom prst="line">
            <a:avLst/>
          </a:prstGeom>
          <a:noFill/>
          <a:ln w="76200">
            <a:solidFill>
              <a:srgbClr val="808080"/>
            </a:solidFill>
            <a:round/>
            <a:headEnd/>
            <a:tailEnd/>
          </a:ln>
        </p:spPr>
        <p:txBody>
          <a:bodyPr wrap="none" anchor="ctr"/>
          <a:lstStyle/>
          <a:p>
            <a:endParaRPr lang="zh-CN" altLang="en-US"/>
          </a:p>
        </p:txBody>
      </p:sp>
      <p:sp>
        <p:nvSpPr>
          <p:cNvPr id="52" name="Line 57"/>
          <p:cNvSpPr>
            <a:spLocks noChangeShapeType="1"/>
          </p:cNvSpPr>
          <p:nvPr/>
        </p:nvSpPr>
        <p:spPr bwMode="auto">
          <a:xfrm>
            <a:off x="6403975" y="5911850"/>
            <a:ext cx="1008063" cy="0"/>
          </a:xfrm>
          <a:prstGeom prst="line">
            <a:avLst/>
          </a:prstGeom>
          <a:noFill/>
          <a:ln w="76200">
            <a:solidFill>
              <a:srgbClr val="808080"/>
            </a:solidFill>
            <a:round/>
            <a:headEnd/>
            <a:tailEnd/>
          </a:ln>
        </p:spPr>
        <p:txBody>
          <a:bodyPr wrap="none" anchor="ctr"/>
          <a:lstStyle/>
          <a:p>
            <a:endParaRPr lang="zh-CN" altLang="en-US"/>
          </a:p>
        </p:txBody>
      </p:sp>
      <p:sp>
        <p:nvSpPr>
          <p:cNvPr id="53" name="Rectangle 59"/>
          <p:cNvSpPr>
            <a:spLocks noChangeArrowheads="1"/>
          </p:cNvSpPr>
          <p:nvPr/>
        </p:nvSpPr>
        <p:spPr bwMode="auto">
          <a:xfrm>
            <a:off x="7412038" y="4473575"/>
            <a:ext cx="1538287" cy="554038"/>
          </a:xfrm>
          <a:prstGeom prst="rect">
            <a:avLst/>
          </a:prstGeom>
          <a:noFill/>
          <a:ln w="9525" algn="ctr">
            <a:solidFill>
              <a:schemeClr val="tx1"/>
            </a:solidFill>
            <a:miter lim="800000"/>
            <a:headEnd/>
            <a:tailEnd/>
          </a:ln>
        </p:spPr>
        <p:txBody>
          <a:bodyPr anchor="ctr"/>
          <a:lstStyle/>
          <a:p>
            <a:r>
              <a:rPr kumimoji="1" lang="zh-CN" altLang="en-US" sz="1600">
                <a:solidFill>
                  <a:schemeClr val="tx2"/>
                </a:solidFill>
                <a:latin typeface="Calibri" pitchFamily="34" charset="0"/>
              </a:rPr>
              <a:t>南京基地</a:t>
            </a:r>
          </a:p>
        </p:txBody>
      </p:sp>
      <p:sp>
        <p:nvSpPr>
          <p:cNvPr id="54" name="Rectangle 60"/>
          <p:cNvSpPr>
            <a:spLocks noChangeArrowheads="1"/>
          </p:cNvSpPr>
          <p:nvPr/>
        </p:nvSpPr>
        <p:spPr bwMode="auto">
          <a:xfrm>
            <a:off x="7412038" y="5064125"/>
            <a:ext cx="1538287" cy="554038"/>
          </a:xfrm>
          <a:prstGeom prst="rect">
            <a:avLst/>
          </a:prstGeom>
          <a:noFill/>
          <a:ln w="9525" algn="ctr">
            <a:solidFill>
              <a:schemeClr val="tx1"/>
            </a:solidFill>
            <a:miter lim="800000"/>
            <a:headEnd/>
            <a:tailEnd/>
          </a:ln>
        </p:spPr>
        <p:txBody>
          <a:bodyPr anchor="ctr"/>
          <a:lstStyle/>
          <a:p>
            <a:r>
              <a:rPr kumimoji="1" lang="zh-CN" altLang="en-US" sz="1600">
                <a:solidFill>
                  <a:schemeClr val="tx2"/>
                </a:solidFill>
                <a:latin typeface="Calibri" pitchFamily="34" charset="0"/>
              </a:rPr>
              <a:t>河北基地</a:t>
            </a:r>
          </a:p>
        </p:txBody>
      </p:sp>
      <p:sp>
        <p:nvSpPr>
          <p:cNvPr id="55" name="Rectangle 61"/>
          <p:cNvSpPr>
            <a:spLocks noChangeArrowheads="1"/>
          </p:cNvSpPr>
          <p:nvPr/>
        </p:nvSpPr>
        <p:spPr bwMode="auto">
          <a:xfrm>
            <a:off x="7412038" y="5645150"/>
            <a:ext cx="1538287" cy="554038"/>
          </a:xfrm>
          <a:prstGeom prst="rect">
            <a:avLst/>
          </a:prstGeom>
          <a:noFill/>
          <a:ln w="9525" algn="ctr">
            <a:solidFill>
              <a:schemeClr val="tx1"/>
            </a:solidFill>
            <a:miter lim="800000"/>
            <a:headEnd/>
            <a:tailEnd/>
          </a:ln>
        </p:spPr>
        <p:txBody>
          <a:bodyPr anchor="ctr"/>
          <a:lstStyle/>
          <a:p>
            <a:r>
              <a:rPr kumimoji="1" lang="zh-CN" altLang="en-US" sz="1600">
                <a:solidFill>
                  <a:schemeClr val="tx2"/>
                </a:solidFill>
                <a:latin typeface="Calibri" pitchFamily="34" charset="0"/>
              </a:rPr>
              <a:t>南昌基地</a:t>
            </a:r>
          </a:p>
        </p:txBody>
      </p:sp>
      <p:sp>
        <p:nvSpPr>
          <p:cNvPr id="56" name="Text Box 62"/>
          <p:cNvSpPr txBox="1">
            <a:spLocks noChangeArrowheads="1"/>
          </p:cNvSpPr>
          <p:nvPr/>
        </p:nvSpPr>
        <p:spPr bwMode="auto">
          <a:xfrm>
            <a:off x="6332538" y="4386263"/>
            <a:ext cx="1008062" cy="336550"/>
          </a:xfrm>
          <a:prstGeom prst="rect">
            <a:avLst/>
          </a:prstGeom>
          <a:noFill/>
          <a:ln w="9525" algn="ctr">
            <a:noFill/>
            <a:miter lim="800000"/>
            <a:headEnd/>
            <a:tailEnd/>
          </a:ln>
        </p:spPr>
        <p:txBody>
          <a:bodyPr>
            <a:spAutoFit/>
          </a:bodyPr>
          <a:lstStyle/>
          <a:p>
            <a:pPr>
              <a:spcBef>
                <a:spcPct val="50000"/>
              </a:spcBef>
              <a:buFontTx/>
              <a:buChar char="•"/>
            </a:pPr>
            <a:r>
              <a:rPr kumimoji="1" lang="en-US" altLang="zh-CN" sz="1600">
                <a:solidFill>
                  <a:schemeClr val="tx2"/>
                </a:solidFill>
                <a:latin typeface="Calibri" pitchFamily="34" charset="0"/>
              </a:rPr>
              <a:t>2000</a:t>
            </a:r>
            <a:r>
              <a:rPr kumimoji="1" lang="zh-CN" altLang="en-US" sz="1600">
                <a:solidFill>
                  <a:schemeClr val="tx2"/>
                </a:solidFill>
                <a:latin typeface="Calibri" pitchFamily="34" charset="0"/>
              </a:rPr>
              <a:t>年</a:t>
            </a:r>
          </a:p>
        </p:txBody>
      </p:sp>
      <p:sp>
        <p:nvSpPr>
          <p:cNvPr id="57" name="Text Box 63"/>
          <p:cNvSpPr txBox="1">
            <a:spLocks noChangeArrowheads="1"/>
          </p:cNvSpPr>
          <p:nvPr/>
        </p:nvSpPr>
        <p:spPr bwMode="auto">
          <a:xfrm>
            <a:off x="6332538" y="4962525"/>
            <a:ext cx="1008062" cy="336550"/>
          </a:xfrm>
          <a:prstGeom prst="rect">
            <a:avLst/>
          </a:prstGeom>
          <a:noFill/>
          <a:ln w="9525" algn="ctr">
            <a:noFill/>
            <a:miter lim="800000"/>
            <a:headEnd/>
            <a:tailEnd/>
          </a:ln>
        </p:spPr>
        <p:txBody>
          <a:bodyPr>
            <a:spAutoFit/>
          </a:bodyPr>
          <a:lstStyle/>
          <a:p>
            <a:pPr>
              <a:spcBef>
                <a:spcPct val="50000"/>
              </a:spcBef>
              <a:buFontTx/>
              <a:buChar char="•"/>
            </a:pPr>
            <a:r>
              <a:rPr kumimoji="1" lang="en-US" altLang="zh-CN" sz="1600">
                <a:solidFill>
                  <a:schemeClr val="tx2"/>
                </a:solidFill>
                <a:latin typeface="Calibri" pitchFamily="34" charset="0"/>
              </a:rPr>
              <a:t>2002</a:t>
            </a:r>
            <a:r>
              <a:rPr kumimoji="1" lang="zh-CN" altLang="en-US" sz="1600">
                <a:solidFill>
                  <a:schemeClr val="tx2"/>
                </a:solidFill>
                <a:latin typeface="Calibri" pitchFamily="34" charset="0"/>
              </a:rPr>
              <a:t>年</a:t>
            </a:r>
          </a:p>
        </p:txBody>
      </p:sp>
      <p:sp>
        <p:nvSpPr>
          <p:cNvPr id="58" name="Text Box 65"/>
          <p:cNvSpPr txBox="1">
            <a:spLocks noChangeArrowheads="1"/>
          </p:cNvSpPr>
          <p:nvPr/>
        </p:nvSpPr>
        <p:spPr bwMode="auto">
          <a:xfrm>
            <a:off x="6332538" y="5538788"/>
            <a:ext cx="1008062" cy="336550"/>
          </a:xfrm>
          <a:prstGeom prst="rect">
            <a:avLst/>
          </a:prstGeom>
          <a:noFill/>
          <a:ln w="9525" algn="ctr">
            <a:noFill/>
            <a:miter lim="800000"/>
            <a:headEnd/>
            <a:tailEnd/>
          </a:ln>
        </p:spPr>
        <p:txBody>
          <a:bodyPr>
            <a:spAutoFit/>
          </a:bodyPr>
          <a:lstStyle/>
          <a:p>
            <a:pPr>
              <a:spcBef>
                <a:spcPct val="50000"/>
              </a:spcBef>
              <a:buFontTx/>
              <a:buChar char="•"/>
            </a:pPr>
            <a:r>
              <a:rPr kumimoji="1" lang="en-US" altLang="zh-CN" sz="1600">
                <a:solidFill>
                  <a:schemeClr val="tx2"/>
                </a:solidFill>
                <a:latin typeface="Calibri" pitchFamily="34" charset="0"/>
              </a:rPr>
              <a:t>2004</a:t>
            </a:r>
            <a:r>
              <a:rPr kumimoji="1" lang="zh-CN" altLang="en-US" sz="1600">
                <a:solidFill>
                  <a:schemeClr val="tx2"/>
                </a:solidFill>
                <a:latin typeface="Calibri" pitchFamily="34" charset="0"/>
              </a:rPr>
              <a:t>年</a:t>
            </a:r>
          </a:p>
        </p:txBody>
      </p:sp>
      <p:sp>
        <p:nvSpPr>
          <p:cNvPr id="60" name="Line 82"/>
          <p:cNvSpPr>
            <a:spLocks noChangeShapeType="1"/>
          </p:cNvSpPr>
          <p:nvPr/>
        </p:nvSpPr>
        <p:spPr bwMode="auto">
          <a:xfrm>
            <a:off x="6438900" y="4111625"/>
            <a:ext cx="1008063" cy="0"/>
          </a:xfrm>
          <a:prstGeom prst="line">
            <a:avLst/>
          </a:prstGeom>
          <a:noFill/>
          <a:ln w="76200">
            <a:solidFill>
              <a:srgbClr val="808080"/>
            </a:solidFill>
            <a:round/>
            <a:headEnd/>
            <a:tailEnd/>
          </a:ln>
        </p:spPr>
        <p:txBody>
          <a:bodyPr wrap="none" anchor="ctr"/>
          <a:lstStyle/>
          <a:p>
            <a:endParaRPr lang="zh-CN" altLang="en-US"/>
          </a:p>
        </p:txBody>
      </p:sp>
      <p:sp>
        <p:nvSpPr>
          <p:cNvPr id="61" name="Line 84"/>
          <p:cNvSpPr>
            <a:spLocks noChangeShapeType="1"/>
          </p:cNvSpPr>
          <p:nvPr/>
        </p:nvSpPr>
        <p:spPr bwMode="auto">
          <a:xfrm>
            <a:off x="6429375" y="3154363"/>
            <a:ext cx="1008063" cy="0"/>
          </a:xfrm>
          <a:prstGeom prst="line">
            <a:avLst/>
          </a:prstGeom>
          <a:noFill/>
          <a:ln w="76200">
            <a:solidFill>
              <a:srgbClr val="808080"/>
            </a:solidFill>
            <a:round/>
            <a:headEnd/>
            <a:tailEnd/>
          </a:ln>
        </p:spPr>
        <p:txBody>
          <a:bodyPr wrap="none" anchor="ctr"/>
          <a:lstStyle/>
          <a:p>
            <a:endParaRPr lang="zh-CN" altLang="en-US"/>
          </a:p>
        </p:txBody>
      </p:sp>
      <p:sp>
        <p:nvSpPr>
          <p:cNvPr id="62" name="TextBox 61"/>
          <p:cNvSpPr txBox="1"/>
          <p:nvPr/>
        </p:nvSpPr>
        <p:spPr>
          <a:xfrm>
            <a:off x="3491880" y="908720"/>
            <a:ext cx="3024188" cy="523875"/>
          </a:xfrm>
          <a:prstGeom prst="rect">
            <a:avLst/>
          </a:prstGeom>
          <a:noFill/>
        </p:spPr>
        <p:txBody>
          <a:bodyPr>
            <a:spAutoFit/>
          </a:bodyPr>
          <a:lstStyle/>
          <a:p>
            <a:pPr algn="ctr">
              <a:defRPr/>
            </a:pPr>
            <a:r>
              <a:rPr lang="zh-CN" altLang="en-US" sz="2800" b="1" dirty="0">
                <a:solidFill>
                  <a:srgbClr val="0070C0"/>
                </a:solidFill>
                <a:effectLst>
                  <a:outerShdw blurRad="38100" dist="38100" dir="2700000" algn="tl">
                    <a:srgbClr val="000000">
                      <a:alpha val="43137"/>
                    </a:srgbClr>
                  </a:outerShdw>
                </a:effectLst>
                <a:latin typeface="Arial" pitchFamily="34" charset="0"/>
                <a:ea typeface="宋体" pitchFamily="2" charset="-122"/>
              </a:rPr>
              <a:t>三迁三扩</a:t>
            </a:r>
          </a:p>
        </p:txBody>
      </p:sp>
      <p:pic>
        <p:nvPicPr>
          <p:cNvPr id="99330" name="对象 1"/>
          <p:cNvPicPr>
            <a:picLocks noChangeArrowheads="1"/>
          </p:cNvPicPr>
          <p:nvPr/>
        </p:nvPicPr>
        <p:blipFill>
          <a:blip r:embed="rId4" cstate="print"/>
          <a:srcRect l="-4643" t="-279" r="-4961" b="-3827"/>
          <a:stretch>
            <a:fillRect/>
          </a:stretch>
        </p:blipFill>
        <p:spPr bwMode="auto">
          <a:xfrm>
            <a:off x="0" y="764704"/>
            <a:ext cx="3600400" cy="151216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长安汽车</a:t>
            </a:r>
          </a:p>
        </p:txBody>
      </p:sp>
      <p:sp>
        <p:nvSpPr>
          <p:cNvPr id="14" name="Text Box 2"/>
          <p:cNvSpPr txBox="1">
            <a:spLocks noChangeArrowheads="1"/>
          </p:cNvSpPr>
          <p:nvPr/>
        </p:nvSpPr>
        <p:spPr bwMode="auto">
          <a:xfrm>
            <a:off x="250825" y="4364038"/>
            <a:ext cx="1800225" cy="758825"/>
          </a:xfrm>
          <a:prstGeom prst="rect">
            <a:avLst/>
          </a:prstGeom>
          <a:noFill/>
          <a:ln w="9525">
            <a:solidFill>
              <a:schemeClr val="bg2"/>
            </a:solidFill>
            <a:miter lim="800000"/>
            <a:headEnd/>
            <a:tailEnd/>
          </a:ln>
        </p:spPr>
        <p:txBody>
          <a:bodyPr>
            <a:spAutoFit/>
          </a:bodyPr>
          <a:lstStyle/>
          <a:p>
            <a:pPr>
              <a:lnSpc>
                <a:spcPct val="120000"/>
              </a:lnSpc>
              <a:spcBef>
                <a:spcPct val="50000"/>
              </a:spcBef>
              <a:buFont typeface="Wingdings" pitchFamily="2" charset="2"/>
              <a:buNone/>
            </a:pPr>
            <a:r>
              <a:rPr lang="en-US" altLang="zh-CN" sz="1200">
                <a:latin typeface="宋体" charset="-122"/>
              </a:rPr>
              <a:t>456</a:t>
            </a:r>
            <a:r>
              <a:rPr lang="zh-CN" altLang="en-US" sz="1200">
                <a:latin typeface="宋体" charset="-122"/>
              </a:rPr>
              <a:t>厂</a:t>
            </a:r>
            <a:r>
              <a:rPr lang="en-US" altLang="zh-CN" sz="1200">
                <a:latin typeface="宋体" charset="-122"/>
              </a:rPr>
              <a:t>(</a:t>
            </a:r>
            <a:r>
              <a:rPr lang="zh-CN" altLang="en-US" sz="1200">
                <a:latin typeface="宋体" charset="-122"/>
              </a:rPr>
              <a:t>长安公司前身</a:t>
            </a:r>
            <a:r>
              <a:rPr lang="en-US" altLang="zh-CN" sz="1200">
                <a:latin typeface="宋体" charset="-122"/>
              </a:rPr>
              <a:t>)</a:t>
            </a:r>
            <a:r>
              <a:rPr lang="zh-CN" altLang="en-US" sz="1200">
                <a:latin typeface="宋体" charset="-122"/>
              </a:rPr>
              <a:t>生产出中国第一辆“长江牌”吉普车</a:t>
            </a:r>
          </a:p>
        </p:txBody>
      </p:sp>
      <p:sp>
        <p:nvSpPr>
          <p:cNvPr id="20" name="Rectangle 3"/>
          <p:cNvSpPr>
            <a:spLocks noChangeArrowheads="1"/>
          </p:cNvSpPr>
          <p:nvPr/>
        </p:nvSpPr>
        <p:spPr bwMode="auto">
          <a:xfrm>
            <a:off x="755650" y="2708275"/>
            <a:ext cx="1144588" cy="385763"/>
          </a:xfrm>
          <a:prstGeom prst="rect">
            <a:avLst/>
          </a:prstGeom>
          <a:solidFill>
            <a:srgbClr val="0000FF"/>
          </a:solidFill>
          <a:ln w="9525">
            <a:noFill/>
            <a:miter lim="800000"/>
            <a:headEnd/>
            <a:tailEnd/>
          </a:ln>
        </p:spPr>
        <p:txBody>
          <a:bodyPr lIns="92075" tIns="46038" rIns="92075" bIns="46038">
            <a:spAutoFit/>
          </a:bodyPr>
          <a:lstStyle/>
          <a:p>
            <a:pPr>
              <a:lnSpc>
                <a:spcPct val="120000"/>
              </a:lnSpc>
              <a:spcBef>
                <a:spcPct val="50000"/>
              </a:spcBef>
            </a:pPr>
            <a:r>
              <a:rPr lang="en-US" altLang="zh-CN" sz="1200">
                <a:solidFill>
                  <a:schemeClr val="bg1"/>
                </a:solidFill>
                <a:latin typeface="Calibri" pitchFamily="34" charset="0"/>
              </a:rPr>
              <a:t>1958</a:t>
            </a:r>
            <a:r>
              <a:rPr lang="zh-CN" altLang="en-US" sz="1200">
                <a:solidFill>
                  <a:schemeClr val="bg1"/>
                </a:solidFill>
                <a:latin typeface="Calibri" pitchFamily="34" charset="0"/>
              </a:rPr>
              <a:t>年</a:t>
            </a:r>
          </a:p>
        </p:txBody>
      </p:sp>
      <p:sp>
        <p:nvSpPr>
          <p:cNvPr id="21" name="AutoShape 4"/>
          <p:cNvSpPr>
            <a:spLocks noChangeArrowheads="1"/>
          </p:cNvSpPr>
          <p:nvPr/>
        </p:nvSpPr>
        <p:spPr bwMode="auto">
          <a:xfrm>
            <a:off x="179388" y="5156200"/>
            <a:ext cx="1871662" cy="717550"/>
          </a:xfrm>
          <a:prstGeom prst="upArrow">
            <a:avLst>
              <a:gd name="adj1" fmla="val 100000"/>
              <a:gd name="adj2" fmla="val 25111"/>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nchor="ctr"/>
          <a:lstStyle/>
          <a:p>
            <a:pPr fontAlgn="auto">
              <a:spcBef>
                <a:spcPts val="0"/>
              </a:spcBef>
              <a:spcAft>
                <a:spcPts val="0"/>
              </a:spcAft>
              <a:defRPr/>
            </a:pPr>
            <a:r>
              <a:rPr lang="zh-CN" altLang="en-US" sz="1200">
                <a:latin typeface="+mn-lt"/>
                <a:ea typeface="+mn-ea"/>
              </a:rPr>
              <a:t>初次涉及汽车领域</a:t>
            </a:r>
          </a:p>
          <a:p>
            <a:pPr fontAlgn="auto">
              <a:spcBef>
                <a:spcPts val="0"/>
              </a:spcBef>
              <a:spcAft>
                <a:spcPts val="0"/>
              </a:spcAft>
              <a:defRPr/>
            </a:pPr>
            <a:r>
              <a:rPr lang="zh-CN" altLang="en-US" sz="1200">
                <a:latin typeface="+mn-lt"/>
                <a:ea typeface="+mn-ea"/>
              </a:rPr>
              <a:t>与汽车结下不解之缘</a:t>
            </a:r>
          </a:p>
        </p:txBody>
      </p:sp>
      <p:pic>
        <p:nvPicPr>
          <p:cNvPr id="22" name="Picture 5" descr="1984年"/>
          <p:cNvPicPr>
            <a:picLocks noChangeAspect="1" noChangeArrowheads="1"/>
          </p:cNvPicPr>
          <p:nvPr/>
        </p:nvPicPr>
        <p:blipFill>
          <a:blip r:embed="rId2" cstate="print">
            <a:grayscl/>
          </a:blip>
          <a:srcRect/>
          <a:stretch>
            <a:fillRect/>
          </a:stretch>
        </p:blipFill>
        <p:spPr bwMode="auto">
          <a:xfrm>
            <a:off x="2125663" y="2708275"/>
            <a:ext cx="1655762" cy="1125538"/>
          </a:xfrm>
          <a:prstGeom prst="rect">
            <a:avLst/>
          </a:prstGeom>
          <a:noFill/>
          <a:ln w="9525">
            <a:noFill/>
            <a:miter lim="800000"/>
            <a:headEnd/>
            <a:tailEnd/>
          </a:ln>
        </p:spPr>
      </p:pic>
      <p:sp>
        <p:nvSpPr>
          <p:cNvPr id="23" name="AutoShape 6"/>
          <p:cNvSpPr>
            <a:spLocks noChangeArrowheads="1"/>
          </p:cNvSpPr>
          <p:nvPr/>
        </p:nvSpPr>
        <p:spPr bwMode="auto">
          <a:xfrm>
            <a:off x="2125663" y="4435475"/>
            <a:ext cx="1727200" cy="720725"/>
          </a:xfrm>
          <a:prstGeom prst="upArrow">
            <a:avLst>
              <a:gd name="adj1" fmla="val 100000"/>
              <a:gd name="adj2" fmla="val 25111"/>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nchor="ctr"/>
          <a:lstStyle/>
          <a:p>
            <a:pPr fontAlgn="auto">
              <a:spcBef>
                <a:spcPts val="0"/>
              </a:spcBef>
              <a:spcAft>
                <a:spcPts val="0"/>
              </a:spcAft>
              <a:defRPr/>
            </a:pPr>
            <a:r>
              <a:rPr lang="zh-CN" altLang="en-US" sz="1200">
                <a:latin typeface="+mn-lt"/>
                <a:ea typeface="+mn-ea"/>
              </a:rPr>
              <a:t>正式进入汽车产业</a:t>
            </a:r>
          </a:p>
          <a:p>
            <a:pPr fontAlgn="auto">
              <a:spcBef>
                <a:spcPts val="0"/>
              </a:spcBef>
              <a:spcAft>
                <a:spcPts val="0"/>
              </a:spcAft>
              <a:defRPr/>
            </a:pPr>
            <a:r>
              <a:rPr lang="zh-CN" altLang="en-US" sz="1200">
                <a:latin typeface="+mn-lt"/>
                <a:ea typeface="+mn-ea"/>
              </a:rPr>
              <a:t>走上汽车制造之路</a:t>
            </a:r>
          </a:p>
        </p:txBody>
      </p:sp>
      <p:sp>
        <p:nvSpPr>
          <p:cNvPr id="24" name="Rectangle 7"/>
          <p:cNvSpPr>
            <a:spLocks noChangeArrowheads="1"/>
          </p:cNvSpPr>
          <p:nvPr/>
        </p:nvSpPr>
        <p:spPr bwMode="auto">
          <a:xfrm>
            <a:off x="2484438" y="2276475"/>
            <a:ext cx="1146175" cy="311150"/>
          </a:xfrm>
          <a:prstGeom prst="rect">
            <a:avLst/>
          </a:prstGeom>
          <a:solidFill>
            <a:srgbClr val="0000FF"/>
          </a:solidFill>
          <a:ln w="9525">
            <a:noFill/>
            <a:miter lim="800000"/>
            <a:headEnd/>
            <a:tailEnd/>
          </a:ln>
        </p:spPr>
        <p:txBody>
          <a:bodyPr lIns="92075" tIns="46038" rIns="92075" bIns="46038">
            <a:spAutoFit/>
          </a:bodyPr>
          <a:lstStyle/>
          <a:p>
            <a:pPr>
              <a:lnSpc>
                <a:spcPct val="120000"/>
              </a:lnSpc>
              <a:spcBef>
                <a:spcPct val="50000"/>
              </a:spcBef>
            </a:pPr>
            <a:r>
              <a:rPr lang="en-US" altLang="zh-CN" sz="1200">
                <a:solidFill>
                  <a:schemeClr val="bg1"/>
                </a:solidFill>
                <a:latin typeface="Calibri" pitchFamily="34" charset="0"/>
              </a:rPr>
              <a:t>1983</a:t>
            </a:r>
            <a:r>
              <a:rPr lang="zh-CN" altLang="en-US" sz="1200">
                <a:solidFill>
                  <a:schemeClr val="bg1"/>
                </a:solidFill>
                <a:latin typeface="Calibri" pitchFamily="34" charset="0"/>
              </a:rPr>
              <a:t>年</a:t>
            </a:r>
          </a:p>
        </p:txBody>
      </p:sp>
      <p:sp>
        <p:nvSpPr>
          <p:cNvPr id="25" name="Text Box 8"/>
          <p:cNvSpPr txBox="1">
            <a:spLocks noChangeArrowheads="1"/>
          </p:cNvSpPr>
          <p:nvPr/>
        </p:nvSpPr>
        <p:spPr bwMode="auto">
          <a:xfrm>
            <a:off x="2125663" y="3860800"/>
            <a:ext cx="1727200" cy="588963"/>
          </a:xfrm>
          <a:prstGeom prst="rect">
            <a:avLst/>
          </a:prstGeom>
          <a:noFill/>
          <a:ln w="9525" algn="ctr">
            <a:solidFill>
              <a:schemeClr val="bg2"/>
            </a:solidFill>
            <a:miter lim="800000"/>
            <a:headEnd/>
            <a:tailEnd/>
          </a:ln>
        </p:spPr>
        <p:txBody>
          <a:bodyPr/>
          <a:lstStyle/>
          <a:p>
            <a:pPr>
              <a:buFont typeface="Wingdings" pitchFamily="2" charset="2"/>
              <a:buNone/>
            </a:pPr>
            <a:r>
              <a:rPr lang="zh-CN" altLang="en-US" sz="1200">
                <a:latin typeface="宋体" charset="-122"/>
              </a:rPr>
              <a:t>首批长安牌微型载重汽车下线出厂</a:t>
            </a:r>
          </a:p>
        </p:txBody>
      </p:sp>
      <p:sp>
        <p:nvSpPr>
          <p:cNvPr id="26" name="AutoShape 9"/>
          <p:cNvSpPr>
            <a:spLocks noChangeArrowheads="1"/>
          </p:cNvSpPr>
          <p:nvPr/>
        </p:nvSpPr>
        <p:spPr bwMode="auto">
          <a:xfrm>
            <a:off x="3995738" y="4076700"/>
            <a:ext cx="1727200" cy="782638"/>
          </a:xfrm>
          <a:prstGeom prst="upArrow">
            <a:avLst>
              <a:gd name="adj1" fmla="val 100000"/>
              <a:gd name="adj2" fmla="val 25111"/>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nchor="ctr"/>
          <a:lstStyle/>
          <a:p>
            <a:pPr fontAlgn="auto">
              <a:spcBef>
                <a:spcPts val="0"/>
              </a:spcBef>
              <a:spcAft>
                <a:spcPts val="0"/>
              </a:spcAft>
              <a:defRPr/>
            </a:pPr>
            <a:r>
              <a:rPr lang="zh-CN" altLang="en-US" sz="1200">
                <a:latin typeface="+mn-lt"/>
                <a:ea typeface="+mn-ea"/>
              </a:rPr>
              <a:t>引进日本技术消化吸收踏上汽车合资合作之路</a:t>
            </a:r>
          </a:p>
        </p:txBody>
      </p:sp>
      <p:sp>
        <p:nvSpPr>
          <p:cNvPr id="27" name="Rectangle 10"/>
          <p:cNvSpPr>
            <a:spLocks noChangeArrowheads="1"/>
          </p:cNvSpPr>
          <p:nvPr/>
        </p:nvSpPr>
        <p:spPr bwMode="auto">
          <a:xfrm>
            <a:off x="4356100" y="1916113"/>
            <a:ext cx="936625" cy="385762"/>
          </a:xfrm>
          <a:prstGeom prst="rect">
            <a:avLst/>
          </a:prstGeom>
          <a:solidFill>
            <a:srgbClr val="0000FF"/>
          </a:solidFill>
          <a:ln w="9525">
            <a:noFill/>
            <a:miter lim="800000"/>
            <a:headEnd/>
            <a:tailEnd/>
          </a:ln>
        </p:spPr>
        <p:txBody>
          <a:bodyPr lIns="92075" tIns="46038" rIns="92075" bIns="46038">
            <a:spAutoFit/>
          </a:bodyPr>
          <a:lstStyle/>
          <a:p>
            <a:pPr>
              <a:lnSpc>
                <a:spcPct val="120000"/>
              </a:lnSpc>
              <a:spcBef>
                <a:spcPct val="50000"/>
              </a:spcBef>
            </a:pPr>
            <a:r>
              <a:rPr lang="en-US" altLang="zh-CN" sz="1200">
                <a:solidFill>
                  <a:schemeClr val="bg1"/>
                </a:solidFill>
                <a:latin typeface="Calibri" pitchFamily="34" charset="0"/>
              </a:rPr>
              <a:t>1998</a:t>
            </a:r>
            <a:r>
              <a:rPr lang="zh-CN" altLang="en-US" sz="1200">
                <a:solidFill>
                  <a:schemeClr val="bg1"/>
                </a:solidFill>
                <a:latin typeface="Calibri" pitchFamily="34" charset="0"/>
              </a:rPr>
              <a:t>年</a:t>
            </a:r>
          </a:p>
        </p:txBody>
      </p:sp>
      <p:sp>
        <p:nvSpPr>
          <p:cNvPr id="28" name="Text Box 11"/>
          <p:cNvSpPr txBox="1">
            <a:spLocks noChangeArrowheads="1"/>
          </p:cNvSpPr>
          <p:nvPr/>
        </p:nvSpPr>
        <p:spPr bwMode="auto">
          <a:xfrm>
            <a:off x="3995738" y="3571875"/>
            <a:ext cx="1655762" cy="504825"/>
          </a:xfrm>
          <a:prstGeom prst="rect">
            <a:avLst/>
          </a:prstGeom>
          <a:noFill/>
          <a:ln w="9525" algn="ctr">
            <a:solidFill>
              <a:schemeClr val="bg2"/>
            </a:solidFill>
            <a:miter lim="800000"/>
            <a:headEnd/>
            <a:tailEnd/>
          </a:ln>
        </p:spPr>
        <p:txBody>
          <a:bodyPr/>
          <a:lstStyle/>
          <a:p>
            <a:pPr>
              <a:buFont typeface="Wingdings" pitchFamily="2" charset="2"/>
              <a:buNone/>
            </a:pPr>
            <a:r>
              <a:rPr lang="zh-CN" altLang="en-US" sz="1200">
                <a:latin typeface="宋体" charset="-122"/>
              </a:rPr>
              <a:t>长安之星系列车型成为全国微车市场翘楚</a:t>
            </a:r>
          </a:p>
        </p:txBody>
      </p:sp>
      <p:sp>
        <p:nvSpPr>
          <p:cNvPr id="29" name="AutoShape 12"/>
          <p:cNvSpPr>
            <a:spLocks noChangeArrowheads="1"/>
          </p:cNvSpPr>
          <p:nvPr/>
        </p:nvSpPr>
        <p:spPr bwMode="auto">
          <a:xfrm>
            <a:off x="1187450" y="2276475"/>
            <a:ext cx="1368425" cy="390525"/>
          </a:xfrm>
          <a:custGeom>
            <a:avLst/>
            <a:gdLst>
              <a:gd name="T0" fmla="*/ 2147483647 w 21600"/>
              <a:gd name="T1" fmla="*/ 0 h 21600"/>
              <a:gd name="T2" fmla="*/ 2147483647 w 21600"/>
              <a:gd name="T3" fmla="*/ 1299099167 h 21600"/>
              <a:gd name="T4" fmla="*/ 2147483647 w 21600"/>
              <a:gd name="T5" fmla="*/ 2147483647 h 21600"/>
              <a:gd name="T6" fmla="*/ 2147483647 w 21600"/>
              <a:gd name="T7" fmla="*/ 649546691 h 21600"/>
              <a:gd name="T8" fmla="*/ 17694720 60000 65536"/>
              <a:gd name="T9" fmla="*/ 5898240 60000 65536"/>
              <a:gd name="T10" fmla="*/ 5898240 60000 65536"/>
              <a:gd name="T11" fmla="*/ 0 60000 65536"/>
              <a:gd name="T12" fmla="*/ 12427 w 21600"/>
              <a:gd name="T13" fmla="*/ 4415 h 21600"/>
              <a:gd name="T14" fmla="*/ 19190 w 21600"/>
              <a:gd name="T15" fmla="*/ 7743 h 21600"/>
            </a:gdLst>
            <a:ahLst/>
            <a:cxnLst>
              <a:cxn ang="T8">
                <a:pos x="T0" y="T1"/>
              </a:cxn>
              <a:cxn ang="T9">
                <a:pos x="T2" y="T3"/>
              </a:cxn>
              <a:cxn ang="T10">
                <a:pos x="T4" y="T5"/>
              </a:cxn>
              <a:cxn ang="T11">
                <a:pos x="T6" y="T7"/>
              </a:cxn>
            </a:cxnLst>
            <a:rect l="T12" t="T13" r="T14" b="T15"/>
            <a:pathLst>
              <a:path w="21600" h="21600">
                <a:moveTo>
                  <a:pt x="21600" y="6079"/>
                </a:moveTo>
                <a:lnTo>
                  <a:pt x="12797" y="0"/>
                </a:lnTo>
                <a:lnTo>
                  <a:pt x="12797" y="4415"/>
                </a:lnTo>
                <a:lnTo>
                  <a:pt x="12427" y="4415"/>
                </a:lnTo>
                <a:cubicBezTo>
                  <a:pt x="5564" y="4415"/>
                  <a:pt x="0" y="7882"/>
                  <a:pt x="0" y="12158"/>
                </a:cubicBezTo>
                <a:lnTo>
                  <a:pt x="0" y="21600"/>
                </a:lnTo>
                <a:lnTo>
                  <a:pt x="3402" y="21600"/>
                </a:lnTo>
                <a:lnTo>
                  <a:pt x="3402" y="12158"/>
                </a:lnTo>
                <a:cubicBezTo>
                  <a:pt x="3402" y="9720"/>
                  <a:pt x="7443" y="7743"/>
                  <a:pt x="12427" y="7743"/>
                </a:cubicBezTo>
                <a:lnTo>
                  <a:pt x="12797" y="7743"/>
                </a:lnTo>
                <a:lnTo>
                  <a:pt x="12797" y="12158"/>
                </a:lnTo>
                <a:close/>
              </a:path>
            </a:pathLst>
          </a:custGeom>
          <a:solidFill>
            <a:schemeClr val="accent1"/>
          </a:solidFill>
          <a:ln w="9525">
            <a:noFill/>
            <a:miter lim="800000"/>
            <a:headEnd/>
            <a:tailEnd/>
          </a:ln>
        </p:spPr>
        <p:txBody>
          <a:bodyPr wrap="none" anchor="ctr"/>
          <a:lstStyle/>
          <a:p>
            <a:endParaRPr lang="zh-CN" altLang="en-US"/>
          </a:p>
        </p:txBody>
      </p:sp>
      <p:pic>
        <p:nvPicPr>
          <p:cNvPr id="30" name="Picture 13" descr="长安之星"/>
          <p:cNvPicPr>
            <a:picLocks noChangeAspect="1" noChangeArrowheads="1"/>
          </p:cNvPicPr>
          <p:nvPr/>
        </p:nvPicPr>
        <p:blipFill>
          <a:blip r:embed="rId3" cstate="print"/>
          <a:srcRect/>
          <a:stretch>
            <a:fillRect/>
          </a:stretch>
        </p:blipFill>
        <p:spPr bwMode="auto">
          <a:xfrm>
            <a:off x="3995738" y="2347913"/>
            <a:ext cx="1655762" cy="1155700"/>
          </a:xfrm>
          <a:prstGeom prst="rect">
            <a:avLst/>
          </a:prstGeom>
          <a:solidFill>
            <a:srgbClr val="DDDDDD"/>
          </a:solidFill>
          <a:ln w="9525">
            <a:solidFill>
              <a:schemeClr val="bg2"/>
            </a:solidFill>
            <a:miter lim="800000"/>
            <a:headEnd/>
            <a:tailEnd/>
          </a:ln>
        </p:spPr>
      </p:pic>
      <p:pic>
        <p:nvPicPr>
          <p:cNvPr id="31" name="Picture 14" descr="1958年"/>
          <p:cNvPicPr>
            <a:picLocks noChangeAspect="1" noChangeArrowheads="1"/>
          </p:cNvPicPr>
          <p:nvPr/>
        </p:nvPicPr>
        <p:blipFill>
          <a:blip r:embed="rId4" cstate="print"/>
          <a:srcRect/>
          <a:stretch>
            <a:fillRect/>
          </a:stretch>
        </p:blipFill>
        <p:spPr bwMode="auto">
          <a:xfrm>
            <a:off x="250825" y="3140075"/>
            <a:ext cx="1820863" cy="1209675"/>
          </a:xfrm>
          <a:prstGeom prst="rect">
            <a:avLst/>
          </a:prstGeom>
          <a:noFill/>
          <a:ln w="9525">
            <a:noFill/>
            <a:miter lim="800000"/>
            <a:headEnd/>
            <a:tailEnd/>
          </a:ln>
        </p:spPr>
      </p:pic>
      <p:sp>
        <p:nvSpPr>
          <p:cNvPr id="32" name="AutoShape 15"/>
          <p:cNvSpPr>
            <a:spLocks noChangeArrowheads="1"/>
          </p:cNvSpPr>
          <p:nvPr/>
        </p:nvSpPr>
        <p:spPr bwMode="auto">
          <a:xfrm>
            <a:off x="3059113" y="1916113"/>
            <a:ext cx="1368425" cy="287337"/>
          </a:xfrm>
          <a:custGeom>
            <a:avLst/>
            <a:gdLst>
              <a:gd name="T0" fmla="*/ 2147483647 w 21600"/>
              <a:gd name="T1" fmla="*/ 0 h 21600"/>
              <a:gd name="T2" fmla="*/ 2147483647 w 21600"/>
              <a:gd name="T3" fmla="*/ 380726815 h 21600"/>
              <a:gd name="T4" fmla="*/ 2147483647 w 21600"/>
              <a:gd name="T5" fmla="*/ 676404037 h 21600"/>
              <a:gd name="T6" fmla="*/ 2147483647 w 21600"/>
              <a:gd name="T7" fmla="*/ 190364684 h 21600"/>
              <a:gd name="T8" fmla="*/ 17694720 60000 65536"/>
              <a:gd name="T9" fmla="*/ 5898240 60000 65536"/>
              <a:gd name="T10" fmla="*/ 5898240 60000 65536"/>
              <a:gd name="T11" fmla="*/ 0 60000 65536"/>
              <a:gd name="T12" fmla="*/ 12427 w 21600"/>
              <a:gd name="T13" fmla="*/ 4415 h 21600"/>
              <a:gd name="T14" fmla="*/ 19190 w 21600"/>
              <a:gd name="T15" fmla="*/ 7743 h 21600"/>
            </a:gdLst>
            <a:ahLst/>
            <a:cxnLst>
              <a:cxn ang="T8">
                <a:pos x="T0" y="T1"/>
              </a:cxn>
              <a:cxn ang="T9">
                <a:pos x="T2" y="T3"/>
              </a:cxn>
              <a:cxn ang="T10">
                <a:pos x="T4" y="T5"/>
              </a:cxn>
              <a:cxn ang="T11">
                <a:pos x="T6" y="T7"/>
              </a:cxn>
            </a:cxnLst>
            <a:rect l="T12" t="T13" r="T14" b="T15"/>
            <a:pathLst>
              <a:path w="21600" h="21600">
                <a:moveTo>
                  <a:pt x="21600" y="6079"/>
                </a:moveTo>
                <a:lnTo>
                  <a:pt x="12797" y="0"/>
                </a:lnTo>
                <a:lnTo>
                  <a:pt x="12797" y="4415"/>
                </a:lnTo>
                <a:lnTo>
                  <a:pt x="12427" y="4415"/>
                </a:lnTo>
                <a:cubicBezTo>
                  <a:pt x="5564" y="4415"/>
                  <a:pt x="0" y="7882"/>
                  <a:pt x="0" y="12158"/>
                </a:cubicBezTo>
                <a:lnTo>
                  <a:pt x="0" y="21600"/>
                </a:lnTo>
                <a:lnTo>
                  <a:pt x="3402" y="21600"/>
                </a:lnTo>
                <a:lnTo>
                  <a:pt x="3402" y="12158"/>
                </a:lnTo>
                <a:cubicBezTo>
                  <a:pt x="3402" y="9720"/>
                  <a:pt x="7443" y="7743"/>
                  <a:pt x="12427" y="7743"/>
                </a:cubicBezTo>
                <a:lnTo>
                  <a:pt x="12797" y="7743"/>
                </a:lnTo>
                <a:lnTo>
                  <a:pt x="12797" y="12158"/>
                </a:lnTo>
                <a:close/>
              </a:path>
            </a:pathLst>
          </a:custGeom>
          <a:solidFill>
            <a:schemeClr val="accent1"/>
          </a:solidFill>
          <a:ln w="9525">
            <a:noFill/>
            <a:miter lim="800000"/>
            <a:headEnd/>
            <a:tailEnd/>
          </a:ln>
        </p:spPr>
        <p:txBody>
          <a:bodyPr wrap="none" anchor="ctr"/>
          <a:lstStyle/>
          <a:p>
            <a:endParaRPr lang="zh-CN" altLang="en-US"/>
          </a:p>
        </p:txBody>
      </p:sp>
      <p:sp>
        <p:nvSpPr>
          <p:cNvPr id="33" name="AutoShape 16"/>
          <p:cNvSpPr>
            <a:spLocks noChangeArrowheads="1"/>
          </p:cNvSpPr>
          <p:nvPr/>
        </p:nvSpPr>
        <p:spPr bwMode="auto">
          <a:xfrm>
            <a:off x="7380288" y="3151188"/>
            <a:ext cx="1512887" cy="782637"/>
          </a:xfrm>
          <a:prstGeom prst="upArrow">
            <a:avLst>
              <a:gd name="adj1" fmla="val 100000"/>
              <a:gd name="adj2" fmla="val 25111"/>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nchor="ctr"/>
          <a:lstStyle/>
          <a:p>
            <a:pPr fontAlgn="auto">
              <a:spcBef>
                <a:spcPts val="0"/>
              </a:spcBef>
              <a:spcAft>
                <a:spcPts val="0"/>
              </a:spcAft>
              <a:defRPr/>
            </a:pPr>
            <a:r>
              <a:rPr lang="zh-CN" altLang="en-US" sz="1200">
                <a:latin typeface="+mn-lt"/>
                <a:ea typeface="+mn-ea"/>
              </a:rPr>
              <a:t>首款自主研发的小型轿车实现自主品牌轿车突破</a:t>
            </a:r>
          </a:p>
        </p:txBody>
      </p:sp>
      <p:sp>
        <p:nvSpPr>
          <p:cNvPr id="34" name="Text Box 17"/>
          <p:cNvSpPr txBox="1">
            <a:spLocks noChangeArrowheads="1"/>
          </p:cNvSpPr>
          <p:nvPr/>
        </p:nvSpPr>
        <p:spPr bwMode="auto">
          <a:xfrm>
            <a:off x="7380288" y="2563813"/>
            <a:ext cx="1441450" cy="588962"/>
          </a:xfrm>
          <a:prstGeom prst="rect">
            <a:avLst/>
          </a:prstGeom>
          <a:noFill/>
          <a:ln w="9525" algn="ctr">
            <a:solidFill>
              <a:schemeClr val="bg2"/>
            </a:solidFill>
            <a:miter lim="800000"/>
            <a:headEnd/>
            <a:tailEnd/>
          </a:ln>
        </p:spPr>
        <p:txBody>
          <a:bodyPr/>
          <a:lstStyle/>
          <a:p>
            <a:pPr>
              <a:buFont typeface="Wingdings" pitchFamily="2" charset="2"/>
              <a:buNone/>
            </a:pPr>
            <a:r>
              <a:rPr lang="zh-CN" altLang="en-US" sz="1200">
                <a:latin typeface="宋体" charset="-122"/>
              </a:rPr>
              <a:t>长安奔奔创下上市首年销售冠军</a:t>
            </a:r>
          </a:p>
        </p:txBody>
      </p:sp>
      <p:sp>
        <p:nvSpPr>
          <p:cNvPr id="35" name="Rectangle 18"/>
          <p:cNvSpPr>
            <a:spLocks noChangeArrowheads="1"/>
          </p:cNvSpPr>
          <p:nvPr/>
        </p:nvSpPr>
        <p:spPr bwMode="auto">
          <a:xfrm>
            <a:off x="6084888" y="1555750"/>
            <a:ext cx="936625" cy="311150"/>
          </a:xfrm>
          <a:prstGeom prst="rect">
            <a:avLst/>
          </a:prstGeom>
          <a:solidFill>
            <a:srgbClr val="0000FF"/>
          </a:solidFill>
          <a:ln w="9525">
            <a:noFill/>
            <a:miter lim="800000"/>
            <a:headEnd/>
            <a:tailEnd/>
          </a:ln>
        </p:spPr>
        <p:txBody>
          <a:bodyPr lIns="92075" tIns="46038" rIns="92075" bIns="46038">
            <a:spAutoFit/>
          </a:bodyPr>
          <a:lstStyle/>
          <a:p>
            <a:pPr>
              <a:lnSpc>
                <a:spcPct val="120000"/>
              </a:lnSpc>
              <a:spcBef>
                <a:spcPct val="50000"/>
              </a:spcBef>
            </a:pPr>
            <a:r>
              <a:rPr lang="en-US" altLang="zh-CN" sz="1200">
                <a:solidFill>
                  <a:schemeClr val="bg1"/>
                </a:solidFill>
                <a:latin typeface="Calibri" pitchFamily="34" charset="0"/>
              </a:rPr>
              <a:t>2004</a:t>
            </a:r>
            <a:r>
              <a:rPr lang="zh-CN" altLang="en-US" sz="1200">
                <a:solidFill>
                  <a:schemeClr val="bg1"/>
                </a:solidFill>
                <a:latin typeface="Calibri" pitchFamily="34" charset="0"/>
              </a:rPr>
              <a:t>年</a:t>
            </a:r>
          </a:p>
        </p:txBody>
      </p:sp>
      <p:sp>
        <p:nvSpPr>
          <p:cNvPr id="36" name="Rectangle 19"/>
          <p:cNvSpPr>
            <a:spLocks noChangeArrowheads="1"/>
          </p:cNvSpPr>
          <p:nvPr/>
        </p:nvSpPr>
        <p:spPr bwMode="auto">
          <a:xfrm>
            <a:off x="7812088" y="1268413"/>
            <a:ext cx="936625" cy="385762"/>
          </a:xfrm>
          <a:prstGeom prst="rect">
            <a:avLst/>
          </a:prstGeom>
          <a:solidFill>
            <a:srgbClr val="0000FF"/>
          </a:solidFill>
          <a:ln w="9525">
            <a:noFill/>
            <a:miter lim="800000"/>
            <a:headEnd/>
            <a:tailEnd/>
          </a:ln>
        </p:spPr>
        <p:txBody>
          <a:bodyPr lIns="92075" tIns="46038" rIns="92075" bIns="46038">
            <a:spAutoFit/>
          </a:bodyPr>
          <a:lstStyle/>
          <a:p>
            <a:pPr>
              <a:lnSpc>
                <a:spcPct val="120000"/>
              </a:lnSpc>
              <a:spcBef>
                <a:spcPct val="50000"/>
              </a:spcBef>
            </a:pPr>
            <a:r>
              <a:rPr lang="en-US" altLang="zh-CN" sz="1200">
                <a:solidFill>
                  <a:schemeClr val="bg1"/>
                </a:solidFill>
                <a:latin typeface="Calibri" pitchFamily="34" charset="0"/>
              </a:rPr>
              <a:t>2006</a:t>
            </a:r>
            <a:r>
              <a:rPr lang="zh-CN" altLang="en-US" sz="1200">
                <a:solidFill>
                  <a:schemeClr val="bg1"/>
                </a:solidFill>
                <a:latin typeface="Calibri" pitchFamily="34" charset="0"/>
              </a:rPr>
              <a:t>年</a:t>
            </a:r>
          </a:p>
        </p:txBody>
      </p:sp>
      <p:pic>
        <p:nvPicPr>
          <p:cNvPr id="37" name="Picture 20" descr="金色奔奔"/>
          <p:cNvPicPr>
            <a:picLocks noChangeAspect="1" noChangeArrowheads="1"/>
          </p:cNvPicPr>
          <p:nvPr/>
        </p:nvPicPr>
        <p:blipFill>
          <a:blip r:embed="rId5" cstate="print"/>
          <a:srcRect/>
          <a:stretch>
            <a:fillRect/>
          </a:stretch>
        </p:blipFill>
        <p:spPr bwMode="auto">
          <a:xfrm>
            <a:off x="7380288" y="1700213"/>
            <a:ext cx="1439862" cy="790575"/>
          </a:xfrm>
          <a:prstGeom prst="rect">
            <a:avLst/>
          </a:prstGeom>
          <a:noFill/>
          <a:ln w="9525">
            <a:solidFill>
              <a:schemeClr val="bg2"/>
            </a:solidFill>
            <a:miter lim="800000"/>
            <a:headEnd/>
            <a:tailEnd/>
          </a:ln>
        </p:spPr>
      </p:pic>
      <p:pic>
        <p:nvPicPr>
          <p:cNvPr id="38" name="Picture 21" descr="CM8红"/>
          <p:cNvPicPr>
            <a:picLocks noChangeAspect="1" noChangeArrowheads="1"/>
          </p:cNvPicPr>
          <p:nvPr/>
        </p:nvPicPr>
        <p:blipFill>
          <a:blip r:embed="rId6" cstate="print"/>
          <a:srcRect/>
          <a:stretch>
            <a:fillRect/>
          </a:stretch>
        </p:blipFill>
        <p:spPr bwMode="auto">
          <a:xfrm>
            <a:off x="5724525" y="1987550"/>
            <a:ext cx="1512888" cy="1135063"/>
          </a:xfrm>
          <a:prstGeom prst="rect">
            <a:avLst/>
          </a:prstGeom>
          <a:noFill/>
          <a:ln w="9525">
            <a:solidFill>
              <a:schemeClr val="bg2"/>
            </a:solidFill>
            <a:miter lim="800000"/>
            <a:headEnd/>
            <a:tailEnd/>
          </a:ln>
        </p:spPr>
      </p:pic>
      <p:sp>
        <p:nvSpPr>
          <p:cNvPr id="39" name="Text Box 22"/>
          <p:cNvSpPr txBox="1">
            <a:spLocks noChangeArrowheads="1"/>
          </p:cNvSpPr>
          <p:nvPr/>
        </p:nvSpPr>
        <p:spPr bwMode="auto">
          <a:xfrm>
            <a:off x="5724525" y="3140075"/>
            <a:ext cx="1512888" cy="504825"/>
          </a:xfrm>
          <a:prstGeom prst="rect">
            <a:avLst/>
          </a:prstGeom>
          <a:noFill/>
          <a:ln w="9525" algn="ctr">
            <a:solidFill>
              <a:schemeClr val="bg2"/>
            </a:solidFill>
            <a:miter lim="800000"/>
            <a:headEnd/>
            <a:tailEnd/>
          </a:ln>
        </p:spPr>
        <p:txBody>
          <a:bodyPr/>
          <a:lstStyle/>
          <a:p>
            <a:pPr>
              <a:buFont typeface="Wingdings" pitchFamily="2" charset="2"/>
              <a:buNone/>
            </a:pPr>
            <a:r>
              <a:rPr lang="zh-CN" altLang="en-US" sz="1200">
                <a:latin typeface="宋体" charset="-122"/>
              </a:rPr>
              <a:t>长安</a:t>
            </a:r>
            <a:r>
              <a:rPr lang="en-US" altLang="zh-CN" sz="1200">
                <a:latin typeface="宋体" charset="-122"/>
              </a:rPr>
              <a:t>CM8</a:t>
            </a:r>
            <a:r>
              <a:rPr lang="zh-CN" altLang="en-US" sz="1200">
                <a:latin typeface="宋体" charset="-122"/>
              </a:rPr>
              <a:t>实现自主品牌小型</a:t>
            </a:r>
            <a:r>
              <a:rPr lang="en-US" altLang="zh-CN" sz="1200">
                <a:latin typeface="宋体" charset="-122"/>
              </a:rPr>
              <a:t>MPW</a:t>
            </a:r>
            <a:r>
              <a:rPr lang="zh-CN" altLang="en-US" sz="1200">
                <a:latin typeface="宋体" charset="-122"/>
              </a:rPr>
              <a:t>突破</a:t>
            </a:r>
          </a:p>
        </p:txBody>
      </p:sp>
      <p:sp>
        <p:nvSpPr>
          <p:cNvPr id="40" name="AutoShape 23"/>
          <p:cNvSpPr>
            <a:spLocks noChangeArrowheads="1"/>
          </p:cNvSpPr>
          <p:nvPr/>
        </p:nvSpPr>
        <p:spPr bwMode="auto">
          <a:xfrm>
            <a:off x="5797550" y="3716338"/>
            <a:ext cx="1511300" cy="782637"/>
          </a:xfrm>
          <a:prstGeom prst="upArrow">
            <a:avLst>
              <a:gd name="adj1" fmla="val 100000"/>
              <a:gd name="adj2" fmla="val 25111"/>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nchor="ctr"/>
          <a:lstStyle/>
          <a:p>
            <a:pPr fontAlgn="auto">
              <a:spcBef>
                <a:spcPts val="0"/>
              </a:spcBef>
              <a:spcAft>
                <a:spcPts val="0"/>
              </a:spcAft>
              <a:defRPr/>
            </a:pPr>
            <a:r>
              <a:rPr lang="zh-CN" altLang="en-US" sz="1200">
                <a:latin typeface="+mn-lt"/>
                <a:ea typeface="+mn-ea"/>
              </a:rPr>
              <a:t>初次涉足自主研发领域</a:t>
            </a:r>
            <a:r>
              <a:rPr lang="en-US" altLang="zh-CN" sz="1200">
                <a:latin typeface="+mn-lt"/>
                <a:ea typeface="+mn-ea"/>
              </a:rPr>
              <a:t>,</a:t>
            </a:r>
            <a:r>
              <a:rPr lang="zh-CN" altLang="en-US" sz="1200">
                <a:latin typeface="+mn-lt"/>
                <a:ea typeface="+mn-ea"/>
              </a:rPr>
              <a:t>从此踏上自主研发之路</a:t>
            </a:r>
          </a:p>
        </p:txBody>
      </p:sp>
      <p:sp>
        <p:nvSpPr>
          <p:cNvPr id="41" name="AutoShape 24"/>
          <p:cNvSpPr>
            <a:spLocks noChangeArrowheads="1"/>
          </p:cNvSpPr>
          <p:nvPr/>
        </p:nvSpPr>
        <p:spPr bwMode="auto">
          <a:xfrm>
            <a:off x="4716463" y="1555750"/>
            <a:ext cx="1368425" cy="287338"/>
          </a:xfrm>
          <a:custGeom>
            <a:avLst/>
            <a:gdLst>
              <a:gd name="T0" fmla="*/ 2147483647 w 21600"/>
              <a:gd name="T1" fmla="*/ 0 h 21600"/>
              <a:gd name="T2" fmla="*/ 2147483647 w 21600"/>
              <a:gd name="T3" fmla="*/ 380730481 h 21600"/>
              <a:gd name="T4" fmla="*/ 2147483647 w 21600"/>
              <a:gd name="T5" fmla="*/ 676408519 h 21600"/>
              <a:gd name="T6" fmla="*/ 2147483647 w 21600"/>
              <a:gd name="T7" fmla="*/ 190365241 h 21600"/>
              <a:gd name="T8" fmla="*/ 17694720 60000 65536"/>
              <a:gd name="T9" fmla="*/ 5898240 60000 65536"/>
              <a:gd name="T10" fmla="*/ 5898240 60000 65536"/>
              <a:gd name="T11" fmla="*/ 0 60000 65536"/>
              <a:gd name="T12" fmla="*/ 12427 w 21600"/>
              <a:gd name="T13" fmla="*/ 4415 h 21600"/>
              <a:gd name="T14" fmla="*/ 19190 w 21600"/>
              <a:gd name="T15" fmla="*/ 7743 h 21600"/>
            </a:gdLst>
            <a:ahLst/>
            <a:cxnLst>
              <a:cxn ang="T8">
                <a:pos x="T0" y="T1"/>
              </a:cxn>
              <a:cxn ang="T9">
                <a:pos x="T2" y="T3"/>
              </a:cxn>
              <a:cxn ang="T10">
                <a:pos x="T4" y="T5"/>
              </a:cxn>
              <a:cxn ang="T11">
                <a:pos x="T6" y="T7"/>
              </a:cxn>
            </a:cxnLst>
            <a:rect l="T12" t="T13" r="T14" b="T15"/>
            <a:pathLst>
              <a:path w="21600" h="21600">
                <a:moveTo>
                  <a:pt x="21600" y="6079"/>
                </a:moveTo>
                <a:lnTo>
                  <a:pt x="12797" y="0"/>
                </a:lnTo>
                <a:lnTo>
                  <a:pt x="12797" y="4415"/>
                </a:lnTo>
                <a:lnTo>
                  <a:pt x="12427" y="4415"/>
                </a:lnTo>
                <a:cubicBezTo>
                  <a:pt x="5564" y="4415"/>
                  <a:pt x="0" y="7882"/>
                  <a:pt x="0" y="12158"/>
                </a:cubicBezTo>
                <a:lnTo>
                  <a:pt x="0" y="21600"/>
                </a:lnTo>
                <a:lnTo>
                  <a:pt x="3402" y="21600"/>
                </a:lnTo>
                <a:lnTo>
                  <a:pt x="3402" y="12158"/>
                </a:lnTo>
                <a:cubicBezTo>
                  <a:pt x="3402" y="9720"/>
                  <a:pt x="7443" y="7743"/>
                  <a:pt x="12427" y="7743"/>
                </a:cubicBezTo>
                <a:lnTo>
                  <a:pt x="12797" y="7743"/>
                </a:lnTo>
                <a:lnTo>
                  <a:pt x="12797" y="12158"/>
                </a:lnTo>
                <a:close/>
              </a:path>
            </a:pathLst>
          </a:custGeom>
          <a:solidFill>
            <a:schemeClr val="accent1"/>
          </a:solidFill>
          <a:ln w="9525">
            <a:noFill/>
            <a:miter lim="800000"/>
            <a:headEnd/>
            <a:tailEnd/>
          </a:ln>
        </p:spPr>
        <p:txBody>
          <a:bodyPr wrap="none" anchor="ctr"/>
          <a:lstStyle/>
          <a:p>
            <a:endParaRPr lang="zh-CN" altLang="en-US"/>
          </a:p>
        </p:txBody>
      </p:sp>
      <p:sp>
        <p:nvSpPr>
          <p:cNvPr id="42" name="AutoShape 25"/>
          <p:cNvSpPr>
            <a:spLocks noChangeArrowheads="1"/>
          </p:cNvSpPr>
          <p:nvPr/>
        </p:nvSpPr>
        <p:spPr bwMode="auto">
          <a:xfrm>
            <a:off x="6516688" y="1268413"/>
            <a:ext cx="1368425" cy="287337"/>
          </a:xfrm>
          <a:custGeom>
            <a:avLst/>
            <a:gdLst>
              <a:gd name="T0" fmla="*/ 2147483647 w 21600"/>
              <a:gd name="T1" fmla="*/ 0 h 21600"/>
              <a:gd name="T2" fmla="*/ 2147483647 w 21600"/>
              <a:gd name="T3" fmla="*/ 380726815 h 21600"/>
              <a:gd name="T4" fmla="*/ 2147483647 w 21600"/>
              <a:gd name="T5" fmla="*/ 676404037 h 21600"/>
              <a:gd name="T6" fmla="*/ 2147483647 w 21600"/>
              <a:gd name="T7" fmla="*/ 190364684 h 21600"/>
              <a:gd name="T8" fmla="*/ 17694720 60000 65536"/>
              <a:gd name="T9" fmla="*/ 5898240 60000 65536"/>
              <a:gd name="T10" fmla="*/ 5898240 60000 65536"/>
              <a:gd name="T11" fmla="*/ 0 60000 65536"/>
              <a:gd name="T12" fmla="*/ 12427 w 21600"/>
              <a:gd name="T13" fmla="*/ 4415 h 21600"/>
              <a:gd name="T14" fmla="*/ 19190 w 21600"/>
              <a:gd name="T15" fmla="*/ 7743 h 21600"/>
            </a:gdLst>
            <a:ahLst/>
            <a:cxnLst>
              <a:cxn ang="T8">
                <a:pos x="T0" y="T1"/>
              </a:cxn>
              <a:cxn ang="T9">
                <a:pos x="T2" y="T3"/>
              </a:cxn>
              <a:cxn ang="T10">
                <a:pos x="T4" y="T5"/>
              </a:cxn>
              <a:cxn ang="T11">
                <a:pos x="T6" y="T7"/>
              </a:cxn>
            </a:cxnLst>
            <a:rect l="T12" t="T13" r="T14" b="T15"/>
            <a:pathLst>
              <a:path w="21600" h="21600">
                <a:moveTo>
                  <a:pt x="21600" y="6079"/>
                </a:moveTo>
                <a:lnTo>
                  <a:pt x="12797" y="0"/>
                </a:lnTo>
                <a:lnTo>
                  <a:pt x="12797" y="4415"/>
                </a:lnTo>
                <a:lnTo>
                  <a:pt x="12427" y="4415"/>
                </a:lnTo>
                <a:cubicBezTo>
                  <a:pt x="5564" y="4415"/>
                  <a:pt x="0" y="7882"/>
                  <a:pt x="0" y="12158"/>
                </a:cubicBezTo>
                <a:lnTo>
                  <a:pt x="0" y="21600"/>
                </a:lnTo>
                <a:lnTo>
                  <a:pt x="3402" y="21600"/>
                </a:lnTo>
                <a:lnTo>
                  <a:pt x="3402" y="12158"/>
                </a:lnTo>
                <a:cubicBezTo>
                  <a:pt x="3402" y="9720"/>
                  <a:pt x="7443" y="7743"/>
                  <a:pt x="12427" y="7743"/>
                </a:cubicBezTo>
                <a:lnTo>
                  <a:pt x="12797" y="7743"/>
                </a:lnTo>
                <a:lnTo>
                  <a:pt x="12797" y="12158"/>
                </a:lnTo>
                <a:close/>
              </a:path>
            </a:pathLst>
          </a:custGeom>
          <a:solidFill>
            <a:schemeClr val="accent1"/>
          </a:solidFill>
          <a:ln w="9525">
            <a:noFill/>
            <a:miter lim="800000"/>
            <a:headEnd/>
            <a:tailEnd/>
          </a:ln>
        </p:spPr>
        <p:txBody>
          <a:bodyPr wrap="none" anchor="ctr"/>
          <a:lstStyle/>
          <a:p>
            <a:endParaRPr lang="zh-CN" altLang="en-US"/>
          </a:p>
        </p:txBody>
      </p:sp>
      <p:sp>
        <p:nvSpPr>
          <p:cNvPr id="43" name="矩形 42"/>
          <p:cNvSpPr/>
          <p:nvPr/>
        </p:nvSpPr>
        <p:spPr>
          <a:xfrm>
            <a:off x="5148064" y="5589240"/>
            <a:ext cx="2813591"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长安汽车近年来的发展</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Bottom)">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lide(fromBottom)">
                                      <p:cBhvr>
                                        <p:cTn id="12" dur="500"/>
                                        <p:tgtEl>
                                          <p:spTgt spid="1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slide(fromBottom)">
                                      <p:cBhvr>
                                        <p:cTn id="15" dur="500"/>
                                        <p:tgtEl>
                                          <p:spTgt spid="21"/>
                                        </p:tgtEl>
                                      </p:cBhvr>
                                    </p:animEffect>
                                  </p:childTnLst>
                                </p:cTn>
                              </p:par>
                              <p:par>
                                <p:cTn id="16" presetID="12" presetClass="entr" presetSubtype="4"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slide(fromBottom)">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slide(fromBottom)">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slide(fromBottom)">
                                      <p:cBhvr>
                                        <p:cTn id="28" dur="500"/>
                                        <p:tgtEl>
                                          <p:spTgt spid="2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slide(fromBottom)">
                                      <p:cBhvr>
                                        <p:cTn id="31" dur="500"/>
                                        <p:tgtEl>
                                          <p:spTgt spid="23"/>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slide(fromBottom)">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slide(fromBottom)">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slide(fromBottom)">
                                      <p:cBhvr>
                                        <p:cTn id="44" dur="500"/>
                                        <p:tgtEl>
                                          <p:spTgt spid="26"/>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slide(fromBottom)">
                                      <p:cBhvr>
                                        <p:cTn id="47" dur="500"/>
                                        <p:tgtEl>
                                          <p:spTgt spid="28"/>
                                        </p:tgtEl>
                                      </p:cBhvr>
                                    </p:animEffect>
                                  </p:childTnLst>
                                </p:cTn>
                              </p:par>
                              <p:par>
                                <p:cTn id="48" presetID="12" presetClass="entr" presetSubtype="4"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slide(fromBottom)">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slide(fromBottom)">
                                      <p:cBhvr>
                                        <p:cTn id="55" dur="500"/>
                                        <p:tgtEl>
                                          <p:spTgt spid="35"/>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nodeType="click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slide(fromBottom)">
                                      <p:cBhvr>
                                        <p:cTn id="60" dur="500"/>
                                        <p:tgtEl>
                                          <p:spTgt spid="38"/>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slide(fromBottom)">
                                      <p:cBhvr>
                                        <p:cTn id="63" dur="500"/>
                                        <p:tgtEl>
                                          <p:spTgt spid="39"/>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slide(fromBottom)">
                                      <p:cBhvr>
                                        <p:cTn id="66" dur="500"/>
                                        <p:tgtEl>
                                          <p:spTgt spid="40"/>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slide(fromBottom)">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slide(fromBottom)">
                                      <p:cBhvr>
                                        <p:cTn id="76" dur="500"/>
                                        <p:tgtEl>
                                          <p:spTgt spid="33"/>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slide(fromBottom)">
                                      <p:cBhvr>
                                        <p:cTn id="79" dur="500"/>
                                        <p:tgtEl>
                                          <p:spTgt spid="34"/>
                                        </p:tgtEl>
                                      </p:cBhvr>
                                    </p:animEffect>
                                  </p:childTnLst>
                                </p:cTn>
                              </p:par>
                              <p:par>
                                <p:cTn id="80" presetID="12" presetClass="entr" presetSubtype="4"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slide(fromBottom)">
                                      <p:cBhvr>
                                        <p:cTn id="8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0" grpId="0" animBg="1"/>
      <p:bldP spid="21" grpId="0" animBg="1"/>
      <p:bldP spid="23" grpId="0" animBg="1"/>
      <p:bldP spid="24" grpId="0" animBg="1"/>
      <p:bldP spid="25" grpId="0" animBg="1"/>
      <p:bldP spid="26" grpId="0" animBg="1"/>
      <p:bldP spid="27" grpId="0" animBg="1"/>
      <p:bldP spid="28" grpId="0" animBg="1"/>
      <p:bldP spid="33" grpId="0" animBg="1"/>
      <p:bldP spid="34" grpId="0" animBg="1"/>
      <p:bldP spid="35" grpId="0" animBg="1"/>
      <p:bldP spid="36" grpId="0" animBg="1"/>
      <p:bldP spid="39" grpId="0" animBg="1"/>
      <p:bldP spid="40"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2972</TotalTime>
  <Words>4142</Words>
  <Application>Microsoft Office PowerPoint</Application>
  <PresentationFormat>全屏显示(4:3)</PresentationFormat>
  <Paragraphs>449</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方晓汾</cp:lastModifiedBy>
  <cp:revision>884</cp:revision>
  <dcterms:created xsi:type="dcterms:W3CDTF">2008-11-29T01:41:59Z</dcterms:created>
  <dcterms:modified xsi:type="dcterms:W3CDTF">2013-08-21T08:10:36Z</dcterms:modified>
</cp:coreProperties>
</file>