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37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974" r:id="rId26"/>
    <p:sldId id="991" r:id="rId27"/>
    <p:sldId id="992" r:id="rId28"/>
    <p:sldId id="990" r:id="rId29"/>
    <p:sldId id="993" r:id="rId30"/>
    <p:sldId id="994" r:id="rId31"/>
    <p:sldId id="996" r:id="rId32"/>
    <p:sldId id="995" r:id="rId33"/>
    <p:sldId id="970" r:id="rId34"/>
    <p:sldId id="971" r:id="rId35"/>
    <p:sldId id="973" r:id="rId3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1026" y="-390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2014-5-28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2014/5/28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Excel 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电子表格</a:t>
            </a:r>
            <a:r>
              <a:rPr kumimoji="1" lang="zh-CN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的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2014年5月28日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1.</a:t>
            </a:r>
            <a:r>
              <a:rPr lang="zh-CN" altLang="zh-CN" sz="2800" dirty="0" smtClean="0"/>
              <a:t>设置</a:t>
            </a:r>
            <a:r>
              <a:rPr lang="zh-CN" altLang="zh-CN" sz="2800" dirty="0"/>
              <a:t>单元格的文字</a:t>
            </a:r>
            <a:r>
              <a:rPr lang="zh-CN" altLang="zh-CN" sz="2800" dirty="0" smtClean="0"/>
              <a:t>格式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en-US" altLang="zh-CN" sz="2800" dirty="0" smtClean="0"/>
              <a:t>“</a:t>
            </a:r>
            <a:r>
              <a:rPr lang="zh-CN" altLang="zh-CN" sz="2800" dirty="0" smtClean="0"/>
              <a:t>字体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功能组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“设置单元格格式”对话框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数据格式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4098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61" y="3456096"/>
            <a:ext cx="50577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3073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1.</a:t>
            </a:r>
            <a:r>
              <a:rPr lang="zh-CN" altLang="zh-CN" sz="2800" dirty="0"/>
              <a:t>数字格式的</a:t>
            </a:r>
            <a:r>
              <a:rPr lang="zh-CN" altLang="zh-CN" sz="2800" dirty="0" smtClean="0"/>
              <a:t>设置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en-US" altLang="zh-CN" sz="2800" dirty="0"/>
              <a:t>“</a:t>
            </a:r>
            <a:r>
              <a:rPr lang="zh-CN" altLang="en-US" sz="2800" dirty="0"/>
              <a:t>格式</a:t>
            </a:r>
            <a:r>
              <a:rPr lang="en-US" altLang="zh-CN" sz="2800" dirty="0"/>
              <a:t>”</a:t>
            </a:r>
            <a:r>
              <a:rPr lang="zh-CN" altLang="zh-CN" sz="2800" dirty="0"/>
              <a:t>功能组</a:t>
            </a:r>
            <a:endParaRPr lang="en-US" altLang="zh-CN" sz="2800" dirty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“设置单元格格式”对话框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数据格式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83" y="1439872"/>
            <a:ext cx="138112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908" y="3538512"/>
            <a:ext cx="37623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6775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1.</a:t>
            </a:r>
            <a:r>
              <a:rPr lang="zh-CN" altLang="zh-CN" sz="2800" b="1" dirty="0"/>
              <a:t>设置单元格的</a:t>
            </a:r>
            <a:r>
              <a:rPr lang="zh-CN" altLang="zh-CN" sz="2800" b="1" dirty="0" smtClean="0"/>
              <a:t>边框</a:t>
            </a:r>
            <a:endParaRPr lang="en-US" altLang="zh-CN" sz="2800" b="1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在单元格周围加</a:t>
            </a:r>
            <a:r>
              <a:rPr lang="zh-CN" altLang="zh-CN" sz="2800" dirty="0" smtClean="0"/>
              <a:t>边框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删除</a:t>
            </a:r>
            <a:r>
              <a:rPr lang="zh-CN" altLang="zh-CN" sz="2800" dirty="0" smtClean="0"/>
              <a:t>边框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取消网格线</a:t>
            </a:r>
            <a:endParaRPr lang="en-US" altLang="zh-CN" sz="2800" b="1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2.</a:t>
            </a:r>
            <a:r>
              <a:rPr lang="zh-CN" altLang="zh-CN" sz="2800" b="1" dirty="0" smtClean="0"/>
              <a:t>设置</a:t>
            </a:r>
            <a:r>
              <a:rPr lang="zh-CN" altLang="zh-CN" sz="2800" b="1" dirty="0"/>
              <a:t>单元格的</a:t>
            </a:r>
            <a:r>
              <a:rPr lang="zh-CN" altLang="zh-CN" sz="2800" b="1" dirty="0" smtClean="0"/>
              <a:t>背景</a:t>
            </a:r>
            <a:endParaRPr lang="en-US" altLang="zh-CN" sz="2800" b="1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 smtClean="0"/>
              <a:t>颜色填充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 smtClean="0"/>
              <a:t>图案</a:t>
            </a:r>
            <a:r>
              <a:rPr lang="zh-CN" altLang="zh-CN" sz="2800" dirty="0"/>
              <a:t>填充。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单元格的背景与边框</a:t>
            </a:r>
          </a:p>
        </p:txBody>
      </p:sp>
    </p:spTree>
    <p:extLst>
      <p:ext uri="{BB962C8B-B14F-4D97-AF65-F5344CB8AC3E}">
        <p14:creationId xmlns:p14="http://schemas.microsoft.com/office/powerpoint/2010/main" val="8208410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3.</a:t>
            </a:r>
            <a:r>
              <a:rPr lang="zh-CN" altLang="zh-CN" sz="2800" b="1" dirty="0" smtClean="0"/>
              <a:t>设置</a:t>
            </a:r>
            <a:r>
              <a:rPr lang="zh-CN" altLang="zh-CN" sz="2800" b="1" dirty="0"/>
              <a:t>条件</a:t>
            </a:r>
            <a:r>
              <a:rPr lang="zh-CN" altLang="zh-CN" sz="2800" b="1" dirty="0" smtClean="0"/>
              <a:t>格式</a:t>
            </a:r>
            <a:endParaRPr lang="zh-CN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单元格的背景与边框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8" y="2012351"/>
            <a:ext cx="4214912" cy="44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1201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412776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9964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4.</a:t>
            </a:r>
            <a:r>
              <a:rPr lang="zh-CN" altLang="zh-CN" sz="2800" b="1" dirty="0" smtClean="0"/>
              <a:t> 设置</a:t>
            </a:r>
            <a:r>
              <a:rPr lang="zh-CN" altLang="zh-CN" sz="2800" b="1" dirty="0"/>
              <a:t>单元格</a:t>
            </a:r>
            <a:r>
              <a:rPr lang="zh-CN" altLang="zh-CN" sz="2800" b="1" dirty="0" smtClean="0"/>
              <a:t>样式</a:t>
            </a:r>
            <a:endParaRPr lang="zh-CN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单元格的背景与边框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683" y="2564904"/>
            <a:ext cx="427672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4443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格式化评分表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85226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美化电子表格：</a:t>
            </a:r>
            <a:r>
              <a:rPr lang="zh-CN" altLang="zh-CN" sz="2800"/>
              <a:t>在电子表格中除了数据文本之外，还可以适当地添加图形、图片、剪贴画、</a:t>
            </a:r>
            <a:r>
              <a:rPr lang="en-US" altLang="zh-CN" sz="2800" dirty="0"/>
              <a:t>SmartArt</a:t>
            </a:r>
            <a:r>
              <a:rPr lang="zh-CN" altLang="zh-CN" sz="2800" dirty="0"/>
              <a:t>图形等对象，使电子表格的页面更美观。</a:t>
            </a:r>
          </a:p>
          <a:p>
            <a:pPr lvl="0"/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91290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5983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4-2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格式化校运会成绩登记表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139963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2564904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电子表格的格式化操作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1772816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47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Excel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1258888" y="4437112"/>
            <a:ext cx="5410200" cy="665162"/>
            <a:chOff x="0" y="0"/>
            <a:chExt cx="3408" cy="419"/>
          </a:xfrm>
        </p:grpSpPr>
        <p:grpSp>
          <p:nvGrpSpPr>
            <p:cNvPr id="2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743" y="48"/>
              <a:ext cx="170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排序与分类汇总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1258888" y="3501008"/>
            <a:ext cx="5410200" cy="665163"/>
            <a:chOff x="0" y="0"/>
            <a:chExt cx="3408" cy="419"/>
          </a:xfrm>
        </p:grpSpPr>
        <p:grpSp>
          <p:nvGrpSpPr>
            <p:cNvPr id="30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4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36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31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42"/>
            <p:cNvSpPr txBox="1">
              <a:spLocks noChangeArrowheads="1"/>
            </p:cNvSpPr>
            <p:nvPr/>
          </p:nvSpPr>
          <p:spPr bwMode="auto">
            <a:xfrm>
              <a:off x="590" y="57"/>
              <a:ext cx="20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 公式与函数的使用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33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1258888" y="6165304"/>
            <a:ext cx="5410200" cy="665162"/>
            <a:chOff x="0" y="0"/>
            <a:chExt cx="3408" cy="419"/>
          </a:xfrm>
        </p:grpSpPr>
        <p:grpSp>
          <p:nvGrpSpPr>
            <p:cNvPr id="38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2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3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4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图表制作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6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5" name="Group 36"/>
          <p:cNvGrpSpPr>
            <a:grpSpLocks/>
          </p:cNvGrpSpPr>
          <p:nvPr/>
        </p:nvGrpSpPr>
        <p:grpSpPr bwMode="auto">
          <a:xfrm>
            <a:off x="1258888" y="5229200"/>
            <a:ext cx="5410200" cy="665163"/>
            <a:chOff x="0" y="0"/>
            <a:chExt cx="3408" cy="419"/>
          </a:xfrm>
        </p:grpSpPr>
        <p:grpSp>
          <p:nvGrpSpPr>
            <p:cNvPr id="46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0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1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2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42"/>
            <p:cNvSpPr txBox="1">
              <a:spLocks noChangeArrowheads="1"/>
            </p:cNvSpPr>
            <p:nvPr/>
          </p:nvSpPr>
          <p:spPr bwMode="auto">
            <a:xfrm>
              <a:off x="681" y="57"/>
              <a:ext cx="10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数据筛选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5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Excel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电子表格的创建、打开和保存。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电子表格的格式化操作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使用公式与函数对数据表进行统计；</a:t>
            </a:r>
            <a:endParaRPr lang="en-US" altLang="zh-CN" sz="2000" dirty="0" smtClean="0">
              <a:latin typeface="黑体" pitchFamily="49" charset="-122"/>
              <a:ea typeface="黑体" pitchFamily="49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使用排序、分类汇总、筛选、的图表的方式对数据进行分析；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3124374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设置数据格式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4276006"/>
            <a:ext cx="5519738" cy="665162"/>
            <a:chOff x="0" y="0"/>
            <a:chExt cx="3477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2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设置单元格的背景与边框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2109837"/>
            <a:ext cx="5410201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841" y="57"/>
              <a:ext cx="192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zh-CN" sz="2800" b="1" dirty="0">
                  <a:ea typeface="黑体" pitchFamily="49" charset="-122"/>
                </a:rPr>
                <a:t>编排工作表的</a:t>
              </a:r>
              <a:r>
                <a:rPr lang="zh-CN" altLang="zh-CN" sz="2800" b="1" dirty="0">
                  <a:ea typeface="黑体" pitchFamily="49" charset="-122"/>
                </a:rPr>
                <a:t>格式</a:t>
              </a:r>
              <a:endParaRPr lang="zh-CN" altLang="zh-CN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电子表格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的格式化操作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9" y="2348880"/>
            <a:ext cx="4331233" cy="39161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2400" dirty="0" smtClean="0"/>
              <a:t>        Excel2010</a:t>
            </a:r>
            <a:r>
              <a:rPr lang="zh-CN" altLang="zh-CN" sz="2400" dirty="0"/>
              <a:t>对工作表提供了丰富的格式化功能，可以完成对数字显示格式、文字对齐方式、字体、字形、框线、图案和颜色等的设置，请你为比赛成绩表，进行格式化和美化操作，要求美观大方，使工作表表达更加清晰、美观。</a:t>
            </a:r>
            <a:endParaRPr kumimoji="1" lang="zh-CN" altLang="en-US" sz="2400" b="1" spc="50" dirty="0">
              <a:ln w="11430"/>
              <a:solidFill>
                <a:srgbClr val="1F497D">
                  <a:lumMod val="75000"/>
                </a:srgbClr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1700808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格式化</a:t>
            </a:r>
            <a:r>
              <a:rPr lang="zh-CN" altLang="zh-CN" dirty="0" smtClean="0"/>
              <a:t>“</a:t>
            </a:r>
            <a:r>
              <a:rPr lang="zh-CN" altLang="en-US" dirty="0" smtClean="0"/>
              <a:t>评分表</a:t>
            </a:r>
            <a:r>
              <a:rPr lang="en-US" altLang="zh-CN" dirty="0" smtClean="0"/>
              <a:t>1</a:t>
            </a:r>
            <a:r>
              <a:rPr lang="zh-CN" altLang="zh-CN" dirty="0" smtClean="0"/>
              <a:t>”</a:t>
            </a:r>
            <a:r>
              <a:rPr lang="zh-CN" altLang="en-US" dirty="0" smtClean="0"/>
              <a:t>、</a:t>
            </a:r>
            <a:r>
              <a:rPr lang="zh-CN" altLang="zh-CN" dirty="0"/>
              <a:t> “</a:t>
            </a:r>
            <a:r>
              <a:rPr lang="zh-CN" altLang="en-US" dirty="0"/>
              <a:t>评分</a:t>
            </a:r>
            <a:r>
              <a:rPr lang="zh-CN" altLang="en-US" dirty="0" smtClean="0"/>
              <a:t>表</a:t>
            </a:r>
            <a:r>
              <a:rPr lang="en-US" altLang="zh-CN" dirty="0" smtClean="0"/>
              <a:t>2</a:t>
            </a:r>
            <a:r>
              <a:rPr lang="zh-CN" altLang="zh-CN" dirty="0" smtClean="0"/>
              <a:t>” </a:t>
            </a:r>
            <a:r>
              <a:rPr lang="zh-CN" altLang="en-US" dirty="0" smtClean="0"/>
              <a:t>、</a:t>
            </a:r>
            <a:r>
              <a:rPr lang="zh-CN" altLang="zh-CN" dirty="0" smtClean="0"/>
              <a:t>“</a:t>
            </a:r>
            <a:r>
              <a:rPr lang="zh-CN" altLang="en-US" dirty="0"/>
              <a:t>评分</a:t>
            </a:r>
            <a:r>
              <a:rPr lang="zh-CN" altLang="en-US" dirty="0" smtClean="0"/>
              <a:t>表</a:t>
            </a:r>
            <a:r>
              <a:rPr lang="en-US" altLang="zh-CN" dirty="0" smtClean="0"/>
              <a:t>3</a:t>
            </a:r>
            <a:r>
              <a:rPr lang="zh-CN" altLang="zh-CN" dirty="0" smtClean="0"/>
              <a:t>”效果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30310"/>
            <a:ext cx="54864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90850"/>
            <a:ext cx="52578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070140"/>
            <a:ext cx="54864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80648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800" b="1" dirty="0"/>
              <a:t>1</a:t>
            </a:r>
            <a:r>
              <a:rPr lang="zh-CN" altLang="zh-CN" sz="2800" b="1" dirty="0"/>
              <a:t>．设置工作表的列宽</a:t>
            </a:r>
            <a:endParaRPr lang="en-US" altLang="zh-CN" sz="2800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zh-CN" altLang="zh-CN" sz="2800" dirty="0"/>
              <a:t>方法一：</a:t>
            </a:r>
            <a:r>
              <a:rPr lang="zh-CN" altLang="en-US" sz="2800" dirty="0"/>
              <a:t>在</a:t>
            </a:r>
            <a:r>
              <a:rPr lang="zh-CN" altLang="zh-CN" sz="2800" dirty="0"/>
              <a:t>“列宽”对话框中输入列宽值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zh-CN" altLang="zh-CN" sz="2800" dirty="0"/>
              <a:t>方法二：自动调整列宽</a:t>
            </a:r>
            <a:endParaRPr lang="en-US" altLang="zh-CN" sz="28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zh-CN" altLang="zh-CN" sz="2800" dirty="0"/>
              <a:t>方法三：拖动</a:t>
            </a:r>
            <a:r>
              <a:rPr lang="zh-CN" altLang="en-US" sz="2800" dirty="0"/>
              <a:t>列</a:t>
            </a:r>
            <a:r>
              <a:rPr lang="zh-CN" altLang="zh-CN" sz="2800" dirty="0"/>
              <a:t>边框；</a:t>
            </a:r>
            <a:endParaRPr lang="en-US" altLang="zh-CN" sz="28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zh-CN" altLang="en-US" sz="2800" dirty="0"/>
              <a:t>方法三：</a:t>
            </a:r>
            <a:r>
              <a:rPr lang="zh-CN" altLang="zh-CN" sz="2800" dirty="0"/>
              <a:t>双击列</a:t>
            </a:r>
            <a:r>
              <a:rPr lang="zh-CN" altLang="en-US" sz="2800" dirty="0"/>
              <a:t>边框</a:t>
            </a:r>
            <a:r>
              <a:rPr lang="zh-CN" altLang="zh-CN" sz="2800" dirty="0"/>
              <a:t>自动设置为最</a:t>
            </a:r>
            <a:r>
              <a:rPr lang="zh-CN" altLang="en-US" sz="2800" dirty="0"/>
              <a:t>适合</a:t>
            </a:r>
            <a:r>
              <a:rPr lang="zh-CN" altLang="zh-CN" sz="2800" dirty="0"/>
              <a:t>的宽度。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800" b="1" dirty="0"/>
              <a:t>2</a:t>
            </a:r>
            <a:r>
              <a:rPr lang="zh-CN" altLang="zh-CN" sz="2800" b="1" dirty="0"/>
              <a:t>．设置工作表的行高</a:t>
            </a:r>
            <a:r>
              <a:rPr lang="zh-CN" altLang="zh-CN" sz="2800" b="1" dirty="0" smtClean="0"/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编排工作表的格式</a:t>
            </a: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800" b="1" dirty="0" smtClean="0"/>
              <a:t>3.</a:t>
            </a:r>
            <a:r>
              <a:rPr lang="zh-CN" altLang="zh-CN" sz="2800" b="1" dirty="0" smtClean="0"/>
              <a:t>单元格</a:t>
            </a:r>
            <a:r>
              <a:rPr lang="zh-CN" altLang="zh-CN" sz="2800" b="1" dirty="0"/>
              <a:t>内容的</a:t>
            </a:r>
            <a:r>
              <a:rPr lang="zh-CN" altLang="zh-CN" sz="2800" b="1" dirty="0" smtClean="0"/>
              <a:t>对齐</a:t>
            </a:r>
            <a:endParaRPr lang="en-US" altLang="zh-CN" sz="2800" b="1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设置水平对齐</a:t>
            </a:r>
            <a:r>
              <a:rPr lang="zh-CN" altLang="zh-CN" sz="2800" dirty="0" smtClean="0"/>
              <a:t>方式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文本</a:t>
            </a:r>
            <a:r>
              <a:rPr lang="zh-CN" altLang="zh-CN" sz="2800" dirty="0"/>
              <a:t>左对齐、居中、文本右对齐等。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设置垂直对齐</a:t>
            </a:r>
            <a:r>
              <a:rPr lang="zh-CN" altLang="zh-CN" sz="2800" dirty="0" smtClean="0"/>
              <a:t>方式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顶端</a:t>
            </a:r>
            <a:r>
              <a:rPr lang="zh-CN" altLang="zh-CN" sz="2800" dirty="0"/>
              <a:t>对齐、垂直居中、底端对齐等</a:t>
            </a:r>
            <a:r>
              <a:rPr lang="zh-CN" altLang="zh-CN" sz="2800" dirty="0" smtClean="0"/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编排工作表的格式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4" y="4704072"/>
            <a:ext cx="3739226" cy="153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2220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1456" y="1595021"/>
            <a:ext cx="8352928" cy="420732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11287" y="1866304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4.</a:t>
            </a:r>
            <a:r>
              <a:rPr lang="zh-CN" altLang="zh-CN" sz="2400" b="1" dirty="0" smtClean="0"/>
              <a:t>文字</a:t>
            </a:r>
            <a:r>
              <a:rPr lang="zh-CN" altLang="zh-CN" sz="2400" b="1" dirty="0"/>
              <a:t>换行</a:t>
            </a:r>
            <a:r>
              <a:rPr lang="zh-CN" altLang="zh-CN" sz="2400" b="1" dirty="0" smtClean="0"/>
              <a:t>控制</a:t>
            </a:r>
            <a:endParaRPr lang="zh-CN" altLang="zh-CN" sz="2400" dirty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400" dirty="0"/>
              <a:t>若文本内容超过单元格的长，可设置文本自动</a:t>
            </a:r>
            <a:r>
              <a:rPr lang="zh-CN" altLang="zh-CN" sz="2400" dirty="0" smtClean="0"/>
              <a:t>换行</a:t>
            </a:r>
            <a:endParaRPr lang="en-US" altLang="zh-CN" sz="24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400" dirty="0"/>
              <a:t>控制文本在单元格中的分行显示，可以手动进行换行。将光标置于需要换行的文本前，按</a:t>
            </a:r>
            <a:r>
              <a:rPr lang="en-US" altLang="zh-CN" sz="2400" dirty="0" err="1"/>
              <a:t>Alt+Enter</a:t>
            </a:r>
            <a:r>
              <a:rPr lang="zh-CN" altLang="zh-CN" sz="2400" dirty="0" smtClean="0"/>
              <a:t>快捷键。</a:t>
            </a:r>
            <a:endParaRPr lang="en-US" altLang="zh-CN" sz="24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endParaRPr lang="en-US" altLang="zh-CN" sz="2400" b="1" dirty="0">
              <a:ea typeface="仿宋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400" b="1" dirty="0"/>
              <a:t>5</a:t>
            </a:r>
            <a:r>
              <a:rPr lang="zh-CN" altLang="zh-CN" sz="2400" b="1" dirty="0"/>
              <a:t>．根据文本合并</a:t>
            </a:r>
            <a:r>
              <a:rPr lang="zh-CN" altLang="zh-CN" sz="2400" b="1" dirty="0" smtClean="0"/>
              <a:t>单元格</a:t>
            </a:r>
            <a:endParaRPr lang="en-US" altLang="zh-CN" sz="2400" b="1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400" dirty="0"/>
              <a:t>合并单元格</a:t>
            </a:r>
            <a:r>
              <a:rPr lang="zh-CN" altLang="zh-CN" sz="2400" dirty="0" smtClean="0"/>
              <a:t>：将</a:t>
            </a:r>
            <a:r>
              <a:rPr lang="zh-CN" altLang="zh-CN" sz="2400" dirty="0"/>
              <a:t>所选的单元格合并成一个单元格。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400" dirty="0"/>
              <a:t>取消合并单元格</a:t>
            </a:r>
            <a:r>
              <a:rPr lang="zh-CN" altLang="zh-CN" sz="2400" dirty="0" smtClean="0"/>
              <a:t>：取消</a:t>
            </a:r>
            <a:r>
              <a:rPr lang="zh-CN" altLang="zh-CN" sz="2400" dirty="0"/>
              <a:t>合并操作，将一个单元格再拆分成若干个单元格。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endParaRPr lang="en-US" altLang="zh-CN" sz="2400" dirty="0" smtClean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编排工作表的格式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01" y="4221088"/>
            <a:ext cx="11620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0893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7574</TotalTime>
  <Pages>0</Pages>
  <Words>797</Words>
  <Characters>0</Characters>
  <Application>Microsoft Office PowerPoint</Application>
  <DocSecurity>0</DocSecurity>
  <PresentationFormat>全屏显示(4:3)</PresentationFormat>
  <Lines>0</Lines>
  <Paragraphs>108</Paragraphs>
  <Slides>17</Slides>
  <Notes>12</Notes>
  <HiddenSlides>1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Excel 2010 电子表格的制作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Administrator</cp:lastModifiedBy>
  <cp:revision>150</cp:revision>
  <cp:lastPrinted>1899-12-30T00:00:00Z</cp:lastPrinted>
  <dcterms:created xsi:type="dcterms:W3CDTF">2011-03-01T07:14:01Z</dcterms:created>
  <dcterms:modified xsi:type="dcterms:W3CDTF">2014-05-28T06:43:53Z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