
<file path=[Content_Types].xml><?xml version="1.0" encoding="utf-8"?>
<Types xmlns="http://schemas.openxmlformats.org/package/2006/content-types">
  <Override PartName="/ppt/slides/slide29.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diagrams/layout7.xml" ContentType="application/vnd.openxmlformats-officedocument.drawingml.diagramLayout+xml"/>
  <Override PartName="/ppt/diagrams/data8.xml" ContentType="application/vnd.openxmlformats-officedocument.drawingml.diagramData+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Default Extension="xlsx" ContentType="application/vnd.openxmlformats-officedocument.spreadsheetml.sheet"/>
  <Override PartName="/ppt/diagrams/colors6.xml" ContentType="application/vnd.openxmlformats-officedocument.drawingml.diagramColor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diagrams/colors4.xml" ContentType="application/vnd.openxmlformats-officedocument.drawingml.diagramColors+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Default Extension="png" ContentType="image/png"/>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heme/themeOverride2.xml" ContentType="application/vnd.openxmlformats-officedocument.themeOverride+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data7.xml" ContentType="application/vnd.openxmlformats-officedocument.drawingml.diagramData+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charts/chart2.xml" ContentType="application/vnd.openxmlformats-officedocument.drawingml.chart+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42"/>
  </p:notesMasterIdLst>
  <p:handoutMasterIdLst>
    <p:handoutMasterId r:id="rId43"/>
  </p:handoutMasterIdLst>
  <p:sldIdLst>
    <p:sldId id="275" r:id="rId2"/>
    <p:sldId id="274" r:id="rId3"/>
    <p:sldId id="276" r:id="rId4"/>
    <p:sldId id="277" r:id="rId5"/>
    <p:sldId id="278" r:id="rId6"/>
    <p:sldId id="280" r:id="rId7"/>
    <p:sldId id="281" r:id="rId8"/>
    <p:sldId id="282" r:id="rId9"/>
    <p:sldId id="283" r:id="rId10"/>
    <p:sldId id="284" r:id="rId11"/>
    <p:sldId id="285" r:id="rId12"/>
    <p:sldId id="286" r:id="rId13"/>
    <p:sldId id="287" r:id="rId14"/>
    <p:sldId id="288" r:id="rId15"/>
    <p:sldId id="289" r:id="rId16"/>
    <p:sldId id="27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311" r:id="rId39"/>
    <p:sldId id="312" r:id="rId40"/>
    <p:sldId id="273" r:id="rId4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黑体" pitchFamily="2" charset="-122"/>
        <a:cs typeface="+mn-cs"/>
      </a:defRPr>
    </a:lvl1pPr>
    <a:lvl2pPr marL="457200" algn="l" rtl="0" fontAlgn="base">
      <a:spcBef>
        <a:spcPct val="0"/>
      </a:spcBef>
      <a:spcAft>
        <a:spcPct val="0"/>
      </a:spcAft>
      <a:defRPr kern="1200">
        <a:solidFill>
          <a:schemeClr val="tx1"/>
        </a:solidFill>
        <a:latin typeface="Arial" charset="0"/>
        <a:ea typeface="黑体" pitchFamily="2" charset="-122"/>
        <a:cs typeface="+mn-cs"/>
      </a:defRPr>
    </a:lvl2pPr>
    <a:lvl3pPr marL="914400" algn="l" rtl="0" fontAlgn="base">
      <a:spcBef>
        <a:spcPct val="0"/>
      </a:spcBef>
      <a:spcAft>
        <a:spcPct val="0"/>
      </a:spcAft>
      <a:defRPr kern="1200">
        <a:solidFill>
          <a:schemeClr val="tx1"/>
        </a:solidFill>
        <a:latin typeface="Arial" charset="0"/>
        <a:ea typeface="黑体" pitchFamily="2" charset="-122"/>
        <a:cs typeface="+mn-cs"/>
      </a:defRPr>
    </a:lvl3pPr>
    <a:lvl4pPr marL="1371600" algn="l" rtl="0" fontAlgn="base">
      <a:spcBef>
        <a:spcPct val="0"/>
      </a:spcBef>
      <a:spcAft>
        <a:spcPct val="0"/>
      </a:spcAft>
      <a:defRPr kern="1200">
        <a:solidFill>
          <a:schemeClr val="tx1"/>
        </a:solidFill>
        <a:latin typeface="Arial" charset="0"/>
        <a:ea typeface="黑体" pitchFamily="2" charset="-122"/>
        <a:cs typeface="+mn-cs"/>
      </a:defRPr>
    </a:lvl4pPr>
    <a:lvl5pPr marL="1828800" algn="l" rtl="0" fontAlgn="base">
      <a:spcBef>
        <a:spcPct val="0"/>
      </a:spcBef>
      <a:spcAft>
        <a:spcPct val="0"/>
      </a:spcAft>
      <a:defRPr kern="1200">
        <a:solidFill>
          <a:schemeClr val="tx1"/>
        </a:solidFill>
        <a:latin typeface="Arial" charset="0"/>
        <a:ea typeface="黑体" pitchFamily="2" charset="-122"/>
        <a:cs typeface="+mn-cs"/>
      </a:defRPr>
    </a:lvl5pPr>
    <a:lvl6pPr marL="2286000" algn="l" defTabSz="914400" rtl="0" eaLnBrk="1" latinLnBrk="0" hangingPunct="1">
      <a:defRPr kern="1200">
        <a:solidFill>
          <a:schemeClr val="tx1"/>
        </a:solidFill>
        <a:latin typeface="Arial" charset="0"/>
        <a:ea typeface="黑体" pitchFamily="2" charset="-122"/>
        <a:cs typeface="+mn-cs"/>
      </a:defRPr>
    </a:lvl6pPr>
    <a:lvl7pPr marL="2743200" algn="l" defTabSz="914400" rtl="0" eaLnBrk="1" latinLnBrk="0" hangingPunct="1">
      <a:defRPr kern="1200">
        <a:solidFill>
          <a:schemeClr val="tx1"/>
        </a:solidFill>
        <a:latin typeface="Arial" charset="0"/>
        <a:ea typeface="黑体" pitchFamily="2" charset="-122"/>
        <a:cs typeface="+mn-cs"/>
      </a:defRPr>
    </a:lvl7pPr>
    <a:lvl8pPr marL="3200400" algn="l" defTabSz="914400" rtl="0" eaLnBrk="1" latinLnBrk="0" hangingPunct="1">
      <a:defRPr kern="1200">
        <a:solidFill>
          <a:schemeClr val="tx1"/>
        </a:solidFill>
        <a:latin typeface="Arial" charset="0"/>
        <a:ea typeface="黑体" pitchFamily="2" charset="-122"/>
        <a:cs typeface="+mn-cs"/>
      </a:defRPr>
    </a:lvl8pPr>
    <a:lvl9pPr marL="3657600" algn="l" defTabSz="914400" rtl="0" eaLnBrk="1" latinLnBrk="0" hangingPunct="1">
      <a:defRPr kern="1200">
        <a:solidFill>
          <a:schemeClr val="tx1"/>
        </a:solidFill>
        <a:latin typeface="Arial" charset="0"/>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CC66"/>
    <a:srgbClr val="EE9A3E"/>
    <a:srgbClr val="FFCC00"/>
    <a:srgbClr val="FF9966"/>
    <a:srgbClr val="FFFFCC"/>
    <a:srgbClr val="FF9900"/>
    <a:srgbClr val="99CCFF"/>
    <a:srgbClr val="111111"/>
    <a:srgbClr val="0033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34567" autoAdjust="0"/>
    <p:restoredTop sz="94675" autoAdjust="0"/>
  </p:normalViewPr>
  <p:slideViewPr>
    <p:cSldViewPr>
      <p:cViewPr varScale="1">
        <p:scale>
          <a:sx n="63" d="100"/>
          <a:sy n="63" d="100"/>
        </p:scale>
        <p:origin x="-1278" y="-96"/>
      </p:cViewPr>
      <p:guideLst>
        <p:guide orient="horz" pos="227"/>
        <p:guide orient="horz" pos="164"/>
        <p:guide orient="horz" pos="4110"/>
        <p:guide orient="horz" pos="709"/>
        <p:guide pos="295"/>
        <p:guide pos="5465"/>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3" d="100"/>
          <a:sy n="63" d="100"/>
        </p:scale>
        <p:origin x="-193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Office_Excel____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Office_Excel____2.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style val="1"/>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6893203883495195"/>
          <c:y val="3.6000000000000018E-2"/>
          <c:w val="0.82912621359223293"/>
          <c:h val="0.75600000000000178"/>
        </c:manualLayout>
      </c:layout>
      <c:barChart>
        <c:barDir val="col"/>
        <c:grouping val="clustered"/>
        <c:ser>
          <c:idx val="0"/>
          <c:order val="0"/>
          <c:tx>
            <c:strRef>
              <c:f>Sheet1!$B$1</c:f>
              <c:strCache>
                <c:ptCount val="1"/>
                <c:pt idx="0">
                  <c:v>系列 1</c:v>
                </c:pt>
              </c:strCache>
            </c:strRef>
          </c:tx>
          <c:dLbls>
            <c:dLbl>
              <c:idx val="0"/>
              <c:layout/>
              <c:spPr>
                <a:noFill/>
                <a:ln w="25388">
                  <a:noFill/>
                </a:ln>
              </c:spPr>
              <c:txPr>
                <a:bodyPr/>
                <a:lstStyle/>
                <a:p>
                  <a:pPr>
                    <a:defRPr/>
                  </a:pPr>
                  <a:endParaRPr lang="zh-CN"/>
                </a:p>
              </c:txPr>
              <c:showVal val="1"/>
            </c:dLbl>
            <c:dLbl>
              <c:idx val="1"/>
              <c:layout/>
              <c:spPr>
                <a:noFill/>
                <a:ln w="25388">
                  <a:noFill/>
                </a:ln>
              </c:spPr>
              <c:txPr>
                <a:bodyPr/>
                <a:lstStyle/>
                <a:p>
                  <a:pPr>
                    <a:defRPr/>
                  </a:pPr>
                  <a:endParaRPr lang="zh-CN"/>
                </a:p>
              </c:txPr>
              <c:showVal val="1"/>
            </c:dLbl>
            <c:dLbl>
              <c:idx val="2"/>
              <c:layout/>
              <c:spPr>
                <a:noFill/>
                <a:ln w="25388">
                  <a:noFill/>
                </a:ln>
              </c:spPr>
              <c:txPr>
                <a:bodyPr/>
                <a:lstStyle/>
                <a:p>
                  <a:pPr>
                    <a:defRPr/>
                  </a:pPr>
                  <a:endParaRPr lang="zh-CN"/>
                </a:p>
              </c:txPr>
              <c:showVal val="1"/>
            </c:dLbl>
            <c:dLbl>
              <c:idx val="3"/>
              <c:layout/>
              <c:spPr>
                <a:noFill/>
                <a:ln w="25388">
                  <a:noFill/>
                </a:ln>
              </c:spPr>
              <c:txPr>
                <a:bodyPr/>
                <a:lstStyle/>
                <a:p>
                  <a:pPr>
                    <a:defRPr/>
                  </a:pPr>
                  <a:endParaRPr lang="zh-CN"/>
                </a:p>
              </c:txPr>
              <c:showVal val="1"/>
            </c:dLbl>
            <c:dLbl>
              <c:idx val="4"/>
              <c:layout/>
              <c:spPr>
                <a:noFill/>
                <a:ln w="25388">
                  <a:noFill/>
                </a:ln>
              </c:spPr>
              <c:txPr>
                <a:bodyPr/>
                <a:lstStyle/>
                <a:p>
                  <a:pPr>
                    <a:defRPr/>
                  </a:pPr>
                  <a:endParaRPr lang="zh-CN"/>
                </a:p>
              </c:txPr>
              <c:showVal val="1"/>
            </c:dLbl>
            <c:delete val="1"/>
          </c:dLbls>
          <c:cat>
            <c:strRef>
              <c:f>Sheet1!$A$2:$A$6</c:f>
              <c:strCache>
                <c:ptCount val="5"/>
                <c:pt idx="0">
                  <c:v>RFID</c:v>
                </c:pt>
                <c:pt idx="1">
                  <c:v>GPS</c:v>
                </c:pt>
                <c:pt idx="2">
                  <c:v>视频识别</c:v>
                </c:pt>
                <c:pt idx="3">
                  <c:v>传感技术</c:v>
                </c:pt>
                <c:pt idx="4">
                  <c:v>其他</c:v>
                </c:pt>
              </c:strCache>
            </c:strRef>
          </c:cat>
          <c:val>
            <c:numRef>
              <c:f>Sheet1!$B$2:$B$6</c:f>
              <c:numCache>
                <c:formatCode>0%</c:formatCode>
                <c:ptCount val="5"/>
                <c:pt idx="0">
                  <c:v>0.45</c:v>
                </c:pt>
                <c:pt idx="1">
                  <c:v>0.3500000000000002</c:v>
                </c:pt>
                <c:pt idx="2">
                  <c:v>0.1</c:v>
                </c:pt>
                <c:pt idx="3">
                  <c:v>5.000000000000001E-2</c:v>
                </c:pt>
                <c:pt idx="4">
                  <c:v>5.000000000000001E-2</c:v>
                </c:pt>
              </c:numCache>
            </c:numRef>
          </c:val>
        </c:ser>
        <c:axId val="130833408"/>
        <c:axId val="130847488"/>
      </c:barChart>
      <c:catAx>
        <c:axId val="130833408"/>
        <c:scaling>
          <c:orientation val="minMax"/>
        </c:scaling>
        <c:axPos val="b"/>
        <c:numFmt formatCode="General" sourceLinked="1"/>
        <c:tickLblPos val="nextTo"/>
        <c:crossAx val="130847488"/>
        <c:crosses val="autoZero"/>
        <c:auto val="1"/>
        <c:lblAlgn val="ctr"/>
        <c:lblOffset val="100"/>
      </c:catAx>
      <c:valAx>
        <c:axId val="130847488"/>
        <c:scaling>
          <c:orientation val="minMax"/>
        </c:scaling>
        <c:axPos val="l"/>
        <c:majorGridlines/>
        <c:numFmt formatCode="0%" sourceLinked="1"/>
        <c:tickLblPos val="nextTo"/>
        <c:crossAx val="130833408"/>
        <c:crosses val="autoZero"/>
        <c:crossBetween val="between"/>
      </c:valAx>
    </c:plotArea>
    <c:plotVisOnly val="1"/>
    <c:dispBlanksAs val="gap"/>
  </c:chart>
  <c:txPr>
    <a:bodyPr/>
    <a:lstStyle/>
    <a:p>
      <a:pPr>
        <a:defRPr sz="1800"/>
      </a:pPr>
      <a:endParaRPr lang="zh-CN"/>
    </a:p>
  </c:txPr>
  <c:externalData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style val="1"/>
  <c:clrMapOvr bg1="lt1" tx1="dk1" bg2="lt2" tx2="dk2" accent1="accent1" accent2="accent2" accent3="accent3" accent4="accent4" accent5="accent5" accent6="accent6" hlink="hlink" folHlink="folHlink"/>
  <c:chart>
    <c:autoTitleDeleted val="1"/>
    <c:plotArea>
      <c:layout/>
      <c:barChart>
        <c:barDir val="col"/>
        <c:grouping val="clustered"/>
        <c:ser>
          <c:idx val="0"/>
          <c:order val="0"/>
          <c:tx>
            <c:strRef>
              <c:f>Sheet1!$B$1</c:f>
              <c:strCache>
                <c:ptCount val="1"/>
                <c:pt idx="0">
                  <c:v>系列 1</c:v>
                </c:pt>
              </c:strCache>
            </c:strRef>
          </c:tx>
          <c:dLbls>
            <c:dLbl>
              <c:idx val="0"/>
              <c:layout/>
              <c:spPr>
                <a:noFill/>
                <a:ln w="25393">
                  <a:noFill/>
                </a:ln>
              </c:spPr>
              <c:txPr>
                <a:bodyPr/>
                <a:lstStyle/>
                <a:p>
                  <a:pPr>
                    <a:defRPr/>
                  </a:pPr>
                  <a:endParaRPr lang="zh-CN"/>
                </a:p>
              </c:txPr>
              <c:showVal val="1"/>
            </c:dLbl>
            <c:dLbl>
              <c:idx val="1"/>
              <c:layout/>
              <c:spPr>
                <a:noFill/>
                <a:ln w="25393">
                  <a:noFill/>
                </a:ln>
              </c:spPr>
              <c:txPr>
                <a:bodyPr/>
                <a:lstStyle/>
                <a:p>
                  <a:pPr>
                    <a:defRPr/>
                  </a:pPr>
                  <a:endParaRPr lang="zh-CN"/>
                </a:p>
              </c:txPr>
              <c:showVal val="1"/>
            </c:dLbl>
            <c:dLbl>
              <c:idx val="2"/>
              <c:layout/>
              <c:spPr>
                <a:noFill/>
                <a:ln w="25393">
                  <a:noFill/>
                </a:ln>
              </c:spPr>
              <c:txPr>
                <a:bodyPr/>
                <a:lstStyle/>
                <a:p>
                  <a:pPr>
                    <a:defRPr/>
                  </a:pPr>
                  <a:endParaRPr lang="zh-CN"/>
                </a:p>
              </c:txPr>
              <c:showVal val="1"/>
            </c:dLbl>
            <c:delete val="1"/>
          </c:dLbls>
          <c:cat>
            <c:strRef>
              <c:f>Sheet1!$A$2:$A$4</c:f>
              <c:strCache>
                <c:ptCount val="3"/>
                <c:pt idx="0">
                  <c:v>互联网</c:v>
                </c:pt>
                <c:pt idx="1">
                  <c:v>局域网</c:v>
                </c:pt>
                <c:pt idx="2">
                  <c:v>无线网</c:v>
                </c:pt>
              </c:strCache>
            </c:strRef>
          </c:cat>
          <c:val>
            <c:numRef>
              <c:f>Sheet1!$B$2:$B$4</c:f>
              <c:numCache>
                <c:formatCode>0%</c:formatCode>
                <c:ptCount val="3"/>
                <c:pt idx="0">
                  <c:v>0.70000000000000062</c:v>
                </c:pt>
                <c:pt idx="1">
                  <c:v>0.75000000000000167</c:v>
                </c:pt>
                <c:pt idx="2">
                  <c:v>0.35000000000000031</c:v>
                </c:pt>
              </c:numCache>
            </c:numRef>
          </c:val>
        </c:ser>
        <c:axId val="279819008"/>
        <c:axId val="303610112"/>
      </c:barChart>
      <c:catAx>
        <c:axId val="279819008"/>
        <c:scaling>
          <c:orientation val="minMax"/>
        </c:scaling>
        <c:axPos val="b"/>
        <c:numFmt formatCode="General" sourceLinked="1"/>
        <c:tickLblPos val="nextTo"/>
        <c:crossAx val="303610112"/>
        <c:crosses val="autoZero"/>
        <c:auto val="1"/>
        <c:lblAlgn val="ctr"/>
        <c:lblOffset val="100"/>
      </c:catAx>
      <c:valAx>
        <c:axId val="303610112"/>
        <c:scaling>
          <c:orientation val="minMax"/>
        </c:scaling>
        <c:axPos val="l"/>
        <c:majorGridlines/>
        <c:numFmt formatCode="0%" sourceLinked="1"/>
        <c:tickLblPos val="nextTo"/>
        <c:crossAx val="279819008"/>
        <c:crosses val="autoZero"/>
        <c:crossBetween val="between"/>
      </c:valAx>
    </c:plotArea>
    <c:plotVisOnly val="1"/>
    <c:dispBlanksAs val="gap"/>
  </c:chart>
  <c:txPr>
    <a:bodyPr/>
    <a:lstStyle/>
    <a:p>
      <a:pPr>
        <a:defRPr sz="1800"/>
      </a:pPr>
      <a:endParaRPr lang="zh-CN"/>
    </a:p>
  </c:txPr>
  <c:externalData r:id="rId2"/>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6600"/>
        </a:solidFill>
      </dgm:spPr>
      <dgm:t>
        <a:bodyPr/>
        <a:lstStyle/>
        <a:p>
          <a:pPr algn="l"/>
          <a:r>
            <a:rPr lang="en-US" sz="1600" u="none" dirty="0" smtClean="0"/>
            <a:t>   </a:t>
          </a:r>
          <a:r>
            <a:rPr lang="en-US" sz="1400" u="none" dirty="0" smtClean="0"/>
            <a:t> </a:t>
          </a:r>
          <a:r>
            <a:rPr lang="en-US" sz="1400" u="none" dirty="0" err="1" smtClean="0">
              <a:solidFill>
                <a:schemeClr val="tx1"/>
              </a:solidFill>
            </a:rPr>
            <a:t>智能物流系统概述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的设计</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LinFactNeighborX="572" custLinFactNeighborY="12501">
        <dgm:presLayoutVars>
          <dgm:bulletEnabled val="1"/>
        </dgm:presLayoutVars>
      </dgm:prSet>
      <dgm:spPr/>
      <dgm:t>
        <a:bodyPr/>
        <a:lstStyle/>
        <a:p>
          <a:endParaRPr lang="zh-CN" altLang="en-US"/>
        </a:p>
      </dgm:t>
    </dgm:pt>
  </dgm:ptLst>
  <dgm:cxnLst>
    <dgm:cxn modelId="{971BEF8C-EE19-4A74-9FF8-BE595308B2BE}" type="presOf" srcId="{1A422BF9-8E40-4D40-82F3-D7ADF7825116}" destId="{A587EFE1-A3DE-4730-996C-C43C76C9687D}"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5DF7CBBD-4D77-48B4-A6FB-793AC5B037DC}" type="presOf" srcId="{BE7FC79C-9CFE-4C59-A295-EA1E3A68FF87}" destId="{370B7215-43AF-46BF-A735-20A368491720}" srcOrd="0" destOrd="0" presId="urn:microsoft.com/office/officeart/2005/8/layout/hChevron3"/>
    <dgm:cxn modelId="{60D46750-07FA-44A0-BA5E-12956D550B89}" srcId="{A62A7514-2DD7-41B7-80ED-F693EACC02A5}" destId="{1A422BF9-8E40-4D40-82F3-D7ADF7825116}" srcOrd="2" destOrd="0" parTransId="{53E6A745-B129-4611-A5BE-F9378C0D5FE5}" sibTransId="{F5487BCD-2C64-47A9-9CA1-D9FFA877489D}"/>
    <dgm:cxn modelId="{26707C46-DB6B-4310-9D02-E8962D05539D}" type="presOf" srcId="{4AFE0152-52EB-4B95-B7AD-68475D9B1B55}" destId="{78707572-11B1-43F0-B56F-5E4AB636DFB3}" srcOrd="0" destOrd="0" presId="urn:microsoft.com/office/officeart/2005/8/layout/hChevron3"/>
    <dgm:cxn modelId="{999C26EA-8F74-43CF-B0C7-D6ED1AD903F2}" type="presOf" srcId="{A62A7514-2DD7-41B7-80ED-F693EACC02A5}" destId="{4F72C2E5-C0F0-49B9-9693-6A68F13804F4}" srcOrd="0" destOrd="0" presId="urn:microsoft.com/office/officeart/2005/8/layout/hChevron3"/>
    <dgm:cxn modelId="{DCB44EE6-16AD-4D30-88DA-CFFA398CA6CB}" type="presParOf" srcId="{4F72C2E5-C0F0-49B9-9693-6A68F13804F4}" destId="{78707572-11B1-43F0-B56F-5E4AB636DFB3}" srcOrd="0" destOrd="0" presId="urn:microsoft.com/office/officeart/2005/8/layout/hChevron3"/>
    <dgm:cxn modelId="{B5A0383D-827F-4B43-BF57-BB2645579801}" type="presParOf" srcId="{4F72C2E5-C0F0-49B9-9693-6A68F13804F4}" destId="{DF1A3B44-7C86-47AC-889C-B1EF619618EA}" srcOrd="1" destOrd="0" presId="urn:microsoft.com/office/officeart/2005/8/layout/hChevron3"/>
    <dgm:cxn modelId="{B02547B5-16FE-4056-9D82-A693F608B9E5}" type="presParOf" srcId="{4F72C2E5-C0F0-49B9-9693-6A68F13804F4}" destId="{370B7215-43AF-46BF-A735-20A368491720}" srcOrd="2" destOrd="0" presId="urn:microsoft.com/office/officeart/2005/8/layout/hChevron3"/>
    <dgm:cxn modelId="{C9E9B7C0-4783-4558-B931-C8A01AE20510}" type="presParOf" srcId="{4F72C2E5-C0F0-49B9-9693-6A68F13804F4}" destId="{E079EB35-79C3-4272-8F6A-95B4FB054A82}" srcOrd="3" destOrd="0" presId="urn:microsoft.com/office/officeart/2005/8/layout/hChevron3"/>
    <dgm:cxn modelId="{D29EADEA-CD17-4BED-8E76-51EB430914E0}" type="presParOf" srcId="{4F72C2E5-C0F0-49B9-9693-6A68F13804F4}" destId="{A587EFE1-A3DE-4730-996C-C43C76C9687D}" srcOrd="4" destOrd="0" presId="urn:microsoft.com/office/officeart/2005/8/layout/hChevron3"/>
  </dgm:cxnLst>
  <dgm:bg/>
  <dgm:whole/>
</dgm:dataModel>
</file>

<file path=ppt/diagrams/data2.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en-US" sz="1600" u="none" dirty="0" smtClean="0"/>
            <a:t>   </a:t>
          </a:r>
          <a:r>
            <a:rPr lang="en-US" sz="1400" u="none" dirty="0" smtClean="0"/>
            <a:t> </a:t>
          </a:r>
          <a:r>
            <a:rPr lang="en-US" sz="1400" u="none" dirty="0" err="1" smtClean="0">
              <a:solidFill>
                <a:schemeClr val="tx1"/>
              </a:solidFill>
            </a:rPr>
            <a:t>智能物流系统概述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6600"/>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的设计</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LinFactNeighborX="572" custLinFactNeighborY="12501">
        <dgm:presLayoutVars>
          <dgm:bulletEnabled val="1"/>
        </dgm:presLayoutVars>
      </dgm:prSet>
      <dgm:spPr/>
      <dgm:t>
        <a:bodyPr/>
        <a:lstStyle/>
        <a:p>
          <a:endParaRPr lang="zh-CN" altLang="en-US"/>
        </a:p>
      </dgm:t>
    </dgm:pt>
  </dgm:ptLst>
  <dgm:cxnLst>
    <dgm:cxn modelId="{43D7BC29-E4C5-4C99-9D37-7669E1D6CE5E}" type="presOf" srcId="{4AFE0152-52EB-4B95-B7AD-68475D9B1B55}" destId="{78707572-11B1-43F0-B56F-5E4AB636DFB3}" srcOrd="0" destOrd="0" presId="urn:microsoft.com/office/officeart/2005/8/layout/hChevron3"/>
    <dgm:cxn modelId="{3906F97E-88C4-4922-8468-4A84A35A86C5}" type="presOf" srcId="{BE7FC79C-9CFE-4C59-A295-EA1E3A68FF87}" destId="{370B7215-43AF-46BF-A735-20A368491720}"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60D46750-07FA-44A0-BA5E-12956D550B89}" srcId="{A62A7514-2DD7-41B7-80ED-F693EACC02A5}" destId="{1A422BF9-8E40-4D40-82F3-D7ADF7825116}" srcOrd="2" destOrd="0" parTransId="{53E6A745-B129-4611-A5BE-F9378C0D5FE5}" sibTransId="{F5487BCD-2C64-47A9-9CA1-D9FFA877489D}"/>
    <dgm:cxn modelId="{47F9787C-858D-49DF-90AB-999C685FC52D}" type="presOf" srcId="{A62A7514-2DD7-41B7-80ED-F693EACC02A5}" destId="{4F72C2E5-C0F0-49B9-9693-6A68F13804F4}" srcOrd="0" destOrd="0" presId="urn:microsoft.com/office/officeart/2005/8/layout/hChevron3"/>
    <dgm:cxn modelId="{67835ED8-FAFA-453A-A227-B03F9CD730F7}" type="presOf" srcId="{1A422BF9-8E40-4D40-82F3-D7ADF7825116}" destId="{A587EFE1-A3DE-4730-996C-C43C76C9687D}" srcOrd="0" destOrd="0" presId="urn:microsoft.com/office/officeart/2005/8/layout/hChevron3"/>
    <dgm:cxn modelId="{3E976187-C88E-49E9-9B32-52CE2C0811BC}" type="presParOf" srcId="{4F72C2E5-C0F0-49B9-9693-6A68F13804F4}" destId="{78707572-11B1-43F0-B56F-5E4AB636DFB3}" srcOrd="0" destOrd="0" presId="urn:microsoft.com/office/officeart/2005/8/layout/hChevron3"/>
    <dgm:cxn modelId="{F2A1D723-505E-4CF9-9D9A-59EEADD1AA4E}" type="presParOf" srcId="{4F72C2E5-C0F0-49B9-9693-6A68F13804F4}" destId="{DF1A3B44-7C86-47AC-889C-B1EF619618EA}" srcOrd="1" destOrd="0" presId="urn:microsoft.com/office/officeart/2005/8/layout/hChevron3"/>
    <dgm:cxn modelId="{63C99AE5-8643-440B-875A-498688F148BD}" type="presParOf" srcId="{4F72C2E5-C0F0-49B9-9693-6A68F13804F4}" destId="{370B7215-43AF-46BF-A735-20A368491720}" srcOrd="2" destOrd="0" presId="urn:microsoft.com/office/officeart/2005/8/layout/hChevron3"/>
    <dgm:cxn modelId="{B92D9AD6-70D5-49EC-9605-0ED58B415388}" type="presParOf" srcId="{4F72C2E5-C0F0-49B9-9693-6A68F13804F4}" destId="{E079EB35-79C3-4272-8F6A-95B4FB054A82}" srcOrd="3" destOrd="0" presId="urn:microsoft.com/office/officeart/2005/8/layout/hChevron3"/>
    <dgm:cxn modelId="{953DFC26-E586-47DD-8010-94176A9510FF}" type="presParOf" srcId="{4F72C2E5-C0F0-49B9-9693-6A68F13804F4}" destId="{A587EFE1-A3DE-4730-996C-C43C76C9687D}" srcOrd="4" destOrd="0" presId="urn:microsoft.com/office/officeart/2005/8/layout/hChevron3"/>
  </dgm:cxnLst>
  <dgm:bg/>
  <dgm:whole/>
</dgm:dataModel>
</file>

<file path=ppt/diagrams/data3.xml><?xml version="1.0" encoding="utf-8"?>
<dgm:dataModel xmlns:dgm="http://schemas.openxmlformats.org/drawingml/2006/diagram" xmlns:a="http://schemas.openxmlformats.org/drawingml/2006/main">
  <dgm:ptLst>
    <dgm:pt modelId="{B2BC2A6B-5B7B-4E86-AA16-133DB6C38345}" type="doc">
      <dgm:prSet loTypeId="urn:microsoft.com/office/officeart/2005/8/layout/hProcess11" loCatId="process" qsTypeId="urn:microsoft.com/office/officeart/2005/8/quickstyle/simple1" qsCatId="simple" csTypeId="urn:microsoft.com/office/officeart/2005/8/colors/accent2_2" csCatId="accent2"/>
      <dgm:spPr/>
      <dgm:t>
        <a:bodyPr/>
        <a:lstStyle/>
        <a:p>
          <a:endParaRPr lang="zh-CN" altLang="en-US"/>
        </a:p>
      </dgm:t>
    </dgm:pt>
    <dgm:pt modelId="{DF93DD86-FB65-4998-AEC7-FDDB1DCF8C87}">
      <dgm:prSet/>
      <dgm:spPr/>
      <dgm:t>
        <a:bodyPr/>
        <a:lstStyle/>
        <a:p>
          <a:pPr rtl="0"/>
          <a:r>
            <a:rPr lang="en-US" dirty="0" smtClean="0"/>
            <a:t>1.</a:t>
          </a:r>
          <a:r>
            <a:rPr lang="zh-CN" dirty="0" smtClean="0"/>
            <a:t>智能物流系统感知技术的应用</a:t>
          </a:r>
          <a:r>
            <a:rPr lang="en-US" dirty="0" smtClean="0"/>
            <a:t> </a:t>
          </a:r>
          <a:endParaRPr lang="zh-CN" dirty="0"/>
        </a:p>
      </dgm:t>
    </dgm:pt>
    <dgm:pt modelId="{A6105052-821A-4F1E-898E-9FFAE3794446}" type="parTrans" cxnId="{C7F6B112-AAD7-446C-882A-0C974C4E3FE6}">
      <dgm:prSet/>
      <dgm:spPr/>
      <dgm:t>
        <a:bodyPr/>
        <a:lstStyle/>
        <a:p>
          <a:endParaRPr lang="zh-CN" altLang="en-US"/>
        </a:p>
      </dgm:t>
    </dgm:pt>
    <dgm:pt modelId="{239859CB-0FB1-4BDF-8D3D-75A6E9098A85}" type="sibTrans" cxnId="{C7F6B112-AAD7-446C-882A-0C974C4E3FE6}">
      <dgm:prSet/>
      <dgm:spPr/>
      <dgm:t>
        <a:bodyPr/>
        <a:lstStyle/>
        <a:p>
          <a:endParaRPr lang="zh-CN" altLang="en-US"/>
        </a:p>
      </dgm:t>
    </dgm:pt>
    <dgm:pt modelId="{22CC562E-919F-4F7C-9356-474CC4C0B20E}">
      <dgm:prSet/>
      <dgm:spPr/>
      <dgm:t>
        <a:bodyPr/>
        <a:lstStyle/>
        <a:p>
          <a:pPr rtl="0"/>
          <a:r>
            <a:rPr lang="en-US" dirty="0" smtClean="0"/>
            <a:t>2.</a:t>
          </a:r>
          <a:r>
            <a:rPr lang="zh-CN" dirty="0" smtClean="0"/>
            <a:t>智能物流系统传输技术的应用</a:t>
          </a:r>
          <a:r>
            <a:rPr lang="en-US" dirty="0" smtClean="0"/>
            <a:t> </a:t>
          </a:r>
          <a:endParaRPr lang="zh-CN" dirty="0"/>
        </a:p>
      </dgm:t>
    </dgm:pt>
    <dgm:pt modelId="{EE5C3BF1-942E-4FDB-BEA4-1941B5A99737}" type="parTrans" cxnId="{ABC5FAC7-AA51-46EF-A003-7F4D32FEA7EB}">
      <dgm:prSet/>
      <dgm:spPr/>
      <dgm:t>
        <a:bodyPr/>
        <a:lstStyle/>
        <a:p>
          <a:endParaRPr lang="zh-CN" altLang="en-US"/>
        </a:p>
      </dgm:t>
    </dgm:pt>
    <dgm:pt modelId="{8C9D961A-1013-414F-A3AF-A2F67FED23FE}" type="sibTrans" cxnId="{ABC5FAC7-AA51-46EF-A003-7F4D32FEA7EB}">
      <dgm:prSet/>
      <dgm:spPr/>
      <dgm:t>
        <a:bodyPr/>
        <a:lstStyle/>
        <a:p>
          <a:endParaRPr lang="zh-CN" altLang="en-US"/>
        </a:p>
      </dgm:t>
    </dgm:pt>
    <dgm:pt modelId="{76A948B3-D1E9-4B01-B0D7-3A0B8A9396CC}">
      <dgm:prSet/>
      <dgm:spPr/>
      <dgm:t>
        <a:bodyPr/>
        <a:lstStyle/>
        <a:p>
          <a:pPr rtl="0"/>
          <a:r>
            <a:rPr lang="en-US" dirty="0" smtClean="0"/>
            <a:t>3.</a:t>
          </a:r>
          <a:r>
            <a:rPr lang="zh-CN" dirty="0" smtClean="0"/>
            <a:t>智能物流系统智能分析技术应用</a:t>
          </a:r>
          <a:endParaRPr lang="zh-CN" dirty="0"/>
        </a:p>
      </dgm:t>
    </dgm:pt>
    <dgm:pt modelId="{56E3451F-A10D-4EE2-8BD4-A3021724E0A2}" type="parTrans" cxnId="{1EC4EEFD-FF4B-4C32-9478-728748BD7BF2}">
      <dgm:prSet/>
      <dgm:spPr/>
      <dgm:t>
        <a:bodyPr/>
        <a:lstStyle/>
        <a:p>
          <a:endParaRPr lang="zh-CN" altLang="en-US"/>
        </a:p>
      </dgm:t>
    </dgm:pt>
    <dgm:pt modelId="{7D6F49AF-76ED-439C-8F6A-08D14B490090}" type="sibTrans" cxnId="{1EC4EEFD-FF4B-4C32-9478-728748BD7BF2}">
      <dgm:prSet/>
      <dgm:spPr/>
      <dgm:t>
        <a:bodyPr/>
        <a:lstStyle/>
        <a:p>
          <a:endParaRPr lang="zh-CN" altLang="en-US"/>
        </a:p>
      </dgm:t>
    </dgm:pt>
    <dgm:pt modelId="{B539263E-217B-41B8-844F-F59782F8FD0D}" type="pres">
      <dgm:prSet presAssocID="{B2BC2A6B-5B7B-4E86-AA16-133DB6C38345}" presName="Name0" presStyleCnt="0">
        <dgm:presLayoutVars>
          <dgm:dir/>
          <dgm:resizeHandles val="exact"/>
        </dgm:presLayoutVars>
      </dgm:prSet>
      <dgm:spPr/>
    </dgm:pt>
    <dgm:pt modelId="{EA06B7B3-409C-46B6-837D-439DD8339999}" type="pres">
      <dgm:prSet presAssocID="{B2BC2A6B-5B7B-4E86-AA16-133DB6C38345}" presName="arrow" presStyleLbl="bgShp" presStyleIdx="0" presStyleCnt="1"/>
      <dgm:spPr/>
    </dgm:pt>
    <dgm:pt modelId="{8320D3ED-06ED-4823-AF55-50FE82320CAA}" type="pres">
      <dgm:prSet presAssocID="{B2BC2A6B-5B7B-4E86-AA16-133DB6C38345}" presName="points" presStyleCnt="0"/>
      <dgm:spPr/>
    </dgm:pt>
    <dgm:pt modelId="{D8147202-046B-4F92-8674-E88EB6E52A11}" type="pres">
      <dgm:prSet presAssocID="{DF93DD86-FB65-4998-AEC7-FDDB1DCF8C87}" presName="compositeA" presStyleCnt="0"/>
      <dgm:spPr/>
    </dgm:pt>
    <dgm:pt modelId="{E03934AD-1A3A-401A-B2BB-39FA452BB8A8}" type="pres">
      <dgm:prSet presAssocID="{DF93DD86-FB65-4998-AEC7-FDDB1DCF8C87}" presName="textA" presStyleLbl="revTx" presStyleIdx="0" presStyleCnt="3">
        <dgm:presLayoutVars>
          <dgm:bulletEnabled val="1"/>
        </dgm:presLayoutVars>
      </dgm:prSet>
      <dgm:spPr/>
    </dgm:pt>
    <dgm:pt modelId="{257C308B-ED6E-486A-BF64-6A89AD3B10DA}" type="pres">
      <dgm:prSet presAssocID="{DF93DD86-FB65-4998-AEC7-FDDB1DCF8C87}" presName="circleA" presStyleLbl="node1" presStyleIdx="0" presStyleCnt="3"/>
      <dgm:spPr/>
    </dgm:pt>
    <dgm:pt modelId="{D0B957AE-C0D9-4BC5-ABF2-638DC84129E9}" type="pres">
      <dgm:prSet presAssocID="{DF93DD86-FB65-4998-AEC7-FDDB1DCF8C87}" presName="spaceA" presStyleCnt="0"/>
      <dgm:spPr/>
    </dgm:pt>
    <dgm:pt modelId="{58996780-F43C-40C6-A40F-ABF87A1CB0DF}" type="pres">
      <dgm:prSet presAssocID="{239859CB-0FB1-4BDF-8D3D-75A6E9098A85}" presName="space" presStyleCnt="0"/>
      <dgm:spPr/>
    </dgm:pt>
    <dgm:pt modelId="{E8FE5500-0AEA-465C-87EA-7643CEB1EEEA}" type="pres">
      <dgm:prSet presAssocID="{22CC562E-919F-4F7C-9356-474CC4C0B20E}" presName="compositeB" presStyleCnt="0"/>
      <dgm:spPr/>
    </dgm:pt>
    <dgm:pt modelId="{96D51727-ABCA-4700-B40A-8F53260845DB}" type="pres">
      <dgm:prSet presAssocID="{22CC562E-919F-4F7C-9356-474CC4C0B20E}" presName="textB" presStyleLbl="revTx" presStyleIdx="1" presStyleCnt="3">
        <dgm:presLayoutVars>
          <dgm:bulletEnabled val="1"/>
        </dgm:presLayoutVars>
      </dgm:prSet>
      <dgm:spPr/>
    </dgm:pt>
    <dgm:pt modelId="{042B81FB-4A15-492F-B721-76C0937B9937}" type="pres">
      <dgm:prSet presAssocID="{22CC562E-919F-4F7C-9356-474CC4C0B20E}" presName="circleB" presStyleLbl="node1" presStyleIdx="1" presStyleCnt="3"/>
      <dgm:spPr/>
    </dgm:pt>
    <dgm:pt modelId="{3B790329-E282-469F-9588-4012B2FC3EF4}" type="pres">
      <dgm:prSet presAssocID="{22CC562E-919F-4F7C-9356-474CC4C0B20E}" presName="spaceB" presStyleCnt="0"/>
      <dgm:spPr/>
    </dgm:pt>
    <dgm:pt modelId="{035E6A71-AF64-43A9-AD5F-7C43800AE379}" type="pres">
      <dgm:prSet presAssocID="{8C9D961A-1013-414F-A3AF-A2F67FED23FE}" presName="space" presStyleCnt="0"/>
      <dgm:spPr/>
    </dgm:pt>
    <dgm:pt modelId="{0BD0C063-6125-4BC9-B46D-AE8EBD5B7692}" type="pres">
      <dgm:prSet presAssocID="{76A948B3-D1E9-4B01-B0D7-3A0B8A9396CC}" presName="compositeA" presStyleCnt="0"/>
      <dgm:spPr/>
    </dgm:pt>
    <dgm:pt modelId="{FF8BFD8B-AE10-4E76-B066-6D5BE0A78D48}" type="pres">
      <dgm:prSet presAssocID="{76A948B3-D1E9-4B01-B0D7-3A0B8A9396CC}" presName="textA" presStyleLbl="revTx" presStyleIdx="2" presStyleCnt="3">
        <dgm:presLayoutVars>
          <dgm:bulletEnabled val="1"/>
        </dgm:presLayoutVars>
      </dgm:prSet>
      <dgm:spPr/>
    </dgm:pt>
    <dgm:pt modelId="{8609A4CE-1A67-470D-B259-68BFDE4466CA}" type="pres">
      <dgm:prSet presAssocID="{76A948B3-D1E9-4B01-B0D7-3A0B8A9396CC}" presName="circleA" presStyleLbl="node1" presStyleIdx="2" presStyleCnt="3"/>
      <dgm:spPr/>
    </dgm:pt>
    <dgm:pt modelId="{32ED52A4-DBCD-4FE8-9D1C-C65D6CC86349}" type="pres">
      <dgm:prSet presAssocID="{76A948B3-D1E9-4B01-B0D7-3A0B8A9396CC}" presName="spaceA" presStyleCnt="0"/>
      <dgm:spPr/>
    </dgm:pt>
  </dgm:ptLst>
  <dgm:cxnLst>
    <dgm:cxn modelId="{ABC5FAC7-AA51-46EF-A003-7F4D32FEA7EB}" srcId="{B2BC2A6B-5B7B-4E86-AA16-133DB6C38345}" destId="{22CC562E-919F-4F7C-9356-474CC4C0B20E}" srcOrd="1" destOrd="0" parTransId="{EE5C3BF1-942E-4FDB-BEA4-1941B5A99737}" sibTransId="{8C9D961A-1013-414F-A3AF-A2F67FED23FE}"/>
    <dgm:cxn modelId="{C7F6B112-AAD7-446C-882A-0C974C4E3FE6}" srcId="{B2BC2A6B-5B7B-4E86-AA16-133DB6C38345}" destId="{DF93DD86-FB65-4998-AEC7-FDDB1DCF8C87}" srcOrd="0" destOrd="0" parTransId="{A6105052-821A-4F1E-898E-9FFAE3794446}" sibTransId="{239859CB-0FB1-4BDF-8D3D-75A6E9098A85}"/>
    <dgm:cxn modelId="{FEF3526C-B424-4328-B200-9467499C8E4F}" type="presOf" srcId="{22CC562E-919F-4F7C-9356-474CC4C0B20E}" destId="{96D51727-ABCA-4700-B40A-8F53260845DB}" srcOrd="0" destOrd="0" presId="urn:microsoft.com/office/officeart/2005/8/layout/hProcess11"/>
    <dgm:cxn modelId="{8A962C82-327E-4E94-A89A-AC14C9269D49}" type="presOf" srcId="{76A948B3-D1E9-4B01-B0D7-3A0B8A9396CC}" destId="{FF8BFD8B-AE10-4E76-B066-6D5BE0A78D48}" srcOrd="0" destOrd="0" presId="urn:microsoft.com/office/officeart/2005/8/layout/hProcess11"/>
    <dgm:cxn modelId="{A215541E-B903-4594-BDCD-96AE420CD667}" type="presOf" srcId="{DF93DD86-FB65-4998-AEC7-FDDB1DCF8C87}" destId="{E03934AD-1A3A-401A-B2BB-39FA452BB8A8}" srcOrd="0" destOrd="0" presId="urn:microsoft.com/office/officeart/2005/8/layout/hProcess11"/>
    <dgm:cxn modelId="{7F51BC22-C259-421D-9087-1FCC2CB655F9}" type="presOf" srcId="{B2BC2A6B-5B7B-4E86-AA16-133DB6C38345}" destId="{B539263E-217B-41B8-844F-F59782F8FD0D}" srcOrd="0" destOrd="0" presId="urn:microsoft.com/office/officeart/2005/8/layout/hProcess11"/>
    <dgm:cxn modelId="{1EC4EEFD-FF4B-4C32-9478-728748BD7BF2}" srcId="{B2BC2A6B-5B7B-4E86-AA16-133DB6C38345}" destId="{76A948B3-D1E9-4B01-B0D7-3A0B8A9396CC}" srcOrd="2" destOrd="0" parTransId="{56E3451F-A10D-4EE2-8BD4-A3021724E0A2}" sibTransId="{7D6F49AF-76ED-439C-8F6A-08D14B490090}"/>
    <dgm:cxn modelId="{7CA93920-E6E1-4700-867B-1E4EB9EE8E60}" type="presParOf" srcId="{B539263E-217B-41B8-844F-F59782F8FD0D}" destId="{EA06B7B3-409C-46B6-837D-439DD8339999}" srcOrd="0" destOrd="0" presId="urn:microsoft.com/office/officeart/2005/8/layout/hProcess11"/>
    <dgm:cxn modelId="{9E0897EE-0D93-4DB2-A949-066B2CCFEDD2}" type="presParOf" srcId="{B539263E-217B-41B8-844F-F59782F8FD0D}" destId="{8320D3ED-06ED-4823-AF55-50FE82320CAA}" srcOrd="1" destOrd="0" presId="urn:microsoft.com/office/officeart/2005/8/layout/hProcess11"/>
    <dgm:cxn modelId="{4F8D40A6-D4AF-469D-9558-1D14FCCB0C5A}" type="presParOf" srcId="{8320D3ED-06ED-4823-AF55-50FE82320CAA}" destId="{D8147202-046B-4F92-8674-E88EB6E52A11}" srcOrd="0" destOrd="0" presId="urn:microsoft.com/office/officeart/2005/8/layout/hProcess11"/>
    <dgm:cxn modelId="{BD336DF4-E951-468E-B7A0-CCFE2DAEA1A4}" type="presParOf" srcId="{D8147202-046B-4F92-8674-E88EB6E52A11}" destId="{E03934AD-1A3A-401A-B2BB-39FA452BB8A8}" srcOrd="0" destOrd="0" presId="urn:microsoft.com/office/officeart/2005/8/layout/hProcess11"/>
    <dgm:cxn modelId="{7118D101-A250-4610-8707-AAE4C03E5DF9}" type="presParOf" srcId="{D8147202-046B-4F92-8674-E88EB6E52A11}" destId="{257C308B-ED6E-486A-BF64-6A89AD3B10DA}" srcOrd="1" destOrd="0" presId="urn:microsoft.com/office/officeart/2005/8/layout/hProcess11"/>
    <dgm:cxn modelId="{2DE02EA3-87E4-4D9E-BEFD-D33A11004049}" type="presParOf" srcId="{D8147202-046B-4F92-8674-E88EB6E52A11}" destId="{D0B957AE-C0D9-4BC5-ABF2-638DC84129E9}" srcOrd="2" destOrd="0" presId="urn:microsoft.com/office/officeart/2005/8/layout/hProcess11"/>
    <dgm:cxn modelId="{09B9F095-2C66-4E16-AB76-0FE5ABB9CF13}" type="presParOf" srcId="{8320D3ED-06ED-4823-AF55-50FE82320CAA}" destId="{58996780-F43C-40C6-A40F-ABF87A1CB0DF}" srcOrd="1" destOrd="0" presId="urn:microsoft.com/office/officeart/2005/8/layout/hProcess11"/>
    <dgm:cxn modelId="{A2450F4E-E795-4AC5-BD16-EFB089DD43BB}" type="presParOf" srcId="{8320D3ED-06ED-4823-AF55-50FE82320CAA}" destId="{E8FE5500-0AEA-465C-87EA-7643CEB1EEEA}" srcOrd="2" destOrd="0" presId="urn:microsoft.com/office/officeart/2005/8/layout/hProcess11"/>
    <dgm:cxn modelId="{4F27D26A-456B-4EF6-B152-0F77588F9ADE}" type="presParOf" srcId="{E8FE5500-0AEA-465C-87EA-7643CEB1EEEA}" destId="{96D51727-ABCA-4700-B40A-8F53260845DB}" srcOrd="0" destOrd="0" presId="urn:microsoft.com/office/officeart/2005/8/layout/hProcess11"/>
    <dgm:cxn modelId="{C252CD42-229E-4FE3-AC14-3A2FC796FF5E}" type="presParOf" srcId="{E8FE5500-0AEA-465C-87EA-7643CEB1EEEA}" destId="{042B81FB-4A15-492F-B721-76C0937B9937}" srcOrd="1" destOrd="0" presId="urn:microsoft.com/office/officeart/2005/8/layout/hProcess11"/>
    <dgm:cxn modelId="{71A3A1D3-C32C-4CB5-90BF-8F3137B6016D}" type="presParOf" srcId="{E8FE5500-0AEA-465C-87EA-7643CEB1EEEA}" destId="{3B790329-E282-469F-9588-4012B2FC3EF4}" srcOrd="2" destOrd="0" presId="urn:microsoft.com/office/officeart/2005/8/layout/hProcess11"/>
    <dgm:cxn modelId="{4BE192D1-593A-49F3-A4EE-B2C68873F785}" type="presParOf" srcId="{8320D3ED-06ED-4823-AF55-50FE82320CAA}" destId="{035E6A71-AF64-43A9-AD5F-7C43800AE379}" srcOrd="3" destOrd="0" presId="urn:microsoft.com/office/officeart/2005/8/layout/hProcess11"/>
    <dgm:cxn modelId="{2D789B11-CAB9-4E1F-8B6D-3A2F124C618A}" type="presParOf" srcId="{8320D3ED-06ED-4823-AF55-50FE82320CAA}" destId="{0BD0C063-6125-4BC9-B46D-AE8EBD5B7692}" srcOrd="4" destOrd="0" presId="urn:microsoft.com/office/officeart/2005/8/layout/hProcess11"/>
    <dgm:cxn modelId="{96BC31AD-A0B6-4D55-A3E4-8FD14A3F7856}" type="presParOf" srcId="{0BD0C063-6125-4BC9-B46D-AE8EBD5B7692}" destId="{FF8BFD8B-AE10-4E76-B066-6D5BE0A78D48}" srcOrd="0" destOrd="0" presId="urn:microsoft.com/office/officeart/2005/8/layout/hProcess11"/>
    <dgm:cxn modelId="{A13C1520-3DBD-4AE5-97D9-EF3AD4273110}" type="presParOf" srcId="{0BD0C063-6125-4BC9-B46D-AE8EBD5B7692}" destId="{8609A4CE-1A67-470D-B259-68BFDE4466CA}" srcOrd="1" destOrd="0" presId="urn:microsoft.com/office/officeart/2005/8/layout/hProcess11"/>
    <dgm:cxn modelId="{97CBB235-AC30-47EB-BFBC-2F153EA27E64}" type="presParOf" srcId="{0BD0C063-6125-4BC9-B46D-AE8EBD5B7692}" destId="{32ED52A4-DBCD-4FE8-9D1C-C65D6CC86349}" srcOrd="2" destOrd="0" presId="urn:microsoft.com/office/officeart/2005/8/layout/hProcess11"/>
  </dgm:cxnLst>
  <dgm:bg/>
  <dgm:whole/>
</dgm:dataModel>
</file>

<file path=ppt/diagrams/data4.xml><?xml version="1.0" encoding="utf-8"?>
<dgm:dataModel xmlns:dgm="http://schemas.openxmlformats.org/drawingml/2006/diagram" xmlns:a="http://schemas.openxmlformats.org/drawingml/2006/main">
  <dgm:ptLst>
    <dgm:pt modelId="{040658E5-1F74-439E-90C1-A9C44219504F}" type="doc">
      <dgm:prSet loTypeId="urn:microsoft.com/office/officeart/2005/8/layout/target3" loCatId="relationship" qsTypeId="urn:microsoft.com/office/officeart/2005/8/quickstyle/simple1" qsCatId="simple" csTypeId="urn:microsoft.com/office/officeart/2005/8/colors/accent2_2" csCatId="accent2"/>
      <dgm:spPr/>
      <dgm:t>
        <a:bodyPr/>
        <a:lstStyle/>
        <a:p>
          <a:endParaRPr lang="zh-CN" altLang="en-US"/>
        </a:p>
      </dgm:t>
    </dgm:pt>
    <dgm:pt modelId="{3E96852C-CB33-4B44-9800-38D5B69CF2E6}">
      <dgm:prSet/>
      <dgm:spPr/>
      <dgm:t>
        <a:bodyPr/>
        <a:lstStyle/>
        <a:p>
          <a:pPr algn="l" rtl="0"/>
          <a:r>
            <a:rPr lang="en-US" dirty="0" smtClean="0"/>
            <a:t>1.</a:t>
          </a:r>
          <a:r>
            <a:rPr lang="zh-CN" dirty="0" smtClean="0"/>
            <a:t>物流企业规模偏小</a:t>
          </a:r>
          <a:endParaRPr lang="zh-CN" dirty="0"/>
        </a:p>
      </dgm:t>
    </dgm:pt>
    <dgm:pt modelId="{060B56C1-9506-437E-9F84-0DFF40D1BD41}" type="parTrans" cxnId="{BB216630-B02F-4517-A1EA-46BC22FDE919}">
      <dgm:prSet/>
      <dgm:spPr/>
      <dgm:t>
        <a:bodyPr/>
        <a:lstStyle/>
        <a:p>
          <a:pPr algn="l"/>
          <a:endParaRPr lang="zh-CN" altLang="en-US"/>
        </a:p>
      </dgm:t>
    </dgm:pt>
    <dgm:pt modelId="{BCD6D544-7937-4E51-9C56-69739B3C1902}" type="sibTrans" cxnId="{BB216630-B02F-4517-A1EA-46BC22FDE919}">
      <dgm:prSet/>
      <dgm:spPr/>
      <dgm:t>
        <a:bodyPr/>
        <a:lstStyle/>
        <a:p>
          <a:pPr algn="l"/>
          <a:endParaRPr lang="zh-CN" altLang="en-US"/>
        </a:p>
      </dgm:t>
    </dgm:pt>
    <dgm:pt modelId="{191507F2-063E-4D31-9D5A-522F9F86066B}">
      <dgm:prSet/>
      <dgm:spPr/>
      <dgm:t>
        <a:bodyPr/>
        <a:lstStyle/>
        <a:p>
          <a:pPr algn="l" rtl="0"/>
          <a:r>
            <a:rPr lang="en-US" dirty="0" smtClean="0"/>
            <a:t>2.</a:t>
          </a:r>
          <a:r>
            <a:rPr lang="zh-CN" dirty="0" smtClean="0"/>
            <a:t>技术标准缺乏</a:t>
          </a:r>
          <a:endParaRPr lang="zh-CN" dirty="0"/>
        </a:p>
      </dgm:t>
    </dgm:pt>
    <dgm:pt modelId="{C86AE0B0-73A9-4B81-9330-25CDA72D7CEF}" type="parTrans" cxnId="{0BE3C67E-339D-4A63-9C37-C148A82FDACD}">
      <dgm:prSet/>
      <dgm:spPr/>
      <dgm:t>
        <a:bodyPr/>
        <a:lstStyle/>
        <a:p>
          <a:pPr algn="l"/>
          <a:endParaRPr lang="zh-CN" altLang="en-US"/>
        </a:p>
      </dgm:t>
    </dgm:pt>
    <dgm:pt modelId="{D5D3D573-7779-4A96-8A83-A951F7A0FF5F}" type="sibTrans" cxnId="{0BE3C67E-339D-4A63-9C37-C148A82FDACD}">
      <dgm:prSet/>
      <dgm:spPr/>
      <dgm:t>
        <a:bodyPr/>
        <a:lstStyle/>
        <a:p>
          <a:pPr algn="l"/>
          <a:endParaRPr lang="zh-CN" altLang="en-US"/>
        </a:p>
      </dgm:t>
    </dgm:pt>
    <dgm:pt modelId="{12F679CD-4B38-43FA-ACF9-F76653120C05}">
      <dgm:prSet/>
      <dgm:spPr/>
      <dgm:t>
        <a:bodyPr/>
        <a:lstStyle/>
        <a:p>
          <a:pPr algn="l" rtl="0"/>
          <a:r>
            <a:rPr lang="en-US" dirty="0" smtClean="0"/>
            <a:t>3.</a:t>
          </a:r>
          <a:r>
            <a:rPr lang="zh-CN" dirty="0" smtClean="0"/>
            <a:t>创新体系不完善</a:t>
          </a:r>
          <a:endParaRPr lang="zh-CN" dirty="0"/>
        </a:p>
      </dgm:t>
    </dgm:pt>
    <dgm:pt modelId="{E7CE494A-8328-4B07-9011-E88272EF5F6B}" type="parTrans" cxnId="{B06D8399-B760-419E-B8C8-316EEC521C95}">
      <dgm:prSet/>
      <dgm:spPr/>
      <dgm:t>
        <a:bodyPr/>
        <a:lstStyle/>
        <a:p>
          <a:pPr algn="l"/>
          <a:endParaRPr lang="zh-CN" altLang="en-US"/>
        </a:p>
      </dgm:t>
    </dgm:pt>
    <dgm:pt modelId="{3645E546-04CC-40AB-A126-AECE07C8F636}" type="sibTrans" cxnId="{B06D8399-B760-419E-B8C8-316EEC521C95}">
      <dgm:prSet/>
      <dgm:spPr/>
      <dgm:t>
        <a:bodyPr/>
        <a:lstStyle/>
        <a:p>
          <a:pPr algn="l"/>
          <a:endParaRPr lang="zh-CN" altLang="en-US"/>
        </a:p>
      </dgm:t>
    </dgm:pt>
    <dgm:pt modelId="{55DFFE8E-5FA6-4E49-8965-64A150130EB1}">
      <dgm:prSet/>
      <dgm:spPr/>
      <dgm:t>
        <a:bodyPr/>
        <a:lstStyle/>
        <a:p>
          <a:pPr algn="l" rtl="0"/>
          <a:r>
            <a:rPr lang="en-US" dirty="0" smtClean="0"/>
            <a:t>4.</a:t>
          </a:r>
          <a:r>
            <a:rPr lang="zh-CN" dirty="0" smtClean="0"/>
            <a:t>应用数量层次偏低</a:t>
          </a:r>
          <a:endParaRPr lang="zh-CN" dirty="0"/>
        </a:p>
      </dgm:t>
    </dgm:pt>
    <dgm:pt modelId="{26FB98B6-551C-48D1-AC62-F814DA2DE151}" type="parTrans" cxnId="{B879095F-F43C-4F3A-BFFF-370461179BE8}">
      <dgm:prSet/>
      <dgm:spPr/>
      <dgm:t>
        <a:bodyPr/>
        <a:lstStyle/>
        <a:p>
          <a:pPr algn="l"/>
          <a:endParaRPr lang="zh-CN" altLang="en-US"/>
        </a:p>
      </dgm:t>
    </dgm:pt>
    <dgm:pt modelId="{C4FBF052-BC60-4E11-816B-C10F0F7C2567}" type="sibTrans" cxnId="{B879095F-F43C-4F3A-BFFF-370461179BE8}">
      <dgm:prSet/>
      <dgm:spPr/>
      <dgm:t>
        <a:bodyPr/>
        <a:lstStyle/>
        <a:p>
          <a:pPr algn="l"/>
          <a:endParaRPr lang="zh-CN" altLang="en-US"/>
        </a:p>
      </dgm:t>
    </dgm:pt>
    <dgm:pt modelId="{CCDF93D6-DA4D-42FF-B118-9B24A2B0BB36}" type="pres">
      <dgm:prSet presAssocID="{040658E5-1F74-439E-90C1-A9C44219504F}" presName="Name0" presStyleCnt="0">
        <dgm:presLayoutVars>
          <dgm:chMax val="7"/>
          <dgm:dir/>
          <dgm:animLvl val="lvl"/>
          <dgm:resizeHandles val="exact"/>
        </dgm:presLayoutVars>
      </dgm:prSet>
      <dgm:spPr/>
    </dgm:pt>
    <dgm:pt modelId="{F18EE702-21BB-44F8-9C40-BD665A9AFADD}" type="pres">
      <dgm:prSet presAssocID="{3E96852C-CB33-4B44-9800-38D5B69CF2E6}" presName="circle1" presStyleLbl="node1" presStyleIdx="0" presStyleCnt="4"/>
      <dgm:spPr/>
    </dgm:pt>
    <dgm:pt modelId="{4FE0136C-5DF5-4736-91A2-431666FBB48F}" type="pres">
      <dgm:prSet presAssocID="{3E96852C-CB33-4B44-9800-38D5B69CF2E6}" presName="space" presStyleCnt="0"/>
      <dgm:spPr/>
    </dgm:pt>
    <dgm:pt modelId="{B132A185-D337-4351-A196-FC9CFE4483E8}" type="pres">
      <dgm:prSet presAssocID="{3E96852C-CB33-4B44-9800-38D5B69CF2E6}" presName="rect1" presStyleLbl="alignAcc1" presStyleIdx="0" presStyleCnt="4"/>
      <dgm:spPr/>
    </dgm:pt>
    <dgm:pt modelId="{18658340-4B8B-4D9D-8C50-0CBC5BD159F8}" type="pres">
      <dgm:prSet presAssocID="{191507F2-063E-4D31-9D5A-522F9F86066B}" presName="vertSpace2" presStyleLbl="node1" presStyleIdx="0" presStyleCnt="4"/>
      <dgm:spPr/>
    </dgm:pt>
    <dgm:pt modelId="{A59A335B-9F10-4C33-B2DE-90FCE8FAB03B}" type="pres">
      <dgm:prSet presAssocID="{191507F2-063E-4D31-9D5A-522F9F86066B}" presName="circle2" presStyleLbl="node1" presStyleIdx="1" presStyleCnt="4"/>
      <dgm:spPr/>
    </dgm:pt>
    <dgm:pt modelId="{B4BDB79A-ED1F-45F9-A5B6-332718DCB7D9}" type="pres">
      <dgm:prSet presAssocID="{191507F2-063E-4D31-9D5A-522F9F86066B}" presName="rect2" presStyleLbl="alignAcc1" presStyleIdx="1" presStyleCnt="4"/>
      <dgm:spPr/>
    </dgm:pt>
    <dgm:pt modelId="{84C4BD15-02AD-46E2-B5E5-8E26DA323AB3}" type="pres">
      <dgm:prSet presAssocID="{12F679CD-4B38-43FA-ACF9-F76653120C05}" presName="vertSpace3" presStyleLbl="node1" presStyleIdx="1" presStyleCnt="4"/>
      <dgm:spPr/>
    </dgm:pt>
    <dgm:pt modelId="{2E4067E7-E4D5-4B5B-931C-D8C6172C49FC}" type="pres">
      <dgm:prSet presAssocID="{12F679CD-4B38-43FA-ACF9-F76653120C05}" presName="circle3" presStyleLbl="node1" presStyleIdx="2" presStyleCnt="4"/>
      <dgm:spPr/>
    </dgm:pt>
    <dgm:pt modelId="{DBB1CA15-925F-41A7-8DA5-A2C6EAB35369}" type="pres">
      <dgm:prSet presAssocID="{12F679CD-4B38-43FA-ACF9-F76653120C05}" presName="rect3" presStyleLbl="alignAcc1" presStyleIdx="2" presStyleCnt="4"/>
      <dgm:spPr/>
    </dgm:pt>
    <dgm:pt modelId="{AC590542-7797-41B8-B823-C8BD5298A2BB}" type="pres">
      <dgm:prSet presAssocID="{55DFFE8E-5FA6-4E49-8965-64A150130EB1}" presName="vertSpace4" presStyleLbl="node1" presStyleIdx="2" presStyleCnt="4"/>
      <dgm:spPr/>
    </dgm:pt>
    <dgm:pt modelId="{ED1EFF05-8387-451A-937D-E3BE24C455C5}" type="pres">
      <dgm:prSet presAssocID="{55DFFE8E-5FA6-4E49-8965-64A150130EB1}" presName="circle4" presStyleLbl="node1" presStyleIdx="3" presStyleCnt="4"/>
      <dgm:spPr/>
    </dgm:pt>
    <dgm:pt modelId="{72903455-D9C5-425D-A6F1-391591C7847A}" type="pres">
      <dgm:prSet presAssocID="{55DFFE8E-5FA6-4E49-8965-64A150130EB1}" presName="rect4" presStyleLbl="alignAcc1" presStyleIdx="3" presStyleCnt="4"/>
      <dgm:spPr/>
    </dgm:pt>
    <dgm:pt modelId="{1A020668-CC2D-413C-8B46-2E78FC8FBFFE}" type="pres">
      <dgm:prSet presAssocID="{3E96852C-CB33-4B44-9800-38D5B69CF2E6}" presName="rect1ParTxNoCh" presStyleLbl="alignAcc1" presStyleIdx="3" presStyleCnt="4">
        <dgm:presLayoutVars>
          <dgm:chMax val="1"/>
          <dgm:bulletEnabled val="1"/>
        </dgm:presLayoutVars>
      </dgm:prSet>
      <dgm:spPr/>
    </dgm:pt>
    <dgm:pt modelId="{1BEA743D-4305-4187-AEC7-4A012DD884F4}" type="pres">
      <dgm:prSet presAssocID="{191507F2-063E-4D31-9D5A-522F9F86066B}" presName="rect2ParTxNoCh" presStyleLbl="alignAcc1" presStyleIdx="3" presStyleCnt="4">
        <dgm:presLayoutVars>
          <dgm:chMax val="1"/>
          <dgm:bulletEnabled val="1"/>
        </dgm:presLayoutVars>
      </dgm:prSet>
      <dgm:spPr/>
    </dgm:pt>
    <dgm:pt modelId="{FB1D0EE0-FFEB-4BE8-92B3-F48F119767E3}" type="pres">
      <dgm:prSet presAssocID="{12F679CD-4B38-43FA-ACF9-F76653120C05}" presName="rect3ParTxNoCh" presStyleLbl="alignAcc1" presStyleIdx="3" presStyleCnt="4">
        <dgm:presLayoutVars>
          <dgm:chMax val="1"/>
          <dgm:bulletEnabled val="1"/>
        </dgm:presLayoutVars>
      </dgm:prSet>
      <dgm:spPr/>
    </dgm:pt>
    <dgm:pt modelId="{1AF94535-8004-4423-981B-56EA51B3A6B2}" type="pres">
      <dgm:prSet presAssocID="{55DFFE8E-5FA6-4E49-8965-64A150130EB1}" presName="rect4ParTxNoCh" presStyleLbl="alignAcc1" presStyleIdx="3" presStyleCnt="4">
        <dgm:presLayoutVars>
          <dgm:chMax val="1"/>
          <dgm:bulletEnabled val="1"/>
        </dgm:presLayoutVars>
      </dgm:prSet>
      <dgm:spPr/>
    </dgm:pt>
  </dgm:ptLst>
  <dgm:cxnLst>
    <dgm:cxn modelId="{F10A3F5B-A8AF-4F05-BEB4-800D1487D7D2}" type="presOf" srcId="{12F679CD-4B38-43FA-ACF9-F76653120C05}" destId="{FB1D0EE0-FFEB-4BE8-92B3-F48F119767E3}" srcOrd="1" destOrd="0" presId="urn:microsoft.com/office/officeart/2005/8/layout/target3"/>
    <dgm:cxn modelId="{FAD6A723-6A15-4EB1-9D5F-BD2201527A20}" type="presOf" srcId="{3E96852C-CB33-4B44-9800-38D5B69CF2E6}" destId="{B132A185-D337-4351-A196-FC9CFE4483E8}" srcOrd="0" destOrd="0" presId="urn:microsoft.com/office/officeart/2005/8/layout/target3"/>
    <dgm:cxn modelId="{B06D8399-B760-419E-B8C8-316EEC521C95}" srcId="{040658E5-1F74-439E-90C1-A9C44219504F}" destId="{12F679CD-4B38-43FA-ACF9-F76653120C05}" srcOrd="2" destOrd="0" parTransId="{E7CE494A-8328-4B07-9011-E88272EF5F6B}" sibTransId="{3645E546-04CC-40AB-A126-AECE07C8F636}"/>
    <dgm:cxn modelId="{9CEDDFC9-3154-473F-9418-327B8BC7395B}" type="presOf" srcId="{040658E5-1F74-439E-90C1-A9C44219504F}" destId="{CCDF93D6-DA4D-42FF-B118-9B24A2B0BB36}" srcOrd="0" destOrd="0" presId="urn:microsoft.com/office/officeart/2005/8/layout/target3"/>
    <dgm:cxn modelId="{04ADD94C-A11E-4646-B3D6-4203F268AF69}" type="presOf" srcId="{55DFFE8E-5FA6-4E49-8965-64A150130EB1}" destId="{72903455-D9C5-425D-A6F1-391591C7847A}" srcOrd="0" destOrd="0" presId="urn:microsoft.com/office/officeart/2005/8/layout/target3"/>
    <dgm:cxn modelId="{0BE3C67E-339D-4A63-9C37-C148A82FDACD}" srcId="{040658E5-1F74-439E-90C1-A9C44219504F}" destId="{191507F2-063E-4D31-9D5A-522F9F86066B}" srcOrd="1" destOrd="0" parTransId="{C86AE0B0-73A9-4B81-9330-25CDA72D7CEF}" sibTransId="{D5D3D573-7779-4A96-8A83-A951F7A0FF5F}"/>
    <dgm:cxn modelId="{B879095F-F43C-4F3A-BFFF-370461179BE8}" srcId="{040658E5-1F74-439E-90C1-A9C44219504F}" destId="{55DFFE8E-5FA6-4E49-8965-64A150130EB1}" srcOrd="3" destOrd="0" parTransId="{26FB98B6-551C-48D1-AC62-F814DA2DE151}" sibTransId="{C4FBF052-BC60-4E11-816B-C10F0F7C2567}"/>
    <dgm:cxn modelId="{BB216630-B02F-4517-A1EA-46BC22FDE919}" srcId="{040658E5-1F74-439E-90C1-A9C44219504F}" destId="{3E96852C-CB33-4B44-9800-38D5B69CF2E6}" srcOrd="0" destOrd="0" parTransId="{060B56C1-9506-437E-9F84-0DFF40D1BD41}" sibTransId="{BCD6D544-7937-4E51-9C56-69739B3C1902}"/>
    <dgm:cxn modelId="{768F8C17-5EF3-486F-AB8B-244F178084C9}" type="presOf" srcId="{191507F2-063E-4D31-9D5A-522F9F86066B}" destId="{1BEA743D-4305-4187-AEC7-4A012DD884F4}" srcOrd="1" destOrd="0" presId="urn:microsoft.com/office/officeart/2005/8/layout/target3"/>
    <dgm:cxn modelId="{190FA062-415C-46B9-A150-C90B58580C72}" type="presOf" srcId="{55DFFE8E-5FA6-4E49-8965-64A150130EB1}" destId="{1AF94535-8004-4423-981B-56EA51B3A6B2}" srcOrd="1" destOrd="0" presId="urn:microsoft.com/office/officeart/2005/8/layout/target3"/>
    <dgm:cxn modelId="{E9F5AEC9-056B-48AE-B557-68C7EA372133}" type="presOf" srcId="{12F679CD-4B38-43FA-ACF9-F76653120C05}" destId="{DBB1CA15-925F-41A7-8DA5-A2C6EAB35369}" srcOrd="0" destOrd="0" presId="urn:microsoft.com/office/officeart/2005/8/layout/target3"/>
    <dgm:cxn modelId="{A55323E1-6BDF-48D2-8CFC-1BDA790DE4D4}" type="presOf" srcId="{191507F2-063E-4D31-9D5A-522F9F86066B}" destId="{B4BDB79A-ED1F-45F9-A5B6-332718DCB7D9}" srcOrd="0" destOrd="0" presId="urn:microsoft.com/office/officeart/2005/8/layout/target3"/>
    <dgm:cxn modelId="{6E85BE0D-D75F-4CBB-85A8-FE6A27D4CAD2}" type="presOf" srcId="{3E96852C-CB33-4B44-9800-38D5B69CF2E6}" destId="{1A020668-CC2D-413C-8B46-2E78FC8FBFFE}" srcOrd="1" destOrd="0" presId="urn:microsoft.com/office/officeart/2005/8/layout/target3"/>
    <dgm:cxn modelId="{6B1FB5A1-6811-4654-96E0-75205C5A0090}" type="presParOf" srcId="{CCDF93D6-DA4D-42FF-B118-9B24A2B0BB36}" destId="{F18EE702-21BB-44F8-9C40-BD665A9AFADD}" srcOrd="0" destOrd="0" presId="urn:microsoft.com/office/officeart/2005/8/layout/target3"/>
    <dgm:cxn modelId="{C2EF2D25-CE83-4E7E-B0F8-EF6B2C282FC3}" type="presParOf" srcId="{CCDF93D6-DA4D-42FF-B118-9B24A2B0BB36}" destId="{4FE0136C-5DF5-4736-91A2-431666FBB48F}" srcOrd="1" destOrd="0" presId="urn:microsoft.com/office/officeart/2005/8/layout/target3"/>
    <dgm:cxn modelId="{3EF3C1B2-3318-45F6-A0BE-0D4A850F2599}" type="presParOf" srcId="{CCDF93D6-DA4D-42FF-B118-9B24A2B0BB36}" destId="{B132A185-D337-4351-A196-FC9CFE4483E8}" srcOrd="2" destOrd="0" presId="urn:microsoft.com/office/officeart/2005/8/layout/target3"/>
    <dgm:cxn modelId="{E2BA413E-48D1-4525-8695-817406CEE56F}" type="presParOf" srcId="{CCDF93D6-DA4D-42FF-B118-9B24A2B0BB36}" destId="{18658340-4B8B-4D9D-8C50-0CBC5BD159F8}" srcOrd="3" destOrd="0" presId="urn:microsoft.com/office/officeart/2005/8/layout/target3"/>
    <dgm:cxn modelId="{B916FDB3-3232-4413-97F0-43D8AAC580EF}" type="presParOf" srcId="{CCDF93D6-DA4D-42FF-B118-9B24A2B0BB36}" destId="{A59A335B-9F10-4C33-B2DE-90FCE8FAB03B}" srcOrd="4" destOrd="0" presId="urn:microsoft.com/office/officeart/2005/8/layout/target3"/>
    <dgm:cxn modelId="{81280071-5F94-4DBE-B212-B8174F2B49CB}" type="presParOf" srcId="{CCDF93D6-DA4D-42FF-B118-9B24A2B0BB36}" destId="{B4BDB79A-ED1F-45F9-A5B6-332718DCB7D9}" srcOrd="5" destOrd="0" presId="urn:microsoft.com/office/officeart/2005/8/layout/target3"/>
    <dgm:cxn modelId="{7BF9B987-9868-4581-A339-32BC0659EFBD}" type="presParOf" srcId="{CCDF93D6-DA4D-42FF-B118-9B24A2B0BB36}" destId="{84C4BD15-02AD-46E2-B5E5-8E26DA323AB3}" srcOrd="6" destOrd="0" presId="urn:microsoft.com/office/officeart/2005/8/layout/target3"/>
    <dgm:cxn modelId="{1B77C306-9C13-4032-8BB2-693D30A2E2C2}" type="presParOf" srcId="{CCDF93D6-DA4D-42FF-B118-9B24A2B0BB36}" destId="{2E4067E7-E4D5-4B5B-931C-D8C6172C49FC}" srcOrd="7" destOrd="0" presId="urn:microsoft.com/office/officeart/2005/8/layout/target3"/>
    <dgm:cxn modelId="{FE7DA9E4-DCED-4EFB-A192-9D10108F4CB7}" type="presParOf" srcId="{CCDF93D6-DA4D-42FF-B118-9B24A2B0BB36}" destId="{DBB1CA15-925F-41A7-8DA5-A2C6EAB35369}" srcOrd="8" destOrd="0" presId="urn:microsoft.com/office/officeart/2005/8/layout/target3"/>
    <dgm:cxn modelId="{5B537B88-FFE4-47E5-94B8-21B5531F5D94}" type="presParOf" srcId="{CCDF93D6-DA4D-42FF-B118-9B24A2B0BB36}" destId="{AC590542-7797-41B8-B823-C8BD5298A2BB}" srcOrd="9" destOrd="0" presId="urn:microsoft.com/office/officeart/2005/8/layout/target3"/>
    <dgm:cxn modelId="{4E0F7BB8-FE5C-4BFC-B2B1-BC67180534A3}" type="presParOf" srcId="{CCDF93D6-DA4D-42FF-B118-9B24A2B0BB36}" destId="{ED1EFF05-8387-451A-937D-E3BE24C455C5}" srcOrd="10" destOrd="0" presId="urn:microsoft.com/office/officeart/2005/8/layout/target3"/>
    <dgm:cxn modelId="{AC682BAF-3A53-45E0-8CF4-2810F3121DFA}" type="presParOf" srcId="{CCDF93D6-DA4D-42FF-B118-9B24A2B0BB36}" destId="{72903455-D9C5-425D-A6F1-391591C7847A}" srcOrd="11" destOrd="0" presId="urn:microsoft.com/office/officeart/2005/8/layout/target3"/>
    <dgm:cxn modelId="{09CE716C-C21D-4D4C-9FE4-8C69F0AB176B}" type="presParOf" srcId="{CCDF93D6-DA4D-42FF-B118-9B24A2B0BB36}" destId="{1A020668-CC2D-413C-8B46-2E78FC8FBFFE}" srcOrd="12" destOrd="0" presId="urn:microsoft.com/office/officeart/2005/8/layout/target3"/>
    <dgm:cxn modelId="{B42B5730-57C1-4FFB-814E-A562755B38C3}" type="presParOf" srcId="{CCDF93D6-DA4D-42FF-B118-9B24A2B0BB36}" destId="{1BEA743D-4305-4187-AEC7-4A012DD884F4}" srcOrd="13" destOrd="0" presId="urn:microsoft.com/office/officeart/2005/8/layout/target3"/>
    <dgm:cxn modelId="{FB5700E2-A1E8-42D5-8EA8-47BCC6F1B8CA}" type="presParOf" srcId="{CCDF93D6-DA4D-42FF-B118-9B24A2B0BB36}" destId="{FB1D0EE0-FFEB-4BE8-92B3-F48F119767E3}" srcOrd="14" destOrd="0" presId="urn:microsoft.com/office/officeart/2005/8/layout/target3"/>
    <dgm:cxn modelId="{5DCDC33A-7938-4FCF-8C2D-6AC373902C1F}" type="presParOf" srcId="{CCDF93D6-DA4D-42FF-B118-9B24A2B0BB36}" destId="{1AF94535-8004-4423-981B-56EA51B3A6B2}" srcOrd="15" destOrd="0" presId="urn:microsoft.com/office/officeart/2005/8/layout/target3"/>
  </dgm:cxnLst>
  <dgm:bg/>
  <dgm:whole/>
</dgm:dataModel>
</file>

<file path=ppt/diagrams/data5.xml><?xml version="1.0" encoding="utf-8"?>
<dgm:dataModel xmlns:dgm="http://schemas.openxmlformats.org/drawingml/2006/diagram" xmlns:a="http://schemas.openxmlformats.org/drawingml/2006/main">
  <dgm:ptLst>
    <dgm:pt modelId="{0A8D146F-301C-4E77-A2A5-5A1C27734977}" type="doc">
      <dgm:prSet loTypeId="urn:microsoft.com/office/officeart/2005/8/layout/hProcess11" loCatId="process" qsTypeId="urn:microsoft.com/office/officeart/2005/8/quickstyle/3d1" qsCatId="3D" csTypeId="urn:microsoft.com/office/officeart/2005/8/colors/accent2_3" csCatId="accent2"/>
      <dgm:spPr/>
      <dgm:t>
        <a:bodyPr/>
        <a:lstStyle/>
        <a:p>
          <a:endParaRPr lang="zh-CN" altLang="en-US"/>
        </a:p>
      </dgm:t>
    </dgm:pt>
    <dgm:pt modelId="{C50CB30E-3CF7-4922-90D2-B257D71D39C6}">
      <dgm:prSet/>
      <dgm:spPr/>
      <dgm:t>
        <a:bodyPr/>
        <a:lstStyle/>
        <a:p>
          <a:pPr rtl="0"/>
          <a:r>
            <a:rPr lang="en-US" dirty="0" smtClean="0"/>
            <a:t>1.</a:t>
          </a:r>
          <a:r>
            <a:rPr lang="zh-CN" dirty="0" smtClean="0"/>
            <a:t>政策环境有待完善</a:t>
          </a:r>
          <a:endParaRPr lang="zh-CN" dirty="0"/>
        </a:p>
      </dgm:t>
    </dgm:pt>
    <dgm:pt modelId="{3B44C9D4-F8A2-4055-93C5-F849E7819D4D}" type="parTrans" cxnId="{DA826009-35C7-4271-AAD7-0444EBA1E2F9}">
      <dgm:prSet/>
      <dgm:spPr/>
      <dgm:t>
        <a:bodyPr/>
        <a:lstStyle/>
        <a:p>
          <a:endParaRPr lang="zh-CN" altLang="en-US"/>
        </a:p>
      </dgm:t>
    </dgm:pt>
    <dgm:pt modelId="{BBDDA45B-555B-4D61-9CD1-CFE023F852FD}" type="sibTrans" cxnId="{DA826009-35C7-4271-AAD7-0444EBA1E2F9}">
      <dgm:prSet/>
      <dgm:spPr/>
      <dgm:t>
        <a:bodyPr/>
        <a:lstStyle/>
        <a:p>
          <a:endParaRPr lang="zh-CN" altLang="en-US"/>
        </a:p>
      </dgm:t>
    </dgm:pt>
    <dgm:pt modelId="{D5B1CBF8-64FC-487C-8A6A-EF118F42C47D}">
      <dgm:prSet/>
      <dgm:spPr/>
      <dgm:t>
        <a:bodyPr/>
        <a:lstStyle/>
        <a:p>
          <a:pPr rtl="0"/>
          <a:r>
            <a:rPr lang="en-US" dirty="0" smtClean="0"/>
            <a:t>2.</a:t>
          </a:r>
          <a:r>
            <a:rPr lang="zh-CN" dirty="0" smtClean="0"/>
            <a:t>业界标准有待统一</a:t>
          </a:r>
          <a:endParaRPr lang="zh-CN" dirty="0"/>
        </a:p>
      </dgm:t>
    </dgm:pt>
    <dgm:pt modelId="{3CFE2880-4DE2-47E7-8BCB-53725BE04F3F}" type="parTrans" cxnId="{92F01A2D-33F1-4970-9EB7-B77427F9C855}">
      <dgm:prSet/>
      <dgm:spPr/>
      <dgm:t>
        <a:bodyPr/>
        <a:lstStyle/>
        <a:p>
          <a:endParaRPr lang="zh-CN" altLang="en-US"/>
        </a:p>
      </dgm:t>
    </dgm:pt>
    <dgm:pt modelId="{CF8797E5-EB74-49FB-B5F5-BDB57D76AB60}" type="sibTrans" cxnId="{92F01A2D-33F1-4970-9EB7-B77427F9C855}">
      <dgm:prSet/>
      <dgm:spPr/>
      <dgm:t>
        <a:bodyPr/>
        <a:lstStyle/>
        <a:p>
          <a:endParaRPr lang="zh-CN" altLang="en-US"/>
        </a:p>
      </dgm:t>
    </dgm:pt>
    <dgm:pt modelId="{F8C5A017-48F3-4A89-891E-C70051BF9F12}">
      <dgm:prSet/>
      <dgm:spPr/>
      <dgm:t>
        <a:bodyPr/>
        <a:lstStyle/>
        <a:p>
          <a:pPr rtl="0"/>
          <a:r>
            <a:rPr lang="en-US" dirty="0" smtClean="0"/>
            <a:t>3.</a:t>
          </a:r>
          <a:r>
            <a:rPr lang="zh-CN" dirty="0" smtClean="0"/>
            <a:t>核心技术有待突破</a:t>
          </a:r>
          <a:endParaRPr lang="zh-CN" dirty="0"/>
        </a:p>
      </dgm:t>
    </dgm:pt>
    <dgm:pt modelId="{94671496-98A1-4CC7-AD44-FA65B8310202}" type="parTrans" cxnId="{694B4278-6C67-4374-811A-143AE9E00211}">
      <dgm:prSet/>
      <dgm:spPr/>
      <dgm:t>
        <a:bodyPr/>
        <a:lstStyle/>
        <a:p>
          <a:endParaRPr lang="zh-CN" altLang="en-US"/>
        </a:p>
      </dgm:t>
    </dgm:pt>
    <dgm:pt modelId="{A94D9BDC-F0EC-4B63-896D-BFD1D90CB8B2}" type="sibTrans" cxnId="{694B4278-6C67-4374-811A-143AE9E00211}">
      <dgm:prSet/>
      <dgm:spPr/>
      <dgm:t>
        <a:bodyPr/>
        <a:lstStyle/>
        <a:p>
          <a:endParaRPr lang="zh-CN" altLang="en-US"/>
        </a:p>
      </dgm:t>
    </dgm:pt>
    <dgm:pt modelId="{68347088-12ED-4F84-A79D-02106B91F385}">
      <dgm:prSet/>
      <dgm:spPr/>
      <dgm:t>
        <a:bodyPr/>
        <a:lstStyle/>
        <a:p>
          <a:pPr rtl="0"/>
          <a:r>
            <a:rPr lang="en-US" dirty="0" smtClean="0"/>
            <a:t>4.</a:t>
          </a:r>
          <a:r>
            <a:rPr lang="zh-CN" dirty="0" smtClean="0"/>
            <a:t>应用成本有待降低</a:t>
          </a:r>
          <a:endParaRPr lang="zh-CN" dirty="0"/>
        </a:p>
      </dgm:t>
    </dgm:pt>
    <dgm:pt modelId="{47F8853C-FE66-4C29-9957-915680241735}" type="parTrans" cxnId="{03D95DA3-AE22-4623-B9FA-5331D1D759F7}">
      <dgm:prSet/>
      <dgm:spPr/>
      <dgm:t>
        <a:bodyPr/>
        <a:lstStyle/>
        <a:p>
          <a:endParaRPr lang="zh-CN" altLang="en-US"/>
        </a:p>
      </dgm:t>
    </dgm:pt>
    <dgm:pt modelId="{918C97D8-E663-43F9-B7B3-C398BD378472}" type="sibTrans" cxnId="{03D95DA3-AE22-4623-B9FA-5331D1D759F7}">
      <dgm:prSet/>
      <dgm:spPr/>
      <dgm:t>
        <a:bodyPr/>
        <a:lstStyle/>
        <a:p>
          <a:endParaRPr lang="zh-CN" altLang="en-US"/>
        </a:p>
      </dgm:t>
    </dgm:pt>
    <dgm:pt modelId="{A93C8826-89C5-48F8-973F-2C222EFABFB9}">
      <dgm:prSet/>
      <dgm:spPr/>
      <dgm:t>
        <a:bodyPr/>
        <a:lstStyle/>
        <a:p>
          <a:pPr rtl="0"/>
          <a:r>
            <a:rPr lang="en-US" dirty="0" smtClean="0"/>
            <a:t>5.</a:t>
          </a:r>
          <a:r>
            <a:rPr lang="zh-CN" dirty="0" smtClean="0"/>
            <a:t>信息安全有待加强</a:t>
          </a:r>
          <a:endParaRPr lang="en-US" dirty="0"/>
        </a:p>
      </dgm:t>
    </dgm:pt>
    <dgm:pt modelId="{FA7DCE98-6314-487F-BEF8-005C6EF398F5}" type="parTrans" cxnId="{85B556FF-5D00-4A9C-A71D-31EFFC9E1303}">
      <dgm:prSet/>
      <dgm:spPr/>
      <dgm:t>
        <a:bodyPr/>
        <a:lstStyle/>
        <a:p>
          <a:endParaRPr lang="zh-CN" altLang="en-US"/>
        </a:p>
      </dgm:t>
    </dgm:pt>
    <dgm:pt modelId="{75C905D2-FDB1-447C-ABA6-A9C2DBDDDE04}" type="sibTrans" cxnId="{85B556FF-5D00-4A9C-A71D-31EFFC9E1303}">
      <dgm:prSet/>
      <dgm:spPr/>
      <dgm:t>
        <a:bodyPr/>
        <a:lstStyle/>
        <a:p>
          <a:endParaRPr lang="zh-CN" altLang="en-US"/>
        </a:p>
      </dgm:t>
    </dgm:pt>
    <dgm:pt modelId="{2C817A96-AF66-4624-85F8-C49289E5CA5F}">
      <dgm:prSet/>
      <dgm:spPr/>
      <dgm:t>
        <a:bodyPr/>
        <a:lstStyle/>
        <a:p>
          <a:pPr rtl="0"/>
          <a:r>
            <a:rPr lang="en-US" dirty="0" smtClean="0"/>
            <a:t>6.</a:t>
          </a:r>
          <a:r>
            <a:rPr lang="zh-CN" dirty="0" smtClean="0"/>
            <a:t>商业模式有待成熟</a:t>
          </a:r>
          <a:endParaRPr lang="zh-CN" dirty="0"/>
        </a:p>
      </dgm:t>
    </dgm:pt>
    <dgm:pt modelId="{7EE03FFF-9EBB-4774-87C6-1B317294D4D7}" type="parTrans" cxnId="{7AC7B681-D7F3-48DE-9D5B-E8EF0E83ABBE}">
      <dgm:prSet/>
      <dgm:spPr/>
      <dgm:t>
        <a:bodyPr/>
        <a:lstStyle/>
        <a:p>
          <a:endParaRPr lang="zh-CN" altLang="en-US"/>
        </a:p>
      </dgm:t>
    </dgm:pt>
    <dgm:pt modelId="{81204703-6D31-477E-8F9C-8E4AF974C7D4}" type="sibTrans" cxnId="{7AC7B681-D7F3-48DE-9D5B-E8EF0E83ABBE}">
      <dgm:prSet/>
      <dgm:spPr/>
      <dgm:t>
        <a:bodyPr/>
        <a:lstStyle/>
        <a:p>
          <a:endParaRPr lang="zh-CN" altLang="en-US"/>
        </a:p>
      </dgm:t>
    </dgm:pt>
    <dgm:pt modelId="{E440DEA6-5EF1-4DEE-B247-F05847327AE1}">
      <dgm:prSet/>
      <dgm:spPr/>
      <dgm:t>
        <a:bodyPr/>
        <a:lstStyle/>
        <a:p>
          <a:pPr rtl="0"/>
          <a:r>
            <a:rPr lang="en-US" dirty="0" smtClean="0"/>
            <a:t>7.</a:t>
          </a:r>
          <a:r>
            <a:rPr lang="zh-CN" dirty="0" smtClean="0"/>
            <a:t>行业互通有待破壁</a:t>
          </a:r>
          <a:endParaRPr lang="zh-CN" dirty="0"/>
        </a:p>
      </dgm:t>
    </dgm:pt>
    <dgm:pt modelId="{8F87D82C-BD50-41A9-9450-FAFC2466DD0A}" type="parTrans" cxnId="{14E7D041-96F9-485A-9944-FD7E52BD8048}">
      <dgm:prSet/>
      <dgm:spPr/>
      <dgm:t>
        <a:bodyPr/>
        <a:lstStyle/>
        <a:p>
          <a:endParaRPr lang="zh-CN" altLang="en-US"/>
        </a:p>
      </dgm:t>
    </dgm:pt>
    <dgm:pt modelId="{F8C86B33-A6BA-4D3B-95BC-564B25118AD0}" type="sibTrans" cxnId="{14E7D041-96F9-485A-9944-FD7E52BD8048}">
      <dgm:prSet/>
      <dgm:spPr/>
      <dgm:t>
        <a:bodyPr/>
        <a:lstStyle/>
        <a:p>
          <a:endParaRPr lang="zh-CN" altLang="en-US"/>
        </a:p>
      </dgm:t>
    </dgm:pt>
    <dgm:pt modelId="{7EBD3076-D6B1-465D-AD2F-574FA2813B33}" type="pres">
      <dgm:prSet presAssocID="{0A8D146F-301C-4E77-A2A5-5A1C27734977}" presName="Name0" presStyleCnt="0">
        <dgm:presLayoutVars>
          <dgm:dir/>
          <dgm:resizeHandles val="exact"/>
        </dgm:presLayoutVars>
      </dgm:prSet>
      <dgm:spPr/>
    </dgm:pt>
    <dgm:pt modelId="{A892F7CF-0AB8-4BFD-A590-76861FC0DB2B}" type="pres">
      <dgm:prSet presAssocID="{0A8D146F-301C-4E77-A2A5-5A1C27734977}" presName="arrow" presStyleLbl="bgShp" presStyleIdx="0" presStyleCnt="1"/>
      <dgm:spPr/>
    </dgm:pt>
    <dgm:pt modelId="{A42E5626-E880-40B5-ABAA-D5CC5B1421CD}" type="pres">
      <dgm:prSet presAssocID="{0A8D146F-301C-4E77-A2A5-5A1C27734977}" presName="points" presStyleCnt="0"/>
      <dgm:spPr/>
    </dgm:pt>
    <dgm:pt modelId="{06CB12D0-EE73-4D57-95BF-94AF36C52344}" type="pres">
      <dgm:prSet presAssocID="{C50CB30E-3CF7-4922-90D2-B257D71D39C6}" presName="compositeA" presStyleCnt="0"/>
      <dgm:spPr/>
    </dgm:pt>
    <dgm:pt modelId="{B21BE469-4B93-458B-9916-1B9BC5F23B57}" type="pres">
      <dgm:prSet presAssocID="{C50CB30E-3CF7-4922-90D2-B257D71D39C6}" presName="textA" presStyleLbl="revTx" presStyleIdx="0" presStyleCnt="7">
        <dgm:presLayoutVars>
          <dgm:bulletEnabled val="1"/>
        </dgm:presLayoutVars>
      </dgm:prSet>
      <dgm:spPr/>
    </dgm:pt>
    <dgm:pt modelId="{29464CB5-AD15-4ABB-B0F4-87E90BBF14A8}" type="pres">
      <dgm:prSet presAssocID="{C50CB30E-3CF7-4922-90D2-B257D71D39C6}" presName="circleA" presStyleLbl="node1" presStyleIdx="0" presStyleCnt="7"/>
      <dgm:spPr/>
    </dgm:pt>
    <dgm:pt modelId="{A08657E6-EA62-4E13-961F-F68B30021EA0}" type="pres">
      <dgm:prSet presAssocID="{C50CB30E-3CF7-4922-90D2-B257D71D39C6}" presName="spaceA" presStyleCnt="0"/>
      <dgm:spPr/>
    </dgm:pt>
    <dgm:pt modelId="{4338AB1E-4DD5-490C-9BA9-9E97C7E3B076}" type="pres">
      <dgm:prSet presAssocID="{BBDDA45B-555B-4D61-9CD1-CFE023F852FD}" presName="space" presStyleCnt="0"/>
      <dgm:spPr/>
    </dgm:pt>
    <dgm:pt modelId="{AEAA8167-0FDA-4B15-A824-F3F3504B6DB9}" type="pres">
      <dgm:prSet presAssocID="{D5B1CBF8-64FC-487C-8A6A-EF118F42C47D}" presName="compositeB" presStyleCnt="0"/>
      <dgm:spPr/>
    </dgm:pt>
    <dgm:pt modelId="{E7E27922-536F-4AF1-96D0-2BCA4D8759CE}" type="pres">
      <dgm:prSet presAssocID="{D5B1CBF8-64FC-487C-8A6A-EF118F42C47D}" presName="textB" presStyleLbl="revTx" presStyleIdx="1" presStyleCnt="7">
        <dgm:presLayoutVars>
          <dgm:bulletEnabled val="1"/>
        </dgm:presLayoutVars>
      </dgm:prSet>
      <dgm:spPr/>
    </dgm:pt>
    <dgm:pt modelId="{761D284A-54D7-49D0-A955-2F4D729972B2}" type="pres">
      <dgm:prSet presAssocID="{D5B1CBF8-64FC-487C-8A6A-EF118F42C47D}" presName="circleB" presStyleLbl="node1" presStyleIdx="1" presStyleCnt="7"/>
      <dgm:spPr/>
    </dgm:pt>
    <dgm:pt modelId="{E659DD46-9E65-4177-8CF3-CC70B9DE796D}" type="pres">
      <dgm:prSet presAssocID="{D5B1CBF8-64FC-487C-8A6A-EF118F42C47D}" presName="spaceB" presStyleCnt="0"/>
      <dgm:spPr/>
    </dgm:pt>
    <dgm:pt modelId="{DEDB82F1-B891-4ADA-8673-A4F7B732F5A0}" type="pres">
      <dgm:prSet presAssocID="{CF8797E5-EB74-49FB-B5F5-BDB57D76AB60}" presName="space" presStyleCnt="0"/>
      <dgm:spPr/>
    </dgm:pt>
    <dgm:pt modelId="{FB0B4BF6-D7EE-4D33-8706-0AB06E1F7961}" type="pres">
      <dgm:prSet presAssocID="{F8C5A017-48F3-4A89-891E-C70051BF9F12}" presName="compositeA" presStyleCnt="0"/>
      <dgm:spPr/>
    </dgm:pt>
    <dgm:pt modelId="{EA7DB62E-B6F5-402F-9AE1-2A36B814F175}" type="pres">
      <dgm:prSet presAssocID="{F8C5A017-48F3-4A89-891E-C70051BF9F12}" presName="textA" presStyleLbl="revTx" presStyleIdx="2" presStyleCnt="7">
        <dgm:presLayoutVars>
          <dgm:bulletEnabled val="1"/>
        </dgm:presLayoutVars>
      </dgm:prSet>
      <dgm:spPr/>
    </dgm:pt>
    <dgm:pt modelId="{150D6C5B-366D-4F03-BEAD-F5D37F28D975}" type="pres">
      <dgm:prSet presAssocID="{F8C5A017-48F3-4A89-891E-C70051BF9F12}" presName="circleA" presStyleLbl="node1" presStyleIdx="2" presStyleCnt="7"/>
      <dgm:spPr/>
    </dgm:pt>
    <dgm:pt modelId="{8F804EFB-BE68-45DB-8350-7910B8AFB193}" type="pres">
      <dgm:prSet presAssocID="{F8C5A017-48F3-4A89-891E-C70051BF9F12}" presName="spaceA" presStyleCnt="0"/>
      <dgm:spPr/>
    </dgm:pt>
    <dgm:pt modelId="{D1152ABD-9FFD-409B-950F-49CA0A2E8351}" type="pres">
      <dgm:prSet presAssocID="{A94D9BDC-F0EC-4B63-896D-BFD1D90CB8B2}" presName="space" presStyleCnt="0"/>
      <dgm:spPr/>
    </dgm:pt>
    <dgm:pt modelId="{FB14BB28-3CB8-49B6-A91E-E22C9564B641}" type="pres">
      <dgm:prSet presAssocID="{68347088-12ED-4F84-A79D-02106B91F385}" presName="compositeB" presStyleCnt="0"/>
      <dgm:spPr/>
    </dgm:pt>
    <dgm:pt modelId="{40782F39-C2F7-46FE-902A-C1F4FBCD8936}" type="pres">
      <dgm:prSet presAssocID="{68347088-12ED-4F84-A79D-02106B91F385}" presName="textB" presStyleLbl="revTx" presStyleIdx="3" presStyleCnt="7">
        <dgm:presLayoutVars>
          <dgm:bulletEnabled val="1"/>
        </dgm:presLayoutVars>
      </dgm:prSet>
      <dgm:spPr/>
    </dgm:pt>
    <dgm:pt modelId="{7ED026D8-1933-49F9-8CFA-31840B287B17}" type="pres">
      <dgm:prSet presAssocID="{68347088-12ED-4F84-A79D-02106B91F385}" presName="circleB" presStyleLbl="node1" presStyleIdx="3" presStyleCnt="7"/>
      <dgm:spPr/>
    </dgm:pt>
    <dgm:pt modelId="{BC8BB0AA-3606-45CB-AB58-01271FCCCA94}" type="pres">
      <dgm:prSet presAssocID="{68347088-12ED-4F84-A79D-02106B91F385}" presName="spaceB" presStyleCnt="0"/>
      <dgm:spPr/>
    </dgm:pt>
    <dgm:pt modelId="{07BCF508-098A-469E-BB19-AB99513DAAA1}" type="pres">
      <dgm:prSet presAssocID="{918C97D8-E663-43F9-B7B3-C398BD378472}" presName="space" presStyleCnt="0"/>
      <dgm:spPr/>
    </dgm:pt>
    <dgm:pt modelId="{2EDD2CDB-A4C0-462A-BAEA-99BF599904CE}" type="pres">
      <dgm:prSet presAssocID="{A93C8826-89C5-48F8-973F-2C222EFABFB9}" presName="compositeA" presStyleCnt="0"/>
      <dgm:spPr/>
    </dgm:pt>
    <dgm:pt modelId="{748C611A-F6F9-46DC-9487-0472A265466E}" type="pres">
      <dgm:prSet presAssocID="{A93C8826-89C5-48F8-973F-2C222EFABFB9}" presName="textA" presStyleLbl="revTx" presStyleIdx="4" presStyleCnt="7">
        <dgm:presLayoutVars>
          <dgm:bulletEnabled val="1"/>
        </dgm:presLayoutVars>
      </dgm:prSet>
      <dgm:spPr/>
    </dgm:pt>
    <dgm:pt modelId="{D581D597-7007-4D0C-932F-0C0B7CA2D8C1}" type="pres">
      <dgm:prSet presAssocID="{A93C8826-89C5-48F8-973F-2C222EFABFB9}" presName="circleA" presStyleLbl="node1" presStyleIdx="4" presStyleCnt="7"/>
      <dgm:spPr/>
    </dgm:pt>
    <dgm:pt modelId="{9CDE66F5-99A6-4BF0-9F91-A08A2FC37A8E}" type="pres">
      <dgm:prSet presAssocID="{A93C8826-89C5-48F8-973F-2C222EFABFB9}" presName="spaceA" presStyleCnt="0"/>
      <dgm:spPr/>
    </dgm:pt>
    <dgm:pt modelId="{A3023005-ED8F-4420-BBBD-7E3E10709782}" type="pres">
      <dgm:prSet presAssocID="{75C905D2-FDB1-447C-ABA6-A9C2DBDDDE04}" presName="space" presStyleCnt="0"/>
      <dgm:spPr/>
    </dgm:pt>
    <dgm:pt modelId="{6879CC11-5414-44CE-8D15-364B7722D470}" type="pres">
      <dgm:prSet presAssocID="{2C817A96-AF66-4624-85F8-C49289E5CA5F}" presName="compositeB" presStyleCnt="0"/>
      <dgm:spPr/>
    </dgm:pt>
    <dgm:pt modelId="{0F2C2E6B-4DB2-4656-A6F3-D6EFBC1EF7D5}" type="pres">
      <dgm:prSet presAssocID="{2C817A96-AF66-4624-85F8-C49289E5CA5F}" presName="textB" presStyleLbl="revTx" presStyleIdx="5" presStyleCnt="7">
        <dgm:presLayoutVars>
          <dgm:bulletEnabled val="1"/>
        </dgm:presLayoutVars>
      </dgm:prSet>
      <dgm:spPr/>
    </dgm:pt>
    <dgm:pt modelId="{8F2BDD1A-B199-4654-A8AB-246BE58AF8BA}" type="pres">
      <dgm:prSet presAssocID="{2C817A96-AF66-4624-85F8-C49289E5CA5F}" presName="circleB" presStyleLbl="node1" presStyleIdx="5" presStyleCnt="7"/>
      <dgm:spPr/>
    </dgm:pt>
    <dgm:pt modelId="{8ABF7F1D-3D05-457C-BB06-D6895C4833B4}" type="pres">
      <dgm:prSet presAssocID="{2C817A96-AF66-4624-85F8-C49289E5CA5F}" presName="spaceB" presStyleCnt="0"/>
      <dgm:spPr/>
    </dgm:pt>
    <dgm:pt modelId="{05F0AA7E-4D9C-4E74-BE73-BBCEC8537944}" type="pres">
      <dgm:prSet presAssocID="{81204703-6D31-477E-8F9C-8E4AF974C7D4}" presName="space" presStyleCnt="0"/>
      <dgm:spPr/>
    </dgm:pt>
    <dgm:pt modelId="{34A761CE-083F-437F-8547-DA64362DBE29}" type="pres">
      <dgm:prSet presAssocID="{E440DEA6-5EF1-4DEE-B247-F05847327AE1}" presName="compositeA" presStyleCnt="0"/>
      <dgm:spPr/>
    </dgm:pt>
    <dgm:pt modelId="{9AB22784-76C4-45C4-8FDC-5EAA492905AD}" type="pres">
      <dgm:prSet presAssocID="{E440DEA6-5EF1-4DEE-B247-F05847327AE1}" presName="textA" presStyleLbl="revTx" presStyleIdx="6" presStyleCnt="7">
        <dgm:presLayoutVars>
          <dgm:bulletEnabled val="1"/>
        </dgm:presLayoutVars>
      </dgm:prSet>
      <dgm:spPr/>
    </dgm:pt>
    <dgm:pt modelId="{72F48A78-6864-420F-85EE-A765EB1283A2}" type="pres">
      <dgm:prSet presAssocID="{E440DEA6-5EF1-4DEE-B247-F05847327AE1}" presName="circleA" presStyleLbl="node1" presStyleIdx="6" presStyleCnt="7"/>
      <dgm:spPr/>
    </dgm:pt>
    <dgm:pt modelId="{F77A6BA7-42D7-43AD-8B7F-ECEF40CF82CE}" type="pres">
      <dgm:prSet presAssocID="{E440DEA6-5EF1-4DEE-B247-F05847327AE1}" presName="spaceA" presStyleCnt="0"/>
      <dgm:spPr/>
    </dgm:pt>
  </dgm:ptLst>
  <dgm:cxnLst>
    <dgm:cxn modelId="{E00DF65E-9643-415D-87EE-F1DCE948120C}" type="presOf" srcId="{F8C5A017-48F3-4A89-891E-C70051BF9F12}" destId="{EA7DB62E-B6F5-402F-9AE1-2A36B814F175}" srcOrd="0" destOrd="0" presId="urn:microsoft.com/office/officeart/2005/8/layout/hProcess11"/>
    <dgm:cxn modelId="{6D28EC0F-B11D-40CB-AD0C-56ADBF0FC81B}" type="presOf" srcId="{C50CB30E-3CF7-4922-90D2-B257D71D39C6}" destId="{B21BE469-4B93-458B-9916-1B9BC5F23B57}" srcOrd="0" destOrd="0" presId="urn:microsoft.com/office/officeart/2005/8/layout/hProcess11"/>
    <dgm:cxn modelId="{86A34807-032A-40F1-9459-5FEEED236E0D}" type="presOf" srcId="{D5B1CBF8-64FC-487C-8A6A-EF118F42C47D}" destId="{E7E27922-536F-4AF1-96D0-2BCA4D8759CE}" srcOrd="0" destOrd="0" presId="urn:microsoft.com/office/officeart/2005/8/layout/hProcess11"/>
    <dgm:cxn modelId="{694B4278-6C67-4374-811A-143AE9E00211}" srcId="{0A8D146F-301C-4E77-A2A5-5A1C27734977}" destId="{F8C5A017-48F3-4A89-891E-C70051BF9F12}" srcOrd="2" destOrd="0" parTransId="{94671496-98A1-4CC7-AD44-FA65B8310202}" sibTransId="{A94D9BDC-F0EC-4B63-896D-BFD1D90CB8B2}"/>
    <dgm:cxn modelId="{EA024468-8EBB-4FE9-A960-8B410B34ACEA}" type="presOf" srcId="{2C817A96-AF66-4624-85F8-C49289E5CA5F}" destId="{0F2C2E6B-4DB2-4656-A6F3-D6EFBC1EF7D5}" srcOrd="0" destOrd="0" presId="urn:microsoft.com/office/officeart/2005/8/layout/hProcess11"/>
    <dgm:cxn modelId="{03D95DA3-AE22-4623-B9FA-5331D1D759F7}" srcId="{0A8D146F-301C-4E77-A2A5-5A1C27734977}" destId="{68347088-12ED-4F84-A79D-02106B91F385}" srcOrd="3" destOrd="0" parTransId="{47F8853C-FE66-4C29-9957-915680241735}" sibTransId="{918C97D8-E663-43F9-B7B3-C398BD378472}"/>
    <dgm:cxn modelId="{92F01A2D-33F1-4970-9EB7-B77427F9C855}" srcId="{0A8D146F-301C-4E77-A2A5-5A1C27734977}" destId="{D5B1CBF8-64FC-487C-8A6A-EF118F42C47D}" srcOrd="1" destOrd="0" parTransId="{3CFE2880-4DE2-47E7-8BCB-53725BE04F3F}" sibTransId="{CF8797E5-EB74-49FB-B5F5-BDB57D76AB60}"/>
    <dgm:cxn modelId="{DA826009-35C7-4271-AAD7-0444EBA1E2F9}" srcId="{0A8D146F-301C-4E77-A2A5-5A1C27734977}" destId="{C50CB30E-3CF7-4922-90D2-B257D71D39C6}" srcOrd="0" destOrd="0" parTransId="{3B44C9D4-F8A2-4055-93C5-F849E7819D4D}" sibTransId="{BBDDA45B-555B-4D61-9CD1-CFE023F852FD}"/>
    <dgm:cxn modelId="{F9B1A318-AB3B-45B8-9433-98EDBDBD5827}" type="presOf" srcId="{E440DEA6-5EF1-4DEE-B247-F05847327AE1}" destId="{9AB22784-76C4-45C4-8FDC-5EAA492905AD}" srcOrd="0" destOrd="0" presId="urn:microsoft.com/office/officeart/2005/8/layout/hProcess11"/>
    <dgm:cxn modelId="{7AC7B681-D7F3-48DE-9D5B-E8EF0E83ABBE}" srcId="{0A8D146F-301C-4E77-A2A5-5A1C27734977}" destId="{2C817A96-AF66-4624-85F8-C49289E5CA5F}" srcOrd="5" destOrd="0" parTransId="{7EE03FFF-9EBB-4774-87C6-1B317294D4D7}" sibTransId="{81204703-6D31-477E-8F9C-8E4AF974C7D4}"/>
    <dgm:cxn modelId="{85B556FF-5D00-4A9C-A71D-31EFFC9E1303}" srcId="{0A8D146F-301C-4E77-A2A5-5A1C27734977}" destId="{A93C8826-89C5-48F8-973F-2C222EFABFB9}" srcOrd="4" destOrd="0" parTransId="{FA7DCE98-6314-487F-BEF8-005C6EF398F5}" sibTransId="{75C905D2-FDB1-447C-ABA6-A9C2DBDDDE04}"/>
    <dgm:cxn modelId="{14E7D041-96F9-485A-9944-FD7E52BD8048}" srcId="{0A8D146F-301C-4E77-A2A5-5A1C27734977}" destId="{E440DEA6-5EF1-4DEE-B247-F05847327AE1}" srcOrd="6" destOrd="0" parTransId="{8F87D82C-BD50-41A9-9450-FAFC2466DD0A}" sibTransId="{F8C86B33-A6BA-4D3B-95BC-564B25118AD0}"/>
    <dgm:cxn modelId="{80E70500-C4A4-4626-B507-3C311F8C2A32}" type="presOf" srcId="{A93C8826-89C5-48F8-973F-2C222EFABFB9}" destId="{748C611A-F6F9-46DC-9487-0472A265466E}" srcOrd="0" destOrd="0" presId="urn:microsoft.com/office/officeart/2005/8/layout/hProcess11"/>
    <dgm:cxn modelId="{6CE2F343-157F-42BB-A44F-4D8EF0D01648}" type="presOf" srcId="{68347088-12ED-4F84-A79D-02106B91F385}" destId="{40782F39-C2F7-46FE-902A-C1F4FBCD8936}" srcOrd="0" destOrd="0" presId="urn:microsoft.com/office/officeart/2005/8/layout/hProcess11"/>
    <dgm:cxn modelId="{1624BBCA-C9B3-4D68-8D33-5B640C6CA57A}" type="presOf" srcId="{0A8D146F-301C-4E77-A2A5-5A1C27734977}" destId="{7EBD3076-D6B1-465D-AD2F-574FA2813B33}" srcOrd="0" destOrd="0" presId="urn:microsoft.com/office/officeart/2005/8/layout/hProcess11"/>
    <dgm:cxn modelId="{B87D3C0A-1CB5-48B6-8C3C-82A6BA068CEA}" type="presParOf" srcId="{7EBD3076-D6B1-465D-AD2F-574FA2813B33}" destId="{A892F7CF-0AB8-4BFD-A590-76861FC0DB2B}" srcOrd="0" destOrd="0" presId="urn:microsoft.com/office/officeart/2005/8/layout/hProcess11"/>
    <dgm:cxn modelId="{E22A0E80-FE0F-425F-BF7D-2A51027987B0}" type="presParOf" srcId="{7EBD3076-D6B1-465D-AD2F-574FA2813B33}" destId="{A42E5626-E880-40B5-ABAA-D5CC5B1421CD}" srcOrd="1" destOrd="0" presId="urn:microsoft.com/office/officeart/2005/8/layout/hProcess11"/>
    <dgm:cxn modelId="{5226547C-5558-48DF-B3A8-9721AB99C482}" type="presParOf" srcId="{A42E5626-E880-40B5-ABAA-D5CC5B1421CD}" destId="{06CB12D0-EE73-4D57-95BF-94AF36C52344}" srcOrd="0" destOrd="0" presId="urn:microsoft.com/office/officeart/2005/8/layout/hProcess11"/>
    <dgm:cxn modelId="{A0C22B4E-D2DC-41B5-AA7A-3AFE659E8AFA}" type="presParOf" srcId="{06CB12D0-EE73-4D57-95BF-94AF36C52344}" destId="{B21BE469-4B93-458B-9916-1B9BC5F23B57}" srcOrd="0" destOrd="0" presId="urn:microsoft.com/office/officeart/2005/8/layout/hProcess11"/>
    <dgm:cxn modelId="{AD949D44-B830-4437-B816-2FDF9DD017BF}" type="presParOf" srcId="{06CB12D0-EE73-4D57-95BF-94AF36C52344}" destId="{29464CB5-AD15-4ABB-B0F4-87E90BBF14A8}" srcOrd="1" destOrd="0" presId="urn:microsoft.com/office/officeart/2005/8/layout/hProcess11"/>
    <dgm:cxn modelId="{C946608B-901B-4F28-BC9E-434FC4C59FCA}" type="presParOf" srcId="{06CB12D0-EE73-4D57-95BF-94AF36C52344}" destId="{A08657E6-EA62-4E13-961F-F68B30021EA0}" srcOrd="2" destOrd="0" presId="urn:microsoft.com/office/officeart/2005/8/layout/hProcess11"/>
    <dgm:cxn modelId="{D9C1CBF2-3122-4680-8F82-60F87E421A14}" type="presParOf" srcId="{A42E5626-E880-40B5-ABAA-D5CC5B1421CD}" destId="{4338AB1E-4DD5-490C-9BA9-9E97C7E3B076}" srcOrd="1" destOrd="0" presId="urn:microsoft.com/office/officeart/2005/8/layout/hProcess11"/>
    <dgm:cxn modelId="{C6CE10D0-1186-40DF-A7ED-00FC4AA85BD3}" type="presParOf" srcId="{A42E5626-E880-40B5-ABAA-D5CC5B1421CD}" destId="{AEAA8167-0FDA-4B15-A824-F3F3504B6DB9}" srcOrd="2" destOrd="0" presId="urn:microsoft.com/office/officeart/2005/8/layout/hProcess11"/>
    <dgm:cxn modelId="{D6C12275-145C-4F81-BADA-2257E5E830DB}" type="presParOf" srcId="{AEAA8167-0FDA-4B15-A824-F3F3504B6DB9}" destId="{E7E27922-536F-4AF1-96D0-2BCA4D8759CE}" srcOrd="0" destOrd="0" presId="urn:microsoft.com/office/officeart/2005/8/layout/hProcess11"/>
    <dgm:cxn modelId="{E8D04734-BA22-4E7E-9162-F8DD598EB8E2}" type="presParOf" srcId="{AEAA8167-0FDA-4B15-A824-F3F3504B6DB9}" destId="{761D284A-54D7-49D0-A955-2F4D729972B2}" srcOrd="1" destOrd="0" presId="urn:microsoft.com/office/officeart/2005/8/layout/hProcess11"/>
    <dgm:cxn modelId="{60798263-DE32-4DBD-A8A0-21E73304C291}" type="presParOf" srcId="{AEAA8167-0FDA-4B15-A824-F3F3504B6DB9}" destId="{E659DD46-9E65-4177-8CF3-CC70B9DE796D}" srcOrd="2" destOrd="0" presId="urn:microsoft.com/office/officeart/2005/8/layout/hProcess11"/>
    <dgm:cxn modelId="{5ED581FD-CD59-4AC1-B906-1426FA5C6E81}" type="presParOf" srcId="{A42E5626-E880-40B5-ABAA-D5CC5B1421CD}" destId="{DEDB82F1-B891-4ADA-8673-A4F7B732F5A0}" srcOrd="3" destOrd="0" presId="urn:microsoft.com/office/officeart/2005/8/layout/hProcess11"/>
    <dgm:cxn modelId="{057E71AC-C12C-4FBE-8CBD-00350EB95DCB}" type="presParOf" srcId="{A42E5626-E880-40B5-ABAA-D5CC5B1421CD}" destId="{FB0B4BF6-D7EE-4D33-8706-0AB06E1F7961}" srcOrd="4" destOrd="0" presId="urn:microsoft.com/office/officeart/2005/8/layout/hProcess11"/>
    <dgm:cxn modelId="{96DA45FB-691D-47B6-916A-626C38F86A13}" type="presParOf" srcId="{FB0B4BF6-D7EE-4D33-8706-0AB06E1F7961}" destId="{EA7DB62E-B6F5-402F-9AE1-2A36B814F175}" srcOrd="0" destOrd="0" presId="urn:microsoft.com/office/officeart/2005/8/layout/hProcess11"/>
    <dgm:cxn modelId="{DF1B1F59-3DAE-4D95-B7E6-BAC6C2AE0979}" type="presParOf" srcId="{FB0B4BF6-D7EE-4D33-8706-0AB06E1F7961}" destId="{150D6C5B-366D-4F03-BEAD-F5D37F28D975}" srcOrd="1" destOrd="0" presId="urn:microsoft.com/office/officeart/2005/8/layout/hProcess11"/>
    <dgm:cxn modelId="{F994686E-7DCB-47E5-8C85-23C44390EA3E}" type="presParOf" srcId="{FB0B4BF6-D7EE-4D33-8706-0AB06E1F7961}" destId="{8F804EFB-BE68-45DB-8350-7910B8AFB193}" srcOrd="2" destOrd="0" presId="urn:microsoft.com/office/officeart/2005/8/layout/hProcess11"/>
    <dgm:cxn modelId="{B53FF610-6A88-486B-9A3D-45081FB19FA7}" type="presParOf" srcId="{A42E5626-E880-40B5-ABAA-D5CC5B1421CD}" destId="{D1152ABD-9FFD-409B-950F-49CA0A2E8351}" srcOrd="5" destOrd="0" presId="urn:microsoft.com/office/officeart/2005/8/layout/hProcess11"/>
    <dgm:cxn modelId="{A1BBCF41-1C5F-4803-8550-FD616D56A48D}" type="presParOf" srcId="{A42E5626-E880-40B5-ABAA-D5CC5B1421CD}" destId="{FB14BB28-3CB8-49B6-A91E-E22C9564B641}" srcOrd="6" destOrd="0" presId="urn:microsoft.com/office/officeart/2005/8/layout/hProcess11"/>
    <dgm:cxn modelId="{D1CF8AA7-2646-419D-B6C5-3D87D3B8F570}" type="presParOf" srcId="{FB14BB28-3CB8-49B6-A91E-E22C9564B641}" destId="{40782F39-C2F7-46FE-902A-C1F4FBCD8936}" srcOrd="0" destOrd="0" presId="urn:microsoft.com/office/officeart/2005/8/layout/hProcess11"/>
    <dgm:cxn modelId="{41462CD8-046A-4084-A9A8-01E5C699C879}" type="presParOf" srcId="{FB14BB28-3CB8-49B6-A91E-E22C9564B641}" destId="{7ED026D8-1933-49F9-8CFA-31840B287B17}" srcOrd="1" destOrd="0" presId="urn:microsoft.com/office/officeart/2005/8/layout/hProcess11"/>
    <dgm:cxn modelId="{43D00EBC-FB9A-403B-9F98-0AE067C0C72E}" type="presParOf" srcId="{FB14BB28-3CB8-49B6-A91E-E22C9564B641}" destId="{BC8BB0AA-3606-45CB-AB58-01271FCCCA94}" srcOrd="2" destOrd="0" presId="urn:microsoft.com/office/officeart/2005/8/layout/hProcess11"/>
    <dgm:cxn modelId="{D02C75BF-2E23-4878-9CC8-F8AD0F693F9C}" type="presParOf" srcId="{A42E5626-E880-40B5-ABAA-D5CC5B1421CD}" destId="{07BCF508-098A-469E-BB19-AB99513DAAA1}" srcOrd="7" destOrd="0" presId="urn:microsoft.com/office/officeart/2005/8/layout/hProcess11"/>
    <dgm:cxn modelId="{7B4C7D0A-27A1-4DF3-879A-E670136CB451}" type="presParOf" srcId="{A42E5626-E880-40B5-ABAA-D5CC5B1421CD}" destId="{2EDD2CDB-A4C0-462A-BAEA-99BF599904CE}" srcOrd="8" destOrd="0" presId="urn:microsoft.com/office/officeart/2005/8/layout/hProcess11"/>
    <dgm:cxn modelId="{574E2CB6-2889-4011-8FAF-8CB5967BE0B2}" type="presParOf" srcId="{2EDD2CDB-A4C0-462A-BAEA-99BF599904CE}" destId="{748C611A-F6F9-46DC-9487-0472A265466E}" srcOrd="0" destOrd="0" presId="urn:microsoft.com/office/officeart/2005/8/layout/hProcess11"/>
    <dgm:cxn modelId="{3696B1C6-9ACA-4720-9441-60E7EEA982FB}" type="presParOf" srcId="{2EDD2CDB-A4C0-462A-BAEA-99BF599904CE}" destId="{D581D597-7007-4D0C-932F-0C0B7CA2D8C1}" srcOrd="1" destOrd="0" presId="urn:microsoft.com/office/officeart/2005/8/layout/hProcess11"/>
    <dgm:cxn modelId="{DEB86F1F-EBF3-4B0A-A6BF-6D0514B19C64}" type="presParOf" srcId="{2EDD2CDB-A4C0-462A-BAEA-99BF599904CE}" destId="{9CDE66F5-99A6-4BF0-9F91-A08A2FC37A8E}" srcOrd="2" destOrd="0" presId="urn:microsoft.com/office/officeart/2005/8/layout/hProcess11"/>
    <dgm:cxn modelId="{1167E3AF-93FD-4479-811C-1D399E957823}" type="presParOf" srcId="{A42E5626-E880-40B5-ABAA-D5CC5B1421CD}" destId="{A3023005-ED8F-4420-BBBD-7E3E10709782}" srcOrd="9" destOrd="0" presId="urn:microsoft.com/office/officeart/2005/8/layout/hProcess11"/>
    <dgm:cxn modelId="{7D20B0D0-85D6-4DCF-9A93-262BC1623265}" type="presParOf" srcId="{A42E5626-E880-40B5-ABAA-D5CC5B1421CD}" destId="{6879CC11-5414-44CE-8D15-364B7722D470}" srcOrd="10" destOrd="0" presId="urn:microsoft.com/office/officeart/2005/8/layout/hProcess11"/>
    <dgm:cxn modelId="{078A9DB2-3884-40AB-8E34-70BD36C18F49}" type="presParOf" srcId="{6879CC11-5414-44CE-8D15-364B7722D470}" destId="{0F2C2E6B-4DB2-4656-A6F3-D6EFBC1EF7D5}" srcOrd="0" destOrd="0" presId="urn:microsoft.com/office/officeart/2005/8/layout/hProcess11"/>
    <dgm:cxn modelId="{3A14446F-538B-4A2B-B777-AB8630D8FE6D}" type="presParOf" srcId="{6879CC11-5414-44CE-8D15-364B7722D470}" destId="{8F2BDD1A-B199-4654-A8AB-246BE58AF8BA}" srcOrd="1" destOrd="0" presId="urn:microsoft.com/office/officeart/2005/8/layout/hProcess11"/>
    <dgm:cxn modelId="{372A9DDC-1836-4DD5-99EE-5C97C802DAE5}" type="presParOf" srcId="{6879CC11-5414-44CE-8D15-364B7722D470}" destId="{8ABF7F1D-3D05-457C-BB06-D6895C4833B4}" srcOrd="2" destOrd="0" presId="urn:microsoft.com/office/officeart/2005/8/layout/hProcess11"/>
    <dgm:cxn modelId="{16AC4E67-3479-4809-B564-2B9292FEA5F7}" type="presParOf" srcId="{A42E5626-E880-40B5-ABAA-D5CC5B1421CD}" destId="{05F0AA7E-4D9C-4E74-BE73-BBCEC8537944}" srcOrd="11" destOrd="0" presId="urn:microsoft.com/office/officeart/2005/8/layout/hProcess11"/>
    <dgm:cxn modelId="{EFA6CC48-EDE1-461C-98AF-901A8A5548FA}" type="presParOf" srcId="{A42E5626-E880-40B5-ABAA-D5CC5B1421CD}" destId="{34A761CE-083F-437F-8547-DA64362DBE29}" srcOrd="12" destOrd="0" presId="urn:microsoft.com/office/officeart/2005/8/layout/hProcess11"/>
    <dgm:cxn modelId="{0F9273AC-3C30-491A-8BCA-66CBB68B6F2F}" type="presParOf" srcId="{34A761CE-083F-437F-8547-DA64362DBE29}" destId="{9AB22784-76C4-45C4-8FDC-5EAA492905AD}" srcOrd="0" destOrd="0" presId="urn:microsoft.com/office/officeart/2005/8/layout/hProcess11"/>
    <dgm:cxn modelId="{BCBA900D-DF09-449D-A8CD-4FEEF571E573}" type="presParOf" srcId="{34A761CE-083F-437F-8547-DA64362DBE29}" destId="{72F48A78-6864-420F-85EE-A765EB1283A2}" srcOrd="1" destOrd="0" presId="urn:microsoft.com/office/officeart/2005/8/layout/hProcess11"/>
    <dgm:cxn modelId="{94722D0D-9962-4003-B6E4-AA326349D475}" type="presParOf" srcId="{34A761CE-083F-437F-8547-DA64362DBE29}" destId="{F77A6BA7-42D7-43AD-8B7F-ECEF40CF82CE}" srcOrd="2" destOrd="0" presId="urn:microsoft.com/office/officeart/2005/8/layout/hProcess11"/>
  </dgm:cxnLst>
  <dgm:bg/>
  <dgm:whole/>
</dgm:dataModel>
</file>

<file path=ppt/diagrams/data6.xml><?xml version="1.0" encoding="utf-8"?>
<dgm:dataModel xmlns:dgm="http://schemas.openxmlformats.org/drawingml/2006/diagram" xmlns:a="http://schemas.openxmlformats.org/drawingml/2006/main">
  <dgm:ptLst>
    <dgm:pt modelId="{A44AD549-7DA6-485B-B8C7-D19D3483E5CA}" type="doc">
      <dgm:prSet loTypeId="urn:microsoft.com/office/officeart/2005/8/layout/arrow6" loCatId="relationship" qsTypeId="urn:microsoft.com/office/officeart/2005/8/quickstyle/simple1" qsCatId="simple" csTypeId="urn:microsoft.com/office/officeart/2005/8/colors/accent2_2" csCatId="accent2"/>
      <dgm:spPr/>
      <dgm:t>
        <a:bodyPr/>
        <a:lstStyle/>
        <a:p>
          <a:endParaRPr lang="zh-CN" altLang="en-US"/>
        </a:p>
      </dgm:t>
    </dgm:pt>
    <dgm:pt modelId="{40B0C633-CAA1-4E5D-940F-3B680E72C361}">
      <dgm:prSet/>
      <dgm:spPr/>
      <dgm:t>
        <a:bodyPr/>
        <a:lstStyle/>
        <a:p>
          <a:pPr rtl="0"/>
          <a:r>
            <a:rPr lang="zh-CN" dirty="0" smtClean="0"/>
            <a:t>对物流企业本身进行过程重组（</a:t>
          </a:r>
          <a:r>
            <a:rPr lang="en-US" dirty="0" smtClean="0"/>
            <a:t>Business Process Re-Engineering</a:t>
          </a:r>
          <a:r>
            <a:rPr lang="zh-CN" dirty="0" smtClean="0"/>
            <a:t>，</a:t>
          </a:r>
          <a:r>
            <a:rPr lang="en-US" dirty="0" smtClean="0"/>
            <a:t>BPR</a:t>
          </a:r>
          <a:r>
            <a:rPr lang="zh-CN" dirty="0" smtClean="0"/>
            <a:t>），使传统物流企业的管理和业务流程得到根本性的改造，从而使其能够在信息化社会中得以生存；</a:t>
          </a:r>
          <a:endParaRPr lang="zh-CN" dirty="0"/>
        </a:p>
      </dgm:t>
    </dgm:pt>
    <dgm:pt modelId="{4856B35D-2014-42A2-85F9-32D9C606BB81}" type="parTrans" cxnId="{229D1837-E54D-4ED4-B1B9-F46191512FA1}">
      <dgm:prSet/>
      <dgm:spPr/>
      <dgm:t>
        <a:bodyPr/>
        <a:lstStyle/>
        <a:p>
          <a:endParaRPr lang="zh-CN" altLang="en-US"/>
        </a:p>
      </dgm:t>
    </dgm:pt>
    <dgm:pt modelId="{2B2BDABB-825D-41F8-86A4-CB8065637C88}" type="sibTrans" cxnId="{229D1837-E54D-4ED4-B1B9-F46191512FA1}">
      <dgm:prSet/>
      <dgm:spPr/>
      <dgm:t>
        <a:bodyPr/>
        <a:lstStyle/>
        <a:p>
          <a:endParaRPr lang="zh-CN" altLang="en-US"/>
        </a:p>
      </dgm:t>
    </dgm:pt>
    <dgm:pt modelId="{ABDBEEC3-EE34-4829-B27E-7155F5DFE71E}">
      <dgm:prSet/>
      <dgm:spPr/>
      <dgm:t>
        <a:bodyPr/>
        <a:lstStyle/>
        <a:p>
          <a:pPr rtl="0"/>
          <a:r>
            <a:rPr lang="zh-CN" dirty="0" smtClean="0"/>
            <a:t>在物流管理的运营环境下，为客户提供从前所不能提供的增值性物流服务，这些增值性的物流服务将增强物流服务的便利性，加快反应速度和降低服务成本，延伸企业在供应链中上下游的业务。</a:t>
          </a:r>
          <a:endParaRPr lang="zh-CN" dirty="0"/>
        </a:p>
      </dgm:t>
    </dgm:pt>
    <dgm:pt modelId="{514005F6-3CF4-4349-B6DE-B54D1891FE9E}" type="parTrans" cxnId="{5EFFA6EA-59CC-4C45-B1F7-FCC56CA9FF12}">
      <dgm:prSet/>
      <dgm:spPr/>
      <dgm:t>
        <a:bodyPr/>
        <a:lstStyle/>
        <a:p>
          <a:endParaRPr lang="zh-CN" altLang="en-US"/>
        </a:p>
      </dgm:t>
    </dgm:pt>
    <dgm:pt modelId="{65322F49-F295-4A63-9CF1-D7324EB3C701}" type="sibTrans" cxnId="{5EFFA6EA-59CC-4C45-B1F7-FCC56CA9FF12}">
      <dgm:prSet/>
      <dgm:spPr/>
      <dgm:t>
        <a:bodyPr/>
        <a:lstStyle/>
        <a:p>
          <a:endParaRPr lang="zh-CN" altLang="en-US"/>
        </a:p>
      </dgm:t>
    </dgm:pt>
    <dgm:pt modelId="{DBF9B740-E900-45CA-AECE-F150DCF42442}" type="pres">
      <dgm:prSet presAssocID="{A44AD549-7DA6-485B-B8C7-D19D3483E5CA}" presName="compositeShape" presStyleCnt="0">
        <dgm:presLayoutVars>
          <dgm:chMax val="2"/>
          <dgm:dir/>
          <dgm:resizeHandles val="exact"/>
        </dgm:presLayoutVars>
      </dgm:prSet>
      <dgm:spPr/>
    </dgm:pt>
    <dgm:pt modelId="{892D30C4-98F9-4115-AEDC-8DEAC8A41C65}" type="pres">
      <dgm:prSet presAssocID="{A44AD549-7DA6-485B-B8C7-D19D3483E5CA}" presName="ribbon" presStyleLbl="node1" presStyleIdx="0" presStyleCnt="1"/>
      <dgm:spPr/>
    </dgm:pt>
    <dgm:pt modelId="{A5311F68-BE4A-481B-8533-4AFD755574CF}" type="pres">
      <dgm:prSet presAssocID="{A44AD549-7DA6-485B-B8C7-D19D3483E5CA}" presName="leftArrowText" presStyleLbl="node1" presStyleIdx="0" presStyleCnt="1">
        <dgm:presLayoutVars>
          <dgm:chMax val="0"/>
          <dgm:bulletEnabled val="1"/>
        </dgm:presLayoutVars>
      </dgm:prSet>
      <dgm:spPr/>
    </dgm:pt>
    <dgm:pt modelId="{E627412C-BA4B-4B07-BB67-E153BAC48ACA}" type="pres">
      <dgm:prSet presAssocID="{A44AD549-7DA6-485B-B8C7-D19D3483E5CA}" presName="rightArrowText" presStyleLbl="node1" presStyleIdx="0" presStyleCnt="1">
        <dgm:presLayoutVars>
          <dgm:chMax val="0"/>
          <dgm:bulletEnabled val="1"/>
        </dgm:presLayoutVars>
      </dgm:prSet>
      <dgm:spPr/>
    </dgm:pt>
  </dgm:ptLst>
  <dgm:cxnLst>
    <dgm:cxn modelId="{A8523995-6E07-434D-8AEB-6D2B8E60C444}" type="presOf" srcId="{40B0C633-CAA1-4E5D-940F-3B680E72C361}" destId="{A5311F68-BE4A-481B-8533-4AFD755574CF}" srcOrd="0" destOrd="0" presId="urn:microsoft.com/office/officeart/2005/8/layout/arrow6"/>
    <dgm:cxn modelId="{A844E5A1-1F02-4A5A-AB04-B0F02E25DA26}" type="presOf" srcId="{A44AD549-7DA6-485B-B8C7-D19D3483E5CA}" destId="{DBF9B740-E900-45CA-AECE-F150DCF42442}" srcOrd="0" destOrd="0" presId="urn:microsoft.com/office/officeart/2005/8/layout/arrow6"/>
    <dgm:cxn modelId="{229D1837-E54D-4ED4-B1B9-F46191512FA1}" srcId="{A44AD549-7DA6-485B-B8C7-D19D3483E5CA}" destId="{40B0C633-CAA1-4E5D-940F-3B680E72C361}" srcOrd="0" destOrd="0" parTransId="{4856B35D-2014-42A2-85F9-32D9C606BB81}" sibTransId="{2B2BDABB-825D-41F8-86A4-CB8065637C88}"/>
    <dgm:cxn modelId="{5EFFA6EA-59CC-4C45-B1F7-FCC56CA9FF12}" srcId="{A44AD549-7DA6-485B-B8C7-D19D3483E5CA}" destId="{ABDBEEC3-EE34-4829-B27E-7155F5DFE71E}" srcOrd="1" destOrd="0" parTransId="{514005F6-3CF4-4349-B6DE-B54D1891FE9E}" sibTransId="{65322F49-F295-4A63-9CF1-D7324EB3C701}"/>
    <dgm:cxn modelId="{16781310-0A05-4EFD-A137-E168FEE8A542}" type="presOf" srcId="{ABDBEEC3-EE34-4829-B27E-7155F5DFE71E}" destId="{E627412C-BA4B-4B07-BB67-E153BAC48ACA}" srcOrd="0" destOrd="0" presId="urn:microsoft.com/office/officeart/2005/8/layout/arrow6"/>
    <dgm:cxn modelId="{AC569189-80B3-41E4-8A4E-C7C08C62AC0B}" type="presParOf" srcId="{DBF9B740-E900-45CA-AECE-F150DCF42442}" destId="{892D30C4-98F9-4115-AEDC-8DEAC8A41C65}" srcOrd="0" destOrd="0" presId="urn:microsoft.com/office/officeart/2005/8/layout/arrow6"/>
    <dgm:cxn modelId="{40AE69B4-B13F-402F-AC88-90131CE84122}" type="presParOf" srcId="{DBF9B740-E900-45CA-AECE-F150DCF42442}" destId="{A5311F68-BE4A-481B-8533-4AFD755574CF}" srcOrd="1" destOrd="0" presId="urn:microsoft.com/office/officeart/2005/8/layout/arrow6"/>
    <dgm:cxn modelId="{478E74DD-29DB-466D-A138-DCCF838EEFC5}" type="presParOf" srcId="{DBF9B740-E900-45CA-AECE-F150DCF42442}" destId="{E627412C-BA4B-4B07-BB67-E153BAC48ACA}" srcOrd="2" destOrd="0" presId="urn:microsoft.com/office/officeart/2005/8/layout/arrow6"/>
  </dgm:cxnLst>
  <dgm:bg/>
  <dgm:whole/>
</dgm:dataModel>
</file>

<file path=ppt/diagrams/data7.xml><?xml version="1.0" encoding="utf-8"?>
<dgm:dataModel xmlns:dgm="http://schemas.openxmlformats.org/drawingml/2006/diagram" xmlns:a="http://schemas.openxmlformats.org/drawingml/2006/main">
  <dgm:ptLst>
    <dgm:pt modelId="{203C3323-1F9F-4DDE-8E72-A4AF8EA9E5A6}" type="doc">
      <dgm:prSet loTypeId="urn:microsoft.com/office/officeart/2005/8/layout/arrow2" loCatId="process" qsTypeId="urn:microsoft.com/office/officeart/2005/8/quickstyle/simple1" qsCatId="simple" csTypeId="urn:microsoft.com/office/officeart/2005/8/colors/accent2_2" csCatId="accent2"/>
      <dgm:spPr/>
      <dgm:t>
        <a:bodyPr/>
        <a:lstStyle/>
        <a:p>
          <a:endParaRPr lang="zh-CN" altLang="en-US"/>
        </a:p>
      </dgm:t>
    </dgm:pt>
    <dgm:pt modelId="{69C5BABB-66FF-403F-897A-D5EEDEB3D2B1}">
      <dgm:prSet/>
      <dgm:spPr/>
      <dgm:t>
        <a:bodyPr/>
        <a:lstStyle/>
        <a:p>
          <a:pPr rtl="0"/>
          <a:r>
            <a:rPr lang="en-US" dirty="0" smtClean="0"/>
            <a:t>1.</a:t>
          </a:r>
          <a:r>
            <a:rPr lang="zh-CN" dirty="0" smtClean="0"/>
            <a:t>物联网加速物流园区智能化升级</a:t>
          </a:r>
          <a:endParaRPr lang="zh-CN" dirty="0"/>
        </a:p>
      </dgm:t>
    </dgm:pt>
    <dgm:pt modelId="{96993AC6-B0EE-4DB5-912B-877106A7D437}" type="parTrans" cxnId="{B951943F-E068-48FD-865F-E6DE6C53E1E5}">
      <dgm:prSet/>
      <dgm:spPr/>
      <dgm:t>
        <a:bodyPr/>
        <a:lstStyle/>
        <a:p>
          <a:endParaRPr lang="zh-CN" altLang="en-US"/>
        </a:p>
      </dgm:t>
    </dgm:pt>
    <dgm:pt modelId="{A93C5130-70CF-4D32-ABFE-0016E1FE3C6E}" type="sibTrans" cxnId="{B951943F-E068-48FD-865F-E6DE6C53E1E5}">
      <dgm:prSet/>
      <dgm:spPr/>
      <dgm:t>
        <a:bodyPr/>
        <a:lstStyle/>
        <a:p>
          <a:endParaRPr lang="zh-CN" altLang="en-US"/>
        </a:p>
      </dgm:t>
    </dgm:pt>
    <dgm:pt modelId="{C3855AD6-F560-4289-865A-177559AAB15A}">
      <dgm:prSet/>
      <dgm:spPr/>
      <dgm:t>
        <a:bodyPr/>
        <a:lstStyle/>
        <a:p>
          <a:pPr rtl="0"/>
          <a:r>
            <a:rPr lang="en-US" dirty="0" smtClean="0"/>
            <a:t>2.</a:t>
          </a:r>
          <a:r>
            <a:rPr lang="zh-CN" dirty="0" smtClean="0"/>
            <a:t>智能物流信息系统集成备受关注</a:t>
          </a:r>
          <a:endParaRPr lang="zh-CN" dirty="0"/>
        </a:p>
      </dgm:t>
    </dgm:pt>
    <dgm:pt modelId="{C770E787-2774-43EE-BC8B-2730A522AE7A}" type="parTrans" cxnId="{88732937-F6FB-4985-BB84-19D5DAB89551}">
      <dgm:prSet/>
      <dgm:spPr/>
      <dgm:t>
        <a:bodyPr/>
        <a:lstStyle/>
        <a:p>
          <a:endParaRPr lang="zh-CN" altLang="en-US"/>
        </a:p>
      </dgm:t>
    </dgm:pt>
    <dgm:pt modelId="{87E58C03-F1AE-41AD-B71C-E7FF0D4EA3F6}" type="sibTrans" cxnId="{88732937-F6FB-4985-BB84-19D5DAB89551}">
      <dgm:prSet/>
      <dgm:spPr/>
      <dgm:t>
        <a:bodyPr/>
        <a:lstStyle/>
        <a:p>
          <a:endParaRPr lang="zh-CN" altLang="en-US"/>
        </a:p>
      </dgm:t>
    </dgm:pt>
    <dgm:pt modelId="{36FEFA21-CB85-4EB0-8ABA-6B0EAA2D6DCE}">
      <dgm:prSet/>
      <dgm:spPr/>
      <dgm:t>
        <a:bodyPr/>
        <a:lstStyle/>
        <a:p>
          <a:pPr rtl="0"/>
          <a:r>
            <a:rPr lang="en-US" dirty="0" smtClean="0"/>
            <a:t>3.</a:t>
          </a:r>
          <a:r>
            <a:rPr lang="zh-CN" dirty="0" smtClean="0"/>
            <a:t>智能物流相关国家标准有望出台</a:t>
          </a:r>
          <a:endParaRPr lang="zh-CN" dirty="0"/>
        </a:p>
      </dgm:t>
    </dgm:pt>
    <dgm:pt modelId="{8EB090AF-BE29-4BF7-816F-073AF5CB867C}" type="parTrans" cxnId="{A73A8E2A-7E60-40FF-8370-47AEC007D694}">
      <dgm:prSet/>
      <dgm:spPr/>
      <dgm:t>
        <a:bodyPr/>
        <a:lstStyle/>
        <a:p>
          <a:endParaRPr lang="zh-CN" altLang="en-US"/>
        </a:p>
      </dgm:t>
    </dgm:pt>
    <dgm:pt modelId="{2735F046-293D-461B-BC6B-E09E46E113FA}" type="sibTrans" cxnId="{A73A8E2A-7E60-40FF-8370-47AEC007D694}">
      <dgm:prSet/>
      <dgm:spPr/>
      <dgm:t>
        <a:bodyPr/>
        <a:lstStyle/>
        <a:p>
          <a:endParaRPr lang="zh-CN" altLang="en-US"/>
        </a:p>
      </dgm:t>
    </dgm:pt>
    <dgm:pt modelId="{C7CAA317-D380-40CE-964F-6B76000A3D65}">
      <dgm:prSet/>
      <dgm:spPr/>
      <dgm:t>
        <a:bodyPr/>
        <a:lstStyle/>
        <a:p>
          <a:pPr rtl="0"/>
          <a:r>
            <a:rPr lang="en-US" dirty="0" smtClean="0"/>
            <a:t>4.</a:t>
          </a:r>
          <a:r>
            <a:rPr lang="zh-CN" dirty="0" smtClean="0"/>
            <a:t>智能物流重点打造物流商业智能</a:t>
          </a:r>
          <a:endParaRPr lang="zh-CN" dirty="0"/>
        </a:p>
      </dgm:t>
    </dgm:pt>
    <dgm:pt modelId="{898AE0AE-8353-4F89-972A-1F63D7C01F7E}" type="parTrans" cxnId="{03CD5C03-2B0B-45A5-8C10-CEEF88F75022}">
      <dgm:prSet/>
      <dgm:spPr/>
      <dgm:t>
        <a:bodyPr/>
        <a:lstStyle/>
        <a:p>
          <a:endParaRPr lang="zh-CN" altLang="en-US"/>
        </a:p>
      </dgm:t>
    </dgm:pt>
    <dgm:pt modelId="{A2CDF8AB-FAD2-4174-A619-2D37D87EA158}" type="sibTrans" cxnId="{03CD5C03-2B0B-45A5-8C10-CEEF88F75022}">
      <dgm:prSet/>
      <dgm:spPr/>
      <dgm:t>
        <a:bodyPr/>
        <a:lstStyle/>
        <a:p>
          <a:endParaRPr lang="zh-CN" altLang="en-US"/>
        </a:p>
      </dgm:t>
    </dgm:pt>
    <dgm:pt modelId="{58AB573F-2CB6-42DC-9052-ACF661DF2FD8}" type="pres">
      <dgm:prSet presAssocID="{203C3323-1F9F-4DDE-8E72-A4AF8EA9E5A6}" presName="arrowDiagram" presStyleCnt="0">
        <dgm:presLayoutVars>
          <dgm:chMax val="5"/>
          <dgm:dir/>
          <dgm:resizeHandles val="exact"/>
        </dgm:presLayoutVars>
      </dgm:prSet>
      <dgm:spPr/>
    </dgm:pt>
    <dgm:pt modelId="{3A4E38E2-7B42-41C1-AE5C-75098DAC2518}" type="pres">
      <dgm:prSet presAssocID="{203C3323-1F9F-4DDE-8E72-A4AF8EA9E5A6}" presName="arrow" presStyleLbl="bgShp" presStyleIdx="0" presStyleCnt="1"/>
      <dgm:spPr/>
    </dgm:pt>
    <dgm:pt modelId="{759E691A-AE1F-4143-9E45-18F072BFF653}" type="pres">
      <dgm:prSet presAssocID="{203C3323-1F9F-4DDE-8E72-A4AF8EA9E5A6}" presName="arrowDiagram4" presStyleCnt="0"/>
      <dgm:spPr/>
    </dgm:pt>
    <dgm:pt modelId="{2153BC0B-C818-40B5-9BC7-44D41586E877}" type="pres">
      <dgm:prSet presAssocID="{69C5BABB-66FF-403F-897A-D5EEDEB3D2B1}" presName="bullet4a" presStyleLbl="node1" presStyleIdx="0" presStyleCnt="4"/>
      <dgm:spPr/>
    </dgm:pt>
    <dgm:pt modelId="{B7A64988-442A-4D8B-9F04-7B736DDF53F1}" type="pres">
      <dgm:prSet presAssocID="{69C5BABB-66FF-403F-897A-D5EEDEB3D2B1}" presName="textBox4a" presStyleLbl="revTx" presStyleIdx="0" presStyleCnt="4">
        <dgm:presLayoutVars>
          <dgm:bulletEnabled val="1"/>
        </dgm:presLayoutVars>
      </dgm:prSet>
      <dgm:spPr/>
    </dgm:pt>
    <dgm:pt modelId="{425E1A7D-5344-4CD9-B90A-93EA7D74AD48}" type="pres">
      <dgm:prSet presAssocID="{C3855AD6-F560-4289-865A-177559AAB15A}" presName="bullet4b" presStyleLbl="node1" presStyleIdx="1" presStyleCnt="4"/>
      <dgm:spPr/>
    </dgm:pt>
    <dgm:pt modelId="{802A488F-611A-40DF-BC3D-1F147C3EA437}" type="pres">
      <dgm:prSet presAssocID="{C3855AD6-F560-4289-865A-177559AAB15A}" presName="textBox4b" presStyleLbl="revTx" presStyleIdx="1" presStyleCnt="4">
        <dgm:presLayoutVars>
          <dgm:bulletEnabled val="1"/>
        </dgm:presLayoutVars>
      </dgm:prSet>
      <dgm:spPr/>
    </dgm:pt>
    <dgm:pt modelId="{F4252DB5-E414-4EDA-A96B-6EDD392EAF3F}" type="pres">
      <dgm:prSet presAssocID="{36FEFA21-CB85-4EB0-8ABA-6B0EAA2D6DCE}" presName="bullet4c" presStyleLbl="node1" presStyleIdx="2" presStyleCnt="4"/>
      <dgm:spPr/>
    </dgm:pt>
    <dgm:pt modelId="{71444400-30BF-4711-AFC0-850BE2F2C63D}" type="pres">
      <dgm:prSet presAssocID="{36FEFA21-CB85-4EB0-8ABA-6B0EAA2D6DCE}" presName="textBox4c" presStyleLbl="revTx" presStyleIdx="2" presStyleCnt="4">
        <dgm:presLayoutVars>
          <dgm:bulletEnabled val="1"/>
        </dgm:presLayoutVars>
      </dgm:prSet>
      <dgm:spPr/>
    </dgm:pt>
    <dgm:pt modelId="{FAB1C23A-BC57-424F-93E2-CA0E6DDEE945}" type="pres">
      <dgm:prSet presAssocID="{C7CAA317-D380-40CE-964F-6B76000A3D65}" presName="bullet4d" presStyleLbl="node1" presStyleIdx="3" presStyleCnt="4"/>
      <dgm:spPr/>
    </dgm:pt>
    <dgm:pt modelId="{9D117FB0-2E66-412F-8DFF-E0B7FA6E5EAE}" type="pres">
      <dgm:prSet presAssocID="{C7CAA317-D380-40CE-964F-6B76000A3D65}" presName="textBox4d" presStyleLbl="revTx" presStyleIdx="3" presStyleCnt="4">
        <dgm:presLayoutVars>
          <dgm:bulletEnabled val="1"/>
        </dgm:presLayoutVars>
      </dgm:prSet>
      <dgm:spPr/>
    </dgm:pt>
  </dgm:ptLst>
  <dgm:cxnLst>
    <dgm:cxn modelId="{A73A8E2A-7E60-40FF-8370-47AEC007D694}" srcId="{203C3323-1F9F-4DDE-8E72-A4AF8EA9E5A6}" destId="{36FEFA21-CB85-4EB0-8ABA-6B0EAA2D6DCE}" srcOrd="2" destOrd="0" parTransId="{8EB090AF-BE29-4BF7-816F-073AF5CB867C}" sibTransId="{2735F046-293D-461B-BC6B-E09E46E113FA}"/>
    <dgm:cxn modelId="{8E7F0C92-95BD-4D9A-998A-BAAA92D4B68C}" type="presOf" srcId="{203C3323-1F9F-4DDE-8E72-A4AF8EA9E5A6}" destId="{58AB573F-2CB6-42DC-9052-ACF661DF2FD8}" srcOrd="0" destOrd="0" presId="urn:microsoft.com/office/officeart/2005/8/layout/arrow2"/>
    <dgm:cxn modelId="{88732937-F6FB-4985-BB84-19D5DAB89551}" srcId="{203C3323-1F9F-4DDE-8E72-A4AF8EA9E5A6}" destId="{C3855AD6-F560-4289-865A-177559AAB15A}" srcOrd="1" destOrd="0" parTransId="{C770E787-2774-43EE-BC8B-2730A522AE7A}" sibTransId="{87E58C03-F1AE-41AD-B71C-E7FF0D4EA3F6}"/>
    <dgm:cxn modelId="{9BEA2F8A-D78F-41DB-B6D0-7E06E655B96D}" type="presOf" srcId="{C7CAA317-D380-40CE-964F-6B76000A3D65}" destId="{9D117FB0-2E66-412F-8DFF-E0B7FA6E5EAE}" srcOrd="0" destOrd="0" presId="urn:microsoft.com/office/officeart/2005/8/layout/arrow2"/>
    <dgm:cxn modelId="{12CB901F-EE8E-4CE9-880A-08C38614D91E}" type="presOf" srcId="{69C5BABB-66FF-403F-897A-D5EEDEB3D2B1}" destId="{B7A64988-442A-4D8B-9F04-7B736DDF53F1}" srcOrd="0" destOrd="0" presId="urn:microsoft.com/office/officeart/2005/8/layout/arrow2"/>
    <dgm:cxn modelId="{09AFE304-8E08-4564-A00D-9A0D10FE6AF7}" type="presOf" srcId="{C3855AD6-F560-4289-865A-177559AAB15A}" destId="{802A488F-611A-40DF-BC3D-1F147C3EA437}" srcOrd="0" destOrd="0" presId="urn:microsoft.com/office/officeart/2005/8/layout/arrow2"/>
    <dgm:cxn modelId="{03CD5C03-2B0B-45A5-8C10-CEEF88F75022}" srcId="{203C3323-1F9F-4DDE-8E72-A4AF8EA9E5A6}" destId="{C7CAA317-D380-40CE-964F-6B76000A3D65}" srcOrd="3" destOrd="0" parTransId="{898AE0AE-8353-4F89-972A-1F63D7C01F7E}" sibTransId="{A2CDF8AB-FAD2-4174-A619-2D37D87EA158}"/>
    <dgm:cxn modelId="{05BCD28B-3B53-424F-BF41-D42AF0E046AE}" type="presOf" srcId="{36FEFA21-CB85-4EB0-8ABA-6B0EAA2D6DCE}" destId="{71444400-30BF-4711-AFC0-850BE2F2C63D}" srcOrd="0" destOrd="0" presId="urn:microsoft.com/office/officeart/2005/8/layout/arrow2"/>
    <dgm:cxn modelId="{B951943F-E068-48FD-865F-E6DE6C53E1E5}" srcId="{203C3323-1F9F-4DDE-8E72-A4AF8EA9E5A6}" destId="{69C5BABB-66FF-403F-897A-D5EEDEB3D2B1}" srcOrd="0" destOrd="0" parTransId="{96993AC6-B0EE-4DB5-912B-877106A7D437}" sibTransId="{A93C5130-70CF-4D32-ABFE-0016E1FE3C6E}"/>
    <dgm:cxn modelId="{B2CBFF0B-F3E2-4E83-B303-B3184360ABFE}" type="presParOf" srcId="{58AB573F-2CB6-42DC-9052-ACF661DF2FD8}" destId="{3A4E38E2-7B42-41C1-AE5C-75098DAC2518}" srcOrd="0" destOrd="0" presId="urn:microsoft.com/office/officeart/2005/8/layout/arrow2"/>
    <dgm:cxn modelId="{84A70138-C61E-4FF7-99FF-967378AAC090}" type="presParOf" srcId="{58AB573F-2CB6-42DC-9052-ACF661DF2FD8}" destId="{759E691A-AE1F-4143-9E45-18F072BFF653}" srcOrd="1" destOrd="0" presId="urn:microsoft.com/office/officeart/2005/8/layout/arrow2"/>
    <dgm:cxn modelId="{68AEA4EC-5A2D-4119-AE14-F1EC3DBA75C7}" type="presParOf" srcId="{759E691A-AE1F-4143-9E45-18F072BFF653}" destId="{2153BC0B-C818-40B5-9BC7-44D41586E877}" srcOrd="0" destOrd="0" presId="urn:microsoft.com/office/officeart/2005/8/layout/arrow2"/>
    <dgm:cxn modelId="{9E8DD917-79CA-4610-B268-F58E7F59EC79}" type="presParOf" srcId="{759E691A-AE1F-4143-9E45-18F072BFF653}" destId="{B7A64988-442A-4D8B-9F04-7B736DDF53F1}" srcOrd="1" destOrd="0" presId="urn:microsoft.com/office/officeart/2005/8/layout/arrow2"/>
    <dgm:cxn modelId="{6855355E-D59C-4C3E-880E-3A41BB9BC364}" type="presParOf" srcId="{759E691A-AE1F-4143-9E45-18F072BFF653}" destId="{425E1A7D-5344-4CD9-B90A-93EA7D74AD48}" srcOrd="2" destOrd="0" presId="urn:microsoft.com/office/officeart/2005/8/layout/arrow2"/>
    <dgm:cxn modelId="{BFDEE949-7EAD-4CBE-B907-401845147E87}" type="presParOf" srcId="{759E691A-AE1F-4143-9E45-18F072BFF653}" destId="{802A488F-611A-40DF-BC3D-1F147C3EA437}" srcOrd="3" destOrd="0" presId="urn:microsoft.com/office/officeart/2005/8/layout/arrow2"/>
    <dgm:cxn modelId="{013B7E48-0ED2-4420-868D-461AA2B71CC0}" type="presParOf" srcId="{759E691A-AE1F-4143-9E45-18F072BFF653}" destId="{F4252DB5-E414-4EDA-A96B-6EDD392EAF3F}" srcOrd="4" destOrd="0" presId="urn:microsoft.com/office/officeart/2005/8/layout/arrow2"/>
    <dgm:cxn modelId="{6D0B730D-830D-4F14-A327-7C2D967AEA09}" type="presParOf" srcId="{759E691A-AE1F-4143-9E45-18F072BFF653}" destId="{71444400-30BF-4711-AFC0-850BE2F2C63D}" srcOrd="5" destOrd="0" presId="urn:microsoft.com/office/officeart/2005/8/layout/arrow2"/>
    <dgm:cxn modelId="{82BAA347-C5E1-42C0-A301-E1E9D3472DA3}" type="presParOf" srcId="{759E691A-AE1F-4143-9E45-18F072BFF653}" destId="{FAB1C23A-BC57-424F-93E2-CA0E6DDEE945}" srcOrd="6" destOrd="0" presId="urn:microsoft.com/office/officeart/2005/8/layout/arrow2"/>
    <dgm:cxn modelId="{7498C0AD-D6AE-49DB-88AC-C23529F5D709}" type="presParOf" srcId="{759E691A-AE1F-4143-9E45-18F072BFF653}" destId="{9D117FB0-2E66-412F-8DFF-E0B7FA6E5EAE}" srcOrd="7" destOrd="0" presId="urn:microsoft.com/office/officeart/2005/8/layout/arrow2"/>
  </dgm:cxnLst>
  <dgm:bg/>
  <dgm:whole/>
</dgm:dataModel>
</file>

<file path=ppt/diagrams/data8.xml><?xml version="1.0" encoding="utf-8"?>
<dgm:dataModel xmlns:dgm="http://schemas.openxmlformats.org/drawingml/2006/diagram" xmlns:a="http://schemas.openxmlformats.org/drawingml/2006/main">
  <dgm:ptLst>
    <dgm:pt modelId="{19CF2963-92DF-45BC-81FB-0CE7182CFCB9}" type="doc">
      <dgm:prSet loTypeId="urn:microsoft.com/office/officeart/2005/8/layout/hProcess11" loCatId="process" qsTypeId="urn:microsoft.com/office/officeart/2005/8/quickstyle/simple1" qsCatId="simple" csTypeId="urn:microsoft.com/office/officeart/2005/8/colors/accent2_2" csCatId="accent2"/>
      <dgm:spPr/>
      <dgm:t>
        <a:bodyPr/>
        <a:lstStyle/>
        <a:p>
          <a:endParaRPr lang="zh-CN" altLang="en-US"/>
        </a:p>
      </dgm:t>
    </dgm:pt>
    <dgm:pt modelId="{85282948-075E-438B-815B-032FD1EA4224}">
      <dgm:prSet/>
      <dgm:spPr/>
      <dgm:t>
        <a:bodyPr/>
        <a:lstStyle/>
        <a:p>
          <a:pPr rtl="0"/>
          <a:r>
            <a:rPr lang="zh-CN" dirty="0" smtClean="0"/>
            <a:t>物流自身一体化</a:t>
          </a:r>
          <a:endParaRPr lang="en-US" dirty="0"/>
        </a:p>
      </dgm:t>
    </dgm:pt>
    <dgm:pt modelId="{E4C935F3-F409-43D6-B5BC-4591C8933243}" type="parTrans" cxnId="{9541C321-B879-4DE7-A3B1-78480D4D2F1E}">
      <dgm:prSet/>
      <dgm:spPr/>
      <dgm:t>
        <a:bodyPr/>
        <a:lstStyle/>
        <a:p>
          <a:endParaRPr lang="zh-CN" altLang="en-US"/>
        </a:p>
      </dgm:t>
    </dgm:pt>
    <dgm:pt modelId="{D3915CDB-C67A-4270-A12A-BC9B0645D003}" type="sibTrans" cxnId="{9541C321-B879-4DE7-A3B1-78480D4D2F1E}">
      <dgm:prSet/>
      <dgm:spPr/>
      <dgm:t>
        <a:bodyPr/>
        <a:lstStyle/>
        <a:p>
          <a:endParaRPr lang="zh-CN" altLang="en-US"/>
        </a:p>
      </dgm:t>
    </dgm:pt>
    <dgm:pt modelId="{6E5DAF28-7517-4175-9224-B57D3972312C}">
      <dgm:prSet/>
      <dgm:spPr/>
      <dgm:t>
        <a:bodyPr/>
        <a:lstStyle/>
        <a:p>
          <a:pPr rtl="0"/>
          <a:r>
            <a:rPr lang="zh-CN" dirty="0" smtClean="0"/>
            <a:t>微观物流一体化</a:t>
          </a:r>
          <a:endParaRPr lang="en-US" dirty="0"/>
        </a:p>
      </dgm:t>
    </dgm:pt>
    <dgm:pt modelId="{A1DB2982-5E59-4A66-82B8-9D31E9EA8105}" type="parTrans" cxnId="{BDB5888C-070A-4526-91AA-698A68490114}">
      <dgm:prSet/>
      <dgm:spPr/>
      <dgm:t>
        <a:bodyPr/>
        <a:lstStyle/>
        <a:p>
          <a:endParaRPr lang="zh-CN" altLang="en-US"/>
        </a:p>
      </dgm:t>
    </dgm:pt>
    <dgm:pt modelId="{DC6FE436-EFF9-4AA4-ABA4-7C886C5209D1}" type="sibTrans" cxnId="{BDB5888C-070A-4526-91AA-698A68490114}">
      <dgm:prSet/>
      <dgm:spPr/>
      <dgm:t>
        <a:bodyPr/>
        <a:lstStyle/>
        <a:p>
          <a:endParaRPr lang="zh-CN" altLang="en-US"/>
        </a:p>
      </dgm:t>
    </dgm:pt>
    <dgm:pt modelId="{AF1DBF0D-C294-4726-95F1-3D25F19CB622}">
      <dgm:prSet/>
      <dgm:spPr/>
      <dgm:t>
        <a:bodyPr/>
        <a:lstStyle/>
        <a:p>
          <a:pPr rtl="0"/>
          <a:r>
            <a:rPr lang="zh-CN" dirty="0" smtClean="0"/>
            <a:t>宏观物流一体化</a:t>
          </a:r>
          <a:endParaRPr lang="zh-CN" dirty="0"/>
        </a:p>
      </dgm:t>
    </dgm:pt>
    <dgm:pt modelId="{0240A1F4-D6EB-4539-8C7B-D97DE828B235}" type="parTrans" cxnId="{54E16F5B-CD25-474C-90C8-04069617C9E3}">
      <dgm:prSet/>
      <dgm:spPr/>
      <dgm:t>
        <a:bodyPr/>
        <a:lstStyle/>
        <a:p>
          <a:endParaRPr lang="zh-CN" altLang="en-US"/>
        </a:p>
      </dgm:t>
    </dgm:pt>
    <dgm:pt modelId="{57F63540-04DA-4B36-9BF4-7D0A02D7222D}" type="sibTrans" cxnId="{54E16F5B-CD25-474C-90C8-04069617C9E3}">
      <dgm:prSet/>
      <dgm:spPr/>
      <dgm:t>
        <a:bodyPr/>
        <a:lstStyle/>
        <a:p>
          <a:endParaRPr lang="zh-CN" altLang="en-US"/>
        </a:p>
      </dgm:t>
    </dgm:pt>
    <dgm:pt modelId="{58F0D875-0DC3-47B3-974F-9172A85B50FE}" type="pres">
      <dgm:prSet presAssocID="{19CF2963-92DF-45BC-81FB-0CE7182CFCB9}" presName="Name0" presStyleCnt="0">
        <dgm:presLayoutVars>
          <dgm:dir/>
          <dgm:resizeHandles val="exact"/>
        </dgm:presLayoutVars>
      </dgm:prSet>
      <dgm:spPr/>
    </dgm:pt>
    <dgm:pt modelId="{8D3A4284-22A1-4A26-970A-7F5F9C58FDBB}" type="pres">
      <dgm:prSet presAssocID="{19CF2963-92DF-45BC-81FB-0CE7182CFCB9}" presName="arrow" presStyleLbl="bgShp" presStyleIdx="0" presStyleCnt="1"/>
      <dgm:spPr/>
    </dgm:pt>
    <dgm:pt modelId="{CBC77762-08CB-40D9-8E9C-CA08DC5C148D}" type="pres">
      <dgm:prSet presAssocID="{19CF2963-92DF-45BC-81FB-0CE7182CFCB9}" presName="points" presStyleCnt="0"/>
      <dgm:spPr/>
    </dgm:pt>
    <dgm:pt modelId="{DB97A1F0-EA71-4ED5-8620-4699863780B2}" type="pres">
      <dgm:prSet presAssocID="{85282948-075E-438B-815B-032FD1EA4224}" presName="compositeA" presStyleCnt="0"/>
      <dgm:spPr/>
    </dgm:pt>
    <dgm:pt modelId="{28E8E388-C4E0-4D10-ADB1-360BBE5C647B}" type="pres">
      <dgm:prSet presAssocID="{85282948-075E-438B-815B-032FD1EA4224}" presName="textA" presStyleLbl="revTx" presStyleIdx="0" presStyleCnt="3">
        <dgm:presLayoutVars>
          <dgm:bulletEnabled val="1"/>
        </dgm:presLayoutVars>
      </dgm:prSet>
      <dgm:spPr/>
    </dgm:pt>
    <dgm:pt modelId="{2989D2FE-0C45-4DDC-8447-AA3A8877F8E0}" type="pres">
      <dgm:prSet presAssocID="{85282948-075E-438B-815B-032FD1EA4224}" presName="circleA" presStyleLbl="node1" presStyleIdx="0" presStyleCnt="3"/>
      <dgm:spPr/>
    </dgm:pt>
    <dgm:pt modelId="{7C8C6CB4-EA51-4461-84E4-50212A277AB2}" type="pres">
      <dgm:prSet presAssocID="{85282948-075E-438B-815B-032FD1EA4224}" presName="spaceA" presStyleCnt="0"/>
      <dgm:spPr/>
    </dgm:pt>
    <dgm:pt modelId="{F5AD551C-0701-42BC-B786-A45FC0443F3C}" type="pres">
      <dgm:prSet presAssocID="{D3915CDB-C67A-4270-A12A-BC9B0645D003}" presName="space" presStyleCnt="0"/>
      <dgm:spPr/>
    </dgm:pt>
    <dgm:pt modelId="{353CE745-7CBB-4B6F-91EA-5566698EEF26}" type="pres">
      <dgm:prSet presAssocID="{6E5DAF28-7517-4175-9224-B57D3972312C}" presName="compositeB" presStyleCnt="0"/>
      <dgm:spPr/>
    </dgm:pt>
    <dgm:pt modelId="{FEE8859E-3BD5-4A45-8B87-E7789AE5BB70}" type="pres">
      <dgm:prSet presAssocID="{6E5DAF28-7517-4175-9224-B57D3972312C}" presName="textB" presStyleLbl="revTx" presStyleIdx="1" presStyleCnt="3">
        <dgm:presLayoutVars>
          <dgm:bulletEnabled val="1"/>
        </dgm:presLayoutVars>
      </dgm:prSet>
      <dgm:spPr/>
    </dgm:pt>
    <dgm:pt modelId="{A0C1614A-976F-4D11-88ED-29E22FCEFF70}" type="pres">
      <dgm:prSet presAssocID="{6E5DAF28-7517-4175-9224-B57D3972312C}" presName="circleB" presStyleLbl="node1" presStyleIdx="1" presStyleCnt="3"/>
      <dgm:spPr/>
    </dgm:pt>
    <dgm:pt modelId="{29A03D1E-B689-41BC-AFAB-14B5A6141328}" type="pres">
      <dgm:prSet presAssocID="{6E5DAF28-7517-4175-9224-B57D3972312C}" presName="spaceB" presStyleCnt="0"/>
      <dgm:spPr/>
    </dgm:pt>
    <dgm:pt modelId="{C022EDA6-E8C1-4909-8307-184ACE6DB486}" type="pres">
      <dgm:prSet presAssocID="{DC6FE436-EFF9-4AA4-ABA4-7C886C5209D1}" presName="space" presStyleCnt="0"/>
      <dgm:spPr/>
    </dgm:pt>
    <dgm:pt modelId="{8DA6A94C-F4E5-400D-BA82-F7AA1557267A}" type="pres">
      <dgm:prSet presAssocID="{AF1DBF0D-C294-4726-95F1-3D25F19CB622}" presName="compositeA" presStyleCnt="0"/>
      <dgm:spPr/>
    </dgm:pt>
    <dgm:pt modelId="{85B6CC8C-38B2-47B3-9711-C45506630A27}" type="pres">
      <dgm:prSet presAssocID="{AF1DBF0D-C294-4726-95F1-3D25F19CB622}" presName="textA" presStyleLbl="revTx" presStyleIdx="2" presStyleCnt="3">
        <dgm:presLayoutVars>
          <dgm:bulletEnabled val="1"/>
        </dgm:presLayoutVars>
      </dgm:prSet>
      <dgm:spPr/>
    </dgm:pt>
    <dgm:pt modelId="{3BEE0458-C8F4-4519-A2FA-4DA052CC29C5}" type="pres">
      <dgm:prSet presAssocID="{AF1DBF0D-C294-4726-95F1-3D25F19CB622}" presName="circleA" presStyleLbl="node1" presStyleIdx="2" presStyleCnt="3"/>
      <dgm:spPr/>
    </dgm:pt>
    <dgm:pt modelId="{A5CD2A09-DB26-47B1-94B5-61D9FBA1D7A0}" type="pres">
      <dgm:prSet presAssocID="{AF1DBF0D-C294-4726-95F1-3D25F19CB622}" presName="spaceA" presStyleCnt="0"/>
      <dgm:spPr/>
    </dgm:pt>
  </dgm:ptLst>
  <dgm:cxnLst>
    <dgm:cxn modelId="{54E16F5B-CD25-474C-90C8-04069617C9E3}" srcId="{19CF2963-92DF-45BC-81FB-0CE7182CFCB9}" destId="{AF1DBF0D-C294-4726-95F1-3D25F19CB622}" srcOrd="2" destOrd="0" parTransId="{0240A1F4-D6EB-4539-8C7B-D97DE828B235}" sibTransId="{57F63540-04DA-4B36-9BF4-7D0A02D7222D}"/>
    <dgm:cxn modelId="{1BCBD812-1B65-4E9A-ADEE-45BAE7BBF659}" type="presOf" srcId="{AF1DBF0D-C294-4726-95F1-3D25F19CB622}" destId="{85B6CC8C-38B2-47B3-9711-C45506630A27}" srcOrd="0" destOrd="0" presId="urn:microsoft.com/office/officeart/2005/8/layout/hProcess11"/>
    <dgm:cxn modelId="{9541C321-B879-4DE7-A3B1-78480D4D2F1E}" srcId="{19CF2963-92DF-45BC-81FB-0CE7182CFCB9}" destId="{85282948-075E-438B-815B-032FD1EA4224}" srcOrd="0" destOrd="0" parTransId="{E4C935F3-F409-43D6-B5BC-4591C8933243}" sibTransId="{D3915CDB-C67A-4270-A12A-BC9B0645D003}"/>
    <dgm:cxn modelId="{3DCBF604-3855-4E7B-B828-24E756727CAC}" type="presOf" srcId="{6E5DAF28-7517-4175-9224-B57D3972312C}" destId="{FEE8859E-3BD5-4A45-8B87-E7789AE5BB70}" srcOrd="0" destOrd="0" presId="urn:microsoft.com/office/officeart/2005/8/layout/hProcess11"/>
    <dgm:cxn modelId="{BDB5888C-070A-4526-91AA-698A68490114}" srcId="{19CF2963-92DF-45BC-81FB-0CE7182CFCB9}" destId="{6E5DAF28-7517-4175-9224-B57D3972312C}" srcOrd="1" destOrd="0" parTransId="{A1DB2982-5E59-4A66-82B8-9D31E9EA8105}" sibTransId="{DC6FE436-EFF9-4AA4-ABA4-7C886C5209D1}"/>
    <dgm:cxn modelId="{3D10D321-1A3D-40A7-B766-B9717AA9F4E1}" type="presOf" srcId="{19CF2963-92DF-45BC-81FB-0CE7182CFCB9}" destId="{58F0D875-0DC3-47B3-974F-9172A85B50FE}" srcOrd="0" destOrd="0" presId="urn:microsoft.com/office/officeart/2005/8/layout/hProcess11"/>
    <dgm:cxn modelId="{EE25617D-D8F4-4072-9F92-6E828D9F4801}" type="presOf" srcId="{85282948-075E-438B-815B-032FD1EA4224}" destId="{28E8E388-C4E0-4D10-ADB1-360BBE5C647B}" srcOrd="0" destOrd="0" presId="urn:microsoft.com/office/officeart/2005/8/layout/hProcess11"/>
    <dgm:cxn modelId="{FB1BA88D-AD47-497A-A358-E65CD18A92EB}" type="presParOf" srcId="{58F0D875-0DC3-47B3-974F-9172A85B50FE}" destId="{8D3A4284-22A1-4A26-970A-7F5F9C58FDBB}" srcOrd="0" destOrd="0" presId="urn:microsoft.com/office/officeart/2005/8/layout/hProcess11"/>
    <dgm:cxn modelId="{F889A8AD-17F7-43BB-8E50-A426A48CAE24}" type="presParOf" srcId="{58F0D875-0DC3-47B3-974F-9172A85B50FE}" destId="{CBC77762-08CB-40D9-8E9C-CA08DC5C148D}" srcOrd="1" destOrd="0" presId="urn:microsoft.com/office/officeart/2005/8/layout/hProcess11"/>
    <dgm:cxn modelId="{ABB444B0-07D2-404E-99BB-F6ABD14A5A5A}" type="presParOf" srcId="{CBC77762-08CB-40D9-8E9C-CA08DC5C148D}" destId="{DB97A1F0-EA71-4ED5-8620-4699863780B2}" srcOrd="0" destOrd="0" presId="urn:microsoft.com/office/officeart/2005/8/layout/hProcess11"/>
    <dgm:cxn modelId="{FEAA7B36-72D6-4680-96A1-66783B7E7CC7}" type="presParOf" srcId="{DB97A1F0-EA71-4ED5-8620-4699863780B2}" destId="{28E8E388-C4E0-4D10-ADB1-360BBE5C647B}" srcOrd="0" destOrd="0" presId="urn:microsoft.com/office/officeart/2005/8/layout/hProcess11"/>
    <dgm:cxn modelId="{FAE1E7B3-94D6-40BE-94A6-D3451571E32D}" type="presParOf" srcId="{DB97A1F0-EA71-4ED5-8620-4699863780B2}" destId="{2989D2FE-0C45-4DDC-8447-AA3A8877F8E0}" srcOrd="1" destOrd="0" presId="urn:microsoft.com/office/officeart/2005/8/layout/hProcess11"/>
    <dgm:cxn modelId="{458BF29D-4F95-4FAE-838C-357A869375B7}" type="presParOf" srcId="{DB97A1F0-EA71-4ED5-8620-4699863780B2}" destId="{7C8C6CB4-EA51-4461-84E4-50212A277AB2}" srcOrd="2" destOrd="0" presId="urn:microsoft.com/office/officeart/2005/8/layout/hProcess11"/>
    <dgm:cxn modelId="{D5665033-F485-41B9-AB4C-9219A966FFAD}" type="presParOf" srcId="{CBC77762-08CB-40D9-8E9C-CA08DC5C148D}" destId="{F5AD551C-0701-42BC-B786-A45FC0443F3C}" srcOrd="1" destOrd="0" presId="urn:microsoft.com/office/officeart/2005/8/layout/hProcess11"/>
    <dgm:cxn modelId="{EC2422A1-7C1A-47BC-B326-B2A3DC11480F}" type="presParOf" srcId="{CBC77762-08CB-40D9-8E9C-CA08DC5C148D}" destId="{353CE745-7CBB-4B6F-91EA-5566698EEF26}" srcOrd="2" destOrd="0" presId="urn:microsoft.com/office/officeart/2005/8/layout/hProcess11"/>
    <dgm:cxn modelId="{847F47FF-82ED-4B12-99B8-05057EEA7844}" type="presParOf" srcId="{353CE745-7CBB-4B6F-91EA-5566698EEF26}" destId="{FEE8859E-3BD5-4A45-8B87-E7789AE5BB70}" srcOrd="0" destOrd="0" presId="urn:microsoft.com/office/officeart/2005/8/layout/hProcess11"/>
    <dgm:cxn modelId="{99B4383A-9E8B-418E-8B65-C8EAE89B8D2F}" type="presParOf" srcId="{353CE745-7CBB-4B6F-91EA-5566698EEF26}" destId="{A0C1614A-976F-4D11-88ED-29E22FCEFF70}" srcOrd="1" destOrd="0" presId="urn:microsoft.com/office/officeart/2005/8/layout/hProcess11"/>
    <dgm:cxn modelId="{B055C072-04E5-4FB6-AC4A-A9EDB9AC0FDE}" type="presParOf" srcId="{353CE745-7CBB-4B6F-91EA-5566698EEF26}" destId="{29A03D1E-B689-41BC-AFAB-14B5A6141328}" srcOrd="2" destOrd="0" presId="urn:microsoft.com/office/officeart/2005/8/layout/hProcess11"/>
    <dgm:cxn modelId="{BAB350AE-E6E8-4103-B47A-2F64CD15C858}" type="presParOf" srcId="{CBC77762-08CB-40D9-8E9C-CA08DC5C148D}" destId="{C022EDA6-E8C1-4909-8307-184ACE6DB486}" srcOrd="3" destOrd="0" presId="urn:microsoft.com/office/officeart/2005/8/layout/hProcess11"/>
    <dgm:cxn modelId="{2002EE8E-711F-4ABF-B985-ECB15CD3964F}" type="presParOf" srcId="{CBC77762-08CB-40D9-8E9C-CA08DC5C148D}" destId="{8DA6A94C-F4E5-400D-BA82-F7AA1557267A}" srcOrd="4" destOrd="0" presId="urn:microsoft.com/office/officeart/2005/8/layout/hProcess11"/>
    <dgm:cxn modelId="{53F81BE4-64CB-494E-BD0F-4F5CFAD79279}" type="presParOf" srcId="{8DA6A94C-F4E5-400D-BA82-F7AA1557267A}" destId="{85B6CC8C-38B2-47B3-9711-C45506630A27}" srcOrd="0" destOrd="0" presId="urn:microsoft.com/office/officeart/2005/8/layout/hProcess11"/>
    <dgm:cxn modelId="{E1227821-C7D9-4FAF-AF16-0AF24ACC3082}" type="presParOf" srcId="{8DA6A94C-F4E5-400D-BA82-F7AA1557267A}" destId="{3BEE0458-C8F4-4519-A2FA-4DA052CC29C5}" srcOrd="1" destOrd="0" presId="urn:microsoft.com/office/officeart/2005/8/layout/hProcess11"/>
    <dgm:cxn modelId="{74E333FF-B23B-4197-98C8-83F364DC7EAC}" type="presParOf" srcId="{8DA6A94C-F4E5-400D-BA82-F7AA1557267A}" destId="{A5CD2A09-DB26-47B1-94B5-61D9FBA1D7A0}" srcOrd="2" destOrd="0" presId="urn:microsoft.com/office/officeart/2005/8/layout/hProcess11"/>
  </dgm:cxnLst>
  <dgm:bg/>
  <dgm:whole/>
</dgm:dataModel>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7.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8.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charset="-122"/>
              </a:defRPr>
            </a:lvl1pPr>
          </a:lstStyle>
          <a:p>
            <a:pPr>
              <a:defRPr/>
            </a:pPr>
            <a:endParaRPr lang="en-US" altLang="zh-CN"/>
          </a:p>
        </p:txBody>
      </p:sp>
      <p:sp>
        <p:nvSpPr>
          <p:cNvPr id="870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charset="-122"/>
              </a:defRPr>
            </a:lvl1pPr>
          </a:lstStyle>
          <a:p>
            <a:pPr>
              <a:defRPr/>
            </a:pPr>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charset="-122"/>
              </a:defRPr>
            </a:lvl1pPr>
          </a:lstStyle>
          <a:p>
            <a:pPr>
              <a:defRPr/>
            </a:pPr>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charset="-122"/>
              </a:defRPr>
            </a:lvl1pPr>
          </a:lstStyle>
          <a:p>
            <a:pPr>
              <a:defRPr/>
            </a:pPr>
            <a:fld id="{9F3A42CD-3392-464A-8F2A-4468D024A5E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FE3686-79F9-4727-AF09-68B8BCB27DA6}" type="datetimeFigureOut">
              <a:rPr lang="zh-CN" altLang="en-US" smtClean="0"/>
              <a:pPr/>
              <a:t>2012/8/23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92DBC-1A5A-4B12-A169-1CC0B572F3B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Master" Target="../slideMasters/slideMaster1.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4" name="图片 3" descr="物流3.jpg"/>
          <p:cNvPicPr>
            <a:picLocks noChangeAspect="1"/>
          </p:cNvPicPr>
          <p:nvPr userDrawn="1"/>
        </p:nvPicPr>
        <p:blipFill>
          <a:blip r:embed="rId2" cstate="print"/>
          <a:stretch>
            <a:fillRect/>
          </a:stretch>
        </p:blipFill>
        <p:spPr>
          <a:xfrm>
            <a:off x="0" y="1000108"/>
            <a:ext cx="4167309" cy="5857892"/>
          </a:xfrm>
          <a:prstGeom prst="rect">
            <a:avLst/>
          </a:prstGeom>
        </p:spPr>
      </p:pic>
      <p:sp>
        <p:nvSpPr>
          <p:cNvPr id="5" name="标题 1"/>
          <p:cNvSpPr>
            <a:spLocks noGrp="1"/>
          </p:cNvSpPr>
          <p:nvPr>
            <p:ph type="ctrTitle"/>
          </p:nvPr>
        </p:nvSpPr>
        <p:spPr>
          <a:xfrm>
            <a:off x="5072066" y="178592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pic>
        <p:nvPicPr>
          <p:cNvPr id="6" name="图片 5" descr="物流3.jpg"/>
          <p:cNvPicPr>
            <a:picLocks noChangeAspect="1"/>
          </p:cNvPicPr>
          <p:nvPr userDrawn="1"/>
        </p:nvPicPr>
        <p:blipFill>
          <a:blip r:embed="rId2"/>
          <a:stretch>
            <a:fillRect/>
          </a:stretch>
        </p:blipFill>
        <p:spPr>
          <a:xfrm>
            <a:off x="428596" y="0"/>
            <a:ext cx="4878786" cy="6643710"/>
          </a:xfrm>
          <a:prstGeom prst="rect">
            <a:avLst/>
          </a:prstGeom>
        </p:spPr>
      </p:pic>
      <p:pic>
        <p:nvPicPr>
          <p:cNvPr id="7" name="图片 5" descr="logo_副本.jpg"/>
          <p:cNvPicPr>
            <a:picLocks noChangeAspect="1"/>
          </p:cNvPicPr>
          <p:nvPr userDrawn="1"/>
        </p:nvPicPr>
        <p:blipFill>
          <a:blip r:embed="rId3"/>
          <a:srcRect/>
          <a:stretch>
            <a:fillRect/>
          </a:stretch>
        </p:blipFill>
        <p:spPr bwMode="auto">
          <a:xfrm>
            <a:off x="8215313" y="5643563"/>
            <a:ext cx="762000" cy="1054100"/>
          </a:xfrm>
          <a:prstGeom prst="rect">
            <a:avLst/>
          </a:prstGeom>
          <a:noFill/>
          <a:ln w="9525">
            <a:noFill/>
            <a:miter lim="800000"/>
            <a:headEnd/>
            <a:tailEnd/>
          </a:ln>
        </p:spPr>
      </p:pic>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a:lvl1pPr>
            <a:lvl2pPr>
              <a:defRPr>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4"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标题 5"/>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18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5"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28596" y="1142984"/>
            <a:ext cx="8229600" cy="4929188"/>
          </a:xfrm>
        </p:spPr>
        <p:txBody>
          <a:bodyPr/>
          <a:lstStyle>
            <a:lvl1pPr marL="0" indent="365125">
              <a:buNone/>
              <a:defRPr sz="1800"/>
            </a:lvl1pPr>
          </a:lstStyle>
          <a:p>
            <a:pPr lvl="0"/>
            <a:r>
              <a:rPr lang="zh-CN" altLang="en-US" dirty="0" smtClean="0"/>
              <a:t>单击</a:t>
            </a:r>
            <a:r>
              <a:rPr lang="zh-CN" altLang="en-US" dirty="0" smtClean="0"/>
              <a:t>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2052" name="图片 5" descr="logo_副本.jpg"/>
          <p:cNvPicPr>
            <a:picLocks noChangeAspect="1"/>
          </p:cNvPicPr>
          <p:nvPr userDrawn="1"/>
        </p:nvPicPr>
        <p:blipFill>
          <a:blip r:embed="rId18"/>
          <a:srcRect/>
          <a:stretch>
            <a:fillRect/>
          </a:stretch>
        </p:blipFill>
        <p:spPr bwMode="auto">
          <a:xfrm>
            <a:off x="8358214" y="5786454"/>
            <a:ext cx="762000" cy="10541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52" r:id="rId1"/>
    <p:sldLayoutId id="2147483748" r:id="rId2"/>
    <p:sldLayoutId id="2147483750" r:id="rId3"/>
    <p:sldLayoutId id="2147483751"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49" r:id="rId15"/>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10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5.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hyperlink" Target="http://www.rfidchina.org/iot/index.php" TargetMode="External"/><Relationship Id="rId2" Type="http://schemas.openxmlformats.org/officeDocument/2006/relationships/hyperlink" Target="http://www.rfidchina.org/industry/tag.html"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hyperlink" Target="http://www.rfidchina.org/application/special-127.html" TargetMode="Externa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5.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5.xml"/><Relationship Id="rId2" Type="http://schemas.openxmlformats.org/officeDocument/2006/relationships/hyperlink" Target="http://www.rfidchina.org/application/special-127.html" TargetMode="Externa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5.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5.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5.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rfidchina.org/application/special-127.html" TargetMode="Externa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a:xfrm>
            <a:off x="4000496" y="1500174"/>
            <a:ext cx="5286412" cy="3786214"/>
          </a:xfrm>
        </p:spPr>
        <p:txBody>
          <a:bodyPr/>
          <a:lstStyle/>
          <a:p>
            <a:pPr lvl="0"/>
            <a:r>
              <a:rPr b="1" dirty="0" smtClean="0">
                <a:solidFill>
                  <a:schemeClr val="tx1"/>
                </a:solidFill>
              </a:rPr>
              <a:t>第</a:t>
            </a:r>
            <a:r>
              <a:rPr lang="en-US" altLang="zh-CN" b="1" dirty="0" smtClean="0">
                <a:solidFill>
                  <a:schemeClr val="tx1"/>
                </a:solidFill>
              </a:rPr>
              <a:t>5</a:t>
            </a:r>
            <a:r>
              <a:rPr b="1" dirty="0" smtClean="0">
                <a:solidFill>
                  <a:schemeClr val="tx1"/>
                </a:solidFill>
              </a:rPr>
              <a:t>章 </a:t>
            </a:r>
            <a:r>
              <a:rPr lang="en-US" b="1" dirty="0" smtClean="0">
                <a:solidFill>
                  <a:schemeClr val="tx1"/>
                </a:solidFill>
              </a:rPr>
              <a:t/>
            </a:r>
            <a:br>
              <a:rPr lang="en-US" b="1" dirty="0" smtClean="0">
                <a:solidFill>
                  <a:schemeClr val="tx1"/>
                </a:solidFill>
              </a:rPr>
            </a:br>
            <a:r>
              <a:rPr b="1" dirty="0" smtClean="0"/>
              <a:t>智能物流展望</a:t>
            </a:r>
            <a:endParaRPr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5.1.1 </a:t>
            </a:r>
            <a:r>
              <a:rPr lang="zh-CN" altLang="en-US" b="1" dirty="0" smtClean="0"/>
              <a:t>发展现状</a:t>
            </a:r>
            <a:endParaRPr lang="zh-CN" altLang="en-US" dirty="0"/>
          </a:p>
        </p:txBody>
      </p:sp>
      <p:sp>
        <p:nvSpPr>
          <p:cNvPr id="3" name="内容占位符 2"/>
          <p:cNvSpPr>
            <a:spLocks noGrp="1"/>
          </p:cNvSpPr>
          <p:nvPr>
            <p:ph idx="1"/>
          </p:nvPr>
        </p:nvSpPr>
        <p:spPr/>
        <p:txBody>
          <a:bodyPr/>
          <a:lstStyle/>
          <a:p>
            <a:r>
              <a:rPr lang="zh-CN" altLang="en-US" dirty="0" smtClean="0"/>
              <a:t>传感器的感知技术主要用于对危险物流系统、粮食物流系统、冷链物流系统的物品状况及环境进行感知。传感技术丰富了智能物流系统中的感知技术手段，使传统的物流管理简单信息采集，发展到对物品的定位、追踪、性能、环境、品质进行感知，使感知更加全面与深入，也更加有力地推动了智慧物流的发展，尤其在食品、医药冷链物流和危险品物流具有广泛应用前景。另外，扫描、红外、激光、蓝牙等其他感知技术在物流行业中也有少量应用，例如在自动化物流中心自动输送分拣系统中，用于对物品编码自动扫描、计数、分拣等方面，激光和红外也应用于物流系统中智能搬运机器人的导引。</a:t>
            </a:r>
          </a:p>
          <a:p>
            <a:endParaRPr lang="zh-CN" altLang="en-US" dirty="0"/>
          </a:p>
        </p:txBody>
      </p:sp>
      <p:pic>
        <p:nvPicPr>
          <p:cNvPr id="5" name="Picture 4"/>
          <p:cNvPicPr>
            <a:picLocks noChangeAspect="1" noChangeArrowheads="1"/>
          </p:cNvPicPr>
          <p:nvPr/>
        </p:nvPicPr>
        <p:blipFill>
          <a:blip r:embed="rId2" cstate="print"/>
          <a:srcRect/>
          <a:stretch>
            <a:fillRect/>
          </a:stretch>
        </p:blipFill>
        <p:spPr bwMode="auto">
          <a:xfrm>
            <a:off x="5643570" y="3571876"/>
            <a:ext cx="2522537" cy="1577975"/>
          </a:xfrm>
          <a:prstGeom prst="rect">
            <a:avLst/>
          </a:prstGeom>
          <a:noFill/>
          <a:ln w="9525">
            <a:noFill/>
            <a:miter lim="800000"/>
            <a:headEnd/>
            <a:tailEnd/>
          </a:ln>
          <a:effectLst/>
        </p:spPr>
      </p:pic>
      <p:pic>
        <p:nvPicPr>
          <p:cNvPr id="6" name="Picture 11"/>
          <p:cNvPicPr>
            <a:picLocks noChangeAspect="1" noChangeArrowheads="1"/>
          </p:cNvPicPr>
          <p:nvPr/>
        </p:nvPicPr>
        <p:blipFill>
          <a:blip r:embed="rId3" cstate="print"/>
          <a:srcRect/>
          <a:stretch>
            <a:fillRect/>
          </a:stretch>
        </p:blipFill>
        <p:spPr bwMode="auto">
          <a:xfrm>
            <a:off x="928662" y="3643314"/>
            <a:ext cx="4064001" cy="2833687"/>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nodeType="clickEffect">
                                  <p:stCondLst>
                                    <p:cond delay="0"/>
                                  </p:stCondLst>
                                  <p:childTnLst>
                                    <p:animEffect transition="out" filter="blinds(horizontal)">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5.1.1 </a:t>
            </a:r>
            <a:r>
              <a:rPr lang="zh-CN" altLang="en-US" b="1" dirty="0" smtClean="0"/>
              <a:t>发展现状</a:t>
            </a:r>
            <a:endParaRPr lang="zh-CN" altLang="en-US" dirty="0"/>
          </a:p>
        </p:txBody>
      </p:sp>
      <p:sp>
        <p:nvSpPr>
          <p:cNvPr id="3" name="内容占位符 2"/>
          <p:cNvSpPr>
            <a:spLocks noGrp="1"/>
          </p:cNvSpPr>
          <p:nvPr>
            <p:ph idx="1"/>
          </p:nvPr>
        </p:nvSpPr>
        <p:spPr/>
        <p:txBody>
          <a:bodyPr/>
          <a:lstStyle/>
          <a:p>
            <a:r>
              <a:rPr lang="zh-CN" altLang="en-US" dirty="0" smtClean="0"/>
              <a:t>智能物流的特点就是系统化和网络化。</a:t>
            </a:r>
            <a:r>
              <a:rPr lang="en-US" dirty="0" smtClean="0"/>
              <a:t> </a:t>
            </a:r>
            <a:r>
              <a:rPr lang="zh-CN" altLang="en-US" dirty="0" smtClean="0"/>
              <a:t>如图</a:t>
            </a:r>
            <a:r>
              <a:rPr lang="en-US" dirty="0" smtClean="0"/>
              <a:t>5.2</a:t>
            </a:r>
            <a:r>
              <a:rPr lang="zh-CN" altLang="en-US" dirty="0" smtClean="0"/>
              <a:t>所示，智能物流网络技术主要采用了互联网、局域网、无线网等网络传输技术</a:t>
            </a:r>
            <a:r>
              <a:rPr lang="zh-CN" altLang="en-US" dirty="0" smtClean="0"/>
              <a:t>。</a:t>
            </a:r>
            <a:endParaRPr lang="zh-CN" altLang="en-US" dirty="0" smtClean="0"/>
          </a:p>
        </p:txBody>
      </p:sp>
      <p:graphicFrame>
        <p:nvGraphicFramePr>
          <p:cNvPr id="4" name="对象 2"/>
          <p:cNvGraphicFramePr/>
          <p:nvPr/>
        </p:nvGraphicFramePr>
        <p:xfrm>
          <a:off x="1071538" y="2071678"/>
          <a:ext cx="6429420" cy="378938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5.1.1 </a:t>
            </a:r>
            <a:r>
              <a:rPr lang="zh-CN" altLang="en-US" b="1" dirty="0" smtClean="0"/>
              <a:t>发展现状</a:t>
            </a:r>
            <a:endParaRPr lang="zh-CN" altLang="en-US" dirty="0"/>
          </a:p>
        </p:txBody>
      </p:sp>
      <p:sp>
        <p:nvSpPr>
          <p:cNvPr id="3" name="内容占位符 2"/>
          <p:cNvSpPr>
            <a:spLocks noGrp="1"/>
          </p:cNvSpPr>
          <p:nvPr>
            <p:ph idx="1"/>
          </p:nvPr>
        </p:nvSpPr>
        <p:spPr/>
        <p:txBody>
          <a:bodyPr/>
          <a:lstStyle/>
          <a:p>
            <a:r>
              <a:rPr lang="zh-CN" altLang="en-US" dirty="0" smtClean="0"/>
              <a:t>从企业物流来看，物流信息化的最大趋势就是网络化与智能化。大部分企业内部的生产物流管理系统往往是与企业生产系统的运作与管理相融合，物流系统作为生产系统的一部分，在企业生产管理中起着非常重要的作用。企业内部物流系统的网络架构，往往都是以企业内部局域网为主体建设的独立的网络系统。</a:t>
            </a:r>
          </a:p>
          <a:p>
            <a:r>
              <a:rPr lang="zh-CN" altLang="en-US" dirty="0" smtClean="0"/>
              <a:t>从物流企业来看，目前国内的物流公司，面对大范围的物流作业，且货物处在实时移动状态下，物流的网络化信息管理往往借助于互联网系统与企业局域网相结合的应用，也有企业全部采用局域网技术。在物流中心，物流网络往往基于局域网技术，有的也采用无线局域网技术，组建物流信息网络系统。数据通信方面往往是采用无线通信与有线通信相结合，目前新的物流信息系统还大量采用了</a:t>
            </a:r>
            <a:r>
              <a:rPr lang="en-US" dirty="0" smtClean="0"/>
              <a:t>3G</a:t>
            </a:r>
            <a:r>
              <a:rPr lang="zh-CN" altLang="en-US" dirty="0" smtClean="0"/>
              <a:t>通信技术等先进的技术手段。</a:t>
            </a:r>
          </a:p>
          <a:p>
            <a:endParaRPr lang="zh-CN" altLang="en-US" dirty="0"/>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5.1.1 </a:t>
            </a:r>
            <a:r>
              <a:rPr lang="zh-CN" altLang="en-US" b="1" dirty="0" smtClean="0"/>
              <a:t>发展现状</a:t>
            </a:r>
            <a:endParaRPr lang="zh-CN" altLang="en-US" dirty="0"/>
          </a:p>
        </p:txBody>
      </p:sp>
      <p:sp>
        <p:nvSpPr>
          <p:cNvPr id="3" name="内容占位符 2"/>
          <p:cNvSpPr>
            <a:spLocks noGrp="1"/>
          </p:cNvSpPr>
          <p:nvPr>
            <p:ph idx="1"/>
          </p:nvPr>
        </p:nvSpPr>
        <p:spPr/>
        <p:txBody>
          <a:bodyPr/>
          <a:lstStyle/>
          <a:p>
            <a:r>
              <a:rPr lang="en-US" dirty="0" smtClean="0"/>
              <a:t>3.</a:t>
            </a:r>
            <a:r>
              <a:rPr lang="zh-CN" altLang="en-US" dirty="0" smtClean="0"/>
              <a:t>智能物流系统智能分析技术应用</a:t>
            </a:r>
          </a:p>
          <a:p>
            <a:r>
              <a:rPr lang="zh-CN" altLang="en-US" dirty="0" smtClean="0"/>
              <a:t>我国物流信息系统能够实现对物流过程智能控制与管理的还不多，部分物流系统可以做到与企业生产管理系统无缝接合，但是还做不到全自动化与智能化物流作业。</a:t>
            </a:r>
            <a:r>
              <a:rPr lang="en-US" dirty="0" smtClean="0"/>
              <a:t> </a:t>
            </a:r>
            <a:r>
              <a:rPr lang="zh-CN" altLang="en-US" dirty="0" smtClean="0"/>
              <a:t>物联网及物流信息化还仅仅停留在对物品自动识别、自动感知、自动定位、过程追溯、在线追踪、在线调度等一般的应用，距离专家系统、数据挖掘、网络融合与信息共享优化、智能调度与线路自动化调整管理等智能管理技术的应用还有很大差距。</a:t>
            </a:r>
          </a:p>
          <a:p>
            <a:r>
              <a:rPr lang="zh-CN" altLang="en-US" dirty="0" smtClean="0"/>
              <a:t>可以看出，从物联网技术应用层面，基于感知技术、网络通信技术和智能管理系统三层架构，在物流行业建立了一系列的物联网局部应用系统，这些系统主要体现在产品智能追溯、仓储智能管理、物流智能运作、货运车辆智能监控与调度管理等方面。现阶段我国的智能物流系统对于智能分析的应用广度和深度还远远不够，还处于智能物流系统初级阶段。从行业应用角度看，智能物流在我国物流行业已经得到初步体现。</a:t>
            </a:r>
          </a:p>
          <a:p>
            <a:endParaRPr lang="zh-CN" altLang="en-US" dirty="0"/>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5.1.1 </a:t>
            </a:r>
            <a:r>
              <a:rPr lang="zh-CN" altLang="en-US" b="1" dirty="0" smtClean="0"/>
              <a:t>发展现状</a:t>
            </a:r>
            <a:endParaRPr lang="zh-CN" altLang="en-US" dirty="0"/>
          </a:p>
        </p:txBody>
      </p:sp>
      <p:sp>
        <p:nvSpPr>
          <p:cNvPr id="3" name="内容占位符 2"/>
          <p:cNvSpPr>
            <a:spLocks noGrp="1"/>
          </p:cNvSpPr>
          <p:nvPr>
            <p:ph idx="1"/>
          </p:nvPr>
        </p:nvSpPr>
        <p:spPr/>
        <p:txBody>
          <a:bodyPr/>
          <a:lstStyle/>
          <a:p>
            <a:r>
              <a:rPr lang="zh-CN" altLang="en-US" dirty="0" smtClean="0"/>
              <a:t>目前在我国仓储业应用最多的物联网感知技术是</a:t>
            </a:r>
            <a:r>
              <a:rPr lang="en-US" dirty="0" smtClean="0"/>
              <a:t>RFID</a:t>
            </a:r>
            <a:r>
              <a:rPr lang="zh-CN" altLang="en-US" dirty="0" smtClean="0"/>
              <a:t>技术，在一些先进的仓储配送中心，</a:t>
            </a:r>
            <a:r>
              <a:rPr lang="en-US" dirty="0" smtClean="0"/>
              <a:t>RFID</a:t>
            </a:r>
            <a:r>
              <a:rPr lang="zh-CN" altLang="en-US" dirty="0" smtClean="0"/>
              <a:t>标签及智能无线手持终端有比较广泛的应用。</a:t>
            </a:r>
            <a:r>
              <a:rPr lang="en-US" dirty="0" smtClean="0"/>
              <a:t>RFID</a:t>
            </a:r>
            <a:r>
              <a:rPr lang="zh-CN" altLang="en-US" dirty="0" smtClean="0"/>
              <a:t>技术与托盘系统结合，在仓储配送中心闭环应用，可以有效降低成本。此外，基于</a:t>
            </a:r>
            <a:r>
              <a:rPr lang="en-US" dirty="0" smtClean="0"/>
              <a:t>RFID</a:t>
            </a:r>
            <a:r>
              <a:rPr lang="zh-CN" altLang="en-US" dirty="0" smtClean="0"/>
              <a:t>技术的智能手持拣选终端，可以提升拣选效率和速度。</a:t>
            </a:r>
          </a:p>
          <a:p>
            <a:endParaRPr lang="zh-CN" altLang="en-US" dirty="0"/>
          </a:p>
        </p:txBody>
      </p:sp>
      <p:pic>
        <p:nvPicPr>
          <p:cNvPr id="111620" name="Picture 4" descr="http://www.233633.com/uploadfile/2011/0711/20110711112704854.jpg"/>
          <p:cNvPicPr>
            <a:picLocks noChangeAspect="1" noChangeArrowheads="1"/>
          </p:cNvPicPr>
          <p:nvPr/>
        </p:nvPicPr>
        <p:blipFill>
          <a:blip r:embed="rId2"/>
          <a:srcRect/>
          <a:stretch>
            <a:fillRect/>
          </a:stretch>
        </p:blipFill>
        <p:spPr bwMode="auto">
          <a:xfrm>
            <a:off x="642910" y="2500306"/>
            <a:ext cx="6715172" cy="4241163"/>
          </a:xfrm>
          <a:prstGeom prst="rect">
            <a:avLst/>
          </a:prstGeom>
          <a:noFill/>
        </p:spPr>
      </p:pic>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5.1.1 </a:t>
            </a:r>
            <a:r>
              <a:rPr lang="zh-CN" altLang="en-US" b="1" dirty="0" smtClean="0"/>
              <a:t>发展现状</a:t>
            </a:r>
            <a:endParaRPr lang="zh-CN" altLang="en-US" dirty="0"/>
          </a:p>
        </p:txBody>
      </p:sp>
      <p:sp>
        <p:nvSpPr>
          <p:cNvPr id="3" name="内容占位符 2"/>
          <p:cNvSpPr>
            <a:spLocks noGrp="1"/>
          </p:cNvSpPr>
          <p:nvPr>
            <p:ph idx="1"/>
          </p:nvPr>
        </p:nvSpPr>
        <p:spPr/>
        <p:txBody>
          <a:bodyPr/>
          <a:lstStyle/>
          <a:p>
            <a:r>
              <a:rPr lang="en-US" dirty="0" smtClean="0"/>
              <a:t>2010</a:t>
            </a:r>
            <a:r>
              <a:rPr lang="zh-CN" altLang="en-US" dirty="0" smtClean="0"/>
              <a:t>年，一种基于辅助语音拣选的系统也开始在国内得到应用。这一系统由仓储信息系统将出入库的订单进行分解处理，形成语音提示信息，借助无线网络和戴在拣货员头上的耳机，向拣货员发出拣货指令，完成拣选作业。</a:t>
            </a:r>
          </a:p>
          <a:p>
            <a:endParaRPr lang="zh-CN" altLang="en-US" dirty="0"/>
          </a:p>
        </p:txBody>
      </p:sp>
      <p:pic>
        <p:nvPicPr>
          <p:cNvPr id="117762" name="Picture 2" descr="http://img.vogel.com.cn/user/114.113.145.219/20101104/0907187402.jpg"/>
          <p:cNvPicPr>
            <a:picLocks noChangeAspect="1" noChangeArrowheads="1"/>
          </p:cNvPicPr>
          <p:nvPr/>
        </p:nvPicPr>
        <p:blipFill>
          <a:blip r:embed="rId2"/>
          <a:srcRect/>
          <a:stretch>
            <a:fillRect/>
          </a:stretch>
        </p:blipFill>
        <p:spPr bwMode="auto">
          <a:xfrm>
            <a:off x="357158" y="2285992"/>
            <a:ext cx="3096168" cy="4572008"/>
          </a:xfrm>
          <a:prstGeom prst="rect">
            <a:avLst/>
          </a:prstGeom>
          <a:noFill/>
        </p:spPr>
      </p:pic>
      <p:pic>
        <p:nvPicPr>
          <p:cNvPr id="117764" name="Picture 4" descr="http://img.vogel.com.cn/vogel/vogel.com/20100702/1746210.jpg"/>
          <p:cNvPicPr>
            <a:picLocks noChangeAspect="1" noChangeArrowheads="1"/>
          </p:cNvPicPr>
          <p:nvPr/>
        </p:nvPicPr>
        <p:blipFill>
          <a:blip r:embed="rId3"/>
          <a:srcRect/>
          <a:stretch>
            <a:fillRect/>
          </a:stretch>
        </p:blipFill>
        <p:spPr bwMode="auto">
          <a:xfrm>
            <a:off x="3357554" y="2285992"/>
            <a:ext cx="5608215" cy="2000264"/>
          </a:xfrm>
          <a:prstGeom prst="rect">
            <a:avLst/>
          </a:prstGeom>
          <a:noFill/>
        </p:spPr>
      </p:pic>
      <p:pic>
        <p:nvPicPr>
          <p:cNvPr id="117766" name="Picture 6" descr="http://www.cpw.com.cn/countImg/7213_7.jpg"/>
          <p:cNvPicPr>
            <a:picLocks noChangeAspect="1" noChangeArrowheads="1"/>
          </p:cNvPicPr>
          <p:nvPr/>
        </p:nvPicPr>
        <p:blipFill>
          <a:blip r:embed="rId4"/>
          <a:srcRect/>
          <a:stretch>
            <a:fillRect/>
          </a:stretch>
        </p:blipFill>
        <p:spPr bwMode="auto">
          <a:xfrm>
            <a:off x="3428992" y="4357694"/>
            <a:ext cx="5500726" cy="2381268"/>
          </a:xfrm>
          <a:prstGeom prst="rect">
            <a:avLst/>
          </a:prstGeom>
          <a:noFill/>
        </p:spPr>
      </p:pic>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5.1.1 </a:t>
            </a:r>
            <a:r>
              <a:rPr lang="zh-CN" altLang="en-US" b="1" dirty="0" smtClean="0"/>
              <a:t>发展现状</a:t>
            </a:r>
            <a:endParaRPr lang="zh-CN" altLang="en-US" dirty="0"/>
          </a:p>
        </p:txBody>
      </p:sp>
      <p:sp>
        <p:nvSpPr>
          <p:cNvPr id="3" name="内容占位符 2"/>
          <p:cNvSpPr>
            <a:spLocks noGrp="1"/>
          </p:cNvSpPr>
          <p:nvPr>
            <p:ph idx="1"/>
          </p:nvPr>
        </p:nvSpPr>
        <p:spPr>
          <a:xfrm>
            <a:off x="428596" y="1142984"/>
            <a:ext cx="3214710" cy="4929188"/>
          </a:xfrm>
        </p:spPr>
        <p:txBody>
          <a:bodyPr/>
          <a:lstStyle/>
          <a:p>
            <a:r>
              <a:rPr lang="zh-CN" altLang="en-US" dirty="0" smtClean="0"/>
              <a:t>煤炭管理企业的煤炭运输车辆装卸作业电子铅封监管系统，简称“电子签封”（英文缩写</a:t>
            </a:r>
            <a:r>
              <a:rPr lang="en-US" dirty="0" smtClean="0"/>
              <a:t>ELS</a:t>
            </a:r>
            <a:r>
              <a:rPr lang="zh-CN" altLang="en-US" dirty="0" smtClean="0"/>
              <a:t>），是专门针对这一生产运输环节，借鉴国外先进经验，而设计的一套管理系统。它可有效监控车辆运输作业过程，规范和监督各环节操作行为，为加强运输车辆作业管理提供科学依据。该系统与全球卫星定位系统（英文缩写</a:t>
            </a:r>
            <a:r>
              <a:rPr lang="en-US" dirty="0" smtClean="0"/>
              <a:t>GPS</a:t>
            </a:r>
            <a:r>
              <a:rPr lang="zh-CN" altLang="en-US" dirty="0" smtClean="0"/>
              <a:t>）的有机结合</a:t>
            </a:r>
            <a:r>
              <a:rPr lang="en-US" dirty="0" smtClean="0"/>
              <a:t>——</a:t>
            </a:r>
            <a:r>
              <a:rPr lang="zh-CN" altLang="en-US" dirty="0" smtClean="0"/>
              <a:t>“车载</a:t>
            </a:r>
            <a:r>
              <a:rPr lang="en-US" dirty="0" smtClean="0"/>
              <a:t> GPS\ELS</a:t>
            </a:r>
            <a:r>
              <a:rPr lang="zh-CN" altLang="en-US" dirty="0" smtClean="0"/>
              <a:t>监管系统”，可以实现数据远传，实时监控以及中心管理。从而在加强车辆安全运输管理水平的同时，保证承运信誉，因此该系统具有现实意义。</a:t>
            </a:r>
          </a:p>
          <a:p>
            <a:endParaRPr lang="zh-CN" altLang="en-US" dirty="0"/>
          </a:p>
        </p:txBody>
      </p:sp>
      <p:pic>
        <p:nvPicPr>
          <p:cNvPr id="107522" name="Picture 2" descr="http://img.gtimg.c-ps.net/info/big/2011/6/29/2011629153972913104.jpg"/>
          <p:cNvPicPr>
            <a:picLocks noChangeAspect="1" noChangeArrowheads="1"/>
          </p:cNvPicPr>
          <p:nvPr/>
        </p:nvPicPr>
        <p:blipFill>
          <a:blip r:embed="rId2"/>
          <a:srcRect/>
          <a:stretch>
            <a:fillRect/>
          </a:stretch>
        </p:blipFill>
        <p:spPr bwMode="auto">
          <a:xfrm>
            <a:off x="4071934" y="1214422"/>
            <a:ext cx="4733922" cy="5240504"/>
          </a:xfrm>
          <a:prstGeom prst="rect">
            <a:avLst/>
          </a:prstGeom>
          <a:noFill/>
        </p:spPr>
      </p:pic>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5.1.1 </a:t>
            </a:r>
            <a:r>
              <a:rPr lang="zh-CN" altLang="en-US" b="1" dirty="0" smtClean="0"/>
              <a:t>发展现状</a:t>
            </a:r>
            <a:endParaRPr lang="zh-CN" altLang="en-US" dirty="0"/>
          </a:p>
        </p:txBody>
      </p:sp>
      <p:sp>
        <p:nvSpPr>
          <p:cNvPr id="3" name="内容占位符 2"/>
          <p:cNvSpPr>
            <a:spLocks noGrp="1"/>
          </p:cNvSpPr>
          <p:nvPr>
            <p:ph idx="1"/>
          </p:nvPr>
        </p:nvSpPr>
        <p:spPr/>
        <p:txBody>
          <a:bodyPr/>
          <a:lstStyle/>
          <a:p>
            <a:r>
              <a:rPr lang="zh-CN" altLang="en-US" dirty="0" smtClean="0"/>
              <a:t>在医药流通行业，学者们研究提出了物联网在我国医药流通中的基本流程，生产商生产某种药液，在药液封入药瓶的同时，会在每个瓶上贴一个标识此瓶药品信息的</a:t>
            </a:r>
            <a:r>
              <a:rPr lang="en-US" dirty="0" smtClean="0"/>
              <a:t>EPC</a:t>
            </a:r>
            <a:r>
              <a:rPr lang="zh-CN" altLang="en-US" dirty="0" smtClean="0"/>
              <a:t>标签</a:t>
            </a:r>
            <a:r>
              <a:rPr lang="zh-CN" altLang="en-US" dirty="0" smtClean="0"/>
              <a:t>，这个标签含有一个已被授权的唯一的</a:t>
            </a:r>
            <a:r>
              <a:rPr lang="en-US" dirty="0" smtClean="0"/>
              <a:t>EPC</a:t>
            </a:r>
            <a:r>
              <a:rPr lang="zh-CN" altLang="en-US" dirty="0" smtClean="0"/>
              <a:t>代码。</a:t>
            </a:r>
            <a:endParaRPr lang="zh-CN" altLang="en-US" dirty="0"/>
          </a:p>
        </p:txBody>
      </p:sp>
      <p:pic>
        <p:nvPicPr>
          <p:cNvPr id="118786" name="Picture 2" descr="http://www.zyyye.com/UploadFile/2011518101048933.jpg"/>
          <p:cNvPicPr>
            <a:picLocks noChangeAspect="1" noChangeArrowheads="1"/>
          </p:cNvPicPr>
          <p:nvPr/>
        </p:nvPicPr>
        <p:blipFill>
          <a:blip r:embed="rId2"/>
          <a:srcRect/>
          <a:stretch>
            <a:fillRect/>
          </a:stretch>
        </p:blipFill>
        <p:spPr bwMode="auto">
          <a:xfrm>
            <a:off x="857224" y="2500306"/>
            <a:ext cx="6715172" cy="3622498"/>
          </a:xfrm>
          <a:prstGeom prst="rect">
            <a:avLst/>
          </a:prstGeom>
          <a:noFill/>
        </p:spPr>
      </p:pic>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5.1.1 </a:t>
            </a:r>
            <a:r>
              <a:rPr lang="zh-CN" altLang="en-US" b="1" dirty="0" smtClean="0"/>
              <a:t>发展现状</a:t>
            </a:r>
            <a:endParaRPr lang="zh-CN" altLang="en-US" dirty="0"/>
          </a:p>
        </p:txBody>
      </p:sp>
      <p:sp>
        <p:nvSpPr>
          <p:cNvPr id="3" name="内容占位符 2"/>
          <p:cNvSpPr>
            <a:spLocks noGrp="1"/>
          </p:cNvSpPr>
          <p:nvPr>
            <p:ph idx="1"/>
          </p:nvPr>
        </p:nvSpPr>
        <p:spPr>
          <a:xfrm>
            <a:off x="428596" y="1142984"/>
            <a:ext cx="4572032" cy="4929188"/>
          </a:xfrm>
        </p:spPr>
        <p:txBody>
          <a:bodyPr/>
          <a:lstStyle/>
          <a:p>
            <a:r>
              <a:rPr lang="zh-CN" altLang="en-US" dirty="0" smtClean="0"/>
              <a:t>总体来说，物流业是物联网很早就实实在在落地的行业之一，很多先进的现代物流系统已经具备了信息化、数字化 网络化、集成化、智能化、柔性化、敏捷化、可视化、自动化等先进技术特征。很多物流系统和网络也采用了最新的红外、激光、无线、编码、认址、识别、定位、无接触供电、光纤、数据库、传感器、</a:t>
            </a:r>
            <a:r>
              <a:rPr lang="en-US" dirty="0" smtClean="0"/>
              <a:t>RFID</a:t>
            </a:r>
            <a:r>
              <a:rPr lang="zh-CN" altLang="en-US" dirty="0" smtClean="0"/>
              <a:t>、卫星定位等高新技术，这种集光、机、电、信息等技术为一体的新技术在物流系统的集成应用就是物联网技术在物流业应用的体现。但是与国外发达行业的智能物流系统相比，我国智能物流的发展还处于初级阶段，很多应用仅仅停留在数据的收集和自动感知层面，与智能物流的目标还有一定差距。</a:t>
            </a:r>
          </a:p>
          <a:p>
            <a:endParaRPr lang="zh-CN" altLang="en-US" dirty="0"/>
          </a:p>
        </p:txBody>
      </p:sp>
      <p:pic>
        <p:nvPicPr>
          <p:cNvPr id="119810" name="Picture 2" descr="http://hiphotos.baidu.com/%BB%F5%BC%DC%BD%E9%C9%DC/pic/item/256b53bcbca521497dd92a0b.jpg"/>
          <p:cNvPicPr>
            <a:picLocks noChangeAspect="1" noChangeArrowheads="1"/>
          </p:cNvPicPr>
          <p:nvPr/>
        </p:nvPicPr>
        <p:blipFill>
          <a:blip r:embed="rId2"/>
          <a:srcRect/>
          <a:stretch>
            <a:fillRect/>
          </a:stretch>
        </p:blipFill>
        <p:spPr bwMode="auto">
          <a:xfrm>
            <a:off x="5286380" y="1285860"/>
            <a:ext cx="3786214" cy="4929222"/>
          </a:xfrm>
          <a:prstGeom prst="rect">
            <a:avLst/>
          </a:prstGeom>
          <a:noFill/>
        </p:spPr>
      </p:pic>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5.1.2 </a:t>
            </a:r>
            <a:r>
              <a:rPr lang="zh-CN" altLang="en-US" b="1" dirty="0" smtClean="0"/>
              <a:t>机遇与</a:t>
            </a:r>
            <a:r>
              <a:rPr lang="zh-CN" altLang="en-US" b="1" dirty="0" smtClean="0"/>
              <a:t>挑战</a:t>
            </a:r>
            <a:endParaRPr lang="zh-CN" altLang="en-US" dirty="0"/>
          </a:p>
        </p:txBody>
      </p:sp>
      <p:sp>
        <p:nvSpPr>
          <p:cNvPr id="3" name="内容占位符 2"/>
          <p:cNvSpPr>
            <a:spLocks noGrp="1"/>
          </p:cNvSpPr>
          <p:nvPr>
            <p:ph idx="1"/>
          </p:nvPr>
        </p:nvSpPr>
        <p:spPr/>
        <p:txBody>
          <a:bodyPr/>
          <a:lstStyle/>
          <a:p>
            <a:r>
              <a:rPr lang="zh-CN" altLang="en-US" sz="2000" dirty="0" smtClean="0"/>
              <a:t>国务院办公厅颁布“关于促进物流业健康发展政策措施的意见”，意见明确提出要推进物流技术创新和应用，加强物流新技术的自主研发，重点支持货物跟踪定位、无线</a:t>
            </a:r>
            <a:r>
              <a:rPr lang="en-US" sz="2000" dirty="0" err="1" smtClean="0">
                <a:hlinkClick r:id="rId2"/>
              </a:rPr>
              <a:t>射频识别</a:t>
            </a:r>
            <a:r>
              <a:rPr lang="zh-CN" altLang="en-US" sz="2000" dirty="0" smtClean="0"/>
              <a:t>、物流信息平台、</a:t>
            </a:r>
            <a:r>
              <a:rPr lang="en-US" sz="2000" dirty="0" err="1" smtClean="0">
                <a:hlinkClick r:id="rId3"/>
              </a:rPr>
              <a:t>智能交通</a:t>
            </a:r>
            <a:r>
              <a:rPr lang="zh-CN" altLang="en-US" sz="2000" dirty="0" smtClean="0"/>
              <a:t>、物流管理软件、移动物流信息服务等关键技术攻关；适时启动</a:t>
            </a:r>
            <a:r>
              <a:rPr lang="en-US" sz="2000" dirty="0" err="1" smtClean="0">
                <a:hlinkClick r:id="rId3"/>
              </a:rPr>
              <a:t>物联网</a:t>
            </a:r>
            <a:r>
              <a:rPr lang="zh-CN" altLang="en-US" sz="2000" dirty="0" smtClean="0"/>
              <a:t>在物流领域的应用示范；加快先进物流设备的研制，提高物流装备的现代化水平；加强物流标准的制定和推广，促进物流标准的贯彻实施；鼓励物流企业应用供应链管理技术和信息技术，地方各级人民政府对物流企业的物流信息平台建设要积极给予扶持；推动有关部门、重点制造企业和商贸企业、物流企业不断提高物流信息资源的开发利用水平，促进物流信息的科学采集、安全管理、有效利用、深度开发、有序交换和集成应用。调整完善物流企业申请高新技术企业的认定标准，具备条件的物流企业可以享受高新技术企业的相关政策。推进物流信息资源开放共享，处理好安全与协同的关系，鼓励采取多种方式实现物流信息的互通交换，促进信息流、物流和资金流的协同和联动，提高物流服务效率和经营管理水平。</a:t>
            </a:r>
          </a:p>
          <a:p>
            <a:endParaRPr lang="zh-CN" altLang="en-US" dirty="0"/>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pPr eaLnBrk="1" hangingPunct="1"/>
            <a:r>
              <a:rPr lang="zh-CN" altLang="en-US" dirty="0" smtClean="0"/>
              <a:t>学习要点</a:t>
            </a:r>
          </a:p>
        </p:txBody>
      </p:sp>
      <p:sp>
        <p:nvSpPr>
          <p:cNvPr id="7171" name="内容占位符 2"/>
          <p:cNvSpPr>
            <a:spLocks noGrp="1"/>
          </p:cNvSpPr>
          <p:nvPr>
            <p:ph idx="1"/>
          </p:nvPr>
        </p:nvSpPr>
        <p:spPr/>
        <p:txBody>
          <a:bodyPr/>
          <a:lstStyle/>
          <a:p>
            <a:pPr lvl="0"/>
            <a:endParaRPr lang="en-US" altLang="zh-CN" sz="2400" dirty="0" smtClean="0">
              <a:solidFill>
                <a:schemeClr val="tx1"/>
              </a:solidFill>
              <a:latin typeface="+mn-lt"/>
              <a:ea typeface="+mn-ea"/>
              <a:cs typeface="+mn-cs"/>
            </a:endParaRPr>
          </a:p>
          <a:p>
            <a:pPr lvl="0">
              <a:buFont typeface="Wingdings" pitchFamily="2" charset="2"/>
              <a:buChar char="l"/>
            </a:pPr>
            <a:r>
              <a:rPr lang="zh-CN" altLang="en-US" sz="2400" b="1" dirty="0" smtClean="0"/>
              <a:t>智能物流在我国发展</a:t>
            </a:r>
            <a:r>
              <a:rPr lang="zh-CN" altLang="en-US" sz="2400" b="1" dirty="0" smtClean="0"/>
              <a:t>情况</a:t>
            </a:r>
            <a:endParaRPr lang="en-US" altLang="zh-CN" sz="2400" b="1" dirty="0" smtClean="0"/>
          </a:p>
          <a:p>
            <a:pPr lvl="0">
              <a:buFont typeface="Wingdings" pitchFamily="2" charset="2"/>
              <a:buChar char="l"/>
            </a:pPr>
            <a:endParaRPr lang="zh-CN" altLang="en-US" sz="2400" dirty="0" smtClean="0"/>
          </a:p>
          <a:p>
            <a:pPr lvl="0">
              <a:buFont typeface="Wingdings" pitchFamily="2" charset="2"/>
              <a:buChar char="l"/>
            </a:pPr>
            <a:r>
              <a:rPr lang="zh-CN" altLang="en-US" sz="2400" b="1" dirty="0" smtClean="0"/>
              <a:t>智能物流在国外发展</a:t>
            </a:r>
            <a:r>
              <a:rPr lang="zh-CN" altLang="en-US" sz="2400" b="1" dirty="0" smtClean="0"/>
              <a:t>情况</a:t>
            </a:r>
            <a:endParaRPr lang="en-US" altLang="zh-CN" sz="2400" b="1" dirty="0" smtClean="0"/>
          </a:p>
          <a:p>
            <a:pPr lvl="0">
              <a:buFont typeface="Wingdings" pitchFamily="2" charset="2"/>
              <a:buChar char="l"/>
            </a:pPr>
            <a:endParaRPr lang="zh-CN" altLang="en-US" sz="2400" dirty="0" smtClean="0"/>
          </a:p>
          <a:p>
            <a:pPr lvl="0">
              <a:buFont typeface="Wingdings" pitchFamily="2" charset="2"/>
              <a:buChar char="l"/>
            </a:pPr>
            <a:r>
              <a:rPr lang="zh-CN" altLang="en-US" sz="2400" b="1" dirty="0" smtClean="0"/>
              <a:t>如何在我国发展智能物流</a:t>
            </a:r>
            <a:endParaRPr lang="zh-CN" altLang="en-US" sz="2400" dirty="0" smtClean="0"/>
          </a:p>
          <a:p>
            <a:endParaRPr lang="zh-CN" altLang="en-US" sz="2400" dirty="0" smtClean="0"/>
          </a:p>
        </p:txBody>
      </p:sp>
      <p:sp>
        <p:nvSpPr>
          <p:cNvPr id="5" name="矩形 4"/>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5.1.2 </a:t>
            </a:r>
            <a:r>
              <a:rPr lang="zh-CN" altLang="en-US" b="1" dirty="0" smtClean="0"/>
              <a:t>机遇与挑战</a:t>
            </a:r>
            <a:endParaRPr lang="zh-CN" altLang="en-US" dirty="0"/>
          </a:p>
        </p:txBody>
      </p:sp>
      <p:sp>
        <p:nvSpPr>
          <p:cNvPr id="3" name="内容占位符 2"/>
          <p:cNvSpPr>
            <a:spLocks noGrp="1"/>
          </p:cNvSpPr>
          <p:nvPr>
            <p:ph idx="1"/>
          </p:nvPr>
        </p:nvSpPr>
        <p:spPr/>
        <p:txBody>
          <a:bodyPr/>
          <a:lstStyle/>
          <a:p>
            <a:r>
              <a:rPr lang="zh-CN" altLang="en-US" dirty="0" smtClean="0"/>
              <a:t>国务院促进</a:t>
            </a:r>
            <a:r>
              <a:rPr lang="en-US" dirty="0" err="1" smtClean="0">
                <a:hlinkClick r:id="rId2"/>
              </a:rPr>
              <a:t>物流</a:t>
            </a:r>
            <a:r>
              <a:rPr lang="zh-CN" altLang="en-US" dirty="0" smtClean="0"/>
              <a:t>业健康发展的政策措施给我国智能物流的发展带来机遇，我国物联网产业应用发展的瓶颈有可能在物流业率先得到突破。物流业是顺应社会化大生产要求，运用信息技术和供应链管理技术，对分散的运输、储存、装卸、搬运、包装、流通加工、配送、信息处理等基本功能进行有机整合和一体化运作而形成的新兴产业。</a:t>
            </a:r>
          </a:p>
          <a:p>
            <a:r>
              <a:rPr lang="zh-CN" altLang="en-US" dirty="0" smtClean="0"/>
              <a:t>物联网与物流业结合，不仅为物流业的发展提供了信息技术支持，而且拓展了物联网产业的发展空间，物联网产业相关技术已经广泛应用于交通、工业、农业、医疗、卫生、安防、家居、旅游等</a:t>
            </a:r>
            <a:r>
              <a:rPr lang="en-US" dirty="0" smtClean="0"/>
              <a:t>10</a:t>
            </a:r>
            <a:r>
              <a:rPr lang="zh-CN" altLang="en-US" dirty="0" smtClean="0"/>
              <a:t>多个行业，目前物流业发展急需信息技术的支持，而物联网恰好能解决物流业的这一需求，智能物流将成为我国物联网应用发展的突破口。</a:t>
            </a:r>
          </a:p>
          <a:p>
            <a:endParaRPr lang="zh-CN" altLang="en-US" dirty="0"/>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5.1.2 </a:t>
            </a:r>
            <a:r>
              <a:rPr lang="zh-CN" altLang="en-US" b="1" dirty="0" smtClean="0"/>
              <a:t>机遇与挑战</a:t>
            </a:r>
            <a:endParaRPr lang="zh-CN" altLang="en-US" dirty="0"/>
          </a:p>
        </p:txBody>
      </p:sp>
      <p:sp>
        <p:nvSpPr>
          <p:cNvPr id="3" name="内容占位符 2"/>
          <p:cNvSpPr>
            <a:spLocks noGrp="1"/>
          </p:cNvSpPr>
          <p:nvPr>
            <p:ph idx="1"/>
          </p:nvPr>
        </p:nvSpPr>
        <p:spPr/>
        <p:txBody>
          <a:bodyPr/>
          <a:lstStyle/>
          <a:p>
            <a:r>
              <a:rPr lang="zh-CN" altLang="en-US" dirty="0" smtClean="0"/>
              <a:t>因此，智能物流机遇大于挑战。</a:t>
            </a:r>
          </a:p>
          <a:p>
            <a:r>
              <a:rPr lang="zh-CN" altLang="en-US" dirty="0" smtClean="0"/>
              <a:t>虽然目前我国智能物流系统得到了一定的发展，但也有不少挑战。</a:t>
            </a:r>
          </a:p>
          <a:p>
            <a:endParaRPr lang="zh-CN" altLang="en-US" dirty="0"/>
          </a:p>
        </p:txBody>
      </p:sp>
      <p:graphicFrame>
        <p:nvGraphicFramePr>
          <p:cNvPr id="5" name="图示 4"/>
          <p:cNvGraphicFramePr/>
          <p:nvPr/>
        </p:nvGraphicFramePr>
        <p:xfrm>
          <a:off x="1000100" y="2357430"/>
          <a:ext cx="7000924" cy="29289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5.1.2 </a:t>
            </a:r>
            <a:r>
              <a:rPr lang="zh-CN" altLang="en-US" b="1" dirty="0" smtClean="0"/>
              <a:t>机遇与挑战</a:t>
            </a:r>
            <a:endParaRPr lang="zh-CN" altLang="en-US" dirty="0"/>
          </a:p>
        </p:txBody>
      </p:sp>
      <p:sp>
        <p:nvSpPr>
          <p:cNvPr id="3" name="内容占位符 2"/>
          <p:cNvSpPr>
            <a:spLocks noGrp="1"/>
          </p:cNvSpPr>
          <p:nvPr>
            <p:ph idx="1"/>
          </p:nvPr>
        </p:nvSpPr>
        <p:spPr/>
        <p:txBody>
          <a:bodyPr/>
          <a:lstStyle/>
          <a:p>
            <a:r>
              <a:rPr lang="zh-CN" altLang="en-US" dirty="0" smtClean="0"/>
              <a:t>目前，智能物流发展中的这些问题正在逐步得以解决。借力</a:t>
            </a:r>
            <a:r>
              <a:rPr lang="en-US" dirty="0" err="1" smtClean="0">
                <a:hlinkClick r:id="rId2"/>
              </a:rPr>
              <a:t>物流</a:t>
            </a:r>
            <a:r>
              <a:rPr lang="zh-CN" altLang="en-US" dirty="0" smtClean="0"/>
              <a:t>业的发展，物联网产业将迎来发展新机遇。事实上，物联网在物流行业也多有应用，但应看到，这种应用还是局部的，也是小范围的应用，离大面积的规模应用还有很远一段距离，且可以预见这一过程可能是困难和漫长的。在这一过程中，需要很好地解决以下几个方面的问题</a:t>
            </a:r>
            <a:r>
              <a:rPr lang="zh-CN" altLang="en-US" dirty="0" smtClean="0"/>
              <a:t>：</a:t>
            </a:r>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zh-CN" altLang="en-US" dirty="0" smtClean="0"/>
          </a:p>
          <a:p>
            <a:r>
              <a:rPr lang="zh-CN" altLang="en-US" dirty="0" smtClean="0"/>
              <a:t>总体</a:t>
            </a:r>
            <a:r>
              <a:rPr lang="zh-CN" altLang="en-US" dirty="0" smtClean="0"/>
              <a:t>来说，智能物流系统在我国还处于起步阶段，需要更多的应用创新和核心技术的掌握，但是在政府不断的政策的指引，企业发展的迫切需求，中国的智能物流机遇远大于挑战。</a:t>
            </a:r>
          </a:p>
          <a:p>
            <a:endParaRPr lang="zh-CN" altLang="en-US" dirty="0" smtClean="0"/>
          </a:p>
          <a:p>
            <a:endParaRPr lang="zh-CN" altLang="en-US" dirty="0"/>
          </a:p>
        </p:txBody>
      </p:sp>
      <p:graphicFrame>
        <p:nvGraphicFramePr>
          <p:cNvPr id="5" name="图示 4"/>
          <p:cNvGraphicFramePr/>
          <p:nvPr/>
        </p:nvGraphicFramePr>
        <p:xfrm>
          <a:off x="714348" y="2484776"/>
          <a:ext cx="8143932" cy="27301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5.2 </a:t>
            </a:r>
            <a:r>
              <a:rPr lang="zh-CN" altLang="en-US" b="1" dirty="0" smtClean="0"/>
              <a:t>智能物流在国外的发展</a:t>
            </a:r>
            <a:r>
              <a:rPr lang="zh-CN" altLang="en-US" b="1" dirty="0" smtClean="0"/>
              <a:t>现状</a:t>
            </a:r>
            <a:endParaRPr lang="zh-CN" altLang="en-US" dirty="0"/>
          </a:p>
        </p:txBody>
      </p:sp>
      <p:pic>
        <p:nvPicPr>
          <p:cNvPr id="120834" name="Picture 2" descr="http://olpaper.xplus.com.cn/papers/xdwlb/20101214/WL1214-7_3.jpg"/>
          <p:cNvPicPr>
            <a:picLocks noChangeAspect="1" noChangeArrowheads="1"/>
          </p:cNvPicPr>
          <p:nvPr/>
        </p:nvPicPr>
        <p:blipFill>
          <a:blip r:embed="rId2"/>
          <a:srcRect/>
          <a:stretch>
            <a:fillRect/>
          </a:stretch>
        </p:blipFill>
        <p:spPr bwMode="auto">
          <a:xfrm>
            <a:off x="0" y="928670"/>
            <a:ext cx="9144000" cy="5929330"/>
          </a:xfrm>
          <a:prstGeom prst="rect">
            <a:avLst/>
          </a:prstGeom>
          <a:noFill/>
        </p:spPr>
      </p:pic>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5.2.1 </a:t>
            </a:r>
            <a:r>
              <a:rPr lang="zh-CN" altLang="en-US" b="1" dirty="0" smtClean="0"/>
              <a:t>发展</a:t>
            </a:r>
            <a:r>
              <a:rPr lang="zh-CN" altLang="en-US" b="1" dirty="0" smtClean="0"/>
              <a:t>现状</a:t>
            </a:r>
            <a:r>
              <a:rPr lang="en-US" altLang="zh-CN" b="1" dirty="0" smtClean="0"/>
              <a:t>—</a:t>
            </a:r>
            <a:r>
              <a:rPr lang="zh-CN" altLang="en-US" b="1" dirty="0" smtClean="0"/>
              <a:t>美国</a:t>
            </a:r>
            <a:r>
              <a:rPr lang="en-US" dirty="0" smtClean="0"/>
              <a:t> </a:t>
            </a:r>
            <a:endParaRPr lang="zh-CN" altLang="en-US" dirty="0"/>
          </a:p>
        </p:txBody>
      </p:sp>
      <p:sp>
        <p:nvSpPr>
          <p:cNvPr id="3" name="内容占位符 2"/>
          <p:cNvSpPr>
            <a:spLocks noGrp="1"/>
          </p:cNvSpPr>
          <p:nvPr>
            <p:ph idx="1"/>
          </p:nvPr>
        </p:nvSpPr>
        <p:spPr>
          <a:xfrm>
            <a:off x="428596" y="1142984"/>
            <a:ext cx="8358246" cy="2928958"/>
          </a:xfrm>
        </p:spPr>
        <p:txBody>
          <a:bodyPr/>
          <a:lstStyle/>
          <a:p>
            <a:r>
              <a:rPr lang="zh-CN" altLang="en-US" dirty="0" smtClean="0"/>
              <a:t>物流概念起源于美国，美国的物流信息化水平高度发达，也最具代表性。因此，要提升我国物流信息水平，了解并借鉴美国物流信息化发展概况就很有必要。</a:t>
            </a:r>
          </a:p>
          <a:p>
            <a:r>
              <a:rPr lang="zh-CN" altLang="en-US" dirty="0" smtClean="0"/>
              <a:t>传统的物流业已有百余年历史，但现代意义上的物流是在上世纪</a:t>
            </a:r>
            <a:r>
              <a:rPr lang="en-US" dirty="0" smtClean="0"/>
              <a:t>90</a:t>
            </a:r>
            <a:r>
              <a:rPr lang="zh-CN" altLang="en-US" dirty="0" smtClean="0"/>
              <a:t>年代以后，由于信息通信技术飞速发展逐步发展起来的。新经济和现代信息技术迅速发展，使人们进一步认识到物流体系的重要性，现代物流的发展被提到议事日程上来。同时，信息技术特别是网络技术的发展，也为物流发展提供了强有力的支撑，使物流可以向信息化、网络化、智能化方向发展。</a:t>
            </a:r>
          </a:p>
          <a:p>
            <a:r>
              <a:rPr lang="en-US" dirty="0" smtClean="0"/>
              <a:t> </a:t>
            </a:r>
            <a:endParaRPr lang="zh-CN" altLang="en-US" dirty="0" smtClean="0"/>
          </a:p>
          <a:p>
            <a:endParaRPr lang="zh-CN" altLang="en-US" dirty="0"/>
          </a:p>
        </p:txBody>
      </p:sp>
      <p:graphicFrame>
        <p:nvGraphicFramePr>
          <p:cNvPr id="5" name="图示 4"/>
          <p:cNvGraphicFramePr/>
          <p:nvPr/>
        </p:nvGraphicFramePr>
        <p:xfrm>
          <a:off x="500034" y="3214686"/>
          <a:ext cx="8001056" cy="3371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5.2.1 </a:t>
            </a:r>
            <a:r>
              <a:rPr lang="zh-CN" altLang="en-US" b="1" dirty="0" smtClean="0"/>
              <a:t>发展现状</a:t>
            </a:r>
            <a:r>
              <a:rPr lang="en-US" altLang="zh-CN" b="1" dirty="0" smtClean="0"/>
              <a:t>—</a:t>
            </a:r>
            <a:r>
              <a:rPr lang="zh-CN" altLang="en-US" b="1" dirty="0" smtClean="0"/>
              <a:t>美国</a:t>
            </a:r>
            <a:r>
              <a:rPr lang="en-US" dirty="0" smtClean="0"/>
              <a:t> </a:t>
            </a:r>
            <a:endParaRPr lang="zh-CN" altLang="en-US" dirty="0"/>
          </a:p>
        </p:txBody>
      </p:sp>
      <p:sp>
        <p:nvSpPr>
          <p:cNvPr id="3" name="内容占位符 2"/>
          <p:cNvSpPr>
            <a:spLocks noGrp="1"/>
          </p:cNvSpPr>
          <p:nvPr>
            <p:ph idx="1"/>
          </p:nvPr>
        </p:nvSpPr>
        <p:spPr/>
        <p:txBody>
          <a:bodyPr/>
          <a:lstStyle/>
          <a:p>
            <a:pPr lvl="0"/>
            <a:r>
              <a:rPr lang="zh-CN" altLang="en-US" dirty="0" smtClean="0"/>
              <a:t>上世纪</a:t>
            </a:r>
            <a:r>
              <a:rPr lang="en-US" dirty="0" smtClean="0"/>
              <a:t>90</a:t>
            </a:r>
            <a:r>
              <a:rPr lang="zh-CN" altLang="en-US" dirty="0" smtClean="0"/>
              <a:t>年代以来美国的电子商务如火如荼地发展，使现代物流上升到前所未有的重要地位。据统计，</a:t>
            </a:r>
            <a:r>
              <a:rPr lang="en-US" dirty="0" smtClean="0"/>
              <a:t>1999</a:t>
            </a:r>
            <a:r>
              <a:rPr lang="zh-CN" altLang="en-US" dirty="0" smtClean="0"/>
              <a:t>年其物流电子商务的营业额达到</a:t>
            </a:r>
            <a:r>
              <a:rPr lang="en-US" dirty="0" smtClean="0"/>
              <a:t>80</a:t>
            </a:r>
            <a:r>
              <a:rPr lang="zh-CN" altLang="en-US" dirty="0" smtClean="0"/>
              <a:t>亿美元以上。电子商务带来的这种交易方式的变革，使物流向信息化、网络化进一步发展。此外，专业系统的推广使美国物流管理实现了智能化，提高了整体效用。</a:t>
            </a:r>
          </a:p>
          <a:p>
            <a:r>
              <a:rPr lang="en-US" dirty="0" smtClean="0"/>
              <a:t>2003</a:t>
            </a:r>
            <a:r>
              <a:rPr lang="zh-CN" altLang="en-US" dirty="0" smtClean="0"/>
              <a:t>年</a:t>
            </a:r>
            <a:r>
              <a:rPr lang="en-US" dirty="0" smtClean="0"/>
              <a:t>6</a:t>
            </a:r>
            <a:r>
              <a:rPr lang="zh-CN" altLang="en-US" dirty="0" smtClean="0"/>
              <a:t>月，在美国芝加哥市召开的零售业系统展览会上，沃尔玛宣布将采用</a:t>
            </a:r>
            <a:r>
              <a:rPr lang="en-US" dirty="0" smtClean="0"/>
              <a:t>RFID</a:t>
            </a:r>
            <a:r>
              <a:rPr lang="zh-CN" altLang="en-US" dirty="0" smtClean="0"/>
              <a:t>的技术，以最终取代目前广泛使用的条形码，成为第一个公布正式采用该技术时间表的企业</a:t>
            </a:r>
            <a:r>
              <a:rPr lang="zh-CN" altLang="en-US" dirty="0" smtClean="0"/>
              <a:t>。</a:t>
            </a:r>
            <a:endParaRPr lang="en-US" altLang="zh-CN" dirty="0" smtClean="0"/>
          </a:p>
          <a:p>
            <a:endParaRPr lang="zh-CN" altLang="en-US" dirty="0"/>
          </a:p>
        </p:txBody>
      </p:sp>
      <p:pic>
        <p:nvPicPr>
          <p:cNvPr id="125954" name="Picture 2" descr="http://222.175.124.210/Info/UpFiles/201007/20100727100418517.jpg"/>
          <p:cNvPicPr>
            <a:picLocks noChangeAspect="1" noChangeArrowheads="1"/>
          </p:cNvPicPr>
          <p:nvPr/>
        </p:nvPicPr>
        <p:blipFill>
          <a:blip r:embed="rId2"/>
          <a:srcRect/>
          <a:stretch>
            <a:fillRect/>
          </a:stretch>
        </p:blipFill>
        <p:spPr bwMode="auto">
          <a:xfrm>
            <a:off x="1428728" y="3500438"/>
            <a:ext cx="6286544" cy="3127557"/>
          </a:xfrm>
          <a:prstGeom prst="rect">
            <a:avLst/>
          </a:prstGeom>
          <a:noFill/>
        </p:spPr>
      </p:pic>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5.2.1 </a:t>
            </a:r>
            <a:r>
              <a:rPr lang="zh-CN" altLang="en-US" b="1" dirty="0" smtClean="0"/>
              <a:t>发展现状</a:t>
            </a:r>
            <a:r>
              <a:rPr lang="en-US" altLang="zh-CN" b="1" dirty="0" smtClean="0"/>
              <a:t>—</a:t>
            </a:r>
            <a:r>
              <a:rPr lang="zh-CN" altLang="en-US" b="1" dirty="0" smtClean="0"/>
              <a:t>美国</a:t>
            </a:r>
            <a:r>
              <a:rPr lang="en-US" dirty="0" smtClean="0"/>
              <a:t> </a:t>
            </a:r>
            <a:endParaRPr lang="zh-CN" altLang="en-US" dirty="0"/>
          </a:p>
        </p:txBody>
      </p:sp>
      <p:sp>
        <p:nvSpPr>
          <p:cNvPr id="3" name="内容占位符 2"/>
          <p:cNvSpPr>
            <a:spLocks noGrp="1"/>
          </p:cNvSpPr>
          <p:nvPr>
            <p:ph idx="1"/>
          </p:nvPr>
        </p:nvSpPr>
        <p:spPr/>
        <p:txBody>
          <a:bodyPr/>
          <a:lstStyle/>
          <a:p>
            <a:r>
              <a:rPr lang="zh-CN" altLang="en-US" dirty="0" smtClean="0"/>
              <a:t>美国是世界上最早提出将物流系统建设成最安全、最方便、最经济有效的国家，为此，在</a:t>
            </a:r>
            <a:r>
              <a:rPr lang="en-US" dirty="0" smtClean="0"/>
              <a:t>20</a:t>
            </a:r>
            <a:r>
              <a:rPr lang="zh-CN" altLang="en-US" dirty="0" smtClean="0"/>
              <a:t>世纪</a:t>
            </a:r>
            <a:r>
              <a:rPr lang="en-US" dirty="0" smtClean="0"/>
              <a:t>80</a:t>
            </a:r>
            <a:r>
              <a:rPr lang="zh-CN" altLang="en-US" dirty="0" smtClean="0"/>
              <a:t>年代起，美国就出台了一系列旨在强化物流效能的法案和法规，这些法案与法规的制定为美国确立在世界物流的领先地位提供了保证。美国不仅在法律上确立了物流的优先发展地位，而且通过放松政府对物流业的管制来实现物流企业间竞争手段的现代化，同时强调“整体化的物流管理系统”，以整体利益为重，消除物流各部门对相应流程的过于严格的控制，从整体角度进行统一规划管理。</a:t>
            </a:r>
          </a:p>
          <a:p>
            <a:r>
              <a:rPr lang="zh-CN" altLang="en-US" dirty="0" smtClean="0"/>
              <a:t>为此，美国物流企业的具体做法是：</a:t>
            </a:r>
          </a:p>
          <a:p>
            <a:pPr lvl="0">
              <a:buFont typeface="Wingdings" pitchFamily="2" charset="2"/>
              <a:buChar char="u"/>
            </a:pPr>
            <a:r>
              <a:rPr lang="zh-CN" altLang="en-US" dirty="0" smtClean="0"/>
              <a:t>直接把原先用于储藏的巨型仓库改造成多功能物流配送中心；</a:t>
            </a:r>
          </a:p>
          <a:p>
            <a:pPr lvl="0">
              <a:buFont typeface="Wingdings" pitchFamily="2" charset="2"/>
              <a:buChar char="u"/>
            </a:pPr>
            <a:r>
              <a:rPr lang="zh-CN" altLang="en-US" dirty="0" smtClean="0"/>
              <a:t>对装卸、搬运、保管等过程全面采用网络化管理，</a:t>
            </a:r>
            <a:r>
              <a:rPr lang="en-US" dirty="0" smtClean="0"/>
              <a:t>DRP</a:t>
            </a:r>
            <a:r>
              <a:rPr lang="zh-CN" altLang="en-US" dirty="0" smtClean="0"/>
              <a:t>、</a:t>
            </a:r>
            <a:r>
              <a:rPr lang="en-US" dirty="0" smtClean="0"/>
              <a:t>MRP</a:t>
            </a:r>
            <a:r>
              <a:rPr lang="zh-CN" altLang="en-US" dirty="0" smtClean="0"/>
              <a:t>等相关物流管理系统通过网络信息共享，同时数据实行标准化，在各企业的管理系统里通用，从而使作业效率发挥到最大限度；</a:t>
            </a:r>
          </a:p>
          <a:p>
            <a:pPr lvl="0">
              <a:buFont typeface="Wingdings" pitchFamily="2" charset="2"/>
              <a:buChar char="u"/>
            </a:pPr>
            <a:r>
              <a:rPr lang="zh-CN" altLang="en-US" dirty="0" smtClean="0"/>
              <a:t>全国各地连锁店共享配送中心。美国连锁店的配送中心主要有批发型、零售型和仓储型三种类型。</a:t>
            </a:r>
          </a:p>
          <a:p>
            <a:endParaRPr lang="zh-CN" altLang="en-US" dirty="0"/>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5.2.1 </a:t>
            </a:r>
            <a:r>
              <a:rPr lang="zh-CN" altLang="en-US" b="1" dirty="0" smtClean="0"/>
              <a:t>发展现状</a:t>
            </a:r>
            <a:r>
              <a:rPr lang="en-US" altLang="zh-CN" b="1" dirty="0" smtClean="0"/>
              <a:t>—</a:t>
            </a:r>
            <a:r>
              <a:rPr lang="zh-CN" altLang="en-US" b="1" dirty="0" smtClean="0"/>
              <a:t>日本</a:t>
            </a:r>
            <a:r>
              <a:rPr lang="en-US" dirty="0" smtClean="0"/>
              <a:t> </a:t>
            </a:r>
            <a:endParaRPr lang="zh-CN" altLang="en-US" dirty="0"/>
          </a:p>
        </p:txBody>
      </p:sp>
      <p:sp>
        <p:nvSpPr>
          <p:cNvPr id="3" name="内容占位符 2"/>
          <p:cNvSpPr>
            <a:spLocks noGrp="1"/>
          </p:cNvSpPr>
          <p:nvPr>
            <p:ph idx="1"/>
          </p:nvPr>
        </p:nvSpPr>
        <p:spPr/>
        <p:txBody>
          <a:bodyPr/>
          <a:lstStyle/>
          <a:p>
            <a:r>
              <a:rPr lang="zh-CN" altLang="en-US" dirty="0" smtClean="0"/>
              <a:t>日本物流信息化的发展已有较长的历史，在世界居领先水平。特别是日本政府近年来为了大力扶持物流信息化产业的发展所采取的一些宏观政策导向，给日本物流信息化产业带来快速增长的实践经验，对我国智能物流系统的建设具有极为有益的启示。</a:t>
            </a:r>
          </a:p>
          <a:p>
            <a:r>
              <a:rPr lang="zh-CN" altLang="en-US" dirty="0" smtClean="0"/>
              <a:t>日本的物流领域均实现了高度的机械化、自动化和计算机化。企业的物流作业中铲车、叉车、货物升降机、传送带等机械的应用程度较高；配送中心的分拣设施、拼装作业安排犹如生产企业的生产流水线一样，非常先进，有的已经使用数码分拣系统，大大提高了物流企业的工作效率和准确性，在物流企业中，计算机管理系统被普遍应用；在国际物流领域里，广泛使用</a:t>
            </a:r>
            <a:r>
              <a:rPr lang="en-US" dirty="0" smtClean="0"/>
              <a:t>EDI(</a:t>
            </a:r>
            <a:r>
              <a:rPr lang="zh-CN" altLang="en-US" dirty="0" smtClean="0"/>
              <a:t>电子数据交换</a:t>
            </a:r>
            <a:r>
              <a:rPr lang="en-US" dirty="0" smtClean="0"/>
              <a:t>)</a:t>
            </a:r>
            <a:r>
              <a:rPr lang="zh-CN" altLang="en-US" dirty="0" smtClean="0"/>
              <a:t>系统，提高了信息在国际间传输的速度和准确性，使企业降低了单据处理成本、人事成本、库存成本和差错成本，改善了企业和顾客的关系，提高了企业的国际竞争力。高科技的应用与发展为物流企业跨上新的台阶提供了重要的手段和作用。日本物流业不仅在专业化、自动化水平的发展方面十分快速，而且对物流信息的处理手段也极为重视。几乎所有的专业物流企业无一不是通过计算机信息管理系统来处理和控制物流信息，为客户提供全方位的信息服务。为此，日本一大批</a:t>
            </a:r>
            <a:r>
              <a:rPr lang="en-US" dirty="0" smtClean="0"/>
              <a:t>IT</a:t>
            </a:r>
            <a:r>
              <a:rPr lang="zh-CN" altLang="en-US" dirty="0" smtClean="0"/>
              <a:t>业界的公司已成为物流信息平台和物流信息系统需求的直接受益者。</a:t>
            </a:r>
            <a:endParaRPr lang="zh-CN" altLang="en-US" dirty="0"/>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5.2.1 </a:t>
            </a:r>
            <a:r>
              <a:rPr lang="zh-CN" altLang="en-US" b="1" dirty="0" smtClean="0"/>
              <a:t>发展现状</a:t>
            </a:r>
            <a:r>
              <a:rPr lang="en-US" altLang="zh-CN" b="1" dirty="0" smtClean="0"/>
              <a:t>—</a:t>
            </a:r>
            <a:r>
              <a:rPr lang="zh-CN" altLang="en-US" b="1" dirty="0" smtClean="0"/>
              <a:t>日本</a:t>
            </a:r>
            <a:r>
              <a:rPr lang="en-US" dirty="0" smtClean="0"/>
              <a:t> </a:t>
            </a:r>
            <a:endParaRPr lang="zh-CN" altLang="en-US" dirty="0"/>
          </a:p>
        </p:txBody>
      </p:sp>
      <p:sp>
        <p:nvSpPr>
          <p:cNvPr id="3" name="内容占位符 2"/>
          <p:cNvSpPr>
            <a:spLocks noGrp="1"/>
          </p:cNvSpPr>
          <p:nvPr>
            <p:ph idx="1"/>
          </p:nvPr>
        </p:nvSpPr>
        <p:spPr/>
        <p:txBody>
          <a:bodyPr/>
          <a:lstStyle/>
          <a:p>
            <a:r>
              <a:rPr lang="zh-CN" altLang="en-US" dirty="0" smtClean="0"/>
              <a:t>日本物流的发展有两个关键环节：</a:t>
            </a:r>
          </a:p>
          <a:p>
            <a:r>
              <a:rPr lang="en-US" dirty="0" smtClean="0"/>
              <a:t>1</a:t>
            </a:r>
            <a:r>
              <a:rPr lang="zh-CN" altLang="en-US" dirty="0" smtClean="0"/>
              <a:t>）在信息化库存管理上，日本物流由于进行了与制造企业良好的需求预测和生产衔接，因此从未出现过断货现象，使日本物流信息化始终保持快速运行；</a:t>
            </a:r>
          </a:p>
          <a:p>
            <a:r>
              <a:rPr lang="en-US" dirty="0" smtClean="0"/>
              <a:t>2</a:t>
            </a:r>
            <a:r>
              <a:rPr lang="zh-CN" altLang="en-US" dirty="0" smtClean="0"/>
              <a:t>）在配送业务上，日本物流充分利用物流信息化手段，利用车载地图物流信息系统为送货车设定合理的物流配送路线，使日本物流能够掌握送货员的实际配送路线和在每一个零售客户那里停留的时间，日本物流不仅可以优化配送线路，而且还有利于日本物流对送货员的管理监督，提高日本物流配送效率，这是中国物流发展应该借鉴的。</a:t>
            </a:r>
          </a:p>
          <a:p>
            <a:r>
              <a:rPr lang="zh-CN" altLang="en-US" dirty="0" smtClean="0"/>
              <a:t>总体来说，国外智能物流的建设起步早，目前已经具备智能物流的特征，行业的进步得益于现代物流管理体系的发展。在中国物流企业现代物流的建设过程中，中国物流企业一定要紧紧抓住物流信息化建设这个关键环节，以智能物流系统为契机，明确物流信息化建设的主导和支配地位，充分发挥物流信息技术的桥梁纽带作用，加强中国物流企业各种资源和各相关经营管理单位的综合集成，努力完成中国物流企业管理体制的扁平化和竞争能力的聚合化，从而实现中国物流企业的竞争体制由单元对抗向系统对抗的跨越。</a:t>
            </a:r>
          </a:p>
          <a:p>
            <a:endParaRPr lang="zh-CN" altLang="en-US" dirty="0"/>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5.2.2 </a:t>
            </a:r>
            <a:r>
              <a:rPr lang="zh-CN" altLang="en-US" b="1" dirty="0" smtClean="0"/>
              <a:t>经验</a:t>
            </a:r>
            <a:r>
              <a:rPr lang="zh-CN" altLang="en-US" b="1" dirty="0" smtClean="0"/>
              <a:t>借鉴</a:t>
            </a:r>
            <a:endParaRPr lang="zh-CN" altLang="en-US" dirty="0"/>
          </a:p>
        </p:txBody>
      </p:sp>
      <p:sp>
        <p:nvSpPr>
          <p:cNvPr id="3" name="内容占位符 2"/>
          <p:cNvSpPr>
            <a:spLocks noGrp="1"/>
          </p:cNvSpPr>
          <p:nvPr>
            <p:ph idx="1"/>
          </p:nvPr>
        </p:nvSpPr>
        <p:spPr/>
        <p:txBody>
          <a:bodyPr/>
          <a:lstStyle/>
          <a:p>
            <a:r>
              <a:rPr lang="zh-CN" altLang="en-US" dirty="0" smtClean="0"/>
              <a:t>物流概念起源于美国，应用于世界各个国家，美国、欧洲、日本等发达国家物流信息化建设均领先于我国。在我国智能物流系统建设过程中，我们应该充分借鉴国外发达国家的经验。这些经验可以归纳为政府对于物流信息化建设的扶持和政策、国外物流的典型智能系统的应用以及关键智能技术的研究和应用。</a:t>
            </a:r>
          </a:p>
          <a:p>
            <a:r>
              <a:rPr lang="en-US" dirty="0" smtClean="0"/>
              <a:t>1.</a:t>
            </a:r>
            <a:r>
              <a:rPr lang="zh-CN" altLang="en-US" dirty="0" smtClean="0"/>
              <a:t>国外针对智能物流建设给予的政策和扶持。</a:t>
            </a:r>
            <a:r>
              <a:rPr lang="en-US" dirty="0" smtClean="0"/>
              <a:t> </a:t>
            </a:r>
            <a:endParaRPr lang="en-US" dirty="0" smtClean="0"/>
          </a:p>
          <a:p>
            <a:r>
              <a:rPr lang="zh-CN" altLang="en-US" dirty="0" smtClean="0"/>
              <a:t>美国作为智能物流系统应用最完善国家，与政府给予物流行业的扶持是分不开的</a:t>
            </a:r>
            <a:r>
              <a:rPr lang="zh-CN" altLang="en-US" dirty="0" smtClean="0"/>
              <a:t>。</a:t>
            </a:r>
            <a:endParaRPr lang="en-US" altLang="zh-CN" dirty="0" smtClean="0"/>
          </a:p>
          <a:p>
            <a:r>
              <a:rPr lang="zh-CN" altLang="en-US" dirty="0" smtClean="0"/>
              <a:t>大力发展第三方物流美国企业物流合理化的一个重要途径，是将物流服务外包给第三方物流公司（</a:t>
            </a:r>
            <a:r>
              <a:rPr lang="en-US" dirty="0" smtClean="0"/>
              <a:t>3PL</a:t>
            </a:r>
            <a:r>
              <a:rPr lang="zh-CN" altLang="en-US" dirty="0" smtClean="0"/>
              <a:t>）</a:t>
            </a:r>
            <a:r>
              <a:rPr lang="zh-CN" altLang="en-US" dirty="0" smtClean="0"/>
              <a:t>。</a:t>
            </a:r>
            <a:endParaRPr lang="en-US" altLang="zh-CN" dirty="0" smtClean="0"/>
          </a:p>
          <a:p>
            <a:r>
              <a:rPr lang="zh-CN" altLang="en-US" dirty="0" smtClean="0"/>
              <a:t>信息化建设方面，美国行业协会在物流标准的制定方面发挥了重要作用，在条形码、信息交换接口等方面建立了一套比较实用的标准，使物流企业与客户、分包方、供应商更便于沟通和服务，物流软件也融入了格式、流程等方面的行业标准，为企业物流信息系统的建设创造了良好的环境</a:t>
            </a:r>
            <a:r>
              <a:rPr lang="zh-CN" altLang="en-US" dirty="0" smtClean="0"/>
              <a:t>。</a:t>
            </a:r>
            <a:endParaRPr lang="en-US" altLang="zh-CN" dirty="0" smtClean="0"/>
          </a:p>
          <a:p>
            <a:r>
              <a:rPr lang="zh-CN" altLang="en-US" dirty="0" smtClean="0"/>
              <a:t>日本物流的发展很大程</a:t>
            </a:r>
            <a:r>
              <a:rPr lang="en-US" dirty="0" smtClean="0"/>
              <a:t> </a:t>
            </a:r>
            <a:r>
              <a:rPr lang="zh-CN" altLang="en-US" dirty="0" smtClean="0"/>
              <a:t>度上得力于日本政府出台的物流产业发展政策。 </a:t>
            </a:r>
            <a:r>
              <a:rPr lang="en-US" dirty="0" smtClean="0"/>
              <a:t> </a:t>
            </a:r>
            <a:r>
              <a:rPr lang="zh-CN" altLang="en-US" dirty="0" smtClean="0"/>
              <a:t>建议序号划分美国和日本的情况</a:t>
            </a:r>
          </a:p>
          <a:p>
            <a:endParaRPr lang="zh-CN" altLang="en-US" dirty="0" smtClean="0"/>
          </a:p>
          <a:p>
            <a:endParaRPr lang="zh-CN" altLang="en-US" dirty="0"/>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p>
        </p:txBody>
      </p:sp>
      <p:sp>
        <p:nvSpPr>
          <p:cNvPr id="8197" name="AutoShape 48"/>
          <p:cNvSpPr>
            <a:spLocks noChangeArrowheads="1"/>
          </p:cNvSpPr>
          <p:nvPr/>
        </p:nvSpPr>
        <p:spPr bwMode="gray">
          <a:xfrm>
            <a:off x="1822450" y="5099050"/>
            <a:ext cx="3749682" cy="508000"/>
          </a:xfrm>
          <a:prstGeom prst="roundRect">
            <a:avLst>
              <a:gd name="adj" fmla="val 50000"/>
            </a:avLst>
          </a:prstGeom>
          <a:noFill/>
          <a:ln w="28575" algn="ctr">
            <a:solidFill>
              <a:schemeClr val="bg2"/>
            </a:solidFill>
            <a:round/>
            <a:headEnd/>
            <a:tailEnd/>
          </a:ln>
        </p:spPr>
        <p:txBody>
          <a:bodyPr wrap="none" anchor="ctr"/>
          <a:lstStyle/>
          <a:p>
            <a:pPr eaLnBrk="0" hangingPunct="0"/>
            <a:r>
              <a:rPr lang="zh-CN" altLang="en-US" b="1" u="sng" dirty="0" smtClean="0">
                <a:solidFill>
                  <a:schemeClr val="tx2"/>
                </a:solidFill>
                <a:ea typeface="宋体" pitchFamily="2" charset="-122"/>
              </a:rPr>
              <a:t>思考题</a:t>
            </a:r>
            <a:endParaRPr lang="en-US" altLang="zh-CN" b="1" u="sng" dirty="0">
              <a:solidFill>
                <a:schemeClr val="tx2"/>
              </a:solidFill>
              <a:ea typeface="宋体" pitchFamily="2" charset="-122"/>
            </a:endParaRPr>
          </a:p>
        </p:txBody>
      </p:sp>
      <p:sp>
        <p:nvSpPr>
          <p:cNvPr id="8198" name="AutoShape 49"/>
          <p:cNvSpPr>
            <a:spLocks noChangeArrowheads="1"/>
          </p:cNvSpPr>
          <p:nvPr/>
        </p:nvSpPr>
        <p:spPr bwMode="gray">
          <a:xfrm>
            <a:off x="2317750" y="4271963"/>
            <a:ext cx="3754448" cy="508000"/>
          </a:xfrm>
          <a:prstGeom prst="roundRect">
            <a:avLst>
              <a:gd name="adj" fmla="val 50000"/>
            </a:avLst>
          </a:prstGeom>
          <a:noFill/>
          <a:ln w="28575" algn="ctr">
            <a:solidFill>
              <a:schemeClr val="bg2"/>
            </a:solidFill>
            <a:round/>
            <a:headEnd/>
            <a:tailEnd/>
          </a:ln>
        </p:spPr>
        <p:txBody>
          <a:bodyPr wrap="none" anchor="ctr"/>
          <a:lstStyle/>
          <a:p>
            <a:r>
              <a:rPr lang="en-US" b="1" dirty="0" smtClean="0"/>
              <a:t>5.4</a:t>
            </a:r>
            <a:r>
              <a:rPr lang="zh-CN" altLang="en-US" b="1" dirty="0" smtClean="0"/>
              <a:t>小结</a:t>
            </a:r>
            <a:r>
              <a:rPr lang="en-US" dirty="0" smtClean="0"/>
              <a:t> </a:t>
            </a:r>
            <a:endParaRPr lang="zh-CN" altLang="en-US" b="1" dirty="0" smtClean="0"/>
          </a:p>
        </p:txBody>
      </p:sp>
      <p:sp>
        <p:nvSpPr>
          <p:cNvPr id="8199" name="AutoShape 50"/>
          <p:cNvSpPr>
            <a:spLocks noChangeArrowheads="1"/>
          </p:cNvSpPr>
          <p:nvPr/>
        </p:nvSpPr>
        <p:spPr bwMode="gray">
          <a:xfrm>
            <a:off x="2438400" y="3459163"/>
            <a:ext cx="3990988" cy="508000"/>
          </a:xfrm>
          <a:prstGeom prst="roundRect">
            <a:avLst>
              <a:gd name="adj" fmla="val 50000"/>
            </a:avLst>
          </a:prstGeom>
          <a:noFill/>
          <a:ln w="28575" algn="ctr">
            <a:solidFill>
              <a:schemeClr val="bg2"/>
            </a:solidFill>
            <a:round/>
            <a:headEnd/>
            <a:tailEnd/>
          </a:ln>
        </p:spPr>
        <p:txBody>
          <a:bodyPr wrap="none" anchor="ctr"/>
          <a:lstStyle/>
          <a:p>
            <a:r>
              <a:rPr lang="en-US" b="1" dirty="0" smtClean="0"/>
              <a:t>5.3 </a:t>
            </a:r>
            <a:r>
              <a:rPr lang="zh-CN" altLang="en-US" b="1" dirty="0" smtClean="0"/>
              <a:t>智能物流在中国的发展途径</a:t>
            </a:r>
            <a:endParaRPr lang="zh-CN" altLang="en-US" b="1" dirty="0"/>
          </a:p>
        </p:txBody>
      </p:sp>
      <p:sp>
        <p:nvSpPr>
          <p:cNvPr id="8200" name="AutoShape 51"/>
          <p:cNvSpPr>
            <a:spLocks noChangeArrowheads="1"/>
          </p:cNvSpPr>
          <p:nvPr/>
        </p:nvSpPr>
        <p:spPr bwMode="gray">
          <a:xfrm>
            <a:off x="2286000" y="2590800"/>
            <a:ext cx="3786198" cy="508000"/>
          </a:xfrm>
          <a:prstGeom prst="roundRect">
            <a:avLst>
              <a:gd name="adj" fmla="val 50000"/>
            </a:avLst>
          </a:prstGeom>
          <a:noFill/>
          <a:ln w="28575" algn="ctr">
            <a:solidFill>
              <a:schemeClr val="bg2"/>
            </a:solidFill>
            <a:round/>
            <a:headEnd/>
            <a:tailEnd/>
          </a:ln>
        </p:spPr>
        <p:txBody>
          <a:bodyPr wrap="none" anchor="ctr"/>
          <a:lstStyle/>
          <a:p>
            <a:r>
              <a:rPr lang="en-US" b="1" dirty="0" smtClean="0"/>
              <a:t>5.2 </a:t>
            </a:r>
            <a:r>
              <a:rPr lang="zh-CN" altLang="en-US" b="1" dirty="0" smtClean="0"/>
              <a:t>智能物流在国外的发展现状</a:t>
            </a:r>
            <a:endParaRPr lang="zh-CN" altLang="en-US" b="1" dirty="0"/>
          </a:p>
        </p:txBody>
      </p:sp>
      <p:sp>
        <p:nvSpPr>
          <p:cNvPr id="8201" name="AutoShape 52"/>
          <p:cNvSpPr>
            <a:spLocks noChangeArrowheads="1"/>
          </p:cNvSpPr>
          <p:nvPr/>
        </p:nvSpPr>
        <p:spPr bwMode="gray">
          <a:xfrm>
            <a:off x="1765300" y="1820863"/>
            <a:ext cx="3806832" cy="508000"/>
          </a:xfrm>
          <a:prstGeom prst="roundRect">
            <a:avLst>
              <a:gd name="adj" fmla="val 50000"/>
            </a:avLst>
          </a:prstGeom>
          <a:noFill/>
          <a:ln w="28575" algn="ctr">
            <a:solidFill>
              <a:schemeClr val="bg2"/>
            </a:solidFill>
            <a:round/>
            <a:headEnd/>
            <a:tailEnd/>
          </a:ln>
        </p:spPr>
        <p:txBody>
          <a:bodyPr wrap="none" anchor="ctr"/>
          <a:lstStyle/>
          <a:p>
            <a:r>
              <a:rPr lang="en-US" b="1" dirty="0" smtClean="0"/>
              <a:t>5.1 </a:t>
            </a:r>
            <a:r>
              <a:rPr lang="zh-CN" altLang="en-US" b="1" dirty="0" smtClean="0"/>
              <a:t>智能物流在中国的发展现状</a:t>
            </a:r>
            <a:endParaRPr lang="zh-CN" altLang="en-US" b="1" dirty="0"/>
          </a:p>
        </p:txBody>
      </p:sp>
      <p:grpSp>
        <p:nvGrpSpPr>
          <p:cNvPr id="2" name="Group 53"/>
          <p:cNvGrpSpPr>
            <a:grpSpLocks/>
          </p:cNvGrpSpPr>
          <p:nvPr/>
        </p:nvGrpSpPr>
        <p:grpSpPr bwMode="auto">
          <a:xfrm>
            <a:off x="1447800" y="1909763"/>
            <a:ext cx="381000" cy="381000"/>
            <a:chOff x="2078" y="1680"/>
            <a:chExt cx="1615" cy="1615"/>
          </a:xfrm>
        </p:grpSpPr>
        <p:sp>
          <p:nvSpPr>
            <p:cNvPr id="8231"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32"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15"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34"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zh-CN" altLang="en-US"/>
            </a:p>
          </p:txBody>
        </p:sp>
        <p:sp>
          <p:nvSpPr>
            <p:cNvPr id="17"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6"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zh-CN" altLang="en-US"/>
            </a:p>
          </p:txBody>
        </p:sp>
      </p:grpSp>
      <p:grpSp>
        <p:nvGrpSpPr>
          <p:cNvPr id="3" name="Group 60"/>
          <p:cNvGrpSpPr>
            <a:grpSpLocks/>
          </p:cNvGrpSpPr>
          <p:nvPr/>
        </p:nvGrpSpPr>
        <p:grpSpPr bwMode="auto">
          <a:xfrm>
            <a:off x="1981200" y="2697163"/>
            <a:ext cx="381000" cy="381000"/>
            <a:chOff x="2078" y="1680"/>
            <a:chExt cx="1615" cy="1615"/>
          </a:xfrm>
        </p:grpSpPr>
        <p:sp>
          <p:nvSpPr>
            <p:cNvPr id="8225" name="Oval 6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6" name="Oval 6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2" name="Oval 6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8" name="Oval 64"/>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p:spPr>
          <p:txBody>
            <a:bodyPr wrap="none" anchor="ctr">
              <a:spAutoFit/>
            </a:bodyPr>
            <a:lstStyle/>
            <a:p>
              <a:endParaRPr lang="zh-CN" altLang="en-US"/>
            </a:p>
          </p:txBody>
        </p:sp>
        <p:sp>
          <p:nvSpPr>
            <p:cNvPr id="24" name="Oval 6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0" name="Oval 66"/>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w="38100" algn="ctr">
              <a:noFill/>
              <a:round/>
              <a:headEnd/>
              <a:tailEnd/>
            </a:ln>
          </p:spPr>
          <p:txBody>
            <a:bodyPr anchor="ctr">
              <a:spAutoFit/>
            </a:bodyPr>
            <a:lstStyle/>
            <a:p>
              <a:endParaRPr lang="zh-CN" altLang="en-US"/>
            </a:p>
          </p:txBody>
        </p:sp>
      </p:grpSp>
      <p:grpSp>
        <p:nvGrpSpPr>
          <p:cNvPr id="4" name="Group 67"/>
          <p:cNvGrpSpPr>
            <a:grpSpLocks/>
          </p:cNvGrpSpPr>
          <p:nvPr/>
        </p:nvGrpSpPr>
        <p:grpSpPr bwMode="auto">
          <a:xfrm>
            <a:off x="2133600" y="3535363"/>
            <a:ext cx="381000" cy="381000"/>
            <a:chOff x="2078" y="1680"/>
            <a:chExt cx="1615" cy="1615"/>
          </a:xfrm>
        </p:grpSpPr>
        <p:sp>
          <p:nvSpPr>
            <p:cNvPr id="821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9"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headEnd/>
              <a:tailEnd/>
            </a:ln>
          </p:spPr>
          <p:txBody>
            <a:bodyPr wrap="none" anchor="ctr">
              <a:spAutoFit/>
            </a:bodyPr>
            <a:lstStyle/>
            <a:p>
              <a:endParaRPr lang="zh-CN" altLang="en-US"/>
            </a:p>
          </p:txBody>
        </p:sp>
        <p:sp>
          <p:nvSpPr>
            <p:cNvPr id="31"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2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headEnd/>
              <a:tailEnd/>
            </a:ln>
          </p:spPr>
          <p:txBody>
            <a:bodyPr anchor="ctr">
              <a:spAutoFit/>
            </a:bodyPr>
            <a:lstStyle/>
            <a:p>
              <a:endParaRPr lang="zh-CN" altLang="en-US"/>
            </a:p>
          </p:txBody>
        </p:sp>
      </p:grpSp>
      <p:grpSp>
        <p:nvGrpSpPr>
          <p:cNvPr id="6" name="Group 74"/>
          <p:cNvGrpSpPr>
            <a:grpSpLocks/>
          </p:cNvGrpSpPr>
          <p:nvPr/>
        </p:nvGrpSpPr>
        <p:grpSpPr bwMode="auto">
          <a:xfrm>
            <a:off x="2071688" y="4429125"/>
            <a:ext cx="381000" cy="381000"/>
            <a:chOff x="2078" y="1680"/>
            <a:chExt cx="1615" cy="1615"/>
          </a:xfrm>
        </p:grpSpPr>
        <p:sp>
          <p:nvSpPr>
            <p:cNvPr id="8213" name="Oval 7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14" name="Oval 7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36" name="Oval 7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6" name="Oval 78"/>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p:spPr>
          <p:txBody>
            <a:bodyPr wrap="none" anchor="ctr">
              <a:spAutoFit/>
            </a:bodyPr>
            <a:lstStyle/>
            <a:p>
              <a:endParaRPr lang="zh-CN" altLang="en-US"/>
            </a:p>
          </p:txBody>
        </p:sp>
        <p:sp>
          <p:nvSpPr>
            <p:cNvPr id="38" name="Oval 7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8" name="Oval 80"/>
            <p:cNvSpPr>
              <a:spLocks noChangeArrowheads="1"/>
            </p:cNvSpPr>
            <p:nvPr/>
          </p:nvSpPr>
          <p:spPr bwMode="gray">
            <a:xfrm>
              <a:off x="2337" y="1939"/>
              <a:ext cx="1096" cy="1098"/>
            </a:xfrm>
            <a:prstGeom prst="ellipse">
              <a:avLst/>
            </a:prstGeom>
            <a:gradFill rotWithShape="1">
              <a:gsLst>
                <a:gs pos="0">
                  <a:srgbClr val="8D67E1"/>
                </a:gs>
                <a:gs pos="100000">
                  <a:srgbClr val="45326D"/>
                </a:gs>
              </a:gsLst>
              <a:lin ang="2700000" scaled="1"/>
            </a:gradFill>
            <a:ln w="38100" algn="ctr">
              <a:noFill/>
              <a:round/>
              <a:headEnd/>
              <a:tailEnd/>
            </a:ln>
          </p:spPr>
          <p:txBody>
            <a:bodyPr anchor="ctr">
              <a:spAutoFit/>
            </a:bodyPr>
            <a:lstStyle/>
            <a:p>
              <a:endParaRPr lang="zh-CN" altLang="en-US"/>
            </a:p>
          </p:txBody>
        </p:sp>
      </p:grpSp>
      <p:grpSp>
        <p:nvGrpSpPr>
          <p:cNvPr id="7" name="Group 81"/>
          <p:cNvGrpSpPr>
            <a:grpSpLocks/>
          </p:cNvGrpSpPr>
          <p:nvPr/>
        </p:nvGrpSpPr>
        <p:grpSpPr bwMode="auto">
          <a:xfrm>
            <a:off x="1524000" y="5148263"/>
            <a:ext cx="355600" cy="381000"/>
            <a:chOff x="2078" y="1680"/>
            <a:chExt cx="1615" cy="1615"/>
          </a:xfrm>
        </p:grpSpPr>
        <p:sp>
          <p:nvSpPr>
            <p:cNvPr id="8207"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08"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43"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0"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45"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2"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5.2.2 </a:t>
            </a:r>
            <a:r>
              <a:rPr lang="zh-CN" altLang="en-US" b="1" dirty="0" smtClean="0"/>
              <a:t>经验借鉴</a:t>
            </a:r>
            <a:endParaRPr lang="zh-CN" altLang="en-US" dirty="0"/>
          </a:p>
        </p:txBody>
      </p:sp>
      <p:sp>
        <p:nvSpPr>
          <p:cNvPr id="3" name="内容占位符 2"/>
          <p:cNvSpPr>
            <a:spLocks noGrp="1"/>
          </p:cNvSpPr>
          <p:nvPr>
            <p:ph idx="1"/>
          </p:nvPr>
        </p:nvSpPr>
        <p:spPr/>
        <p:txBody>
          <a:bodyPr/>
          <a:lstStyle/>
          <a:p>
            <a:r>
              <a:rPr lang="en-US" dirty="0" smtClean="0"/>
              <a:t>2.</a:t>
            </a:r>
            <a:r>
              <a:rPr lang="zh-CN" altLang="en-US" dirty="0" smtClean="0"/>
              <a:t>国外物流企业智能物流中的一些典型应用。</a:t>
            </a:r>
            <a:r>
              <a:rPr lang="en-US" dirty="0" smtClean="0"/>
              <a:t> </a:t>
            </a:r>
            <a:endParaRPr lang="en-US" dirty="0" smtClean="0"/>
          </a:p>
          <a:p>
            <a:endParaRPr lang="en-US" dirty="0" smtClean="0"/>
          </a:p>
          <a:p>
            <a:endParaRPr lang="en-US" dirty="0" smtClean="0"/>
          </a:p>
          <a:p>
            <a:endParaRPr lang="en-US" dirty="0" smtClean="0"/>
          </a:p>
          <a:p>
            <a:r>
              <a:rPr lang="en-US" dirty="0" smtClean="0"/>
              <a:t>1</a:t>
            </a:r>
            <a:r>
              <a:rPr lang="en-US" dirty="0" smtClean="0"/>
              <a:t>).</a:t>
            </a:r>
            <a:r>
              <a:rPr lang="zh-CN" altLang="en-US" dirty="0" smtClean="0"/>
              <a:t>零售物品的实时</a:t>
            </a:r>
            <a:r>
              <a:rPr lang="zh-CN" altLang="en-US" dirty="0" smtClean="0"/>
              <a:t>跟踪</a:t>
            </a:r>
            <a:endParaRPr lang="en-US" altLang="zh-CN" dirty="0" smtClean="0"/>
          </a:p>
          <a:p>
            <a:endParaRPr lang="en-US" altLang="zh-CN" dirty="0" smtClean="0"/>
          </a:p>
          <a:p>
            <a:endParaRPr lang="en-US" altLang="zh-CN" dirty="0" smtClean="0"/>
          </a:p>
          <a:p>
            <a:r>
              <a:rPr lang="en-US" dirty="0" smtClean="0"/>
              <a:t>2).</a:t>
            </a:r>
            <a:r>
              <a:rPr lang="zh-CN" altLang="en-US" dirty="0" smtClean="0"/>
              <a:t>库存管理的不断优化</a:t>
            </a:r>
          </a:p>
          <a:p>
            <a:endParaRPr lang="en-US" altLang="zh-CN" dirty="0" smtClean="0"/>
          </a:p>
          <a:p>
            <a:endParaRPr lang="en-US" altLang="zh-CN" dirty="0" smtClean="0"/>
          </a:p>
          <a:p>
            <a:r>
              <a:rPr lang="en-US" dirty="0" smtClean="0"/>
              <a:t>3).</a:t>
            </a:r>
            <a:r>
              <a:rPr lang="zh-CN" altLang="en-US" dirty="0" smtClean="0"/>
              <a:t>运输系统的智能调度</a:t>
            </a:r>
          </a:p>
          <a:p>
            <a:endParaRPr lang="zh-CN" altLang="en-US" dirty="0" smtClean="0"/>
          </a:p>
          <a:p>
            <a:endParaRPr lang="zh-CN" altLang="en-US" dirty="0" smtClean="0"/>
          </a:p>
          <a:p>
            <a:endParaRPr lang="zh-CN" altLang="en-US" dirty="0"/>
          </a:p>
        </p:txBody>
      </p:sp>
      <p:pic>
        <p:nvPicPr>
          <p:cNvPr id="131074" name="Picture 2" descr="http://www.rfidhuaxia.com/uploadfile/2011/0930/20110930044529828.jpg"/>
          <p:cNvPicPr>
            <a:picLocks noChangeAspect="1" noChangeArrowheads="1"/>
          </p:cNvPicPr>
          <p:nvPr/>
        </p:nvPicPr>
        <p:blipFill>
          <a:blip r:embed="rId2"/>
          <a:srcRect/>
          <a:stretch>
            <a:fillRect/>
          </a:stretch>
        </p:blipFill>
        <p:spPr bwMode="auto">
          <a:xfrm>
            <a:off x="4357686" y="1857364"/>
            <a:ext cx="4119565" cy="3806688"/>
          </a:xfrm>
          <a:prstGeom prst="rect">
            <a:avLst/>
          </a:prstGeom>
          <a:noFill/>
        </p:spPr>
      </p:pic>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5.2.2 </a:t>
            </a:r>
            <a:r>
              <a:rPr lang="zh-CN" altLang="en-US" b="1" dirty="0" smtClean="0"/>
              <a:t>经验借鉴</a:t>
            </a:r>
            <a:endParaRPr lang="zh-CN" altLang="en-US" dirty="0"/>
          </a:p>
        </p:txBody>
      </p:sp>
      <p:sp>
        <p:nvSpPr>
          <p:cNvPr id="3" name="内容占位符 2"/>
          <p:cNvSpPr>
            <a:spLocks noGrp="1"/>
          </p:cNvSpPr>
          <p:nvPr>
            <p:ph idx="1"/>
          </p:nvPr>
        </p:nvSpPr>
        <p:spPr/>
        <p:txBody>
          <a:bodyPr/>
          <a:lstStyle/>
          <a:p>
            <a:r>
              <a:rPr lang="en-US" dirty="0" smtClean="0"/>
              <a:t>3.</a:t>
            </a:r>
            <a:r>
              <a:rPr lang="zh-CN" altLang="en-US" dirty="0" smtClean="0"/>
              <a:t>标准化是智能物流的基础。</a:t>
            </a:r>
          </a:p>
          <a:p>
            <a:r>
              <a:rPr lang="zh-CN" altLang="en-US" dirty="0" smtClean="0"/>
              <a:t>物流活动包括运输、仓储、包装、配送、流通加工等多个环节，在运输方面涉及铁路、公路、航空、海运和国际运输等多种模式，在服务方面涉及电子、汽车、药品、日用消费品等众多行业，需要物流信息系统像纽带一样把供应链上的各个伙伴、各个环节联结成一个整体，这就需要在编码、文件格式、数据接口、</a:t>
            </a:r>
            <a:r>
              <a:rPr lang="en-US" dirty="0" smtClean="0"/>
              <a:t>EDI</a:t>
            </a:r>
            <a:r>
              <a:rPr lang="zh-CN" altLang="en-US" dirty="0" smtClean="0"/>
              <a:t>、</a:t>
            </a:r>
            <a:r>
              <a:rPr lang="en-US" dirty="0" smtClean="0"/>
              <a:t>GPS</a:t>
            </a:r>
            <a:r>
              <a:rPr lang="zh-CN" altLang="en-US" dirty="0" smtClean="0"/>
              <a:t>等相关代码方面实现标准化，以消除不同企业之间的信息沟通障碍。美国行业协会在物流标准的制定方面发挥了重要作用，在条形码、信息交换接口等方面建立了一套比较实用的标准，使物流企业与客户、分包方、供应商更便于沟通和服务，物流软件也融入了格式、流程等方面的行业标准，为企业物流信息系统的建设创造了良好的环境。而我国由于缺乏信息的基础标准，不同信息系统的接口成为制约信息化发展的瓶颈，物流企业在处理订单时</a:t>
            </a:r>
            <a:r>
              <a:rPr lang="en-US" dirty="0" smtClean="0"/>
              <a:t>,</a:t>
            </a:r>
            <a:r>
              <a:rPr lang="zh-CN" altLang="en-US" dirty="0" smtClean="0"/>
              <a:t>有时数据交换要面向七八种不同的模式</a:t>
            </a:r>
          </a:p>
          <a:p>
            <a:endParaRPr lang="zh-CN" altLang="en-US" dirty="0"/>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5.2.2 </a:t>
            </a:r>
            <a:r>
              <a:rPr lang="zh-CN" altLang="en-US" b="1" dirty="0" smtClean="0"/>
              <a:t>经验借鉴</a:t>
            </a:r>
            <a:endParaRPr lang="zh-CN" altLang="en-US" dirty="0"/>
          </a:p>
        </p:txBody>
      </p:sp>
      <p:sp>
        <p:nvSpPr>
          <p:cNvPr id="3" name="内容占位符 2"/>
          <p:cNvSpPr>
            <a:spLocks noGrp="1"/>
          </p:cNvSpPr>
          <p:nvPr>
            <p:ph idx="1"/>
          </p:nvPr>
        </p:nvSpPr>
        <p:spPr/>
        <p:txBody>
          <a:bodyPr/>
          <a:lstStyle/>
          <a:p>
            <a:r>
              <a:rPr lang="en-US" dirty="0" smtClean="0"/>
              <a:t>4.</a:t>
            </a:r>
            <a:r>
              <a:rPr lang="zh-CN" altLang="en-US" dirty="0" smtClean="0"/>
              <a:t>关键技术和标准的研究和应用将成为我国智能物流建设赶超国际水平的重要途径。</a:t>
            </a:r>
          </a:p>
          <a:p>
            <a:r>
              <a:rPr lang="zh-CN" altLang="en-US" dirty="0" smtClean="0"/>
              <a:t>在标准方面，与物联网相关的标准化组织较多。图</a:t>
            </a:r>
            <a:r>
              <a:rPr lang="en-US" dirty="0" smtClean="0"/>
              <a:t>5.3</a:t>
            </a:r>
            <a:r>
              <a:rPr lang="zh-CN" altLang="en-US" dirty="0" smtClean="0"/>
              <a:t>所示为全球主要物联网标准组织的徽标。</a:t>
            </a:r>
          </a:p>
          <a:p>
            <a:endParaRPr lang="zh-CN" altLang="en-US" dirty="0"/>
          </a:p>
        </p:txBody>
      </p:sp>
      <p:pic>
        <p:nvPicPr>
          <p:cNvPr id="4" name="图片 3"/>
          <p:cNvPicPr/>
          <p:nvPr/>
        </p:nvPicPr>
        <p:blipFill>
          <a:blip r:embed="rId2" cstate="print"/>
          <a:srcRect/>
          <a:stretch>
            <a:fillRect/>
          </a:stretch>
        </p:blipFill>
        <p:spPr bwMode="auto">
          <a:xfrm>
            <a:off x="1357290" y="2571720"/>
            <a:ext cx="6357982" cy="4286280"/>
          </a:xfrm>
          <a:prstGeom prst="rect">
            <a:avLst/>
          </a:prstGeom>
          <a:noFill/>
          <a:ln w="9525">
            <a:noFill/>
            <a:miter lim="800000"/>
            <a:headEnd/>
            <a:tailEnd/>
          </a:ln>
        </p:spPr>
      </p:pic>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5.3 </a:t>
            </a:r>
            <a:r>
              <a:rPr lang="zh-CN" altLang="en-US" b="1" dirty="0" smtClean="0"/>
              <a:t>智能物流在中国的发展</a:t>
            </a:r>
            <a:r>
              <a:rPr lang="zh-CN" altLang="en-US" b="1" dirty="0" smtClean="0"/>
              <a:t>途径</a:t>
            </a:r>
            <a:endParaRPr lang="zh-CN" altLang="en-US" dirty="0"/>
          </a:p>
        </p:txBody>
      </p:sp>
      <p:sp>
        <p:nvSpPr>
          <p:cNvPr id="3" name="内容占位符 2"/>
          <p:cNvSpPr>
            <a:spLocks noGrp="1"/>
          </p:cNvSpPr>
          <p:nvPr>
            <p:ph idx="1"/>
          </p:nvPr>
        </p:nvSpPr>
        <p:spPr/>
        <p:txBody>
          <a:bodyPr/>
          <a:lstStyle/>
          <a:p>
            <a:endParaRPr lang="zh-CN" altLang="en-US"/>
          </a:p>
        </p:txBody>
      </p:sp>
      <p:pic>
        <p:nvPicPr>
          <p:cNvPr id="128002" name="Picture 2" descr="http://www.huicw.com/upimgs/1_110612110809_1.jpg"/>
          <p:cNvPicPr>
            <a:picLocks noChangeAspect="1" noChangeArrowheads="1"/>
          </p:cNvPicPr>
          <p:nvPr/>
        </p:nvPicPr>
        <p:blipFill>
          <a:blip r:embed="rId2"/>
          <a:srcRect/>
          <a:stretch>
            <a:fillRect/>
          </a:stretch>
        </p:blipFill>
        <p:spPr bwMode="auto">
          <a:xfrm>
            <a:off x="285720" y="996294"/>
            <a:ext cx="8215338" cy="5861706"/>
          </a:xfrm>
          <a:prstGeom prst="rect">
            <a:avLst/>
          </a:prstGeom>
          <a:noFill/>
        </p:spPr>
      </p:pic>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5.3.1 </a:t>
            </a:r>
            <a:r>
              <a:rPr lang="zh-CN" altLang="en-US" b="1" dirty="0" smtClean="0"/>
              <a:t>产业环境</a:t>
            </a:r>
            <a:r>
              <a:rPr lang="zh-CN" altLang="en-US" b="1" dirty="0" smtClean="0"/>
              <a:t>建设</a:t>
            </a:r>
            <a:endParaRPr lang="zh-CN" altLang="en-US" dirty="0"/>
          </a:p>
        </p:txBody>
      </p:sp>
      <p:sp>
        <p:nvSpPr>
          <p:cNvPr id="3" name="内容占位符 2"/>
          <p:cNvSpPr>
            <a:spLocks noGrp="1"/>
          </p:cNvSpPr>
          <p:nvPr>
            <p:ph idx="1"/>
          </p:nvPr>
        </p:nvSpPr>
        <p:spPr/>
        <p:txBody>
          <a:bodyPr/>
          <a:lstStyle/>
          <a:p>
            <a:r>
              <a:rPr lang="zh-CN" altLang="en-US" dirty="0" smtClean="0"/>
              <a:t>传统物流运输中，运输的种类和风险、物流过程中的运输环节和动作方式以及物流企业的服务，都影响到物流运输的成本和质量。近年，宏观经济环境与国家政策均为智能物流产业的发展提供了良好的环境。物流业将借助一切有利条件加大物流资源的整合力度，使其向着智能化的方向快速发展。</a:t>
            </a:r>
            <a:r>
              <a:rPr lang="en-US" dirty="0" smtClean="0"/>
              <a:t> </a:t>
            </a:r>
            <a:endParaRPr lang="zh-CN" altLang="en-US" dirty="0" smtClean="0"/>
          </a:p>
          <a:p>
            <a:endParaRPr lang="zh-CN" altLang="en-US" dirty="0"/>
          </a:p>
        </p:txBody>
      </p:sp>
      <p:graphicFrame>
        <p:nvGraphicFramePr>
          <p:cNvPr id="5" name="图示 4"/>
          <p:cNvGraphicFramePr/>
          <p:nvPr/>
        </p:nvGraphicFramePr>
        <p:xfrm>
          <a:off x="357158" y="2428868"/>
          <a:ext cx="8501122" cy="40719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5.3.2 </a:t>
            </a:r>
            <a:r>
              <a:rPr lang="zh-CN" altLang="en-US" b="1" dirty="0" smtClean="0"/>
              <a:t>商业模式</a:t>
            </a:r>
            <a:r>
              <a:rPr lang="zh-CN" altLang="en-US" b="1" dirty="0" smtClean="0"/>
              <a:t>转变</a:t>
            </a:r>
            <a:endParaRPr lang="zh-CN" altLang="en-US" dirty="0"/>
          </a:p>
        </p:txBody>
      </p:sp>
      <p:sp>
        <p:nvSpPr>
          <p:cNvPr id="3" name="内容占位符 2"/>
          <p:cNvSpPr>
            <a:spLocks noGrp="1"/>
          </p:cNvSpPr>
          <p:nvPr>
            <p:ph idx="1"/>
          </p:nvPr>
        </p:nvSpPr>
        <p:spPr/>
        <p:txBody>
          <a:bodyPr/>
          <a:lstStyle/>
          <a:p>
            <a:r>
              <a:rPr lang="zh-CN" altLang="en-US" dirty="0" smtClean="0"/>
              <a:t>近几年来，我国</a:t>
            </a:r>
            <a:r>
              <a:rPr lang="en-US" dirty="0" smtClean="0"/>
              <a:t>B2B</a:t>
            </a:r>
            <a:r>
              <a:rPr lang="zh-CN" altLang="en-US" dirty="0" smtClean="0"/>
              <a:t>电子商务物流市场需求和现代物流产业均已进入快速增长时期。一批超大型国有物流企业投身第三方物流市场，</a:t>
            </a:r>
            <a:r>
              <a:rPr lang="en-US" dirty="0" smtClean="0"/>
              <a:t>70</a:t>
            </a:r>
            <a:r>
              <a:rPr lang="zh-CN" altLang="en-US" dirty="0" smtClean="0"/>
              <a:t>％的物流服务提供商在过去的三年中，年均业务增幅都高达</a:t>
            </a:r>
            <a:r>
              <a:rPr lang="en-US" dirty="0" smtClean="0"/>
              <a:t>30</a:t>
            </a:r>
            <a:r>
              <a:rPr lang="zh-CN" altLang="en-US" dirty="0" smtClean="0"/>
              <a:t>％。但是总体来看，目前由于受我国经济发展的水平和许多影响物流产业健康发展因素的制约，中国物流产业的总体规模还比较小，发展水平也比较低，物流的模式也在迅速发展转变。</a:t>
            </a:r>
          </a:p>
          <a:p>
            <a:r>
              <a:rPr lang="zh-CN" altLang="en-US" dirty="0" smtClean="0"/>
              <a:t>物流一体化是</a:t>
            </a:r>
            <a:r>
              <a:rPr lang="zh-CN" altLang="en-US" dirty="0" smtClean="0"/>
              <a:t>指以物流系统为核心，由生产企业、物流企业、销售企业、直至消费者的供应链整体化和系统化。它</a:t>
            </a:r>
            <a:endParaRPr lang="zh-CN" altLang="en-US" dirty="0"/>
          </a:p>
        </p:txBody>
      </p:sp>
      <p:pic>
        <p:nvPicPr>
          <p:cNvPr id="136194" name="Picture 2" descr="http://www.zgsyzz.com/Upfiles/BeyondPic/2008-06/20086208130054771.jpg"/>
          <p:cNvPicPr>
            <a:picLocks noChangeAspect="1" noChangeArrowheads="1"/>
          </p:cNvPicPr>
          <p:nvPr/>
        </p:nvPicPr>
        <p:blipFill>
          <a:blip r:embed="rId2"/>
          <a:srcRect/>
          <a:stretch>
            <a:fillRect/>
          </a:stretch>
        </p:blipFill>
        <p:spPr bwMode="auto">
          <a:xfrm>
            <a:off x="714348" y="3286125"/>
            <a:ext cx="7429552" cy="3571875"/>
          </a:xfrm>
          <a:prstGeom prst="rect">
            <a:avLst/>
          </a:prstGeom>
          <a:noFill/>
        </p:spPr>
      </p:pic>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5.3.2 </a:t>
            </a:r>
            <a:r>
              <a:rPr lang="zh-CN" altLang="en-US" b="1" dirty="0" smtClean="0"/>
              <a:t>商业模式转变</a:t>
            </a:r>
            <a:endParaRPr lang="zh-CN" altLang="en-US" dirty="0"/>
          </a:p>
        </p:txBody>
      </p:sp>
      <p:sp>
        <p:nvSpPr>
          <p:cNvPr id="3" name="内容占位符 2"/>
          <p:cNvSpPr>
            <a:spLocks noGrp="1"/>
          </p:cNvSpPr>
          <p:nvPr>
            <p:ph idx="1"/>
          </p:nvPr>
        </p:nvSpPr>
        <p:spPr/>
        <p:txBody>
          <a:bodyPr/>
          <a:lstStyle/>
          <a:p>
            <a:r>
              <a:rPr lang="zh-CN" altLang="en-US" sz="2400" dirty="0" smtClean="0"/>
              <a:t>物流一体化的发展可进一步分为三个层次：物流自身一体化、微观物流一体化和宏观物流一体化。</a:t>
            </a:r>
            <a:endParaRPr lang="zh-CN" altLang="en-US" sz="2400" dirty="0"/>
          </a:p>
        </p:txBody>
      </p:sp>
      <p:graphicFrame>
        <p:nvGraphicFramePr>
          <p:cNvPr id="5" name="图示 4"/>
          <p:cNvGraphicFramePr/>
          <p:nvPr/>
        </p:nvGraphicFramePr>
        <p:xfrm>
          <a:off x="642910" y="2820082"/>
          <a:ext cx="7858180" cy="26806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5.3.3 </a:t>
            </a:r>
            <a:r>
              <a:rPr lang="zh-CN" altLang="en-US" b="1" dirty="0" smtClean="0"/>
              <a:t>高新技术开发和</a:t>
            </a:r>
            <a:r>
              <a:rPr lang="zh-CN" altLang="en-US" b="1" dirty="0" smtClean="0"/>
              <a:t>应用</a:t>
            </a:r>
            <a:endParaRPr lang="zh-CN" altLang="en-US" dirty="0"/>
          </a:p>
        </p:txBody>
      </p:sp>
      <p:sp>
        <p:nvSpPr>
          <p:cNvPr id="3" name="内容占位符 2"/>
          <p:cNvSpPr>
            <a:spLocks noGrp="1"/>
          </p:cNvSpPr>
          <p:nvPr>
            <p:ph idx="1"/>
          </p:nvPr>
        </p:nvSpPr>
        <p:spPr/>
        <p:txBody>
          <a:bodyPr/>
          <a:lstStyle/>
          <a:p>
            <a:r>
              <a:rPr lang="zh-CN" altLang="en-US" dirty="0" smtClean="0"/>
              <a:t>物流企业一方面可以通过对物流资源进行信息化优化调度和有效配置，来降低物流成本；另一方面，物流过程中加强管理和提高物流效率，以改进物流服务质量。然而，随着物流的快速发展，物流过程越来越复杂，物流资源优化配置和管理的难度也随之提高，物资在流通过程各个环节的联合调度和管理更加重要，也更加复杂。我国传统物流企业的信息化管理程度还比较低，无法实现物流组织效率和管理方法的提升，阻碍了物流的发展。要实现物流行业长远发展，就要实现从物流企业到整个物流网络的信息化、智能化，因此，发展智能物流成为必然。</a:t>
            </a:r>
          </a:p>
          <a:p>
            <a:pPr lvl="1">
              <a:buFont typeface="Wingdings" pitchFamily="2" charset="2"/>
              <a:buChar char="Ø"/>
            </a:pPr>
            <a:r>
              <a:rPr lang="zh-CN" altLang="en-US" dirty="0" smtClean="0"/>
              <a:t>高新技术使整个物流供应链更加透明化</a:t>
            </a:r>
            <a:r>
              <a:rPr lang="zh-CN" altLang="en-US" dirty="0" smtClean="0"/>
              <a:t>。</a:t>
            </a:r>
            <a:endParaRPr lang="en-US" altLang="zh-CN" dirty="0" smtClean="0"/>
          </a:p>
          <a:p>
            <a:pPr lvl="1">
              <a:buFont typeface="Wingdings" pitchFamily="2" charset="2"/>
              <a:buChar char="Ø"/>
            </a:pPr>
            <a:r>
              <a:rPr lang="zh-CN" altLang="en-US" dirty="0" smtClean="0"/>
              <a:t>智能</a:t>
            </a:r>
            <a:r>
              <a:rPr lang="zh-CN" altLang="en-US" dirty="0" smtClean="0"/>
              <a:t>物流可降低物流仓储成本</a:t>
            </a:r>
            <a:r>
              <a:rPr lang="zh-CN" altLang="en-US" dirty="0" smtClean="0"/>
              <a:t>。</a:t>
            </a:r>
            <a:endParaRPr lang="en-US" altLang="zh-CN" dirty="0" smtClean="0"/>
          </a:p>
          <a:p>
            <a:pPr lvl="1">
              <a:buFont typeface="Wingdings" pitchFamily="2" charset="2"/>
              <a:buChar char="Ø"/>
            </a:pPr>
            <a:r>
              <a:rPr lang="zh-CN" altLang="en-US" dirty="0" smtClean="0"/>
              <a:t>智能处理技术应用于企业内部决策，可通过对大量物流数据的分析，对物流客户的需求、商品库存、物流智能仿真等作出决策</a:t>
            </a:r>
            <a:r>
              <a:rPr lang="zh-CN" altLang="en-US" dirty="0" smtClean="0"/>
              <a:t>。</a:t>
            </a:r>
            <a:endParaRPr lang="en-US" altLang="zh-CN" dirty="0" smtClean="0"/>
          </a:p>
          <a:p>
            <a:pPr lvl="1">
              <a:buFont typeface="Wingdings" pitchFamily="2" charset="2"/>
              <a:buChar char="Ø"/>
            </a:pPr>
            <a:r>
              <a:rPr lang="zh-CN" altLang="en-US" dirty="0" smtClean="0"/>
              <a:t>智能传递技术应用于物流企业内部，也可实现外部的物流数据传递功能。智能物流的发展趋势是实现整个供应链管理的智能化，因此需要实现数据间的交换与传递</a:t>
            </a:r>
            <a:r>
              <a:rPr lang="zh-CN" altLang="en-US" dirty="0" smtClean="0"/>
              <a:t>。</a:t>
            </a:r>
            <a:endParaRPr lang="en-US" altLang="zh-CN" dirty="0" smtClean="0"/>
          </a:p>
          <a:p>
            <a:pPr lvl="1">
              <a:buFont typeface="Wingdings" pitchFamily="2" charset="2"/>
              <a:buChar char="Ø"/>
            </a:pPr>
            <a:r>
              <a:rPr lang="zh-CN" altLang="en-US" dirty="0" smtClean="0"/>
              <a:t>智能技术在物流管理的优化、预测、决策支持、建模和仿真、全球化物流管理等方面的应用，使物流企业的决策更加准确和科学</a:t>
            </a:r>
            <a:r>
              <a:rPr lang="zh-CN" altLang="en-US" dirty="0" smtClean="0"/>
              <a:t>。</a:t>
            </a:r>
            <a:endParaRPr lang="en-US" altLang="zh-CN" dirty="0" smtClean="0"/>
          </a:p>
          <a:p>
            <a:pPr lvl="1">
              <a:buFont typeface="Wingdings" pitchFamily="2" charset="2"/>
              <a:buChar char="Ø"/>
            </a:pPr>
            <a:r>
              <a:rPr lang="zh-CN" altLang="en-US" dirty="0" smtClean="0"/>
              <a:t>智能新技术在物流领域的创新应用模式不断涌现，成为未来智能物流大发展的基础，极大地推动行业发展。</a:t>
            </a:r>
            <a:endParaRPr lang="zh-CN" altLang="en-US" dirty="0"/>
          </a:p>
        </p:txBody>
      </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5.4</a:t>
            </a:r>
            <a:r>
              <a:rPr lang="zh-CN" altLang="en-US" b="1" dirty="0" smtClean="0"/>
              <a:t>小结</a:t>
            </a:r>
            <a:r>
              <a:rPr lang="en-US" dirty="0" smtClean="0"/>
              <a:t> </a:t>
            </a:r>
            <a:endParaRPr lang="zh-CN" altLang="en-US" dirty="0"/>
          </a:p>
        </p:txBody>
      </p:sp>
      <p:sp>
        <p:nvSpPr>
          <p:cNvPr id="3" name="内容占位符 2"/>
          <p:cNvSpPr>
            <a:spLocks noGrp="1"/>
          </p:cNvSpPr>
          <p:nvPr>
            <p:ph idx="1"/>
          </p:nvPr>
        </p:nvSpPr>
        <p:spPr/>
        <p:txBody>
          <a:bodyPr/>
          <a:lstStyle/>
          <a:p>
            <a:r>
              <a:rPr lang="zh-CN" altLang="en-US" dirty="0" smtClean="0"/>
              <a:t>从“感知中国”、“智慧地球”，到“智能物流”，物联网，正因为其快速提高的技术水平和不断扩大的应用范围，逐步影响到各行各业。与发达国家的智能物流系统发展建设情况相比我国目前还处于简单地初级应用，迫切需要从技术、应用、政策等多个层面进行发展推进。</a:t>
            </a:r>
          </a:p>
          <a:p>
            <a:r>
              <a:rPr lang="zh-CN" altLang="en-US" dirty="0" smtClean="0"/>
              <a:t>未来，物流企业一方面可以通过对物流资源进行信息化优化调度和有效配置，来降低物流成本；另一方面，物流过程中加强管理和提高物流效率，以改进物流服务质量。随着物流快速发展使得物流过程越来越复杂，物流资源优化配置和管理的难度也随之提高，物资在流通过程中各个环节的联合调度和管理更加重要也更加复杂，而我国传统物流企业的信息化管理程度还比较低，无法实现物流组织效率和管理方法的提升，阻碍了物流的发展。要实现物流行业长远发展，就要实现从物流企业到整个物流网络的信息化、智能化，因此，发展智能物流成为必然。</a:t>
            </a:r>
          </a:p>
          <a:p>
            <a:r>
              <a:rPr lang="zh-CN" altLang="en-US" dirty="0" smtClean="0"/>
              <a:t>智能物流的未来发展将会体现出：物流智能化、物流一体化和物流层次化、物流柔性化与物流社会化。其主要为在智能物流作业过程中的大量运筹与决策的空运智能化；以物流管理为核心，实现物流过程中运输、存储、包装、装卸等环节的一体化和智能物流系统的层次化；智能物流的发展会更加突出“以顾客为中心”的理念。智能物流的发展将会促进区域经济的发展和世界物流资源优化配置，实现物流高科技术信息化。</a:t>
            </a:r>
          </a:p>
          <a:p>
            <a:r>
              <a:rPr lang="en-US" dirty="0" smtClean="0"/>
              <a:t> </a:t>
            </a:r>
            <a:endParaRPr lang="zh-CN" altLang="en-US" dirty="0" smtClean="0"/>
          </a:p>
          <a:p>
            <a:endParaRPr lang="zh-CN" altLang="en-US" dirty="0"/>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思考题</a:t>
            </a:r>
            <a:endParaRPr lang="zh-CN" altLang="en-US" dirty="0"/>
          </a:p>
        </p:txBody>
      </p:sp>
      <p:sp>
        <p:nvSpPr>
          <p:cNvPr id="3" name="内容占位符 2"/>
          <p:cNvSpPr>
            <a:spLocks noGrp="1"/>
          </p:cNvSpPr>
          <p:nvPr>
            <p:ph idx="1"/>
          </p:nvPr>
        </p:nvSpPr>
        <p:spPr/>
        <p:txBody>
          <a:bodyPr/>
          <a:lstStyle/>
          <a:p>
            <a:pPr>
              <a:buFont typeface="+mj-lt"/>
              <a:buAutoNum type="arabicPeriod"/>
            </a:pPr>
            <a:r>
              <a:rPr lang="zh-CN" altLang="en-US" sz="2000" dirty="0" smtClean="0"/>
              <a:t>我国智能物流主要应用了哪些物联网技术？</a:t>
            </a:r>
            <a:endParaRPr lang="en-US" altLang="zh-CN" sz="2000" dirty="0" smtClean="0"/>
          </a:p>
          <a:p>
            <a:pPr>
              <a:buFont typeface="+mj-lt"/>
              <a:buAutoNum type="arabicPeriod"/>
            </a:pPr>
            <a:endParaRPr lang="zh-CN" altLang="en-US" sz="2000" dirty="0" smtClean="0"/>
          </a:p>
          <a:p>
            <a:pPr>
              <a:buFont typeface="+mj-lt"/>
              <a:buAutoNum type="arabicPeriod"/>
            </a:pPr>
            <a:r>
              <a:rPr lang="zh-CN" altLang="en-US" sz="2000" dirty="0" smtClean="0"/>
              <a:t>影响</a:t>
            </a:r>
            <a:r>
              <a:rPr lang="zh-CN" altLang="en-US" sz="2000" dirty="0" smtClean="0"/>
              <a:t>我国智能物流发展的主要问题</a:t>
            </a:r>
            <a:r>
              <a:rPr lang="zh-CN" altLang="en-US" sz="2000" dirty="0" smtClean="0"/>
              <a:t>？</a:t>
            </a:r>
            <a:endParaRPr lang="en-US" altLang="zh-CN" sz="2000" dirty="0" smtClean="0"/>
          </a:p>
          <a:p>
            <a:pPr>
              <a:buFont typeface="+mj-lt"/>
              <a:buAutoNum type="arabicPeriod"/>
            </a:pPr>
            <a:endParaRPr lang="zh-CN" altLang="en-US" sz="2000" dirty="0" smtClean="0"/>
          </a:p>
          <a:p>
            <a:pPr>
              <a:buFont typeface="+mj-lt"/>
              <a:buAutoNum type="arabicPeriod"/>
            </a:pPr>
            <a:r>
              <a:rPr lang="zh-CN" altLang="en-US" sz="2000" dirty="0" smtClean="0"/>
              <a:t>美国</a:t>
            </a:r>
            <a:r>
              <a:rPr lang="zh-CN" altLang="en-US" sz="2000" dirty="0" smtClean="0"/>
              <a:t>在智能物流发展促进方面有哪些做法</a:t>
            </a:r>
            <a:r>
              <a:rPr lang="zh-CN" altLang="en-US" sz="2000" dirty="0" smtClean="0"/>
              <a:t>？</a:t>
            </a:r>
            <a:endParaRPr lang="en-US" altLang="zh-CN" sz="2000" dirty="0" smtClean="0"/>
          </a:p>
          <a:p>
            <a:pPr>
              <a:buFont typeface="+mj-lt"/>
              <a:buAutoNum type="arabicPeriod"/>
            </a:pPr>
            <a:endParaRPr lang="zh-CN" altLang="en-US" sz="2000" dirty="0" smtClean="0"/>
          </a:p>
          <a:p>
            <a:pPr>
              <a:buFont typeface="+mj-lt"/>
              <a:buAutoNum type="arabicPeriod"/>
            </a:pPr>
            <a:r>
              <a:rPr lang="zh-CN" altLang="en-US" sz="2000" dirty="0" smtClean="0"/>
              <a:t>日本</a:t>
            </a:r>
            <a:r>
              <a:rPr lang="zh-CN" altLang="en-US" sz="2000" dirty="0" smtClean="0"/>
              <a:t>在智能物流发展采取哪些有效措施</a:t>
            </a:r>
            <a:r>
              <a:rPr lang="zh-CN" altLang="en-US" sz="2000" dirty="0" smtClean="0"/>
              <a:t>？</a:t>
            </a:r>
            <a:endParaRPr lang="en-US" altLang="zh-CN" sz="2000" dirty="0" smtClean="0"/>
          </a:p>
          <a:p>
            <a:pPr>
              <a:buFont typeface="+mj-lt"/>
              <a:buAutoNum type="arabicPeriod"/>
            </a:pPr>
            <a:endParaRPr lang="zh-CN" altLang="en-US" sz="2000" dirty="0" smtClean="0"/>
          </a:p>
          <a:p>
            <a:pPr>
              <a:buFont typeface="+mj-lt"/>
              <a:buAutoNum type="arabicPeriod"/>
            </a:pPr>
            <a:r>
              <a:rPr lang="zh-CN" altLang="en-US" sz="2000" dirty="0" smtClean="0"/>
              <a:t>国外</a:t>
            </a:r>
            <a:r>
              <a:rPr lang="zh-CN" altLang="en-US" sz="2000" dirty="0" smtClean="0"/>
              <a:t>智能物流系统从行业应用角度看，有哪些借鉴意义</a:t>
            </a:r>
            <a:r>
              <a:rPr lang="zh-CN" altLang="en-US" sz="2000" dirty="0" smtClean="0"/>
              <a:t>。</a:t>
            </a:r>
            <a:endParaRPr lang="en-US" altLang="zh-CN" sz="2000" dirty="0" smtClean="0"/>
          </a:p>
          <a:p>
            <a:pPr>
              <a:buFont typeface="+mj-lt"/>
              <a:buAutoNum type="arabicPeriod"/>
            </a:pPr>
            <a:endParaRPr lang="zh-CN" altLang="en-US" sz="2000" dirty="0" smtClean="0"/>
          </a:p>
          <a:p>
            <a:pPr>
              <a:buFont typeface="+mj-lt"/>
              <a:buAutoNum type="arabicPeriod"/>
            </a:pPr>
            <a:r>
              <a:rPr lang="zh-CN" altLang="en-US" sz="2000" dirty="0" smtClean="0"/>
              <a:t>我国</a:t>
            </a:r>
            <a:r>
              <a:rPr lang="zh-CN" altLang="en-US" sz="2000" dirty="0" smtClean="0"/>
              <a:t>智能物流的发展产业环境应该如何转变</a:t>
            </a:r>
            <a:r>
              <a:rPr lang="zh-CN" altLang="en-US" sz="2000" dirty="0" smtClean="0"/>
              <a:t>。</a:t>
            </a:r>
            <a:endParaRPr lang="en-US" altLang="zh-CN" sz="2000" dirty="0" smtClean="0"/>
          </a:p>
          <a:p>
            <a:pPr>
              <a:buFont typeface="+mj-lt"/>
              <a:buAutoNum type="arabicPeriod"/>
            </a:pPr>
            <a:endParaRPr lang="zh-CN" altLang="en-US" sz="2000" dirty="0" smtClean="0"/>
          </a:p>
          <a:p>
            <a:pPr>
              <a:buFont typeface="+mj-lt"/>
              <a:buAutoNum type="arabicPeriod"/>
            </a:pPr>
            <a:r>
              <a:rPr lang="zh-CN" altLang="en-US" sz="2000" dirty="0" smtClean="0"/>
              <a:t>简述</a:t>
            </a:r>
            <a:r>
              <a:rPr lang="zh-CN" altLang="en-US" sz="2000" dirty="0" smtClean="0"/>
              <a:t>我国智能物流商业模式的发展方向</a:t>
            </a:r>
            <a:r>
              <a:rPr lang="zh-CN" altLang="en-US" sz="2000" dirty="0" smtClean="0"/>
              <a:t>。</a:t>
            </a:r>
            <a:endParaRPr lang="en-US" altLang="zh-CN" sz="2000" dirty="0" smtClean="0"/>
          </a:p>
          <a:p>
            <a:pPr>
              <a:buFont typeface="+mj-lt"/>
              <a:buAutoNum type="arabicPeriod"/>
            </a:pPr>
            <a:endParaRPr lang="zh-CN" altLang="en-US" sz="2000" dirty="0" smtClean="0"/>
          </a:p>
          <a:p>
            <a:pPr>
              <a:buFont typeface="+mj-lt"/>
              <a:buAutoNum type="arabicPeriod"/>
            </a:pPr>
            <a:r>
              <a:rPr lang="zh-CN" altLang="en-US" sz="2000" dirty="0" smtClean="0"/>
              <a:t>我国</a:t>
            </a:r>
            <a:r>
              <a:rPr lang="zh-CN" altLang="en-US" sz="2000" dirty="0" smtClean="0"/>
              <a:t>智能物流在高新技术上改如何选择。</a:t>
            </a:r>
          </a:p>
          <a:p>
            <a:endParaRPr lang="zh-CN" altLang="en-US" dirty="0"/>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5.1 </a:t>
            </a:r>
            <a:r>
              <a:rPr lang="zh-CN" altLang="en-US" b="1" dirty="0" smtClean="0"/>
              <a:t>智能物流在中国的发展</a:t>
            </a:r>
            <a:r>
              <a:rPr lang="zh-CN" altLang="en-US" b="1" dirty="0" smtClean="0"/>
              <a:t>现状</a:t>
            </a:r>
            <a:endParaRPr lang="zh-CN" altLang="en-US" dirty="0"/>
          </a:p>
        </p:txBody>
      </p:sp>
      <p:sp>
        <p:nvSpPr>
          <p:cNvPr id="3" name="内容占位符 2"/>
          <p:cNvSpPr>
            <a:spLocks noGrp="1"/>
          </p:cNvSpPr>
          <p:nvPr>
            <p:ph idx="1"/>
          </p:nvPr>
        </p:nvSpPr>
        <p:spPr/>
        <p:txBody>
          <a:bodyPr/>
          <a:lstStyle/>
          <a:p>
            <a:r>
              <a:rPr lang="en-US" dirty="0" err="1" smtClean="0">
                <a:hlinkClick r:id="rId2"/>
              </a:rPr>
              <a:t>物流</a:t>
            </a:r>
            <a:r>
              <a:rPr lang="zh-CN" altLang="en-US" dirty="0" smtClean="0"/>
              <a:t>关系着现代人生活的衣食住行，物流业的发展关系着社会经济的方方面面。物流业有着广泛的市场应用基础，涉及各个行业与领域，对于不断提升其工作效率、完善管理方法、解决实际应用中的现实问题、以及改善投资环境都有着迫切的需求，物联网技术的出现为物流的日益完善提供了良好的解决方案。</a:t>
            </a:r>
          </a:p>
          <a:p>
            <a:endParaRPr lang="zh-CN" altLang="en-US" dirty="0"/>
          </a:p>
        </p:txBody>
      </p:sp>
      <p:pic>
        <p:nvPicPr>
          <p:cNvPr id="101378" name="Picture 2" descr="http://pic17.nipic.com/20111018/7675119_090513353000_2.jpg"/>
          <p:cNvPicPr>
            <a:picLocks noChangeAspect="1" noChangeArrowheads="1"/>
          </p:cNvPicPr>
          <p:nvPr/>
        </p:nvPicPr>
        <p:blipFill>
          <a:blip r:embed="rId3">
            <a:clrChange>
              <a:clrFrom>
                <a:srgbClr val="FFFFFF"/>
              </a:clrFrom>
              <a:clrTo>
                <a:srgbClr val="FFFFFF">
                  <a:alpha val="0"/>
                </a:srgbClr>
              </a:clrTo>
            </a:clrChange>
          </a:blip>
          <a:srcRect b="6588"/>
          <a:stretch>
            <a:fillRect/>
          </a:stretch>
        </p:blipFill>
        <p:spPr bwMode="auto">
          <a:xfrm>
            <a:off x="1785918" y="2500306"/>
            <a:ext cx="6000760" cy="3738768"/>
          </a:xfrm>
          <a:prstGeom prst="rect">
            <a:avLst/>
          </a:prstGeom>
          <a:noFill/>
        </p:spPr>
      </p:pic>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black">
          <a:xfrm>
            <a:off x="468313" y="2205038"/>
            <a:ext cx="8675687" cy="792162"/>
          </a:xfrm>
          <a:prstGeom prst="rect">
            <a:avLst/>
          </a:prstGeom>
          <a:noFill/>
          <a:ln w="9525">
            <a:noFill/>
            <a:miter lim="800000"/>
            <a:headEnd/>
            <a:tailEnd/>
          </a:ln>
        </p:spPr>
        <p:txBody>
          <a:bodyPr anchor="ctr"/>
          <a:lstStyle/>
          <a:p>
            <a:r>
              <a:rPr lang="zh-CN" altLang="en-US" sz="6000">
                <a:solidFill>
                  <a:schemeClr val="bg1"/>
                </a:solidFill>
              </a:rPr>
              <a:t>谢谢！</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5.1.1 </a:t>
            </a:r>
            <a:r>
              <a:rPr lang="zh-CN" altLang="en-US" b="1" dirty="0" smtClean="0"/>
              <a:t>发展</a:t>
            </a:r>
            <a:r>
              <a:rPr lang="zh-CN" altLang="en-US" b="1" dirty="0" smtClean="0"/>
              <a:t>现状</a:t>
            </a:r>
            <a:endParaRPr lang="zh-CN" altLang="en-US" dirty="0"/>
          </a:p>
        </p:txBody>
      </p:sp>
      <p:sp>
        <p:nvSpPr>
          <p:cNvPr id="3" name="内容占位符 2"/>
          <p:cNvSpPr>
            <a:spLocks noGrp="1"/>
          </p:cNvSpPr>
          <p:nvPr>
            <p:ph idx="1"/>
          </p:nvPr>
        </p:nvSpPr>
        <p:spPr/>
        <p:txBody>
          <a:bodyPr/>
          <a:lstStyle/>
          <a:p>
            <a:r>
              <a:rPr lang="zh-CN" altLang="en-US" dirty="0" smtClean="0"/>
              <a:t>从“感知中国”、“智慧地球”到“智能物流”，信息化技术不断扩大其应用范围，逐步影响我国各行各业。智能物流的形成标志着信息化在整合中国网络和中国管控流程的过程中进入一个动态、实时进行选择和控制的管理新阶段。智能物流在中国已经开始广泛应用，首先从技术应用角度来看：</a:t>
            </a:r>
          </a:p>
          <a:p>
            <a:endParaRPr lang="zh-CN" altLang="en-US" dirty="0"/>
          </a:p>
        </p:txBody>
      </p:sp>
      <p:graphicFrame>
        <p:nvGraphicFramePr>
          <p:cNvPr id="5" name="图示 4"/>
          <p:cNvGraphicFramePr/>
          <p:nvPr/>
        </p:nvGraphicFramePr>
        <p:xfrm>
          <a:off x="571472" y="2967334"/>
          <a:ext cx="8072494" cy="25333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5.1.1 </a:t>
            </a:r>
            <a:r>
              <a:rPr lang="zh-CN" altLang="en-US" b="1" dirty="0" smtClean="0"/>
              <a:t>发展现状</a:t>
            </a:r>
            <a:endParaRPr lang="zh-CN" altLang="en-US" dirty="0"/>
          </a:p>
        </p:txBody>
      </p:sp>
      <p:sp>
        <p:nvSpPr>
          <p:cNvPr id="3" name="内容占位符 2"/>
          <p:cNvSpPr>
            <a:spLocks noGrp="1"/>
          </p:cNvSpPr>
          <p:nvPr>
            <p:ph idx="1"/>
          </p:nvPr>
        </p:nvSpPr>
        <p:spPr/>
        <p:txBody>
          <a:bodyPr/>
          <a:lstStyle/>
          <a:p>
            <a:r>
              <a:rPr lang="zh-CN" altLang="en-US" dirty="0" smtClean="0"/>
              <a:t>目前智能物流系统技术中，</a:t>
            </a:r>
            <a:r>
              <a:rPr lang="en-US" dirty="0" smtClean="0"/>
              <a:t>RFID</a:t>
            </a:r>
            <a:r>
              <a:rPr lang="zh-CN" altLang="en-US" dirty="0" smtClean="0"/>
              <a:t>、</a:t>
            </a:r>
            <a:r>
              <a:rPr lang="en-US" dirty="0" smtClean="0"/>
              <a:t>GPS</a:t>
            </a:r>
            <a:r>
              <a:rPr lang="zh-CN" altLang="en-US" dirty="0" smtClean="0"/>
              <a:t>、视频监控、传感技术在智能物流系统得到应用最多。</a:t>
            </a:r>
            <a:endParaRPr lang="zh-CN" altLang="en-US" dirty="0"/>
          </a:p>
        </p:txBody>
      </p:sp>
      <p:sp>
        <p:nvSpPr>
          <p:cNvPr id="10649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图表 4"/>
          <p:cNvGraphicFramePr>
            <a:graphicFrameLocks/>
          </p:cNvGraphicFramePr>
          <p:nvPr/>
        </p:nvGraphicFramePr>
        <p:xfrm>
          <a:off x="571472" y="2428868"/>
          <a:ext cx="7715304" cy="3429024"/>
        </p:xfrm>
        <a:graphic>
          <a:graphicData uri="http://schemas.openxmlformats.org/drawingml/2006/chart">
            <c:chart xmlns:c="http://schemas.openxmlformats.org/drawingml/2006/chart" xmlns:r="http://schemas.openxmlformats.org/officeDocument/2006/relationships" r:id="rId2"/>
          </a:graphicData>
        </a:graphic>
      </p:graphicFrame>
      <p:sp>
        <p:nvSpPr>
          <p:cNvPr id="106499" name="Rectangle 3"/>
          <p:cNvSpPr>
            <a:spLocks noChangeArrowheads="1"/>
          </p:cNvSpPr>
          <p:nvPr/>
        </p:nvSpPr>
        <p:spPr bwMode="auto">
          <a:xfrm>
            <a:off x="2143108" y="5929330"/>
            <a:ext cx="4262705"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图</a:t>
            </a:r>
            <a:r>
              <a:rPr kumimoji="0" lang="en-US" altLang="zh-CN"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5.1 </a:t>
            </a:r>
            <a:r>
              <a:rPr kumimoji="0" lang="zh-CN" altLang="en-US"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传感技术我国物流行业应用现状</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5.1.1 </a:t>
            </a:r>
            <a:r>
              <a:rPr lang="zh-CN" altLang="en-US" b="1" dirty="0" smtClean="0"/>
              <a:t>发展现状</a:t>
            </a:r>
            <a:endParaRPr lang="zh-CN" altLang="en-US" dirty="0"/>
          </a:p>
        </p:txBody>
      </p:sp>
      <p:sp>
        <p:nvSpPr>
          <p:cNvPr id="3" name="内容占位符 2"/>
          <p:cNvSpPr>
            <a:spLocks noGrp="1"/>
          </p:cNvSpPr>
          <p:nvPr>
            <p:ph idx="1"/>
          </p:nvPr>
        </p:nvSpPr>
        <p:spPr/>
        <p:txBody>
          <a:bodyPr/>
          <a:lstStyle/>
          <a:p>
            <a:r>
              <a:rPr lang="zh-CN" altLang="en-US" dirty="0" smtClean="0"/>
              <a:t>其中，</a:t>
            </a:r>
            <a:r>
              <a:rPr lang="en-US" dirty="0" smtClean="0"/>
              <a:t>RFID</a:t>
            </a:r>
            <a:r>
              <a:rPr lang="zh-CN" altLang="en-US" dirty="0" smtClean="0"/>
              <a:t>技术主要用来感知定位、过程追溯、信息采集、物品分类拣选等；</a:t>
            </a:r>
            <a:endParaRPr lang="zh-CN" altLang="en-US" dirty="0"/>
          </a:p>
        </p:txBody>
      </p:sp>
      <p:pic>
        <p:nvPicPr>
          <p:cNvPr id="4" name="Picture 13" descr="20101012163747商用物联网1"/>
          <p:cNvPicPr>
            <a:picLocks noChangeAspect="1" noChangeArrowheads="1"/>
          </p:cNvPicPr>
          <p:nvPr/>
        </p:nvPicPr>
        <p:blipFill>
          <a:blip r:embed="rId2"/>
          <a:srcRect/>
          <a:stretch>
            <a:fillRect/>
          </a:stretch>
        </p:blipFill>
        <p:spPr bwMode="auto">
          <a:xfrm>
            <a:off x="6286512" y="2071678"/>
            <a:ext cx="2446337" cy="3529013"/>
          </a:xfrm>
          <a:prstGeom prst="rect">
            <a:avLst/>
          </a:prstGeom>
          <a:noFill/>
          <a:ln w="9525">
            <a:noFill/>
            <a:miter lim="800000"/>
            <a:headEnd/>
            <a:tailEnd/>
          </a:ln>
        </p:spPr>
      </p:pic>
      <p:pic>
        <p:nvPicPr>
          <p:cNvPr id="110594" name="Picture 2" descr="http://www.rfidinfo.com.cn/Tech/UpFiles/201005/20100517114403126.jpg"/>
          <p:cNvPicPr>
            <a:picLocks noChangeAspect="1" noChangeArrowheads="1"/>
          </p:cNvPicPr>
          <p:nvPr/>
        </p:nvPicPr>
        <p:blipFill>
          <a:blip r:embed="rId3"/>
          <a:srcRect/>
          <a:stretch>
            <a:fillRect/>
          </a:stretch>
        </p:blipFill>
        <p:spPr bwMode="auto">
          <a:xfrm>
            <a:off x="214282" y="1928802"/>
            <a:ext cx="5715000" cy="4371976"/>
          </a:xfrm>
          <a:prstGeom prst="rect">
            <a:avLst/>
          </a:prstGeom>
          <a:noFill/>
        </p:spPr>
      </p:pic>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5.1.1 </a:t>
            </a:r>
            <a:r>
              <a:rPr lang="zh-CN" altLang="en-US" b="1" dirty="0" smtClean="0"/>
              <a:t>发展现状</a:t>
            </a:r>
            <a:endParaRPr lang="zh-CN" altLang="en-US" dirty="0"/>
          </a:p>
        </p:txBody>
      </p:sp>
      <p:sp>
        <p:nvSpPr>
          <p:cNvPr id="3" name="内容占位符 2"/>
          <p:cNvSpPr>
            <a:spLocks noGrp="1"/>
          </p:cNvSpPr>
          <p:nvPr>
            <p:ph idx="1"/>
          </p:nvPr>
        </p:nvSpPr>
        <p:spPr/>
        <p:txBody>
          <a:bodyPr/>
          <a:lstStyle/>
          <a:p>
            <a:r>
              <a:rPr lang="en-US" dirty="0" smtClean="0"/>
              <a:t>GPS/GIS</a:t>
            </a:r>
            <a:r>
              <a:rPr lang="zh-CN" altLang="en-US" dirty="0" smtClean="0"/>
              <a:t>技术用于对物流运输与配送环节的车辆或物品进行定位、追踪、监控与管理，尤其在具有运输环节的物流信息系统中应用最广；</a:t>
            </a:r>
          </a:p>
          <a:p>
            <a:endParaRPr lang="zh-CN" altLang="en-US" dirty="0"/>
          </a:p>
        </p:txBody>
      </p:sp>
      <p:sp>
        <p:nvSpPr>
          <p:cNvPr id="4" name="矩形 3"/>
          <p:cNvSpPr/>
          <p:nvPr/>
        </p:nvSpPr>
        <p:spPr>
          <a:xfrm>
            <a:off x="2286000" y="2828836"/>
            <a:ext cx="4572000" cy="369332"/>
          </a:xfrm>
          <a:prstGeom prst="rect">
            <a:avLst/>
          </a:prstGeom>
        </p:spPr>
        <p:txBody>
          <a:bodyPr>
            <a:spAutoFit/>
          </a:bodyPr>
          <a:lstStyle/>
          <a:p>
            <a:endParaRPr lang="zh-CN" altLang="en-US" dirty="0"/>
          </a:p>
        </p:txBody>
      </p:sp>
      <p:pic>
        <p:nvPicPr>
          <p:cNvPr id="109570" name="Picture 2" descr="http://hiphotos.baidu.com/dande1123/pic/item/7276151eda8dd4f94bedbcdf.jpg"/>
          <p:cNvPicPr>
            <a:picLocks noChangeAspect="1" noChangeArrowheads="1"/>
          </p:cNvPicPr>
          <p:nvPr/>
        </p:nvPicPr>
        <p:blipFill>
          <a:blip r:embed="rId2"/>
          <a:srcRect/>
          <a:stretch>
            <a:fillRect/>
          </a:stretch>
        </p:blipFill>
        <p:spPr bwMode="auto">
          <a:xfrm>
            <a:off x="4357686" y="2643182"/>
            <a:ext cx="4552258" cy="2786082"/>
          </a:xfrm>
          <a:prstGeom prst="rect">
            <a:avLst/>
          </a:prstGeom>
          <a:noFill/>
        </p:spPr>
      </p:pic>
      <p:pic>
        <p:nvPicPr>
          <p:cNvPr id="109572" name="Picture 4" descr="http://www.xk-gps.com/gpswebs/gps1/gps7.jpg"/>
          <p:cNvPicPr>
            <a:picLocks noChangeAspect="1" noChangeArrowheads="1"/>
          </p:cNvPicPr>
          <p:nvPr/>
        </p:nvPicPr>
        <p:blipFill>
          <a:blip r:embed="rId3"/>
          <a:srcRect/>
          <a:stretch>
            <a:fillRect/>
          </a:stretch>
        </p:blipFill>
        <p:spPr bwMode="auto">
          <a:xfrm>
            <a:off x="0" y="2428868"/>
            <a:ext cx="4286248" cy="3514724"/>
          </a:xfrm>
          <a:prstGeom prst="rect">
            <a:avLst/>
          </a:prstGeom>
          <a:noFill/>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b="1" dirty="0" smtClean="0"/>
              <a:t>5.1.1 </a:t>
            </a:r>
            <a:r>
              <a:rPr lang="zh-CN" altLang="en-US" b="1" dirty="0" smtClean="0"/>
              <a:t>发展现状</a:t>
            </a:r>
            <a:endParaRPr lang="zh-CN" altLang="en-US" dirty="0"/>
          </a:p>
        </p:txBody>
      </p:sp>
      <p:sp>
        <p:nvSpPr>
          <p:cNvPr id="3" name="内容占位符 2"/>
          <p:cNvSpPr>
            <a:spLocks noGrp="1"/>
          </p:cNvSpPr>
          <p:nvPr>
            <p:ph idx="1"/>
          </p:nvPr>
        </p:nvSpPr>
        <p:spPr/>
        <p:txBody>
          <a:bodyPr/>
          <a:lstStyle/>
          <a:p>
            <a:r>
              <a:rPr lang="zh-CN" altLang="en-US" dirty="0" smtClean="0"/>
              <a:t>视频与图像感知技术居在物流系统中主要作为其他感知的辅助手段，也常用来对物流系统安防监控，用于物流运输中的安全防盗等，这一系统往往会与</a:t>
            </a:r>
            <a:r>
              <a:rPr lang="en-US" dirty="0" smtClean="0"/>
              <a:t>RFID</a:t>
            </a:r>
            <a:r>
              <a:rPr lang="zh-CN" altLang="en-US" dirty="0" smtClean="0"/>
              <a:t>、</a:t>
            </a:r>
            <a:r>
              <a:rPr lang="en-US" dirty="0" smtClean="0"/>
              <a:t>GPS</a:t>
            </a:r>
            <a:r>
              <a:rPr lang="zh-CN" altLang="en-US" dirty="0" smtClean="0"/>
              <a:t>等技术结合应用</a:t>
            </a:r>
            <a:endParaRPr lang="zh-CN" altLang="en-US" dirty="0"/>
          </a:p>
        </p:txBody>
      </p:sp>
      <p:pic>
        <p:nvPicPr>
          <p:cNvPr id="4" name="图片 2" descr="仓库视频监控.jpg"/>
          <p:cNvPicPr>
            <a:picLocks noChangeAspect="1"/>
          </p:cNvPicPr>
          <p:nvPr/>
        </p:nvPicPr>
        <p:blipFill>
          <a:blip r:embed="rId2"/>
          <a:srcRect/>
          <a:stretch>
            <a:fillRect/>
          </a:stretch>
        </p:blipFill>
        <p:spPr bwMode="auto">
          <a:xfrm>
            <a:off x="214282" y="2786058"/>
            <a:ext cx="3972024" cy="3000396"/>
          </a:xfrm>
          <a:prstGeom prst="rect">
            <a:avLst/>
          </a:prstGeom>
          <a:noFill/>
          <a:ln w="9525">
            <a:noFill/>
            <a:miter lim="800000"/>
            <a:headEnd/>
            <a:tailEnd/>
          </a:ln>
        </p:spPr>
      </p:pic>
      <p:pic>
        <p:nvPicPr>
          <p:cNvPr id="5" name="Picture 3"/>
          <p:cNvPicPr>
            <a:picLocks noChangeAspect="1" noChangeArrowheads="1"/>
          </p:cNvPicPr>
          <p:nvPr/>
        </p:nvPicPr>
        <p:blipFill>
          <a:blip r:embed="rId3" cstate="print"/>
          <a:srcRect/>
          <a:stretch>
            <a:fillRect/>
          </a:stretch>
        </p:blipFill>
        <p:spPr bwMode="auto">
          <a:xfrm>
            <a:off x="4286247" y="2786058"/>
            <a:ext cx="4625879" cy="3000396"/>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智能物流">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875</TotalTime>
  <Words>4540</Words>
  <Application>Microsoft Office PowerPoint</Application>
  <PresentationFormat>全屏显示(4:3)</PresentationFormat>
  <Paragraphs>184</Paragraphs>
  <Slides>40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42" baseType="lpstr">
      <vt:lpstr>智能物流</vt:lpstr>
      <vt:lpstr>Microsoft Office Excel 图表</vt:lpstr>
      <vt:lpstr>第5章  智能物流展望</vt:lpstr>
      <vt:lpstr>学习要点</vt:lpstr>
      <vt:lpstr>目录</vt:lpstr>
      <vt:lpstr>5.1 智能物流在中国的发展现状</vt:lpstr>
      <vt:lpstr>5.1.1 发展现状</vt:lpstr>
      <vt:lpstr>5.1.1 发展现状</vt:lpstr>
      <vt:lpstr>5.1.1 发展现状</vt:lpstr>
      <vt:lpstr>5.1.1 发展现状</vt:lpstr>
      <vt:lpstr>5.1.1 发展现状</vt:lpstr>
      <vt:lpstr>5.1.1 发展现状</vt:lpstr>
      <vt:lpstr>5.1.1 发展现状</vt:lpstr>
      <vt:lpstr>5.1.1 发展现状</vt:lpstr>
      <vt:lpstr>5.1.1 发展现状</vt:lpstr>
      <vt:lpstr>5.1.1 发展现状</vt:lpstr>
      <vt:lpstr>5.1.1 发展现状</vt:lpstr>
      <vt:lpstr>5.1.1 发展现状</vt:lpstr>
      <vt:lpstr>5.1.1 发展现状</vt:lpstr>
      <vt:lpstr>5.1.1 发展现状</vt:lpstr>
      <vt:lpstr>5.1.2 机遇与挑战</vt:lpstr>
      <vt:lpstr>5.1.2 机遇与挑战</vt:lpstr>
      <vt:lpstr>5.1.2 机遇与挑战</vt:lpstr>
      <vt:lpstr>5.1.2 机遇与挑战</vt:lpstr>
      <vt:lpstr>5.2 智能物流在国外的发展现状</vt:lpstr>
      <vt:lpstr>5.2.1 发展现状—美国 </vt:lpstr>
      <vt:lpstr>5.2.1 发展现状—美国 </vt:lpstr>
      <vt:lpstr>5.2.1 发展现状—美国 </vt:lpstr>
      <vt:lpstr>5.2.1 发展现状—日本 </vt:lpstr>
      <vt:lpstr>5.2.1 发展现状—日本 </vt:lpstr>
      <vt:lpstr>5.2.2 经验借鉴</vt:lpstr>
      <vt:lpstr>5.2.2 经验借鉴</vt:lpstr>
      <vt:lpstr>5.2.2 经验借鉴</vt:lpstr>
      <vt:lpstr>5.2.2 经验借鉴</vt:lpstr>
      <vt:lpstr>5.3 智能物流在中国的发展途径</vt:lpstr>
      <vt:lpstr>5.3.1 产业环境建设</vt:lpstr>
      <vt:lpstr>5.3.2 商业模式转变</vt:lpstr>
      <vt:lpstr>5.3.2 商业模式转变</vt:lpstr>
      <vt:lpstr>5.3.3 高新技术开发和应用</vt:lpstr>
      <vt:lpstr>5.4小结 </vt:lpstr>
      <vt:lpstr>思考题</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NordriDesign</dc:creator>
  <cp:keywords>ppt幻灯设计/ppt模板设计</cp:keywords>
  <dc:description>nordridesign.com</dc:description>
  <cp:lastModifiedBy>RYAN</cp:lastModifiedBy>
  <cp:revision>146</cp:revision>
  <dcterms:created xsi:type="dcterms:W3CDTF">2007-10-21T01:27:31Z</dcterms:created>
  <dcterms:modified xsi:type="dcterms:W3CDTF">2012-08-23T06:10:22Z</dcterms:modified>
</cp:coreProperties>
</file>