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2"/>
  </p:notesMasterIdLst>
  <p:sldIdLst>
    <p:sldId id="256" r:id="rId2"/>
    <p:sldId id="257" r:id="rId3"/>
    <p:sldId id="259" r:id="rId4"/>
    <p:sldId id="260" r:id="rId5"/>
    <p:sldId id="258" r:id="rId6"/>
    <p:sldId id="278" r:id="rId7"/>
    <p:sldId id="279" r:id="rId8"/>
    <p:sldId id="316" r:id="rId9"/>
    <p:sldId id="317" r:id="rId10"/>
    <p:sldId id="318" r:id="rId11"/>
    <p:sldId id="319" r:id="rId12"/>
    <p:sldId id="280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1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CA1FA-30FB-47E9-8C10-7298A9DAF803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10911-CD3E-4F73-A26F-1FFD826539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98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21792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92606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668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zh-CN" sz="5000" b="1" dirty="0" smtClean="0"/>
              <a:t>Java</a:t>
            </a:r>
            <a:r>
              <a:rPr lang="zh-CN" altLang="en-US" sz="5000" b="1" smtClean="0"/>
              <a:t>高级程序设计</a:t>
            </a:r>
            <a:endParaRPr lang="zh-CN" altLang="en-US" sz="5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4052664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b="1"/>
              <a:t>第</a:t>
            </a:r>
            <a:r>
              <a:rPr lang="en-US" altLang="zh-CN" sz="3200" b="1"/>
              <a:t>5</a:t>
            </a:r>
            <a:r>
              <a:rPr lang="zh-CN" altLang="en-US" sz="3200" b="1"/>
              <a:t>章 </a:t>
            </a:r>
            <a:r>
              <a:rPr lang="en-US" altLang="zh-CN" sz="3200" b="1"/>
              <a:t>IO</a:t>
            </a:r>
            <a:r>
              <a:rPr lang="zh-CN" altLang="en-US" sz="3200" b="1"/>
              <a:t>输入输出流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16324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字节流的类层次结构</a:t>
            </a:r>
            <a:r>
              <a:rPr lang="zh-CN" altLang="en-US"/>
              <a:t>如</a:t>
            </a:r>
            <a:r>
              <a:rPr lang="zh-CN" altLang="en-US" smtClean="0"/>
              <a:t>图所示</a:t>
            </a:r>
            <a:endParaRPr lang="zh-CN" altLang="en-US"/>
          </a:p>
        </p:txBody>
      </p:sp>
      <p:pic>
        <p:nvPicPr>
          <p:cNvPr id="3074" name="Picture 2" descr="图5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93" y="2132856"/>
            <a:ext cx="5573077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图5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365" y="4797152"/>
            <a:ext cx="57875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307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字符流的类层次结构</a:t>
            </a:r>
            <a:r>
              <a:rPr lang="zh-CN" altLang="zh-CN"/>
              <a:t>如</a:t>
            </a:r>
            <a:r>
              <a:rPr lang="zh-CN" altLang="zh-CN" smtClean="0"/>
              <a:t>图</a:t>
            </a:r>
            <a:r>
              <a:rPr lang="zh-CN" altLang="en-US" smtClean="0"/>
              <a:t>所示</a:t>
            </a:r>
            <a:endParaRPr lang="zh-CN" altLang="en-US"/>
          </a:p>
        </p:txBody>
      </p:sp>
      <p:pic>
        <p:nvPicPr>
          <p:cNvPr id="4098" name="Picture 2" descr="图5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276872"/>
            <a:ext cx="483103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5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76872"/>
            <a:ext cx="495842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4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en-US" b="1"/>
              <a:t>二、预定义流</a:t>
            </a:r>
            <a:endParaRPr lang="en-US" altLang="zh-CN" b="1"/>
          </a:p>
          <a:p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mtClean="0"/>
              <a:t>	java.lang.System</a:t>
            </a:r>
            <a:r>
              <a:rPr lang="zh-CN" altLang="zh-CN"/>
              <a:t>类中包含三个预定义静态常量，分别是</a:t>
            </a:r>
            <a:r>
              <a:rPr lang="en-US" altLang="zh-CN"/>
              <a:t>in</a:t>
            </a:r>
            <a:r>
              <a:rPr lang="zh-CN" altLang="zh-CN"/>
              <a:t>、</a:t>
            </a:r>
            <a:r>
              <a:rPr lang="en-US" altLang="zh-CN"/>
              <a:t>out</a:t>
            </a:r>
            <a:r>
              <a:rPr lang="zh-CN" altLang="zh-CN"/>
              <a:t>和</a:t>
            </a:r>
            <a:r>
              <a:rPr lang="en-US" altLang="zh-CN"/>
              <a:t>err</a:t>
            </a:r>
            <a:r>
              <a:rPr lang="zh-CN" altLang="zh-CN"/>
              <a:t>，可以通过</a:t>
            </a:r>
            <a:r>
              <a:rPr lang="en-US" altLang="zh-CN"/>
              <a:t>System</a:t>
            </a:r>
            <a:r>
              <a:rPr lang="zh-CN" altLang="zh-CN"/>
              <a:t>类直接调用它们，它们就是</a:t>
            </a:r>
            <a:r>
              <a:rPr lang="en-US" altLang="zh-CN"/>
              <a:t>Java</a:t>
            </a:r>
            <a:r>
              <a:rPr lang="zh-CN" altLang="zh-CN"/>
              <a:t>语言提供的预定义流。</a:t>
            </a:r>
          </a:p>
          <a:p>
            <a:pPr marL="109728" indent="0">
              <a:buNone/>
            </a:pPr>
            <a:endParaRPr lang="en-US" altLang="zh-CN"/>
          </a:p>
          <a:p>
            <a:endParaRPr lang="zh-CN" altLang="zh-CN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62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5.2	</a:t>
            </a:r>
            <a:r>
              <a:rPr lang="zh-CN" altLang="zh-CN" b="1"/>
              <a:t>文件</a:t>
            </a:r>
            <a:r>
              <a:rPr lang="zh-CN" altLang="zh-CN" b="1" smtClean="0"/>
              <a:t>读写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2  </a:t>
            </a:r>
            <a:r>
              <a:rPr lang="zh-CN" altLang="zh-CN" b="1"/>
              <a:t>文件类型</a:t>
            </a:r>
            <a:r>
              <a:rPr lang="zh-CN" altLang="zh-CN" b="1" smtClean="0"/>
              <a:t>过滤器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编程实现一个文件类型过滤器，列出指定目录下的所有</a:t>
            </a:r>
            <a:r>
              <a:rPr lang="en-US" altLang="zh-CN" sz="2200"/>
              <a:t>.java</a:t>
            </a:r>
            <a:r>
              <a:rPr lang="zh-CN" altLang="zh-CN" sz="2200"/>
              <a:t>源文件，假定目录为</a:t>
            </a:r>
            <a:r>
              <a:rPr lang="en-US" altLang="zh-CN" sz="2200"/>
              <a:t>e:\java</a:t>
            </a:r>
            <a:r>
              <a:rPr lang="zh-CN" altLang="zh-CN" sz="2200"/>
              <a:t>。运行效果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5122" name="Picture 2" descr="图5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05249"/>
            <a:ext cx="346046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图5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105249"/>
            <a:ext cx="2893585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970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File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文件</a:t>
            </a:r>
            <a:r>
              <a:rPr lang="zh-CN" altLang="zh-CN" sz="2400"/>
              <a:t>（</a:t>
            </a:r>
            <a:r>
              <a:rPr lang="en-US" altLang="zh-CN" sz="2400"/>
              <a:t>file</a:t>
            </a:r>
            <a:r>
              <a:rPr lang="zh-CN" altLang="zh-CN" sz="2400"/>
              <a:t>）是存储在辅助存储器中的一组相关信息的集合，它可以存放程序、文档、图片、声音或视频信息</a:t>
            </a:r>
            <a:r>
              <a:rPr lang="zh-CN" altLang="zh-CN" sz="2400"/>
              <a:t>等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zh-CN" sz="2400"/>
              <a:t>目录（</a:t>
            </a:r>
            <a:r>
              <a:rPr lang="en-US" altLang="zh-CN" sz="2400"/>
              <a:t>directory</a:t>
            </a:r>
            <a:r>
              <a:rPr lang="zh-CN" altLang="zh-CN" sz="2400"/>
              <a:t>）是一种特殊的文件，用以存放普通文件或其它的</a:t>
            </a:r>
            <a:r>
              <a:rPr lang="zh-CN" altLang="zh-CN" sz="2400"/>
              <a:t>目录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zh-CN" sz="2400"/>
              <a:t>路径（</a:t>
            </a:r>
            <a:r>
              <a:rPr lang="en-US" altLang="zh-CN" sz="2400"/>
              <a:t>path</a:t>
            </a:r>
            <a:r>
              <a:rPr lang="zh-CN" altLang="zh-CN" sz="2400"/>
              <a:t>）是从盘符经过各级子目录到文件的目录序列。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37755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600"/>
              <a:t>java.io</a:t>
            </a:r>
            <a:r>
              <a:rPr lang="zh-CN" altLang="zh-CN" sz="2600"/>
              <a:t>包中定义了一个</a:t>
            </a:r>
            <a:r>
              <a:rPr lang="en-US" altLang="zh-CN" sz="2600"/>
              <a:t>File</a:t>
            </a:r>
            <a:r>
              <a:rPr lang="zh-CN" altLang="zh-CN" sz="2600"/>
              <a:t>类来专门处理文件，并获取文件的有关信息</a:t>
            </a:r>
            <a:r>
              <a:rPr lang="zh-CN" altLang="zh-CN" sz="2600"/>
              <a:t>。</a:t>
            </a:r>
            <a:r>
              <a:rPr lang="en-US" altLang="zh-CN" sz="2600"/>
              <a:t> </a:t>
            </a:r>
            <a:endParaRPr lang="en-US" altLang="zh-CN" sz="2600" smtClean="0"/>
          </a:p>
          <a:p>
            <a:pPr>
              <a:lnSpc>
                <a:spcPct val="150000"/>
              </a:lnSpc>
            </a:pPr>
            <a:endParaRPr lang="zh-CN" altLang="zh-CN" sz="2600"/>
          </a:p>
          <a:p>
            <a:pPr>
              <a:lnSpc>
                <a:spcPct val="150000"/>
              </a:lnSpc>
            </a:pPr>
            <a:r>
              <a:rPr lang="en-US" altLang="zh-CN" sz="2600"/>
              <a:t>Java</a:t>
            </a:r>
            <a:r>
              <a:rPr lang="zh-CN" altLang="zh-CN" sz="2600"/>
              <a:t>语言中通过</a:t>
            </a:r>
            <a:r>
              <a:rPr lang="en-US" altLang="zh-CN" sz="2600"/>
              <a:t>File</a:t>
            </a:r>
            <a:r>
              <a:rPr lang="zh-CN" altLang="zh-CN" sz="2600"/>
              <a:t>类来建立与磁盘文件的联系，</a:t>
            </a:r>
            <a:r>
              <a:rPr lang="en-US" altLang="zh-CN" sz="2600"/>
              <a:t>File</a:t>
            </a:r>
            <a:r>
              <a:rPr lang="zh-CN" altLang="zh-CN" sz="2600"/>
              <a:t>类主要用来获取文件或目录的信息，</a:t>
            </a:r>
            <a:r>
              <a:rPr lang="en-US" altLang="zh-CN" sz="2600"/>
              <a:t>File</a:t>
            </a:r>
            <a:r>
              <a:rPr lang="zh-CN" altLang="zh-CN" sz="2600"/>
              <a:t>类的对象本身不提供对文件的处理功能。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92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3  </a:t>
            </a:r>
            <a:r>
              <a:rPr lang="zh-CN" altLang="zh-CN" b="1"/>
              <a:t>文件复制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编程实现一个文件复制功能，将一个</a:t>
            </a:r>
            <a:r>
              <a:rPr lang="en-US" altLang="zh-CN" sz="2200"/>
              <a:t>java</a:t>
            </a:r>
            <a:r>
              <a:rPr lang="zh-CN" altLang="zh-CN" sz="2200"/>
              <a:t>源文件复制到一个指定的</a:t>
            </a:r>
            <a:r>
              <a:rPr lang="en-US" altLang="zh-CN" sz="2200"/>
              <a:t>txt</a:t>
            </a:r>
            <a:r>
              <a:rPr lang="zh-CN" altLang="zh-CN" sz="2200"/>
              <a:t>文件，假定就复制本程序的源文件</a:t>
            </a:r>
            <a:r>
              <a:rPr lang="en-US" altLang="zh-CN" sz="2200"/>
              <a:t>FileCopy.java</a:t>
            </a:r>
            <a:r>
              <a:rPr lang="zh-CN" altLang="zh-CN" sz="2200"/>
              <a:t>，复制到</a:t>
            </a:r>
            <a:r>
              <a:rPr lang="en-US" altLang="zh-CN" sz="2200"/>
              <a:t>e:/java</a:t>
            </a:r>
            <a:r>
              <a:rPr lang="zh-CN" altLang="zh-CN" sz="2200"/>
              <a:t>目录中。运行效果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6146" name="Picture 2" descr="图5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49080"/>
            <a:ext cx="3261457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30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知识点：文件字节</a:t>
            </a:r>
            <a:r>
              <a:rPr lang="en-US" altLang="zh-CN" b="1"/>
              <a:t>IO</a:t>
            </a:r>
            <a:r>
              <a:rPr lang="zh-CN" altLang="zh-CN" b="1" smtClean="0"/>
              <a:t>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/>
              <a:t>FileInputStream</a:t>
            </a:r>
            <a:r>
              <a:rPr lang="zh-CN" altLang="zh-CN" sz="2400"/>
              <a:t>是</a:t>
            </a:r>
            <a:r>
              <a:rPr lang="en-US" altLang="zh-CN" sz="2400"/>
              <a:t>InputStream</a:t>
            </a:r>
            <a:r>
              <a:rPr lang="zh-CN" altLang="zh-CN" sz="2400"/>
              <a:t>类的子类，它的常用构造方法如下：</a:t>
            </a:r>
          </a:p>
          <a:p>
            <a:pPr lvl="1">
              <a:lnSpc>
                <a:spcPct val="150000"/>
              </a:lnSpc>
            </a:pPr>
            <a:r>
              <a:rPr lang="en-US" altLang="zh-CN" sz="2200"/>
              <a:t>FileInputStream(String name</a:t>
            </a:r>
            <a:r>
              <a:rPr lang="zh-CN" altLang="zh-CN" sz="2200"/>
              <a:t>）：使用指定的文件名</a:t>
            </a:r>
            <a:r>
              <a:rPr lang="en-US" altLang="zh-CN" sz="2200"/>
              <a:t>name</a:t>
            </a:r>
            <a:r>
              <a:rPr lang="zh-CN" altLang="zh-CN" sz="2200"/>
              <a:t>创建一个</a:t>
            </a:r>
            <a:r>
              <a:rPr lang="en-US" altLang="zh-CN" sz="2200"/>
              <a:t>FileInputStream</a:t>
            </a:r>
            <a:r>
              <a:rPr lang="zh-CN" altLang="zh-CN" sz="2200"/>
              <a:t>的对象，如果文件不存在会产生</a:t>
            </a:r>
            <a:r>
              <a:rPr lang="en-US" altLang="zh-CN" sz="2200"/>
              <a:t>FileNotFoundException</a:t>
            </a:r>
            <a:r>
              <a:rPr lang="zh-CN" altLang="zh-CN" sz="2200"/>
              <a:t>。</a:t>
            </a:r>
          </a:p>
          <a:p>
            <a:pPr lvl="1">
              <a:lnSpc>
                <a:spcPct val="150000"/>
              </a:lnSpc>
            </a:pPr>
            <a:r>
              <a:rPr lang="en-US" altLang="zh-CN" sz="2200"/>
              <a:t>FileInputStream(File   file)</a:t>
            </a:r>
            <a:r>
              <a:rPr lang="zh-CN" altLang="zh-CN" sz="2200"/>
              <a:t>：使用指定的文件对象来创建一个</a:t>
            </a:r>
            <a:r>
              <a:rPr lang="en-US" altLang="zh-CN" sz="2200"/>
              <a:t>FileInputStream</a:t>
            </a:r>
            <a:r>
              <a:rPr lang="zh-CN" altLang="zh-CN" sz="2200"/>
              <a:t>的对象，如果文件不存在会产生</a:t>
            </a:r>
            <a:r>
              <a:rPr lang="en-US" altLang="zh-CN" sz="2200"/>
              <a:t>FileNotFoundException</a:t>
            </a:r>
            <a:r>
              <a:rPr lang="zh-CN" altLang="zh-CN" sz="2200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2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FileOutputStream</a:t>
            </a:r>
            <a:r>
              <a:rPr lang="zh-CN" altLang="zh-CN" sz="2400"/>
              <a:t>是</a:t>
            </a:r>
            <a:r>
              <a:rPr lang="en-US" altLang="zh-CN" sz="2400"/>
              <a:t>OutputSream</a:t>
            </a:r>
            <a:r>
              <a:rPr lang="zh-CN" altLang="zh-CN" sz="2400"/>
              <a:t>类的子类，它的常用构造方法如下：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FileOutputStream(String name)</a:t>
            </a:r>
            <a:r>
              <a:rPr lang="zh-CN" altLang="zh-CN" sz="2400"/>
              <a:t>：使用指定的文件名创建一个</a:t>
            </a:r>
            <a:r>
              <a:rPr lang="en-US" altLang="zh-CN" sz="2400"/>
              <a:t>FileOutputStream</a:t>
            </a:r>
            <a:r>
              <a:rPr lang="zh-CN" altLang="zh-CN" sz="2400"/>
              <a:t>的对象。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FileOutputStream(File file)</a:t>
            </a:r>
            <a:r>
              <a:rPr lang="zh-CN" altLang="zh-CN" sz="2400"/>
              <a:t>：使用指定的文件对象来创建一个</a:t>
            </a:r>
            <a:r>
              <a:rPr lang="en-US" altLang="zh-CN" sz="2400"/>
              <a:t>FileOutputStream</a:t>
            </a:r>
            <a:r>
              <a:rPr lang="zh-CN" altLang="zh-CN" sz="2400"/>
              <a:t>的</a:t>
            </a:r>
            <a:r>
              <a:rPr lang="zh-CN" altLang="zh-CN" sz="2400"/>
              <a:t>对象</a:t>
            </a:r>
            <a:r>
              <a:rPr lang="zh-CN" altLang="zh-CN" sz="2400" smtClean="0"/>
              <a:t>。</a:t>
            </a:r>
            <a:endParaRPr lang="zh-CN" altLang="zh-CN" sz="2400"/>
          </a:p>
        </p:txBody>
      </p:sp>
    </p:spTree>
    <p:extLst>
      <p:ext uri="{BB962C8B-B14F-4D97-AF65-F5344CB8AC3E}">
        <p14:creationId xmlns:p14="http://schemas.microsoft.com/office/powerpoint/2010/main" val="151878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4  </a:t>
            </a:r>
            <a:r>
              <a:rPr lang="zh-CN" altLang="zh-CN" b="1"/>
              <a:t>记事本打开、另存为功能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在第</a:t>
            </a:r>
            <a:r>
              <a:rPr lang="en-US" altLang="zh-CN" sz="2200"/>
              <a:t>4</a:t>
            </a:r>
            <a:r>
              <a:rPr lang="zh-CN" altLang="zh-CN" sz="2200"/>
              <a:t>章任务</a:t>
            </a:r>
            <a:r>
              <a:rPr lang="en-US" altLang="zh-CN" sz="2200"/>
              <a:t>6</a:t>
            </a:r>
            <a:r>
              <a:rPr lang="zh-CN" altLang="zh-CN" sz="2200"/>
              <a:t>实现的简单记事本程序基础上，添加“另存为”菜单项，并实现“打开”、“另存为”文件功能。运行效果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</a:t>
            </a:r>
            <a:r>
              <a:rPr lang="zh-CN" altLang="en-US" sz="2200" smtClean="0"/>
              <a:t>所示。</a:t>
            </a:r>
            <a:endParaRPr lang="zh-CN" altLang="en-US" sz="2200"/>
          </a:p>
        </p:txBody>
      </p:sp>
      <p:pic>
        <p:nvPicPr>
          <p:cNvPr id="7170" name="Picture 2" descr="图5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3" y="3948111"/>
            <a:ext cx="3234286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图5-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3948111"/>
            <a:ext cx="284571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180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/>
              <a:t>第</a:t>
            </a:r>
            <a:r>
              <a:rPr lang="en-US" altLang="zh-CN" b="1"/>
              <a:t>5</a:t>
            </a:r>
            <a:r>
              <a:rPr lang="zh-CN" altLang="en-US" b="1" smtClean="0"/>
              <a:t>章	</a:t>
            </a:r>
            <a:r>
              <a:rPr lang="en-US" altLang="zh-CN" b="1" smtClean="0"/>
              <a:t>IO</a:t>
            </a:r>
            <a:r>
              <a:rPr lang="zh-CN" altLang="en-US" b="1"/>
              <a:t>输入输出流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5.1	IO</a:t>
            </a:r>
            <a:r>
              <a:rPr lang="zh-CN" altLang="en-US" b="1"/>
              <a:t>流</a:t>
            </a:r>
            <a:r>
              <a:rPr lang="zh-CN" altLang="en-US" b="1"/>
              <a:t>的</a:t>
            </a:r>
            <a:r>
              <a:rPr lang="zh-CN" altLang="en-US" b="1" smtClean="0"/>
              <a:t>概念</a:t>
            </a:r>
            <a:endParaRPr lang="en-US" altLang="zh-CN" b="1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5.2	</a:t>
            </a:r>
            <a:r>
              <a:rPr lang="zh-CN" altLang="zh-CN" b="1"/>
              <a:t>文件读写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5.3	</a:t>
            </a:r>
            <a:r>
              <a:rPr lang="zh-CN" altLang="zh-CN" b="1"/>
              <a:t>使用过滤流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5.4	</a:t>
            </a:r>
            <a:r>
              <a:rPr lang="zh-CN" altLang="zh-CN" b="1"/>
              <a:t>使用</a:t>
            </a:r>
            <a:r>
              <a:rPr lang="en-US" altLang="zh-CN" b="1"/>
              <a:t>RandomAccessFile</a:t>
            </a:r>
            <a:endParaRPr lang="zh-CN" altLang="zh-CN" b="1"/>
          </a:p>
          <a:p>
            <a:pPr marL="109728" indent="0">
              <a:lnSpc>
                <a:spcPct val="200000"/>
              </a:lnSpc>
              <a:buNone/>
            </a:pPr>
            <a:endParaRPr lang="en-US" altLang="zh-CN" b="1" smtClean="0"/>
          </a:p>
        </p:txBody>
      </p:sp>
    </p:spTree>
    <p:extLst>
      <p:ext uri="{BB962C8B-B14F-4D97-AF65-F5344CB8AC3E}">
        <p14:creationId xmlns:p14="http://schemas.microsoft.com/office/powerpoint/2010/main" val="3308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5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268760"/>
            <a:ext cx="321626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图5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228132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图5-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17" y="3825063"/>
            <a:ext cx="284571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图5-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03326"/>
            <a:ext cx="2396026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155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知识点：文件字符</a:t>
            </a:r>
            <a:r>
              <a:rPr lang="en-US" altLang="zh-CN" b="1"/>
              <a:t>IO</a:t>
            </a:r>
            <a:r>
              <a:rPr lang="zh-CN" altLang="zh-CN" b="1" smtClean="0"/>
              <a:t>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FileReader</a:t>
            </a:r>
            <a:r>
              <a:rPr lang="zh-CN" altLang="zh-CN" sz="2400"/>
              <a:t>类是</a:t>
            </a:r>
            <a:r>
              <a:rPr lang="en-US" altLang="zh-CN" sz="2400"/>
              <a:t>Reader</a:t>
            </a:r>
            <a:r>
              <a:rPr lang="zh-CN" altLang="zh-CN" sz="2400"/>
              <a:t>类的子类，它可以按字符对文件进行读取。</a:t>
            </a:r>
          </a:p>
          <a:p>
            <a:pPr>
              <a:lnSpc>
                <a:spcPct val="150000"/>
              </a:lnSpc>
            </a:pPr>
            <a:r>
              <a:rPr lang="zh-CN" altLang="zh-CN" sz="2400"/>
              <a:t>它的常用构造方法如下：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FileReader(String   name)</a:t>
            </a:r>
            <a:r>
              <a:rPr lang="zh-CN" altLang="zh-CN" sz="2400"/>
              <a:t>：使用指定的文件名</a:t>
            </a:r>
            <a:r>
              <a:rPr lang="en-US" altLang="zh-CN" sz="2400"/>
              <a:t>name</a:t>
            </a:r>
            <a:r>
              <a:rPr lang="zh-CN" altLang="zh-CN" sz="2400"/>
              <a:t>创建一个</a:t>
            </a:r>
            <a:r>
              <a:rPr lang="en-US" altLang="zh-CN" sz="2400"/>
              <a:t>FileReader</a:t>
            </a:r>
            <a:r>
              <a:rPr lang="zh-CN" altLang="zh-CN" sz="2400"/>
              <a:t>的对象，如果文件不存在会产生</a:t>
            </a:r>
            <a:r>
              <a:rPr lang="en-US" altLang="zh-CN" sz="2400"/>
              <a:t>FileNotFoundException</a:t>
            </a:r>
            <a:r>
              <a:rPr lang="zh-CN" altLang="zh-CN" sz="2400"/>
              <a:t>。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FileReader(File file)</a:t>
            </a:r>
            <a:r>
              <a:rPr lang="zh-CN" altLang="zh-CN" sz="2400"/>
              <a:t>：使用指定的文件对象来创建一个</a:t>
            </a:r>
            <a:r>
              <a:rPr lang="en-US" altLang="zh-CN" sz="2400"/>
              <a:t>FileReader</a:t>
            </a:r>
            <a:r>
              <a:rPr lang="zh-CN" altLang="zh-CN" sz="2400"/>
              <a:t>的对象，如果文件不存在会产生</a:t>
            </a:r>
            <a:r>
              <a:rPr lang="en-US" altLang="zh-CN" sz="2400"/>
              <a:t>FileNotFoundException</a:t>
            </a:r>
            <a:r>
              <a:rPr lang="zh-CN" altLang="zh-CN" sz="2400" smtClean="0"/>
              <a:t>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80644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/>
              <a:t>FileWriter</a:t>
            </a:r>
            <a:r>
              <a:rPr lang="zh-CN" altLang="zh-CN" sz="2400"/>
              <a:t>类是</a:t>
            </a:r>
            <a:r>
              <a:rPr lang="en-US" altLang="zh-CN" sz="2400"/>
              <a:t>Writer</a:t>
            </a:r>
            <a:r>
              <a:rPr lang="zh-CN" altLang="zh-CN" sz="2400"/>
              <a:t>类的子类，它可以按字符对文件进行写入。</a:t>
            </a:r>
          </a:p>
          <a:p>
            <a:pPr>
              <a:lnSpc>
                <a:spcPct val="150000"/>
              </a:lnSpc>
            </a:pPr>
            <a:r>
              <a:rPr lang="zh-CN" altLang="zh-CN" sz="2400"/>
              <a:t>它的常用构造方法如下：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FileWriter(String   name)  </a:t>
            </a:r>
            <a:r>
              <a:rPr lang="zh-CN" altLang="zh-CN" sz="2400"/>
              <a:t>：使用指定的文件名</a:t>
            </a:r>
            <a:r>
              <a:rPr lang="en-US" altLang="zh-CN" sz="2400"/>
              <a:t>name</a:t>
            </a:r>
            <a:r>
              <a:rPr lang="zh-CN" altLang="zh-CN" sz="2400"/>
              <a:t>创建一个</a:t>
            </a:r>
            <a:r>
              <a:rPr lang="en-US" altLang="zh-CN" sz="2400"/>
              <a:t>FileWriter</a:t>
            </a:r>
            <a:r>
              <a:rPr lang="zh-CN" altLang="zh-CN" sz="2400"/>
              <a:t>的对象。</a:t>
            </a:r>
          </a:p>
          <a:p>
            <a:pPr lvl="1">
              <a:lnSpc>
                <a:spcPct val="150000"/>
              </a:lnSpc>
            </a:pPr>
            <a:r>
              <a:rPr lang="en-US" altLang="zh-CN" sz="2400"/>
              <a:t>FileWriter(File   file)</a:t>
            </a:r>
            <a:r>
              <a:rPr lang="zh-CN" altLang="zh-CN" sz="2400"/>
              <a:t>： 使用指定的文件对象</a:t>
            </a:r>
            <a:r>
              <a:rPr lang="en-US" altLang="zh-CN" sz="2400"/>
              <a:t>file</a:t>
            </a:r>
            <a:r>
              <a:rPr lang="zh-CN" altLang="zh-CN" sz="2400"/>
              <a:t>创建一个</a:t>
            </a:r>
            <a:r>
              <a:rPr lang="en-US" altLang="zh-CN" sz="2400"/>
              <a:t>FileWriter</a:t>
            </a:r>
            <a:r>
              <a:rPr lang="zh-CN" altLang="zh-CN" sz="2400"/>
              <a:t>的</a:t>
            </a:r>
            <a:r>
              <a:rPr lang="zh-CN" altLang="zh-CN" sz="2400"/>
              <a:t>对象</a:t>
            </a:r>
            <a:r>
              <a:rPr lang="zh-CN" altLang="zh-CN" sz="2400" smtClean="0"/>
              <a:t>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89393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5.3	</a:t>
            </a:r>
            <a:r>
              <a:rPr lang="zh-CN" altLang="zh-CN" b="1"/>
              <a:t>使用</a:t>
            </a:r>
            <a:r>
              <a:rPr lang="zh-CN" altLang="zh-CN" b="1"/>
              <a:t>过滤</a:t>
            </a:r>
            <a:r>
              <a:rPr lang="zh-CN" altLang="zh-CN" b="1" smtClean="0"/>
              <a:t>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5  </a:t>
            </a:r>
            <a:r>
              <a:rPr lang="zh-CN" altLang="zh-CN" b="1"/>
              <a:t>学生信息存至磁盘文件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300"/>
              <a:t>编程实现：控制台接收输入学生的基本信息，再将这些信息存至磁盘文件。运行效果</a:t>
            </a:r>
            <a:r>
              <a:rPr lang="zh-CN" altLang="zh-CN" sz="2300"/>
              <a:t>如</a:t>
            </a:r>
            <a:r>
              <a:rPr lang="zh-CN" altLang="zh-CN" sz="2300" smtClean="0"/>
              <a:t>图所</a:t>
            </a:r>
            <a:r>
              <a:rPr lang="zh-CN" altLang="zh-CN" sz="23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9218" name="Picture 2" descr="图5-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3933056"/>
            <a:ext cx="2357522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图5-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3097674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73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/>
              <a:t>知识点：节点流和过滤流、常用</a:t>
            </a:r>
            <a:r>
              <a:rPr lang="zh-CN" altLang="zh-CN" b="1"/>
              <a:t>过滤</a:t>
            </a:r>
            <a:r>
              <a:rPr lang="zh-CN" altLang="zh-CN" b="1" smtClean="0"/>
              <a:t>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一、节点流和</a:t>
            </a:r>
            <a:r>
              <a:rPr lang="zh-CN" altLang="zh-CN" b="1"/>
              <a:t>过滤</a:t>
            </a:r>
            <a:r>
              <a:rPr lang="zh-CN" altLang="zh-CN" b="1" smtClean="0"/>
              <a:t>流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200000"/>
              </a:lnSpc>
            </a:pPr>
            <a:r>
              <a:rPr lang="zh-CN" altLang="zh-CN" sz="2300"/>
              <a:t>根据流的建立方式和工作原理不同，可以将流分为：</a:t>
            </a:r>
          </a:p>
          <a:p>
            <a:pPr lvl="1">
              <a:lnSpc>
                <a:spcPct val="200000"/>
              </a:lnSpc>
            </a:pPr>
            <a:r>
              <a:rPr lang="zh-CN" altLang="zh-CN" sz="2300"/>
              <a:t>节点流（</a:t>
            </a:r>
            <a:r>
              <a:rPr lang="en-US" altLang="zh-CN" sz="2300"/>
              <a:t>Node Streams</a:t>
            </a:r>
            <a:r>
              <a:rPr lang="zh-CN" altLang="zh-CN" sz="2300"/>
              <a:t>）：直接建立在源端、目的端上。</a:t>
            </a:r>
          </a:p>
          <a:p>
            <a:pPr lvl="1">
              <a:lnSpc>
                <a:spcPct val="200000"/>
              </a:lnSpc>
            </a:pPr>
            <a:r>
              <a:rPr lang="zh-CN" altLang="zh-CN" sz="2300"/>
              <a:t>过滤流（</a:t>
            </a:r>
            <a:r>
              <a:rPr lang="en-US" altLang="zh-CN" sz="2300"/>
              <a:t>Filter Streams</a:t>
            </a:r>
            <a:r>
              <a:rPr lang="zh-CN" altLang="zh-CN" sz="2300"/>
              <a:t>）：过滤流必须以某一个节点流作为流的来源，可以在读</a:t>
            </a:r>
            <a:r>
              <a:rPr lang="en-US" altLang="zh-CN" sz="2300"/>
              <a:t>/</a:t>
            </a:r>
            <a:r>
              <a:rPr lang="zh-CN" altLang="zh-CN" sz="2300"/>
              <a:t>写数据的同时对数据进行处理。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74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sz="2400"/>
              <a:t>过滤流建立在节点之上体现在过滤流的构造方法中，比如：</a:t>
            </a:r>
          </a:p>
          <a:p>
            <a:pPr lvl="1">
              <a:lnSpc>
                <a:spcPct val="200000"/>
              </a:lnSpc>
            </a:pPr>
            <a:r>
              <a:rPr lang="en-US" altLang="zh-CN" sz="2200"/>
              <a:t>FileInputStream   in = new   FileInputStream(file);</a:t>
            </a:r>
            <a:endParaRPr lang="zh-CN" altLang="zh-CN" sz="2200"/>
          </a:p>
          <a:p>
            <a:pPr lvl="1">
              <a:lnSpc>
                <a:spcPct val="200000"/>
              </a:lnSpc>
            </a:pPr>
            <a:r>
              <a:rPr lang="en-US" altLang="zh-CN" sz="2200"/>
              <a:t>DataInputStream  datain = new   DataInputStream  (in);</a:t>
            </a:r>
            <a:endParaRPr lang="zh-CN" altLang="zh-CN" sz="2200"/>
          </a:p>
          <a:p>
            <a:pPr>
              <a:lnSpc>
                <a:spcPct val="200000"/>
              </a:lnSpc>
            </a:pPr>
            <a:r>
              <a:rPr lang="zh-CN" altLang="zh-CN" sz="2400"/>
              <a:t>实现了基于文件输入流</a:t>
            </a:r>
            <a:r>
              <a:rPr lang="en-US" altLang="zh-CN" sz="2400"/>
              <a:t>in</a:t>
            </a:r>
            <a:r>
              <a:rPr lang="zh-CN" altLang="zh-CN" sz="2400"/>
              <a:t>的过滤流</a:t>
            </a:r>
            <a:r>
              <a:rPr lang="en-US" altLang="zh-CN" sz="2400"/>
              <a:t>datain</a:t>
            </a:r>
            <a:r>
              <a:rPr lang="zh-CN" altLang="zh-CN" sz="2400"/>
              <a:t>，它将可以实现分数据类型读文件</a:t>
            </a:r>
            <a:r>
              <a:rPr lang="en-US" altLang="zh-CN" sz="2400"/>
              <a:t>file</a:t>
            </a:r>
            <a:r>
              <a:rPr lang="zh-CN" altLang="zh-CN" sz="2400"/>
              <a:t>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31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zh-CN" altLang="zh-CN" b="1"/>
              <a:t>二、常用过滤流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buNone/>
            </a:pPr>
            <a:r>
              <a:rPr lang="en-US" altLang="zh-CN"/>
              <a:t>1</a:t>
            </a:r>
            <a:r>
              <a:rPr lang="zh-CN" altLang="zh-CN"/>
              <a:t>、</a:t>
            </a:r>
            <a:r>
              <a:rPr lang="en-US" altLang="zh-CN"/>
              <a:t>DataInputStream</a:t>
            </a:r>
            <a:r>
              <a:rPr lang="zh-CN" altLang="zh-CN"/>
              <a:t>和</a:t>
            </a:r>
            <a:r>
              <a:rPr lang="en-US" altLang="zh-CN"/>
              <a:t>DataOutputStream</a:t>
            </a:r>
            <a:endParaRPr lang="zh-CN" altLang="zh-CN"/>
          </a:p>
          <a:p>
            <a:pPr marL="109728" indent="0">
              <a:buNone/>
            </a:pP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z="2200"/>
              <a:t>DataInputStream</a:t>
            </a:r>
            <a:r>
              <a:rPr lang="zh-CN" altLang="zh-CN" sz="2200"/>
              <a:t>和</a:t>
            </a:r>
            <a:r>
              <a:rPr lang="en-US" altLang="zh-CN" sz="2200"/>
              <a:t>DataOutputStream</a:t>
            </a:r>
            <a:r>
              <a:rPr lang="zh-CN" altLang="zh-CN" sz="2200"/>
              <a:t>类提供了对</a:t>
            </a:r>
            <a:r>
              <a:rPr lang="en-US" altLang="zh-CN" sz="2200"/>
              <a:t>Java</a:t>
            </a:r>
            <a:r>
              <a:rPr lang="zh-CN" altLang="zh-CN" sz="2200"/>
              <a:t>基本数据类型和</a:t>
            </a:r>
            <a:r>
              <a:rPr lang="en-US" altLang="zh-CN" sz="2200"/>
              <a:t>String</a:t>
            </a:r>
            <a:r>
              <a:rPr lang="zh-CN" altLang="zh-CN" sz="2200"/>
              <a:t>的操作。</a:t>
            </a:r>
          </a:p>
          <a:p>
            <a:pPr>
              <a:lnSpc>
                <a:spcPct val="150000"/>
              </a:lnSpc>
            </a:pP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zh-CN" sz="2200"/>
              <a:t>在</a:t>
            </a:r>
            <a:r>
              <a:rPr lang="en-US" altLang="zh-CN" sz="2200"/>
              <a:t>DataInputStream</a:t>
            </a:r>
            <a:r>
              <a:rPr lang="zh-CN" altLang="zh-CN" sz="2200"/>
              <a:t>和</a:t>
            </a:r>
            <a:r>
              <a:rPr lang="en-US" altLang="zh-CN" sz="2200"/>
              <a:t>DataOutputStream</a:t>
            </a:r>
            <a:r>
              <a:rPr lang="zh-CN" altLang="zh-CN" sz="2200"/>
              <a:t>两个类中的方法都很简单，基本结构为</a:t>
            </a:r>
            <a:r>
              <a:rPr lang="en-US" altLang="zh-CN" sz="2200"/>
              <a:t>readXxx()</a:t>
            </a:r>
            <a:r>
              <a:rPr lang="zh-CN" altLang="zh-CN" sz="2200"/>
              <a:t>和</a:t>
            </a:r>
            <a:r>
              <a:rPr lang="en-US" altLang="zh-CN" sz="2200"/>
              <a:t>writeXxx()</a:t>
            </a:r>
            <a:r>
              <a:rPr lang="zh-CN" altLang="zh-CN" sz="2200"/>
              <a:t>其中</a:t>
            </a:r>
            <a:r>
              <a:rPr lang="en-US" altLang="zh-CN" sz="2200"/>
              <a:t>Xxx</a:t>
            </a:r>
            <a:r>
              <a:rPr lang="zh-CN" altLang="zh-CN" sz="2200"/>
              <a:t>代表基本数据类型或者</a:t>
            </a:r>
            <a:r>
              <a:rPr lang="en-US" altLang="zh-CN" sz="2200"/>
              <a:t>String</a:t>
            </a:r>
            <a:r>
              <a:rPr lang="zh-CN" altLang="zh-CN" sz="2200" smtClean="0"/>
              <a:t>。</a:t>
            </a:r>
            <a:endParaRPr lang="zh-CN" altLang="zh-CN" sz="2200"/>
          </a:p>
        </p:txBody>
      </p:sp>
    </p:spTree>
    <p:extLst>
      <p:ext uri="{BB962C8B-B14F-4D97-AF65-F5344CB8AC3E}">
        <p14:creationId xmlns:p14="http://schemas.microsoft.com/office/powerpoint/2010/main" val="179808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en-US" altLang="zh-CN"/>
              <a:t>2</a:t>
            </a:r>
            <a:r>
              <a:rPr lang="zh-CN" altLang="zh-CN"/>
              <a:t>、</a:t>
            </a:r>
            <a:r>
              <a:rPr lang="en-US" altLang="zh-CN"/>
              <a:t>ObjectInputStream</a:t>
            </a:r>
            <a:r>
              <a:rPr lang="zh-CN" altLang="zh-CN"/>
              <a:t>和</a:t>
            </a:r>
            <a:r>
              <a:rPr lang="en-US" altLang="zh-CN"/>
              <a:t>ObjectOutputStream</a:t>
            </a:r>
            <a:r>
              <a:rPr lang="zh-CN" altLang="zh-CN"/>
              <a:t>、</a:t>
            </a:r>
            <a:r>
              <a:rPr lang="zh-CN" altLang="zh-CN"/>
              <a:t>对象</a:t>
            </a:r>
            <a:r>
              <a:rPr lang="zh-CN" altLang="zh-CN" smtClean="0"/>
              <a:t>序列化</a:t>
            </a:r>
            <a:endParaRPr lang="en-US" altLang="zh-CN" smtClean="0"/>
          </a:p>
          <a:p>
            <a:pPr marL="109728" indent="0">
              <a:buNone/>
            </a:pPr>
            <a:endParaRPr lang="en-US" altLang="zh-CN"/>
          </a:p>
          <a:p>
            <a:pPr marL="109728" indent="0">
              <a:lnSpc>
                <a:spcPct val="160000"/>
              </a:lnSpc>
              <a:buNone/>
            </a:pPr>
            <a:r>
              <a:rPr lang="en-US" altLang="zh-CN" sz="2400"/>
              <a:t>ObjectInputStream</a:t>
            </a:r>
            <a:r>
              <a:rPr lang="zh-CN" altLang="zh-CN" sz="2400"/>
              <a:t>和</a:t>
            </a:r>
            <a:r>
              <a:rPr lang="en-US" altLang="zh-CN" sz="2400"/>
              <a:t>ObjectOutputStream</a:t>
            </a:r>
            <a:r>
              <a:rPr lang="zh-CN" altLang="zh-CN" sz="2400"/>
              <a:t>这一对过滤流可以实现对可序列化的对象的</a:t>
            </a:r>
            <a:r>
              <a:rPr lang="zh-CN" altLang="zh-CN" sz="2400"/>
              <a:t>读写</a:t>
            </a:r>
            <a:r>
              <a:rPr lang="zh-CN" altLang="zh-CN" sz="2400" smtClean="0"/>
              <a:t>操作</a:t>
            </a:r>
            <a:endParaRPr lang="en-US" altLang="zh-CN" sz="2400" smtClean="0"/>
          </a:p>
          <a:p>
            <a:pPr marL="109728" indent="0">
              <a:lnSpc>
                <a:spcPct val="160000"/>
              </a:lnSpc>
              <a:buNone/>
            </a:pPr>
            <a:endParaRPr lang="en-US" altLang="zh-CN" sz="2400"/>
          </a:p>
          <a:p>
            <a:pPr>
              <a:lnSpc>
                <a:spcPct val="160000"/>
              </a:lnSpc>
            </a:pPr>
            <a:r>
              <a:rPr lang="zh-CN" altLang="zh-CN" sz="2400"/>
              <a:t>读写方法分别是：</a:t>
            </a:r>
          </a:p>
          <a:p>
            <a:pPr lvl="1">
              <a:lnSpc>
                <a:spcPct val="160000"/>
              </a:lnSpc>
            </a:pPr>
            <a:r>
              <a:rPr lang="en-US" altLang="zh-CN" sz="2400"/>
              <a:t>Object readObject() throws IOException, ClassNotFoundException</a:t>
            </a:r>
            <a:r>
              <a:rPr lang="zh-CN" altLang="zh-CN" sz="2400"/>
              <a:t>：从</a:t>
            </a:r>
            <a:r>
              <a:rPr lang="en-US" altLang="zh-CN" sz="2400"/>
              <a:t> ObjectInputStream </a:t>
            </a:r>
            <a:r>
              <a:rPr lang="zh-CN" altLang="zh-CN" sz="2400"/>
              <a:t>读取对象。</a:t>
            </a:r>
          </a:p>
          <a:p>
            <a:pPr lvl="1">
              <a:lnSpc>
                <a:spcPct val="160000"/>
              </a:lnSpc>
            </a:pPr>
            <a:r>
              <a:rPr lang="en-US" altLang="zh-CN" sz="2400"/>
              <a:t>void writeObject(Object obj) throws IOException</a:t>
            </a:r>
            <a:r>
              <a:rPr lang="zh-CN" altLang="zh-CN" sz="2400"/>
              <a:t>：将指定的对象写入</a:t>
            </a:r>
            <a:r>
              <a:rPr lang="en-US" altLang="zh-CN" sz="2400"/>
              <a:t> </a:t>
            </a:r>
            <a:r>
              <a:rPr lang="en-US" altLang="zh-CN" sz="2400"/>
              <a:t>ObjectOutputStream</a:t>
            </a:r>
            <a:r>
              <a:rPr lang="zh-CN" altLang="zh-CN" sz="2400" smtClean="0"/>
              <a:t>。</a:t>
            </a:r>
            <a:endParaRPr lang="zh-CN" altLang="zh-CN" sz="240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17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/>
              <a:t>Java</a:t>
            </a:r>
            <a:r>
              <a:rPr lang="zh-CN" altLang="zh-CN" sz="2200"/>
              <a:t>的序列化机制可以让实现了</a:t>
            </a:r>
            <a:r>
              <a:rPr lang="en-US" altLang="zh-CN" sz="2200"/>
              <a:t>Serializable</a:t>
            </a:r>
            <a:r>
              <a:rPr lang="zh-CN" altLang="zh-CN" sz="2200"/>
              <a:t>接口的对象或者其父类实现了</a:t>
            </a:r>
            <a:r>
              <a:rPr lang="en-US" altLang="zh-CN" sz="2200"/>
              <a:t>Serializable</a:t>
            </a:r>
            <a:r>
              <a:rPr lang="zh-CN" altLang="zh-CN" sz="2200"/>
              <a:t>接口的对象，通过序列化的方式将对象转化成为字节序列，并且可以通过反序列化的方式将这些字节序列还原成为</a:t>
            </a:r>
            <a:r>
              <a:rPr lang="zh-CN" altLang="zh-CN" sz="2200"/>
              <a:t>对象</a:t>
            </a:r>
            <a:r>
              <a:rPr lang="zh-CN" altLang="zh-CN" sz="2200" smtClean="0"/>
              <a:t>。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endParaRPr lang="en-US" altLang="zh-CN" sz="2200"/>
          </a:p>
          <a:p>
            <a:pPr>
              <a:lnSpc>
                <a:spcPct val="150000"/>
              </a:lnSpc>
            </a:pPr>
            <a:r>
              <a:rPr lang="zh-CN" altLang="zh-CN" sz="2200" smtClean="0"/>
              <a:t>序列化</a:t>
            </a:r>
            <a:r>
              <a:rPr lang="zh-CN" altLang="zh-CN" sz="2200"/>
              <a:t>机制可以让程序员将对象永久保存到数据库或者文件中，也可以让程序员通过网络传输这些</a:t>
            </a:r>
            <a:r>
              <a:rPr lang="zh-CN" altLang="zh-CN" sz="2200"/>
              <a:t>对象</a:t>
            </a:r>
            <a:r>
              <a:rPr lang="zh-CN" altLang="zh-CN" sz="2200" smtClean="0"/>
              <a:t>。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910708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5.4	</a:t>
            </a:r>
            <a:r>
              <a:rPr lang="zh-CN" altLang="zh-CN" b="1"/>
              <a:t>使用</a:t>
            </a:r>
            <a:r>
              <a:rPr lang="en-US" altLang="zh-CN" b="1" smtClean="0"/>
              <a:t>RandomAccessFile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2200" smtClean="0"/>
              <a:t>对文件</a:t>
            </a:r>
            <a:r>
              <a:rPr lang="zh-CN" altLang="zh-CN" sz="2200" smtClean="0"/>
              <a:t>进行</a:t>
            </a:r>
            <a:r>
              <a:rPr lang="zh-CN" altLang="zh-CN" sz="2200"/>
              <a:t>随机存取，读写文件</a:t>
            </a:r>
            <a:r>
              <a:rPr lang="zh-CN" altLang="zh-CN" sz="2200"/>
              <a:t>的</a:t>
            </a:r>
            <a:r>
              <a:rPr lang="zh-CN" altLang="zh-CN" sz="2200" smtClean="0"/>
              <a:t>位置能够</a:t>
            </a:r>
            <a:r>
              <a:rPr lang="zh-CN" altLang="zh-CN" sz="2200"/>
              <a:t>在文件中随意的</a:t>
            </a:r>
            <a:r>
              <a:rPr lang="zh-CN" altLang="zh-CN" sz="2200"/>
              <a:t>移动</a:t>
            </a:r>
            <a:r>
              <a:rPr lang="zh-CN" altLang="zh-CN" sz="2200" smtClean="0"/>
              <a:t>，可以</a:t>
            </a:r>
            <a:r>
              <a:rPr lang="zh-CN" altLang="zh-CN" sz="2200"/>
              <a:t>使用</a:t>
            </a:r>
            <a:r>
              <a:rPr lang="en-US" altLang="zh-CN" sz="2200"/>
              <a:t>RandomAccessFile</a:t>
            </a:r>
            <a:r>
              <a:rPr lang="zh-CN" altLang="zh-CN" sz="2200"/>
              <a:t>类，使用</a:t>
            </a:r>
            <a:r>
              <a:rPr lang="en-US" altLang="zh-CN" sz="2200"/>
              <a:t>seek()</a:t>
            </a:r>
            <a:r>
              <a:rPr lang="zh-CN" altLang="zh-CN" sz="2200"/>
              <a:t>方法指定文件存取的位置来进行随机存取的</a:t>
            </a:r>
            <a:r>
              <a:rPr lang="zh-CN" altLang="zh-CN" sz="2200"/>
              <a:t>操作</a:t>
            </a:r>
            <a:r>
              <a:rPr lang="zh-CN" altLang="zh-CN" sz="2200" smtClean="0"/>
              <a:t>。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endParaRPr lang="en-US" altLang="zh-CN" sz="2200"/>
          </a:p>
          <a:p>
            <a:pPr>
              <a:lnSpc>
                <a:spcPct val="150000"/>
              </a:lnSpc>
            </a:pPr>
            <a:r>
              <a:rPr lang="en-US" altLang="zh-CN" sz="2200"/>
              <a:t>RandomAccessFile(String   name, String   mode)</a:t>
            </a:r>
            <a:r>
              <a:rPr lang="zh-CN" altLang="zh-CN" sz="2200"/>
              <a:t>：创建从中读取和向其中写入（可选）的随机访问文件流，该文件具有指定名称</a:t>
            </a:r>
            <a:r>
              <a:rPr lang="en-US" altLang="zh-CN" sz="2200"/>
              <a:t>name</a:t>
            </a:r>
            <a:r>
              <a:rPr lang="zh-CN" altLang="zh-CN" sz="2200"/>
              <a:t>，</a:t>
            </a:r>
            <a:r>
              <a:rPr lang="en-US" altLang="zh-CN" sz="2200"/>
              <a:t>mode</a:t>
            </a:r>
            <a:r>
              <a:rPr lang="zh-CN" altLang="zh-CN" sz="2200"/>
              <a:t>是打开方式，例如</a:t>
            </a:r>
            <a:r>
              <a:rPr lang="en-US" altLang="zh-CN" sz="2200"/>
              <a:t>“r”</a:t>
            </a:r>
            <a:r>
              <a:rPr lang="zh-CN" altLang="zh-CN" sz="2200"/>
              <a:t>表示只读，</a:t>
            </a:r>
            <a:r>
              <a:rPr lang="en-US" altLang="zh-CN" sz="2200"/>
              <a:t>“rw”</a:t>
            </a:r>
            <a:r>
              <a:rPr lang="zh-CN" altLang="zh-CN" sz="2200"/>
              <a:t>表示可读写</a:t>
            </a:r>
            <a:r>
              <a:rPr lang="zh-CN" altLang="zh-CN" sz="2200"/>
              <a:t>。</a:t>
            </a:r>
            <a:r>
              <a:rPr lang="en-US" altLang="zh-CN" sz="2200"/>
              <a:t> </a:t>
            </a:r>
            <a:endParaRPr lang="zh-CN" altLang="zh-CN" sz="220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9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</a:t>
            </a:r>
            <a:r>
              <a:rPr lang="en-US" altLang="zh-CN" smtClean="0"/>
              <a:t>IO</a:t>
            </a:r>
            <a:r>
              <a:rPr lang="zh-CN" altLang="en-US"/>
              <a:t>流的概念、分类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使用</a:t>
            </a:r>
            <a:r>
              <a:rPr lang="zh-CN" altLang="en-US"/>
              <a:t>文件流读写文件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使用</a:t>
            </a:r>
            <a:r>
              <a:rPr lang="zh-CN" altLang="en-US"/>
              <a:t>过滤流</a:t>
            </a:r>
          </a:p>
          <a:p>
            <a:pPr marL="109728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实训任务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5-1</a:t>
            </a:r>
            <a:r>
              <a:rPr lang="en-US" altLang="zh-CN" sz="2000"/>
              <a:t>] </a:t>
            </a:r>
            <a:r>
              <a:rPr lang="zh-CN" altLang="en-US" sz="2000" smtClean="0"/>
              <a:t>编写</a:t>
            </a:r>
            <a:r>
              <a:rPr lang="zh-CN" altLang="en-US" sz="2000"/>
              <a:t>一个标准化考试小软件界面，从外部文本中读入题目，并要求每做完一个题目都把该题目的正确答案显示给</a:t>
            </a:r>
            <a:r>
              <a:rPr lang="zh-CN" altLang="en-US" sz="2000"/>
              <a:t>用户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 marL="109728" indent="0">
              <a:lnSpc>
                <a:spcPct val="200000"/>
              </a:lnSpc>
              <a:buNone/>
            </a:pPr>
            <a:endParaRPr lang="zh-CN" altLang="en-US" sz="200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5-2</a:t>
            </a:r>
            <a:r>
              <a:rPr lang="en-US" altLang="zh-CN" sz="2000"/>
              <a:t>] </a:t>
            </a:r>
            <a:r>
              <a:rPr lang="zh-CN" altLang="en-US" sz="2000" smtClean="0"/>
              <a:t>编写</a:t>
            </a:r>
            <a:r>
              <a:rPr lang="zh-CN" altLang="en-US" sz="2000"/>
              <a:t>一个用户基本信息管理的小软件界面，允许用户录入信息并将其存储在外部文件之中，并可以将其重新显示</a:t>
            </a:r>
            <a:r>
              <a:rPr lang="zh-CN" altLang="en-US" sz="2000"/>
              <a:t>出来</a:t>
            </a:r>
            <a:r>
              <a:rPr lang="zh-CN" altLang="en-US" sz="2000" smtClean="0"/>
              <a:t>。</a:t>
            </a:r>
            <a:endParaRPr lang="en-US" altLang="zh-CN" sz="2000" smtClean="0"/>
          </a:p>
          <a:p>
            <a:pPr marL="109728" indent="0">
              <a:lnSpc>
                <a:spcPct val="200000"/>
              </a:lnSpc>
              <a:buNone/>
            </a:pPr>
            <a:endParaRPr lang="zh-CN" altLang="en-US" sz="200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5-3</a:t>
            </a:r>
            <a:r>
              <a:rPr lang="en-US" altLang="zh-CN" sz="2000"/>
              <a:t>] </a:t>
            </a:r>
            <a:r>
              <a:rPr lang="zh-CN" altLang="en-US" sz="2000" smtClean="0"/>
              <a:t>模拟</a:t>
            </a:r>
            <a:r>
              <a:rPr lang="zh-CN" altLang="en-US" sz="2000"/>
              <a:t>记事本功能，实现文件的新建、打开、保存和另存为功能。</a:t>
            </a:r>
          </a:p>
        </p:txBody>
      </p:sp>
    </p:spTree>
    <p:extLst>
      <p:ext uri="{BB962C8B-B14F-4D97-AF65-F5344CB8AC3E}">
        <p14:creationId xmlns:p14="http://schemas.microsoft.com/office/powerpoint/2010/main" val="307035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本章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1  </a:t>
            </a:r>
            <a:r>
              <a:rPr lang="zh-CN" altLang="zh-CN" sz="2400"/>
              <a:t>使用预定义流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2  </a:t>
            </a:r>
            <a:r>
              <a:rPr lang="zh-CN" altLang="zh-CN" sz="2400"/>
              <a:t>文件类型过滤器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3  </a:t>
            </a:r>
            <a:r>
              <a:rPr lang="zh-CN" altLang="zh-CN" sz="2400"/>
              <a:t>文件复制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4  </a:t>
            </a:r>
            <a:r>
              <a:rPr lang="zh-CN" altLang="zh-CN" sz="2400"/>
              <a:t>记事本打开、另存为功能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5  </a:t>
            </a:r>
            <a:r>
              <a:rPr lang="zh-CN" altLang="zh-CN" sz="2400"/>
              <a:t>学生信息存至磁盘文件</a:t>
            </a:r>
          </a:p>
        </p:txBody>
      </p:sp>
    </p:spTree>
    <p:extLst>
      <p:ext uri="{BB962C8B-B14F-4D97-AF65-F5344CB8AC3E}">
        <p14:creationId xmlns:p14="http://schemas.microsoft.com/office/powerpoint/2010/main" val="1247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5.1	IO</a:t>
            </a:r>
            <a:r>
              <a:rPr lang="zh-CN" altLang="en-US" b="1"/>
              <a:t>流的概念</a:t>
            </a:r>
            <a:endParaRPr lang="zh-CN" altLang="zh-CN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99120"/>
            <a:ext cx="8229600" cy="2998032"/>
          </a:xfrm>
        </p:spPr>
        <p:txBody>
          <a:bodyPr/>
          <a:lstStyle/>
          <a:p>
            <a:pPr marL="109728" indent="0">
              <a:lnSpc>
                <a:spcPct val="200000"/>
              </a:lnSpc>
              <a:buNone/>
            </a:pPr>
            <a:r>
              <a:rPr lang="zh-CN" altLang="en-US" b="1"/>
              <a:t>任务</a:t>
            </a:r>
            <a:r>
              <a:rPr lang="en-US" altLang="zh-CN" b="1"/>
              <a:t>1  </a:t>
            </a:r>
            <a:r>
              <a:rPr lang="zh-CN" altLang="en-US" b="1"/>
              <a:t>使用预定义流</a:t>
            </a:r>
            <a:endParaRPr lang="en-US" altLang="zh-CN" sz="2400" dirty="0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en-US" sz="2400"/>
              <a:t>编程实现：接收用户输入一段字符，并在控制台回显出来。运行效果</a:t>
            </a:r>
            <a:r>
              <a:rPr lang="zh-CN" altLang="en-US" sz="2400"/>
              <a:t>如</a:t>
            </a:r>
            <a:r>
              <a:rPr lang="zh-CN" altLang="en-US" sz="2400" smtClean="0"/>
              <a:t>图所</a:t>
            </a:r>
            <a:r>
              <a:rPr lang="zh-CN" altLang="en-US" sz="2400"/>
              <a:t>示。</a:t>
            </a:r>
            <a:endParaRPr lang="zh-CN" altLang="zh-CN" b="1"/>
          </a:p>
          <a:p>
            <a:pPr marL="109728" indent="0">
              <a:lnSpc>
                <a:spcPct val="200000"/>
              </a:lnSpc>
              <a:buNone/>
            </a:pPr>
            <a:endParaRPr lang="zh-CN" altLang="en-US" sz="3200"/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4" name="Picture 2" descr="图5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1008" y="4221087"/>
            <a:ext cx="3876923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6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/>
              <a:t>知识点：流的概念和分类、预定义流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zh-CN" altLang="en-US" b="1"/>
              <a:t>一、流的概念</a:t>
            </a:r>
            <a:r>
              <a:rPr lang="zh-CN" altLang="en-US" b="1"/>
              <a:t>和</a:t>
            </a:r>
            <a:r>
              <a:rPr lang="zh-CN" altLang="en-US" b="1" smtClean="0"/>
              <a:t>分类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 dirty="0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200" b="1"/>
              <a:t>	</a:t>
            </a:r>
            <a:r>
              <a:rPr lang="en-US" altLang="zh-CN" sz="2200"/>
              <a:t>Java</a:t>
            </a:r>
            <a:r>
              <a:rPr lang="zh-CN" altLang="en-US" sz="2200"/>
              <a:t>程序通过流来执行</a:t>
            </a:r>
            <a:r>
              <a:rPr lang="zh-CN" altLang="en-US" sz="2200"/>
              <a:t>输入输出</a:t>
            </a:r>
            <a:r>
              <a:rPr lang="zh-CN" altLang="en-US" sz="2200" smtClean="0"/>
              <a:t>处理</a:t>
            </a:r>
            <a:endParaRPr lang="en-US" altLang="zh-CN" sz="2200" smtClean="0"/>
          </a:p>
          <a:p>
            <a:pPr marL="109728" indent="0">
              <a:lnSpc>
                <a:spcPct val="150000"/>
              </a:lnSpc>
              <a:buNone/>
            </a:pPr>
            <a:endParaRPr lang="en-US" altLang="zh-CN" sz="220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200" smtClean="0"/>
              <a:t>	</a:t>
            </a:r>
            <a:r>
              <a:rPr lang="zh-CN" altLang="en-US" sz="2200" smtClean="0"/>
              <a:t>流的模型如图所示：</a:t>
            </a:r>
            <a:endParaRPr lang="en-US" altLang="zh-CN" sz="2200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200" smtClean="0"/>
              <a:t>	</a:t>
            </a:r>
            <a:endParaRPr lang="zh-CN" altLang="zh-CN" b="1"/>
          </a:p>
          <a:p>
            <a:endParaRPr lang="zh-CN" altLang="en-US"/>
          </a:p>
        </p:txBody>
      </p:sp>
      <p:pic>
        <p:nvPicPr>
          <p:cNvPr id="2050" name="Picture 2" descr="图5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437112"/>
            <a:ext cx="5578512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9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sz="2600" smtClean="0"/>
          </a:p>
          <a:p>
            <a:pPr>
              <a:lnSpc>
                <a:spcPct val="200000"/>
              </a:lnSpc>
            </a:pPr>
            <a:r>
              <a:rPr lang="zh-CN" altLang="en-US" sz="2600" smtClean="0"/>
              <a:t>以</a:t>
            </a:r>
            <a:r>
              <a:rPr lang="zh-CN" altLang="en-US" sz="2600"/>
              <a:t>程序为基准点，根据流中的数据传输的方向，流可以分为：</a:t>
            </a:r>
          </a:p>
          <a:p>
            <a:pPr lvl="1">
              <a:lnSpc>
                <a:spcPct val="200000"/>
              </a:lnSpc>
            </a:pPr>
            <a:r>
              <a:rPr lang="zh-CN" altLang="en-US"/>
              <a:t>输入流：由外部源向程序</a:t>
            </a:r>
            <a:r>
              <a:rPr lang="zh-CN" altLang="en-US"/>
              <a:t>提供</a:t>
            </a:r>
            <a:r>
              <a:rPr lang="zh-CN" altLang="en-US" smtClean="0"/>
              <a:t>数据</a:t>
            </a:r>
            <a:endParaRPr lang="zh-CN" altLang="en-US"/>
          </a:p>
          <a:p>
            <a:pPr lvl="1">
              <a:lnSpc>
                <a:spcPct val="200000"/>
              </a:lnSpc>
            </a:pPr>
            <a:r>
              <a:rPr lang="zh-CN" altLang="en-US"/>
              <a:t>输出流：由程序向外部目的地</a:t>
            </a:r>
            <a:r>
              <a:rPr lang="zh-CN" altLang="en-US"/>
              <a:t>提供</a:t>
            </a:r>
            <a:r>
              <a:rPr lang="zh-CN" altLang="en-US" smtClean="0"/>
              <a:t>数据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9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endParaRPr lang="en-US" altLang="zh-CN" sz="2600" smtClean="0"/>
          </a:p>
          <a:p>
            <a:pPr>
              <a:lnSpc>
                <a:spcPct val="200000"/>
              </a:lnSpc>
            </a:pPr>
            <a:r>
              <a:rPr lang="zh-CN" altLang="en-US" sz="2600" smtClean="0"/>
              <a:t>根据</a:t>
            </a:r>
            <a:r>
              <a:rPr lang="zh-CN" altLang="en-US" sz="2600"/>
              <a:t>“导管”里流动的数据的类型，流可以分为：</a:t>
            </a:r>
          </a:p>
          <a:p>
            <a:pPr lvl="1">
              <a:lnSpc>
                <a:spcPct val="200000"/>
              </a:lnSpc>
            </a:pPr>
            <a:r>
              <a:rPr lang="zh-CN" altLang="en-US"/>
              <a:t>字节流：以字节为</a:t>
            </a:r>
            <a:r>
              <a:rPr lang="zh-CN" altLang="en-US"/>
              <a:t>传输</a:t>
            </a:r>
            <a:r>
              <a:rPr lang="zh-CN" altLang="en-US" smtClean="0"/>
              <a:t>单位</a:t>
            </a:r>
            <a:endParaRPr lang="zh-CN" altLang="en-US"/>
          </a:p>
          <a:p>
            <a:pPr lvl="1">
              <a:lnSpc>
                <a:spcPct val="200000"/>
              </a:lnSpc>
            </a:pPr>
            <a:r>
              <a:rPr lang="zh-CN" altLang="en-US"/>
              <a:t>字符流：以字符为</a:t>
            </a:r>
            <a:r>
              <a:rPr lang="zh-CN" altLang="en-US"/>
              <a:t>传输</a:t>
            </a:r>
            <a:r>
              <a:rPr lang="zh-CN" altLang="en-US" smtClean="0"/>
              <a:t>单位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18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endParaRPr lang="en-US" altLang="zh-CN" sz="2600" smtClean="0"/>
          </a:p>
          <a:p>
            <a:pPr>
              <a:lnSpc>
                <a:spcPct val="200000"/>
              </a:lnSpc>
            </a:pPr>
            <a:r>
              <a:rPr lang="zh-CN" altLang="en-US" sz="2600"/>
              <a:t>根据流的建立方式和工作原理，流可以分为：</a:t>
            </a:r>
          </a:p>
          <a:p>
            <a:pPr lvl="1">
              <a:lnSpc>
                <a:spcPct val="200000"/>
              </a:lnSpc>
            </a:pPr>
            <a:r>
              <a:rPr lang="zh-CN" altLang="en-US" sz="2400"/>
              <a:t>节点流：直接建立在源端、目的</a:t>
            </a:r>
            <a:r>
              <a:rPr lang="zh-CN" altLang="en-US" sz="2400"/>
              <a:t>端</a:t>
            </a:r>
            <a:r>
              <a:rPr lang="zh-CN" altLang="en-US" sz="2400" smtClean="0"/>
              <a:t>上</a:t>
            </a:r>
            <a:endParaRPr lang="zh-CN" altLang="en-US" sz="2400"/>
          </a:p>
          <a:p>
            <a:pPr lvl="1">
              <a:lnSpc>
                <a:spcPct val="200000"/>
              </a:lnSpc>
            </a:pPr>
            <a:r>
              <a:rPr lang="zh-CN" altLang="en-US" sz="2400"/>
              <a:t>过滤流：必须以某个节点流作为流的来源，可以在读</a:t>
            </a:r>
            <a:r>
              <a:rPr lang="en-US" altLang="zh-CN" sz="2400"/>
              <a:t>/</a:t>
            </a:r>
            <a:r>
              <a:rPr lang="zh-CN" altLang="en-US" sz="2400"/>
              <a:t>写数据的同时对数据进行处理</a:t>
            </a:r>
          </a:p>
        </p:txBody>
      </p:sp>
    </p:spTree>
    <p:extLst>
      <p:ext uri="{BB962C8B-B14F-4D97-AF65-F5344CB8AC3E}">
        <p14:creationId xmlns:p14="http://schemas.microsoft.com/office/powerpoint/2010/main" val="26648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369</TotalTime>
  <Words>1305</Words>
  <Application>Microsoft Office PowerPoint</Application>
  <PresentationFormat>全屏显示(4:3)</PresentationFormat>
  <Paragraphs>122</Paragraphs>
  <Slides>30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都市</vt:lpstr>
      <vt:lpstr>Java高级程序设计</vt:lpstr>
      <vt:lpstr>第5章 IO输入输出流</vt:lpstr>
      <vt:lpstr>本章目标</vt:lpstr>
      <vt:lpstr>本章任务</vt:lpstr>
      <vt:lpstr>5.1 IO流的概念</vt:lpstr>
      <vt:lpstr>知识点：流的概念和分类、预定义流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5.2 文件读写</vt:lpstr>
      <vt:lpstr>知识点：File类</vt:lpstr>
      <vt:lpstr>PowerPoint 演示文稿</vt:lpstr>
      <vt:lpstr>PowerPoint 演示文稿</vt:lpstr>
      <vt:lpstr>知识点：文件字节IO流</vt:lpstr>
      <vt:lpstr>PowerPoint 演示文稿</vt:lpstr>
      <vt:lpstr>PowerPoint 演示文稿</vt:lpstr>
      <vt:lpstr>PowerPoint 演示文稿</vt:lpstr>
      <vt:lpstr>知识点：文件字符IO流</vt:lpstr>
      <vt:lpstr>PowerPoint 演示文稿</vt:lpstr>
      <vt:lpstr>5.3 使用过滤流</vt:lpstr>
      <vt:lpstr>知识点：节点流和过滤流、常用过滤流</vt:lpstr>
      <vt:lpstr>PowerPoint 演示文稿</vt:lpstr>
      <vt:lpstr>PowerPoint 演示文稿</vt:lpstr>
      <vt:lpstr>PowerPoint 演示文稿</vt:lpstr>
      <vt:lpstr>PowerPoint 演示文稿</vt:lpstr>
      <vt:lpstr>5.4 使用RandomAccessFile</vt:lpstr>
      <vt:lpstr>实训任务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Java入门基础</dc:title>
  <dc:creator>xyy</dc:creator>
  <cp:lastModifiedBy>xyy</cp:lastModifiedBy>
  <cp:revision>111</cp:revision>
  <dcterms:created xsi:type="dcterms:W3CDTF">2015-05-21T00:11:37Z</dcterms:created>
  <dcterms:modified xsi:type="dcterms:W3CDTF">2015-05-25T13:37:09Z</dcterms:modified>
</cp:coreProperties>
</file>