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8" r:id="rId3"/>
    <p:sldId id="271" r:id="rId4"/>
    <p:sldId id="295" r:id="rId5"/>
    <p:sldId id="300" r:id="rId6"/>
    <p:sldId id="301" r:id="rId7"/>
    <p:sldId id="302" r:id="rId8"/>
    <p:sldId id="303" r:id="rId9"/>
    <p:sldId id="304" r:id="rId10"/>
    <p:sldId id="305" r:id="rId11"/>
    <p:sldId id="306" r:id="rId12"/>
    <p:sldId id="307" r:id="rId13"/>
    <p:sldId id="336" r:id="rId14"/>
    <p:sldId id="337" r:id="rId15"/>
    <p:sldId id="338" r:id="rId16"/>
    <p:sldId id="308" r:id="rId17"/>
    <p:sldId id="309" r:id="rId18"/>
    <p:sldId id="339" r:id="rId19"/>
    <p:sldId id="340" r:id="rId20"/>
    <p:sldId id="342" r:id="rId21"/>
    <p:sldId id="341" r:id="rId22"/>
    <p:sldId id="343" r:id="rId23"/>
    <p:sldId id="344" r:id="rId24"/>
    <p:sldId id="345" r:id="rId25"/>
    <p:sldId id="346" r:id="rId26"/>
    <p:sldId id="347" r:id="rId27"/>
    <p:sldId id="348" r:id="rId28"/>
    <p:sldId id="349" r:id="rId29"/>
    <p:sldId id="310" r:id="rId30"/>
    <p:sldId id="312" r:id="rId31"/>
    <p:sldId id="311" r:id="rId32"/>
    <p:sldId id="313" r:id="rId33"/>
    <p:sldId id="350" r:id="rId34"/>
    <p:sldId id="351" r:id="rId35"/>
    <p:sldId id="352" r:id="rId36"/>
    <p:sldId id="353" r:id="rId37"/>
    <p:sldId id="354" r:id="rId38"/>
    <p:sldId id="355" r:id="rId39"/>
    <p:sldId id="357" r:id="rId40"/>
    <p:sldId id="356" r:id="rId41"/>
    <p:sldId id="358" r:id="rId42"/>
    <p:sldId id="335" r:id="rId43"/>
  </p:sldIdLst>
  <p:sldSz cx="12192000" cy="6858000"/>
  <p:notesSz cx="6858000" cy="9144000"/>
  <p:defaultTextStyle>
    <a:defPPr>
      <a:defRPr lang="zh-CN"/>
    </a:defPPr>
    <a:lvl1pPr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FBFBF"/>
    <a:srgbClr val="000000"/>
    <a:srgbClr val="41719C"/>
    <a:srgbClr val="ABFFC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00" autoAdjust="0"/>
    <p:restoredTop sz="94659" autoAdjust="0"/>
  </p:normalViewPr>
  <p:slideViewPr>
    <p:cSldViewPr snapToGrid="0">
      <p:cViewPr>
        <p:scale>
          <a:sx n="50" d="100"/>
          <a:sy n="50" d="100"/>
        </p:scale>
        <p:origin x="-1722" y="-378"/>
      </p:cViewPr>
      <p:guideLst>
        <p:guide orient="horz" pos="2160"/>
        <p:guide pos="3844"/>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smtClean="0"/>
            </a:lvl1pPr>
          </a:lstStyle>
          <a:p>
            <a:pPr>
              <a:defRPr/>
            </a:pPr>
            <a:fld id="{294DA190-F700-474C-ACED-F30E2A9273D1}" type="slidenum">
              <a:rPr lang="zh-CN" altLang="en-US"/>
              <a:pPr>
                <a:defRPr/>
              </a:pPr>
              <a:t>‹#›</a:t>
            </a:fld>
            <a:endParaRPr lang="zh-CN" altLang="en-US"/>
          </a:p>
        </p:txBody>
      </p:sp>
    </p:spTree>
    <p:extLst>
      <p:ext uri="{BB962C8B-B14F-4D97-AF65-F5344CB8AC3E}">
        <p14:creationId xmlns:p14="http://schemas.microsoft.com/office/powerpoint/2010/main" val="3461558914"/>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t="-50000" b="-50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2205114992"/>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5B9A86-11E9-4493-BA44-0666FB52C239}" type="slidenum">
              <a:rPr lang="zh-CN" altLang="en-US"/>
              <a:pPr>
                <a:defRPr/>
              </a:pPr>
              <a:t>‹#›</a:t>
            </a:fld>
            <a:endParaRPr lang="zh-CN" altLang="en-US"/>
          </a:p>
        </p:txBody>
      </p:sp>
    </p:spTree>
    <p:extLst>
      <p:ext uri="{BB962C8B-B14F-4D97-AF65-F5344CB8AC3E}">
        <p14:creationId xmlns:p14="http://schemas.microsoft.com/office/powerpoint/2010/main" val="3211685357"/>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D16EECB-2997-4879-828D-5B61BE911C31}" type="slidenum">
              <a:rPr lang="zh-CN" altLang="en-US"/>
              <a:pPr>
                <a:defRPr/>
              </a:pPr>
              <a:t>‹#›</a:t>
            </a:fld>
            <a:endParaRPr lang="zh-CN" altLang="en-US"/>
          </a:p>
        </p:txBody>
      </p:sp>
    </p:spTree>
    <p:extLst>
      <p:ext uri="{BB962C8B-B14F-4D97-AF65-F5344CB8AC3E}">
        <p14:creationId xmlns:p14="http://schemas.microsoft.com/office/powerpoint/2010/main" val="3207823218"/>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04D4A9B-7FBD-4457-AD98-6F533F33F363}" type="slidenum">
              <a:rPr lang="zh-CN" altLang="en-US"/>
              <a:pPr>
                <a:defRPr/>
              </a:pPr>
              <a:t>‹#›</a:t>
            </a:fld>
            <a:endParaRPr lang="zh-CN" altLang="en-US"/>
          </a:p>
        </p:txBody>
      </p:sp>
    </p:spTree>
    <p:extLst>
      <p:ext uri="{BB962C8B-B14F-4D97-AF65-F5344CB8AC3E}">
        <p14:creationId xmlns:p14="http://schemas.microsoft.com/office/powerpoint/2010/main" val="80334053"/>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微软雅黑" panose="020B0503020204020204" pitchFamily="34" charset="-122"/>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3DD8D65-4EA0-4236-B2A3-7CAB5337A8F0}" type="slidenum">
              <a:rPr lang="zh-CN" altLang="en-US"/>
              <a:pPr>
                <a:defRPr/>
              </a:pPr>
              <a:t>‹#›</a:t>
            </a:fld>
            <a:endParaRPr lang="zh-CN" altLang="en-US"/>
          </a:p>
        </p:txBody>
      </p:sp>
    </p:spTree>
    <p:extLst>
      <p:ext uri="{BB962C8B-B14F-4D97-AF65-F5344CB8AC3E}">
        <p14:creationId xmlns:p14="http://schemas.microsoft.com/office/powerpoint/2010/main" val="438727892"/>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CEB6DC1-FF81-41EC-965F-EF4C227AEE65}" type="slidenum">
              <a:rPr lang="zh-CN" altLang="en-US"/>
              <a:pPr>
                <a:defRPr/>
              </a:pPr>
              <a:t>‹#›</a:t>
            </a:fld>
            <a:endParaRPr lang="zh-CN" altLang="en-US"/>
          </a:p>
        </p:txBody>
      </p:sp>
    </p:spTree>
    <p:extLst>
      <p:ext uri="{BB962C8B-B14F-4D97-AF65-F5344CB8AC3E}">
        <p14:creationId xmlns:p14="http://schemas.microsoft.com/office/powerpoint/2010/main" val="2220164927"/>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ACC91B9-7A29-49C2-9A5E-13889F7A72BC}" type="slidenum">
              <a:rPr lang="zh-CN" altLang="en-US"/>
              <a:pPr>
                <a:defRPr/>
              </a:pPr>
              <a:t>‹#›</a:t>
            </a:fld>
            <a:endParaRPr lang="zh-CN" altLang="en-US"/>
          </a:p>
        </p:txBody>
      </p:sp>
    </p:spTree>
    <p:extLst>
      <p:ext uri="{BB962C8B-B14F-4D97-AF65-F5344CB8AC3E}">
        <p14:creationId xmlns:p14="http://schemas.microsoft.com/office/powerpoint/2010/main" val="1578352321"/>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F629881-CD15-48BF-AEB0-76678B0D7136}" type="slidenum">
              <a:rPr lang="zh-CN" altLang="en-US"/>
              <a:pPr>
                <a:defRPr/>
              </a:pPr>
              <a:t>‹#›</a:t>
            </a:fld>
            <a:endParaRPr lang="zh-CN" altLang="en-US"/>
          </a:p>
        </p:txBody>
      </p:sp>
    </p:spTree>
    <p:extLst>
      <p:ext uri="{BB962C8B-B14F-4D97-AF65-F5344CB8AC3E}">
        <p14:creationId xmlns:p14="http://schemas.microsoft.com/office/powerpoint/2010/main" val="3049440251"/>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42DF375-CE2A-4A60-A5D7-CB833755E1ED}" type="slidenum">
              <a:rPr lang="zh-CN" altLang="en-US"/>
              <a:pPr>
                <a:defRPr/>
              </a:pPr>
              <a:t>‹#›</a:t>
            </a:fld>
            <a:endParaRPr lang="zh-CN" altLang="en-US"/>
          </a:p>
        </p:txBody>
      </p:sp>
    </p:spTree>
    <p:extLst>
      <p:ext uri="{BB962C8B-B14F-4D97-AF65-F5344CB8AC3E}">
        <p14:creationId xmlns:p14="http://schemas.microsoft.com/office/powerpoint/2010/main" val="3228601886"/>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62347E4-F7BC-4D07-B583-FD2A86E17ACC}" type="slidenum">
              <a:rPr lang="zh-CN" altLang="en-US"/>
              <a:pPr>
                <a:defRPr/>
              </a:pPr>
              <a:t>‹#›</a:t>
            </a:fld>
            <a:endParaRPr lang="zh-CN" altLang="en-US"/>
          </a:p>
        </p:txBody>
      </p:sp>
    </p:spTree>
    <p:extLst>
      <p:ext uri="{BB962C8B-B14F-4D97-AF65-F5344CB8AC3E}">
        <p14:creationId xmlns:p14="http://schemas.microsoft.com/office/powerpoint/2010/main" val="3148507999"/>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30E7979-9E8F-4923-B64A-1B7F01EF9D28}" type="slidenum">
              <a:rPr lang="zh-CN" altLang="en-US"/>
              <a:pPr>
                <a:defRPr/>
              </a:pPr>
              <a:t>‹#›</a:t>
            </a:fld>
            <a:endParaRPr lang="zh-CN" altLang="en-US"/>
          </a:p>
        </p:txBody>
      </p:sp>
    </p:spTree>
    <p:extLst>
      <p:ext uri="{BB962C8B-B14F-4D97-AF65-F5344CB8AC3E}">
        <p14:creationId xmlns:p14="http://schemas.microsoft.com/office/powerpoint/2010/main" val="134072422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buFontTx/>
              <a:buNone/>
              <a:defRPr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buFontTx/>
              <a:buNone/>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buFont typeface="Arial" pitchFamily="34" charset="0"/>
              <a:buNone/>
              <a:defRPr sz="1200" smtClean="0">
                <a:solidFill>
                  <a:srgbClr val="898989"/>
                </a:solidFill>
              </a:defRPr>
            </a:lvl1pPr>
          </a:lstStyle>
          <a:p>
            <a:pPr>
              <a:defRPr/>
            </a:pPr>
            <a:fld id="{E357C6C8-62CF-4469-93D9-A1C9147C97B9}" type="slidenum">
              <a:rPr lang="zh-CN" altLang="en-US"/>
              <a:pPr>
                <a:defRPr/>
              </a:pPr>
              <a:t>‹#›</a:t>
            </a:fld>
            <a:endParaRPr lang="zh-CN" altLang="en-US"/>
          </a:p>
        </p:txBody>
      </p:sp>
      <p:sp>
        <p:nvSpPr>
          <p:cNvPr id="7" name="灯片编号占位符 5"/>
          <p:cNvSpPr txBox="1">
            <a:spLocks/>
          </p:cNvSpPr>
          <p:nvPr userDrawn="1"/>
        </p:nvSpPr>
        <p:spPr>
          <a:xfrm>
            <a:off x="8610600" y="6356350"/>
            <a:ext cx="2743200" cy="365125"/>
          </a:xfrm>
          <a:prstGeom prst="rect">
            <a:avLst/>
          </a:prstGeom>
        </p:spPr>
        <p:txBody>
          <a:bodyPr/>
          <a:lstStyle>
            <a:defPPr>
              <a:defRPr lang="zh-CN"/>
            </a:defPPr>
            <a:lvl1pPr algn="l" rtl="0" fontAlgn="base">
              <a:spcBef>
                <a:spcPct val="0"/>
              </a:spcBef>
              <a:spcAft>
                <a:spcPct val="0"/>
              </a:spcAft>
              <a:buFont typeface="Arial" charset="0"/>
              <a:defRPr kern="1200" smtClean="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fld id="{FEDC2C70-76F5-4FDB-8157-BA4955BBC8A6}" type="slidenum">
              <a:rPr lang="zh-CN" altLang="en-US" smtClean="0"/>
              <a:pPr>
                <a:defRPr/>
              </a:pPr>
              <a:t>‹#›</a:t>
            </a:fld>
            <a:endParaRPr lang="zh-CN" altLang="en-US"/>
          </a:p>
        </p:txBody>
      </p:sp>
      <p:pic>
        <p:nvPicPr>
          <p:cNvPr id="3" name="图片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673"/>
            <a:ext cx="12194979" cy="6856327"/>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9" name="文本框 28"/>
          <p:cNvSpPr txBox="1">
            <a:spLocks noChangeArrowheads="1"/>
          </p:cNvSpPr>
          <p:nvPr/>
        </p:nvSpPr>
        <p:spPr bwMode="auto">
          <a:xfrm>
            <a:off x="2843213" y="2312988"/>
            <a:ext cx="6761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600">
                <a:latin typeface="华文琥珀" pitchFamily="2" charset="-122"/>
                <a:ea typeface="华文琥珀" pitchFamily="2" charset="-122"/>
              </a:rPr>
              <a:t>SQL Server 2008</a:t>
            </a:r>
            <a:r>
              <a:rPr lang="zh-CN" altLang="en-US" sz="3600">
                <a:latin typeface="华文琥珀" pitchFamily="2" charset="-122"/>
                <a:ea typeface="华文琥珀" pitchFamily="2" charset="-122"/>
              </a:rPr>
              <a:t>网络数据库</a:t>
            </a:r>
            <a:endParaRPr lang="en-US" altLang="zh-CN" sz="3600">
              <a:latin typeface="华文琥珀" pitchFamily="2" charset="-122"/>
              <a:ea typeface="华文琥珀" pitchFamily="2" charset="-122"/>
            </a:endParaRPr>
          </a:p>
          <a:p>
            <a:pPr algn="ctr" eaLnBrk="1" hangingPunct="1"/>
            <a:r>
              <a:rPr lang="zh-CN" altLang="en-US" sz="3600">
                <a:latin typeface="华文琥珀" pitchFamily="2" charset="-122"/>
                <a:ea typeface="华文琥珀" pitchFamily="2" charset="-122"/>
              </a:rPr>
              <a:t>管理项目教程</a:t>
            </a:r>
            <a:endParaRPr lang="zh-CN" altLang="en-US" sz="3600" b="1">
              <a:latin typeface="华文琥珀" pitchFamily="2" charset="-122"/>
              <a:ea typeface="华文琥珀" pitchFamily="2" charset="-122"/>
            </a:endParaRPr>
          </a:p>
        </p:txBody>
      </p:sp>
      <p:sp>
        <p:nvSpPr>
          <p:cNvPr id="38" name="文本框 37"/>
          <p:cNvSpPr txBox="1">
            <a:spLocks noChangeArrowheads="1"/>
          </p:cNvSpPr>
          <p:nvPr/>
        </p:nvSpPr>
        <p:spPr bwMode="auto">
          <a:xfrm>
            <a:off x="966788" y="612775"/>
            <a:ext cx="266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600" b="1">
                <a:solidFill>
                  <a:srgbClr val="595959"/>
                </a:solidFill>
              </a:rPr>
              <a:t>高等职业教育精品示范教材</a:t>
            </a:r>
          </a:p>
        </p:txBody>
      </p:sp>
      <p:sp>
        <p:nvSpPr>
          <p:cNvPr id="19" name="文本框 10"/>
          <p:cNvSpPr txBox="1">
            <a:spLocks noChangeArrowheads="1"/>
          </p:cNvSpPr>
          <p:nvPr/>
        </p:nvSpPr>
        <p:spPr bwMode="auto">
          <a:xfrm>
            <a:off x="4525963" y="4181475"/>
            <a:ext cx="393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dirty="0">
                <a:latin typeface="幼圆" pitchFamily="49" charset="-122"/>
                <a:ea typeface="幼圆" pitchFamily="49" charset="-122"/>
              </a:rPr>
              <a:t>主编：李桂香 王昌云</a:t>
            </a:r>
          </a:p>
        </p:txBody>
      </p:sp>
      <p:sp>
        <p:nvSpPr>
          <p:cNvPr id="20" name="文本框 11"/>
          <p:cNvSpPr txBox="1">
            <a:spLocks noChangeArrowheads="1"/>
          </p:cNvSpPr>
          <p:nvPr/>
        </p:nvSpPr>
        <p:spPr bwMode="auto">
          <a:xfrm>
            <a:off x="8031163" y="5534025"/>
            <a:ext cx="3505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中国水利水电出版社</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5"/>
            <a:ext cx="10553700" cy="4351338"/>
          </a:xfrm>
        </p:spPr>
        <p:txBody>
          <a:bodyPr/>
          <a:lstStyle/>
          <a:p>
            <a:pPr latinLnBrk="1"/>
            <a:r>
              <a:rPr lang="zh-CN" altLang="zh-CN" b="1" cap="all" dirty="0"/>
              <a:t> （</a:t>
            </a:r>
            <a:r>
              <a:rPr lang="en-US" altLang="zh-CN" b="1" cap="all" dirty="0"/>
              <a:t>2</a:t>
            </a:r>
            <a:r>
              <a:rPr lang="zh-CN" altLang="zh-CN" b="1" cap="all" dirty="0"/>
              <a:t>）</a:t>
            </a:r>
            <a:r>
              <a:rPr lang="en-US" altLang="zh-CN" b="1" cap="all" dirty="0"/>
              <a:t>DELETED</a:t>
            </a:r>
            <a:r>
              <a:rPr lang="zh-CN" altLang="zh-CN" b="1" cap="all" dirty="0"/>
              <a:t>表</a:t>
            </a:r>
            <a:endParaRPr lang="zh-CN" altLang="zh-CN" dirty="0"/>
          </a:p>
          <a:p>
            <a:pPr latinLnBrk="1"/>
            <a:r>
              <a:rPr lang="en-US" altLang="zh-CN" cap="all" dirty="0"/>
              <a:t>deleted</a:t>
            </a:r>
            <a:r>
              <a:rPr lang="zh-CN" altLang="zh-CN" cap="all" dirty="0"/>
              <a:t>表存放了</a:t>
            </a:r>
            <a:r>
              <a:rPr lang="en-US" altLang="zh-CN" cap="all" dirty="0"/>
              <a:t>DELETE</a:t>
            </a:r>
            <a:r>
              <a:rPr lang="zh-CN" altLang="zh-CN" cap="all" dirty="0"/>
              <a:t>和</a:t>
            </a:r>
            <a:r>
              <a:rPr lang="en-US" altLang="zh-CN" cap="all" dirty="0"/>
              <a:t>UPDATE</a:t>
            </a:r>
            <a:r>
              <a:rPr lang="zh-CN" altLang="zh-CN" cap="all" dirty="0"/>
              <a:t>语句中相关行的副本。</a:t>
            </a:r>
            <a:r>
              <a:rPr lang="zh-CN" altLang="zh-CN" cap="all" dirty="0" smtClean="0"/>
              <a:t>在</a:t>
            </a:r>
            <a:endParaRPr lang="en-US" altLang="zh-CN" cap="all" dirty="0" smtClean="0"/>
          </a:p>
          <a:p>
            <a:pPr marL="0" indent="0" latinLnBrk="1">
              <a:buNone/>
            </a:pPr>
            <a:r>
              <a:rPr lang="en-US" altLang="zh-CN" cap="all" dirty="0"/>
              <a:t> </a:t>
            </a:r>
            <a:r>
              <a:rPr lang="en-US" altLang="zh-CN" cap="all" dirty="0" smtClean="0"/>
              <a:t> DELETE</a:t>
            </a:r>
            <a:r>
              <a:rPr lang="zh-CN" altLang="zh-CN" cap="all" dirty="0"/>
              <a:t>或</a:t>
            </a:r>
            <a:r>
              <a:rPr lang="en-US" altLang="zh-CN" cap="all" dirty="0"/>
              <a:t>UPDATE</a:t>
            </a:r>
            <a:r>
              <a:rPr lang="zh-CN" altLang="zh-CN" cap="all" dirty="0"/>
              <a:t>语句的执行中，这些相关行从</a:t>
            </a:r>
            <a:r>
              <a:rPr lang="en-US" altLang="zh-CN" cap="all" dirty="0"/>
              <a:t>trigger</a:t>
            </a:r>
            <a:r>
              <a:rPr lang="zh-CN" altLang="zh-CN" cap="all" dirty="0"/>
              <a:t>表中移到了</a:t>
            </a:r>
            <a:r>
              <a:rPr lang="en-US" altLang="zh-CN" cap="all" dirty="0"/>
              <a:t>deleted</a:t>
            </a:r>
            <a:r>
              <a:rPr lang="zh-CN" altLang="zh-CN" cap="all" dirty="0"/>
              <a:t>表中。一般情况下，这两张表中无共同行。因此</a:t>
            </a:r>
            <a:r>
              <a:rPr lang="zh-CN" altLang="zh-CN" cap="all" dirty="0" smtClean="0"/>
              <a:t>，</a:t>
            </a:r>
            <a:r>
              <a:rPr lang="en-US" altLang="zh-CN" cap="all" dirty="0" smtClean="0"/>
              <a:t> DELETED</a:t>
            </a:r>
            <a:r>
              <a:rPr lang="zh-CN" altLang="zh-CN" cap="all" dirty="0"/>
              <a:t>表用于存放操作</a:t>
            </a:r>
            <a:r>
              <a:rPr lang="en-US" altLang="zh-CN" cap="all" dirty="0"/>
              <a:t> update</a:t>
            </a:r>
            <a:r>
              <a:rPr lang="zh-CN" altLang="zh-CN" cap="all" dirty="0"/>
              <a:t>、</a:t>
            </a:r>
            <a:r>
              <a:rPr lang="en-US" altLang="zh-CN" cap="all" dirty="0"/>
              <a:t>delete</a:t>
            </a:r>
            <a:r>
              <a:rPr lang="zh-CN" altLang="zh-CN" cap="all" dirty="0"/>
              <a:t>语句时，触发器所在的表中即将被删除或者即将被更新替换的数据。</a:t>
            </a:r>
            <a:endParaRPr lang="zh-CN" altLang="zh-CN" dirty="0"/>
          </a:p>
          <a:p>
            <a:pPr latinLnBrk="1"/>
            <a:r>
              <a:rPr lang="zh-CN" altLang="zh-CN" cap="all" dirty="0"/>
              <a:t>一个</a:t>
            </a:r>
            <a:r>
              <a:rPr lang="en-US" altLang="zh-CN" cap="all" dirty="0"/>
              <a:t>UPDATE</a:t>
            </a:r>
            <a:r>
              <a:rPr lang="zh-CN" altLang="zh-CN" cap="all" dirty="0"/>
              <a:t>效果上等价于一个</a:t>
            </a:r>
            <a:r>
              <a:rPr lang="en-US" altLang="zh-CN" cap="all" dirty="0"/>
              <a:t>DELETE</a:t>
            </a:r>
            <a:r>
              <a:rPr lang="zh-CN" altLang="zh-CN" cap="all" dirty="0"/>
              <a:t>再接着一个</a:t>
            </a:r>
            <a:r>
              <a:rPr lang="en-US" altLang="zh-CN" cap="all" dirty="0"/>
              <a:t>INSERT</a:t>
            </a:r>
            <a:r>
              <a:rPr lang="zh-CN" altLang="zh-CN" cap="all" dirty="0"/>
              <a:t>。首先“旧”行被复制到</a:t>
            </a:r>
            <a:r>
              <a:rPr lang="en-US" altLang="zh-CN" cap="all" dirty="0"/>
              <a:t>deleted</a:t>
            </a:r>
            <a:r>
              <a:rPr lang="zh-CN" altLang="zh-CN" cap="all" dirty="0"/>
              <a:t>表中，然后新行被复制到</a:t>
            </a:r>
            <a:r>
              <a:rPr lang="en-US" altLang="zh-CN" cap="all" dirty="0"/>
              <a:t>trigger</a:t>
            </a:r>
            <a:r>
              <a:rPr lang="zh-CN" altLang="zh-CN" cap="all" dirty="0"/>
              <a:t>表和</a:t>
            </a:r>
            <a:r>
              <a:rPr lang="en-US" altLang="zh-CN" cap="all" dirty="0"/>
              <a:t>inserted</a:t>
            </a:r>
            <a:r>
              <a:rPr lang="zh-CN" altLang="zh-CN" cap="all" dirty="0"/>
              <a:t>表中</a:t>
            </a:r>
            <a:endParaRPr lang="zh-CN" altLang="zh-CN" dirty="0"/>
          </a:p>
          <a:p>
            <a:pPr marL="0" indent="0">
              <a:buNone/>
            </a:pPr>
            <a:r>
              <a:rPr lang="zh-CN" altLang="zh-CN" dirty="0"/>
              <a:t/>
            </a:r>
            <a:br>
              <a:rPr lang="zh-CN" altLang="zh-CN" dirty="0"/>
            </a:br>
            <a:endParaRPr lang="zh-CN" altLang="en-US" dirty="0"/>
          </a:p>
        </p:txBody>
      </p:sp>
      <p:sp>
        <p:nvSpPr>
          <p:cNvPr id="5" name="标题 4"/>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3.DML</a:t>
            </a:r>
            <a:r>
              <a:rPr lang="zh-CN" altLang="zh-CN" b="1" dirty="0"/>
              <a:t>触发器语法</a:t>
            </a:r>
          </a:p>
        </p:txBody>
      </p:sp>
      <p:sp>
        <p:nvSpPr>
          <p:cNvPr id="3" name="内容占位符 2"/>
          <p:cNvSpPr>
            <a:spLocks noGrp="1"/>
          </p:cNvSpPr>
          <p:nvPr>
            <p:ph idx="1"/>
          </p:nvPr>
        </p:nvSpPr>
        <p:spPr>
          <a:xfrm>
            <a:off x="838200" y="1657350"/>
            <a:ext cx="10420350" cy="4519613"/>
          </a:xfrm>
        </p:spPr>
        <p:txBody>
          <a:bodyPr/>
          <a:lstStyle/>
          <a:p>
            <a:r>
              <a:rPr lang="zh-CN" altLang="zh-CN" dirty="0"/>
              <a:t>表或视图的</a:t>
            </a:r>
            <a:r>
              <a:rPr lang="en-US" altLang="zh-CN" dirty="0"/>
              <a:t>DML</a:t>
            </a:r>
            <a:r>
              <a:rPr lang="zh-CN" altLang="zh-CN" dirty="0"/>
              <a:t>触发器创建语法：</a:t>
            </a:r>
          </a:p>
          <a:p>
            <a:pPr marL="457200" lvl="1" indent="0">
              <a:buNone/>
            </a:pPr>
            <a:r>
              <a:rPr lang="en-US" altLang="zh-CN" dirty="0"/>
              <a:t>CREATE TRIGGER [</a:t>
            </a:r>
            <a:r>
              <a:rPr lang="en-US" altLang="zh-CN" dirty="0" err="1"/>
              <a:t>schema_name</a:t>
            </a:r>
            <a:r>
              <a:rPr lang="en-US" altLang="zh-CN" dirty="0"/>
              <a:t>.]</a:t>
            </a:r>
            <a:r>
              <a:rPr lang="zh-CN" altLang="zh-CN" dirty="0"/>
              <a:t>触发器名</a:t>
            </a:r>
          </a:p>
          <a:p>
            <a:pPr marL="457200" lvl="1" indent="0">
              <a:buNone/>
            </a:pPr>
            <a:r>
              <a:rPr lang="en-US" altLang="zh-CN" dirty="0"/>
              <a:t>ON { </a:t>
            </a:r>
            <a:r>
              <a:rPr lang="zh-CN" altLang="zh-CN" dirty="0"/>
              <a:t>表</a:t>
            </a:r>
            <a:r>
              <a:rPr lang="en-US" altLang="zh-CN" dirty="0"/>
              <a:t>|</a:t>
            </a:r>
            <a:r>
              <a:rPr lang="zh-CN" altLang="zh-CN" dirty="0"/>
              <a:t>视图</a:t>
            </a:r>
            <a:r>
              <a:rPr lang="en-US" altLang="zh-CN" dirty="0"/>
              <a:t> } </a:t>
            </a:r>
            <a:endParaRPr lang="zh-CN" altLang="zh-CN" dirty="0"/>
          </a:p>
          <a:p>
            <a:pPr marL="457200" lvl="1" indent="0">
              <a:buNone/>
            </a:pPr>
            <a:r>
              <a:rPr lang="en-US" altLang="zh-CN" dirty="0"/>
              <a:t>[ WITH ENCRYPTION]</a:t>
            </a:r>
            <a:endParaRPr lang="zh-CN" altLang="zh-CN" dirty="0"/>
          </a:p>
          <a:p>
            <a:pPr marL="457200" lvl="1" indent="0">
              <a:buNone/>
            </a:pPr>
            <a:r>
              <a:rPr lang="en-US" altLang="zh-CN" dirty="0"/>
              <a:t>{ FOR | AFTER | INSTEAD OF } </a:t>
            </a:r>
            <a:endParaRPr lang="zh-CN" altLang="zh-CN" dirty="0"/>
          </a:p>
          <a:p>
            <a:pPr marL="457200" lvl="1" indent="0">
              <a:buNone/>
            </a:pPr>
            <a:r>
              <a:rPr lang="en-US" altLang="zh-CN" dirty="0"/>
              <a:t>{ [ INSERT ] [ , ] [ UPDATE ] [ , ] [ DELETE ] } </a:t>
            </a:r>
            <a:endParaRPr lang="zh-CN" altLang="zh-CN" dirty="0"/>
          </a:p>
          <a:p>
            <a:pPr marL="457200" lvl="1" indent="0">
              <a:buNone/>
            </a:pPr>
            <a:r>
              <a:rPr lang="en-US" altLang="zh-CN" dirty="0"/>
              <a:t>[ WITH APPEND ]</a:t>
            </a:r>
            <a:endParaRPr lang="zh-CN" altLang="zh-CN" dirty="0"/>
          </a:p>
          <a:p>
            <a:pPr marL="457200" lvl="1" indent="0">
              <a:buNone/>
            </a:pPr>
            <a:r>
              <a:rPr lang="en-US" altLang="zh-CN" dirty="0"/>
              <a:t>[ NOT FOR REPLICATION ] </a:t>
            </a:r>
            <a:endParaRPr lang="zh-CN" altLang="zh-CN" dirty="0"/>
          </a:p>
          <a:p>
            <a:pPr marL="457200" lvl="1" indent="0">
              <a:buNone/>
            </a:pPr>
            <a:r>
              <a:rPr lang="en-US" altLang="zh-CN" dirty="0"/>
              <a:t>AS </a:t>
            </a:r>
            <a:endParaRPr lang="zh-CN" altLang="zh-CN" dirty="0"/>
          </a:p>
          <a:p>
            <a:pPr marL="457200" lvl="1" indent="0">
              <a:buNone/>
            </a:pPr>
            <a:r>
              <a:rPr lang="en-US" altLang="zh-CN" dirty="0"/>
              <a:t>[{IF UPDATE(</a:t>
            </a:r>
            <a:r>
              <a:rPr lang="zh-CN" altLang="zh-CN" dirty="0"/>
              <a:t>列名</a:t>
            </a:r>
            <a:r>
              <a:rPr lang="en-US" altLang="zh-CN" dirty="0"/>
              <a:t>)[{AND |OR} UPDATE(</a:t>
            </a:r>
            <a:r>
              <a:rPr lang="zh-CN" altLang="zh-CN" dirty="0"/>
              <a:t>列名</a:t>
            </a:r>
            <a:r>
              <a:rPr lang="en-US" altLang="zh-CN" dirty="0"/>
              <a:t>)][</a:t>
            </a:r>
            <a:r>
              <a:rPr lang="zh-CN" altLang="zh-CN" dirty="0"/>
              <a:t>…</a:t>
            </a:r>
            <a:r>
              <a:rPr lang="en-US" altLang="zh-CN" dirty="0"/>
              <a:t>n]}]</a:t>
            </a:r>
            <a:endParaRPr lang="zh-CN" altLang="zh-CN" dirty="0"/>
          </a:p>
          <a:p>
            <a:pPr marL="457200" lvl="1" indent="0">
              <a:buNone/>
            </a:pPr>
            <a:r>
              <a:rPr lang="en-US" altLang="zh-CN" dirty="0"/>
              <a:t>SQL</a:t>
            </a:r>
            <a:r>
              <a:rPr lang="zh-CN" altLang="zh-CN" dirty="0"/>
              <a:t>语句块</a:t>
            </a:r>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52500" y="590550"/>
            <a:ext cx="10515600" cy="5014913"/>
          </a:xfrm>
        </p:spPr>
        <p:txBody>
          <a:bodyPr/>
          <a:lstStyle/>
          <a:p>
            <a:pPr marL="0" indent="0">
              <a:buNone/>
            </a:pPr>
            <a:r>
              <a:rPr lang="zh-CN" altLang="zh-CN" b="1" dirty="0"/>
              <a:t>参数说明</a:t>
            </a:r>
            <a:r>
              <a:rPr lang="zh-CN" altLang="zh-CN" b="1" dirty="0" smtClean="0"/>
              <a:t>：</a:t>
            </a:r>
            <a:endParaRPr lang="en-US" altLang="zh-CN" b="1" dirty="0" smtClean="0"/>
          </a:p>
          <a:p>
            <a:pPr marL="0" indent="0">
              <a:buNone/>
            </a:pPr>
            <a:endParaRPr lang="zh-CN" altLang="zh-CN" b="1" dirty="0"/>
          </a:p>
          <a:p>
            <a:pPr lvl="0" latinLnBrk="1"/>
            <a:r>
              <a:rPr lang="en-US" altLang="zh-CN" b="1" dirty="0"/>
              <a:t>WITH ENCRYPTION</a:t>
            </a:r>
            <a:endParaRPr lang="zh-CN" altLang="zh-CN" dirty="0"/>
          </a:p>
          <a:p>
            <a:pPr lvl="1" latinLnBrk="1"/>
            <a:r>
              <a:rPr lang="zh-CN" altLang="zh-CN" dirty="0"/>
              <a:t>对</a:t>
            </a:r>
            <a:r>
              <a:rPr lang="en-US" altLang="zh-CN" dirty="0"/>
              <a:t>CREATE TRIGGER</a:t>
            </a:r>
            <a:r>
              <a:rPr lang="zh-CN" altLang="zh-CN" dirty="0"/>
              <a:t>语句的文本进行模糊处理。使用</a:t>
            </a:r>
            <a:r>
              <a:rPr lang="en-US" altLang="zh-CN" dirty="0"/>
              <a:t>WITH ENCRYPTION</a:t>
            </a:r>
            <a:r>
              <a:rPr lang="zh-CN" altLang="zh-CN" dirty="0"/>
              <a:t>可以防止将触发器作为</a:t>
            </a:r>
            <a:r>
              <a:rPr lang="en-US" altLang="zh-CN" dirty="0"/>
              <a:t>SQL Server</a:t>
            </a:r>
            <a:r>
              <a:rPr lang="zh-CN" altLang="zh-CN" dirty="0"/>
              <a:t>复制的一部分进行发布。不能为</a:t>
            </a:r>
            <a:r>
              <a:rPr lang="en-US" altLang="zh-CN" dirty="0"/>
              <a:t>CLR</a:t>
            </a:r>
            <a:r>
              <a:rPr lang="zh-CN" altLang="zh-CN" dirty="0"/>
              <a:t>触发器指定</a:t>
            </a:r>
            <a:r>
              <a:rPr lang="en-US" altLang="zh-CN" dirty="0"/>
              <a:t>WITH ENCRYPTION</a:t>
            </a:r>
            <a:r>
              <a:rPr lang="zh-CN" altLang="zh-CN" dirty="0"/>
              <a:t>。</a:t>
            </a:r>
          </a:p>
          <a:p>
            <a:pPr lvl="0" latinLnBrk="1"/>
            <a:r>
              <a:rPr lang="en-US" altLang="zh-CN" b="1" dirty="0"/>
              <a:t>FOR|AFTER</a:t>
            </a:r>
            <a:endParaRPr lang="zh-CN" altLang="zh-CN" dirty="0"/>
          </a:p>
          <a:p>
            <a:pPr lvl="1" latinLnBrk="1"/>
            <a:r>
              <a:rPr lang="en-US" altLang="zh-CN" dirty="0"/>
              <a:t>AFTER</a:t>
            </a:r>
            <a:r>
              <a:rPr lang="zh-CN" altLang="zh-CN" dirty="0"/>
              <a:t>指定</a:t>
            </a:r>
            <a:r>
              <a:rPr lang="en-US" altLang="zh-CN" dirty="0"/>
              <a:t>DML</a:t>
            </a:r>
            <a:r>
              <a:rPr lang="zh-CN" altLang="zh-CN" dirty="0"/>
              <a:t>触发器仅在触发</a:t>
            </a:r>
            <a:r>
              <a:rPr lang="en-US" altLang="zh-CN" dirty="0"/>
              <a:t>SQL</a:t>
            </a:r>
            <a:r>
              <a:rPr lang="zh-CN" altLang="zh-CN" dirty="0"/>
              <a:t>语句中指定的所有操作都已成功执行时才被触发。所有的引用级联操作和约束检查也必须在激发此触发器之前成功完成。</a:t>
            </a:r>
          </a:p>
          <a:p>
            <a:pPr lvl="1" latinLnBrk="1"/>
            <a:r>
              <a:rPr lang="zh-CN" altLang="zh-CN" dirty="0"/>
              <a:t>如果仅指定</a:t>
            </a:r>
            <a:r>
              <a:rPr lang="en-US" altLang="zh-CN" dirty="0"/>
              <a:t>FOR</a:t>
            </a:r>
            <a:r>
              <a:rPr lang="zh-CN" altLang="zh-CN" dirty="0"/>
              <a:t>关键字，则</a:t>
            </a:r>
            <a:r>
              <a:rPr lang="en-US" altLang="zh-CN" dirty="0"/>
              <a:t>AFTER</a:t>
            </a:r>
            <a:r>
              <a:rPr lang="zh-CN" altLang="zh-CN" dirty="0"/>
              <a:t>为默认值。不能对视图定义</a:t>
            </a:r>
            <a:r>
              <a:rPr lang="en-US" altLang="zh-CN" dirty="0"/>
              <a:t>AFTER</a:t>
            </a:r>
            <a:r>
              <a:rPr lang="zh-CN" altLang="zh-CN" dirty="0"/>
              <a:t>触发器。</a:t>
            </a:r>
          </a:p>
          <a:p>
            <a:pPr lvl="0" latinLnBrk="1"/>
            <a:endParaRPr lang="zh-CN" altLang="en-US"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52500" y="590550"/>
            <a:ext cx="10515600" cy="5014913"/>
          </a:xfrm>
        </p:spPr>
        <p:txBody>
          <a:bodyPr/>
          <a:lstStyle/>
          <a:p>
            <a:pPr marL="0" indent="0">
              <a:buNone/>
            </a:pPr>
            <a:r>
              <a:rPr lang="zh-CN" altLang="zh-CN" b="1" dirty="0"/>
              <a:t>参数说明</a:t>
            </a:r>
            <a:r>
              <a:rPr lang="zh-CN" altLang="zh-CN" b="1" dirty="0" smtClean="0"/>
              <a:t>：</a:t>
            </a:r>
            <a:endParaRPr lang="en-US" altLang="zh-CN" b="1" dirty="0" smtClean="0"/>
          </a:p>
          <a:p>
            <a:pPr marL="0" indent="0">
              <a:buNone/>
            </a:pPr>
            <a:endParaRPr lang="zh-CN" altLang="zh-CN" b="1" dirty="0"/>
          </a:p>
          <a:p>
            <a:pPr lvl="0" latinLnBrk="1"/>
            <a:r>
              <a:rPr lang="en-US" altLang="zh-CN" b="1" dirty="0"/>
              <a:t>INSTEAD OF</a:t>
            </a:r>
            <a:endParaRPr lang="zh-CN" altLang="zh-CN" dirty="0"/>
          </a:p>
          <a:p>
            <a:pPr lvl="1" latinLnBrk="1"/>
            <a:r>
              <a:rPr lang="zh-CN" altLang="zh-CN" dirty="0"/>
              <a:t>指定执行</a:t>
            </a:r>
            <a:r>
              <a:rPr lang="en-US" altLang="zh-CN" dirty="0"/>
              <a:t>DML</a:t>
            </a:r>
            <a:r>
              <a:rPr lang="zh-CN" altLang="zh-CN" dirty="0"/>
              <a:t>触发器而不是触发</a:t>
            </a:r>
            <a:r>
              <a:rPr lang="en-US" altLang="zh-CN" dirty="0"/>
              <a:t>SQL</a:t>
            </a:r>
            <a:r>
              <a:rPr lang="zh-CN" altLang="zh-CN" dirty="0"/>
              <a:t>语句，因此，其优先级高于触发语句的操作。不能为</a:t>
            </a:r>
            <a:r>
              <a:rPr lang="en-US" altLang="zh-CN" dirty="0"/>
              <a:t>DDL</a:t>
            </a:r>
            <a:r>
              <a:rPr lang="zh-CN" altLang="zh-CN" dirty="0"/>
              <a:t>或登录触发器指定</a:t>
            </a:r>
            <a:r>
              <a:rPr lang="en-US" altLang="zh-CN" dirty="0"/>
              <a:t>INSTEAD OF</a:t>
            </a:r>
            <a:r>
              <a:rPr lang="zh-CN" altLang="zh-CN" dirty="0"/>
              <a:t>。</a:t>
            </a:r>
          </a:p>
          <a:p>
            <a:pPr lvl="1" latinLnBrk="1"/>
            <a:r>
              <a:rPr lang="en-US" altLang="zh-CN" dirty="0"/>
              <a:t>SQL Server 2008</a:t>
            </a:r>
            <a:r>
              <a:rPr lang="zh-CN" altLang="zh-CN" dirty="0"/>
              <a:t>对于表或视图，每个</a:t>
            </a:r>
            <a:r>
              <a:rPr lang="en-US" altLang="zh-CN" dirty="0"/>
              <a:t>INSERT</a:t>
            </a:r>
            <a:r>
              <a:rPr lang="zh-CN" altLang="zh-CN" dirty="0"/>
              <a:t>、</a:t>
            </a:r>
            <a:r>
              <a:rPr lang="en-US" altLang="zh-CN" dirty="0"/>
              <a:t>UPDATE</a:t>
            </a:r>
            <a:r>
              <a:rPr lang="zh-CN" altLang="zh-CN" dirty="0"/>
              <a:t>或</a:t>
            </a:r>
            <a:r>
              <a:rPr lang="en-US" altLang="zh-CN" dirty="0"/>
              <a:t>DELETE</a:t>
            </a:r>
            <a:r>
              <a:rPr lang="zh-CN" altLang="zh-CN" dirty="0"/>
              <a:t>语句最多可定义一个</a:t>
            </a:r>
            <a:r>
              <a:rPr lang="en-US" altLang="zh-CN" dirty="0"/>
              <a:t>INSTEAD OF</a:t>
            </a:r>
            <a:r>
              <a:rPr lang="zh-CN" altLang="zh-CN" dirty="0"/>
              <a:t>触发器。但是，可以为具有自己的</a:t>
            </a:r>
            <a:r>
              <a:rPr lang="en-US" altLang="zh-CN" dirty="0"/>
              <a:t>INSTEAD OF</a:t>
            </a:r>
            <a:r>
              <a:rPr lang="zh-CN" altLang="zh-CN" dirty="0"/>
              <a:t>触发器的多个视图定义视图。</a:t>
            </a:r>
          </a:p>
          <a:p>
            <a:pPr lvl="1" latinLnBrk="1"/>
            <a:r>
              <a:rPr lang="en-US" altLang="zh-CN" dirty="0"/>
              <a:t>INSTEAD OF</a:t>
            </a:r>
            <a:r>
              <a:rPr lang="zh-CN" altLang="zh-CN" dirty="0"/>
              <a:t>触发器不可以用于使用</a:t>
            </a:r>
            <a:r>
              <a:rPr lang="en-US" altLang="zh-CN" dirty="0"/>
              <a:t>WITH CHECKOPTION</a:t>
            </a:r>
            <a:r>
              <a:rPr lang="zh-CN" altLang="zh-CN" dirty="0"/>
              <a:t>的可更新视图。如果将</a:t>
            </a:r>
            <a:r>
              <a:rPr lang="en-US" altLang="zh-CN" dirty="0"/>
              <a:t>INSTEAD OF</a:t>
            </a:r>
            <a:r>
              <a:rPr lang="zh-CN" altLang="zh-CN" dirty="0"/>
              <a:t>触发器添加到指定了</a:t>
            </a:r>
            <a:r>
              <a:rPr lang="en-US" altLang="zh-CN" dirty="0"/>
              <a:t>WITH CHECKOPTION</a:t>
            </a:r>
            <a:r>
              <a:rPr lang="zh-CN" altLang="zh-CN" dirty="0"/>
              <a:t>的可更新视图中，则</a:t>
            </a:r>
            <a:r>
              <a:rPr lang="en-US" altLang="zh-CN" dirty="0"/>
              <a:t>SQL Server</a:t>
            </a:r>
            <a:r>
              <a:rPr lang="zh-CN" altLang="zh-CN" dirty="0"/>
              <a:t>将引发错误。用户须用</a:t>
            </a:r>
            <a:r>
              <a:rPr lang="en-US" altLang="zh-CN" dirty="0"/>
              <a:t>ALTER VIEW</a:t>
            </a:r>
            <a:r>
              <a:rPr lang="zh-CN" altLang="zh-CN" dirty="0"/>
              <a:t>删除该选项后才能定义</a:t>
            </a:r>
            <a:r>
              <a:rPr lang="en-US" altLang="zh-CN" dirty="0"/>
              <a:t>INSTEAD OF</a:t>
            </a:r>
            <a:r>
              <a:rPr lang="zh-CN" altLang="zh-CN" dirty="0"/>
              <a:t>触发器。</a:t>
            </a:r>
          </a:p>
          <a:p>
            <a:pPr lvl="1"/>
            <a:endParaRPr lang="zh-CN" altLang="en-US" dirty="0"/>
          </a:p>
        </p:txBody>
      </p:sp>
    </p:spTree>
    <p:extLst>
      <p:ext uri="{BB962C8B-B14F-4D97-AF65-F5344CB8AC3E}">
        <p14:creationId xmlns:p14="http://schemas.microsoft.com/office/powerpoint/2010/main" val="2458653787"/>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52500" y="590550"/>
            <a:ext cx="10515600" cy="5014913"/>
          </a:xfrm>
        </p:spPr>
        <p:txBody>
          <a:bodyPr/>
          <a:lstStyle/>
          <a:p>
            <a:pPr marL="0" indent="0">
              <a:buNone/>
            </a:pPr>
            <a:r>
              <a:rPr lang="zh-CN" altLang="zh-CN" b="1" dirty="0"/>
              <a:t>参数说明</a:t>
            </a:r>
            <a:r>
              <a:rPr lang="zh-CN" altLang="zh-CN" b="1" dirty="0" smtClean="0"/>
              <a:t>：</a:t>
            </a:r>
            <a:endParaRPr lang="en-US" altLang="zh-CN" b="1" dirty="0" smtClean="0"/>
          </a:p>
          <a:p>
            <a:pPr marL="0" indent="0">
              <a:buNone/>
            </a:pPr>
            <a:endParaRPr lang="zh-CN" altLang="zh-CN" b="1" dirty="0"/>
          </a:p>
          <a:p>
            <a:pPr lvl="0" latinLnBrk="1"/>
            <a:r>
              <a:rPr lang="en-US" altLang="zh-CN" b="1" dirty="0"/>
              <a:t>{[DELETE][,][INSERT][,][UPDATE]}</a:t>
            </a:r>
            <a:endParaRPr lang="zh-CN" altLang="zh-CN" dirty="0"/>
          </a:p>
          <a:p>
            <a:pPr lvl="1" latinLnBrk="1"/>
            <a:r>
              <a:rPr lang="zh-CN" altLang="zh-CN" dirty="0"/>
              <a:t>指定数据修改语句，这些语句可在</a:t>
            </a:r>
            <a:r>
              <a:rPr lang="en-US" altLang="zh-CN" dirty="0"/>
              <a:t>DML</a:t>
            </a:r>
            <a:r>
              <a:rPr lang="zh-CN" altLang="zh-CN" dirty="0"/>
              <a:t>触发器对此表或视图进行尝试时激活该触发器。必须至少指定一个选项。在触发器定义中允许使用上述选项的任意顺序组合。</a:t>
            </a:r>
          </a:p>
          <a:p>
            <a:pPr lvl="1" latinLnBrk="1"/>
            <a:r>
              <a:rPr lang="zh-CN" altLang="zh-CN" dirty="0"/>
              <a:t>对于</a:t>
            </a:r>
            <a:r>
              <a:rPr lang="en-US" altLang="zh-CN" dirty="0"/>
              <a:t>INSTEAD OF</a:t>
            </a:r>
            <a:r>
              <a:rPr lang="zh-CN" altLang="zh-CN" dirty="0"/>
              <a:t>触发器，不允许对具有指定级联操作</a:t>
            </a:r>
            <a:r>
              <a:rPr lang="en-US" altLang="zh-CN" dirty="0"/>
              <a:t>ON DELETE</a:t>
            </a:r>
            <a:r>
              <a:rPr lang="zh-CN" altLang="zh-CN" dirty="0"/>
              <a:t>的引用关系的表使用</a:t>
            </a:r>
            <a:r>
              <a:rPr lang="en-US" altLang="zh-CN" dirty="0"/>
              <a:t>DELETE</a:t>
            </a:r>
            <a:r>
              <a:rPr lang="zh-CN" altLang="zh-CN" dirty="0"/>
              <a:t>选项。同样，也不允许对具有指定级联操作</a:t>
            </a:r>
            <a:r>
              <a:rPr lang="en-US" altLang="zh-CN" dirty="0"/>
              <a:t>ON UPDATE</a:t>
            </a:r>
            <a:r>
              <a:rPr lang="zh-CN" altLang="zh-CN" dirty="0"/>
              <a:t>的引用关系的表使用</a:t>
            </a:r>
            <a:r>
              <a:rPr lang="en-US" altLang="zh-CN" dirty="0"/>
              <a:t>UPDATE</a:t>
            </a:r>
            <a:r>
              <a:rPr lang="zh-CN" altLang="zh-CN" dirty="0"/>
              <a:t>选项</a:t>
            </a:r>
            <a:r>
              <a:rPr lang="zh-CN" altLang="zh-CN" dirty="0" smtClean="0"/>
              <a:t>。</a:t>
            </a:r>
            <a:endParaRPr lang="en-US" altLang="zh-CN" dirty="0" smtClean="0"/>
          </a:p>
          <a:p>
            <a:pPr lvl="1" latinLnBrk="1"/>
            <a:endParaRPr lang="zh-CN" altLang="zh-CN" dirty="0"/>
          </a:p>
          <a:p>
            <a:pPr lvl="0" latinLnBrk="1"/>
            <a:r>
              <a:rPr lang="en-US" altLang="zh-CN" b="1" dirty="0"/>
              <a:t>NOTFORREPLICATION</a:t>
            </a:r>
            <a:endParaRPr lang="zh-CN" altLang="zh-CN" dirty="0"/>
          </a:p>
          <a:p>
            <a:pPr lvl="1"/>
            <a:r>
              <a:rPr lang="zh-CN" altLang="zh-CN" dirty="0"/>
              <a:t>指示当复制代理修改涉及到触发器的表时，不应执行触发器。</a:t>
            </a:r>
            <a:endParaRPr lang="zh-CN" altLang="en-US" dirty="0"/>
          </a:p>
        </p:txBody>
      </p:sp>
    </p:spTree>
    <p:extLst>
      <p:ext uri="{BB962C8B-B14F-4D97-AF65-F5344CB8AC3E}">
        <p14:creationId xmlns:p14="http://schemas.microsoft.com/office/powerpoint/2010/main" val="2458653787"/>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52500" y="590550"/>
            <a:ext cx="10515600" cy="5014913"/>
          </a:xfrm>
        </p:spPr>
        <p:txBody>
          <a:bodyPr/>
          <a:lstStyle/>
          <a:p>
            <a:pPr marL="0" indent="0">
              <a:buNone/>
            </a:pPr>
            <a:r>
              <a:rPr lang="zh-CN" altLang="zh-CN" b="1" dirty="0"/>
              <a:t>参数说明</a:t>
            </a:r>
            <a:r>
              <a:rPr lang="zh-CN" altLang="zh-CN" b="1" dirty="0" smtClean="0"/>
              <a:t>：</a:t>
            </a:r>
            <a:endParaRPr lang="en-US" altLang="zh-CN" b="1" dirty="0" smtClean="0"/>
          </a:p>
          <a:p>
            <a:pPr marL="0" indent="0">
              <a:buNone/>
            </a:pPr>
            <a:endParaRPr lang="zh-CN" altLang="zh-CN" b="1" dirty="0"/>
          </a:p>
          <a:p>
            <a:pPr lvl="0" latinLnBrk="1"/>
            <a:r>
              <a:rPr lang="en-US" altLang="zh-CN" b="1" dirty="0"/>
              <a:t>IF UPDATE(</a:t>
            </a:r>
            <a:r>
              <a:rPr lang="zh-CN" altLang="zh-CN" b="1" dirty="0"/>
              <a:t>列名</a:t>
            </a:r>
            <a:r>
              <a:rPr lang="en-US" altLang="zh-CN" b="1" dirty="0"/>
              <a:t>)</a:t>
            </a:r>
            <a:endParaRPr lang="zh-CN" altLang="zh-CN" dirty="0"/>
          </a:p>
          <a:p>
            <a:pPr lvl="1" latinLnBrk="1"/>
            <a:r>
              <a:rPr lang="zh-CN" altLang="zh-CN" dirty="0"/>
              <a:t>测试在指定的列上进行的</a:t>
            </a:r>
            <a:r>
              <a:rPr lang="en-US" altLang="zh-CN" dirty="0"/>
              <a:t>INSERT</a:t>
            </a:r>
            <a:r>
              <a:rPr lang="zh-CN" altLang="zh-CN" dirty="0"/>
              <a:t>或者</a:t>
            </a:r>
            <a:r>
              <a:rPr lang="en-US" altLang="zh-CN" dirty="0"/>
              <a:t>UPDATE</a:t>
            </a:r>
            <a:r>
              <a:rPr lang="zh-CN" altLang="zh-CN" dirty="0"/>
              <a:t>操作，不能用于</a:t>
            </a:r>
            <a:r>
              <a:rPr lang="en-US" altLang="zh-CN" dirty="0"/>
              <a:t>DELETE</a:t>
            </a:r>
            <a:r>
              <a:rPr lang="zh-CN" altLang="zh-CN" dirty="0"/>
              <a:t>操作，可以指定多列。因为已经在</a:t>
            </a:r>
            <a:r>
              <a:rPr lang="en-US" altLang="zh-CN" dirty="0"/>
              <a:t>ON</a:t>
            </a:r>
            <a:r>
              <a:rPr lang="zh-CN" altLang="zh-CN" dirty="0"/>
              <a:t>子句中指定了表名，所以在</a:t>
            </a:r>
            <a:r>
              <a:rPr lang="en-US" altLang="zh-CN" dirty="0"/>
              <a:t>IF UPDATE</a:t>
            </a:r>
            <a:r>
              <a:rPr lang="zh-CN" altLang="zh-CN" dirty="0"/>
              <a:t>子句中的列名前不要包含表名。若要测试中多个列上进行的</a:t>
            </a:r>
            <a:r>
              <a:rPr lang="en-US" altLang="zh-CN" dirty="0"/>
              <a:t>INSERT</a:t>
            </a:r>
            <a:r>
              <a:rPr lang="zh-CN" altLang="zh-CN" dirty="0"/>
              <a:t>或</a:t>
            </a:r>
            <a:r>
              <a:rPr lang="en-US" altLang="zh-CN" dirty="0"/>
              <a:t>UPDATE</a:t>
            </a:r>
            <a:r>
              <a:rPr lang="zh-CN" altLang="zh-CN" dirty="0"/>
              <a:t>操作，要分别单独地指定</a:t>
            </a:r>
            <a:r>
              <a:rPr lang="en-US" altLang="zh-CN" dirty="0"/>
              <a:t>UPDATE(</a:t>
            </a:r>
            <a:r>
              <a:rPr lang="zh-CN" altLang="zh-CN" dirty="0"/>
              <a:t>列名</a:t>
            </a:r>
            <a:r>
              <a:rPr lang="en-US" altLang="zh-CN" dirty="0"/>
              <a:t>)</a:t>
            </a:r>
            <a:r>
              <a:rPr lang="zh-CN" altLang="zh-CN" dirty="0"/>
              <a:t>子句。在</a:t>
            </a:r>
            <a:r>
              <a:rPr lang="en-US" altLang="zh-CN" dirty="0"/>
              <a:t>INSERT</a:t>
            </a:r>
            <a:r>
              <a:rPr lang="zh-CN" altLang="zh-CN" dirty="0"/>
              <a:t>操作中</a:t>
            </a:r>
            <a:r>
              <a:rPr lang="en-US" altLang="zh-CN" dirty="0"/>
              <a:t>IF UPDATE</a:t>
            </a:r>
            <a:r>
              <a:rPr lang="zh-CN" altLang="zh-CN" dirty="0"/>
              <a:t>将返回</a:t>
            </a:r>
            <a:r>
              <a:rPr lang="en-US" altLang="zh-CN" dirty="0"/>
              <a:t>TRUE</a:t>
            </a:r>
            <a:r>
              <a:rPr lang="zh-CN" altLang="zh-CN" dirty="0"/>
              <a:t>值</a:t>
            </a:r>
            <a:r>
              <a:rPr lang="zh-CN" altLang="zh-CN" dirty="0" smtClean="0"/>
              <a:t>。</a:t>
            </a:r>
            <a:endParaRPr lang="en-US" altLang="zh-CN" dirty="0" smtClean="0"/>
          </a:p>
          <a:p>
            <a:pPr lvl="1" latinLnBrk="1"/>
            <a:endParaRPr lang="zh-CN" altLang="zh-CN" dirty="0"/>
          </a:p>
          <a:p>
            <a:pPr latinLnBrk="1"/>
            <a:r>
              <a:rPr lang="zh-CN" altLang="zh-CN" dirty="0"/>
              <a:t>注意：创建触发器时使用</a:t>
            </a:r>
            <a:r>
              <a:rPr lang="en-US" altLang="zh-CN" dirty="0"/>
              <a:t>AFTER</a:t>
            </a:r>
            <a:r>
              <a:rPr lang="zh-CN" altLang="zh-CN" dirty="0"/>
              <a:t>或者</a:t>
            </a:r>
            <a:r>
              <a:rPr lang="en-US" altLang="zh-CN" dirty="0"/>
              <a:t>FOR</a:t>
            </a:r>
            <a:r>
              <a:rPr lang="zh-CN" altLang="zh-CN" dirty="0"/>
              <a:t>关键字，创建的是后触发器，即当引起触发器执行的语句操作完成之后，并通过了各种约束检查之后，才执行触发器中的语句</a:t>
            </a:r>
            <a:r>
              <a:rPr lang="zh-CN" altLang="zh-CN" dirty="0" smtClean="0"/>
              <a:t>。</a:t>
            </a:r>
            <a:endParaRPr lang="en-US" altLang="zh-CN" dirty="0" smtClean="0"/>
          </a:p>
          <a:p>
            <a:pPr latinLnBrk="1"/>
            <a:r>
              <a:rPr lang="zh-CN" altLang="zh-CN" dirty="0" smtClean="0"/>
              <a:t>创建</a:t>
            </a:r>
            <a:r>
              <a:rPr lang="zh-CN" altLang="zh-CN" dirty="0"/>
              <a:t>触发器时使用</a:t>
            </a:r>
            <a:r>
              <a:rPr lang="en-US" altLang="zh-CN" dirty="0"/>
              <a:t>INSTEAD OF </a:t>
            </a:r>
            <a:r>
              <a:rPr lang="zh-CN" altLang="zh-CN" dirty="0"/>
              <a:t>关键字，创建的是替代触发器。此外，</a:t>
            </a:r>
            <a:r>
              <a:rPr lang="en-US" altLang="zh-CN" dirty="0"/>
              <a:t>TRUNCATE TABLE</a:t>
            </a:r>
            <a:r>
              <a:rPr lang="zh-CN" altLang="zh-CN" dirty="0"/>
              <a:t>语句的操作不被记录在事物日志文件，不会激发</a:t>
            </a:r>
            <a:r>
              <a:rPr lang="en-US" altLang="zh-CN" dirty="0"/>
              <a:t>DELETE</a:t>
            </a:r>
            <a:r>
              <a:rPr lang="zh-CN" altLang="zh-CN" dirty="0"/>
              <a:t>触发器。</a:t>
            </a:r>
          </a:p>
        </p:txBody>
      </p:sp>
    </p:spTree>
    <p:extLst>
      <p:ext uri="{BB962C8B-B14F-4D97-AF65-F5344CB8AC3E}">
        <p14:creationId xmlns:p14="http://schemas.microsoft.com/office/powerpoint/2010/main" val="2649634884"/>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10.1.2</a:t>
            </a:r>
            <a:r>
              <a:rPr lang="zh-CN" altLang="zh-CN" b="1" dirty="0"/>
              <a:t>任务实施</a:t>
            </a:r>
          </a:p>
        </p:txBody>
      </p:sp>
      <p:sp>
        <p:nvSpPr>
          <p:cNvPr id="3" name="内容占位符 2"/>
          <p:cNvSpPr>
            <a:spLocks noGrp="1"/>
          </p:cNvSpPr>
          <p:nvPr>
            <p:ph idx="1"/>
          </p:nvPr>
        </p:nvSpPr>
        <p:spPr>
          <a:xfrm>
            <a:off x="838200" y="1825625"/>
            <a:ext cx="10191750" cy="4351338"/>
          </a:xfrm>
        </p:spPr>
        <p:txBody>
          <a:bodyPr/>
          <a:lstStyle/>
          <a:p>
            <a:r>
              <a:rPr lang="en-US" altLang="zh-CN" b="1" dirty="0"/>
              <a:t>1</a:t>
            </a:r>
            <a:r>
              <a:rPr lang="zh-CN" altLang="zh-CN" b="1" dirty="0"/>
              <a:t>．创建</a:t>
            </a:r>
            <a:r>
              <a:rPr lang="en-US" altLang="zh-CN" b="1" dirty="0"/>
              <a:t>INSERT</a:t>
            </a:r>
            <a:r>
              <a:rPr lang="zh-CN" altLang="zh-CN" b="1" dirty="0"/>
              <a:t>触发器</a:t>
            </a:r>
            <a:endParaRPr lang="zh-CN" altLang="zh-CN" dirty="0"/>
          </a:p>
          <a:p>
            <a:r>
              <a:rPr lang="zh-CN" altLang="zh-CN" dirty="0"/>
              <a:t>任务目标：在</a:t>
            </a:r>
            <a:r>
              <a:rPr lang="en-US" altLang="zh-CN" dirty="0"/>
              <a:t>Student</a:t>
            </a:r>
            <a:r>
              <a:rPr lang="zh-CN" altLang="zh-CN" dirty="0"/>
              <a:t>数据库中创建一个触发器，当向成绩表插入一记录时，检查该记录的学号是否在学生表中存在，检查课程号在课程表中是否存在，若有一项不存在，则不允许插入成绩数据。</a:t>
            </a:r>
          </a:p>
          <a:p>
            <a:endParaRPr lang="zh-CN" altLang="en-US"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5425"/>
            <a:ext cx="11391900" cy="4351338"/>
          </a:xfrm>
        </p:spPr>
        <p:txBody>
          <a:bodyPr/>
          <a:lstStyle/>
          <a:p>
            <a:r>
              <a:rPr lang="zh-CN" altLang="zh-CN" dirty="0"/>
              <a:t>步骤</a:t>
            </a:r>
            <a:r>
              <a:rPr lang="en-US" altLang="zh-CN" dirty="0"/>
              <a:t>1</a:t>
            </a:r>
            <a:r>
              <a:rPr lang="zh-CN" altLang="zh-CN" dirty="0"/>
              <a:t>：进入</a:t>
            </a:r>
            <a:r>
              <a:rPr lang="en-US" altLang="zh-CN" dirty="0"/>
              <a:t>SSMS</a:t>
            </a:r>
            <a:r>
              <a:rPr lang="zh-CN" altLang="zh-CN" dirty="0"/>
              <a:t>管理界面后，在工具栏中单击“新建查询”按钮，打开“查询编辑器”窗口，如图</a:t>
            </a:r>
            <a:r>
              <a:rPr lang="en-US" altLang="zh-CN" dirty="0"/>
              <a:t>10-1</a:t>
            </a:r>
            <a:r>
              <a:rPr lang="zh-CN" altLang="zh-CN" dirty="0"/>
              <a:t>所示</a:t>
            </a:r>
            <a:endParaRPr lang="zh-CN" altLang="en-US" dirty="0"/>
          </a:p>
        </p:txBody>
      </p:sp>
      <p:pic>
        <p:nvPicPr>
          <p:cNvPr id="1026"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5100" y="1027910"/>
            <a:ext cx="9486900" cy="583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5425"/>
            <a:ext cx="11391900" cy="4351338"/>
          </a:xfrm>
        </p:spPr>
        <p:txBody>
          <a:bodyPr/>
          <a:lstStyle/>
          <a:p>
            <a:r>
              <a:rPr lang="zh-CN" altLang="zh-CN" dirty="0"/>
              <a:t>步骤</a:t>
            </a:r>
            <a:r>
              <a:rPr lang="en-US" altLang="zh-CN" dirty="0"/>
              <a:t>2</a:t>
            </a:r>
            <a:r>
              <a:rPr lang="zh-CN" altLang="zh-CN" dirty="0"/>
              <a:t>：编写</a:t>
            </a:r>
            <a:r>
              <a:rPr lang="en-US" altLang="zh-CN" dirty="0"/>
              <a:t>SQL</a:t>
            </a:r>
            <a:r>
              <a:rPr lang="zh-CN" altLang="zh-CN" dirty="0"/>
              <a:t>命令，在查询编辑器窗口输入建立</a:t>
            </a:r>
            <a:r>
              <a:rPr lang="en-US" altLang="zh-CN" dirty="0"/>
              <a:t>Student</a:t>
            </a:r>
            <a:r>
              <a:rPr lang="zh-CN" altLang="zh-CN" dirty="0"/>
              <a:t>数据库命令，代码如下</a:t>
            </a:r>
            <a:r>
              <a:rPr lang="zh-CN" altLang="zh-CN" dirty="0" smtClean="0"/>
              <a:t>：</a:t>
            </a:r>
            <a:endParaRPr lang="en-US" altLang="zh-CN" dirty="0" smtClean="0"/>
          </a:p>
          <a:p>
            <a:pPr marL="457200" lvl="1" indent="0">
              <a:buNone/>
            </a:pPr>
            <a:r>
              <a:rPr lang="en-US" altLang="zh-CN" dirty="0"/>
              <a:t>USE Student</a:t>
            </a:r>
            <a:endParaRPr lang="zh-CN" altLang="zh-CN" dirty="0"/>
          </a:p>
          <a:p>
            <a:pPr marL="457200" lvl="1" indent="0">
              <a:buNone/>
            </a:pPr>
            <a:r>
              <a:rPr lang="en-US" altLang="zh-CN" dirty="0"/>
              <a:t>GO</a:t>
            </a:r>
            <a:endParaRPr lang="zh-CN" altLang="zh-CN" dirty="0"/>
          </a:p>
          <a:p>
            <a:pPr marL="457200" lvl="1" indent="0">
              <a:buNone/>
            </a:pPr>
            <a:r>
              <a:rPr lang="en-US" altLang="zh-CN" dirty="0"/>
              <a:t>CREATE TRIGGER </a:t>
            </a:r>
            <a:r>
              <a:rPr lang="en-US" altLang="zh-CN" dirty="0" err="1"/>
              <a:t>trig_check_cj_for_insert</a:t>
            </a:r>
            <a:endParaRPr lang="zh-CN" altLang="zh-CN" dirty="0"/>
          </a:p>
          <a:p>
            <a:pPr marL="457200" lvl="1" indent="0">
              <a:buNone/>
            </a:pPr>
            <a:r>
              <a:rPr lang="en-US" altLang="zh-CN" dirty="0"/>
              <a:t>ON </a:t>
            </a:r>
            <a:r>
              <a:rPr lang="zh-CN" altLang="zh-CN" dirty="0"/>
              <a:t>成绩表</a:t>
            </a:r>
          </a:p>
          <a:p>
            <a:pPr marL="457200" lvl="1" indent="0">
              <a:buNone/>
            </a:pPr>
            <a:r>
              <a:rPr lang="en-US" altLang="zh-CN" dirty="0"/>
              <a:t>FOR INSERT</a:t>
            </a:r>
            <a:endParaRPr lang="zh-CN" altLang="zh-CN" dirty="0"/>
          </a:p>
          <a:p>
            <a:pPr marL="457200" lvl="1" indent="0">
              <a:buNone/>
            </a:pPr>
            <a:r>
              <a:rPr lang="en-US" altLang="zh-CN" dirty="0"/>
              <a:t>AS</a:t>
            </a:r>
            <a:endParaRPr lang="zh-CN" altLang="zh-CN" dirty="0"/>
          </a:p>
          <a:p>
            <a:pPr marL="457200" lvl="1" indent="0">
              <a:buNone/>
            </a:pPr>
            <a:r>
              <a:rPr lang="en-US" altLang="zh-CN" dirty="0"/>
              <a:t>IF EXISTS(SELECT * FROM INSERTED a</a:t>
            </a:r>
            <a:endParaRPr lang="zh-CN" altLang="zh-CN" dirty="0"/>
          </a:p>
          <a:p>
            <a:pPr marL="457200" lvl="1" indent="0">
              <a:buNone/>
            </a:pPr>
            <a:r>
              <a:rPr lang="en-US" altLang="zh-CN" dirty="0"/>
              <a:t>	WHERE a.</a:t>
            </a:r>
            <a:r>
              <a:rPr lang="zh-CN" altLang="zh-CN" dirty="0"/>
              <a:t>学号 </a:t>
            </a:r>
            <a:r>
              <a:rPr lang="en-US" altLang="zh-CN" dirty="0"/>
              <a:t>NOTIN(SELECT b.</a:t>
            </a:r>
            <a:r>
              <a:rPr lang="zh-CN" altLang="zh-CN" dirty="0"/>
              <a:t>学号 </a:t>
            </a:r>
            <a:r>
              <a:rPr lang="en-US" altLang="zh-CN" dirty="0"/>
              <a:t>FROM </a:t>
            </a:r>
            <a:r>
              <a:rPr lang="zh-CN" altLang="zh-CN" dirty="0"/>
              <a:t>学生表 </a:t>
            </a:r>
            <a:r>
              <a:rPr lang="en-US" altLang="zh-CN" dirty="0"/>
              <a:t>b)</a:t>
            </a:r>
            <a:endParaRPr lang="zh-CN" altLang="zh-CN" dirty="0"/>
          </a:p>
          <a:p>
            <a:pPr marL="457200" lvl="1" indent="0">
              <a:buNone/>
            </a:pPr>
            <a:r>
              <a:rPr lang="en-US" altLang="zh-CN" dirty="0"/>
              <a:t>	OR a.</a:t>
            </a:r>
            <a:r>
              <a:rPr lang="zh-CN" altLang="zh-CN" dirty="0"/>
              <a:t>课程编号 </a:t>
            </a:r>
            <a:r>
              <a:rPr lang="en-US" altLang="zh-CN" dirty="0"/>
              <a:t>NOTIN(SELECT c.</a:t>
            </a:r>
            <a:r>
              <a:rPr lang="zh-CN" altLang="zh-CN" dirty="0"/>
              <a:t>课程编号 </a:t>
            </a:r>
            <a:r>
              <a:rPr lang="en-US" altLang="zh-CN" dirty="0"/>
              <a:t>FROM </a:t>
            </a:r>
            <a:r>
              <a:rPr lang="zh-CN" altLang="zh-CN" dirty="0"/>
              <a:t>课程表 </a:t>
            </a:r>
            <a:r>
              <a:rPr lang="en-US" altLang="zh-CN" dirty="0"/>
              <a:t>c))</a:t>
            </a:r>
            <a:endParaRPr lang="zh-CN" altLang="zh-CN" dirty="0"/>
          </a:p>
          <a:p>
            <a:pPr marL="457200" lvl="1" indent="0">
              <a:buNone/>
            </a:pPr>
            <a:r>
              <a:rPr lang="en-US" altLang="zh-CN" dirty="0"/>
              <a:t>BEGIN</a:t>
            </a:r>
            <a:endParaRPr lang="zh-CN" altLang="zh-CN" dirty="0"/>
          </a:p>
          <a:p>
            <a:pPr marL="457200" lvl="1" indent="0">
              <a:buNone/>
            </a:pPr>
            <a:r>
              <a:rPr lang="en-US" altLang="zh-CN" dirty="0"/>
              <a:t>	RAISERROR('</a:t>
            </a:r>
            <a:r>
              <a:rPr lang="zh-CN" altLang="zh-CN" dirty="0"/>
              <a:t>插入的数据不完整，违背数据一致性原则！</a:t>
            </a:r>
            <a:r>
              <a:rPr lang="en-US" altLang="zh-CN" dirty="0"/>
              <a:t>',16,1)</a:t>
            </a:r>
            <a:endParaRPr lang="zh-CN" altLang="zh-CN" dirty="0"/>
          </a:p>
          <a:p>
            <a:pPr marL="457200" lvl="1" indent="0">
              <a:buNone/>
            </a:pPr>
            <a:r>
              <a:rPr lang="en-US" altLang="zh-CN" dirty="0"/>
              <a:t>END</a:t>
            </a:r>
            <a:endParaRPr lang="zh-CN" altLang="zh-CN" dirty="0"/>
          </a:p>
          <a:p>
            <a:pPr marL="457200" lvl="1" indent="0">
              <a:buNone/>
            </a:pPr>
            <a:r>
              <a:rPr lang="en-US" altLang="zh-CN" dirty="0"/>
              <a:t>GO</a:t>
            </a:r>
            <a:endParaRPr lang="zh-CN" altLang="zh-CN" dirty="0"/>
          </a:p>
          <a:p>
            <a:endParaRPr lang="zh-CN" altLang="zh-CN" dirty="0"/>
          </a:p>
        </p:txBody>
      </p:sp>
    </p:spTree>
    <p:extLst>
      <p:ext uri="{BB962C8B-B14F-4D97-AF65-F5344CB8AC3E}">
        <p14:creationId xmlns:p14="http://schemas.microsoft.com/office/powerpoint/2010/main" val="1720930865"/>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5425"/>
            <a:ext cx="11391900" cy="4351338"/>
          </a:xfrm>
        </p:spPr>
        <p:txBody>
          <a:bodyPr/>
          <a:lstStyle/>
          <a:p>
            <a:r>
              <a:rPr lang="zh-CN" altLang="zh-CN" dirty="0"/>
              <a:t>步骤</a:t>
            </a:r>
            <a:r>
              <a:rPr lang="en-US" altLang="zh-CN" dirty="0"/>
              <a:t>3</a:t>
            </a:r>
            <a:r>
              <a:rPr lang="zh-CN" altLang="zh-CN" dirty="0"/>
              <a:t>：执行以上代码，系统提示触发器创建成功之后，在查询编辑器窗口输入测试命令，代码如下：（注意，执行以下测试代码前，请先删除成绩表的外键约束）。</a:t>
            </a:r>
          </a:p>
          <a:p>
            <a:pPr marL="457200" lvl="1" indent="0" latinLnBrk="1">
              <a:buNone/>
            </a:pPr>
            <a:r>
              <a:rPr lang="en-US" altLang="zh-CN" cap="small" dirty="0"/>
              <a:t>insert into</a:t>
            </a:r>
            <a:r>
              <a:rPr lang="zh-CN" altLang="zh-CN" cap="small" dirty="0"/>
              <a:t>成绩表</a:t>
            </a:r>
            <a:r>
              <a:rPr lang="en-US" altLang="zh-CN" cap="small" dirty="0"/>
              <a:t>(</a:t>
            </a:r>
            <a:r>
              <a:rPr lang="zh-CN" altLang="zh-CN" cap="small" dirty="0"/>
              <a:t>学号</a:t>
            </a:r>
            <a:r>
              <a:rPr lang="en-US" altLang="zh-CN" cap="small" dirty="0"/>
              <a:t>,</a:t>
            </a:r>
            <a:r>
              <a:rPr lang="zh-CN" altLang="zh-CN" cap="small" dirty="0"/>
              <a:t>课程编号</a:t>
            </a:r>
            <a:r>
              <a:rPr lang="en-US" altLang="zh-CN" cap="small" dirty="0"/>
              <a:t>,</a:t>
            </a:r>
            <a:r>
              <a:rPr lang="zh-CN" altLang="zh-CN" cap="small" dirty="0"/>
              <a:t>成绩</a:t>
            </a:r>
            <a:r>
              <a:rPr lang="en-US" altLang="zh-CN" cap="small" dirty="0"/>
              <a:t>) values ('01201401002','009',97</a:t>
            </a:r>
            <a:r>
              <a:rPr lang="en-US" altLang="zh-CN" cap="small" dirty="0" smtClean="0"/>
              <a:t>)</a:t>
            </a:r>
          </a:p>
          <a:p>
            <a:pPr marL="457200" lvl="1" indent="0" latinLnBrk="1">
              <a:buNone/>
            </a:pPr>
            <a:endParaRPr lang="en-US" altLang="zh-CN" cap="small" dirty="0"/>
          </a:p>
          <a:p>
            <a:pPr marL="0" indent="0" latinLnBrk="1">
              <a:buNone/>
            </a:pPr>
            <a:r>
              <a:rPr lang="zh-CN" altLang="zh-CN" dirty="0"/>
              <a:t>系统提示</a:t>
            </a:r>
            <a:r>
              <a:rPr lang="zh-CN" altLang="zh-CN" dirty="0" smtClean="0"/>
              <a:t>如下</a:t>
            </a:r>
            <a:r>
              <a:rPr lang="zh-CN" altLang="en-US" dirty="0"/>
              <a:t>：</a:t>
            </a:r>
            <a:endParaRPr lang="zh-CN" altLang="zh-CN" dirty="0"/>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518" y="4419600"/>
            <a:ext cx="11810482"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0930865"/>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39776" y="2773304"/>
            <a:ext cx="3906839" cy="769441"/>
          </a:xfrm>
          <a:prstGeom prst="rect">
            <a:avLst/>
          </a:prstGeom>
          <a:noFill/>
        </p:spPr>
        <p:txBody>
          <a:bodyPr wrap="none">
            <a:spAutoFit/>
          </a:bodyPr>
          <a:lstStyle/>
          <a:p>
            <a:pPr fontAlgn="auto">
              <a:spcBef>
                <a:spcPts val="0"/>
              </a:spcBef>
              <a:spcAft>
                <a:spcPts val="0"/>
              </a:spcAft>
              <a:defRPr/>
            </a:pP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项目</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十  触发器</a:t>
            </a:r>
            <a:endPar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5"/>
            <a:ext cx="10191750" cy="4351338"/>
          </a:xfrm>
        </p:spPr>
        <p:txBody>
          <a:bodyPr/>
          <a:lstStyle/>
          <a:p>
            <a:pPr marL="0" indent="0">
              <a:buNone/>
            </a:pPr>
            <a:r>
              <a:rPr lang="en-US" altLang="zh-CN" b="1" dirty="0" smtClean="0"/>
              <a:t>2</a:t>
            </a:r>
            <a:r>
              <a:rPr lang="zh-CN" altLang="zh-CN" b="1" dirty="0"/>
              <a:t>．创建</a:t>
            </a:r>
            <a:r>
              <a:rPr lang="en-US" altLang="zh-CN" b="1" dirty="0"/>
              <a:t>UPDATE</a:t>
            </a:r>
            <a:r>
              <a:rPr lang="zh-CN" altLang="zh-CN" b="1" dirty="0"/>
              <a:t>触发器</a:t>
            </a:r>
            <a:endParaRPr lang="zh-CN" altLang="zh-CN" dirty="0"/>
          </a:p>
          <a:p>
            <a:pPr latinLnBrk="1"/>
            <a:r>
              <a:rPr lang="zh-CN" altLang="zh-CN" dirty="0"/>
              <a:t>任务目标：当成绩表执行</a:t>
            </a:r>
            <a:r>
              <a:rPr lang="en-US" altLang="zh-CN" dirty="0"/>
              <a:t>UPDATE</a:t>
            </a:r>
            <a:r>
              <a:rPr lang="zh-CN" altLang="zh-CN" dirty="0"/>
              <a:t>操作时，若对学号列和课程号列修改，则给出提示信息，并取消修改操作</a:t>
            </a:r>
            <a:r>
              <a:rPr lang="zh-CN" altLang="zh-CN" dirty="0" smtClean="0"/>
              <a:t>。</a:t>
            </a:r>
            <a:endParaRPr lang="zh-CN" altLang="zh-CN" dirty="0"/>
          </a:p>
          <a:p>
            <a:endParaRPr lang="zh-CN" altLang="en-US" dirty="0"/>
          </a:p>
        </p:txBody>
      </p:sp>
    </p:spTree>
    <p:extLst>
      <p:ext uri="{BB962C8B-B14F-4D97-AF65-F5344CB8AC3E}">
        <p14:creationId xmlns:p14="http://schemas.microsoft.com/office/powerpoint/2010/main" val="1492785512"/>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5425"/>
            <a:ext cx="11391900" cy="4351338"/>
          </a:xfrm>
        </p:spPr>
        <p:txBody>
          <a:bodyPr/>
          <a:lstStyle/>
          <a:p>
            <a:pPr latinLnBrk="1"/>
            <a:r>
              <a:rPr lang="zh-CN" altLang="zh-CN" dirty="0"/>
              <a:t>步骤</a:t>
            </a:r>
            <a:r>
              <a:rPr lang="en-US" altLang="zh-CN" dirty="0"/>
              <a:t>1</a:t>
            </a:r>
            <a:r>
              <a:rPr lang="zh-CN" altLang="zh-CN" dirty="0"/>
              <a:t>：创建</a:t>
            </a:r>
            <a:r>
              <a:rPr lang="en-US" altLang="zh-CN" dirty="0"/>
              <a:t>UPDATE</a:t>
            </a:r>
            <a:r>
              <a:rPr lang="zh-CN" altLang="zh-CN" dirty="0"/>
              <a:t>检查触发器的代码如下</a:t>
            </a:r>
            <a:r>
              <a:rPr lang="zh-CN" altLang="zh-CN" dirty="0" smtClean="0"/>
              <a:t>：</a:t>
            </a:r>
            <a:endParaRPr lang="en-US" altLang="zh-CN" dirty="0" smtClean="0"/>
          </a:p>
          <a:p>
            <a:pPr latinLnBrk="1"/>
            <a:endParaRPr lang="en-US" altLang="zh-CN" dirty="0"/>
          </a:p>
          <a:p>
            <a:pPr marL="457200" lvl="1" indent="0">
              <a:buNone/>
            </a:pPr>
            <a:r>
              <a:rPr lang="en-US" altLang="zh-CN" dirty="0"/>
              <a:t>CREATE TRIGGER </a:t>
            </a:r>
            <a:r>
              <a:rPr lang="en-US" altLang="zh-CN" dirty="0" err="1"/>
              <a:t>trig_check_cj_for_update</a:t>
            </a:r>
            <a:endParaRPr lang="zh-CN" altLang="zh-CN" dirty="0"/>
          </a:p>
          <a:p>
            <a:pPr marL="457200" lvl="1" indent="0">
              <a:buNone/>
            </a:pPr>
            <a:r>
              <a:rPr lang="en-US" altLang="zh-CN" dirty="0"/>
              <a:t>ON </a:t>
            </a:r>
            <a:r>
              <a:rPr lang="zh-CN" altLang="zh-CN" dirty="0"/>
              <a:t>成绩表</a:t>
            </a:r>
          </a:p>
          <a:p>
            <a:pPr marL="457200" lvl="1" indent="0">
              <a:buNone/>
            </a:pPr>
            <a:r>
              <a:rPr lang="en-US" altLang="zh-CN" dirty="0"/>
              <a:t>FOR update</a:t>
            </a:r>
            <a:endParaRPr lang="zh-CN" altLang="zh-CN" dirty="0"/>
          </a:p>
          <a:p>
            <a:pPr marL="457200" lvl="1" indent="0">
              <a:buNone/>
            </a:pPr>
            <a:r>
              <a:rPr lang="en-US" altLang="zh-CN" dirty="0"/>
              <a:t>AS</a:t>
            </a:r>
            <a:endParaRPr lang="zh-CN" altLang="zh-CN" dirty="0"/>
          </a:p>
          <a:p>
            <a:pPr marL="457200" lvl="1" indent="0">
              <a:buNone/>
            </a:pPr>
            <a:r>
              <a:rPr lang="en-US" altLang="zh-CN" dirty="0"/>
              <a:t>--</a:t>
            </a:r>
            <a:r>
              <a:rPr lang="zh-CN" altLang="zh-CN" dirty="0"/>
              <a:t>若更新学号或者课程号，则抛出异常，并回滚事务，取消更新命令</a:t>
            </a:r>
          </a:p>
          <a:p>
            <a:pPr marL="457200" lvl="1" indent="0">
              <a:buNone/>
            </a:pPr>
            <a:r>
              <a:rPr lang="en-US" altLang="zh-CN" dirty="0"/>
              <a:t>IF UPDATE(</a:t>
            </a:r>
            <a:r>
              <a:rPr lang="zh-CN" altLang="zh-CN" dirty="0"/>
              <a:t>学号</a:t>
            </a:r>
            <a:r>
              <a:rPr lang="en-US" altLang="zh-CN" dirty="0"/>
              <a:t>) OR UPDATE(</a:t>
            </a:r>
            <a:r>
              <a:rPr lang="zh-CN" altLang="zh-CN" dirty="0"/>
              <a:t>课程编号</a:t>
            </a:r>
            <a:r>
              <a:rPr lang="en-US" altLang="zh-CN" dirty="0"/>
              <a:t>)</a:t>
            </a:r>
            <a:endParaRPr lang="zh-CN" altLang="zh-CN" dirty="0"/>
          </a:p>
          <a:p>
            <a:pPr marL="457200" lvl="1" indent="0">
              <a:buNone/>
            </a:pPr>
            <a:r>
              <a:rPr lang="en-US" altLang="zh-CN" dirty="0"/>
              <a:t>BEGIN</a:t>
            </a:r>
            <a:endParaRPr lang="zh-CN" altLang="zh-CN" dirty="0"/>
          </a:p>
          <a:p>
            <a:pPr marL="457200" lvl="1" indent="0">
              <a:buNone/>
            </a:pPr>
            <a:r>
              <a:rPr lang="en-US" altLang="zh-CN" dirty="0"/>
              <a:t>	RAISERROR('</a:t>
            </a:r>
            <a:r>
              <a:rPr lang="zh-CN" altLang="zh-CN" dirty="0"/>
              <a:t>成绩表的学号或者课程编号不能进行修改！</a:t>
            </a:r>
            <a:r>
              <a:rPr lang="en-US" altLang="zh-CN" dirty="0"/>
              <a:t>',7,2)</a:t>
            </a:r>
            <a:endParaRPr lang="zh-CN" altLang="zh-CN" dirty="0"/>
          </a:p>
          <a:p>
            <a:pPr marL="457200" lvl="1" indent="0">
              <a:buNone/>
            </a:pPr>
            <a:r>
              <a:rPr lang="en-US" altLang="zh-CN" dirty="0"/>
              <a:t>	ROLLBACK TRANSACTION</a:t>
            </a:r>
            <a:endParaRPr lang="zh-CN" altLang="zh-CN" dirty="0"/>
          </a:p>
          <a:p>
            <a:pPr marL="457200" lvl="1" indent="0">
              <a:buNone/>
            </a:pPr>
            <a:r>
              <a:rPr lang="en-US" altLang="zh-CN" dirty="0"/>
              <a:t>END</a:t>
            </a:r>
            <a:endParaRPr lang="zh-CN" altLang="zh-CN" dirty="0"/>
          </a:p>
          <a:p>
            <a:pPr marL="457200" lvl="1" indent="0">
              <a:buNone/>
            </a:pPr>
            <a:r>
              <a:rPr lang="en-US" altLang="zh-CN" dirty="0"/>
              <a:t>GO</a:t>
            </a:r>
            <a:endParaRPr lang="zh-CN" altLang="zh-CN" dirty="0"/>
          </a:p>
          <a:p>
            <a:pPr latinLnBrk="1"/>
            <a:endParaRPr lang="zh-CN" altLang="zh-CN" dirty="0"/>
          </a:p>
        </p:txBody>
      </p:sp>
    </p:spTree>
    <p:extLst>
      <p:ext uri="{BB962C8B-B14F-4D97-AF65-F5344CB8AC3E}">
        <p14:creationId xmlns:p14="http://schemas.microsoft.com/office/powerpoint/2010/main" val="1720930865"/>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5425"/>
            <a:ext cx="11391900" cy="4351338"/>
          </a:xfrm>
        </p:spPr>
        <p:txBody>
          <a:bodyPr/>
          <a:lstStyle/>
          <a:p>
            <a:pPr latinLnBrk="1"/>
            <a:r>
              <a:rPr lang="zh-CN" altLang="zh-CN" dirty="0"/>
              <a:t>步骤</a:t>
            </a:r>
            <a:r>
              <a:rPr lang="en-US" altLang="zh-CN" dirty="0"/>
              <a:t>1</a:t>
            </a:r>
            <a:r>
              <a:rPr lang="zh-CN" altLang="zh-CN" dirty="0"/>
              <a:t>：创建</a:t>
            </a:r>
            <a:r>
              <a:rPr lang="en-US" altLang="zh-CN" dirty="0"/>
              <a:t>UPDATE</a:t>
            </a:r>
            <a:r>
              <a:rPr lang="zh-CN" altLang="zh-CN" dirty="0"/>
              <a:t>检查触发器的代码如下</a:t>
            </a:r>
            <a:r>
              <a:rPr lang="zh-CN" altLang="zh-CN" dirty="0" smtClean="0"/>
              <a:t>：</a:t>
            </a:r>
            <a:endParaRPr lang="en-US" altLang="zh-CN" dirty="0" smtClean="0"/>
          </a:p>
          <a:p>
            <a:pPr latinLnBrk="1"/>
            <a:endParaRPr lang="en-US" altLang="zh-CN" dirty="0"/>
          </a:p>
          <a:p>
            <a:pPr marL="457200" lvl="1" indent="0">
              <a:buNone/>
            </a:pPr>
            <a:r>
              <a:rPr lang="en-US" altLang="zh-CN" dirty="0"/>
              <a:t>CREATE TRIGGER </a:t>
            </a:r>
            <a:r>
              <a:rPr lang="en-US" altLang="zh-CN" dirty="0" err="1"/>
              <a:t>trig_check_cj_for_update</a:t>
            </a:r>
            <a:endParaRPr lang="zh-CN" altLang="zh-CN" dirty="0"/>
          </a:p>
          <a:p>
            <a:pPr marL="457200" lvl="1" indent="0">
              <a:buNone/>
            </a:pPr>
            <a:r>
              <a:rPr lang="en-US" altLang="zh-CN" dirty="0"/>
              <a:t>ON </a:t>
            </a:r>
            <a:r>
              <a:rPr lang="zh-CN" altLang="zh-CN" dirty="0"/>
              <a:t>成绩表</a:t>
            </a:r>
          </a:p>
          <a:p>
            <a:pPr marL="457200" lvl="1" indent="0">
              <a:buNone/>
            </a:pPr>
            <a:r>
              <a:rPr lang="en-US" altLang="zh-CN" dirty="0"/>
              <a:t>FOR update</a:t>
            </a:r>
            <a:endParaRPr lang="zh-CN" altLang="zh-CN" dirty="0"/>
          </a:p>
          <a:p>
            <a:pPr marL="457200" lvl="1" indent="0">
              <a:buNone/>
            </a:pPr>
            <a:r>
              <a:rPr lang="en-US" altLang="zh-CN" dirty="0"/>
              <a:t>AS</a:t>
            </a:r>
            <a:endParaRPr lang="zh-CN" altLang="zh-CN" dirty="0"/>
          </a:p>
          <a:p>
            <a:pPr marL="457200" lvl="1" indent="0">
              <a:buNone/>
            </a:pPr>
            <a:r>
              <a:rPr lang="en-US" altLang="zh-CN" dirty="0"/>
              <a:t>--</a:t>
            </a:r>
            <a:r>
              <a:rPr lang="zh-CN" altLang="zh-CN" dirty="0"/>
              <a:t>若更新学号或者课程号，则抛出异常，并回滚事务，取消更新命令</a:t>
            </a:r>
          </a:p>
          <a:p>
            <a:pPr marL="457200" lvl="1" indent="0">
              <a:buNone/>
            </a:pPr>
            <a:r>
              <a:rPr lang="en-US" altLang="zh-CN" dirty="0"/>
              <a:t>IF UPDATE(</a:t>
            </a:r>
            <a:r>
              <a:rPr lang="zh-CN" altLang="zh-CN" dirty="0"/>
              <a:t>学号</a:t>
            </a:r>
            <a:r>
              <a:rPr lang="en-US" altLang="zh-CN" dirty="0"/>
              <a:t>) OR UPDATE(</a:t>
            </a:r>
            <a:r>
              <a:rPr lang="zh-CN" altLang="zh-CN" dirty="0"/>
              <a:t>课程编号</a:t>
            </a:r>
            <a:r>
              <a:rPr lang="en-US" altLang="zh-CN" dirty="0"/>
              <a:t>)</a:t>
            </a:r>
            <a:endParaRPr lang="zh-CN" altLang="zh-CN" dirty="0"/>
          </a:p>
          <a:p>
            <a:pPr marL="457200" lvl="1" indent="0">
              <a:buNone/>
            </a:pPr>
            <a:r>
              <a:rPr lang="en-US" altLang="zh-CN" dirty="0"/>
              <a:t>BEGIN</a:t>
            </a:r>
            <a:endParaRPr lang="zh-CN" altLang="zh-CN" dirty="0"/>
          </a:p>
          <a:p>
            <a:pPr marL="457200" lvl="1" indent="0">
              <a:buNone/>
            </a:pPr>
            <a:r>
              <a:rPr lang="en-US" altLang="zh-CN" dirty="0"/>
              <a:t>	RAISERROR('</a:t>
            </a:r>
            <a:r>
              <a:rPr lang="zh-CN" altLang="zh-CN" dirty="0"/>
              <a:t>成绩表的学号或者课程编号不能进行修改！</a:t>
            </a:r>
            <a:r>
              <a:rPr lang="en-US" altLang="zh-CN" dirty="0"/>
              <a:t>',7,2)</a:t>
            </a:r>
            <a:endParaRPr lang="zh-CN" altLang="zh-CN" dirty="0"/>
          </a:p>
          <a:p>
            <a:pPr marL="457200" lvl="1" indent="0">
              <a:buNone/>
            </a:pPr>
            <a:r>
              <a:rPr lang="en-US" altLang="zh-CN" dirty="0"/>
              <a:t>	ROLLBACK TRANSACTION</a:t>
            </a:r>
            <a:endParaRPr lang="zh-CN" altLang="zh-CN" dirty="0"/>
          </a:p>
          <a:p>
            <a:pPr marL="457200" lvl="1" indent="0">
              <a:buNone/>
            </a:pPr>
            <a:r>
              <a:rPr lang="en-US" altLang="zh-CN" dirty="0"/>
              <a:t>END</a:t>
            </a:r>
            <a:endParaRPr lang="zh-CN" altLang="zh-CN" dirty="0"/>
          </a:p>
          <a:p>
            <a:pPr marL="457200" lvl="1" indent="0">
              <a:buNone/>
            </a:pPr>
            <a:r>
              <a:rPr lang="en-US" altLang="zh-CN" dirty="0"/>
              <a:t>GO</a:t>
            </a:r>
            <a:endParaRPr lang="zh-CN" altLang="zh-CN" dirty="0"/>
          </a:p>
          <a:p>
            <a:pPr latinLnBrk="1"/>
            <a:endParaRPr lang="zh-CN" altLang="zh-CN" dirty="0"/>
          </a:p>
        </p:txBody>
      </p:sp>
    </p:spTree>
    <p:extLst>
      <p:ext uri="{BB962C8B-B14F-4D97-AF65-F5344CB8AC3E}">
        <p14:creationId xmlns:p14="http://schemas.microsoft.com/office/powerpoint/2010/main" val="2003221360"/>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5425"/>
            <a:ext cx="11391900" cy="4351338"/>
          </a:xfrm>
        </p:spPr>
        <p:txBody>
          <a:bodyPr/>
          <a:lstStyle/>
          <a:p>
            <a:pPr latinLnBrk="1"/>
            <a:r>
              <a:rPr lang="zh-CN" altLang="zh-CN" dirty="0"/>
              <a:t>步骤</a:t>
            </a:r>
            <a:r>
              <a:rPr lang="en-US" altLang="zh-CN" dirty="0"/>
              <a:t>2</a:t>
            </a:r>
            <a:r>
              <a:rPr lang="zh-CN" altLang="zh-CN" dirty="0"/>
              <a:t>：测试语句代码如下：</a:t>
            </a:r>
          </a:p>
          <a:p>
            <a:pPr marL="457200" lvl="1" indent="0">
              <a:buNone/>
            </a:pPr>
            <a:r>
              <a:rPr lang="en-US" altLang="zh-CN" dirty="0"/>
              <a:t>UPDATE </a:t>
            </a:r>
            <a:r>
              <a:rPr lang="zh-CN" altLang="zh-CN" dirty="0"/>
              <a:t>成绩表 </a:t>
            </a:r>
            <a:r>
              <a:rPr lang="en-US" altLang="zh-CN" dirty="0"/>
              <a:t>SET </a:t>
            </a:r>
            <a:r>
              <a:rPr lang="zh-CN" altLang="zh-CN" dirty="0"/>
              <a:t>课程编号</a:t>
            </a:r>
            <a:r>
              <a:rPr lang="en-US" altLang="zh-CN" dirty="0"/>
              <a:t>=111,</a:t>
            </a:r>
            <a:r>
              <a:rPr lang="zh-CN" altLang="zh-CN" dirty="0"/>
              <a:t>成绩</a:t>
            </a:r>
            <a:r>
              <a:rPr lang="en-US" altLang="zh-CN" dirty="0"/>
              <a:t>=90</a:t>
            </a:r>
            <a:endParaRPr lang="zh-CN" altLang="zh-CN" dirty="0"/>
          </a:p>
          <a:p>
            <a:pPr marL="457200" lvl="1" indent="0">
              <a:buNone/>
            </a:pPr>
            <a:r>
              <a:rPr lang="en-US" altLang="zh-CN" dirty="0"/>
              <a:t>WHERE </a:t>
            </a:r>
            <a:r>
              <a:rPr lang="zh-CN" altLang="zh-CN" dirty="0"/>
              <a:t>学号</a:t>
            </a:r>
            <a:r>
              <a:rPr lang="en-US" altLang="zh-CN" dirty="0"/>
              <a:t>='01201401001' AND </a:t>
            </a:r>
            <a:r>
              <a:rPr lang="zh-CN" altLang="zh-CN" dirty="0"/>
              <a:t>课程编号</a:t>
            </a:r>
            <a:r>
              <a:rPr lang="en-US" altLang="zh-CN" dirty="0"/>
              <a:t>='001'</a:t>
            </a:r>
            <a:endParaRPr lang="zh-CN" altLang="zh-CN" dirty="0"/>
          </a:p>
          <a:p>
            <a:pPr marL="0" indent="0">
              <a:buNone/>
            </a:pPr>
            <a:endParaRPr lang="zh-CN" altLang="zh-CN" dirty="0"/>
          </a:p>
          <a:p>
            <a:r>
              <a:rPr lang="en-US" altLang="zh-CN" dirty="0"/>
              <a:t>	</a:t>
            </a:r>
            <a:r>
              <a:rPr lang="zh-CN" altLang="zh-CN" dirty="0"/>
              <a:t>系统触发器拦截后，抛出异常消息，如图</a:t>
            </a:r>
            <a:r>
              <a:rPr lang="en-US" altLang="zh-CN" dirty="0"/>
              <a:t>10-3</a:t>
            </a:r>
            <a:r>
              <a:rPr lang="zh-CN" altLang="zh-CN" dirty="0"/>
              <a:t>所示</a:t>
            </a:r>
            <a:r>
              <a:rPr lang="zh-CN" altLang="zh-CN" dirty="0" smtClean="0"/>
              <a:t>。</a:t>
            </a:r>
            <a:endParaRPr lang="zh-CN" altLang="zh-CN" dirty="0"/>
          </a:p>
        </p:txBody>
      </p:sp>
      <p:pic>
        <p:nvPicPr>
          <p:cNvPr id="3074"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90500"/>
            <a:ext cx="12192000" cy="346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3221360"/>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5"/>
            <a:ext cx="10191750" cy="4351338"/>
          </a:xfrm>
        </p:spPr>
        <p:txBody>
          <a:bodyPr/>
          <a:lstStyle/>
          <a:p>
            <a:r>
              <a:rPr lang="en-US" altLang="zh-CN" b="1" dirty="0"/>
              <a:t>3</a:t>
            </a:r>
            <a:r>
              <a:rPr lang="zh-CN" altLang="zh-CN" b="1" dirty="0"/>
              <a:t>．创建</a:t>
            </a:r>
            <a:r>
              <a:rPr lang="en-US" altLang="zh-CN" b="1" dirty="0"/>
              <a:t>DELETE</a:t>
            </a:r>
            <a:r>
              <a:rPr lang="zh-CN" altLang="zh-CN" b="1" dirty="0"/>
              <a:t>触发器</a:t>
            </a:r>
            <a:endParaRPr lang="zh-CN" altLang="zh-CN" dirty="0"/>
          </a:p>
          <a:p>
            <a:r>
              <a:rPr lang="zh-CN" altLang="zh-CN" dirty="0"/>
              <a:t>任务目标：当从学生表中删除一个学生的记录时，应该相应的从成绩表删除该学生的所有成绩数据，以免造成成绩表存在垃圾数据。</a:t>
            </a:r>
          </a:p>
          <a:p>
            <a:endParaRPr lang="zh-CN" altLang="en-US" dirty="0"/>
          </a:p>
        </p:txBody>
      </p:sp>
    </p:spTree>
    <p:extLst>
      <p:ext uri="{BB962C8B-B14F-4D97-AF65-F5344CB8AC3E}">
        <p14:creationId xmlns:p14="http://schemas.microsoft.com/office/powerpoint/2010/main" val="623600196"/>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5425"/>
            <a:ext cx="11391900" cy="4351338"/>
          </a:xfrm>
        </p:spPr>
        <p:txBody>
          <a:bodyPr/>
          <a:lstStyle/>
          <a:p>
            <a:pPr latinLnBrk="1"/>
            <a:r>
              <a:rPr lang="zh-CN" altLang="zh-CN" dirty="0"/>
              <a:t>步骤</a:t>
            </a:r>
            <a:r>
              <a:rPr lang="en-US" altLang="zh-CN" dirty="0"/>
              <a:t>1</a:t>
            </a:r>
            <a:r>
              <a:rPr lang="zh-CN" altLang="zh-CN" dirty="0"/>
              <a:t>：创建</a:t>
            </a:r>
            <a:r>
              <a:rPr lang="en-US" altLang="zh-CN" dirty="0"/>
              <a:t>DELETE</a:t>
            </a:r>
            <a:r>
              <a:rPr lang="zh-CN" altLang="zh-CN" dirty="0"/>
              <a:t>级联删除的触发器代码如下</a:t>
            </a:r>
            <a:r>
              <a:rPr lang="zh-CN" altLang="zh-CN" dirty="0" smtClean="0"/>
              <a:t>：</a:t>
            </a:r>
            <a:endParaRPr lang="en-US" altLang="zh-CN" dirty="0" smtClean="0"/>
          </a:p>
          <a:p>
            <a:pPr latinLnBrk="1"/>
            <a:endParaRPr lang="zh-CN" altLang="zh-CN" dirty="0"/>
          </a:p>
          <a:p>
            <a:pPr marL="457200" lvl="1" indent="0">
              <a:buNone/>
            </a:pPr>
            <a:r>
              <a:rPr lang="en-US" altLang="zh-CN" dirty="0"/>
              <a:t>CREATE TRIGGER </a:t>
            </a:r>
            <a:r>
              <a:rPr lang="en-US" altLang="zh-CN" dirty="0" err="1"/>
              <a:t>trig_aft_del_student</a:t>
            </a:r>
            <a:endParaRPr lang="zh-CN" altLang="zh-CN" dirty="0"/>
          </a:p>
          <a:p>
            <a:pPr marL="457200" lvl="1" indent="0">
              <a:buNone/>
            </a:pPr>
            <a:r>
              <a:rPr lang="en-US" altLang="zh-CN" dirty="0"/>
              <a:t>ON </a:t>
            </a:r>
            <a:r>
              <a:rPr lang="zh-CN" altLang="zh-CN" dirty="0"/>
              <a:t>学生表</a:t>
            </a:r>
          </a:p>
          <a:p>
            <a:pPr marL="457200" lvl="1" indent="0">
              <a:buNone/>
            </a:pPr>
            <a:r>
              <a:rPr lang="en-US" altLang="zh-CN" dirty="0"/>
              <a:t>AFTER DELETE</a:t>
            </a:r>
            <a:endParaRPr lang="zh-CN" altLang="zh-CN" dirty="0"/>
          </a:p>
          <a:p>
            <a:pPr marL="457200" lvl="1" indent="0">
              <a:buNone/>
            </a:pPr>
            <a:r>
              <a:rPr lang="en-US" altLang="zh-CN" dirty="0"/>
              <a:t>AS</a:t>
            </a:r>
            <a:endParaRPr lang="zh-CN" altLang="zh-CN" dirty="0"/>
          </a:p>
          <a:p>
            <a:pPr marL="457200" lvl="1" indent="0">
              <a:buNone/>
            </a:pPr>
            <a:r>
              <a:rPr lang="en-US" altLang="zh-CN" dirty="0"/>
              <a:t>	DELETE FROM </a:t>
            </a:r>
            <a:r>
              <a:rPr lang="zh-CN" altLang="zh-CN" dirty="0"/>
              <a:t>成绩表 </a:t>
            </a:r>
            <a:r>
              <a:rPr lang="en-US" altLang="zh-CN" dirty="0"/>
              <a:t>WHERE </a:t>
            </a:r>
            <a:r>
              <a:rPr lang="zh-CN" altLang="zh-CN" dirty="0"/>
              <a:t>学号</a:t>
            </a:r>
            <a:r>
              <a:rPr lang="en-US" altLang="zh-CN" dirty="0"/>
              <a:t>=(SELECT </a:t>
            </a:r>
            <a:r>
              <a:rPr lang="zh-CN" altLang="zh-CN" dirty="0"/>
              <a:t>学号 </a:t>
            </a:r>
            <a:r>
              <a:rPr lang="en-US" altLang="zh-CN" dirty="0"/>
              <a:t>FROM DELETED)</a:t>
            </a:r>
            <a:endParaRPr lang="zh-CN" altLang="zh-CN" dirty="0"/>
          </a:p>
          <a:p>
            <a:pPr marL="457200" lvl="1" indent="0">
              <a:buNone/>
            </a:pPr>
            <a:r>
              <a:rPr lang="en-US" altLang="zh-CN" dirty="0"/>
              <a:t> </a:t>
            </a:r>
            <a:endParaRPr lang="zh-CN" altLang="zh-CN" dirty="0"/>
          </a:p>
          <a:p>
            <a:pPr marL="457200" lvl="1" indent="0">
              <a:buNone/>
            </a:pPr>
            <a:r>
              <a:rPr lang="en-US" altLang="zh-CN" dirty="0"/>
              <a:t>GO</a:t>
            </a:r>
            <a:endParaRPr lang="zh-CN" altLang="zh-CN" dirty="0"/>
          </a:p>
          <a:p>
            <a:endParaRPr lang="zh-CN" altLang="zh-CN" dirty="0"/>
          </a:p>
        </p:txBody>
      </p:sp>
    </p:spTree>
    <p:extLst>
      <p:ext uri="{BB962C8B-B14F-4D97-AF65-F5344CB8AC3E}">
        <p14:creationId xmlns:p14="http://schemas.microsoft.com/office/powerpoint/2010/main" val="2260986887"/>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5425"/>
            <a:ext cx="11391900" cy="4351338"/>
          </a:xfrm>
        </p:spPr>
        <p:txBody>
          <a:bodyPr/>
          <a:lstStyle/>
          <a:p>
            <a:pPr latinLnBrk="1"/>
            <a:r>
              <a:rPr lang="zh-CN" altLang="zh-CN" dirty="0"/>
              <a:t>步骤</a:t>
            </a:r>
            <a:r>
              <a:rPr lang="en-US" altLang="zh-CN" dirty="0"/>
              <a:t>2</a:t>
            </a:r>
            <a:r>
              <a:rPr lang="zh-CN" altLang="zh-CN" dirty="0"/>
              <a:t>：测试删除学生表的语句代码如下</a:t>
            </a:r>
            <a:r>
              <a:rPr lang="zh-CN" altLang="zh-CN" dirty="0" smtClean="0"/>
              <a:t>：</a:t>
            </a:r>
            <a:endParaRPr lang="en-US" altLang="zh-CN" dirty="0" smtClean="0"/>
          </a:p>
          <a:p>
            <a:pPr latinLnBrk="1"/>
            <a:endParaRPr lang="en-US" altLang="zh-CN" dirty="0"/>
          </a:p>
          <a:p>
            <a:pPr latinLnBrk="1"/>
            <a:endParaRPr lang="zh-CN" altLang="zh-CN" dirty="0"/>
          </a:p>
          <a:p>
            <a:pPr marL="457200" lvl="1" indent="0">
              <a:buNone/>
            </a:pPr>
            <a:r>
              <a:rPr lang="en-US" altLang="zh-CN" dirty="0"/>
              <a:t>SELECT * FROM </a:t>
            </a:r>
            <a:r>
              <a:rPr lang="zh-CN" altLang="zh-CN" dirty="0"/>
              <a:t>学生表</a:t>
            </a:r>
            <a:r>
              <a:rPr lang="en-US" altLang="zh-CN" dirty="0"/>
              <a:t>	--</a:t>
            </a:r>
            <a:r>
              <a:rPr lang="zh-CN" altLang="zh-CN" dirty="0"/>
              <a:t>查看学生表数据</a:t>
            </a:r>
          </a:p>
          <a:p>
            <a:pPr marL="457200" lvl="1" indent="0">
              <a:buNone/>
            </a:pPr>
            <a:r>
              <a:rPr lang="en-US" altLang="zh-CN" dirty="0"/>
              <a:t>SELECT * FROM </a:t>
            </a:r>
            <a:r>
              <a:rPr lang="zh-CN" altLang="zh-CN" dirty="0"/>
              <a:t>成绩表</a:t>
            </a:r>
            <a:r>
              <a:rPr lang="en-US" altLang="zh-CN" dirty="0"/>
              <a:t>	--</a:t>
            </a:r>
            <a:r>
              <a:rPr lang="zh-CN" altLang="zh-CN" dirty="0"/>
              <a:t>查看成绩表数据</a:t>
            </a:r>
          </a:p>
          <a:p>
            <a:pPr marL="457200" lvl="1" indent="0">
              <a:buNone/>
            </a:pPr>
            <a:r>
              <a:rPr lang="en-US" altLang="zh-CN" dirty="0"/>
              <a:t>DELETE FROM </a:t>
            </a:r>
            <a:r>
              <a:rPr lang="zh-CN" altLang="zh-CN" dirty="0"/>
              <a:t>学生表</a:t>
            </a:r>
            <a:r>
              <a:rPr lang="en-US" altLang="zh-CN" dirty="0"/>
              <a:t> WHERE </a:t>
            </a:r>
            <a:r>
              <a:rPr lang="zh-CN" altLang="zh-CN" dirty="0"/>
              <a:t>学号</a:t>
            </a:r>
            <a:r>
              <a:rPr lang="en-US" altLang="zh-CN" dirty="0"/>
              <a:t>=’01201401001’		-</a:t>
            </a:r>
            <a:r>
              <a:rPr lang="zh-CN" altLang="zh-CN" dirty="0"/>
              <a:t>删除学生表的数据</a:t>
            </a:r>
          </a:p>
          <a:p>
            <a:pPr marL="457200" lvl="1" indent="0">
              <a:buNone/>
            </a:pPr>
            <a:r>
              <a:rPr lang="en-US" altLang="zh-CN" dirty="0"/>
              <a:t>SELECT * FROM </a:t>
            </a:r>
            <a:r>
              <a:rPr lang="zh-CN" altLang="zh-CN" dirty="0"/>
              <a:t>成绩表</a:t>
            </a:r>
            <a:r>
              <a:rPr lang="en-US" altLang="zh-CN" dirty="0"/>
              <a:t>	--</a:t>
            </a:r>
            <a:r>
              <a:rPr lang="zh-CN" altLang="zh-CN" dirty="0"/>
              <a:t>再次查看成绩表数据，检查触发器的影响</a:t>
            </a:r>
          </a:p>
          <a:p>
            <a:pPr marL="457200" lvl="1" indent="0">
              <a:buNone/>
            </a:pPr>
            <a:endParaRPr lang="zh-CN" altLang="zh-CN" dirty="0"/>
          </a:p>
        </p:txBody>
      </p:sp>
    </p:spTree>
    <p:extLst>
      <p:ext uri="{BB962C8B-B14F-4D97-AF65-F5344CB8AC3E}">
        <p14:creationId xmlns:p14="http://schemas.microsoft.com/office/powerpoint/2010/main" val="2260986887"/>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225425"/>
            <a:ext cx="11391900" cy="4351338"/>
          </a:xfrm>
        </p:spPr>
        <p:txBody>
          <a:bodyPr/>
          <a:lstStyle/>
          <a:p>
            <a:pPr latinLnBrk="1"/>
            <a:r>
              <a:rPr lang="zh-CN" altLang="zh-CN" dirty="0"/>
              <a:t>步骤</a:t>
            </a:r>
            <a:r>
              <a:rPr lang="en-US" altLang="zh-CN" dirty="0"/>
              <a:t>2</a:t>
            </a:r>
            <a:r>
              <a:rPr lang="zh-CN" altLang="zh-CN" dirty="0"/>
              <a:t>：测试语句代码如下：</a:t>
            </a:r>
          </a:p>
          <a:p>
            <a:pPr marL="457200" lvl="1" indent="0">
              <a:buNone/>
            </a:pPr>
            <a:r>
              <a:rPr lang="en-US" altLang="zh-CN" dirty="0"/>
              <a:t>UPDATE </a:t>
            </a:r>
            <a:r>
              <a:rPr lang="zh-CN" altLang="zh-CN" dirty="0"/>
              <a:t>成绩表 </a:t>
            </a:r>
            <a:r>
              <a:rPr lang="en-US" altLang="zh-CN" dirty="0"/>
              <a:t>SET </a:t>
            </a:r>
            <a:r>
              <a:rPr lang="zh-CN" altLang="zh-CN" dirty="0"/>
              <a:t>课程编号</a:t>
            </a:r>
            <a:r>
              <a:rPr lang="en-US" altLang="zh-CN" dirty="0"/>
              <a:t>=111,</a:t>
            </a:r>
            <a:r>
              <a:rPr lang="zh-CN" altLang="zh-CN" dirty="0"/>
              <a:t>成绩</a:t>
            </a:r>
            <a:r>
              <a:rPr lang="en-US" altLang="zh-CN" dirty="0"/>
              <a:t>=90</a:t>
            </a:r>
            <a:endParaRPr lang="zh-CN" altLang="zh-CN" dirty="0"/>
          </a:p>
          <a:p>
            <a:pPr marL="457200" lvl="1" indent="0">
              <a:buNone/>
            </a:pPr>
            <a:r>
              <a:rPr lang="en-US" altLang="zh-CN" dirty="0"/>
              <a:t>WHERE </a:t>
            </a:r>
            <a:r>
              <a:rPr lang="zh-CN" altLang="zh-CN" dirty="0"/>
              <a:t>学号</a:t>
            </a:r>
            <a:r>
              <a:rPr lang="en-US" altLang="zh-CN" dirty="0"/>
              <a:t>='01201401001' AND </a:t>
            </a:r>
            <a:r>
              <a:rPr lang="zh-CN" altLang="zh-CN" dirty="0"/>
              <a:t>课程编号</a:t>
            </a:r>
            <a:r>
              <a:rPr lang="en-US" altLang="zh-CN" dirty="0"/>
              <a:t>='001'</a:t>
            </a:r>
            <a:endParaRPr lang="zh-CN" altLang="zh-CN" dirty="0"/>
          </a:p>
          <a:p>
            <a:pPr marL="0" indent="0">
              <a:buNone/>
            </a:pPr>
            <a:endParaRPr lang="zh-CN" altLang="zh-CN" dirty="0"/>
          </a:p>
          <a:p>
            <a:r>
              <a:rPr lang="en-US" altLang="zh-CN" dirty="0"/>
              <a:t>	</a:t>
            </a:r>
            <a:r>
              <a:rPr lang="zh-CN" altLang="zh-CN" dirty="0"/>
              <a:t>系统触发器拦截后，抛出异常消息，如图</a:t>
            </a:r>
            <a:r>
              <a:rPr lang="en-US" altLang="zh-CN" dirty="0"/>
              <a:t>10-3</a:t>
            </a:r>
            <a:r>
              <a:rPr lang="zh-CN" altLang="zh-CN" dirty="0"/>
              <a:t>所示</a:t>
            </a:r>
            <a:r>
              <a:rPr lang="zh-CN" altLang="zh-CN" dirty="0" smtClean="0"/>
              <a:t>。</a:t>
            </a:r>
            <a:endParaRPr lang="zh-CN" altLang="zh-CN" dirty="0"/>
          </a:p>
        </p:txBody>
      </p:sp>
      <p:pic>
        <p:nvPicPr>
          <p:cNvPr id="3074"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90500"/>
            <a:ext cx="12192000" cy="346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0986887"/>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4"/>
          <p:cNvSpPr txBox="1"/>
          <p:nvPr/>
        </p:nvSpPr>
        <p:spPr>
          <a:xfrm>
            <a:off x="3198813" y="2714725"/>
            <a:ext cx="4650632" cy="769441"/>
          </a:xfrm>
          <a:prstGeom prst="rect">
            <a:avLst/>
          </a:prstGeom>
          <a:noFill/>
        </p:spPr>
        <p:txBody>
          <a:bodyPr wrap="none">
            <a:spAutoFit/>
          </a:bodyPr>
          <a:lstStyle/>
          <a:p>
            <a:pPr fontAlgn="auto">
              <a:spcBef>
                <a:spcPts val="0"/>
              </a:spcBef>
              <a:spcAft>
                <a:spcPts val="0"/>
              </a:spcAft>
              <a:buFontTx/>
              <a:buNone/>
              <a:defRPr/>
            </a:pP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管理</a:t>
            </a: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触发器</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858066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10.2.1</a:t>
            </a:r>
            <a:r>
              <a:rPr lang="zh-CN" altLang="zh-CN" b="1" dirty="0"/>
              <a:t>子任务</a:t>
            </a:r>
            <a:r>
              <a:rPr lang="en-US" altLang="zh-CN" b="1" dirty="0"/>
              <a:t>1 </a:t>
            </a:r>
            <a:r>
              <a:rPr lang="zh-CN" altLang="zh-CN" b="1" dirty="0"/>
              <a:t>删除触发器</a:t>
            </a:r>
            <a:endParaRPr lang="zh-CN" altLang="zh-CN" b="1" dirty="0"/>
          </a:p>
        </p:txBody>
      </p:sp>
      <p:sp>
        <p:nvSpPr>
          <p:cNvPr id="3" name="内容占位符 2"/>
          <p:cNvSpPr>
            <a:spLocks noGrp="1"/>
          </p:cNvSpPr>
          <p:nvPr>
            <p:ph idx="1"/>
          </p:nvPr>
        </p:nvSpPr>
        <p:spPr>
          <a:xfrm>
            <a:off x="838200" y="1825625"/>
            <a:ext cx="9963150" cy="4351338"/>
          </a:xfrm>
        </p:spPr>
        <p:txBody>
          <a:bodyPr/>
          <a:lstStyle/>
          <a:p>
            <a:r>
              <a:rPr lang="en-US" altLang="zh-CN" b="1" dirty="0" smtClean="0"/>
              <a:t>1</a:t>
            </a:r>
            <a:r>
              <a:rPr lang="en-US" altLang="zh-CN" b="1" dirty="0"/>
              <a:t>.</a:t>
            </a:r>
            <a:r>
              <a:rPr lang="zh-CN" altLang="zh-CN" b="1" dirty="0"/>
              <a:t>用命令删除</a:t>
            </a:r>
          </a:p>
          <a:p>
            <a:pPr lvl="1" latinLnBrk="1"/>
            <a:r>
              <a:rPr lang="zh-CN" altLang="zh-CN" dirty="0"/>
              <a:t>使用</a:t>
            </a:r>
            <a:r>
              <a:rPr lang="en-US" altLang="zh-CN" dirty="0"/>
              <a:t> drop trigger </a:t>
            </a:r>
            <a:r>
              <a:rPr lang="zh-CN" altLang="zh-CN" dirty="0"/>
              <a:t>触发器名称来删除触发器。</a:t>
            </a:r>
          </a:p>
          <a:p>
            <a:pPr lvl="1" latinLnBrk="1"/>
            <a:r>
              <a:rPr lang="zh-CN" altLang="zh-CN" dirty="0"/>
              <a:t>也可以同时删除多个触发器：</a:t>
            </a:r>
            <a:r>
              <a:rPr lang="en-US" altLang="zh-CN" dirty="0"/>
              <a:t>drop trigger </a:t>
            </a:r>
            <a:r>
              <a:rPr lang="zh-CN" altLang="zh-CN" dirty="0"/>
              <a:t>触发器名称</a:t>
            </a:r>
            <a:r>
              <a:rPr lang="en-US" altLang="zh-CN" dirty="0"/>
              <a:t>,</a:t>
            </a:r>
            <a:r>
              <a:rPr lang="zh-CN" altLang="zh-CN" dirty="0"/>
              <a:t>触发器名称</a:t>
            </a:r>
            <a:r>
              <a:rPr lang="en-US" altLang="zh-CN" dirty="0" smtClean="0"/>
              <a:t>.</a:t>
            </a:r>
            <a:endParaRPr lang="zh-CN" altLang="zh-CN" dirty="0"/>
          </a:p>
          <a:p>
            <a:pPr lvl="1" latinLnBrk="1"/>
            <a:r>
              <a:rPr lang="zh-CN" altLang="zh-CN" dirty="0"/>
              <a:t>注意：触发器名称是不加引号的。在删除触发器之前可以先看一下触发器是否存在：</a:t>
            </a:r>
          </a:p>
          <a:p>
            <a:pPr lvl="1" latinLnBrk="1"/>
            <a:r>
              <a:rPr lang="zh-CN" altLang="zh-CN" dirty="0"/>
              <a:t>测试代码如下</a:t>
            </a:r>
            <a:r>
              <a:rPr lang="en-US" altLang="zh-CN" dirty="0" smtClean="0"/>
              <a:t>:</a:t>
            </a:r>
          </a:p>
          <a:p>
            <a:pPr lvl="1" latinLnBrk="1"/>
            <a:endParaRPr lang="zh-CN" altLang="zh-CN" dirty="0"/>
          </a:p>
          <a:p>
            <a:pPr marL="457200" lvl="1" indent="0">
              <a:buNone/>
            </a:pPr>
            <a:r>
              <a:rPr lang="en-US" altLang="zh-CN" dirty="0"/>
              <a:t>IF EXISTS(SELECT NAME FROM SYSOBJECTS</a:t>
            </a:r>
            <a:endParaRPr lang="zh-CN" altLang="zh-CN" dirty="0"/>
          </a:p>
          <a:p>
            <a:pPr marL="457200" lvl="1" indent="0">
              <a:buNone/>
            </a:pPr>
            <a:r>
              <a:rPr lang="en-US" altLang="zh-CN" dirty="0"/>
              <a:t>	WHERE NAME='</a:t>
            </a:r>
            <a:r>
              <a:rPr lang="en-US" altLang="zh-CN" dirty="0" err="1"/>
              <a:t>trig_aft_del_student</a:t>
            </a:r>
            <a:r>
              <a:rPr lang="en-US" altLang="zh-CN" dirty="0"/>
              <a:t>' AND XTYPE='TR')</a:t>
            </a:r>
            <a:endParaRPr lang="zh-CN" altLang="zh-CN" dirty="0"/>
          </a:p>
          <a:p>
            <a:pPr marL="457200" lvl="1" indent="0">
              <a:buNone/>
            </a:pPr>
            <a:r>
              <a:rPr lang="en-US" altLang="zh-CN" dirty="0"/>
              <a:t>DROP TRIGGER </a:t>
            </a:r>
            <a:r>
              <a:rPr lang="en-US" altLang="zh-CN" dirty="0" err="1"/>
              <a:t>trig_aft_del_student</a:t>
            </a:r>
            <a:endParaRPr lang="zh-CN" altLang="zh-CN"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标注 40"/>
          <p:cNvSpPr/>
          <p:nvPr/>
        </p:nvSpPr>
        <p:spPr bwMode="auto">
          <a:xfrm>
            <a:off x="6618642" y="2700123"/>
            <a:ext cx="4951010" cy="396875"/>
          </a:xfrm>
          <a:prstGeom prst="wedgeRectCallout">
            <a:avLst>
              <a:gd name="adj1" fmla="val -54802"/>
              <a:gd name="adj2" fmla="val -1936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6" name="矩形 15"/>
          <p:cNvSpPr/>
          <p:nvPr/>
        </p:nvSpPr>
        <p:spPr>
          <a:xfrm>
            <a:off x="6032500" y="0"/>
            <a:ext cx="53975"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nvGrpSpPr>
          <p:cNvPr id="8" name="组合 7"/>
          <p:cNvGrpSpPr>
            <a:grpSpLocks/>
          </p:cNvGrpSpPr>
          <p:nvPr/>
        </p:nvGrpSpPr>
        <p:grpSpPr bwMode="auto">
          <a:xfrm>
            <a:off x="6626225" y="1744286"/>
            <a:ext cx="4951010" cy="412570"/>
            <a:chOff x="6884037" y="1937124"/>
            <a:chExt cx="1775444" cy="327866"/>
          </a:xfrm>
        </p:grpSpPr>
        <p:sp>
          <p:nvSpPr>
            <p:cNvPr id="18" name="矩形标注 17"/>
            <p:cNvSpPr/>
            <p:nvPr/>
          </p:nvSpPr>
          <p:spPr>
            <a:xfrm>
              <a:off x="6884037" y="1937124"/>
              <a:ext cx="1775444" cy="315393"/>
            </a:xfrm>
            <a:prstGeom prst="wedgeRectCallout">
              <a:avLst>
                <a:gd name="adj1" fmla="val -54802"/>
                <a:gd name="adj2" fmla="val -1936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文本框 23"/>
            <p:cNvSpPr txBox="1"/>
            <p:nvPr/>
          </p:nvSpPr>
          <p:spPr>
            <a:xfrm>
              <a:off x="6936894" y="1971485"/>
              <a:ext cx="1526707" cy="293505"/>
            </a:xfrm>
            <a:prstGeom prst="rect">
              <a:avLst/>
            </a:prstGeom>
            <a:noFill/>
          </p:spPr>
          <p:txBody>
            <a:bodyPr wrap="square">
              <a:spAutoFit/>
            </a:bodyPr>
            <a:lstStyle/>
            <a:p>
              <a:r>
                <a:rPr lang="zh-CN" altLang="zh-CN" b="1" dirty="0">
                  <a:solidFill>
                    <a:schemeClr val="tx1">
                      <a:lumMod val="85000"/>
                      <a:lumOff val="15000"/>
                    </a:schemeClr>
                  </a:solidFill>
                  <a:latin typeface="微软雅黑" panose="020B0503020204020204" pitchFamily="34" charset="-122"/>
                  <a:ea typeface="微软雅黑" panose="020B0503020204020204" pitchFamily="34" charset="-122"/>
                </a:rPr>
                <a:t>创建</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DML</a:t>
              </a:r>
              <a:r>
                <a:rPr lang="zh-CN" altLang="zh-CN" b="1" dirty="0">
                  <a:solidFill>
                    <a:schemeClr val="tx1">
                      <a:lumMod val="85000"/>
                      <a:lumOff val="15000"/>
                    </a:schemeClr>
                  </a:solidFill>
                  <a:latin typeface="微软雅黑" panose="020B0503020204020204" pitchFamily="34" charset="-122"/>
                  <a:ea typeface="微软雅黑" panose="020B0503020204020204" pitchFamily="34" charset="-122"/>
                </a:rPr>
                <a:t>触发器</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5595938" y="1787525"/>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任务一</a:t>
            </a:r>
          </a:p>
        </p:txBody>
      </p:sp>
      <p:sp>
        <p:nvSpPr>
          <p:cNvPr id="27" name="文本框 26"/>
          <p:cNvSpPr txBox="1"/>
          <p:nvPr/>
        </p:nvSpPr>
        <p:spPr>
          <a:xfrm>
            <a:off x="5594350" y="2713038"/>
            <a:ext cx="876300" cy="369887"/>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任务二</a:t>
            </a:r>
          </a:p>
        </p:txBody>
      </p:sp>
      <p:sp>
        <p:nvSpPr>
          <p:cNvPr id="30" name="文本框 29"/>
          <p:cNvSpPr txBox="1"/>
          <p:nvPr/>
        </p:nvSpPr>
        <p:spPr>
          <a:xfrm>
            <a:off x="1091689" y="835025"/>
            <a:ext cx="3230372" cy="646331"/>
          </a:xfrm>
          <a:prstGeom prst="rect">
            <a:avLst/>
          </a:prstGeom>
          <a:noFill/>
        </p:spPr>
        <p:txBody>
          <a:bodyPr wrap="none">
            <a:spAutoFit/>
          </a:bodyPr>
          <a:lstStyle/>
          <a:p>
            <a:pPr fontAlgn="auto">
              <a:spcBef>
                <a:spcPts val="0"/>
              </a:spcBef>
              <a:spcAft>
                <a:spcPts val="0"/>
              </a:spcAft>
              <a:defRPr/>
            </a:pPr>
            <a:r>
              <a:rPr lang="zh-CN"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项目</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十</a:t>
            </a:r>
            <a:r>
              <a:rPr lang="en-US" altLang="zh-CN" sz="3600" b="1"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触发器</a:t>
            </a:r>
            <a:endPar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23"/>
          <p:cNvSpPr txBox="1"/>
          <p:nvPr/>
        </p:nvSpPr>
        <p:spPr bwMode="auto">
          <a:xfrm>
            <a:off x="6755161" y="2713593"/>
            <a:ext cx="4257381" cy="369332"/>
          </a:xfrm>
          <a:prstGeom prst="rect">
            <a:avLst/>
          </a:prstGeom>
          <a:noFill/>
        </p:spPr>
        <p:txBody>
          <a:bodyPr wrap="square">
            <a:spAutoFit/>
          </a:bodyPr>
          <a:lstStyle/>
          <a:p>
            <a:pPr fontAlgn="auto">
              <a:spcBef>
                <a:spcPts val="0"/>
              </a:spcBef>
              <a:spcAft>
                <a:spcPts val="0"/>
              </a:spcAft>
              <a:defRPr/>
            </a:pPr>
            <a:r>
              <a:rPr lang="zh-CN" altLang="zh-CN" b="1" dirty="0">
                <a:solidFill>
                  <a:schemeClr val="tx1">
                    <a:lumMod val="85000"/>
                    <a:lumOff val="15000"/>
                  </a:schemeClr>
                </a:solidFill>
                <a:latin typeface="微软雅黑" panose="020B0503020204020204" pitchFamily="34" charset="-122"/>
                <a:ea typeface="微软雅黑" panose="020B0503020204020204" pitchFamily="34" charset="-122"/>
              </a:rPr>
              <a:t>管理触发器</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inVertical)">
                                      <p:cBhvr>
                                        <p:cTn id="22" dur="500"/>
                                        <p:tgtEl>
                                          <p:spTgt spid="3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barn(inVertical)">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6" grpId="0" animBg="1"/>
      <p:bldP spid="7" grpId="0"/>
      <p:bldP spid="27" grpId="0"/>
      <p:bldP spid="30" grpId="0"/>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3"/>
          <p:cNvSpPr>
            <a:spLocks noGrp="1"/>
          </p:cNvSpPr>
          <p:nvPr>
            <p:ph idx="1"/>
          </p:nvPr>
        </p:nvSpPr>
        <p:spPr>
          <a:xfrm>
            <a:off x="838200" y="1825625"/>
            <a:ext cx="3771900" cy="4351338"/>
          </a:xfrm>
        </p:spPr>
        <p:txBody>
          <a:bodyPr/>
          <a:lstStyle/>
          <a:p>
            <a:r>
              <a:rPr lang="en-US" altLang="zh-CN" b="1" dirty="0"/>
              <a:t>2.</a:t>
            </a:r>
            <a:r>
              <a:rPr lang="zh-CN" altLang="zh-CN" b="1" dirty="0"/>
              <a:t>用</a:t>
            </a:r>
            <a:r>
              <a:rPr lang="en-US" altLang="zh-CN" b="1" dirty="0"/>
              <a:t>SSMS</a:t>
            </a:r>
            <a:r>
              <a:rPr lang="zh-CN" altLang="zh-CN" b="1" dirty="0"/>
              <a:t>删除</a:t>
            </a:r>
          </a:p>
          <a:p>
            <a:pPr latinLnBrk="1"/>
            <a:r>
              <a:rPr lang="zh-CN" altLang="zh-CN" dirty="0"/>
              <a:t>在</a:t>
            </a:r>
            <a:r>
              <a:rPr lang="en-US" altLang="zh-CN" dirty="0"/>
              <a:t>SSMS</a:t>
            </a:r>
            <a:r>
              <a:rPr lang="zh-CN" altLang="zh-CN" dirty="0"/>
              <a:t>中，展开</a:t>
            </a:r>
            <a:r>
              <a:rPr lang="en-US" altLang="zh-CN" dirty="0"/>
              <a:t>:</a:t>
            </a:r>
            <a:r>
              <a:rPr lang="zh-CN" altLang="zh-CN" dirty="0"/>
              <a:t>学生表</a:t>
            </a:r>
            <a:r>
              <a:rPr lang="en-US" altLang="zh-CN" dirty="0"/>
              <a:t>-&gt;</a:t>
            </a:r>
            <a:r>
              <a:rPr lang="zh-CN" altLang="zh-CN" dirty="0"/>
              <a:t>触发器，选中所要删除的触发器，然后右键菜单中点击“删除”，如</a:t>
            </a:r>
            <a:r>
              <a:rPr lang="zh-CN" altLang="zh-CN" dirty="0" smtClean="0"/>
              <a:t>图所示</a:t>
            </a:r>
            <a:endParaRPr lang="zh-CN" altLang="zh-CN" dirty="0"/>
          </a:p>
          <a:p>
            <a:endParaRPr lang="zh-CN" altLang="en-US" dirty="0"/>
          </a:p>
        </p:txBody>
      </p:sp>
      <p:pic>
        <p:nvPicPr>
          <p:cNvPr id="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77183"/>
            <a:ext cx="6553200" cy="693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步骤</a:t>
            </a:r>
            <a:r>
              <a:rPr lang="en-US" altLang="zh-CN" dirty="0"/>
              <a:t>8</a:t>
            </a:r>
            <a:r>
              <a:rPr lang="zh-CN" altLang="zh-CN" dirty="0"/>
              <a:t>： 指定登录数据库服务器的账户信息设置</a:t>
            </a:r>
            <a:endParaRPr lang="zh-CN" altLang="en-US" dirty="0"/>
          </a:p>
        </p:txBody>
      </p:sp>
      <p:sp>
        <p:nvSpPr>
          <p:cNvPr id="3" name="内容占位符 2"/>
          <p:cNvSpPr>
            <a:spLocks noGrp="1"/>
          </p:cNvSpPr>
          <p:nvPr>
            <p:ph idx="1"/>
          </p:nvPr>
        </p:nvSpPr>
        <p:spPr/>
        <p:txBody>
          <a:bodyPr/>
          <a:lstStyle/>
          <a:p>
            <a:pPr lvl="0" latinLnBrk="1"/>
            <a:r>
              <a:rPr lang="en-US" altLang="zh-CN" dirty="0"/>
              <a:t>Windows</a:t>
            </a:r>
            <a:r>
              <a:rPr lang="zh-CN" altLang="zh-CN" dirty="0"/>
              <a:t>身份验证模式</a:t>
            </a:r>
            <a:endParaRPr lang="zh-CN" altLang="zh-CN" sz="3600" dirty="0"/>
          </a:p>
          <a:p>
            <a:pPr lvl="1" latinLnBrk="1"/>
            <a:r>
              <a:rPr lang="zh-CN" altLang="zh-CN" dirty="0"/>
              <a:t>选择“</a:t>
            </a:r>
            <a:r>
              <a:rPr lang="en-US" altLang="zh-CN" dirty="0"/>
              <a:t>Windows</a:t>
            </a:r>
            <a:r>
              <a:rPr lang="zh-CN" altLang="zh-CN" dirty="0"/>
              <a:t>身份验证模式”，用户一旦登录到</a:t>
            </a:r>
            <a:r>
              <a:rPr lang="en-US" altLang="zh-CN" dirty="0"/>
              <a:t>Windows</a:t>
            </a:r>
            <a:r>
              <a:rPr lang="zh-CN" altLang="zh-CN" dirty="0"/>
              <a:t>，</a:t>
            </a:r>
            <a:r>
              <a:rPr lang="en-US" altLang="zh-CN" dirty="0"/>
              <a:t>SQL Server</a:t>
            </a:r>
            <a:r>
              <a:rPr lang="zh-CN" altLang="zh-CN" dirty="0"/>
              <a:t>就将使用信任连接。</a:t>
            </a:r>
            <a:endParaRPr lang="zh-CN" altLang="zh-CN" sz="3200" dirty="0"/>
          </a:p>
          <a:p>
            <a:pPr lvl="0" latinLnBrk="1"/>
            <a:r>
              <a:rPr lang="zh-CN" altLang="zh-CN" dirty="0"/>
              <a:t>混合模式</a:t>
            </a:r>
            <a:endParaRPr lang="zh-CN" altLang="zh-CN" sz="3600" dirty="0"/>
          </a:p>
          <a:p>
            <a:pPr lvl="1" latinLnBrk="1"/>
            <a:r>
              <a:rPr lang="zh-CN" altLang="zh-CN" dirty="0"/>
              <a:t>选择“混合模式”，即既可以使用</a:t>
            </a:r>
            <a:r>
              <a:rPr lang="en-US" altLang="zh-CN" dirty="0"/>
              <a:t>Windows</a:t>
            </a:r>
            <a:r>
              <a:rPr lang="zh-CN" altLang="zh-CN" dirty="0"/>
              <a:t>身份验证（如前面所述），也可以使用</a:t>
            </a:r>
            <a:r>
              <a:rPr lang="en-US" altLang="zh-CN" dirty="0"/>
              <a:t>SQL Server</a:t>
            </a:r>
            <a:r>
              <a:rPr lang="zh-CN" altLang="zh-CN" dirty="0"/>
              <a:t>身份验证，并且必须为内置</a:t>
            </a:r>
            <a:r>
              <a:rPr lang="en-US" altLang="zh-CN" dirty="0"/>
              <a:t> SQL Server</a:t>
            </a:r>
            <a:r>
              <a:rPr lang="zh-CN" altLang="zh-CN" dirty="0"/>
              <a:t>系统管理员账户提供一个强密码。</a:t>
            </a:r>
            <a:endParaRPr lang="zh-CN" altLang="zh-CN" sz="3200" dirty="0"/>
          </a:p>
          <a:p>
            <a:pPr lvl="1" latinLnBrk="1"/>
            <a:r>
              <a:rPr lang="en-US" altLang="zh-CN" dirty="0" err="1"/>
              <a:t>sa</a:t>
            </a:r>
            <a:r>
              <a:rPr lang="zh-CN" altLang="zh-CN" dirty="0"/>
              <a:t>（</a:t>
            </a:r>
            <a:r>
              <a:rPr lang="en-US" altLang="zh-CN" dirty="0"/>
              <a:t>System Administrator</a:t>
            </a:r>
            <a:r>
              <a:rPr lang="zh-CN" altLang="zh-CN" dirty="0"/>
              <a:t>）是默认的</a:t>
            </a:r>
            <a:r>
              <a:rPr lang="en-US" altLang="zh-CN" dirty="0"/>
              <a:t>SQL Server</a:t>
            </a:r>
            <a:r>
              <a:rPr lang="zh-CN" altLang="zh-CN" dirty="0"/>
              <a:t>超级管理员帐户，对</a:t>
            </a:r>
            <a:r>
              <a:rPr lang="en-US" altLang="zh-CN" dirty="0"/>
              <a:t>SQL Server</a:t>
            </a:r>
            <a:r>
              <a:rPr lang="zh-CN" altLang="zh-CN" dirty="0"/>
              <a:t>具有完全的管理权限。如果选择了“混合模式”身份验证，则必须为</a:t>
            </a:r>
            <a:r>
              <a:rPr lang="en-US" altLang="zh-CN" dirty="0" err="1"/>
              <a:t>sa</a:t>
            </a:r>
            <a:r>
              <a:rPr lang="zh-CN" altLang="zh-CN" dirty="0"/>
              <a:t>账户设置强密码。 </a:t>
            </a:r>
            <a:endParaRPr lang="zh-CN" altLang="zh-CN" sz="3200" dirty="0"/>
          </a:p>
          <a:p>
            <a:pPr marL="0" indent="0">
              <a:buNone/>
            </a:pPr>
            <a:endParaRPr lang="zh-CN" altLang="en-US"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10.2.2</a:t>
            </a:r>
            <a:r>
              <a:rPr lang="zh-CN" altLang="zh-CN" b="1" dirty="0"/>
              <a:t>子任务</a:t>
            </a:r>
            <a:r>
              <a:rPr lang="en-US" altLang="zh-CN" b="1" dirty="0"/>
              <a:t>2 </a:t>
            </a:r>
            <a:r>
              <a:rPr lang="zh-CN" altLang="zh-CN" b="1" dirty="0"/>
              <a:t>重命名触发器</a:t>
            </a:r>
          </a:p>
        </p:txBody>
      </p:sp>
      <p:sp>
        <p:nvSpPr>
          <p:cNvPr id="3" name="内容占位符 2"/>
          <p:cNvSpPr>
            <a:spLocks noGrp="1"/>
          </p:cNvSpPr>
          <p:nvPr>
            <p:ph idx="1"/>
          </p:nvPr>
        </p:nvSpPr>
        <p:spPr/>
        <p:txBody>
          <a:bodyPr/>
          <a:lstStyle/>
          <a:p>
            <a:pPr latinLnBrk="1"/>
            <a:r>
              <a:rPr lang="zh-CN" altLang="zh-CN" dirty="0"/>
              <a:t>命令格式</a:t>
            </a:r>
            <a:r>
              <a:rPr lang="en-US" altLang="zh-CN" dirty="0"/>
              <a:t>:	exec </a:t>
            </a:r>
            <a:r>
              <a:rPr lang="en-US" altLang="zh-CN" dirty="0" err="1"/>
              <a:t>sp_rename</a:t>
            </a:r>
            <a:r>
              <a:rPr lang="en-US" altLang="zh-CN" dirty="0"/>
              <a:t> [</a:t>
            </a:r>
            <a:r>
              <a:rPr lang="zh-CN" altLang="zh-CN" dirty="0"/>
              <a:t>原名称</a:t>
            </a:r>
            <a:r>
              <a:rPr lang="en-US" altLang="zh-CN" dirty="0"/>
              <a:t>], [</a:t>
            </a:r>
            <a:r>
              <a:rPr lang="zh-CN" altLang="zh-CN" dirty="0"/>
              <a:t>新名称</a:t>
            </a:r>
            <a:r>
              <a:rPr lang="en-US" altLang="zh-CN" dirty="0"/>
              <a:t>]</a:t>
            </a:r>
            <a:endParaRPr lang="zh-CN" altLang="zh-CN" dirty="0"/>
          </a:p>
          <a:p>
            <a:pPr latinLnBrk="1"/>
            <a:r>
              <a:rPr lang="en-US" altLang="zh-CN" dirty="0" err="1"/>
              <a:t>sp_rename</a:t>
            </a:r>
            <a:r>
              <a:rPr lang="en-US" altLang="zh-CN" dirty="0"/>
              <a:t> </a:t>
            </a:r>
            <a:r>
              <a:rPr lang="zh-CN" altLang="zh-CN" dirty="0"/>
              <a:t>是</a:t>
            </a:r>
            <a:r>
              <a:rPr lang="en-US" altLang="zh-CN" dirty="0"/>
              <a:t> SQL Server</a:t>
            </a:r>
            <a:r>
              <a:rPr lang="zh-CN" altLang="zh-CN" dirty="0"/>
              <a:t>自带的一个存储过程，用于更改当前数据库中用户创建的对象的名称，如表名、列表、索引名等</a:t>
            </a:r>
            <a:r>
              <a:rPr lang="zh-CN" altLang="zh-CN" dirty="0" smtClean="0"/>
              <a:t>。</a:t>
            </a:r>
            <a:endParaRPr lang="en-US" altLang="zh-CN" dirty="0" smtClean="0"/>
          </a:p>
          <a:p>
            <a:pPr latinLnBrk="1"/>
            <a:endParaRPr lang="en-US" altLang="zh-CN" dirty="0"/>
          </a:p>
          <a:p>
            <a:pPr latinLnBrk="1"/>
            <a:endParaRPr lang="zh-CN" altLang="zh-CN" dirty="0"/>
          </a:p>
          <a:p>
            <a:pPr latinLnBrk="1"/>
            <a:r>
              <a:rPr lang="zh-CN" altLang="zh-CN" dirty="0"/>
              <a:t>测试代码如下</a:t>
            </a:r>
            <a:r>
              <a:rPr lang="en-US" altLang="zh-CN" dirty="0"/>
              <a:t>:</a:t>
            </a:r>
            <a:endParaRPr lang="zh-CN" altLang="zh-CN" dirty="0"/>
          </a:p>
          <a:p>
            <a:r>
              <a:rPr lang="en-US" altLang="zh-CN" dirty="0"/>
              <a:t>Exec </a:t>
            </a:r>
            <a:r>
              <a:rPr lang="en-US" altLang="zh-CN" dirty="0" err="1"/>
              <a:t>sp_rename</a:t>
            </a:r>
            <a:r>
              <a:rPr lang="en-US" altLang="zh-CN" dirty="0"/>
              <a:t> </a:t>
            </a:r>
            <a:r>
              <a:rPr lang="en-US" altLang="zh-CN" dirty="0" err="1"/>
              <a:t>trig_aft_del_student,trig_aft_delete_student</a:t>
            </a:r>
            <a:endParaRPr lang="zh-CN" altLang="en-US" dirty="0"/>
          </a:p>
        </p:txBody>
      </p:sp>
    </p:spTree>
    <p:extLst>
      <p:ext uri="{BB962C8B-B14F-4D97-AF65-F5344CB8AC3E}">
        <p14:creationId xmlns:p14="http://schemas.microsoft.com/office/powerpoint/2010/main" val="3305074568"/>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10.2.3</a:t>
            </a:r>
            <a:r>
              <a:rPr lang="zh-CN" altLang="zh-CN" b="1" dirty="0"/>
              <a:t>子任务</a:t>
            </a:r>
            <a:r>
              <a:rPr lang="en-US" altLang="zh-CN" b="1" dirty="0" smtClean="0"/>
              <a:t>3 </a:t>
            </a:r>
            <a:r>
              <a:rPr lang="zh-CN" altLang="zh-CN" b="1" dirty="0" smtClean="0"/>
              <a:t>查看</a:t>
            </a:r>
            <a:r>
              <a:rPr lang="zh-CN" altLang="zh-CN" b="1" dirty="0"/>
              <a:t>数据库</a:t>
            </a:r>
            <a:r>
              <a:rPr lang="zh-CN" altLang="zh-CN" b="1" dirty="0" smtClean="0"/>
              <a:t>中的</a:t>
            </a:r>
            <a:r>
              <a:rPr lang="zh-CN" altLang="zh-CN" b="1" dirty="0"/>
              <a:t>触发器</a:t>
            </a:r>
          </a:p>
        </p:txBody>
      </p:sp>
      <p:sp>
        <p:nvSpPr>
          <p:cNvPr id="3" name="内容占位符 2"/>
          <p:cNvSpPr>
            <a:spLocks noGrp="1"/>
          </p:cNvSpPr>
          <p:nvPr>
            <p:ph idx="1"/>
          </p:nvPr>
        </p:nvSpPr>
        <p:spPr/>
        <p:txBody>
          <a:bodyPr/>
          <a:lstStyle/>
          <a:p>
            <a:pPr latinLnBrk="1"/>
            <a:r>
              <a:rPr lang="zh-CN" altLang="zh-CN" dirty="0"/>
              <a:t>在查询窗口中运行： </a:t>
            </a:r>
            <a:endParaRPr lang="en-US" altLang="zh-CN" dirty="0" smtClean="0"/>
          </a:p>
          <a:p>
            <a:pPr latinLnBrk="1"/>
            <a:endParaRPr lang="zh-CN" altLang="zh-CN" dirty="0"/>
          </a:p>
          <a:p>
            <a:pPr marL="0" indent="0">
              <a:buNone/>
            </a:pPr>
            <a:r>
              <a:rPr lang="en-US" altLang="zh-CN" dirty="0"/>
              <a:t>USE Student</a:t>
            </a:r>
            <a:endParaRPr lang="zh-CN" altLang="zh-CN" dirty="0"/>
          </a:p>
          <a:p>
            <a:pPr marL="0" indent="0">
              <a:buNone/>
            </a:pPr>
            <a:r>
              <a:rPr lang="en-US" altLang="zh-CN" dirty="0"/>
              <a:t>GO</a:t>
            </a:r>
            <a:endParaRPr lang="zh-CN" altLang="zh-CN" dirty="0"/>
          </a:p>
          <a:p>
            <a:pPr marL="0" indent="0">
              <a:buNone/>
            </a:pPr>
            <a:r>
              <a:rPr lang="en-US" altLang="zh-CN" dirty="0"/>
              <a:t>SELECT * FROM SYSOBJECTS WHERE XTYPE=</a:t>
            </a:r>
            <a:r>
              <a:rPr lang="en-US" altLang="zh-CN" dirty="0" smtClean="0"/>
              <a:t>'TR‘</a:t>
            </a:r>
          </a:p>
          <a:p>
            <a:endParaRPr lang="zh-CN" altLang="zh-CN" dirty="0"/>
          </a:p>
          <a:p>
            <a:pPr latinLnBrk="1"/>
            <a:r>
              <a:rPr lang="en-US" altLang="zh-CN" dirty="0" err="1"/>
              <a:t>sysobjects</a:t>
            </a:r>
            <a:r>
              <a:rPr lang="en-US" altLang="zh-CN" dirty="0"/>
              <a:t> </a:t>
            </a:r>
            <a:r>
              <a:rPr lang="zh-CN" altLang="zh-CN" dirty="0"/>
              <a:t>保存着数据库的对象，其中 </a:t>
            </a:r>
            <a:r>
              <a:rPr lang="en-US" altLang="zh-CN" dirty="0"/>
              <a:t>XTYPE</a:t>
            </a:r>
            <a:r>
              <a:rPr lang="zh-CN" altLang="zh-CN" dirty="0"/>
              <a:t>为</a:t>
            </a:r>
            <a:r>
              <a:rPr lang="en-US" altLang="zh-CN" dirty="0"/>
              <a:t> TR </a:t>
            </a:r>
            <a:r>
              <a:rPr lang="zh-CN" altLang="zh-CN" dirty="0"/>
              <a:t>的记录即为触发器对象。</a:t>
            </a:r>
          </a:p>
        </p:txBody>
      </p:sp>
    </p:spTree>
    <p:extLst>
      <p:ext uri="{BB962C8B-B14F-4D97-AF65-F5344CB8AC3E}">
        <p14:creationId xmlns:p14="http://schemas.microsoft.com/office/powerpoint/2010/main" val="2086650604"/>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10.2.4</a:t>
            </a:r>
            <a:r>
              <a:rPr lang="zh-CN" altLang="zh-CN" b="1" dirty="0"/>
              <a:t>子任务</a:t>
            </a:r>
            <a:r>
              <a:rPr lang="en-US" altLang="zh-CN" b="1" dirty="0"/>
              <a:t>4  </a:t>
            </a:r>
            <a:r>
              <a:rPr lang="zh-CN" altLang="zh-CN" b="1" dirty="0"/>
              <a:t>查看触发器内容</a:t>
            </a:r>
          </a:p>
        </p:txBody>
      </p:sp>
      <p:sp>
        <p:nvSpPr>
          <p:cNvPr id="3" name="内容占位符 2"/>
          <p:cNvSpPr>
            <a:spLocks noGrp="1"/>
          </p:cNvSpPr>
          <p:nvPr>
            <p:ph idx="1"/>
          </p:nvPr>
        </p:nvSpPr>
        <p:spPr>
          <a:xfrm>
            <a:off x="133350" y="1863725"/>
            <a:ext cx="10515600" cy="4351338"/>
          </a:xfrm>
        </p:spPr>
        <p:txBody>
          <a:bodyPr/>
          <a:lstStyle/>
          <a:p>
            <a:pPr latinLnBrk="1"/>
            <a:r>
              <a:rPr lang="zh-CN" altLang="zh-CN" dirty="0"/>
              <a:t>命令格式：</a:t>
            </a:r>
          </a:p>
          <a:p>
            <a:pPr marL="457200" lvl="1" indent="0" latinLnBrk="1">
              <a:buNone/>
            </a:pPr>
            <a:r>
              <a:rPr lang="en-US" altLang="zh-CN" cap="small" dirty="0"/>
              <a:t>use </a:t>
            </a:r>
            <a:r>
              <a:rPr lang="zh-CN" altLang="zh-CN" cap="small" dirty="0"/>
              <a:t>数据库名</a:t>
            </a:r>
            <a:endParaRPr lang="zh-CN" altLang="zh-CN" dirty="0"/>
          </a:p>
          <a:p>
            <a:pPr marL="457200" lvl="1" indent="0" latinLnBrk="1">
              <a:buNone/>
            </a:pPr>
            <a:r>
              <a:rPr lang="en-US" altLang="zh-CN" cap="small" dirty="0"/>
              <a:t>go</a:t>
            </a:r>
            <a:endParaRPr lang="zh-CN" altLang="zh-CN" dirty="0"/>
          </a:p>
          <a:p>
            <a:pPr marL="457200" lvl="1" indent="0" latinLnBrk="1">
              <a:buNone/>
            </a:pPr>
            <a:r>
              <a:rPr lang="en-US" altLang="zh-CN" cap="small" dirty="0"/>
              <a:t>exec </a:t>
            </a:r>
            <a:r>
              <a:rPr lang="en-US" altLang="zh-CN" cap="small" dirty="0" err="1"/>
              <a:t>sp_helptext</a:t>
            </a:r>
            <a:r>
              <a:rPr lang="en-US" altLang="zh-CN" cap="small" dirty="0"/>
              <a:t> '</a:t>
            </a:r>
            <a:r>
              <a:rPr lang="zh-CN" altLang="zh-CN" cap="small" dirty="0"/>
              <a:t>触发器</a:t>
            </a:r>
            <a:r>
              <a:rPr lang="zh-CN" altLang="zh-CN" cap="small" dirty="0" smtClean="0"/>
              <a:t>名称</a:t>
            </a:r>
            <a:r>
              <a:rPr lang="en-US" altLang="zh-CN" cap="small" dirty="0" smtClean="0"/>
              <a:t>‘</a:t>
            </a:r>
          </a:p>
          <a:p>
            <a:pPr marL="457200" lvl="1" indent="0" latinLnBrk="1">
              <a:buNone/>
            </a:pPr>
            <a:endParaRPr lang="zh-CN" altLang="zh-CN" dirty="0"/>
          </a:p>
          <a:p>
            <a:pPr latinLnBrk="1"/>
            <a:r>
              <a:rPr lang="zh-CN" altLang="zh-CN" cap="small" dirty="0" smtClean="0"/>
              <a:t>范例</a:t>
            </a:r>
            <a:r>
              <a:rPr lang="zh-CN" altLang="zh-CN" cap="small" dirty="0"/>
              <a:t>：</a:t>
            </a:r>
            <a:endParaRPr lang="zh-CN" altLang="zh-CN" dirty="0"/>
          </a:p>
          <a:p>
            <a:pPr marL="457200" lvl="1" indent="0">
              <a:buNone/>
            </a:pPr>
            <a:r>
              <a:rPr lang="en-US" altLang="zh-CN" dirty="0"/>
              <a:t>USE Student</a:t>
            </a:r>
            <a:endParaRPr lang="zh-CN" altLang="zh-CN" dirty="0"/>
          </a:p>
          <a:p>
            <a:pPr marL="457200" lvl="1" indent="0">
              <a:buNone/>
            </a:pPr>
            <a:r>
              <a:rPr lang="en-US" altLang="zh-CN" dirty="0"/>
              <a:t>GO</a:t>
            </a:r>
            <a:endParaRPr lang="zh-CN" altLang="zh-CN" dirty="0"/>
          </a:p>
          <a:p>
            <a:pPr marL="457200" lvl="1" indent="0" latinLnBrk="1">
              <a:buNone/>
            </a:pPr>
            <a:r>
              <a:rPr lang="en-US" altLang="zh-CN" dirty="0"/>
              <a:t>EXEC SP_HELPTEXT '</a:t>
            </a:r>
            <a:r>
              <a:rPr lang="en-US" altLang="zh-CN" dirty="0" err="1"/>
              <a:t>trig_check_cj_for_update</a:t>
            </a:r>
            <a:r>
              <a:rPr lang="en-US" altLang="zh-CN" dirty="0"/>
              <a:t>'</a:t>
            </a:r>
            <a:endParaRPr lang="zh-CN" altLang="zh-CN" dirty="0"/>
          </a:p>
          <a:p>
            <a:pPr latinLnBrk="1"/>
            <a:r>
              <a:rPr lang="zh-CN" altLang="zh-CN" dirty="0"/>
              <a:t>以上命令将会以表的样式显示触发器内容，如</a:t>
            </a:r>
            <a:r>
              <a:rPr lang="zh-CN" altLang="zh-CN" dirty="0" smtClean="0"/>
              <a:t>图所</a:t>
            </a:r>
            <a:r>
              <a:rPr lang="zh-CN" altLang="zh-CN" dirty="0"/>
              <a:t>示。</a:t>
            </a:r>
          </a:p>
        </p:txBody>
      </p:sp>
      <p:pic>
        <p:nvPicPr>
          <p:cNvPr id="5122"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8550" y="1695450"/>
            <a:ext cx="4743450" cy="383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7965212"/>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10.2.5</a:t>
            </a:r>
            <a:r>
              <a:rPr lang="zh-CN" altLang="zh-CN" b="1" dirty="0"/>
              <a:t>子任务</a:t>
            </a:r>
            <a:r>
              <a:rPr lang="en-US" altLang="zh-CN" b="1" dirty="0"/>
              <a:t>5  </a:t>
            </a:r>
            <a:r>
              <a:rPr lang="zh-CN" altLang="zh-CN" b="1" dirty="0"/>
              <a:t>禁用、启用触发器</a:t>
            </a:r>
          </a:p>
        </p:txBody>
      </p:sp>
      <p:sp>
        <p:nvSpPr>
          <p:cNvPr id="3" name="内容占位符 2"/>
          <p:cNvSpPr>
            <a:spLocks noGrp="1"/>
          </p:cNvSpPr>
          <p:nvPr>
            <p:ph idx="1"/>
          </p:nvPr>
        </p:nvSpPr>
        <p:spPr>
          <a:xfrm>
            <a:off x="133350" y="1863725"/>
            <a:ext cx="10515600" cy="4351338"/>
          </a:xfrm>
        </p:spPr>
        <p:txBody>
          <a:bodyPr/>
          <a:lstStyle/>
          <a:p>
            <a:pPr latinLnBrk="1"/>
            <a:r>
              <a:rPr lang="zh-CN" altLang="zh-CN" dirty="0"/>
              <a:t>语法格式如下：</a:t>
            </a:r>
          </a:p>
          <a:p>
            <a:pPr marL="457200" lvl="1" indent="0" latinLnBrk="1">
              <a:buNone/>
            </a:pPr>
            <a:r>
              <a:rPr lang="en-US" altLang="zh-CN" dirty="0"/>
              <a:t>ALTER TABLE </a:t>
            </a:r>
            <a:r>
              <a:rPr lang="zh-CN" altLang="zh-CN" dirty="0"/>
              <a:t>表名</a:t>
            </a:r>
          </a:p>
          <a:p>
            <a:pPr marL="457200" lvl="1" indent="0" latinLnBrk="1">
              <a:buNone/>
            </a:pPr>
            <a:r>
              <a:rPr lang="en-US" altLang="zh-CN" dirty="0"/>
              <a:t>{ENABLE | DISABLE} TRIGGER</a:t>
            </a:r>
            <a:endParaRPr lang="zh-CN" altLang="zh-CN" dirty="0"/>
          </a:p>
          <a:p>
            <a:pPr marL="457200" lvl="1" indent="0" latinLnBrk="1">
              <a:buNone/>
            </a:pPr>
            <a:r>
              <a:rPr lang="en-US" altLang="zh-CN" dirty="0"/>
              <a:t>{ALL | </a:t>
            </a:r>
            <a:r>
              <a:rPr lang="zh-CN" altLang="zh-CN" dirty="0"/>
              <a:t>触发器名</a:t>
            </a:r>
            <a:r>
              <a:rPr lang="en-US" altLang="zh-CN" dirty="0"/>
              <a:t>[,</a:t>
            </a:r>
            <a:r>
              <a:rPr lang="zh-CN" altLang="zh-CN" dirty="0"/>
              <a:t>…</a:t>
            </a:r>
            <a:r>
              <a:rPr lang="en-US" altLang="zh-CN" dirty="0"/>
              <a:t>n]}</a:t>
            </a:r>
            <a:endParaRPr lang="zh-CN" altLang="zh-CN" dirty="0"/>
          </a:p>
          <a:p>
            <a:pPr latinLnBrk="1"/>
            <a:r>
              <a:rPr lang="zh-CN" altLang="zh-CN" dirty="0"/>
              <a:t>如果有多个触发器，则各个触发器名称之间用英文逗号隔开。</a:t>
            </a:r>
          </a:p>
          <a:p>
            <a:pPr latinLnBrk="1"/>
            <a:r>
              <a:rPr lang="zh-CN" altLang="zh-CN" dirty="0"/>
              <a:t>如果把“触发器名称”换成“</a:t>
            </a:r>
            <a:r>
              <a:rPr lang="en-US" altLang="zh-CN" dirty="0"/>
              <a:t>ALL</a:t>
            </a:r>
            <a:r>
              <a:rPr lang="zh-CN" altLang="zh-CN" dirty="0"/>
              <a:t>”，则表示禁用或启用该表的全部触发器</a:t>
            </a:r>
            <a:r>
              <a:rPr lang="zh-CN" altLang="zh-CN" dirty="0" smtClean="0"/>
              <a:t>。</a:t>
            </a:r>
            <a:endParaRPr lang="en-US" altLang="zh-CN" dirty="0" smtClean="0"/>
          </a:p>
          <a:p>
            <a:pPr latinLnBrk="1"/>
            <a:endParaRPr lang="zh-CN" altLang="zh-CN" dirty="0"/>
          </a:p>
          <a:p>
            <a:pPr latinLnBrk="1"/>
            <a:r>
              <a:rPr lang="zh-CN" altLang="zh-CN" dirty="0"/>
              <a:t>实例代码如下：</a:t>
            </a:r>
          </a:p>
          <a:p>
            <a:pPr marL="457200" lvl="1" indent="0" latinLnBrk="1">
              <a:buNone/>
            </a:pPr>
            <a:r>
              <a:rPr lang="en-US" altLang="zh-CN" dirty="0"/>
              <a:t>ALTER TABLE</a:t>
            </a:r>
            <a:r>
              <a:rPr lang="zh-CN" altLang="zh-CN" dirty="0"/>
              <a:t>学生表</a:t>
            </a:r>
            <a:r>
              <a:rPr lang="en-US" altLang="zh-CN" dirty="0"/>
              <a:t>	DISABLE TRIGGER </a:t>
            </a:r>
            <a:r>
              <a:rPr lang="en-US" altLang="zh-CN" dirty="0" err="1"/>
              <a:t>trig_check_cj_for_insert</a:t>
            </a:r>
            <a:r>
              <a:rPr lang="en-US" altLang="zh-CN" dirty="0"/>
              <a:t>;</a:t>
            </a:r>
            <a:endParaRPr lang="zh-CN" altLang="zh-CN" dirty="0"/>
          </a:p>
          <a:p>
            <a:pPr marL="457200" lvl="1" indent="0" latinLnBrk="1">
              <a:buNone/>
            </a:pPr>
            <a:r>
              <a:rPr lang="en-US" altLang="zh-CN" cap="small" dirty="0"/>
              <a:t>insert into</a:t>
            </a:r>
            <a:r>
              <a:rPr lang="zh-CN" altLang="zh-CN" cap="small" dirty="0"/>
              <a:t>成绩表</a:t>
            </a:r>
            <a:r>
              <a:rPr lang="en-US" altLang="zh-CN" cap="small" dirty="0"/>
              <a:t>(</a:t>
            </a:r>
            <a:r>
              <a:rPr lang="zh-CN" altLang="zh-CN" cap="small" dirty="0"/>
              <a:t>学号</a:t>
            </a:r>
            <a:r>
              <a:rPr lang="en-US" altLang="zh-CN" cap="small" dirty="0"/>
              <a:t>,</a:t>
            </a:r>
            <a:r>
              <a:rPr lang="zh-CN" altLang="zh-CN" cap="small" dirty="0"/>
              <a:t>课程编号</a:t>
            </a:r>
            <a:r>
              <a:rPr lang="en-US" altLang="zh-CN" cap="small" dirty="0"/>
              <a:t>,</a:t>
            </a:r>
            <a:r>
              <a:rPr lang="zh-CN" altLang="zh-CN" cap="small" dirty="0"/>
              <a:t>成绩</a:t>
            </a:r>
            <a:r>
              <a:rPr lang="en-US" altLang="zh-CN" cap="small" dirty="0"/>
              <a:t>) values ('01201401002','009',97)</a:t>
            </a:r>
            <a:endParaRPr lang="zh-CN" altLang="zh-CN" dirty="0"/>
          </a:p>
        </p:txBody>
      </p:sp>
    </p:spTree>
    <p:extLst>
      <p:ext uri="{BB962C8B-B14F-4D97-AF65-F5344CB8AC3E}">
        <p14:creationId xmlns:p14="http://schemas.microsoft.com/office/powerpoint/2010/main" val="160157400"/>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项目</a:t>
            </a:r>
            <a:r>
              <a:rPr lang="zh-CN" altLang="zh-CN" b="1" dirty="0" smtClean="0"/>
              <a:t>小结</a:t>
            </a:r>
            <a:endParaRPr lang="zh-CN" altLang="en-US" dirty="0"/>
          </a:p>
        </p:txBody>
      </p:sp>
      <p:sp>
        <p:nvSpPr>
          <p:cNvPr id="3" name="内容占位符 2"/>
          <p:cNvSpPr>
            <a:spLocks noGrp="1"/>
          </p:cNvSpPr>
          <p:nvPr>
            <p:ph idx="1"/>
          </p:nvPr>
        </p:nvSpPr>
        <p:spPr/>
        <p:txBody>
          <a:bodyPr/>
          <a:lstStyle/>
          <a:p>
            <a:r>
              <a:rPr lang="en-US" altLang="zh-CN" dirty="0"/>
              <a:t>SQL Server 2008</a:t>
            </a:r>
            <a:r>
              <a:rPr lang="zh-CN" altLang="zh-CN" dirty="0"/>
              <a:t>的</a:t>
            </a:r>
            <a:r>
              <a:rPr lang="en-US" altLang="zh-CN" dirty="0"/>
              <a:t>DML</a:t>
            </a:r>
            <a:r>
              <a:rPr lang="zh-CN" altLang="zh-CN" dirty="0"/>
              <a:t>触发器主要有插入触发器、更新触发器、删除触发器。本章主要讲述了</a:t>
            </a:r>
            <a:r>
              <a:rPr lang="en-US" altLang="zh-CN" dirty="0"/>
              <a:t>SQL Server 2008</a:t>
            </a:r>
            <a:r>
              <a:rPr lang="zh-CN" altLang="zh-CN" dirty="0"/>
              <a:t>数据库的</a:t>
            </a:r>
            <a:r>
              <a:rPr lang="en-US" altLang="zh-CN" dirty="0"/>
              <a:t>DML</a:t>
            </a:r>
            <a:r>
              <a:rPr lang="zh-CN" altLang="zh-CN" dirty="0"/>
              <a:t>触发器的基本概念和基本操作，以及触发器的常用管理功能。</a:t>
            </a:r>
          </a:p>
          <a:p>
            <a:pPr latinLnBrk="1"/>
            <a:r>
              <a:rPr lang="zh-CN" altLang="zh-CN" cap="all" dirty="0"/>
              <a:t>任何一种对触发器表中数据进行修改的操作（包括操作人员录入数据或其他应用程序的修改）都能自动激活触发器，从而触发对这些操作进行的完整性检查。</a:t>
            </a:r>
            <a:endParaRPr lang="zh-CN" altLang="zh-CN" dirty="0"/>
          </a:p>
          <a:p>
            <a:endParaRPr lang="zh-CN" altLang="en-US" dirty="0"/>
          </a:p>
        </p:txBody>
      </p:sp>
    </p:spTree>
    <p:extLst>
      <p:ext uri="{BB962C8B-B14F-4D97-AF65-F5344CB8AC3E}">
        <p14:creationId xmlns:p14="http://schemas.microsoft.com/office/powerpoint/2010/main" val="3487117560"/>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cap="all" dirty="0"/>
              <a:t>触发器能够实施的检查和操作比主键和外键约束、</a:t>
            </a:r>
            <a:r>
              <a:rPr lang="en-US" altLang="zh-CN" cap="all" dirty="0"/>
              <a:t>CHECK</a:t>
            </a:r>
            <a:r>
              <a:rPr lang="zh-CN" altLang="zh-CN" cap="all" dirty="0"/>
              <a:t>约束和规则对象等更为复杂。例如，</a:t>
            </a:r>
            <a:r>
              <a:rPr lang="en-US" altLang="zh-CN" cap="all" dirty="0"/>
              <a:t>CHECK</a:t>
            </a:r>
            <a:r>
              <a:rPr lang="zh-CN" altLang="zh-CN" cap="all" dirty="0"/>
              <a:t>约束只能根据一个逻辑表达式或同一个表中其他列值来检查指定列值的有效性，而使用触发器时则可以参照其他表中的列值。</a:t>
            </a:r>
            <a:endParaRPr lang="zh-CN" altLang="zh-CN" dirty="0"/>
          </a:p>
          <a:p>
            <a:pPr latinLnBrk="1"/>
            <a:r>
              <a:rPr lang="zh-CN" altLang="zh-CN" dirty="0"/>
              <a:t>触发器也可以根据数据修改前后的表状态，再行采取对策。一个表中的多个同类触发器（</a:t>
            </a:r>
            <a:r>
              <a:rPr lang="en-US" altLang="zh-CN" dirty="0"/>
              <a:t>INSERT</a:t>
            </a:r>
            <a:r>
              <a:rPr lang="zh-CN" altLang="zh-CN" dirty="0"/>
              <a:t>、</a:t>
            </a:r>
            <a:r>
              <a:rPr lang="en-US" altLang="zh-CN" dirty="0"/>
              <a:t>UPDATE </a:t>
            </a:r>
            <a:r>
              <a:rPr lang="zh-CN" altLang="zh-CN" dirty="0"/>
              <a:t>或</a:t>
            </a:r>
            <a:r>
              <a:rPr lang="en-US" altLang="zh-CN" dirty="0"/>
              <a:t> DELETE</a:t>
            </a:r>
            <a:r>
              <a:rPr lang="zh-CN" altLang="zh-CN" dirty="0"/>
              <a:t>）允许采取多个不同的对策以响应同一个修改语句。</a:t>
            </a:r>
          </a:p>
          <a:p>
            <a:pPr latinLnBrk="1"/>
            <a:r>
              <a:rPr lang="zh-CN" altLang="zh-CN" cap="all" dirty="0"/>
              <a:t>触发器建立在表一级，它与特定的数据修改事件相对应。</a:t>
            </a:r>
            <a:r>
              <a:rPr lang="en-US" altLang="zh-CN" cap="all" dirty="0"/>
              <a:t>INSERT</a:t>
            </a:r>
            <a:r>
              <a:rPr lang="zh-CN" altLang="zh-CN" cap="all" dirty="0"/>
              <a:t>、</a:t>
            </a:r>
            <a:r>
              <a:rPr lang="en-US" altLang="zh-CN" cap="all" dirty="0"/>
              <a:t>UPDATE</a:t>
            </a:r>
            <a:r>
              <a:rPr lang="zh-CN" altLang="zh-CN" cap="all" dirty="0"/>
              <a:t>和</a:t>
            </a:r>
            <a:r>
              <a:rPr lang="en-US" altLang="zh-CN" cap="all" dirty="0"/>
              <a:t>DELETE</a:t>
            </a:r>
            <a:r>
              <a:rPr lang="zh-CN" altLang="zh-CN" cap="all" dirty="0"/>
              <a:t>三种操作都可能导致数据的修改，所以</a:t>
            </a:r>
            <a:r>
              <a:rPr lang="en-US" altLang="zh-CN" cap="all" dirty="0"/>
              <a:t>SQL Server</a:t>
            </a:r>
            <a:r>
              <a:rPr lang="zh-CN" altLang="zh-CN" cap="all" dirty="0"/>
              <a:t>中的触发器可分为</a:t>
            </a:r>
            <a:r>
              <a:rPr lang="en-US" altLang="zh-CN" cap="all" dirty="0"/>
              <a:t> INSERT</a:t>
            </a:r>
            <a:r>
              <a:rPr lang="zh-CN" altLang="zh-CN" cap="all" dirty="0"/>
              <a:t>触发器、</a:t>
            </a:r>
            <a:r>
              <a:rPr lang="en-US" altLang="zh-CN" cap="all" dirty="0"/>
              <a:t>UPDATE</a:t>
            </a:r>
            <a:r>
              <a:rPr lang="zh-CN" altLang="zh-CN" cap="all" dirty="0"/>
              <a:t>触发器和</a:t>
            </a:r>
            <a:r>
              <a:rPr lang="en-US" altLang="zh-CN" cap="all" dirty="0"/>
              <a:t>DELETE</a:t>
            </a:r>
            <a:r>
              <a:rPr lang="zh-CN" altLang="zh-CN" cap="all" dirty="0"/>
              <a:t>触发器三种。</a:t>
            </a:r>
            <a:endParaRPr lang="zh-CN" altLang="zh-CN" dirty="0"/>
          </a:p>
          <a:p>
            <a:endParaRPr lang="zh-CN" altLang="en-US" dirty="0"/>
          </a:p>
        </p:txBody>
      </p:sp>
    </p:spTree>
    <p:extLst>
      <p:ext uri="{BB962C8B-B14F-4D97-AF65-F5344CB8AC3E}">
        <p14:creationId xmlns:p14="http://schemas.microsoft.com/office/powerpoint/2010/main" val="1442180474"/>
      </p:ext>
    </p:extLst>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cap="all" dirty="0"/>
              <a:t>触发器只能由数据库所有者创建。因为当为某一个表或表的列、行创建触发器时，表的访问方式及其对象之间的关系也随之改变了。也就是说，触发器的创建变动了数据库模式，所以创建触发器的权利应该保留给数据库的所有者，以防止普通用户无意间修改了系统格局。</a:t>
            </a:r>
            <a:endParaRPr lang="zh-CN" altLang="zh-CN" dirty="0"/>
          </a:p>
          <a:p>
            <a:pPr latinLnBrk="1"/>
            <a:r>
              <a:rPr lang="zh-CN" altLang="zh-CN" dirty="0"/>
              <a:t>与此同时，虽然触发器功能强大，轻松可靠地实现许多复杂的功能，为什么又要慎用？过多触发器会造成数据库及应用程序的维护困难，同时对触发器过分的依赖，势必影响数据库的结构，同时增加了维护的复杂程序，甚至会降低数据库的执行效率。</a:t>
            </a:r>
          </a:p>
          <a:p>
            <a:endParaRPr lang="zh-CN" altLang="en-US" dirty="0"/>
          </a:p>
        </p:txBody>
      </p:sp>
    </p:spTree>
    <p:extLst>
      <p:ext uri="{BB962C8B-B14F-4D97-AF65-F5344CB8AC3E}">
        <p14:creationId xmlns:p14="http://schemas.microsoft.com/office/powerpoint/2010/main" val="3107035634"/>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实训</a:t>
            </a:r>
            <a:r>
              <a:rPr lang="zh-CN" altLang="zh-CN" b="1" dirty="0" smtClean="0"/>
              <a:t>项目</a:t>
            </a:r>
            <a:endParaRPr lang="zh-CN" altLang="en-US" dirty="0"/>
          </a:p>
        </p:txBody>
      </p:sp>
      <p:sp>
        <p:nvSpPr>
          <p:cNvPr id="3" name="内容占位符 2"/>
          <p:cNvSpPr>
            <a:spLocks noGrp="1"/>
          </p:cNvSpPr>
          <p:nvPr>
            <p:ph idx="1"/>
          </p:nvPr>
        </p:nvSpPr>
        <p:spPr/>
        <p:txBody>
          <a:bodyPr/>
          <a:lstStyle/>
          <a:p>
            <a:r>
              <a:rPr lang="zh-CN" altLang="zh-CN" b="1" dirty="0"/>
              <a:t>步骤</a:t>
            </a:r>
            <a:r>
              <a:rPr lang="en-US" altLang="zh-CN" b="1" dirty="0"/>
              <a:t>1</a:t>
            </a:r>
            <a:r>
              <a:rPr lang="zh-CN" altLang="zh-CN" b="1" dirty="0"/>
              <a:t>： 创建数据库及表</a:t>
            </a:r>
          </a:p>
          <a:p>
            <a:r>
              <a:rPr lang="zh-CN" altLang="zh-CN" b="1" dirty="0"/>
              <a:t>步骤</a:t>
            </a:r>
            <a:r>
              <a:rPr lang="en-US" altLang="zh-CN" b="1" dirty="0"/>
              <a:t>2</a:t>
            </a:r>
            <a:r>
              <a:rPr lang="zh-CN" altLang="zh-CN" b="1" dirty="0"/>
              <a:t>：创建</a:t>
            </a:r>
            <a:r>
              <a:rPr lang="en-US" altLang="zh-CN" b="1" dirty="0"/>
              <a:t>[T_INSERT_</a:t>
            </a:r>
            <a:r>
              <a:rPr lang="zh-CN" altLang="zh-CN" b="1" dirty="0"/>
              <a:t>卷烟库存表</a:t>
            </a:r>
            <a:r>
              <a:rPr lang="en-US" altLang="zh-CN" b="1" dirty="0"/>
              <a:t>]</a:t>
            </a:r>
            <a:r>
              <a:rPr lang="zh-CN" altLang="zh-CN" b="1" dirty="0"/>
              <a:t>触发器</a:t>
            </a:r>
          </a:p>
          <a:p>
            <a:pPr lvl="1" latinLnBrk="1"/>
            <a:r>
              <a:rPr lang="zh-CN" altLang="zh-CN" dirty="0"/>
              <a:t>说明：每当</a:t>
            </a:r>
            <a:r>
              <a:rPr lang="en-US" altLang="zh-CN" dirty="0"/>
              <a:t>[</a:t>
            </a:r>
            <a:r>
              <a:rPr lang="zh-CN" altLang="zh-CN" dirty="0"/>
              <a:t>卷烟库存表</a:t>
            </a:r>
            <a:r>
              <a:rPr lang="en-US" altLang="zh-CN" dirty="0"/>
              <a:t>]</a:t>
            </a:r>
            <a:r>
              <a:rPr lang="zh-CN" altLang="zh-CN" dirty="0"/>
              <a:t>发生</a:t>
            </a:r>
            <a:r>
              <a:rPr lang="en-US" altLang="zh-CN" dirty="0"/>
              <a:t> INSERT </a:t>
            </a:r>
            <a:r>
              <a:rPr lang="zh-CN" altLang="zh-CN" dirty="0"/>
              <a:t>动作，则引发该触发器。触发器功能：强制执行业务规则，保证插入的数据中，库存金额</a:t>
            </a:r>
            <a:r>
              <a:rPr lang="en-US" altLang="zh-CN" dirty="0"/>
              <a:t> = </a:t>
            </a:r>
            <a:r>
              <a:rPr lang="zh-CN" altLang="zh-CN" dirty="0"/>
              <a:t>库存数量</a:t>
            </a:r>
            <a:r>
              <a:rPr lang="en-US" altLang="zh-CN" dirty="0"/>
              <a:t> * </a:t>
            </a:r>
            <a:r>
              <a:rPr lang="zh-CN" altLang="zh-CN" dirty="0"/>
              <a:t>库存单价。</a:t>
            </a:r>
          </a:p>
          <a:p>
            <a:pPr lvl="1" latinLnBrk="1"/>
            <a:r>
              <a:rPr lang="zh-CN" altLang="zh-CN" dirty="0"/>
              <a:t>注意：</a:t>
            </a:r>
            <a:r>
              <a:rPr lang="en-US" altLang="zh-CN" dirty="0"/>
              <a:t> [INSERTED]</a:t>
            </a:r>
            <a:r>
              <a:rPr lang="zh-CN" altLang="zh-CN" dirty="0"/>
              <a:t>、</a:t>
            </a:r>
            <a:r>
              <a:rPr lang="en-US" altLang="zh-CN" dirty="0"/>
              <a:t>[DELETED]</a:t>
            </a:r>
            <a:r>
              <a:rPr lang="zh-CN" altLang="zh-CN" dirty="0"/>
              <a:t>为系统表，不可创建、修改、删除，但可以调用。这两个系统表的结构同插入数据的表的结构。</a:t>
            </a:r>
          </a:p>
          <a:p>
            <a:endParaRPr lang="zh-CN" altLang="en-US" dirty="0"/>
          </a:p>
        </p:txBody>
      </p:sp>
    </p:spTree>
    <p:extLst>
      <p:ext uri="{BB962C8B-B14F-4D97-AF65-F5344CB8AC3E}">
        <p14:creationId xmlns:p14="http://schemas.microsoft.com/office/powerpoint/2010/main" val="526946870"/>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4"/>
          <p:cNvSpPr txBox="1"/>
          <p:nvPr/>
        </p:nvSpPr>
        <p:spPr>
          <a:xfrm>
            <a:off x="3198813" y="2714725"/>
            <a:ext cx="5987537" cy="769441"/>
          </a:xfrm>
          <a:prstGeom prst="rect">
            <a:avLst/>
          </a:prstGeom>
          <a:noFill/>
        </p:spPr>
        <p:txBody>
          <a:bodyPr wrap="none">
            <a:spAutoFit/>
          </a:bodyPr>
          <a:lstStyle/>
          <a:p>
            <a:pPr fontAlgn="auto">
              <a:spcBef>
                <a:spcPts val="0"/>
              </a:spcBef>
              <a:spcAft>
                <a:spcPts val="0"/>
              </a:spcAft>
              <a:buFontTx/>
              <a:buNone/>
              <a:defRPr/>
            </a:pP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rPr>
              <a:t>创建</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DML</a:t>
            </a:r>
            <a:r>
              <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rPr>
              <a:t>触发器</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81151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实训</a:t>
            </a:r>
            <a:r>
              <a:rPr lang="zh-CN" altLang="zh-CN" b="1" dirty="0" smtClean="0"/>
              <a:t>项目</a:t>
            </a:r>
            <a:endParaRPr lang="zh-CN" altLang="en-US" dirty="0"/>
          </a:p>
        </p:txBody>
      </p:sp>
      <p:sp>
        <p:nvSpPr>
          <p:cNvPr id="3" name="内容占位符 2"/>
          <p:cNvSpPr>
            <a:spLocks noGrp="1"/>
          </p:cNvSpPr>
          <p:nvPr>
            <p:ph idx="1"/>
          </p:nvPr>
        </p:nvSpPr>
        <p:spPr/>
        <p:txBody>
          <a:bodyPr/>
          <a:lstStyle/>
          <a:p>
            <a:r>
              <a:rPr lang="zh-CN" altLang="zh-CN" b="1" dirty="0" smtClean="0"/>
              <a:t>步骤</a:t>
            </a:r>
            <a:r>
              <a:rPr lang="en-US" altLang="zh-CN" b="1" dirty="0"/>
              <a:t>3</a:t>
            </a:r>
            <a:r>
              <a:rPr lang="zh-CN" altLang="zh-CN" b="1" dirty="0"/>
              <a:t>：针对【卷烟库存表】，插入测试数据</a:t>
            </a:r>
          </a:p>
          <a:p>
            <a:pPr lvl="1" latinLnBrk="1"/>
            <a:r>
              <a:rPr lang="zh-CN" altLang="zh-CN" dirty="0"/>
              <a:t>注意，第一条数据（红塔山新势力）中的数据符合业务规则，</a:t>
            </a:r>
          </a:p>
          <a:p>
            <a:pPr lvl="1" latinLnBrk="1"/>
            <a:r>
              <a:rPr lang="zh-CN" altLang="zh-CN" dirty="0"/>
              <a:t>第二条数据（红塔山人为峰）中，</a:t>
            </a:r>
            <a:r>
              <a:rPr lang="en-US" altLang="zh-CN" dirty="0"/>
              <a:t>[</a:t>
            </a:r>
            <a:r>
              <a:rPr lang="zh-CN" altLang="zh-CN" dirty="0"/>
              <a:t>库存金额</a:t>
            </a:r>
            <a:r>
              <a:rPr lang="en-US" altLang="zh-CN" dirty="0"/>
              <a:t>]</a:t>
            </a:r>
            <a:r>
              <a:rPr lang="zh-CN" altLang="zh-CN" dirty="0"/>
              <a:t>空，不符合业务规则，</a:t>
            </a:r>
          </a:p>
          <a:p>
            <a:pPr lvl="1" latinLnBrk="1"/>
            <a:r>
              <a:rPr lang="zh-CN" altLang="zh-CN" dirty="0"/>
              <a:t>第三条数据（云南映像）中，</a:t>
            </a:r>
            <a:r>
              <a:rPr lang="en-US" altLang="zh-CN" dirty="0"/>
              <a:t>[</a:t>
            </a:r>
            <a:r>
              <a:rPr lang="zh-CN" altLang="zh-CN" dirty="0"/>
              <a:t>库存金额</a:t>
            </a:r>
            <a:r>
              <a:rPr lang="en-US" altLang="zh-CN" dirty="0"/>
              <a:t>]</a:t>
            </a:r>
            <a:r>
              <a:rPr lang="zh-CN" altLang="zh-CN" dirty="0"/>
              <a:t>不等于</a:t>
            </a:r>
            <a:r>
              <a:rPr lang="en-US" altLang="zh-CN" dirty="0"/>
              <a:t>[</a:t>
            </a:r>
            <a:r>
              <a:rPr lang="zh-CN" altLang="zh-CN" dirty="0"/>
              <a:t>库存数量</a:t>
            </a:r>
            <a:r>
              <a:rPr lang="en-US" altLang="zh-CN" dirty="0"/>
              <a:t>]</a:t>
            </a:r>
            <a:r>
              <a:rPr lang="zh-CN" altLang="zh-CN" dirty="0"/>
              <a:t>乘以</a:t>
            </a:r>
            <a:r>
              <a:rPr lang="en-US" altLang="zh-CN" dirty="0"/>
              <a:t>[</a:t>
            </a:r>
            <a:r>
              <a:rPr lang="zh-CN" altLang="zh-CN" dirty="0"/>
              <a:t>库存单价</a:t>
            </a:r>
            <a:r>
              <a:rPr lang="en-US" altLang="zh-CN" dirty="0"/>
              <a:t>]</a:t>
            </a:r>
            <a:r>
              <a:rPr lang="zh-CN" altLang="zh-CN" dirty="0"/>
              <a:t>，不符合业务规则。</a:t>
            </a:r>
          </a:p>
          <a:p>
            <a:pPr lvl="1" latinLnBrk="1"/>
            <a:r>
              <a:rPr lang="zh-CN" altLang="zh-CN" dirty="0"/>
              <a:t>第四条数据库存数量为</a:t>
            </a:r>
            <a:r>
              <a:rPr lang="en-US" altLang="zh-CN" dirty="0"/>
              <a:t>0</a:t>
            </a:r>
            <a:r>
              <a:rPr lang="zh-CN" altLang="zh-CN" dirty="0"/>
              <a:t>。</a:t>
            </a:r>
          </a:p>
          <a:p>
            <a:pPr lvl="1" latinLnBrk="1"/>
            <a:r>
              <a:rPr lang="zh-CN" altLang="zh-CN" dirty="0"/>
              <a:t>请注意在插入数据后，检查【卷烟库存表】中的数据是否符合业务规则，即：库存金额</a:t>
            </a:r>
            <a:r>
              <a:rPr lang="en-US" altLang="zh-CN" dirty="0"/>
              <a:t> = </a:t>
            </a:r>
            <a:r>
              <a:rPr lang="zh-CN" altLang="zh-CN" dirty="0"/>
              <a:t>库存数量</a:t>
            </a:r>
            <a:r>
              <a:rPr lang="en-US" altLang="zh-CN" dirty="0"/>
              <a:t> * </a:t>
            </a:r>
            <a:r>
              <a:rPr lang="zh-CN" altLang="zh-CN" dirty="0"/>
              <a:t>库存单价</a:t>
            </a:r>
            <a:r>
              <a:rPr lang="zh-CN" altLang="zh-CN" dirty="0" smtClean="0"/>
              <a:t>。</a:t>
            </a:r>
            <a:endParaRPr lang="en-US" altLang="zh-CN" dirty="0" smtClean="0"/>
          </a:p>
          <a:p>
            <a:pPr lvl="1" latinLnBrk="1"/>
            <a:r>
              <a:rPr lang="zh-CN" altLang="zh-CN" dirty="0"/>
              <a:t>由结果集可见，虽然插入的数据不符合业务逻辑规定，但是经过触发器的强制约束，使【卷烟库存表】中的：库存金额</a:t>
            </a:r>
            <a:r>
              <a:rPr lang="en-US" altLang="zh-CN" dirty="0"/>
              <a:t>=</a:t>
            </a:r>
            <a:r>
              <a:rPr lang="zh-CN" altLang="zh-CN" dirty="0"/>
              <a:t>库存数量</a:t>
            </a:r>
            <a:r>
              <a:rPr lang="en-US" altLang="zh-CN" dirty="0"/>
              <a:t>*</a:t>
            </a:r>
            <a:r>
              <a:rPr lang="zh-CN" altLang="zh-CN" dirty="0"/>
              <a:t>库存单价。</a:t>
            </a:r>
          </a:p>
          <a:p>
            <a:pPr lvl="1" latinLnBrk="1"/>
            <a:endParaRPr lang="zh-CN" altLang="zh-CN" dirty="0"/>
          </a:p>
          <a:p>
            <a:endParaRPr lang="zh-CN" altLang="en-US" dirty="0"/>
          </a:p>
        </p:txBody>
      </p:sp>
    </p:spTree>
    <p:extLst>
      <p:ext uri="{BB962C8B-B14F-4D97-AF65-F5344CB8AC3E}">
        <p14:creationId xmlns:p14="http://schemas.microsoft.com/office/powerpoint/2010/main" val="892282499"/>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实训</a:t>
            </a:r>
            <a:r>
              <a:rPr lang="zh-CN" altLang="zh-CN" b="1" dirty="0" smtClean="0"/>
              <a:t>项目</a:t>
            </a:r>
            <a:endParaRPr lang="zh-CN" altLang="en-US" dirty="0"/>
          </a:p>
        </p:txBody>
      </p:sp>
      <p:sp>
        <p:nvSpPr>
          <p:cNvPr id="3" name="内容占位符 2"/>
          <p:cNvSpPr>
            <a:spLocks noGrp="1"/>
          </p:cNvSpPr>
          <p:nvPr>
            <p:ph idx="1"/>
          </p:nvPr>
        </p:nvSpPr>
        <p:spPr>
          <a:xfrm>
            <a:off x="838200" y="1501775"/>
            <a:ext cx="10515600" cy="4351338"/>
          </a:xfrm>
        </p:spPr>
        <p:txBody>
          <a:bodyPr/>
          <a:lstStyle/>
          <a:p>
            <a:r>
              <a:rPr lang="zh-CN" altLang="zh-CN" b="1" dirty="0"/>
              <a:t>步骤</a:t>
            </a:r>
            <a:r>
              <a:rPr lang="en-US" altLang="zh-CN" b="1" dirty="0"/>
              <a:t>4</a:t>
            </a:r>
            <a:r>
              <a:rPr lang="zh-CN" altLang="zh-CN" b="1" dirty="0"/>
              <a:t>：创建触发器</a:t>
            </a:r>
            <a:r>
              <a:rPr lang="en-US" altLang="zh-CN" b="1" dirty="0"/>
              <a:t>[T_INSERT_</a:t>
            </a:r>
            <a:r>
              <a:rPr lang="zh-CN" altLang="zh-CN" b="1" dirty="0"/>
              <a:t>卷烟销售表</a:t>
            </a:r>
            <a:r>
              <a:rPr lang="en-US" altLang="zh-CN" b="1" dirty="0"/>
              <a:t>]</a:t>
            </a:r>
            <a:endParaRPr lang="zh-CN" altLang="zh-CN" b="1" dirty="0"/>
          </a:p>
          <a:p>
            <a:pPr lvl="1" latinLnBrk="1"/>
            <a:r>
              <a:rPr lang="zh-CN" altLang="zh-CN" dirty="0"/>
              <a:t>说明</a:t>
            </a:r>
            <a:r>
              <a:rPr lang="en-US" altLang="zh-CN" dirty="0"/>
              <a:t>: </a:t>
            </a:r>
            <a:r>
              <a:rPr lang="zh-CN" altLang="zh-CN" dirty="0"/>
              <a:t>每当</a:t>
            </a:r>
            <a:r>
              <a:rPr lang="en-US" altLang="zh-CN" dirty="0"/>
              <a:t>[</a:t>
            </a:r>
            <a:r>
              <a:rPr lang="zh-CN" altLang="zh-CN" dirty="0"/>
              <a:t>卷烟销售表</a:t>
            </a:r>
            <a:r>
              <a:rPr lang="en-US" altLang="zh-CN" dirty="0"/>
              <a:t>]</a:t>
            </a:r>
            <a:r>
              <a:rPr lang="zh-CN" altLang="zh-CN" dirty="0"/>
              <a:t>发生</a:t>
            </a:r>
            <a:r>
              <a:rPr lang="en-US" altLang="zh-CN" dirty="0"/>
              <a:t> INSERT </a:t>
            </a:r>
            <a:r>
              <a:rPr lang="zh-CN" altLang="zh-CN" dirty="0"/>
              <a:t>动作，则引发该触发器。</a:t>
            </a:r>
          </a:p>
          <a:p>
            <a:pPr lvl="1" latinLnBrk="1"/>
            <a:r>
              <a:rPr lang="zh-CN" altLang="zh-CN" dirty="0"/>
              <a:t>触发器功能：实现业务规则。业务规则</a:t>
            </a:r>
            <a:r>
              <a:rPr lang="en-US" altLang="zh-CN" dirty="0"/>
              <a:t>: </a:t>
            </a:r>
            <a:r>
              <a:rPr lang="zh-CN" altLang="zh-CN" dirty="0"/>
              <a:t>如果销售的卷烟品牌在【卷烟库存表】中不存在或者库存数量为零，则返回错误。否则则自动减少【卷烟库存表】中对应品牌卷烟的库存数量和库存金额</a:t>
            </a:r>
            <a:r>
              <a:rPr lang="zh-CN" altLang="zh-CN" dirty="0" smtClean="0"/>
              <a:t>。</a:t>
            </a:r>
            <a:endParaRPr lang="en-US" altLang="zh-CN" dirty="0" smtClean="0"/>
          </a:p>
          <a:p>
            <a:r>
              <a:rPr lang="zh-CN" altLang="zh-CN" b="1" dirty="0"/>
              <a:t>步骤</a:t>
            </a:r>
            <a:r>
              <a:rPr lang="en-US" altLang="zh-CN" b="1" dirty="0"/>
              <a:t>5</a:t>
            </a:r>
            <a:r>
              <a:rPr lang="zh-CN" altLang="zh-CN" b="1" dirty="0"/>
              <a:t>：【卷烟销售表】数据插入测试</a:t>
            </a:r>
          </a:p>
          <a:p>
            <a:pPr lvl="1" latinLnBrk="1"/>
            <a:r>
              <a:rPr lang="en-US" altLang="zh-CN" dirty="0"/>
              <a:t>1.</a:t>
            </a:r>
            <a:r>
              <a:rPr lang="zh-CN" altLang="zh-CN" dirty="0"/>
              <a:t>针对</a:t>
            </a:r>
            <a:r>
              <a:rPr lang="en-US" altLang="zh-CN" dirty="0"/>
              <a:t>[</a:t>
            </a:r>
            <a:r>
              <a:rPr lang="zh-CN" altLang="zh-CN" dirty="0"/>
              <a:t>卷烟销售表</a:t>
            </a:r>
            <a:r>
              <a:rPr lang="en-US" altLang="zh-CN" dirty="0"/>
              <a:t>]</a:t>
            </a:r>
            <a:r>
              <a:rPr lang="zh-CN" altLang="zh-CN" dirty="0"/>
              <a:t>，插入第一</a:t>
            </a:r>
            <a:r>
              <a:rPr lang="zh-CN" altLang="zh-CN" dirty="0" smtClean="0"/>
              <a:t>条测试数据</a:t>
            </a:r>
            <a:r>
              <a:rPr lang="zh-CN" altLang="zh-CN" dirty="0"/>
              <a:t>，该数据是正常的。</a:t>
            </a:r>
          </a:p>
          <a:p>
            <a:pPr lvl="1" latinLnBrk="1"/>
            <a:r>
              <a:rPr lang="en-US" altLang="zh-CN" dirty="0"/>
              <a:t>2.</a:t>
            </a:r>
            <a:r>
              <a:rPr lang="zh-CN" altLang="zh-CN" dirty="0"/>
              <a:t>针对</a:t>
            </a:r>
            <a:r>
              <a:rPr lang="en-US" altLang="zh-CN" dirty="0"/>
              <a:t>[</a:t>
            </a:r>
            <a:r>
              <a:rPr lang="zh-CN" altLang="zh-CN" dirty="0"/>
              <a:t>卷烟销售表</a:t>
            </a:r>
            <a:r>
              <a:rPr lang="en-US" altLang="zh-CN" dirty="0"/>
              <a:t>]</a:t>
            </a:r>
            <a:r>
              <a:rPr lang="zh-CN" altLang="zh-CN" dirty="0"/>
              <a:t>，插入第二条测试数据不</a:t>
            </a:r>
            <a:r>
              <a:rPr lang="zh-CN" altLang="zh-CN" dirty="0" smtClean="0"/>
              <a:t>正常</a:t>
            </a:r>
            <a:endParaRPr lang="en-US" altLang="zh-CN" dirty="0" smtClean="0"/>
          </a:p>
          <a:p>
            <a:pPr lvl="1" latinLnBrk="1"/>
            <a:r>
              <a:rPr lang="en-US" altLang="zh-CN" dirty="0"/>
              <a:t>3.</a:t>
            </a:r>
            <a:r>
              <a:rPr lang="zh-CN" altLang="zh-CN" dirty="0"/>
              <a:t>针对</a:t>
            </a:r>
            <a:r>
              <a:rPr lang="en-US" altLang="zh-CN" dirty="0"/>
              <a:t>[</a:t>
            </a:r>
            <a:r>
              <a:rPr lang="zh-CN" altLang="zh-CN" dirty="0"/>
              <a:t>卷烟销售表</a:t>
            </a:r>
            <a:r>
              <a:rPr lang="en-US" altLang="zh-CN" dirty="0"/>
              <a:t>]</a:t>
            </a:r>
            <a:r>
              <a:rPr lang="zh-CN" altLang="zh-CN" dirty="0"/>
              <a:t>，插入第三条测试数据，该数据中的卷烟品牌在【卷烟库存表】中找不到对应数据。触发器将报错。</a:t>
            </a:r>
          </a:p>
          <a:p>
            <a:pPr lvl="1" latinLnBrk="1"/>
            <a:r>
              <a:rPr lang="en-US" altLang="zh-CN" dirty="0"/>
              <a:t>4.</a:t>
            </a:r>
            <a:r>
              <a:rPr lang="zh-CN" altLang="zh-CN" dirty="0"/>
              <a:t>针对</a:t>
            </a:r>
            <a:r>
              <a:rPr lang="en-US" altLang="zh-CN" dirty="0"/>
              <a:t>[</a:t>
            </a:r>
            <a:r>
              <a:rPr lang="zh-CN" altLang="zh-CN" dirty="0"/>
              <a:t>卷烟销售表</a:t>
            </a:r>
            <a:r>
              <a:rPr lang="en-US" altLang="zh-CN" dirty="0"/>
              <a:t>]</a:t>
            </a:r>
            <a:r>
              <a:rPr lang="zh-CN" altLang="zh-CN" dirty="0"/>
              <a:t>，插入第四条测试数据，该数据中的卷烟品牌在【卷烟库存表】中库存为</a:t>
            </a:r>
            <a:r>
              <a:rPr lang="en-US" altLang="zh-CN" dirty="0"/>
              <a:t>0</a:t>
            </a:r>
            <a:r>
              <a:rPr lang="zh-CN" altLang="zh-CN" dirty="0" smtClean="0"/>
              <a:t>。</a:t>
            </a:r>
            <a:endParaRPr lang="en-US" altLang="zh-CN" dirty="0" smtClean="0"/>
          </a:p>
          <a:p>
            <a:pPr latinLnBrk="1"/>
            <a:r>
              <a:rPr lang="zh-CN" altLang="zh-CN" b="1" dirty="0"/>
              <a:t>步骤</a:t>
            </a:r>
            <a:r>
              <a:rPr lang="en-US" altLang="zh-CN" b="1" dirty="0"/>
              <a:t>6</a:t>
            </a:r>
            <a:r>
              <a:rPr lang="zh-CN" altLang="zh-CN" b="1" dirty="0"/>
              <a:t>： 查看最终</a:t>
            </a:r>
            <a:r>
              <a:rPr lang="zh-CN" altLang="zh-CN" b="1" dirty="0" smtClean="0"/>
              <a:t>结果</a:t>
            </a:r>
            <a:endParaRPr lang="zh-CN" altLang="zh-CN" b="1" dirty="0"/>
          </a:p>
          <a:p>
            <a:pPr lvl="1" latinLnBrk="1"/>
            <a:endParaRPr lang="zh-CN" altLang="zh-CN" dirty="0"/>
          </a:p>
          <a:p>
            <a:pPr latinLnBrk="1"/>
            <a:endParaRPr lang="zh-CN" altLang="zh-CN" dirty="0"/>
          </a:p>
        </p:txBody>
      </p:sp>
    </p:spTree>
    <p:extLst>
      <p:ext uri="{BB962C8B-B14F-4D97-AF65-F5344CB8AC3E}">
        <p14:creationId xmlns:p14="http://schemas.microsoft.com/office/powerpoint/2010/main" val="512439134"/>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24500" y="2898775"/>
            <a:ext cx="2590800" cy="1325563"/>
          </a:xfrm>
        </p:spPr>
        <p:txBody>
          <a:bodyPr/>
          <a:lstStyle/>
          <a:p>
            <a:r>
              <a:rPr lang="en-US" altLang="zh-CN" dirty="0" smtClean="0"/>
              <a:t>END</a:t>
            </a:r>
            <a:r>
              <a:rPr lang="zh-CN" altLang="en-US" dirty="0" smtClean="0"/>
              <a:t>！</a:t>
            </a:r>
            <a:endParaRPr lang="zh-CN" altLang="en-US" dirty="0"/>
          </a:p>
        </p:txBody>
      </p:sp>
    </p:spTree>
    <p:extLst>
      <p:ext uri="{BB962C8B-B14F-4D97-AF65-F5344CB8AC3E}">
        <p14:creationId xmlns:p14="http://schemas.microsoft.com/office/powerpoint/2010/main" val="3114920906"/>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10</a:t>
            </a:r>
            <a:r>
              <a:rPr lang="en-US" altLang="zh-CN" b="1" dirty="0" smtClean="0"/>
              <a:t>.1.1 </a:t>
            </a:r>
            <a:r>
              <a:rPr lang="zh-CN" altLang="zh-CN" b="1" dirty="0"/>
              <a:t>相关知识</a:t>
            </a:r>
          </a:p>
        </p:txBody>
      </p:sp>
      <p:sp>
        <p:nvSpPr>
          <p:cNvPr id="3" name="内容占位符 2"/>
          <p:cNvSpPr>
            <a:spLocks noGrp="1"/>
          </p:cNvSpPr>
          <p:nvPr>
            <p:ph idx="1"/>
          </p:nvPr>
        </p:nvSpPr>
        <p:spPr>
          <a:xfrm>
            <a:off x="838200" y="1577975"/>
            <a:ext cx="10515600" cy="4351338"/>
          </a:xfrm>
        </p:spPr>
        <p:txBody>
          <a:bodyPr/>
          <a:lstStyle/>
          <a:p>
            <a:pPr latinLnBrk="1"/>
            <a:r>
              <a:rPr lang="zh-CN" altLang="zh-CN" dirty="0" smtClean="0"/>
              <a:t>触发器</a:t>
            </a:r>
            <a:r>
              <a:rPr lang="zh-CN" altLang="zh-CN" dirty="0"/>
              <a:t>（</a:t>
            </a:r>
            <a:r>
              <a:rPr lang="en-US" altLang="zh-CN" dirty="0"/>
              <a:t>trigger</a:t>
            </a:r>
            <a:r>
              <a:rPr lang="zh-CN" altLang="zh-CN" dirty="0"/>
              <a:t>）是个特殊的存储过程，它的执行不是由程序调用，也不是手工启动，而是由事件来触发，当对一个数据库的表进行操作时，如</a:t>
            </a:r>
            <a:r>
              <a:rPr lang="en-US" altLang="zh-CN" dirty="0"/>
              <a:t>insert-</a:t>
            </a:r>
            <a:r>
              <a:rPr lang="zh-CN" altLang="zh-CN" dirty="0"/>
              <a:t>插入新记录，</a:t>
            </a:r>
            <a:r>
              <a:rPr lang="en-US" altLang="zh-CN" dirty="0"/>
              <a:t>delete-</a:t>
            </a:r>
            <a:r>
              <a:rPr lang="zh-CN" altLang="zh-CN" dirty="0"/>
              <a:t>删除记录，</a:t>
            </a:r>
            <a:r>
              <a:rPr lang="en-US" altLang="zh-CN" dirty="0"/>
              <a:t> update-</a:t>
            </a:r>
            <a:r>
              <a:rPr lang="zh-CN" altLang="zh-CN" dirty="0"/>
              <a:t>更新记录，就会激活它执行</a:t>
            </a:r>
            <a:r>
              <a:rPr lang="zh-CN" altLang="zh-CN" dirty="0" smtClean="0"/>
              <a:t>。</a:t>
            </a:r>
            <a:endParaRPr lang="en-US" altLang="zh-CN" dirty="0" smtClean="0"/>
          </a:p>
          <a:p>
            <a:pPr latinLnBrk="1"/>
            <a:endParaRPr lang="zh-CN" altLang="zh-CN" dirty="0"/>
          </a:p>
          <a:p>
            <a:r>
              <a:rPr lang="zh-CN" altLang="zh-CN" dirty="0"/>
              <a:t>触发器就像一个开关，负责灯的亮与灭，你动了开关（触发器），灯的状态改变命令（触发器要执行的命令）就会被触发。你也可以把触发器理解为多米诺骨牌倒塌前抽掉的那张骨牌。</a:t>
            </a:r>
            <a:endParaRPr lang="zh-CN" altLang="en-US" dirty="0"/>
          </a:p>
        </p:txBody>
      </p:sp>
    </p:spTree>
    <p:extLst>
      <p:ext uri="{BB962C8B-B14F-4D97-AF65-F5344CB8AC3E}">
        <p14:creationId xmlns:p14="http://schemas.microsoft.com/office/powerpoint/2010/main" val="2604739217"/>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1.SQL Server2008</a:t>
            </a:r>
            <a:r>
              <a:rPr lang="zh-CN" altLang="zh-CN" b="1" dirty="0"/>
              <a:t>的触发器</a:t>
            </a:r>
          </a:p>
        </p:txBody>
      </p:sp>
      <p:sp>
        <p:nvSpPr>
          <p:cNvPr id="3" name="内容占位符 2"/>
          <p:cNvSpPr>
            <a:spLocks noGrp="1"/>
          </p:cNvSpPr>
          <p:nvPr>
            <p:ph idx="1"/>
          </p:nvPr>
        </p:nvSpPr>
        <p:spPr>
          <a:xfrm>
            <a:off x="1028700" y="1444625"/>
            <a:ext cx="10515600" cy="4351338"/>
          </a:xfrm>
        </p:spPr>
        <p:txBody>
          <a:bodyPr/>
          <a:lstStyle/>
          <a:p>
            <a:pPr latinLnBrk="1"/>
            <a:r>
              <a:rPr lang="zh-CN" altLang="zh-CN" dirty="0"/>
              <a:t>触发器经常用于加强数据的完整性约束和业务规则等。</a:t>
            </a:r>
            <a:r>
              <a:rPr lang="en-US" altLang="zh-CN" dirty="0"/>
              <a:t>SQL Server 2008</a:t>
            </a:r>
            <a:r>
              <a:rPr lang="zh-CN" altLang="zh-CN" dirty="0"/>
              <a:t>中，触发器类型包括</a:t>
            </a:r>
            <a:r>
              <a:rPr lang="en-US" altLang="zh-CN" dirty="0"/>
              <a:t>DML</a:t>
            </a:r>
            <a:r>
              <a:rPr lang="zh-CN" altLang="zh-CN" dirty="0"/>
              <a:t>触发器、</a:t>
            </a:r>
            <a:r>
              <a:rPr lang="en-US" altLang="zh-CN" dirty="0"/>
              <a:t>DDL</a:t>
            </a:r>
            <a:r>
              <a:rPr lang="zh-CN" altLang="zh-CN" dirty="0"/>
              <a:t>触发器及登录触发器三种类型。</a:t>
            </a:r>
          </a:p>
          <a:p>
            <a:pPr latinLnBrk="1"/>
            <a:r>
              <a:rPr lang="en-US" altLang="zh-CN" b="1" dirty="0"/>
              <a:t>  </a:t>
            </a:r>
            <a:r>
              <a:rPr lang="zh-CN" altLang="zh-CN" b="1" dirty="0"/>
              <a:t>（</a:t>
            </a:r>
            <a:r>
              <a:rPr lang="en-US" altLang="zh-CN" b="1" dirty="0"/>
              <a:t>1</a:t>
            </a:r>
            <a:r>
              <a:rPr lang="zh-CN" altLang="zh-CN" b="1" dirty="0"/>
              <a:t>）</a:t>
            </a:r>
            <a:r>
              <a:rPr lang="en-US" altLang="zh-CN" b="1" dirty="0"/>
              <a:t>DML</a:t>
            </a:r>
            <a:r>
              <a:rPr lang="zh-CN" altLang="zh-CN" b="1" dirty="0"/>
              <a:t>触发器</a:t>
            </a:r>
            <a:endParaRPr lang="zh-CN" altLang="zh-CN" dirty="0"/>
          </a:p>
          <a:p>
            <a:pPr latinLnBrk="1"/>
            <a:r>
              <a:rPr lang="en-US" altLang="zh-CN" dirty="0"/>
              <a:t>DML</a:t>
            </a:r>
            <a:r>
              <a:rPr lang="zh-CN" altLang="zh-CN" dirty="0"/>
              <a:t>（ 数据操纵语言</a:t>
            </a:r>
            <a:r>
              <a:rPr lang="en-US" altLang="zh-CN" dirty="0"/>
              <a:t> Data Manipulation Language</a:t>
            </a:r>
            <a:r>
              <a:rPr lang="zh-CN" altLang="zh-CN" dirty="0"/>
              <a:t>）触发器：是指触发器在数据库中发生</a:t>
            </a:r>
            <a:r>
              <a:rPr lang="en-US" altLang="zh-CN" dirty="0"/>
              <a:t>DML</a:t>
            </a:r>
            <a:r>
              <a:rPr lang="zh-CN" altLang="zh-CN" dirty="0"/>
              <a:t>事件时将启用。即如果用户要通过数据操作语言</a:t>
            </a:r>
            <a:r>
              <a:rPr lang="en-US" altLang="zh-CN" dirty="0"/>
              <a:t> (DML) </a:t>
            </a:r>
            <a:r>
              <a:rPr lang="zh-CN" altLang="zh-CN" dirty="0"/>
              <a:t>事件编辑数据，则执行</a:t>
            </a:r>
            <a:r>
              <a:rPr lang="en-US" altLang="zh-CN" dirty="0"/>
              <a:t> DML </a:t>
            </a:r>
            <a:r>
              <a:rPr lang="zh-CN" altLang="zh-CN" dirty="0"/>
              <a:t>触发器。</a:t>
            </a:r>
            <a:r>
              <a:rPr lang="en-US" altLang="zh-CN" dirty="0"/>
              <a:t>DML</a:t>
            </a:r>
            <a:r>
              <a:rPr lang="zh-CN" altLang="zh-CN" dirty="0"/>
              <a:t>事件即指在表或视图中修改数据的</a:t>
            </a:r>
            <a:r>
              <a:rPr lang="en-US" altLang="zh-CN" dirty="0"/>
              <a:t>INSERT</a:t>
            </a:r>
            <a:r>
              <a:rPr lang="zh-CN" altLang="zh-CN" dirty="0"/>
              <a:t>、</a:t>
            </a:r>
            <a:r>
              <a:rPr lang="en-US" altLang="zh-CN" dirty="0"/>
              <a:t>UPDATE </a:t>
            </a:r>
            <a:r>
              <a:rPr lang="zh-CN" altLang="zh-CN" dirty="0"/>
              <a:t>或</a:t>
            </a:r>
            <a:r>
              <a:rPr lang="en-US" altLang="zh-CN" dirty="0"/>
              <a:t> DELETE</a:t>
            </a:r>
            <a:r>
              <a:rPr lang="zh-CN" altLang="zh-CN" dirty="0"/>
              <a:t>语句</a:t>
            </a:r>
            <a:r>
              <a:rPr lang="zh-CN" altLang="zh-CN" dirty="0" smtClean="0"/>
              <a:t>。</a:t>
            </a:r>
            <a:endParaRPr lang="zh-CN" altLang="en-US" dirty="0"/>
          </a:p>
        </p:txBody>
      </p:sp>
    </p:spTree>
    <p:extLst>
      <p:ext uri="{BB962C8B-B14F-4D97-AF65-F5344CB8AC3E}">
        <p14:creationId xmlns:p14="http://schemas.microsoft.com/office/powerpoint/2010/main" val="803574582"/>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atinLnBrk="1"/>
            <a:r>
              <a:rPr lang="en-US" altLang="zh-CN" b="1" dirty="0" smtClean="0"/>
              <a:t>  </a:t>
            </a:r>
            <a:r>
              <a:rPr lang="zh-CN" altLang="zh-CN" b="1" dirty="0"/>
              <a:t>（</a:t>
            </a:r>
            <a:r>
              <a:rPr lang="en-US" altLang="zh-CN" b="1" dirty="0"/>
              <a:t>2</a:t>
            </a:r>
            <a:r>
              <a:rPr lang="zh-CN" altLang="zh-CN" b="1" dirty="0"/>
              <a:t>）</a:t>
            </a:r>
            <a:r>
              <a:rPr lang="en-US" altLang="zh-CN" b="1" dirty="0"/>
              <a:t>DDL</a:t>
            </a:r>
            <a:r>
              <a:rPr lang="zh-CN" altLang="zh-CN" b="1" dirty="0"/>
              <a:t>触发器</a:t>
            </a:r>
            <a:endParaRPr lang="zh-CN" altLang="zh-CN" dirty="0"/>
          </a:p>
          <a:p>
            <a:pPr latinLnBrk="1"/>
            <a:r>
              <a:rPr lang="en-US" altLang="zh-CN" dirty="0"/>
              <a:t>DDL</a:t>
            </a:r>
            <a:r>
              <a:rPr lang="zh-CN" altLang="zh-CN" dirty="0"/>
              <a:t>（数据定义语言</a:t>
            </a:r>
            <a:r>
              <a:rPr lang="en-US" altLang="zh-CN" dirty="0"/>
              <a:t> Data Definition Language</a:t>
            </a:r>
            <a:r>
              <a:rPr lang="zh-CN" altLang="zh-CN" dirty="0"/>
              <a:t>）触发器：是指当服务器或数据库中发生</a:t>
            </a:r>
            <a:r>
              <a:rPr lang="en-US" altLang="zh-CN" dirty="0"/>
              <a:t>DDL</a:t>
            </a:r>
            <a:r>
              <a:rPr lang="zh-CN" altLang="zh-CN" dirty="0"/>
              <a:t>事件时将启用。</a:t>
            </a:r>
            <a:r>
              <a:rPr lang="en-US" altLang="zh-CN" dirty="0"/>
              <a:t>DDL</a:t>
            </a:r>
            <a:r>
              <a:rPr lang="zh-CN" altLang="zh-CN" dirty="0"/>
              <a:t>事件即对应于</a:t>
            </a:r>
            <a:r>
              <a:rPr lang="en-US" altLang="zh-CN" dirty="0"/>
              <a:t> Transact-SQL CREATE</a:t>
            </a:r>
            <a:r>
              <a:rPr lang="zh-CN" altLang="zh-CN" dirty="0"/>
              <a:t>、</a:t>
            </a:r>
            <a:r>
              <a:rPr lang="en-US" altLang="zh-CN" dirty="0"/>
              <a:t>ALTER </a:t>
            </a:r>
            <a:r>
              <a:rPr lang="zh-CN" altLang="zh-CN" dirty="0"/>
              <a:t>和</a:t>
            </a:r>
            <a:r>
              <a:rPr lang="en-US" altLang="zh-CN" dirty="0"/>
              <a:t> DROP </a:t>
            </a:r>
            <a:r>
              <a:rPr lang="zh-CN" altLang="zh-CN" dirty="0"/>
              <a:t>语句，以及执行类似</a:t>
            </a:r>
            <a:r>
              <a:rPr lang="en-US" altLang="zh-CN" dirty="0"/>
              <a:t> DDL </a:t>
            </a:r>
            <a:r>
              <a:rPr lang="zh-CN" altLang="zh-CN" dirty="0"/>
              <a:t>操作的某些系统存储过程。</a:t>
            </a:r>
          </a:p>
          <a:p>
            <a:pPr latinLnBrk="1"/>
            <a:r>
              <a:rPr lang="en-US" altLang="zh-CN" b="1" dirty="0"/>
              <a:t> </a:t>
            </a:r>
            <a:r>
              <a:rPr lang="zh-CN" altLang="zh-CN" b="1" dirty="0"/>
              <a:t>（</a:t>
            </a:r>
            <a:r>
              <a:rPr lang="en-US" altLang="zh-CN" b="1" dirty="0"/>
              <a:t>3</a:t>
            </a:r>
            <a:r>
              <a:rPr lang="zh-CN" altLang="zh-CN" b="1" dirty="0"/>
              <a:t>）登陆触发器</a:t>
            </a:r>
            <a:endParaRPr lang="zh-CN" altLang="zh-CN" dirty="0"/>
          </a:p>
          <a:p>
            <a:r>
              <a:rPr lang="zh-CN" altLang="zh-CN" dirty="0"/>
              <a:t>登陆触发器：是在遇到</a:t>
            </a:r>
            <a:r>
              <a:rPr lang="en-US" altLang="zh-CN" dirty="0"/>
              <a:t> LOGON </a:t>
            </a:r>
            <a:r>
              <a:rPr lang="zh-CN" altLang="zh-CN" dirty="0"/>
              <a:t>事件时触发。</a:t>
            </a:r>
            <a:r>
              <a:rPr lang="en-US" altLang="zh-CN" dirty="0"/>
              <a:t>LOGON </a:t>
            </a:r>
            <a:r>
              <a:rPr lang="zh-CN" altLang="zh-CN" dirty="0"/>
              <a:t>事件是在建立用户会话时引发的。其中，</a:t>
            </a:r>
            <a:r>
              <a:rPr lang="en-US" altLang="zh-CN" dirty="0"/>
              <a:t>DML</a:t>
            </a:r>
            <a:r>
              <a:rPr lang="zh-CN" altLang="zh-CN" dirty="0"/>
              <a:t>是数据库应用中最常用的触发器，本章以</a:t>
            </a:r>
            <a:r>
              <a:rPr lang="en-US" altLang="zh-CN" dirty="0"/>
              <a:t>DML</a:t>
            </a:r>
            <a:r>
              <a:rPr lang="zh-CN" altLang="zh-CN" dirty="0"/>
              <a:t>触发器作为主要学习内容。</a:t>
            </a:r>
            <a:endParaRPr lang="zh-CN" altLang="en-US" dirty="0"/>
          </a:p>
        </p:txBody>
      </p:sp>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08876883"/>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2.DML</a:t>
            </a:r>
            <a:r>
              <a:rPr lang="zh-CN" altLang="zh-CN" b="1" dirty="0"/>
              <a:t>触发器执行的临时状态</a:t>
            </a:r>
          </a:p>
        </p:txBody>
      </p:sp>
      <p:sp>
        <p:nvSpPr>
          <p:cNvPr id="3" name="内容占位符 2"/>
          <p:cNvSpPr>
            <a:spLocks noGrp="1"/>
          </p:cNvSpPr>
          <p:nvPr>
            <p:ph idx="1"/>
          </p:nvPr>
        </p:nvSpPr>
        <p:spPr/>
        <p:txBody>
          <a:bodyPr/>
          <a:lstStyle/>
          <a:p>
            <a:pPr latinLnBrk="1"/>
            <a:r>
              <a:rPr lang="zh-CN" altLang="zh-CN" cap="all" dirty="0"/>
              <a:t>在</a:t>
            </a:r>
            <a:r>
              <a:rPr lang="en-US" altLang="zh-CN" cap="all" dirty="0"/>
              <a:t>SQL SERVER 2008</a:t>
            </a:r>
            <a:r>
              <a:rPr lang="zh-CN" altLang="zh-CN" cap="all" dirty="0"/>
              <a:t>中，</a:t>
            </a:r>
            <a:r>
              <a:rPr lang="en-US" altLang="zh-CN" cap="all" dirty="0"/>
              <a:t>DML</a:t>
            </a:r>
            <a:r>
              <a:rPr lang="zh-CN" altLang="zh-CN" cap="all" dirty="0"/>
              <a:t>触发器的实现是基于两个临时的逻辑表（</a:t>
            </a:r>
            <a:r>
              <a:rPr lang="en-US" altLang="zh-CN" cap="all" dirty="0"/>
              <a:t>DELETED</a:t>
            </a:r>
            <a:r>
              <a:rPr lang="zh-CN" altLang="zh-CN" cap="all" dirty="0"/>
              <a:t>表和</a:t>
            </a:r>
            <a:r>
              <a:rPr lang="en-US" altLang="zh-CN" cap="all" dirty="0"/>
              <a:t>INSERTED</a:t>
            </a:r>
            <a:r>
              <a:rPr lang="zh-CN" altLang="zh-CN" cap="all" dirty="0"/>
              <a:t>表），当触发执行</a:t>
            </a:r>
            <a:r>
              <a:rPr lang="en-US" altLang="zh-CN" cap="all" dirty="0"/>
              <a:t>DMLS</a:t>
            </a:r>
            <a:r>
              <a:rPr lang="zh-CN" altLang="zh-CN" cap="all" dirty="0"/>
              <a:t>触发器时，这两个临时表将被创建，并存在于数据库服务器的内存中，我们只有只读的权限。</a:t>
            </a:r>
            <a:endParaRPr lang="zh-CN" altLang="zh-CN" dirty="0"/>
          </a:p>
          <a:p>
            <a:pPr latinLnBrk="1"/>
            <a:r>
              <a:rPr lang="en-US" altLang="zh-CN" cap="all" dirty="0"/>
              <a:t>DELETED</a:t>
            </a:r>
            <a:r>
              <a:rPr lang="zh-CN" altLang="zh-CN" cap="all" dirty="0"/>
              <a:t>和</a:t>
            </a:r>
            <a:r>
              <a:rPr lang="en-US" altLang="zh-CN" cap="all" dirty="0"/>
              <a:t>INSERED</a:t>
            </a:r>
            <a:r>
              <a:rPr lang="zh-CN" altLang="zh-CN" cap="all" dirty="0"/>
              <a:t>表的结构和触发器所在的数据表的结构是一样的。当触发器执行完成后，它们也就会被自动删除。</a:t>
            </a:r>
            <a:endParaRPr lang="zh-CN" altLang="zh-CN" dirty="0"/>
          </a:p>
          <a:p>
            <a:pPr latinLnBrk="1"/>
            <a:r>
              <a:rPr lang="zh-CN" altLang="zh-CN" cap="all" dirty="0"/>
              <a:t>触发器分为后触发和替代触发两种方式。后触发为执行</a:t>
            </a:r>
            <a:r>
              <a:rPr lang="en-US" altLang="zh-CN" cap="all" dirty="0"/>
              <a:t>INSERT</a:t>
            </a:r>
            <a:r>
              <a:rPr lang="zh-CN" altLang="zh-CN" cap="all" dirty="0"/>
              <a:t>、</a:t>
            </a:r>
            <a:r>
              <a:rPr lang="en-US" altLang="zh-CN" cap="all" dirty="0"/>
              <a:t>UPDATE</a:t>
            </a:r>
            <a:r>
              <a:rPr lang="zh-CN" altLang="zh-CN" cap="all" dirty="0"/>
              <a:t>、</a:t>
            </a:r>
            <a:r>
              <a:rPr lang="en-US" altLang="zh-CN" cap="all" dirty="0"/>
              <a:t>DELETE</a:t>
            </a:r>
            <a:r>
              <a:rPr lang="zh-CN" altLang="zh-CN" cap="all" dirty="0"/>
              <a:t>等</a:t>
            </a:r>
            <a:r>
              <a:rPr lang="en-US" altLang="zh-CN" cap="all" dirty="0"/>
              <a:t>SQL</a:t>
            </a:r>
            <a:r>
              <a:rPr lang="zh-CN" altLang="zh-CN" cap="all" dirty="0"/>
              <a:t>命令完成之后，再执行触发器的代码，后触发器只能创建在表上，不能创建在视图上。替代触发的特征是引起触发器执行的</a:t>
            </a:r>
            <a:r>
              <a:rPr lang="en-US" altLang="zh-CN" cap="all" dirty="0"/>
              <a:t>SQL</a:t>
            </a:r>
            <a:r>
              <a:rPr lang="zh-CN" altLang="zh-CN" cap="all" dirty="0"/>
              <a:t>语句只起到启动触发器的作用，而且实际上没有执行，取而代之的是执行触发器中的</a:t>
            </a:r>
            <a:r>
              <a:rPr lang="en-US" altLang="zh-CN" cap="all" dirty="0"/>
              <a:t>SQL</a:t>
            </a:r>
            <a:r>
              <a:rPr lang="zh-CN" altLang="zh-CN" cap="all" dirty="0"/>
              <a:t>语句，替代触发器可以建立在表上或者视图上</a:t>
            </a:r>
            <a:r>
              <a:rPr lang="zh-CN" altLang="zh-CN" cap="all" dirty="0" smtClean="0"/>
              <a:t>。</a:t>
            </a:r>
            <a:endParaRPr lang="zh-CN" altLang="en-US" dirty="0"/>
          </a:p>
        </p:txBody>
      </p:sp>
    </p:spTree>
    <p:extLst>
      <p:ext uri="{BB962C8B-B14F-4D97-AF65-F5344CB8AC3E}">
        <p14:creationId xmlns:p14="http://schemas.microsoft.com/office/powerpoint/2010/main" val="639754601"/>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en-US" altLang="zh-CN" b="1" cap="all" dirty="0"/>
              <a:t> </a:t>
            </a:r>
            <a:r>
              <a:rPr lang="zh-CN" altLang="zh-CN" b="1" cap="all" dirty="0"/>
              <a:t>（</a:t>
            </a:r>
            <a:r>
              <a:rPr lang="en-US" altLang="zh-CN" b="1" cap="all" dirty="0"/>
              <a:t>1</a:t>
            </a:r>
            <a:r>
              <a:rPr lang="zh-CN" altLang="zh-CN" b="1" cap="all" dirty="0"/>
              <a:t>）</a:t>
            </a:r>
            <a:r>
              <a:rPr lang="en-US" altLang="zh-CN" b="1" cap="all" dirty="0"/>
              <a:t>INSERED</a:t>
            </a:r>
            <a:r>
              <a:rPr lang="zh-CN" altLang="zh-CN" b="1" cap="all" dirty="0"/>
              <a:t>表</a:t>
            </a:r>
            <a:endParaRPr lang="zh-CN" altLang="zh-CN" dirty="0"/>
          </a:p>
          <a:p>
            <a:pPr latinLnBrk="1"/>
            <a:r>
              <a:rPr lang="en-US" altLang="zh-CN" cap="all" dirty="0"/>
              <a:t>inserted</a:t>
            </a:r>
            <a:r>
              <a:rPr lang="zh-CN" altLang="zh-CN" cap="all" dirty="0"/>
              <a:t>表存放了</a:t>
            </a:r>
            <a:r>
              <a:rPr lang="en-US" altLang="zh-CN" cap="all" dirty="0"/>
              <a:t>INSERT</a:t>
            </a:r>
            <a:r>
              <a:rPr lang="zh-CN" altLang="zh-CN" cap="all" dirty="0"/>
              <a:t>和</a:t>
            </a:r>
            <a:r>
              <a:rPr lang="en-US" altLang="zh-CN" cap="all" dirty="0"/>
              <a:t>UPDATE</a:t>
            </a:r>
            <a:r>
              <a:rPr lang="zh-CN" altLang="zh-CN" cap="all" dirty="0"/>
              <a:t>语句中的副本。在</a:t>
            </a:r>
            <a:r>
              <a:rPr lang="en-US" altLang="zh-CN" cap="all" dirty="0"/>
              <a:t>INSERT</a:t>
            </a:r>
            <a:r>
              <a:rPr lang="zh-CN" altLang="zh-CN" cap="all" dirty="0"/>
              <a:t>或</a:t>
            </a:r>
            <a:r>
              <a:rPr lang="en-US" altLang="zh-CN" cap="all" dirty="0"/>
              <a:t>UPDATE</a:t>
            </a:r>
            <a:r>
              <a:rPr lang="zh-CN" altLang="zh-CN" cap="all" dirty="0"/>
              <a:t>语句的执行中，这些新行同时被加到</a:t>
            </a:r>
            <a:r>
              <a:rPr lang="en-US" altLang="zh-CN" cap="all" dirty="0"/>
              <a:t>inserted</a:t>
            </a:r>
            <a:r>
              <a:rPr lang="zh-CN" altLang="zh-CN" cap="all" dirty="0"/>
              <a:t>表和</a:t>
            </a:r>
            <a:r>
              <a:rPr lang="en-US" altLang="zh-CN" cap="all" dirty="0"/>
              <a:t>trigger</a:t>
            </a:r>
            <a:r>
              <a:rPr lang="zh-CN" altLang="zh-CN" cap="all" dirty="0"/>
              <a:t>表中。</a:t>
            </a:r>
            <a:r>
              <a:rPr lang="en-US" altLang="zh-CN" cap="all" dirty="0"/>
              <a:t>inserted</a:t>
            </a:r>
            <a:r>
              <a:rPr lang="zh-CN" altLang="zh-CN" cap="all" dirty="0"/>
              <a:t>表中的行是</a:t>
            </a:r>
            <a:r>
              <a:rPr lang="en-US" altLang="zh-CN" cap="all" dirty="0"/>
              <a:t>trigger</a:t>
            </a:r>
            <a:r>
              <a:rPr lang="zh-CN" altLang="zh-CN" cap="all" dirty="0"/>
              <a:t>表中新行的副本。比如你想向一个表插入一条新数据记录，那么触发器执行时，就会把这条新记录插入到</a:t>
            </a:r>
            <a:r>
              <a:rPr lang="en-US" altLang="zh-CN" cap="all" dirty="0"/>
              <a:t>INSERTED</a:t>
            </a:r>
            <a:r>
              <a:rPr lang="zh-CN" altLang="zh-CN" cap="all" dirty="0"/>
              <a:t>表中备用。</a:t>
            </a:r>
            <a:endParaRPr lang="zh-CN" altLang="zh-CN" dirty="0" smtClean="0"/>
          </a:p>
          <a:p>
            <a:endParaRPr lang="zh-CN" altLang="en-US" dirty="0"/>
          </a:p>
        </p:txBody>
      </p:sp>
    </p:spTree>
    <p:extLst>
      <p:ext uri="{BB962C8B-B14F-4D97-AF65-F5344CB8AC3E}">
        <p14:creationId xmlns:p14="http://schemas.microsoft.com/office/powerpoint/2010/main" val="2163455240"/>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863</TotalTime>
  <Pages>0</Pages>
  <Words>3067</Words>
  <Characters>0</Characters>
  <Application>Microsoft Office PowerPoint</Application>
  <PresentationFormat>自定义</PresentationFormat>
  <Lines>0</Lines>
  <Paragraphs>241</Paragraphs>
  <Slides>42</Slides>
  <Notes>0</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10.1.1 相关知识</vt:lpstr>
      <vt:lpstr>1.SQL Server2008的触发器</vt:lpstr>
      <vt:lpstr>PowerPoint 演示文稿</vt:lpstr>
      <vt:lpstr>2.DML触发器执行的临时状态</vt:lpstr>
      <vt:lpstr>PowerPoint 演示文稿</vt:lpstr>
      <vt:lpstr>PowerPoint 演示文稿</vt:lpstr>
      <vt:lpstr>3.DML触发器语法</vt:lpstr>
      <vt:lpstr>PowerPoint 演示文稿</vt:lpstr>
      <vt:lpstr>PowerPoint 演示文稿</vt:lpstr>
      <vt:lpstr>PowerPoint 演示文稿</vt:lpstr>
      <vt:lpstr>PowerPoint 演示文稿</vt:lpstr>
      <vt:lpstr>10.1.2任务实施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10.2.1子任务1 删除触发器</vt:lpstr>
      <vt:lpstr>PowerPoint 演示文稿</vt:lpstr>
      <vt:lpstr>步骤8： 指定登录数据库服务器的账户信息设置</vt:lpstr>
      <vt:lpstr>10.2.2子任务2 重命名触发器</vt:lpstr>
      <vt:lpstr>10.2.3子任务3 查看数据库中的触发器</vt:lpstr>
      <vt:lpstr>10.2.4子任务4  查看触发器内容</vt:lpstr>
      <vt:lpstr>10.2.5子任务5  禁用、启用触发器</vt:lpstr>
      <vt:lpstr>项目小结</vt:lpstr>
      <vt:lpstr>PowerPoint 演示文稿</vt:lpstr>
      <vt:lpstr>PowerPoint 演示文稿</vt:lpstr>
      <vt:lpstr>实训项目</vt:lpstr>
      <vt:lpstr>实训项目</vt:lpstr>
      <vt:lpstr>实训项目</vt:lpstr>
      <vt:lpstr>END！</vt:lpstr>
    </vt:vector>
  </TitlesOfParts>
  <Company>微软中国</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王昌云</cp:lastModifiedBy>
  <cp:revision>96</cp:revision>
  <dcterms:created xsi:type="dcterms:W3CDTF">2016-03-29T09:34:52Z</dcterms:created>
  <dcterms:modified xsi:type="dcterms:W3CDTF">2016-12-18T14:14:09Z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