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53"/>
  </p:notesMasterIdLst>
  <p:handoutMasterIdLst>
    <p:handoutMasterId r:id="rId54"/>
  </p:handoutMasterIdLst>
  <p:sldIdLst>
    <p:sldId id="1068" r:id="rId2"/>
    <p:sldId id="1018" r:id="rId3"/>
    <p:sldId id="1022" r:id="rId4"/>
    <p:sldId id="1067" r:id="rId5"/>
    <p:sldId id="1019" r:id="rId6"/>
    <p:sldId id="1020" r:id="rId7"/>
    <p:sldId id="1021" r:id="rId8"/>
    <p:sldId id="1023" r:id="rId9"/>
    <p:sldId id="1024" r:id="rId10"/>
    <p:sldId id="1025" r:id="rId11"/>
    <p:sldId id="1026" r:id="rId12"/>
    <p:sldId id="1027" r:id="rId13"/>
    <p:sldId id="1028" r:id="rId14"/>
    <p:sldId id="1029" r:id="rId15"/>
    <p:sldId id="1030" r:id="rId16"/>
    <p:sldId id="1031" r:id="rId17"/>
    <p:sldId id="1032" r:id="rId18"/>
    <p:sldId id="1033" r:id="rId19"/>
    <p:sldId id="1034" r:id="rId20"/>
    <p:sldId id="1035" r:id="rId21"/>
    <p:sldId id="1036" r:id="rId22"/>
    <p:sldId id="1037" r:id="rId23"/>
    <p:sldId id="1038" r:id="rId24"/>
    <p:sldId id="1039" r:id="rId25"/>
    <p:sldId id="1040" r:id="rId26"/>
    <p:sldId id="1048" r:id="rId27"/>
    <p:sldId id="1041" r:id="rId28"/>
    <p:sldId id="1042" r:id="rId29"/>
    <p:sldId id="1043" r:id="rId30"/>
    <p:sldId id="1044" r:id="rId31"/>
    <p:sldId id="1045" r:id="rId32"/>
    <p:sldId id="1047" r:id="rId33"/>
    <p:sldId id="1046" r:id="rId34"/>
    <p:sldId id="1049" r:id="rId35"/>
    <p:sldId id="1050" r:id="rId36"/>
    <p:sldId id="1051" r:id="rId37"/>
    <p:sldId id="1052" r:id="rId38"/>
    <p:sldId id="1053" r:id="rId39"/>
    <p:sldId id="1054" r:id="rId40"/>
    <p:sldId id="1055" r:id="rId41"/>
    <p:sldId id="1056" r:id="rId42"/>
    <p:sldId id="1057" r:id="rId43"/>
    <p:sldId id="1058" r:id="rId44"/>
    <p:sldId id="1059" r:id="rId45"/>
    <p:sldId id="1060" r:id="rId46"/>
    <p:sldId id="1061" r:id="rId47"/>
    <p:sldId id="1062" r:id="rId48"/>
    <p:sldId id="1063" r:id="rId49"/>
    <p:sldId id="1064" r:id="rId50"/>
    <p:sldId id="1065" r:id="rId51"/>
    <p:sldId id="1066" r:id="rId52"/>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b="1" kern="1200">
        <a:solidFill>
          <a:schemeClr val="tx1"/>
        </a:solidFill>
        <a:latin typeface="Times New Roman" pitchFamily="18" charset="0"/>
        <a:ea typeface="宋体" charset="-122"/>
        <a:cs typeface="+mn-cs"/>
      </a:defRPr>
    </a:lvl5pPr>
    <a:lvl6pPr marL="2286000" algn="l" defTabSz="914400" rtl="0" eaLnBrk="1" latinLnBrk="0" hangingPunct="1">
      <a:defRPr b="1" kern="1200">
        <a:solidFill>
          <a:schemeClr val="tx1"/>
        </a:solidFill>
        <a:latin typeface="Times New Roman" pitchFamily="18" charset="0"/>
        <a:ea typeface="宋体" charset="-122"/>
        <a:cs typeface="+mn-cs"/>
      </a:defRPr>
    </a:lvl6pPr>
    <a:lvl7pPr marL="2743200" algn="l" defTabSz="914400" rtl="0" eaLnBrk="1" latinLnBrk="0" hangingPunct="1">
      <a:defRPr b="1" kern="1200">
        <a:solidFill>
          <a:schemeClr val="tx1"/>
        </a:solidFill>
        <a:latin typeface="Times New Roman" pitchFamily="18" charset="0"/>
        <a:ea typeface="宋体" charset="-122"/>
        <a:cs typeface="+mn-cs"/>
      </a:defRPr>
    </a:lvl7pPr>
    <a:lvl8pPr marL="3200400" algn="l" defTabSz="914400" rtl="0" eaLnBrk="1" latinLnBrk="0" hangingPunct="1">
      <a:defRPr b="1" kern="1200">
        <a:solidFill>
          <a:schemeClr val="tx1"/>
        </a:solidFill>
        <a:latin typeface="Times New Roman" pitchFamily="18" charset="0"/>
        <a:ea typeface="宋体" charset="-122"/>
        <a:cs typeface="+mn-cs"/>
      </a:defRPr>
    </a:lvl8pPr>
    <a:lvl9pPr marL="3657600" algn="l" defTabSz="914400" rtl="0" eaLnBrk="1" latinLnBrk="0" hangingPunct="1">
      <a:defRPr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00FF"/>
    <a:srgbClr val="0033CC"/>
    <a:srgbClr val="FFFFFF"/>
    <a:srgbClr val="E02920"/>
    <a:srgbClr val="400800"/>
    <a:srgbClr val="79710F"/>
    <a:srgbClr val="EEE678"/>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46" autoAdjust="0"/>
  </p:normalViewPr>
  <p:slideViewPr>
    <p:cSldViewPr>
      <p:cViewPr>
        <p:scale>
          <a:sx n="82" d="100"/>
          <a:sy n="82" d="100"/>
        </p:scale>
        <p:origin x="-738" y="-6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3" d="100"/>
          <a:sy n="43" d="100"/>
        </p:scale>
        <p:origin x="-14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2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3"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2084"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5"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A4B10CAB-B061-47AB-B628-5ADE4A84F66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3"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6086"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7"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C5DA27D6-502A-415F-BE7D-C97A96CA723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78" name="Object 54"/>
          <p:cNvGraphicFramePr>
            <a:graphicFrameLocks noChangeAspect="1"/>
          </p:cNvGraphicFramePr>
          <p:nvPr/>
        </p:nvGraphicFramePr>
        <p:xfrm>
          <a:off x="0" y="0"/>
          <a:ext cx="9144000" cy="1200150"/>
        </p:xfrm>
        <a:graphic>
          <a:graphicData uri="http://schemas.openxmlformats.org/presentationml/2006/ole">
            <p:oleObj spid="_x0000_s1078" name="Image" r:id="rId16" imgW="9561905" imgH="1600000" progId="">
              <p:embed/>
            </p:oleObj>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1082"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083"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084"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sp>
        <p:nvSpPr>
          <p:cNvPr id="1085"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400" b="0">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1088"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089" name="Picture 20"/>
          <p:cNvPicPr>
            <a:picLocks noChangeAspect="1" noChangeArrowheads="1"/>
          </p:cNvPicPr>
          <p:nvPr userDrawn="1"/>
        </p:nvPicPr>
        <p:blipFill>
          <a:blip r:embed="rId17"/>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9" r:id="rId1"/>
    <p:sldLayoutId id="2147483668"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 id="2147483657"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slide" Target="slide28.xml"/><Relationship Id="rId4" Type="http://schemas.openxmlformats.org/officeDocument/2006/relationships/slide" Target="slide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lstStyle/>
          <a:p>
            <a:r>
              <a:rPr lang="zh-CN" altLang="en-US" sz="3200" smtClean="0">
                <a:solidFill>
                  <a:schemeClr val="tx1"/>
                </a:solidFill>
                <a:latin typeface="楷体_GB2312" pitchFamily="49" charset="-122"/>
                <a:ea typeface="楷体_GB2312" pitchFamily="49" charset="-122"/>
              </a:rPr>
              <a:t>普通高等教育</a:t>
            </a:r>
            <a:r>
              <a:rPr lang="zh-CN" altLang="en-US" sz="3200" smtClean="0">
                <a:solidFill>
                  <a:schemeClr val="tx1"/>
                </a:solidFill>
                <a:ea typeface="楷体_GB2312" pitchFamily="49" charset="-122"/>
              </a:rPr>
              <a:t>“</a:t>
            </a:r>
            <a:r>
              <a:rPr lang="zh-CN" altLang="en-US" sz="3200" smtClean="0">
                <a:solidFill>
                  <a:schemeClr val="tx1"/>
                </a:solidFill>
                <a:latin typeface="楷体_GB2312" pitchFamily="49" charset="-122"/>
                <a:ea typeface="楷体_GB2312" pitchFamily="49" charset="-122"/>
              </a:rPr>
              <a:t>十二五</a:t>
            </a:r>
            <a:r>
              <a:rPr lang="zh-CN" altLang="en-US" sz="3200" smtClean="0">
                <a:solidFill>
                  <a:schemeClr val="tx1"/>
                </a:solidFill>
                <a:ea typeface="楷体_GB2312" pitchFamily="49" charset="-122"/>
              </a:rPr>
              <a:t>”</a:t>
            </a:r>
            <a:r>
              <a:rPr lang="zh-CN" altLang="en-US" sz="3200" smtClean="0">
                <a:solidFill>
                  <a:schemeClr val="tx1"/>
                </a:solidFill>
                <a:latin typeface="楷体_GB2312" pitchFamily="49" charset="-122"/>
                <a:ea typeface="楷体_GB2312" pitchFamily="49" charset="-122"/>
              </a:rPr>
              <a:t>规划教材</a:t>
            </a:r>
          </a:p>
        </p:txBody>
      </p:sp>
      <p:sp>
        <p:nvSpPr>
          <p:cNvPr id="17410" name="Rectangle 3"/>
          <p:cNvSpPr>
            <a:spLocks noGrp="1" noChangeArrowheads="1"/>
          </p:cNvSpPr>
          <p:nvPr>
            <p:ph type="body" idx="4294967295"/>
          </p:nvPr>
        </p:nvSpPr>
        <p:spPr>
          <a:xfrm>
            <a:off x="806450" y="2549525"/>
            <a:ext cx="8229600" cy="1384300"/>
          </a:xfrm>
        </p:spPr>
        <p:txBody>
          <a:bodyPr/>
          <a:lstStyle/>
          <a:p>
            <a:pPr algn="ctr">
              <a:lnSpc>
                <a:spcPct val="90000"/>
              </a:lnSpc>
              <a:buFont typeface="Wingdings" pitchFamily="2" charset="2"/>
              <a:buNone/>
            </a:pPr>
            <a:r>
              <a:rPr lang="zh-CN" altLang="en-US" sz="6000" b="1" smtClean="0">
                <a:ea typeface="宋体" charset="-122"/>
              </a:rPr>
              <a:t>计算机应用技能基础</a:t>
            </a:r>
          </a:p>
          <a:p>
            <a:pPr algn="ctr">
              <a:lnSpc>
                <a:spcPct val="90000"/>
              </a:lnSpc>
              <a:buFont typeface="Wingdings" pitchFamily="2" charset="2"/>
              <a:buNone/>
            </a:pPr>
            <a:r>
              <a:rPr lang="zh-CN" altLang="en-US" b="1" smtClean="0">
                <a:ea typeface="宋体" charset="-122"/>
              </a:rPr>
              <a:t>（</a:t>
            </a:r>
            <a:r>
              <a:rPr lang="en-US" altLang="zh-CN" smtClean="0">
                <a:ea typeface="宋体" charset="-122"/>
              </a:rPr>
              <a:t>Windows 7+Office 2010+</a:t>
            </a:r>
            <a:r>
              <a:rPr lang="zh-CN" altLang="en-US" b="1" smtClean="0">
                <a:ea typeface="宋体" charset="-122"/>
              </a:rPr>
              <a:t>维护维修基础）</a:t>
            </a:r>
          </a:p>
          <a:p>
            <a:pPr>
              <a:lnSpc>
                <a:spcPct val="90000"/>
              </a:lnSpc>
              <a:buFont typeface="Wingdings" pitchFamily="2" charset="2"/>
              <a:buNone/>
            </a:pPr>
            <a:endParaRPr lang="zh-CN" altLang="en-US" b="1" smtClean="0">
              <a:ea typeface="宋体" charset="-122"/>
            </a:endParaRPr>
          </a:p>
        </p:txBody>
      </p:sp>
      <p:sp>
        <p:nvSpPr>
          <p:cNvPr id="17411" name="Rectangle 4"/>
          <p:cNvSpPr>
            <a:spLocks noChangeArrowheads="1"/>
          </p:cNvSpPr>
          <p:nvPr/>
        </p:nvSpPr>
        <p:spPr bwMode="white">
          <a:xfrm>
            <a:off x="1187450" y="6021388"/>
            <a:ext cx="7391400" cy="563562"/>
          </a:xfrm>
          <a:prstGeom prst="rect">
            <a:avLst/>
          </a:prstGeom>
          <a:noFill/>
          <a:ln w="9525">
            <a:noFill/>
            <a:miter lim="800000"/>
            <a:headEnd/>
            <a:tailEnd/>
          </a:ln>
        </p:spPr>
        <p:txBody>
          <a:bodyPr anchor="ctr"/>
          <a:lstStyle/>
          <a:p>
            <a:pPr algn="ctr" eaLnBrk="0" hangingPunct="0"/>
            <a:r>
              <a:rPr lang="zh-CN" altLang="en-US" sz="3200">
                <a:latin typeface="楷体_GB2312" pitchFamily="49" charset="-122"/>
                <a:ea typeface="楷体_GB2312" pitchFamily="49" charset="-122"/>
              </a:rPr>
              <a:t>中国水利水电出版社</a:t>
            </a:r>
          </a:p>
        </p:txBody>
      </p:sp>
      <p:sp>
        <p:nvSpPr>
          <p:cNvPr id="17412" name="Rectangle 5"/>
          <p:cNvSpPr>
            <a:spLocks noChangeArrowheads="1"/>
          </p:cNvSpPr>
          <p:nvPr/>
        </p:nvSpPr>
        <p:spPr bwMode="white">
          <a:xfrm>
            <a:off x="1258888" y="4797425"/>
            <a:ext cx="4465637" cy="563563"/>
          </a:xfrm>
          <a:prstGeom prst="rect">
            <a:avLst/>
          </a:prstGeom>
          <a:noFill/>
          <a:ln w="9525">
            <a:noFill/>
            <a:miter lim="800000"/>
            <a:headEnd/>
            <a:tailEnd/>
          </a:ln>
        </p:spPr>
        <p:txBody>
          <a:bodyPr anchor="ctr"/>
          <a:lstStyle/>
          <a:p>
            <a:pPr algn="ctr" eaLnBrk="0" hangingPunct="0"/>
            <a:r>
              <a:rPr lang="zh-CN" altLang="en-US" sz="2400">
                <a:latin typeface="楷体_GB2312" pitchFamily="49" charset="-122"/>
                <a:ea typeface="楷体_GB2312" pitchFamily="49" charset="-122"/>
              </a:rPr>
              <a:t>主编  秦洪英 赖 娟</a:t>
            </a:r>
            <a:r>
              <a:rPr lang="zh-CN" altLang="en-US" sz="3600">
                <a:solidFill>
                  <a:schemeClr val="bg1"/>
                </a:solidFill>
                <a:latin typeface="Arial"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endParaRPr lang="zh-CN" altLang="en-US" smtClean="0">
              <a:ea typeface="宋体" charset="-122"/>
            </a:endParaRPr>
          </a:p>
        </p:txBody>
      </p:sp>
      <p:sp>
        <p:nvSpPr>
          <p:cNvPr id="26626" name="内容占位符 2"/>
          <p:cNvSpPr>
            <a:spLocks noGrp="1"/>
          </p:cNvSpPr>
          <p:nvPr>
            <p:ph idx="1"/>
          </p:nvPr>
        </p:nvSpPr>
        <p:spPr/>
        <p:txBody>
          <a:bodyPr/>
          <a:lstStyle/>
          <a:p>
            <a:r>
              <a:rPr lang="en-US" altLang="zh-CN" b="1" smtClean="0">
                <a:ea typeface="宋体" charset="-122"/>
              </a:rPr>
              <a:t>1.2.1  </a:t>
            </a:r>
            <a:r>
              <a:rPr lang="zh-CN" altLang="zh-CN" b="1" smtClean="0">
                <a:ea typeface="宋体" charset="-122"/>
              </a:rPr>
              <a:t>计算机硬件系统</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6628" name="Picture 2"/>
          <p:cNvPicPr>
            <a:picLocks noChangeAspect="1" noChangeArrowheads="1"/>
          </p:cNvPicPr>
          <p:nvPr/>
        </p:nvPicPr>
        <p:blipFill>
          <a:blip r:embed="rId2"/>
          <a:srcRect/>
          <a:stretch>
            <a:fillRect/>
          </a:stretch>
        </p:blipFill>
        <p:spPr bwMode="auto">
          <a:xfrm>
            <a:off x="1763713" y="2605088"/>
            <a:ext cx="5516562" cy="3602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endParaRPr lang="zh-CN" altLang="en-US" smtClean="0">
              <a:ea typeface="宋体" charset="-122"/>
            </a:endParaRPr>
          </a:p>
        </p:txBody>
      </p:sp>
      <p:sp>
        <p:nvSpPr>
          <p:cNvPr id="27650" name="内容占位符 2"/>
          <p:cNvSpPr>
            <a:spLocks noGrp="1"/>
          </p:cNvSpPr>
          <p:nvPr>
            <p:ph idx="1"/>
          </p:nvPr>
        </p:nvSpPr>
        <p:spPr>
          <a:xfrm>
            <a:off x="457200" y="1557338"/>
            <a:ext cx="8229600" cy="4767262"/>
          </a:xfrm>
        </p:spPr>
        <p:txBody>
          <a:bodyPr/>
          <a:lstStyle/>
          <a:p>
            <a:r>
              <a:rPr lang="en-US" altLang="zh-CN" b="1" smtClean="0">
                <a:ea typeface="宋体" charset="-122"/>
              </a:rPr>
              <a:t>1</a:t>
            </a:r>
            <a:r>
              <a:rPr lang="zh-CN" altLang="zh-CN" b="1" smtClean="0">
                <a:ea typeface="宋体" charset="-122"/>
              </a:rPr>
              <a:t>．运算器</a:t>
            </a:r>
          </a:p>
          <a:p>
            <a:r>
              <a:rPr lang="en-US" altLang="zh-CN" b="1" smtClean="0">
                <a:ea typeface="宋体" charset="-122"/>
              </a:rPr>
              <a:t>2</a:t>
            </a:r>
            <a:r>
              <a:rPr lang="zh-CN" altLang="zh-CN" b="1" smtClean="0">
                <a:ea typeface="宋体" charset="-122"/>
              </a:rPr>
              <a:t>．控制器</a:t>
            </a:r>
          </a:p>
          <a:p>
            <a:r>
              <a:rPr lang="en-US" altLang="zh-CN" b="1" smtClean="0">
                <a:ea typeface="宋体" charset="-122"/>
              </a:rPr>
              <a:t>3</a:t>
            </a:r>
            <a:r>
              <a:rPr lang="zh-CN" altLang="zh-CN" b="1" smtClean="0">
                <a:ea typeface="宋体" charset="-122"/>
              </a:rPr>
              <a:t>．存储器</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7652" name="Picture 2"/>
          <p:cNvPicPr>
            <a:picLocks noChangeAspect="1" noChangeArrowheads="1"/>
          </p:cNvPicPr>
          <p:nvPr/>
        </p:nvPicPr>
        <p:blipFill>
          <a:blip r:embed="rId2"/>
          <a:srcRect/>
          <a:stretch>
            <a:fillRect/>
          </a:stretch>
        </p:blipFill>
        <p:spPr bwMode="auto">
          <a:xfrm>
            <a:off x="1258888" y="3068638"/>
            <a:ext cx="6408737" cy="1512887"/>
          </a:xfrm>
          <a:prstGeom prst="rect">
            <a:avLst/>
          </a:prstGeom>
          <a:noFill/>
          <a:ln w="9525">
            <a:noFill/>
            <a:miter lim="800000"/>
            <a:headEnd/>
            <a:tailEnd/>
          </a:ln>
        </p:spPr>
      </p:pic>
      <p:pic>
        <p:nvPicPr>
          <p:cNvPr id="27653" name="Picture 3" descr="U盘"/>
          <p:cNvPicPr>
            <a:picLocks noChangeAspect="1" noChangeArrowheads="1"/>
          </p:cNvPicPr>
          <p:nvPr/>
        </p:nvPicPr>
        <p:blipFill>
          <a:blip r:embed="rId3"/>
          <a:srcRect/>
          <a:stretch>
            <a:fillRect/>
          </a:stretch>
        </p:blipFill>
        <p:spPr bwMode="auto">
          <a:xfrm>
            <a:off x="6396038" y="4845050"/>
            <a:ext cx="1162050" cy="1143000"/>
          </a:xfrm>
          <a:prstGeom prst="rect">
            <a:avLst/>
          </a:prstGeom>
          <a:noFill/>
          <a:ln w="9525">
            <a:noFill/>
            <a:miter lim="800000"/>
            <a:headEnd/>
            <a:tailEnd/>
          </a:ln>
        </p:spPr>
      </p:pic>
      <p:pic>
        <p:nvPicPr>
          <p:cNvPr id="27654" name="Picture 4" descr="DVD（修）"/>
          <p:cNvPicPr>
            <a:picLocks noChangeAspect="1" noChangeArrowheads="1"/>
          </p:cNvPicPr>
          <p:nvPr/>
        </p:nvPicPr>
        <p:blipFill>
          <a:blip r:embed="rId4"/>
          <a:srcRect/>
          <a:stretch>
            <a:fillRect/>
          </a:stretch>
        </p:blipFill>
        <p:spPr bwMode="auto">
          <a:xfrm>
            <a:off x="3859213" y="4687888"/>
            <a:ext cx="1714500" cy="1457325"/>
          </a:xfrm>
          <a:prstGeom prst="rect">
            <a:avLst/>
          </a:prstGeom>
          <a:noFill/>
          <a:ln w="9525">
            <a:noFill/>
            <a:miter lim="800000"/>
            <a:headEnd/>
            <a:tailEnd/>
          </a:ln>
        </p:spPr>
      </p:pic>
      <p:pic>
        <p:nvPicPr>
          <p:cNvPr id="27655" name="Picture 5" descr="硬盘（修）"/>
          <p:cNvPicPr>
            <a:picLocks noChangeAspect="1" noChangeArrowheads="1"/>
          </p:cNvPicPr>
          <p:nvPr/>
        </p:nvPicPr>
        <p:blipFill>
          <a:blip r:embed="rId5"/>
          <a:srcRect/>
          <a:stretch>
            <a:fillRect/>
          </a:stretch>
        </p:blipFill>
        <p:spPr bwMode="auto">
          <a:xfrm>
            <a:off x="1258888" y="4675188"/>
            <a:ext cx="1943100" cy="172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endParaRPr lang="zh-CN" altLang="en-US" smtClean="0">
              <a:ea typeface="宋体" charset="-122"/>
            </a:endParaRPr>
          </a:p>
        </p:txBody>
      </p:sp>
      <p:sp>
        <p:nvSpPr>
          <p:cNvPr id="28674" name="内容占位符 2"/>
          <p:cNvSpPr>
            <a:spLocks noGrp="1"/>
          </p:cNvSpPr>
          <p:nvPr>
            <p:ph idx="1"/>
          </p:nvPr>
        </p:nvSpPr>
        <p:spPr/>
        <p:txBody>
          <a:bodyPr/>
          <a:lstStyle/>
          <a:p>
            <a:r>
              <a:rPr lang="en-US" altLang="zh-CN" b="1" smtClean="0">
                <a:ea typeface="宋体" charset="-122"/>
              </a:rPr>
              <a:t>4</a:t>
            </a:r>
            <a:r>
              <a:rPr lang="zh-CN" altLang="zh-CN" b="1" smtClean="0">
                <a:ea typeface="宋体" charset="-122"/>
              </a:rPr>
              <a:t>．输入设备</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8676" name="Picture 2"/>
          <p:cNvPicPr>
            <a:picLocks noChangeAspect="1" noChangeArrowheads="1"/>
          </p:cNvPicPr>
          <p:nvPr/>
        </p:nvPicPr>
        <p:blipFill>
          <a:blip r:embed="rId2"/>
          <a:srcRect/>
          <a:stretch>
            <a:fillRect/>
          </a:stretch>
        </p:blipFill>
        <p:spPr bwMode="auto">
          <a:xfrm>
            <a:off x="323850" y="2492375"/>
            <a:ext cx="6480175" cy="3240088"/>
          </a:xfrm>
          <a:prstGeom prst="rect">
            <a:avLst/>
          </a:prstGeom>
          <a:noFill/>
          <a:ln w="9525">
            <a:noFill/>
            <a:miter lim="800000"/>
            <a:headEnd/>
            <a:tailEnd/>
          </a:ln>
        </p:spPr>
      </p:pic>
      <p:pic>
        <p:nvPicPr>
          <p:cNvPr id="28677" name="Picture 3"/>
          <p:cNvPicPr>
            <a:picLocks noChangeAspect="1" noChangeArrowheads="1"/>
          </p:cNvPicPr>
          <p:nvPr/>
        </p:nvPicPr>
        <p:blipFill>
          <a:blip r:embed="rId3"/>
          <a:srcRect/>
          <a:stretch>
            <a:fillRect/>
          </a:stretch>
        </p:blipFill>
        <p:spPr bwMode="auto">
          <a:xfrm>
            <a:off x="6804025" y="2781300"/>
            <a:ext cx="2095500"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endParaRPr lang="zh-CN" altLang="en-US" smtClean="0">
              <a:ea typeface="宋体" charset="-122"/>
            </a:endParaRPr>
          </a:p>
        </p:txBody>
      </p:sp>
      <p:sp>
        <p:nvSpPr>
          <p:cNvPr id="29698" name="内容占位符 2"/>
          <p:cNvSpPr>
            <a:spLocks noGrp="1"/>
          </p:cNvSpPr>
          <p:nvPr>
            <p:ph idx="1"/>
          </p:nvPr>
        </p:nvSpPr>
        <p:spPr/>
        <p:txBody>
          <a:bodyPr/>
          <a:lstStyle/>
          <a:p>
            <a:r>
              <a:rPr lang="en-US" altLang="zh-CN" smtClean="0">
                <a:ea typeface="宋体" charset="-122"/>
              </a:rPr>
              <a:t>5</a:t>
            </a:r>
            <a:r>
              <a:rPr lang="zh-CN" altLang="en-US" smtClean="0">
                <a:ea typeface="宋体" charset="-122"/>
              </a:rPr>
              <a:t>．输出设备</a:t>
            </a:r>
            <a:endParaRPr lang="en-US"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9700" name="Picture 2"/>
          <p:cNvPicPr>
            <a:picLocks noChangeAspect="1" noChangeArrowheads="1"/>
          </p:cNvPicPr>
          <p:nvPr/>
        </p:nvPicPr>
        <p:blipFill>
          <a:blip r:embed="rId2"/>
          <a:srcRect/>
          <a:stretch>
            <a:fillRect/>
          </a:stretch>
        </p:blipFill>
        <p:spPr bwMode="auto">
          <a:xfrm>
            <a:off x="827088" y="2638425"/>
            <a:ext cx="3224212" cy="2662238"/>
          </a:xfrm>
          <a:prstGeom prst="rect">
            <a:avLst/>
          </a:prstGeom>
          <a:noFill/>
          <a:ln w="9525">
            <a:noFill/>
            <a:miter lim="800000"/>
            <a:headEnd/>
            <a:tailEnd/>
          </a:ln>
        </p:spPr>
      </p:pic>
      <p:pic>
        <p:nvPicPr>
          <p:cNvPr id="29701" name="Picture 3"/>
          <p:cNvPicPr>
            <a:picLocks noChangeAspect="1" noChangeArrowheads="1"/>
          </p:cNvPicPr>
          <p:nvPr/>
        </p:nvPicPr>
        <p:blipFill>
          <a:blip r:embed="rId3"/>
          <a:srcRect/>
          <a:stretch>
            <a:fillRect/>
          </a:stretch>
        </p:blipFill>
        <p:spPr bwMode="auto">
          <a:xfrm>
            <a:off x="4645025" y="2420938"/>
            <a:ext cx="3095625" cy="3097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endParaRPr lang="zh-CN" altLang="en-US" smtClean="0">
              <a:ea typeface="宋体" charset="-122"/>
            </a:endParaRPr>
          </a:p>
        </p:txBody>
      </p:sp>
      <p:sp>
        <p:nvSpPr>
          <p:cNvPr id="30722" name="内容占位符 2"/>
          <p:cNvSpPr>
            <a:spLocks noGrp="1"/>
          </p:cNvSpPr>
          <p:nvPr>
            <p:ph idx="1"/>
          </p:nvPr>
        </p:nvSpPr>
        <p:spPr/>
        <p:txBody>
          <a:bodyPr/>
          <a:lstStyle/>
          <a:p>
            <a:r>
              <a:rPr lang="en-US" altLang="zh-CN" b="1" smtClean="0">
                <a:ea typeface="宋体" charset="-122"/>
              </a:rPr>
              <a:t>1.2.2  </a:t>
            </a:r>
            <a:r>
              <a:rPr lang="zh-CN" altLang="zh-CN" b="1" smtClean="0">
                <a:ea typeface="宋体" charset="-122"/>
              </a:rPr>
              <a:t>计算机软件系统</a:t>
            </a:r>
          </a:p>
          <a:p>
            <a:r>
              <a:rPr lang="en-US" altLang="zh-CN" b="1" smtClean="0">
                <a:ea typeface="宋体" charset="-122"/>
              </a:rPr>
              <a:t>1</a:t>
            </a:r>
            <a:r>
              <a:rPr lang="zh-CN" altLang="zh-CN" b="1" smtClean="0">
                <a:ea typeface="宋体" charset="-122"/>
              </a:rPr>
              <a:t>．系统软件</a:t>
            </a:r>
            <a:endParaRPr lang="en-US" altLang="zh-CN" b="1" smtClean="0">
              <a:ea typeface="宋体" charset="-122"/>
            </a:endParaRPr>
          </a:p>
          <a:p>
            <a:pPr>
              <a:buFont typeface="Wingdings" pitchFamily="2" charset="2"/>
              <a:buNone/>
            </a:pPr>
            <a:r>
              <a:rPr lang="en-US" altLang="zh-CN" b="1"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）操作系统</a:t>
            </a:r>
          </a:p>
          <a:p>
            <a:pPr>
              <a:buFont typeface="Wingdings" pitchFamily="2" charset="2"/>
              <a:buNone/>
            </a:pPr>
            <a:r>
              <a:rPr lang="en-US" altLang="zh-CN" b="1"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）语言处理程序</a:t>
            </a:r>
          </a:p>
          <a:p>
            <a:pPr>
              <a:buFont typeface="Wingdings" pitchFamily="2" charset="2"/>
              <a:buNone/>
            </a:pPr>
            <a:r>
              <a:rPr lang="en-US" altLang="zh-CN" b="1"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）数据库管理系统</a:t>
            </a:r>
          </a:p>
          <a:p>
            <a:pPr>
              <a:buFont typeface="Wingdings" pitchFamily="2" charset="2"/>
              <a:buNone/>
            </a:pPr>
            <a:endParaRPr lang="zh-CN" altLang="zh-CN" b="1" smtClean="0">
              <a:ea typeface="宋体" charset="-122"/>
            </a:endParaRPr>
          </a:p>
          <a:p>
            <a:r>
              <a:rPr lang="en-US" altLang="zh-CN" b="1" smtClean="0">
                <a:ea typeface="宋体" charset="-122"/>
              </a:rPr>
              <a:t>2</a:t>
            </a:r>
            <a:r>
              <a:rPr lang="zh-CN" altLang="zh-CN" b="1" smtClean="0">
                <a:ea typeface="宋体" charset="-122"/>
              </a:rPr>
              <a:t>．应用软件</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30724" name="Picture 2"/>
          <p:cNvPicPr>
            <a:picLocks noChangeAspect="1" noChangeArrowheads="1"/>
          </p:cNvPicPr>
          <p:nvPr/>
        </p:nvPicPr>
        <p:blipFill>
          <a:blip r:embed="rId2"/>
          <a:srcRect/>
          <a:stretch>
            <a:fillRect/>
          </a:stretch>
        </p:blipFill>
        <p:spPr bwMode="auto">
          <a:xfrm>
            <a:off x="4716463" y="2852738"/>
            <a:ext cx="3746500" cy="2820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en-US" altLang="zh-CN" smtClean="0">
                <a:ea typeface="宋体" charset="-122"/>
              </a:rPr>
              <a:t>1.3  </a:t>
            </a:r>
            <a:r>
              <a:rPr lang="zh-CN" altLang="zh-CN" smtClean="0">
                <a:ea typeface="宋体" charset="-122"/>
              </a:rPr>
              <a:t>计算机信息的表示</a:t>
            </a:r>
            <a:endParaRPr lang="zh-CN" altLang="en-US" smtClean="0">
              <a:ea typeface="宋体" charset="-122"/>
            </a:endParaRPr>
          </a:p>
        </p:txBody>
      </p:sp>
      <p:sp>
        <p:nvSpPr>
          <p:cNvPr id="31746" name="内容占位符 2"/>
          <p:cNvSpPr>
            <a:spLocks noGrp="1"/>
          </p:cNvSpPr>
          <p:nvPr>
            <p:ph idx="1"/>
          </p:nvPr>
        </p:nvSpPr>
        <p:spPr/>
        <p:txBody>
          <a:bodyPr/>
          <a:lstStyle/>
          <a:p>
            <a:r>
              <a:rPr lang="en-US" altLang="zh-CN" b="1" smtClean="0">
                <a:ea typeface="宋体" charset="-122"/>
              </a:rPr>
              <a:t>1.3.1  </a:t>
            </a:r>
            <a:r>
              <a:rPr lang="zh-CN" altLang="zh-CN" b="1" smtClean="0">
                <a:ea typeface="宋体" charset="-122"/>
              </a:rPr>
              <a:t>数制的基本知识</a:t>
            </a:r>
          </a:p>
          <a:p>
            <a:r>
              <a:rPr lang="en-US" altLang="zh-CN" b="1" smtClean="0">
                <a:ea typeface="宋体" charset="-122"/>
              </a:rPr>
              <a:t>1</a:t>
            </a:r>
            <a:r>
              <a:rPr lang="zh-CN" altLang="zh-CN" b="1" smtClean="0">
                <a:ea typeface="宋体" charset="-122"/>
              </a:rPr>
              <a:t>．数制的概念</a:t>
            </a:r>
          </a:p>
          <a:p>
            <a:pPr>
              <a:buFont typeface="Wingdings" pitchFamily="2" charset="2"/>
              <a:buNone/>
            </a:pPr>
            <a:r>
              <a:rPr lang="en-US" altLang="zh-CN" smtClean="0">
                <a:ea typeface="宋体" charset="-122"/>
              </a:rPr>
              <a:t>        </a:t>
            </a:r>
            <a:r>
              <a:rPr lang="zh-CN" altLang="zh-CN" smtClean="0">
                <a:ea typeface="宋体" charset="-122"/>
              </a:rPr>
              <a:t>数制也称计数制，是指用一组固定的符号和统一的规则来表示数值的方法。</a:t>
            </a:r>
          </a:p>
          <a:p>
            <a:pPr>
              <a:buFont typeface="Wingdings" pitchFamily="2" charset="2"/>
              <a:buNone/>
            </a:pPr>
            <a:r>
              <a:rPr lang="en-US" altLang="zh-CN" smtClean="0">
                <a:ea typeface="宋体" charset="-122"/>
              </a:rPr>
              <a:t>        </a:t>
            </a:r>
            <a:r>
              <a:rPr lang="zh-CN" altLang="zh-CN" smtClean="0">
                <a:ea typeface="宋体" charset="-122"/>
              </a:rPr>
              <a:t>① 基数。在一种数制中，一组固定不变的不重复数字的个数称为基数（用</a:t>
            </a:r>
            <a:r>
              <a:rPr lang="en-US" altLang="zh-CN" smtClean="0">
                <a:ea typeface="宋体" charset="-122"/>
              </a:rPr>
              <a:t>R</a:t>
            </a:r>
            <a:r>
              <a:rPr lang="zh-CN" altLang="zh-CN" smtClean="0">
                <a:ea typeface="宋体" charset="-122"/>
              </a:rPr>
              <a:t>表示）。</a:t>
            </a:r>
          </a:p>
          <a:p>
            <a:pPr>
              <a:buFont typeface="Wingdings" pitchFamily="2" charset="2"/>
              <a:buNone/>
            </a:pPr>
            <a:r>
              <a:rPr lang="en-US" altLang="zh-CN" smtClean="0">
                <a:ea typeface="宋体" charset="-122"/>
              </a:rPr>
              <a:t>        </a:t>
            </a:r>
            <a:r>
              <a:rPr lang="zh-CN" altLang="zh-CN" smtClean="0">
                <a:ea typeface="宋体" charset="-122"/>
              </a:rPr>
              <a:t>② 位权。某个位置上的数代表的数量大小。</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lstStyle/>
          <a:p>
            <a:endParaRPr lang="zh-CN" altLang="en-US" smtClean="0">
              <a:ea typeface="宋体" charset="-122"/>
            </a:endParaRPr>
          </a:p>
        </p:txBody>
      </p:sp>
      <p:sp>
        <p:nvSpPr>
          <p:cNvPr id="32770"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对于任意一个具有</a:t>
            </a:r>
            <a:r>
              <a:rPr lang="en-US" altLang="zh-CN" smtClean="0">
                <a:ea typeface="宋体" charset="-122"/>
              </a:rPr>
              <a:t>n</a:t>
            </a:r>
            <a:r>
              <a:rPr lang="zh-CN" altLang="zh-CN" smtClean="0">
                <a:ea typeface="宋体" charset="-122"/>
              </a:rPr>
              <a:t>位整数和</a:t>
            </a:r>
            <a:r>
              <a:rPr lang="en-US" altLang="zh-CN" smtClean="0">
                <a:ea typeface="宋体" charset="-122"/>
              </a:rPr>
              <a:t>m</a:t>
            </a:r>
            <a:r>
              <a:rPr lang="zh-CN" altLang="zh-CN" smtClean="0">
                <a:ea typeface="宋体" charset="-122"/>
              </a:rPr>
              <a:t>位小数的</a:t>
            </a:r>
            <a:r>
              <a:rPr lang="en-US" altLang="zh-CN" smtClean="0">
                <a:ea typeface="宋体" charset="-122"/>
              </a:rPr>
              <a:t>R</a:t>
            </a:r>
            <a:r>
              <a:rPr lang="zh-CN" altLang="zh-CN" smtClean="0">
                <a:ea typeface="宋体" charset="-122"/>
              </a:rPr>
              <a:t>进制数</a:t>
            </a:r>
            <a:r>
              <a:rPr lang="en-US" altLang="zh-CN" smtClean="0">
                <a:ea typeface="宋体" charset="-122"/>
              </a:rPr>
              <a:t>N</a:t>
            </a:r>
            <a:r>
              <a:rPr lang="zh-CN" altLang="zh-CN" smtClean="0">
                <a:ea typeface="宋体" charset="-122"/>
              </a:rPr>
              <a:t>，按各位的权展开可表示为：</a:t>
            </a:r>
          </a:p>
          <a:p>
            <a:pPr marL="0" indent="0">
              <a:buFont typeface="Wingdings" pitchFamily="2" charset="2"/>
              <a:buNone/>
            </a:pPr>
            <a:r>
              <a:rPr lang="pt-BR" altLang="zh-CN" smtClean="0">
                <a:ea typeface="宋体" charset="-122"/>
              </a:rPr>
              <a:t>       (N)R</a:t>
            </a:r>
            <a:r>
              <a:rPr lang="zh-CN" altLang="zh-CN" smtClean="0">
                <a:ea typeface="宋体" charset="-122"/>
              </a:rPr>
              <a:t>＝</a:t>
            </a:r>
            <a:r>
              <a:rPr lang="pt-BR" altLang="zh-CN" smtClean="0">
                <a:ea typeface="宋体" charset="-122"/>
              </a:rPr>
              <a:t>a</a:t>
            </a:r>
            <a:r>
              <a:rPr lang="pt-BR" altLang="zh-CN" baseline="-25000" smtClean="0">
                <a:ea typeface="宋体" charset="-122"/>
              </a:rPr>
              <a:t>n-1</a:t>
            </a:r>
            <a:r>
              <a:rPr lang="pt-BR" altLang="zh-CN" smtClean="0">
                <a:ea typeface="宋体" charset="-122"/>
              </a:rPr>
              <a:t>R</a:t>
            </a:r>
            <a:r>
              <a:rPr lang="pt-BR" altLang="zh-CN" baseline="30000" smtClean="0">
                <a:ea typeface="宋体" charset="-122"/>
              </a:rPr>
              <a:t>n-1</a:t>
            </a:r>
            <a:r>
              <a:rPr lang="zh-CN" altLang="zh-CN" smtClean="0">
                <a:ea typeface="宋体" charset="-122"/>
              </a:rPr>
              <a:t>＋</a:t>
            </a:r>
            <a:r>
              <a:rPr lang="pt-BR" altLang="zh-CN" smtClean="0">
                <a:ea typeface="宋体" charset="-122"/>
              </a:rPr>
              <a:t>a</a:t>
            </a:r>
            <a:r>
              <a:rPr lang="pt-BR" altLang="zh-CN" baseline="-25000" smtClean="0">
                <a:ea typeface="宋体" charset="-122"/>
              </a:rPr>
              <a:t>n-2</a:t>
            </a:r>
            <a:r>
              <a:rPr lang="pt-BR" altLang="zh-CN" smtClean="0">
                <a:ea typeface="宋体" charset="-122"/>
              </a:rPr>
              <a:t>R</a:t>
            </a:r>
            <a:r>
              <a:rPr lang="pt-BR" altLang="zh-CN" baseline="30000" smtClean="0">
                <a:ea typeface="宋体" charset="-122"/>
              </a:rPr>
              <a:t>n-2</a:t>
            </a:r>
            <a:r>
              <a:rPr lang="zh-CN" altLang="zh-CN" smtClean="0">
                <a:ea typeface="宋体" charset="-122"/>
              </a:rPr>
              <a:t>＋……＋</a:t>
            </a:r>
            <a:r>
              <a:rPr lang="pt-BR" altLang="zh-CN" smtClean="0">
                <a:ea typeface="宋体" charset="-122"/>
              </a:rPr>
              <a:t>a</a:t>
            </a:r>
            <a:r>
              <a:rPr lang="pt-BR" altLang="zh-CN" baseline="-25000" smtClean="0">
                <a:ea typeface="宋体" charset="-122"/>
              </a:rPr>
              <a:t>1</a:t>
            </a:r>
            <a:r>
              <a:rPr lang="pt-BR" altLang="zh-CN" smtClean="0">
                <a:ea typeface="宋体" charset="-122"/>
              </a:rPr>
              <a:t>R</a:t>
            </a:r>
            <a:r>
              <a:rPr lang="pt-BR" altLang="zh-CN" baseline="30000" smtClean="0">
                <a:ea typeface="宋体" charset="-122"/>
              </a:rPr>
              <a:t>1</a:t>
            </a:r>
            <a:r>
              <a:rPr lang="zh-CN" altLang="zh-CN" smtClean="0">
                <a:ea typeface="宋体" charset="-122"/>
              </a:rPr>
              <a:t>＋</a:t>
            </a:r>
            <a:r>
              <a:rPr lang="pt-BR" altLang="zh-CN" smtClean="0">
                <a:ea typeface="宋体" charset="-122"/>
              </a:rPr>
              <a:t>a</a:t>
            </a:r>
            <a:r>
              <a:rPr lang="pt-BR" altLang="zh-CN" baseline="-25000" smtClean="0">
                <a:ea typeface="宋体" charset="-122"/>
              </a:rPr>
              <a:t>0</a:t>
            </a:r>
            <a:r>
              <a:rPr lang="pt-BR" altLang="zh-CN" smtClean="0">
                <a:ea typeface="宋体" charset="-122"/>
              </a:rPr>
              <a:t>R</a:t>
            </a:r>
            <a:r>
              <a:rPr lang="pt-BR" altLang="zh-CN" baseline="30000" smtClean="0">
                <a:ea typeface="宋体" charset="-122"/>
              </a:rPr>
              <a:t>0</a:t>
            </a:r>
            <a:r>
              <a:rPr lang="zh-CN" altLang="zh-CN" smtClean="0">
                <a:ea typeface="宋体" charset="-122"/>
              </a:rPr>
              <a:t>＋</a:t>
            </a:r>
            <a:r>
              <a:rPr lang="pt-BR" altLang="zh-CN" smtClean="0">
                <a:ea typeface="宋体" charset="-122"/>
              </a:rPr>
              <a:t>a</a:t>
            </a:r>
            <a:r>
              <a:rPr lang="pt-BR" altLang="zh-CN" baseline="-25000" smtClean="0">
                <a:ea typeface="宋体" charset="-122"/>
              </a:rPr>
              <a:t>-1</a:t>
            </a:r>
            <a:r>
              <a:rPr lang="pt-BR" altLang="zh-CN" smtClean="0">
                <a:ea typeface="宋体" charset="-122"/>
              </a:rPr>
              <a:t>R</a:t>
            </a:r>
            <a:r>
              <a:rPr lang="pt-BR" altLang="zh-CN" baseline="30000" smtClean="0">
                <a:ea typeface="宋体" charset="-122"/>
              </a:rPr>
              <a:t>-1</a:t>
            </a:r>
            <a:r>
              <a:rPr lang="zh-CN" altLang="zh-CN" smtClean="0">
                <a:ea typeface="宋体" charset="-122"/>
              </a:rPr>
              <a:t>＋……＋</a:t>
            </a:r>
            <a:r>
              <a:rPr lang="pt-BR" altLang="zh-CN" smtClean="0">
                <a:ea typeface="宋体" charset="-122"/>
              </a:rPr>
              <a:t>a</a:t>
            </a:r>
            <a:r>
              <a:rPr lang="pt-BR" altLang="zh-CN" baseline="-25000" smtClean="0">
                <a:ea typeface="宋体" charset="-122"/>
              </a:rPr>
              <a:t>-m</a:t>
            </a:r>
            <a:r>
              <a:rPr lang="pt-BR" altLang="zh-CN" smtClean="0">
                <a:ea typeface="宋体" charset="-122"/>
              </a:rPr>
              <a:t>R</a:t>
            </a:r>
            <a:r>
              <a:rPr lang="pt-BR" altLang="zh-CN" baseline="30000" smtClean="0">
                <a:ea typeface="宋体" charset="-122"/>
              </a:rPr>
              <a:t>-m</a:t>
            </a:r>
            <a:endParaRPr lang="zh-CN" altLang="zh-CN" baseline="30000"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公式中</a:t>
            </a:r>
            <a:r>
              <a:rPr lang="en-US" altLang="zh-CN" smtClean="0">
                <a:ea typeface="宋体" charset="-122"/>
              </a:rPr>
              <a:t>a</a:t>
            </a:r>
            <a:r>
              <a:rPr lang="en-US" altLang="zh-CN" sz="3200" baseline="-25000" smtClean="0">
                <a:ea typeface="宋体" charset="-122"/>
              </a:rPr>
              <a:t>i</a:t>
            </a:r>
            <a:r>
              <a:rPr lang="zh-CN" altLang="zh-CN" smtClean="0">
                <a:ea typeface="宋体" charset="-122"/>
              </a:rPr>
              <a:t>表示各个数位上的数码，其取值范围为</a:t>
            </a:r>
            <a:r>
              <a:rPr lang="en-US" altLang="zh-CN" smtClean="0">
                <a:ea typeface="宋体" charset="-122"/>
              </a:rPr>
              <a:t>0</a:t>
            </a:r>
            <a:r>
              <a:rPr lang="zh-CN" altLang="zh-CN" smtClean="0">
                <a:ea typeface="宋体" charset="-122"/>
              </a:rPr>
              <a:t>～</a:t>
            </a:r>
            <a:r>
              <a:rPr lang="en-US" altLang="zh-CN" smtClean="0">
                <a:ea typeface="宋体" charset="-122"/>
              </a:rPr>
              <a:t>R-1</a:t>
            </a:r>
            <a:r>
              <a:rPr lang="zh-CN" altLang="zh-CN" smtClean="0">
                <a:ea typeface="宋体" charset="-122"/>
              </a:rPr>
              <a:t>，</a:t>
            </a:r>
            <a:r>
              <a:rPr lang="en-US" altLang="zh-CN" smtClean="0">
                <a:ea typeface="宋体" charset="-122"/>
              </a:rPr>
              <a:t>R</a:t>
            </a:r>
            <a:r>
              <a:rPr lang="zh-CN" altLang="zh-CN" smtClean="0">
                <a:ea typeface="宋体" charset="-122"/>
              </a:rPr>
              <a:t>为计数制的基数，</a:t>
            </a:r>
            <a:r>
              <a:rPr lang="en-US" altLang="zh-CN" smtClean="0">
                <a:ea typeface="宋体" charset="-122"/>
              </a:rPr>
              <a:t>i</a:t>
            </a:r>
            <a:r>
              <a:rPr lang="zh-CN" altLang="zh-CN" smtClean="0">
                <a:ea typeface="宋体" charset="-122"/>
              </a:rPr>
              <a:t>为数位的编号。</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endParaRPr lang="zh-CN" altLang="en-US" smtClean="0">
              <a:ea typeface="宋体" charset="-122"/>
            </a:endParaRPr>
          </a:p>
        </p:txBody>
      </p:sp>
      <p:sp>
        <p:nvSpPr>
          <p:cNvPr id="33794" name="内容占位符 2"/>
          <p:cNvSpPr>
            <a:spLocks noGrp="1"/>
          </p:cNvSpPr>
          <p:nvPr>
            <p:ph idx="1"/>
          </p:nvPr>
        </p:nvSpPr>
        <p:spPr>
          <a:xfrm>
            <a:off x="457200" y="1828800"/>
            <a:ext cx="8362950" cy="4495800"/>
          </a:xfrm>
        </p:spPr>
        <p:txBody>
          <a:bodyPr/>
          <a:lstStyle/>
          <a:p>
            <a:r>
              <a:rPr lang="en-US" altLang="zh-CN" b="1" smtClean="0">
                <a:ea typeface="宋体" charset="-122"/>
              </a:rPr>
              <a:t>2</a:t>
            </a:r>
            <a:r>
              <a:rPr lang="zh-CN" altLang="zh-CN" b="1" smtClean="0">
                <a:ea typeface="宋体" charset="-122"/>
              </a:rPr>
              <a:t>．计算机中常用的数制</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）十进制</a:t>
            </a:r>
          </a:p>
          <a:p>
            <a:pPr>
              <a:buFont typeface="Wingdings" pitchFamily="2" charset="2"/>
              <a:buNone/>
            </a:pPr>
            <a:r>
              <a:rPr lang="en-US" altLang="zh-CN" smtClean="0">
                <a:ea typeface="宋体" charset="-122"/>
              </a:rPr>
              <a:t>      </a:t>
            </a:r>
            <a:r>
              <a:rPr lang="zh-CN" altLang="zh-CN" smtClean="0">
                <a:ea typeface="宋体" charset="-122"/>
              </a:rPr>
              <a:t>例：</a:t>
            </a:r>
            <a:r>
              <a:rPr lang="en-US" altLang="zh-CN" smtClean="0">
                <a:ea typeface="宋体" charset="-122"/>
              </a:rPr>
              <a:t>5296.45=5×10</a:t>
            </a:r>
            <a:r>
              <a:rPr lang="en-US" altLang="zh-CN" baseline="30000" smtClean="0">
                <a:ea typeface="宋体" charset="-122"/>
              </a:rPr>
              <a:t>3</a:t>
            </a:r>
            <a:r>
              <a:rPr lang="en-US" altLang="zh-CN" smtClean="0">
                <a:ea typeface="宋体" charset="-122"/>
              </a:rPr>
              <a:t>+2×10</a:t>
            </a:r>
            <a:r>
              <a:rPr lang="en-US" altLang="zh-CN" baseline="30000" smtClean="0">
                <a:ea typeface="宋体" charset="-122"/>
              </a:rPr>
              <a:t>2</a:t>
            </a:r>
            <a:r>
              <a:rPr lang="en-US" altLang="zh-CN" smtClean="0">
                <a:ea typeface="宋体" charset="-122"/>
              </a:rPr>
              <a:t>+9×10</a:t>
            </a:r>
            <a:r>
              <a:rPr lang="en-US" altLang="zh-CN" baseline="30000" smtClean="0">
                <a:ea typeface="宋体" charset="-122"/>
              </a:rPr>
              <a:t>1</a:t>
            </a:r>
            <a:r>
              <a:rPr lang="en-US" altLang="zh-CN" smtClean="0">
                <a:ea typeface="宋体" charset="-122"/>
              </a:rPr>
              <a:t>+6×10</a:t>
            </a:r>
            <a:r>
              <a:rPr lang="en-US" altLang="zh-CN" baseline="30000" smtClean="0">
                <a:ea typeface="宋体" charset="-122"/>
              </a:rPr>
              <a:t>0</a:t>
            </a:r>
          </a:p>
          <a:p>
            <a:pPr>
              <a:buFont typeface="Wingdings" pitchFamily="2" charset="2"/>
              <a:buNone/>
            </a:pPr>
            <a:r>
              <a:rPr lang="en-US" altLang="zh-CN" smtClean="0">
                <a:ea typeface="宋体" charset="-122"/>
              </a:rPr>
              <a:t>+4×10</a:t>
            </a:r>
            <a:r>
              <a:rPr lang="en-US" altLang="zh-CN" baseline="30000" smtClean="0">
                <a:ea typeface="宋体" charset="-122"/>
              </a:rPr>
              <a:t>-1</a:t>
            </a:r>
            <a:r>
              <a:rPr lang="en-US" altLang="zh-CN" smtClean="0">
                <a:ea typeface="宋体" charset="-122"/>
              </a:rPr>
              <a:t>+5×10</a:t>
            </a:r>
            <a:r>
              <a:rPr lang="en-US" altLang="zh-CN" baseline="30000" smtClean="0">
                <a:ea typeface="宋体" charset="-122"/>
              </a:rPr>
              <a:t>-2</a:t>
            </a:r>
            <a:endParaRPr lang="zh-CN"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）二进制</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例：</a:t>
            </a:r>
            <a:r>
              <a:rPr lang="en-US" altLang="zh-CN" smtClean="0">
                <a:ea typeface="宋体" charset="-122"/>
              </a:rPr>
              <a:t>1011.01=1×2</a:t>
            </a:r>
            <a:r>
              <a:rPr lang="en-US" altLang="zh-CN" baseline="30000" smtClean="0">
                <a:ea typeface="宋体" charset="-122"/>
              </a:rPr>
              <a:t>3</a:t>
            </a:r>
            <a:r>
              <a:rPr lang="en-US" altLang="zh-CN" smtClean="0">
                <a:ea typeface="宋体" charset="-122"/>
              </a:rPr>
              <a:t>+0×2</a:t>
            </a:r>
            <a:r>
              <a:rPr lang="en-US" altLang="zh-CN" baseline="30000" smtClean="0">
                <a:ea typeface="宋体" charset="-122"/>
              </a:rPr>
              <a:t>2</a:t>
            </a:r>
            <a:r>
              <a:rPr lang="en-US" altLang="zh-CN" smtClean="0">
                <a:ea typeface="宋体" charset="-122"/>
              </a:rPr>
              <a:t>+1×2</a:t>
            </a:r>
            <a:r>
              <a:rPr lang="en-US" altLang="zh-CN" baseline="30000" smtClean="0">
                <a:ea typeface="宋体" charset="-122"/>
              </a:rPr>
              <a:t>1</a:t>
            </a:r>
            <a:r>
              <a:rPr lang="en-US" altLang="zh-CN" smtClean="0">
                <a:ea typeface="宋体" charset="-122"/>
              </a:rPr>
              <a:t>+1×2</a:t>
            </a:r>
            <a:r>
              <a:rPr lang="en-US" altLang="zh-CN" baseline="30000" smtClean="0">
                <a:ea typeface="宋体" charset="-122"/>
              </a:rPr>
              <a:t>0</a:t>
            </a:r>
            <a:r>
              <a:rPr lang="en-US" altLang="zh-CN" smtClean="0">
                <a:ea typeface="宋体" charset="-122"/>
              </a:rPr>
              <a:t>+0×2</a:t>
            </a:r>
            <a:r>
              <a:rPr lang="en-US" altLang="zh-CN" baseline="30000" smtClean="0">
                <a:ea typeface="宋体" charset="-122"/>
              </a:rPr>
              <a:t>-1</a:t>
            </a:r>
          </a:p>
          <a:p>
            <a:pPr>
              <a:buFont typeface="Wingdings" pitchFamily="2" charset="2"/>
              <a:buNone/>
            </a:pPr>
            <a:r>
              <a:rPr lang="en-US" altLang="zh-CN" smtClean="0">
                <a:ea typeface="宋体" charset="-122"/>
              </a:rPr>
              <a:t>+1×2</a:t>
            </a:r>
            <a:r>
              <a:rPr lang="en-US" altLang="zh-CN" baseline="30000" smtClean="0">
                <a:ea typeface="宋体" charset="-122"/>
              </a:rPr>
              <a:t>-2</a:t>
            </a:r>
            <a:endParaRPr lang="zh-CN"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endParaRPr lang="zh-CN" altLang="en-US" smtClean="0">
              <a:ea typeface="宋体" charset="-122"/>
            </a:endParaRPr>
          </a:p>
        </p:txBody>
      </p:sp>
      <p:sp>
        <p:nvSpPr>
          <p:cNvPr id="34818"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）八进制</a:t>
            </a:r>
          </a:p>
          <a:p>
            <a:pPr marL="0" indent="0">
              <a:buFont typeface="Wingdings" pitchFamily="2" charset="2"/>
              <a:buNone/>
            </a:pPr>
            <a:r>
              <a:rPr lang="en-US" altLang="zh-CN" smtClean="0">
                <a:ea typeface="宋体" charset="-122"/>
              </a:rPr>
              <a:t>       </a:t>
            </a:r>
            <a:r>
              <a:rPr lang="zh-CN" altLang="zh-CN" smtClean="0">
                <a:ea typeface="宋体" charset="-122"/>
              </a:rPr>
              <a:t>例：</a:t>
            </a:r>
            <a:r>
              <a:rPr lang="en-US" altLang="zh-CN" smtClean="0">
                <a:ea typeface="宋体" charset="-122"/>
              </a:rPr>
              <a:t>3626.71=3</a:t>
            </a:r>
            <a:r>
              <a:rPr lang="zh-CN" altLang="zh-CN" smtClean="0">
                <a:ea typeface="宋体" charset="-122"/>
              </a:rPr>
              <a:t>×</a:t>
            </a:r>
            <a:r>
              <a:rPr lang="en-US" altLang="zh-CN" smtClean="0">
                <a:ea typeface="宋体" charset="-122"/>
              </a:rPr>
              <a:t>8</a:t>
            </a:r>
            <a:r>
              <a:rPr lang="en-US" altLang="zh-CN" baseline="30000" smtClean="0">
                <a:ea typeface="宋体" charset="-122"/>
              </a:rPr>
              <a:t>3</a:t>
            </a:r>
            <a:r>
              <a:rPr lang="en-US" altLang="zh-CN" smtClean="0">
                <a:ea typeface="宋体" charset="-122"/>
              </a:rPr>
              <a:t>+6</a:t>
            </a:r>
            <a:r>
              <a:rPr lang="zh-CN" altLang="zh-CN" smtClean="0">
                <a:ea typeface="宋体" charset="-122"/>
              </a:rPr>
              <a:t>×</a:t>
            </a:r>
            <a:r>
              <a:rPr lang="en-US" altLang="zh-CN" smtClean="0">
                <a:ea typeface="宋体" charset="-122"/>
              </a:rPr>
              <a:t>8</a:t>
            </a:r>
            <a:r>
              <a:rPr lang="en-US" altLang="zh-CN" baseline="30000" smtClean="0">
                <a:ea typeface="宋体" charset="-122"/>
              </a:rPr>
              <a:t>2</a:t>
            </a:r>
            <a:r>
              <a:rPr lang="en-US" altLang="zh-CN" smtClean="0">
                <a:ea typeface="宋体" charset="-122"/>
              </a:rPr>
              <a:t>+2</a:t>
            </a:r>
            <a:r>
              <a:rPr lang="zh-CN" altLang="zh-CN" smtClean="0">
                <a:ea typeface="宋体" charset="-122"/>
              </a:rPr>
              <a:t>×</a:t>
            </a:r>
            <a:r>
              <a:rPr lang="en-US" altLang="zh-CN" smtClean="0">
                <a:ea typeface="宋体" charset="-122"/>
              </a:rPr>
              <a:t>8</a:t>
            </a:r>
            <a:r>
              <a:rPr lang="en-US" altLang="zh-CN" baseline="30000" smtClean="0">
                <a:ea typeface="宋体" charset="-122"/>
              </a:rPr>
              <a:t>1</a:t>
            </a:r>
            <a:r>
              <a:rPr lang="en-US" altLang="zh-CN" smtClean="0">
                <a:ea typeface="宋体" charset="-122"/>
              </a:rPr>
              <a:t>+6</a:t>
            </a:r>
            <a:r>
              <a:rPr lang="zh-CN" altLang="zh-CN" smtClean="0">
                <a:ea typeface="宋体" charset="-122"/>
              </a:rPr>
              <a:t>×</a:t>
            </a:r>
            <a:r>
              <a:rPr lang="en-US" altLang="zh-CN" smtClean="0">
                <a:ea typeface="宋体" charset="-122"/>
              </a:rPr>
              <a:t>8</a:t>
            </a:r>
            <a:r>
              <a:rPr lang="en-US" altLang="zh-CN" baseline="30000" smtClean="0">
                <a:ea typeface="宋体" charset="-122"/>
              </a:rPr>
              <a:t>0</a:t>
            </a:r>
            <a:r>
              <a:rPr lang="en-US" altLang="zh-CN" smtClean="0">
                <a:ea typeface="宋体" charset="-122"/>
              </a:rPr>
              <a:t>+7</a:t>
            </a:r>
            <a:r>
              <a:rPr lang="zh-CN" altLang="zh-CN" smtClean="0">
                <a:ea typeface="宋体" charset="-122"/>
              </a:rPr>
              <a:t>×</a:t>
            </a:r>
            <a:r>
              <a:rPr lang="en-US" altLang="zh-CN" smtClean="0">
                <a:ea typeface="宋体" charset="-122"/>
              </a:rPr>
              <a:t>8</a:t>
            </a:r>
            <a:r>
              <a:rPr lang="en-US" altLang="zh-CN" baseline="30000" smtClean="0">
                <a:ea typeface="宋体" charset="-122"/>
              </a:rPr>
              <a:t>-1</a:t>
            </a:r>
          </a:p>
          <a:p>
            <a:pPr marL="0" indent="0">
              <a:buFont typeface="Wingdings" pitchFamily="2" charset="2"/>
              <a:buNone/>
            </a:pPr>
            <a:r>
              <a:rPr lang="en-US" altLang="zh-CN" smtClean="0">
                <a:ea typeface="宋体" charset="-122"/>
              </a:rPr>
              <a:t>+1</a:t>
            </a:r>
            <a:r>
              <a:rPr lang="zh-CN" altLang="zh-CN" smtClean="0">
                <a:ea typeface="宋体" charset="-122"/>
              </a:rPr>
              <a:t>×</a:t>
            </a:r>
            <a:r>
              <a:rPr lang="en-US" altLang="zh-CN" smtClean="0">
                <a:ea typeface="宋体" charset="-122"/>
              </a:rPr>
              <a:t>8</a:t>
            </a:r>
            <a:r>
              <a:rPr lang="en-US" altLang="zh-CN" baseline="30000" smtClean="0">
                <a:ea typeface="宋体" charset="-122"/>
              </a:rPr>
              <a:t>-2</a:t>
            </a:r>
            <a:endParaRPr lang="zh-CN"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4</a:t>
            </a:r>
            <a:r>
              <a:rPr lang="zh-CN" altLang="zh-CN" smtClean="0">
                <a:ea typeface="宋体" charset="-122"/>
              </a:rPr>
              <a:t>）十六进制</a:t>
            </a:r>
          </a:p>
          <a:p>
            <a:pPr marL="0" indent="0">
              <a:buFont typeface="Wingdings" pitchFamily="2" charset="2"/>
              <a:buNone/>
            </a:pPr>
            <a:r>
              <a:rPr lang="en-US" altLang="zh-CN" smtClean="0">
                <a:ea typeface="宋体" charset="-122"/>
              </a:rPr>
              <a:t>      </a:t>
            </a:r>
            <a:r>
              <a:rPr lang="zh-CN" altLang="zh-CN" smtClean="0">
                <a:ea typeface="宋体" charset="-122"/>
              </a:rPr>
              <a:t>例：</a:t>
            </a:r>
            <a:r>
              <a:rPr lang="en-US" altLang="zh-CN" smtClean="0">
                <a:ea typeface="宋体" charset="-122"/>
              </a:rPr>
              <a:t>1B6D.4A=1</a:t>
            </a:r>
            <a:r>
              <a:rPr lang="zh-CN" altLang="zh-CN" smtClean="0">
                <a:ea typeface="宋体" charset="-122"/>
              </a:rPr>
              <a:t>×</a:t>
            </a:r>
            <a:r>
              <a:rPr lang="en-US" altLang="zh-CN" smtClean="0">
                <a:ea typeface="宋体" charset="-122"/>
              </a:rPr>
              <a:t>16</a:t>
            </a:r>
            <a:r>
              <a:rPr lang="en-US" altLang="zh-CN" baseline="30000" smtClean="0">
                <a:ea typeface="宋体" charset="-122"/>
              </a:rPr>
              <a:t>3</a:t>
            </a:r>
            <a:r>
              <a:rPr lang="en-US" altLang="zh-CN" smtClean="0">
                <a:ea typeface="宋体" charset="-122"/>
              </a:rPr>
              <a:t>+11</a:t>
            </a:r>
            <a:r>
              <a:rPr lang="zh-CN" altLang="zh-CN" smtClean="0">
                <a:ea typeface="宋体" charset="-122"/>
              </a:rPr>
              <a:t>×</a:t>
            </a:r>
            <a:r>
              <a:rPr lang="en-US" altLang="zh-CN" smtClean="0">
                <a:ea typeface="宋体" charset="-122"/>
              </a:rPr>
              <a:t>16</a:t>
            </a:r>
            <a:r>
              <a:rPr lang="en-US" altLang="zh-CN" baseline="30000" smtClean="0">
                <a:ea typeface="宋体" charset="-122"/>
              </a:rPr>
              <a:t>2</a:t>
            </a:r>
            <a:r>
              <a:rPr lang="en-US" altLang="zh-CN" smtClean="0">
                <a:ea typeface="宋体" charset="-122"/>
              </a:rPr>
              <a:t>+6</a:t>
            </a:r>
            <a:r>
              <a:rPr lang="zh-CN" altLang="zh-CN" smtClean="0">
                <a:ea typeface="宋体" charset="-122"/>
              </a:rPr>
              <a:t>×</a:t>
            </a:r>
            <a:r>
              <a:rPr lang="en-US" altLang="zh-CN" smtClean="0">
                <a:ea typeface="宋体" charset="-122"/>
              </a:rPr>
              <a:t>16</a:t>
            </a:r>
            <a:r>
              <a:rPr lang="en-US" altLang="zh-CN" baseline="30000" smtClean="0">
                <a:ea typeface="宋体" charset="-122"/>
              </a:rPr>
              <a:t>1</a:t>
            </a:r>
            <a:r>
              <a:rPr lang="en-US" altLang="zh-CN" smtClean="0">
                <a:ea typeface="宋体" charset="-122"/>
              </a:rPr>
              <a:t>+13</a:t>
            </a:r>
            <a:r>
              <a:rPr lang="zh-CN" altLang="zh-CN" smtClean="0">
                <a:ea typeface="宋体" charset="-122"/>
              </a:rPr>
              <a:t>×</a:t>
            </a:r>
            <a:r>
              <a:rPr lang="en-US" altLang="zh-CN" smtClean="0">
                <a:ea typeface="宋体" charset="-122"/>
              </a:rPr>
              <a:t>16</a:t>
            </a:r>
            <a:r>
              <a:rPr lang="en-US" altLang="zh-CN" baseline="30000" smtClean="0">
                <a:ea typeface="宋体" charset="-122"/>
              </a:rPr>
              <a:t>0</a:t>
            </a:r>
          </a:p>
          <a:p>
            <a:pPr marL="0" indent="0">
              <a:buFont typeface="Wingdings" pitchFamily="2" charset="2"/>
              <a:buNone/>
            </a:pPr>
            <a:r>
              <a:rPr lang="en-US" altLang="zh-CN" smtClean="0">
                <a:ea typeface="宋体" charset="-122"/>
              </a:rPr>
              <a:t>+4</a:t>
            </a:r>
            <a:r>
              <a:rPr lang="zh-CN" altLang="zh-CN" smtClean="0">
                <a:ea typeface="宋体" charset="-122"/>
              </a:rPr>
              <a:t>×</a:t>
            </a:r>
            <a:r>
              <a:rPr lang="en-US" altLang="zh-CN" smtClean="0">
                <a:ea typeface="宋体" charset="-122"/>
              </a:rPr>
              <a:t>16</a:t>
            </a:r>
            <a:r>
              <a:rPr lang="en-US" altLang="zh-CN" baseline="30000" smtClean="0">
                <a:ea typeface="宋体" charset="-122"/>
              </a:rPr>
              <a:t>-1</a:t>
            </a:r>
            <a:r>
              <a:rPr lang="en-US" altLang="zh-CN" smtClean="0">
                <a:ea typeface="宋体" charset="-122"/>
              </a:rPr>
              <a:t>+10</a:t>
            </a:r>
            <a:r>
              <a:rPr lang="zh-CN" altLang="zh-CN" smtClean="0">
                <a:ea typeface="宋体" charset="-122"/>
              </a:rPr>
              <a:t>×</a:t>
            </a:r>
            <a:r>
              <a:rPr lang="en-US" altLang="zh-CN" smtClean="0">
                <a:ea typeface="宋体" charset="-122"/>
              </a:rPr>
              <a:t>16</a:t>
            </a:r>
            <a:r>
              <a:rPr lang="en-US" altLang="zh-CN" baseline="30000" smtClean="0">
                <a:ea typeface="宋体" charset="-122"/>
              </a:rPr>
              <a:t>-2</a:t>
            </a:r>
            <a:endParaRPr lang="zh-CN" altLang="zh-CN" smtClean="0">
              <a:ea typeface="宋体" charset="-122"/>
            </a:endParaRPr>
          </a:p>
          <a:p>
            <a:pPr marL="0" indent="0"/>
            <a:endParaRPr lang="zh-CN" altLang="en-US"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endParaRPr lang="zh-CN" altLang="en-US" smtClean="0">
              <a:ea typeface="宋体" charset="-122"/>
            </a:endParaRPr>
          </a:p>
        </p:txBody>
      </p:sp>
      <p:sp>
        <p:nvSpPr>
          <p:cNvPr id="35842" name="内容占位符 2"/>
          <p:cNvSpPr>
            <a:spLocks noGrp="1"/>
          </p:cNvSpPr>
          <p:nvPr>
            <p:ph idx="1"/>
          </p:nvPr>
        </p:nvSpPr>
        <p:spPr/>
        <p:txBody>
          <a:bodyPr/>
          <a:lstStyle/>
          <a:p>
            <a:r>
              <a:rPr lang="en-US" altLang="zh-CN" b="1" smtClean="0">
                <a:ea typeface="宋体" charset="-122"/>
              </a:rPr>
              <a:t>3</a:t>
            </a:r>
            <a:r>
              <a:rPr lang="zh-CN" altLang="zh-CN" b="1" smtClean="0">
                <a:ea typeface="宋体" charset="-122"/>
              </a:rPr>
              <a:t>．不同数制之间的转换</a:t>
            </a:r>
          </a:p>
          <a:p>
            <a:pPr>
              <a:buFont typeface="Wingdings" pitchFamily="2" charset="2"/>
              <a:buNone/>
            </a:pPr>
            <a:r>
              <a:rPr lang="en-US" altLang="zh-CN" smtClean="0">
                <a:ea typeface="宋体" charset="-122"/>
              </a:rPr>
              <a:t>       (1) </a:t>
            </a:r>
            <a:r>
              <a:rPr lang="zh-CN" altLang="zh-CN" smtClean="0">
                <a:ea typeface="宋体" charset="-122"/>
              </a:rPr>
              <a:t>二进制数转换为十进制数</a:t>
            </a:r>
          </a:p>
          <a:p>
            <a:pPr>
              <a:buFont typeface="Wingdings" pitchFamily="2" charset="2"/>
              <a:buNone/>
            </a:pPr>
            <a:r>
              <a:rPr lang="en-US" altLang="zh-CN" smtClean="0">
                <a:ea typeface="宋体" charset="-122"/>
              </a:rPr>
              <a:t>       </a:t>
            </a:r>
            <a:r>
              <a:rPr lang="zh-CN" altLang="zh-CN" smtClean="0">
                <a:ea typeface="宋体" charset="-122"/>
              </a:rPr>
              <a:t>将二进制数转换成十进制数，只要使用公式将二进制数各位按权展开求和即可。</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mtClean="0">
                <a:ea typeface="宋体" charset="-122"/>
              </a:rPr>
              <a:t>第</a:t>
            </a:r>
            <a:r>
              <a:rPr lang="en-US" altLang="zh-CN" smtClean="0">
                <a:ea typeface="宋体" charset="-122"/>
              </a:rPr>
              <a:t>1</a:t>
            </a:r>
            <a:r>
              <a:rPr lang="zh-CN" altLang="en-US" smtClean="0">
                <a:ea typeface="宋体" charset="-122"/>
              </a:rPr>
              <a:t>章  计算机基础知识</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endParaRPr lang="zh-CN" altLang="en-US" smtClean="0">
              <a:ea typeface="宋体" charset="-122"/>
            </a:endParaRPr>
          </a:p>
        </p:txBody>
      </p:sp>
      <p:sp>
        <p:nvSpPr>
          <p:cNvPr id="36866" name="内容占位符 2"/>
          <p:cNvSpPr>
            <a:spLocks noGrp="1"/>
          </p:cNvSpPr>
          <p:nvPr>
            <p:ph idx="1"/>
          </p:nvPr>
        </p:nvSpPr>
        <p:spPr/>
        <p:txBody>
          <a:bodyPr/>
          <a:lstStyle/>
          <a:p>
            <a:pPr marL="0" indent="0">
              <a:buFont typeface="Wingdings" pitchFamily="2" charset="2"/>
              <a:buNone/>
            </a:pPr>
            <a:r>
              <a:rPr lang="en-US" altLang="zh-CN" smtClean="0">
                <a:ea typeface="宋体" charset="-122"/>
              </a:rPr>
              <a:t>       (2) </a:t>
            </a:r>
            <a:r>
              <a:rPr lang="zh-CN" altLang="zh-CN" smtClean="0">
                <a:ea typeface="宋体" charset="-122"/>
              </a:rPr>
              <a:t>十进制转换为二进制</a:t>
            </a:r>
          </a:p>
          <a:p>
            <a:pPr marL="0" indent="0">
              <a:buFont typeface="Wingdings" pitchFamily="2" charset="2"/>
              <a:buNone/>
            </a:pPr>
            <a:r>
              <a:rPr lang="en-US" altLang="zh-CN" smtClean="0">
                <a:ea typeface="宋体" charset="-122"/>
              </a:rPr>
              <a:t>       </a:t>
            </a:r>
            <a:r>
              <a:rPr lang="zh-CN" altLang="zh-CN" smtClean="0">
                <a:ea typeface="宋体" charset="-122"/>
              </a:rPr>
              <a:t>将十进制数转换为二进制数时，分为整数部分和小数部分。</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基本原理：整数部分采用“除</a:t>
            </a:r>
            <a:r>
              <a:rPr lang="en-US" altLang="zh-CN" smtClean="0">
                <a:ea typeface="宋体" charset="-122"/>
              </a:rPr>
              <a:t>2</a:t>
            </a:r>
            <a:r>
              <a:rPr lang="zh-CN" altLang="zh-CN" smtClean="0">
                <a:ea typeface="宋体" charset="-122"/>
              </a:rPr>
              <a:t>倒取余法”，小数部分采用“乘</a:t>
            </a:r>
            <a:r>
              <a:rPr lang="en-US" altLang="zh-CN" smtClean="0">
                <a:ea typeface="宋体" charset="-122"/>
              </a:rPr>
              <a:t>2</a:t>
            </a:r>
            <a:r>
              <a:rPr lang="zh-CN" altLang="zh-CN" smtClean="0">
                <a:ea typeface="宋体" charset="-122"/>
              </a:rPr>
              <a:t>顺取整法”</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p:cNvPicPr>
            <a:picLocks noChangeAspect="1" noChangeArrowheads="1"/>
          </p:cNvPicPr>
          <p:nvPr/>
        </p:nvPicPr>
        <p:blipFill>
          <a:blip r:embed="rId2"/>
          <a:srcRect/>
          <a:stretch>
            <a:fillRect/>
          </a:stretch>
        </p:blipFill>
        <p:spPr bwMode="auto">
          <a:xfrm>
            <a:off x="179388" y="2349500"/>
            <a:ext cx="8785225" cy="2882900"/>
          </a:xfrm>
          <a:prstGeom prst="rect">
            <a:avLst/>
          </a:prstGeom>
          <a:noFill/>
          <a:ln w="9525">
            <a:noFill/>
            <a:miter lim="800000"/>
            <a:headEnd/>
            <a:tailEnd/>
          </a:ln>
        </p:spPr>
      </p:pic>
      <p:sp>
        <p:nvSpPr>
          <p:cNvPr id="37890" name="标题 1"/>
          <p:cNvSpPr>
            <a:spLocks noGrp="1"/>
          </p:cNvSpPr>
          <p:nvPr>
            <p:ph type="title"/>
          </p:nvPr>
        </p:nvSpPr>
        <p:spPr/>
        <p:txBody>
          <a:bodyPr/>
          <a:lstStyle/>
          <a:p>
            <a:endParaRPr lang="zh-CN" altLang="en-US" smtClean="0">
              <a:ea typeface="宋体" charset="-122"/>
            </a:endParaRPr>
          </a:p>
        </p:txBody>
      </p:sp>
      <p:sp>
        <p:nvSpPr>
          <p:cNvPr id="37891" name="内容占位符 2"/>
          <p:cNvSpPr>
            <a:spLocks noGrp="1"/>
          </p:cNvSpPr>
          <p:nvPr>
            <p:ph idx="1"/>
          </p:nvPr>
        </p:nvSpPr>
        <p:spPr>
          <a:xfrm>
            <a:off x="457200" y="1484313"/>
            <a:ext cx="8229600" cy="4968875"/>
          </a:xfrm>
        </p:spPr>
        <p:txBody>
          <a:bodyPr/>
          <a:lstStyle/>
          <a:p>
            <a:pPr marL="0" indent="0">
              <a:buFont typeface="Wingdings" pitchFamily="2" charset="2"/>
              <a:buNone/>
            </a:pPr>
            <a:r>
              <a:rPr lang="zh-CN" altLang="zh-CN" smtClean="0">
                <a:ea typeface="宋体" charset="-122"/>
              </a:rPr>
              <a:t>例如：将十进制数</a:t>
            </a:r>
            <a:r>
              <a:rPr lang="en-US" altLang="zh-CN" smtClean="0">
                <a:ea typeface="宋体" charset="-122"/>
              </a:rPr>
              <a:t>225.24</a:t>
            </a:r>
            <a:r>
              <a:rPr lang="zh-CN" altLang="zh-CN" smtClean="0">
                <a:ea typeface="宋体" charset="-122"/>
              </a:rPr>
              <a:t>转换为二进制数（结果保留四位有效数字）</a:t>
            </a:r>
            <a:endParaRPr lang="en-US" altLang="zh-CN" smtClean="0">
              <a:ea typeface="宋体" charset="-122"/>
            </a:endParaRPr>
          </a:p>
          <a:p>
            <a:pPr marL="0" indent="0">
              <a:buFont typeface="Wingdings" pitchFamily="2" charset="2"/>
              <a:buNone/>
            </a:pPr>
            <a:endParaRPr lang="en-US" altLang="zh-CN" smtClean="0">
              <a:ea typeface="宋体" charset="-122"/>
            </a:endParaRPr>
          </a:p>
          <a:p>
            <a:pPr marL="0" indent="0">
              <a:buFont typeface="Wingdings" pitchFamily="2" charset="2"/>
              <a:buNone/>
            </a:pPr>
            <a:endParaRPr lang="en-US" altLang="zh-CN" smtClean="0">
              <a:ea typeface="宋体" charset="-122"/>
            </a:endParaRPr>
          </a:p>
          <a:p>
            <a:pPr marL="0" indent="0">
              <a:buFont typeface="Wingdings" pitchFamily="2" charset="2"/>
              <a:buNone/>
            </a:pPr>
            <a:endParaRPr lang="en-US" altLang="zh-CN" smtClean="0">
              <a:ea typeface="宋体" charset="-122"/>
            </a:endParaRPr>
          </a:p>
          <a:p>
            <a:pPr marL="0" indent="0">
              <a:buFont typeface="Wingdings" pitchFamily="2" charset="2"/>
              <a:buNone/>
            </a:pPr>
            <a:endParaRPr lang="en-US" altLang="zh-CN" smtClean="0">
              <a:ea typeface="宋体" charset="-122"/>
            </a:endParaRPr>
          </a:p>
          <a:p>
            <a:pPr marL="0" indent="0">
              <a:buFont typeface="Wingdings" pitchFamily="2" charset="2"/>
              <a:buNone/>
            </a:pPr>
            <a:endParaRPr lang="zh-CN" altLang="zh-CN" smtClean="0">
              <a:ea typeface="宋体" charset="-122"/>
            </a:endParaRPr>
          </a:p>
          <a:p>
            <a:pPr marL="0" indent="0">
              <a:buFont typeface="Wingdings" pitchFamily="2" charset="2"/>
              <a:buNone/>
            </a:pPr>
            <a:r>
              <a:rPr lang="en-US" altLang="zh-CN" sz="2400" smtClean="0">
                <a:ea typeface="宋体" charset="-122"/>
              </a:rPr>
              <a:t>        </a:t>
            </a:r>
          </a:p>
          <a:p>
            <a:pPr marL="0" indent="0">
              <a:buFont typeface="Wingdings" pitchFamily="2" charset="2"/>
              <a:buNone/>
            </a:pPr>
            <a:r>
              <a:rPr lang="en-US" altLang="zh-CN" sz="2400" smtClean="0">
                <a:ea typeface="宋体" charset="-122"/>
              </a:rPr>
              <a:t>        </a:t>
            </a:r>
            <a:r>
              <a:rPr lang="zh-CN" altLang="zh-CN" sz="2400" smtClean="0">
                <a:ea typeface="宋体" charset="-122"/>
              </a:rPr>
              <a:t>整数部分转换 </a:t>
            </a:r>
            <a:r>
              <a:rPr lang="en-US" altLang="zh-CN" sz="2400" smtClean="0">
                <a:ea typeface="宋体" charset="-122"/>
              </a:rPr>
              <a:t>                                 </a:t>
            </a:r>
            <a:r>
              <a:rPr lang="zh-CN" altLang="zh-CN" sz="2400" smtClean="0">
                <a:ea typeface="宋体" charset="-122"/>
              </a:rPr>
              <a:t>小数部分转换  </a:t>
            </a:r>
          </a:p>
          <a:p>
            <a:pPr marL="0" indent="0">
              <a:buFont typeface="Wingdings" pitchFamily="2" charset="2"/>
              <a:buNone/>
            </a:pPr>
            <a:r>
              <a:rPr lang="zh-CN" altLang="zh-CN" smtClean="0">
                <a:ea typeface="宋体" charset="-122"/>
              </a:rPr>
              <a:t>结果为</a:t>
            </a:r>
            <a:r>
              <a:rPr lang="en-US" altLang="zh-CN" smtClean="0">
                <a:ea typeface="宋体" charset="-122"/>
              </a:rPr>
              <a:t> (225.24)</a:t>
            </a:r>
            <a:r>
              <a:rPr lang="en-US" altLang="zh-CN" baseline="-25000" smtClean="0">
                <a:ea typeface="宋体" charset="-122"/>
              </a:rPr>
              <a:t>10 </a:t>
            </a:r>
            <a:r>
              <a:rPr lang="en-US" altLang="zh-CN" smtClean="0">
                <a:ea typeface="宋体" charset="-122"/>
              </a:rPr>
              <a:t>= (11100001.0011)</a:t>
            </a:r>
            <a:r>
              <a:rPr lang="en-US" altLang="zh-CN" baseline="-25000" smtClean="0">
                <a:ea typeface="宋体" charset="-122"/>
              </a:rPr>
              <a:t>2</a:t>
            </a: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endParaRPr lang="zh-CN" altLang="en-US" smtClean="0">
              <a:ea typeface="宋体" charset="-122"/>
            </a:endParaRPr>
          </a:p>
        </p:txBody>
      </p:sp>
      <p:sp>
        <p:nvSpPr>
          <p:cNvPr id="38914" name="内容占位符 2"/>
          <p:cNvSpPr>
            <a:spLocks noGrp="1"/>
          </p:cNvSpPr>
          <p:nvPr>
            <p:ph idx="1"/>
          </p:nvPr>
        </p:nvSpPr>
        <p:spPr/>
        <p:txBody>
          <a:bodyPr/>
          <a:lstStyle/>
          <a:p>
            <a:pPr marL="0" indent="0">
              <a:buFont typeface="Wingdings" pitchFamily="2" charset="2"/>
              <a:buNone/>
            </a:pPr>
            <a:r>
              <a:rPr lang="en-US" altLang="zh-CN" smtClean="0">
                <a:ea typeface="宋体" charset="-122"/>
              </a:rPr>
              <a:t>       (3</a:t>
            </a:r>
            <a:r>
              <a:rPr lang="zh-CN" altLang="zh-CN" smtClean="0">
                <a:ea typeface="宋体" charset="-122"/>
              </a:rPr>
              <a:t>）二进制转换为八进制数</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基本原理：一个八进制数可由三位二进制数表示，二进制数转换为八进制数，只需从它的最低位开始，每三位为一组，不够三位左边补</a:t>
            </a:r>
            <a:r>
              <a:rPr lang="en-US" altLang="zh-CN" smtClean="0">
                <a:ea typeface="宋体" charset="-122"/>
              </a:rPr>
              <a:t>0</a:t>
            </a:r>
            <a:r>
              <a:rPr lang="zh-CN" altLang="zh-CN" smtClean="0">
                <a:ea typeface="宋体" charset="-122"/>
              </a:rPr>
              <a:t>，再转换成八进制数便得到等值的八进制数。如果有小数部分，则从小数点开始，分别向左右两边按照上述方法进行转换。</a:t>
            </a:r>
          </a:p>
          <a:p>
            <a:pPr marL="0" indent="0">
              <a:buFont typeface="Wingdings" pitchFamily="2" charset="2"/>
              <a:buNone/>
            </a:pPr>
            <a:r>
              <a:rPr lang="en-US" altLang="zh-CN" smtClean="0">
                <a:ea typeface="宋体" charset="-122"/>
              </a:rPr>
              <a:t>    </a:t>
            </a:r>
            <a:r>
              <a:rPr lang="zh-CN" altLang="zh-CN" smtClean="0">
                <a:ea typeface="宋体" charset="-122"/>
              </a:rPr>
              <a:t>如：（</a:t>
            </a:r>
            <a:r>
              <a:rPr lang="en-US" altLang="zh-CN" smtClean="0">
                <a:ea typeface="宋体" charset="-122"/>
              </a:rPr>
              <a:t>11010111</a:t>
            </a:r>
            <a:r>
              <a:rPr lang="zh-CN" altLang="zh-CN" smtClean="0">
                <a:ea typeface="宋体" charset="-122"/>
              </a:rPr>
              <a:t>）</a:t>
            </a:r>
            <a:r>
              <a:rPr lang="en-US" altLang="zh-CN" baseline="-25000" smtClean="0">
                <a:ea typeface="宋体" charset="-122"/>
              </a:rPr>
              <a:t>2</a:t>
            </a:r>
            <a:r>
              <a:rPr lang="en-US" altLang="zh-CN" smtClean="0">
                <a:ea typeface="宋体" charset="-122"/>
              </a:rPr>
              <a:t>=(</a:t>
            </a:r>
            <a:r>
              <a:rPr lang="en-US" altLang="zh-CN" u="sng" smtClean="0">
                <a:ea typeface="宋体" charset="-122"/>
              </a:rPr>
              <a:t>011</a:t>
            </a:r>
            <a:r>
              <a:rPr lang="en-US" altLang="zh-CN" smtClean="0">
                <a:ea typeface="宋体" charset="-122"/>
              </a:rPr>
              <a:t> </a:t>
            </a:r>
            <a:r>
              <a:rPr lang="en-US" altLang="zh-CN" u="sng" smtClean="0">
                <a:ea typeface="宋体" charset="-122"/>
              </a:rPr>
              <a:t>010</a:t>
            </a:r>
            <a:r>
              <a:rPr lang="en-US" altLang="zh-CN" smtClean="0">
                <a:ea typeface="宋体" charset="-122"/>
              </a:rPr>
              <a:t> </a:t>
            </a:r>
            <a:r>
              <a:rPr lang="en-US" altLang="zh-CN" u="sng" smtClean="0">
                <a:ea typeface="宋体" charset="-122"/>
              </a:rPr>
              <a:t>111</a:t>
            </a:r>
            <a:r>
              <a:rPr lang="en-US" altLang="zh-CN" smtClean="0">
                <a:ea typeface="宋体" charset="-122"/>
              </a:rPr>
              <a:t>)</a:t>
            </a:r>
            <a:r>
              <a:rPr lang="en-US" altLang="zh-CN" baseline="-25000" smtClean="0">
                <a:ea typeface="宋体" charset="-122"/>
              </a:rPr>
              <a:t>2</a:t>
            </a:r>
            <a:r>
              <a:rPr lang="en-US" altLang="zh-CN" smtClean="0">
                <a:ea typeface="宋体" charset="-122"/>
              </a:rPr>
              <a:t>=(327)</a:t>
            </a:r>
            <a:r>
              <a:rPr lang="en-US" altLang="zh-CN" baseline="-25000" smtClean="0">
                <a:ea typeface="宋体" charset="-122"/>
              </a:rPr>
              <a:t>8 </a:t>
            </a:r>
            <a:r>
              <a:rPr lang="en-US" altLang="zh-CN" smtClean="0">
                <a:ea typeface="宋体" charset="-122"/>
              </a:rPr>
              <a:t> </a:t>
            </a:r>
            <a:endParaRPr lang="zh-CN" altLang="zh-CN" smtClean="0">
              <a:ea typeface="宋体" charset="-122"/>
            </a:endParaRPr>
          </a:p>
          <a:p>
            <a:pPr marL="0" indent="0">
              <a:buFont typeface="Wingdings" pitchFamily="2" charset="2"/>
              <a:buNone/>
            </a:pPr>
            <a:r>
              <a:rPr lang="en-US" altLang="zh-CN" smtClean="0">
                <a:ea typeface="宋体" charset="-122"/>
              </a:rPr>
              <a:t>                                          3     2    7</a:t>
            </a:r>
            <a:endParaRPr lang="zh-CN" altLang="zh-CN" smtClean="0">
              <a:ea typeface="宋体" charset="-122"/>
            </a:endParaRPr>
          </a:p>
          <a:p>
            <a:pPr marL="0" indent="0">
              <a:buFont typeface="Wingdings" pitchFamily="2" charset="2"/>
              <a:buNone/>
            </a:pP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endParaRPr lang="zh-CN" altLang="en-US" smtClean="0">
              <a:ea typeface="宋体" charset="-122"/>
            </a:endParaRPr>
          </a:p>
        </p:txBody>
      </p:sp>
      <p:sp>
        <p:nvSpPr>
          <p:cNvPr id="39938" name="内容占位符 2"/>
          <p:cNvSpPr>
            <a:spLocks noGrp="1"/>
          </p:cNvSpPr>
          <p:nvPr>
            <p:ph idx="1"/>
          </p:nvPr>
        </p:nvSpPr>
        <p:spPr/>
        <p:txBody>
          <a:bodyPr/>
          <a:lstStyle/>
          <a:p>
            <a:pPr marL="0" indent="0">
              <a:buFont typeface="Wingdings" pitchFamily="2" charset="2"/>
              <a:buNone/>
            </a:pPr>
            <a:r>
              <a:rPr lang="en-US" altLang="zh-CN" smtClean="0">
                <a:ea typeface="宋体" charset="-122"/>
              </a:rPr>
              <a:t>        (4</a:t>
            </a:r>
            <a:r>
              <a:rPr lang="zh-CN" altLang="zh-CN" smtClean="0">
                <a:ea typeface="宋体" charset="-122"/>
              </a:rPr>
              <a:t>）八进制数转换为二进制数</a:t>
            </a:r>
          </a:p>
          <a:p>
            <a:pPr marL="0" indent="0">
              <a:buFont typeface="Wingdings" pitchFamily="2" charset="2"/>
              <a:buNone/>
            </a:pPr>
            <a:r>
              <a:rPr lang="en-US" altLang="zh-CN" smtClean="0">
                <a:ea typeface="宋体" charset="-122"/>
              </a:rPr>
              <a:t>       </a:t>
            </a:r>
            <a:r>
              <a:rPr lang="zh-CN" altLang="zh-CN" smtClean="0">
                <a:ea typeface="宋体" charset="-122"/>
              </a:rPr>
              <a:t>与二进制转换为八进制数相反，一位八进制数转换为三位二进制数，不足的用</a:t>
            </a:r>
            <a:r>
              <a:rPr lang="en-US" altLang="zh-CN" smtClean="0">
                <a:ea typeface="宋体" charset="-122"/>
              </a:rPr>
              <a:t>0</a:t>
            </a:r>
            <a:r>
              <a:rPr lang="zh-CN" altLang="zh-CN" smtClean="0">
                <a:ea typeface="宋体" charset="-122"/>
              </a:rPr>
              <a:t>补足。</a:t>
            </a:r>
            <a:endParaRPr lang="en-US" altLang="zh-CN" smtClean="0">
              <a:ea typeface="宋体" charset="-122"/>
            </a:endParaRPr>
          </a:p>
          <a:p>
            <a:pPr marL="0" indent="0">
              <a:buFont typeface="Wingdings" pitchFamily="2" charset="2"/>
              <a:buNone/>
            </a:pPr>
            <a:endParaRPr lang="zh-CN"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如：</a:t>
            </a:r>
            <a:r>
              <a:rPr lang="en-US" altLang="zh-CN" smtClean="0">
                <a:ea typeface="宋体" charset="-122"/>
              </a:rPr>
              <a:t>(6204)</a:t>
            </a:r>
            <a:r>
              <a:rPr lang="en-US" altLang="zh-CN" baseline="-25000" smtClean="0">
                <a:ea typeface="宋体" charset="-122"/>
              </a:rPr>
              <a:t>8</a:t>
            </a:r>
            <a:r>
              <a:rPr lang="en-US" altLang="zh-CN" smtClean="0">
                <a:ea typeface="宋体" charset="-122"/>
              </a:rPr>
              <a:t>=(</a:t>
            </a:r>
            <a:r>
              <a:rPr lang="en-US" altLang="zh-CN" u="sng" smtClean="0">
                <a:ea typeface="宋体" charset="-122"/>
              </a:rPr>
              <a:t>110</a:t>
            </a:r>
            <a:r>
              <a:rPr lang="en-US" altLang="zh-CN" smtClean="0">
                <a:ea typeface="宋体" charset="-122"/>
              </a:rPr>
              <a:t> </a:t>
            </a:r>
            <a:r>
              <a:rPr lang="en-US" altLang="zh-CN" u="sng" smtClean="0">
                <a:ea typeface="宋体" charset="-122"/>
              </a:rPr>
              <a:t>010</a:t>
            </a:r>
            <a:r>
              <a:rPr lang="en-US" altLang="zh-CN" smtClean="0">
                <a:ea typeface="宋体" charset="-122"/>
              </a:rPr>
              <a:t> </a:t>
            </a:r>
            <a:r>
              <a:rPr lang="en-US" altLang="zh-CN" u="sng" smtClean="0">
                <a:ea typeface="宋体" charset="-122"/>
              </a:rPr>
              <a:t>000</a:t>
            </a:r>
            <a:r>
              <a:rPr lang="en-US" altLang="zh-CN" smtClean="0">
                <a:ea typeface="宋体" charset="-122"/>
              </a:rPr>
              <a:t> </a:t>
            </a:r>
            <a:r>
              <a:rPr lang="en-US" altLang="zh-CN" u="sng" smtClean="0">
                <a:ea typeface="宋体" charset="-122"/>
              </a:rPr>
              <a:t>100</a:t>
            </a:r>
            <a:r>
              <a:rPr lang="en-US" altLang="zh-CN" smtClean="0">
                <a:ea typeface="宋体" charset="-122"/>
              </a:rPr>
              <a:t>)</a:t>
            </a:r>
            <a:r>
              <a:rPr lang="en-US" altLang="zh-CN" baseline="-25000" smtClean="0">
                <a:ea typeface="宋体" charset="-122"/>
              </a:rPr>
              <a:t>2</a:t>
            </a:r>
            <a:endParaRPr lang="zh-CN" altLang="zh-CN" smtClean="0">
              <a:ea typeface="宋体" charset="-122"/>
            </a:endParaRPr>
          </a:p>
          <a:p>
            <a:pPr marL="0" indent="0">
              <a:buFont typeface="Wingdings" pitchFamily="2" charset="2"/>
              <a:buNone/>
            </a:pPr>
            <a:r>
              <a:rPr lang="en-US" altLang="zh-CN" smtClean="0">
                <a:ea typeface="宋体" charset="-122"/>
              </a:rPr>
              <a:t>                               6      2     0     4 </a:t>
            </a: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endParaRPr lang="zh-CN" altLang="en-US" smtClean="0">
              <a:ea typeface="宋体" charset="-122"/>
            </a:endParaRPr>
          </a:p>
        </p:txBody>
      </p:sp>
      <p:sp>
        <p:nvSpPr>
          <p:cNvPr id="40962" name="内容占位符 2"/>
          <p:cNvSpPr>
            <a:spLocks noGrp="1"/>
          </p:cNvSpPr>
          <p:nvPr>
            <p:ph idx="1"/>
          </p:nvPr>
        </p:nvSpPr>
        <p:spPr>
          <a:xfrm>
            <a:off x="457200" y="1557338"/>
            <a:ext cx="8686800" cy="4767262"/>
          </a:xfrm>
        </p:spPr>
        <p:txBody>
          <a:bodyPr/>
          <a:lstStyle/>
          <a:p>
            <a:pPr marL="0" indent="0">
              <a:buFont typeface="Wingdings" pitchFamily="2" charset="2"/>
              <a:buNone/>
            </a:pPr>
            <a:r>
              <a:rPr lang="en-US" altLang="zh-CN" smtClean="0">
                <a:ea typeface="宋体" charset="-122"/>
              </a:rPr>
              <a:t>        (5) </a:t>
            </a:r>
            <a:r>
              <a:rPr lang="zh-CN" altLang="zh-CN" smtClean="0">
                <a:ea typeface="宋体" charset="-122"/>
              </a:rPr>
              <a:t>二进制数转换为十六进制数</a:t>
            </a:r>
            <a:r>
              <a:rPr lang="en-US" altLang="zh-CN" smtClean="0">
                <a:ea typeface="宋体" charset="-122"/>
              </a:rPr>
              <a:t> </a:t>
            </a:r>
            <a:endParaRPr lang="zh-CN"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基本原理</a:t>
            </a:r>
            <a:r>
              <a:rPr lang="en-US" altLang="zh-CN" smtClean="0">
                <a:ea typeface="宋体" charset="-122"/>
              </a:rPr>
              <a:t>: </a:t>
            </a:r>
            <a:r>
              <a:rPr lang="zh-CN" altLang="zh-CN" smtClean="0">
                <a:ea typeface="宋体" charset="-122"/>
              </a:rPr>
              <a:t>一个十六进制数可由四位二进制数表示，二进制数转换为十六进制数，只需从它的最低位开始，每四位为一组，不够四位左边补</a:t>
            </a:r>
            <a:r>
              <a:rPr lang="en-US" altLang="zh-CN" smtClean="0">
                <a:ea typeface="宋体" charset="-122"/>
              </a:rPr>
              <a:t>0</a:t>
            </a:r>
            <a:r>
              <a:rPr lang="zh-CN" altLang="zh-CN" smtClean="0">
                <a:ea typeface="宋体" charset="-122"/>
              </a:rPr>
              <a:t>，转换成十六进制数便得到等值的十六进制数。如果有小数部分，则从小数点开始，分别向左右两边按照上述方法进行转换。</a:t>
            </a:r>
            <a:endParaRPr lang="en-US" altLang="zh-CN" smtClean="0">
              <a:ea typeface="宋体" charset="-122"/>
            </a:endParaRPr>
          </a:p>
          <a:p>
            <a:pPr marL="0" indent="0">
              <a:buFont typeface="Wingdings" pitchFamily="2" charset="2"/>
              <a:buNone/>
            </a:pPr>
            <a:r>
              <a:rPr lang="zh-CN" altLang="zh-CN" smtClean="0">
                <a:ea typeface="宋体" charset="-122"/>
              </a:rPr>
              <a:t> </a:t>
            </a:r>
            <a:r>
              <a:rPr lang="en-US" altLang="zh-CN" smtClean="0">
                <a:ea typeface="宋体" charset="-122"/>
              </a:rPr>
              <a:t>(1001001001111101)</a:t>
            </a:r>
            <a:r>
              <a:rPr lang="en-US" altLang="zh-CN" baseline="-25000" smtClean="0">
                <a:ea typeface="宋体" charset="-122"/>
              </a:rPr>
              <a:t>2</a:t>
            </a:r>
          </a:p>
          <a:p>
            <a:pPr marL="0" indent="0">
              <a:buFont typeface="Wingdings" pitchFamily="2" charset="2"/>
              <a:buNone/>
            </a:pPr>
            <a:r>
              <a:rPr lang="en-US" altLang="zh-CN" smtClean="0">
                <a:ea typeface="宋体" charset="-122"/>
              </a:rPr>
              <a:t>                         =(</a:t>
            </a:r>
            <a:r>
              <a:rPr lang="en-US" altLang="zh-CN" u="sng" smtClean="0">
                <a:ea typeface="宋体" charset="-122"/>
              </a:rPr>
              <a:t>1001</a:t>
            </a:r>
            <a:r>
              <a:rPr lang="en-US" altLang="zh-CN" smtClean="0">
                <a:ea typeface="宋体" charset="-122"/>
              </a:rPr>
              <a:t> </a:t>
            </a:r>
            <a:r>
              <a:rPr lang="en-US" altLang="zh-CN" u="sng" smtClean="0">
                <a:ea typeface="宋体" charset="-122"/>
              </a:rPr>
              <a:t>0010</a:t>
            </a:r>
            <a:r>
              <a:rPr lang="en-US" altLang="zh-CN" smtClean="0">
                <a:ea typeface="宋体" charset="-122"/>
              </a:rPr>
              <a:t> </a:t>
            </a:r>
            <a:r>
              <a:rPr lang="en-US" altLang="zh-CN" u="sng" smtClean="0">
                <a:ea typeface="宋体" charset="-122"/>
              </a:rPr>
              <a:t>0111</a:t>
            </a:r>
            <a:r>
              <a:rPr lang="en-US" altLang="zh-CN" smtClean="0">
                <a:ea typeface="宋体" charset="-122"/>
              </a:rPr>
              <a:t> </a:t>
            </a:r>
            <a:r>
              <a:rPr lang="en-US" altLang="zh-CN" u="sng" smtClean="0">
                <a:ea typeface="宋体" charset="-122"/>
              </a:rPr>
              <a:t>1101</a:t>
            </a:r>
            <a:r>
              <a:rPr lang="en-US" altLang="zh-CN" smtClean="0">
                <a:ea typeface="宋体" charset="-122"/>
              </a:rPr>
              <a:t>)</a:t>
            </a:r>
            <a:r>
              <a:rPr lang="en-US" altLang="zh-CN" baseline="-25000" smtClean="0">
                <a:ea typeface="宋体" charset="-122"/>
              </a:rPr>
              <a:t>2</a:t>
            </a:r>
            <a:r>
              <a:rPr lang="en-US" altLang="zh-CN" smtClean="0">
                <a:ea typeface="宋体" charset="-122"/>
              </a:rPr>
              <a:t>=(927D)</a:t>
            </a:r>
            <a:r>
              <a:rPr lang="en-US" altLang="zh-CN" baseline="-25000" smtClean="0">
                <a:ea typeface="宋体" charset="-122"/>
              </a:rPr>
              <a:t>16</a:t>
            </a:r>
            <a:endParaRPr lang="zh-CN" altLang="zh-CN" smtClean="0">
              <a:ea typeface="宋体" charset="-122"/>
            </a:endParaRPr>
          </a:p>
          <a:p>
            <a:pPr marL="0" indent="0">
              <a:buFont typeface="Wingdings" pitchFamily="2" charset="2"/>
              <a:buNone/>
            </a:pPr>
            <a:r>
              <a:rPr lang="en-US" altLang="zh-CN" smtClean="0">
                <a:ea typeface="宋体" charset="-122"/>
              </a:rPr>
              <a:t>                                9       2       7       D</a:t>
            </a: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endParaRPr lang="zh-CN" altLang="en-US" smtClean="0">
              <a:ea typeface="宋体" charset="-122"/>
            </a:endParaRPr>
          </a:p>
        </p:txBody>
      </p:sp>
      <p:sp>
        <p:nvSpPr>
          <p:cNvPr id="41986" name="内容占位符 2"/>
          <p:cNvSpPr>
            <a:spLocks noGrp="1"/>
          </p:cNvSpPr>
          <p:nvPr>
            <p:ph idx="1"/>
          </p:nvPr>
        </p:nvSpPr>
        <p:spPr/>
        <p:txBody>
          <a:bodyPr/>
          <a:lstStyle/>
          <a:p>
            <a:pPr marL="0" indent="0">
              <a:buFont typeface="Wingdings" pitchFamily="2" charset="2"/>
              <a:buNone/>
            </a:pPr>
            <a:r>
              <a:rPr lang="en-US" altLang="zh-CN" smtClean="0">
                <a:ea typeface="宋体" charset="-122"/>
              </a:rPr>
              <a:t>       (6</a:t>
            </a:r>
            <a:r>
              <a:rPr lang="zh-CN" altLang="zh-CN" smtClean="0">
                <a:ea typeface="宋体" charset="-122"/>
              </a:rPr>
              <a:t>）十六进制数转换为二进制数</a:t>
            </a:r>
          </a:p>
          <a:p>
            <a:pPr marL="0" indent="0">
              <a:buFont typeface="Wingdings" pitchFamily="2" charset="2"/>
              <a:buNone/>
            </a:pPr>
            <a:r>
              <a:rPr lang="en-US" altLang="zh-CN" smtClean="0">
                <a:ea typeface="宋体" charset="-122"/>
              </a:rPr>
              <a:t>       </a:t>
            </a:r>
            <a:r>
              <a:rPr lang="zh-CN" altLang="zh-CN" smtClean="0">
                <a:ea typeface="宋体" charset="-122"/>
              </a:rPr>
              <a:t>与二进制数转换为十六进制数相反，一位十六进制数转换为四位二进制数，不足的用</a:t>
            </a:r>
            <a:r>
              <a:rPr lang="en-US" altLang="zh-CN" smtClean="0">
                <a:ea typeface="宋体" charset="-122"/>
              </a:rPr>
              <a:t>0</a:t>
            </a:r>
            <a:r>
              <a:rPr lang="zh-CN" altLang="zh-CN" smtClean="0">
                <a:ea typeface="宋体" charset="-122"/>
              </a:rPr>
              <a:t>补足。</a:t>
            </a:r>
            <a:endParaRPr lang="en-US" altLang="zh-CN" smtClean="0">
              <a:ea typeface="宋体" charset="-122"/>
            </a:endParaRPr>
          </a:p>
          <a:p>
            <a:pPr marL="0" indent="0">
              <a:buFont typeface="Wingdings" pitchFamily="2" charset="2"/>
              <a:buNone/>
            </a:pPr>
            <a:endParaRPr lang="zh-CN" altLang="zh-CN" smtClean="0">
              <a:ea typeface="宋体" charset="-122"/>
            </a:endParaRPr>
          </a:p>
          <a:p>
            <a:pPr marL="0" indent="0">
              <a:buFont typeface="Wingdings" pitchFamily="2" charset="2"/>
              <a:buNone/>
            </a:pPr>
            <a:r>
              <a:rPr lang="en-US" altLang="zh-CN" smtClean="0">
                <a:ea typeface="宋体" charset="-122"/>
              </a:rPr>
              <a:t>   (5A72F3)</a:t>
            </a:r>
            <a:r>
              <a:rPr lang="en-US" altLang="zh-CN" baseline="-25000" smtClean="0">
                <a:ea typeface="宋体" charset="-122"/>
              </a:rPr>
              <a:t>16</a:t>
            </a:r>
            <a:r>
              <a:rPr lang="en-US" altLang="zh-CN" smtClean="0">
                <a:ea typeface="宋体" charset="-122"/>
              </a:rPr>
              <a:t>=(</a:t>
            </a:r>
            <a:r>
              <a:rPr lang="en-US" altLang="zh-CN" u="sng" smtClean="0">
                <a:ea typeface="宋体" charset="-122"/>
              </a:rPr>
              <a:t>0101</a:t>
            </a:r>
            <a:r>
              <a:rPr lang="en-US" altLang="zh-CN" smtClean="0">
                <a:ea typeface="宋体" charset="-122"/>
              </a:rPr>
              <a:t> </a:t>
            </a:r>
            <a:r>
              <a:rPr lang="en-US" altLang="zh-CN" u="sng" smtClean="0">
                <a:ea typeface="宋体" charset="-122"/>
              </a:rPr>
              <a:t>1010</a:t>
            </a:r>
            <a:r>
              <a:rPr lang="en-US" altLang="zh-CN" smtClean="0">
                <a:ea typeface="宋体" charset="-122"/>
              </a:rPr>
              <a:t> </a:t>
            </a:r>
            <a:r>
              <a:rPr lang="en-US" altLang="zh-CN" u="sng" smtClean="0">
                <a:ea typeface="宋体" charset="-122"/>
              </a:rPr>
              <a:t>0111</a:t>
            </a:r>
            <a:r>
              <a:rPr lang="en-US" altLang="zh-CN" smtClean="0">
                <a:ea typeface="宋体" charset="-122"/>
              </a:rPr>
              <a:t> </a:t>
            </a:r>
            <a:r>
              <a:rPr lang="en-US" altLang="zh-CN" u="sng" smtClean="0">
                <a:ea typeface="宋体" charset="-122"/>
              </a:rPr>
              <a:t>0010</a:t>
            </a:r>
            <a:r>
              <a:rPr lang="en-US" altLang="zh-CN" smtClean="0">
                <a:ea typeface="宋体" charset="-122"/>
              </a:rPr>
              <a:t> </a:t>
            </a:r>
            <a:r>
              <a:rPr lang="en-US" altLang="zh-CN" u="sng" smtClean="0">
                <a:ea typeface="宋体" charset="-122"/>
              </a:rPr>
              <a:t>1111</a:t>
            </a:r>
            <a:r>
              <a:rPr lang="en-US" altLang="zh-CN" smtClean="0">
                <a:ea typeface="宋体" charset="-122"/>
              </a:rPr>
              <a:t> </a:t>
            </a:r>
            <a:r>
              <a:rPr lang="en-US" altLang="zh-CN" u="sng" smtClean="0">
                <a:ea typeface="宋体" charset="-122"/>
              </a:rPr>
              <a:t>0011</a:t>
            </a:r>
            <a:r>
              <a:rPr lang="en-US" altLang="zh-CN" smtClean="0">
                <a:ea typeface="宋体" charset="-122"/>
              </a:rPr>
              <a:t>)</a:t>
            </a:r>
            <a:r>
              <a:rPr lang="en-US" altLang="zh-CN" baseline="-25000" smtClean="0">
                <a:ea typeface="宋体" charset="-122"/>
              </a:rPr>
              <a:t>2</a:t>
            </a: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endParaRPr lang="zh-CN" altLang="en-US" smtClean="0">
              <a:ea typeface="宋体" charset="-122"/>
            </a:endParaRPr>
          </a:p>
        </p:txBody>
      </p:sp>
      <p:sp>
        <p:nvSpPr>
          <p:cNvPr id="43010" name="内容占位符 2"/>
          <p:cNvSpPr>
            <a:spLocks noGrp="1"/>
          </p:cNvSpPr>
          <p:nvPr>
            <p:ph idx="1"/>
          </p:nvPr>
        </p:nvSpPr>
        <p:spPr>
          <a:xfrm>
            <a:off x="179388" y="1557338"/>
            <a:ext cx="8713787" cy="4767262"/>
          </a:xfrm>
        </p:spPr>
        <p:txBody>
          <a:bodyPr/>
          <a:lstStyle/>
          <a:p>
            <a:r>
              <a:rPr lang="en-US" altLang="zh-CN" b="1" smtClean="0">
                <a:ea typeface="宋体" charset="-122"/>
              </a:rPr>
              <a:t>1.3.2  </a:t>
            </a:r>
            <a:r>
              <a:rPr lang="zh-CN" altLang="zh-CN" b="1" smtClean="0">
                <a:ea typeface="宋体" charset="-122"/>
              </a:rPr>
              <a:t>计算机中数据的表示与存储</a:t>
            </a:r>
          </a:p>
          <a:p>
            <a:pPr>
              <a:buFont typeface="Wingdings" pitchFamily="2" charset="2"/>
              <a:buNone/>
            </a:pPr>
            <a:r>
              <a:rPr lang="en-US" altLang="zh-CN" smtClean="0">
                <a:ea typeface="宋体" charset="-122"/>
              </a:rPr>
              <a:t>        </a:t>
            </a:r>
            <a:r>
              <a:rPr lang="zh-CN" altLang="zh-CN" smtClean="0">
                <a:ea typeface="宋体" charset="-122"/>
              </a:rPr>
              <a:t>所有的数据在计算机内部都是以二进制表示的。二进制的每一位</a:t>
            </a:r>
            <a:r>
              <a:rPr lang="en-US" altLang="zh-CN" smtClean="0">
                <a:ea typeface="宋体" charset="-122"/>
              </a:rPr>
              <a:t>(</a:t>
            </a:r>
            <a:r>
              <a:rPr lang="zh-CN" altLang="zh-CN" smtClean="0">
                <a:ea typeface="宋体" charset="-122"/>
              </a:rPr>
              <a:t>即“</a:t>
            </a:r>
            <a:r>
              <a:rPr lang="en-US" altLang="zh-CN" smtClean="0">
                <a:ea typeface="宋体" charset="-122"/>
              </a:rPr>
              <a:t>0</a:t>
            </a:r>
            <a:r>
              <a:rPr lang="zh-CN" altLang="zh-CN" smtClean="0">
                <a:ea typeface="宋体" charset="-122"/>
              </a:rPr>
              <a:t>”或“</a:t>
            </a:r>
            <a:r>
              <a:rPr lang="en-US" altLang="zh-CN" smtClean="0">
                <a:ea typeface="宋体" charset="-122"/>
              </a:rPr>
              <a:t>1</a:t>
            </a:r>
            <a:r>
              <a:rPr lang="zh-CN" altLang="zh-CN" smtClean="0">
                <a:ea typeface="宋体" charset="-122"/>
              </a:rPr>
              <a:t>”</a:t>
            </a:r>
            <a:r>
              <a:rPr lang="en-US" altLang="zh-CN" smtClean="0">
                <a:ea typeface="宋体" charset="-122"/>
              </a:rPr>
              <a:t>)</a:t>
            </a:r>
            <a:r>
              <a:rPr lang="zh-CN" altLang="zh-CN" smtClean="0">
                <a:ea typeface="宋体" charset="-122"/>
              </a:rPr>
              <a:t>是组成二进制信息的最小单位，称为一个“比特”</a:t>
            </a:r>
            <a:r>
              <a:rPr lang="en-US" altLang="zh-CN" smtClean="0">
                <a:ea typeface="宋体" charset="-122"/>
              </a:rPr>
              <a:t>(bit)</a:t>
            </a:r>
            <a:r>
              <a:rPr lang="zh-CN" altLang="zh-CN" smtClean="0">
                <a:ea typeface="宋体" charset="-122"/>
              </a:rPr>
              <a:t>，比特是计算机中处理、存储、传输信息的最小单位。每</a:t>
            </a:r>
            <a:r>
              <a:rPr lang="en-US" altLang="zh-CN" smtClean="0">
                <a:ea typeface="宋体" charset="-122"/>
              </a:rPr>
              <a:t>8</a:t>
            </a:r>
            <a:r>
              <a:rPr lang="zh-CN" altLang="zh-CN" smtClean="0">
                <a:ea typeface="宋体" charset="-122"/>
              </a:rPr>
              <a:t>位称为一个字节</a:t>
            </a:r>
            <a:r>
              <a:rPr lang="en-US" altLang="zh-CN" smtClean="0">
                <a:ea typeface="宋体" charset="-122"/>
              </a:rPr>
              <a:t>(byte)</a:t>
            </a:r>
            <a:r>
              <a:rPr lang="zh-CN" altLang="zh-CN" smtClean="0">
                <a:ea typeface="宋体" charset="-122"/>
              </a:rPr>
              <a:t>，用大写</a:t>
            </a:r>
            <a:r>
              <a:rPr lang="en-US" altLang="zh-CN" smtClean="0">
                <a:ea typeface="宋体" charset="-122"/>
              </a:rPr>
              <a:t>B</a:t>
            </a:r>
            <a:r>
              <a:rPr lang="zh-CN" altLang="zh-CN" smtClean="0">
                <a:ea typeface="宋体" charset="-122"/>
              </a:rPr>
              <a:t>来表示一个字节。</a:t>
            </a:r>
            <a:endParaRPr lang="en-US" altLang="zh-CN" smtClean="0">
              <a:ea typeface="宋体" charset="-122"/>
            </a:endParaRPr>
          </a:p>
          <a:p>
            <a:pPr>
              <a:buFont typeface="Wingdings" pitchFamily="2" charset="2"/>
              <a:buNone/>
            </a:pPr>
            <a:r>
              <a:rPr lang="en-US" altLang="zh-CN" smtClean="0">
                <a:ea typeface="宋体" charset="-122"/>
              </a:rPr>
              <a:t>        KB</a:t>
            </a:r>
            <a:r>
              <a:rPr lang="zh-CN" altLang="zh-CN" smtClean="0">
                <a:ea typeface="宋体" charset="-122"/>
              </a:rPr>
              <a:t>（千字节），</a:t>
            </a:r>
            <a:r>
              <a:rPr lang="en-US" altLang="zh-CN" smtClean="0">
                <a:ea typeface="宋体" charset="-122"/>
              </a:rPr>
              <a:t>1 KB=2</a:t>
            </a:r>
            <a:r>
              <a:rPr lang="en-US" altLang="zh-CN" baseline="30000" smtClean="0">
                <a:ea typeface="宋体" charset="-122"/>
              </a:rPr>
              <a:t>10</a:t>
            </a:r>
            <a:r>
              <a:rPr lang="zh-CN" altLang="zh-CN" smtClean="0">
                <a:ea typeface="宋体" charset="-122"/>
              </a:rPr>
              <a:t>字节</a:t>
            </a:r>
            <a:r>
              <a:rPr lang="en-US" altLang="zh-CN" smtClean="0">
                <a:ea typeface="宋体" charset="-122"/>
              </a:rPr>
              <a:t>=1024B</a:t>
            </a:r>
            <a:r>
              <a:rPr lang="zh-CN" altLang="zh-CN" smtClean="0">
                <a:ea typeface="宋体" charset="-122"/>
              </a:rPr>
              <a:t>；</a:t>
            </a:r>
          </a:p>
          <a:p>
            <a:pPr>
              <a:buFont typeface="Wingdings" pitchFamily="2" charset="2"/>
              <a:buNone/>
            </a:pPr>
            <a:r>
              <a:rPr lang="en-US" altLang="zh-CN" smtClean="0">
                <a:ea typeface="宋体" charset="-122"/>
              </a:rPr>
              <a:t>        MB</a:t>
            </a:r>
            <a:r>
              <a:rPr lang="zh-CN" altLang="zh-CN" smtClean="0">
                <a:ea typeface="宋体" charset="-122"/>
              </a:rPr>
              <a:t>（兆字节），</a:t>
            </a:r>
            <a:r>
              <a:rPr lang="en-US" altLang="zh-CN" smtClean="0">
                <a:ea typeface="宋体" charset="-122"/>
              </a:rPr>
              <a:t>1 MB=2</a:t>
            </a:r>
            <a:r>
              <a:rPr lang="en-US" altLang="zh-CN" baseline="30000" smtClean="0">
                <a:ea typeface="宋体" charset="-122"/>
              </a:rPr>
              <a:t>20</a:t>
            </a:r>
            <a:r>
              <a:rPr lang="zh-CN" altLang="zh-CN" smtClean="0">
                <a:ea typeface="宋体" charset="-122"/>
              </a:rPr>
              <a:t>字节</a:t>
            </a:r>
            <a:r>
              <a:rPr lang="en-US" altLang="zh-CN" smtClean="0">
                <a:ea typeface="宋体" charset="-122"/>
              </a:rPr>
              <a:t>=1024KB</a:t>
            </a:r>
            <a:r>
              <a:rPr lang="zh-CN" altLang="zh-CN" smtClean="0">
                <a:ea typeface="宋体" charset="-122"/>
              </a:rPr>
              <a:t>；</a:t>
            </a:r>
          </a:p>
          <a:p>
            <a:pPr>
              <a:buFont typeface="Wingdings" pitchFamily="2" charset="2"/>
              <a:buNone/>
            </a:pPr>
            <a:r>
              <a:rPr lang="en-US" altLang="zh-CN" smtClean="0">
                <a:ea typeface="宋体" charset="-122"/>
              </a:rPr>
              <a:t>        GB</a:t>
            </a:r>
            <a:r>
              <a:rPr lang="zh-CN" altLang="zh-CN" smtClean="0">
                <a:ea typeface="宋体" charset="-122"/>
              </a:rPr>
              <a:t>（吉字节），</a:t>
            </a:r>
            <a:r>
              <a:rPr lang="en-US" altLang="zh-CN" smtClean="0">
                <a:ea typeface="宋体" charset="-122"/>
              </a:rPr>
              <a:t>1 GB=2</a:t>
            </a:r>
            <a:r>
              <a:rPr lang="en-US" altLang="zh-CN" baseline="30000" smtClean="0">
                <a:ea typeface="宋体" charset="-122"/>
              </a:rPr>
              <a:t>30</a:t>
            </a:r>
            <a:r>
              <a:rPr lang="zh-CN" altLang="zh-CN" smtClean="0">
                <a:ea typeface="宋体" charset="-122"/>
              </a:rPr>
              <a:t>字节</a:t>
            </a:r>
            <a:r>
              <a:rPr lang="en-US" altLang="zh-CN" smtClean="0">
                <a:ea typeface="宋体" charset="-122"/>
              </a:rPr>
              <a:t>=1024MB</a:t>
            </a:r>
            <a:r>
              <a:rPr lang="zh-CN" altLang="zh-CN" smtClean="0">
                <a:ea typeface="宋体" charset="-122"/>
              </a:rPr>
              <a:t>；</a:t>
            </a:r>
          </a:p>
          <a:p>
            <a:pPr>
              <a:buFont typeface="Wingdings" pitchFamily="2" charset="2"/>
              <a:buNone/>
            </a:pPr>
            <a:r>
              <a:rPr lang="en-US" altLang="zh-CN" smtClean="0">
                <a:ea typeface="宋体" charset="-122"/>
              </a:rPr>
              <a:t>        TB</a:t>
            </a:r>
            <a:r>
              <a:rPr lang="zh-CN" altLang="zh-CN" smtClean="0">
                <a:ea typeface="宋体" charset="-122"/>
              </a:rPr>
              <a:t>（太字节），</a:t>
            </a:r>
            <a:r>
              <a:rPr lang="en-US" altLang="zh-CN" smtClean="0">
                <a:ea typeface="宋体" charset="-122"/>
              </a:rPr>
              <a:t>1 TB=2</a:t>
            </a:r>
            <a:r>
              <a:rPr lang="en-US" altLang="zh-CN" baseline="30000" smtClean="0">
                <a:ea typeface="宋体" charset="-122"/>
              </a:rPr>
              <a:t>40</a:t>
            </a:r>
            <a:r>
              <a:rPr lang="zh-CN" altLang="zh-CN" smtClean="0">
                <a:ea typeface="宋体" charset="-122"/>
              </a:rPr>
              <a:t>字节</a:t>
            </a:r>
            <a:r>
              <a:rPr lang="en-US" altLang="zh-CN" smtClean="0">
                <a:ea typeface="宋体" charset="-122"/>
              </a:rPr>
              <a:t>=1024GB</a:t>
            </a:r>
            <a:r>
              <a:rPr lang="zh-CN" altLang="zh-CN" smtClean="0">
                <a:ea typeface="宋体" charset="-122"/>
              </a:rPr>
              <a:t>。</a:t>
            </a:r>
          </a:p>
          <a:p>
            <a:pPr>
              <a:buFont typeface="Wingdings" pitchFamily="2" charset="2"/>
              <a:buNone/>
            </a:pPr>
            <a:r>
              <a:rPr lang="en-US" altLang="zh-CN" smtClean="0">
                <a:ea typeface="宋体" charset="-122"/>
              </a:rPr>
              <a:t> </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endParaRPr lang="zh-CN" altLang="en-US" smtClean="0">
              <a:ea typeface="宋体" charset="-122"/>
            </a:endParaRPr>
          </a:p>
        </p:txBody>
      </p:sp>
      <p:sp>
        <p:nvSpPr>
          <p:cNvPr id="44034" name="内容占位符 2"/>
          <p:cNvSpPr>
            <a:spLocks noGrp="1"/>
          </p:cNvSpPr>
          <p:nvPr>
            <p:ph idx="1"/>
          </p:nvPr>
        </p:nvSpPr>
        <p:spPr>
          <a:xfrm>
            <a:off x="457200" y="1628775"/>
            <a:ext cx="8362950" cy="4695825"/>
          </a:xfrm>
        </p:spPr>
        <p:txBody>
          <a:bodyPr/>
          <a:lstStyle/>
          <a:p>
            <a:r>
              <a:rPr lang="en-US" altLang="zh-CN" b="1" smtClean="0">
                <a:ea typeface="宋体" charset="-122"/>
              </a:rPr>
              <a:t>1.3.3  </a:t>
            </a:r>
            <a:r>
              <a:rPr lang="zh-CN" altLang="zh-CN" b="1" smtClean="0">
                <a:ea typeface="宋体" charset="-122"/>
              </a:rPr>
              <a:t>计算机中数据的编码</a:t>
            </a:r>
          </a:p>
          <a:p>
            <a:pPr>
              <a:buFont typeface="Wingdings" pitchFamily="2" charset="2"/>
              <a:buNone/>
            </a:pPr>
            <a:r>
              <a:rPr lang="en-US" altLang="zh-CN" b="1" smtClean="0">
                <a:ea typeface="宋体" charset="-122"/>
              </a:rPr>
              <a:t>        1</a:t>
            </a:r>
            <a:r>
              <a:rPr lang="zh-CN" altLang="zh-CN" b="1" smtClean="0">
                <a:ea typeface="宋体" charset="-122"/>
              </a:rPr>
              <a:t>．</a:t>
            </a:r>
            <a:r>
              <a:rPr lang="en-US" altLang="zh-CN" b="1" smtClean="0">
                <a:ea typeface="宋体" charset="-122"/>
              </a:rPr>
              <a:t>ASCII</a:t>
            </a:r>
            <a:r>
              <a:rPr lang="zh-CN" altLang="zh-CN" b="1" smtClean="0">
                <a:ea typeface="宋体" charset="-122"/>
              </a:rPr>
              <a:t>码</a:t>
            </a:r>
            <a:r>
              <a:rPr lang="en-US" altLang="zh-CN" b="1" smtClean="0">
                <a:ea typeface="宋体" charset="-122"/>
              </a:rPr>
              <a:t>(</a:t>
            </a:r>
            <a:r>
              <a:rPr lang="zh-CN" altLang="zh-CN" smtClean="0">
                <a:ea typeface="宋体" charset="-122"/>
              </a:rPr>
              <a:t>美国信息交换标准码</a:t>
            </a:r>
            <a:r>
              <a:rPr lang="en-US" altLang="zh-CN" smtClean="0">
                <a:ea typeface="宋体" charset="-122"/>
              </a:rPr>
              <a:t>)</a:t>
            </a:r>
          </a:p>
          <a:p>
            <a:pPr>
              <a:buFont typeface="Wingdings" pitchFamily="2" charset="2"/>
              <a:buNone/>
            </a:pPr>
            <a:r>
              <a:rPr lang="en-US" altLang="zh-CN" smtClean="0">
                <a:ea typeface="宋体" charset="-122"/>
              </a:rPr>
              <a:t>        ASCII</a:t>
            </a:r>
            <a:r>
              <a:rPr lang="zh-CN" altLang="zh-CN" smtClean="0">
                <a:ea typeface="宋体" charset="-122"/>
              </a:rPr>
              <a:t>码是用一个</a:t>
            </a:r>
            <a:r>
              <a:rPr lang="en-US" altLang="zh-CN" smtClean="0">
                <a:ea typeface="宋体" charset="-122"/>
              </a:rPr>
              <a:t>8</a:t>
            </a:r>
            <a:r>
              <a:rPr lang="zh-CN" altLang="zh-CN" smtClean="0">
                <a:ea typeface="宋体" charset="-122"/>
              </a:rPr>
              <a:t>位二进制数</a:t>
            </a:r>
            <a:r>
              <a:rPr lang="en-US" altLang="zh-CN" smtClean="0">
                <a:ea typeface="宋体" charset="-122"/>
              </a:rPr>
              <a:t>(1</a:t>
            </a:r>
            <a:r>
              <a:rPr lang="zh-CN" altLang="zh-CN" smtClean="0">
                <a:ea typeface="宋体" charset="-122"/>
              </a:rPr>
              <a:t>字节</a:t>
            </a:r>
            <a:r>
              <a:rPr lang="en-US" altLang="zh-CN" smtClean="0">
                <a:ea typeface="宋体" charset="-122"/>
              </a:rPr>
              <a:t>)</a:t>
            </a:r>
            <a:r>
              <a:rPr lang="zh-CN" altLang="zh-CN" smtClean="0">
                <a:ea typeface="宋体" charset="-122"/>
              </a:rPr>
              <a:t>表示，每个字节只占用了</a:t>
            </a:r>
            <a:r>
              <a:rPr lang="en-US" altLang="zh-CN" smtClean="0">
                <a:ea typeface="宋体" charset="-122"/>
              </a:rPr>
              <a:t>7</a:t>
            </a:r>
            <a:r>
              <a:rPr lang="zh-CN" altLang="zh-CN" smtClean="0">
                <a:ea typeface="宋体" charset="-122"/>
              </a:rPr>
              <a:t>位，基本</a:t>
            </a:r>
            <a:r>
              <a:rPr lang="en-US" altLang="zh-CN" smtClean="0">
                <a:ea typeface="宋体" charset="-122"/>
              </a:rPr>
              <a:t>ASCII</a:t>
            </a:r>
            <a:r>
              <a:rPr lang="zh-CN" altLang="zh-CN" smtClean="0">
                <a:ea typeface="宋体" charset="-122"/>
              </a:rPr>
              <a:t>码最高位恒为</a:t>
            </a:r>
            <a:r>
              <a:rPr lang="en-US" altLang="zh-CN" smtClean="0">
                <a:ea typeface="宋体" charset="-122"/>
              </a:rPr>
              <a:t>0</a:t>
            </a:r>
            <a:r>
              <a:rPr lang="zh-CN" altLang="zh-CN" smtClean="0">
                <a:ea typeface="宋体" charset="-122"/>
              </a:rPr>
              <a:t>。</a:t>
            </a:r>
            <a:endParaRPr lang="en-US" altLang="zh-CN" smtClean="0">
              <a:ea typeface="宋体" charset="-122"/>
            </a:endParaRPr>
          </a:p>
          <a:p>
            <a:pPr>
              <a:buFont typeface="Wingdings" pitchFamily="2" charset="2"/>
              <a:buNone/>
            </a:pPr>
            <a:r>
              <a:rPr lang="en-US" altLang="zh-CN" b="1" smtClean="0">
                <a:ea typeface="宋体" charset="-122"/>
              </a:rPr>
              <a:t>        2</a:t>
            </a:r>
            <a:r>
              <a:rPr lang="zh-CN" altLang="zh-CN" b="1" smtClean="0">
                <a:ea typeface="宋体" charset="-122"/>
              </a:rPr>
              <a:t>．中文信息编码</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）区位码</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）汉字的机内码</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）汉字输入码</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4</a:t>
            </a:r>
            <a:r>
              <a:rPr lang="zh-CN" altLang="zh-CN" smtClean="0">
                <a:ea typeface="宋体" charset="-122"/>
              </a:rPr>
              <a:t>）汉字字形码</a:t>
            </a:r>
          </a:p>
          <a:p>
            <a:pPr>
              <a:buFont typeface="Wingdings" pitchFamily="2" charset="2"/>
              <a:buNone/>
            </a:pPr>
            <a:endParaRPr lang="zh-CN" altLang="zh-CN" b="1" smtClean="0">
              <a:ea typeface="宋体" charset="-122"/>
            </a:endParaRPr>
          </a:p>
          <a:p>
            <a:pPr>
              <a:buFont typeface="Wingdings" pitchFamily="2" charset="2"/>
              <a:buNone/>
            </a:pPr>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1.4  </a:t>
            </a:r>
            <a:r>
              <a:rPr lang="zh-CN" altLang="zh-CN" smtClean="0">
                <a:ea typeface="宋体" charset="-122"/>
              </a:rPr>
              <a:t>操作系统</a:t>
            </a:r>
            <a:endParaRPr lang="zh-CN" altLang="en-US" smtClean="0">
              <a:ea typeface="宋体" charset="-122"/>
            </a:endParaRPr>
          </a:p>
        </p:txBody>
      </p:sp>
      <p:sp>
        <p:nvSpPr>
          <p:cNvPr id="45058" name="内容占位符 2"/>
          <p:cNvSpPr>
            <a:spLocks noGrp="1"/>
          </p:cNvSpPr>
          <p:nvPr>
            <p:ph idx="1"/>
          </p:nvPr>
        </p:nvSpPr>
        <p:spPr/>
        <p:txBody>
          <a:bodyPr/>
          <a:lstStyle/>
          <a:p>
            <a:r>
              <a:rPr lang="en-US" altLang="zh-CN" b="1" smtClean="0">
                <a:ea typeface="宋体" charset="-122"/>
              </a:rPr>
              <a:t>1.4.1  </a:t>
            </a:r>
            <a:r>
              <a:rPr lang="zh-CN" altLang="zh-CN" b="1" smtClean="0">
                <a:ea typeface="宋体" charset="-122"/>
              </a:rPr>
              <a:t>操作系统概述</a:t>
            </a:r>
          </a:p>
          <a:p>
            <a:pPr>
              <a:buFont typeface="Wingdings" pitchFamily="2" charset="2"/>
              <a:buNone/>
            </a:pPr>
            <a:r>
              <a:rPr lang="en-US" altLang="zh-CN" smtClean="0">
                <a:ea typeface="宋体" charset="-122"/>
              </a:rPr>
              <a:t>        </a:t>
            </a:r>
            <a:r>
              <a:rPr lang="zh-CN" altLang="zh-CN" smtClean="0">
                <a:ea typeface="宋体" charset="-122"/>
              </a:rPr>
              <a:t>操作系统被定义为：控制和管理计算机硬件、软件资源，合理组织计算机工作流程以及方便用户使用的大型程序，它由许多具有控制和管理功能的子程序组成。</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endParaRPr lang="zh-CN" altLang="en-US" smtClean="0">
              <a:ea typeface="宋体" charset="-122"/>
            </a:endParaRPr>
          </a:p>
        </p:txBody>
      </p:sp>
      <p:sp>
        <p:nvSpPr>
          <p:cNvPr id="46082" name="内容占位符 2"/>
          <p:cNvSpPr>
            <a:spLocks noGrp="1"/>
          </p:cNvSpPr>
          <p:nvPr>
            <p:ph idx="1"/>
          </p:nvPr>
        </p:nvSpPr>
        <p:spPr/>
        <p:txBody>
          <a:bodyPr/>
          <a:lstStyle/>
          <a:p>
            <a:r>
              <a:rPr lang="en-US" altLang="zh-CN" b="1" smtClean="0">
                <a:ea typeface="宋体" charset="-122"/>
              </a:rPr>
              <a:t>1.4.2  </a:t>
            </a:r>
            <a:r>
              <a:rPr lang="zh-CN" altLang="zh-CN" b="1" smtClean="0">
                <a:ea typeface="宋体" charset="-122"/>
              </a:rPr>
              <a:t>操作系统的分类</a:t>
            </a:r>
          </a:p>
          <a:p>
            <a:pPr>
              <a:buFont typeface="Wingdings" pitchFamily="2" charset="2"/>
              <a:buNone/>
            </a:pPr>
            <a:r>
              <a:rPr lang="en-US" altLang="zh-CN" b="1" smtClean="0">
                <a:ea typeface="宋体" charset="-122"/>
              </a:rPr>
              <a:t>         1</a:t>
            </a:r>
            <a:r>
              <a:rPr lang="zh-CN" altLang="zh-CN" b="1" smtClean="0">
                <a:ea typeface="宋体" charset="-122"/>
              </a:rPr>
              <a:t>．按与用户对话的界面分类</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）命令行界面操作系统</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例如：</a:t>
            </a:r>
            <a:r>
              <a:rPr lang="en-US" altLang="zh-CN" smtClean="0">
                <a:ea typeface="宋体" charset="-122"/>
              </a:rPr>
              <a:t>MS DOS</a:t>
            </a:r>
            <a:r>
              <a:rPr lang="zh-CN" altLang="zh-CN" smtClean="0">
                <a:ea typeface="宋体" charset="-122"/>
              </a:rPr>
              <a:t>、</a:t>
            </a:r>
            <a:r>
              <a:rPr lang="en-US" altLang="zh-CN" smtClean="0">
                <a:ea typeface="宋体" charset="-122"/>
              </a:rPr>
              <a:t>Novell</a:t>
            </a:r>
            <a:r>
              <a:rPr lang="zh-CN" altLang="zh-CN" smtClean="0">
                <a:ea typeface="宋体" charset="-122"/>
              </a:rPr>
              <a:t>等。</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）图形用户界面操作系统</a:t>
            </a:r>
          </a:p>
          <a:p>
            <a:pPr>
              <a:buFont typeface="Wingdings" pitchFamily="2" charset="2"/>
              <a:buNone/>
            </a:pPr>
            <a:r>
              <a:rPr lang="zh-CN" altLang="en-US" smtClean="0">
                <a:ea typeface="宋体" charset="-122"/>
              </a:rPr>
              <a:t>        例如： </a:t>
            </a:r>
            <a:r>
              <a:rPr lang="en-US" altLang="zh-CN" smtClean="0">
                <a:ea typeface="宋体" charset="-122"/>
              </a:rPr>
              <a:t>Windows 7/XP/2000</a:t>
            </a:r>
            <a:r>
              <a:rPr lang="zh-CN" altLang="zh-CN" smtClean="0">
                <a:ea typeface="宋体" charset="-122"/>
              </a:rPr>
              <a:t>、</a:t>
            </a:r>
            <a:r>
              <a:rPr lang="en-US" altLang="zh-CN" smtClean="0">
                <a:ea typeface="宋体" charset="-122"/>
              </a:rPr>
              <a:t>Windows NT</a:t>
            </a:r>
            <a:r>
              <a:rPr lang="zh-CN" altLang="zh-CN" smtClean="0">
                <a:ea typeface="宋体" charset="-122"/>
              </a:rPr>
              <a:t>、网络版的</a:t>
            </a:r>
            <a:r>
              <a:rPr lang="en-US" altLang="zh-CN" smtClean="0">
                <a:ea typeface="宋体" charset="-122"/>
              </a:rPr>
              <a:t>Novell</a:t>
            </a:r>
            <a:r>
              <a:rPr lang="zh-CN" altLang="zh-CN" smtClean="0">
                <a:ea typeface="宋体" charset="-122"/>
              </a:rPr>
              <a:t>等。</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zh-CN" smtClean="0">
                <a:ea typeface="宋体" charset="-122"/>
              </a:rPr>
              <a:t>知识要点</a:t>
            </a:r>
            <a:endParaRPr lang="zh-CN" altLang="en-US" smtClean="0">
              <a:ea typeface="宋体" charset="-122"/>
            </a:endParaRPr>
          </a:p>
        </p:txBody>
      </p:sp>
      <p:sp>
        <p:nvSpPr>
          <p:cNvPr id="19458" name="内容占位符 2"/>
          <p:cNvSpPr>
            <a:spLocks noGrp="1"/>
          </p:cNvSpPr>
          <p:nvPr>
            <p:ph idx="1"/>
          </p:nvPr>
        </p:nvSpPr>
        <p:spPr/>
        <p:txBody>
          <a:bodyPr/>
          <a:lstStyle/>
          <a:p>
            <a:pPr marL="0" indent="0">
              <a:buFont typeface="Wingdings" pitchFamily="2" charset="2"/>
              <a:buNone/>
            </a:pPr>
            <a:endParaRPr lang="zh-CN" altLang="zh-CN" smtClean="0">
              <a:ea typeface="宋体" charset="-122"/>
            </a:endParaRPr>
          </a:p>
          <a:p>
            <a:pPr marL="0" indent="0"/>
            <a:r>
              <a:rPr lang="zh-CN" altLang="zh-CN" smtClean="0">
                <a:ea typeface="宋体" charset="-122"/>
              </a:rPr>
              <a:t>计算机概述</a:t>
            </a:r>
          </a:p>
          <a:p>
            <a:pPr marL="0" indent="0"/>
            <a:r>
              <a:rPr lang="zh-CN" altLang="zh-CN" smtClean="0">
                <a:ea typeface="宋体" charset="-122"/>
              </a:rPr>
              <a:t>计算机系统：认识硬件及作用、软件系统</a:t>
            </a:r>
          </a:p>
          <a:p>
            <a:pPr marL="0" indent="0"/>
            <a:r>
              <a:rPr lang="zh-CN" altLang="zh-CN" smtClean="0">
                <a:ea typeface="宋体" charset="-122"/>
              </a:rPr>
              <a:t>信息表示：概念（数制、位权）、数的表示、各种进制数的相互转换</a:t>
            </a:r>
          </a:p>
          <a:p>
            <a:pPr marL="0" indent="0"/>
            <a:r>
              <a:rPr lang="zh-CN" altLang="zh-CN" smtClean="0">
                <a:ea typeface="宋体" charset="-122"/>
              </a:rPr>
              <a:t>数据编码：英文字符编码、中文字符编码</a:t>
            </a:r>
          </a:p>
          <a:p>
            <a:pPr marL="0" indent="0"/>
            <a:r>
              <a:rPr lang="zh-CN" altLang="zh-CN" smtClean="0">
                <a:ea typeface="宋体" charset="-122"/>
              </a:rPr>
              <a:t>操作系统：概念、作用、分类</a:t>
            </a:r>
          </a:p>
          <a:p>
            <a:pPr marL="0" indent="0"/>
            <a:r>
              <a:rPr lang="zh-CN" altLang="zh-CN" smtClean="0">
                <a:ea typeface="宋体" charset="-122"/>
              </a:rPr>
              <a:t>使用</a:t>
            </a:r>
            <a:r>
              <a:rPr lang="en-US" altLang="zh-CN" smtClean="0">
                <a:ea typeface="宋体" charset="-122"/>
              </a:rPr>
              <a:t>Windows 7</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endParaRPr lang="zh-CN" altLang="en-US" smtClean="0">
              <a:ea typeface="宋体" charset="-122"/>
            </a:endParaRPr>
          </a:p>
        </p:txBody>
      </p:sp>
      <p:sp>
        <p:nvSpPr>
          <p:cNvPr id="4710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．按操作系统的工作方式分类</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）单用户单任务操作系统</a:t>
            </a:r>
          </a:p>
          <a:p>
            <a:pPr marL="0" indent="0">
              <a:buFont typeface="Wingdings" pitchFamily="2" charset="2"/>
              <a:buNone/>
            </a:pPr>
            <a:r>
              <a:rPr lang="zh-CN" altLang="en-US" smtClean="0">
                <a:ea typeface="宋体" charset="-122"/>
              </a:rPr>
              <a:t>        例如： </a:t>
            </a:r>
            <a:r>
              <a:rPr lang="en-US" altLang="zh-CN" smtClean="0">
                <a:ea typeface="宋体" charset="-122"/>
              </a:rPr>
              <a:t>MS-DOS</a:t>
            </a:r>
            <a:r>
              <a:rPr lang="zh-CN" altLang="zh-CN" smtClean="0">
                <a:ea typeface="宋体" charset="-122"/>
              </a:rPr>
              <a:t>、</a:t>
            </a:r>
            <a:r>
              <a:rPr lang="en-US" altLang="zh-CN" smtClean="0">
                <a:ea typeface="宋体" charset="-122"/>
              </a:rPr>
              <a:t>PC-DOS</a:t>
            </a:r>
            <a:r>
              <a:rPr lang="zh-CN" altLang="zh-CN" smtClean="0">
                <a:ea typeface="宋体" charset="-122"/>
              </a:rPr>
              <a:t>、</a:t>
            </a:r>
            <a:r>
              <a:rPr lang="en-US" altLang="zh-CN" smtClean="0">
                <a:ea typeface="宋体" charset="-122"/>
              </a:rPr>
              <a:t>CP/M</a:t>
            </a:r>
            <a:r>
              <a:rPr lang="zh-CN" altLang="zh-CN" smtClean="0">
                <a:ea typeface="宋体" charset="-122"/>
              </a:rPr>
              <a:t>等。</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）单用户多任务操作系统</a:t>
            </a:r>
          </a:p>
          <a:p>
            <a:pPr marL="0" indent="0">
              <a:buFont typeface="Wingdings" pitchFamily="2" charset="2"/>
              <a:buNone/>
            </a:pPr>
            <a:r>
              <a:rPr lang="zh-CN" altLang="en-US" smtClean="0">
                <a:ea typeface="宋体" charset="-122"/>
              </a:rPr>
              <a:t>        例如： </a:t>
            </a:r>
            <a:r>
              <a:rPr lang="en-US" altLang="zh-CN" smtClean="0">
                <a:ea typeface="宋体" charset="-122"/>
              </a:rPr>
              <a:t>OS/2</a:t>
            </a:r>
            <a:r>
              <a:rPr lang="zh-CN" altLang="zh-CN" smtClean="0">
                <a:ea typeface="宋体" charset="-122"/>
              </a:rPr>
              <a:t>、</a:t>
            </a:r>
            <a:r>
              <a:rPr lang="en-US" altLang="zh-CN" smtClean="0">
                <a:ea typeface="宋体" charset="-122"/>
              </a:rPr>
              <a:t>Windows 95/98/2000</a:t>
            </a:r>
            <a:r>
              <a:rPr lang="zh-CN" altLang="zh-CN" smtClean="0">
                <a:ea typeface="宋体" charset="-122"/>
              </a:rPr>
              <a:t>等。</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）多用户多任务分时操作系统</a:t>
            </a:r>
          </a:p>
          <a:p>
            <a:pPr marL="0" indent="0">
              <a:buFont typeface="Wingdings" pitchFamily="2" charset="2"/>
              <a:buNone/>
            </a:pPr>
            <a:r>
              <a:rPr lang="zh-CN" altLang="en-US" smtClean="0">
                <a:ea typeface="宋体" charset="-122"/>
              </a:rPr>
              <a:t>        例如：</a:t>
            </a:r>
            <a:r>
              <a:rPr lang="en-US" altLang="zh-CN" smtClean="0">
                <a:ea typeface="宋体" charset="-122"/>
              </a:rPr>
              <a:t>Unix</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endParaRPr lang="zh-CN" altLang="en-US" smtClean="0">
              <a:ea typeface="宋体" charset="-122"/>
            </a:endParaRPr>
          </a:p>
        </p:txBody>
      </p:sp>
      <p:sp>
        <p:nvSpPr>
          <p:cNvPr id="48130" name="内容占位符 2"/>
          <p:cNvSpPr>
            <a:spLocks noGrp="1"/>
          </p:cNvSpPr>
          <p:nvPr>
            <p:ph idx="1"/>
          </p:nvPr>
        </p:nvSpPr>
        <p:spPr>
          <a:xfrm>
            <a:off x="250825" y="1628775"/>
            <a:ext cx="8569325" cy="4695825"/>
          </a:xfrm>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．按操作系统的功能分类</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）批处理系统</a:t>
            </a:r>
          </a:p>
          <a:p>
            <a:pPr marL="0" indent="0">
              <a:buFont typeface="Wingdings" pitchFamily="2" charset="2"/>
              <a:buNone/>
            </a:pPr>
            <a:r>
              <a:rPr lang="en-US" altLang="zh-CN" smtClean="0">
                <a:ea typeface="宋体" charset="-122"/>
              </a:rPr>
              <a:t>        </a:t>
            </a:r>
            <a:r>
              <a:rPr lang="zh-CN" altLang="zh-CN" smtClean="0">
                <a:ea typeface="宋体" charset="-122"/>
              </a:rPr>
              <a:t>操作员将用户提交的一批作业送到输入设备，输入设备在输入管理程序的控制下将作业输入到外存。批处理系统运行时系统资源利用率高，系统吞吐量大，但是作业周转时间长，无交互能力。</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）分时操作系统</a:t>
            </a:r>
          </a:p>
          <a:p>
            <a:pPr marL="0" indent="0">
              <a:buFont typeface="Wingdings" pitchFamily="2" charset="2"/>
              <a:buNone/>
            </a:pPr>
            <a:r>
              <a:rPr lang="en-US" altLang="zh-CN" smtClean="0">
                <a:ea typeface="宋体" charset="-122"/>
              </a:rPr>
              <a:t>       </a:t>
            </a:r>
            <a:r>
              <a:rPr lang="zh-CN" altLang="zh-CN" smtClean="0">
                <a:ea typeface="宋体" charset="-122"/>
              </a:rPr>
              <a:t>分时操作系统的主要特点是将</a:t>
            </a:r>
            <a:r>
              <a:rPr lang="en-US" altLang="zh-CN" smtClean="0">
                <a:ea typeface="宋体" charset="-122"/>
              </a:rPr>
              <a:t>CPU</a:t>
            </a:r>
            <a:r>
              <a:rPr lang="zh-CN" altLang="zh-CN" smtClean="0">
                <a:ea typeface="宋体" charset="-122"/>
              </a:rPr>
              <a:t>时间分成很短的时间片，按时间片轮流把处理器分配给各联机用户程序。典型的分时操作系统有</a:t>
            </a:r>
            <a:r>
              <a:rPr lang="en-US" altLang="zh-CN" smtClean="0">
                <a:ea typeface="宋体" charset="-122"/>
              </a:rPr>
              <a:t>UNIX</a:t>
            </a:r>
            <a:r>
              <a:rPr lang="zh-CN" altLang="zh-CN" smtClean="0">
                <a:ea typeface="宋体" charset="-122"/>
              </a:rPr>
              <a:t>、</a:t>
            </a:r>
            <a:r>
              <a:rPr lang="en-US" altLang="zh-CN" smtClean="0">
                <a:ea typeface="宋体" charset="-122"/>
              </a:rPr>
              <a:t>Linux</a:t>
            </a:r>
            <a:r>
              <a:rPr lang="zh-CN" altLang="zh-CN" smtClean="0">
                <a:ea typeface="宋体" charset="-122"/>
              </a:rPr>
              <a:t>等。</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endParaRPr lang="zh-CN" altLang="en-US" smtClean="0">
              <a:ea typeface="宋体" charset="-122"/>
            </a:endParaRPr>
          </a:p>
        </p:txBody>
      </p:sp>
      <p:sp>
        <p:nvSpPr>
          <p:cNvPr id="49154" name="内容占位符 2"/>
          <p:cNvSpPr>
            <a:spLocks noGrp="1"/>
          </p:cNvSpPr>
          <p:nvPr>
            <p:ph idx="1"/>
          </p:nvPr>
        </p:nvSpPr>
        <p:spPr>
          <a:xfrm>
            <a:off x="457200" y="1628775"/>
            <a:ext cx="8229600" cy="4695825"/>
          </a:xfrm>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．实时操作系统</a:t>
            </a:r>
          </a:p>
          <a:p>
            <a:pPr marL="0" indent="0">
              <a:buFont typeface="Wingdings" pitchFamily="2" charset="2"/>
              <a:buNone/>
            </a:pPr>
            <a:r>
              <a:rPr lang="en-US" altLang="zh-CN" smtClean="0">
                <a:ea typeface="宋体" charset="-122"/>
              </a:rPr>
              <a:t>        </a:t>
            </a:r>
            <a:r>
              <a:rPr lang="zh-CN" altLang="zh-CN" smtClean="0">
                <a:ea typeface="宋体" charset="-122"/>
              </a:rPr>
              <a:t>实时操作系统指系统能及时响应外部事件的请求并在规定的时间内完成处理，控制所有实时任务协调一致地运行。</a:t>
            </a:r>
          </a:p>
          <a:p>
            <a:pPr marL="0" indent="0">
              <a:buFont typeface="Wingdings" pitchFamily="2" charset="2"/>
              <a:buNone/>
            </a:pPr>
            <a:r>
              <a:rPr lang="en-US" altLang="zh-CN" b="1" smtClean="0">
                <a:ea typeface="宋体" charset="-122"/>
              </a:rPr>
              <a:t>        5</a:t>
            </a:r>
            <a:r>
              <a:rPr lang="zh-CN" altLang="zh-CN" b="1" smtClean="0">
                <a:ea typeface="宋体" charset="-122"/>
              </a:rPr>
              <a:t>．网络操作系统</a:t>
            </a:r>
          </a:p>
          <a:p>
            <a:pPr marL="0" indent="0">
              <a:buFont typeface="Wingdings" pitchFamily="2" charset="2"/>
              <a:buNone/>
            </a:pPr>
            <a:r>
              <a:rPr lang="en-US" altLang="zh-CN" smtClean="0">
                <a:ea typeface="宋体" charset="-122"/>
              </a:rPr>
              <a:t>        </a:t>
            </a:r>
            <a:r>
              <a:rPr lang="zh-CN" altLang="zh-CN" smtClean="0">
                <a:ea typeface="宋体" charset="-122"/>
              </a:rPr>
              <a:t>网络操作系统是基于计算机网络的操作系统，是在各种计算机操作系统上按照网络体系结构标准开发的软件，包括网络管理、通信、资源共享、系统安全和各种网络应用服务功能。常用的有</a:t>
            </a:r>
            <a:r>
              <a:rPr lang="en-US" altLang="zh-CN" smtClean="0">
                <a:ea typeface="宋体" charset="-122"/>
              </a:rPr>
              <a:t>Novell NetWare</a:t>
            </a:r>
            <a:r>
              <a:rPr lang="zh-CN" altLang="zh-CN" smtClean="0">
                <a:ea typeface="宋体" charset="-122"/>
              </a:rPr>
              <a:t>、</a:t>
            </a:r>
            <a:r>
              <a:rPr lang="en-US" altLang="zh-CN" smtClean="0">
                <a:ea typeface="宋体" charset="-122"/>
              </a:rPr>
              <a:t>Windows NT</a:t>
            </a:r>
            <a:r>
              <a:rPr lang="zh-CN" altLang="zh-CN" smtClean="0">
                <a:ea typeface="宋体" charset="-122"/>
              </a:rPr>
              <a:t>、</a:t>
            </a:r>
            <a:r>
              <a:rPr lang="en-US" altLang="zh-CN" smtClean="0">
                <a:ea typeface="宋体" charset="-122"/>
              </a:rPr>
              <a:t>Windows Server</a:t>
            </a:r>
            <a:r>
              <a:rPr lang="zh-CN" altLang="zh-CN" smtClean="0">
                <a:ea typeface="宋体" charset="-122"/>
              </a:rPr>
              <a:t>等。</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r>
              <a:rPr lang="en-US" altLang="zh-CN" smtClean="0">
                <a:ea typeface="宋体" charset="-122"/>
              </a:rPr>
              <a:t>1.5  Windows 7</a:t>
            </a:r>
            <a:r>
              <a:rPr lang="zh-CN" altLang="zh-CN" smtClean="0">
                <a:ea typeface="宋体" charset="-122"/>
              </a:rPr>
              <a:t>操作系统</a:t>
            </a:r>
            <a:endParaRPr lang="zh-CN" altLang="en-US" smtClean="0">
              <a:ea typeface="宋体" charset="-122"/>
            </a:endParaRPr>
          </a:p>
        </p:txBody>
      </p:sp>
      <p:sp>
        <p:nvSpPr>
          <p:cNvPr id="50178" name="内容占位符 2"/>
          <p:cNvSpPr>
            <a:spLocks noGrp="1"/>
          </p:cNvSpPr>
          <p:nvPr>
            <p:ph idx="1"/>
          </p:nvPr>
        </p:nvSpPr>
        <p:spPr/>
        <p:txBody>
          <a:bodyPr/>
          <a:lstStyle/>
          <a:p>
            <a:r>
              <a:rPr lang="en-US" altLang="zh-CN" b="1" smtClean="0">
                <a:ea typeface="宋体" charset="-122"/>
              </a:rPr>
              <a:t>1.5.1  Windows 7</a:t>
            </a:r>
            <a:r>
              <a:rPr lang="zh-CN" altLang="zh-CN" b="1" smtClean="0">
                <a:ea typeface="宋体" charset="-122"/>
              </a:rPr>
              <a:t>的基本操作</a:t>
            </a:r>
          </a:p>
          <a:p>
            <a:pPr>
              <a:buFont typeface="Wingdings" pitchFamily="2" charset="2"/>
              <a:buNone/>
            </a:pPr>
            <a:r>
              <a:rPr lang="en-US" altLang="zh-CN" b="1" smtClean="0">
                <a:ea typeface="宋体" charset="-122"/>
              </a:rPr>
              <a:t>         1</a:t>
            </a:r>
            <a:r>
              <a:rPr lang="zh-CN" altLang="zh-CN" b="1" smtClean="0">
                <a:ea typeface="宋体" charset="-122"/>
              </a:rPr>
              <a:t>．</a:t>
            </a:r>
            <a:r>
              <a:rPr lang="en-US" altLang="zh-CN" b="1" smtClean="0">
                <a:ea typeface="宋体" charset="-122"/>
              </a:rPr>
              <a:t>Windows 7</a:t>
            </a:r>
            <a:r>
              <a:rPr lang="zh-CN" altLang="zh-CN" b="1" smtClean="0">
                <a:ea typeface="宋体" charset="-122"/>
              </a:rPr>
              <a:t>的启动与退出</a:t>
            </a:r>
            <a:endParaRPr lang="en-US" altLang="zh-CN" b="1" smtClean="0">
              <a:ea typeface="宋体" charset="-122"/>
            </a:endParaRPr>
          </a:p>
          <a:p>
            <a:pPr>
              <a:buFont typeface="Wingdings" pitchFamily="2" charset="2"/>
              <a:buNone/>
            </a:pPr>
            <a:r>
              <a:rPr lang="en-US" altLang="zh-CN" b="1" smtClean="0">
                <a:ea typeface="宋体" charset="-122"/>
              </a:rPr>
              <a:t>         2</a:t>
            </a:r>
            <a:r>
              <a:rPr lang="zh-CN" altLang="zh-CN" b="1" smtClean="0">
                <a:ea typeface="宋体" charset="-122"/>
              </a:rPr>
              <a:t>．桌面</a:t>
            </a:r>
            <a:endParaRPr lang="en-US" altLang="zh-CN" b="1" smtClean="0">
              <a:ea typeface="宋体" charset="-122"/>
            </a:endParaRPr>
          </a:p>
          <a:p>
            <a:pPr>
              <a:buFont typeface="Wingdings" pitchFamily="2" charset="2"/>
              <a:buNone/>
            </a:pPr>
            <a:r>
              <a:rPr lang="en-US" altLang="zh-CN" b="1" smtClean="0">
                <a:ea typeface="宋体" charset="-122"/>
              </a:rPr>
              <a:t>         3</a:t>
            </a:r>
            <a:r>
              <a:rPr lang="zh-CN" altLang="zh-CN" b="1" smtClean="0">
                <a:ea typeface="宋体" charset="-122"/>
              </a:rPr>
              <a:t>．任务栏</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任务栏一般位于屏幕的底部，主要由“开始”按钮、快速启动栏、应用程序区和系统托盘区等部分组成。</a:t>
            </a:r>
          </a:p>
          <a:p>
            <a:pPr>
              <a:buFont typeface="Wingdings" pitchFamily="2" charset="2"/>
              <a:buNone/>
            </a:pPr>
            <a:endParaRPr lang="zh-CN" altLang="zh-CN" b="1" smtClean="0">
              <a:ea typeface="宋体" charset="-122"/>
            </a:endParaRPr>
          </a:p>
          <a:p>
            <a:pPr>
              <a:buFont typeface="Wingdings" pitchFamily="2" charset="2"/>
              <a:buNone/>
            </a:pPr>
            <a:endParaRPr lang="zh-CN" altLang="zh-CN" b="1" smtClean="0">
              <a:ea typeface="宋体" charset="-122"/>
            </a:endParaRPr>
          </a:p>
          <a:p>
            <a:pPr>
              <a:buFont typeface="Wingdings" pitchFamily="2" charset="2"/>
              <a:buNone/>
            </a:pPr>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p:txBody>
          <a:bodyPr/>
          <a:lstStyle/>
          <a:p>
            <a:endParaRPr lang="zh-CN" altLang="en-US" smtClean="0">
              <a:ea typeface="宋体" charset="-122"/>
            </a:endParaRPr>
          </a:p>
        </p:txBody>
      </p:sp>
      <p:sp>
        <p:nvSpPr>
          <p:cNvPr id="51202" name="内容占位符 2"/>
          <p:cNvSpPr>
            <a:spLocks noGrp="1"/>
          </p:cNvSpPr>
          <p:nvPr>
            <p:ph idx="1"/>
          </p:nvPr>
        </p:nvSpPr>
        <p:spPr>
          <a:xfrm>
            <a:off x="457200" y="1412875"/>
            <a:ext cx="8229600" cy="4911725"/>
          </a:xfrm>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．窗口</a:t>
            </a:r>
          </a:p>
          <a:p>
            <a:pPr marL="0" indent="0">
              <a:buFont typeface="Wingdings" pitchFamily="2" charset="2"/>
              <a:buNone/>
            </a:pPr>
            <a:r>
              <a:rPr lang="en-US" altLang="zh-CN" smtClean="0">
                <a:ea typeface="宋体" charset="-122"/>
              </a:rPr>
              <a:t>       </a:t>
            </a:r>
            <a:r>
              <a:rPr lang="zh-CN" altLang="zh-CN" smtClean="0">
                <a:ea typeface="宋体" charset="-122"/>
              </a:rPr>
              <a:t>窗口是桌面上用于查看应用程序或文档等信息的一块矩形区域。</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窗口的组成</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1204" name="Picture 3"/>
          <p:cNvPicPr>
            <a:picLocks noChangeAspect="1" noChangeArrowheads="1"/>
          </p:cNvPicPr>
          <p:nvPr/>
        </p:nvPicPr>
        <p:blipFill>
          <a:blip r:embed="rId2"/>
          <a:srcRect/>
          <a:stretch>
            <a:fillRect/>
          </a:stretch>
        </p:blipFill>
        <p:spPr bwMode="auto">
          <a:xfrm>
            <a:off x="1403350" y="3284538"/>
            <a:ext cx="6624638" cy="3046412"/>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p:txBody>
          <a:bodyPr/>
          <a:lstStyle/>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2227" name="内容占位符 5"/>
          <p:cNvSpPr>
            <a:spLocks noGrp="1"/>
          </p:cNvSpPr>
          <p:nvPr>
            <p:ph idx="1"/>
          </p:nvPr>
        </p:nvSpPr>
        <p:spPr/>
        <p:txBody>
          <a:bodyPr/>
          <a:lstStyle/>
          <a:p>
            <a:pPr marL="0" indent="0">
              <a:buFont typeface="Wingdings" pitchFamily="2" charset="2"/>
              <a:buNone/>
            </a:pPr>
            <a:r>
              <a:rPr lang="en-US" altLang="zh-CN" b="1" smtClean="0">
                <a:ea typeface="宋体" charset="-122"/>
              </a:rPr>
              <a:t>        5</a:t>
            </a:r>
            <a:r>
              <a:rPr lang="zh-CN" altLang="zh-CN" b="1" smtClean="0">
                <a:ea typeface="宋体" charset="-122"/>
              </a:rPr>
              <a:t>．对话框</a:t>
            </a:r>
          </a:p>
          <a:p>
            <a:pPr marL="0" indent="0"/>
            <a:endParaRPr lang="zh-CN" altLang="en-US" smtClean="0">
              <a:ea typeface="宋体" charset="-122"/>
            </a:endParaRPr>
          </a:p>
        </p:txBody>
      </p:sp>
      <p:pic>
        <p:nvPicPr>
          <p:cNvPr id="52228" name="Picture 7"/>
          <p:cNvPicPr>
            <a:picLocks noChangeAspect="1" noChangeArrowheads="1"/>
          </p:cNvPicPr>
          <p:nvPr/>
        </p:nvPicPr>
        <p:blipFill>
          <a:blip r:embed="rId2"/>
          <a:srcRect/>
          <a:stretch>
            <a:fillRect/>
          </a:stretch>
        </p:blipFill>
        <p:spPr bwMode="auto">
          <a:xfrm>
            <a:off x="3187700" y="1844675"/>
            <a:ext cx="5272088" cy="44577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a:lstStyle/>
          <a:p>
            <a:endParaRPr lang="zh-CN" altLang="en-US" smtClean="0">
              <a:ea typeface="宋体" charset="-122"/>
            </a:endParaRPr>
          </a:p>
        </p:txBody>
      </p:sp>
      <p:sp>
        <p:nvSpPr>
          <p:cNvPr id="53250" name="内容占位符 2"/>
          <p:cNvSpPr>
            <a:spLocks noGrp="1"/>
          </p:cNvSpPr>
          <p:nvPr>
            <p:ph idx="1"/>
          </p:nvPr>
        </p:nvSpPr>
        <p:spPr>
          <a:xfrm>
            <a:off x="457200" y="1341438"/>
            <a:ext cx="8229600" cy="4983162"/>
          </a:xfrm>
        </p:spPr>
        <p:txBody>
          <a:bodyPr/>
          <a:lstStyle/>
          <a:p>
            <a:pPr marL="0" indent="0">
              <a:buFont typeface="Wingdings" pitchFamily="2" charset="2"/>
              <a:buNone/>
            </a:pPr>
            <a:r>
              <a:rPr lang="en-US" altLang="zh-CN" smtClean="0">
                <a:ea typeface="宋体" charset="-122"/>
              </a:rPr>
              <a:t>       6</a:t>
            </a:r>
            <a:r>
              <a:rPr lang="zh-CN" altLang="zh-CN" smtClean="0">
                <a:ea typeface="宋体" charset="-122"/>
              </a:rPr>
              <a:t>．菜单</a:t>
            </a:r>
            <a:endParaRPr lang="en-US" altLang="zh-CN" smtClean="0">
              <a:ea typeface="宋体" charset="-122"/>
            </a:endParaRPr>
          </a:p>
          <a:p>
            <a:pPr marL="0" indent="0">
              <a:buFont typeface="Wingdings" pitchFamily="2" charset="2"/>
              <a:buNone/>
            </a:pPr>
            <a:r>
              <a:rPr lang="en-US" altLang="zh-CN" smtClean="0">
                <a:ea typeface="宋体" charset="-122"/>
              </a:rPr>
              <a:t>       Windows</a:t>
            </a:r>
            <a:r>
              <a:rPr lang="zh-CN" altLang="zh-CN" smtClean="0">
                <a:ea typeface="宋体" charset="-122"/>
              </a:rPr>
              <a:t>中有各类菜单，如“开始”菜单、控制菜单、文件夹窗口菜单、应用程序菜单、快捷菜单等。</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3252" name="Picture 2"/>
          <p:cNvPicPr>
            <a:picLocks noChangeAspect="1" noChangeArrowheads="1"/>
          </p:cNvPicPr>
          <p:nvPr/>
        </p:nvPicPr>
        <p:blipFill>
          <a:blip r:embed="rId2"/>
          <a:srcRect/>
          <a:stretch>
            <a:fillRect/>
          </a:stretch>
        </p:blipFill>
        <p:spPr bwMode="auto">
          <a:xfrm>
            <a:off x="1908175" y="2997200"/>
            <a:ext cx="4824413" cy="338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p:txBody>
          <a:bodyPr/>
          <a:lstStyle/>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4275" name="Picture 2"/>
          <p:cNvPicPr>
            <a:picLocks noGrp="1" noChangeAspect="1" noChangeArrowheads="1"/>
          </p:cNvPicPr>
          <p:nvPr>
            <p:ph idx="1"/>
          </p:nvPr>
        </p:nvPicPr>
        <p:blipFill>
          <a:blip r:embed="rId2"/>
          <a:srcRect/>
          <a:stretch>
            <a:fillRect/>
          </a:stretch>
        </p:blipFill>
        <p:spPr>
          <a:xfrm>
            <a:off x="2916238" y="3640138"/>
            <a:ext cx="1276350" cy="1609725"/>
          </a:xfrm>
        </p:spPr>
      </p:pic>
      <p:pic>
        <p:nvPicPr>
          <p:cNvPr id="54276" name="Picture 3" descr="菜单2"/>
          <p:cNvPicPr>
            <a:picLocks noChangeAspect="1" noChangeArrowheads="1"/>
          </p:cNvPicPr>
          <p:nvPr/>
        </p:nvPicPr>
        <p:blipFill>
          <a:blip r:embed="rId3"/>
          <a:srcRect/>
          <a:stretch>
            <a:fillRect/>
          </a:stretch>
        </p:blipFill>
        <p:spPr bwMode="auto">
          <a:xfrm>
            <a:off x="5076825" y="2420938"/>
            <a:ext cx="2647950" cy="2914650"/>
          </a:xfrm>
          <a:prstGeom prst="rect">
            <a:avLst/>
          </a:prstGeom>
          <a:noFill/>
          <a:ln w="9525">
            <a:noFill/>
            <a:miter lim="800000"/>
            <a:headEnd/>
            <a:tailEnd/>
          </a:ln>
        </p:spPr>
      </p:pic>
      <p:sp>
        <p:nvSpPr>
          <p:cNvPr id="54277" name="矩形 4"/>
          <p:cNvSpPr>
            <a:spLocks noChangeArrowheads="1"/>
          </p:cNvSpPr>
          <p:nvPr/>
        </p:nvSpPr>
        <p:spPr bwMode="auto">
          <a:xfrm>
            <a:off x="755650" y="1916113"/>
            <a:ext cx="2741613" cy="369887"/>
          </a:xfrm>
          <a:prstGeom prst="rect">
            <a:avLst/>
          </a:prstGeom>
          <a:noFill/>
          <a:ln w="9525">
            <a:noFill/>
            <a:miter lim="800000"/>
            <a:headEnd/>
            <a:tailEnd/>
          </a:ln>
        </p:spPr>
        <p:txBody>
          <a:bodyPr wrap="none">
            <a:spAutoFit/>
          </a:bodyPr>
          <a:lstStyle/>
          <a:p>
            <a:pPr algn="ctr"/>
            <a:r>
              <a:rPr lang="zh-CN" altLang="zh-CN"/>
              <a:t>菜单的快捷键和快捷菜单</a:t>
            </a:r>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p:txBody>
          <a:bodyPr/>
          <a:lstStyle/>
          <a:p>
            <a:endParaRPr lang="zh-CN" altLang="en-US" smtClean="0">
              <a:ea typeface="宋体" charset="-122"/>
            </a:endParaRPr>
          </a:p>
        </p:txBody>
      </p:sp>
      <p:sp>
        <p:nvSpPr>
          <p:cNvPr id="55298" name="内容占位符 2"/>
          <p:cNvSpPr>
            <a:spLocks noGrp="1"/>
          </p:cNvSpPr>
          <p:nvPr>
            <p:ph idx="1"/>
          </p:nvPr>
        </p:nvSpPr>
        <p:spPr>
          <a:xfrm>
            <a:off x="457200" y="1628775"/>
            <a:ext cx="8229600" cy="4695825"/>
          </a:xfrm>
        </p:spPr>
        <p:txBody>
          <a:bodyPr/>
          <a:lstStyle/>
          <a:p>
            <a:pPr marL="0" indent="0">
              <a:buFont typeface="Wingdings" pitchFamily="2" charset="2"/>
              <a:buNone/>
            </a:pPr>
            <a:r>
              <a:rPr lang="en-US" altLang="zh-CN" b="1" smtClean="0">
                <a:ea typeface="宋体" charset="-122"/>
              </a:rPr>
              <a:t>        7</a:t>
            </a:r>
            <a:r>
              <a:rPr lang="zh-CN" altLang="zh-CN" b="1" smtClean="0">
                <a:ea typeface="宋体" charset="-122"/>
              </a:rPr>
              <a:t>．快捷方式</a:t>
            </a:r>
          </a:p>
          <a:p>
            <a:pPr marL="0" indent="0">
              <a:buFont typeface="Wingdings" pitchFamily="2" charset="2"/>
              <a:buNone/>
            </a:pPr>
            <a:r>
              <a:rPr lang="en-US" altLang="zh-CN" smtClean="0">
                <a:ea typeface="宋体" charset="-122"/>
              </a:rPr>
              <a:t>       </a:t>
            </a:r>
            <a:r>
              <a:rPr lang="zh-CN" altLang="zh-CN" smtClean="0">
                <a:ea typeface="宋体" charset="-122"/>
              </a:rPr>
              <a:t>快捷方式是</a:t>
            </a:r>
            <a:r>
              <a:rPr lang="en-US" altLang="zh-CN" smtClean="0">
                <a:ea typeface="宋体" charset="-122"/>
              </a:rPr>
              <a:t>Windows</a:t>
            </a:r>
            <a:r>
              <a:rPr lang="zh-CN" altLang="zh-CN" smtClean="0">
                <a:ea typeface="宋体" charset="-122"/>
              </a:rPr>
              <a:t>向用户提供的一种资源访问方式，通过快捷方式可以快速启动程序或打开文件和文件夹。</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通常创建快捷方式的方法有三种。</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）拖动法</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）使用快捷菜单</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a:t>
            </a:r>
            <a:r>
              <a:rPr lang="zh-CN" altLang="en-US" smtClean="0">
                <a:ea typeface="宋体" charset="-122"/>
              </a:rPr>
              <a:t>利用快捷方式创建对话框来创建</a:t>
            </a:r>
          </a:p>
        </p:txBody>
      </p:sp>
      <p:sp>
        <p:nvSpPr>
          <p:cNvPr id="4" name="页脚占位符 3"/>
          <p:cNvSpPr>
            <a:spLocks noGrp="1"/>
          </p:cNvSpPr>
          <p:nvPr>
            <p:ph type="ftr" sz="quarter" idx="11"/>
          </p:nvPr>
        </p:nvSpPr>
        <p:spPr/>
        <p:txBody>
          <a:bodyPr/>
          <a:lstStyle/>
          <a:p>
            <a:pPr>
              <a:defRPr/>
            </a:pPr>
            <a:r>
              <a:rPr lang="en-US" altLang="zh-CN" dirty="0" smtClean="0"/>
              <a:t>School of Computer Science</a:t>
            </a:r>
            <a:endParaRPr lang="en-US" altLang="zh-C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endParaRPr lang="zh-CN" altLang="en-US" smtClean="0">
              <a:ea typeface="宋体" charset="-122"/>
            </a:endParaRPr>
          </a:p>
        </p:txBody>
      </p:sp>
      <p:sp>
        <p:nvSpPr>
          <p:cNvPr id="5632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8</a:t>
            </a:r>
            <a:r>
              <a:rPr lang="zh-CN" altLang="zh-CN" b="1" smtClean="0">
                <a:ea typeface="宋体" charset="-122"/>
              </a:rPr>
              <a:t>．剪贴板</a:t>
            </a:r>
          </a:p>
          <a:p>
            <a:pPr marL="0" indent="0">
              <a:buFont typeface="Wingdings" pitchFamily="2" charset="2"/>
              <a:buNone/>
            </a:pPr>
            <a:r>
              <a:rPr lang="en-US" altLang="zh-CN" smtClean="0">
                <a:ea typeface="宋体" charset="-122"/>
              </a:rPr>
              <a:t>       </a:t>
            </a:r>
            <a:r>
              <a:rPr lang="zh-CN" altLang="zh-CN" smtClean="0">
                <a:ea typeface="宋体" charset="-122"/>
              </a:rPr>
              <a:t>剪贴板是</a:t>
            </a:r>
            <a:r>
              <a:rPr lang="en-US" altLang="zh-CN" smtClean="0">
                <a:ea typeface="宋体" charset="-122"/>
              </a:rPr>
              <a:t>Windows</a:t>
            </a:r>
            <a:r>
              <a:rPr lang="zh-CN" altLang="zh-CN" smtClean="0">
                <a:ea typeface="宋体" charset="-122"/>
              </a:rPr>
              <a:t>操作系统提供的一个非常有用的小工具，它是内存中一段连续的，用来在应用程序之间交换数据的一个临时存储空间。可交换的数据可以是文本、图形、文件、文件夹等内容。相关的操作包括复制</a:t>
            </a:r>
            <a:r>
              <a:rPr lang="en-US" altLang="zh-CN" smtClean="0">
                <a:ea typeface="宋体" charset="-122"/>
              </a:rPr>
              <a:t>(Ctrl+C)</a:t>
            </a:r>
            <a:r>
              <a:rPr lang="zh-CN" altLang="zh-CN" smtClean="0">
                <a:ea typeface="宋体" charset="-122"/>
              </a:rPr>
              <a:t>、剪切</a:t>
            </a:r>
            <a:r>
              <a:rPr lang="en-US" altLang="zh-CN" smtClean="0">
                <a:ea typeface="宋体" charset="-122"/>
              </a:rPr>
              <a:t>(Ctrl+X)</a:t>
            </a:r>
            <a:r>
              <a:rPr lang="zh-CN" altLang="zh-CN" smtClean="0">
                <a:ea typeface="宋体" charset="-122"/>
              </a:rPr>
              <a:t>、粘贴等</a:t>
            </a:r>
            <a:r>
              <a:rPr lang="en-US" altLang="zh-CN" smtClean="0">
                <a:ea typeface="宋体" charset="-122"/>
              </a:rPr>
              <a:t>(Ctrl+V)</a:t>
            </a:r>
            <a:r>
              <a:rPr lang="zh-CN" altLang="zh-CN" smtClean="0">
                <a:ea typeface="宋体" charset="-122"/>
              </a:rPr>
              <a:t>。</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r>
              <a:rPr lang="zh-CN" altLang="en-US" sz="3200" smtClean="0">
                <a:ea typeface="宋体" charset="-122"/>
              </a:rPr>
              <a:t>目录</a:t>
            </a:r>
          </a:p>
        </p:txBody>
      </p:sp>
      <p:sp>
        <p:nvSpPr>
          <p:cNvPr id="20482" name="Rectangle 3"/>
          <p:cNvSpPr>
            <a:spLocks noGrp="1" noChangeArrowheads="1"/>
          </p:cNvSpPr>
          <p:nvPr>
            <p:ph type="body" idx="1"/>
          </p:nvPr>
        </p:nvSpPr>
        <p:spPr>
          <a:xfrm>
            <a:off x="2124075" y="1773238"/>
            <a:ext cx="4978400" cy="4495800"/>
          </a:xfrm>
        </p:spPr>
        <p:txBody>
          <a:bodyPr/>
          <a:lstStyle/>
          <a:p>
            <a:r>
              <a:rPr lang="en-US" altLang="zh-CN" smtClean="0">
                <a:ea typeface="宋体" charset="-122"/>
                <a:hlinkClick r:id="rId2" action="ppaction://hlinksldjump"/>
              </a:rPr>
              <a:t>1.1  </a:t>
            </a:r>
            <a:r>
              <a:rPr lang="zh-CN" altLang="en-US" smtClean="0">
                <a:ea typeface="宋体" charset="-122"/>
                <a:hlinkClick r:id="rId2" action="ppaction://hlinksldjump"/>
              </a:rPr>
              <a:t>计算机概述 </a:t>
            </a:r>
            <a:endParaRPr lang="zh-CN" altLang="en-US" smtClean="0">
              <a:ea typeface="宋体" charset="-122"/>
            </a:endParaRPr>
          </a:p>
          <a:p>
            <a:r>
              <a:rPr lang="en-US" altLang="zh-CN" smtClean="0">
                <a:ea typeface="宋体" charset="-122"/>
                <a:hlinkClick r:id="rId3" action="ppaction://hlinksldjump"/>
              </a:rPr>
              <a:t>1.2  </a:t>
            </a:r>
            <a:r>
              <a:rPr lang="zh-CN" altLang="en-US" smtClean="0">
                <a:ea typeface="宋体" charset="-122"/>
                <a:hlinkClick r:id="rId3" action="ppaction://hlinksldjump"/>
              </a:rPr>
              <a:t>计算机系统 </a:t>
            </a:r>
            <a:endParaRPr lang="zh-CN" altLang="en-US" smtClean="0">
              <a:ea typeface="宋体" charset="-122"/>
            </a:endParaRPr>
          </a:p>
          <a:p>
            <a:r>
              <a:rPr lang="en-US" altLang="zh-CN" smtClean="0">
                <a:ea typeface="宋体" charset="-122"/>
                <a:hlinkClick r:id="rId4" action="ppaction://hlinksldjump"/>
              </a:rPr>
              <a:t>1.3  </a:t>
            </a:r>
            <a:r>
              <a:rPr lang="zh-CN" altLang="en-US" smtClean="0">
                <a:ea typeface="宋体" charset="-122"/>
                <a:hlinkClick r:id="rId4" action="ppaction://hlinksldjump"/>
              </a:rPr>
              <a:t>计算机信息的表示 </a:t>
            </a:r>
            <a:endParaRPr lang="zh-CN" altLang="en-US" smtClean="0">
              <a:ea typeface="宋体" charset="-122"/>
            </a:endParaRPr>
          </a:p>
          <a:p>
            <a:r>
              <a:rPr lang="en-US" altLang="zh-CN" smtClean="0">
                <a:ea typeface="宋体" charset="-122"/>
                <a:hlinkClick r:id="rId5" action="ppaction://hlinksldjump"/>
              </a:rPr>
              <a:t>1.4  </a:t>
            </a:r>
            <a:r>
              <a:rPr lang="zh-CN" altLang="en-US" smtClean="0">
                <a:ea typeface="宋体" charset="-122"/>
                <a:hlinkClick r:id="rId5" action="ppaction://hlinksldjump"/>
              </a:rPr>
              <a:t>操作系统 </a:t>
            </a:r>
            <a:endParaRPr lang="zh-CN" altLang="en-US" smtClean="0">
              <a:ea typeface="宋体" charset="-122"/>
            </a:endParaRPr>
          </a:p>
          <a:p>
            <a:r>
              <a:rPr lang="en-US" altLang="zh-CN" smtClean="0">
                <a:ea typeface="宋体" charset="-122"/>
                <a:hlinkClick r:id="rId6" action="ppaction://hlinksldjump"/>
              </a:rPr>
              <a:t>1.5  Windows 7</a:t>
            </a:r>
            <a:r>
              <a:rPr lang="zh-CN" altLang="en-US" smtClean="0">
                <a:ea typeface="宋体" charset="-122"/>
                <a:hlinkClick r:id="rId6" action="ppaction://hlinksldjump"/>
              </a:rPr>
              <a:t>操作系统 </a:t>
            </a:r>
            <a:endParaRPr lang="zh-CN" altLang="en-US" smtClean="0">
              <a:ea typeface="宋体" charset="-122"/>
            </a:endParaRPr>
          </a:p>
          <a:p>
            <a:pPr>
              <a:buFont typeface="Wingdings" pitchFamily="2" charset="2"/>
              <a:buNone/>
            </a:pPr>
            <a:endParaRPr lang="zh-CN" altLang="en-US" smtClean="0">
              <a:ea typeface="宋体"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p:txBody>
          <a:bodyPr/>
          <a:lstStyle/>
          <a:p>
            <a:endParaRPr lang="zh-CN" altLang="en-US" smtClean="0">
              <a:ea typeface="宋体" charset="-122"/>
            </a:endParaRPr>
          </a:p>
        </p:txBody>
      </p:sp>
      <p:sp>
        <p:nvSpPr>
          <p:cNvPr id="57346" name="内容占位符 2"/>
          <p:cNvSpPr>
            <a:spLocks noGrp="1"/>
          </p:cNvSpPr>
          <p:nvPr>
            <p:ph idx="1"/>
          </p:nvPr>
        </p:nvSpPr>
        <p:spPr/>
        <p:txBody>
          <a:bodyPr/>
          <a:lstStyle/>
          <a:p>
            <a:r>
              <a:rPr lang="en-US" altLang="zh-CN" b="1" smtClean="0">
                <a:ea typeface="宋体" charset="-122"/>
              </a:rPr>
              <a:t>1.5.2  </a:t>
            </a:r>
            <a:r>
              <a:rPr lang="zh-CN" altLang="zh-CN" b="1" smtClean="0">
                <a:ea typeface="宋体" charset="-122"/>
              </a:rPr>
              <a:t>文件与文件夹的管理</a:t>
            </a:r>
          </a:p>
          <a:p>
            <a:pPr>
              <a:buFont typeface="Wingdings" pitchFamily="2" charset="2"/>
              <a:buNone/>
            </a:pPr>
            <a:r>
              <a:rPr lang="en-US" altLang="zh-CN" b="1" smtClean="0">
                <a:ea typeface="宋体" charset="-122"/>
              </a:rPr>
              <a:t>       1</a:t>
            </a:r>
            <a:r>
              <a:rPr lang="zh-CN" altLang="zh-CN" b="1" smtClean="0">
                <a:ea typeface="宋体" charset="-122"/>
              </a:rPr>
              <a:t>．文件及文件夹概述</a:t>
            </a:r>
          </a:p>
          <a:p>
            <a:pPr>
              <a:buFont typeface="Wingdings" pitchFamily="2" charset="2"/>
              <a:buNone/>
            </a:pPr>
            <a:r>
              <a:rPr lang="en-US" altLang="zh-CN" smtClean="0">
                <a:ea typeface="宋体" charset="-122"/>
              </a:rPr>
              <a:t>       </a:t>
            </a:r>
            <a:r>
              <a:rPr lang="zh-CN" altLang="zh-CN" smtClean="0">
                <a:ea typeface="宋体" charset="-122"/>
              </a:rPr>
              <a:t>文件是包含信息（例如文本、图像或音乐）的项。</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文件夹是一个文件容器。每个文件都存储在文件夹或“子文件夹”（文件夹中的文件夹）中。</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endParaRPr lang="zh-CN" altLang="en-US" smtClean="0">
              <a:ea typeface="宋体" charset="-122"/>
            </a:endParaRPr>
          </a:p>
        </p:txBody>
      </p:sp>
      <p:sp>
        <p:nvSpPr>
          <p:cNvPr id="58370"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．文件和文件夹的命名</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a:t>
            </a:r>
            <a:r>
              <a:rPr lang="en-US" altLang="zh-CN" smtClean="0">
                <a:ea typeface="宋体" charset="-122"/>
              </a:rPr>
              <a:t> </a:t>
            </a:r>
            <a:r>
              <a:rPr lang="zh-CN" altLang="zh-CN" smtClean="0">
                <a:ea typeface="宋体" charset="-122"/>
              </a:rPr>
              <a:t>文件的名称由文件名和扩展名组成，中间用“</a:t>
            </a:r>
            <a:r>
              <a:rPr lang="en-US" altLang="zh-CN" smtClean="0">
                <a:ea typeface="宋体" charset="-122"/>
              </a:rPr>
              <a:t>.</a:t>
            </a:r>
            <a:r>
              <a:rPr lang="zh-CN" altLang="zh-CN" smtClean="0">
                <a:ea typeface="宋体" charset="-122"/>
              </a:rPr>
              <a:t>”字符分隔，通常扩展名说明文件的类型</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②文件名的长度取决于文件的完整路径的长度（例如</a:t>
            </a:r>
            <a:r>
              <a:rPr lang="en-US" altLang="zh-CN" smtClean="0">
                <a:ea typeface="宋体" charset="-122"/>
              </a:rPr>
              <a:t> C:\Program Files\</a:t>
            </a:r>
            <a:r>
              <a:rPr lang="zh-CN" altLang="zh-CN" smtClean="0">
                <a:ea typeface="宋体" charset="-122"/>
              </a:rPr>
              <a:t>文件名</a:t>
            </a:r>
            <a:r>
              <a:rPr lang="en-US" altLang="zh-CN" smtClean="0">
                <a:ea typeface="宋体" charset="-122"/>
              </a:rPr>
              <a:t>.txt</a:t>
            </a:r>
            <a:r>
              <a:rPr lang="zh-CN" altLang="zh-CN" smtClean="0">
                <a:ea typeface="宋体" charset="-122"/>
              </a:rPr>
              <a:t>）。</a:t>
            </a:r>
            <a:r>
              <a:rPr lang="en-US" altLang="zh-CN" smtClean="0">
                <a:ea typeface="宋体" charset="-122"/>
              </a:rPr>
              <a:t>Windows</a:t>
            </a:r>
            <a:r>
              <a:rPr lang="zh-CN" altLang="zh-CN" smtClean="0">
                <a:ea typeface="宋体" charset="-122"/>
              </a:rPr>
              <a:t>将单个路径的最大长度限制为</a:t>
            </a:r>
            <a:r>
              <a:rPr lang="en-US" altLang="zh-CN" smtClean="0">
                <a:ea typeface="宋体" charset="-122"/>
              </a:rPr>
              <a:t>260</a:t>
            </a:r>
            <a:r>
              <a:rPr lang="zh-CN" altLang="zh-CN" smtClean="0">
                <a:ea typeface="宋体" charset="-122"/>
              </a:rPr>
              <a:t>个字符。文件名可以包含字母、汉字、数字和部分符号，但不能包含“</a:t>
            </a:r>
            <a:r>
              <a:rPr lang="en-US" altLang="zh-CN" smtClean="0">
                <a:ea typeface="宋体" charset="-122"/>
              </a:rPr>
              <a:t>\ / ? : * " &gt; &lt; |</a:t>
            </a:r>
            <a:r>
              <a:rPr lang="zh-CN" altLang="zh-CN" smtClean="0">
                <a:ea typeface="宋体" charset="-122"/>
              </a:rPr>
              <a:t>”等非法字符</a:t>
            </a:r>
          </a:p>
          <a:p>
            <a:pPr marL="0" indent="0">
              <a:buFont typeface="Wingdings" pitchFamily="2" charset="2"/>
              <a:buNone/>
            </a:pPr>
            <a:r>
              <a:rPr lang="en-US" altLang="zh-CN" smtClean="0">
                <a:ea typeface="宋体" charset="-122"/>
              </a:rPr>
              <a:t>       </a:t>
            </a:r>
            <a:r>
              <a:rPr lang="zh-CN" altLang="zh-CN" smtClean="0">
                <a:ea typeface="宋体" charset="-122"/>
              </a:rPr>
              <a:t>③ 文件名不区分字母的大小写</a:t>
            </a:r>
          </a:p>
          <a:p>
            <a:pPr marL="0" indent="0">
              <a:buFont typeface="Wingdings" pitchFamily="2" charset="2"/>
              <a:buNone/>
            </a:pPr>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endParaRPr lang="zh-CN" altLang="en-US" smtClean="0">
              <a:ea typeface="宋体" charset="-122"/>
            </a:endParaRPr>
          </a:p>
        </p:txBody>
      </p:sp>
      <p:sp>
        <p:nvSpPr>
          <p:cNvPr id="59394"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．资源管理器的使用</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）启动“资源管理器”</a:t>
            </a:r>
          </a:p>
          <a:p>
            <a:pPr marL="0" indent="0">
              <a:buFont typeface="Wingdings" pitchFamily="2" charset="2"/>
              <a:buNone/>
            </a:pPr>
            <a:r>
              <a:rPr lang="en-US" altLang="zh-CN" smtClean="0">
                <a:ea typeface="宋体" charset="-122"/>
              </a:rPr>
              <a:t>       </a:t>
            </a:r>
            <a:r>
              <a:rPr lang="zh-CN" altLang="zh-CN" smtClean="0">
                <a:ea typeface="宋体" charset="-122"/>
              </a:rPr>
              <a:t>① 单击“开始</a:t>
            </a:r>
            <a:r>
              <a:rPr lang="en-US" altLang="zh-CN" smtClean="0">
                <a:ea typeface="宋体" charset="-122"/>
              </a:rPr>
              <a:t>/</a:t>
            </a:r>
            <a:r>
              <a:rPr lang="zh-CN" altLang="zh-CN" smtClean="0">
                <a:ea typeface="宋体" charset="-122"/>
              </a:rPr>
              <a:t>所有程序</a:t>
            </a:r>
            <a:r>
              <a:rPr lang="en-US" altLang="zh-CN" smtClean="0">
                <a:ea typeface="宋体" charset="-122"/>
              </a:rPr>
              <a:t>/</a:t>
            </a:r>
            <a:r>
              <a:rPr lang="zh-CN" altLang="zh-CN" smtClean="0">
                <a:ea typeface="宋体" charset="-122"/>
              </a:rPr>
              <a:t>附件</a:t>
            </a:r>
            <a:r>
              <a:rPr lang="en-US" altLang="zh-CN" smtClean="0">
                <a:ea typeface="宋体" charset="-122"/>
              </a:rPr>
              <a:t>/Windows</a:t>
            </a:r>
            <a:r>
              <a:rPr lang="zh-CN" altLang="zh-CN" smtClean="0">
                <a:ea typeface="宋体" charset="-122"/>
              </a:rPr>
              <a:t>资源管理器”命令，打开相应窗口。</a:t>
            </a:r>
          </a:p>
          <a:p>
            <a:pPr marL="0" indent="0">
              <a:buFont typeface="Wingdings" pitchFamily="2" charset="2"/>
              <a:buNone/>
            </a:pPr>
            <a:r>
              <a:rPr lang="en-US" altLang="zh-CN" smtClean="0">
                <a:ea typeface="宋体" charset="-122"/>
              </a:rPr>
              <a:t>       </a:t>
            </a:r>
            <a:r>
              <a:rPr lang="zh-CN" altLang="zh-CN" smtClean="0">
                <a:ea typeface="宋体" charset="-122"/>
              </a:rPr>
              <a:t>② 在“开始”按钮上右击，在弹出的快捷菜单中选择“打开</a:t>
            </a:r>
            <a:r>
              <a:rPr lang="en-US" altLang="zh-CN" smtClean="0">
                <a:ea typeface="宋体" charset="-122"/>
              </a:rPr>
              <a:t>Windows</a:t>
            </a:r>
            <a:r>
              <a:rPr lang="zh-CN" altLang="zh-CN" smtClean="0">
                <a:ea typeface="宋体" charset="-122"/>
              </a:rPr>
              <a:t>资源管理器”命令即可。</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endParaRPr lang="zh-CN" altLang="en-US" smtClean="0">
              <a:ea typeface="宋体" charset="-122"/>
            </a:endParaRPr>
          </a:p>
        </p:txBody>
      </p:sp>
      <p:sp>
        <p:nvSpPr>
          <p:cNvPr id="60418"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）“资源管理器”的操作</a:t>
            </a:r>
          </a:p>
          <a:p>
            <a:pPr marL="0" indent="0">
              <a:buFont typeface="Wingdings" pitchFamily="2" charset="2"/>
              <a:buNone/>
            </a:pPr>
            <a:r>
              <a:rPr lang="en-US" altLang="zh-CN" smtClean="0">
                <a:ea typeface="宋体" charset="-122"/>
              </a:rPr>
              <a:t>        </a:t>
            </a:r>
            <a:r>
              <a:rPr lang="zh-CN" altLang="zh-CN" smtClean="0">
                <a:ea typeface="宋体" charset="-122"/>
              </a:rPr>
              <a:t>① 修改文件和文件夹的查看方式</a:t>
            </a:r>
          </a:p>
          <a:p>
            <a:pPr marL="0" indent="0">
              <a:buFont typeface="Wingdings" pitchFamily="2" charset="2"/>
              <a:buNone/>
            </a:pPr>
            <a:r>
              <a:rPr lang="en-US" altLang="zh-CN" smtClean="0">
                <a:ea typeface="宋体" charset="-122"/>
              </a:rPr>
              <a:t>        </a:t>
            </a:r>
            <a:r>
              <a:rPr lang="zh-CN" altLang="zh-CN" smtClean="0">
                <a:ea typeface="宋体" charset="-122"/>
              </a:rPr>
              <a:t>② 文件夹选项</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p:txBody>
          <a:bodyPr/>
          <a:lstStyle/>
          <a:p>
            <a:endParaRPr lang="zh-CN" altLang="en-US" smtClean="0">
              <a:ea typeface="宋体" charset="-122"/>
            </a:endParaRPr>
          </a:p>
        </p:txBody>
      </p:sp>
      <p:sp>
        <p:nvSpPr>
          <p:cNvPr id="61442" name="内容占位符 2"/>
          <p:cNvSpPr>
            <a:spLocks noGrp="1"/>
          </p:cNvSpPr>
          <p:nvPr>
            <p:ph idx="1"/>
          </p:nvPr>
        </p:nvSpPr>
        <p:spPr>
          <a:xfrm>
            <a:off x="1619250" y="1828800"/>
            <a:ext cx="7067550" cy="4495800"/>
          </a:xfrm>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．文件及文件夹的基本操作</a:t>
            </a:r>
            <a:endParaRPr lang="en-US" altLang="zh-CN" b="1" smtClean="0">
              <a:ea typeface="宋体" charset="-122"/>
            </a:endParaRPr>
          </a:p>
          <a:p>
            <a:pPr marL="0" indent="0">
              <a:buFont typeface="Wingdings" pitchFamily="2" charset="2"/>
              <a:buNone/>
            </a:pPr>
            <a:r>
              <a:rPr lang="zh-CN" altLang="zh-CN" smtClean="0">
                <a:ea typeface="宋体" charset="-122"/>
              </a:rPr>
              <a:t>（</a:t>
            </a:r>
            <a:r>
              <a:rPr lang="en-US" altLang="zh-CN" smtClean="0">
                <a:ea typeface="宋体" charset="-122"/>
              </a:rPr>
              <a:t>1</a:t>
            </a:r>
            <a:r>
              <a:rPr lang="zh-CN" altLang="zh-CN" smtClean="0">
                <a:ea typeface="宋体" charset="-122"/>
              </a:rPr>
              <a:t>）创建文件</a:t>
            </a:r>
          </a:p>
          <a:p>
            <a:pPr marL="0" indent="0">
              <a:buFont typeface="Wingdings" pitchFamily="2" charset="2"/>
              <a:buNone/>
            </a:pPr>
            <a:r>
              <a:rPr lang="zh-CN" altLang="zh-CN" smtClean="0">
                <a:ea typeface="宋体" charset="-122"/>
              </a:rPr>
              <a:t>（</a:t>
            </a:r>
            <a:r>
              <a:rPr lang="en-US" altLang="zh-CN" smtClean="0">
                <a:ea typeface="宋体" charset="-122"/>
              </a:rPr>
              <a:t>2</a:t>
            </a:r>
            <a:r>
              <a:rPr lang="zh-CN" altLang="zh-CN" smtClean="0">
                <a:ea typeface="宋体" charset="-122"/>
              </a:rPr>
              <a:t>）创建文件夹</a:t>
            </a:r>
          </a:p>
          <a:p>
            <a:pPr marL="0" indent="0">
              <a:buFont typeface="Wingdings" pitchFamily="2" charset="2"/>
              <a:buNone/>
            </a:pPr>
            <a:r>
              <a:rPr lang="zh-CN" altLang="zh-CN" smtClean="0">
                <a:ea typeface="宋体" charset="-122"/>
              </a:rPr>
              <a:t>（</a:t>
            </a:r>
            <a:r>
              <a:rPr lang="en-US" altLang="zh-CN" smtClean="0">
                <a:ea typeface="宋体" charset="-122"/>
              </a:rPr>
              <a:t>3</a:t>
            </a:r>
            <a:r>
              <a:rPr lang="zh-CN" altLang="zh-CN" smtClean="0">
                <a:ea typeface="宋体" charset="-122"/>
              </a:rPr>
              <a:t>）选取文件和文件夹</a:t>
            </a:r>
          </a:p>
          <a:p>
            <a:pPr marL="0" indent="0">
              <a:buFont typeface="Wingdings" pitchFamily="2" charset="2"/>
              <a:buNone/>
            </a:pPr>
            <a:r>
              <a:rPr lang="en-US" altLang="zh-CN" smtClean="0">
                <a:ea typeface="宋体" charset="-122"/>
              </a:rPr>
              <a:t>        </a:t>
            </a:r>
            <a:r>
              <a:rPr lang="zh-CN" altLang="zh-CN" smtClean="0">
                <a:ea typeface="宋体" charset="-122"/>
              </a:rPr>
              <a:t>① 选取连续多个对象</a:t>
            </a:r>
          </a:p>
          <a:p>
            <a:pPr marL="0" indent="0">
              <a:buFont typeface="Wingdings" pitchFamily="2" charset="2"/>
              <a:buNone/>
            </a:pPr>
            <a:r>
              <a:rPr lang="en-US" altLang="zh-CN" smtClean="0">
                <a:ea typeface="宋体" charset="-122"/>
              </a:rPr>
              <a:t>        </a:t>
            </a:r>
            <a:r>
              <a:rPr lang="zh-CN" altLang="zh-CN" smtClean="0">
                <a:ea typeface="宋体" charset="-122"/>
              </a:rPr>
              <a:t>② 选取不连续多个对象</a:t>
            </a:r>
          </a:p>
          <a:p>
            <a:pPr marL="0" indent="0">
              <a:buFont typeface="Wingdings" pitchFamily="2" charset="2"/>
              <a:buNone/>
            </a:pPr>
            <a:r>
              <a:rPr lang="en-US" altLang="zh-CN" smtClean="0">
                <a:ea typeface="宋体" charset="-122"/>
              </a:rPr>
              <a:t>        </a:t>
            </a:r>
            <a:r>
              <a:rPr lang="zh-CN" altLang="zh-CN" smtClean="0">
                <a:ea typeface="宋体" charset="-122"/>
              </a:rPr>
              <a:t>③ 全部选中</a:t>
            </a:r>
          </a:p>
          <a:p>
            <a:pPr marL="0" indent="0"/>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endParaRPr lang="zh-CN" altLang="en-US" smtClean="0">
              <a:ea typeface="宋体" charset="-122"/>
            </a:endParaRPr>
          </a:p>
        </p:txBody>
      </p:sp>
      <p:sp>
        <p:nvSpPr>
          <p:cNvPr id="62466" name="内容占位符 2"/>
          <p:cNvSpPr>
            <a:spLocks noGrp="1"/>
          </p:cNvSpPr>
          <p:nvPr>
            <p:ph idx="1"/>
          </p:nvPr>
        </p:nvSpPr>
        <p:spPr>
          <a:xfrm>
            <a:off x="1258888" y="1828800"/>
            <a:ext cx="7427912" cy="4495800"/>
          </a:xfrm>
        </p:spPr>
        <p:txBody>
          <a:bodyPr/>
          <a:lstStyle/>
          <a:p>
            <a:pPr marL="0" indent="0">
              <a:buFont typeface="Wingdings" pitchFamily="2" charset="2"/>
              <a:buNone/>
            </a:pPr>
            <a:r>
              <a:rPr lang="zh-CN" altLang="zh-CN" smtClean="0">
                <a:ea typeface="宋体" charset="-122"/>
              </a:rPr>
              <a:t>（</a:t>
            </a:r>
            <a:r>
              <a:rPr lang="en-US" altLang="zh-CN" smtClean="0">
                <a:ea typeface="宋体" charset="-122"/>
              </a:rPr>
              <a:t>4</a:t>
            </a:r>
            <a:r>
              <a:rPr lang="zh-CN" altLang="zh-CN" smtClean="0">
                <a:ea typeface="宋体" charset="-122"/>
              </a:rPr>
              <a:t>）复制、移动文件和文件夹</a:t>
            </a:r>
          </a:p>
          <a:p>
            <a:pPr marL="0" indent="0">
              <a:buFont typeface="Wingdings" pitchFamily="2" charset="2"/>
              <a:buNone/>
            </a:pPr>
            <a:r>
              <a:rPr lang="en-US" altLang="zh-CN" smtClean="0">
                <a:ea typeface="宋体" charset="-122"/>
              </a:rPr>
              <a:t>         </a:t>
            </a:r>
            <a:r>
              <a:rPr lang="zh-CN" altLang="zh-CN" smtClean="0">
                <a:ea typeface="宋体" charset="-122"/>
              </a:rPr>
              <a:t>① 使用菜单命令</a:t>
            </a:r>
          </a:p>
          <a:p>
            <a:pPr marL="0" indent="0">
              <a:buFont typeface="Wingdings" pitchFamily="2" charset="2"/>
              <a:buNone/>
            </a:pPr>
            <a:r>
              <a:rPr lang="en-US" altLang="zh-CN" smtClean="0">
                <a:ea typeface="宋体" charset="-122"/>
              </a:rPr>
              <a:t>         </a:t>
            </a:r>
            <a:r>
              <a:rPr lang="zh-CN" altLang="zh-CN" smtClean="0">
                <a:ea typeface="宋体" charset="-122"/>
              </a:rPr>
              <a:t>② 使用鼠标拖动</a:t>
            </a:r>
          </a:p>
          <a:p>
            <a:pPr marL="0" indent="0">
              <a:buFont typeface="Wingdings" pitchFamily="2" charset="2"/>
              <a:buNone/>
            </a:pPr>
            <a:r>
              <a:rPr lang="zh-CN" altLang="zh-CN" smtClean="0">
                <a:ea typeface="宋体" charset="-122"/>
              </a:rPr>
              <a:t>（</a:t>
            </a:r>
            <a:r>
              <a:rPr lang="en-US" altLang="zh-CN" smtClean="0">
                <a:ea typeface="宋体" charset="-122"/>
              </a:rPr>
              <a:t>5</a:t>
            </a:r>
            <a:r>
              <a:rPr lang="zh-CN" altLang="zh-CN" smtClean="0">
                <a:ea typeface="宋体" charset="-122"/>
              </a:rPr>
              <a:t>）重命名文件或文件夹</a:t>
            </a:r>
          </a:p>
          <a:p>
            <a:pPr marL="0" indent="0">
              <a:buFont typeface="Wingdings" pitchFamily="2" charset="2"/>
              <a:buNone/>
            </a:pPr>
            <a:r>
              <a:rPr lang="zh-CN" altLang="zh-CN" smtClean="0">
                <a:ea typeface="宋体" charset="-122"/>
              </a:rPr>
              <a:t>（</a:t>
            </a:r>
            <a:r>
              <a:rPr lang="en-US" altLang="zh-CN" smtClean="0">
                <a:ea typeface="宋体" charset="-122"/>
              </a:rPr>
              <a:t>6</a:t>
            </a:r>
            <a:r>
              <a:rPr lang="zh-CN" altLang="zh-CN" smtClean="0">
                <a:ea typeface="宋体" charset="-122"/>
              </a:rPr>
              <a:t>）删除文件或文件夹</a:t>
            </a:r>
          </a:p>
          <a:p>
            <a:pPr marL="0" indent="0">
              <a:buFont typeface="Wingdings" pitchFamily="2" charset="2"/>
              <a:buNone/>
            </a:pPr>
            <a:r>
              <a:rPr lang="zh-CN" altLang="zh-CN" smtClean="0">
                <a:ea typeface="宋体" charset="-122"/>
              </a:rPr>
              <a:t>（</a:t>
            </a:r>
            <a:r>
              <a:rPr lang="en-US" altLang="zh-CN" smtClean="0">
                <a:ea typeface="宋体" charset="-122"/>
              </a:rPr>
              <a:t>7</a:t>
            </a:r>
            <a:r>
              <a:rPr lang="zh-CN" altLang="zh-CN" smtClean="0">
                <a:ea typeface="宋体" charset="-122"/>
              </a:rPr>
              <a:t>）搜索文件和文件夹</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①使用“开始”菜单上的搜索框</a:t>
            </a:r>
          </a:p>
          <a:p>
            <a:pPr marL="0" indent="0">
              <a:buFont typeface="Wingdings" pitchFamily="2" charset="2"/>
              <a:buNone/>
            </a:pPr>
            <a:r>
              <a:rPr lang="en-US" altLang="zh-CN" smtClean="0">
                <a:ea typeface="宋体" charset="-122"/>
              </a:rPr>
              <a:t>        </a:t>
            </a:r>
            <a:r>
              <a:rPr lang="zh-CN" altLang="zh-CN" smtClean="0">
                <a:ea typeface="宋体" charset="-122"/>
              </a:rPr>
              <a:t>②使用文件夹或库中的搜索框</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endParaRPr lang="zh-CN" altLang="en-US" smtClean="0">
              <a:ea typeface="宋体" charset="-122"/>
            </a:endParaRPr>
          </a:p>
        </p:txBody>
      </p:sp>
      <p:sp>
        <p:nvSpPr>
          <p:cNvPr id="63490" name="内容占位符 2"/>
          <p:cNvSpPr>
            <a:spLocks noGrp="1"/>
          </p:cNvSpPr>
          <p:nvPr>
            <p:ph idx="1"/>
          </p:nvPr>
        </p:nvSpPr>
        <p:spPr>
          <a:xfrm>
            <a:off x="457200" y="1484313"/>
            <a:ext cx="8229600" cy="4840287"/>
          </a:xfrm>
        </p:spPr>
        <p:txBody>
          <a:bodyPr/>
          <a:lstStyle/>
          <a:p>
            <a:r>
              <a:rPr lang="en-US" altLang="zh-CN" b="1" smtClean="0">
                <a:ea typeface="宋体" charset="-122"/>
              </a:rPr>
              <a:t>1.5.3  Windows 7</a:t>
            </a:r>
            <a:r>
              <a:rPr lang="zh-CN" altLang="zh-CN" b="1" smtClean="0">
                <a:ea typeface="宋体" charset="-122"/>
              </a:rPr>
              <a:t>控制面板</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控制面板是</a:t>
            </a:r>
            <a:r>
              <a:rPr lang="en-US" altLang="zh-CN" smtClean="0">
                <a:ea typeface="宋体" charset="-122"/>
              </a:rPr>
              <a:t>Windows</a:t>
            </a:r>
            <a:r>
              <a:rPr lang="zh-CN" altLang="zh-CN" smtClean="0">
                <a:ea typeface="宋体" charset="-122"/>
              </a:rPr>
              <a:t>提供了一个有关 </a:t>
            </a:r>
            <a:r>
              <a:rPr lang="en-US" altLang="zh-CN" smtClean="0">
                <a:ea typeface="宋体" charset="-122"/>
              </a:rPr>
              <a:t>Windows </a:t>
            </a:r>
            <a:r>
              <a:rPr lang="zh-CN" altLang="zh-CN" smtClean="0">
                <a:ea typeface="宋体" charset="-122"/>
              </a:rPr>
              <a:t>外观和工作方式的所有设置项的集合。本质上，控制面板是</a:t>
            </a:r>
            <a:r>
              <a:rPr lang="en-US" altLang="zh-CN" smtClean="0">
                <a:ea typeface="宋体" charset="-122"/>
              </a:rPr>
              <a:t>Windows</a:t>
            </a:r>
            <a:r>
              <a:rPr lang="zh-CN" altLang="zh-CN" smtClean="0">
                <a:ea typeface="宋体" charset="-122"/>
              </a:rPr>
              <a:t>的一个重要的系统文件夹。</a:t>
            </a:r>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3492" name="Picture 2"/>
          <p:cNvPicPr>
            <a:picLocks noChangeAspect="1" noChangeArrowheads="1"/>
          </p:cNvPicPr>
          <p:nvPr/>
        </p:nvPicPr>
        <p:blipFill>
          <a:blip r:embed="rId2"/>
          <a:srcRect/>
          <a:stretch>
            <a:fillRect/>
          </a:stretch>
        </p:blipFill>
        <p:spPr bwMode="auto">
          <a:xfrm>
            <a:off x="2124075" y="3429000"/>
            <a:ext cx="4902200" cy="302418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endParaRPr lang="zh-CN" altLang="en-US" smtClean="0">
              <a:ea typeface="宋体" charset="-122"/>
            </a:endParaRPr>
          </a:p>
        </p:txBody>
      </p:sp>
      <p:sp>
        <p:nvSpPr>
          <p:cNvPr id="64514" name="内容占位符 2"/>
          <p:cNvSpPr>
            <a:spLocks noGrp="1"/>
          </p:cNvSpPr>
          <p:nvPr>
            <p:ph idx="1"/>
          </p:nvPr>
        </p:nvSpPr>
        <p:spPr>
          <a:xfrm>
            <a:off x="1403350" y="1828800"/>
            <a:ext cx="7283450" cy="4495800"/>
          </a:xfrm>
        </p:spPr>
        <p:txBody>
          <a:bodyPr/>
          <a:lstStyle/>
          <a:p>
            <a:pPr marL="0" indent="0">
              <a:buFont typeface="Wingdings" pitchFamily="2" charset="2"/>
              <a:buNone/>
            </a:pPr>
            <a:r>
              <a:rPr lang="zh-CN" altLang="en-US" smtClean="0">
                <a:ea typeface="宋体" charset="-122"/>
              </a:rPr>
              <a:t>控制面板设置</a:t>
            </a:r>
            <a:endParaRPr lang="en-US" altLang="zh-CN" smtClean="0">
              <a:ea typeface="宋体" charset="-122"/>
            </a:endParaRPr>
          </a:p>
          <a:p>
            <a:pPr marL="0" indent="0">
              <a:buFont typeface="Wingdings" pitchFamily="2" charset="2"/>
              <a:buNone/>
            </a:pPr>
            <a:r>
              <a:rPr lang="en-US" altLang="zh-CN" b="1" smtClean="0">
                <a:ea typeface="宋体" charset="-122"/>
              </a:rPr>
              <a:t>      1</a:t>
            </a:r>
            <a:r>
              <a:rPr lang="zh-CN" altLang="zh-CN" b="1" smtClean="0">
                <a:ea typeface="宋体" charset="-122"/>
              </a:rPr>
              <a:t>．更改屏幕分辨率</a:t>
            </a:r>
          </a:p>
          <a:p>
            <a:pPr marL="0" indent="0">
              <a:buFont typeface="Wingdings" pitchFamily="2" charset="2"/>
              <a:buNone/>
            </a:pPr>
            <a:r>
              <a:rPr lang="en-US" altLang="zh-CN" b="1" smtClean="0">
                <a:ea typeface="宋体" charset="-122"/>
              </a:rPr>
              <a:t>      2</a:t>
            </a:r>
            <a:r>
              <a:rPr lang="zh-CN" altLang="zh-CN" b="1" smtClean="0">
                <a:ea typeface="宋体" charset="-122"/>
              </a:rPr>
              <a:t>．更改桌面图标</a:t>
            </a:r>
          </a:p>
          <a:p>
            <a:pPr marL="0" indent="0">
              <a:buFont typeface="Wingdings" pitchFamily="2" charset="2"/>
              <a:buNone/>
            </a:pPr>
            <a:r>
              <a:rPr lang="en-US" altLang="zh-CN" b="1" smtClean="0">
                <a:ea typeface="宋体" charset="-122"/>
              </a:rPr>
              <a:t>      3</a:t>
            </a:r>
            <a:r>
              <a:rPr lang="zh-CN" altLang="zh-CN" b="1" smtClean="0">
                <a:ea typeface="宋体" charset="-122"/>
              </a:rPr>
              <a:t>．修改日期和时间</a:t>
            </a:r>
          </a:p>
          <a:p>
            <a:pPr marL="0" indent="0">
              <a:buFont typeface="Wingdings" pitchFamily="2" charset="2"/>
              <a:buNone/>
            </a:pPr>
            <a:r>
              <a:rPr lang="en-US" altLang="zh-CN" b="1" smtClean="0">
                <a:ea typeface="宋体" charset="-122"/>
              </a:rPr>
              <a:t>      4</a:t>
            </a:r>
            <a:r>
              <a:rPr lang="zh-CN" altLang="zh-CN" b="1" smtClean="0">
                <a:ea typeface="宋体" charset="-122"/>
              </a:rPr>
              <a:t>．设置日期和时间的显示格式</a:t>
            </a:r>
          </a:p>
          <a:p>
            <a:pPr marL="0" indent="0"/>
            <a:endParaRPr lang="en-US"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p:txBody>
          <a:bodyPr/>
          <a:lstStyle/>
          <a:p>
            <a:endParaRPr lang="zh-CN" altLang="en-US" smtClean="0">
              <a:ea typeface="宋体" charset="-122"/>
            </a:endParaRPr>
          </a:p>
        </p:txBody>
      </p:sp>
      <p:sp>
        <p:nvSpPr>
          <p:cNvPr id="65538" name="内容占位符 2"/>
          <p:cNvSpPr>
            <a:spLocks noGrp="1"/>
          </p:cNvSpPr>
          <p:nvPr>
            <p:ph idx="1"/>
          </p:nvPr>
        </p:nvSpPr>
        <p:spPr/>
        <p:txBody>
          <a:bodyPr/>
          <a:lstStyle/>
          <a:p>
            <a:r>
              <a:rPr lang="en-US" altLang="zh-CN" b="1" smtClean="0">
                <a:ea typeface="宋体" charset="-122"/>
              </a:rPr>
              <a:t>1.5.4  Windows 7</a:t>
            </a:r>
            <a:r>
              <a:rPr lang="zh-CN" altLang="zh-CN" b="1" smtClean="0">
                <a:ea typeface="宋体" charset="-122"/>
              </a:rPr>
              <a:t>附件</a:t>
            </a:r>
          </a:p>
          <a:p>
            <a:pPr>
              <a:buFont typeface="Wingdings" pitchFamily="2" charset="2"/>
              <a:buNone/>
            </a:pPr>
            <a:r>
              <a:rPr lang="en-US" altLang="zh-CN" smtClean="0">
                <a:ea typeface="宋体" charset="-122"/>
              </a:rPr>
              <a:t>       Windows</a:t>
            </a:r>
            <a:r>
              <a:rPr lang="zh-CN" altLang="zh-CN" smtClean="0">
                <a:ea typeface="宋体" charset="-122"/>
              </a:rPr>
              <a:t>操作系统中，为了方便用户，集成了一些非常实用小软件。</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endParaRPr lang="zh-CN" altLang="en-US" smtClean="0">
              <a:ea typeface="宋体" charset="-122"/>
            </a:endParaRPr>
          </a:p>
        </p:txBody>
      </p:sp>
      <p:sp>
        <p:nvSpPr>
          <p:cNvPr id="66562" name="内容占位符 2"/>
          <p:cNvSpPr>
            <a:spLocks noGrp="1"/>
          </p:cNvSpPr>
          <p:nvPr>
            <p:ph idx="1"/>
          </p:nvPr>
        </p:nvSpPr>
        <p:spPr>
          <a:xfrm>
            <a:off x="1116013" y="1828800"/>
            <a:ext cx="7570787" cy="4495800"/>
          </a:xfrm>
        </p:spPr>
        <p:txBody>
          <a:bodyPr/>
          <a:lstStyle/>
          <a:p>
            <a:pPr marL="0" indent="0">
              <a:buFont typeface="Wingdings" pitchFamily="2" charset="2"/>
              <a:buNone/>
            </a:pPr>
            <a:r>
              <a:rPr lang="en-US" altLang="zh-CN" b="1" smtClean="0">
                <a:ea typeface="宋体" charset="-122"/>
              </a:rPr>
              <a:t>1.</a:t>
            </a:r>
            <a:r>
              <a:rPr lang="zh-CN" altLang="zh-CN" b="1" smtClean="0">
                <a:ea typeface="宋体" charset="-122"/>
              </a:rPr>
              <a:t>计算器</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操作举例：</a:t>
            </a:r>
          </a:p>
          <a:p>
            <a:pPr marL="0" indent="0">
              <a:buFont typeface="Wingdings" pitchFamily="2" charset="2"/>
              <a:buNone/>
            </a:pPr>
            <a:r>
              <a:rPr lang="en-US" altLang="zh-CN" smtClean="0">
                <a:ea typeface="宋体" charset="-122"/>
              </a:rPr>
              <a:t>       </a:t>
            </a:r>
            <a:r>
              <a:rPr lang="zh-CN" altLang="zh-CN" smtClean="0">
                <a:ea typeface="宋体" charset="-122"/>
              </a:rPr>
              <a:t>①输入“</a:t>
            </a:r>
            <a:r>
              <a:rPr lang="en-US" altLang="zh-CN" smtClean="0">
                <a:ea typeface="宋体" charset="-122"/>
              </a:rPr>
              <a:t>89M+20+MR=</a:t>
            </a:r>
            <a:r>
              <a:rPr lang="zh-CN" altLang="zh-CN" smtClean="0">
                <a:ea typeface="宋体" charset="-122"/>
              </a:rPr>
              <a:t>”</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②输入“</a:t>
            </a:r>
            <a:r>
              <a:rPr lang="en-US" altLang="zh-CN" smtClean="0">
                <a:ea typeface="宋体" charset="-122"/>
              </a:rPr>
              <a:t>80+40%=</a:t>
            </a:r>
            <a:r>
              <a:rPr lang="zh-CN" altLang="zh-CN" smtClean="0">
                <a:ea typeface="宋体" charset="-122"/>
              </a:rPr>
              <a:t>”</a:t>
            </a:r>
          </a:p>
          <a:p>
            <a:pPr marL="0" indent="0">
              <a:buFont typeface="Wingdings" pitchFamily="2" charset="2"/>
              <a:buNone/>
            </a:pPr>
            <a:r>
              <a:rPr lang="en-US" altLang="zh-CN" smtClean="0">
                <a:ea typeface="宋体" charset="-122"/>
              </a:rPr>
              <a:t>       </a:t>
            </a:r>
            <a:r>
              <a:rPr lang="zh-CN" altLang="zh-CN" smtClean="0">
                <a:ea typeface="宋体" charset="-122"/>
              </a:rPr>
              <a:t>③输入“</a:t>
            </a:r>
            <a:r>
              <a:rPr lang="en-US" altLang="zh-CN" smtClean="0">
                <a:ea typeface="宋体" charset="-122"/>
              </a:rPr>
              <a:t>5</a:t>
            </a:r>
            <a:r>
              <a:rPr lang="zh-CN" altLang="zh-CN" smtClean="0">
                <a:ea typeface="宋体" charset="-122"/>
              </a:rPr>
              <a:t>±</a:t>
            </a:r>
            <a:r>
              <a:rPr lang="en-US" altLang="zh-CN" smtClean="0">
                <a:ea typeface="宋体" charset="-122"/>
              </a:rPr>
              <a:t>-6=</a:t>
            </a:r>
            <a:r>
              <a:rPr lang="zh-CN" altLang="zh-CN" smtClean="0">
                <a:ea typeface="宋体" charset="-122"/>
              </a:rPr>
              <a:t> ”</a:t>
            </a:r>
          </a:p>
          <a:p>
            <a:pPr marL="0" indent="0">
              <a:buFont typeface="Wingdings" pitchFamily="2" charset="2"/>
              <a:buNone/>
            </a:pPr>
            <a:r>
              <a:rPr lang="en-US" altLang="zh-CN" smtClean="0">
                <a:ea typeface="宋体" charset="-122"/>
              </a:rPr>
              <a:t>       </a:t>
            </a:r>
            <a:r>
              <a:rPr lang="zh-CN" altLang="zh-CN" smtClean="0">
                <a:ea typeface="宋体" charset="-122"/>
              </a:rPr>
              <a:t>④输入“</a:t>
            </a:r>
            <a:r>
              <a:rPr lang="en-US" altLang="zh-CN" smtClean="0">
                <a:ea typeface="宋体" charset="-122"/>
              </a:rPr>
              <a:t>25</a:t>
            </a:r>
            <a:r>
              <a:rPr lang="zh-CN" altLang="zh-CN" smtClean="0">
                <a:ea typeface="宋体" charset="-122"/>
              </a:rPr>
              <a:t>√</a:t>
            </a:r>
            <a:r>
              <a:rPr lang="en-US" altLang="zh-CN" smtClean="0">
                <a:ea typeface="宋体" charset="-122"/>
              </a:rPr>
              <a:t>1/x</a:t>
            </a:r>
            <a:r>
              <a:rPr lang="zh-CN" altLang="zh-CN" smtClean="0">
                <a:ea typeface="宋体" charset="-122"/>
              </a:rPr>
              <a:t> ”</a:t>
            </a:r>
          </a:p>
          <a:p>
            <a:pPr marL="0" indent="0">
              <a:buFont typeface="Wingdings" pitchFamily="2" charset="2"/>
              <a:buNone/>
            </a:pPr>
            <a:r>
              <a:rPr lang="en-US" altLang="zh-CN" smtClean="0">
                <a:ea typeface="宋体" charset="-122"/>
              </a:rPr>
              <a:t>       </a:t>
            </a:r>
            <a:r>
              <a:rPr lang="zh-CN" altLang="zh-CN" smtClean="0">
                <a:ea typeface="宋体" charset="-122"/>
              </a:rPr>
              <a:t>⑤进制转换</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⑥计算日期</a:t>
            </a:r>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6564" name="Picture 2"/>
          <p:cNvPicPr>
            <a:picLocks noChangeAspect="1" noChangeArrowheads="1"/>
          </p:cNvPicPr>
          <p:nvPr/>
        </p:nvPicPr>
        <p:blipFill>
          <a:blip r:embed="rId2"/>
          <a:srcRect/>
          <a:stretch>
            <a:fillRect/>
          </a:stretch>
        </p:blipFill>
        <p:spPr bwMode="auto">
          <a:xfrm>
            <a:off x="6084888" y="2760663"/>
            <a:ext cx="1970087" cy="27717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en-US" altLang="zh-CN" smtClean="0">
                <a:ea typeface="宋体" charset="-122"/>
              </a:rPr>
              <a:t>1.1 </a:t>
            </a:r>
            <a:r>
              <a:rPr lang="zh-CN" altLang="en-US" smtClean="0">
                <a:ea typeface="宋体" charset="-122"/>
              </a:rPr>
              <a:t>计算机概述</a:t>
            </a:r>
          </a:p>
        </p:txBody>
      </p:sp>
      <p:sp>
        <p:nvSpPr>
          <p:cNvPr id="21506" name="内容占位符 2"/>
          <p:cNvSpPr>
            <a:spLocks noGrp="1"/>
          </p:cNvSpPr>
          <p:nvPr>
            <p:ph idx="1"/>
          </p:nvPr>
        </p:nvSpPr>
        <p:spPr/>
        <p:txBody>
          <a:bodyPr/>
          <a:lstStyle/>
          <a:p>
            <a:r>
              <a:rPr lang="en-US" altLang="zh-CN" b="1" smtClean="0">
                <a:ea typeface="宋体" charset="-122"/>
              </a:rPr>
              <a:t>1.1.1  </a:t>
            </a:r>
            <a:r>
              <a:rPr lang="zh-CN" altLang="zh-CN" b="1" smtClean="0">
                <a:ea typeface="宋体" charset="-122"/>
              </a:rPr>
              <a:t>计算机的产生与发展</a:t>
            </a:r>
          </a:p>
          <a:p>
            <a:pPr>
              <a:buFont typeface="Wingdings" pitchFamily="2" charset="2"/>
              <a:buNone/>
            </a:pPr>
            <a:r>
              <a:rPr lang="en-US" altLang="zh-CN" smtClean="0">
                <a:ea typeface="宋体" charset="-122"/>
              </a:rPr>
              <a:t>        1946</a:t>
            </a:r>
            <a:r>
              <a:rPr lang="zh-CN" altLang="zh-CN" smtClean="0">
                <a:ea typeface="宋体" charset="-122"/>
              </a:rPr>
              <a:t>年，世界上第一台电子数字计算机诞生</a:t>
            </a:r>
            <a:r>
              <a:rPr lang="zh-CN" altLang="en-US" smtClean="0">
                <a:ea typeface="宋体" charset="-122"/>
              </a:rPr>
              <a:t>于</a:t>
            </a:r>
            <a:r>
              <a:rPr lang="zh-CN" altLang="zh-CN" smtClean="0">
                <a:ea typeface="宋体" charset="-122"/>
              </a:rPr>
              <a:t>美国宾夕法尼亚大学</a:t>
            </a:r>
            <a:r>
              <a:rPr lang="zh-CN" altLang="en-US" smtClean="0">
                <a:ea typeface="宋体" charset="-122"/>
              </a:rPr>
              <a:t>，它就是</a:t>
            </a:r>
            <a:r>
              <a:rPr lang="en-US" altLang="zh-CN" smtClean="0">
                <a:ea typeface="宋体" charset="-122"/>
              </a:rPr>
              <a:t>ENIAC</a:t>
            </a:r>
            <a:r>
              <a:rPr lang="zh-CN" altLang="en-US" smtClean="0">
                <a:ea typeface="宋体" charset="-122"/>
              </a:rPr>
              <a:t>。</a:t>
            </a:r>
            <a:endParaRPr lang="en-US" altLang="zh-CN" smtClean="0">
              <a:ea typeface="宋体" charset="-122"/>
            </a:endParaRPr>
          </a:p>
          <a:p>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1508" name="Picture 2"/>
          <p:cNvPicPr>
            <a:picLocks noChangeAspect="1" noChangeArrowheads="1"/>
          </p:cNvPicPr>
          <p:nvPr/>
        </p:nvPicPr>
        <p:blipFill>
          <a:blip r:embed="rId2"/>
          <a:srcRect/>
          <a:stretch>
            <a:fillRect/>
          </a:stretch>
        </p:blipFill>
        <p:spPr bwMode="auto">
          <a:xfrm>
            <a:off x="2124075" y="3213100"/>
            <a:ext cx="4248150" cy="3128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p:txBody>
          <a:bodyPr/>
          <a:lstStyle/>
          <a:p>
            <a:endParaRPr lang="zh-CN" altLang="en-US" smtClean="0">
              <a:ea typeface="宋体" charset="-122"/>
            </a:endParaRPr>
          </a:p>
        </p:txBody>
      </p:sp>
      <p:sp>
        <p:nvSpPr>
          <p:cNvPr id="6758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2</a:t>
            </a:r>
            <a:r>
              <a:rPr lang="zh-CN" altLang="zh-CN" b="1" smtClean="0">
                <a:ea typeface="宋体" charset="-122"/>
              </a:rPr>
              <a:t>．画图</a:t>
            </a:r>
          </a:p>
          <a:p>
            <a:pPr marL="0" indent="0">
              <a:buFont typeface="Wingdings" pitchFamily="2" charset="2"/>
              <a:buNone/>
            </a:pPr>
            <a:r>
              <a:rPr lang="en-US" altLang="zh-CN" smtClean="0">
                <a:ea typeface="宋体" charset="-122"/>
              </a:rPr>
              <a:t>       </a:t>
            </a:r>
            <a:r>
              <a:rPr lang="zh-CN" altLang="zh-CN" smtClean="0">
                <a:ea typeface="宋体" charset="-122"/>
              </a:rPr>
              <a:t>画图程序是</a:t>
            </a:r>
            <a:r>
              <a:rPr lang="en-US" altLang="zh-CN" smtClean="0">
                <a:ea typeface="宋体" charset="-122"/>
              </a:rPr>
              <a:t>Windows</a:t>
            </a:r>
            <a:r>
              <a:rPr lang="zh-CN" altLang="zh-CN" smtClean="0">
                <a:ea typeface="宋体" charset="-122"/>
              </a:rPr>
              <a:t>提供的用于图像文件创建和编辑的一个使用程序。</a:t>
            </a:r>
            <a:endParaRPr lang="en-US"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7588" name="Picture 2"/>
          <p:cNvPicPr>
            <a:picLocks noChangeAspect="1" noChangeArrowheads="1"/>
          </p:cNvPicPr>
          <p:nvPr/>
        </p:nvPicPr>
        <p:blipFill>
          <a:blip r:embed="rId2"/>
          <a:srcRect/>
          <a:stretch>
            <a:fillRect/>
          </a:stretch>
        </p:blipFill>
        <p:spPr bwMode="auto">
          <a:xfrm>
            <a:off x="1835150" y="3357563"/>
            <a:ext cx="5113338" cy="2808287"/>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endParaRPr lang="zh-CN" altLang="en-US" smtClean="0">
              <a:ea typeface="宋体" charset="-122"/>
            </a:endParaRPr>
          </a:p>
        </p:txBody>
      </p:sp>
      <p:sp>
        <p:nvSpPr>
          <p:cNvPr id="68610" name="内容占位符 2"/>
          <p:cNvSpPr>
            <a:spLocks noGrp="1"/>
          </p:cNvSpPr>
          <p:nvPr>
            <p:ph idx="1"/>
          </p:nvPr>
        </p:nvSpPr>
        <p:spPr>
          <a:xfrm>
            <a:off x="457200" y="1557338"/>
            <a:ext cx="8229600" cy="4767262"/>
          </a:xfrm>
        </p:spPr>
        <p:txBody>
          <a:bodyPr/>
          <a:lstStyle/>
          <a:p>
            <a:pPr marL="0" indent="0">
              <a:buFont typeface="Wingdings" pitchFamily="2" charset="2"/>
              <a:buNone/>
            </a:pPr>
            <a:r>
              <a:rPr lang="en-US" altLang="zh-CN" b="1" smtClean="0">
                <a:ea typeface="宋体" charset="-122"/>
              </a:rPr>
              <a:t>3</a:t>
            </a:r>
            <a:r>
              <a:rPr lang="zh-CN" altLang="zh-CN" b="1" smtClean="0">
                <a:ea typeface="宋体" charset="-122"/>
              </a:rPr>
              <a:t>．记事本</a:t>
            </a:r>
          </a:p>
          <a:p>
            <a:pPr marL="0" indent="0">
              <a:buFont typeface="Wingdings" pitchFamily="2" charset="2"/>
              <a:buNone/>
            </a:pPr>
            <a:r>
              <a:rPr lang="en-US" altLang="zh-CN" smtClean="0">
                <a:ea typeface="宋体" charset="-122"/>
              </a:rPr>
              <a:t>       </a:t>
            </a:r>
            <a:r>
              <a:rPr lang="zh-CN" altLang="zh-CN" smtClean="0">
                <a:ea typeface="宋体" charset="-122"/>
              </a:rPr>
              <a:t>记事本是</a:t>
            </a:r>
            <a:r>
              <a:rPr lang="en-US" altLang="zh-CN" smtClean="0">
                <a:ea typeface="宋体" charset="-122"/>
              </a:rPr>
              <a:t>Windows</a:t>
            </a:r>
            <a:r>
              <a:rPr lang="zh-CN" altLang="zh-CN" smtClean="0">
                <a:ea typeface="宋体" charset="-122"/>
              </a:rPr>
              <a:t>操作系统中附件提供的用来创建和编辑文本文件的应用程序，它保存的文件不包含特殊格式代码或控制码。</a:t>
            </a:r>
            <a:endParaRPr lang="en-US" altLang="zh-CN"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8612" name="Picture 2"/>
          <p:cNvPicPr>
            <a:picLocks noChangeAspect="1" noChangeArrowheads="1"/>
          </p:cNvPicPr>
          <p:nvPr/>
        </p:nvPicPr>
        <p:blipFill>
          <a:blip r:embed="rId2"/>
          <a:srcRect/>
          <a:stretch>
            <a:fillRect/>
          </a:stretch>
        </p:blipFill>
        <p:spPr bwMode="auto">
          <a:xfrm>
            <a:off x="2484438" y="3429000"/>
            <a:ext cx="3959225" cy="28797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endParaRPr lang="zh-CN" altLang="en-US" smtClean="0">
              <a:ea typeface="宋体" charset="-122"/>
            </a:endParaRPr>
          </a:p>
        </p:txBody>
      </p:sp>
      <p:graphicFrame>
        <p:nvGraphicFramePr>
          <p:cNvPr id="5" name="内容占位符 4"/>
          <p:cNvGraphicFramePr>
            <a:graphicFrameLocks noGrp="1"/>
          </p:cNvGraphicFramePr>
          <p:nvPr>
            <p:ph idx="1"/>
          </p:nvPr>
        </p:nvGraphicFramePr>
        <p:xfrm>
          <a:off x="457200" y="1828800"/>
          <a:ext cx="8229600" cy="3571875"/>
        </p:xfrm>
        <a:graphic>
          <a:graphicData uri="http://schemas.openxmlformats.org/drawingml/2006/table">
            <a:tbl>
              <a:tblPr firstRow="1" bandRow="1">
                <a:tableStyleId>{5C22544A-7EE6-4342-B048-85BDC9FD1C3A}</a:tableStyleId>
              </a:tblPr>
              <a:tblGrid>
                <a:gridCol w="1090464"/>
                <a:gridCol w="1800200"/>
                <a:gridCol w="5338937"/>
              </a:tblGrid>
              <a:tr h="370840">
                <a:tc>
                  <a:txBody>
                    <a:bodyPr/>
                    <a:lstStyle/>
                    <a:p>
                      <a:r>
                        <a:rPr lang="zh-CN" altLang="en-US" dirty="0" smtClean="0"/>
                        <a:t>代</a:t>
                      </a:r>
                      <a:endParaRPr lang="zh-CN" altLang="en-US" dirty="0"/>
                    </a:p>
                  </a:txBody>
                  <a:tcPr/>
                </a:tc>
                <a:tc>
                  <a:txBody>
                    <a:bodyPr/>
                    <a:lstStyle/>
                    <a:p>
                      <a:r>
                        <a:rPr lang="zh-CN" altLang="en-US" dirty="0" smtClean="0"/>
                        <a:t>时间</a:t>
                      </a:r>
                      <a:endParaRPr lang="zh-CN" altLang="en-US" dirty="0"/>
                    </a:p>
                  </a:txBody>
                  <a:tcPr/>
                </a:tc>
                <a:tc>
                  <a:txBody>
                    <a:bodyPr/>
                    <a:lstStyle/>
                    <a:p>
                      <a:r>
                        <a:rPr lang="zh-CN" altLang="en-US" dirty="0" smtClean="0"/>
                        <a:t>特点</a:t>
                      </a:r>
                      <a:endParaRPr lang="zh-CN" altLang="en-US" dirty="0"/>
                    </a:p>
                  </a:txBody>
                  <a:tcPr/>
                </a:tc>
              </a:tr>
              <a:tr h="370840">
                <a:tc>
                  <a:txBody>
                    <a:bodyPr/>
                    <a:lstStyle/>
                    <a:p>
                      <a:r>
                        <a:rPr lang="zh-CN" altLang="en-US" dirty="0" smtClean="0"/>
                        <a:t>第一代</a:t>
                      </a:r>
                      <a:endParaRPr lang="zh-CN" altLang="en-US" dirty="0"/>
                    </a:p>
                  </a:txBody>
                  <a:tcPr/>
                </a:tc>
                <a:tc>
                  <a:txBody>
                    <a:bodyPr/>
                    <a:lstStyle/>
                    <a:p>
                      <a:r>
                        <a:rPr lang="en-US" altLang="zh-CN" sz="1800" kern="1200" dirty="0" smtClean="0">
                          <a:solidFill>
                            <a:schemeClr val="dk1"/>
                          </a:solidFill>
                          <a:effectLst/>
                          <a:latin typeface="+mn-lt"/>
                          <a:ea typeface="+mn-ea"/>
                          <a:cs typeface="+mn-cs"/>
                        </a:rPr>
                        <a:t>1946~1958</a:t>
                      </a:r>
                      <a:r>
                        <a:rPr lang="zh-CN" altLang="zh-CN" sz="1800" kern="1200" dirty="0" smtClean="0">
                          <a:solidFill>
                            <a:schemeClr val="dk1"/>
                          </a:solidFill>
                          <a:effectLst/>
                          <a:latin typeface="+mn-lt"/>
                          <a:ea typeface="+mn-ea"/>
                          <a:cs typeface="+mn-cs"/>
                        </a:rPr>
                        <a:t>年</a:t>
                      </a:r>
                      <a:endParaRPr lang="zh-CN" altLang="en-US" dirty="0"/>
                    </a:p>
                  </a:txBody>
                  <a:tcPr/>
                </a:tc>
                <a:tc>
                  <a:txBody>
                    <a:bodyPr/>
                    <a:lstStyle/>
                    <a:p>
                      <a:r>
                        <a:rPr lang="zh-CN" altLang="zh-CN" sz="1800" kern="1200" dirty="0" smtClean="0">
                          <a:solidFill>
                            <a:schemeClr val="dk1"/>
                          </a:solidFill>
                          <a:effectLst/>
                          <a:latin typeface="+mn-lt"/>
                          <a:ea typeface="+mn-ea"/>
                          <a:cs typeface="+mn-cs"/>
                        </a:rPr>
                        <a:t>采用电子管作为计算机的逻辑元件</a:t>
                      </a:r>
                      <a:r>
                        <a:rPr lang="zh-CN" altLang="en-US"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每秒运算速度仅为</a:t>
                      </a:r>
                      <a:r>
                        <a:rPr lang="en-US" altLang="zh-CN" sz="1800" kern="1200" dirty="0" smtClean="0">
                          <a:solidFill>
                            <a:schemeClr val="dk1"/>
                          </a:solidFill>
                          <a:effectLst/>
                          <a:latin typeface="+mn-lt"/>
                          <a:ea typeface="+mn-ea"/>
                          <a:cs typeface="+mn-cs"/>
                        </a:rPr>
                        <a:t>5</a:t>
                      </a:r>
                      <a:r>
                        <a:rPr lang="zh-CN" altLang="zh-CN" sz="1800" kern="1200" dirty="0" smtClean="0">
                          <a:solidFill>
                            <a:schemeClr val="dk1"/>
                          </a:solidFill>
                          <a:effectLst/>
                          <a:latin typeface="+mn-lt"/>
                          <a:ea typeface="+mn-ea"/>
                          <a:cs typeface="+mn-cs"/>
                        </a:rPr>
                        <a:t>千次</a:t>
                      </a:r>
                      <a:r>
                        <a:rPr lang="en-US" altLang="zh-CN" sz="1800" kern="1200" dirty="0" smtClean="0">
                          <a:solidFill>
                            <a:schemeClr val="dk1"/>
                          </a:solidFill>
                          <a:effectLst/>
                          <a:latin typeface="+mn-lt"/>
                          <a:ea typeface="+mn-ea"/>
                          <a:cs typeface="+mn-cs"/>
                        </a:rPr>
                        <a:t>~3</a:t>
                      </a:r>
                      <a:r>
                        <a:rPr lang="zh-CN" altLang="zh-CN" sz="1800" kern="1200" dirty="0" smtClean="0">
                          <a:solidFill>
                            <a:schemeClr val="dk1"/>
                          </a:solidFill>
                          <a:effectLst/>
                          <a:latin typeface="+mn-lt"/>
                          <a:ea typeface="+mn-ea"/>
                          <a:cs typeface="+mn-cs"/>
                        </a:rPr>
                        <a:t>万次</a:t>
                      </a:r>
                      <a:endParaRPr lang="zh-CN" altLang="en-US" dirty="0"/>
                    </a:p>
                  </a:txBody>
                  <a:tcPr/>
                </a:tc>
              </a:tr>
              <a:tr h="370840">
                <a:tc>
                  <a:txBody>
                    <a:bodyPr/>
                    <a:lstStyle/>
                    <a:p>
                      <a:r>
                        <a:rPr lang="zh-CN" altLang="en-US" dirty="0" smtClean="0"/>
                        <a:t>第二代</a:t>
                      </a:r>
                      <a:endParaRPr lang="zh-CN" altLang="en-US" dirty="0"/>
                    </a:p>
                  </a:txBody>
                  <a:tcPr/>
                </a:tc>
                <a:tc>
                  <a:txBody>
                    <a:bodyPr/>
                    <a:lstStyle/>
                    <a:p>
                      <a:r>
                        <a:rPr lang="en-US" altLang="zh-CN" sz="1800" kern="1200" dirty="0" smtClean="0">
                          <a:solidFill>
                            <a:schemeClr val="dk1"/>
                          </a:solidFill>
                          <a:effectLst/>
                          <a:latin typeface="+mn-lt"/>
                          <a:ea typeface="+mn-ea"/>
                          <a:cs typeface="+mn-cs"/>
                        </a:rPr>
                        <a:t>1958~1964</a:t>
                      </a:r>
                      <a:r>
                        <a:rPr lang="zh-CN" altLang="zh-CN" sz="1800" kern="1200" dirty="0" smtClean="0">
                          <a:solidFill>
                            <a:schemeClr val="dk1"/>
                          </a:solidFill>
                          <a:effectLst/>
                          <a:latin typeface="+mn-lt"/>
                          <a:ea typeface="+mn-ea"/>
                          <a:cs typeface="+mn-cs"/>
                        </a:rPr>
                        <a:t>年</a:t>
                      </a:r>
                      <a:endParaRPr lang="zh-CN" altLang="en-US" dirty="0"/>
                    </a:p>
                  </a:txBody>
                  <a:tcPr/>
                </a:tc>
                <a:tc>
                  <a:txBody>
                    <a:bodyPr/>
                    <a:lstStyle/>
                    <a:p>
                      <a:r>
                        <a:rPr lang="zh-CN" altLang="zh-CN" sz="1800" kern="1200" dirty="0" smtClean="0">
                          <a:solidFill>
                            <a:schemeClr val="dk1"/>
                          </a:solidFill>
                          <a:effectLst/>
                          <a:latin typeface="+mn-lt"/>
                          <a:ea typeface="+mn-ea"/>
                          <a:cs typeface="+mn-cs"/>
                        </a:rPr>
                        <a:t>逻辑元件用晶体管代替电子管</a:t>
                      </a:r>
                      <a:r>
                        <a:rPr lang="zh-CN" altLang="en-US"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运算速度达每秒几十万次</a:t>
                      </a:r>
                      <a:endParaRPr lang="zh-CN" altLang="en-US" dirty="0"/>
                    </a:p>
                  </a:txBody>
                  <a:tcPr/>
                </a:tc>
              </a:tr>
              <a:tr h="370840">
                <a:tc>
                  <a:txBody>
                    <a:bodyPr/>
                    <a:lstStyle/>
                    <a:p>
                      <a:r>
                        <a:rPr lang="zh-CN" altLang="en-US" dirty="0" smtClean="0"/>
                        <a:t>第三代</a:t>
                      </a:r>
                      <a:endParaRPr lang="zh-CN" altLang="en-US" dirty="0"/>
                    </a:p>
                  </a:txBody>
                  <a:tcPr/>
                </a:tc>
                <a:tc>
                  <a:txBody>
                    <a:bodyPr/>
                    <a:lstStyle/>
                    <a:p>
                      <a:r>
                        <a:rPr lang="en-US" altLang="zh-CN" sz="1800" kern="1200" dirty="0" smtClean="0">
                          <a:solidFill>
                            <a:schemeClr val="dk1"/>
                          </a:solidFill>
                          <a:effectLst/>
                          <a:latin typeface="+mn-lt"/>
                          <a:ea typeface="+mn-ea"/>
                          <a:cs typeface="+mn-cs"/>
                        </a:rPr>
                        <a:t>1964~1970</a:t>
                      </a:r>
                      <a:r>
                        <a:rPr lang="zh-CN" altLang="zh-CN" sz="1800" kern="1200" dirty="0" smtClean="0">
                          <a:solidFill>
                            <a:schemeClr val="dk1"/>
                          </a:solidFill>
                          <a:effectLst/>
                          <a:latin typeface="+mn-lt"/>
                          <a:ea typeface="+mn-ea"/>
                          <a:cs typeface="+mn-cs"/>
                        </a:rPr>
                        <a:t>年</a:t>
                      </a:r>
                      <a:endParaRPr lang="zh-CN" altLang="en-US" dirty="0"/>
                    </a:p>
                  </a:txBody>
                  <a:tcPr/>
                </a:tc>
                <a:tc>
                  <a:txBody>
                    <a:bodyPr/>
                    <a:lstStyle/>
                    <a:p>
                      <a:r>
                        <a:rPr lang="zh-CN" altLang="zh-CN" sz="1800" kern="1200" dirty="0" smtClean="0">
                          <a:solidFill>
                            <a:schemeClr val="dk1"/>
                          </a:solidFill>
                          <a:effectLst/>
                          <a:latin typeface="+mn-lt"/>
                          <a:ea typeface="+mn-ea"/>
                          <a:cs typeface="+mn-cs"/>
                        </a:rPr>
                        <a:t>逻辑元件采用小规模集成电路和中规模集成电路</a:t>
                      </a:r>
                      <a:r>
                        <a:rPr lang="zh-CN" altLang="en-US"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运算速度可达每秒几十万次到几百万次</a:t>
                      </a:r>
                      <a:endParaRPr lang="zh-CN" altLang="en-US" dirty="0"/>
                    </a:p>
                  </a:txBody>
                  <a:tcPr/>
                </a:tc>
              </a:tr>
              <a:tr h="370840">
                <a:tc>
                  <a:txBody>
                    <a:bodyPr/>
                    <a:lstStyle/>
                    <a:p>
                      <a:r>
                        <a:rPr lang="zh-CN" altLang="en-US" dirty="0" smtClean="0"/>
                        <a:t>第四代</a:t>
                      </a:r>
                      <a:endParaRPr lang="zh-CN" altLang="en-US" dirty="0"/>
                    </a:p>
                  </a:txBody>
                  <a:tcPr/>
                </a:tc>
                <a:tc>
                  <a:txBody>
                    <a:bodyPr/>
                    <a:lstStyle/>
                    <a:p>
                      <a:r>
                        <a:rPr lang="en-US" altLang="zh-CN" sz="1800" kern="1200" dirty="0" smtClean="0">
                          <a:solidFill>
                            <a:schemeClr val="dk1"/>
                          </a:solidFill>
                          <a:effectLst/>
                          <a:latin typeface="+mn-lt"/>
                          <a:ea typeface="+mn-ea"/>
                          <a:cs typeface="+mn-cs"/>
                        </a:rPr>
                        <a:t>1971</a:t>
                      </a:r>
                      <a:r>
                        <a:rPr lang="zh-CN" altLang="zh-CN" sz="1800" kern="1200" dirty="0" smtClean="0">
                          <a:solidFill>
                            <a:schemeClr val="dk1"/>
                          </a:solidFill>
                          <a:effectLst/>
                          <a:latin typeface="+mn-lt"/>
                          <a:ea typeface="+mn-ea"/>
                          <a:cs typeface="+mn-cs"/>
                        </a:rPr>
                        <a:t>年以后</a:t>
                      </a:r>
                      <a:endParaRPr lang="zh-CN" altLang="en-US" dirty="0"/>
                    </a:p>
                  </a:txBody>
                  <a:tcPr/>
                </a:tc>
                <a:tc>
                  <a:txBody>
                    <a:bodyPr/>
                    <a:lstStyle/>
                    <a:p>
                      <a:r>
                        <a:rPr lang="zh-CN" altLang="zh-CN" sz="1800" kern="1200" dirty="0" smtClean="0">
                          <a:solidFill>
                            <a:schemeClr val="dk1"/>
                          </a:solidFill>
                          <a:effectLst/>
                          <a:latin typeface="+mn-lt"/>
                          <a:ea typeface="+mn-ea"/>
                          <a:cs typeface="+mn-cs"/>
                        </a:rPr>
                        <a:t>逻辑元件采用大规模集成电路和超大规模集成电路</a:t>
                      </a:r>
                      <a:r>
                        <a:rPr lang="zh-CN" altLang="en-US"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速度可以达到每秒上千万次到十万亿次</a:t>
                      </a:r>
                      <a:endParaRPr lang="zh-CN" altLang="en-US" dirty="0"/>
                    </a:p>
                  </a:txBody>
                  <a:tcPr/>
                </a:tc>
              </a:tr>
              <a:tr h="370840">
                <a:tc>
                  <a:txBody>
                    <a:bodyPr/>
                    <a:lstStyle/>
                    <a:p>
                      <a:r>
                        <a:rPr lang="zh-CN" altLang="en-US" dirty="0" smtClean="0"/>
                        <a:t>第五代</a:t>
                      </a:r>
                      <a:endParaRPr lang="zh-CN" altLang="en-US" dirty="0"/>
                    </a:p>
                  </a:txBody>
                  <a:tcPr/>
                </a:tc>
                <a:tc>
                  <a:txBody>
                    <a:bodyPr/>
                    <a:lstStyle/>
                    <a:p>
                      <a:r>
                        <a:rPr lang="en-US" altLang="zh-CN" sz="1800" kern="1200" dirty="0" smtClean="0">
                          <a:solidFill>
                            <a:schemeClr val="dk1"/>
                          </a:solidFill>
                          <a:effectLst/>
                          <a:latin typeface="+mn-lt"/>
                          <a:ea typeface="+mn-ea"/>
                          <a:cs typeface="+mn-cs"/>
                        </a:rPr>
                        <a:t>20</a:t>
                      </a:r>
                      <a:r>
                        <a:rPr lang="zh-CN" altLang="zh-CN" sz="1800" kern="1200" dirty="0" smtClean="0">
                          <a:solidFill>
                            <a:schemeClr val="dk1"/>
                          </a:solidFill>
                          <a:effectLst/>
                          <a:latin typeface="+mn-lt"/>
                          <a:ea typeface="+mn-ea"/>
                          <a:cs typeface="+mn-cs"/>
                        </a:rPr>
                        <a:t>世纪</a:t>
                      </a:r>
                      <a:r>
                        <a:rPr lang="en-US" altLang="zh-CN" sz="1800" kern="1200" dirty="0" smtClean="0">
                          <a:solidFill>
                            <a:schemeClr val="dk1"/>
                          </a:solidFill>
                          <a:effectLst/>
                          <a:latin typeface="+mn-lt"/>
                          <a:ea typeface="+mn-ea"/>
                          <a:cs typeface="+mn-cs"/>
                        </a:rPr>
                        <a:t>80</a:t>
                      </a:r>
                      <a:r>
                        <a:rPr lang="zh-CN" altLang="zh-CN" sz="1800" kern="1200" dirty="0" smtClean="0">
                          <a:solidFill>
                            <a:schemeClr val="dk1"/>
                          </a:solidFill>
                          <a:effectLst/>
                          <a:latin typeface="+mn-lt"/>
                          <a:ea typeface="+mn-ea"/>
                          <a:cs typeface="+mn-cs"/>
                        </a:rPr>
                        <a:t>年代开始</a:t>
                      </a:r>
                      <a:endParaRPr lang="zh-CN" altLang="en-US" dirty="0"/>
                    </a:p>
                  </a:txBody>
                  <a:tcPr/>
                </a:tc>
                <a:tc>
                  <a:txBody>
                    <a:bodyPr/>
                    <a:lstStyle/>
                    <a:p>
                      <a:r>
                        <a:rPr lang="zh-CN" altLang="zh-CN" sz="1800" kern="1200" dirty="0" smtClean="0">
                          <a:solidFill>
                            <a:schemeClr val="dk1"/>
                          </a:solidFill>
                          <a:effectLst/>
                          <a:latin typeface="+mn-lt"/>
                          <a:ea typeface="+mn-ea"/>
                          <a:cs typeface="+mn-cs"/>
                        </a:rPr>
                        <a:t>能模拟人的智能行为，理解人类自然语言</a:t>
                      </a:r>
                      <a:endParaRPr lang="zh-CN" altLang="en-US" dirty="0"/>
                    </a:p>
                  </a:txBody>
                  <a:tcPr/>
                </a:tc>
              </a:tr>
            </a:tbl>
          </a:graphicData>
        </a:graphic>
      </p:graphicFrame>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endParaRPr lang="zh-CN" altLang="en-US" smtClean="0">
              <a:ea typeface="宋体" charset="-122"/>
            </a:endParaRPr>
          </a:p>
        </p:txBody>
      </p:sp>
      <p:sp>
        <p:nvSpPr>
          <p:cNvPr id="23554" name="内容占位符 2"/>
          <p:cNvSpPr>
            <a:spLocks noGrp="1"/>
          </p:cNvSpPr>
          <p:nvPr>
            <p:ph idx="1"/>
          </p:nvPr>
        </p:nvSpPr>
        <p:spPr/>
        <p:txBody>
          <a:bodyPr/>
          <a:lstStyle/>
          <a:p>
            <a:r>
              <a:rPr lang="en-US" altLang="zh-CN" b="1" smtClean="0">
                <a:ea typeface="宋体" charset="-122"/>
              </a:rPr>
              <a:t>1.1.2  </a:t>
            </a:r>
            <a:r>
              <a:rPr lang="zh-CN" altLang="zh-CN" b="1" smtClean="0">
                <a:ea typeface="宋体" charset="-122"/>
              </a:rPr>
              <a:t>计算机的分类与特点</a:t>
            </a:r>
          </a:p>
          <a:p>
            <a:r>
              <a:rPr lang="en-US" altLang="zh-CN" b="1" smtClean="0">
                <a:ea typeface="宋体" charset="-122"/>
              </a:rPr>
              <a:t>1</a:t>
            </a:r>
            <a:r>
              <a:rPr lang="zh-CN" altLang="zh-CN" b="1" smtClean="0">
                <a:ea typeface="宋体" charset="-122"/>
              </a:rPr>
              <a:t>．计算机的分类</a:t>
            </a:r>
          </a:p>
          <a:p>
            <a:pPr>
              <a:buFont typeface="Wingdings" pitchFamily="2" charset="2"/>
              <a:buNone/>
            </a:pPr>
            <a:r>
              <a:rPr lang="en-US" altLang="zh-CN" smtClean="0">
                <a:ea typeface="宋体" charset="-122"/>
              </a:rPr>
              <a:t>       </a:t>
            </a:r>
            <a:r>
              <a:rPr lang="zh-CN" altLang="zh-CN" smtClean="0">
                <a:ea typeface="宋体" charset="-122"/>
              </a:rPr>
              <a:t>按计算机规模来划分为巨型机、大型机、小型机和微型机。</a:t>
            </a:r>
            <a:endParaRPr lang="en-US" altLang="zh-CN" smtClean="0">
              <a:ea typeface="宋体" charset="-122"/>
            </a:endParaRPr>
          </a:p>
          <a:p>
            <a:r>
              <a:rPr lang="en-US" altLang="zh-CN" b="1" smtClean="0">
                <a:ea typeface="宋体" charset="-122"/>
              </a:rPr>
              <a:t>2</a:t>
            </a:r>
            <a:r>
              <a:rPr lang="zh-CN" altLang="zh-CN" b="1" smtClean="0">
                <a:ea typeface="宋体" charset="-122"/>
              </a:rPr>
              <a:t>．计算机的特点</a:t>
            </a:r>
          </a:p>
          <a:p>
            <a:pPr>
              <a:buFont typeface="Wingdings" pitchFamily="2" charset="2"/>
              <a:buNone/>
            </a:pPr>
            <a:r>
              <a:rPr lang="en-US" altLang="zh-CN" smtClean="0">
                <a:ea typeface="宋体" charset="-122"/>
              </a:rPr>
              <a:t>       </a:t>
            </a:r>
            <a:r>
              <a:rPr lang="zh-CN" altLang="zh-CN" smtClean="0">
                <a:ea typeface="宋体" charset="-122"/>
              </a:rPr>
              <a:t>运算速度快</a:t>
            </a:r>
            <a:r>
              <a:rPr lang="zh-CN" altLang="en-US" smtClean="0">
                <a:ea typeface="宋体" charset="-122"/>
              </a:rPr>
              <a:t>、</a:t>
            </a:r>
            <a:r>
              <a:rPr lang="zh-CN" altLang="zh-CN" smtClean="0">
                <a:ea typeface="宋体" charset="-122"/>
              </a:rPr>
              <a:t>计算精度高</a:t>
            </a:r>
            <a:r>
              <a:rPr lang="zh-CN" altLang="en-US" smtClean="0">
                <a:ea typeface="宋体" charset="-122"/>
              </a:rPr>
              <a:t>、</a:t>
            </a:r>
            <a:r>
              <a:rPr lang="zh-CN" altLang="zh-CN" smtClean="0">
                <a:ea typeface="宋体" charset="-122"/>
              </a:rPr>
              <a:t>记忆能力强</a:t>
            </a:r>
            <a:r>
              <a:rPr lang="zh-CN" altLang="en-US" smtClean="0">
                <a:ea typeface="宋体" charset="-122"/>
              </a:rPr>
              <a:t>、</a:t>
            </a:r>
            <a:r>
              <a:rPr lang="zh-CN" altLang="zh-CN" smtClean="0">
                <a:ea typeface="宋体" charset="-122"/>
              </a:rPr>
              <a:t>逻辑判断能力强</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endParaRPr lang="zh-CN" altLang="en-US" smtClean="0">
              <a:ea typeface="宋体" charset="-122"/>
            </a:endParaRPr>
          </a:p>
        </p:txBody>
      </p:sp>
      <p:sp>
        <p:nvSpPr>
          <p:cNvPr id="24578" name="内容占位符 2"/>
          <p:cNvSpPr>
            <a:spLocks noGrp="1"/>
          </p:cNvSpPr>
          <p:nvPr>
            <p:ph idx="1"/>
          </p:nvPr>
        </p:nvSpPr>
        <p:spPr/>
        <p:txBody>
          <a:bodyPr/>
          <a:lstStyle/>
          <a:p>
            <a:r>
              <a:rPr lang="en-US" altLang="zh-CN" b="1" smtClean="0">
                <a:ea typeface="宋体" charset="-122"/>
              </a:rPr>
              <a:t>1.1.3  </a:t>
            </a:r>
            <a:r>
              <a:rPr lang="zh-CN" altLang="zh-CN" b="1" smtClean="0">
                <a:ea typeface="宋体" charset="-122"/>
              </a:rPr>
              <a:t>计算机的应用</a:t>
            </a:r>
          </a:p>
          <a:p>
            <a:r>
              <a:rPr lang="en-US" altLang="zh-CN" b="1" smtClean="0">
                <a:ea typeface="宋体" charset="-122"/>
              </a:rPr>
              <a:t>1</a:t>
            </a:r>
            <a:r>
              <a:rPr lang="zh-CN" altLang="zh-CN" b="1" smtClean="0">
                <a:ea typeface="宋体" charset="-122"/>
              </a:rPr>
              <a:t>．科学计算</a:t>
            </a:r>
          </a:p>
          <a:p>
            <a:r>
              <a:rPr lang="en-US" altLang="zh-CN" b="1" smtClean="0">
                <a:ea typeface="宋体" charset="-122"/>
              </a:rPr>
              <a:t>2</a:t>
            </a:r>
            <a:r>
              <a:rPr lang="zh-CN" altLang="zh-CN" b="1" smtClean="0">
                <a:ea typeface="宋体" charset="-122"/>
              </a:rPr>
              <a:t>．信息处理</a:t>
            </a:r>
          </a:p>
          <a:p>
            <a:r>
              <a:rPr lang="en-US" altLang="zh-CN" b="1" smtClean="0">
                <a:ea typeface="宋体" charset="-122"/>
              </a:rPr>
              <a:t>3</a:t>
            </a:r>
            <a:r>
              <a:rPr lang="zh-CN" altLang="zh-CN" b="1" smtClean="0">
                <a:ea typeface="宋体" charset="-122"/>
              </a:rPr>
              <a:t>．过程控制</a:t>
            </a:r>
          </a:p>
          <a:p>
            <a:r>
              <a:rPr lang="en-US" altLang="zh-CN" b="1" smtClean="0">
                <a:ea typeface="宋体" charset="-122"/>
              </a:rPr>
              <a:t>4</a:t>
            </a:r>
            <a:r>
              <a:rPr lang="zh-CN" altLang="zh-CN" b="1" smtClean="0">
                <a:ea typeface="宋体" charset="-122"/>
              </a:rPr>
              <a:t>．计算机辅助系统</a:t>
            </a:r>
          </a:p>
          <a:p>
            <a:r>
              <a:rPr lang="en-US" altLang="zh-CN" smtClean="0">
                <a:ea typeface="宋体" charset="-122"/>
              </a:rPr>
              <a:t>5</a:t>
            </a:r>
            <a:r>
              <a:rPr lang="zh-CN" altLang="zh-CN" smtClean="0">
                <a:ea typeface="宋体" charset="-122"/>
              </a:rPr>
              <a:t>．人工智能</a:t>
            </a:r>
            <a:endParaRPr lang="en-US" altLang="zh-CN" smtClean="0">
              <a:ea typeface="宋体" charset="-122"/>
            </a:endParaRPr>
          </a:p>
          <a:p>
            <a:r>
              <a:rPr lang="en-US" altLang="zh-CN" b="1" smtClean="0">
                <a:ea typeface="宋体" charset="-122"/>
              </a:rPr>
              <a:t>6</a:t>
            </a:r>
            <a:r>
              <a:rPr lang="zh-CN" altLang="zh-CN" b="1" smtClean="0">
                <a:ea typeface="宋体" charset="-122"/>
              </a:rPr>
              <a:t>．多媒体应用</a:t>
            </a:r>
          </a:p>
          <a:p>
            <a:r>
              <a:rPr lang="en-US" altLang="zh-CN" b="1" smtClean="0">
                <a:ea typeface="宋体" charset="-122"/>
              </a:rPr>
              <a:t>7</a:t>
            </a:r>
            <a:r>
              <a:rPr lang="zh-CN" altLang="zh-CN" b="1" smtClean="0">
                <a:ea typeface="宋体" charset="-122"/>
              </a:rPr>
              <a:t>．计算机网络通信</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en-US" altLang="zh-CN" smtClean="0">
                <a:ea typeface="宋体" charset="-122"/>
              </a:rPr>
              <a:t>1.2  </a:t>
            </a:r>
            <a:r>
              <a:rPr lang="zh-CN" altLang="zh-CN" smtClean="0">
                <a:ea typeface="宋体" charset="-122"/>
              </a:rPr>
              <a:t>计算机系统</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5603" name="Picture 2"/>
          <p:cNvPicPr>
            <a:picLocks noGrp="1" noChangeAspect="1" noChangeArrowheads="1"/>
          </p:cNvPicPr>
          <p:nvPr>
            <p:ph idx="1"/>
          </p:nvPr>
        </p:nvPicPr>
        <p:blipFill>
          <a:blip r:embed="rId2"/>
          <a:srcRect/>
          <a:stretch>
            <a:fillRect/>
          </a:stretch>
        </p:blipFill>
        <p:spPr>
          <a:xfrm>
            <a:off x="323850" y="1628775"/>
            <a:ext cx="8491538" cy="4752975"/>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Database</Template>
  <TotalTime>6686</TotalTime>
  <Words>3320</Words>
  <Application>Microsoft Office PowerPoint</Application>
  <PresentationFormat>全屏显示(4:3)</PresentationFormat>
  <Paragraphs>287</Paragraphs>
  <Slides>51</Slides>
  <Notes>0</Notes>
  <HiddenSlides>0</HiddenSlides>
  <MMClips>0</MMClips>
  <ScaleCrop>false</ScaleCrop>
  <HeadingPairs>
    <vt:vector size="8" baseType="variant">
      <vt:variant>
        <vt:lpstr>已用的字体</vt:lpstr>
      </vt:variant>
      <vt:variant>
        <vt:i4>5</vt:i4>
      </vt:variant>
      <vt:variant>
        <vt:lpstr>演示文稿设计模板</vt:lpstr>
      </vt:variant>
      <vt:variant>
        <vt:i4>2</vt:i4>
      </vt:variant>
      <vt:variant>
        <vt:lpstr>嵌入 OLE 服务器</vt:lpstr>
      </vt:variant>
      <vt:variant>
        <vt:i4>1</vt:i4>
      </vt:variant>
      <vt:variant>
        <vt:lpstr>幻灯片标题</vt:lpstr>
      </vt:variant>
      <vt:variant>
        <vt:i4>51</vt:i4>
      </vt:variant>
    </vt:vector>
  </HeadingPairs>
  <TitlesOfParts>
    <vt:vector size="59" baseType="lpstr">
      <vt:lpstr>Times New Roman</vt:lpstr>
      <vt:lpstr>宋体</vt:lpstr>
      <vt:lpstr>Arial</vt:lpstr>
      <vt:lpstr>Wingdings</vt:lpstr>
      <vt:lpstr>楷体_GB2312</vt:lpstr>
      <vt:lpstr>1_商务模板系列34</vt:lpstr>
      <vt:lpstr>1_商务模板系列34</vt:lpstr>
      <vt:lpstr>Image</vt:lpstr>
      <vt:lpstr>普通高等教育“十二五”规划教材</vt:lpstr>
      <vt:lpstr>第1章  计算机基础知识</vt:lpstr>
      <vt:lpstr>知识要点</vt:lpstr>
      <vt:lpstr>目录</vt:lpstr>
      <vt:lpstr>1.1 计算机概述</vt:lpstr>
      <vt:lpstr>幻灯片 6</vt:lpstr>
      <vt:lpstr>幻灯片 7</vt:lpstr>
      <vt:lpstr>幻灯片 8</vt:lpstr>
      <vt:lpstr>1.2  计算机系统</vt:lpstr>
      <vt:lpstr>幻灯片 10</vt:lpstr>
      <vt:lpstr>幻灯片 11</vt:lpstr>
      <vt:lpstr>幻灯片 12</vt:lpstr>
      <vt:lpstr>幻灯片 13</vt:lpstr>
      <vt:lpstr>幻灯片 14</vt:lpstr>
      <vt:lpstr>1.3  计算机信息的表示</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1.4  操作系统</vt:lpstr>
      <vt:lpstr>幻灯片 29</vt:lpstr>
      <vt:lpstr>幻灯片 30</vt:lpstr>
      <vt:lpstr>幻灯片 31</vt:lpstr>
      <vt:lpstr>幻灯片 32</vt:lpstr>
      <vt:lpstr>1.5  Windows 7操作系统</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idke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dc:title>
  <dc:creator>RUC IDKE</dc:creator>
  <cp:lastModifiedBy>user</cp:lastModifiedBy>
  <cp:revision>636</cp:revision>
  <dcterms:created xsi:type="dcterms:W3CDTF">2000-08-09T08:19:19Z</dcterms:created>
  <dcterms:modified xsi:type="dcterms:W3CDTF">2014-02-25T06:59:25Z</dcterms:modified>
</cp:coreProperties>
</file>