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64" r:id="rId22"/>
    <p:sldId id="281" r:id="rId23"/>
    <p:sldId id="282" r:id="rId24"/>
    <p:sldId id="287" r:id="rId25"/>
    <p:sldId id="288" r:id="rId26"/>
    <p:sldId id="289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290" r:id="rId62"/>
  </p:sldIdLst>
  <p:sldSz cx="12192000" cy="6858000"/>
  <p:notesSz cx="6858000" cy="9144000"/>
  <p:embeddedFontLs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Calibri Light" panose="020F0302020204030204" pitchFamily="34" charset="0"/>
      <p:regular r:id="rId67"/>
      <p:italic r:id="rId68"/>
    </p:embeddedFont>
    <p:embeddedFont>
      <p:font typeface="黑体" panose="02010609060101010101" pitchFamily="49" charset="-122"/>
      <p:regular r:id="rId69"/>
    </p:embeddedFont>
    <p:embeddedFont>
      <p:font typeface="Malgun Gothic Semilight" panose="020B0502040204020203" pitchFamily="34" charset="-122"/>
      <p:regular r:id="rId70"/>
    </p:embeddedFont>
    <p:embeddedFont>
      <p:font typeface="微软雅黑" panose="020B0503020204020204" pitchFamily="34" charset="-122"/>
      <p:regular r:id="rId71"/>
      <p:bold r:id="rId7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299"/>
    <a:srgbClr val="60F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7" autoAdjust="0"/>
  </p:normalViewPr>
  <p:slideViewPr>
    <p:cSldViewPr snapToGrid="0" showGuides="1">
      <p:cViewPr varScale="1">
        <p:scale>
          <a:sx n="83" d="100"/>
          <a:sy n="83" d="100"/>
        </p:scale>
        <p:origin x="79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4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8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20871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583300" y="2837573"/>
            <a:ext cx="55356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《</a:t>
            </a:r>
            <a:r>
              <a:rPr lang="en-US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Java </a:t>
            </a:r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序设计</a:t>
            </a:r>
            <a:r>
              <a:rPr lang="zh-CN" altLang="zh-CN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》课程</a:t>
            </a:r>
            <a:endParaRPr lang="en-US" altLang="zh-CN" sz="4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14441" y="4489658"/>
            <a:ext cx="3653790" cy="678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  谢先伟</a:t>
            </a:r>
          </a:p>
        </p:txBody>
      </p:sp>
      <p:sp>
        <p:nvSpPr>
          <p:cNvPr id="10" name="矩形 9"/>
          <p:cNvSpPr/>
          <p:nvPr/>
        </p:nvSpPr>
        <p:spPr>
          <a:xfrm>
            <a:off x="7123344" y="3553360"/>
            <a:ext cx="3718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第四章 常用类</a:t>
            </a:r>
          </a:p>
        </p:txBody>
      </p:sp>
      <p:sp>
        <p:nvSpPr>
          <p:cNvPr id="31" name="矩形 30"/>
          <p:cNvSpPr/>
          <p:nvPr/>
        </p:nvSpPr>
        <p:spPr>
          <a:xfrm>
            <a:off x="8640499" y="5575220"/>
            <a:ext cx="19354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  <p:pic>
        <p:nvPicPr>
          <p:cNvPr id="12" name="图片 11" descr="u=3068836537,896708926&amp;fm=23&amp;gp=0"/>
          <p:cNvPicPr>
            <a:picLocks noChangeAspect="1"/>
          </p:cNvPicPr>
          <p:nvPr/>
        </p:nvPicPr>
        <p:blipFill>
          <a:blip r:embed="rId3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8572" y="918243"/>
            <a:ext cx="11404979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="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aaa,bbb,ccc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str.split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(",");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字符串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被分割为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个元素存入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数组中</a:t>
            </a:r>
          </a:p>
          <a:p>
            <a:pPr indent="267970">
              <a:lnSpc>
                <a:spcPct val="150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：字符串内容解析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11962" y="2162329"/>
            <a:ext cx="11380038" cy="335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public class Test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public static void main(String[]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args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String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str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="server=127.0.0.1;user=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sa;password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=123456"; 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连接服务器的参数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String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server,user,password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String[]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arr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arr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str.split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(";"); 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用“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;”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分割字符串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server=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arr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[0]; 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内容为“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server=127.0.0.1”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server=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server.substring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server.indexOf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("=")+1,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server.length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());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取出服务器地址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4106" y="5513696"/>
            <a:ext cx="937278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user=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[1];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“user=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user=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user.substring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user.indexOf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("=")+1,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user.length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取出用户名</a:t>
            </a:r>
          </a:p>
        </p:txBody>
      </p:sp>
    </p:spTree>
    <p:extLst>
      <p:ext uri="{BB962C8B-B14F-4D97-AF65-F5344CB8AC3E}">
        <p14:creationId xmlns:p14="http://schemas.microsoft.com/office/powerpoint/2010/main" val="282992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55059" y="731956"/>
            <a:ext cx="11081880" cy="1792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1304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1304925" algn="l"/>
              </a:tabLst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password=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arr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[2];  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内容为“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password=123456”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1304925" algn="l"/>
              </a:tabLst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password=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password.substring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password.indexOf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("=")+1,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password.length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());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取出密码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1304925" algn="l"/>
              </a:tabLst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System.out.println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("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服务器地址：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"+server+"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，用户名：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"+user+"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，密码：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"+password);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1304925" algn="l"/>
              </a:tabLst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}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1304925" algn="l"/>
              </a:tabLst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058" y="2752510"/>
            <a:ext cx="1096365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类似，也用来存储和处理字符串，但是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的内部实现方式和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不同，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对象在进行字符串处理时，不生成新的对象，在内存占用上比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对象少。实际使用时，如果经常对一个字符串内容进行修改（如插入、删除等），使用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效率更高。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是线程安全的，可以在多线程程序中使用。关于线程的概念后面有专门章节进行介绍。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1974" y="4886047"/>
            <a:ext cx="10647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下面介绍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类的对象创建和操作方法：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对象的创建</a:t>
            </a:r>
          </a:p>
        </p:txBody>
      </p:sp>
      <p:sp>
        <p:nvSpPr>
          <p:cNvPr id="6" name="矩形 5"/>
          <p:cNvSpPr/>
          <p:nvPr/>
        </p:nvSpPr>
        <p:spPr>
          <a:xfrm>
            <a:off x="1286028" y="5863204"/>
            <a:ext cx="5147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对象使用构造方法来创建，例如：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249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078173"/>
            <a:ext cx="1100009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 = 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创建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对象不包含任何内容，若需要创建带有内容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对象，可以给构造方法传递一个参数：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 = 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("hello");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创建的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对象的内容就是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“hello”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573205" y="3247998"/>
            <a:ext cx="1115022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的相互转换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构造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对象时，给构造方法传递字符串作为参数，可以将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对象转换为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对象，调用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方法，可以将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对象转换为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对象。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8005" y="4540660"/>
            <a:ext cx="1069529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 s1="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abc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(s1); //String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转换为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 s2=sb.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 //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92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9558" y="982639"/>
            <a:ext cx="11286698" cy="293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的常用方法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●append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Append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方法可以在现有字符串的末尾添加内容，这是一个多次重载的方法，方法定义如下：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append(char c)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在末尾添加一个字符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append(char[]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在末尾添加字符数组中的所有字符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append(char[]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offset,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在末尾添加字符数组中的一部分，该部分在数组中的起始位置是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offset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，长度是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len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558" y="3918507"/>
            <a:ext cx="1128669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append(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在末尾添加字符串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append(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start,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end)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在末尾添加字符串的一部分，该部分在数组中的起始位置是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offset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，结束位置是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除此之外，还可以把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long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类型的变量添加到字符串末尾，详见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帮助文档。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558" y="5540455"/>
            <a:ext cx="112866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deleteCharAt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deleteCharAt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5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2650" y="783391"/>
            <a:ext cx="11286698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该方法删除指定位置的字符，然后将剩余内容形成新的字符串。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●delete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delete(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start,int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end)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该方法删除指定区间以内的所有字符，包含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start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，不包含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●insert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insert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对象中插入内容，然后形成新的字符串。这是一个多次重载的方法，方法定义如下：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insert(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offset, char c)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insert(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offset, char[]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insert(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index, char[]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offset,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insert(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dstOffset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insert(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dstOffset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start,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end)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650" y="5460910"/>
            <a:ext cx="1128669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以上方法的参数和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append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类似，只是多了一个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offset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dstOffset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参数，代表插入内容的位置。同样，还可以把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long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类型的变量插入到字符串的指定位置，详见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帮助文档。</a:t>
            </a:r>
          </a:p>
        </p:txBody>
      </p:sp>
    </p:spTree>
    <p:extLst>
      <p:ext uri="{BB962C8B-B14F-4D97-AF65-F5344CB8AC3E}">
        <p14:creationId xmlns:p14="http://schemas.microsoft.com/office/powerpoint/2010/main" val="30884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914399"/>
            <a:ext cx="7601803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●reverse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reverse()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该方法将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对象中的内容反转，形成新的字符串。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73206" y="2188274"/>
            <a:ext cx="1816523" cy="91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77744" rIns="91440" bIns="18409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4.1.3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584" y="2724482"/>
            <a:ext cx="11309445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）功能分析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文件路径解析类（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）要实现的功能包括：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识别出驱动器名、文件名、扩展名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获得当前目录的名称、路径，上级目录的路径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因此，该类对各级目录按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“\”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进行分割，并用数组来存储，可以从中提取出驱动器名、文件名和各级目录名，便于进一步分析和重新组装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通过分析我们可以编写以下代码实现功能：</a:t>
            </a:r>
          </a:p>
        </p:txBody>
      </p:sp>
    </p:spTree>
    <p:extLst>
      <p:ext uri="{BB962C8B-B14F-4D97-AF65-F5344CB8AC3E}">
        <p14:creationId xmlns:p14="http://schemas.microsoft.com/office/powerpoint/2010/main" val="33383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5911" y="941695"/>
            <a:ext cx="7601803" cy="4597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package cn.cqvie.chapter04.project1;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class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private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fullPath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文件的完整路径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private 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存放各级目录的数组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getFullPath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fullPath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path)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this.fullPath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path;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path.split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("\\\\");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“\”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将路径进行分割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8257" y="553955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getFileName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获取文件名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317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2262" y="1105468"/>
            <a:ext cx="7601803" cy="4597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[arr.length-1];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分割后的最后一项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getFileExt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获取文件扩展名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[arr.length-1];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fileName.substring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fileName.lastIndexOf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("."),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fileName.length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分割后的最后一项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获取所在目录路径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0961" y="559018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=0;i&lt;arr.length-1;i++)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313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73539" y="2993326"/>
            <a:ext cx="110501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arr.length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&lt;=2) return null;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=0;i&lt;arr.length-2;i++)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sb.append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]+"\\");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sb.toString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006" y="941675"/>
            <a:ext cx="1095460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sb.append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]+"\\");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sb.toString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getParentPath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获取上级目录路径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8004" y="546083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getDriver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获取驱动器名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0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1127305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[0];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getFolderName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获取当前文件夹名称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if(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arr.length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&lt;=2) return null;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return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[arr.length-2];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("C:\\myjava\\HelloWorld.java");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083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45487" y="2235912"/>
            <a:ext cx="5545138" cy="433387"/>
            <a:chOff x="1055" y="986"/>
            <a:chExt cx="3493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55" y="986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000" dirty="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315299"/>
                  </a:solidFill>
                </a:rPr>
                <a:t>字符串（</a:t>
              </a:r>
              <a:r>
                <a:rPr lang="en-US" altLang="zh-CN" sz="2000" dirty="0">
                  <a:solidFill>
                    <a:srgbClr val="315299"/>
                  </a:solidFill>
                </a:rPr>
                <a:t>String</a:t>
              </a:r>
              <a:r>
                <a:rPr lang="zh-CN" altLang="zh-CN" sz="2000" dirty="0">
                  <a:solidFill>
                    <a:srgbClr val="315299"/>
                  </a:solidFill>
                </a:rPr>
                <a:t>、</a:t>
              </a:r>
              <a:r>
                <a:rPr lang="en-US" altLang="zh-CN" sz="2000" dirty="0" err="1">
                  <a:solidFill>
                    <a:srgbClr val="315299"/>
                  </a:solidFill>
                </a:rPr>
                <a:t>StringBuilder</a:t>
              </a:r>
              <a:r>
                <a:rPr lang="zh-CN" altLang="zh-CN" sz="2000" dirty="0">
                  <a:solidFill>
                    <a:srgbClr val="315299"/>
                  </a:solidFill>
                </a:rPr>
                <a:t>）类</a:t>
              </a: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204756" y="1417875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0D5BA6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 主要内容</a:t>
            </a:r>
            <a:endParaRPr lang="zh-CN" altLang="zh-CN" sz="3200" dirty="0">
              <a:solidFill>
                <a:srgbClr val="0D5BA6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913175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26436" y="3047762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r>
                <a:rPr lang="zh-CN" altLang="en-US" sz="2000" dirty="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315299"/>
                  </a:solidFill>
                </a:rPr>
                <a:t>基本类型封装类</a:t>
              </a: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6436" y="3745150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000" dirty="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315299"/>
                  </a:solidFill>
                </a:rPr>
                <a:t>数学（</a:t>
              </a:r>
              <a:r>
                <a:rPr lang="en-US" altLang="zh-CN" sz="2000" dirty="0">
                  <a:solidFill>
                    <a:srgbClr val="315299"/>
                  </a:solidFill>
                </a:rPr>
                <a:t>Math</a:t>
              </a:r>
              <a:r>
                <a:rPr lang="zh-CN" altLang="zh-CN" sz="2000" dirty="0">
                  <a:solidFill>
                    <a:srgbClr val="315299"/>
                  </a:solidFill>
                </a:rPr>
                <a:t>）类</a:t>
              </a: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24848" y="4423102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2000" dirty="0" smtClean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315299"/>
                  </a:solidFill>
                </a:rPr>
                <a:t>日期（</a:t>
              </a:r>
              <a:r>
                <a:rPr lang="en-US" altLang="zh-CN" sz="2000" dirty="0">
                  <a:solidFill>
                    <a:srgbClr val="315299"/>
                  </a:solidFill>
                </a:rPr>
                <a:t>Date</a:t>
              </a:r>
              <a:r>
                <a:rPr lang="zh-CN" altLang="zh-CN" sz="2000" dirty="0">
                  <a:solidFill>
                    <a:srgbClr val="315299"/>
                  </a:solidFill>
                </a:rPr>
                <a:t>、</a:t>
              </a:r>
              <a:r>
                <a:rPr lang="en-US" altLang="zh-CN" sz="2000" dirty="0">
                  <a:solidFill>
                    <a:srgbClr val="315299"/>
                  </a:solidFill>
                </a:rPr>
                <a:t>Calendar</a:t>
              </a:r>
              <a:r>
                <a:rPr lang="zh-CN" altLang="zh-CN" sz="2000" dirty="0">
                  <a:solidFill>
                    <a:srgbClr val="315299"/>
                  </a:solidFill>
                </a:rPr>
                <a:t>）类</a:t>
              </a: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0502" y="783391"/>
            <a:ext cx="1134129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完整路径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filePath.getFullPath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文件名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filePath.getFileName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扩展名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filePath.getFileExt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驱动器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filePath.getDriver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当前目录名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filePath.getFolderName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		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当前目录的路径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上级目录的路径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filePath.getParentPath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474" y="4615209"/>
            <a:ext cx="3108543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</p:txBody>
      </p:sp>
      <p:sp>
        <p:nvSpPr>
          <p:cNvPr id="4" name="矩形 3"/>
          <p:cNvSpPr/>
          <p:nvPr/>
        </p:nvSpPr>
        <p:spPr>
          <a:xfrm>
            <a:off x="674357" y="5072791"/>
            <a:ext cx="3801041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所示：</a:t>
            </a:r>
          </a:p>
        </p:txBody>
      </p:sp>
    </p:spTree>
    <p:extLst>
      <p:ext uri="{BB962C8B-B14F-4D97-AF65-F5344CB8AC3E}">
        <p14:creationId xmlns:p14="http://schemas.microsoft.com/office/powerpoint/2010/main" val="15548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pic>
        <p:nvPicPr>
          <p:cNvPr id="18434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496" y="908563"/>
            <a:ext cx="6914652" cy="29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06436" y="4006947"/>
            <a:ext cx="2531462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4.1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文件路径解析</a:t>
            </a:r>
          </a:p>
        </p:txBody>
      </p:sp>
    </p:spTree>
    <p:extLst>
      <p:ext uri="{BB962C8B-B14F-4D97-AF65-F5344CB8AC3E}">
        <p14:creationId xmlns:p14="http://schemas.microsoft.com/office/powerpoint/2010/main" val="256824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5910" y="1064526"/>
            <a:ext cx="7601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4.1.4</a:t>
            </a:r>
            <a:r>
              <a:rPr lang="zh-CN" altLang="en-US" b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5910" y="1475464"/>
            <a:ext cx="11109278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判断两个字符串相等的方法是（ 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A.=   B.==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C.equals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D.compare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关于截取子串函数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substring(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beginIndex,endIndex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，下面说法正确的是（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截取子串的第一个字符位置是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beginIdex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，最后一个字符位置是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第一个字符位置是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截取子串的长度为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endIndex-beginIndex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截取子串的长度为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endIndex-beginIndex+1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910" y="4724163"/>
            <a:ext cx="112457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在字符串中查找某个关键字最后一次出现的位置，用方法（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A.find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B.search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D.lastIndexOf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定义字符串：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 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=“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abcdefg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；则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str.indexOf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'd'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）的结果是（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A.'d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   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B.true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C.3     D.4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8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888" y="793949"/>
            <a:ext cx="1115022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下面程序段输出的结果是（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D 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 s=”ABCD”;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s.concat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("E");  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s.replace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("C","F");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(s);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ABCDEF     B. ABFDE    C. ABCDE    D. ABCD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下面语句序列输出结果是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7" y="3755362"/>
            <a:ext cx="113327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 s=new String(“java program!”);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s.substring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(5,8));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如有以下赋值语句：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StringBuffer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().append("ab").append(6).append("c");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的类型是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它的值是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­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38377" y="5925187"/>
            <a:ext cx="11630710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下面的程序统计以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开头的字符串有多少个，完成空格处的程序。</a:t>
            </a:r>
          </a:p>
        </p:txBody>
      </p:sp>
    </p:spTree>
    <p:extLst>
      <p:ext uri="{BB962C8B-B14F-4D97-AF65-F5344CB8AC3E}">
        <p14:creationId xmlns:p14="http://schemas.microsoft.com/office/powerpoint/2010/main" val="98140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0501" y="1050877"/>
            <a:ext cx="112457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 class test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{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 static void main(String 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[]) {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String 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[]={“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string”,”starting”,”strong”,”street”,”soft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”};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if(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].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­                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 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561" y="5124957"/>
            <a:ext cx="115005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统计一个字符串中字母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出现的次数。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将字符串中每个单词的首字母变成大写。</a:t>
            </a:r>
          </a:p>
        </p:txBody>
      </p:sp>
    </p:spTree>
    <p:extLst>
      <p:ext uri="{BB962C8B-B14F-4D97-AF65-F5344CB8AC3E}">
        <p14:creationId xmlns:p14="http://schemas.microsoft.com/office/powerpoint/2010/main" val="416293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8740" y="900752"/>
            <a:ext cx="760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4.2.1 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项目描述</a:t>
            </a:r>
          </a:p>
        </p:txBody>
      </p:sp>
      <p:sp>
        <p:nvSpPr>
          <p:cNvPr id="3" name="矩形 2"/>
          <p:cNvSpPr/>
          <p:nvPr/>
        </p:nvSpPr>
        <p:spPr>
          <a:xfrm>
            <a:off x="782471" y="1403968"/>
            <a:ext cx="1118661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随机生成一系列位置、大小不同的五角星，并显示在屏幕上。</a:t>
            </a:r>
          </a:p>
        </p:txBody>
      </p:sp>
      <p:sp>
        <p:nvSpPr>
          <p:cNvPr id="4" name="矩形 3"/>
          <p:cNvSpPr/>
          <p:nvPr/>
        </p:nvSpPr>
        <p:spPr>
          <a:xfrm>
            <a:off x="614536" y="1911799"/>
            <a:ext cx="2281394" cy="4553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4.2.2 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  <a:endParaRPr lang="zh-CN" altLang="zh-CN" b="1" kern="100" dirty="0"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471" y="2523009"/>
            <a:ext cx="11186616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类概述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Math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类是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java.lang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包下的一个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final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类，提供了进行指数、对数、平方根、三角函数等基本数学运算的静态方法，以及一些数学常量。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类中只有一个私有构造方法，因此无法获得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类的实例，只能通过类名调用其中包含的公有静态常量和方法。</a:t>
            </a:r>
          </a:p>
        </p:txBody>
      </p:sp>
      <p:sp>
        <p:nvSpPr>
          <p:cNvPr id="6" name="矩形 5"/>
          <p:cNvSpPr/>
          <p:nvPr/>
        </p:nvSpPr>
        <p:spPr>
          <a:xfrm>
            <a:off x="782470" y="4146339"/>
            <a:ext cx="10968251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类中的常量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Math.PI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：圆周率，值为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3.141592653589793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：自然对数的底数，值为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2.718281828459045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31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2263" y="1215618"/>
            <a:ext cx="1165973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Math.abs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求绝对值（参数可以是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int,long,float,double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Math.sin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：正弦函数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Math.asin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反正弦函数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Math.cos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余弦函数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Math.acos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反余弦函数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Math.tan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：正切函数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Math.atan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：反正切函数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Math.toDegrees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：弧度转化为角度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Math.toRadians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：角度转化为弧度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Math.ceil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得到不小于某数的最大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整数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2937" y="1197757"/>
            <a:ext cx="5409063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Math.floor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得到不大于某数的最大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整数</a:t>
            </a:r>
            <a:endParaRPr lang="en-US" altLang="zh-CN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Math.sqrt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：开平方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Math.pow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求某数的任意次方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Math.exp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求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的任意次方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Math.log10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以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为底的对数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Math.log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：自然对数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Math.rint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：求最接近某数的整数（可能比某数大，也可能比它小），返回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型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：同上，返回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型</a:t>
            </a: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之间的一个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随机数</a:t>
            </a:r>
            <a:endParaRPr lang="en-US" altLang="zh-CN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748" y="828425"/>
            <a:ext cx="23968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类中的方法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74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9558" y="783391"/>
            <a:ext cx="7601803" cy="16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类方法测试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下面的程序对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类的一些常量和方法进行测试，进一步把握使用中的细节问题：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类常量和方法测试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2459" y="2472764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获得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π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Math.PI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2458" y="3826296"/>
            <a:ext cx="105883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获得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值：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Math.E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绝对值：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Math.abs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(-10.5));</a:t>
            </a:r>
            <a:endParaRPr lang="zh-CN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333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不小于参数值的最小整数：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		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Math.ceil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(10.3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)+","+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Math.ceil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(-10.3));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3349" y="5500965"/>
            <a:ext cx="100674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不大于参数值的最大整数：：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Math.floor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(8.9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)+","+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Math.floor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(-8.9));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81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8377" y="792016"/>
            <a:ext cx="11234924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最接近参数值的整数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(8.9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)+","+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(-8.9));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最接近参数值的整数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(8.9d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)+","+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(-8.9d));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long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最接近参数值的整数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(8.9f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)+","+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(-8.9f));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获得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[0,1)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之间的一个随机数：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计算平方根：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Math.sqrt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x^y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Math.pow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(3,4));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计算正弦：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Math.sin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Math.toRadians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(90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参数为弧度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2738" y="5314758"/>
            <a:ext cx="96508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计算余弦：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866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Math.cos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Math.toRadians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(45)));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参数为弧度</a:t>
            </a:r>
          </a:p>
        </p:txBody>
      </p:sp>
    </p:spTree>
    <p:extLst>
      <p:ext uri="{BB962C8B-B14F-4D97-AF65-F5344CB8AC3E}">
        <p14:creationId xmlns:p14="http://schemas.microsoft.com/office/powerpoint/2010/main" val="323567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55678" y="783391"/>
            <a:ext cx="108363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计算正切：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Math.tan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Math.toRadians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(45)));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参数为弧度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为底的对数：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"+Math.log10(1000));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计算自然对数：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"+Math.log(10));		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1272" y="3367867"/>
            <a:ext cx="1816523" cy="4553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4.2.3 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项目实施</a:t>
            </a:r>
            <a:endParaRPr lang="zh-CN" altLang="zh-CN" b="1" kern="100" dirty="0"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8006" y="3823248"/>
            <a:ext cx="1091366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）功能分析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两个二维数组，行标表示五角星的序号，列标表示顶点序号，用来存放每个五角星的顶点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坐标。</a:t>
            </a:r>
          </a:p>
        </p:txBody>
      </p:sp>
      <p:sp>
        <p:nvSpPr>
          <p:cNvPr id="5" name="矩形 4"/>
          <p:cNvSpPr/>
          <p:nvPr/>
        </p:nvSpPr>
        <p:spPr>
          <a:xfrm>
            <a:off x="1178257" y="5151651"/>
            <a:ext cx="10613409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五角星的五个顶点均匀分布在圆周上，每个顶点相差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度，根据圆的参数方程：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006" y="5821278"/>
            <a:ext cx="426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次，即可求出每个顶点的坐标。</a:t>
            </a:r>
          </a:p>
        </p:txBody>
      </p:sp>
    </p:spTree>
    <p:extLst>
      <p:ext uri="{BB962C8B-B14F-4D97-AF65-F5344CB8AC3E}">
        <p14:creationId xmlns:p14="http://schemas.microsoft.com/office/powerpoint/2010/main" val="94707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315299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学习目标：</a:t>
            </a:r>
            <a:endParaRPr lang="en-US" altLang="zh-CN" sz="3200" dirty="0" smtClean="0">
              <a:solidFill>
                <a:schemeClr val="bg1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615" y="1269242"/>
            <a:ext cx="70422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sz="20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字符串的常用操作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sz="20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数学类中提供的常用数学运算方法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sz="20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基本类型的装箱、拆箱和类型转换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</a:t>
            </a:r>
            <a:r>
              <a:rPr lang="zh-CN" altLang="zh-CN" sz="20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日期类的常用</a:t>
            </a:r>
            <a:r>
              <a:rPr lang="zh-CN" altLang="zh-CN" sz="20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zh-CN" sz="20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6854" y="914399"/>
            <a:ext cx="11327642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最后用画直线方法，用直线将每个五角星的五个点采用间隔一个的方式连接起来，构成五角星。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通过分析我们可以编写以下代码实现功能：</a:t>
            </a:r>
          </a:p>
        </p:txBody>
      </p:sp>
      <p:sp>
        <p:nvSpPr>
          <p:cNvPr id="3" name="矩形 2"/>
          <p:cNvSpPr/>
          <p:nvPr/>
        </p:nvSpPr>
        <p:spPr>
          <a:xfrm>
            <a:off x="905301" y="2227382"/>
            <a:ext cx="10572465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package cn.cqvie.chaper04.project2;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java.applet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  //Java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小程序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java.awt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 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窗口和绘图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Star extends Applet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public void paint(Graphics g)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{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6871" y="5070513"/>
            <a:ext cx="991737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num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=6;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五角星数量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x1=50,y1=50,x2=400,y2=300;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五角星出现区域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r1=30,r2=60;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五角星外接圆的半径范围</a:t>
            </a:r>
          </a:p>
        </p:txBody>
      </p:sp>
    </p:spTree>
    <p:extLst>
      <p:ext uri="{BB962C8B-B14F-4D97-AF65-F5344CB8AC3E}">
        <p14:creationId xmlns:p14="http://schemas.microsoft.com/office/powerpoint/2010/main" val="277527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6853" y="783391"/>
            <a:ext cx="11259403" cy="335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 x[][]=new double[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][5];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存放每个五角星顶点的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double y[][]=new double[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][5];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存放每个五角星顶点的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num;i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计算第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个五角星顶点坐标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double x0=x1+(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()*(x2-x1));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随机产生中心的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double y0=y1+(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()*(y2-y1));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随机产生中心的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double r=r1+(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()*(r2-r1));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随机产生外接圆半径值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j=0;j&lt;5;j++)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计算五个顶点的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坐标</a:t>
            </a:r>
          </a:p>
        </p:txBody>
      </p:sp>
      <p:sp>
        <p:nvSpPr>
          <p:cNvPr id="3" name="矩形 2"/>
          <p:cNvSpPr/>
          <p:nvPr/>
        </p:nvSpPr>
        <p:spPr>
          <a:xfrm>
            <a:off x="2463333" y="4134758"/>
            <a:ext cx="879825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{</a:t>
            </a:r>
            <a:endParaRPr lang="zh-CN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x[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][j]=x0+r*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Math.cos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Math.toRadians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(72*j));  //x=x0+r*cos(a)</a:t>
            </a:r>
            <a:endParaRPr lang="zh-CN" altLang="zh-CN" kern="100" dirty="0" smtClean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y[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][j]=y0+r*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Math.sin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Math.toRadians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(72*j));  //x=x0+r*sin(a)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14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6752" y="783391"/>
            <a:ext cx="111092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fromX,fromY,toX,toY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num;i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j=0;j&lt;5;j++)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五角星的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根线条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fromX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)x[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][j];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)y[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][j];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toX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)x[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][(j+2)%5];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)y[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][(j+2)%5];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中间间隔一个点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g.drawLine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fromX,fromY,toX,toY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用线条将两个点连接起来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}   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5994" y="5082143"/>
            <a:ext cx="976724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该程序的运行结果如图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所示：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4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pic>
        <p:nvPicPr>
          <p:cNvPr id="70659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52" y="1025637"/>
            <a:ext cx="5295330" cy="373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746850" y="5056749"/>
            <a:ext cx="5993949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4.2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在一定范围内生成位置、大小随机的多个五角星</a:t>
            </a:r>
          </a:p>
        </p:txBody>
      </p:sp>
    </p:spTree>
    <p:extLst>
      <p:ext uri="{BB962C8B-B14F-4D97-AF65-F5344CB8AC3E}">
        <p14:creationId xmlns:p14="http://schemas.microsoft.com/office/powerpoint/2010/main" val="149000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814171"/>
            <a:ext cx="760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4.2.4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能力拓展</a:t>
            </a:r>
          </a:p>
        </p:txBody>
      </p:sp>
      <p:sp>
        <p:nvSpPr>
          <p:cNvPr id="3" name="矩形 2"/>
          <p:cNvSpPr/>
          <p:nvPr/>
        </p:nvSpPr>
        <p:spPr>
          <a:xfrm>
            <a:off x="573206" y="1151227"/>
            <a:ext cx="11477767" cy="542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要产生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[20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999]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之间的随机整数使用哪个表达式？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(   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)(20+Math.random()*979)      B. 20+(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()*980)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()*999)         D. 20+(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()*980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下列程序运行的结果为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static void main(String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 f = 2.3f;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 d = 2.7;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Math.ceil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(f) * 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(d);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4     B. 5     C. 6     D. 9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262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32597" y="746660"/>
            <a:ext cx="11259403" cy="418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method(-3.3) == -3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成立，则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mothod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Math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类中的哪个方法？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round    B. floor    C. min     D. ceil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④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下列关于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Math.random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方法的描述中，正确的是？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	A.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返回一个不确定的整数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B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、返回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0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返回一个随机的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double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类型数，该数大于等于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0.0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1.0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返回一个随机的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float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类型数，该数大于等于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0.0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1.0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下列方法不属于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B.abs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C.drawLine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D.sin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①Math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类用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修饰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因此不能有子类。</a:t>
            </a:r>
          </a:p>
        </p:txBody>
      </p:sp>
      <p:sp>
        <p:nvSpPr>
          <p:cNvPr id="3" name="矩形 2"/>
          <p:cNvSpPr/>
          <p:nvPr/>
        </p:nvSpPr>
        <p:spPr>
          <a:xfrm>
            <a:off x="632347" y="4854673"/>
            <a:ext cx="897567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 Random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产生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m,n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范围的随机整数，表达式是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Math.round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(-9.5)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等于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已知两点的坐标分别为（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x1,y1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）和（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x2,y2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），则两点间的距离是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3987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4.2 Math</a:t>
            </a:r>
            <a:r>
              <a:rPr lang="zh-CN" altLang="zh-CN" sz="3200" b="1" dirty="0">
                <a:solidFill>
                  <a:schemeClr val="bg1"/>
                </a:solidFill>
              </a:rPr>
              <a:t>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6854" y="968991"/>
            <a:ext cx="10440537" cy="127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）编程题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0~9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中随机取出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个数字，要求取出的数字不重复。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输入三角形三边长度，用海伦公式计算三角形面积。</a:t>
            </a:r>
          </a:p>
        </p:txBody>
      </p:sp>
    </p:spTree>
    <p:extLst>
      <p:ext uri="{BB962C8B-B14F-4D97-AF65-F5344CB8AC3E}">
        <p14:creationId xmlns:p14="http://schemas.microsoft.com/office/powerpoint/2010/main" val="39671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853" y="783391"/>
            <a:ext cx="760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4.3.1 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项目描述</a:t>
            </a:r>
          </a:p>
        </p:txBody>
      </p:sp>
      <p:sp>
        <p:nvSpPr>
          <p:cNvPr id="4" name="矩形 3"/>
          <p:cNvSpPr/>
          <p:nvPr/>
        </p:nvSpPr>
        <p:spPr>
          <a:xfrm>
            <a:off x="586853" y="1138582"/>
            <a:ext cx="5070619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从键盘输入员工的信息，存储到员工对象中。</a:t>
            </a:r>
          </a:p>
        </p:txBody>
      </p:sp>
      <p:sp>
        <p:nvSpPr>
          <p:cNvPr id="5" name="矩形 4"/>
          <p:cNvSpPr/>
          <p:nvPr/>
        </p:nvSpPr>
        <p:spPr>
          <a:xfrm>
            <a:off x="504084" y="1499116"/>
            <a:ext cx="2281394" cy="4553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4.3.2 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  <a:endParaRPr lang="zh-CN" altLang="zh-CN" b="1" kern="100" dirty="0"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881" y="1954497"/>
            <a:ext cx="1122755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）基本类型封装类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中的基本数据包括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byte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short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，这些类型的封装类分别为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Byte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Character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Short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提供这些封装类型的原因是：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）基本类型只能按值传递，而封装为对象后，可以按引用传递；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）在一些应用框架中，必须用对象作参数，而不能用基本类型；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）基本类型封装为对象后，可以拥有一些方法来处理数据，进行数据类型转换，数据格式化等操作。</a:t>
            </a:r>
          </a:p>
        </p:txBody>
      </p:sp>
      <p:sp>
        <p:nvSpPr>
          <p:cNvPr id="7" name="矩形 6"/>
          <p:cNvSpPr/>
          <p:nvPr/>
        </p:nvSpPr>
        <p:spPr>
          <a:xfrm>
            <a:off x="727881" y="4970022"/>
            <a:ext cx="1110472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）基本类型和封装类直接的相互转换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基本类型变量转换为封装类对象：将基本类型变量的值传入传入构造函数，生成封装类的对象。</a:t>
            </a:r>
          </a:p>
        </p:txBody>
      </p:sp>
      <p:sp>
        <p:nvSpPr>
          <p:cNvPr id="8" name="矩形 7"/>
          <p:cNvSpPr/>
          <p:nvPr/>
        </p:nvSpPr>
        <p:spPr>
          <a:xfrm>
            <a:off x="727881" y="5828399"/>
            <a:ext cx="11104728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封装类对象转换为基本类型变量：调用利用封装类提供的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方法，获得基本类型变量。代码如下：</a:t>
            </a:r>
          </a:p>
        </p:txBody>
      </p:sp>
    </p:spTree>
    <p:extLst>
      <p:ext uri="{BB962C8B-B14F-4D97-AF65-F5344CB8AC3E}">
        <p14:creationId xmlns:p14="http://schemas.microsoft.com/office/powerpoint/2010/main" val="30095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9558" y="783391"/>
            <a:ext cx="760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：基本类型变量与封装类对象的相互转换</a:t>
            </a:r>
          </a:p>
        </p:txBody>
      </p:sp>
      <p:sp>
        <p:nvSpPr>
          <p:cNvPr id="3" name="矩形 2"/>
          <p:cNvSpPr/>
          <p:nvPr/>
        </p:nvSpPr>
        <p:spPr>
          <a:xfrm>
            <a:off x="1069075" y="1152723"/>
            <a:ext cx="105178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static void main(String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100;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变量转换为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Integer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Integer(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对象转换为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变量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i2 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iObj.intValue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0394" y="44767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(i2);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9295" y="5254342"/>
            <a:ext cx="11077433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）字符串转换为基本类型封装类对象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字符串转换为基本类型的封装类对象，用封装类的静态方法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parseXxx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来实现，如果转换失败，会抛出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NumberFormatException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9558" y="783391"/>
            <a:ext cx="760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4-4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：字符串转换为基本类型封装类对象</a:t>
            </a:r>
          </a:p>
        </p:txBody>
      </p:sp>
      <p:sp>
        <p:nvSpPr>
          <p:cNvPr id="3" name="矩形 2"/>
          <p:cNvSpPr/>
          <p:nvPr/>
        </p:nvSpPr>
        <p:spPr>
          <a:xfrm>
            <a:off x="1014483" y="1094222"/>
            <a:ext cx="914939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static void main(String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String s1="100";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Integer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Integer.parseInt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(s1);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字符串转换为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iObj.intValue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//Integer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对象转换为基本类型变量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String s2="1.25";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Float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fObj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Float.parseFloat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(s2);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字符串转换为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float f=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fObj.floatValue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//Float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对象转换为基本类型变量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(f);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0145" y="5662488"/>
            <a:ext cx="965806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）基本类型的格式化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基本类型的格式化，是指将基本类型变量转换为某种格式的字符串，使输出结果美观、标准。</a:t>
            </a:r>
          </a:p>
        </p:txBody>
      </p:sp>
    </p:spTree>
    <p:extLst>
      <p:ext uri="{BB962C8B-B14F-4D97-AF65-F5344CB8AC3E}">
        <p14:creationId xmlns:p14="http://schemas.microsoft.com/office/powerpoint/2010/main" val="4292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33911" y="736167"/>
            <a:ext cx="1996059" cy="95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77744" rIns="91440" bIns="18409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4.1.1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项目描述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302" y="1211239"/>
            <a:ext cx="108863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设计一个文件路径解析类（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FilePath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），能够识别路径中的文件名、扩展名、驱动器名、当前目录名，当前目录路径，上级目录路径。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47792" y="2020854"/>
            <a:ext cx="2512226" cy="95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77744" rIns="91440" bIns="18409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4.1.2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项目知识准备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7792" y="2634666"/>
            <a:ext cx="2383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类概述</a:t>
            </a:r>
            <a:endParaRPr lang="zh-CN" altLang="zh-CN" sz="2000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5302" y="3109081"/>
            <a:ext cx="10708943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类继承于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类，实现了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Serializable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Comparable&lt;String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&gt;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为可序列化、可比较的字符序列。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类被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final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关键字修饰，是不可被继承的。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类的内部数据结构是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数组，对外提供了一系列操作方法，如查找、比较、连接等。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38377" y="4223036"/>
            <a:ext cx="264207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zh-CN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sz="2000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类的特点</a:t>
            </a:r>
            <a:endParaRPr lang="zh-CN" altLang="zh-CN" sz="2000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8255" y="4619351"/>
            <a:ext cx="10435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是不可变字符序列。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不可变指的是：一旦定义了一个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类的变量后，就不能在原有值的基础上进行添加、插入、删除等操作。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5302" y="5313184"/>
            <a:ext cx="1070894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类中的方法对字符串进行操作，都会产生一个新的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类副本，副本与原字符串是相互独立的，对副本或原字符串的修改不会影响到另外一个。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89829" y="5875421"/>
            <a:ext cx="2863284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类的常用方法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4150" y="783391"/>
            <a:ext cx="113003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对数值进行格式化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类为我们提供了格式化整数和浮点数的方法。使用时，先创建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对象，再调用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applyPattern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方法设置格式化模板，最后调用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format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方法获得格式化后的字符串。</a:t>
            </a:r>
          </a:p>
        </p:txBody>
      </p:sp>
      <p:sp>
        <p:nvSpPr>
          <p:cNvPr id="3" name="矩形 2"/>
          <p:cNvSpPr/>
          <p:nvPr/>
        </p:nvSpPr>
        <p:spPr>
          <a:xfrm>
            <a:off x="338377" y="2122219"/>
            <a:ext cx="438742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2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格式化数值</a:t>
            </a:r>
          </a:p>
        </p:txBody>
      </p:sp>
      <p:sp>
        <p:nvSpPr>
          <p:cNvPr id="4" name="矩形 3"/>
          <p:cNvSpPr/>
          <p:nvPr/>
        </p:nvSpPr>
        <p:spPr>
          <a:xfrm>
            <a:off x="973539" y="2486560"/>
            <a:ext cx="1038139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java.text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  //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属于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java.text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</a:t>
            </a: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3474" y="4656385"/>
            <a:ext cx="954888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df.applyPattern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("0000.00");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表示一位数字，该位缺失补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(123.456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“0123.46”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(12345.6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“12345.60”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4666" y="5966867"/>
            <a:ext cx="8208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df.applyPattern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("####.##");//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#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表示一位数字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该位位缺失就不显示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7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752" y="783391"/>
            <a:ext cx="1110927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(123.456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“123.46”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(12345.6));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“12345.6”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df.applyPattern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("0,000.00");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千分位分隔符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(12345.6));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“12,345.60”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df.applyPattern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("0.00E0");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科学计数法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(12345.6));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“1.23E4”		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df.applyPattern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("0.00%");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百分比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(1.2345));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“123.45%”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6752" y="4773891"/>
            <a:ext cx="115042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对数值进行格式化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JDK1.5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类增加了静态方法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format(String format, Objects...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，该方法可以将各类数据按照指定的格式以字符串形式输出。该方法与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语言中的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printf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函数用法相似，其中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参数指定了输出的格式，而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则是一系列等待被格式化的对象。</a:t>
            </a:r>
          </a:p>
        </p:txBody>
      </p:sp>
    </p:spTree>
    <p:extLst>
      <p:ext uri="{BB962C8B-B14F-4D97-AF65-F5344CB8AC3E}">
        <p14:creationId xmlns:p14="http://schemas.microsoft.com/office/powerpoint/2010/main" val="2835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042" y="783391"/>
            <a:ext cx="11286698" cy="335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对整数进行格式化的格式字符串定义是：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%[index$][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标识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最小宽度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转换方式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格式字符串由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部分组成，其中：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●%[index$]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：将第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个参数进行格式化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index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●[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最小宽度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：最终该整数转化的字符串最少包含多少位数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●[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'-'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在最小宽度内左对齐，不可以与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填充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同时使用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'#'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只适用于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进制时在结果前面增加一个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进制时在结果前面增加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0x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560" y="4096292"/>
            <a:ext cx="1150817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'+'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结果总是包括一个符号（一般情况下只适用于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进制，若对象为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BigInteger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才可以用于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 '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正值前加空格，负值前加负号（一般情况下只适用于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进制，若对象为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BigInteger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才可以用于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进制）</a:t>
            </a:r>
          </a:p>
        </p:txBody>
      </p:sp>
      <p:sp>
        <p:nvSpPr>
          <p:cNvPr id="4" name="矩形 3"/>
          <p:cNvSpPr/>
          <p:nvPr/>
        </p:nvSpPr>
        <p:spPr>
          <a:xfrm>
            <a:off x="338377" y="5267741"/>
            <a:ext cx="1140636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'0'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结果将用零来填充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','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只适用于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进制，每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位数字之间用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分隔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'('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若参数是负数，则结果中不添加负号而是用圆括号把数字括起来（限制条件同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‘+’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24456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519" y="783391"/>
            <a:ext cx="11013744" cy="335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转换方式：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-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十进制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o -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八进制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x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 -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十六进制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对浮点数进行格式化的格式字符串定义是：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%[index$][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标识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最少宽度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][.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精度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转换方式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浮点数的格式化多了一个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精度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选项，可以控制小数点后面的位数。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此外，浮点数的转换方式包括：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'e', 'E' -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结果被格式化为用科学记数法表示的十进制数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'f' -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结果被格式化为十进制普通表示方式</a:t>
            </a:r>
          </a:p>
        </p:txBody>
      </p:sp>
      <p:sp>
        <p:nvSpPr>
          <p:cNvPr id="3" name="矩形 2"/>
          <p:cNvSpPr/>
          <p:nvPr/>
        </p:nvSpPr>
        <p:spPr>
          <a:xfrm>
            <a:off x="361099" y="4134758"/>
            <a:ext cx="1148058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'g', 'G' -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根据具体情况，自动选择用普通表示方式还是科学计数法方式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'a', 'A' -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结果被格式化为带有效位数和指数的十六进制浮点数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格式化整数和浮点数的例子：</a:t>
            </a:r>
          </a:p>
        </p:txBody>
      </p:sp>
      <p:sp>
        <p:nvSpPr>
          <p:cNvPr id="4" name="矩形 3"/>
          <p:cNvSpPr/>
          <p:nvPr/>
        </p:nvSpPr>
        <p:spPr>
          <a:xfrm>
            <a:off x="361099" y="5488290"/>
            <a:ext cx="438742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2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格式化数值</a:t>
            </a:r>
          </a:p>
        </p:txBody>
      </p:sp>
    </p:spTree>
    <p:extLst>
      <p:ext uri="{BB962C8B-B14F-4D97-AF65-F5344CB8AC3E}">
        <p14:creationId xmlns:p14="http://schemas.microsoft.com/office/powerpoint/2010/main" val="114175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5093" y="783391"/>
            <a:ext cx="9539786" cy="501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[])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	 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("%1$,09d", -1234));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("%1$9d", -1234));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("%1$-9d", -1234));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("%1$(9d", -1234));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("%1$#9x", 1234));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("%1$.2f", 12.345));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("%1$9.2f", 12.345));	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4048" y="5796751"/>
            <a:ext cx="253146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程序运行结果如下：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40217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164823"/>
            <a:ext cx="5581934" cy="276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75938" y="4363422"/>
            <a:ext cx="3916457" cy="442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格式化数值</a:t>
            </a:r>
          </a:p>
        </p:txBody>
      </p:sp>
    </p:spTree>
    <p:extLst>
      <p:ext uri="{BB962C8B-B14F-4D97-AF65-F5344CB8AC3E}">
        <p14:creationId xmlns:p14="http://schemas.microsoft.com/office/powerpoint/2010/main" val="187904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206" y="783391"/>
            <a:ext cx="11450472" cy="2104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）日期时间类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时，处理日期是用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类大部分功能已经废止了，目前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类的实例就表示一个时间点，在需要比较两个时间点的先后、显示某个时间点时，可以用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类，使用时注意引入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包。下面通过一个例子来说明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类的用法：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377" y="2902967"/>
            <a:ext cx="4156587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2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4-7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：计算循环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亿次所用的时间</a:t>
            </a:r>
          </a:p>
        </p:txBody>
      </p:sp>
      <p:sp>
        <p:nvSpPr>
          <p:cNvPr id="4" name="矩形 3"/>
          <p:cNvSpPr/>
          <p:nvPr/>
        </p:nvSpPr>
        <p:spPr>
          <a:xfrm>
            <a:off x="1137313" y="3251780"/>
            <a:ext cx="9999259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Date d1=new Date();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第一个时间点</a:t>
            </a: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x=0;x&lt;10000;x++)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05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8377" y="783391"/>
            <a:ext cx="11122925" cy="2104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for(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y=0;y&lt;10000;y++);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Date d2=new Date();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第二个时间点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(d2.getTime()-d1.getTime());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两个时间点相差的毫秒数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2346" y="2687570"/>
            <a:ext cx="1117296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对象实质上存储距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1970-1-1 00:00:00 GMT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的毫秒数，可以用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格式化为一个字符串进行显示：</a:t>
            </a:r>
          </a:p>
          <a:p>
            <a:pPr indent="267970">
              <a:lnSpc>
                <a:spcPct val="150000"/>
              </a:lnSpc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4-8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对象的格式化</a:t>
            </a:r>
          </a:p>
        </p:txBody>
      </p:sp>
      <p:sp>
        <p:nvSpPr>
          <p:cNvPr id="4" name="矩形 3"/>
          <p:cNvSpPr/>
          <p:nvPr/>
        </p:nvSpPr>
        <p:spPr>
          <a:xfrm>
            <a:off x="1505802" y="3919219"/>
            <a:ext cx="6396251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java.text.SimpleDateFormat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java.util.Date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5802" y="5170364"/>
            <a:ext cx="9780897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yyyy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-MM-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hh:mm:ss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样式</a:t>
            </a: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yyyy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-MM-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hh:mm:ss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75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985" y="783391"/>
            <a:ext cx="112048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Date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d=new Date();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(d));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，也可以把规定格式的字符串转换为日期，例如：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4-9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：字符串转换为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日期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6495" y="3189426"/>
            <a:ext cx="10135737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java.text.SimpleDateFormat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java.util.Date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throws Exception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4106" y="5724500"/>
            <a:ext cx="8688126" cy="764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df.applyPattern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yyyy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-MM-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dd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hh:mm:ss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规定解析格式</a:t>
            </a:r>
          </a:p>
          <a:p>
            <a:pPr indent="266700">
              <a:lnSpc>
                <a:spcPts val="2000"/>
              </a:lnSpc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String s="2015-10-1 20:10:05";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5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11259403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Date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df.parse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字符串解析为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对象（解析失败会抛出异常）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(d));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输出转换结果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类、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类是抽象类，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中的唯一实现。所以用下面三种写法，得到的都是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类的一个实例：</a:t>
            </a:r>
          </a:p>
        </p:txBody>
      </p:sp>
      <p:sp>
        <p:nvSpPr>
          <p:cNvPr id="3" name="矩形 2"/>
          <p:cNvSpPr/>
          <p:nvPr/>
        </p:nvSpPr>
        <p:spPr>
          <a:xfrm>
            <a:off x="1342029" y="4078193"/>
            <a:ext cx="1036774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Calendar.getInstance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2029" y="5397086"/>
            <a:ext cx="1049058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对象提供了比较丰富的方法，可以对年、月、日、时、分、秒进行修改和加减。</a:t>
            </a:r>
          </a:p>
        </p:txBody>
      </p:sp>
      <p:sp>
        <p:nvSpPr>
          <p:cNvPr id="5" name="矩形 4"/>
          <p:cNvSpPr/>
          <p:nvPr/>
        </p:nvSpPr>
        <p:spPr>
          <a:xfrm>
            <a:off x="1342029" y="5662488"/>
            <a:ext cx="1049058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对象可以相互转换，使用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getTime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方法将转换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对象，反之使用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setTime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方法将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对象转换为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对象。</a:t>
            </a:r>
          </a:p>
        </p:txBody>
      </p:sp>
    </p:spTree>
    <p:extLst>
      <p:ext uri="{BB962C8B-B14F-4D97-AF65-F5344CB8AC3E}">
        <p14:creationId xmlns:p14="http://schemas.microsoft.com/office/powerpoint/2010/main" val="13192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71544" y="-141927"/>
            <a:ext cx="11753539" cy="615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）求字符串长度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字符串长度指字符串中包含字符个数（不是字节数），例如：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int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len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s.length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）字符串连接：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字符串和其它数据类型可以直接用“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+”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号连接，例如：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s="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计算结果是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" + sum;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在算术运算的“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+”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和连接符号“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+”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同时存在时，注意运算顺序：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s="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总和是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"+(3+2);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运行结果为“总和是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5”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s="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总和是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"+3+2;  //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运行结果为“总和是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32”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）截取单个字符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charAt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方法返回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index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位置对应的单个字符，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index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的取值是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length()-1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方法定义：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public char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charAt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int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index)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3152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573203" y="5265787"/>
            <a:ext cx="1115022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744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854" y="783391"/>
            <a:ext cx="11436824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下面是一个显示当月月历的例子：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</a:t>
            </a: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4-10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：显示当月的月历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static void main(String[]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Calendar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GregorianCalendar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获取当前日期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m,d,day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weekDay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2656" y="4564960"/>
            <a:ext cx="8880143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String[] w = {"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","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"};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打印表头</a:t>
            </a: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w.length;i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(w[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]+"    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9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206" y="1105468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391" y="855533"/>
            <a:ext cx="111206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m=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cal.get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Calendar.MONTH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当前月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d=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cal.get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Calendar.DAY_OF_MONTH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该月第几天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cal.set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(Calendar.DATE,1);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将日期设置为当月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weekDay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cal.get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Calendar.DAY_OF_WEEK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获知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号是星期几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号是星期几，前面留若干空白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=1;i&lt;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weekDay;i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    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while(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cal.get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Calendar.MONTH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)==m)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当月份变为下一月时结束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6054" y="4806635"/>
            <a:ext cx="9887803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day=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cal.get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Calendar.DATE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一位数前面补空格</a:t>
            </a: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String.format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("%1$2d", day));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	</a:t>
            </a: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if(day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==d)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("* ");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当天加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标志</a:t>
            </a:r>
          </a:p>
        </p:txBody>
      </p:sp>
    </p:spTree>
    <p:extLst>
      <p:ext uri="{BB962C8B-B14F-4D97-AF65-F5344CB8AC3E}">
        <p14:creationId xmlns:p14="http://schemas.microsoft.com/office/powerpoint/2010/main" val="345324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967" y="1078173"/>
            <a:ext cx="104678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else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  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cal.get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Calendar.DAY_OF_WEEK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)==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Calendar.SATURDAY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cal.add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(Calendar.DATE,1);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每循环一次加一天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换行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644" y="4332879"/>
            <a:ext cx="253146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程序运行结果如下：</a:t>
            </a:r>
          </a:p>
        </p:txBody>
      </p:sp>
      <p:pic>
        <p:nvPicPr>
          <p:cNvPr id="72706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260" y="4039737"/>
            <a:ext cx="3179928" cy="200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81952" y="604865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4.4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显示当月的月历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2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502" y="783391"/>
            <a:ext cx="7601803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4.3.3 </a:t>
            </a:r>
            <a:r>
              <a:rPr lang="zh-CN" altLang="zh-CN" b="1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项目实施</a:t>
            </a:r>
          </a:p>
        </p:txBody>
      </p:sp>
      <p:sp>
        <p:nvSpPr>
          <p:cNvPr id="3" name="矩形 2"/>
          <p:cNvSpPr/>
          <p:nvPr/>
        </p:nvSpPr>
        <p:spPr>
          <a:xfrm>
            <a:off x="796119" y="1263184"/>
            <a:ext cx="11145672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）功能分析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员工的信息包括编号、姓名、出生日期、基本工资，从键盘输入时，各项之间用逗号隔开，输入完一个员工的信息后，提示是否继续输入下一个员工数据，输入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“y”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继续，输入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“n”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输入的单个员工信息先分割成字符串数组，再根据员工各项数据的类型，作相应转换，最后存入员工对象数组中。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）编码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通过分析我们可以编写以下代码实现功能：</a:t>
            </a:r>
          </a:p>
        </p:txBody>
      </p:sp>
      <p:sp>
        <p:nvSpPr>
          <p:cNvPr id="4" name="矩形 3"/>
          <p:cNvSpPr/>
          <p:nvPr/>
        </p:nvSpPr>
        <p:spPr>
          <a:xfrm>
            <a:off x="1353402" y="4199052"/>
            <a:ext cx="84866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//Employee.java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Employee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员工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377" y="5765284"/>
            <a:ext cx="507061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private 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 name;    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姓名</a:t>
            </a:r>
          </a:p>
        </p:txBody>
      </p:sp>
    </p:spTree>
    <p:extLst>
      <p:ext uri="{BB962C8B-B14F-4D97-AF65-F5344CB8AC3E}">
        <p14:creationId xmlns:p14="http://schemas.microsoft.com/office/powerpoint/2010/main" val="26314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7104" y="783391"/>
            <a:ext cx="10099343" cy="376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private float salary;   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基本工资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private Date birthday;  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生日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	return name;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public 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name) {this.name = name;}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public float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getSalary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{return salary;}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public 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setSalary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(float salary) {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this.salary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salary;}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public Date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getBirthday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 { return birthday;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public void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setBirthday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(Date birthday)  {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this.birthday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birthday; 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779" y="4550256"/>
            <a:ext cx="9316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//Test.java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java.util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.*;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java.text.SimpleDateFormat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class Test 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9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633" y="783391"/>
            <a:ext cx="111775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public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static void main(String[]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args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throws Exception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Employee[]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Employee[50];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最多存放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个员工对象（指针）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count=0;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实际存放的员工数量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String s;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请输入员工信息（姓名，生日，工资）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Scanner in = new Scanner(System.in);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s =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in.nextLine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while(!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s.equals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(""))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不输入内容，直接回车结束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String[]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s.split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(",");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Employee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Employee();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62578" y="5861704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emp.setName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[0]);  //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设置员工姓名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46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502" y="887104"/>
            <a:ext cx="11354937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yyyy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-MM-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emp.setBirthday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df.parse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[1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设置员工生日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emp.setSalary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Float.parseFloat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sa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[2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]));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设置员工工资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emps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[count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++]=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存入数组中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继续输入员工信息吗？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(y/n)");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String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result=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in.nextLine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获取回答内容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if(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result.equals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("y"))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回答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“y”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 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in.nextLine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();  //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继续输入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	else break;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2532" y="5077951"/>
            <a:ext cx="799303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输出的员工信息：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for(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=0;i&lt;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count;i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++)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{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48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928" y="783391"/>
            <a:ext cx="1112292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姓名：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].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getName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()+"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=new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yyyy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-MM-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dd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生日：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df.format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].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getBirthday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())+"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r>
              <a:rPr lang="en-US" altLang="zh-CN" dirty="0" err="1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System.out.println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工资：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"+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emps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].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getSalary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());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}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7063" y="3657305"/>
            <a:ext cx="1082579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）调试运行，显示结果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Test.java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Eclipse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中的文件编码要设置为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GBK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GB2312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，否则中文为乱码。 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该程序的运行结果如下图所示：</a:t>
            </a:r>
          </a:p>
        </p:txBody>
      </p:sp>
    </p:spTree>
    <p:extLst>
      <p:ext uri="{BB962C8B-B14F-4D97-AF65-F5344CB8AC3E}">
        <p14:creationId xmlns:p14="http://schemas.microsoft.com/office/powerpoint/2010/main" val="16568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pic>
        <p:nvPicPr>
          <p:cNvPr id="102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44" y="1123879"/>
            <a:ext cx="6100549" cy="292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11153" y="4444872"/>
            <a:ext cx="437812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4.5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输入、存储、输出多个员工信息</a:t>
            </a:r>
          </a:p>
        </p:txBody>
      </p:sp>
      <p:sp>
        <p:nvSpPr>
          <p:cNvPr id="4" name="矩形 3"/>
          <p:cNvSpPr/>
          <p:nvPr/>
        </p:nvSpPr>
        <p:spPr>
          <a:xfrm>
            <a:off x="1166770" y="5028581"/>
            <a:ext cx="1699504" cy="4553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en-US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4.3.4</a:t>
            </a:r>
            <a:r>
              <a:rPr lang="zh-CN" altLang="zh-CN" b="1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能力拓展</a:t>
            </a:r>
            <a:endParaRPr lang="zh-CN" altLang="zh-CN" b="1" kern="100" dirty="0">
              <a:solidFill>
                <a:srgbClr val="315299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1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4150" y="783391"/>
            <a:ext cx="11204812" cy="25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）选择题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将字符串转换为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float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变量，下列方法正确的是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)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A.toFloat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B.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convertFloat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C.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parseFloat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D.Float</a:t>
            </a:r>
            <a:endParaRPr lang="zh-CN" altLang="zh-CN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类，下列说法错误的是（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类是抽象类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new Calendar()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产生对象</a:t>
            </a:r>
          </a:p>
        </p:txBody>
      </p:sp>
      <p:sp>
        <p:nvSpPr>
          <p:cNvPr id="3" name="矩形 2"/>
          <p:cNvSpPr/>
          <p:nvPr/>
        </p:nvSpPr>
        <p:spPr>
          <a:xfrm>
            <a:off x="338377" y="3303761"/>
            <a:ext cx="10672549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Calendar.getInstance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产生对象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Calendar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提供了对日期进行加减的方法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DecimalFormat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格式化数值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123.5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，保留两位小数，下面错误的格式字符串是（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000.00      B. 0.00      C.#.00         D.0.##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）填空题</a:t>
            </a:r>
          </a:p>
        </p:txBody>
      </p:sp>
      <p:sp>
        <p:nvSpPr>
          <p:cNvPr id="4" name="矩形 3"/>
          <p:cNvSpPr/>
          <p:nvPr/>
        </p:nvSpPr>
        <p:spPr>
          <a:xfrm>
            <a:off x="614150" y="5521484"/>
            <a:ext cx="1139588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SimpleDateFormat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将日期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“2015-10-5”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格式化为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“2015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，格式字符串为</a:t>
            </a:r>
            <a:r>
              <a:rPr lang="en-US" altLang="zh-CN" u="sng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918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4966" y="2803049"/>
            <a:ext cx="11054688" cy="16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可以这样理解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参数：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beginIndex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+ length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，即开始位置加截取长度就是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参数的正确取值。如：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从下标为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的字符开始，截取长度为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个字符，可以写为：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s1=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s.substring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(3,3+5);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966" y="1098972"/>
            <a:ext cx="11286699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）截取子串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方法定义：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substring(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beginIndex,int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该方法返回一个新字符串，此字符串的一个子字符串。该子字符串包含从指定的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beginIndex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处开始，一直到索引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- 1 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处的字符。因此，该子字符串的长度为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endIndex-beginIndex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04966" y="4507126"/>
            <a:ext cx="6096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）字符串比较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equals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方法用于字符串内容的比较，方法定义为：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equals(Object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anObject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966" y="5946513"/>
            <a:ext cx="11054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注意：由于是字符串的比较，这里的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Object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类型参数一般是字符串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345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91" y="136644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</a:rPr>
              <a:t>4.3</a:t>
            </a:r>
            <a:r>
              <a:rPr lang="zh-CN" altLang="zh-CN" sz="3200" dirty="0">
                <a:solidFill>
                  <a:schemeClr val="bg1"/>
                </a:solidFill>
              </a:rPr>
              <a:t>数据类型转换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3331" y="887104"/>
            <a:ext cx="11177516" cy="293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基本类型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double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的封装类是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对象的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getTime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方法能获得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_________                        __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类的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 _____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对象转换为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⑤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Calendar.DAY_OF_WEEK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Calendar.DAY_OF_MONTH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</a:t>
            </a:r>
            <a:r>
              <a:rPr lang="en-US" altLang="zh-CN" u="sng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）编程题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①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编写一个程序，输入年、月（用逗号隔开），输出该年该月的月历。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②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输入多名学生的姓名和成绩，存入对象数组中，按成绩从高到低排序后输出。</a:t>
            </a:r>
          </a:p>
        </p:txBody>
      </p:sp>
    </p:spTree>
    <p:extLst>
      <p:ext uri="{BB962C8B-B14F-4D97-AF65-F5344CB8AC3E}">
        <p14:creationId xmlns:p14="http://schemas.microsoft.com/office/powerpoint/2010/main" val="8655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0744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6"/>
          <p:cNvSpPr txBox="1"/>
          <p:nvPr/>
        </p:nvSpPr>
        <p:spPr>
          <a:xfrm>
            <a:off x="3191807" y="283439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3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u=3068836537,896708926&amp;fm=23&amp;gp=0"/>
          <p:cNvPicPr>
            <a:picLocks noChangeAspect="1"/>
          </p:cNvPicPr>
          <p:nvPr/>
        </p:nvPicPr>
        <p:blipFill>
          <a:blip r:embed="rId2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86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73205" y="763678"/>
            <a:ext cx="11341290" cy="3098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equalsIgnoreCase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方法在比较时不考虑大小写，方法定义是：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boolean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equalsIgnoreCase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anotherString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）查找子串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查找子串分为从左向右查找和从右向左查找，分别用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indexOf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lastIndexOf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方法实现，这两个方法都进行了重载，下面是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API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文档中的方法定义和说明：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返回指定字符在此字符串中第一次出现处的索引。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3205" y="3861962"/>
            <a:ext cx="1124575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从指定的索引开始搜索，返回在此字符串中第一次出现指定字符处的索引。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返回第一次出现的指定子字符串在此字符串中的索引。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从指定的索引处开始，返回第一次出现的指定子字符串在此字符串中的索引。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lastIndexOf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972" y="5741849"/>
            <a:ext cx="11245755" cy="764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返回最后一次出现的指定字符在此字符串中的索引。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lastIndexOf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7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07939" y="1529784"/>
            <a:ext cx="11576119" cy="402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返回在此字符串中最右边出现的指定子字符串的索引。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lastIndexOf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fromIndex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从指定的索引处开始向后搜索，返回在此字符串中最后一次出现的指定子字符串的索引。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）去两边空格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用户在输入信息时可能会无意输入无用的空格，用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trim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方法可以将左右两边空格去掉，该方法定义如下：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trim()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）替换子串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1.4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之前，只提供了下面的方法定义：</a:t>
            </a:r>
          </a:p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replace(char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oldChar,char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newChar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从参数可以看出，该方法只能对单个字符进行查找替换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1.4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之后，重载了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replace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方法，方法定义如下：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377" y="730250"/>
            <a:ext cx="112895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指定的索引处开始进行后向搜索，返回最后一次出现的指定字符在此字符串中的索引。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int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lastIndexOf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206" y="5528400"/>
            <a:ext cx="11054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replace(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target,CharSequence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replacement)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String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类实现了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CharSequence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接口，所以该参数可以传递字符串。</a:t>
            </a:r>
          </a:p>
        </p:txBody>
      </p:sp>
    </p:spTree>
    <p:extLst>
      <p:ext uri="{BB962C8B-B14F-4D97-AF65-F5344CB8AC3E}">
        <p14:creationId xmlns:p14="http://schemas.microsoft.com/office/powerpoint/2010/main" val="334932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JAVA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</a:rPr>
              <a:t>4.1 </a:t>
            </a:r>
            <a:r>
              <a:rPr lang="zh-CN" altLang="zh-CN" sz="3200" b="1" dirty="0">
                <a:solidFill>
                  <a:schemeClr val="bg1"/>
                </a:solidFill>
              </a:rPr>
              <a:t>字符串类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3206" y="1187355"/>
            <a:ext cx="7601803" cy="4326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8377" y="2137908"/>
            <a:ext cx="10588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个参数为一个规则字符串，比如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:s=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s.replaceAll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("AA.*BB","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abc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")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表示把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AA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开头，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BB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结尾的字符串替换为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abc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与之类似的方法还有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replaceFirst</a:t>
            </a:r>
            <a:r>
              <a:rPr lang="zh-CN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377" y="902811"/>
            <a:ext cx="113412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JDK 1.4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开始还增加了正则表达式类，字符串类也借此实现了正则查找替换功能，该功能用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replaceAll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方法体现，方法定义如下：</a:t>
            </a:r>
          </a:p>
          <a:p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public 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replaceAll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(String </a:t>
            </a:r>
            <a:r>
              <a:rPr lang="en-US" altLang="zh-CN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regex,String</a:t>
            </a:r>
            <a:r>
              <a:rPr lang="en-US" altLang="zh-CN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replacement)</a:t>
            </a:r>
            <a:endParaRPr lang="zh-CN" altLang="en-US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888" y="3074682"/>
            <a:ext cx="11139118" cy="1436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）大小写转换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大小写转换使用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toLowerCase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toUpperCase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方法，方法定义如下：</a:t>
            </a:r>
          </a:p>
          <a:p>
            <a:pPr marL="266700" algn="just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toUpperCase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 </a:t>
            </a:r>
            <a:r>
              <a:rPr lang="en-US" altLang="zh-CN" kern="100" dirty="0" err="1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toLowerCase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888" y="4430079"/>
            <a:ext cx="11272779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）字符串分割为数组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Split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方法能根据特定的分隔符，将一个字符串分割为字符串数组，方法定义如下：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public String[] split(String regex)</a:t>
            </a:r>
            <a:endParaRPr lang="zh-CN" altLang="zh-CN" kern="100" dirty="0">
              <a:solidFill>
                <a:srgbClr val="3152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其中</a:t>
            </a:r>
            <a:r>
              <a:rPr lang="en-US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regex</a:t>
            </a:r>
            <a:r>
              <a:rPr lang="zh-CN" altLang="zh-CN" kern="100" dirty="0">
                <a:solidFill>
                  <a:srgbClr val="3152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参数描述了分隔符的形式，可以为正则表达式。例如，要将一个字符串以逗号为标志进行分割，程序为：</a:t>
            </a:r>
          </a:p>
        </p:txBody>
      </p:sp>
    </p:spTree>
    <p:extLst>
      <p:ext uri="{BB962C8B-B14F-4D97-AF65-F5344CB8AC3E}">
        <p14:creationId xmlns:p14="http://schemas.microsoft.com/office/powerpoint/2010/main" val="6107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6547</Words>
  <Application>Microsoft Office PowerPoint</Application>
  <PresentationFormat>宽屏</PresentationFormat>
  <Paragraphs>781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宋体</vt:lpstr>
      <vt:lpstr>Calibri</vt:lpstr>
      <vt:lpstr>Calibri Light</vt:lpstr>
      <vt:lpstr>Times New Roman</vt:lpstr>
      <vt:lpstr>黑体</vt:lpstr>
      <vt:lpstr>Malgun Gothic Semilight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刘万辉</dc:creator>
  <cp:lastModifiedBy>王卫</cp:lastModifiedBy>
  <cp:revision>94</cp:revision>
  <dcterms:created xsi:type="dcterms:W3CDTF">2014-07-13T07:15:00Z</dcterms:created>
  <dcterms:modified xsi:type="dcterms:W3CDTF">2017-03-13T08:37:42Z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