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8" r:id="rId3"/>
    <p:sldId id="271" r:id="rId4"/>
    <p:sldId id="288" r:id="rId5"/>
    <p:sldId id="280" r:id="rId6"/>
    <p:sldId id="325" r:id="rId7"/>
    <p:sldId id="362" r:id="rId8"/>
    <p:sldId id="363" r:id="rId9"/>
    <p:sldId id="290" r:id="rId10"/>
    <p:sldId id="364" r:id="rId11"/>
    <p:sldId id="365" r:id="rId12"/>
    <p:sldId id="366" r:id="rId13"/>
    <p:sldId id="367" r:id="rId14"/>
    <p:sldId id="368" r:id="rId15"/>
    <p:sldId id="369" r:id="rId16"/>
    <p:sldId id="370" r:id="rId17"/>
    <p:sldId id="371" r:id="rId18"/>
    <p:sldId id="372" r:id="rId19"/>
    <p:sldId id="373" r:id="rId20"/>
    <p:sldId id="374" r:id="rId21"/>
    <p:sldId id="327" r:id="rId22"/>
    <p:sldId id="328" r:id="rId23"/>
    <p:sldId id="375" r:id="rId24"/>
    <p:sldId id="293" r:id="rId25"/>
    <p:sldId id="376" r:id="rId26"/>
    <p:sldId id="296" r:id="rId27"/>
    <p:sldId id="297" r:id="rId28"/>
    <p:sldId id="300" r:id="rId29"/>
    <p:sldId id="377" r:id="rId30"/>
    <p:sldId id="378" r:id="rId31"/>
    <p:sldId id="379" r:id="rId32"/>
    <p:sldId id="380" r:id="rId33"/>
    <p:sldId id="381" r:id="rId34"/>
    <p:sldId id="382" r:id="rId35"/>
    <p:sldId id="383" r:id="rId36"/>
    <p:sldId id="384" r:id="rId37"/>
    <p:sldId id="385" r:id="rId38"/>
    <p:sldId id="386" r:id="rId39"/>
    <p:sldId id="387" r:id="rId40"/>
    <p:sldId id="330" r:id="rId41"/>
    <p:sldId id="303" r:id="rId42"/>
    <p:sldId id="388" r:id="rId43"/>
    <p:sldId id="331" r:id="rId44"/>
    <p:sldId id="389" r:id="rId45"/>
    <p:sldId id="332" r:id="rId46"/>
    <p:sldId id="390" r:id="rId47"/>
    <p:sldId id="391" r:id="rId48"/>
    <p:sldId id="278" r:id="rId49"/>
    <p:sldId id="321" r:id="rId50"/>
    <p:sldId id="322" r:id="rId51"/>
    <p:sldId id="323" r:id="rId52"/>
    <p:sldId id="392" r:id="rId53"/>
    <p:sldId id="359" r:id="rId54"/>
    <p:sldId id="393" r:id="rId55"/>
    <p:sldId id="276" r:id="rId56"/>
  </p:sldIdLst>
  <p:sldSz cx="12192000" cy="6858000"/>
  <p:notesSz cx="6858000" cy="9144000"/>
  <p:defaultTextStyle>
    <a:defPPr>
      <a:defRPr lang="zh-CN"/>
    </a:defPPr>
    <a:lvl1pPr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24" autoAdjust="0"/>
    <p:restoredTop sz="94660" autoAdjust="0"/>
  </p:normalViewPr>
  <p:slideViewPr>
    <p:cSldViewPr snapToGrid="0">
      <p:cViewPr varScale="1">
        <p:scale>
          <a:sx n="71" d="100"/>
          <a:sy n="71" d="100"/>
        </p:scale>
        <p:origin x="-264" y="-96"/>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lvl1pPr>
          </a:lstStyle>
          <a:p>
            <a:pPr>
              <a:defRPr/>
            </a:pPr>
            <a:fld id="{8A44DE2E-46B4-43D4-A6D2-1DFB3FF89474}" type="slidenum">
              <a:rPr lang="zh-CN" altLang="en-US"/>
              <a:pPr>
                <a:defRPr/>
              </a:pPr>
              <a:t>‹#›</a:t>
            </a:fld>
            <a:endParaRPr lang="zh-CN" altLang="en-US"/>
          </a:p>
        </p:txBody>
      </p:sp>
    </p:spTree>
    <p:extLst>
      <p:ext uri="{BB962C8B-B14F-4D97-AF65-F5344CB8AC3E}">
        <p14:creationId xmlns:p14="http://schemas.microsoft.com/office/powerpoint/2010/main" val="244709217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229363A6-3D28-4615-B027-773492D3403F}" type="slidenum">
              <a:rPr lang="zh-CN" altLang="en-US"/>
              <a:pPr>
                <a:defRPr/>
              </a:pPr>
              <a:t>‹#›</a:t>
            </a:fld>
            <a:endParaRPr lang="zh-CN" altLang="en-US"/>
          </a:p>
        </p:txBody>
      </p:sp>
    </p:spTree>
    <p:extLst>
      <p:ext uri="{BB962C8B-B14F-4D97-AF65-F5344CB8AC3E}">
        <p14:creationId xmlns:p14="http://schemas.microsoft.com/office/powerpoint/2010/main" val="135538424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节标题2">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433246"/>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Lst>
  <p:transition spd="slow">
    <p:wip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2.xml"/></Relationships>
</file>

<file path=ppt/slides/_rels/slide44.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51.xml"/></Relationships>
</file>

<file path=ppt/slides/_rels/slide53.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53.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a:spLocks noChangeArrowheads="1"/>
          </p:cNvSpPr>
          <p:nvPr/>
        </p:nvSpPr>
        <p:spPr bwMode="auto">
          <a:xfrm>
            <a:off x="2843213" y="2312988"/>
            <a:ext cx="676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600">
                <a:latin typeface="华文琥珀" pitchFamily="2" charset="-122"/>
                <a:ea typeface="华文琥珀" pitchFamily="2" charset="-122"/>
              </a:rPr>
              <a:t>SQL Server 2008</a:t>
            </a:r>
            <a:r>
              <a:rPr lang="zh-CN" altLang="en-US" sz="3600">
                <a:latin typeface="华文琥珀" pitchFamily="2" charset="-122"/>
                <a:ea typeface="华文琥珀" pitchFamily="2" charset="-122"/>
              </a:rPr>
              <a:t>网络数据库</a:t>
            </a:r>
            <a:endParaRPr lang="en-US" altLang="zh-CN" sz="3600">
              <a:latin typeface="华文琥珀" pitchFamily="2" charset="-122"/>
              <a:ea typeface="华文琥珀" pitchFamily="2" charset="-122"/>
            </a:endParaRPr>
          </a:p>
          <a:p>
            <a:pPr algn="ctr" eaLnBrk="1" hangingPunct="1"/>
            <a:r>
              <a:rPr lang="zh-CN" altLang="en-US" sz="3600">
                <a:latin typeface="华文琥珀" pitchFamily="2" charset="-122"/>
                <a:ea typeface="华文琥珀" pitchFamily="2" charset="-122"/>
              </a:rPr>
              <a:t>管理项目教程</a:t>
            </a:r>
            <a:endParaRPr lang="zh-CN" altLang="en-US" sz="3600" b="1">
              <a:latin typeface="华文琥珀" pitchFamily="2" charset="-122"/>
              <a:ea typeface="华文琥珀" pitchFamily="2" charset="-122"/>
            </a:endParaRPr>
          </a:p>
        </p:txBody>
      </p:sp>
      <p:sp>
        <p:nvSpPr>
          <p:cNvPr id="38" name="文本框 37"/>
          <p:cNvSpPr txBox="1">
            <a:spLocks noChangeArrowheads="1"/>
          </p:cNvSpPr>
          <p:nvPr/>
        </p:nvSpPr>
        <p:spPr bwMode="auto">
          <a:xfrm>
            <a:off x="966788" y="612775"/>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中国水利水电出版社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979486" y="648258"/>
            <a:ext cx="10531475"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1600" b="1" dirty="0"/>
              <a:t>3.</a:t>
            </a:r>
            <a:r>
              <a:rPr lang="zh-CN" altLang="zh-CN" sz="1600" b="1" dirty="0"/>
              <a:t>创建视图的语法</a:t>
            </a:r>
            <a:endParaRPr lang="zh-CN" altLang="zh-CN" sz="1600" dirty="0"/>
          </a:p>
          <a:p>
            <a:r>
              <a:rPr lang="zh-CN" altLang="zh-CN" sz="1600" dirty="0"/>
              <a:t>使用</a:t>
            </a:r>
            <a:r>
              <a:rPr lang="en-US" altLang="zh-CN" sz="1600" dirty="0"/>
              <a:t>Transact-SQL</a:t>
            </a:r>
            <a:r>
              <a:rPr lang="zh-CN" altLang="zh-CN" sz="1600" dirty="0"/>
              <a:t>的</a:t>
            </a:r>
            <a:r>
              <a:rPr lang="en-US" altLang="zh-CN" sz="1600" dirty="0"/>
              <a:t>CREAT VIEW</a:t>
            </a:r>
            <a:r>
              <a:rPr lang="zh-CN" altLang="zh-CN" sz="1600" dirty="0"/>
              <a:t>语句创建视图的语法结构和参数说明如下：</a:t>
            </a:r>
          </a:p>
          <a:p>
            <a:r>
              <a:rPr lang="zh-CN" altLang="zh-CN" sz="1600" dirty="0"/>
              <a:t>基本语法：</a:t>
            </a:r>
          </a:p>
          <a:p>
            <a:r>
              <a:rPr lang="en-US" altLang="zh-CN" sz="1600" dirty="0"/>
              <a:t>CREATE VIEW [</a:t>
            </a:r>
            <a:r>
              <a:rPr lang="en-US" altLang="zh-CN" sz="1600" dirty="0" err="1"/>
              <a:t>schema_name</a:t>
            </a:r>
            <a:r>
              <a:rPr lang="en-US" altLang="zh-CN" sz="1600" dirty="0"/>
              <a:t>. ]</a:t>
            </a:r>
            <a:r>
              <a:rPr lang="en-US" altLang="zh-CN" sz="1600" dirty="0" err="1"/>
              <a:t>View_name</a:t>
            </a:r>
            <a:r>
              <a:rPr lang="en-US" altLang="zh-CN" sz="1600" dirty="0"/>
              <a:t> [</a:t>
            </a:r>
            <a:r>
              <a:rPr lang="en-US" altLang="zh-CN" sz="1600" dirty="0" err="1"/>
              <a:t>colum_list</a:t>
            </a:r>
            <a:r>
              <a:rPr lang="en-US" altLang="zh-CN" sz="1600" dirty="0"/>
              <a:t>]</a:t>
            </a:r>
            <a:endParaRPr lang="zh-CN" altLang="zh-CN" sz="1600" dirty="0"/>
          </a:p>
          <a:p>
            <a:r>
              <a:rPr lang="en-US" altLang="zh-CN" sz="1600" dirty="0"/>
              <a:t>[ WITH&lt;ENCRYPTION | SCHEMABINDING |VIEW_METADATA&gt; ]</a:t>
            </a:r>
            <a:endParaRPr lang="zh-CN" altLang="zh-CN" sz="1600" dirty="0"/>
          </a:p>
          <a:p>
            <a:r>
              <a:rPr lang="en-US" altLang="zh-CN" sz="1600" dirty="0"/>
              <a:t>AS </a:t>
            </a:r>
            <a:endParaRPr lang="zh-CN" altLang="zh-CN" sz="1600" dirty="0"/>
          </a:p>
          <a:p>
            <a:r>
              <a:rPr lang="en-US" altLang="zh-CN" sz="1600" dirty="0" err="1"/>
              <a:t>select_statement</a:t>
            </a:r>
            <a:endParaRPr lang="zh-CN" altLang="zh-CN" sz="1600" dirty="0"/>
          </a:p>
          <a:p>
            <a:r>
              <a:rPr lang="en-US" altLang="zh-CN" sz="1600" dirty="0"/>
              <a:t>[ WITH CHECK OPTION ];</a:t>
            </a:r>
            <a:endParaRPr lang="zh-CN" altLang="zh-CN" sz="1600" dirty="0"/>
          </a:p>
          <a:p>
            <a:r>
              <a:rPr lang="en-US" altLang="zh-CN" sz="1600" dirty="0"/>
              <a:t>&lt;</a:t>
            </a:r>
            <a:r>
              <a:rPr lang="en-US" altLang="zh-CN" sz="1600" dirty="0" err="1"/>
              <a:t>view_attribute</a:t>
            </a:r>
            <a:r>
              <a:rPr lang="en-US" altLang="zh-CN" sz="1600" dirty="0"/>
              <a:t>&gt; ::=</a:t>
            </a:r>
            <a:endParaRPr lang="zh-CN" altLang="zh-CN" sz="1600" dirty="0"/>
          </a:p>
          <a:p>
            <a:r>
              <a:rPr lang="en-US" altLang="zh-CN" sz="1600" dirty="0"/>
              <a:t>{ [ENCRYPTION ]    [SCHEMABINDING ]   [VIEW_METADATA]     }</a:t>
            </a:r>
            <a:endParaRPr lang="zh-CN" altLang="zh-CN" sz="1600" dirty="0"/>
          </a:p>
          <a:p>
            <a:r>
              <a:rPr lang="zh-CN" altLang="zh-CN" sz="1600" dirty="0"/>
              <a:t>其中：语法中的符号及参数说明如下：</a:t>
            </a:r>
          </a:p>
          <a:p>
            <a:pPr lvl="0"/>
            <a:r>
              <a:rPr lang="en-US" altLang="zh-CN" sz="1600" dirty="0" err="1"/>
              <a:t>schema_name</a:t>
            </a:r>
            <a:r>
              <a:rPr lang="zh-CN" altLang="zh-CN" sz="1600" dirty="0"/>
              <a:t>：视图所属框架名称</a:t>
            </a:r>
          </a:p>
          <a:p>
            <a:pPr lvl="0"/>
            <a:r>
              <a:rPr lang="en-US" altLang="zh-CN" sz="1600" dirty="0" err="1"/>
              <a:t>view_name</a:t>
            </a:r>
            <a:r>
              <a:rPr lang="zh-CN" altLang="zh-CN" sz="1600" dirty="0"/>
              <a:t>：视图名称</a:t>
            </a:r>
          </a:p>
          <a:p>
            <a:pPr lvl="0"/>
            <a:r>
              <a:rPr lang="en-US" altLang="zh-CN" sz="1600" dirty="0" err="1"/>
              <a:t>column_list</a:t>
            </a:r>
            <a:r>
              <a:rPr lang="zh-CN" altLang="zh-CN" sz="1600" dirty="0"/>
              <a:t>：视图中各个列使用的名称</a:t>
            </a:r>
          </a:p>
          <a:p>
            <a:pPr lvl="0"/>
            <a:r>
              <a:rPr lang="en-US" altLang="zh-CN" sz="1600" dirty="0"/>
              <a:t>AS</a:t>
            </a:r>
            <a:r>
              <a:rPr lang="zh-CN" altLang="zh-CN" sz="1600" dirty="0"/>
              <a:t>：指定视图要执行的操作</a:t>
            </a:r>
          </a:p>
          <a:p>
            <a:pPr lvl="0"/>
            <a:r>
              <a:rPr lang="en-US" altLang="zh-CN" sz="1600" dirty="0" err="1"/>
              <a:t>select_statement</a:t>
            </a:r>
            <a:r>
              <a:rPr lang="zh-CN" altLang="zh-CN" sz="1600" dirty="0"/>
              <a:t>：定义视图的</a:t>
            </a:r>
            <a:r>
              <a:rPr lang="en-US" altLang="zh-CN" sz="1600" dirty="0"/>
              <a:t>SELECT</a:t>
            </a:r>
            <a:r>
              <a:rPr lang="zh-CN" altLang="zh-CN" sz="1600" dirty="0"/>
              <a:t>语句</a:t>
            </a:r>
          </a:p>
          <a:p>
            <a:pPr lvl="0"/>
            <a:r>
              <a:rPr lang="en-US" altLang="zh-CN" sz="1600" dirty="0"/>
              <a:t>WITH CHECK OPTION</a:t>
            </a:r>
            <a:r>
              <a:rPr lang="zh-CN" altLang="zh-CN" sz="1600" dirty="0"/>
              <a:t>：强制针对视图执行的所有数据修改语句，都必须符合在</a:t>
            </a:r>
            <a:r>
              <a:rPr lang="en-US" altLang="zh-CN" sz="1600" dirty="0"/>
              <a:t>statement</a:t>
            </a:r>
            <a:r>
              <a:rPr lang="zh-CN" altLang="zh-CN" sz="1600" dirty="0"/>
              <a:t>中设置的条件。通过视图修改时，</a:t>
            </a:r>
            <a:r>
              <a:rPr lang="en-US" altLang="zh-CN" sz="1600" dirty="0"/>
              <a:t>WITH CHECK OPTION</a:t>
            </a:r>
            <a:r>
              <a:rPr lang="zh-CN" altLang="zh-CN" sz="1600" dirty="0"/>
              <a:t>可确保提交修改后，认可通过视图看到数据。</a:t>
            </a:r>
          </a:p>
          <a:p>
            <a:pPr lvl="0"/>
            <a:r>
              <a:rPr lang="en-US" altLang="zh-CN" sz="1600" dirty="0"/>
              <a:t>ENCRYPTION</a:t>
            </a:r>
            <a:r>
              <a:rPr lang="zh-CN" altLang="zh-CN" sz="1600" dirty="0"/>
              <a:t>：对</a:t>
            </a:r>
            <a:r>
              <a:rPr lang="en-US" altLang="zh-CN" sz="1600" dirty="0" err="1"/>
              <a:t>sys.syscomments</a:t>
            </a:r>
            <a:r>
              <a:rPr lang="zh-CN" altLang="zh-CN" sz="1600" dirty="0"/>
              <a:t>中包含</a:t>
            </a:r>
            <a:r>
              <a:rPr lang="en-US" altLang="zh-CN" sz="1600" dirty="0"/>
              <a:t>CREAT VIEW</a:t>
            </a:r>
            <a:r>
              <a:rPr lang="zh-CN" altLang="zh-CN" sz="1600" dirty="0"/>
              <a:t>语句文本的项进行加密。</a:t>
            </a:r>
          </a:p>
          <a:p>
            <a:pPr lvl="0"/>
            <a:r>
              <a:rPr lang="en-US" altLang="zh-CN" sz="1600" dirty="0"/>
              <a:t>SCHEMABINDING</a:t>
            </a:r>
            <a:r>
              <a:rPr lang="zh-CN" altLang="zh-CN" sz="1600" dirty="0"/>
              <a:t>：将视图绑定到基础表的架构</a:t>
            </a:r>
          </a:p>
          <a:p>
            <a:pPr lvl="0"/>
            <a:r>
              <a:rPr lang="en-US" altLang="zh-CN" sz="1600" dirty="0"/>
              <a:t>VIEW_METADATA</a:t>
            </a:r>
            <a:r>
              <a:rPr lang="zh-CN" altLang="zh-CN" sz="1600" dirty="0"/>
              <a:t>：指定为引用视图的查询请求浏览模式的元数据时，</a:t>
            </a:r>
            <a:r>
              <a:rPr lang="en-US" altLang="zh-CN" sz="1600" dirty="0"/>
              <a:t>SQL Server </a:t>
            </a:r>
            <a:r>
              <a:rPr lang="zh-CN" altLang="zh-CN" sz="1600" dirty="0"/>
              <a:t>实例将向</a:t>
            </a:r>
            <a:r>
              <a:rPr lang="en-US" altLang="zh-CN" sz="1600" dirty="0"/>
              <a:t>DB-Library</a:t>
            </a:r>
            <a:r>
              <a:rPr lang="zh-CN" altLang="zh-CN" sz="1600" dirty="0"/>
              <a:t>、</a:t>
            </a:r>
            <a:r>
              <a:rPr lang="en-US" altLang="zh-CN" sz="1600" dirty="0"/>
              <a:t>ODBC</a:t>
            </a:r>
            <a:r>
              <a:rPr lang="zh-CN" altLang="zh-CN" sz="1600" dirty="0"/>
              <a:t>和</a:t>
            </a:r>
            <a:r>
              <a:rPr lang="en-US" altLang="zh-CN" sz="1600" dirty="0"/>
              <a:t>OLE DB API </a:t>
            </a:r>
            <a:r>
              <a:rPr lang="zh-CN" altLang="zh-CN" sz="1600" dirty="0"/>
              <a:t>返回有关视图的元数据信息，而不返回基表的元数据信息。</a:t>
            </a:r>
          </a:p>
          <a:p>
            <a:endParaRPr lang="zh-CN" altLang="zh-CN" sz="2000" dirty="0"/>
          </a:p>
        </p:txBody>
      </p:sp>
    </p:spTree>
    <p:extLst>
      <p:ext uri="{BB962C8B-B14F-4D97-AF65-F5344CB8AC3E}">
        <p14:creationId xmlns:p14="http://schemas.microsoft.com/office/powerpoint/2010/main" val="199584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7.2.2  </a:t>
            </a:r>
            <a:r>
              <a:rPr lang="zh-CN" altLang="en-US" sz="3200" b="1" dirty="0"/>
              <a:t>任务实施</a:t>
            </a:r>
            <a:endParaRPr lang="zh-CN" altLang="zh-CN" sz="3200" b="1" dirty="0"/>
          </a:p>
        </p:txBody>
      </p:sp>
      <p:sp>
        <p:nvSpPr>
          <p:cNvPr id="24" name="TextBox 23"/>
          <p:cNvSpPr txBox="1">
            <a:spLocks noChangeArrowheads="1"/>
          </p:cNvSpPr>
          <p:nvPr/>
        </p:nvSpPr>
        <p:spPr bwMode="auto">
          <a:xfrm>
            <a:off x="979487" y="1973114"/>
            <a:ext cx="10531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charset="0"/>
            </a:lvl6pPr>
            <a:lvl7pPr marL="2971800" indent="-228600" eaLnBrk="0" fontAlgn="base" hangingPunct="0">
              <a:spcBef>
                <a:spcPct val="0"/>
              </a:spcBef>
              <a:spcAft>
                <a:spcPct val="0"/>
              </a:spcAft>
              <a:buFont typeface="Arial" charset="0"/>
            </a:lvl7pPr>
            <a:lvl8pPr marL="3429000" indent="-228600" eaLnBrk="0" fontAlgn="base" hangingPunct="0">
              <a:spcBef>
                <a:spcPct val="0"/>
              </a:spcBef>
              <a:spcAft>
                <a:spcPct val="0"/>
              </a:spcAft>
              <a:buFont typeface="Arial" charset="0"/>
            </a:lvl8pPr>
            <a:lvl9pPr marL="3886200" indent="-228600" eaLnBrk="0" fontAlgn="base" hangingPunct="0">
              <a:spcBef>
                <a:spcPct val="0"/>
              </a:spcBef>
              <a:spcAft>
                <a:spcPct val="0"/>
              </a:spcAft>
              <a:buFont typeface="Arial" charset="0"/>
            </a:lvl9pPr>
          </a:lstStyle>
          <a:p>
            <a:r>
              <a:rPr lang="zh-CN" altLang="zh-CN" dirty="0"/>
              <a:t>方法</a:t>
            </a:r>
            <a:r>
              <a:rPr lang="en-US" altLang="zh-CN" dirty="0"/>
              <a:t>1</a:t>
            </a:r>
            <a:r>
              <a:rPr lang="zh-CN" altLang="zh-CN" dirty="0"/>
              <a:t>：使用</a:t>
            </a:r>
            <a:r>
              <a:rPr lang="en-US" altLang="zh-CN" dirty="0"/>
              <a:t>SSMS</a:t>
            </a:r>
            <a:r>
              <a:rPr lang="zh-CN" altLang="zh-CN" dirty="0"/>
              <a:t>管理工具创建视图</a:t>
            </a:r>
          </a:p>
        </p:txBody>
      </p:sp>
      <p:sp>
        <p:nvSpPr>
          <p:cNvPr id="5" name="文本框 29"/>
          <p:cNvSpPr txBox="1"/>
          <p:nvPr/>
        </p:nvSpPr>
        <p:spPr>
          <a:xfrm>
            <a:off x="8590983" y="722094"/>
            <a:ext cx="2529736" cy="646331"/>
          </a:xfrm>
          <a:prstGeom prst="rect">
            <a:avLst/>
          </a:prstGeom>
          <a:noFill/>
        </p:spPr>
        <p:txBody>
          <a:bodyPr wrap="squar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视图的创建</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499566"/>
            <a:ext cx="105314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：在“</a:t>
            </a:r>
            <a:r>
              <a:rPr lang="en-US" altLang="zh-CN" sz="2400" dirty="0" err="1"/>
              <a:t>SQLServerManagerment</a:t>
            </a:r>
            <a:r>
              <a:rPr lang="en-US" altLang="zh-CN" sz="2400" dirty="0"/>
              <a:t> Studio</a:t>
            </a:r>
            <a:r>
              <a:rPr lang="zh-CN" altLang="zh-CN" sz="2400" dirty="0"/>
              <a:t>”管理工具中展开数据库对象文件夹，选择并展要创建视图的数据库如“</a:t>
            </a:r>
            <a:r>
              <a:rPr lang="en-US" altLang="zh-CN" sz="2400" dirty="0"/>
              <a:t>Student</a:t>
            </a:r>
            <a:r>
              <a:rPr lang="zh-CN" altLang="zh-CN" sz="2400" dirty="0"/>
              <a:t>”。右击“视图”对象，在弹出的快捷菜单中单击新建“视图”命令如图</a:t>
            </a:r>
            <a:r>
              <a:rPr lang="en-US" altLang="zh-CN" sz="2400" dirty="0"/>
              <a:t>7-1</a:t>
            </a:r>
            <a:r>
              <a:rPr lang="zh-CN" altLang="zh-CN" sz="2400" dirty="0"/>
              <a:t>所示。</a:t>
            </a:r>
          </a:p>
        </p:txBody>
      </p:sp>
      <p:sp>
        <p:nvSpPr>
          <p:cNvPr id="7" name="圆角矩形 6"/>
          <p:cNvSpPr/>
          <p:nvPr/>
        </p:nvSpPr>
        <p:spPr>
          <a:xfrm>
            <a:off x="9764994" y="343880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TextBox 7"/>
          <p:cNvSpPr txBox="1">
            <a:spLocks noChangeArrowheads="1"/>
          </p:cNvSpPr>
          <p:nvPr/>
        </p:nvSpPr>
        <p:spPr bwMode="auto">
          <a:xfrm>
            <a:off x="957261" y="4144589"/>
            <a:ext cx="105314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：在弹出的“添加表”对话框中，添加基表（按住</a:t>
            </a:r>
            <a:r>
              <a:rPr lang="en-US" altLang="zh-CN" sz="2400" dirty="0"/>
              <a:t>Ctrl</a:t>
            </a:r>
            <a:r>
              <a:rPr lang="zh-CN" altLang="zh-CN" sz="2400" dirty="0"/>
              <a:t>键可依次选择多个基表），单击“添加”按钮，若不再添加基表，可以选择“关闭”按钮，如图</a:t>
            </a:r>
            <a:r>
              <a:rPr lang="en-US" altLang="zh-CN" sz="2400" dirty="0"/>
              <a:t>7-2</a:t>
            </a:r>
            <a:r>
              <a:rPr lang="zh-CN" altLang="zh-CN" sz="2400" dirty="0"/>
              <a:t>所示，我们选择“班级”和“学生”两张表。如不需要某个已选基表可以选择该基表，按“</a:t>
            </a:r>
            <a:r>
              <a:rPr lang="en-US" altLang="zh-CN" sz="2400" dirty="0"/>
              <a:t>delete</a:t>
            </a:r>
            <a:r>
              <a:rPr lang="zh-CN" altLang="zh-CN" sz="2400" dirty="0"/>
              <a:t>”移除。</a:t>
            </a:r>
          </a:p>
        </p:txBody>
      </p:sp>
      <p:sp>
        <p:nvSpPr>
          <p:cNvPr id="9" name="圆角矩形 8"/>
          <p:cNvSpPr/>
          <p:nvPr/>
        </p:nvSpPr>
        <p:spPr>
          <a:xfrm>
            <a:off x="9778441" y="5460346"/>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2457666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9"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4090804722"/>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9"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1403680477"/>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5" name="文本框 29"/>
          <p:cNvSpPr txBox="1"/>
          <p:nvPr/>
        </p:nvSpPr>
        <p:spPr>
          <a:xfrm>
            <a:off x="8590983" y="722094"/>
            <a:ext cx="2529736" cy="646331"/>
          </a:xfrm>
          <a:prstGeom prst="rect">
            <a:avLst/>
          </a:prstGeom>
          <a:noFill/>
        </p:spPr>
        <p:txBody>
          <a:bodyPr wrap="squar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视图的创建</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0" y="2055813"/>
            <a:ext cx="105314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3</a:t>
            </a:r>
            <a:r>
              <a:rPr lang="zh-CN" altLang="zh-CN" sz="2400" dirty="0"/>
              <a:t>：每个基表列名前的复选框可以设置视图需要的输出字段，并在“关系图窗口”中进行显示，在条件窗格里还可以设置需要过滤的查询条件。如图</a:t>
            </a:r>
            <a:r>
              <a:rPr lang="en-US" altLang="zh-CN" sz="2400" dirty="0"/>
              <a:t>7-3</a:t>
            </a:r>
            <a:r>
              <a:rPr lang="zh-CN" altLang="zh-CN" sz="2400" dirty="0"/>
              <a:t>所示。</a:t>
            </a:r>
          </a:p>
        </p:txBody>
      </p:sp>
      <p:sp>
        <p:nvSpPr>
          <p:cNvPr id="7" name="圆角矩形 6"/>
          <p:cNvSpPr/>
          <p:nvPr/>
        </p:nvSpPr>
        <p:spPr>
          <a:xfrm>
            <a:off x="9764993" y="2987060"/>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TextBox 7"/>
          <p:cNvSpPr txBox="1">
            <a:spLocks noChangeArrowheads="1"/>
          </p:cNvSpPr>
          <p:nvPr/>
        </p:nvSpPr>
        <p:spPr bwMode="auto">
          <a:xfrm>
            <a:off x="957261" y="3902542"/>
            <a:ext cx="1053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4</a:t>
            </a:r>
            <a:r>
              <a:rPr lang="zh-CN" altLang="zh-CN" sz="2400" dirty="0"/>
              <a:t>：在关系图窗格中右键单击“执行</a:t>
            </a:r>
            <a:r>
              <a:rPr lang="en-US" altLang="zh-CN" sz="2400" dirty="0"/>
              <a:t>SQL</a:t>
            </a:r>
            <a:r>
              <a:rPr lang="zh-CN" altLang="zh-CN" sz="2400" dirty="0"/>
              <a:t>”命令，可查看当前视图所包含的数据内容，结果显示在“显示结果窗格”中，如图</a:t>
            </a:r>
            <a:r>
              <a:rPr lang="en-US" altLang="zh-CN" sz="2400" dirty="0"/>
              <a:t>7-4</a:t>
            </a:r>
            <a:r>
              <a:rPr lang="zh-CN" altLang="zh-CN" sz="2400" dirty="0"/>
              <a:t>所示。</a:t>
            </a:r>
          </a:p>
        </p:txBody>
      </p:sp>
      <p:sp>
        <p:nvSpPr>
          <p:cNvPr id="9" name="圆角矩形 8"/>
          <p:cNvSpPr/>
          <p:nvPr/>
        </p:nvSpPr>
        <p:spPr>
          <a:xfrm>
            <a:off x="9764994" y="4572174"/>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
        <p:nvSpPr>
          <p:cNvPr id="10" name="TextBox 9"/>
          <p:cNvSpPr txBox="1">
            <a:spLocks noChangeArrowheads="1"/>
          </p:cNvSpPr>
          <p:nvPr/>
        </p:nvSpPr>
        <p:spPr bwMode="auto">
          <a:xfrm>
            <a:off x="957259" y="5439989"/>
            <a:ext cx="107551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5</a:t>
            </a:r>
            <a:r>
              <a:rPr lang="zh-CN" altLang="zh-CN" sz="2400" dirty="0"/>
              <a:t>：单击</a:t>
            </a:r>
            <a:r>
              <a:rPr lang="en-US" altLang="zh-CN" sz="2400" dirty="0"/>
              <a:t> </a:t>
            </a:r>
            <a:r>
              <a:rPr lang="zh-CN" altLang="zh-CN" sz="2400" dirty="0"/>
              <a:t>按钮，或选择“文件”</a:t>
            </a:r>
            <a:r>
              <a:rPr lang="en-US" altLang="zh-CN" sz="2400" dirty="0"/>
              <a:t>|</a:t>
            </a:r>
            <a:r>
              <a:rPr lang="zh-CN" altLang="zh-CN" sz="2400" dirty="0"/>
              <a:t>“保存视图”菜单项，在弹出的“选择名称”中输入视图名称“</a:t>
            </a:r>
            <a:r>
              <a:rPr lang="en-US" altLang="zh-CN" sz="2400" dirty="0"/>
              <a:t>view_</a:t>
            </a:r>
            <a:r>
              <a:rPr lang="zh-CN" altLang="zh-CN" sz="2400" dirty="0"/>
              <a:t>班级”，单击“确定”按钮，则完成创建过程。</a:t>
            </a:r>
          </a:p>
        </p:txBody>
      </p:sp>
    </p:spTree>
    <p:extLst>
      <p:ext uri="{BB962C8B-B14F-4D97-AF65-F5344CB8AC3E}">
        <p14:creationId xmlns:p14="http://schemas.microsoft.com/office/powerpoint/2010/main" val="22635785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9"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5069662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9"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085242799"/>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6" name="TextBox 5"/>
          <p:cNvSpPr txBox="1">
            <a:spLocks noChangeArrowheads="1"/>
          </p:cNvSpPr>
          <p:nvPr/>
        </p:nvSpPr>
        <p:spPr bwMode="auto">
          <a:xfrm>
            <a:off x="979488" y="2464832"/>
            <a:ext cx="1053147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操作</a:t>
            </a:r>
            <a:r>
              <a:rPr lang="en-US" altLang="zh-CN" sz="2000" dirty="0"/>
              <a:t>1</a:t>
            </a:r>
            <a:r>
              <a:rPr lang="zh-CN" altLang="zh-CN" sz="2000" dirty="0"/>
              <a:t>：在数据库（</a:t>
            </a:r>
            <a:r>
              <a:rPr lang="en-US" altLang="zh-CN" sz="2000" dirty="0"/>
              <a:t>Student</a:t>
            </a:r>
            <a:r>
              <a:rPr lang="zh-CN" altLang="zh-CN" sz="2000" dirty="0"/>
              <a:t>）中创建一个基于“课程”表的视图“</a:t>
            </a:r>
            <a:r>
              <a:rPr lang="en-US" altLang="zh-CN" sz="2000" dirty="0"/>
              <a:t>view_</a:t>
            </a:r>
            <a:r>
              <a:rPr lang="zh-CN" altLang="zh-CN" sz="2000" dirty="0"/>
              <a:t>课程”，该视图要求输出所有课程的课程名称、课程类型、课程描述创建语句如下：</a:t>
            </a:r>
          </a:p>
          <a:p>
            <a:r>
              <a:rPr lang="en-US" altLang="zh-CN" sz="2000" dirty="0"/>
              <a:t>USE Student</a:t>
            </a:r>
            <a:endParaRPr lang="zh-CN" altLang="zh-CN" sz="2000" dirty="0"/>
          </a:p>
          <a:p>
            <a:r>
              <a:rPr lang="en-US" altLang="zh-CN" sz="2000" dirty="0"/>
              <a:t>GO</a:t>
            </a:r>
            <a:endParaRPr lang="zh-CN" altLang="zh-CN" sz="2000" dirty="0"/>
          </a:p>
          <a:p>
            <a:r>
              <a:rPr lang="en-US" altLang="zh-CN" sz="2000" dirty="0"/>
              <a:t>CREATE VIEW </a:t>
            </a:r>
            <a:r>
              <a:rPr lang="en-US" altLang="zh-CN" sz="2000" dirty="0" err="1"/>
              <a:t>view</a:t>
            </a:r>
            <a:r>
              <a:rPr lang="en-US" altLang="zh-CN" sz="2000" dirty="0"/>
              <a:t>_</a:t>
            </a:r>
            <a:r>
              <a:rPr lang="zh-CN" altLang="zh-CN" sz="2000" dirty="0"/>
              <a:t>课程</a:t>
            </a:r>
          </a:p>
          <a:p>
            <a:r>
              <a:rPr lang="en-US" altLang="zh-CN" sz="2000" dirty="0"/>
              <a:t>AS</a:t>
            </a:r>
            <a:endParaRPr lang="zh-CN" altLang="zh-CN" sz="2000" dirty="0"/>
          </a:p>
          <a:p>
            <a:r>
              <a:rPr lang="en-US" altLang="zh-CN" sz="2000" dirty="0"/>
              <a:t>SELECT </a:t>
            </a:r>
            <a:r>
              <a:rPr lang="zh-CN" altLang="zh-CN" sz="2000" dirty="0"/>
              <a:t>课程名称</a:t>
            </a:r>
            <a:r>
              <a:rPr lang="en-US" altLang="zh-CN" sz="2000" dirty="0"/>
              <a:t>,</a:t>
            </a:r>
            <a:r>
              <a:rPr lang="zh-CN" altLang="zh-CN" sz="2000" dirty="0"/>
              <a:t>课程类型</a:t>
            </a:r>
            <a:r>
              <a:rPr lang="en-US" altLang="zh-CN" sz="2000" dirty="0"/>
              <a:t>,</a:t>
            </a:r>
            <a:r>
              <a:rPr lang="zh-CN" altLang="zh-CN" sz="2000" dirty="0"/>
              <a:t>课程描述 </a:t>
            </a:r>
            <a:r>
              <a:rPr lang="en-US" altLang="zh-CN" sz="2000" dirty="0"/>
              <a:t>FROM </a:t>
            </a:r>
            <a:r>
              <a:rPr lang="zh-CN" altLang="zh-CN" sz="2000" dirty="0"/>
              <a:t>课程表</a:t>
            </a:r>
          </a:p>
          <a:p>
            <a:r>
              <a:rPr lang="en-US" altLang="zh-CN" sz="2000" dirty="0"/>
              <a:t>GO</a:t>
            </a:r>
            <a:endParaRPr lang="zh-CN" altLang="zh-CN" sz="2000" dirty="0"/>
          </a:p>
          <a:p>
            <a:r>
              <a:rPr lang="zh-CN" altLang="zh-CN" sz="2000" dirty="0"/>
              <a:t>执行“</a:t>
            </a:r>
            <a:r>
              <a:rPr lang="en-US" altLang="zh-CN" sz="2000" dirty="0"/>
              <a:t>SELECT * FROM view_</a:t>
            </a:r>
            <a:r>
              <a:rPr lang="zh-CN" altLang="zh-CN" sz="2000" dirty="0"/>
              <a:t>课程”语句可以查询视图结果如图</a:t>
            </a:r>
            <a:r>
              <a:rPr lang="en-US" altLang="zh-CN" sz="2000" dirty="0"/>
              <a:t>7-5</a:t>
            </a:r>
            <a:r>
              <a:rPr lang="zh-CN" altLang="zh-CN" sz="2000" dirty="0"/>
              <a:t>所示。</a:t>
            </a:r>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2</a:t>
            </a:r>
            <a:r>
              <a:rPr lang="zh-CN" altLang="zh-CN" b="1" dirty="0"/>
              <a:t>：使用</a:t>
            </a:r>
            <a:r>
              <a:rPr lang="en-US" altLang="zh-CN" b="1" dirty="0"/>
              <a:t>Transaction-SQL</a:t>
            </a:r>
            <a:r>
              <a:rPr lang="zh-CN" altLang="zh-CN" b="1" dirty="0"/>
              <a:t>语句创建视图</a:t>
            </a:r>
            <a:endParaRPr lang="zh-CN" altLang="zh-CN" dirty="0"/>
          </a:p>
        </p:txBody>
      </p:sp>
      <p:sp>
        <p:nvSpPr>
          <p:cNvPr id="8" name="文本框 29"/>
          <p:cNvSpPr txBox="1"/>
          <p:nvPr/>
        </p:nvSpPr>
        <p:spPr>
          <a:xfrm>
            <a:off x="8590983" y="722094"/>
            <a:ext cx="2529736" cy="646331"/>
          </a:xfrm>
          <a:prstGeom prst="rect">
            <a:avLst/>
          </a:prstGeom>
          <a:noFill/>
        </p:spPr>
        <p:txBody>
          <a:bodyPr wrap="squar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视图的创建</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9590182" y="496377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10533537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8"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439187911"/>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6" name="TextBox 5"/>
          <p:cNvSpPr txBox="1">
            <a:spLocks noChangeArrowheads="1"/>
          </p:cNvSpPr>
          <p:nvPr/>
        </p:nvSpPr>
        <p:spPr bwMode="auto">
          <a:xfrm>
            <a:off x="979487" y="2041533"/>
            <a:ext cx="10531475"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操作</a:t>
            </a:r>
            <a:r>
              <a:rPr lang="en-US" altLang="zh-CN" sz="2000" dirty="0"/>
              <a:t>2</a:t>
            </a:r>
            <a:r>
              <a:rPr lang="zh-CN" altLang="zh-CN" sz="2000" dirty="0"/>
              <a:t>：在数据库（</a:t>
            </a:r>
            <a:r>
              <a:rPr lang="en-US" altLang="zh-CN" sz="2000" dirty="0"/>
              <a:t>student</a:t>
            </a:r>
            <a:r>
              <a:rPr lang="zh-CN" altLang="zh-CN" sz="2000" dirty="0"/>
              <a:t>）中创建一个基于“班级”和“学生”表的视图“班级</a:t>
            </a:r>
            <a:r>
              <a:rPr lang="en-US" altLang="zh-CN" sz="2000" dirty="0"/>
              <a:t>_view</a:t>
            </a:r>
            <a:r>
              <a:rPr lang="zh-CN" altLang="zh-CN" sz="2000" dirty="0"/>
              <a:t>”，要求输出查询院系编号、班级名称、姓名、性别创建语句如下：</a:t>
            </a:r>
          </a:p>
          <a:p>
            <a:r>
              <a:rPr lang="en-US" altLang="zh-CN" sz="2000" dirty="0"/>
              <a:t>USE Student</a:t>
            </a:r>
            <a:endParaRPr lang="zh-CN" altLang="zh-CN" sz="2000" dirty="0"/>
          </a:p>
          <a:p>
            <a:r>
              <a:rPr lang="en-US" altLang="zh-CN" sz="2000" dirty="0"/>
              <a:t>GO</a:t>
            </a:r>
            <a:endParaRPr lang="zh-CN" altLang="zh-CN" sz="2000" dirty="0"/>
          </a:p>
          <a:p>
            <a:r>
              <a:rPr lang="en-US" altLang="zh-CN" sz="2000" dirty="0"/>
              <a:t>CREATE VIEW </a:t>
            </a:r>
            <a:r>
              <a:rPr lang="zh-CN" altLang="zh-CN" sz="2000" dirty="0"/>
              <a:t>班级</a:t>
            </a:r>
            <a:r>
              <a:rPr lang="en-US" altLang="zh-CN" sz="2000" dirty="0"/>
              <a:t>_view</a:t>
            </a:r>
            <a:endParaRPr lang="zh-CN" altLang="zh-CN" sz="2000" dirty="0"/>
          </a:p>
          <a:p>
            <a:r>
              <a:rPr lang="en-US" altLang="zh-CN" sz="2000" dirty="0"/>
              <a:t>AS</a:t>
            </a:r>
            <a:endParaRPr lang="zh-CN" altLang="zh-CN" sz="2000" dirty="0"/>
          </a:p>
          <a:p>
            <a:r>
              <a:rPr lang="en-US" altLang="zh-CN" sz="2000" dirty="0"/>
              <a:t>SELECT </a:t>
            </a:r>
            <a:r>
              <a:rPr lang="zh-CN" altLang="zh-CN" sz="2000" dirty="0"/>
              <a:t>院系编号</a:t>
            </a:r>
            <a:r>
              <a:rPr lang="en-US" altLang="zh-CN" sz="2000" dirty="0"/>
              <a:t>,</a:t>
            </a:r>
            <a:r>
              <a:rPr lang="zh-CN" altLang="zh-CN" sz="2000" dirty="0"/>
              <a:t>班级名称</a:t>
            </a:r>
            <a:r>
              <a:rPr lang="en-US" altLang="zh-CN" sz="2000" dirty="0"/>
              <a:t>,</a:t>
            </a:r>
            <a:r>
              <a:rPr lang="zh-CN" altLang="zh-CN" sz="2000" dirty="0"/>
              <a:t>姓名</a:t>
            </a:r>
            <a:r>
              <a:rPr lang="en-US" altLang="zh-CN" sz="2000" dirty="0"/>
              <a:t>,</a:t>
            </a:r>
            <a:r>
              <a:rPr lang="zh-CN" altLang="zh-CN" sz="2000" dirty="0"/>
              <a:t>性别</a:t>
            </a:r>
          </a:p>
          <a:p>
            <a:r>
              <a:rPr lang="en-US" altLang="zh-CN" sz="2000" dirty="0"/>
              <a:t>FROM </a:t>
            </a:r>
            <a:r>
              <a:rPr lang="zh-CN" altLang="zh-CN" sz="2000" dirty="0"/>
              <a:t>班级表</a:t>
            </a:r>
            <a:r>
              <a:rPr lang="en-US" altLang="zh-CN" sz="2000" dirty="0"/>
              <a:t>,</a:t>
            </a:r>
            <a:r>
              <a:rPr lang="zh-CN" altLang="zh-CN" sz="2000" dirty="0"/>
              <a:t>学生表</a:t>
            </a:r>
          </a:p>
          <a:p>
            <a:r>
              <a:rPr lang="en-US" altLang="zh-CN" sz="2000" dirty="0"/>
              <a:t>WHERE </a:t>
            </a:r>
            <a:r>
              <a:rPr lang="zh-CN" altLang="zh-CN" sz="2000" dirty="0"/>
              <a:t>班级表</a:t>
            </a:r>
            <a:r>
              <a:rPr lang="en-US" altLang="zh-CN" sz="2000" dirty="0"/>
              <a:t>.</a:t>
            </a:r>
            <a:r>
              <a:rPr lang="zh-CN" altLang="zh-CN" sz="2000" dirty="0"/>
              <a:t>班级编号</a:t>
            </a:r>
            <a:r>
              <a:rPr lang="en-US" altLang="zh-CN" sz="2000" dirty="0"/>
              <a:t>=</a:t>
            </a:r>
            <a:r>
              <a:rPr lang="zh-CN" altLang="zh-CN" sz="2000" dirty="0"/>
              <a:t>学生表</a:t>
            </a:r>
            <a:r>
              <a:rPr lang="en-US" altLang="zh-CN" sz="2000" dirty="0"/>
              <a:t>.</a:t>
            </a:r>
            <a:r>
              <a:rPr lang="zh-CN" altLang="zh-CN" sz="2000" dirty="0"/>
              <a:t>班级编号</a:t>
            </a:r>
          </a:p>
          <a:p>
            <a:r>
              <a:rPr lang="en-US" altLang="zh-CN" sz="2000" dirty="0"/>
              <a:t>GO</a:t>
            </a:r>
            <a:endParaRPr lang="zh-CN" altLang="zh-CN" sz="2000" dirty="0"/>
          </a:p>
          <a:p>
            <a:r>
              <a:rPr lang="zh-CN" altLang="zh-CN" sz="2000" dirty="0"/>
              <a:t>执行“</a:t>
            </a:r>
            <a:r>
              <a:rPr lang="en-US" altLang="zh-CN" sz="2000" dirty="0"/>
              <a:t>SELECT * FROM </a:t>
            </a:r>
            <a:r>
              <a:rPr lang="zh-CN" altLang="zh-CN" sz="2000" dirty="0"/>
              <a:t>班级</a:t>
            </a:r>
            <a:r>
              <a:rPr lang="en-US" altLang="zh-CN" sz="2000" dirty="0"/>
              <a:t>_view</a:t>
            </a:r>
            <a:r>
              <a:rPr lang="zh-CN" altLang="zh-CN" sz="2000" dirty="0"/>
              <a:t>”，输出结果如图</a:t>
            </a:r>
            <a:r>
              <a:rPr lang="en-US" altLang="zh-CN" sz="2000" dirty="0"/>
              <a:t>7-6</a:t>
            </a:r>
            <a:r>
              <a:rPr lang="zh-CN" altLang="zh-CN" sz="2000" dirty="0"/>
              <a:t>所示。</a:t>
            </a:r>
          </a:p>
        </p:txBody>
      </p:sp>
      <p:sp>
        <p:nvSpPr>
          <p:cNvPr id="8" name="文本框 29"/>
          <p:cNvSpPr txBox="1"/>
          <p:nvPr/>
        </p:nvSpPr>
        <p:spPr>
          <a:xfrm>
            <a:off x="8590983" y="722094"/>
            <a:ext cx="2529736" cy="646331"/>
          </a:xfrm>
          <a:prstGeom prst="rect">
            <a:avLst/>
          </a:prstGeom>
          <a:noFill/>
        </p:spPr>
        <p:txBody>
          <a:bodyPr wrap="squar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视图的创建</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9590182" y="496377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42464863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5" name="文本框 4"/>
          <p:cNvSpPr txBox="1"/>
          <p:nvPr/>
        </p:nvSpPr>
        <p:spPr>
          <a:xfrm>
            <a:off x="2928938" y="2659063"/>
            <a:ext cx="6266459"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    项目七</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视图及其应用</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8" cy="685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182294387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40785" y="2659062"/>
            <a:ext cx="7700003"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7.3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3</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7119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7.3.1</a:t>
            </a:r>
            <a:r>
              <a:rPr lang="zh-CN" altLang="zh-CN" sz="3200" b="1" dirty="0"/>
              <a:t>相关知识</a:t>
            </a:r>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b="1" dirty="0"/>
              <a:t>1</a:t>
            </a:r>
            <a:r>
              <a:rPr lang="zh-CN" altLang="zh-CN" b="1" dirty="0"/>
              <a:t>．视图更改与删除的方法</a:t>
            </a:r>
            <a:endParaRPr lang="zh-CN" altLang="zh-CN" dirty="0"/>
          </a:p>
          <a:p>
            <a:r>
              <a:rPr lang="zh-CN" altLang="zh-CN" dirty="0"/>
              <a:t>修改和删除视图也有两种方式：使用</a:t>
            </a:r>
            <a:r>
              <a:rPr lang="en-US" altLang="zh-CN" dirty="0"/>
              <a:t>SQL Server Management Studio</a:t>
            </a:r>
            <a:r>
              <a:rPr lang="zh-CN" altLang="zh-CN" dirty="0"/>
              <a:t>管理工具和使用</a:t>
            </a:r>
            <a:r>
              <a:rPr lang="en-US" altLang="zh-CN" dirty="0"/>
              <a:t>T-SQL</a:t>
            </a:r>
            <a:r>
              <a:rPr lang="zh-CN" altLang="zh-CN" dirty="0"/>
              <a:t>语句。</a:t>
            </a:r>
          </a:p>
          <a:p>
            <a:r>
              <a:rPr lang="en-US" altLang="zh-CN" b="1" dirty="0"/>
              <a:t>2</a:t>
            </a:r>
            <a:r>
              <a:rPr lang="zh-CN" altLang="zh-CN" b="1" dirty="0"/>
              <a:t>．视图更改与删除的语法</a:t>
            </a:r>
            <a:endParaRPr lang="zh-CN" altLang="zh-CN" dirty="0"/>
          </a:p>
          <a:p>
            <a:r>
              <a:rPr lang="zh-CN" altLang="zh-CN" dirty="0"/>
              <a:t>使用</a:t>
            </a:r>
            <a:r>
              <a:rPr lang="en-US" altLang="zh-CN" dirty="0"/>
              <a:t>Transact-SQL</a:t>
            </a:r>
            <a:r>
              <a:rPr lang="zh-CN" altLang="zh-CN" dirty="0"/>
              <a:t>的</a:t>
            </a:r>
            <a:r>
              <a:rPr lang="en-US" altLang="zh-CN" dirty="0"/>
              <a:t>ALTER VIEW</a:t>
            </a:r>
            <a:r>
              <a:rPr lang="zh-CN" altLang="zh-CN" dirty="0"/>
              <a:t>语句修改视图的语法结构和参数说明如下：</a:t>
            </a:r>
          </a:p>
          <a:p>
            <a:r>
              <a:rPr lang="zh-CN" altLang="zh-CN" dirty="0"/>
              <a:t>基本语法：</a:t>
            </a:r>
          </a:p>
          <a:p>
            <a:r>
              <a:rPr lang="en-US" altLang="zh-CN" dirty="0"/>
              <a:t>ALTER VIEW [</a:t>
            </a:r>
            <a:r>
              <a:rPr lang="en-US" altLang="zh-CN" dirty="0" err="1"/>
              <a:t>schema_name</a:t>
            </a:r>
            <a:r>
              <a:rPr lang="en-US" altLang="zh-CN" dirty="0"/>
              <a:t>. ]</a:t>
            </a:r>
            <a:r>
              <a:rPr lang="en-US" altLang="zh-CN" dirty="0" err="1"/>
              <a:t>View_name</a:t>
            </a:r>
            <a:r>
              <a:rPr lang="en-US" altLang="zh-CN" dirty="0"/>
              <a:t> [(column [  ,…n]  ) ]</a:t>
            </a:r>
            <a:endParaRPr lang="zh-CN" altLang="zh-CN" dirty="0"/>
          </a:p>
          <a:p>
            <a:r>
              <a:rPr lang="en-US" altLang="zh-CN" dirty="0"/>
              <a:t>[ WITH&lt;</a:t>
            </a:r>
            <a:r>
              <a:rPr lang="en-US" altLang="zh-CN" dirty="0" err="1"/>
              <a:t>view_attribute</a:t>
            </a:r>
            <a:r>
              <a:rPr lang="en-US" altLang="zh-CN" dirty="0"/>
              <a:t>&gt;[  ,…n]  ]</a:t>
            </a:r>
            <a:endParaRPr lang="zh-CN" altLang="zh-CN" dirty="0"/>
          </a:p>
          <a:p>
            <a:r>
              <a:rPr lang="en-US" altLang="zh-CN" dirty="0"/>
              <a:t>AS </a:t>
            </a:r>
            <a:endParaRPr lang="zh-CN" altLang="zh-CN" dirty="0"/>
          </a:p>
          <a:p>
            <a:r>
              <a:rPr lang="en-US" altLang="zh-CN" dirty="0" err="1"/>
              <a:t>select_statement</a:t>
            </a:r>
            <a:r>
              <a:rPr lang="en-US" altLang="zh-CN" dirty="0"/>
              <a:t>  [ ; ]</a:t>
            </a:r>
            <a:endParaRPr lang="zh-CN" altLang="zh-CN" dirty="0"/>
          </a:p>
          <a:p>
            <a:r>
              <a:rPr lang="en-US" altLang="zh-CN" dirty="0"/>
              <a:t>[ WITH CHECK OPTION ]</a:t>
            </a:r>
            <a:endParaRPr lang="zh-CN" altLang="zh-CN" dirty="0"/>
          </a:p>
          <a:p>
            <a:r>
              <a:rPr lang="en-US" altLang="zh-CN" dirty="0"/>
              <a:t>&lt;</a:t>
            </a:r>
            <a:r>
              <a:rPr lang="en-US" altLang="zh-CN" dirty="0" err="1"/>
              <a:t>view_attribute</a:t>
            </a:r>
            <a:r>
              <a:rPr lang="en-US" altLang="zh-CN" dirty="0"/>
              <a:t>&gt; ::=</a:t>
            </a:r>
            <a:endParaRPr lang="zh-CN" altLang="zh-CN" dirty="0"/>
          </a:p>
          <a:p>
            <a:r>
              <a:rPr lang="en-US" altLang="zh-CN" dirty="0"/>
              <a:t>{ [ENCRYPTION ]    [SCHEMABINDING ] 	}</a:t>
            </a:r>
            <a:endParaRPr lang="zh-CN" altLang="zh-CN" dirty="0"/>
          </a:p>
          <a:p>
            <a:r>
              <a:rPr lang="zh-CN" altLang="zh-CN" dirty="0"/>
              <a:t>修改视图后，你可以更改其名称，或者修改其定义，而无需删除再重新创建该视图。删除再重新创建视图将造成与该视图关联的权限丢失。</a:t>
            </a:r>
          </a:p>
          <a:p>
            <a:r>
              <a:rPr lang="zh-CN" altLang="zh-CN" dirty="0"/>
              <a:t>（</a:t>
            </a:r>
            <a:r>
              <a:rPr lang="en-US" altLang="zh-CN" dirty="0"/>
              <a:t>1</a:t>
            </a:r>
            <a:r>
              <a:rPr lang="zh-CN" altLang="zh-CN" dirty="0"/>
              <a:t>）</a:t>
            </a:r>
            <a:r>
              <a:rPr lang="en-US" altLang="zh-CN" dirty="0"/>
              <a:t>ALTER  VIEW</a:t>
            </a:r>
            <a:r>
              <a:rPr lang="zh-CN" altLang="zh-CN" dirty="0"/>
              <a:t>：修改先前创建的视图，这包括索引视图。</a:t>
            </a:r>
          </a:p>
          <a:p>
            <a:r>
              <a:rPr lang="zh-CN" altLang="zh-CN" dirty="0"/>
              <a:t>（</a:t>
            </a:r>
            <a:r>
              <a:rPr lang="en-US" altLang="zh-CN" dirty="0"/>
              <a:t>2</a:t>
            </a:r>
            <a:r>
              <a:rPr lang="zh-CN" altLang="zh-CN" dirty="0"/>
              <a:t>）</a:t>
            </a:r>
            <a:r>
              <a:rPr lang="en-US" altLang="zh-CN" dirty="0" err="1"/>
              <a:t>Schema_name</a:t>
            </a:r>
            <a:r>
              <a:rPr lang="zh-CN" altLang="zh-CN" dirty="0"/>
              <a:t>：是视图所属架构的名称。</a:t>
            </a:r>
          </a:p>
          <a:p>
            <a:r>
              <a:rPr lang="zh-CN" altLang="zh-CN" dirty="0"/>
              <a:t>（</a:t>
            </a:r>
            <a:r>
              <a:rPr lang="en-US" altLang="zh-CN" dirty="0"/>
              <a:t>3</a:t>
            </a:r>
            <a:r>
              <a:rPr lang="zh-CN" altLang="zh-CN" dirty="0"/>
              <a:t>）</a:t>
            </a:r>
            <a:r>
              <a:rPr lang="en-US" altLang="zh-CN" dirty="0" err="1"/>
              <a:t>View_name</a:t>
            </a:r>
            <a:r>
              <a:rPr lang="zh-CN" altLang="zh-CN" dirty="0"/>
              <a:t>：是要更改的视图。</a:t>
            </a:r>
          </a:p>
        </p:txBody>
      </p:sp>
    </p:spTree>
    <p:extLst>
      <p:ext uri="{BB962C8B-B14F-4D97-AF65-F5344CB8AC3E}">
        <p14:creationId xmlns:p14="http://schemas.microsoft.com/office/powerpoint/2010/main" val="26572814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dirty="0"/>
              <a:t>（</a:t>
            </a:r>
            <a:r>
              <a:rPr lang="en-US" altLang="zh-CN" dirty="0"/>
              <a:t>4</a:t>
            </a:r>
            <a:r>
              <a:rPr lang="zh-CN" altLang="zh-CN" dirty="0"/>
              <a:t>）</a:t>
            </a:r>
            <a:r>
              <a:rPr lang="en-US" altLang="zh-CN" dirty="0"/>
              <a:t>Column</a:t>
            </a:r>
            <a:r>
              <a:rPr lang="zh-CN" altLang="zh-CN" dirty="0"/>
              <a:t>：为要构成指定视图的一列或多列的名称（用逗号分隔）</a:t>
            </a:r>
          </a:p>
          <a:p>
            <a:r>
              <a:rPr lang="zh-CN" altLang="zh-CN" dirty="0"/>
              <a:t>（</a:t>
            </a:r>
            <a:r>
              <a:rPr lang="en-US" altLang="zh-CN" dirty="0"/>
              <a:t>5</a:t>
            </a:r>
            <a:r>
              <a:rPr lang="zh-CN" altLang="zh-CN" dirty="0"/>
              <a:t>）</a:t>
            </a:r>
            <a:r>
              <a:rPr lang="en-US" altLang="zh-CN" dirty="0"/>
              <a:t>ENCRYPTION</a:t>
            </a:r>
            <a:r>
              <a:rPr lang="zh-CN" altLang="zh-CN" dirty="0"/>
              <a:t>：对</a:t>
            </a:r>
            <a:r>
              <a:rPr lang="en-US" altLang="zh-CN" dirty="0" err="1"/>
              <a:t>sys.syscomment</a:t>
            </a:r>
            <a:r>
              <a:rPr lang="zh-CN" altLang="zh-CN" dirty="0"/>
              <a:t>中包含</a:t>
            </a:r>
            <a:r>
              <a:rPr lang="en-US" altLang="zh-CN" dirty="0"/>
              <a:t>ALTER VIEW</a:t>
            </a:r>
            <a:r>
              <a:rPr lang="zh-CN" altLang="zh-CN" dirty="0"/>
              <a:t>语句文本的项进行加密。</a:t>
            </a:r>
          </a:p>
          <a:p>
            <a:r>
              <a:rPr lang="zh-CN" altLang="zh-CN" dirty="0"/>
              <a:t>（</a:t>
            </a:r>
            <a:r>
              <a:rPr lang="en-US" altLang="zh-CN" dirty="0"/>
              <a:t>6</a:t>
            </a:r>
            <a:r>
              <a:rPr lang="zh-CN" altLang="zh-CN" dirty="0"/>
              <a:t>）</a:t>
            </a:r>
            <a:r>
              <a:rPr lang="en-US" altLang="zh-CN" dirty="0"/>
              <a:t>SCHEMABINDING</a:t>
            </a:r>
            <a:r>
              <a:rPr lang="zh-CN" altLang="zh-CN" dirty="0"/>
              <a:t>：将视图绑定到基础表的架构</a:t>
            </a:r>
          </a:p>
          <a:p>
            <a:r>
              <a:rPr lang="zh-CN" altLang="zh-CN" dirty="0"/>
              <a:t>（</a:t>
            </a:r>
            <a:r>
              <a:rPr lang="en-US" altLang="zh-CN" dirty="0"/>
              <a:t>7</a:t>
            </a:r>
            <a:r>
              <a:rPr lang="zh-CN" altLang="zh-CN" dirty="0"/>
              <a:t>）</a:t>
            </a:r>
            <a:r>
              <a:rPr lang="en-US" altLang="zh-CN" dirty="0"/>
              <a:t>AS</a:t>
            </a:r>
            <a:r>
              <a:rPr lang="zh-CN" altLang="zh-CN" dirty="0"/>
              <a:t>：指定视图要执行的操作</a:t>
            </a:r>
          </a:p>
          <a:p>
            <a:r>
              <a:rPr lang="zh-CN" altLang="zh-CN" dirty="0"/>
              <a:t>（</a:t>
            </a:r>
            <a:r>
              <a:rPr lang="en-US" altLang="zh-CN" dirty="0"/>
              <a:t>8</a:t>
            </a:r>
            <a:r>
              <a:rPr lang="zh-CN" altLang="zh-CN" dirty="0"/>
              <a:t>）</a:t>
            </a:r>
            <a:r>
              <a:rPr lang="en-US" altLang="zh-CN" dirty="0"/>
              <a:t>VIEW_METADATA</a:t>
            </a:r>
            <a:r>
              <a:rPr lang="zh-CN" altLang="zh-CN" dirty="0"/>
              <a:t>：指定</a:t>
            </a:r>
            <a:r>
              <a:rPr lang="en-US" altLang="zh-CN" dirty="0"/>
              <a:t>SQL Server </a:t>
            </a:r>
            <a:r>
              <a:rPr lang="zh-CN" altLang="zh-CN" dirty="0"/>
              <a:t>实例将向</a:t>
            </a:r>
            <a:r>
              <a:rPr lang="en-US" altLang="zh-CN" dirty="0"/>
              <a:t>DB-Library</a:t>
            </a:r>
            <a:r>
              <a:rPr lang="zh-CN" altLang="zh-CN" dirty="0"/>
              <a:t>、</a:t>
            </a:r>
            <a:r>
              <a:rPr lang="en-US" altLang="zh-CN" dirty="0"/>
              <a:t>ODBC</a:t>
            </a:r>
            <a:r>
              <a:rPr lang="zh-CN" altLang="zh-CN" dirty="0"/>
              <a:t>和</a:t>
            </a:r>
            <a:r>
              <a:rPr lang="en-US" altLang="zh-CN" dirty="0"/>
              <a:t>OLE DB API </a:t>
            </a:r>
            <a:r>
              <a:rPr lang="zh-CN" altLang="zh-CN" dirty="0"/>
              <a:t>返回有关视图的元数据信息</a:t>
            </a:r>
          </a:p>
          <a:p>
            <a:r>
              <a:rPr lang="zh-CN" altLang="zh-CN" dirty="0"/>
              <a:t>（</a:t>
            </a:r>
            <a:r>
              <a:rPr lang="en-US" altLang="zh-CN" dirty="0"/>
              <a:t>9</a:t>
            </a:r>
            <a:r>
              <a:rPr lang="zh-CN" altLang="zh-CN" dirty="0"/>
              <a:t>）</a:t>
            </a:r>
            <a:r>
              <a:rPr lang="en-US" altLang="zh-CN" dirty="0" err="1"/>
              <a:t>select_statement</a:t>
            </a:r>
            <a:r>
              <a:rPr lang="zh-CN" altLang="zh-CN" dirty="0"/>
              <a:t>：定义视图的</a:t>
            </a:r>
            <a:r>
              <a:rPr lang="en-US" altLang="zh-CN" dirty="0"/>
              <a:t>SELECT</a:t>
            </a:r>
            <a:r>
              <a:rPr lang="zh-CN" altLang="zh-CN" dirty="0"/>
              <a:t>语句</a:t>
            </a:r>
          </a:p>
          <a:p>
            <a:r>
              <a:rPr lang="zh-CN" altLang="zh-CN" dirty="0"/>
              <a:t>（</a:t>
            </a:r>
            <a:r>
              <a:rPr lang="en-US" altLang="zh-CN" dirty="0"/>
              <a:t>10</a:t>
            </a:r>
            <a:r>
              <a:rPr lang="zh-CN" altLang="zh-CN" dirty="0"/>
              <a:t>）</a:t>
            </a:r>
            <a:r>
              <a:rPr lang="en-US" altLang="zh-CN" dirty="0"/>
              <a:t>WITH CHECK OPTION</a:t>
            </a:r>
            <a:r>
              <a:rPr lang="zh-CN" altLang="zh-CN" dirty="0"/>
              <a:t>：强制针对视图执行的所有数据修改语句，都必须符合在</a:t>
            </a:r>
            <a:r>
              <a:rPr lang="en-US" altLang="zh-CN" dirty="0"/>
              <a:t>statement</a:t>
            </a:r>
            <a:r>
              <a:rPr lang="zh-CN" altLang="zh-CN" dirty="0"/>
              <a:t>中设置的条件。</a:t>
            </a:r>
          </a:p>
          <a:p>
            <a:r>
              <a:rPr lang="zh-CN" altLang="zh-CN" dirty="0"/>
              <a:t>使用</a:t>
            </a:r>
            <a:r>
              <a:rPr lang="en-US" altLang="zh-CN" dirty="0"/>
              <a:t>Transact-SQL</a:t>
            </a:r>
            <a:r>
              <a:rPr lang="zh-CN" altLang="zh-CN" dirty="0"/>
              <a:t>的</a:t>
            </a:r>
            <a:r>
              <a:rPr lang="en-US" altLang="zh-CN" dirty="0"/>
              <a:t>DROP VIEW</a:t>
            </a:r>
            <a:r>
              <a:rPr lang="zh-CN" altLang="zh-CN" dirty="0"/>
              <a:t>语句删除视图的语法结构和参数说明如下：</a:t>
            </a:r>
          </a:p>
          <a:p>
            <a:r>
              <a:rPr lang="zh-CN" altLang="zh-CN" dirty="0"/>
              <a:t>基本语法：</a:t>
            </a:r>
          </a:p>
          <a:p>
            <a:r>
              <a:rPr lang="en-US" altLang="zh-CN" dirty="0"/>
              <a:t>DORP VIEW </a:t>
            </a:r>
            <a:r>
              <a:rPr lang="en-US" altLang="zh-CN" dirty="0" err="1"/>
              <a:t>view_name</a:t>
            </a:r>
            <a:endParaRPr lang="zh-CN" altLang="zh-CN" dirty="0"/>
          </a:p>
          <a:p>
            <a:pPr lvl="0"/>
            <a:r>
              <a:rPr lang="en-US" altLang="zh-CN" dirty="0"/>
              <a:t>DROP VIEW	</a:t>
            </a:r>
            <a:r>
              <a:rPr lang="zh-CN" altLang="zh-CN" dirty="0"/>
              <a:t>从当前数据库中删除一个或多个视图</a:t>
            </a:r>
          </a:p>
        </p:txBody>
      </p:sp>
    </p:spTree>
    <p:extLst>
      <p:ext uri="{BB962C8B-B14F-4D97-AF65-F5344CB8AC3E}">
        <p14:creationId xmlns:p14="http://schemas.microsoft.com/office/powerpoint/2010/main" val="11335053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7.3.2  </a:t>
            </a:r>
            <a:r>
              <a:rPr lang="zh-CN" altLang="en-US" sz="3200" b="1" dirty="0"/>
              <a:t>任务实施</a:t>
            </a:r>
            <a:endParaRPr lang="zh-CN" altLang="zh-CN" sz="3200" b="1" dirty="0"/>
          </a:p>
        </p:txBody>
      </p:sp>
      <p:sp>
        <p:nvSpPr>
          <p:cNvPr id="24" name="TextBox 23"/>
          <p:cNvSpPr txBox="1">
            <a:spLocks noChangeArrowheads="1"/>
          </p:cNvSpPr>
          <p:nvPr/>
        </p:nvSpPr>
        <p:spPr bwMode="auto">
          <a:xfrm>
            <a:off x="979487" y="1973114"/>
            <a:ext cx="105314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charset="0"/>
            </a:lvl6pPr>
            <a:lvl7pPr marL="2971800" indent="-228600" eaLnBrk="0" fontAlgn="base" hangingPunct="0">
              <a:spcBef>
                <a:spcPct val="0"/>
              </a:spcBef>
              <a:spcAft>
                <a:spcPct val="0"/>
              </a:spcAft>
              <a:buFont typeface="Arial" charset="0"/>
            </a:lvl7pPr>
            <a:lvl8pPr marL="3429000" indent="-228600" eaLnBrk="0" fontAlgn="base" hangingPunct="0">
              <a:spcBef>
                <a:spcPct val="0"/>
              </a:spcBef>
              <a:spcAft>
                <a:spcPct val="0"/>
              </a:spcAft>
              <a:buFont typeface="Arial" charset="0"/>
            </a:lvl8pPr>
            <a:lvl9pPr marL="3886200" indent="-228600" eaLnBrk="0" fontAlgn="base" hangingPunct="0">
              <a:spcBef>
                <a:spcPct val="0"/>
              </a:spcBef>
              <a:spcAft>
                <a:spcPct val="0"/>
              </a:spcAft>
              <a:buFont typeface="Arial" charset="0"/>
            </a:lvl9pPr>
          </a:lstStyle>
          <a:p>
            <a:r>
              <a:rPr lang="en-US" altLang="zh-CN" dirty="0"/>
              <a:t>1</a:t>
            </a:r>
            <a:r>
              <a:rPr lang="zh-CN" altLang="zh-CN" dirty="0"/>
              <a:t>．视图的更改任务实施</a:t>
            </a:r>
          </a:p>
          <a:p>
            <a:endParaRPr lang="en-US" altLang="zh-CN" dirty="0"/>
          </a:p>
          <a:p>
            <a:r>
              <a:rPr lang="zh-CN" altLang="zh-CN" dirty="0" smtClean="0"/>
              <a:t>方法</a:t>
            </a:r>
            <a:r>
              <a:rPr lang="en-US" altLang="zh-CN" dirty="0"/>
              <a:t>1</a:t>
            </a:r>
            <a:r>
              <a:rPr lang="zh-CN" altLang="zh-CN" dirty="0"/>
              <a:t>．使用“</a:t>
            </a:r>
            <a:r>
              <a:rPr lang="en-US" altLang="zh-CN" dirty="0"/>
              <a:t>SMSS</a:t>
            </a:r>
            <a:r>
              <a:rPr lang="zh-CN" altLang="zh-CN" dirty="0"/>
              <a:t>”管理工具创建视图</a:t>
            </a:r>
          </a:p>
        </p:txBody>
      </p:sp>
      <p:sp>
        <p:nvSpPr>
          <p:cNvPr id="5"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01278" y="3079226"/>
            <a:ext cx="106878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：在</a:t>
            </a:r>
            <a:r>
              <a:rPr lang="en-US" altLang="zh-CN" sz="2400" dirty="0"/>
              <a:t>SQL Server Management Studio</a:t>
            </a:r>
            <a:r>
              <a:rPr lang="zh-CN" altLang="zh-CN" sz="2400" dirty="0"/>
              <a:t>中，选择要修改的视图单击右键，选择“设计”可进行相应的视图修改，按“保存”按钮退出修改。如图</a:t>
            </a:r>
            <a:r>
              <a:rPr lang="en-US" altLang="zh-CN" sz="2400" dirty="0"/>
              <a:t>7-7</a:t>
            </a:r>
            <a:r>
              <a:rPr lang="zh-CN" altLang="zh-CN" sz="2400" dirty="0"/>
              <a:t>所示。</a:t>
            </a:r>
          </a:p>
        </p:txBody>
      </p:sp>
      <p:sp>
        <p:nvSpPr>
          <p:cNvPr id="7" name="圆角矩形 6"/>
          <p:cNvSpPr/>
          <p:nvPr/>
        </p:nvSpPr>
        <p:spPr>
          <a:xfrm>
            <a:off x="10133011" y="4382091"/>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 y="3261"/>
            <a:ext cx="12191996" cy="685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266812447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6" name="TextBox 5"/>
          <p:cNvSpPr txBox="1">
            <a:spLocks noChangeArrowheads="1"/>
          </p:cNvSpPr>
          <p:nvPr/>
        </p:nvSpPr>
        <p:spPr bwMode="auto">
          <a:xfrm>
            <a:off x="979488" y="2464832"/>
            <a:ext cx="1053147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操作</a:t>
            </a:r>
            <a:r>
              <a:rPr lang="en-US" altLang="zh-CN" sz="2000" dirty="0"/>
              <a:t>1</a:t>
            </a:r>
            <a:r>
              <a:rPr lang="zh-CN" altLang="zh-CN" sz="2000" dirty="0"/>
              <a:t>：修改视图“班级</a:t>
            </a:r>
            <a:r>
              <a:rPr lang="en-US" altLang="zh-CN" sz="2000" dirty="0"/>
              <a:t>_view</a:t>
            </a:r>
            <a:r>
              <a:rPr lang="zh-CN" altLang="zh-CN" sz="2000" dirty="0"/>
              <a:t>”，增加输出学生的出生日期，执行语句如下：</a:t>
            </a:r>
          </a:p>
          <a:p>
            <a:r>
              <a:rPr lang="en-US" altLang="zh-CN" sz="2000" dirty="0"/>
              <a:t>ALTER VIEW </a:t>
            </a:r>
            <a:r>
              <a:rPr lang="zh-CN" altLang="zh-CN" sz="2000" dirty="0"/>
              <a:t>班级</a:t>
            </a:r>
            <a:r>
              <a:rPr lang="en-US" altLang="zh-CN" sz="2000" dirty="0"/>
              <a:t>_view</a:t>
            </a:r>
            <a:endParaRPr lang="zh-CN" altLang="zh-CN" sz="2000" dirty="0"/>
          </a:p>
          <a:p>
            <a:r>
              <a:rPr lang="en-US" altLang="zh-CN" sz="2000" dirty="0"/>
              <a:t>AS</a:t>
            </a:r>
            <a:endParaRPr lang="zh-CN" altLang="zh-CN" sz="2000" dirty="0"/>
          </a:p>
          <a:p>
            <a:r>
              <a:rPr lang="en-US" altLang="zh-CN" sz="2000" dirty="0"/>
              <a:t>SELECT </a:t>
            </a:r>
            <a:r>
              <a:rPr lang="zh-CN" altLang="zh-CN" sz="2000" dirty="0"/>
              <a:t>班级名称</a:t>
            </a:r>
            <a:r>
              <a:rPr lang="en-US" altLang="zh-CN" sz="2000" dirty="0"/>
              <a:t>,</a:t>
            </a:r>
            <a:r>
              <a:rPr lang="zh-CN" altLang="zh-CN" sz="2000" dirty="0"/>
              <a:t>院系编号</a:t>
            </a:r>
            <a:r>
              <a:rPr lang="en-US" altLang="zh-CN" sz="2000" dirty="0"/>
              <a:t>,</a:t>
            </a:r>
            <a:r>
              <a:rPr lang="zh-CN" altLang="zh-CN" sz="2000" dirty="0"/>
              <a:t>姓名</a:t>
            </a:r>
            <a:r>
              <a:rPr lang="en-US" altLang="zh-CN" sz="2000" dirty="0"/>
              <a:t>,</a:t>
            </a:r>
            <a:r>
              <a:rPr lang="zh-CN" altLang="zh-CN" sz="2000" dirty="0"/>
              <a:t>性别</a:t>
            </a:r>
            <a:r>
              <a:rPr lang="en-US" altLang="zh-CN" sz="2000" dirty="0"/>
              <a:t>,</a:t>
            </a:r>
            <a:r>
              <a:rPr lang="zh-CN" altLang="zh-CN" sz="2000" dirty="0"/>
              <a:t>出生日期</a:t>
            </a:r>
          </a:p>
          <a:p>
            <a:r>
              <a:rPr lang="en-US" altLang="zh-CN" sz="2000" dirty="0"/>
              <a:t>FROM </a:t>
            </a:r>
            <a:r>
              <a:rPr lang="zh-CN" altLang="zh-CN" sz="2000" dirty="0"/>
              <a:t>班级表</a:t>
            </a:r>
            <a:r>
              <a:rPr lang="en-US" altLang="zh-CN" sz="2000" dirty="0"/>
              <a:t>,</a:t>
            </a:r>
            <a:r>
              <a:rPr lang="zh-CN" altLang="zh-CN" sz="2000" dirty="0"/>
              <a:t>学生表</a:t>
            </a:r>
          </a:p>
          <a:p>
            <a:r>
              <a:rPr lang="en-US" altLang="zh-CN" sz="2000" dirty="0"/>
              <a:t>WHERE </a:t>
            </a:r>
            <a:r>
              <a:rPr lang="zh-CN" altLang="zh-CN" sz="2000" dirty="0"/>
              <a:t>班级表</a:t>
            </a:r>
            <a:r>
              <a:rPr lang="en-US" altLang="zh-CN" sz="2000" dirty="0"/>
              <a:t>.</a:t>
            </a:r>
            <a:r>
              <a:rPr lang="zh-CN" altLang="zh-CN" sz="2000" dirty="0"/>
              <a:t>班级编号</a:t>
            </a:r>
            <a:r>
              <a:rPr lang="en-US" altLang="zh-CN" sz="2000" dirty="0"/>
              <a:t>=</a:t>
            </a:r>
            <a:r>
              <a:rPr lang="zh-CN" altLang="zh-CN" sz="2000" dirty="0"/>
              <a:t>学生表</a:t>
            </a:r>
            <a:r>
              <a:rPr lang="en-US" altLang="zh-CN" sz="2000" dirty="0"/>
              <a:t>.</a:t>
            </a:r>
            <a:r>
              <a:rPr lang="zh-CN" altLang="zh-CN" sz="2000" dirty="0"/>
              <a:t>班级编号</a:t>
            </a:r>
          </a:p>
          <a:p>
            <a:r>
              <a:rPr lang="en-US" altLang="zh-CN" sz="2000" dirty="0"/>
              <a:t>GO</a:t>
            </a:r>
            <a:endParaRPr lang="zh-CN" altLang="zh-CN" sz="2000" dirty="0"/>
          </a:p>
          <a:p>
            <a:r>
              <a:rPr lang="zh-CN" altLang="zh-CN" sz="2000" dirty="0"/>
              <a:t>执行“</a:t>
            </a:r>
            <a:r>
              <a:rPr lang="en-US" altLang="zh-CN" sz="2000" dirty="0"/>
              <a:t>SELECT * FROM </a:t>
            </a:r>
            <a:r>
              <a:rPr lang="zh-CN" altLang="zh-CN" sz="2000" dirty="0"/>
              <a:t>班级</a:t>
            </a:r>
            <a:r>
              <a:rPr lang="en-US" altLang="zh-CN" sz="2000" dirty="0"/>
              <a:t>_view</a:t>
            </a:r>
            <a:r>
              <a:rPr lang="zh-CN" altLang="zh-CN" sz="2000" dirty="0"/>
              <a:t>”，输出结果如图</a:t>
            </a:r>
            <a:r>
              <a:rPr lang="en-US" altLang="zh-CN" sz="2000" dirty="0"/>
              <a:t>7-8</a:t>
            </a:r>
            <a:r>
              <a:rPr lang="zh-CN" altLang="zh-CN" sz="2000" dirty="0"/>
              <a:t>所示：</a:t>
            </a:r>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2</a:t>
            </a:r>
            <a:r>
              <a:rPr lang="zh-CN" altLang="zh-CN" b="1" dirty="0" smtClean="0"/>
              <a:t>：</a:t>
            </a:r>
            <a:r>
              <a:rPr lang="zh-CN" altLang="zh-CN" b="1" dirty="0"/>
              <a:t>使用</a:t>
            </a:r>
            <a:r>
              <a:rPr lang="en-US" altLang="zh-CN" b="1" dirty="0"/>
              <a:t>T-SQL</a:t>
            </a:r>
            <a:r>
              <a:rPr lang="zh-CN" altLang="zh-CN" b="1" dirty="0"/>
              <a:t>语言修改视图</a:t>
            </a:r>
            <a:endParaRPr lang="zh-CN" altLang="zh-CN" dirty="0"/>
          </a:p>
        </p:txBody>
      </p:sp>
      <p:sp>
        <p:nvSpPr>
          <p:cNvPr id="8" name="圆角矩形 7"/>
          <p:cNvSpPr/>
          <p:nvPr/>
        </p:nvSpPr>
        <p:spPr>
          <a:xfrm>
            <a:off x="9651626" y="510147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150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9"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6" name="TextBox 5"/>
          <p:cNvSpPr txBox="1">
            <a:spLocks noChangeArrowheads="1"/>
          </p:cNvSpPr>
          <p:nvPr/>
        </p:nvSpPr>
        <p:spPr bwMode="auto">
          <a:xfrm>
            <a:off x="979488" y="3144587"/>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：打开“</a:t>
            </a:r>
            <a:r>
              <a:rPr lang="en-US" altLang="zh-CN" sz="2400" dirty="0"/>
              <a:t>SQL Server Management Studio</a:t>
            </a:r>
            <a:r>
              <a:rPr lang="zh-CN" altLang="zh-CN" sz="2400" dirty="0"/>
              <a:t>”管理工具，选择要删除视图的数据库。</a:t>
            </a:r>
          </a:p>
        </p:txBody>
      </p:sp>
      <p:sp>
        <p:nvSpPr>
          <p:cNvPr id="7" name="TextBox 6"/>
          <p:cNvSpPr txBox="1">
            <a:spLocks noChangeArrowheads="1"/>
          </p:cNvSpPr>
          <p:nvPr/>
        </p:nvSpPr>
        <p:spPr bwMode="auto">
          <a:xfrm>
            <a:off x="979488" y="2095500"/>
            <a:ext cx="1011164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b="1" dirty="0"/>
              <a:t>2</a:t>
            </a:r>
            <a:r>
              <a:rPr lang="zh-CN" altLang="zh-CN" b="1" dirty="0"/>
              <a:t>．视图的删除任务实施</a:t>
            </a:r>
          </a:p>
          <a:p>
            <a:endParaRPr lang="en-US" altLang="zh-CN" b="1" dirty="0" smtClean="0"/>
          </a:p>
          <a:p>
            <a:r>
              <a:rPr lang="zh-CN" altLang="zh-CN" b="1" dirty="0" smtClean="0"/>
              <a:t>方法</a:t>
            </a:r>
            <a:r>
              <a:rPr lang="en-US" altLang="zh-CN" b="1" dirty="0"/>
              <a:t>1:</a:t>
            </a:r>
            <a:r>
              <a:rPr lang="zh-CN" altLang="zh-CN" b="1" dirty="0"/>
              <a:t>使用“</a:t>
            </a:r>
            <a:r>
              <a:rPr lang="en-US" altLang="zh-CN" b="1" dirty="0"/>
              <a:t>SSMS</a:t>
            </a:r>
            <a:r>
              <a:rPr lang="zh-CN" altLang="zh-CN" b="1" dirty="0"/>
              <a:t>”管理工具删除</a:t>
            </a:r>
            <a:r>
              <a:rPr lang="zh-CN" altLang="zh-CN" b="1" dirty="0" smtClean="0"/>
              <a:t>视图</a:t>
            </a:r>
            <a:endParaRPr lang="zh-CN" altLang="zh-CN" dirty="0"/>
          </a:p>
        </p:txBody>
      </p:sp>
      <p:sp>
        <p:nvSpPr>
          <p:cNvPr id="8" name="圆角矩形 7"/>
          <p:cNvSpPr/>
          <p:nvPr/>
        </p:nvSpPr>
        <p:spPr>
          <a:xfrm>
            <a:off x="9735409" y="5525713"/>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0"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979486" y="4305032"/>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：单击数据库（</a:t>
            </a:r>
            <a:r>
              <a:rPr lang="en-US" altLang="zh-CN" sz="2400" dirty="0"/>
              <a:t>Student</a:t>
            </a:r>
            <a:r>
              <a:rPr lang="zh-CN" altLang="zh-CN" sz="2400" dirty="0"/>
              <a:t>）下的“视图”节点，选择要删除的视图对象，单击右键，选择“删除”或直接按“</a:t>
            </a:r>
            <a:r>
              <a:rPr lang="en-US" altLang="zh-CN" sz="2400" dirty="0"/>
              <a:t>delete</a:t>
            </a:r>
            <a:r>
              <a:rPr lang="zh-CN" altLang="zh-CN" sz="2400" dirty="0"/>
              <a:t>”键完成删除操作，如图</a:t>
            </a:r>
            <a:r>
              <a:rPr lang="en-US" altLang="zh-CN" sz="2400" dirty="0"/>
              <a:t>7-9</a:t>
            </a:r>
            <a:r>
              <a:rPr lang="zh-CN" altLang="zh-CN" sz="2400" dirty="0"/>
              <a:t>所示。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150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1999"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26171125"/>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032500" y="0"/>
            <a:ext cx="53975"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9" name="组合 8"/>
          <p:cNvGrpSpPr>
            <a:grpSpLocks/>
          </p:cNvGrpSpPr>
          <p:nvPr/>
        </p:nvGrpSpPr>
        <p:grpSpPr bwMode="auto">
          <a:xfrm>
            <a:off x="2608088" y="1861764"/>
            <a:ext cx="2753179" cy="503237"/>
            <a:chOff x="3524480" y="1753952"/>
            <a:chExt cx="1688869" cy="503237"/>
          </a:xfrm>
        </p:grpSpPr>
        <p:sp>
          <p:nvSpPr>
            <p:cNvPr id="6" name="矩形标注 5"/>
            <p:cNvSpPr/>
            <p:nvPr/>
          </p:nvSpPr>
          <p:spPr>
            <a:xfrm>
              <a:off x="3524480" y="1753952"/>
              <a:ext cx="1688869" cy="503237"/>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115" name="文本框 21"/>
            <p:cNvSpPr txBox="1">
              <a:spLocks noChangeArrowheads="1"/>
            </p:cNvSpPr>
            <p:nvPr/>
          </p:nvSpPr>
          <p:spPr bwMode="auto">
            <a:xfrm>
              <a:off x="3524480" y="1820904"/>
              <a:ext cx="1526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buFontTx/>
                <a:buNone/>
              </a:pPr>
              <a:r>
                <a:rPr lang="zh-CN" altLang="en-US" b="1" dirty="0" smtClean="0">
                  <a:solidFill>
                    <a:srgbClr val="262626"/>
                  </a:solidFill>
                  <a:latin typeface="微软雅黑" pitchFamily="34" charset="-122"/>
                  <a:ea typeface="微软雅黑" pitchFamily="34" charset="-122"/>
                </a:rPr>
                <a:t>视图的</a:t>
              </a:r>
              <a:r>
                <a:rPr lang="zh-CN" altLang="en-US" b="1" dirty="0">
                  <a:solidFill>
                    <a:srgbClr val="262626"/>
                  </a:solidFill>
                  <a:latin typeface="微软雅黑" pitchFamily="34" charset="-122"/>
                  <a:ea typeface="微软雅黑" pitchFamily="34" charset="-122"/>
                </a:rPr>
                <a:t>概念</a:t>
              </a:r>
            </a:p>
          </p:txBody>
        </p:sp>
      </p:grpSp>
      <p:grpSp>
        <p:nvGrpSpPr>
          <p:cNvPr id="8" name="组合 7"/>
          <p:cNvGrpSpPr>
            <a:grpSpLocks/>
          </p:cNvGrpSpPr>
          <p:nvPr/>
        </p:nvGrpSpPr>
        <p:grpSpPr bwMode="auto">
          <a:xfrm>
            <a:off x="6747249" y="2585552"/>
            <a:ext cx="2496004" cy="404257"/>
            <a:chOff x="6884037" y="2685536"/>
            <a:chExt cx="1775444" cy="321260"/>
          </a:xfrm>
        </p:grpSpPr>
        <p:sp>
          <p:nvSpPr>
            <p:cNvPr id="18" name="矩形标注 17"/>
            <p:cNvSpPr/>
            <p:nvPr/>
          </p:nvSpPr>
          <p:spPr>
            <a:xfrm>
              <a:off x="6884037" y="2685536"/>
              <a:ext cx="1775444" cy="315393"/>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文本框 23"/>
            <p:cNvSpPr txBox="1"/>
            <p:nvPr/>
          </p:nvSpPr>
          <p:spPr>
            <a:xfrm>
              <a:off x="6892432" y="2713291"/>
              <a:ext cx="1767049" cy="293505"/>
            </a:xfrm>
            <a:prstGeom prst="rect">
              <a:avLst/>
            </a:prstGeom>
            <a:noFill/>
          </p:spPr>
          <p:txBody>
            <a:bodyPr wrap="squar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视图的创建</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 name="组合 4"/>
          <p:cNvGrpSpPr>
            <a:grpSpLocks/>
          </p:cNvGrpSpPr>
          <p:nvPr/>
        </p:nvGrpSpPr>
        <p:grpSpPr bwMode="auto">
          <a:xfrm>
            <a:off x="2658981" y="3442125"/>
            <a:ext cx="2675392" cy="452438"/>
            <a:chOff x="3448870" y="3882385"/>
            <a:chExt cx="1686667" cy="452932"/>
          </a:xfrm>
        </p:grpSpPr>
        <p:sp>
          <p:nvSpPr>
            <p:cNvPr id="19" name="矩形标注 18"/>
            <p:cNvSpPr/>
            <p:nvPr/>
          </p:nvSpPr>
          <p:spPr>
            <a:xfrm>
              <a:off x="3448870" y="3882385"/>
              <a:ext cx="1686667" cy="452932"/>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文本框 24"/>
            <p:cNvSpPr txBox="1"/>
            <p:nvPr/>
          </p:nvSpPr>
          <p:spPr>
            <a:xfrm>
              <a:off x="3701393" y="3901456"/>
              <a:ext cx="1330910" cy="368702"/>
            </a:xfrm>
            <a:prstGeom prst="rect">
              <a:avLst/>
            </a:prstGeom>
            <a:noFill/>
          </p:spPr>
          <p:txBody>
            <a:bodyPr>
              <a:spAutoFit/>
            </a:bodyPr>
            <a:lstStyle/>
            <a:p>
              <a:pPr algn="r" fontAlgn="auto">
                <a:spcBef>
                  <a:spcPts val="0"/>
                </a:spcBef>
                <a:spcAft>
                  <a:spcPts val="0"/>
                </a:spcAft>
                <a:buFont typeface="Arial" pitchFamily="34" charset="0"/>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5595938" y="1787525"/>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任务一</a:t>
            </a:r>
          </a:p>
        </p:txBody>
      </p:sp>
      <p:sp>
        <p:nvSpPr>
          <p:cNvPr id="27" name="文本框 26"/>
          <p:cNvSpPr txBox="1"/>
          <p:nvPr/>
        </p:nvSpPr>
        <p:spPr>
          <a:xfrm>
            <a:off x="5594537" y="2520745"/>
            <a:ext cx="876300" cy="369887"/>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任务二</a:t>
            </a:r>
          </a:p>
        </p:txBody>
      </p:sp>
      <p:sp>
        <p:nvSpPr>
          <p:cNvPr id="28" name="文本框 27"/>
          <p:cNvSpPr txBox="1"/>
          <p:nvPr/>
        </p:nvSpPr>
        <p:spPr>
          <a:xfrm>
            <a:off x="5581090" y="3355632"/>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任务三</a:t>
            </a:r>
          </a:p>
        </p:txBody>
      </p:sp>
      <p:sp>
        <p:nvSpPr>
          <p:cNvPr id="2" name="矩形 1"/>
          <p:cNvSpPr/>
          <p:nvPr/>
        </p:nvSpPr>
        <p:spPr>
          <a:xfrm>
            <a:off x="8102827" y="1047988"/>
            <a:ext cx="2954655" cy="646331"/>
          </a:xfrm>
          <a:prstGeom prst="rect">
            <a:avLst/>
          </a:prstGeom>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视图及其应用</a:t>
            </a:r>
          </a:p>
        </p:txBody>
      </p:sp>
      <p:sp>
        <p:nvSpPr>
          <p:cNvPr id="17" name="文本框 27"/>
          <p:cNvSpPr txBox="1"/>
          <p:nvPr/>
        </p:nvSpPr>
        <p:spPr>
          <a:xfrm>
            <a:off x="5581090" y="4153492"/>
            <a:ext cx="877163" cy="369332"/>
          </a:xfrm>
          <a:prstGeom prst="rect">
            <a:avLst/>
          </a:prstGeom>
          <a:noFill/>
        </p:spPr>
        <p:txBody>
          <a:bodyPr wrap="non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任务四</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a:grpSpLocks/>
          </p:cNvGrpSpPr>
          <p:nvPr/>
        </p:nvGrpSpPr>
        <p:grpSpPr bwMode="auto">
          <a:xfrm>
            <a:off x="6671050" y="4149887"/>
            <a:ext cx="2496004" cy="404257"/>
            <a:chOff x="6884037" y="2685536"/>
            <a:chExt cx="1775444" cy="321260"/>
          </a:xfrm>
        </p:grpSpPr>
        <p:sp>
          <p:nvSpPr>
            <p:cNvPr id="21" name="矩形标注 20"/>
            <p:cNvSpPr/>
            <p:nvPr/>
          </p:nvSpPr>
          <p:spPr>
            <a:xfrm>
              <a:off x="6884037" y="2685536"/>
              <a:ext cx="1775444" cy="315393"/>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2" name="文本框 23"/>
            <p:cNvSpPr txBox="1"/>
            <p:nvPr/>
          </p:nvSpPr>
          <p:spPr>
            <a:xfrm>
              <a:off x="6892432" y="2713291"/>
              <a:ext cx="1767049" cy="293505"/>
            </a:xfrm>
            <a:prstGeom prst="rect">
              <a:avLst/>
            </a:prstGeom>
            <a:noFill/>
          </p:spPr>
          <p:txBody>
            <a:bodyPr wrap="squar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视图的管理与维护</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3" name="文本框 27"/>
          <p:cNvSpPr txBox="1"/>
          <p:nvPr/>
        </p:nvSpPr>
        <p:spPr>
          <a:xfrm>
            <a:off x="5585573" y="4937901"/>
            <a:ext cx="877163" cy="369332"/>
          </a:xfrm>
          <a:prstGeom prst="rect">
            <a:avLst/>
          </a:prstGeom>
          <a:noFill/>
        </p:spPr>
        <p:txBody>
          <a:bodyPr wrap="non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任务五</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1" name="组合 30"/>
          <p:cNvGrpSpPr>
            <a:grpSpLocks/>
          </p:cNvGrpSpPr>
          <p:nvPr/>
        </p:nvGrpSpPr>
        <p:grpSpPr bwMode="auto">
          <a:xfrm>
            <a:off x="2643148" y="5032030"/>
            <a:ext cx="2675392" cy="452438"/>
            <a:chOff x="3448870" y="3882385"/>
            <a:chExt cx="1686667" cy="452932"/>
          </a:xfrm>
        </p:grpSpPr>
        <p:sp>
          <p:nvSpPr>
            <p:cNvPr id="32" name="矩形标注 31"/>
            <p:cNvSpPr/>
            <p:nvPr/>
          </p:nvSpPr>
          <p:spPr>
            <a:xfrm>
              <a:off x="3448870" y="3882385"/>
              <a:ext cx="1686667" cy="452932"/>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3" name="文本框 24"/>
            <p:cNvSpPr txBox="1"/>
            <p:nvPr/>
          </p:nvSpPr>
          <p:spPr>
            <a:xfrm>
              <a:off x="3701393" y="3901456"/>
              <a:ext cx="1330910" cy="368702"/>
            </a:xfrm>
            <a:prstGeom prst="rect">
              <a:avLst/>
            </a:prstGeom>
            <a:noFill/>
          </p:spPr>
          <p:txBody>
            <a:bodyPr>
              <a:spAutoFit/>
            </a:bodyPr>
            <a:lstStyle/>
            <a:p>
              <a:pPr algn="r" fontAlgn="auto">
                <a:spcBef>
                  <a:spcPts val="0"/>
                </a:spcBef>
                <a:spcAft>
                  <a:spcPts val="0"/>
                </a:spcAft>
                <a:buFont typeface="Arial" pitchFamily="34" charset="0"/>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视图的使用</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27" grpId="0"/>
      <p:bldP spid="28" grpId="0"/>
      <p:bldP spid="17"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6" name="TextBox 5"/>
          <p:cNvSpPr txBox="1">
            <a:spLocks noChangeArrowheads="1"/>
          </p:cNvSpPr>
          <p:nvPr/>
        </p:nvSpPr>
        <p:spPr bwMode="auto">
          <a:xfrm>
            <a:off x="979488" y="2902540"/>
            <a:ext cx="106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如要在数据库中删除“班级</a:t>
            </a:r>
            <a:r>
              <a:rPr lang="en-US" altLang="zh-CN" sz="2400" dirty="0"/>
              <a:t>_view</a:t>
            </a:r>
            <a:r>
              <a:rPr lang="zh-CN" altLang="zh-CN" sz="2400" dirty="0"/>
              <a:t>”的视图，需要执行如下语句：</a:t>
            </a:r>
          </a:p>
          <a:p>
            <a:r>
              <a:rPr lang="en-US" altLang="zh-CN" sz="2400" dirty="0"/>
              <a:t>DROP VIEW</a:t>
            </a:r>
            <a:r>
              <a:rPr lang="zh-CN" altLang="zh-CN" sz="2400" dirty="0"/>
              <a:t>班级</a:t>
            </a:r>
            <a:r>
              <a:rPr lang="en-US" altLang="zh-CN" sz="2400" dirty="0"/>
              <a:t>_view</a:t>
            </a:r>
            <a:endParaRPr lang="zh-CN" altLang="zh-CN" sz="2400" dirty="0"/>
          </a:p>
          <a:p>
            <a:r>
              <a:rPr lang="zh-CN" altLang="zh-CN" sz="2400" dirty="0"/>
              <a:t>刷新视图列表，会发现“班级</a:t>
            </a:r>
            <a:r>
              <a:rPr lang="en-US" altLang="zh-CN" sz="2400" dirty="0"/>
              <a:t>_view</a:t>
            </a:r>
            <a:r>
              <a:rPr lang="zh-CN" altLang="zh-CN" sz="2400" dirty="0"/>
              <a:t>”视图已经被删除。</a:t>
            </a:r>
          </a:p>
        </p:txBody>
      </p:sp>
      <p:sp>
        <p:nvSpPr>
          <p:cNvPr id="7" name="TextBox 6"/>
          <p:cNvSpPr txBox="1">
            <a:spLocks noChangeArrowheads="1"/>
          </p:cNvSpPr>
          <p:nvPr/>
        </p:nvSpPr>
        <p:spPr bwMode="auto">
          <a:xfrm>
            <a:off x="979488" y="2095500"/>
            <a:ext cx="101116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2:</a:t>
            </a:r>
            <a:r>
              <a:rPr lang="zh-CN" altLang="zh-CN" b="1" dirty="0"/>
              <a:t>使用</a:t>
            </a:r>
            <a:r>
              <a:rPr lang="en-US" altLang="zh-CN" b="1" dirty="0"/>
              <a:t>T-SQL</a:t>
            </a:r>
            <a:r>
              <a:rPr lang="zh-CN" altLang="zh-CN" b="1" dirty="0"/>
              <a:t>语句删除视图</a:t>
            </a:r>
            <a:endParaRPr lang="zh-CN" altLang="zh-CN" dirty="0"/>
          </a:p>
        </p:txBody>
      </p:sp>
      <p:sp>
        <p:nvSpPr>
          <p:cNvPr id="10"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视图的更改与删除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57091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40785" y="2659062"/>
            <a:ext cx="7700003"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7.4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视图</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的管理</a:t>
            </a: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维护</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12701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7.4.1</a:t>
            </a:r>
            <a:r>
              <a:rPr lang="zh-CN" altLang="en-US" sz="3200" b="1" dirty="0" smtClean="0"/>
              <a:t>任务实施</a:t>
            </a:r>
            <a:endParaRPr lang="zh-CN" altLang="zh-CN" sz="3200" b="1" dirty="0"/>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a:t>
            </a: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的</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管理</a:t>
            </a: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维护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marL="0" lvl="2" indent="0"/>
            <a:r>
              <a:rPr lang="zh-CN" altLang="zh-CN" b="1" dirty="0" smtClean="0"/>
              <a:t>查看</a:t>
            </a:r>
            <a:r>
              <a:rPr lang="zh-CN" altLang="zh-CN" b="1" dirty="0"/>
              <a:t>视图信息</a:t>
            </a:r>
          </a:p>
          <a:p>
            <a:pPr lvl="0"/>
            <a:r>
              <a:rPr lang="en-US" altLang="zh-CN" b="1" dirty="0" smtClean="0"/>
              <a:t>1.</a:t>
            </a:r>
            <a:r>
              <a:rPr lang="zh-CN" altLang="zh-CN" b="1" dirty="0" smtClean="0"/>
              <a:t>查看</a:t>
            </a:r>
            <a:r>
              <a:rPr lang="zh-CN" altLang="zh-CN" b="1" dirty="0"/>
              <a:t>视图的定义</a:t>
            </a:r>
            <a:r>
              <a:rPr lang="zh-CN" altLang="zh-CN" b="1" dirty="0" smtClean="0"/>
              <a:t>信息</a:t>
            </a:r>
            <a:endParaRPr lang="zh-CN" altLang="zh-CN" dirty="0"/>
          </a:p>
        </p:txBody>
      </p:sp>
      <p:sp>
        <p:nvSpPr>
          <p:cNvPr id="7" name="圆角矩形 6"/>
          <p:cNvSpPr/>
          <p:nvPr/>
        </p:nvSpPr>
        <p:spPr>
          <a:xfrm>
            <a:off x="9971647" y="3612457"/>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TextBox 7"/>
          <p:cNvSpPr txBox="1">
            <a:spLocks noChangeArrowheads="1"/>
          </p:cNvSpPr>
          <p:nvPr/>
        </p:nvSpPr>
        <p:spPr bwMode="auto">
          <a:xfrm>
            <a:off x="957261" y="2673007"/>
            <a:ext cx="106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如果视图定义时没有加密，那么可以获得有关视图定义的信息，查询视图的方式和查询普通表一样，我们可以在相关视图上单击右键，选择“属性”进行查看。如图</a:t>
            </a:r>
            <a:r>
              <a:rPr lang="en-US" altLang="zh-CN" sz="2400" dirty="0"/>
              <a:t>7-10</a:t>
            </a:r>
            <a:r>
              <a:rPr lang="zh-CN" altLang="zh-CN" sz="2400" dirty="0"/>
              <a:t>所示。</a:t>
            </a:r>
            <a:endParaRPr lang="zh-CN" altLang="zh-CN" sz="2400" dirty="0"/>
          </a:p>
        </p:txBody>
      </p:sp>
      <p:sp>
        <p:nvSpPr>
          <p:cNvPr id="9" name="TextBox 8"/>
          <p:cNvSpPr txBox="1">
            <a:spLocks noChangeArrowheads="1"/>
          </p:cNvSpPr>
          <p:nvPr/>
        </p:nvSpPr>
        <p:spPr bwMode="auto">
          <a:xfrm>
            <a:off x="957262" y="4581728"/>
            <a:ext cx="10681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也可以使用“</a:t>
            </a:r>
            <a:r>
              <a:rPr lang="en-US" altLang="zh-CN" sz="2400" dirty="0" err="1"/>
              <a:t>sp_help</a:t>
            </a:r>
            <a:r>
              <a:rPr lang="en-US" altLang="zh-CN" sz="2400" dirty="0"/>
              <a:t> view_</a:t>
            </a:r>
            <a:r>
              <a:rPr lang="zh-CN" altLang="zh-CN" sz="2400" dirty="0"/>
              <a:t>班级”查看视图的基本信息，如图</a:t>
            </a:r>
            <a:r>
              <a:rPr lang="en-US" altLang="zh-CN" sz="2400" dirty="0"/>
              <a:t>7-11</a:t>
            </a:r>
            <a:r>
              <a:rPr lang="zh-CN" altLang="zh-CN" sz="2400" dirty="0"/>
              <a:t>所示</a:t>
            </a:r>
          </a:p>
        </p:txBody>
      </p:sp>
      <p:sp>
        <p:nvSpPr>
          <p:cNvPr id="10" name="圆角矩形 9"/>
          <p:cNvSpPr/>
          <p:nvPr/>
        </p:nvSpPr>
        <p:spPr>
          <a:xfrm>
            <a:off x="10029917" y="5486080"/>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251456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animBg="1"/>
      <p:bldP spid="8" grpId="0"/>
      <p:bldP spid="9" grpId="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150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42527" y="3261"/>
            <a:ext cx="8506944"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4098179922"/>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150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685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1081316597"/>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任务实施</a:t>
            </a:r>
            <a:endParaRPr lang="zh-CN" altLang="zh-CN" sz="3200" b="1" dirty="0"/>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a:t>
            </a: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的</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管理</a:t>
            </a: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维护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lvl="0"/>
            <a:r>
              <a:rPr lang="en-US" altLang="zh-CN" b="1" dirty="0" smtClean="0"/>
              <a:t>2.</a:t>
            </a:r>
            <a:r>
              <a:rPr lang="zh-CN" altLang="zh-CN" b="1" dirty="0" smtClean="0"/>
              <a:t>视图</a:t>
            </a:r>
            <a:r>
              <a:rPr lang="zh-CN" altLang="zh-CN" b="1" dirty="0"/>
              <a:t>加密</a:t>
            </a:r>
            <a:endParaRPr lang="zh-CN" altLang="zh-CN" dirty="0"/>
          </a:p>
        </p:txBody>
      </p:sp>
      <p:sp>
        <p:nvSpPr>
          <p:cNvPr id="8" name="TextBox 7"/>
          <p:cNvSpPr txBox="1">
            <a:spLocks noChangeArrowheads="1"/>
          </p:cNvSpPr>
          <p:nvPr/>
        </p:nvSpPr>
        <p:spPr bwMode="auto">
          <a:xfrm>
            <a:off x="957260" y="2342276"/>
            <a:ext cx="106818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dirty="0"/>
              <a:t>视图在创建和修改的过程中，可以选择是否进行视图加密，通过加密视图，可以保护视图创建逻辑，同时防止在</a:t>
            </a:r>
            <a:r>
              <a:rPr lang="en-US" altLang="zh-CN" dirty="0"/>
              <a:t>SQL Server</a:t>
            </a:r>
            <a:r>
              <a:rPr lang="zh-CN" altLang="zh-CN" dirty="0"/>
              <a:t>复制过程中发布视图。以下将演示如何创建加密视图。</a:t>
            </a:r>
          </a:p>
        </p:txBody>
      </p:sp>
      <p:sp>
        <p:nvSpPr>
          <p:cNvPr id="9" name="TextBox 8"/>
          <p:cNvSpPr txBox="1">
            <a:spLocks noChangeArrowheads="1"/>
          </p:cNvSpPr>
          <p:nvPr/>
        </p:nvSpPr>
        <p:spPr bwMode="auto">
          <a:xfrm>
            <a:off x="957259" y="3085983"/>
            <a:ext cx="10681801"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操作</a:t>
            </a:r>
            <a:r>
              <a:rPr lang="en-US" altLang="zh-CN" sz="2000" dirty="0"/>
              <a:t>1</a:t>
            </a:r>
            <a:r>
              <a:rPr lang="zh-CN" altLang="zh-CN" sz="2000" dirty="0"/>
              <a:t>：在数据库（</a:t>
            </a:r>
            <a:r>
              <a:rPr lang="en-US" altLang="zh-CN" sz="2000" dirty="0"/>
              <a:t>Student</a:t>
            </a:r>
            <a:r>
              <a:rPr lang="zh-CN" altLang="zh-CN" sz="2000" dirty="0"/>
              <a:t>）中创建一个基于“课程（</a:t>
            </a:r>
            <a:r>
              <a:rPr lang="en-US" altLang="zh-CN" sz="2000" dirty="0"/>
              <a:t>course</a:t>
            </a:r>
            <a:r>
              <a:rPr lang="zh-CN" altLang="zh-CN" sz="2000" dirty="0"/>
              <a:t>）”表的视图“</a:t>
            </a:r>
            <a:r>
              <a:rPr lang="en-US" altLang="zh-CN" sz="2000" dirty="0" err="1"/>
              <a:t>course_view</a:t>
            </a:r>
            <a:r>
              <a:rPr lang="zh-CN" altLang="zh-CN" sz="2000" dirty="0"/>
              <a:t>”，该视图要求输出所有课程的课程名（</a:t>
            </a:r>
            <a:r>
              <a:rPr lang="en-US" altLang="zh-CN" sz="2000" dirty="0" err="1"/>
              <a:t>course_Name</a:t>
            </a:r>
            <a:r>
              <a:rPr lang="zh-CN" altLang="zh-CN" sz="2000" dirty="0"/>
              <a:t>），课程类型</a:t>
            </a:r>
            <a:r>
              <a:rPr lang="en-US" altLang="zh-CN" sz="2000" dirty="0"/>
              <a:t>(</a:t>
            </a:r>
            <a:r>
              <a:rPr lang="en-US" altLang="zh-CN" sz="2000" dirty="0" err="1"/>
              <a:t>course_Type</a:t>
            </a:r>
            <a:r>
              <a:rPr lang="en-US" altLang="zh-CN" sz="2000" dirty="0"/>
              <a:t>)</a:t>
            </a:r>
            <a:r>
              <a:rPr lang="zh-CN" altLang="zh-CN" sz="2000" dirty="0"/>
              <a:t>，课程简介（</a:t>
            </a:r>
            <a:r>
              <a:rPr lang="en-US" altLang="zh-CN" sz="2000" dirty="0" err="1"/>
              <a:t>course_Des</a:t>
            </a:r>
            <a:r>
              <a:rPr lang="zh-CN" altLang="zh-CN" sz="2000" dirty="0"/>
              <a:t>），并对视图进行加密。创建语句如下：</a:t>
            </a:r>
          </a:p>
          <a:p>
            <a:r>
              <a:rPr lang="en-US" altLang="zh-CN" sz="2000" dirty="0"/>
              <a:t>USE Student</a:t>
            </a:r>
            <a:endParaRPr lang="zh-CN" altLang="zh-CN" sz="2000" dirty="0"/>
          </a:p>
          <a:p>
            <a:r>
              <a:rPr lang="en-US" altLang="zh-CN" sz="2000" dirty="0"/>
              <a:t>GO</a:t>
            </a:r>
            <a:endParaRPr lang="zh-CN" altLang="zh-CN" sz="2000" dirty="0"/>
          </a:p>
          <a:p>
            <a:r>
              <a:rPr lang="en-US" altLang="zh-CN" sz="2000" dirty="0"/>
              <a:t>CREATE VIEW </a:t>
            </a:r>
            <a:r>
              <a:rPr lang="en-US" altLang="zh-CN" sz="2000" dirty="0" err="1"/>
              <a:t>view</a:t>
            </a:r>
            <a:r>
              <a:rPr lang="en-US" altLang="zh-CN" sz="2000" dirty="0"/>
              <a:t>_</a:t>
            </a:r>
            <a:r>
              <a:rPr lang="zh-CN" altLang="zh-CN" sz="2000" dirty="0"/>
              <a:t>课程</a:t>
            </a:r>
          </a:p>
          <a:p>
            <a:r>
              <a:rPr lang="en-US" altLang="zh-CN" sz="2000" dirty="0"/>
              <a:t>WITH </a:t>
            </a:r>
            <a:r>
              <a:rPr lang="en-US" altLang="zh-CN" sz="2000" dirty="0" smtClean="0"/>
              <a:t>ENCRYPTION</a:t>
            </a:r>
            <a:endParaRPr lang="zh-CN" altLang="zh-CN" sz="2000" dirty="0"/>
          </a:p>
          <a:p>
            <a:r>
              <a:rPr lang="en-US" altLang="zh-CN" sz="2000" dirty="0"/>
              <a:t>AS</a:t>
            </a:r>
            <a:endParaRPr lang="zh-CN" altLang="zh-CN" sz="2000" dirty="0"/>
          </a:p>
          <a:p>
            <a:r>
              <a:rPr lang="en-US" altLang="zh-CN" sz="2000" dirty="0"/>
              <a:t>SELECT </a:t>
            </a:r>
            <a:r>
              <a:rPr lang="zh-CN" altLang="zh-CN" sz="2000" dirty="0"/>
              <a:t>课程名称</a:t>
            </a:r>
            <a:r>
              <a:rPr lang="en-US" altLang="zh-CN" sz="2000" dirty="0"/>
              <a:t>,</a:t>
            </a:r>
            <a:r>
              <a:rPr lang="zh-CN" altLang="zh-CN" sz="2000" dirty="0"/>
              <a:t>课程类型</a:t>
            </a:r>
            <a:r>
              <a:rPr lang="en-US" altLang="zh-CN" sz="2000" dirty="0"/>
              <a:t>,</a:t>
            </a:r>
            <a:r>
              <a:rPr lang="zh-CN" altLang="zh-CN" sz="2000" dirty="0"/>
              <a:t>课程描述 </a:t>
            </a:r>
            <a:r>
              <a:rPr lang="en-US" altLang="zh-CN" sz="2000" dirty="0"/>
              <a:t>FROM </a:t>
            </a:r>
            <a:r>
              <a:rPr lang="zh-CN" altLang="zh-CN" sz="2000" dirty="0"/>
              <a:t>课程表</a:t>
            </a:r>
          </a:p>
          <a:p>
            <a:r>
              <a:rPr lang="en-US" altLang="zh-CN" sz="2000" dirty="0"/>
              <a:t>GO</a:t>
            </a:r>
            <a:endParaRPr lang="zh-CN" altLang="zh-CN" sz="2000" dirty="0"/>
          </a:p>
          <a:p>
            <a:r>
              <a:rPr lang="zh-CN" altLang="zh-CN" sz="2000" dirty="0"/>
              <a:t>进行加密的视图图标中将出现一把小锁</a:t>
            </a:r>
            <a:r>
              <a:rPr lang="zh-CN" altLang="zh-CN" sz="2000" dirty="0" smtClean="0"/>
              <a:t>“</a:t>
            </a:r>
            <a:r>
              <a:rPr lang="en-US" altLang="zh-CN" sz="2000" dirty="0" smtClean="0"/>
              <a:t>     </a:t>
            </a:r>
            <a:r>
              <a:rPr lang="zh-CN" altLang="zh-CN" sz="2000" dirty="0" smtClean="0"/>
              <a:t>”</a:t>
            </a:r>
            <a:r>
              <a:rPr lang="zh-CN" altLang="zh-CN" sz="2000" dirty="0"/>
              <a:t>，表示视图已经加密。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3359" y="6263821"/>
            <a:ext cx="2381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51795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任务实施</a:t>
            </a:r>
            <a:endParaRPr lang="zh-CN" altLang="zh-CN" sz="3200" b="1" dirty="0"/>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a:t>
            </a: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的</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管理</a:t>
            </a: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维护</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TextBox 7"/>
          <p:cNvSpPr txBox="1">
            <a:spLocks noChangeArrowheads="1"/>
          </p:cNvSpPr>
          <p:nvPr/>
        </p:nvSpPr>
        <p:spPr bwMode="auto">
          <a:xfrm>
            <a:off x="968302" y="1955113"/>
            <a:ext cx="106818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dirty="0"/>
              <a:t>操作</a:t>
            </a:r>
            <a:r>
              <a:rPr lang="en-US" altLang="zh-CN" dirty="0"/>
              <a:t>2</a:t>
            </a:r>
            <a:r>
              <a:rPr lang="zh-CN" altLang="zh-CN" dirty="0"/>
              <a:t>：使用“</a:t>
            </a:r>
            <a:r>
              <a:rPr lang="en-US" altLang="zh-CN" dirty="0" err="1"/>
              <a:t>sp_helptext</a:t>
            </a:r>
            <a:r>
              <a:rPr lang="zh-CN" altLang="zh-CN" dirty="0"/>
              <a:t>”显示加密与未加密视图的文本信息：</a:t>
            </a:r>
          </a:p>
          <a:p>
            <a:r>
              <a:rPr lang="zh-CN" altLang="zh-CN" dirty="0"/>
              <a:t>在查询编辑器中输入“</a:t>
            </a:r>
            <a:r>
              <a:rPr lang="en-US" altLang="zh-CN" dirty="0" err="1"/>
              <a:t>sp_helptext</a:t>
            </a:r>
            <a:r>
              <a:rPr lang="en-US" altLang="zh-CN" dirty="0"/>
              <a:t> view_</a:t>
            </a:r>
            <a:r>
              <a:rPr lang="zh-CN" altLang="zh-CN" dirty="0"/>
              <a:t>课程”。由于视图“</a:t>
            </a:r>
            <a:r>
              <a:rPr lang="en-US" altLang="zh-CN" dirty="0"/>
              <a:t>view_</a:t>
            </a:r>
            <a:r>
              <a:rPr lang="zh-CN" altLang="zh-CN" dirty="0"/>
              <a:t>课程”为加密，所以显示结果如图</a:t>
            </a:r>
            <a:r>
              <a:rPr lang="en-US" altLang="zh-CN" dirty="0"/>
              <a:t>7-12</a:t>
            </a:r>
            <a:r>
              <a:rPr lang="zh-CN" altLang="zh-CN" dirty="0"/>
              <a:t>所示：</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2469" y="6263821"/>
            <a:ext cx="23812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圆角矩形 9"/>
          <p:cNvSpPr/>
          <p:nvPr/>
        </p:nvSpPr>
        <p:spPr>
          <a:xfrm>
            <a:off x="9789028" y="2843967"/>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6091285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150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2000"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4138162002"/>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40785" y="2659062"/>
            <a:ext cx="7700003"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7.5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视图</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的使用</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3054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7.5.1</a:t>
            </a:r>
            <a:r>
              <a:rPr lang="zh-CN" altLang="zh-CN" sz="3200" b="1" dirty="0"/>
              <a:t>相关知识</a:t>
            </a:r>
          </a:p>
        </p:txBody>
      </p:sp>
      <p:sp>
        <p:nvSpPr>
          <p:cNvPr id="19" name="文本框 29"/>
          <p:cNvSpPr txBox="1"/>
          <p:nvPr/>
        </p:nvSpPr>
        <p:spPr>
          <a:xfrm>
            <a:off x="8740305" y="876171"/>
            <a:ext cx="2492990"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视图</a:t>
            </a: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的</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使用</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marL="342900" indent="-342900">
              <a:buFont typeface="Wingdings" panose="05000000000000000000" pitchFamily="2" charset="2"/>
              <a:buChar char="u"/>
            </a:pPr>
            <a:r>
              <a:rPr lang="zh-CN" altLang="zh-CN" sz="2200" dirty="0"/>
              <a:t>利用视图不但能够方便的进行查询，还可以通过视图对其关联的基表自由地进行插入、修改、删除和更新数据等操作，但在操作过程中应该注意以下几点：</a:t>
            </a:r>
          </a:p>
          <a:p>
            <a:pPr marL="342900" lvl="0" indent="-342900">
              <a:buFont typeface="Wingdings" panose="05000000000000000000" pitchFamily="2" charset="2"/>
              <a:buChar char="u"/>
            </a:pPr>
            <a:r>
              <a:rPr lang="zh-CN" altLang="zh-CN" sz="2200" dirty="0"/>
              <a:t>视图不维护单独的数据副本。</a:t>
            </a:r>
          </a:p>
          <a:p>
            <a:pPr marL="342900" lvl="0" indent="-342900">
              <a:buFont typeface="Wingdings" panose="05000000000000000000" pitchFamily="2" charset="2"/>
              <a:buChar char="u"/>
            </a:pPr>
            <a:r>
              <a:rPr lang="zh-CN" altLang="zh-CN" sz="2200" dirty="0"/>
              <a:t>如果视图在定义过程中使用了</a:t>
            </a:r>
            <a:r>
              <a:rPr lang="en-US" altLang="zh-CN" sz="2200" dirty="0"/>
              <a:t>WITH CHECK OPTION </a:t>
            </a:r>
            <a:r>
              <a:rPr lang="zh-CN" altLang="zh-CN" sz="2200" dirty="0"/>
              <a:t>子句，则所有在视图上执行的数据修改都必须符合定义视图的</a:t>
            </a:r>
            <a:r>
              <a:rPr lang="en-US" altLang="zh-CN" sz="2200" dirty="0"/>
              <a:t> SELECT </a:t>
            </a:r>
            <a:r>
              <a:rPr lang="zh-CN" altLang="zh-CN" sz="2200" dirty="0"/>
              <a:t>语句中所设置的条件。</a:t>
            </a:r>
          </a:p>
          <a:p>
            <a:pPr marL="342900" lvl="0" indent="-342900">
              <a:buFont typeface="Wingdings" panose="05000000000000000000" pitchFamily="2" charset="2"/>
              <a:buChar char="u"/>
            </a:pPr>
            <a:r>
              <a:rPr lang="zh-CN" altLang="zh-CN" sz="2200" dirty="0"/>
              <a:t>修改视图中的数据时，应该对视图所引用基表的特定行所做的操作进行修改，不能在一个语句中对多个基表进行就修改，每次修改只能影响一个基表。</a:t>
            </a:r>
          </a:p>
          <a:p>
            <a:pPr marL="342900" lvl="0" indent="-342900">
              <a:buFont typeface="Wingdings" panose="05000000000000000000" pitchFamily="2" charset="2"/>
              <a:buChar char="u"/>
            </a:pPr>
            <a:r>
              <a:rPr lang="zh-CN" altLang="zh-CN" sz="2200" dirty="0"/>
              <a:t>不能修改通过计算或函数运算得到的字段。</a:t>
            </a:r>
          </a:p>
          <a:p>
            <a:pPr marL="342900" lvl="0" indent="-342900">
              <a:buFont typeface="Wingdings" panose="05000000000000000000" pitchFamily="2" charset="2"/>
              <a:buChar char="u"/>
            </a:pPr>
            <a:r>
              <a:rPr lang="zh-CN" altLang="zh-CN" sz="2200" dirty="0"/>
              <a:t>在基表的列中修改的数据必须符合对这些列的约束，如非空、字符等等，当进行删除数据操作时，也必须符合相关基表的约束值，才能操作成功。</a:t>
            </a:r>
          </a:p>
          <a:p>
            <a:pPr marL="342900" lvl="0" indent="-342900">
              <a:buFont typeface="Wingdings" panose="05000000000000000000" pitchFamily="2" charset="2"/>
              <a:buChar char="u"/>
            </a:pPr>
            <a:r>
              <a:rPr lang="zh-CN" altLang="zh-CN" sz="2200" dirty="0"/>
              <a:t>不能修改</a:t>
            </a:r>
            <a:r>
              <a:rPr lang="en-US" altLang="zh-CN" sz="2200" dirty="0"/>
              <a:t>GROUP BY</a:t>
            </a:r>
            <a:r>
              <a:rPr lang="zh-CN" altLang="zh-CN" sz="2200" dirty="0"/>
              <a:t>、</a:t>
            </a:r>
            <a:r>
              <a:rPr lang="en-US" altLang="zh-CN" sz="2200" dirty="0"/>
              <a:t>HAVING</a:t>
            </a:r>
            <a:r>
              <a:rPr lang="zh-CN" altLang="zh-CN" sz="2200" dirty="0"/>
              <a:t>或</a:t>
            </a:r>
            <a:r>
              <a:rPr lang="en-US" altLang="zh-CN" sz="2200" dirty="0"/>
              <a:t>DISTINCT</a:t>
            </a:r>
            <a:r>
              <a:rPr lang="zh-CN" altLang="zh-CN" sz="2200" dirty="0"/>
              <a:t>子句影响的列。</a:t>
            </a:r>
          </a:p>
          <a:p>
            <a:pPr marL="342900" lvl="0" indent="-342900">
              <a:buFont typeface="Wingdings" panose="05000000000000000000" pitchFamily="2" charset="2"/>
              <a:buChar char="u"/>
            </a:pPr>
            <a:r>
              <a:rPr lang="zh-CN" altLang="zh-CN" sz="2200" dirty="0"/>
              <a:t>对视图的更新后将影响基表。</a:t>
            </a:r>
          </a:p>
        </p:txBody>
      </p:sp>
    </p:spTree>
    <p:extLst>
      <p:ext uri="{BB962C8B-B14F-4D97-AF65-F5344CB8AC3E}">
        <p14:creationId xmlns:p14="http://schemas.microsoft.com/office/powerpoint/2010/main" val="10860115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22169" y="2669053"/>
            <a:ext cx="6006773" cy="769441"/>
          </a:xfrm>
          <a:prstGeom prst="rect">
            <a:avLst/>
          </a:prstGeom>
          <a:noFill/>
        </p:spPr>
        <p:txBody>
          <a:bodyPr wrap="non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7.1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概念</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7.5.2 </a:t>
            </a:r>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564051" y="809438"/>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视图的使用</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6" y="2602788"/>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：在“</a:t>
            </a:r>
            <a:r>
              <a:rPr lang="en-US" altLang="zh-CN" sz="2400" b="1" dirty="0"/>
              <a:t>SQL Server Management Studio</a:t>
            </a:r>
            <a:r>
              <a:rPr lang="zh-CN" altLang="zh-CN" sz="2400" dirty="0"/>
              <a:t>”中展开需要插入记录的数据库中的视图，单击右键，选择“编辑前</a:t>
            </a:r>
            <a:r>
              <a:rPr lang="en-US" altLang="zh-CN" sz="2400" dirty="0"/>
              <a:t>200</a:t>
            </a:r>
            <a:r>
              <a:rPr lang="zh-CN" altLang="zh-CN" sz="2400" dirty="0"/>
              <a:t>行”如图</a:t>
            </a:r>
            <a:r>
              <a:rPr lang="en-US" altLang="zh-CN" sz="2400" dirty="0"/>
              <a:t>7-13</a:t>
            </a:r>
            <a:r>
              <a:rPr lang="zh-CN" altLang="zh-CN" sz="2400" dirty="0"/>
              <a:t>所示。</a:t>
            </a:r>
          </a:p>
        </p:txBody>
      </p:sp>
      <p:sp>
        <p:nvSpPr>
          <p:cNvPr id="11" name="圆角矩形 10"/>
          <p:cNvSpPr/>
          <p:nvPr/>
        </p:nvSpPr>
        <p:spPr>
          <a:xfrm>
            <a:off x="9942492" y="3205032"/>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2" name="TextBox 11"/>
          <p:cNvSpPr txBox="1">
            <a:spLocks noChangeArrowheads="1"/>
          </p:cNvSpPr>
          <p:nvPr/>
        </p:nvSpPr>
        <p:spPr bwMode="auto">
          <a:xfrm>
            <a:off x="979484" y="3921439"/>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：在弹出的窗口中可以对同一个基表中的数据进行插入、修改、删除等操作。</a:t>
            </a:r>
          </a:p>
        </p:txBody>
      </p:sp>
      <p:sp>
        <p:nvSpPr>
          <p:cNvPr id="15" name="TextBox 14"/>
          <p:cNvSpPr txBox="1">
            <a:spLocks noChangeArrowheads="1"/>
          </p:cNvSpPr>
          <p:nvPr/>
        </p:nvSpPr>
        <p:spPr bwMode="auto">
          <a:xfrm>
            <a:off x="979488" y="2095500"/>
            <a:ext cx="5757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1</a:t>
            </a:r>
            <a:r>
              <a:rPr lang="zh-CN" altLang="zh-CN" b="1" dirty="0"/>
              <a:t>：使用“</a:t>
            </a:r>
            <a:r>
              <a:rPr lang="en-US" altLang="zh-CN" b="1" dirty="0"/>
              <a:t>SSMS</a:t>
            </a:r>
            <a:r>
              <a:rPr lang="zh-CN" altLang="zh-CN" b="1" dirty="0"/>
              <a:t>”管理工具向视图中插入数据</a:t>
            </a:r>
            <a:endParaRPr lang="zh-CN" altLang="zh-CN" dirty="0"/>
          </a:p>
        </p:txBody>
      </p:sp>
    </p:spTree>
    <p:extLst>
      <p:ext uri="{BB962C8B-B14F-4D97-AF65-F5344CB8AC3E}">
        <p14:creationId xmlns:p14="http://schemas.microsoft.com/office/powerpoint/2010/main" val="3531084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54" y="1"/>
            <a:ext cx="1219215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6" name="TextBox 5"/>
          <p:cNvSpPr txBox="1">
            <a:spLocks noChangeArrowheads="1"/>
          </p:cNvSpPr>
          <p:nvPr/>
        </p:nvSpPr>
        <p:spPr bwMode="auto">
          <a:xfrm>
            <a:off x="979487" y="2503148"/>
            <a:ext cx="1068180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使用视图插入数据和在基表中插入数据一样，都可以用</a:t>
            </a:r>
            <a:r>
              <a:rPr lang="en-US" altLang="zh-CN" sz="2400" dirty="0"/>
              <a:t>INSERT</a:t>
            </a:r>
            <a:r>
              <a:rPr lang="zh-CN" altLang="zh-CN" sz="2400" dirty="0"/>
              <a:t>语句来实现，插入数据的操作，基本语法如下：</a:t>
            </a:r>
          </a:p>
          <a:p>
            <a:r>
              <a:rPr lang="en-US" altLang="zh-CN" sz="2400" dirty="0"/>
              <a:t>INSERT </a:t>
            </a:r>
            <a:r>
              <a:rPr lang="en-US" altLang="zh-CN" sz="2400" dirty="0" err="1"/>
              <a:t>INTOtable_name</a:t>
            </a:r>
            <a:r>
              <a:rPr lang="en-US" altLang="zh-CN" sz="2400" dirty="0"/>
              <a:t> (</a:t>
            </a:r>
            <a:r>
              <a:rPr lang="zh-CN" altLang="zh-CN" sz="2400" dirty="0"/>
              <a:t>列</a:t>
            </a:r>
            <a:r>
              <a:rPr lang="en-US" altLang="zh-CN" sz="2400" dirty="0"/>
              <a:t>1, </a:t>
            </a:r>
            <a:r>
              <a:rPr lang="zh-CN" altLang="zh-CN" sz="2400" dirty="0"/>
              <a:t>列</a:t>
            </a:r>
            <a:r>
              <a:rPr lang="en-US" altLang="zh-CN" sz="2400" dirty="0"/>
              <a:t>2,...) VALUES (</a:t>
            </a:r>
            <a:r>
              <a:rPr lang="zh-CN" altLang="zh-CN" sz="2400" dirty="0"/>
              <a:t>值</a:t>
            </a:r>
            <a:r>
              <a:rPr lang="en-US" altLang="zh-CN" sz="2400" dirty="0"/>
              <a:t>1, </a:t>
            </a:r>
            <a:r>
              <a:rPr lang="zh-CN" altLang="zh-CN" sz="2400" dirty="0"/>
              <a:t>值</a:t>
            </a:r>
            <a:r>
              <a:rPr lang="en-US" altLang="zh-CN" sz="2400" dirty="0"/>
              <a:t>2,....)</a:t>
            </a:r>
            <a:endParaRPr lang="zh-CN" altLang="zh-CN" sz="2400" dirty="0"/>
          </a:p>
          <a:p>
            <a:r>
              <a:rPr lang="zh-CN" altLang="zh-CN" sz="2400" dirty="0"/>
              <a:t>操作</a:t>
            </a:r>
            <a:r>
              <a:rPr lang="en-US" altLang="zh-CN" sz="2400" dirty="0"/>
              <a:t>1</a:t>
            </a:r>
            <a:r>
              <a:rPr lang="zh-CN" altLang="zh-CN" sz="2400" dirty="0"/>
              <a:t>：在数据库“</a:t>
            </a:r>
            <a:r>
              <a:rPr lang="en-US" altLang="zh-CN" sz="2400" dirty="0"/>
              <a:t>Student</a:t>
            </a:r>
            <a:r>
              <a:rPr lang="zh-CN" altLang="zh-CN" sz="2400" dirty="0"/>
              <a:t>”中，基于院系表创建视图“</a:t>
            </a:r>
            <a:r>
              <a:rPr lang="en-US" altLang="zh-CN" sz="2400" dirty="0"/>
              <a:t>view_</a:t>
            </a:r>
            <a:r>
              <a:rPr lang="zh-CN" altLang="zh-CN" sz="2400" dirty="0"/>
              <a:t>院系”。包含院系编号，院系名称，院系主任等信息。</a:t>
            </a:r>
          </a:p>
          <a:p>
            <a:r>
              <a:rPr lang="zh-CN" altLang="zh-CN" sz="2400" dirty="0"/>
              <a:t>操作</a:t>
            </a:r>
            <a:r>
              <a:rPr lang="en-US" altLang="zh-CN" sz="2400" dirty="0"/>
              <a:t>2</a:t>
            </a:r>
            <a:r>
              <a:rPr lang="zh-CN" altLang="zh-CN" sz="2400" dirty="0"/>
              <a:t>：在“</a:t>
            </a:r>
            <a:r>
              <a:rPr lang="en-US" altLang="zh-CN" sz="2400" dirty="0"/>
              <a:t>view_</a:t>
            </a:r>
            <a:r>
              <a:rPr lang="zh-CN" altLang="zh-CN" sz="2400" dirty="0"/>
              <a:t>院系”视图中添加一条记录院系编号为“</a:t>
            </a:r>
            <a:r>
              <a:rPr lang="en-US" altLang="zh-CN" sz="2400" dirty="0"/>
              <a:t>05</a:t>
            </a:r>
            <a:r>
              <a:rPr lang="zh-CN" altLang="zh-CN" sz="2400" dirty="0"/>
              <a:t>”，院系名称为“机械系”，院系主任为“方明”。执行语句如下：</a:t>
            </a:r>
          </a:p>
          <a:p>
            <a:r>
              <a:rPr lang="en-US" altLang="zh-CN" sz="2400" dirty="0"/>
              <a:t>INSERT INTO View_</a:t>
            </a:r>
            <a:r>
              <a:rPr lang="zh-CN" altLang="zh-CN" sz="2400" dirty="0"/>
              <a:t>院系</a:t>
            </a:r>
          </a:p>
          <a:p>
            <a:r>
              <a:rPr lang="en-US" altLang="zh-CN" sz="2400" dirty="0"/>
              <a:t>VALUES ('05','</a:t>
            </a:r>
            <a:r>
              <a:rPr lang="zh-CN" altLang="zh-CN" sz="2400" dirty="0"/>
              <a:t>机械系</a:t>
            </a:r>
            <a:r>
              <a:rPr lang="en-US" altLang="zh-CN" sz="2400" dirty="0"/>
              <a:t>','</a:t>
            </a:r>
            <a:r>
              <a:rPr lang="zh-CN" altLang="zh-CN" sz="2400" dirty="0"/>
              <a:t>方明</a:t>
            </a:r>
            <a:r>
              <a:rPr lang="en-US" altLang="zh-CN" sz="2400" dirty="0"/>
              <a:t>')</a:t>
            </a:r>
            <a:endParaRPr lang="zh-CN" altLang="zh-CN" sz="2400" dirty="0"/>
          </a:p>
          <a:p>
            <a:r>
              <a:rPr lang="zh-CN" altLang="zh-CN" sz="2400" dirty="0"/>
              <a:t>输出结果如图</a:t>
            </a:r>
            <a:r>
              <a:rPr lang="en-US" altLang="zh-CN" sz="2400" dirty="0"/>
              <a:t>7-14</a:t>
            </a:r>
            <a:r>
              <a:rPr lang="zh-CN" altLang="zh-CN" sz="2400" dirty="0"/>
              <a:t>所示：</a:t>
            </a:r>
          </a:p>
        </p:txBody>
      </p:sp>
      <p:sp>
        <p:nvSpPr>
          <p:cNvPr id="7" name="TextBox 6"/>
          <p:cNvSpPr txBox="1">
            <a:spLocks noChangeArrowheads="1"/>
          </p:cNvSpPr>
          <p:nvPr/>
        </p:nvSpPr>
        <p:spPr bwMode="auto">
          <a:xfrm>
            <a:off x="979488" y="2095500"/>
            <a:ext cx="101116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2</a:t>
            </a:r>
            <a:r>
              <a:rPr lang="en-US" altLang="zh-CN" b="1" dirty="0" smtClean="0"/>
              <a:t>:</a:t>
            </a:r>
            <a:r>
              <a:rPr lang="zh-CN" altLang="zh-CN" b="1" dirty="0"/>
              <a:t>使用</a:t>
            </a:r>
            <a:r>
              <a:rPr lang="en-US" altLang="zh-CN" b="1" dirty="0"/>
              <a:t>T-SQL</a:t>
            </a:r>
            <a:r>
              <a:rPr lang="zh-CN" altLang="zh-CN" b="1" dirty="0"/>
              <a:t>语句插入数据</a:t>
            </a:r>
            <a:endParaRPr lang="zh-CN" altLang="zh-CN" dirty="0"/>
          </a:p>
        </p:txBody>
      </p:sp>
      <p:sp>
        <p:nvSpPr>
          <p:cNvPr id="8" name="文本框 29"/>
          <p:cNvSpPr txBox="1"/>
          <p:nvPr/>
        </p:nvSpPr>
        <p:spPr>
          <a:xfrm>
            <a:off x="8564051" y="809438"/>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视图的使用</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9810546" y="571492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33683929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685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560732132"/>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564051" y="809438"/>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视图的使用</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2" y="2562447"/>
            <a:ext cx="10681801"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在视图中更新数据与在基表中更新一样，但是当视图是来自多个基表中的数据时，与插入一样每次跟新只能更新一个基表中的数据。视图的数据更新同样有运用“</a:t>
            </a:r>
            <a:r>
              <a:rPr lang="en-US" altLang="zh-CN" sz="2000" dirty="0"/>
              <a:t>SQL Server Management Studio</a:t>
            </a:r>
            <a:r>
              <a:rPr lang="zh-CN" altLang="zh-CN" sz="2000" dirty="0"/>
              <a:t>”管理工具和</a:t>
            </a:r>
            <a:r>
              <a:rPr lang="en-US" altLang="zh-CN" sz="2000" dirty="0"/>
              <a:t>T-SQL</a:t>
            </a:r>
            <a:r>
              <a:rPr lang="zh-CN" altLang="zh-CN" sz="2000" dirty="0"/>
              <a:t>语言两种方式。其中管理工具运用与插入相同，以下将介绍如何使用</a:t>
            </a:r>
            <a:r>
              <a:rPr lang="en-US" altLang="zh-CN" sz="2000" dirty="0"/>
              <a:t>T-SQL</a:t>
            </a:r>
            <a:r>
              <a:rPr lang="zh-CN" altLang="zh-CN" sz="2000" dirty="0"/>
              <a:t>语言完成数据更新。</a:t>
            </a:r>
          </a:p>
          <a:p>
            <a:r>
              <a:rPr lang="zh-CN" altLang="zh-CN" sz="2000" dirty="0"/>
              <a:t>操作</a:t>
            </a:r>
            <a:r>
              <a:rPr lang="en-US" altLang="zh-CN" sz="2000" dirty="0"/>
              <a:t>1</a:t>
            </a:r>
            <a:r>
              <a:rPr lang="zh-CN" altLang="zh-CN" sz="2000" dirty="0"/>
              <a:t>：将“</a:t>
            </a:r>
            <a:r>
              <a:rPr lang="en-US" altLang="zh-CN" sz="2000" dirty="0"/>
              <a:t>view_</a:t>
            </a:r>
            <a:r>
              <a:rPr lang="zh-CN" altLang="zh-CN" sz="2000" dirty="0"/>
              <a:t>课程”视图中的课程“</a:t>
            </a:r>
            <a:r>
              <a:rPr lang="en-US" altLang="zh-CN" sz="2000" dirty="0"/>
              <a:t>Java</a:t>
            </a:r>
            <a:r>
              <a:rPr lang="zh-CN" altLang="zh-CN" sz="2000" dirty="0"/>
              <a:t>程序设计”更改为“</a:t>
            </a:r>
            <a:r>
              <a:rPr lang="en-US" altLang="zh-CN" sz="2000" dirty="0"/>
              <a:t>C</a:t>
            </a:r>
            <a:r>
              <a:rPr lang="zh-CN" altLang="zh-CN" sz="2000" dirty="0"/>
              <a:t>程序设计”使用语句如下：</a:t>
            </a:r>
          </a:p>
          <a:p>
            <a:r>
              <a:rPr lang="en-US" altLang="zh-CN" sz="2000" dirty="0"/>
              <a:t>use Student</a:t>
            </a:r>
            <a:endParaRPr lang="zh-CN" altLang="zh-CN" sz="2000" dirty="0"/>
          </a:p>
          <a:p>
            <a:r>
              <a:rPr lang="en-US" altLang="zh-CN" sz="2000" dirty="0"/>
              <a:t>Go</a:t>
            </a:r>
            <a:endParaRPr lang="zh-CN" altLang="zh-CN" sz="2000" dirty="0"/>
          </a:p>
          <a:p>
            <a:r>
              <a:rPr lang="en-US" altLang="zh-CN" sz="2000" dirty="0"/>
              <a:t>UPDATE view_</a:t>
            </a:r>
            <a:r>
              <a:rPr lang="zh-CN" altLang="zh-CN" sz="2000" dirty="0"/>
              <a:t>课程</a:t>
            </a:r>
          </a:p>
          <a:p>
            <a:r>
              <a:rPr lang="en-US" altLang="zh-CN" sz="2000" dirty="0"/>
              <a:t>SET </a:t>
            </a:r>
            <a:r>
              <a:rPr lang="zh-CN" altLang="zh-CN" sz="2000" dirty="0"/>
              <a:t>课程名称</a:t>
            </a:r>
            <a:r>
              <a:rPr lang="en-US" altLang="zh-CN" sz="2000" dirty="0"/>
              <a:t> = 'C</a:t>
            </a:r>
            <a:r>
              <a:rPr lang="zh-CN" altLang="zh-CN" sz="2000" dirty="0"/>
              <a:t>程序设计</a:t>
            </a:r>
            <a:r>
              <a:rPr lang="en-US" altLang="zh-CN" sz="2000" dirty="0"/>
              <a:t>'</a:t>
            </a:r>
            <a:endParaRPr lang="zh-CN" altLang="zh-CN" sz="2000" dirty="0"/>
          </a:p>
          <a:p>
            <a:r>
              <a:rPr lang="en-US" altLang="zh-CN" sz="2000" dirty="0"/>
              <a:t>WHERE </a:t>
            </a:r>
            <a:r>
              <a:rPr lang="zh-CN" altLang="zh-CN" sz="2000" dirty="0"/>
              <a:t>课程名称</a:t>
            </a:r>
            <a:r>
              <a:rPr lang="en-US" altLang="zh-CN" sz="2000" dirty="0"/>
              <a:t> = 'Java</a:t>
            </a:r>
            <a:r>
              <a:rPr lang="zh-CN" altLang="zh-CN" sz="2000" dirty="0"/>
              <a:t>程序设计</a:t>
            </a:r>
            <a:r>
              <a:rPr lang="en-US" altLang="zh-CN" sz="2000" dirty="0"/>
              <a:t>'</a:t>
            </a:r>
            <a:endParaRPr lang="zh-CN" altLang="zh-CN" sz="2000" dirty="0"/>
          </a:p>
          <a:p>
            <a:r>
              <a:rPr lang="zh-CN" altLang="zh-CN" sz="2000" dirty="0"/>
              <a:t>刷新视图，显示输出结果如图</a:t>
            </a:r>
            <a:r>
              <a:rPr lang="en-US" altLang="zh-CN" sz="2000" dirty="0"/>
              <a:t>7-15</a:t>
            </a:r>
            <a:r>
              <a:rPr lang="zh-CN" altLang="zh-CN" sz="2000" dirty="0"/>
              <a:t>所示。</a:t>
            </a:r>
          </a:p>
        </p:txBody>
      </p:sp>
      <p:sp>
        <p:nvSpPr>
          <p:cNvPr id="11" name="圆角矩形 10"/>
          <p:cNvSpPr/>
          <p:nvPr/>
        </p:nvSpPr>
        <p:spPr>
          <a:xfrm>
            <a:off x="9810546" y="5771240"/>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5" name="TextBox 14"/>
          <p:cNvSpPr txBox="1">
            <a:spLocks noChangeArrowheads="1"/>
          </p:cNvSpPr>
          <p:nvPr/>
        </p:nvSpPr>
        <p:spPr bwMode="auto">
          <a:xfrm>
            <a:off x="979488" y="2095500"/>
            <a:ext cx="5757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marL="0" lvl="2" indent="0"/>
            <a:r>
              <a:rPr lang="zh-CN" altLang="zh-CN" b="1" dirty="0"/>
              <a:t>子任务使用</a:t>
            </a:r>
            <a:r>
              <a:rPr lang="en-US" altLang="zh-CN" b="1" dirty="0"/>
              <a:t>UPDATE</a:t>
            </a:r>
            <a:r>
              <a:rPr lang="zh-CN" altLang="zh-CN" b="1" dirty="0"/>
              <a:t>更新数据</a:t>
            </a:r>
          </a:p>
        </p:txBody>
      </p:sp>
    </p:spTree>
    <p:extLst>
      <p:ext uri="{BB962C8B-B14F-4D97-AF65-F5344CB8AC3E}">
        <p14:creationId xmlns:p14="http://schemas.microsoft.com/office/powerpoint/2010/main" val="40743199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685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488778983"/>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564051" y="809438"/>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视图的使用</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2" y="2562447"/>
            <a:ext cx="10681801"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通过视图删除数据与通过基表删除数据的方式一样，当视图中的数据被删除后，基表中的数据也被相应删除，同时如果视图同时基于多个基表时，则不允许删除数据操作。视图的数据删除同样有运用“</a:t>
            </a:r>
            <a:r>
              <a:rPr lang="en-US" altLang="zh-CN" sz="2000" dirty="0"/>
              <a:t>SQL Server Management Studio</a:t>
            </a:r>
            <a:r>
              <a:rPr lang="zh-CN" altLang="zh-CN" sz="2000" dirty="0"/>
              <a:t>”管理工具和</a:t>
            </a:r>
            <a:r>
              <a:rPr lang="en-US" altLang="zh-CN" sz="2000" dirty="0"/>
              <a:t>T-SQL</a:t>
            </a:r>
            <a:r>
              <a:rPr lang="zh-CN" altLang="zh-CN" sz="2000" dirty="0"/>
              <a:t>语言两种方式。其中管理工具运用与插入相同，以下将介绍如何使用</a:t>
            </a:r>
            <a:r>
              <a:rPr lang="en-US" altLang="zh-CN" sz="2000" dirty="0"/>
              <a:t>T-SQL</a:t>
            </a:r>
            <a:r>
              <a:rPr lang="zh-CN" altLang="zh-CN" sz="2000" dirty="0"/>
              <a:t>语言完成数据删除。</a:t>
            </a:r>
          </a:p>
          <a:p>
            <a:r>
              <a:rPr lang="zh-CN" altLang="zh-CN" sz="2000" dirty="0"/>
              <a:t>操作</a:t>
            </a:r>
            <a:r>
              <a:rPr lang="en-US" altLang="zh-CN" sz="2000" dirty="0"/>
              <a:t>1</a:t>
            </a:r>
            <a:r>
              <a:rPr lang="zh-CN" altLang="zh-CN" sz="2000" dirty="0"/>
              <a:t>：将“</a:t>
            </a:r>
            <a:r>
              <a:rPr lang="en-US" altLang="zh-CN" sz="2000" dirty="0"/>
              <a:t>view_</a:t>
            </a:r>
            <a:r>
              <a:rPr lang="zh-CN" altLang="zh-CN" sz="2000" dirty="0"/>
              <a:t>院系”视图中的“机械系”的数据进行删除，使用语句如下：</a:t>
            </a:r>
          </a:p>
          <a:p>
            <a:r>
              <a:rPr lang="en-US" altLang="zh-CN" sz="2000" dirty="0"/>
              <a:t>DELETE FROM view_</a:t>
            </a:r>
            <a:r>
              <a:rPr lang="zh-CN" altLang="zh-CN" sz="2000" dirty="0"/>
              <a:t>院系</a:t>
            </a:r>
          </a:p>
          <a:p>
            <a:r>
              <a:rPr lang="en-US" altLang="zh-CN" sz="2000" dirty="0"/>
              <a:t>WHERE </a:t>
            </a:r>
            <a:r>
              <a:rPr lang="zh-CN" altLang="zh-CN" sz="2000" dirty="0"/>
              <a:t>院系名称</a:t>
            </a:r>
            <a:r>
              <a:rPr lang="en-US" altLang="zh-CN" sz="2000" dirty="0"/>
              <a:t>='</a:t>
            </a:r>
            <a:r>
              <a:rPr lang="zh-CN" altLang="zh-CN" sz="2000" dirty="0"/>
              <a:t>机械系</a:t>
            </a:r>
            <a:r>
              <a:rPr lang="en-US" altLang="zh-CN" sz="2000" dirty="0"/>
              <a:t>'</a:t>
            </a:r>
            <a:endParaRPr lang="zh-CN" altLang="zh-CN" sz="2000" dirty="0"/>
          </a:p>
          <a:p>
            <a:r>
              <a:rPr lang="zh-CN" altLang="zh-CN" sz="2000" dirty="0"/>
              <a:t>刷新视图，显示输出结果如图</a:t>
            </a:r>
            <a:r>
              <a:rPr lang="en-US" altLang="zh-CN" sz="2000" dirty="0"/>
              <a:t>7-16</a:t>
            </a:r>
            <a:r>
              <a:rPr lang="zh-CN" altLang="zh-CN" sz="2000" dirty="0"/>
              <a:t>所示。</a:t>
            </a:r>
          </a:p>
        </p:txBody>
      </p:sp>
      <p:sp>
        <p:nvSpPr>
          <p:cNvPr id="11" name="圆角矩形 10"/>
          <p:cNvSpPr/>
          <p:nvPr/>
        </p:nvSpPr>
        <p:spPr>
          <a:xfrm>
            <a:off x="9810546" y="4847910"/>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5" name="TextBox 14"/>
          <p:cNvSpPr txBox="1">
            <a:spLocks noChangeArrowheads="1"/>
          </p:cNvSpPr>
          <p:nvPr/>
        </p:nvSpPr>
        <p:spPr bwMode="auto">
          <a:xfrm>
            <a:off x="979488" y="2095500"/>
            <a:ext cx="5757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marL="0" lvl="2" indent="0"/>
            <a:r>
              <a:rPr lang="zh-CN" altLang="zh-CN" b="1" dirty="0"/>
              <a:t>子任务使用</a:t>
            </a:r>
            <a:r>
              <a:rPr lang="en-US" altLang="zh-CN" b="1" dirty="0"/>
              <a:t>DELETE</a:t>
            </a:r>
            <a:r>
              <a:rPr lang="zh-CN" altLang="zh-CN" b="1" dirty="0"/>
              <a:t>删除数据</a:t>
            </a:r>
          </a:p>
        </p:txBody>
      </p:sp>
    </p:spTree>
    <p:extLst>
      <p:ext uri="{BB962C8B-B14F-4D97-AF65-F5344CB8AC3E}">
        <p14:creationId xmlns:p14="http://schemas.microsoft.com/office/powerpoint/2010/main" val="14348749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2000"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2439484246"/>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4900613" y="492125"/>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600" b="1"/>
              <a:t>项目小结</a:t>
            </a:r>
          </a:p>
        </p:txBody>
      </p:sp>
      <p:sp>
        <p:nvSpPr>
          <p:cNvPr id="11" name="文本框 10"/>
          <p:cNvSpPr txBox="1"/>
          <p:nvPr/>
        </p:nvSpPr>
        <p:spPr>
          <a:xfrm>
            <a:off x="633413" y="1870075"/>
            <a:ext cx="10944225" cy="4401205"/>
          </a:xfrm>
          <a:prstGeom prst="rect">
            <a:avLst/>
          </a:prstGeom>
          <a:noFill/>
        </p:spPr>
        <p:txBody>
          <a:bodyPr>
            <a:spAutoFit/>
          </a:bodyPr>
          <a:lstStyle/>
          <a:p>
            <a:pPr indent="457200"/>
            <a:r>
              <a:rPr lang="zh-CN" altLang="zh-CN" sz="2800" dirty="0"/>
              <a:t>本项目主要介绍了视图的一些概念、分类、优点和使用视图需要注意的一些方面，并通过使用“</a:t>
            </a:r>
            <a:r>
              <a:rPr lang="en-US" altLang="zh-CN" sz="2800" dirty="0"/>
              <a:t>SQL Server Management Studio</a:t>
            </a:r>
            <a:r>
              <a:rPr lang="zh-CN" altLang="zh-CN" sz="2800" dirty="0"/>
              <a:t>”管理工具和</a:t>
            </a:r>
            <a:r>
              <a:rPr lang="en-US" altLang="zh-CN" sz="2800" dirty="0"/>
              <a:t>Transact-SQL</a:t>
            </a:r>
            <a:r>
              <a:rPr lang="zh-CN" altLang="zh-CN" sz="2800" dirty="0"/>
              <a:t>语法，讲解了视图的创建、修改、删除和视图信息的查询、视图的加密、视图数据的修改等操作。其中</a:t>
            </a:r>
            <a:r>
              <a:rPr lang="en-US" altLang="zh-CN" sz="2800" dirty="0"/>
              <a:t>CREATE VIEW</a:t>
            </a:r>
            <a:r>
              <a:rPr lang="zh-CN" altLang="zh-CN" sz="2800" dirty="0"/>
              <a:t>命令用于创建视图，</a:t>
            </a:r>
            <a:r>
              <a:rPr lang="en-US" altLang="zh-CN" sz="2800" dirty="0"/>
              <a:t>ALTER VIEW</a:t>
            </a:r>
            <a:r>
              <a:rPr lang="zh-CN" altLang="zh-CN" sz="2800" dirty="0"/>
              <a:t>命令用于视图的修改、</a:t>
            </a:r>
            <a:r>
              <a:rPr lang="en-US" altLang="zh-CN" sz="2800" dirty="0"/>
              <a:t>DROP VIEW</a:t>
            </a:r>
            <a:r>
              <a:rPr lang="zh-CN" altLang="zh-CN" sz="2800" dirty="0"/>
              <a:t>命令用于视图的删除。同时在视图定义过程中应该使用视图加密以保证数据安全。此外在视图的数据修改过程中应该注意视图的修改不能同时针对多张基表。通过对视图的使用，可以在实际的数据库编写当中大大简化用户的查询操作，从而提高查询效率。</a:t>
            </a:r>
          </a:p>
          <a:p>
            <a:pPr indent="457200" fontAlgn="auto">
              <a:spcBef>
                <a:spcPts val="0"/>
              </a:spcBef>
              <a:spcAft>
                <a:spcPts val="0"/>
              </a:spcAft>
              <a:buFontTx/>
              <a:buNone/>
              <a:defRPr/>
            </a:pPr>
            <a:endParaRPr lang="zh-CN" altLang="en-US" sz="2800" b="1" dirty="0">
              <a:solidFill>
                <a:schemeClr val="bg2">
                  <a:lumMod val="1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57538" y="2659063"/>
            <a:ext cx="6410325" cy="769937"/>
          </a:xfrm>
          <a:prstGeom prst="rect">
            <a:avLst/>
          </a:prstGeom>
          <a:noFill/>
        </p:spPr>
        <p:txBody>
          <a:bodyPr>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实  训  项  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7.1.1</a:t>
            </a:r>
            <a:r>
              <a:rPr lang="zh-CN" altLang="zh-CN" sz="3200" b="1" dirty="0"/>
              <a:t>相关知识</a:t>
            </a:r>
          </a:p>
        </p:txBody>
      </p:sp>
      <p:sp>
        <p:nvSpPr>
          <p:cNvPr id="19" name="文本框 29"/>
          <p:cNvSpPr txBox="1"/>
          <p:nvPr/>
        </p:nvSpPr>
        <p:spPr>
          <a:xfrm>
            <a:off x="8857247" y="876170"/>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latin typeface="微软雅黑" panose="020B0503020204020204" pitchFamily="34" charset="-122"/>
                <a:ea typeface="微软雅黑" panose="020B0503020204020204" pitchFamily="34" charset="-122"/>
              </a:rPr>
              <a:t>视图的</a:t>
            </a:r>
            <a:r>
              <a:rPr lang="zh-CN" altLang="en-US" sz="3600" b="1" dirty="0">
                <a:latin typeface="微软雅黑" panose="020B0503020204020204" pitchFamily="34" charset="-122"/>
                <a:ea typeface="微软雅黑" panose="020B0503020204020204" pitchFamily="34" charset="-122"/>
              </a:rPr>
              <a:t>概念</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视图是一种常用的数据库对象，是从一个或者多个数据表或视图中导出的“虚表”，视图的结构和数据是对数据表（基表）进行查询的结果。视图被定义后就被存储在数据库中，通过视图看到的数据只是存放在基表中的数据。当通过视图进行修改数据记录时，修改的是基表中的数据；同时，当基表的数据发生变化时，这种变化也会自动反映到视图中。</a:t>
            </a:r>
          </a:p>
          <a:p>
            <a:r>
              <a:rPr lang="en-US" altLang="zh-CN" sz="2000" b="1" dirty="0"/>
              <a:t>1.</a:t>
            </a:r>
            <a:r>
              <a:rPr lang="zh-CN" altLang="zh-CN" sz="2000" b="1" dirty="0"/>
              <a:t>视图的概念</a:t>
            </a:r>
            <a:endParaRPr lang="zh-CN" altLang="zh-CN" sz="2000" dirty="0"/>
          </a:p>
          <a:p>
            <a:r>
              <a:rPr lang="zh-CN" altLang="zh-CN" sz="2000" dirty="0"/>
              <a:t>视图是基于某个查询结果而生成的“虚表”，同数据表一样，也是由行列组成的，而且在数据操作中，可以像使用表一样使用视图。</a:t>
            </a:r>
          </a:p>
          <a:p>
            <a:r>
              <a:rPr lang="en-US" altLang="zh-CN" sz="2000" b="1" dirty="0"/>
              <a:t>2.</a:t>
            </a:r>
            <a:r>
              <a:rPr lang="zh-CN" altLang="zh-CN" sz="2000" b="1" dirty="0"/>
              <a:t>视图的分类</a:t>
            </a:r>
            <a:endParaRPr lang="zh-CN" altLang="zh-CN" sz="2000" dirty="0"/>
          </a:p>
          <a:p>
            <a:r>
              <a:rPr lang="zh-CN" altLang="zh-CN" sz="2000" dirty="0"/>
              <a:t>在</a:t>
            </a:r>
            <a:r>
              <a:rPr lang="en-US" altLang="zh-CN" sz="2000" dirty="0"/>
              <a:t>SQL Server2008</a:t>
            </a:r>
            <a:r>
              <a:rPr lang="zh-CN" altLang="zh-CN" sz="2000" dirty="0"/>
              <a:t>中主要有三种常用视图，包括标准视图、索引视图和分区视图。</a:t>
            </a:r>
          </a:p>
          <a:p>
            <a:r>
              <a:rPr lang="zh-CN" altLang="zh-CN" sz="2000" dirty="0"/>
              <a:t>其中，</a:t>
            </a:r>
          </a:p>
          <a:p>
            <a:r>
              <a:rPr lang="en-US" altLang="zh-CN" sz="2000" dirty="0"/>
              <a:t>(1)</a:t>
            </a:r>
            <a:r>
              <a:rPr lang="zh-CN" altLang="zh-CN" sz="2000" dirty="0"/>
              <a:t>标准视图</a:t>
            </a:r>
          </a:p>
          <a:p>
            <a:r>
              <a:rPr lang="zh-CN" altLang="zh-CN" sz="2000" dirty="0"/>
              <a:t>将来自一个或多个基表的数据合并成为一个新的虚拟表。</a:t>
            </a:r>
          </a:p>
          <a:p>
            <a:r>
              <a:rPr lang="en-US" altLang="zh-CN" sz="2000" dirty="0"/>
              <a:t>(2)</a:t>
            </a:r>
            <a:r>
              <a:rPr lang="zh-CN" altLang="zh-CN" sz="2000" dirty="0"/>
              <a:t>索引视图</a:t>
            </a:r>
          </a:p>
          <a:p>
            <a:r>
              <a:rPr lang="zh-CN" altLang="zh-CN" sz="2000" dirty="0"/>
              <a:t>索引视图已计算并存储起来，为视图创建唯一聚集索引可建立视图索引</a:t>
            </a:r>
            <a:endParaRPr lang="zh-CN" altLang="en-US" sz="2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451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3200" b="1" dirty="0"/>
              <a:t>综合实训</a:t>
            </a:r>
            <a:r>
              <a:rPr lang="en-US" altLang="zh-CN" sz="3200" b="1" dirty="0"/>
              <a:t>1</a:t>
            </a:r>
            <a:r>
              <a:rPr lang="zh-CN" altLang="en-US" sz="3200" b="1" dirty="0" smtClean="0"/>
              <a:t>：</a:t>
            </a:r>
            <a:r>
              <a:rPr lang="zh-CN" altLang="zh-CN" sz="3200" b="1" dirty="0" smtClean="0"/>
              <a:t>创建</a:t>
            </a:r>
            <a:r>
              <a:rPr lang="zh-CN" altLang="en-US" sz="3200" b="1" dirty="0" smtClean="0"/>
              <a:t>视图</a:t>
            </a:r>
            <a:endParaRPr lang="zh-CN" altLang="zh-CN" sz="3200"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1973263"/>
            <a:ext cx="10531475"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a:r>
              <a:rPr lang="zh-CN" altLang="zh-CN" sz="2200" b="1" dirty="0"/>
              <a:t>实训目的：</a:t>
            </a:r>
          </a:p>
          <a:p>
            <a:pPr marL="457200" lvl="0" indent="-457200">
              <a:buFont typeface="+mj-lt"/>
              <a:buAutoNum type="arabicPeriod"/>
            </a:pPr>
            <a:r>
              <a:rPr lang="zh-CN" altLang="zh-CN" sz="2400" dirty="0"/>
              <a:t>掌握视图的创建、维护、管理和删除。</a:t>
            </a:r>
          </a:p>
          <a:p>
            <a:pPr marL="457200" lvl="0" indent="-457200">
              <a:buFont typeface="+mj-lt"/>
              <a:buAutoNum type="arabicPeriod"/>
            </a:pPr>
            <a:r>
              <a:rPr lang="zh-CN" altLang="zh-CN" sz="2400" dirty="0"/>
              <a:t>掌握运用</a:t>
            </a:r>
            <a:r>
              <a:rPr lang="en-US" altLang="zh-CN" sz="2400" dirty="0"/>
              <a:t>Transact-SQL</a:t>
            </a:r>
            <a:r>
              <a:rPr lang="zh-CN" altLang="zh-CN" sz="2400" dirty="0"/>
              <a:t>语言进行视图操作，并进行代码调试</a:t>
            </a:r>
          </a:p>
          <a:p>
            <a:pPr indent="0"/>
            <a:endParaRPr lang="en-US" altLang="zh-CN" sz="2200" b="1" dirty="0" smtClean="0"/>
          </a:p>
          <a:p>
            <a:pPr indent="0"/>
            <a:r>
              <a:rPr lang="zh-CN" altLang="zh-CN" sz="2200" b="1" dirty="0" smtClean="0"/>
              <a:t>实</a:t>
            </a:r>
            <a:r>
              <a:rPr lang="zh-CN" altLang="zh-CN" sz="2200" b="1" dirty="0"/>
              <a:t>训</a:t>
            </a:r>
            <a:r>
              <a:rPr lang="zh-CN" altLang="zh-CN" sz="2200" b="1"/>
              <a:t>内容</a:t>
            </a:r>
            <a:r>
              <a:rPr lang="zh-CN" altLang="zh-CN" sz="2200" b="1" smtClean="0"/>
              <a:t>：</a:t>
            </a:r>
            <a:endParaRPr lang="zh-CN" altLang="zh-CN" sz="2200" b="1" dirty="0"/>
          </a:p>
          <a:p>
            <a:pPr marL="457200" lvl="0" indent="-457200">
              <a:buFont typeface="+mj-lt"/>
              <a:buAutoNum type="arabicPeriod"/>
            </a:pPr>
            <a:r>
              <a:rPr lang="zh-CN" altLang="zh-CN" sz="2200" dirty="0"/>
              <a:t>使用“</a:t>
            </a:r>
            <a:r>
              <a:rPr lang="en-US" altLang="zh-CN" sz="2200" dirty="0"/>
              <a:t>Library</a:t>
            </a:r>
            <a:r>
              <a:rPr lang="zh-CN" altLang="zh-CN" sz="2200" dirty="0"/>
              <a:t>”数据库，使用“</a:t>
            </a:r>
            <a:r>
              <a:rPr lang="en-US" altLang="zh-CN" sz="2200" dirty="0"/>
              <a:t>SQL Server Management Studio</a:t>
            </a:r>
            <a:r>
              <a:rPr lang="zh-CN" altLang="zh-CN" sz="2200" dirty="0"/>
              <a:t>”工具创建一个视图“</a:t>
            </a:r>
            <a:r>
              <a:rPr lang="en-US" altLang="zh-CN" sz="2200" dirty="0" err="1"/>
              <a:t>Library_view</a:t>
            </a:r>
            <a:r>
              <a:rPr lang="zh-CN" altLang="zh-CN" sz="2200" dirty="0"/>
              <a:t>”从数据表</a:t>
            </a:r>
            <a:r>
              <a:rPr lang="en-US" altLang="zh-CN" sz="2200" dirty="0"/>
              <a:t>Book</a:t>
            </a:r>
            <a:r>
              <a:rPr lang="zh-CN" altLang="zh-CN" sz="2200" dirty="0"/>
              <a:t>和</a:t>
            </a:r>
            <a:r>
              <a:rPr lang="en-US" altLang="zh-CN" sz="2200" dirty="0"/>
              <a:t>Borrow</a:t>
            </a:r>
            <a:r>
              <a:rPr lang="zh-CN" altLang="zh-CN" sz="2200" dirty="0"/>
              <a:t>中，查询书名（</a:t>
            </a:r>
            <a:r>
              <a:rPr lang="en-US" altLang="zh-CN" sz="2200" dirty="0" err="1"/>
              <a:t>Book_Name</a:t>
            </a:r>
            <a:r>
              <a:rPr lang="zh-CN" altLang="zh-CN" sz="2200" dirty="0"/>
              <a:t>）、作者（</a:t>
            </a:r>
            <a:r>
              <a:rPr lang="en-US" altLang="zh-CN" sz="2200" dirty="0" err="1"/>
              <a:t>Auther</a:t>
            </a:r>
            <a:r>
              <a:rPr lang="zh-CN" altLang="zh-CN" sz="2200" dirty="0"/>
              <a:t>）、借阅日期（</a:t>
            </a:r>
            <a:r>
              <a:rPr lang="en-US" altLang="zh-CN" sz="2200" dirty="0" err="1"/>
              <a:t>Borrow_Date</a:t>
            </a:r>
            <a:r>
              <a:rPr lang="zh-CN" altLang="zh-CN" sz="2200" dirty="0"/>
              <a:t>）、归还日期（</a:t>
            </a:r>
            <a:r>
              <a:rPr lang="en-US" altLang="zh-CN" sz="2200" dirty="0" err="1"/>
              <a:t>Return_Date</a:t>
            </a:r>
            <a:r>
              <a:rPr lang="zh-CN" altLang="zh-CN" sz="2200" dirty="0"/>
              <a:t>）</a:t>
            </a:r>
            <a:r>
              <a:rPr lang="zh-CN" altLang="zh-CN" sz="2200" dirty="0" smtClean="0"/>
              <a:t>。</a:t>
            </a:r>
            <a:endParaRPr lang="en-US" altLang="zh-CN" sz="2200" dirty="0" smtClean="0"/>
          </a:p>
          <a:p>
            <a:pPr marL="457200" lvl="0" indent="-457200">
              <a:buFont typeface="+mj-lt"/>
              <a:buAutoNum type="arabicPeriod"/>
            </a:pPr>
            <a:endParaRPr lang="zh-CN" altLang="zh-CN" sz="2200" dirty="0"/>
          </a:p>
          <a:p>
            <a:pPr marL="457200" lvl="0" indent="-457200">
              <a:buFont typeface="+mj-lt"/>
              <a:buAutoNum type="arabicPeriod"/>
            </a:pPr>
            <a:r>
              <a:rPr lang="zh-CN" altLang="zh-CN" sz="2200" dirty="0"/>
              <a:t>使用“</a:t>
            </a:r>
            <a:r>
              <a:rPr lang="en-US" altLang="zh-CN" sz="2200" dirty="0"/>
              <a:t>Library</a:t>
            </a:r>
            <a:r>
              <a:rPr lang="zh-CN" altLang="zh-CN" sz="2200" dirty="0"/>
              <a:t>”数据库，使用</a:t>
            </a:r>
            <a:r>
              <a:rPr lang="en-US" altLang="zh-CN" sz="2200" dirty="0"/>
              <a:t>Transact-SQL </a:t>
            </a:r>
            <a:r>
              <a:rPr lang="zh-CN" altLang="zh-CN" sz="2200" dirty="0"/>
              <a:t>语句，创建视图“</a:t>
            </a:r>
            <a:r>
              <a:rPr lang="en-US" altLang="zh-CN" sz="2200" dirty="0"/>
              <a:t>Library_view2</a:t>
            </a:r>
            <a:r>
              <a:rPr lang="zh-CN" altLang="zh-CN" sz="2200" dirty="0"/>
              <a:t>”从数据表</a:t>
            </a:r>
            <a:r>
              <a:rPr lang="en-US" altLang="zh-CN" sz="2200" dirty="0"/>
              <a:t>Book</a:t>
            </a:r>
            <a:r>
              <a:rPr lang="zh-CN" altLang="zh-CN" sz="2200" dirty="0"/>
              <a:t>和</a:t>
            </a:r>
            <a:r>
              <a:rPr lang="en-US" altLang="zh-CN" sz="2200" dirty="0"/>
              <a:t>Borrow</a:t>
            </a:r>
            <a:r>
              <a:rPr lang="zh-CN" altLang="zh-CN" sz="2200" dirty="0"/>
              <a:t>中，查询书名（</a:t>
            </a:r>
            <a:r>
              <a:rPr lang="en-US" altLang="zh-CN" sz="2200" dirty="0" err="1"/>
              <a:t>Book_Name</a:t>
            </a:r>
            <a:r>
              <a:rPr lang="zh-CN" altLang="zh-CN" sz="2200" dirty="0"/>
              <a:t>）、借阅日期（</a:t>
            </a:r>
            <a:r>
              <a:rPr lang="en-US" altLang="zh-CN" sz="2200" dirty="0" err="1"/>
              <a:t>Borrow_Date</a:t>
            </a:r>
            <a:r>
              <a:rPr lang="zh-CN" altLang="zh-CN" sz="2200" dirty="0"/>
              <a:t>）、归还日期（</a:t>
            </a:r>
            <a:r>
              <a:rPr lang="en-US" altLang="zh-CN" sz="2200" dirty="0" err="1"/>
              <a:t>Return_Date</a:t>
            </a:r>
            <a:r>
              <a:rPr lang="zh-CN" altLang="zh-CN" sz="2200" dirty="0"/>
              <a:t>）等信息，并在查询窗口中进行调试。</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2138828"/>
            <a:ext cx="105314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800" dirty="0"/>
              <a:t>实训</a:t>
            </a:r>
            <a:r>
              <a:rPr lang="en-US" altLang="zh-CN" sz="2800" dirty="0"/>
              <a:t>1</a:t>
            </a:r>
            <a:r>
              <a:rPr lang="zh-CN" altLang="zh-CN" sz="2800" dirty="0"/>
              <a:t>：进入</a:t>
            </a:r>
            <a:r>
              <a:rPr lang="en-US" altLang="zh-CN" sz="2800" dirty="0"/>
              <a:t>SSMS</a:t>
            </a:r>
            <a:r>
              <a:rPr lang="zh-CN" altLang="zh-CN" sz="2800" dirty="0"/>
              <a:t>管理界面后，在要创建的数据库“</a:t>
            </a:r>
            <a:r>
              <a:rPr lang="en-US" altLang="zh-CN" sz="2800" dirty="0"/>
              <a:t>library</a:t>
            </a:r>
            <a:r>
              <a:rPr lang="zh-CN" altLang="zh-CN" sz="2800" dirty="0"/>
              <a:t>”上选择视图，右键创建视图</a:t>
            </a:r>
          </a:p>
          <a:p>
            <a:r>
              <a:rPr lang="zh-CN" altLang="zh-CN" sz="2800" dirty="0"/>
              <a:t>选择添加“</a:t>
            </a:r>
            <a:r>
              <a:rPr lang="en-US" altLang="zh-CN" sz="2800" dirty="0"/>
              <a:t>book</a:t>
            </a:r>
            <a:r>
              <a:rPr lang="zh-CN" altLang="zh-CN" sz="2800" dirty="0"/>
              <a:t>”和“</a:t>
            </a:r>
            <a:r>
              <a:rPr lang="en-US" altLang="zh-CN" sz="2800" dirty="0"/>
              <a:t>borrow</a:t>
            </a:r>
            <a:r>
              <a:rPr lang="zh-CN" altLang="zh-CN" sz="2800" dirty="0"/>
              <a:t>”两张表，单击保存，在弹出窗口中输入视图名“</a:t>
            </a:r>
            <a:r>
              <a:rPr lang="en-US" altLang="zh-CN" sz="2800" dirty="0" err="1"/>
              <a:t>Library_view</a:t>
            </a:r>
            <a:r>
              <a:rPr lang="zh-CN" altLang="zh-CN" sz="2800" dirty="0"/>
              <a:t>”如图</a:t>
            </a:r>
            <a:r>
              <a:rPr lang="en-US" altLang="zh-CN" sz="2800" dirty="0"/>
              <a:t>7-17</a:t>
            </a:r>
            <a:r>
              <a:rPr lang="zh-CN" altLang="zh-CN" sz="2800" dirty="0"/>
              <a:t>所示。</a:t>
            </a:r>
          </a:p>
        </p:txBody>
      </p:sp>
      <p:sp>
        <p:nvSpPr>
          <p:cNvPr id="7" name="圆角矩形 6"/>
          <p:cNvSpPr/>
          <p:nvPr/>
        </p:nvSpPr>
        <p:spPr>
          <a:xfrm>
            <a:off x="9649181" y="408142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1999"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4220172897"/>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2138828"/>
            <a:ext cx="1053147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800" dirty="0"/>
              <a:t>实训</a:t>
            </a:r>
            <a:r>
              <a:rPr lang="en-US" altLang="zh-CN" sz="2800" dirty="0"/>
              <a:t>2</a:t>
            </a:r>
            <a:r>
              <a:rPr lang="zh-CN" altLang="zh-CN" sz="2800" dirty="0"/>
              <a:t>：在新建查询窗口输入</a:t>
            </a:r>
            <a:r>
              <a:rPr lang="en-US" altLang="zh-CN" sz="2800" dirty="0"/>
              <a:t>Transact-SQL </a:t>
            </a:r>
            <a:r>
              <a:rPr lang="zh-CN" altLang="zh-CN" sz="2800" dirty="0"/>
              <a:t>语句</a:t>
            </a:r>
            <a:r>
              <a:rPr lang="en-US" altLang="zh-CN" sz="2800" dirty="0"/>
              <a:t>:</a:t>
            </a:r>
            <a:endParaRPr lang="zh-CN" altLang="zh-CN" sz="2800" dirty="0"/>
          </a:p>
          <a:p>
            <a:r>
              <a:rPr lang="en-US" altLang="zh-CN" sz="2800" dirty="0"/>
              <a:t>USE Library</a:t>
            </a:r>
            <a:endParaRPr lang="zh-CN" altLang="zh-CN" sz="2800" dirty="0"/>
          </a:p>
          <a:p>
            <a:r>
              <a:rPr lang="en-US" altLang="zh-CN" sz="2800" dirty="0"/>
              <a:t>GO</a:t>
            </a:r>
            <a:endParaRPr lang="zh-CN" altLang="zh-CN" sz="2800" dirty="0"/>
          </a:p>
          <a:p>
            <a:r>
              <a:rPr lang="en-US" altLang="zh-CN" sz="2800" dirty="0"/>
              <a:t>CREATE VIEW Library_view2</a:t>
            </a:r>
            <a:endParaRPr lang="zh-CN" altLang="zh-CN" sz="2800" dirty="0"/>
          </a:p>
          <a:p>
            <a:r>
              <a:rPr lang="en-US" altLang="zh-CN" sz="2800" dirty="0"/>
              <a:t>AS</a:t>
            </a:r>
            <a:endParaRPr lang="zh-CN" altLang="zh-CN" sz="2800" dirty="0"/>
          </a:p>
          <a:p>
            <a:r>
              <a:rPr lang="en-US" altLang="zh-CN" sz="2800" dirty="0"/>
              <a:t>SELECT </a:t>
            </a:r>
            <a:r>
              <a:rPr lang="en-US" altLang="zh-CN" sz="2800" dirty="0" err="1"/>
              <a:t>Book_Name,Borrow_Date,Return_Date</a:t>
            </a:r>
            <a:endParaRPr lang="zh-CN" altLang="zh-CN" sz="2800" dirty="0"/>
          </a:p>
          <a:p>
            <a:r>
              <a:rPr lang="en-US" altLang="zh-CN" sz="2800" dirty="0"/>
              <a:t>FROM </a:t>
            </a:r>
            <a:r>
              <a:rPr lang="en-US" altLang="zh-CN" sz="2800" dirty="0" err="1"/>
              <a:t>Book_Info,Borrow_Info</a:t>
            </a:r>
            <a:endParaRPr lang="zh-CN" altLang="zh-CN" sz="2800" dirty="0"/>
          </a:p>
          <a:p>
            <a:r>
              <a:rPr lang="en-US" altLang="zh-CN" sz="2800" dirty="0"/>
              <a:t>WHERE </a:t>
            </a:r>
            <a:r>
              <a:rPr lang="en-US" altLang="zh-CN" sz="2800" dirty="0" err="1"/>
              <a:t>Book_Info.Book_No</a:t>
            </a:r>
            <a:r>
              <a:rPr lang="en-US" altLang="zh-CN" sz="2800" dirty="0"/>
              <a:t>=</a:t>
            </a:r>
            <a:r>
              <a:rPr lang="en-US" altLang="zh-CN" sz="2800" dirty="0" err="1"/>
              <a:t>Borrow_Info.Book_No</a:t>
            </a:r>
            <a:endParaRPr lang="zh-CN" altLang="zh-CN" sz="2800" dirty="0"/>
          </a:p>
          <a:p>
            <a:r>
              <a:rPr lang="en-US" altLang="zh-CN" sz="2800" dirty="0"/>
              <a:t>GO</a:t>
            </a:r>
            <a:endParaRPr lang="zh-CN" altLang="zh-CN" sz="2800" dirty="0"/>
          </a:p>
          <a:p>
            <a:r>
              <a:rPr lang="zh-CN" altLang="zh-CN" sz="2800" dirty="0"/>
              <a:t>单击执行如图</a:t>
            </a:r>
            <a:r>
              <a:rPr lang="en-US" altLang="zh-CN" sz="2800" dirty="0"/>
              <a:t>7-18</a:t>
            </a:r>
            <a:r>
              <a:rPr lang="zh-CN" altLang="zh-CN" sz="2800" dirty="0"/>
              <a:t>所示。</a:t>
            </a:r>
          </a:p>
        </p:txBody>
      </p:sp>
      <p:sp>
        <p:nvSpPr>
          <p:cNvPr id="7" name="圆角矩形 6"/>
          <p:cNvSpPr/>
          <p:nvPr/>
        </p:nvSpPr>
        <p:spPr>
          <a:xfrm>
            <a:off x="9054149" y="5748863"/>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3979686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1999"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523200262"/>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 name="组合 19"/>
          <p:cNvGrpSpPr>
            <a:grpSpLocks/>
          </p:cNvGrpSpPr>
          <p:nvPr/>
        </p:nvGrpSpPr>
        <p:grpSpPr bwMode="auto">
          <a:xfrm>
            <a:off x="-4408488" y="4373563"/>
            <a:ext cx="20821651" cy="13465175"/>
            <a:chOff x="449693" y="-3468012"/>
            <a:chExt cx="20821278" cy="13464349"/>
          </a:xfrm>
        </p:grpSpPr>
        <p:sp>
          <p:nvSpPr>
            <p:cNvPr id="21" name="椭圆 20"/>
            <p:cNvSpPr/>
            <p:nvPr/>
          </p:nvSpPr>
          <p:spPr>
            <a:xfrm rot="4413707">
              <a:off x="8191283" y="-3110338"/>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22" name="椭圆 21"/>
            <p:cNvSpPr/>
            <p:nvPr/>
          </p:nvSpPr>
          <p:spPr>
            <a:xfrm rot="4413707">
              <a:off x="6425221" y="-3298444"/>
              <a:ext cx="13080198"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 name="椭圆 22"/>
            <p:cNvSpPr/>
            <p:nvPr/>
          </p:nvSpPr>
          <p:spPr>
            <a:xfrm rot="4413707">
              <a:off x="4509936" y="-3383370"/>
              <a:ext cx="13078610"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椭圆 23"/>
            <p:cNvSpPr/>
            <p:nvPr/>
          </p:nvSpPr>
          <p:spPr>
            <a:xfrm rot="4413707">
              <a:off x="2365263" y="-3467503"/>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椭圆 24"/>
            <p:cNvSpPr/>
            <p:nvPr/>
          </p:nvSpPr>
          <p:spPr>
            <a:xfrm rot="4413707">
              <a:off x="449184" y="-3083352"/>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10" name="椭圆 9"/>
          <p:cNvSpPr/>
          <p:nvPr/>
        </p:nvSpPr>
        <p:spPr>
          <a:xfrm>
            <a:off x="3756025" y="1089025"/>
            <a:ext cx="4679950" cy="467995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11" name="文本框 10"/>
          <p:cNvSpPr txBox="1"/>
          <p:nvPr/>
        </p:nvSpPr>
        <p:spPr>
          <a:xfrm>
            <a:off x="4778375" y="2659063"/>
            <a:ext cx="2635250" cy="769937"/>
          </a:xfrm>
          <a:prstGeom prst="rect">
            <a:avLst/>
          </a:prstGeom>
          <a:noFill/>
        </p:spPr>
        <p:txBody>
          <a:bodyPr wrap="none">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6" name="TextBox 5"/>
          <p:cNvSpPr txBox="1">
            <a:spLocks noChangeArrowheads="1"/>
          </p:cNvSpPr>
          <p:nvPr/>
        </p:nvSpPr>
        <p:spPr bwMode="auto">
          <a:xfrm>
            <a:off x="957262" y="2002796"/>
            <a:ext cx="10688398"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dirty="0"/>
              <a:t>(3)</a:t>
            </a:r>
            <a:r>
              <a:rPr lang="zh-CN" altLang="zh-CN" sz="2000" dirty="0"/>
              <a:t>分区视图</a:t>
            </a:r>
          </a:p>
          <a:p>
            <a:r>
              <a:rPr lang="zh-CN" altLang="zh-CN" sz="2000" dirty="0"/>
              <a:t>分区视图将分散在一台或多台服务器上的一组表的分区数据横向联接起来。</a:t>
            </a:r>
          </a:p>
          <a:p>
            <a:r>
              <a:rPr lang="en-US" altLang="zh-CN" sz="2000" b="1" dirty="0"/>
              <a:t>3.</a:t>
            </a:r>
            <a:r>
              <a:rPr lang="zh-CN" altLang="zh-CN" sz="2000" b="1" dirty="0"/>
              <a:t>视图的优点</a:t>
            </a:r>
            <a:endParaRPr lang="zh-CN" altLang="zh-CN" sz="2000" dirty="0"/>
          </a:p>
          <a:p>
            <a:r>
              <a:rPr lang="zh-CN" altLang="zh-CN" sz="2000" dirty="0"/>
              <a:t>视图的主要优点包括实现集中多个表中，查询起来比较繁琐，在这种情况下，可以将多个表中的数据集中在一个视图中，只通过执行视图查询即可完成复杂的多表查询过程，从而大大简化了数据的查询操作。</a:t>
            </a:r>
          </a:p>
          <a:p>
            <a:r>
              <a:rPr lang="zh-CN" altLang="zh-CN" sz="2000" dirty="0"/>
              <a:t>表中通常存放的是某个实体的完整信息，如果不想让用户查看表中的有些信息，就可以为该用户创建一个视图，只将允许该用户查看的数据加入视图，并设置权限，使该用户允许访问视图而不能访问表，这样就保护了表中的数据。可以为表和视图分别设置访问权限，二者互不影响，从而提高了表的数据安全性。</a:t>
            </a:r>
          </a:p>
          <a:p>
            <a:r>
              <a:rPr lang="zh-CN" altLang="zh-CN" sz="2000" dirty="0"/>
              <a:t>在某些情况下，由于表中数据量太大，需要对表中的数据进行水平或者垂直分割，如果直接分割数据表，可能会引起应用程序的错误。可以使用视图对数据表中的数据进行分块形式，从而使应用程序仍可以通过视图来重载数据。</a:t>
            </a:r>
          </a:p>
        </p:txBody>
      </p:sp>
      <p:sp>
        <p:nvSpPr>
          <p:cNvPr id="7" name="文本框 29"/>
          <p:cNvSpPr txBox="1"/>
          <p:nvPr/>
        </p:nvSpPr>
        <p:spPr>
          <a:xfrm>
            <a:off x="8857247" y="876170"/>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latin typeface="微软雅黑" panose="020B0503020204020204" pitchFamily="34" charset="-122"/>
                <a:ea typeface="微软雅黑" panose="020B0503020204020204" pitchFamily="34" charset="-122"/>
              </a:rPr>
              <a:t>视图的</a:t>
            </a:r>
            <a:r>
              <a:rPr lang="zh-CN" altLang="en-US" sz="3600" b="1" dirty="0">
                <a:latin typeface="微软雅黑" panose="020B0503020204020204" pitchFamily="34" charset="-122"/>
                <a:ea typeface="微软雅黑" panose="020B0503020204020204" pitchFamily="34" charset="-122"/>
              </a:rPr>
              <a:t>概念</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91568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8857247" y="876171"/>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视图的概念</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有时</a:t>
            </a:r>
            <a:r>
              <a:rPr lang="en-US" altLang="zh-CN" sz="2000" dirty="0"/>
              <a:t>SQL Server</a:t>
            </a:r>
            <a:r>
              <a:rPr lang="zh-CN" altLang="zh-CN" sz="2000" dirty="0"/>
              <a:t>数据库需要与其它类型的数据库交换数据，即数据的导入和导出。如果</a:t>
            </a:r>
            <a:r>
              <a:rPr lang="en-US" altLang="zh-CN" sz="2000" dirty="0"/>
              <a:t>SQL Server</a:t>
            </a:r>
            <a:r>
              <a:rPr lang="zh-CN" altLang="zh-CN" sz="2000" dirty="0"/>
              <a:t>数据库中的数据存放在多个表中，进行数据交换就比较麻烦。如果将需要交换的数据通过一个视图来集中处理，再将视图中的数据与其它类型的数据库中数据交换，就简化了数据的维护管理。</a:t>
            </a:r>
          </a:p>
          <a:p>
            <a:r>
              <a:rPr lang="zh-CN" altLang="zh-CN" sz="2000" dirty="0"/>
              <a:t>通过</a:t>
            </a:r>
            <a:r>
              <a:rPr lang="en-US" altLang="zh-CN" sz="2000" dirty="0"/>
              <a:t>union</a:t>
            </a:r>
            <a:r>
              <a:rPr lang="zh-CN" altLang="zh-CN" sz="2000" dirty="0"/>
              <a:t>运算，可以将不同</a:t>
            </a:r>
            <a:r>
              <a:rPr lang="en-US" altLang="zh-CN" sz="2000" dirty="0"/>
              <a:t>SQL Server</a:t>
            </a:r>
            <a:r>
              <a:rPr lang="zh-CN" altLang="zh-CN" sz="2000" dirty="0"/>
              <a:t>上的表的数据联合查询生成一个结果集，即生成分区视图，通过该视图，可以提高查询效率。</a:t>
            </a:r>
          </a:p>
        </p:txBody>
      </p:sp>
    </p:spTree>
    <p:extLst>
      <p:ext uri="{BB962C8B-B14F-4D97-AF65-F5344CB8AC3E}">
        <p14:creationId xmlns:p14="http://schemas.microsoft.com/office/powerpoint/2010/main" val="7125046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22169" y="2669053"/>
            <a:ext cx="6006773" cy="769441"/>
          </a:xfrm>
          <a:prstGeom prst="rect">
            <a:avLst/>
          </a:prstGeom>
          <a:noFill/>
        </p:spPr>
        <p:txBody>
          <a:bodyPr wrap="non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7.2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视图的创建</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712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7.2.1  </a:t>
            </a:r>
            <a:r>
              <a:rPr lang="zh-CN" altLang="zh-CN" sz="3200" b="1" dirty="0"/>
              <a:t>相关知识</a:t>
            </a:r>
          </a:p>
        </p:txBody>
      </p:sp>
      <p:sp>
        <p:nvSpPr>
          <p:cNvPr id="19" name="文本框 29"/>
          <p:cNvSpPr txBox="1"/>
          <p:nvPr/>
        </p:nvSpPr>
        <p:spPr>
          <a:xfrm>
            <a:off x="8590983" y="722094"/>
            <a:ext cx="2529736" cy="646331"/>
          </a:xfrm>
          <a:prstGeom prst="rect">
            <a:avLst/>
          </a:prstGeom>
          <a:noFill/>
        </p:spPr>
        <p:txBody>
          <a:bodyPr wrap="squar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视图的创建</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7" y="1952625"/>
            <a:ext cx="1053147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b="1" dirty="0"/>
              <a:t>1.</a:t>
            </a:r>
            <a:r>
              <a:rPr lang="zh-CN" altLang="zh-CN" sz="2000" b="1" dirty="0"/>
              <a:t>视图创建的方法</a:t>
            </a:r>
            <a:endParaRPr lang="zh-CN" altLang="zh-CN" sz="2000" dirty="0"/>
          </a:p>
          <a:p>
            <a:r>
              <a:rPr lang="zh-CN" altLang="zh-CN" sz="2000" dirty="0"/>
              <a:t>为了创建视图，数据库管理员必须授予使用创建者创建的权限，视图的创建方式有两种，使用图形工具和使用</a:t>
            </a:r>
            <a:r>
              <a:rPr lang="en-US" altLang="zh-CN" sz="2000" dirty="0"/>
              <a:t>T-SQL </a:t>
            </a:r>
            <a:r>
              <a:rPr lang="zh-CN" altLang="zh-CN" sz="2000" dirty="0"/>
              <a:t>语句。</a:t>
            </a:r>
          </a:p>
          <a:p>
            <a:r>
              <a:rPr lang="en-US" altLang="zh-CN" sz="2000" b="1" dirty="0" smtClean="0"/>
              <a:t>2</a:t>
            </a:r>
            <a:r>
              <a:rPr lang="en-US" altLang="zh-CN" sz="2000" b="1" dirty="0"/>
              <a:t>.</a:t>
            </a:r>
            <a:r>
              <a:rPr lang="zh-CN" altLang="zh-CN" sz="2000" b="1" dirty="0"/>
              <a:t>创建的视图的限制</a:t>
            </a:r>
            <a:endParaRPr lang="zh-CN" altLang="zh-CN" sz="2000" dirty="0"/>
          </a:p>
          <a:p>
            <a:r>
              <a:rPr lang="zh-CN" altLang="zh-CN" sz="2000" dirty="0"/>
              <a:t>嵌套不能超过</a:t>
            </a:r>
            <a:r>
              <a:rPr lang="en-US" altLang="zh-CN" sz="2000" dirty="0"/>
              <a:t>32</a:t>
            </a:r>
            <a:r>
              <a:rPr lang="zh-CN" altLang="zh-CN" sz="2000" dirty="0"/>
              <a:t>层；</a:t>
            </a:r>
          </a:p>
          <a:p>
            <a:r>
              <a:rPr lang="zh-CN" altLang="zh-CN" sz="2000" dirty="0"/>
              <a:t>包含的列不可超过</a:t>
            </a:r>
            <a:r>
              <a:rPr lang="en-US" altLang="zh-CN" sz="2000" dirty="0"/>
              <a:t>1024</a:t>
            </a:r>
            <a:r>
              <a:rPr lang="zh-CN" altLang="zh-CN" sz="2000" dirty="0"/>
              <a:t>列；</a:t>
            </a:r>
          </a:p>
          <a:p>
            <a:r>
              <a:rPr lang="zh-CN" altLang="zh-CN" sz="2000" dirty="0"/>
              <a:t>不可使用</a:t>
            </a:r>
            <a:r>
              <a:rPr lang="en-US" altLang="zh-CN" sz="2000" dirty="0"/>
              <a:t>COMPUTE</a:t>
            </a:r>
            <a:r>
              <a:rPr lang="zh-CN" altLang="zh-CN" sz="2000" dirty="0"/>
              <a:t>、</a:t>
            </a:r>
            <a:r>
              <a:rPr lang="en-US" altLang="zh-CN" sz="2000" dirty="0"/>
              <a:t>COMPUTE BY</a:t>
            </a:r>
            <a:r>
              <a:rPr lang="zh-CN" altLang="zh-CN" sz="2000" dirty="0"/>
              <a:t>或</a:t>
            </a:r>
            <a:r>
              <a:rPr lang="en-US" altLang="zh-CN" sz="2000" dirty="0"/>
              <a:t> INTO</a:t>
            </a:r>
            <a:r>
              <a:rPr lang="zh-CN" altLang="zh-CN" sz="2000" dirty="0"/>
              <a:t>；</a:t>
            </a:r>
          </a:p>
          <a:p>
            <a:r>
              <a:rPr lang="zh-CN" altLang="zh-CN" sz="2000" dirty="0"/>
              <a:t>使用</a:t>
            </a:r>
            <a:r>
              <a:rPr lang="en-US" altLang="zh-CN" sz="2000" dirty="0"/>
              <a:t>ORDER BY</a:t>
            </a:r>
            <a:r>
              <a:rPr lang="zh-CN" altLang="zh-CN" sz="2000" dirty="0"/>
              <a:t>时，还要同</a:t>
            </a:r>
            <a:r>
              <a:rPr lang="en-US" altLang="zh-CN" sz="2000" dirty="0"/>
              <a:t>TOP</a:t>
            </a:r>
            <a:r>
              <a:rPr lang="zh-CN" altLang="zh-CN" sz="2000" dirty="0" smtClean="0"/>
              <a:t>。</a:t>
            </a:r>
            <a:endParaRPr lang="en-US" altLang="zh-CN" sz="2000" dirty="0" smtClean="0"/>
          </a:p>
          <a:p>
            <a:endParaRPr lang="zh-CN" altLang="zh-CN" sz="2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772</TotalTime>
  <Pages>0</Pages>
  <Words>3521</Words>
  <Characters>0</Characters>
  <Application>Microsoft Office PowerPoint</Application>
  <PresentationFormat>自定义</PresentationFormat>
  <Lines>0</Lines>
  <Paragraphs>284</Paragraphs>
  <Slides>55</Slides>
  <Notes>0</Notes>
  <HiddenSlides>18</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cp:lastModifiedBy>
  <cp:revision>112</cp:revision>
  <dcterms:created xsi:type="dcterms:W3CDTF">2016-03-29T09:34:52Z</dcterms:created>
  <dcterms:modified xsi:type="dcterms:W3CDTF">2016-12-16T16:15:47Z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