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305" r:id="rId3"/>
    <p:sldId id="256" r:id="rId4"/>
    <p:sldId id="257" r:id="rId5"/>
    <p:sldId id="258" r:id="rId6"/>
    <p:sldId id="259" r:id="rId7"/>
    <p:sldId id="261" r:id="rId8"/>
    <p:sldId id="262" r:id="rId9"/>
    <p:sldId id="263" r:id="rId10"/>
    <p:sldId id="265" r:id="rId11"/>
    <p:sldId id="266" r:id="rId12"/>
    <p:sldId id="267" r:id="rId13"/>
    <p:sldId id="268" r:id="rId14"/>
    <p:sldId id="269" r:id="rId15"/>
    <p:sldId id="264"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7" r:id="rId29"/>
    <p:sldId id="282" r:id="rId30"/>
    <p:sldId id="283" r:id="rId31"/>
    <p:sldId id="288" r:id="rId32"/>
    <p:sldId id="289" r:id="rId33"/>
    <p:sldId id="290" r:id="rId34"/>
    <p:sldId id="291" r:id="rId35"/>
    <p:sldId id="292" r:id="rId36"/>
    <p:sldId id="295" r:id="rId37"/>
    <p:sldId id="296" r:id="rId38"/>
    <p:sldId id="293" r:id="rId39"/>
    <p:sldId id="297" r:id="rId40"/>
    <p:sldId id="298" r:id="rId41"/>
    <p:sldId id="299" r:id="rId42"/>
    <p:sldId id="300" r:id="rId43"/>
    <p:sldId id="301" r:id="rId44"/>
    <p:sldId id="302" r:id="rId45"/>
    <p:sldId id="303" r:id="rId46"/>
    <p:sldId id="304" r:id="rId4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4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fontAlgn="auto">
                <a:spcBef>
                  <a:spcPts val="0"/>
                </a:spcBef>
                <a:spcAft>
                  <a:spcPts val="0"/>
                </a:spcAft>
                <a:defRPr/>
              </a:pP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fontAlgn="auto" latinLnBrk="1">
              <a:spcBef>
                <a:spcPts val="0"/>
              </a:spcBef>
              <a:spcAft>
                <a:spcPts val="0"/>
              </a:spcAft>
              <a:defRPr/>
            </a:pPr>
            <a:endParaRPr kumimoji="1" lang="ko-KR" altLang="en-US">
              <a:solidFill>
                <a:schemeClr val="bg1"/>
              </a:solidFill>
              <a:latin typeface="Gulim" panose="020B0600000101010101" pitchFamily="34" charset="-127"/>
              <a:ea typeface="Gulim" panose="020B0600000101010101" pitchFamily="34" charset="-127"/>
            </a:endParaRPr>
          </a:p>
        </p:txBody>
      </p:sp>
      <p:pic>
        <p:nvPicPr>
          <p:cNvPr id="35" name="图片 37"/>
          <p:cNvPicPr>
            <a:picLocks noChangeAspect="1"/>
          </p:cNvPicPr>
          <p:nvPr userDrawn="1"/>
        </p:nvPicPr>
        <p:blipFill>
          <a:blip r:embed="rId2"/>
          <a:srcRect/>
          <a:stretch>
            <a:fillRect/>
          </a:stretch>
        </p:blipFill>
        <p:spPr bwMode="auto">
          <a:xfrm>
            <a:off x="0" y="0"/>
            <a:ext cx="3670300" cy="893763"/>
          </a:xfrm>
          <a:prstGeom prst="rect">
            <a:avLst/>
          </a:prstGeom>
          <a:noFill/>
          <a:ln w="9525">
            <a:noFill/>
            <a:miter lim="800000"/>
            <a:headEnd/>
            <a:tailEnd/>
          </a:ln>
        </p:spPr>
      </p:pic>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6"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effectLst>
                  <a:outerShdw blurRad="38100" dist="38100" dir="2700000" algn="tl">
                    <a:srgbClr val="C0C0C0"/>
                  </a:outerShdw>
                </a:effectLst>
                <a:latin typeface="+mn-lt"/>
                <a:ea typeface="Gulim" panose="020B0600000101010101" pitchFamily="34" charset="-127"/>
              </a:defRPr>
            </a:lvl1pPr>
          </a:lstStyle>
          <a:p>
            <a:pPr>
              <a:defRPr/>
            </a:pPr>
            <a:endParaRPr lang="en-US" altLang="zh-CN"/>
          </a:p>
        </p:txBody>
      </p:sp>
      <p:sp>
        <p:nvSpPr>
          <p:cNvPr id="37"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effectLst>
                  <a:outerShdw blurRad="38100" dist="38100" dir="2700000" algn="tl">
                    <a:srgbClr val="C0C0C0"/>
                  </a:outerShdw>
                </a:effectLst>
                <a:latin typeface="+mn-lt"/>
                <a:ea typeface="Gulim" panose="020B0600000101010101" pitchFamily="34" charset="-127"/>
              </a:defRPr>
            </a:lvl1pPr>
          </a:lstStyle>
          <a:p>
            <a:pPr>
              <a:defRPr/>
            </a:pPr>
            <a:endParaRPr lang="en-US" altLang="zh-CN"/>
          </a:p>
        </p:txBody>
      </p:sp>
      <p:sp>
        <p:nvSpPr>
          <p:cNvPr id="38"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pPr>
              <a:defRPr/>
            </a:pPr>
            <a:fld id="{F3AF77B3-E37B-43BC-8DA0-88EB906E6638}"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1B82DCFA-8F29-441D-9A0C-6AB134221C66}"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C8EFE8FF-D05B-410B-872E-19F881F4DEAC}"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pPr>
              <a:defRPr/>
            </a:pPr>
            <a:fld id="{B4F8D033-00B4-4F13-A281-E1C62B2FF718}" type="slidenum">
              <a:rPr lang="zh-CN" altLang="en-US"/>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fontAlgn="auto">
                <a:spcBef>
                  <a:spcPts val="0"/>
                </a:spcBef>
                <a:spcAft>
                  <a:spcPts val="0"/>
                </a:spcAft>
                <a:defRPr/>
              </a:pP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fontAlgn="auto" latinLnBrk="1">
              <a:spcBef>
                <a:spcPts val="0"/>
              </a:spcBef>
              <a:spcAft>
                <a:spcPts val="0"/>
              </a:spcAft>
              <a:defRPr/>
            </a:pPr>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effectLst>
                  <a:outerShdw blurRad="38100" dist="38100" dir="2700000" algn="tl">
                    <a:srgbClr val="C0C0C0"/>
                  </a:outerShdw>
                </a:effectLst>
                <a:latin typeface="+mn-lt"/>
                <a:ea typeface="Gulim" panose="020B0600000101010101" pitchFamily="34" charset="-127"/>
              </a:defRPr>
            </a:lvl1pPr>
          </a:lstStyle>
          <a:p>
            <a:pPr>
              <a:defRPr/>
            </a:pPr>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effectLst>
                  <a:outerShdw blurRad="38100" dist="38100" dir="2700000" algn="tl">
                    <a:srgbClr val="C0C0C0"/>
                  </a:outerShdw>
                </a:effectLst>
                <a:latin typeface="+mn-lt"/>
                <a:ea typeface="Gulim" panose="020B0600000101010101" pitchFamily="34" charset="-127"/>
              </a:defRPr>
            </a:lvl1pPr>
          </a:lstStyle>
          <a:p>
            <a:pPr>
              <a:defRPr/>
            </a:pPr>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pPr>
              <a:defRPr/>
            </a:pPr>
            <a:fld id="{C29AE46A-96F6-455F-92E8-F949ACE36E91}" type="slidenum">
              <a:rPr lang="zh-CN" altLang="en-US"/>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0C325761-15F9-41DB-890D-F5BA4402E8A3}" type="slidenum">
              <a:rPr lang="zh-CN" altLang="en-US"/>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pPr>
              <a:defRPr/>
            </a:pPr>
            <a:fld id="{5EF7E1AF-0790-4AAD-8CA1-B0CA16116D28}" type="slidenum">
              <a:rPr lang="zh-CN" altLang="en-US"/>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pPr>
              <a:defRPr/>
            </a:pPr>
            <a:fld id="{2E77DB4C-35F6-423A-AEF9-6FBD3E2BBED6}" type="slidenum">
              <a:rPr lang="zh-CN" altLang="en-US"/>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pPr>
              <a:defRPr/>
            </a:pPr>
            <a:fld id="{FCDF0543-B0C6-4F44-855C-BDD6FFD51ACA}" type="slidenum">
              <a:rPr lang="zh-CN" altLang="en-US"/>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pPr>
              <a:defRPr/>
            </a:pPr>
            <a:fld id="{73ECE699-6066-4929-8228-6F394FBF06AD}" type="slidenum">
              <a:rPr lang="zh-CN" altLang="en-US"/>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pPr>
              <a:defRPr/>
            </a:pPr>
            <a:fld id="{FDE2877A-D407-4426-BA38-C245B71B9245}"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AF1CDA8E-6A76-4CA7-B971-145E83AFA99A}"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pPr>
              <a:defRPr/>
            </a:pPr>
            <a:fld id="{45811128-717A-47B4-B793-FF8FCF80C42D}" type="slidenum">
              <a:rPr lang="zh-CN" altLang="en-US"/>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pPr>
              <a:defRPr/>
            </a:pPr>
            <a:fld id="{9EB3EC3D-337D-452A-9445-3F3F19CD9216}" type="slidenum">
              <a:rPr lang="zh-CN" altLang="en-US"/>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109E30EF-7223-494F-96CE-D32D19B28B16}" type="slidenum">
              <a:rPr lang="zh-CN" altLang="en-US"/>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D96A5DB0-2335-4824-AAB0-B5D407AB2AEC}" type="slidenum">
              <a:rPr lang="zh-CN" altLang="en-US"/>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pPr>
              <a:defRPr/>
            </a:pPr>
            <a:fld id="{82CE8799-C5F4-46C6-AFD1-A166A0030857}" type="slidenum">
              <a:rPr lang="zh-CN" altLang="en-US"/>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pPr>
              <a:defRPr/>
            </a:pPr>
            <a:fld id="{84760288-9F97-4E17-B4EB-DAF745205F18}"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pPr>
              <a:defRPr/>
            </a:pPr>
            <a:fld id="{C0002087-D9DA-46B6-9421-A3F445487259}"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pPr>
              <a:defRPr/>
            </a:pPr>
            <a:fld id="{EAE7FE3C-1229-44B5-9163-34A2C5EBEA29}"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pPr>
              <a:defRPr/>
            </a:pPr>
            <a:fld id="{D2084E5F-E7BF-4A86-8EC9-3DE071685F57}"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pPr>
              <a:defRPr/>
            </a:pPr>
            <a:fld id="{267E4229-8000-48A5-8B87-238F1A2CF1E9}"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pPr>
              <a:defRPr/>
            </a:pPr>
            <a:fld id="{7DC90DA3-A4BF-4C44-A12F-04CB4F1C6265}"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pPr>
              <a:defRPr/>
            </a:pPr>
            <a:fld id="{A4C01D41-6848-4FDC-9195-7869C0905FC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pPr>
              <a:defRPr/>
            </a:pPr>
            <a:fld id="{713FBC40-974D-4043-B5DD-62B2A76E14F2}"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fontAlgn="auto">
              <a:spcBef>
                <a:spcPts val="0"/>
              </a:spcBef>
              <a:spcAft>
                <a:spcPts val="0"/>
              </a:spcAft>
              <a:defRPr/>
            </a:pPr>
            <a:r>
              <a:rPr lang="en-US" altLang="ko-KR" sz="1000">
                <a:solidFill>
                  <a:schemeClr val="tx2"/>
                </a:solidFill>
                <a:latin typeface="Verdana" pitchFamily="34" charset="0"/>
                <a:ea typeface="굴림" pitchFamily="34" charset="-127"/>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sp>
        <p:nvSpPr>
          <p:cNvPr id="1029" name="Rectangle 21"/>
          <p:cNvSpPr>
            <a:spLocks noGrp="1" noChangeArrowheads="1"/>
          </p:cNvSpPr>
          <p:nvPr>
            <p:ph type="title"/>
          </p:nvPr>
        </p:nvSpPr>
        <p:spPr bwMode="white">
          <a:xfrm>
            <a:off x="457200" y="304800"/>
            <a:ext cx="7848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1030" name="Rectangle 22"/>
          <p:cNvSpPr>
            <a:spLocks noGrp="1" noChangeArrowheads="1"/>
          </p:cNvSpPr>
          <p:nvPr>
            <p:ph type="body" idx="1"/>
          </p:nvPr>
        </p:nvSpPr>
        <p:spPr bwMode="auto">
          <a:xfrm>
            <a:off x="457200" y="137160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pPr>
              <a:defRPr/>
            </a:pPr>
            <a:fld id="{406AFD80-F55D-4212-92A9-70902CCCEA96}" type="slidenum">
              <a:rPr lang="zh-CN" altLang="en-US"/>
              <a:pPr>
                <a:defRPr/>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grpSp>
        <p:nvGrpSpPr>
          <p:cNvPr id="1033"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spTree>
  </p:cSld>
  <p:clrMap bg1="lt1" tx1="dk1" bg2="lt2" tx2="dk2" accent1="accent1" accent2="accent2" accent3="accent3" accent4="accent4" accent5="accent5" accent6="accent6" hlink="hlink" folHlink="folHlink"/>
  <p:sldLayoutIdLst>
    <p:sldLayoutId id="2147483735"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iming>
    <p:tnLst>
      <p:par>
        <p:cTn id="1" dur="indefinite" restart="never" nodeType="tmRoot"/>
      </p:par>
    </p:tnLst>
  </p:timing>
  <p:txStyles>
    <p:titleStyle>
      <a:lvl1pPr algn="l" rtl="0" fontAlgn="base">
        <a:spcBef>
          <a:spcPct val="0"/>
        </a:spcBef>
        <a:spcAft>
          <a:spcPct val="0"/>
        </a:spcAft>
        <a:defRPr sz="3200" b="1">
          <a:solidFill>
            <a:schemeClr val="tx1"/>
          </a:solidFill>
          <a:latin typeface="+mj-lt"/>
          <a:ea typeface="+mj-ea"/>
          <a:cs typeface="+mj-cs"/>
        </a:defRPr>
      </a:lvl1pPr>
      <a:lvl2pPr algn="l" rtl="0" fontAlgn="base">
        <a:spcBef>
          <a:spcPct val="0"/>
        </a:spcBef>
        <a:spcAft>
          <a:spcPct val="0"/>
        </a:spcAft>
        <a:defRPr sz="3200" b="1">
          <a:solidFill>
            <a:schemeClr val="tx1"/>
          </a:solidFill>
          <a:latin typeface="Verdana" pitchFamily="34" charset="0"/>
        </a:defRPr>
      </a:lvl2pPr>
      <a:lvl3pPr algn="l" rtl="0" fontAlgn="base">
        <a:spcBef>
          <a:spcPct val="0"/>
        </a:spcBef>
        <a:spcAft>
          <a:spcPct val="0"/>
        </a:spcAft>
        <a:defRPr sz="3200" b="1">
          <a:solidFill>
            <a:schemeClr val="tx1"/>
          </a:solidFill>
          <a:latin typeface="Verdana" pitchFamily="34" charset="0"/>
        </a:defRPr>
      </a:lvl3pPr>
      <a:lvl4pPr algn="l" rtl="0" fontAlgn="base">
        <a:spcBef>
          <a:spcPct val="0"/>
        </a:spcBef>
        <a:spcAft>
          <a:spcPct val="0"/>
        </a:spcAft>
        <a:defRPr sz="3200" b="1">
          <a:solidFill>
            <a:schemeClr val="tx1"/>
          </a:solidFill>
          <a:latin typeface="Verdana" pitchFamily="34" charset="0"/>
        </a:defRPr>
      </a:lvl4pPr>
      <a:lvl5pPr algn="l" rtl="0" fontAlgn="base">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fontAlgn="base">
        <a:spcBef>
          <a:spcPct val="20000"/>
        </a:spcBef>
        <a:spcAft>
          <a:spcPct val="0"/>
        </a:spcAft>
        <a:buClr>
          <a:schemeClr val="tx1"/>
        </a:buClr>
        <a:buFont typeface="Wingdings" pitchFamily="2" charset="2"/>
        <a:buChar char="v"/>
        <a:defRPr sz="2800" b="1">
          <a:solidFill>
            <a:schemeClr val="accent1"/>
          </a:solidFill>
          <a:latin typeface="+mn-lt"/>
          <a:ea typeface="+mn-ea"/>
          <a:cs typeface="+mn-cs"/>
        </a:defRPr>
      </a:lvl1pPr>
      <a:lvl2pPr marL="742950" indent="-285750" algn="l" rtl="0" fontAlgn="base">
        <a:spcBef>
          <a:spcPct val="20000"/>
        </a:spcBef>
        <a:spcAft>
          <a:spcPct val="0"/>
        </a:spcAft>
        <a:buClr>
          <a:schemeClr val="tx2"/>
        </a:buClr>
        <a:buSzPct val="60000"/>
        <a:buFont typeface="Wingdings" pitchFamily="2" charset="2"/>
        <a:buChar char="n"/>
        <a:defRPr sz="2400">
          <a:solidFill>
            <a:schemeClr val="tx1"/>
          </a:solidFill>
          <a:latin typeface="+mn-lt"/>
        </a:defRPr>
      </a:lvl2pPr>
      <a:lvl3pPr marL="1143000" indent="-228600" algn="l" rtl="0" fontAlgn="base">
        <a:spcBef>
          <a:spcPct val="20000"/>
        </a:spcBef>
        <a:spcAft>
          <a:spcPct val="0"/>
        </a:spcAft>
        <a:buClr>
          <a:schemeClr val="folHlink"/>
        </a:buClr>
        <a:buSzPct val="6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tx1"/>
        </a:buClr>
        <a:buSzPct val="60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fontAlgn="auto">
              <a:spcBef>
                <a:spcPts val="0"/>
              </a:spcBef>
              <a:spcAft>
                <a:spcPts val="0"/>
              </a:spcAft>
              <a:defRPr/>
            </a:pPr>
            <a:r>
              <a:rPr lang="en-US" altLang="ko-KR" sz="1000">
                <a:solidFill>
                  <a:schemeClr val="tx2"/>
                </a:solidFill>
                <a:latin typeface="Verdana" pitchFamily="34" charset="0"/>
                <a:ea typeface="굴림" pitchFamily="34" charset="-127"/>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sp>
        <p:nvSpPr>
          <p:cNvPr id="14341" name="Rectangle 21"/>
          <p:cNvSpPr>
            <a:spLocks noGrp="1" noChangeArrowheads="1"/>
          </p:cNvSpPr>
          <p:nvPr>
            <p:ph type="title"/>
          </p:nvPr>
        </p:nvSpPr>
        <p:spPr bwMode="white">
          <a:xfrm>
            <a:off x="457200" y="304800"/>
            <a:ext cx="78486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14342" name="Rectangle 22"/>
          <p:cNvSpPr>
            <a:spLocks noGrp="1" noChangeArrowheads="1"/>
          </p:cNvSpPr>
          <p:nvPr>
            <p:ph type="body" idx="1"/>
          </p:nvPr>
        </p:nvSpPr>
        <p:spPr bwMode="auto">
          <a:xfrm>
            <a:off x="457200" y="137160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pPr>
              <a:defRPr/>
            </a:pPr>
            <a:fld id="{411643E1-7965-4E8F-AAFD-3FDAAEB5451D}" type="slidenum">
              <a:rPr lang="zh-CN" altLang="en-US"/>
              <a:pPr>
                <a:defRPr/>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fontAlgn="auto">
              <a:spcBef>
                <a:spcPts val="0"/>
              </a:spcBef>
              <a:spcAft>
                <a:spcPts val="0"/>
              </a:spcAft>
              <a:defRPr/>
            </a:pPr>
            <a:endParaRPr lang="zh-CN" altLang="en-US">
              <a:ea typeface="楷体_GB2312" pitchFamily="49" charset="-122"/>
            </a:endParaRPr>
          </a:p>
        </p:txBody>
      </p:sp>
      <p:grpSp>
        <p:nvGrpSpPr>
          <p:cNvPr id="14345"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fontAlgn="auto">
                <a:spcBef>
                  <a:spcPts val="0"/>
                </a:spcBef>
                <a:spcAft>
                  <a:spcPts val="0"/>
                </a:spcAft>
                <a:defRPr/>
              </a:pPr>
              <a:endParaRPr lang="zh-CN" altLang="en-US">
                <a:ea typeface="楷体_GB2312" pitchFamily="49" charset="-122"/>
              </a:endParaRPr>
            </a:p>
          </p:txBody>
        </p:sp>
      </p:grpSp>
    </p:spTree>
  </p:cSld>
  <p:clrMap bg1="lt1" tx1="dk1" bg2="lt2" tx2="dk2" accent1="accent1" accent2="accent2" accent3="accent3" accent4="accent4" accent5="accent5" accent6="accent6" hlink="hlink" folHlink="folHlink"/>
  <p:sldLayoutIdLst>
    <p:sldLayoutId id="2147483736"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Lst>
  <p:timing>
    <p:tnLst>
      <p:par>
        <p:cTn id="1" dur="indefinite" restart="never" nodeType="tmRoot"/>
      </p:par>
    </p:tnLst>
  </p:timing>
  <p:txStyles>
    <p:titleStyle>
      <a:lvl1pPr algn="l" rtl="0" fontAlgn="base">
        <a:spcBef>
          <a:spcPct val="0"/>
        </a:spcBef>
        <a:spcAft>
          <a:spcPct val="0"/>
        </a:spcAft>
        <a:defRPr sz="3200" b="1">
          <a:solidFill>
            <a:schemeClr val="tx1"/>
          </a:solidFill>
          <a:latin typeface="+mj-lt"/>
          <a:ea typeface="+mj-ea"/>
          <a:cs typeface="+mj-cs"/>
        </a:defRPr>
      </a:lvl1pPr>
      <a:lvl2pPr algn="l" rtl="0" fontAlgn="base">
        <a:spcBef>
          <a:spcPct val="0"/>
        </a:spcBef>
        <a:spcAft>
          <a:spcPct val="0"/>
        </a:spcAft>
        <a:defRPr sz="3200" b="1">
          <a:solidFill>
            <a:schemeClr val="tx1"/>
          </a:solidFill>
          <a:latin typeface="Verdana" pitchFamily="34" charset="0"/>
        </a:defRPr>
      </a:lvl2pPr>
      <a:lvl3pPr algn="l" rtl="0" fontAlgn="base">
        <a:spcBef>
          <a:spcPct val="0"/>
        </a:spcBef>
        <a:spcAft>
          <a:spcPct val="0"/>
        </a:spcAft>
        <a:defRPr sz="3200" b="1">
          <a:solidFill>
            <a:schemeClr val="tx1"/>
          </a:solidFill>
          <a:latin typeface="Verdana" pitchFamily="34" charset="0"/>
        </a:defRPr>
      </a:lvl3pPr>
      <a:lvl4pPr algn="l" rtl="0" fontAlgn="base">
        <a:spcBef>
          <a:spcPct val="0"/>
        </a:spcBef>
        <a:spcAft>
          <a:spcPct val="0"/>
        </a:spcAft>
        <a:defRPr sz="3200" b="1">
          <a:solidFill>
            <a:schemeClr val="tx1"/>
          </a:solidFill>
          <a:latin typeface="Verdana" pitchFamily="34" charset="0"/>
        </a:defRPr>
      </a:lvl4pPr>
      <a:lvl5pPr algn="l" rtl="0" fontAlgn="base">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fontAlgn="base">
        <a:spcBef>
          <a:spcPct val="20000"/>
        </a:spcBef>
        <a:spcAft>
          <a:spcPct val="0"/>
        </a:spcAft>
        <a:buClr>
          <a:schemeClr val="tx1"/>
        </a:buClr>
        <a:buFont typeface="Wingdings" pitchFamily="2" charset="2"/>
        <a:buChar char="v"/>
        <a:defRPr sz="2800" b="1">
          <a:solidFill>
            <a:schemeClr val="accent1"/>
          </a:solidFill>
          <a:latin typeface="+mn-lt"/>
          <a:ea typeface="+mn-ea"/>
          <a:cs typeface="+mn-cs"/>
        </a:defRPr>
      </a:lvl1pPr>
      <a:lvl2pPr marL="742950" indent="-285750" algn="l" rtl="0" fontAlgn="base">
        <a:spcBef>
          <a:spcPct val="20000"/>
        </a:spcBef>
        <a:spcAft>
          <a:spcPct val="0"/>
        </a:spcAft>
        <a:buClr>
          <a:schemeClr val="tx2"/>
        </a:buClr>
        <a:buSzPct val="60000"/>
        <a:buFont typeface="Wingdings" pitchFamily="2" charset="2"/>
        <a:buChar char="n"/>
        <a:defRPr sz="2400">
          <a:solidFill>
            <a:schemeClr val="tx1"/>
          </a:solidFill>
          <a:latin typeface="+mn-lt"/>
        </a:defRPr>
      </a:lvl2pPr>
      <a:lvl3pPr marL="1143000" indent="-228600" algn="l" rtl="0" fontAlgn="base">
        <a:spcBef>
          <a:spcPct val="20000"/>
        </a:spcBef>
        <a:spcAft>
          <a:spcPct val="0"/>
        </a:spcAft>
        <a:buClr>
          <a:schemeClr val="folHlink"/>
        </a:buClr>
        <a:buSzPct val="6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tx1"/>
        </a:buClr>
        <a:buSzPct val="60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zh-CN" altLang="en-US" sz="1800" smtClean="0">
                <a:ea typeface="宋体" charset="-122"/>
              </a:rPr>
              <a:t>“十二五”职业教育国家规划教材（经全国职业教育教材审定委员会审定）</a:t>
            </a:r>
            <a:br>
              <a:rPr lang="zh-CN" altLang="en-US" sz="1800" smtClean="0">
                <a:ea typeface="宋体" charset="-122"/>
              </a:rPr>
            </a:br>
            <a:r>
              <a:rPr lang="zh-CN" altLang="en-US" sz="1800" smtClean="0">
                <a:ea typeface="宋体" charset="-122"/>
              </a:rPr>
              <a:t>高等职业教育精品示范教材（信息安全系列）</a:t>
            </a:r>
            <a:r>
              <a:rPr lang="zh-CN" altLang="en-US" sz="2800" smtClean="0">
                <a:ea typeface="宋体" charset="-122"/>
              </a:rPr>
              <a:t> </a:t>
            </a:r>
          </a:p>
        </p:txBody>
      </p:sp>
      <p:sp>
        <p:nvSpPr>
          <p:cNvPr id="75779" name="Rectangle 3"/>
          <p:cNvSpPr>
            <a:spLocks noGrp="1" noChangeArrowheads="1"/>
          </p:cNvSpPr>
          <p:nvPr>
            <p:ph type="body" idx="1"/>
          </p:nvPr>
        </p:nvSpPr>
        <p:spPr/>
        <p:txBody>
          <a:bodyPr/>
          <a:lstStyle/>
          <a:p>
            <a:pPr>
              <a:lnSpc>
                <a:spcPct val="90000"/>
              </a:lnSpc>
              <a:buFont typeface="Wingdings" pitchFamily="2" charset="2"/>
              <a:buNone/>
            </a:pPr>
            <a:endParaRPr lang="zh-CN" altLang="en-US" sz="3600" smtClean="0">
              <a:ea typeface="宋体" charset="-122"/>
            </a:endParaRPr>
          </a:p>
          <a:p>
            <a:pPr algn="ctr">
              <a:lnSpc>
                <a:spcPct val="90000"/>
              </a:lnSpc>
              <a:buFont typeface="Wingdings" pitchFamily="2" charset="2"/>
              <a:buNone/>
            </a:pPr>
            <a:r>
              <a:rPr lang="zh-CN" altLang="en-US" sz="3600" smtClean="0">
                <a:ea typeface="宋体" charset="-122"/>
              </a:rPr>
              <a:t>网络安全产品调试与部署</a:t>
            </a: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r>
              <a:rPr lang="zh-CN" altLang="en-US" sz="1800" smtClean="0">
                <a:solidFill>
                  <a:schemeClr val="tx1"/>
                </a:solidFill>
                <a:ea typeface="宋体" charset="-122"/>
              </a:rPr>
              <a:t>主  编   路  亚   李贺华</a:t>
            </a:r>
          </a:p>
          <a:p>
            <a:pPr algn="ctr">
              <a:lnSpc>
                <a:spcPct val="90000"/>
              </a:lnSpc>
              <a:buFont typeface="Wingdings" pitchFamily="2" charset="2"/>
              <a:buNone/>
            </a:pPr>
            <a:r>
              <a:rPr lang="zh-CN" altLang="en-US" sz="1800" smtClean="0">
                <a:solidFill>
                  <a:schemeClr val="tx1"/>
                </a:solidFill>
                <a:ea typeface="宋体" charset="-122"/>
              </a:rPr>
              <a:t>副主编   柯宗贵   石龙兴   冯德万 </a:t>
            </a: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endParaRPr lang="zh-CN" altLang="en-US" sz="1800" smtClean="0">
              <a:solidFill>
                <a:schemeClr val="tx1"/>
              </a:solidFill>
              <a:ea typeface="宋体" charset="-122"/>
            </a:endParaRPr>
          </a:p>
          <a:p>
            <a:pPr algn="ctr">
              <a:lnSpc>
                <a:spcPct val="90000"/>
              </a:lnSpc>
              <a:buFont typeface="Wingdings" pitchFamily="2" charset="2"/>
              <a:buNone/>
            </a:pPr>
            <a:r>
              <a:rPr lang="zh-CN" altLang="en-US" sz="1800" smtClean="0">
                <a:solidFill>
                  <a:schemeClr val="tx1"/>
                </a:solidFill>
                <a:ea typeface="宋体" charset="-122"/>
              </a:rPr>
              <a:t>中国水利水电出版社</a:t>
            </a:r>
          </a:p>
          <a:p>
            <a:pPr>
              <a:lnSpc>
                <a:spcPct val="90000"/>
              </a:lnSpc>
              <a:buFont typeface="Wingdings" pitchFamily="2" charset="2"/>
              <a:buNone/>
            </a:pPr>
            <a:r>
              <a:rPr lang="zh-CN" altLang="en-US" sz="3600" smtClean="0">
                <a:ea typeface="宋体" charset="-122"/>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36866" name="内容占位符 2"/>
          <p:cNvSpPr>
            <a:spLocks noGrp="1"/>
          </p:cNvSpPr>
          <p:nvPr>
            <p:ph idx="1"/>
          </p:nvPr>
        </p:nvSpPr>
        <p:spPr/>
        <p:txBody>
          <a:bodyPr/>
          <a:lstStyle/>
          <a:p>
            <a:r>
              <a:rPr lang="zh-CN" altLang="zh-CN" smtClean="0">
                <a:ea typeface="宋体" charset="-122"/>
              </a:rPr>
              <a:t>防火墙</a:t>
            </a:r>
            <a:r>
              <a:rPr lang="zh-CN" altLang="en-US" smtClean="0">
                <a:ea typeface="宋体" charset="-122"/>
              </a:rPr>
              <a:t>是</a:t>
            </a:r>
            <a:r>
              <a:rPr lang="zh-CN" altLang="zh-CN" smtClean="0">
                <a:ea typeface="宋体" charset="-122"/>
              </a:rPr>
              <a:t>第一道网络安全屏障</a:t>
            </a:r>
            <a:endParaRPr lang="en-US" altLang="zh-CN" smtClean="0">
              <a:ea typeface="宋体" charset="-122"/>
            </a:endParaRPr>
          </a:p>
          <a:p>
            <a:r>
              <a:rPr lang="zh-CN" altLang="zh-CN" smtClean="0">
                <a:ea typeface="宋体" charset="-122"/>
              </a:rPr>
              <a:t>基本特性</a:t>
            </a:r>
            <a:endParaRPr lang="en-US" altLang="zh-CN" smtClean="0">
              <a:ea typeface="宋体" charset="-122"/>
            </a:endParaRPr>
          </a:p>
          <a:p>
            <a:pPr lvl="1"/>
            <a:r>
              <a:rPr lang="zh-CN" altLang="zh-CN" smtClean="0">
                <a:ea typeface="宋体" charset="-122"/>
              </a:rPr>
              <a:t>防火墙必须部署在网络关键节点（阻塞点、控制点）</a:t>
            </a:r>
            <a:endParaRPr lang="en-US" altLang="zh-CN" smtClean="0">
              <a:ea typeface="宋体" charset="-122"/>
            </a:endParaRPr>
          </a:p>
          <a:p>
            <a:pPr lvl="1"/>
            <a:r>
              <a:rPr lang="zh-CN" altLang="zh-CN" smtClean="0">
                <a:ea typeface="宋体" charset="-122"/>
              </a:rPr>
              <a:t>只有符合安全策略的数据流才能通过防火墙</a:t>
            </a:r>
            <a:endParaRPr lang="en-US" altLang="zh-CN" smtClean="0">
              <a:ea typeface="宋体" charset="-122"/>
            </a:endParaRPr>
          </a:p>
          <a:p>
            <a:pPr lvl="1"/>
            <a:r>
              <a:rPr lang="zh-CN" altLang="zh-CN" smtClean="0">
                <a:ea typeface="宋体" charset="-122"/>
              </a:rPr>
              <a:t>防火墙自身不能被攻破</a:t>
            </a:r>
          </a:p>
          <a:p>
            <a:pPr lvl="1"/>
            <a:r>
              <a:rPr lang="zh-CN" altLang="zh-CN" smtClean="0">
                <a:ea typeface="宋体" charset="-122"/>
              </a:rPr>
              <a:t>应用层防火墙需具备更细致的防护能力</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37890" name="内容占位符 2"/>
          <p:cNvSpPr>
            <a:spLocks noGrp="1"/>
          </p:cNvSpPr>
          <p:nvPr>
            <p:ph idx="1"/>
          </p:nvPr>
        </p:nvSpPr>
        <p:spPr/>
        <p:txBody>
          <a:bodyPr/>
          <a:lstStyle/>
          <a:p>
            <a:r>
              <a:rPr lang="zh-CN" altLang="en-US" smtClean="0">
                <a:ea typeface="宋体" charset="-122"/>
              </a:rPr>
              <a:t>主要功能</a:t>
            </a:r>
            <a:endParaRPr lang="en-US" altLang="zh-CN" smtClean="0">
              <a:ea typeface="宋体" charset="-122"/>
            </a:endParaRPr>
          </a:p>
          <a:p>
            <a:pPr lvl="1"/>
            <a:r>
              <a:rPr lang="zh-CN" altLang="zh-CN" smtClean="0">
                <a:ea typeface="宋体" charset="-122"/>
              </a:rPr>
              <a:t>执行访问控制，强化网络安全策略</a:t>
            </a:r>
            <a:endParaRPr lang="en-US" altLang="zh-CN" smtClean="0">
              <a:ea typeface="宋体" charset="-122"/>
            </a:endParaRPr>
          </a:p>
          <a:p>
            <a:pPr lvl="1"/>
            <a:r>
              <a:rPr lang="zh-CN" altLang="zh-CN" smtClean="0">
                <a:ea typeface="宋体" charset="-122"/>
              </a:rPr>
              <a:t>进行日志记录，管理和监控网络访问</a:t>
            </a:r>
            <a:endParaRPr lang="en-US" altLang="zh-CN" smtClean="0">
              <a:ea typeface="宋体" charset="-122"/>
            </a:endParaRPr>
          </a:p>
          <a:p>
            <a:pPr lvl="1"/>
            <a:r>
              <a:rPr lang="zh-CN" altLang="zh-CN" smtClean="0">
                <a:ea typeface="宋体" charset="-122"/>
              </a:rPr>
              <a:t>进行路由交换和</a:t>
            </a:r>
            <a:r>
              <a:rPr lang="en-US" altLang="zh-CN" smtClean="0">
                <a:ea typeface="宋体" charset="-122"/>
              </a:rPr>
              <a:t>NAT</a:t>
            </a:r>
            <a:r>
              <a:rPr lang="zh-CN" altLang="zh-CN" smtClean="0">
                <a:ea typeface="宋体" charset="-122"/>
              </a:rPr>
              <a:t>网络地址转换，缓解地址空间短缺的问题，同时隐藏内部网络结构的细节</a:t>
            </a:r>
            <a:endParaRPr lang="en-US" altLang="zh-CN" smtClean="0">
              <a:ea typeface="宋体" charset="-122"/>
            </a:endParaRPr>
          </a:p>
          <a:p>
            <a:pPr lvl="1"/>
            <a:r>
              <a:rPr lang="zh-CN" altLang="zh-CN" smtClean="0">
                <a:ea typeface="宋体" charset="-122"/>
              </a:rPr>
              <a:t>实现数据库安全的实时防护</a:t>
            </a:r>
            <a:endParaRPr lang="en-US" altLang="zh-CN" smtClean="0">
              <a:ea typeface="宋体" charset="-122"/>
            </a:endParaRPr>
          </a:p>
          <a:p>
            <a:pPr lvl="1"/>
            <a:r>
              <a:rPr lang="zh-CN" altLang="zh-CN" smtClean="0">
                <a:ea typeface="宋体" charset="-122"/>
              </a:rPr>
              <a:t>支持和建立虚拟专用网络</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r>
              <a:rPr lang="en-US" altLang="zh-CN" smtClean="0">
                <a:ea typeface="宋体" charset="-122"/>
              </a:rPr>
              <a:t>----</a:t>
            </a:r>
            <a:r>
              <a:rPr lang="zh-CN" altLang="en-US" smtClean="0">
                <a:ea typeface="宋体" charset="-122"/>
              </a:rPr>
              <a:t>分类</a:t>
            </a:r>
          </a:p>
        </p:txBody>
      </p:sp>
      <p:sp>
        <p:nvSpPr>
          <p:cNvPr id="38914" name="内容占位符 2"/>
          <p:cNvSpPr>
            <a:spLocks noGrp="1"/>
          </p:cNvSpPr>
          <p:nvPr>
            <p:ph idx="1"/>
          </p:nvPr>
        </p:nvSpPr>
        <p:spPr/>
        <p:txBody>
          <a:bodyPr/>
          <a:lstStyle/>
          <a:p>
            <a:r>
              <a:rPr lang="zh-CN" altLang="zh-CN" smtClean="0">
                <a:ea typeface="宋体" charset="-122"/>
              </a:rPr>
              <a:t>按照防火墙的组成组件的不同</a:t>
            </a:r>
            <a:endParaRPr lang="en-US" altLang="zh-CN" smtClean="0">
              <a:ea typeface="宋体" charset="-122"/>
            </a:endParaRPr>
          </a:p>
          <a:p>
            <a:pPr lvl="1"/>
            <a:r>
              <a:rPr lang="zh-CN" altLang="zh-CN" smtClean="0">
                <a:ea typeface="宋体" charset="-122"/>
              </a:rPr>
              <a:t>软件防火墙</a:t>
            </a:r>
            <a:endParaRPr lang="en-US" altLang="zh-CN" smtClean="0">
              <a:ea typeface="宋体" charset="-122"/>
            </a:endParaRPr>
          </a:p>
          <a:p>
            <a:pPr lvl="1"/>
            <a:r>
              <a:rPr lang="zh-CN" altLang="zh-CN" smtClean="0">
                <a:ea typeface="宋体" charset="-122"/>
              </a:rPr>
              <a:t>硬件防火墙</a:t>
            </a:r>
            <a:endParaRPr lang="en-US" altLang="zh-CN" smtClean="0">
              <a:ea typeface="宋体" charset="-122"/>
            </a:endParaRPr>
          </a:p>
          <a:p>
            <a:r>
              <a:rPr lang="zh-CN" altLang="zh-CN" smtClean="0">
                <a:ea typeface="宋体" charset="-122"/>
              </a:rPr>
              <a:t>根据防火墙技术的实现平台的不同</a:t>
            </a:r>
            <a:endParaRPr lang="en-US" altLang="zh-CN" smtClean="0">
              <a:ea typeface="宋体" charset="-122"/>
            </a:endParaRPr>
          </a:p>
          <a:p>
            <a:pPr lvl="1"/>
            <a:r>
              <a:rPr lang="en-US" altLang="zh-CN" smtClean="0">
                <a:ea typeface="宋体" charset="-122"/>
              </a:rPr>
              <a:t>Windows</a:t>
            </a:r>
            <a:r>
              <a:rPr lang="zh-CN" altLang="zh-CN" smtClean="0">
                <a:ea typeface="宋体" charset="-122"/>
              </a:rPr>
              <a:t>防火墙</a:t>
            </a:r>
            <a:endParaRPr lang="en-US" altLang="zh-CN" smtClean="0">
              <a:ea typeface="宋体" charset="-122"/>
            </a:endParaRPr>
          </a:p>
          <a:p>
            <a:pPr lvl="1"/>
            <a:r>
              <a:rPr lang="en-US" altLang="zh-CN" smtClean="0">
                <a:ea typeface="宋体" charset="-122"/>
              </a:rPr>
              <a:t>Unix</a:t>
            </a:r>
            <a:r>
              <a:rPr lang="zh-CN" altLang="zh-CN" smtClean="0">
                <a:ea typeface="宋体" charset="-122"/>
              </a:rPr>
              <a:t>防火墙</a:t>
            </a:r>
            <a:endParaRPr lang="en-US" altLang="zh-CN" smtClean="0">
              <a:ea typeface="宋体" charset="-122"/>
            </a:endParaRPr>
          </a:p>
          <a:p>
            <a:pPr lvl="1"/>
            <a:r>
              <a:rPr lang="en-US" altLang="zh-CN" smtClean="0">
                <a:ea typeface="宋体" charset="-122"/>
              </a:rPr>
              <a:t>Linux</a:t>
            </a:r>
            <a:r>
              <a:rPr lang="zh-CN" altLang="zh-CN" smtClean="0">
                <a:ea typeface="宋体" charset="-122"/>
              </a:rPr>
              <a:t>防火墙</a:t>
            </a:r>
            <a:endParaRPr lang="en-US" altLang="zh-CN" smtClean="0">
              <a:ea typeface="宋体" charset="-122"/>
            </a:endParaRPr>
          </a:p>
          <a:p>
            <a:r>
              <a:rPr lang="zh-CN" altLang="zh-CN" smtClean="0">
                <a:ea typeface="宋体" charset="-122"/>
              </a:rPr>
              <a:t>根据防火墙保护对象的不同</a:t>
            </a:r>
            <a:endParaRPr lang="en-US" altLang="zh-CN" smtClean="0">
              <a:ea typeface="宋体" charset="-122"/>
            </a:endParaRPr>
          </a:p>
          <a:p>
            <a:pPr lvl="1"/>
            <a:r>
              <a:rPr lang="zh-CN" altLang="zh-CN" smtClean="0">
                <a:ea typeface="宋体" charset="-122"/>
              </a:rPr>
              <a:t>主机防火墙</a:t>
            </a:r>
            <a:endParaRPr lang="en-US" altLang="zh-CN" smtClean="0">
              <a:ea typeface="宋体" charset="-122"/>
            </a:endParaRPr>
          </a:p>
          <a:p>
            <a:pPr lvl="1"/>
            <a:r>
              <a:rPr lang="zh-CN" altLang="zh-CN" smtClean="0">
                <a:ea typeface="宋体" charset="-122"/>
              </a:rPr>
              <a:t>网络防火墙</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r>
              <a:rPr lang="en-US" altLang="zh-CN" smtClean="0">
                <a:ea typeface="宋体" charset="-122"/>
              </a:rPr>
              <a:t>----</a:t>
            </a:r>
            <a:r>
              <a:rPr lang="zh-CN" altLang="en-US" smtClean="0">
                <a:ea typeface="宋体" charset="-122"/>
              </a:rPr>
              <a:t>分类</a:t>
            </a:r>
          </a:p>
        </p:txBody>
      </p:sp>
      <p:sp>
        <p:nvSpPr>
          <p:cNvPr id="39938" name="内容占位符 2"/>
          <p:cNvSpPr>
            <a:spLocks noGrp="1"/>
          </p:cNvSpPr>
          <p:nvPr>
            <p:ph idx="1"/>
          </p:nvPr>
        </p:nvSpPr>
        <p:spPr/>
        <p:txBody>
          <a:bodyPr/>
          <a:lstStyle/>
          <a:p>
            <a:r>
              <a:rPr lang="zh-CN" altLang="zh-CN" smtClean="0">
                <a:ea typeface="宋体" charset="-122"/>
              </a:rPr>
              <a:t>根据防火墙的体系结构</a:t>
            </a:r>
            <a:endParaRPr lang="en-US" altLang="zh-CN" smtClean="0">
              <a:ea typeface="宋体" charset="-122"/>
            </a:endParaRPr>
          </a:p>
          <a:p>
            <a:pPr lvl="1"/>
            <a:r>
              <a:rPr lang="zh-CN" altLang="zh-CN" smtClean="0">
                <a:ea typeface="宋体" charset="-122"/>
              </a:rPr>
              <a:t>包过滤型防火墙</a:t>
            </a:r>
            <a:endParaRPr lang="en-US" altLang="zh-CN" smtClean="0">
              <a:ea typeface="宋体" charset="-122"/>
            </a:endParaRPr>
          </a:p>
          <a:p>
            <a:pPr lvl="1"/>
            <a:r>
              <a:rPr lang="zh-CN" altLang="zh-CN" smtClean="0">
                <a:ea typeface="宋体" charset="-122"/>
              </a:rPr>
              <a:t>双宿网关防火墙</a:t>
            </a:r>
            <a:endParaRPr lang="en-US" altLang="zh-CN" smtClean="0">
              <a:ea typeface="宋体" charset="-122"/>
            </a:endParaRPr>
          </a:p>
          <a:p>
            <a:pPr lvl="1"/>
            <a:r>
              <a:rPr lang="zh-CN" altLang="zh-CN" smtClean="0">
                <a:ea typeface="宋体" charset="-122"/>
              </a:rPr>
              <a:t>屏蔽主机防火墙</a:t>
            </a:r>
            <a:endParaRPr lang="en-US" altLang="zh-CN" smtClean="0">
              <a:ea typeface="宋体" charset="-122"/>
            </a:endParaRPr>
          </a:p>
          <a:p>
            <a:pPr lvl="1"/>
            <a:r>
              <a:rPr lang="zh-CN" altLang="zh-CN" smtClean="0">
                <a:ea typeface="宋体" charset="-122"/>
              </a:rPr>
              <a:t>屏蔽子网防火墙</a:t>
            </a:r>
            <a:endParaRPr lang="en-US" altLang="zh-CN" smtClean="0">
              <a:ea typeface="宋体" charset="-122"/>
            </a:endParaRPr>
          </a:p>
          <a:p>
            <a:r>
              <a:rPr lang="zh-CN" altLang="zh-CN" smtClean="0">
                <a:ea typeface="宋体" charset="-122"/>
              </a:rPr>
              <a:t>实现技术</a:t>
            </a:r>
            <a:endParaRPr lang="en-US" altLang="zh-CN" smtClean="0">
              <a:ea typeface="宋体" charset="-122"/>
            </a:endParaRPr>
          </a:p>
          <a:p>
            <a:pPr lvl="1"/>
            <a:r>
              <a:rPr lang="zh-CN" altLang="zh-CN" smtClean="0">
                <a:ea typeface="宋体" charset="-122"/>
              </a:rPr>
              <a:t>包过滤防火墙</a:t>
            </a:r>
            <a:endParaRPr lang="en-US" altLang="zh-CN" smtClean="0">
              <a:ea typeface="宋体" charset="-122"/>
            </a:endParaRPr>
          </a:p>
          <a:p>
            <a:pPr lvl="1"/>
            <a:r>
              <a:rPr lang="zh-CN" altLang="zh-CN" smtClean="0">
                <a:ea typeface="宋体" charset="-122"/>
              </a:rPr>
              <a:t>应用代理（网关）防火墙</a:t>
            </a:r>
            <a:endParaRPr lang="en-US" altLang="zh-CN" smtClean="0">
              <a:ea typeface="宋体" charset="-122"/>
            </a:endParaRPr>
          </a:p>
          <a:p>
            <a:pPr lvl="1"/>
            <a:r>
              <a:rPr lang="zh-CN" altLang="zh-CN" smtClean="0">
                <a:ea typeface="宋体" charset="-122"/>
              </a:rPr>
              <a:t>状态（检测）防火墙</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p:txBody>
          <a:bodyPr/>
          <a:lstStyle/>
          <a:p>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40962" name="内容占位符 2"/>
          <p:cNvSpPr>
            <a:spLocks noGrp="1"/>
          </p:cNvSpPr>
          <p:nvPr>
            <p:ph idx="1"/>
          </p:nvPr>
        </p:nvSpPr>
        <p:spPr/>
        <p:txBody>
          <a:bodyPr/>
          <a:lstStyle/>
          <a:p>
            <a:r>
              <a:rPr lang="zh-CN" altLang="zh-CN" smtClean="0">
                <a:ea typeface="宋体" charset="-122"/>
              </a:rPr>
              <a:t>硬件防火墙的性能指标</a:t>
            </a:r>
            <a:endParaRPr lang="en-US" altLang="zh-CN" smtClean="0">
              <a:ea typeface="宋体" charset="-122"/>
            </a:endParaRPr>
          </a:p>
          <a:p>
            <a:pPr lvl="1"/>
            <a:r>
              <a:rPr lang="en-US" altLang="zh-CN" smtClean="0">
                <a:ea typeface="宋体" charset="-122"/>
              </a:rPr>
              <a:t>1. </a:t>
            </a:r>
            <a:r>
              <a:rPr lang="zh-CN" altLang="zh-CN" smtClean="0">
                <a:ea typeface="宋体" charset="-122"/>
              </a:rPr>
              <a:t>吞吐量</a:t>
            </a:r>
          </a:p>
          <a:p>
            <a:pPr lvl="1"/>
            <a:r>
              <a:rPr lang="en-US" altLang="zh-CN" smtClean="0">
                <a:ea typeface="宋体" charset="-122"/>
              </a:rPr>
              <a:t>2. </a:t>
            </a:r>
            <a:r>
              <a:rPr lang="zh-CN" altLang="zh-CN" smtClean="0">
                <a:ea typeface="宋体" charset="-122"/>
              </a:rPr>
              <a:t>延时</a:t>
            </a:r>
          </a:p>
          <a:p>
            <a:pPr lvl="1"/>
            <a:r>
              <a:rPr lang="en-US" altLang="zh-CN" smtClean="0">
                <a:ea typeface="宋体" charset="-122"/>
              </a:rPr>
              <a:t>3. </a:t>
            </a:r>
            <a:r>
              <a:rPr lang="zh-CN" altLang="zh-CN" smtClean="0">
                <a:ea typeface="宋体" charset="-122"/>
              </a:rPr>
              <a:t>丢包率</a:t>
            </a:r>
          </a:p>
          <a:p>
            <a:pPr lvl="1"/>
            <a:r>
              <a:rPr lang="en-US" altLang="zh-CN" smtClean="0">
                <a:ea typeface="宋体" charset="-122"/>
              </a:rPr>
              <a:t>4. TCP</a:t>
            </a:r>
            <a:r>
              <a:rPr lang="zh-CN" altLang="zh-CN" smtClean="0">
                <a:ea typeface="宋体" charset="-122"/>
              </a:rPr>
              <a:t>并发连接数</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p:txBody>
          <a:bodyPr/>
          <a:lstStyle/>
          <a:p>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41986" name="内容占位符 2"/>
          <p:cNvSpPr>
            <a:spLocks noGrp="1"/>
          </p:cNvSpPr>
          <p:nvPr>
            <p:ph idx="1"/>
          </p:nvPr>
        </p:nvSpPr>
        <p:spPr/>
        <p:txBody>
          <a:bodyPr/>
          <a:lstStyle/>
          <a:p>
            <a:r>
              <a:rPr lang="zh-CN" altLang="zh-CN" smtClean="0">
                <a:ea typeface="宋体" charset="-122"/>
              </a:rPr>
              <a:t>防火墙和杀毒软件</a:t>
            </a:r>
            <a:endParaRPr lang="en-US" altLang="zh-CN" smtClean="0">
              <a:ea typeface="宋体" charset="-122"/>
            </a:endParaRPr>
          </a:p>
          <a:p>
            <a:pPr lvl="1"/>
            <a:r>
              <a:rPr lang="zh-CN" altLang="zh-CN" smtClean="0">
                <a:ea typeface="宋体" charset="-122"/>
              </a:rPr>
              <a:t>杀毒软件主要用来防病毒，防火墙软件用来防攻击</a:t>
            </a:r>
            <a:endParaRPr lang="en-US" altLang="zh-CN" smtClean="0">
              <a:ea typeface="宋体" charset="-122"/>
            </a:endParaRPr>
          </a:p>
          <a:p>
            <a:pPr lvl="1"/>
            <a:r>
              <a:rPr lang="zh-CN" altLang="zh-CN" smtClean="0">
                <a:ea typeface="宋体" charset="-122"/>
              </a:rPr>
              <a:t>杀毒软件和防火墙软件本身定位不同</a:t>
            </a:r>
            <a:endParaRPr lang="en-US" altLang="zh-CN" smtClean="0">
              <a:ea typeface="宋体" charset="-122"/>
            </a:endParaRPr>
          </a:p>
          <a:p>
            <a:pPr lvl="1"/>
            <a:r>
              <a:rPr lang="zh-CN" altLang="zh-CN" smtClean="0">
                <a:ea typeface="宋体" charset="-122"/>
              </a:rPr>
              <a:t>防范对象的表现形式不同，病毒为可执行代码，黑客攻击为网络数据流</a:t>
            </a:r>
            <a:endParaRPr lang="en-US" altLang="zh-CN" smtClean="0">
              <a:ea typeface="宋体" charset="-122"/>
            </a:endParaRPr>
          </a:p>
          <a:p>
            <a:pPr lvl="1"/>
            <a:r>
              <a:rPr lang="zh-CN" altLang="zh-CN" smtClean="0">
                <a:ea typeface="宋体" charset="-122"/>
              </a:rPr>
              <a:t>病毒都是自动触发、自动执行、无人指使，黑客攻击是有意识、有目的的</a:t>
            </a:r>
            <a:endParaRPr lang="en-US" altLang="zh-CN" smtClean="0">
              <a:ea typeface="宋体" charset="-122"/>
            </a:endParaRPr>
          </a:p>
          <a:p>
            <a:pPr lvl="1"/>
            <a:r>
              <a:rPr lang="zh-CN" altLang="zh-CN" smtClean="0">
                <a:ea typeface="宋体" charset="-122"/>
              </a:rPr>
              <a:t>病毒主要利用系统功能，黑客更注重系统漏洞</a:t>
            </a:r>
            <a:endParaRPr lang="en-US" altLang="zh-CN" smtClean="0">
              <a:ea typeface="宋体" charset="-122"/>
            </a:endParaRPr>
          </a:p>
          <a:p>
            <a:pPr lvl="1"/>
            <a:r>
              <a:rPr lang="zh-CN" altLang="zh-CN" smtClean="0">
                <a:ea typeface="宋体" charset="-122"/>
              </a:rPr>
              <a:t>杀毒软件不防攻击，</a:t>
            </a:r>
            <a:r>
              <a:rPr lang="zh-CN" altLang="en-US" smtClean="0">
                <a:ea typeface="宋体" charset="-122"/>
              </a:rPr>
              <a:t>传统</a:t>
            </a:r>
            <a:r>
              <a:rPr lang="zh-CN" altLang="zh-CN" smtClean="0">
                <a:ea typeface="宋体" charset="-122"/>
              </a:rPr>
              <a:t>防火墙不杀病毒</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p:txBody>
          <a:bodyPr/>
          <a:lstStyle/>
          <a:p>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43010" name="内容占位符 2"/>
          <p:cNvSpPr>
            <a:spLocks noGrp="1"/>
          </p:cNvSpPr>
          <p:nvPr>
            <p:ph idx="1"/>
          </p:nvPr>
        </p:nvSpPr>
        <p:spPr/>
        <p:txBody>
          <a:bodyPr/>
          <a:lstStyle/>
          <a:p>
            <a:r>
              <a:rPr lang="zh-CN" altLang="zh-CN" smtClean="0">
                <a:ea typeface="宋体" charset="-122"/>
              </a:rPr>
              <a:t>防火墙的局限性</a:t>
            </a:r>
            <a:endParaRPr lang="en-US" altLang="zh-CN" smtClean="0">
              <a:ea typeface="宋体" charset="-122"/>
            </a:endParaRPr>
          </a:p>
          <a:p>
            <a:pPr lvl="1"/>
            <a:r>
              <a:rPr lang="zh-CN" altLang="zh-CN" smtClean="0">
                <a:ea typeface="宋体" charset="-122"/>
              </a:rPr>
              <a:t>防火墙不能防范不通过它的连接</a:t>
            </a:r>
            <a:endParaRPr lang="en-US" altLang="zh-CN" smtClean="0">
              <a:ea typeface="宋体" charset="-122"/>
            </a:endParaRPr>
          </a:p>
          <a:p>
            <a:pPr lvl="1"/>
            <a:r>
              <a:rPr lang="zh-CN" altLang="zh-CN" smtClean="0">
                <a:ea typeface="宋体" charset="-122"/>
              </a:rPr>
              <a:t>不能防范来自内部的攻击</a:t>
            </a:r>
            <a:endParaRPr lang="en-US" altLang="zh-CN" smtClean="0">
              <a:ea typeface="宋体" charset="-122"/>
            </a:endParaRPr>
          </a:p>
          <a:p>
            <a:pPr lvl="1"/>
            <a:r>
              <a:rPr lang="zh-CN" altLang="zh-CN" smtClean="0">
                <a:ea typeface="宋体" charset="-122"/>
              </a:rPr>
              <a:t>不能防范所有的威胁</a:t>
            </a:r>
            <a:endParaRPr lang="en-US" altLang="zh-CN" smtClean="0">
              <a:ea typeface="宋体" charset="-122"/>
            </a:endParaRPr>
          </a:p>
          <a:p>
            <a:pPr lvl="1"/>
            <a:r>
              <a:rPr lang="zh-CN" altLang="zh-CN" smtClean="0">
                <a:ea typeface="宋体" charset="-122"/>
              </a:rPr>
              <a:t>不能防止传送已感染病毒的软件或文件</a:t>
            </a:r>
            <a:endParaRPr lang="en-US" altLang="zh-CN" smtClean="0">
              <a:ea typeface="宋体" charset="-122"/>
            </a:endParaRPr>
          </a:p>
          <a:p>
            <a:pPr lvl="1"/>
            <a:r>
              <a:rPr lang="zh-CN" altLang="zh-CN" smtClean="0">
                <a:ea typeface="宋体" charset="-122"/>
              </a:rPr>
              <a:t>无法防范数据驱动型的攻击</a:t>
            </a:r>
            <a:endParaRPr lang="en-US" altLang="zh-CN" smtClean="0">
              <a:ea typeface="宋体" charset="-122"/>
            </a:endParaRPr>
          </a:p>
          <a:p>
            <a:pPr lvl="1"/>
            <a:r>
              <a:rPr lang="zh-CN" altLang="zh-CN" smtClean="0">
                <a:ea typeface="宋体" charset="-122"/>
              </a:rPr>
              <a:t>可能会限制有用的网络服务</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p:txBody>
          <a:bodyPr/>
          <a:lstStyle/>
          <a:p>
            <a:r>
              <a:rPr lang="en-US" altLang="zh-CN" smtClean="0">
                <a:ea typeface="宋体" charset="-122"/>
              </a:rPr>
              <a:t>1.2 </a:t>
            </a:r>
            <a:r>
              <a:rPr lang="zh-CN" altLang="en-US" smtClean="0">
                <a:ea typeface="宋体" charset="-122"/>
              </a:rPr>
              <a:t>关键技术</a:t>
            </a:r>
          </a:p>
        </p:txBody>
      </p:sp>
      <p:sp>
        <p:nvSpPr>
          <p:cNvPr id="44034" name="内容占位符 2"/>
          <p:cNvSpPr>
            <a:spLocks noGrp="1"/>
          </p:cNvSpPr>
          <p:nvPr>
            <p:ph idx="1"/>
          </p:nvPr>
        </p:nvSpPr>
        <p:spPr/>
        <p:txBody>
          <a:bodyPr/>
          <a:lstStyle/>
          <a:p>
            <a:r>
              <a:rPr lang="zh-CN" altLang="zh-CN" smtClean="0">
                <a:ea typeface="宋体" charset="-122"/>
              </a:rPr>
              <a:t>访问控制</a:t>
            </a:r>
            <a:endParaRPr lang="en-US" altLang="zh-CN" smtClean="0">
              <a:ea typeface="宋体" charset="-122"/>
            </a:endParaRPr>
          </a:p>
          <a:p>
            <a:pPr lvl="1"/>
            <a:r>
              <a:rPr lang="zh-CN" altLang="zh-CN" smtClean="0">
                <a:ea typeface="宋体" charset="-122"/>
              </a:rPr>
              <a:t>访问控制是网络安全防范和保护的主要策略，它的主要任务是保证网络资源不被非法使用和访问。</a:t>
            </a:r>
            <a:endParaRPr lang="en-US" altLang="zh-CN" smtClean="0">
              <a:ea typeface="宋体" charset="-122"/>
            </a:endParaRPr>
          </a:p>
          <a:p>
            <a:r>
              <a:rPr lang="zh-CN" altLang="zh-CN" smtClean="0">
                <a:ea typeface="宋体" charset="-122"/>
              </a:rPr>
              <a:t>访问控制列表（</a:t>
            </a:r>
            <a:r>
              <a:rPr lang="en-US" altLang="zh-CN" smtClean="0">
                <a:ea typeface="宋体" charset="-122"/>
              </a:rPr>
              <a:t>Access Control Lists</a:t>
            </a:r>
            <a:r>
              <a:rPr lang="zh-CN" altLang="zh-CN" smtClean="0">
                <a:ea typeface="宋体" charset="-122"/>
              </a:rPr>
              <a:t>，</a:t>
            </a:r>
            <a:r>
              <a:rPr lang="en-US" altLang="zh-CN" smtClean="0">
                <a:ea typeface="宋体" charset="-122"/>
              </a:rPr>
              <a:t>ACL</a:t>
            </a:r>
            <a:r>
              <a:rPr lang="zh-CN" altLang="zh-CN" smtClean="0">
                <a:ea typeface="宋体" charset="-122"/>
              </a:rPr>
              <a:t>）</a:t>
            </a:r>
            <a:endParaRPr lang="en-US" altLang="zh-CN" smtClean="0">
              <a:ea typeface="宋体" charset="-122"/>
            </a:endParaRPr>
          </a:p>
          <a:p>
            <a:pPr lvl="1"/>
            <a:r>
              <a:rPr lang="en-US" altLang="zh-CN" smtClean="0">
                <a:ea typeface="宋体" charset="-122"/>
              </a:rPr>
              <a:t>ACL</a:t>
            </a:r>
            <a:r>
              <a:rPr lang="zh-CN" altLang="zh-CN" smtClean="0">
                <a:ea typeface="宋体" charset="-122"/>
              </a:rPr>
              <a:t>是应用在路由器接口的指令列表，最早在</a:t>
            </a:r>
            <a:r>
              <a:rPr lang="en-US" altLang="zh-CN" smtClean="0">
                <a:ea typeface="宋体" charset="-122"/>
              </a:rPr>
              <a:t>Cisco</a:t>
            </a:r>
            <a:r>
              <a:rPr lang="zh-CN" altLang="zh-CN" smtClean="0">
                <a:ea typeface="宋体" charset="-122"/>
              </a:rPr>
              <a:t>路由器上应用，之后得到推广。这些指令列表用来告诉路由器哪能些数据包可以收、哪能数据包需要拒绝。至于数据包是被接收还是拒绝，可以由类似于源地址、目的地址、端口号等的特定指示条件来决定。</a:t>
            </a:r>
            <a:endParaRPr lang="en-US" altLang="zh-CN" smtClean="0">
              <a:ea typeface="宋体" charset="-122"/>
            </a:endParaRPr>
          </a:p>
          <a:p>
            <a:r>
              <a:rPr lang="zh-CN" altLang="zh-CN" smtClean="0">
                <a:ea typeface="宋体" charset="-122"/>
              </a:rPr>
              <a:t>路由器也有包过滤防火墙的作用</a:t>
            </a:r>
            <a:r>
              <a:rPr lang="en-US" altLang="zh-CN" smtClean="0">
                <a:ea typeface="宋体" charset="-122"/>
              </a:rPr>
              <a:t> </a:t>
            </a:r>
            <a:r>
              <a:rPr lang="zh-CN" altLang="en-US" smtClean="0">
                <a:ea typeface="宋体" charset="-122"/>
              </a:rPr>
              <a:t>筛选路由器</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p:txBody>
          <a:bodyPr/>
          <a:lstStyle/>
          <a:p>
            <a:r>
              <a:rPr lang="en-US" altLang="zh-CN" smtClean="0">
                <a:ea typeface="宋体" charset="-122"/>
              </a:rPr>
              <a:t>1.2 </a:t>
            </a:r>
            <a:r>
              <a:rPr lang="zh-CN" altLang="en-US" smtClean="0">
                <a:ea typeface="宋体" charset="-122"/>
              </a:rPr>
              <a:t>关键技术</a:t>
            </a:r>
          </a:p>
        </p:txBody>
      </p:sp>
      <p:sp>
        <p:nvSpPr>
          <p:cNvPr id="3" name="内容占位符 2"/>
          <p:cNvSpPr>
            <a:spLocks noGrp="1"/>
          </p:cNvSpPr>
          <p:nvPr>
            <p:ph idx="1"/>
          </p:nvPr>
        </p:nvSpPr>
        <p:spPr/>
        <p:txBody>
          <a:bodyPr/>
          <a:lstStyle/>
          <a:p>
            <a:pPr marL="342900" lvl="2" indent="-342900">
              <a:buClr>
                <a:schemeClr val="tx1"/>
              </a:buClr>
              <a:buSzTx/>
              <a:buFont typeface="Wingdings" pitchFamily="2" charset="2"/>
              <a:buChar char="v"/>
            </a:pPr>
            <a:r>
              <a:rPr lang="zh-CN" altLang="zh-CN" sz="2800" b="1" smtClean="0">
                <a:solidFill>
                  <a:schemeClr val="accent1"/>
                </a:solidFill>
                <a:ea typeface="宋体" charset="-122"/>
              </a:rPr>
              <a:t>网络地址转换</a:t>
            </a:r>
            <a:r>
              <a:rPr lang="en-US" altLang="zh-CN" sz="2800" b="1" smtClean="0">
                <a:solidFill>
                  <a:schemeClr val="accent1"/>
                </a:solidFill>
                <a:ea typeface="宋体" charset="-122"/>
              </a:rPr>
              <a:t>NAT</a:t>
            </a:r>
            <a:endParaRPr lang="zh-CN" altLang="zh-CN" sz="2800" b="1" smtClean="0">
              <a:solidFill>
                <a:schemeClr val="accent1"/>
              </a:solidFill>
              <a:ea typeface="宋体" charset="-122"/>
            </a:endParaRPr>
          </a:p>
          <a:p>
            <a:pPr lvl="1"/>
            <a:r>
              <a:rPr lang="zh-CN" altLang="zh-CN" smtClean="0">
                <a:ea typeface="宋体" charset="-122"/>
              </a:rPr>
              <a:t>把内部私有网络地址（</a:t>
            </a:r>
            <a:r>
              <a:rPr lang="en-US" altLang="zh-CN" smtClean="0">
                <a:ea typeface="宋体" charset="-122"/>
              </a:rPr>
              <a:t>IP</a:t>
            </a:r>
            <a:r>
              <a:rPr lang="zh-CN" altLang="zh-CN" smtClean="0">
                <a:ea typeface="宋体" charset="-122"/>
              </a:rPr>
              <a:t>地址）翻译成合法网络</a:t>
            </a:r>
            <a:r>
              <a:rPr lang="en-US" altLang="zh-CN" smtClean="0">
                <a:ea typeface="宋体" charset="-122"/>
              </a:rPr>
              <a:t>IP</a:t>
            </a:r>
            <a:r>
              <a:rPr lang="zh-CN" altLang="zh-CN" smtClean="0">
                <a:ea typeface="宋体" charset="-122"/>
              </a:rPr>
              <a:t>地址的技术</a:t>
            </a:r>
            <a:endParaRPr lang="en-US" altLang="zh-CN" smtClean="0">
              <a:ea typeface="宋体" charset="-122"/>
            </a:endParaRPr>
          </a:p>
          <a:p>
            <a:r>
              <a:rPr lang="en-US" altLang="zh-CN" smtClean="0">
                <a:ea typeface="宋体" charset="-122"/>
              </a:rPr>
              <a:t>NAT</a:t>
            </a:r>
            <a:r>
              <a:rPr lang="zh-CN" altLang="zh-CN" smtClean="0">
                <a:ea typeface="宋体" charset="-122"/>
              </a:rPr>
              <a:t>有三种类型</a:t>
            </a:r>
            <a:endParaRPr lang="en-US" altLang="zh-CN" smtClean="0">
              <a:ea typeface="宋体" charset="-122"/>
            </a:endParaRPr>
          </a:p>
          <a:p>
            <a:pPr lvl="1"/>
            <a:r>
              <a:rPr lang="zh-CN" altLang="zh-CN" smtClean="0">
                <a:ea typeface="宋体" charset="-122"/>
              </a:rPr>
              <a:t>静态地址转换</a:t>
            </a:r>
            <a:r>
              <a:rPr lang="en-US" altLang="zh-CN" smtClean="0">
                <a:ea typeface="宋体" charset="-122"/>
              </a:rPr>
              <a:t>(Static NAT)</a:t>
            </a:r>
          </a:p>
          <a:p>
            <a:pPr lvl="1"/>
            <a:r>
              <a:rPr lang="zh-CN" altLang="zh-CN" smtClean="0">
                <a:ea typeface="宋体" charset="-122"/>
              </a:rPr>
              <a:t>动态地址转换</a:t>
            </a:r>
            <a:r>
              <a:rPr lang="en-US" altLang="zh-CN" smtClean="0">
                <a:ea typeface="宋体" charset="-122"/>
              </a:rPr>
              <a:t>(Dynamic Nat)</a:t>
            </a:r>
          </a:p>
          <a:p>
            <a:pPr lvl="1"/>
            <a:r>
              <a:rPr lang="zh-CN" altLang="zh-CN" smtClean="0">
                <a:ea typeface="宋体" charset="-122"/>
              </a:rPr>
              <a:t>网络地址端口转换</a:t>
            </a:r>
            <a:r>
              <a:rPr lang="en-US" altLang="zh-CN" smtClean="0">
                <a:ea typeface="宋体" charset="-122"/>
              </a:rPr>
              <a:t>NAPT</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r>
              <a:rPr lang="en-US" altLang="zh-CN" smtClean="0">
                <a:ea typeface="宋体" charset="-122"/>
              </a:rPr>
              <a:t>1.2 </a:t>
            </a:r>
            <a:r>
              <a:rPr lang="zh-CN" altLang="en-US" smtClean="0">
                <a:ea typeface="宋体" charset="-122"/>
              </a:rPr>
              <a:t>关键技术</a:t>
            </a:r>
          </a:p>
        </p:txBody>
      </p:sp>
      <p:sp>
        <p:nvSpPr>
          <p:cNvPr id="46082" name="内容占位符 2"/>
          <p:cNvSpPr>
            <a:spLocks noGrp="1"/>
          </p:cNvSpPr>
          <p:nvPr>
            <p:ph idx="1"/>
          </p:nvPr>
        </p:nvSpPr>
        <p:spPr/>
        <p:txBody>
          <a:bodyPr/>
          <a:lstStyle/>
          <a:p>
            <a:r>
              <a:rPr lang="zh-CN" altLang="zh-CN" smtClean="0">
                <a:ea typeface="宋体" charset="-122"/>
              </a:rPr>
              <a:t>包过滤技术</a:t>
            </a:r>
            <a:endParaRPr lang="en-US" altLang="zh-CN" smtClean="0">
              <a:ea typeface="宋体" charset="-122"/>
            </a:endParaRPr>
          </a:p>
          <a:p>
            <a:pPr lvl="1"/>
            <a:r>
              <a:rPr lang="zh-CN" altLang="zh-CN" smtClean="0">
                <a:ea typeface="宋体" charset="-122"/>
              </a:rPr>
              <a:t>对进出内部网络的所有信息进行分析，并按照一定的安全策略——信息过滤规则对进出内部网络的信息进行限制，允许授权信息通过，拒绝非授权信息通过。</a:t>
            </a:r>
            <a:endParaRPr lang="en-US" altLang="zh-CN" smtClean="0">
              <a:ea typeface="宋体" charset="-122"/>
            </a:endParaRPr>
          </a:p>
          <a:p>
            <a:endParaRPr lang="zh-CN" altLang="en-US" smtClean="0">
              <a:ea typeface="宋体" charset="-122"/>
            </a:endParaRPr>
          </a:p>
        </p:txBody>
      </p:sp>
      <p:pic>
        <p:nvPicPr>
          <p:cNvPr id="46083" name="图片 3"/>
          <p:cNvPicPr>
            <a:picLocks noChangeAspect="1"/>
          </p:cNvPicPr>
          <p:nvPr/>
        </p:nvPicPr>
        <p:blipFill>
          <a:blip r:embed="rId2"/>
          <a:srcRect/>
          <a:stretch>
            <a:fillRect/>
          </a:stretch>
        </p:blipFill>
        <p:spPr bwMode="auto">
          <a:xfrm>
            <a:off x="1028700" y="3557588"/>
            <a:ext cx="7564438" cy="2111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ctrTitle" sz="quarter"/>
          </p:nvPr>
        </p:nvSpPr>
        <p:spPr/>
        <p:txBody>
          <a:bodyPr/>
          <a:lstStyle/>
          <a:p>
            <a:r>
              <a:rPr lang="zh-CN" altLang="en-US" smtClean="0">
                <a:ea typeface="宋体" charset="-122"/>
              </a:rPr>
              <a:t>网络安全产品调试与部署</a:t>
            </a:r>
          </a:p>
        </p:txBody>
      </p:sp>
      <p:sp>
        <p:nvSpPr>
          <p:cNvPr id="28674" name="副标题 2"/>
          <p:cNvSpPr>
            <a:spLocks noGrp="1"/>
          </p:cNvSpPr>
          <p:nvPr>
            <p:ph type="subTitle" sz="quarter" idx="1"/>
          </p:nvPr>
        </p:nvSpPr>
        <p:spPr/>
        <p:txBody>
          <a:bodyPr/>
          <a:lstStyle/>
          <a:p>
            <a:pPr>
              <a:buFont typeface="Wingdings" pitchFamily="2" charset="2"/>
              <a:buNone/>
            </a:pPr>
            <a:r>
              <a:rPr lang="zh-CN" altLang="en-US" smtClean="0">
                <a:ea typeface="宋体" charset="-122"/>
              </a:rPr>
              <a:t>重庆电子工程职业学院 计算机学院</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r>
              <a:rPr lang="en-US" altLang="zh-CN" smtClean="0">
                <a:ea typeface="宋体" charset="-122"/>
              </a:rPr>
              <a:t>1.2 </a:t>
            </a:r>
            <a:r>
              <a:rPr lang="zh-CN" altLang="en-US" smtClean="0">
                <a:ea typeface="宋体" charset="-122"/>
              </a:rPr>
              <a:t>关键技术</a:t>
            </a:r>
          </a:p>
        </p:txBody>
      </p:sp>
      <p:sp>
        <p:nvSpPr>
          <p:cNvPr id="47106" name="内容占位符 2"/>
          <p:cNvSpPr>
            <a:spLocks noGrp="1"/>
          </p:cNvSpPr>
          <p:nvPr>
            <p:ph idx="1"/>
          </p:nvPr>
        </p:nvSpPr>
        <p:spPr/>
        <p:txBody>
          <a:bodyPr/>
          <a:lstStyle/>
          <a:p>
            <a:r>
              <a:rPr lang="zh-CN" altLang="en-US" smtClean="0">
                <a:ea typeface="宋体" charset="-122"/>
              </a:rPr>
              <a:t>代理服务技术</a:t>
            </a:r>
            <a:endParaRPr lang="en-US" altLang="zh-CN" smtClean="0">
              <a:ea typeface="宋体" charset="-122"/>
            </a:endParaRPr>
          </a:p>
          <a:p>
            <a:pPr lvl="1"/>
            <a:r>
              <a:rPr lang="zh-CN" altLang="zh-CN" smtClean="0">
                <a:ea typeface="宋体" charset="-122"/>
              </a:rPr>
              <a:t>运行应用代理程序，内部网用户可以通过应用网关安全地使用</a:t>
            </a:r>
            <a:r>
              <a:rPr lang="en-US" altLang="zh-CN" smtClean="0">
                <a:ea typeface="宋体" charset="-122"/>
              </a:rPr>
              <a:t>Internet</a:t>
            </a:r>
            <a:r>
              <a:rPr lang="zh-CN" altLang="zh-CN" smtClean="0">
                <a:ea typeface="宋体" charset="-122"/>
              </a:rPr>
              <a:t>服务，而对于非法用户的请求将予拒绝。</a:t>
            </a:r>
            <a:endParaRPr lang="en-US" altLang="zh-CN" smtClean="0">
              <a:ea typeface="宋体" charset="-122"/>
            </a:endParaRPr>
          </a:p>
          <a:p>
            <a:endParaRPr lang="zh-CN" altLang="en-US" smtClean="0">
              <a:ea typeface="宋体" charset="-122"/>
            </a:endParaRPr>
          </a:p>
        </p:txBody>
      </p:sp>
      <p:pic>
        <p:nvPicPr>
          <p:cNvPr id="47107" name="图片 4"/>
          <p:cNvPicPr>
            <a:picLocks noChangeAspect="1"/>
          </p:cNvPicPr>
          <p:nvPr/>
        </p:nvPicPr>
        <p:blipFill>
          <a:blip r:embed="rId2"/>
          <a:srcRect/>
          <a:stretch>
            <a:fillRect/>
          </a:stretch>
        </p:blipFill>
        <p:spPr bwMode="auto">
          <a:xfrm>
            <a:off x="808038" y="3298825"/>
            <a:ext cx="7488237" cy="242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p:txBody>
          <a:bodyPr/>
          <a:lstStyle/>
          <a:p>
            <a:r>
              <a:rPr lang="en-US" altLang="zh-CN" smtClean="0">
                <a:ea typeface="宋体" charset="-122"/>
              </a:rPr>
              <a:t>1.2 </a:t>
            </a:r>
            <a:r>
              <a:rPr lang="zh-CN" altLang="en-US" smtClean="0">
                <a:ea typeface="宋体" charset="-122"/>
              </a:rPr>
              <a:t>关键技术</a:t>
            </a:r>
          </a:p>
        </p:txBody>
      </p:sp>
      <p:sp>
        <p:nvSpPr>
          <p:cNvPr id="48130" name="内容占位符 2"/>
          <p:cNvSpPr>
            <a:spLocks noGrp="1"/>
          </p:cNvSpPr>
          <p:nvPr>
            <p:ph idx="1"/>
          </p:nvPr>
        </p:nvSpPr>
        <p:spPr/>
        <p:txBody>
          <a:bodyPr/>
          <a:lstStyle/>
          <a:p>
            <a:r>
              <a:rPr lang="zh-CN" altLang="zh-CN" smtClean="0">
                <a:ea typeface="宋体" charset="-122"/>
              </a:rPr>
              <a:t>状态监测技术</a:t>
            </a:r>
            <a:endParaRPr lang="en-US" altLang="zh-CN" smtClean="0">
              <a:ea typeface="宋体" charset="-122"/>
            </a:endParaRPr>
          </a:p>
          <a:p>
            <a:pPr lvl="1"/>
            <a:r>
              <a:rPr lang="zh-CN" altLang="zh-CN" smtClean="0">
                <a:ea typeface="宋体" charset="-122"/>
              </a:rPr>
              <a:t>状态检测是在网络层检查引擎截获数据包并抽取出与应用层状态有关的信息，并以此为依据决定对该连接是接受还是拒绝。在防火墙的核心部分建立状态连接表，并将进出网络的数据当成一个个的会话，利用状态表跟踪每一个会话状态。</a:t>
            </a:r>
            <a:endParaRPr lang="zh-CN" altLang="en-US" smtClean="0">
              <a:ea typeface="宋体" charset="-122"/>
            </a:endParaRPr>
          </a:p>
        </p:txBody>
      </p:sp>
      <p:pic>
        <p:nvPicPr>
          <p:cNvPr id="48131" name="图片 3"/>
          <p:cNvPicPr>
            <a:picLocks noChangeAspect="1"/>
          </p:cNvPicPr>
          <p:nvPr/>
        </p:nvPicPr>
        <p:blipFill>
          <a:blip r:embed="rId2"/>
          <a:srcRect/>
          <a:stretch>
            <a:fillRect/>
          </a:stretch>
        </p:blipFill>
        <p:spPr bwMode="auto">
          <a:xfrm>
            <a:off x="866775" y="3841750"/>
            <a:ext cx="7445375" cy="255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r>
              <a:rPr lang="en-US" altLang="zh-CN" smtClean="0">
                <a:ea typeface="宋体" charset="-122"/>
              </a:rPr>
              <a:t>1.3 </a:t>
            </a:r>
            <a:r>
              <a:rPr lang="zh-CN" altLang="en-US" smtClean="0">
                <a:ea typeface="宋体" charset="-122"/>
              </a:rPr>
              <a:t>防火墙结构</a:t>
            </a:r>
          </a:p>
        </p:txBody>
      </p:sp>
      <p:sp>
        <p:nvSpPr>
          <p:cNvPr id="49154" name="内容占位符 2"/>
          <p:cNvSpPr>
            <a:spLocks noGrp="1"/>
          </p:cNvSpPr>
          <p:nvPr>
            <p:ph idx="1"/>
          </p:nvPr>
        </p:nvSpPr>
        <p:spPr/>
        <p:txBody>
          <a:bodyPr/>
          <a:lstStyle/>
          <a:p>
            <a:r>
              <a:rPr lang="zh-CN" altLang="zh-CN" smtClean="0">
                <a:ea typeface="宋体" charset="-122"/>
              </a:rPr>
              <a:t>包过滤型结构</a:t>
            </a:r>
            <a:endParaRPr lang="en-US" altLang="zh-CN" smtClean="0">
              <a:ea typeface="宋体" charset="-122"/>
            </a:endParaRPr>
          </a:p>
          <a:p>
            <a:pPr lvl="1"/>
            <a:r>
              <a:rPr lang="zh-CN" altLang="zh-CN" smtClean="0">
                <a:ea typeface="宋体" charset="-122"/>
              </a:rPr>
              <a:t>也被称为筛选路由器结构，是最基本的一种结构，只使用一台路由器就可以实现</a:t>
            </a:r>
            <a:endParaRPr lang="zh-CN" altLang="en-US" smtClean="0">
              <a:ea typeface="宋体" charset="-122"/>
            </a:endParaRPr>
          </a:p>
        </p:txBody>
      </p:sp>
      <p:pic>
        <p:nvPicPr>
          <p:cNvPr id="49155" name="图片 3"/>
          <p:cNvPicPr>
            <a:picLocks noChangeAspect="1"/>
          </p:cNvPicPr>
          <p:nvPr/>
        </p:nvPicPr>
        <p:blipFill>
          <a:blip r:embed="rId2"/>
          <a:srcRect/>
          <a:stretch>
            <a:fillRect/>
          </a:stretch>
        </p:blipFill>
        <p:spPr bwMode="auto">
          <a:xfrm>
            <a:off x="1208088" y="3254375"/>
            <a:ext cx="7478712" cy="1998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p:cNvSpPr>
          <p:nvPr>
            <p:ph type="title"/>
          </p:nvPr>
        </p:nvSpPr>
        <p:spPr/>
        <p:txBody>
          <a:bodyPr/>
          <a:lstStyle/>
          <a:p>
            <a:r>
              <a:rPr lang="en-US" altLang="zh-CN" smtClean="0">
                <a:ea typeface="宋体" charset="-122"/>
              </a:rPr>
              <a:t>1.3 </a:t>
            </a:r>
            <a:r>
              <a:rPr lang="zh-CN" altLang="en-US" smtClean="0">
                <a:ea typeface="宋体" charset="-122"/>
              </a:rPr>
              <a:t>防火墙结构</a:t>
            </a:r>
          </a:p>
        </p:txBody>
      </p:sp>
      <p:sp>
        <p:nvSpPr>
          <p:cNvPr id="50178" name="内容占位符 2"/>
          <p:cNvSpPr>
            <a:spLocks noGrp="1"/>
          </p:cNvSpPr>
          <p:nvPr>
            <p:ph idx="1"/>
          </p:nvPr>
        </p:nvSpPr>
        <p:spPr/>
        <p:txBody>
          <a:bodyPr/>
          <a:lstStyle/>
          <a:p>
            <a:r>
              <a:rPr lang="zh-CN" altLang="zh-CN" smtClean="0">
                <a:ea typeface="宋体" charset="-122"/>
              </a:rPr>
              <a:t>双宿</a:t>
            </a:r>
            <a:r>
              <a:rPr lang="en-US" altLang="zh-CN" smtClean="0">
                <a:ea typeface="宋体" charset="-122"/>
              </a:rPr>
              <a:t>/</a:t>
            </a:r>
            <a:r>
              <a:rPr lang="zh-CN" altLang="zh-CN" smtClean="0">
                <a:ea typeface="宋体" charset="-122"/>
              </a:rPr>
              <a:t>多宿网关结构</a:t>
            </a:r>
            <a:endParaRPr lang="zh-CN" altLang="en-US" smtClean="0">
              <a:ea typeface="宋体" charset="-122"/>
            </a:endParaRPr>
          </a:p>
        </p:txBody>
      </p:sp>
      <p:pic>
        <p:nvPicPr>
          <p:cNvPr id="50179" name="图片 3"/>
          <p:cNvPicPr>
            <a:picLocks noChangeAspect="1"/>
          </p:cNvPicPr>
          <p:nvPr/>
        </p:nvPicPr>
        <p:blipFill>
          <a:blip r:embed="rId2"/>
          <a:srcRect/>
          <a:stretch>
            <a:fillRect/>
          </a:stretch>
        </p:blipFill>
        <p:spPr bwMode="auto">
          <a:xfrm>
            <a:off x="1571625" y="2451100"/>
            <a:ext cx="6843713" cy="2801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p:txBody>
          <a:bodyPr/>
          <a:lstStyle/>
          <a:p>
            <a:r>
              <a:rPr lang="en-US" altLang="zh-CN" smtClean="0">
                <a:ea typeface="宋体" charset="-122"/>
              </a:rPr>
              <a:t>1.3 </a:t>
            </a:r>
            <a:r>
              <a:rPr lang="zh-CN" altLang="en-US" smtClean="0">
                <a:ea typeface="宋体" charset="-122"/>
              </a:rPr>
              <a:t>防火墙结构</a:t>
            </a:r>
          </a:p>
        </p:txBody>
      </p:sp>
      <p:sp>
        <p:nvSpPr>
          <p:cNvPr id="51202" name="内容占位符 2"/>
          <p:cNvSpPr>
            <a:spLocks noGrp="1"/>
          </p:cNvSpPr>
          <p:nvPr>
            <p:ph idx="1"/>
          </p:nvPr>
        </p:nvSpPr>
        <p:spPr/>
        <p:txBody>
          <a:bodyPr/>
          <a:lstStyle/>
          <a:p>
            <a:r>
              <a:rPr lang="zh-CN" altLang="zh-CN" smtClean="0">
                <a:ea typeface="宋体" charset="-122"/>
              </a:rPr>
              <a:t>屏蔽主机结构</a:t>
            </a:r>
            <a:endParaRPr lang="zh-CN" altLang="en-US" smtClean="0">
              <a:ea typeface="宋体" charset="-122"/>
            </a:endParaRPr>
          </a:p>
        </p:txBody>
      </p:sp>
      <p:pic>
        <p:nvPicPr>
          <p:cNvPr id="51203" name="图片 3"/>
          <p:cNvPicPr>
            <a:picLocks noChangeAspect="1"/>
          </p:cNvPicPr>
          <p:nvPr/>
        </p:nvPicPr>
        <p:blipFill>
          <a:blip r:embed="rId2"/>
          <a:srcRect/>
          <a:stretch>
            <a:fillRect/>
          </a:stretch>
        </p:blipFill>
        <p:spPr bwMode="auto">
          <a:xfrm>
            <a:off x="1236663" y="2184400"/>
            <a:ext cx="7783512" cy="2436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p:txBody>
          <a:bodyPr/>
          <a:lstStyle/>
          <a:p>
            <a:r>
              <a:rPr lang="en-US" altLang="zh-CN" smtClean="0">
                <a:ea typeface="宋体" charset="-122"/>
              </a:rPr>
              <a:t>1.3 </a:t>
            </a:r>
            <a:r>
              <a:rPr lang="zh-CN" altLang="en-US" smtClean="0">
                <a:ea typeface="宋体" charset="-122"/>
              </a:rPr>
              <a:t>防火墙结构</a:t>
            </a:r>
          </a:p>
        </p:txBody>
      </p:sp>
      <p:sp>
        <p:nvSpPr>
          <p:cNvPr id="52226" name="内容占位符 2"/>
          <p:cNvSpPr>
            <a:spLocks noGrp="1"/>
          </p:cNvSpPr>
          <p:nvPr>
            <p:ph idx="1"/>
          </p:nvPr>
        </p:nvSpPr>
        <p:spPr/>
        <p:txBody>
          <a:bodyPr/>
          <a:lstStyle/>
          <a:p>
            <a:r>
              <a:rPr lang="zh-CN" altLang="zh-CN" smtClean="0">
                <a:ea typeface="宋体" charset="-122"/>
              </a:rPr>
              <a:t>屏蔽子网结构</a:t>
            </a:r>
            <a:endParaRPr lang="zh-CN" altLang="en-US" smtClean="0">
              <a:ea typeface="宋体" charset="-122"/>
            </a:endParaRPr>
          </a:p>
        </p:txBody>
      </p:sp>
      <p:pic>
        <p:nvPicPr>
          <p:cNvPr id="52227" name="图片 4"/>
          <p:cNvPicPr>
            <a:picLocks noChangeAspect="1"/>
          </p:cNvPicPr>
          <p:nvPr/>
        </p:nvPicPr>
        <p:blipFill>
          <a:blip r:embed="rId2"/>
          <a:srcRect/>
          <a:stretch>
            <a:fillRect/>
          </a:stretch>
        </p:blipFill>
        <p:spPr bwMode="auto">
          <a:xfrm>
            <a:off x="1139825" y="2057400"/>
            <a:ext cx="6721475" cy="3595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p:txBody>
          <a:bodyPr/>
          <a:lstStyle/>
          <a:p>
            <a:r>
              <a:rPr lang="en-US" altLang="zh-CN" smtClean="0">
                <a:ea typeface="宋体" charset="-122"/>
              </a:rPr>
              <a:t>1.4 </a:t>
            </a:r>
            <a:r>
              <a:rPr lang="zh-CN" altLang="zh-CN" smtClean="0">
                <a:ea typeface="宋体" charset="-122"/>
              </a:rPr>
              <a:t>硬件防火墙系统部署</a:t>
            </a:r>
            <a:endParaRPr lang="zh-CN" altLang="en-US" smtClean="0">
              <a:ea typeface="宋体" charset="-122"/>
            </a:endParaRPr>
          </a:p>
        </p:txBody>
      </p:sp>
      <p:sp>
        <p:nvSpPr>
          <p:cNvPr id="53250" name="内容占位符 2"/>
          <p:cNvSpPr>
            <a:spLocks noGrp="1"/>
          </p:cNvSpPr>
          <p:nvPr>
            <p:ph idx="1"/>
          </p:nvPr>
        </p:nvSpPr>
        <p:spPr/>
        <p:txBody>
          <a:bodyPr/>
          <a:lstStyle/>
          <a:p>
            <a:r>
              <a:rPr lang="zh-CN" altLang="zh-CN" smtClean="0">
                <a:ea typeface="宋体" charset="-122"/>
              </a:rPr>
              <a:t>路由模式</a:t>
            </a:r>
            <a:endParaRPr lang="zh-CN" altLang="en-US" smtClean="0">
              <a:ea typeface="宋体" charset="-122"/>
            </a:endParaRPr>
          </a:p>
        </p:txBody>
      </p:sp>
      <p:pic>
        <p:nvPicPr>
          <p:cNvPr id="53251" name="图片 3"/>
          <p:cNvPicPr>
            <a:picLocks noChangeAspect="1"/>
          </p:cNvPicPr>
          <p:nvPr/>
        </p:nvPicPr>
        <p:blipFill>
          <a:blip r:embed="rId2"/>
          <a:srcRect/>
          <a:stretch>
            <a:fillRect/>
          </a:stretch>
        </p:blipFill>
        <p:spPr bwMode="auto">
          <a:xfrm>
            <a:off x="1341438" y="2025650"/>
            <a:ext cx="7070725" cy="3694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p:nvPr>
        </p:nvSpPr>
        <p:spPr/>
        <p:txBody>
          <a:bodyPr/>
          <a:lstStyle/>
          <a:p>
            <a:r>
              <a:rPr lang="en-US" altLang="zh-CN" smtClean="0">
                <a:ea typeface="宋体" charset="-122"/>
              </a:rPr>
              <a:t>1.4 </a:t>
            </a:r>
            <a:r>
              <a:rPr lang="zh-CN" altLang="zh-CN" smtClean="0">
                <a:ea typeface="宋体" charset="-122"/>
              </a:rPr>
              <a:t>硬件防火墙系统部署</a:t>
            </a:r>
            <a:endParaRPr lang="zh-CN" altLang="en-US" smtClean="0">
              <a:ea typeface="宋体" charset="-122"/>
            </a:endParaRPr>
          </a:p>
        </p:txBody>
      </p:sp>
      <p:sp>
        <p:nvSpPr>
          <p:cNvPr id="54274" name="内容占位符 2"/>
          <p:cNvSpPr>
            <a:spLocks noGrp="1"/>
          </p:cNvSpPr>
          <p:nvPr>
            <p:ph idx="1"/>
          </p:nvPr>
        </p:nvSpPr>
        <p:spPr/>
        <p:txBody>
          <a:bodyPr/>
          <a:lstStyle/>
          <a:p>
            <a:r>
              <a:rPr lang="zh-CN" altLang="zh-CN" smtClean="0">
                <a:ea typeface="宋体" charset="-122"/>
              </a:rPr>
              <a:t>透明模式</a:t>
            </a:r>
            <a:endParaRPr lang="zh-CN" altLang="en-US" smtClean="0">
              <a:ea typeface="宋体" charset="-122"/>
            </a:endParaRPr>
          </a:p>
        </p:txBody>
      </p:sp>
      <p:pic>
        <p:nvPicPr>
          <p:cNvPr id="54275" name="图片 4"/>
          <p:cNvPicPr>
            <a:picLocks noChangeAspect="1"/>
          </p:cNvPicPr>
          <p:nvPr/>
        </p:nvPicPr>
        <p:blipFill>
          <a:blip r:embed="rId2"/>
          <a:srcRect/>
          <a:stretch>
            <a:fillRect/>
          </a:stretch>
        </p:blipFill>
        <p:spPr bwMode="auto">
          <a:xfrm>
            <a:off x="1035050" y="2368550"/>
            <a:ext cx="7275513" cy="3101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p:txBody>
          <a:bodyPr/>
          <a:lstStyle/>
          <a:p>
            <a:r>
              <a:rPr lang="en-US" altLang="zh-CN" smtClean="0">
                <a:ea typeface="宋体" charset="-122"/>
              </a:rPr>
              <a:t>1.4 </a:t>
            </a:r>
            <a:r>
              <a:rPr lang="zh-CN" altLang="zh-CN" smtClean="0">
                <a:ea typeface="宋体" charset="-122"/>
              </a:rPr>
              <a:t>硬件防火墙系统部署</a:t>
            </a:r>
            <a:endParaRPr lang="zh-CN" altLang="en-US" smtClean="0">
              <a:ea typeface="宋体" charset="-122"/>
            </a:endParaRPr>
          </a:p>
        </p:txBody>
      </p:sp>
      <p:sp>
        <p:nvSpPr>
          <p:cNvPr id="55298" name="内容占位符 2"/>
          <p:cNvSpPr>
            <a:spLocks noGrp="1"/>
          </p:cNvSpPr>
          <p:nvPr>
            <p:ph idx="1"/>
          </p:nvPr>
        </p:nvSpPr>
        <p:spPr/>
        <p:txBody>
          <a:bodyPr/>
          <a:lstStyle/>
          <a:p>
            <a:r>
              <a:rPr lang="zh-CN" altLang="zh-CN" smtClean="0">
                <a:ea typeface="宋体" charset="-122"/>
              </a:rPr>
              <a:t>混合模式</a:t>
            </a:r>
            <a:endParaRPr lang="zh-CN" altLang="en-US" smtClean="0">
              <a:ea typeface="宋体" charset="-122"/>
            </a:endParaRPr>
          </a:p>
        </p:txBody>
      </p:sp>
      <p:pic>
        <p:nvPicPr>
          <p:cNvPr id="55299" name="图片 3"/>
          <p:cNvPicPr>
            <a:picLocks noChangeAspect="1"/>
          </p:cNvPicPr>
          <p:nvPr/>
        </p:nvPicPr>
        <p:blipFill>
          <a:blip r:embed="rId2"/>
          <a:srcRect/>
          <a:stretch>
            <a:fillRect/>
          </a:stretch>
        </p:blipFill>
        <p:spPr bwMode="auto">
          <a:xfrm>
            <a:off x="1039813" y="2257425"/>
            <a:ext cx="7673975" cy="331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56322" name="内容占位符 2"/>
          <p:cNvSpPr>
            <a:spLocks noGrp="1"/>
          </p:cNvSpPr>
          <p:nvPr>
            <p:ph idx="1"/>
          </p:nvPr>
        </p:nvSpPr>
        <p:spPr/>
        <p:txBody>
          <a:bodyPr/>
          <a:lstStyle/>
          <a:p>
            <a:r>
              <a:rPr lang="zh-CN" altLang="en-US" smtClean="0">
                <a:ea typeface="宋体" charset="-122"/>
              </a:rPr>
              <a:t>网络拓扑图</a:t>
            </a:r>
          </a:p>
        </p:txBody>
      </p:sp>
      <p:pic>
        <p:nvPicPr>
          <p:cNvPr id="56323" name="图片 3"/>
          <p:cNvPicPr>
            <a:picLocks noChangeAspect="1"/>
          </p:cNvPicPr>
          <p:nvPr/>
        </p:nvPicPr>
        <p:blipFill>
          <a:blip r:embed="rId2"/>
          <a:srcRect/>
          <a:stretch>
            <a:fillRect/>
          </a:stretch>
        </p:blipFill>
        <p:spPr bwMode="auto">
          <a:xfrm>
            <a:off x="1584325" y="1866900"/>
            <a:ext cx="7154863" cy="416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zh-CN" altLang="en-US" smtClean="0">
                <a:ea typeface="宋体" charset="-122"/>
              </a:rPr>
              <a:t>第</a:t>
            </a:r>
            <a:r>
              <a:rPr lang="en-US" altLang="zh-CN" smtClean="0">
                <a:ea typeface="宋体" charset="-122"/>
              </a:rPr>
              <a:t>1</a:t>
            </a:r>
            <a:r>
              <a:rPr lang="zh-CN" altLang="en-US" smtClean="0">
                <a:ea typeface="宋体" charset="-122"/>
              </a:rPr>
              <a:t>章 </a:t>
            </a:r>
            <a:r>
              <a:rPr lang="zh-CN" altLang="zh-CN" smtClean="0">
                <a:ea typeface="宋体" charset="-122"/>
              </a:rPr>
              <a:t>防火墙产品调试与部署</a:t>
            </a:r>
            <a:endParaRPr lang="zh-CN" altLang="en-US" smtClean="0">
              <a:ea typeface="宋体" charset="-122"/>
            </a:endParaRPr>
          </a:p>
        </p:txBody>
      </p:sp>
      <p:sp>
        <p:nvSpPr>
          <p:cNvPr id="29698" name="内容占位符 2"/>
          <p:cNvSpPr>
            <a:spLocks noGrp="1"/>
          </p:cNvSpPr>
          <p:nvPr>
            <p:ph idx="1"/>
          </p:nvPr>
        </p:nvSpPr>
        <p:spPr/>
        <p:txBody>
          <a:bodyPr/>
          <a:lstStyle/>
          <a:p>
            <a:r>
              <a:rPr lang="zh-CN" altLang="zh-CN" smtClean="0">
                <a:ea typeface="宋体" charset="-122"/>
              </a:rPr>
              <a:t>知识目标</a:t>
            </a:r>
            <a:endParaRPr lang="en-US" altLang="zh-CN" smtClean="0">
              <a:ea typeface="宋体" charset="-122"/>
            </a:endParaRPr>
          </a:p>
          <a:p>
            <a:pPr lvl="1"/>
            <a:r>
              <a:rPr lang="zh-CN" altLang="zh-CN" smtClean="0">
                <a:ea typeface="宋体" charset="-122"/>
              </a:rPr>
              <a:t>了解防火墙的定义和作用</a:t>
            </a:r>
          </a:p>
          <a:p>
            <a:pPr lvl="1"/>
            <a:r>
              <a:rPr lang="zh-CN" altLang="zh-CN" smtClean="0">
                <a:ea typeface="宋体" charset="-122"/>
              </a:rPr>
              <a:t>掌握防火墙的工作原理及性能指标</a:t>
            </a:r>
          </a:p>
          <a:p>
            <a:pPr lvl="1"/>
            <a:r>
              <a:rPr lang="zh-CN" altLang="zh-CN" smtClean="0">
                <a:ea typeface="宋体" charset="-122"/>
              </a:rPr>
              <a:t>掌握防火墙的架构和应用</a:t>
            </a:r>
          </a:p>
          <a:p>
            <a:pPr lvl="1"/>
            <a:r>
              <a:rPr lang="zh-CN" altLang="zh-CN" smtClean="0">
                <a:ea typeface="宋体" charset="-122"/>
              </a:rPr>
              <a:t>理解防火墙的局限性</a:t>
            </a:r>
          </a:p>
          <a:p>
            <a:r>
              <a:rPr lang="zh-CN" altLang="zh-CN" smtClean="0">
                <a:ea typeface="宋体" charset="-122"/>
              </a:rPr>
              <a:t>技能目标</a:t>
            </a:r>
          </a:p>
          <a:p>
            <a:pPr lvl="1"/>
            <a:r>
              <a:rPr lang="zh-CN" altLang="zh-CN" smtClean="0">
                <a:ea typeface="宋体" charset="-122"/>
              </a:rPr>
              <a:t>能够根据项目进行方案设计</a:t>
            </a:r>
          </a:p>
          <a:p>
            <a:pPr lvl="1"/>
            <a:r>
              <a:rPr lang="zh-CN" altLang="zh-CN" smtClean="0">
                <a:ea typeface="宋体" charset="-122"/>
              </a:rPr>
              <a:t>能够对防火墙进行部署、配置</a:t>
            </a:r>
          </a:p>
          <a:p>
            <a:pPr lvl="1"/>
            <a:r>
              <a:rPr lang="zh-CN" altLang="zh-CN" smtClean="0">
                <a:ea typeface="宋体" charset="-122"/>
              </a:rPr>
              <a:t>能够对防火墙进行安全策略应用与测试</a:t>
            </a:r>
          </a:p>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57346"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1</a:t>
            </a:r>
            <a:r>
              <a:rPr lang="zh-CN" altLang="zh-CN" smtClean="0">
                <a:ea typeface="宋体" charset="-122"/>
              </a:rPr>
              <a:t>：认识硬件及基础操作方法</a:t>
            </a:r>
            <a:endParaRPr lang="en-US" altLang="zh-CN" smtClean="0">
              <a:ea typeface="宋体" charset="-122"/>
            </a:endParaRPr>
          </a:p>
          <a:p>
            <a:pPr lvl="1"/>
            <a:r>
              <a:rPr lang="zh-CN" altLang="zh-CN" smtClean="0">
                <a:ea typeface="宋体" charset="-122"/>
              </a:rPr>
              <a:t>在一般的防火墙的配置里，常见配置步骤为：</a:t>
            </a:r>
            <a:endParaRPr lang="en-US" altLang="zh-CN" smtClean="0">
              <a:ea typeface="宋体" charset="-122"/>
            </a:endParaRPr>
          </a:p>
          <a:p>
            <a:pPr lvl="1"/>
            <a:r>
              <a:rPr lang="zh-CN" altLang="zh-CN" smtClean="0">
                <a:ea typeface="宋体" charset="-122"/>
              </a:rPr>
              <a:t>防火墙初步认识</a:t>
            </a:r>
            <a:r>
              <a:rPr lang="en-US" altLang="zh-CN" smtClean="0">
                <a:ea typeface="宋体" charset="-122"/>
              </a:rPr>
              <a:t>-&gt;</a:t>
            </a:r>
            <a:r>
              <a:rPr lang="zh-CN" altLang="zh-CN" smtClean="0">
                <a:ea typeface="宋体" charset="-122"/>
              </a:rPr>
              <a:t>防火墙初始化配置</a:t>
            </a:r>
            <a:r>
              <a:rPr lang="en-US" altLang="zh-CN" smtClean="0">
                <a:ea typeface="宋体" charset="-122"/>
              </a:rPr>
              <a:t>-&gt;</a:t>
            </a:r>
            <a:r>
              <a:rPr lang="zh-CN" altLang="zh-CN" smtClean="0">
                <a:ea typeface="宋体" charset="-122"/>
              </a:rPr>
              <a:t>网络接口配置</a:t>
            </a:r>
            <a:r>
              <a:rPr lang="en-US" altLang="zh-CN" smtClean="0">
                <a:ea typeface="宋体" charset="-122"/>
              </a:rPr>
              <a:t>-&gt;</a:t>
            </a:r>
            <a:r>
              <a:rPr lang="zh-CN" altLang="zh-CN" smtClean="0">
                <a:ea typeface="宋体" charset="-122"/>
              </a:rPr>
              <a:t>部署方式配置</a:t>
            </a:r>
            <a:r>
              <a:rPr lang="en-US" altLang="zh-CN" smtClean="0">
                <a:ea typeface="宋体" charset="-122"/>
              </a:rPr>
              <a:t>-&gt;</a:t>
            </a:r>
            <a:r>
              <a:rPr lang="zh-CN" altLang="zh-CN" smtClean="0">
                <a:ea typeface="宋体" charset="-122"/>
              </a:rPr>
              <a:t>访问控制规则配置</a:t>
            </a:r>
            <a:r>
              <a:rPr lang="en-US" altLang="zh-CN" smtClean="0">
                <a:ea typeface="宋体" charset="-122"/>
              </a:rPr>
              <a:t>-&gt;</a:t>
            </a:r>
            <a:r>
              <a:rPr lang="zh-CN" altLang="zh-CN" smtClean="0">
                <a:ea typeface="宋体" charset="-122"/>
              </a:rPr>
              <a:t>设备关机</a:t>
            </a:r>
            <a:endParaRPr lang="en-US" altLang="zh-CN" smtClean="0">
              <a:ea typeface="宋体" charset="-122"/>
            </a:endParaRPr>
          </a:p>
          <a:p>
            <a:pPr lvl="1"/>
            <a:endParaRPr lang="zh-CN" altLang="en-US" smtClean="0">
              <a:ea typeface="宋体" charset="-122"/>
            </a:endParaRPr>
          </a:p>
        </p:txBody>
      </p:sp>
      <p:pic>
        <p:nvPicPr>
          <p:cNvPr id="57347" name="图片 4"/>
          <p:cNvPicPr>
            <a:picLocks noChangeAspect="1"/>
          </p:cNvPicPr>
          <p:nvPr/>
        </p:nvPicPr>
        <p:blipFill>
          <a:blip r:embed="rId2"/>
          <a:srcRect/>
          <a:stretch>
            <a:fillRect/>
          </a:stretch>
        </p:blipFill>
        <p:spPr bwMode="auto">
          <a:xfrm>
            <a:off x="833438" y="3284538"/>
            <a:ext cx="7620000" cy="2600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58370" name="内容占位符 2"/>
          <p:cNvSpPr>
            <a:spLocks noGrp="1"/>
          </p:cNvSpPr>
          <p:nvPr>
            <p:ph idx="1"/>
          </p:nvPr>
        </p:nvSpPr>
        <p:spPr/>
        <p:txBody>
          <a:bodyPr/>
          <a:lstStyle/>
          <a:p>
            <a:endParaRPr lang="zh-CN" altLang="en-US" smtClean="0">
              <a:ea typeface="宋体" charset="-122"/>
            </a:endParaRPr>
          </a:p>
        </p:txBody>
      </p:sp>
      <p:pic>
        <p:nvPicPr>
          <p:cNvPr id="58371" name="图片 3"/>
          <p:cNvPicPr>
            <a:picLocks noChangeAspect="1"/>
          </p:cNvPicPr>
          <p:nvPr/>
        </p:nvPicPr>
        <p:blipFill>
          <a:blip r:embed="rId2"/>
          <a:srcRect/>
          <a:stretch>
            <a:fillRect/>
          </a:stretch>
        </p:blipFill>
        <p:spPr bwMode="auto">
          <a:xfrm>
            <a:off x="842963" y="1989138"/>
            <a:ext cx="8064500" cy="2500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59394" name="内容占位符 2"/>
          <p:cNvSpPr>
            <a:spLocks noGrp="1"/>
          </p:cNvSpPr>
          <p:nvPr>
            <p:ph idx="1"/>
          </p:nvPr>
        </p:nvSpPr>
        <p:spPr/>
        <p:txBody>
          <a:bodyPr/>
          <a:lstStyle/>
          <a:p>
            <a:r>
              <a:rPr lang="zh-CN" altLang="zh-CN" smtClean="0">
                <a:ea typeface="宋体" charset="-122"/>
              </a:rPr>
              <a:t>防火墙初始参数</a:t>
            </a:r>
            <a:endParaRPr lang="en-US" altLang="zh-CN" smtClean="0">
              <a:ea typeface="宋体" charset="-122"/>
            </a:endParaRPr>
          </a:p>
          <a:p>
            <a:endParaRPr lang="zh-CN" altLang="en-US" smtClean="0">
              <a:ea typeface="宋体" charset="-122"/>
            </a:endParaRPr>
          </a:p>
        </p:txBody>
      </p:sp>
      <p:graphicFrame>
        <p:nvGraphicFramePr>
          <p:cNvPr id="6" name="表格 5"/>
          <p:cNvGraphicFramePr>
            <a:graphicFrameLocks noGrp="1"/>
          </p:cNvGraphicFramePr>
          <p:nvPr/>
        </p:nvGraphicFramePr>
        <p:xfrm>
          <a:off x="498475" y="2144713"/>
          <a:ext cx="8362950" cy="3790950"/>
        </p:xfrm>
        <a:graphic>
          <a:graphicData uri="http://schemas.openxmlformats.org/drawingml/2006/table">
            <a:tbl>
              <a:tblPr>
                <a:tableStyleId>{5C22544A-7EE6-4342-B048-85BDC9FD1C3A}</a:tableStyleId>
              </a:tblPr>
              <a:tblGrid>
                <a:gridCol w="1599239"/>
                <a:gridCol w="2169080"/>
                <a:gridCol w="241826"/>
                <a:gridCol w="2176230"/>
                <a:gridCol w="2176230"/>
              </a:tblGrid>
              <a:tr h="758120">
                <a:tc>
                  <a:txBody>
                    <a:bodyPr/>
                    <a:lstStyle/>
                    <a:p>
                      <a:pPr algn="ctr">
                        <a:lnSpc>
                          <a:spcPct val="150000"/>
                        </a:lnSpc>
                        <a:spcAft>
                          <a:spcPts val="0"/>
                        </a:spcAft>
                      </a:pPr>
                      <a:r>
                        <a:rPr lang="zh-CN" sz="2000" kern="100" dirty="0">
                          <a:effectLst/>
                        </a:rPr>
                        <a:t>网口</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a:lnSpc>
                          <a:spcPct val="150000"/>
                        </a:lnSpc>
                        <a:spcAft>
                          <a:spcPts val="0"/>
                        </a:spcAft>
                      </a:pPr>
                      <a:r>
                        <a:rPr lang="en-US" sz="2000" kern="100" dirty="0">
                          <a:effectLst/>
                        </a:rPr>
                        <a:t>IP</a:t>
                      </a:r>
                      <a:r>
                        <a:rPr lang="zh-CN" sz="2000" kern="100" dirty="0">
                          <a:effectLst/>
                        </a:rPr>
                        <a:t>地址</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a:txBody>
                    <a:bodyPr/>
                    <a:lstStyle/>
                    <a:p>
                      <a:pPr algn="ctr">
                        <a:lnSpc>
                          <a:spcPct val="150000"/>
                        </a:lnSpc>
                        <a:spcAft>
                          <a:spcPts val="0"/>
                        </a:spcAft>
                      </a:pPr>
                      <a:r>
                        <a:rPr lang="zh-CN" sz="2000" kern="100" dirty="0">
                          <a:effectLst/>
                        </a:rPr>
                        <a:t>掩码</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2000" kern="100">
                          <a:effectLst/>
                        </a:rPr>
                        <a:t>备注</a:t>
                      </a:r>
                      <a:endParaRPr lang="zh-CN" sz="2000" kern="100">
                        <a:effectLst/>
                        <a:latin typeface="Times New Roman" panose="02020603050405020304" pitchFamily="18" charset="0"/>
                        <a:ea typeface="宋体" panose="02010600030101010101" pitchFamily="2" charset="-122"/>
                      </a:endParaRPr>
                    </a:p>
                  </a:txBody>
                  <a:tcPr marL="68580" marR="68580" marT="0" marB="0"/>
                </a:tc>
              </a:tr>
              <a:tr h="758120">
                <a:tc>
                  <a:txBody>
                    <a:bodyPr/>
                    <a:lstStyle/>
                    <a:p>
                      <a:pPr algn="ctr">
                        <a:lnSpc>
                          <a:spcPct val="150000"/>
                        </a:lnSpc>
                        <a:spcAft>
                          <a:spcPts val="0"/>
                        </a:spcAft>
                      </a:pPr>
                      <a:r>
                        <a:rPr lang="en-US" sz="2000" kern="100" cap="all">
                          <a:effectLst/>
                        </a:rPr>
                        <a:t>LAN1</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lnSpc>
                          <a:spcPct val="150000"/>
                        </a:lnSpc>
                        <a:spcAft>
                          <a:spcPts val="0"/>
                        </a:spcAft>
                      </a:pPr>
                      <a:r>
                        <a:rPr lang="en-US" sz="2000" kern="100">
                          <a:effectLst/>
                        </a:rPr>
                        <a:t>192.168.0.1</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lnSpc>
                          <a:spcPct val="150000"/>
                        </a:lnSpc>
                        <a:spcAft>
                          <a:spcPts val="0"/>
                        </a:spcAft>
                      </a:pPr>
                      <a:r>
                        <a:rPr lang="en-US" sz="2000" kern="100" dirty="0">
                          <a:effectLst/>
                        </a:rPr>
                        <a:t>255.255.255.0</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lnSpc>
                          <a:spcPct val="150000"/>
                        </a:lnSpc>
                        <a:spcAft>
                          <a:spcPts val="0"/>
                        </a:spcAft>
                      </a:pPr>
                      <a:r>
                        <a:rPr lang="zh-CN" sz="2000" kern="100">
                          <a:effectLst/>
                        </a:rPr>
                        <a:t>默认管理口</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r>
              <a:tr h="758120">
                <a:tc>
                  <a:txBody>
                    <a:bodyPr/>
                    <a:lstStyle/>
                    <a:p>
                      <a:pPr algn="ctr">
                        <a:lnSpc>
                          <a:spcPct val="150000"/>
                        </a:lnSpc>
                        <a:spcAft>
                          <a:spcPts val="0"/>
                        </a:spcAft>
                      </a:pPr>
                      <a:r>
                        <a:rPr lang="en-US" sz="2000" kern="100" cap="all">
                          <a:effectLst/>
                        </a:rPr>
                        <a:t>LAN2</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lnSpc>
                          <a:spcPct val="150000"/>
                        </a:lnSpc>
                        <a:spcAft>
                          <a:spcPts val="0"/>
                        </a:spcAft>
                      </a:pPr>
                      <a:r>
                        <a:rPr lang="zh-CN" sz="2000" kern="100">
                          <a:effectLst/>
                        </a:rPr>
                        <a:t>无</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lnSpc>
                          <a:spcPct val="150000"/>
                        </a:lnSpc>
                        <a:spcAft>
                          <a:spcPts val="0"/>
                        </a:spcAft>
                      </a:pPr>
                      <a:r>
                        <a:rPr lang="zh-CN" sz="2000" kern="100">
                          <a:effectLst/>
                        </a:rPr>
                        <a:t>无</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lnSpc>
                          <a:spcPct val="150000"/>
                        </a:lnSpc>
                        <a:spcAft>
                          <a:spcPts val="0"/>
                        </a:spcAft>
                      </a:pPr>
                      <a:r>
                        <a:rPr lang="zh-CN" sz="2000" kern="100" dirty="0">
                          <a:effectLst/>
                        </a:rPr>
                        <a:t>可配置口</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r h="758120">
                <a:tc>
                  <a:txBody>
                    <a:bodyPr/>
                    <a:lstStyle/>
                    <a:p>
                      <a:pPr algn="ctr">
                        <a:lnSpc>
                          <a:spcPct val="150000"/>
                        </a:lnSpc>
                        <a:spcAft>
                          <a:spcPts val="0"/>
                        </a:spcAft>
                      </a:pPr>
                      <a:r>
                        <a:rPr lang="en-US" sz="2000" kern="100" cap="all">
                          <a:effectLst/>
                        </a:rPr>
                        <a:t>LAN3</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lnSpc>
                          <a:spcPct val="150000"/>
                        </a:lnSpc>
                        <a:spcAft>
                          <a:spcPts val="0"/>
                        </a:spcAft>
                      </a:pPr>
                      <a:r>
                        <a:rPr lang="zh-CN" sz="2000" kern="100">
                          <a:effectLst/>
                        </a:rPr>
                        <a:t>无</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lnSpc>
                          <a:spcPct val="150000"/>
                        </a:lnSpc>
                        <a:spcAft>
                          <a:spcPts val="0"/>
                        </a:spcAft>
                      </a:pPr>
                      <a:r>
                        <a:rPr lang="zh-CN" sz="2000" kern="100">
                          <a:effectLst/>
                        </a:rPr>
                        <a:t>无</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lnSpc>
                          <a:spcPct val="150000"/>
                        </a:lnSpc>
                        <a:spcAft>
                          <a:spcPts val="0"/>
                        </a:spcAft>
                      </a:pPr>
                      <a:r>
                        <a:rPr lang="zh-CN" sz="2000" kern="100" dirty="0">
                          <a:effectLst/>
                        </a:rPr>
                        <a:t>可配置口</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r h="758120">
                <a:tc>
                  <a:txBody>
                    <a:bodyPr/>
                    <a:lstStyle/>
                    <a:p>
                      <a:pPr algn="ctr">
                        <a:lnSpc>
                          <a:spcPct val="150000"/>
                        </a:lnSpc>
                        <a:spcAft>
                          <a:spcPts val="0"/>
                        </a:spcAft>
                      </a:pPr>
                      <a:r>
                        <a:rPr lang="en-US" sz="2000" kern="100" cap="all">
                          <a:effectLst/>
                        </a:rPr>
                        <a:t>LAN4</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lnSpc>
                          <a:spcPct val="150000"/>
                        </a:lnSpc>
                        <a:spcAft>
                          <a:spcPts val="0"/>
                        </a:spcAft>
                      </a:pPr>
                      <a:r>
                        <a:rPr lang="zh-CN" sz="2000" kern="100">
                          <a:effectLst/>
                        </a:rPr>
                        <a:t>无</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lnSpc>
                          <a:spcPct val="150000"/>
                        </a:lnSpc>
                        <a:spcAft>
                          <a:spcPts val="0"/>
                        </a:spcAft>
                      </a:pPr>
                      <a:r>
                        <a:rPr lang="en-US" altLang="zh-CN" sz="2000" kern="100" dirty="0" smtClean="0">
                          <a:effectLst/>
                        </a:rPr>
                        <a:t>  </a:t>
                      </a:r>
                      <a:r>
                        <a:rPr lang="zh-CN" sz="2000" kern="100" dirty="0" smtClean="0">
                          <a:effectLst/>
                        </a:rPr>
                        <a:t>无</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just">
                        <a:lnSpc>
                          <a:spcPct val="150000"/>
                        </a:lnSpc>
                        <a:spcAft>
                          <a:spcPts val="0"/>
                        </a:spcAft>
                      </a:pPr>
                      <a:r>
                        <a:rPr lang="zh-CN" sz="2000" kern="100" dirty="0">
                          <a:effectLst/>
                        </a:rPr>
                        <a:t>可配置口</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3" name="内容占位符 2"/>
          <p:cNvSpPr>
            <a:spLocks noGrp="1"/>
          </p:cNvSpPr>
          <p:nvPr>
            <p:ph idx="1"/>
          </p:nvPr>
        </p:nvSpPr>
        <p:spPr/>
        <p:txBody>
          <a:bodyPr/>
          <a:lstStyle/>
          <a:p>
            <a:r>
              <a:rPr lang="zh-CN" altLang="zh-CN" smtClean="0">
                <a:ea typeface="宋体" charset="-122"/>
              </a:rPr>
              <a:t>利用浏览器登陆防火墙管理界面</a:t>
            </a:r>
            <a:endParaRPr lang="en-US" altLang="zh-CN" smtClean="0">
              <a:ea typeface="宋体" charset="-122"/>
            </a:endParaRPr>
          </a:p>
          <a:p>
            <a:pPr lvl="1"/>
            <a:r>
              <a:rPr lang="zh-CN" altLang="zh-CN" smtClean="0">
                <a:ea typeface="宋体" charset="-122"/>
              </a:rPr>
              <a:t>将</a:t>
            </a:r>
            <a:r>
              <a:rPr lang="en-US" altLang="zh-CN" smtClean="0">
                <a:ea typeface="宋体" charset="-122"/>
              </a:rPr>
              <a:t>PC</a:t>
            </a:r>
            <a:r>
              <a:rPr lang="zh-CN" altLang="zh-CN" smtClean="0">
                <a:ea typeface="宋体" charset="-122"/>
              </a:rPr>
              <a:t>机与防火墙的</a:t>
            </a:r>
            <a:r>
              <a:rPr lang="en-US" altLang="zh-CN" smtClean="0">
                <a:ea typeface="宋体" charset="-122"/>
              </a:rPr>
              <a:t>LAN1</a:t>
            </a:r>
            <a:r>
              <a:rPr lang="zh-CN" altLang="zh-CN" smtClean="0">
                <a:ea typeface="宋体" charset="-122"/>
              </a:rPr>
              <a:t>网口连接起来</a:t>
            </a:r>
            <a:endParaRPr lang="en-US" altLang="zh-CN" smtClean="0">
              <a:ea typeface="宋体" charset="-122"/>
            </a:endParaRPr>
          </a:p>
          <a:p>
            <a:pPr lvl="1"/>
            <a:r>
              <a:rPr lang="zh-CN" altLang="zh-CN" smtClean="0">
                <a:ea typeface="宋体" charset="-122"/>
              </a:rPr>
              <a:t>客户端</a:t>
            </a:r>
            <a:r>
              <a:rPr lang="en-US" altLang="zh-CN" smtClean="0">
                <a:ea typeface="宋体" charset="-122"/>
              </a:rPr>
              <a:t>IP</a:t>
            </a:r>
            <a:r>
              <a:rPr lang="zh-CN" altLang="zh-CN" smtClean="0">
                <a:ea typeface="宋体" charset="-122"/>
              </a:rPr>
              <a:t>设置</a:t>
            </a:r>
            <a:r>
              <a:rPr lang="zh-CN" altLang="en-US" smtClean="0">
                <a:ea typeface="宋体" charset="-122"/>
              </a:rPr>
              <a:t>到</a:t>
            </a:r>
            <a:r>
              <a:rPr lang="en-US" altLang="zh-CN" smtClean="0">
                <a:ea typeface="宋体" charset="-122"/>
              </a:rPr>
              <a:t>192.168.0.0</a:t>
            </a:r>
            <a:r>
              <a:rPr lang="zh-CN" altLang="en-US" smtClean="0">
                <a:ea typeface="宋体" charset="-122"/>
              </a:rPr>
              <a:t>网段</a:t>
            </a:r>
            <a:endParaRPr lang="en-US" altLang="zh-CN" smtClean="0">
              <a:ea typeface="宋体" charset="-122"/>
            </a:endParaRPr>
          </a:p>
          <a:p>
            <a:pPr lvl="1"/>
            <a:r>
              <a:rPr lang="zh-CN" altLang="zh-CN" smtClean="0">
                <a:ea typeface="宋体" charset="-122"/>
              </a:rPr>
              <a:t>使用</a:t>
            </a:r>
            <a:r>
              <a:rPr lang="en-US" altLang="zh-CN" smtClean="0">
                <a:ea typeface="宋体" charset="-122"/>
              </a:rPr>
              <a:t>ping</a:t>
            </a:r>
            <a:r>
              <a:rPr lang="zh-CN" altLang="zh-CN" smtClean="0">
                <a:ea typeface="宋体" charset="-122"/>
              </a:rPr>
              <a:t>命令测试防火墙和管理</a:t>
            </a:r>
            <a:r>
              <a:rPr lang="en-US" altLang="zh-CN" smtClean="0">
                <a:ea typeface="宋体" charset="-122"/>
              </a:rPr>
              <a:t>PC</a:t>
            </a:r>
            <a:r>
              <a:rPr lang="zh-CN" altLang="zh-CN" smtClean="0">
                <a:ea typeface="宋体" charset="-122"/>
              </a:rPr>
              <a:t>间是否能互通</a:t>
            </a:r>
            <a:endParaRPr lang="en-US" altLang="zh-CN" smtClean="0">
              <a:ea typeface="宋体" charset="-122"/>
            </a:endParaRPr>
          </a:p>
          <a:p>
            <a:pPr lvl="1"/>
            <a:r>
              <a:rPr lang="zh-CN" altLang="zh-CN" smtClean="0">
                <a:ea typeface="宋体" charset="-122"/>
              </a:rPr>
              <a:t>打开</a:t>
            </a:r>
            <a:r>
              <a:rPr lang="en-US" altLang="zh-CN" smtClean="0">
                <a:ea typeface="宋体" charset="-122"/>
              </a:rPr>
              <a:t>IE</a:t>
            </a:r>
            <a:r>
              <a:rPr lang="zh-CN" altLang="zh-CN" smtClean="0">
                <a:ea typeface="宋体" charset="-122"/>
              </a:rPr>
              <a:t>浏览器，输入管理地址</a:t>
            </a:r>
            <a:r>
              <a:rPr lang="en-US" altLang="zh-CN" smtClean="0">
                <a:ea typeface="宋体" charset="-122"/>
              </a:rPr>
              <a:t>http://192.168.0.1:81 </a:t>
            </a:r>
            <a:r>
              <a:rPr lang="zh-CN" altLang="zh-CN" smtClean="0">
                <a:ea typeface="宋体" charset="-122"/>
              </a:rPr>
              <a:t>或</a:t>
            </a:r>
            <a:r>
              <a:rPr lang="en-US" altLang="zh-CN" smtClean="0">
                <a:ea typeface="宋体" charset="-122"/>
              </a:rPr>
              <a:t>https://192.168.0.1:441</a:t>
            </a:r>
          </a:p>
          <a:p>
            <a:pPr lvl="1"/>
            <a:r>
              <a:rPr lang="zh-CN" altLang="zh-CN" smtClean="0">
                <a:ea typeface="宋体" charset="-122"/>
              </a:rPr>
              <a:t>在防火墙的欢迎界面输入用户名和密码，默认用户名和密码为</a:t>
            </a:r>
            <a:r>
              <a:rPr lang="en-US" altLang="zh-CN" smtClean="0">
                <a:ea typeface="宋体" charset="-122"/>
              </a:rPr>
              <a:t>admin/888888</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1442" name="内容占位符 2"/>
          <p:cNvSpPr>
            <a:spLocks noGrp="1"/>
          </p:cNvSpPr>
          <p:nvPr>
            <p:ph idx="1"/>
          </p:nvPr>
        </p:nvSpPr>
        <p:spPr/>
        <p:txBody>
          <a:bodyPr/>
          <a:lstStyle/>
          <a:p>
            <a:r>
              <a:rPr lang="zh-CN" altLang="zh-CN" smtClean="0">
                <a:ea typeface="宋体" charset="-122"/>
              </a:rPr>
              <a:t>防火墙配置的基本操作</a:t>
            </a:r>
            <a:endParaRPr lang="en-US" altLang="zh-CN" smtClean="0">
              <a:ea typeface="宋体" charset="-122"/>
            </a:endParaRPr>
          </a:p>
          <a:p>
            <a:pPr lvl="1"/>
            <a:r>
              <a:rPr lang="zh-CN" altLang="zh-CN" smtClean="0">
                <a:ea typeface="宋体" charset="-122"/>
              </a:rPr>
              <a:t>网络地址、子网和端口</a:t>
            </a:r>
            <a:r>
              <a:rPr lang="zh-CN" altLang="en-US" smtClean="0">
                <a:ea typeface="宋体" charset="-122"/>
              </a:rPr>
              <a:t>的概念</a:t>
            </a:r>
            <a:endParaRPr lang="en-US" altLang="zh-CN" smtClean="0">
              <a:ea typeface="宋体" charset="-122"/>
            </a:endParaRPr>
          </a:p>
          <a:p>
            <a:pPr lvl="1"/>
            <a:r>
              <a:rPr lang="zh-CN" altLang="en-US" smtClean="0">
                <a:ea typeface="宋体" charset="-122"/>
              </a:rPr>
              <a:t>添加</a:t>
            </a:r>
            <a:r>
              <a:rPr lang="zh-CN" altLang="zh-CN" smtClean="0">
                <a:ea typeface="宋体" charset="-122"/>
              </a:rPr>
              <a:t>描述</a:t>
            </a:r>
            <a:r>
              <a:rPr lang="zh-CN" altLang="en-US" smtClean="0">
                <a:ea typeface="宋体" charset="-122"/>
              </a:rPr>
              <a:t>帮助管理者识别</a:t>
            </a:r>
            <a:endParaRPr lang="en-US" altLang="zh-CN" smtClean="0">
              <a:ea typeface="宋体" charset="-122"/>
            </a:endParaRPr>
          </a:p>
          <a:p>
            <a:pPr lvl="1"/>
            <a:endParaRPr lang="en-US" altLang="zh-CN" smtClean="0">
              <a:ea typeface="宋体" charset="-122"/>
            </a:endParaRPr>
          </a:p>
          <a:p>
            <a:pPr lvl="1"/>
            <a:endParaRPr lang="en-US" altLang="zh-CN" smtClean="0">
              <a:ea typeface="宋体" charset="-122"/>
            </a:endParaRPr>
          </a:p>
          <a:p>
            <a:pPr lvl="1"/>
            <a:endParaRPr lang="en-US" altLang="zh-CN" smtClean="0">
              <a:ea typeface="宋体" charset="-122"/>
            </a:endParaRPr>
          </a:p>
          <a:p>
            <a:pPr lvl="1"/>
            <a:r>
              <a:rPr lang="zh-CN" altLang="zh-CN" smtClean="0">
                <a:ea typeface="宋体" charset="-122"/>
              </a:rPr>
              <a:t>创建、编辑、删除规则</a:t>
            </a:r>
            <a:endParaRPr lang="en-US" altLang="zh-CN" smtClean="0">
              <a:ea typeface="宋体" charset="-122"/>
            </a:endParaRPr>
          </a:p>
          <a:p>
            <a:pPr lvl="1"/>
            <a:endParaRPr lang="zh-CN" altLang="en-US" smtClean="0">
              <a:ea typeface="宋体" charset="-122"/>
            </a:endParaRPr>
          </a:p>
        </p:txBody>
      </p:sp>
      <p:pic>
        <p:nvPicPr>
          <p:cNvPr id="61443" name="图片 3"/>
          <p:cNvPicPr>
            <a:picLocks noChangeAspect="1"/>
          </p:cNvPicPr>
          <p:nvPr/>
        </p:nvPicPr>
        <p:blipFill>
          <a:blip r:embed="rId2"/>
          <a:srcRect/>
          <a:stretch>
            <a:fillRect/>
          </a:stretch>
        </p:blipFill>
        <p:spPr bwMode="auto">
          <a:xfrm>
            <a:off x="773113" y="2898775"/>
            <a:ext cx="7088187" cy="858838"/>
          </a:xfrm>
          <a:prstGeom prst="rect">
            <a:avLst/>
          </a:prstGeom>
          <a:noFill/>
          <a:ln w="9525">
            <a:noFill/>
            <a:miter lim="800000"/>
            <a:headEnd/>
            <a:tailEnd/>
          </a:ln>
        </p:spPr>
      </p:pic>
      <p:pic>
        <p:nvPicPr>
          <p:cNvPr id="61444" name="图片 4"/>
          <p:cNvPicPr>
            <a:picLocks noChangeAspect="1"/>
          </p:cNvPicPr>
          <p:nvPr/>
        </p:nvPicPr>
        <p:blipFill>
          <a:blip r:embed="rId3"/>
          <a:srcRect/>
          <a:stretch>
            <a:fillRect/>
          </a:stretch>
        </p:blipFill>
        <p:spPr bwMode="auto">
          <a:xfrm>
            <a:off x="935038" y="4732338"/>
            <a:ext cx="6696075" cy="155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2466" name="内容占位符 2"/>
          <p:cNvSpPr>
            <a:spLocks noGrp="1"/>
          </p:cNvSpPr>
          <p:nvPr>
            <p:ph idx="1"/>
          </p:nvPr>
        </p:nvSpPr>
        <p:spPr/>
        <p:txBody>
          <a:bodyPr/>
          <a:lstStyle/>
          <a:p>
            <a:r>
              <a:rPr lang="zh-CN" altLang="zh-CN" smtClean="0">
                <a:ea typeface="宋体" charset="-122"/>
              </a:rPr>
              <a:t>防火墙配置的基本操作</a:t>
            </a:r>
            <a:endParaRPr lang="en-US" altLang="zh-CN" smtClean="0">
              <a:ea typeface="宋体" charset="-122"/>
            </a:endParaRPr>
          </a:p>
          <a:p>
            <a:pPr lvl="1"/>
            <a:r>
              <a:rPr lang="zh-CN" altLang="zh-CN" smtClean="0">
                <a:ea typeface="宋体" charset="-122"/>
              </a:rPr>
              <a:t>网络配置</a:t>
            </a:r>
            <a:endParaRPr lang="en-US" altLang="zh-CN" smtClean="0">
              <a:ea typeface="宋体" charset="-122"/>
            </a:endParaRPr>
          </a:p>
          <a:p>
            <a:pPr lvl="1"/>
            <a:r>
              <a:rPr lang="zh-CN" altLang="zh-CN" smtClean="0">
                <a:ea typeface="宋体" charset="-122"/>
              </a:rPr>
              <a:t>进入网口配置界面，选择“网络设置”</a:t>
            </a:r>
            <a:r>
              <a:rPr lang="en-US" altLang="zh-CN" smtClean="0">
                <a:ea typeface="宋体" charset="-122"/>
              </a:rPr>
              <a:t>-&gt;</a:t>
            </a:r>
            <a:r>
              <a:rPr lang="zh-CN" altLang="zh-CN" smtClean="0">
                <a:ea typeface="宋体" charset="-122"/>
              </a:rPr>
              <a:t>“网口设置”</a:t>
            </a:r>
            <a:r>
              <a:rPr lang="en-US" altLang="zh-CN" smtClean="0">
                <a:ea typeface="宋体" charset="-122"/>
              </a:rPr>
              <a:t>-&gt;</a:t>
            </a:r>
            <a:r>
              <a:rPr lang="zh-CN" altLang="zh-CN" smtClean="0">
                <a:ea typeface="宋体" charset="-122"/>
              </a:rPr>
              <a:t>“网口”</a:t>
            </a:r>
            <a:r>
              <a:rPr lang="zh-CN" altLang="en-US" smtClean="0">
                <a:ea typeface="宋体" charset="-122"/>
              </a:rPr>
              <a:t>，即可进行网络设置</a:t>
            </a:r>
            <a:endParaRPr lang="en-US" altLang="zh-CN" smtClean="0">
              <a:ea typeface="宋体" charset="-122"/>
            </a:endParaRPr>
          </a:p>
          <a:p>
            <a:pPr lvl="1"/>
            <a:endParaRPr lang="en-US" altLang="zh-CN" smtClean="0">
              <a:ea typeface="宋体" charset="-122"/>
            </a:endParaRPr>
          </a:p>
          <a:p>
            <a:pPr lvl="1"/>
            <a:endParaRPr lang="en-US" altLang="zh-CN" smtClean="0">
              <a:ea typeface="宋体" charset="-122"/>
            </a:endParaRPr>
          </a:p>
          <a:p>
            <a:pPr lvl="1"/>
            <a:endParaRPr lang="zh-CN" altLang="en-US" smtClean="0">
              <a:ea typeface="宋体" charset="-122"/>
            </a:endParaRPr>
          </a:p>
        </p:txBody>
      </p:sp>
      <p:pic>
        <p:nvPicPr>
          <p:cNvPr id="62467" name="图片 5"/>
          <p:cNvPicPr>
            <a:picLocks noChangeAspect="1"/>
          </p:cNvPicPr>
          <p:nvPr/>
        </p:nvPicPr>
        <p:blipFill>
          <a:blip r:embed="rId2"/>
          <a:srcRect/>
          <a:stretch>
            <a:fillRect/>
          </a:stretch>
        </p:blipFill>
        <p:spPr bwMode="auto">
          <a:xfrm>
            <a:off x="882650" y="3257550"/>
            <a:ext cx="7720013" cy="2544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3490" name="内容占位符 2"/>
          <p:cNvSpPr>
            <a:spLocks noGrp="1"/>
          </p:cNvSpPr>
          <p:nvPr>
            <p:ph idx="1"/>
          </p:nvPr>
        </p:nvSpPr>
        <p:spPr/>
        <p:txBody>
          <a:bodyPr/>
          <a:lstStyle/>
          <a:p>
            <a:r>
              <a:rPr lang="zh-CN" altLang="zh-CN" smtClean="0">
                <a:ea typeface="宋体" charset="-122"/>
              </a:rPr>
              <a:t>防火墙配置的基本操作</a:t>
            </a:r>
            <a:endParaRPr lang="en-US" altLang="zh-CN" smtClean="0">
              <a:ea typeface="宋体" charset="-122"/>
            </a:endParaRPr>
          </a:p>
          <a:p>
            <a:pPr lvl="1"/>
            <a:r>
              <a:rPr lang="zh-CN" altLang="zh-CN" smtClean="0">
                <a:ea typeface="宋体" charset="-122"/>
              </a:rPr>
              <a:t>设备关闭、重启</a:t>
            </a:r>
            <a:endParaRPr lang="zh-CN" altLang="en-US" smtClean="0">
              <a:ea typeface="宋体" charset="-122"/>
            </a:endParaRPr>
          </a:p>
        </p:txBody>
      </p:sp>
      <p:pic>
        <p:nvPicPr>
          <p:cNvPr id="63491" name="图片 5"/>
          <p:cNvPicPr>
            <a:picLocks noChangeAspect="1"/>
          </p:cNvPicPr>
          <p:nvPr/>
        </p:nvPicPr>
        <p:blipFill>
          <a:blip r:embed="rId2"/>
          <a:srcRect/>
          <a:stretch>
            <a:fillRect/>
          </a:stretch>
        </p:blipFill>
        <p:spPr bwMode="auto">
          <a:xfrm>
            <a:off x="1135063" y="2697163"/>
            <a:ext cx="7096125" cy="3055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4514"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2</a:t>
            </a:r>
            <a:r>
              <a:rPr lang="zh-CN" altLang="zh-CN" smtClean="0">
                <a:ea typeface="宋体" charset="-122"/>
              </a:rPr>
              <a:t>：防火墙部署</a:t>
            </a:r>
            <a:endParaRPr lang="en-US" altLang="zh-CN" smtClean="0">
              <a:ea typeface="宋体" charset="-122"/>
            </a:endParaRPr>
          </a:p>
          <a:p>
            <a:r>
              <a:rPr lang="zh-CN" altLang="zh-CN" smtClean="0">
                <a:ea typeface="宋体" charset="-122"/>
              </a:rPr>
              <a:t>配置</a:t>
            </a:r>
            <a:r>
              <a:rPr lang="en-US" altLang="zh-CN" smtClean="0">
                <a:ea typeface="宋体" charset="-122"/>
              </a:rPr>
              <a:t>SNAT</a:t>
            </a:r>
          </a:p>
          <a:p>
            <a:pPr lvl="1"/>
            <a:r>
              <a:rPr lang="zh-CN" altLang="zh-CN" smtClean="0">
                <a:ea typeface="宋体" charset="-122"/>
              </a:rPr>
              <a:t>（</a:t>
            </a:r>
            <a:r>
              <a:rPr lang="en-US" altLang="zh-CN" smtClean="0">
                <a:ea typeface="宋体" charset="-122"/>
              </a:rPr>
              <a:t>1</a:t>
            </a:r>
            <a:r>
              <a:rPr lang="zh-CN" altLang="zh-CN" smtClean="0">
                <a:ea typeface="宋体" charset="-122"/>
              </a:rPr>
              <a:t>）防火墙接入</a:t>
            </a:r>
          </a:p>
          <a:p>
            <a:pPr lvl="1"/>
            <a:r>
              <a:rPr lang="zh-CN" altLang="zh-CN" smtClean="0">
                <a:ea typeface="宋体" charset="-122"/>
              </a:rPr>
              <a:t>（</a:t>
            </a:r>
            <a:r>
              <a:rPr lang="en-US" altLang="zh-CN" smtClean="0">
                <a:ea typeface="宋体" charset="-122"/>
              </a:rPr>
              <a:t>2</a:t>
            </a:r>
            <a:r>
              <a:rPr lang="zh-CN" altLang="zh-CN" smtClean="0">
                <a:ea typeface="宋体" charset="-122"/>
              </a:rPr>
              <a:t>）检验接入防火墙后网络状况</a:t>
            </a:r>
          </a:p>
          <a:p>
            <a:pPr lvl="1"/>
            <a:r>
              <a:rPr lang="zh-CN" altLang="zh-CN" smtClean="0">
                <a:ea typeface="宋体" charset="-122"/>
              </a:rPr>
              <a:t>（</a:t>
            </a:r>
            <a:r>
              <a:rPr lang="en-US" altLang="zh-CN" smtClean="0">
                <a:ea typeface="宋体" charset="-122"/>
              </a:rPr>
              <a:t>3</a:t>
            </a:r>
            <a:r>
              <a:rPr lang="zh-CN" altLang="zh-CN" smtClean="0">
                <a:ea typeface="宋体" charset="-122"/>
              </a:rPr>
              <a:t>）配置</a:t>
            </a:r>
            <a:r>
              <a:rPr lang="en-US" altLang="zh-CN" smtClean="0">
                <a:ea typeface="宋体" charset="-122"/>
              </a:rPr>
              <a:t>LAN</a:t>
            </a:r>
            <a:r>
              <a:rPr lang="zh-CN" altLang="zh-CN" smtClean="0">
                <a:ea typeface="宋体" charset="-122"/>
              </a:rPr>
              <a:t>口</a:t>
            </a:r>
          </a:p>
          <a:p>
            <a:pPr lvl="1"/>
            <a:r>
              <a:rPr lang="zh-CN" altLang="zh-CN" smtClean="0">
                <a:ea typeface="宋体" charset="-122"/>
              </a:rPr>
              <a:t>（</a:t>
            </a:r>
            <a:r>
              <a:rPr lang="en-US" altLang="zh-CN" smtClean="0">
                <a:ea typeface="宋体" charset="-122"/>
              </a:rPr>
              <a:t>4</a:t>
            </a:r>
            <a:r>
              <a:rPr lang="zh-CN" altLang="zh-CN" smtClean="0">
                <a:ea typeface="宋体" charset="-122"/>
              </a:rPr>
              <a:t>）配置</a:t>
            </a:r>
            <a:r>
              <a:rPr lang="en-US" altLang="zh-CN" smtClean="0">
                <a:ea typeface="宋体" charset="-122"/>
              </a:rPr>
              <a:t>WAN</a:t>
            </a:r>
            <a:r>
              <a:rPr lang="zh-CN" altLang="zh-CN" smtClean="0">
                <a:ea typeface="宋体" charset="-122"/>
              </a:rPr>
              <a:t>口</a:t>
            </a:r>
            <a:endParaRPr lang="en-US" altLang="zh-CN" smtClean="0">
              <a:ea typeface="宋体" charset="-122"/>
            </a:endParaRPr>
          </a:p>
          <a:p>
            <a:pPr lvl="1"/>
            <a:r>
              <a:rPr lang="zh-CN" altLang="zh-CN" smtClean="0">
                <a:ea typeface="宋体" charset="-122"/>
              </a:rPr>
              <a:t>（</a:t>
            </a:r>
            <a:r>
              <a:rPr lang="en-US" altLang="zh-CN" smtClean="0">
                <a:ea typeface="宋体" charset="-122"/>
              </a:rPr>
              <a:t>5</a:t>
            </a:r>
            <a:r>
              <a:rPr lang="zh-CN" altLang="zh-CN" smtClean="0">
                <a:ea typeface="宋体" charset="-122"/>
              </a:rPr>
              <a:t>）配置</a:t>
            </a:r>
            <a:r>
              <a:rPr lang="en-US" altLang="zh-CN" smtClean="0">
                <a:ea typeface="宋体" charset="-122"/>
              </a:rPr>
              <a:t>SNAT</a:t>
            </a:r>
            <a:r>
              <a:rPr lang="zh-CN" altLang="zh-CN" smtClean="0">
                <a:ea typeface="宋体" charset="-122"/>
              </a:rPr>
              <a:t>模式</a:t>
            </a:r>
            <a:endParaRPr lang="en-US" altLang="zh-CN" smtClean="0">
              <a:ea typeface="宋体" charset="-122"/>
            </a:endParaRPr>
          </a:p>
          <a:p>
            <a:pPr lvl="1"/>
            <a:r>
              <a:rPr lang="zh-CN" altLang="zh-CN" smtClean="0">
                <a:ea typeface="宋体" charset="-122"/>
              </a:rPr>
              <a:t>（</a:t>
            </a:r>
            <a:r>
              <a:rPr lang="en-US" altLang="zh-CN" smtClean="0">
                <a:ea typeface="宋体" charset="-122"/>
              </a:rPr>
              <a:t>6</a:t>
            </a:r>
            <a:r>
              <a:rPr lang="zh-CN" altLang="zh-CN" smtClean="0">
                <a:ea typeface="宋体" charset="-122"/>
              </a:rPr>
              <a:t>）测试</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5538"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2</a:t>
            </a:r>
            <a:r>
              <a:rPr lang="zh-CN" altLang="zh-CN" smtClean="0">
                <a:ea typeface="宋体" charset="-122"/>
              </a:rPr>
              <a:t>：防火墙部署</a:t>
            </a:r>
            <a:endParaRPr lang="en-US" altLang="zh-CN" smtClean="0">
              <a:ea typeface="宋体" charset="-122"/>
            </a:endParaRPr>
          </a:p>
          <a:p>
            <a:r>
              <a:rPr lang="zh-CN" altLang="zh-CN" smtClean="0">
                <a:ea typeface="宋体" charset="-122"/>
              </a:rPr>
              <a:t>配置</a:t>
            </a:r>
            <a:r>
              <a:rPr lang="en-US" altLang="zh-CN" smtClean="0">
                <a:ea typeface="宋体" charset="-122"/>
              </a:rPr>
              <a:t>DNAT</a:t>
            </a:r>
          </a:p>
          <a:p>
            <a:pPr lvl="1"/>
            <a:r>
              <a:rPr lang="zh-CN" altLang="zh-CN" smtClean="0">
                <a:ea typeface="宋体" charset="-122"/>
              </a:rPr>
              <a:t>（</a:t>
            </a:r>
            <a:r>
              <a:rPr lang="en-US" altLang="zh-CN" smtClean="0">
                <a:ea typeface="宋体" charset="-122"/>
              </a:rPr>
              <a:t>1</a:t>
            </a:r>
            <a:r>
              <a:rPr lang="zh-CN" altLang="zh-CN" smtClean="0">
                <a:ea typeface="宋体" charset="-122"/>
              </a:rPr>
              <a:t>）检验网络状况</a:t>
            </a:r>
            <a:endParaRPr lang="en-US" altLang="zh-CN" smtClean="0">
              <a:ea typeface="宋体" charset="-122"/>
            </a:endParaRPr>
          </a:p>
          <a:p>
            <a:pPr lvl="1"/>
            <a:r>
              <a:rPr lang="zh-CN" altLang="zh-CN" smtClean="0">
                <a:ea typeface="宋体" charset="-122"/>
              </a:rPr>
              <a:t>（</a:t>
            </a:r>
            <a:r>
              <a:rPr lang="en-US" altLang="zh-CN" smtClean="0">
                <a:ea typeface="宋体" charset="-122"/>
              </a:rPr>
              <a:t>2</a:t>
            </a:r>
            <a:r>
              <a:rPr lang="zh-CN" altLang="zh-CN" smtClean="0">
                <a:ea typeface="宋体" charset="-122"/>
              </a:rPr>
              <a:t>）配置</a:t>
            </a:r>
            <a:r>
              <a:rPr lang="en-US" altLang="zh-CN" smtClean="0">
                <a:ea typeface="宋体" charset="-122"/>
              </a:rPr>
              <a:t>DNAT</a:t>
            </a:r>
            <a:r>
              <a:rPr lang="zh-CN" altLang="zh-CN" smtClean="0">
                <a:ea typeface="宋体" charset="-122"/>
              </a:rPr>
              <a:t>模式</a:t>
            </a:r>
            <a:endParaRPr lang="en-US" altLang="zh-CN" smtClean="0">
              <a:ea typeface="宋体" charset="-122"/>
            </a:endParaRPr>
          </a:p>
          <a:p>
            <a:pPr lvl="1"/>
            <a:r>
              <a:rPr lang="zh-CN" altLang="zh-CN" smtClean="0">
                <a:ea typeface="宋体" charset="-122"/>
              </a:rPr>
              <a:t>（</a:t>
            </a:r>
            <a:r>
              <a:rPr lang="en-US" altLang="zh-CN" smtClean="0">
                <a:ea typeface="宋体" charset="-122"/>
              </a:rPr>
              <a:t>3</a:t>
            </a:r>
            <a:r>
              <a:rPr lang="zh-CN" altLang="zh-CN" smtClean="0">
                <a:ea typeface="宋体" charset="-122"/>
              </a:rPr>
              <a:t>）测试</a:t>
            </a:r>
            <a:endParaRPr lang="en-US" altLang="zh-CN" smtClean="0">
              <a:ea typeface="宋体" charset="-122"/>
            </a:endParaRPr>
          </a:p>
          <a:p>
            <a:pPr lvl="1"/>
            <a:endParaRPr lang="en-US" altLang="zh-CN" smtClean="0">
              <a:ea typeface="宋体"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6562"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3</a:t>
            </a:r>
            <a:r>
              <a:rPr lang="zh-CN" altLang="zh-CN" smtClean="0">
                <a:ea typeface="宋体" charset="-122"/>
              </a:rPr>
              <a:t>：防火墙</a:t>
            </a:r>
            <a:r>
              <a:rPr lang="zh-CN" altLang="en-US" smtClean="0">
                <a:ea typeface="宋体" charset="-122"/>
              </a:rPr>
              <a:t>策略配置</a:t>
            </a:r>
            <a:endParaRPr lang="en-US" altLang="zh-CN" smtClean="0">
              <a:ea typeface="宋体" charset="-122"/>
            </a:endParaRPr>
          </a:p>
          <a:p>
            <a:r>
              <a:rPr lang="zh-CN" altLang="zh-CN" smtClean="0">
                <a:ea typeface="宋体" charset="-122"/>
              </a:rPr>
              <a:t>访问策略配置</a:t>
            </a:r>
            <a:endParaRPr lang="en-US" altLang="zh-CN" smtClean="0">
              <a:ea typeface="宋体" charset="-122"/>
            </a:endParaRPr>
          </a:p>
          <a:p>
            <a:pPr lvl="1"/>
            <a:r>
              <a:rPr lang="zh-CN" altLang="zh-CN" smtClean="0">
                <a:ea typeface="宋体" charset="-122"/>
              </a:rPr>
              <a:t>内网办公区域</a:t>
            </a:r>
            <a:r>
              <a:rPr lang="en-US" altLang="zh-CN" smtClean="0">
                <a:ea typeface="宋体" charset="-122"/>
              </a:rPr>
              <a:t>PC</a:t>
            </a:r>
            <a:r>
              <a:rPr lang="zh-CN" altLang="zh-CN" smtClean="0">
                <a:ea typeface="宋体" charset="-122"/>
              </a:rPr>
              <a:t>机（</a:t>
            </a:r>
            <a:r>
              <a:rPr lang="en-US" altLang="zh-CN" smtClean="0">
                <a:ea typeface="宋体" charset="-122"/>
              </a:rPr>
              <a:t>192.168.10.2/24</a:t>
            </a:r>
            <a:r>
              <a:rPr lang="zh-CN" altLang="zh-CN" smtClean="0">
                <a:ea typeface="宋体" charset="-122"/>
              </a:rPr>
              <a:t>），无法访问服务器区域（也可称为</a:t>
            </a:r>
            <a:r>
              <a:rPr lang="en-US" altLang="zh-CN" smtClean="0">
                <a:ea typeface="宋体" charset="-122"/>
              </a:rPr>
              <a:t>DMZ</a:t>
            </a:r>
            <a:r>
              <a:rPr lang="zh-CN" altLang="zh-CN" smtClean="0">
                <a:ea typeface="宋体" charset="-122"/>
              </a:rPr>
              <a:t>区域）中</a:t>
            </a:r>
            <a:r>
              <a:rPr lang="en-US" altLang="zh-CN" smtClean="0">
                <a:ea typeface="宋体" charset="-122"/>
              </a:rPr>
              <a:t>Web</a:t>
            </a:r>
            <a:r>
              <a:rPr lang="zh-CN" altLang="zh-CN" smtClean="0">
                <a:ea typeface="宋体" charset="-122"/>
              </a:rPr>
              <a:t>服务器</a:t>
            </a:r>
            <a:r>
              <a:rPr lang="en-US" altLang="zh-CN" smtClean="0">
                <a:ea typeface="宋体" charset="-122"/>
              </a:rPr>
              <a:t>(IP: 192.168.0.100) </a:t>
            </a:r>
            <a:r>
              <a:rPr lang="zh-CN" altLang="zh-CN" smtClean="0">
                <a:ea typeface="宋体" charset="-122"/>
              </a:rPr>
              <a:t>，</a:t>
            </a:r>
            <a:r>
              <a:rPr lang="zh-CN" altLang="en-US" smtClean="0">
                <a:ea typeface="宋体" charset="-122"/>
              </a:rPr>
              <a:t>在</a:t>
            </a:r>
            <a:r>
              <a:rPr lang="zh-CN" altLang="zh-CN" smtClean="0">
                <a:ea typeface="宋体" charset="-122"/>
              </a:rPr>
              <a:t>防火墙</a:t>
            </a:r>
            <a:r>
              <a:rPr lang="zh-CN" altLang="en-US" smtClean="0">
                <a:ea typeface="宋体" charset="-122"/>
              </a:rPr>
              <a:t>的</a:t>
            </a:r>
            <a:r>
              <a:rPr lang="en-US" altLang="zh-CN" smtClean="0">
                <a:ea typeface="宋体" charset="-122"/>
              </a:rPr>
              <a:t>LAN-LAN</a:t>
            </a:r>
            <a:r>
              <a:rPr lang="zh-CN" altLang="zh-CN" smtClean="0">
                <a:ea typeface="宋体" charset="-122"/>
              </a:rPr>
              <a:t>策略</a:t>
            </a:r>
            <a:r>
              <a:rPr lang="zh-CN" altLang="en-US" smtClean="0">
                <a:ea typeface="宋体" charset="-122"/>
              </a:rPr>
              <a:t>中，配置</a:t>
            </a:r>
            <a:r>
              <a:rPr lang="zh-CN" altLang="zh-CN" smtClean="0">
                <a:ea typeface="宋体" charset="-122"/>
              </a:rPr>
              <a:t>内部策略</a:t>
            </a:r>
            <a:r>
              <a:rPr lang="zh-CN" altLang="en-US" smtClean="0">
                <a:ea typeface="宋体" charset="-122"/>
              </a:rPr>
              <a:t>为</a:t>
            </a:r>
            <a:r>
              <a:rPr lang="zh-CN" altLang="zh-CN" smtClean="0">
                <a:ea typeface="宋体" charset="-122"/>
              </a:rPr>
              <a:t>默认拒绝</a:t>
            </a:r>
            <a:endParaRPr lang="en-US" altLang="zh-CN" smtClean="0">
              <a:ea typeface="宋体" charset="-122"/>
            </a:endParaRPr>
          </a:p>
          <a:p>
            <a:pPr lvl="1"/>
            <a:endParaRPr lang="en-US" altLang="zh-CN" smtClean="0">
              <a:ea typeface="宋体" charset="-122"/>
            </a:endParaRPr>
          </a:p>
        </p:txBody>
      </p:sp>
      <p:pic>
        <p:nvPicPr>
          <p:cNvPr id="66563" name="图片 3"/>
          <p:cNvPicPr>
            <a:picLocks noChangeAspect="1"/>
          </p:cNvPicPr>
          <p:nvPr/>
        </p:nvPicPr>
        <p:blipFill>
          <a:blip r:embed="rId2"/>
          <a:srcRect/>
          <a:stretch>
            <a:fillRect/>
          </a:stretch>
        </p:blipFill>
        <p:spPr bwMode="auto">
          <a:xfrm>
            <a:off x="1011238" y="4010025"/>
            <a:ext cx="7529512" cy="239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r>
              <a:rPr lang="zh-CN" altLang="zh-CN" smtClean="0">
                <a:ea typeface="宋体" charset="-122"/>
              </a:rPr>
              <a:t>项目引导</a:t>
            </a:r>
            <a:endParaRPr lang="zh-CN" altLang="en-US" smtClean="0">
              <a:ea typeface="宋体" charset="-122"/>
            </a:endParaRPr>
          </a:p>
        </p:txBody>
      </p:sp>
      <p:sp>
        <p:nvSpPr>
          <p:cNvPr id="3" name="内容占位符 2"/>
          <p:cNvSpPr>
            <a:spLocks noGrp="1"/>
          </p:cNvSpPr>
          <p:nvPr>
            <p:ph idx="1"/>
          </p:nvPr>
        </p:nvSpPr>
        <p:spPr/>
        <p:txBody>
          <a:bodyPr/>
          <a:lstStyle/>
          <a:p>
            <a:pPr marL="0" indent="0">
              <a:buFont typeface="Wingdings" pitchFamily="2" charset="2"/>
              <a:buNone/>
            </a:pPr>
            <a:r>
              <a:rPr lang="zh-CN" altLang="zh-CN" smtClean="0">
                <a:ea typeface="宋体" charset="-122"/>
              </a:rPr>
              <a:t>项目背景</a:t>
            </a:r>
            <a:endParaRPr lang="en-US" altLang="zh-CN" smtClean="0">
              <a:ea typeface="宋体" charset="-122"/>
            </a:endParaRPr>
          </a:p>
          <a:p>
            <a:pPr marL="0" indent="0"/>
            <a:endParaRPr lang="zh-CN" altLang="en-US" smtClean="0">
              <a:ea typeface="宋体" charset="-122"/>
            </a:endParaRPr>
          </a:p>
        </p:txBody>
      </p:sp>
      <p:pic>
        <p:nvPicPr>
          <p:cNvPr id="30723" name="图片 5"/>
          <p:cNvPicPr>
            <a:picLocks noChangeAspect="1"/>
          </p:cNvPicPr>
          <p:nvPr/>
        </p:nvPicPr>
        <p:blipFill>
          <a:blip r:embed="rId2"/>
          <a:srcRect/>
          <a:stretch>
            <a:fillRect/>
          </a:stretch>
        </p:blipFill>
        <p:spPr bwMode="auto">
          <a:xfrm>
            <a:off x="2065338" y="2095500"/>
            <a:ext cx="5219700" cy="4133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7586"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3</a:t>
            </a:r>
            <a:r>
              <a:rPr lang="zh-CN" altLang="zh-CN" smtClean="0">
                <a:ea typeface="宋体" charset="-122"/>
              </a:rPr>
              <a:t>：防火墙</a:t>
            </a:r>
            <a:r>
              <a:rPr lang="zh-CN" altLang="en-US" smtClean="0">
                <a:ea typeface="宋体" charset="-122"/>
              </a:rPr>
              <a:t>策略配置</a:t>
            </a:r>
            <a:endParaRPr lang="en-US" altLang="zh-CN" smtClean="0">
              <a:ea typeface="宋体" charset="-122"/>
            </a:endParaRPr>
          </a:p>
          <a:p>
            <a:r>
              <a:rPr lang="zh-CN" altLang="zh-CN" smtClean="0">
                <a:ea typeface="宋体" charset="-122"/>
              </a:rPr>
              <a:t>访问策略配置</a:t>
            </a:r>
            <a:endParaRPr lang="en-US" altLang="zh-CN" smtClean="0">
              <a:ea typeface="宋体" charset="-122"/>
            </a:endParaRPr>
          </a:p>
          <a:p>
            <a:pPr lvl="1"/>
            <a:r>
              <a:rPr lang="zh-CN" altLang="en-US" smtClean="0">
                <a:ea typeface="宋体" charset="-122"/>
              </a:rPr>
              <a:t>只允许</a:t>
            </a:r>
            <a:r>
              <a:rPr lang="zh-CN" altLang="zh-CN" smtClean="0">
                <a:ea typeface="宋体" charset="-122"/>
              </a:rPr>
              <a:t>访问</a:t>
            </a:r>
            <a:r>
              <a:rPr lang="en-US" altLang="zh-CN" smtClean="0">
                <a:ea typeface="宋体" charset="-122"/>
              </a:rPr>
              <a:t>web</a:t>
            </a:r>
            <a:r>
              <a:rPr lang="zh-CN" altLang="zh-CN" smtClean="0">
                <a:ea typeface="宋体" charset="-122"/>
              </a:rPr>
              <a:t>服务器的应用配置</a:t>
            </a:r>
            <a:endParaRPr lang="en-US" altLang="zh-CN" smtClean="0">
              <a:ea typeface="宋体" charset="-122"/>
            </a:endParaRPr>
          </a:p>
        </p:txBody>
      </p:sp>
      <p:pic>
        <p:nvPicPr>
          <p:cNvPr id="67587" name="图片 4"/>
          <p:cNvPicPr>
            <a:picLocks noChangeAspect="1"/>
          </p:cNvPicPr>
          <p:nvPr/>
        </p:nvPicPr>
        <p:blipFill>
          <a:blip r:embed="rId2"/>
          <a:srcRect/>
          <a:stretch>
            <a:fillRect/>
          </a:stretch>
        </p:blipFill>
        <p:spPr bwMode="auto">
          <a:xfrm>
            <a:off x="925513" y="2959100"/>
            <a:ext cx="7764462" cy="2511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8610"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3</a:t>
            </a:r>
            <a:r>
              <a:rPr lang="zh-CN" altLang="zh-CN" smtClean="0">
                <a:ea typeface="宋体" charset="-122"/>
              </a:rPr>
              <a:t>：防火墙</a:t>
            </a:r>
            <a:r>
              <a:rPr lang="zh-CN" altLang="en-US" smtClean="0">
                <a:ea typeface="宋体" charset="-122"/>
              </a:rPr>
              <a:t>策略配置</a:t>
            </a:r>
            <a:endParaRPr lang="en-US" altLang="zh-CN" smtClean="0">
              <a:ea typeface="宋体" charset="-122"/>
            </a:endParaRPr>
          </a:p>
          <a:p>
            <a:r>
              <a:rPr lang="zh-CN" altLang="en-US" smtClean="0">
                <a:ea typeface="宋体" charset="-122"/>
              </a:rPr>
              <a:t>高级</a:t>
            </a:r>
            <a:r>
              <a:rPr lang="zh-CN" altLang="zh-CN" smtClean="0">
                <a:ea typeface="宋体" charset="-122"/>
              </a:rPr>
              <a:t>策略配置</a:t>
            </a:r>
            <a:endParaRPr lang="en-US" altLang="zh-CN" smtClean="0">
              <a:ea typeface="宋体" charset="-122"/>
            </a:endParaRPr>
          </a:p>
          <a:p>
            <a:pPr lvl="1"/>
            <a:r>
              <a:rPr lang="zh-CN" altLang="en-US" smtClean="0">
                <a:ea typeface="宋体" charset="-122"/>
              </a:rPr>
              <a:t>首先</a:t>
            </a:r>
            <a:r>
              <a:rPr lang="zh-CN" altLang="zh-CN" smtClean="0">
                <a:ea typeface="宋体" charset="-122"/>
              </a:rPr>
              <a:t>配置允许策略，让办公机器（</a:t>
            </a:r>
            <a:r>
              <a:rPr lang="en-US" altLang="zh-CN" smtClean="0">
                <a:ea typeface="宋体" charset="-122"/>
              </a:rPr>
              <a:t>IP</a:t>
            </a:r>
            <a:r>
              <a:rPr lang="zh-CN" altLang="zh-CN" smtClean="0">
                <a:ea typeface="宋体" charset="-122"/>
              </a:rPr>
              <a:t>：</a:t>
            </a:r>
            <a:r>
              <a:rPr lang="en-US" altLang="zh-CN" smtClean="0">
                <a:ea typeface="宋体" charset="-122"/>
              </a:rPr>
              <a:t>192.168.10.2</a:t>
            </a:r>
            <a:r>
              <a:rPr lang="zh-CN" altLang="zh-CN" smtClean="0">
                <a:ea typeface="宋体" charset="-122"/>
              </a:rPr>
              <a:t>）能访问服务器区域网的</a:t>
            </a:r>
            <a:r>
              <a:rPr lang="en-US" altLang="zh-CN" smtClean="0">
                <a:ea typeface="宋体" charset="-122"/>
              </a:rPr>
              <a:t>web</a:t>
            </a:r>
            <a:r>
              <a:rPr lang="zh-CN" altLang="zh-CN" smtClean="0">
                <a:ea typeface="宋体" charset="-122"/>
              </a:rPr>
              <a:t>服务器（</a:t>
            </a:r>
            <a:r>
              <a:rPr lang="en-US" altLang="zh-CN" smtClean="0">
                <a:ea typeface="宋体" charset="-122"/>
              </a:rPr>
              <a:t>IP</a:t>
            </a:r>
            <a:r>
              <a:rPr lang="zh-CN" altLang="zh-CN" smtClean="0">
                <a:ea typeface="宋体" charset="-122"/>
              </a:rPr>
              <a:t>：</a:t>
            </a:r>
            <a:r>
              <a:rPr lang="en-US" altLang="zh-CN" smtClean="0">
                <a:ea typeface="宋体" charset="-122"/>
              </a:rPr>
              <a:t>192.168.0.100</a:t>
            </a:r>
            <a:r>
              <a:rPr lang="zh-CN" altLang="zh-CN" smtClean="0">
                <a:ea typeface="宋体" charset="-122"/>
              </a:rPr>
              <a:t>）的应用服务</a:t>
            </a:r>
            <a:endParaRPr lang="en-US" altLang="zh-CN" smtClean="0">
              <a:ea typeface="宋体" charset="-122"/>
            </a:endParaRPr>
          </a:p>
          <a:p>
            <a:pPr lvl="1"/>
            <a:endParaRPr lang="en-US" altLang="zh-CN" smtClean="0">
              <a:ea typeface="宋体"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69634"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3</a:t>
            </a:r>
            <a:r>
              <a:rPr lang="zh-CN" altLang="zh-CN" smtClean="0">
                <a:ea typeface="宋体" charset="-122"/>
              </a:rPr>
              <a:t>：防火墙</a:t>
            </a:r>
            <a:r>
              <a:rPr lang="zh-CN" altLang="en-US" smtClean="0">
                <a:ea typeface="宋体" charset="-122"/>
              </a:rPr>
              <a:t>策略配置</a:t>
            </a:r>
            <a:endParaRPr lang="en-US" altLang="zh-CN" smtClean="0">
              <a:ea typeface="宋体" charset="-122"/>
            </a:endParaRPr>
          </a:p>
          <a:p>
            <a:r>
              <a:rPr lang="zh-CN" altLang="en-US" smtClean="0">
                <a:ea typeface="宋体" charset="-122"/>
              </a:rPr>
              <a:t>高级</a:t>
            </a:r>
            <a:r>
              <a:rPr lang="zh-CN" altLang="zh-CN" smtClean="0">
                <a:ea typeface="宋体" charset="-122"/>
              </a:rPr>
              <a:t>策略配置</a:t>
            </a:r>
            <a:endParaRPr lang="en-US" altLang="zh-CN" smtClean="0">
              <a:ea typeface="宋体" charset="-122"/>
            </a:endParaRPr>
          </a:p>
        </p:txBody>
      </p:sp>
      <p:pic>
        <p:nvPicPr>
          <p:cNvPr id="69635" name="图片 3"/>
          <p:cNvPicPr>
            <a:picLocks noChangeAspect="1"/>
          </p:cNvPicPr>
          <p:nvPr/>
        </p:nvPicPr>
        <p:blipFill>
          <a:blip r:embed="rId2"/>
          <a:srcRect/>
          <a:stretch>
            <a:fillRect/>
          </a:stretch>
        </p:blipFill>
        <p:spPr bwMode="auto">
          <a:xfrm>
            <a:off x="1444625" y="2441575"/>
            <a:ext cx="6616700" cy="4075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p:nvPr>
        </p:nvSpPr>
        <p:spPr/>
        <p:txBody>
          <a:bodyPr/>
          <a:lstStyle/>
          <a:p>
            <a:r>
              <a:rPr lang="en-US" altLang="zh-CN" smtClean="0">
                <a:ea typeface="宋体" charset="-122"/>
              </a:rPr>
              <a:t>1.5 </a:t>
            </a:r>
            <a:r>
              <a:rPr lang="zh-CN" altLang="en-US" smtClean="0">
                <a:ea typeface="宋体" charset="-122"/>
              </a:rPr>
              <a:t>项目实训</a:t>
            </a:r>
          </a:p>
        </p:txBody>
      </p:sp>
      <p:sp>
        <p:nvSpPr>
          <p:cNvPr id="70658"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3</a:t>
            </a:r>
            <a:r>
              <a:rPr lang="zh-CN" altLang="zh-CN" smtClean="0">
                <a:ea typeface="宋体" charset="-122"/>
              </a:rPr>
              <a:t>：防火墙</a:t>
            </a:r>
            <a:r>
              <a:rPr lang="zh-CN" altLang="en-US" smtClean="0">
                <a:ea typeface="宋体" charset="-122"/>
              </a:rPr>
              <a:t>策略配置</a:t>
            </a:r>
            <a:endParaRPr lang="en-US" altLang="zh-CN" smtClean="0">
              <a:ea typeface="宋体" charset="-122"/>
            </a:endParaRPr>
          </a:p>
          <a:p>
            <a:r>
              <a:rPr lang="zh-CN" altLang="en-US" smtClean="0">
                <a:ea typeface="宋体" charset="-122"/>
              </a:rPr>
              <a:t>高级</a:t>
            </a:r>
            <a:r>
              <a:rPr lang="zh-CN" altLang="zh-CN" smtClean="0">
                <a:ea typeface="宋体" charset="-122"/>
              </a:rPr>
              <a:t>策略配置</a:t>
            </a:r>
            <a:endParaRPr lang="en-US" altLang="zh-CN" smtClean="0">
              <a:ea typeface="宋体" charset="-122"/>
            </a:endParaRPr>
          </a:p>
          <a:p>
            <a:pPr lvl="1"/>
            <a:r>
              <a:rPr lang="zh-CN" altLang="zh-CN" smtClean="0">
                <a:ea typeface="宋体" charset="-122"/>
              </a:rPr>
              <a:t>然后配置</a:t>
            </a:r>
            <a:r>
              <a:rPr lang="zh-CN" altLang="en-US" smtClean="0">
                <a:ea typeface="宋体" charset="-122"/>
              </a:rPr>
              <a:t>默认</a:t>
            </a:r>
            <a:r>
              <a:rPr lang="zh-CN" altLang="zh-CN" smtClean="0">
                <a:ea typeface="宋体" charset="-122"/>
              </a:rPr>
              <a:t>拒绝策略，使除了刚才做的策略之外其他的都拒绝</a:t>
            </a:r>
            <a:endParaRPr lang="en-US" altLang="zh-CN" smtClean="0">
              <a:ea typeface="宋体" charset="-122"/>
            </a:endParaRPr>
          </a:p>
        </p:txBody>
      </p:sp>
      <p:pic>
        <p:nvPicPr>
          <p:cNvPr id="70659" name="图片 3"/>
          <p:cNvPicPr>
            <a:picLocks noChangeAspect="1"/>
          </p:cNvPicPr>
          <p:nvPr/>
        </p:nvPicPr>
        <p:blipFill>
          <a:blip r:embed="rId2"/>
          <a:srcRect/>
          <a:stretch>
            <a:fillRect/>
          </a:stretch>
        </p:blipFill>
        <p:spPr bwMode="auto">
          <a:xfrm>
            <a:off x="3009900" y="2824163"/>
            <a:ext cx="3671888"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p:txBody>
          <a:bodyPr/>
          <a:lstStyle/>
          <a:p>
            <a:r>
              <a:rPr lang="en-US" altLang="zh-CN" smtClean="0">
                <a:ea typeface="宋体" charset="-122"/>
              </a:rPr>
              <a:t>1.6 </a:t>
            </a:r>
            <a:r>
              <a:rPr lang="zh-CN" altLang="zh-CN" smtClean="0">
                <a:ea typeface="宋体" charset="-122"/>
              </a:rPr>
              <a:t>项目实施与测试</a:t>
            </a:r>
            <a:endParaRPr lang="zh-CN" altLang="en-US" smtClean="0">
              <a:ea typeface="宋体" charset="-122"/>
            </a:endParaRPr>
          </a:p>
        </p:txBody>
      </p:sp>
      <p:sp>
        <p:nvSpPr>
          <p:cNvPr id="71682" name="内容占位符 2"/>
          <p:cNvSpPr>
            <a:spLocks noGrp="1"/>
          </p:cNvSpPr>
          <p:nvPr>
            <p:ph idx="1"/>
          </p:nvPr>
        </p:nvSpPr>
        <p:spPr/>
        <p:txBody>
          <a:bodyPr/>
          <a:lstStyle/>
          <a:p>
            <a:r>
              <a:rPr lang="zh-CN" altLang="zh-CN" smtClean="0">
                <a:ea typeface="宋体" charset="-122"/>
              </a:rPr>
              <a:t>任务</a:t>
            </a:r>
            <a:r>
              <a:rPr lang="en-US" altLang="zh-CN" smtClean="0">
                <a:ea typeface="宋体" charset="-122"/>
              </a:rPr>
              <a:t>1</a:t>
            </a:r>
            <a:r>
              <a:rPr lang="zh-CN" altLang="zh-CN" smtClean="0">
                <a:ea typeface="宋体" charset="-122"/>
              </a:rPr>
              <a:t>：防火墙规划</a:t>
            </a:r>
            <a:endParaRPr lang="en-US" altLang="zh-CN" smtClean="0">
              <a:ea typeface="宋体" charset="-122"/>
            </a:endParaRPr>
          </a:p>
          <a:p>
            <a:pPr lvl="1"/>
            <a:r>
              <a:rPr lang="en-US" altLang="zh-CN" b="1" smtClean="0">
                <a:ea typeface="宋体" charset="-122"/>
              </a:rPr>
              <a:t>1. </a:t>
            </a:r>
            <a:r>
              <a:rPr lang="zh-CN" altLang="zh-CN" b="1" smtClean="0">
                <a:ea typeface="宋体" charset="-122"/>
              </a:rPr>
              <a:t>接口规划</a:t>
            </a:r>
            <a:endParaRPr lang="zh-CN" altLang="zh-CN" smtClean="0">
              <a:ea typeface="宋体" charset="-122"/>
            </a:endParaRPr>
          </a:p>
          <a:p>
            <a:pPr lvl="1"/>
            <a:r>
              <a:rPr lang="en-US" altLang="zh-CN" b="1" smtClean="0">
                <a:ea typeface="宋体" charset="-122"/>
              </a:rPr>
              <a:t>2. </a:t>
            </a:r>
            <a:r>
              <a:rPr lang="zh-CN" altLang="zh-CN" b="1" smtClean="0">
                <a:ea typeface="宋体" charset="-122"/>
              </a:rPr>
              <a:t>路由规划</a:t>
            </a:r>
            <a:endParaRPr lang="zh-CN" altLang="zh-CN" smtClean="0">
              <a:ea typeface="宋体" charset="-122"/>
            </a:endParaRPr>
          </a:p>
          <a:p>
            <a:r>
              <a:rPr lang="zh-CN" altLang="zh-CN" smtClean="0">
                <a:ea typeface="宋体" charset="-122"/>
              </a:rPr>
              <a:t>任务</a:t>
            </a:r>
            <a:r>
              <a:rPr lang="en-US" altLang="zh-CN" smtClean="0">
                <a:ea typeface="宋体" charset="-122"/>
              </a:rPr>
              <a:t>2</a:t>
            </a:r>
            <a:r>
              <a:rPr lang="zh-CN" altLang="zh-CN" smtClean="0">
                <a:ea typeface="宋体" charset="-122"/>
              </a:rPr>
              <a:t>：网络割接与防火墙实施</a:t>
            </a:r>
          </a:p>
          <a:p>
            <a:pPr lvl="1"/>
            <a:r>
              <a:rPr lang="en-US" altLang="zh-CN" b="1" smtClean="0">
                <a:ea typeface="宋体" charset="-122"/>
              </a:rPr>
              <a:t>1. </a:t>
            </a:r>
            <a:r>
              <a:rPr lang="zh-CN" altLang="zh-CN" b="1" smtClean="0">
                <a:ea typeface="宋体" charset="-122"/>
              </a:rPr>
              <a:t>割接前准备</a:t>
            </a:r>
            <a:endParaRPr lang="zh-CN" altLang="zh-CN" smtClean="0">
              <a:ea typeface="宋体" charset="-122"/>
            </a:endParaRPr>
          </a:p>
          <a:p>
            <a:pPr lvl="1"/>
            <a:r>
              <a:rPr lang="en-US" altLang="zh-CN" b="1" smtClean="0">
                <a:ea typeface="宋体" charset="-122"/>
              </a:rPr>
              <a:t>2. </a:t>
            </a:r>
            <a:r>
              <a:rPr lang="zh-CN" altLang="zh-CN" b="1" smtClean="0">
                <a:ea typeface="宋体" charset="-122"/>
              </a:rPr>
              <a:t>网络割接</a:t>
            </a:r>
            <a:endParaRPr lang="zh-CN" altLang="zh-CN" smtClean="0">
              <a:ea typeface="宋体" charset="-122"/>
            </a:endParaRPr>
          </a:p>
          <a:p>
            <a:pPr lvl="1"/>
            <a:r>
              <a:rPr lang="en-US" altLang="zh-CN" b="1" smtClean="0">
                <a:ea typeface="宋体" charset="-122"/>
              </a:rPr>
              <a:t>3. </a:t>
            </a:r>
            <a:r>
              <a:rPr lang="zh-CN" altLang="zh-CN" b="1" smtClean="0">
                <a:ea typeface="宋体" charset="-122"/>
              </a:rPr>
              <a:t>测试</a:t>
            </a:r>
            <a:endParaRPr lang="zh-CN" altLang="zh-CN" smtClean="0">
              <a:ea typeface="宋体" charset="-122"/>
            </a:endParaRPr>
          </a:p>
          <a:p>
            <a:pPr lvl="1"/>
            <a:r>
              <a:rPr lang="en-US" altLang="zh-CN" b="1" smtClean="0">
                <a:ea typeface="宋体" charset="-122"/>
              </a:rPr>
              <a:t>4. </a:t>
            </a:r>
            <a:r>
              <a:rPr lang="zh-CN" altLang="zh-CN" b="1" smtClean="0">
                <a:ea typeface="宋体" charset="-122"/>
              </a:rPr>
              <a:t>实施时间表</a:t>
            </a:r>
            <a:endParaRPr lang="zh-CN" altLang="zh-CN" smtClean="0">
              <a:ea typeface="宋体" charset="-122"/>
            </a:endParaRPr>
          </a:p>
          <a:p>
            <a:pPr lvl="1"/>
            <a:r>
              <a:rPr lang="en-US" altLang="zh-CN" b="1" smtClean="0">
                <a:ea typeface="宋体" charset="-122"/>
              </a:rPr>
              <a:t>5. </a:t>
            </a:r>
            <a:r>
              <a:rPr lang="zh-CN" altLang="zh-CN" b="1" smtClean="0">
                <a:ea typeface="宋体" charset="-122"/>
              </a:rPr>
              <a:t>回退</a:t>
            </a:r>
            <a:endParaRPr lang="zh-CN" altLang="zh-CN" smtClean="0">
              <a:ea typeface="宋体" charset="-122"/>
            </a:endParaRPr>
          </a:p>
          <a:p>
            <a:pPr lvl="1"/>
            <a:endParaRPr lang="zh-CN" altLang="en-US" smtClean="0">
              <a:ea typeface="宋体"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3"/>
          <p:cNvSpPr>
            <a:spLocks noGrp="1"/>
          </p:cNvSpPr>
          <p:nvPr>
            <p:ph type="ctrTitle" sz="quarter"/>
          </p:nvPr>
        </p:nvSpPr>
        <p:spPr>
          <a:xfrm>
            <a:off x="569913" y="1601788"/>
            <a:ext cx="8153400" cy="669925"/>
          </a:xfrm>
        </p:spPr>
        <p:txBody>
          <a:bodyPr/>
          <a:lstStyle/>
          <a:p>
            <a:r>
              <a:rPr lang="en-US" altLang="zh-CN" sz="4000" smtClean="0">
                <a:ea typeface="宋体" charset="-122"/>
              </a:rPr>
              <a:t>Thanks for your attention!</a:t>
            </a:r>
            <a:endParaRPr lang="zh-CN" altLang="en-US" sz="400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p:txBody>
          <a:bodyPr/>
          <a:lstStyle/>
          <a:p>
            <a:r>
              <a:rPr lang="zh-CN" altLang="zh-CN" smtClean="0">
                <a:ea typeface="宋体" charset="-122"/>
              </a:rPr>
              <a:t>项目引导</a:t>
            </a:r>
            <a:endParaRPr lang="zh-CN" altLang="en-US" smtClean="0">
              <a:ea typeface="宋体" charset="-122"/>
            </a:endParaRPr>
          </a:p>
        </p:txBody>
      </p:sp>
      <p:sp>
        <p:nvSpPr>
          <p:cNvPr id="3" name="内容占位符 2"/>
          <p:cNvSpPr>
            <a:spLocks noGrp="1"/>
          </p:cNvSpPr>
          <p:nvPr>
            <p:ph idx="1"/>
          </p:nvPr>
        </p:nvSpPr>
        <p:spPr/>
        <p:txBody>
          <a:bodyPr/>
          <a:lstStyle/>
          <a:p>
            <a:pPr marL="0" indent="0">
              <a:buFont typeface="Wingdings" pitchFamily="2" charset="2"/>
              <a:buNone/>
            </a:pPr>
            <a:r>
              <a:rPr lang="zh-CN" altLang="zh-CN" smtClean="0">
                <a:ea typeface="宋体" charset="-122"/>
              </a:rPr>
              <a:t>需求分析</a:t>
            </a:r>
            <a:endParaRPr lang="en-US" altLang="zh-CN" smtClean="0">
              <a:ea typeface="宋体" charset="-122"/>
            </a:endParaRPr>
          </a:p>
          <a:p>
            <a:pPr marL="0" indent="0"/>
            <a:r>
              <a:rPr lang="zh-CN" altLang="zh-CN" smtClean="0">
                <a:ea typeface="宋体" charset="-122"/>
              </a:rPr>
              <a:t>目前网络存在的安全隐患</a:t>
            </a:r>
            <a:r>
              <a:rPr lang="zh-CN" altLang="en-US" smtClean="0">
                <a:ea typeface="宋体" charset="-122"/>
              </a:rPr>
              <a:t>：</a:t>
            </a:r>
            <a:endParaRPr lang="en-US" altLang="zh-CN" smtClean="0">
              <a:ea typeface="宋体" charset="-122"/>
            </a:endParaRPr>
          </a:p>
          <a:p>
            <a:pPr lvl="1"/>
            <a:r>
              <a:rPr lang="zh-CN" altLang="zh-CN" smtClean="0">
                <a:ea typeface="宋体" charset="-122"/>
              </a:rPr>
              <a:t>（</a:t>
            </a:r>
            <a:r>
              <a:rPr lang="en-US" altLang="zh-CN" smtClean="0">
                <a:ea typeface="宋体" charset="-122"/>
              </a:rPr>
              <a:t>1</a:t>
            </a:r>
            <a:r>
              <a:rPr lang="zh-CN" altLang="zh-CN" smtClean="0">
                <a:ea typeface="宋体" charset="-122"/>
              </a:rPr>
              <a:t>）缺乏对已知病毒的查杀能力</a:t>
            </a:r>
            <a:endParaRPr lang="en-US" altLang="zh-CN" smtClean="0">
              <a:ea typeface="宋体" charset="-122"/>
            </a:endParaRPr>
          </a:p>
          <a:p>
            <a:pPr lvl="1"/>
            <a:r>
              <a:rPr lang="zh-CN" altLang="zh-CN" smtClean="0">
                <a:ea typeface="宋体" charset="-122"/>
              </a:rPr>
              <a:t>（</a:t>
            </a:r>
            <a:r>
              <a:rPr lang="en-US" altLang="zh-CN" smtClean="0">
                <a:ea typeface="宋体" charset="-122"/>
              </a:rPr>
              <a:t>2</a:t>
            </a:r>
            <a:r>
              <a:rPr lang="zh-CN" altLang="zh-CN" smtClean="0">
                <a:ea typeface="宋体" charset="-122"/>
              </a:rPr>
              <a:t>）无法防范来自教科网的网络攻击</a:t>
            </a:r>
            <a:endParaRPr lang="en-US" altLang="zh-CN" smtClean="0">
              <a:ea typeface="宋体" charset="-122"/>
            </a:endParaRPr>
          </a:p>
          <a:p>
            <a:pPr lvl="1"/>
            <a:r>
              <a:rPr lang="zh-CN" altLang="zh-CN" smtClean="0">
                <a:ea typeface="宋体" charset="-122"/>
              </a:rPr>
              <a:t>（</a:t>
            </a:r>
            <a:r>
              <a:rPr lang="en-US" altLang="zh-CN" smtClean="0">
                <a:ea typeface="宋体" charset="-122"/>
              </a:rPr>
              <a:t>3</a:t>
            </a:r>
            <a:r>
              <a:rPr lang="zh-CN" altLang="zh-CN" smtClean="0">
                <a:ea typeface="宋体" charset="-122"/>
              </a:rPr>
              <a:t>）网络资源滥用严重</a:t>
            </a:r>
            <a:endParaRPr lang="en-US" altLang="zh-CN" smtClean="0">
              <a:ea typeface="宋体" charset="-122"/>
            </a:endParaRPr>
          </a:p>
          <a:p>
            <a:pPr lvl="1"/>
            <a:r>
              <a:rPr lang="zh-CN" altLang="zh-CN" smtClean="0">
                <a:ea typeface="宋体" charset="-122"/>
              </a:rPr>
              <a:t>（</a:t>
            </a:r>
            <a:r>
              <a:rPr lang="en-US" altLang="zh-CN" smtClean="0">
                <a:ea typeface="宋体" charset="-122"/>
              </a:rPr>
              <a:t>4</a:t>
            </a:r>
            <a:r>
              <a:rPr lang="zh-CN" altLang="zh-CN" smtClean="0">
                <a:ea typeface="宋体" charset="-122"/>
              </a:rPr>
              <a:t>）缺乏学生上网行为监控手段</a:t>
            </a:r>
            <a:endParaRPr lang="en-US" altLang="zh-CN" smtClean="0">
              <a:ea typeface="宋体" charset="-122"/>
            </a:endParaRPr>
          </a:p>
          <a:p>
            <a:pPr marL="0" indent="0"/>
            <a:r>
              <a:rPr lang="zh-CN" altLang="zh-CN" smtClean="0">
                <a:ea typeface="宋体" charset="-122"/>
              </a:rPr>
              <a:t>亟需完成以下安全建设</a:t>
            </a:r>
            <a:r>
              <a:rPr lang="zh-CN" altLang="en-US" smtClean="0">
                <a:ea typeface="宋体" charset="-122"/>
              </a:rPr>
              <a:t>：</a:t>
            </a:r>
            <a:endParaRPr lang="en-US" altLang="zh-CN" smtClean="0">
              <a:ea typeface="宋体" charset="-122"/>
            </a:endParaRPr>
          </a:p>
          <a:p>
            <a:pPr lvl="1"/>
            <a:r>
              <a:rPr lang="zh-CN" altLang="zh-CN" smtClean="0">
                <a:ea typeface="宋体" charset="-122"/>
              </a:rPr>
              <a:t>（</a:t>
            </a:r>
            <a:r>
              <a:rPr lang="en-US" altLang="zh-CN" smtClean="0">
                <a:ea typeface="宋体" charset="-122"/>
              </a:rPr>
              <a:t>1</a:t>
            </a:r>
            <a:r>
              <a:rPr lang="zh-CN" altLang="zh-CN" smtClean="0">
                <a:ea typeface="宋体" charset="-122"/>
              </a:rPr>
              <a:t>）建立一套完善的安全组织、管理机构</a:t>
            </a:r>
            <a:endParaRPr lang="en-US" altLang="zh-CN" smtClean="0">
              <a:ea typeface="宋体" charset="-122"/>
            </a:endParaRPr>
          </a:p>
          <a:p>
            <a:pPr lvl="1"/>
            <a:r>
              <a:rPr lang="zh-CN" altLang="zh-CN" smtClean="0">
                <a:ea typeface="宋体" charset="-122"/>
              </a:rPr>
              <a:t>（</a:t>
            </a:r>
            <a:r>
              <a:rPr lang="en-US" altLang="zh-CN" smtClean="0">
                <a:ea typeface="宋体" charset="-122"/>
              </a:rPr>
              <a:t>2</a:t>
            </a:r>
            <a:r>
              <a:rPr lang="zh-CN" altLang="zh-CN" smtClean="0">
                <a:ea typeface="宋体" charset="-122"/>
              </a:rPr>
              <a:t>）建立一套完善安全管理制度</a:t>
            </a:r>
            <a:endParaRPr lang="en-US" altLang="zh-CN" smtClean="0">
              <a:ea typeface="宋体" charset="-122"/>
            </a:endParaRPr>
          </a:p>
          <a:p>
            <a:pPr lvl="1"/>
            <a:r>
              <a:rPr lang="zh-CN" altLang="zh-CN" smtClean="0">
                <a:ea typeface="宋体" charset="-122"/>
              </a:rPr>
              <a:t>（</a:t>
            </a:r>
            <a:r>
              <a:rPr lang="en-US" altLang="zh-CN" smtClean="0">
                <a:ea typeface="宋体" charset="-122"/>
              </a:rPr>
              <a:t>3</a:t>
            </a:r>
            <a:r>
              <a:rPr lang="zh-CN" altLang="zh-CN" smtClean="0">
                <a:ea typeface="宋体" charset="-122"/>
              </a:rPr>
              <a:t>）基层学校安全管理人员技术水平有待提高</a:t>
            </a:r>
            <a:endParaRPr lang="en-US" altLang="zh-CN" smtClean="0">
              <a:ea typeface="宋体" charset="-122"/>
            </a:endParaRPr>
          </a:p>
          <a:p>
            <a:pPr lvl="1"/>
            <a:r>
              <a:rPr lang="zh-CN" altLang="zh-CN" smtClean="0">
                <a:ea typeface="宋体" charset="-122"/>
              </a:rPr>
              <a:t>（</a:t>
            </a:r>
            <a:r>
              <a:rPr lang="en-US" altLang="zh-CN" smtClean="0">
                <a:ea typeface="宋体" charset="-122"/>
              </a:rPr>
              <a:t>4</a:t>
            </a:r>
            <a:r>
              <a:rPr lang="zh-CN" altLang="zh-CN" smtClean="0">
                <a:ea typeface="宋体" charset="-122"/>
              </a:rPr>
              <a:t>）需建立安全事故应急预案机制</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p:txBody>
          <a:bodyPr/>
          <a:lstStyle/>
          <a:p>
            <a:r>
              <a:rPr lang="zh-CN" altLang="zh-CN" smtClean="0">
                <a:ea typeface="宋体" charset="-122"/>
              </a:rPr>
              <a:t>项目引导</a:t>
            </a:r>
            <a:endParaRPr lang="zh-CN" altLang="en-US" smtClean="0">
              <a:ea typeface="宋体" charset="-122"/>
            </a:endParaRPr>
          </a:p>
        </p:txBody>
      </p:sp>
      <p:sp>
        <p:nvSpPr>
          <p:cNvPr id="32770" name="内容占位符 2"/>
          <p:cNvSpPr>
            <a:spLocks noGrp="1"/>
          </p:cNvSpPr>
          <p:nvPr>
            <p:ph idx="1"/>
          </p:nvPr>
        </p:nvSpPr>
        <p:spPr/>
        <p:txBody>
          <a:bodyPr/>
          <a:lstStyle/>
          <a:p>
            <a:pPr marL="0" indent="0">
              <a:buFont typeface="Wingdings" pitchFamily="2" charset="2"/>
              <a:buNone/>
            </a:pPr>
            <a:r>
              <a:rPr lang="zh-CN" altLang="zh-CN" smtClean="0">
                <a:ea typeface="宋体" charset="-122"/>
              </a:rPr>
              <a:t>方案设计</a:t>
            </a:r>
            <a:endParaRPr lang="zh-CN" altLang="en-US" smtClean="0">
              <a:ea typeface="宋体" charset="-122"/>
            </a:endParaRPr>
          </a:p>
          <a:p>
            <a:pPr lvl="1"/>
            <a:r>
              <a:rPr lang="zh-CN" altLang="zh-CN" smtClean="0">
                <a:ea typeface="宋体" charset="-122"/>
              </a:rPr>
              <a:t>网络安全系统是整体的、动态的，要真正实现一个系统的安全，就需要建立一个从保护、检测、响应到恢复的一套全方位的安全保障体系，它集防火墙、入侵检测、安全扫描系统、内网安全保密及审计系统、基于等级保护的综合安全管理与预警平台、网络防病毒系统等于一体，将多种网络安全技术和优秀网络安全产品在技术上有机集成，实现安全产品之间的互通与联动，将是一个统一的、可扩展的安全体系平台。</a:t>
            </a:r>
            <a:endParaRPr lang="zh-CN" altLang="en-US" smtClean="0">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p:txBody>
          <a:bodyPr/>
          <a:lstStyle/>
          <a:p>
            <a:r>
              <a:rPr lang="zh-CN" altLang="zh-CN" smtClean="0">
                <a:ea typeface="宋体" charset="-122"/>
              </a:rPr>
              <a:t>项目引导</a:t>
            </a:r>
            <a:endParaRPr lang="zh-CN" altLang="en-US" smtClean="0">
              <a:ea typeface="宋体" charset="-122"/>
            </a:endParaRPr>
          </a:p>
        </p:txBody>
      </p:sp>
      <p:sp>
        <p:nvSpPr>
          <p:cNvPr id="3" name="内容占位符 2"/>
          <p:cNvSpPr>
            <a:spLocks noGrp="1"/>
          </p:cNvSpPr>
          <p:nvPr>
            <p:ph idx="1"/>
          </p:nvPr>
        </p:nvSpPr>
        <p:spPr/>
        <p:txBody>
          <a:bodyPr/>
          <a:lstStyle/>
          <a:p>
            <a:pPr marL="0" indent="0">
              <a:buFont typeface="Wingdings" pitchFamily="2" charset="2"/>
              <a:buNone/>
            </a:pPr>
            <a:r>
              <a:rPr lang="zh-CN" altLang="zh-CN" smtClean="0">
                <a:ea typeface="宋体" charset="-122"/>
              </a:rPr>
              <a:t>方案设计</a:t>
            </a:r>
            <a:endParaRPr lang="zh-CN" altLang="en-US" smtClean="0">
              <a:ea typeface="宋体" charset="-122"/>
            </a:endParaRPr>
          </a:p>
          <a:p>
            <a:pPr lvl="1"/>
            <a:r>
              <a:rPr lang="zh-CN" altLang="en-US" smtClean="0">
                <a:ea typeface="宋体" charset="-122"/>
              </a:rPr>
              <a:t>安全防范的第一步：部署防火墙</a:t>
            </a:r>
            <a:endParaRPr lang="en-US" altLang="zh-CN" smtClean="0">
              <a:ea typeface="宋体" charset="-122"/>
            </a:endParaRPr>
          </a:p>
          <a:p>
            <a:pPr marL="0" indent="0"/>
            <a:endParaRPr lang="zh-CN" altLang="en-US" smtClean="0">
              <a:ea typeface="宋体" charset="-122"/>
            </a:endParaRPr>
          </a:p>
        </p:txBody>
      </p:sp>
      <p:pic>
        <p:nvPicPr>
          <p:cNvPr id="33795" name="图片 3"/>
          <p:cNvPicPr>
            <a:picLocks noChangeAspect="1"/>
          </p:cNvPicPr>
          <p:nvPr/>
        </p:nvPicPr>
        <p:blipFill>
          <a:blip r:embed="rId2"/>
          <a:srcRect/>
          <a:stretch>
            <a:fillRect/>
          </a:stretch>
        </p:blipFill>
        <p:spPr bwMode="auto">
          <a:xfrm>
            <a:off x="1817688" y="2262188"/>
            <a:ext cx="5703887" cy="4643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34818" name="内容占位符 2"/>
          <p:cNvSpPr>
            <a:spLocks noGrp="1"/>
          </p:cNvSpPr>
          <p:nvPr>
            <p:ph idx="1"/>
          </p:nvPr>
        </p:nvSpPr>
        <p:spPr/>
        <p:txBody>
          <a:bodyPr/>
          <a:lstStyle/>
          <a:p>
            <a:r>
              <a:rPr lang="zh-CN" altLang="en-US" smtClean="0">
                <a:ea typeface="宋体" charset="-122"/>
              </a:rPr>
              <a:t>概念</a:t>
            </a:r>
            <a:endParaRPr lang="en-US" altLang="zh-CN" smtClean="0">
              <a:ea typeface="宋体" charset="-122"/>
            </a:endParaRPr>
          </a:p>
          <a:p>
            <a:pPr lvl="1"/>
            <a:r>
              <a:rPr lang="zh-CN" altLang="zh-CN" smtClean="0">
                <a:ea typeface="宋体" charset="-122"/>
              </a:rPr>
              <a:t>防火墙（</a:t>
            </a:r>
            <a:r>
              <a:rPr lang="en-US" altLang="zh-CN" smtClean="0">
                <a:ea typeface="宋体" charset="-122"/>
              </a:rPr>
              <a:t>Firewall</a:t>
            </a:r>
            <a:r>
              <a:rPr lang="zh-CN" altLang="zh-CN" smtClean="0">
                <a:ea typeface="宋体" charset="-122"/>
              </a:rPr>
              <a:t>）是一种位于内部网络与外部网络之间、专用网与公用网之间的网络安全系统，是设置在被保护网络和另外网络之间的一道屏障，实现网络的安全保护，以防止发生不可预测的、潜在破坏性的入侵，通常是由软件和硬件设备组合而成。</a:t>
            </a:r>
            <a:endParaRPr lang="en-US" altLang="zh-CN" smtClean="0">
              <a:ea typeface="宋体" charset="-122"/>
            </a:endParaRPr>
          </a:p>
          <a:p>
            <a:r>
              <a:rPr lang="zh-CN" altLang="en-US" smtClean="0">
                <a:ea typeface="宋体" charset="-122"/>
              </a:rPr>
              <a:t>作用</a:t>
            </a:r>
            <a:endParaRPr lang="en-US" altLang="zh-CN" smtClean="0">
              <a:ea typeface="宋体" charset="-122"/>
            </a:endParaRPr>
          </a:p>
          <a:p>
            <a:pPr lvl="1"/>
            <a:r>
              <a:rPr lang="zh-CN" altLang="en-US" smtClean="0">
                <a:ea typeface="宋体" charset="-122"/>
              </a:rPr>
              <a:t>保护内网，防范由外而内的攻击。</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342900" indent="-342900"/>
            <a:r>
              <a:rPr lang="en-US" altLang="zh-CN" smtClean="0">
                <a:ea typeface="宋体" charset="-122"/>
              </a:rPr>
              <a:t>1.1 </a:t>
            </a:r>
            <a:r>
              <a:rPr lang="zh-CN" altLang="zh-CN" smtClean="0">
                <a:ea typeface="宋体" charset="-122"/>
              </a:rPr>
              <a:t>防火墙概述</a:t>
            </a:r>
            <a:endParaRPr lang="zh-CN" altLang="en-US" smtClean="0">
              <a:ea typeface="宋体" charset="-122"/>
            </a:endParaRPr>
          </a:p>
        </p:txBody>
      </p:sp>
      <p:sp>
        <p:nvSpPr>
          <p:cNvPr id="35842" name="内容占位符 2"/>
          <p:cNvSpPr>
            <a:spLocks noGrp="1"/>
          </p:cNvSpPr>
          <p:nvPr>
            <p:ph idx="1"/>
          </p:nvPr>
        </p:nvSpPr>
        <p:spPr/>
        <p:txBody>
          <a:bodyPr/>
          <a:lstStyle/>
          <a:p>
            <a:endParaRPr lang="zh-CN" altLang="en-US" smtClean="0">
              <a:ea typeface="宋体" charset="-122"/>
            </a:endParaRPr>
          </a:p>
        </p:txBody>
      </p:sp>
      <p:pic>
        <p:nvPicPr>
          <p:cNvPr id="35843" name="图片 3"/>
          <p:cNvPicPr>
            <a:picLocks noChangeAspect="1"/>
          </p:cNvPicPr>
          <p:nvPr/>
        </p:nvPicPr>
        <p:blipFill>
          <a:blip r:embed="rId2"/>
          <a:srcRect/>
          <a:stretch>
            <a:fillRect/>
          </a:stretch>
        </p:blipFill>
        <p:spPr bwMode="auto">
          <a:xfrm>
            <a:off x="793750" y="1760538"/>
            <a:ext cx="7599363" cy="399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69</TotalTime>
  <Words>2663</Words>
  <Application>Microsoft Office PowerPoint</Application>
  <PresentationFormat>全屏显示(4:3)</PresentationFormat>
  <Paragraphs>243</Paragraphs>
  <Slides>45</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4</vt:i4>
      </vt:variant>
      <vt:variant>
        <vt:lpstr>幻灯片标题</vt:lpstr>
      </vt:variant>
      <vt:variant>
        <vt:i4>45</vt:i4>
      </vt:variant>
    </vt:vector>
  </HeadingPairs>
  <TitlesOfParts>
    <vt:vector size="57" baseType="lpstr">
      <vt:lpstr>Verdana</vt:lpstr>
      <vt:lpstr>宋体</vt:lpstr>
      <vt:lpstr>Arial</vt:lpstr>
      <vt:lpstr>Wingdings</vt:lpstr>
      <vt:lpstr>Calibri</vt:lpstr>
      <vt:lpstr>굴림</vt:lpstr>
      <vt:lpstr>楷体_GB2312</vt:lpstr>
      <vt:lpstr>Times New Roman</vt:lpstr>
      <vt:lpstr>主题16</vt:lpstr>
      <vt:lpstr>1_主题16</vt:lpstr>
      <vt:lpstr>主题16</vt:lpstr>
      <vt:lpstr>1_主题16</vt:lpstr>
      <vt:lpstr>“十二五”职业教育国家规划教材（经全国职业教育教材审定委员会审定） 高等职业教育精品示范教材（信息安全系列） </vt:lpstr>
      <vt:lpstr>网络安全产品调试与部署</vt:lpstr>
      <vt:lpstr>第1章 防火墙产品调试与部署</vt:lpstr>
      <vt:lpstr>项目引导</vt:lpstr>
      <vt:lpstr>项目引导</vt:lpstr>
      <vt:lpstr>项目引导</vt:lpstr>
      <vt:lpstr>项目引导</vt:lpstr>
      <vt:lpstr>1.1 防火墙概述</vt:lpstr>
      <vt:lpstr>1.1 防火墙概述</vt:lpstr>
      <vt:lpstr>1.1 防火墙概述</vt:lpstr>
      <vt:lpstr>1.1 防火墙概述</vt:lpstr>
      <vt:lpstr>1.1 防火墙概述----分类</vt:lpstr>
      <vt:lpstr>1.1 防火墙概述----分类</vt:lpstr>
      <vt:lpstr>1.1 防火墙概述</vt:lpstr>
      <vt:lpstr>1.1 防火墙概述</vt:lpstr>
      <vt:lpstr>1.1 防火墙概述</vt:lpstr>
      <vt:lpstr>1.2 关键技术</vt:lpstr>
      <vt:lpstr>1.2 关键技术</vt:lpstr>
      <vt:lpstr>1.2 关键技术</vt:lpstr>
      <vt:lpstr>1.2 关键技术</vt:lpstr>
      <vt:lpstr>1.2 关键技术</vt:lpstr>
      <vt:lpstr>1.3 防火墙结构</vt:lpstr>
      <vt:lpstr>1.3 防火墙结构</vt:lpstr>
      <vt:lpstr>1.3 防火墙结构</vt:lpstr>
      <vt:lpstr>1.3 防火墙结构</vt:lpstr>
      <vt:lpstr>1.4 硬件防火墙系统部署</vt:lpstr>
      <vt:lpstr>1.4 硬件防火墙系统部署</vt:lpstr>
      <vt:lpstr>1.4 硬件防火墙系统部署</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1.5 项目实训</vt:lpstr>
      <vt:lpstr>1.6 项目实施与测试</vt:lpstr>
      <vt:lpstr>Thanks for your attention!</vt:lpstr>
    </vt:vector>
  </TitlesOfParts>
  <Company>cqcet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Users</cp:lastModifiedBy>
  <cp:revision>13</cp:revision>
  <dcterms:created xsi:type="dcterms:W3CDTF">2014-12-10T08:02:11Z</dcterms:created>
  <dcterms:modified xsi:type="dcterms:W3CDTF">2014-12-24T01:51:26Z</dcterms:modified>
</cp:coreProperties>
</file>