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549" r:id="rId1"/>
  </p:sldMasterIdLst>
  <p:notesMasterIdLst>
    <p:notesMasterId r:id="rId26"/>
  </p:notesMasterIdLst>
  <p:sldIdLst>
    <p:sldId id="295" r:id="rId2"/>
    <p:sldId id="287" r:id="rId3"/>
    <p:sldId id="265" r:id="rId4"/>
    <p:sldId id="293" r:id="rId5"/>
    <p:sldId id="272" r:id="rId6"/>
    <p:sldId id="273" r:id="rId7"/>
    <p:sldId id="288" r:id="rId8"/>
    <p:sldId id="274" r:id="rId9"/>
    <p:sldId id="276" r:id="rId10"/>
    <p:sldId id="289" r:id="rId11"/>
    <p:sldId id="290" r:id="rId12"/>
    <p:sldId id="291" r:id="rId13"/>
    <p:sldId id="292" r:id="rId14"/>
    <p:sldId id="277" r:id="rId15"/>
    <p:sldId id="278" r:id="rId16"/>
    <p:sldId id="279" r:id="rId17"/>
    <p:sldId id="280" r:id="rId18"/>
    <p:sldId id="281" r:id="rId19"/>
    <p:sldId id="282" r:id="rId20"/>
    <p:sldId id="283" r:id="rId21"/>
    <p:sldId id="284" r:id="rId22"/>
    <p:sldId id="285" r:id="rId23"/>
    <p:sldId id="294" r:id="rId24"/>
    <p:sldId id="296" r:id="rId2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D3A4B7A0-67FA-42AF-8095-C395507032FA}">
          <p14:sldIdLst>
            <p14:sldId id="295"/>
          </p14:sldIdLst>
        </p14:section>
        <p14:section name="Workbooks对象" id="{C8FC71C6-FD7B-4F02-944F-138327829BF9}">
          <p14:sldIdLst>
            <p14:sldId id="287"/>
            <p14:sldId id="265"/>
            <p14:sldId id="293"/>
          </p14:sldIdLst>
        </p14:section>
        <p14:section name="Workbook对象" id="{7C8A40AE-D81B-4831-86FA-6F4954E531D5}">
          <p14:sldIdLst>
            <p14:sldId id="272"/>
            <p14:sldId id="273"/>
            <p14:sldId id="288"/>
            <p14:sldId id="274"/>
            <p14:sldId id="276"/>
          </p14:sldIdLst>
        </p14:section>
        <p14:section name="Worksheets对象" id="{879F974F-7C92-4FCF-B26E-4267C1FA187C}">
          <p14:sldIdLst>
            <p14:sldId id="289"/>
            <p14:sldId id="290"/>
            <p14:sldId id="291"/>
            <p14:sldId id="292"/>
          </p14:sldIdLst>
        </p14:section>
        <p14:section name="Worksheet对象" id="{390F379C-3B23-4E6B-A607-F50A1353C672}">
          <p14:sldIdLst>
            <p14:sldId id="277"/>
            <p14:sldId id="278"/>
            <p14:sldId id="279"/>
            <p14:sldId id="280"/>
            <p14:sldId id="281"/>
            <p14:sldId id="282"/>
            <p14:sldId id="283"/>
            <p14:sldId id="284"/>
            <p14:sldId id="285"/>
            <p14:sldId id="294"/>
            <p14:sldId id="29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  <a:srgbClr val="336600"/>
    <a:srgbClr val="FF66CC"/>
    <a:srgbClr val="FF3300"/>
    <a:srgbClr val="996633"/>
    <a:srgbClr val="7030A0"/>
    <a:srgbClr val="0000FF"/>
    <a:srgbClr val="FF00FF"/>
    <a:srgbClr val="66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3" autoAdjust="0"/>
    <p:restoredTop sz="94685" autoAdjust="0"/>
  </p:normalViewPr>
  <p:slideViewPr>
    <p:cSldViewPr>
      <p:cViewPr varScale="1">
        <p:scale>
          <a:sx n="107" d="100"/>
          <a:sy n="107" d="100"/>
        </p:scale>
        <p:origin x="1734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37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41CF89C2-E6D7-4D04-9BA5-AD08E8BB953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0574150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1CF89C2-E6D7-4D04-9BA5-AD08E8BB953F}" type="slidenum">
              <a:rPr lang="en-US" altLang="zh-CN" smtClean="0"/>
              <a:pPr>
                <a:defRPr/>
              </a:pPr>
              <a:t>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444789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1CF89C2-E6D7-4D04-9BA5-AD08E8BB953F}" type="slidenum">
              <a:rPr lang="en-US" altLang="zh-CN" smtClean="0"/>
              <a:pPr>
                <a:defRPr/>
              </a:pPr>
              <a:t>10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484196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-3175"/>
            <a:ext cx="9144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5760" y="0"/>
                </a:moveTo>
                <a:lnTo>
                  <a:pt x="0" y="0"/>
                </a:lnTo>
                <a:lnTo>
                  <a:pt x="0" y="3090"/>
                </a:lnTo>
                <a:lnTo>
                  <a:pt x="943" y="3090"/>
                </a:lnTo>
                <a:lnTo>
                  <a:pt x="1123" y="3270"/>
                </a:lnTo>
                <a:lnTo>
                  <a:pt x="1123" y="3270"/>
                </a:lnTo>
                <a:lnTo>
                  <a:pt x="1127" y="3272"/>
                </a:lnTo>
                <a:lnTo>
                  <a:pt x="1133" y="3275"/>
                </a:lnTo>
                <a:lnTo>
                  <a:pt x="1139" y="3278"/>
                </a:lnTo>
                <a:lnTo>
                  <a:pt x="1144" y="3278"/>
                </a:lnTo>
                <a:lnTo>
                  <a:pt x="1150" y="3278"/>
                </a:lnTo>
                <a:lnTo>
                  <a:pt x="1155" y="3275"/>
                </a:lnTo>
                <a:lnTo>
                  <a:pt x="1161" y="3272"/>
                </a:lnTo>
                <a:lnTo>
                  <a:pt x="1165" y="3270"/>
                </a:lnTo>
                <a:lnTo>
                  <a:pt x="1345" y="3090"/>
                </a:lnTo>
                <a:lnTo>
                  <a:pt x="5760" y="3090"/>
                </a:lnTo>
                <a:lnTo>
                  <a:pt x="5760" y="0"/>
                </a:lnTo>
                <a:close/>
              </a:path>
            </a:pathLst>
          </a:custGeom>
          <a:ln/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8831" y="1449146"/>
            <a:ext cx="7526338" cy="2971051"/>
          </a:xfrm>
        </p:spPr>
        <p:txBody>
          <a:bodyPr/>
          <a:lstStyle>
            <a:lvl1pPr>
              <a:defRPr sz="5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08831" y="5280847"/>
            <a:ext cx="7526338" cy="434974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8472A2F-A0E8-418A-84BB-74CC62CC7492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482549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全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4863" y="4800600"/>
            <a:ext cx="752633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5" name="Picture Placeholder 14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0" y="0"/>
            <a:ext cx="9144000" cy="4800600"/>
          </a:xfrm>
          <a:custGeom>
            <a:avLst/>
            <a:gdLst/>
            <a:ahLst/>
            <a:cxnLst/>
            <a:rect l="0" t="0" r="r" b="b"/>
            <a:pathLst>
              <a:path w="5760" h="3289">
                <a:moveTo>
                  <a:pt x="5760" y="0"/>
                </a:moveTo>
                <a:lnTo>
                  <a:pt x="0" y="0"/>
                </a:lnTo>
                <a:lnTo>
                  <a:pt x="0" y="3100"/>
                </a:lnTo>
                <a:lnTo>
                  <a:pt x="943" y="3100"/>
                </a:lnTo>
                <a:lnTo>
                  <a:pt x="1123" y="3281"/>
                </a:lnTo>
                <a:lnTo>
                  <a:pt x="1123" y="3281"/>
                </a:lnTo>
                <a:lnTo>
                  <a:pt x="1127" y="3283"/>
                </a:lnTo>
                <a:lnTo>
                  <a:pt x="1133" y="3286"/>
                </a:lnTo>
                <a:lnTo>
                  <a:pt x="1139" y="3289"/>
                </a:lnTo>
                <a:lnTo>
                  <a:pt x="1144" y="3289"/>
                </a:lnTo>
                <a:lnTo>
                  <a:pt x="1150" y="3289"/>
                </a:lnTo>
                <a:lnTo>
                  <a:pt x="1155" y="3286"/>
                </a:lnTo>
                <a:lnTo>
                  <a:pt x="1161" y="3283"/>
                </a:lnTo>
                <a:lnTo>
                  <a:pt x="1165" y="3281"/>
                </a:lnTo>
                <a:lnTo>
                  <a:pt x="1345" y="3100"/>
                </a:lnTo>
                <a:lnTo>
                  <a:pt x="5760" y="3100"/>
                </a:lnTo>
                <a:lnTo>
                  <a:pt x="5760" y="0"/>
                </a:lnTo>
                <a:close/>
              </a:path>
            </a:pathLst>
          </a:custGeom>
          <a:noFill/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marL="0" indent="0" algn="ctr">
              <a:buFontTx/>
              <a:buNone/>
              <a:defRPr sz="1600"/>
            </a:lvl1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04863" y="5367338"/>
            <a:ext cx="7526337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1284115-5F0C-418A-B7C1-7A956FADCE97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69591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>
            <a:spLocks noChangeAspect="1"/>
          </p:cNvSpPr>
          <p:nvPr/>
        </p:nvSpPr>
        <p:spPr bwMode="auto">
          <a:xfrm>
            <a:off x="485107" y="1338479"/>
            <a:ext cx="4749312" cy="3239188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9573" y="1495525"/>
            <a:ext cx="4420380" cy="2645912"/>
          </a:xfrm>
        </p:spPr>
        <p:txBody>
          <a:bodyPr anchor="b"/>
          <a:lstStyle>
            <a:lvl1pPr algn="l">
              <a:defRPr sz="4200" b="1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1226" y="4700702"/>
            <a:ext cx="4418727" cy="713241"/>
          </a:xfrm>
        </p:spPr>
        <p:txBody>
          <a:bodyPr anchor="t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5398884" y="1338479"/>
            <a:ext cx="3302316" cy="4075464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1284115-5F0C-418A-B7C1-7A956FADCE97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917393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/>
          <p:cNvSpPr>
            <a:spLocks noChangeAspect="1"/>
          </p:cNvSpPr>
          <p:nvPr/>
        </p:nvSpPr>
        <p:spPr bwMode="auto">
          <a:xfrm>
            <a:off x="855663" y="2286585"/>
            <a:ext cx="3671336" cy="2503972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8" name="Title 1"/>
          <p:cNvSpPr>
            <a:spLocks noGrp="1"/>
          </p:cNvSpPr>
          <p:nvPr>
            <p:ph type="title"/>
          </p:nvPr>
        </p:nvSpPr>
        <p:spPr>
          <a:xfrm>
            <a:off x="1017816" y="2435956"/>
            <a:ext cx="3286891" cy="2007789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4616450" y="2286000"/>
            <a:ext cx="3671888" cy="2300288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1284115-5F0C-418A-B7C1-7A956FADCE97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715707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auto">
          <a:xfrm>
            <a:off x="0" y="0"/>
            <a:ext cx="9144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39FA205-7B72-42E4-A59F-89D747232209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202013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5752238" y="446089"/>
            <a:ext cx="3391762" cy="5414962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AutoShape 4"/>
          <p:cNvSpPr>
            <a:spLocks noChangeAspect="1" noChangeArrowheads="1" noTextEdit="1"/>
          </p:cNvSpPr>
          <p:nvPr/>
        </p:nvSpPr>
        <p:spPr bwMode="auto">
          <a:xfrm>
            <a:off x="5233988" y="0"/>
            <a:ext cx="3910012" cy="586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137655" y="586171"/>
            <a:ext cx="1701800" cy="513479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04862" y="446089"/>
            <a:ext cx="4947376" cy="5414962"/>
          </a:xfrm>
        </p:spPr>
        <p:txBody>
          <a:bodyPr vert="eaVert" anchor="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1284115-5F0C-418A-B7C1-7A956FADCE97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606313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0"/>
            <a:ext cx="9144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09997" y="2222287"/>
            <a:ext cx="7524003" cy="363651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542411-049F-4719-8FBF-ED985C156A2C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239780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7"/>
          <p:cNvSpPr/>
          <p:nvPr/>
        </p:nvSpPr>
        <p:spPr bwMode="auto">
          <a:xfrm>
            <a:off x="0" y="0"/>
            <a:ext cx="9144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0" y="0"/>
                </a:moveTo>
                <a:lnTo>
                  <a:pt x="5760" y="0"/>
                </a:lnTo>
                <a:lnTo>
                  <a:pt x="5760" y="3090"/>
                </a:lnTo>
                <a:lnTo>
                  <a:pt x="4817" y="3090"/>
                </a:lnTo>
                <a:lnTo>
                  <a:pt x="4637" y="3270"/>
                </a:lnTo>
                <a:lnTo>
                  <a:pt x="4637" y="3270"/>
                </a:lnTo>
                <a:lnTo>
                  <a:pt x="4633" y="3272"/>
                </a:lnTo>
                <a:lnTo>
                  <a:pt x="4627" y="3275"/>
                </a:lnTo>
                <a:lnTo>
                  <a:pt x="4621" y="3278"/>
                </a:lnTo>
                <a:lnTo>
                  <a:pt x="4616" y="3278"/>
                </a:lnTo>
                <a:lnTo>
                  <a:pt x="4610" y="3278"/>
                </a:lnTo>
                <a:lnTo>
                  <a:pt x="4605" y="3275"/>
                </a:lnTo>
                <a:lnTo>
                  <a:pt x="4599" y="3272"/>
                </a:lnTo>
                <a:lnTo>
                  <a:pt x="4595" y="3270"/>
                </a:lnTo>
                <a:lnTo>
                  <a:pt x="4415" y="3090"/>
                </a:lnTo>
                <a:lnTo>
                  <a:pt x="0" y="309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4863" y="2951396"/>
            <a:ext cx="7526337" cy="1468800"/>
          </a:xfrm>
        </p:spPr>
        <p:txBody>
          <a:bodyPr anchor="b"/>
          <a:lstStyle>
            <a:lvl1pPr algn="r">
              <a:defRPr sz="4800" b="1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4863" y="5281200"/>
            <a:ext cx="7526337" cy="433955"/>
          </a:xfrm>
        </p:spPr>
        <p:txBody>
          <a:bodyPr anchor="t">
            <a:no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09DE0A-B766-45B1-8FC3-69E0AD03E98D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629664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/>
          <p:nvPr/>
        </p:nvSpPr>
        <p:spPr bwMode="auto">
          <a:xfrm>
            <a:off x="0" y="0"/>
            <a:ext cx="9144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09996" y="2222287"/>
            <a:ext cx="3670723" cy="3638763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0" y="2222287"/>
            <a:ext cx="3670720" cy="3638763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EA7BD29-7885-4B7B-8ECD-D35EE858ECE7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841770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6"/>
          <p:cNvSpPr/>
          <p:nvPr/>
        </p:nvSpPr>
        <p:spPr bwMode="auto">
          <a:xfrm>
            <a:off x="0" y="0"/>
            <a:ext cx="9144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9996" y="2174875"/>
            <a:ext cx="3670723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09996" y="2751137"/>
            <a:ext cx="3687391" cy="3109913"/>
          </a:xfrm>
        </p:spPr>
        <p:txBody>
          <a:bodyPr anchor="t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280" y="2174875"/>
            <a:ext cx="3670720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751137"/>
            <a:ext cx="3670720" cy="3109913"/>
          </a:xfrm>
        </p:spPr>
        <p:txBody>
          <a:bodyPr anchor="t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5345971-014B-4DB4-BC58-FEE51B6EAFAD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008967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/>
          <p:nvPr/>
        </p:nvSpPr>
        <p:spPr bwMode="auto">
          <a:xfrm>
            <a:off x="0" y="0"/>
            <a:ext cx="9144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50071B-0CED-4EEC-9F63-4D379A826E06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747408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C5DB94D-2B28-4F57-B6E3-043A1213BB4D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761101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804863" y="446086"/>
            <a:ext cx="2660650" cy="1814651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4863" y="446088"/>
            <a:ext cx="2660650" cy="161839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41724" y="446087"/>
            <a:ext cx="4689475" cy="5414963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04863" y="2260737"/>
            <a:ext cx="2660650" cy="360031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AEF3CE4-64E2-4915-81CF-CB8C3B5022F5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93733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9996" y="727521"/>
            <a:ext cx="3501548" cy="1617163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9" name="Picture Placeholder 11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4573588" y="0"/>
            <a:ext cx="4570412" cy="6858000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noFill/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algn="ctr">
              <a:buFontTx/>
              <a:buNone/>
              <a:defRPr sz="1400"/>
            </a:lvl1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09996" y="2344684"/>
            <a:ext cx="3501548" cy="3516365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914357" y="6041361"/>
            <a:ext cx="732659" cy="365125"/>
          </a:xfrm>
        </p:spPr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42797" y="6041361"/>
            <a:ext cx="247156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647017" y="5915887"/>
            <a:ext cx="796616" cy="490599"/>
          </a:xfrm>
        </p:spPr>
        <p:txBody>
          <a:bodyPr/>
          <a:lstStyle/>
          <a:p>
            <a:pPr>
              <a:defRPr/>
            </a:pPr>
            <a:fld id="{8F1F7B51-944D-41E0-BD5C-A5BC8C9C109F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309625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09997" y="447188"/>
            <a:ext cx="7524003" cy="970450"/>
          </a:xfrm>
          <a:prstGeom prst="rect">
            <a:avLst/>
          </a:prstGeom>
          <a:effectLst>
            <a:outerShdw blurRad="50800" dir="14400000">
              <a:srgbClr val="000000">
                <a:alpha val="60000"/>
              </a:srgbClr>
            </a:outerShdw>
          </a:effectLst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9997" y="2184400"/>
            <a:ext cx="7524003" cy="3674397"/>
          </a:xfrm>
          <a:prstGeom prst="rect">
            <a:avLst/>
          </a:prstGeom>
          <a:effectLst>
            <a:outerShdw blurRad="50800" dir="14400000">
              <a:srgbClr val="000000">
                <a:alpha val="40000"/>
              </a:srgbClr>
            </a:outerShdw>
          </a:effectLst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42797" y="6041361"/>
            <a:ext cx="6289532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11422" y="6041361"/>
            <a:ext cx="993161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904584" y="5915887"/>
            <a:ext cx="796616" cy="490599"/>
          </a:xfrm>
          <a:prstGeom prst="rect">
            <a:avLst/>
          </a:prstGeom>
        </p:spPr>
        <p:txBody>
          <a:bodyPr vert="horz" lIns="91440" tIns="45720" rIns="91440" bIns="10800" rtlCol="0" anchor="b"/>
          <a:lstStyle>
            <a:lvl1pPr algn="r">
              <a:defRPr sz="20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21284115-5F0C-418A-B7C1-7A956FADCE97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4096356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550" r:id="rId1"/>
    <p:sldLayoutId id="2147484551" r:id="rId2"/>
    <p:sldLayoutId id="2147484552" r:id="rId3"/>
    <p:sldLayoutId id="2147484553" r:id="rId4"/>
    <p:sldLayoutId id="2147484554" r:id="rId5"/>
    <p:sldLayoutId id="2147484555" r:id="rId6"/>
    <p:sldLayoutId id="2147484556" r:id="rId7"/>
    <p:sldLayoutId id="2147484557" r:id="rId8"/>
    <p:sldLayoutId id="2147484558" r:id="rId9"/>
    <p:sldLayoutId id="2147484559" r:id="rId10"/>
    <p:sldLayoutId id="2147484560" r:id="rId11"/>
    <p:sldLayoutId id="2147484561" r:id="rId12"/>
    <p:sldLayoutId id="2147484562" r:id="rId13"/>
    <p:sldLayoutId id="2147484563" r:id="rId14"/>
  </p:sldLayoutIdLst>
  <p:txStyles>
    <p:titleStyle>
      <a:lvl1pPr algn="l" defTabSz="457200" rtl="0" eaLnBrk="1" latinLnBrk="0" hangingPunct="1">
        <a:spcBef>
          <a:spcPct val="0"/>
        </a:spcBef>
        <a:buNone/>
        <a:defRPr sz="4000" b="1" kern="1200">
          <a:solidFill>
            <a:srgbClr val="FEFEFE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just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just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just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just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just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4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36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&#23454;&#20363;/eg1.xlsx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&#23454;&#20363;/eg3.xlsx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94ACDF4-6A86-484F-9333-98176F7BF71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Excel </a:t>
            </a:r>
            <a:r>
              <a:rPr lang="zh-CN" altLang="en-US" dirty="0"/>
              <a:t>的</a:t>
            </a:r>
            <a:r>
              <a:rPr lang="en-US" altLang="zh-CN" dirty="0"/>
              <a:t>VBA</a:t>
            </a:r>
            <a:r>
              <a:rPr lang="zh-CN" altLang="en-US" dirty="0"/>
              <a:t>对象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E879838F-8EE4-4E4D-B81B-E370EB727CD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pPr algn="r"/>
            <a:r>
              <a:rPr lang="en-US" altLang="zh-CN" dirty="0"/>
              <a:t>Workbook </a:t>
            </a:r>
            <a:r>
              <a:rPr lang="zh-CN" altLang="en-US" dirty="0"/>
              <a:t>和 </a:t>
            </a:r>
            <a:r>
              <a:rPr lang="en-US" altLang="zh-CN" dirty="0"/>
              <a:t>Worksheet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145723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Worksheets</a:t>
            </a:r>
            <a:r>
              <a:rPr lang="zh-CN" altLang="en-US" dirty="0"/>
              <a:t>对象</a:t>
            </a:r>
            <a:r>
              <a:rPr lang="en-US" altLang="zh-CN" baseline="-25000" dirty="0"/>
              <a:t>( P.113 )</a:t>
            </a:r>
            <a:endParaRPr lang="zh-CN" altLang="en-US" baseline="-25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Worksheets</a:t>
            </a:r>
            <a:r>
              <a:rPr lang="en-US" altLang="zh-CN" dirty="0"/>
              <a:t> </a:t>
            </a:r>
            <a:r>
              <a:rPr lang="zh-CN" altLang="en-US" dirty="0"/>
              <a:t>对象用于返回指定工作簿中所有 </a:t>
            </a:r>
            <a:r>
              <a:rPr lang="en-US" altLang="zh-CN" dirty="0"/>
              <a:t>Worksheet </a:t>
            </a:r>
            <a:r>
              <a:rPr lang="zh-CN" altLang="en-US" dirty="0"/>
              <a:t>对象的集合</a:t>
            </a:r>
            <a:endParaRPr lang="en-US" altLang="zh-CN" dirty="0"/>
          </a:p>
          <a:p>
            <a:pPr>
              <a:spcBef>
                <a:spcPts val="1800"/>
              </a:spcBef>
            </a:pPr>
            <a:r>
              <a:rPr lang="en-US" altLang="zh-CN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Worksheet </a:t>
            </a:r>
            <a:r>
              <a:rPr lang="zh-CN" altLang="en-US" dirty="0"/>
              <a:t>对象也是 </a:t>
            </a:r>
            <a:r>
              <a:rPr lang="en-US" altLang="zh-CN" dirty="0"/>
              <a:t>Sheets </a:t>
            </a:r>
            <a:r>
              <a:rPr lang="zh-CN" altLang="en-US" dirty="0"/>
              <a:t>集合的成员。</a:t>
            </a:r>
            <a:r>
              <a:rPr lang="en-US" altLang="zh-CN" dirty="0"/>
              <a:t>Sheets </a:t>
            </a:r>
            <a:r>
              <a:rPr lang="zh-CN" altLang="en-US" dirty="0"/>
              <a:t>集合包含工作簿中所有的工作表</a:t>
            </a:r>
            <a:r>
              <a:rPr lang="zh-CN" altLang="en-US" dirty="0">
                <a:solidFill>
                  <a:schemeClr val="accent3"/>
                </a:solidFill>
              </a:rPr>
              <a:t>（图表工作表和工作表）</a:t>
            </a:r>
          </a:p>
        </p:txBody>
      </p:sp>
    </p:spTree>
    <p:extLst>
      <p:ext uri="{BB962C8B-B14F-4D97-AF65-F5344CB8AC3E}">
        <p14:creationId xmlns:p14="http://schemas.microsoft.com/office/powerpoint/2010/main" val="25159467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Worksheets</a:t>
            </a:r>
            <a:r>
              <a:rPr lang="zh-CN" altLang="en-US"/>
              <a:t>对象的常用属性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Item</a:t>
            </a:r>
            <a:r>
              <a:rPr lang="zh-CN" altLang="en-US" dirty="0"/>
              <a:t>：集合中的项目</a:t>
            </a:r>
            <a:r>
              <a:rPr lang="zh-CN" altLang="en-US" dirty="0">
                <a:solidFill>
                  <a:schemeClr val="accent6"/>
                </a:solidFill>
              </a:rPr>
              <a:t>（即工作表）</a:t>
            </a:r>
            <a:r>
              <a:rPr lang="zh-CN" altLang="en-US" dirty="0"/>
              <a:t>，以数组形式存放</a:t>
            </a:r>
          </a:p>
          <a:p>
            <a:pPr marL="0" indent="0">
              <a:buNone/>
            </a:pPr>
            <a:r>
              <a:rPr lang="zh-CN" altLang="en-US" dirty="0"/>
              <a:t>	</a:t>
            </a:r>
            <a:r>
              <a:rPr lang="en-US" altLang="zh-CN" dirty="0">
                <a:solidFill>
                  <a:schemeClr val="accent3"/>
                </a:solidFill>
              </a:rPr>
              <a:t>Set </a:t>
            </a:r>
            <a:r>
              <a:rPr lang="en-US" altLang="zh-CN" dirty="0" err="1">
                <a:solidFill>
                  <a:schemeClr val="accent3"/>
                </a:solidFill>
              </a:rPr>
              <a:t>ws</a:t>
            </a:r>
            <a:r>
              <a:rPr lang="en-US" altLang="zh-CN" dirty="0">
                <a:solidFill>
                  <a:schemeClr val="accent3"/>
                </a:solidFill>
              </a:rPr>
              <a:t> = </a:t>
            </a:r>
            <a:r>
              <a:rPr lang="en-US" altLang="zh-CN" dirty="0" err="1">
                <a:solidFill>
                  <a:schemeClr val="accent3"/>
                </a:solidFill>
              </a:rPr>
              <a:t>ActiveWorkbook.Worksheets.Item</a:t>
            </a:r>
            <a:r>
              <a:rPr lang="en-US" altLang="zh-CN" dirty="0">
                <a:solidFill>
                  <a:schemeClr val="accent3"/>
                </a:solidFill>
              </a:rPr>
              <a:t>(1)</a:t>
            </a:r>
          </a:p>
          <a:p>
            <a:pPr marL="457200" lvl="1" indent="0">
              <a:buNone/>
            </a:pPr>
            <a:r>
              <a:rPr lang="zh-CN" altLang="en-US" sz="2400" dirty="0"/>
              <a:t>因为 </a:t>
            </a:r>
            <a:r>
              <a:rPr lang="en-US" altLang="zh-CN" sz="2400" dirty="0"/>
              <a:t>Item </a:t>
            </a:r>
            <a:r>
              <a:rPr lang="zh-CN" altLang="en-US" sz="2400" dirty="0"/>
              <a:t>是集合的默认成员 ，所以上式等价于：</a:t>
            </a:r>
            <a:endParaRPr lang="en-US" altLang="zh-CN" sz="2400" dirty="0"/>
          </a:p>
          <a:p>
            <a:pPr marL="0" indent="0">
              <a:buNone/>
            </a:pPr>
            <a:r>
              <a:rPr lang="en-US" altLang="zh-CN" dirty="0"/>
              <a:t>	</a:t>
            </a:r>
            <a:r>
              <a:rPr lang="en-US" altLang="zh-CN" dirty="0">
                <a:solidFill>
                  <a:schemeClr val="accent3"/>
                </a:solidFill>
              </a:rPr>
              <a:t>Set </a:t>
            </a:r>
            <a:r>
              <a:rPr lang="en-US" altLang="zh-CN" dirty="0" err="1">
                <a:solidFill>
                  <a:schemeClr val="accent3"/>
                </a:solidFill>
              </a:rPr>
              <a:t>ws</a:t>
            </a:r>
            <a:r>
              <a:rPr lang="en-US" altLang="zh-CN" dirty="0">
                <a:solidFill>
                  <a:schemeClr val="accent3"/>
                </a:solidFill>
              </a:rPr>
              <a:t> = </a:t>
            </a:r>
            <a:r>
              <a:rPr lang="en-US" altLang="zh-CN" dirty="0" err="1">
                <a:solidFill>
                  <a:schemeClr val="accent3"/>
                </a:solidFill>
              </a:rPr>
              <a:t>ActiveWorkbook.Worksheets</a:t>
            </a:r>
            <a:r>
              <a:rPr lang="en-US" altLang="zh-CN" dirty="0">
                <a:solidFill>
                  <a:schemeClr val="accent3"/>
                </a:solidFill>
              </a:rPr>
              <a:t>(1) </a:t>
            </a:r>
          </a:p>
          <a:p>
            <a:r>
              <a:rPr lang="en-US" altLang="zh-CN" dirty="0"/>
              <a:t>Count</a:t>
            </a:r>
            <a:r>
              <a:rPr lang="en-US" altLang="zh-CN" baseline="30000" dirty="0">
                <a:solidFill>
                  <a:schemeClr val="accent6"/>
                </a:solidFill>
                <a:sym typeface="Wingdings"/>
              </a:rPr>
              <a:t></a:t>
            </a:r>
            <a:r>
              <a:rPr lang="en-US" altLang="zh-CN" dirty="0">
                <a:sym typeface="Wingdings"/>
              </a:rPr>
              <a:t> </a:t>
            </a:r>
            <a:r>
              <a:rPr lang="zh-CN" altLang="en-US" dirty="0"/>
              <a:t>：集合包含的工作表个数</a:t>
            </a:r>
          </a:p>
          <a:p>
            <a:pPr marL="0" indent="0">
              <a:buNone/>
            </a:pPr>
            <a:r>
              <a:rPr lang="zh-CN" altLang="en-US" dirty="0"/>
              <a:t>	</a:t>
            </a:r>
            <a:r>
              <a:rPr lang="en-US" altLang="zh-CN" dirty="0" err="1">
                <a:solidFill>
                  <a:schemeClr val="accent3"/>
                </a:solidFill>
              </a:rPr>
              <a:t>MsgBox</a:t>
            </a:r>
            <a:r>
              <a:rPr lang="en-US" altLang="zh-CN" dirty="0">
                <a:solidFill>
                  <a:schemeClr val="accent3"/>
                </a:solidFill>
              </a:rPr>
              <a:t> </a:t>
            </a:r>
            <a:r>
              <a:rPr lang="en-US" altLang="zh-CN" dirty="0" err="1">
                <a:solidFill>
                  <a:schemeClr val="accent3"/>
                </a:solidFill>
              </a:rPr>
              <a:t>ActiveWorkbook.Worksheets.Count</a:t>
            </a:r>
            <a:endParaRPr lang="en-US" altLang="zh-CN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82381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Worksheets</a:t>
            </a:r>
            <a:r>
              <a:rPr lang="zh-CN" altLang="en-US"/>
              <a:t>对象的常用方法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09997" y="2222286"/>
            <a:ext cx="7524003" cy="4254713"/>
          </a:xfrm>
        </p:spPr>
        <p:txBody>
          <a:bodyPr>
            <a:normAutofit/>
          </a:bodyPr>
          <a:lstStyle/>
          <a:p>
            <a:r>
              <a:rPr lang="en-US" altLang="zh-CN" dirty="0"/>
              <a:t>Add</a:t>
            </a:r>
            <a:r>
              <a:rPr lang="en-US" altLang="zh-CN" baseline="30000" dirty="0">
                <a:solidFill>
                  <a:schemeClr val="accent6"/>
                </a:solidFill>
                <a:sym typeface="Wingdings"/>
              </a:rPr>
              <a:t></a:t>
            </a:r>
            <a:r>
              <a:rPr lang="en-US" altLang="zh-CN" dirty="0">
                <a:sym typeface="Wingdings"/>
              </a:rPr>
              <a:t> </a:t>
            </a:r>
            <a:r>
              <a:rPr lang="zh-CN" altLang="en-US" dirty="0"/>
              <a:t>：新建工作表，并将新建的工作表置为活动工作表，语法：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   </a:t>
            </a:r>
            <a:r>
              <a:rPr lang="zh-CN" altLang="en-US" dirty="0">
                <a:solidFill>
                  <a:schemeClr val="accent3"/>
                </a:solidFill>
              </a:rPr>
              <a:t>表达式</a:t>
            </a:r>
            <a:r>
              <a:rPr lang="en-US" altLang="zh-CN" dirty="0">
                <a:solidFill>
                  <a:schemeClr val="accent3"/>
                </a:solidFill>
              </a:rPr>
              <a:t>.Add(Before, After, Count, Type)</a:t>
            </a:r>
          </a:p>
          <a:p>
            <a:pPr lvl="1"/>
            <a:r>
              <a:rPr lang="en-US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Before</a:t>
            </a:r>
            <a:r>
              <a:rPr lang="zh-CN" altLang="en-US" dirty="0"/>
              <a:t>：指定某工作表，新建工作表将在此工作表之前</a:t>
            </a:r>
          </a:p>
          <a:p>
            <a:pPr lvl="1"/>
            <a:r>
              <a:rPr lang="en-US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After</a:t>
            </a:r>
            <a:r>
              <a:rPr lang="zh-CN" altLang="en-US" dirty="0"/>
              <a:t>：指定某工作表，新建工作表将在此工作表之后 </a:t>
            </a:r>
          </a:p>
          <a:p>
            <a:pPr lvl="1"/>
            <a:r>
              <a:rPr lang="en-US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Count</a:t>
            </a:r>
            <a:r>
              <a:rPr lang="zh-CN" altLang="en-US" dirty="0"/>
              <a:t>：要添加的工作表数，默认值为 </a:t>
            </a:r>
            <a:r>
              <a:rPr lang="en-US" altLang="zh-CN" dirty="0"/>
              <a:t>1</a:t>
            </a:r>
            <a:r>
              <a:rPr lang="zh-CN" altLang="en-US" dirty="0"/>
              <a:t> </a:t>
            </a:r>
          </a:p>
          <a:p>
            <a:pPr lvl="1"/>
            <a:r>
              <a:rPr lang="en-US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Type</a:t>
            </a:r>
            <a:r>
              <a:rPr lang="zh-CN" altLang="en-US" dirty="0"/>
              <a:t>：新建工作表的类型，默认值为 </a:t>
            </a:r>
            <a:r>
              <a:rPr lang="en-US" altLang="zh-CN" dirty="0" err="1"/>
              <a:t>xlWorksheet</a:t>
            </a:r>
            <a:endParaRPr lang="en-US" altLang="zh-CN" dirty="0"/>
          </a:p>
          <a:p>
            <a:pPr lvl="1">
              <a:spcBef>
                <a:spcPts val="600"/>
              </a:spcBef>
            </a:pPr>
            <a:r>
              <a:rPr lang="zh-CN" altLang="en-US" dirty="0">
                <a:solidFill>
                  <a:schemeClr val="accent6"/>
                </a:solidFill>
              </a:rPr>
              <a:t>说明：</a:t>
            </a:r>
            <a:r>
              <a:rPr lang="en-US" altLang="zh-CN" dirty="0">
                <a:solidFill>
                  <a:schemeClr val="accent6"/>
                </a:solidFill>
              </a:rPr>
              <a:t>Before </a:t>
            </a:r>
            <a:r>
              <a:rPr lang="zh-CN" altLang="en-US" dirty="0">
                <a:solidFill>
                  <a:schemeClr val="accent6"/>
                </a:solidFill>
              </a:rPr>
              <a:t>和 </a:t>
            </a:r>
            <a:r>
              <a:rPr lang="en-US" altLang="zh-CN" dirty="0">
                <a:solidFill>
                  <a:schemeClr val="accent6"/>
                </a:solidFill>
              </a:rPr>
              <a:t>After </a:t>
            </a:r>
            <a:r>
              <a:rPr lang="zh-CN" altLang="en-US" dirty="0">
                <a:solidFill>
                  <a:schemeClr val="accent6"/>
                </a:solidFill>
              </a:rPr>
              <a:t>只能二选一，如果同时省略 </a:t>
            </a:r>
            <a:r>
              <a:rPr lang="en-US" altLang="zh-CN" dirty="0">
                <a:solidFill>
                  <a:schemeClr val="accent6"/>
                </a:solidFill>
              </a:rPr>
              <a:t>Before </a:t>
            </a:r>
            <a:r>
              <a:rPr lang="zh-CN" altLang="en-US" dirty="0">
                <a:solidFill>
                  <a:schemeClr val="accent6"/>
                </a:solidFill>
              </a:rPr>
              <a:t>和 </a:t>
            </a:r>
            <a:r>
              <a:rPr lang="en-US" altLang="zh-CN" dirty="0">
                <a:solidFill>
                  <a:schemeClr val="accent6"/>
                </a:solidFill>
              </a:rPr>
              <a:t>After</a:t>
            </a:r>
            <a:r>
              <a:rPr lang="zh-CN" altLang="en-US" dirty="0">
                <a:solidFill>
                  <a:schemeClr val="accent6"/>
                </a:solidFill>
              </a:rPr>
              <a:t>，则新工作表插入到活动工作表之前</a:t>
            </a:r>
          </a:p>
        </p:txBody>
      </p:sp>
    </p:spTree>
    <p:extLst>
      <p:ext uri="{BB962C8B-B14F-4D97-AF65-F5344CB8AC3E}">
        <p14:creationId xmlns:p14="http://schemas.microsoft.com/office/powerpoint/2010/main" val="19786142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实践</a:t>
            </a:r>
            <a:r>
              <a:rPr lang="en-US" altLang="zh-CN"/>
              <a:t>1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zh-CN" altLang="en-US" dirty="0"/>
              <a:t>在 </a:t>
            </a:r>
            <a:r>
              <a:rPr lang="en-US" altLang="zh-CN" dirty="0">
                <a:hlinkClick r:id="rId2" action="ppaction://hlinkfile"/>
              </a:rPr>
              <a:t>eg1.xlsx</a:t>
            </a:r>
            <a:r>
              <a:rPr lang="en-US" altLang="zh-CN" dirty="0"/>
              <a:t> </a:t>
            </a:r>
            <a:r>
              <a:rPr lang="zh-CN" altLang="en-US" dirty="0"/>
              <a:t>的 </a:t>
            </a:r>
            <a:r>
              <a:rPr lang="en-US" altLang="zh-CN" dirty="0"/>
              <a:t>Sheet1 </a:t>
            </a:r>
            <a:r>
              <a:rPr lang="zh-CN" altLang="en-US" dirty="0"/>
              <a:t>中，单击“按钮</a:t>
            </a:r>
            <a:r>
              <a:rPr lang="en-US" altLang="zh-CN" dirty="0"/>
              <a:t>1</a:t>
            </a:r>
            <a:r>
              <a:rPr lang="zh-CN" altLang="en-US" dirty="0"/>
              <a:t>”时，</a:t>
            </a:r>
            <a:r>
              <a:rPr lang="zh-CN" altLang="en-US" dirty="0">
                <a:solidFill>
                  <a:schemeClr val="accent6"/>
                </a:solidFill>
              </a:rPr>
              <a:t>在第一张工作表之后插入一个新工作表</a:t>
            </a:r>
            <a:r>
              <a:rPr lang="zh-CN" altLang="en-US" dirty="0"/>
              <a:t>；单击“按钮</a:t>
            </a:r>
            <a:r>
              <a:rPr lang="en-US" altLang="zh-CN" dirty="0"/>
              <a:t>2</a:t>
            </a:r>
            <a:r>
              <a:rPr lang="zh-CN" altLang="en-US" dirty="0"/>
              <a:t>”时，在 </a:t>
            </a:r>
            <a:r>
              <a:rPr lang="en-US" altLang="zh-CN" dirty="0"/>
              <a:t>Sheet1 </a:t>
            </a:r>
            <a:r>
              <a:rPr lang="zh-CN" altLang="en-US" dirty="0"/>
              <a:t>的 </a:t>
            </a:r>
            <a:r>
              <a:rPr lang="en-US" altLang="zh-CN" dirty="0"/>
              <a:t>B1 </a:t>
            </a:r>
            <a:r>
              <a:rPr lang="zh-CN" altLang="en-US" dirty="0"/>
              <a:t>单元格中写入当前工作簿的工作表数</a:t>
            </a:r>
          </a:p>
        </p:txBody>
      </p:sp>
    </p:spTree>
    <p:extLst>
      <p:ext uri="{BB962C8B-B14F-4D97-AF65-F5344CB8AC3E}">
        <p14:creationId xmlns:p14="http://schemas.microsoft.com/office/powerpoint/2010/main" val="28303358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Worksheet</a:t>
            </a:r>
            <a:r>
              <a:rPr lang="zh-CN" altLang="en-US" dirty="0"/>
              <a:t>对象</a:t>
            </a:r>
            <a:r>
              <a:rPr lang="en-US" altLang="zh-CN" baseline="-25000" dirty="0"/>
              <a:t>( P.114 )</a:t>
            </a:r>
            <a:endParaRPr lang="zh-CN" altLang="en-US" baseline="-25000" dirty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en-US" altLang="zh-CN" b="1" dirty="0">
                <a:solidFill>
                  <a:schemeClr val="bg2">
                    <a:lumMod val="50000"/>
                    <a:lumOff val="50000"/>
                  </a:schemeClr>
                </a:solidFill>
              </a:rPr>
              <a:t>Worksheet</a:t>
            </a:r>
            <a:r>
              <a:rPr lang="en-US" altLang="zh-CN" dirty="0"/>
              <a:t> </a:t>
            </a:r>
            <a:r>
              <a:rPr lang="zh-CN" altLang="en-US" dirty="0"/>
              <a:t>对象代表一张工作表</a:t>
            </a:r>
            <a:endParaRPr lang="en-US" altLang="zh-CN" dirty="0"/>
          </a:p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en-US" altLang="zh-CN" dirty="0"/>
              <a:t>Worksheet </a:t>
            </a:r>
            <a:r>
              <a:rPr lang="zh-CN" altLang="en-US" dirty="0"/>
              <a:t>对象是 </a:t>
            </a:r>
            <a:r>
              <a:rPr lang="en-US" altLang="zh-CN" b="1" dirty="0">
                <a:solidFill>
                  <a:schemeClr val="bg2">
                    <a:lumMod val="50000"/>
                    <a:lumOff val="50000"/>
                  </a:schemeClr>
                </a:solidFill>
              </a:rPr>
              <a:t>Worksheets</a:t>
            </a:r>
            <a:r>
              <a:rPr lang="en-US" altLang="zh-CN" dirty="0"/>
              <a:t> </a:t>
            </a:r>
            <a:r>
              <a:rPr lang="zh-CN" altLang="en-US" dirty="0"/>
              <a:t>集合的成员，</a:t>
            </a:r>
            <a:r>
              <a:rPr lang="en-US" altLang="zh-CN" dirty="0"/>
              <a:t>Worksheets </a:t>
            </a:r>
            <a:r>
              <a:rPr lang="zh-CN" altLang="en-US" dirty="0"/>
              <a:t>集合包含工作簿中所有的 </a:t>
            </a:r>
            <a:r>
              <a:rPr lang="en-US" altLang="zh-CN" dirty="0"/>
              <a:t>Worksheet </a:t>
            </a:r>
            <a:r>
              <a:rPr lang="zh-CN" altLang="en-US" dirty="0"/>
              <a:t>对象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Worksheet</a:t>
            </a:r>
            <a:r>
              <a:rPr lang="zh-CN" altLang="en-US"/>
              <a:t>对象的常用属性</a:t>
            </a:r>
          </a:p>
        </p:txBody>
      </p:sp>
      <p:sp>
        <p:nvSpPr>
          <p:cNvPr id="25603" name="Rectangle 5"/>
          <p:cNvSpPr>
            <a:spLocks noGrp="1" noChangeArrowheads="1"/>
          </p:cNvSpPr>
          <p:nvPr>
            <p:ph idx="1"/>
          </p:nvPr>
        </p:nvSpPr>
        <p:spPr>
          <a:xfrm>
            <a:off x="809997" y="2222286"/>
            <a:ext cx="7524003" cy="4330913"/>
          </a:xfrm>
        </p:spPr>
        <p:txBody>
          <a:bodyPr>
            <a:normAutofit fontScale="92500" lnSpcReduction="20000"/>
          </a:bodyPr>
          <a:lstStyle/>
          <a:p>
            <a:r>
              <a:rPr lang="en-US" altLang="zh-CN" dirty="0"/>
              <a:t>Name</a:t>
            </a:r>
            <a:r>
              <a:rPr lang="en-US" altLang="zh-CN" baseline="30000" dirty="0">
                <a:solidFill>
                  <a:schemeClr val="accent6"/>
                </a:solidFill>
                <a:sym typeface="Wingdings"/>
              </a:rPr>
              <a:t></a:t>
            </a:r>
            <a:endParaRPr lang="en-US" altLang="zh-CN" baseline="30000" dirty="0">
              <a:solidFill>
                <a:schemeClr val="accent6"/>
              </a:solidFill>
            </a:endParaRPr>
          </a:p>
          <a:p>
            <a:pPr marL="457200" lvl="1" indent="0">
              <a:buNone/>
            </a:pPr>
            <a:r>
              <a:rPr lang="zh-CN" altLang="en-US" dirty="0"/>
              <a:t>工作表名称</a:t>
            </a:r>
          </a:p>
          <a:p>
            <a:pPr marL="457200" lvl="1" indent="0">
              <a:buNone/>
            </a:pPr>
            <a:r>
              <a:rPr lang="en-US" altLang="zh-CN" dirty="0">
                <a:solidFill>
                  <a:schemeClr val="bg2">
                    <a:lumMod val="50000"/>
                    <a:lumOff val="50000"/>
                  </a:schemeClr>
                </a:solidFill>
              </a:rPr>
              <a:t>Sub </a:t>
            </a:r>
            <a:r>
              <a:rPr lang="en-US" altLang="zh-CN" dirty="0" err="1">
                <a:solidFill>
                  <a:schemeClr val="bg2">
                    <a:lumMod val="50000"/>
                    <a:lumOff val="50000"/>
                  </a:schemeClr>
                </a:solidFill>
              </a:rPr>
              <a:t>IsSuchSheet</a:t>
            </a:r>
            <a:r>
              <a:rPr lang="en-US" altLang="zh-CN" dirty="0">
                <a:solidFill>
                  <a:schemeClr val="bg2">
                    <a:lumMod val="50000"/>
                    <a:lumOff val="50000"/>
                  </a:schemeClr>
                </a:solidFill>
              </a:rPr>
              <a:t>()</a:t>
            </a:r>
          </a:p>
          <a:p>
            <a:pPr marL="457200" lvl="1" indent="0">
              <a:buNone/>
            </a:pPr>
            <a:r>
              <a:rPr lang="en-US" altLang="zh-CN" dirty="0">
                <a:solidFill>
                  <a:schemeClr val="bg2">
                    <a:lumMod val="50000"/>
                    <a:lumOff val="50000"/>
                  </a:schemeClr>
                </a:solidFill>
              </a:rPr>
              <a:t>    Dim </a:t>
            </a:r>
            <a:r>
              <a:rPr lang="en-US" altLang="zh-CN" dirty="0" err="1">
                <a:solidFill>
                  <a:schemeClr val="bg2">
                    <a:lumMod val="50000"/>
                    <a:lumOff val="50000"/>
                  </a:schemeClr>
                </a:solidFill>
              </a:rPr>
              <a:t>mySheet</a:t>
            </a:r>
            <a:r>
              <a:rPr lang="en-US" altLang="zh-CN" dirty="0">
                <a:solidFill>
                  <a:schemeClr val="bg2">
                    <a:lumMod val="50000"/>
                    <a:lumOff val="50000"/>
                  </a:schemeClr>
                </a:solidFill>
              </a:rPr>
              <a:t> As Worksheet, counter As Integer</a:t>
            </a:r>
          </a:p>
          <a:p>
            <a:pPr marL="457200" lvl="1" indent="0">
              <a:buNone/>
            </a:pPr>
            <a:r>
              <a:rPr lang="en-US" altLang="zh-CN" dirty="0">
                <a:solidFill>
                  <a:schemeClr val="bg2">
                    <a:lumMod val="50000"/>
                    <a:lumOff val="50000"/>
                  </a:schemeClr>
                </a:solidFill>
              </a:rPr>
              <a:t>    counter = 0</a:t>
            </a:r>
          </a:p>
          <a:p>
            <a:pPr marL="457200" lvl="1" indent="0">
              <a:buNone/>
            </a:pPr>
            <a:r>
              <a:rPr lang="en-US" altLang="zh-CN" dirty="0">
                <a:solidFill>
                  <a:schemeClr val="bg2">
                    <a:lumMod val="50000"/>
                    <a:lumOff val="50000"/>
                  </a:schemeClr>
                </a:solidFill>
              </a:rPr>
              <a:t>    For Each </a:t>
            </a:r>
            <a:r>
              <a:rPr lang="en-US" altLang="zh-CN" dirty="0" err="1">
                <a:solidFill>
                  <a:schemeClr val="bg2">
                    <a:lumMod val="50000"/>
                    <a:lumOff val="50000"/>
                  </a:schemeClr>
                </a:solidFill>
              </a:rPr>
              <a:t>mySheet</a:t>
            </a:r>
            <a:r>
              <a:rPr lang="en-US" altLang="zh-CN" dirty="0">
                <a:solidFill>
                  <a:schemeClr val="bg2">
                    <a:lumMod val="50000"/>
                    <a:lumOff val="50000"/>
                  </a:schemeClr>
                </a:solidFill>
              </a:rPr>
              <a:t> In Worksheets</a:t>
            </a:r>
          </a:p>
          <a:p>
            <a:pPr marL="457200" lvl="1" indent="0">
              <a:buNone/>
            </a:pPr>
            <a:r>
              <a:rPr lang="en-US" altLang="zh-CN" dirty="0">
                <a:solidFill>
                  <a:schemeClr val="bg2">
                    <a:lumMod val="50000"/>
                    <a:lumOff val="50000"/>
                  </a:schemeClr>
                </a:solidFill>
              </a:rPr>
              <a:t>        If </a:t>
            </a:r>
            <a:r>
              <a:rPr lang="en-US" altLang="zh-CN" dirty="0" err="1">
                <a:solidFill>
                  <a:schemeClr val="bg2">
                    <a:lumMod val="50000"/>
                    <a:lumOff val="50000"/>
                  </a:schemeClr>
                </a:solidFill>
              </a:rPr>
              <a:t>mySheet.Name</a:t>
            </a:r>
            <a:r>
              <a:rPr lang="en-US" altLang="zh-CN" dirty="0">
                <a:solidFill>
                  <a:schemeClr val="bg2">
                    <a:lumMod val="50000"/>
                    <a:lumOff val="50000"/>
                  </a:schemeClr>
                </a:solidFill>
              </a:rPr>
              <a:t> = "Sheet2" Then</a:t>
            </a:r>
          </a:p>
          <a:p>
            <a:pPr marL="457200" lvl="1" indent="0">
              <a:buNone/>
            </a:pPr>
            <a:r>
              <a:rPr lang="en-US" altLang="zh-CN" dirty="0">
                <a:solidFill>
                  <a:schemeClr val="bg2">
                    <a:lumMod val="50000"/>
                    <a:lumOff val="50000"/>
                  </a:schemeClr>
                </a:solidFill>
              </a:rPr>
              <a:t>            counter = counter + 1</a:t>
            </a:r>
          </a:p>
          <a:p>
            <a:pPr marL="457200" lvl="1" indent="0">
              <a:buNone/>
            </a:pPr>
            <a:r>
              <a:rPr lang="en-US" altLang="zh-CN" dirty="0">
                <a:solidFill>
                  <a:schemeClr val="bg2">
                    <a:lumMod val="50000"/>
                    <a:lumOff val="50000"/>
                  </a:schemeClr>
                </a:solidFill>
              </a:rPr>
              <a:t>        End If</a:t>
            </a:r>
          </a:p>
          <a:p>
            <a:pPr marL="457200" lvl="1" indent="0">
              <a:buNone/>
            </a:pPr>
            <a:r>
              <a:rPr lang="en-US" altLang="zh-CN" dirty="0">
                <a:solidFill>
                  <a:schemeClr val="bg2">
                    <a:lumMod val="50000"/>
                    <a:lumOff val="50000"/>
                  </a:schemeClr>
                </a:solidFill>
              </a:rPr>
              <a:t>    Next </a:t>
            </a:r>
            <a:r>
              <a:rPr lang="en-US" altLang="zh-CN" dirty="0" err="1">
                <a:solidFill>
                  <a:schemeClr val="bg2">
                    <a:lumMod val="50000"/>
                    <a:lumOff val="50000"/>
                  </a:schemeClr>
                </a:solidFill>
              </a:rPr>
              <a:t>mySheet</a:t>
            </a:r>
            <a:endParaRPr lang="en-US" altLang="zh-CN" dirty="0">
              <a:solidFill>
                <a:schemeClr val="bg2">
                  <a:lumMod val="50000"/>
                  <a:lumOff val="50000"/>
                </a:schemeClr>
              </a:solidFill>
            </a:endParaRPr>
          </a:p>
          <a:p>
            <a:pPr marL="457200" lvl="1" indent="0">
              <a:buNone/>
            </a:pPr>
            <a:r>
              <a:rPr lang="en-US" altLang="zh-CN" dirty="0">
                <a:solidFill>
                  <a:schemeClr val="bg2">
                    <a:lumMod val="50000"/>
                    <a:lumOff val="50000"/>
                  </a:schemeClr>
                </a:solidFill>
              </a:rPr>
              <a:t>End Sub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Worksheet</a:t>
            </a:r>
            <a:r>
              <a:rPr lang="zh-CN" altLang="en-US"/>
              <a:t>对象的常用属性</a:t>
            </a:r>
          </a:p>
        </p:txBody>
      </p:sp>
      <p:sp>
        <p:nvSpPr>
          <p:cNvPr id="26627" name="Rectangle 5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Index</a:t>
            </a:r>
          </a:p>
          <a:p>
            <a:pPr marL="457200" lvl="1" indent="0">
              <a:buNone/>
            </a:pPr>
            <a:r>
              <a:rPr lang="zh-CN" altLang="en-US" dirty="0"/>
              <a:t>工作表选项卡的编号</a:t>
            </a:r>
          </a:p>
          <a:p>
            <a:pPr marL="457200" lvl="1" indent="0">
              <a:buNone/>
            </a:pPr>
            <a:r>
              <a:rPr lang="en-US" altLang="zh-CN" dirty="0" err="1">
                <a:solidFill>
                  <a:schemeClr val="accent3"/>
                </a:solidFill>
              </a:rPr>
              <a:t>MsgBox</a:t>
            </a:r>
            <a:r>
              <a:rPr lang="en-US" altLang="zh-CN" dirty="0">
                <a:solidFill>
                  <a:schemeClr val="accent3"/>
                </a:solidFill>
              </a:rPr>
              <a:t> </a:t>
            </a:r>
            <a:r>
              <a:rPr lang="en-US" altLang="zh-CN" dirty="0" err="1">
                <a:solidFill>
                  <a:schemeClr val="accent3"/>
                </a:solidFill>
              </a:rPr>
              <a:t>ActiveSheet.Index</a:t>
            </a:r>
            <a:endParaRPr lang="en-US" altLang="zh-CN" dirty="0">
              <a:solidFill>
                <a:schemeClr val="accent3"/>
              </a:solidFill>
            </a:endParaRPr>
          </a:p>
          <a:p>
            <a:pPr>
              <a:spcBef>
                <a:spcPts val="1800"/>
              </a:spcBef>
            </a:pPr>
            <a:r>
              <a:rPr lang="en-US" altLang="zh-CN" dirty="0"/>
              <a:t>Visible</a:t>
            </a:r>
          </a:p>
          <a:p>
            <a:pPr marL="457200" lvl="1" indent="0">
              <a:buNone/>
            </a:pPr>
            <a:r>
              <a:rPr lang="zh-CN" altLang="en-US" dirty="0"/>
              <a:t>工作表是否可见</a:t>
            </a:r>
          </a:p>
          <a:p>
            <a:pPr marL="457200" lvl="1" indent="0">
              <a:buNone/>
            </a:pPr>
            <a:r>
              <a:rPr lang="en-US" altLang="zh-CN" dirty="0">
                <a:solidFill>
                  <a:schemeClr val="accent3"/>
                </a:solidFill>
              </a:rPr>
              <a:t>Worksheets("Sheet1").Visible = True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Worksheet</a:t>
            </a:r>
            <a:r>
              <a:rPr lang="zh-CN" altLang="en-US"/>
              <a:t>对象的常用属性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Next</a:t>
            </a:r>
          </a:p>
          <a:p>
            <a:pPr lvl="1"/>
            <a:r>
              <a:rPr lang="zh-CN" altLang="en-US" dirty="0"/>
              <a:t>返回当前操作工作表右边的那个工作表，但不会激活右边的那个工作表。如果当前操作工作表的右边没有工作表，则会出错</a:t>
            </a:r>
          </a:p>
          <a:p>
            <a:pPr marL="457200" lvl="1" indent="0">
              <a:buNone/>
            </a:pPr>
            <a:r>
              <a:rPr lang="en-US" altLang="zh-CN" dirty="0"/>
              <a:t>    </a:t>
            </a:r>
            <a:r>
              <a:rPr lang="en-US" altLang="zh-CN" dirty="0" err="1">
                <a:solidFill>
                  <a:schemeClr val="accent3"/>
                </a:solidFill>
              </a:rPr>
              <a:t>MsgBox</a:t>
            </a:r>
            <a:r>
              <a:rPr lang="en-US" altLang="zh-CN" dirty="0">
                <a:solidFill>
                  <a:schemeClr val="accent3"/>
                </a:solidFill>
              </a:rPr>
              <a:t> </a:t>
            </a:r>
            <a:r>
              <a:rPr lang="en-US" altLang="zh-CN" dirty="0" err="1">
                <a:solidFill>
                  <a:schemeClr val="accent3"/>
                </a:solidFill>
              </a:rPr>
              <a:t>ActiveSheet.Next.Name</a:t>
            </a:r>
            <a:endParaRPr lang="en-US" altLang="zh-CN" dirty="0">
              <a:solidFill>
                <a:schemeClr val="accent3"/>
              </a:solidFill>
            </a:endParaRPr>
          </a:p>
          <a:p>
            <a:pPr>
              <a:spcBef>
                <a:spcPts val="1200"/>
              </a:spcBef>
            </a:pPr>
            <a:r>
              <a:rPr lang="en-US" altLang="zh-CN" dirty="0"/>
              <a:t>Previous</a:t>
            </a:r>
          </a:p>
          <a:p>
            <a:pPr lvl="1"/>
            <a:r>
              <a:rPr lang="zh-CN" altLang="en-US" dirty="0"/>
              <a:t>返回当前操作工作表左边的那个工作表。特性同 </a:t>
            </a:r>
            <a:r>
              <a:rPr lang="en-US" altLang="zh-CN" dirty="0"/>
              <a:t>Next </a:t>
            </a:r>
            <a:r>
              <a:rPr lang="zh-CN" altLang="en-US" dirty="0"/>
              <a:t>属性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Worksheet</a:t>
            </a:r>
            <a:r>
              <a:rPr lang="zh-CN" altLang="en-US"/>
              <a:t>对象的常用属性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Cells</a:t>
            </a:r>
            <a:r>
              <a:rPr lang="en-US" altLang="zh-CN" baseline="30000" dirty="0">
                <a:solidFill>
                  <a:schemeClr val="accent6"/>
                </a:solidFill>
                <a:sym typeface="Wingdings"/>
              </a:rPr>
              <a:t></a:t>
            </a:r>
            <a:endParaRPr lang="en-US" altLang="zh-CN" baseline="30000" dirty="0">
              <a:solidFill>
                <a:schemeClr val="accent6"/>
              </a:solidFill>
            </a:endParaRPr>
          </a:p>
          <a:p>
            <a:pPr marL="457200" lvl="1" indent="0">
              <a:buNone/>
            </a:pPr>
            <a:r>
              <a:rPr lang="zh-CN" altLang="en-US" dirty="0"/>
              <a:t>工作表所有单元格</a:t>
            </a:r>
          </a:p>
          <a:p>
            <a:pPr marL="457200" lvl="1" indent="0">
              <a:buNone/>
            </a:pPr>
            <a:r>
              <a:rPr lang="en-US" altLang="zh-CN" dirty="0">
                <a:solidFill>
                  <a:schemeClr val="accent3"/>
                </a:solidFill>
              </a:rPr>
              <a:t>Worksheets("Sheet1").Cells(5, 3).</a:t>
            </a:r>
            <a:r>
              <a:rPr lang="en-US" altLang="zh-CN" dirty="0" err="1">
                <a:solidFill>
                  <a:schemeClr val="accent3"/>
                </a:solidFill>
              </a:rPr>
              <a:t>Font.Size</a:t>
            </a:r>
            <a:r>
              <a:rPr lang="en-US" altLang="zh-CN" dirty="0">
                <a:solidFill>
                  <a:schemeClr val="accent3"/>
                </a:solidFill>
              </a:rPr>
              <a:t> = 14</a:t>
            </a:r>
          </a:p>
          <a:p>
            <a:pPr>
              <a:spcBef>
                <a:spcPts val="1800"/>
              </a:spcBef>
            </a:pPr>
            <a:r>
              <a:rPr lang="en-US" altLang="zh-CN" dirty="0"/>
              <a:t>Range</a:t>
            </a:r>
            <a:r>
              <a:rPr lang="en-US" altLang="zh-CN" baseline="30000" dirty="0">
                <a:solidFill>
                  <a:schemeClr val="accent6"/>
                </a:solidFill>
                <a:sym typeface="Wingdings"/>
              </a:rPr>
              <a:t></a:t>
            </a:r>
            <a:endParaRPr lang="en-US" altLang="zh-CN" baseline="30000" dirty="0">
              <a:solidFill>
                <a:schemeClr val="accent6"/>
              </a:solidFill>
            </a:endParaRPr>
          </a:p>
          <a:p>
            <a:pPr marL="457200" lvl="1" indent="0">
              <a:buNone/>
            </a:pPr>
            <a:r>
              <a:rPr lang="zh-CN" altLang="en-US" dirty="0"/>
              <a:t>代表一个单元格或单元格区域</a:t>
            </a:r>
          </a:p>
          <a:p>
            <a:pPr marL="457200" lvl="1" indent="0">
              <a:buNone/>
            </a:pPr>
            <a:r>
              <a:rPr lang="en-US" altLang="zh-CN" dirty="0" err="1">
                <a:solidFill>
                  <a:schemeClr val="accent3"/>
                </a:solidFill>
              </a:rPr>
              <a:t>ActiveSheet.Range</a:t>
            </a:r>
            <a:r>
              <a:rPr lang="en-US" altLang="zh-CN" dirty="0">
                <a:solidFill>
                  <a:schemeClr val="accent3"/>
                </a:solidFill>
              </a:rPr>
              <a:t>("A1").Formula = "=10*RAND()"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Worksheet</a:t>
            </a:r>
            <a:r>
              <a:rPr lang="zh-CN" altLang="en-US"/>
              <a:t>对象的常用方法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altLang="zh-CN" dirty="0"/>
              <a:t>Activate</a:t>
            </a:r>
          </a:p>
          <a:p>
            <a:pPr marL="457200" lvl="1" indent="0">
              <a:buNone/>
            </a:pPr>
            <a:r>
              <a:rPr lang="zh-CN" altLang="en-US" dirty="0"/>
              <a:t>使当前工作表成为活动工作表，此方法等同于单击工作表的标签</a:t>
            </a:r>
            <a:endParaRPr lang="en-US" altLang="zh-CN" dirty="0"/>
          </a:p>
          <a:p>
            <a:pPr>
              <a:spcBef>
                <a:spcPts val="600"/>
              </a:spcBef>
            </a:pPr>
            <a:r>
              <a:rPr lang="en-US" altLang="zh-CN" dirty="0"/>
              <a:t>Select</a:t>
            </a:r>
          </a:p>
          <a:p>
            <a:pPr marL="457200" lvl="1" indent="0">
              <a:buNone/>
            </a:pPr>
            <a:r>
              <a:rPr lang="zh-CN" altLang="en-US" dirty="0"/>
              <a:t>选择指定的工作表</a:t>
            </a:r>
          </a:p>
          <a:p>
            <a:pPr marL="457200" lvl="1" indent="0">
              <a:buNone/>
            </a:pPr>
            <a:r>
              <a:rPr lang="en-US" altLang="zh-CN" dirty="0" err="1">
                <a:solidFill>
                  <a:schemeClr val="accent3"/>
                </a:solidFill>
              </a:rPr>
              <a:t>ActiveWorkbook.Sheets</a:t>
            </a:r>
            <a:r>
              <a:rPr lang="en-US" altLang="zh-CN" dirty="0">
                <a:solidFill>
                  <a:schemeClr val="accent3"/>
                </a:solidFill>
              </a:rPr>
              <a:t>(1).Select</a:t>
            </a:r>
          </a:p>
          <a:p>
            <a:pPr>
              <a:spcBef>
                <a:spcPts val="600"/>
              </a:spcBef>
            </a:pPr>
            <a:r>
              <a:rPr lang="en-US" altLang="zh-CN" dirty="0"/>
              <a:t>Delete</a:t>
            </a:r>
            <a:r>
              <a:rPr lang="en-US" altLang="zh-CN" baseline="30000" dirty="0">
                <a:solidFill>
                  <a:schemeClr val="accent6"/>
                </a:solidFill>
                <a:sym typeface="Wingdings"/>
              </a:rPr>
              <a:t></a:t>
            </a:r>
            <a:endParaRPr lang="en-US" altLang="zh-CN" baseline="30000" dirty="0">
              <a:solidFill>
                <a:schemeClr val="accent6"/>
              </a:solidFill>
            </a:endParaRPr>
          </a:p>
          <a:p>
            <a:pPr marL="457200" lvl="1" indent="0">
              <a:buNone/>
            </a:pPr>
            <a:r>
              <a:rPr lang="zh-CN" altLang="en-US" dirty="0"/>
              <a:t>删除指定的工作表</a:t>
            </a:r>
          </a:p>
          <a:p>
            <a:pPr marL="457200" lvl="1" indent="0">
              <a:buNone/>
            </a:pPr>
            <a:r>
              <a:rPr lang="en-US" altLang="zh-CN" dirty="0">
                <a:solidFill>
                  <a:schemeClr val="accent3"/>
                </a:solidFill>
              </a:rPr>
              <a:t>Worksheets("Sheet3").Delete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Workbooks</a:t>
            </a:r>
            <a:r>
              <a:rPr lang="zh-CN" altLang="en-US" dirty="0"/>
              <a:t>对象</a:t>
            </a:r>
            <a:r>
              <a:rPr lang="en-US" altLang="zh-CN" baseline="-25000" dirty="0"/>
              <a:t>( P.109 )</a:t>
            </a:r>
            <a:endParaRPr lang="zh-CN" altLang="en-US" baseline="-25000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809997" y="2222286"/>
            <a:ext cx="7524003" cy="4407113"/>
          </a:xfrm>
        </p:spPr>
        <p:txBody>
          <a:bodyPr>
            <a:normAutofit/>
          </a:bodyPr>
          <a:lstStyle/>
          <a:p>
            <a:r>
              <a:rPr lang="en-US" altLang="zh-CN" dirty="0"/>
              <a:t>Workbooks </a:t>
            </a:r>
            <a:r>
              <a:rPr lang="zh-CN" altLang="en-US" dirty="0"/>
              <a:t>对象用于返回 </a:t>
            </a:r>
            <a:r>
              <a:rPr lang="en-US" altLang="zh-CN" dirty="0"/>
              <a:t>Excel </a:t>
            </a:r>
            <a:r>
              <a:rPr lang="zh-CN" altLang="en-US" dirty="0"/>
              <a:t>应用程序中</a:t>
            </a:r>
            <a:r>
              <a:rPr lang="zh-CN" altLang="en-US" dirty="0">
                <a:solidFill>
                  <a:schemeClr val="accent6"/>
                </a:solidFill>
              </a:rPr>
              <a:t>当前打开的所有 </a:t>
            </a:r>
            <a:r>
              <a:rPr lang="en-US" altLang="zh-CN" dirty="0">
                <a:solidFill>
                  <a:schemeClr val="accent6"/>
                </a:solidFill>
              </a:rPr>
              <a:t>Workbook </a:t>
            </a:r>
            <a:r>
              <a:rPr lang="zh-CN" altLang="en-US" dirty="0">
                <a:solidFill>
                  <a:schemeClr val="accent6"/>
                </a:solidFill>
              </a:rPr>
              <a:t>对象的集合</a:t>
            </a:r>
            <a:endParaRPr lang="en-US" altLang="zh-CN" dirty="0">
              <a:solidFill>
                <a:schemeClr val="accent6"/>
              </a:solidFill>
            </a:endParaRPr>
          </a:p>
          <a:p>
            <a:r>
              <a:rPr lang="en-US" altLang="zh-CN" dirty="0"/>
              <a:t>Workbooks </a:t>
            </a:r>
            <a:r>
              <a:rPr lang="zh-CN" altLang="en-US" dirty="0"/>
              <a:t>对象的常用属性：</a:t>
            </a:r>
            <a:endParaRPr lang="en-US" altLang="zh-CN" dirty="0"/>
          </a:p>
          <a:p>
            <a:pPr lvl="1"/>
            <a:r>
              <a:rPr lang="en-US" altLang="zh-CN" dirty="0"/>
              <a:t>Item</a:t>
            </a:r>
            <a:r>
              <a:rPr lang="zh-CN" altLang="en-US" dirty="0"/>
              <a:t>：集合中的项目（即工作簿），以数组形式存放</a:t>
            </a:r>
          </a:p>
          <a:p>
            <a:pPr marL="457200" lvl="1" indent="0">
              <a:buNone/>
            </a:pPr>
            <a:r>
              <a:rPr lang="zh-CN" altLang="en-US" dirty="0"/>
              <a:t>	</a:t>
            </a:r>
            <a:r>
              <a:rPr lang="en-US" altLang="zh-CN" dirty="0">
                <a:solidFill>
                  <a:schemeClr val="accent3"/>
                </a:solidFill>
              </a:rPr>
              <a:t>Set </a:t>
            </a:r>
            <a:r>
              <a:rPr lang="en-US" altLang="zh-CN" dirty="0" err="1">
                <a:solidFill>
                  <a:schemeClr val="accent3"/>
                </a:solidFill>
              </a:rPr>
              <a:t>wb</a:t>
            </a:r>
            <a:r>
              <a:rPr lang="en-US" altLang="zh-CN" dirty="0">
                <a:solidFill>
                  <a:schemeClr val="accent3"/>
                </a:solidFill>
              </a:rPr>
              <a:t> = </a:t>
            </a:r>
            <a:r>
              <a:rPr lang="en-US" altLang="zh-CN" dirty="0" err="1">
                <a:solidFill>
                  <a:schemeClr val="accent3"/>
                </a:solidFill>
              </a:rPr>
              <a:t>Workbooks.Item</a:t>
            </a:r>
            <a:r>
              <a:rPr lang="en-US" altLang="zh-CN" dirty="0">
                <a:solidFill>
                  <a:schemeClr val="accent3"/>
                </a:solidFill>
              </a:rPr>
              <a:t>(1)</a:t>
            </a:r>
          </a:p>
          <a:p>
            <a:pPr marL="857250" lvl="2" indent="0">
              <a:buNone/>
            </a:pPr>
            <a:r>
              <a:rPr lang="zh-CN" altLang="en-US" sz="2000" dirty="0"/>
              <a:t>在实际应用时，也可以不显式引用 </a:t>
            </a:r>
            <a:r>
              <a:rPr lang="en-US" altLang="zh-CN" sz="2000" dirty="0"/>
              <a:t>Item </a:t>
            </a:r>
            <a:r>
              <a:rPr lang="zh-CN" altLang="en-US" sz="2000" dirty="0"/>
              <a:t>属性而返回某个工作簿对象，如上式可以写成：</a:t>
            </a:r>
            <a:endParaRPr lang="en-US" altLang="zh-CN" sz="2000" dirty="0"/>
          </a:p>
          <a:p>
            <a:pPr marL="457200" lvl="1" indent="0">
              <a:buNone/>
            </a:pPr>
            <a:r>
              <a:rPr lang="en-US" altLang="zh-CN" dirty="0"/>
              <a:t>	</a:t>
            </a:r>
            <a:r>
              <a:rPr lang="en-US" altLang="zh-CN" dirty="0">
                <a:solidFill>
                  <a:schemeClr val="accent3"/>
                </a:solidFill>
              </a:rPr>
              <a:t>Set </a:t>
            </a:r>
            <a:r>
              <a:rPr lang="en-US" altLang="zh-CN" dirty="0" err="1">
                <a:solidFill>
                  <a:schemeClr val="accent3"/>
                </a:solidFill>
              </a:rPr>
              <a:t>wb</a:t>
            </a:r>
            <a:r>
              <a:rPr lang="en-US" altLang="zh-CN" dirty="0">
                <a:solidFill>
                  <a:schemeClr val="accent3"/>
                </a:solidFill>
              </a:rPr>
              <a:t> = Workbooks(1)</a:t>
            </a:r>
          </a:p>
          <a:p>
            <a:pPr lvl="1"/>
            <a:r>
              <a:rPr lang="en-US" altLang="zh-CN" dirty="0"/>
              <a:t>Count</a:t>
            </a:r>
            <a:r>
              <a:rPr lang="en-US" altLang="zh-CN" baseline="30000" dirty="0">
                <a:solidFill>
                  <a:schemeClr val="accent6"/>
                </a:solidFill>
                <a:sym typeface="Wingdings"/>
              </a:rPr>
              <a:t></a:t>
            </a:r>
            <a:r>
              <a:rPr lang="en-US" altLang="zh-CN" dirty="0">
                <a:sym typeface="Wingdings"/>
              </a:rPr>
              <a:t> </a:t>
            </a:r>
            <a:r>
              <a:rPr lang="zh-CN" altLang="en-US" dirty="0"/>
              <a:t>：集合包含的工作簿个数</a:t>
            </a:r>
          </a:p>
          <a:p>
            <a:pPr marL="457200" lvl="1" indent="0">
              <a:buNone/>
            </a:pPr>
            <a:r>
              <a:rPr lang="zh-CN" altLang="en-US" dirty="0"/>
              <a:t>	</a:t>
            </a:r>
            <a:r>
              <a:rPr lang="en-US" altLang="zh-CN" dirty="0" err="1">
                <a:solidFill>
                  <a:schemeClr val="accent3"/>
                </a:solidFill>
              </a:rPr>
              <a:t>MsgBox</a:t>
            </a:r>
            <a:r>
              <a:rPr lang="en-US" altLang="zh-CN" dirty="0">
                <a:solidFill>
                  <a:schemeClr val="accent3"/>
                </a:solidFill>
              </a:rPr>
              <a:t> </a:t>
            </a:r>
            <a:r>
              <a:rPr lang="en-US" altLang="zh-CN" dirty="0" err="1">
                <a:solidFill>
                  <a:schemeClr val="accent3"/>
                </a:solidFill>
              </a:rPr>
              <a:t>Application.Workbooks.Count</a:t>
            </a:r>
            <a:endParaRPr lang="zh-CN" altLang="en-US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638892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Worksheet</a:t>
            </a:r>
            <a:r>
              <a:rPr lang="zh-CN" altLang="en-US"/>
              <a:t>对象的常用方法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idx="1"/>
          </p:nvPr>
        </p:nvSpPr>
        <p:spPr>
          <a:xfrm>
            <a:off x="809997" y="2222286"/>
            <a:ext cx="7524003" cy="4254713"/>
          </a:xfrm>
        </p:spPr>
        <p:txBody>
          <a:bodyPr>
            <a:normAutofit/>
          </a:bodyPr>
          <a:lstStyle/>
          <a:p>
            <a:r>
              <a:rPr lang="en-US" altLang="zh-CN" dirty="0"/>
              <a:t>Copy</a:t>
            </a:r>
            <a:r>
              <a:rPr lang="en-US" altLang="zh-CN" dirty="0">
                <a:sym typeface="Wingdings"/>
              </a:rPr>
              <a:t> </a:t>
            </a:r>
            <a:r>
              <a:rPr lang="en-US" altLang="zh-CN" baseline="30000" dirty="0">
                <a:solidFill>
                  <a:schemeClr val="accent6"/>
                </a:solidFill>
                <a:sym typeface="Wingdings"/>
              </a:rPr>
              <a:t></a:t>
            </a:r>
            <a:endParaRPr lang="en-US" altLang="zh-CN" baseline="30000" dirty="0">
              <a:solidFill>
                <a:schemeClr val="accent6"/>
              </a:solidFill>
            </a:endParaRPr>
          </a:p>
          <a:p>
            <a:pPr lvl="1"/>
            <a:r>
              <a:rPr lang="zh-CN" altLang="en-US" dirty="0"/>
              <a:t>创建一个工作表的副本，并将副本置为活动工作表</a:t>
            </a:r>
          </a:p>
          <a:p>
            <a:pPr lvl="1"/>
            <a:r>
              <a:rPr lang="zh-CN" altLang="en-US" dirty="0"/>
              <a:t>语法：</a:t>
            </a:r>
            <a:r>
              <a:rPr lang="en-US" altLang="zh-CN" dirty="0">
                <a:solidFill>
                  <a:schemeClr val="accent1"/>
                </a:solidFill>
              </a:rPr>
              <a:t>Copy(Before, After)</a:t>
            </a:r>
            <a:r>
              <a:rPr lang="zh-CN" altLang="en-US" dirty="0"/>
              <a:t>。说明：</a:t>
            </a:r>
          </a:p>
          <a:p>
            <a:pPr lvl="2"/>
            <a:r>
              <a:rPr lang="en-US" altLang="zh-CN" dirty="0">
                <a:solidFill>
                  <a:schemeClr val="bg2">
                    <a:lumMod val="50000"/>
                    <a:lumOff val="50000"/>
                  </a:schemeClr>
                </a:solidFill>
              </a:rPr>
              <a:t>Before</a:t>
            </a:r>
            <a:r>
              <a:rPr lang="zh-CN" altLang="en-US" dirty="0"/>
              <a:t>：指定某工作表，复制的工作表将置于此工作表之前</a:t>
            </a:r>
          </a:p>
          <a:p>
            <a:pPr lvl="2"/>
            <a:r>
              <a:rPr lang="en-US" altLang="zh-CN" dirty="0">
                <a:solidFill>
                  <a:schemeClr val="bg2">
                    <a:lumMod val="50000"/>
                    <a:lumOff val="50000"/>
                  </a:schemeClr>
                </a:solidFill>
              </a:rPr>
              <a:t>After</a:t>
            </a:r>
            <a:r>
              <a:rPr lang="zh-CN" altLang="en-US" dirty="0"/>
              <a:t>：指定某工作表，复制的工作表将置于此工作表之后</a:t>
            </a:r>
          </a:p>
          <a:p>
            <a:pPr marL="914400" lvl="2" indent="0">
              <a:lnSpc>
                <a:spcPct val="120000"/>
              </a:lnSpc>
              <a:buNone/>
            </a:pPr>
            <a:r>
              <a:rPr lang="zh-CN" altLang="en-US" dirty="0">
                <a:solidFill>
                  <a:schemeClr val="accent6"/>
                </a:solidFill>
              </a:rPr>
              <a:t>如果已经指定了</a:t>
            </a:r>
            <a:r>
              <a:rPr lang="en-US" altLang="zh-CN" dirty="0">
                <a:solidFill>
                  <a:schemeClr val="accent6"/>
                </a:solidFill>
              </a:rPr>
              <a:t>Before</a:t>
            </a:r>
            <a:r>
              <a:rPr lang="zh-CN" altLang="en-US" dirty="0">
                <a:solidFill>
                  <a:schemeClr val="accent6"/>
                </a:solidFill>
              </a:rPr>
              <a:t>，则不能指定</a:t>
            </a:r>
            <a:r>
              <a:rPr lang="en-US" altLang="zh-CN" dirty="0">
                <a:solidFill>
                  <a:schemeClr val="accent6"/>
                </a:solidFill>
              </a:rPr>
              <a:t>After</a:t>
            </a:r>
            <a:r>
              <a:rPr lang="zh-CN" altLang="en-US" dirty="0">
                <a:solidFill>
                  <a:schemeClr val="accent6"/>
                </a:solidFill>
              </a:rPr>
              <a:t>，反之亦同；如果既未指定</a:t>
            </a:r>
            <a:r>
              <a:rPr lang="en-US" altLang="zh-CN" dirty="0">
                <a:solidFill>
                  <a:schemeClr val="accent6"/>
                </a:solidFill>
              </a:rPr>
              <a:t>Before</a:t>
            </a:r>
            <a:r>
              <a:rPr lang="zh-CN" altLang="en-US" dirty="0">
                <a:solidFill>
                  <a:schemeClr val="accent6"/>
                </a:solidFill>
              </a:rPr>
              <a:t>也未指定</a:t>
            </a:r>
            <a:r>
              <a:rPr lang="en-US" altLang="zh-CN" dirty="0">
                <a:solidFill>
                  <a:schemeClr val="accent6"/>
                </a:solidFill>
              </a:rPr>
              <a:t>After</a:t>
            </a:r>
            <a:r>
              <a:rPr lang="zh-CN" altLang="en-US" dirty="0">
                <a:solidFill>
                  <a:schemeClr val="accent6"/>
                </a:solidFill>
              </a:rPr>
              <a:t>，则</a:t>
            </a:r>
            <a:r>
              <a:rPr lang="en-US" altLang="zh-CN" dirty="0">
                <a:solidFill>
                  <a:schemeClr val="accent6"/>
                </a:solidFill>
              </a:rPr>
              <a:t>Excel</a:t>
            </a:r>
            <a:r>
              <a:rPr lang="zh-CN" altLang="en-US" dirty="0">
                <a:solidFill>
                  <a:schemeClr val="accent6"/>
                </a:solidFill>
              </a:rPr>
              <a:t>将新建一个工作簿，其中将包含复制的工作表</a:t>
            </a:r>
          </a:p>
          <a:p>
            <a:pPr lvl="1"/>
            <a:r>
              <a:rPr lang="zh-CN" altLang="en-US" dirty="0"/>
              <a:t>示例：</a:t>
            </a:r>
            <a:endParaRPr lang="en-US" altLang="zh-CN" dirty="0"/>
          </a:p>
          <a:p>
            <a:pPr marL="857250" lvl="2" indent="0">
              <a:buNone/>
            </a:pPr>
            <a:r>
              <a:rPr lang="en-US" altLang="zh-CN" dirty="0">
                <a:solidFill>
                  <a:schemeClr val="accent3"/>
                </a:solidFill>
              </a:rPr>
              <a:t>Worksheets("Sheet1").Copy After:=Worksheets("Sheet3")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Worksheet</a:t>
            </a:r>
            <a:r>
              <a:rPr lang="zh-CN" altLang="en-US"/>
              <a:t>对象的常用方法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idx="1"/>
          </p:nvPr>
        </p:nvSpPr>
        <p:spPr>
          <a:xfrm>
            <a:off x="809997" y="2222286"/>
            <a:ext cx="7524003" cy="4254713"/>
          </a:xfrm>
        </p:spPr>
        <p:txBody>
          <a:bodyPr>
            <a:normAutofit/>
          </a:bodyPr>
          <a:lstStyle/>
          <a:p>
            <a:r>
              <a:rPr lang="en-US" altLang="zh-CN" dirty="0"/>
              <a:t>Move</a:t>
            </a:r>
          </a:p>
          <a:p>
            <a:pPr lvl="1"/>
            <a:r>
              <a:rPr lang="zh-CN" altLang="en-US" dirty="0"/>
              <a:t>将指定工作表移到工作簿的另一位置</a:t>
            </a:r>
          </a:p>
          <a:p>
            <a:pPr lvl="1"/>
            <a:r>
              <a:rPr lang="zh-CN" altLang="en-US" dirty="0"/>
              <a:t>语法：</a:t>
            </a:r>
            <a:r>
              <a:rPr lang="en-US" altLang="en-US" dirty="0">
                <a:solidFill>
                  <a:schemeClr val="accent1"/>
                </a:solidFill>
              </a:rPr>
              <a:t>Move</a:t>
            </a:r>
            <a:r>
              <a:rPr lang="en-US" altLang="zh-CN" dirty="0">
                <a:solidFill>
                  <a:schemeClr val="accent1"/>
                </a:solidFill>
              </a:rPr>
              <a:t>(Before, After)</a:t>
            </a:r>
            <a:r>
              <a:rPr lang="zh-CN" altLang="en-US" dirty="0"/>
              <a:t>。说明：</a:t>
            </a:r>
          </a:p>
          <a:p>
            <a:pPr lvl="2"/>
            <a:r>
              <a:rPr lang="en-US" altLang="zh-CN" dirty="0">
                <a:solidFill>
                  <a:schemeClr val="bg2">
                    <a:lumMod val="50000"/>
                    <a:lumOff val="50000"/>
                  </a:schemeClr>
                </a:solidFill>
              </a:rPr>
              <a:t>Before</a:t>
            </a:r>
            <a:r>
              <a:rPr lang="zh-CN" altLang="en-US" dirty="0"/>
              <a:t>：指定某工作表，移动工作表将置于此工作表之前</a:t>
            </a:r>
          </a:p>
          <a:p>
            <a:pPr lvl="2"/>
            <a:r>
              <a:rPr lang="en-US" altLang="zh-CN" dirty="0">
                <a:solidFill>
                  <a:schemeClr val="bg2">
                    <a:lumMod val="50000"/>
                    <a:lumOff val="50000"/>
                  </a:schemeClr>
                </a:solidFill>
              </a:rPr>
              <a:t>After</a:t>
            </a:r>
            <a:r>
              <a:rPr lang="zh-CN" altLang="en-US" dirty="0"/>
              <a:t>：指定某工作表，移动的工作表将置于此工作表之后</a:t>
            </a:r>
          </a:p>
          <a:p>
            <a:pPr marL="914400" lvl="2" indent="0">
              <a:lnSpc>
                <a:spcPct val="120000"/>
              </a:lnSpc>
              <a:buNone/>
            </a:pPr>
            <a:r>
              <a:rPr lang="zh-CN" altLang="en-US" dirty="0">
                <a:solidFill>
                  <a:schemeClr val="accent6"/>
                </a:solidFill>
              </a:rPr>
              <a:t>如果已经指定了</a:t>
            </a:r>
            <a:r>
              <a:rPr lang="en-US" altLang="zh-CN" dirty="0">
                <a:solidFill>
                  <a:schemeClr val="accent6"/>
                </a:solidFill>
              </a:rPr>
              <a:t>Before</a:t>
            </a:r>
            <a:r>
              <a:rPr lang="zh-CN" altLang="en-US" dirty="0">
                <a:solidFill>
                  <a:schemeClr val="accent6"/>
                </a:solidFill>
              </a:rPr>
              <a:t>，则不能指定</a:t>
            </a:r>
            <a:r>
              <a:rPr lang="en-US" altLang="zh-CN" dirty="0">
                <a:solidFill>
                  <a:schemeClr val="accent6"/>
                </a:solidFill>
              </a:rPr>
              <a:t>After</a:t>
            </a:r>
            <a:r>
              <a:rPr lang="zh-CN" altLang="en-US" dirty="0">
                <a:solidFill>
                  <a:schemeClr val="accent6"/>
                </a:solidFill>
              </a:rPr>
              <a:t>，反之亦同；如果既未指定 </a:t>
            </a:r>
            <a:r>
              <a:rPr lang="en-US" altLang="zh-CN" dirty="0">
                <a:solidFill>
                  <a:schemeClr val="accent6"/>
                </a:solidFill>
              </a:rPr>
              <a:t>Before </a:t>
            </a:r>
            <a:r>
              <a:rPr lang="zh-CN" altLang="en-US" dirty="0">
                <a:solidFill>
                  <a:schemeClr val="accent6"/>
                </a:solidFill>
              </a:rPr>
              <a:t>也未指定 </a:t>
            </a:r>
            <a:r>
              <a:rPr lang="en-US" altLang="zh-CN" dirty="0">
                <a:solidFill>
                  <a:schemeClr val="accent6"/>
                </a:solidFill>
              </a:rPr>
              <a:t>After</a:t>
            </a:r>
            <a:r>
              <a:rPr lang="zh-CN" altLang="en-US" dirty="0">
                <a:solidFill>
                  <a:schemeClr val="accent6"/>
                </a:solidFill>
              </a:rPr>
              <a:t>，则 </a:t>
            </a:r>
            <a:r>
              <a:rPr lang="en-US" altLang="zh-CN" dirty="0">
                <a:solidFill>
                  <a:schemeClr val="accent6"/>
                </a:solidFill>
              </a:rPr>
              <a:t>Excel </a:t>
            </a:r>
            <a:r>
              <a:rPr lang="zh-CN" altLang="en-US" dirty="0">
                <a:solidFill>
                  <a:schemeClr val="accent6"/>
                </a:solidFill>
              </a:rPr>
              <a:t>将新建一个工作簿，并把工作表移至此工作簿</a:t>
            </a:r>
          </a:p>
          <a:p>
            <a:pPr lvl="1"/>
            <a:r>
              <a:rPr lang="zh-CN" altLang="en-US" dirty="0"/>
              <a:t>示例：</a:t>
            </a:r>
            <a:endParaRPr lang="en-US" altLang="zh-CN" dirty="0"/>
          </a:p>
          <a:p>
            <a:pPr marL="857250" lvl="2" indent="0">
              <a:buNone/>
            </a:pPr>
            <a:r>
              <a:rPr lang="en-US" altLang="zh-CN" dirty="0">
                <a:solidFill>
                  <a:schemeClr val="accent3"/>
                </a:solidFill>
              </a:rPr>
              <a:t>Worksheets("Sheet1").Move After:=Worksheets("Sheet3")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实践</a:t>
            </a:r>
            <a:r>
              <a:rPr lang="en-US" altLang="zh-CN"/>
              <a:t>2</a:t>
            </a:r>
            <a:endParaRPr lang="en-US" altLang="zh-CN" dirty="0"/>
          </a:p>
        </p:txBody>
      </p:sp>
      <p:sp>
        <p:nvSpPr>
          <p:cNvPr id="3277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dirty="0"/>
              <a:t>编写一个 </a:t>
            </a:r>
            <a:r>
              <a:rPr lang="en-US" altLang="zh-CN" dirty="0"/>
              <a:t>Sub </a:t>
            </a:r>
            <a:r>
              <a:rPr lang="zh-CN" altLang="en-US" dirty="0"/>
              <a:t>过程，用于</a:t>
            </a:r>
            <a:r>
              <a:rPr lang="zh-CN" altLang="en-US" dirty="0">
                <a:solidFill>
                  <a:schemeClr val="accent6"/>
                </a:solidFill>
              </a:rPr>
              <a:t>判断是否存在“统计”工作表，如果存在则先删除它，然后新建此工作表</a:t>
            </a:r>
            <a:r>
              <a:rPr lang="zh-CN" altLang="en-US" dirty="0"/>
              <a:t>，并在“统计”工作表的</a:t>
            </a:r>
            <a:r>
              <a:rPr lang="zh-CN" altLang="en-US" dirty="0">
                <a:solidFill>
                  <a:schemeClr val="accent1"/>
                </a:solidFill>
              </a:rPr>
              <a:t>第一行各单元格中分别填写已有工作表的名称</a:t>
            </a:r>
            <a:r>
              <a:rPr lang="zh-CN" altLang="en-US" dirty="0"/>
              <a:t>，再在</a:t>
            </a:r>
            <a:r>
              <a:rPr lang="zh-CN" altLang="en-US" dirty="0">
                <a:solidFill>
                  <a:schemeClr val="accent3"/>
                </a:solidFill>
              </a:rPr>
              <a:t>第二行中分别统计各工作表中的人数</a:t>
            </a:r>
            <a:r>
              <a:rPr lang="zh-CN" altLang="en-US" dirty="0"/>
              <a:t>。在功能区新建一个“</a:t>
            </a:r>
            <a:r>
              <a:rPr lang="en-US" altLang="zh-CN" dirty="0"/>
              <a:t>VBA</a:t>
            </a:r>
            <a:r>
              <a:rPr lang="zh-CN" altLang="en-US" dirty="0"/>
              <a:t>”选项卡，在此选项卡添加一个“</a:t>
            </a:r>
            <a:r>
              <a:rPr lang="en-US" altLang="zh-CN" dirty="0"/>
              <a:t>VBA</a:t>
            </a:r>
            <a:r>
              <a:rPr lang="zh-CN" altLang="en-US" dirty="0"/>
              <a:t>”组，将上面的 </a:t>
            </a:r>
            <a:r>
              <a:rPr lang="en-US" altLang="zh-CN" dirty="0"/>
              <a:t>Sub </a:t>
            </a:r>
            <a:r>
              <a:rPr lang="zh-CN" altLang="en-US" dirty="0"/>
              <a:t>过程指定到此，且将指定到的按钮命名为“统计”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实践</a:t>
            </a:r>
            <a:r>
              <a:rPr lang="en-US" altLang="zh-CN"/>
              <a:t>3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09997" y="2222286"/>
            <a:ext cx="7524003" cy="4407113"/>
          </a:xfrm>
        </p:spPr>
        <p:txBody>
          <a:bodyPr>
            <a:normAutofit fontScale="92500"/>
          </a:bodyPr>
          <a:lstStyle/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zh-CN" altLang="en-US" dirty="0"/>
              <a:t>打开</a:t>
            </a:r>
            <a:r>
              <a:rPr lang="en-US" altLang="zh-CN" dirty="0">
                <a:hlinkClick r:id="rId2" action="ppaction://hlinkfile"/>
              </a:rPr>
              <a:t>eg3.xlsx</a:t>
            </a:r>
            <a:r>
              <a:rPr lang="zh-CN" altLang="en-US" dirty="0"/>
              <a:t>，自定义功能区：创建一个名称为“</a:t>
            </a:r>
            <a:r>
              <a:rPr lang="en-US" altLang="zh-CN" dirty="0"/>
              <a:t>VBA</a:t>
            </a:r>
            <a:r>
              <a:rPr lang="zh-CN" altLang="en-US" dirty="0"/>
              <a:t>”的选项卡（若此选项已经存在，则跳过此项操作），在“</a:t>
            </a:r>
            <a:r>
              <a:rPr lang="en-US" altLang="zh-CN" dirty="0"/>
              <a:t>VBA</a:t>
            </a:r>
            <a:r>
              <a:rPr lang="zh-CN" altLang="en-US" dirty="0"/>
              <a:t>”选项卡中新建一个名称为“挑成绩”的组</a:t>
            </a:r>
          </a:p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zh-CN" altLang="en-US" dirty="0"/>
              <a:t>在 </a:t>
            </a:r>
            <a:r>
              <a:rPr lang="en-US" altLang="zh-CN" dirty="0"/>
              <a:t>VBE </a:t>
            </a:r>
            <a:r>
              <a:rPr lang="zh-CN" altLang="en-US" dirty="0"/>
              <a:t>中编写一个 </a:t>
            </a:r>
            <a:r>
              <a:rPr lang="en-US" altLang="zh-CN" dirty="0"/>
              <a:t>Sub </a:t>
            </a:r>
            <a:r>
              <a:rPr lang="zh-CN" altLang="en-US" dirty="0"/>
              <a:t>过程，先</a:t>
            </a:r>
            <a:r>
              <a:rPr lang="zh-CN" altLang="en-US" dirty="0">
                <a:solidFill>
                  <a:schemeClr val="accent6"/>
                </a:solidFill>
              </a:rPr>
              <a:t>将“</a:t>
            </a:r>
            <a:r>
              <a:rPr lang="en-US" altLang="zh-CN" dirty="0">
                <a:solidFill>
                  <a:schemeClr val="accent6"/>
                </a:solidFill>
              </a:rPr>
              <a:t>Sheet1</a:t>
            </a:r>
            <a:r>
              <a:rPr lang="zh-CN" altLang="en-US" dirty="0">
                <a:solidFill>
                  <a:schemeClr val="accent6"/>
                </a:solidFill>
              </a:rPr>
              <a:t>”工作表复制三份，然后将复制的三个工作表分别命名为“语文”、“数学”和“英语”</a:t>
            </a:r>
            <a:r>
              <a:rPr lang="zh-CN" altLang="en-US" dirty="0"/>
              <a:t>，最后分别在三个工作表中</a:t>
            </a:r>
            <a:r>
              <a:rPr lang="zh-CN" altLang="en-US" dirty="0">
                <a:solidFill>
                  <a:schemeClr val="accent3"/>
                </a:solidFill>
              </a:rPr>
              <a:t>用黄色底纹红色字标记出语文、数学和英语成绩大于等于</a:t>
            </a:r>
            <a:r>
              <a:rPr lang="en-US" altLang="zh-CN" dirty="0">
                <a:solidFill>
                  <a:schemeClr val="accent3"/>
                </a:solidFill>
              </a:rPr>
              <a:t>85</a:t>
            </a:r>
            <a:r>
              <a:rPr lang="zh-CN" altLang="en-US" dirty="0">
                <a:solidFill>
                  <a:schemeClr val="accent3"/>
                </a:solidFill>
              </a:rPr>
              <a:t>分的单元格</a:t>
            </a:r>
          </a:p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zh-CN" altLang="en-US" dirty="0"/>
              <a:t>将创建好的 </a:t>
            </a:r>
            <a:r>
              <a:rPr lang="en-US" altLang="zh-CN" dirty="0"/>
              <a:t>Sub </a:t>
            </a:r>
            <a:r>
              <a:rPr lang="zh-CN" altLang="en-US" dirty="0"/>
              <a:t>过程指定到功能区的“挑成绩”组，且将指派的按钮命名为“优秀” </a:t>
            </a:r>
          </a:p>
        </p:txBody>
      </p:sp>
    </p:spTree>
    <p:extLst>
      <p:ext uri="{BB962C8B-B14F-4D97-AF65-F5344CB8AC3E}">
        <p14:creationId xmlns:p14="http://schemas.microsoft.com/office/powerpoint/2010/main" val="329832242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B5903C0-1484-470C-BA44-6711F4BD8B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EC745AA-C129-4054-9263-F880F953FF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US" altLang="zh-CN" sz="66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Thank You</a:t>
            </a:r>
            <a:endParaRPr lang="zh-CN" altLang="en-US" sz="6600" b="1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4227963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Workbooks</a:t>
            </a:r>
            <a:r>
              <a:rPr lang="zh-CN" altLang="en-US"/>
              <a:t>对象</a:t>
            </a:r>
            <a:endParaRPr lang="zh-CN" altLang="en-US" dirty="0"/>
          </a:p>
        </p:txBody>
      </p:sp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>
          <a:xfrm>
            <a:off x="809997" y="2222286"/>
            <a:ext cx="7524003" cy="4102313"/>
          </a:xfrm>
        </p:spPr>
        <p:txBody>
          <a:bodyPr/>
          <a:lstStyle/>
          <a:p>
            <a:r>
              <a:rPr lang="en-US" altLang="zh-CN" dirty="0"/>
              <a:t>Workbooks </a:t>
            </a:r>
            <a:r>
              <a:rPr lang="zh-CN" altLang="en-US" dirty="0"/>
              <a:t>对象的常用方法：</a:t>
            </a:r>
            <a:endParaRPr lang="en-US" altLang="zh-CN" dirty="0"/>
          </a:p>
          <a:p>
            <a:pPr lvl="1"/>
            <a:r>
              <a:rPr lang="en-US" altLang="zh-CN" dirty="0"/>
              <a:t>Add</a:t>
            </a:r>
            <a:r>
              <a:rPr lang="en-US" altLang="zh-CN" baseline="30000" dirty="0">
                <a:solidFill>
                  <a:schemeClr val="accent6"/>
                </a:solidFill>
                <a:sym typeface="Wingdings"/>
              </a:rPr>
              <a:t></a:t>
            </a:r>
            <a:r>
              <a:rPr lang="en-US" altLang="zh-CN" dirty="0">
                <a:sym typeface="Wingdings"/>
              </a:rPr>
              <a:t> </a:t>
            </a:r>
            <a:r>
              <a:rPr lang="zh-CN" altLang="en-US" dirty="0"/>
              <a:t>：新建工作簿</a:t>
            </a:r>
          </a:p>
          <a:p>
            <a:pPr marL="457200" lvl="1" indent="0">
              <a:buNone/>
            </a:pPr>
            <a:r>
              <a:rPr lang="zh-CN" altLang="en-US" dirty="0"/>
              <a:t>	</a:t>
            </a:r>
            <a:r>
              <a:rPr lang="en-US" altLang="zh-CN" dirty="0" err="1">
                <a:solidFill>
                  <a:schemeClr val="accent3"/>
                </a:solidFill>
              </a:rPr>
              <a:t>Workbooks.Add</a:t>
            </a:r>
            <a:endParaRPr lang="en-US" altLang="zh-CN" dirty="0">
              <a:solidFill>
                <a:schemeClr val="accent3"/>
              </a:solidFill>
            </a:endParaRPr>
          </a:p>
          <a:p>
            <a:pPr lvl="1"/>
            <a:r>
              <a:rPr lang="en-US" altLang="zh-CN" dirty="0"/>
              <a:t>Close</a:t>
            </a:r>
            <a:r>
              <a:rPr lang="en-US" altLang="zh-CN" baseline="30000" dirty="0">
                <a:solidFill>
                  <a:schemeClr val="accent6"/>
                </a:solidFill>
                <a:sym typeface="Wingdings"/>
              </a:rPr>
              <a:t></a:t>
            </a:r>
            <a:r>
              <a:rPr lang="en-US" altLang="zh-CN" dirty="0">
                <a:sym typeface="Wingdings"/>
              </a:rPr>
              <a:t> </a:t>
            </a:r>
            <a:r>
              <a:rPr lang="zh-CN" altLang="en-US" dirty="0"/>
              <a:t>：关闭所有的工作簿</a:t>
            </a:r>
          </a:p>
          <a:p>
            <a:pPr marL="457200" lvl="1" indent="0">
              <a:buNone/>
            </a:pPr>
            <a:r>
              <a:rPr lang="zh-CN" altLang="en-US" dirty="0"/>
              <a:t>	</a:t>
            </a:r>
            <a:r>
              <a:rPr lang="en-US" altLang="zh-CN" dirty="0" err="1">
                <a:solidFill>
                  <a:schemeClr val="accent3"/>
                </a:solidFill>
              </a:rPr>
              <a:t>Workbooks.Close</a:t>
            </a:r>
            <a:endParaRPr lang="en-US" altLang="zh-CN" dirty="0">
              <a:solidFill>
                <a:schemeClr val="accent3"/>
              </a:solidFill>
            </a:endParaRPr>
          </a:p>
          <a:p>
            <a:pPr lvl="1"/>
            <a:r>
              <a:rPr lang="en-US" altLang="zh-CN" dirty="0"/>
              <a:t>Open</a:t>
            </a:r>
            <a:r>
              <a:rPr lang="en-US" altLang="zh-CN" baseline="30000" dirty="0">
                <a:solidFill>
                  <a:schemeClr val="accent6"/>
                </a:solidFill>
                <a:sym typeface="Wingdings"/>
              </a:rPr>
              <a:t></a:t>
            </a:r>
            <a:r>
              <a:rPr lang="en-US" altLang="zh-CN" dirty="0">
                <a:sym typeface="Wingdings"/>
              </a:rPr>
              <a:t> </a:t>
            </a:r>
            <a:r>
              <a:rPr lang="zh-CN" altLang="en-US" dirty="0"/>
              <a:t>：打开一个工作簿文档</a:t>
            </a:r>
          </a:p>
          <a:p>
            <a:pPr marL="457200" lvl="1" indent="0">
              <a:buNone/>
            </a:pPr>
            <a:r>
              <a:rPr lang="zh-CN" altLang="en-US" dirty="0"/>
              <a:t>	</a:t>
            </a:r>
            <a:r>
              <a:rPr lang="en-US" altLang="zh-CN" dirty="0" err="1">
                <a:solidFill>
                  <a:schemeClr val="accent3"/>
                </a:solidFill>
              </a:rPr>
              <a:t>Workbooks.Open</a:t>
            </a:r>
            <a:r>
              <a:rPr lang="en-US" altLang="zh-CN" dirty="0">
                <a:solidFill>
                  <a:schemeClr val="accent3"/>
                </a:solidFill>
              </a:rPr>
              <a:t> "C:\Path\Workbook.xls"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Workbooks</a:t>
            </a:r>
            <a:r>
              <a:rPr lang="zh-CN" altLang="en-US"/>
              <a:t>对象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09997" y="2222286"/>
            <a:ext cx="7524003" cy="4330913"/>
          </a:xfrm>
        </p:spPr>
        <p:txBody>
          <a:bodyPr>
            <a:normAutofit fontScale="92500" lnSpcReduction="20000"/>
          </a:bodyPr>
          <a:lstStyle/>
          <a:p>
            <a:r>
              <a:rPr lang="zh-CN" altLang="en-US" dirty="0"/>
              <a:t>示例：判断某个工作簿是否已经打开</a:t>
            </a:r>
            <a:endParaRPr lang="en-US" altLang="zh-CN" dirty="0"/>
          </a:p>
          <a:p>
            <a:pPr marL="457200" lvl="1" indent="0">
              <a:buNone/>
            </a:pPr>
            <a:r>
              <a:rPr lang="en-US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Sub </a:t>
            </a:r>
            <a:r>
              <a:rPr lang="en-US" altLang="zh-CN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IsBookOpen</a:t>
            </a:r>
            <a:r>
              <a:rPr lang="en-US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()</a:t>
            </a:r>
          </a:p>
          <a:p>
            <a:pPr marL="457200" lvl="1" indent="0">
              <a:buNone/>
            </a:pPr>
            <a:r>
              <a:rPr lang="en-US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   Dim </a:t>
            </a:r>
            <a:r>
              <a:rPr lang="en-US" altLang="zh-CN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i</a:t>
            </a:r>
            <a:r>
              <a:rPr lang="en-US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As Integer</a:t>
            </a:r>
          </a:p>
          <a:p>
            <a:pPr marL="457200" lvl="1" indent="0">
              <a:buNone/>
            </a:pPr>
            <a:r>
              <a:rPr lang="en-US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   For </a:t>
            </a:r>
            <a:r>
              <a:rPr lang="en-US" altLang="zh-CN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i</a:t>
            </a:r>
            <a:r>
              <a:rPr lang="en-US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= 1 To </a:t>
            </a:r>
            <a:r>
              <a:rPr lang="en-US" altLang="zh-CN" dirty="0" err="1">
                <a:solidFill>
                  <a:schemeClr val="accent3"/>
                </a:solidFill>
              </a:rPr>
              <a:t>Workbooks.Count</a:t>
            </a:r>
            <a:endParaRPr lang="en-US" altLang="zh-CN" dirty="0">
              <a:solidFill>
                <a:schemeClr val="accent3"/>
              </a:solidFill>
            </a:endParaRPr>
          </a:p>
          <a:p>
            <a:pPr marL="457200" lvl="1" indent="0">
              <a:buNone/>
            </a:pPr>
            <a:r>
              <a:rPr lang="en-US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       If </a:t>
            </a:r>
            <a:r>
              <a:rPr lang="en-US" altLang="zh-CN" dirty="0">
                <a:solidFill>
                  <a:schemeClr val="accent3"/>
                </a:solidFill>
              </a:rPr>
              <a:t>Workbooks(</a:t>
            </a:r>
            <a:r>
              <a:rPr lang="en-US" altLang="zh-CN" dirty="0" err="1">
                <a:solidFill>
                  <a:schemeClr val="accent3"/>
                </a:solidFill>
              </a:rPr>
              <a:t>i</a:t>
            </a:r>
            <a:r>
              <a:rPr lang="en-US" altLang="zh-CN" dirty="0">
                <a:solidFill>
                  <a:schemeClr val="accent3"/>
                </a:solidFill>
              </a:rPr>
              <a:t>).Name</a:t>
            </a:r>
            <a:r>
              <a:rPr lang="en-US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= "MyBook.xlsx" Then</a:t>
            </a:r>
          </a:p>
          <a:p>
            <a:pPr marL="457200" lvl="1" indent="0">
              <a:buNone/>
            </a:pPr>
            <a:r>
              <a:rPr lang="en-US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           </a:t>
            </a:r>
            <a:r>
              <a:rPr lang="en-US" altLang="zh-CN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MsgBox</a:t>
            </a:r>
            <a:r>
              <a:rPr lang="en-US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"</a:t>
            </a:r>
            <a:r>
              <a:rPr lang="en-US" altLang="zh-CN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MyBook</a:t>
            </a:r>
            <a:r>
              <a: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工作簿文件已经打开！</a:t>
            </a:r>
            <a:r>
              <a:rPr lang="en-US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"</a:t>
            </a:r>
          </a:p>
          <a:p>
            <a:pPr marL="457200" lvl="1" indent="0">
              <a:buNone/>
            </a:pPr>
            <a:r>
              <a:rPr lang="en-US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           Exit Sub</a:t>
            </a:r>
          </a:p>
          <a:p>
            <a:pPr marL="457200" lvl="1" indent="0">
              <a:buNone/>
            </a:pPr>
            <a:r>
              <a:rPr lang="en-US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       End If</a:t>
            </a:r>
          </a:p>
          <a:p>
            <a:pPr marL="457200" lvl="1" indent="0">
              <a:buNone/>
            </a:pPr>
            <a:r>
              <a:rPr lang="en-US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   Next </a:t>
            </a:r>
            <a:r>
              <a:rPr lang="en-US" altLang="zh-CN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i</a:t>
            </a:r>
            <a:endParaRPr lang="en-US" altLang="zh-CN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0" lvl="1" indent="0">
              <a:buNone/>
            </a:pPr>
            <a:r>
              <a:rPr lang="en-US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   </a:t>
            </a:r>
            <a:r>
              <a:rPr lang="en-US" altLang="zh-CN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MsgBox</a:t>
            </a:r>
            <a:r>
              <a:rPr lang="en-US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"</a:t>
            </a:r>
            <a:r>
              <a:rPr lang="en-US" altLang="zh-CN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MyBook</a:t>
            </a:r>
            <a:r>
              <a:rPr lang="zh-CN" altLang="en-U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工作簿文件未打开！</a:t>
            </a:r>
            <a:r>
              <a:rPr lang="en-US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"</a:t>
            </a:r>
          </a:p>
          <a:p>
            <a:pPr marL="457200" lvl="1" indent="0">
              <a:buNone/>
            </a:pPr>
            <a:r>
              <a:rPr lang="en-US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End Sub</a:t>
            </a:r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35578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Workbook</a:t>
            </a:r>
            <a:r>
              <a:rPr lang="zh-CN" altLang="en-US" dirty="0"/>
              <a:t>对象</a:t>
            </a:r>
            <a:r>
              <a:rPr lang="en-US" altLang="zh-CN" baseline="-25000" dirty="0"/>
              <a:t>( P.110 )</a:t>
            </a:r>
            <a:endParaRPr lang="zh-CN" altLang="en-US" baseline="-25000" dirty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200"/>
              </a:spcBef>
            </a:pPr>
            <a:r>
              <a:rPr lang="en-US" altLang="zh-CN" b="1" dirty="0">
                <a:solidFill>
                  <a:schemeClr val="bg2">
                    <a:lumMod val="50000"/>
                    <a:lumOff val="50000"/>
                  </a:schemeClr>
                </a:solidFill>
              </a:rPr>
              <a:t>Workbook</a:t>
            </a:r>
            <a:r>
              <a:rPr lang="en-US" altLang="zh-CN" dirty="0"/>
              <a:t> </a:t>
            </a:r>
            <a:r>
              <a:rPr lang="zh-CN" altLang="en-US" dirty="0"/>
              <a:t>对象代表 </a:t>
            </a:r>
            <a:r>
              <a:rPr lang="en-US" altLang="zh-CN" dirty="0"/>
              <a:t>Microsoft Excel </a:t>
            </a:r>
            <a:r>
              <a:rPr lang="zh-CN" altLang="en-US" dirty="0"/>
              <a:t>工作簿</a:t>
            </a:r>
            <a:endParaRPr lang="en-US" altLang="zh-CN" dirty="0"/>
          </a:p>
          <a:p>
            <a:pPr>
              <a:spcBef>
                <a:spcPts val="1200"/>
              </a:spcBef>
            </a:pPr>
            <a:r>
              <a:rPr lang="en-US" altLang="zh-CN" b="1" dirty="0">
                <a:solidFill>
                  <a:schemeClr val="bg2">
                    <a:lumMod val="50000"/>
                    <a:lumOff val="50000"/>
                  </a:schemeClr>
                </a:solidFill>
              </a:rPr>
              <a:t>Workbook</a:t>
            </a:r>
            <a:r>
              <a:rPr lang="en-US" altLang="zh-CN" dirty="0"/>
              <a:t> </a:t>
            </a:r>
            <a:r>
              <a:rPr lang="zh-CN" altLang="en-US" dirty="0"/>
              <a:t>对象是 </a:t>
            </a:r>
            <a:r>
              <a:rPr lang="en-US" altLang="zh-CN" dirty="0"/>
              <a:t>Workbooks </a:t>
            </a:r>
            <a:r>
              <a:rPr lang="zh-CN" altLang="en-US" dirty="0"/>
              <a:t>集合的成员</a:t>
            </a:r>
            <a:endParaRPr lang="en-US" altLang="zh-CN" dirty="0"/>
          </a:p>
          <a:p>
            <a:pPr>
              <a:spcBef>
                <a:spcPts val="1200"/>
              </a:spcBef>
            </a:pPr>
            <a:r>
              <a:rPr lang="en-US" altLang="zh-CN" b="1" dirty="0">
                <a:solidFill>
                  <a:schemeClr val="bg2">
                    <a:lumMod val="50000"/>
                    <a:lumOff val="50000"/>
                  </a:schemeClr>
                </a:solidFill>
              </a:rPr>
              <a:t>Workbooks</a:t>
            </a:r>
            <a:r>
              <a:rPr lang="en-US" altLang="zh-CN" dirty="0"/>
              <a:t> </a:t>
            </a:r>
            <a:r>
              <a:rPr lang="zh-CN" altLang="en-US" dirty="0"/>
              <a:t>集合包含 </a:t>
            </a:r>
            <a:r>
              <a:rPr lang="en-US" altLang="zh-CN" dirty="0"/>
              <a:t>Excel </a:t>
            </a:r>
            <a:r>
              <a:rPr lang="zh-CN" altLang="en-US" dirty="0"/>
              <a:t>中所有当前打开的 </a:t>
            </a:r>
            <a:r>
              <a:rPr lang="en-US" altLang="zh-CN" dirty="0"/>
              <a:t>Workbook </a:t>
            </a:r>
            <a:r>
              <a:rPr lang="zh-CN" altLang="en-US" dirty="0"/>
              <a:t>对象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Workbook</a:t>
            </a:r>
            <a:r>
              <a:rPr lang="zh-CN" altLang="en-US"/>
              <a:t>对象的常用属性</a:t>
            </a:r>
            <a:endParaRPr lang="zh-CN" altLang="en-US" dirty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Name</a:t>
            </a:r>
            <a:r>
              <a:rPr lang="en-US" altLang="zh-CN" baseline="30000" dirty="0">
                <a:solidFill>
                  <a:schemeClr val="accent6"/>
                </a:solidFill>
                <a:sym typeface="Wingdings"/>
              </a:rPr>
              <a:t></a:t>
            </a:r>
            <a:endParaRPr lang="en-US" altLang="zh-CN" baseline="30000" dirty="0">
              <a:solidFill>
                <a:schemeClr val="accent6"/>
              </a:solidFill>
            </a:endParaRPr>
          </a:p>
          <a:p>
            <a:pPr marL="457200" lvl="1" indent="0">
              <a:buNone/>
            </a:pPr>
            <a:r>
              <a:rPr lang="zh-CN" altLang="en-US" dirty="0"/>
              <a:t>工作簿的名称</a:t>
            </a:r>
          </a:p>
          <a:p>
            <a:r>
              <a:rPr lang="en-US" altLang="zh-CN" dirty="0" err="1"/>
              <a:t>FullName</a:t>
            </a:r>
            <a:endParaRPr lang="en-US" altLang="zh-CN" dirty="0"/>
          </a:p>
          <a:p>
            <a:pPr marL="457200" lvl="1" indent="0">
              <a:buNone/>
            </a:pPr>
            <a:r>
              <a:rPr lang="zh-CN" altLang="en-US" dirty="0"/>
              <a:t>工作簿的完整文件标识符，包含路径和名称</a:t>
            </a:r>
          </a:p>
          <a:p>
            <a:r>
              <a:rPr lang="en-US" altLang="zh-CN" dirty="0"/>
              <a:t>Path</a:t>
            </a:r>
          </a:p>
          <a:p>
            <a:pPr marL="457200" lvl="1" indent="0">
              <a:buNone/>
            </a:pPr>
            <a:r>
              <a:rPr lang="zh-CN" altLang="en-US" dirty="0"/>
              <a:t>工作簿的存放路径</a:t>
            </a:r>
            <a:endParaRPr lang="en-US" altLang="zh-CN" dirty="0"/>
          </a:p>
          <a:p>
            <a:pPr lvl="1"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accent3"/>
                </a:solidFill>
              </a:rPr>
              <a:t>如果某个工作簿从未保存过，则其 </a:t>
            </a:r>
            <a:r>
              <a:rPr lang="en-US" altLang="zh-CN" dirty="0">
                <a:solidFill>
                  <a:schemeClr val="accent3"/>
                </a:solidFill>
              </a:rPr>
              <a:t>Path </a:t>
            </a:r>
            <a:r>
              <a:rPr lang="zh-CN" altLang="en-US" dirty="0">
                <a:solidFill>
                  <a:schemeClr val="accent3"/>
                </a:solidFill>
              </a:rPr>
              <a:t>属性返回一个空字符串 </a:t>
            </a:r>
            <a:r>
              <a:rPr lang="en-US" altLang="zh-CN" dirty="0">
                <a:solidFill>
                  <a:schemeClr val="accent3"/>
                </a:solidFill>
              </a:rPr>
              <a:t>("")</a:t>
            </a:r>
            <a:endParaRPr lang="zh-CN" altLang="en-US" dirty="0">
              <a:solidFill>
                <a:schemeClr val="accent3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Workbook</a:t>
            </a:r>
            <a:r>
              <a:rPr lang="zh-CN" altLang="en-US"/>
              <a:t>对象的常用属性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09997" y="2222286"/>
            <a:ext cx="7524003" cy="4178513"/>
          </a:xfrm>
        </p:spPr>
        <p:txBody>
          <a:bodyPr/>
          <a:lstStyle/>
          <a:p>
            <a:r>
              <a:rPr lang="en-US" altLang="zh-CN" dirty="0"/>
              <a:t>Saved</a:t>
            </a:r>
            <a:r>
              <a:rPr lang="en-US" altLang="zh-CN" baseline="30000" dirty="0">
                <a:solidFill>
                  <a:schemeClr val="accent6"/>
                </a:solidFill>
                <a:sym typeface="Wingdings"/>
              </a:rPr>
              <a:t></a:t>
            </a:r>
            <a:endParaRPr lang="en-US" altLang="zh-CN" baseline="30000" dirty="0">
              <a:solidFill>
                <a:schemeClr val="accent6"/>
              </a:solidFill>
            </a:endParaRPr>
          </a:p>
          <a:p>
            <a:pPr lvl="1"/>
            <a:r>
              <a:rPr lang="zh-CN" altLang="en-US" dirty="0"/>
              <a:t>如果工作簿从上次保存至今未发生过更改，则该属性值为 </a:t>
            </a:r>
            <a:r>
              <a:rPr lang="en-US" altLang="zh-CN" dirty="0"/>
              <a:t>True</a:t>
            </a:r>
            <a:r>
              <a:rPr lang="zh-CN" altLang="en-US" dirty="0"/>
              <a:t>，例：</a:t>
            </a:r>
            <a:endParaRPr lang="en-US" altLang="zh-CN" dirty="0"/>
          </a:p>
          <a:p>
            <a:pPr marL="914400" lvl="2" indent="0">
              <a:buNone/>
            </a:pPr>
            <a:r>
              <a:rPr lang="en-US" altLang="zh-CN" dirty="0">
                <a:solidFill>
                  <a:schemeClr val="accent3"/>
                </a:solidFill>
              </a:rPr>
              <a:t>If </a:t>
            </a:r>
            <a:r>
              <a:rPr lang="en-US" altLang="zh-CN" dirty="0" err="1">
                <a:solidFill>
                  <a:schemeClr val="accent3"/>
                </a:solidFill>
              </a:rPr>
              <a:t>ActiveWorkbook.Saved</a:t>
            </a:r>
            <a:r>
              <a:rPr lang="en-US" altLang="zh-CN" dirty="0">
                <a:solidFill>
                  <a:schemeClr val="accent3"/>
                </a:solidFill>
              </a:rPr>
              <a:t> = False Then</a:t>
            </a:r>
          </a:p>
          <a:p>
            <a:pPr marL="914400" lvl="2" indent="0">
              <a:buNone/>
            </a:pPr>
            <a:r>
              <a:rPr lang="en-US" altLang="zh-CN" dirty="0">
                <a:solidFill>
                  <a:schemeClr val="accent3"/>
                </a:solidFill>
              </a:rPr>
              <a:t>    </a:t>
            </a:r>
            <a:r>
              <a:rPr lang="en-US" altLang="zh-CN" dirty="0" err="1">
                <a:solidFill>
                  <a:schemeClr val="accent3"/>
                </a:solidFill>
              </a:rPr>
              <a:t>MsgBox</a:t>
            </a:r>
            <a:r>
              <a:rPr lang="en-US" altLang="zh-CN" dirty="0">
                <a:solidFill>
                  <a:schemeClr val="accent3"/>
                </a:solidFill>
              </a:rPr>
              <a:t> "</a:t>
            </a:r>
            <a:r>
              <a:rPr lang="zh-CN" altLang="en-US" dirty="0">
                <a:solidFill>
                  <a:schemeClr val="accent3"/>
                </a:solidFill>
              </a:rPr>
              <a:t>工作簿包含未保存的更改</a:t>
            </a:r>
            <a:r>
              <a:rPr lang="en-US" altLang="zh-CN" dirty="0">
                <a:solidFill>
                  <a:schemeClr val="accent3"/>
                </a:solidFill>
              </a:rPr>
              <a:t>"</a:t>
            </a:r>
          </a:p>
          <a:p>
            <a:pPr marL="914400" lvl="2" indent="0">
              <a:buNone/>
            </a:pPr>
            <a:r>
              <a:rPr lang="en-US" altLang="zh-CN" dirty="0">
                <a:solidFill>
                  <a:schemeClr val="accent3"/>
                </a:solidFill>
              </a:rPr>
              <a:t>End If </a:t>
            </a:r>
          </a:p>
          <a:p>
            <a:pPr lvl="1">
              <a:lnSpc>
                <a:spcPct val="120000"/>
              </a:lnSpc>
              <a:spcBef>
                <a:spcPts val="600"/>
              </a:spcBef>
            </a:pPr>
            <a:r>
              <a:rPr lang="zh-CN" altLang="en-US" dirty="0">
                <a:solidFill>
                  <a:schemeClr val="accent6"/>
                </a:solidFill>
              </a:rPr>
              <a:t>如果要关闭某个有更改的工作簿，但又不想保存它或者不想出现保存提示，则可将此属性设为</a:t>
            </a:r>
            <a:r>
              <a:rPr lang="en-US" altLang="zh-CN" dirty="0">
                <a:solidFill>
                  <a:schemeClr val="accent6"/>
                </a:solidFill>
              </a:rPr>
              <a:t>True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060455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Workbook</a:t>
            </a:r>
            <a:r>
              <a:rPr lang="zh-CN" altLang="en-US"/>
              <a:t>对象的常用属性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 err="1"/>
              <a:t>ActiveSheet</a:t>
            </a:r>
            <a:endParaRPr lang="en-US" altLang="zh-CN" dirty="0"/>
          </a:p>
          <a:p>
            <a:pPr marL="457200" lvl="1" indent="0">
              <a:buNone/>
            </a:pPr>
            <a:r>
              <a:rPr lang="zh-CN" altLang="en-US" dirty="0"/>
              <a:t>代表工作簿中活动的工作表</a:t>
            </a:r>
            <a:endParaRPr lang="en-US" altLang="zh-CN" dirty="0"/>
          </a:p>
          <a:p>
            <a:r>
              <a:rPr lang="en-US" altLang="zh-CN" dirty="0"/>
              <a:t>Worksheets</a:t>
            </a:r>
          </a:p>
          <a:p>
            <a:pPr marL="457200" lvl="1" indent="0">
              <a:buNone/>
            </a:pPr>
            <a:r>
              <a:rPr lang="zh-CN" altLang="en-US" dirty="0"/>
              <a:t>代表工作簿中所有普通工作表的集合</a:t>
            </a:r>
          </a:p>
          <a:p>
            <a:r>
              <a:rPr lang="en-US" altLang="zh-CN" dirty="0"/>
              <a:t>Charts</a:t>
            </a:r>
          </a:p>
          <a:p>
            <a:pPr marL="457200" lvl="1" indent="0">
              <a:buNone/>
            </a:pPr>
            <a:r>
              <a:rPr lang="zh-CN" altLang="en-US" dirty="0"/>
              <a:t>代表工作簿中所有图表工作表的集合</a:t>
            </a:r>
          </a:p>
          <a:p>
            <a:r>
              <a:rPr lang="en-US" altLang="zh-CN" dirty="0"/>
              <a:t>Sheets</a:t>
            </a:r>
          </a:p>
          <a:p>
            <a:pPr marL="457200" lvl="1" indent="0">
              <a:buNone/>
            </a:pPr>
            <a:r>
              <a:rPr lang="zh-CN" altLang="en-US" dirty="0"/>
              <a:t>代表所有工作表的集合，</a:t>
            </a:r>
            <a:r>
              <a:rPr lang="zh-CN" altLang="en-US" dirty="0">
                <a:solidFill>
                  <a:schemeClr val="accent6"/>
                </a:solidFill>
              </a:rPr>
              <a:t>包括</a:t>
            </a:r>
            <a:r>
              <a:rPr lang="en-US" altLang="zh-CN" dirty="0">
                <a:solidFill>
                  <a:schemeClr val="accent6"/>
                </a:solidFill>
              </a:rPr>
              <a:t>Worksheet</a:t>
            </a:r>
            <a:r>
              <a:rPr lang="zh-CN" altLang="en-US" dirty="0">
                <a:solidFill>
                  <a:schemeClr val="accent6"/>
                </a:solidFill>
              </a:rPr>
              <a:t>对象和</a:t>
            </a:r>
            <a:r>
              <a:rPr lang="en-US" altLang="zh-CN" dirty="0">
                <a:solidFill>
                  <a:schemeClr val="accent6"/>
                </a:solidFill>
              </a:rPr>
              <a:t>Chart</a:t>
            </a:r>
            <a:r>
              <a:rPr lang="zh-CN" altLang="en-US" dirty="0">
                <a:solidFill>
                  <a:schemeClr val="accent6"/>
                </a:solidFill>
              </a:rPr>
              <a:t>对象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Workbook</a:t>
            </a:r>
            <a:r>
              <a:rPr lang="zh-CN" altLang="en-US"/>
              <a:t>对象的常用方法</a:t>
            </a:r>
            <a:endParaRPr lang="zh-CN" altLang="en-US" dirty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/>
              <a:t>Activate</a:t>
            </a:r>
            <a:r>
              <a:rPr lang="zh-CN" altLang="en-US" dirty="0"/>
              <a:t>：激活一个工作簿</a:t>
            </a:r>
          </a:p>
          <a:p>
            <a:pPr marL="0" indent="0">
              <a:buNone/>
            </a:pPr>
            <a:r>
              <a:rPr lang="zh-CN" altLang="en-US" dirty="0"/>
              <a:t>	</a:t>
            </a:r>
            <a:r>
              <a:rPr lang="en-US" altLang="zh-CN" dirty="0">
                <a:solidFill>
                  <a:schemeClr val="accent3"/>
                </a:solidFill>
              </a:rPr>
              <a:t>Workbooks(1).Activate</a:t>
            </a:r>
          </a:p>
          <a:p>
            <a:r>
              <a:rPr lang="en-US" altLang="zh-CN" dirty="0"/>
              <a:t>Close</a:t>
            </a:r>
            <a:r>
              <a:rPr lang="en-US" altLang="zh-CN" baseline="30000" dirty="0">
                <a:solidFill>
                  <a:schemeClr val="accent6"/>
                </a:solidFill>
                <a:sym typeface="Wingdings"/>
              </a:rPr>
              <a:t></a:t>
            </a:r>
            <a:r>
              <a:rPr lang="en-US" altLang="zh-CN" dirty="0">
                <a:sym typeface="Wingdings"/>
              </a:rPr>
              <a:t> </a:t>
            </a:r>
            <a:r>
              <a:rPr lang="zh-CN" altLang="en-US" dirty="0"/>
              <a:t>：关闭一个指定的工作簿，并且（可选）指定是否保存修改</a:t>
            </a:r>
          </a:p>
          <a:p>
            <a:pPr marL="0" indent="0">
              <a:buNone/>
            </a:pPr>
            <a:r>
              <a:rPr lang="zh-CN" altLang="en-US" dirty="0"/>
              <a:t>	</a:t>
            </a:r>
            <a:r>
              <a:rPr lang="en-US" altLang="zh-CN" dirty="0">
                <a:solidFill>
                  <a:schemeClr val="accent3"/>
                </a:solidFill>
              </a:rPr>
              <a:t>Workbooks(1).Close </a:t>
            </a:r>
            <a:r>
              <a:rPr lang="en-US" altLang="zh-CN" dirty="0" err="1">
                <a:solidFill>
                  <a:schemeClr val="accent3"/>
                </a:solidFill>
              </a:rPr>
              <a:t>SaveChanges</a:t>
            </a:r>
            <a:r>
              <a:rPr lang="en-US" altLang="zh-CN" dirty="0">
                <a:solidFill>
                  <a:schemeClr val="accent3"/>
                </a:solidFill>
              </a:rPr>
              <a:t>:=False</a:t>
            </a:r>
          </a:p>
          <a:p>
            <a:r>
              <a:rPr lang="en-US" altLang="zh-CN" dirty="0"/>
              <a:t>Save</a:t>
            </a:r>
            <a:r>
              <a:rPr lang="zh-CN" altLang="en-US" dirty="0"/>
              <a:t>：保存工作簿，如果还未保存过工作簿，则应该调用 </a:t>
            </a:r>
            <a:r>
              <a:rPr lang="en-US" altLang="zh-CN" dirty="0" err="1"/>
              <a:t>SaveAs</a:t>
            </a:r>
            <a:r>
              <a:rPr lang="en-US" altLang="zh-CN" dirty="0"/>
              <a:t> </a:t>
            </a:r>
            <a:r>
              <a:rPr lang="zh-CN" altLang="en-US" dirty="0"/>
              <a:t>方法</a:t>
            </a:r>
          </a:p>
          <a:p>
            <a:pPr marL="0" indent="0">
              <a:buNone/>
            </a:pPr>
            <a:r>
              <a:rPr lang="zh-CN" altLang="en-US" dirty="0"/>
              <a:t>	</a:t>
            </a:r>
            <a:r>
              <a:rPr lang="en-US" altLang="zh-CN" dirty="0">
                <a:solidFill>
                  <a:schemeClr val="accent3"/>
                </a:solidFill>
              </a:rPr>
              <a:t>Workbooks(1). </a:t>
            </a:r>
            <a:r>
              <a:rPr lang="en-US" altLang="zh-CN" dirty="0" err="1">
                <a:solidFill>
                  <a:schemeClr val="accent3"/>
                </a:solidFill>
              </a:rPr>
              <a:t>SaveAs</a:t>
            </a:r>
            <a:r>
              <a:rPr lang="en-US" altLang="zh-CN" dirty="0">
                <a:solidFill>
                  <a:schemeClr val="accent3"/>
                </a:solidFill>
              </a:rPr>
              <a:t> Filename:=</a:t>
            </a:r>
            <a:r>
              <a:rPr lang="en-US" altLang="zh-CN" dirty="0" err="1">
                <a:solidFill>
                  <a:schemeClr val="accent3"/>
                </a:solidFill>
              </a:rPr>
              <a:t>fName</a:t>
            </a:r>
            <a:endParaRPr lang="en-US" altLang="zh-CN" dirty="0">
              <a:solidFill>
                <a:schemeClr val="accent3"/>
              </a:solidFill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引用">
  <a:themeElements>
    <a:clrScheme name="引用">
      <a:dk1>
        <a:sysClr val="windowText" lastClr="000000"/>
      </a:dk1>
      <a:lt1>
        <a:sysClr val="window" lastClr="FFFFFF"/>
      </a:lt1>
      <a:dk2>
        <a:srgbClr val="212121"/>
      </a:dk2>
      <a:lt2>
        <a:srgbClr val="636363"/>
      </a:lt2>
      <a:accent1>
        <a:srgbClr val="00C6BB"/>
      </a:accent1>
      <a:accent2>
        <a:srgbClr val="6FEBA0"/>
      </a:accent2>
      <a:accent3>
        <a:srgbClr val="B6DF5E"/>
      </a:accent3>
      <a:accent4>
        <a:srgbClr val="EFB251"/>
      </a:accent4>
      <a:accent5>
        <a:srgbClr val="EF755F"/>
      </a:accent5>
      <a:accent6>
        <a:srgbClr val="ED515C"/>
      </a:accent6>
      <a:hlink>
        <a:srgbClr val="8F8F8F"/>
      </a:hlink>
      <a:folHlink>
        <a:srgbClr val="A5A5A5"/>
      </a:folHlink>
    </a:clrScheme>
    <a:fontScheme name="引用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引用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lumMod val="105000"/>
              </a:schemeClr>
            </a:gs>
            <a:gs pos="100000">
              <a:schemeClr val="phClr">
                <a:tint val="9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8000"/>
                <a:lumMod val="102000"/>
              </a:schemeClr>
              <a:schemeClr val="phClr">
                <a:shade val="98000"/>
                <a:lumMod val="98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innerShdw blurRad="63500" dist="25400" dir="13500000">
              <a:srgbClr val="000000">
                <a:alpha val="75000"/>
              </a:srgbClr>
            </a:inn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</a:schemeClr>
            </a:gs>
            <a:gs pos="100000">
              <a:schemeClr val="phClr">
                <a:tint val="84000"/>
                <a:shade val="84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90000"/>
                <a:satMod val="120000"/>
                <a:lumMod val="90000"/>
              </a:schemeClr>
            </a:gs>
            <a:gs pos="100000">
              <a:schemeClr val="phClr"/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Quotable" id="{39EC5628-30ED-4578-ACD8-9820EDB8E15A}" vid="{6F3559E9-1A4C-49D8-94D4-F41003531C49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引用</Template>
  <TotalTime>1847</TotalTime>
  <Words>1329</Words>
  <Application>Microsoft Office PowerPoint</Application>
  <PresentationFormat>全屏显示(4:3)</PresentationFormat>
  <Paragraphs>157</Paragraphs>
  <Slides>24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宋体</vt:lpstr>
      <vt:lpstr>Arial</vt:lpstr>
      <vt:lpstr>Century Gothic</vt:lpstr>
      <vt:lpstr>Trebuchet MS</vt:lpstr>
      <vt:lpstr>Wingdings</vt:lpstr>
      <vt:lpstr>Wingdings 2</vt:lpstr>
      <vt:lpstr>引用</vt:lpstr>
      <vt:lpstr>Excel 的VBA对象</vt:lpstr>
      <vt:lpstr>Workbooks对象( P.109 )</vt:lpstr>
      <vt:lpstr>Workbooks对象</vt:lpstr>
      <vt:lpstr>Workbooks对象</vt:lpstr>
      <vt:lpstr>Workbook对象( P.110 )</vt:lpstr>
      <vt:lpstr>Workbook对象的常用属性</vt:lpstr>
      <vt:lpstr>Workbook对象的常用属性</vt:lpstr>
      <vt:lpstr>Workbook对象的常用属性</vt:lpstr>
      <vt:lpstr>Workbook对象的常用方法</vt:lpstr>
      <vt:lpstr>Worksheets对象( P.113 )</vt:lpstr>
      <vt:lpstr>Worksheets对象的常用属性</vt:lpstr>
      <vt:lpstr>Worksheets对象的常用方法</vt:lpstr>
      <vt:lpstr>实践1</vt:lpstr>
      <vt:lpstr>Worksheet对象( P.114 )</vt:lpstr>
      <vt:lpstr>Worksheet对象的常用属性</vt:lpstr>
      <vt:lpstr>Worksheet对象的常用属性</vt:lpstr>
      <vt:lpstr>Worksheet对象的常用属性</vt:lpstr>
      <vt:lpstr>Worksheet对象的常用属性</vt:lpstr>
      <vt:lpstr>Worksheet对象的常用方法</vt:lpstr>
      <vt:lpstr>Worksheet对象的常用方法</vt:lpstr>
      <vt:lpstr>Worksheet对象的常用方法</vt:lpstr>
      <vt:lpstr>实践2</vt:lpstr>
      <vt:lpstr>实践3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林永兴</cp:lastModifiedBy>
  <cp:revision>298</cp:revision>
  <cp:lastPrinted>1601-01-01T00:00:00Z</cp:lastPrinted>
  <dcterms:created xsi:type="dcterms:W3CDTF">1601-01-01T00:00:00Z</dcterms:created>
  <dcterms:modified xsi:type="dcterms:W3CDTF">2018-02-24T06:21:05Z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