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753" r:id="rId2"/>
  </p:sldMasterIdLst>
  <p:notesMasterIdLst>
    <p:notesMasterId r:id="rId70"/>
  </p:notesMasterIdLst>
  <p:handoutMasterIdLst>
    <p:handoutMasterId r:id="rId71"/>
  </p:handoutMasterIdLst>
  <p:sldIdLst>
    <p:sldId id="370" r:id="rId3"/>
    <p:sldId id="371" r:id="rId4"/>
    <p:sldId id="276" r:id="rId5"/>
    <p:sldId id="281" r:id="rId6"/>
    <p:sldId id="280" r:id="rId7"/>
    <p:sldId id="282" r:id="rId8"/>
    <p:sldId id="323" r:id="rId9"/>
    <p:sldId id="325" r:id="rId10"/>
    <p:sldId id="283" r:id="rId11"/>
    <p:sldId id="284" r:id="rId12"/>
    <p:sldId id="326" r:id="rId13"/>
    <p:sldId id="285" r:id="rId14"/>
    <p:sldId id="327" r:id="rId15"/>
    <p:sldId id="286" r:id="rId16"/>
    <p:sldId id="288" r:id="rId17"/>
    <p:sldId id="329" r:id="rId18"/>
    <p:sldId id="332" r:id="rId19"/>
    <p:sldId id="330" r:id="rId20"/>
    <p:sldId id="331" r:id="rId21"/>
    <p:sldId id="333" r:id="rId22"/>
    <p:sldId id="290" r:id="rId23"/>
    <p:sldId id="291" r:id="rId24"/>
    <p:sldId id="328" r:id="rId25"/>
    <p:sldId id="334" r:id="rId26"/>
    <p:sldId id="335" r:id="rId27"/>
    <p:sldId id="336" r:id="rId28"/>
    <p:sldId id="337" r:id="rId29"/>
    <p:sldId id="338" r:id="rId30"/>
    <p:sldId id="339" r:id="rId31"/>
    <p:sldId id="340" r:id="rId32"/>
    <p:sldId id="292" r:id="rId33"/>
    <p:sldId id="341" r:id="rId34"/>
    <p:sldId id="342" r:id="rId35"/>
    <p:sldId id="343" r:id="rId36"/>
    <p:sldId id="344" r:id="rId37"/>
    <p:sldId id="345" r:id="rId38"/>
    <p:sldId id="346" r:id="rId39"/>
    <p:sldId id="347" r:id="rId40"/>
    <p:sldId id="293" r:id="rId41"/>
    <p:sldId id="294" r:id="rId42"/>
    <p:sldId id="348" r:id="rId43"/>
    <p:sldId id="349" r:id="rId44"/>
    <p:sldId id="350" r:id="rId45"/>
    <p:sldId id="351" r:id="rId46"/>
    <p:sldId id="295" r:id="rId47"/>
    <p:sldId id="353" r:id="rId48"/>
    <p:sldId id="354" r:id="rId49"/>
    <p:sldId id="355" r:id="rId50"/>
    <p:sldId id="356" r:id="rId51"/>
    <p:sldId id="357" r:id="rId52"/>
    <p:sldId id="352" r:id="rId53"/>
    <p:sldId id="358" r:id="rId54"/>
    <p:sldId id="359" r:id="rId55"/>
    <p:sldId id="296" r:id="rId56"/>
    <p:sldId id="297" r:id="rId57"/>
    <p:sldId id="360" r:id="rId58"/>
    <p:sldId id="361" r:id="rId59"/>
    <p:sldId id="362" r:id="rId60"/>
    <p:sldId id="363" r:id="rId61"/>
    <p:sldId id="364" r:id="rId62"/>
    <p:sldId id="365" r:id="rId63"/>
    <p:sldId id="298" r:id="rId64"/>
    <p:sldId id="366" r:id="rId65"/>
    <p:sldId id="367" r:id="rId66"/>
    <p:sldId id="368" r:id="rId67"/>
    <p:sldId id="369" r:id="rId68"/>
    <p:sldId id="273" r:id="rId6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黑体" pitchFamily="2" charset="-122"/>
        <a:cs typeface="+mn-cs"/>
      </a:defRPr>
    </a:lvl1pPr>
    <a:lvl2pPr marL="457200" algn="l" rtl="0" fontAlgn="base">
      <a:spcBef>
        <a:spcPct val="0"/>
      </a:spcBef>
      <a:spcAft>
        <a:spcPct val="0"/>
      </a:spcAft>
      <a:defRPr kern="1200">
        <a:solidFill>
          <a:schemeClr val="tx1"/>
        </a:solidFill>
        <a:latin typeface="Arial" charset="0"/>
        <a:ea typeface="黑体" pitchFamily="2" charset="-122"/>
        <a:cs typeface="+mn-cs"/>
      </a:defRPr>
    </a:lvl2pPr>
    <a:lvl3pPr marL="914400" algn="l" rtl="0" fontAlgn="base">
      <a:spcBef>
        <a:spcPct val="0"/>
      </a:spcBef>
      <a:spcAft>
        <a:spcPct val="0"/>
      </a:spcAft>
      <a:defRPr kern="1200">
        <a:solidFill>
          <a:schemeClr val="tx1"/>
        </a:solidFill>
        <a:latin typeface="Arial" charset="0"/>
        <a:ea typeface="黑体" pitchFamily="2" charset="-122"/>
        <a:cs typeface="+mn-cs"/>
      </a:defRPr>
    </a:lvl3pPr>
    <a:lvl4pPr marL="1371600" algn="l" rtl="0" fontAlgn="base">
      <a:spcBef>
        <a:spcPct val="0"/>
      </a:spcBef>
      <a:spcAft>
        <a:spcPct val="0"/>
      </a:spcAft>
      <a:defRPr kern="1200">
        <a:solidFill>
          <a:schemeClr val="tx1"/>
        </a:solidFill>
        <a:latin typeface="Arial" charset="0"/>
        <a:ea typeface="黑体" pitchFamily="2" charset="-122"/>
        <a:cs typeface="+mn-cs"/>
      </a:defRPr>
    </a:lvl4pPr>
    <a:lvl5pPr marL="1828800" algn="l" rtl="0" fontAlgn="base">
      <a:spcBef>
        <a:spcPct val="0"/>
      </a:spcBef>
      <a:spcAft>
        <a:spcPct val="0"/>
      </a:spcAft>
      <a:defRPr kern="1200">
        <a:solidFill>
          <a:schemeClr val="tx1"/>
        </a:solidFill>
        <a:latin typeface="Arial" charset="0"/>
        <a:ea typeface="黑体" pitchFamily="2" charset="-122"/>
        <a:cs typeface="+mn-cs"/>
      </a:defRPr>
    </a:lvl5pPr>
    <a:lvl6pPr marL="2286000" algn="l" defTabSz="914400" rtl="0" eaLnBrk="1" latinLnBrk="0" hangingPunct="1">
      <a:defRPr kern="1200">
        <a:solidFill>
          <a:schemeClr val="tx1"/>
        </a:solidFill>
        <a:latin typeface="Arial" charset="0"/>
        <a:ea typeface="黑体" pitchFamily="2" charset="-122"/>
        <a:cs typeface="+mn-cs"/>
      </a:defRPr>
    </a:lvl6pPr>
    <a:lvl7pPr marL="2743200" algn="l" defTabSz="914400" rtl="0" eaLnBrk="1" latinLnBrk="0" hangingPunct="1">
      <a:defRPr kern="1200">
        <a:solidFill>
          <a:schemeClr val="tx1"/>
        </a:solidFill>
        <a:latin typeface="Arial" charset="0"/>
        <a:ea typeface="黑体" pitchFamily="2" charset="-122"/>
        <a:cs typeface="+mn-cs"/>
      </a:defRPr>
    </a:lvl7pPr>
    <a:lvl8pPr marL="3200400" algn="l" defTabSz="914400" rtl="0" eaLnBrk="1" latinLnBrk="0" hangingPunct="1">
      <a:defRPr kern="1200">
        <a:solidFill>
          <a:schemeClr val="tx1"/>
        </a:solidFill>
        <a:latin typeface="Arial" charset="0"/>
        <a:ea typeface="黑体" pitchFamily="2" charset="-122"/>
        <a:cs typeface="+mn-cs"/>
      </a:defRPr>
    </a:lvl8pPr>
    <a:lvl9pPr marL="3657600" algn="l" defTabSz="914400" rtl="0" eaLnBrk="1" latinLnBrk="0" hangingPunct="1">
      <a:defRPr kern="1200">
        <a:solidFill>
          <a:schemeClr val="tx1"/>
        </a:solidFill>
        <a:latin typeface="Arial" charset="0"/>
        <a:ea typeface="黑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FFCC66"/>
    <a:srgbClr val="EE9A3E"/>
    <a:srgbClr val="FFCC00"/>
    <a:srgbClr val="FF9966"/>
    <a:srgbClr val="FFFFCC"/>
    <a:srgbClr val="FF9900"/>
    <a:srgbClr val="99CCFF"/>
    <a:srgbClr val="111111"/>
    <a:srgbClr val="0033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67" autoAdjust="0"/>
    <p:restoredTop sz="94675" autoAdjust="0"/>
  </p:normalViewPr>
  <p:slideViewPr>
    <p:cSldViewPr>
      <p:cViewPr varScale="1">
        <p:scale>
          <a:sx n="76" d="100"/>
          <a:sy n="76" d="100"/>
        </p:scale>
        <p:origin x="-522" y="-90"/>
      </p:cViewPr>
      <p:guideLst>
        <p:guide orient="horz" pos="227"/>
        <p:guide orient="horz" pos="164"/>
        <p:guide orient="horz" pos="4110"/>
        <p:guide orient="horz" pos="709"/>
        <p:guide pos="295"/>
        <p:guide pos="5465"/>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54" d="100"/>
          <a:sy n="54" d="100"/>
        </p:scale>
        <p:origin x="-2928"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 Type="http://schemas.openxmlformats.org/officeDocument/2006/relationships/slide" Target="slides/slide5.xml"/><Relationship Id="rId71"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notesMaster" Target="notesMasters/notesMaster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1" qsCatId="simple" csTypeId="urn:microsoft.com/office/officeart/2005/8/colors/accent1_2" csCatId="accent1" phldr="1"/>
      <dgm:spPr/>
    </dgm:pt>
    <dgm:pt modelId="{4AFE0152-52EB-4B95-B7AD-68475D9B1B55}">
      <dgm:prSet phldrT="[文本]" custT="1"/>
      <dgm:spPr>
        <a:solidFill>
          <a:srgbClr val="FFCC66"/>
        </a:solidFill>
      </dgm:spPr>
      <dgm:t>
        <a:bodyPr/>
        <a:lstStyle/>
        <a:p>
          <a:pPr algn="l"/>
          <a:r>
            <a:rPr lang="en-US" sz="1600" u="none" dirty="0" smtClean="0"/>
            <a:t>   </a:t>
          </a:r>
          <a:r>
            <a:rPr lang="en-US" sz="1400" u="none" dirty="0" smtClean="0"/>
            <a:t> </a:t>
          </a:r>
          <a:r>
            <a:rPr lang="en-US" sz="1400" u="none" dirty="0" err="1" smtClean="0">
              <a:solidFill>
                <a:schemeClr val="tx1"/>
              </a:solidFill>
            </a:rPr>
            <a:t>智能物流系统概述</a:t>
          </a:r>
          <a:endParaRPr lang="zh-CN" altLang="en-US" sz="1400" u="none" dirty="0">
            <a:solidFill>
              <a:schemeClr val="tx1"/>
            </a:solidFill>
          </a:endParaRPr>
        </a:p>
      </dgm:t>
    </dgm:pt>
    <dgm:pt modelId="{40134812-FDE4-4D83-BCC4-669066684F1D}" type="parTrans" cxnId="{2C7E0276-8840-4465-8DAD-478DA293BECB}">
      <dgm:prSet/>
      <dgm:spPr/>
      <dgm:t>
        <a:bodyPr/>
        <a:lstStyle/>
        <a:p>
          <a:endParaRPr lang="zh-CN" altLang="en-US" sz="1600"/>
        </a:p>
      </dgm:t>
    </dgm:pt>
    <dgm:pt modelId="{C39CC968-0BF9-40F9-9F50-CB79325223BB}" type="sibTrans" cxnId="{2C7E0276-8840-4465-8DAD-478DA293BECB}">
      <dgm:prSet/>
      <dgm:spPr/>
      <dgm:t>
        <a:bodyPr/>
        <a:lstStyle/>
        <a:p>
          <a:endParaRPr lang="zh-CN" altLang="en-US" sz="1600"/>
        </a:p>
      </dgm:t>
    </dgm:pt>
    <dgm:pt modelId="{BE7FC79C-9CFE-4C59-A295-EA1E3A68FF87}">
      <dgm:prSet phldrT="[文本]" custT="1"/>
      <dgm:spPr>
        <a:solidFill>
          <a:srgbClr val="FF6600"/>
        </a:solidFill>
      </dgm:spPr>
      <dgm:t>
        <a:bodyPr/>
        <a:lstStyle/>
        <a:p>
          <a:pPr algn="l"/>
          <a:r>
            <a:rPr lang="en-US" sz="1600" u="none" dirty="0" smtClean="0"/>
            <a:t>   </a:t>
          </a:r>
          <a:r>
            <a:rPr lang="en-US" sz="1400" u="none" dirty="0" err="1" smtClean="0">
              <a:solidFill>
                <a:schemeClr val="tx1"/>
              </a:solidFill>
            </a:rPr>
            <a:t>智能物流系统</a:t>
          </a:r>
          <a:r>
            <a:rPr lang="zh-CN" altLang="en-US" sz="1400" u="none" dirty="0" smtClean="0">
              <a:solidFill>
                <a:schemeClr val="tx1"/>
              </a:solidFill>
            </a:rPr>
            <a:t>的设计</a:t>
          </a:r>
          <a:endParaRPr lang="zh-CN" altLang="en-US" sz="1400"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CC66"/>
        </a:solidFill>
      </dgm:spPr>
      <dgm:t>
        <a:bodyPr/>
        <a:lstStyle/>
        <a:p>
          <a:pPr algn="l"/>
          <a:r>
            <a:rPr lang="en-US" sz="1600" u="none" dirty="0" smtClean="0"/>
            <a:t>    </a:t>
          </a:r>
          <a:r>
            <a:rPr lang="en-US" sz="1400" u="none" dirty="0" err="1" smtClean="0">
              <a:solidFill>
                <a:schemeClr val="tx1"/>
              </a:solidFill>
            </a:rPr>
            <a:t>智能物流系统</a:t>
          </a:r>
          <a:r>
            <a:rPr lang="zh-CN" altLang="en-US" sz="1400" u="none" dirty="0" smtClean="0">
              <a:solidFill>
                <a:schemeClr val="tx1"/>
              </a:solidFill>
            </a:rPr>
            <a:t>的应用</a:t>
          </a:r>
          <a:endParaRPr lang="zh-CN" altLang="en-US" sz="1400" dirty="0">
            <a:solidFill>
              <a:schemeClr val="tx1"/>
            </a:solidFill>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3" custLinFactNeighborX="-11886">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370B7215-43AF-46BF-A735-20A368491720}" type="pres">
      <dgm:prSet presAssocID="{BE7FC79C-9CFE-4C59-A295-EA1E3A68FF87}" presName="parTxOnly" presStyleLbl="node1" presStyleIdx="1" presStyleCnt="3" custLinFactNeighborX="-18057">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2" presStyleCnt="3" custLinFactNeighborX="572" custLinFactNeighborY="12501">
        <dgm:presLayoutVars>
          <dgm:bulletEnabled val="1"/>
        </dgm:presLayoutVars>
      </dgm:prSet>
      <dgm:spPr/>
      <dgm:t>
        <a:bodyPr/>
        <a:lstStyle/>
        <a:p>
          <a:endParaRPr lang="zh-CN" altLang="en-US"/>
        </a:p>
      </dgm:t>
    </dgm:pt>
  </dgm:ptLst>
  <dgm:cxnLst>
    <dgm:cxn modelId="{43D7BC29-E4C5-4C99-9D37-7669E1D6CE5E}" type="presOf" srcId="{4AFE0152-52EB-4B95-B7AD-68475D9B1B55}" destId="{78707572-11B1-43F0-B56F-5E4AB636DFB3}" srcOrd="0" destOrd="0" presId="urn:microsoft.com/office/officeart/2005/8/layout/hChevron3"/>
    <dgm:cxn modelId="{3906F97E-88C4-4922-8468-4A84A35A86C5}" type="presOf" srcId="{BE7FC79C-9CFE-4C59-A295-EA1E3A68FF87}" destId="{370B7215-43AF-46BF-A735-20A368491720}" srcOrd="0" destOrd="0" presId="urn:microsoft.com/office/officeart/2005/8/layout/hChevron3"/>
    <dgm:cxn modelId="{2C7E0276-8840-4465-8DAD-478DA293BECB}" srcId="{A62A7514-2DD7-41B7-80ED-F693EACC02A5}" destId="{4AFE0152-52EB-4B95-B7AD-68475D9B1B55}" srcOrd="0" destOrd="0" parTransId="{40134812-FDE4-4D83-BCC4-669066684F1D}" sibTransId="{C39CC968-0BF9-40F9-9F50-CB79325223BB}"/>
    <dgm:cxn modelId="{B1A013C3-BD89-4374-AFF9-E98CDA16D90B}" srcId="{A62A7514-2DD7-41B7-80ED-F693EACC02A5}" destId="{BE7FC79C-9CFE-4C59-A295-EA1E3A68FF87}" srcOrd="1" destOrd="0" parTransId="{74763B2D-C6CD-4E8F-8938-2BFD9C1939E5}" sibTransId="{32B28509-5994-4D9D-AF45-70A62F913BDE}"/>
    <dgm:cxn modelId="{60D46750-07FA-44A0-BA5E-12956D550B89}" srcId="{A62A7514-2DD7-41B7-80ED-F693EACC02A5}" destId="{1A422BF9-8E40-4D40-82F3-D7ADF7825116}" srcOrd="2" destOrd="0" parTransId="{53E6A745-B129-4611-A5BE-F9378C0D5FE5}" sibTransId="{F5487BCD-2C64-47A9-9CA1-D9FFA877489D}"/>
    <dgm:cxn modelId="{47F9787C-858D-49DF-90AB-999C685FC52D}" type="presOf" srcId="{A62A7514-2DD7-41B7-80ED-F693EACC02A5}" destId="{4F72C2E5-C0F0-49B9-9693-6A68F13804F4}" srcOrd="0" destOrd="0" presId="urn:microsoft.com/office/officeart/2005/8/layout/hChevron3"/>
    <dgm:cxn modelId="{67835ED8-FAFA-453A-A227-B03F9CD730F7}" type="presOf" srcId="{1A422BF9-8E40-4D40-82F3-D7ADF7825116}" destId="{A587EFE1-A3DE-4730-996C-C43C76C9687D}" srcOrd="0" destOrd="0" presId="urn:microsoft.com/office/officeart/2005/8/layout/hChevron3"/>
    <dgm:cxn modelId="{3E976187-C88E-49E9-9B32-52CE2C0811BC}" type="presParOf" srcId="{4F72C2E5-C0F0-49B9-9693-6A68F13804F4}" destId="{78707572-11B1-43F0-B56F-5E4AB636DFB3}" srcOrd="0" destOrd="0" presId="urn:microsoft.com/office/officeart/2005/8/layout/hChevron3"/>
    <dgm:cxn modelId="{F2A1D723-505E-4CF9-9D9A-59EEADD1AA4E}" type="presParOf" srcId="{4F72C2E5-C0F0-49B9-9693-6A68F13804F4}" destId="{DF1A3B44-7C86-47AC-889C-B1EF619618EA}" srcOrd="1" destOrd="0" presId="urn:microsoft.com/office/officeart/2005/8/layout/hChevron3"/>
    <dgm:cxn modelId="{63C99AE5-8643-440B-875A-498688F148BD}" type="presParOf" srcId="{4F72C2E5-C0F0-49B9-9693-6A68F13804F4}" destId="{370B7215-43AF-46BF-A735-20A368491720}" srcOrd="2" destOrd="0" presId="urn:microsoft.com/office/officeart/2005/8/layout/hChevron3"/>
    <dgm:cxn modelId="{B92D9AD6-70D5-49EC-9605-0ED58B415388}" type="presParOf" srcId="{4F72C2E5-C0F0-49B9-9693-6A68F13804F4}" destId="{E079EB35-79C3-4272-8F6A-95B4FB054A82}" srcOrd="3" destOrd="0" presId="urn:microsoft.com/office/officeart/2005/8/layout/hChevron3"/>
    <dgm:cxn modelId="{953DFC26-E586-47DD-8010-94176A9510FF}" type="presParOf" srcId="{4F72C2E5-C0F0-49B9-9693-6A68F13804F4}" destId="{A587EFE1-A3DE-4730-996C-C43C76C9687D}" srcOrd="4" destOrd="0" presId="urn:microsoft.com/office/officeart/2005/8/layout/hChevron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宋体" charset="-122"/>
              </a:defRPr>
            </a:lvl1pPr>
          </a:lstStyle>
          <a:p>
            <a:pPr>
              <a:defRPr/>
            </a:pPr>
            <a:endParaRPr lang="en-US" altLang="zh-CN"/>
          </a:p>
        </p:txBody>
      </p:sp>
      <p:sp>
        <p:nvSpPr>
          <p:cNvPr id="8704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宋体" charset="-122"/>
              </a:defRPr>
            </a:lvl1pPr>
          </a:lstStyle>
          <a:p>
            <a:pPr>
              <a:defRPr/>
            </a:pPr>
            <a:endParaRPr lang="en-US" altLang="zh-CN"/>
          </a:p>
        </p:txBody>
      </p:sp>
      <p:sp>
        <p:nvSpPr>
          <p:cNvPr id="8704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宋体" charset="-122"/>
              </a:defRPr>
            </a:lvl1pPr>
          </a:lstStyle>
          <a:p>
            <a:pPr>
              <a:defRPr/>
            </a:pPr>
            <a:endParaRPr lang="en-US" altLang="zh-CN"/>
          </a:p>
        </p:txBody>
      </p:sp>
      <p:sp>
        <p:nvSpPr>
          <p:cNvPr id="8704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宋体" charset="-122"/>
              </a:defRPr>
            </a:lvl1pPr>
          </a:lstStyle>
          <a:p>
            <a:pPr>
              <a:defRPr/>
            </a:pPr>
            <a:fld id="{9F3A42CD-3392-464A-8F2A-4468D024A5E3}"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FE3686-79F9-4727-AF09-68B8BCB27DA6}" type="datetimeFigureOut">
              <a:rPr lang="zh-CN" altLang="en-US" smtClean="0"/>
              <a:pPr/>
              <a:t>2012/9/11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92DBC-1A5A-4B12-A169-1CC0B572F3B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pic>
        <p:nvPicPr>
          <p:cNvPr id="4" name="图片 3" descr="物流3.jpg"/>
          <p:cNvPicPr>
            <a:picLocks noChangeAspect="1"/>
          </p:cNvPicPr>
          <p:nvPr userDrawn="1"/>
        </p:nvPicPr>
        <p:blipFill>
          <a:blip r:embed="rId2" cstate="print"/>
          <a:stretch>
            <a:fillRect/>
          </a:stretch>
        </p:blipFill>
        <p:spPr>
          <a:xfrm>
            <a:off x="0" y="1000108"/>
            <a:ext cx="4167309" cy="5857892"/>
          </a:xfrm>
          <a:prstGeom prst="rect">
            <a:avLst/>
          </a:prstGeom>
        </p:spPr>
      </p:pic>
      <p:sp>
        <p:nvSpPr>
          <p:cNvPr id="5" name="标题 1"/>
          <p:cNvSpPr>
            <a:spLocks noGrp="1"/>
          </p:cNvSpPr>
          <p:nvPr>
            <p:ph type="ctrTitle"/>
          </p:nvPr>
        </p:nvSpPr>
        <p:spPr>
          <a:xfrm>
            <a:off x="5072066" y="1785926"/>
            <a:ext cx="2843178" cy="4357718"/>
          </a:xfrm>
        </p:spPr>
        <p:txBody>
          <a:bodyPr/>
          <a:lstStyle>
            <a:lvl1pPr algn="ctr">
              <a:defRPr lang="zh-CN" altLang="en-US" sz="4400" dirty="0">
                <a:solidFill>
                  <a:schemeClr val="tx2"/>
                </a:solidFill>
              </a:defRPr>
            </a:lvl1pPr>
          </a:lstStyle>
          <a:p>
            <a:r>
              <a:rPr lang="zh-CN" altLang="en-US" dirty="0" smtClean="0"/>
              <a:t>单击此处编辑母版标题样式</a:t>
            </a:r>
            <a:endParaRPr lang="zh-CN" alt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Ref idx="1001">
        <a:schemeClr val="bg1"/>
      </p:bgRef>
    </p:bg>
    <p:spTree>
      <p:nvGrpSpPr>
        <p:cNvPr id="1" name=""/>
        <p:cNvGrpSpPr/>
        <p:nvPr/>
      </p:nvGrpSpPr>
      <p:grpSpPr>
        <a:xfrm>
          <a:off x="0" y="0"/>
          <a:ext cx="0" cy="0"/>
          <a:chOff x="0" y="0"/>
          <a:chExt cx="0" cy="0"/>
        </a:xfrm>
      </p:grpSpPr>
      <p:sp>
        <p:nvSpPr>
          <p:cNvPr id="3" name="标题 1"/>
          <p:cNvSpPr>
            <a:spLocks noGrp="1"/>
          </p:cNvSpPr>
          <p:nvPr>
            <p:ph type="ctrTitle"/>
          </p:nvPr>
        </p:nvSpPr>
        <p:spPr>
          <a:xfrm>
            <a:off x="5657912" y="1428736"/>
            <a:ext cx="2843178" cy="4357718"/>
          </a:xfrm>
        </p:spPr>
        <p:txBody>
          <a:bodyPr/>
          <a:lstStyle>
            <a:lvl1pPr algn="ctr">
              <a:defRPr lang="zh-CN" altLang="en-US" sz="4400" dirty="0">
                <a:solidFill>
                  <a:schemeClr val="tx2"/>
                </a:solidFill>
              </a:defRPr>
            </a:lvl1pPr>
          </a:lstStyle>
          <a:p>
            <a:r>
              <a:rPr lang="zh-CN" altLang="en-US" dirty="0" smtClean="0"/>
              <a:t>单击此处编辑母版标题样式</a:t>
            </a:r>
            <a:endParaRPr lang="zh-CN" altLang="en-US" dirty="0"/>
          </a:p>
        </p:txBody>
      </p:sp>
      <p:pic>
        <p:nvPicPr>
          <p:cNvPr id="6" name="图片 5" descr="物流3.jpg"/>
          <p:cNvPicPr>
            <a:picLocks noChangeAspect="1"/>
          </p:cNvPicPr>
          <p:nvPr userDrawn="1"/>
        </p:nvPicPr>
        <p:blipFill>
          <a:blip r:embed="rId2" cstate="print"/>
          <a:stretch>
            <a:fillRect/>
          </a:stretch>
        </p:blipFill>
        <p:spPr>
          <a:xfrm>
            <a:off x="428596" y="0"/>
            <a:ext cx="4878786" cy="6643710"/>
          </a:xfrm>
          <a:prstGeom prst="rect">
            <a:avLst/>
          </a:prstGeom>
        </p:spPr>
      </p:pic>
      <p:pic>
        <p:nvPicPr>
          <p:cNvPr id="7" name="图片 5" descr="logo_副本.jpg"/>
          <p:cNvPicPr>
            <a:picLocks noChangeAspect="1"/>
          </p:cNvPicPr>
          <p:nvPr userDrawn="1"/>
        </p:nvPicPr>
        <p:blipFill>
          <a:blip r:embed="rId3" cstate="print"/>
          <a:srcRect/>
          <a:stretch>
            <a:fillRect/>
          </a:stretch>
        </p:blipFill>
        <p:spPr bwMode="auto">
          <a:xfrm>
            <a:off x="8215313" y="5643563"/>
            <a:ext cx="762000" cy="1054100"/>
          </a:xfrm>
          <a:prstGeom prst="rect">
            <a:avLst/>
          </a:prstGeom>
          <a:noFill/>
          <a:ln w="9525">
            <a:noFill/>
            <a:miter lim="800000"/>
            <a:headEnd/>
            <a:tailEnd/>
          </a:ln>
        </p:spPr>
      </p:pic>
      <p:sp>
        <p:nvSpPr>
          <p:cNvPr id="5" name="矩形 4"/>
          <p:cNvSpPr/>
          <p:nvPr userDrawn="1"/>
        </p:nvSpPr>
        <p:spPr>
          <a:xfrm>
            <a:off x="0" y="214290"/>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214282" y="0"/>
            <a:ext cx="142876" cy="6572272"/>
          </a:xfrm>
          <a:prstGeom prst="rect">
            <a:avLst/>
          </a:prstGeom>
          <a:gradFill>
            <a:gsLst>
              <a:gs pos="100000">
                <a:srgbClr val="FF6600">
                  <a:alpha val="0"/>
                </a:srgbClr>
              </a:gs>
              <a:gs pos="45000">
                <a:srgbClr val="FF7A00"/>
              </a:gs>
              <a:gs pos="70000">
                <a:srgbClr val="FF0300"/>
              </a:gs>
              <a:gs pos="100000">
                <a:srgbClr val="4D0808"/>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Arial" pitchFamily="34" charset="0"/>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userDrawn="1">
  <p:cSld name="1_标题幻灯片">
    <p:bg>
      <p:bgRef idx="1001">
        <a:schemeClr val="bg1"/>
      </p:bgRef>
    </p:bg>
    <p:spTree>
      <p:nvGrpSpPr>
        <p:cNvPr id="1" name=""/>
        <p:cNvGrpSpPr/>
        <p:nvPr/>
      </p:nvGrpSpPr>
      <p:grpSpPr>
        <a:xfrm>
          <a:off x="0" y="0"/>
          <a:ext cx="0" cy="0"/>
          <a:chOff x="0" y="0"/>
          <a:chExt cx="0" cy="0"/>
        </a:xfrm>
      </p:grpSpPr>
      <p:sp>
        <p:nvSpPr>
          <p:cNvPr id="3" name="标题 1"/>
          <p:cNvSpPr>
            <a:spLocks noGrp="1"/>
          </p:cNvSpPr>
          <p:nvPr>
            <p:ph type="ctrTitle"/>
          </p:nvPr>
        </p:nvSpPr>
        <p:spPr>
          <a:xfrm>
            <a:off x="5657912" y="1428736"/>
            <a:ext cx="2843178" cy="4357718"/>
          </a:xfrm>
        </p:spPr>
        <p:txBody>
          <a:bodyPr/>
          <a:lstStyle>
            <a:lvl1pPr algn="ctr">
              <a:defRPr lang="zh-CN" altLang="en-US" sz="4400" dirty="0">
                <a:solidFill>
                  <a:schemeClr val="tx2"/>
                </a:solidFill>
              </a:defRPr>
            </a:lvl1pPr>
          </a:lstStyle>
          <a:p>
            <a:r>
              <a:rPr lang="zh-CN" altLang="en-US" dirty="0" smtClean="0"/>
              <a:t>单击此处编辑母版标题样式</a:t>
            </a:r>
            <a:endParaRPr lang="zh-CN" altLang="en-US" dirty="0"/>
          </a:p>
        </p:txBody>
      </p:sp>
      <p:pic>
        <p:nvPicPr>
          <p:cNvPr id="7" name="图片 5" descr="logo_副本.jpg"/>
          <p:cNvPicPr>
            <a:picLocks noChangeAspect="1"/>
          </p:cNvPicPr>
          <p:nvPr userDrawn="1"/>
        </p:nvPicPr>
        <p:blipFill>
          <a:blip r:embed="rId2" cstate="print"/>
          <a:srcRect/>
          <a:stretch>
            <a:fillRect/>
          </a:stretch>
        </p:blipFill>
        <p:spPr bwMode="auto">
          <a:xfrm>
            <a:off x="8215313" y="5643563"/>
            <a:ext cx="762000" cy="1054100"/>
          </a:xfrm>
          <a:prstGeom prst="rect">
            <a:avLst/>
          </a:prstGeom>
          <a:noFill/>
          <a:ln w="9525">
            <a:noFill/>
            <a:miter lim="800000"/>
            <a:headEnd/>
            <a:tailEnd/>
          </a:ln>
        </p:spPr>
      </p:pic>
      <p:sp>
        <p:nvSpPr>
          <p:cNvPr id="5" name="矩形 4"/>
          <p:cNvSpPr/>
          <p:nvPr userDrawn="1"/>
        </p:nvSpPr>
        <p:spPr>
          <a:xfrm>
            <a:off x="0" y="214290"/>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214282" y="0"/>
            <a:ext cx="142876" cy="6572272"/>
          </a:xfrm>
          <a:prstGeom prst="rect">
            <a:avLst/>
          </a:prstGeom>
          <a:gradFill>
            <a:gsLst>
              <a:gs pos="100000">
                <a:srgbClr val="FF6600">
                  <a:alpha val="0"/>
                </a:srgbClr>
              </a:gs>
              <a:gs pos="45000">
                <a:srgbClr val="FF7A00"/>
              </a:gs>
              <a:gs pos="70000">
                <a:srgbClr val="FF0300"/>
              </a:gs>
              <a:gs pos="100000">
                <a:srgbClr val="4D0808"/>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物联网导论封面.jpg"/>
          <p:cNvPicPr>
            <a:picLocks noChangeAspect="1"/>
          </p:cNvPicPr>
          <p:nvPr userDrawn="1"/>
        </p:nvPicPr>
        <p:blipFill>
          <a:blip r:embed="rId3" cstate="print"/>
          <a:stretch>
            <a:fillRect/>
          </a:stretch>
        </p:blipFill>
        <p:spPr>
          <a:xfrm>
            <a:off x="323528" y="332656"/>
            <a:ext cx="4972334" cy="6000768"/>
          </a:xfrm>
          <a:prstGeom prst="rect">
            <a:avLst/>
          </a:prstGeom>
        </p:spPr>
      </p:pic>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2000"/>
            </a:lvl1pPr>
            <a:lvl2pPr>
              <a:defRPr>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标题 5"/>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r>
              <a:rPr lang="zh-CN" altLang="en-US" dirty="0" smtClean="0"/>
              <a:t>三级标题</a:t>
            </a:r>
            <a:endParaRPr lang="zh-CN" altLang="en-US" dirty="0"/>
          </a:p>
        </p:txBody>
      </p:sp>
      <p:sp>
        <p:nvSpPr>
          <p:cNvPr id="3" name="内容占位符 2"/>
          <p:cNvSpPr>
            <a:spLocks noGrp="1"/>
          </p:cNvSpPr>
          <p:nvPr>
            <p:ph idx="1"/>
          </p:nvPr>
        </p:nvSpPr>
        <p:spPr/>
        <p:txBody>
          <a:bodyPr/>
          <a:lstStyle>
            <a:lvl1pPr>
              <a:defRPr sz="1800"/>
            </a:lvl1pPr>
            <a:lvl2pPr>
              <a:defRPr sz="1600">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aphicFrame>
        <p:nvGraphicFramePr>
          <p:cNvPr id="5" name="内容占位符 5"/>
          <p:cNvGraphicFramePr>
            <a:graphicFrameLocks/>
          </p:cNvGraphicFramePr>
          <p:nvPr userDrawn="1"/>
        </p:nvGraphicFramePr>
        <p:xfrm>
          <a:off x="428596" y="6286520"/>
          <a:ext cx="7715304"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28596" y="1142984"/>
            <a:ext cx="8229600" cy="4929188"/>
          </a:xfrm>
        </p:spPr>
        <p:txBody>
          <a:bodyPr/>
          <a:lstStyle>
            <a:lvl1pPr>
              <a:defRPr sz="1800"/>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theme" Target="../theme/theme2.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image" Target="../media/image2.jpeg"/><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7" cstate="print"/>
          <a:srcRect/>
          <a:stretch>
            <a:fillRect/>
          </a:stretch>
        </a:blipFill>
        <a:effectLst/>
      </p:bgPr>
    </p:bg>
    <p:spTree>
      <p:nvGrpSpPr>
        <p:cNvPr id="1" name=""/>
        <p:cNvGrpSpPr/>
        <p:nvPr/>
      </p:nvGrpSpPr>
      <p:grpSpPr>
        <a:xfrm>
          <a:off x="0" y="0"/>
          <a:ext cx="0" cy="0"/>
          <a:chOff x="0" y="0"/>
          <a:chExt cx="0" cy="0"/>
        </a:xfrm>
      </p:grpSpPr>
      <p:sp>
        <p:nvSpPr>
          <p:cNvPr id="2050" name="Rectangle 5"/>
          <p:cNvSpPr>
            <a:spLocks noGrp="1" noChangeArrowheads="1"/>
          </p:cNvSpPr>
          <p:nvPr>
            <p:ph type="title"/>
          </p:nvPr>
        </p:nvSpPr>
        <p:spPr bwMode="auto">
          <a:xfrm>
            <a:off x="457200" y="274638"/>
            <a:ext cx="82296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Rectangle 7"/>
          <p:cNvSpPr>
            <a:spLocks noGrp="1" noChangeArrowheads="1"/>
          </p:cNvSpPr>
          <p:nvPr>
            <p:ph type="body" idx="1"/>
          </p:nvPr>
        </p:nvSpPr>
        <p:spPr bwMode="auto">
          <a:xfrm>
            <a:off x="457200" y="1196975"/>
            <a:ext cx="8229600" cy="49291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pic>
        <p:nvPicPr>
          <p:cNvPr id="5" name="图片 4"/>
          <p:cNvPicPr>
            <a:picLocks noChangeAspect="1" noChangeArrowheads="1"/>
          </p:cNvPicPr>
          <p:nvPr userDrawn="1"/>
        </p:nvPicPr>
        <p:blipFill>
          <a:blip r:embed="rId18" cstate="print"/>
          <a:srcRect/>
          <a:stretch>
            <a:fillRect/>
          </a:stretch>
        </p:blipFill>
        <p:spPr bwMode="auto">
          <a:xfrm>
            <a:off x="8143875" y="5930900"/>
            <a:ext cx="1000125" cy="9271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52" r:id="rId1"/>
    <p:sldLayoutId id="2147483748" r:id="rId2"/>
    <p:sldLayoutId id="2147483750" r:id="rId3"/>
    <p:sldLayoutId id="2147483751"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 id="2147483735" r:id="rId13"/>
    <p:sldLayoutId id="2147483736" r:id="rId14"/>
    <p:sldLayoutId id="2147483749" r:id="rId15"/>
  </p:sldLayoutIdLst>
  <p:transition>
    <p:fade/>
  </p:transition>
  <p:timing>
    <p:tnLst>
      <p:par>
        <p:cTn id="1" dur="indefinite" restart="never" nodeType="tmRoot"/>
      </p:par>
    </p:tnLst>
  </p:timing>
  <p:hf hdr="0" ftr="0" dt="0"/>
  <p:txStyles>
    <p:titleStyle>
      <a:lvl1pPr algn="l" rtl="0" eaLnBrk="0" fontAlgn="base" hangingPunct="0">
        <a:spcBef>
          <a:spcPct val="0"/>
        </a:spcBef>
        <a:spcAft>
          <a:spcPct val="0"/>
        </a:spcAft>
        <a:defRPr sz="24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charset="0"/>
          <a:ea typeface="黑体" pitchFamily="2" charset="-122"/>
        </a:defRPr>
      </a:lvl2pPr>
      <a:lvl3pPr algn="l" rtl="0" eaLnBrk="0" fontAlgn="base" hangingPunct="0">
        <a:spcBef>
          <a:spcPct val="0"/>
        </a:spcBef>
        <a:spcAft>
          <a:spcPct val="0"/>
        </a:spcAft>
        <a:defRPr sz="2400">
          <a:solidFill>
            <a:schemeClr val="bg1"/>
          </a:solidFill>
          <a:latin typeface="Arial" charset="0"/>
          <a:ea typeface="黑体" pitchFamily="2" charset="-122"/>
        </a:defRPr>
      </a:lvl3pPr>
      <a:lvl4pPr algn="l" rtl="0" eaLnBrk="0" fontAlgn="base" hangingPunct="0">
        <a:spcBef>
          <a:spcPct val="0"/>
        </a:spcBef>
        <a:spcAft>
          <a:spcPct val="0"/>
        </a:spcAft>
        <a:defRPr sz="2400">
          <a:solidFill>
            <a:schemeClr val="bg1"/>
          </a:solidFill>
          <a:latin typeface="Arial" charset="0"/>
          <a:ea typeface="黑体" pitchFamily="2" charset="-122"/>
        </a:defRPr>
      </a:lvl4pPr>
      <a:lvl5pPr algn="l" rtl="0" eaLnBrk="0" fontAlgn="base" hangingPunct="0">
        <a:spcBef>
          <a:spcPct val="0"/>
        </a:spcBef>
        <a:spcAft>
          <a:spcPct val="0"/>
        </a:spcAft>
        <a:defRPr sz="2400">
          <a:solidFill>
            <a:schemeClr val="bg1"/>
          </a:solidFill>
          <a:latin typeface="Arial" charset="0"/>
          <a:ea typeface="黑体" pitchFamily="2" charset="-122"/>
        </a:defRPr>
      </a:lvl5pPr>
      <a:lvl6pPr marL="457200" algn="l" rtl="0" fontAlgn="base">
        <a:spcBef>
          <a:spcPct val="0"/>
        </a:spcBef>
        <a:spcAft>
          <a:spcPct val="0"/>
        </a:spcAft>
        <a:defRPr sz="2400">
          <a:solidFill>
            <a:schemeClr val="bg1"/>
          </a:solidFill>
          <a:latin typeface="Arial" charset="0"/>
          <a:ea typeface="黑体" pitchFamily="2" charset="-122"/>
        </a:defRPr>
      </a:lvl6pPr>
      <a:lvl7pPr marL="914400" algn="l" rtl="0" fontAlgn="base">
        <a:spcBef>
          <a:spcPct val="0"/>
        </a:spcBef>
        <a:spcAft>
          <a:spcPct val="0"/>
        </a:spcAft>
        <a:defRPr sz="2400">
          <a:solidFill>
            <a:schemeClr val="bg1"/>
          </a:solidFill>
          <a:latin typeface="Arial" charset="0"/>
          <a:ea typeface="黑体" pitchFamily="2" charset="-122"/>
        </a:defRPr>
      </a:lvl7pPr>
      <a:lvl8pPr marL="1371600" algn="l" rtl="0" fontAlgn="base">
        <a:spcBef>
          <a:spcPct val="0"/>
        </a:spcBef>
        <a:spcAft>
          <a:spcPct val="0"/>
        </a:spcAft>
        <a:defRPr sz="2400">
          <a:solidFill>
            <a:schemeClr val="bg1"/>
          </a:solidFill>
          <a:latin typeface="Arial" charset="0"/>
          <a:ea typeface="黑体" pitchFamily="2" charset="-122"/>
        </a:defRPr>
      </a:lvl8pPr>
      <a:lvl9pPr marL="1828800" algn="l" rtl="0" fontAlgn="base">
        <a:spcBef>
          <a:spcPct val="0"/>
        </a:spcBef>
        <a:spcAft>
          <a:spcPct val="0"/>
        </a:spcAft>
        <a:defRPr sz="2400">
          <a:solidFill>
            <a:schemeClr val="bg1"/>
          </a:solidFill>
          <a:latin typeface="Arial" charset="0"/>
          <a:ea typeface="黑体" pitchFamily="2" charset="-122"/>
        </a:defRPr>
      </a:lvl9pPr>
    </p:titleStyle>
    <p:body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10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4098" name="Rectangle 5"/>
          <p:cNvSpPr>
            <a:spLocks noGrp="1" noChangeArrowheads="1"/>
          </p:cNvSpPr>
          <p:nvPr>
            <p:ph type="title" idx="4294967295"/>
          </p:nvPr>
        </p:nvSpPr>
        <p:spPr bwMode="auto">
          <a:xfrm>
            <a:off x="457200" y="274638"/>
            <a:ext cx="82296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smtClean="0">
                <a:sym typeface="Arial" charset="0"/>
              </a:rPr>
              <a:t>单击此处编辑母版标题样式</a:t>
            </a:r>
          </a:p>
        </p:txBody>
      </p:sp>
      <p:sp>
        <p:nvSpPr>
          <p:cNvPr id="4099" name="Rectangle 7"/>
          <p:cNvSpPr>
            <a:spLocks noGrp="1" noChangeArrowheads="1"/>
          </p:cNvSpPr>
          <p:nvPr>
            <p:ph type="body" idx="1"/>
          </p:nvPr>
        </p:nvSpPr>
        <p:spPr bwMode="auto">
          <a:xfrm>
            <a:off x="457200" y="1196975"/>
            <a:ext cx="8229600" cy="49291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smtClean="0">
                <a:sym typeface="Arial" charset="0"/>
              </a:rPr>
              <a:t>单击此处编辑母版文本样式</a:t>
            </a:r>
          </a:p>
          <a:p>
            <a:pPr lvl="1"/>
            <a:r>
              <a:rPr lang="zh-CN" smtClean="0">
                <a:sym typeface="Arial" charset="0"/>
              </a:rPr>
              <a:t>第二级</a:t>
            </a:r>
          </a:p>
          <a:p>
            <a:pPr lvl="2"/>
            <a:r>
              <a:rPr lang="zh-CN" smtClean="0">
                <a:sym typeface="Arial" charset="0"/>
              </a:rPr>
              <a:t>第三级</a:t>
            </a:r>
          </a:p>
          <a:p>
            <a:pPr lvl="3"/>
            <a:r>
              <a:rPr lang="zh-CN" smtClean="0">
                <a:sym typeface="Arial" charset="0"/>
              </a:rPr>
              <a:t>第四级</a:t>
            </a:r>
          </a:p>
          <a:p>
            <a:pPr lvl="4"/>
            <a:r>
              <a:rPr lang="zh-CN" smtClean="0">
                <a:sym typeface="Arial" charset="0"/>
              </a:rPr>
              <a:t>第五级</a:t>
            </a:r>
          </a:p>
        </p:txBody>
      </p:sp>
      <p:pic>
        <p:nvPicPr>
          <p:cNvPr id="4100" name="图片 4"/>
          <p:cNvPicPr>
            <a:picLocks noChangeAspect="1" noChangeArrowheads="1"/>
          </p:cNvPicPr>
          <p:nvPr/>
        </p:nvPicPr>
        <p:blipFill>
          <a:blip r:embed="rId15" cstate="print"/>
          <a:srcRect/>
          <a:stretch>
            <a:fillRect/>
          </a:stretch>
        </p:blipFill>
        <p:spPr bwMode="auto">
          <a:xfrm>
            <a:off x="8143875" y="5930900"/>
            <a:ext cx="1000125" cy="9271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Lst>
  <p:transition>
    <p:fade/>
  </p:transition>
  <p:txStyles>
    <p:titleStyle>
      <a:lvl1pPr algn="l" rtl="0" eaLnBrk="0" fontAlgn="base" hangingPunct="0">
        <a:spcBef>
          <a:spcPct val="0"/>
        </a:spcBef>
        <a:spcAft>
          <a:spcPct val="0"/>
        </a:spcAft>
        <a:defRPr sz="2400">
          <a:solidFill>
            <a:schemeClr val="bg1"/>
          </a:solidFill>
          <a:latin typeface="+mj-lt"/>
          <a:ea typeface="+mj-ea"/>
          <a:cs typeface="+mj-cs"/>
          <a:sym typeface="Arial" charset="0"/>
        </a:defRPr>
      </a:lvl1pPr>
      <a:lvl2pPr algn="l" rtl="0" eaLnBrk="0" fontAlgn="base" hangingPunct="0">
        <a:spcBef>
          <a:spcPct val="0"/>
        </a:spcBef>
        <a:spcAft>
          <a:spcPct val="0"/>
        </a:spcAft>
        <a:defRPr sz="2400">
          <a:solidFill>
            <a:schemeClr val="bg1"/>
          </a:solidFill>
          <a:latin typeface="Arial" pitchFamily="34" charset="0"/>
          <a:ea typeface="黑体" pitchFamily="2" charset="-122"/>
          <a:sym typeface="Arial" charset="0"/>
        </a:defRPr>
      </a:lvl2pPr>
      <a:lvl3pPr algn="l" rtl="0" eaLnBrk="0" fontAlgn="base" hangingPunct="0">
        <a:spcBef>
          <a:spcPct val="0"/>
        </a:spcBef>
        <a:spcAft>
          <a:spcPct val="0"/>
        </a:spcAft>
        <a:defRPr sz="2400">
          <a:solidFill>
            <a:schemeClr val="bg1"/>
          </a:solidFill>
          <a:latin typeface="Arial" pitchFamily="34" charset="0"/>
          <a:ea typeface="黑体" pitchFamily="2" charset="-122"/>
          <a:sym typeface="Arial" charset="0"/>
        </a:defRPr>
      </a:lvl3pPr>
      <a:lvl4pPr algn="l" rtl="0" eaLnBrk="0" fontAlgn="base" hangingPunct="0">
        <a:spcBef>
          <a:spcPct val="0"/>
        </a:spcBef>
        <a:spcAft>
          <a:spcPct val="0"/>
        </a:spcAft>
        <a:defRPr sz="2400">
          <a:solidFill>
            <a:schemeClr val="bg1"/>
          </a:solidFill>
          <a:latin typeface="Arial" pitchFamily="34" charset="0"/>
          <a:ea typeface="黑体" pitchFamily="2" charset="-122"/>
          <a:sym typeface="Arial" charset="0"/>
        </a:defRPr>
      </a:lvl4pPr>
      <a:lvl5pPr algn="l" rtl="0" eaLnBrk="0" fontAlgn="base" hangingPunct="0">
        <a:spcBef>
          <a:spcPct val="0"/>
        </a:spcBef>
        <a:spcAft>
          <a:spcPct val="0"/>
        </a:spcAft>
        <a:defRPr sz="2400">
          <a:solidFill>
            <a:schemeClr val="bg1"/>
          </a:solidFill>
          <a:latin typeface="Arial" pitchFamily="34" charset="0"/>
          <a:ea typeface="黑体" pitchFamily="2" charset="-122"/>
          <a:sym typeface="Arial" charset="0"/>
        </a:defRPr>
      </a:lvl5pPr>
      <a:lvl6pPr marL="457200" algn="l" rtl="0" eaLnBrk="0" fontAlgn="base" hangingPunct="0">
        <a:spcBef>
          <a:spcPct val="0"/>
        </a:spcBef>
        <a:spcAft>
          <a:spcPct val="0"/>
        </a:spcAft>
        <a:defRPr sz="2400">
          <a:solidFill>
            <a:schemeClr val="bg1"/>
          </a:solidFill>
          <a:latin typeface="Arial" pitchFamily="34" charset="0"/>
          <a:ea typeface="黑体" pitchFamily="2" charset="-122"/>
          <a:sym typeface="Arial" pitchFamily="34" charset="0"/>
        </a:defRPr>
      </a:lvl6pPr>
      <a:lvl7pPr marL="914400" algn="l" rtl="0" eaLnBrk="0" fontAlgn="base" hangingPunct="0">
        <a:spcBef>
          <a:spcPct val="0"/>
        </a:spcBef>
        <a:spcAft>
          <a:spcPct val="0"/>
        </a:spcAft>
        <a:defRPr sz="2400">
          <a:solidFill>
            <a:schemeClr val="bg1"/>
          </a:solidFill>
          <a:latin typeface="Arial" pitchFamily="34" charset="0"/>
          <a:ea typeface="黑体" pitchFamily="2" charset="-122"/>
          <a:sym typeface="Arial" pitchFamily="34" charset="0"/>
        </a:defRPr>
      </a:lvl7pPr>
      <a:lvl8pPr marL="1371600" algn="l" rtl="0" eaLnBrk="0" fontAlgn="base" hangingPunct="0">
        <a:spcBef>
          <a:spcPct val="0"/>
        </a:spcBef>
        <a:spcAft>
          <a:spcPct val="0"/>
        </a:spcAft>
        <a:defRPr sz="2400">
          <a:solidFill>
            <a:schemeClr val="bg1"/>
          </a:solidFill>
          <a:latin typeface="Arial" pitchFamily="34" charset="0"/>
          <a:ea typeface="黑体" pitchFamily="2" charset="-122"/>
          <a:sym typeface="Arial" pitchFamily="34" charset="0"/>
        </a:defRPr>
      </a:lvl8pPr>
      <a:lvl9pPr marL="1828800" algn="l" rtl="0" eaLnBrk="0" fontAlgn="base" hangingPunct="0">
        <a:spcBef>
          <a:spcPct val="0"/>
        </a:spcBef>
        <a:spcAft>
          <a:spcPct val="0"/>
        </a:spcAft>
        <a:defRPr sz="2400">
          <a:solidFill>
            <a:schemeClr val="bg1"/>
          </a:solidFill>
          <a:latin typeface="Arial" pitchFamily="34" charset="0"/>
          <a:ea typeface="黑体" pitchFamily="2" charset="-122"/>
          <a:sym typeface="Arial" pitchFamily="34" charset="0"/>
        </a:defRPr>
      </a:lvl9pPr>
    </p:titleStyle>
    <p:bodyStyle>
      <a:lvl1pPr marL="342900" indent="-342900" algn="l" defTabSz="0"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sym typeface="Arial" charset="0"/>
        </a:defRPr>
      </a:lvl1pPr>
      <a:lvl2pPr marL="742950" indent="-285750" algn="l" defTabSz="0" rtl="0" eaLnBrk="0" fontAlgn="base" hangingPunct="0">
        <a:spcBef>
          <a:spcPct val="20000"/>
        </a:spcBef>
        <a:spcAft>
          <a:spcPct val="0"/>
        </a:spcAft>
        <a:buClr>
          <a:srgbClr val="FF6600"/>
        </a:buClr>
        <a:buFont typeface="Wingdings" pitchFamily="2" charset="2"/>
        <a:buChar char="–"/>
        <a:defRPr sz="1600">
          <a:solidFill>
            <a:schemeClr val="tx1"/>
          </a:solidFill>
          <a:latin typeface="宋体" pitchFamily="2" charset="-122"/>
          <a:ea typeface="宋体" pitchFamily="2" charset="-122"/>
          <a:sym typeface="Arial" charset="0"/>
        </a:defRPr>
      </a:lvl2pPr>
      <a:lvl3pPr marL="1143000" indent="-228600" algn="l" defTabSz="0" rtl="0" eaLnBrk="0" fontAlgn="base" hangingPunct="0">
        <a:spcBef>
          <a:spcPct val="20000"/>
        </a:spcBef>
        <a:spcAft>
          <a:spcPct val="0"/>
        </a:spcAft>
        <a:buClr>
          <a:srgbClr val="FF6600"/>
        </a:buClr>
        <a:buFont typeface="Wingdings" pitchFamily="2" charset="2"/>
        <a:buChar char="•"/>
        <a:defRPr sz="1400">
          <a:solidFill>
            <a:schemeClr val="tx1"/>
          </a:solidFill>
          <a:latin typeface="宋体" pitchFamily="2" charset="-122"/>
          <a:ea typeface="宋体" pitchFamily="2" charset="-122"/>
          <a:sym typeface="Arial" charset="0"/>
        </a:defRPr>
      </a:lvl3pPr>
      <a:lvl4pPr marL="1600200" indent="-228600" algn="l" defTabSz="0" rtl="0" eaLnBrk="0" fontAlgn="base" hangingPunct="0">
        <a:spcBef>
          <a:spcPct val="20000"/>
        </a:spcBef>
        <a:spcAft>
          <a:spcPct val="0"/>
        </a:spcAft>
        <a:buClr>
          <a:srgbClr val="FF6600"/>
        </a:buClr>
        <a:buFont typeface="Wingdings" pitchFamily="2" charset="2"/>
        <a:buChar char="–"/>
        <a:defRPr sz="1200">
          <a:solidFill>
            <a:schemeClr val="tx1"/>
          </a:solidFill>
          <a:latin typeface="宋体" pitchFamily="2" charset="-122"/>
          <a:ea typeface="宋体" pitchFamily="2" charset="-122"/>
          <a:sym typeface="Arial" charset="0"/>
        </a:defRPr>
      </a:lvl4pPr>
      <a:lvl5pPr marL="2057400" indent="-228600" algn="l" defTabSz="0" rtl="0" eaLnBrk="0" fontAlgn="base" hangingPunct="0">
        <a:spcBef>
          <a:spcPct val="20000"/>
        </a:spcBef>
        <a:spcAft>
          <a:spcPct val="0"/>
        </a:spcAft>
        <a:buClr>
          <a:srgbClr val="FF6600"/>
        </a:buClr>
        <a:buFont typeface="Wingdings" pitchFamily="2" charset="2"/>
        <a:buChar char="»"/>
        <a:defRPr sz="1100">
          <a:solidFill>
            <a:schemeClr val="tx1"/>
          </a:solidFill>
          <a:latin typeface="宋体" pitchFamily="2" charset="-122"/>
          <a:ea typeface="宋体" pitchFamily="2" charset="-122"/>
          <a:sym typeface="Arial" charset="0"/>
        </a:defRPr>
      </a:lvl5pPr>
      <a:lvl6pPr marL="2514600" indent="-228600" algn="l" defTabSz="0" rtl="0" eaLnBrk="0" fontAlgn="base" hangingPunct="0">
        <a:spcBef>
          <a:spcPct val="20000"/>
        </a:spcBef>
        <a:spcAft>
          <a:spcPct val="0"/>
        </a:spcAft>
        <a:buClr>
          <a:srgbClr val="FF6600"/>
        </a:buClr>
        <a:buFont typeface="Wingdings" pitchFamily="2" charset="2"/>
        <a:buChar char="»"/>
        <a:defRPr sz="1100">
          <a:solidFill>
            <a:schemeClr val="tx1"/>
          </a:solidFill>
          <a:latin typeface="宋体" pitchFamily="2" charset="-122"/>
          <a:ea typeface="宋体" pitchFamily="2" charset="-122"/>
          <a:sym typeface="Arial" pitchFamily="34" charset="0"/>
        </a:defRPr>
      </a:lvl6pPr>
      <a:lvl7pPr marL="2971800" indent="-228600" algn="l" defTabSz="0" rtl="0" eaLnBrk="0" fontAlgn="base" hangingPunct="0">
        <a:spcBef>
          <a:spcPct val="20000"/>
        </a:spcBef>
        <a:spcAft>
          <a:spcPct val="0"/>
        </a:spcAft>
        <a:buClr>
          <a:srgbClr val="FF6600"/>
        </a:buClr>
        <a:buFont typeface="Wingdings" pitchFamily="2" charset="2"/>
        <a:buChar char="»"/>
        <a:defRPr sz="1100">
          <a:solidFill>
            <a:schemeClr val="tx1"/>
          </a:solidFill>
          <a:latin typeface="宋体" pitchFamily="2" charset="-122"/>
          <a:ea typeface="宋体" pitchFamily="2" charset="-122"/>
          <a:sym typeface="Arial" pitchFamily="34" charset="0"/>
        </a:defRPr>
      </a:lvl7pPr>
      <a:lvl8pPr marL="3429000" indent="-228600" algn="l" defTabSz="0" rtl="0" eaLnBrk="0" fontAlgn="base" hangingPunct="0">
        <a:spcBef>
          <a:spcPct val="20000"/>
        </a:spcBef>
        <a:spcAft>
          <a:spcPct val="0"/>
        </a:spcAft>
        <a:buClr>
          <a:srgbClr val="FF6600"/>
        </a:buClr>
        <a:buFont typeface="Wingdings" pitchFamily="2" charset="2"/>
        <a:buChar char="»"/>
        <a:defRPr sz="1100">
          <a:solidFill>
            <a:schemeClr val="tx1"/>
          </a:solidFill>
          <a:latin typeface="宋体" pitchFamily="2" charset="-122"/>
          <a:ea typeface="宋体" pitchFamily="2" charset="-122"/>
          <a:sym typeface="Arial" pitchFamily="34" charset="0"/>
        </a:defRPr>
      </a:lvl8pPr>
      <a:lvl9pPr marL="3886200" indent="-228600" algn="l" defTabSz="0" rtl="0" eaLnBrk="0" fontAlgn="base" hangingPunct="0">
        <a:spcBef>
          <a:spcPct val="20000"/>
        </a:spcBef>
        <a:spcAft>
          <a:spcPct val="0"/>
        </a:spcAft>
        <a:buClr>
          <a:srgbClr val="FF6600"/>
        </a:buClr>
        <a:buFont typeface="Wingdings" pitchFamily="2" charset="2"/>
        <a:buChar char="»"/>
        <a:defRPr sz="1100">
          <a:solidFill>
            <a:schemeClr val="tx1"/>
          </a:solidFill>
          <a:latin typeface="宋体" pitchFamily="2" charset="-122"/>
          <a:ea typeface="宋体" pitchFamily="2" charset="-122"/>
          <a:sym typeface="Arial"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jpeg"/><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2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40.gif"/><Relationship Id="rId2" Type="http://schemas.openxmlformats.org/officeDocument/2006/relationships/image" Target="../media/image39.jpeg"/><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ctrTitle"/>
          </p:nvPr>
        </p:nvSpPr>
        <p:spPr>
          <a:xfrm>
            <a:off x="4000496" y="1500174"/>
            <a:ext cx="5286412" cy="3786214"/>
          </a:xfrm>
        </p:spPr>
        <p:txBody>
          <a:bodyPr/>
          <a:lstStyle/>
          <a:p>
            <a:r>
              <a:rPr b="1" dirty="0" smtClean="0">
                <a:solidFill>
                  <a:schemeClr val="tx1"/>
                </a:solidFill>
              </a:rPr>
              <a:t>第</a:t>
            </a:r>
            <a:r>
              <a:rPr lang="en-US" altLang="zh-CN" b="1" dirty="0" smtClean="0">
                <a:solidFill>
                  <a:schemeClr val="tx1"/>
                </a:solidFill>
              </a:rPr>
              <a:t>1</a:t>
            </a:r>
            <a:r>
              <a:rPr b="1" dirty="0" smtClean="0">
                <a:solidFill>
                  <a:schemeClr val="tx1"/>
                </a:solidFill>
              </a:rPr>
              <a:t>章 </a:t>
            </a:r>
            <a:r>
              <a:rPr lang="en-US" b="1" dirty="0" smtClean="0">
                <a:solidFill>
                  <a:schemeClr val="tx1"/>
                </a:solidFill>
              </a:rPr>
              <a:t/>
            </a:r>
            <a:br>
              <a:rPr lang="en-US" b="1" dirty="0" smtClean="0">
                <a:solidFill>
                  <a:schemeClr val="tx1"/>
                </a:solidFill>
              </a:rPr>
            </a:br>
            <a:r>
              <a:rPr lang="zh-CN" altLang="zh-CN" b="1" dirty="0" smtClean="0"/>
              <a:t>物</a:t>
            </a:r>
            <a:r>
              <a:rPr lang="zh-CN" altLang="zh-CN" b="1" dirty="0" smtClean="0"/>
              <a:t>联网</a:t>
            </a:r>
            <a:r>
              <a:rPr lang="zh-CN" altLang="en-US" b="1" dirty="0" smtClean="0"/>
              <a:t>概述</a:t>
            </a:r>
            <a:r>
              <a:rPr lang="zh-CN" altLang="zh-CN" b="1" dirty="0" smtClean="0"/>
              <a:t/>
            </a:r>
            <a:br>
              <a:rPr lang="zh-CN" altLang="zh-CN" b="1" dirty="0" smtClean="0"/>
            </a:br>
            <a:endParaRPr dirty="0" smtClean="0">
              <a:solidFill>
                <a:schemeClr val="tx1"/>
              </a:solidFill>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b="1" dirty="0" smtClean="0"/>
              <a:t>1.1.1 </a:t>
            </a:r>
            <a:r>
              <a:rPr lang="zh-CN" altLang="en-US" b="1" dirty="0" smtClean="0"/>
              <a:t>起源与发展</a:t>
            </a:r>
            <a:endParaRPr lang="zh-CN" altLang="en-US" b="1" dirty="0"/>
          </a:p>
        </p:txBody>
      </p:sp>
      <p:sp>
        <p:nvSpPr>
          <p:cNvPr id="6" name="矩形 5"/>
          <p:cNvSpPr/>
          <p:nvPr/>
        </p:nvSpPr>
        <p:spPr>
          <a:xfrm>
            <a:off x="428596" y="1225688"/>
            <a:ext cx="3927380" cy="5262979"/>
          </a:xfrm>
          <a:prstGeom prst="rect">
            <a:avLst/>
          </a:prstGeom>
        </p:spPr>
        <p:txBody>
          <a:bodyPr wrap="square">
            <a:spAutoFit/>
          </a:bodyPr>
          <a:lstStyle/>
          <a:p>
            <a:r>
              <a:rPr lang="en-US" altLang="zh-CN" sz="2400" dirty="0" smtClean="0"/>
              <a:t>2008</a:t>
            </a:r>
            <a:r>
              <a:rPr lang="zh-CN" altLang="en-US" sz="2400" dirty="0" smtClean="0"/>
              <a:t>年底，</a:t>
            </a:r>
            <a:r>
              <a:rPr lang="en-US" altLang="zh-CN" sz="2400" dirty="0" smtClean="0"/>
              <a:t>IBM</a:t>
            </a:r>
            <a:r>
              <a:rPr lang="zh-CN" altLang="en-US" sz="2400" dirty="0" smtClean="0"/>
              <a:t>向美国政府提出了“智慧地球”的战略，强调传感等感知技术的应用，提出建设智慧型基础设施，并智能化的快速处理、综合运用这些设施，使得整个地球上的物都“充满智慧”。由美国主导的</a:t>
            </a:r>
            <a:r>
              <a:rPr lang="en-US" altLang="zh-CN" sz="2400" dirty="0" err="1" smtClean="0"/>
              <a:t>EPCglobal</a:t>
            </a:r>
            <a:r>
              <a:rPr lang="zh-CN" altLang="en-US" sz="2400" dirty="0" smtClean="0"/>
              <a:t>标准在</a:t>
            </a:r>
            <a:r>
              <a:rPr lang="en-US" altLang="zh-CN" sz="2400" dirty="0" smtClean="0"/>
              <a:t>RFID</a:t>
            </a:r>
            <a:r>
              <a:rPr lang="zh-CN" altLang="en-US" sz="2400" dirty="0" smtClean="0"/>
              <a:t>领域中呼声最高；德州仪器（</a:t>
            </a:r>
            <a:r>
              <a:rPr lang="en-US" altLang="zh-CN" sz="2400" dirty="0" smtClean="0"/>
              <a:t>TI</a:t>
            </a:r>
            <a:r>
              <a:rPr lang="zh-CN" altLang="en-US" sz="2400" dirty="0" smtClean="0"/>
              <a:t>）、英特尔、高通、</a:t>
            </a:r>
            <a:r>
              <a:rPr lang="en-US" altLang="zh-CN" sz="2400" dirty="0" smtClean="0"/>
              <a:t>IBM</a:t>
            </a:r>
            <a:r>
              <a:rPr lang="zh-CN" altLang="en-US" sz="2400" dirty="0" smtClean="0"/>
              <a:t>、微软则在通信芯片及通信模块设计制造上全球领先。</a:t>
            </a:r>
          </a:p>
          <a:p>
            <a:r>
              <a:rPr lang="zh-CN" altLang="en-US" sz="2400" dirty="0" smtClean="0"/>
              <a:t>。</a:t>
            </a:r>
            <a:endParaRPr lang="zh-CN" altLang="en-US" sz="2400" dirty="0"/>
          </a:p>
        </p:txBody>
      </p:sp>
      <p:pic>
        <p:nvPicPr>
          <p:cNvPr id="55298" name="Picture 2" descr="http://www.indaa.com.cn/cj/ity/201006/W020100617361499118754.jpg"/>
          <p:cNvPicPr>
            <a:picLocks noChangeAspect="1" noChangeArrowheads="1"/>
          </p:cNvPicPr>
          <p:nvPr/>
        </p:nvPicPr>
        <p:blipFill>
          <a:blip r:embed="rId2" cstate="print"/>
          <a:srcRect/>
          <a:stretch>
            <a:fillRect/>
          </a:stretch>
        </p:blipFill>
        <p:spPr bwMode="auto">
          <a:xfrm>
            <a:off x="4499992" y="1700808"/>
            <a:ext cx="4426661" cy="3888432"/>
          </a:xfrm>
          <a:prstGeom prst="rect">
            <a:avLst/>
          </a:prstGeom>
          <a:noFill/>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sz="2400" dirty="0" smtClean="0"/>
              <a:t>2009</a:t>
            </a:r>
            <a:r>
              <a:rPr lang="zh-CN" altLang="en-US" sz="2400" dirty="0" smtClean="0"/>
              <a:t>年</a:t>
            </a:r>
            <a:r>
              <a:rPr lang="en-US" altLang="zh-CN" sz="2400" dirty="0" smtClean="0"/>
              <a:t>6</a:t>
            </a:r>
            <a:r>
              <a:rPr lang="zh-CN" altLang="en-US" sz="2400" dirty="0" smtClean="0"/>
              <a:t>月</a:t>
            </a:r>
            <a:r>
              <a:rPr lang="en-US" altLang="zh-CN" sz="2400" dirty="0" smtClean="0"/>
              <a:t>,</a:t>
            </a:r>
            <a:r>
              <a:rPr lang="zh-CN" altLang="en-US" sz="2400" dirty="0" smtClean="0"/>
              <a:t>欧盟委员会向欧盟议会、理事会、欧洲经济和社会委员会及地区委员会递交了</a:t>
            </a:r>
            <a:r>
              <a:rPr lang="en-US" altLang="zh-CN" sz="2400" dirty="0" smtClean="0"/>
              <a:t>《</a:t>
            </a:r>
            <a:r>
              <a:rPr lang="zh-CN" altLang="en-US" sz="2400" dirty="0" smtClean="0"/>
              <a:t>欧盟物联网行动计划</a:t>
            </a:r>
            <a:r>
              <a:rPr lang="en-US" altLang="zh-CN" sz="2400" dirty="0" smtClean="0"/>
              <a:t>》,</a:t>
            </a:r>
            <a:r>
              <a:rPr lang="zh-CN" altLang="en-US" sz="2400" dirty="0" smtClean="0"/>
              <a:t>其目的是希望欧洲通过构建新型物联网管理框架来引导世界“物联网”发展。目前有</a:t>
            </a:r>
            <a:r>
              <a:rPr lang="en-US" altLang="zh-CN" sz="2400" dirty="0" smtClean="0"/>
              <a:t>8</a:t>
            </a:r>
            <a:r>
              <a:rPr lang="zh-CN" altLang="en-US" sz="2400" dirty="0" smtClean="0"/>
              <a:t>个欧盟国家计划普及物联网</a:t>
            </a:r>
            <a:r>
              <a:rPr lang="en-US" altLang="zh-CN" sz="2400" dirty="0" smtClean="0"/>
              <a:t>,</a:t>
            </a:r>
            <a:r>
              <a:rPr lang="zh-CN" altLang="en-US" sz="2400" dirty="0" smtClean="0"/>
              <a:t>目的是让物联网为尽快摆脱经济危机做贡献。</a:t>
            </a:r>
            <a:r>
              <a:rPr lang="en-US" altLang="zh-CN" sz="2400" dirty="0" smtClean="0"/>
              <a:t>2009</a:t>
            </a:r>
            <a:r>
              <a:rPr lang="zh-CN" altLang="en-US" sz="2400" dirty="0" smtClean="0"/>
              <a:t>年</a:t>
            </a:r>
            <a:r>
              <a:rPr lang="en-US" altLang="zh-CN" sz="2400" dirty="0" smtClean="0"/>
              <a:t>9</a:t>
            </a:r>
            <a:r>
              <a:rPr lang="zh-CN" altLang="en-US" sz="2400" dirty="0" smtClean="0"/>
              <a:t>月，欧盟发布</a:t>
            </a:r>
            <a:r>
              <a:rPr lang="en-US" altLang="zh-CN" sz="2400" dirty="0" smtClean="0"/>
              <a:t>《</a:t>
            </a:r>
            <a:r>
              <a:rPr lang="zh-CN" altLang="en-US" sz="2400" dirty="0" smtClean="0"/>
              <a:t>欧盟物联网战略研究路线图</a:t>
            </a:r>
            <a:r>
              <a:rPr lang="en-US" altLang="zh-CN" sz="2400" dirty="0" smtClean="0"/>
              <a:t>》</a:t>
            </a:r>
            <a:r>
              <a:rPr lang="zh-CN" altLang="en-US" sz="2400" dirty="0" smtClean="0"/>
              <a:t>，提出</a:t>
            </a:r>
            <a:r>
              <a:rPr lang="en-US" altLang="zh-CN" sz="2400" dirty="0" smtClean="0"/>
              <a:t>2010</a:t>
            </a:r>
            <a:r>
              <a:rPr lang="zh-CN" altLang="en-US" sz="2400" dirty="0" smtClean="0"/>
              <a:t>、</a:t>
            </a:r>
            <a:r>
              <a:rPr lang="en-US" altLang="zh-CN" sz="2400" dirty="0" smtClean="0"/>
              <a:t>2015</a:t>
            </a:r>
            <a:r>
              <a:rPr lang="zh-CN" altLang="en-US" sz="2400" dirty="0" smtClean="0"/>
              <a:t>、</a:t>
            </a:r>
            <a:r>
              <a:rPr lang="en-US" altLang="zh-CN" sz="2400" dirty="0" smtClean="0"/>
              <a:t>2020</a:t>
            </a:r>
            <a:r>
              <a:rPr lang="zh-CN" altLang="en-US" sz="2400" dirty="0" smtClean="0"/>
              <a:t>三个阶段物联网研发路线图，并提出物联网在航空航天、汽车、医药、能源等</a:t>
            </a:r>
            <a:r>
              <a:rPr lang="en-US" altLang="zh-CN" sz="2400" dirty="0" smtClean="0"/>
              <a:t>18</a:t>
            </a:r>
            <a:r>
              <a:rPr lang="zh-CN" altLang="en-US" sz="2400" dirty="0" smtClean="0"/>
              <a:t>个主要应用领域，以及识别、数据处理、物联网架构等</a:t>
            </a:r>
            <a:r>
              <a:rPr lang="en-US" altLang="zh-CN" sz="2400" dirty="0" smtClean="0"/>
              <a:t>12</a:t>
            </a:r>
            <a:r>
              <a:rPr lang="zh-CN" altLang="en-US" sz="2400" dirty="0" smtClean="0"/>
              <a:t>个方面需要突破的关键技术。</a:t>
            </a:r>
          </a:p>
          <a:p>
            <a:endParaRPr lang="zh-CN" altLang="en-US" dirty="0"/>
          </a:p>
        </p:txBody>
      </p:sp>
      <p:sp>
        <p:nvSpPr>
          <p:cNvPr id="3" name="标题 2"/>
          <p:cNvSpPr>
            <a:spLocks noGrp="1"/>
          </p:cNvSpPr>
          <p:nvPr>
            <p:ph type="title"/>
          </p:nvPr>
        </p:nvSpPr>
        <p:spPr/>
        <p:txBody>
          <a:bodyPr/>
          <a:lstStyle/>
          <a:p>
            <a:r>
              <a:rPr lang="en-US" altLang="zh-CN" b="1" dirty="0" smtClean="0"/>
              <a:t>1.1.1 </a:t>
            </a:r>
            <a:r>
              <a:rPr lang="zh-CN" altLang="en-US" b="1" dirty="0" smtClean="0"/>
              <a:t>起源与发展</a:t>
            </a:r>
            <a:endParaRPr lang="zh-CN" altLang="en-US" dirty="0"/>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b="1" dirty="0" smtClean="0"/>
              <a:t>1.1.1 </a:t>
            </a:r>
            <a:r>
              <a:rPr lang="zh-CN" altLang="en-US" b="1" dirty="0" smtClean="0"/>
              <a:t>起源与发展</a:t>
            </a:r>
            <a:endParaRPr lang="zh-CN" altLang="en-US" b="1" dirty="0"/>
          </a:p>
        </p:txBody>
      </p:sp>
      <p:sp>
        <p:nvSpPr>
          <p:cNvPr id="6" name="矩形 5"/>
          <p:cNvSpPr/>
          <p:nvPr/>
        </p:nvSpPr>
        <p:spPr>
          <a:xfrm>
            <a:off x="428596" y="1225688"/>
            <a:ext cx="8215370" cy="4154984"/>
          </a:xfrm>
          <a:prstGeom prst="rect">
            <a:avLst/>
          </a:prstGeom>
        </p:spPr>
        <p:txBody>
          <a:bodyPr wrap="square">
            <a:spAutoFit/>
          </a:bodyPr>
          <a:lstStyle/>
          <a:p>
            <a:r>
              <a:rPr lang="en-US" sz="2400" dirty="0" smtClean="0"/>
              <a:t>2009</a:t>
            </a:r>
            <a:r>
              <a:rPr lang="zh-CN" altLang="en-US" sz="2400" dirty="0" smtClean="0"/>
              <a:t>年</a:t>
            </a:r>
            <a:r>
              <a:rPr lang="en-US" sz="2400" dirty="0" smtClean="0"/>
              <a:t>8</a:t>
            </a:r>
            <a:r>
              <a:rPr lang="zh-CN" altLang="en-US" sz="2400" dirty="0" smtClean="0"/>
              <a:t>月</a:t>
            </a:r>
            <a:r>
              <a:rPr lang="en-US" sz="2400" dirty="0" smtClean="0"/>
              <a:t>7</a:t>
            </a:r>
            <a:r>
              <a:rPr lang="zh-CN" altLang="en-US" sz="2400" dirty="0" smtClean="0"/>
              <a:t>日温家宝在无锡微纳传感网工程技术研发中心视察并发表重要讲话，</a:t>
            </a:r>
            <a:r>
              <a:rPr lang="en-US" sz="2400" dirty="0" smtClean="0"/>
              <a:t>“</a:t>
            </a:r>
            <a:r>
              <a:rPr lang="zh-CN" altLang="en-US" sz="2400" dirty="0" smtClean="0"/>
              <a:t>在传感网发展中，要早一点谋划未来，早一点攻破核心技术</a:t>
            </a:r>
            <a:r>
              <a:rPr lang="en-US" sz="2400" dirty="0" smtClean="0"/>
              <a:t>”</a:t>
            </a:r>
            <a:r>
              <a:rPr lang="zh-CN" altLang="en-US" sz="2400" dirty="0" smtClean="0"/>
              <a:t>，提出了</a:t>
            </a:r>
            <a:r>
              <a:rPr lang="en-US" sz="2400" dirty="0" smtClean="0"/>
              <a:t>“</a:t>
            </a:r>
            <a:r>
              <a:rPr lang="zh-CN" altLang="en-US" sz="2400" dirty="0" smtClean="0"/>
              <a:t>感知中国</a:t>
            </a:r>
            <a:r>
              <a:rPr lang="en-US" sz="2400" dirty="0" smtClean="0"/>
              <a:t>”</a:t>
            </a:r>
            <a:r>
              <a:rPr lang="zh-CN" altLang="en-US" sz="2400" dirty="0" smtClean="0"/>
              <a:t>的理念，这标志着政府对物联网产业的关注和支持力度已提升到国家战略层面。之后，</a:t>
            </a:r>
            <a:r>
              <a:rPr lang="en-US" sz="2400" dirty="0" smtClean="0"/>
              <a:t>“</a:t>
            </a:r>
            <a:r>
              <a:rPr lang="zh-CN" altLang="en-US" sz="2400" dirty="0" smtClean="0"/>
              <a:t>传感网</a:t>
            </a:r>
            <a:r>
              <a:rPr lang="en-US" sz="2400" dirty="0" smtClean="0"/>
              <a:t>”</a:t>
            </a:r>
            <a:r>
              <a:rPr lang="zh-CN" altLang="en-US" sz="2400" dirty="0" smtClean="0"/>
              <a:t>、</a:t>
            </a:r>
            <a:r>
              <a:rPr lang="en-US" sz="2400" dirty="0" smtClean="0"/>
              <a:t>“</a:t>
            </a:r>
            <a:r>
              <a:rPr lang="zh-CN" altLang="en-US" sz="2400" dirty="0" smtClean="0"/>
              <a:t>物联网</a:t>
            </a:r>
            <a:r>
              <a:rPr lang="en-US" sz="2400" dirty="0" smtClean="0"/>
              <a:t>”</a:t>
            </a:r>
            <a:r>
              <a:rPr lang="zh-CN" altLang="en-US" sz="2400" dirty="0" smtClean="0"/>
              <a:t>成为热门名词术语。</a:t>
            </a:r>
            <a:r>
              <a:rPr lang="en-US" sz="2400" dirty="0" smtClean="0"/>
              <a:t>2009</a:t>
            </a:r>
            <a:r>
              <a:rPr lang="zh-CN" altLang="en-US" sz="2400" dirty="0" smtClean="0"/>
              <a:t>年</a:t>
            </a:r>
            <a:r>
              <a:rPr lang="en-US" sz="2400" dirty="0" smtClean="0"/>
              <a:t>9</a:t>
            </a:r>
            <a:r>
              <a:rPr lang="zh-CN" altLang="en-US" sz="2400" dirty="0" smtClean="0"/>
              <a:t>月</a:t>
            </a:r>
            <a:r>
              <a:rPr lang="en-US" sz="2400" dirty="0" smtClean="0"/>
              <a:t>11</a:t>
            </a:r>
            <a:r>
              <a:rPr lang="zh-CN" altLang="en-US" sz="2400" dirty="0" smtClean="0"/>
              <a:t>日，</a:t>
            </a:r>
            <a:r>
              <a:rPr lang="en-US" sz="2400" dirty="0" smtClean="0"/>
              <a:t>“</a:t>
            </a:r>
            <a:r>
              <a:rPr lang="zh-CN" altLang="en-US" sz="2400" dirty="0" smtClean="0"/>
              <a:t>传感器网络标准工作组成立大会暨感知中国高峰论坛</a:t>
            </a:r>
            <a:r>
              <a:rPr lang="en-US" sz="2400" dirty="0" smtClean="0"/>
              <a:t>”</a:t>
            </a:r>
            <a:r>
              <a:rPr lang="zh-CN" altLang="en-US" sz="2400" dirty="0" smtClean="0"/>
              <a:t>在北京举行，会议提出了传感网发展的一些相关政策。</a:t>
            </a:r>
            <a:r>
              <a:rPr lang="en-US" sz="2400" dirty="0" smtClean="0"/>
              <a:t>2009</a:t>
            </a:r>
            <a:r>
              <a:rPr lang="zh-CN" altLang="en-US" sz="2400" dirty="0" smtClean="0"/>
              <a:t>年</a:t>
            </a:r>
            <a:r>
              <a:rPr lang="en-US" sz="2400" dirty="0" smtClean="0"/>
              <a:t>11</a:t>
            </a:r>
            <a:r>
              <a:rPr lang="zh-CN" altLang="en-US" sz="2400" dirty="0" smtClean="0"/>
              <a:t>月</a:t>
            </a:r>
            <a:r>
              <a:rPr lang="en-US" sz="2400" dirty="0" smtClean="0"/>
              <a:t>12</a:t>
            </a:r>
            <a:r>
              <a:rPr lang="zh-CN" altLang="en-US" sz="2400" dirty="0" smtClean="0"/>
              <a:t>日，中国移动与无锡市人民政府签署</a:t>
            </a:r>
            <a:r>
              <a:rPr lang="en-US" sz="2400" dirty="0" smtClean="0"/>
              <a:t>“</a:t>
            </a:r>
            <a:r>
              <a:rPr lang="zh-CN" altLang="en-US" sz="2400" dirty="0" smtClean="0"/>
              <a:t>共同推进</a:t>
            </a:r>
            <a:r>
              <a:rPr lang="en-US" sz="2400" dirty="0" smtClean="0"/>
              <a:t>TD-SCDMA</a:t>
            </a:r>
            <a:r>
              <a:rPr lang="zh-CN" altLang="en-US" sz="2400" dirty="0" smtClean="0"/>
              <a:t>与物联网融合</a:t>
            </a:r>
            <a:r>
              <a:rPr lang="en-US" sz="2400" dirty="0" smtClean="0"/>
              <a:t>”</a:t>
            </a:r>
            <a:r>
              <a:rPr lang="zh-CN" altLang="en-US" sz="2400" dirty="0" smtClean="0"/>
              <a:t>战略合作协议，中国移动将在无锡成立中国移动物联网研究院，重点开展</a:t>
            </a:r>
            <a:r>
              <a:rPr lang="en-US" sz="2400" dirty="0" smtClean="0"/>
              <a:t>TD-SCDMA</a:t>
            </a:r>
            <a:r>
              <a:rPr lang="zh-CN" altLang="en-US" sz="2400" dirty="0" smtClean="0"/>
              <a:t>与物联网融合的技术研究与应用开发。</a:t>
            </a:r>
            <a:endParaRPr lang="zh-CN" altLang="en-US" sz="2400" dirty="0"/>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smtClean="0"/>
              <a:t>2010</a:t>
            </a:r>
            <a:r>
              <a:rPr lang="zh-CN" altLang="en-US" dirty="0" smtClean="0"/>
              <a:t>年</a:t>
            </a:r>
            <a:r>
              <a:rPr lang="en-US" altLang="zh-CN" dirty="0" smtClean="0"/>
              <a:t>5</a:t>
            </a:r>
            <a:r>
              <a:rPr lang="zh-CN" altLang="en-US" dirty="0" smtClean="0"/>
              <a:t>月，欧盟提出</a:t>
            </a:r>
            <a:r>
              <a:rPr lang="en-US" altLang="zh-CN" dirty="0" smtClean="0"/>
              <a:t>《</a:t>
            </a:r>
            <a:r>
              <a:rPr lang="zh-CN" altLang="en-US" dirty="0" smtClean="0"/>
              <a:t>欧洲数字计划</a:t>
            </a:r>
            <a:r>
              <a:rPr lang="en-US" altLang="zh-CN" dirty="0" smtClean="0"/>
              <a:t>》</a:t>
            </a:r>
            <a:r>
              <a:rPr lang="zh-CN" altLang="en-US" dirty="0" smtClean="0"/>
              <a:t>，旨在通过物联网等技术抢占</a:t>
            </a:r>
            <a:r>
              <a:rPr lang="zh-CN" altLang="en-US" sz="2400" dirty="0" smtClean="0"/>
              <a:t>数字</a:t>
            </a:r>
            <a:r>
              <a:rPr lang="zh-CN" altLang="en-US" dirty="0" smtClean="0"/>
              <a:t>经济发展的制高点。该计划是</a:t>
            </a:r>
            <a:r>
              <a:rPr lang="en-US" altLang="zh-CN" dirty="0" smtClean="0"/>
              <a:t>《</a:t>
            </a:r>
            <a:r>
              <a:rPr lang="zh-CN" altLang="en-US" dirty="0" smtClean="0"/>
              <a:t>欧洲</a:t>
            </a:r>
            <a:r>
              <a:rPr lang="en-US" altLang="zh-CN" dirty="0" smtClean="0"/>
              <a:t>2020</a:t>
            </a:r>
            <a:r>
              <a:rPr lang="zh-CN" altLang="en-US" dirty="0" smtClean="0"/>
              <a:t>年战略</a:t>
            </a:r>
            <a:r>
              <a:rPr lang="en-US" altLang="zh-CN" dirty="0" smtClean="0"/>
              <a:t>》</a:t>
            </a:r>
            <a:r>
              <a:rPr lang="zh-CN" altLang="en-US" dirty="0" smtClean="0"/>
              <a:t>的重要组成部分。该行动计划提出了促进物联网发展的一些具体措施：严格执行对物联网的数据保护立法，建立政策框架使物联网能应对信用、承诺及安全方面的问题；公民能读取基本的射频识别</a:t>
            </a:r>
            <a:r>
              <a:rPr lang="en-US" altLang="zh-CN" dirty="0" smtClean="0"/>
              <a:t>(RFID)</a:t>
            </a:r>
            <a:r>
              <a:rPr lang="zh-CN" altLang="en-US" dirty="0" smtClean="0"/>
              <a:t>标签</a:t>
            </a:r>
            <a:r>
              <a:rPr lang="en-US" altLang="zh-CN" dirty="0" smtClean="0"/>
              <a:t>,</a:t>
            </a:r>
            <a:r>
              <a:rPr lang="zh-CN" altLang="en-US" dirty="0" smtClean="0"/>
              <a:t>并可以销毁它们以保护隐私；为保护关键的信息基础设施</a:t>
            </a:r>
            <a:r>
              <a:rPr lang="en-US" altLang="zh-CN" dirty="0" smtClean="0"/>
              <a:t>,</a:t>
            </a:r>
            <a:r>
              <a:rPr lang="zh-CN" altLang="en-US" dirty="0" smtClean="0"/>
              <a:t>把物联网发展成为欧洲的关键资源；在必要的情况下</a:t>
            </a:r>
            <a:r>
              <a:rPr lang="en-US" altLang="zh-CN" dirty="0" smtClean="0"/>
              <a:t>,</a:t>
            </a:r>
            <a:r>
              <a:rPr lang="zh-CN" altLang="en-US" dirty="0" smtClean="0"/>
              <a:t>发布专门的物联网标准化强制条例；启动试点项目</a:t>
            </a:r>
            <a:r>
              <a:rPr lang="en-US" altLang="zh-CN" dirty="0" smtClean="0"/>
              <a:t>,</a:t>
            </a:r>
            <a:r>
              <a:rPr lang="zh-CN" altLang="en-US" dirty="0" smtClean="0"/>
              <a:t>以促进欧盟有效地部署市场化的、相互操作性的、安全的、具有隐私意识的物联网应用；加强国际合作</a:t>
            </a:r>
            <a:r>
              <a:rPr lang="en-US" altLang="zh-CN" dirty="0" smtClean="0"/>
              <a:t>,</a:t>
            </a:r>
            <a:r>
              <a:rPr lang="zh-CN" altLang="en-US" dirty="0" smtClean="0"/>
              <a:t>共享信息和成功经验</a:t>
            </a:r>
            <a:r>
              <a:rPr lang="en-US" altLang="zh-CN" dirty="0" smtClean="0"/>
              <a:t>,</a:t>
            </a:r>
            <a:r>
              <a:rPr lang="zh-CN" altLang="en-US" dirty="0" smtClean="0"/>
              <a:t>并在相关的联合行动中达成一致等内容。</a:t>
            </a:r>
          </a:p>
          <a:p>
            <a:endParaRPr lang="zh-CN" altLang="en-US" dirty="0"/>
          </a:p>
        </p:txBody>
      </p:sp>
      <p:sp>
        <p:nvSpPr>
          <p:cNvPr id="3" name="标题 2"/>
          <p:cNvSpPr>
            <a:spLocks noGrp="1"/>
          </p:cNvSpPr>
          <p:nvPr>
            <p:ph type="title"/>
          </p:nvPr>
        </p:nvSpPr>
        <p:spPr/>
        <p:txBody>
          <a:bodyPr/>
          <a:lstStyle/>
          <a:p>
            <a:r>
              <a:rPr lang="en-US" altLang="zh-CN" b="1" dirty="0" smtClean="0"/>
              <a:t>1.1.1 </a:t>
            </a:r>
            <a:r>
              <a:rPr lang="zh-CN" altLang="en-US" b="1" dirty="0" smtClean="0"/>
              <a:t>起源与发展</a:t>
            </a:r>
            <a:endParaRPr lang="zh-CN" altLang="en-US" dirty="0"/>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b="1" dirty="0" smtClean="0"/>
              <a:t>1.1.1 </a:t>
            </a:r>
            <a:r>
              <a:rPr lang="zh-CN" altLang="en-US" b="1" dirty="0" smtClean="0"/>
              <a:t>起源与发展</a:t>
            </a:r>
            <a:endParaRPr lang="zh-CN" altLang="en-US" b="1" dirty="0"/>
          </a:p>
        </p:txBody>
      </p:sp>
      <p:sp>
        <p:nvSpPr>
          <p:cNvPr id="6" name="矩形 5"/>
          <p:cNvSpPr/>
          <p:nvPr/>
        </p:nvSpPr>
        <p:spPr>
          <a:xfrm>
            <a:off x="428596" y="1225688"/>
            <a:ext cx="8215370" cy="2246769"/>
          </a:xfrm>
          <a:prstGeom prst="rect">
            <a:avLst/>
          </a:prstGeom>
        </p:spPr>
        <p:txBody>
          <a:bodyPr wrap="square">
            <a:spAutoFit/>
          </a:bodyPr>
          <a:lstStyle/>
          <a:p>
            <a:r>
              <a:rPr lang="zh-CN" altLang="en-US" sz="2000" dirty="0" smtClean="0"/>
              <a:t>在我国，中科院早在</a:t>
            </a:r>
            <a:r>
              <a:rPr lang="en-US" altLang="zh-CN" sz="2000" dirty="0" smtClean="0"/>
              <a:t>1999 </a:t>
            </a:r>
            <a:r>
              <a:rPr lang="zh-CN" altLang="en-US" sz="2000" dirty="0" smtClean="0"/>
              <a:t>年就启动了传感网研究，并在无锡成立了微纳传感网工程技术研发中心，</a:t>
            </a:r>
            <a:r>
              <a:rPr lang="en-US" altLang="zh-CN" sz="2000" dirty="0" smtClean="0"/>
              <a:t>2009 </a:t>
            </a:r>
            <a:r>
              <a:rPr lang="zh-CN" altLang="en-US" sz="2000" dirty="0" smtClean="0"/>
              <a:t>年</a:t>
            </a:r>
            <a:r>
              <a:rPr lang="en-US" altLang="zh-CN" sz="2000" dirty="0" smtClean="0"/>
              <a:t>8 </a:t>
            </a:r>
            <a:r>
              <a:rPr lang="zh-CN" altLang="en-US" sz="2000" dirty="0" smtClean="0"/>
              <a:t>月</a:t>
            </a:r>
            <a:r>
              <a:rPr lang="en-US" altLang="zh-CN" sz="2000" dirty="0" smtClean="0"/>
              <a:t>7 </a:t>
            </a:r>
            <a:r>
              <a:rPr lang="zh-CN" altLang="en-US" sz="2000" dirty="0" smtClean="0"/>
              <a:t>日，温家宝总理在对该中心的视察中明确提出了“尽快建立中国的传感信息中心，或者叫‘感知中国’中心”。在此之后，我国物联网的研究、开发和应用工作进入了高潮。目前我国已经拥有从材料、技术、器件、系统到网络的完整产业链，是世界上少数能实现物联网产业化的国家之一，国际标准制定的主导国之一。</a:t>
            </a:r>
            <a:endParaRPr lang="zh-CN" altLang="en-US" sz="2000" dirty="0"/>
          </a:p>
        </p:txBody>
      </p:sp>
      <p:pic>
        <p:nvPicPr>
          <p:cNvPr id="53250" name="Picture 2" descr="http://a0.att.hudong.com/03/59/01300000763638126689598389635.jpg"/>
          <p:cNvPicPr>
            <a:picLocks noChangeAspect="1" noChangeArrowheads="1"/>
          </p:cNvPicPr>
          <p:nvPr/>
        </p:nvPicPr>
        <p:blipFill>
          <a:blip r:embed="rId2" cstate="print"/>
          <a:srcRect/>
          <a:stretch>
            <a:fillRect/>
          </a:stretch>
        </p:blipFill>
        <p:spPr bwMode="auto">
          <a:xfrm>
            <a:off x="539552" y="3429000"/>
            <a:ext cx="8136904" cy="2592288"/>
          </a:xfrm>
          <a:prstGeom prst="rect">
            <a:avLst/>
          </a:prstGeom>
          <a:noFill/>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altLang="zh-CN" b="1" dirty="0" smtClean="0"/>
              <a:t>1.1.2</a:t>
            </a:r>
            <a:r>
              <a:rPr lang="zh-CN" altLang="en-US" b="1" dirty="0" smtClean="0"/>
              <a:t>物联网的定义</a:t>
            </a:r>
            <a:endParaRPr lang="zh-CN" altLang="en-US" b="1" dirty="0"/>
          </a:p>
        </p:txBody>
      </p:sp>
      <p:sp>
        <p:nvSpPr>
          <p:cNvPr id="6" name="矩形 5"/>
          <p:cNvSpPr/>
          <p:nvPr/>
        </p:nvSpPr>
        <p:spPr>
          <a:xfrm>
            <a:off x="214282" y="1357298"/>
            <a:ext cx="5077798" cy="4524315"/>
          </a:xfrm>
          <a:prstGeom prst="rect">
            <a:avLst/>
          </a:prstGeom>
        </p:spPr>
        <p:txBody>
          <a:bodyPr wrap="square">
            <a:spAutoFit/>
          </a:bodyPr>
          <a:lstStyle/>
          <a:p>
            <a:r>
              <a:rPr lang="zh-CN" altLang="en-US" sz="2400" dirty="0" smtClean="0">
                <a:solidFill>
                  <a:srgbClr val="FF0000"/>
                </a:solidFill>
              </a:rPr>
              <a:t>物联网的定义</a:t>
            </a:r>
            <a:endParaRPr lang="en-US" altLang="zh-CN" sz="2400" dirty="0" smtClean="0">
              <a:solidFill>
                <a:srgbClr val="FF0000"/>
              </a:solidFill>
            </a:endParaRPr>
          </a:p>
          <a:p>
            <a:pPr algn="just"/>
            <a:r>
              <a:rPr lang="zh-CN" altLang="en-US" sz="2400" dirty="0" smtClean="0"/>
              <a:t>物联网是指通过各种信息传感设备，如传感器、射频识别（</a:t>
            </a:r>
            <a:r>
              <a:rPr lang="en-US" altLang="zh-CN" sz="2400" dirty="0" smtClean="0"/>
              <a:t>RFID</a:t>
            </a:r>
            <a:r>
              <a:rPr lang="zh-CN" altLang="en-US" sz="2400" dirty="0" smtClean="0"/>
              <a:t>）技术、全球定位系统、红外感应器、激光扫描器、气体感应器等各种装置与技术，实时采集任何需要监控、连接、互动的物体或过程，采集其声、光、热、电、力学、化学、生物、位置等各种需要的信息，与互联网结合形成的一个巨大网络。其目的是实现物与物、物与人，所有的物品与网络的连接，方便识别、管理和控制。</a:t>
            </a:r>
            <a:endParaRPr lang="zh-CN" altLang="en-US" sz="2400" dirty="0"/>
          </a:p>
        </p:txBody>
      </p:sp>
      <p:pic>
        <p:nvPicPr>
          <p:cNvPr id="106498" name="Picture 2" descr="http://www.im2m.com.cn/zt/34/images/wf2_3.jpg"/>
          <p:cNvPicPr>
            <a:picLocks noChangeAspect="1" noChangeArrowheads="1"/>
          </p:cNvPicPr>
          <p:nvPr/>
        </p:nvPicPr>
        <p:blipFill>
          <a:blip r:embed="rId2" cstate="print"/>
          <a:srcRect/>
          <a:stretch>
            <a:fillRect/>
          </a:stretch>
        </p:blipFill>
        <p:spPr bwMode="auto">
          <a:xfrm>
            <a:off x="5436096" y="1268760"/>
            <a:ext cx="3525466" cy="4680520"/>
          </a:xfrm>
          <a:prstGeom prst="rect">
            <a:avLst/>
          </a:prstGeom>
          <a:noFill/>
        </p:spPr>
      </p:pic>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196975"/>
            <a:ext cx="8291264" cy="1151905"/>
          </a:xfrm>
        </p:spPr>
        <p:txBody>
          <a:bodyPr/>
          <a:lstStyle/>
          <a:p>
            <a:r>
              <a:rPr lang="zh-CN" altLang="en-US" dirty="0" smtClean="0"/>
              <a:t>物联网是具有全面感知、可靠传输、智能处理三大特征的连接物理世界的网络，实现了任何人（</a:t>
            </a:r>
            <a:r>
              <a:rPr lang="en-US" altLang="zh-CN" dirty="0" smtClean="0"/>
              <a:t>Anyone</a:t>
            </a:r>
            <a:r>
              <a:rPr lang="zh-CN" altLang="en-US" dirty="0" smtClean="0"/>
              <a:t>）、任何时间（</a:t>
            </a:r>
            <a:r>
              <a:rPr lang="en-US" altLang="zh-CN" dirty="0" smtClean="0"/>
              <a:t>Anytime</a:t>
            </a:r>
            <a:r>
              <a:rPr lang="zh-CN" altLang="en-US" dirty="0" smtClean="0"/>
              <a:t>）、任何地点（</a:t>
            </a:r>
            <a:r>
              <a:rPr lang="en-US" altLang="zh-CN" dirty="0" smtClean="0"/>
              <a:t>Anywhere</a:t>
            </a:r>
            <a:r>
              <a:rPr lang="zh-CN" altLang="en-US" dirty="0" smtClean="0"/>
              <a:t>）及任何物体（</a:t>
            </a:r>
            <a:r>
              <a:rPr lang="en-US" altLang="zh-CN" dirty="0" smtClean="0"/>
              <a:t>Anything</a:t>
            </a:r>
            <a:r>
              <a:rPr lang="zh-CN" altLang="en-US" dirty="0" smtClean="0"/>
              <a:t>）的</a:t>
            </a:r>
            <a:r>
              <a:rPr lang="en-US" altLang="zh-CN" dirty="0" smtClean="0"/>
              <a:t>4A</a:t>
            </a:r>
            <a:r>
              <a:rPr lang="zh-CN" altLang="en-US" dirty="0" smtClean="0"/>
              <a:t>联接。</a:t>
            </a:r>
          </a:p>
          <a:p>
            <a:endParaRPr lang="zh-CN" altLang="en-US" dirty="0"/>
          </a:p>
        </p:txBody>
      </p:sp>
      <p:sp>
        <p:nvSpPr>
          <p:cNvPr id="3" name="标题 2"/>
          <p:cNvSpPr>
            <a:spLocks noGrp="1"/>
          </p:cNvSpPr>
          <p:nvPr>
            <p:ph type="title"/>
          </p:nvPr>
        </p:nvSpPr>
        <p:spPr/>
        <p:txBody>
          <a:bodyPr/>
          <a:lstStyle/>
          <a:p>
            <a:r>
              <a:rPr lang="en-US" altLang="zh-CN" b="1" dirty="0" smtClean="0"/>
              <a:t>1.1.3</a:t>
            </a:r>
            <a:r>
              <a:rPr lang="zh-CN" altLang="en-US" b="1" dirty="0" smtClean="0"/>
              <a:t>物联网的特征</a:t>
            </a:r>
            <a:endParaRPr lang="zh-CN" altLang="en-US" b="1" dirty="0"/>
          </a:p>
        </p:txBody>
      </p:sp>
      <p:pic>
        <p:nvPicPr>
          <p:cNvPr id="84994" name="Picture 2" descr="C:\DOCUME~1\ADMINI~1\LOCALS~1\Temp\ksohtml\wps_clip_image-29513.png"/>
          <p:cNvPicPr>
            <a:picLocks noChangeAspect="1" noChangeArrowheads="1"/>
          </p:cNvPicPr>
          <p:nvPr/>
        </p:nvPicPr>
        <p:blipFill>
          <a:blip r:embed="rId2" cstate="print"/>
          <a:srcRect/>
          <a:stretch>
            <a:fillRect/>
          </a:stretch>
        </p:blipFill>
        <p:spPr bwMode="auto">
          <a:xfrm>
            <a:off x="1187624" y="2276872"/>
            <a:ext cx="6768752" cy="3798422"/>
          </a:xfrm>
          <a:prstGeom prst="rect">
            <a:avLst/>
          </a:prstGeom>
          <a:noFill/>
        </p:spPr>
      </p:pic>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395536" y="1196752"/>
            <a:ext cx="8363272" cy="3672407"/>
          </a:xfrm>
        </p:spPr>
        <p:txBody>
          <a:bodyPr/>
          <a:lstStyle/>
          <a:p>
            <a:r>
              <a:rPr lang="zh-CN" altLang="en-US" dirty="0" smtClean="0"/>
              <a:t>全面感知是指利用射频识别（</a:t>
            </a:r>
            <a:r>
              <a:rPr lang="en-US" altLang="zh-CN" dirty="0" smtClean="0"/>
              <a:t>RFID</a:t>
            </a:r>
            <a:r>
              <a:rPr lang="zh-CN" altLang="en-US" dirty="0" smtClean="0"/>
              <a:t>）、二维码、</a:t>
            </a:r>
            <a:r>
              <a:rPr lang="en-US" altLang="zh-CN" dirty="0" smtClean="0"/>
              <a:t>GPS</a:t>
            </a:r>
            <a:r>
              <a:rPr lang="zh-CN" altLang="en-US" dirty="0" smtClean="0"/>
              <a:t>、摄像头、传感器、网络等感知、捕获、测量的技术手段，随时随地对物体进行信息的采集和获取。</a:t>
            </a:r>
            <a:endParaRPr lang="en-US" altLang="zh-CN" dirty="0" smtClean="0"/>
          </a:p>
          <a:p>
            <a:r>
              <a:rPr lang="zh-CN" altLang="en-US" dirty="0" smtClean="0"/>
              <a:t>可靠传送是指通过各种通信网、广电网与互联网的融合，将物体信息接入网络，随时随地进行可靠的信息交互和共享。物联网是一种建立在互联网上的泛在网络。物联网技术的核心仍旧是互联网，通过各种有线和无线网络与互联网融合，将物体的信息实时准确地传递出去。</a:t>
            </a:r>
            <a:endParaRPr lang="en-US" altLang="zh-CN" dirty="0" smtClean="0"/>
          </a:p>
          <a:p>
            <a:r>
              <a:rPr lang="zh-CN" altLang="en-US" dirty="0" smtClean="0"/>
              <a:t>智能处理是指利用云计算、数据挖掘等各种智能计算技术，对海量的跨地域、跨行业、跨部门的同构、异构数据和信息进行分析处理，提升对物理世界、经济社会各种活动和变化的洞察力、实现智能化的决策和控制。</a:t>
            </a:r>
          </a:p>
          <a:p>
            <a:endParaRPr lang="en-US" altLang="zh-CN" dirty="0" smtClean="0"/>
          </a:p>
          <a:p>
            <a:endParaRPr lang="zh-CN" altLang="en-US" dirty="0" smtClean="0"/>
          </a:p>
          <a:p>
            <a:endParaRPr lang="zh-CN" altLang="en-US" dirty="0"/>
          </a:p>
        </p:txBody>
      </p:sp>
      <p:sp>
        <p:nvSpPr>
          <p:cNvPr id="3" name="标题 2"/>
          <p:cNvSpPr>
            <a:spLocks noGrp="1"/>
          </p:cNvSpPr>
          <p:nvPr>
            <p:ph type="title"/>
          </p:nvPr>
        </p:nvSpPr>
        <p:spPr/>
        <p:txBody>
          <a:bodyPr/>
          <a:lstStyle/>
          <a:p>
            <a:r>
              <a:rPr lang="en-US" altLang="zh-CN" b="1" dirty="0" smtClean="0"/>
              <a:t>1.1.3</a:t>
            </a:r>
            <a:r>
              <a:rPr lang="zh-CN" altLang="en-US" b="1" dirty="0" smtClean="0"/>
              <a:t>物联网的特征</a:t>
            </a:r>
            <a:endParaRPr lang="zh-CN" altLang="en-US" dirty="0"/>
          </a:p>
        </p:txBody>
      </p:sp>
      <p:pic>
        <p:nvPicPr>
          <p:cNvPr id="81922" name="Picture 2" descr="http://cache.d1net.com/uploadfile/2011/0416/20110416102538463.jpg"/>
          <p:cNvPicPr>
            <a:picLocks noChangeAspect="1" noChangeArrowheads="1"/>
          </p:cNvPicPr>
          <p:nvPr/>
        </p:nvPicPr>
        <p:blipFill>
          <a:blip r:embed="rId2" cstate="print"/>
          <a:srcRect/>
          <a:stretch>
            <a:fillRect/>
          </a:stretch>
        </p:blipFill>
        <p:spPr bwMode="auto">
          <a:xfrm>
            <a:off x="683568" y="4869159"/>
            <a:ext cx="7128792" cy="1580191"/>
          </a:xfrm>
          <a:prstGeom prst="rect">
            <a:avLst/>
          </a:prstGeom>
          <a:noFill/>
        </p:spPr>
      </p:pic>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1.1.4</a:t>
            </a:r>
            <a:r>
              <a:rPr lang="zh-CN" altLang="en-US" b="1" dirty="0" smtClean="0"/>
              <a:t>物联网应用范围</a:t>
            </a:r>
            <a:endParaRPr lang="zh-CN" altLang="en-US" dirty="0"/>
          </a:p>
        </p:txBody>
      </p:sp>
      <p:sp>
        <p:nvSpPr>
          <p:cNvPr id="4" name="内容占位符 3"/>
          <p:cNvSpPr>
            <a:spLocks noGrp="1"/>
          </p:cNvSpPr>
          <p:nvPr>
            <p:ph idx="1"/>
          </p:nvPr>
        </p:nvSpPr>
        <p:spPr>
          <a:xfrm>
            <a:off x="457200" y="1196974"/>
            <a:ext cx="5410944" cy="5256361"/>
          </a:xfrm>
        </p:spPr>
        <p:txBody>
          <a:bodyPr/>
          <a:lstStyle/>
          <a:p>
            <a:r>
              <a:rPr lang="zh-CN" altLang="en-US" dirty="0" smtClean="0"/>
              <a:t>物联网被称为信息技术移动泛在化的一个具体应用。物联网通过智能感知、识别技术与普适计算、泛在网络的融合应用，打破了之前的传统思维，人类可以实现无所不在的计算和网络连接。传统的思路一直是将物理基础设施和</a:t>
            </a:r>
            <a:r>
              <a:rPr lang="en-US" altLang="zh-CN" dirty="0" smtClean="0"/>
              <a:t>IT</a:t>
            </a:r>
            <a:r>
              <a:rPr lang="zh-CN" altLang="en-US" dirty="0" smtClean="0"/>
              <a:t>基础设施分开：一方面是机场、公路、建筑物，而另一方面是数据中心，个人电脑、宽带等。而在“物联网”时代，钢筋混凝土、电缆将与芯片、宽带整合为统一的基础设施，在此意义上，基础设施更像是一块新的地球工地，世界的运转就在它上面进行，其中包括经济管理、生产运行、社会管理乃至个人生活。“物联网”使得人们可以更加精细和动态的方式管理生产和生活，管理未来的城市，达到“智慧”状态，提高资源利用率和生产力水平，改善人与自然间的关系。</a:t>
            </a:r>
          </a:p>
          <a:p>
            <a:endParaRPr lang="zh-CN" altLang="en-US" dirty="0"/>
          </a:p>
        </p:txBody>
      </p:sp>
      <p:pic>
        <p:nvPicPr>
          <p:cNvPr id="83970" name="Picture 2" descr="C:\DOCUME~1\ADMINI~1\LOCALS~1\Temp\ksohtml\wps_clip_image-29980.png"/>
          <p:cNvPicPr>
            <a:picLocks noChangeAspect="1" noChangeArrowheads="1"/>
          </p:cNvPicPr>
          <p:nvPr/>
        </p:nvPicPr>
        <p:blipFill>
          <a:blip r:embed="rId2" cstate="print"/>
          <a:srcRect/>
          <a:stretch>
            <a:fillRect/>
          </a:stretch>
        </p:blipFill>
        <p:spPr bwMode="auto">
          <a:xfrm>
            <a:off x="5796136" y="2276872"/>
            <a:ext cx="3124200" cy="3143250"/>
          </a:xfrm>
          <a:prstGeom prst="rect">
            <a:avLst/>
          </a:prstGeom>
          <a:noFill/>
        </p:spPr>
      </p:pic>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251520" y="1196747"/>
          <a:ext cx="8424936" cy="5127612"/>
        </p:xfrm>
        <a:graphic>
          <a:graphicData uri="http://schemas.openxmlformats.org/drawingml/2006/table">
            <a:tbl>
              <a:tblPr/>
              <a:tblGrid>
                <a:gridCol w="1656184"/>
                <a:gridCol w="6768752"/>
              </a:tblGrid>
              <a:tr h="520058">
                <a:tc>
                  <a:txBody>
                    <a:bodyPr/>
                    <a:lstStyle/>
                    <a:p>
                      <a:pPr marL="0" marR="0" algn="ctr">
                        <a:spcBef>
                          <a:spcPts val="0"/>
                        </a:spcBef>
                        <a:spcAft>
                          <a:spcPts val="0"/>
                        </a:spcAft>
                      </a:pPr>
                      <a:r>
                        <a:rPr lang="zh-CN" altLang="en-US" sz="1800" dirty="0" smtClean="0">
                          <a:latin typeface="宋体"/>
                        </a:rPr>
                        <a:t>重点应用</a:t>
                      </a:r>
                      <a:r>
                        <a:rPr lang="zh-CN" altLang="en-US" sz="1800" dirty="0">
                          <a:latin typeface="宋体"/>
                        </a:rPr>
                        <a:t>领域</a:t>
                      </a:r>
                      <a:endParaRPr lang="zh-CN" altLang="en-US" sz="1800" dirty="0">
                        <a:latin typeface="Times New Roman"/>
                      </a:endParaRPr>
                    </a:p>
                  </a:txBody>
                  <a:tcPr marL="0" marR="0" anchor="ctr">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zh-CN" altLang="en-US" sz="1800" dirty="0">
                          <a:latin typeface="宋体"/>
                        </a:rPr>
                        <a:t>物联网应用领域典型应用</a:t>
                      </a:r>
                      <a:endParaRPr lang="zh-CN" altLang="en-US" sz="1800" dirty="0">
                        <a:latin typeface="Times New Roman"/>
                      </a:endParaRPr>
                    </a:p>
                  </a:txBody>
                  <a:tcPr marL="68580" marR="68580" anchor="ctr">
                    <a:lnL>
                      <a:noFill/>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62274">
                <a:tc>
                  <a:txBody>
                    <a:bodyPr/>
                    <a:lstStyle/>
                    <a:p>
                      <a:pPr marL="0" marR="0" algn="ctr">
                        <a:spcBef>
                          <a:spcPts val="0"/>
                        </a:spcBef>
                        <a:spcAft>
                          <a:spcPts val="0"/>
                        </a:spcAft>
                      </a:pPr>
                      <a:r>
                        <a:rPr lang="zh-CN" altLang="en-US" sz="1400" dirty="0">
                          <a:latin typeface="宋体"/>
                        </a:rPr>
                        <a:t>智能工业</a:t>
                      </a:r>
                      <a:endParaRPr lang="zh-CN" altLang="en-US" sz="1800" dirty="0">
                        <a:latin typeface="Times New Roman"/>
                      </a:endParaRPr>
                    </a:p>
                  </a:txBody>
                  <a:tcPr marL="68580" marR="6858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zh-CN" altLang="en-US" sz="1400">
                          <a:latin typeface="宋体"/>
                        </a:rPr>
                        <a:t>生产过程控制、生产环境监测、制造供应链跟踪、产品全生命周期监测，促进安全生产和节能减排。</a:t>
                      </a:r>
                      <a:endParaRPr lang="zh-CN" altLang="en-US" sz="1800">
                        <a:latin typeface="Times New Roman"/>
                      </a:endParaRPr>
                    </a:p>
                  </a:txBody>
                  <a:tcPr marL="68580" marR="68580">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62274">
                <a:tc>
                  <a:txBody>
                    <a:bodyPr/>
                    <a:lstStyle/>
                    <a:p>
                      <a:pPr marL="0" marR="0" algn="ctr">
                        <a:spcBef>
                          <a:spcPts val="0"/>
                        </a:spcBef>
                        <a:spcAft>
                          <a:spcPts val="0"/>
                        </a:spcAft>
                      </a:pPr>
                      <a:r>
                        <a:rPr lang="zh-CN" altLang="en-US" sz="1400" dirty="0">
                          <a:latin typeface="宋体"/>
                        </a:rPr>
                        <a:t>智能农业</a:t>
                      </a:r>
                      <a:endParaRPr lang="zh-CN" altLang="en-US" sz="1800" dirty="0">
                        <a:latin typeface="Times New Roman"/>
                      </a:endParaRPr>
                    </a:p>
                  </a:txBody>
                  <a:tcPr marL="68580" marR="6858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zh-CN" altLang="en-US" sz="1400" dirty="0">
                          <a:latin typeface="宋体"/>
                        </a:rPr>
                        <a:t>农业资源利用、农业生产精细化管理、生产养殖环境监控、农产品质量安全管理与产品溯源。</a:t>
                      </a:r>
                      <a:endParaRPr lang="zh-CN" altLang="en-US" sz="1800" dirty="0">
                        <a:latin typeface="Times New Roman"/>
                      </a:endParaRPr>
                    </a:p>
                  </a:txBody>
                  <a:tcPr marL="68580" marR="68580">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62274">
                <a:tc>
                  <a:txBody>
                    <a:bodyPr/>
                    <a:lstStyle/>
                    <a:p>
                      <a:pPr marL="0" marR="0" algn="ctr">
                        <a:spcBef>
                          <a:spcPts val="0"/>
                        </a:spcBef>
                        <a:spcAft>
                          <a:spcPts val="0"/>
                        </a:spcAft>
                      </a:pPr>
                      <a:r>
                        <a:rPr lang="zh-CN" altLang="en-US" sz="1400">
                          <a:latin typeface="宋体"/>
                        </a:rPr>
                        <a:t>智能物流</a:t>
                      </a:r>
                      <a:endParaRPr lang="zh-CN" altLang="en-US" sz="1800">
                        <a:latin typeface="Times New Roman"/>
                      </a:endParaRPr>
                    </a:p>
                  </a:txBody>
                  <a:tcPr marL="68580" marR="6858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zh-CN" altLang="en-US" sz="1400" dirty="0">
                          <a:latin typeface="宋体"/>
                        </a:rPr>
                        <a:t>建设库存监控、配送管理、安全追溯等现代流通应用系统，建设跨区域、行业、部门的物流公共服务平台，实现电子商务与物流配送一体化管理。</a:t>
                      </a:r>
                      <a:endParaRPr lang="zh-CN" altLang="en-US" sz="1800" dirty="0">
                        <a:latin typeface="Times New Roman"/>
                      </a:endParaRPr>
                    </a:p>
                  </a:txBody>
                  <a:tcPr marL="68580" marR="68580">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62274">
                <a:tc>
                  <a:txBody>
                    <a:bodyPr/>
                    <a:lstStyle/>
                    <a:p>
                      <a:pPr marL="0" marR="0" algn="ctr">
                        <a:spcBef>
                          <a:spcPts val="0"/>
                        </a:spcBef>
                        <a:spcAft>
                          <a:spcPts val="0"/>
                        </a:spcAft>
                      </a:pPr>
                      <a:r>
                        <a:rPr lang="zh-CN" altLang="en-US" sz="1400">
                          <a:latin typeface="宋体"/>
                        </a:rPr>
                        <a:t>智能交通</a:t>
                      </a:r>
                      <a:endParaRPr lang="zh-CN" altLang="en-US" sz="1800">
                        <a:latin typeface="Times New Roman"/>
                      </a:endParaRPr>
                    </a:p>
                  </a:txBody>
                  <a:tcPr marL="68580" marR="6858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zh-CN" altLang="en-US" sz="1400" dirty="0">
                          <a:latin typeface="宋体"/>
                        </a:rPr>
                        <a:t>交通状态感知与交换、交通诱导与智能化管控、车辆定位与调度、车辆远程监测与服务、车路协同控制，建设开放的综合智能交通平台。</a:t>
                      </a:r>
                      <a:endParaRPr lang="zh-CN" altLang="en-US" sz="1800" dirty="0">
                        <a:latin typeface="Times New Roman"/>
                      </a:endParaRPr>
                    </a:p>
                  </a:txBody>
                  <a:tcPr marL="68580" marR="68580">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62274">
                <a:tc>
                  <a:txBody>
                    <a:bodyPr/>
                    <a:lstStyle/>
                    <a:p>
                      <a:pPr marL="0" marR="0" algn="ctr">
                        <a:spcBef>
                          <a:spcPts val="0"/>
                        </a:spcBef>
                        <a:spcAft>
                          <a:spcPts val="0"/>
                        </a:spcAft>
                      </a:pPr>
                      <a:r>
                        <a:rPr lang="zh-CN" altLang="en-US" sz="1400">
                          <a:latin typeface="宋体"/>
                        </a:rPr>
                        <a:t>智能电网</a:t>
                      </a:r>
                      <a:endParaRPr lang="zh-CN" altLang="en-US" sz="1800">
                        <a:latin typeface="Times New Roman"/>
                      </a:endParaRPr>
                    </a:p>
                  </a:txBody>
                  <a:tcPr marL="68580" marR="6858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zh-CN" altLang="en-US" sz="1400" dirty="0">
                          <a:latin typeface="宋体"/>
                        </a:rPr>
                        <a:t>电力设施监测、智能变电站、配网自动化、智能用电、智能调度、远程抄表，建设安全、稳定、可靠的智能电力网络。</a:t>
                      </a:r>
                      <a:endParaRPr lang="zh-CN" altLang="en-US" sz="1800" dirty="0">
                        <a:latin typeface="Times New Roman"/>
                      </a:endParaRPr>
                    </a:p>
                  </a:txBody>
                  <a:tcPr marL="68580" marR="68580">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62274">
                <a:tc>
                  <a:txBody>
                    <a:bodyPr/>
                    <a:lstStyle/>
                    <a:p>
                      <a:pPr marL="0" marR="0" algn="ctr">
                        <a:spcBef>
                          <a:spcPts val="0"/>
                        </a:spcBef>
                        <a:spcAft>
                          <a:spcPts val="0"/>
                        </a:spcAft>
                      </a:pPr>
                      <a:r>
                        <a:rPr lang="zh-CN" altLang="en-US" sz="1400">
                          <a:latin typeface="宋体"/>
                        </a:rPr>
                        <a:t>智能环保</a:t>
                      </a:r>
                      <a:endParaRPr lang="zh-CN" altLang="en-US" sz="1800">
                        <a:latin typeface="Times New Roman"/>
                      </a:endParaRPr>
                    </a:p>
                  </a:txBody>
                  <a:tcPr marL="68580" marR="6858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zh-CN" altLang="en-US" sz="1400" dirty="0">
                          <a:latin typeface="宋体"/>
                        </a:rPr>
                        <a:t>污染源监控、水质监测、空气监测、生态监测，建立智能环保信息采集网络和信息平台。</a:t>
                      </a:r>
                      <a:endParaRPr lang="zh-CN" altLang="en-US" sz="1800" dirty="0">
                        <a:latin typeface="Times New Roman"/>
                      </a:endParaRPr>
                    </a:p>
                  </a:txBody>
                  <a:tcPr marL="68580" marR="68580">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62274">
                <a:tc>
                  <a:txBody>
                    <a:bodyPr/>
                    <a:lstStyle/>
                    <a:p>
                      <a:pPr marL="0" marR="0" algn="ctr">
                        <a:spcBef>
                          <a:spcPts val="0"/>
                        </a:spcBef>
                        <a:spcAft>
                          <a:spcPts val="0"/>
                        </a:spcAft>
                      </a:pPr>
                      <a:r>
                        <a:rPr lang="zh-CN" altLang="en-US" sz="1400">
                          <a:latin typeface="宋体"/>
                        </a:rPr>
                        <a:t>智能安防</a:t>
                      </a:r>
                      <a:endParaRPr lang="zh-CN" altLang="en-US" sz="1800">
                        <a:latin typeface="Times New Roman"/>
                      </a:endParaRPr>
                    </a:p>
                  </a:txBody>
                  <a:tcPr marL="68580" marR="6858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zh-CN" altLang="en-US" sz="1400" dirty="0">
                          <a:latin typeface="宋体"/>
                        </a:rPr>
                        <a:t>社会治安监控、危化品运输监控、食品安全监控，重要桥梁、建筑、轨道交通、水利设施、市政管网等基础设施安全监测、预警和应急联动．</a:t>
                      </a:r>
                      <a:endParaRPr lang="zh-CN" altLang="en-US" sz="1800" dirty="0">
                        <a:latin typeface="Times New Roman"/>
                      </a:endParaRPr>
                    </a:p>
                  </a:txBody>
                  <a:tcPr marL="68580" marR="68580">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62274">
                <a:tc>
                  <a:txBody>
                    <a:bodyPr/>
                    <a:lstStyle/>
                    <a:p>
                      <a:pPr marL="0" marR="0" algn="ctr">
                        <a:spcBef>
                          <a:spcPts val="0"/>
                        </a:spcBef>
                        <a:spcAft>
                          <a:spcPts val="0"/>
                        </a:spcAft>
                      </a:pPr>
                      <a:r>
                        <a:rPr lang="zh-CN" altLang="en-US" sz="1400">
                          <a:latin typeface="宋体"/>
                        </a:rPr>
                        <a:t>智能医疗</a:t>
                      </a:r>
                      <a:endParaRPr lang="zh-CN" altLang="en-US" sz="1800">
                        <a:latin typeface="Times New Roman"/>
                      </a:endParaRPr>
                    </a:p>
                  </a:txBody>
                  <a:tcPr marL="68580" marR="6858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zh-CN" altLang="en-US" sz="1400" dirty="0">
                          <a:latin typeface="宋体"/>
                        </a:rPr>
                        <a:t>药品流通和医院管理，以人体生理和医学参数采集及分析为切入点面向家庭和社区开展远程医疗服务。</a:t>
                      </a:r>
                      <a:endParaRPr lang="zh-CN" altLang="en-US" sz="1800" dirty="0">
                        <a:latin typeface="Times New Roman"/>
                      </a:endParaRPr>
                    </a:p>
                  </a:txBody>
                  <a:tcPr marL="68580" marR="68580">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62274">
                <a:tc>
                  <a:txBody>
                    <a:bodyPr/>
                    <a:lstStyle/>
                    <a:p>
                      <a:pPr marL="0" marR="0" algn="ctr">
                        <a:spcBef>
                          <a:spcPts val="0"/>
                        </a:spcBef>
                        <a:spcAft>
                          <a:spcPts val="0"/>
                        </a:spcAft>
                      </a:pPr>
                      <a:r>
                        <a:rPr lang="zh-CN" altLang="en-US" sz="1400">
                          <a:latin typeface="宋体"/>
                        </a:rPr>
                        <a:t>智能家居</a:t>
                      </a:r>
                      <a:endParaRPr lang="zh-CN" altLang="en-US" sz="1800">
                        <a:latin typeface="Times New Roman"/>
                      </a:endParaRPr>
                    </a:p>
                  </a:txBody>
                  <a:tcPr marL="68580" marR="68580" anchor="ctr">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just">
                        <a:spcBef>
                          <a:spcPts val="0"/>
                        </a:spcBef>
                        <a:spcAft>
                          <a:spcPts val="0"/>
                        </a:spcAft>
                      </a:pPr>
                      <a:r>
                        <a:rPr lang="zh-CN" altLang="en-US" sz="1400" dirty="0">
                          <a:latin typeface="宋体"/>
                        </a:rPr>
                        <a:t>家庭网络、家庭安防、家电智能控制、能源智能计量、节能低碳、远程教育等。</a:t>
                      </a:r>
                      <a:endParaRPr lang="zh-CN" altLang="en-US" sz="1800" dirty="0">
                        <a:latin typeface="Times New Roman"/>
                      </a:endParaRPr>
                    </a:p>
                  </a:txBody>
                  <a:tcPr marL="68580" marR="68580">
                    <a:lnL>
                      <a:noFill/>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sp>
        <p:nvSpPr>
          <p:cNvPr id="3" name="标题 2"/>
          <p:cNvSpPr>
            <a:spLocks noGrp="1"/>
          </p:cNvSpPr>
          <p:nvPr>
            <p:ph type="title"/>
          </p:nvPr>
        </p:nvSpPr>
        <p:spPr/>
        <p:txBody>
          <a:bodyPr/>
          <a:lstStyle/>
          <a:p>
            <a:r>
              <a:rPr lang="en-US" altLang="zh-CN" b="1" dirty="0" smtClean="0"/>
              <a:t>1.1.4</a:t>
            </a:r>
            <a:r>
              <a:rPr lang="zh-CN" altLang="en-US" b="1" dirty="0" smtClean="0"/>
              <a:t>物联网应用范围</a:t>
            </a:r>
            <a:endParaRPr lang="zh-CN" altLang="en-US" b="1" dirty="0"/>
          </a:p>
        </p:txBody>
      </p:sp>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a:spLocks noGrp="1"/>
          </p:cNvSpPr>
          <p:nvPr>
            <p:ph idx="1"/>
          </p:nvPr>
        </p:nvSpPr>
        <p:spPr/>
        <p:txBody>
          <a:bodyPr/>
          <a:lstStyle/>
          <a:p>
            <a:pPr lvl="0">
              <a:buFont typeface="Wingdings" pitchFamily="2" charset="2"/>
              <a:buChar char="l"/>
            </a:pPr>
            <a:endParaRPr lang="en-US" altLang="zh-CN" sz="2400" dirty="0" smtClean="0">
              <a:solidFill>
                <a:schemeClr val="tx1"/>
              </a:solidFill>
              <a:latin typeface="+mn-lt"/>
              <a:ea typeface="+mn-ea"/>
              <a:cs typeface="+mn-cs"/>
            </a:endParaRPr>
          </a:p>
          <a:p>
            <a:pPr>
              <a:buFont typeface="Wingdings" pitchFamily="2" charset="2"/>
              <a:buChar char="l"/>
            </a:pPr>
            <a:r>
              <a:rPr lang="zh-CN" altLang="en-US" sz="2400" dirty="0" smtClean="0"/>
              <a:t>物联网基础知识</a:t>
            </a:r>
          </a:p>
          <a:p>
            <a:pPr>
              <a:buFont typeface="Wingdings" pitchFamily="2" charset="2"/>
              <a:buChar char="l"/>
            </a:pPr>
            <a:endParaRPr lang="zh-CN" altLang="en-US" sz="2400" dirty="0" smtClean="0"/>
          </a:p>
          <a:p>
            <a:pPr>
              <a:buFont typeface="Wingdings" pitchFamily="2" charset="2"/>
              <a:buChar char="l"/>
            </a:pPr>
            <a:r>
              <a:rPr lang="zh-CN" altLang="en-US" sz="2400" dirty="0" smtClean="0"/>
              <a:t>物联网特征及体系架构</a:t>
            </a:r>
          </a:p>
          <a:p>
            <a:pPr>
              <a:buFont typeface="Wingdings" pitchFamily="2" charset="2"/>
              <a:buChar char="l"/>
            </a:pPr>
            <a:endParaRPr lang="zh-CN" altLang="en-US" sz="2400" dirty="0" smtClean="0"/>
          </a:p>
          <a:p>
            <a:pPr>
              <a:buFont typeface="Wingdings" pitchFamily="2" charset="2"/>
              <a:buChar char="l"/>
            </a:pPr>
            <a:r>
              <a:rPr lang="zh-CN" altLang="en-US" sz="2400" dirty="0" smtClean="0"/>
              <a:t>物联网发展状况</a:t>
            </a:r>
          </a:p>
          <a:p>
            <a:pPr>
              <a:buFont typeface="Wingdings" pitchFamily="2" charset="2"/>
              <a:buChar char="l"/>
            </a:pPr>
            <a:endParaRPr lang="zh-CN" altLang="en-US" sz="2400" dirty="0" smtClean="0"/>
          </a:p>
        </p:txBody>
      </p:sp>
      <p:sp>
        <p:nvSpPr>
          <p:cNvPr id="7" name="标题 1"/>
          <p:cNvSpPr>
            <a:spLocks noGrp="1"/>
          </p:cNvSpPr>
          <p:nvPr>
            <p:ph type="title"/>
          </p:nvPr>
        </p:nvSpPr>
        <p:spPr/>
        <p:txBody>
          <a:bodyPr/>
          <a:lstStyle/>
          <a:p>
            <a:pPr eaLnBrk="1" hangingPunct="1"/>
            <a:r>
              <a:rPr lang="zh-CN" altLang="en-US" dirty="0" smtClean="0"/>
              <a:t>学习要点</a:t>
            </a:r>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1.1.4</a:t>
            </a:r>
            <a:r>
              <a:rPr lang="zh-CN" altLang="en-US" b="1" dirty="0" smtClean="0"/>
              <a:t>物联网应用范围</a:t>
            </a:r>
            <a:endParaRPr lang="zh-CN" altLang="en-US" b="1" dirty="0"/>
          </a:p>
        </p:txBody>
      </p:sp>
      <p:sp>
        <p:nvSpPr>
          <p:cNvPr id="5" name="内容占位符 4"/>
          <p:cNvSpPr>
            <a:spLocks noGrp="1"/>
          </p:cNvSpPr>
          <p:nvPr>
            <p:ph idx="1"/>
          </p:nvPr>
        </p:nvSpPr>
        <p:spPr>
          <a:xfrm>
            <a:off x="467544" y="1556792"/>
            <a:ext cx="8291264" cy="1655961"/>
          </a:xfrm>
        </p:spPr>
        <p:txBody>
          <a:bodyPr/>
          <a:lstStyle/>
          <a:p>
            <a:r>
              <a:rPr lang="zh-CN" altLang="en-US" dirty="0" smtClean="0"/>
              <a:t>第一阶段是电子标签和传感器被广泛应用在物流、销售和制药领域；</a:t>
            </a:r>
            <a:endParaRPr lang="en-US" altLang="zh-CN" dirty="0" smtClean="0"/>
          </a:p>
          <a:p>
            <a:r>
              <a:rPr lang="zh-CN" altLang="en-US" dirty="0" smtClean="0"/>
              <a:t>第二阶段则是实现物体互联；</a:t>
            </a:r>
            <a:endParaRPr lang="en-US" altLang="zh-CN" dirty="0" smtClean="0"/>
          </a:p>
          <a:p>
            <a:r>
              <a:rPr lang="zh-CN" altLang="en-US" dirty="0" smtClean="0"/>
              <a:t>第三阶段是物体进入半智能化；</a:t>
            </a:r>
            <a:endParaRPr lang="en-US" altLang="zh-CN" dirty="0" smtClean="0"/>
          </a:p>
          <a:p>
            <a:r>
              <a:rPr lang="zh-CN" altLang="en-US" dirty="0" smtClean="0"/>
              <a:t>第四阶段就是物体进入了全智能化。</a:t>
            </a:r>
          </a:p>
          <a:p>
            <a:endParaRPr lang="zh-CN" altLang="en-US" dirty="0"/>
          </a:p>
        </p:txBody>
      </p:sp>
      <p:sp>
        <p:nvSpPr>
          <p:cNvPr id="6" name="矩形 5"/>
          <p:cNvSpPr/>
          <p:nvPr/>
        </p:nvSpPr>
        <p:spPr>
          <a:xfrm>
            <a:off x="539552" y="980728"/>
            <a:ext cx="4608512" cy="461665"/>
          </a:xfrm>
          <a:prstGeom prst="rect">
            <a:avLst/>
          </a:prstGeom>
        </p:spPr>
        <p:txBody>
          <a:bodyPr wrap="square">
            <a:spAutoFit/>
          </a:bodyPr>
          <a:lstStyle/>
          <a:p>
            <a:pPr marL="342900" lvl="0" indent="-342900" eaLnBrk="0" hangingPunct="0">
              <a:spcBef>
                <a:spcPct val="20000"/>
              </a:spcBef>
              <a:buClr>
                <a:srgbClr val="FF6600"/>
              </a:buClr>
            </a:pPr>
            <a:r>
              <a:rPr lang="zh-CN" altLang="en-US" sz="2400" b="1" kern="0" dirty="0" smtClean="0">
                <a:solidFill>
                  <a:srgbClr val="000000"/>
                </a:solidFill>
                <a:latin typeface="Arial"/>
                <a:ea typeface="黑体"/>
              </a:rPr>
              <a:t>物联网的发展四个阶段</a:t>
            </a:r>
            <a:endParaRPr lang="en-US" altLang="zh-CN" sz="2400" b="1" kern="0" dirty="0" smtClean="0">
              <a:solidFill>
                <a:srgbClr val="000000"/>
              </a:solidFill>
              <a:latin typeface="Arial"/>
              <a:ea typeface="黑体"/>
            </a:endParaRPr>
          </a:p>
        </p:txBody>
      </p:sp>
      <p:pic>
        <p:nvPicPr>
          <p:cNvPr id="87045" name="Picture 5"/>
          <p:cNvPicPr>
            <a:picLocks noChangeAspect="1" noChangeArrowheads="1"/>
          </p:cNvPicPr>
          <p:nvPr/>
        </p:nvPicPr>
        <p:blipFill>
          <a:blip r:embed="rId2" cstate="print"/>
          <a:srcRect/>
          <a:stretch>
            <a:fillRect/>
          </a:stretch>
        </p:blipFill>
        <p:spPr bwMode="auto">
          <a:xfrm>
            <a:off x="827584" y="3146866"/>
            <a:ext cx="6857181" cy="3522494"/>
          </a:xfrm>
          <a:prstGeom prst="rect">
            <a:avLst/>
          </a:prstGeom>
          <a:noFill/>
          <a:ln w="9525">
            <a:noFill/>
            <a:miter lim="800000"/>
            <a:headEnd/>
            <a:tailEnd/>
          </a:ln>
        </p:spPr>
      </p:pic>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altLang="zh-CN" b="1" dirty="0" smtClean="0"/>
              <a:t>1.2 </a:t>
            </a:r>
            <a:r>
              <a:rPr lang="zh-CN" altLang="en-US" b="1" dirty="0" smtClean="0"/>
              <a:t>物联网体系结构</a:t>
            </a:r>
            <a:endParaRPr lang="zh-CN" altLang="en-US" b="1" dirty="0"/>
          </a:p>
        </p:txBody>
      </p:sp>
      <p:sp>
        <p:nvSpPr>
          <p:cNvPr id="112641" name="Rectangle 1"/>
          <p:cNvSpPr>
            <a:spLocks noChangeArrowheads="1"/>
          </p:cNvSpPr>
          <p:nvPr/>
        </p:nvSpPr>
        <p:spPr bwMode="auto">
          <a:xfrm>
            <a:off x="0" y="1214422"/>
            <a:ext cx="9144000"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lang="zh-CN" altLang="en-US" sz="1600" dirty="0" smtClean="0"/>
              <a:t>物联网发展的关键要素包括由感知、网络和应用层组成的网络架构，物联网技术和标准，包括服务业和制造业在内的物联网相关产业，资源体系，隐私和安全以及促进和规范物联网发展的法律、政策和国际治理体系。在业界，物联网大致被公认为有三个层次，底层是用来感知数据的感知层，第二层是数据传输的网络层，最上面则是内容应用层。</a:t>
            </a:r>
            <a:endParaRPr lang="zh-CN" altLang="en-US" sz="1600" dirty="0"/>
          </a:p>
        </p:txBody>
      </p:sp>
      <p:pic>
        <p:nvPicPr>
          <p:cNvPr id="34818" name="Picture 2" descr="C:\DOCUME~1\ADMINI~1\LOCALS~1\Temp\ksohtml\wps_clip_image-10221.png"/>
          <p:cNvPicPr>
            <a:picLocks noChangeAspect="1" noChangeArrowheads="1"/>
          </p:cNvPicPr>
          <p:nvPr/>
        </p:nvPicPr>
        <p:blipFill>
          <a:blip r:embed="rId2" cstate="print"/>
          <a:srcRect/>
          <a:stretch>
            <a:fillRect/>
          </a:stretch>
        </p:blipFill>
        <p:spPr bwMode="auto">
          <a:xfrm>
            <a:off x="785786" y="2428868"/>
            <a:ext cx="6860872" cy="4005266"/>
          </a:xfrm>
          <a:prstGeom prst="rect">
            <a:avLst/>
          </a:prstGeom>
          <a:noFill/>
        </p:spPr>
      </p:pic>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物联网中感知层主要依靠各种类型的传感器实现对物品信息的获取，由各种传感器以及传感器网关构成，包括二氧化碳浓度传感器、温度传感器、湿度传感器、二维码标签、</a:t>
            </a:r>
            <a:r>
              <a:rPr lang="en-US" altLang="zh-CN" dirty="0" smtClean="0"/>
              <a:t>RFID </a:t>
            </a:r>
            <a:r>
              <a:rPr lang="zh-CN" altLang="en-US" dirty="0" smtClean="0"/>
              <a:t>标签和读写器、摄像头、</a:t>
            </a:r>
            <a:r>
              <a:rPr lang="en-US" altLang="zh-CN" dirty="0" smtClean="0"/>
              <a:t>GPS </a:t>
            </a:r>
            <a:r>
              <a:rPr lang="zh-CN" altLang="en-US" dirty="0" smtClean="0"/>
              <a:t>等感知终端。</a:t>
            </a:r>
          </a:p>
          <a:p>
            <a:pPr>
              <a:buNone/>
            </a:pPr>
            <a:endParaRPr lang="zh-CN" altLang="en-US" dirty="0"/>
          </a:p>
        </p:txBody>
      </p:sp>
      <p:sp>
        <p:nvSpPr>
          <p:cNvPr id="3" name="标题 2"/>
          <p:cNvSpPr>
            <a:spLocks noGrp="1"/>
          </p:cNvSpPr>
          <p:nvPr>
            <p:ph type="title"/>
          </p:nvPr>
        </p:nvSpPr>
        <p:spPr/>
        <p:txBody>
          <a:bodyPr/>
          <a:lstStyle/>
          <a:p>
            <a:r>
              <a:rPr lang="en-US" altLang="zh-CN" b="1" dirty="0" smtClean="0"/>
              <a:t>1.2.1</a:t>
            </a:r>
            <a:r>
              <a:rPr lang="zh-CN" altLang="en-US" b="1" dirty="0" smtClean="0"/>
              <a:t>感知层</a:t>
            </a:r>
            <a:endParaRPr lang="zh-CN" altLang="en-US" b="1" dirty="0"/>
          </a:p>
        </p:txBody>
      </p:sp>
      <p:pic>
        <p:nvPicPr>
          <p:cNvPr id="33797" name="Picture 5"/>
          <p:cNvPicPr>
            <a:picLocks noChangeAspect="1" noChangeArrowheads="1"/>
          </p:cNvPicPr>
          <p:nvPr/>
        </p:nvPicPr>
        <p:blipFill>
          <a:blip r:embed="rId2" cstate="print"/>
          <a:srcRect/>
          <a:stretch>
            <a:fillRect/>
          </a:stretch>
        </p:blipFill>
        <p:spPr bwMode="auto">
          <a:xfrm>
            <a:off x="852492" y="2500306"/>
            <a:ext cx="7720036" cy="3455475"/>
          </a:xfrm>
          <a:prstGeom prst="rect">
            <a:avLst/>
          </a:prstGeom>
          <a:noFill/>
          <a:ln w="9525">
            <a:noFill/>
            <a:miter lim="800000"/>
            <a:headEnd/>
            <a:tailEnd/>
          </a:ln>
          <a:effectLst/>
        </p:spPr>
      </p:pic>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dirty="0" smtClean="0"/>
              <a:t>物联网的网络层在现有的互联网和移动通讯网基础上，由各种私有网络、互联网、有线和无线通信网、网络管理系统等组成，相当于人的神经中枢，负责传递和处理感知层获取的信息。网络层根据感知层的业务特征，优化网络特性，实现感知层与应用层之间信息的传递、路由和控制，实现物与物、物与人、人与人等直接的通信，网络层包括接入网和核心网。接入网为物联网终端提供网络接入、移动性管理等功能。接入网包括移动互联网、有线网、</a:t>
            </a:r>
            <a:r>
              <a:rPr lang="en-US" altLang="zh-CN" dirty="0" smtClean="0"/>
              <a:t>Wi-Fi</a:t>
            </a:r>
            <a:r>
              <a:rPr lang="zh-CN" altLang="en-US" dirty="0" smtClean="0"/>
              <a:t>、</a:t>
            </a:r>
            <a:r>
              <a:rPr lang="en-US" altLang="zh-CN" dirty="0" err="1" smtClean="0"/>
              <a:t>WiMAX</a:t>
            </a:r>
            <a:r>
              <a:rPr lang="zh-CN" altLang="en-US" dirty="0" smtClean="0"/>
              <a:t>等各种无线接入技术。接入网的异构性使得如何为终端提供移动性管理以保证异构网络间节点漫游和服务的无缝移动成为研究的重点。核心网是基于接口的统一、高性能、可扩展的网络，支持异构接入以及终端的移动性。核心网将会在很大程度上基于已有的电信网和互联网。网络层将是物联网信息的数据传输支撑通道。</a:t>
            </a:r>
          </a:p>
          <a:p>
            <a:r>
              <a:rPr lang="zh-CN" altLang="en-US" dirty="0" smtClean="0"/>
              <a:t>网络层通过各种近距离通信技术、</a:t>
            </a:r>
            <a:r>
              <a:rPr lang="en-US" altLang="zh-CN" dirty="0" smtClean="0"/>
              <a:t>2G/3G/4G </a:t>
            </a:r>
            <a:r>
              <a:rPr lang="zh-CN" altLang="en-US" dirty="0" smtClean="0"/>
              <a:t>通信技术、</a:t>
            </a:r>
            <a:r>
              <a:rPr lang="en-US" altLang="zh-CN" dirty="0" smtClean="0"/>
              <a:t>NGN</a:t>
            </a:r>
            <a:r>
              <a:rPr lang="zh-CN" altLang="en-US" dirty="0" smtClean="0"/>
              <a:t>技术、卫星通信技术、异构网融合技术、自适应网络传输技术等多种通信技术实现感知数据上传。</a:t>
            </a:r>
          </a:p>
          <a:p>
            <a:endParaRPr lang="zh-CN" altLang="en-US" dirty="0"/>
          </a:p>
        </p:txBody>
      </p:sp>
      <p:sp>
        <p:nvSpPr>
          <p:cNvPr id="3" name="标题 2"/>
          <p:cNvSpPr>
            <a:spLocks noGrp="1"/>
          </p:cNvSpPr>
          <p:nvPr>
            <p:ph type="title"/>
          </p:nvPr>
        </p:nvSpPr>
        <p:spPr/>
        <p:txBody>
          <a:bodyPr/>
          <a:lstStyle/>
          <a:p>
            <a:r>
              <a:rPr lang="en-US" altLang="zh-CN" b="1" dirty="0" smtClean="0"/>
              <a:t>1.2.2</a:t>
            </a:r>
            <a:r>
              <a:rPr lang="zh-CN" altLang="en-US" b="1" dirty="0" smtClean="0"/>
              <a:t>网络层</a:t>
            </a:r>
            <a:endParaRPr lang="zh-CN" altLang="en-US" dirty="0"/>
          </a:p>
        </p:txBody>
      </p:sp>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611560" y="1844824"/>
            <a:ext cx="8229600" cy="4104233"/>
          </a:xfrm>
        </p:spPr>
        <p:txBody>
          <a:bodyPr/>
          <a:lstStyle/>
          <a:p>
            <a:r>
              <a:rPr lang="en-US" altLang="zh-CN" sz="1600" dirty="0" err="1" smtClean="0"/>
              <a:t>ZigBee</a:t>
            </a:r>
            <a:r>
              <a:rPr lang="zh-CN" altLang="en-US" sz="1600" dirty="0" smtClean="0"/>
              <a:t>技术是一种基于</a:t>
            </a:r>
            <a:r>
              <a:rPr lang="en-US" altLang="zh-CN" sz="1600" dirty="0" smtClean="0"/>
              <a:t>IEEE802.15.4</a:t>
            </a:r>
            <a:r>
              <a:rPr lang="zh-CN" altLang="en-US" sz="1600" dirty="0" smtClean="0"/>
              <a:t>的低功耗、低传输速率、架构简单的短距离无线通信技术，</a:t>
            </a:r>
            <a:r>
              <a:rPr lang="en-US" altLang="zh-CN" sz="1600" dirty="0" err="1" smtClean="0"/>
              <a:t>ZigBee</a:t>
            </a:r>
            <a:r>
              <a:rPr lang="zh-CN" altLang="en-US" sz="1600" dirty="0" smtClean="0"/>
              <a:t>技术具有强大的组网能力。</a:t>
            </a:r>
          </a:p>
          <a:p>
            <a:r>
              <a:rPr lang="en-US" altLang="zh-CN" sz="1600" dirty="0" smtClean="0"/>
              <a:t>Wi-Fi</a:t>
            </a:r>
            <a:r>
              <a:rPr lang="zh-CN" altLang="en-US" sz="1600" dirty="0" smtClean="0"/>
              <a:t>技术是基于美国电子和电气工程师协会</a:t>
            </a:r>
            <a:r>
              <a:rPr lang="en-US" altLang="zh-CN" sz="1600" dirty="0" smtClean="0"/>
              <a:t>IEEE 802.11</a:t>
            </a:r>
            <a:r>
              <a:rPr lang="zh-CN" altLang="en-US" sz="1600" dirty="0" smtClean="0"/>
              <a:t>网络规范，现阶段主要使用的标准有</a:t>
            </a:r>
            <a:r>
              <a:rPr lang="en-US" altLang="zh-CN" sz="1600" dirty="0" smtClean="0"/>
              <a:t>IEEE802.11a</a:t>
            </a:r>
            <a:r>
              <a:rPr lang="zh-CN" altLang="en-US" sz="1600" dirty="0" smtClean="0"/>
              <a:t>和</a:t>
            </a:r>
            <a:r>
              <a:rPr lang="en-US" altLang="zh-CN" sz="1600" dirty="0" smtClean="0"/>
              <a:t>IEEE802.11b</a:t>
            </a:r>
            <a:r>
              <a:rPr lang="zh-CN" altLang="en-US" sz="1600" dirty="0" smtClean="0"/>
              <a:t>。其主要特性为：速度快、可靠性高。</a:t>
            </a:r>
          </a:p>
          <a:p>
            <a:r>
              <a:rPr lang="en-US" altLang="zh-CN" sz="1600" dirty="0" err="1" smtClean="0"/>
              <a:t>WiMAX</a:t>
            </a:r>
            <a:r>
              <a:rPr lang="zh-CN" altLang="en-US" sz="1600" dirty="0" smtClean="0"/>
              <a:t>技术，即“全球微波互联接入技术”，其属于城域网（</a:t>
            </a:r>
            <a:r>
              <a:rPr lang="en-US" altLang="zh-CN" sz="1600" dirty="0" smtClean="0"/>
              <a:t>MAN</a:t>
            </a:r>
            <a:r>
              <a:rPr lang="zh-CN" altLang="en-US" sz="1600" dirty="0" smtClean="0"/>
              <a:t>）技术，能够在比</a:t>
            </a:r>
            <a:r>
              <a:rPr lang="en-US" altLang="zh-CN" sz="1600" dirty="0" smtClean="0"/>
              <a:t>Wi-Fi</a:t>
            </a:r>
            <a:r>
              <a:rPr lang="zh-CN" altLang="en-US" sz="1600" dirty="0" smtClean="0"/>
              <a:t>技术更为广阔的地域范围内提供“最后一公里”宽带连接性，</a:t>
            </a:r>
            <a:r>
              <a:rPr lang="en-US" altLang="zh-CN" sz="1600" dirty="0" err="1" smtClean="0"/>
              <a:t>WiMAX</a:t>
            </a:r>
            <a:r>
              <a:rPr lang="zh-CN" altLang="en-US" sz="1600" dirty="0" smtClean="0"/>
              <a:t>可以为高速数据应用提供更出色的移动性。</a:t>
            </a:r>
          </a:p>
          <a:p>
            <a:r>
              <a:rPr lang="en-US" altLang="zh-CN" sz="1600" dirty="0" smtClean="0"/>
              <a:t>WAPI </a:t>
            </a:r>
            <a:r>
              <a:rPr lang="zh-CN" altLang="en-US" sz="1600" dirty="0" smtClean="0"/>
              <a:t>无线局域网鉴别与保密基础结构）是中国自主研发的，拥有自主知识产权的无线局域网安全接入技术标准。</a:t>
            </a:r>
            <a:r>
              <a:rPr lang="en-US" altLang="zh-CN" sz="1600" dirty="0" smtClean="0"/>
              <a:t>WAPI</a:t>
            </a:r>
            <a:r>
              <a:rPr lang="zh-CN" altLang="en-US" sz="1600" dirty="0" smtClean="0"/>
              <a:t>是针对</a:t>
            </a:r>
            <a:r>
              <a:rPr lang="en-US" altLang="zh-CN" sz="1600" dirty="0" smtClean="0"/>
              <a:t>IEEE802.11</a:t>
            </a:r>
            <a:r>
              <a:rPr lang="zh-CN" altLang="en-US" sz="1600" dirty="0" smtClean="0"/>
              <a:t>中</a:t>
            </a:r>
            <a:r>
              <a:rPr lang="en-US" altLang="zh-CN" sz="1600" dirty="0" smtClean="0"/>
              <a:t>WEP</a:t>
            </a:r>
            <a:r>
              <a:rPr lang="zh-CN" altLang="en-US" sz="1600" dirty="0" smtClean="0"/>
              <a:t>协议安全问题，它的主要特点是采用基于公钥密码体系的证书机制，真正实现了移动终端（</a:t>
            </a:r>
            <a:r>
              <a:rPr lang="en-US" altLang="zh-CN" sz="1600" dirty="0" smtClean="0"/>
              <a:t>MT</a:t>
            </a:r>
            <a:r>
              <a:rPr lang="zh-CN" altLang="en-US" sz="1600" dirty="0" smtClean="0"/>
              <a:t>）与无线接入点（</a:t>
            </a:r>
            <a:r>
              <a:rPr lang="en-US" altLang="zh-CN" sz="1600" dirty="0" smtClean="0"/>
              <a:t>AP</a:t>
            </a:r>
            <a:r>
              <a:rPr lang="zh-CN" altLang="en-US" sz="1600" dirty="0" smtClean="0"/>
              <a:t>）间双向鉴别。</a:t>
            </a:r>
            <a:r>
              <a:rPr lang="en-US" altLang="zh-CN" sz="1600" dirty="0" smtClean="0"/>
              <a:t>WAPI </a:t>
            </a:r>
            <a:r>
              <a:rPr lang="zh-CN" altLang="en-US" sz="1600" dirty="0" smtClean="0"/>
              <a:t>同时也是中国无线局域网强制性标准中的安全机制。</a:t>
            </a:r>
          </a:p>
          <a:p>
            <a:r>
              <a:rPr lang="en-US" altLang="zh-CN" sz="1600" dirty="0" smtClean="0"/>
              <a:t>WLAN</a:t>
            </a:r>
            <a:r>
              <a:rPr lang="zh-CN" altLang="en-US" sz="1600" dirty="0" smtClean="0"/>
              <a:t>像红外线、蓝牙、</a:t>
            </a:r>
            <a:r>
              <a:rPr lang="en-US" altLang="zh-CN" sz="1600" dirty="0" smtClean="0"/>
              <a:t>GPRS</a:t>
            </a:r>
            <a:r>
              <a:rPr lang="zh-CN" altLang="en-US" sz="1600" dirty="0" smtClean="0"/>
              <a:t>、</a:t>
            </a:r>
            <a:r>
              <a:rPr lang="en-US" altLang="zh-CN" sz="1600" dirty="0" smtClean="0"/>
              <a:t>CDMA1X</a:t>
            </a:r>
            <a:r>
              <a:rPr lang="zh-CN" altLang="en-US" sz="1600" dirty="0" smtClean="0"/>
              <a:t>等协议一样，是无线传输协议的一种。</a:t>
            </a:r>
          </a:p>
          <a:p>
            <a:r>
              <a:rPr lang="en-US" altLang="zh-CN" sz="1600" dirty="0" smtClean="0"/>
              <a:t>GPRS</a:t>
            </a:r>
            <a:r>
              <a:rPr lang="zh-CN" altLang="en-US" sz="1600" dirty="0" smtClean="0"/>
              <a:t>技术，即：通用无线分组业务是一种基于全球手机系统</a:t>
            </a:r>
            <a:r>
              <a:rPr lang="en-US" altLang="zh-CN" sz="1600" dirty="0" smtClean="0"/>
              <a:t>GSM</a:t>
            </a:r>
            <a:r>
              <a:rPr lang="zh-CN" altLang="en-US" sz="1600" dirty="0" smtClean="0"/>
              <a:t>的无线分组交换技术，按照统计复用的方式提供端到端的、广域的无线</a:t>
            </a:r>
            <a:r>
              <a:rPr lang="en-US" altLang="zh-CN" sz="1600" dirty="0" smtClean="0"/>
              <a:t>IP</a:t>
            </a:r>
            <a:r>
              <a:rPr lang="zh-CN" altLang="en-US" sz="1600" dirty="0" smtClean="0"/>
              <a:t>连接。</a:t>
            </a:r>
          </a:p>
          <a:p>
            <a:endParaRPr lang="zh-CN" altLang="en-US" sz="1200" dirty="0"/>
          </a:p>
        </p:txBody>
      </p:sp>
      <p:sp>
        <p:nvSpPr>
          <p:cNvPr id="3" name="标题 2"/>
          <p:cNvSpPr>
            <a:spLocks noGrp="1"/>
          </p:cNvSpPr>
          <p:nvPr>
            <p:ph type="title"/>
          </p:nvPr>
        </p:nvSpPr>
        <p:spPr/>
        <p:txBody>
          <a:bodyPr/>
          <a:lstStyle/>
          <a:p>
            <a:r>
              <a:rPr lang="en-US" altLang="zh-CN" b="1" dirty="0" smtClean="0"/>
              <a:t>1.2.2</a:t>
            </a:r>
            <a:r>
              <a:rPr lang="zh-CN" altLang="en-US" b="1" dirty="0" smtClean="0"/>
              <a:t>网络层</a:t>
            </a:r>
            <a:endParaRPr lang="zh-CN" altLang="en-US" dirty="0"/>
          </a:p>
        </p:txBody>
      </p:sp>
      <p:sp>
        <p:nvSpPr>
          <p:cNvPr id="4" name="矩形 3"/>
          <p:cNvSpPr/>
          <p:nvPr/>
        </p:nvSpPr>
        <p:spPr>
          <a:xfrm>
            <a:off x="3131840" y="1268760"/>
            <a:ext cx="2031325" cy="369332"/>
          </a:xfrm>
          <a:prstGeom prst="rect">
            <a:avLst/>
          </a:prstGeom>
        </p:spPr>
        <p:txBody>
          <a:bodyPr wrap="none">
            <a:spAutoFit/>
          </a:bodyPr>
          <a:lstStyle/>
          <a:p>
            <a:r>
              <a:rPr lang="zh-CN" altLang="en-US" dirty="0" smtClean="0"/>
              <a:t>网络传输通信技术</a:t>
            </a:r>
            <a:endParaRPr lang="zh-CN" altLang="en-US" dirty="0"/>
          </a:p>
        </p:txBody>
      </p:sp>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179512" y="1124744"/>
            <a:ext cx="8712968" cy="3168352"/>
          </a:xfrm>
        </p:spPr>
        <p:txBody>
          <a:bodyPr/>
          <a:lstStyle/>
          <a:p>
            <a:r>
              <a:rPr lang="zh-CN" altLang="en-US" sz="1800" dirty="0" smtClean="0"/>
              <a:t>物联网应用层利用经过分析处理的感知数据，采用海量数据处理、云计算等技术，为用户提供各种智能化服务。物联网的应用可分为监控型（智能视频、物流监控、环境感知、人脸识别、车辆识别等），查询型（智能检索、远程抄表），控制型（智能交通、智能家居、路灯控制），扫描型（门禁系统、手机钱包、高速公路不停车收费）等。应用层是物联网和用户（包括人、组织和其他系统）的接口，它与行业需求结合，实现物联网的智能应用。应用层是物联网发展的目的，软件开发、智能控制技术将会为用户提供丰富多彩的物联网应用。</a:t>
            </a:r>
            <a:endParaRPr lang="en-US" altLang="zh-CN" sz="1800" dirty="0" smtClean="0"/>
          </a:p>
          <a:p>
            <a:r>
              <a:rPr lang="zh-CN" altLang="en-US" sz="1800" dirty="0" smtClean="0"/>
              <a:t>物联网用途广泛，遍及智能交通、环境保护、政府工作、公共安全、平安家居、智能消防、工业监测、环境监测、个人护理、健康维护、花卉栽培、水系监测、食品溯源、敌情侦查和情报搜集等多个领域。</a:t>
            </a:r>
          </a:p>
          <a:p>
            <a:endParaRPr lang="zh-CN" altLang="en-US" sz="1800" dirty="0" smtClean="0"/>
          </a:p>
          <a:p>
            <a:endParaRPr lang="zh-CN" altLang="en-US" sz="1400" dirty="0"/>
          </a:p>
        </p:txBody>
      </p:sp>
      <p:sp>
        <p:nvSpPr>
          <p:cNvPr id="3" name="标题 2"/>
          <p:cNvSpPr>
            <a:spLocks noGrp="1"/>
          </p:cNvSpPr>
          <p:nvPr>
            <p:ph type="title"/>
          </p:nvPr>
        </p:nvSpPr>
        <p:spPr/>
        <p:txBody>
          <a:bodyPr/>
          <a:lstStyle/>
          <a:p>
            <a:r>
              <a:rPr lang="en-US" altLang="zh-CN" b="1" dirty="0" smtClean="0"/>
              <a:t>1.2.3</a:t>
            </a:r>
            <a:r>
              <a:rPr lang="zh-CN" altLang="en-US" b="1" dirty="0" smtClean="0"/>
              <a:t>应用层</a:t>
            </a:r>
            <a:endParaRPr lang="zh-CN" altLang="en-US" b="1" dirty="0"/>
          </a:p>
        </p:txBody>
      </p:sp>
      <p:pic>
        <p:nvPicPr>
          <p:cNvPr id="1026" name="Picture 2" descr="C:\DOCUME~1\ADMINI~1\LOCALS~1\Temp\ksohtml\wps_clip_image-18427.png"/>
          <p:cNvPicPr>
            <a:picLocks noChangeAspect="1" noChangeArrowheads="1"/>
          </p:cNvPicPr>
          <p:nvPr/>
        </p:nvPicPr>
        <p:blipFill>
          <a:blip r:embed="rId2" cstate="print"/>
          <a:srcRect/>
          <a:stretch>
            <a:fillRect/>
          </a:stretch>
        </p:blipFill>
        <p:spPr bwMode="auto">
          <a:xfrm>
            <a:off x="179512" y="4221088"/>
            <a:ext cx="8748464" cy="1854294"/>
          </a:xfrm>
          <a:prstGeom prst="rect">
            <a:avLst/>
          </a:prstGeom>
          <a:noFill/>
        </p:spPr>
      </p:pic>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0" y="1484784"/>
            <a:ext cx="8712968" cy="2664296"/>
          </a:xfrm>
        </p:spPr>
        <p:txBody>
          <a:bodyPr/>
          <a:lstStyle/>
          <a:p>
            <a:r>
              <a:rPr lang="zh-CN" altLang="en-US" sz="1800" dirty="0" smtClean="0"/>
              <a:t>上海浦东国际机场防入侵系统中用到大量物联网技术，该系统铺设了</a:t>
            </a:r>
            <a:r>
              <a:rPr lang="en-US" altLang="zh-CN" sz="1800" dirty="0" smtClean="0"/>
              <a:t>3</a:t>
            </a:r>
            <a:r>
              <a:rPr lang="zh-CN" altLang="en-US" sz="1800" dirty="0" smtClean="0"/>
              <a:t>万多个传感节点，覆盖了地面、栅栏和低空探测，可以防止人员的翻越、偷渡、恐怖袭击等攻击性入侵。</a:t>
            </a:r>
          </a:p>
          <a:p>
            <a:endParaRPr lang="zh-CN" altLang="en-US" sz="1400" dirty="0"/>
          </a:p>
        </p:txBody>
      </p:sp>
      <p:sp>
        <p:nvSpPr>
          <p:cNvPr id="3" name="标题 2"/>
          <p:cNvSpPr>
            <a:spLocks noGrp="1"/>
          </p:cNvSpPr>
          <p:nvPr>
            <p:ph type="title"/>
          </p:nvPr>
        </p:nvSpPr>
        <p:spPr/>
        <p:txBody>
          <a:bodyPr/>
          <a:lstStyle/>
          <a:p>
            <a:r>
              <a:rPr lang="en-US" altLang="zh-CN" b="1" dirty="0" smtClean="0"/>
              <a:t>1.2.3</a:t>
            </a:r>
            <a:r>
              <a:rPr lang="zh-CN" altLang="en-US" b="1" dirty="0" smtClean="0"/>
              <a:t>应用层</a:t>
            </a:r>
            <a:endParaRPr lang="zh-CN" altLang="en-US" b="1" dirty="0"/>
          </a:p>
        </p:txBody>
      </p:sp>
      <p:pic>
        <p:nvPicPr>
          <p:cNvPr id="88066" name="Picture 2" descr="http://image211-0.poco.cn/mypoco/myphoto/20081114/00/43122929200811140014023201228627323_000_640.jpg"/>
          <p:cNvPicPr>
            <a:picLocks noChangeAspect="1" noChangeArrowheads="1"/>
          </p:cNvPicPr>
          <p:nvPr/>
        </p:nvPicPr>
        <p:blipFill>
          <a:blip r:embed="rId2" cstate="print"/>
          <a:srcRect/>
          <a:stretch>
            <a:fillRect/>
          </a:stretch>
        </p:blipFill>
        <p:spPr bwMode="auto">
          <a:xfrm>
            <a:off x="539552" y="2492896"/>
            <a:ext cx="8136904" cy="3384376"/>
          </a:xfrm>
          <a:prstGeom prst="rect">
            <a:avLst/>
          </a:prstGeom>
          <a:noFill/>
        </p:spPr>
      </p:pic>
      <p:sp>
        <p:nvSpPr>
          <p:cNvPr id="88068" name="Rectangle 4"/>
          <p:cNvSpPr>
            <a:spLocks noChangeArrowheads="1"/>
          </p:cNvSpPr>
          <p:nvPr/>
        </p:nvSpPr>
        <p:spPr bwMode="auto">
          <a:xfrm>
            <a:off x="0" y="980728"/>
            <a:ext cx="4104456"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just" defTabSz="914400" rtl="0" eaLnBrk="1" fontAlgn="base" latinLnBrk="0" hangingPunct="1">
              <a:lnSpc>
                <a:spcPct val="100000"/>
              </a:lnSpc>
              <a:spcBef>
                <a:spcPct val="0"/>
              </a:spcBef>
              <a:spcAft>
                <a:spcPct val="0"/>
              </a:spcAft>
              <a:buClrTx/>
              <a:buSzTx/>
              <a:buFontTx/>
              <a:buNone/>
              <a:tabLst/>
            </a:pPr>
            <a:r>
              <a:rPr kumimoji="0" lang="zh-CN" sz="2000" b="1" i="0" u="none" strike="noStrike" cap="none" normalizeH="0" baseline="0" dirty="0" smtClean="0">
                <a:ln>
                  <a:noFill/>
                </a:ln>
                <a:solidFill>
                  <a:schemeClr val="accent6">
                    <a:lumMod val="75000"/>
                  </a:schemeClr>
                </a:solidFill>
                <a:effectLst/>
                <a:latin typeface="宋体" pitchFamily="2" charset="-122"/>
                <a:ea typeface="宋体" pitchFamily="2" charset="-122"/>
                <a:cs typeface="Times New Roman" pitchFamily="18" charset="0"/>
              </a:rPr>
              <a:t>目前比较成熟的物联网应用</a:t>
            </a:r>
            <a:endParaRPr kumimoji="0" lang="zh-CN" sz="4400" b="1" i="0" u="none" strike="noStrike" cap="none" normalizeH="0" baseline="0" dirty="0" smtClean="0">
              <a:ln>
                <a:noFill/>
              </a:ln>
              <a:solidFill>
                <a:schemeClr val="accent6">
                  <a:lumMod val="75000"/>
                </a:schemeClr>
              </a:solidFill>
              <a:effectLst/>
              <a:latin typeface="Arial" pitchFamily="34" charset="0"/>
              <a:ea typeface="宋体" pitchFamily="2" charset="-122"/>
            </a:endParaRPr>
          </a:p>
        </p:txBody>
      </p:sp>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0" y="1484784"/>
            <a:ext cx="8712968" cy="2664296"/>
          </a:xfrm>
        </p:spPr>
        <p:txBody>
          <a:bodyPr/>
          <a:lstStyle/>
          <a:p>
            <a:r>
              <a:rPr lang="zh-CN" altLang="en-US" sz="1800" dirty="0" smtClean="0"/>
              <a:t>济南园博园通过</a:t>
            </a:r>
            <a:r>
              <a:rPr lang="en-US" altLang="zh-CN" sz="1800" dirty="0" err="1" smtClean="0"/>
              <a:t>ZigBee</a:t>
            </a:r>
            <a:r>
              <a:rPr lang="zh-CN" altLang="en-US" sz="1800" dirty="0" smtClean="0"/>
              <a:t>路灯控制系统实现路灯照明节能环保技术，园区所有的功能性照明都采用了</a:t>
            </a:r>
            <a:r>
              <a:rPr lang="en-US" altLang="zh-CN" sz="1800" dirty="0" err="1" smtClean="0"/>
              <a:t>ZigBee</a:t>
            </a:r>
            <a:r>
              <a:rPr lang="zh-CN" altLang="en-US" sz="1800" dirty="0" smtClean="0"/>
              <a:t>无线技术达成的无线路灯控制等。</a:t>
            </a:r>
          </a:p>
          <a:p>
            <a:endParaRPr lang="zh-CN" altLang="en-US" sz="1400" dirty="0"/>
          </a:p>
        </p:txBody>
      </p:sp>
      <p:sp>
        <p:nvSpPr>
          <p:cNvPr id="3" name="标题 2"/>
          <p:cNvSpPr>
            <a:spLocks noGrp="1"/>
          </p:cNvSpPr>
          <p:nvPr>
            <p:ph type="title"/>
          </p:nvPr>
        </p:nvSpPr>
        <p:spPr/>
        <p:txBody>
          <a:bodyPr/>
          <a:lstStyle/>
          <a:p>
            <a:r>
              <a:rPr lang="en-US" altLang="zh-CN" b="1" dirty="0" smtClean="0"/>
              <a:t>1.2.3</a:t>
            </a:r>
            <a:r>
              <a:rPr lang="zh-CN" altLang="en-US" b="1" dirty="0" smtClean="0"/>
              <a:t>应用层</a:t>
            </a:r>
            <a:endParaRPr lang="zh-CN" altLang="en-US" b="1" dirty="0"/>
          </a:p>
        </p:txBody>
      </p:sp>
      <p:sp>
        <p:nvSpPr>
          <p:cNvPr id="88068" name="Rectangle 4"/>
          <p:cNvSpPr>
            <a:spLocks noChangeArrowheads="1"/>
          </p:cNvSpPr>
          <p:nvPr/>
        </p:nvSpPr>
        <p:spPr bwMode="auto">
          <a:xfrm>
            <a:off x="0" y="980728"/>
            <a:ext cx="4104456"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just" defTabSz="914400" rtl="0" eaLnBrk="1" fontAlgn="base" latinLnBrk="0" hangingPunct="1">
              <a:lnSpc>
                <a:spcPct val="100000"/>
              </a:lnSpc>
              <a:spcBef>
                <a:spcPct val="0"/>
              </a:spcBef>
              <a:spcAft>
                <a:spcPct val="0"/>
              </a:spcAft>
              <a:buClrTx/>
              <a:buSzTx/>
              <a:buFontTx/>
              <a:buNone/>
              <a:tabLst/>
            </a:pPr>
            <a:r>
              <a:rPr kumimoji="0" lang="zh-CN" sz="2000" b="1" i="0" u="none" strike="noStrike" cap="none" normalizeH="0" baseline="0" dirty="0" smtClean="0">
                <a:ln>
                  <a:noFill/>
                </a:ln>
                <a:solidFill>
                  <a:schemeClr val="accent6">
                    <a:lumMod val="75000"/>
                  </a:schemeClr>
                </a:solidFill>
                <a:effectLst/>
                <a:latin typeface="宋体" pitchFamily="2" charset="-122"/>
                <a:ea typeface="宋体" pitchFamily="2" charset="-122"/>
                <a:cs typeface="Times New Roman" pitchFamily="18" charset="0"/>
              </a:rPr>
              <a:t>目前比较成熟的物联网应用</a:t>
            </a:r>
            <a:endParaRPr kumimoji="0" lang="zh-CN" sz="4400" b="1" i="0" u="none" strike="noStrike" cap="none" normalizeH="0" baseline="0" dirty="0" smtClean="0">
              <a:ln>
                <a:noFill/>
              </a:ln>
              <a:solidFill>
                <a:schemeClr val="accent6">
                  <a:lumMod val="75000"/>
                </a:schemeClr>
              </a:solidFill>
              <a:effectLst/>
              <a:latin typeface="Arial" pitchFamily="34" charset="0"/>
              <a:ea typeface="宋体" pitchFamily="2" charset="-122"/>
            </a:endParaRPr>
          </a:p>
        </p:txBody>
      </p:sp>
      <p:pic>
        <p:nvPicPr>
          <p:cNvPr id="89092" name="Picture 4" descr="http://ftp.gongkong.com/UploadPic/temp/2009-10/2009102813504200001.jpg"/>
          <p:cNvPicPr>
            <a:picLocks noChangeAspect="1" noChangeArrowheads="1"/>
          </p:cNvPicPr>
          <p:nvPr/>
        </p:nvPicPr>
        <p:blipFill>
          <a:blip r:embed="rId2" cstate="print"/>
          <a:srcRect/>
          <a:stretch>
            <a:fillRect/>
          </a:stretch>
        </p:blipFill>
        <p:spPr bwMode="auto">
          <a:xfrm>
            <a:off x="179513" y="2348880"/>
            <a:ext cx="4824536" cy="3577887"/>
          </a:xfrm>
          <a:prstGeom prst="rect">
            <a:avLst/>
          </a:prstGeom>
          <a:noFill/>
        </p:spPr>
      </p:pic>
      <p:pic>
        <p:nvPicPr>
          <p:cNvPr id="89096" name="Picture 8" descr="C:\DOCUME~1\ADMINI~1\LOCALS~1\Temp\ksohtml\wps_clip_image-21212.png"/>
          <p:cNvPicPr>
            <a:picLocks noChangeAspect="1" noChangeArrowheads="1"/>
          </p:cNvPicPr>
          <p:nvPr/>
        </p:nvPicPr>
        <p:blipFill>
          <a:blip r:embed="rId3" cstate="print"/>
          <a:srcRect/>
          <a:stretch>
            <a:fillRect/>
          </a:stretch>
        </p:blipFill>
        <p:spPr bwMode="auto">
          <a:xfrm>
            <a:off x="6756276" y="2276872"/>
            <a:ext cx="2387724" cy="1937408"/>
          </a:xfrm>
          <a:prstGeom prst="rect">
            <a:avLst/>
          </a:prstGeom>
          <a:noFill/>
        </p:spPr>
      </p:pic>
      <p:pic>
        <p:nvPicPr>
          <p:cNvPr id="89098" name="Picture 10" descr="C:\DOCUME~1\ADMINI~1\LOCALS~1\Temp\ksohtml\wps_clip_image-21294.png"/>
          <p:cNvPicPr>
            <a:picLocks noChangeAspect="1" noChangeArrowheads="1"/>
          </p:cNvPicPr>
          <p:nvPr/>
        </p:nvPicPr>
        <p:blipFill>
          <a:blip r:embed="rId4" cstate="print"/>
          <a:srcRect/>
          <a:stretch>
            <a:fillRect/>
          </a:stretch>
        </p:blipFill>
        <p:spPr bwMode="auto">
          <a:xfrm>
            <a:off x="4932040" y="4149080"/>
            <a:ext cx="2483768" cy="2006537"/>
          </a:xfrm>
          <a:prstGeom prst="rect">
            <a:avLst/>
          </a:prstGeom>
          <a:noFill/>
        </p:spPr>
      </p:pic>
    </p:spTree>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1.2.3</a:t>
            </a:r>
            <a:r>
              <a:rPr lang="zh-CN" altLang="en-US" b="1" dirty="0" smtClean="0"/>
              <a:t>应用层</a:t>
            </a:r>
            <a:endParaRPr lang="zh-CN" altLang="en-US" b="1" dirty="0"/>
          </a:p>
        </p:txBody>
      </p:sp>
      <p:sp>
        <p:nvSpPr>
          <p:cNvPr id="88068" name="Rectangle 4"/>
          <p:cNvSpPr>
            <a:spLocks noChangeArrowheads="1"/>
          </p:cNvSpPr>
          <p:nvPr/>
        </p:nvSpPr>
        <p:spPr bwMode="auto">
          <a:xfrm>
            <a:off x="0" y="980728"/>
            <a:ext cx="4104456"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just" defTabSz="914400" rtl="0" eaLnBrk="1" fontAlgn="base" latinLnBrk="0" hangingPunct="1">
              <a:lnSpc>
                <a:spcPct val="100000"/>
              </a:lnSpc>
              <a:spcBef>
                <a:spcPct val="0"/>
              </a:spcBef>
              <a:spcAft>
                <a:spcPct val="0"/>
              </a:spcAft>
              <a:buClrTx/>
              <a:buSzTx/>
              <a:buFontTx/>
              <a:buNone/>
              <a:tabLst/>
            </a:pPr>
            <a:r>
              <a:rPr kumimoji="0" lang="zh-CN" sz="2000" b="1" i="0" u="none" strike="noStrike" cap="none" normalizeH="0" baseline="0" dirty="0" smtClean="0">
                <a:ln>
                  <a:noFill/>
                </a:ln>
                <a:solidFill>
                  <a:schemeClr val="accent6">
                    <a:lumMod val="75000"/>
                  </a:schemeClr>
                </a:solidFill>
                <a:effectLst/>
                <a:latin typeface="宋体" pitchFamily="2" charset="-122"/>
                <a:ea typeface="宋体" pitchFamily="2" charset="-122"/>
                <a:cs typeface="Times New Roman" pitchFamily="18" charset="0"/>
              </a:rPr>
              <a:t>目前比较成熟的物联网应用</a:t>
            </a:r>
            <a:endParaRPr kumimoji="0" lang="zh-CN" sz="4400" b="1" i="0" u="none" strike="noStrike" cap="none" normalizeH="0" baseline="0" dirty="0" smtClean="0">
              <a:ln>
                <a:noFill/>
              </a:ln>
              <a:solidFill>
                <a:schemeClr val="accent6">
                  <a:lumMod val="75000"/>
                </a:schemeClr>
              </a:solidFill>
              <a:effectLst/>
              <a:latin typeface="Arial" pitchFamily="34" charset="0"/>
              <a:ea typeface="宋体" pitchFamily="2" charset="-122"/>
            </a:endParaRPr>
          </a:p>
        </p:txBody>
      </p:sp>
      <p:sp>
        <p:nvSpPr>
          <p:cNvPr id="10" name="内容占位符 1"/>
          <p:cNvSpPr>
            <a:spLocks noGrp="1"/>
          </p:cNvSpPr>
          <p:nvPr>
            <p:ph idx="1"/>
          </p:nvPr>
        </p:nvSpPr>
        <p:spPr>
          <a:xfrm>
            <a:off x="251520" y="1412776"/>
            <a:ext cx="8712968" cy="2664296"/>
          </a:xfrm>
        </p:spPr>
        <p:txBody>
          <a:bodyPr/>
          <a:lstStyle/>
          <a:p>
            <a:r>
              <a:rPr lang="en-US" altLang="zh-CN" sz="1800" dirty="0" smtClean="0"/>
              <a:t>2010 </a:t>
            </a:r>
            <a:r>
              <a:rPr lang="zh-CN" altLang="en-US" sz="1800" dirty="0" smtClean="0"/>
              <a:t>年</a:t>
            </a:r>
            <a:r>
              <a:rPr lang="en-US" altLang="zh-CN" sz="1800" dirty="0" smtClean="0"/>
              <a:t>12</a:t>
            </a:r>
            <a:r>
              <a:rPr lang="zh-CN" altLang="en-US" sz="1800" dirty="0" smtClean="0"/>
              <a:t>月，无锡</a:t>
            </a:r>
            <a:r>
              <a:rPr lang="en-US" altLang="zh-CN" sz="1800" dirty="0" smtClean="0"/>
              <a:t>220</a:t>
            </a:r>
            <a:r>
              <a:rPr lang="zh-CN" altLang="en-US" sz="1800" dirty="0" smtClean="0"/>
              <a:t>千伏西泾变成功投运，成为全国首座全面应用物联网技术的智能化变电站。变电站的监测控制系统全部采用</a:t>
            </a:r>
            <a:r>
              <a:rPr lang="en-US" altLang="zh-CN" sz="1800" dirty="0" smtClean="0"/>
              <a:t>IEC- 61850 </a:t>
            </a:r>
            <a:r>
              <a:rPr lang="zh-CN" altLang="en-US" sz="1800" dirty="0" smtClean="0"/>
              <a:t>通信协议，通过统一规约集成所有辅助系统，形成全站状态监测统一的分析平台。</a:t>
            </a:r>
          </a:p>
          <a:p>
            <a:endParaRPr lang="zh-CN" altLang="en-US" sz="1400" dirty="0"/>
          </a:p>
        </p:txBody>
      </p:sp>
      <p:pic>
        <p:nvPicPr>
          <p:cNvPr id="90114" name="Picture 2" descr="http://image.ccnf.com/Upload/News/content/20101014/20101014095742609.jpg"/>
          <p:cNvPicPr>
            <a:picLocks noChangeAspect="1" noChangeArrowheads="1"/>
          </p:cNvPicPr>
          <p:nvPr/>
        </p:nvPicPr>
        <p:blipFill>
          <a:blip r:embed="rId2" cstate="print"/>
          <a:srcRect/>
          <a:stretch>
            <a:fillRect/>
          </a:stretch>
        </p:blipFill>
        <p:spPr bwMode="auto">
          <a:xfrm>
            <a:off x="683568" y="2420888"/>
            <a:ext cx="8064896" cy="3384376"/>
          </a:xfrm>
          <a:prstGeom prst="rect">
            <a:avLst/>
          </a:prstGeom>
          <a:noFill/>
        </p:spPr>
      </p:pic>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1.2.3</a:t>
            </a:r>
            <a:r>
              <a:rPr lang="zh-CN" altLang="en-US" b="1" dirty="0" smtClean="0"/>
              <a:t>应用层</a:t>
            </a:r>
            <a:endParaRPr lang="zh-CN" altLang="en-US" b="1" dirty="0"/>
          </a:p>
        </p:txBody>
      </p:sp>
      <p:sp>
        <p:nvSpPr>
          <p:cNvPr id="88068" name="Rectangle 4"/>
          <p:cNvSpPr>
            <a:spLocks noChangeArrowheads="1"/>
          </p:cNvSpPr>
          <p:nvPr/>
        </p:nvSpPr>
        <p:spPr bwMode="auto">
          <a:xfrm>
            <a:off x="0" y="980728"/>
            <a:ext cx="4104456"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just" defTabSz="914400" rtl="0" eaLnBrk="1" fontAlgn="base" latinLnBrk="0" hangingPunct="1">
              <a:lnSpc>
                <a:spcPct val="100000"/>
              </a:lnSpc>
              <a:spcBef>
                <a:spcPct val="0"/>
              </a:spcBef>
              <a:spcAft>
                <a:spcPct val="0"/>
              </a:spcAft>
              <a:buClrTx/>
              <a:buSzTx/>
              <a:buFontTx/>
              <a:buNone/>
              <a:tabLst/>
            </a:pPr>
            <a:r>
              <a:rPr kumimoji="0" lang="zh-CN" sz="2000" b="1" i="0" u="none" strike="noStrike" cap="none" normalizeH="0" baseline="0" dirty="0" smtClean="0">
                <a:ln>
                  <a:noFill/>
                </a:ln>
                <a:solidFill>
                  <a:schemeClr val="accent6">
                    <a:lumMod val="75000"/>
                  </a:schemeClr>
                </a:solidFill>
                <a:effectLst/>
                <a:latin typeface="宋体" pitchFamily="2" charset="-122"/>
                <a:ea typeface="宋体" pitchFamily="2" charset="-122"/>
                <a:cs typeface="Times New Roman" pitchFamily="18" charset="0"/>
              </a:rPr>
              <a:t>目前比较成熟的物联网应用</a:t>
            </a:r>
            <a:endParaRPr kumimoji="0" lang="zh-CN" sz="4400" b="1" i="0" u="none" strike="noStrike" cap="none" normalizeH="0" baseline="0" dirty="0" smtClean="0">
              <a:ln>
                <a:noFill/>
              </a:ln>
              <a:solidFill>
                <a:schemeClr val="accent6">
                  <a:lumMod val="75000"/>
                </a:schemeClr>
              </a:solidFill>
              <a:effectLst/>
              <a:latin typeface="Arial" pitchFamily="34" charset="0"/>
              <a:ea typeface="宋体" pitchFamily="2" charset="-122"/>
            </a:endParaRPr>
          </a:p>
        </p:txBody>
      </p:sp>
      <p:sp>
        <p:nvSpPr>
          <p:cNvPr id="10" name="内容占位符 1"/>
          <p:cNvSpPr>
            <a:spLocks noGrp="1"/>
          </p:cNvSpPr>
          <p:nvPr>
            <p:ph idx="1"/>
          </p:nvPr>
        </p:nvSpPr>
        <p:spPr>
          <a:xfrm>
            <a:off x="179512" y="1412776"/>
            <a:ext cx="8712968" cy="1080120"/>
          </a:xfrm>
        </p:spPr>
        <p:txBody>
          <a:bodyPr/>
          <a:lstStyle/>
          <a:p>
            <a:r>
              <a:rPr lang="en-US" altLang="zh-CN" sz="1800" dirty="0" smtClean="0"/>
              <a:t>2010 </a:t>
            </a:r>
            <a:r>
              <a:rPr lang="zh-CN" altLang="en-US" sz="1800" dirty="0" smtClean="0"/>
              <a:t>年</a:t>
            </a:r>
            <a:r>
              <a:rPr lang="en-US" altLang="zh-CN" sz="1800" dirty="0" smtClean="0"/>
              <a:t>12</a:t>
            </a:r>
            <a:r>
              <a:rPr lang="zh-CN" altLang="en-US" sz="1800" dirty="0" smtClean="0"/>
              <a:t>月，无锡</a:t>
            </a:r>
            <a:r>
              <a:rPr lang="en-US" altLang="zh-CN" sz="1800" dirty="0" smtClean="0"/>
              <a:t>220</a:t>
            </a:r>
            <a:r>
              <a:rPr lang="zh-CN" altLang="en-US" sz="1800" dirty="0" smtClean="0"/>
              <a:t>千伏西泾变成功投运，成为全国首座全面应用物联网技术的智能化变电站。变电站的监测控制系统全部采用</a:t>
            </a:r>
            <a:r>
              <a:rPr lang="en-US" altLang="zh-CN" sz="1800" dirty="0" smtClean="0"/>
              <a:t>IEC- 61850 </a:t>
            </a:r>
            <a:r>
              <a:rPr lang="zh-CN" altLang="en-US" sz="1800" dirty="0" smtClean="0"/>
              <a:t>通信协议，通过统一规约集成所有辅助系统，形成全站状态监测统一的分析平台。</a:t>
            </a:r>
          </a:p>
          <a:p>
            <a:endParaRPr lang="zh-CN" altLang="en-US" sz="1400" dirty="0"/>
          </a:p>
        </p:txBody>
      </p:sp>
      <p:pic>
        <p:nvPicPr>
          <p:cNvPr id="90114" name="Picture 2" descr="http://image.ccnf.com/Upload/News/content/20101014/20101014095742609.jpg"/>
          <p:cNvPicPr>
            <a:picLocks noChangeAspect="1" noChangeArrowheads="1"/>
          </p:cNvPicPr>
          <p:nvPr/>
        </p:nvPicPr>
        <p:blipFill>
          <a:blip r:embed="rId2" cstate="print"/>
          <a:srcRect/>
          <a:stretch>
            <a:fillRect/>
          </a:stretch>
        </p:blipFill>
        <p:spPr bwMode="auto">
          <a:xfrm>
            <a:off x="539552" y="2348880"/>
            <a:ext cx="8064896" cy="2088232"/>
          </a:xfrm>
          <a:prstGeom prst="rect">
            <a:avLst/>
          </a:prstGeom>
          <a:noFill/>
        </p:spPr>
      </p:pic>
      <p:sp>
        <p:nvSpPr>
          <p:cNvPr id="6" name="矩形 5"/>
          <p:cNvSpPr/>
          <p:nvPr/>
        </p:nvSpPr>
        <p:spPr>
          <a:xfrm>
            <a:off x="467544" y="4509120"/>
            <a:ext cx="8424936" cy="1754326"/>
          </a:xfrm>
          <a:prstGeom prst="rect">
            <a:avLst/>
          </a:prstGeom>
        </p:spPr>
        <p:txBody>
          <a:bodyPr wrap="square">
            <a:spAutoFit/>
          </a:bodyPr>
          <a:lstStyle/>
          <a:p>
            <a:r>
              <a:rPr lang="zh-CN" altLang="en-US" dirty="0" smtClean="0"/>
              <a:t>用传感器替代人工或传统报警装置提升了变电站整体辅助系统的水准，从安保到消防、排水、温控，各系统对外界变化和异常的感知应变能力都明显增强，对主设备形成更全面的保护。防入侵系统以多种传感器组成协同感知网络，能将探测分析、阻挡延缓、复核响应相结合，预防和阻止所有形式的非正常进入；温湿度传感器则遍布设备周围的空间，能准确向系统传递实时数据，弥补了过去用空调控制室温无法顾及到所有设备空间的局限性。</a:t>
            </a:r>
            <a:endParaRPr lang="zh-CN" altLang="en-US" dirty="0"/>
          </a:p>
        </p:txBody>
      </p:sp>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pPr eaLnBrk="1" hangingPunct="1"/>
            <a:r>
              <a:rPr lang="zh-CN" altLang="en-US" smtClean="0"/>
              <a:t>目录</a:t>
            </a:r>
          </a:p>
        </p:txBody>
      </p:sp>
      <p:sp>
        <p:nvSpPr>
          <p:cNvPr id="5" name="AutoShape 46"/>
          <p:cNvSpPr>
            <a:spLocks noChangeArrowheads="1"/>
          </p:cNvSpPr>
          <p:nvPr/>
        </p:nvSpPr>
        <p:spPr bwMode="ltGray">
          <a:xfrm rot="5400000">
            <a:off x="-2412207" y="1454944"/>
            <a:ext cx="4824413" cy="4772026"/>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a:p>
        </p:txBody>
      </p:sp>
      <p:sp>
        <p:nvSpPr>
          <p:cNvPr id="8196" name="AutoShape 47"/>
          <p:cNvSpPr>
            <a:spLocks noChangeArrowheads="1"/>
          </p:cNvSpPr>
          <p:nvPr/>
        </p:nvSpPr>
        <p:spPr bwMode="ltGray">
          <a:xfrm rot="5400000" flipH="1">
            <a:off x="-2016918" y="1908968"/>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FFEFD1"/>
              </a:gs>
              <a:gs pos="64999">
                <a:srgbClr val="F0EBD5"/>
              </a:gs>
              <a:gs pos="100000">
                <a:srgbClr val="D1C39F"/>
              </a:gs>
            </a:gsLst>
            <a:lin ang="5400000"/>
          </a:gradFill>
          <a:ln w="0" algn="ctr">
            <a:noFill/>
            <a:miter lim="800000"/>
            <a:headEnd/>
            <a:tailEnd/>
          </a:ln>
        </p:spPr>
        <p:txBody>
          <a:bodyPr wrap="none" anchor="ctr"/>
          <a:lstStyle/>
          <a:p>
            <a:endParaRPr lang="zh-CN" altLang="en-US"/>
          </a:p>
        </p:txBody>
      </p:sp>
      <p:sp>
        <p:nvSpPr>
          <p:cNvPr id="46" name="矩形 45"/>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AutoShape 49"/>
          <p:cNvSpPr>
            <a:spLocks noChangeArrowheads="1"/>
          </p:cNvSpPr>
          <p:nvPr/>
        </p:nvSpPr>
        <p:spPr bwMode="auto">
          <a:xfrm>
            <a:off x="1720850" y="5268913"/>
            <a:ext cx="3213100" cy="508000"/>
          </a:xfrm>
          <a:prstGeom prst="roundRect">
            <a:avLst>
              <a:gd name="adj" fmla="val 50000"/>
            </a:avLst>
          </a:prstGeom>
          <a:noFill/>
          <a:ln w="28575" cmpd="sng">
            <a:solidFill>
              <a:schemeClr val="bg2"/>
            </a:solidFill>
            <a:round/>
            <a:headEnd/>
            <a:tailEnd/>
          </a:ln>
        </p:spPr>
        <p:txBody>
          <a:bodyPr wrap="none" anchor="ctr"/>
          <a:lstStyle/>
          <a:p>
            <a:r>
              <a:rPr lang="en-US" u="sng">
                <a:ea typeface="黑体" pitchFamily="2" charset="-122"/>
                <a:sym typeface="Arial" pitchFamily="34" charset="0"/>
              </a:rPr>
              <a:t>1.4我国物联网的现状与展望</a:t>
            </a:r>
          </a:p>
        </p:txBody>
      </p:sp>
      <p:sp>
        <p:nvSpPr>
          <p:cNvPr id="56" name="AutoShape 50"/>
          <p:cNvSpPr>
            <a:spLocks noChangeArrowheads="1"/>
          </p:cNvSpPr>
          <p:nvPr/>
        </p:nvSpPr>
        <p:spPr bwMode="auto">
          <a:xfrm>
            <a:off x="2355850" y="4073525"/>
            <a:ext cx="3009900" cy="508000"/>
          </a:xfrm>
          <a:prstGeom prst="roundRect">
            <a:avLst>
              <a:gd name="adj" fmla="val 50000"/>
            </a:avLst>
          </a:prstGeom>
          <a:noFill/>
          <a:ln w="28575" cmpd="sng">
            <a:solidFill>
              <a:schemeClr val="bg2"/>
            </a:solidFill>
            <a:round/>
            <a:headEnd/>
            <a:tailEnd/>
          </a:ln>
        </p:spPr>
        <p:txBody>
          <a:bodyPr wrap="none" anchor="ctr"/>
          <a:lstStyle/>
          <a:p>
            <a:r>
              <a:rPr lang="en-US" u="sng">
                <a:ea typeface="黑体" pitchFamily="2" charset="-122"/>
                <a:sym typeface="Arial" pitchFamily="34" charset="0"/>
              </a:rPr>
              <a:t>1.3国际物联网发展现状</a:t>
            </a:r>
          </a:p>
        </p:txBody>
      </p:sp>
      <p:sp>
        <p:nvSpPr>
          <p:cNvPr id="57" name="AutoShape 51"/>
          <p:cNvSpPr>
            <a:spLocks noChangeArrowheads="1"/>
          </p:cNvSpPr>
          <p:nvPr/>
        </p:nvSpPr>
        <p:spPr bwMode="auto">
          <a:xfrm>
            <a:off x="2366963" y="2924175"/>
            <a:ext cx="3000375" cy="508000"/>
          </a:xfrm>
          <a:prstGeom prst="roundRect">
            <a:avLst>
              <a:gd name="adj" fmla="val 50000"/>
            </a:avLst>
          </a:prstGeom>
          <a:noFill/>
          <a:ln w="28575" cmpd="sng">
            <a:solidFill>
              <a:schemeClr val="bg2"/>
            </a:solidFill>
            <a:round/>
            <a:headEnd/>
            <a:tailEnd/>
          </a:ln>
        </p:spPr>
        <p:txBody>
          <a:bodyPr wrap="none" anchor="ctr"/>
          <a:lstStyle/>
          <a:p>
            <a:r>
              <a:rPr lang="en-US" u="sng">
                <a:ea typeface="黑体" pitchFamily="2" charset="-122"/>
                <a:sym typeface="Arial" pitchFamily="34" charset="0"/>
              </a:rPr>
              <a:t>1.2 物联网体系结构</a:t>
            </a:r>
          </a:p>
        </p:txBody>
      </p:sp>
      <p:sp>
        <p:nvSpPr>
          <p:cNvPr id="58" name="AutoShape 52"/>
          <p:cNvSpPr>
            <a:spLocks noChangeArrowheads="1"/>
          </p:cNvSpPr>
          <p:nvPr/>
        </p:nvSpPr>
        <p:spPr bwMode="auto">
          <a:xfrm>
            <a:off x="1765300" y="1820863"/>
            <a:ext cx="2949575" cy="508000"/>
          </a:xfrm>
          <a:prstGeom prst="roundRect">
            <a:avLst>
              <a:gd name="adj" fmla="val 50000"/>
            </a:avLst>
          </a:prstGeom>
          <a:noFill/>
          <a:ln w="28575" cmpd="sng">
            <a:solidFill>
              <a:schemeClr val="bg2"/>
            </a:solidFill>
            <a:round/>
            <a:headEnd/>
            <a:tailEnd/>
          </a:ln>
        </p:spPr>
        <p:txBody>
          <a:bodyPr wrap="none" anchor="ctr"/>
          <a:lstStyle/>
          <a:p>
            <a:r>
              <a:rPr lang="en-US" u="sng" dirty="0">
                <a:ea typeface="黑体" pitchFamily="2" charset="-122"/>
                <a:sym typeface="Arial" pitchFamily="34" charset="0"/>
              </a:rPr>
              <a:t>1.1物联网的概念</a:t>
            </a:r>
          </a:p>
        </p:txBody>
      </p:sp>
      <p:grpSp>
        <p:nvGrpSpPr>
          <p:cNvPr id="59" name="Group 9"/>
          <p:cNvGrpSpPr>
            <a:grpSpLocks/>
          </p:cNvGrpSpPr>
          <p:nvPr/>
        </p:nvGrpSpPr>
        <p:grpSpPr bwMode="auto">
          <a:xfrm>
            <a:off x="1447800" y="1909763"/>
            <a:ext cx="381000" cy="381000"/>
            <a:chOff x="0" y="0"/>
            <a:chExt cx="1615" cy="1615"/>
          </a:xfrm>
        </p:grpSpPr>
        <p:sp>
          <p:nvSpPr>
            <p:cNvPr id="60" name="Oval 54"/>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a:ea typeface="黑体" pitchFamily="2" charset="-122"/>
                <a:sym typeface="Arial" pitchFamily="34" charset="0"/>
              </a:endParaRPr>
            </a:p>
          </p:txBody>
        </p:sp>
        <p:sp>
          <p:nvSpPr>
            <p:cNvPr id="61" name="Oval 55"/>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a:ea typeface="黑体" pitchFamily="2" charset="-122"/>
                <a:sym typeface="Arial" pitchFamily="34" charset="0"/>
              </a:endParaRPr>
            </a:p>
          </p:txBody>
        </p:sp>
        <p:sp>
          <p:nvSpPr>
            <p:cNvPr id="62" name="Oval 56"/>
            <p:cNvSpPr>
              <a:spLocks noChangeArrowheads="1"/>
            </p:cNvSpPr>
            <p:nvPr/>
          </p:nvSpPr>
          <p:spPr bwMode="auto">
            <a:xfrm>
              <a:off x="175" y="175"/>
              <a:ext cx="1265" cy="1265"/>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a:ea typeface="黑体" pitchFamily="2" charset="-122"/>
                <a:sym typeface="Arial" pitchFamily="34" charset="0"/>
              </a:endParaRPr>
            </a:p>
          </p:txBody>
        </p:sp>
        <p:sp>
          <p:nvSpPr>
            <p:cNvPr id="63" name="Oval 57"/>
            <p:cNvSpPr>
              <a:spLocks noChangeArrowheads="1"/>
            </p:cNvSpPr>
            <p:nvPr/>
          </p:nvSpPr>
          <p:spPr bwMode="auto">
            <a:xfrm>
              <a:off x="176" y="176"/>
              <a:ext cx="1262" cy="1264"/>
            </a:xfrm>
            <a:prstGeom prst="ellipse">
              <a:avLst/>
            </a:prstGeom>
            <a:gradFill rotWithShape="1">
              <a:gsLst>
                <a:gs pos="0">
                  <a:srgbClr val="000000"/>
                </a:gs>
                <a:gs pos="100000">
                  <a:srgbClr val="FFCC00"/>
                </a:gs>
              </a:gsLst>
              <a:lin ang="2700000" scaled="1"/>
            </a:gradFill>
            <a:ln w="9525">
              <a:noFill/>
              <a:round/>
              <a:headEnd/>
              <a:tailEnd/>
            </a:ln>
          </p:spPr>
          <p:txBody>
            <a:bodyPr wrap="none" anchor="ctr">
              <a:spAutoFit/>
            </a:bodyPr>
            <a:lstStyle/>
            <a:p>
              <a:endParaRPr lang="zh-CN" altLang="en-US">
                <a:ea typeface="黑体" pitchFamily="2" charset="-122"/>
                <a:sym typeface="Arial" pitchFamily="34" charset="0"/>
              </a:endParaRPr>
            </a:p>
          </p:txBody>
        </p:sp>
        <p:sp>
          <p:nvSpPr>
            <p:cNvPr id="64" name="Oval 58"/>
            <p:cNvSpPr>
              <a:spLocks noChangeArrowheads="1"/>
            </p:cNvSpPr>
            <p:nvPr/>
          </p:nvSpPr>
          <p:spPr bwMode="auto">
            <a:xfrm>
              <a:off x="256" y="256"/>
              <a:ext cx="1097" cy="1104"/>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a:ea typeface="黑体" pitchFamily="2" charset="-122"/>
                <a:sym typeface="Arial" pitchFamily="34" charset="0"/>
              </a:endParaRPr>
            </a:p>
          </p:txBody>
        </p:sp>
        <p:sp>
          <p:nvSpPr>
            <p:cNvPr id="65" name="Oval 59"/>
            <p:cNvSpPr>
              <a:spLocks noChangeArrowheads="1"/>
            </p:cNvSpPr>
            <p:nvPr/>
          </p:nvSpPr>
          <p:spPr bwMode="auto">
            <a:xfrm>
              <a:off x="259" y="259"/>
              <a:ext cx="1096" cy="1098"/>
            </a:xfrm>
            <a:prstGeom prst="ellipse">
              <a:avLst/>
            </a:prstGeom>
            <a:gradFill rotWithShape="1">
              <a:gsLst>
                <a:gs pos="0">
                  <a:srgbClr val="FFCC00"/>
                </a:gs>
                <a:gs pos="100000">
                  <a:srgbClr val="7C6300"/>
                </a:gs>
              </a:gsLst>
              <a:lin ang="2700000" scaled="1"/>
            </a:gradFill>
            <a:ln w="9525">
              <a:noFill/>
              <a:round/>
              <a:headEnd/>
              <a:tailEnd/>
            </a:ln>
          </p:spPr>
          <p:txBody>
            <a:bodyPr anchor="ctr">
              <a:spAutoFit/>
            </a:bodyPr>
            <a:lstStyle/>
            <a:p>
              <a:endParaRPr lang="zh-CN" altLang="en-US">
                <a:ea typeface="黑体" pitchFamily="2" charset="-122"/>
                <a:sym typeface="Arial" pitchFamily="34" charset="0"/>
              </a:endParaRPr>
            </a:p>
          </p:txBody>
        </p:sp>
      </p:grpSp>
      <p:grpSp>
        <p:nvGrpSpPr>
          <p:cNvPr id="66" name="Group 16"/>
          <p:cNvGrpSpPr>
            <a:grpSpLocks/>
          </p:cNvGrpSpPr>
          <p:nvPr/>
        </p:nvGrpSpPr>
        <p:grpSpPr bwMode="auto">
          <a:xfrm>
            <a:off x="2062163" y="3032125"/>
            <a:ext cx="381000" cy="381000"/>
            <a:chOff x="0" y="0"/>
            <a:chExt cx="1615" cy="1615"/>
          </a:xfrm>
        </p:grpSpPr>
        <p:sp>
          <p:nvSpPr>
            <p:cNvPr id="67" name="Oval 61"/>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a:ea typeface="黑体" pitchFamily="2" charset="-122"/>
                <a:sym typeface="Arial" pitchFamily="34" charset="0"/>
              </a:endParaRPr>
            </a:p>
          </p:txBody>
        </p:sp>
        <p:sp>
          <p:nvSpPr>
            <p:cNvPr id="68" name="Oval 62"/>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a:ea typeface="黑体" pitchFamily="2" charset="-122"/>
                <a:sym typeface="Arial" pitchFamily="34" charset="0"/>
              </a:endParaRPr>
            </a:p>
          </p:txBody>
        </p:sp>
        <p:sp>
          <p:nvSpPr>
            <p:cNvPr id="69" name="Oval 63"/>
            <p:cNvSpPr>
              <a:spLocks noChangeArrowheads="1"/>
            </p:cNvSpPr>
            <p:nvPr/>
          </p:nvSpPr>
          <p:spPr bwMode="auto">
            <a:xfrm>
              <a:off x="175" y="175"/>
              <a:ext cx="1265" cy="1265"/>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a:ea typeface="黑体" pitchFamily="2" charset="-122"/>
                <a:sym typeface="Arial" pitchFamily="34" charset="0"/>
              </a:endParaRPr>
            </a:p>
          </p:txBody>
        </p:sp>
        <p:sp>
          <p:nvSpPr>
            <p:cNvPr id="70" name="Oval 64"/>
            <p:cNvSpPr>
              <a:spLocks noChangeArrowheads="1"/>
            </p:cNvSpPr>
            <p:nvPr/>
          </p:nvSpPr>
          <p:spPr bwMode="auto">
            <a:xfrm>
              <a:off x="176" y="176"/>
              <a:ext cx="1262" cy="1264"/>
            </a:xfrm>
            <a:prstGeom prst="ellipse">
              <a:avLst/>
            </a:prstGeom>
            <a:gradFill rotWithShape="1">
              <a:gsLst>
                <a:gs pos="0">
                  <a:srgbClr val="000000"/>
                </a:gs>
                <a:gs pos="100000">
                  <a:srgbClr val="48BE67"/>
                </a:gs>
              </a:gsLst>
              <a:lin ang="2700000" scaled="1"/>
            </a:gradFill>
            <a:ln w="9525">
              <a:noFill/>
              <a:round/>
              <a:headEnd/>
              <a:tailEnd/>
            </a:ln>
          </p:spPr>
          <p:txBody>
            <a:bodyPr wrap="none" anchor="ctr">
              <a:spAutoFit/>
            </a:bodyPr>
            <a:lstStyle/>
            <a:p>
              <a:endParaRPr lang="zh-CN" altLang="en-US">
                <a:ea typeface="黑体" pitchFamily="2" charset="-122"/>
                <a:sym typeface="Arial" pitchFamily="34" charset="0"/>
              </a:endParaRPr>
            </a:p>
          </p:txBody>
        </p:sp>
        <p:sp>
          <p:nvSpPr>
            <p:cNvPr id="71" name="Oval 65"/>
            <p:cNvSpPr>
              <a:spLocks noChangeArrowheads="1"/>
            </p:cNvSpPr>
            <p:nvPr/>
          </p:nvSpPr>
          <p:spPr bwMode="auto">
            <a:xfrm>
              <a:off x="256" y="256"/>
              <a:ext cx="1097" cy="1104"/>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a:ea typeface="黑体" pitchFamily="2" charset="-122"/>
                <a:sym typeface="Arial" pitchFamily="34" charset="0"/>
              </a:endParaRPr>
            </a:p>
          </p:txBody>
        </p:sp>
        <p:sp>
          <p:nvSpPr>
            <p:cNvPr id="72" name="Oval 66"/>
            <p:cNvSpPr>
              <a:spLocks noChangeArrowheads="1"/>
            </p:cNvSpPr>
            <p:nvPr/>
          </p:nvSpPr>
          <p:spPr bwMode="auto">
            <a:xfrm>
              <a:off x="259" y="259"/>
              <a:ext cx="1096" cy="1098"/>
            </a:xfrm>
            <a:prstGeom prst="ellipse">
              <a:avLst/>
            </a:prstGeom>
            <a:gradFill rotWithShape="1">
              <a:gsLst>
                <a:gs pos="0">
                  <a:srgbClr val="48BE67"/>
                </a:gs>
                <a:gs pos="100000">
                  <a:srgbClr val="235C32"/>
                </a:gs>
              </a:gsLst>
              <a:lin ang="2700000" scaled="1"/>
            </a:gradFill>
            <a:ln w="9525">
              <a:noFill/>
              <a:round/>
              <a:headEnd/>
              <a:tailEnd/>
            </a:ln>
          </p:spPr>
          <p:txBody>
            <a:bodyPr anchor="ctr">
              <a:spAutoFit/>
            </a:bodyPr>
            <a:lstStyle/>
            <a:p>
              <a:endParaRPr lang="zh-CN" altLang="en-US">
                <a:ea typeface="黑体" pitchFamily="2" charset="-122"/>
                <a:sym typeface="Arial" pitchFamily="34" charset="0"/>
              </a:endParaRPr>
            </a:p>
          </p:txBody>
        </p:sp>
      </p:grpSp>
      <p:grpSp>
        <p:nvGrpSpPr>
          <p:cNvPr id="73" name="Group 23"/>
          <p:cNvGrpSpPr>
            <a:grpSpLocks/>
          </p:cNvGrpSpPr>
          <p:nvPr/>
        </p:nvGrpSpPr>
        <p:grpSpPr bwMode="auto">
          <a:xfrm>
            <a:off x="2051050" y="4149725"/>
            <a:ext cx="381000" cy="381000"/>
            <a:chOff x="0" y="0"/>
            <a:chExt cx="1615" cy="1615"/>
          </a:xfrm>
        </p:grpSpPr>
        <p:sp>
          <p:nvSpPr>
            <p:cNvPr id="74" name="Oval 68"/>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a:ea typeface="黑体" pitchFamily="2" charset="-122"/>
                <a:sym typeface="Arial" pitchFamily="34" charset="0"/>
              </a:endParaRPr>
            </a:p>
          </p:txBody>
        </p:sp>
        <p:sp>
          <p:nvSpPr>
            <p:cNvPr id="75" name="Oval 69"/>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a:ea typeface="黑体" pitchFamily="2" charset="-122"/>
                <a:sym typeface="Arial" pitchFamily="34" charset="0"/>
              </a:endParaRPr>
            </a:p>
          </p:txBody>
        </p:sp>
        <p:sp>
          <p:nvSpPr>
            <p:cNvPr id="76" name="Oval 70"/>
            <p:cNvSpPr>
              <a:spLocks noChangeArrowheads="1"/>
            </p:cNvSpPr>
            <p:nvPr/>
          </p:nvSpPr>
          <p:spPr bwMode="auto">
            <a:xfrm>
              <a:off x="175" y="175"/>
              <a:ext cx="1265" cy="1265"/>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a:ea typeface="黑体" pitchFamily="2" charset="-122"/>
                <a:sym typeface="Arial" pitchFamily="34" charset="0"/>
              </a:endParaRPr>
            </a:p>
          </p:txBody>
        </p:sp>
        <p:sp>
          <p:nvSpPr>
            <p:cNvPr id="77" name="Oval 71"/>
            <p:cNvSpPr>
              <a:spLocks noChangeArrowheads="1"/>
            </p:cNvSpPr>
            <p:nvPr/>
          </p:nvSpPr>
          <p:spPr bwMode="auto">
            <a:xfrm>
              <a:off x="176" y="176"/>
              <a:ext cx="1262" cy="1264"/>
            </a:xfrm>
            <a:prstGeom prst="ellipse">
              <a:avLst/>
            </a:prstGeom>
            <a:gradFill rotWithShape="1">
              <a:gsLst>
                <a:gs pos="0">
                  <a:srgbClr val="21B3E1"/>
                </a:gs>
                <a:gs pos="100000">
                  <a:srgbClr val="0F5368"/>
                </a:gs>
              </a:gsLst>
              <a:lin ang="5400000" scaled="1"/>
            </a:gradFill>
            <a:ln w="9525">
              <a:noFill/>
              <a:round/>
              <a:headEnd/>
              <a:tailEnd/>
            </a:ln>
          </p:spPr>
          <p:txBody>
            <a:bodyPr wrap="none" anchor="ctr">
              <a:spAutoFit/>
            </a:bodyPr>
            <a:lstStyle/>
            <a:p>
              <a:endParaRPr lang="zh-CN" altLang="en-US">
                <a:ea typeface="黑体" pitchFamily="2" charset="-122"/>
                <a:sym typeface="Arial" pitchFamily="34" charset="0"/>
              </a:endParaRPr>
            </a:p>
          </p:txBody>
        </p:sp>
        <p:sp>
          <p:nvSpPr>
            <p:cNvPr id="78" name="Oval 72"/>
            <p:cNvSpPr>
              <a:spLocks noChangeArrowheads="1"/>
            </p:cNvSpPr>
            <p:nvPr/>
          </p:nvSpPr>
          <p:spPr bwMode="auto">
            <a:xfrm>
              <a:off x="256" y="256"/>
              <a:ext cx="1097" cy="1104"/>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a:ea typeface="黑体" pitchFamily="2" charset="-122"/>
                <a:sym typeface="Arial" pitchFamily="34" charset="0"/>
              </a:endParaRPr>
            </a:p>
          </p:txBody>
        </p:sp>
        <p:sp>
          <p:nvSpPr>
            <p:cNvPr id="79" name="Oval 73"/>
            <p:cNvSpPr>
              <a:spLocks noChangeArrowheads="1"/>
            </p:cNvSpPr>
            <p:nvPr/>
          </p:nvSpPr>
          <p:spPr bwMode="auto">
            <a:xfrm>
              <a:off x="259" y="259"/>
              <a:ext cx="1096" cy="1098"/>
            </a:xfrm>
            <a:prstGeom prst="ellipse">
              <a:avLst/>
            </a:prstGeom>
            <a:gradFill rotWithShape="1">
              <a:gsLst>
                <a:gs pos="0">
                  <a:srgbClr val="21B3E1"/>
                </a:gs>
                <a:gs pos="100000">
                  <a:srgbClr val="10576D"/>
                </a:gs>
              </a:gsLst>
              <a:lin ang="2700000" scaled="1"/>
            </a:gradFill>
            <a:ln w="9525">
              <a:noFill/>
              <a:round/>
              <a:headEnd/>
              <a:tailEnd/>
            </a:ln>
          </p:spPr>
          <p:txBody>
            <a:bodyPr anchor="ctr">
              <a:spAutoFit/>
            </a:bodyPr>
            <a:lstStyle/>
            <a:p>
              <a:endParaRPr lang="zh-CN" altLang="en-US">
                <a:ea typeface="黑体" pitchFamily="2" charset="-122"/>
                <a:sym typeface="Arial" pitchFamily="34" charset="0"/>
              </a:endParaRPr>
            </a:p>
          </p:txBody>
        </p:sp>
      </p:grpSp>
      <p:grpSp>
        <p:nvGrpSpPr>
          <p:cNvPr id="80" name="Group 30"/>
          <p:cNvGrpSpPr>
            <a:grpSpLocks/>
          </p:cNvGrpSpPr>
          <p:nvPr/>
        </p:nvGrpSpPr>
        <p:grpSpPr bwMode="auto">
          <a:xfrm>
            <a:off x="1474788" y="5426075"/>
            <a:ext cx="381000" cy="381000"/>
            <a:chOff x="0" y="0"/>
            <a:chExt cx="1615" cy="1615"/>
          </a:xfrm>
        </p:grpSpPr>
        <p:sp>
          <p:nvSpPr>
            <p:cNvPr id="81" name="Oval 75"/>
            <p:cNvSpPr>
              <a:spLocks noChangeArrowheads="1"/>
            </p:cNvSpPr>
            <p:nvPr/>
          </p:nvSpPr>
          <p:spPr bwMode="auto">
            <a:xfrm>
              <a:off x="0" y="0"/>
              <a:ext cx="1615" cy="1615"/>
            </a:xfrm>
            <a:prstGeom prst="ellipse">
              <a:avLst/>
            </a:prstGeom>
            <a:gradFill rotWithShape="1">
              <a:gsLst>
                <a:gs pos="0">
                  <a:srgbClr val="767676"/>
                </a:gs>
                <a:gs pos="50000">
                  <a:srgbClr val="FFFFFF"/>
                </a:gs>
                <a:gs pos="100000">
                  <a:srgbClr val="767676"/>
                </a:gs>
              </a:gsLst>
              <a:lin ang="5400000" scaled="1"/>
            </a:gradFill>
            <a:ln w="9525">
              <a:noFill/>
              <a:round/>
              <a:headEnd/>
              <a:tailEnd/>
            </a:ln>
          </p:spPr>
          <p:txBody>
            <a:bodyPr wrap="none" anchor="ctr"/>
            <a:lstStyle/>
            <a:p>
              <a:endParaRPr lang="zh-CN" altLang="en-US">
                <a:ea typeface="黑体" pitchFamily="2" charset="-122"/>
                <a:sym typeface="Arial" pitchFamily="34" charset="0"/>
              </a:endParaRPr>
            </a:p>
          </p:txBody>
        </p:sp>
        <p:sp>
          <p:nvSpPr>
            <p:cNvPr id="82" name="Oval 76"/>
            <p:cNvSpPr>
              <a:spLocks noChangeArrowheads="1"/>
            </p:cNvSpPr>
            <p:nvPr/>
          </p:nvSpPr>
          <p:spPr bwMode="auto">
            <a:xfrm>
              <a:off x="92" y="91"/>
              <a:ext cx="1430" cy="1430"/>
            </a:xfrm>
            <a:prstGeom prst="ellipse">
              <a:avLst/>
            </a:prstGeom>
            <a:gradFill rotWithShape="1">
              <a:gsLst>
                <a:gs pos="0">
                  <a:srgbClr val="FFFFFF"/>
                </a:gs>
                <a:gs pos="50000">
                  <a:srgbClr val="A2A2A2"/>
                </a:gs>
                <a:gs pos="100000">
                  <a:srgbClr val="FFFFFF"/>
                </a:gs>
              </a:gsLst>
              <a:lin ang="0" scaled="1"/>
            </a:gradFill>
            <a:ln w="9525">
              <a:noFill/>
              <a:round/>
              <a:headEnd/>
              <a:tailEnd/>
            </a:ln>
          </p:spPr>
          <p:txBody>
            <a:bodyPr wrap="none" anchor="ctr"/>
            <a:lstStyle/>
            <a:p>
              <a:endParaRPr lang="zh-CN" altLang="en-US">
                <a:ea typeface="黑体" pitchFamily="2" charset="-122"/>
                <a:sym typeface="Arial" pitchFamily="34" charset="0"/>
              </a:endParaRPr>
            </a:p>
          </p:txBody>
        </p:sp>
        <p:sp>
          <p:nvSpPr>
            <p:cNvPr id="83" name="Oval 77"/>
            <p:cNvSpPr>
              <a:spLocks noChangeArrowheads="1"/>
            </p:cNvSpPr>
            <p:nvPr/>
          </p:nvSpPr>
          <p:spPr bwMode="auto">
            <a:xfrm>
              <a:off x="175" y="175"/>
              <a:ext cx="1265" cy="1265"/>
            </a:xfrm>
            <a:prstGeom prst="ellipse">
              <a:avLst/>
            </a:prstGeom>
            <a:gradFill rotWithShape="1">
              <a:gsLst>
                <a:gs pos="0">
                  <a:srgbClr val="080808"/>
                </a:gs>
                <a:gs pos="50000">
                  <a:srgbClr val="FFFFFF"/>
                </a:gs>
                <a:gs pos="100000">
                  <a:srgbClr val="080808"/>
                </a:gs>
              </a:gsLst>
              <a:lin ang="2700000" scaled="1"/>
            </a:gradFill>
            <a:ln w="9525">
              <a:noFill/>
              <a:round/>
              <a:headEnd/>
              <a:tailEnd/>
            </a:ln>
          </p:spPr>
          <p:txBody>
            <a:bodyPr wrap="none" anchor="ctr">
              <a:spAutoFit/>
            </a:bodyPr>
            <a:lstStyle/>
            <a:p>
              <a:endParaRPr lang="zh-CN" altLang="en-US">
                <a:ea typeface="黑体" pitchFamily="2" charset="-122"/>
                <a:sym typeface="Arial" pitchFamily="34" charset="0"/>
              </a:endParaRPr>
            </a:p>
          </p:txBody>
        </p:sp>
        <p:sp>
          <p:nvSpPr>
            <p:cNvPr id="84" name="Oval 78"/>
            <p:cNvSpPr>
              <a:spLocks noChangeArrowheads="1"/>
            </p:cNvSpPr>
            <p:nvPr/>
          </p:nvSpPr>
          <p:spPr bwMode="auto">
            <a:xfrm>
              <a:off x="176" y="176"/>
              <a:ext cx="1262" cy="1264"/>
            </a:xfrm>
            <a:prstGeom prst="ellipse">
              <a:avLst/>
            </a:prstGeom>
            <a:gradFill rotWithShape="1">
              <a:gsLst>
                <a:gs pos="0">
                  <a:srgbClr val="000000"/>
                </a:gs>
                <a:gs pos="100000">
                  <a:srgbClr val="8D67E1"/>
                </a:gs>
              </a:gsLst>
              <a:lin ang="2700000" scaled="1"/>
            </a:gradFill>
            <a:ln w="9525">
              <a:noFill/>
              <a:round/>
              <a:headEnd/>
              <a:tailEnd/>
            </a:ln>
          </p:spPr>
          <p:txBody>
            <a:bodyPr wrap="none" anchor="ctr">
              <a:spAutoFit/>
            </a:bodyPr>
            <a:lstStyle/>
            <a:p>
              <a:endParaRPr lang="zh-CN" altLang="en-US">
                <a:ea typeface="黑体" pitchFamily="2" charset="-122"/>
                <a:sym typeface="Arial" pitchFamily="34" charset="0"/>
              </a:endParaRPr>
            </a:p>
          </p:txBody>
        </p:sp>
        <p:sp>
          <p:nvSpPr>
            <p:cNvPr id="85" name="Oval 79"/>
            <p:cNvSpPr>
              <a:spLocks noChangeArrowheads="1"/>
            </p:cNvSpPr>
            <p:nvPr/>
          </p:nvSpPr>
          <p:spPr bwMode="auto">
            <a:xfrm>
              <a:off x="256" y="256"/>
              <a:ext cx="1097" cy="1104"/>
            </a:xfrm>
            <a:prstGeom prst="ellipse">
              <a:avLst/>
            </a:prstGeom>
            <a:gradFill rotWithShape="1">
              <a:gsLst>
                <a:gs pos="0">
                  <a:srgbClr val="080808"/>
                </a:gs>
                <a:gs pos="50000">
                  <a:srgbClr val="040404"/>
                </a:gs>
                <a:gs pos="100000">
                  <a:srgbClr val="080808"/>
                </a:gs>
              </a:gsLst>
              <a:lin ang="18900000" scaled="1"/>
            </a:gradFill>
            <a:ln w="9525">
              <a:noFill/>
              <a:round/>
              <a:headEnd/>
              <a:tailEnd/>
            </a:ln>
          </p:spPr>
          <p:txBody>
            <a:bodyPr anchor="ctr">
              <a:spAutoFit/>
            </a:bodyPr>
            <a:lstStyle/>
            <a:p>
              <a:endParaRPr lang="zh-CN" altLang="en-US">
                <a:ea typeface="黑体" pitchFamily="2" charset="-122"/>
                <a:sym typeface="Arial" pitchFamily="34" charset="0"/>
              </a:endParaRPr>
            </a:p>
          </p:txBody>
        </p:sp>
        <p:sp>
          <p:nvSpPr>
            <p:cNvPr id="86" name="Oval 80"/>
            <p:cNvSpPr>
              <a:spLocks noChangeArrowheads="1"/>
            </p:cNvSpPr>
            <p:nvPr/>
          </p:nvSpPr>
          <p:spPr bwMode="auto">
            <a:xfrm>
              <a:off x="259" y="259"/>
              <a:ext cx="1096" cy="1098"/>
            </a:xfrm>
            <a:prstGeom prst="ellipse">
              <a:avLst/>
            </a:prstGeom>
            <a:gradFill rotWithShape="1">
              <a:gsLst>
                <a:gs pos="0">
                  <a:srgbClr val="8D67E1"/>
                </a:gs>
                <a:gs pos="100000">
                  <a:srgbClr val="45326D"/>
                </a:gs>
              </a:gsLst>
              <a:lin ang="2700000" scaled="1"/>
            </a:gradFill>
            <a:ln w="9525">
              <a:noFill/>
              <a:round/>
              <a:headEnd/>
              <a:tailEnd/>
            </a:ln>
          </p:spPr>
          <p:txBody>
            <a:bodyPr anchor="ctr">
              <a:spAutoFit/>
            </a:bodyPr>
            <a:lstStyle/>
            <a:p>
              <a:endParaRPr lang="zh-CN" altLang="en-US">
                <a:ea typeface="黑体" pitchFamily="2" charset="-122"/>
                <a:sym typeface="Arial" pitchFamily="34" charset="0"/>
              </a:endParaRPr>
            </a:p>
          </p:txBody>
        </p:sp>
      </p:gr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1.2.3</a:t>
            </a:r>
            <a:r>
              <a:rPr lang="zh-CN" altLang="en-US" b="1" dirty="0" smtClean="0"/>
              <a:t>应用层</a:t>
            </a:r>
            <a:endParaRPr lang="zh-CN" altLang="en-US" b="1" dirty="0"/>
          </a:p>
        </p:txBody>
      </p:sp>
      <p:sp>
        <p:nvSpPr>
          <p:cNvPr id="7" name="内容占位符 6"/>
          <p:cNvSpPr>
            <a:spLocks noGrp="1"/>
          </p:cNvSpPr>
          <p:nvPr>
            <p:ph idx="1"/>
          </p:nvPr>
        </p:nvSpPr>
        <p:spPr/>
        <p:txBody>
          <a:bodyPr/>
          <a:lstStyle/>
          <a:p>
            <a:endParaRPr lang="zh-CN" altLang="en-US"/>
          </a:p>
        </p:txBody>
      </p:sp>
      <p:pic>
        <p:nvPicPr>
          <p:cNvPr id="91138" name="Picture 2" descr="C:\DOCUME~1\ADMINI~1\LOCALS~1\Temp\ksohtml\wps_clip_image-22505.png"/>
          <p:cNvPicPr>
            <a:picLocks noChangeAspect="1" noChangeArrowheads="1"/>
          </p:cNvPicPr>
          <p:nvPr/>
        </p:nvPicPr>
        <p:blipFill>
          <a:blip r:embed="rId2" cstate="print"/>
          <a:srcRect/>
          <a:stretch>
            <a:fillRect/>
          </a:stretch>
        </p:blipFill>
        <p:spPr bwMode="auto">
          <a:xfrm>
            <a:off x="467544" y="1196752"/>
            <a:ext cx="8352928" cy="4752529"/>
          </a:xfrm>
          <a:prstGeom prst="rect">
            <a:avLst/>
          </a:prstGeom>
          <a:noFill/>
        </p:spPr>
      </p:pic>
    </p:spTree>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1.2.4</a:t>
            </a:r>
            <a:r>
              <a:rPr lang="zh-CN" altLang="en-US" b="1" dirty="0" smtClean="0"/>
              <a:t>物联网安全</a:t>
            </a:r>
            <a:endParaRPr lang="zh-CN" altLang="en-US" b="1" dirty="0"/>
          </a:p>
        </p:txBody>
      </p:sp>
      <p:sp>
        <p:nvSpPr>
          <p:cNvPr id="7" name="矩形 6"/>
          <p:cNvSpPr/>
          <p:nvPr/>
        </p:nvSpPr>
        <p:spPr>
          <a:xfrm>
            <a:off x="179512" y="1196752"/>
            <a:ext cx="8640960" cy="1754326"/>
          </a:xfrm>
          <a:prstGeom prst="rect">
            <a:avLst/>
          </a:prstGeom>
        </p:spPr>
        <p:txBody>
          <a:bodyPr wrap="square">
            <a:spAutoFit/>
          </a:bodyPr>
          <a:lstStyle/>
          <a:p>
            <a:r>
              <a:rPr lang="zh-CN" altLang="en-US" dirty="0" smtClean="0"/>
              <a:t>物联网是通过部署大量智能终端和设备，来感知并采集海量的实时数据、非实时数据、结构化数据、非结构化数据，利用各种网络技术进行信息传输及交换，通过信息处理系统进行信息加工及决策。因此，物联网除了传统网络安全威胁之外，还存在着一些特殊安全问题。物联网的安全和隐私技术包括安全体系架构、网络安全技术、智能终端的广泛部署对社会生活带来的安全威胁、隐私保护技术、安全管理机制和保证措施等。</a:t>
            </a:r>
            <a:endParaRPr lang="zh-CN" altLang="en-US" dirty="0"/>
          </a:p>
        </p:txBody>
      </p:sp>
      <p:pic>
        <p:nvPicPr>
          <p:cNvPr id="32770" name="Picture 2" descr="http://www.iot-online.com/uploads/allimg/100804/11_100804230732_1.jpg"/>
          <p:cNvPicPr>
            <a:picLocks noChangeAspect="1" noChangeArrowheads="1"/>
          </p:cNvPicPr>
          <p:nvPr/>
        </p:nvPicPr>
        <p:blipFill>
          <a:blip r:embed="rId2" cstate="print"/>
          <a:srcRect/>
          <a:stretch>
            <a:fillRect/>
          </a:stretch>
        </p:blipFill>
        <p:spPr bwMode="auto">
          <a:xfrm>
            <a:off x="2771800" y="2996952"/>
            <a:ext cx="3333750" cy="3295650"/>
          </a:xfrm>
          <a:prstGeom prst="rect">
            <a:avLst/>
          </a:prstGeom>
          <a:noFill/>
        </p:spPr>
      </p:pic>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1.2.4</a:t>
            </a:r>
            <a:r>
              <a:rPr lang="zh-CN" altLang="en-US" b="1" dirty="0" smtClean="0"/>
              <a:t>物联网安全</a:t>
            </a:r>
            <a:endParaRPr lang="zh-CN" altLang="en-US" b="1" dirty="0"/>
          </a:p>
        </p:txBody>
      </p:sp>
      <p:pic>
        <p:nvPicPr>
          <p:cNvPr id="93186" name="Picture 2" descr="C:\DOCUME~1\ADMINI~1\LOCALS~1\Temp\ksohtml\wps_clip_image-23723.png"/>
          <p:cNvPicPr>
            <a:picLocks noChangeAspect="1" noChangeArrowheads="1"/>
          </p:cNvPicPr>
          <p:nvPr/>
        </p:nvPicPr>
        <p:blipFill>
          <a:blip r:embed="rId2" cstate="print"/>
          <a:srcRect/>
          <a:stretch>
            <a:fillRect/>
          </a:stretch>
        </p:blipFill>
        <p:spPr bwMode="auto">
          <a:xfrm>
            <a:off x="539552" y="1412776"/>
            <a:ext cx="8208912" cy="4548791"/>
          </a:xfrm>
          <a:prstGeom prst="rect">
            <a:avLst/>
          </a:prstGeom>
          <a:noFill/>
        </p:spPr>
      </p:pic>
      <p:sp>
        <p:nvSpPr>
          <p:cNvPr id="5" name="矩形 4"/>
          <p:cNvSpPr/>
          <p:nvPr/>
        </p:nvSpPr>
        <p:spPr>
          <a:xfrm>
            <a:off x="323528" y="980728"/>
            <a:ext cx="3416320" cy="369332"/>
          </a:xfrm>
          <a:prstGeom prst="rect">
            <a:avLst/>
          </a:prstGeom>
        </p:spPr>
        <p:txBody>
          <a:bodyPr wrap="none">
            <a:spAutoFit/>
          </a:bodyPr>
          <a:lstStyle/>
          <a:p>
            <a:r>
              <a:rPr lang="zh-CN" altLang="en-US" dirty="0" smtClean="0"/>
              <a:t>物联网各层次主要防护措施如图</a:t>
            </a:r>
            <a:endParaRPr lang="zh-CN" altLang="en-US" dirty="0"/>
          </a:p>
        </p:txBody>
      </p:sp>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1.2.4</a:t>
            </a:r>
            <a:r>
              <a:rPr lang="zh-CN" altLang="en-US" b="1" dirty="0" smtClean="0"/>
              <a:t>物联网安全</a:t>
            </a:r>
            <a:endParaRPr lang="zh-CN" altLang="en-US" b="1" dirty="0"/>
          </a:p>
        </p:txBody>
      </p:sp>
      <p:sp>
        <p:nvSpPr>
          <p:cNvPr id="6" name="矩形 5"/>
          <p:cNvSpPr/>
          <p:nvPr/>
        </p:nvSpPr>
        <p:spPr>
          <a:xfrm>
            <a:off x="395536" y="1268760"/>
            <a:ext cx="3096344" cy="5016758"/>
          </a:xfrm>
          <a:prstGeom prst="rect">
            <a:avLst/>
          </a:prstGeom>
        </p:spPr>
        <p:txBody>
          <a:bodyPr wrap="square">
            <a:spAutoFit/>
          </a:bodyPr>
          <a:lstStyle/>
          <a:p>
            <a:r>
              <a:rPr lang="zh-CN" altLang="en-US" sz="2000" dirty="0" smtClean="0"/>
              <a:t>物联网安全防护是基于信息安全风险分析，依据以信息安全法令法规，以防止物联网系统服务中断、防止恶意渗透攻击、防止智能终端和设备被非法操控、防止业务数据篡改或丢失为目标，提出边界防护、区域防护、节点防护和核心防护四个层面，及不同层次面向的重点安全防护技术，从物理安全、环境安全、区域边界安全、通信安全、管理中心安全及应急处理等几个方面进行全方面分析。</a:t>
            </a:r>
            <a:endParaRPr lang="zh-CN" altLang="en-US" sz="2000" dirty="0"/>
          </a:p>
        </p:txBody>
      </p:sp>
      <p:pic>
        <p:nvPicPr>
          <p:cNvPr id="95234" name="Picture 2" descr="http://www.chazidian.com/images/36c8f885c2379db43b4d5c8b882efe66.jpeg"/>
          <p:cNvPicPr>
            <a:picLocks noChangeAspect="1" noChangeArrowheads="1"/>
          </p:cNvPicPr>
          <p:nvPr/>
        </p:nvPicPr>
        <p:blipFill>
          <a:blip r:embed="rId2" cstate="print"/>
          <a:srcRect/>
          <a:stretch>
            <a:fillRect/>
          </a:stretch>
        </p:blipFill>
        <p:spPr bwMode="auto">
          <a:xfrm>
            <a:off x="4139952" y="1484784"/>
            <a:ext cx="3960440" cy="4500500"/>
          </a:xfrm>
          <a:prstGeom prst="rect">
            <a:avLst/>
          </a:prstGeom>
          <a:noFill/>
        </p:spPr>
      </p:pic>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1.2.4</a:t>
            </a:r>
            <a:r>
              <a:rPr lang="zh-CN" altLang="en-US" b="1" dirty="0" smtClean="0"/>
              <a:t>物联网安全</a:t>
            </a:r>
            <a:endParaRPr lang="zh-CN" altLang="en-US" b="1" dirty="0"/>
          </a:p>
        </p:txBody>
      </p:sp>
      <p:graphicFrame>
        <p:nvGraphicFramePr>
          <p:cNvPr id="7" name="表格 6"/>
          <p:cNvGraphicFramePr>
            <a:graphicFrameLocks noGrp="1"/>
          </p:cNvGraphicFramePr>
          <p:nvPr/>
        </p:nvGraphicFramePr>
        <p:xfrm>
          <a:off x="251520" y="1340768"/>
          <a:ext cx="8640962" cy="4520029"/>
        </p:xfrm>
        <a:graphic>
          <a:graphicData uri="http://schemas.openxmlformats.org/drawingml/2006/table">
            <a:tbl>
              <a:tblPr/>
              <a:tblGrid>
                <a:gridCol w="792086"/>
                <a:gridCol w="1800201"/>
                <a:gridCol w="1800200"/>
                <a:gridCol w="2088232"/>
                <a:gridCol w="2160243"/>
              </a:tblGrid>
              <a:tr h="146786">
                <a:tc>
                  <a:txBody>
                    <a:bodyPr/>
                    <a:lstStyle/>
                    <a:p>
                      <a:pPr algn="ctr">
                        <a:spcBef>
                          <a:spcPts val="0"/>
                        </a:spcBef>
                        <a:spcAft>
                          <a:spcPts val="0"/>
                        </a:spcAft>
                      </a:pPr>
                      <a:endParaRPr lang="zh-CN" altLang="en-US" sz="1200" dirty="0">
                        <a:solidFill>
                          <a:srgbClr val="211D1E"/>
                        </a:solidFill>
                        <a:latin typeface="宋体"/>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0"/>
                        </a:spcBef>
                        <a:spcAft>
                          <a:spcPts val="0"/>
                        </a:spcAft>
                      </a:pPr>
                      <a:r>
                        <a:rPr lang="zh-CN" altLang="en-US" sz="1200">
                          <a:solidFill>
                            <a:srgbClr val="211D1E"/>
                          </a:solidFill>
                          <a:latin typeface="宋体"/>
                        </a:rPr>
                        <a:t>边界防护</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0"/>
                        </a:spcBef>
                        <a:spcAft>
                          <a:spcPts val="0"/>
                        </a:spcAft>
                      </a:pPr>
                      <a:r>
                        <a:rPr lang="zh-CN" altLang="en-US" sz="1200">
                          <a:solidFill>
                            <a:srgbClr val="211D1E"/>
                          </a:solidFill>
                          <a:latin typeface="宋体"/>
                        </a:rPr>
                        <a:t>区域防护</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0"/>
                        </a:spcBef>
                        <a:spcAft>
                          <a:spcPts val="0"/>
                        </a:spcAft>
                      </a:pPr>
                      <a:r>
                        <a:rPr lang="zh-CN" altLang="en-US" sz="1200">
                          <a:solidFill>
                            <a:srgbClr val="211D1E"/>
                          </a:solidFill>
                          <a:latin typeface="宋体"/>
                        </a:rPr>
                        <a:t>节点防护</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0"/>
                        </a:spcBef>
                        <a:spcAft>
                          <a:spcPts val="0"/>
                        </a:spcAft>
                      </a:pPr>
                      <a:r>
                        <a:rPr lang="zh-CN" altLang="en-US" sz="1200">
                          <a:solidFill>
                            <a:srgbClr val="211D1E"/>
                          </a:solidFill>
                          <a:latin typeface="宋体"/>
                        </a:rPr>
                        <a:t>核心防护</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90802">
                <a:tc rowSpan="3">
                  <a:txBody>
                    <a:bodyPr/>
                    <a:lstStyle/>
                    <a:p>
                      <a:pPr algn="ctr">
                        <a:spcBef>
                          <a:spcPts val="0"/>
                        </a:spcBef>
                        <a:spcAft>
                          <a:spcPts val="0"/>
                        </a:spcAft>
                      </a:pPr>
                      <a:r>
                        <a:rPr lang="zh-CN" altLang="en-US" sz="1200" dirty="0">
                          <a:solidFill>
                            <a:srgbClr val="211D1E"/>
                          </a:solidFill>
                          <a:latin typeface="宋体"/>
                        </a:rPr>
                        <a:t>物理</a:t>
                      </a:r>
                      <a:endParaRPr lang="zh-CN" altLang="en-US" sz="2000" dirty="0">
                        <a:solidFill>
                          <a:srgbClr val="000000"/>
                        </a:solidFill>
                        <a:latin typeface="FZHei-B01S"/>
                      </a:endParaRPr>
                    </a:p>
                    <a:p>
                      <a:pPr algn="ctr">
                        <a:spcBef>
                          <a:spcPts val="0"/>
                        </a:spcBef>
                        <a:spcAft>
                          <a:spcPts val="0"/>
                        </a:spcAft>
                      </a:pPr>
                      <a:r>
                        <a:rPr lang="zh-CN" altLang="en-US" sz="1200" dirty="0">
                          <a:solidFill>
                            <a:srgbClr val="211D1E"/>
                          </a:solidFill>
                          <a:latin typeface="宋体"/>
                        </a:rPr>
                        <a:t>安全</a:t>
                      </a:r>
                      <a:endParaRPr lang="zh-CN" altLang="en-US" sz="2000" dirty="0">
                        <a:solidFill>
                          <a:srgbClr val="000000"/>
                        </a:solidFill>
                        <a:latin typeface="FZHei-B01S"/>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a:solidFill>
                            <a:srgbClr val="211D1E"/>
                          </a:solidFill>
                          <a:latin typeface="宋体"/>
                        </a:rPr>
                        <a:t>访问控制技术</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endParaRPr lang="zh-CN" altLang="en-US" sz="1200">
                        <a:solidFill>
                          <a:srgbClr val="211D1E"/>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endParaRPr lang="zh-CN" altLang="en-US" sz="1200">
                        <a:solidFill>
                          <a:srgbClr val="211D1E"/>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endParaRPr lang="zh-CN" altLang="en-US" sz="1200">
                        <a:solidFill>
                          <a:srgbClr val="211D1E"/>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90802">
                <a:tc vMerge="1">
                  <a:txBody>
                    <a:bodyPr/>
                    <a:lstStyle/>
                    <a:p>
                      <a:endParaRPr lang="zh-CN" altLang="en-US"/>
                    </a:p>
                  </a:txBody>
                  <a:tcPr/>
                </a:tc>
                <a:tc>
                  <a:txBody>
                    <a:bodyPr/>
                    <a:lstStyle/>
                    <a:p>
                      <a:pPr algn="just">
                        <a:spcBef>
                          <a:spcPts val="0"/>
                        </a:spcBef>
                        <a:spcAft>
                          <a:spcPts val="0"/>
                        </a:spcAft>
                      </a:pPr>
                      <a:endParaRPr lang="zh-CN" altLang="en-US" sz="1200" dirty="0">
                        <a:solidFill>
                          <a:srgbClr val="211D1E"/>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en-US" altLang="zh-CN" sz="1200">
                          <a:solidFill>
                            <a:srgbClr val="211D1E"/>
                          </a:solidFill>
                          <a:latin typeface="宋体"/>
                        </a:rPr>
                        <a:t>EPC</a:t>
                      </a:r>
                      <a:r>
                        <a:rPr lang="zh-CN" altLang="en-US" sz="1200">
                          <a:solidFill>
                            <a:srgbClr val="211D1E"/>
                          </a:solidFill>
                          <a:latin typeface="宋体"/>
                        </a:rPr>
                        <a:t>设备安全技术</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en-US" altLang="zh-CN" sz="1200">
                          <a:solidFill>
                            <a:srgbClr val="211D1E"/>
                          </a:solidFill>
                          <a:latin typeface="宋体"/>
                        </a:rPr>
                        <a:t>EPC</a:t>
                      </a:r>
                      <a:r>
                        <a:rPr lang="zh-CN" altLang="en-US" sz="1200">
                          <a:solidFill>
                            <a:srgbClr val="211D1E"/>
                          </a:solidFill>
                          <a:latin typeface="宋体"/>
                        </a:rPr>
                        <a:t>设备安全技术</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endParaRPr lang="zh-CN" altLang="en-US" sz="1200">
                        <a:solidFill>
                          <a:srgbClr val="211D1E"/>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90802">
                <a:tc vMerge="1">
                  <a:txBody>
                    <a:bodyPr/>
                    <a:lstStyle/>
                    <a:p>
                      <a:endParaRPr lang="zh-CN" altLang="en-US"/>
                    </a:p>
                  </a:txBody>
                  <a:tcPr/>
                </a:tc>
                <a:tc>
                  <a:txBody>
                    <a:bodyPr/>
                    <a:lstStyle/>
                    <a:p>
                      <a:pPr algn="just">
                        <a:spcBef>
                          <a:spcPts val="0"/>
                        </a:spcBef>
                        <a:spcAft>
                          <a:spcPts val="0"/>
                        </a:spcAft>
                      </a:pPr>
                      <a:endParaRPr lang="zh-CN" altLang="en-US" sz="1200" dirty="0">
                        <a:solidFill>
                          <a:srgbClr val="211D1E"/>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a:solidFill>
                            <a:srgbClr val="211D1E"/>
                          </a:solidFill>
                          <a:latin typeface="宋体"/>
                        </a:rPr>
                        <a:t>抗电磁干扰技术</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endParaRPr lang="zh-CN" altLang="en-US" sz="1200">
                        <a:solidFill>
                          <a:srgbClr val="211D1E"/>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endParaRPr lang="zh-CN" altLang="en-US" sz="1200">
                        <a:solidFill>
                          <a:srgbClr val="211D1E"/>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90802">
                <a:tc rowSpan="11">
                  <a:txBody>
                    <a:bodyPr/>
                    <a:lstStyle/>
                    <a:p>
                      <a:pPr algn="ctr">
                        <a:spcBef>
                          <a:spcPts val="0"/>
                        </a:spcBef>
                        <a:spcAft>
                          <a:spcPts val="0"/>
                        </a:spcAft>
                      </a:pPr>
                      <a:r>
                        <a:rPr lang="zh-CN" altLang="en-US" sz="1200" dirty="0">
                          <a:solidFill>
                            <a:srgbClr val="211D1E"/>
                          </a:solidFill>
                          <a:latin typeface="宋体"/>
                        </a:rPr>
                        <a:t>安全</a:t>
                      </a:r>
                      <a:endParaRPr lang="zh-CN" altLang="en-US" sz="2000" dirty="0">
                        <a:solidFill>
                          <a:srgbClr val="000000"/>
                        </a:solidFill>
                        <a:latin typeface="FZHei-B01S"/>
                      </a:endParaRPr>
                    </a:p>
                    <a:p>
                      <a:pPr algn="ctr">
                        <a:spcBef>
                          <a:spcPts val="0"/>
                        </a:spcBef>
                        <a:spcAft>
                          <a:spcPts val="0"/>
                        </a:spcAft>
                      </a:pPr>
                      <a:r>
                        <a:rPr lang="zh-CN" altLang="en-US" sz="1200" dirty="0">
                          <a:solidFill>
                            <a:srgbClr val="211D1E"/>
                          </a:solidFill>
                          <a:latin typeface="宋体"/>
                        </a:rPr>
                        <a:t>计算</a:t>
                      </a:r>
                      <a:endParaRPr lang="zh-CN" altLang="en-US" sz="2000" dirty="0">
                        <a:solidFill>
                          <a:srgbClr val="000000"/>
                        </a:solidFill>
                        <a:latin typeface="FZHei-B01S"/>
                      </a:endParaRPr>
                    </a:p>
                    <a:p>
                      <a:pPr algn="ctr">
                        <a:spcBef>
                          <a:spcPts val="0"/>
                        </a:spcBef>
                        <a:spcAft>
                          <a:spcPts val="0"/>
                        </a:spcAft>
                      </a:pPr>
                      <a:r>
                        <a:rPr lang="zh-CN" altLang="en-US" sz="1200" dirty="0">
                          <a:solidFill>
                            <a:srgbClr val="211D1E"/>
                          </a:solidFill>
                          <a:latin typeface="宋体"/>
                        </a:rPr>
                        <a:t>环境</a:t>
                      </a:r>
                      <a:endParaRPr lang="zh-CN" altLang="en-US" sz="2000" dirty="0">
                        <a:solidFill>
                          <a:srgbClr val="000000"/>
                        </a:solidFill>
                        <a:latin typeface="FZHei-B01S"/>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dirty="0">
                          <a:solidFill>
                            <a:srgbClr val="211D1E"/>
                          </a:solidFill>
                          <a:latin typeface="宋体"/>
                        </a:rPr>
                        <a:t>授权管理技术</a:t>
                      </a:r>
                      <a:endParaRPr lang="zh-CN" altLang="en-US" sz="2000" dirty="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a:solidFill>
                            <a:srgbClr val="211D1E"/>
                          </a:solidFill>
                          <a:latin typeface="宋体"/>
                        </a:rPr>
                        <a:t>授权管理技术</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a:solidFill>
                            <a:srgbClr val="211D1E"/>
                          </a:solidFill>
                          <a:latin typeface="宋体"/>
                        </a:rPr>
                        <a:t>授权管理技术</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a:solidFill>
                            <a:srgbClr val="211D1E"/>
                          </a:solidFill>
                          <a:latin typeface="宋体"/>
                        </a:rPr>
                        <a:t>授权管理技术</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90802">
                <a:tc vMerge="1">
                  <a:txBody>
                    <a:bodyPr/>
                    <a:lstStyle/>
                    <a:p>
                      <a:endParaRPr lang="zh-CN" altLang="en-US"/>
                    </a:p>
                  </a:txBody>
                  <a:tcPr/>
                </a:tc>
                <a:tc>
                  <a:txBody>
                    <a:bodyPr/>
                    <a:lstStyle/>
                    <a:p>
                      <a:pPr algn="just">
                        <a:spcBef>
                          <a:spcPts val="0"/>
                        </a:spcBef>
                        <a:spcAft>
                          <a:spcPts val="0"/>
                        </a:spcAft>
                      </a:pPr>
                      <a:r>
                        <a:rPr lang="zh-CN" altLang="en-US" sz="1200" dirty="0">
                          <a:solidFill>
                            <a:srgbClr val="211D1E"/>
                          </a:solidFill>
                          <a:latin typeface="宋体"/>
                        </a:rPr>
                        <a:t>身份认证技术</a:t>
                      </a:r>
                      <a:endParaRPr lang="zh-CN" altLang="en-US" sz="2000" dirty="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dirty="0">
                          <a:solidFill>
                            <a:srgbClr val="211D1E"/>
                          </a:solidFill>
                          <a:latin typeface="宋体"/>
                        </a:rPr>
                        <a:t>身份认证技术</a:t>
                      </a:r>
                      <a:endParaRPr lang="zh-CN" altLang="en-US" sz="2000" dirty="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a:solidFill>
                            <a:srgbClr val="211D1E"/>
                          </a:solidFill>
                          <a:latin typeface="宋体"/>
                        </a:rPr>
                        <a:t>身份认证技术</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a:solidFill>
                            <a:srgbClr val="211D1E"/>
                          </a:solidFill>
                          <a:latin typeface="宋体"/>
                        </a:rPr>
                        <a:t>身份认证技术</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65283">
                <a:tc vMerge="1">
                  <a:txBody>
                    <a:bodyPr/>
                    <a:lstStyle/>
                    <a:p>
                      <a:endParaRPr lang="zh-CN" altLang="en-US"/>
                    </a:p>
                  </a:txBody>
                  <a:tcPr/>
                </a:tc>
                <a:tc>
                  <a:txBody>
                    <a:bodyPr/>
                    <a:lstStyle/>
                    <a:p>
                      <a:pPr algn="just">
                        <a:spcBef>
                          <a:spcPts val="0"/>
                        </a:spcBef>
                        <a:spcAft>
                          <a:spcPts val="0"/>
                        </a:spcAft>
                      </a:pPr>
                      <a:r>
                        <a:rPr lang="zh-CN" altLang="en-US" sz="1200" dirty="0">
                          <a:solidFill>
                            <a:srgbClr val="211D1E"/>
                          </a:solidFill>
                          <a:latin typeface="宋体"/>
                        </a:rPr>
                        <a:t>自主</a:t>
                      </a:r>
                      <a:r>
                        <a:rPr lang="en-US" altLang="zh-CN" sz="1200" dirty="0">
                          <a:solidFill>
                            <a:srgbClr val="211D1E"/>
                          </a:solidFill>
                          <a:latin typeface="宋体"/>
                        </a:rPr>
                        <a:t>/</a:t>
                      </a:r>
                      <a:r>
                        <a:rPr lang="zh-CN" altLang="en-US" sz="1200" dirty="0">
                          <a:solidFill>
                            <a:srgbClr val="211D1E"/>
                          </a:solidFill>
                          <a:latin typeface="宋体"/>
                        </a:rPr>
                        <a:t>强制</a:t>
                      </a:r>
                      <a:r>
                        <a:rPr lang="en-US" altLang="zh-CN" sz="1200" dirty="0">
                          <a:solidFill>
                            <a:srgbClr val="211D1E"/>
                          </a:solidFill>
                          <a:latin typeface="宋体"/>
                        </a:rPr>
                        <a:t>/</a:t>
                      </a:r>
                      <a:r>
                        <a:rPr lang="zh-CN" altLang="en-US" sz="1200" dirty="0">
                          <a:solidFill>
                            <a:srgbClr val="211D1E"/>
                          </a:solidFill>
                          <a:latin typeface="宋体"/>
                        </a:rPr>
                        <a:t>角色</a:t>
                      </a:r>
                      <a:endParaRPr lang="zh-CN" altLang="en-US" sz="2000" dirty="0">
                        <a:solidFill>
                          <a:srgbClr val="000000"/>
                        </a:solidFill>
                        <a:latin typeface="FZHei-B01S"/>
                      </a:endParaRPr>
                    </a:p>
                    <a:p>
                      <a:pPr algn="just">
                        <a:spcBef>
                          <a:spcPts val="0"/>
                        </a:spcBef>
                        <a:spcAft>
                          <a:spcPts val="0"/>
                        </a:spcAft>
                      </a:pPr>
                      <a:r>
                        <a:rPr lang="zh-CN" altLang="en-US" sz="1200" dirty="0">
                          <a:solidFill>
                            <a:srgbClr val="211D1E"/>
                          </a:solidFill>
                          <a:latin typeface="宋体"/>
                        </a:rPr>
                        <a:t>访问控制技术</a:t>
                      </a:r>
                      <a:endParaRPr lang="zh-CN" altLang="en-US" sz="2000" dirty="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dirty="0">
                          <a:solidFill>
                            <a:srgbClr val="211D1E"/>
                          </a:solidFill>
                          <a:latin typeface="宋体"/>
                        </a:rPr>
                        <a:t>自主</a:t>
                      </a:r>
                      <a:r>
                        <a:rPr lang="en-US" altLang="zh-CN" sz="1200" dirty="0">
                          <a:solidFill>
                            <a:srgbClr val="211D1E"/>
                          </a:solidFill>
                          <a:latin typeface="宋体"/>
                        </a:rPr>
                        <a:t>/</a:t>
                      </a:r>
                      <a:r>
                        <a:rPr lang="zh-CN" altLang="en-US" sz="1200" dirty="0">
                          <a:solidFill>
                            <a:srgbClr val="211D1E"/>
                          </a:solidFill>
                          <a:latin typeface="宋体"/>
                        </a:rPr>
                        <a:t>强制</a:t>
                      </a:r>
                      <a:r>
                        <a:rPr lang="en-US" altLang="zh-CN" sz="1200" dirty="0">
                          <a:solidFill>
                            <a:srgbClr val="211D1E"/>
                          </a:solidFill>
                          <a:latin typeface="宋体"/>
                        </a:rPr>
                        <a:t>/</a:t>
                      </a:r>
                      <a:r>
                        <a:rPr lang="zh-CN" altLang="en-US" sz="1200" dirty="0">
                          <a:solidFill>
                            <a:srgbClr val="211D1E"/>
                          </a:solidFill>
                          <a:latin typeface="宋体"/>
                        </a:rPr>
                        <a:t>角色访问控制技术</a:t>
                      </a:r>
                      <a:endParaRPr lang="zh-CN" altLang="en-US" sz="2000" dirty="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a:solidFill>
                            <a:srgbClr val="211D1E"/>
                          </a:solidFill>
                          <a:latin typeface="宋体"/>
                        </a:rPr>
                        <a:t>自主</a:t>
                      </a:r>
                      <a:r>
                        <a:rPr lang="en-US" altLang="zh-CN" sz="1200">
                          <a:solidFill>
                            <a:srgbClr val="211D1E"/>
                          </a:solidFill>
                          <a:latin typeface="宋体"/>
                        </a:rPr>
                        <a:t>/</a:t>
                      </a:r>
                      <a:r>
                        <a:rPr lang="zh-CN" altLang="en-US" sz="1200">
                          <a:solidFill>
                            <a:srgbClr val="211D1E"/>
                          </a:solidFill>
                          <a:latin typeface="宋体"/>
                        </a:rPr>
                        <a:t>强制</a:t>
                      </a:r>
                      <a:r>
                        <a:rPr lang="en-US" altLang="zh-CN" sz="1200">
                          <a:solidFill>
                            <a:srgbClr val="211D1E"/>
                          </a:solidFill>
                          <a:latin typeface="宋体"/>
                        </a:rPr>
                        <a:t>/</a:t>
                      </a:r>
                      <a:r>
                        <a:rPr lang="zh-CN" altLang="en-US" sz="1200">
                          <a:solidFill>
                            <a:srgbClr val="211D1E"/>
                          </a:solidFill>
                          <a:latin typeface="宋体"/>
                        </a:rPr>
                        <a:t>角色访问控制技术</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a:solidFill>
                            <a:srgbClr val="211D1E"/>
                          </a:solidFill>
                          <a:latin typeface="宋体"/>
                        </a:rPr>
                        <a:t>自主</a:t>
                      </a:r>
                      <a:r>
                        <a:rPr lang="en-US" altLang="zh-CN" sz="1200">
                          <a:solidFill>
                            <a:srgbClr val="211D1E"/>
                          </a:solidFill>
                          <a:latin typeface="宋体"/>
                        </a:rPr>
                        <a:t>/</a:t>
                      </a:r>
                      <a:r>
                        <a:rPr lang="zh-CN" altLang="en-US" sz="1200">
                          <a:solidFill>
                            <a:srgbClr val="211D1E"/>
                          </a:solidFill>
                          <a:latin typeface="宋体"/>
                        </a:rPr>
                        <a:t>强制</a:t>
                      </a:r>
                      <a:r>
                        <a:rPr lang="en-US" altLang="zh-CN" sz="1200">
                          <a:solidFill>
                            <a:srgbClr val="211D1E"/>
                          </a:solidFill>
                          <a:latin typeface="宋体"/>
                        </a:rPr>
                        <a:t>/</a:t>
                      </a:r>
                      <a:r>
                        <a:rPr lang="zh-CN" altLang="en-US" sz="1200">
                          <a:solidFill>
                            <a:srgbClr val="211D1E"/>
                          </a:solidFill>
                          <a:latin typeface="宋体"/>
                        </a:rPr>
                        <a:t>角色访问控制技术</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90802">
                <a:tc vMerge="1">
                  <a:txBody>
                    <a:bodyPr/>
                    <a:lstStyle/>
                    <a:p>
                      <a:endParaRPr lang="zh-CN" altLang="en-US"/>
                    </a:p>
                  </a:txBody>
                  <a:tcPr/>
                </a:tc>
                <a:tc>
                  <a:txBody>
                    <a:bodyPr/>
                    <a:lstStyle/>
                    <a:p>
                      <a:pPr algn="just">
                        <a:spcBef>
                          <a:spcPts val="0"/>
                        </a:spcBef>
                        <a:spcAft>
                          <a:spcPts val="0"/>
                        </a:spcAft>
                      </a:pPr>
                      <a:endParaRPr lang="zh-CN" altLang="en-US" sz="1200" dirty="0">
                        <a:solidFill>
                          <a:srgbClr val="211D1E"/>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endParaRPr lang="zh-CN" altLang="en-US" sz="1200" dirty="0">
                        <a:solidFill>
                          <a:srgbClr val="211D1E"/>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dirty="0">
                          <a:solidFill>
                            <a:srgbClr val="211D1E"/>
                          </a:solidFill>
                          <a:latin typeface="宋体"/>
                        </a:rPr>
                        <a:t>异常节点识别技术</a:t>
                      </a:r>
                      <a:endParaRPr lang="zh-CN" altLang="en-US" sz="2000" dirty="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endParaRPr lang="zh-CN" altLang="en-US" sz="1200">
                        <a:solidFill>
                          <a:srgbClr val="211D1E"/>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90802">
                <a:tc vMerge="1">
                  <a:txBody>
                    <a:bodyPr/>
                    <a:lstStyle/>
                    <a:p>
                      <a:endParaRPr lang="zh-CN" altLang="en-US"/>
                    </a:p>
                  </a:txBody>
                  <a:tcPr/>
                </a:tc>
                <a:tc>
                  <a:txBody>
                    <a:bodyPr/>
                    <a:lstStyle/>
                    <a:p>
                      <a:pPr algn="just">
                        <a:spcBef>
                          <a:spcPts val="0"/>
                        </a:spcBef>
                        <a:spcAft>
                          <a:spcPts val="0"/>
                        </a:spcAft>
                      </a:pPr>
                      <a:endParaRPr lang="zh-CN" altLang="en-US" sz="1200">
                        <a:solidFill>
                          <a:srgbClr val="211D1E"/>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endParaRPr lang="zh-CN" altLang="en-US" sz="1200" dirty="0">
                        <a:solidFill>
                          <a:srgbClr val="211D1E"/>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dirty="0">
                          <a:solidFill>
                            <a:srgbClr val="211D1E"/>
                          </a:solidFill>
                          <a:latin typeface="宋体"/>
                        </a:rPr>
                        <a:t>标签数据源认证技术</a:t>
                      </a:r>
                      <a:endParaRPr lang="zh-CN" altLang="en-US" sz="2000" dirty="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endParaRPr lang="zh-CN" altLang="en-US" sz="1200">
                        <a:solidFill>
                          <a:srgbClr val="211D1E"/>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90802">
                <a:tc vMerge="1">
                  <a:txBody>
                    <a:bodyPr/>
                    <a:lstStyle/>
                    <a:p>
                      <a:endParaRPr lang="zh-CN" altLang="en-US"/>
                    </a:p>
                  </a:txBody>
                  <a:tcPr/>
                </a:tc>
                <a:tc>
                  <a:txBody>
                    <a:bodyPr/>
                    <a:lstStyle/>
                    <a:p>
                      <a:pPr algn="just">
                        <a:spcBef>
                          <a:spcPts val="0"/>
                        </a:spcBef>
                        <a:spcAft>
                          <a:spcPts val="0"/>
                        </a:spcAft>
                      </a:pPr>
                      <a:endParaRPr lang="zh-CN" altLang="en-US" sz="1200">
                        <a:solidFill>
                          <a:srgbClr val="211D1E"/>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endParaRPr lang="zh-CN" altLang="en-US" sz="1200" dirty="0">
                        <a:solidFill>
                          <a:srgbClr val="211D1E"/>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dirty="0">
                          <a:solidFill>
                            <a:srgbClr val="211D1E"/>
                          </a:solidFill>
                          <a:latin typeface="宋体"/>
                        </a:rPr>
                        <a:t>安全封装技术</a:t>
                      </a:r>
                      <a:endParaRPr lang="zh-CN" altLang="en-US" sz="2000" dirty="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a:solidFill>
                            <a:srgbClr val="211D1E"/>
                          </a:solidFill>
                          <a:latin typeface="宋体"/>
                        </a:rPr>
                        <a:t>安全封装技术</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90802">
                <a:tc vMerge="1">
                  <a:txBody>
                    <a:bodyPr/>
                    <a:lstStyle/>
                    <a:p>
                      <a:endParaRPr lang="zh-CN" altLang="en-US"/>
                    </a:p>
                  </a:txBody>
                  <a:tcPr/>
                </a:tc>
                <a:tc>
                  <a:txBody>
                    <a:bodyPr/>
                    <a:lstStyle/>
                    <a:p>
                      <a:pPr algn="just">
                        <a:spcBef>
                          <a:spcPts val="0"/>
                        </a:spcBef>
                        <a:spcAft>
                          <a:spcPts val="0"/>
                        </a:spcAft>
                      </a:pPr>
                      <a:r>
                        <a:rPr lang="zh-CN" altLang="en-US" sz="1200">
                          <a:solidFill>
                            <a:srgbClr val="211D1E"/>
                          </a:solidFill>
                          <a:latin typeface="宋体"/>
                        </a:rPr>
                        <a:t>系统审计技术</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dirty="0">
                          <a:solidFill>
                            <a:srgbClr val="211D1E"/>
                          </a:solidFill>
                          <a:latin typeface="宋体"/>
                        </a:rPr>
                        <a:t>系统审计技术</a:t>
                      </a:r>
                      <a:endParaRPr lang="zh-CN" altLang="en-US" sz="2000" dirty="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dirty="0">
                          <a:solidFill>
                            <a:srgbClr val="211D1E"/>
                          </a:solidFill>
                          <a:latin typeface="宋体"/>
                        </a:rPr>
                        <a:t>系统审计技术</a:t>
                      </a:r>
                      <a:endParaRPr lang="zh-CN" altLang="en-US" sz="2000" dirty="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dirty="0">
                          <a:solidFill>
                            <a:srgbClr val="211D1E"/>
                          </a:solidFill>
                          <a:latin typeface="宋体"/>
                        </a:rPr>
                        <a:t>系统审计技术</a:t>
                      </a:r>
                      <a:endParaRPr lang="zh-CN" altLang="en-US" sz="2000" dirty="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90802">
                <a:tc vMerge="1">
                  <a:txBody>
                    <a:bodyPr/>
                    <a:lstStyle/>
                    <a:p>
                      <a:endParaRPr lang="zh-CN" altLang="en-US"/>
                    </a:p>
                  </a:txBody>
                  <a:tcPr/>
                </a:tc>
                <a:tc>
                  <a:txBody>
                    <a:bodyPr/>
                    <a:lstStyle/>
                    <a:p>
                      <a:pPr algn="just">
                        <a:spcBef>
                          <a:spcPts val="0"/>
                        </a:spcBef>
                        <a:spcAft>
                          <a:spcPts val="0"/>
                        </a:spcAft>
                      </a:pPr>
                      <a:endParaRPr lang="zh-CN" altLang="en-US" sz="1200">
                        <a:solidFill>
                          <a:srgbClr val="211D1E"/>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endParaRPr lang="zh-CN" altLang="en-US" sz="1200" dirty="0">
                        <a:solidFill>
                          <a:srgbClr val="211D1E"/>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a:solidFill>
                            <a:srgbClr val="211D1E"/>
                          </a:solidFill>
                          <a:latin typeface="宋体"/>
                        </a:rPr>
                        <a:t>数据库安全防护技术</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dirty="0">
                          <a:solidFill>
                            <a:srgbClr val="211D1E"/>
                          </a:solidFill>
                          <a:latin typeface="宋体"/>
                        </a:rPr>
                        <a:t>数据库安全防护技术</a:t>
                      </a:r>
                      <a:endParaRPr lang="zh-CN" altLang="en-US" sz="2000" dirty="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90802">
                <a:tc vMerge="1">
                  <a:txBody>
                    <a:bodyPr/>
                    <a:lstStyle/>
                    <a:p>
                      <a:endParaRPr lang="zh-CN" altLang="en-US"/>
                    </a:p>
                  </a:txBody>
                  <a:tcPr/>
                </a:tc>
                <a:tc>
                  <a:txBody>
                    <a:bodyPr/>
                    <a:lstStyle/>
                    <a:p>
                      <a:pPr algn="just">
                        <a:spcBef>
                          <a:spcPts val="0"/>
                        </a:spcBef>
                        <a:spcAft>
                          <a:spcPts val="0"/>
                        </a:spcAft>
                      </a:pPr>
                      <a:r>
                        <a:rPr lang="zh-CN" altLang="en-US" sz="1200">
                          <a:solidFill>
                            <a:srgbClr val="211D1E"/>
                          </a:solidFill>
                          <a:latin typeface="宋体"/>
                        </a:rPr>
                        <a:t>密钥管理技术</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a:solidFill>
                            <a:srgbClr val="211D1E"/>
                          </a:solidFill>
                          <a:latin typeface="宋体"/>
                        </a:rPr>
                        <a:t>密钥管理技术</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dirty="0">
                          <a:solidFill>
                            <a:srgbClr val="211D1E"/>
                          </a:solidFill>
                          <a:latin typeface="宋体"/>
                        </a:rPr>
                        <a:t>密钥管理技术</a:t>
                      </a:r>
                      <a:endParaRPr lang="zh-CN" altLang="en-US" sz="2000" dirty="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endParaRPr lang="zh-CN" altLang="en-US" sz="1200" dirty="0">
                        <a:solidFill>
                          <a:srgbClr val="211D1E"/>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90802">
                <a:tc vMerge="1">
                  <a:txBody>
                    <a:bodyPr/>
                    <a:lstStyle/>
                    <a:p>
                      <a:endParaRPr lang="zh-CN" altLang="en-US"/>
                    </a:p>
                  </a:txBody>
                  <a:tcPr/>
                </a:tc>
                <a:tc>
                  <a:txBody>
                    <a:bodyPr/>
                    <a:lstStyle/>
                    <a:p>
                      <a:pPr algn="just">
                        <a:spcBef>
                          <a:spcPts val="0"/>
                        </a:spcBef>
                        <a:spcAft>
                          <a:spcPts val="0"/>
                        </a:spcAft>
                      </a:pPr>
                      <a:r>
                        <a:rPr lang="zh-CN" altLang="en-US" sz="1200">
                          <a:solidFill>
                            <a:srgbClr val="211D1E"/>
                          </a:solidFill>
                          <a:latin typeface="宋体"/>
                        </a:rPr>
                        <a:t>可信接入</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a:solidFill>
                            <a:srgbClr val="211D1E"/>
                          </a:solidFill>
                          <a:latin typeface="宋体"/>
                        </a:rPr>
                        <a:t>可信接入</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dirty="0">
                          <a:solidFill>
                            <a:srgbClr val="211D1E"/>
                          </a:solidFill>
                          <a:latin typeface="宋体"/>
                        </a:rPr>
                        <a:t>可信接入</a:t>
                      </a:r>
                      <a:endParaRPr lang="zh-CN" altLang="en-US" sz="2000" dirty="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endParaRPr lang="zh-CN" altLang="en-US" sz="1200" dirty="0">
                        <a:solidFill>
                          <a:srgbClr val="211D1E"/>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90802">
                <a:tc vMerge="1">
                  <a:txBody>
                    <a:bodyPr/>
                    <a:lstStyle/>
                    <a:p>
                      <a:endParaRPr lang="zh-CN" altLang="en-US"/>
                    </a:p>
                  </a:txBody>
                  <a:tcPr/>
                </a:tc>
                <a:tc>
                  <a:txBody>
                    <a:bodyPr/>
                    <a:lstStyle/>
                    <a:p>
                      <a:pPr algn="just">
                        <a:spcBef>
                          <a:spcPts val="0"/>
                        </a:spcBef>
                        <a:spcAft>
                          <a:spcPts val="0"/>
                        </a:spcAft>
                      </a:pPr>
                      <a:endParaRPr lang="zh-CN" altLang="en-US" sz="1200">
                        <a:solidFill>
                          <a:srgbClr val="211D1E"/>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endParaRPr lang="zh-CN" altLang="en-US" sz="1200">
                        <a:solidFill>
                          <a:srgbClr val="211D1E"/>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a:solidFill>
                            <a:srgbClr val="211D1E"/>
                          </a:solidFill>
                          <a:latin typeface="宋体"/>
                        </a:rPr>
                        <a:t>可信路径</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dirty="0">
                          <a:solidFill>
                            <a:srgbClr val="211D1E"/>
                          </a:solidFill>
                          <a:latin typeface="宋体"/>
                        </a:rPr>
                        <a:t>可信路径</a:t>
                      </a:r>
                      <a:endParaRPr lang="zh-CN" altLang="en-US" sz="2000" dirty="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94209"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1.2.4</a:t>
            </a:r>
            <a:r>
              <a:rPr lang="zh-CN" altLang="en-US" b="1" dirty="0" smtClean="0"/>
              <a:t>物联网安全</a:t>
            </a:r>
            <a:endParaRPr lang="zh-CN" altLang="en-US" b="1" dirty="0"/>
          </a:p>
        </p:txBody>
      </p:sp>
      <p:sp>
        <p:nvSpPr>
          <p:cNvPr id="94209"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graphicFrame>
        <p:nvGraphicFramePr>
          <p:cNvPr id="5" name="表格 4"/>
          <p:cNvGraphicFramePr>
            <a:graphicFrameLocks noGrp="1"/>
          </p:cNvGraphicFramePr>
          <p:nvPr/>
        </p:nvGraphicFramePr>
        <p:xfrm>
          <a:off x="323528" y="1326749"/>
          <a:ext cx="8208914" cy="4550523"/>
        </p:xfrm>
        <a:graphic>
          <a:graphicData uri="http://schemas.openxmlformats.org/drawingml/2006/table">
            <a:tbl>
              <a:tblPr/>
              <a:tblGrid>
                <a:gridCol w="720079"/>
                <a:gridCol w="2160240"/>
                <a:gridCol w="1800201"/>
                <a:gridCol w="1872208"/>
                <a:gridCol w="1656186"/>
              </a:tblGrid>
              <a:tr h="319473">
                <a:tc>
                  <a:txBody>
                    <a:bodyPr/>
                    <a:lstStyle/>
                    <a:p>
                      <a:pPr algn="ctr">
                        <a:spcBef>
                          <a:spcPts val="0"/>
                        </a:spcBef>
                        <a:spcAft>
                          <a:spcPts val="0"/>
                        </a:spcAft>
                      </a:pPr>
                      <a:endParaRPr lang="zh-CN" altLang="en-US" sz="1400" dirty="0">
                        <a:solidFill>
                          <a:srgbClr val="211D1E"/>
                        </a:solidFill>
                        <a:latin typeface="宋体"/>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0"/>
                        </a:spcBef>
                        <a:spcAft>
                          <a:spcPts val="0"/>
                        </a:spcAft>
                      </a:pPr>
                      <a:r>
                        <a:rPr lang="zh-CN" altLang="en-US" sz="1400">
                          <a:solidFill>
                            <a:srgbClr val="211D1E"/>
                          </a:solidFill>
                          <a:latin typeface="宋体"/>
                        </a:rPr>
                        <a:t>边界防护</a:t>
                      </a:r>
                      <a:endParaRPr lang="zh-CN" altLang="en-US" sz="24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0"/>
                        </a:spcBef>
                        <a:spcAft>
                          <a:spcPts val="0"/>
                        </a:spcAft>
                      </a:pPr>
                      <a:r>
                        <a:rPr lang="zh-CN" altLang="en-US" sz="1400">
                          <a:solidFill>
                            <a:srgbClr val="211D1E"/>
                          </a:solidFill>
                          <a:latin typeface="宋体"/>
                        </a:rPr>
                        <a:t>区域防护</a:t>
                      </a:r>
                      <a:endParaRPr lang="zh-CN" altLang="en-US" sz="24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0"/>
                        </a:spcBef>
                        <a:spcAft>
                          <a:spcPts val="0"/>
                        </a:spcAft>
                      </a:pPr>
                      <a:r>
                        <a:rPr lang="zh-CN" altLang="en-US" sz="1400">
                          <a:solidFill>
                            <a:srgbClr val="211D1E"/>
                          </a:solidFill>
                          <a:latin typeface="宋体"/>
                        </a:rPr>
                        <a:t>节点防护</a:t>
                      </a:r>
                      <a:endParaRPr lang="zh-CN" altLang="en-US" sz="24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0"/>
                        </a:spcBef>
                        <a:spcAft>
                          <a:spcPts val="0"/>
                        </a:spcAft>
                      </a:pPr>
                      <a:r>
                        <a:rPr lang="zh-CN" altLang="en-US" sz="1400">
                          <a:solidFill>
                            <a:srgbClr val="211D1E"/>
                          </a:solidFill>
                          <a:latin typeface="宋体"/>
                        </a:rPr>
                        <a:t>核心防护</a:t>
                      </a:r>
                      <a:endParaRPr lang="zh-CN" altLang="en-US" sz="24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9473">
                <a:tc rowSpan="8">
                  <a:txBody>
                    <a:bodyPr/>
                    <a:lstStyle/>
                    <a:p>
                      <a:pPr algn="ctr">
                        <a:spcBef>
                          <a:spcPts val="0"/>
                        </a:spcBef>
                        <a:spcAft>
                          <a:spcPts val="0"/>
                        </a:spcAft>
                      </a:pPr>
                      <a:r>
                        <a:rPr lang="zh-CN" altLang="en-US" sz="1400" dirty="0">
                          <a:solidFill>
                            <a:srgbClr val="211D1E"/>
                          </a:solidFill>
                          <a:latin typeface="宋体"/>
                        </a:rPr>
                        <a:t>安全</a:t>
                      </a:r>
                      <a:endParaRPr lang="zh-CN" altLang="en-US" sz="2400" dirty="0">
                        <a:solidFill>
                          <a:srgbClr val="000000"/>
                        </a:solidFill>
                        <a:latin typeface="FZHei-B01S"/>
                      </a:endParaRPr>
                    </a:p>
                    <a:p>
                      <a:pPr algn="ctr">
                        <a:spcBef>
                          <a:spcPts val="0"/>
                        </a:spcBef>
                        <a:spcAft>
                          <a:spcPts val="0"/>
                        </a:spcAft>
                      </a:pPr>
                      <a:r>
                        <a:rPr lang="zh-CN" altLang="en-US" sz="1400" dirty="0">
                          <a:solidFill>
                            <a:srgbClr val="211D1E"/>
                          </a:solidFill>
                          <a:latin typeface="宋体"/>
                        </a:rPr>
                        <a:t>区域</a:t>
                      </a:r>
                      <a:endParaRPr lang="zh-CN" altLang="en-US" sz="2400" dirty="0">
                        <a:solidFill>
                          <a:srgbClr val="000000"/>
                        </a:solidFill>
                        <a:latin typeface="FZHei-B01S"/>
                      </a:endParaRPr>
                    </a:p>
                    <a:p>
                      <a:pPr algn="ctr">
                        <a:spcBef>
                          <a:spcPts val="0"/>
                        </a:spcBef>
                        <a:spcAft>
                          <a:spcPts val="0"/>
                        </a:spcAft>
                      </a:pPr>
                      <a:r>
                        <a:rPr lang="zh-CN" altLang="en-US" sz="1400" dirty="0">
                          <a:solidFill>
                            <a:srgbClr val="211D1E"/>
                          </a:solidFill>
                          <a:latin typeface="宋体"/>
                        </a:rPr>
                        <a:t>边界</a:t>
                      </a:r>
                      <a:endParaRPr lang="zh-CN" altLang="en-US" sz="2400" dirty="0">
                        <a:solidFill>
                          <a:srgbClr val="000000"/>
                        </a:solidFill>
                        <a:latin typeface="FZHei-B01S"/>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400" dirty="0">
                          <a:solidFill>
                            <a:srgbClr val="211D1E"/>
                          </a:solidFill>
                          <a:latin typeface="宋体"/>
                        </a:rPr>
                        <a:t>网络访问控制技术</a:t>
                      </a:r>
                      <a:endParaRPr lang="zh-CN" altLang="en-US" sz="2400" dirty="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endParaRPr lang="zh-CN" altLang="en-US" sz="1400">
                        <a:solidFill>
                          <a:srgbClr val="211D1E"/>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endParaRPr lang="zh-CN" altLang="en-US" sz="1400">
                        <a:solidFill>
                          <a:srgbClr val="211D1E"/>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endParaRPr lang="zh-CN" altLang="en-US" sz="1400">
                        <a:solidFill>
                          <a:srgbClr val="211D1E"/>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9473">
                <a:tc vMerge="1">
                  <a:txBody>
                    <a:bodyPr/>
                    <a:lstStyle/>
                    <a:p>
                      <a:endParaRPr lang="zh-CN" altLang="en-US"/>
                    </a:p>
                  </a:txBody>
                  <a:tcPr/>
                </a:tc>
                <a:tc>
                  <a:txBody>
                    <a:bodyPr/>
                    <a:lstStyle/>
                    <a:p>
                      <a:pPr algn="just">
                        <a:spcBef>
                          <a:spcPts val="0"/>
                        </a:spcBef>
                        <a:spcAft>
                          <a:spcPts val="0"/>
                        </a:spcAft>
                      </a:pPr>
                      <a:endParaRPr lang="zh-CN" altLang="en-US" sz="1400" dirty="0">
                        <a:solidFill>
                          <a:srgbClr val="211D1E"/>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endParaRPr lang="zh-CN" altLang="en-US" sz="1400">
                        <a:solidFill>
                          <a:srgbClr val="211D1E"/>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400">
                          <a:solidFill>
                            <a:srgbClr val="211D1E"/>
                          </a:solidFill>
                          <a:latin typeface="宋体"/>
                        </a:rPr>
                        <a:t>节点设备认证技术</a:t>
                      </a:r>
                      <a:endParaRPr lang="zh-CN" altLang="en-US" sz="24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endParaRPr lang="zh-CN" altLang="en-US" sz="1400">
                        <a:solidFill>
                          <a:srgbClr val="211D1E"/>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1156">
                <a:tc vMerge="1">
                  <a:txBody>
                    <a:bodyPr/>
                    <a:lstStyle/>
                    <a:p>
                      <a:endParaRPr lang="zh-CN" altLang="en-US"/>
                    </a:p>
                  </a:txBody>
                  <a:tcPr/>
                </a:tc>
                <a:tc>
                  <a:txBody>
                    <a:bodyPr/>
                    <a:lstStyle/>
                    <a:p>
                      <a:pPr algn="just">
                        <a:spcBef>
                          <a:spcPts val="0"/>
                        </a:spcBef>
                        <a:spcAft>
                          <a:spcPts val="0"/>
                        </a:spcAft>
                      </a:pPr>
                      <a:endParaRPr lang="zh-CN" altLang="en-US" sz="1400" dirty="0">
                        <a:solidFill>
                          <a:srgbClr val="211D1E"/>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400" dirty="0">
                          <a:solidFill>
                            <a:srgbClr val="211D1E"/>
                          </a:solidFill>
                          <a:latin typeface="宋体"/>
                        </a:rPr>
                        <a:t>数据机密性与完整性技术</a:t>
                      </a:r>
                      <a:endParaRPr lang="zh-CN" altLang="en-US" sz="2400" dirty="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400">
                          <a:solidFill>
                            <a:srgbClr val="211D1E"/>
                          </a:solidFill>
                          <a:latin typeface="宋体"/>
                        </a:rPr>
                        <a:t>数据机密性与完整性技术</a:t>
                      </a:r>
                      <a:endParaRPr lang="zh-CN" altLang="en-US" sz="24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400">
                          <a:solidFill>
                            <a:srgbClr val="211D1E"/>
                          </a:solidFill>
                          <a:latin typeface="宋体"/>
                        </a:rPr>
                        <a:t>数据机密性与完整性技术</a:t>
                      </a:r>
                      <a:endParaRPr lang="zh-CN" altLang="en-US" sz="24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1156">
                <a:tc vMerge="1">
                  <a:txBody>
                    <a:bodyPr/>
                    <a:lstStyle/>
                    <a:p>
                      <a:endParaRPr lang="zh-CN" altLang="en-US"/>
                    </a:p>
                  </a:txBody>
                  <a:tcPr/>
                </a:tc>
                <a:tc>
                  <a:txBody>
                    <a:bodyPr/>
                    <a:lstStyle/>
                    <a:p>
                      <a:pPr algn="just">
                        <a:spcBef>
                          <a:spcPts val="0"/>
                        </a:spcBef>
                        <a:spcAft>
                          <a:spcPts val="0"/>
                        </a:spcAft>
                      </a:pPr>
                      <a:r>
                        <a:rPr lang="zh-CN" altLang="en-US" sz="1400">
                          <a:solidFill>
                            <a:srgbClr val="211D1E"/>
                          </a:solidFill>
                          <a:latin typeface="宋体"/>
                        </a:rPr>
                        <a:t>指令数据与内容数据分离</a:t>
                      </a:r>
                      <a:endParaRPr lang="zh-CN" altLang="en-US" sz="24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400" dirty="0">
                          <a:solidFill>
                            <a:srgbClr val="211D1E"/>
                          </a:solidFill>
                          <a:latin typeface="宋体"/>
                        </a:rPr>
                        <a:t>指令数据与内容数据分离</a:t>
                      </a:r>
                      <a:endParaRPr lang="zh-CN" altLang="en-US" sz="2400" dirty="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endParaRPr lang="zh-CN" altLang="en-US" sz="1400" dirty="0">
                        <a:solidFill>
                          <a:srgbClr val="211D1E"/>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endParaRPr lang="zh-CN" altLang="en-US" sz="1400">
                        <a:solidFill>
                          <a:srgbClr val="211D1E"/>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9473">
                <a:tc vMerge="1">
                  <a:txBody>
                    <a:bodyPr/>
                    <a:lstStyle/>
                    <a:p>
                      <a:endParaRPr lang="zh-CN" altLang="en-US"/>
                    </a:p>
                  </a:txBody>
                  <a:tcPr/>
                </a:tc>
                <a:tc>
                  <a:txBody>
                    <a:bodyPr/>
                    <a:lstStyle/>
                    <a:p>
                      <a:pPr algn="just">
                        <a:spcBef>
                          <a:spcPts val="0"/>
                        </a:spcBef>
                        <a:spcAft>
                          <a:spcPts val="0"/>
                        </a:spcAft>
                      </a:pPr>
                      <a:r>
                        <a:rPr lang="zh-CN" altLang="en-US" sz="1400">
                          <a:solidFill>
                            <a:srgbClr val="211D1E"/>
                          </a:solidFill>
                          <a:latin typeface="宋体"/>
                        </a:rPr>
                        <a:t>数据单向传输技术</a:t>
                      </a:r>
                      <a:endParaRPr lang="zh-CN" altLang="en-US" sz="24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400" dirty="0">
                          <a:solidFill>
                            <a:srgbClr val="211D1E"/>
                          </a:solidFill>
                          <a:latin typeface="宋体"/>
                        </a:rPr>
                        <a:t>数据单向传输技术</a:t>
                      </a:r>
                      <a:endParaRPr lang="zh-CN" altLang="en-US" sz="2400" dirty="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endParaRPr lang="zh-CN" altLang="en-US" sz="1400" dirty="0">
                        <a:solidFill>
                          <a:srgbClr val="000000"/>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endParaRPr lang="zh-CN" altLang="en-US" sz="1400">
                        <a:solidFill>
                          <a:srgbClr val="000000"/>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9473">
                <a:tc vMerge="1">
                  <a:txBody>
                    <a:bodyPr/>
                    <a:lstStyle/>
                    <a:p>
                      <a:endParaRPr lang="zh-CN" altLang="en-US"/>
                    </a:p>
                  </a:txBody>
                  <a:tcPr/>
                </a:tc>
                <a:tc>
                  <a:txBody>
                    <a:bodyPr/>
                    <a:lstStyle/>
                    <a:p>
                      <a:pPr algn="just">
                        <a:spcBef>
                          <a:spcPts val="0"/>
                        </a:spcBef>
                        <a:spcAft>
                          <a:spcPts val="0"/>
                        </a:spcAft>
                      </a:pPr>
                      <a:r>
                        <a:rPr lang="zh-CN" altLang="en-US" sz="1400">
                          <a:solidFill>
                            <a:srgbClr val="211D1E"/>
                          </a:solidFill>
                          <a:latin typeface="宋体"/>
                        </a:rPr>
                        <a:t>入侵检测技术</a:t>
                      </a:r>
                      <a:endParaRPr lang="zh-CN" altLang="en-US" sz="24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400" dirty="0">
                          <a:solidFill>
                            <a:srgbClr val="211D1E"/>
                          </a:solidFill>
                          <a:latin typeface="宋体"/>
                        </a:rPr>
                        <a:t>入侵检测技术</a:t>
                      </a:r>
                      <a:endParaRPr lang="zh-CN" altLang="en-US" sz="2400" dirty="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400" dirty="0">
                          <a:solidFill>
                            <a:srgbClr val="211D1E"/>
                          </a:solidFill>
                          <a:latin typeface="宋体"/>
                        </a:rPr>
                        <a:t>入侵检测技术</a:t>
                      </a:r>
                      <a:endParaRPr lang="zh-CN" altLang="en-US" sz="2400" dirty="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endParaRPr lang="zh-CN" altLang="en-US" sz="1400" dirty="0">
                        <a:solidFill>
                          <a:srgbClr val="000000"/>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9473">
                <a:tc vMerge="1">
                  <a:txBody>
                    <a:bodyPr/>
                    <a:lstStyle/>
                    <a:p>
                      <a:endParaRPr lang="zh-CN" altLang="en-US"/>
                    </a:p>
                  </a:txBody>
                  <a:tcPr/>
                </a:tc>
                <a:tc>
                  <a:txBody>
                    <a:bodyPr/>
                    <a:lstStyle/>
                    <a:p>
                      <a:pPr algn="just">
                        <a:spcBef>
                          <a:spcPts val="0"/>
                        </a:spcBef>
                        <a:spcAft>
                          <a:spcPts val="0"/>
                        </a:spcAft>
                      </a:pPr>
                      <a:r>
                        <a:rPr lang="zh-CN" altLang="en-US" sz="1400">
                          <a:solidFill>
                            <a:srgbClr val="211D1E"/>
                          </a:solidFill>
                          <a:latin typeface="宋体"/>
                        </a:rPr>
                        <a:t>非法外联检测技术</a:t>
                      </a:r>
                      <a:endParaRPr lang="zh-CN" altLang="en-US" sz="24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endParaRPr lang="zh-CN" altLang="en-US" sz="1400">
                        <a:solidFill>
                          <a:srgbClr val="000000"/>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endParaRPr lang="zh-CN" altLang="en-US" sz="1400" dirty="0">
                        <a:solidFill>
                          <a:srgbClr val="000000"/>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endParaRPr lang="zh-CN" altLang="en-US" sz="1400" dirty="0">
                        <a:solidFill>
                          <a:srgbClr val="000000"/>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9473">
                <a:tc vMerge="1">
                  <a:txBody>
                    <a:bodyPr/>
                    <a:lstStyle/>
                    <a:p>
                      <a:endParaRPr lang="zh-CN" altLang="en-US"/>
                    </a:p>
                  </a:txBody>
                  <a:tcPr/>
                </a:tc>
                <a:tc>
                  <a:txBody>
                    <a:bodyPr/>
                    <a:lstStyle/>
                    <a:p>
                      <a:pPr algn="just">
                        <a:spcBef>
                          <a:spcPts val="0"/>
                        </a:spcBef>
                        <a:spcAft>
                          <a:spcPts val="0"/>
                        </a:spcAft>
                      </a:pPr>
                      <a:r>
                        <a:rPr lang="zh-CN" altLang="en-US" sz="1400">
                          <a:solidFill>
                            <a:srgbClr val="211D1E"/>
                          </a:solidFill>
                          <a:latin typeface="宋体"/>
                        </a:rPr>
                        <a:t>恶意代码防范技术</a:t>
                      </a:r>
                      <a:endParaRPr lang="zh-CN" altLang="en-US" sz="24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400">
                          <a:solidFill>
                            <a:srgbClr val="211D1E"/>
                          </a:solidFill>
                          <a:latin typeface="宋体"/>
                        </a:rPr>
                        <a:t>恶意代码防范技术</a:t>
                      </a:r>
                      <a:endParaRPr lang="zh-CN" altLang="en-US" sz="24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400" dirty="0">
                          <a:solidFill>
                            <a:srgbClr val="211D1E"/>
                          </a:solidFill>
                          <a:latin typeface="宋体"/>
                        </a:rPr>
                        <a:t>恶意代码防范技术</a:t>
                      </a:r>
                      <a:endParaRPr lang="zh-CN" altLang="en-US" sz="2400" dirty="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400" dirty="0">
                          <a:solidFill>
                            <a:srgbClr val="211D1E"/>
                          </a:solidFill>
                          <a:latin typeface="宋体"/>
                        </a:rPr>
                        <a:t>恶意代码防范技术</a:t>
                      </a:r>
                      <a:endParaRPr lang="zh-CN" altLang="en-US" sz="2400" dirty="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9473">
                <a:tc rowSpan="4">
                  <a:txBody>
                    <a:bodyPr/>
                    <a:lstStyle/>
                    <a:p>
                      <a:pPr algn="ctr">
                        <a:spcBef>
                          <a:spcPts val="0"/>
                        </a:spcBef>
                        <a:spcAft>
                          <a:spcPts val="0"/>
                        </a:spcAft>
                      </a:pPr>
                      <a:r>
                        <a:rPr lang="zh-CN" altLang="en-US" sz="1400">
                          <a:solidFill>
                            <a:srgbClr val="211D1E"/>
                          </a:solidFill>
                          <a:latin typeface="宋体"/>
                        </a:rPr>
                        <a:t>安全通信网络</a:t>
                      </a:r>
                      <a:endParaRPr lang="zh-CN" altLang="en-US" sz="2400">
                        <a:solidFill>
                          <a:srgbClr val="000000"/>
                        </a:solidFill>
                        <a:latin typeface="FZHei-B01S"/>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400">
                          <a:solidFill>
                            <a:srgbClr val="211D1E"/>
                          </a:solidFill>
                          <a:latin typeface="宋体"/>
                        </a:rPr>
                        <a:t>物理链路专用</a:t>
                      </a:r>
                      <a:endParaRPr lang="zh-CN" altLang="en-US" sz="24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400">
                          <a:solidFill>
                            <a:srgbClr val="211D1E"/>
                          </a:solidFill>
                          <a:latin typeface="宋体"/>
                        </a:rPr>
                        <a:t>物理链路专用</a:t>
                      </a:r>
                      <a:endParaRPr lang="zh-CN" altLang="en-US" sz="24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endParaRPr lang="zh-CN" altLang="en-US" sz="1400">
                        <a:solidFill>
                          <a:srgbClr val="000000"/>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endParaRPr lang="zh-CN" altLang="en-US" sz="1400" dirty="0">
                        <a:solidFill>
                          <a:srgbClr val="000000"/>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9473">
                <a:tc vMerge="1">
                  <a:txBody>
                    <a:bodyPr/>
                    <a:lstStyle/>
                    <a:p>
                      <a:endParaRPr lang="zh-CN" altLang="en-US"/>
                    </a:p>
                  </a:txBody>
                  <a:tcPr/>
                </a:tc>
                <a:tc>
                  <a:txBody>
                    <a:bodyPr/>
                    <a:lstStyle/>
                    <a:p>
                      <a:pPr algn="just">
                        <a:spcBef>
                          <a:spcPts val="0"/>
                        </a:spcBef>
                        <a:spcAft>
                          <a:spcPts val="0"/>
                        </a:spcAft>
                      </a:pPr>
                      <a:r>
                        <a:rPr lang="zh-CN" altLang="en-US" sz="1400">
                          <a:solidFill>
                            <a:srgbClr val="211D1E"/>
                          </a:solidFill>
                          <a:latin typeface="宋体"/>
                        </a:rPr>
                        <a:t>链路逻辑隔离技术</a:t>
                      </a:r>
                      <a:endParaRPr lang="zh-CN" altLang="en-US" sz="24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400">
                          <a:solidFill>
                            <a:srgbClr val="211D1E"/>
                          </a:solidFill>
                          <a:latin typeface="宋体"/>
                        </a:rPr>
                        <a:t>链路逻辑隔离技术</a:t>
                      </a:r>
                      <a:endParaRPr lang="zh-CN" altLang="en-US" sz="24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endParaRPr lang="zh-CN" altLang="en-US" sz="1400">
                        <a:solidFill>
                          <a:srgbClr val="000000"/>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endParaRPr lang="zh-CN" altLang="en-US" sz="1400" dirty="0">
                        <a:solidFill>
                          <a:srgbClr val="000000"/>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9473">
                <a:tc vMerge="1">
                  <a:txBody>
                    <a:bodyPr/>
                    <a:lstStyle/>
                    <a:p>
                      <a:endParaRPr lang="zh-CN" altLang="en-US"/>
                    </a:p>
                  </a:txBody>
                  <a:tcPr/>
                </a:tc>
                <a:tc>
                  <a:txBody>
                    <a:bodyPr/>
                    <a:lstStyle/>
                    <a:p>
                      <a:pPr algn="just">
                        <a:spcBef>
                          <a:spcPts val="0"/>
                        </a:spcBef>
                        <a:spcAft>
                          <a:spcPts val="0"/>
                        </a:spcAft>
                      </a:pPr>
                      <a:r>
                        <a:rPr lang="zh-CN" altLang="en-US" sz="1400">
                          <a:solidFill>
                            <a:srgbClr val="211D1E"/>
                          </a:solidFill>
                          <a:latin typeface="宋体"/>
                        </a:rPr>
                        <a:t>加密与数字签名技术</a:t>
                      </a:r>
                      <a:endParaRPr lang="zh-CN" altLang="en-US" sz="24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400" dirty="0">
                          <a:solidFill>
                            <a:srgbClr val="211D1E"/>
                          </a:solidFill>
                          <a:latin typeface="宋体"/>
                        </a:rPr>
                        <a:t>加密与数字签名技术</a:t>
                      </a:r>
                      <a:endParaRPr lang="zh-CN" altLang="en-US" sz="2400" dirty="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400">
                          <a:solidFill>
                            <a:srgbClr val="211D1E"/>
                          </a:solidFill>
                          <a:latin typeface="宋体"/>
                        </a:rPr>
                        <a:t>加密与数字签名技术</a:t>
                      </a:r>
                      <a:endParaRPr lang="zh-CN" altLang="en-US" sz="24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endParaRPr lang="zh-CN" altLang="en-US" sz="1400" dirty="0">
                        <a:solidFill>
                          <a:srgbClr val="000000"/>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19473">
                <a:tc vMerge="1">
                  <a:txBody>
                    <a:bodyPr/>
                    <a:lstStyle/>
                    <a:p>
                      <a:endParaRPr lang="zh-CN" altLang="en-US"/>
                    </a:p>
                  </a:txBody>
                  <a:tcPr/>
                </a:tc>
                <a:tc>
                  <a:txBody>
                    <a:bodyPr/>
                    <a:lstStyle/>
                    <a:p>
                      <a:pPr algn="just">
                        <a:spcBef>
                          <a:spcPts val="0"/>
                        </a:spcBef>
                        <a:spcAft>
                          <a:spcPts val="0"/>
                        </a:spcAft>
                      </a:pPr>
                      <a:r>
                        <a:rPr lang="zh-CN" altLang="en-US" sz="1400">
                          <a:solidFill>
                            <a:srgbClr val="211D1E"/>
                          </a:solidFill>
                          <a:latin typeface="宋体"/>
                        </a:rPr>
                        <a:t>消息认证技术</a:t>
                      </a:r>
                      <a:endParaRPr lang="zh-CN" altLang="en-US" sz="24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400">
                          <a:solidFill>
                            <a:srgbClr val="211D1E"/>
                          </a:solidFill>
                          <a:latin typeface="宋体"/>
                        </a:rPr>
                        <a:t>消息认证技术</a:t>
                      </a:r>
                      <a:endParaRPr lang="zh-CN" altLang="en-US" sz="24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400">
                          <a:solidFill>
                            <a:srgbClr val="211D1E"/>
                          </a:solidFill>
                          <a:latin typeface="宋体"/>
                        </a:rPr>
                        <a:t>消息认证技术</a:t>
                      </a:r>
                      <a:endParaRPr lang="zh-CN" altLang="en-US" sz="24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endParaRPr lang="zh-CN" altLang="en-US" sz="1400" dirty="0">
                        <a:solidFill>
                          <a:srgbClr val="000000"/>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1.2.4</a:t>
            </a:r>
            <a:r>
              <a:rPr lang="zh-CN" altLang="en-US" b="1" dirty="0" smtClean="0"/>
              <a:t>物联网安全</a:t>
            </a:r>
            <a:endParaRPr lang="zh-CN" altLang="en-US" b="1" dirty="0"/>
          </a:p>
        </p:txBody>
      </p:sp>
      <p:sp>
        <p:nvSpPr>
          <p:cNvPr id="94209"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graphicFrame>
        <p:nvGraphicFramePr>
          <p:cNvPr id="5" name="表格 4"/>
          <p:cNvGraphicFramePr>
            <a:graphicFrameLocks noGrp="1"/>
          </p:cNvGraphicFramePr>
          <p:nvPr/>
        </p:nvGraphicFramePr>
        <p:xfrm>
          <a:off x="395536" y="1340768"/>
          <a:ext cx="8280925" cy="4464503"/>
        </p:xfrm>
        <a:graphic>
          <a:graphicData uri="http://schemas.openxmlformats.org/drawingml/2006/table">
            <a:tbl>
              <a:tblPr/>
              <a:tblGrid>
                <a:gridCol w="648072"/>
                <a:gridCol w="1800200"/>
                <a:gridCol w="2016225"/>
                <a:gridCol w="1872208"/>
                <a:gridCol w="1944220"/>
              </a:tblGrid>
              <a:tr h="305788">
                <a:tc>
                  <a:txBody>
                    <a:bodyPr/>
                    <a:lstStyle/>
                    <a:p>
                      <a:pPr algn="ctr">
                        <a:spcBef>
                          <a:spcPts val="0"/>
                        </a:spcBef>
                        <a:spcAft>
                          <a:spcPts val="0"/>
                        </a:spcAft>
                      </a:pPr>
                      <a:endParaRPr lang="zh-CN" altLang="en-US" sz="1200" dirty="0">
                        <a:solidFill>
                          <a:srgbClr val="211D1E"/>
                        </a:solidFill>
                        <a:latin typeface="宋体"/>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0"/>
                        </a:spcBef>
                        <a:spcAft>
                          <a:spcPts val="0"/>
                        </a:spcAft>
                      </a:pPr>
                      <a:r>
                        <a:rPr lang="zh-CN" altLang="en-US" sz="1200">
                          <a:solidFill>
                            <a:srgbClr val="211D1E"/>
                          </a:solidFill>
                          <a:latin typeface="宋体"/>
                        </a:rPr>
                        <a:t>边界防护</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0"/>
                        </a:spcBef>
                        <a:spcAft>
                          <a:spcPts val="0"/>
                        </a:spcAft>
                      </a:pPr>
                      <a:r>
                        <a:rPr lang="zh-CN" altLang="en-US" sz="1200">
                          <a:solidFill>
                            <a:srgbClr val="211D1E"/>
                          </a:solidFill>
                          <a:latin typeface="宋体"/>
                        </a:rPr>
                        <a:t>区域防护</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0"/>
                        </a:spcBef>
                        <a:spcAft>
                          <a:spcPts val="0"/>
                        </a:spcAft>
                      </a:pPr>
                      <a:r>
                        <a:rPr lang="zh-CN" altLang="en-US" sz="1200">
                          <a:solidFill>
                            <a:srgbClr val="211D1E"/>
                          </a:solidFill>
                          <a:latin typeface="宋体"/>
                        </a:rPr>
                        <a:t>节点防护</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0"/>
                        </a:spcBef>
                        <a:spcAft>
                          <a:spcPts val="0"/>
                        </a:spcAft>
                      </a:pPr>
                      <a:r>
                        <a:rPr lang="zh-CN" altLang="en-US" sz="1200">
                          <a:solidFill>
                            <a:srgbClr val="211D1E"/>
                          </a:solidFill>
                          <a:latin typeface="宋体"/>
                        </a:rPr>
                        <a:t>核心防护</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5788">
                <a:tc rowSpan="9">
                  <a:txBody>
                    <a:bodyPr/>
                    <a:lstStyle/>
                    <a:p>
                      <a:pPr algn="ctr">
                        <a:spcBef>
                          <a:spcPts val="0"/>
                        </a:spcBef>
                        <a:spcAft>
                          <a:spcPts val="0"/>
                        </a:spcAft>
                      </a:pPr>
                      <a:r>
                        <a:rPr lang="zh-CN" altLang="en-US" sz="1200" dirty="0">
                          <a:solidFill>
                            <a:srgbClr val="211D1E"/>
                          </a:solidFill>
                          <a:latin typeface="宋体"/>
                        </a:rPr>
                        <a:t>安全管理中心</a:t>
                      </a:r>
                      <a:endParaRPr lang="zh-CN" altLang="en-US" sz="2000" dirty="0">
                        <a:solidFill>
                          <a:srgbClr val="000000"/>
                        </a:solidFill>
                        <a:latin typeface="FZHei-B01S"/>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a:solidFill>
                            <a:srgbClr val="211D1E"/>
                          </a:solidFill>
                          <a:latin typeface="宋体"/>
                        </a:rPr>
                        <a:t>业务准入与接入控制</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a:solidFill>
                            <a:srgbClr val="211D1E"/>
                          </a:solidFill>
                          <a:latin typeface="宋体"/>
                        </a:rPr>
                        <a:t>业务准入与接入控制</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a:solidFill>
                            <a:srgbClr val="211D1E"/>
                          </a:solidFill>
                          <a:latin typeface="宋体"/>
                        </a:rPr>
                        <a:t>业务准入与接入控制</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endParaRPr lang="zh-CN" altLang="en-US" sz="1200">
                        <a:solidFill>
                          <a:srgbClr val="000000"/>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5788">
                <a:tc vMerge="1">
                  <a:txBody>
                    <a:bodyPr/>
                    <a:lstStyle/>
                    <a:p>
                      <a:endParaRPr lang="zh-CN" altLang="en-US"/>
                    </a:p>
                  </a:txBody>
                  <a:tcPr/>
                </a:tc>
                <a:tc>
                  <a:txBody>
                    <a:bodyPr/>
                    <a:lstStyle/>
                    <a:p>
                      <a:pPr algn="just">
                        <a:spcBef>
                          <a:spcPts val="0"/>
                        </a:spcBef>
                        <a:spcAft>
                          <a:spcPts val="0"/>
                        </a:spcAft>
                      </a:pPr>
                      <a:endParaRPr lang="zh-CN" altLang="en-US" sz="1200" dirty="0">
                        <a:solidFill>
                          <a:srgbClr val="000000"/>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en-US" sz="1200">
                          <a:solidFill>
                            <a:srgbClr val="211D1E"/>
                          </a:solidFill>
                          <a:latin typeface="宋体"/>
                        </a:rPr>
                        <a:t>EPCIS</a:t>
                      </a:r>
                      <a:r>
                        <a:rPr lang="zh-CN" altLang="en-US" sz="1200">
                          <a:solidFill>
                            <a:srgbClr val="211D1E"/>
                          </a:solidFill>
                          <a:latin typeface="宋体"/>
                        </a:rPr>
                        <a:t>管理技术</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en-US" sz="1200">
                          <a:solidFill>
                            <a:srgbClr val="211D1E"/>
                          </a:solidFill>
                          <a:latin typeface="宋体"/>
                        </a:rPr>
                        <a:t>EPCIS</a:t>
                      </a:r>
                      <a:r>
                        <a:rPr lang="zh-CN" altLang="en-US" sz="1200">
                          <a:solidFill>
                            <a:srgbClr val="211D1E"/>
                          </a:solidFill>
                          <a:latin typeface="宋体"/>
                        </a:rPr>
                        <a:t>管理技术</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endParaRPr lang="zh-CN" altLang="en-US" sz="1200">
                        <a:solidFill>
                          <a:srgbClr val="000000"/>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5788">
                <a:tc vMerge="1">
                  <a:txBody>
                    <a:bodyPr/>
                    <a:lstStyle/>
                    <a:p>
                      <a:endParaRPr lang="zh-CN" altLang="en-US"/>
                    </a:p>
                  </a:txBody>
                  <a:tcPr/>
                </a:tc>
                <a:tc>
                  <a:txBody>
                    <a:bodyPr/>
                    <a:lstStyle/>
                    <a:p>
                      <a:pPr algn="just">
                        <a:spcBef>
                          <a:spcPts val="0"/>
                        </a:spcBef>
                        <a:spcAft>
                          <a:spcPts val="0"/>
                        </a:spcAft>
                      </a:pPr>
                      <a:r>
                        <a:rPr lang="zh-CN" altLang="en-US" sz="1200" dirty="0">
                          <a:solidFill>
                            <a:srgbClr val="211D1E"/>
                          </a:solidFill>
                          <a:latin typeface="宋体"/>
                        </a:rPr>
                        <a:t>入侵检测</a:t>
                      </a:r>
                      <a:endParaRPr lang="zh-CN" altLang="en-US" sz="2000" dirty="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a:solidFill>
                            <a:srgbClr val="211D1E"/>
                          </a:solidFill>
                          <a:latin typeface="宋体"/>
                        </a:rPr>
                        <a:t>入侵检测</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a:solidFill>
                            <a:srgbClr val="211D1E"/>
                          </a:solidFill>
                          <a:latin typeface="宋体"/>
                        </a:rPr>
                        <a:t>入侵检测</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a:solidFill>
                            <a:srgbClr val="211D1E"/>
                          </a:solidFill>
                          <a:latin typeface="宋体"/>
                        </a:rPr>
                        <a:t>入侵检测</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5788">
                <a:tc vMerge="1">
                  <a:txBody>
                    <a:bodyPr/>
                    <a:lstStyle/>
                    <a:p>
                      <a:endParaRPr lang="zh-CN" altLang="en-US"/>
                    </a:p>
                  </a:txBody>
                  <a:tcPr/>
                </a:tc>
                <a:tc>
                  <a:txBody>
                    <a:bodyPr/>
                    <a:lstStyle/>
                    <a:p>
                      <a:pPr algn="just">
                        <a:spcBef>
                          <a:spcPts val="0"/>
                        </a:spcBef>
                        <a:spcAft>
                          <a:spcPts val="0"/>
                        </a:spcAft>
                      </a:pPr>
                      <a:r>
                        <a:rPr lang="zh-CN" altLang="en-US" sz="1200" dirty="0">
                          <a:solidFill>
                            <a:srgbClr val="211D1E"/>
                          </a:solidFill>
                          <a:latin typeface="宋体"/>
                        </a:rPr>
                        <a:t>违规检查</a:t>
                      </a:r>
                      <a:endParaRPr lang="zh-CN" altLang="en-US" sz="2000" dirty="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dirty="0">
                          <a:solidFill>
                            <a:srgbClr val="211D1E"/>
                          </a:solidFill>
                          <a:latin typeface="宋体"/>
                        </a:rPr>
                        <a:t>违规检查</a:t>
                      </a:r>
                      <a:endParaRPr lang="zh-CN" altLang="en-US" sz="2000" dirty="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a:solidFill>
                            <a:srgbClr val="211D1E"/>
                          </a:solidFill>
                          <a:latin typeface="宋体"/>
                        </a:rPr>
                        <a:t>违规检查</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a:solidFill>
                            <a:srgbClr val="211D1E"/>
                          </a:solidFill>
                          <a:latin typeface="宋体"/>
                        </a:rPr>
                        <a:t>违规检查</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5788">
                <a:tc vMerge="1">
                  <a:txBody>
                    <a:bodyPr/>
                    <a:lstStyle/>
                    <a:p>
                      <a:endParaRPr lang="zh-CN" altLang="en-US"/>
                    </a:p>
                  </a:txBody>
                  <a:tcPr/>
                </a:tc>
                <a:tc>
                  <a:txBody>
                    <a:bodyPr/>
                    <a:lstStyle/>
                    <a:p>
                      <a:pPr algn="just">
                        <a:spcBef>
                          <a:spcPts val="0"/>
                        </a:spcBef>
                        <a:spcAft>
                          <a:spcPts val="0"/>
                        </a:spcAft>
                      </a:pPr>
                      <a:r>
                        <a:rPr lang="en-US" sz="1200">
                          <a:solidFill>
                            <a:srgbClr val="211D1E"/>
                          </a:solidFill>
                          <a:latin typeface="宋体"/>
                        </a:rPr>
                        <a:t>EPC</a:t>
                      </a:r>
                      <a:r>
                        <a:rPr lang="zh-CN" altLang="en-US" sz="1200">
                          <a:solidFill>
                            <a:srgbClr val="211D1E"/>
                          </a:solidFill>
                          <a:latin typeface="宋体"/>
                        </a:rPr>
                        <a:t>取证技术</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en-US" sz="1200" dirty="0">
                          <a:solidFill>
                            <a:srgbClr val="211D1E"/>
                          </a:solidFill>
                          <a:latin typeface="宋体"/>
                        </a:rPr>
                        <a:t>EPC</a:t>
                      </a:r>
                      <a:r>
                        <a:rPr lang="zh-CN" altLang="en-US" sz="1200" dirty="0">
                          <a:solidFill>
                            <a:srgbClr val="211D1E"/>
                          </a:solidFill>
                          <a:latin typeface="宋体"/>
                        </a:rPr>
                        <a:t>取证技术</a:t>
                      </a:r>
                      <a:endParaRPr lang="zh-CN" altLang="en-US" sz="2000" dirty="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en-US" sz="1200">
                          <a:solidFill>
                            <a:srgbClr val="211D1E"/>
                          </a:solidFill>
                          <a:latin typeface="宋体"/>
                        </a:rPr>
                        <a:t>EPC</a:t>
                      </a:r>
                      <a:r>
                        <a:rPr lang="zh-CN" altLang="en-US" sz="1200">
                          <a:solidFill>
                            <a:srgbClr val="211D1E"/>
                          </a:solidFill>
                          <a:latin typeface="宋体"/>
                        </a:rPr>
                        <a:t>取证技术</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en-US" sz="1200">
                          <a:solidFill>
                            <a:srgbClr val="211D1E"/>
                          </a:solidFill>
                          <a:latin typeface="宋体"/>
                        </a:rPr>
                        <a:t>EPC</a:t>
                      </a:r>
                      <a:r>
                        <a:rPr lang="zh-CN" altLang="en-US" sz="1200">
                          <a:solidFill>
                            <a:srgbClr val="211D1E"/>
                          </a:solidFill>
                          <a:latin typeface="宋体"/>
                        </a:rPr>
                        <a:t>取证技术</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5788">
                <a:tc vMerge="1">
                  <a:txBody>
                    <a:bodyPr/>
                    <a:lstStyle/>
                    <a:p>
                      <a:endParaRPr lang="zh-CN" altLang="en-US"/>
                    </a:p>
                  </a:txBody>
                  <a:tcPr/>
                </a:tc>
                <a:tc>
                  <a:txBody>
                    <a:bodyPr/>
                    <a:lstStyle/>
                    <a:p>
                      <a:pPr algn="just">
                        <a:spcBef>
                          <a:spcPts val="0"/>
                        </a:spcBef>
                        <a:spcAft>
                          <a:spcPts val="0"/>
                        </a:spcAft>
                      </a:pPr>
                      <a:r>
                        <a:rPr lang="en-US" sz="1200">
                          <a:solidFill>
                            <a:srgbClr val="211D1E"/>
                          </a:solidFill>
                          <a:latin typeface="宋体"/>
                        </a:rPr>
                        <a:t>EPC</a:t>
                      </a:r>
                      <a:r>
                        <a:rPr lang="zh-CN" altLang="en-US" sz="1200">
                          <a:solidFill>
                            <a:srgbClr val="211D1E"/>
                          </a:solidFill>
                          <a:latin typeface="宋体"/>
                        </a:rPr>
                        <a:t>策略管理</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en-US" sz="1200" dirty="0">
                          <a:solidFill>
                            <a:srgbClr val="211D1E"/>
                          </a:solidFill>
                          <a:latin typeface="宋体"/>
                        </a:rPr>
                        <a:t>EPC</a:t>
                      </a:r>
                      <a:r>
                        <a:rPr lang="zh-CN" altLang="en-US" sz="1200" dirty="0">
                          <a:solidFill>
                            <a:srgbClr val="211D1E"/>
                          </a:solidFill>
                          <a:latin typeface="宋体"/>
                        </a:rPr>
                        <a:t>策略管理</a:t>
                      </a:r>
                      <a:endParaRPr lang="zh-CN" altLang="en-US" sz="2000" dirty="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en-US" sz="1200">
                          <a:solidFill>
                            <a:srgbClr val="211D1E"/>
                          </a:solidFill>
                          <a:latin typeface="宋体"/>
                        </a:rPr>
                        <a:t>EPC</a:t>
                      </a:r>
                      <a:r>
                        <a:rPr lang="zh-CN" altLang="en-US" sz="1200">
                          <a:solidFill>
                            <a:srgbClr val="211D1E"/>
                          </a:solidFill>
                          <a:latin typeface="宋体"/>
                        </a:rPr>
                        <a:t>策略管理</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endParaRPr lang="zh-CN" altLang="en-US" sz="1200">
                        <a:solidFill>
                          <a:srgbClr val="000000"/>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5788">
                <a:tc vMerge="1">
                  <a:txBody>
                    <a:bodyPr/>
                    <a:lstStyle/>
                    <a:p>
                      <a:endParaRPr lang="zh-CN" altLang="en-US"/>
                    </a:p>
                  </a:txBody>
                  <a:tcPr/>
                </a:tc>
                <a:tc>
                  <a:txBody>
                    <a:bodyPr/>
                    <a:lstStyle/>
                    <a:p>
                      <a:pPr algn="just">
                        <a:spcBef>
                          <a:spcPts val="0"/>
                        </a:spcBef>
                        <a:spcAft>
                          <a:spcPts val="0"/>
                        </a:spcAft>
                      </a:pPr>
                      <a:r>
                        <a:rPr lang="zh-CN" altLang="en-US" sz="1200">
                          <a:solidFill>
                            <a:srgbClr val="211D1E"/>
                          </a:solidFill>
                          <a:latin typeface="宋体"/>
                        </a:rPr>
                        <a:t>审计管理技术</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dirty="0">
                          <a:solidFill>
                            <a:srgbClr val="211D1E"/>
                          </a:solidFill>
                          <a:latin typeface="宋体"/>
                        </a:rPr>
                        <a:t>审计管理技术</a:t>
                      </a:r>
                      <a:endParaRPr lang="zh-CN" altLang="en-US" sz="2000" dirty="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a:solidFill>
                            <a:srgbClr val="211D1E"/>
                          </a:solidFill>
                          <a:latin typeface="宋体"/>
                        </a:rPr>
                        <a:t>审计管理技术</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a:solidFill>
                            <a:srgbClr val="211D1E"/>
                          </a:solidFill>
                          <a:latin typeface="宋体"/>
                        </a:rPr>
                        <a:t>审计管理技术</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5788">
                <a:tc vMerge="1">
                  <a:txBody>
                    <a:bodyPr/>
                    <a:lstStyle/>
                    <a:p>
                      <a:endParaRPr lang="zh-CN" altLang="en-US"/>
                    </a:p>
                  </a:txBody>
                  <a:tcPr/>
                </a:tc>
                <a:tc>
                  <a:txBody>
                    <a:bodyPr/>
                    <a:lstStyle/>
                    <a:p>
                      <a:pPr algn="just">
                        <a:spcBef>
                          <a:spcPts val="0"/>
                        </a:spcBef>
                        <a:spcAft>
                          <a:spcPts val="0"/>
                        </a:spcAft>
                      </a:pPr>
                      <a:r>
                        <a:rPr lang="zh-CN" altLang="en-US" sz="1200">
                          <a:solidFill>
                            <a:srgbClr val="211D1E"/>
                          </a:solidFill>
                          <a:latin typeface="宋体"/>
                        </a:rPr>
                        <a:t>授权管理技术</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a:solidFill>
                            <a:srgbClr val="211D1E"/>
                          </a:solidFill>
                          <a:latin typeface="宋体"/>
                        </a:rPr>
                        <a:t>授权管理技术</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dirty="0">
                          <a:solidFill>
                            <a:srgbClr val="211D1E"/>
                          </a:solidFill>
                          <a:latin typeface="宋体"/>
                        </a:rPr>
                        <a:t>授权管理技术</a:t>
                      </a:r>
                      <a:endParaRPr lang="zh-CN" altLang="en-US" sz="2000" dirty="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endParaRPr lang="zh-CN" altLang="en-US" sz="1200">
                        <a:solidFill>
                          <a:srgbClr val="000000"/>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5788">
                <a:tc vMerge="1">
                  <a:txBody>
                    <a:bodyPr/>
                    <a:lstStyle/>
                    <a:p>
                      <a:endParaRPr lang="zh-CN" altLang="en-US"/>
                    </a:p>
                  </a:txBody>
                  <a:tcPr/>
                </a:tc>
                <a:tc>
                  <a:txBody>
                    <a:bodyPr/>
                    <a:lstStyle/>
                    <a:p>
                      <a:pPr algn="just">
                        <a:spcBef>
                          <a:spcPts val="0"/>
                        </a:spcBef>
                        <a:spcAft>
                          <a:spcPts val="0"/>
                        </a:spcAft>
                      </a:pPr>
                      <a:r>
                        <a:rPr lang="zh-CN" altLang="en-US" sz="1200">
                          <a:solidFill>
                            <a:srgbClr val="211D1E"/>
                          </a:solidFill>
                          <a:latin typeface="宋体"/>
                        </a:rPr>
                        <a:t>异常与报警管理</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a:solidFill>
                            <a:srgbClr val="211D1E"/>
                          </a:solidFill>
                          <a:latin typeface="宋体"/>
                        </a:rPr>
                        <a:t>异常与报警管理</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dirty="0">
                          <a:solidFill>
                            <a:srgbClr val="211D1E"/>
                          </a:solidFill>
                          <a:latin typeface="宋体"/>
                        </a:rPr>
                        <a:t>异常与报警管理</a:t>
                      </a:r>
                      <a:endParaRPr lang="zh-CN" altLang="en-US" sz="2000" dirty="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a:solidFill>
                            <a:srgbClr val="211D1E"/>
                          </a:solidFill>
                          <a:latin typeface="宋体"/>
                        </a:rPr>
                        <a:t>异常与报警管理</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5788">
                <a:tc rowSpan="4">
                  <a:txBody>
                    <a:bodyPr/>
                    <a:lstStyle/>
                    <a:p>
                      <a:pPr algn="ctr">
                        <a:spcBef>
                          <a:spcPts val="0"/>
                        </a:spcBef>
                        <a:spcAft>
                          <a:spcPts val="0"/>
                        </a:spcAft>
                      </a:pPr>
                      <a:r>
                        <a:rPr lang="zh-CN" altLang="en-US" sz="1200">
                          <a:solidFill>
                            <a:srgbClr val="211D1E"/>
                          </a:solidFill>
                          <a:latin typeface="宋体"/>
                        </a:rPr>
                        <a:t>应急响应恢复与处置</a:t>
                      </a:r>
                      <a:endParaRPr lang="zh-CN" altLang="en-US" sz="2000">
                        <a:solidFill>
                          <a:srgbClr val="000000"/>
                        </a:solidFill>
                        <a:latin typeface="FZHei-B01S"/>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endParaRPr lang="zh-CN" altLang="en-US" sz="1200">
                        <a:solidFill>
                          <a:srgbClr val="000000"/>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a:solidFill>
                            <a:srgbClr val="211D1E"/>
                          </a:solidFill>
                          <a:latin typeface="宋体"/>
                        </a:rPr>
                        <a:t>容灾备份技术</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dirty="0">
                          <a:solidFill>
                            <a:srgbClr val="211D1E"/>
                          </a:solidFill>
                          <a:latin typeface="宋体"/>
                        </a:rPr>
                        <a:t>容灾备份技术</a:t>
                      </a:r>
                      <a:endParaRPr lang="zh-CN" altLang="en-US" sz="2000" dirty="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endParaRPr lang="zh-CN" altLang="en-US" sz="1200">
                        <a:solidFill>
                          <a:srgbClr val="000000"/>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5788">
                <a:tc vMerge="1">
                  <a:txBody>
                    <a:bodyPr/>
                    <a:lstStyle/>
                    <a:p>
                      <a:endParaRPr lang="zh-CN" altLang="en-US"/>
                    </a:p>
                  </a:txBody>
                  <a:tcPr/>
                </a:tc>
                <a:tc>
                  <a:txBody>
                    <a:bodyPr/>
                    <a:lstStyle/>
                    <a:p>
                      <a:pPr algn="just">
                        <a:spcBef>
                          <a:spcPts val="0"/>
                        </a:spcBef>
                        <a:spcAft>
                          <a:spcPts val="0"/>
                        </a:spcAft>
                      </a:pPr>
                      <a:r>
                        <a:rPr lang="zh-CN" altLang="en-US" sz="1200">
                          <a:solidFill>
                            <a:srgbClr val="211D1E"/>
                          </a:solidFill>
                          <a:latin typeface="宋体"/>
                        </a:rPr>
                        <a:t>故障恢复技术</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a:solidFill>
                            <a:srgbClr val="211D1E"/>
                          </a:solidFill>
                          <a:latin typeface="宋体"/>
                        </a:rPr>
                        <a:t>故障恢复技术</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a:solidFill>
                            <a:srgbClr val="211D1E"/>
                          </a:solidFill>
                          <a:latin typeface="宋体"/>
                        </a:rPr>
                        <a:t>故障恢复技术</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dirty="0">
                          <a:solidFill>
                            <a:srgbClr val="211D1E"/>
                          </a:solidFill>
                          <a:latin typeface="宋体"/>
                        </a:rPr>
                        <a:t>故障恢复技术</a:t>
                      </a:r>
                      <a:endParaRPr lang="zh-CN" altLang="en-US" sz="2000" dirty="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05788">
                <a:tc vMerge="1">
                  <a:txBody>
                    <a:bodyPr/>
                    <a:lstStyle/>
                    <a:p>
                      <a:endParaRPr lang="zh-CN" altLang="en-US"/>
                    </a:p>
                  </a:txBody>
                  <a:tcPr/>
                </a:tc>
                <a:tc>
                  <a:txBody>
                    <a:bodyPr/>
                    <a:lstStyle/>
                    <a:p>
                      <a:pPr algn="just">
                        <a:spcBef>
                          <a:spcPts val="0"/>
                        </a:spcBef>
                        <a:spcAft>
                          <a:spcPts val="0"/>
                        </a:spcAft>
                      </a:pPr>
                      <a:r>
                        <a:rPr lang="zh-CN" altLang="en-US" sz="1200">
                          <a:solidFill>
                            <a:srgbClr val="211D1E"/>
                          </a:solidFill>
                          <a:latin typeface="宋体"/>
                        </a:rPr>
                        <a:t>数据恢复与销毁技术</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a:solidFill>
                            <a:srgbClr val="211D1E"/>
                          </a:solidFill>
                          <a:latin typeface="宋体"/>
                        </a:rPr>
                        <a:t>数据恢复与销毁技术</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a:solidFill>
                            <a:srgbClr val="211D1E"/>
                          </a:solidFill>
                          <a:latin typeface="宋体"/>
                        </a:rPr>
                        <a:t>数据恢复与销毁技术</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dirty="0">
                          <a:solidFill>
                            <a:srgbClr val="211D1E"/>
                          </a:solidFill>
                          <a:latin typeface="宋体"/>
                        </a:rPr>
                        <a:t>数据恢复与销毁技术</a:t>
                      </a:r>
                      <a:endParaRPr lang="zh-CN" altLang="en-US" sz="2000" dirty="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89259">
                <a:tc vMerge="1">
                  <a:txBody>
                    <a:bodyPr/>
                    <a:lstStyle/>
                    <a:p>
                      <a:endParaRPr lang="zh-CN" altLang="en-US"/>
                    </a:p>
                  </a:txBody>
                  <a:tcPr/>
                </a:tc>
                <a:tc>
                  <a:txBody>
                    <a:bodyPr/>
                    <a:lstStyle/>
                    <a:p>
                      <a:pPr algn="just">
                        <a:spcBef>
                          <a:spcPts val="0"/>
                        </a:spcBef>
                        <a:spcAft>
                          <a:spcPts val="0"/>
                        </a:spcAft>
                      </a:pPr>
                      <a:endParaRPr lang="zh-CN" altLang="en-US" sz="1200">
                        <a:solidFill>
                          <a:srgbClr val="000000"/>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endParaRPr lang="zh-CN" altLang="en-US" sz="1200" dirty="0">
                        <a:solidFill>
                          <a:srgbClr val="000000"/>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r>
                        <a:rPr lang="zh-CN" altLang="en-US" sz="1200">
                          <a:solidFill>
                            <a:srgbClr val="211D1E"/>
                          </a:solidFill>
                          <a:latin typeface="宋体"/>
                        </a:rPr>
                        <a:t>安全事件处理与分析技术</a:t>
                      </a:r>
                      <a:endParaRPr lang="zh-CN" altLang="en-US" sz="2000">
                        <a:solidFill>
                          <a:srgbClr val="000000"/>
                        </a:solidFill>
                        <a:latin typeface="FZHei-B01S"/>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a:spcBef>
                          <a:spcPts val="0"/>
                        </a:spcBef>
                        <a:spcAft>
                          <a:spcPts val="0"/>
                        </a:spcAft>
                      </a:pPr>
                      <a:endParaRPr lang="zh-CN" altLang="en-US" sz="1200" dirty="0">
                        <a:solidFill>
                          <a:srgbClr val="000000"/>
                        </a:solidFill>
                        <a:latin typeface="宋体"/>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1.2.4</a:t>
            </a:r>
            <a:r>
              <a:rPr lang="zh-CN" altLang="en-US" b="1" dirty="0" smtClean="0"/>
              <a:t>物联网安全</a:t>
            </a:r>
            <a:endParaRPr lang="zh-CN" altLang="en-US" b="1" dirty="0"/>
          </a:p>
        </p:txBody>
      </p:sp>
      <p:sp>
        <p:nvSpPr>
          <p:cNvPr id="94209"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7" name="矩形 6"/>
          <p:cNvSpPr/>
          <p:nvPr/>
        </p:nvSpPr>
        <p:spPr>
          <a:xfrm>
            <a:off x="467544" y="1556792"/>
            <a:ext cx="8136904" cy="4154984"/>
          </a:xfrm>
          <a:prstGeom prst="rect">
            <a:avLst/>
          </a:prstGeom>
        </p:spPr>
        <p:txBody>
          <a:bodyPr wrap="square">
            <a:spAutoFit/>
          </a:bodyPr>
          <a:lstStyle/>
          <a:p>
            <a:pPr marL="342900" indent="-342900">
              <a:buFont typeface="+mj-lt"/>
              <a:buAutoNum type="arabicPeriod"/>
            </a:pPr>
            <a:r>
              <a:rPr lang="zh-CN" altLang="en-US" sz="2400" dirty="0" smtClean="0"/>
              <a:t>物理安全：即信息系统硬件方面，或者说是表现在信息系统电磁特性方面的安全问题；</a:t>
            </a:r>
          </a:p>
          <a:p>
            <a:pPr marL="342900" indent="-342900">
              <a:buFont typeface="+mj-lt"/>
              <a:buAutoNum type="arabicPeriod"/>
            </a:pPr>
            <a:r>
              <a:rPr lang="zh-CN" altLang="en-US" sz="2400" dirty="0" smtClean="0"/>
              <a:t>运行安全：即信息系统的软件方面，或者说是表现在信息系统代码执行过程中的安全问题；</a:t>
            </a:r>
          </a:p>
          <a:p>
            <a:pPr marL="342900" indent="-342900">
              <a:buFont typeface="+mj-lt"/>
              <a:buAutoNum type="arabicPeriod"/>
            </a:pPr>
            <a:r>
              <a:rPr lang="zh-CN" altLang="en-US" sz="2400" dirty="0" smtClean="0"/>
              <a:t>数据安全：即信息自身的安全问题；</a:t>
            </a:r>
          </a:p>
          <a:p>
            <a:pPr marL="342900" indent="-342900">
              <a:buFont typeface="+mj-lt"/>
              <a:buAutoNum type="arabicPeriod"/>
            </a:pPr>
            <a:r>
              <a:rPr lang="zh-CN" altLang="en-US" sz="2400" dirty="0" smtClean="0"/>
              <a:t>内容安全：即信息利用方面的安全问题。</a:t>
            </a:r>
            <a:endParaRPr lang="en-US" altLang="zh-CN" sz="2400" dirty="0" smtClean="0"/>
          </a:p>
          <a:p>
            <a:pPr marL="342900" indent="-342900"/>
            <a:endParaRPr lang="zh-CN" altLang="en-US" sz="2400" dirty="0" smtClean="0"/>
          </a:p>
          <a:p>
            <a:r>
              <a:rPr lang="zh-CN" altLang="en-US" sz="2400" dirty="0" smtClean="0"/>
              <a:t>物联网作为以控制为目的的数据体系与物理体系相结合的复杂系统，一般不会考虑内容安全方面的问题。但是，在物理安全、运行安全、数据安全方面则与互联网有着一定的异同性。这一点需要从物联网的构成来考虑。</a:t>
            </a:r>
            <a:endParaRPr lang="zh-CN" altLang="en-US" sz="2400" dirty="0"/>
          </a:p>
        </p:txBody>
      </p:sp>
      <p:sp>
        <p:nvSpPr>
          <p:cNvPr id="8" name="矩形 7"/>
          <p:cNvSpPr/>
          <p:nvPr/>
        </p:nvSpPr>
        <p:spPr>
          <a:xfrm>
            <a:off x="395536" y="980728"/>
            <a:ext cx="5660653" cy="461665"/>
          </a:xfrm>
          <a:prstGeom prst="rect">
            <a:avLst/>
          </a:prstGeom>
        </p:spPr>
        <p:txBody>
          <a:bodyPr wrap="square">
            <a:spAutoFit/>
          </a:bodyPr>
          <a:lstStyle/>
          <a:p>
            <a:pPr lvl="0"/>
            <a:r>
              <a:rPr lang="zh-CN" altLang="en-US" sz="2400" b="1" dirty="0" smtClean="0">
                <a:solidFill>
                  <a:srgbClr val="000000"/>
                </a:solidFill>
              </a:rPr>
              <a:t>信息安全分为四个层次</a:t>
            </a:r>
            <a:r>
              <a:rPr lang="en-US" altLang="zh-CN" sz="2400" b="1" dirty="0" smtClean="0">
                <a:solidFill>
                  <a:srgbClr val="000000"/>
                </a:solidFill>
              </a:rPr>
              <a:t>:</a:t>
            </a:r>
            <a:endParaRPr lang="zh-CN" altLang="en-US" sz="2400" b="1" dirty="0" smtClean="0">
              <a:solidFill>
                <a:srgbClr val="000000"/>
              </a:solidFill>
            </a:endParaRPr>
          </a:p>
        </p:txBody>
      </p:sp>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1.2.4</a:t>
            </a:r>
            <a:r>
              <a:rPr lang="zh-CN" altLang="en-US" b="1" dirty="0" smtClean="0"/>
              <a:t>物联网安全</a:t>
            </a:r>
            <a:endParaRPr lang="zh-CN" altLang="en-US" b="1" dirty="0"/>
          </a:p>
        </p:txBody>
      </p:sp>
      <p:sp>
        <p:nvSpPr>
          <p:cNvPr id="94209"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sp>
        <p:nvSpPr>
          <p:cNvPr id="99330" name="Rectangle 2"/>
          <p:cNvSpPr>
            <a:spLocks noChangeArrowheads="1"/>
          </p:cNvSpPr>
          <p:nvPr/>
        </p:nvSpPr>
        <p:spPr bwMode="auto">
          <a:xfrm>
            <a:off x="323528" y="1196752"/>
            <a:ext cx="8496944" cy="480131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just" defTabSz="914400" rtl="0" eaLnBrk="1" fontAlgn="base" latinLnBrk="0" hangingPunct="1">
              <a:lnSpc>
                <a:spcPct val="100000"/>
              </a:lnSpc>
              <a:spcBef>
                <a:spcPct val="0"/>
              </a:spcBef>
              <a:spcAft>
                <a:spcPct val="0"/>
              </a:spcAft>
              <a:buClrTx/>
              <a:buSzTx/>
              <a:buFontTx/>
              <a:buNone/>
              <a:tabLst/>
            </a:pPr>
            <a:r>
              <a:rPr kumimoji="0" lang="zh-CN" b="1"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物联网的安全形态表现在感知节点、传输系统以及处理系统三个方面。</a:t>
            </a:r>
            <a:endParaRPr kumimoji="0" lang="zh-CN" sz="1400" b="1" i="0" u="none" strike="noStrike" cap="none" normalizeH="0" baseline="0" dirty="0" smtClean="0">
              <a:ln>
                <a:noFill/>
              </a:ln>
              <a:solidFill>
                <a:schemeClr val="tx1"/>
              </a:solidFill>
              <a:effectLst/>
              <a:latin typeface="Arial" pitchFamily="34" charset="0"/>
              <a:ea typeface="宋体" pitchFamily="2" charset="-122"/>
            </a:endParaRPr>
          </a:p>
          <a:p>
            <a:pPr marL="0" marR="0" lvl="0" indent="266700" algn="just" defTabSz="914400" rtl="0" eaLnBrk="0" fontAlgn="base" latinLnBrk="0" hangingPunct="0">
              <a:lnSpc>
                <a:spcPct val="100000"/>
              </a:lnSpc>
              <a:spcBef>
                <a:spcPct val="0"/>
              </a:spcBef>
              <a:spcAft>
                <a:spcPct val="0"/>
              </a:spcAft>
              <a:buClrTx/>
              <a:buSzTx/>
              <a:buFontTx/>
              <a:buNone/>
              <a:tabLst/>
            </a:pPr>
            <a:r>
              <a:rPr kumimoji="0" lang="zh-CN"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在感知节点的安全方面，包括对传感器的干扰、屏蔽、信号截获等，这一点应该说是物联网的特殊所在；就运行安全而言，则存在于各个要素中，即涉及到传感器、传输系统及信息处理系统的正常运行，这方面与传统的信息安全基本相同；数据安全也是存在于各个要素中，要求在传感器、传输系统、信息处理系统中的信息不会出现被窃取、被篡改、被伪造、被抵赖等性质。但这里面传感器与传感网所面临的问题比传统的信息安全更为复杂，因为传感器与传感网可能会因为能量受限的问题而不能运行过于复杂的保护体系。</a:t>
            </a:r>
            <a:endParaRPr kumimoji="0" lang="zh-CN" sz="1400" b="0" i="0" u="none" strike="noStrike" cap="none" normalizeH="0" baseline="0" dirty="0" smtClean="0">
              <a:ln>
                <a:noFill/>
              </a:ln>
              <a:solidFill>
                <a:schemeClr val="tx1"/>
              </a:solidFill>
              <a:effectLst/>
              <a:latin typeface="Arial" pitchFamily="34" charset="0"/>
              <a:ea typeface="宋体" pitchFamily="2" charset="-122"/>
            </a:endParaRPr>
          </a:p>
          <a:p>
            <a:pPr indent="266700" algn="just" eaLnBrk="0" hangingPunct="0"/>
            <a:r>
              <a:rPr kumimoji="0" lang="zh-CN"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从保护要素的角度来看，物联网的保护要素仍然是可用性、机密性、可鉴别性与可控性。由此可以形成一个物联网安全体系。其中可用性是从体系上来保障物联网的健壮性、鲁棒性与可生存性；机密性是要构建整体的加密体系来保护物联网的数据隐私；可鉴别性是要构建完整的信任体系来保证所有的行为、来源、数据的完整性等都是真实可信的；可控性是物联网最为特殊的地方，是要采取措施来保证物联网不会因为错误而带来控制方面的灾难。包括控制判断的冗余性、控制命令传输</a:t>
            </a:r>
            <a:r>
              <a:rPr lang="zh-CN" dirty="0" smtClean="0">
                <a:latin typeface="宋体" pitchFamily="2" charset="-122"/>
                <a:ea typeface="宋体" pitchFamily="2" charset="-122"/>
                <a:cs typeface="Times New Roman" pitchFamily="18" charset="0"/>
              </a:rPr>
              <a:t>渠道的可生存性、控制结果的风险评估能力等。</a:t>
            </a:r>
          </a:p>
          <a:p>
            <a:pPr indent="266700" algn="just" eaLnBrk="0" hangingPunct="0"/>
            <a:r>
              <a:rPr lang="zh-CN" b="1" dirty="0" smtClean="0">
                <a:latin typeface="宋体" pitchFamily="2" charset="-122"/>
                <a:ea typeface="宋体" pitchFamily="2" charset="-122"/>
                <a:cs typeface="Times New Roman" pitchFamily="18" charset="0"/>
              </a:rPr>
              <a:t>总之，物联网安全既包括传统信息、通信安全需求，又包括物联网自身特色所面临新的特殊需求。</a:t>
            </a:r>
          </a:p>
        </p:txBody>
      </p:sp>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en-US" sz="2400" dirty="0" smtClean="0"/>
              <a:t>物联网的发展推动了信息产业发展的第三次浪潮。随着</a:t>
            </a:r>
            <a:r>
              <a:rPr lang="en-US" altLang="zh-CN" sz="2400" dirty="0" smtClean="0"/>
              <a:t>RFID</a:t>
            </a:r>
            <a:r>
              <a:rPr lang="zh-CN" altLang="en-US" sz="2400" dirty="0" smtClean="0"/>
              <a:t>技术、传感技术、通信技术、智能嵌入技术、云计算等关键技术的迅猛发展，物联网及其相关产业得到迅速升级，世界发达国家纷纷在物联网领域加快研发进程。美国的“智慧的地球”、日本的“</a:t>
            </a:r>
            <a:r>
              <a:rPr lang="en-US" altLang="zh-CN" sz="2400" dirty="0" err="1" smtClean="0"/>
              <a:t>i</a:t>
            </a:r>
            <a:r>
              <a:rPr lang="en-US" altLang="zh-CN" sz="2400" dirty="0" smtClean="0"/>
              <a:t>-Japan”</a:t>
            </a:r>
            <a:r>
              <a:rPr lang="zh-CN" altLang="en-US" sz="2400" dirty="0" smtClean="0"/>
              <a:t>、韩国的“</a:t>
            </a:r>
            <a:r>
              <a:rPr lang="en-US" altLang="zh-CN" sz="2400" dirty="0" smtClean="0"/>
              <a:t>U-Korea”</a:t>
            </a:r>
            <a:r>
              <a:rPr lang="zh-CN" altLang="en-US" sz="2400" dirty="0" smtClean="0"/>
              <a:t>、欧盟的“欧洲数字计划”、新加坡的“下一代</a:t>
            </a:r>
            <a:r>
              <a:rPr lang="en-US" altLang="zh-CN" sz="2400" dirty="0" smtClean="0"/>
              <a:t>I-Hub</a:t>
            </a:r>
            <a:r>
              <a:rPr lang="zh-CN" altLang="en-US" sz="2400" dirty="0" smtClean="0"/>
              <a:t>计划”以及中国的“感知中国”等战略纷纷开始部署。这些战略充分融合各种信息技术，突破互联网的现在，向感知层和应用层逐步延伸，将物体接入信息网络，实现“物联网”。</a:t>
            </a:r>
          </a:p>
          <a:p>
            <a:endParaRPr lang="zh-CN" altLang="en-US" sz="2800" dirty="0"/>
          </a:p>
        </p:txBody>
      </p:sp>
      <p:sp>
        <p:nvSpPr>
          <p:cNvPr id="3" name="标题 2"/>
          <p:cNvSpPr>
            <a:spLocks noGrp="1"/>
          </p:cNvSpPr>
          <p:nvPr>
            <p:ph type="title"/>
          </p:nvPr>
        </p:nvSpPr>
        <p:spPr/>
        <p:txBody>
          <a:bodyPr/>
          <a:lstStyle/>
          <a:p>
            <a:r>
              <a:rPr lang="en-US" altLang="zh-CN" b="1" dirty="0" smtClean="0"/>
              <a:t>1.3</a:t>
            </a:r>
            <a:r>
              <a:rPr lang="zh-CN" altLang="en-US" b="1" dirty="0" smtClean="0"/>
              <a:t>国际物联网发展现状</a:t>
            </a:r>
            <a:endParaRPr lang="zh-CN" altLang="en-US" b="1" dirty="0"/>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b="1" dirty="0" smtClean="0"/>
              <a:t>1.1 </a:t>
            </a:r>
            <a:r>
              <a:rPr lang="zh-CN" altLang="en-US" b="1" dirty="0" smtClean="0"/>
              <a:t>物联网的概念</a:t>
            </a:r>
            <a:endParaRPr lang="zh-CN" altLang="en-US" b="1" dirty="0"/>
          </a:p>
        </p:txBody>
      </p:sp>
      <p:pic>
        <p:nvPicPr>
          <p:cNvPr id="37" name="Picture 42"/>
          <p:cNvPicPr>
            <a:picLocks noChangeAspect="1" noChangeArrowheads="1"/>
          </p:cNvPicPr>
          <p:nvPr/>
        </p:nvPicPr>
        <p:blipFill>
          <a:blip r:embed="rId2" cstate="print"/>
          <a:srcRect/>
          <a:stretch>
            <a:fillRect/>
          </a:stretch>
        </p:blipFill>
        <p:spPr bwMode="auto">
          <a:xfrm>
            <a:off x="323528" y="3861048"/>
            <a:ext cx="2304257" cy="1944216"/>
          </a:xfrm>
          <a:prstGeom prst="rect">
            <a:avLst/>
          </a:prstGeom>
          <a:noFill/>
          <a:ln w="9525">
            <a:noFill/>
            <a:miter lim="800000"/>
            <a:headEnd/>
            <a:tailEnd/>
          </a:ln>
        </p:spPr>
      </p:pic>
      <p:pic>
        <p:nvPicPr>
          <p:cNvPr id="38" name="Picture 8"/>
          <p:cNvPicPr>
            <a:picLocks noChangeAspect="1" noChangeArrowheads="1"/>
          </p:cNvPicPr>
          <p:nvPr/>
        </p:nvPicPr>
        <p:blipFill>
          <a:blip r:embed="rId3" cstate="print"/>
          <a:srcRect/>
          <a:stretch>
            <a:fillRect/>
          </a:stretch>
        </p:blipFill>
        <p:spPr bwMode="auto">
          <a:xfrm>
            <a:off x="6588224" y="3789040"/>
            <a:ext cx="1944216" cy="1918822"/>
          </a:xfrm>
          <a:prstGeom prst="rect">
            <a:avLst/>
          </a:prstGeom>
          <a:noFill/>
          <a:ln w="9525">
            <a:noFill/>
            <a:miter lim="800000"/>
            <a:headEnd/>
            <a:tailEnd/>
          </a:ln>
        </p:spPr>
      </p:pic>
      <p:pic>
        <p:nvPicPr>
          <p:cNvPr id="39" name="Picture 41"/>
          <p:cNvPicPr>
            <a:picLocks noChangeAspect="1" noChangeArrowheads="1"/>
          </p:cNvPicPr>
          <p:nvPr/>
        </p:nvPicPr>
        <p:blipFill>
          <a:blip r:embed="rId4" cstate="print"/>
          <a:srcRect b="16068"/>
          <a:stretch>
            <a:fillRect/>
          </a:stretch>
        </p:blipFill>
        <p:spPr bwMode="auto">
          <a:xfrm>
            <a:off x="2699792" y="4001083"/>
            <a:ext cx="4032448" cy="1660165"/>
          </a:xfrm>
          <a:prstGeom prst="rect">
            <a:avLst/>
          </a:prstGeom>
          <a:noFill/>
          <a:ln w="9525">
            <a:noFill/>
            <a:miter lim="800000"/>
            <a:headEnd/>
            <a:tailEnd/>
          </a:ln>
        </p:spPr>
      </p:pic>
      <p:sp>
        <p:nvSpPr>
          <p:cNvPr id="40" name="矩形 39"/>
          <p:cNvSpPr/>
          <p:nvPr/>
        </p:nvSpPr>
        <p:spPr>
          <a:xfrm>
            <a:off x="214282" y="1571612"/>
            <a:ext cx="8501122" cy="1938992"/>
          </a:xfrm>
          <a:prstGeom prst="rect">
            <a:avLst/>
          </a:prstGeom>
        </p:spPr>
        <p:txBody>
          <a:bodyPr wrap="square">
            <a:spAutoFit/>
          </a:bodyPr>
          <a:lstStyle/>
          <a:p>
            <a:r>
              <a:rPr lang="zh-CN" altLang="en-US" sz="2000" dirty="0" smtClean="0"/>
              <a:t>物联网</a:t>
            </a:r>
            <a:r>
              <a:rPr lang="en-US" altLang="zh-CN" sz="2000" dirty="0" smtClean="0"/>
              <a:t>(The Internet of things</a:t>
            </a:r>
            <a:r>
              <a:rPr lang="zh-CN" altLang="en-US" sz="2000" dirty="0" smtClean="0"/>
              <a:t>，</a:t>
            </a:r>
            <a:r>
              <a:rPr lang="en-US" altLang="zh-CN" sz="2000" dirty="0" err="1" smtClean="0"/>
              <a:t>IoT</a:t>
            </a:r>
            <a:r>
              <a:rPr lang="en-US" altLang="zh-CN" sz="2000" dirty="0" smtClean="0"/>
              <a:t>)</a:t>
            </a:r>
            <a:r>
              <a:rPr lang="zh-CN" altLang="en-US" sz="2000" dirty="0" smtClean="0"/>
              <a:t>，即“物联网就是物物相连的互联网”。物联网的核心仍然是互联网，是在互联网基础上的延伸和扩展的网络，通过网络连接，搭建物与物、人与物等直接的交流通道；通过配置在感知对象的感知设备（如标签、传感器、智能设备等），将用户端延伸和扩展到了任何物品与物品之间，对现实世界进行感知，通过智能设备对感知对象的识别、反馈其状态等，进行信息交换、通信和智能处理。</a:t>
            </a:r>
            <a:endParaRPr lang="zh-CN" altLang="en-US" sz="2000" dirty="0"/>
          </a:p>
        </p:txBody>
      </p:sp>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2"/>
          <p:cNvSpPr>
            <a:spLocks noGrp="1"/>
          </p:cNvSpPr>
          <p:nvPr>
            <p:ph type="title"/>
          </p:nvPr>
        </p:nvSpPr>
        <p:spPr>
          <a:xfrm>
            <a:off x="457200" y="274638"/>
            <a:ext cx="8229600" cy="561975"/>
          </a:xfrm>
        </p:spPr>
        <p:txBody>
          <a:bodyPr/>
          <a:lstStyle/>
          <a:p>
            <a:r>
              <a:rPr lang="en-US" altLang="zh-CN" b="1" dirty="0" smtClean="0"/>
              <a:t>1.3.1</a:t>
            </a:r>
            <a:r>
              <a:rPr lang="zh-CN" altLang="en-US" b="1" dirty="0" smtClean="0"/>
              <a:t>美国</a:t>
            </a:r>
            <a:endParaRPr lang="zh-CN" altLang="en-US" b="1" dirty="0"/>
          </a:p>
        </p:txBody>
      </p:sp>
      <p:sp>
        <p:nvSpPr>
          <p:cNvPr id="7" name="矩形 6"/>
          <p:cNvSpPr/>
          <p:nvPr/>
        </p:nvSpPr>
        <p:spPr>
          <a:xfrm>
            <a:off x="539552" y="1443840"/>
            <a:ext cx="8064896" cy="4154984"/>
          </a:xfrm>
          <a:prstGeom prst="rect">
            <a:avLst/>
          </a:prstGeom>
        </p:spPr>
        <p:txBody>
          <a:bodyPr wrap="square">
            <a:spAutoFit/>
          </a:bodyPr>
          <a:lstStyle/>
          <a:p>
            <a:r>
              <a:rPr lang="zh-CN" altLang="en-US" sz="2400" dirty="0" smtClean="0"/>
              <a:t>美国非常重视物联网的战略地位，在国家情报委员会（</a:t>
            </a:r>
            <a:r>
              <a:rPr lang="en-US" altLang="zh-CN" sz="2400" dirty="0" smtClean="0"/>
              <a:t>NIC</a:t>
            </a:r>
            <a:r>
              <a:rPr lang="zh-CN" altLang="en-US" sz="2400" dirty="0" smtClean="0"/>
              <a:t>）发表的</a:t>
            </a:r>
            <a:r>
              <a:rPr lang="en-US" altLang="zh-CN" sz="2400" dirty="0" smtClean="0"/>
              <a:t>《2025</a:t>
            </a:r>
            <a:r>
              <a:rPr lang="zh-CN" altLang="en-US" sz="2400" dirty="0" smtClean="0"/>
              <a:t>对美国利益潜在影响的关键技术</a:t>
            </a:r>
            <a:r>
              <a:rPr lang="en-US" altLang="zh-CN" sz="2400" dirty="0" smtClean="0"/>
              <a:t>》</a:t>
            </a:r>
            <a:r>
              <a:rPr lang="zh-CN" altLang="en-US" sz="2400" dirty="0" smtClean="0"/>
              <a:t>报告中，将物联网列为六种关键技术之一。美国国防部在</a:t>
            </a:r>
            <a:r>
              <a:rPr lang="en-US" altLang="zh-CN" sz="2400" dirty="0" smtClean="0"/>
              <a:t>2005</a:t>
            </a:r>
            <a:r>
              <a:rPr lang="zh-CN" altLang="en-US" sz="2400" dirty="0" smtClean="0"/>
              <a:t>年将“智能微尘”（</a:t>
            </a:r>
            <a:r>
              <a:rPr lang="en-US" altLang="zh-CN" sz="2400" dirty="0" smtClean="0"/>
              <a:t>SMART DUST</a:t>
            </a:r>
            <a:r>
              <a:rPr lang="zh-CN" altLang="en-US" sz="2400" dirty="0" smtClean="0"/>
              <a:t>）列为重点研发项目。国家科学基金会的“全球网络环境研究”（</a:t>
            </a:r>
            <a:r>
              <a:rPr lang="en-US" altLang="zh-CN" sz="2400" dirty="0" smtClean="0"/>
              <a:t>GENI</a:t>
            </a:r>
            <a:r>
              <a:rPr lang="zh-CN" altLang="en-US" sz="2400" dirty="0" smtClean="0"/>
              <a:t>）把在下一代互联网上组建传感器子网作为其中重要一项内容。</a:t>
            </a:r>
            <a:r>
              <a:rPr lang="en-US" altLang="zh-CN" sz="2400" dirty="0" smtClean="0"/>
              <a:t>2009</a:t>
            </a:r>
            <a:r>
              <a:rPr lang="zh-CN" altLang="en-US" sz="2400" dirty="0" smtClean="0"/>
              <a:t>年</a:t>
            </a:r>
            <a:r>
              <a:rPr lang="en-US" altLang="zh-CN" sz="2400" dirty="0" smtClean="0"/>
              <a:t>2</a:t>
            </a:r>
            <a:r>
              <a:rPr lang="zh-CN" altLang="en-US" sz="2400" dirty="0" smtClean="0"/>
              <a:t>月，奥巴马总统签署生效的</a:t>
            </a:r>
            <a:r>
              <a:rPr lang="en-US" altLang="zh-CN" sz="2400" dirty="0" smtClean="0"/>
              <a:t>《2009</a:t>
            </a:r>
            <a:r>
              <a:rPr lang="zh-CN" altLang="en-US" sz="2400" dirty="0" smtClean="0"/>
              <a:t>年美国恢复与再投资法案</a:t>
            </a:r>
            <a:r>
              <a:rPr lang="en-US" altLang="zh-CN" sz="2400" dirty="0" smtClean="0"/>
              <a:t>》</a:t>
            </a:r>
            <a:r>
              <a:rPr lang="zh-CN" altLang="en-US" sz="2400" dirty="0" smtClean="0"/>
              <a:t>中提出在智能电网、卫生医疗信息技术应用和教育信息技术进行大量投资，这些投资建设与物联网技术直接相关。物联网与新能源一起，成为美国摆脱金融危机振兴经济的两大核心武器。</a:t>
            </a:r>
            <a:endParaRPr lang="zh-CN" altLang="en-US" sz="2400" dirty="0"/>
          </a:p>
        </p:txBody>
      </p:sp>
    </p:spTree>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2"/>
          <p:cNvSpPr>
            <a:spLocks noGrp="1"/>
          </p:cNvSpPr>
          <p:nvPr>
            <p:ph type="title"/>
          </p:nvPr>
        </p:nvSpPr>
        <p:spPr>
          <a:xfrm>
            <a:off x="457200" y="274638"/>
            <a:ext cx="8229600" cy="561975"/>
          </a:xfrm>
        </p:spPr>
        <p:txBody>
          <a:bodyPr/>
          <a:lstStyle/>
          <a:p>
            <a:r>
              <a:rPr lang="en-US" altLang="zh-CN" b="1" dirty="0" smtClean="0"/>
              <a:t>1.3.1</a:t>
            </a:r>
            <a:r>
              <a:rPr lang="zh-CN" altLang="en-US" b="1" dirty="0" smtClean="0"/>
              <a:t>美国</a:t>
            </a:r>
            <a:endParaRPr lang="zh-CN" altLang="en-US" b="1" dirty="0"/>
          </a:p>
        </p:txBody>
      </p:sp>
      <p:sp>
        <p:nvSpPr>
          <p:cNvPr id="4" name="矩形 3"/>
          <p:cNvSpPr/>
          <p:nvPr/>
        </p:nvSpPr>
        <p:spPr>
          <a:xfrm>
            <a:off x="539552" y="1700808"/>
            <a:ext cx="8280920" cy="3785652"/>
          </a:xfrm>
          <a:prstGeom prst="rect">
            <a:avLst/>
          </a:prstGeom>
        </p:spPr>
        <p:txBody>
          <a:bodyPr wrap="square">
            <a:spAutoFit/>
          </a:bodyPr>
          <a:lstStyle/>
          <a:p>
            <a:pPr marL="342900" indent="-342900">
              <a:buFont typeface="+mj-lt"/>
              <a:buAutoNum type="arabicPeriod"/>
            </a:pPr>
            <a:r>
              <a:rPr lang="en-US" altLang="zh-CN" sz="2000" dirty="0" err="1" smtClean="0"/>
              <a:t>EPCglobal</a:t>
            </a:r>
            <a:r>
              <a:rPr lang="zh-CN" altLang="en-US" sz="2000" dirty="0" smtClean="0"/>
              <a:t>标准已经在国际上取得主动地位，许多国家采纳了这一标准架构。</a:t>
            </a:r>
          </a:p>
          <a:p>
            <a:pPr marL="342900" indent="-342900">
              <a:buFont typeface="+mj-lt"/>
              <a:buAutoNum type="arabicPeriod"/>
            </a:pPr>
            <a:r>
              <a:rPr lang="zh-CN" altLang="en-US" sz="2000" dirty="0" smtClean="0"/>
              <a:t>美国在物联网技术研究开发和应用方面一直居世界领先地位，</a:t>
            </a:r>
            <a:r>
              <a:rPr lang="en-US" altLang="zh-CN" sz="2000" dirty="0" smtClean="0"/>
              <a:t>RFID</a:t>
            </a:r>
            <a:r>
              <a:rPr lang="zh-CN" altLang="en-US" sz="2000" dirty="0" smtClean="0"/>
              <a:t>技术最早在美国军方使用，无线传感网络也首先用在作战时的单兵联络。</a:t>
            </a:r>
          </a:p>
          <a:p>
            <a:pPr marL="342900" indent="-342900">
              <a:buFont typeface="+mj-lt"/>
              <a:buAutoNum type="arabicPeriod"/>
            </a:pPr>
            <a:r>
              <a:rPr lang="zh-CN" altLang="en-US" sz="2000" dirty="0" smtClean="0"/>
              <a:t>新一代物联网，网格计算技术等也首先在美国开展研究，新近开发的各种无线传感技术标准主要由美国企业所掌控。</a:t>
            </a:r>
          </a:p>
          <a:p>
            <a:pPr marL="342900" indent="-342900">
              <a:buFont typeface="+mj-lt"/>
              <a:buAutoNum type="arabicPeriod"/>
            </a:pPr>
            <a:r>
              <a:rPr lang="zh-CN" altLang="en-US" sz="2000" dirty="0" smtClean="0"/>
              <a:t>在智能微机电系统（</a:t>
            </a:r>
            <a:r>
              <a:rPr lang="en-US" altLang="zh-CN" sz="2000" dirty="0" smtClean="0"/>
              <a:t>MEMS</a:t>
            </a:r>
            <a:r>
              <a:rPr lang="zh-CN" altLang="en-US" sz="2000" dirty="0" smtClean="0"/>
              <a:t>）传感器开发方面，美国也领先一步。</a:t>
            </a:r>
          </a:p>
          <a:p>
            <a:pPr marL="342900" indent="-342900">
              <a:buFont typeface="+mj-lt"/>
              <a:buAutoNum type="arabicPeriod"/>
            </a:pPr>
            <a:r>
              <a:rPr lang="zh-CN" altLang="en-US" sz="2000" dirty="0" smtClean="0"/>
              <a:t>在国家层面上，美国在更大方位地进行信息化战略部署，推进信息技术领域的企业重组，巩固信息技术领域的垄断地位；</a:t>
            </a:r>
          </a:p>
          <a:p>
            <a:pPr marL="342900" indent="-342900">
              <a:buFont typeface="+mj-lt"/>
              <a:buAutoNum type="arabicPeriod"/>
            </a:pPr>
            <a:r>
              <a:rPr lang="zh-CN" altLang="en-US" sz="2000" dirty="0" smtClean="0"/>
              <a:t>在争取继续完全控制下一代互联网（</a:t>
            </a:r>
            <a:r>
              <a:rPr lang="en-US" altLang="zh-CN" sz="2000" dirty="0" smtClean="0"/>
              <a:t>IPv6</a:t>
            </a:r>
            <a:r>
              <a:rPr lang="zh-CN" altLang="en-US" sz="2000" dirty="0" smtClean="0"/>
              <a:t>）的根服务器的同时，在全球推行</a:t>
            </a:r>
            <a:r>
              <a:rPr lang="en-US" altLang="zh-CN" sz="2000" dirty="0" smtClean="0"/>
              <a:t>EPC</a:t>
            </a:r>
            <a:r>
              <a:rPr lang="zh-CN" altLang="en-US" sz="2000" dirty="0" smtClean="0"/>
              <a:t>标准体系，力图主导全球物联网的发展，确保美国在国际上的信息控制地位。</a:t>
            </a:r>
            <a:endParaRPr lang="zh-CN" altLang="en-US" sz="2000" dirty="0"/>
          </a:p>
        </p:txBody>
      </p:sp>
      <p:sp>
        <p:nvSpPr>
          <p:cNvPr id="6" name="矩形 5"/>
          <p:cNvSpPr/>
          <p:nvPr/>
        </p:nvSpPr>
        <p:spPr>
          <a:xfrm>
            <a:off x="579512" y="980728"/>
            <a:ext cx="5432648" cy="461665"/>
          </a:xfrm>
          <a:prstGeom prst="rect">
            <a:avLst/>
          </a:prstGeom>
        </p:spPr>
        <p:txBody>
          <a:bodyPr wrap="square">
            <a:spAutoFit/>
          </a:bodyPr>
          <a:lstStyle/>
          <a:p>
            <a:pPr lvl="0"/>
            <a:r>
              <a:rPr lang="zh-CN" altLang="en-US" sz="2400" b="1" dirty="0" smtClean="0">
                <a:solidFill>
                  <a:srgbClr val="000000"/>
                </a:solidFill>
              </a:rPr>
              <a:t>美国在物联网的发展方面具有优势地位</a:t>
            </a:r>
            <a:r>
              <a:rPr lang="en-US" altLang="zh-CN" sz="2400" b="1" dirty="0" smtClean="0">
                <a:solidFill>
                  <a:srgbClr val="000000"/>
                </a:solidFill>
              </a:rPr>
              <a:t>:</a:t>
            </a:r>
          </a:p>
        </p:txBody>
      </p:sp>
    </p:spTree>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2"/>
          <p:cNvSpPr>
            <a:spLocks noGrp="1"/>
          </p:cNvSpPr>
          <p:nvPr>
            <p:ph type="title"/>
          </p:nvPr>
        </p:nvSpPr>
        <p:spPr>
          <a:xfrm>
            <a:off x="457200" y="274638"/>
            <a:ext cx="8229600" cy="561975"/>
          </a:xfrm>
        </p:spPr>
        <p:txBody>
          <a:bodyPr/>
          <a:lstStyle/>
          <a:p>
            <a:r>
              <a:rPr lang="en-US" altLang="zh-CN" b="1" dirty="0" smtClean="0"/>
              <a:t>1.3.1</a:t>
            </a:r>
            <a:r>
              <a:rPr lang="zh-CN" altLang="en-US" b="1" dirty="0" smtClean="0"/>
              <a:t>美国</a:t>
            </a:r>
            <a:endParaRPr lang="zh-CN" altLang="en-US" b="1" dirty="0"/>
          </a:p>
        </p:txBody>
      </p:sp>
      <p:sp>
        <p:nvSpPr>
          <p:cNvPr id="7" name="矩形 6"/>
          <p:cNvSpPr/>
          <p:nvPr/>
        </p:nvSpPr>
        <p:spPr>
          <a:xfrm>
            <a:off x="251520" y="1196752"/>
            <a:ext cx="3096344" cy="5078313"/>
          </a:xfrm>
          <a:prstGeom prst="rect">
            <a:avLst/>
          </a:prstGeom>
        </p:spPr>
        <p:txBody>
          <a:bodyPr wrap="square">
            <a:spAutoFit/>
          </a:bodyPr>
          <a:lstStyle/>
          <a:p>
            <a:r>
              <a:rPr lang="en-US" altLang="zh-CN" dirty="0" smtClean="0"/>
              <a:t>2009</a:t>
            </a:r>
            <a:r>
              <a:rPr lang="zh-CN" altLang="en-US" dirty="0" smtClean="0"/>
              <a:t>年</a:t>
            </a:r>
            <a:r>
              <a:rPr lang="en-US" altLang="zh-CN" dirty="0" smtClean="0"/>
              <a:t>1</a:t>
            </a:r>
            <a:r>
              <a:rPr lang="zh-CN" altLang="en-US" dirty="0" smtClean="0"/>
              <a:t>月，</a:t>
            </a:r>
            <a:r>
              <a:rPr lang="en-US" altLang="zh-CN" dirty="0" smtClean="0"/>
              <a:t>IBM</a:t>
            </a:r>
            <a:r>
              <a:rPr lang="zh-CN" altLang="en-US" dirty="0" smtClean="0"/>
              <a:t>公司提出了“智慧地球”的构想，物联网成为其中不可或缺的一部分。“智慧地球”的核心是以一种更加智慧的方式，融合现有的传感技术、通信技术及信息技术等，改变政府、企业、个人的交互方式，建立物与物、物与人、人与人之间和谐关系，实现相互的信息化、互动化、智能化。</a:t>
            </a:r>
            <a:r>
              <a:rPr lang="en-US" altLang="zh-CN" dirty="0" smtClean="0"/>
              <a:t>2009</a:t>
            </a:r>
            <a:r>
              <a:rPr lang="zh-CN" altLang="en-US" dirty="0" smtClean="0"/>
              <a:t>年初，美国总统奥巴马就职后，对“智慧地球”构想作出了积极回应，并将其提升为国家层级的发展战略，将“新能源”和“物联网”列为振兴经济的两大武器，从而引起全球的广泛关注。</a:t>
            </a:r>
            <a:endParaRPr lang="zh-CN" altLang="en-US" dirty="0"/>
          </a:p>
        </p:txBody>
      </p:sp>
      <p:pic>
        <p:nvPicPr>
          <p:cNvPr id="100355" name="Picture 3" descr="http://www.ifengwo.com/uploads/allimg/090903/1107340.jpg"/>
          <p:cNvPicPr>
            <a:picLocks noChangeAspect="1" noChangeArrowheads="1"/>
          </p:cNvPicPr>
          <p:nvPr/>
        </p:nvPicPr>
        <p:blipFill>
          <a:blip r:embed="rId2" cstate="print"/>
          <a:srcRect/>
          <a:stretch>
            <a:fillRect/>
          </a:stretch>
        </p:blipFill>
        <p:spPr bwMode="auto">
          <a:xfrm>
            <a:off x="3347864" y="1340768"/>
            <a:ext cx="4968552" cy="4550358"/>
          </a:xfrm>
          <a:prstGeom prst="rect">
            <a:avLst/>
          </a:prstGeom>
          <a:noFill/>
        </p:spPr>
      </p:pic>
    </p:spTree>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2"/>
          <p:cNvSpPr>
            <a:spLocks noGrp="1"/>
          </p:cNvSpPr>
          <p:nvPr>
            <p:ph type="title"/>
          </p:nvPr>
        </p:nvSpPr>
        <p:spPr>
          <a:xfrm>
            <a:off x="457200" y="274638"/>
            <a:ext cx="8229600" cy="561975"/>
          </a:xfrm>
        </p:spPr>
        <p:txBody>
          <a:bodyPr/>
          <a:lstStyle/>
          <a:p>
            <a:r>
              <a:rPr lang="en-US" altLang="zh-CN" b="1" dirty="0" smtClean="0"/>
              <a:t>1.3.1</a:t>
            </a:r>
            <a:r>
              <a:rPr lang="zh-CN" altLang="en-US" b="1" dirty="0" smtClean="0"/>
              <a:t>美国</a:t>
            </a:r>
            <a:endParaRPr lang="zh-CN" altLang="en-US" b="1" dirty="0"/>
          </a:p>
        </p:txBody>
      </p:sp>
      <p:sp>
        <p:nvSpPr>
          <p:cNvPr id="6" name="矩形 5"/>
          <p:cNvSpPr/>
          <p:nvPr/>
        </p:nvSpPr>
        <p:spPr>
          <a:xfrm>
            <a:off x="179512" y="1196752"/>
            <a:ext cx="5112568" cy="5355312"/>
          </a:xfrm>
          <a:prstGeom prst="rect">
            <a:avLst/>
          </a:prstGeom>
        </p:spPr>
        <p:txBody>
          <a:bodyPr wrap="square">
            <a:spAutoFit/>
          </a:bodyPr>
          <a:lstStyle/>
          <a:p>
            <a:r>
              <a:rPr lang="zh-CN" altLang="en-US" dirty="0" smtClean="0"/>
              <a:t>美国以智能电网为智慧地球突破口，成经济新增长点。国际金融危机爆发以来，美国把新能源产业发展提升到了前所未有的高度。智能电网（</a:t>
            </a:r>
            <a:r>
              <a:rPr lang="en-US" altLang="zh-CN" dirty="0" err="1" smtClean="0"/>
              <a:t>SmartGrid</a:t>
            </a:r>
            <a:r>
              <a:rPr lang="zh-CN" altLang="en-US" dirty="0" smtClean="0"/>
              <a:t>）建设更是被奥巴马政府选择为刺激美国经济振兴的核心主力和新一轮国际竞争的战略制高点。</a:t>
            </a:r>
          </a:p>
          <a:p>
            <a:r>
              <a:rPr lang="zh-CN" altLang="en-US" dirty="0" smtClean="0"/>
              <a:t>　　根据美国</a:t>
            </a:r>
            <a:r>
              <a:rPr lang="en-US" altLang="zh-CN" dirty="0" smtClean="0"/>
              <a:t>2007</a:t>
            </a:r>
            <a:r>
              <a:rPr lang="zh-CN" altLang="en-US" dirty="0" smtClean="0"/>
              <a:t>年</a:t>
            </a:r>
            <a:r>
              <a:rPr lang="en-US" altLang="zh-CN" dirty="0" smtClean="0"/>
              <a:t>12</a:t>
            </a:r>
            <a:r>
              <a:rPr lang="zh-CN" altLang="en-US" dirty="0" smtClean="0"/>
              <a:t>月通过的</a:t>
            </a:r>
            <a:r>
              <a:rPr lang="en-US" altLang="zh-CN" dirty="0" smtClean="0"/>
              <a:t>《</a:t>
            </a:r>
            <a:r>
              <a:rPr lang="zh-CN" altLang="en-US" dirty="0" smtClean="0"/>
              <a:t>能源独立和安全法案</a:t>
            </a:r>
            <a:r>
              <a:rPr lang="en-US" altLang="zh-CN" dirty="0" smtClean="0"/>
              <a:t>》</a:t>
            </a:r>
            <a:r>
              <a:rPr lang="zh-CN" altLang="en-US" dirty="0" smtClean="0"/>
              <a:t>（</a:t>
            </a:r>
            <a:r>
              <a:rPr lang="en-US" altLang="zh-CN" dirty="0" smtClean="0"/>
              <a:t>EISA</a:t>
            </a:r>
            <a:r>
              <a:rPr lang="zh-CN" altLang="en-US" dirty="0" smtClean="0"/>
              <a:t>）第</a:t>
            </a:r>
            <a:r>
              <a:rPr lang="en-US" altLang="zh-CN" dirty="0" smtClean="0"/>
              <a:t>1305</a:t>
            </a:r>
            <a:r>
              <a:rPr lang="zh-CN" altLang="en-US" dirty="0" smtClean="0"/>
              <a:t>节的描述，智能电网是一个涵盖现代化发电、输电、配电、用电网络的完整的信息架构和基础设施体系，具有安全性、可靠性和经济性三个特点。通过电力流和信息流的双向互动（</a:t>
            </a:r>
            <a:r>
              <a:rPr lang="en-US" altLang="zh-CN" dirty="0" smtClean="0"/>
              <a:t>two-way</a:t>
            </a:r>
            <a:r>
              <a:rPr lang="zh-CN" altLang="en-US" dirty="0" smtClean="0"/>
              <a:t>），智能电网可以实时监控、保护并自动优化相互关联的各个要素，包括高压电网和配电系统、中央和分布式发电机、工业用户和楼宇自动化系统、能量储存装置，以及最终消费者和他们的电动汽车、家用电器等用电设备，以实现更智慧、更科学、更优化的电网运营管理，并进而实现更高的安全保障、可控的节能减排和可持续发展的目标。</a:t>
            </a:r>
            <a:endParaRPr lang="zh-CN" altLang="en-US" dirty="0"/>
          </a:p>
        </p:txBody>
      </p:sp>
      <p:pic>
        <p:nvPicPr>
          <p:cNvPr id="102402" name="Picture 2" descr="http://image.sonhoo.com/userpic/airyandrobin/5155152010526225838.jpg"/>
          <p:cNvPicPr>
            <a:picLocks noChangeAspect="1" noChangeArrowheads="1"/>
          </p:cNvPicPr>
          <p:nvPr/>
        </p:nvPicPr>
        <p:blipFill>
          <a:blip r:embed="rId2" cstate="print"/>
          <a:srcRect/>
          <a:stretch>
            <a:fillRect/>
          </a:stretch>
        </p:blipFill>
        <p:spPr bwMode="auto">
          <a:xfrm>
            <a:off x="5508104" y="1124745"/>
            <a:ext cx="3298379" cy="4680520"/>
          </a:xfrm>
          <a:prstGeom prst="rect">
            <a:avLst/>
          </a:prstGeom>
          <a:noFill/>
        </p:spPr>
      </p:pic>
    </p:spTree>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2"/>
          <p:cNvSpPr>
            <a:spLocks noGrp="1"/>
          </p:cNvSpPr>
          <p:nvPr>
            <p:ph type="title"/>
          </p:nvPr>
        </p:nvSpPr>
        <p:spPr>
          <a:xfrm>
            <a:off x="457200" y="274638"/>
            <a:ext cx="8229600" cy="561975"/>
          </a:xfrm>
        </p:spPr>
        <p:txBody>
          <a:bodyPr/>
          <a:lstStyle/>
          <a:p>
            <a:r>
              <a:rPr lang="en-US" altLang="zh-CN" b="1" dirty="0" smtClean="0"/>
              <a:t>1.3.1</a:t>
            </a:r>
            <a:r>
              <a:rPr lang="zh-CN" altLang="en-US" b="1" dirty="0" smtClean="0"/>
              <a:t>美国</a:t>
            </a:r>
            <a:endParaRPr lang="zh-CN" altLang="en-US" b="1" dirty="0"/>
          </a:p>
        </p:txBody>
      </p:sp>
      <p:sp>
        <p:nvSpPr>
          <p:cNvPr id="7" name="矩形 6"/>
          <p:cNvSpPr/>
          <p:nvPr/>
        </p:nvSpPr>
        <p:spPr>
          <a:xfrm>
            <a:off x="539552" y="1196752"/>
            <a:ext cx="8064896" cy="2031325"/>
          </a:xfrm>
          <a:prstGeom prst="rect">
            <a:avLst/>
          </a:prstGeom>
        </p:spPr>
        <p:txBody>
          <a:bodyPr wrap="square">
            <a:spAutoFit/>
          </a:bodyPr>
          <a:lstStyle/>
          <a:p>
            <a:r>
              <a:rPr lang="en-US" altLang="zh-CN" dirty="0" smtClean="0"/>
              <a:t>IBM</a:t>
            </a:r>
            <a:r>
              <a:rPr lang="zh-CN" altLang="en-US" dirty="0" smtClean="0"/>
              <a:t>把智能电网称为“电网</a:t>
            </a:r>
            <a:r>
              <a:rPr lang="en-US" altLang="zh-CN" dirty="0" smtClean="0"/>
              <a:t>2.0”</a:t>
            </a:r>
            <a:r>
              <a:rPr lang="zh-CN" altLang="en-US" dirty="0" smtClean="0"/>
              <a:t>，与传统的电网相比，智能电网看起来更像因特网，可以接入大量的分布式的清洁能源，比如风能、太阳能，并整合利用电网的各种信息，进行深入分析和优化，对电网更完整和深入的洞察，实现整个智能电网‘生态系统’更好的实时决策：对于电力用户，可以自己选择和决定更有效的用电方式；对于电力公司，可以决定如何更好地管理电力和均衡负载；对于政府和社会，可以决定如何保护我们的环境。最终，提高整个电网系统的效率、可靠性、灵活性，达到更高的智能化程度。</a:t>
            </a:r>
            <a:endParaRPr lang="zh-CN" altLang="en-US" dirty="0"/>
          </a:p>
        </p:txBody>
      </p:sp>
      <p:pic>
        <p:nvPicPr>
          <p:cNvPr id="103426" name="Picture 2" descr="http://www.bjdxnyw.com/up_files/image/Article/2011/07/13/41023401.jpg"/>
          <p:cNvPicPr>
            <a:picLocks noChangeAspect="1" noChangeArrowheads="1"/>
          </p:cNvPicPr>
          <p:nvPr/>
        </p:nvPicPr>
        <p:blipFill>
          <a:blip r:embed="rId2" cstate="print"/>
          <a:srcRect/>
          <a:stretch>
            <a:fillRect/>
          </a:stretch>
        </p:blipFill>
        <p:spPr bwMode="auto">
          <a:xfrm>
            <a:off x="755576" y="3429000"/>
            <a:ext cx="7200800" cy="3022400"/>
          </a:xfrm>
          <a:prstGeom prst="rect">
            <a:avLst/>
          </a:prstGeom>
          <a:noFill/>
        </p:spPr>
      </p:pic>
    </p:spTree>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1.3.2</a:t>
            </a:r>
            <a:r>
              <a:rPr lang="zh-CN" altLang="en-US" b="1" dirty="0" smtClean="0"/>
              <a:t>欧盟</a:t>
            </a:r>
            <a:endParaRPr lang="zh-CN" altLang="en-US" dirty="0"/>
          </a:p>
        </p:txBody>
      </p:sp>
      <p:sp>
        <p:nvSpPr>
          <p:cNvPr id="5" name="矩形 4"/>
          <p:cNvSpPr/>
          <p:nvPr/>
        </p:nvSpPr>
        <p:spPr>
          <a:xfrm>
            <a:off x="323528" y="980728"/>
            <a:ext cx="8352928" cy="5078313"/>
          </a:xfrm>
          <a:prstGeom prst="rect">
            <a:avLst/>
          </a:prstGeom>
        </p:spPr>
        <p:txBody>
          <a:bodyPr wrap="square">
            <a:spAutoFit/>
          </a:bodyPr>
          <a:lstStyle/>
          <a:p>
            <a:r>
              <a:rPr lang="zh-CN" altLang="en-US" dirty="0" smtClean="0"/>
              <a:t>欧盟非常重视物联网的研究与推进。</a:t>
            </a:r>
            <a:r>
              <a:rPr lang="en-US" altLang="zh-CN" dirty="0" smtClean="0"/>
              <a:t>2005</a:t>
            </a:r>
            <a:r>
              <a:rPr lang="zh-CN" altLang="en-US" dirty="0" smtClean="0"/>
              <a:t>年</a:t>
            </a:r>
            <a:r>
              <a:rPr lang="en-US" altLang="zh-CN" dirty="0" smtClean="0"/>
              <a:t>4</a:t>
            </a:r>
            <a:r>
              <a:rPr lang="zh-CN" altLang="en-US" dirty="0" smtClean="0"/>
              <a:t>月，欧盟执委会正式公布了欧盟信息通信政策框架“</a:t>
            </a:r>
            <a:r>
              <a:rPr lang="en-US" altLang="zh-CN" dirty="0" smtClean="0"/>
              <a:t>i2010”</a:t>
            </a:r>
            <a:r>
              <a:rPr lang="zh-CN" altLang="en-US" dirty="0" smtClean="0"/>
              <a:t>，提出整合不同的通信网络、内容服务、终端设备，以提供一致性的管理架构来适应全球化的数字经济，发展更具市场导向、弹性及面向未来的技术。</a:t>
            </a:r>
            <a:r>
              <a:rPr lang="en-US" altLang="zh-CN" dirty="0" smtClean="0"/>
              <a:t>2006</a:t>
            </a:r>
            <a:r>
              <a:rPr lang="zh-CN" altLang="en-US" dirty="0" smtClean="0"/>
              <a:t>年</a:t>
            </a:r>
            <a:r>
              <a:rPr lang="en-US" altLang="zh-CN" dirty="0" smtClean="0"/>
              <a:t>9</a:t>
            </a:r>
            <a:r>
              <a:rPr lang="zh-CN" altLang="en-US" dirty="0" smtClean="0"/>
              <a:t>月，当值欧盟理事会主席国芬兰和欧盟委员会共同发起举办了欧洲信息社会大会，主题为“</a:t>
            </a:r>
            <a:r>
              <a:rPr lang="en-US" altLang="zh-CN" dirty="0" smtClean="0"/>
              <a:t>i2010-</a:t>
            </a:r>
            <a:r>
              <a:rPr lang="zh-CN" altLang="en-US" dirty="0" smtClean="0"/>
              <a:t>创建一个无处不在的欧洲信息社会”。自</a:t>
            </a:r>
            <a:r>
              <a:rPr lang="en-US" altLang="zh-CN" dirty="0" smtClean="0"/>
              <a:t>2007</a:t>
            </a:r>
            <a:r>
              <a:rPr lang="zh-CN" altLang="en-US" dirty="0" smtClean="0"/>
              <a:t>年至</a:t>
            </a:r>
            <a:r>
              <a:rPr lang="en-US" altLang="zh-CN" dirty="0" smtClean="0"/>
              <a:t>2013</a:t>
            </a:r>
            <a:r>
              <a:rPr lang="zh-CN" altLang="en-US" dirty="0" smtClean="0"/>
              <a:t>年，欧盟预计投入研发经费共计</a:t>
            </a:r>
            <a:r>
              <a:rPr lang="en-US" altLang="zh-CN" dirty="0" smtClean="0"/>
              <a:t>532</a:t>
            </a:r>
            <a:r>
              <a:rPr lang="zh-CN" altLang="en-US" dirty="0" smtClean="0"/>
              <a:t>亿欧元，推动欧洲最重要的第</a:t>
            </a:r>
            <a:r>
              <a:rPr lang="en-US" altLang="zh-CN" dirty="0" smtClean="0"/>
              <a:t>7</a:t>
            </a:r>
            <a:r>
              <a:rPr lang="zh-CN" altLang="en-US" dirty="0" smtClean="0"/>
              <a:t>期欧盟科研架构（</a:t>
            </a:r>
            <a:r>
              <a:rPr lang="en-US" altLang="zh-CN" dirty="0" smtClean="0"/>
              <a:t>EU-FP7</a:t>
            </a:r>
            <a:r>
              <a:rPr lang="zh-CN" altLang="en-US" dirty="0" smtClean="0"/>
              <a:t>）研究补助计划。在此计划中，信息通信技术研发是最大的一个领域，其中包括：</a:t>
            </a:r>
          </a:p>
          <a:p>
            <a:r>
              <a:rPr lang="zh-CN" altLang="en-US" dirty="0" smtClean="0"/>
              <a:t>（</a:t>
            </a:r>
            <a:r>
              <a:rPr lang="en-US" altLang="zh-CN" dirty="0" smtClean="0"/>
              <a:t>1</a:t>
            </a:r>
            <a:r>
              <a:rPr lang="zh-CN" altLang="en-US" dirty="0" smtClean="0"/>
              <a:t>）普遍深入和可信赖的网络，以及基础网络服务</a:t>
            </a:r>
          </a:p>
          <a:p>
            <a:r>
              <a:rPr lang="zh-CN" altLang="en-US" dirty="0" smtClean="0"/>
              <a:t>（</a:t>
            </a:r>
            <a:r>
              <a:rPr lang="en-US" altLang="zh-CN" dirty="0" smtClean="0"/>
              <a:t>2</a:t>
            </a:r>
            <a:r>
              <a:rPr lang="zh-CN" altLang="en-US" dirty="0" smtClean="0"/>
              <a:t>）有感知的系统，交互作用和机器人技术</a:t>
            </a:r>
          </a:p>
          <a:p>
            <a:r>
              <a:rPr lang="zh-CN" altLang="en-US" dirty="0" smtClean="0"/>
              <a:t>（</a:t>
            </a:r>
            <a:r>
              <a:rPr lang="en-US" altLang="zh-CN" dirty="0" smtClean="0"/>
              <a:t>3</a:t>
            </a:r>
            <a:r>
              <a:rPr lang="zh-CN" altLang="en-US" dirty="0" smtClean="0"/>
              <a:t>）元件、系统和工程</a:t>
            </a:r>
          </a:p>
          <a:p>
            <a:r>
              <a:rPr lang="zh-CN" altLang="en-US" dirty="0" smtClean="0"/>
              <a:t>（</a:t>
            </a:r>
            <a:r>
              <a:rPr lang="en-US" altLang="zh-CN" dirty="0" smtClean="0"/>
              <a:t>4</a:t>
            </a:r>
            <a:r>
              <a:rPr lang="zh-CN" altLang="en-US" dirty="0" smtClean="0"/>
              <a:t>）数字图书馆和目录</a:t>
            </a:r>
          </a:p>
          <a:p>
            <a:r>
              <a:rPr lang="zh-CN" altLang="en-US" dirty="0" smtClean="0"/>
              <a:t>（</a:t>
            </a:r>
            <a:r>
              <a:rPr lang="en-US" altLang="zh-CN" dirty="0" smtClean="0"/>
              <a:t>5</a:t>
            </a:r>
            <a:r>
              <a:rPr lang="zh-CN" altLang="en-US" dirty="0" smtClean="0"/>
              <a:t>）可持续性的和个人的卫生保健</a:t>
            </a:r>
          </a:p>
          <a:p>
            <a:r>
              <a:rPr lang="zh-CN" altLang="en-US" dirty="0" smtClean="0"/>
              <a:t>（</a:t>
            </a:r>
            <a:r>
              <a:rPr lang="en-US" altLang="zh-CN" dirty="0" smtClean="0"/>
              <a:t>6</a:t>
            </a:r>
            <a:r>
              <a:rPr lang="zh-CN" altLang="en-US" dirty="0" smtClean="0"/>
              <a:t>）灵活性，环境的可持续性和节能</a:t>
            </a:r>
          </a:p>
          <a:p>
            <a:r>
              <a:rPr lang="zh-CN" altLang="en-US" dirty="0" smtClean="0"/>
              <a:t>（</a:t>
            </a:r>
            <a:r>
              <a:rPr lang="en-US" altLang="zh-CN" dirty="0" smtClean="0"/>
              <a:t>7</a:t>
            </a:r>
            <a:r>
              <a:rPr lang="zh-CN" altLang="en-US" dirty="0" smtClean="0"/>
              <a:t>）独立的生活和包含物</a:t>
            </a:r>
          </a:p>
          <a:p>
            <a:r>
              <a:rPr lang="zh-CN" altLang="en-US" dirty="0" smtClean="0"/>
              <a:t>（</a:t>
            </a:r>
            <a:r>
              <a:rPr lang="en-US" altLang="zh-CN" dirty="0" smtClean="0"/>
              <a:t>8</a:t>
            </a:r>
            <a:r>
              <a:rPr lang="zh-CN" altLang="en-US" dirty="0" smtClean="0"/>
              <a:t>）将来和即将形成的技术（</a:t>
            </a:r>
            <a:r>
              <a:rPr lang="en-US" altLang="zh-CN" dirty="0" smtClean="0"/>
              <a:t>FET</a:t>
            </a:r>
            <a:r>
              <a:rPr lang="zh-CN" altLang="en-US" dirty="0" smtClean="0"/>
              <a:t>）</a:t>
            </a:r>
          </a:p>
          <a:p>
            <a:r>
              <a:rPr lang="zh-CN" altLang="en-US" dirty="0" smtClean="0"/>
              <a:t>为了推动物联网的发展，欧盟电信标准化协会下的欧洲</a:t>
            </a:r>
            <a:r>
              <a:rPr lang="en-US" altLang="zh-CN" dirty="0" smtClean="0"/>
              <a:t>RFID</a:t>
            </a:r>
            <a:r>
              <a:rPr lang="zh-CN" altLang="en-US" dirty="0" smtClean="0"/>
              <a:t>研究项目组的名称也变更为欧洲物联网研究项目组，致力于物联网标准化相关的研究。</a:t>
            </a:r>
            <a:endParaRPr lang="zh-CN" altLang="en-US" dirty="0"/>
          </a:p>
        </p:txBody>
      </p:sp>
    </p:spTree>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1.3.2</a:t>
            </a:r>
            <a:r>
              <a:rPr lang="zh-CN" altLang="en-US" b="1" dirty="0" smtClean="0"/>
              <a:t>欧盟</a:t>
            </a:r>
            <a:endParaRPr lang="zh-CN" altLang="en-US" dirty="0"/>
          </a:p>
        </p:txBody>
      </p:sp>
      <p:sp>
        <p:nvSpPr>
          <p:cNvPr id="4" name="矩形 3"/>
          <p:cNvSpPr/>
          <p:nvPr/>
        </p:nvSpPr>
        <p:spPr>
          <a:xfrm>
            <a:off x="539552" y="1124744"/>
            <a:ext cx="8208912" cy="3785652"/>
          </a:xfrm>
          <a:prstGeom prst="rect">
            <a:avLst/>
          </a:prstGeom>
        </p:spPr>
        <p:txBody>
          <a:bodyPr wrap="square">
            <a:spAutoFit/>
          </a:bodyPr>
          <a:lstStyle/>
          <a:p>
            <a:r>
              <a:rPr lang="en-US" altLang="zh-CN" sz="2000" b="1" dirty="0" smtClean="0"/>
              <a:t>2009</a:t>
            </a:r>
            <a:r>
              <a:rPr lang="zh-CN" altLang="en-US" sz="2000" b="1" dirty="0" smtClean="0"/>
              <a:t>年，欧盟提出</a:t>
            </a:r>
            <a:r>
              <a:rPr lang="en-US" altLang="zh-CN" sz="2000" b="1" dirty="0" smtClean="0"/>
              <a:t>《</a:t>
            </a:r>
            <a:r>
              <a:rPr lang="zh-CN" altLang="en-US" sz="2000" b="1" dirty="0" smtClean="0"/>
              <a:t>物联网研究路线图</a:t>
            </a:r>
            <a:r>
              <a:rPr lang="en-US" altLang="zh-CN" sz="2000" b="1" dirty="0" smtClean="0"/>
              <a:t>》</a:t>
            </a:r>
            <a:r>
              <a:rPr lang="zh-CN" altLang="en-US" sz="2000" b="1" dirty="0" smtClean="0"/>
              <a:t>，将物联网研究划分为十个层面：</a:t>
            </a:r>
            <a:endParaRPr lang="en-US" altLang="zh-CN" sz="2000" b="1" dirty="0" smtClean="0"/>
          </a:p>
          <a:p>
            <a:r>
              <a:rPr lang="zh-CN" altLang="en-US" sz="2000" dirty="0" smtClean="0"/>
              <a:t>一是感知，</a:t>
            </a:r>
            <a:r>
              <a:rPr lang="en-US" altLang="zh-CN" sz="2000" dirty="0" smtClean="0"/>
              <a:t>ID</a:t>
            </a:r>
            <a:r>
              <a:rPr lang="zh-CN" altLang="en-US" sz="2000" dirty="0" smtClean="0"/>
              <a:t>发布机制与识别；</a:t>
            </a:r>
            <a:endParaRPr lang="en-US" altLang="zh-CN" sz="2000" dirty="0" smtClean="0"/>
          </a:p>
          <a:p>
            <a:r>
              <a:rPr lang="zh-CN" altLang="en-US" sz="2000" dirty="0" smtClean="0"/>
              <a:t>二是物联网宏观架构；</a:t>
            </a:r>
            <a:endParaRPr lang="en-US" altLang="zh-CN" sz="2000" dirty="0" smtClean="0"/>
          </a:p>
          <a:p>
            <a:r>
              <a:rPr lang="zh-CN" altLang="en-US" sz="2000" dirty="0" smtClean="0"/>
              <a:t>三是通信（</a:t>
            </a:r>
            <a:r>
              <a:rPr lang="en-US" altLang="zh-CN" sz="2000" dirty="0" smtClean="0"/>
              <a:t>OSI</a:t>
            </a:r>
            <a:r>
              <a:rPr lang="zh-CN" altLang="en-US" sz="2000" dirty="0" smtClean="0"/>
              <a:t>参考模型的物理层与数据链路层）；</a:t>
            </a:r>
            <a:endParaRPr lang="en-US" altLang="zh-CN" sz="2000" dirty="0" smtClean="0"/>
          </a:p>
          <a:p>
            <a:r>
              <a:rPr lang="zh-CN" altLang="en-US" sz="2000" dirty="0" smtClean="0"/>
              <a:t>四是组网（</a:t>
            </a:r>
            <a:r>
              <a:rPr lang="en-US" altLang="zh-CN" sz="2000" dirty="0" smtClean="0"/>
              <a:t>OSI</a:t>
            </a:r>
            <a:r>
              <a:rPr lang="zh-CN" altLang="en-US" sz="2000" dirty="0" smtClean="0"/>
              <a:t>参考模型的网络层）；</a:t>
            </a:r>
            <a:endParaRPr lang="en-US" altLang="zh-CN" sz="2000" dirty="0" smtClean="0"/>
          </a:p>
          <a:p>
            <a:r>
              <a:rPr lang="zh-CN" altLang="en-US" sz="2000" dirty="0" smtClean="0"/>
              <a:t>五是软件平台、中间件（</a:t>
            </a:r>
            <a:r>
              <a:rPr lang="en-US" altLang="zh-CN" sz="2000" dirty="0" smtClean="0"/>
              <a:t>OSI</a:t>
            </a:r>
            <a:r>
              <a:rPr lang="zh-CN" altLang="en-US" sz="2000" dirty="0" smtClean="0"/>
              <a:t>参考模型的网络层以上各层）；</a:t>
            </a:r>
            <a:endParaRPr lang="en-US" altLang="zh-CN" sz="2000" dirty="0" smtClean="0"/>
          </a:p>
          <a:p>
            <a:r>
              <a:rPr lang="zh-CN" altLang="en-US" sz="2000" dirty="0" smtClean="0"/>
              <a:t>六是硬件；</a:t>
            </a:r>
            <a:endParaRPr lang="en-US" altLang="zh-CN" sz="2000" dirty="0" smtClean="0"/>
          </a:p>
          <a:p>
            <a:r>
              <a:rPr lang="zh-CN" altLang="en-US" sz="2000" dirty="0" smtClean="0"/>
              <a:t>七是情报提炼；</a:t>
            </a:r>
            <a:endParaRPr lang="en-US" altLang="zh-CN" sz="2000" dirty="0" smtClean="0"/>
          </a:p>
          <a:p>
            <a:r>
              <a:rPr lang="zh-CN" altLang="en-US" sz="2000" dirty="0" smtClean="0"/>
              <a:t>八是搜索引擎；</a:t>
            </a:r>
            <a:endParaRPr lang="en-US" altLang="zh-CN" sz="2000" dirty="0" smtClean="0"/>
          </a:p>
          <a:p>
            <a:r>
              <a:rPr lang="zh-CN" altLang="en-US" sz="2000" dirty="0" smtClean="0"/>
              <a:t>九是能源管理；</a:t>
            </a:r>
            <a:endParaRPr lang="en-US" altLang="zh-CN" sz="2000" dirty="0" smtClean="0"/>
          </a:p>
          <a:p>
            <a:r>
              <a:rPr lang="zh-CN" altLang="en-US" sz="2000" dirty="0" smtClean="0"/>
              <a:t>十是安全。</a:t>
            </a:r>
            <a:endParaRPr lang="zh-CN" altLang="en-US" sz="2000" dirty="0"/>
          </a:p>
        </p:txBody>
      </p:sp>
      <p:pic>
        <p:nvPicPr>
          <p:cNvPr id="6" name="Picture 2" descr="http://www.hebcdc.com/images/%CE%EF%C1%AA%CD%F85.jpg"/>
          <p:cNvPicPr>
            <a:picLocks noChangeAspect="1" noChangeArrowheads="1"/>
          </p:cNvPicPr>
          <p:nvPr/>
        </p:nvPicPr>
        <p:blipFill>
          <a:blip r:embed="rId2" cstate="print"/>
          <a:srcRect/>
          <a:stretch>
            <a:fillRect/>
          </a:stretch>
        </p:blipFill>
        <p:spPr bwMode="auto">
          <a:xfrm>
            <a:off x="4211960" y="3501007"/>
            <a:ext cx="3456384" cy="3220199"/>
          </a:xfrm>
          <a:prstGeom prst="rect">
            <a:avLst/>
          </a:prstGeom>
          <a:noFill/>
        </p:spPr>
      </p:pic>
    </p:spTree>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1.3.2</a:t>
            </a:r>
            <a:r>
              <a:rPr lang="zh-CN" altLang="en-US" b="1" dirty="0" smtClean="0"/>
              <a:t>欧盟</a:t>
            </a:r>
            <a:endParaRPr lang="zh-CN" altLang="en-US" dirty="0"/>
          </a:p>
        </p:txBody>
      </p:sp>
      <p:graphicFrame>
        <p:nvGraphicFramePr>
          <p:cNvPr id="5" name="表格 4"/>
          <p:cNvGraphicFramePr>
            <a:graphicFrameLocks noGrp="1"/>
          </p:cNvGraphicFramePr>
          <p:nvPr/>
        </p:nvGraphicFramePr>
        <p:xfrm>
          <a:off x="683568" y="1916835"/>
          <a:ext cx="7776864" cy="3600397"/>
        </p:xfrm>
        <a:graphic>
          <a:graphicData uri="http://schemas.openxmlformats.org/drawingml/2006/table">
            <a:tbl>
              <a:tblPr/>
              <a:tblGrid>
                <a:gridCol w="2218855"/>
                <a:gridCol w="5558009"/>
              </a:tblGrid>
              <a:tr h="505014">
                <a:tc>
                  <a:txBody>
                    <a:bodyPr/>
                    <a:lstStyle/>
                    <a:p>
                      <a:pPr marL="0" marR="0" algn="ctr">
                        <a:spcBef>
                          <a:spcPts val="0"/>
                        </a:spcBef>
                        <a:spcAft>
                          <a:spcPts val="0"/>
                        </a:spcAft>
                      </a:pPr>
                      <a:r>
                        <a:rPr lang="zh-CN" altLang="en-US" sz="1800" dirty="0">
                          <a:latin typeface="宋体"/>
                        </a:rPr>
                        <a:t>安全与隐私领域</a:t>
                      </a:r>
                      <a:endParaRPr lang="zh-CN" altLang="en-US" sz="1800" dirty="0">
                        <a:latin typeface="Times New Roman"/>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a:spcBef>
                          <a:spcPts val="0"/>
                        </a:spcBef>
                        <a:spcAft>
                          <a:spcPts val="0"/>
                        </a:spcAft>
                      </a:pPr>
                      <a:r>
                        <a:rPr lang="zh-CN" altLang="en-US" sz="1800">
                          <a:latin typeface="宋体"/>
                        </a:rPr>
                        <a:t>存在的问题</a:t>
                      </a:r>
                      <a:endParaRPr lang="zh-CN" altLang="en-US" sz="1800">
                        <a:latin typeface="Times New Roman"/>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05277">
                <a:tc>
                  <a:txBody>
                    <a:bodyPr/>
                    <a:lstStyle/>
                    <a:p>
                      <a:pPr marL="0" marR="0" algn="ctr">
                        <a:spcBef>
                          <a:spcPts val="0"/>
                        </a:spcBef>
                        <a:spcAft>
                          <a:spcPts val="0"/>
                        </a:spcAft>
                      </a:pPr>
                      <a:r>
                        <a:rPr lang="zh-CN" altLang="en-US" sz="1800" dirty="0">
                          <a:latin typeface="宋体"/>
                        </a:rPr>
                        <a:t>社会伦理</a:t>
                      </a:r>
                      <a:endParaRPr lang="zh-CN" altLang="en-US" sz="1800" dirty="0">
                        <a:latin typeface="Times New Roman"/>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zh-CN" altLang="en-US" sz="1800">
                          <a:latin typeface="宋体"/>
                        </a:rPr>
                        <a:t>公众意识、消费者权益、信息泄露、消费者宣传工作、匿名访问机制。</a:t>
                      </a:r>
                      <a:endParaRPr lang="zh-CN" altLang="en-US" sz="1800">
                        <a:latin typeface="Times New Roman"/>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05277">
                <a:tc>
                  <a:txBody>
                    <a:bodyPr/>
                    <a:lstStyle/>
                    <a:p>
                      <a:pPr marL="0" marR="0" algn="ctr">
                        <a:spcBef>
                          <a:spcPts val="0"/>
                        </a:spcBef>
                        <a:spcAft>
                          <a:spcPts val="0"/>
                        </a:spcAft>
                      </a:pPr>
                      <a:r>
                        <a:rPr lang="zh-CN" altLang="en-US" sz="1800" dirty="0">
                          <a:latin typeface="宋体"/>
                        </a:rPr>
                        <a:t>经济市场</a:t>
                      </a:r>
                      <a:endParaRPr lang="zh-CN" altLang="en-US" sz="1800" dirty="0">
                        <a:latin typeface="Times New Roman"/>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zh-CN" altLang="en-US" sz="1800" dirty="0">
                          <a:latin typeface="宋体"/>
                        </a:rPr>
                        <a:t>自我调节</a:t>
                      </a:r>
                      <a:r>
                        <a:rPr lang="en-US" altLang="zh-CN" sz="1800" dirty="0">
                          <a:latin typeface="宋体"/>
                        </a:rPr>
                        <a:t>/</a:t>
                      </a:r>
                      <a:r>
                        <a:rPr lang="zh-CN" altLang="en-US" sz="1800" dirty="0">
                          <a:latin typeface="宋体"/>
                        </a:rPr>
                        <a:t>自我规范能力、行业规范、隐私凭证、商业优势、标准</a:t>
                      </a:r>
                      <a:endParaRPr lang="zh-CN" altLang="en-US" sz="1800" dirty="0">
                        <a:latin typeface="Times New Roman"/>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79552">
                <a:tc>
                  <a:txBody>
                    <a:bodyPr/>
                    <a:lstStyle/>
                    <a:p>
                      <a:pPr marL="0" marR="0" algn="ctr">
                        <a:spcBef>
                          <a:spcPts val="0"/>
                        </a:spcBef>
                        <a:spcAft>
                          <a:spcPts val="0"/>
                        </a:spcAft>
                      </a:pPr>
                      <a:r>
                        <a:rPr lang="zh-CN" altLang="en-US" sz="1800" dirty="0">
                          <a:latin typeface="宋体"/>
                        </a:rPr>
                        <a:t>技术</a:t>
                      </a:r>
                      <a:endParaRPr lang="zh-CN" altLang="en-US" sz="1800" dirty="0">
                        <a:latin typeface="Times New Roman"/>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zh-CN" altLang="en-US" sz="1800" dirty="0">
                          <a:latin typeface="宋体"/>
                        </a:rPr>
                        <a:t>技术保障、安全级别、加密、无障碍访问、保密、数据完整性、认证</a:t>
                      </a:r>
                      <a:r>
                        <a:rPr lang="en-US" altLang="zh-CN" sz="1800" dirty="0">
                          <a:latin typeface="宋体"/>
                        </a:rPr>
                        <a:t>/</a:t>
                      </a:r>
                      <a:r>
                        <a:rPr lang="zh-CN" altLang="en-US" sz="1800" dirty="0">
                          <a:latin typeface="宋体"/>
                        </a:rPr>
                        <a:t>授权、隐私、安全性强化、各种技术、标识管理、存储数据的抗抵赖能力。</a:t>
                      </a:r>
                      <a:endParaRPr lang="zh-CN" altLang="en-US" sz="1800" dirty="0">
                        <a:latin typeface="Times New Roman"/>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05277">
                <a:tc>
                  <a:txBody>
                    <a:bodyPr/>
                    <a:lstStyle/>
                    <a:p>
                      <a:pPr marL="0" marR="0" algn="ctr">
                        <a:spcBef>
                          <a:spcPts val="0"/>
                        </a:spcBef>
                        <a:spcAft>
                          <a:spcPts val="0"/>
                        </a:spcAft>
                      </a:pPr>
                      <a:r>
                        <a:rPr lang="zh-CN" altLang="en-US" sz="1800">
                          <a:latin typeface="宋体"/>
                        </a:rPr>
                        <a:t>法律法规</a:t>
                      </a:r>
                      <a:endParaRPr lang="zh-CN" altLang="en-US" sz="1800">
                        <a:latin typeface="Times New Roman"/>
                      </a:endParaRPr>
                    </a:p>
                  </a:txBody>
                  <a:tcPr marL="68580" marR="6858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just">
                        <a:spcBef>
                          <a:spcPts val="0"/>
                        </a:spcBef>
                        <a:spcAft>
                          <a:spcPts val="0"/>
                        </a:spcAft>
                      </a:pPr>
                      <a:r>
                        <a:rPr lang="zh-CN" altLang="en-US" sz="1800" dirty="0">
                          <a:latin typeface="宋体"/>
                        </a:rPr>
                        <a:t>允许</a:t>
                      </a:r>
                      <a:r>
                        <a:rPr lang="en-US" altLang="zh-CN" sz="1800" dirty="0">
                          <a:latin typeface="宋体"/>
                        </a:rPr>
                        <a:t>/</a:t>
                      </a:r>
                      <a:r>
                        <a:rPr lang="zh-CN" altLang="en-US" sz="1800" dirty="0">
                          <a:latin typeface="宋体"/>
                        </a:rPr>
                        <a:t>批准机制、数据收集限制、使用限制、开放性、问责制、数据所有权</a:t>
                      </a:r>
                      <a:endParaRPr lang="zh-CN" altLang="en-US" sz="1800" dirty="0">
                        <a:latin typeface="Times New Roman"/>
                      </a:endParaRPr>
                    </a:p>
                  </a:txBody>
                  <a:tcPr marL="68580" marR="6858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04449" name="Rectangle 1"/>
          <p:cNvSpPr>
            <a:spLocks noChangeArrowheads="1"/>
          </p:cNvSpPr>
          <p:nvPr/>
        </p:nvSpPr>
        <p:spPr bwMode="auto">
          <a:xfrm>
            <a:off x="2160240" y="1300698"/>
            <a:ext cx="4283968" cy="4001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ctr" defTabSz="914400" rtl="0" eaLnBrk="1" fontAlgn="base" latinLnBrk="0" hangingPunct="1">
              <a:lnSpc>
                <a:spcPct val="100000"/>
              </a:lnSpc>
              <a:spcBef>
                <a:spcPct val="0"/>
              </a:spcBef>
              <a:spcAft>
                <a:spcPct val="0"/>
              </a:spcAft>
              <a:buClrTx/>
              <a:buSzTx/>
              <a:buFontTx/>
              <a:buNone/>
              <a:tabLst/>
            </a:pPr>
            <a:r>
              <a:rPr kumimoji="0" lang="zh-CN" sz="2000" b="1"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物联网的安全与隐私面对的问题</a:t>
            </a:r>
            <a:endParaRPr kumimoji="0" lang="zh-CN" sz="4400" b="1"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1.3.2</a:t>
            </a:r>
            <a:r>
              <a:rPr lang="zh-CN" altLang="en-US" b="1" dirty="0" smtClean="0"/>
              <a:t>欧盟</a:t>
            </a:r>
            <a:endParaRPr lang="zh-CN" altLang="en-US" dirty="0"/>
          </a:p>
        </p:txBody>
      </p:sp>
      <p:sp>
        <p:nvSpPr>
          <p:cNvPr id="6" name="矩形 5"/>
          <p:cNvSpPr/>
          <p:nvPr/>
        </p:nvSpPr>
        <p:spPr>
          <a:xfrm>
            <a:off x="539552" y="1412776"/>
            <a:ext cx="8208912" cy="3785652"/>
          </a:xfrm>
          <a:prstGeom prst="rect">
            <a:avLst/>
          </a:prstGeom>
        </p:spPr>
        <p:txBody>
          <a:bodyPr wrap="square">
            <a:spAutoFit/>
          </a:bodyPr>
          <a:lstStyle/>
          <a:p>
            <a:r>
              <a:rPr lang="zh-CN" altLang="en-US" sz="2000" dirty="0" smtClean="0"/>
              <a:t>　　</a:t>
            </a:r>
            <a:r>
              <a:rPr lang="en-US" altLang="zh-CN" sz="2000" dirty="0" smtClean="0"/>
              <a:t>2009</a:t>
            </a:r>
            <a:r>
              <a:rPr lang="zh-CN" altLang="en-US" sz="2000" dirty="0" smtClean="0"/>
              <a:t>年</a:t>
            </a:r>
            <a:r>
              <a:rPr lang="en-US" altLang="zh-CN" sz="2000" dirty="0" smtClean="0"/>
              <a:t>6</a:t>
            </a:r>
            <a:r>
              <a:rPr lang="zh-CN" altLang="en-US" sz="2000" dirty="0" smtClean="0"/>
              <a:t>月，欧盟委员会向欧盟议会、理事会、欧洲经济和社会委员会及地区委员会递交了</a:t>
            </a:r>
            <a:r>
              <a:rPr lang="en-US" altLang="zh-CN" sz="2000" dirty="0" smtClean="0"/>
              <a:t>《</a:t>
            </a:r>
            <a:r>
              <a:rPr lang="zh-CN" altLang="en-US" sz="2000" dirty="0" smtClean="0"/>
              <a:t>欧盟物联网行动计划</a:t>
            </a:r>
            <a:r>
              <a:rPr lang="en-US" altLang="zh-CN" sz="2000" dirty="0" smtClean="0"/>
              <a:t>》</a:t>
            </a:r>
            <a:r>
              <a:rPr lang="zh-CN" altLang="en-US" sz="2000" dirty="0" smtClean="0"/>
              <a:t>（</a:t>
            </a:r>
            <a:r>
              <a:rPr lang="en-US" altLang="zh-CN" sz="2000" dirty="0" smtClean="0"/>
              <a:t>Internet of Things-An action plan for Europe</a:t>
            </a:r>
            <a:r>
              <a:rPr lang="zh-CN" altLang="en-US" sz="2000" dirty="0" smtClean="0"/>
              <a:t>），以确保欧洲在构建物联网的过程中起主导作用。</a:t>
            </a:r>
            <a:r>
              <a:rPr lang="en-US" altLang="zh-CN" sz="2000" dirty="0" smtClean="0"/>
              <a:t>2009</a:t>
            </a:r>
            <a:r>
              <a:rPr lang="zh-CN" altLang="en-US" sz="2000" dirty="0" smtClean="0"/>
              <a:t>年</a:t>
            </a:r>
            <a:r>
              <a:rPr lang="en-US" altLang="zh-CN" sz="2000" dirty="0" smtClean="0"/>
              <a:t>10</a:t>
            </a:r>
            <a:r>
              <a:rPr lang="zh-CN" altLang="en-US" sz="2000" dirty="0" smtClean="0"/>
              <a:t>月，欧盟委员会以政策文件的形式对外发布了物联网战略，提出要让欧洲在基于互联网的智能基础设施发展上领先全球，除了通过</a:t>
            </a:r>
            <a:r>
              <a:rPr lang="en-US" altLang="zh-CN" sz="2000" dirty="0" smtClean="0"/>
              <a:t>ICT</a:t>
            </a:r>
            <a:r>
              <a:rPr lang="zh-CN" altLang="en-US" sz="2000" dirty="0" smtClean="0"/>
              <a:t>研发计划投资</a:t>
            </a:r>
            <a:r>
              <a:rPr lang="en-US" altLang="zh-CN" sz="2000" dirty="0" smtClean="0"/>
              <a:t>4</a:t>
            </a:r>
            <a:r>
              <a:rPr lang="zh-CN" altLang="en-US" sz="2000" dirty="0" smtClean="0"/>
              <a:t>亿欧元，启动</a:t>
            </a:r>
            <a:r>
              <a:rPr lang="en-US" altLang="zh-CN" sz="2000" dirty="0" smtClean="0"/>
              <a:t>90</a:t>
            </a:r>
            <a:r>
              <a:rPr lang="zh-CN" altLang="en-US" sz="2000" dirty="0" smtClean="0"/>
              <a:t>多个研发项目提高网络智能化水平外，欧盟委员会还将于</a:t>
            </a:r>
            <a:r>
              <a:rPr lang="en-US" altLang="zh-CN" sz="2000" dirty="0" smtClean="0"/>
              <a:t>2011-2013</a:t>
            </a:r>
            <a:r>
              <a:rPr lang="zh-CN" altLang="en-US" sz="2000" dirty="0" smtClean="0"/>
              <a:t>年间每年新增</a:t>
            </a:r>
            <a:r>
              <a:rPr lang="en-US" altLang="zh-CN" sz="2000" dirty="0" smtClean="0"/>
              <a:t>2</a:t>
            </a:r>
            <a:r>
              <a:rPr lang="zh-CN" altLang="en-US" sz="2000" dirty="0" smtClean="0"/>
              <a:t>亿欧元进一步加强研发力度，同时拿出</a:t>
            </a:r>
            <a:r>
              <a:rPr lang="en-US" altLang="zh-CN" sz="2000" dirty="0" smtClean="0"/>
              <a:t>3</a:t>
            </a:r>
            <a:r>
              <a:rPr lang="zh-CN" altLang="en-US" sz="2000" dirty="0" smtClean="0"/>
              <a:t>亿欧元专款，支持物联网相关公司合作短期项目建设。</a:t>
            </a:r>
          </a:p>
          <a:p>
            <a:r>
              <a:rPr lang="zh-CN" altLang="en-US" sz="2000" dirty="0" smtClean="0"/>
              <a:t>　　欧洲智能系统集成技术平台（</a:t>
            </a:r>
            <a:r>
              <a:rPr lang="en-US" altLang="zh-CN" sz="2000" dirty="0" err="1" smtClean="0"/>
              <a:t>EPoSS</a:t>
            </a:r>
            <a:r>
              <a:rPr lang="zh-CN" altLang="en-US" sz="2000" dirty="0" smtClean="0"/>
              <a:t>）在</a:t>
            </a:r>
            <a:r>
              <a:rPr lang="en-US" altLang="zh-CN" sz="2000" dirty="0" smtClean="0"/>
              <a:t>《Internet of Things in2020》</a:t>
            </a:r>
            <a:r>
              <a:rPr lang="zh-CN" altLang="en-US" sz="2000" dirty="0" smtClean="0"/>
              <a:t>报告中分析预测，未来物联网的发展将经历四个阶段，</a:t>
            </a:r>
            <a:r>
              <a:rPr lang="en-US" altLang="zh-CN" sz="2000" dirty="0" smtClean="0"/>
              <a:t>2010</a:t>
            </a:r>
            <a:r>
              <a:rPr lang="zh-CN" altLang="en-US" sz="2000" dirty="0" smtClean="0"/>
              <a:t>年之前</a:t>
            </a:r>
            <a:r>
              <a:rPr lang="en-US" altLang="zh-CN" sz="2000" dirty="0" smtClean="0"/>
              <a:t>RFID</a:t>
            </a:r>
            <a:r>
              <a:rPr lang="zh-CN" altLang="en-US" sz="2000" dirty="0" smtClean="0"/>
              <a:t>被广泛应用于物流、零售和制药领域，</a:t>
            </a:r>
            <a:r>
              <a:rPr lang="en-US" altLang="zh-CN" sz="2000" dirty="0" smtClean="0"/>
              <a:t>2010-2015</a:t>
            </a:r>
            <a:r>
              <a:rPr lang="zh-CN" altLang="en-US" sz="2000" dirty="0" smtClean="0"/>
              <a:t>年物体互联，</a:t>
            </a:r>
            <a:r>
              <a:rPr lang="en-US" altLang="zh-CN" sz="2000" dirty="0" smtClean="0"/>
              <a:t>2015-2020</a:t>
            </a:r>
            <a:r>
              <a:rPr lang="zh-CN" altLang="en-US" sz="2000" dirty="0" smtClean="0"/>
              <a:t>年物体进入半智能化，</a:t>
            </a:r>
            <a:r>
              <a:rPr lang="en-US" altLang="zh-CN" sz="2000" dirty="0" smtClean="0"/>
              <a:t>2020</a:t>
            </a:r>
            <a:r>
              <a:rPr lang="zh-CN" altLang="en-US" sz="2000" dirty="0" smtClean="0"/>
              <a:t>年之后物体进入全智能化。</a:t>
            </a:r>
            <a:endParaRPr lang="zh-CN" altLang="en-US" sz="2000" dirty="0"/>
          </a:p>
        </p:txBody>
      </p:sp>
    </p:spTree>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1.3.2</a:t>
            </a:r>
            <a:r>
              <a:rPr lang="zh-CN" altLang="en-US" b="1" dirty="0" smtClean="0"/>
              <a:t>欧盟</a:t>
            </a:r>
            <a:endParaRPr lang="zh-CN" altLang="en-US" dirty="0"/>
          </a:p>
        </p:txBody>
      </p:sp>
      <p:sp>
        <p:nvSpPr>
          <p:cNvPr id="4" name="矩形 3"/>
          <p:cNvSpPr/>
          <p:nvPr/>
        </p:nvSpPr>
        <p:spPr>
          <a:xfrm>
            <a:off x="467544" y="1124744"/>
            <a:ext cx="5508104" cy="400110"/>
          </a:xfrm>
          <a:prstGeom prst="rect">
            <a:avLst/>
          </a:prstGeom>
        </p:spPr>
        <p:txBody>
          <a:bodyPr wrap="square">
            <a:spAutoFit/>
          </a:bodyPr>
          <a:lstStyle/>
          <a:p>
            <a:r>
              <a:rPr lang="zh-CN" altLang="en-US" sz="2000" dirty="0" smtClean="0"/>
              <a:t>欧盟已推出的物联网应用主要包括以下几方面：</a:t>
            </a:r>
            <a:endParaRPr lang="zh-CN" altLang="en-US" sz="2000" dirty="0"/>
          </a:p>
        </p:txBody>
      </p:sp>
      <p:sp>
        <p:nvSpPr>
          <p:cNvPr id="5" name="矩形 4"/>
          <p:cNvSpPr/>
          <p:nvPr/>
        </p:nvSpPr>
        <p:spPr>
          <a:xfrm>
            <a:off x="323528" y="1700808"/>
            <a:ext cx="8280920" cy="3785652"/>
          </a:xfrm>
          <a:prstGeom prst="rect">
            <a:avLst/>
          </a:prstGeom>
        </p:spPr>
        <p:txBody>
          <a:bodyPr wrap="square">
            <a:spAutoFit/>
          </a:bodyPr>
          <a:lstStyle/>
          <a:p>
            <a:endParaRPr lang="zh-CN" altLang="en-US" sz="2000" dirty="0" smtClean="0"/>
          </a:p>
          <a:p>
            <a:r>
              <a:rPr lang="zh-CN" altLang="en-US" sz="2000" dirty="0" smtClean="0"/>
              <a:t>（</a:t>
            </a:r>
            <a:r>
              <a:rPr lang="en-US" altLang="zh-CN" sz="2000" dirty="0" smtClean="0"/>
              <a:t>1</a:t>
            </a:r>
            <a:r>
              <a:rPr lang="zh-CN" altLang="en-US" sz="2000" dirty="0" smtClean="0"/>
              <a:t>）具有照相或使用近域通信，基于网络的移动手机。目前，这种使用呈现了增长的趋势；</a:t>
            </a:r>
          </a:p>
          <a:p>
            <a:r>
              <a:rPr lang="zh-CN" altLang="en-US" sz="2000" dirty="0" smtClean="0"/>
              <a:t>（</a:t>
            </a:r>
            <a:r>
              <a:rPr lang="en-US" altLang="zh-CN" sz="2000" dirty="0" smtClean="0"/>
              <a:t>2</a:t>
            </a:r>
            <a:r>
              <a:rPr lang="zh-CN" altLang="en-US" sz="2000" dirty="0" smtClean="0"/>
              <a:t>）随着各成员国在药品中开始使用专用序列码的情况逐渐增加，确保了药品在到达病人前均可得到认证，减少了制假、赔偿、欺诈和分发中的错误。由于使用了序列码，可方便地追踪到用户的产品，大大提高了欧洲在对抗不安全药品和打击制假方面措施的力度和能力；</a:t>
            </a:r>
          </a:p>
          <a:p>
            <a:r>
              <a:rPr lang="zh-CN" altLang="en-US" sz="2000" dirty="0" smtClean="0"/>
              <a:t>（</a:t>
            </a:r>
            <a:r>
              <a:rPr lang="en-US" altLang="zh-CN" sz="2000" dirty="0" smtClean="0"/>
              <a:t>3</a:t>
            </a:r>
            <a:r>
              <a:rPr lang="zh-CN" altLang="en-US" sz="2000" dirty="0" smtClean="0"/>
              <a:t>）一些能源领域的公共性公司已开始部署智能电子材料系统，为用户提供实时的消费信息，同时，使电力供应商可对电力的使用情况进行远程监控；</a:t>
            </a:r>
          </a:p>
          <a:p>
            <a:r>
              <a:rPr lang="zh-CN" altLang="en-US" sz="2000" dirty="0" smtClean="0"/>
              <a:t>（</a:t>
            </a:r>
            <a:r>
              <a:rPr lang="en-US" altLang="zh-CN" sz="2000" dirty="0" smtClean="0"/>
              <a:t>4</a:t>
            </a:r>
            <a:r>
              <a:rPr lang="zh-CN" altLang="en-US" sz="2000" dirty="0" smtClean="0"/>
              <a:t>）在一些传统领域，比如：物流、制造、零售等行业，智能目标推动了信息交换，增加了生产周期的效率。</a:t>
            </a:r>
            <a:endParaRPr lang="zh-CN" altLang="en-US" sz="2000" dirty="0"/>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b="1" dirty="0" smtClean="0"/>
              <a:t>1.1.1 </a:t>
            </a:r>
            <a:r>
              <a:rPr lang="zh-CN" altLang="en-US" b="1" dirty="0" smtClean="0"/>
              <a:t>起源与发展</a:t>
            </a:r>
            <a:endParaRPr lang="zh-CN" altLang="en-US" b="1" dirty="0"/>
          </a:p>
        </p:txBody>
      </p:sp>
      <p:sp>
        <p:nvSpPr>
          <p:cNvPr id="95233" name="Rectangle 1"/>
          <p:cNvSpPr>
            <a:spLocks noChangeArrowheads="1"/>
          </p:cNvSpPr>
          <p:nvPr/>
        </p:nvSpPr>
        <p:spPr bwMode="auto">
          <a:xfrm>
            <a:off x="642910" y="1142984"/>
            <a:ext cx="2928926"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8288" algn="l" defTabSz="914400" rtl="0" eaLnBrk="1" fontAlgn="base" latinLnBrk="0" hangingPunct="1">
              <a:lnSpc>
                <a:spcPct val="100000"/>
              </a:lnSpc>
              <a:spcBef>
                <a:spcPct val="0"/>
              </a:spcBef>
              <a:spcAft>
                <a:spcPct val="0"/>
              </a:spcAft>
              <a:buClrTx/>
              <a:buSzTx/>
              <a:buFontTx/>
              <a:buNone/>
              <a:tabLst/>
            </a:pPr>
            <a:r>
              <a:rPr kumimoji="0" lang="zh-CN" sz="28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物</a:t>
            </a:r>
            <a:r>
              <a:rPr kumimoji="0" lang="zh-CN" sz="28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联网概念最早出现于比尔</a:t>
            </a:r>
            <a:r>
              <a:rPr kumimoji="0" lang="en-US" altLang="zh-CN" sz="2800" b="0" i="0" u="none" strike="noStrike" cap="none" normalizeH="0" baseline="0" dirty="0" smtClean="0">
                <a:ln>
                  <a:noFill/>
                </a:ln>
                <a:solidFill>
                  <a:srgbClr val="000000"/>
                </a:solidFill>
                <a:effectLst/>
                <a:latin typeface="Arial"/>
                <a:ea typeface="宋体" pitchFamily="2" charset="-122"/>
                <a:cs typeface="Times New Roman" pitchFamily="18" charset="0"/>
              </a:rPr>
              <a:t>·</a:t>
            </a:r>
            <a:r>
              <a:rPr kumimoji="0" lang="zh-CN" altLang="en-US" sz="28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盖茨</a:t>
            </a:r>
            <a:r>
              <a:rPr kumimoji="0" lang="en-US" altLang="zh-CN" sz="28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1995</a:t>
            </a:r>
            <a:r>
              <a:rPr kumimoji="0" lang="zh-CN" altLang="en-US" sz="28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年出版的</a:t>
            </a:r>
            <a:r>
              <a:rPr kumimoji="0" lang="en-US" altLang="zh-CN" sz="28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a:t>
            </a:r>
            <a:r>
              <a:rPr kumimoji="0" lang="zh-CN" altLang="en-US" sz="28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未来之路</a:t>
            </a:r>
            <a:r>
              <a:rPr kumimoji="0" lang="en-US" altLang="zh-CN" sz="28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a:t>
            </a:r>
            <a:r>
              <a:rPr kumimoji="0" lang="zh-CN" altLang="en-US" sz="28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一书。该书提出了</a:t>
            </a:r>
            <a:r>
              <a:rPr kumimoji="0" lang="zh-CN" altLang="en-US" sz="2800" b="0" i="0" u="none" strike="noStrike" cap="none" normalizeH="0" baseline="0" dirty="0" smtClean="0">
                <a:ln>
                  <a:noFill/>
                </a:ln>
                <a:solidFill>
                  <a:srgbClr val="000000"/>
                </a:solidFill>
                <a:effectLst/>
                <a:latin typeface="Arial"/>
                <a:ea typeface="宋体" pitchFamily="2" charset="-122"/>
                <a:cs typeface="Times New Roman" pitchFamily="18" charset="0"/>
              </a:rPr>
              <a:t>“</a:t>
            </a:r>
            <a:r>
              <a:rPr kumimoji="0" lang="zh-CN" altLang="en-US" sz="28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物</a:t>
            </a:r>
            <a:r>
              <a:rPr kumimoji="0" lang="en-US" altLang="zh-CN" sz="2800" b="0" i="0" u="none" strike="noStrike" cap="none" normalizeH="0" baseline="0" dirty="0" smtClean="0">
                <a:ln>
                  <a:noFill/>
                </a:ln>
                <a:solidFill>
                  <a:srgbClr val="000000"/>
                </a:solidFill>
                <a:effectLst/>
                <a:latin typeface="Arial"/>
                <a:ea typeface="宋体" pitchFamily="2" charset="-122"/>
                <a:cs typeface="Times New Roman" pitchFamily="18" charset="0"/>
              </a:rPr>
              <a:t>——</a:t>
            </a:r>
            <a:r>
              <a:rPr kumimoji="0" lang="zh-CN" altLang="en-US" sz="28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物</a:t>
            </a:r>
            <a:r>
              <a:rPr kumimoji="0" lang="zh-CN" altLang="en-US" sz="2800" b="0" i="0" u="none" strike="noStrike" cap="none" normalizeH="0" baseline="0" dirty="0" smtClean="0">
                <a:ln>
                  <a:noFill/>
                </a:ln>
                <a:solidFill>
                  <a:srgbClr val="000000"/>
                </a:solidFill>
                <a:effectLst/>
                <a:latin typeface="Arial"/>
                <a:ea typeface="宋体" pitchFamily="2" charset="-122"/>
                <a:cs typeface="Times New Roman" pitchFamily="18" charset="0"/>
              </a:rPr>
              <a:t>”</a:t>
            </a:r>
            <a:r>
              <a:rPr kumimoji="0" lang="zh-CN" altLang="en-US" sz="2800" b="0" i="0" u="none" strike="noStrike" cap="none" normalizeH="0" baseline="0" dirty="0" smtClean="0">
                <a:ln>
                  <a:noFill/>
                </a:ln>
                <a:solidFill>
                  <a:srgbClr val="000000"/>
                </a:solidFill>
                <a:effectLst/>
                <a:latin typeface="Times New Roman" pitchFamily="18" charset="0"/>
                <a:ea typeface="宋体" pitchFamily="2" charset="-122"/>
                <a:cs typeface="Times New Roman" pitchFamily="18" charset="0"/>
              </a:rPr>
              <a:t>相联的物联网雏形，只是当时受限于无线网络、硬件及传感器设备的发展，并未引起世人的重视。</a:t>
            </a:r>
            <a:endParaRPr kumimoji="0" lang="zh-CN" altLang="en-US" sz="2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95237" name="Picture 5" descr="http://www.jingdian123.com/faxian/uploadfiles_9433/201111/2011112019374893.jpg"/>
          <p:cNvPicPr>
            <a:picLocks noChangeAspect="1" noChangeArrowheads="1"/>
          </p:cNvPicPr>
          <p:nvPr/>
        </p:nvPicPr>
        <p:blipFill>
          <a:blip r:embed="rId2" cstate="print"/>
          <a:srcRect/>
          <a:stretch>
            <a:fillRect/>
          </a:stretch>
        </p:blipFill>
        <p:spPr bwMode="auto">
          <a:xfrm>
            <a:off x="4286248" y="1142984"/>
            <a:ext cx="3929090" cy="5234136"/>
          </a:xfrm>
          <a:prstGeom prst="rect">
            <a:avLst/>
          </a:prstGeom>
          <a:noFill/>
        </p:spPr>
      </p:pic>
    </p:spTree>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1.3.2</a:t>
            </a:r>
            <a:r>
              <a:rPr lang="zh-CN" altLang="en-US" b="1" dirty="0" smtClean="0"/>
              <a:t>欧盟</a:t>
            </a:r>
            <a:endParaRPr lang="zh-CN" altLang="en-US" dirty="0"/>
          </a:p>
        </p:txBody>
      </p:sp>
      <p:sp>
        <p:nvSpPr>
          <p:cNvPr id="6" name="矩形 5"/>
          <p:cNvSpPr/>
          <p:nvPr/>
        </p:nvSpPr>
        <p:spPr>
          <a:xfrm>
            <a:off x="395536" y="1340768"/>
            <a:ext cx="7992888" cy="4832092"/>
          </a:xfrm>
          <a:prstGeom prst="rect">
            <a:avLst/>
          </a:prstGeom>
        </p:spPr>
        <p:txBody>
          <a:bodyPr wrap="square">
            <a:spAutoFit/>
          </a:bodyPr>
          <a:lstStyle/>
          <a:p>
            <a:endParaRPr lang="zh-CN" altLang="en-US" sz="1600" dirty="0" smtClean="0"/>
          </a:p>
          <a:p>
            <a:r>
              <a:rPr lang="en-US" altLang="zh-CN" sz="1600" b="1" dirty="0" smtClean="0"/>
              <a:t>2009</a:t>
            </a:r>
            <a:r>
              <a:rPr lang="zh-CN" altLang="en-US" sz="1600" b="1" dirty="0" smtClean="0"/>
              <a:t>年</a:t>
            </a:r>
            <a:r>
              <a:rPr lang="en-US" altLang="zh-CN" sz="1600" b="1" dirty="0" smtClean="0"/>
              <a:t>6</a:t>
            </a:r>
            <a:r>
              <a:rPr lang="zh-CN" altLang="en-US" sz="1600" b="1" dirty="0" smtClean="0"/>
              <a:t>月，欧盟提交</a:t>
            </a:r>
            <a:r>
              <a:rPr lang="en-US" altLang="zh-CN" sz="1600" b="1" dirty="0" smtClean="0"/>
              <a:t>《</a:t>
            </a:r>
            <a:r>
              <a:rPr lang="zh-CN" altLang="en-US" sz="1600" b="1" dirty="0" smtClean="0"/>
              <a:t>物联网</a:t>
            </a:r>
            <a:r>
              <a:rPr lang="en-US" altLang="zh-CN" sz="1600" b="1" dirty="0" smtClean="0"/>
              <a:t>--</a:t>
            </a:r>
            <a:r>
              <a:rPr lang="zh-CN" altLang="en-US" sz="1600" b="1" dirty="0" smtClean="0"/>
              <a:t>欧洲行动计划</a:t>
            </a:r>
            <a:r>
              <a:rPr lang="en-US" altLang="zh-CN" sz="1600" b="1" dirty="0" smtClean="0"/>
              <a:t>》</a:t>
            </a:r>
            <a:r>
              <a:rPr lang="zh-CN" altLang="en-US" sz="1600" b="1" dirty="0" smtClean="0"/>
              <a:t>其中</a:t>
            </a:r>
            <a:r>
              <a:rPr lang="en-US" altLang="zh-CN" sz="1600" b="1" dirty="0" smtClean="0"/>
              <a:t>14</a:t>
            </a:r>
            <a:r>
              <a:rPr lang="zh-CN" altLang="en-US" sz="1600" b="1" dirty="0" smtClean="0"/>
              <a:t>点行动如下：</a:t>
            </a:r>
          </a:p>
          <a:p>
            <a:r>
              <a:rPr lang="en-US" altLang="zh-CN" sz="1600" dirty="0" smtClean="0"/>
              <a:t>(1)</a:t>
            </a:r>
            <a:r>
              <a:rPr lang="zh-CN" altLang="en-US" sz="1600" dirty="0" smtClean="0"/>
              <a:t>管理：定义一系列“物联网”管理原则，并设计具有足够级别的无中心管理的架构。</a:t>
            </a:r>
          </a:p>
          <a:p>
            <a:r>
              <a:rPr lang="en-US" altLang="zh-CN" sz="1600" dirty="0" smtClean="0"/>
              <a:t>(2)</a:t>
            </a:r>
            <a:r>
              <a:rPr lang="zh-CN" altLang="en-US" sz="1600" dirty="0" smtClean="0"/>
              <a:t>隐私及数据保护：严格执行对</a:t>
            </a:r>
            <a:r>
              <a:rPr lang="en-US" altLang="zh-CN" sz="1600" dirty="0" smtClean="0"/>
              <a:t>"</a:t>
            </a:r>
            <a:r>
              <a:rPr lang="zh-CN" altLang="en-US" sz="1600" dirty="0" smtClean="0"/>
              <a:t>物联网</a:t>
            </a:r>
            <a:r>
              <a:rPr lang="en-US" altLang="zh-CN" sz="1600" dirty="0" smtClean="0"/>
              <a:t>"</a:t>
            </a:r>
            <a:r>
              <a:rPr lang="zh-CN" altLang="en-US" sz="1600" dirty="0" smtClean="0"/>
              <a:t>的数据保护立法。</a:t>
            </a:r>
          </a:p>
          <a:p>
            <a:r>
              <a:rPr lang="en-US" altLang="zh-CN" sz="1600" dirty="0" smtClean="0"/>
              <a:t>(3)“</a:t>
            </a:r>
            <a:r>
              <a:rPr lang="zh-CN" altLang="en-US" sz="1600" dirty="0" smtClean="0"/>
              <a:t>芯片沉默”的权利：开展是否允许个人在任何时候从网络分离的辩论。公民应该能够读取基本的</a:t>
            </a:r>
            <a:r>
              <a:rPr lang="en-US" altLang="zh-CN" sz="1600" dirty="0" smtClean="0"/>
              <a:t>RFID</a:t>
            </a:r>
            <a:r>
              <a:rPr lang="zh-CN" altLang="en-US" sz="1600" dirty="0" smtClean="0"/>
              <a:t>（射频识别设备）标签，并且可以销毁它们以保护他们的隐私。当</a:t>
            </a:r>
            <a:r>
              <a:rPr lang="en-US" altLang="zh-CN" sz="1600" dirty="0" smtClean="0"/>
              <a:t>RFID</a:t>
            </a:r>
            <a:r>
              <a:rPr lang="zh-CN" altLang="en-US" sz="1600" dirty="0" smtClean="0"/>
              <a:t>及其它无线通信技术使设备小到不易觉察时，这些权利将变得更加重要。</a:t>
            </a:r>
          </a:p>
          <a:p>
            <a:r>
              <a:rPr lang="en-US" altLang="zh-CN" sz="1600" dirty="0" smtClean="0"/>
              <a:t>(4)</a:t>
            </a:r>
            <a:r>
              <a:rPr lang="zh-CN" altLang="en-US" sz="1600" dirty="0" smtClean="0"/>
              <a:t>潜在危险：采取有效措施使“物联网”能够应对信用、承诺及安全方面的问题。</a:t>
            </a:r>
          </a:p>
          <a:p>
            <a:r>
              <a:rPr lang="en-US" altLang="zh-CN" sz="1600" dirty="0" smtClean="0"/>
              <a:t>(5)</a:t>
            </a:r>
            <a:r>
              <a:rPr lang="zh-CN" altLang="en-US" sz="1600" dirty="0" smtClean="0"/>
              <a:t>关键资源：为了保护关键的信息基础设施，把</a:t>
            </a:r>
            <a:r>
              <a:rPr lang="en-US" altLang="zh-CN" sz="1600" dirty="0" smtClean="0"/>
              <a:t>"</a:t>
            </a:r>
            <a:r>
              <a:rPr lang="zh-CN" altLang="en-US" sz="1600" dirty="0" smtClean="0"/>
              <a:t>物联网</a:t>
            </a:r>
            <a:r>
              <a:rPr lang="en-US" altLang="zh-CN" sz="1600" dirty="0" smtClean="0"/>
              <a:t>"</a:t>
            </a:r>
            <a:r>
              <a:rPr lang="zh-CN" altLang="en-US" sz="1600" dirty="0" smtClean="0"/>
              <a:t>发展成为欧洲的关键资源。</a:t>
            </a:r>
          </a:p>
          <a:p>
            <a:r>
              <a:rPr lang="en-US" altLang="zh-CN" sz="1600" dirty="0" smtClean="0"/>
              <a:t>(6)</a:t>
            </a:r>
            <a:r>
              <a:rPr lang="zh-CN" altLang="en-US" sz="1600" dirty="0" smtClean="0"/>
              <a:t>标准化：在必要的情况下，发布专门的“物联网”标准化强制条例。</a:t>
            </a:r>
          </a:p>
          <a:p>
            <a:r>
              <a:rPr lang="en-US" altLang="zh-CN" sz="1600" dirty="0" smtClean="0"/>
              <a:t>(7)</a:t>
            </a:r>
            <a:r>
              <a:rPr lang="zh-CN" altLang="en-US" sz="1600" dirty="0" smtClean="0"/>
              <a:t>研究：通过第七研究框架继续资助在“物联网”领域的研究合作项目。</a:t>
            </a:r>
          </a:p>
          <a:p>
            <a:r>
              <a:rPr lang="en-US" altLang="zh-CN" sz="1600" dirty="0" smtClean="0"/>
              <a:t>(8)</a:t>
            </a:r>
            <a:r>
              <a:rPr lang="zh-CN" altLang="en-US" sz="1600" dirty="0" smtClean="0"/>
              <a:t>公私合作：在正在筹备的四个公私研发合作项目中整合物联网。</a:t>
            </a:r>
          </a:p>
          <a:p>
            <a:r>
              <a:rPr lang="en-US" altLang="zh-CN" sz="1600" dirty="0" smtClean="0"/>
              <a:t>(9)</a:t>
            </a:r>
            <a:r>
              <a:rPr lang="zh-CN" altLang="en-US" sz="1600" dirty="0" smtClean="0"/>
              <a:t>创新：启动试点项目，以促进欧盟有效地部署市场化的、互操作性的、安全的、具有隐私意识的“物联网”应用。</a:t>
            </a:r>
          </a:p>
          <a:p>
            <a:r>
              <a:rPr lang="en-US" altLang="zh-CN" sz="1600" dirty="0" smtClean="0"/>
              <a:t>(10)</a:t>
            </a:r>
            <a:r>
              <a:rPr lang="zh-CN" altLang="en-US" sz="1600" dirty="0" smtClean="0"/>
              <a:t>管理机制：定期向欧洲议会和理事会汇报“物联网”的进展。</a:t>
            </a:r>
          </a:p>
          <a:p>
            <a:r>
              <a:rPr lang="en-US" altLang="zh-CN" sz="1600" dirty="0" smtClean="0"/>
              <a:t>(11)</a:t>
            </a:r>
            <a:r>
              <a:rPr lang="zh-CN" altLang="en-US" sz="1600" dirty="0" smtClean="0"/>
              <a:t>国际对话：加强国际合作，共享信息和成功经验，并在相关的联合行动中达成一致。</a:t>
            </a:r>
          </a:p>
          <a:p>
            <a:r>
              <a:rPr lang="en-US" altLang="zh-CN" sz="1600" dirty="0" smtClean="0"/>
              <a:t>(12)</a:t>
            </a:r>
            <a:r>
              <a:rPr lang="zh-CN" altLang="en-US" sz="1600" dirty="0" smtClean="0"/>
              <a:t>环境问题：评估回收</a:t>
            </a:r>
            <a:r>
              <a:rPr lang="en-US" altLang="zh-CN" sz="1600" dirty="0" smtClean="0"/>
              <a:t>RFID</a:t>
            </a:r>
            <a:r>
              <a:rPr lang="zh-CN" altLang="en-US" sz="1600" dirty="0" smtClean="0"/>
              <a:t>标签的难度，以及这些标签对回收物品带来的好处。</a:t>
            </a:r>
          </a:p>
          <a:p>
            <a:r>
              <a:rPr lang="en-US" altLang="zh-CN" sz="1600" dirty="0" smtClean="0"/>
              <a:t>(13)</a:t>
            </a:r>
            <a:r>
              <a:rPr lang="zh-CN" altLang="en-US" sz="1600" dirty="0" smtClean="0"/>
              <a:t>统计数据：欧盟统计局将在</a:t>
            </a:r>
            <a:r>
              <a:rPr lang="en-US" altLang="zh-CN" sz="1600" dirty="0" smtClean="0"/>
              <a:t>2009</a:t>
            </a:r>
            <a:r>
              <a:rPr lang="zh-CN" altLang="en-US" sz="1600" dirty="0" smtClean="0"/>
              <a:t>年</a:t>
            </a:r>
            <a:r>
              <a:rPr lang="en-US" altLang="zh-CN" sz="1600" dirty="0" smtClean="0"/>
              <a:t>12</a:t>
            </a:r>
            <a:r>
              <a:rPr lang="zh-CN" altLang="en-US" sz="1600" dirty="0" smtClean="0"/>
              <a:t>月开始发布</a:t>
            </a:r>
            <a:r>
              <a:rPr lang="en-US" altLang="zh-CN" sz="1600" dirty="0" smtClean="0"/>
              <a:t>RFID</a:t>
            </a:r>
            <a:r>
              <a:rPr lang="zh-CN" altLang="en-US" sz="1600" dirty="0" smtClean="0"/>
              <a:t>技术统计数据。</a:t>
            </a:r>
          </a:p>
          <a:p>
            <a:r>
              <a:rPr lang="en-US" altLang="zh-CN" sz="1600" dirty="0" smtClean="0"/>
              <a:t>(14)</a:t>
            </a:r>
            <a:r>
              <a:rPr lang="zh-CN" altLang="en-US" sz="1600" dirty="0" smtClean="0"/>
              <a:t>进展监督：组建欧洲利益相关者的代表团，监督</a:t>
            </a:r>
            <a:r>
              <a:rPr lang="en-US" altLang="zh-CN" sz="1600" dirty="0" smtClean="0"/>
              <a:t>"</a:t>
            </a:r>
            <a:r>
              <a:rPr lang="zh-CN" altLang="en-US" sz="1600" dirty="0" smtClean="0"/>
              <a:t>物联网</a:t>
            </a:r>
            <a:r>
              <a:rPr lang="en-US" altLang="zh-CN" sz="1600" dirty="0" smtClean="0"/>
              <a:t>"</a:t>
            </a:r>
            <a:r>
              <a:rPr lang="zh-CN" altLang="en-US" sz="1600" dirty="0" smtClean="0"/>
              <a:t>的最新进展。</a:t>
            </a:r>
            <a:endParaRPr lang="zh-CN" altLang="en-US" sz="1600" dirty="0"/>
          </a:p>
        </p:txBody>
      </p:sp>
    </p:spTree>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1.3.3</a:t>
            </a:r>
            <a:r>
              <a:rPr lang="zh-CN" altLang="en-US" b="1" dirty="0" smtClean="0"/>
              <a:t>日韩</a:t>
            </a:r>
            <a:endParaRPr lang="zh-CN" altLang="en-US" dirty="0"/>
          </a:p>
        </p:txBody>
      </p:sp>
      <p:sp>
        <p:nvSpPr>
          <p:cNvPr id="7" name="矩形 6"/>
          <p:cNvSpPr/>
          <p:nvPr/>
        </p:nvSpPr>
        <p:spPr>
          <a:xfrm>
            <a:off x="251520" y="1148546"/>
            <a:ext cx="8424936" cy="5016758"/>
          </a:xfrm>
          <a:prstGeom prst="rect">
            <a:avLst/>
          </a:prstGeom>
        </p:spPr>
        <p:txBody>
          <a:bodyPr wrap="square">
            <a:spAutoFit/>
          </a:bodyPr>
          <a:lstStyle/>
          <a:p>
            <a:r>
              <a:rPr lang="zh-CN" altLang="en-US" sz="1600" b="1" dirty="0" smtClean="0"/>
              <a:t>日本是第一个提出“泛在”战略的国家。</a:t>
            </a:r>
          </a:p>
          <a:p>
            <a:r>
              <a:rPr lang="en-US" altLang="zh-CN" sz="1600" dirty="0" smtClean="0"/>
              <a:t>2001 </a:t>
            </a:r>
            <a:r>
              <a:rPr lang="zh-CN" altLang="en-US" sz="1600" dirty="0" smtClean="0"/>
              <a:t>年开始实施的</a:t>
            </a:r>
            <a:r>
              <a:rPr lang="en-US" altLang="zh-CN" sz="1600" dirty="0" smtClean="0"/>
              <a:t>e-Japan </a:t>
            </a:r>
            <a:r>
              <a:rPr lang="zh-CN" altLang="en-US" sz="1600" dirty="0" smtClean="0"/>
              <a:t>战略以互联网发展的宽带化为核心大力进行基础设施建设，在提前完成预定任务后，日本</a:t>
            </a:r>
            <a:r>
              <a:rPr lang="en-US" altLang="zh-CN" sz="1600" dirty="0" smtClean="0"/>
              <a:t>ICT</a:t>
            </a:r>
            <a:r>
              <a:rPr lang="zh-CN" altLang="en-US" sz="1600" dirty="0" smtClean="0"/>
              <a:t>战略本部于</a:t>
            </a:r>
            <a:r>
              <a:rPr lang="en-US" altLang="zh-CN" sz="1600" dirty="0" smtClean="0"/>
              <a:t>2003 </a:t>
            </a:r>
            <a:r>
              <a:rPr lang="zh-CN" altLang="en-US" sz="1600" dirty="0" smtClean="0"/>
              <a:t>年及时调整</a:t>
            </a:r>
            <a:r>
              <a:rPr lang="en-US" altLang="zh-CN" sz="1600" dirty="0" smtClean="0"/>
              <a:t>e-Japan </a:t>
            </a:r>
            <a:r>
              <a:rPr lang="zh-CN" altLang="en-US" sz="1600" dirty="0" smtClean="0"/>
              <a:t>战略，制定了</a:t>
            </a:r>
            <a:r>
              <a:rPr lang="en-US" altLang="zh-CN" sz="1600" dirty="0" smtClean="0"/>
              <a:t>e-Japan Ⅱ</a:t>
            </a:r>
            <a:r>
              <a:rPr lang="zh-CN" altLang="en-US" sz="1600" dirty="0" smtClean="0"/>
              <a:t>战略，将重点转向推进</a:t>
            </a:r>
            <a:r>
              <a:rPr lang="en-US" altLang="zh-CN" sz="1600" dirty="0" smtClean="0"/>
              <a:t>ICT </a:t>
            </a:r>
            <a:r>
              <a:rPr lang="zh-CN" altLang="en-US" sz="1600" dirty="0" smtClean="0"/>
              <a:t>技术在医疗、食品、生活、金融、教育、就业和行政</a:t>
            </a:r>
            <a:r>
              <a:rPr lang="en-US" altLang="zh-CN" sz="1600" dirty="0" smtClean="0"/>
              <a:t>7 </a:t>
            </a:r>
            <a:r>
              <a:rPr lang="zh-CN" altLang="en-US" sz="1600" dirty="0" smtClean="0"/>
              <a:t>个重点领域率先应用。</a:t>
            </a:r>
            <a:r>
              <a:rPr lang="en-US" altLang="zh-CN" sz="1600" dirty="0" smtClean="0"/>
              <a:t>u-Japan </a:t>
            </a:r>
            <a:r>
              <a:rPr lang="zh-CN" altLang="en-US" sz="1600" dirty="0" smtClean="0"/>
              <a:t>战略是</a:t>
            </a:r>
            <a:r>
              <a:rPr lang="en-US" altLang="zh-CN" sz="1600" dirty="0" smtClean="0"/>
              <a:t>2005 </a:t>
            </a:r>
            <a:r>
              <a:rPr lang="zh-CN" altLang="en-US" sz="1600" dirty="0" smtClean="0"/>
              <a:t>年提出并开始实施的，</a:t>
            </a:r>
            <a:r>
              <a:rPr lang="en-US" altLang="zh-CN" sz="1600" dirty="0" smtClean="0"/>
              <a:t>u-Japan </a:t>
            </a:r>
            <a:r>
              <a:rPr lang="zh-CN" altLang="en-US" sz="1600" dirty="0" smtClean="0"/>
              <a:t>战略是通过建立更高层次的无处不在的网络连接（即：泛在网），实现基于泛在网络之上的新创意、新价值。直到</a:t>
            </a:r>
            <a:r>
              <a:rPr lang="en-US" altLang="zh-CN" sz="1600" dirty="0" smtClean="0"/>
              <a:t>2009 </a:t>
            </a:r>
            <a:r>
              <a:rPr lang="zh-CN" altLang="en-US" sz="1600" dirty="0" smtClean="0"/>
              <a:t>年，日本政府提出</a:t>
            </a:r>
            <a:r>
              <a:rPr lang="en-US" altLang="zh-CN" sz="1600" dirty="0" err="1" smtClean="0"/>
              <a:t>i</a:t>
            </a:r>
            <a:r>
              <a:rPr lang="en-US" altLang="zh-CN" sz="1600" dirty="0" smtClean="0"/>
              <a:t>-Japan </a:t>
            </a:r>
            <a:r>
              <a:rPr lang="zh-CN" altLang="en-US" sz="1600" dirty="0" smtClean="0"/>
              <a:t>战略，</a:t>
            </a:r>
            <a:r>
              <a:rPr lang="en-US" altLang="zh-CN" sz="1600" dirty="0" err="1" smtClean="0"/>
              <a:t>i</a:t>
            </a:r>
            <a:r>
              <a:rPr lang="en-US" altLang="zh-CN" sz="1600" dirty="0" smtClean="0"/>
              <a:t>-Japan </a:t>
            </a:r>
            <a:r>
              <a:rPr lang="zh-CN" altLang="en-US" sz="1600" dirty="0" smtClean="0"/>
              <a:t>描述了到</a:t>
            </a:r>
            <a:r>
              <a:rPr lang="en-US" altLang="zh-CN" sz="1600" dirty="0" smtClean="0"/>
              <a:t>2015 </a:t>
            </a:r>
            <a:r>
              <a:rPr lang="zh-CN" altLang="en-US" sz="1600" dirty="0" smtClean="0"/>
              <a:t>年将会实现日本数字化社会的蓝图，阐述了实现数字化社会的战略。日本政府认识到，目前已进入到将各种信息和业务通过互联网提供的“云计算”时代。日本政府希望通过执行</a:t>
            </a:r>
            <a:r>
              <a:rPr lang="en-US" altLang="zh-CN" sz="1600" dirty="0" err="1" smtClean="0"/>
              <a:t>i</a:t>
            </a:r>
            <a:r>
              <a:rPr lang="en-US" altLang="zh-CN" sz="1600" dirty="0" smtClean="0"/>
              <a:t>-Japan </a:t>
            </a:r>
            <a:r>
              <a:rPr lang="zh-CN" altLang="en-US" sz="1600" dirty="0" smtClean="0"/>
              <a:t>战略，开拓支持日本中长期经济发展的新产业，大力发展以绿色信息技术为代表的环境技术和智能交通系统等重大项目。</a:t>
            </a:r>
          </a:p>
          <a:p>
            <a:r>
              <a:rPr lang="zh-CN" altLang="en-US" sz="1600" dirty="0" smtClean="0"/>
              <a:t>其中，日本的</a:t>
            </a:r>
            <a:r>
              <a:rPr lang="en-US" altLang="zh-CN" sz="1600" dirty="0" smtClean="0"/>
              <a:t>u-Japan</a:t>
            </a:r>
            <a:r>
              <a:rPr lang="zh-CN" altLang="en-US" sz="1600" dirty="0" smtClean="0"/>
              <a:t>、</a:t>
            </a:r>
            <a:r>
              <a:rPr lang="en-US" altLang="zh-CN" sz="1600" dirty="0" err="1" smtClean="0"/>
              <a:t>i</a:t>
            </a:r>
            <a:r>
              <a:rPr lang="en-US" altLang="zh-CN" sz="1600" dirty="0" smtClean="0"/>
              <a:t>-Japan</a:t>
            </a:r>
            <a:r>
              <a:rPr lang="zh-CN" altLang="en-US" sz="1600" dirty="0" smtClean="0"/>
              <a:t>战略与“物联网”概念有许多共通之处。</a:t>
            </a:r>
            <a:r>
              <a:rPr lang="en-US" altLang="zh-CN" sz="1600" dirty="0" smtClean="0"/>
              <a:t>2008</a:t>
            </a:r>
            <a:r>
              <a:rPr lang="zh-CN" altLang="en-US" sz="1600" dirty="0" smtClean="0"/>
              <a:t>年，日本总务省提出“</a:t>
            </a:r>
            <a:r>
              <a:rPr lang="en-US" altLang="zh-CN" sz="1600" dirty="0" smtClean="0"/>
              <a:t>u-Japan </a:t>
            </a:r>
            <a:r>
              <a:rPr lang="en-US" altLang="zh-CN" sz="1600" dirty="0" err="1" smtClean="0"/>
              <a:t>xICT</a:t>
            </a:r>
            <a:r>
              <a:rPr lang="en-US" altLang="zh-CN" sz="1600" dirty="0" smtClean="0"/>
              <a:t>”</a:t>
            </a:r>
            <a:r>
              <a:rPr lang="zh-CN" altLang="en-US" sz="1600" dirty="0" smtClean="0"/>
              <a:t>政策。“</a:t>
            </a:r>
            <a:r>
              <a:rPr lang="en-US" altLang="zh-CN" sz="1600" dirty="0" smtClean="0"/>
              <a:t>x”</a:t>
            </a:r>
            <a:r>
              <a:rPr lang="zh-CN" altLang="en-US" sz="1600" dirty="0" smtClean="0"/>
              <a:t>代表不同领域乘以</a:t>
            </a:r>
            <a:r>
              <a:rPr lang="en-US" altLang="zh-CN" sz="1600" dirty="0" smtClean="0"/>
              <a:t>ICT</a:t>
            </a:r>
            <a:r>
              <a:rPr lang="zh-CN" altLang="en-US" sz="1600" dirty="0" smtClean="0"/>
              <a:t>的含义，一共涉及三个领域</a:t>
            </a:r>
            <a:r>
              <a:rPr lang="en-US" altLang="zh-CN" sz="1600" dirty="0" smtClean="0"/>
              <a:t>——“</a:t>
            </a:r>
            <a:r>
              <a:rPr lang="zh-CN" altLang="en-US" sz="1600" dirty="0" smtClean="0"/>
              <a:t>产业</a:t>
            </a:r>
            <a:r>
              <a:rPr lang="en-US" altLang="zh-CN" sz="1600" dirty="0" err="1" smtClean="0"/>
              <a:t>xICT</a:t>
            </a:r>
            <a:r>
              <a:rPr lang="en-US" altLang="zh-CN" sz="1600" dirty="0" smtClean="0"/>
              <a:t>”</a:t>
            </a:r>
            <a:r>
              <a:rPr lang="zh-CN" altLang="en-US" sz="1600" dirty="0" smtClean="0"/>
              <a:t>、“地区</a:t>
            </a:r>
            <a:r>
              <a:rPr lang="en-US" altLang="zh-CN" sz="1600" dirty="0" err="1" smtClean="0"/>
              <a:t>xICT</a:t>
            </a:r>
            <a:r>
              <a:rPr lang="en-US" altLang="zh-CN" sz="1600" dirty="0" smtClean="0"/>
              <a:t>”</a:t>
            </a:r>
            <a:r>
              <a:rPr lang="zh-CN" altLang="en-US" sz="1600" dirty="0" smtClean="0"/>
              <a:t>、“生活（人）</a:t>
            </a:r>
            <a:r>
              <a:rPr lang="en-US" altLang="zh-CN" sz="1600" dirty="0" err="1" smtClean="0"/>
              <a:t>xICT</a:t>
            </a:r>
            <a:r>
              <a:rPr lang="en-US" altLang="zh-CN" sz="1600" dirty="0" smtClean="0"/>
              <a:t>”</a:t>
            </a:r>
            <a:r>
              <a:rPr lang="zh-CN" altLang="en-US" sz="1600" dirty="0" smtClean="0"/>
              <a:t>。将</a:t>
            </a:r>
            <a:r>
              <a:rPr lang="en-US" altLang="zh-CN" sz="1600" dirty="0" smtClean="0"/>
              <a:t>u-Japan</a:t>
            </a:r>
            <a:r>
              <a:rPr lang="zh-CN" altLang="en-US" sz="1600" dirty="0" smtClean="0"/>
              <a:t>政策的重心从之前的单纯关注居民生活品质提升拓展到带动产业及地区发展，即通过各行业、地区与</a:t>
            </a:r>
            <a:r>
              <a:rPr lang="en-US" altLang="zh-CN" sz="1600" dirty="0" smtClean="0"/>
              <a:t>ICT</a:t>
            </a:r>
            <a:r>
              <a:rPr lang="zh-CN" altLang="en-US" sz="1600" dirty="0" smtClean="0"/>
              <a:t>的深化融合，进而实现经济增长的目的。</a:t>
            </a:r>
          </a:p>
          <a:p>
            <a:r>
              <a:rPr lang="zh-CN" altLang="en-US" sz="1600" dirty="0" smtClean="0"/>
              <a:t>例如</a:t>
            </a:r>
            <a:r>
              <a:rPr lang="en-US" altLang="zh-CN" sz="1600" dirty="0" smtClean="0"/>
              <a:t>2009</a:t>
            </a:r>
            <a:r>
              <a:rPr lang="zh-CN" altLang="en-US" sz="1600" dirty="0" smtClean="0"/>
              <a:t>年</a:t>
            </a:r>
            <a:r>
              <a:rPr lang="en-US" altLang="zh-CN" sz="1600" dirty="0" smtClean="0"/>
              <a:t>7</a:t>
            </a:r>
            <a:r>
              <a:rPr lang="zh-CN" altLang="en-US" sz="1600" dirty="0" smtClean="0"/>
              <a:t>月，日本</a:t>
            </a:r>
            <a:r>
              <a:rPr lang="en-US" altLang="zh-CN" sz="1600" dirty="0" smtClean="0"/>
              <a:t>IT</a:t>
            </a:r>
            <a:r>
              <a:rPr lang="zh-CN" altLang="en-US" sz="1600" dirty="0" smtClean="0"/>
              <a:t>战略本部颁布了日本新一代的信息化战略</a:t>
            </a:r>
            <a:r>
              <a:rPr lang="en-US" altLang="zh-CN" sz="1600" dirty="0" smtClean="0"/>
              <a:t>———“</a:t>
            </a:r>
            <a:r>
              <a:rPr lang="en-US" altLang="zh-CN" sz="1600" dirty="0" err="1" smtClean="0"/>
              <a:t>i</a:t>
            </a:r>
            <a:r>
              <a:rPr lang="en-US" altLang="zh-CN" sz="1600" dirty="0" smtClean="0"/>
              <a:t>-Japan”</a:t>
            </a:r>
            <a:r>
              <a:rPr lang="zh-CN" altLang="en-US" sz="1600" dirty="0" smtClean="0"/>
              <a:t>战略，为了让数字信息技术融入每一个角落，首先将政策目标聚焦在三大公共事业：电子化政府治理、医疗健康信息服务、教育与人才培育，提出到</a:t>
            </a:r>
            <a:r>
              <a:rPr lang="en-US" altLang="zh-CN" sz="1600" dirty="0" smtClean="0"/>
              <a:t>2015</a:t>
            </a:r>
            <a:r>
              <a:rPr lang="zh-CN" altLang="en-US" sz="1600" dirty="0" smtClean="0"/>
              <a:t>年，透过数位技术达到“新的行政改革”，使行政流程简化、效率化、标准化、透明化，同时推动电子病历、远程医疗、远程教育等应用的发展。</a:t>
            </a:r>
            <a:endParaRPr lang="zh-CN" altLang="en-US" sz="1600" dirty="0"/>
          </a:p>
        </p:txBody>
      </p:sp>
    </p:spTree>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1.3.3</a:t>
            </a:r>
            <a:r>
              <a:rPr lang="zh-CN" altLang="en-US" b="1" dirty="0" smtClean="0"/>
              <a:t>日韩</a:t>
            </a:r>
            <a:endParaRPr lang="zh-CN" altLang="en-US" dirty="0"/>
          </a:p>
        </p:txBody>
      </p:sp>
      <p:sp>
        <p:nvSpPr>
          <p:cNvPr id="4" name="矩形 3"/>
          <p:cNvSpPr/>
          <p:nvPr/>
        </p:nvSpPr>
        <p:spPr>
          <a:xfrm>
            <a:off x="323528" y="1268760"/>
            <a:ext cx="8424936" cy="3139321"/>
          </a:xfrm>
          <a:prstGeom prst="rect">
            <a:avLst/>
          </a:prstGeom>
        </p:spPr>
        <p:txBody>
          <a:bodyPr wrap="square">
            <a:spAutoFit/>
          </a:bodyPr>
          <a:lstStyle/>
          <a:p>
            <a:r>
              <a:rPr lang="zh-CN" altLang="en-US" dirty="0" smtClean="0"/>
              <a:t>日本泛在网络发展的优势在于其有较好的嵌入式智能设备和无线传感器网络技术基础，泛在识别（</a:t>
            </a:r>
            <a:r>
              <a:rPr lang="en-US" altLang="zh-CN" dirty="0" smtClean="0"/>
              <a:t>UID</a:t>
            </a:r>
            <a:r>
              <a:rPr lang="zh-CN" altLang="en-US" dirty="0" smtClean="0"/>
              <a:t>）的物联网标准体系就是建立在日本开发的</a:t>
            </a:r>
            <a:r>
              <a:rPr lang="en-US" altLang="zh-CN" dirty="0" smtClean="0"/>
              <a:t>TRON</a:t>
            </a:r>
            <a:r>
              <a:rPr lang="zh-CN" altLang="en-US" dirty="0" smtClean="0"/>
              <a:t>（</a:t>
            </a:r>
            <a:r>
              <a:rPr lang="en-US" altLang="zh-CN" dirty="0" smtClean="0"/>
              <a:t>The Real-time Operating system Nucleus</a:t>
            </a:r>
            <a:r>
              <a:rPr lang="zh-CN" altLang="en-US" dirty="0" smtClean="0"/>
              <a:t>，即实时操作系统内核）的广泛应用基础上。该项目的目标是实现一个“泛在的计算环境”，即让所有“物体”相互“沟通”，协调运行，以实现高度信息化的社会环境。为实现节能高效的嵌入式计算结构，</a:t>
            </a:r>
            <a:r>
              <a:rPr lang="en-US" altLang="zh-CN" dirty="0" smtClean="0"/>
              <a:t>TRON </a:t>
            </a:r>
            <a:r>
              <a:rPr lang="zh-CN" altLang="en-US" dirty="0" smtClean="0"/>
              <a:t>项目开发了</a:t>
            </a:r>
            <a:r>
              <a:rPr lang="en-US" altLang="zh-CN" dirty="0" smtClean="0"/>
              <a:t>T-Engine </a:t>
            </a:r>
            <a:r>
              <a:rPr lang="zh-CN" altLang="en-US" dirty="0" smtClean="0"/>
              <a:t>解决方案用于高效开发实时嵌入式系统，它由开放式标准平台、标准化硬件结构（</a:t>
            </a:r>
            <a:r>
              <a:rPr lang="en-US" altLang="zh-CN" dirty="0" smtClean="0"/>
              <a:t>T-Engine</a:t>
            </a:r>
            <a:r>
              <a:rPr lang="zh-CN" altLang="en-US" dirty="0" smtClean="0"/>
              <a:t>）与标准开源实时开发系统核心（</a:t>
            </a:r>
            <a:r>
              <a:rPr lang="en-US" altLang="zh-CN" dirty="0" smtClean="0"/>
              <a:t>T-Kernel</a:t>
            </a:r>
            <a:r>
              <a:rPr lang="zh-CN" altLang="en-US" dirty="0" smtClean="0"/>
              <a:t>）组成。</a:t>
            </a:r>
          </a:p>
          <a:p>
            <a:r>
              <a:rPr lang="zh-CN" altLang="en-US" dirty="0" smtClean="0"/>
              <a:t>韩国政府自</a:t>
            </a:r>
            <a:r>
              <a:rPr lang="en-US" altLang="zh-CN" dirty="0" smtClean="0"/>
              <a:t>1997</a:t>
            </a:r>
            <a:r>
              <a:rPr lang="zh-CN" altLang="en-US" dirty="0" smtClean="0"/>
              <a:t>年起出台了一系列推动国家信息化建设的产业政策，包括</a:t>
            </a:r>
            <a:r>
              <a:rPr lang="en-US" altLang="zh-CN" dirty="0" smtClean="0"/>
              <a:t>IFRD</a:t>
            </a:r>
            <a:r>
              <a:rPr lang="zh-CN" altLang="en-US" dirty="0" smtClean="0"/>
              <a:t>先导计划、</a:t>
            </a:r>
            <a:r>
              <a:rPr lang="en-US" altLang="zh-CN" dirty="0" smtClean="0"/>
              <a:t>IFRD</a:t>
            </a:r>
            <a:r>
              <a:rPr lang="zh-CN" altLang="en-US" dirty="0" smtClean="0"/>
              <a:t>前面推动计划、</a:t>
            </a:r>
            <a:r>
              <a:rPr lang="en-US" altLang="zh-CN" dirty="0" smtClean="0"/>
              <a:t>USN</a:t>
            </a:r>
            <a:r>
              <a:rPr lang="zh-CN" altLang="en-US" dirty="0" smtClean="0"/>
              <a:t>领域测试计划等。实现建设</a:t>
            </a:r>
            <a:r>
              <a:rPr lang="en-US" altLang="zh-CN" dirty="0" smtClean="0"/>
              <a:t>U</a:t>
            </a:r>
            <a:r>
              <a:rPr lang="zh-CN" altLang="en-US" dirty="0" smtClean="0"/>
              <a:t>化社会的愿景，韩国政府持续推动各项相关基础建设、核心产业技术发展，</a:t>
            </a:r>
            <a:r>
              <a:rPr lang="en-US" altLang="zh-CN" dirty="0" smtClean="0"/>
              <a:t>RFID/USN</a:t>
            </a:r>
            <a:r>
              <a:rPr lang="zh-CN" altLang="en-US" dirty="0" smtClean="0"/>
              <a:t>（传感器网）就是其中之一。</a:t>
            </a:r>
            <a:endParaRPr lang="zh-CN" altLang="en-US" dirty="0"/>
          </a:p>
        </p:txBody>
      </p:sp>
    </p:spTree>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1.3.3</a:t>
            </a:r>
            <a:r>
              <a:rPr lang="zh-CN" altLang="en-US" b="1" dirty="0" smtClean="0"/>
              <a:t>日韩</a:t>
            </a:r>
            <a:endParaRPr lang="zh-CN" altLang="en-US" dirty="0"/>
          </a:p>
        </p:txBody>
      </p:sp>
      <p:sp>
        <p:nvSpPr>
          <p:cNvPr id="5" name="矩形 4"/>
          <p:cNvSpPr/>
          <p:nvPr/>
        </p:nvSpPr>
        <p:spPr>
          <a:xfrm>
            <a:off x="395536" y="1142742"/>
            <a:ext cx="8064896" cy="2862322"/>
          </a:xfrm>
          <a:prstGeom prst="rect">
            <a:avLst/>
          </a:prstGeom>
        </p:spPr>
        <p:txBody>
          <a:bodyPr wrap="square">
            <a:spAutoFit/>
          </a:bodyPr>
          <a:lstStyle/>
          <a:p>
            <a:r>
              <a:rPr lang="en-US" altLang="zh-CN" dirty="0" smtClean="0"/>
              <a:t>2006</a:t>
            </a:r>
            <a:r>
              <a:rPr lang="zh-CN" altLang="en-US" dirty="0" smtClean="0"/>
              <a:t>年韩国提出了为期十年的</a:t>
            </a:r>
            <a:r>
              <a:rPr lang="en-US" altLang="zh-CN" dirty="0" smtClean="0"/>
              <a:t>U-Korea</a:t>
            </a:r>
            <a:r>
              <a:rPr lang="zh-CN" altLang="en-US" dirty="0" smtClean="0"/>
              <a:t>战略。在</a:t>
            </a:r>
            <a:r>
              <a:rPr lang="en-US" altLang="zh-CN" dirty="0" smtClean="0"/>
              <a:t>U-IT839</a:t>
            </a:r>
            <a:r>
              <a:rPr lang="zh-CN" altLang="en-US" dirty="0" smtClean="0"/>
              <a:t>计划中，确定了八项需要重点推进的业务，物联网是泛在家庭网络、汽车通信平台</a:t>
            </a:r>
            <a:r>
              <a:rPr lang="en-US" altLang="zh-CN" dirty="0" smtClean="0"/>
              <a:t>\</a:t>
            </a:r>
            <a:r>
              <a:rPr lang="zh-CN" altLang="en-US" dirty="0" smtClean="0"/>
              <a:t>基于位置的服务等业务的实施重点。</a:t>
            </a:r>
            <a:r>
              <a:rPr lang="en-US" altLang="zh-CN" dirty="0" smtClean="0"/>
              <a:t>2009</a:t>
            </a:r>
            <a:r>
              <a:rPr lang="zh-CN" altLang="en-US" dirty="0" smtClean="0"/>
              <a:t>年</a:t>
            </a:r>
            <a:r>
              <a:rPr lang="en-US" altLang="zh-CN" dirty="0" smtClean="0"/>
              <a:t>10</a:t>
            </a:r>
            <a:r>
              <a:rPr lang="zh-CN" altLang="en-US" dirty="0" smtClean="0"/>
              <a:t>月，韩通信委员会通过了</a:t>
            </a:r>
            <a:r>
              <a:rPr lang="en-US" altLang="zh-CN" dirty="0" smtClean="0"/>
              <a:t>《</a:t>
            </a:r>
            <a:r>
              <a:rPr lang="zh-CN" altLang="en-US" dirty="0" smtClean="0"/>
              <a:t>物联网基础设施构建基本规划</a:t>
            </a:r>
            <a:r>
              <a:rPr lang="en-US" altLang="zh-CN" dirty="0" smtClean="0"/>
              <a:t>》</a:t>
            </a:r>
            <a:r>
              <a:rPr lang="zh-CN" altLang="en-US" dirty="0" smtClean="0"/>
              <a:t>，将物联网市场确定为新增长动力，确定了构建物联网基础设施、发展物联网服务、研发物联网技术、营造物联网扩散环境等。。</a:t>
            </a:r>
            <a:r>
              <a:rPr lang="en-US" altLang="zh-CN" dirty="0" smtClean="0"/>
              <a:t>u-Korea</a:t>
            </a:r>
            <a:r>
              <a:rPr lang="zh-CN" altLang="en-US" dirty="0" smtClean="0"/>
              <a:t>旨在建立无所不在的社会（</a:t>
            </a:r>
            <a:r>
              <a:rPr lang="en-US" altLang="zh-CN" dirty="0" smtClean="0"/>
              <a:t>ubiquitous society</a:t>
            </a:r>
            <a:r>
              <a:rPr lang="zh-CN" altLang="en-US" dirty="0" smtClean="0"/>
              <a:t>），也就是在民众的生活环境里布建智能型网络（如</a:t>
            </a:r>
            <a:r>
              <a:rPr lang="en-US" altLang="zh-CN" dirty="0" smtClean="0"/>
              <a:t>IPv6</a:t>
            </a:r>
            <a:r>
              <a:rPr lang="zh-CN" altLang="en-US" dirty="0" smtClean="0"/>
              <a:t>、</a:t>
            </a:r>
            <a:r>
              <a:rPr lang="en-US" altLang="zh-CN" dirty="0" err="1" smtClean="0"/>
              <a:t>BcN</a:t>
            </a:r>
            <a:r>
              <a:rPr lang="zh-CN" altLang="en-US" dirty="0" smtClean="0"/>
              <a:t>、</a:t>
            </a:r>
            <a:r>
              <a:rPr lang="en-US" altLang="zh-CN" dirty="0" smtClean="0"/>
              <a:t>USN</a:t>
            </a:r>
            <a:r>
              <a:rPr lang="zh-CN" altLang="en-US" dirty="0" smtClean="0"/>
              <a:t>）、最新的技术应用（如</a:t>
            </a:r>
            <a:r>
              <a:rPr lang="en-US" altLang="zh-CN" dirty="0" smtClean="0"/>
              <a:t>DMB</a:t>
            </a:r>
            <a:r>
              <a:rPr lang="zh-CN" altLang="en-US" dirty="0" smtClean="0"/>
              <a:t>、</a:t>
            </a:r>
            <a:r>
              <a:rPr lang="en-US" altLang="zh-CN" dirty="0" err="1" smtClean="0"/>
              <a:t>Telematics</a:t>
            </a:r>
            <a:r>
              <a:rPr lang="zh-CN" altLang="en-US" dirty="0" smtClean="0"/>
              <a:t>、</a:t>
            </a:r>
            <a:r>
              <a:rPr lang="en-US" altLang="zh-CN" dirty="0" smtClean="0"/>
              <a:t>RFID</a:t>
            </a:r>
            <a:r>
              <a:rPr lang="zh-CN" altLang="en-US" dirty="0" smtClean="0"/>
              <a:t>）等先进的信息基础建设，让民众可以随时随地享有科技智慧服务。其最终目的，除运用</a:t>
            </a:r>
            <a:r>
              <a:rPr lang="en-US" altLang="zh-CN" dirty="0" smtClean="0"/>
              <a:t>IT</a:t>
            </a:r>
            <a:r>
              <a:rPr lang="zh-CN" altLang="en-US" dirty="0" smtClean="0"/>
              <a:t>科技为民众创造食衣住行育乐各方面无所不在的便利生活服务，亦希望扶植</a:t>
            </a:r>
            <a:r>
              <a:rPr lang="en-US" altLang="zh-CN" dirty="0" smtClean="0"/>
              <a:t>IT</a:t>
            </a:r>
            <a:r>
              <a:rPr lang="zh-CN" altLang="en-US" dirty="0" smtClean="0"/>
              <a:t>产业发展新兴应用技术，强化产业优势与国家竞争力。</a:t>
            </a:r>
            <a:endParaRPr lang="zh-CN" altLang="en-US" dirty="0"/>
          </a:p>
        </p:txBody>
      </p:sp>
    </p:spTree>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t>1.4</a:t>
            </a:r>
            <a:r>
              <a:rPr lang="zh-CN" altLang="en-US" dirty="0" smtClean="0"/>
              <a:t>我国物联网的现状与展望</a:t>
            </a:r>
            <a:endParaRPr lang="zh-CN" altLang="en-US" dirty="0"/>
          </a:p>
        </p:txBody>
      </p:sp>
      <p:sp>
        <p:nvSpPr>
          <p:cNvPr id="5" name="矩形 4"/>
          <p:cNvSpPr/>
          <p:nvPr/>
        </p:nvSpPr>
        <p:spPr>
          <a:xfrm>
            <a:off x="467544" y="1196752"/>
            <a:ext cx="8280920" cy="1754326"/>
          </a:xfrm>
          <a:prstGeom prst="rect">
            <a:avLst/>
          </a:prstGeom>
        </p:spPr>
        <p:txBody>
          <a:bodyPr wrap="square">
            <a:spAutoFit/>
          </a:bodyPr>
          <a:lstStyle/>
          <a:p>
            <a:r>
              <a:rPr lang="en-US" altLang="zh-CN" dirty="0" smtClean="0"/>
              <a:t>2009</a:t>
            </a:r>
            <a:r>
              <a:rPr lang="zh-CN" altLang="en-US" dirty="0" smtClean="0"/>
              <a:t>年</a:t>
            </a:r>
            <a:r>
              <a:rPr lang="en-US" altLang="zh-CN" dirty="0" smtClean="0"/>
              <a:t>8</a:t>
            </a:r>
            <a:r>
              <a:rPr lang="zh-CN" altLang="en-US" dirty="0" smtClean="0"/>
              <a:t>月</a:t>
            </a:r>
            <a:r>
              <a:rPr lang="en-US" altLang="zh-CN" dirty="0" smtClean="0"/>
              <a:t>7</a:t>
            </a:r>
            <a:r>
              <a:rPr lang="zh-CN" altLang="en-US" dirty="0" smtClean="0"/>
              <a:t>日，温家宝视察无锡微纳传感网工程技术研发中心并发表重要讲话之后，“物联网”概念在国内迅速升温。与国外相比，我国物联网发展在最近几年取得了重大进展。</a:t>
            </a:r>
            <a:r>
              <a:rPr lang="en-US" altLang="zh-CN" dirty="0" smtClean="0"/>
              <a:t>《</a:t>
            </a:r>
            <a:r>
              <a:rPr lang="zh-CN" altLang="en-US" dirty="0" smtClean="0"/>
              <a:t>国家中长期科学与技术发展规划（</a:t>
            </a:r>
            <a:r>
              <a:rPr lang="en-US" altLang="zh-CN" dirty="0" smtClean="0"/>
              <a:t>2006</a:t>
            </a:r>
            <a:r>
              <a:rPr lang="zh-CN" altLang="en-US" dirty="0" smtClean="0"/>
              <a:t>－</a:t>
            </a:r>
            <a:r>
              <a:rPr lang="en-US" altLang="zh-CN" dirty="0" smtClean="0"/>
              <a:t>2020</a:t>
            </a:r>
            <a:r>
              <a:rPr lang="zh-CN" altLang="en-US" dirty="0" smtClean="0"/>
              <a:t>年）</a:t>
            </a:r>
            <a:r>
              <a:rPr lang="en-US" altLang="zh-CN" dirty="0" smtClean="0"/>
              <a:t>》</a:t>
            </a:r>
            <a:r>
              <a:rPr lang="zh-CN" altLang="en-US" dirty="0" smtClean="0"/>
              <a:t>和“新一代宽带移动无线通信网”重大专项中均将传感网列入重点研究领域。目前，我国传感网标准体系已形成初步框架，向国际标准化组织提交的多项标准提案被采纳，传感网标准化工作已经取得积极进展。</a:t>
            </a:r>
            <a:endParaRPr lang="zh-CN" altLang="en-US" dirty="0"/>
          </a:p>
        </p:txBody>
      </p:sp>
      <p:pic>
        <p:nvPicPr>
          <p:cNvPr id="28674" name="Picture 2" descr="http://www.gejiedb.com/pic/gif/20090814/200908141250220323062.jpg"/>
          <p:cNvPicPr>
            <a:picLocks noChangeAspect="1" noChangeArrowheads="1"/>
          </p:cNvPicPr>
          <p:nvPr/>
        </p:nvPicPr>
        <p:blipFill>
          <a:blip r:embed="rId2" cstate="print"/>
          <a:srcRect/>
          <a:stretch>
            <a:fillRect/>
          </a:stretch>
        </p:blipFill>
        <p:spPr bwMode="auto">
          <a:xfrm>
            <a:off x="4355976" y="3068960"/>
            <a:ext cx="4413391" cy="2736304"/>
          </a:xfrm>
          <a:prstGeom prst="rect">
            <a:avLst/>
          </a:prstGeom>
          <a:noFill/>
        </p:spPr>
      </p:pic>
      <p:pic>
        <p:nvPicPr>
          <p:cNvPr id="28676" name="Picture 4" descr="http://www.bjinvest.gov.cn/zxfu/zxfwzxsj/201004/W020100420569158533770.gif"/>
          <p:cNvPicPr>
            <a:picLocks noChangeAspect="1" noChangeArrowheads="1"/>
          </p:cNvPicPr>
          <p:nvPr/>
        </p:nvPicPr>
        <p:blipFill>
          <a:blip r:embed="rId3" cstate="print"/>
          <a:srcRect/>
          <a:stretch>
            <a:fillRect/>
          </a:stretch>
        </p:blipFill>
        <p:spPr bwMode="auto">
          <a:xfrm>
            <a:off x="251520" y="2924944"/>
            <a:ext cx="4392488" cy="3796608"/>
          </a:xfrm>
          <a:prstGeom prst="rect">
            <a:avLst/>
          </a:prstGeom>
          <a:noFill/>
        </p:spPr>
      </p:pic>
    </p:spTree>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1.4.1</a:t>
            </a:r>
            <a:r>
              <a:rPr lang="zh-CN" altLang="en-US" b="1" dirty="0" smtClean="0"/>
              <a:t>发展状况</a:t>
            </a:r>
            <a:endParaRPr lang="zh-CN" altLang="en-US" b="1" dirty="0"/>
          </a:p>
        </p:txBody>
      </p:sp>
      <p:sp>
        <p:nvSpPr>
          <p:cNvPr id="6" name="矩形 5"/>
          <p:cNvSpPr/>
          <p:nvPr/>
        </p:nvSpPr>
        <p:spPr>
          <a:xfrm>
            <a:off x="395536" y="1268760"/>
            <a:ext cx="8424936" cy="4247317"/>
          </a:xfrm>
          <a:prstGeom prst="rect">
            <a:avLst/>
          </a:prstGeom>
        </p:spPr>
        <p:txBody>
          <a:bodyPr wrap="square">
            <a:spAutoFit/>
          </a:bodyPr>
          <a:lstStyle/>
          <a:p>
            <a:r>
              <a:rPr lang="zh-CN" altLang="en-US" dirty="0" smtClean="0"/>
              <a:t>目前，我国物联网发展与全球同处于起步阶段，初步具备了一定的技术、产业和应用基础，呈现出良好的发展态势。 产业发展初具基础。无线射频识别（</a:t>
            </a:r>
            <a:r>
              <a:rPr lang="en-US" altLang="zh-CN" dirty="0" smtClean="0"/>
              <a:t>RFID</a:t>
            </a:r>
            <a:r>
              <a:rPr lang="zh-CN" altLang="en-US" dirty="0" smtClean="0"/>
              <a:t>）产业市场规模超过</a:t>
            </a:r>
            <a:r>
              <a:rPr lang="en-US" altLang="zh-CN" dirty="0" smtClean="0"/>
              <a:t>100</a:t>
            </a:r>
            <a:r>
              <a:rPr lang="zh-CN" altLang="en-US" dirty="0" smtClean="0"/>
              <a:t>亿元，其中低频和高频</a:t>
            </a:r>
            <a:r>
              <a:rPr lang="en-US" altLang="zh-CN" dirty="0" smtClean="0"/>
              <a:t>RFID</a:t>
            </a:r>
            <a:r>
              <a:rPr lang="zh-CN" altLang="en-US" dirty="0" smtClean="0"/>
              <a:t>相对成熟。全国有</a:t>
            </a:r>
            <a:r>
              <a:rPr lang="en-US" altLang="zh-CN" dirty="0" smtClean="0"/>
              <a:t>1600</a:t>
            </a:r>
            <a:r>
              <a:rPr lang="zh-CN" altLang="en-US" dirty="0" smtClean="0"/>
              <a:t>多家企事业单位从事传感器的研制、生产和应用，年产量达</a:t>
            </a:r>
            <a:r>
              <a:rPr lang="en-US" altLang="zh-CN" dirty="0" smtClean="0"/>
              <a:t>24</a:t>
            </a:r>
            <a:r>
              <a:rPr lang="zh-CN" altLang="en-US" dirty="0" smtClean="0"/>
              <a:t>亿只，市场规模超过</a:t>
            </a:r>
            <a:r>
              <a:rPr lang="en-US" altLang="zh-CN" dirty="0" smtClean="0"/>
              <a:t>900</a:t>
            </a:r>
            <a:r>
              <a:rPr lang="zh-CN" altLang="en-US" dirty="0" smtClean="0"/>
              <a:t>亿元，其中</a:t>
            </a:r>
            <a:r>
              <a:rPr lang="en-US" altLang="zh-CN" dirty="0" smtClean="0"/>
              <a:t>, </a:t>
            </a:r>
            <a:r>
              <a:rPr lang="zh-CN" altLang="en-US" dirty="0" smtClean="0"/>
              <a:t>微机电系统（</a:t>
            </a:r>
            <a:r>
              <a:rPr lang="en-US" altLang="zh-CN" dirty="0" smtClean="0"/>
              <a:t>MEMS</a:t>
            </a:r>
            <a:r>
              <a:rPr lang="zh-CN" altLang="en-US" dirty="0" smtClean="0"/>
              <a:t>）传感器市场规模超过</a:t>
            </a:r>
            <a:r>
              <a:rPr lang="en-US" altLang="zh-CN" dirty="0" smtClean="0"/>
              <a:t>150</a:t>
            </a:r>
            <a:r>
              <a:rPr lang="zh-CN" altLang="en-US" dirty="0" smtClean="0"/>
              <a:t>亿元；通信设备制造业具有较强的国际竞争力。建成全球最大、技术先进的公共通信网和互联网。机器到机器（</a:t>
            </a:r>
            <a:r>
              <a:rPr lang="en-US" altLang="zh-CN" dirty="0" smtClean="0"/>
              <a:t>M2M</a:t>
            </a:r>
            <a:r>
              <a:rPr lang="zh-CN" altLang="en-US" dirty="0" smtClean="0"/>
              <a:t>）终端数量接近</a:t>
            </a:r>
            <a:r>
              <a:rPr lang="en-US" altLang="zh-CN" dirty="0" smtClean="0"/>
              <a:t>1000</a:t>
            </a:r>
            <a:r>
              <a:rPr lang="zh-CN" altLang="en-US" dirty="0" smtClean="0"/>
              <a:t>万，形成全球最大的</a:t>
            </a:r>
            <a:r>
              <a:rPr lang="en-US" altLang="zh-CN" dirty="0" smtClean="0"/>
              <a:t>M2M</a:t>
            </a:r>
            <a:r>
              <a:rPr lang="zh-CN" altLang="en-US" dirty="0" smtClean="0"/>
              <a:t>市场之一。</a:t>
            </a:r>
          </a:p>
          <a:p>
            <a:r>
              <a:rPr lang="zh-CN" altLang="en-US" dirty="0" smtClean="0"/>
              <a:t>据不完全统计，我国</a:t>
            </a:r>
            <a:r>
              <a:rPr lang="en-US" altLang="zh-CN" dirty="0" smtClean="0"/>
              <a:t>2010</a:t>
            </a:r>
            <a:r>
              <a:rPr lang="zh-CN" altLang="en-US" dirty="0" smtClean="0"/>
              <a:t>年物联网市场规模接近</a:t>
            </a:r>
            <a:r>
              <a:rPr lang="en-US" altLang="zh-CN" dirty="0" smtClean="0"/>
              <a:t>2000</a:t>
            </a:r>
            <a:r>
              <a:rPr lang="zh-CN" altLang="en-US" dirty="0" smtClean="0"/>
              <a:t>亿元。 技术研发和标准研制取得突破。我国在芯片、通信协议、网络管理、协同处理、智能计算等领域开展了多年技术攻关，已取得许多成果。在传感器网络接口、标识、安全、传感器网络与通信网融合、物联网体系架构等方面相关技术标准的研究取得进展，成为国际标准化组织（</a:t>
            </a:r>
            <a:r>
              <a:rPr lang="en-US" altLang="zh-CN" dirty="0" smtClean="0"/>
              <a:t>ISO</a:t>
            </a:r>
            <a:r>
              <a:rPr lang="zh-CN" altLang="en-US" dirty="0" smtClean="0"/>
              <a:t>）传感器网络标准工作组（</a:t>
            </a:r>
            <a:r>
              <a:rPr lang="en-US" altLang="zh-CN" dirty="0" smtClean="0"/>
              <a:t>WG7</a:t>
            </a:r>
            <a:r>
              <a:rPr lang="zh-CN" altLang="en-US" dirty="0" smtClean="0"/>
              <a:t>）的主导国之一。</a:t>
            </a:r>
            <a:r>
              <a:rPr lang="en-US" altLang="zh-CN" dirty="0" smtClean="0"/>
              <a:t>2010</a:t>
            </a:r>
            <a:r>
              <a:rPr lang="zh-CN" altLang="en-US" dirty="0" smtClean="0"/>
              <a:t>年，我国主导提出的传感器网络协同信息处理国际标准获正式立项，同年，我国企业研制出全球首颗二维码解码芯片，研发了具有国际先进水平的光纤传感器，</a:t>
            </a:r>
            <a:r>
              <a:rPr lang="en-US" altLang="zh-CN" dirty="0" smtClean="0"/>
              <a:t>TD-LTE</a:t>
            </a:r>
            <a:r>
              <a:rPr lang="zh-CN" altLang="en-US" dirty="0" smtClean="0"/>
              <a:t>技术正在开展规模技术试验。</a:t>
            </a:r>
            <a:endParaRPr lang="zh-CN" altLang="en-US" dirty="0"/>
          </a:p>
        </p:txBody>
      </p:sp>
    </p:spTree>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1.4.1</a:t>
            </a:r>
            <a:r>
              <a:rPr lang="zh-CN" altLang="en-US" b="1" dirty="0" smtClean="0"/>
              <a:t>发展状况</a:t>
            </a:r>
            <a:endParaRPr lang="zh-CN" altLang="en-US" b="1" dirty="0"/>
          </a:p>
        </p:txBody>
      </p:sp>
      <p:sp>
        <p:nvSpPr>
          <p:cNvPr id="5" name="矩形 4"/>
          <p:cNvSpPr/>
          <p:nvPr/>
        </p:nvSpPr>
        <p:spPr>
          <a:xfrm>
            <a:off x="395536" y="980728"/>
            <a:ext cx="2646878" cy="461665"/>
          </a:xfrm>
          <a:prstGeom prst="rect">
            <a:avLst/>
          </a:prstGeom>
        </p:spPr>
        <p:txBody>
          <a:bodyPr wrap="none">
            <a:spAutoFit/>
          </a:bodyPr>
          <a:lstStyle/>
          <a:p>
            <a:pPr lvl="0"/>
            <a:r>
              <a:rPr lang="zh-CN" altLang="en-US" sz="2400" b="1" dirty="0" smtClean="0">
                <a:solidFill>
                  <a:srgbClr val="000000"/>
                </a:solidFill>
              </a:rPr>
              <a:t>我国的物联网战略</a:t>
            </a:r>
          </a:p>
        </p:txBody>
      </p:sp>
      <p:sp>
        <p:nvSpPr>
          <p:cNvPr id="7" name="矩形 6"/>
          <p:cNvSpPr/>
          <p:nvPr/>
        </p:nvSpPr>
        <p:spPr>
          <a:xfrm>
            <a:off x="467544" y="3861048"/>
            <a:ext cx="7776864" cy="2123658"/>
          </a:xfrm>
          <a:prstGeom prst="rect">
            <a:avLst/>
          </a:prstGeom>
        </p:spPr>
        <p:txBody>
          <a:bodyPr wrap="square">
            <a:spAutoFit/>
          </a:bodyPr>
          <a:lstStyle/>
          <a:p>
            <a:pPr lvl="0"/>
            <a:r>
              <a:rPr lang="zh-CN" altLang="en-US" sz="1600" dirty="0" smtClean="0">
                <a:solidFill>
                  <a:srgbClr val="000000"/>
                </a:solidFill>
              </a:rPr>
              <a:t>在</a:t>
            </a:r>
            <a:r>
              <a:rPr lang="en-US" altLang="zh-CN" sz="1600" dirty="0" smtClean="0">
                <a:solidFill>
                  <a:srgbClr val="000000"/>
                </a:solidFill>
              </a:rPr>
              <a:t>2009</a:t>
            </a:r>
            <a:r>
              <a:rPr lang="zh-CN" altLang="en-US" sz="1600" dirty="0" smtClean="0">
                <a:solidFill>
                  <a:srgbClr val="000000"/>
                </a:solidFill>
              </a:rPr>
              <a:t>年</a:t>
            </a:r>
            <a:r>
              <a:rPr lang="en-US" altLang="zh-CN" sz="1600" dirty="0" smtClean="0">
                <a:solidFill>
                  <a:srgbClr val="000000"/>
                </a:solidFill>
              </a:rPr>
              <a:t>12</a:t>
            </a:r>
            <a:r>
              <a:rPr lang="zh-CN" altLang="en-US" sz="1600" dirty="0" smtClean="0">
                <a:solidFill>
                  <a:srgbClr val="000000"/>
                </a:solidFill>
              </a:rPr>
              <a:t>月的国务院经济工作会议上，明确提出了要在电力、交通、安防和金融行业推进物联网的相关应用。我国已在无线智能传感器网络通信技术、微型传感器、传感器终端机和移动基站等方面取得重大进展，目前已拥有从材料、技术、器件、系统到网络的完整产业链。目前，我国传感网标准体系已形成初步框架，向国际标准化组织提交的多项标准提案已被采纳，中国与德国、美国、韩国一起，成为国际标准制定的主导国之一。</a:t>
            </a:r>
            <a:endParaRPr lang="en-US" altLang="zh-CN" sz="1600" dirty="0" smtClean="0">
              <a:solidFill>
                <a:srgbClr val="000000"/>
              </a:solidFill>
            </a:endParaRPr>
          </a:p>
          <a:p>
            <a:r>
              <a:rPr lang="zh-CN" altLang="en-US" sz="1600" dirty="0" smtClean="0"/>
              <a:t>我国开始把物联网作为我国未来重要的发展战略。</a:t>
            </a:r>
          </a:p>
          <a:p>
            <a:pPr lvl="0"/>
            <a:endParaRPr lang="zh-CN" altLang="en-US" sz="1600" dirty="0">
              <a:solidFill>
                <a:srgbClr val="000000"/>
              </a:solidFill>
            </a:endParaRPr>
          </a:p>
        </p:txBody>
      </p:sp>
      <p:sp>
        <p:nvSpPr>
          <p:cNvPr id="8" name="内容占位符 1"/>
          <p:cNvSpPr>
            <a:spLocks noGrp="1"/>
          </p:cNvSpPr>
          <p:nvPr>
            <p:ph idx="1"/>
          </p:nvPr>
        </p:nvSpPr>
        <p:spPr>
          <a:xfrm>
            <a:off x="395536" y="1628800"/>
            <a:ext cx="7920880" cy="2808312"/>
          </a:xfrm>
        </p:spPr>
        <p:txBody>
          <a:bodyPr/>
          <a:lstStyle/>
          <a:p>
            <a:pPr>
              <a:buNone/>
            </a:pPr>
            <a:r>
              <a:rPr lang="en-US" altLang="zh-CN" dirty="0" smtClean="0"/>
              <a:t>2009</a:t>
            </a:r>
            <a:r>
              <a:rPr lang="zh-CN" altLang="en-US" dirty="0" smtClean="0"/>
              <a:t>年，温家宝总理在无锡考察时对物联网的发展提出了三点要求：</a:t>
            </a:r>
            <a:endParaRPr lang="en-US" altLang="zh-CN" dirty="0" smtClean="0"/>
          </a:p>
          <a:p>
            <a:endParaRPr lang="zh-CN" altLang="en-US" dirty="0" smtClean="0"/>
          </a:p>
          <a:p>
            <a:r>
              <a:rPr lang="zh-CN" altLang="en-US" dirty="0" smtClean="0"/>
              <a:t>一是把传感系统和</a:t>
            </a:r>
            <a:r>
              <a:rPr lang="en-US" altLang="zh-CN" dirty="0" smtClean="0"/>
              <a:t>3G</a:t>
            </a:r>
            <a:r>
              <a:rPr lang="zh-CN" altLang="en-US" dirty="0" smtClean="0"/>
              <a:t>中的</a:t>
            </a:r>
            <a:r>
              <a:rPr lang="en-US" altLang="zh-CN" dirty="0" smtClean="0"/>
              <a:t>TD-SCDMA</a:t>
            </a:r>
            <a:r>
              <a:rPr lang="zh-CN" altLang="en-US" dirty="0" smtClean="0"/>
              <a:t>技术结合起来；</a:t>
            </a:r>
          </a:p>
          <a:p>
            <a:r>
              <a:rPr lang="zh-CN" altLang="en-US" dirty="0" smtClean="0"/>
              <a:t>二是在国家重大科技专项中，加快推进传感网的发展；</a:t>
            </a:r>
          </a:p>
          <a:p>
            <a:r>
              <a:rPr lang="zh-CN" altLang="en-US" dirty="0" smtClean="0"/>
              <a:t>三是尽快建立中国的传感信息中心，或者叫</a:t>
            </a:r>
            <a:r>
              <a:rPr lang="en-US" altLang="zh-CN" dirty="0" smtClean="0"/>
              <a:t>"</a:t>
            </a:r>
            <a:r>
              <a:rPr lang="zh-CN" altLang="en-US" dirty="0" smtClean="0"/>
              <a:t>感知中国</a:t>
            </a:r>
            <a:r>
              <a:rPr lang="en-US" altLang="zh-CN" dirty="0" smtClean="0"/>
              <a:t>"</a:t>
            </a:r>
            <a:r>
              <a:rPr lang="zh-CN" altLang="en-US" dirty="0" smtClean="0"/>
              <a:t>中心。</a:t>
            </a:r>
            <a:endParaRPr lang="en-US" altLang="zh-CN" dirty="0" smtClean="0"/>
          </a:p>
          <a:p>
            <a:endParaRPr lang="zh-CN" altLang="en-US" sz="1600" dirty="0"/>
          </a:p>
        </p:txBody>
      </p:sp>
    </p:spTree>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1.4.1</a:t>
            </a:r>
            <a:r>
              <a:rPr lang="zh-CN" altLang="en-US" b="1" dirty="0" smtClean="0"/>
              <a:t>发展状况</a:t>
            </a:r>
            <a:endParaRPr lang="zh-CN" altLang="en-US" b="1" dirty="0"/>
          </a:p>
        </p:txBody>
      </p:sp>
      <p:sp>
        <p:nvSpPr>
          <p:cNvPr id="6" name="内容占位符 5"/>
          <p:cNvSpPr>
            <a:spLocks noGrp="1"/>
          </p:cNvSpPr>
          <p:nvPr>
            <p:ph idx="1"/>
          </p:nvPr>
        </p:nvSpPr>
        <p:spPr>
          <a:xfrm>
            <a:off x="323528" y="1052736"/>
            <a:ext cx="8352928" cy="4752528"/>
          </a:xfrm>
        </p:spPr>
        <p:txBody>
          <a:bodyPr/>
          <a:lstStyle/>
          <a:p>
            <a:pPr>
              <a:buNone/>
            </a:pPr>
            <a:r>
              <a:rPr lang="zh-CN" altLang="en-US" sz="2400" b="1" dirty="0" smtClean="0"/>
              <a:t>我国物联网战略实施的阶段划分</a:t>
            </a:r>
          </a:p>
          <a:p>
            <a:r>
              <a:rPr lang="zh-CN" altLang="en-US" dirty="0" smtClean="0"/>
              <a:t>关键应用阶段：以相关行业的领先企业为龙头，探索工业信息化、农业信息化和社会信息化中的关键应用，以应用创新拉动技术创新，初步形成合理的产业格局和产业价值链。领先企业引领关键应用的产业化突破是这个阶段的关键，这个阶段的成功与否对产业发展的前途至关重要。</a:t>
            </a:r>
          </a:p>
          <a:p>
            <a:r>
              <a:rPr lang="zh-CN" altLang="en-US" dirty="0" smtClean="0"/>
              <a:t>规模应用阶段：随着技术的演进，进一步扩大物联网信息化应用的深度、范围和规模，显著提升物联网应用的信息化份额，形成物联网产业与传统产业融合互动的发展格局。</a:t>
            </a:r>
          </a:p>
          <a:p>
            <a:r>
              <a:rPr lang="zh-CN" altLang="en-US" dirty="0" smtClean="0"/>
              <a:t>普遍应用阶段：在全国城乡建立与经济和社会发展需求相适应的普遍信息服务体系，建成完善的物联网产业链和产业布局，确立中国在全球物联网产业发展中的核心地位。</a:t>
            </a:r>
            <a:endParaRPr lang="zh-CN" altLang="en-US" dirty="0"/>
          </a:p>
        </p:txBody>
      </p:sp>
    </p:spTree>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1.4.1</a:t>
            </a:r>
            <a:r>
              <a:rPr lang="zh-CN" altLang="en-US" b="1" dirty="0" smtClean="0"/>
              <a:t>发展状况</a:t>
            </a:r>
            <a:endParaRPr lang="zh-CN" altLang="en-US" b="1" dirty="0"/>
          </a:p>
        </p:txBody>
      </p:sp>
      <p:sp>
        <p:nvSpPr>
          <p:cNvPr id="6" name="内容占位符 5"/>
          <p:cNvSpPr>
            <a:spLocks noGrp="1"/>
          </p:cNvSpPr>
          <p:nvPr>
            <p:ph idx="1"/>
          </p:nvPr>
        </p:nvSpPr>
        <p:spPr>
          <a:xfrm>
            <a:off x="323528" y="1052736"/>
            <a:ext cx="8352928" cy="4752528"/>
          </a:xfrm>
        </p:spPr>
        <p:txBody>
          <a:bodyPr/>
          <a:lstStyle/>
          <a:p>
            <a:pPr>
              <a:buNone/>
            </a:pPr>
            <a:r>
              <a:rPr lang="zh-CN" altLang="en-US" sz="2400" b="1" dirty="0" smtClean="0"/>
              <a:t>我国物联网战略规划的指导原则</a:t>
            </a:r>
          </a:p>
          <a:p>
            <a:r>
              <a:rPr lang="en-US" altLang="zh-CN" dirty="0" smtClean="0"/>
              <a:t>(1)</a:t>
            </a:r>
            <a:r>
              <a:rPr lang="zh-CN" altLang="en-US" dirty="0" smtClean="0"/>
              <a:t>自主创新原则。自主创新原则是指力争在若干核心技术领域达到国际先进水平或者领先水平。</a:t>
            </a:r>
          </a:p>
          <a:p>
            <a:r>
              <a:rPr lang="en-US" altLang="zh-CN" dirty="0" smtClean="0"/>
              <a:t>(2)</a:t>
            </a:r>
            <a:r>
              <a:rPr lang="zh-CN" altLang="en-US" dirty="0" smtClean="0"/>
              <a:t>产业化原则。产业化原则是指确定企业在物联网发展过程中的主体地位，企业之间加强沟通合作形成完整的具有国际竞争力的产业链。</a:t>
            </a:r>
          </a:p>
          <a:p>
            <a:r>
              <a:rPr lang="en-US" altLang="zh-CN" dirty="0" smtClean="0"/>
              <a:t>(3)</a:t>
            </a:r>
            <a:r>
              <a:rPr lang="zh-CN" altLang="en-US" dirty="0" smtClean="0"/>
              <a:t>开放原则。开放原则是指密切跟踪技术发展前沿，注重借鉴国外先进技术，推进共赢合作。</a:t>
            </a:r>
          </a:p>
          <a:p>
            <a:r>
              <a:rPr lang="en-US" altLang="zh-CN" dirty="0" smtClean="0"/>
              <a:t>(4)</a:t>
            </a:r>
            <a:r>
              <a:rPr lang="zh-CN" altLang="en-US" dirty="0" smtClean="0"/>
              <a:t>协作原则。协作原则是指加强政府各部门之间的沟通协调，重视企业、高等院校及科研院所之间的协作，共同推进技术进步。</a:t>
            </a:r>
            <a:endParaRPr lang="zh-CN" altLang="en-US" dirty="0"/>
          </a:p>
        </p:txBody>
      </p:sp>
    </p:spTree>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1.4.1</a:t>
            </a:r>
            <a:r>
              <a:rPr lang="zh-CN" altLang="en-US" b="1" dirty="0" smtClean="0"/>
              <a:t>发展状况</a:t>
            </a:r>
            <a:endParaRPr lang="zh-CN" altLang="en-US" b="1" dirty="0"/>
          </a:p>
        </p:txBody>
      </p:sp>
      <p:sp>
        <p:nvSpPr>
          <p:cNvPr id="5" name="矩形 4"/>
          <p:cNvSpPr/>
          <p:nvPr/>
        </p:nvSpPr>
        <p:spPr>
          <a:xfrm>
            <a:off x="395536" y="1196752"/>
            <a:ext cx="3384376" cy="5170646"/>
          </a:xfrm>
          <a:prstGeom prst="rect">
            <a:avLst/>
          </a:prstGeom>
        </p:spPr>
        <p:txBody>
          <a:bodyPr wrap="square">
            <a:spAutoFit/>
          </a:bodyPr>
          <a:lstStyle/>
          <a:p>
            <a:r>
              <a:rPr lang="zh-CN" altLang="en-US" sz="2400" b="1" dirty="0" smtClean="0"/>
              <a:t>国家物联网的建设实施</a:t>
            </a:r>
          </a:p>
          <a:p>
            <a:endParaRPr lang="en-US" altLang="zh-CN" dirty="0" smtClean="0"/>
          </a:p>
          <a:p>
            <a:r>
              <a:rPr lang="zh-CN" altLang="en-US" dirty="0" smtClean="0"/>
              <a:t>目前，我国物联网在安防、电力、交通、物流、医疗、环保等领域已经得到应用，且应用模式正日趋成熟。在安防领域，视频监控、周界防入侵等应用已取得良好效果；在电力行业，远程抄表、输变电监测等应用正在逐步拓展；在交通领域，路网监测、车辆管理和调度等应用正在发挥积极作用；在物流领域，物品仓储、运输、监测应用广泛推广；在医疗领域，个人健康监护、远程医疗等应用日趋成熟。除此之外，物联网在环境监测、市政设施监控、楼宇节能、食品药品溯源等方面也开展了广泛的应用。</a:t>
            </a:r>
            <a:endParaRPr lang="zh-CN" altLang="en-US" dirty="0"/>
          </a:p>
        </p:txBody>
      </p:sp>
      <p:pic>
        <p:nvPicPr>
          <p:cNvPr id="113666" name="Picture 2" descr="http://ruijie.chinaitlab.com/UploadFiles_7406/201011/20101123154759780.jpg"/>
          <p:cNvPicPr>
            <a:picLocks noChangeAspect="1" noChangeArrowheads="1"/>
          </p:cNvPicPr>
          <p:nvPr/>
        </p:nvPicPr>
        <p:blipFill>
          <a:blip r:embed="rId2" cstate="print"/>
          <a:srcRect/>
          <a:stretch>
            <a:fillRect/>
          </a:stretch>
        </p:blipFill>
        <p:spPr bwMode="auto">
          <a:xfrm>
            <a:off x="3923928" y="1268760"/>
            <a:ext cx="4930415" cy="4752528"/>
          </a:xfrm>
          <a:prstGeom prst="rect">
            <a:avLst/>
          </a:prstGeom>
          <a:noFill/>
        </p:spPr>
      </p:pic>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b="1" dirty="0" smtClean="0"/>
              <a:t>1.1.1 </a:t>
            </a:r>
            <a:r>
              <a:rPr lang="zh-CN" altLang="en-US" b="1" dirty="0" smtClean="0"/>
              <a:t>起源与发展</a:t>
            </a:r>
            <a:endParaRPr lang="zh-CN" altLang="en-US" b="1" dirty="0"/>
          </a:p>
        </p:txBody>
      </p:sp>
      <p:sp>
        <p:nvSpPr>
          <p:cNvPr id="6" name="矩形 5"/>
          <p:cNvSpPr/>
          <p:nvPr/>
        </p:nvSpPr>
        <p:spPr>
          <a:xfrm>
            <a:off x="357158" y="1142984"/>
            <a:ext cx="4071966" cy="5509200"/>
          </a:xfrm>
          <a:prstGeom prst="rect">
            <a:avLst/>
          </a:prstGeom>
        </p:spPr>
        <p:txBody>
          <a:bodyPr wrap="square">
            <a:spAutoFit/>
          </a:bodyPr>
          <a:lstStyle/>
          <a:p>
            <a:pPr lvl="0" indent="268288"/>
            <a:r>
              <a:rPr lang="en-US" altLang="zh-CN" sz="2200" dirty="0" smtClean="0">
                <a:solidFill>
                  <a:srgbClr val="000000"/>
                </a:solidFill>
                <a:latin typeface="Times New Roman" pitchFamily="18" charset="0"/>
                <a:ea typeface="宋体" pitchFamily="2" charset="-122"/>
                <a:cs typeface="Times New Roman" pitchFamily="18" charset="0"/>
              </a:rPr>
              <a:t>1998</a:t>
            </a:r>
            <a:r>
              <a:rPr lang="zh-CN" altLang="en-US" sz="2200" dirty="0" smtClean="0">
                <a:solidFill>
                  <a:srgbClr val="000000"/>
                </a:solidFill>
                <a:latin typeface="Times New Roman" pitchFamily="18" charset="0"/>
                <a:ea typeface="宋体" pitchFamily="2" charset="-122"/>
                <a:cs typeface="Times New Roman" pitchFamily="18" charset="0"/>
              </a:rPr>
              <a:t>年，美国麻省理工学院（</a:t>
            </a:r>
            <a:r>
              <a:rPr lang="en-US" altLang="zh-CN" sz="2200" dirty="0" smtClean="0">
                <a:solidFill>
                  <a:srgbClr val="000000"/>
                </a:solidFill>
                <a:latin typeface="Times New Roman" pitchFamily="18" charset="0"/>
                <a:ea typeface="宋体" pitchFamily="2" charset="-122"/>
                <a:cs typeface="Times New Roman" pitchFamily="18" charset="0"/>
              </a:rPr>
              <a:t>MIT</a:t>
            </a:r>
            <a:r>
              <a:rPr lang="zh-CN" altLang="en-US" sz="2200" dirty="0" smtClean="0">
                <a:solidFill>
                  <a:srgbClr val="000000"/>
                </a:solidFill>
                <a:latin typeface="Times New Roman" pitchFamily="18" charset="0"/>
                <a:ea typeface="宋体" pitchFamily="2" charset="-122"/>
                <a:cs typeface="Times New Roman" pitchFamily="18" charset="0"/>
              </a:rPr>
              <a:t>）创造性地提出了当时被称为</a:t>
            </a:r>
            <a:r>
              <a:rPr lang="en-US" altLang="zh-CN" sz="2200" dirty="0" smtClean="0">
                <a:solidFill>
                  <a:srgbClr val="000000"/>
                </a:solidFill>
                <a:latin typeface="Times New Roman" pitchFamily="18" charset="0"/>
                <a:ea typeface="宋体" pitchFamily="2" charset="-122"/>
                <a:cs typeface="Times New Roman" pitchFamily="18" charset="0"/>
              </a:rPr>
              <a:t>EPC</a:t>
            </a:r>
            <a:r>
              <a:rPr lang="zh-CN" altLang="en-US" sz="2200" dirty="0" smtClean="0">
                <a:solidFill>
                  <a:srgbClr val="000000"/>
                </a:solidFill>
                <a:latin typeface="Times New Roman" pitchFamily="18" charset="0"/>
                <a:ea typeface="宋体" pitchFamily="2" charset="-122"/>
                <a:cs typeface="Times New Roman" pitchFamily="18" charset="0"/>
              </a:rPr>
              <a:t>（</a:t>
            </a:r>
            <a:r>
              <a:rPr lang="en-US" altLang="zh-CN" sz="2200" dirty="0" smtClean="0">
                <a:solidFill>
                  <a:srgbClr val="000000"/>
                </a:solidFill>
                <a:latin typeface="Times New Roman" pitchFamily="18" charset="0"/>
                <a:ea typeface="宋体" pitchFamily="2" charset="-122"/>
                <a:cs typeface="Times New Roman" pitchFamily="18" charset="0"/>
              </a:rPr>
              <a:t>Electronic Product Code</a:t>
            </a:r>
            <a:r>
              <a:rPr lang="zh-CN" altLang="en-US" sz="2200" dirty="0" smtClean="0">
                <a:solidFill>
                  <a:srgbClr val="000000"/>
                </a:solidFill>
                <a:latin typeface="Times New Roman" pitchFamily="18" charset="0"/>
                <a:ea typeface="宋体" pitchFamily="2" charset="-122"/>
                <a:cs typeface="Times New Roman" pitchFamily="18" charset="0"/>
              </a:rPr>
              <a:t>）系统的</a:t>
            </a:r>
            <a:r>
              <a:rPr lang="zh-CN" altLang="en-US" sz="2200" dirty="0" smtClean="0">
                <a:solidFill>
                  <a:srgbClr val="000000"/>
                </a:solidFill>
                <a:latin typeface="Arial"/>
                <a:ea typeface="宋体" pitchFamily="2" charset="-122"/>
                <a:cs typeface="Times New Roman" pitchFamily="18" charset="0"/>
              </a:rPr>
              <a:t>“</a:t>
            </a:r>
            <a:r>
              <a:rPr lang="zh-CN" altLang="en-US" sz="2200" dirty="0" smtClean="0">
                <a:solidFill>
                  <a:srgbClr val="000000"/>
                </a:solidFill>
                <a:latin typeface="Times New Roman" pitchFamily="18" charset="0"/>
                <a:ea typeface="宋体" pitchFamily="2" charset="-122"/>
                <a:cs typeface="Times New Roman" pitchFamily="18" charset="0"/>
              </a:rPr>
              <a:t>物联网</a:t>
            </a:r>
            <a:r>
              <a:rPr lang="zh-CN" altLang="en-US" sz="2200" dirty="0" smtClean="0">
                <a:solidFill>
                  <a:srgbClr val="000000"/>
                </a:solidFill>
                <a:latin typeface="Arial"/>
                <a:ea typeface="宋体" pitchFamily="2" charset="-122"/>
                <a:cs typeface="Times New Roman" pitchFamily="18" charset="0"/>
              </a:rPr>
              <a:t>”</a:t>
            </a:r>
            <a:r>
              <a:rPr lang="zh-CN" altLang="en-US" sz="2200" dirty="0" smtClean="0">
                <a:solidFill>
                  <a:srgbClr val="000000"/>
                </a:solidFill>
                <a:latin typeface="Times New Roman" pitchFamily="18" charset="0"/>
                <a:ea typeface="宋体" pitchFamily="2" charset="-122"/>
                <a:cs typeface="Times New Roman" pitchFamily="18" charset="0"/>
              </a:rPr>
              <a:t>构想。</a:t>
            </a:r>
            <a:r>
              <a:rPr lang="en-US" altLang="zh-CN" sz="2200" dirty="0" smtClean="0">
                <a:solidFill>
                  <a:srgbClr val="000000"/>
                </a:solidFill>
                <a:latin typeface="Times New Roman" pitchFamily="18" charset="0"/>
                <a:ea typeface="宋体" pitchFamily="2" charset="-122"/>
                <a:cs typeface="Times New Roman" pitchFamily="18" charset="0"/>
              </a:rPr>
              <a:t>1999</a:t>
            </a:r>
            <a:r>
              <a:rPr lang="zh-CN" altLang="en-US" sz="2200" dirty="0" smtClean="0">
                <a:solidFill>
                  <a:srgbClr val="000000"/>
                </a:solidFill>
                <a:latin typeface="Times New Roman" pitchFamily="18" charset="0"/>
                <a:ea typeface="宋体" pitchFamily="2" charset="-122"/>
                <a:cs typeface="Times New Roman" pitchFamily="18" charset="0"/>
              </a:rPr>
              <a:t>年，美国</a:t>
            </a:r>
            <a:r>
              <a:rPr lang="en-US" altLang="zh-CN" sz="2200" dirty="0" smtClean="0">
                <a:solidFill>
                  <a:srgbClr val="000000"/>
                </a:solidFill>
                <a:latin typeface="Times New Roman" pitchFamily="18" charset="0"/>
                <a:ea typeface="宋体" pitchFamily="2" charset="-122"/>
                <a:cs typeface="Times New Roman" pitchFamily="18" charset="0"/>
              </a:rPr>
              <a:t>Auto-ID</a:t>
            </a:r>
            <a:r>
              <a:rPr lang="zh-CN" altLang="en-US" sz="2200" dirty="0" smtClean="0">
                <a:solidFill>
                  <a:srgbClr val="000000"/>
                </a:solidFill>
                <a:latin typeface="Times New Roman" pitchFamily="18" charset="0"/>
                <a:ea typeface="宋体" pitchFamily="2" charset="-122"/>
                <a:cs typeface="Times New Roman" pitchFamily="18" charset="0"/>
              </a:rPr>
              <a:t>首先提出</a:t>
            </a:r>
            <a:r>
              <a:rPr lang="zh-CN" altLang="en-US" sz="2200" dirty="0" smtClean="0">
                <a:solidFill>
                  <a:srgbClr val="000000"/>
                </a:solidFill>
                <a:latin typeface="Arial"/>
                <a:ea typeface="宋体" pitchFamily="2" charset="-122"/>
                <a:cs typeface="Times New Roman" pitchFamily="18" charset="0"/>
              </a:rPr>
              <a:t>“</a:t>
            </a:r>
            <a:r>
              <a:rPr lang="zh-CN" altLang="en-US" sz="2200" dirty="0" smtClean="0">
                <a:solidFill>
                  <a:srgbClr val="000000"/>
                </a:solidFill>
                <a:latin typeface="Times New Roman" pitchFamily="18" charset="0"/>
                <a:ea typeface="宋体" pitchFamily="2" charset="-122"/>
                <a:cs typeface="Times New Roman" pitchFamily="18" charset="0"/>
              </a:rPr>
              <a:t>物联网</a:t>
            </a:r>
            <a:r>
              <a:rPr lang="zh-CN" altLang="en-US" sz="2200" dirty="0" smtClean="0">
                <a:solidFill>
                  <a:srgbClr val="000000"/>
                </a:solidFill>
                <a:latin typeface="Arial"/>
                <a:ea typeface="宋体" pitchFamily="2" charset="-122"/>
                <a:cs typeface="Times New Roman" pitchFamily="18" charset="0"/>
              </a:rPr>
              <a:t>”</a:t>
            </a:r>
            <a:r>
              <a:rPr lang="zh-CN" altLang="en-US" sz="2200" dirty="0" smtClean="0">
                <a:solidFill>
                  <a:srgbClr val="000000"/>
                </a:solidFill>
                <a:latin typeface="Times New Roman" pitchFamily="18" charset="0"/>
                <a:ea typeface="宋体" pitchFamily="2" charset="-122"/>
                <a:cs typeface="Times New Roman" pitchFamily="18" charset="0"/>
              </a:rPr>
              <a:t>的概念，主要是建立在物品编码、射频识别（</a:t>
            </a:r>
            <a:r>
              <a:rPr lang="en-US" altLang="zh-CN" sz="2200" dirty="0" smtClean="0">
                <a:solidFill>
                  <a:srgbClr val="000000"/>
                </a:solidFill>
                <a:latin typeface="Times New Roman" pitchFamily="18" charset="0"/>
                <a:ea typeface="宋体" pitchFamily="2" charset="-122"/>
                <a:cs typeface="Times New Roman" pitchFamily="18" charset="0"/>
              </a:rPr>
              <a:t>Radio Frequency Identification, RFID</a:t>
            </a:r>
            <a:r>
              <a:rPr lang="zh-CN" altLang="en-US" sz="2200" dirty="0" smtClean="0">
                <a:solidFill>
                  <a:srgbClr val="000000"/>
                </a:solidFill>
                <a:latin typeface="Times New Roman" pitchFamily="18" charset="0"/>
                <a:ea typeface="宋体" pitchFamily="2" charset="-122"/>
                <a:cs typeface="Times New Roman" pitchFamily="18" charset="0"/>
              </a:rPr>
              <a:t>）技术和互联网的基础上。这时对物联网的定义很简单，主要是指把所有物品通过射频识别等信息传感设备与互联网连接起来，实现智能化识别和管理。也就是说，物联网是指各类传感器和现有的互联网相互衔接的一种技术。</a:t>
            </a:r>
            <a:endParaRPr lang="zh-CN" altLang="en-US" sz="2200" dirty="0" smtClean="0">
              <a:solidFill>
                <a:srgbClr val="000000"/>
              </a:solidFill>
              <a:latin typeface="Arial" pitchFamily="34" charset="0"/>
              <a:ea typeface="宋体" pitchFamily="2" charset="-122"/>
              <a:cs typeface="宋体" pitchFamily="2" charset="-122"/>
            </a:endParaRPr>
          </a:p>
        </p:txBody>
      </p:sp>
      <p:pic>
        <p:nvPicPr>
          <p:cNvPr id="105475" name="Picture 3" descr="http://www.chinabaike.com/uploads/allimg/110116/0F032M09-1.gif"/>
          <p:cNvPicPr>
            <a:picLocks noChangeAspect="1" noChangeArrowheads="1"/>
          </p:cNvPicPr>
          <p:nvPr/>
        </p:nvPicPr>
        <p:blipFill>
          <a:blip r:embed="rId2" cstate="print"/>
          <a:srcRect/>
          <a:stretch>
            <a:fillRect/>
          </a:stretch>
        </p:blipFill>
        <p:spPr bwMode="auto">
          <a:xfrm>
            <a:off x="4450196" y="1214422"/>
            <a:ext cx="4693804" cy="4643470"/>
          </a:xfrm>
          <a:prstGeom prst="rect">
            <a:avLst/>
          </a:prstGeom>
          <a:noFill/>
        </p:spPr>
      </p:pic>
    </p:spTree>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1.4.1</a:t>
            </a:r>
            <a:r>
              <a:rPr lang="zh-CN" altLang="en-US" b="1" dirty="0" smtClean="0"/>
              <a:t>发展状况</a:t>
            </a:r>
            <a:endParaRPr lang="zh-CN" altLang="en-US" b="1" dirty="0"/>
          </a:p>
        </p:txBody>
      </p:sp>
      <p:sp>
        <p:nvSpPr>
          <p:cNvPr id="4" name="内容占位符 3"/>
          <p:cNvSpPr>
            <a:spLocks noGrp="1"/>
          </p:cNvSpPr>
          <p:nvPr>
            <p:ph idx="1"/>
          </p:nvPr>
        </p:nvSpPr>
        <p:spPr>
          <a:xfrm>
            <a:off x="395536" y="1844824"/>
            <a:ext cx="8229600" cy="3804444"/>
          </a:xfrm>
        </p:spPr>
        <p:txBody>
          <a:bodyPr/>
          <a:lstStyle/>
          <a:p>
            <a:r>
              <a:rPr lang="zh-CN" altLang="en-US" sz="2400" dirty="0" smtClean="0"/>
              <a:t>加快物联网标准的制定和推广，形成有中国自主知识产权的物联网。</a:t>
            </a:r>
          </a:p>
          <a:p>
            <a:r>
              <a:rPr lang="zh-CN" altLang="en-US" sz="2400" b="1" dirty="0" smtClean="0"/>
              <a:t>产业化推进：</a:t>
            </a:r>
            <a:r>
              <a:rPr lang="zh-CN" altLang="en-US" sz="2400" dirty="0" smtClean="0"/>
              <a:t>建立产业孵化基地，通过试点示范项目推广应用。</a:t>
            </a:r>
            <a:endParaRPr lang="en-US" altLang="zh-CN" sz="2400" dirty="0" smtClean="0"/>
          </a:p>
          <a:p>
            <a:r>
              <a:rPr lang="zh-CN" altLang="en-US" sz="2400" b="1" dirty="0" smtClean="0"/>
              <a:t>宽松的政策环境引导：</a:t>
            </a:r>
            <a:r>
              <a:rPr lang="zh-CN" altLang="en-US" sz="2400" dirty="0" smtClean="0"/>
              <a:t>健全物联网产业政策环境，促进产业链健康发展。通过开放的产业投资政策、优惠的税收政策，引导国有、民营、国际的各种资本向物联网产业倾斜，打破行业壁垒，允许跨行业投资，建设基础设施和公共设施，积极推广关键应用。</a:t>
            </a:r>
          </a:p>
          <a:p>
            <a:endParaRPr lang="zh-CN" altLang="en-US" sz="2400" dirty="0" smtClean="0"/>
          </a:p>
          <a:p>
            <a:endParaRPr lang="zh-CN" altLang="en-US" sz="2400" dirty="0"/>
          </a:p>
        </p:txBody>
      </p:sp>
      <p:sp>
        <p:nvSpPr>
          <p:cNvPr id="5" name="矩形 4"/>
          <p:cNvSpPr/>
          <p:nvPr/>
        </p:nvSpPr>
        <p:spPr>
          <a:xfrm>
            <a:off x="611560" y="1052736"/>
            <a:ext cx="3897221" cy="461665"/>
          </a:xfrm>
          <a:prstGeom prst="rect">
            <a:avLst/>
          </a:prstGeom>
        </p:spPr>
        <p:txBody>
          <a:bodyPr wrap="none">
            <a:spAutoFit/>
          </a:bodyPr>
          <a:lstStyle/>
          <a:p>
            <a:r>
              <a:rPr lang="zh-CN" altLang="en-US" sz="2400" b="1" dirty="0" smtClean="0"/>
              <a:t>国家物联网的建设实施措施</a:t>
            </a:r>
          </a:p>
        </p:txBody>
      </p:sp>
    </p:spTree>
  </p:cSld>
  <p:clrMapOvr>
    <a:masterClrMapping/>
  </p:clrMapOvr>
  <p:transition>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1.4.2</a:t>
            </a:r>
            <a:r>
              <a:rPr lang="zh-CN" altLang="en-US" b="1" dirty="0" smtClean="0"/>
              <a:t>存在的问题</a:t>
            </a:r>
            <a:endParaRPr lang="zh-CN" altLang="en-US" b="1" dirty="0"/>
          </a:p>
        </p:txBody>
      </p:sp>
      <p:sp>
        <p:nvSpPr>
          <p:cNvPr id="6" name="内容占位符 5"/>
          <p:cNvSpPr>
            <a:spLocks noGrp="1"/>
          </p:cNvSpPr>
          <p:nvPr>
            <p:ph idx="1"/>
          </p:nvPr>
        </p:nvSpPr>
        <p:spPr/>
        <p:txBody>
          <a:bodyPr/>
          <a:lstStyle/>
          <a:p>
            <a:pPr>
              <a:buNone/>
            </a:pPr>
            <a:r>
              <a:rPr lang="zh-CN" altLang="en-US" sz="2800" dirty="0" smtClean="0"/>
              <a:t>我国的物联网发展除在技术和应用方面存在差距，还有以下四个方面：</a:t>
            </a:r>
            <a:endParaRPr lang="en-US" altLang="zh-CN" sz="2800" dirty="0" smtClean="0"/>
          </a:p>
          <a:p>
            <a:endParaRPr lang="en-US" altLang="zh-CN" sz="2800" dirty="0" smtClean="0"/>
          </a:p>
          <a:p>
            <a:r>
              <a:rPr lang="en-US" altLang="zh-CN" sz="2800" dirty="0" smtClean="0"/>
              <a:t>1</a:t>
            </a:r>
            <a:r>
              <a:rPr lang="zh-CN" altLang="en-US" sz="2800" dirty="0" smtClean="0"/>
              <a:t>）行业融合的难度大</a:t>
            </a:r>
          </a:p>
          <a:p>
            <a:r>
              <a:rPr lang="en-US" altLang="zh-CN" sz="2800" dirty="0" smtClean="0"/>
              <a:t>2</a:t>
            </a:r>
            <a:r>
              <a:rPr lang="zh-CN" altLang="en-US" sz="2800" dirty="0" smtClean="0"/>
              <a:t>）缺乏统一的技术标准</a:t>
            </a:r>
          </a:p>
          <a:p>
            <a:r>
              <a:rPr lang="en-US" altLang="zh-CN" sz="2800" dirty="0" smtClean="0"/>
              <a:t>3</a:t>
            </a:r>
            <a:r>
              <a:rPr lang="zh-CN" altLang="en-US" sz="2800" dirty="0" smtClean="0"/>
              <a:t>）缺乏可持续的商业模式</a:t>
            </a:r>
          </a:p>
          <a:p>
            <a:r>
              <a:rPr lang="en-US" altLang="zh-CN" sz="2800" dirty="0" smtClean="0"/>
              <a:t>4</a:t>
            </a:r>
            <a:r>
              <a:rPr lang="zh-CN" altLang="en-US" sz="2800" dirty="0" smtClean="0"/>
              <a:t>）政策环境有待健全</a:t>
            </a:r>
            <a:endParaRPr lang="zh-CN" altLang="en-US" sz="2800" dirty="0"/>
          </a:p>
        </p:txBody>
      </p:sp>
    </p:spTree>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1.4.3</a:t>
            </a:r>
            <a:r>
              <a:rPr lang="zh-CN" altLang="en-US" b="1" dirty="0" smtClean="0"/>
              <a:t>实践与展望</a:t>
            </a:r>
            <a:endParaRPr lang="zh-CN" altLang="en-US" b="1" dirty="0"/>
          </a:p>
        </p:txBody>
      </p:sp>
      <p:sp>
        <p:nvSpPr>
          <p:cNvPr id="4" name="内容占位符 3"/>
          <p:cNvSpPr>
            <a:spLocks noGrp="1"/>
          </p:cNvSpPr>
          <p:nvPr>
            <p:ph idx="1"/>
          </p:nvPr>
        </p:nvSpPr>
        <p:spPr>
          <a:xfrm>
            <a:off x="457200" y="1196975"/>
            <a:ext cx="8229600" cy="2736081"/>
          </a:xfrm>
        </p:spPr>
        <p:txBody>
          <a:bodyPr/>
          <a:lstStyle/>
          <a:p>
            <a:r>
              <a:rPr lang="zh-CN" altLang="en-US" dirty="0" smtClean="0"/>
              <a:t>近一两年，我国各省市对物联网逐渐了解，也看到了物联网给当地经济、民生等方面带来的积极促进作用，由此各种“物联网规划”文件纷纷出台，而“物联网示范工程（项目）”是规划内容必不可少的一项，规划明确指出物联网在许多领域要有所应用与突破。因此，要充分发挥企业主体作用，积极利用高校和研究所实验室的现有研究成果，在信息感知和信息处理技术领域追赶国际先进水平，在信息传输技术领域达到国际领先水平，增强信息安全保障能力，力争尽快突破关键核心技术，形成较为完备的物联网技术体系并实现产业化</a:t>
            </a:r>
          </a:p>
          <a:p>
            <a:endParaRPr lang="zh-CN" altLang="en-US" dirty="0"/>
          </a:p>
        </p:txBody>
      </p:sp>
    </p:spTree>
  </p:cSld>
  <p:clrMapOvr>
    <a:masterClrMapping/>
  </p:clrMapOvr>
  <p:transition>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1.4.3</a:t>
            </a:r>
            <a:r>
              <a:rPr lang="zh-CN" altLang="en-US" b="1" dirty="0" smtClean="0"/>
              <a:t>实践与展望</a:t>
            </a:r>
            <a:endParaRPr lang="zh-CN" altLang="en-US" b="1" dirty="0"/>
          </a:p>
        </p:txBody>
      </p:sp>
      <p:graphicFrame>
        <p:nvGraphicFramePr>
          <p:cNvPr id="7" name="表格 6"/>
          <p:cNvGraphicFramePr>
            <a:graphicFrameLocks noGrp="1"/>
          </p:cNvGraphicFramePr>
          <p:nvPr/>
        </p:nvGraphicFramePr>
        <p:xfrm>
          <a:off x="251520" y="1124746"/>
          <a:ext cx="8640960" cy="5169862"/>
        </p:xfrm>
        <a:graphic>
          <a:graphicData uri="http://schemas.openxmlformats.org/drawingml/2006/table">
            <a:tbl>
              <a:tblPr/>
              <a:tblGrid>
                <a:gridCol w="747776"/>
                <a:gridCol w="1246292"/>
                <a:gridCol w="6646892"/>
              </a:tblGrid>
              <a:tr h="255068">
                <a:tc>
                  <a:txBody>
                    <a:bodyPr/>
                    <a:lstStyle/>
                    <a:p>
                      <a:pPr algn="ctr">
                        <a:spcBef>
                          <a:spcPts val="0"/>
                        </a:spcBef>
                        <a:spcAft>
                          <a:spcPts val="0"/>
                        </a:spcAft>
                      </a:pPr>
                      <a:endParaRPr lang="zh-CN" altLang="en-US" sz="1400" dirty="0">
                        <a:latin typeface="宋体"/>
                      </a:endParaRPr>
                    </a:p>
                  </a:txBody>
                  <a:tcPr marL="50484" marR="50484" marT="33656" marB="33656" anchor="ctr">
                    <a:lnL>
                      <a:noFill/>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tcPr>
                </a:tc>
                <a:tc>
                  <a:txBody>
                    <a:bodyPr/>
                    <a:lstStyle/>
                    <a:p>
                      <a:pPr algn="ctr">
                        <a:spcBef>
                          <a:spcPts val="0"/>
                        </a:spcBef>
                        <a:spcAft>
                          <a:spcPts val="0"/>
                        </a:spcAft>
                      </a:pPr>
                      <a:endParaRPr lang="zh-CN" altLang="en-US" sz="1400">
                        <a:latin typeface="宋体"/>
                      </a:endParaRPr>
                    </a:p>
                  </a:txBody>
                  <a:tcPr marL="50484" marR="50484" marT="33656" marB="3365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3175" cap="flat" cmpd="sng" algn="ctr">
                      <a:solidFill>
                        <a:srgbClr val="000000"/>
                      </a:solidFill>
                      <a:prstDash val="solid"/>
                      <a:round/>
                      <a:headEnd type="none" w="med" len="med"/>
                      <a:tailEnd type="none" w="med" len="med"/>
                    </a:lnB>
                  </a:tcPr>
                </a:tc>
                <a:tc>
                  <a:txBody>
                    <a:bodyPr/>
                    <a:lstStyle/>
                    <a:p>
                      <a:pPr algn="just">
                        <a:spcBef>
                          <a:spcPts val="0"/>
                        </a:spcBef>
                        <a:spcAft>
                          <a:spcPts val="0"/>
                        </a:spcAft>
                      </a:pPr>
                      <a:endParaRPr lang="zh-CN" altLang="en-US" sz="1400">
                        <a:latin typeface="宋体"/>
                      </a:endParaRPr>
                    </a:p>
                  </a:txBody>
                  <a:tcPr marL="50484" marR="50484" marT="33656" marB="33656" anchor="ctr">
                    <a:lnL w="635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11459">
                <a:tc rowSpan="3">
                  <a:txBody>
                    <a:bodyPr/>
                    <a:lstStyle/>
                    <a:p>
                      <a:pPr algn="ctr">
                        <a:spcBef>
                          <a:spcPts val="0"/>
                        </a:spcBef>
                        <a:spcAft>
                          <a:spcPts val="0"/>
                        </a:spcAft>
                      </a:pPr>
                      <a:r>
                        <a:rPr lang="zh-CN" altLang="en-US" sz="1400" dirty="0">
                          <a:latin typeface="宋体"/>
                        </a:rPr>
                        <a:t>信息感知技术</a:t>
                      </a:r>
                      <a:endParaRPr lang="zh-CN" altLang="en-US" sz="1800" dirty="0">
                        <a:latin typeface="Times New Roman"/>
                      </a:endParaRPr>
                    </a:p>
                  </a:txBody>
                  <a:tcPr marL="50484" marR="50484" marT="33656" marB="33656" anchor="ctr">
                    <a:lnL>
                      <a:noFill/>
                    </a:lnL>
                    <a:lnR w="635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spcBef>
                          <a:spcPts val="0"/>
                        </a:spcBef>
                        <a:spcAft>
                          <a:spcPts val="0"/>
                        </a:spcAft>
                      </a:pPr>
                      <a:r>
                        <a:rPr lang="zh-CN" altLang="en-US" sz="1400">
                          <a:latin typeface="宋体"/>
                        </a:rPr>
                        <a:t>超高颇和微波</a:t>
                      </a:r>
                      <a:r>
                        <a:rPr lang="en-US" altLang="zh-CN" sz="1400">
                          <a:latin typeface="宋体"/>
                        </a:rPr>
                        <a:t>RFID</a:t>
                      </a:r>
                      <a:endParaRPr lang="zh-CN" altLang="en-US" sz="1800">
                        <a:latin typeface="Times New Roman"/>
                      </a:endParaRPr>
                    </a:p>
                  </a:txBody>
                  <a:tcPr marL="50484" marR="50484" marT="33656" marB="3365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3175"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a:spcBef>
                          <a:spcPts val="0"/>
                        </a:spcBef>
                        <a:spcAft>
                          <a:spcPts val="0"/>
                        </a:spcAft>
                      </a:pPr>
                      <a:r>
                        <a:rPr lang="zh-CN" altLang="en-US" sz="1400">
                          <a:latin typeface="宋体"/>
                        </a:rPr>
                        <a:t>积极利用</a:t>
                      </a:r>
                      <a:r>
                        <a:rPr lang="en-US" altLang="zh-CN" sz="1400">
                          <a:latin typeface="宋体"/>
                        </a:rPr>
                        <a:t>RFID</a:t>
                      </a:r>
                      <a:r>
                        <a:rPr lang="zh-CN" altLang="en-US" sz="1400">
                          <a:latin typeface="宋体"/>
                        </a:rPr>
                        <a:t>行业组织，开展芯片、天线、读写器、中间件和系统集成等技术协同攻关，实现超高频和微波</a:t>
                      </a:r>
                      <a:r>
                        <a:rPr lang="en-US" altLang="zh-CN" sz="1400">
                          <a:latin typeface="宋体"/>
                        </a:rPr>
                        <a:t>RFID</a:t>
                      </a:r>
                      <a:r>
                        <a:rPr lang="zh-CN" altLang="en-US" sz="1400">
                          <a:latin typeface="宋体"/>
                        </a:rPr>
                        <a:t>技术的整体提升。</a:t>
                      </a:r>
                      <a:endParaRPr lang="zh-CN" altLang="en-US" sz="1800">
                        <a:latin typeface="Times New Roman"/>
                      </a:endParaRPr>
                    </a:p>
                  </a:txBody>
                  <a:tcPr marL="50484" marR="50484" marT="33656" marB="33656"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67849">
                <a:tc vMerge="1">
                  <a:txBody>
                    <a:bodyPr/>
                    <a:lstStyle/>
                    <a:p>
                      <a:endParaRPr lang="zh-CN" altLang="en-US"/>
                    </a:p>
                  </a:txBody>
                  <a:tcPr/>
                </a:tc>
                <a:tc>
                  <a:txBody>
                    <a:bodyPr/>
                    <a:lstStyle/>
                    <a:p>
                      <a:pPr algn="ctr">
                        <a:spcBef>
                          <a:spcPts val="0"/>
                        </a:spcBef>
                        <a:spcAft>
                          <a:spcPts val="0"/>
                        </a:spcAft>
                      </a:pPr>
                      <a:r>
                        <a:rPr lang="zh-CN" altLang="en-US" sz="1400" dirty="0">
                          <a:latin typeface="宋体"/>
                        </a:rPr>
                        <a:t>微型和智能传感器</a:t>
                      </a:r>
                      <a:endParaRPr lang="zh-CN" altLang="en-US" sz="1800" dirty="0">
                        <a:latin typeface="Times New Roman"/>
                      </a:endParaRPr>
                    </a:p>
                  </a:txBody>
                  <a:tcPr marL="50484" marR="50484" marT="33656" marB="3365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a:spcBef>
                          <a:spcPts val="0"/>
                        </a:spcBef>
                        <a:spcAft>
                          <a:spcPts val="0"/>
                        </a:spcAft>
                      </a:pPr>
                      <a:r>
                        <a:rPr lang="zh-CN" altLang="en-US" sz="1400">
                          <a:latin typeface="宋体"/>
                        </a:rPr>
                        <a:t>面向物联网产业发展的需求，开展传感器敏感元件、微纳制造和智能系统集成等技术联合研发，实现传感器的新型化、小型化和智能化。</a:t>
                      </a:r>
                      <a:endParaRPr lang="zh-CN" altLang="en-US" sz="1800">
                        <a:latin typeface="Times New Roman"/>
                      </a:endParaRPr>
                    </a:p>
                  </a:txBody>
                  <a:tcPr marL="50484" marR="50484" marT="33656" marB="33656"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67849">
                <a:tc vMerge="1">
                  <a:txBody>
                    <a:bodyPr/>
                    <a:lstStyle/>
                    <a:p>
                      <a:endParaRPr lang="zh-CN" altLang="en-US"/>
                    </a:p>
                  </a:txBody>
                  <a:tcPr/>
                </a:tc>
                <a:tc>
                  <a:txBody>
                    <a:bodyPr/>
                    <a:lstStyle/>
                    <a:p>
                      <a:pPr algn="ctr">
                        <a:spcBef>
                          <a:spcPts val="0"/>
                        </a:spcBef>
                        <a:spcAft>
                          <a:spcPts val="0"/>
                        </a:spcAft>
                      </a:pPr>
                      <a:r>
                        <a:rPr lang="zh-CN" altLang="en-US" sz="1400" dirty="0">
                          <a:latin typeface="宋体"/>
                        </a:rPr>
                        <a:t>位置感知</a:t>
                      </a:r>
                      <a:endParaRPr lang="zh-CN" altLang="en-US" sz="1800" dirty="0">
                        <a:latin typeface="Times New Roman"/>
                      </a:endParaRPr>
                    </a:p>
                  </a:txBody>
                  <a:tcPr marL="50484" marR="50484" marT="33656" marB="3365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a:spcBef>
                          <a:spcPts val="0"/>
                        </a:spcBef>
                        <a:spcAft>
                          <a:spcPts val="0"/>
                        </a:spcAft>
                      </a:pPr>
                      <a:r>
                        <a:rPr lang="zh-CN" altLang="en-US" sz="1400" dirty="0">
                          <a:latin typeface="宋体"/>
                        </a:rPr>
                        <a:t>基于物联网重点应用领域，开展基带芯片、射频芯片、天线、导航电子地图软件等技术合作开发，实现导航模块的多模兼容、高性能、小型化和低成本。</a:t>
                      </a:r>
                      <a:endParaRPr lang="zh-CN" altLang="en-US" sz="1800" dirty="0">
                        <a:latin typeface="Times New Roman"/>
                      </a:endParaRPr>
                    </a:p>
                  </a:txBody>
                  <a:tcPr marL="50484" marR="50484" marT="33656" marB="33656"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67849">
                <a:tc rowSpan="2">
                  <a:txBody>
                    <a:bodyPr/>
                    <a:lstStyle/>
                    <a:p>
                      <a:pPr algn="ctr">
                        <a:spcBef>
                          <a:spcPts val="0"/>
                        </a:spcBef>
                        <a:spcAft>
                          <a:spcPts val="0"/>
                        </a:spcAft>
                      </a:pPr>
                      <a:r>
                        <a:rPr lang="zh-CN" altLang="en-US" sz="1400">
                          <a:latin typeface="宋体"/>
                        </a:rPr>
                        <a:t>信息传输技术</a:t>
                      </a:r>
                      <a:endParaRPr lang="zh-CN" altLang="en-US" sz="1800">
                        <a:latin typeface="Times New Roman"/>
                      </a:endParaRPr>
                    </a:p>
                  </a:txBody>
                  <a:tcPr marL="50484" marR="50484" marT="33656" marB="33656"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spcBef>
                          <a:spcPts val="0"/>
                        </a:spcBef>
                        <a:spcAft>
                          <a:spcPts val="0"/>
                        </a:spcAft>
                      </a:pPr>
                      <a:r>
                        <a:rPr lang="zh-CN" altLang="en-US" sz="1400">
                          <a:latin typeface="宋体"/>
                        </a:rPr>
                        <a:t>无线传感器网络</a:t>
                      </a:r>
                      <a:endParaRPr lang="zh-CN" altLang="en-US" sz="1800">
                        <a:latin typeface="Times New Roman"/>
                      </a:endParaRPr>
                    </a:p>
                  </a:txBody>
                  <a:tcPr marL="50484" marR="50484" marT="33656" marB="3365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a:spcBef>
                          <a:spcPts val="0"/>
                        </a:spcBef>
                        <a:spcAft>
                          <a:spcPts val="0"/>
                        </a:spcAft>
                      </a:pPr>
                      <a:r>
                        <a:rPr lang="zh-CN" altLang="en-US" sz="1400" dirty="0">
                          <a:latin typeface="宋体"/>
                        </a:rPr>
                        <a:t>开展传感器节点及操作系统、近距离无线通信协议、传感器网络组网等技术研究，开发出低功耗、高性能、适用范围广的无线传感网系统和产品。</a:t>
                      </a:r>
                      <a:endParaRPr lang="zh-CN" altLang="en-US" sz="1800" dirty="0">
                        <a:latin typeface="Times New Roman"/>
                      </a:endParaRPr>
                    </a:p>
                  </a:txBody>
                  <a:tcPr marL="50484" marR="50484" marT="33656" marB="33656"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11459">
                <a:tc vMerge="1">
                  <a:txBody>
                    <a:bodyPr/>
                    <a:lstStyle/>
                    <a:p>
                      <a:endParaRPr lang="zh-CN" altLang="en-US"/>
                    </a:p>
                  </a:txBody>
                  <a:tcPr/>
                </a:tc>
                <a:tc>
                  <a:txBody>
                    <a:bodyPr/>
                    <a:lstStyle/>
                    <a:p>
                      <a:pPr algn="ctr">
                        <a:spcBef>
                          <a:spcPts val="0"/>
                        </a:spcBef>
                        <a:spcAft>
                          <a:spcPts val="0"/>
                        </a:spcAft>
                      </a:pPr>
                      <a:r>
                        <a:rPr lang="zh-CN" altLang="en-US" sz="1400">
                          <a:latin typeface="宋体"/>
                        </a:rPr>
                        <a:t>异构网络融合</a:t>
                      </a:r>
                      <a:endParaRPr lang="zh-CN" altLang="en-US" sz="1800">
                        <a:latin typeface="Times New Roman"/>
                      </a:endParaRPr>
                    </a:p>
                  </a:txBody>
                  <a:tcPr marL="50484" marR="50484" marT="33656" marB="3365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a:spcBef>
                          <a:spcPts val="0"/>
                        </a:spcBef>
                        <a:spcAft>
                          <a:spcPts val="0"/>
                        </a:spcAft>
                      </a:pPr>
                      <a:r>
                        <a:rPr lang="zh-CN" altLang="en-US" sz="1400" dirty="0">
                          <a:latin typeface="宋体"/>
                        </a:rPr>
                        <a:t>加强无线传感器网络、移动通信网、互联网、专网等各种网络间相互融合技术的研发，实现异构网络的稳定、快捷、低成本融合。</a:t>
                      </a:r>
                      <a:endParaRPr lang="zh-CN" altLang="en-US" sz="1800" dirty="0">
                        <a:latin typeface="Times New Roman"/>
                      </a:endParaRPr>
                    </a:p>
                  </a:txBody>
                  <a:tcPr marL="50484" marR="50484" marT="33656" marB="33656"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11459">
                <a:tc rowSpan="3">
                  <a:txBody>
                    <a:bodyPr/>
                    <a:lstStyle/>
                    <a:p>
                      <a:pPr algn="ctr">
                        <a:spcBef>
                          <a:spcPts val="0"/>
                        </a:spcBef>
                        <a:spcAft>
                          <a:spcPts val="0"/>
                        </a:spcAft>
                      </a:pPr>
                      <a:r>
                        <a:rPr lang="zh-CN" altLang="en-US" sz="1400" dirty="0">
                          <a:latin typeface="宋体"/>
                        </a:rPr>
                        <a:t>信息处理技术</a:t>
                      </a:r>
                      <a:endParaRPr lang="zh-CN" altLang="en-US" sz="1800" dirty="0">
                        <a:latin typeface="Times New Roman"/>
                      </a:endParaRPr>
                    </a:p>
                  </a:txBody>
                  <a:tcPr marL="50484" marR="50484" marT="33656" marB="33656"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a:spcBef>
                          <a:spcPts val="0"/>
                        </a:spcBef>
                        <a:spcAft>
                          <a:spcPts val="0"/>
                        </a:spcAft>
                      </a:pPr>
                      <a:r>
                        <a:rPr lang="zh-CN" altLang="en-US" sz="1400">
                          <a:latin typeface="宋体"/>
                        </a:rPr>
                        <a:t>海量数据存储</a:t>
                      </a:r>
                      <a:endParaRPr lang="zh-CN" altLang="en-US" sz="1800">
                        <a:latin typeface="Times New Roman"/>
                      </a:endParaRPr>
                    </a:p>
                  </a:txBody>
                  <a:tcPr marL="50484" marR="50484" marT="33656" marB="3365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a:spcBef>
                          <a:spcPts val="0"/>
                        </a:spcBef>
                        <a:spcAft>
                          <a:spcPts val="0"/>
                        </a:spcAft>
                      </a:pPr>
                      <a:r>
                        <a:rPr lang="zh-CN" altLang="en-US" sz="1400" dirty="0">
                          <a:latin typeface="宋体"/>
                        </a:rPr>
                        <a:t>围绕重点应用行业，开展海量数据新型存储介质、网络存储、虚拟存储等技术的研发，实现海量数据存储的安全、稳定和可靠。</a:t>
                      </a:r>
                      <a:endParaRPr lang="zh-CN" altLang="en-US" sz="1800" dirty="0">
                        <a:latin typeface="Times New Roman"/>
                      </a:endParaRPr>
                    </a:p>
                  </a:txBody>
                  <a:tcPr marL="50484" marR="50484" marT="33656" marB="33656"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67849">
                <a:tc vMerge="1">
                  <a:txBody>
                    <a:bodyPr/>
                    <a:lstStyle/>
                    <a:p>
                      <a:endParaRPr lang="zh-CN" altLang="en-US"/>
                    </a:p>
                  </a:txBody>
                  <a:tcPr/>
                </a:tc>
                <a:tc>
                  <a:txBody>
                    <a:bodyPr/>
                    <a:lstStyle/>
                    <a:p>
                      <a:pPr algn="ctr">
                        <a:spcBef>
                          <a:spcPts val="0"/>
                        </a:spcBef>
                        <a:spcAft>
                          <a:spcPts val="0"/>
                        </a:spcAft>
                      </a:pPr>
                      <a:r>
                        <a:rPr lang="zh-CN" altLang="en-US" sz="1400">
                          <a:latin typeface="宋体"/>
                        </a:rPr>
                        <a:t>数据挖掘</a:t>
                      </a:r>
                      <a:endParaRPr lang="zh-CN" altLang="en-US" sz="1800">
                        <a:latin typeface="Times New Roman"/>
                      </a:endParaRPr>
                    </a:p>
                  </a:txBody>
                  <a:tcPr marL="50484" marR="50484" marT="33656" marB="3365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a:spcBef>
                          <a:spcPts val="0"/>
                        </a:spcBef>
                        <a:spcAft>
                          <a:spcPts val="0"/>
                        </a:spcAft>
                      </a:pPr>
                      <a:r>
                        <a:rPr lang="zh-CN" altLang="en-US" sz="1400" dirty="0">
                          <a:latin typeface="宋体"/>
                        </a:rPr>
                        <a:t>瞄准物联网产业发展重点领域，集中开展各种数据挖掘理论、模型和方法的研究，实现国产数据挖掘技术在物联网重点应用领域的全面推广。</a:t>
                      </a:r>
                      <a:endParaRPr lang="zh-CN" altLang="en-US" sz="1800" dirty="0">
                        <a:latin typeface="Times New Roman"/>
                      </a:endParaRPr>
                    </a:p>
                  </a:txBody>
                  <a:tcPr marL="50484" marR="50484" marT="33656" marB="33656"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67849">
                <a:tc vMerge="1">
                  <a:txBody>
                    <a:bodyPr/>
                    <a:lstStyle/>
                    <a:p>
                      <a:endParaRPr lang="zh-CN" altLang="en-US"/>
                    </a:p>
                  </a:txBody>
                  <a:tcPr/>
                </a:tc>
                <a:tc>
                  <a:txBody>
                    <a:bodyPr/>
                    <a:lstStyle/>
                    <a:p>
                      <a:pPr algn="ctr">
                        <a:spcBef>
                          <a:spcPts val="0"/>
                        </a:spcBef>
                        <a:spcAft>
                          <a:spcPts val="0"/>
                        </a:spcAft>
                      </a:pPr>
                      <a:r>
                        <a:rPr lang="zh-CN" altLang="en-US" sz="1400">
                          <a:latin typeface="宋体"/>
                        </a:rPr>
                        <a:t>图像视频智能分析</a:t>
                      </a:r>
                      <a:endParaRPr lang="zh-CN" altLang="en-US" sz="1800">
                        <a:latin typeface="Times New Roman"/>
                      </a:endParaRPr>
                    </a:p>
                  </a:txBody>
                  <a:tcPr marL="50484" marR="50484" marT="33656" marB="3365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just">
                        <a:spcBef>
                          <a:spcPts val="0"/>
                        </a:spcBef>
                        <a:spcAft>
                          <a:spcPts val="0"/>
                        </a:spcAft>
                      </a:pPr>
                      <a:r>
                        <a:rPr lang="zh-CN" altLang="en-US" sz="1400" dirty="0">
                          <a:latin typeface="宋体"/>
                        </a:rPr>
                        <a:t>结合经济和社会发展实际应用，有针对性的开展图像视频智能分析理论与方法的研究，实现图像视颇智能分析软件在物联网市场的广泛应用。</a:t>
                      </a:r>
                      <a:endParaRPr lang="zh-CN" altLang="en-US" sz="1800" dirty="0">
                        <a:latin typeface="Times New Roman"/>
                      </a:endParaRPr>
                    </a:p>
                  </a:txBody>
                  <a:tcPr marL="50484" marR="50484" marT="33656" marB="33656"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567849">
                <a:tc>
                  <a:txBody>
                    <a:bodyPr/>
                    <a:lstStyle/>
                    <a:p>
                      <a:pPr algn="ctr">
                        <a:spcBef>
                          <a:spcPts val="0"/>
                        </a:spcBef>
                        <a:spcAft>
                          <a:spcPts val="0"/>
                        </a:spcAft>
                      </a:pPr>
                      <a:r>
                        <a:rPr lang="zh-CN" altLang="en-US" sz="1400">
                          <a:latin typeface="宋体"/>
                        </a:rPr>
                        <a:t>信息安全技术</a:t>
                      </a:r>
                      <a:endParaRPr lang="zh-CN" altLang="en-US" sz="1800">
                        <a:latin typeface="Times New Roman"/>
                      </a:endParaRPr>
                    </a:p>
                  </a:txBody>
                  <a:tcPr marL="50484" marR="50484" marT="33656" marB="33656"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Bef>
                          <a:spcPts val="0"/>
                        </a:spcBef>
                        <a:spcAft>
                          <a:spcPts val="0"/>
                        </a:spcAft>
                      </a:pPr>
                      <a:r>
                        <a:rPr lang="zh-CN" altLang="en-US" sz="1400">
                          <a:latin typeface="宋体"/>
                        </a:rPr>
                        <a:t>安全可信</a:t>
                      </a:r>
                      <a:endParaRPr lang="zh-CN" altLang="en-US" sz="1800">
                        <a:latin typeface="Times New Roman"/>
                      </a:endParaRPr>
                    </a:p>
                  </a:txBody>
                  <a:tcPr marL="50484" marR="50484" marT="33656" marB="33656"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a:spcBef>
                          <a:spcPts val="0"/>
                        </a:spcBef>
                        <a:spcAft>
                          <a:spcPts val="0"/>
                        </a:spcAft>
                      </a:pPr>
                      <a:r>
                        <a:rPr lang="zh-CN" altLang="en-US" sz="1400" dirty="0">
                          <a:latin typeface="宋体"/>
                        </a:rPr>
                        <a:t>构建“可管、可控、可信”的物联网安全体系架构，研究物联网安全等级保护和安全测评等关键技术，提升物联网信息安全保障水平。</a:t>
                      </a:r>
                      <a:endParaRPr lang="zh-CN" altLang="en-US" sz="1800" dirty="0">
                        <a:latin typeface="Times New Roman"/>
                      </a:endParaRPr>
                    </a:p>
                  </a:txBody>
                  <a:tcPr marL="50484" marR="50484" marT="33656" marB="33656"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1.4.3</a:t>
            </a:r>
            <a:r>
              <a:rPr lang="zh-CN" altLang="en-US" b="1" dirty="0" smtClean="0"/>
              <a:t>实践与展望</a:t>
            </a:r>
            <a:endParaRPr lang="zh-CN" altLang="en-US" b="1" dirty="0"/>
          </a:p>
        </p:txBody>
      </p:sp>
      <p:sp>
        <p:nvSpPr>
          <p:cNvPr id="6" name="内容占位符 1"/>
          <p:cNvSpPr>
            <a:spLocks noGrp="1"/>
          </p:cNvSpPr>
          <p:nvPr>
            <p:ph idx="1"/>
          </p:nvPr>
        </p:nvSpPr>
        <p:spPr>
          <a:xfrm>
            <a:off x="142844" y="1196975"/>
            <a:ext cx="8749636" cy="4608289"/>
          </a:xfrm>
        </p:spPr>
        <p:txBody>
          <a:bodyPr/>
          <a:lstStyle/>
          <a:p>
            <a:pPr>
              <a:buNone/>
            </a:pPr>
            <a:r>
              <a:rPr lang="zh-CN" altLang="en-US" sz="1800" dirty="0" smtClean="0"/>
              <a:t>近几年全国一些重大物联网规划方案：</a:t>
            </a:r>
          </a:p>
          <a:p>
            <a:r>
              <a:rPr lang="zh-CN" altLang="en-US" sz="1800" dirty="0" smtClean="0"/>
              <a:t>无锡重点建设十二大物联网示范工程：根据</a:t>
            </a:r>
            <a:r>
              <a:rPr lang="en-US" altLang="zh-CN" sz="1800" dirty="0" smtClean="0"/>
              <a:t>《</a:t>
            </a:r>
            <a:r>
              <a:rPr lang="zh-CN" altLang="en-US" sz="1800" dirty="0" smtClean="0"/>
              <a:t>无锡市物联网产业发展规划纲要（</a:t>
            </a:r>
            <a:r>
              <a:rPr lang="en-US" altLang="zh-CN" sz="1800" dirty="0" smtClean="0"/>
              <a:t>2010—2015</a:t>
            </a:r>
            <a:r>
              <a:rPr lang="zh-CN" altLang="en-US" sz="1800" dirty="0" smtClean="0"/>
              <a:t>年）</a:t>
            </a:r>
            <a:r>
              <a:rPr lang="en-US" altLang="zh-CN" sz="1800" dirty="0" smtClean="0"/>
              <a:t>》</a:t>
            </a:r>
            <a:r>
              <a:rPr lang="zh-CN" altLang="en-US" sz="1800" dirty="0" smtClean="0"/>
              <a:t>，无锡投资</a:t>
            </a:r>
            <a:r>
              <a:rPr lang="en-US" altLang="zh-CN" sz="1800" dirty="0" smtClean="0"/>
              <a:t>60</a:t>
            </a:r>
            <a:r>
              <a:rPr lang="zh-CN" altLang="en-US" sz="1800" dirty="0" smtClean="0"/>
              <a:t>亿重点建设的</a:t>
            </a:r>
            <a:r>
              <a:rPr lang="en-US" altLang="zh-CN" sz="1800" dirty="0" smtClean="0"/>
              <a:t>12</a:t>
            </a:r>
            <a:r>
              <a:rPr lang="zh-CN" altLang="en-US" sz="1800" dirty="0" smtClean="0"/>
              <a:t>大物联网示范工程包括：工业、农业、交通、环保、园区、电力、物流、水利、安保、家居、教育和医疗领域。</a:t>
            </a:r>
          </a:p>
          <a:p>
            <a:r>
              <a:rPr lang="zh-CN" altLang="en-US" sz="1800" dirty="0" smtClean="0"/>
              <a:t>青岛实施七大领域物联网应用示范工程：根据</a:t>
            </a:r>
            <a:r>
              <a:rPr lang="en-US" altLang="zh-CN" sz="1800" dirty="0" smtClean="0"/>
              <a:t>《</a:t>
            </a:r>
            <a:r>
              <a:rPr lang="zh-CN" altLang="en-US" sz="1800" dirty="0" smtClean="0"/>
              <a:t>青岛市物联网应用和产业发展行动方案（</a:t>
            </a:r>
            <a:r>
              <a:rPr lang="en-US" altLang="zh-CN" sz="1800" dirty="0" smtClean="0"/>
              <a:t>2011-2015</a:t>
            </a:r>
            <a:r>
              <a:rPr lang="zh-CN" altLang="en-US" sz="1800" dirty="0" smtClean="0"/>
              <a:t>）</a:t>
            </a:r>
            <a:r>
              <a:rPr lang="en-US" altLang="zh-CN" sz="1800" dirty="0" smtClean="0"/>
              <a:t>》</a:t>
            </a:r>
            <a:r>
              <a:rPr lang="zh-CN" altLang="en-US" sz="1800" dirty="0" smtClean="0"/>
              <a:t>，未来</a:t>
            </a:r>
            <a:r>
              <a:rPr lang="en-US" altLang="zh-CN" sz="1800" dirty="0" smtClean="0"/>
              <a:t>5</a:t>
            </a:r>
            <a:r>
              <a:rPr lang="zh-CN" altLang="en-US" sz="1800" dirty="0" smtClean="0"/>
              <a:t>年将重点实施</a:t>
            </a:r>
            <a:r>
              <a:rPr lang="en-US" altLang="zh-CN" sz="1800" dirty="0" smtClean="0"/>
              <a:t>7</a:t>
            </a:r>
            <a:r>
              <a:rPr lang="zh-CN" altLang="en-US" sz="1800" dirty="0" smtClean="0"/>
              <a:t>大领域物联网应用示范工程，拉动产业快速发展。具体包括智能交通、数字家庭、食品安全、城市公共管理、现代物流、精准农业、生产制造七大领域。</a:t>
            </a:r>
          </a:p>
          <a:p>
            <a:r>
              <a:rPr lang="zh-CN" altLang="en-US" sz="1800" dirty="0" smtClean="0"/>
              <a:t>上海开建十大物联网应用示范工程：</a:t>
            </a:r>
            <a:r>
              <a:rPr lang="en-US" altLang="zh-CN" sz="1800" dirty="0" smtClean="0"/>
              <a:t>2010</a:t>
            </a:r>
            <a:r>
              <a:rPr lang="zh-CN" altLang="en-US" sz="1800" dirty="0" smtClean="0"/>
              <a:t>年</a:t>
            </a:r>
            <a:r>
              <a:rPr lang="en-US" altLang="zh-CN" sz="1800" dirty="0" smtClean="0"/>
              <a:t>4</a:t>
            </a:r>
            <a:r>
              <a:rPr lang="zh-CN" altLang="en-US" sz="1800" dirty="0" smtClean="0"/>
              <a:t>月</a:t>
            </a:r>
            <a:r>
              <a:rPr lang="en-US" altLang="zh-CN" sz="1800" dirty="0" smtClean="0"/>
              <a:t>26</a:t>
            </a:r>
            <a:r>
              <a:rPr lang="zh-CN" altLang="en-US" sz="1800" dirty="0" smtClean="0"/>
              <a:t>日，上海市对外发布了</a:t>
            </a:r>
            <a:r>
              <a:rPr lang="en-US" altLang="zh-CN" sz="1800" dirty="0" smtClean="0"/>
              <a:t>《</a:t>
            </a:r>
            <a:r>
              <a:rPr lang="zh-CN" altLang="en-US" sz="1800" dirty="0" smtClean="0"/>
              <a:t>上海推进物联网产业发展行动方案（</a:t>
            </a:r>
            <a:r>
              <a:rPr lang="en-US" altLang="zh-CN" sz="1800" dirty="0" smtClean="0"/>
              <a:t>2010</a:t>
            </a:r>
            <a:r>
              <a:rPr lang="zh-CN" altLang="en-US" sz="1800" dirty="0" smtClean="0"/>
              <a:t>－</a:t>
            </a:r>
            <a:r>
              <a:rPr lang="en-US" altLang="zh-CN" sz="1800" dirty="0" smtClean="0"/>
              <a:t>2012</a:t>
            </a:r>
            <a:r>
              <a:rPr lang="zh-CN" altLang="en-US" sz="1800" dirty="0" smtClean="0"/>
              <a:t>年）</a:t>
            </a:r>
            <a:r>
              <a:rPr lang="en-US" altLang="zh-CN" sz="1800" dirty="0" smtClean="0"/>
              <a:t>》</a:t>
            </a:r>
            <a:r>
              <a:rPr lang="zh-CN" altLang="en-US" sz="1800" dirty="0" smtClean="0"/>
              <a:t>，将在上海建设</a:t>
            </a:r>
            <a:r>
              <a:rPr lang="en-US" altLang="zh-CN" sz="1800" dirty="0" smtClean="0"/>
              <a:t>10</a:t>
            </a:r>
            <a:r>
              <a:rPr lang="zh-CN" altLang="en-US" sz="1800" dirty="0" smtClean="0"/>
              <a:t>个物联网应用示范工程。具体包括：环境检测、智能安防、智能交通、物流管理、楼宇节能管理、智能电网、医疗、农业、世博园区、应用示范区和产业基地。</a:t>
            </a:r>
          </a:p>
          <a:p>
            <a:r>
              <a:rPr lang="zh-CN" altLang="en-US" sz="1800" dirty="0" smtClean="0"/>
              <a:t>杭州重点推进四类试点示范项目：根据</a:t>
            </a:r>
            <a:r>
              <a:rPr lang="en-US" altLang="zh-CN" sz="1800" dirty="0" smtClean="0"/>
              <a:t>《</a:t>
            </a:r>
            <a:r>
              <a:rPr lang="zh-CN" altLang="en-US" sz="1800" dirty="0" smtClean="0"/>
              <a:t>杭州市物联网产业发展规划（</a:t>
            </a:r>
            <a:r>
              <a:rPr lang="en-US" altLang="zh-CN" sz="1800" dirty="0" smtClean="0"/>
              <a:t>2010-2015</a:t>
            </a:r>
            <a:r>
              <a:rPr lang="zh-CN" altLang="en-US" sz="1800" dirty="0" smtClean="0"/>
              <a:t>年）</a:t>
            </a:r>
            <a:r>
              <a:rPr lang="en-US" altLang="zh-CN" sz="1800" dirty="0" smtClean="0"/>
              <a:t>》</a:t>
            </a:r>
            <a:r>
              <a:rPr lang="zh-CN" altLang="en-US" sz="1800" dirty="0" smtClean="0"/>
              <a:t>，杭州将重点推进四类试点示范项目：智能城市、智能生活、智能“两化”、智能环境监控。</a:t>
            </a:r>
          </a:p>
          <a:p>
            <a:pPr>
              <a:buNone/>
            </a:pPr>
            <a:endParaRPr lang="zh-CN" altLang="en-US" sz="1800" dirty="0"/>
          </a:p>
        </p:txBody>
      </p:sp>
    </p:spTree>
  </p:cSld>
  <p:clrMapOvr>
    <a:masterClrMapping/>
  </p:clrMapOvr>
  <p:transition>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1.4.3</a:t>
            </a:r>
            <a:r>
              <a:rPr lang="zh-CN" altLang="en-US" b="1" dirty="0" smtClean="0"/>
              <a:t>实践与展望</a:t>
            </a:r>
            <a:endParaRPr lang="zh-CN" altLang="en-US" b="1" dirty="0"/>
          </a:p>
        </p:txBody>
      </p:sp>
      <p:sp>
        <p:nvSpPr>
          <p:cNvPr id="7" name="矩形 6"/>
          <p:cNvSpPr/>
          <p:nvPr/>
        </p:nvSpPr>
        <p:spPr>
          <a:xfrm>
            <a:off x="467544" y="1124744"/>
            <a:ext cx="8280920" cy="4801314"/>
          </a:xfrm>
          <a:prstGeom prst="rect">
            <a:avLst/>
          </a:prstGeom>
        </p:spPr>
        <p:txBody>
          <a:bodyPr wrap="square">
            <a:spAutoFit/>
          </a:bodyPr>
          <a:lstStyle/>
          <a:p>
            <a:r>
              <a:rPr lang="en-US" altLang="zh-CN" dirty="0" smtClean="0"/>
              <a:t>2011</a:t>
            </a:r>
            <a:r>
              <a:rPr lang="zh-CN" altLang="en-US" dirty="0" smtClean="0"/>
              <a:t>年</a:t>
            </a:r>
            <a:r>
              <a:rPr lang="en-US" altLang="zh-CN" dirty="0" smtClean="0"/>
              <a:t>12</a:t>
            </a:r>
            <a:r>
              <a:rPr lang="zh-CN" altLang="en-US" dirty="0" smtClean="0"/>
              <a:t>月，工信部发布</a:t>
            </a:r>
            <a:r>
              <a:rPr lang="en-US" altLang="zh-CN" dirty="0" smtClean="0"/>
              <a:t>《</a:t>
            </a:r>
            <a:r>
              <a:rPr lang="zh-CN" altLang="en-US" dirty="0" smtClean="0"/>
              <a:t>物联网</a:t>
            </a:r>
            <a:r>
              <a:rPr lang="en-US" altLang="zh-CN" dirty="0" smtClean="0"/>
              <a:t>"</a:t>
            </a:r>
            <a:r>
              <a:rPr lang="zh-CN" altLang="en-US" dirty="0" smtClean="0"/>
              <a:t>十二五</a:t>
            </a:r>
            <a:r>
              <a:rPr lang="en-US" altLang="zh-CN" dirty="0" smtClean="0"/>
              <a:t>"</a:t>
            </a:r>
            <a:r>
              <a:rPr lang="zh-CN" altLang="en-US" dirty="0" smtClean="0"/>
              <a:t>发展规划</a:t>
            </a:r>
            <a:r>
              <a:rPr lang="en-US" altLang="zh-CN" dirty="0" smtClean="0"/>
              <a:t>》</a:t>
            </a:r>
            <a:r>
              <a:rPr lang="zh-CN" altLang="en-US" dirty="0" smtClean="0"/>
              <a:t>（以下简称</a:t>
            </a:r>
            <a:r>
              <a:rPr lang="en-US" altLang="zh-CN" dirty="0" smtClean="0"/>
              <a:t>《</a:t>
            </a:r>
            <a:r>
              <a:rPr lang="zh-CN" altLang="en-US" dirty="0" smtClean="0"/>
              <a:t>规划</a:t>
            </a:r>
            <a:r>
              <a:rPr lang="en-US" altLang="zh-CN" dirty="0" smtClean="0"/>
              <a:t>》</a:t>
            </a:r>
            <a:r>
              <a:rPr lang="zh-CN" altLang="en-US" dirty="0" smtClean="0"/>
              <a:t>）。</a:t>
            </a:r>
            <a:r>
              <a:rPr lang="en-US" altLang="zh-CN" dirty="0" smtClean="0"/>
              <a:t>《</a:t>
            </a:r>
            <a:r>
              <a:rPr lang="zh-CN" altLang="en-US" dirty="0" smtClean="0"/>
              <a:t>规划</a:t>
            </a:r>
            <a:r>
              <a:rPr lang="en-US" altLang="zh-CN" dirty="0" smtClean="0"/>
              <a:t>》</a:t>
            </a:r>
            <a:r>
              <a:rPr lang="zh-CN" altLang="en-US" dirty="0" smtClean="0"/>
              <a:t>中提出，到</a:t>
            </a:r>
            <a:r>
              <a:rPr lang="en-US" altLang="zh-CN" dirty="0" smtClean="0"/>
              <a:t>2015</a:t>
            </a:r>
            <a:r>
              <a:rPr lang="zh-CN" altLang="en-US" dirty="0" smtClean="0"/>
              <a:t>年初步完成产业体系构建的目标：形成较为完善的物联网产业链，培育和发展</a:t>
            </a:r>
            <a:r>
              <a:rPr lang="en-US" altLang="zh-CN" dirty="0" smtClean="0"/>
              <a:t>10</a:t>
            </a:r>
            <a:r>
              <a:rPr lang="zh-CN" altLang="en-US" dirty="0" smtClean="0"/>
              <a:t>个产业聚集区，</a:t>
            </a:r>
            <a:r>
              <a:rPr lang="en-US" altLang="zh-CN" dirty="0" smtClean="0"/>
              <a:t>100</a:t>
            </a:r>
            <a:r>
              <a:rPr lang="zh-CN" altLang="en-US" dirty="0" smtClean="0"/>
              <a:t>家以上骨干企业，一批</a:t>
            </a:r>
            <a:r>
              <a:rPr lang="en-US" altLang="zh-CN" dirty="0" smtClean="0"/>
              <a:t>"</a:t>
            </a:r>
            <a:r>
              <a:rPr lang="zh-CN" altLang="en-US" dirty="0" smtClean="0"/>
              <a:t>专、精、特、新</a:t>
            </a:r>
            <a:r>
              <a:rPr lang="en-US" altLang="zh-CN" dirty="0" smtClean="0"/>
              <a:t>"</a:t>
            </a:r>
            <a:r>
              <a:rPr lang="zh-CN" altLang="en-US" dirty="0" smtClean="0"/>
              <a:t>的中小企业，建设一批覆盖面广、支撑力强的公共服务平台。</a:t>
            </a:r>
          </a:p>
          <a:p>
            <a:r>
              <a:rPr lang="zh-CN" altLang="en-US" dirty="0" smtClean="0"/>
              <a:t>　　</a:t>
            </a:r>
            <a:r>
              <a:rPr lang="en-US" altLang="zh-CN" dirty="0" smtClean="0"/>
              <a:t>《</a:t>
            </a:r>
            <a:r>
              <a:rPr lang="zh-CN" altLang="en-US" dirty="0" smtClean="0"/>
              <a:t>规划</a:t>
            </a:r>
            <a:r>
              <a:rPr lang="en-US" altLang="zh-CN" dirty="0" smtClean="0"/>
              <a:t>》</a:t>
            </a:r>
            <a:r>
              <a:rPr lang="zh-CN" altLang="en-US" dirty="0" smtClean="0"/>
              <a:t>指出要积极推进产业发展工程，重点培育</a:t>
            </a:r>
            <a:r>
              <a:rPr lang="en-US" altLang="zh-CN" dirty="0" smtClean="0"/>
              <a:t>10</a:t>
            </a:r>
            <a:r>
              <a:rPr lang="zh-CN" altLang="en-US" dirty="0" smtClean="0"/>
              <a:t>个产业聚集区和</a:t>
            </a:r>
            <a:r>
              <a:rPr lang="en-US" altLang="zh-CN" dirty="0" smtClean="0"/>
              <a:t>100</a:t>
            </a:r>
            <a:r>
              <a:rPr lang="zh-CN" altLang="en-US" dirty="0" smtClean="0"/>
              <a:t>个骨干企业，形成以产业聚集区为载体，以骨干企业为引领，专业特色鲜明、品牌形象突出、服务平台完备的现代产业集群。培育以研发中心、研发型企业、测试认证中心为主体的综合物联网产业聚集区，结合行业特点，在感知制造、通信运营、应用服务等领域进行深入开发，实现物联网产业链的资源整合及产品完备。同时，培养</a:t>
            </a:r>
            <a:r>
              <a:rPr lang="en-US" altLang="zh-CN" dirty="0" smtClean="0"/>
              <a:t>100</a:t>
            </a:r>
            <a:r>
              <a:rPr lang="zh-CN" altLang="en-US" dirty="0" smtClean="0"/>
              <a:t>家掌握核心关键技术、经营状况好、业绩突出、初具规模的骨干企业。同时，在智能工业、智能电网、智能农业、智能物流等九个重点领域开展应用示范工程，探索应用模式，积累应用部署和推广的经验和方法，形成一系列成熟的可复制推广的应用模板，为物联网应用在全社会、全行业的规模化推广做准备。</a:t>
            </a:r>
          </a:p>
          <a:p>
            <a:r>
              <a:rPr lang="zh-CN" altLang="en-US" dirty="0" smtClean="0"/>
              <a:t>　　</a:t>
            </a:r>
            <a:r>
              <a:rPr lang="en-US" altLang="zh-CN" dirty="0" smtClean="0"/>
              <a:t>2011</a:t>
            </a:r>
            <a:r>
              <a:rPr lang="zh-CN" altLang="en-US" dirty="0" smtClean="0"/>
              <a:t>年</a:t>
            </a:r>
            <a:r>
              <a:rPr lang="en-US" altLang="zh-CN" dirty="0" smtClean="0"/>
              <a:t>12</a:t>
            </a:r>
            <a:r>
              <a:rPr lang="zh-CN" altLang="en-US" dirty="0" smtClean="0"/>
              <a:t>月，国家传感器网络标准组工作组近日正式发布了首批传感器网</a:t>
            </a:r>
            <a:r>
              <a:rPr lang="en-US" altLang="zh-CN" dirty="0" smtClean="0"/>
              <a:t>6</a:t>
            </a:r>
            <a:r>
              <a:rPr lang="zh-CN" altLang="en-US" dirty="0" smtClean="0"/>
              <a:t>项标准征求意见稿。相关专家认为此项标准的制定在中国物联网发展上具有里程碑的意义，是中国第一个物联网行业应用标准。</a:t>
            </a:r>
            <a:endParaRPr lang="zh-CN" altLang="en-US" dirty="0"/>
          </a:p>
        </p:txBody>
      </p:sp>
    </p:spTree>
  </p:cSld>
  <p:clrMapOvr>
    <a:masterClrMapping/>
  </p:clrMapOvr>
  <p:transition>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1.4.3</a:t>
            </a:r>
            <a:r>
              <a:rPr lang="zh-CN" altLang="en-US" b="1" dirty="0" smtClean="0"/>
              <a:t>实践与展望</a:t>
            </a:r>
            <a:endParaRPr lang="zh-CN" altLang="en-US" b="1" dirty="0"/>
          </a:p>
        </p:txBody>
      </p:sp>
      <p:sp>
        <p:nvSpPr>
          <p:cNvPr id="4" name="矩形 3"/>
          <p:cNvSpPr/>
          <p:nvPr/>
        </p:nvSpPr>
        <p:spPr>
          <a:xfrm>
            <a:off x="683568" y="1268760"/>
            <a:ext cx="8064896" cy="1754326"/>
          </a:xfrm>
          <a:prstGeom prst="rect">
            <a:avLst/>
          </a:prstGeom>
        </p:spPr>
        <p:txBody>
          <a:bodyPr wrap="square">
            <a:spAutoFit/>
          </a:bodyPr>
          <a:lstStyle/>
          <a:p>
            <a:r>
              <a:rPr lang="zh-CN" altLang="en-US" dirty="0" smtClean="0"/>
              <a:t>物联网的出现打破了人们的传统思维，被业界称为继互联网和移动通信之后的万亿级通信产业。物联网的发展不是一个单纯的技术问题，涉及世界范围内的政策、法律、标准、文化等方方面面，因此，物联网的发展之路还很漫长。物联网的网络规模在不断扩大，接入系统也在增加，异构网络结构复杂度不断提升，同时作为一项新兴的技术，物联网还需要在非常有限的资源条件下满足低成本、绿色节能、用户和环境友好、用户为中心、高效等极端要求。</a:t>
            </a:r>
            <a:endParaRPr lang="zh-CN" altLang="en-US" dirty="0"/>
          </a:p>
        </p:txBody>
      </p:sp>
      <p:pic>
        <p:nvPicPr>
          <p:cNvPr id="121858" name="Picture 2" descr="http://img00.hc360.com/ehome/201012/201012241903072023.jpg"/>
          <p:cNvPicPr>
            <a:picLocks noChangeAspect="1" noChangeArrowheads="1"/>
          </p:cNvPicPr>
          <p:nvPr/>
        </p:nvPicPr>
        <p:blipFill>
          <a:blip r:embed="rId2" cstate="print"/>
          <a:srcRect/>
          <a:stretch>
            <a:fillRect/>
          </a:stretch>
        </p:blipFill>
        <p:spPr bwMode="auto">
          <a:xfrm>
            <a:off x="683568" y="3068960"/>
            <a:ext cx="7776864" cy="2952328"/>
          </a:xfrm>
          <a:prstGeom prst="rect">
            <a:avLst/>
          </a:prstGeom>
          <a:noFill/>
        </p:spPr>
      </p:pic>
    </p:spTree>
  </p:cSld>
  <p:clrMapOvr>
    <a:masterClrMapping/>
  </p:clrMapOvr>
  <p:transition>
    <p:fad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5"/>
          <p:cNvSpPr>
            <a:spLocks noChangeArrowheads="1"/>
          </p:cNvSpPr>
          <p:nvPr/>
        </p:nvSpPr>
        <p:spPr bwMode="black">
          <a:xfrm>
            <a:off x="468313" y="2205038"/>
            <a:ext cx="8675687" cy="792162"/>
          </a:xfrm>
          <a:prstGeom prst="rect">
            <a:avLst/>
          </a:prstGeom>
          <a:noFill/>
          <a:ln w="9525">
            <a:noFill/>
            <a:miter lim="800000"/>
            <a:headEnd/>
            <a:tailEnd/>
          </a:ln>
        </p:spPr>
        <p:txBody>
          <a:bodyPr anchor="ctr"/>
          <a:lstStyle/>
          <a:p>
            <a:r>
              <a:rPr lang="zh-CN" altLang="en-US" sz="6000">
                <a:solidFill>
                  <a:schemeClr val="bg1"/>
                </a:solidFill>
              </a:rPr>
              <a:t>谢谢！</a:t>
            </a: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196975"/>
            <a:ext cx="7787208" cy="1079897"/>
          </a:xfrm>
        </p:spPr>
        <p:txBody>
          <a:bodyPr/>
          <a:lstStyle/>
          <a:p>
            <a:r>
              <a:rPr lang="zh-CN" altLang="en-US" dirty="0" smtClean="0"/>
              <a:t>日本在</a:t>
            </a:r>
            <a:r>
              <a:rPr lang="en-US" altLang="zh-CN" dirty="0" smtClean="0"/>
              <a:t>2004</a:t>
            </a:r>
            <a:r>
              <a:rPr lang="zh-CN" altLang="en-US" dirty="0" smtClean="0"/>
              <a:t>年提出了“</a:t>
            </a:r>
            <a:r>
              <a:rPr lang="en-US" altLang="zh-CN" dirty="0" smtClean="0"/>
              <a:t>U-Japan”</a:t>
            </a:r>
            <a:r>
              <a:rPr lang="zh-CN" altLang="en-US" dirty="0" smtClean="0"/>
              <a:t>战略，即建设泛在的物联网，并服务于</a:t>
            </a:r>
            <a:r>
              <a:rPr lang="en-US" altLang="zh-CN" dirty="0" smtClean="0"/>
              <a:t>U-Japan</a:t>
            </a:r>
            <a:r>
              <a:rPr lang="zh-CN" altLang="en-US" dirty="0" smtClean="0"/>
              <a:t>及后续的信息化战略。</a:t>
            </a:r>
          </a:p>
          <a:p>
            <a:endParaRPr lang="zh-CN" altLang="en-US" dirty="0"/>
          </a:p>
        </p:txBody>
      </p:sp>
      <p:sp>
        <p:nvSpPr>
          <p:cNvPr id="3" name="标题 2"/>
          <p:cNvSpPr>
            <a:spLocks noGrp="1"/>
          </p:cNvSpPr>
          <p:nvPr>
            <p:ph type="title"/>
          </p:nvPr>
        </p:nvSpPr>
        <p:spPr/>
        <p:txBody>
          <a:bodyPr/>
          <a:lstStyle/>
          <a:p>
            <a:r>
              <a:rPr lang="en-US" altLang="zh-CN" b="1" dirty="0" smtClean="0"/>
              <a:t>1.1.1 </a:t>
            </a:r>
            <a:r>
              <a:rPr lang="zh-CN" altLang="en-US" b="1" dirty="0" smtClean="0"/>
              <a:t>起源与发展</a:t>
            </a:r>
            <a:endParaRPr lang="zh-CN" altLang="en-US" dirty="0"/>
          </a:p>
        </p:txBody>
      </p:sp>
      <p:pic>
        <p:nvPicPr>
          <p:cNvPr id="3076" name="Picture 4" descr="http://xxb.baoji.gov.cn/img/220.jpg%20"/>
          <p:cNvPicPr>
            <a:picLocks noChangeAspect="1" noChangeArrowheads="1"/>
          </p:cNvPicPr>
          <p:nvPr/>
        </p:nvPicPr>
        <p:blipFill>
          <a:blip r:embed="rId2" cstate="print"/>
          <a:srcRect/>
          <a:stretch>
            <a:fillRect/>
          </a:stretch>
        </p:blipFill>
        <p:spPr bwMode="auto">
          <a:xfrm>
            <a:off x="1115616" y="2276872"/>
            <a:ext cx="6336704" cy="3473258"/>
          </a:xfrm>
          <a:prstGeom prst="rect">
            <a:avLst/>
          </a:prstGeom>
          <a:noFill/>
        </p:spPr>
      </p:pic>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196975"/>
            <a:ext cx="8229600" cy="1367929"/>
          </a:xfrm>
        </p:spPr>
        <p:txBody>
          <a:bodyPr/>
          <a:lstStyle/>
          <a:p>
            <a:r>
              <a:rPr lang="en-US" altLang="zh-CN" dirty="0" smtClean="0"/>
              <a:t>2004</a:t>
            </a:r>
            <a:r>
              <a:rPr lang="zh-CN" altLang="en-US" dirty="0" smtClean="0"/>
              <a:t>年，韩国提出为期十年的</a:t>
            </a:r>
            <a:r>
              <a:rPr lang="en-US" altLang="zh-CN" dirty="0" smtClean="0"/>
              <a:t>U-Korea</a:t>
            </a:r>
            <a:r>
              <a:rPr lang="zh-CN" altLang="en-US" dirty="0" smtClean="0"/>
              <a:t>战略，目标是“在全球最优的泛在基础设施上，将韩国建设成全球第一个泛在社会”。</a:t>
            </a:r>
            <a:r>
              <a:rPr lang="en-US" altLang="zh-CN" dirty="0" smtClean="0"/>
              <a:t>2009</a:t>
            </a:r>
            <a:r>
              <a:rPr lang="zh-CN" altLang="en-US" dirty="0" smtClean="0"/>
              <a:t>年，韩国通过了</a:t>
            </a:r>
            <a:r>
              <a:rPr lang="en-US" altLang="zh-CN" dirty="0" smtClean="0"/>
              <a:t>《</a:t>
            </a:r>
            <a:r>
              <a:rPr lang="zh-CN" altLang="en-US" dirty="0" smtClean="0"/>
              <a:t>基于</a:t>
            </a:r>
            <a:r>
              <a:rPr lang="en-US" altLang="zh-CN" dirty="0" smtClean="0"/>
              <a:t>IP</a:t>
            </a:r>
            <a:r>
              <a:rPr lang="zh-CN" altLang="en-US" dirty="0" smtClean="0"/>
              <a:t>的泛在传感器网基础设施构建基本规划</a:t>
            </a:r>
            <a:r>
              <a:rPr lang="en-US" altLang="zh-CN" dirty="0" smtClean="0"/>
              <a:t>》</a:t>
            </a:r>
            <a:r>
              <a:rPr lang="zh-CN" altLang="en-US" dirty="0" smtClean="0"/>
              <a:t>，将物联网确定为全国重点发展战略。</a:t>
            </a:r>
          </a:p>
          <a:p>
            <a:endParaRPr lang="zh-CN" altLang="en-US" dirty="0"/>
          </a:p>
        </p:txBody>
      </p:sp>
      <p:sp>
        <p:nvSpPr>
          <p:cNvPr id="3" name="标题 2"/>
          <p:cNvSpPr>
            <a:spLocks noGrp="1"/>
          </p:cNvSpPr>
          <p:nvPr>
            <p:ph type="title"/>
          </p:nvPr>
        </p:nvSpPr>
        <p:spPr/>
        <p:txBody>
          <a:bodyPr/>
          <a:lstStyle/>
          <a:p>
            <a:r>
              <a:rPr lang="en-US" altLang="zh-CN" b="1" dirty="0" smtClean="0"/>
              <a:t>1.1.1 </a:t>
            </a:r>
            <a:r>
              <a:rPr lang="zh-CN" altLang="en-US" b="1" dirty="0" smtClean="0"/>
              <a:t>起源与发展</a:t>
            </a:r>
            <a:endParaRPr lang="zh-CN" altLang="en-US" dirty="0"/>
          </a:p>
        </p:txBody>
      </p:sp>
      <p:pic>
        <p:nvPicPr>
          <p:cNvPr id="1026" name="Picture 2" descr="http://www.cnii.com.cn/images/20070520/rmyd20070921-7-2.jpg"/>
          <p:cNvPicPr>
            <a:picLocks noChangeAspect="1" noChangeArrowheads="1"/>
          </p:cNvPicPr>
          <p:nvPr/>
        </p:nvPicPr>
        <p:blipFill>
          <a:blip r:embed="rId2" cstate="print"/>
          <a:srcRect/>
          <a:stretch>
            <a:fillRect/>
          </a:stretch>
        </p:blipFill>
        <p:spPr bwMode="auto">
          <a:xfrm>
            <a:off x="1907704" y="2708920"/>
            <a:ext cx="5184576" cy="3614392"/>
          </a:xfrm>
          <a:prstGeom prst="rect">
            <a:avLst/>
          </a:prstGeom>
          <a:noFill/>
        </p:spPr>
      </p:pic>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b="1" dirty="0" smtClean="0"/>
              <a:t>1.1.1 </a:t>
            </a:r>
            <a:r>
              <a:rPr lang="zh-CN" altLang="en-US" b="1" dirty="0" smtClean="0"/>
              <a:t>起源与发展</a:t>
            </a:r>
            <a:endParaRPr lang="zh-CN" altLang="en-US" b="1" dirty="0"/>
          </a:p>
        </p:txBody>
      </p:sp>
      <p:sp>
        <p:nvSpPr>
          <p:cNvPr id="6" name="矩形 5"/>
          <p:cNvSpPr/>
          <p:nvPr/>
        </p:nvSpPr>
        <p:spPr>
          <a:xfrm>
            <a:off x="357158" y="1142984"/>
            <a:ext cx="4071966" cy="5632311"/>
          </a:xfrm>
          <a:prstGeom prst="rect">
            <a:avLst/>
          </a:prstGeom>
        </p:spPr>
        <p:txBody>
          <a:bodyPr wrap="square">
            <a:spAutoFit/>
          </a:bodyPr>
          <a:lstStyle/>
          <a:p>
            <a:r>
              <a:rPr lang="en-US" sz="2400" dirty="0" smtClean="0"/>
              <a:t>2005</a:t>
            </a:r>
            <a:r>
              <a:rPr lang="zh-CN" altLang="en-US" sz="2400" dirty="0" smtClean="0"/>
              <a:t>年，国际电信联盟（</a:t>
            </a:r>
            <a:r>
              <a:rPr lang="en-US" sz="2400" dirty="0" smtClean="0"/>
              <a:t>International Telecommunications </a:t>
            </a:r>
            <a:r>
              <a:rPr lang="en-US" sz="2400" dirty="0" err="1" smtClean="0"/>
              <a:t>UnionInternational</a:t>
            </a:r>
            <a:r>
              <a:rPr lang="zh-CN" altLang="en-US" sz="2400" dirty="0" smtClean="0"/>
              <a:t>，</a:t>
            </a:r>
            <a:r>
              <a:rPr lang="en-US" sz="2400" dirty="0" smtClean="0"/>
              <a:t>ITU</a:t>
            </a:r>
            <a:r>
              <a:rPr lang="zh-CN" altLang="en-US" sz="2400" dirty="0" smtClean="0"/>
              <a:t>）在</a:t>
            </a:r>
            <a:r>
              <a:rPr lang="en-US" altLang="zh-CN" sz="2400" dirty="0" smtClean="0"/>
              <a:t>《</a:t>
            </a:r>
            <a:r>
              <a:rPr lang="en-US" sz="2400" dirty="0" smtClean="0"/>
              <a:t>ITU</a:t>
            </a:r>
            <a:r>
              <a:rPr lang="zh-CN" altLang="en-US" sz="2400" dirty="0" smtClean="0"/>
              <a:t>互联网报告</a:t>
            </a:r>
            <a:r>
              <a:rPr lang="en-US" sz="2400" dirty="0" smtClean="0"/>
              <a:t>2005</a:t>
            </a:r>
            <a:r>
              <a:rPr lang="zh-CN" altLang="en-US" sz="2400" dirty="0" smtClean="0"/>
              <a:t>：物联网</a:t>
            </a:r>
            <a:r>
              <a:rPr lang="en-US" altLang="zh-CN" sz="2400" dirty="0" smtClean="0"/>
              <a:t>》</a:t>
            </a:r>
            <a:r>
              <a:rPr lang="zh-CN" altLang="en-US" sz="2400" dirty="0" smtClean="0"/>
              <a:t>中，正式提出了</a:t>
            </a:r>
            <a:r>
              <a:rPr lang="en-US" sz="2400" dirty="0" smtClean="0"/>
              <a:t>“</a:t>
            </a:r>
            <a:r>
              <a:rPr lang="zh-CN" altLang="en-US" sz="2400" dirty="0" smtClean="0"/>
              <a:t>物联网</a:t>
            </a:r>
            <a:r>
              <a:rPr lang="en-US" sz="2400" dirty="0" smtClean="0"/>
              <a:t>”</a:t>
            </a:r>
            <a:r>
              <a:rPr lang="zh-CN" altLang="en-US" sz="2400" dirty="0" smtClean="0"/>
              <a:t>的概念。该报告指出，无所不在的</a:t>
            </a:r>
            <a:r>
              <a:rPr lang="en-US" sz="2400" dirty="0" smtClean="0"/>
              <a:t>“</a:t>
            </a:r>
            <a:r>
              <a:rPr lang="zh-CN" altLang="en-US" sz="2400" dirty="0" smtClean="0"/>
              <a:t>物联网</a:t>
            </a:r>
            <a:r>
              <a:rPr lang="en-US" sz="2400" dirty="0" smtClean="0"/>
              <a:t>”</a:t>
            </a:r>
            <a:r>
              <a:rPr lang="zh-CN" altLang="en-US" sz="2400" dirty="0" smtClean="0"/>
              <a:t>通信时代即将来临，世界上所有的物体从轮胎到牙刷、从房屋到纸巾都可以通过互联网主动进行交换。射频识别技术、传感器技术、纳米技术、智能嵌入技术将得到更加广泛的应用。</a:t>
            </a:r>
            <a:endParaRPr lang="zh-CN" altLang="en-US" sz="2400" dirty="0"/>
          </a:p>
        </p:txBody>
      </p:sp>
      <p:pic>
        <p:nvPicPr>
          <p:cNvPr id="111618" name="Picture 2" descr="http://a2.att.hudong.com/13/09/01000000000000119090922925113_s.jpg"/>
          <p:cNvPicPr>
            <a:picLocks noChangeAspect="1" noChangeArrowheads="1"/>
          </p:cNvPicPr>
          <p:nvPr/>
        </p:nvPicPr>
        <p:blipFill>
          <a:blip r:embed="rId2" cstate="print"/>
          <a:srcRect/>
          <a:stretch>
            <a:fillRect/>
          </a:stretch>
        </p:blipFill>
        <p:spPr bwMode="auto">
          <a:xfrm>
            <a:off x="4714876" y="2428868"/>
            <a:ext cx="4091016" cy="2500330"/>
          </a:xfrm>
          <a:prstGeom prst="rect">
            <a:avLst/>
          </a:prstGeom>
          <a:noFill/>
        </p:spPr>
      </p:pic>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智能物流">
  <a:themeElements>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fontScheme name="上海Nordri专业商务幻灯演示设计">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上海Nordri专业商务幻灯演示设计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上海Nordri专业商务幻灯演示设计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上海Nordri专业商务幻灯演示设计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上海Nordri专业商务幻灯演示设计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上海Nordri专业商务幻灯演示设计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上海Nordri专业商务幻灯演示设计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上海Nordri专业商务幻灯演示设计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上海Nordri专业商务幻灯演示设计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上海Nordri专业商务幻灯演示设计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上海Nordri专业商务幻灯演示设计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上海Nordri专业商务幻灯演示设计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上海Nordri专业商务幻灯演示设计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上海Nordri专业商务幻灯演示设计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000000"/>
        </a:folHlink>
      </a:clrScheme>
      <a:clrMap bg1="lt1" tx1="dk1" bg2="lt2" tx2="dk2" accent1="accent1" accent2="accent2" accent3="accent3" accent4="accent4" accent5="accent5" accent6="accent6" hlink="hlink" folHlink="folHlink"/>
    </a:extraClrScheme>
    <a:extraClrScheme>
      <a:clrScheme name="上海Nordri专业商务幻灯演示设计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8F8F8"/>
        </a:hlink>
        <a:folHlink>
          <a:srgbClr val="F8F8F8"/>
        </a:folHlink>
      </a:clrScheme>
      <a:clrMap bg1="lt1" tx1="dk1" bg2="lt2" tx2="dk2" accent1="accent1" accent2="accent2" accent3="accent3" accent4="accent4" accent5="accent5" accent6="accent6" hlink="hlink" folHlink="folHlink"/>
    </a:extraClrScheme>
    <a:extraClrScheme>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物联网导论">
  <a:themeElements>
    <a:clrScheme name="物联网导论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fontScheme name="物联网导论">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物联网导论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3362</TotalTime>
  <Words>9378</Words>
  <Application>Microsoft Office PowerPoint</Application>
  <PresentationFormat>全屏显示(4:3)</PresentationFormat>
  <Paragraphs>426</Paragraphs>
  <Slides>67</Slides>
  <Notes>0</Notes>
  <HiddenSlides>0</HiddenSlides>
  <MMClips>0</MMClips>
  <ScaleCrop>false</ScaleCrop>
  <HeadingPairs>
    <vt:vector size="4" baseType="variant">
      <vt:variant>
        <vt:lpstr>主题</vt:lpstr>
      </vt:variant>
      <vt:variant>
        <vt:i4>2</vt:i4>
      </vt:variant>
      <vt:variant>
        <vt:lpstr>幻灯片标题</vt:lpstr>
      </vt:variant>
      <vt:variant>
        <vt:i4>67</vt:i4>
      </vt:variant>
    </vt:vector>
  </HeadingPairs>
  <TitlesOfParts>
    <vt:vector size="69" baseType="lpstr">
      <vt:lpstr>智能物流</vt:lpstr>
      <vt:lpstr>物联网导论</vt:lpstr>
      <vt:lpstr>第1章  物联网概述 </vt:lpstr>
      <vt:lpstr>学习要点</vt:lpstr>
      <vt:lpstr>目录</vt:lpstr>
      <vt:lpstr>1.1 物联网的概念</vt:lpstr>
      <vt:lpstr>1.1.1 起源与发展</vt:lpstr>
      <vt:lpstr>1.1.1 起源与发展</vt:lpstr>
      <vt:lpstr>1.1.1 起源与发展</vt:lpstr>
      <vt:lpstr>1.1.1 起源与发展</vt:lpstr>
      <vt:lpstr>1.1.1 起源与发展</vt:lpstr>
      <vt:lpstr>1.1.1 起源与发展</vt:lpstr>
      <vt:lpstr>1.1.1 起源与发展</vt:lpstr>
      <vt:lpstr>1.1.1 起源与发展</vt:lpstr>
      <vt:lpstr>1.1.1 起源与发展</vt:lpstr>
      <vt:lpstr>1.1.1 起源与发展</vt:lpstr>
      <vt:lpstr>1.1.2物联网的定义</vt:lpstr>
      <vt:lpstr>1.1.3物联网的特征</vt:lpstr>
      <vt:lpstr>1.1.3物联网的特征</vt:lpstr>
      <vt:lpstr>1.1.4物联网应用范围</vt:lpstr>
      <vt:lpstr>1.1.4物联网应用范围</vt:lpstr>
      <vt:lpstr>1.1.4物联网应用范围</vt:lpstr>
      <vt:lpstr>1.2 物联网体系结构</vt:lpstr>
      <vt:lpstr>1.2.1感知层</vt:lpstr>
      <vt:lpstr>1.2.2网络层</vt:lpstr>
      <vt:lpstr>1.2.2网络层</vt:lpstr>
      <vt:lpstr>1.2.3应用层</vt:lpstr>
      <vt:lpstr>1.2.3应用层</vt:lpstr>
      <vt:lpstr>1.2.3应用层</vt:lpstr>
      <vt:lpstr>1.2.3应用层</vt:lpstr>
      <vt:lpstr>1.2.3应用层</vt:lpstr>
      <vt:lpstr>1.2.3应用层</vt:lpstr>
      <vt:lpstr>1.2.4物联网安全</vt:lpstr>
      <vt:lpstr>1.2.4物联网安全</vt:lpstr>
      <vt:lpstr>1.2.4物联网安全</vt:lpstr>
      <vt:lpstr>1.2.4物联网安全</vt:lpstr>
      <vt:lpstr>1.2.4物联网安全</vt:lpstr>
      <vt:lpstr>1.2.4物联网安全</vt:lpstr>
      <vt:lpstr>1.2.4物联网安全</vt:lpstr>
      <vt:lpstr>1.2.4物联网安全</vt:lpstr>
      <vt:lpstr>1.3国际物联网发展现状</vt:lpstr>
      <vt:lpstr>1.3.1美国</vt:lpstr>
      <vt:lpstr>1.3.1美国</vt:lpstr>
      <vt:lpstr>1.3.1美国</vt:lpstr>
      <vt:lpstr>1.3.1美国</vt:lpstr>
      <vt:lpstr>1.3.1美国</vt:lpstr>
      <vt:lpstr>1.3.2欧盟</vt:lpstr>
      <vt:lpstr>1.3.2欧盟</vt:lpstr>
      <vt:lpstr>1.3.2欧盟</vt:lpstr>
      <vt:lpstr>1.3.2欧盟</vt:lpstr>
      <vt:lpstr>1.3.2欧盟</vt:lpstr>
      <vt:lpstr>1.3.2欧盟</vt:lpstr>
      <vt:lpstr>1.3.3日韩</vt:lpstr>
      <vt:lpstr>1.3.3日韩</vt:lpstr>
      <vt:lpstr>1.3.3日韩</vt:lpstr>
      <vt:lpstr>1.4我国物联网的现状与展望</vt:lpstr>
      <vt:lpstr>1.4.1发展状况</vt:lpstr>
      <vt:lpstr>1.4.1发展状况</vt:lpstr>
      <vt:lpstr>1.4.1发展状况</vt:lpstr>
      <vt:lpstr>1.4.1发展状况</vt:lpstr>
      <vt:lpstr>1.4.1发展状况</vt:lpstr>
      <vt:lpstr>1.4.1发展状况</vt:lpstr>
      <vt:lpstr>1.4.2存在的问题</vt:lpstr>
      <vt:lpstr>1.4.3实践与展望</vt:lpstr>
      <vt:lpstr>1.4.3实践与展望</vt:lpstr>
      <vt:lpstr>1.4.3实践与展望</vt:lpstr>
      <vt:lpstr>1.4.3实践与展望</vt:lpstr>
      <vt:lpstr>1.4.3实践与展望</vt:lpstr>
      <vt:lpstr>幻灯片 67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NordriDesign</dc:creator>
  <cp:keywords>ppt幻灯设计/ppt模板设计</cp:keywords>
  <dc:description>nordridesign.com</dc:description>
  <cp:lastModifiedBy>张翼英</cp:lastModifiedBy>
  <cp:revision>306</cp:revision>
  <dcterms:created xsi:type="dcterms:W3CDTF">2007-10-21T01:27:31Z</dcterms:created>
  <dcterms:modified xsi:type="dcterms:W3CDTF">2012-09-11T02:33:25Z</dcterms:modified>
</cp:coreProperties>
</file>