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44"/>
  </p:notesMasterIdLst>
  <p:handoutMasterIdLst>
    <p:handoutMasterId r:id="rId45"/>
  </p:handoutMasterIdLst>
  <p:sldIdLst>
    <p:sldId id="275" r:id="rId2"/>
    <p:sldId id="274" r:id="rId3"/>
    <p:sldId id="276" r:id="rId4"/>
    <p:sldId id="281" r:id="rId5"/>
    <p:sldId id="289" r:id="rId6"/>
    <p:sldId id="290" r:id="rId7"/>
    <p:sldId id="291" r:id="rId8"/>
    <p:sldId id="292" r:id="rId9"/>
    <p:sldId id="293" r:id="rId10"/>
    <p:sldId id="295" r:id="rId11"/>
    <p:sldId id="294" r:id="rId12"/>
    <p:sldId id="298" r:id="rId13"/>
    <p:sldId id="299" r:id="rId14"/>
    <p:sldId id="300" r:id="rId15"/>
    <p:sldId id="304" r:id="rId16"/>
    <p:sldId id="301" r:id="rId17"/>
    <p:sldId id="302" r:id="rId18"/>
    <p:sldId id="303" r:id="rId19"/>
    <p:sldId id="305" r:id="rId20"/>
    <p:sldId id="306" r:id="rId21"/>
    <p:sldId id="307" r:id="rId22"/>
    <p:sldId id="308" r:id="rId23"/>
    <p:sldId id="309" r:id="rId24"/>
    <p:sldId id="310" r:id="rId25"/>
    <p:sldId id="359" r:id="rId26"/>
    <p:sldId id="347" r:id="rId27"/>
    <p:sldId id="350" r:id="rId28"/>
    <p:sldId id="349" r:id="rId29"/>
    <p:sldId id="351" r:id="rId30"/>
    <p:sldId id="352" r:id="rId31"/>
    <p:sldId id="353" r:id="rId32"/>
    <p:sldId id="356" r:id="rId33"/>
    <p:sldId id="312" r:id="rId34"/>
    <p:sldId id="313" r:id="rId35"/>
    <p:sldId id="314" r:id="rId36"/>
    <p:sldId id="315" r:id="rId37"/>
    <p:sldId id="316" r:id="rId38"/>
    <p:sldId id="317" r:id="rId39"/>
    <p:sldId id="357" r:id="rId40"/>
    <p:sldId id="358" r:id="rId41"/>
    <p:sldId id="320" r:id="rId42"/>
    <p:sldId id="273" r:id="rId4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黑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黑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黑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黑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黑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黑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黑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黑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黑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CC66"/>
    <a:srgbClr val="EE9A3E"/>
    <a:srgbClr val="FFCC00"/>
    <a:srgbClr val="FF9966"/>
    <a:srgbClr val="FFFFCC"/>
    <a:srgbClr val="FF9900"/>
    <a:srgbClr val="99CCFF"/>
    <a:srgbClr val="111111"/>
    <a:srgbClr val="0033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67" autoAdjust="0"/>
    <p:restoredTop sz="96220" autoAdjust="0"/>
  </p:normalViewPr>
  <p:slideViewPr>
    <p:cSldViewPr>
      <p:cViewPr varScale="1">
        <p:scale>
          <a:sx n="77" d="100"/>
          <a:sy n="77" d="100"/>
        </p:scale>
        <p:origin x="-492" y="-96"/>
      </p:cViewPr>
      <p:guideLst>
        <p:guide orient="horz" pos="227"/>
        <p:guide orient="horz" pos="164"/>
        <p:guide orient="horz" pos="4110"/>
        <p:guide orient="horz" pos="709"/>
        <p:guide pos="295"/>
        <p:guide pos="54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8" d="100"/>
          <a:sy n="58" d="100"/>
        </p:scale>
        <p:origin x="-2652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62A7514-2DD7-41B7-80ED-F693EACC02A5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BE7FC79C-9CFE-4C59-A295-EA1E3A68FF87}">
      <dgm:prSet phldrT="[文本]" custT="1"/>
      <dgm:spPr>
        <a:solidFill>
          <a:srgbClr val="FFCC66"/>
        </a:solidFill>
      </dgm:spPr>
      <dgm:t>
        <a:bodyPr/>
        <a:lstStyle/>
        <a:p>
          <a:pPr algn="l"/>
          <a:endParaRPr lang="zh-CN" altLang="en-US" sz="1400" dirty="0">
            <a:solidFill>
              <a:schemeClr val="tx1"/>
            </a:solidFill>
          </a:endParaRPr>
        </a:p>
      </dgm:t>
    </dgm:pt>
    <dgm:pt modelId="{74763B2D-C6CD-4E8F-8938-2BFD9C1939E5}" type="parTrans" cxnId="{B1A013C3-BD89-4374-AFF9-E98CDA16D90B}">
      <dgm:prSet/>
      <dgm:spPr/>
      <dgm:t>
        <a:bodyPr/>
        <a:lstStyle/>
        <a:p>
          <a:endParaRPr lang="zh-CN" altLang="en-US" sz="1600"/>
        </a:p>
      </dgm:t>
    </dgm:pt>
    <dgm:pt modelId="{32B28509-5994-4D9D-AF45-70A62F913BDE}" type="sibTrans" cxnId="{B1A013C3-BD89-4374-AFF9-E98CDA16D90B}">
      <dgm:prSet/>
      <dgm:spPr/>
      <dgm:t>
        <a:bodyPr/>
        <a:lstStyle/>
        <a:p>
          <a:endParaRPr lang="zh-CN" altLang="en-US" sz="1600"/>
        </a:p>
      </dgm:t>
    </dgm:pt>
    <dgm:pt modelId="{1A422BF9-8E40-4D40-82F3-D7ADF7825116}">
      <dgm:prSet phldrT="[文本]" custT="1"/>
      <dgm:spPr>
        <a:solidFill>
          <a:srgbClr val="FFCC66"/>
        </a:solidFill>
      </dgm:spPr>
      <dgm:t>
        <a:bodyPr/>
        <a:lstStyle/>
        <a:p>
          <a:pPr algn="l"/>
          <a:r>
            <a:rPr lang="en-US" sz="1600" u="none" dirty="0" smtClean="0"/>
            <a:t>    </a:t>
          </a:r>
          <a:endParaRPr lang="zh-CN" altLang="en-US" sz="1400" dirty="0">
            <a:solidFill>
              <a:schemeClr val="tx1"/>
            </a:solidFill>
          </a:endParaRPr>
        </a:p>
      </dgm:t>
    </dgm:pt>
    <dgm:pt modelId="{53E6A745-B129-4611-A5BE-F9378C0D5FE5}" type="parTrans" cxnId="{60D46750-07FA-44A0-BA5E-12956D550B89}">
      <dgm:prSet/>
      <dgm:spPr/>
      <dgm:t>
        <a:bodyPr/>
        <a:lstStyle/>
        <a:p>
          <a:endParaRPr lang="zh-CN" altLang="en-US" sz="1600"/>
        </a:p>
      </dgm:t>
    </dgm:pt>
    <dgm:pt modelId="{F5487BCD-2C64-47A9-9CA1-D9FFA877489D}" type="sibTrans" cxnId="{60D46750-07FA-44A0-BA5E-12956D550B89}">
      <dgm:prSet/>
      <dgm:spPr/>
      <dgm:t>
        <a:bodyPr/>
        <a:lstStyle/>
        <a:p>
          <a:endParaRPr lang="zh-CN" altLang="en-US" sz="1600"/>
        </a:p>
      </dgm:t>
    </dgm:pt>
    <dgm:pt modelId="{4F72C2E5-C0F0-49B9-9693-6A68F13804F4}" type="pres">
      <dgm:prSet presAssocID="{A62A7514-2DD7-41B7-80ED-F693EACC02A5}" presName="Name0" presStyleCnt="0">
        <dgm:presLayoutVars>
          <dgm:dir/>
          <dgm:resizeHandles val="exact"/>
        </dgm:presLayoutVars>
      </dgm:prSet>
      <dgm:spPr/>
    </dgm:pt>
    <dgm:pt modelId="{370B7215-43AF-46BF-A735-20A368491720}" type="pres">
      <dgm:prSet presAssocID="{BE7FC79C-9CFE-4C59-A295-EA1E3A68FF87}" presName="parTxOnly" presStyleLbl="node1" presStyleIdx="0" presStyleCnt="2" custLinFactNeighborX="-1805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79EB35-79C3-4272-8F6A-95B4FB054A82}" type="pres">
      <dgm:prSet presAssocID="{32B28509-5994-4D9D-AF45-70A62F913BDE}" presName="parSpace" presStyleCnt="0"/>
      <dgm:spPr/>
    </dgm:pt>
    <dgm:pt modelId="{A587EFE1-A3DE-4730-996C-C43C76C9687D}" type="pres">
      <dgm:prSet presAssocID="{1A422BF9-8E40-4D40-82F3-D7ADF7825116}" presName="parTxOnly" presStyleLbl="node1" presStyleIdx="1" presStyleCnt="2" custLinFactNeighborX="572" custLinFactNeighborY="1250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0D46750-07FA-44A0-BA5E-12956D550B89}" srcId="{A62A7514-2DD7-41B7-80ED-F693EACC02A5}" destId="{1A422BF9-8E40-4D40-82F3-D7ADF7825116}" srcOrd="1" destOrd="0" parTransId="{53E6A745-B129-4611-A5BE-F9378C0D5FE5}" sibTransId="{F5487BCD-2C64-47A9-9CA1-D9FFA877489D}"/>
    <dgm:cxn modelId="{999C26EA-8F74-43CF-B0C7-D6ED1AD903F2}" type="presOf" srcId="{A62A7514-2DD7-41B7-80ED-F693EACC02A5}" destId="{4F72C2E5-C0F0-49B9-9693-6A68F13804F4}" srcOrd="0" destOrd="0" presId="urn:microsoft.com/office/officeart/2005/8/layout/hChevron3"/>
    <dgm:cxn modelId="{B1A013C3-BD89-4374-AFF9-E98CDA16D90B}" srcId="{A62A7514-2DD7-41B7-80ED-F693EACC02A5}" destId="{BE7FC79C-9CFE-4C59-A295-EA1E3A68FF87}" srcOrd="0" destOrd="0" parTransId="{74763B2D-C6CD-4E8F-8938-2BFD9C1939E5}" sibTransId="{32B28509-5994-4D9D-AF45-70A62F913BDE}"/>
    <dgm:cxn modelId="{971BEF8C-EE19-4A74-9FF8-BE595308B2BE}" type="presOf" srcId="{1A422BF9-8E40-4D40-82F3-D7ADF7825116}" destId="{A587EFE1-A3DE-4730-996C-C43C76C9687D}" srcOrd="0" destOrd="0" presId="urn:microsoft.com/office/officeart/2005/8/layout/hChevron3"/>
    <dgm:cxn modelId="{5DF7CBBD-4D77-48B4-A6FB-793AC5B037DC}" type="presOf" srcId="{BE7FC79C-9CFE-4C59-A295-EA1E3A68FF87}" destId="{370B7215-43AF-46BF-A735-20A368491720}" srcOrd="0" destOrd="0" presId="urn:microsoft.com/office/officeart/2005/8/layout/hChevron3"/>
    <dgm:cxn modelId="{B02547B5-16FE-4056-9D82-A693F608B9E5}" type="presParOf" srcId="{4F72C2E5-C0F0-49B9-9693-6A68F13804F4}" destId="{370B7215-43AF-46BF-A735-20A368491720}" srcOrd="0" destOrd="0" presId="urn:microsoft.com/office/officeart/2005/8/layout/hChevron3"/>
    <dgm:cxn modelId="{C9E9B7C0-4783-4558-B931-C8A01AE20510}" type="presParOf" srcId="{4F72C2E5-C0F0-49B9-9693-6A68F13804F4}" destId="{E079EB35-79C3-4272-8F6A-95B4FB054A82}" srcOrd="1" destOrd="0" presId="urn:microsoft.com/office/officeart/2005/8/layout/hChevron3"/>
    <dgm:cxn modelId="{D29EADEA-CD17-4BED-8E76-51EB430914E0}" type="presParOf" srcId="{4F72C2E5-C0F0-49B9-9693-6A68F13804F4}" destId="{A587EFE1-A3DE-4730-996C-C43C76C9687D}" srcOrd="2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62A7514-2DD7-41B7-80ED-F693EACC02A5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4AFE0152-52EB-4B95-B7AD-68475D9B1B55}">
      <dgm:prSet phldrT="[文本]" custT="1"/>
      <dgm:spPr>
        <a:solidFill>
          <a:srgbClr val="FFCC66"/>
        </a:solidFill>
      </dgm:spPr>
      <dgm:t>
        <a:bodyPr/>
        <a:lstStyle/>
        <a:p>
          <a:pPr algn="l"/>
          <a:endParaRPr lang="zh-CN" altLang="en-US" sz="1400" u="none" dirty="0">
            <a:solidFill>
              <a:schemeClr val="tx1"/>
            </a:solidFill>
          </a:endParaRPr>
        </a:p>
      </dgm:t>
    </dgm:pt>
    <dgm:pt modelId="{C39CC968-0BF9-40F9-9F50-CB79325223BB}" type="sibTrans" cxnId="{2C7E0276-8840-4465-8DAD-478DA293BECB}">
      <dgm:prSet/>
      <dgm:spPr/>
      <dgm:t>
        <a:bodyPr/>
        <a:lstStyle/>
        <a:p>
          <a:endParaRPr lang="zh-CN" altLang="en-US" sz="1600"/>
        </a:p>
      </dgm:t>
    </dgm:pt>
    <dgm:pt modelId="{40134812-FDE4-4D83-BCC4-669066684F1D}" type="parTrans" cxnId="{2C7E0276-8840-4465-8DAD-478DA293BECB}">
      <dgm:prSet/>
      <dgm:spPr/>
      <dgm:t>
        <a:bodyPr/>
        <a:lstStyle/>
        <a:p>
          <a:endParaRPr lang="zh-CN" altLang="en-US" sz="1600"/>
        </a:p>
      </dgm:t>
    </dgm:pt>
    <dgm:pt modelId="{4F72C2E5-C0F0-49B9-9693-6A68F13804F4}" type="pres">
      <dgm:prSet presAssocID="{A62A7514-2DD7-41B7-80ED-F693EACC02A5}" presName="Name0" presStyleCnt="0">
        <dgm:presLayoutVars>
          <dgm:dir/>
          <dgm:resizeHandles val="exact"/>
        </dgm:presLayoutVars>
      </dgm:prSet>
      <dgm:spPr/>
    </dgm:pt>
    <dgm:pt modelId="{78707572-11B1-43F0-B56F-5E4AB636DFB3}" type="pres">
      <dgm:prSet presAssocID="{4AFE0152-52EB-4B95-B7AD-68475D9B1B55}" presName="parTxOnly" presStyleLbl="node1" presStyleIdx="0" presStyleCnt="1" custLinFactNeighborX="-1188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3D7BC29-E4C5-4C99-9D37-7669E1D6CE5E}" type="presOf" srcId="{4AFE0152-52EB-4B95-B7AD-68475D9B1B55}" destId="{78707572-11B1-43F0-B56F-5E4AB636DFB3}" srcOrd="0" destOrd="0" presId="urn:microsoft.com/office/officeart/2005/8/layout/hChevron3"/>
    <dgm:cxn modelId="{2C7E0276-8840-4465-8DAD-478DA293BECB}" srcId="{A62A7514-2DD7-41B7-80ED-F693EACC02A5}" destId="{4AFE0152-52EB-4B95-B7AD-68475D9B1B55}" srcOrd="0" destOrd="0" parTransId="{40134812-FDE4-4D83-BCC4-669066684F1D}" sibTransId="{C39CC968-0BF9-40F9-9F50-CB79325223BB}"/>
    <dgm:cxn modelId="{47F9787C-858D-49DF-90AB-999C685FC52D}" type="presOf" srcId="{A62A7514-2DD7-41B7-80ED-F693EACC02A5}" destId="{4F72C2E5-C0F0-49B9-9693-6A68F13804F4}" srcOrd="0" destOrd="0" presId="urn:microsoft.com/office/officeart/2005/8/layout/hChevron3"/>
    <dgm:cxn modelId="{3E976187-C88E-49E9-9B32-52CE2C0811BC}" type="presParOf" srcId="{4F72C2E5-C0F0-49B9-9693-6A68F13804F4}" destId="{78707572-11B1-43F0-B56F-5E4AB636DFB3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70B7215-43AF-46BF-A735-20A368491720}">
      <dsp:nvSpPr>
        <dsp:cNvPr id="0" name=""/>
        <dsp:cNvSpPr/>
      </dsp:nvSpPr>
      <dsp:spPr>
        <a:xfrm>
          <a:off x="0" y="0"/>
          <a:ext cx="4279582" cy="357189"/>
        </a:xfrm>
        <a:prstGeom prst="homePlate">
          <a:avLst/>
        </a:prstGeom>
        <a:solidFill>
          <a:srgbClr val="FFCC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37338" rIns="18669" bIns="3733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400" kern="1200" dirty="0">
            <a:solidFill>
              <a:schemeClr val="tx1"/>
            </a:solidFill>
          </a:endParaRPr>
        </a:p>
      </dsp:txBody>
      <dsp:txXfrm>
        <a:off x="0" y="0"/>
        <a:ext cx="4279582" cy="357189"/>
      </dsp:txXfrm>
    </dsp:sp>
    <dsp:sp modelId="{A587EFE1-A3DE-4730-996C-C43C76C9687D}">
      <dsp:nvSpPr>
        <dsp:cNvPr id="0" name=""/>
        <dsp:cNvSpPr/>
      </dsp:nvSpPr>
      <dsp:spPr>
        <a:xfrm>
          <a:off x="3434589" y="0"/>
          <a:ext cx="4279582" cy="357189"/>
        </a:xfrm>
        <a:prstGeom prst="chevron">
          <a:avLst/>
        </a:prstGeom>
        <a:solidFill>
          <a:srgbClr val="FFCC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42672" rIns="21336" bIns="4267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u="none" kern="1200" dirty="0" smtClean="0"/>
            <a:t>    </a:t>
          </a:r>
          <a:endParaRPr lang="zh-CN" altLang="en-US" sz="1400" kern="1200" dirty="0">
            <a:solidFill>
              <a:schemeClr val="tx1"/>
            </a:solidFill>
          </a:endParaRPr>
        </a:p>
      </dsp:txBody>
      <dsp:txXfrm>
        <a:off x="3434589" y="0"/>
        <a:ext cx="4279582" cy="35718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8707572-11B1-43F0-B56F-5E4AB636DFB3}">
      <dsp:nvSpPr>
        <dsp:cNvPr id="0" name=""/>
        <dsp:cNvSpPr/>
      </dsp:nvSpPr>
      <dsp:spPr>
        <a:xfrm>
          <a:off x="0" y="0"/>
          <a:ext cx="7707769" cy="357189"/>
        </a:xfrm>
        <a:prstGeom prst="homePlate">
          <a:avLst/>
        </a:prstGeom>
        <a:solidFill>
          <a:srgbClr val="FFCC6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676" tIns="37338" rIns="18669" bIns="3733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400" u="none" kern="1200" dirty="0">
            <a:solidFill>
              <a:schemeClr val="tx1"/>
            </a:solidFill>
          </a:endParaRPr>
        </a:p>
      </dsp:txBody>
      <dsp:txXfrm>
        <a:off x="0" y="0"/>
        <a:ext cx="7707769" cy="3571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70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charset="-122"/>
              </a:defRPr>
            </a:lvl1pPr>
          </a:lstStyle>
          <a:p>
            <a:pPr>
              <a:defRPr/>
            </a:pPr>
            <a:fld id="{9F3A42CD-3392-464A-8F2A-4468D024A5E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1133867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FE3686-79F9-4727-AF09-68B8BCB27DA6}" type="datetimeFigureOut">
              <a:rPr lang="zh-CN" altLang="en-US" smtClean="0"/>
              <a:pPr/>
              <a:t>2012/9/2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C92DBC-1A5A-4B12-A169-1CC0B572F3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23978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ph type="ctrTitle"/>
          </p:nvPr>
        </p:nvSpPr>
        <p:spPr>
          <a:xfrm>
            <a:off x="5657912" y="1428736"/>
            <a:ext cx="2843178" cy="4357718"/>
          </a:xfrm>
        </p:spPr>
        <p:txBody>
          <a:bodyPr/>
          <a:lstStyle>
            <a:lvl1pPr algn="ctr">
              <a:defRPr lang="zh-CN" altLang="en-US" sz="4400" dirty="0">
                <a:solidFill>
                  <a:schemeClr val="tx2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矩形 4"/>
          <p:cNvSpPr/>
          <p:nvPr userDrawn="1"/>
        </p:nvSpPr>
        <p:spPr>
          <a:xfrm>
            <a:off x="0" y="214290"/>
            <a:ext cx="7929618" cy="142876"/>
          </a:xfrm>
          <a:prstGeom prst="rect">
            <a:avLst/>
          </a:prstGeom>
          <a:gradFill>
            <a:gsLst>
              <a:gs pos="100000">
                <a:srgbClr val="FF6600">
                  <a:alpha val="0"/>
                </a:srgbClr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  <a:gs pos="100000">
                <a:srgbClr val="4D0808"/>
              </a:gs>
            </a:gsLst>
            <a:lin ang="0" scaled="0"/>
          </a:gra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214282" y="0"/>
            <a:ext cx="142876" cy="6572272"/>
          </a:xfrm>
          <a:prstGeom prst="rect">
            <a:avLst/>
          </a:prstGeom>
          <a:gradFill>
            <a:gsLst>
              <a:gs pos="100000">
                <a:srgbClr val="FF6600">
                  <a:alpha val="0"/>
                </a:srgbClr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物联网导论封面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28596" y="642942"/>
            <a:ext cx="4972334" cy="6000768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defRPr>
                <a:latin typeface="宋体" pitchFamily="2" charset="-122"/>
                <a:ea typeface="宋体" pitchFamily="2" charset="-122"/>
              </a:defRPr>
            </a:lvl2pPr>
            <a:lvl3pPr>
              <a:defRPr sz="1400">
                <a:latin typeface="宋体" pitchFamily="2" charset="-122"/>
                <a:ea typeface="宋体" pitchFamily="2" charset="-122"/>
              </a:defRPr>
            </a:lvl3pPr>
            <a:lvl4pPr>
              <a:defRPr sz="1200">
                <a:latin typeface="宋体" pitchFamily="2" charset="-122"/>
                <a:ea typeface="宋体" pitchFamily="2" charset="-122"/>
              </a:defRPr>
            </a:lvl4pPr>
            <a:lvl5pPr>
              <a:defRPr sz="1050">
                <a:latin typeface="宋体" pitchFamily="2" charset="-122"/>
                <a:ea typeface="宋体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graphicFrame>
        <p:nvGraphicFramePr>
          <p:cNvPr id="4" name="内容占位符 5"/>
          <p:cNvGraphicFramePr>
            <a:graphicFrameLocks/>
          </p:cNvGraphicFramePr>
          <p:nvPr userDrawn="1">
            <p:extLst>
              <p:ext uri="{D42A27DB-BD31-4B8C-83A1-F6EECF244321}">
                <p14:modId xmlns:p14="http://schemas.microsoft.com/office/powerpoint/2010/main" xmlns="" val="2263298971"/>
              </p:ext>
            </p:extLst>
          </p:nvPr>
        </p:nvGraphicFramePr>
        <p:xfrm>
          <a:off x="428596" y="6286520"/>
          <a:ext cx="7715304" cy="357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 smtClean="0"/>
              <a:t>三级标题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defRPr sz="1600">
                <a:latin typeface="宋体" pitchFamily="2" charset="-122"/>
                <a:ea typeface="宋体" pitchFamily="2" charset="-122"/>
              </a:defRPr>
            </a:lvl2pPr>
            <a:lvl3pPr>
              <a:defRPr sz="1400">
                <a:latin typeface="宋体" pitchFamily="2" charset="-122"/>
                <a:ea typeface="宋体" pitchFamily="2" charset="-122"/>
              </a:defRPr>
            </a:lvl3pPr>
            <a:lvl4pPr>
              <a:defRPr sz="1200">
                <a:latin typeface="宋体" pitchFamily="2" charset="-122"/>
                <a:ea typeface="宋体" pitchFamily="2" charset="-122"/>
              </a:defRPr>
            </a:lvl4pPr>
            <a:lvl5pPr>
              <a:defRPr sz="1050">
                <a:latin typeface="宋体" pitchFamily="2" charset="-122"/>
                <a:ea typeface="宋体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graphicFrame>
        <p:nvGraphicFramePr>
          <p:cNvPr id="5" name="内容占位符 5"/>
          <p:cNvGraphicFramePr>
            <a:graphicFrameLocks/>
          </p:cNvGraphicFramePr>
          <p:nvPr userDrawn="1">
            <p:extLst>
              <p:ext uri="{D42A27DB-BD31-4B8C-83A1-F6EECF244321}">
                <p14:modId xmlns:p14="http://schemas.microsoft.com/office/powerpoint/2010/main" xmlns="" val="1477245645"/>
              </p:ext>
            </p:extLst>
          </p:nvPr>
        </p:nvGraphicFramePr>
        <p:xfrm>
          <a:off x="428596" y="6286520"/>
          <a:ext cx="7715304" cy="357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4929188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96975"/>
            <a:ext cx="4038600" cy="49291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96975"/>
            <a:ext cx="4038600" cy="49291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6975"/>
            <a:ext cx="82296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pic>
        <p:nvPicPr>
          <p:cNvPr id="5" name="图片 4" descr="1_副本.jpg"/>
          <p:cNvPicPr>
            <a:picLocks noChangeAspect="1"/>
          </p:cNvPicPr>
          <p:nvPr userDrawn="1"/>
        </p:nvPicPr>
        <p:blipFill>
          <a:blip r:embed="rId17" cstate="print"/>
          <a:stretch>
            <a:fillRect/>
          </a:stretch>
        </p:blipFill>
        <p:spPr>
          <a:xfrm>
            <a:off x="8143900" y="5930848"/>
            <a:ext cx="1000100" cy="92715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50" r:id="rId2"/>
    <p:sldLayoutId id="2147483751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49" r:id="rId14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Font typeface="Wingdings" pitchFamily="2" charset="2"/>
        <a:buChar char="p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宋体" pitchFamily="2" charset="-122"/>
          <a:ea typeface="宋体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宋体" pitchFamily="2" charset="-122"/>
          <a:ea typeface="宋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宋体" pitchFamily="2" charset="-122"/>
          <a:ea typeface="宋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100">
          <a:solidFill>
            <a:schemeClr val="tx1"/>
          </a:solidFill>
          <a:latin typeface="宋体" pitchFamily="2" charset="-122"/>
          <a:ea typeface="宋体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ctrTitle"/>
          </p:nvPr>
        </p:nvSpPr>
        <p:spPr>
          <a:xfrm>
            <a:off x="4000496" y="1500174"/>
            <a:ext cx="5286412" cy="3786214"/>
          </a:xfrm>
        </p:spPr>
        <p:txBody>
          <a:bodyPr/>
          <a:lstStyle/>
          <a:p>
            <a:pPr lvl="0"/>
            <a:r>
              <a:rPr b="1" dirty="0" smtClean="0">
                <a:solidFill>
                  <a:schemeClr val="tx1"/>
                </a:solidFill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</a:rPr>
              <a:t>2</a:t>
            </a:r>
            <a:r>
              <a:rPr b="1" dirty="0" smtClean="0">
                <a:solidFill>
                  <a:schemeClr val="tx1"/>
                </a:solidFill>
              </a:rPr>
              <a:t>章 </a:t>
            </a:r>
            <a:r>
              <a:rPr lang="en-US" b="1" dirty="0" smtClean="0">
                <a:solidFill>
                  <a:schemeClr val="tx1"/>
                </a:solidFill>
              </a:rPr>
              <a:t/>
            </a:r>
            <a:br>
              <a:rPr lang="en-US" b="1" dirty="0" smtClean="0">
                <a:solidFill>
                  <a:schemeClr val="tx1"/>
                </a:solidFill>
              </a:rPr>
            </a:br>
            <a:r>
              <a:rPr lang="zh-CN" altLang="en-US" b="1" dirty="0">
                <a:solidFill>
                  <a:schemeClr val="tx1"/>
                </a:solidFill>
              </a:rPr>
              <a:t>物联网识别技术</a:t>
            </a:r>
            <a:r>
              <a:rPr lang="en-US" altLang="zh-CN" b="1" dirty="0">
                <a:solidFill>
                  <a:schemeClr val="tx1"/>
                </a:solidFill>
              </a:rPr>
              <a:t>—RFID</a:t>
            </a:r>
            <a:r>
              <a:rPr lang="zh-CN" altLang="en-US" b="1" dirty="0" smtClean="0">
                <a:solidFill>
                  <a:schemeClr val="tx1"/>
                </a:solidFill>
              </a:rPr>
              <a:t>技术</a:t>
            </a:r>
            <a:endParaRPr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1800" b="1" dirty="0"/>
              <a:t>数据传输协议与</a:t>
            </a:r>
            <a:r>
              <a:rPr lang="zh-CN" altLang="zh-CN" sz="1800" b="1" dirty="0" smtClean="0"/>
              <a:t>方式</a:t>
            </a:r>
            <a:endParaRPr lang="en-US" altLang="zh-CN" sz="1800" b="1" dirty="0" smtClean="0"/>
          </a:p>
          <a:p>
            <a:pPr lvl="1"/>
            <a:r>
              <a:rPr lang="zh-CN" altLang="zh-CN" sz="1800" dirty="0"/>
              <a:t>常用的数据调制解调</a:t>
            </a:r>
            <a:r>
              <a:rPr lang="zh-CN" altLang="zh-CN" sz="1800" dirty="0" smtClean="0"/>
              <a:t>方式</a:t>
            </a:r>
            <a:endParaRPr lang="en-US" altLang="zh-CN" sz="1800" dirty="0" smtClean="0"/>
          </a:p>
          <a:p>
            <a:pPr lvl="2"/>
            <a:r>
              <a:rPr lang="zh-CN" altLang="zh-CN" sz="1800" dirty="0" smtClean="0"/>
              <a:t>幅度</a:t>
            </a:r>
            <a:r>
              <a:rPr lang="zh-CN" altLang="zh-CN" sz="1800" dirty="0"/>
              <a:t>调制键控</a:t>
            </a:r>
            <a:r>
              <a:rPr lang="en-US" altLang="zh-CN" sz="1800" dirty="0"/>
              <a:t>(ASK</a:t>
            </a:r>
            <a:r>
              <a:rPr lang="en-US" altLang="zh-CN" sz="1800" dirty="0" smtClean="0"/>
              <a:t>)</a:t>
            </a:r>
          </a:p>
          <a:p>
            <a:pPr lvl="2"/>
            <a:r>
              <a:rPr lang="zh-CN" altLang="zh-CN" sz="1800" dirty="0" smtClean="0"/>
              <a:t>频移键控</a:t>
            </a:r>
            <a:r>
              <a:rPr lang="en-US" altLang="zh-CN" sz="1800" dirty="0"/>
              <a:t>(FSK</a:t>
            </a:r>
            <a:r>
              <a:rPr lang="en-US" altLang="zh-CN" sz="1800" dirty="0" smtClean="0"/>
              <a:t>)</a:t>
            </a:r>
            <a:endParaRPr lang="en-US" altLang="zh-CN" sz="1800" dirty="0"/>
          </a:p>
          <a:p>
            <a:pPr lvl="2"/>
            <a:r>
              <a:rPr lang="zh-CN" altLang="zh-CN" sz="1800" dirty="0" smtClean="0"/>
              <a:t>相移键控</a:t>
            </a:r>
            <a:r>
              <a:rPr lang="en-US" altLang="zh-CN" sz="1800" dirty="0"/>
              <a:t>(PSK</a:t>
            </a:r>
            <a:r>
              <a:rPr lang="en-US" altLang="zh-CN" sz="1800" dirty="0" smtClean="0"/>
              <a:t>)</a:t>
            </a:r>
            <a:endParaRPr lang="en-US" altLang="zh-CN" sz="1800" dirty="0"/>
          </a:p>
          <a:p>
            <a:pPr lvl="1"/>
            <a:r>
              <a:rPr lang="zh-CN" altLang="zh-CN" sz="1800" dirty="0"/>
              <a:t>常用的数据编码</a:t>
            </a:r>
            <a:r>
              <a:rPr lang="zh-CN" altLang="zh-CN" sz="1800" dirty="0" smtClean="0"/>
              <a:t>方式</a:t>
            </a:r>
            <a:endParaRPr lang="en-US" altLang="zh-CN" sz="1800" dirty="0" smtClean="0"/>
          </a:p>
          <a:p>
            <a:pPr lvl="2"/>
            <a:r>
              <a:rPr lang="zh-CN" altLang="zh-CN" sz="1800" dirty="0" smtClean="0"/>
              <a:t>反向</a:t>
            </a:r>
            <a:r>
              <a:rPr lang="zh-CN" altLang="zh-CN" sz="1800" dirty="0"/>
              <a:t>不归零码</a:t>
            </a:r>
            <a:r>
              <a:rPr lang="en-US" altLang="zh-CN" sz="1800" dirty="0"/>
              <a:t>(NRZ</a:t>
            </a:r>
            <a:r>
              <a:rPr lang="en-US" altLang="zh-CN" sz="1800" dirty="0" smtClean="0"/>
              <a:t>)</a:t>
            </a:r>
            <a:endParaRPr lang="en-US" altLang="zh-CN" sz="1800" dirty="0"/>
          </a:p>
          <a:p>
            <a:pPr lvl="2"/>
            <a:r>
              <a:rPr lang="zh-CN" altLang="zh-CN" sz="1800" dirty="0" smtClean="0"/>
              <a:t>曼彻斯特编码</a:t>
            </a:r>
            <a:r>
              <a:rPr lang="en-US" altLang="zh-CN" sz="1800" dirty="0"/>
              <a:t>(Manchester</a:t>
            </a:r>
            <a:r>
              <a:rPr lang="en-US" altLang="zh-CN" sz="1800" dirty="0" smtClean="0"/>
              <a:t>)</a:t>
            </a:r>
            <a:endParaRPr lang="en-US" altLang="zh-CN" sz="1800" dirty="0"/>
          </a:p>
          <a:p>
            <a:pPr lvl="2"/>
            <a:r>
              <a:rPr lang="zh-CN" altLang="zh-CN" sz="1800" dirty="0" smtClean="0"/>
              <a:t>单极性</a:t>
            </a:r>
            <a:r>
              <a:rPr lang="zh-CN" altLang="zh-CN" sz="1800" dirty="0"/>
              <a:t>归零编码</a:t>
            </a:r>
            <a:r>
              <a:rPr lang="en-US" altLang="zh-CN" sz="1800" dirty="0"/>
              <a:t>(Unipolar RZ</a:t>
            </a:r>
            <a:r>
              <a:rPr lang="en-US" altLang="zh-CN" sz="1800" dirty="0" smtClean="0"/>
              <a:t>)</a:t>
            </a:r>
            <a:endParaRPr lang="en-US" altLang="zh-CN" sz="1800" dirty="0"/>
          </a:p>
          <a:p>
            <a:pPr lvl="2"/>
            <a:r>
              <a:rPr lang="zh-CN" altLang="zh-CN" sz="1800" dirty="0" smtClean="0"/>
              <a:t>差</a:t>
            </a:r>
            <a:r>
              <a:rPr lang="zh-CN" altLang="zh-CN" sz="1800" dirty="0"/>
              <a:t>动双相编码</a:t>
            </a:r>
            <a:r>
              <a:rPr lang="en-US" altLang="zh-CN" sz="1800" dirty="0"/>
              <a:t>(DBP</a:t>
            </a:r>
            <a:r>
              <a:rPr lang="en-US" altLang="zh-CN" sz="1800" dirty="0" smtClean="0"/>
              <a:t>)</a:t>
            </a:r>
            <a:endParaRPr lang="en-US" altLang="zh-CN" sz="1800" dirty="0"/>
          </a:p>
          <a:p>
            <a:pPr lvl="2"/>
            <a:r>
              <a:rPr lang="zh-CN" altLang="zh-CN" sz="1800" dirty="0" smtClean="0"/>
              <a:t>米勒</a:t>
            </a:r>
            <a:r>
              <a:rPr lang="zh-CN" altLang="zh-CN" sz="1800" dirty="0"/>
              <a:t>编码</a:t>
            </a:r>
            <a:r>
              <a:rPr lang="en-US" altLang="zh-CN" sz="1800" dirty="0"/>
              <a:t>(Miller</a:t>
            </a:r>
            <a:r>
              <a:rPr lang="en-US" altLang="zh-CN" sz="1800" dirty="0" smtClean="0"/>
              <a:t>)</a:t>
            </a:r>
            <a:endParaRPr lang="en-US" altLang="zh-CN" sz="1800" dirty="0"/>
          </a:p>
          <a:p>
            <a:pPr lvl="2"/>
            <a:r>
              <a:rPr lang="zh-CN" altLang="zh-CN" sz="1800" dirty="0" smtClean="0"/>
              <a:t>差</a:t>
            </a:r>
            <a:r>
              <a:rPr lang="zh-CN" altLang="zh-CN" sz="1800" dirty="0"/>
              <a:t>动</a:t>
            </a:r>
            <a:r>
              <a:rPr lang="zh-CN" altLang="zh-CN" sz="1800" dirty="0" smtClean="0"/>
              <a:t>编码</a:t>
            </a:r>
            <a:endParaRPr lang="en-US" altLang="zh-CN" sz="1800" dirty="0" smtClean="0"/>
          </a:p>
          <a:p>
            <a:pPr lvl="2"/>
            <a:r>
              <a:rPr lang="zh-CN" altLang="zh-CN" sz="1800" dirty="0" smtClean="0"/>
              <a:t>脉冲宽度</a:t>
            </a:r>
            <a:r>
              <a:rPr lang="zh-CN" altLang="zh-CN" sz="1800" dirty="0"/>
              <a:t>编码</a:t>
            </a:r>
            <a:r>
              <a:rPr lang="en-US" altLang="zh-CN" sz="1800" dirty="0"/>
              <a:t>(Pulse Width Modulation, PWM</a:t>
            </a:r>
            <a:r>
              <a:rPr lang="en-US" altLang="zh-CN" sz="1800" dirty="0" smtClean="0"/>
              <a:t>)</a:t>
            </a:r>
            <a:endParaRPr lang="en-US" altLang="zh-CN" sz="1800" dirty="0"/>
          </a:p>
          <a:p>
            <a:pPr lvl="2"/>
            <a:r>
              <a:rPr lang="zh-CN" altLang="zh-CN" sz="1800" dirty="0" smtClean="0"/>
              <a:t>脉冲</a:t>
            </a:r>
            <a:r>
              <a:rPr lang="zh-CN" altLang="zh-CN" sz="1800" dirty="0"/>
              <a:t>位置编码</a:t>
            </a:r>
            <a:r>
              <a:rPr lang="en-US" altLang="zh-CN" sz="1800" dirty="0"/>
              <a:t>(Pulse Position Modulation, PPM</a:t>
            </a:r>
            <a:r>
              <a:rPr lang="en-US" altLang="zh-CN" sz="1800" dirty="0" smtClean="0"/>
              <a:t>)</a:t>
            </a:r>
            <a:endParaRPr lang="zh-CN" altLang="en-US" sz="18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2.2.2 RFID</a:t>
            </a:r>
            <a:r>
              <a:rPr lang="zh-CN" altLang="en-US" dirty="0"/>
              <a:t>技术的数据传输协议和安全性</a:t>
            </a:r>
          </a:p>
        </p:txBody>
      </p:sp>
    </p:spTree>
    <p:extLst>
      <p:ext uri="{BB962C8B-B14F-4D97-AF65-F5344CB8AC3E}">
        <p14:creationId xmlns:p14="http://schemas.microsoft.com/office/powerpoint/2010/main" xmlns="" val="3068444877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根据实际情况考虑是否选择具有密码功能的</a:t>
            </a:r>
            <a:r>
              <a:rPr lang="zh-CN" altLang="zh-CN" dirty="0" smtClean="0"/>
              <a:t>系统</a:t>
            </a:r>
            <a:endParaRPr lang="en-US" altLang="zh-CN" dirty="0" smtClean="0"/>
          </a:p>
          <a:p>
            <a:r>
              <a:rPr lang="zh-CN" altLang="zh-CN" dirty="0"/>
              <a:t>相互对称的</a:t>
            </a:r>
            <a:r>
              <a:rPr lang="zh-CN" altLang="zh-CN" dirty="0" smtClean="0"/>
              <a:t>鉴别</a:t>
            </a:r>
            <a:endParaRPr lang="en-US" altLang="zh-CN" dirty="0" smtClean="0"/>
          </a:p>
          <a:p>
            <a:pPr lvl="1"/>
            <a:r>
              <a:rPr lang="zh-CN" altLang="zh-CN" dirty="0"/>
              <a:t>加密密钥和解密</a:t>
            </a:r>
            <a:r>
              <a:rPr lang="zh-CN" altLang="zh-CN" dirty="0" smtClean="0"/>
              <a:t>密钥一样</a:t>
            </a:r>
            <a:endParaRPr lang="en-US" altLang="zh-CN" dirty="0" smtClean="0"/>
          </a:p>
          <a:p>
            <a:pPr lvl="1"/>
            <a:r>
              <a:rPr lang="zh-CN" altLang="zh-CN" dirty="0"/>
              <a:t>建立在国际标准</a:t>
            </a:r>
            <a:r>
              <a:rPr lang="en-US" altLang="zh-CN" dirty="0"/>
              <a:t>ISO 9798-2</a:t>
            </a:r>
            <a:r>
              <a:rPr lang="zh-CN" altLang="zh-CN" dirty="0"/>
              <a:t>“三通相互鉴别”的基础</a:t>
            </a:r>
            <a:r>
              <a:rPr lang="zh-CN" altLang="zh-CN" dirty="0" smtClean="0"/>
              <a:t>上</a:t>
            </a:r>
            <a:endParaRPr lang="en-US" altLang="zh-CN" dirty="0" smtClean="0"/>
          </a:p>
          <a:p>
            <a:pPr lvl="1"/>
            <a:r>
              <a:rPr lang="zh-CN" altLang="zh-CN" dirty="0"/>
              <a:t>读写器和</a:t>
            </a:r>
            <a:r>
              <a:rPr lang="zh-CN" altLang="zh-CN" dirty="0" smtClean="0"/>
              <a:t>标签</a:t>
            </a:r>
            <a:r>
              <a:rPr lang="zh-CN" altLang="zh-CN" dirty="0"/>
              <a:t>在通信中互相检测另一方的</a:t>
            </a:r>
            <a:r>
              <a:rPr lang="zh-CN" altLang="zh-CN" dirty="0" smtClean="0"/>
              <a:t>密码</a:t>
            </a:r>
            <a:endParaRPr lang="en-US" altLang="zh-CN" dirty="0" smtClean="0"/>
          </a:p>
          <a:p>
            <a:r>
              <a:rPr lang="zh-CN" altLang="zh-CN" dirty="0"/>
              <a:t>利用导出密钥的</a:t>
            </a:r>
            <a:r>
              <a:rPr lang="zh-CN" altLang="zh-CN" dirty="0" smtClean="0"/>
              <a:t>鉴别</a:t>
            </a:r>
            <a:endParaRPr lang="en-US" altLang="zh-CN" dirty="0" smtClean="0"/>
          </a:p>
          <a:p>
            <a:pPr lvl="1"/>
            <a:r>
              <a:rPr lang="zh-CN" altLang="zh-CN" dirty="0"/>
              <a:t>所有属于同一应用的标签都是用相同的密钥</a:t>
            </a:r>
            <a:r>
              <a:rPr lang="en-US" altLang="zh-CN" dirty="0"/>
              <a:t>K</a:t>
            </a:r>
            <a:r>
              <a:rPr lang="zh-CN" altLang="zh-CN" dirty="0"/>
              <a:t>来</a:t>
            </a:r>
            <a:r>
              <a:rPr lang="zh-CN" altLang="zh-CN" dirty="0" smtClean="0"/>
              <a:t>保护</a:t>
            </a:r>
            <a:endParaRPr lang="en-US" altLang="zh-CN" dirty="0" smtClean="0"/>
          </a:p>
          <a:p>
            <a:pPr lvl="1"/>
            <a:r>
              <a:rPr lang="zh-CN" altLang="zh-CN" dirty="0"/>
              <a:t>每个标签采用不同的密钥来保护</a:t>
            </a:r>
            <a:endParaRPr lang="en-US" altLang="zh-CN" dirty="0" smtClean="0"/>
          </a:p>
          <a:p>
            <a:r>
              <a:rPr lang="zh-CN" altLang="zh-CN" dirty="0" smtClean="0"/>
              <a:t>加密的</a:t>
            </a:r>
            <a:r>
              <a:rPr lang="zh-CN" altLang="zh-CN" dirty="0"/>
              <a:t>数据</a:t>
            </a:r>
            <a:r>
              <a:rPr lang="zh-CN" altLang="zh-CN" dirty="0" smtClean="0"/>
              <a:t>传输</a:t>
            </a:r>
            <a:endParaRPr lang="en-US" altLang="zh-CN" dirty="0" smtClean="0"/>
          </a:p>
          <a:p>
            <a:pPr lvl="1"/>
            <a:r>
              <a:rPr lang="zh-CN" altLang="zh-CN" dirty="0"/>
              <a:t>攻击者的</a:t>
            </a:r>
            <a:r>
              <a:rPr lang="zh-CN" altLang="zh-CN" dirty="0" smtClean="0"/>
              <a:t>类型</a:t>
            </a:r>
            <a:endParaRPr lang="en-US" altLang="zh-CN" dirty="0" smtClean="0"/>
          </a:p>
          <a:p>
            <a:pPr lvl="2"/>
            <a:r>
              <a:rPr lang="zh-CN" altLang="zh-CN" dirty="0" smtClean="0"/>
              <a:t>试图</a:t>
            </a:r>
            <a:r>
              <a:rPr lang="zh-CN" altLang="zh-CN" dirty="0"/>
              <a:t>窃听数据（被动攻击</a:t>
            </a:r>
            <a:r>
              <a:rPr lang="zh-CN" altLang="zh-CN" dirty="0" smtClean="0"/>
              <a:t>）</a:t>
            </a:r>
            <a:endParaRPr lang="en-US" altLang="zh-CN" dirty="0" smtClean="0"/>
          </a:p>
          <a:p>
            <a:pPr lvl="2"/>
            <a:r>
              <a:rPr lang="zh-CN" altLang="zh-CN" dirty="0" smtClean="0"/>
              <a:t>试图</a:t>
            </a:r>
            <a:r>
              <a:rPr lang="zh-CN" altLang="zh-CN" dirty="0"/>
              <a:t>修改</a:t>
            </a:r>
            <a:r>
              <a:rPr lang="zh-CN" altLang="zh-CN" dirty="0" smtClean="0"/>
              <a:t>数据（</a:t>
            </a:r>
            <a:r>
              <a:rPr lang="zh-CN" altLang="zh-CN" dirty="0"/>
              <a:t>主动攻击</a:t>
            </a:r>
            <a:r>
              <a:rPr lang="zh-CN" altLang="zh-CN" dirty="0" smtClean="0"/>
              <a:t>）</a:t>
            </a:r>
            <a:endParaRPr lang="en-US" altLang="zh-CN" dirty="0" smtClean="0"/>
          </a:p>
          <a:p>
            <a:pPr lvl="1"/>
            <a:r>
              <a:rPr lang="zh-CN" altLang="zh-CN" dirty="0"/>
              <a:t>传输数据（明文）可以在传输前使用密钥和加密算法（密码术）变换为秘密数据（</a:t>
            </a:r>
            <a:r>
              <a:rPr lang="zh-CN" altLang="zh-CN" dirty="0" smtClean="0"/>
              <a:t>密文）</a:t>
            </a:r>
            <a:r>
              <a:rPr lang="zh-CN" altLang="en-US" dirty="0" smtClean="0"/>
              <a:t>，防止被攻击</a:t>
            </a:r>
            <a:endParaRPr lang="en-US" altLang="zh-CN" dirty="0" smtClean="0"/>
          </a:p>
          <a:p>
            <a:pPr marL="914400" lvl="2" indent="0">
              <a:buNone/>
            </a:pPr>
            <a:r>
              <a:rPr lang="en-US" altLang="zh-CN" dirty="0"/>
              <a:t>	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数据安全性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8809146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2.3.1</a:t>
            </a:r>
            <a:r>
              <a:rPr lang="zh-CN" altLang="zh-CN" dirty="0"/>
              <a:t>阅读器</a:t>
            </a:r>
            <a:endParaRPr lang="en-US" altLang="zh-CN" dirty="0" smtClean="0"/>
          </a:p>
          <a:p>
            <a:pPr lvl="1"/>
            <a:r>
              <a:rPr lang="zh-CN" altLang="zh-CN" sz="2000" dirty="0" smtClean="0"/>
              <a:t>在</a:t>
            </a:r>
            <a:r>
              <a:rPr lang="en-US" altLang="zh-CN" sz="2000" dirty="0"/>
              <a:t>RFID</a:t>
            </a:r>
            <a:r>
              <a:rPr lang="zh-CN" altLang="zh-CN" sz="2000" dirty="0" smtClean="0"/>
              <a:t>系统主要</a:t>
            </a:r>
            <a:r>
              <a:rPr lang="zh-CN" altLang="zh-CN" sz="2000" dirty="0"/>
              <a:t>构成部分</a:t>
            </a:r>
            <a:r>
              <a:rPr lang="zh-CN" altLang="zh-CN" sz="2000" dirty="0" smtClean="0"/>
              <a:t>之一</a:t>
            </a:r>
            <a:endParaRPr lang="en-US" altLang="zh-CN" sz="2000" dirty="0" smtClean="0"/>
          </a:p>
          <a:p>
            <a:pPr lvl="1"/>
            <a:r>
              <a:rPr lang="zh-CN" altLang="zh-CN" sz="2000" dirty="0" smtClean="0"/>
              <a:t>主要功能</a:t>
            </a:r>
            <a:endParaRPr lang="en-US" altLang="zh-CN" sz="2000" dirty="0"/>
          </a:p>
          <a:p>
            <a:pPr lvl="2"/>
            <a:r>
              <a:rPr lang="zh-CN" altLang="zh-CN" sz="2000" dirty="0" smtClean="0"/>
              <a:t>与</a:t>
            </a:r>
            <a:r>
              <a:rPr lang="zh-CN" altLang="zh-CN" sz="2000" dirty="0"/>
              <a:t>标签之间</a:t>
            </a:r>
            <a:r>
              <a:rPr lang="zh-CN" altLang="zh-CN" sz="2000" dirty="0" smtClean="0"/>
              <a:t>通信</a:t>
            </a:r>
            <a:endParaRPr lang="en-US" altLang="zh-CN" sz="2000" dirty="0" smtClean="0"/>
          </a:p>
          <a:p>
            <a:pPr lvl="2"/>
            <a:r>
              <a:rPr lang="zh-CN" altLang="zh-CN" sz="2000" dirty="0" smtClean="0"/>
              <a:t>与</a:t>
            </a:r>
            <a:r>
              <a:rPr lang="zh-CN" altLang="zh-CN" sz="2000" dirty="0"/>
              <a:t>数据管理系统</a:t>
            </a:r>
            <a:r>
              <a:rPr lang="zh-CN" altLang="zh-CN" sz="2000" dirty="0" smtClean="0"/>
              <a:t>通信</a:t>
            </a:r>
            <a:endParaRPr lang="en-US" altLang="zh-CN" sz="2000" dirty="0" smtClean="0"/>
          </a:p>
          <a:p>
            <a:pPr lvl="2"/>
            <a:r>
              <a:rPr lang="zh-CN" altLang="zh-CN" sz="2000" dirty="0" smtClean="0"/>
              <a:t>在</a:t>
            </a:r>
            <a:r>
              <a:rPr lang="zh-CN" altLang="zh-CN" sz="2000" dirty="0"/>
              <a:t>读写区内实现多标签同时识读，具备防碰撞</a:t>
            </a:r>
            <a:r>
              <a:rPr lang="zh-CN" altLang="zh-CN" sz="2000" dirty="0" smtClean="0"/>
              <a:t>功能</a:t>
            </a:r>
            <a:endParaRPr lang="en-US" altLang="zh-CN" sz="2000" dirty="0" smtClean="0"/>
          </a:p>
          <a:p>
            <a:pPr lvl="2"/>
            <a:r>
              <a:rPr lang="zh-CN" altLang="zh-CN" sz="2000" dirty="0" smtClean="0"/>
              <a:t>能够</a:t>
            </a:r>
            <a:r>
              <a:rPr lang="zh-CN" altLang="zh-CN" sz="2000" dirty="0"/>
              <a:t>校验读写过程中的</a:t>
            </a:r>
            <a:r>
              <a:rPr lang="zh-CN" altLang="zh-CN" sz="2000" dirty="0" smtClean="0"/>
              <a:t>错误信息</a:t>
            </a:r>
            <a:endParaRPr lang="en-US" altLang="zh-CN" sz="2000" dirty="0" smtClean="0"/>
          </a:p>
          <a:p>
            <a:pPr lvl="2"/>
            <a:r>
              <a:rPr lang="zh-CN" altLang="zh-CN" sz="2000" dirty="0" smtClean="0"/>
              <a:t>对</a:t>
            </a:r>
            <a:r>
              <a:rPr lang="zh-CN" altLang="zh-CN" sz="2000" dirty="0"/>
              <a:t>有源标签，能够标识电池信息，如电量</a:t>
            </a:r>
            <a:r>
              <a:rPr lang="zh-CN" altLang="zh-CN" sz="2000" dirty="0" smtClean="0"/>
              <a:t>等</a:t>
            </a:r>
            <a:endParaRPr lang="zh-CN" altLang="en-US" sz="20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2.3 RFID</a:t>
            </a:r>
            <a:r>
              <a:rPr lang="zh-CN" altLang="zh-CN" b="1" dirty="0"/>
              <a:t>技术的</a:t>
            </a:r>
            <a:r>
              <a:rPr lang="zh-CN" altLang="zh-CN" b="1" dirty="0" smtClean="0"/>
              <a:t>产品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76861185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软件部分</a:t>
            </a:r>
            <a:endParaRPr lang="en-US" altLang="zh-CN" dirty="0" smtClean="0"/>
          </a:p>
          <a:p>
            <a:pPr lvl="1"/>
            <a:r>
              <a:rPr lang="zh-CN" altLang="zh-CN" sz="2000" dirty="0"/>
              <a:t>控制软件（</a:t>
            </a:r>
            <a:r>
              <a:rPr lang="en-US" altLang="zh-CN" sz="2000" dirty="0"/>
              <a:t>controller</a:t>
            </a:r>
            <a:r>
              <a:rPr lang="zh-CN" altLang="zh-CN" sz="2000" dirty="0" smtClean="0"/>
              <a:t>）</a:t>
            </a:r>
            <a:endParaRPr lang="en-US" altLang="zh-CN" sz="2000" dirty="0" smtClean="0"/>
          </a:p>
          <a:p>
            <a:pPr lvl="1"/>
            <a:r>
              <a:rPr lang="zh-CN" altLang="zh-CN" sz="2000" dirty="0"/>
              <a:t>导入软件（</a:t>
            </a:r>
            <a:r>
              <a:rPr lang="en-US" altLang="zh-CN" sz="2000" dirty="0"/>
              <a:t>boot loader</a:t>
            </a:r>
            <a:r>
              <a:rPr lang="zh-CN" altLang="zh-CN" sz="2000" dirty="0" smtClean="0"/>
              <a:t>）</a:t>
            </a:r>
            <a:endParaRPr lang="en-US" altLang="zh-CN" sz="2000" dirty="0" smtClean="0"/>
          </a:p>
          <a:p>
            <a:pPr lvl="1"/>
            <a:r>
              <a:rPr lang="zh-CN" altLang="zh-CN" sz="2000" dirty="0"/>
              <a:t>解码器（</a:t>
            </a:r>
            <a:r>
              <a:rPr lang="en-US" altLang="zh-CN" sz="2000" dirty="0"/>
              <a:t>decoder</a:t>
            </a:r>
            <a:r>
              <a:rPr lang="zh-CN" altLang="zh-CN" sz="2000" dirty="0" smtClean="0"/>
              <a:t>）</a:t>
            </a:r>
            <a:endParaRPr lang="en-US" altLang="zh-CN" sz="2000" dirty="0" smtClean="0"/>
          </a:p>
          <a:p>
            <a:r>
              <a:rPr lang="zh-CN" altLang="zh-CN" dirty="0"/>
              <a:t>硬件</a:t>
            </a:r>
            <a:r>
              <a:rPr lang="zh-CN" altLang="zh-CN" dirty="0" smtClean="0"/>
              <a:t>部分</a:t>
            </a:r>
            <a:endParaRPr lang="en-US" altLang="zh-CN" dirty="0" smtClean="0"/>
          </a:p>
          <a:p>
            <a:pPr lvl="1"/>
            <a:r>
              <a:rPr lang="zh-CN" altLang="zh-CN" sz="2000" dirty="0" smtClean="0"/>
              <a:t>控制系统</a:t>
            </a:r>
            <a:endParaRPr lang="en-US" altLang="zh-CN" sz="2000" dirty="0" smtClean="0"/>
          </a:p>
          <a:p>
            <a:pPr lvl="1"/>
            <a:r>
              <a:rPr lang="zh-CN" altLang="zh-CN" sz="2000" dirty="0" smtClean="0"/>
              <a:t>接收器</a:t>
            </a:r>
            <a:endParaRPr lang="en-US" altLang="zh-CN" sz="2000" dirty="0"/>
          </a:p>
          <a:p>
            <a:pPr lvl="1"/>
            <a:r>
              <a:rPr lang="zh-CN" altLang="zh-CN" sz="2000" dirty="0" smtClean="0"/>
              <a:t>发送器</a:t>
            </a:r>
            <a:endParaRPr lang="zh-CN" altLang="zh-CN" sz="2000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阅读器的基本</a:t>
            </a:r>
            <a:r>
              <a:rPr lang="zh-CN" altLang="zh-CN" dirty="0" smtClean="0"/>
              <a:t>构</a:t>
            </a:r>
            <a:r>
              <a:rPr lang="zh-CN" altLang="en-US" dirty="0"/>
              <a:t>成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564904"/>
            <a:ext cx="4392488" cy="3312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183334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固定式</a:t>
            </a:r>
            <a:r>
              <a:rPr lang="zh-CN" altLang="zh-CN" dirty="0" smtClean="0"/>
              <a:t>阅读器</a:t>
            </a:r>
            <a:r>
              <a:rPr lang="zh-CN" altLang="en-US" dirty="0" smtClean="0"/>
              <a:t>：</a:t>
            </a:r>
            <a:r>
              <a:rPr lang="zh-CN" altLang="zh-CN" dirty="0"/>
              <a:t>将射频控制器和高频接口封装在一个固定的外壳中，完全集成射频识别的</a:t>
            </a:r>
            <a:r>
              <a:rPr lang="zh-CN" altLang="zh-CN" dirty="0" smtClean="0"/>
              <a:t>功能</a:t>
            </a:r>
            <a:endParaRPr lang="en-US" altLang="zh-CN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阅读器的分类</a:t>
            </a:r>
            <a:endParaRPr lang="zh-CN" altLang="en-US" dirty="0"/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68181" y="2060848"/>
            <a:ext cx="2764259" cy="3892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75877" y="2084090"/>
            <a:ext cx="1916203" cy="3577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48880"/>
            <a:ext cx="2603088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99665579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手持</a:t>
            </a:r>
            <a:r>
              <a:rPr lang="zh-CN" altLang="zh-CN" dirty="0" smtClean="0"/>
              <a:t>机</a:t>
            </a:r>
            <a:r>
              <a:rPr lang="zh-CN" altLang="zh-CN" dirty="0"/>
              <a:t>（</a:t>
            </a:r>
            <a:r>
              <a:rPr lang="en-US" altLang="zh-CN" dirty="0"/>
              <a:t>handheld reader, HR</a:t>
            </a:r>
            <a:r>
              <a:rPr lang="zh-CN" altLang="zh-CN" dirty="0" smtClean="0"/>
              <a:t>）</a:t>
            </a:r>
            <a:r>
              <a:rPr lang="en-US" altLang="zh-CN" dirty="0" smtClean="0"/>
              <a:t>: </a:t>
            </a:r>
            <a:r>
              <a:rPr lang="zh-CN" altLang="zh-CN" dirty="0" smtClean="0"/>
              <a:t>便携式</a:t>
            </a:r>
            <a:r>
              <a:rPr lang="zh-CN" altLang="zh-CN" dirty="0"/>
              <a:t>阅读器的简称，是适合于用户手持使用的一类射频电子标签读写</a:t>
            </a:r>
            <a:r>
              <a:rPr lang="zh-CN" altLang="zh-CN" dirty="0" smtClean="0"/>
              <a:t>设备</a:t>
            </a:r>
            <a:endParaRPr lang="en-US" altLang="zh-CN" dirty="0" smtClean="0"/>
          </a:p>
          <a:p>
            <a:r>
              <a:rPr lang="zh-CN" altLang="zh-CN" dirty="0"/>
              <a:t>常用在动物识别、巡检、付款扫描、测试等情况</a:t>
            </a:r>
            <a:r>
              <a:rPr lang="zh-CN" altLang="zh-CN" dirty="0" smtClean="0"/>
              <a:t>中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阅读器的分类</a:t>
            </a:r>
            <a:endParaRPr lang="zh-CN" altLang="en-US" dirty="0"/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2492896"/>
            <a:ext cx="3697035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9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513464"/>
            <a:ext cx="3888432" cy="3128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03726017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800" dirty="0" smtClean="0"/>
              <a:t>发卡器</a:t>
            </a:r>
            <a:r>
              <a:rPr lang="zh-CN" altLang="zh-CN" sz="2800" dirty="0"/>
              <a:t>（</a:t>
            </a:r>
            <a:r>
              <a:rPr lang="en-US" altLang="zh-CN" sz="2800" dirty="0"/>
              <a:t>card issuer</a:t>
            </a:r>
            <a:r>
              <a:rPr lang="zh-CN" altLang="zh-CN" sz="2800" dirty="0"/>
              <a:t>或</a:t>
            </a:r>
            <a:r>
              <a:rPr lang="en-US" altLang="zh-CN" sz="2800" dirty="0"/>
              <a:t>registration reader</a:t>
            </a:r>
            <a:r>
              <a:rPr lang="zh-CN" altLang="zh-CN" sz="2800" dirty="0" smtClean="0"/>
              <a:t>）</a:t>
            </a:r>
            <a:endParaRPr lang="en-US" altLang="zh-CN" sz="2800" dirty="0" smtClean="0"/>
          </a:p>
          <a:p>
            <a:pPr lvl="1"/>
            <a:r>
              <a:rPr lang="zh-CN" altLang="zh-CN" sz="2400" dirty="0" smtClean="0"/>
              <a:t>也</a:t>
            </a:r>
            <a:r>
              <a:rPr lang="zh-CN" altLang="zh-CN" sz="2400" dirty="0"/>
              <a:t>称读卡器、发卡机、发卡管理机</a:t>
            </a:r>
            <a:r>
              <a:rPr lang="zh-CN" altLang="zh-CN" sz="2400" dirty="0" smtClean="0"/>
              <a:t>等</a:t>
            </a:r>
            <a:endParaRPr lang="en-US" altLang="zh-CN" sz="2400" dirty="0" smtClean="0"/>
          </a:p>
          <a:p>
            <a:pPr lvl="1"/>
            <a:r>
              <a:rPr lang="zh-CN" altLang="zh-CN" sz="2400" dirty="0" smtClean="0"/>
              <a:t>主要</a:t>
            </a:r>
            <a:r>
              <a:rPr lang="zh-CN" altLang="zh-CN" sz="2400" dirty="0"/>
              <a:t>用来对射频卡进行具体内容的操作，包括建立档案、消费纠错、挂失、补卡、信息修正</a:t>
            </a:r>
            <a:r>
              <a:rPr lang="zh-CN" altLang="zh-CN" sz="2400" dirty="0" smtClean="0"/>
              <a:t>等</a:t>
            </a:r>
            <a:endParaRPr lang="en-US" altLang="zh-CN" sz="2400" dirty="0" smtClean="0"/>
          </a:p>
          <a:p>
            <a:pPr lvl="1"/>
            <a:r>
              <a:rPr lang="zh-CN" altLang="zh-CN" sz="2400" dirty="0" smtClean="0"/>
              <a:t>通常</a:t>
            </a:r>
            <a:r>
              <a:rPr lang="zh-CN" altLang="zh-CN" sz="2400" dirty="0"/>
              <a:t>与计算机放在一起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阅读器的分类</a:t>
            </a: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11683349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模块化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将</a:t>
            </a:r>
            <a:r>
              <a:rPr lang="zh-CN" altLang="zh-CN" dirty="0"/>
              <a:t>不同协议继承在一个读头模块</a:t>
            </a:r>
            <a:r>
              <a:rPr lang="zh-CN" altLang="zh-CN" dirty="0" smtClean="0"/>
              <a:t>上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兼容</a:t>
            </a:r>
            <a:r>
              <a:rPr lang="zh-CN" altLang="zh-CN" dirty="0"/>
              <a:t>读取多频段及多种协议的标签，如</a:t>
            </a:r>
            <a:r>
              <a:rPr lang="en-US" altLang="zh-CN" dirty="0"/>
              <a:t>EPC</a:t>
            </a:r>
            <a:r>
              <a:rPr lang="zh-CN" altLang="zh-CN" dirty="0"/>
              <a:t>，</a:t>
            </a:r>
            <a:r>
              <a:rPr lang="en-US" altLang="zh-CN" dirty="0"/>
              <a:t>ISO18000-6</a:t>
            </a:r>
            <a:r>
              <a:rPr lang="zh-CN" altLang="zh-CN" dirty="0" smtClean="0"/>
              <a:t>等</a:t>
            </a:r>
            <a:endParaRPr lang="en-US" altLang="zh-CN" dirty="0" smtClean="0"/>
          </a:p>
          <a:p>
            <a:r>
              <a:rPr lang="zh-CN" altLang="zh-CN" dirty="0" smtClean="0"/>
              <a:t>多</a:t>
            </a:r>
            <a:r>
              <a:rPr lang="zh-CN" altLang="zh-CN" dirty="0"/>
              <a:t>天线</a:t>
            </a:r>
            <a:r>
              <a:rPr lang="zh-CN" altLang="zh-CN" dirty="0" smtClean="0"/>
              <a:t>接口</a:t>
            </a:r>
            <a:endParaRPr lang="en-US" altLang="zh-CN" dirty="0" smtClean="0"/>
          </a:p>
          <a:p>
            <a:r>
              <a:rPr lang="zh-CN" altLang="zh-CN" dirty="0" smtClean="0"/>
              <a:t>相位控制技术</a:t>
            </a:r>
            <a:endParaRPr lang="en-US" altLang="zh-CN" dirty="0" smtClean="0"/>
          </a:p>
          <a:p>
            <a:r>
              <a:rPr lang="zh-CN" altLang="zh-CN" dirty="0" smtClean="0"/>
              <a:t>多种</a:t>
            </a:r>
            <a:r>
              <a:rPr lang="zh-CN" altLang="zh-CN" dirty="0"/>
              <a:t>通信数据</a:t>
            </a:r>
            <a:r>
              <a:rPr lang="zh-CN" altLang="zh-CN" dirty="0" smtClean="0"/>
              <a:t>接口</a:t>
            </a:r>
            <a:endParaRPr lang="en-US" altLang="zh-CN" dirty="0" smtClean="0"/>
          </a:p>
          <a:p>
            <a:r>
              <a:rPr lang="zh-CN" altLang="zh-CN" dirty="0" smtClean="0"/>
              <a:t>小型化</a:t>
            </a:r>
            <a:r>
              <a:rPr lang="zh-CN" altLang="zh-CN" dirty="0"/>
              <a:t>，便携化，嵌入</a:t>
            </a:r>
            <a:r>
              <a:rPr lang="zh-CN" altLang="zh-CN" dirty="0" smtClean="0"/>
              <a:t>化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与其</a:t>
            </a:r>
            <a:r>
              <a:rPr lang="zh-CN" altLang="zh-CN" dirty="0"/>
              <a:t>他多种自动识别技术集成，如与条码</a:t>
            </a:r>
            <a:r>
              <a:rPr lang="zh-CN" altLang="zh-CN" dirty="0" smtClean="0"/>
              <a:t>集成</a:t>
            </a:r>
            <a:endParaRPr lang="en-US" altLang="zh-CN" dirty="0" smtClean="0"/>
          </a:p>
          <a:p>
            <a:r>
              <a:rPr lang="zh-CN" altLang="zh-CN" dirty="0" smtClean="0"/>
              <a:t>智能</a:t>
            </a:r>
            <a:r>
              <a:rPr lang="zh-CN" altLang="zh-CN" dirty="0"/>
              <a:t>信道</a:t>
            </a:r>
            <a:r>
              <a:rPr lang="zh-CN" altLang="zh-CN" dirty="0" smtClean="0"/>
              <a:t>分配</a:t>
            </a:r>
            <a:endParaRPr lang="en-US" altLang="zh-CN" dirty="0" smtClean="0"/>
          </a:p>
          <a:p>
            <a:r>
              <a:rPr lang="zh-CN" altLang="zh-CN" dirty="0" smtClean="0"/>
              <a:t>扩</a:t>
            </a:r>
            <a:r>
              <a:rPr lang="zh-CN" altLang="zh-CN" dirty="0"/>
              <a:t>频</a:t>
            </a:r>
            <a:r>
              <a:rPr lang="zh-CN" altLang="zh-CN" dirty="0" smtClean="0"/>
              <a:t>技术</a:t>
            </a:r>
            <a:endParaRPr lang="en-US" altLang="zh-CN" dirty="0" smtClean="0"/>
          </a:p>
          <a:p>
            <a:r>
              <a:rPr lang="zh-CN" altLang="zh-CN" dirty="0" smtClean="0"/>
              <a:t>码分多址技术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阅读器的发展</a:t>
            </a:r>
            <a:r>
              <a:rPr lang="zh-CN" altLang="zh-CN" b="1" dirty="0" smtClean="0"/>
              <a:t>趋势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60317855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标签</a:t>
            </a:r>
            <a:r>
              <a:rPr lang="zh-CN" altLang="zh-CN" dirty="0"/>
              <a:t>（</a:t>
            </a:r>
            <a:r>
              <a:rPr lang="en-US" altLang="zh-CN" dirty="0"/>
              <a:t>tag, </a:t>
            </a:r>
            <a:r>
              <a:rPr lang="en-US" altLang="zh-CN" dirty="0" smtClean="0"/>
              <a:t>transponder)</a:t>
            </a:r>
            <a:r>
              <a:rPr lang="zh-CN" altLang="en-US" dirty="0" smtClean="0"/>
              <a:t>：</a:t>
            </a:r>
            <a:r>
              <a:rPr lang="zh-CN" altLang="zh-CN" dirty="0" smtClean="0"/>
              <a:t>也</a:t>
            </a:r>
            <a:r>
              <a:rPr lang="zh-CN" altLang="zh-CN" dirty="0"/>
              <a:t>称电子标签，射频卡，射频卷标，应答器，智能标签或感应</a:t>
            </a:r>
            <a:r>
              <a:rPr lang="zh-CN" altLang="zh-CN" dirty="0" smtClean="0"/>
              <a:t>标签</a:t>
            </a:r>
            <a:endParaRPr lang="en-US" altLang="zh-CN" dirty="0" smtClean="0"/>
          </a:p>
          <a:p>
            <a:r>
              <a:rPr lang="zh-CN" altLang="zh-CN" dirty="0" smtClean="0"/>
              <a:t>主要功用</a:t>
            </a:r>
            <a:r>
              <a:rPr lang="en-US" altLang="zh-CN" dirty="0" smtClean="0"/>
              <a:t>:  </a:t>
            </a:r>
            <a:r>
              <a:rPr lang="zh-CN" altLang="zh-CN" dirty="0" smtClean="0"/>
              <a:t>在于</a:t>
            </a:r>
            <a:r>
              <a:rPr lang="zh-CN" altLang="zh-CN" dirty="0"/>
              <a:t>接收到阅读器</a:t>
            </a:r>
            <a:r>
              <a:rPr lang="en-US" altLang="zh-CN" dirty="0"/>
              <a:t>(reader)</a:t>
            </a:r>
            <a:r>
              <a:rPr lang="zh-CN" altLang="zh-CN" dirty="0"/>
              <a:t>的命令后，将本身所存储的编码</a:t>
            </a:r>
            <a:r>
              <a:rPr lang="en-US" altLang="zh-CN" dirty="0"/>
              <a:t>(code)</a:t>
            </a:r>
            <a:r>
              <a:rPr lang="zh-CN" altLang="zh-CN" dirty="0"/>
              <a:t>回传给阅读器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电路成本低，性能可靠，十分方便于大规模</a:t>
            </a:r>
            <a:r>
              <a:rPr lang="zh-CN" altLang="zh-CN" dirty="0" smtClean="0"/>
              <a:t>生产</a:t>
            </a:r>
            <a:endParaRPr lang="en-US" altLang="zh-CN" dirty="0" smtClean="0"/>
          </a:p>
          <a:p>
            <a:r>
              <a:rPr lang="zh-CN" altLang="zh-CN" dirty="0"/>
              <a:t>标签的</a:t>
            </a:r>
            <a:r>
              <a:rPr lang="zh-CN" altLang="zh-CN" dirty="0" smtClean="0"/>
              <a:t>分类</a:t>
            </a:r>
            <a:endParaRPr lang="en-US" altLang="zh-CN" dirty="0" smtClean="0"/>
          </a:p>
          <a:p>
            <a:pPr lvl="1"/>
            <a:r>
              <a:rPr lang="zh-CN" altLang="zh-CN" sz="2000" dirty="0"/>
              <a:t>根据不同的</a:t>
            </a:r>
            <a:r>
              <a:rPr lang="zh-CN" altLang="zh-CN" sz="2000" dirty="0" smtClean="0"/>
              <a:t>功能</a:t>
            </a:r>
            <a:endParaRPr lang="en-US" altLang="zh-CN" sz="2000" dirty="0" smtClean="0"/>
          </a:p>
          <a:p>
            <a:pPr lvl="2"/>
            <a:r>
              <a:rPr lang="zh-CN" altLang="zh-CN" sz="1800" dirty="0" smtClean="0"/>
              <a:t>只读</a:t>
            </a:r>
            <a:endParaRPr lang="en-US" altLang="zh-CN" sz="1800" dirty="0" smtClean="0"/>
          </a:p>
          <a:p>
            <a:pPr lvl="2"/>
            <a:r>
              <a:rPr lang="zh-CN" altLang="zh-CN" sz="1800" dirty="0" smtClean="0"/>
              <a:t>单次写入</a:t>
            </a:r>
            <a:r>
              <a:rPr lang="zh-CN" altLang="zh-CN" sz="1800" dirty="0"/>
              <a:t>多次</a:t>
            </a:r>
            <a:r>
              <a:rPr lang="zh-CN" altLang="zh-CN" sz="1800" dirty="0" smtClean="0"/>
              <a:t>读取</a:t>
            </a:r>
            <a:endParaRPr lang="en-US" altLang="zh-CN" sz="1800" dirty="0" smtClean="0"/>
          </a:p>
          <a:p>
            <a:pPr lvl="2"/>
            <a:r>
              <a:rPr lang="zh-CN" altLang="zh-CN" sz="1800" dirty="0" smtClean="0"/>
              <a:t>多次读写</a:t>
            </a:r>
            <a:endParaRPr lang="en-US" altLang="zh-CN" sz="1800" dirty="0" smtClean="0"/>
          </a:p>
          <a:p>
            <a:pPr lvl="1"/>
            <a:r>
              <a:rPr lang="zh-CN" altLang="zh-CN" sz="2000" dirty="0"/>
              <a:t>根据有无</a:t>
            </a:r>
            <a:r>
              <a:rPr lang="zh-CN" altLang="zh-CN" sz="2000" dirty="0" smtClean="0"/>
              <a:t>电源</a:t>
            </a:r>
            <a:endParaRPr lang="en-US" altLang="zh-CN" sz="2000" dirty="0" smtClean="0"/>
          </a:p>
          <a:p>
            <a:pPr lvl="2"/>
            <a:r>
              <a:rPr lang="zh-CN" altLang="zh-CN" sz="1800" dirty="0" smtClean="0"/>
              <a:t>被动式</a:t>
            </a:r>
            <a:endParaRPr lang="en-US" altLang="zh-CN" sz="1800" dirty="0" smtClean="0"/>
          </a:p>
          <a:p>
            <a:pPr lvl="2"/>
            <a:r>
              <a:rPr lang="zh-CN" altLang="zh-CN" sz="1800" dirty="0" smtClean="0"/>
              <a:t>半主动式</a:t>
            </a:r>
            <a:endParaRPr lang="en-US" altLang="zh-CN" sz="1800" dirty="0" smtClean="0"/>
          </a:p>
          <a:p>
            <a:pPr lvl="2"/>
            <a:r>
              <a:rPr lang="zh-CN" altLang="zh-CN" sz="1800" dirty="0" smtClean="0"/>
              <a:t>主动式</a:t>
            </a:r>
            <a:endParaRPr lang="zh-CN" altLang="en-US" sz="18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2.3.2</a:t>
            </a:r>
            <a:r>
              <a:rPr lang="zh-CN" altLang="zh-CN" dirty="0"/>
              <a:t>标签</a:t>
            </a:r>
          </a:p>
        </p:txBody>
      </p:sp>
    </p:spTree>
    <p:extLst>
      <p:ext uri="{BB962C8B-B14F-4D97-AF65-F5344CB8AC3E}">
        <p14:creationId xmlns:p14="http://schemas.microsoft.com/office/powerpoint/2010/main" xmlns="" val="1362080818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被动式</a:t>
            </a:r>
            <a:r>
              <a:rPr lang="en-US" altLang="zh-CN" dirty="0"/>
              <a:t>(passive)</a:t>
            </a:r>
            <a:r>
              <a:rPr lang="zh-CN" altLang="zh-CN" dirty="0" smtClean="0"/>
              <a:t>标签</a:t>
            </a:r>
            <a:r>
              <a:rPr lang="en-US" altLang="zh-CN" dirty="0" smtClean="0"/>
              <a:t>: </a:t>
            </a:r>
            <a:r>
              <a:rPr lang="zh-CN" altLang="zh-CN" dirty="0" smtClean="0"/>
              <a:t>本身</a:t>
            </a:r>
            <a:r>
              <a:rPr lang="zh-CN" altLang="zh-CN" dirty="0"/>
              <a:t>没有电源，其电源是来自阅读器，由阅读器发射频率使感应标签产生能量而将数据回传给阅读器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体积比较</a:t>
            </a:r>
            <a:r>
              <a:rPr lang="zh-CN" altLang="zh-CN" dirty="0" smtClean="0"/>
              <a:t>小</a:t>
            </a:r>
            <a:endParaRPr lang="en-US" altLang="zh-CN" dirty="0" smtClean="0"/>
          </a:p>
          <a:p>
            <a:r>
              <a:rPr lang="zh-CN" altLang="zh-CN" dirty="0" smtClean="0"/>
              <a:t>拥有</a:t>
            </a:r>
            <a:r>
              <a:rPr lang="zh-CN" altLang="zh-CN" dirty="0"/>
              <a:t>相当长的使用</a:t>
            </a:r>
            <a:r>
              <a:rPr lang="zh-CN" altLang="zh-CN" dirty="0" smtClean="0"/>
              <a:t>年限</a:t>
            </a:r>
            <a:endParaRPr lang="en-US" altLang="zh-CN" dirty="0" smtClean="0"/>
          </a:p>
          <a:p>
            <a:r>
              <a:rPr lang="zh-CN" altLang="zh-CN" dirty="0" smtClean="0"/>
              <a:t>感应</a:t>
            </a:r>
            <a:r>
              <a:rPr lang="zh-CN" altLang="zh-CN" dirty="0"/>
              <a:t>的距离较短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标签的</a:t>
            </a:r>
            <a:r>
              <a:rPr lang="zh-CN" altLang="zh-CN" dirty="0" smtClean="0"/>
              <a:t>分类</a:t>
            </a:r>
            <a:endParaRPr lang="zh-CN" altLang="en-US" dirty="0"/>
          </a:p>
        </p:txBody>
      </p:sp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1924" y="3284984"/>
            <a:ext cx="3641379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281763"/>
            <a:ext cx="3456384" cy="2768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65996504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学习要点</a:t>
            </a:r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US" altLang="zh-CN" sz="24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>
              <a:buFont typeface="Wingdings" pitchFamily="2" charset="2"/>
              <a:buChar char="l"/>
            </a:pPr>
            <a:r>
              <a:rPr lang="en-US" altLang="zh-CN" sz="2400" dirty="0"/>
              <a:t>RFID</a:t>
            </a:r>
            <a:r>
              <a:rPr lang="zh-CN" altLang="en-US" sz="2400" dirty="0"/>
              <a:t>基础</a:t>
            </a:r>
            <a:r>
              <a:rPr lang="zh-CN" altLang="en-US" sz="2400" dirty="0" smtClean="0"/>
              <a:t>知识</a:t>
            </a:r>
            <a:endParaRPr lang="en-US" altLang="zh-CN" sz="24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endParaRPr lang="zh-CN" sz="24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>
              <a:buFont typeface="Wingdings" pitchFamily="2" charset="2"/>
              <a:buChar char="l"/>
            </a:pPr>
            <a:r>
              <a:rPr lang="en-US" altLang="zh-CN" sz="2400" dirty="0" smtClean="0"/>
              <a:t>RFID</a:t>
            </a:r>
            <a:r>
              <a:rPr lang="zh-CN" altLang="en-US" sz="2400" dirty="0"/>
              <a:t>标准国内外情况</a:t>
            </a:r>
            <a:endParaRPr lang="en-US" altLang="zh-CN" sz="24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endParaRPr lang="zh-CN" sz="24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Font typeface="Wingdings" pitchFamily="2" charset="2"/>
              <a:buChar char="l"/>
            </a:pPr>
            <a:r>
              <a:rPr lang="en-US" altLang="zh-CN" sz="2400" dirty="0"/>
              <a:t>RFID</a:t>
            </a:r>
            <a:r>
              <a:rPr lang="zh-CN" altLang="en-US" sz="2400" dirty="0" smtClean="0"/>
              <a:t>应用</a:t>
            </a:r>
            <a:endParaRPr lang="en-US" altLang="zh-CN" sz="24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sz="2400" dirty="0" smtClean="0"/>
          </a:p>
        </p:txBody>
      </p:sp>
      <p:sp>
        <p:nvSpPr>
          <p:cNvPr id="5" name="矩形 4"/>
          <p:cNvSpPr/>
          <p:nvPr/>
        </p:nvSpPr>
        <p:spPr>
          <a:xfrm>
            <a:off x="214282" y="6500834"/>
            <a:ext cx="7929618" cy="142876"/>
          </a:xfrm>
          <a:prstGeom prst="rect">
            <a:avLst/>
          </a:prstGeom>
          <a:gradFill>
            <a:gsLst>
              <a:gs pos="100000">
                <a:srgbClr val="FF6600">
                  <a:alpha val="0"/>
                </a:srgbClr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  <a:gs pos="100000">
                <a:srgbClr val="4D0808"/>
              </a:gs>
            </a:gsLst>
            <a:lin ang="0" scaled="0"/>
          </a:gra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主动式</a:t>
            </a:r>
            <a:r>
              <a:rPr lang="en-US" altLang="zh-CN" dirty="0"/>
              <a:t>(active)</a:t>
            </a:r>
            <a:r>
              <a:rPr lang="zh-CN" altLang="zh-CN" dirty="0" smtClean="0"/>
              <a:t>标签</a:t>
            </a:r>
            <a:r>
              <a:rPr lang="en-US" altLang="zh-CN" dirty="0" smtClean="0"/>
              <a:t>:</a:t>
            </a:r>
            <a:r>
              <a:rPr lang="zh-CN" altLang="zh-CN" dirty="0"/>
              <a:t>有内建电池，用于与阅读器</a:t>
            </a:r>
            <a:r>
              <a:rPr lang="zh-CN" altLang="zh-CN" dirty="0" smtClean="0"/>
              <a:t>通信</a:t>
            </a:r>
            <a:endParaRPr lang="en-US" altLang="zh-CN" dirty="0" smtClean="0"/>
          </a:p>
          <a:p>
            <a:r>
              <a:rPr lang="zh-CN" altLang="zh-CN" dirty="0" smtClean="0"/>
              <a:t>有</a:t>
            </a:r>
            <a:r>
              <a:rPr lang="zh-CN" altLang="zh-CN" dirty="0"/>
              <a:t>较长的感应</a:t>
            </a:r>
            <a:r>
              <a:rPr lang="zh-CN" altLang="zh-CN" dirty="0" smtClean="0"/>
              <a:t>距离</a:t>
            </a:r>
            <a:endParaRPr lang="en-US" altLang="zh-CN" dirty="0" smtClean="0"/>
          </a:p>
          <a:p>
            <a:r>
              <a:rPr lang="zh-CN" altLang="zh-CN" dirty="0" smtClean="0"/>
              <a:t>价格较高</a:t>
            </a:r>
            <a:endParaRPr lang="en-US" altLang="zh-CN" dirty="0" smtClean="0"/>
          </a:p>
          <a:p>
            <a:r>
              <a:rPr lang="zh-CN" altLang="zh-CN" dirty="0" smtClean="0"/>
              <a:t>体积较大</a:t>
            </a:r>
            <a:endParaRPr lang="en-US" altLang="zh-CN" dirty="0" smtClean="0"/>
          </a:p>
          <a:p>
            <a:r>
              <a:rPr lang="zh-CN" altLang="zh-CN" dirty="0" smtClean="0"/>
              <a:t>使用</a:t>
            </a:r>
            <a:r>
              <a:rPr lang="zh-CN" altLang="zh-CN" dirty="0"/>
              <a:t>年限较短。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标签的分类</a:t>
            </a:r>
            <a:endParaRPr lang="zh-CN" altLang="en-US" dirty="0"/>
          </a:p>
        </p:txBody>
      </p:sp>
      <p:pic>
        <p:nvPicPr>
          <p:cNvPr id="87042" name="Picture 2" descr="active ta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966237"/>
            <a:ext cx="3096344" cy="3098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50254375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根据频率的</a:t>
            </a:r>
            <a:r>
              <a:rPr lang="zh-CN" altLang="zh-CN" dirty="0" smtClean="0"/>
              <a:t>高低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低频率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高频率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超高频率</a:t>
            </a:r>
            <a:endParaRPr lang="en-US" altLang="zh-CN" dirty="0" smtClean="0"/>
          </a:p>
          <a:p>
            <a:pPr marL="342900" lvl="1" indent="-342900">
              <a:buClr>
                <a:srgbClr val="FF6600"/>
              </a:buClr>
              <a:buFont typeface="Wingdings" pitchFamily="2" charset="2"/>
              <a:buChar char="p"/>
            </a:pPr>
            <a:r>
              <a:rPr lang="zh-CN" altLang="zh-CN" sz="2000" dirty="0">
                <a:latin typeface="+mn-lt"/>
                <a:ea typeface="+mn-ea"/>
                <a:cs typeface="+mn-cs"/>
              </a:rPr>
              <a:t>低频率</a:t>
            </a:r>
            <a:endParaRPr lang="en-US" altLang="zh-CN" sz="2000" dirty="0">
              <a:latin typeface="+mn-lt"/>
              <a:ea typeface="+mn-ea"/>
              <a:cs typeface="+mn-cs"/>
            </a:endParaRPr>
          </a:p>
          <a:p>
            <a:pPr lvl="1"/>
            <a:r>
              <a:rPr lang="zh-CN" altLang="zh-CN" dirty="0"/>
              <a:t>低频率</a:t>
            </a:r>
            <a:r>
              <a:rPr lang="en-US" altLang="zh-CN" dirty="0"/>
              <a:t>(low frequency)</a:t>
            </a:r>
            <a:r>
              <a:rPr lang="zh-CN" altLang="zh-CN" dirty="0"/>
              <a:t>标签使用</a:t>
            </a:r>
            <a:r>
              <a:rPr lang="en-US" altLang="zh-CN" dirty="0"/>
              <a:t>100~500KHz</a:t>
            </a:r>
            <a:r>
              <a:rPr lang="zh-CN" altLang="zh-CN" dirty="0"/>
              <a:t>频带通信，以</a:t>
            </a:r>
            <a:r>
              <a:rPr lang="en-US" altLang="zh-CN" dirty="0"/>
              <a:t>125KHz</a:t>
            </a:r>
            <a:r>
              <a:rPr lang="zh-CN" altLang="zh-CN" dirty="0"/>
              <a:t>为主，穿透能力好，感应距离较短，读取速度较慢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高频率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高</a:t>
            </a:r>
            <a:r>
              <a:rPr lang="zh-CN" altLang="zh-CN" dirty="0"/>
              <a:t>频率</a:t>
            </a:r>
            <a:r>
              <a:rPr lang="en-US" altLang="zh-CN" dirty="0"/>
              <a:t>(high frequency)</a:t>
            </a:r>
            <a:r>
              <a:rPr lang="zh-CN" altLang="zh-CN" dirty="0"/>
              <a:t>标签使用</a:t>
            </a:r>
            <a:r>
              <a:rPr lang="en-US" altLang="zh-CN" dirty="0"/>
              <a:t>10~15MHz</a:t>
            </a:r>
            <a:r>
              <a:rPr lang="zh-CN" altLang="zh-CN" dirty="0"/>
              <a:t>频带，以</a:t>
            </a:r>
            <a:r>
              <a:rPr lang="en-US" altLang="zh-CN" dirty="0"/>
              <a:t>13.56MHz</a:t>
            </a:r>
            <a:r>
              <a:rPr lang="zh-CN" altLang="zh-CN" dirty="0"/>
              <a:t>为主，感应距离略长，读取速度较低频快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342900" lvl="1" indent="-342900">
              <a:buClr>
                <a:srgbClr val="FF6600"/>
              </a:buClr>
              <a:buFont typeface="Wingdings" pitchFamily="2" charset="2"/>
              <a:buChar char="p"/>
            </a:pPr>
            <a:r>
              <a:rPr lang="zh-CN" altLang="zh-CN" sz="2000" dirty="0">
                <a:latin typeface="+mn-lt"/>
                <a:ea typeface="+mn-ea"/>
                <a:cs typeface="+mn-cs"/>
              </a:rPr>
              <a:t>超高频率</a:t>
            </a:r>
            <a:endParaRPr lang="en-US" altLang="zh-CN" sz="2000" dirty="0">
              <a:latin typeface="+mn-lt"/>
              <a:ea typeface="+mn-ea"/>
              <a:cs typeface="+mn-cs"/>
            </a:endParaRPr>
          </a:p>
          <a:p>
            <a:pPr lvl="1"/>
            <a:r>
              <a:rPr lang="zh-CN" altLang="zh-CN" dirty="0"/>
              <a:t>超高频</a:t>
            </a:r>
            <a:r>
              <a:rPr lang="en-US" altLang="zh-CN" dirty="0"/>
              <a:t>(ultra high frequency/microwave)</a:t>
            </a:r>
            <a:r>
              <a:rPr lang="zh-CN" altLang="zh-CN" dirty="0"/>
              <a:t>标签使用</a:t>
            </a:r>
            <a:r>
              <a:rPr lang="en-US" altLang="zh-CN" dirty="0"/>
              <a:t>860~960MHz</a:t>
            </a:r>
            <a:r>
              <a:rPr lang="zh-CN" altLang="zh-CN" dirty="0"/>
              <a:t>的超高频以及</a:t>
            </a:r>
            <a:r>
              <a:rPr lang="en-US" altLang="zh-CN" dirty="0"/>
              <a:t>2.4GHz~6GHz</a:t>
            </a:r>
            <a:r>
              <a:rPr lang="zh-CN" altLang="zh-CN" dirty="0"/>
              <a:t>的微波段，感应距离最长，速度也最快，穿透性差。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标签的分类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80260861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射频识别系统的各种区别</a:t>
            </a:r>
            <a:r>
              <a:rPr lang="zh-CN" altLang="zh-CN" dirty="0" smtClean="0"/>
              <a:t>特征</a:t>
            </a:r>
            <a:endParaRPr lang="zh-CN" altLang="en-US" dirty="0"/>
          </a:p>
        </p:txBody>
      </p:sp>
      <p:graphicFrame>
        <p:nvGraphicFramePr>
          <p:cNvPr id="10" name="内容占位符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12335236"/>
              </p:ext>
            </p:extLst>
          </p:nvPr>
        </p:nvGraphicFramePr>
        <p:xfrm>
          <a:off x="467544" y="1520800"/>
          <a:ext cx="8219256" cy="4140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02783"/>
                <a:gridCol w="5116473"/>
              </a:tblGrid>
              <a:tr h="4140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Times New Roman"/>
                          <a:ea typeface="宋体"/>
                        </a:rPr>
                        <a:t>技术特性</a:t>
                      </a:r>
                      <a:endParaRPr lang="zh-CN" sz="20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Times New Roman"/>
                          <a:ea typeface="宋体"/>
                        </a:rPr>
                        <a:t>分类</a:t>
                      </a:r>
                      <a:endParaRPr lang="zh-CN" sz="20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140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/>
                          <a:ea typeface="宋体"/>
                        </a:rPr>
                        <a:t>工作方式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/>
                          <a:ea typeface="宋体"/>
                        </a:rPr>
                        <a:t>全双工系统</a:t>
                      </a:r>
                      <a:r>
                        <a:rPr lang="en-US" sz="2000" kern="100">
                          <a:effectLst/>
                          <a:latin typeface="Times New Roman"/>
                          <a:ea typeface="宋体"/>
                        </a:rPr>
                        <a:t>/</a:t>
                      </a:r>
                      <a:r>
                        <a:rPr lang="zh-CN" sz="2000" kern="100">
                          <a:effectLst/>
                          <a:latin typeface="Times New Roman"/>
                          <a:ea typeface="宋体"/>
                        </a:rPr>
                        <a:t>半双工系统</a:t>
                      </a:r>
                      <a:r>
                        <a:rPr lang="en-US" sz="2000" kern="100">
                          <a:effectLst/>
                          <a:latin typeface="Times New Roman"/>
                          <a:ea typeface="宋体"/>
                        </a:rPr>
                        <a:t>/</a:t>
                      </a:r>
                      <a:r>
                        <a:rPr lang="zh-CN" sz="2000" kern="100">
                          <a:effectLst/>
                          <a:latin typeface="Times New Roman"/>
                          <a:ea typeface="宋体"/>
                        </a:rPr>
                        <a:t>时序系统</a:t>
                      </a:r>
                    </a:p>
                  </a:txBody>
                  <a:tcPr marL="68580" marR="68580" marT="0" marB="0"/>
                </a:tc>
              </a:tr>
              <a:tr h="4140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/>
                          <a:ea typeface="宋体"/>
                        </a:rPr>
                        <a:t>数据量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/>
                          <a:ea typeface="宋体"/>
                        </a:rPr>
                        <a:t>大于</a:t>
                      </a:r>
                      <a:r>
                        <a:rPr lang="en-US" sz="2000" kern="100">
                          <a:effectLst/>
                          <a:latin typeface="Times New Roman"/>
                          <a:ea typeface="宋体"/>
                        </a:rPr>
                        <a:t>1bit/1bit</a:t>
                      </a:r>
                      <a:r>
                        <a:rPr lang="zh-CN" sz="2000" kern="100">
                          <a:effectLst/>
                          <a:latin typeface="Times New Roman"/>
                          <a:ea typeface="宋体"/>
                        </a:rPr>
                        <a:t>标签</a:t>
                      </a:r>
                    </a:p>
                  </a:txBody>
                  <a:tcPr marL="68580" marR="68580" marT="0" marB="0"/>
                </a:tc>
              </a:tr>
              <a:tr h="4140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/>
                          <a:ea typeface="宋体"/>
                        </a:rPr>
                        <a:t>可否编程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/>
                          <a:ea typeface="宋体"/>
                        </a:rPr>
                        <a:t>阅读器</a:t>
                      </a:r>
                      <a:r>
                        <a:rPr lang="en-US" sz="2000" kern="100">
                          <a:effectLst/>
                          <a:latin typeface="Times New Roman"/>
                          <a:ea typeface="宋体"/>
                        </a:rPr>
                        <a:t>/</a:t>
                      </a:r>
                      <a:r>
                        <a:rPr lang="zh-CN" sz="2000" kern="100">
                          <a:effectLst/>
                          <a:latin typeface="Times New Roman"/>
                          <a:ea typeface="宋体"/>
                        </a:rPr>
                        <a:t>编程器</a:t>
                      </a:r>
                    </a:p>
                  </a:txBody>
                  <a:tcPr marL="68580" marR="68580" marT="0" marB="0"/>
                </a:tc>
              </a:tr>
              <a:tr h="4140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/>
                          <a:ea typeface="宋体"/>
                        </a:rPr>
                        <a:t>数据载体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Times New Roman"/>
                          <a:ea typeface="宋体"/>
                        </a:rPr>
                        <a:t>EEPROM/FRAM/SRAM</a:t>
                      </a:r>
                      <a:endParaRPr lang="zh-CN" sz="20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140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/>
                          <a:ea typeface="宋体"/>
                        </a:rPr>
                        <a:t>状态模式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/>
                          <a:ea typeface="宋体"/>
                        </a:rPr>
                        <a:t>状态机</a:t>
                      </a:r>
                      <a:r>
                        <a:rPr lang="en-US" sz="2000" kern="100">
                          <a:effectLst/>
                          <a:latin typeface="Times New Roman"/>
                          <a:ea typeface="宋体"/>
                        </a:rPr>
                        <a:t>/</a:t>
                      </a:r>
                      <a:r>
                        <a:rPr lang="zh-CN" sz="2000" kern="100">
                          <a:effectLst/>
                          <a:latin typeface="Times New Roman"/>
                          <a:ea typeface="宋体"/>
                        </a:rPr>
                        <a:t>微处理器</a:t>
                      </a:r>
                    </a:p>
                  </a:txBody>
                  <a:tcPr marL="68580" marR="68580" marT="0" marB="0"/>
                </a:tc>
              </a:tr>
              <a:tr h="4140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/>
                          <a:ea typeface="宋体"/>
                        </a:rPr>
                        <a:t>能量供应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/>
                          <a:ea typeface="宋体"/>
                        </a:rPr>
                        <a:t>有源系统</a:t>
                      </a:r>
                      <a:r>
                        <a:rPr lang="en-US" sz="2000" kern="100">
                          <a:effectLst/>
                          <a:latin typeface="Times New Roman"/>
                          <a:ea typeface="宋体"/>
                        </a:rPr>
                        <a:t>/</a:t>
                      </a:r>
                      <a:r>
                        <a:rPr lang="zh-CN" sz="2000" kern="100">
                          <a:effectLst/>
                          <a:latin typeface="Times New Roman"/>
                          <a:ea typeface="宋体"/>
                        </a:rPr>
                        <a:t>无源系统（电池供电</a:t>
                      </a:r>
                      <a:r>
                        <a:rPr lang="en-US" sz="2000" kern="100">
                          <a:effectLst/>
                          <a:latin typeface="Times New Roman"/>
                          <a:ea typeface="宋体"/>
                        </a:rPr>
                        <a:t>/</a:t>
                      </a:r>
                      <a:r>
                        <a:rPr lang="zh-CN" sz="2000" kern="100">
                          <a:effectLst/>
                          <a:latin typeface="Times New Roman"/>
                          <a:ea typeface="宋体"/>
                        </a:rPr>
                        <a:t>频率场供电）</a:t>
                      </a:r>
                    </a:p>
                  </a:txBody>
                  <a:tcPr marL="68580" marR="68580" marT="0" marB="0"/>
                </a:tc>
              </a:tr>
              <a:tr h="4140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/>
                          <a:ea typeface="宋体"/>
                        </a:rPr>
                        <a:t>频率范围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/>
                          <a:ea typeface="宋体"/>
                        </a:rPr>
                        <a:t>低频</a:t>
                      </a:r>
                      <a:r>
                        <a:rPr lang="en-US" sz="2000" kern="100">
                          <a:effectLst/>
                          <a:latin typeface="Times New Roman"/>
                          <a:ea typeface="宋体"/>
                        </a:rPr>
                        <a:t>/</a:t>
                      </a:r>
                      <a:r>
                        <a:rPr lang="zh-CN" sz="2000" kern="100">
                          <a:effectLst/>
                          <a:latin typeface="Times New Roman"/>
                          <a:ea typeface="宋体"/>
                        </a:rPr>
                        <a:t>中高频</a:t>
                      </a:r>
                      <a:r>
                        <a:rPr lang="en-US" sz="2000" kern="100">
                          <a:effectLst/>
                          <a:latin typeface="Times New Roman"/>
                          <a:ea typeface="宋体"/>
                        </a:rPr>
                        <a:t>/</a:t>
                      </a:r>
                      <a:r>
                        <a:rPr lang="zh-CN" sz="2000" kern="100">
                          <a:effectLst/>
                          <a:latin typeface="Times New Roman"/>
                          <a:ea typeface="宋体"/>
                        </a:rPr>
                        <a:t>超高频</a:t>
                      </a:r>
                      <a:r>
                        <a:rPr lang="en-US" sz="2000" kern="100">
                          <a:effectLst/>
                          <a:latin typeface="Times New Roman"/>
                          <a:ea typeface="宋体"/>
                        </a:rPr>
                        <a:t>/</a:t>
                      </a:r>
                      <a:r>
                        <a:rPr lang="zh-CN" sz="2000" kern="100">
                          <a:effectLst/>
                          <a:latin typeface="Times New Roman"/>
                          <a:ea typeface="宋体"/>
                        </a:rPr>
                        <a:t>微波</a:t>
                      </a:r>
                    </a:p>
                  </a:txBody>
                  <a:tcPr marL="68580" marR="68580" marT="0" marB="0"/>
                </a:tc>
              </a:tr>
              <a:tr h="4140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/>
                          <a:ea typeface="宋体"/>
                        </a:rPr>
                        <a:t>数据传输方式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/>
                          <a:ea typeface="宋体"/>
                        </a:rPr>
                        <a:t>次谐</a:t>
                      </a:r>
                      <a:r>
                        <a:rPr lang="en-US" sz="2000" kern="100">
                          <a:effectLst/>
                          <a:latin typeface="Times New Roman"/>
                          <a:ea typeface="宋体"/>
                        </a:rPr>
                        <a:t>/</a:t>
                      </a:r>
                      <a:r>
                        <a:rPr lang="zh-CN" sz="2000" kern="100">
                          <a:effectLst/>
                          <a:latin typeface="Times New Roman"/>
                          <a:ea typeface="宋体"/>
                        </a:rPr>
                        <a:t>波反向散射（负载调制）</a:t>
                      </a:r>
                      <a:r>
                        <a:rPr lang="en-US" sz="2000" kern="100">
                          <a:effectLst/>
                          <a:latin typeface="Times New Roman"/>
                          <a:ea typeface="宋体"/>
                        </a:rPr>
                        <a:t>/</a:t>
                      </a:r>
                      <a:r>
                        <a:rPr lang="zh-CN" sz="2000" kern="100">
                          <a:effectLst/>
                          <a:latin typeface="Times New Roman"/>
                          <a:ea typeface="宋体"/>
                        </a:rPr>
                        <a:t>其他</a:t>
                      </a:r>
                    </a:p>
                  </a:txBody>
                  <a:tcPr marL="68580" marR="68580" marT="0" marB="0"/>
                </a:tc>
              </a:tr>
              <a:tr h="4140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/>
                          <a:ea typeface="宋体"/>
                        </a:rPr>
                        <a:t>标签应答频率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Times New Roman"/>
                          <a:ea typeface="宋体"/>
                        </a:rPr>
                        <a:t>n,1/n</a:t>
                      </a:r>
                      <a:r>
                        <a:rPr lang="zh-CN" sz="2000" kern="100" dirty="0">
                          <a:effectLst/>
                          <a:latin typeface="Times New Roman"/>
                          <a:ea typeface="宋体"/>
                        </a:rPr>
                        <a:t>倍</a:t>
                      </a:r>
                      <a:r>
                        <a:rPr lang="en-US" sz="2000" kern="100" dirty="0">
                          <a:effectLst/>
                          <a:latin typeface="Times New Roman"/>
                          <a:ea typeface="宋体"/>
                        </a:rPr>
                        <a:t>/1:1/</a:t>
                      </a:r>
                      <a:r>
                        <a:rPr lang="zh-CN" sz="2000" kern="100" dirty="0">
                          <a:effectLst/>
                          <a:latin typeface="Times New Roman"/>
                          <a:ea typeface="宋体"/>
                        </a:rPr>
                        <a:t>多样化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31867789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作用距离更</a:t>
            </a:r>
            <a:r>
              <a:rPr lang="zh-CN" altLang="zh-CN" dirty="0" smtClean="0"/>
              <a:t>远</a:t>
            </a:r>
            <a:endParaRPr lang="en-US" altLang="zh-CN" dirty="0" smtClean="0"/>
          </a:p>
          <a:p>
            <a:r>
              <a:rPr lang="zh-CN" altLang="zh-CN" dirty="0"/>
              <a:t>无线可读写性能更加</a:t>
            </a:r>
            <a:r>
              <a:rPr lang="zh-CN" altLang="zh-CN" dirty="0" smtClean="0"/>
              <a:t>完善</a:t>
            </a:r>
            <a:endParaRPr lang="en-US" altLang="zh-CN" dirty="0" smtClean="0"/>
          </a:p>
          <a:p>
            <a:r>
              <a:rPr lang="zh-CN" altLang="zh-CN" dirty="0"/>
              <a:t>适合高速移动物品</a:t>
            </a:r>
            <a:r>
              <a:rPr lang="zh-CN" altLang="zh-CN" dirty="0" smtClean="0"/>
              <a:t>识别</a:t>
            </a:r>
            <a:endParaRPr lang="en-US" altLang="zh-CN" dirty="0" smtClean="0"/>
          </a:p>
          <a:p>
            <a:r>
              <a:rPr lang="zh-CN" altLang="zh-CN" dirty="0"/>
              <a:t>快速多标签读</a:t>
            </a:r>
            <a:r>
              <a:rPr lang="en-US" altLang="zh-CN" dirty="0"/>
              <a:t>/</a:t>
            </a:r>
            <a:r>
              <a:rPr lang="zh-CN" altLang="zh-CN" dirty="0"/>
              <a:t>写</a:t>
            </a:r>
            <a:r>
              <a:rPr lang="zh-CN" altLang="zh-CN" dirty="0" smtClean="0"/>
              <a:t>功能</a:t>
            </a:r>
            <a:endParaRPr lang="en-US" altLang="zh-CN" dirty="0" smtClean="0"/>
          </a:p>
          <a:p>
            <a:r>
              <a:rPr lang="zh-CN" altLang="zh-CN" dirty="0"/>
              <a:t>一致性</a:t>
            </a:r>
            <a:r>
              <a:rPr lang="zh-CN" altLang="zh-CN" dirty="0" smtClean="0"/>
              <a:t>更好</a:t>
            </a:r>
            <a:endParaRPr lang="en-US" altLang="zh-CN" dirty="0" smtClean="0"/>
          </a:p>
          <a:p>
            <a:r>
              <a:rPr lang="zh-CN" altLang="zh-CN" dirty="0"/>
              <a:t>强场强下的自保护功能更</a:t>
            </a:r>
            <a:r>
              <a:rPr lang="zh-CN" altLang="zh-CN" dirty="0" smtClean="0"/>
              <a:t>完善</a:t>
            </a:r>
            <a:endParaRPr lang="en-US" altLang="zh-CN" dirty="0" smtClean="0"/>
          </a:p>
          <a:p>
            <a:r>
              <a:rPr lang="zh-CN" altLang="zh-CN" dirty="0"/>
              <a:t>智能性更强，更完善的加密</a:t>
            </a:r>
            <a:r>
              <a:rPr lang="zh-CN" altLang="zh-CN" dirty="0" smtClean="0"/>
              <a:t>特性</a:t>
            </a:r>
            <a:endParaRPr lang="en-US" altLang="zh-CN" dirty="0" smtClean="0"/>
          </a:p>
          <a:p>
            <a:r>
              <a:rPr lang="zh-CN" altLang="zh-CN" dirty="0"/>
              <a:t>带有传感器功能的</a:t>
            </a:r>
            <a:r>
              <a:rPr lang="zh-CN" altLang="zh-CN" dirty="0" smtClean="0"/>
              <a:t>标签</a:t>
            </a:r>
            <a:endParaRPr lang="en-US" altLang="zh-CN" dirty="0" smtClean="0"/>
          </a:p>
          <a:p>
            <a:r>
              <a:rPr lang="zh-CN" altLang="zh-CN" dirty="0"/>
              <a:t>带有其他附属功能的</a:t>
            </a:r>
            <a:r>
              <a:rPr lang="zh-CN" altLang="zh-CN" dirty="0" smtClean="0"/>
              <a:t>标签</a:t>
            </a:r>
            <a:endParaRPr lang="en-US" altLang="zh-CN" dirty="0" smtClean="0"/>
          </a:p>
          <a:p>
            <a:r>
              <a:rPr lang="zh-CN" altLang="zh-CN" dirty="0"/>
              <a:t>体积更</a:t>
            </a:r>
            <a:r>
              <a:rPr lang="zh-CN" altLang="zh-CN" dirty="0" smtClean="0"/>
              <a:t>小</a:t>
            </a:r>
            <a:endParaRPr lang="en-US" altLang="zh-CN" dirty="0" smtClean="0"/>
          </a:p>
          <a:p>
            <a:r>
              <a:rPr lang="zh-CN" altLang="zh-CN" dirty="0"/>
              <a:t>成本更低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标签的发展趋势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0580230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中间件是位于平台</a:t>
            </a:r>
            <a:r>
              <a:rPr lang="en-US" altLang="zh-CN" dirty="0"/>
              <a:t>(</a:t>
            </a:r>
            <a:r>
              <a:rPr lang="zh-CN" altLang="zh-CN" dirty="0"/>
              <a:t>硬件和操作系统</a:t>
            </a:r>
            <a:r>
              <a:rPr lang="en-US" altLang="zh-CN" dirty="0"/>
              <a:t>)</a:t>
            </a:r>
            <a:r>
              <a:rPr lang="zh-CN" altLang="zh-CN" dirty="0"/>
              <a:t>和应用之间的通用服务，这些服务具有标准的程序接口和协议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en-US" b="1" dirty="0" smtClean="0"/>
              <a:t>中间件</a:t>
            </a:r>
            <a:r>
              <a:rPr lang="zh-CN" altLang="en-US" b="1" dirty="0"/>
              <a:t>应</a:t>
            </a:r>
            <a:r>
              <a:rPr lang="zh-CN" altLang="en-US" b="1" dirty="0" smtClean="0"/>
              <a:t>具备的特点</a:t>
            </a:r>
            <a:endParaRPr lang="en-US" altLang="zh-CN" b="1" dirty="0" smtClean="0"/>
          </a:p>
          <a:p>
            <a:pPr lvl="1"/>
            <a:r>
              <a:rPr lang="zh-CN" altLang="zh-CN" dirty="0"/>
              <a:t>满足大量应用的</a:t>
            </a:r>
            <a:r>
              <a:rPr lang="zh-CN" altLang="zh-CN" dirty="0" smtClean="0"/>
              <a:t>需要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运行</a:t>
            </a:r>
            <a:r>
              <a:rPr lang="zh-CN" altLang="zh-CN" dirty="0"/>
              <a:t>于多种硬件和</a:t>
            </a:r>
            <a:r>
              <a:rPr lang="en-US" altLang="zh-CN" dirty="0"/>
              <a:t>OS</a:t>
            </a:r>
            <a:r>
              <a:rPr lang="zh-CN" altLang="zh-CN" dirty="0" smtClean="0"/>
              <a:t>平台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支持</a:t>
            </a:r>
            <a:r>
              <a:rPr lang="zh-CN" altLang="zh-CN" dirty="0"/>
              <a:t>分布计算，提供跨网络、硬件和</a:t>
            </a:r>
            <a:r>
              <a:rPr lang="en-US" altLang="zh-CN" dirty="0"/>
              <a:t>OS</a:t>
            </a:r>
            <a:r>
              <a:rPr lang="zh-CN" altLang="zh-CN" dirty="0"/>
              <a:t>平台的透明性的应用或服务的</a:t>
            </a:r>
            <a:r>
              <a:rPr lang="zh-CN" altLang="zh-CN" dirty="0" smtClean="0"/>
              <a:t>交互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支持</a:t>
            </a:r>
            <a:r>
              <a:rPr lang="zh-CN" altLang="zh-CN" dirty="0"/>
              <a:t>标准的</a:t>
            </a:r>
            <a:r>
              <a:rPr lang="zh-CN" altLang="zh-CN" dirty="0" smtClean="0"/>
              <a:t>协议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支持</a:t>
            </a:r>
            <a:r>
              <a:rPr lang="zh-CN" altLang="zh-CN" dirty="0"/>
              <a:t>标准的接口</a:t>
            </a:r>
            <a:endParaRPr lang="en-US" altLang="zh-CN" b="1" dirty="0" smtClean="0"/>
          </a:p>
          <a:p>
            <a:r>
              <a:rPr lang="zh-CN" altLang="zh-CN" b="1" dirty="0" smtClean="0"/>
              <a:t>中间</a:t>
            </a:r>
            <a:r>
              <a:rPr lang="zh-CN" altLang="zh-CN" b="1" dirty="0"/>
              <a:t>件的功能及实现</a:t>
            </a:r>
            <a:r>
              <a:rPr lang="zh-CN" altLang="zh-CN" b="1" dirty="0" smtClean="0"/>
              <a:t>原理</a:t>
            </a:r>
            <a:endParaRPr lang="en-US" altLang="zh-CN" b="1" dirty="0" smtClean="0"/>
          </a:p>
          <a:p>
            <a:pPr lvl="1"/>
            <a:r>
              <a:rPr lang="en-US" altLang="zh-CN" dirty="0"/>
              <a:t>RFID</a:t>
            </a:r>
            <a:r>
              <a:rPr lang="zh-CN" altLang="zh-CN" dirty="0"/>
              <a:t>标签和应用程序之间的</a:t>
            </a:r>
            <a:r>
              <a:rPr lang="zh-CN" altLang="zh-CN" dirty="0" smtClean="0"/>
              <a:t>中介</a:t>
            </a:r>
            <a:endParaRPr lang="en-US" altLang="zh-CN" dirty="0" smtClean="0"/>
          </a:p>
          <a:p>
            <a:pPr lvl="1"/>
            <a:r>
              <a:rPr lang="zh-CN" altLang="zh-CN" dirty="0"/>
              <a:t>提供一组通用的应用程序接口（</a:t>
            </a:r>
            <a:r>
              <a:rPr lang="en-US" altLang="zh-CN" dirty="0"/>
              <a:t>API</a:t>
            </a:r>
            <a:r>
              <a:rPr lang="zh-CN" altLang="zh-CN" dirty="0" smtClean="0"/>
              <a:t>）</a:t>
            </a:r>
            <a:endParaRPr lang="en-US" altLang="zh-CN" dirty="0" smtClean="0"/>
          </a:p>
          <a:p>
            <a:pPr lvl="1"/>
            <a:r>
              <a:rPr lang="zh-CN" altLang="zh-CN" dirty="0"/>
              <a:t>接受应用系统的</a:t>
            </a:r>
            <a:r>
              <a:rPr lang="zh-CN" altLang="zh-CN" dirty="0" smtClean="0"/>
              <a:t>请求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对</a:t>
            </a:r>
            <a:r>
              <a:rPr lang="zh-CN" altLang="zh-CN" dirty="0"/>
              <a:t>指定</a:t>
            </a:r>
            <a:r>
              <a:rPr lang="zh-CN" altLang="zh-CN" dirty="0" smtClean="0"/>
              <a:t>的阅读器</a:t>
            </a:r>
            <a:r>
              <a:rPr lang="zh-CN" altLang="zh-CN" dirty="0"/>
              <a:t>发起操作</a:t>
            </a:r>
            <a:r>
              <a:rPr lang="zh-CN" altLang="zh-CN" dirty="0" smtClean="0"/>
              <a:t>命令</a:t>
            </a:r>
            <a:endParaRPr lang="en-US" altLang="zh-CN" dirty="0" smtClean="0"/>
          </a:p>
          <a:p>
            <a:r>
              <a:rPr lang="en-US" altLang="zh-CN" b="1" dirty="0" smtClean="0"/>
              <a:t>RFID</a:t>
            </a:r>
            <a:r>
              <a:rPr lang="zh-CN" altLang="zh-CN" b="1" dirty="0" smtClean="0"/>
              <a:t>中间</a:t>
            </a:r>
            <a:r>
              <a:rPr lang="zh-CN" altLang="zh-CN" b="1" dirty="0"/>
              <a:t>件的系统架构</a:t>
            </a:r>
            <a:endParaRPr lang="zh-CN" altLang="zh-CN" dirty="0"/>
          </a:p>
          <a:p>
            <a:pPr lvl="1"/>
            <a:r>
              <a:rPr lang="zh-CN" altLang="zh-CN" dirty="0"/>
              <a:t>以应用程序为中心（</a:t>
            </a:r>
            <a:r>
              <a:rPr lang="en-US" altLang="zh-CN" dirty="0"/>
              <a:t>application centric</a:t>
            </a:r>
            <a:r>
              <a:rPr lang="zh-CN" altLang="zh-CN" dirty="0" smtClean="0"/>
              <a:t>）</a:t>
            </a:r>
            <a:endParaRPr lang="en-US" altLang="zh-CN" dirty="0" smtClean="0"/>
          </a:p>
          <a:p>
            <a:pPr lvl="1"/>
            <a:r>
              <a:rPr lang="zh-CN" altLang="zh-CN" dirty="0"/>
              <a:t>以架构为中心（</a:t>
            </a:r>
            <a:r>
              <a:rPr lang="en-US" altLang="zh-CN" dirty="0"/>
              <a:t>infrastructure centric</a:t>
            </a:r>
            <a:r>
              <a:rPr lang="zh-CN" altLang="zh-CN" dirty="0" smtClean="0"/>
              <a:t>）</a:t>
            </a:r>
            <a:endParaRPr lang="en-US" altLang="zh-CN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2.3.3</a:t>
            </a:r>
            <a:r>
              <a:rPr lang="zh-CN" altLang="zh-CN" dirty="0"/>
              <a:t>中间</a:t>
            </a:r>
            <a:r>
              <a:rPr lang="zh-CN" altLang="zh-CN" dirty="0" smtClean="0"/>
              <a:t>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67980952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RFID</a:t>
            </a:r>
            <a:r>
              <a:rPr lang="zh-CN" altLang="zh-CN" dirty="0"/>
              <a:t>中间件</a:t>
            </a:r>
            <a:r>
              <a:rPr lang="zh-CN" altLang="zh-CN" dirty="0" smtClean="0"/>
              <a:t>具有的特征</a:t>
            </a:r>
            <a:endParaRPr lang="zh-CN" altLang="zh-CN" dirty="0"/>
          </a:p>
          <a:p>
            <a:pPr lvl="1"/>
            <a:r>
              <a:rPr lang="zh-CN" altLang="zh-CN" sz="2000" dirty="0" smtClean="0"/>
              <a:t>独立</a:t>
            </a:r>
            <a:r>
              <a:rPr lang="zh-CN" altLang="zh-CN" sz="2000" dirty="0"/>
              <a:t>于架构（</a:t>
            </a:r>
            <a:r>
              <a:rPr lang="en-US" altLang="zh-CN" sz="2000" dirty="0"/>
              <a:t>insulation infrastructure</a:t>
            </a:r>
            <a:r>
              <a:rPr lang="zh-CN" altLang="zh-CN" sz="2000" dirty="0" smtClean="0"/>
              <a:t>）</a:t>
            </a:r>
            <a:r>
              <a:rPr lang="zh-CN" altLang="en-US" sz="2000" dirty="0" smtClean="0"/>
              <a:t>、</a:t>
            </a:r>
            <a:endParaRPr lang="en-US" altLang="zh-CN" sz="2000" dirty="0" smtClean="0"/>
          </a:p>
          <a:p>
            <a:pPr lvl="1"/>
            <a:r>
              <a:rPr lang="zh-CN" altLang="zh-CN" sz="2000" dirty="0"/>
              <a:t>数据流（</a:t>
            </a:r>
            <a:r>
              <a:rPr lang="en-US" altLang="zh-CN" sz="2000" dirty="0"/>
              <a:t>data flow</a:t>
            </a:r>
            <a:r>
              <a:rPr lang="zh-CN" altLang="zh-CN" sz="2000" dirty="0" smtClean="0"/>
              <a:t>）</a:t>
            </a:r>
            <a:endParaRPr lang="en-US" altLang="zh-CN" sz="2000" dirty="0" smtClean="0"/>
          </a:p>
          <a:p>
            <a:pPr lvl="1"/>
            <a:r>
              <a:rPr lang="zh-CN" altLang="zh-CN" sz="2000" dirty="0"/>
              <a:t>处理流（</a:t>
            </a:r>
            <a:r>
              <a:rPr lang="en-US" altLang="zh-CN" sz="2000" dirty="0"/>
              <a:t>process flow</a:t>
            </a:r>
            <a:r>
              <a:rPr lang="zh-CN" altLang="zh-CN" sz="2000" dirty="0" smtClean="0"/>
              <a:t>）</a:t>
            </a:r>
            <a:endParaRPr lang="en-US" altLang="zh-CN" sz="2000" dirty="0" smtClean="0"/>
          </a:p>
          <a:p>
            <a:pPr lvl="1"/>
            <a:r>
              <a:rPr lang="zh-CN" altLang="zh-CN" sz="2000" dirty="0"/>
              <a:t>标准（</a:t>
            </a:r>
            <a:r>
              <a:rPr lang="en-US" altLang="zh-CN" sz="2000" dirty="0"/>
              <a:t>standard</a:t>
            </a:r>
            <a:r>
              <a:rPr lang="zh-CN" altLang="zh-CN" sz="2000" dirty="0" smtClean="0"/>
              <a:t>）</a:t>
            </a:r>
            <a:endParaRPr lang="en-US" altLang="zh-CN" sz="2000" dirty="0" smtClean="0"/>
          </a:p>
          <a:p>
            <a:r>
              <a:rPr lang="zh-CN" altLang="zh-CN" b="1" dirty="0" smtClean="0"/>
              <a:t>中间</a:t>
            </a:r>
            <a:r>
              <a:rPr lang="zh-CN" altLang="zh-CN" b="1" dirty="0"/>
              <a:t>件的发展趋势</a:t>
            </a:r>
            <a:endParaRPr lang="en-US" altLang="zh-CN" b="1" dirty="0"/>
          </a:p>
          <a:p>
            <a:pPr lvl="1"/>
            <a:r>
              <a:rPr lang="zh-CN" altLang="zh-CN" sz="2000" dirty="0"/>
              <a:t>与阅读器管理系统融合</a:t>
            </a:r>
            <a:endParaRPr lang="en-US" altLang="zh-CN" sz="2000" dirty="0"/>
          </a:p>
          <a:p>
            <a:pPr lvl="1"/>
            <a:r>
              <a:rPr lang="zh-CN" altLang="zh-CN" sz="2000" dirty="0"/>
              <a:t>能够支持多标准标签和多厂商阅读器</a:t>
            </a:r>
            <a:endParaRPr lang="en-US" altLang="zh-CN" sz="2000" dirty="0"/>
          </a:p>
          <a:p>
            <a:pPr lvl="1"/>
            <a:r>
              <a:rPr lang="zh-CN" altLang="zh-CN" sz="2000" dirty="0"/>
              <a:t>普通商品化</a:t>
            </a:r>
            <a:endParaRPr lang="en-US" altLang="zh-CN" sz="2000" dirty="0"/>
          </a:p>
          <a:p>
            <a:pPr lvl="1"/>
            <a:r>
              <a:rPr lang="zh-CN" altLang="zh-CN" sz="2000" dirty="0"/>
              <a:t>面向服务</a:t>
            </a:r>
            <a:endParaRPr lang="zh-CN" altLang="en-US" sz="2000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2.3.3</a:t>
            </a:r>
            <a:r>
              <a:rPr lang="zh-CN" altLang="zh-CN" dirty="0"/>
              <a:t>中间件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342994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目前，</a:t>
            </a:r>
            <a:r>
              <a:rPr lang="en-US" altLang="zh-CN" dirty="0"/>
              <a:t>RFID</a:t>
            </a:r>
            <a:r>
              <a:rPr lang="zh-CN" altLang="zh-CN" dirty="0"/>
              <a:t>还未形成统一的全球化标准，市场为多种标准并存的</a:t>
            </a:r>
            <a:r>
              <a:rPr lang="zh-CN" altLang="zh-CN" dirty="0" smtClean="0"/>
              <a:t>局面</a:t>
            </a:r>
            <a:endParaRPr lang="en-US" altLang="zh-CN" dirty="0" smtClean="0"/>
          </a:p>
          <a:p>
            <a:r>
              <a:rPr lang="zh-CN" altLang="zh-CN" dirty="0"/>
              <a:t>随着全球物流行业</a:t>
            </a:r>
            <a:r>
              <a:rPr lang="en-US" altLang="zh-CN" dirty="0"/>
              <a:t>RFID</a:t>
            </a:r>
            <a:r>
              <a:rPr lang="zh-CN" altLang="zh-CN" dirty="0"/>
              <a:t>大规模应用的开始，</a:t>
            </a:r>
            <a:r>
              <a:rPr lang="en-US" altLang="zh-CN" dirty="0"/>
              <a:t>RFID</a:t>
            </a:r>
            <a:r>
              <a:rPr lang="zh-CN" altLang="zh-CN" dirty="0"/>
              <a:t>标准的统一已经得到业界的广泛</a:t>
            </a:r>
            <a:r>
              <a:rPr lang="zh-CN" altLang="zh-CN" dirty="0" smtClean="0"/>
              <a:t>认同</a:t>
            </a:r>
            <a:endParaRPr lang="en-US" altLang="zh-CN" dirty="0" smtClean="0"/>
          </a:p>
          <a:p>
            <a:r>
              <a:rPr lang="zh-CN" altLang="zh-CN" dirty="0"/>
              <a:t>已经发布或者是正在制定中的标准主要是与数据采集</a:t>
            </a:r>
            <a:r>
              <a:rPr lang="zh-CN" altLang="zh-CN" dirty="0" smtClean="0"/>
              <a:t>相关</a:t>
            </a:r>
            <a:endParaRPr lang="en-US" altLang="zh-CN" dirty="0" smtClean="0"/>
          </a:p>
          <a:p>
            <a:pPr lvl="1"/>
            <a:r>
              <a:rPr lang="zh-CN" altLang="zh-CN" dirty="0"/>
              <a:t>标签与读写器之间的空中接口</a:t>
            </a:r>
            <a:r>
              <a:rPr lang="en-US" altLang="zh-CN" dirty="0"/>
              <a:t>(air interface</a:t>
            </a:r>
            <a:r>
              <a:rPr lang="zh-CN" altLang="zh-CN" dirty="0" smtClean="0"/>
              <a:t>）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读写器</a:t>
            </a:r>
            <a:r>
              <a:rPr lang="zh-CN" altLang="zh-CN" dirty="0"/>
              <a:t>与计算机之间的数据交换</a:t>
            </a:r>
            <a:r>
              <a:rPr lang="zh-CN" altLang="zh-CN" dirty="0" smtClean="0"/>
              <a:t>协议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RFID</a:t>
            </a:r>
            <a:r>
              <a:rPr lang="zh-CN" altLang="zh-CN" dirty="0"/>
              <a:t>标签与读写器的性能和一致性测试</a:t>
            </a:r>
            <a:r>
              <a:rPr lang="zh-CN" altLang="zh-CN" dirty="0" smtClean="0"/>
              <a:t>规范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RFID</a:t>
            </a:r>
            <a:r>
              <a:rPr lang="zh-CN" altLang="zh-CN" dirty="0"/>
              <a:t>标签的数据内容编码</a:t>
            </a:r>
            <a:r>
              <a:rPr lang="zh-CN" altLang="zh-CN" dirty="0" smtClean="0"/>
              <a:t>标准</a:t>
            </a:r>
            <a:endParaRPr lang="en-US" altLang="zh-CN" dirty="0" smtClean="0"/>
          </a:p>
          <a:p>
            <a:r>
              <a:rPr lang="zh-CN" altLang="zh-CN" dirty="0"/>
              <a:t>五大标准</a:t>
            </a:r>
            <a:r>
              <a:rPr lang="zh-CN" altLang="zh-CN" dirty="0" smtClean="0"/>
              <a:t>组织</a:t>
            </a:r>
            <a:endParaRPr lang="en-US" altLang="zh-CN" dirty="0" smtClean="0"/>
          </a:p>
          <a:p>
            <a:pPr lvl="1"/>
            <a:r>
              <a:rPr lang="en-US" altLang="zh-CN" dirty="0"/>
              <a:t>EPC </a:t>
            </a:r>
            <a:r>
              <a:rPr lang="en-US" altLang="zh-CN" dirty="0" smtClean="0"/>
              <a:t>Global</a:t>
            </a:r>
          </a:p>
          <a:p>
            <a:pPr lvl="1"/>
            <a:r>
              <a:rPr lang="en-US" altLang="zh-CN" dirty="0" smtClean="0"/>
              <a:t>ISO</a:t>
            </a:r>
          </a:p>
          <a:p>
            <a:pPr lvl="1"/>
            <a:r>
              <a:rPr lang="en-US" altLang="zh-CN" dirty="0" smtClean="0"/>
              <a:t>AIM</a:t>
            </a:r>
          </a:p>
          <a:p>
            <a:pPr lvl="1"/>
            <a:r>
              <a:rPr lang="en-US" altLang="zh-CN" dirty="0" smtClean="0"/>
              <a:t>UID</a:t>
            </a:r>
          </a:p>
          <a:p>
            <a:pPr lvl="1"/>
            <a:r>
              <a:rPr lang="en-US" altLang="zh-CN" dirty="0" smtClean="0"/>
              <a:t>IP-X</a:t>
            </a:r>
          </a:p>
          <a:p>
            <a:pPr lvl="1"/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2.4 RFID</a:t>
            </a:r>
            <a:r>
              <a:rPr lang="zh-CN" altLang="zh-CN" b="1" dirty="0"/>
              <a:t>技术的</a:t>
            </a:r>
            <a:r>
              <a:rPr lang="zh-CN" altLang="zh-CN" b="1" dirty="0" smtClean="0"/>
              <a:t>标准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01022182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制定</a:t>
            </a:r>
            <a:r>
              <a:rPr lang="zh-CN" altLang="zh-CN" dirty="0" smtClean="0"/>
              <a:t>机构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国际标准化组织</a:t>
            </a:r>
            <a:r>
              <a:rPr lang="zh-CN" altLang="zh-CN" dirty="0"/>
              <a:t>（</a:t>
            </a:r>
            <a:r>
              <a:rPr lang="en-US" altLang="zh-CN" dirty="0"/>
              <a:t>ISO</a:t>
            </a:r>
            <a:r>
              <a:rPr lang="zh-CN" altLang="zh-CN" dirty="0" smtClean="0"/>
              <a:t>）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国际</a:t>
            </a:r>
            <a:r>
              <a:rPr lang="zh-CN" altLang="zh-CN" dirty="0"/>
              <a:t>电工委员会（</a:t>
            </a:r>
            <a:r>
              <a:rPr lang="en-US" altLang="zh-CN" dirty="0"/>
              <a:t>IEC</a:t>
            </a:r>
            <a:r>
              <a:rPr lang="zh-CN" altLang="zh-CN" dirty="0" smtClean="0"/>
              <a:t>）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国际</a:t>
            </a:r>
            <a:r>
              <a:rPr lang="zh-CN" altLang="zh-CN" dirty="0"/>
              <a:t>电信联盟（</a:t>
            </a:r>
            <a:r>
              <a:rPr lang="en-US" altLang="zh-CN" dirty="0"/>
              <a:t>ITU</a:t>
            </a:r>
            <a:r>
              <a:rPr lang="zh-CN" altLang="zh-CN" dirty="0" smtClean="0"/>
              <a:t>）</a:t>
            </a:r>
            <a:endParaRPr lang="en-US" altLang="zh-CN" dirty="0" smtClean="0"/>
          </a:p>
          <a:p>
            <a:r>
              <a:rPr lang="zh-CN" altLang="zh-CN" b="1" dirty="0"/>
              <a:t>空中接口通信协议</a:t>
            </a:r>
            <a:r>
              <a:rPr lang="zh-CN" altLang="zh-CN" b="1" dirty="0" smtClean="0"/>
              <a:t>标准</a:t>
            </a:r>
            <a:endParaRPr lang="en-US" altLang="zh-CN" b="1" dirty="0" smtClean="0"/>
          </a:p>
          <a:p>
            <a:pPr lvl="1"/>
            <a:r>
              <a:rPr lang="en-US" altLang="zh-CN" dirty="0"/>
              <a:t>RFID</a:t>
            </a:r>
            <a:r>
              <a:rPr lang="zh-CN" altLang="zh-CN" dirty="0"/>
              <a:t>标签和读写器之间的信号形式、编解码规范、多标签碰撞协议，以及命令格式等</a:t>
            </a:r>
            <a:r>
              <a:rPr lang="zh-CN" altLang="zh-CN" dirty="0" smtClean="0"/>
              <a:t>内容</a:t>
            </a:r>
            <a:endParaRPr lang="en-US" altLang="zh-CN" dirty="0" smtClean="0"/>
          </a:p>
          <a:p>
            <a:pPr lvl="1"/>
            <a:r>
              <a:rPr lang="zh-CN" altLang="zh-CN" dirty="0"/>
              <a:t>覆盖了</a:t>
            </a:r>
            <a:r>
              <a:rPr lang="en-US" altLang="zh-CN" dirty="0"/>
              <a:t>RFID</a:t>
            </a:r>
            <a:r>
              <a:rPr lang="zh-CN" altLang="zh-CN" dirty="0"/>
              <a:t>应用的常用频段，如</a:t>
            </a:r>
            <a:r>
              <a:rPr lang="en-US" altLang="zh-CN" dirty="0"/>
              <a:t>125~134.2 kHz</a:t>
            </a:r>
            <a:r>
              <a:rPr lang="zh-CN" altLang="zh-CN" dirty="0"/>
              <a:t>、</a:t>
            </a:r>
            <a:r>
              <a:rPr lang="en-US" altLang="zh-CN" dirty="0"/>
              <a:t>13.56 MHz</a:t>
            </a:r>
            <a:r>
              <a:rPr lang="zh-CN" altLang="zh-CN" dirty="0"/>
              <a:t>、</a:t>
            </a:r>
            <a:r>
              <a:rPr lang="en-US" altLang="zh-CN" dirty="0"/>
              <a:t>433 MHz</a:t>
            </a:r>
            <a:r>
              <a:rPr lang="zh-CN" altLang="zh-CN" dirty="0"/>
              <a:t>、</a:t>
            </a:r>
            <a:r>
              <a:rPr lang="en-US" altLang="zh-CN" dirty="0"/>
              <a:t>860~960 MHz</a:t>
            </a:r>
            <a:r>
              <a:rPr lang="zh-CN" altLang="zh-CN" dirty="0"/>
              <a:t>、</a:t>
            </a:r>
            <a:r>
              <a:rPr lang="en-US" altLang="zh-CN" dirty="0"/>
              <a:t>2.45 GHz</a:t>
            </a:r>
            <a:r>
              <a:rPr lang="zh-CN" altLang="zh-CN" dirty="0"/>
              <a:t>、</a:t>
            </a:r>
            <a:r>
              <a:rPr lang="en-US" altLang="zh-CN" dirty="0"/>
              <a:t>5.8 GHz</a:t>
            </a:r>
            <a:r>
              <a:rPr lang="zh-CN" altLang="zh-CN" dirty="0" smtClean="0"/>
              <a:t>等</a:t>
            </a:r>
            <a:endParaRPr lang="en-US" altLang="zh-CN" dirty="0" smtClean="0"/>
          </a:p>
          <a:p>
            <a:r>
              <a:rPr lang="zh-CN" altLang="zh-CN" b="1" dirty="0" smtClean="0"/>
              <a:t>数据</a:t>
            </a:r>
            <a:r>
              <a:rPr lang="zh-CN" altLang="zh-CN" b="1" dirty="0"/>
              <a:t>内容</a:t>
            </a:r>
            <a:r>
              <a:rPr lang="zh-CN" altLang="zh-CN" b="1" dirty="0" smtClean="0"/>
              <a:t>标准</a:t>
            </a:r>
            <a:endParaRPr lang="en-US" altLang="zh-CN" b="1" dirty="0" smtClean="0"/>
          </a:p>
          <a:p>
            <a:pPr lvl="1"/>
            <a:r>
              <a:rPr lang="en-US" altLang="zh-CN" dirty="0"/>
              <a:t>ISO/IEC </a:t>
            </a:r>
            <a:r>
              <a:rPr lang="en-US" altLang="zh-CN" dirty="0" smtClean="0"/>
              <a:t>15961:</a:t>
            </a:r>
            <a:r>
              <a:rPr lang="zh-CN" altLang="zh-CN" dirty="0" smtClean="0"/>
              <a:t>应用层</a:t>
            </a:r>
            <a:r>
              <a:rPr lang="zh-CN" altLang="zh-CN" dirty="0"/>
              <a:t>中的数据</a:t>
            </a:r>
            <a:r>
              <a:rPr lang="zh-CN" altLang="zh-CN" dirty="0" smtClean="0"/>
              <a:t>协议</a:t>
            </a:r>
            <a:endParaRPr lang="en-US" altLang="zh-CN" dirty="0" smtClean="0"/>
          </a:p>
          <a:p>
            <a:pPr lvl="1"/>
            <a:r>
              <a:rPr lang="en-US" altLang="zh-CN" dirty="0"/>
              <a:t>ISO/IEC </a:t>
            </a:r>
            <a:r>
              <a:rPr lang="en-US" altLang="zh-CN" dirty="0" smtClean="0"/>
              <a:t>15962: </a:t>
            </a:r>
            <a:r>
              <a:rPr lang="zh-CN" altLang="zh-CN" dirty="0" smtClean="0"/>
              <a:t>数据</a:t>
            </a:r>
            <a:r>
              <a:rPr lang="zh-CN" altLang="zh-CN" dirty="0"/>
              <a:t>的编码、压缩、存储格式，以及将电子标签中的数据转化为可利用的应用程序的</a:t>
            </a:r>
            <a:r>
              <a:rPr lang="zh-CN" altLang="zh-CN" dirty="0" smtClean="0"/>
              <a:t>方法</a:t>
            </a:r>
            <a:endParaRPr lang="en-US" altLang="zh-CN" dirty="0" smtClean="0"/>
          </a:p>
          <a:p>
            <a:pPr lvl="1"/>
            <a:r>
              <a:rPr lang="en-US" altLang="zh-CN" dirty="0"/>
              <a:t>ISO/IEC </a:t>
            </a:r>
            <a:r>
              <a:rPr lang="en-US" altLang="zh-CN" dirty="0" smtClean="0"/>
              <a:t>15963: RFID</a:t>
            </a:r>
            <a:r>
              <a:rPr lang="zh-CN" altLang="zh-CN" dirty="0"/>
              <a:t>唯一标识的编码体系，该体系兼容</a:t>
            </a:r>
            <a:r>
              <a:rPr lang="en-US" altLang="zh-CN" dirty="0"/>
              <a:t>ISO/IEC 7816-6</a:t>
            </a:r>
            <a:r>
              <a:rPr lang="zh-CN" altLang="zh-CN" dirty="0"/>
              <a:t>、</a:t>
            </a:r>
            <a:r>
              <a:rPr lang="en-US" altLang="zh-CN" dirty="0"/>
              <a:t>ISO/TS 14816</a:t>
            </a:r>
            <a:r>
              <a:rPr lang="zh-CN" altLang="zh-CN" dirty="0"/>
              <a:t>、</a:t>
            </a:r>
            <a:r>
              <a:rPr lang="en-US" altLang="zh-CN" dirty="0"/>
              <a:t>EAN/UCC</a:t>
            </a:r>
            <a:r>
              <a:rPr lang="zh-CN" altLang="zh-CN" dirty="0"/>
              <a:t>编码、</a:t>
            </a:r>
            <a:r>
              <a:rPr lang="en-US" altLang="zh-CN" dirty="0"/>
              <a:t>INCITS 256</a:t>
            </a:r>
            <a:r>
              <a:rPr lang="zh-CN" altLang="zh-CN" dirty="0"/>
              <a:t>等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2.4.1 ISO</a:t>
            </a:r>
            <a:r>
              <a:rPr lang="zh-CN" altLang="zh-CN" dirty="0"/>
              <a:t>标准</a:t>
            </a:r>
            <a:r>
              <a:rPr lang="zh-CN" altLang="zh-CN" dirty="0" smtClean="0"/>
              <a:t>体系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46710137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ISO/IEC </a:t>
            </a:r>
            <a:r>
              <a:rPr lang="en-US" altLang="zh-CN" dirty="0" smtClean="0"/>
              <a:t>18046: RFID</a:t>
            </a:r>
            <a:r>
              <a:rPr lang="zh-CN" altLang="zh-CN" dirty="0"/>
              <a:t>设备的性能检测</a:t>
            </a:r>
            <a:r>
              <a:rPr lang="zh-CN" altLang="zh-CN" dirty="0" smtClean="0"/>
              <a:t>方法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对</a:t>
            </a:r>
            <a:r>
              <a:rPr lang="zh-CN" altLang="zh-CN" dirty="0"/>
              <a:t>标签性能参数、速度、标签阵列、方向、单标签检测及多标签检测等标签性能检测</a:t>
            </a:r>
            <a:r>
              <a:rPr lang="zh-CN" altLang="zh-CN" dirty="0" smtClean="0"/>
              <a:t>方法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对读取</a:t>
            </a:r>
            <a:r>
              <a:rPr lang="zh-CN" altLang="zh-CN" dirty="0"/>
              <a:t>距离、读取率、单标签和多标签读取等读写器性能检测</a:t>
            </a:r>
            <a:r>
              <a:rPr lang="zh-CN" altLang="zh-CN" dirty="0" smtClean="0"/>
              <a:t>方法</a:t>
            </a:r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pPr marL="457200" lvl="1" indent="0">
              <a:buNone/>
            </a:pPr>
            <a:r>
              <a:rPr lang="en-US" altLang="zh-CN" dirty="0" smtClean="0"/>
              <a:t>                          IS0/IEC </a:t>
            </a:r>
            <a:r>
              <a:rPr lang="en-US" altLang="zh-CN" dirty="0"/>
              <a:t>18047</a:t>
            </a:r>
            <a:r>
              <a:rPr lang="zh-CN" altLang="zh-CN" dirty="0"/>
              <a:t>组成</a:t>
            </a:r>
            <a:endParaRPr lang="en-US" altLang="zh-CN" dirty="0" smtClean="0"/>
          </a:p>
          <a:p>
            <a:pPr lvl="1"/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 smtClean="0"/>
              <a:t>性能</a:t>
            </a:r>
            <a:r>
              <a:rPr lang="zh-CN" altLang="zh-CN" b="1" dirty="0"/>
              <a:t>测试和一致性测试</a:t>
            </a:r>
            <a:r>
              <a:rPr lang="zh-CN" altLang="zh-CN" b="1" dirty="0" smtClean="0"/>
              <a:t>标准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42573427"/>
              </p:ext>
            </p:extLst>
          </p:nvPr>
        </p:nvGraphicFramePr>
        <p:xfrm>
          <a:off x="1043608" y="2564904"/>
          <a:ext cx="6984777" cy="2952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8259"/>
                <a:gridCol w="2328259"/>
                <a:gridCol w="2328259"/>
              </a:tblGrid>
              <a:tr h="4920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Times New Roman"/>
                          <a:ea typeface="宋体"/>
                        </a:rPr>
                        <a:t>名称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Times New Roman"/>
                          <a:ea typeface="宋体"/>
                        </a:rPr>
                        <a:t>频率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Times New Roman"/>
                          <a:ea typeface="宋体"/>
                        </a:rPr>
                        <a:t>对应协议</a:t>
                      </a:r>
                    </a:p>
                  </a:txBody>
                  <a:tcPr marL="68580" marR="68580" marT="0" marB="0"/>
                </a:tc>
              </a:tr>
              <a:tr h="4920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</a:rPr>
                        <a:t>ISO/IEC 18047-2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</a:rPr>
                        <a:t>125 kHz~134 kHz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</a:rPr>
                        <a:t>ISO 18000-2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920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</a:rPr>
                        <a:t>ISO/IEC 18047-3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</a:rPr>
                        <a:t>13.56 MHz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</a:rPr>
                        <a:t>ISO 18000-3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920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</a:rPr>
                        <a:t>ISO/IEC 18047-4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</a:rPr>
                        <a:t>2.45GHz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</a:rPr>
                        <a:t>ISO 18000-4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920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</a:rPr>
                        <a:t>ISO/IEC 18047-6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</a:rPr>
                        <a:t>860~960 MHz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</a:rPr>
                        <a:t>ISO 18000-6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  <a:tr h="4920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</a:rPr>
                        <a:t>ISO/IEC 18047-7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</a:rPr>
                        <a:t>433MHz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Times New Roman"/>
                          <a:ea typeface="宋体"/>
                        </a:rPr>
                        <a:t>ISO 18000-7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29340267"/>
      </p:ext>
    </p:ext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实时定位系统（</a:t>
            </a:r>
            <a:r>
              <a:rPr lang="en-US" altLang="zh-CN" dirty="0"/>
              <a:t>Real Time Locating Systems</a:t>
            </a:r>
            <a:r>
              <a:rPr lang="zh-CN" altLang="zh-CN" dirty="0"/>
              <a:t>，</a:t>
            </a:r>
            <a:r>
              <a:rPr lang="en-US" altLang="zh-CN" dirty="0"/>
              <a:t>RTLS</a:t>
            </a:r>
            <a:r>
              <a:rPr lang="zh-CN" altLang="zh-CN" dirty="0"/>
              <a:t>）是应用于单品管理中大范围或小范围定位的空中接口标准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ISO/IEC 24730-1</a:t>
            </a:r>
          </a:p>
          <a:p>
            <a:pPr lvl="1"/>
            <a:r>
              <a:rPr lang="en-US" altLang="zh-CN" dirty="0" smtClean="0"/>
              <a:t>2006</a:t>
            </a:r>
            <a:r>
              <a:rPr lang="zh-CN" altLang="zh-CN" dirty="0"/>
              <a:t>《</a:t>
            </a:r>
            <a:r>
              <a:rPr lang="en-US" altLang="zh-CN" dirty="0"/>
              <a:t>RTLS</a:t>
            </a:r>
            <a:r>
              <a:rPr lang="zh-CN" altLang="zh-CN" dirty="0"/>
              <a:t>应用编程接口</a:t>
            </a:r>
            <a:r>
              <a:rPr lang="en-US" altLang="zh-CN" dirty="0"/>
              <a:t>API</a:t>
            </a:r>
            <a:r>
              <a:rPr lang="zh-CN" altLang="zh-CN" dirty="0" smtClean="0"/>
              <a:t>》</a:t>
            </a:r>
            <a:endParaRPr lang="en-US" altLang="zh-CN" dirty="0"/>
          </a:p>
          <a:p>
            <a:pPr lvl="1"/>
            <a:r>
              <a:rPr lang="zh-CN" altLang="zh-CN" dirty="0" smtClean="0"/>
              <a:t>描述</a:t>
            </a:r>
            <a:r>
              <a:rPr lang="zh-CN" altLang="zh-CN" dirty="0"/>
              <a:t>了</a:t>
            </a:r>
            <a:r>
              <a:rPr lang="en-US" altLang="zh-CN" dirty="0"/>
              <a:t>RTLS</a:t>
            </a:r>
            <a:r>
              <a:rPr lang="zh-CN" altLang="zh-CN" dirty="0"/>
              <a:t>服务的</a:t>
            </a:r>
            <a:r>
              <a:rPr lang="zh-CN" altLang="zh-CN" dirty="0" smtClean="0"/>
              <a:t>访问方法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使</a:t>
            </a:r>
            <a:r>
              <a:rPr lang="zh-CN" altLang="zh-CN" dirty="0"/>
              <a:t>客户应用程序可以方便地访问</a:t>
            </a:r>
            <a:r>
              <a:rPr lang="en-US" altLang="zh-CN" dirty="0"/>
              <a:t>RTLS</a:t>
            </a:r>
            <a:r>
              <a:rPr lang="zh-CN" altLang="zh-CN" dirty="0" smtClean="0"/>
              <a:t>系统</a:t>
            </a:r>
            <a:endParaRPr lang="zh-CN" altLang="zh-CN" dirty="0"/>
          </a:p>
          <a:p>
            <a:r>
              <a:rPr lang="en-US" altLang="zh-CN" dirty="0"/>
              <a:t>ISO/IEC </a:t>
            </a:r>
            <a:r>
              <a:rPr lang="en-US" altLang="zh-CN" dirty="0" smtClean="0"/>
              <a:t>24730-2</a:t>
            </a:r>
          </a:p>
          <a:p>
            <a:pPr lvl="1"/>
            <a:r>
              <a:rPr lang="en-US" altLang="zh-CN" dirty="0" smtClean="0"/>
              <a:t>2006</a:t>
            </a:r>
            <a:r>
              <a:rPr lang="zh-CN" altLang="zh-CN" dirty="0"/>
              <a:t>《</a:t>
            </a:r>
            <a:r>
              <a:rPr lang="en-US" altLang="zh-CN" dirty="0"/>
              <a:t>RTLS-2.4GHz</a:t>
            </a:r>
            <a:r>
              <a:rPr lang="zh-CN" altLang="zh-CN" dirty="0"/>
              <a:t>空中接口通信协议</a:t>
            </a:r>
            <a:r>
              <a:rPr lang="zh-CN" altLang="zh-CN" dirty="0" smtClean="0"/>
              <a:t>》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查询</a:t>
            </a:r>
            <a:r>
              <a:rPr lang="zh-CN" altLang="zh-CN" dirty="0"/>
              <a:t>精度在</a:t>
            </a:r>
            <a:r>
              <a:rPr lang="en-US" altLang="zh-CN" dirty="0"/>
              <a:t>3 m</a:t>
            </a:r>
            <a:r>
              <a:rPr lang="zh-CN" altLang="zh-CN" dirty="0" smtClean="0"/>
              <a:t>左右</a:t>
            </a:r>
            <a:endParaRPr lang="en-US" altLang="zh-CN" dirty="0"/>
          </a:p>
          <a:p>
            <a:r>
              <a:rPr lang="en-US" altLang="zh-CN" dirty="0" smtClean="0"/>
              <a:t>ISO/IEC 24730-5</a:t>
            </a:r>
            <a:endParaRPr lang="en-US" altLang="zh-CN" dirty="0"/>
          </a:p>
          <a:p>
            <a:pPr lvl="1"/>
            <a:r>
              <a:rPr lang="zh-CN" altLang="zh-CN" dirty="0" smtClean="0"/>
              <a:t>《</a:t>
            </a:r>
            <a:r>
              <a:rPr lang="en-US" altLang="zh-CN" dirty="0"/>
              <a:t>RTLS-2.4GHz</a:t>
            </a:r>
            <a:r>
              <a:rPr lang="zh-CN" altLang="zh-CN" dirty="0"/>
              <a:t>线性调频扩展频谱（</a:t>
            </a:r>
            <a:r>
              <a:rPr lang="en-US" altLang="zh-CN" dirty="0"/>
              <a:t>CSS</a:t>
            </a:r>
            <a:r>
              <a:rPr lang="zh-CN" altLang="zh-CN" dirty="0"/>
              <a:t>）空中接口通信协议</a:t>
            </a:r>
            <a:r>
              <a:rPr lang="zh-CN" altLang="zh-CN" dirty="0" smtClean="0"/>
              <a:t>》</a:t>
            </a:r>
            <a:endParaRPr lang="zh-CN" altLang="zh-CN" dirty="0"/>
          </a:p>
          <a:p>
            <a:r>
              <a:rPr lang="en-US" altLang="zh-CN" dirty="0" smtClean="0"/>
              <a:t>ISO/IEC 24730-6</a:t>
            </a:r>
          </a:p>
          <a:p>
            <a:pPr lvl="1"/>
            <a:r>
              <a:rPr lang="zh-CN" altLang="zh-CN" dirty="0" smtClean="0"/>
              <a:t>《</a:t>
            </a:r>
            <a:r>
              <a:rPr lang="en-US" altLang="zh-CN" dirty="0"/>
              <a:t>RTLS-</a:t>
            </a:r>
            <a:r>
              <a:rPr lang="zh-CN" altLang="zh-CN" dirty="0"/>
              <a:t>超宽带空中接口通信协议</a:t>
            </a:r>
            <a:r>
              <a:rPr lang="zh-CN" altLang="zh-CN" dirty="0" smtClean="0"/>
              <a:t>》</a:t>
            </a:r>
            <a:endParaRPr lang="zh-CN" altLang="zh-CN" dirty="0"/>
          </a:p>
          <a:p>
            <a:endParaRPr lang="en-US" altLang="zh-CN" dirty="0" smtClean="0"/>
          </a:p>
          <a:p>
            <a:pPr lvl="1"/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实时定位系统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43987346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目录</a:t>
            </a:r>
          </a:p>
        </p:txBody>
      </p:sp>
      <p:sp>
        <p:nvSpPr>
          <p:cNvPr id="5" name="AutoShape 46"/>
          <p:cNvSpPr>
            <a:spLocks noChangeArrowheads="1"/>
          </p:cNvSpPr>
          <p:nvPr/>
        </p:nvSpPr>
        <p:spPr bwMode="ltGray">
          <a:xfrm rot="5400000">
            <a:off x="-2412207" y="1454944"/>
            <a:ext cx="4824413" cy="4772026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gamma/>
                  <a:tint val="45490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tint val="4549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8196" name="AutoShape 47"/>
          <p:cNvSpPr>
            <a:spLocks noChangeArrowheads="1"/>
          </p:cNvSpPr>
          <p:nvPr/>
        </p:nvSpPr>
        <p:spPr bwMode="ltGray">
          <a:xfrm rot="5400000" flipH="1">
            <a:off x="-2016918" y="1908968"/>
            <a:ext cx="4032250" cy="39290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 w="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7" name="AutoShape 48"/>
          <p:cNvSpPr>
            <a:spLocks noChangeArrowheads="1"/>
          </p:cNvSpPr>
          <p:nvPr/>
        </p:nvSpPr>
        <p:spPr bwMode="gray">
          <a:xfrm>
            <a:off x="1822450" y="5099050"/>
            <a:ext cx="2963864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altLang="zh-CN" u="sng" smtClean="0"/>
              <a:t>2.5 </a:t>
            </a:r>
            <a:r>
              <a:rPr lang="en-US" altLang="zh-CN" u="sng" dirty="0"/>
              <a:t>RFID</a:t>
            </a:r>
            <a:r>
              <a:rPr lang="zh-CN" altLang="en-US" u="sng" dirty="0"/>
              <a:t>技术</a:t>
            </a:r>
            <a:r>
              <a:rPr lang="zh-CN" altLang="en-US" u="sng" dirty="0" smtClean="0"/>
              <a:t>的</a:t>
            </a:r>
            <a:r>
              <a:rPr lang="zh-CN" altLang="en-US" u="sng" dirty="0"/>
              <a:t>应用</a:t>
            </a:r>
          </a:p>
        </p:txBody>
      </p:sp>
      <p:sp>
        <p:nvSpPr>
          <p:cNvPr id="8198" name="AutoShape 49"/>
          <p:cNvSpPr>
            <a:spLocks noChangeArrowheads="1"/>
          </p:cNvSpPr>
          <p:nvPr/>
        </p:nvSpPr>
        <p:spPr bwMode="gray">
          <a:xfrm>
            <a:off x="2317750" y="4271963"/>
            <a:ext cx="296863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u="sng" dirty="0" smtClean="0"/>
              <a:t>2.4 </a:t>
            </a:r>
            <a:r>
              <a:rPr lang="en-US" u="sng" dirty="0"/>
              <a:t>RFID</a:t>
            </a:r>
            <a:r>
              <a:rPr lang="zh-CN" altLang="en-US" u="sng" dirty="0"/>
              <a:t>技术的标准</a:t>
            </a:r>
          </a:p>
        </p:txBody>
      </p:sp>
      <p:sp>
        <p:nvSpPr>
          <p:cNvPr id="8199" name="AutoShape 50"/>
          <p:cNvSpPr>
            <a:spLocks noChangeArrowheads="1"/>
          </p:cNvSpPr>
          <p:nvPr/>
        </p:nvSpPr>
        <p:spPr bwMode="gray">
          <a:xfrm>
            <a:off x="2438400" y="3459163"/>
            <a:ext cx="3133732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u="sng" dirty="0" smtClean="0"/>
              <a:t>2.3 RFID</a:t>
            </a:r>
            <a:r>
              <a:rPr lang="zh-CN" altLang="en-US" u="sng" dirty="0"/>
              <a:t>技术的</a:t>
            </a:r>
            <a:r>
              <a:rPr lang="zh-CN" altLang="en-US" u="sng" dirty="0" smtClean="0"/>
              <a:t>产品</a:t>
            </a:r>
            <a:endParaRPr lang="zh-CN" altLang="en-US" u="sng" dirty="0"/>
          </a:p>
        </p:txBody>
      </p:sp>
      <p:sp>
        <p:nvSpPr>
          <p:cNvPr id="8200" name="AutoShape 51"/>
          <p:cNvSpPr>
            <a:spLocks noChangeArrowheads="1"/>
          </p:cNvSpPr>
          <p:nvPr/>
        </p:nvSpPr>
        <p:spPr bwMode="gray">
          <a:xfrm>
            <a:off x="2286000" y="2590800"/>
            <a:ext cx="3000380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u="sng" dirty="0" smtClean="0"/>
              <a:t>2.2 RFID</a:t>
            </a:r>
            <a:r>
              <a:rPr lang="zh-CN" altLang="en-US" u="sng" dirty="0"/>
              <a:t>技术的工作原理</a:t>
            </a:r>
            <a:endParaRPr lang="zh-CN" altLang="en-US" dirty="0"/>
          </a:p>
        </p:txBody>
      </p:sp>
      <p:sp>
        <p:nvSpPr>
          <p:cNvPr id="8201" name="AutoShape 52"/>
          <p:cNvSpPr>
            <a:spLocks noChangeArrowheads="1"/>
          </p:cNvSpPr>
          <p:nvPr/>
        </p:nvSpPr>
        <p:spPr bwMode="gray">
          <a:xfrm>
            <a:off x="1765300" y="1820863"/>
            <a:ext cx="2949576" cy="5080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u="sng" dirty="0" smtClean="0"/>
              <a:t>2.1 RFID</a:t>
            </a:r>
            <a:r>
              <a:rPr lang="zh-CN" altLang="en-US" u="sng" dirty="0"/>
              <a:t>技术概述</a:t>
            </a:r>
            <a:endParaRPr lang="zh-CN" altLang="en-US" dirty="0"/>
          </a:p>
        </p:txBody>
      </p:sp>
      <p:grpSp>
        <p:nvGrpSpPr>
          <p:cNvPr id="2" name="Group 53"/>
          <p:cNvGrpSpPr>
            <a:grpSpLocks/>
          </p:cNvGrpSpPr>
          <p:nvPr/>
        </p:nvGrpSpPr>
        <p:grpSpPr bwMode="auto">
          <a:xfrm>
            <a:off x="1447800" y="1909763"/>
            <a:ext cx="381000" cy="381000"/>
            <a:chOff x="2078" y="1680"/>
            <a:chExt cx="1615" cy="1615"/>
          </a:xfrm>
        </p:grpSpPr>
        <p:sp>
          <p:nvSpPr>
            <p:cNvPr id="8231" name="Oval 54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32" name="Oval 55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Oval 56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234" name="Oval 57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7" name="Oval 58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236" name="Oval 59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3" name="Group 60"/>
          <p:cNvGrpSpPr>
            <a:grpSpLocks/>
          </p:cNvGrpSpPr>
          <p:nvPr/>
        </p:nvGrpSpPr>
        <p:grpSpPr bwMode="auto">
          <a:xfrm>
            <a:off x="1981200" y="2697163"/>
            <a:ext cx="381000" cy="381000"/>
            <a:chOff x="2078" y="1680"/>
            <a:chExt cx="1615" cy="1615"/>
          </a:xfrm>
        </p:grpSpPr>
        <p:sp>
          <p:nvSpPr>
            <p:cNvPr id="8225" name="Oval 61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26" name="Oval 62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Oval 63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228" name="Oval 64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48BE67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" name="Oval 65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230" name="Oval 66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48BE67"/>
                </a:gs>
                <a:gs pos="100000">
                  <a:srgbClr val="235C32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4" name="Group 67"/>
          <p:cNvGrpSpPr>
            <a:grpSpLocks/>
          </p:cNvGrpSpPr>
          <p:nvPr/>
        </p:nvGrpSpPr>
        <p:grpSpPr bwMode="auto">
          <a:xfrm>
            <a:off x="2133600" y="3535363"/>
            <a:ext cx="381000" cy="381000"/>
            <a:chOff x="2078" y="1680"/>
            <a:chExt cx="1615" cy="1615"/>
          </a:xfrm>
        </p:grpSpPr>
        <p:sp>
          <p:nvSpPr>
            <p:cNvPr id="8219" name="Oval 68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20" name="Oval 69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Oval 70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222" name="Oval 71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0F5368"/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1" name="Oval 72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224" name="Oval 73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21B3E1"/>
                </a:gs>
                <a:gs pos="100000">
                  <a:srgbClr val="10576D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6" name="Group 74"/>
          <p:cNvGrpSpPr>
            <a:grpSpLocks/>
          </p:cNvGrpSpPr>
          <p:nvPr/>
        </p:nvGrpSpPr>
        <p:grpSpPr bwMode="auto">
          <a:xfrm>
            <a:off x="2071688" y="4429125"/>
            <a:ext cx="381000" cy="381000"/>
            <a:chOff x="2078" y="1680"/>
            <a:chExt cx="1615" cy="1615"/>
          </a:xfrm>
        </p:grpSpPr>
        <p:sp>
          <p:nvSpPr>
            <p:cNvPr id="8213" name="Oval 75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4" name="Oval 76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Oval 77"/>
            <p:cNvSpPr>
              <a:spLocks noChangeArrowheads="1"/>
            </p:cNvSpPr>
            <p:nvPr/>
          </p:nvSpPr>
          <p:spPr bwMode="gray">
            <a:xfrm>
              <a:off x="2253" y="1855"/>
              <a:ext cx="1265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216" name="Oval 78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8D67E1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8" name="Oval 79"/>
            <p:cNvSpPr>
              <a:spLocks noChangeArrowheads="1"/>
            </p:cNvSpPr>
            <p:nvPr/>
          </p:nvSpPr>
          <p:spPr bwMode="gray">
            <a:xfrm>
              <a:off x="2334" y="1936"/>
              <a:ext cx="1097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218" name="Oval 80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8D67E1"/>
                </a:gs>
                <a:gs pos="100000">
                  <a:srgbClr val="45326D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7" name="Group 81"/>
          <p:cNvGrpSpPr>
            <a:grpSpLocks/>
          </p:cNvGrpSpPr>
          <p:nvPr/>
        </p:nvGrpSpPr>
        <p:grpSpPr bwMode="auto">
          <a:xfrm>
            <a:off x="1524000" y="5148263"/>
            <a:ext cx="355600" cy="381000"/>
            <a:chOff x="2078" y="1680"/>
            <a:chExt cx="1615" cy="1615"/>
          </a:xfrm>
        </p:grpSpPr>
        <p:sp>
          <p:nvSpPr>
            <p:cNvPr id="8207" name="Oval 82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571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08" name="Oval 83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Oval 84"/>
            <p:cNvSpPr>
              <a:spLocks noChangeArrowheads="1"/>
            </p:cNvSpPr>
            <p:nvPr/>
          </p:nvSpPr>
          <p:spPr bwMode="gray">
            <a:xfrm>
              <a:off x="2251" y="1855"/>
              <a:ext cx="1262" cy="12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210" name="Oval 85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E35E23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5" name="Oval 86"/>
            <p:cNvSpPr>
              <a:spLocks noChangeArrowheads="1"/>
            </p:cNvSpPr>
            <p:nvPr/>
          </p:nvSpPr>
          <p:spPr bwMode="gray">
            <a:xfrm>
              <a:off x="2338" y="1936"/>
              <a:ext cx="1096" cy="1104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212" name="Oval 87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E35E23"/>
                </a:gs>
                <a:gs pos="100000">
                  <a:srgbClr val="6E2E11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46" name="矩形 45"/>
          <p:cNvSpPr/>
          <p:nvPr/>
        </p:nvSpPr>
        <p:spPr>
          <a:xfrm>
            <a:off x="214282" y="6500834"/>
            <a:ext cx="7929618" cy="142876"/>
          </a:xfrm>
          <a:prstGeom prst="rect">
            <a:avLst/>
          </a:prstGeom>
          <a:gradFill>
            <a:gsLst>
              <a:gs pos="100000">
                <a:srgbClr val="FF6600">
                  <a:alpha val="0"/>
                </a:srgbClr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  <a:gs pos="100000">
                <a:srgbClr val="4D0808"/>
              </a:gs>
            </a:gsLst>
            <a:lin ang="0" scaled="0"/>
          </a:gra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600" dirty="0" err="1"/>
              <a:t>EPCglobal</a:t>
            </a:r>
            <a:r>
              <a:rPr lang="en-US" altLang="zh-CN" sz="1600" dirty="0"/>
              <a:t> </a:t>
            </a:r>
            <a:r>
              <a:rPr lang="zh-CN" altLang="zh-CN" sz="1600" dirty="0" smtClean="0"/>
              <a:t>网络</a:t>
            </a:r>
            <a:endParaRPr lang="en-US" altLang="zh-CN" sz="1600" dirty="0" smtClean="0"/>
          </a:p>
          <a:p>
            <a:pPr lvl="1"/>
            <a:r>
              <a:rPr lang="zh-CN" altLang="zh-CN" dirty="0" smtClean="0"/>
              <a:t>提供</a:t>
            </a:r>
            <a:r>
              <a:rPr lang="zh-CN" altLang="zh-CN" dirty="0"/>
              <a:t>对全球供应链上贸易单元即时、准确、自动的识别和</a:t>
            </a:r>
            <a:r>
              <a:rPr lang="zh-CN" altLang="zh-CN" dirty="0" smtClean="0"/>
              <a:t>跟踪</a:t>
            </a:r>
            <a:endParaRPr lang="zh-CN" altLang="zh-CN" dirty="0"/>
          </a:p>
          <a:p>
            <a:r>
              <a:rPr lang="zh-CN" altLang="zh-CN" sz="1600" dirty="0" smtClean="0"/>
              <a:t>系统成员</a:t>
            </a:r>
            <a:endParaRPr lang="en-US" altLang="zh-CN" sz="1600" dirty="0" smtClean="0"/>
          </a:p>
          <a:p>
            <a:pPr lvl="1"/>
            <a:r>
              <a:rPr lang="zh-CN" altLang="zh-CN" dirty="0" smtClean="0"/>
              <a:t>终端成员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系统</a:t>
            </a:r>
            <a:r>
              <a:rPr lang="zh-CN" altLang="zh-CN" dirty="0"/>
              <a:t>服务商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sz="1600" dirty="0" smtClean="0"/>
              <a:t>提供</a:t>
            </a:r>
            <a:r>
              <a:rPr lang="zh-CN" altLang="zh-CN" sz="1600" dirty="0"/>
              <a:t>的</a:t>
            </a:r>
            <a:r>
              <a:rPr lang="zh-CN" altLang="zh-CN" sz="1600" dirty="0" smtClean="0"/>
              <a:t>服务</a:t>
            </a:r>
            <a:endParaRPr lang="en-US" altLang="zh-CN" sz="1600" dirty="0" smtClean="0"/>
          </a:p>
          <a:p>
            <a:pPr lvl="1"/>
            <a:r>
              <a:rPr lang="zh-CN" altLang="zh-CN" dirty="0" smtClean="0"/>
              <a:t>分配</a:t>
            </a:r>
            <a:r>
              <a:rPr lang="zh-CN" altLang="zh-CN" dirty="0"/>
              <a:t>、维护和注册</a:t>
            </a:r>
            <a:r>
              <a:rPr lang="en-US" altLang="zh-CN" dirty="0"/>
              <a:t>EPC</a:t>
            </a:r>
            <a:r>
              <a:rPr lang="zh-CN" altLang="zh-CN" dirty="0"/>
              <a:t>管理者</a:t>
            </a:r>
            <a:r>
              <a:rPr lang="zh-CN" altLang="zh-CN" dirty="0" smtClean="0"/>
              <a:t>代码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对</a:t>
            </a:r>
            <a:r>
              <a:rPr lang="zh-CN" altLang="zh-CN" dirty="0"/>
              <a:t>用户进行</a:t>
            </a:r>
            <a:r>
              <a:rPr lang="en-US" altLang="zh-CN" dirty="0"/>
              <a:t>EPC</a:t>
            </a:r>
            <a:r>
              <a:rPr lang="zh-CN" altLang="zh-CN" dirty="0"/>
              <a:t>技术和</a:t>
            </a:r>
            <a:r>
              <a:rPr lang="en-US" altLang="zh-CN" dirty="0"/>
              <a:t>EPC</a:t>
            </a:r>
            <a:r>
              <a:rPr lang="zh-CN" altLang="zh-CN" dirty="0"/>
              <a:t>网络相关内容的教育和</a:t>
            </a:r>
            <a:r>
              <a:rPr lang="zh-CN" altLang="zh-CN" dirty="0" smtClean="0"/>
              <a:t>培训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参与</a:t>
            </a:r>
            <a:r>
              <a:rPr lang="en-US" altLang="zh-CN" dirty="0"/>
              <a:t>EPC</a:t>
            </a:r>
            <a:r>
              <a:rPr lang="zh-CN" altLang="zh-CN" dirty="0"/>
              <a:t>商业应用案例实施和</a:t>
            </a:r>
            <a:r>
              <a:rPr lang="en-US" altLang="zh-CN" dirty="0" err="1"/>
              <a:t>EPCglobal</a:t>
            </a:r>
            <a:r>
              <a:rPr lang="zh-CN" altLang="zh-CN" dirty="0"/>
              <a:t>网络标准的</a:t>
            </a:r>
            <a:r>
              <a:rPr lang="zh-CN" altLang="zh-CN" dirty="0" smtClean="0"/>
              <a:t>制定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参与</a:t>
            </a:r>
            <a:r>
              <a:rPr lang="en-US" altLang="zh-CN" dirty="0" err="1"/>
              <a:t>EPCglobal</a:t>
            </a:r>
            <a:r>
              <a:rPr lang="zh-CN" altLang="zh-CN" dirty="0"/>
              <a:t>网络、网络组成、研究开发和软件系统等的规范制定和</a:t>
            </a:r>
            <a:r>
              <a:rPr lang="zh-CN" altLang="zh-CN" dirty="0" smtClean="0"/>
              <a:t>实施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引领</a:t>
            </a:r>
            <a:r>
              <a:rPr lang="en-US" altLang="zh-CN" dirty="0"/>
              <a:t>EPC</a:t>
            </a:r>
            <a:r>
              <a:rPr lang="zh-CN" altLang="zh-CN" dirty="0"/>
              <a:t>研究</a:t>
            </a:r>
            <a:r>
              <a:rPr lang="zh-CN" altLang="zh-CN" dirty="0" smtClean="0"/>
              <a:t>方向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认证</a:t>
            </a:r>
            <a:r>
              <a:rPr lang="zh-CN" altLang="zh-CN" dirty="0"/>
              <a:t>和测试；与其他用户共同进行试点和</a:t>
            </a:r>
            <a:r>
              <a:rPr lang="zh-CN" altLang="zh-CN" dirty="0" smtClean="0"/>
              <a:t>测试</a:t>
            </a:r>
            <a:endParaRPr lang="en-US" altLang="zh-CN" dirty="0" smtClean="0"/>
          </a:p>
          <a:p>
            <a:r>
              <a:rPr lang="en-US" altLang="zh-CN" sz="1600" dirty="0" err="1"/>
              <a:t>EPCglobal</a:t>
            </a:r>
            <a:r>
              <a:rPr lang="zh-CN" altLang="zh-CN" sz="1600" dirty="0"/>
              <a:t>的</a:t>
            </a:r>
            <a:r>
              <a:rPr lang="en-US" altLang="zh-CN" sz="1600" dirty="0"/>
              <a:t>RFID</a:t>
            </a:r>
            <a:r>
              <a:rPr lang="zh-CN" altLang="zh-CN" sz="1600" dirty="0"/>
              <a:t>标准体系</a:t>
            </a:r>
            <a:r>
              <a:rPr lang="zh-CN" altLang="zh-CN" sz="1600" dirty="0" smtClean="0"/>
              <a:t>框架</a:t>
            </a:r>
            <a:endParaRPr lang="en-US" altLang="zh-CN" sz="1600" dirty="0" smtClean="0"/>
          </a:p>
          <a:p>
            <a:pPr lvl="1"/>
            <a:r>
              <a:rPr lang="zh-CN" altLang="zh-CN" dirty="0" smtClean="0"/>
              <a:t>硬件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软件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数据标准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由</a:t>
            </a:r>
            <a:r>
              <a:rPr lang="en-US" altLang="zh-CN" dirty="0" err="1"/>
              <a:t>EPCglobal</a:t>
            </a:r>
            <a:r>
              <a:rPr lang="zh-CN" altLang="zh-CN" dirty="0"/>
              <a:t>运营的网络共享服务标准等多个方面的内容。</a:t>
            </a:r>
            <a:endParaRPr lang="en-US" altLang="zh-CN" dirty="0" smtClean="0"/>
          </a:p>
          <a:p>
            <a:pPr lvl="1"/>
            <a:endParaRPr lang="zh-CN" altLang="zh-CN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2.4.2 EPC Global</a:t>
            </a:r>
            <a:r>
              <a:rPr lang="zh-CN" altLang="zh-CN" dirty="0"/>
              <a:t>标准</a:t>
            </a:r>
            <a:r>
              <a:rPr lang="zh-CN" altLang="zh-CN" dirty="0" smtClean="0"/>
              <a:t>体系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65567726"/>
      </p:ext>
    </p:extLst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600" dirty="0"/>
              <a:t>Ubiquitous ID</a:t>
            </a:r>
            <a:r>
              <a:rPr lang="zh-CN" altLang="zh-CN" sz="1600" dirty="0"/>
              <a:t>（泛在</a:t>
            </a:r>
            <a:r>
              <a:rPr lang="en-US" altLang="zh-CN" sz="1600" dirty="0"/>
              <a:t>ID</a:t>
            </a:r>
            <a:r>
              <a:rPr lang="zh-CN" altLang="zh-CN" sz="1600" dirty="0" smtClean="0"/>
              <a:t>）</a:t>
            </a:r>
            <a:endParaRPr lang="en-US" altLang="zh-CN" sz="1600" dirty="0" smtClean="0"/>
          </a:p>
          <a:p>
            <a:pPr lvl="1"/>
            <a:r>
              <a:rPr lang="zh-CN" altLang="zh-CN" dirty="0" smtClean="0"/>
              <a:t>在“某地”或“某物”上装上世界上独一无二的泛在识别码“</a:t>
            </a:r>
            <a:r>
              <a:rPr lang="en-US" altLang="zh-CN" dirty="0" err="1" smtClean="0"/>
              <a:t>uCode</a:t>
            </a:r>
            <a:r>
              <a:rPr lang="zh-CN" altLang="zh-CN" dirty="0" smtClean="0"/>
              <a:t>”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通过</a:t>
            </a:r>
            <a:r>
              <a:rPr lang="zh-CN" altLang="zh-CN" dirty="0"/>
              <a:t>计算机的自动识别，将现实世界与虚拟空间紧密连接在一起的</a:t>
            </a:r>
            <a:r>
              <a:rPr lang="zh-CN" altLang="zh-CN" dirty="0" smtClean="0"/>
              <a:t>技术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简称</a:t>
            </a:r>
            <a:r>
              <a:rPr lang="zh-CN" altLang="zh-CN" dirty="0"/>
              <a:t>“</a:t>
            </a:r>
            <a:r>
              <a:rPr lang="en-US" altLang="zh-CN" dirty="0"/>
              <a:t>UID</a:t>
            </a:r>
            <a:r>
              <a:rPr lang="zh-CN" altLang="zh-CN" dirty="0" smtClean="0"/>
              <a:t>”</a:t>
            </a:r>
            <a:endParaRPr lang="en-US" altLang="zh-CN" dirty="0" smtClean="0"/>
          </a:p>
          <a:p>
            <a:r>
              <a:rPr lang="zh-CN" altLang="zh-CN" sz="1600" dirty="0" smtClean="0"/>
              <a:t>日本推出</a:t>
            </a:r>
            <a:endParaRPr lang="en-US" altLang="zh-CN" sz="1600" dirty="0"/>
          </a:p>
          <a:p>
            <a:r>
              <a:rPr lang="zh-CN" altLang="zh-CN" sz="1600" dirty="0" smtClean="0"/>
              <a:t>始</a:t>
            </a:r>
            <a:r>
              <a:rPr lang="zh-CN" altLang="zh-CN" sz="1600" dirty="0"/>
              <a:t>于</a:t>
            </a:r>
            <a:r>
              <a:rPr lang="en-US" altLang="zh-CN" sz="1600" dirty="0"/>
              <a:t>20</a:t>
            </a:r>
            <a:r>
              <a:rPr lang="zh-CN" altLang="zh-CN" sz="1600" dirty="0"/>
              <a:t>世纪</a:t>
            </a:r>
            <a:r>
              <a:rPr lang="en-US" altLang="zh-CN" sz="1600" dirty="0"/>
              <a:t>80</a:t>
            </a:r>
            <a:r>
              <a:rPr lang="zh-CN" altLang="zh-CN" sz="1600" dirty="0"/>
              <a:t>年代中期的实时嵌入式系统</a:t>
            </a:r>
            <a:r>
              <a:rPr lang="en-US" altLang="zh-CN" sz="1600" dirty="0" err="1" smtClean="0"/>
              <a:t>eTron</a:t>
            </a:r>
            <a:endParaRPr lang="en-US" altLang="zh-CN" sz="1600" dirty="0"/>
          </a:p>
          <a:p>
            <a:r>
              <a:rPr lang="en-US" altLang="zh-CN" sz="1600" dirty="0" smtClean="0"/>
              <a:t>T-Engine</a:t>
            </a:r>
            <a:r>
              <a:rPr lang="zh-CN" altLang="zh-CN" sz="1600" dirty="0"/>
              <a:t>是其中核心的体系</a:t>
            </a:r>
            <a:r>
              <a:rPr lang="zh-CN" altLang="zh-CN" sz="1600" dirty="0" smtClean="0"/>
              <a:t>架构</a:t>
            </a:r>
            <a:endParaRPr lang="en-US" altLang="zh-CN" sz="1600" dirty="0" smtClean="0"/>
          </a:p>
          <a:p>
            <a:r>
              <a:rPr lang="zh-CN" altLang="zh-CN" sz="1600" dirty="0" smtClean="0"/>
              <a:t>体系架构</a:t>
            </a:r>
            <a:endParaRPr lang="en-US" altLang="zh-CN" sz="1600" dirty="0" smtClean="0"/>
          </a:p>
          <a:p>
            <a:pPr lvl="1"/>
            <a:r>
              <a:rPr lang="zh-CN" altLang="zh-CN" dirty="0" smtClean="0"/>
              <a:t>泛</a:t>
            </a:r>
            <a:r>
              <a:rPr lang="zh-CN" altLang="zh-CN" dirty="0"/>
              <a:t>在识别码（</a:t>
            </a:r>
            <a:r>
              <a:rPr lang="en-US" altLang="zh-CN" dirty="0" err="1"/>
              <a:t>uCode</a:t>
            </a:r>
            <a:r>
              <a:rPr lang="zh-CN" altLang="zh-CN" dirty="0" smtClean="0"/>
              <a:t>）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信息系统服务器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泛</a:t>
            </a:r>
            <a:r>
              <a:rPr lang="zh-CN" altLang="zh-CN" dirty="0"/>
              <a:t>在通信</a:t>
            </a:r>
            <a:r>
              <a:rPr lang="zh-CN" altLang="zh-CN" dirty="0" smtClean="0"/>
              <a:t>器</a:t>
            </a:r>
            <a:endParaRPr lang="en-US" altLang="zh-CN" dirty="0" smtClean="0"/>
          </a:p>
          <a:p>
            <a:pPr lvl="1"/>
            <a:r>
              <a:rPr lang="en-US" altLang="zh-CN" dirty="0" err="1" smtClean="0"/>
              <a:t>uCode</a:t>
            </a:r>
            <a:r>
              <a:rPr lang="zh-CN" altLang="zh-CN" dirty="0"/>
              <a:t>解析</a:t>
            </a:r>
            <a:r>
              <a:rPr lang="zh-CN" altLang="zh-CN" dirty="0" smtClean="0"/>
              <a:t>服务器</a:t>
            </a:r>
            <a:endParaRPr lang="en-US" altLang="zh-CN" dirty="0" smtClean="0"/>
          </a:p>
          <a:p>
            <a:r>
              <a:rPr lang="en-US" altLang="zh-CN" sz="1600" dirty="0" err="1"/>
              <a:t>uCode</a:t>
            </a:r>
            <a:r>
              <a:rPr lang="en-US" altLang="zh-CN" sz="1600" dirty="0"/>
              <a:t> </a:t>
            </a:r>
            <a:endParaRPr lang="en-US" altLang="zh-CN" sz="1600" dirty="0" smtClean="0"/>
          </a:p>
          <a:p>
            <a:pPr lvl="1"/>
            <a:r>
              <a:rPr lang="en-US" altLang="zh-CN" dirty="0" smtClean="0"/>
              <a:t>128 bit</a:t>
            </a:r>
          </a:p>
          <a:p>
            <a:pPr lvl="1"/>
            <a:r>
              <a:rPr lang="en-US" altLang="zh-CN" dirty="0" smtClean="0"/>
              <a:t>340</a:t>
            </a:r>
            <a:r>
              <a:rPr lang="zh-CN" altLang="zh-CN" dirty="0"/>
              <a:t>×</a:t>
            </a:r>
            <a:r>
              <a:rPr lang="en-US" altLang="zh-CN" dirty="0"/>
              <a:t>1036</a:t>
            </a:r>
            <a:r>
              <a:rPr lang="zh-CN" altLang="zh-CN" dirty="0"/>
              <a:t>编码</a:t>
            </a:r>
            <a:r>
              <a:rPr lang="zh-CN" altLang="zh-CN" dirty="0" smtClean="0"/>
              <a:t>空间</a:t>
            </a:r>
            <a:endParaRPr lang="en-US" altLang="zh-CN" dirty="0"/>
          </a:p>
          <a:p>
            <a:pPr lvl="1"/>
            <a:r>
              <a:rPr lang="zh-CN" altLang="zh-CN" dirty="0" smtClean="0"/>
              <a:t>可以</a:t>
            </a:r>
            <a:r>
              <a:rPr lang="zh-CN" altLang="zh-CN" dirty="0"/>
              <a:t>以</a:t>
            </a:r>
            <a:r>
              <a:rPr lang="en-US" altLang="zh-CN" dirty="0"/>
              <a:t>128 bit</a:t>
            </a:r>
            <a:r>
              <a:rPr lang="zh-CN" altLang="zh-CN" dirty="0"/>
              <a:t>为单元进一步扩展至</a:t>
            </a:r>
            <a:r>
              <a:rPr lang="en-US" altLang="zh-CN" dirty="0"/>
              <a:t>256 bit</a:t>
            </a:r>
            <a:r>
              <a:rPr lang="zh-CN" altLang="zh-CN" dirty="0"/>
              <a:t>、</a:t>
            </a:r>
            <a:r>
              <a:rPr lang="en-US" altLang="zh-CN" dirty="0"/>
              <a:t>384 bit</a:t>
            </a:r>
            <a:r>
              <a:rPr lang="zh-CN" altLang="zh-CN" dirty="0"/>
              <a:t>或</a:t>
            </a:r>
            <a:r>
              <a:rPr lang="en-US" altLang="zh-CN" dirty="0"/>
              <a:t>512 bit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2.4.3 Ubiquitous ID</a:t>
            </a:r>
            <a:r>
              <a:rPr lang="zh-CN" altLang="zh-CN" dirty="0"/>
              <a:t>标准</a:t>
            </a:r>
            <a:r>
              <a:rPr lang="zh-CN" altLang="zh-CN" dirty="0" smtClean="0"/>
              <a:t>体系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04964685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2005</a:t>
            </a:r>
            <a:r>
              <a:rPr lang="zh-CN" altLang="zh-CN" dirty="0"/>
              <a:t>年</a:t>
            </a:r>
            <a:r>
              <a:rPr lang="en-US" altLang="zh-CN" dirty="0"/>
              <a:t>11</a:t>
            </a:r>
            <a:r>
              <a:rPr lang="zh-CN" altLang="zh-CN" dirty="0" smtClean="0"/>
              <a:t>月，</a:t>
            </a:r>
            <a:r>
              <a:rPr lang="zh-CN" altLang="zh-CN" dirty="0"/>
              <a:t>中国标准化协会完成</a:t>
            </a:r>
            <a:r>
              <a:rPr lang="zh-CN" altLang="zh-CN" dirty="0" smtClean="0"/>
              <a:t>了</a:t>
            </a:r>
            <a:r>
              <a:rPr lang="zh-CN" altLang="zh-CN" dirty="0"/>
              <a:t>两份报告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《</a:t>
            </a:r>
            <a:r>
              <a:rPr lang="zh-CN" altLang="zh-CN" dirty="0"/>
              <a:t>我国</a:t>
            </a:r>
            <a:r>
              <a:rPr lang="en-US" altLang="zh-CN" dirty="0"/>
              <a:t>RFID</a:t>
            </a:r>
            <a:r>
              <a:rPr lang="zh-CN" altLang="zh-CN" dirty="0"/>
              <a:t>标准体系框架报告</a:t>
            </a:r>
            <a:r>
              <a:rPr lang="zh-CN" altLang="zh-CN" dirty="0" smtClean="0"/>
              <a:t>》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《</a:t>
            </a:r>
            <a:r>
              <a:rPr lang="zh-CN" altLang="zh-CN" dirty="0"/>
              <a:t>我国</a:t>
            </a:r>
            <a:r>
              <a:rPr lang="en-US" altLang="zh-CN" dirty="0"/>
              <a:t>RFID</a:t>
            </a:r>
            <a:r>
              <a:rPr lang="zh-CN" altLang="zh-CN" dirty="0"/>
              <a:t>标准体系表</a:t>
            </a:r>
            <a:r>
              <a:rPr lang="zh-CN" altLang="zh-CN" dirty="0" smtClean="0"/>
              <a:t>》</a:t>
            </a:r>
            <a:endParaRPr lang="en-US" altLang="zh-CN" dirty="0" smtClean="0"/>
          </a:p>
          <a:p>
            <a:pPr lvl="1"/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2.4.4</a:t>
            </a:r>
            <a:r>
              <a:rPr lang="zh-CN" altLang="zh-CN" dirty="0"/>
              <a:t>我国标准</a:t>
            </a:r>
            <a:r>
              <a:rPr lang="zh-CN" altLang="zh-CN" dirty="0" smtClean="0"/>
              <a:t>体系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41523749"/>
              </p:ext>
            </p:extLst>
          </p:nvPr>
        </p:nvGraphicFramePr>
        <p:xfrm>
          <a:off x="971600" y="2348880"/>
          <a:ext cx="7200800" cy="374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  <a:gridCol w="4680520"/>
              </a:tblGrid>
              <a:tr h="4680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</a:rPr>
                        <a:t>专题组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Times New Roman"/>
                          <a:ea typeface="宋体"/>
                        </a:rPr>
                        <a:t>业务领域</a:t>
                      </a:r>
                    </a:p>
                  </a:txBody>
                  <a:tcPr marL="68580" marR="68580" marT="0" marB="0" anchor="ctr"/>
                </a:tc>
              </a:tr>
              <a:tr h="4680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Times New Roman"/>
                          <a:ea typeface="宋体"/>
                        </a:rPr>
                        <a:t>总体组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Times New Roman"/>
                          <a:ea typeface="宋体"/>
                        </a:rPr>
                        <a:t>规划总体目标和工作计划，统筹负责</a:t>
                      </a:r>
                      <a:r>
                        <a:rPr lang="en-US" sz="1400" kern="100">
                          <a:effectLst/>
                          <a:latin typeface="Times New Roman"/>
                          <a:ea typeface="宋体"/>
                        </a:rPr>
                        <a:t>RFID</a:t>
                      </a:r>
                      <a:r>
                        <a:rPr lang="zh-CN" sz="1400" kern="100">
                          <a:effectLst/>
                          <a:latin typeface="Times New Roman"/>
                          <a:ea typeface="宋体"/>
                        </a:rPr>
                        <a:t>标准的制定工作；协调推进各专题组的各项工作</a:t>
                      </a:r>
                    </a:p>
                  </a:txBody>
                  <a:tcPr marL="68580" marR="68580" marT="0" marB="0" anchor="ctr"/>
                </a:tc>
              </a:tr>
              <a:tr h="4680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Times New Roman"/>
                          <a:ea typeface="宋体"/>
                        </a:rPr>
                        <a:t>标签与读写器组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Times New Roman"/>
                          <a:ea typeface="宋体"/>
                        </a:rPr>
                        <a:t>负责制定标签与读写器物理特性、电特性及实验方法等标准</a:t>
                      </a:r>
                    </a:p>
                  </a:txBody>
                  <a:tcPr marL="68580" marR="68580" marT="0" marB="0" anchor="ctr"/>
                </a:tc>
              </a:tr>
              <a:tr h="4680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Times New Roman"/>
                          <a:ea typeface="宋体"/>
                        </a:rPr>
                        <a:t>频率与通信组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Times New Roman"/>
                          <a:ea typeface="宋体"/>
                        </a:rPr>
                        <a:t>负责提出我国</a:t>
                      </a:r>
                      <a:r>
                        <a:rPr lang="en-US" sz="1400" kern="100">
                          <a:effectLst/>
                          <a:latin typeface="Times New Roman"/>
                          <a:ea typeface="宋体"/>
                        </a:rPr>
                        <a:t>RFID</a:t>
                      </a:r>
                      <a:r>
                        <a:rPr lang="zh-CN" sz="1400" kern="100">
                          <a:effectLst/>
                          <a:latin typeface="Times New Roman"/>
                          <a:ea typeface="宋体"/>
                        </a:rPr>
                        <a:t>频率需求、制定</a:t>
                      </a:r>
                      <a:r>
                        <a:rPr lang="en-US" sz="1400" kern="100">
                          <a:effectLst/>
                          <a:latin typeface="Times New Roman"/>
                          <a:ea typeface="宋体"/>
                        </a:rPr>
                        <a:t>RFID</a:t>
                      </a:r>
                      <a:r>
                        <a:rPr lang="zh-CN" sz="1400" kern="100">
                          <a:effectLst/>
                          <a:latin typeface="Times New Roman"/>
                          <a:ea typeface="宋体"/>
                        </a:rPr>
                        <a:t>通信协议标准及相应的检测方法</a:t>
                      </a:r>
                    </a:p>
                  </a:txBody>
                  <a:tcPr marL="68580" marR="68580" marT="0" marB="0" anchor="ctr"/>
                </a:tc>
              </a:tr>
              <a:tr h="4680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Times New Roman"/>
                          <a:ea typeface="宋体"/>
                        </a:rPr>
                        <a:t>数据格式组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Times New Roman"/>
                          <a:ea typeface="宋体"/>
                        </a:rPr>
                        <a:t>负责制定基础标准、术语、产品编码、网络架构等标准</a:t>
                      </a:r>
                    </a:p>
                  </a:txBody>
                  <a:tcPr marL="68580" marR="68580" marT="0" marB="0" anchor="ctr"/>
                </a:tc>
              </a:tr>
              <a:tr h="4680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Times New Roman"/>
                          <a:ea typeface="宋体"/>
                        </a:rPr>
                        <a:t>信息安全组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Times New Roman"/>
                          <a:ea typeface="宋体"/>
                        </a:rPr>
                        <a:t>负责制定</a:t>
                      </a:r>
                      <a:r>
                        <a:rPr lang="en-US" sz="1400" kern="100">
                          <a:effectLst/>
                          <a:latin typeface="Times New Roman"/>
                          <a:ea typeface="宋体"/>
                        </a:rPr>
                        <a:t>RFID</a:t>
                      </a:r>
                      <a:r>
                        <a:rPr lang="zh-CN" sz="1400" kern="100">
                          <a:effectLst/>
                          <a:latin typeface="Times New Roman"/>
                          <a:ea typeface="宋体"/>
                        </a:rPr>
                        <a:t>相关的信息安全标准</a:t>
                      </a:r>
                    </a:p>
                  </a:txBody>
                  <a:tcPr marL="68580" marR="68580" marT="0" marB="0" anchor="ctr"/>
                </a:tc>
              </a:tr>
              <a:tr h="4680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Times New Roman"/>
                          <a:ea typeface="宋体"/>
                        </a:rPr>
                        <a:t>应用组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Times New Roman"/>
                          <a:ea typeface="宋体"/>
                        </a:rPr>
                        <a:t>负责制定</a:t>
                      </a:r>
                      <a:r>
                        <a:rPr lang="en-US" sz="1400" kern="100">
                          <a:effectLst/>
                          <a:latin typeface="Times New Roman"/>
                          <a:ea typeface="宋体"/>
                        </a:rPr>
                        <a:t>RFID</a:t>
                      </a:r>
                      <a:r>
                        <a:rPr lang="zh-CN" sz="1400" kern="100">
                          <a:effectLst/>
                          <a:latin typeface="Times New Roman"/>
                          <a:ea typeface="宋体"/>
                        </a:rPr>
                        <a:t>相关应用标准</a:t>
                      </a:r>
                    </a:p>
                  </a:txBody>
                  <a:tcPr marL="68580" marR="68580" marT="0" marB="0" anchor="ctr"/>
                </a:tc>
              </a:tr>
              <a:tr h="4680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Times New Roman"/>
                          <a:ea typeface="宋体"/>
                        </a:rPr>
                        <a:t>知识产权组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</a:rPr>
                        <a:t>制定</a:t>
                      </a:r>
                      <a:r>
                        <a:rPr lang="en-US" sz="1400" kern="100" dirty="0">
                          <a:effectLst/>
                          <a:latin typeface="Times New Roman"/>
                          <a:ea typeface="宋体"/>
                        </a:rPr>
                        <a:t>RFID</a:t>
                      </a: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</a:rPr>
                        <a:t>标准知识产权政策、起草知识产权法律文件，提供知识产权咨询服务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47439324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2.5.1</a:t>
            </a:r>
            <a:r>
              <a:rPr lang="zh-CN" altLang="zh-CN" dirty="0"/>
              <a:t>智能</a:t>
            </a:r>
            <a:r>
              <a:rPr lang="zh-CN" altLang="zh-CN" dirty="0" smtClean="0"/>
              <a:t>工业</a:t>
            </a:r>
            <a:endParaRPr lang="en-US" altLang="zh-CN" dirty="0" smtClean="0"/>
          </a:p>
          <a:p>
            <a:pPr lvl="1"/>
            <a:r>
              <a:rPr lang="zh-CN" altLang="zh-CN" dirty="0"/>
              <a:t>采用计算机技术模拟人在制造过程</a:t>
            </a:r>
            <a:r>
              <a:rPr lang="zh-CN" altLang="zh-CN" dirty="0" smtClean="0"/>
              <a:t>中和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</a:t>
            </a:r>
            <a:r>
              <a:rPr lang="zh-CN" altLang="zh-CN" dirty="0" smtClean="0"/>
              <a:t>产品</a:t>
            </a:r>
            <a:r>
              <a:rPr lang="zh-CN" altLang="zh-CN" dirty="0"/>
              <a:t>使用过程中的智力活动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包括</a:t>
            </a:r>
            <a:r>
              <a:rPr lang="en-US" altLang="zh-CN" dirty="0" smtClean="0"/>
              <a:t>:</a:t>
            </a:r>
          </a:p>
          <a:p>
            <a:pPr lvl="2"/>
            <a:r>
              <a:rPr lang="zh-CN" altLang="zh-CN" dirty="0" smtClean="0"/>
              <a:t>生产过程控制</a:t>
            </a:r>
            <a:endParaRPr lang="en-US" altLang="zh-CN" dirty="0" smtClean="0"/>
          </a:p>
          <a:p>
            <a:pPr lvl="2"/>
            <a:r>
              <a:rPr lang="zh-CN" altLang="zh-CN" dirty="0" smtClean="0"/>
              <a:t>生产环境监测</a:t>
            </a:r>
            <a:endParaRPr lang="en-US" altLang="zh-CN" dirty="0" smtClean="0"/>
          </a:p>
          <a:p>
            <a:pPr lvl="2"/>
            <a:r>
              <a:rPr lang="zh-CN" altLang="zh-CN" dirty="0" smtClean="0"/>
              <a:t>制造</a:t>
            </a:r>
            <a:r>
              <a:rPr lang="zh-CN" altLang="zh-CN" dirty="0"/>
              <a:t>供应链</a:t>
            </a:r>
            <a:r>
              <a:rPr lang="zh-CN" altLang="zh-CN" dirty="0" smtClean="0"/>
              <a:t>跟踪</a:t>
            </a:r>
            <a:endParaRPr lang="en-US" altLang="zh-CN" dirty="0" smtClean="0"/>
          </a:p>
          <a:p>
            <a:pPr lvl="2"/>
            <a:r>
              <a:rPr lang="zh-CN" altLang="zh-CN" dirty="0" smtClean="0"/>
              <a:t>产品</a:t>
            </a:r>
            <a:r>
              <a:rPr lang="zh-CN" altLang="zh-CN" dirty="0"/>
              <a:t>全生命周期</a:t>
            </a:r>
            <a:r>
              <a:rPr lang="zh-CN" altLang="zh-CN" dirty="0" smtClean="0"/>
              <a:t>监测</a:t>
            </a:r>
            <a:endParaRPr lang="en-US" altLang="zh-CN" dirty="0" smtClean="0"/>
          </a:p>
          <a:p>
            <a:pPr lvl="2"/>
            <a:r>
              <a:rPr lang="zh-CN" altLang="zh-CN" dirty="0" smtClean="0"/>
              <a:t>促进</a:t>
            </a:r>
            <a:r>
              <a:rPr lang="zh-CN" altLang="zh-CN" dirty="0"/>
              <a:t>安全生产和节能减</a:t>
            </a:r>
            <a:r>
              <a:rPr lang="zh-CN" altLang="zh-CN" dirty="0" smtClean="0"/>
              <a:t>排</a:t>
            </a:r>
            <a:endParaRPr lang="en-US" altLang="zh-CN" dirty="0" smtClean="0"/>
          </a:p>
          <a:p>
            <a:pPr lvl="1"/>
            <a:r>
              <a:rPr lang="zh-CN" altLang="zh-CN" dirty="0"/>
              <a:t>智能</a:t>
            </a:r>
            <a:r>
              <a:rPr lang="zh-CN" altLang="zh-CN" dirty="0" smtClean="0"/>
              <a:t>生产线</a:t>
            </a:r>
            <a:r>
              <a:rPr lang="en-US" altLang="zh-CN" dirty="0" smtClean="0"/>
              <a:t>	</a:t>
            </a:r>
          </a:p>
          <a:p>
            <a:pPr lvl="2"/>
            <a:r>
              <a:rPr lang="zh-CN" altLang="zh-CN" dirty="0"/>
              <a:t>标签可向制造过程和零配件供应</a:t>
            </a:r>
            <a:r>
              <a:rPr lang="zh-CN" altLang="zh-CN" dirty="0" smtClean="0"/>
              <a:t>过程</a:t>
            </a:r>
            <a:endParaRPr lang="en-US" altLang="zh-CN" dirty="0" smtClean="0"/>
          </a:p>
          <a:p>
            <a:pPr marL="914400" lvl="2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</a:t>
            </a:r>
            <a:r>
              <a:rPr lang="zh-CN" altLang="zh-CN" dirty="0" smtClean="0"/>
              <a:t>的</a:t>
            </a:r>
            <a:r>
              <a:rPr lang="zh-CN" altLang="zh-CN" dirty="0"/>
              <a:t>自动控制装置提供数据</a:t>
            </a:r>
            <a:r>
              <a:rPr lang="en-US" altLang="zh-CN" dirty="0" smtClean="0"/>
              <a:t>	</a:t>
            </a:r>
            <a:endParaRPr lang="zh-CN" altLang="zh-CN" dirty="0"/>
          </a:p>
          <a:p>
            <a:pPr lvl="2"/>
            <a:r>
              <a:rPr lang="zh-CN" altLang="zh-CN" dirty="0"/>
              <a:t>部件的历程路径都可以全程记录</a:t>
            </a:r>
            <a:r>
              <a:rPr lang="zh-CN" altLang="zh-CN" dirty="0" smtClean="0"/>
              <a:t>下来</a:t>
            </a:r>
            <a:endParaRPr lang="en-US" altLang="zh-CN" dirty="0" smtClean="0"/>
          </a:p>
          <a:p>
            <a:pPr marL="914400" lvl="2" indent="0">
              <a:buNone/>
            </a:pPr>
            <a:r>
              <a:rPr lang="en-US" altLang="zh-CN" dirty="0" smtClean="0"/>
              <a:t>   </a:t>
            </a:r>
            <a:r>
              <a:rPr lang="zh-CN" altLang="zh-CN" dirty="0" smtClean="0"/>
              <a:t>并实现追溯跟踪</a:t>
            </a:r>
            <a:endParaRPr lang="en-US" altLang="zh-CN" dirty="0" smtClean="0"/>
          </a:p>
          <a:p>
            <a:pPr lvl="2"/>
            <a:r>
              <a:rPr lang="zh-CN" altLang="zh-CN" dirty="0"/>
              <a:t>质量检验证明也可以记录在</a:t>
            </a:r>
            <a:r>
              <a:rPr lang="en-US" altLang="zh-CN" dirty="0"/>
              <a:t>RFID</a:t>
            </a:r>
            <a:r>
              <a:rPr lang="zh-CN" altLang="zh-CN" dirty="0"/>
              <a:t>系统</a:t>
            </a:r>
            <a:r>
              <a:rPr lang="zh-CN" altLang="zh-CN" dirty="0" smtClean="0"/>
              <a:t>上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2.5 RFID</a:t>
            </a:r>
            <a:r>
              <a:rPr lang="zh-CN" altLang="zh-CN" b="1" dirty="0"/>
              <a:t>技术的</a:t>
            </a:r>
            <a:r>
              <a:rPr lang="zh-CN" altLang="zh-CN" b="1" dirty="0" smtClean="0"/>
              <a:t>应用</a:t>
            </a:r>
            <a:endParaRPr lang="zh-CN" altLang="en-US" dirty="0"/>
          </a:p>
        </p:txBody>
      </p:sp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2374" y="1628800"/>
            <a:ext cx="2958057" cy="445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31510635"/>
      </p:ext>
    </p:extLst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工业化生产</a:t>
            </a:r>
            <a:endParaRPr lang="en-US" altLang="zh-CN" dirty="0" smtClean="0"/>
          </a:p>
          <a:p>
            <a:r>
              <a:rPr lang="zh-CN" altLang="zh-CN" dirty="0" smtClean="0"/>
              <a:t>集约</a:t>
            </a:r>
            <a:r>
              <a:rPr lang="zh-CN" altLang="zh-CN" dirty="0"/>
              <a:t>高效</a:t>
            </a:r>
            <a:r>
              <a:rPr lang="zh-CN" altLang="zh-CN" dirty="0" smtClean="0"/>
              <a:t>可持续发展</a:t>
            </a:r>
            <a:endParaRPr lang="en-US" altLang="zh-CN" dirty="0" smtClean="0"/>
          </a:p>
          <a:p>
            <a:r>
              <a:rPr lang="zh-CN" altLang="zh-CN" dirty="0" smtClean="0"/>
              <a:t>高度</a:t>
            </a:r>
            <a:r>
              <a:rPr lang="zh-CN" altLang="zh-CN" dirty="0"/>
              <a:t>的</a:t>
            </a:r>
            <a:r>
              <a:rPr lang="zh-CN" altLang="zh-CN" dirty="0" smtClean="0"/>
              <a:t>技术规范</a:t>
            </a:r>
            <a:endParaRPr lang="en-US" altLang="zh-CN" dirty="0" smtClean="0"/>
          </a:p>
          <a:p>
            <a:r>
              <a:rPr lang="zh-CN" altLang="zh-CN" dirty="0" smtClean="0"/>
              <a:t>高效益</a:t>
            </a:r>
            <a:r>
              <a:rPr lang="zh-CN" altLang="zh-CN" dirty="0"/>
              <a:t>的集约化规模</a:t>
            </a:r>
            <a:r>
              <a:rPr lang="zh-CN" altLang="zh-CN" dirty="0" smtClean="0"/>
              <a:t>经营</a:t>
            </a:r>
            <a:endParaRPr lang="en-US" altLang="zh-CN" dirty="0" smtClean="0"/>
          </a:p>
          <a:p>
            <a:r>
              <a:rPr lang="zh-CN" altLang="en-US" dirty="0" smtClean="0"/>
              <a:t>例如：</a:t>
            </a:r>
            <a:r>
              <a:rPr lang="zh-CN" altLang="zh-CN" dirty="0"/>
              <a:t>实时采集温室内温度、土壤温度</a:t>
            </a:r>
            <a:r>
              <a:rPr lang="zh-CN" altLang="zh-CN" dirty="0" smtClean="0"/>
              <a:t>、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CO</a:t>
            </a:r>
            <a:r>
              <a:rPr lang="en-US" altLang="zh-CN" baseline="-25000" dirty="0" smtClean="0"/>
              <a:t>2</a:t>
            </a:r>
            <a:r>
              <a:rPr lang="zh-CN" altLang="zh-CN" dirty="0"/>
              <a:t>浓度、湿度信号以及光照、叶面湿度</a:t>
            </a:r>
            <a:r>
              <a:rPr lang="zh-CN" altLang="zh-CN" dirty="0" smtClean="0"/>
              <a:t>、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 </a:t>
            </a:r>
            <a:r>
              <a:rPr lang="zh-CN" altLang="zh-CN" dirty="0" smtClean="0"/>
              <a:t>露点温度</a:t>
            </a:r>
            <a:r>
              <a:rPr lang="zh-CN" altLang="zh-CN" dirty="0"/>
              <a:t>等环境参数</a:t>
            </a:r>
            <a:r>
              <a:rPr lang="zh-CN" altLang="zh-CN" dirty="0" smtClean="0"/>
              <a:t>，</a:t>
            </a:r>
            <a:r>
              <a:rPr lang="zh-CN" altLang="zh-CN" dirty="0"/>
              <a:t>对大棚温湿</a:t>
            </a:r>
            <a:r>
              <a:rPr lang="zh-CN" altLang="zh-CN" dirty="0" smtClean="0"/>
              <a:t>度</a:t>
            </a:r>
            <a:r>
              <a:rPr lang="zh-CN" altLang="en-US" dirty="0" smtClean="0"/>
              <a:t>进行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  </a:t>
            </a:r>
            <a:r>
              <a:rPr lang="zh-CN" altLang="zh-CN" dirty="0" smtClean="0"/>
              <a:t>远程控制</a:t>
            </a:r>
            <a:endParaRPr lang="en-US" altLang="zh-CN" dirty="0" smtClean="0"/>
          </a:p>
          <a:p>
            <a:r>
              <a:rPr lang="zh-CN" altLang="en-US" dirty="0"/>
              <a:t>养殖动物</a:t>
            </a:r>
            <a:r>
              <a:rPr lang="zh-CN" altLang="en-US" dirty="0" smtClean="0"/>
              <a:t>识别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每</a:t>
            </a:r>
            <a:r>
              <a:rPr lang="zh-CN" altLang="en-US" dirty="0"/>
              <a:t>只</a:t>
            </a:r>
            <a:r>
              <a:rPr lang="zh-CN" altLang="en-US" dirty="0" smtClean="0"/>
              <a:t>动物有</a:t>
            </a:r>
            <a:r>
              <a:rPr lang="zh-CN" altLang="en-US" dirty="0"/>
              <a:t>一</a:t>
            </a:r>
            <a:r>
              <a:rPr lang="zh-CN" altLang="en-US" dirty="0" smtClean="0"/>
              <a:t>个耳</a:t>
            </a:r>
            <a:r>
              <a:rPr lang="zh-CN" altLang="en-US" dirty="0"/>
              <a:t>标（</a:t>
            </a:r>
            <a:r>
              <a:rPr lang="en-US" altLang="zh-CN" dirty="0"/>
              <a:t>RFID</a:t>
            </a:r>
            <a:r>
              <a:rPr lang="zh-CN" altLang="en-US" dirty="0"/>
              <a:t>标签）上的</a:t>
            </a:r>
            <a:r>
              <a:rPr lang="zh-CN" altLang="en-US" dirty="0" smtClean="0"/>
              <a:t>号码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中央管理系统</a:t>
            </a:r>
            <a:r>
              <a:rPr lang="zh-CN" altLang="en-US" dirty="0"/>
              <a:t>的数据库里</a:t>
            </a:r>
            <a:r>
              <a:rPr lang="zh-CN" altLang="en-US" dirty="0" smtClean="0"/>
              <a:t>记录动物全部</a:t>
            </a:r>
            <a:r>
              <a:rPr lang="zh-CN" altLang="en-US" dirty="0"/>
              <a:t>记录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用于动物</a:t>
            </a:r>
            <a:r>
              <a:rPr lang="zh-CN" altLang="en-US" dirty="0"/>
              <a:t>的识别和</a:t>
            </a:r>
            <a:r>
              <a:rPr lang="zh-CN" altLang="en-US" dirty="0" smtClean="0"/>
              <a:t>跟踪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用于</a:t>
            </a:r>
            <a:r>
              <a:rPr lang="zh-CN" altLang="en-US" dirty="0"/>
              <a:t>动物疫情</a:t>
            </a:r>
            <a:r>
              <a:rPr lang="zh-CN" altLang="en-US" dirty="0" smtClean="0"/>
              <a:t>监控</a:t>
            </a:r>
            <a:endParaRPr lang="en-US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2.5.2</a:t>
            </a:r>
            <a:r>
              <a:rPr lang="zh-CN" altLang="zh-CN" dirty="0"/>
              <a:t>智能</a:t>
            </a:r>
            <a:r>
              <a:rPr lang="zh-CN" altLang="zh-CN" dirty="0" smtClean="0"/>
              <a:t>农业</a:t>
            </a:r>
            <a:endParaRPr lang="zh-CN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9089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340768"/>
            <a:ext cx="3172506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88655573"/>
      </p:ext>
    </p:extLst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货物从供应者向需求者的智能移动</a:t>
            </a:r>
            <a:r>
              <a:rPr lang="zh-CN" altLang="zh-CN" dirty="0" smtClean="0"/>
              <a:t>过程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运输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仓储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配送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包装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装卸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信息获取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加工</a:t>
            </a:r>
            <a:r>
              <a:rPr lang="zh-CN" altLang="zh-CN" dirty="0"/>
              <a:t>和</a:t>
            </a:r>
            <a:r>
              <a:rPr lang="zh-CN" altLang="zh-CN" dirty="0" smtClean="0"/>
              <a:t>处理</a:t>
            </a:r>
            <a:endParaRPr lang="en-US" altLang="zh-CN" dirty="0" smtClean="0"/>
          </a:p>
          <a:p>
            <a:r>
              <a:rPr lang="zh-CN" altLang="zh-CN" dirty="0"/>
              <a:t>将</a:t>
            </a:r>
            <a:r>
              <a:rPr lang="en-US" altLang="zh-CN" dirty="0"/>
              <a:t>RFID</a:t>
            </a:r>
            <a:r>
              <a:rPr lang="zh-CN" altLang="zh-CN" dirty="0"/>
              <a:t>标签贴</a:t>
            </a:r>
            <a:r>
              <a:rPr lang="zh-CN" altLang="zh-CN" dirty="0" smtClean="0"/>
              <a:t>在包装箱上</a:t>
            </a:r>
            <a:endParaRPr lang="en-US" altLang="zh-CN" dirty="0" smtClean="0"/>
          </a:p>
          <a:p>
            <a:r>
              <a:rPr lang="en-US" altLang="zh-CN" dirty="0"/>
              <a:t>RFID</a:t>
            </a:r>
            <a:r>
              <a:rPr lang="zh-CN" altLang="zh-CN" dirty="0" smtClean="0"/>
              <a:t>标签将</a:t>
            </a:r>
            <a:r>
              <a:rPr lang="zh-CN" altLang="zh-CN" dirty="0"/>
              <a:t>信息</a:t>
            </a:r>
            <a:r>
              <a:rPr lang="zh-CN" altLang="zh-CN" dirty="0" smtClean="0"/>
              <a:t>传递给阅读器</a:t>
            </a:r>
            <a:endParaRPr lang="en-US" altLang="zh-CN" dirty="0" smtClean="0"/>
          </a:p>
          <a:p>
            <a:r>
              <a:rPr lang="zh-CN" altLang="en-US" dirty="0" smtClean="0"/>
              <a:t>实时跟踪管理</a:t>
            </a:r>
            <a:endParaRPr lang="en-US" altLang="zh-CN" dirty="0" smtClean="0"/>
          </a:p>
          <a:p>
            <a:r>
              <a:rPr lang="zh-CN" altLang="zh-CN" dirty="0"/>
              <a:t>减少了遗漏的</a:t>
            </a:r>
            <a:r>
              <a:rPr lang="zh-CN" altLang="zh-CN" dirty="0" smtClean="0"/>
              <a:t>发生</a:t>
            </a:r>
            <a:endParaRPr lang="en-US" altLang="zh-CN" dirty="0" smtClean="0"/>
          </a:p>
          <a:p>
            <a:r>
              <a:rPr lang="zh-CN" altLang="zh-CN" dirty="0" smtClean="0"/>
              <a:t>大幅</a:t>
            </a:r>
            <a:r>
              <a:rPr lang="zh-CN" altLang="zh-CN" dirty="0"/>
              <a:t>提高了工作效率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                                                           </a:t>
            </a:r>
            <a:r>
              <a:rPr lang="zh-CN" altLang="zh-CN" dirty="0" smtClean="0"/>
              <a:t>贴</a:t>
            </a:r>
            <a:r>
              <a:rPr lang="zh-CN" altLang="zh-CN" dirty="0"/>
              <a:t>有标签的包装箱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2.5.3</a:t>
            </a:r>
            <a:r>
              <a:rPr lang="zh-CN" altLang="zh-CN" dirty="0"/>
              <a:t>智能</a:t>
            </a:r>
            <a:r>
              <a:rPr lang="zh-CN" altLang="zh-CN" dirty="0" smtClean="0"/>
              <a:t>物流</a:t>
            </a:r>
            <a:endParaRPr lang="zh-CN" altLang="en-US" dirty="0"/>
          </a:p>
        </p:txBody>
      </p:sp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56382" y="2348880"/>
            <a:ext cx="3866693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68731944"/>
      </p:ext>
    </p:extLst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基于现代电子信息技术面向交通运输的</a:t>
            </a:r>
            <a:r>
              <a:rPr lang="zh-CN" altLang="en-US" dirty="0" smtClean="0"/>
              <a:t>服务系统</a:t>
            </a:r>
            <a:endParaRPr lang="en-US" altLang="zh-CN" dirty="0" smtClean="0"/>
          </a:p>
          <a:p>
            <a:r>
              <a:rPr lang="en-US" altLang="zh-CN" dirty="0"/>
              <a:t>RFID</a:t>
            </a:r>
            <a:r>
              <a:rPr lang="zh-CN" altLang="zh-CN" dirty="0"/>
              <a:t>技术在智能交通中的</a:t>
            </a:r>
            <a:r>
              <a:rPr lang="zh-CN" altLang="zh-CN" dirty="0" smtClean="0"/>
              <a:t>应用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交通</a:t>
            </a:r>
            <a:r>
              <a:rPr lang="zh-CN" altLang="zh-CN" dirty="0"/>
              <a:t>状态感知与</a:t>
            </a:r>
            <a:r>
              <a:rPr lang="zh-CN" altLang="zh-CN" dirty="0" smtClean="0"/>
              <a:t>交换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交通</a:t>
            </a:r>
            <a:r>
              <a:rPr lang="zh-CN" altLang="zh-CN" dirty="0"/>
              <a:t>诱导与智能化管</a:t>
            </a:r>
            <a:r>
              <a:rPr lang="zh-CN" altLang="zh-CN" dirty="0" smtClean="0"/>
              <a:t>控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车辆</a:t>
            </a:r>
            <a:r>
              <a:rPr lang="zh-CN" altLang="zh-CN" dirty="0"/>
              <a:t>定位与</a:t>
            </a:r>
            <a:r>
              <a:rPr lang="zh-CN" altLang="zh-CN" dirty="0" smtClean="0"/>
              <a:t>调度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车辆</a:t>
            </a:r>
            <a:r>
              <a:rPr lang="zh-CN" altLang="zh-CN" dirty="0"/>
              <a:t>远程监测与</a:t>
            </a:r>
            <a:r>
              <a:rPr lang="zh-CN" altLang="zh-CN" dirty="0" smtClean="0"/>
              <a:t>服务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车路</a:t>
            </a:r>
            <a:r>
              <a:rPr lang="zh-CN" altLang="zh-CN" dirty="0"/>
              <a:t>协同</a:t>
            </a:r>
            <a:r>
              <a:rPr lang="zh-CN" altLang="zh-CN" dirty="0" smtClean="0"/>
              <a:t>控制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开放</a:t>
            </a:r>
            <a:r>
              <a:rPr lang="zh-CN" altLang="zh-CN" dirty="0"/>
              <a:t>的综合智能交通</a:t>
            </a:r>
            <a:r>
              <a:rPr lang="zh-CN" altLang="zh-CN" dirty="0" smtClean="0"/>
              <a:t>平台</a:t>
            </a:r>
            <a:endParaRPr lang="en-US" altLang="zh-CN" dirty="0"/>
          </a:p>
          <a:p>
            <a:r>
              <a:rPr lang="zh-CN" altLang="en-US" dirty="0" smtClean="0"/>
              <a:t>案例：</a:t>
            </a:r>
            <a:r>
              <a:rPr lang="en-US" altLang="zh-CN" dirty="0" smtClean="0"/>
              <a:t>RFID</a:t>
            </a:r>
            <a:r>
              <a:rPr lang="zh-CN" altLang="zh-CN" dirty="0"/>
              <a:t>不停车收费</a:t>
            </a:r>
            <a:r>
              <a:rPr lang="zh-CN" altLang="zh-CN" dirty="0" smtClean="0"/>
              <a:t>系统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自动缴费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免现金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免</a:t>
            </a:r>
            <a:r>
              <a:rPr lang="zh-CN" altLang="zh-CN" dirty="0"/>
              <a:t>找</a:t>
            </a:r>
            <a:r>
              <a:rPr lang="zh-CN" altLang="zh-CN" dirty="0" smtClean="0"/>
              <a:t>赎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与</a:t>
            </a:r>
            <a:r>
              <a:rPr lang="zh-CN" altLang="zh-CN" dirty="0"/>
              <a:t>银行联网</a:t>
            </a:r>
            <a:r>
              <a:rPr lang="zh-CN" altLang="zh-CN" dirty="0" smtClean="0"/>
              <a:t>结算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货币电子化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畅通</a:t>
            </a:r>
            <a:r>
              <a:rPr lang="zh-CN" altLang="zh-CN" dirty="0"/>
              <a:t>高效的</a:t>
            </a:r>
            <a:r>
              <a:rPr lang="zh-CN" altLang="zh-CN" dirty="0" smtClean="0"/>
              <a:t>智能化</a:t>
            </a:r>
            <a:r>
              <a:rPr lang="zh-CN" altLang="en-US" dirty="0" smtClean="0"/>
              <a:t>收费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2.5.4</a:t>
            </a:r>
            <a:r>
              <a:rPr lang="zh-CN" altLang="zh-CN" dirty="0"/>
              <a:t>智能</a:t>
            </a:r>
            <a:r>
              <a:rPr lang="zh-CN" altLang="zh-CN" dirty="0" smtClean="0"/>
              <a:t>交通</a:t>
            </a:r>
            <a:endParaRPr lang="zh-CN" altLang="en-US" dirty="0"/>
          </a:p>
        </p:txBody>
      </p:sp>
      <p:pic>
        <p:nvPicPr>
          <p:cNvPr id="91138" name="Picture 2" descr="智能交通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204864"/>
            <a:ext cx="4392488" cy="348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96151504"/>
      </p:ext>
    </p:extLst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列为国家</a:t>
            </a:r>
            <a:r>
              <a:rPr lang="zh-CN" altLang="zh-CN" dirty="0" smtClean="0"/>
              <a:t>战略</a:t>
            </a:r>
            <a:endParaRPr lang="en-US" altLang="zh-CN" dirty="0" smtClean="0"/>
          </a:p>
          <a:p>
            <a:r>
              <a:rPr lang="zh-CN" altLang="zh-CN" dirty="0" smtClean="0"/>
              <a:t>电力</a:t>
            </a:r>
            <a:r>
              <a:rPr lang="zh-CN" altLang="zh-CN" dirty="0"/>
              <a:t>设施</a:t>
            </a:r>
            <a:r>
              <a:rPr lang="zh-CN" altLang="zh-CN" dirty="0" smtClean="0"/>
              <a:t>监测</a:t>
            </a:r>
            <a:endParaRPr lang="en-US" altLang="zh-CN" dirty="0" smtClean="0"/>
          </a:p>
          <a:p>
            <a:r>
              <a:rPr lang="zh-CN" altLang="zh-CN" dirty="0" smtClean="0"/>
              <a:t>智能变电站</a:t>
            </a:r>
            <a:endParaRPr lang="en-US" altLang="zh-CN" dirty="0" smtClean="0"/>
          </a:p>
          <a:p>
            <a:r>
              <a:rPr lang="zh-CN" altLang="zh-CN" dirty="0" smtClean="0"/>
              <a:t>配</a:t>
            </a:r>
            <a:r>
              <a:rPr lang="zh-CN" altLang="zh-CN" dirty="0"/>
              <a:t>网</a:t>
            </a:r>
            <a:r>
              <a:rPr lang="zh-CN" altLang="zh-CN" dirty="0" smtClean="0"/>
              <a:t>自动化</a:t>
            </a:r>
            <a:endParaRPr lang="en-US" altLang="zh-CN" dirty="0" smtClean="0"/>
          </a:p>
          <a:p>
            <a:r>
              <a:rPr lang="zh-CN" altLang="zh-CN" dirty="0" smtClean="0"/>
              <a:t>智能用电</a:t>
            </a:r>
            <a:endParaRPr lang="en-US" altLang="zh-CN" dirty="0" smtClean="0"/>
          </a:p>
          <a:p>
            <a:r>
              <a:rPr lang="zh-CN" altLang="zh-CN" dirty="0" smtClean="0"/>
              <a:t>智能调度</a:t>
            </a:r>
            <a:endParaRPr lang="en-US" altLang="zh-CN" dirty="0" smtClean="0"/>
          </a:p>
          <a:p>
            <a:r>
              <a:rPr lang="zh-CN" altLang="zh-CN" dirty="0" smtClean="0"/>
              <a:t>远程</a:t>
            </a:r>
            <a:r>
              <a:rPr lang="zh-CN" altLang="zh-CN" dirty="0"/>
              <a:t>抄</a:t>
            </a:r>
            <a:r>
              <a:rPr lang="zh-CN" altLang="zh-CN" dirty="0" smtClean="0"/>
              <a:t>表</a:t>
            </a:r>
            <a:endParaRPr lang="en-US" altLang="zh-CN" dirty="0" smtClean="0"/>
          </a:p>
          <a:p>
            <a:r>
              <a:rPr lang="zh-CN" altLang="zh-CN" dirty="0" smtClean="0"/>
              <a:t>智能</a:t>
            </a:r>
            <a:r>
              <a:rPr lang="zh-CN" altLang="zh-CN" dirty="0"/>
              <a:t>电力</a:t>
            </a:r>
            <a:r>
              <a:rPr lang="zh-CN" altLang="zh-CN" dirty="0" smtClean="0"/>
              <a:t>网络</a:t>
            </a:r>
            <a:endParaRPr lang="en-US" altLang="zh-CN" dirty="0" smtClean="0"/>
          </a:p>
          <a:p>
            <a:r>
              <a:rPr lang="zh-CN" altLang="zh-CN" dirty="0"/>
              <a:t>发电机组</a:t>
            </a:r>
            <a:r>
              <a:rPr lang="zh-CN" altLang="zh-CN" dirty="0" smtClean="0"/>
              <a:t>监控</a:t>
            </a:r>
            <a:endParaRPr lang="en-US" altLang="zh-CN" dirty="0" smtClean="0"/>
          </a:p>
          <a:p>
            <a:r>
              <a:rPr lang="zh-CN" altLang="zh-CN" dirty="0" smtClean="0"/>
              <a:t>厂区监控</a:t>
            </a:r>
            <a:endParaRPr lang="en-US" altLang="zh-CN" dirty="0" smtClean="0"/>
          </a:p>
          <a:p>
            <a:r>
              <a:rPr lang="zh-CN" altLang="zh-CN" dirty="0" smtClean="0"/>
              <a:t>污染物</a:t>
            </a:r>
            <a:r>
              <a:rPr lang="zh-CN" altLang="zh-CN" dirty="0"/>
              <a:t>及气体排放</a:t>
            </a:r>
            <a:r>
              <a:rPr lang="zh-CN" altLang="zh-CN" dirty="0" smtClean="0"/>
              <a:t>监控</a:t>
            </a:r>
            <a:endParaRPr lang="en-US" altLang="zh-CN" dirty="0" smtClean="0"/>
          </a:p>
          <a:p>
            <a:r>
              <a:rPr lang="zh-CN" altLang="zh-CN" dirty="0" smtClean="0"/>
              <a:t>能耗监控</a:t>
            </a:r>
            <a:endParaRPr lang="en-US" altLang="zh-CN" dirty="0" smtClean="0"/>
          </a:p>
          <a:p>
            <a:r>
              <a:rPr lang="zh-CN" altLang="zh-CN" dirty="0" smtClean="0"/>
              <a:t>抽水</a:t>
            </a:r>
            <a:r>
              <a:rPr lang="zh-CN" altLang="zh-CN" dirty="0"/>
              <a:t>蓄能</a:t>
            </a:r>
            <a:r>
              <a:rPr lang="zh-CN" altLang="zh-CN" dirty="0" smtClean="0"/>
              <a:t>监控</a:t>
            </a:r>
            <a:endParaRPr lang="en-US" altLang="zh-CN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2.5.5</a:t>
            </a:r>
            <a:r>
              <a:rPr lang="zh-CN" altLang="zh-CN" dirty="0"/>
              <a:t>智能</a:t>
            </a:r>
            <a:r>
              <a:rPr lang="zh-CN" altLang="zh-CN" dirty="0" smtClean="0"/>
              <a:t>电网</a:t>
            </a:r>
            <a:endParaRPr lang="zh-CN" altLang="en-US" dirty="0"/>
          </a:p>
        </p:txBody>
      </p:sp>
      <p:pic>
        <p:nvPicPr>
          <p:cNvPr id="92162" name="Picture 2" descr="20101112913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196752"/>
            <a:ext cx="6063397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96095900"/>
      </p:ext>
    </p:extLst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包括污染源监控、水质监测、空气监测、生态监测，建立智能环保信息采集网络和信息平台。</a:t>
            </a:r>
          </a:p>
          <a:p>
            <a:r>
              <a:rPr lang="zh-CN" altLang="zh-CN" dirty="0"/>
              <a:t>环境监测（</a:t>
            </a:r>
            <a:r>
              <a:rPr lang="en-US" altLang="zh-CN" dirty="0"/>
              <a:t>environmental monitoring</a:t>
            </a:r>
            <a:r>
              <a:rPr lang="zh-CN" altLang="zh-CN" dirty="0" smtClean="0"/>
              <a:t>）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通过</a:t>
            </a:r>
            <a:r>
              <a:rPr lang="zh-CN" altLang="zh-CN" dirty="0"/>
              <a:t>对影响环境质量因素的代表值的</a:t>
            </a:r>
            <a:r>
              <a:rPr lang="zh-CN" altLang="zh-CN" dirty="0" smtClean="0"/>
              <a:t>测定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确定</a:t>
            </a:r>
            <a:r>
              <a:rPr lang="zh-CN" altLang="zh-CN" dirty="0"/>
              <a:t>环境质量（或污染程度）及其变化</a:t>
            </a:r>
            <a:r>
              <a:rPr lang="zh-CN" altLang="zh-CN" dirty="0" smtClean="0"/>
              <a:t>趋势</a:t>
            </a:r>
            <a:endParaRPr lang="en-US" altLang="zh-CN" dirty="0" smtClean="0"/>
          </a:p>
          <a:p>
            <a:r>
              <a:rPr lang="en-US" altLang="zh-CN" dirty="0" smtClean="0"/>
              <a:t>RFID</a:t>
            </a:r>
            <a:r>
              <a:rPr lang="zh-CN" altLang="zh-CN" dirty="0"/>
              <a:t>技术环境监测</a:t>
            </a:r>
            <a:r>
              <a:rPr lang="zh-CN" altLang="en-US" dirty="0"/>
              <a:t>特点</a:t>
            </a:r>
            <a:endParaRPr lang="en-US" altLang="zh-CN" dirty="0"/>
          </a:p>
          <a:p>
            <a:pPr lvl="1"/>
            <a:r>
              <a:rPr lang="zh-CN" altLang="zh-CN" dirty="0" smtClean="0"/>
              <a:t>实时</a:t>
            </a:r>
            <a:r>
              <a:rPr lang="zh-CN" altLang="zh-CN" dirty="0"/>
              <a:t>、准确、连续、完整地获取到环境</a:t>
            </a:r>
            <a:r>
              <a:rPr lang="zh-CN" altLang="zh-CN" dirty="0" smtClean="0"/>
              <a:t>信息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在</a:t>
            </a:r>
            <a:r>
              <a:rPr lang="zh-CN" altLang="zh-CN" dirty="0"/>
              <a:t>信息手段的辅助下更加科学有效的管理</a:t>
            </a:r>
            <a:r>
              <a:rPr lang="zh-CN" altLang="zh-CN" dirty="0" smtClean="0"/>
              <a:t>环境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将</a:t>
            </a:r>
            <a:r>
              <a:rPr lang="zh-CN" altLang="zh-CN" dirty="0"/>
              <a:t>对环境问题由事后监管转为事先</a:t>
            </a:r>
            <a:r>
              <a:rPr lang="zh-CN" altLang="zh-CN" dirty="0" smtClean="0"/>
              <a:t>预防</a:t>
            </a:r>
            <a:endParaRPr lang="en-US" altLang="zh-CN" dirty="0" smtClean="0"/>
          </a:p>
          <a:p>
            <a:r>
              <a:rPr lang="en-US" altLang="zh-CN" dirty="0" smtClean="0"/>
              <a:t>RFID</a:t>
            </a:r>
            <a:r>
              <a:rPr lang="zh-CN" altLang="zh-CN" dirty="0" smtClean="0"/>
              <a:t>相关技术应用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污染源监控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环境</a:t>
            </a:r>
            <a:r>
              <a:rPr lang="zh-CN" altLang="zh-CN" dirty="0"/>
              <a:t>在线</a:t>
            </a:r>
            <a:r>
              <a:rPr lang="zh-CN" altLang="zh-CN" dirty="0" smtClean="0"/>
              <a:t>监控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环境</a:t>
            </a:r>
            <a:r>
              <a:rPr lang="zh-CN" altLang="zh-CN" dirty="0"/>
              <a:t>卫星</a:t>
            </a:r>
            <a:r>
              <a:rPr lang="zh-CN" altLang="zh-CN" dirty="0" smtClean="0"/>
              <a:t>遥感</a:t>
            </a:r>
            <a:endParaRPr lang="en-US" altLang="zh-CN" dirty="0" smtClean="0"/>
          </a:p>
          <a:p>
            <a:r>
              <a:rPr lang="zh-CN" altLang="en-US" dirty="0" smtClean="0"/>
              <a:t>案例：</a:t>
            </a:r>
            <a:r>
              <a:rPr lang="zh-CN" altLang="zh-CN" dirty="0"/>
              <a:t>日本环境</a:t>
            </a:r>
            <a:r>
              <a:rPr lang="zh-CN" altLang="zh-CN" dirty="0" smtClean="0"/>
              <a:t>检测</a:t>
            </a:r>
            <a:endParaRPr lang="en-US" altLang="zh-CN" dirty="0" smtClean="0"/>
          </a:p>
          <a:p>
            <a:pPr lvl="1"/>
            <a:r>
              <a:rPr lang="en-US" altLang="zh-CN" dirty="0"/>
              <a:t>2000</a:t>
            </a:r>
            <a:r>
              <a:rPr lang="zh-CN" altLang="zh-CN" dirty="0"/>
              <a:t>多个</a:t>
            </a:r>
            <a:r>
              <a:rPr lang="zh-CN" altLang="zh-CN" dirty="0" smtClean="0"/>
              <a:t>监测站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通过互联网实时公布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2.5.6</a:t>
            </a:r>
            <a:r>
              <a:rPr lang="zh-CN" altLang="zh-CN" dirty="0"/>
              <a:t>智能</a:t>
            </a:r>
            <a:r>
              <a:rPr lang="zh-CN" altLang="zh-CN" dirty="0" smtClean="0"/>
              <a:t>环保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648005"/>
      </p:ext>
    </p:extLst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社会</a:t>
            </a:r>
            <a:r>
              <a:rPr lang="zh-CN" altLang="zh-CN" dirty="0"/>
              <a:t>治安</a:t>
            </a:r>
            <a:r>
              <a:rPr lang="zh-CN" altLang="zh-CN" dirty="0" smtClean="0"/>
              <a:t>监控</a:t>
            </a:r>
            <a:endParaRPr lang="en-US" altLang="zh-CN" dirty="0" smtClean="0"/>
          </a:p>
          <a:p>
            <a:r>
              <a:rPr lang="zh-CN" altLang="zh-CN" dirty="0" smtClean="0"/>
              <a:t>危化品</a:t>
            </a:r>
            <a:r>
              <a:rPr lang="zh-CN" altLang="zh-CN" dirty="0"/>
              <a:t>运输</a:t>
            </a:r>
            <a:r>
              <a:rPr lang="zh-CN" altLang="zh-CN" dirty="0" smtClean="0"/>
              <a:t>监控</a:t>
            </a:r>
            <a:endParaRPr lang="en-US" altLang="zh-CN" dirty="0" smtClean="0"/>
          </a:p>
          <a:p>
            <a:r>
              <a:rPr lang="zh-CN" altLang="zh-CN" dirty="0" smtClean="0"/>
              <a:t>食品</a:t>
            </a:r>
            <a:r>
              <a:rPr lang="zh-CN" altLang="zh-CN" dirty="0"/>
              <a:t>安全</a:t>
            </a:r>
            <a:r>
              <a:rPr lang="zh-CN" altLang="zh-CN" dirty="0" smtClean="0"/>
              <a:t>监控</a:t>
            </a:r>
            <a:endParaRPr lang="en-US" altLang="zh-CN" dirty="0" smtClean="0"/>
          </a:p>
          <a:p>
            <a:r>
              <a:rPr lang="zh-CN" altLang="en-US" dirty="0" smtClean="0"/>
              <a:t>重要</a:t>
            </a:r>
            <a:r>
              <a:rPr lang="zh-CN" altLang="zh-CN" dirty="0" smtClean="0"/>
              <a:t>基础</a:t>
            </a:r>
            <a:r>
              <a:rPr lang="zh-CN" altLang="zh-CN" dirty="0"/>
              <a:t>设施安全</a:t>
            </a:r>
            <a:r>
              <a:rPr lang="zh-CN" altLang="zh-CN" dirty="0" smtClean="0"/>
              <a:t>监测</a:t>
            </a:r>
            <a:endParaRPr lang="en-US" altLang="zh-CN" dirty="0" smtClean="0"/>
          </a:p>
          <a:p>
            <a:r>
              <a:rPr lang="zh-CN" altLang="zh-CN" dirty="0" smtClean="0"/>
              <a:t>预警</a:t>
            </a:r>
            <a:r>
              <a:rPr lang="zh-CN" altLang="zh-CN" dirty="0"/>
              <a:t>和应急</a:t>
            </a:r>
            <a:r>
              <a:rPr lang="zh-CN" altLang="zh-CN" dirty="0" smtClean="0"/>
              <a:t>联动</a:t>
            </a:r>
            <a:endParaRPr lang="en-US" altLang="zh-CN" dirty="0" smtClean="0"/>
          </a:p>
          <a:p>
            <a:r>
              <a:rPr lang="zh-CN" altLang="en-US" dirty="0" smtClean="0"/>
              <a:t>案例：</a:t>
            </a:r>
            <a:r>
              <a:rPr lang="zh-CN" altLang="zh-CN" dirty="0"/>
              <a:t>门禁</a:t>
            </a:r>
            <a:r>
              <a:rPr lang="zh-CN" altLang="zh-CN" dirty="0" smtClean="0"/>
              <a:t>管理</a:t>
            </a:r>
            <a:endParaRPr lang="en-US" altLang="zh-CN" dirty="0"/>
          </a:p>
          <a:p>
            <a:pPr lvl="1"/>
            <a:r>
              <a:rPr lang="zh-CN" altLang="zh-CN" dirty="0"/>
              <a:t>也叫出入口控制系统</a:t>
            </a:r>
            <a:endParaRPr lang="en-US" altLang="zh-CN" dirty="0"/>
          </a:p>
          <a:p>
            <a:pPr lvl="1"/>
            <a:r>
              <a:rPr lang="zh-CN" altLang="en-US" dirty="0" smtClean="0"/>
              <a:t>自动</a:t>
            </a:r>
            <a:r>
              <a:rPr lang="zh-CN" altLang="en-US" dirty="0"/>
              <a:t>检查人员进出</a:t>
            </a:r>
            <a:r>
              <a:rPr lang="zh-CN" altLang="en-US" dirty="0" smtClean="0"/>
              <a:t>权限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自动</a:t>
            </a:r>
            <a:r>
              <a:rPr lang="zh-CN" altLang="zh-CN" dirty="0"/>
              <a:t>获取身份</a:t>
            </a:r>
            <a:r>
              <a:rPr lang="zh-CN" altLang="zh-CN" dirty="0" smtClean="0"/>
              <a:t>信息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确定使用</a:t>
            </a:r>
            <a:r>
              <a:rPr lang="zh-CN" altLang="zh-CN" dirty="0"/>
              <a:t>者是不是合法</a:t>
            </a:r>
            <a:r>
              <a:rPr lang="zh-CN" altLang="zh-CN" dirty="0" smtClean="0"/>
              <a:t>用户</a:t>
            </a:r>
            <a:endParaRPr lang="en-US" altLang="zh-CN" dirty="0" smtClean="0"/>
          </a:p>
          <a:p>
            <a:pPr lvl="1"/>
            <a:r>
              <a:rPr lang="zh-CN" altLang="zh-CN" dirty="0"/>
              <a:t>记录进出人员的</a:t>
            </a:r>
            <a:r>
              <a:rPr lang="zh-CN" altLang="zh-CN" dirty="0" smtClean="0"/>
              <a:t>信息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对</a:t>
            </a:r>
            <a:r>
              <a:rPr lang="zh-CN" altLang="zh-CN" dirty="0"/>
              <a:t>非法闯入者发出报警信号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2.5.7</a:t>
            </a:r>
            <a:r>
              <a:rPr lang="zh-CN" altLang="zh-CN" dirty="0"/>
              <a:t>智能安防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9145" y="1340768"/>
            <a:ext cx="4637311" cy="3371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67949787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r>
              <a:rPr lang="en-US" altLang="zh-CN" dirty="0" smtClean="0"/>
              <a:t>2.1.1 </a:t>
            </a:r>
            <a:r>
              <a:rPr lang="en-US" altLang="zh-CN" dirty="0"/>
              <a:t>RFID</a:t>
            </a:r>
            <a:r>
              <a:rPr lang="zh-CN" altLang="en-US" dirty="0"/>
              <a:t>技术的定义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2928" y="1071580"/>
            <a:ext cx="8229600" cy="4929188"/>
          </a:xfrm>
        </p:spPr>
        <p:txBody>
          <a:bodyPr/>
          <a:lstStyle/>
          <a:p>
            <a:pPr>
              <a:buClr>
                <a:srgbClr val="FF6600"/>
              </a:buClr>
              <a:buSzPct val="100000"/>
              <a:buFont typeface="Wingdings" pitchFamily="2" charset="2"/>
              <a:buChar char="p"/>
            </a:pPr>
            <a:r>
              <a:rPr lang="en-US" altLang="zh-CN" sz="2000" dirty="0" smtClean="0"/>
              <a:t>RFID </a:t>
            </a:r>
            <a:r>
              <a:rPr lang="zh-CN" altLang="en-US" sz="2000" dirty="0" smtClean="0"/>
              <a:t>概念：</a:t>
            </a:r>
            <a:endParaRPr lang="en-US" altLang="zh-CN" sz="2000" dirty="0" smtClean="0"/>
          </a:p>
          <a:p>
            <a:pPr>
              <a:buSzPct val="100000"/>
              <a:buNone/>
            </a:pPr>
            <a:r>
              <a:rPr lang="zh-CN" altLang="en-US" sz="1600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无线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射频识别技术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RFID(Radio Frequency </a:t>
            </a:r>
            <a:r>
              <a:rPr lang="en-US" altLang="zh-CN" dirty="0" err="1">
                <a:latin typeface="宋体" pitchFamily="2" charset="-122"/>
                <a:ea typeface="宋体" pitchFamily="2" charset="-122"/>
              </a:rPr>
              <a:t>IDentification</a:t>
            </a:r>
            <a:r>
              <a:rPr lang="en-US" altLang="zh-CN" dirty="0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是一种非接触的自动识别技术，其基本原理是利用射频信号和空间耦合（电感或电磁耦合）传输特性，实现对被识别物体的自动识别</a:t>
            </a:r>
            <a:r>
              <a:rPr lang="zh-CN" altLang="en-US" sz="1600" dirty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1600" dirty="0" smtClean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r>
              <a:rPr lang="zh-CN" altLang="zh-CN" dirty="0"/>
              <a:t>典型的</a:t>
            </a:r>
            <a:r>
              <a:rPr lang="en-US" altLang="zh-CN" dirty="0"/>
              <a:t>RFID</a:t>
            </a:r>
            <a:r>
              <a:rPr lang="zh-CN" altLang="zh-CN" dirty="0"/>
              <a:t>系统主要包括三个部分：阅读器</a:t>
            </a:r>
            <a:r>
              <a:rPr lang="en-US" altLang="zh-CN" dirty="0"/>
              <a:t>(reader)</a:t>
            </a:r>
            <a:r>
              <a:rPr lang="zh-CN" altLang="zh-CN" dirty="0"/>
              <a:t>，标签</a:t>
            </a:r>
            <a:r>
              <a:rPr lang="en-US" altLang="zh-CN" dirty="0"/>
              <a:t>(tag)</a:t>
            </a:r>
            <a:r>
              <a:rPr lang="zh-CN" altLang="zh-CN" dirty="0"/>
              <a:t>和中间件（应用软件</a:t>
            </a:r>
            <a:r>
              <a:rPr lang="zh-CN" altLang="zh-CN" dirty="0" smtClean="0"/>
              <a:t>）</a:t>
            </a:r>
            <a:endParaRPr lang="en-US" altLang="zh-CN" dirty="0" smtClean="0"/>
          </a:p>
          <a:p>
            <a:pPr lvl="1"/>
            <a:r>
              <a:rPr lang="zh-CN" altLang="zh-CN" sz="2000" dirty="0"/>
              <a:t>阅读器由天线、射频收发模块和控制单元构成。其中控制模块通常包含放大器、解码和纠错电路、微处理器、时钟电路、标准接口以及电源电路等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 lvl="1"/>
            <a:r>
              <a:rPr lang="zh-CN" altLang="zh-CN" sz="2000" dirty="0"/>
              <a:t>标签一般包含天线、调制器、编码器以及存储器等单元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 lvl="1"/>
            <a:r>
              <a:rPr lang="zh-CN" altLang="zh-CN" sz="2000" dirty="0"/>
              <a:t>中间件是位于平台</a:t>
            </a:r>
            <a:r>
              <a:rPr lang="en-US" altLang="zh-CN" sz="2000" dirty="0"/>
              <a:t>(</a:t>
            </a:r>
            <a:r>
              <a:rPr lang="zh-CN" altLang="zh-CN" sz="2000" dirty="0"/>
              <a:t>硬件和操作系统</a:t>
            </a:r>
            <a:r>
              <a:rPr lang="en-US" altLang="zh-CN" sz="2000" dirty="0"/>
              <a:t>)</a:t>
            </a:r>
            <a:r>
              <a:rPr lang="zh-CN" altLang="zh-CN" sz="2000" dirty="0"/>
              <a:t>和应用之间的通用服务，这些服务具有标准的程序接口和协议</a:t>
            </a:r>
            <a:r>
              <a:rPr lang="zh-CN" altLang="zh-CN" dirty="0"/>
              <a:t>。</a:t>
            </a:r>
            <a:endParaRPr lang="en-US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 smtClean="0"/>
          </a:p>
          <a:p>
            <a:endParaRPr lang="en-US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 smtClean="0"/>
          </a:p>
          <a:p>
            <a:endParaRPr lang="en-US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endParaRPr lang="en-US" altLang="zh-CN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endParaRPr lang="en-US" altLang="zh-CN" sz="1100" dirty="0" smtClean="0"/>
          </a:p>
          <a:p>
            <a:pPr>
              <a:buNone/>
            </a:pPr>
            <a:r>
              <a:rPr lang="en-US" altLang="zh-CN" sz="1100" dirty="0" smtClean="0"/>
              <a:t>     </a:t>
            </a:r>
            <a:r>
              <a:rPr lang="en-US" altLang="zh-CN" sz="11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                                                                     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通过打造健康档案区域医疗信息平台，实现患者与医务人员、医疗机构、医疗设备之间的互动，逐步达到信息化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案例：电子病历</a:t>
            </a:r>
            <a:r>
              <a:rPr lang="en-US" altLang="zh-CN" dirty="0"/>
              <a:t>(EMR, Electronic Medical Record</a:t>
            </a:r>
            <a:r>
              <a:rPr lang="en-US" altLang="zh-CN" dirty="0" smtClean="0"/>
              <a:t>)</a:t>
            </a:r>
            <a:endParaRPr lang="en-US" altLang="zh-CN" dirty="0"/>
          </a:p>
          <a:p>
            <a:pPr lvl="1"/>
            <a:r>
              <a:rPr lang="zh-CN" altLang="zh-CN" dirty="0" smtClean="0"/>
              <a:t>将</a:t>
            </a:r>
            <a:r>
              <a:rPr lang="en-US" altLang="zh-CN" dirty="0" smtClean="0"/>
              <a:t>RFID</a:t>
            </a:r>
            <a:r>
              <a:rPr lang="zh-CN" altLang="zh-CN" dirty="0" smtClean="0"/>
              <a:t>标签贴</a:t>
            </a:r>
            <a:r>
              <a:rPr lang="zh-CN" altLang="zh-CN" dirty="0"/>
              <a:t>在病人</a:t>
            </a:r>
            <a:r>
              <a:rPr lang="zh-CN" altLang="zh-CN" dirty="0" smtClean="0"/>
              <a:t>身上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就诊</a:t>
            </a:r>
            <a:r>
              <a:rPr lang="zh-CN" altLang="zh-CN" dirty="0"/>
              <a:t>时</a:t>
            </a:r>
            <a:r>
              <a:rPr lang="zh-CN" altLang="zh-CN" dirty="0" smtClean="0"/>
              <a:t>，迅速查询信息</a:t>
            </a:r>
            <a:endParaRPr lang="en-US" altLang="zh-CN" dirty="0" smtClean="0"/>
          </a:p>
          <a:p>
            <a:pPr lvl="2"/>
            <a:r>
              <a:rPr lang="zh-CN" altLang="zh-CN" dirty="0" smtClean="0"/>
              <a:t>病程记录</a:t>
            </a:r>
            <a:endParaRPr lang="en-US" altLang="zh-CN" dirty="0" smtClean="0"/>
          </a:p>
          <a:p>
            <a:pPr lvl="2"/>
            <a:r>
              <a:rPr lang="zh-CN" altLang="zh-CN" dirty="0" smtClean="0"/>
              <a:t>检查</a:t>
            </a:r>
            <a:r>
              <a:rPr lang="zh-CN" altLang="zh-CN" dirty="0"/>
              <a:t>检验</a:t>
            </a:r>
            <a:r>
              <a:rPr lang="zh-CN" altLang="zh-CN" dirty="0" smtClean="0"/>
              <a:t>结果</a:t>
            </a:r>
            <a:endParaRPr lang="en-US" altLang="zh-CN" dirty="0" smtClean="0"/>
          </a:p>
          <a:p>
            <a:pPr lvl="2"/>
            <a:r>
              <a:rPr lang="zh-CN" altLang="zh-CN" dirty="0" smtClean="0"/>
              <a:t>医嘱</a:t>
            </a:r>
            <a:endParaRPr lang="en-US" altLang="zh-CN" dirty="0" smtClean="0"/>
          </a:p>
          <a:p>
            <a:pPr lvl="2"/>
            <a:r>
              <a:rPr lang="zh-CN" altLang="zh-CN" dirty="0" smtClean="0"/>
              <a:t>手术记录</a:t>
            </a:r>
            <a:endParaRPr lang="en-US" altLang="zh-CN" dirty="0" smtClean="0"/>
          </a:p>
          <a:p>
            <a:pPr lvl="2"/>
            <a:r>
              <a:rPr lang="zh-CN" altLang="zh-CN" dirty="0" smtClean="0"/>
              <a:t>护理记录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避免过多咨询</a:t>
            </a:r>
            <a:r>
              <a:rPr lang="zh-CN" altLang="zh-CN" dirty="0"/>
              <a:t>、</a:t>
            </a:r>
            <a:r>
              <a:rPr lang="zh-CN" altLang="zh-CN" dirty="0" smtClean="0"/>
              <a:t>化验过程</a:t>
            </a:r>
            <a:endParaRPr lang="en-US" altLang="zh-CN" dirty="0" smtClean="0"/>
          </a:p>
          <a:p>
            <a:pPr lvl="1"/>
            <a:r>
              <a:rPr lang="zh-CN" altLang="zh-CN" dirty="0" smtClean="0"/>
              <a:t>有助于病情的</a:t>
            </a:r>
            <a:r>
              <a:rPr lang="zh-CN" altLang="zh-CN" dirty="0"/>
              <a:t>及时</a:t>
            </a:r>
            <a:r>
              <a:rPr lang="zh-CN" altLang="zh-CN" dirty="0" smtClean="0"/>
              <a:t>救治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2.5.8</a:t>
            </a:r>
            <a:r>
              <a:rPr lang="zh-CN" altLang="zh-CN" dirty="0"/>
              <a:t>智能医疗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76545" y="2492896"/>
            <a:ext cx="4961834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58254808"/>
      </p:ext>
    </p:extLst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/>
              <a:t>以</a:t>
            </a:r>
            <a:r>
              <a:rPr lang="zh-CN" altLang="zh-CN" dirty="0"/>
              <a:t>住宅为平台，兼备建筑、网络通信、信息家电、设备自动化，集系统、结构、服务、管理为一体的高效、舒适、安全、便利、环保的居住</a:t>
            </a:r>
            <a:r>
              <a:rPr lang="zh-CN" altLang="zh-CN" dirty="0" smtClean="0"/>
              <a:t>环境</a:t>
            </a:r>
            <a:endParaRPr lang="en-US" altLang="zh-CN" dirty="0" smtClean="0"/>
          </a:p>
          <a:p>
            <a:r>
              <a:rPr lang="zh-CN" altLang="zh-CN" dirty="0"/>
              <a:t>家庭</a:t>
            </a:r>
            <a:r>
              <a:rPr lang="zh-CN" altLang="zh-CN" dirty="0" smtClean="0"/>
              <a:t>网络</a:t>
            </a:r>
            <a:endParaRPr lang="en-US" altLang="zh-CN" dirty="0" smtClean="0"/>
          </a:p>
          <a:p>
            <a:r>
              <a:rPr lang="zh-CN" altLang="zh-CN" dirty="0" smtClean="0"/>
              <a:t>家庭</a:t>
            </a:r>
            <a:r>
              <a:rPr lang="zh-CN" altLang="zh-CN" dirty="0"/>
              <a:t>安</a:t>
            </a:r>
            <a:r>
              <a:rPr lang="zh-CN" altLang="zh-CN" dirty="0" smtClean="0"/>
              <a:t>防</a:t>
            </a:r>
            <a:endParaRPr lang="en-US" altLang="zh-CN" dirty="0" smtClean="0"/>
          </a:p>
          <a:p>
            <a:r>
              <a:rPr lang="zh-CN" altLang="zh-CN" dirty="0" smtClean="0"/>
              <a:t>家电智能控制</a:t>
            </a:r>
            <a:endParaRPr lang="en-US" altLang="zh-CN" dirty="0" smtClean="0"/>
          </a:p>
          <a:p>
            <a:r>
              <a:rPr lang="zh-CN" altLang="zh-CN" dirty="0" smtClean="0"/>
              <a:t>能源</a:t>
            </a:r>
            <a:r>
              <a:rPr lang="zh-CN" altLang="zh-CN" dirty="0"/>
              <a:t>智能</a:t>
            </a:r>
            <a:r>
              <a:rPr lang="zh-CN" altLang="zh-CN" dirty="0" smtClean="0"/>
              <a:t>计量</a:t>
            </a:r>
            <a:endParaRPr lang="en-US" altLang="zh-CN" dirty="0" smtClean="0"/>
          </a:p>
          <a:p>
            <a:r>
              <a:rPr lang="zh-CN" altLang="zh-CN" dirty="0" smtClean="0"/>
              <a:t>节能</a:t>
            </a:r>
            <a:r>
              <a:rPr lang="zh-CN" altLang="zh-CN" dirty="0"/>
              <a:t>低</a:t>
            </a:r>
            <a:r>
              <a:rPr lang="zh-CN" altLang="zh-CN" dirty="0" smtClean="0"/>
              <a:t>碳</a:t>
            </a:r>
            <a:endParaRPr lang="en-US" altLang="zh-CN" dirty="0" smtClean="0"/>
          </a:p>
          <a:p>
            <a:r>
              <a:rPr lang="zh-CN" altLang="zh-CN" dirty="0" smtClean="0"/>
              <a:t>远程教育</a:t>
            </a:r>
            <a:endParaRPr lang="zh-CN" altLang="zh-CN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2.5.9</a:t>
            </a:r>
            <a:r>
              <a:rPr lang="zh-CN" altLang="zh-CN" dirty="0"/>
              <a:t>智能</a:t>
            </a:r>
            <a:r>
              <a:rPr lang="zh-CN" altLang="zh-CN" dirty="0" smtClean="0"/>
              <a:t>家居</a:t>
            </a:r>
            <a:endParaRPr lang="zh-CN" altLang="en-US" dirty="0"/>
          </a:p>
        </p:txBody>
      </p:sp>
      <p:pic>
        <p:nvPicPr>
          <p:cNvPr id="95234" name="Picture 2" descr="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010382"/>
            <a:ext cx="4248472" cy="3888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92804522"/>
      </p:ext>
    </p:extLst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5"/>
          <p:cNvSpPr>
            <a:spLocks noChangeArrowheads="1"/>
          </p:cNvSpPr>
          <p:nvPr/>
        </p:nvSpPr>
        <p:spPr bwMode="black">
          <a:xfrm>
            <a:off x="468313" y="2205038"/>
            <a:ext cx="8675687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6000">
                <a:solidFill>
                  <a:schemeClr val="bg1"/>
                </a:solidFill>
              </a:rPr>
              <a:t>谢谢！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                               </a:t>
            </a:r>
            <a:r>
              <a:rPr lang="zh-CN" altLang="zh-CN" dirty="0" smtClean="0"/>
              <a:t>表</a:t>
            </a:r>
            <a:r>
              <a:rPr lang="en-US" altLang="zh-CN" dirty="0"/>
              <a:t>2.1 RFID</a:t>
            </a:r>
            <a:r>
              <a:rPr lang="zh-CN" altLang="zh-CN" dirty="0"/>
              <a:t>技术发展的历程表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2.1.2 RFID</a:t>
            </a:r>
            <a:r>
              <a:rPr lang="zh-CN" altLang="en-US" dirty="0"/>
              <a:t>技术的背景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14834855"/>
              </p:ext>
            </p:extLst>
          </p:nvPr>
        </p:nvGraphicFramePr>
        <p:xfrm>
          <a:off x="971600" y="1268759"/>
          <a:ext cx="7632848" cy="4167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1469"/>
                <a:gridCol w="6061379"/>
              </a:tblGrid>
              <a:tr h="42945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zh-CN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时间</a:t>
                      </a:r>
                      <a:endParaRPr lang="zh-CN" altLang="en-US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RFID</a:t>
                      </a:r>
                      <a:r>
                        <a:rPr lang="zh-CN" altLang="zh-CN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技术发展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99013">
                <a:tc>
                  <a:txBody>
                    <a:bodyPr/>
                    <a:lstStyle/>
                    <a:p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1941-1950</a:t>
                      </a:r>
                      <a:r>
                        <a:rPr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Times New Roman"/>
                          <a:ea typeface="宋体"/>
                        </a:rPr>
                        <a:t>雷达的改进和应用催生了</a:t>
                      </a: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</a:rPr>
                        <a:t>RFID</a:t>
                      </a:r>
                      <a:r>
                        <a:rPr lang="zh-CN" sz="1600" kern="100" dirty="0">
                          <a:effectLst/>
                          <a:latin typeface="Times New Roman"/>
                          <a:ea typeface="宋体"/>
                        </a:rPr>
                        <a:t>技术，</a:t>
                      </a: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</a:rPr>
                        <a:t>1948</a:t>
                      </a:r>
                      <a:r>
                        <a:rPr lang="zh-CN" sz="1600" kern="100" dirty="0">
                          <a:effectLst/>
                          <a:latin typeface="Times New Roman"/>
                          <a:ea typeface="宋体"/>
                        </a:rPr>
                        <a:t>年奠定了</a:t>
                      </a:r>
                      <a:r>
                        <a:rPr lang="en-US" sz="1600" kern="100" dirty="0">
                          <a:effectLst/>
                          <a:latin typeface="Times New Roman"/>
                          <a:ea typeface="宋体"/>
                        </a:rPr>
                        <a:t>RFID</a:t>
                      </a:r>
                      <a:r>
                        <a:rPr lang="zh-CN" sz="1600" kern="100" dirty="0">
                          <a:effectLst/>
                          <a:latin typeface="Times New Roman"/>
                          <a:ea typeface="宋体"/>
                        </a:rPr>
                        <a:t>技术的理论基础。</a:t>
                      </a:r>
                    </a:p>
                  </a:txBody>
                  <a:tcPr marL="68580" marR="68580" marT="0" marB="0" anchor="ctr"/>
                </a:tc>
              </a:tr>
              <a:tr h="599013">
                <a:tc>
                  <a:txBody>
                    <a:bodyPr/>
                    <a:lstStyle/>
                    <a:p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1951-1960</a:t>
                      </a:r>
                      <a:r>
                        <a:rPr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宋体"/>
                          <a:cs typeface="+mn-cs"/>
                        </a:rPr>
                        <a:t>早期</a:t>
                      </a: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宋体"/>
                          <a:cs typeface="+mn-cs"/>
                        </a:rPr>
                        <a:t>RFID</a:t>
                      </a:r>
                      <a:r>
                        <a:rPr lang="zh-CN" sz="1600" kern="100" dirty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宋体"/>
                          <a:cs typeface="+mn-cs"/>
                        </a:rPr>
                        <a:t>技术的探索阶段，主要处于实验室实验研究。</a:t>
                      </a:r>
                    </a:p>
                  </a:txBody>
                  <a:tcPr marL="68580" marR="68580" marT="0" marB="0" anchor="ctr"/>
                </a:tc>
              </a:tr>
              <a:tr h="429459">
                <a:tc>
                  <a:txBody>
                    <a:bodyPr/>
                    <a:lstStyle/>
                    <a:p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196l-1970</a:t>
                      </a:r>
                      <a:r>
                        <a:rPr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宋体"/>
                          <a:cs typeface="+mn-cs"/>
                        </a:rPr>
                        <a:t>RFID</a:t>
                      </a:r>
                      <a:r>
                        <a:rPr lang="zh-CN" sz="1600" kern="100" dirty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宋体"/>
                          <a:cs typeface="+mn-cs"/>
                        </a:rPr>
                        <a:t>技术的理论得到了发展，开始了一些应用尝试。</a:t>
                      </a:r>
                    </a:p>
                  </a:txBody>
                  <a:tcPr marL="68580" marR="68580" marT="0" marB="0" anchor="ctr"/>
                </a:tc>
              </a:tr>
              <a:tr h="46230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1971-1980</a:t>
                      </a:r>
                      <a:r>
                        <a:rPr 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宋体"/>
                          <a:cs typeface="+mn-cs"/>
                        </a:rPr>
                        <a:t>RFID</a:t>
                      </a:r>
                      <a:r>
                        <a:rPr lang="zh-CN" sz="1600" kern="100" dirty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宋体"/>
                          <a:cs typeface="+mn-cs"/>
                        </a:rPr>
                        <a:t>技术与产品研发处于一个大发展时期，各种</a:t>
                      </a: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宋体"/>
                          <a:cs typeface="+mn-cs"/>
                        </a:rPr>
                        <a:t>RFID</a:t>
                      </a:r>
                      <a:r>
                        <a:rPr lang="zh-CN" sz="1600" kern="100" dirty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宋体"/>
                          <a:cs typeface="+mn-cs"/>
                        </a:rPr>
                        <a:t>技术测试得到加速。出现了一些最早的</a:t>
                      </a: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宋体"/>
                          <a:cs typeface="+mn-cs"/>
                        </a:rPr>
                        <a:t>RFID</a:t>
                      </a:r>
                      <a:r>
                        <a:rPr lang="zh-CN" sz="1600" kern="100" dirty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宋体"/>
                          <a:cs typeface="+mn-cs"/>
                        </a:rPr>
                        <a:t>应用。</a:t>
                      </a:r>
                    </a:p>
                  </a:txBody>
                  <a:tcPr marL="68580" marR="68580" marT="0" marB="0" anchor="ctr"/>
                </a:tc>
              </a:tr>
              <a:tr h="46230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1981-1990</a:t>
                      </a:r>
                      <a:r>
                        <a:rPr lang="zh-CN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宋体"/>
                          <a:cs typeface="+mn-cs"/>
                        </a:rPr>
                        <a:t>RFID</a:t>
                      </a:r>
                      <a:r>
                        <a:rPr lang="zh-CN" sz="1600" kern="100" dirty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宋体"/>
                          <a:cs typeface="+mn-cs"/>
                        </a:rPr>
                        <a:t>技术及产品进入商业应用阶段，各种封闭系统应用开始出现。</a:t>
                      </a:r>
                    </a:p>
                  </a:txBody>
                  <a:tcPr marL="68580" marR="68580" marT="0" marB="0" anchor="ctr"/>
                </a:tc>
              </a:tr>
              <a:tr h="42945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1991-2000</a:t>
                      </a:r>
                      <a:r>
                        <a:rPr lang="zh-CN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宋体"/>
                          <a:cs typeface="+mn-cs"/>
                        </a:rPr>
                        <a:t>RFID</a:t>
                      </a:r>
                      <a:r>
                        <a:rPr lang="zh-CN" sz="1600" kern="100" dirty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宋体"/>
                          <a:cs typeface="+mn-cs"/>
                        </a:rPr>
                        <a:t>技术标准化问题日趋得到重视，</a:t>
                      </a: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宋体"/>
                          <a:cs typeface="+mn-cs"/>
                        </a:rPr>
                        <a:t>RFID</a:t>
                      </a:r>
                      <a:r>
                        <a:rPr lang="zh-CN" sz="1600" kern="100" dirty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宋体"/>
                          <a:cs typeface="+mn-cs"/>
                        </a:rPr>
                        <a:t>产品得到广泛采用。</a:t>
                      </a:r>
                    </a:p>
                  </a:txBody>
                  <a:tcPr marL="68580" marR="68580" marT="0" marB="0" anchor="ctr"/>
                </a:tc>
              </a:tr>
              <a:tr h="693452">
                <a:tc>
                  <a:txBody>
                    <a:bodyPr/>
                    <a:lstStyle/>
                    <a:p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2001-</a:t>
                      </a:r>
                      <a:r>
                        <a:rPr lang="zh-CN" altLang="zh-CN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今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宋体"/>
                          <a:cs typeface="+mn-cs"/>
                        </a:rPr>
                        <a:t>标准化问题日趋为人们所重视，</a:t>
                      </a:r>
                      <a:r>
                        <a:rPr lang="en-US" sz="1600" kern="100" dirty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宋体"/>
                          <a:cs typeface="+mn-cs"/>
                        </a:rPr>
                        <a:t>RFID</a:t>
                      </a:r>
                      <a:r>
                        <a:rPr lang="zh-CN" sz="1600" kern="100" dirty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宋体"/>
                          <a:cs typeface="+mn-cs"/>
                        </a:rPr>
                        <a:t>产品种类更加丰富，有源电子标签、无源电子标签及半无源电子标签均得到发展，电子标签成本不断降低。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60305321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RFID</a:t>
            </a:r>
            <a:r>
              <a:rPr lang="zh-CN" altLang="zh-CN" dirty="0"/>
              <a:t>技术是物联网中的标识技术，是初级的感知技术，用于身份代表及身份识别。要实现物联网，首先要将物理世界那些不具有智能的种种“物”与互联网联接起来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1999</a:t>
            </a:r>
            <a:r>
              <a:rPr lang="zh-CN" altLang="zh-CN" dirty="0"/>
              <a:t>年</a:t>
            </a:r>
            <a:r>
              <a:rPr lang="en-US" altLang="zh-CN" dirty="0"/>
              <a:t>Auto ID</a:t>
            </a:r>
            <a:r>
              <a:rPr lang="zh-CN" altLang="zh-CN" dirty="0"/>
              <a:t>中心提出的第一个物联网设想，</a:t>
            </a:r>
            <a:r>
              <a:rPr lang="en-US" altLang="zh-CN" dirty="0"/>
              <a:t>RFID</a:t>
            </a:r>
            <a:r>
              <a:rPr lang="zh-CN" altLang="zh-CN" dirty="0"/>
              <a:t>就被选中成为实现感知层的技术。在这个物联网雏形中，每件商品贴上一个</a:t>
            </a:r>
            <a:r>
              <a:rPr lang="en-US" altLang="zh-CN" dirty="0"/>
              <a:t>RFID</a:t>
            </a:r>
            <a:r>
              <a:rPr lang="zh-CN" altLang="zh-CN" dirty="0"/>
              <a:t>标签，内含该商品的唯一代码。在互联网与商品的联接终端，有一个</a:t>
            </a:r>
            <a:r>
              <a:rPr lang="en-US" altLang="zh-CN" dirty="0"/>
              <a:t>RFID</a:t>
            </a:r>
            <a:r>
              <a:rPr lang="zh-CN" altLang="zh-CN" dirty="0"/>
              <a:t>阅读器。当商品靠近阅读器时，将标签中的商品代码读出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直到</a:t>
            </a:r>
            <a:r>
              <a:rPr lang="en-US" altLang="zh-CN" dirty="0"/>
              <a:t>2010</a:t>
            </a:r>
            <a:r>
              <a:rPr lang="zh-CN" altLang="zh-CN" dirty="0"/>
              <a:t>年，几乎所有在零售业、物流、服饰以及药品业等领域建立的物联网都秉承了上述</a:t>
            </a:r>
            <a:r>
              <a:rPr lang="en-US" altLang="zh-CN" dirty="0"/>
              <a:t>Auto ID</a:t>
            </a:r>
            <a:r>
              <a:rPr lang="zh-CN" altLang="zh-CN" dirty="0"/>
              <a:t>中心建立的雏形物联网。目前采用</a:t>
            </a:r>
            <a:r>
              <a:rPr lang="en-US" altLang="zh-CN" dirty="0"/>
              <a:t>RFID</a:t>
            </a:r>
            <a:r>
              <a:rPr lang="zh-CN" altLang="zh-CN" dirty="0"/>
              <a:t>感知层的物联网已经实现了“人</a:t>
            </a:r>
            <a:r>
              <a:rPr lang="en-US" altLang="zh-CN" dirty="0"/>
              <a:t>-</a:t>
            </a:r>
            <a:r>
              <a:rPr lang="zh-CN" altLang="zh-CN" dirty="0"/>
              <a:t>人”通信与“人</a:t>
            </a:r>
            <a:r>
              <a:rPr lang="en-US" altLang="zh-CN" dirty="0"/>
              <a:t>-</a:t>
            </a:r>
            <a:r>
              <a:rPr lang="zh-CN" altLang="zh-CN" dirty="0"/>
              <a:t>物”通信，但要实现“物</a:t>
            </a:r>
            <a:r>
              <a:rPr lang="en-US" altLang="zh-CN" dirty="0"/>
              <a:t>-</a:t>
            </a:r>
            <a:r>
              <a:rPr lang="zh-CN" altLang="zh-CN" dirty="0"/>
              <a:t>物”通信与互动还需要经历一段艰难、漫长的道路。今后的发展无疑是进一步增加</a:t>
            </a:r>
            <a:r>
              <a:rPr lang="en-US" altLang="zh-CN" dirty="0"/>
              <a:t>RFID</a:t>
            </a:r>
            <a:r>
              <a:rPr lang="zh-CN" altLang="zh-CN" dirty="0"/>
              <a:t>标签的智能，使联网的“物”达到足够的智能水平。</a:t>
            </a:r>
            <a:r>
              <a:rPr lang="en-US" altLang="zh-CN" dirty="0"/>
              <a:t>RFID</a:t>
            </a:r>
            <a:r>
              <a:rPr lang="zh-CN" altLang="zh-CN" dirty="0"/>
              <a:t>物联网仍然是未来</a:t>
            </a:r>
            <a:r>
              <a:rPr lang="en-US" altLang="zh-CN" dirty="0"/>
              <a:t>10</a:t>
            </a:r>
            <a:r>
              <a:rPr lang="zh-CN" altLang="zh-CN" dirty="0"/>
              <a:t>年中物联网的主流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2.1.3 RFID</a:t>
            </a:r>
            <a:r>
              <a:rPr lang="zh-CN" altLang="en-US" dirty="0"/>
              <a:t>技术与物联网的关系</a:t>
            </a:r>
          </a:p>
        </p:txBody>
      </p:sp>
    </p:spTree>
    <p:extLst>
      <p:ext uri="{BB962C8B-B14F-4D97-AF65-F5344CB8AC3E}">
        <p14:creationId xmlns:p14="http://schemas.microsoft.com/office/powerpoint/2010/main" xmlns="" val="3600234575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2.2.1 RFID</a:t>
            </a:r>
            <a:r>
              <a:rPr lang="zh-CN" altLang="en-US" dirty="0"/>
              <a:t>技术的基本工作原理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RFID</a:t>
            </a:r>
            <a:r>
              <a:rPr lang="zh-CN" altLang="en-US" dirty="0"/>
              <a:t>系统</a:t>
            </a:r>
            <a:r>
              <a:rPr lang="zh-CN" altLang="en-US" dirty="0" smtClean="0"/>
              <a:t>组成</a:t>
            </a:r>
            <a:endParaRPr lang="en-US" altLang="zh-CN" dirty="0" smtClean="0"/>
          </a:p>
          <a:p>
            <a:pPr lvl="1"/>
            <a:r>
              <a:rPr lang="zh-CN" altLang="zh-CN" dirty="0"/>
              <a:t>系统至少应包括以下三个部分，一是阅读器（或称读头，解读器，读出装置，扫描器，通信器、读写器等）</a:t>
            </a:r>
            <a:r>
              <a:rPr lang="en-US" altLang="zh-CN" dirty="0"/>
              <a:t>(reader, transceiver)</a:t>
            </a:r>
            <a:r>
              <a:rPr lang="zh-CN" altLang="zh-CN" dirty="0"/>
              <a:t>，二是电子标签</a:t>
            </a:r>
            <a:r>
              <a:rPr lang="en-US" altLang="zh-CN" dirty="0"/>
              <a:t>(</a:t>
            </a:r>
            <a:r>
              <a:rPr lang="zh-CN" altLang="zh-CN" dirty="0"/>
              <a:t>或称射频卡、应答器、标签、智能标签等</a:t>
            </a:r>
            <a:r>
              <a:rPr lang="en-US" altLang="zh-CN" dirty="0"/>
              <a:t>)(tag, transponder)</a:t>
            </a:r>
            <a:r>
              <a:rPr lang="zh-CN" altLang="zh-CN" dirty="0"/>
              <a:t>，三是应用系统。另外还应包括天线</a:t>
            </a:r>
            <a:r>
              <a:rPr lang="en-US" altLang="zh-CN" dirty="0"/>
              <a:t>(antenna, coil)</a:t>
            </a:r>
            <a:r>
              <a:rPr lang="zh-CN" altLang="zh-CN" dirty="0"/>
              <a:t>，主机等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69340535"/>
              </p:ext>
            </p:extLst>
          </p:nvPr>
        </p:nvGraphicFramePr>
        <p:xfrm>
          <a:off x="1115616" y="3140968"/>
          <a:ext cx="6606737" cy="1224136"/>
        </p:xfrm>
        <a:graphic>
          <a:graphicData uri="http://schemas.openxmlformats.org/presentationml/2006/ole">
            <p:oleObj spid="_x0000_s82068" name="Visio" r:id="rId3" imgW="3004586" imgH="556678" progId="Visio.Drawing.11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69740812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1948</a:t>
            </a:r>
            <a:r>
              <a:rPr lang="zh-CN" altLang="zh-CN" dirty="0"/>
              <a:t>年哈里斯托克曼发表的“利用反射功率的通信”奠定了</a:t>
            </a:r>
            <a:r>
              <a:rPr lang="en-US" altLang="zh-CN" dirty="0"/>
              <a:t>RFID</a:t>
            </a:r>
            <a:r>
              <a:rPr lang="zh-CN" altLang="zh-CN" dirty="0"/>
              <a:t>技术的理论基础。</a:t>
            </a:r>
          </a:p>
          <a:p>
            <a:r>
              <a:rPr lang="zh-CN" altLang="zh-CN" dirty="0"/>
              <a:t>发生在阅读器和标签之间的射频信号的耦合类型有两种。</a:t>
            </a:r>
          </a:p>
          <a:p>
            <a:pPr lvl="1"/>
            <a:r>
              <a:rPr lang="en-US" altLang="zh-CN" dirty="0"/>
              <a:t>1</a:t>
            </a:r>
            <a:r>
              <a:rPr lang="zh-CN" altLang="zh-CN" dirty="0"/>
              <a:t>）电感耦合。变压器模型，通过空间高频交变磁场实现耦合，依据的是电磁感应</a:t>
            </a:r>
            <a:r>
              <a:rPr lang="zh-CN" altLang="zh-CN" dirty="0" smtClean="0"/>
              <a:t>定律</a:t>
            </a:r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r>
              <a:rPr lang="en-US" altLang="zh-CN" dirty="0" smtClean="0"/>
              <a:t>2</a:t>
            </a:r>
            <a:r>
              <a:rPr lang="zh-CN" altLang="zh-CN" dirty="0"/>
              <a:t>）电磁反向散射耦合。雷达原理模型，发射出去的电磁波，碰到目标后反射，同时带回目标信息，依据的是电磁波的空间传播规律。</a:t>
            </a:r>
          </a:p>
          <a:p>
            <a:pPr lvl="1"/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RFID</a:t>
            </a:r>
            <a:r>
              <a:rPr lang="zh-CN" altLang="zh-CN" b="1" dirty="0"/>
              <a:t>工作原理</a:t>
            </a:r>
            <a:endParaRPr lang="zh-CN" altLang="en-US" dirty="0"/>
          </a:p>
        </p:txBody>
      </p:sp>
      <p:pic>
        <p:nvPicPr>
          <p:cNvPr id="82946" name="Picture 2" descr="图片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9" y="2708920"/>
            <a:ext cx="3384376" cy="2607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39197404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pPr marL="0" indent="0">
              <a:buNone/>
            </a:pPr>
            <a:r>
              <a:rPr lang="en-US" altLang="zh-CN" smtClean="0"/>
              <a:t>                                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RFID</a:t>
            </a:r>
            <a:r>
              <a:rPr lang="zh-CN" altLang="zh-CN" dirty="0"/>
              <a:t>频率分类及具体</a:t>
            </a:r>
            <a:r>
              <a:rPr lang="zh-CN" altLang="zh-CN" dirty="0" smtClean="0"/>
              <a:t>参数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00571693"/>
              </p:ext>
            </p:extLst>
          </p:nvPr>
        </p:nvGraphicFramePr>
        <p:xfrm>
          <a:off x="755575" y="1268760"/>
          <a:ext cx="7416825" cy="41202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3365"/>
                <a:gridCol w="1483365"/>
                <a:gridCol w="1483365"/>
                <a:gridCol w="1483365"/>
                <a:gridCol w="1483365"/>
              </a:tblGrid>
              <a:tr h="767817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参数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  <a:latin typeface="Times New Roman"/>
                          <a:ea typeface="宋体"/>
                        </a:rPr>
                        <a:t>低频（</a:t>
                      </a: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LF</a:t>
                      </a:r>
                      <a:r>
                        <a:rPr lang="zh-CN" sz="1400" kern="0">
                          <a:effectLst/>
                          <a:latin typeface="Times New Roman"/>
                          <a:ea typeface="宋体"/>
                        </a:rPr>
                        <a:t>）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  <a:latin typeface="Times New Roman"/>
                          <a:ea typeface="宋体"/>
                        </a:rPr>
                        <a:t>高频（</a:t>
                      </a: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HF</a:t>
                      </a:r>
                      <a:r>
                        <a:rPr lang="zh-CN" sz="1400" kern="0">
                          <a:effectLst/>
                          <a:latin typeface="Times New Roman"/>
                          <a:ea typeface="宋体"/>
                        </a:rPr>
                        <a:t>）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  <a:latin typeface="Times New Roman"/>
                          <a:ea typeface="宋体"/>
                        </a:rPr>
                        <a:t>超高频（</a:t>
                      </a: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UHF</a:t>
                      </a:r>
                      <a:r>
                        <a:rPr lang="zh-CN" sz="1400" kern="0">
                          <a:effectLst/>
                          <a:latin typeface="Times New Roman"/>
                          <a:ea typeface="宋体"/>
                        </a:rPr>
                        <a:t>）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  <a:latin typeface="Times New Roman"/>
                          <a:ea typeface="宋体"/>
                        </a:rPr>
                        <a:t>微波（</a:t>
                      </a: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MW</a:t>
                      </a:r>
                      <a:r>
                        <a:rPr lang="zh-CN" sz="1400" kern="0">
                          <a:effectLst/>
                          <a:latin typeface="Times New Roman"/>
                          <a:ea typeface="宋体"/>
                        </a:rPr>
                        <a:t>）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637908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频率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125~134KHz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13.56MHz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433MHz, 860~960 MHz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2.45GHz, 5.8GHz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1460017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  <a:latin typeface="Times New Roman"/>
                          <a:ea typeface="宋体"/>
                        </a:rPr>
                        <a:t>技术特点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穿透及绕射能力强（能穿透水及绕射金属物质）；但速度慢、距离近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性价比适中，适用于绝大多数环境；但抗冲突能力差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  <a:latin typeface="Times New Roman"/>
                          <a:ea typeface="宋体"/>
                        </a:rPr>
                        <a:t>速度快、作用距离远；但穿透能力弱（不能穿透水，被金属物质全反射），且全球标准不统一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  <a:latin typeface="Times New Roman"/>
                          <a:ea typeface="宋体"/>
                        </a:rPr>
                        <a:t>一般为有源系统，作用距离远；但抗干扰力差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86672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  <a:latin typeface="Times New Roman"/>
                          <a:ea typeface="宋体"/>
                        </a:rPr>
                        <a:t>作用距离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&lt;10cm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1~20cm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  <a:latin typeface="Times New Roman"/>
                          <a:ea typeface="宋体"/>
                        </a:rPr>
                        <a:t>3~8m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  <a:latin typeface="Times New Roman"/>
                          <a:ea typeface="宋体"/>
                        </a:rPr>
                        <a:t>&gt;10m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767817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  <a:latin typeface="Times New Roman"/>
                          <a:ea typeface="宋体"/>
                        </a:rPr>
                        <a:t>典型应用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Times New Roman"/>
                          <a:ea typeface="宋体"/>
                        </a:rPr>
                        <a:t>门禁、防盗系统等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</a:rPr>
                        <a:t>智能卡，电子票务等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  <a:latin typeface="Times New Roman"/>
                          <a:ea typeface="宋体"/>
                        </a:rPr>
                        <a:t>自动控制、仓储管理、物流跟踪等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Times New Roman"/>
                          <a:ea typeface="宋体"/>
                        </a:rPr>
                        <a:t>道路收费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34705865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物联网导论">
  <a:themeElements>
    <a:clrScheme name="上海Nordri专业商务幻灯演示设计 15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80808"/>
      </a:hlink>
      <a:folHlink>
        <a:srgbClr val="000000"/>
      </a:folHlink>
    </a:clrScheme>
    <a:fontScheme name="上海Nordri专业商务幻灯演示设计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上海Nordri专业商务幻灯演示设计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上海Nordri专业商务幻灯演示设计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上海Nordri专业商务幻灯演示设计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上海Nordri专业商务幻灯演示设计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上海Nordri专业商务幻灯演示设计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上海Nordri专业商务幻灯演示设计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上海Nordri专业商务幻灯演示设计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上海Nordri专业商务幻灯演示设计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F8F8F8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上海Nordri专业商务幻灯演示设计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80808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3827</TotalTime>
  <Words>3468</Words>
  <Application>Microsoft Office PowerPoint</Application>
  <PresentationFormat>全屏显示(4:3)</PresentationFormat>
  <Paragraphs>545</Paragraphs>
  <Slides>42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4" baseType="lpstr">
      <vt:lpstr>物联网导论</vt:lpstr>
      <vt:lpstr>Visio</vt:lpstr>
      <vt:lpstr>第2章  物联网识别技术—RFID技术</vt:lpstr>
      <vt:lpstr>学习要点</vt:lpstr>
      <vt:lpstr>目录</vt:lpstr>
      <vt:lpstr>2.1.1 RFID技术的定义</vt:lpstr>
      <vt:lpstr>2.1.2 RFID技术的背景</vt:lpstr>
      <vt:lpstr>2.1.3 RFID技术与物联网的关系</vt:lpstr>
      <vt:lpstr>2.2.1 RFID技术的基本工作原理</vt:lpstr>
      <vt:lpstr>RFID工作原理</vt:lpstr>
      <vt:lpstr>RFID频率分类及具体参数</vt:lpstr>
      <vt:lpstr>2.2.2 RFID技术的数据传输协议和安全性</vt:lpstr>
      <vt:lpstr>数据安全性</vt:lpstr>
      <vt:lpstr>2.3 RFID技术的产品</vt:lpstr>
      <vt:lpstr>阅读器的基本构成</vt:lpstr>
      <vt:lpstr>阅读器的分类</vt:lpstr>
      <vt:lpstr>阅读器的分类</vt:lpstr>
      <vt:lpstr>阅读器的分类 </vt:lpstr>
      <vt:lpstr>阅读器的发展趋势</vt:lpstr>
      <vt:lpstr>2.3.2标签</vt:lpstr>
      <vt:lpstr>标签的分类</vt:lpstr>
      <vt:lpstr>标签的分类</vt:lpstr>
      <vt:lpstr>标签的分类</vt:lpstr>
      <vt:lpstr>射频识别系统的各种区别特征</vt:lpstr>
      <vt:lpstr>标签的发展趋势</vt:lpstr>
      <vt:lpstr>2.3.3中间件</vt:lpstr>
      <vt:lpstr>2.3.3中间件</vt:lpstr>
      <vt:lpstr>2.4 RFID技术的标准</vt:lpstr>
      <vt:lpstr>2.4.1 ISO标准体系</vt:lpstr>
      <vt:lpstr>性能测试和一致性测试标准</vt:lpstr>
      <vt:lpstr>实时定位系统</vt:lpstr>
      <vt:lpstr>2.4.2 EPC Global标准体系</vt:lpstr>
      <vt:lpstr>2.4.3 Ubiquitous ID标准体系</vt:lpstr>
      <vt:lpstr>2.4.4我国标准体系</vt:lpstr>
      <vt:lpstr>2.5 RFID技术的应用</vt:lpstr>
      <vt:lpstr>2.5.2智能农业</vt:lpstr>
      <vt:lpstr>2.5.3智能物流</vt:lpstr>
      <vt:lpstr>2.5.4智能交通</vt:lpstr>
      <vt:lpstr>2.5.5智能电网</vt:lpstr>
      <vt:lpstr>2.5.6智能环保</vt:lpstr>
      <vt:lpstr>2.5.7智能安防</vt:lpstr>
      <vt:lpstr>2.5.8智能医疗</vt:lpstr>
      <vt:lpstr>2.5.9智能家居</vt:lpstr>
      <vt:lpstr>幻灯片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NordriDesign</dc:creator>
  <cp:keywords>ppt幻灯设计/ppt模板设计</cp:keywords>
  <dc:description>nordridesign.com</dc:description>
  <cp:lastModifiedBy>zhangyiying</cp:lastModifiedBy>
  <cp:revision>312</cp:revision>
  <dcterms:created xsi:type="dcterms:W3CDTF">2007-10-21T01:27:31Z</dcterms:created>
  <dcterms:modified xsi:type="dcterms:W3CDTF">2012-09-02T12:29:24Z</dcterms:modified>
</cp:coreProperties>
</file>